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41" r:id="rId3"/>
    <p:sldId id="259" r:id="rId4"/>
    <p:sldId id="261" r:id="rId5"/>
    <p:sldId id="292" r:id="rId6"/>
    <p:sldId id="293" r:id="rId7"/>
    <p:sldId id="294" r:id="rId8"/>
    <p:sldId id="295" r:id="rId9"/>
    <p:sldId id="302" r:id="rId10"/>
    <p:sldId id="303" r:id="rId11"/>
    <p:sldId id="296" r:id="rId12"/>
    <p:sldId id="309" r:id="rId13"/>
    <p:sldId id="298" r:id="rId14"/>
    <p:sldId id="297" r:id="rId15"/>
    <p:sldId id="310" r:id="rId16"/>
    <p:sldId id="311" r:id="rId17"/>
    <p:sldId id="312" r:id="rId18"/>
    <p:sldId id="313" r:id="rId19"/>
    <p:sldId id="314" r:id="rId20"/>
    <p:sldId id="315" r:id="rId21"/>
    <p:sldId id="304" r:id="rId22"/>
    <p:sldId id="316" r:id="rId23"/>
    <p:sldId id="318" r:id="rId24"/>
    <p:sldId id="319" r:id="rId25"/>
    <p:sldId id="317" r:id="rId26"/>
    <p:sldId id="320" r:id="rId27"/>
    <p:sldId id="321" r:id="rId28"/>
    <p:sldId id="322" r:id="rId29"/>
    <p:sldId id="323" r:id="rId30"/>
    <p:sldId id="324" r:id="rId31"/>
    <p:sldId id="325" r:id="rId32"/>
    <p:sldId id="267" r:id="rId33"/>
    <p:sldId id="336" r:id="rId34"/>
    <p:sldId id="337" r:id="rId35"/>
    <p:sldId id="338" r:id="rId36"/>
    <p:sldId id="326" r:id="rId37"/>
    <p:sldId id="327" r:id="rId38"/>
    <p:sldId id="328" r:id="rId39"/>
    <p:sldId id="339" r:id="rId40"/>
    <p:sldId id="340" r:id="rId41"/>
    <p:sldId id="335" r:id="rId42"/>
    <p:sldId id="27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0" d="100"/>
          <a:sy n="80" d="100"/>
        </p:scale>
        <p:origin x="-8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13DFC-15F3-4BEF-AA25-14D704514730}" type="datetimeFigureOut">
              <a:rPr lang="en-US" smtClean="0"/>
              <a:pPr/>
              <a:t>6/18/2013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6A547-614C-40B7-ABCA-D8A1859D8023}" type="slidenum">
              <a:rPr lang="en-US" smtClean="0"/>
              <a:pPr/>
              <a:t>‹#›</a:t>
            </a:fld>
            <a:endParaRPr lang="en-US"/>
          </a:p>
        </p:txBody>
      </p:sp>
    </p:spTree>
    <p:extLst>
      <p:ext uri="{BB962C8B-B14F-4D97-AF65-F5344CB8AC3E}">
        <p14:creationId xmlns:p14="http://schemas.microsoft.com/office/powerpoint/2010/main" val="340630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7B4453C-A9EC-40DA-BAC0-B629E6D0362E}" type="slidenum">
              <a:rPr lang="en-US" smtClean="0"/>
              <a:pPr eaLnBrk="1" hangingPunct="1"/>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ea typeface="ＭＳ Ｐゴシック" pitchFamily="34" charset="-128"/>
              </a:rPr>
              <a:t>Make it a second slide; text bigger</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123D0C6-4B76-4D9F-A00B-6A1B6B5952D6}"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ea typeface="ＭＳ Ｐゴシック" pitchFamily="34" charset="-128"/>
              </a:rPr>
              <a:t>Diagram/ way to do it and output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13135C-3EB7-47C6-B864-A48FAC18B469}" type="slidenum">
              <a:rPr lang="en-US" smtClean="0"/>
              <a:pPr eaLnBrk="1" hangingPunct="1"/>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ea typeface="ＭＳ Ｐゴシック" pitchFamily="34" charset="-128"/>
              </a:rPr>
              <a:t>Diagram/ way to do it and output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13135C-3EB7-47C6-B864-A48FAC18B469}" type="slidenum">
              <a:rPr lang="en-US" smtClean="0"/>
              <a:pPr eaLnBrk="1" hangingPunct="1"/>
              <a:t>33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ea typeface="ＭＳ Ｐゴシック" pitchFamily="34" charset="-128"/>
              </a:rPr>
              <a:t>Diagram/ way to do it and output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13135C-3EB7-47C6-B864-A48FAC18B469}" type="slidenum">
              <a:rPr lang="en-US" smtClean="0"/>
              <a:pPr eaLnBrk="1" hangingPunct="1"/>
              <a:t>34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ea typeface="ＭＳ Ｐゴシック" pitchFamily="34" charset="-128"/>
              </a:rPr>
              <a:t>Diagram/ way to do it and output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13135C-3EB7-47C6-B864-A48FAC18B469}" type="slidenum">
              <a:rPr lang="en-US" smtClean="0"/>
              <a:pPr eaLnBrk="1" hangingPunct="1"/>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olan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838200"/>
            <a:ext cx="8458200" cy="2133600"/>
          </a:xfrm>
        </p:spPr>
        <p:txBody>
          <a:bodyPr>
            <a:normAutofit/>
          </a:bodyPr>
          <a:lstStyle>
            <a:lvl1pPr>
              <a:defRPr sz="3600">
                <a:solidFill>
                  <a:schemeClr val="tx2">
                    <a:lumMod val="75000"/>
                  </a:schemeClr>
                </a:solidFill>
                <a:effectLst>
                  <a:outerShdw blurRad="38100" dist="38100" dir="2700000" algn="tl">
                    <a:srgbClr val="000000">
                      <a:alpha val="43137"/>
                    </a:srgbClr>
                  </a:outerShdw>
                </a:effectLst>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4038600" y="3733800"/>
            <a:ext cx="5105400" cy="914400"/>
          </a:xfrm>
        </p:spPr>
        <p:txBody>
          <a:bodyPr>
            <a:normAutofit/>
          </a:bodyPr>
          <a:lstStyle>
            <a:lvl1pPr marL="0" indent="0" algn="ctr">
              <a:buNone/>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 and affiliations</a:t>
            </a:r>
            <a:endParaRPr lang="en-US" dirty="0"/>
          </a:p>
        </p:txBody>
      </p:sp>
      <p:sp>
        <p:nvSpPr>
          <p:cNvPr id="8" name="Text Placeholder 7"/>
          <p:cNvSpPr>
            <a:spLocks noGrp="1"/>
          </p:cNvSpPr>
          <p:nvPr>
            <p:ph type="body" sz="quarter" idx="10" hasCustomPrompt="1"/>
          </p:nvPr>
        </p:nvSpPr>
        <p:spPr>
          <a:xfrm>
            <a:off x="2743200" y="6019800"/>
            <a:ext cx="3733800" cy="228600"/>
          </a:xfrm>
        </p:spPr>
        <p:txBody>
          <a:bodyPr>
            <a:normAutofit/>
          </a:bodyPr>
          <a:lstStyle>
            <a:lvl1pPr algn="ctr">
              <a:buNone/>
              <a:defRPr sz="1400" b="0">
                <a:solidFill>
                  <a:schemeClr val="tx2">
                    <a:lumMod val="75000"/>
                  </a:schemeClr>
                </a:solidFill>
                <a:latin typeface="+mn-lt"/>
              </a:defRPr>
            </a:lvl1pPr>
          </a:lstStyle>
          <a:p>
            <a:pPr lvl="0"/>
            <a:r>
              <a:rPr lang="en-US" dirty="0" smtClean="0"/>
              <a:t>Click to add Meeting</a:t>
            </a:r>
            <a:endParaRPr lang="en-US" dirty="0"/>
          </a:p>
        </p:txBody>
      </p:sp>
      <p:sp>
        <p:nvSpPr>
          <p:cNvPr id="10" name="Text Placeholder 9"/>
          <p:cNvSpPr>
            <a:spLocks noGrp="1"/>
          </p:cNvSpPr>
          <p:nvPr>
            <p:ph type="body" sz="quarter" idx="11" hasCustomPrompt="1"/>
          </p:nvPr>
        </p:nvSpPr>
        <p:spPr>
          <a:xfrm>
            <a:off x="2743200" y="6248400"/>
            <a:ext cx="3733800" cy="228600"/>
          </a:xfrm>
        </p:spPr>
        <p:txBody>
          <a:bodyPr>
            <a:normAutofit/>
          </a:bodyPr>
          <a:lstStyle>
            <a:lvl1pPr algn="ctr">
              <a:buNone/>
              <a:defRPr sz="1400" baseline="0">
                <a:solidFill>
                  <a:schemeClr val="tx2">
                    <a:lumMod val="75000"/>
                  </a:schemeClr>
                </a:solidFill>
              </a:defRPr>
            </a:lvl1pPr>
          </a:lstStyle>
          <a:p>
            <a:pPr lvl="0"/>
            <a:r>
              <a:rPr lang="en-US" dirty="0" smtClean="0"/>
              <a:t>Click to add Place and Date</a:t>
            </a:r>
            <a:endParaRPr lang="en-US" dirty="0"/>
          </a:p>
        </p:txBody>
      </p:sp>
      <p:sp>
        <p:nvSpPr>
          <p:cNvPr id="7" name="Picture Placeholder 6"/>
          <p:cNvSpPr>
            <a:spLocks noGrp="1"/>
          </p:cNvSpPr>
          <p:nvPr>
            <p:ph type="pic" sz="quarter" idx="12" hasCustomPrompt="1"/>
          </p:nvPr>
        </p:nvSpPr>
        <p:spPr>
          <a:xfrm>
            <a:off x="1371600" y="5943600"/>
            <a:ext cx="1295400" cy="762000"/>
          </a:xfrm>
        </p:spPr>
        <p:txBody>
          <a:bodyPr>
            <a:normAutofit/>
          </a:bodyPr>
          <a:lstStyle>
            <a:lvl1pPr>
              <a:defRPr sz="1600">
                <a:solidFill>
                  <a:schemeClr val="tx1"/>
                </a:solidFill>
              </a:defRPr>
            </a:lvl1pPr>
          </a:lstStyle>
          <a:p>
            <a:r>
              <a:rPr lang="en-US" dirty="0" smtClean="0"/>
              <a:t>Click to add logo</a:t>
            </a:r>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dirty="0" smtClean="0"/>
              <a:t>Click to add text</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r>
              <a:rPr lang="en-US" smtClean="0"/>
              <a:t>Meeting, place, date</a:t>
            </a:r>
            <a:endParaRPr lang="en-US"/>
          </a:p>
        </p:txBody>
      </p:sp>
      <p:sp>
        <p:nvSpPr>
          <p:cNvPr id="5" name="Footer Placeholder 4"/>
          <p:cNvSpPr>
            <a:spLocks noGrp="1"/>
          </p:cNvSpPr>
          <p:nvPr>
            <p:ph type="ftr" sz="quarter" idx="11"/>
          </p:nvPr>
        </p:nvSpPr>
        <p:spPr/>
        <p:txBody>
          <a:bodyPr/>
          <a:lstStyle/>
          <a:p>
            <a:r>
              <a:rPr lang="en-US" smtClean="0"/>
              <a:t>Authors, title</a:t>
            </a:r>
            <a:endParaRPr lang="en-US"/>
          </a:p>
        </p:txBody>
      </p:sp>
      <p:sp>
        <p:nvSpPr>
          <p:cNvPr id="6"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lvl1pPr>
          </a:lstStyle>
          <a:p>
            <a:r>
              <a:rPr lang="en-US" dirty="0" smtClean="0"/>
              <a:t>Click to add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lvl1pPr>
              <a:defRPr/>
            </a:lvl1pPr>
          </a:lstStyle>
          <a:p>
            <a:pPr lvl="0"/>
            <a:r>
              <a:rPr lang="en-US" dirty="0" smtClean="0"/>
              <a:t>Click to add text</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r>
              <a:rPr lang="en-US" smtClean="0"/>
              <a:t>Meeting, place, date</a:t>
            </a:r>
            <a:endParaRPr lang="en-US"/>
          </a:p>
        </p:txBody>
      </p:sp>
      <p:sp>
        <p:nvSpPr>
          <p:cNvPr id="5" name="Footer Placeholder 4"/>
          <p:cNvSpPr>
            <a:spLocks noGrp="1"/>
          </p:cNvSpPr>
          <p:nvPr>
            <p:ph type="ftr" sz="quarter" idx="11"/>
          </p:nvPr>
        </p:nvSpPr>
        <p:spPr/>
        <p:txBody>
          <a:bodyPr/>
          <a:lstStyle/>
          <a:p>
            <a:r>
              <a:rPr lang="en-US" smtClean="0"/>
              <a:t>Authors, title</a:t>
            </a:r>
            <a:endParaRPr lang="en-US"/>
          </a:p>
        </p:txBody>
      </p:sp>
      <p:sp>
        <p:nvSpPr>
          <p:cNvPr id="6"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3C839B-59D5-44BF-904C-EEB1C528C133}" type="datetimeFigureOut">
              <a:rPr lang="en-US"/>
              <a:pPr>
                <a:defRPr/>
              </a:pPr>
              <a:t>6/18/2013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AE6E4F-7C54-4518-A56C-D5FC6B8CB78E}" type="slidenum">
              <a:rPr lang="en-US"/>
              <a:pPr>
                <a:defRPr/>
              </a:pPr>
              <a:t>‹#›</a:t>
            </a:fld>
            <a:endParaRPr lang="en-US"/>
          </a:p>
        </p:txBody>
      </p:sp>
    </p:spTree>
    <p:extLst>
      <p:ext uri="{BB962C8B-B14F-4D97-AF65-F5344CB8AC3E}">
        <p14:creationId xmlns:p14="http://schemas.microsoft.com/office/powerpoint/2010/main" val="160071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446F83-8BB0-48AC-9CA3-DAEE26949459}" type="datetimeFigureOut">
              <a:rPr lang="en-US"/>
              <a:pPr>
                <a:defRPr/>
              </a:pPr>
              <a:t>6/18/2013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231AE26-DE15-4C55-A918-6AAD9C185D96}" type="slidenum">
              <a:rPr lang="en-US"/>
              <a:pPr>
                <a:defRPr/>
              </a:pPr>
              <a:t>‹#›</a:t>
            </a:fld>
            <a:endParaRPr lang="en-US"/>
          </a:p>
        </p:txBody>
      </p:sp>
    </p:spTree>
    <p:extLst>
      <p:ext uri="{BB962C8B-B14F-4D97-AF65-F5344CB8AC3E}">
        <p14:creationId xmlns:p14="http://schemas.microsoft.com/office/powerpoint/2010/main" val="421549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B67BA-30A5-4928-9FE5-87A70B1D1B01}" type="datetimeFigureOut">
              <a:rPr lang="en-GB" smtClean="0"/>
              <a:t>18/06/2013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7D74E5-72D1-456E-BC55-C1FCCD97A3C0}" type="slidenum">
              <a:rPr lang="en-GB" smtClean="0"/>
              <a:t>‹#›</a:t>
            </a:fld>
            <a:endParaRPr lang="en-GB"/>
          </a:p>
        </p:txBody>
      </p:sp>
    </p:spTree>
    <p:extLst>
      <p:ext uri="{BB962C8B-B14F-4D97-AF65-F5344CB8AC3E}">
        <p14:creationId xmlns:p14="http://schemas.microsoft.com/office/powerpoint/2010/main" val="2679218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Tree>
    <p:extLst>
      <p:ext uri="{BB962C8B-B14F-4D97-AF65-F5344CB8AC3E}">
        <p14:creationId xmlns:p14="http://schemas.microsoft.com/office/powerpoint/2010/main" val="13852993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1449781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8088834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E637C209-4BF9-431B-B762-0EED342394D5}" type="datetimeFigureOut">
              <a:rPr lang="nl-NL" smtClean="0"/>
              <a:t>18-6-2013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51819C-4D7C-4E3C-9255-33568AD3B67A}" type="slidenum">
              <a:rPr lang="nl-NL" smtClean="0"/>
              <a:t>‹#›</a:t>
            </a:fld>
            <a:endParaRPr lang="nl-NL"/>
          </a:p>
        </p:txBody>
      </p:sp>
    </p:spTree>
    <p:extLst>
      <p:ext uri="{BB962C8B-B14F-4D97-AF65-F5344CB8AC3E}">
        <p14:creationId xmlns:p14="http://schemas.microsoft.com/office/powerpoint/2010/main" val="50065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r>
              <a:rPr lang="en-US" smtClean="0"/>
              <a:t>Meeting, place, date</a:t>
            </a:r>
            <a:endParaRPr lang="en-US"/>
          </a:p>
        </p:txBody>
      </p:sp>
      <p:sp>
        <p:nvSpPr>
          <p:cNvPr id="5" name="Footer Placeholder 4"/>
          <p:cNvSpPr>
            <a:spLocks noGrp="1"/>
          </p:cNvSpPr>
          <p:nvPr>
            <p:ph type="ftr" sz="quarter" idx="11"/>
          </p:nvPr>
        </p:nvSpPr>
        <p:spPr/>
        <p:txBody>
          <a:bodyPr/>
          <a:lstStyle/>
          <a:p>
            <a:r>
              <a:rPr lang="en-US" smtClean="0"/>
              <a:t>Authors, title</a:t>
            </a:r>
            <a:endParaRPr lang="en-US" dirty="0"/>
          </a:p>
        </p:txBody>
      </p:sp>
      <p:sp>
        <p:nvSpPr>
          <p:cNvPr id="7"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ADD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
        <p:nvSpPr>
          <p:cNvPr id="4" name="Date Placeholder 3"/>
          <p:cNvSpPr>
            <a:spLocks noGrp="1"/>
          </p:cNvSpPr>
          <p:nvPr>
            <p:ph type="dt" sz="half" idx="10"/>
          </p:nvPr>
        </p:nvSpPr>
        <p:spPr/>
        <p:txBody>
          <a:bodyPr/>
          <a:lstStyle/>
          <a:p>
            <a:r>
              <a:rPr lang="en-US" smtClean="0"/>
              <a:t>Meeting, place, date</a:t>
            </a:r>
            <a:endParaRPr lang="en-US"/>
          </a:p>
        </p:txBody>
      </p:sp>
      <p:sp>
        <p:nvSpPr>
          <p:cNvPr id="5" name="Footer Placeholder 4"/>
          <p:cNvSpPr>
            <a:spLocks noGrp="1"/>
          </p:cNvSpPr>
          <p:nvPr>
            <p:ph type="ftr" sz="quarter" idx="11"/>
          </p:nvPr>
        </p:nvSpPr>
        <p:spPr/>
        <p:txBody>
          <a:bodyPr/>
          <a:lstStyle/>
          <a:p>
            <a:r>
              <a:rPr lang="en-US" smtClean="0"/>
              <a:t>Authors, title</a:t>
            </a:r>
            <a:endParaRPr lang="en-US"/>
          </a:p>
        </p:txBody>
      </p:sp>
      <p:sp>
        <p:nvSpPr>
          <p:cNvPr id="6"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r>
              <a:rPr lang="en-US" smtClean="0"/>
              <a:t>Meeting, place, date</a:t>
            </a:r>
            <a:endParaRPr lang="en-US"/>
          </a:p>
        </p:txBody>
      </p:sp>
      <p:sp>
        <p:nvSpPr>
          <p:cNvPr id="6" name="Footer Placeholder 5"/>
          <p:cNvSpPr>
            <a:spLocks noGrp="1"/>
          </p:cNvSpPr>
          <p:nvPr>
            <p:ph type="ftr" sz="quarter" idx="11"/>
          </p:nvPr>
        </p:nvSpPr>
        <p:spPr/>
        <p:txBody>
          <a:bodyPr/>
          <a:lstStyle/>
          <a:p>
            <a:r>
              <a:rPr lang="en-US" smtClean="0"/>
              <a:t>Authors, title</a:t>
            </a:r>
            <a:endParaRPr lang="en-US"/>
          </a:p>
        </p:txBody>
      </p:sp>
      <p:sp>
        <p:nvSpPr>
          <p:cNvPr id="7"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r>
              <a:rPr lang="en-US" smtClean="0"/>
              <a:t>Meeting, place, date</a:t>
            </a:r>
            <a:endParaRPr lang="en-US"/>
          </a:p>
        </p:txBody>
      </p:sp>
      <p:sp>
        <p:nvSpPr>
          <p:cNvPr id="8" name="Footer Placeholder 7"/>
          <p:cNvSpPr>
            <a:spLocks noGrp="1"/>
          </p:cNvSpPr>
          <p:nvPr>
            <p:ph type="ftr" sz="quarter" idx="11"/>
          </p:nvPr>
        </p:nvSpPr>
        <p:spPr/>
        <p:txBody>
          <a:bodyPr/>
          <a:lstStyle/>
          <a:p>
            <a:r>
              <a:rPr lang="en-US" smtClean="0"/>
              <a:t>Authors, title</a:t>
            </a:r>
            <a:endParaRPr lang="en-US"/>
          </a:p>
        </p:txBody>
      </p:sp>
      <p:sp>
        <p:nvSpPr>
          <p:cNvPr id="9"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Date Placeholder 2"/>
          <p:cNvSpPr>
            <a:spLocks noGrp="1"/>
          </p:cNvSpPr>
          <p:nvPr>
            <p:ph type="dt" sz="half" idx="10"/>
          </p:nvPr>
        </p:nvSpPr>
        <p:spPr/>
        <p:txBody>
          <a:bodyPr/>
          <a:lstStyle/>
          <a:p>
            <a:r>
              <a:rPr lang="en-US" smtClean="0"/>
              <a:t>Meeting, place, date</a:t>
            </a:r>
            <a:endParaRPr lang="en-US"/>
          </a:p>
        </p:txBody>
      </p:sp>
      <p:sp>
        <p:nvSpPr>
          <p:cNvPr id="4" name="Footer Placeholder 3"/>
          <p:cNvSpPr>
            <a:spLocks noGrp="1"/>
          </p:cNvSpPr>
          <p:nvPr>
            <p:ph type="ftr" sz="quarter" idx="11"/>
          </p:nvPr>
        </p:nvSpPr>
        <p:spPr/>
        <p:txBody>
          <a:bodyPr/>
          <a:lstStyle/>
          <a:p>
            <a:r>
              <a:rPr lang="en-US" smtClean="0"/>
              <a:t>Authors, title</a:t>
            </a:r>
            <a:endParaRPr lang="en-US"/>
          </a:p>
        </p:txBody>
      </p:sp>
      <p:sp>
        <p:nvSpPr>
          <p:cNvPr id="5"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Meeting, place, date</a:t>
            </a:r>
            <a:endParaRPr lang="en-US"/>
          </a:p>
        </p:txBody>
      </p:sp>
      <p:sp>
        <p:nvSpPr>
          <p:cNvPr id="3" name="Footer Placeholder 2"/>
          <p:cNvSpPr>
            <a:spLocks noGrp="1"/>
          </p:cNvSpPr>
          <p:nvPr>
            <p:ph type="ftr" sz="quarter" idx="11"/>
          </p:nvPr>
        </p:nvSpPr>
        <p:spPr/>
        <p:txBody>
          <a:bodyPr/>
          <a:lstStyle/>
          <a:p>
            <a:r>
              <a:rPr lang="en-US" smtClean="0"/>
              <a:t>Authors, title</a:t>
            </a:r>
            <a:endParaRPr lang="en-US"/>
          </a:p>
        </p:txBody>
      </p:sp>
      <p:sp>
        <p:nvSpPr>
          <p:cNvPr id="4"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Meeting, place, date</a:t>
            </a:r>
            <a:endParaRPr lang="en-US"/>
          </a:p>
        </p:txBody>
      </p:sp>
      <p:sp>
        <p:nvSpPr>
          <p:cNvPr id="6" name="Footer Placeholder 5"/>
          <p:cNvSpPr>
            <a:spLocks noGrp="1"/>
          </p:cNvSpPr>
          <p:nvPr>
            <p:ph type="ftr" sz="quarter" idx="11"/>
          </p:nvPr>
        </p:nvSpPr>
        <p:spPr/>
        <p:txBody>
          <a:bodyPr/>
          <a:lstStyle/>
          <a:p>
            <a:r>
              <a:rPr lang="en-US" smtClean="0"/>
              <a:t>Authors, title</a:t>
            </a:r>
            <a:endParaRPr lang="en-US"/>
          </a:p>
        </p:txBody>
      </p:sp>
      <p:sp>
        <p:nvSpPr>
          <p:cNvPr id="7"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add title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add text</a:t>
            </a:r>
          </a:p>
        </p:txBody>
      </p:sp>
      <p:sp>
        <p:nvSpPr>
          <p:cNvPr id="5" name="Date Placeholder 4"/>
          <p:cNvSpPr>
            <a:spLocks noGrp="1"/>
          </p:cNvSpPr>
          <p:nvPr>
            <p:ph type="dt" sz="half" idx="10"/>
          </p:nvPr>
        </p:nvSpPr>
        <p:spPr/>
        <p:txBody>
          <a:bodyPr/>
          <a:lstStyle/>
          <a:p>
            <a:r>
              <a:rPr lang="en-US" smtClean="0"/>
              <a:t>Meeting, place, date</a:t>
            </a:r>
            <a:endParaRPr lang="en-US"/>
          </a:p>
        </p:txBody>
      </p:sp>
      <p:sp>
        <p:nvSpPr>
          <p:cNvPr id="6" name="Footer Placeholder 5"/>
          <p:cNvSpPr>
            <a:spLocks noGrp="1"/>
          </p:cNvSpPr>
          <p:nvPr>
            <p:ph type="ftr" sz="quarter" idx="11"/>
          </p:nvPr>
        </p:nvSpPr>
        <p:spPr/>
        <p:txBody>
          <a:bodyPr/>
          <a:lstStyle/>
          <a:p>
            <a:r>
              <a:rPr lang="en-US" smtClean="0"/>
              <a:t>Authors, title</a:t>
            </a:r>
            <a:endParaRPr lang="en-US"/>
          </a:p>
        </p:txBody>
      </p:sp>
      <p:sp>
        <p:nvSpPr>
          <p:cNvPr id="7" name="Picture Placeholder 6"/>
          <p:cNvSpPr>
            <a:spLocks noGrp="1"/>
          </p:cNvSpPr>
          <p:nvPr>
            <p:ph type="pic" sz="quarter" idx="12" hasCustomPrompt="1"/>
          </p:nvPr>
        </p:nvSpPr>
        <p:spPr>
          <a:xfrm>
            <a:off x="762000" y="6248400"/>
            <a:ext cx="1066800" cy="548640"/>
          </a:xfrm>
        </p:spPr>
        <p:txBody>
          <a:bodyPr>
            <a:noAutofit/>
          </a:bodyPr>
          <a:lstStyle>
            <a:lvl1pPr>
              <a:defRPr sz="1200">
                <a:solidFill>
                  <a:schemeClr val="tx1"/>
                </a:solidFill>
              </a:defRPr>
            </a:lvl1pPr>
          </a:lstStyle>
          <a:p>
            <a:r>
              <a:rPr lang="en-US" dirty="0" smtClean="0"/>
              <a:t>Click to add logo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dirty="0" smtClean="0"/>
              <a:t>Click to add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1828800" y="6400801"/>
            <a:ext cx="5486400" cy="228599"/>
          </a:xfrm>
          <a:prstGeom prst="rect">
            <a:avLst/>
          </a:prstGeom>
        </p:spPr>
        <p:txBody>
          <a:bodyPr vert="horz" lIns="91440" tIns="45720" rIns="91440" bIns="45720" rtlCol="0" anchor="ctr"/>
          <a:lstStyle>
            <a:lvl1pPr algn="ctr">
              <a:defRPr sz="1200" b="1" i="1">
                <a:solidFill>
                  <a:schemeClr val="tx2"/>
                </a:solidFill>
              </a:defRPr>
            </a:lvl1pPr>
          </a:lstStyle>
          <a:p>
            <a:r>
              <a:rPr lang="en-US" smtClean="0"/>
              <a:t>Meeting, place, date</a:t>
            </a:r>
            <a:endParaRPr lang="en-US"/>
          </a:p>
        </p:txBody>
      </p:sp>
      <p:sp>
        <p:nvSpPr>
          <p:cNvPr id="5" name="Footer Placeholder 4"/>
          <p:cNvSpPr>
            <a:spLocks noGrp="1"/>
          </p:cNvSpPr>
          <p:nvPr>
            <p:ph type="ftr" sz="quarter" idx="3"/>
          </p:nvPr>
        </p:nvSpPr>
        <p:spPr>
          <a:xfrm>
            <a:off x="1828800" y="6096000"/>
            <a:ext cx="5486400" cy="304801"/>
          </a:xfrm>
          <a:prstGeom prst="rect">
            <a:avLst/>
          </a:prstGeom>
        </p:spPr>
        <p:txBody>
          <a:bodyPr vert="horz" lIns="91440" tIns="45720" rIns="91440" bIns="45720" rtlCol="0" anchor="ctr"/>
          <a:lstStyle>
            <a:lvl1pPr algn="ctr">
              <a:defRPr sz="1200" b="1" i="0">
                <a:solidFill>
                  <a:schemeClr val="tx2"/>
                </a:solidFill>
              </a:defRPr>
            </a:lvl1pPr>
          </a:lstStyle>
          <a:p>
            <a:r>
              <a:rPr lang="en-US" smtClean="0"/>
              <a:t>Authors, title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Lst>
  <p:hf sldNum="0" hdr="0"/>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b="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b="0" kern="1200">
          <a:solidFill>
            <a:schemeClr val="tx2"/>
          </a:solidFill>
          <a:latin typeface="+mn-lt"/>
          <a:ea typeface="+mn-ea"/>
          <a:cs typeface="+mn-cs"/>
        </a:defRPr>
      </a:lvl2pPr>
      <a:lvl3pPr marL="1371600" indent="-457200" algn="l" defTabSz="914400" rtl="0" eaLnBrk="1" latinLnBrk="0" hangingPunct="1">
        <a:spcBef>
          <a:spcPct val="20000"/>
        </a:spcBef>
        <a:buFont typeface="Courier New" pitchFamily="49" charset="0"/>
        <a:buChar char="o"/>
        <a:defRPr sz="1800" b="0" kern="1200">
          <a:solidFill>
            <a:schemeClr val="tx2"/>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Visions</a:t>
            </a:r>
            <a:r>
              <a:rPr lang="en-US" dirty="0" smtClean="0">
                <a:solidFill>
                  <a:schemeClr val="tx2"/>
                </a:solidFill>
              </a:rPr>
              <a:t> </a:t>
            </a:r>
            <a:r>
              <a:rPr lang="en-US" dirty="0">
                <a:solidFill>
                  <a:schemeClr val="tx2"/>
                </a:solidFill>
              </a:rPr>
              <a:t>to elicit future </a:t>
            </a:r>
            <a:r>
              <a:rPr lang="en-US" dirty="0" smtClean="0">
                <a:solidFill>
                  <a:schemeClr val="tx2"/>
                </a:solidFill>
              </a:rPr>
              <a:t>landscapes</a:t>
            </a:r>
            <a:endParaRPr lang="en-US" dirty="0"/>
          </a:p>
        </p:txBody>
      </p:sp>
      <p:sp>
        <p:nvSpPr>
          <p:cNvPr id="3" name="Subtitle 2"/>
          <p:cNvSpPr>
            <a:spLocks noGrp="1"/>
          </p:cNvSpPr>
          <p:nvPr>
            <p:ph type="subTitle" idx="1"/>
          </p:nvPr>
        </p:nvSpPr>
        <p:spPr>
          <a:xfrm>
            <a:off x="457200" y="2438400"/>
            <a:ext cx="8686800" cy="2209800"/>
          </a:xfrm>
        </p:spPr>
        <p:txBody>
          <a:bodyPr>
            <a:normAutofit/>
          </a:bodyPr>
          <a:lstStyle/>
          <a:p>
            <a:r>
              <a:rPr lang="en-US" dirty="0">
                <a:solidFill>
                  <a:schemeClr val="tx2"/>
                </a:solidFill>
                <a:effectLst>
                  <a:outerShdw blurRad="38100" dist="38100" dir="2700000" algn="tl">
                    <a:srgbClr val="000000">
                      <a:alpha val="43137"/>
                    </a:srgbClr>
                  </a:outerShdw>
                </a:effectLst>
                <a:latin typeface="Calibri" pitchFamily="34" charset="0"/>
              </a:rPr>
              <a:t>Marta </a:t>
            </a:r>
            <a:r>
              <a:rPr lang="en-US" dirty="0" smtClean="0">
                <a:solidFill>
                  <a:schemeClr val="tx2"/>
                </a:solidFill>
                <a:effectLst>
                  <a:outerShdw blurRad="38100" dist="38100" dir="2700000" algn="tl">
                    <a:srgbClr val="000000">
                      <a:alpha val="43137"/>
                    </a:srgbClr>
                  </a:outerShdw>
                </a:effectLst>
                <a:latin typeface="Calibri" pitchFamily="34" charset="0"/>
              </a:rPr>
              <a:t>Pérez-Soba</a:t>
            </a:r>
            <a:r>
              <a:rPr lang="en-US" dirty="0" smtClean="0">
                <a:solidFill>
                  <a:schemeClr val="accent1"/>
                </a:solidFill>
                <a:effectLst>
                  <a:outerShdw blurRad="38100" dist="38100" dir="2700000" algn="tl">
                    <a:srgbClr val="000000">
                      <a:alpha val="43137"/>
                    </a:srgbClr>
                  </a:outerShdw>
                </a:effectLst>
                <a:latin typeface="Calibri" pitchFamily="34" charset="0"/>
              </a:rPr>
              <a:t>, </a:t>
            </a:r>
            <a:r>
              <a:rPr lang="en-GB" dirty="0">
                <a:solidFill>
                  <a:schemeClr val="accent1"/>
                </a:solidFill>
                <a:effectLst>
                  <a:outerShdw blurRad="38100" dist="38100" dir="2700000" algn="tl">
                    <a:srgbClr val="000000">
                      <a:alpha val="43137"/>
                    </a:srgbClr>
                  </a:outerShdw>
                </a:effectLst>
                <a:latin typeface="Calibri" pitchFamily="34" charset="0"/>
              </a:rPr>
              <a:t>Joske Houtkamp and Anouk Cormont </a:t>
            </a:r>
            <a:endParaRPr lang="en-GB" dirty="0" smtClean="0">
              <a:solidFill>
                <a:schemeClr val="accent1"/>
              </a:solidFill>
              <a:effectLst>
                <a:outerShdw blurRad="38100" dist="38100" dir="2700000" algn="tl">
                  <a:srgbClr val="000000">
                    <a:alpha val="43137"/>
                  </a:srgbClr>
                </a:outerShdw>
              </a:effectLst>
              <a:latin typeface="Calibri" pitchFamily="34" charset="0"/>
            </a:endParaRPr>
          </a:p>
          <a:p>
            <a:r>
              <a:rPr lang="en-GB" dirty="0">
                <a:solidFill>
                  <a:schemeClr val="accent1"/>
                </a:solidFill>
                <a:effectLst>
                  <a:outerShdw blurRad="38100" dist="38100" dir="2700000" algn="tl">
                    <a:srgbClr val="000000">
                      <a:alpha val="43137"/>
                    </a:srgbClr>
                  </a:outerShdw>
                </a:effectLst>
                <a:latin typeface="Calibri" pitchFamily="34" charset="0"/>
              </a:rPr>
              <a:t>Marc Metzger, Dave Murray-Rust and James S. </a:t>
            </a:r>
            <a:r>
              <a:rPr lang="en-GB" dirty="0" smtClean="0">
                <a:solidFill>
                  <a:schemeClr val="accent1"/>
                </a:solidFill>
                <a:effectLst>
                  <a:outerShdw blurRad="38100" dist="38100" dir="2700000" algn="tl">
                    <a:srgbClr val="000000">
                      <a:alpha val="43137"/>
                    </a:srgbClr>
                  </a:outerShdw>
                </a:effectLst>
                <a:latin typeface="Calibri" pitchFamily="34" charset="0"/>
              </a:rPr>
              <a:t>Paterson</a:t>
            </a:r>
          </a:p>
          <a:p>
            <a:r>
              <a:rPr lang="en-GB" dirty="0">
                <a:solidFill>
                  <a:schemeClr val="accent1"/>
                </a:solidFill>
                <a:effectLst>
                  <a:outerShdw blurRad="38100" dist="38100" dir="2700000" algn="tl">
                    <a:srgbClr val="000000">
                      <a:alpha val="43137"/>
                    </a:srgbClr>
                  </a:outerShdw>
                </a:effectLst>
                <a:latin typeface="Calibri" pitchFamily="34" charset="0"/>
              </a:rPr>
              <a:t>Marjan Maes, Marc Gramberger and Tommaso Chiamparino </a:t>
            </a:r>
            <a:endParaRPr lang="en-GB" dirty="0" smtClean="0">
              <a:solidFill>
                <a:schemeClr val="accent1"/>
              </a:solidFill>
              <a:effectLst>
                <a:outerShdw blurRad="38100" dist="38100" dir="2700000" algn="tl">
                  <a:srgbClr val="000000">
                    <a:alpha val="43137"/>
                  </a:srgbClr>
                </a:outerShdw>
              </a:effectLst>
              <a:latin typeface="Calibri" pitchFamily="34" charset="0"/>
            </a:endParaRPr>
          </a:p>
          <a:p>
            <a:r>
              <a:rPr lang="en-GB" dirty="0">
                <a:solidFill>
                  <a:schemeClr val="accent1"/>
                </a:solidFill>
                <a:effectLst>
                  <a:outerShdw blurRad="38100" dist="38100" dir="2700000" algn="tl">
                    <a:srgbClr val="000000">
                      <a:alpha val="43137"/>
                    </a:srgbClr>
                  </a:outerShdw>
                </a:effectLst>
                <a:latin typeface="Calibri" pitchFamily="34" charset="0"/>
              </a:rPr>
              <a:t>Anne Jensen </a:t>
            </a:r>
          </a:p>
          <a:p>
            <a:endParaRPr lang="en-GB" dirty="0">
              <a:solidFill>
                <a:schemeClr val="bg1"/>
              </a:solidFill>
              <a:effectLst>
                <a:outerShdw blurRad="38100" dist="38100" dir="2700000" algn="tl">
                  <a:srgbClr val="000000">
                    <a:alpha val="43137"/>
                  </a:srgbClr>
                </a:outerShdw>
              </a:effectLst>
            </a:endParaRPr>
          </a:p>
          <a:p>
            <a:endParaRPr lang="en-GB"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endParaRPr lang="en-US" i="1" dirty="0">
              <a:solidFill>
                <a:schemeClr val="bg1"/>
              </a:solidFill>
              <a:effectLst>
                <a:outerShdw blurRad="38100" dist="38100" dir="2700000" algn="tl">
                  <a:srgbClr val="000000">
                    <a:alpha val="43137"/>
                  </a:srgbClr>
                </a:outerShdw>
              </a:effectLst>
            </a:endParaRPr>
          </a:p>
          <a:p>
            <a:endParaRPr lang="en-US" dirty="0"/>
          </a:p>
        </p:txBody>
      </p:sp>
      <p:sp>
        <p:nvSpPr>
          <p:cNvPr id="4" name="Text Placeholder 3"/>
          <p:cNvSpPr>
            <a:spLocks noGrp="1"/>
          </p:cNvSpPr>
          <p:nvPr>
            <p:ph type="body" sz="quarter" idx="10"/>
          </p:nvPr>
        </p:nvSpPr>
        <p:spPr/>
        <p:txBody>
          <a:bodyPr>
            <a:normAutofit fontScale="77500" lnSpcReduction="20000"/>
          </a:bodyPr>
          <a:lstStyle/>
          <a:p>
            <a:r>
              <a:rPr lang="en-GB" dirty="0" smtClean="0">
                <a:solidFill>
                  <a:schemeClr val="tx2"/>
                </a:solidFill>
              </a:rPr>
              <a:t>VOLANTE </a:t>
            </a:r>
            <a:r>
              <a:rPr lang="en-GB" dirty="0">
                <a:solidFill>
                  <a:schemeClr val="tx2"/>
                </a:solidFill>
              </a:rPr>
              <a:t>S</a:t>
            </a:r>
            <a:r>
              <a:rPr lang="en-GB" dirty="0" smtClean="0">
                <a:solidFill>
                  <a:schemeClr val="tx2"/>
                </a:solidFill>
              </a:rPr>
              <a:t>ummer school </a:t>
            </a:r>
            <a:r>
              <a:rPr lang="en-GB" dirty="0" smtClean="0">
                <a:solidFill>
                  <a:schemeClr val="tx2"/>
                </a:solidFill>
              </a:rPr>
              <a:t> 20123</a:t>
            </a:r>
            <a:endParaRPr lang="en-GB" dirty="0">
              <a:solidFill>
                <a:schemeClr val="tx2"/>
              </a:solidFill>
            </a:endParaRPr>
          </a:p>
          <a:p>
            <a:endParaRPr lang="en-US" dirty="0"/>
          </a:p>
        </p:txBody>
      </p:sp>
      <p:sp>
        <p:nvSpPr>
          <p:cNvPr id="5" name="Text Placeholder 4"/>
          <p:cNvSpPr>
            <a:spLocks noGrp="1"/>
          </p:cNvSpPr>
          <p:nvPr>
            <p:ph type="body" sz="quarter" idx="11"/>
          </p:nvPr>
        </p:nvSpPr>
        <p:spPr/>
        <p:txBody>
          <a:bodyPr>
            <a:normAutofit fontScale="77500" lnSpcReduction="20000"/>
          </a:bodyPr>
          <a:lstStyle/>
          <a:p>
            <a:r>
              <a:rPr lang="en-GB" dirty="0" smtClean="0">
                <a:solidFill>
                  <a:schemeClr val="tx2"/>
                </a:solidFill>
              </a:rPr>
              <a:t>Lesvos</a:t>
            </a:r>
            <a:r>
              <a:rPr lang="en-GB" dirty="0" smtClean="0">
                <a:solidFill>
                  <a:schemeClr val="tx2"/>
                </a:solidFill>
              </a:rPr>
              <a:t>, 18 June 2013</a:t>
            </a:r>
            <a:endParaRPr lang="en-GB" dirty="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0278"/>
            <a:ext cx="8229600" cy="487362"/>
          </a:xfrm>
        </p:spPr>
        <p:txBody>
          <a:bodyPr>
            <a:normAutofit fontScale="90000"/>
          </a:bodyPr>
          <a:lstStyle/>
          <a:p>
            <a:r>
              <a:rPr lang="en-GB" dirty="0" smtClean="0"/>
              <a:t>Canvas tools: </a:t>
            </a:r>
            <a:r>
              <a:rPr lang="en-GB" dirty="0" err="1" smtClean="0"/>
              <a:t>sectoral</a:t>
            </a:r>
            <a:r>
              <a:rPr lang="en-GB" dirty="0" smtClean="0"/>
              <a:t> visions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87640"/>
            <a:ext cx="7315200" cy="548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92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81162"/>
          </a:xfrm>
          <a:blipFill dpi="0" rotWithShape="1">
            <a:blip r:embed="rId2"/>
            <a:srcRect/>
            <a:stretch>
              <a:fillRect/>
            </a:stretch>
          </a:blipFill>
          <a:ln>
            <a:noFill/>
          </a:ln>
        </p:spPr>
        <p:txBody>
          <a:bodyPr vert="horz" wrap="square" lIns="18000" tIns="0" rIns="91440" bIns="324000" numCol="1" anchor="t" anchorCtr="0" compatLnSpc="1">
            <a:prstTxWarp prst="textNoShape">
              <a:avLst/>
            </a:prstTxWarp>
            <a:spAutoFit/>
          </a:bodyPr>
          <a:lstStyle/>
          <a:p>
            <a:r>
              <a:rPr lang="nl-NL" sz="3600" dirty="0" err="1">
                <a:latin typeface="Calibri" pitchFamily="34" charset="0"/>
              </a:rPr>
              <a:t>I</a:t>
            </a:r>
            <a:r>
              <a:rPr lang="nl-NL" sz="3600" b="1" dirty="0" err="1" smtClean="0">
                <a:latin typeface="Calibri" pitchFamily="34" charset="0"/>
              </a:rPr>
              <a:t>ndividual</a:t>
            </a:r>
            <a:r>
              <a:rPr lang="nl-NL" sz="3600" b="1" dirty="0" smtClean="0">
                <a:latin typeface="Calibri" pitchFamily="34" charset="0"/>
              </a:rPr>
              <a:t> </a:t>
            </a:r>
            <a:r>
              <a:rPr lang="nl-NL" sz="3600" b="1" dirty="0" err="1">
                <a:latin typeface="Calibri" pitchFamily="34" charset="0"/>
              </a:rPr>
              <a:t>visions</a:t>
            </a:r>
            <a:endParaRPr lang="nl-NL" sz="3600" b="1" dirty="0">
              <a:latin typeface="Calibri" pitchFamily="34" charset="0"/>
            </a:endParaRPr>
          </a:p>
        </p:txBody>
      </p:sp>
      <p:sp>
        <p:nvSpPr>
          <p:cNvPr id="3" name="Text Placeholder 2"/>
          <p:cNvSpPr>
            <a:spLocks noGrp="1"/>
          </p:cNvSpPr>
          <p:nvPr>
            <p:ph type="body" sz="quarter" idx="10"/>
          </p:nvPr>
        </p:nvSpPr>
        <p:spPr>
          <a:xfrm>
            <a:off x="83600" y="1593105"/>
            <a:ext cx="2507200" cy="4629051"/>
          </a:xfrm>
        </p:spPr>
        <p:txBody>
          <a:bodyPr/>
          <a:lstStyle/>
          <a:p>
            <a:r>
              <a:rPr lang="en-GB" sz="1600" dirty="0" smtClean="0"/>
              <a:t>Visions </a:t>
            </a:r>
            <a:r>
              <a:rPr lang="en-GB" sz="1600" dirty="0"/>
              <a:t>individually developed by all the stakeholders in the four workshops, when using the software canvas </a:t>
            </a:r>
            <a:r>
              <a:rPr lang="en-GB" sz="1600" dirty="0" smtClean="0"/>
              <a:t>tool</a:t>
            </a:r>
          </a:p>
          <a:p>
            <a:r>
              <a:rPr lang="en-GB" sz="1600" dirty="0" smtClean="0"/>
              <a:t>We </a:t>
            </a:r>
            <a:r>
              <a:rPr lang="en-GB" sz="1600" dirty="0"/>
              <a:t>focus on the images selected by each stakeholder from the lists available to answer the four questions  in each of the four </a:t>
            </a:r>
            <a:r>
              <a:rPr lang="en-GB" sz="1600" dirty="0" smtClean="0"/>
              <a:t>pages</a:t>
            </a:r>
            <a:endParaRPr lang="en-GB" sz="1600" dirty="0"/>
          </a:p>
        </p:txBody>
      </p:sp>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aphicFrame>
        <p:nvGraphicFramePr>
          <p:cNvPr id="7" name="Table 6"/>
          <p:cNvGraphicFramePr>
            <a:graphicFrameLocks noGrp="1"/>
          </p:cNvGraphicFramePr>
          <p:nvPr>
            <p:extLst>
              <p:ext uri="{D42A27DB-BD31-4B8C-83A1-F6EECF244321}">
                <p14:modId xmlns:p14="http://schemas.microsoft.com/office/powerpoint/2010/main" val="336588167"/>
              </p:ext>
            </p:extLst>
          </p:nvPr>
        </p:nvGraphicFramePr>
        <p:xfrm>
          <a:off x="2959100" y="1510030"/>
          <a:ext cx="6070600" cy="3963672"/>
        </p:xfrm>
        <a:graphic>
          <a:graphicData uri="http://schemas.openxmlformats.org/drawingml/2006/table">
            <a:tbl>
              <a:tblPr firstRow="1" firstCol="1" bandRow="1"/>
              <a:tblGrid>
                <a:gridCol w="3035300"/>
                <a:gridCol w="3035300"/>
              </a:tblGrid>
              <a:tr h="206900">
                <a:tc>
                  <a:txBody>
                    <a:bodyPr/>
                    <a:lstStyle/>
                    <a:p>
                      <a:pPr algn="just">
                        <a:lnSpc>
                          <a:spcPct val="115000"/>
                        </a:lnSpc>
                        <a:spcAft>
                          <a:spcPts val="1000"/>
                        </a:spcAft>
                      </a:pPr>
                      <a:r>
                        <a:rPr lang="en-GB" sz="1100" b="1">
                          <a:effectLst/>
                          <a:latin typeface="Calibri"/>
                          <a:ea typeface="Times New Roman"/>
                          <a:cs typeface="Times New Roman"/>
                        </a:rPr>
                        <a:t>Theme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lnSpc>
                          <a:spcPct val="115000"/>
                        </a:lnSpc>
                        <a:spcAft>
                          <a:spcPts val="1000"/>
                        </a:spcAft>
                      </a:pPr>
                      <a:r>
                        <a:rPr lang="en-GB" sz="1100" b="1">
                          <a:effectLst/>
                          <a:latin typeface="Calibri"/>
                          <a:ea typeface="Times New Roman"/>
                          <a:cs typeface="Times New Roman"/>
                        </a:rPr>
                        <a:t>Question</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3750">
                <a:tc>
                  <a:txBody>
                    <a:bodyPr/>
                    <a:lstStyle/>
                    <a:p>
                      <a:pPr algn="just">
                        <a:lnSpc>
                          <a:spcPct val="115000"/>
                        </a:lnSpc>
                        <a:spcAft>
                          <a:spcPts val="1000"/>
                        </a:spcAft>
                      </a:pPr>
                      <a:r>
                        <a:rPr lang="en-GB" sz="1100">
                          <a:solidFill>
                            <a:srgbClr val="000000"/>
                          </a:solidFill>
                          <a:effectLst/>
                          <a:latin typeface="Calibri"/>
                          <a:ea typeface="Times New Roman"/>
                          <a:cs typeface="Times New Roman"/>
                        </a:rPr>
                        <a:t>Living</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1000"/>
                        </a:spcAft>
                      </a:pPr>
                      <a:r>
                        <a:rPr lang="en-GB" sz="1100">
                          <a:solidFill>
                            <a:srgbClr val="000000"/>
                          </a:solidFill>
                          <a:effectLst/>
                          <a:latin typeface="Calibri"/>
                          <a:ea typeface="Times New Roman"/>
                          <a:cs typeface="Times New Roman"/>
                        </a:rPr>
                        <a:t>Who is in your household?</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12624">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Where do you live?</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13799">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What type of home do you live in? Which building materials are used?</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1000"/>
                        </a:spcAft>
                      </a:pPr>
                      <a:r>
                        <a:rPr lang="en-GB" sz="1100">
                          <a:solidFill>
                            <a:srgbClr val="000000"/>
                          </a:solidFill>
                          <a:effectLst/>
                          <a:latin typeface="Calibri"/>
                          <a:ea typeface="Times New Roman"/>
                          <a:cs typeface="Times New Roman"/>
                        </a:rPr>
                        <a:t>What technology is in your home?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06900">
                <a:tc>
                  <a:txBody>
                    <a:bodyPr/>
                    <a:lstStyle/>
                    <a:p>
                      <a:pPr algn="just">
                        <a:lnSpc>
                          <a:spcPct val="115000"/>
                        </a:lnSpc>
                        <a:spcAft>
                          <a:spcPts val="1000"/>
                        </a:spcAft>
                      </a:pPr>
                      <a:r>
                        <a:rPr lang="en-GB" sz="1100">
                          <a:effectLst/>
                          <a:latin typeface="Calibri"/>
                          <a:ea typeface="Times New Roman"/>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How do you earn your living?</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Where do you work?</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How far is your work from home?</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13799">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If you travel abroad to work, where and how often?</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06900">
                <a:tc>
                  <a:txBody>
                    <a:bodyPr/>
                    <a:lstStyle/>
                    <a:p>
                      <a:pPr algn="just">
                        <a:lnSpc>
                          <a:spcPct val="115000"/>
                        </a:lnSpc>
                        <a:spcAft>
                          <a:spcPts val="1000"/>
                        </a:spcAft>
                      </a:pPr>
                      <a:r>
                        <a:rPr lang="en-GB" sz="1100">
                          <a:effectLst/>
                          <a:latin typeface="Calibri"/>
                          <a:ea typeface="Times New Roman"/>
                          <a:cs typeface="Times New Roman"/>
                        </a:rPr>
                        <a:t>Recreation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How do you spend your leisure time?</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What green areas are close to your home?</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What do you do on vacation?</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1000"/>
                        </a:spcAft>
                      </a:pPr>
                      <a:r>
                        <a:rPr lang="en-GB" sz="1100">
                          <a:solidFill>
                            <a:srgbClr val="000000"/>
                          </a:solidFill>
                          <a:effectLst/>
                          <a:latin typeface="Calibri"/>
                          <a:ea typeface="Times New Roman"/>
                          <a:cs typeface="Times New Roman"/>
                        </a:rPr>
                        <a:t>How do you travel when on vacation?</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6900">
                <a:tc>
                  <a:txBody>
                    <a:bodyPr/>
                    <a:lstStyle/>
                    <a:p>
                      <a:pPr algn="just">
                        <a:lnSpc>
                          <a:spcPct val="115000"/>
                        </a:lnSpc>
                        <a:spcAft>
                          <a:spcPts val="1000"/>
                        </a:spcAft>
                      </a:pPr>
                      <a:r>
                        <a:rPr lang="en-GB" sz="1100">
                          <a:effectLst/>
                          <a:latin typeface="Calibri"/>
                          <a:ea typeface="Times New Roman"/>
                          <a:cs typeface="Times New Roman"/>
                        </a:rPr>
                        <a:t>Food (shopping)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How is your food produced?</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Where do you go shopping?</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1000"/>
                        </a:spcAft>
                      </a:pPr>
                      <a:r>
                        <a:rPr lang="en-GB" sz="1100">
                          <a:solidFill>
                            <a:srgbClr val="000000"/>
                          </a:solidFill>
                          <a:effectLst/>
                          <a:latin typeface="Calibri"/>
                          <a:ea typeface="Times New Roman"/>
                          <a:cs typeface="Times New Roman"/>
                        </a:rPr>
                        <a:t>What food do you buy?</a:t>
                      </a:r>
                      <a:endParaRPr lang="en-GB" sz="110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06900">
                <a:tc>
                  <a:txBody>
                    <a:bodyPr/>
                    <a:lstStyle/>
                    <a:p>
                      <a:pPr algn="just">
                        <a:lnSpc>
                          <a:spcPct val="115000"/>
                        </a:lnSpc>
                        <a:spcAft>
                          <a:spcPts val="1000"/>
                        </a:spcAft>
                      </a:pPr>
                      <a:r>
                        <a:rPr lang="en-GB" sz="110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15000"/>
                        </a:lnSpc>
                        <a:spcAft>
                          <a:spcPts val="1000"/>
                        </a:spcAft>
                      </a:pPr>
                      <a:r>
                        <a:rPr lang="en-GB" sz="1100" dirty="0">
                          <a:solidFill>
                            <a:srgbClr val="000000"/>
                          </a:solidFill>
                          <a:effectLst/>
                          <a:latin typeface="Calibri"/>
                          <a:ea typeface="Times New Roman"/>
                          <a:cs typeface="Times New Roman"/>
                        </a:rPr>
                        <a:t>How does your food get to you?</a:t>
                      </a:r>
                      <a:endParaRPr lang="en-GB"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768294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772610"/>
          </a:xfrm>
        </p:spPr>
        <p:txBody>
          <a:bodyPr>
            <a:noAutofit/>
          </a:bodyPr>
          <a:lstStyle/>
          <a:p>
            <a:r>
              <a:rPr lang="nl-NL" sz="4800" dirty="0" err="1" smtClean="0"/>
              <a:t>Results</a:t>
            </a:r>
            <a:r>
              <a:rPr lang="nl-NL" sz="4800" dirty="0" smtClean="0"/>
              <a:t> of </a:t>
            </a:r>
            <a:r>
              <a:rPr lang="nl-NL" sz="4800" dirty="0" smtClean="0"/>
              <a:t>69 </a:t>
            </a:r>
            <a:r>
              <a:rPr lang="nl-NL" sz="4800" dirty="0" err="1" smtClean="0"/>
              <a:t>individual</a:t>
            </a:r>
            <a:r>
              <a:rPr lang="nl-NL" sz="4800" dirty="0" smtClean="0"/>
              <a:t> </a:t>
            </a:r>
            <a:r>
              <a:rPr lang="nl-NL" sz="4800" dirty="0" err="1" smtClean="0"/>
              <a:t>visions</a:t>
            </a:r>
            <a:endParaRPr lang="nl-NL" sz="4800" dirty="0"/>
          </a:p>
        </p:txBody>
      </p:sp>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327722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00" y="6223000"/>
            <a:ext cx="2641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811394658"/>
              </p:ext>
            </p:extLst>
          </p:nvPr>
        </p:nvGraphicFramePr>
        <p:xfrm>
          <a:off x="1447802" y="304800"/>
          <a:ext cx="4970205" cy="5562601"/>
        </p:xfrm>
        <a:graphic>
          <a:graphicData uri="http://schemas.openxmlformats.org/drawingml/2006/table">
            <a:tbl>
              <a:tblPr firstRow="1" firstCol="1" bandRow="1"/>
              <a:tblGrid>
                <a:gridCol w="703504"/>
                <a:gridCol w="295401"/>
                <a:gridCol w="295401"/>
                <a:gridCol w="308451"/>
                <a:gridCol w="315568"/>
                <a:gridCol w="433017"/>
                <a:gridCol w="2618863"/>
              </a:tblGrid>
              <a:tr h="1709861">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Theme</a:t>
                      </a:r>
                      <a:endParaRPr lang="en-GB" sz="900">
                        <a:effectLst/>
                        <a:latin typeface="Calibri"/>
                        <a:ea typeface="Times New Roman"/>
                        <a:cs typeface="Times New Roman"/>
                      </a:endParaRPr>
                    </a:p>
                  </a:txBody>
                  <a:tcPr marL="55223" marR="5522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Nature Recreation </a:t>
                      </a:r>
                      <a:endParaRPr lang="en-GB" sz="900">
                        <a:effectLst/>
                        <a:latin typeface="Calibri"/>
                        <a:ea typeface="Times New Roman"/>
                        <a:cs typeface="Times New Roman"/>
                      </a:endParaRPr>
                    </a:p>
                  </a:txBody>
                  <a:tcPr marL="55223" marR="55223"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Primary Production </a:t>
                      </a:r>
                      <a:endParaRPr lang="en-GB" sz="900">
                        <a:effectLst/>
                        <a:latin typeface="Calibri"/>
                        <a:ea typeface="Times New Roman"/>
                        <a:cs typeface="Times New Roman"/>
                      </a:endParaRPr>
                    </a:p>
                  </a:txBody>
                  <a:tcPr marL="55223" marR="55223"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Urban Transport</a:t>
                      </a:r>
                      <a:endParaRPr lang="en-GB" sz="900">
                        <a:effectLst/>
                        <a:latin typeface="Calibri"/>
                        <a:ea typeface="Times New Roman"/>
                        <a:cs typeface="Times New Roman"/>
                      </a:endParaRPr>
                    </a:p>
                  </a:txBody>
                  <a:tcPr marL="55223" marR="55223"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Energy Water </a:t>
                      </a:r>
                      <a:endParaRPr lang="en-GB" sz="900">
                        <a:effectLst/>
                        <a:latin typeface="Calibri"/>
                        <a:ea typeface="Times New Roman"/>
                        <a:cs typeface="Times New Roman"/>
                      </a:endParaRPr>
                    </a:p>
                  </a:txBody>
                  <a:tcPr marL="55223" marR="55223"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TOTAL</a:t>
                      </a:r>
                      <a:endParaRPr lang="en-GB" sz="900">
                        <a:effectLst/>
                        <a:latin typeface="Calibri"/>
                        <a:ea typeface="Times New Roman"/>
                        <a:cs typeface="Times New Roman"/>
                      </a:endParaRPr>
                    </a:p>
                  </a:txBody>
                  <a:tcPr marL="55223" marR="55223"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en-GB" sz="900">
                          <a:solidFill>
                            <a:srgbClr val="000000"/>
                          </a:solidFill>
                          <a:effectLst/>
                          <a:latin typeface="Calibri"/>
                          <a:ea typeface="Times New Roman"/>
                          <a:cs typeface="Times New Roman"/>
                        </a:rPr>
                        <a:t>Question</a:t>
                      </a:r>
                      <a:endParaRPr lang="en-GB" sz="900">
                        <a:effectLst/>
                        <a:latin typeface="Calibri"/>
                        <a:ea typeface="Times New Roman"/>
                        <a:cs typeface="Times New Roman"/>
                      </a:endParaRPr>
                    </a:p>
                  </a:txBody>
                  <a:tcPr marL="55223" marR="55223"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464">
                <a:tc>
                  <a:txBody>
                    <a:bodyPr/>
                    <a:lstStyle/>
                    <a:p>
                      <a:pPr>
                        <a:lnSpc>
                          <a:spcPct val="115000"/>
                        </a:lnSpc>
                        <a:spcAft>
                          <a:spcPts val="0"/>
                        </a:spcAft>
                      </a:pPr>
                      <a:r>
                        <a:rPr lang="en-GB" sz="900">
                          <a:solidFill>
                            <a:srgbClr val="000000"/>
                          </a:solidFill>
                          <a:effectLst/>
                          <a:latin typeface="Calibri"/>
                          <a:ea typeface="Times New Roman"/>
                          <a:cs typeface="Times New Roman"/>
                        </a:rPr>
                        <a:t>Living</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Who is in your household?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3464">
                <a:tc>
                  <a:txBody>
                    <a:bodyPr/>
                    <a:lstStyle/>
                    <a:p>
                      <a:pP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acd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Where do you live?</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66927">
                <a:tc>
                  <a:txBody>
                    <a:bodyPr/>
                    <a:lstStyle/>
                    <a:p>
                      <a:pP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What type of home do you live in? </a:t>
                      </a:r>
                      <a:endParaRPr lang="en-GB" sz="900">
                        <a:effectLst/>
                        <a:latin typeface="Calibri"/>
                        <a:ea typeface="Times New Roman"/>
                        <a:cs typeface="Times New Roman"/>
                      </a:endParaRPr>
                    </a:p>
                    <a:p>
                      <a:pPr>
                        <a:lnSpc>
                          <a:spcPct val="115000"/>
                        </a:lnSpc>
                        <a:spcAft>
                          <a:spcPts val="0"/>
                        </a:spcAft>
                      </a:pPr>
                      <a:r>
                        <a:rPr lang="en-GB" sz="900">
                          <a:solidFill>
                            <a:srgbClr val="000000"/>
                          </a:solidFill>
                          <a:effectLst/>
                          <a:latin typeface="Calibri"/>
                          <a:ea typeface="Times New Roman"/>
                          <a:cs typeface="Times New Roman"/>
                        </a:rPr>
                        <a:t>Which building materials are used?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3464">
                <a:tc>
                  <a:txBody>
                    <a:bodyPr/>
                    <a:lstStyle/>
                    <a:p>
                      <a:pP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What technology is in your home?</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3464">
                <a:tc>
                  <a:txBody>
                    <a:bodyPr/>
                    <a:lstStyle/>
                    <a:p>
                      <a:pPr>
                        <a:lnSpc>
                          <a:spcPct val="115000"/>
                        </a:lnSpc>
                        <a:spcAft>
                          <a:spcPts val="0"/>
                        </a:spcAft>
                      </a:pPr>
                      <a:r>
                        <a:rPr lang="en-GB" sz="900">
                          <a:solidFill>
                            <a:srgbClr val="000000"/>
                          </a:solidFill>
                          <a:effectLst/>
                          <a:latin typeface="Calibri"/>
                          <a:ea typeface="Times New Roman"/>
                          <a:cs typeface="Times New Roman"/>
                        </a:rPr>
                        <a:t>Work</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How do you earn your living?</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83464">
                <a:tc>
                  <a:txBody>
                    <a:bodyPr/>
                    <a:lstStyle/>
                    <a:p>
                      <a:pP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Where do you work?</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83464">
                <a:tc>
                  <a:txBody>
                    <a:bodyPr/>
                    <a:lstStyle/>
                    <a:p>
                      <a:pP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How far is your work from home?</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366927">
                <a:tc>
                  <a:txBody>
                    <a:bodyPr/>
                    <a:lstStyle/>
                    <a:p>
                      <a:pP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If you travel abroad to work, </a:t>
                      </a:r>
                      <a:endParaRPr lang="en-GB" sz="900">
                        <a:effectLst/>
                        <a:latin typeface="Calibri"/>
                        <a:ea typeface="Times New Roman"/>
                        <a:cs typeface="Times New Roman"/>
                      </a:endParaRPr>
                    </a:p>
                    <a:p>
                      <a:pPr>
                        <a:lnSpc>
                          <a:spcPct val="115000"/>
                        </a:lnSpc>
                        <a:spcAft>
                          <a:spcPts val="0"/>
                        </a:spcAft>
                      </a:pPr>
                      <a:r>
                        <a:rPr lang="en-GB" sz="900">
                          <a:solidFill>
                            <a:srgbClr val="000000"/>
                          </a:solidFill>
                          <a:effectLst/>
                          <a:latin typeface="Calibri"/>
                          <a:ea typeface="Times New Roman"/>
                          <a:cs typeface="Times New Roman"/>
                        </a:rPr>
                        <a:t>where and how often?</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366927">
                <a:tc>
                  <a:txBody>
                    <a:bodyPr/>
                    <a:lstStyle/>
                    <a:p>
                      <a:pPr>
                        <a:lnSpc>
                          <a:spcPct val="115000"/>
                        </a:lnSpc>
                        <a:spcAft>
                          <a:spcPts val="0"/>
                        </a:spcAft>
                      </a:pPr>
                      <a:r>
                        <a:rPr lang="en-GB" sz="900">
                          <a:solidFill>
                            <a:srgbClr val="000000"/>
                          </a:solidFill>
                          <a:effectLst/>
                          <a:latin typeface="Calibri"/>
                          <a:ea typeface="Times New Roman"/>
                          <a:cs typeface="Times New Roman"/>
                        </a:rPr>
                        <a:t>Recreation</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How do you spend your leisure time?</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3464">
                <a:tc>
                  <a:txBody>
                    <a:bodyPr/>
                    <a:lstStyle/>
                    <a:p>
                      <a:pPr algn="ct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What green areas are close to your home?</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3464">
                <a:tc>
                  <a:txBody>
                    <a:bodyPr/>
                    <a:lstStyle/>
                    <a:p>
                      <a:pPr algn="ct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What do you do on vacation?</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3464">
                <a:tc>
                  <a:txBody>
                    <a:bodyPr/>
                    <a:lstStyle/>
                    <a:p>
                      <a:pPr algn="ct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How do you travel when on vacation?</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550391">
                <a:tc>
                  <a:txBody>
                    <a:bodyPr/>
                    <a:lstStyle/>
                    <a:p>
                      <a:pPr algn="ctr">
                        <a:lnSpc>
                          <a:spcPct val="115000"/>
                        </a:lnSpc>
                        <a:spcAft>
                          <a:spcPts val="0"/>
                        </a:spcAft>
                      </a:pPr>
                      <a:r>
                        <a:rPr lang="en-GB" sz="900">
                          <a:solidFill>
                            <a:srgbClr val="000000"/>
                          </a:solidFill>
                          <a:effectLst/>
                          <a:latin typeface="Calibri"/>
                          <a:ea typeface="Times New Roman"/>
                          <a:cs typeface="Times New Roman"/>
                        </a:rPr>
                        <a:t>Food (shopping)</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How is your food produced?</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183464">
                <a:tc>
                  <a:txBody>
                    <a:bodyPr/>
                    <a:lstStyle/>
                    <a:p>
                      <a:pPr algn="ct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Where do you go shopping?</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183464">
                <a:tc>
                  <a:txBody>
                    <a:bodyPr/>
                    <a:lstStyle/>
                    <a:p>
                      <a:pPr algn="ct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0"/>
                        </a:spcAft>
                      </a:pPr>
                      <a:r>
                        <a:rPr lang="en-GB" sz="900">
                          <a:solidFill>
                            <a:srgbClr val="000000"/>
                          </a:solidFill>
                          <a:effectLst/>
                          <a:latin typeface="Calibri"/>
                          <a:ea typeface="Times New Roman"/>
                          <a:cs typeface="Times New Roman"/>
                        </a:rPr>
                        <a:t>What food do you buy?</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183464">
                <a:tc>
                  <a:txBody>
                    <a:bodyPr/>
                    <a:lstStyle/>
                    <a:p>
                      <a:pPr algn="ctr">
                        <a:lnSpc>
                          <a:spcPct val="115000"/>
                        </a:lnSpc>
                        <a:spcAft>
                          <a:spcPts val="0"/>
                        </a:spcAft>
                      </a:pPr>
                      <a:r>
                        <a:rPr lang="en-GB" sz="900">
                          <a:solidFill>
                            <a:srgbClr val="000000"/>
                          </a:solidFill>
                          <a:effectLst/>
                          <a:latin typeface="Calibri"/>
                          <a:ea typeface="Times New Roman"/>
                          <a:cs typeface="Times New Roman"/>
                        </a:rPr>
                        <a:t> </a:t>
                      </a:r>
                      <a:endParaRPr lang="en-GB" sz="900">
                        <a:effectLst/>
                        <a:latin typeface="Calibri"/>
                        <a:ea typeface="Times New Roman"/>
                        <a:cs typeface="Times New Roman"/>
                      </a:endParaRPr>
                    </a:p>
                  </a:txBody>
                  <a:tcPr marL="55223" marR="55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GB" sz="900">
                          <a:solidFill>
                            <a:srgbClr val="000000"/>
                          </a:solidFill>
                          <a:effectLst/>
                          <a:latin typeface="Calibri"/>
                          <a:ea typeface="Times New Roman"/>
                          <a:cs typeface="Times New Roman"/>
                        </a:rPr>
                        <a:t>abc</a:t>
                      </a:r>
                      <a:endParaRPr lang="en-GB" sz="90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nSpc>
                          <a:spcPct val="115000"/>
                        </a:lnSpc>
                        <a:spcAft>
                          <a:spcPts val="0"/>
                        </a:spcAft>
                      </a:pPr>
                      <a:r>
                        <a:rPr lang="en-GB" sz="900" dirty="0">
                          <a:solidFill>
                            <a:srgbClr val="000000"/>
                          </a:solidFill>
                          <a:effectLst/>
                          <a:latin typeface="Calibri"/>
                          <a:ea typeface="Times New Roman"/>
                          <a:cs typeface="Times New Roman"/>
                        </a:rPr>
                        <a:t>How does your food get to you?</a:t>
                      </a:r>
                      <a:endParaRPr lang="en-GB" sz="900" dirty="0">
                        <a:effectLst/>
                        <a:latin typeface="Calibri"/>
                        <a:ea typeface="Times New Roman"/>
                        <a:cs typeface="Times New Roman"/>
                      </a:endParaRPr>
                    </a:p>
                  </a:txBody>
                  <a:tcPr marL="55223" marR="55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sp>
        <p:nvSpPr>
          <p:cNvPr id="6" name="Rectangle 5"/>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546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40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81000"/>
            <a:ext cx="8623300" cy="519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6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25330"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657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457199"/>
            <a:ext cx="8699500" cy="52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31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229600" cy="567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497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81000"/>
            <a:ext cx="88726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86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81001"/>
            <a:ext cx="875216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88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What is a vision in VOLANTE?</a:t>
            </a:r>
            <a:endParaRPr lang="en-GB" dirty="0"/>
          </a:p>
        </p:txBody>
      </p:sp>
      <p:sp>
        <p:nvSpPr>
          <p:cNvPr id="14" name="Text Placeholder 13"/>
          <p:cNvSpPr>
            <a:spLocks noGrp="1"/>
          </p:cNvSpPr>
          <p:nvPr>
            <p:ph type="body" sz="quarter" idx="10"/>
          </p:nvPr>
        </p:nvSpPr>
        <p:spPr>
          <a:xfrm>
            <a:off x="381000" y="1295400"/>
            <a:ext cx="8521188" cy="4089600"/>
          </a:xfrm>
        </p:spPr>
        <p:txBody>
          <a:bodyPr/>
          <a:lstStyle/>
          <a:p>
            <a:r>
              <a:rPr lang="en-GB" sz="2800" dirty="0" smtClean="0"/>
              <a:t>“</a:t>
            </a:r>
            <a:r>
              <a:rPr lang="en-GB" sz="2800" dirty="0"/>
              <a:t>A vision is a lodestar (a guiding star), an image of the future that offers direction yet is never reached” (Andy Haines – Thinking about the Future)</a:t>
            </a:r>
          </a:p>
          <a:p>
            <a:r>
              <a:rPr lang="en-GB" sz="2800" dirty="0" smtClean="0"/>
              <a:t>“</a:t>
            </a:r>
            <a:r>
              <a:rPr lang="en-GB" sz="2800" dirty="0"/>
              <a:t>A vision is a picture of the future you seek to create, described in the present tense as if it were happening now” (</a:t>
            </a:r>
            <a:r>
              <a:rPr lang="en-GB" sz="2800" dirty="0" err="1"/>
              <a:t>Senge</a:t>
            </a:r>
            <a:r>
              <a:rPr lang="en-GB" sz="2800" dirty="0"/>
              <a:t>, 1990)</a:t>
            </a:r>
          </a:p>
          <a:p>
            <a:r>
              <a:rPr lang="en-GB" sz="2800" dirty="0" smtClean="0"/>
              <a:t>“</a:t>
            </a:r>
            <a:r>
              <a:rPr lang="en-GB" sz="2800" dirty="0"/>
              <a:t>Shared visions expand the ability to create” (</a:t>
            </a:r>
            <a:r>
              <a:rPr lang="en-GB" sz="2800" dirty="0" err="1"/>
              <a:t>Senge</a:t>
            </a:r>
            <a:r>
              <a:rPr lang="en-GB" sz="2800" dirty="0"/>
              <a:t>, 1990</a:t>
            </a:r>
            <a:r>
              <a:rPr lang="en-GB" sz="2800" dirty="0" smtClean="0"/>
              <a:t>)</a:t>
            </a:r>
            <a:endParaRPr lang="en-GB" sz="2800" dirty="0"/>
          </a:p>
          <a:p>
            <a:endParaRPr lang="en-GB" dirty="0"/>
          </a:p>
        </p:txBody>
      </p:sp>
    </p:spTree>
    <p:extLst>
      <p:ext uri="{BB962C8B-B14F-4D97-AF65-F5344CB8AC3E}">
        <p14:creationId xmlns:p14="http://schemas.microsoft.com/office/powerpoint/2010/main" val="2767784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47955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57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24068"/>
            <a:ext cx="856745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1675" y="230188"/>
            <a:ext cx="8442325" cy="881062"/>
          </a:xfrm>
          <a:blipFill dpi="0" rotWithShape="1">
            <a:blip r:embed="rId2"/>
            <a:srcRect/>
            <a:stretch>
              <a:fillRect/>
            </a:stretch>
          </a:blipFill>
          <a:ln>
            <a:noFill/>
          </a:ln>
        </p:spPr>
        <p:txBody>
          <a:bodyPr vert="horz" wrap="square" lIns="18000" tIns="0" rIns="91440" bIns="324000" numCol="1" anchor="t" anchorCtr="0" compatLnSpc="1">
            <a:prstTxWarp prst="textNoShape">
              <a:avLst/>
            </a:prstTxWarp>
            <a:spAutoFit/>
          </a:bodyPr>
          <a:lstStyle/>
          <a:p>
            <a:r>
              <a:rPr lang="nl-NL" sz="3600" b="1" dirty="0" smtClean="0">
                <a:latin typeface="Calibri" pitchFamily="34" charset="0"/>
              </a:rPr>
              <a:t>15 </a:t>
            </a:r>
            <a:r>
              <a:rPr lang="nl-NL" sz="3600" dirty="0" err="1" smtClean="0">
                <a:latin typeface="Calibri" pitchFamily="34" charset="0"/>
              </a:rPr>
              <a:t>sectoral-societal</a:t>
            </a:r>
            <a:r>
              <a:rPr lang="nl-NL" sz="3600" b="1" dirty="0" smtClean="0">
                <a:latin typeface="Calibri" pitchFamily="34" charset="0"/>
              </a:rPr>
              <a:t> </a:t>
            </a:r>
            <a:r>
              <a:rPr lang="nl-NL" sz="3600" b="1" dirty="0" err="1">
                <a:latin typeface="Calibri" pitchFamily="34" charset="0"/>
              </a:rPr>
              <a:t>visions</a:t>
            </a:r>
            <a:endParaRPr lang="nl-NL" sz="3600" b="1" dirty="0">
              <a:latin typeface="Calibri" pitchFamily="34" charset="0"/>
            </a:endParaRPr>
          </a:p>
        </p:txBody>
      </p:sp>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aphicFrame>
        <p:nvGraphicFramePr>
          <p:cNvPr id="4" name="Table 3"/>
          <p:cNvGraphicFramePr>
            <a:graphicFrameLocks noGrp="1"/>
          </p:cNvGraphicFramePr>
          <p:nvPr>
            <p:extLst>
              <p:ext uri="{D42A27DB-BD31-4B8C-83A1-F6EECF244321}">
                <p14:modId xmlns:p14="http://schemas.microsoft.com/office/powerpoint/2010/main" val="2222335277"/>
              </p:ext>
            </p:extLst>
          </p:nvPr>
        </p:nvGraphicFramePr>
        <p:xfrm>
          <a:off x="76200" y="1219200"/>
          <a:ext cx="8957788" cy="4751476"/>
        </p:xfrm>
        <a:graphic>
          <a:graphicData uri="http://schemas.openxmlformats.org/drawingml/2006/table">
            <a:tbl>
              <a:tblPr firstRow="1" firstCol="1" bandRow="1"/>
              <a:tblGrid>
                <a:gridCol w="4478894"/>
                <a:gridCol w="4478894"/>
              </a:tblGrid>
              <a:tr h="297586">
                <a:tc>
                  <a:txBody>
                    <a:bodyPr/>
                    <a:lstStyle/>
                    <a:p>
                      <a:pPr algn="just">
                        <a:lnSpc>
                          <a:spcPct val="115000"/>
                        </a:lnSpc>
                        <a:spcAft>
                          <a:spcPts val="600"/>
                        </a:spcAft>
                      </a:pPr>
                      <a:r>
                        <a:rPr lang="en-GB" sz="1800" b="1" dirty="0">
                          <a:effectLst/>
                          <a:latin typeface="Calibri"/>
                          <a:ea typeface="Calibri"/>
                          <a:cs typeface="Times New Roman"/>
                        </a:rPr>
                        <a:t>Workshop</a:t>
                      </a:r>
                      <a:endParaRPr lang="en-GB"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800" b="1" dirty="0">
                          <a:effectLst/>
                          <a:latin typeface="Calibri"/>
                          <a:ea typeface="Calibri"/>
                          <a:cs typeface="Times New Roman"/>
                        </a:rPr>
                        <a:t>Vision name</a:t>
                      </a:r>
                      <a:endParaRPr lang="en-GB" sz="1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rowSpan="4">
                  <a:txBody>
                    <a:bodyPr/>
                    <a:lstStyle/>
                    <a:p>
                      <a:pPr algn="just">
                        <a:lnSpc>
                          <a:spcPct val="115000"/>
                        </a:lnSpc>
                        <a:spcAft>
                          <a:spcPts val="600"/>
                        </a:spcAft>
                      </a:pPr>
                      <a:r>
                        <a:rPr lang="en-GB" sz="1800">
                          <a:effectLst/>
                          <a:latin typeface="Calibri"/>
                          <a:ea typeface="Calibri"/>
                          <a:cs typeface="Times New Roman"/>
                        </a:rPr>
                        <a:t>NATURE CONSERVATION, RECREATION </a:t>
                      </a:r>
                      <a:endParaRPr lang="en-GB" sz="1800">
                        <a:effectLst/>
                        <a:latin typeface="Calibri"/>
                        <a:ea typeface="Times New Roman"/>
                        <a:cs typeface="Times New Roman"/>
                      </a:endParaRPr>
                    </a:p>
                    <a:p>
                      <a:pPr algn="just">
                        <a:lnSpc>
                          <a:spcPct val="115000"/>
                        </a:lnSpc>
                        <a:spcAft>
                          <a:spcPts val="600"/>
                        </a:spcAft>
                      </a:pPr>
                      <a:r>
                        <a:rPr lang="en-GB" sz="1800">
                          <a:effectLst/>
                          <a:latin typeface="Calibri"/>
                          <a:ea typeface="Calibri"/>
                          <a:cs typeface="Times New Roman"/>
                        </a:rPr>
                        <a:t> </a:t>
                      </a:r>
                      <a:endParaRPr lang="en-GB"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800" dirty="0">
                          <a:effectLst/>
                          <a:latin typeface="Calibri"/>
                          <a:ea typeface="Calibri"/>
                          <a:cs typeface="Times New Roman"/>
                        </a:rPr>
                        <a:t>EURECO</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NVL</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err="1">
                          <a:effectLst/>
                          <a:latin typeface="Calibri"/>
                          <a:ea typeface="Calibri"/>
                          <a:cs typeface="Times New Roman"/>
                        </a:rPr>
                        <a:t>Ostrom</a:t>
                      </a:r>
                      <a:r>
                        <a:rPr lang="en-GB" sz="1800" dirty="0">
                          <a:effectLst/>
                          <a:latin typeface="Calibri"/>
                          <a:ea typeface="Calibri"/>
                          <a:cs typeface="Times New Roman"/>
                        </a:rPr>
                        <a:t> 2040</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Past to the Future</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rowSpan="4">
                  <a:txBody>
                    <a:bodyPr/>
                    <a:lstStyle/>
                    <a:p>
                      <a:pPr algn="just">
                        <a:lnSpc>
                          <a:spcPct val="115000"/>
                        </a:lnSpc>
                        <a:spcAft>
                          <a:spcPts val="600"/>
                        </a:spcAft>
                      </a:pPr>
                      <a:r>
                        <a:rPr lang="en-GB" sz="1800">
                          <a:effectLst/>
                          <a:latin typeface="Calibri"/>
                          <a:ea typeface="Calibri"/>
                          <a:cs typeface="Times New Roman"/>
                        </a:rPr>
                        <a:t>PRIMARY PRODUCTION</a:t>
                      </a:r>
                      <a:endParaRPr lang="en-GB"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800" dirty="0">
                          <a:effectLst/>
                          <a:latin typeface="Calibri"/>
                          <a:ea typeface="Calibri"/>
                          <a:cs typeface="Times New Roman"/>
                        </a:rPr>
                        <a:t>Value Land Use</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err="1">
                          <a:effectLst/>
                          <a:latin typeface="Calibri"/>
                          <a:ea typeface="Calibri"/>
                          <a:cs typeface="Times New Roman"/>
                        </a:rPr>
                        <a:t>Foodscapes</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FORUS</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3R’S</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rowSpan="4">
                  <a:txBody>
                    <a:bodyPr/>
                    <a:lstStyle/>
                    <a:p>
                      <a:pPr algn="just">
                        <a:lnSpc>
                          <a:spcPct val="115000"/>
                        </a:lnSpc>
                        <a:spcAft>
                          <a:spcPts val="600"/>
                        </a:spcAft>
                      </a:pPr>
                      <a:r>
                        <a:rPr lang="en-GB" sz="1800">
                          <a:effectLst/>
                          <a:latin typeface="Calibri"/>
                          <a:ea typeface="Calibri"/>
                          <a:cs typeface="Times New Roman"/>
                        </a:rPr>
                        <a:t>URBAN SETTLEMENTS AND INFRASTRUCTURE</a:t>
                      </a:r>
                      <a:endParaRPr lang="en-GB"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800" dirty="0">
                          <a:effectLst/>
                          <a:latin typeface="Calibri"/>
                          <a:ea typeface="Calibri"/>
                          <a:cs typeface="Times New Roman"/>
                        </a:rPr>
                        <a:t>Challenging suburbia</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err="1">
                          <a:effectLst/>
                          <a:latin typeface="Calibri"/>
                          <a:ea typeface="Calibri"/>
                          <a:cs typeface="Times New Roman"/>
                        </a:rPr>
                        <a:t>Eutopia</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Neural network</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Smart </a:t>
                      </a:r>
                      <a:r>
                        <a:rPr lang="en-GB" sz="1800" dirty="0" err="1">
                          <a:effectLst/>
                          <a:latin typeface="Calibri"/>
                          <a:ea typeface="Calibri"/>
                          <a:cs typeface="Times New Roman"/>
                        </a:rPr>
                        <a:t>denscity</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rowSpan="3">
                  <a:txBody>
                    <a:bodyPr/>
                    <a:lstStyle/>
                    <a:p>
                      <a:pPr algn="just">
                        <a:lnSpc>
                          <a:spcPct val="115000"/>
                        </a:lnSpc>
                        <a:spcAft>
                          <a:spcPts val="600"/>
                        </a:spcAft>
                      </a:pPr>
                      <a:r>
                        <a:rPr lang="en-GB" sz="1800">
                          <a:effectLst/>
                          <a:latin typeface="Calibri"/>
                          <a:ea typeface="Calibri"/>
                          <a:cs typeface="Times New Roman"/>
                        </a:rPr>
                        <a:t>ENERGY AND WATER</a:t>
                      </a:r>
                      <a:endParaRPr lang="en-GB" sz="18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800" dirty="0" err="1">
                          <a:effectLst/>
                          <a:latin typeface="Calibri"/>
                          <a:ea typeface="Calibri"/>
                          <a:cs typeface="Times New Roman"/>
                        </a:rPr>
                        <a:t>Insola</a:t>
                      </a:r>
                      <a:r>
                        <a:rPr lang="en-GB" sz="1800" dirty="0">
                          <a:effectLst/>
                          <a:latin typeface="Calibri"/>
                          <a:ea typeface="Calibri"/>
                          <a:cs typeface="Times New Roman"/>
                        </a:rPr>
                        <a:t> 2040</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Local matters</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001">
                <a:tc vMerge="1">
                  <a:txBody>
                    <a:bodyPr/>
                    <a:lstStyle/>
                    <a:p>
                      <a:endParaRPr lang="en-GB"/>
                    </a:p>
                  </a:txBody>
                  <a:tcPr/>
                </a:tc>
                <a:tc>
                  <a:txBody>
                    <a:bodyPr/>
                    <a:lstStyle/>
                    <a:p>
                      <a:pPr algn="just">
                        <a:lnSpc>
                          <a:spcPct val="115000"/>
                        </a:lnSpc>
                        <a:spcAft>
                          <a:spcPts val="600"/>
                        </a:spcAft>
                      </a:pPr>
                      <a:r>
                        <a:rPr lang="en-GB" sz="1800" dirty="0">
                          <a:effectLst/>
                          <a:latin typeface="Calibri"/>
                          <a:ea typeface="Calibri"/>
                          <a:cs typeface="Times New Roman"/>
                        </a:rPr>
                        <a:t>Open Mind, Closed Cycles</a:t>
                      </a:r>
                      <a:endParaRPr lang="en-GB" sz="18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5979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595606629"/>
              </p:ext>
            </p:extLst>
          </p:nvPr>
        </p:nvGraphicFramePr>
        <p:xfrm>
          <a:off x="1905001" y="57843"/>
          <a:ext cx="4953000" cy="6758890"/>
        </p:xfrm>
        <a:graphic>
          <a:graphicData uri="http://schemas.openxmlformats.org/presentationml/2006/ole">
            <mc:AlternateContent xmlns:mc="http://schemas.openxmlformats.org/markup-compatibility/2006">
              <mc:Choice xmlns:v="urn:schemas-microsoft-com:vml" Requires="v">
                <p:oleObj spid="_x0000_s19468" name="Document" r:id="rId3" imgW="5890299" imgH="8037198" progId="Word.Document.12">
                  <p:embed/>
                </p:oleObj>
              </mc:Choice>
              <mc:Fallback>
                <p:oleObj name="Document" r:id="rId3" imgW="5890299" imgH="8037198" progId="Word.Document.12">
                  <p:embed/>
                  <p:pic>
                    <p:nvPicPr>
                      <p:cNvPr id="0" name=""/>
                      <p:cNvPicPr/>
                      <p:nvPr/>
                    </p:nvPicPr>
                    <p:blipFill>
                      <a:blip r:embed="rId4"/>
                      <a:stretch>
                        <a:fillRect/>
                      </a:stretch>
                    </p:blipFill>
                    <p:spPr>
                      <a:xfrm>
                        <a:off x="1905001" y="57843"/>
                        <a:ext cx="4953000" cy="6758890"/>
                      </a:xfrm>
                      <a:prstGeom prst="rect">
                        <a:avLst/>
                      </a:prstGeom>
                    </p:spPr>
                  </p:pic>
                </p:oleObj>
              </mc:Fallback>
            </mc:AlternateContent>
          </a:graphicData>
        </a:graphic>
      </p:graphicFrame>
    </p:spTree>
    <p:extLst>
      <p:ext uri="{BB962C8B-B14F-4D97-AF65-F5344CB8AC3E}">
        <p14:creationId xmlns:p14="http://schemas.microsoft.com/office/powerpoint/2010/main" val="2437601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47800"/>
            <a:ext cx="9229725" cy="325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91642" y="230188"/>
            <a:ext cx="8442796" cy="881162"/>
          </a:xfrm>
          <a:prstGeom prst="rect">
            <a:avLst/>
          </a:prstGeom>
          <a:blipFill dpi="0" rotWithShape="1">
            <a:blip r:embed="rId3"/>
            <a:srcRect/>
            <a:stretch>
              <a:fillRect/>
            </a:stretch>
          </a:blipFill>
          <a:ln>
            <a:noFill/>
          </a:ln>
        </p:spPr>
        <p:txBody>
          <a:bodyPr vert="horz" wrap="square" lIns="18000" tIns="0" rIns="91440" bIns="324000" numCol="1" anchor="t" anchorCtr="0" compatLnSpc="1">
            <a:prstTxWarp prst="textNoShape">
              <a:avLst/>
            </a:prstTxWarp>
            <a:spAutoFit/>
          </a:bodyPr>
          <a:lstStyle>
            <a:lvl1pPr algn="ctr" defTabSz="914400" rtl="0" eaLnBrk="1" latinLnBrk="0" hangingPunct="1">
              <a:spcBef>
                <a:spcPct val="0"/>
              </a:spcBef>
              <a:buNone/>
              <a:defRPr sz="3200" b="1" kern="1200">
                <a:solidFill>
                  <a:schemeClr val="tx2"/>
                </a:solidFill>
                <a:latin typeface="+mj-lt"/>
                <a:ea typeface="+mj-ea"/>
                <a:cs typeface="+mj-cs"/>
              </a:defRPr>
            </a:lvl1pPr>
          </a:lstStyle>
          <a:p>
            <a:r>
              <a:rPr lang="nl-NL" sz="3600" dirty="0" smtClean="0">
                <a:latin typeface="Calibri" pitchFamily="34" charset="0"/>
              </a:rPr>
              <a:t>15 summary </a:t>
            </a:r>
            <a:r>
              <a:rPr lang="nl-NL" sz="3600" dirty="0" err="1" smtClean="0">
                <a:latin typeface="Calibri" pitchFamily="34" charset="0"/>
              </a:rPr>
              <a:t>tables</a:t>
            </a:r>
            <a:r>
              <a:rPr lang="nl-NL" sz="3600" dirty="0" smtClean="0">
                <a:latin typeface="Calibri" pitchFamily="34" charset="0"/>
              </a:rPr>
              <a:t> </a:t>
            </a:r>
            <a:r>
              <a:rPr lang="nl-NL" sz="3600" dirty="0" err="1" smtClean="0">
                <a:latin typeface="Calibri" pitchFamily="34" charset="0"/>
              </a:rPr>
              <a:t>based</a:t>
            </a:r>
            <a:r>
              <a:rPr lang="nl-NL" sz="3600" dirty="0" smtClean="0">
                <a:latin typeface="Calibri" pitchFamily="34" charset="0"/>
              </a:rPr>
              <a:t> on </a:t>
            </a:r>
            <a:r>
              <a:rPr lang="nl-NL" sz="3600" dirty="0" err="1" smtClean="0">
                <a:latin typeface="Calibri" pitchFamily="34" charset="0"/>
              </a:rPr>
              <a:t>all</a:t>
            </a:r>
            <a:r>
              <a:rPr lang="nl-NL" sz="3600" dirty="0" smtClean="0">
                <a:latin typeface="Calibri" pitchFamily="34" charset="0"/>
              </a:rPr>
              <a:t> </a:t>
            </a:r>
            <a:r>
              <a:rPr lang="nl-NL" sz="3600" dirty="0" err="1" smtClean="0">
                <a:latin typeface="Calibri" pitchFamily="34" charset="0"/>
              </a:rPr>
              <a:t>material</a:t>
            </a:r>
            <a:endParaRPr lang="nl-NL" sz="3600" dirty="0">
              <a:latin typeface="Calibri" pitchFamily="34" charset="0"/>
            </a:endParaRPr>
          </a:p>
        </p:txBody>
      </p:sp>
    </p:spTree>
    <p:extLst>
      <p:ext uri="{BB962C8B-B14F-4D97-AF65-F5344CB8AC3E}">
        <p14:creationId xmlns:p14="http://schemas.microsoft.com/office/powerpoint/2010/main" val="2642146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772610"/>
          </a:xfrm>
        </p:spPr>
        <p:txBody>
          <a:bodyPr>
            <a:noAutofit/>
          </a:bodyPr>
          <a:lstStyle/>
          <a:p>
            <a:r>
              <a:rPr lang="nl-NL" sz="4800" dirty="0" err="1" smtClean="0"/>
              <a:t>Results</a:t>
            </a:r>
            <a:r>
              <a:rPr lang="nl-NL" sz="4800" dirty="0" smtClean="0"/>
              <a:t> of </a:t>
            </a:r>
            <a:r>
              <a:rPr lang="nl-NL" sz="4800" dirty="0" err="1" smtClean="0"/>
              <a:t>sectoral-societal</a:t>
            </a:r>
            <a:r>
              <a:rPr lang="nl-NL" sz="4800" dirty="0" smtClean="0"/>
              <a:t> </a:t>
            </a:r>
            <a:r>
              <a:rPr lang="nl-NL" sz="4800" dirty="0" err="1" smtClean="0"/>
              <a:t>visions</a:t>
            </a:r>
            <a:endParaRPr lang="nl-NL" sz="4800" dirty="0"/>
          </a:p>
        </p:txBody>
      </p:sp>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345996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154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708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89" y="762000"/>
            <a:ext cx="873729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01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43" y="914400"/>
            <a:ext cx="86106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22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33350"/>
            <a:ext cx="8229600" cy="1143000"/>
          </a:xfrm>
        </p:spPr>
        <p:txBody>
          <a:bodyPr vert="horz" lIns="91440" tIns="45720" rIns="91440" bIns="45720" rtlCol="0" anchor="ctr">
            <a:normAutofit/>
          </a:bodyPr>
          <a:lstStyle/>
          <a:p>
            <a:r>
              <a:rPr lang="en-GB" dirty="0" smtClean="0"/>
              <a:t>VISIONS to deal with Critical </a:t>
            </a:r>
            <a:r>
              <a:rPr lang="en-GB" dirty="0"/>
              <a:t>decision space</a:t>
            </a:r>
          </a:p>
        </p:txBody>
      </p:sp>
      <p:pic>
        <p:nvPicPr>
          <p:cNvPr id="38915" name="Picture 3"/>
          <p:cNvPicPr>
            <a:picLocks noChangeAspect="1" noChangeArrowheads="1"/>
          </p:cNvPicPr>
          <p:nvPr/>
        </p:nvPicPr>
        <p:blipFill rotWithShape="1">
          <a:blip r:embed="rId3"/>
          <a:srcRect l="5840" t="20993"/>
          <a:stretch/>
        </p:blipFill>
        <p:spPr bwMode="auto">
          <a:xfrm>
            <a:off x="401638" y="825500"/>
            <a:ext cx="7523162" cy="603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 name="Rectangle 1"/>
          <p:cNvSpPr/>
          <p:nvPr/>
        </p:nvSpPr>
        <p:spPr>
          <a:xfrm>
            <a:off x="0" y="5638800"/>
            <a:ext cx="838200" cy="120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7924800" y="5638800"/>
            <a:ext cx="1219200" cy="120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25038131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44" y="838200"/>
            <a:ext cx="8629591"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232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E1BC-65DD-4048-A5C4-32832433B2B4}" type="datetime1">
              <a:rPr lang="en-GB" smtClean="0"/>
              <a:t>18/06/2013</a:t>
            </a:fld>
            <a:endParaRPr lang="en-GB"/>
          </a:p>
        </p:txBody>
      </p:sp>
      <p:sp>
        <p:nvSpPr>
          <p:cNvPr id="3" name="Footer Placeholder 2"/>
          <p:cNvSpPr>
            <a:spLocks noGrp="1"/>
          </p:cNvSpPr>
          <p:nvPr>
            <p:ph type="ftr" sz="quarter" idx="11"/>
          </p:nvPr>
        </p:nvSpPr>
        <p:spPr/>
        <p:txBody>
          <a:bodyPr/>
          <a:lstStyle/>
          <a:p>
            <a:endParaRPr lang="en-GB"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72" y="990600"/>
            <a:ext cx="8400228" cy="505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83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0"/>
            <a:ext cx="91440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228600" y="152400"/>
            <a:ext cx="7924800" cy="4124206"/>
          </a:xfrm>
          <a:prstGeom prst="rect">
            <a:avLst/>
          </a:prstGeom>
        </p:spPr>
        <p:txBody>
          <a:bodyPr wrap="square">
            <a:spAutoFit/>
          </a:bodyPr>
          <a:lstStyle/>
          <a:p>
            <a:pPr lvl="0"/>
            <a:r>
              <a:rPr lang="en-GB" sz="4000" b="1" dirty="0" smtClean="0">
                <a:solidFill>
                  <a:schemeClr val="tx2"/>
                </a:solidFill>
              </a:rPr>
              <a:t>Built-up </a:t>
            </a:r>
            <a:r>
              <a:rPr lang="en-GB" sz="4000" b="1" dirty="0">
                <a:solidFill>
                  <a:schemeClr val="tx2"/>
                </a:solidFill>
              </a:rPr>
              <a:t>areas</a:t>
            </a:r>
            <a:r>
              <a:rPr lang="en-GB" dirty="0" smtClean="0"/>
              <a:t> </a:t>
            </a:r>
          </a:p>
          <a:p>
            <a:pPr lvl="0"/>
            <a:endParaRPr lang="en-GB" dirty="0"/>
          </a:p>
          <a:p>
            <a:pPr lvl="0"/>
            <a:endParaRPr lang="en-GB" dirty="0" smtClean="0"/>
          </a:p>
          <a:p>
            <a:pPr lvl="0"/>
            <a:endParaRPr lang="en-GB" dirty="0" smtClean="0"/>
          </a:p>
          <a:p>
            <a:pPr lvl="0"/>
            <a:r>
              <a:rPr lang="en-GB" sz="2400" dirty="0" smtClean="0"/>
              <a:t>There </a:t>
            </a:r>
            <a:r>
              <a:rPr lang="en-GB" sz="2400" dirty="0"/>
              <a:t>is a significant wish to stop or even decrease the surface occupied by built-up areas, which is reflected by the increase in their compactness (less urban sprawl) and number of functions. The majority desires a higher connectivity within the urban area and between different urban areas and urban areas and nature. The location and spatial distribution of urban areas is the same.</a:t>
            </a:r>
            <a:endParaRPr lang="en-GB" sz="2400" dirty="0"/>
          </a:p>
        </p:txBody>
      </p:sp>
    </p:spTree>
    <p:extLst>
      <p:ext uri="{BB962C8B-B14F-4D97-AF65-F5344CB8AC3E}">
        <p14:creationId xmlns:p14="http://schemas.microsoft.com/office/powerpoint/2010/main" val="1727814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0"/>
            <a:ext cx="91440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228600" y="152400"/>
            <a:ext cx="7924800" cy="5601533"/>
          </a:xfrm>
          <a:prstGeom prst="rect">
            <a:avLst/>
          </a:prstGeom>
        </p:spPr>
        <p:txBody>
          <a:bodyPr wrap="square">
            <a:spAutoFit/>
          </a:bodyPr>
          <a:lstStyle/>
          <a:p>
            <a:pPr lvl="0"/>
            <a:r>
              <a:rPr lang="en-GB" sz="4000" b="1" dirty="0" smtClean="0">
                <a:solidFill>
                  <a:schemeClr val="tx2"/>
                </a:solidFill>
              </a:rPr>
              <a:t>Agriculture</a:t>
            </a:r>
            <a:r>
              <a:rPr lang="en-GB" dirty="0" smtClean="0"/>
              <a:t> </a:t>
            </a:r>
          </a:p>
          <a:p>
            <a:pPr lvl="0"/>
            <a:endParaRPr lang="en-GB" dirty="0"/>
          </a:p>
          <a:p>
            <a:pPr lvl="0"/>
            <a:endParaRPr lang="en-GB" dirty="0" smtClean="0"/>
          </a:p>
          <a:p>
            <a:pPr lvl="0"/>
            <a:endParaRPr lang="en-GB" dirty="0" smtClean="0"/>
          </a:p>
          <a:p>
            <a:pPr lvl="0"/>
            <a:r>
              <a:rPr lang="en-GB" sz="2400" dirty="0" smtClean="0"/>
              <a:t>The </a:t>
            </a:r>
            <a:r>
              <a:rPr lang="en-GB" sz="2400" dirty="0"/>
              <a:t>surface increases because agriculture occupies new land as part of the overall </a:t>
            </a:r>
            <a:r>
              <a:rPr lang="en-GB" sz="2400" dirty="0" err="1"/>
              <a:t>multifunctionality</a:t>
            </a:r>
            <a:r>
              <a:rPr lang="en-GB" sz="2400" dirty="0"/>
              <a:t> of land, e.g. more urban agriculture, more high nature value farming, etc. At the same time, some agricultural areas become more intensive to compensate the decrease in  crop productivity in the extensive agriculture areas. These intensive agricultural areas are placed together leading to a more clustered agriculture. As part of the dominating </a:t>
            </a:r>
            <a:r>
              <a:rPr lang="en-GB" sz="2400" dirty="0" err="1"/>
              <a:t>multifunctionality</a:t>
            </a:r>
            <a:r>
              <a:rPr lang="en-GB" sz="2400" dirty="0"/>
              <a:t>, agricultural areas enhance their connectivity with other land uses, e.g. more green corridors and consequently higher number of landscape elements.</a:t>
            </a:r>
          </a:p>
        </p:txBody>
      </p:sp>
    </p:spTree>
    <p:extLst>
      <p:ext uri="{BB962C8B-B14F-4D97-AF65-F5344CB8AC3E}">
        <p14:creationId xmlns:p14="http://schemas.microsoft.com/office/powerpoint/2010/main" val="1707194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0"/>
            <a:ext cx="91440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228600" y="152400"/>
            <a:ext cx="7924800" cy="3754874"/>
          </a:xfrm>
          <a:prstGeom prst="rect">
            <a:avLst/>
          </a:prstGeom>
        </p:spPr>
        <p:txBody>
          <a:bodyPr wrap="square">
            <a:spAutoFit/>
          </a:bodyPr>
          <a:lstStyle/>
          <a:p>
            <a:pPr lvl="0"/>
            <a:r>
              <a:rPr lang="en-GB" sz="4000" b="1" dirty="0" smtClean="0">
                <a:solidFill>
                  <a:schemeClr val="tx2"/>
                </a:solidFill>
              </a:rPr>
              <a:t>Forestry</a:t>
            </a:r>
            <a:r>
              <a:rPr lang="en-GB" dirty="0" smtClean="0"/>
              <a:t> </a:t>
            </a:r>
          </a:p>
          <a:p>
            <a:pPr lvl="0"/>
            <a:endParaRPr lang="en-GB" dirty="0"/>
          </a:p>
          <a:p>
            <a:pPr lvl="0"/>
            <a:endParaRPr lang="en-GB" dirty="0" smtClean="0"/>
          </a:p>
          <a:p>
            <a:pPr lvl="0"/>
            <a:endParaRPr lang="en-GB" dirty="0" smtClean="0"/>
          </a:p>
          <a:p>
            <a:pPr lvl="0"/>
            <a:r>
              <a:rPr lang="en-GB" sz="2400" dirty="0" smtClean="0"/>
              <a:t>There </a:t>
            </a:r>
            <a:r>
              <a:rPr lang="en-GB" sz="2400" dirty="0"/>
              <a:t>is a strong wish to keep or increase the current surface occupied by forests, partly because the aspiration of achieving a higher </a:t>
            </a:r>
            <a:r>
              <a:rPr lang="en-GB" sz="2400" dirty="0" err="1"/>
              <a:t>multifunctionality</a:t>
            </a:r>
            <a:r>
              <a:rPr lang="en-GB" sz="2400" dirty="0"/>
              <a:t> (e.g. agro-forestry, mixtures of nature conservation with recreation and production, etc.). Because expected higher demands of wood production there is a wish to keep or enhance the forest production capacity.</a:t>
            </a:r>
            <a:endParaRPr lang="en-GB" sz="2400" dirty="0"/>
          </a:p>
        </p:txBody>
      </p:sp>
    </p:spTree>
    <p:extLst>
      <p:ext uri="{BB962C8B-B14F-4D97-AF65-F5344CB8AC3E}">
        <p14:creationId xmlns:p14="http://schemas.microsoft.com/office/powerpoint/2010/main" val="3276952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0"/>
            <a:ext cx="91440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228600" y="152400"/>
            <a:ext cx="7924800" cy="3385542"/>
          </a:xfrm>
          <a:prstGeom prst="rect">
            <a:avLst/>
          </a:prstGeom>
        </p:spPr>
        <p:txBody>
          <a:bodyPr wrap="square">
            <a:spAutoFit/>
          </a:bodyPr>
          <a:lstStyle/>
          <a:p>
            <a:pPr lvl="0"/>
            <a:r>
              <a:rPr lang="en-GB" sz="4000" b="1" dirty="0" smtClean="0">
                <a:solidFill>
                  <a:schemeClr val="tx2"/>
                </a:solidFill>
              </a:rPr>
              <a:t>Nature</a:t>
            </a:r>
            <a:r>
              <a:rPr lang="en-GB" dirty="0" smtClean="0"/>
              <a:t> </a:t>
            </a:r>
          </a:p>
          <a:p>
            <a:pPr lvl="0"/>
            <a:endParaRPr lang="en-GB" dirty="0"/>
          </a:p>
          <a:p>
            <a:pPr lvl="0"/>
            <a:endParaRPr lang="en-GB" dirty="0" smtClean="0"/>
          </a:p>
          <a:p>
            <a:pPr lvl="0"/>
            <a:endParaRPr lang="en-GB" dirty="0" smtClean="0"/>
          </a:p>
          <a:p>
            <a:pPr lvl="0"/>
            <a:r>
              <a:rPr lang="en-GB" sz="2400" dirty="0" smtClean="0"/>
              <a:t>There </a:t>
            </a:r>
            <a:r>
              <a:rPr lang="en-GB" sz="2400" dirty="0"/>
              <a:t>is a very strong wish to increase the natural areas in Europe, both in terms of multi-functional nature embedded in urban, agriculture and forestry areas, as well as protected nature. The connectivity of natural areas will increase resulting in a large green infrastructure. </a:t>
            </a:r>
            <a:endParaRPr lang="en-GB" sz="2400" dirty="0"/>
          </a:p>
        </p:txBody>
      </p:sp>
    </p:spTree>
    <p:extLst>
      <p:ext uri="{BB962C8B-B14F-4D97-AF65-F5344CB8AC3E}">
        <p14:creationId xmlns:p14="http://schemas.microsoft.com/office/powerpoint/2010/main" val="842495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8229600" cy="1143000"/>
          </a:xfrm>
        </p:spPr>
        <p:txBody>
          <a:bodyPr>
            <a:noAutofit/>
          </a:bodyPr>
          <a:lstStyle/>
          <a:p>
            <a:r>
              <a:rPr lang="en-GB" sz="4400" dirty="0" smtClean="0"/>
              <a:t>The </a:t>
            </a:r>
            <a:r>
              <a:rPr lang="en-GB" sz="4400" dirty="0"/>
              <a:t>way forward </a:t>
            </a:r>
            <a:r>
              <a:rPr lang="en-GB" sz="4400" dirty="0" smtClean="0"/>
              <a:t/>
            </a:r>
            <a:br>
              <a:rPr lang="en-GB" sz="4400" dirty="0" smtClean="0"/>
            </a:br>
            <a:r>
              <a:rPr lang="en-GB" sz="4400" dirty="0" smtClean="0"/>
              <a:t>consolidated </a:t>
            </a:r>
            <a:r>
              <a:rPr lang="en-GB" sz="4400" dirty="0"/>
              <a:t>visions</a:t>
            </a:r>
          </a:p>
        </p:txBody>
      </p:sp>
      <p:sp>
        <p:nvSpPr>
          <p:cNvPr id="3" name="Date Placeholder 2"/>
          <p:cNvSpPr>
            <a:spLocks noGrp="1"/>
          </p:cNvSpPr>
          <p:nvPr>
            <p:ph type="dt" sz="half" idx="10"/>
          </p:nvPr>
        </p:nvSpPr>
        <p:spPr/>
        <p:txBody>
          <a:bodyPr/>
          <a:lstStyle/>
          <a:p>
            <a:r>
              <a:rPr lang="en-US" smtClean="0"/>
              <a:t>Meeting, place, date</a:t>
            </a:r>
            <a:endParaRPr lang="en-US"/>
          </a:p>
        </p:txBody>
      </p:sp>
      <p:sp>
        <p:nvSpPr>
          <p:cNvPr id="4" name="Footer Placeholder 3"/>
          <p:cNvSpPr>
            <a:spLocks noGrp="1"/>
          </p:cNvSpPr>
          <p:nvPr>
            <p:ph type="ftr" sz="quarter" idx="11"/>
          </p:nvPr>
        </p:nvSpPr>
        <p:spPr/>
        <p:txBody>
          <a:bodyPr/>
          <a:lstStyle/>
          <a:p>
            <a:r>
              <a:rPr lang="en-US" smtClean="0"/>
              <a:t>Authors, title</a:t>
            </a:r>
            <a:endParaRPr lang="en-US"/>
          </a:p>
        </p:txBody>
      </p:sp>
      <p:sp>
        <p:nvSpPr>
          <p:cNvPr id="5" name="Picture Placeholder 4"/>
          <p:cNvSpPr>
            <a:spLocks noGrp="1"/>
          </p:cNvSpPr>
          <p:nvPr>
            <p:ph type="pic" sz="quarter" idx="12"/>
          </p:nvPr>
        </p:nvSpPr>
        <p:spPr/>
      </p:sp>
    </p:spTree>
    <p:extLst>
      <p:ext uri="{BB962C8B-B14F-4D97-AF65-F5344CB8AC3E}">
        <p14:creationId xmlns:p14="http://schemas.microsoft.com/office/powerpoint/2010/main" val="3614876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6955750" cy="5478423"/>
          </a:xfrm>
          <a:prstGeom prst="rect">
            <a:avLst/>
          </a:prstGeom>
          <a:noFill/>
        </p:spPr>
        <p:txBody>
          <a:bodyPr wrap="none" rtlCol="0">
            <a:spAutoFit/>
          </a:bodyPr>
          <a:lstStyle/>
          <a:p>
            <a:r>
              <a:rPr lang="nl-NL" sz="1000" dirty="0" smtClean="0">
                <a:latin typeface="Courier New" pitchFamily="49" charset="0"/>
                <a:cs typeface="Courier New" pitchFamily="49" charset="0"/>
              </a:rPr>
              <a:t> cluster          Label        x         y</a:t>
            </a:r>
          </a:p>
          <a:p>
            <a:r>
              <a:rPr lang="nl-NL" sz="1000" dirty="0" smtClean="0">
                <a:latin typeface="Courier New" pitchFamily="49" charset="0"/>
                <a:cs typeface="Courier New" pitchFamily="49" charset="0"/>
              </a:rPr>
              <a:t>1        1 Smart </a:t>
            </a:r>
            <a:r>
              <a:rPr lang="nl-NL" sz="1000" dirty="0" err="1" smtClean="0">
                <a:latin typeface="Courier New" pitchFamily="49" charset="0"/>
                <a:cs typeface="Courier New" pitchFamily="49" charset="0"/>
              </a:rPr>
              <a:t>Denscity</a:t>
            </a:r>
            <a:r>
              <a:rPr lang="nl-NL" sz="1000" dirty="0" smtClean="0">
                <a:latin typeface="Courier New" pitchFamily="49" charset="0"/>
                <a:cs typeface="Courier New" pitchFamily="49" charset="0"/>
              </a:rPr>
              <a:t> 1.000000 -1.544924</a:t>
            </a:r>
          </a:p>
          <a:p>
            <a:r>
              <a:rPr lang="nl-NL" sz="1000" dirty="0" smtClean="0">
                <a:latin typeface="Courier New" pitchFamily="49" charset="0"/>
                <a:cs typeface="Courier New" pitchFamily="49" charset="0"/>
              </a:rPr>
              <a:t>5        1  </a:t>
            </a:r>
            <a:r>
              <a:rPr lang="nl-NL" sz="1000" dirty="0" err="1" smtClean="0">
                <a:latin typeface="Courier New" pitchFamily="49" charset="0"/>
                <a:cs typeface="Courier New" pitchFamily="49" charset="0"/>
              </a:rPr>
              <a:t>Local</a:t>
            </a:r>
            <a:r>
              <a:rPr lang="nl-NL" sz="1000" dirty="0" smtClean="0">
                <a:latin typeface="Courier New" pitchFamily="49" charset="0"/>
                <a:cs typeface="Courier New" pitchFamily="49" charset="0"/>
              </a:rPr>
              <a:t> </a:t>
            </a:r>
            <a:r>
              <a:rPr lang="nl-NL" sz="1000" dirty="0" err="1" smtClean="0">
                <a:latin typeface="Courier New" pitchFamily="49" charset="0"/>
                <a:cs typeface="Courier New" pitchFamily="49" charset="0"/>
              </a:rPr>
              <a:t>Matters</a:t>
            </a:r>
            <a:r>
              <a:rPr lang="nl-NL" sz="1000" dirty="0" smtClean="0">
                <a:latin typeface="Courier New" pitchFamily="49" charset="0"/>
                <a:cs typeface="Courier New" pitchFamily="49" charset="0"/>
              </a:rPr>
              <a:t> 1.539685 -1.648083</a:t>
            </a:r>
          </a:p>
          <a:p>
            <a:r>
              <a:rPr lang="nl-NL" sz="1000" dirty="0" smtClean="0">
                <a:latin typeface="Courier New" pitchFamily="49" charset="0"/>
                <a:cs typeface="Courier New" pitchFamily="49" charset="0"/>
              </a:rPr>
              <a:t>8        1 Value Land </a:t>
            </a:r>
            <a:r>
              <a:rPr lang="nl-NL" sz="1000" dirty="0" err="1" smtClean="0">
                <a:latin typeface="Courier New" pitchFamily="49" charset="0"/>
                <a:cs typeface="Courier New" pitchFamily="49" charset="0"/>
              </a:rPr>
              <a:t>Use</a:t>
            </a:r>
            <a:r>
              <a:rPr lang="nl-NL" sz="1000" dirty="0" smtClean="0">
                <a:latin typeface="Courier New" pitchFamily="49" charset="0"/>
                <a:cs typeface="Courier New" pitchFamily="49" charset="0"/>
              </a:rPr>
              <a:t> 1.381262 -1.196309</a:t>
            </a:r>
          </a:p>
          <a:p>
            <a:r>
              <a:rPr lang="nl-NL" sz="1000" dirty="0" smtClean="0">
                <a:latin typeface="Courier New" pitchFamily="49" charset="0"/>
                <a:cs typeface="Courier New" pitchFamily="49" charset="0"/>
              </a:rPr>
              <a:t>10       1          </a:t>
            </a:r>
            <a:r>
              <a:rPr lang="nl-NL" sz="1000" dirty="0" err="1" smtClean="0">
                <a:latin typeface="Courier New" pitchFamily="49" charset="0"/>
                <a:cs typeface="Courier New" pitchFamily="49" charset="0"/>
              </a:rPr>
              <a:t>Forus</a:t>
            </a:r>
            <a:r>
              <a:rPr lang="nl-NL" sz="1000" dirty="0" smtClean="0">
                <a:latin typeface="Courier New" pitchFamily="49" charset="0"/>
                <a:cs typeface="Courier New" pitchFamily="49" charset="0"/>
              </a:rPr>
              <a:t> 1.525925 -1.385901</a:t>
            </a:r>
          </a:p>
          <a:p>
            <a:r>
              <a:rPr lang="nl-NL" sz="1000" dirty="0" smtClean="0">
                <a:latin typeface="Courier New" pitchFamily="49" charset="0"/>
                <a:cs typeface="Courier New" pitchFamily="49" charset="0"/>
              </a:rPr>
              <a:t>12       1         </a:t>
            </a:r>
            <a:r>
              <a:rPr lang="nl-NL" sz="1000" dirty="0" err="1" smtClean="0">
                <a:latin typeface="Courier New" pitchFamily="49" charset="0"/>
                <a:cs typeface="Courier New" pitchFamily="49" charset="0"/>
              </a:rPr>
              <a:t>Eureco</a:t>
            </a:r>
            <a:r>
              <a:rPr lang="nl-NL" sz="1000" dirty="0" smtClean="0">
                <a:latin typeface="Courier New" pitchFamily="49" charset="0"/>
                <a:cs typeface="Courier New" pitchFamily="49" charset="0"/>
              </a:rPr>
              <a:t> 1.628336 -1.000000</a:t>
            </a:r>
          </a:p>
          <a:p>
            <a:r>
              <a:rPr lang="nl-NL" sz="1000" dirty="0" smtClean="0">
                <a:latin typeface="Courier New" pitchFamily="49" charset="0"/>
                <a:cs typeface="Courier New" pitchFamily="49" charset="0"/>
              </a:rPr>
              <a:t>&gt; clusterdata_2</a:t>
            </a:r>
          </a:p>
          <a:p>
            <a:r>
              <a:rPr lang="nl-NL" sz="1000" dirty="0" smtClean="0">
                <a:latin typeface="Courier New" pitchFamily="49" charset="0"/>
                <a:cs typeface="Courier New" pitchFamily="49" charset="0"/>
              </a:rPr>
              <a:t>   cluster                     Label          x          y</a:t>
            </a:r>
          </a:p>
          <a:p>
            <a:r>
              <a:rPr lang="nl-NL" sz="1000" dirty="0" smtClean="0">
                <a:latin typeface="Courier New" pitchFamily="49" charset="0"/>
                <a:cs typeface="Courier New" pitchFamily="49" charset="0"/>
              </a:rPr>
              <a:t>2        2           </a:t>
            </a:r>
            <a:r>
              <a:rPr lang="nl-NL" sz="1000" dirty="0" err="1" smtClean="0">
                <a:latin typeface="Courier New" pitchFamily="49" charset="0"/>
                <a:cs typeface="Courier New" pitchFamily="49" charset="0"/>
              </a:rPr>
              <a:t>Neural</a:t>
            </a:r>
            <a:r>
              <a:rPr lang="nl-NL" sz="1000" dirty="0" smtClean="0">
                <a:latin typeface="Courier New" pitchFamily="49" charset="0"/>
                <a:cs typeface="Courier New" pitchFamily="49" charset="0"/>
              </a:rPr>
              <a:t> Network  -0.3658464 -0.7192660</a:t>
            </a:r>
          </a:p>
          <a:p>
            <a:r>
              <a:rPr lang="nl-NL" sz="1000" dirty="0" smtClean="0">
                <a:latin typeface="Courier New" pitchFamily="49" charset="0"/>
                <a:cs typeface="Courier New" pitchFamily="49" charset="0"/>
              </a:rPr>
              <a:t>4        2      </a:t>
            </a:r>
            <a:r>
              <a:rPr lang="nl-NL" sz="1000" dirty="0" err="1" smtClean="0">
                <a:latin typeface="Courier New" pitchFamily="49" charset="0"/>
                <a:cs typeface="Courier New" pitchFamily="49" charset="0"/>
              </a:rPr>
              <a:t>Challenging</a:t>
            </a:r>
            <a:r>
              <a:rPr lang="nl-NL" sz="1000" dirty="0" smtClean="0">
                <a:latin typeface="Courier New" pitchFamily="49" charset="0"/>
                <a:cs typeface="Courier New" pitchFamily="49" charset="0"/>
              </a:rPr>
              <a:t> </a:t>
            </a:r>
            <a:r>
              <a:rPr lang="nl-NL" sz="1000" dirty="0" err="1" smtClean="0">
                <a:latin typeface="Courier New" pitchFamily="49" charset="0"/>
                <a:cs typeface="Courier New" pitchFamily="49" charset="0"/>
              </a:rPr>
              <a:t>Suburbia</a:t>
            </a:r>
            <a:r>
              <a:rPr lang="nl-NL" sz="1000" dirty="0" smtClean="0">
                <a:latin typeface="Courier New" pitchFamily="49" charset="0"/>
                <a:cs typeface="Courier New" pitchFamily="49" charset="0"/>
              </a:rPr>
              <a:t> -0.2221277 -0.2218922</a:t>
            </a:r>
          </a:p>
          <a:p>
            <a:r>
              <a:rPr lang="nl-NL" sz="1000" dirty="0" smtClean="0">
                <a:latin typeface="Courier New" pitchFamily="49" charset="0"/>
                <a:cs typeface="Courier New" pitchFamily="49" charset="0"/>
              </a:rPr>
              <a:t>7        2 Open </a:t>
            </a:r>
            <a:r>
              <a:rPr lang="nl-NL" sz="1000" dirty="0" err="1" smtClean="0">
                <a:latin typeface="Courier New" pitchFamily="49" charset="0"/>
                <a:cs typeface="Courier New" pitchFamily="49" charset="0"/>
              </a:rPr>
              <a:t>Minds</a:t>
            </a:r>
            <a:r>
              <a:rPr lang="nl-NL" sz="1000" dirty="0" smtClean="0">
                <a:latin typeface="Courier New" pitchFamily="49" charset="0"/>
                <a:cs typeface="Courier New" pitchFamily="49" charset="0"/>
              </a:rPr>
              <a:t>, Closed </a:t>
            </a:r>
            <a:r>
              <a:rPr lang="nl-NL" sz="1000" dirty="0" err="1" smtClean="0">
                <a:latin typeface="Courier New" pitchFamily="49" charset="0"/>
                <a:cs typeface="Courier New" pitchFamily="49" charset="0"/>
              </a:rPr>
              <a:t>Cycles</a:t>
            </a:r>
            <a:r>
              <a:rPr lang="nl-NL" sz="1000" dirty="0" smtClean="0">
                <a:latin typeface="Courier New" pitchFamily="49" charset="0"/>
                <a:cs typeface="Courier New" pitchFamily="49" charset="0"/>
              </a:rPr>
              <a:t>  1.0481742 -0.7386590</a:t>
            </a:r>
          </a:p>
          <a:p>
            <a:r>
              <a:rPr lang="nl-NL" sz="1000" dirty="0" smtClean="0">
                <a:latin typeface="Courier New" pitchFamily="49" charset="0"/>
                <a:cs typeface="Courier New" pitchFamily="49" charset="0"/>
              </a:rPr>
              <a:t>9        2                Foodscapes  0.6350280 -0.5263376</a:t>
            </a:r>
          </a:p>
          <a:p>
            <a:r>
              <a:rPr lang="nl-NL" sz="1000" dirty="0" smtClean="0">
                <a:latin typeface="Courier New" pitchFamily="49" charset="0"/>
                <a:cs typeface="Courier New" pitchFamily="49" charset="0"/>
              </a:rPr>
              <a:t>14       2               </a:t>
            </a:r>
            <a:r>
              <a:rPr lang="nl-NL" sz="1000" dirty="0" err="1" smtClean="0">
                <a:latin typeface="Courier New" pitchFamily="49" charset="0"/>
                <a:cs typeface="Courier New" pitchFamily="49" charset="0"/>
              </a:rPr>
              <a:t>Ostrom</a:t>
            </a:r>
            <a:r>
              <a:rPr lang="nl-NL" sz="1000" dirty="0" smtClean="0">
                <a:latin typeface="Courier New" pitchFamily="49" charset="0"/>
                <a:cs typeface="Courier New" pitchFamily="49" charset="0"/>
              </a:rPr>
              <a:t> 2040  1.0929274  0.5123255</a:t>
            </a:r>
          </a:p>
          <a:p>
            <a:r>
              <a:rPr lang="nl-NL" sz="1000" dirty="0" smtClean="0">
                <a:latin typeface="Courier New" pitchFamily="49" charset="0"/>
                <a:cs typeface="Courier New" pitchFamily="49" charset="0"/>
              </a:rPr>
              <a:t>&gt; clusterdata_3</a:t>
            </a:r>
          </a:p>
          <a:p>
            <a:r>
              <a:rPr lang="nl-NL" sz="1000" dirty="0" smtClean="0">
                <a:latin typeface="Courier New" pitchFamily="49" charset="0"/>
                <a:cs typeface="Courier New" pitchFamily="49" charset="0"/>
              </a:rPr>
              <a:t>   cluster              Label          x          y</a:t>
            </a:r>
          </a:p>
          <a:p>
            <a:r>
              <a:rPr lang="nl-NL" sz="1000" dirty="0" smtClean="0">
                <a:latin typeface="Courier New" pitchFamily="49" charset="0"/>
                <a:cs typeface="Courier New" pitchFamily="49" charset="0"/>
              </a:rPr>
              <a:t>3        3            </a:t>
            </a:r>
            <a:r>
              <a:rPr lang="nl-NL" sz="1000" dirty="0" err="1" smtClean="0">
                <a:latin typeface="Courier New" pitchFamily="49" charset="0"/>
                <a:cs typeface="Courier New" pitchFamily="49" charset="0"/>
              </a:rPr>
              <a:t>EUtopia</a:t>
            </a:r>
            <a:r>
              <a:rPr lang="nl-NL" sz="1000" dirty="0" smtClean="0">
                <a:latin typeface="Courier New" pitchFamily="49" charset="0"/>
                <a:cs typeface="Courier New" pitchFamily="49" charset="0"/>
              </a:rPr>
              <a:t> -0.7726771  0.7252037</a:t>
            </a:r>
          </a:p>
          <a:p>
            <a:r>
              <a:rPr lang="nl-NL" sz="1000" dirty="0" smtClean="0">
                <a:latin typeface="Courier New" pitchFamily="49" charset="0"/>
                <a:cs typeface="Courier New" pitchFamily="49" charset="0"/>
              </a:rPr>
              <a:t>13       3                NVL -0.8241313  0.2059729</a:t>
            </a:r>
          </a:p>
          <a:p>
            <a:r>
              <a:rPr lang="nl-NL" sz="1000" dirty="0" smtClean="0">
                <a:latin typeface="Courier New" pitchFamily="49" charset="0"/>
                <a:cs typeface="Courier New" pitchFamily="49" charset="0"/>
              </a:rPr>
              <a:t>15       3 Past </a:t>
            </a:r>
            <a:r>
              <a:rPr lang="nl-NL" sz="1000" dirty="0" err="1" smtClean="0">
                <a:latin typeface="Courier New" pitchFamily="49" charset="0"/>
                <a:cs typeface="Courier New" pitchFamily="49" charset="0"/>
              </a:rPr>
              <a:t>to</a:t>
            </a:r>
            <a:r>
              <a:rPr lang="nl-NL" sz="1000" dirty="0" smtClean="0">
                <a:latin typeface="Courier New" pitchFamily="49" charset="0"/>
                <a:cs typeface="Courier New" pitchFamily="49" charset="0"/>
              </a:rPr>
              <a:t> the </a:t>
            </a:r>
            <a:r>
              <a:rPr lang="nl-NL" sz="1000" dirty="0" err="1" smtClean="0">
                <a:latin typeface="Courier New" pitchFamily="49" charset="0"/>
                <a:cs typeface="Courier New" pitchFamily="49" charset="0"/>
              </a:rPr>
              <a:t>Future</a:t>
            </a:r>
            <a:r>
              <a:rPr lang="nl-NL" sz="1000" dirty="0" smtClean="0">
                <a:latin typeface="Courier New" pitchFamily="49" charset="0"/>
                <a:cs typeface="Courier New" pitchFamily="49" charset="0"/>
              </a:rPr>
              <a:t> -1.6642945 -0.1337093</a:t>
            </a:r>
          </a:p>
          <a:p>
            <a:r>
              <a:rPr lang="nl-NL" sz="1000" dirty="0" smtClean="0">
                <a:latin typeface="Courier New" pitchFamily="49" charset="0"/>
                <a:cs typeface="Courier New" pitchFamily="49" charset="0"/>
              </a:rPr>
              <a:t>&gt; clusterdata_4</a:t>
            </a:r>
          </a:p>
          <a:p>
            <a:r>
              <a:rPr lang="nl-NL" sz="1000" dirty="0" smtClean="0">
                <a:latin typeface="Courier New" pitchFamily="49" charset="0"/>
                <a:cs typeface="Courier New" pitchFamily="49" charset="0"/>
              </a:rPr>
              <a:t>   cluster       Label         x         y</a:t>
            </a:r>
          </a:p>
          <a:p>
            <a:r>
              <a:rPr lang="nl-NL" sz="1000" dirty="0" smtClean="0">
                <a:latin typeface="Courier New" pitchFamily="49" charset="0"/>
                <a:cs typeface="Courier New" pitchFamily="49" charset="0"/>
              </a:rPr>
              <a:t>6        4 </a:t>
            </a:r>
            <a:r>
              <a:rPr lang="nl-NL" sz="1000" dirty="0" err="1" smtClean="0">
                <a:latin typeface="Courier New" pitchFamily="49" charset="0"/>
                <a:cs typeface="Courier New" pitchFamily="49" charset="0"/>
              </a:rPr>
              <a:t>Insola</a:t>
            </a:r>
            <a:r>
              <a:rPr lang="nl-NL" sz="1000" dirty="0" smtClean="0">
                <a:latin typeface="Courier New" pitchFamily="49" charset="0"/>
                <a:cs typeface="Courier New" pitchFamily="49" charset="0"/>
              </a:rPr>
              <a:t> 2040 -1.299280 -1.416333</a:t>
            </a:r>
          </a:p>
          <a:p>
            <a:r>
              <a:rPr lang="nl-NL" sz="1000" dirty="0" smtClean="0">
                <a:latin typeface="Courier New" pitchFamily="49" charset="0"/>
                <a:cs typeface="Courier New" pitchFamily="49" charset="0"/>
              </a:rPr>
              <a:t>11       4         3Rs -1.164812 -1.166925</a:t>
            </a:r>
          </a:p>
          <a:p>
            <a:r>
              <a:rPr lang="nl-NL" sz="1000" dirty="0" smtClean="0">
                <a:latin typeface="Courier New" pitchFamily="49" charset="0"/>
                <a:cs typeface="Courier New" pitchFamily="49" charset="0"/>
              </a:rPr>
              <a:t>&gt; </a:t>
            </a:r>
          </a:p>
          <a:p>
            <a:r>
              <a:rPr lang="nl-NL" sz="1000" dirty="0" smtClean="0">
                <a:latin typeface="Courier New" pitchFamily="49" charset="0"/>
                <a:cs typeface="Courier New" pitchFamily="49" charset="0"/>
              </a:rPr>
              <a:t>&gt; </a:t>
            </a:r>
            <a:r>
              <a:rPr lang="nl-NL" sz="1000" dirty="0" err="1" smtClean="0">
                <a:latin typeface="Courier New" pitchFamily="49" charset="0"/>
                <a:cs typeface="Courier New" pitchFamily="49" charset="0"/>
              </a:rPr>
              <a:t>median_per_cluster</a:t>
            </a:r>
            <a:r>
              <a:rPr lang="nl-NL" sz="1000" dirty="0" smtClean="0">
                <a:latin typeface="Courier New" pitchFamily="49" charset="0"/>
                <a:cs typeface="Courier New" pitchFamily="49" charset="0"/>
              </a:rPr>
              <a:t> = </a:t>
            </a:r>
            <a:r>
              <a:rPr lang="nl-NL" sz="1000" dirty="0" err="1" smtClean="0">
                <a:latin typeface="Courier New" pitchFamily="49" charset="0"/>
                <a:cs typeface="Courier New" pitchFamily="49" charset="0"/>
              </a:rPr>
              <a:t>aggregate</a:t>
            </a:r>
            <a:r>
              <a:rPr lang="nl-NL" sz="1000" dirty="0" smtClean="0">
                <a:latin typeface="Courier New" pitchFamily="49" charset="0"/>
                <a:cs typeface="Courier New" pitchFamily="49" charset="0"/>
              </a:rPr>
              <a:t>(clusterdata[,-c(2,1)],list(groups.4),median,na.rm=TRUE)</a:t>
            </a:r>
          </a:p>
          <a:p>
            <a:r>
              <a:rPr lang="nl-NL" sz="1000" dirty="0" smtClean="0">
                <a:latin typeface="Courier New" pitchFamily="49" charset="0"/>
                <a:cs typeface="Courier New" pitchFamily="49" charset="0"/>
              </a:rPr>
              <a:t>&gt; </a:t>
            </a:r>
            <a:r>
              <a:rPr lang="nl-NL" sz="1000" dirty="0" err="1" smtClean="0">
                <a:latin typeface="Courier New" pitchFamily="49" charset="0"/>
                <a:cs typeface="Courier New" pitchFamily="49" charset="0"/>
              </a:rPr>
              <a:t>data.frame</a:t>
            </a:r>
            <a:r>
              <a:rPr lang="nl-NL" sz="1000" dirty="0" smtClean="0">
                <a:latin typeface="Courier New" pitchFamily="49" charset="0"/>
                <a:cs typeface="Courier New" pitchFamily="49" charset="0"/>
              </a:rPr>
              <a:t>(</a:t>
            </a:r>
            <a:r>
              <a:rPr lang="nl-NL" sz="1000" dirty="0" err="1" smtClean="0">
                <a:latin typeface="Courier New" pitchFamily="49" charset="0"/>
                <a:cs typeface="Courier New" pitchFamily="49" charset="0"/>
              </a:rPr>
              <a:t>median_per_cluster,Freq</a:t>
            </a:r>
            <a:r>
              <a:rPr lang="nl-NL" sz="1000" dirty="0" smtClean="0">
                <a:latin typeface="Courier New" pitchFamily="49" charset="0"/>
                <a:cs typeface="Courier New" pitchFamily="49" charset="0"/>
              </a:rPr>
              <a:t>=</a:t>
            </a:r>
            <a:r>
              <a:rPr lang="nl-NL" sz="1000" dirty="0" err="1" smtClean="0">
                <a:latin typeface="Courier New" pitchFamily="49" charset="0"/>
                <a:cs typeface="Courier New" pitchFamily="49" charset="0"/>
              </a:rPr>
              <a:t>as.vector</a:t>
            </a:r>
            <a:r>
              <a:rPr lang="nl-NL" sz="1000" dirty="0" smtClean="0">
                <a:latin typeface="Courier New" pitchFamily="49" charset="0"/>
                <a:cs typeface="Courier New" pitchFamily="49" charset="0"/>
              </a:rPr>
              <a:t>(</a:t>
            </a:r>
            <a:r>
              <a:rPr lang="nl-NL" sz="1000" dirty="0" err="1" smtClean="0">
                <a:latin typeface="Courier New" pitchFamily="49" charset="0"/>
                <a:cs typeface="Courier New" pitchFamily="49" charset="0"/>
              </a:rPr>
              <a:t>table</a:t>
            </a:r>
            <a:r>
              <a:rPr lang="nl-NL" sz="1000" dirty="0" smtClean="0">
                <a:latin typeface="Courier New" pitchFamily="49" charset="0"/>
                <a:cs typeface="Courier New" pitchFamily="49" charset="0"/>
              </a:rPr>
              <a:t>(groups.4)))</a:t>
            </a:r>
          </a:p>
          <a:p>
            <a:r>
              <a:rPr lang="nl-NL" sz="1000" dirty="0" smtClean="0">
                <a:latin typeface="Courier New" pitchFamily="49" charset="0"/>
                <a:cs typeface="Courier New" pitchFamily="49" charset="0"/>
              </a:rPr>
              <a:t>  Group.1          x          y </a:t>
            </a:r>
            <a:r>
              <a:rPr lang="nl-NL" sz="1000" dirty="0" err="1" smtClean="0">
                <a:latin typeface="Courier New" pitchFamily="49" charset="0"/>
                <a:cs typeface="Courier New" pitchFamily="49" charset="0"/>
              </a:rPr>
              <a:t>Freq</a:t>
            </a:r>
            <a:endParaRPr lang="nl-NL" sz="1000" dirty="0" smtClean="0">
              <a:latin typeface="Courier New" pitchFamily="49" charset="0"/>
              <a:cs typeface="Courier New" pitchFamily="49" charset="0"/>
            </a:endParaRPr>
          </a:p>
          <a:p>
            <a:r>
              <a:rPr lang="nl-NL" sz="1000" dirty="0" smtClean="0">
                <a:latin typeface="Courier New" pitchFamily="49" charset="0"/>
                <a:cs typeface="Courier New" pitchFamily="49" charset="0"/>
              </a:rPr>
              <a:t>1       1  1.5259250 -1.3859014    5</a:t>
            </a:r>
          </a:p>
          <a:p>
            <a:r>
              <a:rPr lang="nl-NL" sz="1000" dirty="0" smtClean="0">
                <a:latin typeface="Courier New" pitchFamily="49" charset="0"/>
                <a:cs typeface="Courier New" pitchFamily="49" charset="0"/>
              </a:rPr>
              <a:t>2       2  0.6350280 -0.5263376    5</a:t>
            </a:r>
          </a:p>
          <a:p>
            <a:r>
              <a:rPr lang="nl-NL" sz="1000" dirty="0" smtClean="0">
                <a:latin typeface="Courier New" pitchFamily="49" charset="0"/>
                <a:cs typeface="Courier New" pitchFamily="49" charset="0"/>
              </a:rPr>
              <a:t>3       3 -0.8241313  0.2059729    3</a:t>
            </a:r>
          </a:p>
          <a:p>
            <a:r>
              <a:rPr lang="nl-NL" sz="1000" dirty="0" smtClean="0">
                <a:latin typeface="Courier New" pitchFamily="49" charset="0"/>
                <a:cs typeface="Courier New" pitchFamily="49" charset="0"/>
              </a:rPr>
              <a:t>4       4 -1.2320463 -1.2916287    2</a:t>
            </a:r>
          </a:p>
          <a:p>
            <a:r>
              <a:rPr lang="nl-NL" sz="1000" dirty="0" smtClean="0">
                <a:latin typeface="Courier New" pitchFamily="49" charset="0"/>
                <a:cs typeface="Courier New" pitchFamily="49" charset="0"/>
              </a:rPr>
              <a:t>&gt; </a:t>
            </a:r>
          </a:p>
          <a:p>
            <a:r>
              <a:rPr lang="nl-NL" sz="1000" dirty="0" smtClean="0">
                <a:latin typeface="Courier New" pitchFamily="49" charset="0"/>
                <a:cs typeface="Courier New" pitchFamily="49" charset="0"/>
              </a:rPr>
              <a:t>&gt; # A1: neg, pos</a:t>
            </a:r>
          </a:p>
          <a:p>
            <a:r>
              <a:rPr lang="nl-NL" sz="1000" dirty="0" smtClean="0">
                <a:latin typeface="Courier New" pitchFamily="49" charset="0"/>
                <a:cs typeface="Courier New" pitchFamily="49" charset="0"/>
              </a:rPr>
              <a:t>&gt; # A2: pos, pos</a:t>
            </a:r>
          </a:p>
          <a:p>
            <a:r>
              <a:rPr lang="nl-NL" sz="1000" dirty="0" smtClean="0">
                <a:latin typeface="Courier New" pitchFamily="49" charset="0"/>
                <a:cs typeface="Courier New" pitchFamily="49" charset="0"/>
              </a:rPr>
              <a:t>&gt; # B1: neg, neg</a:t>
            </a:r>
          </a:p>
          <a:p>
            <a:r>
              <a:rPr lang="nl-NL" sz="1000" dirty="0" smtClean="0">
                <a:latin typeface="Courier New" pitchFamily="49" charset="0"/>
                <a:cs typeface="Courier New" pitchFamily="49" charset="0"/>
              </a:rPr>
              <a:t>&gt; # B2: pos, neg</a:t>
            </a:r>
            <a:endParaRPr lang="nl-NL" sz="1000" dirty="0">
              <a:latin typeface="Courier New" pitchFamily="49" charset="0"/>
              <a:cs typeface="Courier New" pitchFamily="49" charset="0"/>
            </a:endParaRPr>
          </a:p>
        </p:txBody>
      </p:sp>
      <p:sp>
        <p:nvSpPr>
          <p:cNvPr id="3" name="TextBox 2"/>
          <p:cNvSpPr txBox="1"/>
          <p:nvPr/>
        </p:nvSpPr>
        <p:spPr>
          <a:xfrm>
            <a:off x="6588224" y="260678"/>
            <a:ext cx="1987404" cy="369332"/>
          </a:xfrm>
          <a:prstGeom prst="rect">
            <a:avLst/>
          </a:prstGeom>
          <a:noFill/>
        </p:spPr>
        <p:txBody>
          <a:bodyPr wrap="none" rtlCol="0">
            <a:spAutoFit/>
          </a:bodyPr>
          <a:lstStyle/>
          <a:p>
            <a:r>
              <a:rPr lang="nl-NL" dirty="0" smtClean="0">
                <a:solidFill>
                  <a:srgbClr val="FF0000"/>
                </a:solidFill>
              </a:rPr>
              <a:t>Stakeholder </a:t>
            </a:r>
            <a:r>
              <a:rPr lang="nl-NL" dirty="0" err="1" smtClean="0">
                <a:solidFill>
                  <a:srgbClr val="FF0000"/>
                </a:solidFill>
              </a:rPr>
              <a:t>visions</a:t>
            </a:r>
            <a:endParaRPr lang="nl-NL" dirty="0">
              <a:solidFill>
                <a:srgbClr val="FF0000"/>
              </a:solidFill>
            </a:endParaRPr>
          </a:p>
        </p:txBody>
      </p:sp>
    </p:spTree>
    <p:extLst>
      <p:ext uri="{BB962C8B-B14F-4D97-AF65-F5344CB8AC3E}">
        <p14:creationId xmlns:p14="http://schemas.microsoft.com/office/powerpoint/2010/main" val="2476353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66" y="836712"/>
            <a:ext cx="9288432" cy="517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88224" y="260678"/>
            <a:ext cx="1987404" cy="369332"/>
          </a:xfrm>
          <a:prstGeom prst="rect">
            <a:avLst/>
          </a:prstGeom>
          <a:noFill/>
        </p:spPr>
        <p:txBody>
          <a:bodyPr wrap="none" rtlCol="0">
            <a:spAutoFit/>
          </a:bodyPr>
          <a:lstStyle/>
          <a:p>
            <a:r>
              <a:rPr lang="nl-NL" dirty="0" smtClean="0">
                <a:solidFill>
                  <a:srgbClr val="FF0000"/>
                </a:solidFill>
              </a:rPr>
              <a:t>Stakeholder </a:t>
            </a:r>
            <a:r>
              <a:rPr lang="nl-NL" dirty="0" err="1" smtClean="0">
                <a:solidFill>
                  <a:srgbClr val="FF0000"/>
                </a:solidFill>
              </a:rPr>
              <a:t>visions</a:t>
            </a:r>
            <a:endParaRPr lang="nl-NL" dirty="0">
              <a:solidFill>
                <a:srgbClr val="FF0000"/>
              </a:solidFill>
            </a:endParaRPr>
          </a:p>
        </p:txBody>
      </p:sp>
    </p:spTree>
    <p:extLst>
      <p:ext uri="{BB962C8B-B14F-4D97-AF65-F5344CB8AC3E}">
        <p14:creationId xmlns:p14="http://schemas.microsoft.com/office/powerpoint/2010/main" val="4018680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183571" cy="68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11559" y="2924944"/>
            <a:ext cx="3600401" cy="2376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p:cNvSpPr/>
          <p:nvPr/>
        </p:nvSpPr>
        <p:spPr>
          <a:xfrm rot="20947202">
            <a:off x="4439642" y="4501271"/>
            <a:ext cx="4291562" cy="1872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rot="20916967">
            <a:off x="4723463" y="3461647"/>
            <a:ext cx="2808313" cy="108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p:nvSpPr>
        <p:spPr>
          <a:xfrm rot="20916967">
            <a:off x="4486531" y="1521692"/>
            <a:ext cx="4279594" cy="1824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1115615" y="1412776"/>
            <a:ext cx="2232249" cy="1656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0"/>
          <p:cNvSpPr txBox="1"/>
          <p:nvPr/>
        </p:nvSpPr>
        <p:spPr>
          <a:xfrm>
            <a:off x="6588224" y="260678"/>
            <a:ext cx="2281101" cy="1477328"/>
          </a:xfrm>
          <a:prstGeom prst="rect">
            <a:avLst/>
          </a:prstGeom>
          <a:noFill/>
        </p:spPr>
        <p:txBody>
          <a:bodyPr wrap="square" rtlCol="0">
            <a:spAutoFit/>
          </a:bodyPr>
          <a:lstStyle/>
          <a:p>
            <a:pPr algn="ctr"/>
            <a:r>
              <a:rPr lang="nl-NL" sz="2400" b="1" dirty="0" smtClean="0">
                <a:solidFill>
                  <a:schemeClr val="accent1"/>
                </a:solidFill>
              </a:rPr>
              <a:t>Document </a:t>
            </a:r>
            <a:r>
              <a:rPr lang="nl-NL" sz="2400" b="1" dirty="0" err="1" smtClean="0">
                <a:solidFill>
                  <a:schemeClr val="accent1"/>
                </a:solidFill>
              </a:rPr>
              <a:t>visions</a:t>
            </a:r>
            <a:endParaRPr lang="nl-NL" sz="2400" b="1" dirty="0" smtClean="0">
              <a:solidFill>
                <a:schemeClr val="accent1"/>
              </a:solidFill>
            </a:endParaRPr>
          </a:p>
          <a:p>
            <a:pPr algn="ctr"/>
            <a:r>
              <a:rPr lang="nl-NL" sz="2400" b="1" i="1" dirty="0" smtClean="0">
                <a:solidFill>
                  <a:schemeClr val="accent1"/>
                </a:solidFill>
              </a:rPr>
              <a:t>5 </a:t>
            </a:r>
            <a:r>
              <a:rPr lang="nl-NL" sz="2400" b="1" i="1" dirty="0" smtClean="0">
                <a:solidFill>
                  <a:schemeClr val="accent1"/>
                </a:solidFill>
              </a:rPr>
              <a:t>clusters</a:t>
            </a:r>
            <a:endParaRPr lang="nl-NL" sz="2400" b="1" i="1" dirty="0">
              <a:solidFill>
                <a:schemeClr val="accent1"/>
              </a:solidFill>
            </a:endParaRPr>
          </a:p>
          <a:p>
            <a:pPr algn="r"/>
            <a:endParaRPr lang="nl-NL" i="1" dirty="0">
              <a:solidFill>
                <a:schemeClr val="accent1"/>
              </a:solidFill>
            </a:endParaRPr>
          </a:p>
        </p:txBody>
      </p:sp>
    </p:spTree>
    <p:extLst>
      <p:ext uri="{BB962C8B-B14F-4D97-AF65-F5344CB8AC3E}">
        <p14:creationId xmlns:p14="http://schemas.microsoft.com/office/powerpoint/2010/main" val="2806605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sz="half" idx="1"/>
          </p:nvPr>
        </p:nvSpPr>
        <p:spPr>
          <a:xfrm>
            <a:off x="228600" y="1447800"/>
            <a:ext cx="8448675" cy="4525963"/>
          </a:xfrm>
        </p:spPr>
        <p:txBody>
          <a:bodyPr>
            <a:normAutofit/>
          </a:bodyPr>
          <a:lstStyle/>
          <a:p>
            <a:r>
              <a:rPr lang="en-US" sz="3200" dirty="0" smtClean="0">
                <a:solidFill>
                  <a:schemeClr val="tx1"/>
                </a:solidFill>
                <a:ea typeface="ＭＳ Ｐゴシック" pitchFamily="34" charset="-128"/>
              </a:rPr>
              <a:t>Ongoing changes in land management of energy sources</a:t>
            </a:r>
            <a:r>
              <a:rPr lang="en-US" sz="3200" dirty="0" smtClean="0">
                <a:solidFill>
                  <a:srgbClr val="000000"/>
                </a:solidFill>
                <a:ea typeface="ＭＳ Ｐゴシック" pitchFamily="34" charset="-128"/>
              </a:rPr>
              <a:t>, climate adaptation and mitigation, and changing urban-rural relationships lead to </a:t>
            </a:r>
            <a:r>
              <a:rPr lang="en-US" sz="3200" dirty="0" smtClean="0">
                <a:solidFill>
                  <a:srgbClr val="000000"/>
                </a:solidFill>
                <a:ea typeface="ＭＳ Ｐゴシック" pitchFamily="34" charset="-128"/>
              </a:rPr>
              <a:t>unprecedented </a:t>
            </a:r>
            <a:r>
              <a:rPr lang="en-US" sz="3200" dirty="0" smtClean="0">
                <a:solidFill>
                  <a:srgbClr val="FF0000"/>
                </a:solidFill>
                <a:ea typeface="ＭＳ Ｐゴシック" pitchFamily="34" charset="-128"/>
              </a:rPr>
              <a:t>land use transitions</a:t>
            </a:r>
          </a:p>
          <a:p>
            <a:r>
              <a:rPr lang="en-US" sz="3200" dirty="0" smtClean="0">
                <a:solidFill>
                  <a:srgbClr val="FF0000"/>
                </a:solidFill>
                <a:ea typeface="ＭＳ Ｐゴシック" pitchFamily="34" charset="-128"/>
              </a:rPr>
              <a:t>Great uncertainty</a:t>
            </a:r>
          </a:p>
          <a:p>
            <a:r>
              <a:rPr lang="en-US" sz="3200" dirty="0" smtClean="0">
                <a:solidFill>
                  <a:srgbClr val="FF0000"/>
                </a:solidFill>
                <a:ea typeface="ＭＳ Ｐゴシック" pitchFamily="34" charset="-128"/>
              </a:rPr>
              <a:t>European Policy will need a vision </a:t>
            </a:r>
            <a:r>
              <a:rPr lang="en-US" sz="3200" dirty="0" smtClean="0">
                <a:solidFill>
                  <a:srgbClr val="000000"/>
                </a:solidFill>
                <a:ea typeface="ＭＳ Ｐゴシック" pitchFamily="34" charset="-128"/>
              </a:rPr>
              <a:t>for managing these land use transitions in a responsible way</a:t>
            </a:r>
          </a:p>
          <a:p>
            <a:endParaRPr lang="en-GB" dirty="0" smtClean="0">
              <a:ea typeface="ＭＳ Ｐゴシック" pitchFamily="34" charset="-128"/>
            </a:endParaRPr>
          </a:p>
        </p:txBody>
      </p:sp>
      <p:sp>
        <p:nvSpPr>
          <p:cNvPr id="3075" name="Title 1"/>
          <p:cNvSpPr>
            <a:spLocks noGrp="1"/>
          </p:cNvSpPr>
          <p:nvPr>
            <p:ph type="title"/>
          </p:nvPr>
        </p:nvSpPr>
        <p:spPr>
          <a:xfrm>
            <a:off x="457200" y="304800"/>
            <a:ext cx="8229600" cy="1143000"/>
          </a:xfrm>
        </p:spPr>
        <p:txBody>
          <a:bodyPr vert="horz" lIns="91440" tIns="45720" rIns="91440" bIns="45720" rtlCol="0" anchor="ctr">
            <a:normAutofit/>
          </a:bodyPr>
          <a:lstStyle/>
          <a:p>
            <a:r>
              <a:rPr lang="en-GB" sz="4000" dirty="0" smtClean="0"/>
              <a:t>European policy needs visions</a:t>
            </a:r>
            <a:endParaRPr lang="en-GB" sz="4000" dirty="0"/>
          </a:p>
        </p:txBody>
      </p:sp>
    </p:spTree>
    <p:extLst>
      <p:ext uri="{BB962C8B-B14F-4D97-AF65-F5344CB8AC3E}">
        <p14:creationId xmlns:p14="http://schemas.microsoft.com/office/powerpoint/2010/main" val="1447660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7899099" cy="68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96000" y="260678"/>
            <a:ext cx="2659511" cy="461665"/>
          </a:xfrm>
          <a:prstGeom prst="rect">
            <a:avLst/>
          </a:prstGeom>
          <a:noFill/>
        </p:spPr>
        <p:txBody>
          <a:bodyPr wrap="none" rtlCol="0">
            <a:spAutoFit/>
          </a:bodyPr>
          <a:lstStyle/>
          <a:p>
            <a:r>
              <a:rPr lang="nl-NL" sz="2400" b="1" dirty="0" smtClean="0">
                <a:solidFill>
                  <a:srgbClr val="FF0000"/>
                </a:solidFill>
              </a:rPr>
              <a:t>Stakeholder </a:t>
            </a:r>
            <a:r>
              <a:rPr lang="nl-NL" sz="2400" b="1" dirty="0" err="1" smtClean="0">
                <a:solidFill>
                  <a:srgbClr val="FF0000"/>
                </a:solidFill>
              </a:rPr>
              <a:t>visions</a:t>
            </a:r>
            <a:endParaRPr lang="nl-NL" sz="2400" b="1" dirty="0">
              <a:solidFill>
                <a:srgbClr val="FF0000"/>
              </a:solidFill>
            </a:endParaRPr>
          </a:p>
        </p:txBody>
      </p:sp>
    </p:spTree>
    <p:extLst>
      <p:ext uri="{BB962C8B-B14F-4D97-AF65-F5344CB8AC3E}">
        <p14:creationId xmlns:p14="http://schemas.microsoft.com/office/powerpoint/2010/main" val="1717694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0"/>
            <a:ext cx="8514605" cy="6840000"/>
            <a:chOff x="251520" y="0"/>
            <a:chExt cx="8514605" cy="6840000"/>
          </a:xfrm>
          <a:solidFill>
            <a:schemeClr val="bg1">
              <a:alpha val="67000"/>
            </a:schemeClr>
          </a:solidFill>
        </p:grpSpPr>
        <p:pic>
          <p:nvPicPr>
            <p:cNvPr id="17" name="Picture 3"/>
            <p:cNvPicPr>
              <a:picLocks noChangeAspect="1" noChangeArrowheads="1"/>
            </p:cNvPicPr>
            <p:nvPr/>
          </p:nvPicPr>
          <p:blipFill>
            <a:blip r:embed="rId2">
              <a:clrChange>
                <a:clrFrom>
                  <a:srgbClr val="F9674F"/>
                </a:clrFrom>
                <a:clrTo>
                  <a:srgbClr val="F9674F">
                    <a:alpha val="0"/>
                  </a:srgbClr>
                </a:clrTo>
              </a:clrChange>
              <a:extLst>
                <a:ext uri="{28A0092B-C50C-407E-A947-70E740481C1C}">
                  <a14:useLocalDpi xmlns:a14="http://schemas.microsoft.com/office/drawing/2010/main" val="0"/>
                </a:ext>
              </a:extLst>
            </a:blip>
            <a:srcRect/>
            <a:stretch>
              <a:fillRect/>
            </a:stretch>
          </p:blipFill>
          <p:spPr bwMode="auto">
            <a:xfrm>
              <a:off x="251520" y="0"/>
              <a:ext cx="8183571" cy="6840000"/>
            </a:xfrm>
            <a:prstGeom prst="rect">
              <a:avLst/>
            </a:prstGeom>
            <a:grpFill/>
            <a:ln>
              <a:noFill/>
            </a:ln>
            <a:extLst/>
          </p:spPr>
        </p:pic>
        <p:sp>
          <p:nvSpPr>
            <p:cNvPr id="6" name="Oval 5"/>
            <p:cNvSpPr/>
            <p:nvPr/>
          </p:nvSpPr>
          <p:spPr>
            <a:xfrm>
              <a:off x="611559" y="2924944"/>
              <a:ext cx="3600401" cy="23762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p:cNvSpPr/>
            <p:nvPr/>
          </p:nvSpPr>
          <p:spPr>
            <a:xfrm rot="20947202">
              <a:off x="4439642" y="4501271"/>
              <a:ext cx="4291562" cy="18722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rot="20916967">
              <a:off x="4723463" y="3461647"/>
              <a:ext cx="2808313" cy="1085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p:nvSpPr>
          <p:spPr>
            <a:xfrm rot="20916967">
              <a:off x="4486531" y="1521692"/>
              <a:ext cx="4279594" cy="18243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1115615" y="1412776"/>
              <a:ext cx="2232249" cy="165618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Box 2"/>
            <p:cNvSpPr txBox="1"/>
            <p:nvPr/>
          </p:nvSpPr>
          <p:spPr>
            <a:xfrm>
              <a:off x="971600" y="188640"/>
              <a:ext cx="2840906" cy="369332"/>
            </a:xfrm>
            <a:prstGeom prst="rect">
              <a:avLst/>
            </a:prstGeom>
            <a:grpFill/>
            <a:ln>
              <a:solidFill>
                <a:schemeClr val="tx1"/>
              </a:solidFill>
            </a:ln>
          </p:spPr>
          <p:txBody>
            <a:bodyPr wrap="none" rtlCol="0">
              <a:spAutoFit/>
            </a:bodyPr>
            <a:lstStyle/>
            <a:p>
              <a:r>
                <a:rPr lang="nl-NL" dirty="0" smtClean="0"/>
                <a:t>Document </a:t>
              </a:r>
              <a:r>
                <a:rPr lang="nl-NL" dirty="0" err="1" smtClean="0"/>
                <a:t>vision</a:t>
              </a:r>
              <a:r>
                <a:rPr lang="nl-NL" dirty="0" smtClean="0"/>
                <a:t> (5 clusters)</a:t>
              </a:r>
              <a:endParaRPr lang="nl-NL" dirty="0"/>
            </a:p>
          </p:txBody>
        </p:sp>
      </p:grpSp>
      <p:pic>
        <p:nvPicPr>
          <p:cNvPr id="1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476" y="-252644"/>
            <a:ext cx="10341444" cy="7326344"/>
          </a:xfrm>
          <a:prstGeom prst="rect">
            <a:avLst/>
          </a:prstGeom>
          <a:noFill/>
          <a:ln>
            <a:noFill/>
          </a:ln>
          <a:effectLst/>
          <a:extLst/>
        </p:spPr>
      </p:pic>
      <p:sp>
        <p:nvSpPr>
          <p:cNvPr id="4" name="Rectangle 3"/>
          <p:cNvSpPr/>
          <p:nvPr/>
        </p:nvSpPr>
        <p:spPr>
          <a:xfrm>
            <a:off x="971600" y="188640"/>
            <a:ext cx="2990800" cy="49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7100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715000"/>
            <a:ext cx="89916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Title 1"/>
          <p:cNvSpPr>
            <a:spLocks noGrp="1"/>
          </p:cNvSpPr>
          <p:nvPr>
            <p:ph type="title"/>
          </p:nvPr>
        </p:nvSpPr>
        <p:spPr/>
        <p:txBody>
          <a:bodyPr>
            <a:normAutofit/>
          </a:bodyPr>
          <a:lstStyle/>
          <a:p>
            <a:r>
              <a:rPr lang="en-GB" dirty="0"/>
              <a:t>Talking about </a:t>
            </a:r>
            <a:r>
              <a:rPr lang="en-GB" dirty="0" smtClean="0"/>
              <a:t>future is difficult </a:t>
            </a:r>
            <a:endParaRPr lang="en-GB" dirty="0"/>
          </a:p>
        </p:txBody>
      </p:sp>
      <p:sp>
        <p:nvSpPr>
          <p:cNvPr id="3" name="Content Placeholder 2"/>
          <p:cNvSpPr>
            <a:spLocks noGrp="1"/>
          </p:cNvSpPr>
          <p:nvPr>
            <p:ph sz="half" idx="1"/>
          </p:nvPr>
        </p:nvSpPr>
        <p:spPr>
          <a:xfrm>
            <a:off x="457200" y="1600200"/>
            <a:ext cx="3657600" cy="4525963"/>
          </a:xfrm>
        </p:spPr>
        <p:txBody>
          <a:bodyPr>
            <a:normAutofit lnSpcReduction="10000"/>
          </a:bodyPr>
          <a:lstStyle/>
          <a:p>
            <a:pPr>
              <a:buFont typeface="Arial" pitchFamily="34" charset="0"/>
              <a:buChar char="•"/>
              <a:defRPr/>
            </a:pPr>
            <a:r>
              <a:rPr lang="en-GB" dirty="0" smtClean="0"/>
              <a:t>“</a:t>
            </a:r>
            <a:r>
              <a:rPr lang="en-GB" dirty="0"/>
              <a:t>Research tells us that people find more joy in thinking about the past than they do in reflecting on the present or anticipating the future</a:t>
            </a:r>
            <a:r>
              <a:rPr lang="en-GB" dirty="0" smtClean="0"/>
              <a:t>” (</a:t>
            </a:r>
            <a:r>
              <a:rPr lang="en-GB" dirty="0"/>
              <a:t>Psychologist Fred </a:t>
            </a:r>
            <a:r>
              <a:rPr lang="en-GB" dirty="0" smtClean="0"/>
              <a:t>Bryant)</a:t>
            </a:r>
          </a:p>
          <a:p>
            <a:pPr>
              <a:buFont typeface="Arial" pitchFamily="34" charset="0"/>
              <a:buChar char="•"/>
              <a:defRPr/>
            </a:pPr>
            <a:r>
              <a:rPr lang="en-GB" dirty="0" smtClean="0"/>
              <a:t>Tools </a:t>
            </a:r>
            <a:r>
              <a:rPr lang="en-GB" dirty="0"/>
              <a:t>to help self reflection. </a:t>
            </a:r>
          </a:p>
          <a:p>
            <a:pPr marL="0" indent="0">
              <a:buFont typeface="Arial" pitchFamily="34" charset="0"/>
              <a:buNone/>
              <a:defRPr/>
            </a:pPr>
            <a:endParaRPr lang="en-GB" dirty="0"/>
          </a:p>
        </p:txBody>
      </p:sp>
      <p:pic>
        <p:nvPicPr>
          <p:cNvPr id="2355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49725" y="1179513"/>
            <a:ext cx="5010150" cy="5526087"/>
          </a:xfrm>
        </p:spPr>
      </p:pic>
    </p:spTree>
    <p:extLst>
      <p:ext uri="{BB962C8B-B14F-4D97-AF65-F5344CB8AC3E}">
        <p14:creationId xmlns:p14="http://schemas.microsoft.com/office/powerpoint/2010/main" val="205990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77" y="204788"/>
            <a:ext cx="8442796" cy="840125"/>
          </a:xfrm>
        </p:spPr>
        <p:txBody>
          <a:bodyPr/>
          <a:lstStyle/>
          <a:p>
            <a:r>
              <a:rPr lang="nl-NL" sz="3600" b="1" dirty="0" err="1" smtClean="0">
                <a:latin typeface="Calibri" pitchFamily="34" charset="0"/>
              </a:rPr>
              <a:t>Visions</a:t>
            </a:r>
            <a:r>
              <a:rPr lang="nl-NL" sz="3600" b="1" dirty="0" smtClean="0">
                <a:latin typeface="Calibri" pitchFamily="34" charset="0"/>
              </a:rPr>
              <a:t> and </a:t>
            </a:r>
            <a:r>
              <a:rPr lang="nl-NL" sz="3600" b="1" dirty="0" err="1" smtClean="0">
                <a:latin typeface="Calibri" pitchFamily="34" charset="0"/>
              </a:rPr>
              <a:t>scenarios</a:t>
            </a:r>
            <a:r>
              <a:rPr lang="nl-NL" sz="3600" b="1" dirty="0" smtClean="0">
                <a:latin typeface="Calibri" pitchFamily="34" charset="0"/>
              </a:rPr>
              <a:t> in VOLANTE</a:t>
            </a:r>
            <a:endParaRPr lang="nl-NL" sz="3600" b="1" dirty="0">
              <a:latin typeface="Calibri" pitchFamily="34" charset="0"/>
            </a:endParaRPr>
          </a:p>
        </p:txBody>
      </p:sp>
      <p:pic>
        <p:nvPicPr>
          <p:cNvPr id="26" name="Picture 25"/>
          <p:cNvPicPr/>
          <p:nvPr/>
        </p:nvPicPr>
        <p:blipFill>
          <a:blip r:embed="rId2">
            <a:extLst>
              <a:ext uri="{28A0092B-C50C-407E-A947-70E740481C1C}">
                <a14:useLocalDpi xmlns:a14="http://schemas.microsoft.com/office/drawing/2010/main" val="0"/>
              </a:ext>
            </a:extLst>
          </a:blip>
          <a:stretch>
            <a:fillRect/>
          </a:stretch>
        </p:blipFill>
        <p:spPr>
          <a:xfrm>
            <a:off x="76200" y="914400"/>
            <a:ext cx="9067800" cy="6172200"/>
          </a:xfrm>
          <a:prstGeom prst="rect">
            <a:avLst/>
          </a:prstGeom>
        </p:spPr>
      </p:pic>
    </p:spTree>
    <p:extLst>
      <p:ext uri="{BB962C8B-B14F-4D97-AF65-F5344CB8AC3E}">
        <p14:creationId xmlns:p14="http://schemas.microsoft.com/office/powerpoint/2010/main" val="2759043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81162"/>
          </a:xfrm>
          <a:blipFill dpi="0" rotWithShape="1">
            <a:blip r:embed="rId2"/>
            <a:srcRect/>
            <a:stretch>
              <a:fillRect/>
            </a:stretch>
          </a:blipFill>
          <a:ln>
            <a:noFill/>
          </a:ln>
        </p:spPr>
        <p:txBody>
          <a:bodyPr vert="horz" wrap="square" lIns="18000" tIns="0" rIns="91440" bIns="324000" numCol="1" anchor="t" anchorCtr="0" compatLnSpc="1">
            <a:prstTxWarp prst="textNoShape">
              <a:avLst/>
            </a:prstTxWarp>
            <a:spAutoFit/>
          </a:bodyPr>
          <a:lstStyle/>
          <a:p>
            <a:r>
              <a:rPr lang="en-GB" sz="3600" dirty="0" smtClean="0">
                <a:latin typeface="Calibri" pitchFamily="34" charset="0"/>
              </a:rPr>
              <a:t>Developing visions process</a:t>
            </a:r>
            <a:endParaRPr lang="en-GB" sz="3600" b="1" dirty="0">
              <a:latin typeface="Calibri" pitchFamily="34" charset="0"/>
            </a:endParaRPr>
          </a:p>
        </p:txBody>
      </p:sp>
      <p:sp>
        <p:nvSpPr>
          <p:cNvPr id="3" name="Text Placeholder 2"/>
          <p:cNvSpPr>
            <a:spLocks noGrp="1"/>
          </p:cNvSpPr>
          <p:nvPr>
            <p:ph type="body" sz="quarter" idx="10"/>
          </p:nvPr>
        </p:nvSpPr>
        <p:spPr>
          <a:xfrm>
            <a:off x="392625" y="1330424"/>
            <a:ext cx="8521188" cy="408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SzPct val="100000"/>
              <a:buFont typeface="Calibri" pitchFamily="34" charset="0"/>
              <a:buChar char="•"/>
            </a:pPr>
            <a:r>
              <a:rPr lang="en-GB" sz="2800" dirty="0">
                <a:latin typeface="Calibri" pitchFamily="34" charset="0"/>
              </a:rPr>
              <a:t>F</a:t>
            </a:r>
            <a:r>
              <a:rPr lang="en-GB" sz="2800" dirty="0" smtClean="0">
                <a:latin typeface="Calibri" pitchFamily="34" charset="0"/>
              </a:rPr>
              <a:t>our stakeholder workshops</a:t>
            </a:r>
            <a:endParaRPr lang="en-GB" sz="2800" dirty="0" smtClean="0">
              <a:latin typeface="Calibri" pitchFamily="34" charset="0"/>
            </a:endParaRPr>
          </a:p>
          <a:p>
            <a:pPr>
              <a:buSzPct val="100000"/>
              <a:buFont typeface="Calibri" pitchFamily="34" charset="0"/>
              <a:buChar char="•"/>
            </a:pPr>
            <a:r>
              <a:rPr lang="en-GB" sz="2800" dirty="0">
                <a:latin typeface="Calibri" pitchFamily="34" charset="0"/>
              </a:rPr>
              <a:t>I</a:t>
            </a:r>
            <a:r>
              <a:rPr lang="en-GB" sz="2800" dirty="0" smtClean="0">
                <a:latin typeface="Calibri" pitchFamily="34" charset="0"/>
              </a:rPr>
              <a:t>ndividual </a:t>
            </a:r>
            <a:r>
              <a:rPr lang="en-GB" sz="2800" dirty="0" smtClean="0">
                <a:latin typeface="Calibri" pitchFamily="34" charset="0"/>
              </a:rPr>
              <a:t>visions</a:t>
            </a:r>
          </a:p>
          <a:p>
            <a:pPr>
              <a:buSzPct val="100000"/>
              <a:buFont typeface="Calibri" pitchFamily="34" charset="0"/>
              <a:buChar char="•"/>
            </a:pPr>
            <a:r>
              <a:rPr lang="en-GB" sz="2800" dirty="0" err="1">
                <a:latin typeface="Calibri" pitchFamily="34" charset="0"/>
              </a:rPr>
              <a:t>S</a:t>
            </a:r>
            <a:r>
              <a:rPr lang="en-GB" sz="2800" dirty="0" err="1" smtClean="0">
                <a:latin typeface="Calibri" pitchFamily="34" charset="0"/>
              </a:rPr>
              <a:t>ectoral</a:t>
            </a:r>
            <a:r>
              <a:rPr lang="en-GB" sz="2800" dirty="0" smtClean="0">
                <a:latin typeface="Calibri" pitchFamily="34" charset="0"/>
              </a:rPr>
              <a:t>-societal </a:t>
            </a:r>
            <a:r>
              <a:rPr lang="en-GB" sz="2800" dirty="0" smtClean="0">
                <a:latin typeface="Calibri" pitchFamily="34" charset="0"/>
              </a:rPr>
              <a:t>visions</a:t>
            </a:r>
          </a:p>
          <a:p>
            <a:pPr>
              <a:buSzPct val="100000"/>
              <a:buFont typeface="Calibri" pitchFamily="34" charset="0"/>
              <a:buChar char="•"/>
            </a:pPr>
            <a:r>
              <a:rPr lang="en-GB" sz="2800" dirty="0" smtClean="0">
                <a:latin typeface="Calibri" pitchFamily="34" charset="0"/>
              </a:rPr>
              <a:t>Results</a:t>
            </a:r>
            <a:endParaRPr lang="en-GB" sz="2800" dirty="0" smtClean="0">
              <a:latin typeface="Calibri" pitchFamily="34" charset="0"/>
            </a:endParaRPr>
          </a:p>
        </p:txBody>
      </p:sp>
    </p:spTree>
    <p:extLst>
      <p:ext uri="{BB962C8B-B14F-4D97-AF65-F5344CB8AC3E}">
        <p14:creationId xmlns:p14="http://schemas.microsoft.com/office/powerpoint/2010/main" val="35062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a:blipFill dpi="0" rotWithShape="1">
            <a:blip r:embed="rId2"/>
            <a:srcRect/>
            <a:stretch>
              <a:fillRect/>
            </a:stretch>
          </a:blipFill>
          <a:ln>
            <a:noFill/>
          </a:ln>
        </p:spPr>
        <p:txBody>
          <a:bodyPr vert="horz" wrap="square" lIns="18000" tIns="0" rIns="91440" bIns="324000" numCol="1" anchor="t" anchorCtr="0" compatLnSpc="1">
            <a:prstTxWarp prst="textNoShape">
              <a:avLst/>
            </a:prstTxWarp>
            <a:spAutoFit/>
          </a:bodyPr>
          <a:lstStyle/>
          <a:p>
            <a:r>
              <a:rPr lang="nl-NL" sz="3600" b="1" dirty="0">
                <a:latin typeface="Calibri" pitchFamily="34" charset="0"/>
              </a:rPr>
              <a:t>The </a:t>
            </a:r>
            <a:r>
              <a:rPr lang="nl-NL" sz="3600" b="1" dirty="0" err="1">
                <a:latin typeface="Calibri" pitchFamily="34" charset="0"/>
              </a:rPr>
              <a:t>four</a:t>
            </a:r>
            <a:r>
              <a:rPr lang="nl-NL" sz="3600" b="1" dirty="0">
                <a:latin typeface="Calibri" pitchFamily="34" charset="0"/>
              </a:rPr>
              <a:t> stakeholders </a:t>
            </a:r>
            <a:r>
              <a:rPr lang="nl-NL" sz="3600" b="1" dirty="0" err="1">
                <a:latin typeface="Calibri" pitchFamily="34" charset="0"/>
              </a:rPr>
              <a:t>visions</a:t>
            </a:r>
            <a:r>
              <a:rPr lang="nl-NL" sz="3600" b="1" dirty="0">
                <a:latin typeface="Calibri" pitchFamily="34" charset="0"/>
              </a:rPr>
              <a:t> workshops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515798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75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02" y="2969"/>
            <a:ext cx="8442796" cy="840125"/>
          </a:xfrm>
          <a:blipFill dpi="0" rotWithShape="1">
            <a:blip r:embed="rId2"/>
            <a:srcRect/>
            <a:stretch>
              <a:fillRect/>
            </a:stretch>
          </a:blipFill>
          <a:ln>
            <a:noFill/>
          </a:ln>
        </p:spPr>
        <p:txBody>
          <a:bodyPr vert="horz" wrap="square" lIns="18000" tIns="0" rIns="91440" bIns="324000" numCol="1" anchor="t" anchorCtr="0" compatLnSpc="1">
            <a:prstTxWarp prst="textNoShape">
              <a:avLst/>
            </a:prstTxWarp>
            <a:spAutoFit/>
          </a:bodyPr>
          <a:lstStyle/>
          <a:p>
            <a:r>
              <a:rPr lang="nl-NL" sz="3600" b="1" dirty="0" err="1">
                <a:latin typeface="Calibri" pitchFamily="34" charset="0"/>
              </a:rPr>
              <a:t>Material</a:t>
            </a:r>
            <a:r>
              <a:rPr lang="nl-NL" sz="3600" b="1" dirty="0">
                <a:latin typeface="Calibri" pitchFamily="34" charset="0"/>
              </a:rPr>
              <a:t> </a:t>
            </a:r>
            <a:r>
              <a:rPr lang="nl-NL" sz="3600" b="1" dirty="0" err="1">
                <a:latin typeface="Calibri" pitchFamily="34" charset="0"/>
              </a:rPr>
              <a:t>gathered</a:t>
            </a:r>
            <a:r>
              <a:rPr lang="nl-NL" sz="3600" b="1" dirty="0">
                <a:latin typeface="Calibri" pitchFamily="34" charset="0"/>
              </a:rPr>
              <a:t> in workshops</a:t>
            </a:r>
          </a:p>
        </p:txBody>
      </p:sp>
      <p:sp>
        <p:nvSpPr>
          <p:cNvPr id="5" name="Rectangle 4"/>
          <p:cNvSpPr/>
          <p:nvPr/>
        </p:nvSpPr>
        <p:spPr>
          <a:xfrm>
            <a:off x="215900" y="6070600"/>
            <a:ext cx="27432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2"/>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722690948"/>
              </p:ext>
            </p:extLst>
          </p:nvPr>
        </p:nvGraphicFramePr>
        <p:xfrm>
          <a:off x="685800" y="533400"/>
          <a:ext cx="7727950" cy="6218668"/>
        </p:xfrm>
        <a:graphic>
          <a:graphicData uri="http://schemas.openxmlformats.org/drawingml/2006/table">
            <a:tbl>
              <a:tblPr firstRow="1" firstCol="1" bandRow="1"/>
              <a:tblGrid>
                <a:gridCol w="418918"/>
                <a:gridCol w="1785917"/>
                <a:gridCol w="5523115"/>
              </a:tblGrid>
              <a:tr h="1070749">
                <a:tc>
                  <a:txBody>
                    <a:bodyPr/>
                    <a:lstStyle/>
                    <a:p>
                      <a:pPr algn="just">
                        <a:lnSpc>
                          <a:spcPct val="115000"/>
                        </a:lnSpc>
                        <a:spcAft>
                          <a:spcPts val="1000"/>
                        </a:spcAft>
                      </a:pPr>
                      <a:r>
                        <a:rPr lang="en-GB" sz="1400" dirty="0">
                          <a:effectLst/>
                          <a:latin typeface="Calibri"/>
                          <a:ea typeface="Times New Roman"/>
                          <a:cs typeface="Times New Roman"/>
                        </a:rPr>
                        <a:t>DAY</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SESSION</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MATERIAL</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527">
                <a:tc>
                  <a:txBody>
                    <a:bodyPr/>
                    <a:lstStyle/>
                    <a:p>
                      <a:pPr algn="just">
                        <a:lnSpc>
                          <a:spcPct val="115000"/>
                        </a:lnSpc>
                        <a:spcAft>
                          <a:spcPts val="1000"/>
                        </a:spcAft>
                      </a:pPr>
                      <a:r>
                        <a:rPr lang="en-GB" sz="1400" dirty="0">
                          <a:effectLst/>
                          <a:latin typeface="Calibri"/>
                          <a:ea typeface="Times New Roman"/>
                          <a:cs typeface="Times New Roman"/>
                        </a:rPr>
                        <a:t>1</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400" dirty="0" smtClean="0">
                          <a:effectLst/>
                          <a:latin typeface="Calibri"/>
                          <a:ea typeface="Times New Roman"/>
                          <a:cs typeface="Times New Roman"/>
                        </a:rPr>
                        <a:t>Developing</a:t>
                      </a:r>
                      <a:r>
                        <a:rPr lang="en-GB" sz="1400" baseline="0" dirty="0" smtClean="0">
                          <a:effectLst/>
                          <a:latin typeface="Calibri"/>
                          <a:ea typeface="Times New Roman"/>
                          <a:cs typeface="Times New Roman"/>
                        </a:rPr>
                        <a:t> </a:t>
                      </a:r>
                      <a:r>
                        <a:rPr lang="en-GB" sz="1400" dirty="0" smtClean="0">
                          <a:effectLst/>
                          <a:latin typeface="Calibri"/>
                          <a:ea typeface="Times New Roman"/>
                          <a:cs typeface="Times New Roman"/>
                        </a:rPr>
                        <a:t>individual </a:t>
                      </a:r>
                      <a:r>
                        <a:rPr lang="en-GB" sz="1400" dirty="0">
                          <a:effectLst/>
                          <a:latin typeface="Calibri"/>
                          <a:ea typeface="Times New Roman"/>
                          <a:cs typeface="Times New Roman"/>
                        </a:rPr>
                        <a:t>visions</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A. Individual expectation and desire for life in Europe in 2040 B. Individual canvas (four per person)</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984">
                <a:tc>
                  <a:txBody>
                    <a:bodyPr/>
                    <a:lstStyle/>
                    <a:p>
                      <a:pPr algn="just">
                        <a:lnSpc>
                          <a:spcPct val="115000"/>
                        </a:lnSpc>
                        <a:spcAft>
                          <a:spcPts val="1000"/>
                        </a:spcAft>
                      </a:pPr>
                      <a:r>
                        <a:rPr lang="en-GB" sz="1400">
                          <a:effectLst/>
                          <a:latin typeface="Calibri"/>
                          <a:ea typeface="Times New Roman"/>
                          <a:cs typeface="Times New Roman"/>
                        </a:rPr>
                        <a:t> </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400" dirty="0" smtClean="0">
                          <a:effectLst/>
                          <a:latin typeface="Calibri"/>
                          <a:ea typeface="Times New Roman"/>
                          <a:cs typeface="Times New Roman"/>
                        </a:rPr>
                        <a:t>Developing </a:t>
                      </a:r>
                      <a:r>
                        <a:rPr lang="en-GB" sz="1400" dirty="0">
                          <a:effectLst/>
                          <a:latin typeface="Calibri"/>
                          <a:ea typeface="Times New Roman"/>
                          <a:cs typeface="Times New Roman"/>
                        </a:rPr>
                        <a:t>visions</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A. Individual desire for future land use</a:t>
                      </a:r>
                    </a:p>
                    <a:p>
                      <a:pPr algn="just">
                        <a:lnSpc>
                          <a:spcPct val="115000"/>
                        </a:lnSpc>
                        <a:spcAft>
                          <a:spcPts val="1000"/>
                        </a:spcAft>
                      </a:pPr>
                      <a:r>
                        <a:rPr lang="en-GB" sz="1400" dirty="0">
                          <a:effectLst/>
                          <a:latin typeface="Calibri"/>
                          <a:ea typeface="Times New Roman"/>
                          <a:cs typeface="Times New Roman"/>
                        </a:rPr>
                        <a:t>B. Flip charts covering the discussion in vision groups on how they like land to be used for their sector in 2040</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826">
                <a:tc>
                  <a:txBody>
                    <a:bodyPr/>
                    <a:lstStyle/>
                    <a:p>
                      <a:pPr algn="just">
                        <a:lnSpc>
                          <a:spcPct val="115000"/>
                        </a:lnSpc>
                        <a:spcAft>
                          <a:spcPts val="1000"/>
                        </a:spcAft>
                      </a:pPr>
                      <a:r>
                        <a:rPr lang="en-GB" sz="1400">
                          <a:effectLst/>
                          <a:latin typeface="Calibri"/>
                          <a:ea typeface="Times New Roman"/>
                          <a:cs typeface="Times New Roman"/>
                        </a:rPr>
                        <a:t> </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400" dirty="0" smtClean="0">
                          <a:effectLst/>
                          <a:latin typeface="Calibri"/>
                          <a:ea typeface="Times New Roman"/>
                          <a:cs typeface="Times New Roman"/>
                        </a:rPr>
                        <a:t>Canvases </a:t>
                      </a:r>
                      <a:r>
                        <a:rPr lang="en-GB" sz="1400" dirty="0">
                          <a:effectLst/>
                          <a:latin typeface="Calibri"/>
                          <a:ea typeface="Times New Roman"/>
                          <a:cs typeface="Times New Roman"/>
                        </a:rPr>
                        <a:t>on land use area</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A. Two </a:t>
                      </a:r>
                      <a:r>
                        <a:rPr lang="en-GB" sz="1400" dirty="0" err="1">
                          <a:effectLst/>
                          <a:latin typeface="Calibri"/>
                          <a:ea typeface="Times New Roman"/>
                          <a:cs typeface="Times New Roman"/>
                        </a:rPr>
                        <a:t>sectoral</a:t>
                      </a:r>
                      <a:r>
                        <a:rPr lang="en-GB" sz="1400" dirty="0">
                          <a:effectLst/>
                          <a:latin typeface="Calibri"/>
                          <a:ea typeface="Times New Roman"/>
                          <a:cs typeface="Times New Roman"/>
                        </a:rPr>
                        <a:t> canvases per vision group</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984">
                <a:tc>
                  <a:txBody>
                    <a:bodyPr/>
                    <a:lstStyle/>
                    <a:p>
                      <a:pPr algn="just">
                        <a:lnSpc>
                          <a:spcPct val="115000"/>
                        </a:lnSpc>
                        <a:spcAft>
                          <a:spcPts val="1000"/>
                        </a:spcAft>
                      </a:pPr>
                      <a:r>
                        <a:rPr lang="en-GB" sz="1400">
                          <a:effectLst/>
                          <a:latin typeface="Calibri"/>
                          <a:ea typeface="Times New Roman"/>
                          <a:cs typeface="Times New Roman"/>
                        </a:rPr>
                        <a:t>2</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400" dirty="0" smtClean="0">
                          <a:effectLst/>
                          <a:latin typeface="Calibri"/>
                          <a:ea typeface="Times New Roman"/>
                          <a:cs typeface="Times New Roman"/>
                        </a:rPr>
                        <a:t>Developing </a:t>
                      </a:r>
                      <a:r>
                        <a:rPr lang="en-GB" sz="1400" dirty="0">
                          <a:effectLst/>
                          <a:latin typeface="Calibri"/>
                          <a:ea typeface="Times New Roman"/>
                          <a:cs typeface="Times New Roman"/>
                        </a:rPr>
                        <a:t>societal visions</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A. Flip charts covering the discussion in vision groups on the desired link between land use areas</a:t>
                      </a:r>
                    </a:p>
                    <a:p>
                      <a:pPr algn="just">
                        <a:lnSpc>
                          <a:spcPct val="115000"/>
                        </a:lnSpc>
                        <a:spcAft>
                          <a:spcPts val="1000"/>
                        </a:spcAft>
                      </a:pPr>
                      <a:r>
                        <a:rPr lang="en-GB" sz="1400" dirty="0">
                          <a:effectLst/>
                          <a:latin typeface="Calibri"/>
                          <a:ea typeface="Times New Roman"/>
                          <a:cs typeface="Times New Roman"/>
                        </a:rPr>
                        <a:t>B. Pie chart of future land use cover</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968">
                <a:tc>
                  <a:txBody>
                    <a:bodyPr/>
                    <a:lstStyle/>
                    <a:p>
                      <a:pPr algn="just">
                        <a:lnSpc>
                          <a:spcPct val="115000"/>
                        </a:lnSpc>
                        <a:spcAft>
                          <a:spcPts val="1000"/>
                        </a:spcAft>
                      </a:pPr>
                      <a:r>
                        <a:rPr lang="en-GB" sz="1400">
                          <a:effectLst/>
                          <a:latin typeface="Calibri"/>
                          <a:ea typeface="Times New Roman"/>
                          <a:cs typeface="Times New Roman"/>
                        </a:rPr>
                        <a:t> </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400" dirty="0" smtClean="0">
                          <a:effectLst/>
                          <a:latin typeface="Calibri"/>
                          <a:ea typeface="Times New Roman"/>
                          <a:cs typeface="Times New Roman"/>
                        </a:rPr>
                        <a:t>Mapping </a:t>
                      </a:r>
                      <a:r>
                        <a:rPr lang="en-GB" sz="1400" dirty="0">
                          <a:effectLst/>
                          <a:latin typeface="Calibri"/>
                          <a:ea typeface="Times New Roman"/>
                          <a:cs typeface="Times New Roman"/>
                        </a:rPr>
                        <a:t>visions</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A. 5 maps of land cover in Europe per vision group on which stakeholders could mark areas of strong change</a:t>
                      </a:r>
                    </a:p>
                    <a:p>
                      <a:pPr algn="just">
                        <a:lnSpc>
                          <a:spcPct val="115000"/>
                        </a:lnSpc>
                        <a:spcAft>
                          <a:spcPts val="1000"/>
                        </a:spcAft>
                      </a:pPr>
                      <a:r>
                        <a:rPr lang="en-GB" sz="1400" dirty="0">
                          <a:effectLst/>
                          <a:latin typeface="Calibri"/>
                          <a:ea typeface="Times New Roman"/>
                          <a:cs typeface="Times New Roman"/>
                        </a:rPr>
                        <a:t>B. One blank map on Europe on which stakeholders could present an important aspect of their vision</a:t>
                      </a:r>
                    </a:p>
                    <a:p>
                      <a:pPr algn="just">
                        <a:lnSpc>
                          <a:spcPct val="115000"/>
                        </a:lnSpc>
                        <a:spcAft>
                          <a:spcPts val="1000"/>
                        </a:spcAft>
                      </a:pPr>
                      <a:r>
                        <a:rPr lang="en-GB" sz="1400" dirty="0">
                          <a:effectLst/>
                          <a:latin typeface="Calibri"/>
                          <a:ea typeface="Times New Roman"/>
                          <a:cs typeface="Times New Roman"/>
                        </a:rPr>
                        <a:t>C. Pictures of land cover: stakeholders could select a few of them and illustrate significant change by 2040</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95">
                <a:tc>
                  <a:txBody>
                    <a:bodyPr/>
                    <a:lstStyle/>
                    <a:p>
                      <a:pPr algn="just">
                        <a:lnSpc>
                          <a:spcPct val="115000"/>
                        </a:lnSpc>
                        <a:spcAft>
                          <a:spcPts val="1000"/>
                        </a:spcAft>
                      </a:pPr>
                      <a:r>
                        <a:rPr lang="en-GB" sz="1400">
                          <a:effectLst/>
                          <a:latin typeface="Calibri"/>
                          <a:ea typeface="Times New Roman"/>
                          <a:cs typeface="Times New Roman"/>
                        </a:rPr>
                        <a:t> </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400" dirty="0" smtClean="0">
                          <a:effectLst/>
                          <a:latin typeface="Calibri"/>
                          <a:ea typeface="Times New Roman"/>
                          <a:cs typeface="Times New Roman"/>
                        </a:rPr>
                        <a:t>Grand </a:t>
                      </a:r>
                      <a:r>
                        <a:rPr lang="en-GB" sz="1400" dirty="0">
                          <a:effectLst/>
                          <a:latin typeface="Calibri"/>
                          <a:ea typeface="Times New Roman"/>
                          <a:cs typeface="Times New Roman"/>
                        </a:rPr>
                        <a:t>expo</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Calibri"/>
                          <a:ea typeface="Times New Roman"/>
                          <a:cs typeface="Times New Roman"/>
                        </a:rPr>
                        <a:t>A. Sound recordings and videos of the presentation of each of the vision groups</a:t>
                      </a:r>
                    </a:p>
                  </a:txBody>
                  <a:tcPr marL="42002" marR="4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93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21" y="76200"/>
            <a:ext cx="8229600" cy="487362"/>
          </a:xfrm>
        </p:spPr>
        <p:txBody>
          <a:bodyPr>
            <a:normAutofit fontScale="90000"/>
          </a:bodyPr>
          <a:lstStyle/>
          <a:p>
            <a:r>
              <a:rPr lang="en-GB" dirty="0" smtClean="0"/>
              <a:t>Canvas tools: individual visions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58250"/>
            <a:ext cx="7758421" cy="510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126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VOLA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3029</TotalTime>
  <Words>1476</Words>
  <Application>Microsoft Office PowerPoint</Application>
  <PresentationFormat>On-screen Show (4:3)</PresentationFormat>
  <Paragraphs>324</Paragraphs>
  <Slides>42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VOLANTE</vt:lpstr>
      <vt:lpstr>Microsoft Word Document</vt:lpstr>
      <vt:lpstr>Visions to elicit future landscapes</vt:lpstr>
      <vt:lpstr>What is a vision in VOLANTE?</vt:lpstr>
      <vt:lpstr>VISIONS to deal with Critical decision space</vt:lpstr>
      <vt:lpstr>European policy needs visions</vt:lpstr>
      <vt:lpstr>Visions and scenarios in VOLANTE</vt:lpstr>
      <vt:lpstr>Developing visions process</vt:lpstr>
      <vt:lpstr>The four stakeholders visions workshops</vt:lpstr>
      <vt:lpstr>Material gathered in workshops</vt:lpstr>
      <vt:lpstr>Canvas tools: individual visions</vt:lpstr>
      <vt:lpstr>Canvas tools: sectoral visions</vt:lpstr>
      <vt:lpstr>Individual visions</vt:lpstr>
      <vt:lpstr>Results of 69 individual 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 sectoral-societal visions</vt:lpstr>
      <vt:lpstr>PowerPoint Presentation</vt:lpstr>
      <vt:lpstr>PowerPoint Presentation</vt:lpstr>
      <vt:lpstr>Results of sectoral-societal 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way forward  consolidated visions</vt:lpstr>
      <vt:lpstr>PowerPoint Presentation</vt:lpstr>
      <vt:lpstr>PowerPoint Presentation</vt:lpstr>
      <vt:lpstr>PowerPoint Presentation</vt:lpstr>
      <vt:lpstr>PowerPoint Presentation</vt:lpstr>
      <vt:lpstr>PowerPoint Presentation</vt:lpstr>
      <vt:lpstr>Talking about future is difficult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Volante_pptx_model</dc:title>
  <dc:creator>VOLANTE</dc:creator>
  <cp:lastModifiedBy>Perez Soba, Marta</cp:lastModifiedBy>
  <cp:revision>55</cp:revision>
  <dcterms:created xsi:type="dcterms:W3CDTF">2006-08-16T00:00:00Z</dcterms:created>
  <dcterms:modified xsi:type="dcterms:W3CDTF">2013-06-19T07:22:03Z</dcterms:modified>
</cp:coreProperties>
</file>