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94660"/>
  </p:normalViewPr>
  <p:slideViewPr>
    <p:cSldViewPr snapToGrid="0">
      <p:cViewPr varScale="1">
        <p:scale>
          <a:sx n="106" d="100"/>
          <a:sy n="106" d="100"/>
        </p:scale>
        <p:origin x="9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2BBC7-A43C-40A6-B571-61E9666CE8DB}" type="datetimeFigureOut">
              <a:rPr lang="el-GR" smtClean="0"/>
              <a:t>6/5/2025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A833C7-1527-47E1-8898-4A9E6EB6BD6E}" type="slidenum">
              <a:rPr lang="el-GR" smtClean="0"/>
              <a:t>‹#›</a:t>
            </a:fld>
            <a:endParaRPr lang="el-GR"/>
          </a:p>
        </p:txBody>
      </p:sp>
    </p:spTree>
    <p:extLst>
      <p:ext uri="{BB962C8B-B14F-4D97-AF65-F5344CB8AC3E}">
        <p14:creationId xmlns:p14="http://schemas.microsoft.com/office/powerpoint/2010/main" val="3796582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6A833C7-1527-47E1-8898-4A9E6EB6BD6E}" type="slidenum">
              <a:rPr lang="el-GR" smtClean="0"/>
              <a:t>2</a:t>
            </a:fld>
            <a:endParaRPr lang="el-GR"/>
          </a:p>
        </p:txBody>
      </p:sp>
    </p:spTree>
    <p:extLst>
      <p:ext uri="{BB962C8B-B14F-4D97-AF65-F5344CB8AC3E}">
        <p14:creationId xmlns:p14="http://schemas.microsoft.com/office/powerpoint/2010/main" val="1601537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C5C4C4-A22F-DDEA-9CB3-5FBA205AD6E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F922EE9-A738-302D-D396-99CA614D56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A8FA32F-6396-1179-61F9-5988BEC95C2C}"/>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5" name="Θέση υποσέλιδου 4">
            <a:extLst>
              <a:ext uri="{FF2B5EF4-FFF2-40B4-BE49-F238E27FC236}">
                <a16:creationId xmlns:a16="http://schemas.microsoft.com/office/drawing/2014/main" id="{ED7E225F-58FB-EC2D-78AA-A107AEFEB94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A872797-CA2A-AAAF-1516-2292824E2555}"/>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3732368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8B74AF-F993-15CD-FA75-B911093770A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7764105-E7B1-DB98-B79A-1D21F755713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5E2C0E4-FA10-061A-D331-73467CD38836}"/>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5" name="Θέση υποσέλιδου 4">
            <a:extLst>
              <a:ext uri="{FF2B5EF4-FFF2-40B4-BE49-F238E27FC236}">
                <a16:creationId xmlns:a16="http://schemas.microsoft.com/office/drawing/2014/main" id="{4108DBDB-C86B-D172-28E3-3CD1B7E89B4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FA0230F-5A79-E675-1E58-13849078FA1A}"/>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60909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599BA6E-35F6-C015-FDB7-A562A0CFE5F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369B2EC-7638-E6ED-52B8-B95D86D8872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787C8D9-37FE-EAF9-346F-73BD002BBA4B}"/>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5" name="Θέση υποσέλιδου 4">
            <a:extLst>
              <a:ext uri="{FF2B5EF4-FFF2-40B4-BE49-F238E27FC236}">
                <a16:creationId xmlns:a16="http://schemas.microsoft.com/office/drawing/2014/main" id="{9ABCD19B-9475-B0AD-D23A-5E0FE7466C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19A3945-1855-C7FE-8616-17DAED9B9246}"/>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333114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BD18B0-E656-B9F5-43CF-A15C2616839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202C9C3-80F2-91A5-D5A0-1F9D46E6F10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1FEAB51-B225-06E8-1AAD-A31C74FFD90E}"/>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5" name="Θέση υποσέλιδου 4">
            <a:extLst>
              <a:ext uri="{FF2B5EF4-FFF2-40B4-BE49-F238E27FC236}">
                <a16:creationId xmlns:a16="http://schemas.microsoft.com/office/drawing/2014/main" id="{EC748FDD-0404-1ED1-0EE1-96948CD8137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AE285FE-929E-00B7-B0AB-5D80FD25220A}"/>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128013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D556D2-669C-9AED-E026-FDDAB9590B4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9F2CB0E-E72E-33AC-1B33-64C765C82A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E1D7ECF-F614-6B63-7493-7626F399CDE7}"/>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5" name="Θέση υποσέλιδου 4">
            <a:extLst>
              <a:ext uri="{FF2B5EF4-FFF2-40B4-BE49-F238E27FC236}">
                <a16:creationId xmlns:a16="http://schemas.microsoft.com/office/drawing/2014/main" id="{8DD17B3A-1BDA-FF7E-28AA-A3D4D6E9EAE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C6DEC7E-0818-9589-0237-276DAE2C2BDC}"/>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27675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9854CF-B700-D1EE-3151-4B0761AF1FC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468AD59-1035-554B-61E8-FF2DA7E4E1F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47EC681-36A1-D70A-5978-63DD9C1936E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154601E-617F-835F-341D-750C1A44B662}"/>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6" name="Θέση υποσέλιδου 5">
            <a:extLst>
              <a:ext uri="{FF2B5EF4-FFF2-40B4-BE49-F238E27FC236}">
                <a16:creationId xmlns:a16="http://schemas.microsoft.com/office/drawing/2014/main" id="{0094A75A-657C-7D4D-0077-190FF64F659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436BE44-30DF-FD2F-306B-28E51CD793DD}"/>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301211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21BC06-D5D6-625C-A96C-A975A4EEF0C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03233F2-627A-0AD7-E874-EB8F227D8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D17DC44-1B61-B8FF-F60F-5790BBFEFBC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B70FB8F-73B0-8E9C-1026-2770873CA7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1D781E9-EF10-CF23-4866-639E868ACE8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B0D1493-55CA-88B5-679C-BEB65E9FAA22}"/>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8" name="Θέση υποσέλιδου 7">
            <a:extLst>
              <a:ext uri="{FF2B5EF4-FFF2-40B4-BE49-F238E27FC236}">
                <a16:creationId xmlns:a16="http://schemas.microsoft.com/office/drawing/2014/main" id="{F0B8C7CA-6CF2-CB39-BC03-95235CCE9FC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0AE1D477-AE07-F4DF-0D56-7E11E62A5C17}"/>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3933807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EC8A36-6231-D917-183B-C8B1B4ACE93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9BB8D75-2CBD-0942-0167-5E43AB77EA4C}"/>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4" name="Θέση υποσέλιδου 3">
            <a:extLst>
              <a:ext uri="{FF2B5EF4-FFF2-40B4-BE49-F238E27FC236}">
                <a16:creationId xmlns:a16="http://schemas.microsoft.com/office/drawing/2014/main" id="{902AC1B3-30CF-7228-AFA3-75D228B1EF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8796379-623D-FFD0-6E71-70A3392BC3AA}"/>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4280204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E1A36F4-BED3-36E5-A758-B44DBD246218}"/>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3" name="Θέση υποσέλιδου 2">
            <a:extLst>
              <a:ext uri="{FF2B5EF4-FFF2-40B4-BE49-F238E27FC236}">
                <a16:creationId xmlns:a16="http://schemas.microsoft.com/office/drawing/2014/main" id="{67707D6F-AD4D-195D-7DC8-9D40EB2D1B3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0918C32-3484-2A2E-0657-F10C2118D92A}"/>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4019959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D3BCE5-D073-EC4D-0E09-DC0C256248E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6AF2590-6B8F-0001-25D3-B300E0C8C4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FF3D6DC-195C-BBC8-E925-DF86554634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D90CAAC-A3FB-46ED-9504-088C1F603217}"/>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6" name="Θέση υποσέλιδου 5">
            <a:extLst>
              <a:ext uri="{FF2B5EF4-FFF2-40B4-BE49-F238E27FC236}">
                <a16:creationId xmlns:a16="http://schemas.microsoft.com/office/drawing/2014/main" id="{492555F8-5788-F033-F9AD-CB108ECC78F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3698C03-F6FE-263B-CF23-766BCBE56E53}"/>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3894368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9149F3-DE65-8E39-4F07-26494015D10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4D7C862-84CC-B1B8-A540-11DA524C6E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D6D857C-C085-1F9D-7737-DB800C1C61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6C79AB0-ACE7-58B6-AE21-CF030ADDFE03}"/>
              </a:ext>
            </a:extLst>
          </p:cNvPr>
          <p:cNvSpPr>
            <a:spLocks noGrp="1"/>
          </p:cNvSpPr>
          <p:nvPr>
            <p:ph type="dt" sz="half" idx="10"/>
          </p:nvPr>
        </p:nvSpPr>
        <p:spPr/>
        <p:txBody>
          <a:bodyPr/>
          <a:lstStyle/>
          <a:p>
            <a:fld id="{A9B385CA-ABDB-43CB-AC7B-5D360EFBBEFE}" type="datetimeFigureOut">
              <a:rPr lang="el-GR" smtClean="0"/>
              <a:t>6/5/2025</a:t>
            </a:fld>
            <a:endParaRPr lang="el-GR"/>
          </a:p>
        </p:txBody>
      </p:sp>
      <p:sp>
        <p:nvSpPr>
          <p:cNvPr id="6" name="Θέση υποσέλιδου 5">
            <a:extLst>
              <a:ext uri="{FF2B5EF4-FFF2-40B4-BE49-F238E27FC236}">
                <a16:creationId xmlns:a16="http://schemas.microsoft.com/office/drawing/2014/main" id="{EFF58831-1984-9D03-C092-8B1DAA3D59C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D69C3AA-98A2-BDC0-42AB-BC8DC0459462}"/>
              </a:ext>
            </a:extLst>
          </p:cNvPr>
          <p:cNvSpPr>
            <a:spLocks noGrp="1"/>
          </p:cNvSpPr>
          <p:nvPr>
            <p:ph type="sldNum" sz="quarter" idx="12"/>
          </p:nvPr>
        </p:nvSpPr>
        <p:spPr/>
        <p:txBody>
          <a:bodyPr/>
          <a:lstStyle/>
          <a:p>
            <a:fld id="{693D86A0-2E5A-472B-ACE1-29F2EAA5B803}" type="slidenum">
              <a:rPr lang="el-GR" smtClean="0"/>
              <a:t>‹#›</a:t>
            </a:fld>
            <a:endParaRPr lang="el-GR"/>
          </a:p>
        </p:txBody>
      </p:sp>
    </p:spTree>
    <p:extLst>
      <p:ext uri="{BB962C8B-B14F-4D97-AF65-F5344CB8AC3E}">
        <p14:creationId xmlns:p14="http://schemas.microsoft.com/office/powerpoint/2010/main" val="3534736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D7665AD-BCC7-965B-36E7-CE373E8E7F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A445B44-2814-47C0-5754-A2FB9A7EEE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E3E6E59-7A11-E673-D06A-63005EB4CA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9B385CA-ABDB-43CB-AC7B-5D360EFBBEFE}" type="datetimeFigureOut">
              <a:rPr lang="el-GR" smtClean="0"/>
              <a:t>6/5/2025</a:t>
            </a:fld>
            <a:endParaRPr lang="el-GR"/>
          </a:p>
        </p:txBody>
      </p:sp>
      <p:sp>
        <p:nvSpPr>
          <p:cNvPr id="5" name="Θέση υποσέλιδου 4">
            <a:extLst>
              <a:ext uri="{FF2B5EF4-FFF2-40B4-BE49-F238E27FC236}">
                <a16:creationId xmlns:a16="http://schemas.microsoft.com/office/drawing/2014/main" id="{AD4F4296-277B-AD93-2CA8-07E82849F8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5A41847-9E1F-54E7-04A1-DC7D52B3A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93D86A0-2E5A-472B-ACE1-29F2EAA5B803}" type="slidenum">
              <a:rPr lang="el-GR" smtClean="0"/>
              <a:t>‹#›</a:t>
            </a:fld>
            <a:endParaRPr lang="el-GR"/>
          </a:p>
        </p:txBody>
      </p:sp>
    </p:spTree>
    <p:extLst>
      <p:ext uri="{BB962C8B-B14F-4D97-AF65-F5344CB8AC3E}">
        <p14:creationId xmlns:p14="http://schemas.microsoft.com/office/powerpoint/2010/main" val="1098049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97CBAD-4397-9A74-BA60-DB0C5FF2A208}"/>
              </a:ext>
            </a:extLst>
          </p:cNvPr>
          <p:cNvSpPr>
            <a:spLocks noGrp="1"/>
          </p:cNvSpPr>
          <p:nvPr>
            <p:ph type="ctrTitle"/>
          </p:nvPr>
        </p:nvSpPr>
        <p:spPr>
          <a:xfrm>
            <a:off x="1524000" y="796438"/>
            <a:ext cx="9144000" cy="1439768"/>
          </a:xfrm>
        </p:spPr>
        <p:txBody>
          <a:bodyPr>
            <a:normAutofit/>
          </a:bodyPr>
          <a:lstStyle/>
          <a:p>
            <a:r>
              <a:rPr lang="el-GR" sz="4400" dirty="0">
                <a:latin typeface="Times New Roman" panose="02020603050405020304" pitchFamily="18" charset="0"/>
                <a:ea typeface="Times New Roman" panose="02020603050405020304" pitchFamily="18" charset="0"/>
              </a:rPr>
              <a:t>Συλλογικές Δράσεις Προσφύγων στη Λέσβο 2015-2020</a:t>
            </a:r>
            <a:endParaRPr lang="el-GR" dirty="0"/>
          </a:p>
        </p:txBody>
      </p:sp>
      <p:sp>
        <p:nvSpPr>
          <p:cNvPr id="3" name="Υπότιτλος 2">
            <a:extLst>
              <a:ext uri="{FF2B5EF4-FFF2-40B4-BE49-F238E27FC236}">
                <a16:creationId xmlns:a16="http://schemas.microsoft.com/office/drawing/2014/main" id="{78CEB886-7B56-92CB-6159-CBFABFCE9E49}"/>
              </a:ext>
            </a:extLst>
          </p:cNvPr>
          <p:cNvSpPr>
            <a:spLocks noGrp="1"/>
          </p:cNvSpPr>
          <p:nvPr>
            <p:ph type="subTitle" idx="1"/>
          </p:nvPr>
        </p:nvSpPr>
        <p:spPr>
          <a:xfrm>
            <a:off x="1524000" y="2643612"/>
            <a:ext cx="9144000" cy="3313568"/>
          </a:xfrm>
        </p:spPr>
        <p:txBody>
          <a:bodyPr/>
          <a:lstStyle/>
          <a:p>
            <a:r>
              <a:rPr lang="el-GR" dirty="0">
                <a:latin typeface="Times New Roman" panose="02020603050405020304" pitchFamily="18" charset="0"/>
                <a:cs typeface="Times New Roman" panose="02020603050405020304" pitchFamily="18" charset="0"/>
              </a:rPr>
              <a:t>Νίκος Ξυπολυτάς</a:t>
            </a:r>
          </a:p>
          <a:p>
            <a:r>
              <a:rPr lang="el-GR" dirty="0">
                <a:latin typeface="Times New Roman" panose="02020603050405020304" pitchFamily="18" charset="0"/>
                <a:cs typeface="Times New Roman" panose="02020603050405020304" pitchFamily="18" charset="0"/>
              </a:rPr>
              <a:t>Τμήμα Κοινωνιολογίας Πανεπιστήμιο Αιγαίου</a:t>
            </a:r>
          </a:p>
          <a:p>
            <a:r>
              <a:rPr lang="el-GR" dirty="0">
                <a:latin typeface="Times New Roman" panose="02020603050405020304" pitchFamily="18" charset="0"/>
                <a:cs typeface="Times New Roman" panose="02020603050405020304" pitchFamily="18" charset="0"/>
              </a:rPr>
              <a:t>Εργαστήριο Συλλογικών Δράσεων και Κοινωνικών Κινημάτων</a:t>
            </a:r>
            <a:endParaRPr lang="en-GB"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pic>
        <p:nvPicPr>
          <p:cNvPr id="5" name="Εικόνα 4" descr="Εικόνα που περιέχει κείμενο, γραμματοσειρά, λογότυπο, γραφικά&#10;&#10;Το περιεχόμενο που δημιουργείται από τεχνολογία AI ενδέχεται να είναι εσφαλμένο.">
            <a:extLst>
              <a:ext uri="{FF2B5EF4-FFF2-40B4-BE49-F238E27FC236}">
                <a16:creationId xmlns:a16="http://schemas.microsoft.com/office/drawing/2014/main" id="{C471738C-BE19-7370-FE9C-CE0FB7B907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2622" y="3938257"/>
            <a:ext cx="5522614" cy="2684619"/>
          </a:xfrm>
          <a:prstGeom prst="rect">
            <a:avLst/>
          </a:prstGeom>
        </p:spPr>
      </p:pic>
    </p:spTree>
    <p:extLst>
      <p:ext uri="{BB962C8B-B14F-4D97-AF65-F5344CB8AC3E}">
        <p14:creationId xmlns:p14="http://schemas.microsoft.com/office/powerpoint/2010/main" val="3995681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5D380-4D15-D1DE-6A7D-18B9C45DC9D7}"/>
              </a:ext>
            </a:extLst>
          </p:cNvPr>
          <p:cNvSpPr>
            <a:spLocks noGrp="1"/>
          </p:cNvSpPr>
          <p:nvPr>
            <p:ph type="title"/>
          </p:nvPr>
        </p:nvSpPr>
        <p:spPr/>
        <p:txBody>
          <a:bodyPr/>
          <a:lstStyle/>
          <a:p>
            <a:r>
              <a:rPr lang="el-GR" dirty="0"/>
              <a:t>Περιορισμοί</a:t>
            </a:r>
          </a:p>
        </p:txBody>
      </p:sp>
      <p:sp>
        <p:nvSpPr>
          <p:cNvPr id="3" name="Θέση περιεχομένου 2">
            <a:extLst>
              <a:ext uri="{FF2B5EF4-FFF2-40B4-BE49-F238E27FC236}">
                <a16:creationId xmlns:a16="http://schemas.microsoft.com/office/drawing/2014/main" id="{01FACBC6-0897-0E0C-D1F0-69996B8DE20E}"/>
              </a:ext>
            </a:extLst>
          </p:cNvPr>
          <p:cNvSpPr>
            <a:spLocks noGrp="1"/>
          </p:cNvSpPr>
          <p:nvPr>
            <p:ph idx="1"/>
          </p:nvPr>
        </p:nvSpPr>
        <p:spPr/>
        <p:txBody>
          <a:bodyPr/>
          <a:lstStyle/>
          <a:p>
            <a:r>
              <a:rPr lang="el-GR" dirty="0"/>
              <a:t>Υπονόμευση δράσεων των προσφύγων</a:t>
            </a:r>
          </a:p>
          <a:p>
            <a:pPr marL="0" indent="0" algn="just">
              <a:buNone/>
            </a:pPr>
            <a:r>
              <a:rPr lang="el-GR" dirty="0"/>
              <a:t>«</a:t>
            </a:r>
            <a:r>
              <a:rPr lang="el-GR" i="1" dirty="0"/>
              <a:t>Μέσα στο καμπ ήταν πιο απλά γιατί λέγαμε: ‘Τουλάχιστον έχουμε το δικαίωμα να διαδηλώσουμε εδώ’. Έξω υπήρχε φόβος ότι θα έχουμε πρόβλημα, αλλά μέσα δεν επιτρέπονταν Μέσα ή εφημερίδες. Θυμάμαι τρεις πρόσφυγες που βιντεοσκοπούσαν τη διαμαρτυρία και η αστυνομία τους έσπασε τα τηλέφωνα… Ήταν συνηθισμένο να χρησιμοποιείς το τηλέφωνο και να βιντεοσκοπείς τι γίνεται. Μόλις το καταλάβαινε η αστυνομία έμπαινε στη σκηνή και τους έσπαγε το κινητό μπροστά στα μάτια τους</a:t>
            </a:r>
            <a:r>
              <a:rPr lang="el-GR" dirty="0"/>
              <a:t>». (</a:t>
            </a:r>
            <a:r>
              <a:rPr lang="el-GR" dirty="0" err="1"/>
              <a:t>Χαμίντ</a:t>
            </a:r>
            <a:r>
              <a:rPr lang="el-GR" dirty="0"/>
              <a:t>)</a:t>
            </a:r>
          </a:p>
        </p:txBody>
      </p:sp>
    </p:spTree>
    <p:extLst>
      <p:ext uri="{BB962C8B-B14F-4D97-AF65-F5344CB8AC3E}">
        <p14:creationId xmlns:p14="http://schemas.microsoft.com/office/powerpoint/2010/main" val="2987936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B715FA-8B2B-60FD-7DE5-FE112D6F5086}"/>
              </a:ext>
            </a:extLst>
          </p:cNvPr>
          <p:cNvSpPr>
            <a:spLocks noGrp="1"/>
          </p:cNvSpPr>
          <p:nvPr>
            <p:ph type="title"/>
          </p:nvPr>
        </p:nvSpPr>
        <p:spPr/>
        <p:txBody>
          <a:bodyPr/>
          <a:lstStyle/>
          <a:p>
            <a:r>
              <a:rPr lang="el-GR" dirty="0"/>
              <a:t>Περιορισμοί</a:t>
            </a:r>
          </a:p>
        </p:txBody>
      </p:sp>
      <p:sp>
        <p:nvSpPr>
          <p:cNvPr id="3" name="Θέση περιεχομένου 2">
            <a:extLst>
              <a:ext uri="{FF2B5EF4-FFF2-40B4-BE49-F238E27FC236}">
                <a16:creationId xmlns:a16="http://schemas.microsoft.com/office/drawing/2014/main" id="{D5625E59-79EE-3428-02F4-143C77B12655}"/>
              </a:ext>
            </a:extLst>
          </p:cNvPr>
          <p:cNvSpPr>
            <a:spLocks noGrp="1"/>
          </p:cNvSpPr>
          <p:nvPr>
            <p:ph idx="1"/>
          </p:nvPr>
        </p:nvSpPr>
        <p:spPr/>
        <p:txBody>
          <a:bodyPr>
            <a:normAutofit lnSpcReduction="10000"/>
          </a:bodyPr>
          <a:lstStyle/>
          <a:p>
            <a:r>
              <a:rPr lang="el-GR" dirty="0"/>
              <a:t>Υπονόμευση δράσεων των προσφύγων</a:t>
            </a:r>
          </a:p>
          <a:p>
            <a:pPr marL="0" indent="0" algn="just">
              <a:buNone/>
            </a:pPr>
            <a:r>
              <a:rPr lang="el-GR" dirty="0"/>
              <a:t>«</a:t>
            </a:r>
            <a:r>
              <a:rPr lang="el-GR" i="1" dirty="0"/>
              <a:t>Μου ανοίξανε ένα φάκελο κι εγώ δεν ξέρω καθόλου ελληνικά. Όταν πήγαμε στο τμήμα μας έβαλαν να υπογράψουμε τόσα πράγματα που δεν ήξερα. Δεν είχαμε ούτε σοβαρό μεταφραστή. Ήταν ένας εκεί που δεν μιλούσε καλά </a:t>
            </a:r>
            <a:r>
              <a:rPr lang="el-GR" i="1" dirty="0" err="1"/>
              <a:t>καλά</a:t>
            </a:r>
            <a:r>
              <a:rPr lang="el-GR" i="1" dirty="0"/>
              <a:t> αγγλικά και ήταν ο μεταφραστής μας... Αυτό το χαρτί που υπέγραψα τι ήταν; Ήταν να με φοβίσουν να μην ξαναγίνει αυτό. ‘Έχουμε την εξουσία να κάνουμε ότι θέλουμε. Μπορούμε να σου ανοίξουμε ένα φάκελο κι εσύ να μην το ξέρεις. Αν το κάνεις άλλη μια φορά θα ξέρουμε τι να κάνουμε. Αν γίνει διαδήλωση θα ξέρουμε ποιος την οργάνωσε</a:t>
            </a:r>
            <a:r>
              <a:rPr lang="el-GR" dirty="0"/>
              <a:t>». (</a:t>
            </a:r>
            <a:r>
              <a:rPr lang="el-GR" dirty="0" err="1"/>
              <a:t>Χαμίντ</a:t>
            </a:r>
            <a:r>
              <a:rPr lang="el-GR" dirty="0"/>
              <a:t>) </a:t>
            </a:r>
          </a:p>
        </p:txBody>
      </p:sp>
    </p:spTree>
    <p:extLst>
      <p:ext uri="{BB962C8B-B14F-4D97-AF65-F5344CB8AC3E}">
        <p14:creationId xmlns:p14="http://schemas.microsoft.com/office/powerpoint/2010/main" val="1716929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48EBF2-E6DE-355E-CE21-3756F5BDCADB}"/>
              </a:ext>
            </a:extLst>
          </p:cNvPr>
          <p:cNvSpPr>
            <a:spLocks noGrp="1"/>
          </p:cNvSpPr>
          <p:nvPr>
            <p:ph type="title"/>
          </p:nvPr>
        </p:nvSpPr>
        <p:spPr/>
        <p:txBody>
          <a:bodyPr/>
          <a:lstStyle/>
          <a:p>
            <a:r>
              <a:rPr lang="el-GR" dirty="0"/>
              <a:t>Περιορισμοί</a:t>
            </a:r>
          </a:p>
        </p:txBody>
      </p:sp>
      <p:sp>
        <p:nvSpPr>
          <p:cNvPr id="3" name="Θέση περιεχομένου 2">
            <a:extLst>
              <a:ext uri="{FF2B5EF4-FFF2-40B4-BE49-F238E27FC236}">
                <a16:creationId xmlns:a16="http://schemas.microsoft.com/office/drawing/2014/main" id="{251779CD-3F27-C79A-8F5D-078A6DC48BEF}"/>
              </a:ext>
            </a:extLst>
          </p:cNvPr>
          <p:cNvSpPr>
            <a:spLocks noGrp="1"/>
          </p:cNvSpPr>
          <p:nvPr>
            <p:ph idx="1"/>
          </p:nvPr>
        </p:nvSpPr>
        <p:spPr/>
        <p:txBody>
          <a:bodyPr>
            <a:normAutofit lnSpcReduction="10000"/>
          </a:bodyPr>
          <a:lstStyle/>
          <a:p>
            <a:r>
              <a:rPr lang="el-GR" dirty="0"/>
              <a:t>Εκτίμηση δυνατότητας συμμάχων και αντιπάλων</a:t>
            </a:r>
          </a:p>
          <a:p>
            <a:pPr marL="0" indent="0" algn="just">
              <a:buNone/>
            </a:pPr>
            <a:r>
              <a:rPr lang="el-GR" dirty="0"/>
              <a:t>«</a:t>
            </a:r>
            <a:r>
              <a:rPr lang="el-GR" i="1" dirty="0"/>
              <a:t>Η αλήθεια είναι πως δεν τους καιγότανε καρφί για μας. Γιατί οι οργανώσεις δεν αναφέρουν τις διαμαρτυρίες. Δεν αναφέρουν όλα αυτά που συνέβαιναν στο στρατόπεδο. Το μόνο που τους ενδιαφέρει είναι να προωθούνε τις δραστηριότητές τους για να πάρουν περισσότερες χρηματοδοτήσεις. Οι ντόπιοι κάνανε κάποιες προσπάθειες αλλά πιο πολύ είχαμε κάτι φοιτητές από το πανεπιστήμιο που ερχόντουσαν να μας υποστηρίξουν. Και απέναντί μας είχαμε και τους κατοίκους της Μόριας και τα Μέσα Μαζικής Ενημέρωσης που αν κάναμε διαμαρτυρία θα το μετατρέπανε σε κάτι άσχημο για εμάς</a:t>
            </a:r>
            <a:r>
              <a:rPr lang="el-GR" dirty="0"/>
              <a:t>». (</a:t>
            </a:r>
            <a:r>
              <a:rPr lang="el-GR" dirty="0" err="1"/>
              <a:t>Γιουσίφ</a:t>
            </a:r>
            <a:r>
              <a:rPr lang="el-GR" dirty="0"/>
              <a:t>) </a:t>
            </a:r>
          </a:p>
        </p:txBody>
      </p:sp>
    </p:spTree>
    <p:extLst>
      <p:ext uri="{BB962C8B-B14F-4D97-AF65-F5344CB8AC3E}">
        <p14:creationId xmlns:p14="http://schemas.microsoft.com/office/powerpoint/2010/main" val="1917055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CD89A1-B985-BA73-0C40-118CE1B0EB3F}"/>
              </a:ext>
            </a:extLst>
          </p:cNvPr>
          <p:cNvSpPr>
            <a:spLocks noGrp="1"/>
          </p:cNvSpPr>
          <p:nvPr>
            <p:ph type="title"/>
          </p:nvPr>
        </p:nvSpPr>
        <p:spPr/>
        <p:txBody>
          <a:bodyPr/>
          <a:lstStyle/>
          <a:p>
            <a:r>
              <a:rPr lang="el-GR" dirty="0"/>
              <a:t>Περιορισμοί</a:t>
            </a:r>
          </a:p>
        </p:txBody>
      </p:sp>
      <p:sp>
        <p:nvSpPr>
          <p:cNvPr id="3" name="Θέση περιεχομένου 2">
            <a:extLst>
              <a:ext uri="{FF2B5EF4-FFF2-40B4-BE49-F238E27FC236}">
                <a16:creationId xmlns:a16="http://schemas.microsoft.com/office/drawing/2014/main" id="{E8AFDD7A-B1EC-5EE8-BDBA-117128C1663C}"/>
              </a:ext>
            </a:extLst>
          </p:cNvPr>
          <p:cNvSpPr>
            <a:spLocks noGrp="1"/>
          </p:cNvSpPr>
          <p:nvPr>
            <p:ph idx="1"/>
          </p:nvPr>
        </p:nvSpPr>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black"/>
                </a:solidFill>
                <a:effectLst/>
                <a:uLnTx/>
                <a:uFillTx/>
                <a:latin typeface="Aptos" panose="02110004020202020204"/>
                <a:ea typeface="+mn-ea"/>
                <a:cs typeface="+mn-cs"/>
              </a:rPr>
              <a:t>Εκτίμηση δυνατότητας συμμάχων και αντιπάλων</a:t>
            </a:r>
          </a:p>
          <a:p>
            <a:pPr marL="0" indent="0" algn="just">
              <a:buNone/>
            </a:pPr>
            <a:r>
              <a:rPr lang="el-GR" dirty="0"/>
              <a:t>«</a:t>
            </a:r>
            <a:r>
              <a:rPr lang="el-GR" i="1" dirty="0"/>
              <a:t>Επίσης, όταν οι ντόπιοι έκαναν διαδηλώσεις για τα συμφέροντά μας, αυτό έχει και συνέπειες. Είναι υπέροχο! Ζεσταίνει τις καρδιές μας να βλέπουμε αυτή την αλληλεγγύη. Αλλά την ίδια στιγμή, οι άλλοι ντόπιοι γίνονται ακόμα πιο ρατσιστές στους δρόμους και παντού γύρω από το στρατόπεδο. Έτσι κι εμείς ήμασταν φοβισμένοι όταν βλέπαμε ντόπιους να πηγαίνουν σε μια διαδήλωση και να υποστηρίζουν τους πρόσφυγες. Λέγαμε: ‘Σκατά! Πάμε πάλι’ (γελάει). Με τις διαδηλώσεις ήμασταν πολύ σκεπτικοί, γιατί δεν ήταν ασφαλές για εμάς</a:t>
            </a:r>
            <a:r>
              <a:rPr lang="el-GR" dirty="0"/>
              <a:t>». (</a:t>
            </a:r>
            <a:r>
              <a:rPr lang="el-GR" dirty="0" err="1"/>
              <a:t>Γιουσίφ</a:t>
            </a:r>
            <a:r>
              <a:rPr lang="el-GR" dirty="0"/>
              <a:t>) </a:t>
            </a:r>
          </a:p>
        </p:txBody>
      </p:sp>
    </p:spTree>
    <p:extLst>
      <p:ext uri="{BB962C8B-B14F-4D97-AF65-F5344CB8AC3E}">
        <p14:creationId xmlns:p14="http://schemas.microsoft.com/office/powerpoint/2010/main" val="923592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0C927A-45D6-CD9D-3C80-05B823635990}"/>
              </a:ext>
            </a:extLst>
          </p:cNvPr>
          <p:cNvSpPr>
            <a:spLocks noGrp="1"/>
          </p:cNvSpPr>
          <p:nvPr>
            <p:ph type="title"/>
          </p:nvPr>
        </p:nvSpPr>
        <p:spPr/>
        <p:txBody>
          <a:bodyPr/>
          <a:lstStyle/>
          <a:p>
            <a:r>
              <a:rPr lang="el-GR" dirty="0"/>
              <a:t>Συλλογική Ταυτότητα</a:t>
            </a:r>
          </a:p>
        </p:txBody>
      </p:sp>
      <p:sp>
        <p:nvSpPr>
          <p:cNvPr id="3" name="Θέση περιεχομένου 2">
            <a:extLst>
              <a:ext uri="{FF2B5EF4-FFF2-40B4-BE49-F238E27FC236}">
                <a16:creationId xmlns:a16="http://schemas.microsoft.com/office/drawing/2014/main" id="{88BB6369-A845-4C3B-6CB2-A7A7BB8214A4}"/>
              </a:ext>
            </a:extLst>
          </p:cNvPr>
          <p:cNvSpPr>
            <a:spLocks noGrp="1"/>
          </p:cNvSpPr>
          <p:nvPr>
            <p:ph idx="1"/>
          </p:nvPr>
        </p:nvSpPr>
        <p:spPr/>
        <p:txBody>
          <a:bodyPr/>
          <a:lstStyle/>
          <a:p>
            <a:r>
              <a:rPr lang="el-GR" dirty="0"/>
              <a:t>Επιβεβαίωση μιας ταυτότητας που ο αντίπαλος αρνείται να αναγνωρίσει</a:t>
            </a:r>
          </a:p>
          <a:p>
            <a:pPr marL="0" indent="0" algn="just">
              <a:buNone/>
            </a:pPr>
            <a:r>
              <a:rPr lang="el-GR" dirty="0"/>
              <a:t>«</a:t>
            </a:r>
            <a:r>
              <a:rPr lang="el-GR" i="1" dirty="0"/>
              <a:t>Ξέρεις, όταν βγαίναμε έξω τους λέγαμε κάτι άλλο. Γιατί, ξέρεις, τα Μέσα (Μαζικής Ενημέρωσης) στην Ελλάδα είναι πολύ άσχημα. Πάντα δείχνουν τους πρόσφυγες σαν τρομοκράτες, σαν αυτούς που κλέβουν δουλειές, σαν φτωχούς αβοήθητους ανθρώπους, δολοφόνους. Όλα άσχημα. Έτσι μας πουλούσανε στα Μέσα και δεν είχαμε άλλο τρόπο να πούμε ποιοι είμαστε. Γιατί είμαστε εδώ; Τι ελπίζουμε; Τι συνέβη στη χώρα μας; Δεν είχαμε φωνή</a:t>
            </a:r>
            <a:r>
              <a:rPr lang="el-GR" dirty="0"/>
              <a:t>» (</a:t>
            </a:r>
            <a:r>
              <a:rPr lang="el-GR" dirty="0" err="1"/>
              <a:t>Γιουσίφ</a:t>
            </a:r>
            <a:r>
              <a:rPr lang="el-GR" dirty="0"/>
              <a:t>). </a:t>
            </a:r>
          </a:p>
        </p:txBody>
      </p:sp>
    </p:spTree>
    <p:extLst>
      <p:ext uri="{BB962C8B-B14F-4D97-AF65-F5344CB8AC3E}">
        <p14:creationId xmlns:p14="http://schemas.microsoft.com/office/powerpoint/2010/main" val="1638261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6C8FC2-7A23-09F2-8F3C-B8E06EB081B6}"/>
              </a:ext>
            </a:extLst>
          </p:cNvPr>
          <p:cNvSpPr>
            <a:spLocks noGrp="1"/>
          </p:cNvSpPr>
          <p:nvPr>
            <p:ph type="title"/>
          </p:nvPr>
        </p:nvSpPr>
        <p:spPr/>
        <p:txBody>
          <a:bodyPr/>
          <a:lstStyle/>
          <a:p>
            <a:r>
              <a:rPr lang="el-GR" dirty="0"/>
              <a:t>Συλλογική Ταυτότητα</a:t>
            </a:r>
          </a:p>
        </p:txBody>
      </p:sp>
      <p:sp>
        <p:nvSpPr>
          <p:cNvPr id="3" name="Θέση περιεχομένου 2">
            <a:extLst>
              <a:ext uri="{FF2B5EF4-FFF2-40B4-BE49-F238E27FC236}">
                <a16:creationId xmlns:a16="http://schemas.microsoft.com/office/drawing/2014/main" id="{499F3310-F282-0023-9E5D-F7D5F637ECC5}"/>
              </a:ext>
            </a:extLst>
          </p:cNvPr>
          <p:cNvSpPr>
            <a:spLocks noGrp="1"/>
          </p:cNvSpPr>
          <p:nvPr>
            <p:ph idx="1"/>
          </p:nvPr>
        </p:nvSpPr>
        <p:spPr/>
        <p:txBody>
          <a:bodyPr>
            <a:normAutofit fontScale="92500" lnSpcReduction="10000"/>
          </a:bodyPr>
          <a:lstStyle/>
          <a:p>
            <a:r>
              <a:rPr lang="el-GR" dirty="0"/>
              <a:t>Ηθική πλαισίωση των αιτημάτων</a:t>
            </a:r>
            <a:endParaRPr lang="el-GR" dirty="0">
              <a:highlight>
                <a:srgbClr val="FFFF00"/>
              </a:highlight>
            </a:endParaRPr>
          </a:p>
          <a:p>
            <a:pPr marL="0" indent="0" algn="just">
              <a:buNone/>
            </a:pPr>
            <a:r>
              <a:rPr lang="el-GR" dirty="0"/>
              <a:t>«</a:t>
            </a:r>
            <a:r>
              <a:rPr lang="el-GR" i="1" dirty="0"/>
              <a:t>Αυτή η συμφωνία που έκανε η Τουρκία με την Ελλάδα και τους άλλους. Είναι ντροπή για την ανθρωπότητα. Πώς μπορείς να το υπογράψεις; Πως μπορείς να ανταλλάξεις την ανθρώπινη ζωή με το χρήμα; Πώς είναι δυνατόν; Μιλάνε για τις χώρες τους και λένε: ‘Εμείς έχουμε δημοκρατία’. Τι δημοκρατία έχετε; Τι ανθρώπινα δικαιώματα έχετε; Τι αξία έδωσαν στην ανθρώπινη ζωή και σκοτώνουν τους ανθρώπους που φεύγουν για να ξεφύγουν από τον πόλεμο και τον θάνατο… Νομίζω η ιστορία δεν θα τα ξεχάσει όλα αυτά. Υπάρχουν συγγραφείς που τους ενδιαφέρουν οι άνθρωποι. Θα γράψουν για αυτό με μεγάλα γράμματα στις σελίδες της ιστορίας. Η επόμενη γενιά θα διαβάσει και θα αναρωτηθεί: ‘Τι συνέβη σε αυτή τη θάλασσα;’</a:t>
            </a:r>
            <a:r>
              <a:rPr lang="el-GR" dirty="0"/>
              <a:t>» (</a:t>
            </a:r>
            <a:r>
              <a:rPr lang="el-GR" dirty="0" err="1"/>
              <a:t>Χαμίντ</a:t>
            </a:r>
            <a:r>
              <a:rPr lang="el-GR" dirty="0"/>
              <a:t>)</a:t>
            </a:r>
          </a:p>
        </p:txBody>
      </p:sp>
    </p:spTree>
    <p:extLst>
      <p:ext uri="{BB962C8B-B14F-4D97-AF65-F5344CB8AC3E}">
        <p14:creationId xmlns:p14="http://schemas.microsoft.com/office/powerpoint/2010/main" val="256936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608025-A3D3-A45E-8862-80AEC95444BA}"/>
              </a:ext>
            </a:extLst>
          </p:cNvPr>
          <p:cNvSpPr>
            <a:spLocks noGrp="1"/>
          </p:cNvSpPr>
          <p:nvPr>
            <p:ph type="title"/>
          </p:nvPr>
        </p:nvSpPr>
        <p:spPr/>
        <p:txBody>
          <a:bodyPr/>
          <a:lstStyle/>
          <a:p>
            <a:r>
              <a:rPr lang="el-GR" dirty="0"/>
              <a:t>Θεωρητικές Παραδοχές</a:t>
            </a:r>
          </a:p>
        </p:txBody>
      </p:sp>
      <p:sp>
        <p:nvSpPr>
          <p:cNvPr id="3" name="Θέση περιεχομένου 2">
            <a:extLst>
              <a:ext uri="{FF2B5EF4-FFF2-40B4-BE49-F238E27FC236}">
                <a16:creationId xmlns:a16="http://schemas.microsoft.com/office/drawing/2014/main" id="{D6FBD2C3-894C-EBE1-94F5-E9634064975C}"/>
              </a:ext>
            </a:extLst>
          </p:cNvPr>
          <p:cNvSpPr>
            <a:spLocks noGrp="1"/>
          </p:cNvSpPr>
          <p:nvPr>
            <p:ph idx="1"/>
          </p:nvPr>
        </p:nvSpPr>
        <p:spPr/>
        <p:txBody>
          <a:bodyPr>
            <a:normAutofit fontScale="92500" lnSpcReduction="10000"/>
          </a:bodyPr>
          <a:lstStyle/>
          <a:p>
            <a:pPr marL="0" indent="0">
              <a:buNone/>
            </a:pPr>
            <a:r>
              <a:rPr lang="el-GR" b="1" dirty="0"/>
              <a:t>Κοινωνιολογία των Συλλογικών Δράσεων</a:t>
            </a:r>
          </a:p>
          <a:p>
            <a:pPr marL="0" indent="0">
              <a:buNone/>
            </a:pPr>
            <a:r>
              <a:rPr lang="el-GR" dirty="0"/>
              <a:t>Ουσιοκρατία και Θεωρία Εκσυγχρονισμού</a:t>
            </a:r>
            <a:r>
              <a:rPr lang="en-GB" dirty="0"/>
              <a:t> (Inglehart 1990)</a:t>
            </a:r>
            <a:endParaRPr lang="el-GR" dirty="0"/>
          </a:p>
          <a:p>
            <a:r>
              <a:rPr lang="el-GR" dirty="0"/>
              <a:t>Άμεση ικανοποίηση αναγκών επιβίωσης</a:t>
            </a:r>
          </a:p>
          <a:p>
            <a:r>
              <a:rPr lang="el-GR" dirty="0"/>
              <a:t>Νηπιακή κοινωνική συνθήκη της Περιφέρειας</a:t>
            </a:r>
          </a:p>
          <a:p>
            <a:r>
              <a:rPr lang="el-GR" dirty="0"/>
              <a:t>Οικονομική μεγέθυνση και Γνωστική Κινητοποίηση (</a:t>
            </a:r>
            <a:r>
              <a:rPr lang="en-GB" dirty="0"/>
              <a:t>Welzel 2021)</a:t>
            </a:r>
          </a:p>
          <a:p>
            <a:pPr marL="0" indent="0">
              <a:buNone/>
            </a:pPr>
            <a:r>
              <a:rPr lang="el-GR" dirty="0"/>
              <a:t>Ουσιοκρατία του κριτικού παραδείγματος</a:t>
            </a:r>
            <a:endParaRPr lang="en-GB" dirty="0"/>
          </a:p>
          <a:p>
            <a:r>
              <a:rPr lang="el-GR" dirty="0"/>
              <a:t>Οι πρόσφυγες ως επαναστατικό συλλογικό υποκείμενο</a:t>
            </a:r>
          </a:p>
          <a:p>
            <a:r>
              <a:rPr lang="el-GR" dirty="0"/>
              <a:t>Αμφισβήτηση Έθνους – Κράτους </a:t>
            </a:r>
          </a:p>
          <a:p>
            <a:pPr marL="0" indent="0">
              <a:buNone/>
            </a:pPr>
            <a:r>
              <a:rPr lang="el-GR" dirty="0"/>
              <a:t>Ουσιοκρατία και </a:t>
            </a:r>
            <a:r>
              <a:rPr lang="el-GR" dirty="0" err="1"/>
              <a:t>Επιστημική</a:t>
            </a:r>
            <a:r>
              <a:rPr lang="el-GR" dirty="0"/>
              <a:t> Βία (</a:t>
            </a:r>
            <a:r>
              <a:rPr lang="en-GB" dirty="0"/>
              <a:t>epistemic violence) </a:t>
            </a:r>
            <a:r>
              <a:rPr lang="el-GR" dirty="0"/>
              <a:t>– Σίγαση και Κατάπνιξη της μαρτυρίας</a:t>
            </a:r>
          </a:p>
        </p:txBody>
      </p:sp>
    </p:spTree>
    <p:extLst>
      <p:ext uri="{BB962C8B-B14F-4D97-AF65-F5344CB8AC3E}">
        <p14:creationId xmlns:p14="http://schemas.microsoft.com/office/powerpoint/2010/main" val="872685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C3010A-49BF-F57D-BFB6-BF8E0139EE57}"/>
              </a:ext>
            </a:extLst>
          </p:cNvPr>
          <p:cNvSpPr>
            <a:spLocks noGrp="1"/>
          </p:cNvSpPr>
          <p:nvPr>
            <p:ph type="title"/>
          </p:nvPr>
        </p:nvSpPr>
        <p:spPr/>
        <p:txBody>
          <a:bodyPr/>
          <a:lstStyle/>
          <a:p>
            <a:r>
              <a:rPr lang="el-GR" dirty="0"/>
              <a:t>Θεωρητικές Παραδοχές</a:t>
            </a:r>
          </a:p>
        </p:txBody>
      </p:sp>
      <p:sp>
        <p:nvSpPr>
          <p:cNvPr id="3" name="Θέση περιεχομένου 2">
            <a:extLst>
              <a:ext uri="{FF2B5EF4-FFF2-40B4-BE49-F238E27FC236}">
                <a16:creationId xmlns:a16="http://schemas.microsoft.com/office/drawing/2014/main" id="{E365EFAD-E5C0-1E51-8EC6-9A0E39AFEC83}"/>
              </a:ext>
            </a:extLst>
          </p:cNvPr>
          <p:cNvSpPr>
            <a:spLocks noGrp="1"/>
          </p:cNvSpPr>
          <p:nvPr>
            <p:ph idx="1"/>
          </p:nvPr>
        </p:nvSpPr>
        <p:spPr/>
        <p:txBody>
          <a:bodyPr/>
          <a:lstStyle/>
          <a:p>
            <a:pPr marL="0" indent="0">
              <a:buNone/>
            </a:pPr>
            <a:r>
              <a:rPr lang="el-GR" b="1" dirty="0"/>
              <a:t>Κοινωνιολογία της Μετανάστευσης</a:t>
            </a:r>
          </a:p>
          <a:p>
            <a:pPr marL="0" indent="0">
              <a:buNone/>
            </a:pPr>
            <a:r>
              <a:rPr lang="el-GR" dirty="0"/>
              <a:t>Παρωχημένη κατανόηση μετανάστευσης ως μετακίνηση από το σημείο Α στο σημείο Β</a:t>
            </a:r>
          </a:p>
          <a:p>
            <a:pPr marL="0" indent="0">
              <a:buNone/>
            </a:pPr>
            <a:r>
              <a:rPr lang="el-GR" dirty="0"/>
              <a:t>Ενδιάμεσοι σταθμοί – Ασάφεια προορισμού – Νοηματοδότηση υποκειμένων</a:t>
            </a:r>
          </a:p>
          <a:p>
            <a:pPr marL="0" indent="0">
              <a:buNone/>
            </a:pPr>
            <a:r>
              <a:rPr lang="el-GR" dirty="0"/>
              <a:t>Πρόσφυγες / Μετανάστες / Μετακινούμενοι Πληθυσμοί (</a:t>
            </a:r>
            <a:r>
              <a:rPr lang="en-GB" dirty="0"/>
              <a:t>People on the Move - </a:t>
            </a:r>
            <a:r>
              <a:rPr lang="en-GB" dirty="0" err="1"/>
              <a:t>PotM</a:t>
            </a:r>
            <a:r>
              <a:rPr lang="en-GB" dirty="0"/>
              <a:t>)</a:t>
            </a:r>
            <a:r>
              <a:rPr lang="el-GR" dirty="0"/>
              <a:t> </a:t>
            </a:r>
            <a:endParaRPr lang="en-GB" dirty="0"/>
          </a:p>
          <a:p>
            <a:pPr marL="0" indent="0">
              <a:buNone/>
            </a:pPr>
            <a:r>
              <a:rPr lang="el-GR" dirty="0"/>
              <a:t>Χωροχρονικός εντοπισμός της συγκεκριμένης μετακίνησης</a:t>
            </a:r>
          </a:p>
        </p:txBody>
      </p:sp>
    </p:spTree>
    <p:extLst>
      <p:ext uri="{BB962C8B-B14F-4D97-AF65-F5344CB8AC3E}">
        <p14:creationId xmlns:p14="http://schemas.microsoft.com/office/powerpoint/2010/main" val="34834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A54333-2FD6-3307-ADA6-3B2DEFBC7973}"/>
              </a:ext>
            </a:extLst>
          </p:cNvPr>
          <p:cNvSpPr>
            <a:spLocks noGrp="1"/>
          </p:cNvSpPr>
          <p:nvPr>
            <p:ph type="title"/>
          </p:nvPr>
        </p:nvSpPr>
        <p:spPr/>
        <p:txBody>
          <a:bodyPr/>
          <a:lstStyle/>
          <a:p>
            <a:r>
              <a:rPr lang="el-GR" dirty="0"/>
              <a:t>Χωροχρονικός Εντοπισμός</a:t>
            </a:r>
          </a:p>
        </p:txBody>
      </p:sp>
      <p:sp>
        <p:nvSpPr>
          <p:cNvPr id="3" name="Θέση περιεχομένου 2">
            <a:extLst>
              <a:ext uri="{FF2B5EF4-FFF2-40B4-BE49-F238E27FC236}">
                <a16:creationId xmlns:a16="http://schemas.microsoft.com/office/drawing/2014/main" id="{E2EFA08F-3605-9206-CEAA-6CCDC6BC86AF}"/>
              </a:ext>
            </a:extLst>
          </p:cNvPr>
          <p:cNvSpPr>
            <a:spLocks noGrp="1"/>
          </p:cNvSpPr>
          <p:nvPr>
            <p:ph idx="1"/>
          </p:nvPr>
        </p:nvSpPr>
        <p:spPr/>
        <p:txBody>
          <a:bodyPr>
            <a:normAutofit fontScale="92500" lnSpcReduction="20000"/>
          </a:bodyPr>
          <a:lstStyle/>
          <a:p>
            <a:pPr marL="0" indent="0">
              <a:buNone/>
            </a:pPr>
            <a:r>
              <a:rPr lang="el-GR" b="1" dirty="0"/>
              <a:t>Χρόνος</a:t>
            </a:r>
          </a:p>
          <a:p>
            <a:pPr marL="514350" indent="-514350">
              <a:buFont typeface="+mj-lt"/>
              <a:buAutoNum type="arabicPeriod"/>
            </a:pPr>
            <a:r>
              <a:rPr lang="el-GR" dirty="0"/>
              <a:t>Συγκριτικά Φιλελεύθερη Μεταναστευτική Πολιτική </a:t>
            </a:r>
            <a:br>
              <a:rPr lang="el-GR" dirty="0"/>
            </a:br>
            <a:r>
              <a:rPr lang="el-GR" dirty="0"/>
              <a:t>2015 – Μάρτιος 2016 (Συμφωνία Ε.Ε – Τουρκίας)</a:t>
            </a:r>
          </a:p>
          <a:p>
            <a:pPr marL="514350" indent="-514350">
              <a:buFont typeface="+mj-lt"/>
              <a:buAutoNum type="arabicPeriod"/>
            </a:pPr>
            <a:r>
              <a:rPr lang="el-GR" dirty="0"/>
              <a:t>Αποτρεπτική Μεταναστευτική Πολιτική μέσω Στρατοπέδων εγκλεισμού (ΚΥΤ)</a:t>
            </a:r>
            <a:br>
              <a:rPr lang="el-GR" dirty="0"/>
            </a:br>
            <a:r>
              <a:rPr lang="el-GR" dirty="0"/>
              <a:t>Μάρτιος 2016 – 2019</a:t>
            </a:r>
          </a:p>
          <a:p>
            <a:pPr marL="514350" indent="-514350">
              <a:buFont typeface="+mj-lt"/>
              <a:buAutoNum type="arabicPeriod"/>
            </a:pPr>
            <a:r>
              <a:rPr lang="el-GR" dirty="0"/>
              <a:t>Αποτρεπτική Μεταναστευτική Πολιτική μέσω συστηματικής χρήσης Επαναπροωθήσεων</a:t>
            </a:r>
            <a:br>
              <a:rPr lang="el-GR" dirty="0"/>
            </a:br>
            <a:r>
              <a:rPr lang="el-GR" dirty="0"/>
              <a:t>2019 μέχρι σήμερα</a:t>
            </a:r>
          </a:p>
          <a:p>
            <a:pPr marL="0" indent="0">
              <a:buNone/>
            </a:pPr>
            <a:r>
              <a:rPr lang="el-GR" b="1" dirty="0"/>
              <a:t>Χώρος</a:t>
            </a:r>
          </a:p>
          <a:p>
            <a:pPr marL="0" indent="0">
              <a:buNone/>
            </a:pPr>
            <a:r>
              <a:rPr lang="el-GR" dirty="0"/>
              <a:t>Τα νησιά του Β. Αιγαίου ως ενδιάμεσοι σταθμοί της μεταναστευτικής διαδικασίας</a:t>
            </a:r>
          </a:p>
        </p:txBody>
      </p:sp>
    </p:spTree>
    <p:extLst>
      <p:ext uri="{BB962C8B-B14F-4D97-AF65-F5344CB8AC3E}">
        <p14:creationId xmlns:p14="http://schemas.microsoft.com/office/powerpoint/2010/main" val="2581624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4FDC54-1C9E-A56A-EE77-4839A25047B8}"/>
              </a:ext>
            </a:extLst>
          </p:cNvPr>
          <p:cNvSpPr>
            <a:spLocks noGrp="1"/>
          </p:cNvSpPr>
          <p:nvPr>
            <p:ph type="title"/>
          </p:nvPr>
        </p:nvSpPr>
        <p:spPr/>
        <p:txBody>
          <a:bodyPr/>
          <a:lstStyle/>
          <a:p>
            <a:r>
              <a:rPr lang="el-GR" dirty="0"/>
              <a:t>Συλλογικές Δράσεις Προσφύγων 2015-2020</a:t>
            </a:r>
          </a:p>
        </p:txBody>
      </p:sp>
      <p:sp>
        <p:nvSpPr>
          <p:cNvPr id="3" name="Θέση περιεχομένου 2">
            <a:extLst>
              <a:ext uri="{FF2B5EF4-FFF2-40B4-BE49-F238E27FC236}">
                <a16:creationId xmlns:a16="http://schemas.microsoft.com/office/drawing/2014/main" id="{2D723EA9-0492-129E-EE75-91CC2C6E482D}"/>
              </a:ext>
            </a:extLst>
          </p:cNvPr>
          <p:cNvSpPr>
            <a:spLocks noGrp="1"/>
          </p:cNvSpPr>
          <p:nvPr>
            <p:ph idx="1"/>
          </p:nvPr>
        </p:nvSpPr>
        <p:spPr/>
        <p:txBody>
          <a:bodyPr/>
          <a:lstStyle/>
          <a:p>
            <a:pPr marL="0" indent="0">
              <a:buNone/>
            </a:pPr>
            <a:r>
              <a:rPr lang="el-GR" dirty="0"/>
              <a:t>Βασικό εύρημα ποσοτικής ανάλυσης: </a:t>
            </a:r>
            <a:br>
              <a:rPr lang="el-GR" dirty="0"/>
            </a:br>
            <a:r>
              <a:rPr lang="el-GR" b="1" dirty="0"/>
              <a:t>Μείωση συλλογικών δράσεων προσφύγων από 2018 και μετά.</a:t>
            </a:r>
          </a:p>
          <a:p>
            <a:pPr marL="0" indent="0">
              <a:buNone/>
            </a:pPr>
            <a:endParaRPr lang="el-GR" dirty="0"/>
          </a:p>
          <a:p>
            <a:pPr marL="0" indent="0">
              <a:buNone/>
            </a:pPr>
            <a:r>
              <a:rPr lang="el-GR" dirty="0"/>
              <a:t>Δομή Πολιτικών Ευκαιριών – Αναζήτηση διαμόρφωσης, δράσης, μετασχηματισμού συλλογικών δράσεων μέσω εξέτασης Ευκαιριών και Περιορισμών.</a:t>
            </a:r>
          </a:p>
        </p:txBody>
      </p:sp>
    </p:spTree>
    <p:extLst>
      <p:ext uri="{BB962C8B-B14F-4D97-AF65-F5344CB8AC3E}">
        <p14:creationId xmlns:p14="http://schemas.microsoft.com/office/powerpoint/2010/main" val="2331677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6BA5A-B8F2-E20B-8288-86EC03A9D9DA}"/>
              </a:ext>
            </a:extLst>
          </p:cNvPr>
          <p:cNvSpPr>
            <a:spLocks noGrp="1"/>
          </p:cNvSpPr>
          <p:nvPr>
            <p:ph type="title"/>
          </p:nvPr>
        </p:nvSpPr>
        <p:spPr/>
        <p:txBody>
          <a:bodyPr/>
          <a:lstStyle/>
          <a:p>
            <a:r>
              <a:rPr lang="el-GR" dirty="0"/>
              <a:t>Ευκαιρίες</a:t>
            </a:r>
          </a:p>
        </p:txBody>
      </p:sp>
      <p:sp>
        <p:nvSpPr>
          <p:cNvPr id="3" name="Θέση περιεχομένου 2">
            <a:extLst>
              <a:ext uri="{FF2B5EF4-FFF2-40B4-BE49-F238E27FC236}">
                <a16:creationId xmlns:a16="http://schemas.microsoft.com/office/drawing/2014/main" id="{31EDDBFA-B1A2-CD41-33DA-085A8FC89F07}"/>
              </a:ext>
            </a:extLst>
          </p:cNvPr>
          <p:cNvSpPr>
            <a:spLocks noGrp="1"/>
          </p:cNvSpPr>
          <p:nvPr>
            <p:ph idx="1"/>
          </p:nvPr>
        </p:nvSpPr>
        <p:spPr/>
        <p:txBody>
          <a:bodyPr>
            <a:normAutofit lnSpcReduction="10000"/>
          </a:bodyPr>
          <a:lstStyle/>
          <a:p>
            <a:r>
              <a:rPr lang="el-GR" dirty="0"/>
              <a:t>Αυθόρμητες δράσεις εντός του στρατοπέδου</a:t>
            </a:r>
          </a:p>
          <a:p>
            <a:pPr marL="0" indent="0" algn="just">
              <a:buNone/>
            </a:pPr>
            <a:r>
              <a:rPr lang="el-GR" dirty="0"/>
              <a:t>«</a:t>
            </a:r>
            <a:r>
              <a:rPr lang="el-GR" i="1" dirty="0"/>
              <a:t>Είχαμε πολλές διαδηλώσεις στη Μόρια που δεν ήταν</a:t>
            </a:r>
            <a:r>
              <a:rPr lang="en-GB" i="1" dirty="0"/>
              <a:t> </a:t>
            </a:r>
            <a:r>
              <a:rPr lang="el-GR" i="1" dirty="0"/>
              <a:t>σχεδιασμένες. Δεν είναι σαν να σχεδιάζεις και να διοργανώνεις μια διαδήλωση. Μια μέρα κάποιοι είναι πάρα πολύ εκνευρισμένοι με την ταχύτητα διεκπεραίωσης των διαδικασιών ασύλου. 10 ή 20 άτομα αρχίζουν να διαδηλώνουν έξω από την Υπηρεσία Ασύλου και αμέσως έρχονται κι άλλοι και όλοι μαζεύονται. ‘Εντάξει, ποιο είναι το θέμα; Α! Το ίδιο πρόβλημα που έχουμε κι εμείς. Είμαστε ένα. Είμαστε μέσα στο ίδιο (πρόβλημα)’. Αυτό δεν είναι το ίδιο με το να οργανώνεις (μια δράση) από τις προηγούμενες μέρες ή εβδομάδες</a:t>
            </a:r>
            <a:r>
              <a:rPr lang="el-GR" dirty="0"/>
              <a:t>» (</a:t>
            </a:r>
            <a:r>
              <a:rPr lang="el-GR" dirty="0" err="1"/>
              <a:t>Αμιράλι</a:t>
            </a:r>
            <a:r>
              <a:rPr lang="en-GB" dirty="0"/>
              <a:t>)</a:t>
            </a:r>
            <a:r>
              <a:rPr lang="el-GR" dirty="0"/>
              <a:t>.</a:t>
            </a:r>
          </a:p>
        </p:txBody>
      </p:sp>
    </p:spTree>
    <p:extLst>
      <p:ext uri="{BB962C8B-B14F-4D97-AF65-F5344CB8AC3E}">
        <p14:creationId xmlns:p14="http://schemas.microsoft.com/office/powerpoint/2010/main" val="1594121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B88BFD-45B0-5A13-1397-EAAA7CDA069F}"/>
              </a:ext>
            </a:extLst>
          </p:cNvPr>
          <p:cNvSpPr>
            <a:spLocks noGrp="1"/>
          </p:cNvSpPr>
          <p:nvPr>
            <p:ph type="title"/>
          </p:nvPr>
        </p:nvSpPr>
        <p:spPr/>
        <p:txBody>
          <a:bodyPr/>
          <a:lstStyle/>
          <a:p>
            <a:r>
              <a:rPr lang="el-GR" dirty="0"/>
              <a:t>Ευκαιρίες</a:t>
            </a:r>
          </a:p>
        </p:txBody>
      </p:sp>
      <p:sp>
        <p:nvSpPr>
          <p:cNvPr id="3" name="Θέση περιεχομένου 2">
            <a:extLst>
              <a:ext uri="{FF2B5EF4-FFF2-40B4-BE49-F238E27FC236}">
                <a16:creationId xmlns:a16="http://schemas.microsoft.com/office/drawing/2014/main" id="{1C1EEE82-8242-2B53-1ABF-7F3589D6CE4A}"/>
              </a:ext>
            </a:extLst>
          </p:cNvPr>
          <p:cNvSpPr>
            <a:spLocks noGrp="1"/>
          </p:cNvSpPr>
          <p:nvPr>
            <p:ph idx="1"/>
          </p:nvPr>
        </p:nvSpPr>
        <p:spPr/>
        <p:txBody>
          <a:bodyPr/>
          <a:lstStyle/>
          <a:p>
            <a:r>
              <a:rPr lang="el-GR" dirty="0"/>
              <a:t>Ευκολία οργάνωσης δράσεων</a:t>
            </a:r>
          </a:p>
          <a:p>
            <a:pPr marL="0" indent="0" algn="just">
              <a:buNone/>
            </a:pPr>
            <a:r>
              <a:rPr lang="el-GR" kern="100" dirty="0">
                <a:effectLst/>
                <a:ea typeface="Aptos" panose="020B0004020202020204" pitchFamily="34" charset="0"/>
                <a:cs typeface="Times New Roman" panose="02020603050405020304" pitchFamily="18" charset="0"/>
              </a:rPr>
              <a:t>«</a:t>
            </a:r>
            <a:r>
              <a:rPr lang="el-GR" i="1" kern="100" dirty="0">
                <a:effectLst/>
                <a:ea typeface="Aptos" panose="020B0004020202020204" pitchFamily="34" charset="0"/>
                <a:cs typeface="Times New Roman" panose="02020603050405020304" pitchFamily="18" charset="0"/>
              </a:rPr>
              <a:t>Ξέρεις πως είναι η Μόρια. Η μία σκηνή πάνω στην άλλη. Οι περισσότεροι γνωρίσουν ο ένας τον άλλο γιατί έχουμε περάσει τουλάχιστον 2 χρόνια στο </a:t>
            </a:r>
            <a:r>
              <a:rPr lang="en-GB" i="1" kern="100" dirty="0">
                <a:effectLst/>
                <a:ea typeface="Aptos" panose="020B0004020202020204" pitchFamily="34" charset="0"/>
                <a:cs typeface="Times New Roman" panose="02020603050405020304" pitchFamily="18" charset="0"/>
              </a:rPr>
              <a:t>camp</a:t>
            </a:r>
            <a:r>
              <a:rPr lang="el-GR" i="1" kern="100" dirty="0">
                <a:effectLst/>
                <a:ea typeface="Aptos" panose="020B0004020202020204" pitchFamily="34" charset="0"/>
                <a:cs typeface="Times New Roman" panose="02020603050405020304" pitchFamily="18" charset="0"/>
              </a:rPr>
              <a:t>. Έτσι πας, ο ένας το λέει στον άλλο και όλο γίνεται μέσα σε δευτερόλεπτα. Γίνονται όλα πολύ γρήγορα, γιατί δεν υπάρχει απόσταση ανάμεσα στις σκηνές και όλοι είναι έτοιμοι γιατί δεν έχουμε τίποτα. Μόνο τα σακίδιά μας με τα ρούχα μας. Έτσι απλά ο κόσμος άφηνε τις σκηνές του και πήγαινε</a:t>
            </a:r>
            <a:r>
              <a:rPr lang="el-GR" kern="100" dirty="0">
                <a:effectLst/>
                <a:ea typeface="Aptos" panose="020B0004020202020204" pitchFamily="34" charset="0"/>
                <a:cs typeface="Times New Roman" panose="02020603050405020304" pitchFamily="18" charset="0"/>
              </a:rPr>
              <a:t>». (</a:t>
            </a:r>
            <a:r>
              <a:rPr lang="el-GR" kern="100" dirty="0" err="1">
                <a:effectLst/>
                <a:ea typeface="Aptos" panose="020B0004020202020204" pitchFamily="34" charset="0"/>
                <a:cs typeface="Times New Roman" panose="02020603050405020304" pitchFamily="18" charset="0"/>
              </a:rPr>
              <a:t>Γιουσίφ</a:t>
            </a:r>
            <a:r>
              <a:rPr lang="el-GR" kern="100" dirty="0">
                <a:effectLst/>
                <a:ea typeface="Aptos" panose="020B0004020202020204" pitchFamily="34" charset="0"/>
                <a:cs typeface="Times New Roman" panose="02020603050405020304" pitchFamily="18" charset="0"/>
              </a:rPr>
              <a:t>)  </a:t>
            </a:r>
          </a:p>
          <a:p>
            <a:pPr marL="0" indent="0">
              <a:buNone/>
            </a:pPr>
            <a:endParaRPr lang="el-GR" dirty="0"/>
          </a:p>
        </p:txBody>
      </p:sp>
    </p:spTree>
    <p:extLst>
      <p:ext uri="{BB962C8B-B14F-4D97-AF65-F5344CB8AC3E}">
        <p14:creationId xmlns:p14="http://schemas.microsoft.com/office/powerpoint/2010/main" val="3687856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C46E1E-C979-6B44-ED58-3B7F79ADC419}"/>
              </a:ext>
            </a:extLst>
          </p:cNvPr>
          <p:cNvSpPr>
            <a:spLocks noGrp="1"/>
          </p:cNvSpPr>
          <p:nvPr>
            <p:ph type="title"/>
          </p:nvPr>
        </p:nvSpPr>
        <p:spPr/>
        <p:txBody>
          <a:bodyPr/>
          <a:lstStyle/>
          <a:p>
            <a:r>
              <a:rPr lang="el-GR" dirty="0"/>
              <a:t>Ευκαιρίες</a:t>
            </a:r>
          </a:p>
        </p:txBody>
      </p:sp>
      <p:sp>
        <p:nvSpPr>
          <p:cNvPr id="3" name="Θέση περιεχομένου 2">
            <a:extLst>
              <a:ext uri="{FF2B5EF4-FFF2-40B4-BE49-F238E27FC236}">
                <a16:creationId xmlns:a16="http://schemas.microsoft.com/office/drawing/2014/main" id="{ACFE20A9-7E17-7E97-933E-2CA3DC637946}"/>
              </a:ext>
            </a:extLst>
          </p:cNvPr>
          <p:cNvSpPr>
            <a:spLocks noGrp="1"/>
          </p:cNvSpPr>
          <p:nvPr>
            <p:ph idx="1"/>
          </p:nvPr>
        </p:nvSpPr>
        <p:spPr/>
        <p:txBody>
          <a:bodyPr/>
          <a:lstStyle/>
          <a:p>
            <a:r>
              <a:rPr lang="el-GR" dirty="0"/>
              <a:t>Αναμονή, απραξία και δράση</a:t>
            </a:r>
          </a:p>
          <a:p>
            <a:pPr marL="0" indent="0" algn="just">
              <a:buNone/>
            </a:pPr>
            <a:r>
              <a:rPr lang="el-GR" dirty="0"/>
              <a:t>«</a:t>
            </a:r>
            <a:r>
              <a:rPr lang="el-GR" i="1" dirty="0"/>
              <a:t>Και κυρίως δεν είχαμε να κάνουμε τίποτα στη Μόρια. Περνούσαμε 9 ώρες τη μέρα στην ουρά για το φαγητό. 3 ώρες για κάθε γεύμα σε αυτές τις πάρα πολύ μακριές ουρές. Ο κόσμος δεν είχε τίποτα να κάνει. Οπότε, τους έλεγες: ‘Ξέρεις; Σήμερα έχει διαδήλωση στις 2. Πρέπει να κατέβεις στη Μυτιλήνη’. Αυτοί κατεβαίνανε. Δεν είχαν τίποτα να κάνουν και ήταν θυμωμένοι με την κατάσταση</a:t>
            </a:r>
            <a:r>
              <a:rPr lang="el-GR" dirty="0"/>
              <a:t>». (</a:t>
            </a:r>
            <a:r>
              <a:rPr lang="el-GR" dirty="0" err="1"/>
              <a:t>Γιουσίφ</a:t>
            </a:r>
            <a:r>
              <a:rPr lang="el-GR" dirty="0"/>
              <a:t>) </a:t>
            </a:r>
          </a:p>
        </p:txBody>
      </p:sp>
    </p:spTree>
    <p:extLst>
      <p:ext uri="{BB962C8B-B14F-4D97-AF65-F5344CB8AC3E}">
        <p14:creationId xmlns:p14="http://schemas.microsoft.com/office/powerpoint/2010/main" val="1562498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E95E95-BADD-2E61-3AFD-32C641A0CAD6}"/>
              </a:ext>
            </a:extLst>
          </p:cNvPr>
          <p:cNvSpPr>
            <a:spLocks noGrp="1"/>
          </p:cNvSpPr>
          <p:nvPr>
            <p:ph type="title"/>
          </p:nvPr>
        </p:nvSpPr>
        <p:spPr/>
        <p:txBody>
          <a:bodyPr/>
          <a:lstStyle/>
          <a:p>
            <a:r>
              <a:rPr lang="el-GR" dirty="0"/>
              <a:t>Περιορισμοί</a:t>
            </a:r>
          </a:p>
        </p:txBody>
      </p:sp>
      <p:sp>
        <p:nvSpPr>
          <p:cNvPr id="3" name="Θέση περιεχομένου 2">
            <a:extLst>
              <a:ext uri="{FF2B5EF4-FFF2-40B4-BE49-F238E27FC236}">
                <a16:creationId xmlns:a16="http://schemas.microsoft.com/office/drawing/2014/main" id="{3ACA958B-8C6D-C29F-FF6A-445316158164}"/>
              </a:ext>
            </a:extLst>
          </p:cNvPr>
          <p:cNvSpPr>
            <a:spLocks noGrp="1"/>
          </p:cNvSpPr>
          <p:nvPr>
            <p:ph idx="1"/>
          </p:nvPr>
        </p:nvSpPr>
        <p:spPr/>
        <p:txBody>
          <a:bodyPr>
            <a:normAutofit fontScale="85000" lnSpcReduction="10000"/>
          </a:bodyPr>
          <a:lstStyle/>
          <a:p>
            <a:r>
              <a:rPr lang="el-GR" dirty="0"/>
              <a:t>Συνεχής καταστολή</a:t>
            </a:r>
          </a:p>
          <a:p>
            <a:pPr marL="0" indent="0" algn="just">
              <a:buNone/>
            </a:pPr>
            <a:r>
              <a:rPr lang="el-GR" dirty="0"/>
              <a:t>«</a:t>
            </a:r>
            <a:r>
              <a:rPr lang="el-GR" i="1" dirty="0"/>
              <a:t>Μόλις ξυπνάς, πας στην ουρά για φαγητό και ξεκινάς τη μέρα σου με την αστυνομία να σου επιτίθεται στην ουρά. Μετά βγαίνεις έξω, και στην πύλη της Μόριας κάποιος άλλος αστυνομικός θα σε προσβάλει και θα σου ουρλιάζει. Μετά πας προς το κέντρο της πόλης και με το που φτάσεις, σταματάει δίπλα σου ένα περιπολικό και σε πηγαίνει στο τμήμα κι εκεί σου κάνουν άλλα. Κι έπειτα όταν γυρνάς στο καμπ, έχεις την αστυνομία έξω τη νύχτα που είναι ό,τι χειρότερο. Τους λες: ‘Βοηθήστε με! Κάποιος με χτύπησε’ και σου λένε: ‘Μπράβο! Κάνε κι εσύ το ίδιο. Τι με νοιάζει εμένα; Πήγαινε να τον κλέψεις. Κάνε του ό,τι θες’. Και μετά όταν πήγαινα σε αυτές τις διαδηλώσεις και έβλεπα πόσο βίαιοι είναι. Πόσο ρατσιστές. Χτυπάγανε έγκυες γυναίκες και παιδιά. Τους έβλεπα με τα μάτια μου. Χτυπάγανε παιδάκια. Μετά από κάθε διαδήλωση τους μισούσαμε παραπάνω. Δεν νομίζω ότι υπάρχει άλλο επίπεδο μίσους για αυτούς</a:t>
            </a:r>
            <a:r>
              <a:rPr lang="el-GR" dirty="0"/>
              <a:t>». (</a:t>
            </a:r>
            <a:r>
              <a:rPr lang="el-GR" dirty="0" err="1"/>
              <a:t>Γιουσίφ</a:t>
            </a:r>
            <a:r>
              <a:rPr lang="el-GR" dirty="0"/>
              <a:t>) </a:t>
            </a:r>
          </a:p>
        </p:txBody>
      </p:sp>
    </p:spTree>
    <p:extLst>
      <p:ext uri="{BB962C8B-B14F-4D97-AF65-F5344CB8AC3E}">
        <p14:creationId xmlns:p14="http://schemas.microsoft.com/office/powerpoint/2010/main" val="56716727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4380</TotalTime>
  <Words>1353</Words>
  <Application>Microsoft Office PowerPoint</Application>
  <PresentationFormat>Ευρεία οθόνη</PresentationFormat>
  <Paragraphs>62</Paragraphs>
  <Slides>15</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Aptos</vt:lpstr>
      <vt:lpstr>Aptos Display</vt:lpstr>
      <vt:lpstr>Arial</vt:lpstr>
      <vt:lpstr>Times New Roman</vt:lpstr>
      <vt:lpstr>Θέμα του Office</vt:lpstr>
      <vt:lpstr>Συλλογικές Δράσεις Προσφύγων στη Λέσβο 2015-2020</vt:lpstr>
      <vt:lpstr>Θεωρητικές Παραδοχές</vt:lpstr>
      <vt:lpstr>Θεωρητικές Παραδοχές</vt:lpstr>
      <vt:lpstr>Χωροχρονικός Εντοπισμός</vt:lpstr>
      <vt:lpstr>Συλλογικές Δράσεις Προσφύγων 2015-2020</vt:lpstr>
      <vt:lpstr>Ευκαιρίες</vt:lpstr>
      <vt:lpstr>Ευκαιρίες</vt:lpstr>
      <vt:lpstr>Ευκαιρίες</vt:lpstr>
      <vt:lpstr>Περιορισμοί</vt:lpstr>
      <vt:lpstr>Περιορισμοί</vt:lpstr>
      <vt:lpstr>Περιορισμοί</vt:lpstr>
      <vt:lpstr>Περιορισμοί</vt:lpstr>
      <vt:lpstr>Περιορισμοί</vt:lpstr>
      <vt:lpstr>Συλλογική Ταυτότητα</vt:lpstr>
      <vt:lpstr>Συλλογική Ταυτότητα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Xypolytas Nikolaos</dc:creator>
  <cp:lastModifiedBy>Xypolytas Nikolaos</cp:lastModifiedBy>
  <cp:revision>7</cp:revision>
  <dcterms:created xsi:type="dcterms:W3CDTF">2025-05-04T05:42:00Z</dcterms:created>
  <dcterms:modified xsi:type="dcterms:W3CDTF">2025-05-07T16:25:42Z</dcterms:modified>
</cp:coreProperties>
</file>