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0" d="100"/>
          <a:sy n="80" d="100"/>
        </p:scale>
        <p:origin x="60"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49C22BC1-F42A-4A7E-A8CB-BFC8D55D0AA7}" type="datetimeFigureOut">
              <a:rPr lang="el-GR" smtClean="0"/>
              <a:t>15/3/2017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94414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9C22BC1-F42A-4A7E-A8CB-BFC8D55D0AA7}" type="datetimeFigureOut">
              <a:rPr lang="el-GR" smtClean="0"/>
              <a:t>15/3/2017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358785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9C22BC1-F42A-4A7E-A8CB-BFC8D55D0AA7}" type="datetimeFigureOut">
              <a:rPr lang="el-GR" smtClean="0"/>
              <a:t>15/3/2017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203088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9C22BC1-F42A-4A7E-A8CB-BFC8D55D0AA7}" type="datetimeFigureOut">
              <a:rPr lang="el-GR" smtClean="0"/>
              <a:t>15/3/2017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292867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49C22BC1-F42A-4A7E-A8CB-BFC8D55D0AA7}" type="datetimeFigureOut">
              <a:rPr lang="el-GR" smtClean="0"/>
              <a:t>15/3/2017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3351917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49C22BC1-F42A-4A7E-A8CB-BFC8D55D0AA7}" type="datetimeFigureOut">
              <a:rPr lang="el-GR" smtClean="0"/>
              <a:t>15/3/2017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339582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9C22BC1-F42A-4A7E-A8CB-BFC8D55D0AA7}" type="datetimeFigureOut">
              <a:rPr lang="el-GR" smtClean="0"/>
              <a:t>15/3/2017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385662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49C22BC1-F42A-4A7E-A8CB-BFC8D55D0AA7}" type="datetimeFigureOut">
              <a:rPr lang="el-GR" smtClean="0"/>
              <a:t>15/3/2017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167416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9C22BC1-F42A-4A7E-A8CB-BFC8D55D0AA7}" type="datetimeFigureOut">
              <a:rPr lang="el-GR" smtClean="0"/>
              <a:t>15/3/2017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362555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49C22BC1-F42A-4A7E-A8CB-BFC8D55D0AA7}" type="datetimeFigureOut">
              <a:rPr lang="el-GR" smtClean="0"/>
              <a:t>15/3/2017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162334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49C22BC1-F42A-4A7E-A8CB-BFC8D55D0AA7}" type="datetimeFigureOut">
              <a:rPr lang="el-GR" smtClean="0"/>
              <a:t>15/3/2017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B29CD5-7240-4137-8E03-E28C4AF1DBE8}" type="slidenum">
              <a:rPr lang="el-GR" smtClean="0"/>
              <a:t>‹#›</a:t>
            </a:fld>
            <a:endParaRPr lang="el-GR"/>
          </a:p>
        </p:txBody>
      </p:sp>
    </p:spTree>
    <p:extLst>
      <p:ext uri="{BB962C8B-B14F-4D97-AF65-F5344CB8AC3E}">
        <p14:creationId xmlns:p14="http://schemas.microsoft.com/office/powerpoint/2010/main" val="118982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22BC1-F42A-4A7E-A8CB-BFC8D55D0AA7}" type="datetimeFigureOut">
              <a:rPr lang="el-GR" smtClean="0"/>
              <a:t>15/3/2017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29CD5-7240-4137-8E03-E28C4AF1DBE8}" type="slidenum">
              <a:rPr lang="el-GR" smtClean="0"/>
              <a:t>‹#›</a:t>
            </a:fld>
            <a:endParaRPr lang="el-GR"/>
          </a:p>
        </p:txBody>
      </p:sp>
    </p:spTree>
    <p:extLst>
      <p:ext uri="{BB962C8B-B14F-4D97-AF65-F5344CB8AC3E}">
        <p14:creationId xmlns:p14="http://schemas.microsoft.com/office/powerpoint/2010/main" val="1529537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1938337"/>
          </a:xfrm>
        </p:spPr>
        <p:txBody>
          <a:bodyPr>
            <a:normAutofit/>
          </a:bodyPr>
          <a:lstStyle/>
          <a:p>
            <a:r>
              <a:rPr lang="el-GR" sz="4000" b="1" dirty="0">
                <a:latin typeface="Times New Roman" panose="02020603050405020304" pitchFamily="18" charset="0"/>
                <a:cs typeface="Times New Roman" panose="02020603050405020304" pitchFamily="18" charset="0"/>
              </a:rPr>
              <a:t>Θεωρίες Μεταναστευτικών Ροών</a:t>
            </a:r>
          </a:p>
        </p:txBody>
      </p:sp>
      <p:sp>
        <p:nvSpPr>
          <p:cNvPr id="3" name="Υπότιτλος 2"/>
          <p:cNvSpPr>
            <a:spLocks noGrp="1"/>
          </p:cNvSpPr>
          <p:nvPr>
            <p:ph type="subTitle" idx="1"/>
          </p:nvPr>
        </p:nvSpPr>
        <p:spPr>
          <a:xfrm>
            <a:off x="914400" y="3602038"/>
            <a:ext cx="10414000" cy="1655762"/>
          </a:xfrm>
        </p:spPr>
        <p:txBody>
          <a:bodyPr/>
          <a:lstStyle/>
          <a:p>
            <a:r>
              <a:rPr lang="el-GR" sz="4800" b="1" i="1" dirty="0">
                <a:latin typeface="Times New Roman" panose="02020603050405020304" pitchFamily="18" charset="0"/>
                <a:cs typeface="Times New Roman" panose="02020603050405020304" pitchFamily="18" charset="0"/>
              </a:rPr>
              <a:t>Θεωρία των Παγκόσμιων Συστημάτων</a:t>
            </a:r>
          </a:p>
          <a:p>
            <a:endParaRPr lang="el-GR" dirty="0"/>
          </a:p>
        </p:txBody>
      </p:sp>
    </p:spTree>
    <p:extLst>
      <p:ext uri="{BB962C8B-B14F-4D97-AF65-F5344CB8AC3E}">
        <p14:creationId xmlns:p14="http://schemas.microsoft.com/office/powerpoint/2010/main" val="170910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Θεωρίες Παγκόσμιων Συστημάτων</a:t>
            </a:r>
          </a:p>
        </p:txBody>
      </p:sp>
      <p:sp>
        <p:nvSpPr>
          <p:cNvPr id="3" name="Θέση περιεχομένου 2"/>
          <p:cNvSpPr>
            <a:spLocks noGrp="1"/>
          </p:cNvSpPr>
          <p:nvPr>
            <p:ph idx="1"/>
          </p:nvPr>
        </p:nvSpPr>
        <p:spPr>
          <a:xfrm>
            <a:off x="838200" y="1825624"/>
            <a:ext cx="10515600" cy="4740275"/>
          </a:xfrm>
        </p:spPr>
        <p:txBody>
          <a:bodyPr>
            <a:normAutofit fontScale="92500"/>
          </a:bodyPr>
          <a:lstStyle/>
          <a:p>
            <a:r>
              <a:rPr lang="el-GR" dirty="0">
                <a:latin typeface="Times New Roman" panose="02020603050405020304" pitchFamily="18" charset="0"/>
                <a:cs typeface="Times New Roman" panose="02020603050405020304" pitchFamily="18" charset="0"/>
              </a:rPr>
              <a:t>Η μετανάστευση συνδέεται με την οργάνωση της παγκόσμιας αγοράς και του καπιταλισμού</a:t>
            </a:r>
          </a:p>
          <a:p>
            <a:pPr marL="0" indent="0" algn="just">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Η ανάγκη να μεγαλώνει ολοένα την πώληση των προϊόντων της κυνηγά την αστική τάξη πάνω σ' όλη τη γήινη σφαίρα. Είναι υποχρεωμένη να φωλιάζει παντού, να εγκαθίσταται παντού, να δημιουργεί παντού σχέσεις</a:t>
            </a:r>
            <a:r>
              <a:rPr lang="el-GR" dirty="0">
                <a:latin typeface="Times New Roman" panose="02020603050405020304" pitchFamily="18" charset="0"/>
                <a:cs typeface="Times New Roman" panose="02020603050405020304" pitchFamily="18" charset="0"/>
              </a:rPr>
              <a:t>» (Μαρξ, Κομμουνιστικό Μανιφέστο, 1848)</a:t>
            </a:r>
            <a:endParaRPr lang="en-US" dirty="0">
              <a:latin typeface="Times New Roman" panose="02020603050405020304" pitchFamily="18" charset="0"/>
              <a:cs typeface="Times New Roman" panose="02020603050405020304" pitchFamily="18" charset="0"/>
            </a:endParaRPr>
          </a:p>
          <a:p>
            <a:pPr marL="0" indent="0" algn="ctr">
              <a:buNone/>
            </a:pPr>
            <a:r>
              <a:rPr lang="el-GR" b="1" dirty="0">
                <a:latin typeface="Times New Roman" panose="02020603050405020304" pitchFamily="18" charset="0"/>
                <a:cs typeface="Times New Roman" panose="02020603050405020304" pitchFamily="18" charset="0"/>
              </a:rPr>
              <a:t>Σύγχρονη αποικιοκρατία (1500 – 1900) και μεταναστευτική κίνηση</a:t>
            </a:r>
          </a:p>
          <a:p>
            <a:pPr algn="just"/>
            <a:r>
              <a:rPr lang="el-GR" dirty="0">
                <a:latin typeface="Times New Roman" panose="02020603050405020304" pitchFamily="18" charset="0"/>
                <a:cs typeface="Times New Roman" panose="02020603050405020304" pitchFamily="18" charset="0"/>
              </a:rPr>
              <a:t>Παλαιό σύστημα επικυριαρχίας που παίρνει νέα μορφή στην εποχή του καπιταλισμού</a:t>
            </a:r>
          </a:p>
          <a:p>
            <a:pPr algn="just"/>
            <a:r>
              <a:rPr lang="el-GR" dirty="0">
                <a:latin typeface="Times New Roman" panose="02020603050405020304" pitchFamily="18" charset="0"/>
                <a:cs typeface="Times New Roman" panose="02020603050405020304" pitchFamily="18" charset="0"/>
              </a:rPr>
              <a:t>Οικονομική και πολιτισμική επέμβαση των μητροπόλεων στις αποικίες</a:t>
            </a:r>
          </a:p>
          <a:p>
            <a:pPr algn="just"/>
            <a:r>
              <a:rPr lang="el-GR" dirty="0">
                <a:latin typeface="Times New Roman" panose="02020603050405020304" pitchFamily="18" charset="0"/>
                <a:cs typeface="Times New Roman" panose="02020603050405020304" pitchFamily="18" charset="0"/>
              </a:rPr>
              <a:t>Ευκολία μετακίνησης – Αίσθημα συμμετοχής στην «προηγμένη κοινωνία»</a:t>
            </a:r>
          </a:p>
          <a:p>
            <a:pPr algn="just"/>
            <a:endParaRPr lang="el-GR" dirty="0">
              <a:latin typeface="Times New Roman" panose="02020603050405020304" pitchFamily="18"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25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Θεωρίες Παγκόσμιων Συστημάτων</a:t>
            </a:r>
            <a:endParaRPr lang="el-GR" b="1" dirty="0"/>
          </a:p>
        </p:txBody>
      </p:sp>
      <p:sp>
        <p:nvSpPr>
          <p:cNvPr id="3" name="Θέση περιεχομένου 2"/>
          <p:cNvSpPr>
            <a:spLocks noGrp="1"/>
          </p:cNvSpPr>
          <p:nvPr>
            <p:ph idx="1"/>
          </p:nvPr>
        </p:nvSpPr>
        <p:spPr>
          <a:xfrm>
            <a:off x="838200" y="1825624"/>
            <a:ext cx="10515600" cy="4816475"/>
          </a:xfrm>
        </p:spPr>
        <p:txBody>
          <a:bodyPr>
            <a:normAutofit fontScale="92500"/>
          </a:bodyPr>
          <a:lstStyle/>
          <a:p>
            <a:pPr marL="0" indent="0" algn="ctr">
              <a:buNone/>
            </a:pPr>
            <a:r>
              <a:rPr lang="el-GR" b="1" dirty="0">
                <a:latin typeface="Times New Roman" panose="02020603050405020304" pitchFamily="18" charset="0"/>
                <a:cs typeface="Times New Roman" panose="02020603050405020304" pitchFamily="18" charset="0"/>
              </a:rPr>
              <a:t>Σύγχρονος καπιταλισμός και μετανάστευση</a:t>
            </a:r>
          </a:p>
          <a:p>
            <a:r>
              <a:rPr lang="el-GR" dirty="0">
                <a:latin typeface="Times New Roman" panose="02020603050405020304" pitchFamily="18" charset="0"/>
                <a:cs typeface="Times New Roman" panose="02020603050405020304" pitchFamily="18" charset="0"/>
              </a:rPr>
              <a:t>Κέντρο / Περιφέρεια</a:t>
            </a:r>
          </a:p>
          <a:p>
            <a:r>
              <a:rPr lang="el-GR" dirty="0">
                <a:latin typeface="Times New Roman" panose="02020603050405020304" pitchFamily="18" charset="0"/>
                <a:cs typeface="Times New Roman" panose="02020603050405020304" pitchFamily="18" charset="0"/>
              </a:rPr>
              <a:t>Η διεθνής μετανάστευση είναι φυσική συνέπεια του σχηματισμού της καπιταλιστικής αγοράς στις περιφερειακές / «αναπτυσσόμενες» χώρες</a:t>
            </a:r>
          </a:p>
          <a:p>
            <a:r>
              <a:rPr lang="el-GR" dirty="0">
                <a:latin typeface="Times New Roman" panose="02020603050405020304" pitchFamily="18" charset="0"/>
                <a:cs typeface="Times New Roman" panose="02020603050405020304" pitchFamily="18" charset="0"/>
              </a:rPr>
              <a:t>Η διεθνής μετακίνηση των πληθυσμών λειτουργεί (κυρίως) σε αντίθετη φορά από τη μετακίνηση κεφαλαίων και αγαθών</a:t>
            </a:r>
          </a:p>
          <a:p>
            <a:r>
              <a:rPr lang="el-GR" dirty="0">
                <a:latin typeface="Times New Roman" panose="02020603050405020304" pitchFamily="18" charset="0"/>
                <a:cs typeface="Times New Roman" panose="02020603050405020304" pitchFamily="18" charset="0"/>
              </a:rPr>
              <a:t>Η εισβολή του κεφαλαίου στις περιφερειακές χώρες επιφέρει ριζικές αλλαγές στις τοπικές κοινωνίες και οικονομίες</a:t>
            </a:r>
          </a:p>
          <a:p>
            <a:r>
              <a:rPr lang="el-GR" dirty="0">
                <a:latin typeface="Times New Roman" panose="02020603050405020304" pitchFamily="18" charset="0"/>
                <a:cs typeface="Times New Roman" panose="02020603050405020304" pitchFamily="18" charset="0"/>
              </a:rPr>
              <a:t>Αλλάζει την οργάνωση της οικονομίας, χτίζοντας βιομηχανία, αγοράζοντας γη με αποτέλεσμα οι εργάτες γης ή μικροέμποροι / βιοτέχνες να φεύγουν από την ύπαιθρο και να αναζητούν έμμισθη εργασία στην πόλη</a:t>
            </a:r>
          </a:p>
          <a:p>
            <a:endParaRPr lang="el-GR" dirty="0"/>
          </a:p>
        </p:txBody>
      </p:sp>
    </p:spTree>
    <p:extLst>
      <p:ext uri="{BB962C8B-B14F-4D97-AF65-F5344CB8AC3E}">
        <p14:creationId xmlns:p14="http://schemas.microsoft.com/office/powerpoint/2010/main" val="147137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Θεωρίες Παγκόσμιων Συστημάτων</a:t>
            </a:r>
            <a:endParaRPr lang="el-GR" b="1" dirty="0"/>
          </a:p>
        </p:txBody>
      </p:sp>
      <p:sp>
        <p:nvSpPr>
          <p:cNvPr id="3" name="Θέση περιεχομένου 2"/>
          <p:cNvSpPr>
            <a:spLocks noGrp="1"/>
          </p:cNvSpPr>
          <p:nvPr>
            <p:ph idx="1"/>
          </p:nvPr>
        </p:nvSpPr>
        <p:spPr/>
        <p:txBody>
          <a:bodyPr>
            <a:normAutofit/>
          </a:bodyPr>
          <a:lstStyle/>
          <a:p>
            <a:r>
              <a:rPr lang="el-GR" dirty="0">
                <a:latin typeface="Times New Roman" panose="02020603050405020304" pitchFamily="18" charset="0"/>
                <a:cs typeface="Times New Roman" panose="02020603050405020304" pitchFamily="18" charset="0"/>
              </a:rPr>
              <a:t>Η οργάνωση ζωής στις χώρες της περιφέρειας (επικοινωνίες, συγκοινωνίες) αλλάζει ριζικά και βίαια διαλύοντας παραδοσιακές μορφές κοινοτικής και οικογενειακής στήριξης </a:t>
            </a:r>
          </a:p>
          <a:p>
            <a:r>
              <a:rPr lang="el-GR" dirty="0">
                <a:latin typeface="Times New Roman" panose="02020603050405020304" pitchFamily="18" charset="0"/>
                <a:cs typeface="Times New Roman" panose="02020603050405020304" pitchFamily="18" charset="0"/>
              </a:rPr>
              <a:t>Η επένδυση του κεφαλαίου δημιουργεί ένα ξεριζωμένο και μετακινούμενο πληθυσμό στις περιφερειακές χώρες</a:t>
            </a:r>
            <a:endParaRPr lang="en-US"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Ο πληθυσμός αυτός έχει πρότυπα και αξίες που συνδέονται με τις χώρες του κέντρου και τις αλλαγές που αυτές έφεραν στις χώρες της περιφέρειας (</a:t>
            </a:r>
            <a:r>
              <a:rPr lang="el-GR" dirty="0" err="1">
                <a:latin typeface="Times New Roman" panose="02020603050405020304" pitchFamily="18" charset="0"/>
                <a:cs typeface="Times New Roman" panose="02020603050405020304" pitchFamily="18" charset="0"/>
              </a:rPr>
              <a:t>μετα</a:t>
            </a:r>
            <a:r>
              <a:rPr lang="el-GR" dirty="0">
                <a:latin typeface="Times New Roman" panose="02020603050405020304" pitchFamily="18" charset="0"/>
                <a:cs typeface="Times New Roman" panose="02020603050405020304" pitchFamily="18" charset="0"/>
              </a:rPr>
              <a:t>-αποικιοκρατική θεωρία)</a:t>
            </a:r>
          </a:p>
          <a:p>
            <a:r>
              <a:rPr lang="el-GR" dirty="0">
                <a:latin typeface="Times New Roman" panose="02020603050405020304" pitchFamily="18" charset="0"/>
                <a:cs typeface="Times New Roman" panose="02020603050405020304" pitchFamily="18" charset="0"/>
              </a:rPr>
              <a:t>Η μετανάστευση είναι πολύ περισσότερο πιθανή ανάμεσα σε πρώην αποικιοκρατικές δυνάμεις και τις πρώην αποικίες</a:t>
            </a:r>
          </a:p>
        </p:txBody>
      </p:sp>
    </p:spTree>
    <p:extLst>
      <p:ext uri="{BB962C8B-B14F-4D97-AF65-F5344CB8AC3E}">
        <p14:creationId xmlns:p14="http://schemas.microsoft.com/office/powerpoint/2010/main" val="108484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137" y="0"/>
            <a:ext cx="10515600" cy="1325563"/>
          </a:xfrm>
        </p:spPr>
        <p:txBody>
          <a:bodyPr/>
          <a:lstStyle/>
          <a:p>
            <a:pPr algn="ctr"/>
            <a:r>
              <a:rPr lang="el-GR" b="1" dirty="0">
                <a:latin typeface="Times New Roman" panose="02020603050405020304" pitchFamily="18" charset="0"/>
                <a:cs typeface="Times New Roman" panose="02020603050405020304" pitchFamily="18" charset="0"/>
              </a:rPr>
              <a:t>Διεθνής Καταμερισμός Εργασίας</a:t>
            </a:r>
            <a:endParaRPr lang="el-GR" b="1" dirty="0"/>
          </a:p>
        </p:txBody>
      </p:sp>
      <p:sp>
        <p:nvSpPr>
          <p:cNvPr id="3" name="Θέση περιεχομένου 2"/>
          <p:cNvSpPr>
            <a:spLocks noGrp="1"/>
          </p:cNvSpPr>
          <p:nvPr>
            <p:ph idx="1"/>
          </p:nvPr>
        </p:nvSpPr>
        <p:spPr>
          <a:xfrm>
            <a:off x="0" y="1325563"/>
            <a:ext cx="11747500" cy="5532437"/>
          </a:xfrm>
        </p:spPr>
        <p:txBody>
          <a:bodyPr>
            <a:normAutofit lnSpcReduction="10000"/>
          </a:bodyPr>
          <a:lstStyle/>
          <a:p>
            <a:r>
              <a:rPr lang="el-GR" dirty="0">
                <a:latin typeface="Times New Roman" panose="02020603050405020304" pitchFamily="18" charset="0"/>
                <a:cs typeface="Times New Roman" panose="02020603050405020304" pitchFamily="18" charset="0"/>
              </a:rPr>
              <a:t>Η οργάνωση της οικονομίας σε παγκόσμιο επίπεδο δημιουργεί το Διεθνή Καταμερισμό Εργασίας (International </a:t>
            </a:r>
            <a:r>
              <a:rPr lang="el-GR" dirty="0" err="1">
                <a:latin typeface="Times New Roman" panose="02020603050405020304" pitchFamily="18" charset="0"/>
                <a:cs typeface="Times New Roman" panose="02020603050405020304" pitchFamily="18" charset="0"/>
              </a:rPr>
              <a:t>Division</a:t>
            </a:r>
            <a:r>
              <a:rPr lang="el-GR" dirty="0">
                <a:latin typeface="Times New Roman" panose="02020603050405020304" pitchFamily="18" charset="0"/>
                <a:cs typeface="Times New Roman" panose="02020603050405020304" pitchFamily="18" charset="0"/>
              </a:rPr>
              <a:t> of Labour)</a:t>
            </a:r>
          </a:p>
          <a:p>
            <a:r>
              <a:rPr lang="el-GR" dirty="0">
                <a:latin typeface="Times New Roman" panose="02020603050405020304" pitchFamily="18" charset="0"/>
                <a:cs typeface="Times New Roman" panose="02020603050405020304" pitchFamily="18" charset="0"/>
              </a:rPr>
              <a:t>Η οικονομία ελέγχεται κεντρικά και η εργασία κατανέμεται σε παγκόσμιο επίπεδο</a:t>
            </a:r>
          </a:p>
          <a:p>
            <a:r>
              <a:rPr lang="el-GR" dirty="0">
                <a:latin typeface="Times New Roman" panose="02020603050405020304" pitchFamily="18" charset="0"/>
                <a:cs typeface="Times New Roman" panose="02020603050405020304" pitchFamily="18" charset="0"/>
              </a:rPr>
              <a:t>Μεταφορά της παραγωγής στις χώρες της περιφέρειας – Διατήρηση της διοίκησης στις χώρες του κέντρου</a:t>
            </a:r>
          </a:p>
          <a:p>
            <a:r>
              <a:rPr lang="el-GR" dirty="0">
                <a:latin typeface="Times New Roman" panose="02020603050405020304" pitchFamily="18" charset="0"/>
                <a:cs typeface="Times New Roman" panose="02020603050405020304" pitchFamily="18" charset="0"/>
              </a:rPr>
              <a:t>Έντονες διαφορές κέντρου – περιφέρειας στις εργασιακές συνθήκες</a:t>
            </a:r>
          </a:p>
          <a:p>
            <a:pPr marL="0" indent="0">
              <a:buNone/>
            </a:pPr>
            <a:r>
              <a:rPr lang="el-GR" i="1" dirty="0">
                <a:latin typeface="Times New Roman" panose="02020603050405020304" pitchFamily="18" charset="0"/>
                <a:cs typeface="Times New Roman" panose="02020603050405020304" pitchFamily="18" charset="0"/>
              </a:rPr>
              <a:t>«Η ελεύθερη εργασία είναι μια μορφή εργασιακού ελέγχου που χρησιμοποιείται για την εξειδικευμένη εργασία στις χώρες του κέντρου. Ενώ, η εξαναγκαστική εργασία χρησιμοποιείται για τη λιγότερο εξειδικευμένη εργασία στις περιφερειακές χώρες. Ο συνδυασμός των δύο είναι η ουσία του καπιταλισμού»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Wallerstein</a:t>
            </a:r>
            <a:r>
              <a:rPr lang="el-GR" dirty="0">
                <a:latin typeface="Times New Roman" panose="02020603050405020304" pitchFamily="18" charset="0"/>
                <a:cs typeface="Times New Roman" panose="02020603050405020304" pitchFamily="18" charset="0"/>
              </a:rPr>
              <a:t> 1974: 127).</a:t>
            </a:r>
          </a:p>
          <a:p>
            <a:r>
              <a:rPr lang="el-GR" dirty="0">
                <a:latin typeface="Times New Roman" panose="02020603050405020304" pitchFamily="18" charset="0"/>
                <a:cs typeface="Times New Roman" panose="02020603050405020304" pitchFamily="18" charset="0"/>
              </a:rPr>
              <a:t>Ο Διεθνής Καταμερισμός Εργασίας δημιουργεί / συντηρεί την εικόνα του Πολιτισμένου Κέντρου – Οπισθοδρομικής Περιφέρειας </a:t>
            </a:r>
          </a:p>
        </p:txBody>
      </p:sp>
    </p:spTree>
    <p:extLst>
      <p:ext uri="{BB962C8B-B14F-4D97-AF65-F5344CB8AC3E}">
        <p14:creationId xmlns:p14="http://schemas.microsoft.com/office/powerpoint/2010/main" val="1034195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2106" y="0"/>
            <a:ext cx="10515600" cy="1325563"/>
          </a:xfrm>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Διεθνής Καταμερισμός Εργασίας</a:t>
            </a:r>
            <a:endParaRPr lang="el-GR" dirty="0"/>
          </a:p>
        </p:txBody>
      </p:sp>
      <p:sp>
        <p:nvSpPr>
          <p:cNvPr id="3" name="Θέση περιεχομένου 2"/>
          <p:cNvSpPr>
            <a:spLocks noGrp="1"/>
          </p:cNvSpPr>
          <p:nvPr>
            <p:ph idx="1"/>
          </p:nvPr>
        </p:nvSpPr>
        <p:spPr>
          <a:xfrm>
            <a:off x="36095" y="1167063"/>
            <a:ext cx="12047621" cy="5690937"/>
          </a:xfrm>
        </p:spPr>
        <p:txBody>
          <a:bodyPr>
            <a:normAutofit/>
          </a:bodyPr>
          <a:lstStyle/>
          <a:p>
            <a:r>
              <a:rPr lang="el-GR" dirty="0">
                <a:latin typeface="Times New Roman" panose="02020603050405020304" pitchFamily="18" charset="0"/>
                <a:cs typeface="Times New Roman" panose="02020603050405020304" pitchFamily="18" charset="0"/>
              </a:rPr>
              <a:t>Βιομηχανία / γεωργία και προβληματικές συνθήκες στις χώρες της περιφέρειας – Υπηρεσίες (</a:t>
            </a:r>
            <a:r>
              <a:rPr lang="el-GR" i="1" dirty="0">
                <a:latin typeface="Times New Roman" panose="02020603050405020304" pitchFamily="18" charset="0"/>
                <a:cs typeface="Times New Roman" panose="02020603050405020304" pitchFamily="18" charset="0"/>
              </a:rPr>
              <a:t>κυρίως</a:t>
            </a:r>
            <a:r>
              <a:rPr lang="el-GR" dirty="0">
                <a:latin typeface="Times New Roman" panose="02020603050405020304" pitchFamily="18" charset="0"/>
                <a:cs typeface="Times New Roman" panose="02020603050405020304" pitchFamily="18" charset="0"/>
              </a:rPr>
              <a:t>) στις χώρες του κέντρου</a:t>
            </a:r>
          </a:p>
          <a:p>
            <a:r>
              <a:rPr lang="el-GR" dirty="0">
                <a:latin typeface="Times New Roman" panose="02020603050405020304" pitchFamily="18" charset="0"/>
                <a:cs typeface="Times New Roman" panose="02020603050405020304" pitchFamily="18" charset="0"/>
              </a:rPr>
              <a:t>Ανάγκη ύπαρξης ενός εργατικού δυναμικού που θα εκτελεί βαριές και ανεπιθύμητες εργασίες με χαμηλό ημερομίσθιο (γεωργία, κατασκευές)</a:t>
            </a:r>
          </a:p>
          <a:p>
            <a:r>
              <a:rPr lang="el-GR" dirty="0">
                <a:latin typeface="Times New Roman" panose="02020603050405020304" pitchFamily="18" charset="0"/>
                <a:cs typeface="Times New Roman" panose="02020603050405020304" pitchFamily="18" charset="0"/>
              </a:rPr>
              <a:t>Ανάγκη ενός εργατικού δυναμικού που θα παρέχει υποστηρικτικές υπηρεσίες στους εργαζόμενους του κέντρου</a:t>
            </a:r>
          </a:p>
          <a:p>
            <a:pPr lvl="1"/>
            <a:r>
              <a:rPr lang="el-GR" dirty="0">
                <a:latin typeface="Times New Roman" panose="02020603050405020304" pitchFamily="18" charset="0"/>
                <a:cs typeface="Times New Roman" panose="02020603050405020304" pitchFamily="18" charset="0"/>
              </a:rPr>
              <a:t>Υπηρεσίες εστίασης</a:t>
            </a:r>
          </a:p>
          <a:p>
            <a:pPr lvl="1"/>
            <a:r>
              <a:rPr lang="el-GR" dirty="0">
                <a:latin typeface="Times New Roman" panose="02020603050405020304" pitchFamily="18" charset="0"/>
                <a:cs typeface="Times New Roman" panose="02020603050405020304" pitchFamily="18" charset="0"/>
              </a:rPr>
              <a:t>Βιομηχανία διασκέδασης / </a:t>
            </a:r>
            <a:r>
              <a:rPr lang="en-US" dirty="0">
                <a:latin typeface="Times New Roman" panose="02020603050405020304" pitchFamily="18" charset="0"/>
                <a:cs typeface="Times New Roman" panose="02020603050405020304" pitchFamily="18" charset="0"/>
              </a:rPr>
              <a:t>sex</a:t>
            </a:r>
            <a:r>
              <a:rPr lang="el-G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1"/>
            <a:r>
              <a:rPr lang="el-GR" dirty="0">
                <a:latin typeface="Times New Roman" panose="02020603050405020304" pitchFamily="18" charset="0"/>
                <a:cs typeface="Times New Roman" panose="02020603050405020304" pitchFamily="18" charset="0"/>
              </a:rPr>
              <a:t>Οικιακή εργασία</a:t>
            </a:r>
            <a:r>
              <a:rPr lang="en-US" dirty="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a:p>
            <a:pPr lvl="1"/>
            <a:r>
              <a:rPr lang="el-GR" dirty="0">
                <a:latin typeface="Times New Roman" panose="02020603050405020304" pitchFamily="18" charset="0"/>
                <a:cs typeface="Times New Roman" panose="02020603050405020304" pitchFamily="18" charset="0"/>
              </a:rPr>
              <a:t>Βρεφονηπιακή φροντίδα         αλλαγές κράτους πρόνοιας / αγοράς εργασίας (φύλο)</a:t>
            </a:r>
          </a:p>
          <a:p>
            <a:pPr lvl="1"/>
            <a:r>
              <a:rPr lang="el-GR" dirty="0">
                <a:latin typeface="Times New Roman" panose="02020603050405020304" pitchFamily="18" charset="0"/>
                <a:cs typeface="Times New Roman" panose="02020603050405020304" pitchFamily="18" charset="0"/>
              </a:rPr>
              <a:t>Φροντίδα ηλικιωμένων</a:t>
            </a:r>
          </a:p>
          <a:p>
            <a:r>
              <a:rPr lang="el-GR" dirty="0">
                <a:latin typeface="Times New Roman" panose="02020603050405020304" pitchFamily="18" charset="0"/>
                <a:cs typeface="Times New Roman" panose="02020603050405020304" pitchFamily="18" charset="0"/>
              </a:rPr>
              <a:t>Συμβολή της οργάνωσης της εργασίας των χωρών υποδοχής στην άντληση κοινωνικού κύρους της μεσαίας τάξης.</a:t>
            </a:r>
          </a:p>
        </p:txBody>
      </p:sp>
      <p:sp>
        <p:nvSpPr>
          <p:cNvPr id="4" name="Δεξί άγκιστρο 3"/>
          <p:cNvSpPr/>
          <p:nvPr/>
        </p:nvSpPr>
        <p:spPr>
          <a:xfrm>
            <a:off x="3914275" y="4704347"/>
            <a:ext cx="330200" cy="1032710"/>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22284318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495</Words>
  <Application>Microsoft Office PowerPoint</Application>
  <PresentationFormat>Ευρεία οθόνη</PresentationFormat>
  <Paragraphs>38</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Times New Roman</vt:lpstr>
      <vt:lpstr>Θέμα του Office</vt:lpstr>
      <vt:lpstr>Θεωρίες Μεταναστευτικών Ροών</vt:lpstr>
      <vt:lpstr>Θεωρίες Παγκόσμιων Συστημάτων</vt:lpstr>
      <vt:lpstr>Θεωρίες Παγκόσμιων Συστημάτων</vt:lpstr>
      <vt:lpstr>Θεωρίες Παγκόσμιων Συστημάτων</vt:lpstr>
      <vt:lpstr>Διεθνής Καταμερισμός Εργασίας</vt:lpstr>
      <vt:lpstr>Διεθνής Καταμερισμός Εργασίας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Θεωρίες Μεταναστευτικών Ροών</dc:title>
  <dc:creator>Nick</dc:creator>
  <cp:lastModifiedBy>Nick</cp:lastModifiedBy>
  <cp:revision>15</cp:revision>
  <dcterms:created xsi:type="dcterms:W3CDTF">2017-03-13T07:39:26Z</dcterms:created>
  <dcterms:modified xsi:type="dcterms:W3CDTF">2017-03-15T10:07:08Z</dcterms:modified>
</cp:coreProperties>
</file>