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9" r:id="rId7"/>
    <p:sldId id="261" r:id="rId8"/>
    <p:sldId id="262" r:id="rId9"/>
    <p:sldId id="263" r:id="rId10"/>
    <p:sldId id="266" r:id="rId11"/>
    <p:sldId id="267" r:id="rId12"/>
    <p:sldId id="265" r:id="rId13"/>
    <p:sldId id="268" r:id="rId14"/>
    <p:sldId id="264"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61C71A-A21B-4741-9DA8-71B8DB6B456A}" v="2" dt="2021-01-16T14:38:18.0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6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kos Xypolytas" userId="b1b3c862765e54f9" providerId="LiveId" clId="{9361C71A-A21B-4741-9DA8-71B8DB6B456A}"/>
    <pc:docChg chg="undo custSel addSld delSld modSld">
      <pc:chgData name="Nikos Xypolytas" userId="b1b3c862765e54f9" providerId="LiveId" clId="{9361C71A-A21B-4741-9DA8-71B8DB6B456A}" dt="2021-01-16T17:15:26.542" v="527" actId="27636"/>
      <pc:docMkLst>
        <pc:docMk/>
      </pc:docMkLst>
      <pc:sldChg chg="delSp modSp mod">
        <pc:chgData name="Nikos Xypolytas" userId="b1b3c862765e54f9" providerId="LiveId" clId="{9361C71A-A21B-4741-9DA8-71B8DB6B456A}" dt="2021-01-16T14:45:54.420" v="494" actId="20577"/>
        <pc:sldMkLst>
          <pc:docMk/>
          <pc:sldMk cId="0" sldId="263"/>
        </pc:sldMkLst>
        <pc:spChg chg="mod">
          <ac:chgData name="Nikos Xypolytas" userId="b1b3c862765e54f9" providerId="LiveId" clId="{9361C71A-A21B-4741-9DA8-71B8DB6B456A}" dt="2021-01-16T14:45:54.420" v="494" actId="20577"/>
          <ac:spMkLst>
            <pc:docMk/>
            <pc:sldMk cId="0" sldId="263"/>
            <ac:spMk id="3" creationId="{00000000-0000-0000-0000-000000000000}"/>
          </ac:spMkLst>
        </pc:spChg>
        <pc:cxnChg chg="del">
          <ac:chgData name="Nikos Xypolytas" userId="b1b3c862765e54f9" providerId="LiveId" clId="{9361C71A-A21B-4741-9DA8-71B8DB6B456A}" dt="2021-01-16T14:24:52.419" v="0" actId="478"/>
          <ac:cxnSpMkLst>
            <pc:docMk/>
            <pc:sldMk cId="0" sldId="263"/>
            <ac:cxnSpMk id="7" creationId="{00000000-0000-0000-0000-000000000000}"/>
          </ac:cxnSpMkLst>
        </pc:cxnChg>
      </pc:sldChg>
      <pc:sldChg chg="modSp mod">
        <pc:chgData name="Nikos Xypolytas" userId="b1b3c862765e54f9" providerId="LiveId" clId="{9361C71A-A21B-4741-9DA8-71B8DB6B456A}" dt="2021-01-16T14:44:43.450" v="438" actId="113"/>
        <pc:sldMkLst>
          <pc:docMk/>
          <pc:sldMk cId="0" sldId="264"/>
        </pc:sldMkLst>
        <pc:spChg chg="mod">
          <ac:chgData name="Nikos Xypolytas" userId="b1b3c862765e54f9" providerId="LiveId" clId="{9361C71A-A21B-4741-9DA8-71B8DB6B456A}" dt="2021-01-16T14:44:43.450" v="438" actId="113"/>
          <ac:spMkLst>
            <pc:docMk/>
            <pc:sldMk cId="0" sldId="264"/>
            <ac:spMk id="2" creationId="{00000000-0000-0000-0000-000000000000}"/>
          </ac:spMkLst>
        </pc:spChg>
        <pc:spChg chg="mod">
          <ac:chgData name="Nikos Xypolytas" userId="b1b3c862765e54f9" providerId="LiveId" clId="{9361C71A-A21B-4741-9DA8-71B8DB6B456A}" dt="2021-01-16T14:44:27.997" v="437" actId="20577"/>
          <ac:spMkLst>
            <pc:docMk/>
            <pc:sldMk cId="0" sldId="264"/>
            <ac:spMk id="3" creationId="{00000000-0000-0000-0000-000000000000}"/>
          </ac:spMkLst>
        </pc:spChg>
      </pc:sldChg>
      <pc:sldChg chg="modSp new mod">
        <pc:chgData name="Nikos Xypolytas" userId="b1b3c862765e54f9" providerId="LiveId" clId="{9361C71A-A21B-4741-9DA8-71B8DB6B456A}" dt="2021-01-16T14:42:20.129" v="319" actId="20577"/>
        <pc:sldMkLst>
          <pc:docMk/>
          <pc:sldMk cId="215082753" sldId="265"/>
        </pc:sldMkLst>
        <pc:spChg chg="mod">
          <ac:chgData name="Nikos Xypolytas" userId="b1b3c862765e54f9" providerId="LiveId" clId="{9361C71A-A21B-4741-9DA8-71B8DB6B456A}" dt="2021-01-16T14:38:22.552" v="176" actId="113"/>
          <ac:spMkLst>
            <pc:docMk/>
            <pc:sldMk cId="215082753" sldId="265"/>
            <ac:spMk id="2" creationId="{B65AB637-827F-4E8B-8DF4-79767E371ACC}"/>
          </ac:spMkLst>
        </pc:spChg>
        <pc:spChg chg="mod">
          <ac:chgData name="Nikos Xypolytas" userId="b1b3c862765e54f9" providerId="LiveId" clId="{9361C71A-A21B-4741-9DA8-71B8DB6B456A}" dt="2021-01-16T14:42:20.129" v="319" actId="20577"/>
          <ac:spMkLst>
            <pc:docMk/>
            <pc:sldMk cId="215082753" sldId="265"/>
            <ac:spMk id="3" creationId="{758A20BA-E29A-4393-AEFF-4AADB483295D}"/>
          </ac:spMkLst>
        </pc:spChg>
      </pc:sldChg>
      <pc:sldChg chg="modSp new mod">
        <pc:chgData name="Nikos Xypolytas" userId="b1b3c862765e54f9" providerId="LiveId" clId="{9361C71A-A21B-4741-9DA8-71B8DB6B456A}" dt="2021-01-16T14:46:34.377" v="522" actId="20577"/>
        <pc:sldMkLst>
          <pc:docMk/>
          <pc:sldMk cId="888591338" sldId="266"/>
        </pc:sldMkLst>
        <pc:spChg chg="mod">
          <ac:chgData name="Nikos Xypolytas" userId="b1b3c862765e54f9" providerId="LiveId" clId="{9361C71A-A21B-4741-9DA8-71B8DB6B456A}" dt="2021-01-16T14:37:20.685" v="165" actId="20577"/>
          <ac:spMkLst>
            <pc:docMk/>
            <pc:sldMk cId="888591338" sldId="266"/>
            <ac:spMk id="2" creationId="{B0EDEDA1-94F3-40C7-B0AE-EF8FDAA270A0}"/>
          </ac:spMkLst>
        </pc:spChg>
        <pc:spChg chg="mod">
          <ac:chgData name="Nikos Xypolytas" userId="b1b3c862765e54f9" providerId="LiveId" clId="{9361C71A-A21B-4741-9DA8-71B8DB6B456A}" dt="2021-01-16T14:46:34.377" v="522" actId="20577"/>
          <ac:spMkLst>
            <pc:docMk/>
            <pc:sldMk cId="888591338" sldId="266"/>
            <ac:spMk id="3" creationId="{701D7D29-E5C1-4425-955B-B2F3135AC48F}"/>
          </ac:spMkLst>
        </pc:spChg>
      </pc:sldChg>
      <pc:sldChg chg="modSp new mod">
        <pc:chgData name="Nikos Xypolytas" userId="b1b3c862765e54f9" providerId="LiveId" clId="{9361C71A-A21B-4741-9DA8-71B8DB6B456A}" dt="2021-01-16T14:45:19.488" v="471" actId="20577"/>
        <pc:sldMkLst>
          <pc:docMk/>
          <pc:sldMk cId="2724556617" sldId="267"/>
        </pc:sldMkLst>
        <pc:spChg chg="mod">
          <ac:chgData name="Nikos Xypolytas" userId="b1b3c862765e54f9" providerId="LiveId" clId="{9361C71A-A21B-4741-9DA8-71B8DB6B456A}" dt="2021-01-16T14:37:28.233" v="167" actId="27636"/>
          <ac:spMkLst>
            <pc:docMk/>
            <pc:sldMk cId="2724556617" sldId="267"/>
            <ac:spMk id="2" creationId="{D5F037B7-4F53-416F-B367-C940009DE92F}"/>
          </ac:spMkLst>
        </pc:spChg>
        <pc:spChg chg="mod">
          <ac:chgData name="Nikos Xypolytas" userId="b1b3c862765e54f9" providerId="LiveId" clId="{9361C71A-A21B-4741-9DA8-71B8DB6B456A}" dt="2021-01-16T14:45:19.488" v="471" actId="20577"/>
          <ac:spMkLst>
            <pc:docMk/>
            <pc:sldMk cId="2724556617" sldId="267"/>
            <ac:spMk id="3" creationId="{388009A9-BB8A-4CC8-AF03-E9759D6A9A7B}"/>
          </ac:spMkLst>
        </pc:spChg>
      </pc:sldChg>
      <pc:sldChg chg="modSp new mod">
        <pc:chgData name="Nikos Xypolytas" userId="b1b3c862765e54f9" providerId="LiveId" clId="{9361C71A-A21B-4741-9DA8-71B8DB6B456A}" dt="2021-01-16T14:43:23.681" v="360" actId="114"/>
        <pc:sldMkLst>
          <pc:docMk/>
          <pc:sldMk cId="1843140415" sldId="268"/>
        </pc:sldMkLst>
        <pc:spChg chg="mod">
          <ac:chgData name="Nikos Xypolytas" userId="b1b3c862765e54f9" providerId="LiveId" clId="{9361C71A-A21B-4741-9DA8-71B8DB6B456A}" dt="2021-01-16T14:41:09.035" v="233" actId="27636"/>
          <ac:spMkLst>
            <pc:docMk/>
            <pc:sldMk cId="1843140415" sldId="268"/>
            <ac:spMk id="2" creationId="{44295ED7-D6E7-490F-9536-A14A3AC39569}"/>
          </ac:spMkLst>
        </pc:spChg>
        <pc:spChg chg="mod">
          <ac:chgData name="Nikos Xypolytas" userId="b1b3c862765e54f9" providerId="LiveId" clId="{9361C71A-A21B-4741-9DA8-71B8DB6B456A}" dt="2021-01-16T14:43:23.681" v="360" actId="114"/>
          <ac:spMkLst>
            <pc:docMk/>
            <pc:sldMk cId="1843140415" sldId="268"/>
            <ac:spMk id="3" creationId="{8F5EE599-28D0-4B46-B55C-C711696F8600}"/>
          </ac:spMkLst>
        </pc:spChg>
      </pc:sldChg>
      <pc:sldChg chg="modSp new mod">
        <pc:chgData name="Nikos Xypolytas" userId="b1b3c862765e54f9" providerId="LiveId" clId="{9361C71A-A21B-4741-9DA8-71B8DB6B456A}" dt="2021-01-16T17:15:26.542" v="527" actId="27636"/>
        <pc:sldMkLst>
          <pc:docMk/>
          <pc:sldMk cId="784851623" sldId="269"/>
        </pc:sldMkLst>
        <pc:spChg chg="mod">
          <ac:chgData name="Nikos Xypolytas" userId="b1b3c862765e54f9" providerId="LiveId" clId="{9361C71A-A21B-4741-9DA8-71B8DB6B456A}" dt="2021-01-16T17:15:26.542" v="527" actId="27636"/>
          <ac:spMkLst>
            <pc:docMk/>
            <pc:sldMk cId="784851623" sldId="269"/>
            <ac:spMk id="2" creationId="{9A75444D-8CF8-43C7-BEAB-B5B11E32654D}"/>
          </ac:spMkLst>
        </pc:spChg>
      </pc:sldChg>
      <pc:sldChg chg="new del">
        <pc:chgData name="Nikos Xypolytas" userId="b1b3c862765e54f9" providerId="LiveId" clId="{9361C71A-A21B-4741-9DA8-71B8DB6B456A}" dt="2021-01-16T14:47:44.154" v="524" actId="47"/>
        <pc:sldMkLst>
          <pc:docMk/>
          <pc:sldMk cId="1198718289" sldId="26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40CE79BD-F75F-4E18-830C-AB1DE2405573}" type="datetimeFigureOut">
              <a:rPr lang="el-GR" smtClean="0"/>
              <a:t>13/3/2025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0FCFBA-9EE4-4AC6-9824-36C0E92AAC5D}"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40CE79BD-F75F-4E18-830C-AB1DE2405573}" type="datetimeFigureOut">
              <a:rPr lang="el-GR" smtClean="0"/>
              <a:t>13/3/2025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0FCFBA-9EE4-4AC6-9824-36C0E92AAC5D}"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40CE79BD-F75F-4E18-830C-AB1DE2405573}" type="datetimeFigureOut">
              <a:rPr lang="el-GR" smtClean="0"/>
              <a:t>13/3/2025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0FCFBA-9EE4-4AC6-9824-36C0E92AAC5D}"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40CE79BD-F75F-4E18-830C-AB1DE2405573}" type="datetimeFigureOut">
              <a:rPr lang="el-GR" smtClean="0"/>
              <a:t>13/3/2025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0FCFBA-9EE4-4AC6-9824-36C0E92AAC5D}"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0CE79BD-F75F-4E18-830C-AB1DE2405573}" type="datetimeFigureOut">
              <a:rPr lang="el-GR" smtClean="0"/>
              <a:t>13/3/2025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0FCFBA-9EE4-4AC6-9824-36C0E92AAC5D}"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40CE79BD-F75F-4E18-830C-AB1DE2405573}" type="datetimeFigureOut">
              <a:rPr lang="el-GR" smtClean="0"/>
              <a:t>13/3/2025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0FCFBA-9EE4-4AC6-9824-36C0E92AAC5D}"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40CE79BD-F75F-4E18-830C-AB1DE2405573}" type="datetimeFigureOut">
              <a:rPr lang="el-GR" smtClean="0"/>
              <a:t>13/3/2025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0FCFBA-9EE4-4AC6-9824-36C0E92AAC5D}"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40CE79BD-F75F-4E18-830C-AB1DE2405573}" type="datetimeFigureOut">
              <a:rPr lang="el-GR" smtClean="0"/>
              <a:t>13/3/2025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0FCFBA-9EE4-4AC6-9824-36C0E92AAC5D}"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0CE79BD-F75F-4E18-830C-AB1DE2405573}" type="datetimeFigureOut">
              <a:rPr lang="el-GR" smtClean="0"/>
              <a:t>13/3/2025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0FCFBA-9EE4-4AC6-9824-36C0E92AAC5D}"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0CE79BD-F75F-4E18-830C-AB1DE2405573}" type="datetimeFigureOut">
              <a:rPr lang="el-GR" smtClean="0"/>
              <a:t>13/3/2025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0FCFBA-9EE4-4AC6-9824-36C0E92AAC5D}"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0CE79BD-F75F-4E18-830C-AB1DE2405573}" type="datetimeFigureOut">
              <a:rPr lang="el-GR" smtClean="0"/>
              <a:t>13/3/2025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0FCFBA-9EE4-4AC6-9824-36C0E92AAC5D}"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CE79BD-F75F-4E18-830C-AB1DE2405573}" type="datetimeFigureOut">
              <a:rPr lang="el-GR" smtClean="0"/>
              <a:t>13/3/2025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0FCFBA-9EE4-4AC6-9824-36C0E92AAC5D}"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030448"/>
            <a:ext cx="7772400" cy="2448272"/>
          </a:xfrm>
        </p:spPr>
        <p:txBody>
          <a:bodyPr>
            <a:normAutofit fontScale="90000"/>
          </a:bodyPr>
          <a:lstStyle/>
          <a:p>
            <a:r>
              <a:rPr lang="el-GR" b="1" dirty="0">
                <a:latin typeface="Times New Roman" pitchFamily="18" charset="0"/>
                <a:cs typeface="Times New Roman" pitchFamily="18" charset="0"/>
              </a:rPr>
              <a:t>Η Προσφυγική Κρίση ως Πεδίο Προετοιμασίας Αποκλεισμού στις Χώρες Υποδοχής</a:t>
            </a:r>
          </a:p>
        </p:txBody>
      </p:sp>
      <p:sp>
        <p:nvSpPr>
          <p:cNvPr id="3" name="2 - Υπότιτλος"/>
          <p:cNvSpPr>
            <a:spLocks noGrp="1"/>
          </p:cNvSpPr>
          <p:nvPr>
            <p:ph type="subTitle" idx="1"/>
          </p:nvPr>
        </p:nvSpPr>
        <p:spPr>
          <a:xfrm>
            <a:off x="1371600" y="4869160"/>
            <a:ext cx="6400800" cy="936104"/>
          </a:xfrm>
        </p:spPr>
        <p:txBody>
          <a:bodyPr>
            <a:normAutofit/>
          </a:bodyPr>
          <a:lstStyle/>
          <a:p>
            <a:r>
              <a:rPr lang="el-GR" i="1" dirty="0">
                <a:solidFill>
                  <a:schemeClr val="tx1"/>
                </a:solidFill>
                <a:latin typeface="Times New Roman" pitchFamily="18" charset="0"/>
                <a:cs typeface="Times New Roman" pitchFamily="18" charset="0"/>
              </a:rPr>
              <a:t>Νίκος Ξυπολυτάς</a:t>
            </a:r>
          </a:p>
          <a:p>
            <a:endParaRPr lang="el-GR" i="1"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EDEDA1-94F3-40C7-B0AE-EF8FDAA270A0}"/>
              </a:ext>
            </a:extLst>
          </p:cNvPr>
          <p:cNvSpPr>
            <a:spLocks noGrp="1"/>
          </p:cNvSpPr>
          <p:nvPr>
            <p:ph type="title"/>
          </p:nvPr>
        </p:nvSpPr>
        <p:spPr/>
        <p:txBody>
          <a:bodyPr>
            <a:normAutofit fontScale="90000"/>
          </a:bodyPr>
          <a:lstStyle/>
          <a:p>
            <a:r>
              <a:rPr lang="el-GR" b="1" dirty="0">
                <a:latin typeface="Times New Roman" panose="02020603050405020304" pitchFamily="18" charset="0"/>
                <a:cs typeface="Times New Roman" panose="02020603050405020304" pitchFamily="18" charset="0"/>
              </a:rPr>
              <a:t>Συνέπειες του Σταδίου Προετοιμασίας: Ατομικισμός</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701D7D29-E5C1-4425-955B-B2F3135AC48F}"/>
              </a:ext>
            </a:extLst>
          </p:cNvPr>
          <p:cNvSpPr>
            <a:spLocks noGrp="1"/>
          </p:cNvSpPr>
          <p:nvPr>
            <p:ph idx="1"/>
          </p:nvPr>
        </p:nvSpPr>
        <p:spPr/>
        <p:txBody>
          <a:bodyPr>
            <a:normAutofit fontScale="92500" lnSpcReduction="20000"/>
          </a:bodyPr>
          <a:lstStyle/>
          <a:p>
            <a:pPr marL="0" indent="0">
              <a:buNone/>
            </a:pPr>
            <a:r>
              <a:rPr lang="el-GR" dirty="0">
                <a:latin typeface="Times New Roman" panose="02020603050405020304" pitchFamily="18" charset="0"/>
                <a:cs typeface="Times New Roman" panose="02020603050405020304" pitchFamily="18" charset="0"/>
              </a:rPr>
              <a:t>«</a:t>
            </a:r>
            <a:r>
              <a:rPr lang="el-GR" i="1" dirty="0">
                <a:latin typeface="Times New Roman" panose="02020603050405020304" pitchFamily="18" charset="0"/>
                <a:cs typeface="Times New Roman" panose="02020603050405020304" pitchFamily="18" charset="0"/>
              </a:rPr>
              <a:t>Εδώ, μαθαίνεις πράγματα για τους ανθρώπους. Τόσοι διαφορετικοί άνθρωποι είναι εδώ μέσα. Καλοί, κακοί, με προβλήματα, τρελοί… Μέσα στο στρατόπεδο, δεν εμπιστεύεσαι κανέναν. Τα βλέπεις όλα εδώ... Ξέρεις ποιόν ν’ αποφύγεις. Και όλοι θέλουν κάτι. Αλλά είναι λογικό. Κι εγώ θέλω κάτι. Κι εσύ θέλεις κάτι μ’ αυτό (δείχνει το μαγνητόφωνο). Βλέπεις τι θέλουν οι άνθρωποι κι αυτό είναι καλό. Είναι η αλήθεια. Πριν, ήμουνα σαν παιδί. Μου έλεγες κάτι και το πίστευα. Τώρα, είμαι πιο σοφός. Τώρα, καταλαβαίνω τους ανθρώπους</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Αχμέντ</a:t>
            </a:r>
            <a:r>
              <a:rPr lang="el-GR" dirty="0">
                <a:latin typeface="Times New Roman" panose="02020603050405020304" pitchFamily="18" charset="0"/>
                <a:cs typeface="Times New Roman" panose="02020603050405020304" pitchFamily="18" charset="0"/>
              </a:rPr>
              <a:t>, 25 χρονών, Συρία)</a:t>
            </a:r>
          </a:p>
        </p:txBody>
      </p:sp>
    </p:spTree>
    <p:extLst>
      <p:ext uri="{BB962C8B-B14F-4D97-AF65-F5344CB8AC3E}">
        <p14:creationId xmlns:p14="http://schemas.microsoft.com/office/powerpoint/2010/main" val="888591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F037B7-4F53-416F-B367-C940009DE92F}"/>
              </a:ext>
            </a:extLst>
          </p:cNvPr>
          <p:cNvSpPr>
            <a:spLocks noGrp="1"/>
          </p:cNvSpPr>
          <p:nvPr>
            <p:ph type="title"/>
          </p:nvPr>
        </p:nvSpPr>
        <p:spPr/>
        <p:txBody>
          <a:bodyPr>
            <a:normAutofit fontScale="90000"/>
          </a:bodyPr>
          <a:lstStyle/>
          <a:p>
            <a:r>
              <a:rPr lang="el-GR" b="1" dirty="0">
                <a:latin typeface="Times New Roman" panose="02020603050405020304" pitchFamily="18" charset="0"/>
                <a:cs typeface="Times New Roman" panose="02020603050405020304" pitchFamily="18" charset="0"/>
              </a:rPr>
              <a:t>Συνέπειες του Σταδίου Προετοιμασίας: Ατομικισμός</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388009A9-BB8A-4CC8-AF03-E9759D6A9A7B}"/>
              </a:ext>
            </a:extLst>
          </p:cNvPr>
          <p:cNvSpPr>
            <a:spLocks noGrp="1"/>
          </p:cNvSpPr>
          <p:nvPr>
            <p:ph idx="1"/>
          </p:nvPr>
        </p:nvSpPr>
        <p:spPr/>
        <p:txBody>
          <a:bodyPr>
            <a:normAutofit/>
          </a:bodyPr>
          <a:lstStyle/>
          <a:p>
            <a:pPr marL="0" indent="0">
              <a:buNone/>
            </a:pPr>
            <a:r>
              <a:rPr lang="el-GR" dirty="0">
                <a:latin typeface="Times New Roman" panose="02020603050405020304" pitchFamily="18" charset="0"/>
                <a:cs typeface="Times New Roman" panose="02020603050405020304" pitchFamily="18" charset="0"/>
              </a:rPr>
              <a:t>«</a:t>
            </a:r>
            <a:r>
              <a:rPr lang="el-GR" i="1" dirty="0">
                <a:latin typeface="Times New Roman" panose="02020603050405020304" pitchFamily="18" charset="0"/>
                <a:cs typeface="Times New Roman" panose="02020603050405020304" pitchFamily="18" charset="0"/>
              </a:rPr>
              <a:t>Θες να σου πω την αλήθεια; Θα σου φανεί κακό, αλλά εγώ καλύτερα να μην είχα οικογένεια. Καλύτερα θα ήταν για μένα. Μπορώ να πάω κάπου και να μην έχω χαρτιά. Αλλά δε θα μπορεί να έρθει η οικογένεια… Και περιμένω. Αν συνεχιστεί αυτό θα φύγω. Δεν είναι σωστό, αλλά δεν μπορώ να μείνω εδώ για πάντα</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Κίρος</a:t>
            </a:r>
            <a:r>
              <a:rPr lang="el-GR" dirty="0">
                <a:latin typeface="Times New Roman" panose="02020603050405020304" pitchFamily="18" charset="0"/>
                <a:cs typeface="Times New Roman" panose="02020603050405020304" pitchFamily="18" charset="0"/>
              </a:rPr>
              <a:t>, 26 χρονών, Αφγανιστάν).</a:t>
            </a:r>
          </a:p>
        </p:txBody>
      </p:sp>
    </p:spTree>
    <p:extLst>
      <p:ext uri="{BB962C8B-B14F-4D97-AF65-F5344CB8AC3E}">
        <p14:creationId xmlns:p14="http://schemas.microsoft.com/office/powerpoint/2010/main" val="2724556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5AB637-827F-4E8B-8DF4-79767E371ACC}"/>
              </a:ext>
            </a:extLst>
          </p:cNvPr>
          <p:cNvSpPr>
            <a:spLocks noGrp="1"/>
          </p:cNvSpPr>
          <p:nvPr>
            <p:ph type="title"/>
          </p:nvPr>
        </p:nvSpPr>
        <p:spPr/>
        <p:txBody>
          <a:bodyPr>
            <a:normAutofit fontScale="90000"/>
          </a:bodyPr>
          <a:lstStyle/>
          <a:p>
            <a:r>
              <a:rPr lang="el-GR" b="1" dirty="0">
                <a:solidFill>
                  <a:prstClr val="black"/>
                </a:solidFill>
                <a:latin typeface="Times New Roman" panose="02020603050405020304" pitchFamily="18" charset="0"/>
                <a:ea typeface="+mn-ea"/>
                <a:cs typeface="Times New Roman" panose="02020603050405020304" pitchFamily="18" charset="0"/>
              </a:rPr>
              <a:t>Ανάδειξη εργαλειακών εργασιακών προσανατολισμών</a:t>
            </a:r>
            <a:endParaRPr lang="el-GR" b="1"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758A20BA-E29A-4393-AEFF-4AADB483295D}"/>
              </a:ext>
            </a:extLst>
          </p:cNvPr>
          <p:cNvSpPr>
            <a:spLocks noGrp="1"/>
          </p:cNvSpPr>
          <p:nvPr>
            <p:ph idx="1"/>
          </p:nvPr>
        </p:nvSpPr>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3000" b="0" i="1"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l-GR" sz="3000" b="1"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Καθαρός </a:t>
            </a:r>
            <a:r>
              <a:rPr kumimoji="0" lang="el-GR" sz="3000" b="1"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εργαλειακός</a:t>
            </a:r>
            <a:r>
              <a:rPr kumimoji="0" lang="el-GR" sz="3000" b="1"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προσανατολισμός</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3000" b="0" i="1"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«(Θα έκανα) Οτιδήποτε! Είσαι τρελός; Τι κάνω εδώ; Τίποτα! Απολύτως τίποτα! Κάθομαι και βλέπω τρελούς να τσακώνονται… Κοσμήματα μπορώ να κάνω κι εδώ. Αλλά θα κάνω τα πάντα. (Θα) καθαρίζω δρόμους, τουαλέτες, χωράφια. Δεν με νοιάζει. Απλά να φύγω από αυτό το μέρος και να βρω μια δουλειά» (</a:t>
            </a:r>
            <a:r>
              <a:rPr kumimoji="0" lang="el-GR" sz="3000" b="0" i="1"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Χουσάμ</a:t>
            </a:r>
            <a:r>
              <a:rPr kumimoji="0" lang="el-GR" sz="3000" b="0" i="1"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25 χρονών, Ιράκ). </a:t>
            </a:r>
            <a:endParaRPr kumimoji="0" lang="el-GR" sz="3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15082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295ED7-D6E7-490F-9536-A14A3AC39569}"/>
              </a:ext>
            </a:extLst>
          </p:cNvPr>
          <p:cNvSpPr>
            <a:spLocks noGrp="1"/>
          </p:cNvSpPr>
          <p:nvPr>
            <p:ph type="title"/>
          </p:nvPr>
        </p:nvSpPr>
        <p:spPr/>
        <p:txBody>
          <a:bodyPr>
            <a:normAutofit fontScale="90000"/>
          </a:bodyPr>
          <a:lstStyle/>
          <a:p>
            <a:r>
              <a:rPr kumimoji="0" lang="el-GR" sz="4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Ανάδειξη εργαλειακών εργασιακών προσανατολισμών</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8F5EE599-28D0-4B46-B55C-C711696F8600}"/>
              </a:ext>
            </a:extLst>
          </p:cNvPr>
          <p:cNvSpPr>
            <a:spLocks noGrp="1"/>
          </p:cNvSpPr>
          <p:nvPr>
            <p:ph idx="1"/>
          </p:nvPr>
        </p:nvSpPr>
        <p:spPr/>
        <p:txBody>
          <a:bodyPr>
            <a:normAutofit fontScale="85000" lnSpcReduction="10000"/>
          </a:bodyPr>
          <a:lstStyle/>
          <a:p>
            <a:pPr marL="0" indent="0" algn="l">
              <a:buNone/>
            </a:pPr>
            <a:r>
              <a:rPr lang="el-GR" sz="3300" b="1" u="none" strike="noStrike" baseline="0" dirty="0">
                <a:latin typeface="Times New Roman" panose="02020603050405020304" pitchFamily="18" charset="0"/>
                <a:cs typeface="Times New Roman" panose="02020603050405020304" pitchFamily="18" charset="0"/>
              </a:rPr>
              <a:t>Εργασιακός προσανατολισμός ευελιξίας</a:t>
            </a:r>
          </a:p>
          <a:p>
            <a:pPr marL="0" indent="0" algn="l">
              <a:buNone/>
            </a:pPr>
            <a:r>
              <a:rPr lang="el-GR" sz="3300" b="0" i="1" u="none" strike="noStrike" baseline="0" dirty="0">
                <a:latin typeface="Times New Roman" panose="02020603050405020304" pitchFamily="18" charset="0"/>
                <a:cs typeface="Times New Roman" panose="02020603050405020304" pitchFamily="18" charset="0"/>
              </a:rPr>
              <a:t>«Εγώ τώρα, θέλω να γίνω μεταφραστής. Μου αρέσει αυτό. Παλιά έλεγα ότι θα γίνω μηχανικός. Αλλά δεν πρέπει να σε κρατάει κάτι. Τότε ήμουν μηχανικός, μετά φούρναρης. Τώρα, είμαι μεταφραστής. Θέλω να είμαι μεταφραστής, αλλά δεν ξέρω τι θα γίνει. Αν με στείλουν στην Τουρκία θα γίνω κάτι άλλο. Αν πάω στη Γερμανία, δεν ξέρω. Αν λες είμαι κάτι, μετά τα πράγματα αλλάζουν και καταστρέφεσαι. Εγώ, δεν ξέρω. Τώρα θέλω να είμαι μεταφραστής»</a:t>
            </a:r>
            <a:r>
              <a:rPr lang="el-GR" sz="3300" i="1" dirty="0">
                <a:latin typeface="Times New Roman" panose="02020603050405020304" pitchFamily="18" charset="0"/>
                <a:cs typeface="Times New Roman" panose="02020603050405020304" pitchFamily="18" charset="0"/>
              </a:rPr>
              <a:t> </a:t>
            </a:r>
            <a:r>
              <a:rPr lang="el-GR" sz="3300" dirty="0">
                <a:latin typeface="Times New Roman" panose="02020603050405020304" pitchFamily="18" charset="0"/>
                <a:cs typeface="Times New Roman" panose="02020603050405020304" pitchFamily="18" charset="0"/>
              </a:rPr>
              <a:t>(</a:t>
            </a:r>
            <a:r>
              <a:rPr lang="el-GR" sz="3300" dirty="0" err="1">
                <a:latin typeface="Times New Roman" panose="02020603050405020304" pitchFamily="18" charset="0"/>
                <a:cs typeface="Times New Roman" panose="02020603050405020304" pitchFamily="18" charset="0"/>
              </a:rPr>
              <a:t>Μουράντ</a:t>
            </a:r>
            <a:r>
              <a:rPr lang="el-GR" sz="3300" dirty="0">
                <a:latin typeface="Times New Roman" panose="02020603050405020304" pitchFamily="18" charset="0"/>
                <a:cs typeface="Times New Roman" panose="02020603050405020304" pitchFamily="18" charset="0"/>
              </a:rPr>
              <a:t>, 21 χρονών, Συρία)</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3140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latin typeface="Times New Roman" panose="02020603050405020304" pitchFamily="18" charset="0"/>
                <a:cs typeface="Times New Roman" panose="02020603050405020304" pitchFamily="18" charset="0"/>
              </a:rPr>
              <a:t>Υπονόμευση μελλοντικών σχέσεων με πρόσφυγες στις χώρες υποδοχής</a:t>
            </a:r>
          </a:p>
        </p:txBody>
      </p:sp>
      <p:sp>
        <p:nvSpPr>
          <p:cNvPr id="3" name="2 - Θέση περιεχομένου"/>
          <p:cNvSpPr>
            <a:spLocks noGrp="1"/>
          </p:cNvSpPr>
          <p:nvPr>
            <p:ph idx="1"/>
          </p:nvPr>
        </p:nvSpPr>
        <p:spPr>
          <a:xfrm>
            <a:off x="428596" y="1417638"/>
            <a:ext cx="8229600" cy="4108433"/>
          </a:xfrm>
        </p:spPr>
        <p:txBody>
          <a:bodyPr>
            <a:normAutofit fontScale="92500" lnSpcReduction="10000"/>
          </a:bodyPr>
          <a:lstStyle/>
          <a:p>
            <a:pPr>
              <a:buNone/>
            </a:pPr>
            <a:endParaRPr lang="el-GR" i="1" dirty="0"/>
          </a:p>
          <a:p>
            <a:pPr>
              <a:buNone/>
            </a:pPr>
            <a:r>
              <a:rPr lang="el-GR" i="1" dirty="0"/>
              <a:t>    </a:t>
            </a:r>
            <a:r>
              <a:rPr lang="el-GR" i="1" dirty="0">
                <a:latin typeface="Times New Roman" panose="02020603050405020304" pitchFamily="18" charset="0"/>
                <a:cs typeface="Times New Roman" panose="02020603050405020304" pitchFamily="18" charset="0"/>
              </a:rPr>
              <a:t>«Ποιος να με βοηθήσει; Μόνος μου είμαι. Κανείς δεν έχει βοηθήσει. Εδώ είμαστε και μας τιμωρούν γιατί θέλουμε να φύγουμε. Πρέπει να αποδείξω ότι δεν είμαι τρομοκράτης. Αυτοί είναι τρομοκράτες. Η Ελλάδα, η Ευρώπη, η Ολλανδία, όλοι! Με έχουν βάλει στη φυλακή. Και μετά θα χαμογελάνε και θα μου δίνουν αυτά που δεν τρώνε (αποφάγια)» </a:t>
            </a:r>
            <a:r>
              <a:rPr lang="el-GR" dirty="0">
                <a:latin typeface="Times New Roman" panose="02020603050405020304" pitchFamily="18" charset="0"/>
                <a:cs typeface="Times New Roman" panose="02020603050405020304" pitchFamily="18" charset="0"/>
              </a:rPr>
              <a:t>(</a:t>
            </a:r>
            <a:r>
              <a:rPr lang="el-GR" dirty="0" err="1">
                <a:latin typeface="Times New Roman" panose="02020603050405020304" pitchFamily="18" charset="0"/>
                <a:cs typeface="Times New Roman" panose="02020603050405020304" pitchFamily="18" charset="0"/>
              </a:rPr>
              <a:t>Αζίζ</a:t>
            </a:r>
            <a:r>
              <a:rPr lang="el-GR" dirty="0">
                <a:latin typeface="Times New Roman" panose="02020603050405020304" pitchFamily="18" charset="0"/>
                <a:cs typeface="Times New Roman" panose="02020603050405020304" pitchFamily="18" charset="0"/>
              </a:rPr>
              <a:t>, 32 χρονών, Αφγανιστάν) </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A2CDFC-BC75-4D96-8F52-215BFE77BD43}"/>
              </a:ext>
            </a:extLst>
          </p:cNvPr>
          <p:cNvSpPr>
            <a:spLocks noGrp="1"/>
          </p:cNvSpPr>
          <p:nvPr>
            <p:ph type="title"/>
          </p:nvPr>
        </p:nvSpPr>
        <p:spPr/>
        <p:txBody>
          <a:bodyPr>
            <a:normAutofit fontScale="90000"/>
          </a:bodyPr>
          <a:lstStyle/>
          <a:p>
            <a:pPr algn="ctr"/>
            <a:r>
              <a:rPr lang="el-GR" b="1" dirty="0">
                <a:latin typeface="Times New Roman" panose="02020603050405020304" pitchFamily="18" charset="0"/>
                <a:cs typeface="Times New Roman" panose="02020603050405020304" pitchFamily="18" charset="0"/>
              </a:rPr>
              <a:t>Η Ολιστική Προσέγγιση του Αποκλεισμού των Μεταναστών</a:t>
            </a:r>
          </a:p>
        </p:txBody>
      </p:sp>
      <p:sp>
        <p:nvSpPr>
          <p:cNvPr id="3" name="Θέση περιεχομένου 2">
            <a:extLst>
              <a:ext uri="{FF2B5EF4-FFF2-40B4-BE49-F238E27FC236}">
                <a16:creationId xmlns:a16="http://schemas.microsoft.com/office/drawing/2014/main" id="{E6BA3D86-4C66-47FD-8930-F3FC397359DC}"/>
              </a:ext>
            </a:extLst>
          </p:cNvPr>
          <p:cNvSpPr>
            <a:spLocks noGrp="1"/>
          </p:cNvSpPr>
          <p:nvPr>
            <p:ph idx="1"/>
          </p:nvPr>
        </p:nvSpPr>
        <p:spPr>
          <a:xfrm>
            <a:off x="0" y="1600200"/>
            <a:ext cx="9144000" cy="5257800"/>
          </a:xfrm>
        </p:spPr>
        <p:txBody>
          <a:bodyPr>
            <a:normAutofit lnSpcReduction="10000"/>
          </a:bodyPr>
          <a:lstStyle/>
          <a:p>
            <a:pPr marL="0" indent="0">
              <a:buNone/>
            </a:pPr>
            <a:r>
              <a:rPr lang="el-GR" sz="2800" dirty="0">
                <a:latin typeface="Times New Roman" panose="02020603050405020304" pitchFamily="18" charset="0"/>
                <a:cs typeface="Times New Roman" panose="02020603050405020304" pitchFamily="18" charset="0"/>
              </a:rPr>
              <a:t>Μια μακρά πορεία που αφορά </a:t>
            </a:r>
            <a:r>
              <a:rPr lang="el-GR" sz="2800" u="sng" dirty="0">
                <a:latin typeface="Times New Roman" panose="02020603050405020304" pitchFamily="18" charset="0"/>
                <a:cs typeface="Times New Roman" panose="02020603050405020304" pitchFamily="18" charset="0"/>
              </a:rPr>
              <a:t>τρία</a:t>
            </a:r>
            <a:r>
              <a:rPr lang="el-GR" sz="2800" dirty="0">
                <a:latin typeface="Times New Roman" panose="02020603050405020304" pitchFamily="18" charset="0"/>
                <a:cs typeface="Times New Roman" panose="02020603050405020304" pitchFamily="18" charset="0"/>
              </a:rPr>
              <a:t> σημαντικά στάδια</a:t>
            </a:r>
          </a:p>
          <a:p>
            <a:pPr marL="0" indent="0">
              <a:buNone/>
            </a:pPr>
            <a:r>
              <a:rPr lang="el-GR" b="1" dirty="0">
                <a:latin typeface="Times New Roman" panose="02020603050405020304" pitchFamily="18" charset="0"/>
                <a:cs typeface="Times New Roman" panose="02020603050405020304" pitchFamily="18" charset="0"/>
              </a:rPr>
              <a:t>1. Προετοιμασία (χώρα προέλευσης)</a:t>
            </a:r>
          </a:p>
          <a:p>
            <a:pPr marL="400050" lvl="1" indent="0"/>
            <a:r>
              <a:rPr lang="el-GR" dirty="0">
                <a:latin typeface="Times New Roman" panose="02020603050405020304" pitchFamily="18" charset="0"/>
                <a:cs typeface="Times New Roman" panose="02020603050405020304" pitchFamily="18" charset="0"/>
              </a:rPr>
              <a:t>Απώλεια εργασιακής και κοινωνικής ταυτότητας</a:t>
            </a:r>
          </a:p>
          <a:p>
            <a:pPr marL="400050" lvl="1" indent="0"/>
            <a:r>
              <a:rPr lang="el-GR" dirty="0">
                <a:latin typeface="Times New Roman" panose="02020603050405020304" pitchFamily="18" charset="0"/>
                <a:cs typeface="Times New Roman" panose="02020603050405020304" pitchFamily="18" charset="0"/>
              </a:rPr>
              <a:t>Πολιτισμική εξοικείωση με τη χαμηλού κύρους εργασία</a:t>
            </a:r>
          </a:p>
          <a:p>
            <a:pPr marL="400050" lvl="1" indent="0"/>
            <a:r>
              <a:rPr lang="el-GR" dirty="0">
                <a:latin typeface="Times New Roman" panose="02020603050405020304" pitchFamily="18" charset="0"/>
                <a:cs typeface="Times New Roman" panose="02020603050405020304" pitchFamily="18" charset="0"/>
              </a:rPr>
              <a:t>Ανάπτυξη εργαλειακών εργασιακών προσανατολισμών</a:t>
            </a:r>
          </a:p>
          <a:p>
            <a:pPr marL="0" indent="0">
              <a:buNone/>
            </a:pPr>
            <a:r>
              <a:rPr lang="el-GR" b="1" dirty="0">
                <a:latin typeface="Times New Roman" panose="02020603050405020304" pitchFamily="18" charset="0"/>
                <a:cs typeface="Times New Roman" panose="02020603050405020304" pitchFamily="18" charset="0"/>
              </a:rPr>
              <a:t>2. Τοποθέτηση (χώρα υποδοχής)</a:t>
            </a:r>
          </a:p>
          <a:p>
            <a:pPr marL="400050" lvl="1" indent="0"/>
            <a:r>
              <a:rPr lang="el-GR" dirty="0">
                <a:latin typeface="Times New Roman" panose="02020603050405020304" pitchFamily="18" charset="0"/>
                <a:cs typeface="Times New Roman" panose="02020603050405020304" pitchFamily="18" charset="0"/>
              </a:rPr>
              <a:t>Αγορές εργασίας και χαμηλού κύρους επαγγέλματα</a:t>
            </a:r>
          </a:p>
          <a:p>
            <a:pPr marL="0" indent="0">
              <a:buNone/>
            </a:pPr>
            <a:r>
              <a:rPr lang="el-GR" b="1" dirty="0">
                <a:latin typeface="Times New Roman" panose="02020603050405020304" pitchFamily="18" charset="0"/>
                <a:cs typeface="Times New Roman" panose="02020603050405020304" pitchFamily="18" charset="0"/>
              </a:rPr>
              <a:t>3. Εσωτερίκευση (χώρα υποδοχής)</a:t>
            </a:r>
          </a:p>
          <a:p>
            <a:pPr marL="400050" lvl="1" indent="0"/>
            <a:r>
              <a:rPr lang="el-GR" dirty="0">
                <a:latin typeface="Times New Roman" panose="02020603050405020304" pitchFamily="18" charset="0"/>
                <a:cs typeface="Times New Roman" panose="02020603050405020304" pitchFamily="18" charset="0"/>
              </a:rPr>
              <a:t>Αποκρυστάλλωση του αποκλεισμού σε αξίες και τρόπους ζωής</a:t>
            </a:r>
          </a:p>
        </p:txBody>
      </p:sp>
    </p:spTree>
    <p:extLst>
      <p:ext uri="{BB962C8B-B14F-4D97-AF65-F5344CB8AC3E}">
        <p14:creationId xmlns:p14="http://schemas.microsoft.com/office/powerpoint/2010/main" val="180383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latin typeface="Times New Roman" panose="02020603050405020304" pitchFamily="18" charset="0"/>
                <a:cs typeface="Times New Roman" panose="02020603050405020304" pitchFamily="18" charset="0"/>
              </a:rPr>
              <a:t>1</a:t>
            </a:r>
            <a:r>
              <a:rPr lang="el-GR" b="1" baseline="30000" dirty="0">
                <a:latin typeface="Times New Roman" panose="02020603050405020304" pitchFamily="18" charset="0"/>
                <a:cs typeface="Times New Roman" panose="02020603050405020304" pitchFamily="18" charset="0"/>
              </a:rPr>
              <a:t>ος</a:t>
            </a:r>
            <a:r>
              <a:rPr lang="el-GR" b="1" dirty="0">
                <a:latin typeface="Times New Roman" panose="02020603050405020304" pitchFamily="18" charset="0"/>
                <a:cs typeface="Times New Roman" panose="02020603050405020304" pitchFamily="18" charset="0"/>
              </a:rPr>
              <a:t> Χώρος Προετοιμασίας</a:t>
            </a:r>
            <a:br>
              <a:rPr lang="el-GR" b="1" dirty="0">
                <a:latin typeface="Times New Roman" panose="02020603050405020304" pitchFamily="18" charset="0"/>
                <a:cs typeface="Times New Roman" panose="02020603050405020304" pitchFamily="18" charset="0"/>
              </a:rPr>
            </a:br>
            <a:r>
              <a:rPr lang="el-GR" b="1" dirty="0">
                <a:latin typeface="Times New Roman" panose="02020603050405020304" pitchFamily="18" charset="0"/>
                <a:cs typeface="Times New Roman" panose="02020603050405020304" pitchFamily="18" charset="0"/>
              </a:rPr>
              <a:t>Χώρες προέλευσης</a:t>
            </a:r>
          </a:p>
        </p:txBody>
      </p:sp>
      <p:sp>
        <p:nvSpPr>
          <p:cNvPr id="3" name="2 - Θέση περιεχομένου"/>
          <p:cNvSpPr>
            <a:spLocks noGrp="1"/>
          </p:cNvSpPr>
          <p:nvPr>
            <p:ph idx="1"/>
          </p:nvPr>
        </p:nvSpPr>
        <p:spPr/>
        <p:txBody>
          <a:bodyPr>
            <a:normAutofit fontScale="92500" lnSpcReduction="20000"/>
          </a:bodyPr>
          <a:lstStyle/>
          <a:p>
            <a:r>
              <a:rPr lang="el-GR" dirty="0">
                <a:latin typeface="Times New Roman" panose="02020603050405020304" pitchFamily="18" charset="0"/>
                <a:cs typeface="Times New Roman" panose="02020603050405020304" pitchFamily="18" charset="0"/>
              </a:rPr>
              <a:t>Καταστροφή υποδομών</a:t>
            </a:r>
          </a:p>
          <a:p>
            <a:r>
              <a:rPr lang="el-GR" dirty="0">
                <a:latin typeface="Times New Roman" panose="02020603050405020304" pitchFamily="18" charset="0"/>
                <a:cs typeface="Times New Roman" panose="02020603050405020304" pitchFamily="18" charset="0"/>
              </a:rPr>
              <a:t>Προβλήματα ασφάλειας</a:t>
            </a:r>
          </a:p>
          <a:p>
            <a:pPr>
              <a:buNone/>
            </a:pPr>
            <a:r>
              <a:rPr lang="el-GR" dirty="0">
                <a:latin typeface="Times New Roman" panose="02020603050405020304" pitchFamily="18" charset="0"/>
                <a:cs typeface="Times New Roman" panose="02020603050405020304" pitchFamily="18" charset="0"/>
              </a:rPr>
              <a:t>    «</a:t>
            </a:r>
            <a:r>
              <a:rPr lang="el-GR" i="1" dirty="0">
                <a:latin typeface="Times New Roman" panose="02020603050405020304" pitchFamily="18" charset="0"/>
                <a:cs typeface="Times New Roman" panose="02020603050405020304" pitchFamily="18" charset="0"/>
              </a:rPr>
              <a:t>Δούλευα τρία χρόνια σαν ιδιωτικός δάσκαλος αλλά δεν ήταν ασφαλές. Αυτοί (</a:t>
            </a:r>
            <a:r>
              <a:rPr lang="el-GR" i="1" dirty="0" err="1">
                <a:latin typeface="Times New Roman" panose="02020603050405020304" pitchFamily="18" charset="0"/>
                <a:cs typeface="Times New Roman" panose="02020603050405020304" pitchFamily="18" charset="0"/>
              </a:rPr>
              <a:t>Ταλιμπάν</a:t>
            </a:r>
            <a:r>
              <a:rPr lang="el-GR" i="1" dirty="0">
                <a:latin typeface="Times New Roman" panose="02020603050405020304" pitchFamily="18" charset="0"/>
                <a:cs typeface="Times New Roman" panose="02020603050405020304" pitchFamily="18" charset="0"/>
              </a:rPr>
              <a:t>) ήξεραν ποιος δούλευε σαν δάσκαλος και μας έβρισκαν και μας χτυπούσαν. Κάποιους του σκότωσαν. Εμένα με σταμάτησαν μια φορά αλλά κατάφερα να φύγω. Δεν μπορούσα να μείνω (σε αυτή τη δουλειά)… Φτιάχναμε ρούχα με τη γυναίκα μου και δούλεψα λίγο σαν αγρότης. Πήραμε κάποια λεφτά και ήρθα εδώ</a:t>
            </a:r>
            <a:r>
              <a:rPr lang="el-GR" dirty="0">
                <a:latin typeface="Times New Roman" panose="02020603050405020304" pitchFamily="18" charset="0"/>
                <a:cs typeface="Times New Roman" panose="02020603050405020304" pitchFamily="18" charset="0"/>
              </a:rPr>
              <a:t>» (Μοχάμεντ, 28 χρονών, Αφγανιστάν)</a:t>
            </a:r>
          </a:p>
          <a:p>
            <a:pPr>
              <a:buNone/>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latin typeface="Times New Roman" panose="02020603050405020304" pitchFamily="18" charset="0"/>
                <a:cs typeface="Times New Roman" panose="02020603050405020304" pitchFamily="18" charset="0"/>
              </a:rPr>
              <a:t>2</a:t>
            </a:r>
            <a:r>
              <a:rPr lang="el-GR" b="1" baseline="30000" dirty="0">
                <a:latin typeface="Times New Roman" panose="02020603050405020304" pitchFamily="18" charset="0"/>
                <a:cs typeface="Times New Roman" panose="02020603050405020304" pitchFamily="18" charset="0"/>
              </a:rPr>
              <a:t>ος</a:t>
            </a:r>
            <a:r>
              <a:rPr lang="el-GR" b="1" dirty="0">
                <a:latin typeface="Times New Roman" panose="02020603050405020304" pitchFamily="18" charset="0"/>
                <a:cs typeface="Times New Roman" panose="02020603050405020304" pitchFamily="18" charset="0"/>
              </a:rPr>
              <a:t> Χώρος Προετοιμασίας</a:t>
            </a:r>
            <a:br>
              <a:rPr lang="el-GR" b="1" dirty="0">
                <a:latin typeface="Times New Roman" panose="02020603050405020304" pitchFamily="18" charset="0"/>
                <a:cs typeface="Times New Roman" panose="02020603050405020304" pitchFamily="18" charset="0"/>
              </a:rPr>
            </a:br>
            <a:r>
              <a:rPr lang="el-GR" b="1" dirty="0">
                <a:latin typeface="Times New Roman" panose="02020603050405020304" pitchFamily="18" charset="0"/>
                <a:cs typeface="Times New Roman" panose="02020603050405020304" pitchFamily="18" charset="0"/>
              </a:rPr>
              <a:t>Τουρκία</a:t>
            </a:r>
          </a:p>
        </p:txBody>
      </p:sp>
      <p:sp>
        <p:nvSpPr>
          <p:cNvPr id="3" name="2 - Θέση περιεχομένου"/>
          <p:cNvSpPr>
            <a:spLocks noGrp="1"/>
          </p:cNvSpPr>
          <p:nvPr>
            <p:ph idx="1"/>
          </p:nvPr>
        </p:nvSpPr>
        <p:spPr>
          <a:xfrm>
            <a:off x="0" y="1600200"/>
            <a:ext cx="9144000" cy="5257800"/>
          </a:xfrm>
        </p:spPr>
        <p:txBody>
          <a:bodyPr>
            <a:normAutofit/>
          </a:bodyPr>
          <a:lstStyle/>
          <a:p>
            <a:pPr>
              <a:buNone/>
            </a:pPr>
            <a:r>
              <a:rPr lang="el-GR" dirty="0">
                <a:latin typeface="Times New Roman" panose="02020603050405020304" pitchFamily="18" charset="0"/>
                <a:cs typeface="Times New Roman" panose="02020603050405020304" pitchFamily="18" charset="0"/>
              </a:rPr>
              <a:t>Χωρισμός των προσφύγων σε τρεις κατηγορίες</a:t>
            </a:r>
          </a:p>
          <a:p>
            <a:pPr marL="514350" lvl="0" indent="-514350">
              <a:buFont typeface="+mj-lt"/>
              <a:buAutoNum type="arabicPeriod"/>
            </a:pPr>
            <a:r>
              <a:rPr lang="el-GR" sz="2800" dirty="0">
                <a:latin typeface="Times New Roman" panose="02020603050405020304" pitchFamily="18" charset="0"/>
                <a:cs typeface="Times New Roman" panose="02020603050405020304" pitchFamily="18" charset="0"/>
              </a:rPr>
              <a:t>Παραμονή λίγων ημερών και μεταφορά στην Ελλάδα</a:t>
            </a:r>
          </a:p>
          <a:p>
            <a:pPr marL="514350" lvl="0" indent="-514350">
              <a:buFont typeface="+mj-lt"/>
              <a:buAutoNum type="arabicPeriod"/>
            </a:pPr>
            <a:r>
              <a:rPr lang="el-GR" sz="2800" b="1" dirty="0">
                <a:latin typeface="Times New Roman" panose="02020603050405020304" pitchFamily="18" charset="0"/>
                <a:cs typeface="Times New Roman" panose="02020603050405020304" pitchFamily="18" charset="0"/>
              </a:rPr>
              <a:t>Παραμονή για μεγαλύτερο διάστημα. Εργασία, αποταμίευση και μεταφορά στην Ελλάδα</a:t>
            </a:r>
          </a:p>
          <a:p>
            <a:pPr marL="514350" lvl="0" indent="-514350">
              <a:buFont typeface="+mj-lt"/>
              <a:buAutoNum type="arabicPeriod"/>
            </a:pPr>
            <a:r>
              <a:rPr lang="el-GR" sz="2800" dirty="0">
                <a:latin typeface="Times New Roman" panose="02020603050405020304" pitchFamily="18" charset="0"/>
                <a:cs typeface="Times New Roman" panose="02020603050405020304" pitchFamily="18" charset="0"/>
              </a:rPr>
              <a:t>Παραμονή στην Τουρκία με στόχο μελλοντική μετακίνηση ή εγκατάσταση εκεί </a:t>
            </a:r>
          </a:p>
          <a:p>
            <a:pPr lvl="0"/>
            <a:r>
              <a:rPr lang="el-GR" dirty="0">
                <a:latin typeface="Times New Roman" panose="02020603050405020304" pitchFamily="18" charset="0"/>
                <a:cs typeface="Times New Roman" panose="02020603050405020304" pitchFamily="18" charset="0"/>
              </a:rPr>
              <a:t>Εργασία χωρίς έγγραφα σε συνθήκες που δεν σέβονται το εργατικό δίκαιο</a:t>
            </a:r>
          </a:p>
          <a:p>
            <a:pPr lvl="0"/>
            <a:r>
              <a:rPr lang="el-GR" dirty="0">
                <a:latin typeface="Times New Roman" panose="02020603050405020304" pitchFamily="18" charset="0"/>
                <a:cs typeface="Times New Roman" panose="02020603050405020304" pitchFamily="18" charset="0"/>
              </a:rPr>
              <a:t>Κλοπές και επιθέσεις από συμμορίες ανηλίκων και αστυνομία</a:t>
            </a:r>
          </a:p>
          <a:p>
            <a:endParaRPr lang="el-GR" dirty="0"/>
          </a:p>
        </p:txBody>
      </p:sp>
      <p:cxnSp>
        <p:nvCxnSpPr>
          <p:cNvPr id="7" name="6 - Ευθεία γραμμή σύνδεσης"/>
          <p:cNvCxnSpPr/>
          <p:nvPr/>
        </p:nvCxnSpPr>
        <p:spPr>
          <a:xfrm>
            <a:off x="285720" y="4643446"/>
            <a:ext cx="85725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229600" cy="1143000"/>
          </a:xfrm>
        </p:spPr>
        <p:txBody>
          <a:bodyPr>
            <a:normAutofit fontScale="90000"/>
          </a:bodyPr>
          <a:lstStyle/>
          <a:p>
            <a:r>
              <a:rPr lang="el-GR" b="1" dirty="0">
                <a:latin typeface="Times New Roman" panose="02020603050405020304" pitchFamily="18" charset="0"/>
                <a:cs typeface="Times New Roman" panose="02020603050405020304" pitchFamily="18" charset="0"/>
              </a:rPr>
              <a:t>2</a:t>
            </a:r>
            <a:r>
              <a:rPr lang="el-GR" b="1" baseline="30000" dirty="0">
                <a:latin typeface="Times New Roman" panose="02020603050405020304" pitchFamily="18" charset="0"/>
                <a:cs typeface="Times New Roman" panose="02020603050405020304" pitchFamily="18" charset="0"/>
              </a:rPr>
              <a:t>ος</a:t>
            </a:r>
            <a:r>
              <a:rPr lang="el-GR" b="1" dirty="0">
                <a:latin typeface="Times New Roman" panose="02020603050405020304" pitchFamily="18" charset="0"/>
                <a:cs typeface="Times New Roman" panose="02020603050405020304" pitchFamily="18" charset="0"/>
              </a:rPr>
              <a:t> Χώρος Προετοιμασίας</a:t>
            </a:r>
            <a:br>
              <a:rPr lang="el-GR" b="1" dirty="0">
                <a:latin typeface="Times New Roman" panose="02020603050405020304" pitchFamily="18" charset="0"/>
                <a:cs typeface="Times New Roman" panose="02020603050405020304" pitchFamily="18" charset="0"/>
              </a:rPr>
            </a:br>
            <a:r>
              <a:rPr lang="el-GR" b="1" dirty="0">
                <a:latin typeface="Times New Roman" panose="02020603050405020304" pitchFamily="18" charset="0"/>
                <a:cs typeface="Times New Roman" panose="02020603050405020304" pitchFamily="18" charset="0"/>
              </a:rPr>
              <a:t>Τουρκία</a:t>
            </a:r>
            <a:endParaRPr lang="el-GR" dirty="0">
              <a:latin typeface="Times New Roman" panose="02020603050405020304" pitchFamily="18" charset="0"/>
              <a:cs typeface="Times New Roman" panose="02020603050405020304" pitchFamily="18" charset="0"/>
            </a:endParaRPr>
          </a:p>
        </p:txBody>
      </p:sp>
      <p:sp>
        <p:nvSpPr>
          <p:cNvPr id="3" name="2 - Θέση περιεχομένου"/>
          <p:cNvSpPr>
            <a:spLocks noGrp="1"/>
          </p:cNvSpPr>
          <p:nvPr>
            <p:ph idx="1"/>
          </p:nvPr>
        </p:nvSpPr>
        <p:spPr>
          <a:xfrm>
            <a:off x="0" y="1357298"/>
            <a:ext cx="9144000" cy="5500702"/>
          </a:xfrm>
        </p:spPr>
        <p:txBody>
          <a:bodyPr>
            <a:normAutofit fontScale="25000" lnSpcReduction="20000"/>
          </a:bodyPr>
          <a:lstStyle/>
          <a:p>
            <a:pPr>
              <a:buNone/>
            </a:pPr>
            <a:r>
              <a:rPr lang="el-GR" sz="9600" dirty="0">
                <a:latin typeface="Times New Roman" panose="02020603050405020304" pitchFamily="18" charset="0"/>
                <a:cs typeface="Times New Roman" panose="02020603050405020304" pitchFamily="18" charset="0"/>
              </a:rPr>
              <a:t>     «</a:t>
            </a:r>
            <a:r>
              <a:rPr lang="el-GR" sz="9600" i="1" dirty="0">
                <a:latin typeface="Times New Roman" panose="02020603050405020304" pitchFamily="18" charset="0"/>
                <a:cs typeface="Times New Roman" panose="02020603050405020304" pitchFamily="18" charset="0"/>
              </a:rPr>
              <a:t>Δούλευα σε ένα μικρό εργοστάσιο και φτιάχναμε ντουζιέρες. 13 ώρες (κάθε μέρα). Το πιστεύεις; 6 ώρες δουλειά χωρίς διάλλειμα. Απλά να στέκεσαι και να δουλεύεις. Μετά μισή ώρα διάλλειμα για να φάμε και μετά 6 ώρες πάλι. Τα πόδια μου πονάνε. Μετά να τρέχω πίσω στο δωμάτιό μου γιατί ήταν αργά και σου επιτίθενται και σου κλέβουν τα λεφτά. Μια φορά η αστυνομία με σταμάτησε και μου πήρε 60 ευρώ. Αυτά είχα πάνω μου. Μετά με χτυπήσανε και μου είπαν πως θέλουν κι άλλα. Αλλά εντάξει. Έφυγα</a:t>
            </a:r>
            <a:r>
              <a:rPr lang="el-GR" sz="9600" dirty="0">
                <a:latin typeface="Times New Roman" panose="02020603050405020304" pitchFamily="18" charset="0"/>
                <a:cs typeface="Times New Roman" panose="02020603050405020304" pitchFamily="18" charset="0"/>
              </a:rPr>
              <a:t>» (Αλί, 25 χρονών. Ιράκ)</a:t>
            </a:r>
          </a:p>
          <a:p>
            <a:pPr>
              <a:buNone/>
            </a:pPr>
            <a:r>
              <a:rPr lang="el-GR" sz="9600" dirty="0">
                <a:latin typeface="Times New Roman" panose="02020603050405020304" pitchFamily="18" charset="0"/>
                <a:cs typeface="Times New Roman" panose="02020603050405020304" pitchFamily="18" charset="0"/>
              </a:rPr>
              <a:t>     «</a:t>
            </a:r>
            <a:r>
              <a:rPr lang="el-GR" sz="9600" i="1" dirty="0">
                <a:latin typeface="Times New Roman" panose="02020603050405020304" pitchFamily="18" charset="0"/>
                <a:cs typeface="Times New Roman" panose="02020603050405020304" pitchFamily="18" charset="0"/>
              </a:rPr>
              <a:t>Τα πράγματα είναι πολύ άσχημα στην Τουρκία. Δεν μπορείς να βγεις έξω το βράδυ. Υπάρχουν νεαρά παιδιά με μαχαίρια και η αστυνομία και σε χτυπάνε και σου λένε ‘παρά’ (λεφτά)… έτσι δουλεύεις και μένεις μέσα. Εγώ δούλευα και ζούσα σε ένα φούρνο. Δούλευα 12 ώρες. Από τις 8 το βράδυ μέχρι τις 8 το πρωί. Μετά κοιμόμουν και το ίδιο την επόμενη μέρα. Για 4 μήνες. Το αφεντικό με έβαζε κι έκανα κι άλλες δουλειές και μετά δεν με πλήρωσε και μου είπε να φύγω γιατί θα καλέσει την αστυνομία κι εγώ δεν είχα χαρτιά</a:t>
            </a:r>
            <a:r>
              <a:rPr lang="el-GR" sz="9600" dirty="0">
                <a:latin typeface="Times New Roman" panose="02020603050405020304" pitchFamily="18" charset="0"/>
                <a:cs typeface="Times New Roman" panose="02020603050405020304" pitchFamily="18" charset="0"/>
              </a:rPr>
              <a:t>» (</a:t>
            </a:r>
            <a:r>
              <a:rPr lang="el-GR" sz="9600" dirty="0" err="1">
                <a:latin typeface="Times New Roman" panose="02020603050405020304" pitchFamily="18" charset="0"/>
                <a:cs typeface="Times New Roman" panose="02020603050405020304" pitchFamily="18" charset="0"/>
              </a:rPr>
              <a:t>Μουράντ</a:t>
            </a:r>
            <a:r>
              <a:rPr lang="el-GR" sz="9600" dirty="0">
                <a:latin typeface="Times New Roman" panose="02020603050405020304" pitchFamily="18" charset="0"/>
                <a:cs typeface="Times New Roman" panose="02020603050405020304" pitchFamily="18" charset="0"/>
              </a:rPr>
              <a:t>, 21 χρονών. Συρία)</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A75444D-8CF8-43C7-BEAB-B5B11E32654D}"/>
              </a:ext>
            </a:extLst>
          </p:cNvPr>
          <p:cNvSpPr>
            <a:spLocks noGrp="1"/>
          </p:cNvSpPr>
          <p:nvPr>
            <p:ph type="title"/>
          </p:nvPr>
        </p:nvSpPr>
        <p:spPr>
          <a:xfrm>
            <a:off x="0" y="188640"/>
            <a:ext cx="9144000" cy="1143000"/>
          </a:xfrm>
        </p:spPr>
        <p:txBody>
          <a:bodyPr>
            <a:normAutofit fontScale="90000"/>
          </a:bodyPr>
          <a:lstStyle/>
          <a:p>
            <a:r>
              <a:rPr lang="el-GR" b="1" dirty="0">
                <a:latin typeface="Times New Roman" panose="02020603050405020304" pitchFamily="18" charset="0"/>
                <a:cs typeface="Times New Roman" panose="02020603050405020304" pitchFamily="18" charset="0"/>
              </a:rPr>
              <a:t>3</a:t>
            </a:r>
            <a:r>
              <a:rPr lang="el-GR" b="1" baseline="30000" dirty="0">
                <a:latin typeface="Times New Roman" panose="02020603050405020304" pitchFamily="18" charset="0"/>
                <a:cs typeface="Times New Roman" panose="02020603050405020304" pitchFamily="18" charset="0"/>
              </a:rPr>
              <a:t>ος</a:t>
            </a:r>
            <a:r>
              <a:rPr lang="el-GR" b="1" dirty="0">
                <a:latin typeface="Times New Roman" panose="02020603050405020304" pitchFamily="18" charset="0"/>
                <a:cs typeface="Times New Roman" panose="02020603050405020304" pitchFamily="18" charset="0"/>
              </a:rPr>
              <a:t> Χώρος Προετοιμασίας</a:t>
            </a:r>
            <a:br>
              <a:rPr lang="el-GR" b="1" dirty="0">
                <a:latin typeface="Times New Roman" panose="02020603050405020304" pitchFamily="18" charset="0"/>
                <a:cs typeface="Times New Roman" panose="02020603050405020304" pitchFamily="18" charset="0"/>
              </a:rPr>
            </a:br>
            <a:r>
              <a:rPr lang="el-GR" b="1" dirty="0">
                <a:latin typeface="Times New Roman" panose="02020603050405020304" pitchFamily="18" charset="0"/>
                <a:cs typeface="Times New Roman" panose="02020603050405020304" pitchFamily="18" charset="0"/>
              </a:rPr>
              <a:t>Κέντρα Υποδοχής (Μόρια</a:t>
            </a:r>
            <a:r>
              <a:rPr lang="en-US" b="1" dirty="0">
                <a:latin typeface="Times New Roman" panose="02020603050405020304" pitchFamily="18" charset="0"/>
                <a:cs typeface="Times New Roman" panose="02020603050405020304" pitchFamily="18" charset="0"/>
              </a:rPr>
              <a:t> / </a:t>
            </a:r>
            <a:r>
              <a:rPr lang="el-GR" b="1" dirty="0">
                <a:latin typeface="Times New Roman" panose="02020603050405020304" pitchFamily="18" charset="0"/>
                <a:cs typeface="Times New Roman" panose="02020603050405020304" pitchFamily="18" charset="0"/>
              </a:rPr>
              <a:t>Καρά Τεπέ)</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C3F1AB4F-3BDB-4F2F-A65F-A390D5FCD761}"/>
              </a:ext>
            </a:extLst>
          </p:cNvPr>
          <p:cNvSpPr>
            <a:spLocks noGrp="1"/>
          </p:cNvSpPr>
          <p:nvPr>
            <p:ph idx="1"/>
          </p:nvPr>
        </p:nvSpPr>
        <p:spPr>
          <a:xfrm>
            <a:off x="0" y="1700808"/>
            <a:ext cx="9144000" cy="5373216"/>
          </a:xfrm>
        </p:spPr>
        <p:txBody>
          <a:bodyPr>
            <a:normAutofit fontScale="92500" lnSpcReduction="10000"/>
          </a:bodyPr>
          <a:lstStyle/>
          <a:p>
            <a:pPr marL="0" indent="0">
              <a:buNone/>
            </a:pPr>
            <a:r>
              <a:rPr lang="el-GR" b="1" dirty="0">
                <a:latin typeface="Times New Roman" panose="02020603050405020304" pitchFamily="18" charset="0"/>
                <a:cs typeface="Times New Roman" panose="02020603050405020304" pitchFamily="18" charset="0"/>
              </a:rPr>
              <a:t>Τα στρατόπεδα προσφύγων ως η αιχμή του δόρατος της Ευρωπαϊκής μεταναστευτικής πολιτικής</a:t>
            </a:r>
          </a:p>
          <a:p>
            <a:r>
              <a:rPr lang="el-GR" dirty="0">
                <a:latin typeface="Times New Roman" panose="02020603050405020304" pitchFamily="18" charset="0"/>
                <a:cs typeface="Times New Roman" panose="02020603050405020304" pitchFamily="18" charset="0"/>
              </a:rPr>
              <a:t>Εξαναγκασμός προσφύγων για «οικειοθελή» επαναπατρισμό</a:t>
            </a:r>
          </a:p>
          <a:p>
            <a:r>
              <a:rPr lang="el-GR" dirty="0">
                <a:latin typeface="Times New Roman" panose="02020603050405020304" pitchFamily="18" charset="0"/>
                <a:cs typeface="Times New Roman" panose="02020603050405020304" pitchFamily="18" charset="0"/>
              </a:rPr>
              <a:t>Ενημέρωση επίδοξων μεταναστών για τις συνθήκες στην Ευρώπη</a:t>
            </a:r>
          </a:p>
          <a:p>
            <a:pPr marL="0" indent="0">
              <a:buNone/>
            </a:pPr>
            <a:r>
              <a:rPr lang="el-GR" b="1" dirty="0">
                <a:latin typeface="Times New Roman" panose="02020603050405020304" pitchFamily="18" charset="0"/>
                <a:cs typeface="Times New Roman" panose="02020603050405020304" pitchFamily="18" charset="0"/>
              </a:rPr>
              <a:t>Τα στρατόπεδα προσφύγων ως μέσο εξασφάλισης κοινωνικής συναίνεσης</a:t>
            </a:r>
          </a:p>
          <a:p>
            <a:r>
              <a:rPr lang="el-GR" dirty="0">
                <a:latin typeface="Times New Roman" panose="02020603050405020304" pitchFamily="18" charset="0"/>
                <a:cs typeface="Times New Roman" panose="02020603050405020304" pitchFamily="18" charset="0"/>
              </a:rPr>
              <a:t>Η έναρξη μιας νέας κοινωνικής συνθήκης όπου η Ευρώπη επιδεικνύει τον τρόπο αντιμετώπισης των επικίνδυνων τάξεων</a:t>
            </a:r>
          </a:p>
        </p:txBody>
      </p:sp>
    </p:spTree>
    <p:extLst>
      <p:ext uri="{BB962C8B-B14F-4D97-AF65-F5344CB8AC3E}">
        <p14:creationId xmlns:p14="http://schemas.microsoft.com/office/powerpoint/2010/main" val="784851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60648"/>
            <a:ext cx="9144000" cy="1143000"/>
          </a:xfrm>
        </p:spPr>
        <p:txBody>
          <a:bodyPr>
            <a:normAutofit fontScale="90000"/>
          </a:bodyPr>
          <a:lstStyle/>
          <a:p>
            <a:r>
              <a:rPr kumimoji="0" lang="el-GR" sz="4000" b="1"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3</a:t>
            </a:r>
            <a:r>
              <a:rPr kumimoji="0" lang="el-GR" sz="4000" b="1" i="0" u="none" strike="noStrike" kern="1200" cap="none" spc="0" normalizeH="0" baseline="3000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ος</a:t>
            </a:r>
            <a:r>
              <a:rPr kumimoji="0" lang="el-GR" sz="4000" b="1"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 Χώρος Προετοιμασίας</a:t>
            </a:r>
            <a:br>
              <a:rPr kumimoji="0" lang="el-GR" sz="4000" b="1"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br>
            <a:r>
              <a:rPr kumimoji="0" lang="el-GR" sz="4000" b="1"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Κέντρα Υποδοχής (Μόρια</a:t>
            </a:r>
            <a:r>
              <a:rPr kumimoji="0" lang="en-US" sz="4000" b="1"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 / </a:t>
            </a:r>
            <a:r>
              <a:rPr kumimoji="0" lang="el-GR" sz="4000" b="1"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Καρά Τεπέ)</a:t>
            </a:r>
            <a:endParaRPr lang="el-GR" b="1" dirty="0"/>
          </a:p>
        </p:txBody>
      </p:sp>
      <p:sp>
        <p:nvSpPr>
          <p:cNvPr id="3" name="2 - Θέση περιεχομένου"/>
          <p:cNvSpPr>
            <a:spLocks noGrp="1"/>
          </p:cNvSpPr>
          <p:nvPr>
            <p:ph idx="1"/>
          </p:nvPr>
        </p:nvSpPr>
        <p:spPr/>
        <p:txBody>
          <a:bodyPr>
            <a:normAutofit fontScale="85000" lnSpcReduction="20000"/>
          </a:bodyPr>
          <a:lstStyle/>
          <a:p>
            <a:r>
              <a:rPr lang="el-GR" dirty="0">
                <a:latin typeface="Times New Roman" panose="02020603050405020304" pitchFamily="18" charset="0"/>
                <a:cs typeface="Times New Roman" panose="02020603050405020304" pitchFamily="18" charset="0"/>
              </a:rPr>
              <a:t>Τραγικές συνθήκες διαβίωσης</a:t>
            </a:r>
          </a:p>
          <a:p>
            <a:r>
              <a:rPr lang="el-GR" dirty="0">
                <a:latin typeface="Times New Roman" panose="02020603050405020304" pitchFamily="18" charset="0"/>
                <a:cs typeface="Times New Roman" panose="02020603050405020304" pitchFamily="18" charset="0"/>
              </a:rPr>
              <a:t>Αεργία</a:t>
            </a:r>
          </a:p>
          <a:p>
            <a:pPr>
              <a:buNone/>
            </a:pPr>
            <a:r>
              <a:rPr lang="el-GR" i="1" dirty="0">
                <a:latin typeface="Times New Roman" panose="02020603050405020304" pitchFamily="18" charset="0"/>
                <a:cs typeface="Times New Roman" panose="02020603050405020304" pitchFamily="18" charset="0"/>
              </a:rPr>
              <a:t>    «Πώς περνάω τη μέρα μου (γελάει); Τίποτα. Κανένας εδώ δεν κάνει κάτι. Είμαι πρόσφυγας σημαίνει δεν έχω δικαιώματα και πρέπει να περιμένω εδώ για πάντα. Σηκώνομαι το πρωί. Θα φάω πάντα ότι όμορφο μας δίνουν (γελάει). Θα δω τους φίλους να συζητήσουμε και τι άλλο; Εμείς καθόμαστε και περιμένουμε. Εγώ δεν ξέρω τι σημαίνει αυτό. Σπούδαζα, δούλευα. Τώρα τίποτα. Τώρα που μιλάμε είναι καλό για μένα. Σοβαρά! Έχω κάτι να κάνω»</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Καρίμ</a:t>
            </a:r>
            <a:r>
              <a:rPr lang="el-GR" dirty="0">
                <a:latin typeface="Times New Roman" panose="02020603050405020304" pitchFamily="18" charset="0"/>
                <a:cs typeface="Times New Roman" panose="02020603050405020304" pitchFamily="18" charset="0"/>
              </a:rPr>
              <a:t>, 24 χρονών, Ιράκ)</a:t>
            </a:r>
          </a:p>
          <a:p>
            <a:r>
              <a:rPr lang="el-GR" dirty="0">
                <a:latin typeface="Times New Roman" panose="02020603050405020304" pitchFamily="18" charset="0"/>
                <a:cs typeface="Times New Roman" panose="02020603050405020304" pitchFamily="18" charset="0"/>
              </a:rPr>
              <a:t>Νοηματοδότηση της προσφυγικής ιδιότητας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274638"/>
            <a:ext cx="8643998" cy="1143000"/>
          </a:xfrm>
        </p:spPr>
        <p:txBody>
          <a:bodyPr>
            <a:normAutofit fontScale="90000"/>
          </a:bodyPr>
          <a:lstStyle/>
          <a:p>
            <a:r>
              <a:rPr kumimoji="0" lang="el-GR" sz="4000" b="1"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3</a:t>
            </a:r>
            <a:r>
              <a:rPr kumimoji="0" lang="el-GR" sz="4000" b="1" i="0" u="none" strike="noStrike" kern="1200" cap="none" spc="0" normalizeH="0" baseline="3000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ος</a:t>
            </a:r>
            <a:r>
              <a:rPr kumimoji="0" lang="el-GR" sz="4000" b="1"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 Χώρος Προετοιμασίας</a:t>
            </a:r>
            <a:br>
              <a:rPr kumimoji="0" lang="el-GR" sz="4000" b="1"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br>
            <a:r>
              <a:rPr kumimoji="0" lang="el-GR" sz="4000" b="1"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Κέντρα Υποδοχής (Μόρια</a:t>
            </a:r>
            <a:r>
              <a:rPr kumimoji="0" lang="en-US" sz="4000" b="1"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 / </a:t>
            </a:r>
            <a:r>
              <a:rPr kumimoji="0" lang="el-GR" sz="4000" b="1"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Καρά Τεπέ)</a:t>
            </a:r>
            <a:endParaRPr lang="el-GR" dirty="0"/>
          </a:p>
        </p:txBody>
      </p:sp>
      <p:sp>
        <p:nvSpPr>
          <p:cNvPr id="3" name="2 - Θέση περιεχομένου"/>
          <p:cNvSpPr>
            <a:spLocks noGrp="1"/>
          </p:cNvSpPr>
          <p:nvPr>
            <p:ph idx="1"/>
          </p:nvPr>
        </p:nvSpPr>
        <p:spPr>
          <a:xfrm>
            <a:off x="285720" y="1600200"/>
            <a:ext cx="8643998" cy="4972072"/>
          </a:xfrm>
        </p:spPr>
        <p:txBody>
          <a:bodyPr>
            <a:normAutofit fontScale="92500" lnSpcReduction="10000"/>
          </a:bodyPr>
          <a:lstStyle/>
          <a:p>
            <a:pPr>
              <a:buNone/>
            </a:pPr>
            <a:r>
              <a:rPr lang="el-GR" b="1" dirty="0">
                <a:latin typeface="Times New Roman" panose="02020603050405020304" pitchFamily="18" charset="0"/>
                <a:cs typeface="Times New Roman" panose="02020603050405020304" pitchFamily="18" charset="0"/>
              </a:rPr>
              <a:t>Αναμονή</a:t>
            </a:r>
          </a:p>
          <a:p>
            <a:pPr>
              <a:buNone/>
            </a:pPr>
            <a:r>
              <a:rPr lang="el-GR" dirty="0">
                <a:latin typeface="Times New Roman" panose="02020603050405020304" pitchFamily="18" charset="0"/>
                <a:cs typeface="Times New Roman" panose="02020603050405020304" pitchFamily="18" charset="0"/>
              </a:rPr>
              <a:t>«</a:t>
            </a:r>
            <a:r>
              <a:rPr lang="el-GR" i="1" dirty="0">
                <a:latin typeface="Times New Roman" panose="02020603050405020304" pitchFamily="18" charset="0"/>
                <a:cs typeface="Times New Roman" panose="02020603050405020304" pitchFamily="18" charset="0"/>
              </a:rPr>
              <a:t>…το να κάνεις τους ανθρώπους να περιμένουν, καθυστερώντας τους, αλλά παράλληλα χωρίς να τους καταστρέφεις την ελπίδα, είναι μια από τις κεντρικές διαστάσεις της επικυριαρχίας</a:t>
            </a:r>
            <a:r>
              <a:rPr lang="el-GR"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Bourdieu</a:t>
            </a:r>
            <a:r>
              <a:rPr lang="el-GR" dirty="0">
                <a:latin typeface="Times New Roman" panose="02020603050405020304" pitchFamily="18" charset="0"/>
                <a:cs typeface="Times New Roman" panose="02020603050405020304" pitchFamily="18" charset="0"/>
              </a:rPr>
              <a:t> 2000: 228). </a:t>
            </a:r>
          </a:p>
          <a:p>
            <a:pPr>
              <a:buNone/>
            </a:pPr>
            <a:r>
              <a:rPr lang="el-GR" dirty="0">
                <a:latin typeface="Times New Roman" panose="02020603050405020304" pitchFamily="18" charset="0"/>
                <a:cs typeface="Times New Roman" panose="02020603050405020304" pitchFamily="18" charset="0"/>
              </a:rPr>
              <a:t>«</a:t>
            </a:r>
            <a:r>
              <a:rPr lang="el-GR" i="1" dirty="0">
                <a:latin typeface="Times New Roman" panose="02020603050405020304" pitchFamily="18" charset="0"/>
                <a:cs typeface="Times New Roman" panose="02020603050405020304" pitchFamily="18" charset="0"/>
              </a:rPr>
              <a:t>Ιδιαίτερα το να περιμένεις ασυνήθιστα πολύ καιρό σημαίνει το να υπόκειται κανείς στην επιβεβαίωση ότι ο δικός του χρόνος (και επομένως η ίδια του η κοινωνική αξία) είναι λιγότερο σημαντικά από το χρόνο και την αξία αυτού που επιβάλει την αναμονή</a:t>
            </a:r>
            <a:r>
              <a:rPr lang="el-GR"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Schwartz</a:t>
            </a:r>
            <a:r>
              <a:rPr lang="el-GR" dirty="0">
                <a:latin typeface="Times New Roman" panose="02020603050405020304" pitchFamily="18" charset="0"/>
                <a:cs typeface="Times New Roman" panose="02020603050405020304" pitchFamily="18" charset="0"/>
              </a:rPr>
              <a:t> 1974: 856). </a:t>
            </a:r>
          </a:p>
          <a:p>
            <a:pPr>
              <a:buNone/>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latin typeface="Times New Roman" panose="02020603050405020304" pitchFamily="18" charset="0"/>
                <a:cs typeface="Times New Roman" panose="02020603050405020304" pitchFamily="18" charset="0"/>
              </a:rPr>
              <a:t>Συνέπειες του Σταδίου Προετοιμασίας</a:t>
            </a:r>
          </a:p>
        </p:txBody>
      </p:sp>
      <p:sp>
        <p:nvSpPr>
          <p:cNvPr id="3" name="2 - Θέση περιεχομένου"/>
          <p:cNvSpPr>
            <a:spLocks noGrp="1"/>
          </p:cNvSpPr>
          <p:nvPr>
            <p:ph idx="1"/>
          </p:nvPr>
        </p:nvSpPr>
        <p:spPr>
          <a:xfrm>
            <a:off x="0" y="1600200"/>
            <a:ext cx="9144000" cy="5257800"/>
          </a:xfrm>
        </p:spPr>
        <p:txBody>
          <a:bodyPr>
            <a:normAutofit fontScale="92500" lnSpcReduction="10000"/>
          </a:bodyPr>
          <a:lstStyle/>
          <a:p>
            <a:pPr>
              <a:buNone/>
            </a:pPr>
            <a:r>
              <a:rPr lang="el-GR" b="1" dirty="0">
                <a:latin typeface="Times New Roman" panose="02020603050405020304" pitchFamily="18" charset="0"/>
                <a:cs typeface="Times New Roman" panose="02020603050405020304" pitchFamily="18" charset="0"/>
              </a:rPr>
              <a:t>Ατομικιστικές αντιλήψεις και έμφαση στην επιβίωση</a:t>
            </a:r>
          </a:p>
          <a:p>
            <a:r>
              <a:rPr lang="el-GR" dirty="0">
                <a:latin typeface="Times New Roman" panose="02020603050405020304" pitchFamily="18" charset="0"/>
                <a:cs typeface="Times New Roman" panose="02020603050405020304" pitchFamily="18" charset="0"/>
              </a:rPr>
              <a:t>Ανταγωνισμός για την απόκτηση του νομικού </a:t>
            </a:r>
            <a:r>
              <a:rPr lang="en-GB" dirty="0">
                <a:latin typeface="Times New Roman" panose="02020603050405020304" pitchFamily="18" charset="0"/>
                <a:cs typeface="Times New Roman" panose="02020603050405020304" pitchFamily="18" charset="0"/>
              </a:rPr>
              <a:t>status </a:t>
            </a:r>
            <a:r>
              <a:rPr lang="el-GR" dirty="0">
                <a:latin typeface="Times New Roman" panose="02020603050405020304" pitchFamily="18" charset="0"/>
                <a:cs typeface="Times New Roman" panose="02020603050405020304" pitchFamily="18" charset="0"/>
              </a:rPr>
              <a:t>του πρόσφυγα</a:t>
            </a:r>
          </a:p>
          <a:p>
            <a:pPr algn="l"/>
            <a:r>
              <a:rPr lang="el-GR" sz="3200" b="0" i="1" u="none" strike="noStrike" baseline="0" dirty="0">
                <a:latin typeface="Times New Roman" panose="02020603050405020304" pitchFamily="18" charset="0"/>
                <a:cs typeface="Times New Roman" panose="02020603050405020304" pitchFamily="18" charset="0"/>
              </a:rPr>
              <a:t>Υπονόμευση συλλογικών διεκδικήσεων</a:t>
            </a:r>
          </a:p>
          <a:p>
            <a:pPr marL="0" indent="0" algn="l">
              <a:buNone/>
            </a:pPr>
            <a:r>
              <a:rPr lang="el-GR" sz="3200" b="0" i="1" u="none" strike="noStrike" baseline="0" dirty="0">
                <a:latin typeface="Times New Roman" panose="02020603050405020304" pitchFamily="18" charset="0"/>
                <a:cs typeface="Times New Roman" panose="02020603050405020304" pitchFamily="18" charset="0"/>
              </a:rPr>
              <a:t>«Ναι. Το άκουσα. Είναι τώρα, μια βδομάδα. Εντάξει. Ο καθένας κάνει ό,τι μπορεί, για να φύγει. Ελπίζω να δουλέψει για αυτούς. Εγώ, δε θα το έκανα. Πεινάω αρκετά με το φαΐ που μας δίνουν (γελάει). Δεν χρειάζομαι άλλο. Αλλά τι να κάνεις; Αν κάτσω κι εγώ ένα χρόνο εδώ και τρελαθώ, μπορεί να το κάνω κι εγώ. Δεν ξέρω» (Αλί, 23 χρονών, Ιράκ).</a:t>
            </a:r>
            <a:endParaRPr lang="el-GR" dirty="0">
              <a:latin typeface="Times New Roman" panose="02020603050405020304" pitchFamily="18" charset="0"/>
              <a:cs typeface="Times New Roman" panose="02020603050405020304" pitchFamily="18" charset="0"/>
            </a:endParaRPr>
          </a:p>
          <a:p>
            <a:pPr>
              <a:buNone/>
            </a:pP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1332</Words>
  <Application>Microsoft Office PowerPoint</Application>
  <PresentationFormat>Προβολή στην οθόνη (4:3)</PresentationFormat>
  <Paragraphs>59</Paragraphs>
  <Slides>14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14</vt:i4>
      </vt:variant>
    </vt:vector>
  </HeadingPairs>
  <TitlesOfParts>
    <vt:vector size="18" baseType="lpstr">
      <vt:lpstr>Arial</vt:lpstr>
      <vt:lpstr>Calibri</vt:lpstr>
      <vt:lpstr>Times New Roman</vt:lpstr>
      <vt:lpstr>Θέμα του Office</vt:lpstr>
      <vt:lpstr>Η Προσφυγική Κρίση ως Πεδίο Προετοιμασίας Αποκλεισμού στις Χώρες Υποδοχής</vt:lpstr>
      <vt:lpstr>Η Ολιστική Προσέγγιση του Αποκλεισμού των Μεταναστών</vt:lpstr>
      <vt:lpstr>1ος Χώρος Προετοιμασίας Χώρες προέλευσης</vt:lpstr>
      <vt:lpstr>2ος Χώρος Προετοιμασίας Τουρκία</vt:lpstr>
      <vt:lpstr>2ος Χώρος Προετοιμασίας Τουρκία</vt:lpstr>
      <vt:lpstr>3ος Χώρος Προετοιμασίας Κέντρα Υποδοχής (Μόρια / Καρά Τεπέ)</vt:lpstr>
      <vt:lpstr>3ος Χώρος Προετοιμασίας Κέντρα Υποδοχής (Μόρια / Καρά Τεπέ)</vt:lpstr>
      <vt:lpstr>3ος Χώρος Προετοιμασίας Κέντρα Υποδοχής (Μόρια / Καρά Τεπέ)</vt:lpstr>
      <vt:lpstr>Συνέπειες του Σταδίου Προετοιμασίας</vt:lpstr>
      <vt:lpstr>Συνέπειες του Σταδίου Προετοιμασίας: Ατομικισμός</vt:lpstr>
      <vt:lpstr>Συνέπειες του Σταδίου Προετοιμασίας: Ατομικισμός</vt:lpstr>
      <vt:lpstr>Ανάδειξη εργαλειακών εργασιακών προσανατολισμών</vt:lpstr>
      <vt:lpstr>Ανάδειξη εργαλειακών εργασιακών προσανατολισμών</vt:lpstr>
      <vt:lpstr>Υπονόμευση μελλοντικών σχέσεων με πρόσφυγες στις χώρες υποδοχής</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Xypolytas Nikolaos</cp:lastModifiedBy>
  <cp:revision>10</cp:revision>
  <dcterms:created xsi:type="dcterms:W3CDTF">2019-06-06T04:54:49Z</dcterms:created>
  <dcterms:modified xsi:type="dcterms:W3CDTF">2025-03-13T15:38:30Z</dcterms:modified>
</cp:coreProperties>
</file>