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4" d="100"/>
          <a:sy n="94" d="100"/>
        </p:scale>
        <p:origin x="-1488" y="-3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CC679F-A8F7-40DB-ACC1-8B4D1ECE7F7C}" type="datetimeFigureOut">
              <a:rPr lang="el-GR" smtClean="0"/>
              <a:pPr/>
              <a:t>13/10/2015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57D561-2A73-408E-8AFD-6556F75C9045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936104"/>
          </a:xfrm>
        </p:spPr>
        <p:txBody>
          <a:bodyPr/>
          <a:lstStyle/>
          <a:p>
            <a:r>
              <a:rPr lang="en-US" dirty="0" smtClean="0"/>
              <a:t>Social System</a:t>
            </a:r>
            <a:endParaRPr lang="el-G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67544" y="2996952"/>
            <a:ext cx="8064896" cy="3456384"/>
          </a:xfrm>
        </p:spPr>
        <p:txBody>
          <a:bodyPr>
            <a:normAutofit/>
          </a:bodyPr>
          <a:lstStyle/>
          <a:p>
            <a:pPr algn="l"/>
            <a:r>
              <a:rPr lang="en-US" sz="2800" dirty="0" smtClean="0"/>
              <a:t>Agency – structure (creativity)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Culture – social structure (channeling and restricting)</a:t>
            </a:r>
          </a:p>
          <a:p>
            <a:pPr algn="l"/>
            <a:endParaRPr lang="en-US" sz="2800" dirty="0"/>
          </a:p>
          <a:p>
            <a:pPr algn="l"/>
            <a:r>
              <a:rPr lang="en-US" sz="2800" dirty="0" smtClean="0"/>
              <a:t>Collectivities impose restrictions on their members </a:t>
            </a:r>
            <a:endParaRPr lang="el-GR" sz="2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Collective identities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b="1" dirty="0" smtClean="0"/>
              <a:t>primordial</a:t>
            </a:r>
            <a:r>
              <a:rPr lang="en-US" sz="2400" dirty="0" smtClean="0"/>
              <a:t>, like gender, generation, kinship, territory, language, race</a:t>
            </a:r>
          </a:p>
          <a:p>
            <a:endParaRPr lang="en-US" sz="2400" dirty="0" smtClean="0"/>
          </a:p>
          <a:p>
            <a:r>
              <a:rPr lang="en-US" sz="2400" b="1" dirty="0" smtClean="0"/>
              <a:t>civic</a:t>
            </a:r>
            <a:r>
              <a:rPr lang="en-US" sz="2400" dirty="0" smtClean="0"/>
              <a:t>, like implicit and explicit rules, traditions, social routines</a:t>
            </a:r>
          </a:p>
          <a:p>
            <a:endParaRPr lang="en-US" sz="2400" dirty="0" smtClean="0"/>
          </a:p>
          <a:p>
            <a:r>
              <a:rPr lang="en-US" sz="2400" b="1" dirty="0" smtClean="0"/>
              <a:t>sacral/transcendent</a:t>
            </a:r>
            <a:r>
              <a:rPr lang="en-US" sz="2400" dirty="0" smtClean="0"/>
              <a:t> code, like the relation of the collective subject to the sacred and the sublime </a:t>
            </a:r>
            <a:endParaRPr lang="el-GR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rmAutofit fontScale="90000"/>
          </a:bodyPr>
          <a:lstStyle/>
          <a:p>
            <a:r>
              <a:rPr lang="en-US" sz="2800" dirty="0" smtClean="0"/>
              <a:t>Relationship of culture and social structure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124744"/>
            <a:ext cx="8219256" cy="5001419"/>
          </a:xfrm>
        </p:spPr>
        <p:txBody>
          <a:bodyPr>
            <a:normAutofit lnSpcReduction="10000"/>
          </a:bodyPr>
          <a:lstStyle/>
          <a:p>
            <a:r>
              <a:rPr lang="en-US" sz="2000" dirty="0" smtClean="0"/>
              <a:t>the problematique of the </a:t>
            </a:r>
            <a:r>
              <a:rPr lang="en-US" sz="2000" i="1" dirty="0" smtClean="0"/>
              <a:t>definition of the cosmological order </a:t>
            </a:r>
            <a:r>
              <a:rPr lang="en-US" sz="2000" dirty="0" smtClean="0"/>
              <a:t>and its relationship to the world  (transcendental – mundane order)</a:t>
            </a:r>
          </a:p>
          <a:p>
            <a:endParaRPr lang="en-US" sz="2000" dirty="0" smtClean="0"/>
          </a:p>
          <a:p>
            <a:r>
              <a:rPr lang="en-US" sz="2000" dirty="0" smtClean="0"/>
              <a:t>the institutionalization of the basic premises of cultural orientations and programs and their reproduction is shaped by </a:t>
            </a:r>
            <a:r>
              <a:rPr lang="en-US" sz="2000" b="1" dirty="0" smtClean="0"/>
              <a:t>the major elites </a:t>
            </a:r>
            <a:r>
              <a:rPr lang="en-US" sz="2000" dirty="0" smtClean="0"/>
              <a:t>and their modes of communication and control</a:t>
            </a:r>
          </a:p>
          <a:p>
            <a:endParaRPr lang="en-US" sz="2000" dirty="0" smtClean="0"/>
          </a:p>
          <a:p>
            <a:r>
              <a:rPr lang="en-US" sz="2000" dirty="0" smtClean="0"/>
              <a:t>conflicts and tensions are generated by the </a:t>
            </a:r>
            <a:r>
              <a:rPr lang="en-US" sz="2000" i="1" dirty="0" smtClean="0"/>
              <a:t>structuring of the social interaction</a:t>
            </a:r>
            <a:r>
              <a:rPr lang="en-US" sz="2000" dirty="0" smtClean="0"/>
              <a:t> through the </a:t>
            </a:r>
            <a:r>
              <a:rPr lang="en-US" sz="2000" b="1" dirty="0" smtClean="0"/>
              <a:t>definition of the cosmological order </a:t>
            </a:r>
            <a:r>
              <a:rPr lang="en-US" sz="2000" dirty="0" smtClean="0"/>
              <a:t>and its symbolic construction</a:t>
            </a:r>
          </a:p>
          <a:p>
            <a:endParaRPr lang="en-US" sz="2000" dirty="0" smtClean="0"/>
          </a:p>
          <a:p>
            <a:r>
              <a:rPr lang="en-US" sz="2000" dirty="0" smtClean="0"/>
              <a:t>the specification of the definition of the legitimate range of problems </a:t>
            </a:r>
          </a:p>
          <a:p>
            <a:endParaRPr lang="en-US" sz="2000" dirty="0" smtClean="0"/>
          </a:p>
          <a:p>
            <a:r>
              <a:rPr lang="en-US" sz="2000" dirty="0" smtClean="0"/>
              <a:t>the division of labor, of trust, of boundaries of collectivities, regulation of power, the construction of meaning of human activities</a:t>
            </a:r>
            <a:endParaRPr lang="el-GR" sz="2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Culture and structure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Ideological </a:t>
            </a:r>
            <a:r>
              <a:rPr lang="en-US" sz="2400" b="1" dirty="0" smtClean="0"/>
              <a:t>definitions</a:t>
            </a:r>
            <a:r>
              <a:rPr lang="en-US" sz="2400" dirty="0" smtClean="0"/>
              <a:t> of the basic premises of different spheres of human activities and of social sectors in general, and of the political sphere in particular. </a:t>
            </a:r>
          </a:p>
          <a:p>
            <a:endParaRPr lang="en-US" sz="2400" dirty="0" smtClean="0"/>
          </a:p>
          <a:p>
            <a:r>
              <a:rPr lang="en-US" sz="2400" dirty="0" smtClean="0"/>
              <a:t>It is these definitions of these premises that provide such activities with their specific meaning and </a:t>
            </a:r>
            <a:r>
              <a:rPr lang="en-US" sz="2400" b="1" dirty="0" smtClean="0"/>
              <a:t>legitimation</a:t>
            </a:r>
            <a:r>
              <a:rPr lang="en-US" sz="2400" dirty="0" smtClean="0"/>
              <a:t> in the respective societies or sectors thereof. </a:t>
            </a:r>
            <a:endParaRPr lang="el-GR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Membership – </a:t>
            </a:r>
            <a:r>
              <a:rPr lang="en-US" sz="2800" u="sng" dirty="0" smtClean="0"/>
              <a:t>Ground Rules</a:t>
            </a:r>
            <a:r>
              <a:rPr lang="en-US" sz="2800" dirty="0" smtClean="0"/>
              <a:t>: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32856"/>
            <a:ext cx="8229600" cy="3993307"/>
          </a:xfrm>
        </p:spPr>
        <p:txBody>
          <a:bodyPr>
            <a:normAutofit/>
          </a:bodyPr>
          <a:lstStyle/>
          <a:p>
            <a:pPr marL="514350" indent="-514350">
              <a:buNone/>
            </a:pPr>
            <a:r>
              <a:rPr lang="en-US" sz="2400" dirty="0" smtClean="0"/>
              <a:t>1. the symbolic boundaries of collectivities</a:t>
            </a:r>
          </a:p>
          <a:p>
            <a:pPr marL="514350" indent="-514350"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2. access to the resources and their regulation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3. rights and obligations</a:t>
            </a:r>
          </a:p>
          <a:p>
            <a:pPr>
              <a:buNone/>
            </a:pPr>
            <a:r>
              <a:rPr lang="en-US" sz="2400" dirty="0" smtClean="0"/>
              <a:t> </a:t>
            </a:r>
          </a:p>
          <a:p>
            <a:pPr>
              <a:buNone/>
            </a:pPr>
            <a:r>
              <a:rPr lang="en-US" sz="2400" dirty="0" smtClean="0"/>
              <a:t>4. the meaning of collective goals</a:t>
            </a:r>
            <a:endParaRPr lang="el-GR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60648"/>
            <a:ext cx="8229600" cy="666328"/>
          </a:xfrm>
        </p:spPr>
        <p:txBody>
          <a:bodyPr>
            <a:normAutofit/>
          </a:bodyPr>
          <a:lstStyle/>
          <a:p>
            <a:r>
              <a:rPr lang="en-US" sz="3200" dirty="0" smtClean="0"/>
              <a:t>Structure - social structure - agency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The social structure has pre-conditions and these are restrictions of the creativity of the members of the society. 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These pre-conditions constitute the </a:t>
            </a:r>
            <a:r>
              <a:rPr lang="en-US" sz="2400" i="1" dirty="0" smtClean="0"/>
              <a:t>structure</a:t>
            </a:r>
            <a:r>
              <a:rPr lang="en-US" sz="2400" dirty="0" smtClean="0"/>
              <a:t> of the social interaction in a society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Structure is basically the specification of access to symbolic and material resources, of their use, and of the possibility of the conversion between such different resources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Agency – charisma: the creative reinterpretation of ground rules and their institutional frameworks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Culture and social order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Every social order and pattern of social interaction is determined by the symbolic dimension of human activity, by a basic cultural and ontological vision.</a:t>
            </a:r>
          </a:p>
          <a:p>
            <a:endParaRPr lang="en-US" sz="2400" dirty="0" smtClean="0"/>
          </a:p>
          <a:p>
            <a:r>
              <a:rPr lang="en-US" sz="2400" dirty="0" smtClean="0"/>
              <a:t> The restriction of creativity is generated by the structure of institutionalization and its specialization of social roles which constitute a selection from a range of imagined possibilities. </a:t>
            </a:r>
            <a:endParaRPr lang="el-GR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Components of Institutional building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sz="2300" dirty="0" smtClean="0"/>
              <a:t>The </a:t>
            </a:r>
            <a:r>
              <a:rPr lang="en-US" sz="2300" i="1" dirty="0" smtClean="0"/>
              <a:t>type of cosmological order</a:t>
            </a:r>
            <a:r>
              <a:rPr lang="en-US" sz="2300" dirty="0" smtClean="0"/>
              <a:t> which is the foundation of the cultural orientation of a society</a:t>
            </a:r>
          </a:p>
          <a:p>
            <a:endParaRPr lang="en-US" sz="2300" dirty="0" smtClean="0"/>
          </a:p>
          <a:p>
            <a:r>
              <a:rPr lang="en-US" sz="2300" dirty="0" smtClean="0"/>
              <a:t>The </a:t>
            </a:r>
            <a:r>
              <a:rPr lang="en-US" sz="2300" i="1" dirty="0" smtClean="0"/>
              <a:t>elites and institutional entrepreneurs</a:t>
            </a:r>
            <a:r>
              <a:rPr lang="en-US" sz="2300" dirty="0" smtClean="0"/>
              <a:t> who mobilize, organize, and distribute the free resources </a:t>
            </a:r>
            <a:r>
              <a:rPr lang="en-GB" sz="2300" dirty="0" smtClean="0"/>
              <a:t>(manpower, money, political support, religious identification)</a:t>
            </a:r>
          </a:p>
          <a:p>
            <a:endParaRPr lang="en-GB" sz="2300" dirty="0" smtClean="0"/>
          </a:p>
          <a:p>
            <a:pPr>
              <a:buNone/>
            </a:pPr>
            <a:r>
              <a:rPr lang="en-US" sz="2300" dirty="0" smtClean="0"/>
              <a:t>The </a:t>
            </a:r>
            <a:r>
              <a:rPr lang="en-US" sz="2300" i="1" dirty="0" smtClean="0"/>
              <a:t>process of institutionalization</a:t>
            </a:r>
            <a:r>
              <a:rPr lang="en-US" sz="2300" dirty="0" smtClean="0"/>
              <a:t> has not a final end in principle since their symbolic premises are inherently ambiguous. </a:t>
            </a:r>
            <a:endParaRPr lang="en-GB" sz="2300" dirty="0" smtClean="0"/>
          </a:p>
          <a:p>
            <a:endParaRPr lang="en-GB" sz="2300" dirty="0" smtClean="0"/>
          </a:p>
          <a:p>
            <a:pPr>
              <a:buNone/>
            </a:pPr>
            <a:endParaRPr lang="en-US" sz="2300" b="1" dirty="0" smtClean="0"/>
          </a:p>
          <a:p>
            <a:pPr>
              <a:buNone/>
            </a:pPr>
            <a:endParaRPr lang="en-US" sz="2300" b="1" dirty="0" smtClean="0"/>
          </a:p>
          <a:p>
            <a:pPr>
              <a:buNone/>
            </a:pPr>
            <a:r>
              <a:rPr lang="en-US" sz="2300" b="1" dirty="0" smtClean="0"/>
              <a:t>Elites</a:t>
            </a:r>
            <a:r>
              <a:rPr lang="en-US" sz="2300" dirty="0" smtClean="0"/>
              <a:t> connect the structural and cultural processes, the social division of labor with  the forming of trust, the regulation of power and meaning</a:t>
            </a:r>
          </a:p>
          <a:p>
            <a:endParaRPr lang="en-US" sz="2300" dirty="0" smtClean="0"/>
          </a:p>
          <a:p>
            <a:pPr>
              <a:buNone/>
            </a:pPr>
            <a:endParaRPr lang="en-US" sz="2300" dirty="0" smtClean="0"/>
          </a:p>
          <a:p>
            <a:r>
              <a:rPr lang="en-US" sz="2300" i="1" dirty="0" smtClean="0"/>
              <a:t>distinction between structural differentiation and the functions of elites </a:t>
            </a:r>
            <a:endParaRPr lang="en-US" sz="2300" dirty="0" smtClean="0"/>
          </a:p>
          <a:p>
            <a:endParaRPr lang="en-US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Structural differentiation and institutionalization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000" dirty="0" smtClean="0"/>
              <a:t>Structural differentiation does not lead to a higher dependency of the sectors of a society but a new problem of integration emerges in principle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A successful, orderly institutionalization of a new, more differentiated, social system is not a necessary outcome of every instance of social change or of increased social differentiation within a society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Need to regulate the relationship between the specialized sectors </a:t>
            </a:r>
            <a:r>
              <a:rPr lang="en-US" sz="2000" dirty="0" err="1" smtClean="0"/>
              <a:t>andthe</a:t>
            </a:r>
            <a:r>
              <a:rPr lang="en-US" sz="2000" dirty="0" smtClean="0"/>
              <a:t> distribution of free resources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Regulations by law and organizations are necessary as functional requirements of social interaction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 smtClean="0"/>
              <a:t>The </a:t>
            </a:r>
            <a:r>
              <a:rPr lang="en-US" sz="2000" b="1" dirty="0" smtClean="0"/>
              <a:t>structural anomie </a:t>
            </a:r>
            <a:r>
              <a:rPr lang="en-US" sz="2000" dirty="0" smtClean="0"/>
              <a:t>of social change which is not to be eliminated by the evolutionary process and social order building</a:t>
            </a:r>
            <a:endParaRPr lang="el-GR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endParaRPr lang="en-US" sz="2000" dirty="0" smtClean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Macro-societal change</a:t>
            </a:r>
            <a:endParaRPr lang="el-GR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l-G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 smtClean="0"/>
              <a:t>Structural evolution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060848"/>
            <a:ext cx="8219256" cy="406531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 smtClean="0"/>
              <a:t>The decoupling of social action (symbolic and structural) from:</a:t>
            </a:r>
          </a:p>
          <a:p>
            <a:pPr>
              <a:buNone/>
            </a:pPr>
            <a:endParaRPr lang="en-US" sz="2400" dirty="0" smtClean="0"/>
          </a:p>
          <a:p>
            <a:r>
              <a:rPr lang="en-US" sz="2400" dirty="0" smtClean="0"/>
              <a:t> their embedded framework</a:t>
            </a:r>
          </a:p>
          <a:p>
            <a:r>
              <a:rPr lang="en-US" sz="2400" dirty="0"/>
              <a:t>f</a:t>
            </a:r>
            <a:r>
              <a:rPr lang="en-US" sz="2400" dirty="0" smtClean="0"/>
              <a:t>rom each other (differentiation)</a:t>
            </a:r>
          </a:p>
          <a:p>
            <a:endParaRPr lang="en-US" sz="2400" dirty="0"/>
          </a:p>
          <a:p>
            <a:r>
              <a:rPr lang="en-US" sz="2400" dirty="0" smtClean="0"/>
              <a:t>Decoupling of social action is the decoupling of elites</a:t>
            </a:r>
          </a:p>
          <a:p>
            <a:endParaRPr lang="en-US" sz="2400" dirty="0"/>
          </a:p>
          <a:p>
            <a:r>
              <a:rPr lang="en-US" sz="2400" dirty="0" smtClean="0"/>
              <a:t>Social change occurs by the interweaving of cultural and social structural dimensions in concrete situations</a:t>
            </a:r>
            <a:endParaRPr lang="el-GR" sz="2400" dirty="0" smtClean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endParaRPr lang="en-US" sz="2400" dirty="0" smtClean="0"/>
          </a:p>
          <a:p>
            <a:endParaRPr lang="en-US" sz="2400" dirty="0"/>
          </a:p>
          <a:p>
            <a:pPr>
              <a:buNone/>
            </a:pPr>
            <a:endParaRPr lang="el-GR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Social systems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boundary-structured entities </a:t>
            </a:r>
            <a:r>
              <a:rPr lang="en-US" sz="2800" dirty="0" smtClean="0"/>
              <a:t>of communications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/>
              <a:t>d</a:t>
            </a:r>
            <a:r>
              <a:rPr lang="en-US" sz="2800" dirty="0" smtClean="0"/>
              <a:t>ifferentiated from their environment by structure 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>
                <a:sym typeface="Wingdings" pitchFamily="2" charset="2"/>
              </a:rPr>
              <a:t>Structure = restrictions on communication</a:t>
            </a:r>
            <a:endParaRPr lang="el-GR" sz="2800" dirty="0" smtClean="0"/>
          </a:p>
          <a:p>
            <a:endParaRPr lang="en-US" sz="2800" dirty="0"/>
          </a:p>
          <a:p>
            <a:r>
              <a:rPr lang="en-US" sz="2400" dirty="0" smtClean="0"/>
              <a:t>Agency </a:t>
            </a:r>
            <a:r>
              <a:rPr lang="en-US" sz="2400" dirty="0" smtClean="0">
                <a:sym typeface="Wingdings" pitchFamily="2" charset="2"/>
              </a:rPr>
              <a:t> </a:t>
            </a:r>
            <a:r>
              <a:rPr lang="en-US" sz="2400" dirty="0" smtClean="0"/>
              <a:t>Structure </a:t>
            </a:r>
            <a:r>
              <a:rPr lang="en-US" sz="2400" dirty="0" smtClean="0">
                <a:sym typeface="Wingdings" pitchFamily="2" charset="2"/>
              </a:rPr>
              <a:t> Hegemonic Power (privileged access)</a:t>
            </a:r>
          </a:p>
          <a:p>
            <a:endParaRPr lang="en-US" sz="2800" dirty="0">
              <a:sym typeface="Wingdings" pitchFamily="2" charset="2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Structuration - Agency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communication and social interaction is </a:t>
            </a:r>
            <a:r>
              <a:rPr lang="en-US" sz="2800" dirty="0"/>
              <a:t>created by human </a:t>
            </a:r>
            <a:r>
              <a:rPr lang="en-US" sz="2800" dirty="0" smtClean="0"/>
              <a:t>agency</a:t>
            </a:r>
          </a:p>
          <a:p>
            <a:pPr>
              <a:buNone/>
            </a:pPr>
            <a:r>
              <a:rPr lang="en-US" sz="2800" dirty="0" smtClean="0"/>
              <a:t> </a:t>
            </a:r>
          </a:p>
          <a:p>
            <a:r>
              <a:rPr lang="en-US" sz="2800" dirty="0" smtClean="0"/>
              <a:t>agency </a:t>
            </a:r>
            <a:r>
              <a:rPr lang="en-US" sz="2800" dirty="0"/>
              <a:t>and communication is possible by </a:t>
            </a:r>
            <a:r>
              <a:rPr lang="en-US" sz="2800" dirty="0" smtClean="0"/>
              <a:t>structure</a:t>
            </a:r>
          </a:p>
          <a:p>
            <a:endParaRPr lang="en-US" sz="2800" b="1" dirty="0"/>
          </a:p>
          <a:p>
            <a:r>
              <a:rPr lang="en-US" sz="2800" dirty="0" smtClean="0"/>
              <a:t>access </a:t>
            </a:r>
            <a:r>
              <a:rPr lang="en-US" sz="2800" dirty="0"/>
              <a:t>to the production and the flow of resources is the core of human </a:t>
            </a:r>
            <a:r>
              <a:rPr lang="en-US" sz="2800" dirty="0" smtClean="0"/>
              <a:t>agency</a:t>
            </a:r>
          </a:p>
          <a:p>
            <a:endParaRPr lang="en-US" sz="2800" dirty="0"/>
          </a:p>
          <a:p>
            <a:r>
              <a:rPr lang="en-US" sz="2800" dirty="0"/>
              <a:t>s</a:t>
            </a:r>
            <a:r>
              <a:rPr lang="en-US" sz="2800" dirty="0" smtClean="0"/>
              <a:t>truggle of power through structuration</a:t>
            </a:r>
            <a:endParaRPr lang="el-GR" sz="2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dirty="0" smtClean="0"/>
              <a:t>Socio-cultural evolution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sz="2000" dirty="0" smtClean="0"/>
              <a:t>Caused by the indeterminacy of communication</a:t>
            </a:r>
          </a:p>
          <a:p>
            <a:pPr>
              <a:buNone/>
            </a:pPr>
            <a:endParaRPr lang="en-US" sz="2000" dirty="0" smtClean="0"/>
          </a:p>
          <a:p>
            <a:pPr>
              <a:buNone/>
            </a:pPr>
            <a:r>
              <a:rPr lang="en-US" sz="2000" dirty="0"/>
              <a:t>T</a:t>
            </a:r>
            <a:r>
              <a:rPr lang="en-US" sz="2000" dirty="0" smtClean="0"/>
              <a:t>he organization of communication generates the major </a:t>
            </a:r>
            <a:r>
              <a:rPr lang="en-US" sz="2000" i="1" dirty="0" smtClean="0"/>
              <a:t>problem of filling the open space</a:t>
            </a:r>
            <a:r>
              <a:rPr lang="en-US" sz="2000" dirty="0" smtClean="0"/>
              <a:t> between: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goal orientation of participants on </a:t>
            </a:r>
            <a:r>
              <a:rPr lang="en-US" sz="2000" dirty="0" smtClean="0"/>
              <a:t>communication</a:t>
            </a:r>
          </a:p>
          <a:p>
            <a:pPr>
              <a:buNone/>
            </a:pPr>
            <a:endParaRPr lang="en-US" sz="2000" dirty="0" smtClean="0"/>
          </a:p>
          <a:p>
            <a:r>
              <a:rPr lang="en-US" sz="2000" dirty="0" smtClean="0"/>
              <a:t>the </a:t>
            </a:r>
            <a:r>
              <a:rPr lang="en-US" sz="2000" dirty="0"/>
              <a:t>resources they can dispose </a:t>
            </a:r>
            <a:r>
              <a:rPr lang="en-US" sz="2000" dirty="0" smtClean="0"/>
              <a:t>about</a:t>
            </a:r>
          </a:p>
          <a:p>
            <a:endParaRPr lang="en-US" sz="2000" dirty="0"/>
          </a:p>
          <a:p>
            <a:pPr>
              <a:buNone/>
            </a:pPr>
            <a:r>
              <a:rPr lang="en-US" sz="2000" dirty="0" smtClean="0"/>
              <a:t>The crux </a:t>
            </a:r>
            <a:r>
              <a:rPr lang="en-US" sz="2000" dirty="0"/>
              <a:t>of concrete human activity is the ‘filling in’ of such spaces</a:t>
            </a:r>
            <a:endParaRPr lang="en-US" sz="2000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Indeterminacy and open space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construction </a:t>
            </a:r>
            <a:r>
              <a:rPr lang="en-US" sz="2400" dirty="0"/>
              <a:t>of </a:t>
            </a:r>
            <a:r>
              <a:rPr lang="en-US" sz="2400" b="1" dirty="0"/>
              <a:t>trust</a:t>
            </a:r>
            <a:r>
              <a:rPr lang="en-US" sz="2400" dirty="0"/>
              <a:t>, solidarity, legitimation, meaning and the regulation of the use of </a:t>
            </a:r>
            <a:r>
              <a:rPr lang="en-US" sz="2400" dirty="0" smtClean="0"/>
              <a:t>power</a:t>
            </a:r>
          </a:p>
          <a:p>
            <a:endParaRPr lang="en-US" sz="2400" dirty="0"/>
          </a:p>
          <a:p>
            <a:r>
              <a:rPr lang="en-US" sz="2400" dirty="0"/>
              <a:t>the role of the </a:t>
            </a:r>
            <a:r>
              <a:rPr lang="en-US" sz="2400" b="1" dirty="0"/>
              <a:t>charisma</a:t>
            </a:r>
            <a:r>
              <a:rPr lang="en-US" sz="2400" dirty="0"/>
              <a:t> to institution building and social </a:t>
            </a:r>
            <a:r>
              <a:rPr lang="en-US" sz="2400" dirty="0" smtClean="0"/>
              <a:t>order</a:t>
            </a:r>
          </a:p>
          <a:p>
            <a:endParaRPr lang="en-US" sz="2400" dirty="0"/>
          </a:p>
          <a:p>
            <a:r>
              <a:rPr lang="en-US" sz="2400" b="1" dirty="0"/>
              <a:t>creativity</a:t>
            </a:r>
            <a:r>
              <a:rPr lang="en-US" sz="2400" dirty="0"/>
              <a:t>, which is entailed in agency, </a:t>
            </a:r>
            <a:r>
              <a:rPr lang="en-US" sz="2400" dirty="0" smtClean="0"/>
              <a:t>causes </a:t>
            </a:r>
            <a:r>
              <a:rPr lang="en-US" sz="2400" dirty="0"/>
              <a:t>an increase of autonomy and a tendency of differentiation of agency from social contexts</a:t>
            </a:r>
            <a:endParaRPr lang="el-GR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Power and culture</a:t>
            </a:r>
            <a:endParaRPr lang="el-GR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641379"/>
          </a:xfrm>
        </p:spPr>
        <p:txBody>
          <a:bodyPr>
            <a:normAutofit fontScale="92500"/>
          </a:bodyPr>
          <a:lstStyle/>
          <a:p>
            <a:r>
              <a:rPr lang="en-US" sz="2400" dirty="0" smtClean="0"/>
              <a:t>socio-structural </a:t>
            </a:r>
            <a:r>
              <a:rPr lang="en-US" sz="2400" dirty="0"/>
              <a:t>differentiation involves some agents being in a position able to </a:t>
            </a:r>
            <a:r>
              <a:rPr lang="en-US" sz="2400" b="1" dirty="0"/>
              <a:t>control</a:t>
            </a:r>
            <a:r>
              <a:rPr lang="en-US" sz="2400" dirty="0"/>
              <a:t> other members of the society by their independency from the ascriptive social organization and by the disposition of means of </a:t>
            </a:r>
            <a:r>
              <a:rPr lang="en-US" sz="2400" dirty="0" smtClean="0"/>
              <a:t>power</a:t>
            </a:r>
          </a:p>
          <a:p>
            <a:endParaRPr lang="en-US" sz="2400" dirty="0"/>
          </a:p>
          <a:p>
            <a:r>
              <a:rPr lang="en-US" sz="2400" b="1" dirty="0" smtClean="0"/>
              <a:t>Cultural premises </a:t>
            </a:r>
            <a:r>
              <a:rPr lang="en-US" sz="2400" dirty="0"/>
              <a:t>specify the relation between the social division of labor, the regulation of the use of power, the construction of trust and meaning which are articulated and spread by various </a:t>
            </a:r>
            <a:r>
              <a:rPr lang="en-US" sz="2400" b="1" dirty="0" smtClean="0"/>
              <a:t>elites</a:t>
            </a:r>
          </a:p>
          <a:p>
            <a:endParaRPr lang="en-US" sz="2400" dirty="0"/>
          </a:p>
          <a:p>
            <a:r>
              <a:rPr lang="en-US" sz="2400" dirty="0" smtClean="0"/>
              <a:t>“</a:t>
            </a:r>
            <a:r>
              <a:rPr lang="en-US" sz="2400" b="1" dirty="0" smtClean="0"/>
              <a:t>deep structure</a:t>
            </a:r>
            <a:r>
              <a:rPr lang="en-US" sz="2400" dirty="0" smtClean="0"/>
              <a:t>” = </a:t>
            </a:r>
            <a:r>
              <a:rPr lang="en-US" sz="2400" dirty="0"/>
              <a:t>basic premises of social order and </a:t>
            </a:r>
            <a:r>
              <a:rPr lang="en-US" sz="2400" dirty="0" smtClean="0"/>
              <a:t>institutional </a:t>
            </a:r>
            <a:r>
              <a:rPr lang="en-US" sz="2400" dirty="0"/>
              <a:t>sectors and formations </a:t>
            </a:r>
            <a:r>
              <a:rPr lang="en-US" sz="2400" dirty="0" smtClean="0"/>
              <a:t>onto which mechanisms </a:t>
            </a:r>
            <a:r>
              <a:rPr lang="en-US" sz="2400" dirty="0"/>
              <a:t>of </a:t>
            </a:r>
            <a:r>
              <a:rPr lang="en-US" sz="2400" dirty="0" smtClean="0"/>
              <a:t>symbolic </a:t>
            </a:r>
            <a:r>
              <a:rPr lang="en-US" sz="2400" dirty="0"/>
              <a:t>and institutional </a:t>
            </a:r>
            <a:r>
              <a:rPr lang="en-US" sz="2400" dirty="0" smtClean="0"/>
              <a:t>control are constructed</a:t>
            </a:r>
          </a:p>
          <a:p>
            <a:endParaRPr lang="el-GR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Culture and power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endParaRPr lang="en-US" sz="2400" dirty="0" smtClean="0"/>
          </a:p>
          <a:p>
            <a:r>
              <a:rPr lang="en-US" sz="2400" dirty="0" smtClean="0"/>
              <a:t>Culture specifies cognition and evaluation of behavior</a:t>
            </a:r>
          </a:p>
          <a:p>
            <a:endParaRPr lang="en-US" sz="2400" dirty="0" smtClean="0"/>
          </a:p>
          <a:p>
            <a:r>
              <a:rPr lang="en-US" sz="2400" dirty="0" smtClean="0"/>
              <a:t>The cognitive and evaluative schemes organize the behavior in the structure</a:t>
            </a:r>
          </a:p>
          <a:p>
            <a:endParaRPr lang="en-US" sz="2400" dirty="0" smtClean="0"/>
          </a:p>
          <a:p>
            <a:r>
              <a:rPr lang="en-US" sz="2400" dirty="0" smtClean="0"/>
              <a:t>The institutional processes and mechanisms take effect in the structure</a:t>
            </a:r>
          </a:p>
          <a:p>
            <a:pPr>
              <a:buNone/>
            </a:pPr>
            <a:endParaRPr lang="en-US" sz="2400" dirty="0" smtClean="0"/>
          </a:p>
          <a:p>
            <a:pPr>
              <a:buNone/>
            </a:pPr>
            <a:r>
              <a:rPr lang="en-US" sz="2400" dirty="0" smtClean="0"/>
              <a:t>Arbitrariness and contingency of the social order allows for constant negotiations and re-</a:t>
            </a:r>
            <a:r>
              <a:rPr lang="en-US" sz="2400" dirty="0" err="1" smtClean="0"/>
              <a:t>enterpretations</a:t>
            </a:r>
            <a:r>
              <a:rPr lang="en-US" sz="2400" dirty="0" smtClean="0"/>
              <a:t> inside the cultural framework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endParaRPr lang="el-GR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/>
          </a:bodyPr>
          <a:lstStyle/>
          <a:p>
            <a:r>
              <a:rPr lang="en-US" sz="3200" dirty="0" smtClean="0"/>
              <a:t>Boundaries</a:t>
            </a:r>
            <a:endParaRPr lang="el-GR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400" dirty="0" smtClean="0"/>
              <a:t>The construction of the boundaries of social systems, collectivities, and organizations necessarily delineates their relations with their environment. </a:t>
            </a:r>
          </a:p>
          <a:p>
            <a:endParaRPr lang="en-US" sz="2400" dirty="0" smtClean="0"/>
          </a:p>
          <a:p>
            <a:endParaRPr lang="en-US" sz="2400" dirty="0" smtClean="0"/>
          </a:p>
          <a:p>
            <a:r>
              <a:rPr lang="en-US" sz="2400" dirty="0" smtClean="0"/>
              <a:t>Maintenance of inside-outside differentiation of social units</a:t>
            </a:r>
          </a:p>
          <a:p>
            <a:endParaRPr lang="en-US" sz="2400" dirty="0" smtClean="0"/>
          </a:p>
          <a:p>
            <a:r>
              <a:rPr lang="en-US" sz="2400" dirty="0" smtClean="0"/>
              <a:t>Structure maintenance causes conflicts and contradiction which may lead to change</a:t>
            </a:r>
          </a:p>
          <a:p>
            <a:endParaRPr lang="en-US" sz="2400" dirty="0" smtClean="0"/>
          </a:p>
          <a:p>
            <a:r>
              <a:rPr lang="en-US" sz="2400" dirty="0" smtClean="0"/>
              <a:t>Reconstruction of modes of boundaries of social systems</a:t>
            </a:r>
          </a:p>
          <a:p>
            <a:endParaRPr lang="en-US" sz="2800" dirty="0" smtClean="0"/>
          </a:p>
          <a:p>
            <a:endParaRPr lang="el-GR" sz="2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351</TotalTime>
  <Words>1027</Words>
  <Application>Microsoft Office PowerPoint</Application>
  <PresentationFormat>Προβολή στην οθόνη (4:3)</PresentationFormat>
  <Paragraphs>144</Paragraphs>
  <Slides>18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18</vt:i4>
      </vt:variant>
    </vt:vector>
  </HeadingPairs>
  <TitlesOfParts>
    <vt:vector size="19" baseType="lpstr">
      <vt:lpstr>Office Theme</vt:lpstr>
      <vt:lpstr>Social System</vt:lpstr>
      <vt:lpstr>Structural evolution</vt:lpstr>
      <vt:lpstr>Social systems</vt:lpstr>
      <vt:lpstr>Structuration - Agency</vt:lpstr>
      <vt:lpstr>Socio-cultural evolution</vt:lpstr>
      <vt:lpstr>Indeterminacy and open space</vt:lpstr>
      <vt:lpstr>Power and culture</vt:lpstr>
      <vt:lpstr>Culture and power</vt:lpstr>
      <vt:lpstr>Boundaries</vt:lpstr>
      <vt:lpstr>Collective identities</vt:lpstr>
      <vt:lpstr>Relationship of culture and social structure</vt:lpstr>
      <vt:lpstr>Culture and structure</vt:lpstr>
      <vt:lpstr>Membership – Ground Rules:</vt:lpstr>
      <vt:lpstr>Structure - social structure - agency</vt:lpstr>
      <vt:lpstr>Culture and social order</vt:lpstr>
      <vt:lpstr>Components of Institutional building</vt:lpstr>
      <vt:lpstr>Structural differentiation and institutionalization</vt:lpstr>
      <vt:lpstr>Macro-societal change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pc</dc:creator>
  <cp:lastModifiedBy>m.marangudakis</cp:lastModifiedBy>
  <cp:revision>35</cp:revision>
  <dcterms:created xsi:type="dcterms:W3CDTF">2012-06-07T05:03:39Z</dcterms:created>
  <dcterms:modified xsi:type="dcterms:W3CDTF">2015-10-13T09:05:52Z</dcterms:modified>
</cp:coreProperties>
</file>