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9" r:id="rId5"/>
    <p:sldId id="270" r:id="rId6"/>
    <p:sldId id="266" r:id="rId7"/>
    <p:sldId id="271" r:id="rId8"/>
    <p:sldId id="268" r:id="rId9"/>
    <p:sldId id="272" r:id="rId10"/>
    <p:sldId id="273" r:id="rId11"/>
    <p:sldId id="274" r:id="rId12"/>
    <p:sldId id="264" r:id="rId13"/>
    <p:sldId id="265" r:id="rId14"/>
    <p:sldId id="262" r:id="rId15"/>
    <p:sldId id="263" r:id="rId16"/>
    <p:sldId id="275" r:id="rId17"/>
    <p:sldId id="276" r:id="rId18"/>
    <p:sldId id="260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741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213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32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554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7601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218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145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107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020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55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876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867773E-BB3F-4EF1-AD88-11FDC133AD83}" type="datetimeFigureOut">
              <a:rPr lang="el-GR" smtClean="0"/>
              <a:t>3/3/2020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80B9F-79F9-42FA-9455-1095B308E8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41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Πολιτισμική Κοινωνιολογία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5757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C82AF3-73EB-43EE-8914-06277273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Νόμοι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DA5B99-33F7-49DE-9E0F-77E20E666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Γραπτές απαγορεύσεις συμπεριφοράς</a:t>
            </a:r>
          </a:p>
          <a:p>
            <a:endParaRPr lang="el-GR" dirty="0"/>
          </a:p>
          <a:p>
            <a:r>
              <a:rPr lang="el-GR" dirty="0"/>
              <a:t>Καταναγκασμός επιτακτικής φύσεως</a:t>
            </a:r>
          </a:p>
          <a:p>
            <a:endParaRPr lang="el-GR" dirty="0"/>
          </a:p>
          <a:p>
            <a:r>
              <a:rPr lang="el-GR" dirty="0"/>
              <a:t>Χρήση φυσικής βίας</a:t>
            </a:r>
          </a:p>
          <a:p>
            <a:endParaRPr lang="el-GR" dirty="0"/>
          </a:p>
          <a:p>
            <a:r>
              <a:rPr lang="el-GR" dirty="0"/>
              <a:t>Σωματικοί περιορισμοί </a:t>
            </a:r>
            <a:endParaRPr lang="en-US" dirty="0"/>
          </a:p>
          <a:p>
            <a:endParaRPr lang="en-US" dirty="0"/>
          </a:p>
          <a:p>
            <a:r>
              <a:rPr lang="el-GR" dirty="0"/>
              <a:t>Εξειδικευμένα όργανα επιβολής τους</a:t>
            </a:r>
          </a:p>
        </p:txBody>
      </p:sp>
    </p:spTree>
    <p:extLst>
      <p:ext uri="{BB962C8B-B14F-4D97-AF65-F5344CB8AC3E}">
        <p14:creationId xmlns:p14="http://schemas.microsoft.com/office/powerpoint/2010/main" val="3938125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4CD667-C3B4-468A-8CA3-1691A953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376C4F-769D-4A33-BCF4-460880DC2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Κοινωνικά Πρότυπα = κανόνες συμπεριφοράς</a:t>
            </a:r>
          </a:p>
          <a:p>
            <a:endParaRPr lang="el-GR" dirty="0"/>
          </a:p>
          <a:p>
            <a:r>
              <a:rPr lang="el-GR" dirty="0"/>
              <a:t>Αξίες = </a:t>
            </a:r>
            <a:r>
              <a:rPr lang="el-GR" b="1" dirty="0"/>
              <a:t>γενικές</a:t>
            </a:r>
            <a:r>
              <a:rPr lang="el-GR" dirty="0"/>
              <a:t> ιδέες περί του επιθυμητού, του ορθού, του καλού και του όμορφου</a:t>
            </a:r>
          </a:p>
          <a:p>
            <a:endParaRPr lang="el-GR" dirty="0"/>
          </a:p>
          <a:p>
            <a:r>
              <a:rPr lang="el-GR" dirty="0"/>
              <a:t>Κριτήρια και έννοιες αξιολόγησης ανθρώπων, γεγονότων, αντικειμένων, ως προς την σχετική σημασία, αρετή, ομορφιά, και ηθικότητά τους.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886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dirty="0"/>
              <a:t>Οι Αξίες είναι πολιτισμικά καθορισμένες αρχές και πρότυπα επιθυμιών, αγαθότητας και ομορφιάς που χρησιμεύουν ως ευρείες οδηγίες κοινωνικότητας.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Μας βοηθούν να αποφασίσουμε τι είναι σωστό και λάθος, και πώς να συμπεριφερόμαστε σε διάφορες περιστάσεις.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Αμερικανικές αξίες:</a:t>
            </a:r>
          </a:p>
          <a:p>
            <a:r>
              <a:rPr lang="el-GR" dirty="0"/>
              <a:t>Ατομικισμός</a:t>
            </a:r>
          </a:p>
          <a:p>
            <a:r>
              <a:rPr lang="el-GR" dirty="0"/>
              <a:t>Δράση και εργασία</a:t>
            </a:r>
          </a:p>
          <a:p>
            <a:r>
              <a:rPr lang="el-GR" dirty="0"/>
              <a:t>Πρόοδος και άνεση</a:t>
            </a:r>
          </a:p>
          <a:p>
            <a:r>
              <a:rPr lang="el-GR" dirty="0"/>
              <a:t>Ισότητα</a:t>
            </a:r>
          </a:p>
          <a:p>
            <a:r>
              <a:rPr lang="el-GR" dirty="0"/>
              <a:t>Ελευθερία</a:t>
            </a:r>
          </a:p>
          <a:p>
            <a:r>
              <a:rPr lang="el-GR" dirty="0"/>
              <a:t>Κατόρθωμα και επιτυχία</a:t>
            </a:r>
          </a:p>
          <a:p>
            <a:r>
              <a:rPr lang="el-GR" dirty="0"/>
              <a:t>Επιστήμη και τεχνολογία</a:t>
            </a:r>
          </a:p>
          <a:p>
            <a:r>
              <a:rPr lang="el-GR" dirty="0"/>
              <a:t>Αποδοτικότητα και πρακτικότητα</a:t>
            </a:r>
          </a:p>
          <a:p>
            <a:r>
              <a:rPr lang="el-GR" dirty="0"/>
              <a:t>Ήθος και ανθρωπισμός</a:t>
            </a:r>
          </a:p>
          <a:p>
            <a:r>
              <a:rPr lang="el-GR" dirty="0"/>
              <a:t>Ρατσισμός και υπεροχή της ομάδας </a:t>
            </a:r>
          </a:p>
        </p:txBody>
      </p:sp>
    </p:spTree>
    <p:extLst>
      <p:ext uri="{BB962C8B-B14F-4D97-AF65-F5344CB8AC3E}">
        <p14:creationId xmlns:p14="http://schemas.microsoft.com/office/powerpoint/2010/main" val="3905427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Αλλαγές στις Αξίες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Αυτοπραγμάτωση</a:t>
            </a:r>
          </a:p>
          <a:p>
            <a:endParaRPr lang="el-GR" dirty="0"/>
          </a:p>
          <a:p>
            <a:r>
              <a:rPr lang="el-GR" dirty="0" err="1"/>
              <a:t>Οριενταλιστική</a:t>
            </a:r>
            <a:r>
              <a:rPr lang="el-GR" dirty="0"/>
              <a:t> πνευματικότητα</a:t>
            </a:r>
          </a:p>
          <a:p>
            <a:endParaRPr lang="el-GR" dirty="0"/>
          </a:p>
          <a:p>
            <a:r>
              <a:rPr lang="el-GR" dirty="0"/>
              <a:t>Σεξουαλική εκφραστικότητα</a:t>
            </a:r>
          </a:p>
          <a:p>
            <a:endParaRPr lang="el-GR" dirty="0"/>
          </a:p>
          <a:p>
            <a:r>
              <a:rPr lang="el-GR" dirty="0" err="1"/>
              <a:t>Βιγκανισμός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075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Σύμβολο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Ένα σχήμα, αντικείμενο, ή παράσταση στο οποίο αποδίδεται αυθαίρετα ένα </a:t>
            </a:r>
            <a:r>
              <a:rPr lang="el-GR" b="1" dirty="0"/>
              <a:t>συμβατικό</a:t>
            </a:r>
            <a:r>
              <a:rPr lang="el-GR" dirty="0"/>
              <a:t> νόημα από άτομα που μοιράζονται μία κουλτούρα για να αναπαραστήσει συνήθως μία αφηρημένη έννοια.</a:t>
            </a:r>
          </a:p>
          <a:p>
            <a:endParaRPr lang="el-GR" dirty="0"/>
          </a:p>
          <a:p>
            <a:r>
              <a:rPr lang="el-GR" dirty="0"/>
              <a:t>Τα σύμβολα διαμορφώνουν τον πυρήνα της συμβολικής διάδρασης. </a:t>
            </a:r>
          </a:p>
          <a:p>
            <a:endParaRPr lang="el-GR" dirty="0"/>
          </a:p>
          <a:p>
            <a:r>
              <a:rPr lang="el-GR" dirty="0"/>
              <a:t>Συμπυκνώνουν πολύ περίπλοκες ιδέες και αξίες σε απλές υλικές μορφές.</a:t>
            </a:r>
          </a:p>
          <a:p>
            <a:endParaRPr lang="el-GR" dirty="0"/>
          </a:p>
          <a:p>
            <a:r>
              <a:rPr lang="el-GR" dirty="0"/>
              <a:t>Απλώς και μόνον η παρουσία των συμβόλων προκαλεί τον συνειρμό ιδεών και αξιών.</a:t>
            </a:r>
          </a:p>
          <a:p>
            <a:endParaRPr lang="el-GR" dirty="0"/>
          </a:p>
          <a:p>
            <a:r>
              <a:rPr lang="el-GR" dirty="0"/>
              <a:t>Το ίδιο σύμβολο μπορεί να έχει διαφορετικό νόημα από κουλτούρα σε κουλτούρα.</a:t>
            </a:r>
          </a:p>
        </p:txBody>
      </p:sp>
    </p:spTree>
    <p:extLst>
      <p:ext uri="{BB962C8B-B14F-4D97-AF65-F5344CB8AC3E}">
        <p14:creationId xmlns:p14="http://schemas.microsoft.com/office/powerpoint/2010/main" val="882850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Γλώσσα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Ένα δομικό, προφορικό ή/και γραπτό, σύστημα επικοινωνίας.</a:t>
            </a:r>
          </a:p>
          <a:p>
            <a:endParaRPr lang="el-GR" dirty="0"/>
          </a:p>
          <a:p>
            <a:r>
              <a:rPr lang="el-GR" dirty="0"/>
              <a:t>Μία διανοητική ικανότητα μάθησης και χρήσης συστημάτων περίπλοκης επικοινωνίας.</a:t>
            </a:r>
          </a:p>
          <a:p>
            <a:endParaRPr lang="el-GR" dirty="0"/>
          </a:p>
          <a:p>
            <a:r>
              <a:rPr lang="el-GR" dirty="0"/>
              <a:t>Βασίζεται σε ομάδες κανόνων μέσω των οποίων τα σημεία συνδέονται με νοήματα.  </a:t>
            </a:r>
          </a:p>
          <a:p>
            <a:endParaRPr lang="el-GR" dirty="0"/>
          </a:p>
          <a:p>
            <a:r>
              <a:rPr lang="el-GR" dirty="0"/>
              <a:t>Αποτελεί τον πυρήνα κάθε κουλτούρας. </a:t>
            </a:r>
          </a:p>
          <a:p>
            <a:endParaRPr lang="el-GR" dirty="0"/>
          </a:p>
          <a:p>
            <a:r>
              <a:rPr lang="el-GR" dirty="0"/>
              <a:t>Οι άνθρωποι που μοιράζονται μια γλώσσα μοιράζονται ένα πυκνό αλλά και ευέλικτο σετ συμβόλων και νοημάτων.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327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4960D1-169D-4833-9A13-B278DA1D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Υπόθεση Γλωσσικής Σχετικότητας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021E4E-2EFD-4107-A5B5-0C2385BAF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Υπόθεση </a:t>
            </a:r>
            <a:r>
              <a:rPr lang="en-US" dirty="0"/>
              <a:t>Whorf </a:t>
            </a:r>
            <a:r>
              <a:rPr lang="el-GR" dirty="0"/>
              <a:t>(</a:t>
            </a:r>
            <a:r>
              <a:rPr lang="en-US" dirty="0"/>
              <a:t>Sapir </a:t>
            </a:r>
            <a:r>
              <a:rPr lang="el-GR" dirty="0"/>
              <a:t>και</a:t>
            </a:r>
            <a:r>
              <a:rPr lang="en-US" dirty="0"/>
              <a:t> </a:t>
            </a:r>
            <a:r>
              <a:rPr lang="en-US" dirty="0" err="1"/>
              <a:t>Worf</a:t>
            </a:r>
            <a:r>
              <a:rPr lang="en-US" dirty="0"/>
              <a:t> 1956)</a:t>
            </a:r>
            <a:r>
              <a:rPr lang="el-GR" dirty="0"/>
              <a:t>: Οι άνθρωποι αντιλαμβάνονται τον κόσμο πολύ διαφορετικά ανάλογα με την φύση των εννοιών της γλώσσας τους.  </a:t>
            </a:r>
          </a:p>
          <a:p>
            <a:endParaRPr lang="el-GR" dirty="0"/>
          </a:p>
          <a:p>
            <a:r>
              <a:rPr lang="el-GR" dirty="0"/>
              <a:t>Η γλώσσα είναι ο κόσμος μας</a:t>
            </a:r>
          </a:p>
          <a:p>
            <a:endParaRPr lang="el-GR" dirty="0"/>
          </a:p>
          <a:p>
            <a:r>
              <a:rPr lang="el-GR" dirty="0"/>
              <a:t>Πλήρης </a:t>
            </a:r>
            <a:r>
              <a:rPr lang="el-GR" dirty="0" err="1"/>
              <a:t>σχετικοποίηση</a:t>
            </a:r>
            <a:r>
              <a:rPr lang="el-GR" dirty="0"/>
              <a:t> της πραγματικότητας</a:t>
            </a:r>
          </a:p>
        </p:txBody>
      </p:sp>
    </p:spTree>
    <p:extLst>
      <p:ext uri="{BB962C8B-B14F-4D97-AF65-F5344CB8AC3E}">
        <p14:creationId xmlns:p14="http://schemas.microsoft.com/office/powerpoint/2010/main" val="1984664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658AB2-A875-425E-863C-A7039E307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Εκφραστικός συμβολισμός και παραγωγή κουλτούρας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8AF0E1-4960-4C9D-AD62-53548BF04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Τέχνες, μουσική, λογοτεχνία, δημόσιες εκδηλώσεις, εκθέσεις, μόδα, διαφημίσεις, θρησκεία, αθλητισμός, επιστήμη, ΜΜΕ</a:t>
            </a:r>
          </a:p>
          <a:p>
            <a:endParaRPr lang="el-GR" dirty="0"/>
          </a:p>
          <a:p>
            <a:r>
              <a:rPr lang="el-GR" dirty="0"/>
              <a:t>Αντανάκλαση της κοινωνίας</a:t>
            </a:r>
          </a:p>
          <a:p>
            <a:endParaRPr lang="el-GR" dirty="0"/>
          </a:p>
          <a:p>
            <a:r>
              <a:rPr lang="el-GR" dirty="0"/>
              <a:t>Φορέας ενός κώδικα που επιτρέπει στους ανθρώπους να αναπαράγουν την κοινωνία – μέσον </a:t>
            </a:r>
            <a:r>
              <a:rPr lang="el-GR" b="1" dirty="0"/>
              <a:t>εσωτερίκευσης</a:t>
            </a:r>
            <a:r>
              <a:rPr lang="el-GR" dirty="0"/>
              <a:t> των αξιών, των κανόνων και των πεποιθήσεων που καθορίζουν τους βασικούς στόχους και καθοδηγούν τη δράση τους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9096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Καθολικά στοιχεία της Κουλτούρας (</a:t>
            </a:r>
            <a:r>
              <a:rPr lang="en-US" sz="2800" dirty="0"/>
              <a:t>George Peter Murdock, 1950)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Καταμερισμός της εργασίας</a:t>
            </a:r>
          </a:p>
          <a:p>
            <a:endParaRPr lang="el-GR" dirty="0"/>
          </a:p>
          <a:p>
            <a:r>
              <a:rPr lang="el-GR" dirty="0"/>
              <a:t>Το ταμπού της αιμομιξίας</a:t>
            </a:r>
          </a:p>
          <a:p>
            <a:endParaRPr lang="el-GR" dirty="0"/>
          </a:p>
          <a:p>
            <a:r>
              <a:rPr lang="el-GR" dirty="0"/>
              <a:t>Ο γάμος</a:t>
            </a:r>
          </a:p>
          <a:p>
            <a:endParaRPr lang="el-GR" dirty="0"/>
          </a:p>
          <a:p>
            <a:r>
              <a:rPr lang="el-GR" dirty="0"/>
              <a:t>Η οικογένεια</a:t>
            </a:r>
          </a:p>
          <a:p>
            <a:endParaRPr lang="el-GR" dirty="0"/>
          </a:p>
          <a:p>
            <a:r>
              <a:rPr lang="el-GR" dirty="0"/>
              <a:t>Τελετές περάσματος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9000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308EA7-1D14-47B7-B533-F5ACEEB8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Πολιτισμική Ολοκλήρωση - Αρμονία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4E9ED0-2FB3-4409-96FF-DF6F7E29D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Τα επιμέρους στοιχεία συγκροτούν ένα αρμονικό σύνολο(?)</a:t>
            </a:r>
          </a:p>
          <a:p>
            <a:endParaRPr lang="el-GR" dirty="0"/>
          </a:p>
          <a:p>
            <a:r>
              <a:rPr lang="el-GR" dirty="0"/>
              <a:t>Συνεχείς πιέσεις</a:t>
            </a:r>
          </a:p>
          <a:p>
            <a:endParaRPr lang="el-GR" dirty="0"/>
          </a:p>
          <a:p>
            <a:r>
              <a:rPr lang="el-GR" dirty="0"/>
              <a:t>Προβλήματα εσωτερικής εναρμόνισης</a:t>
            </a:r>
          </a:p>
          <a:p>
            <a:endParaRPr lang="el-GR" dirty="0"/>
          </a:p>
          <a:p>
            <a:r>
              <a:rPr lang="el-GR" dirty="0"/>
              <a:t>Προβλήματα ερμηνείας</a:t>
            </a:r>
          </a:p>
          <a:p>
            <a:endParaRPr lang="el-GR" dirty="0"/>
          </a:p>
          <a:p>
            <a:r>
              <a:rPr lang="el-GR" dirty="0"/>
              <a:t>Διλλήματα επιλογής και προτεραιότητας</a:t>
            </a:r>
          </a:p>
          <a:p>
            <a:endParaRPr lang="el-GR" dirty="0"/>
          </a:p>
          <a:p>
            <a:r>
              <a:rPr lang="el-GR" dirty="0"/>
              <a:t>Διαφορετικές συνθέσεις και προτεραιότητες 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4622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Ορισμοί της Κουλτούρας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Ένα σύνολο κοινών αντιλήψεων που χρησιμοποιείται για την διαμόρφωση της κοινωνικής δράσης</a:t>
            </a:r>
            <a:endParaRPr lang="en-US" dirty="0"/>
          </a:p>
          <a:p>
            <a:endParaRPr lang="el-GR" dirty="0"/>
          </a:p>
          <a:p>
            <a:r>
              <a:rPr lang="el-GR" dirty="0"/>
              <a:t>Ικανότητα γνώσης της διάθεσης και των προσδοκιών των άλλων από εμάς και αντιστρόφως.</a:t>
            </a:r>
            <a:endParaRPr lang="en-US" dirty="0"/>
          </a:p>
          <a:p>
            <a:endParaRPr lang="el-GR" dirty="0"/>
          </a:p>
          <a:p>
            <a:r>
              <a:rPr lang="el-GR" dirty="0"/>
              <a:t>Ένα είδος χάρτη που μας βοηθά να βρίσκουμε τον δρόμο μας στη ζωή.</a:t>
            </a:r>
          </a:p>
          <a:p>
            <a:endParaRPr lang="el-GR" dirty="0"/>
          </a:p>
          <a:p>
            <a:r>
              <a:rPr lang="el-GR" dirty="0"/>
              <a:t>Παρέχει ένα σύνολο από προτροπές και απαγορεύσεις, ένα πλέγμα από παγιωμένους πνευματικούς σηματοδότες πληροφορώντας μας για το κοινωνικό περιβάλλον.</a:t>
            </a:r>
          </a:p>
          <a:p>
            <a:endParaRPr lang="el-GR" dirty="0"/>
          </a:p>
          <a:p>
            <a:r>
              <a:rPr lang="el-GR" dirty="0"/>
              <a:t>Η κουλτούρα συνενώνει τις διακριτές ατομικές ζωές σε ένα ευρύτερο σύνολο επιτρέποντας την ύπαρξη της κοινωνίας.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9858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F671E4-8D00-4BF4-B49F-FC935DD0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Εθνοκεντρισμός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A93CCA-1C97-448C-87F0-462CCCDAE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2103120"/>
            <a:ext cx="7800920" cy="3931920"/>
          </a:xfrm>
        </p:spPr>
        <p:txBody>
          <a:bodyPr/>
          <a:lstStyle/>
          <a:p>
            <a:r>
              <a:rPr lang="el-GR" dirty="0"/>
              <a:t>Η κουλτούρα μας, δεύτερη φύση</a:t>
            </a:r>
          </a:p>
          <a:p>
            <a:endParaRPr lang="el-GR" dirty="0"/>
          </a:p>
          <a:p>
            <a:r>
              <a:rPr lang="el-GR" dirty="0"/>
              <a:t>Η κουλτούρα ως κοινωνική κόλλα – πολιτισμική αλληλεγγύη/συνοχή</a:t>
            </a:r>
          </a:p>
          <a:p>
            <a:endParaRPr lang="el-GR" dirty="0"/>
          </a:p>
          <a:p>
            <a:r>
              <a:rPr lang="el-GR" dirty="0"/>
              <a:t>Αξιολόγηση των Άλλων μέσω της κουλτούρας</a:t>
            </a:r>
          </a:p>
          <a:p>
            <a:endParaRPr lang="el-GR" dirty="0"/>
          </a:p>
          <a:p>
            <a:r>
              <a:rPr lang="el-GR" dirty="0"/>
              <a:t>Όσο εντονότεροι οι δεσμοί της ομάδας, τόσο εντονότερη η διαφοροποίηση από τις </a:t>
            </a:r>
            <a:r>
              <a:rPr lang="el-GR" dirty="0" err="1"/>
              <a:t>εξω</a:t>
            </a:r>
            <a:r>
              <a:rPr lang="el-GR" dirty="0"/>
              <a:t>-ομάδες</a:t>
            </a:r>
          </a:p>
        </p:txBody>
      </p:sp>
    </p:spTree>
    <p:extLst>
      <p:ext uri="{BB962C8B-B14F-4D97-AF65-F5344CB8AC3E}">
        <p14:creationId xmlns:p14="http://schemas.microsoft.com/office/powerpoint/2010/main" val="3437831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BD15A6-087F-42A0-90AE-DAC6D34F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Η κουλτούρα στην κλασσική κοινωνιολογία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8AB7E1-5CA6-4D9E-AFD2-CFC415039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Καρλ Μαρξ</a:t>
            </a:r>
            <a:r>
              <a:rPr lang="el-GR" dirty="0"/>
              <a:t>: Ιστορικός υλισμός – Το Κεφάλαιο</a:t>
            </a:r>
          </a:p>
          <a:p>
            <a:r>
              <a:rPr lang="el-GR" dirty="0"/>
              <a:t>Βάση – υπερδομή</a:t>
            </a:r>
          </a:p>
          <a:p>
            <a:r>
              <a:rPr lang="el-GR" dirty="0"/>
              <a:t>Η κουλτούρα αντανακλά την ταξική οικονομική κατάσταση</a:t>
            </a:r>
          </a:p>
          <a:p>
            <a:r>
              <a:rPr lang="el-GR" dirty="0"/>
              <a:t>Αποτελεί την κυρίαρχη ιδεολογία της κοινωνίας</a:t>
            </a:r>
          </a:p>
          <a:p>
            <a:r>
              <a:rPr lang="el-GR" dirty="0"/>
              <a:t>Αντανακλά τα συμφέροντα και την άποψη της αστικής τάξης</a:t>
            </a:r>
          </a:p>
          <a:p>
            <a:r>
              <a:rPr lang="el-GR" dirty="0"/>
              <a:t>Προκύπτει από τις παραγωγικές σχέσεις</a:t>
            </a:r>
          </a:p>
          <a:p>
            <a:r>
              <a:rPr lang="el-GR" dirty="0" err="1"/>
              <a:t>Φυσικοποιεί</a:t>
            </a:r>
            <a:r>
              <a:rPr lang="el-GR" dirty="0"/>
              <a:t> τις σχέσεις εξουσίας</a:t>
            </a:r>
          </a:p>
          <a:p>
            <a:r>
              <a:rPr lang="el-GR" dirty="0"/>
              <a:t>Υποστηρίζει την «ψευδή συνείδηση» της εργατικής τάξης (η θρησκεία είναι το όπιο των λαών)</a:t>
            </a:r>
          </a:p>
          <a:p>
            <a:r>
              <a:rPr lang="el-GR" dirty="0"/>
              <a:t>Η κουλτούρα ως παραπέτασμα κρυφών συμφερόντων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7695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3D3EC7-14FB-4B4B-A7A8-6EDEF26B8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Καρλ Μαρξ (1818-1883)</a:t>
            </a:r>
            <a:br>
              <a:rPr lang="el-GR" sz="2400" dirty="0"/>
            </a:br>
            <a:br>
              <a:rPr lang="el-GR" sz="2400" dirty="0"/>
            </a:br>
            <a:r>
              <a:rPr lang="el-GR" sz="2400" dirty="0"/>
              <a:t>Οικονομικά και Φιλοσοφικά Χειρόγραφα (1844)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D81EBA-3962-4DF2-9D11-776AB62FC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Πιο ανθρωπιστική προοπτική με έμφαση στην πνευματική ζωή του ανθρώπου</a:t>
            </a:r>
          </a:p>
          <a:p>
            <a:r>
              <a:rPr lang="el-GR" dirty="0"/>
              <a:t>Η ανθρώπινη κατάσταση ως αλληλεγγύη</a:t>
            </a:r>
          </a:p>
          <a:p>
            <a:r>
              <a:rPr lang="el-GR" dirty="0"/>
              <a:t>Αποξένωση από την φυσιολογική κατάσταση</a:t>
            </a:r>
          </a:p>
          <a:p>
            <a:endParaRPr lang="el-GR" dirty="0"/>
          </a:p>
          <a:p>
            <a:r>
              <a:rPr lang="el-GR" dirty="0"/>
              <a:t>Ανικανότητα να συνδέσει τις κοινωνικές δομές με την κουλτούρα και να αναλύσει τον τρόπο που οι δομές επηρεάζουν τη νοοτροπία του υποκειμένου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3042651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4032A4-2173-4E4F-A7C8-D3E6B2E44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04664"/>
            <a:ext cx="7680960" cy="1224136"/>
          </a:xfrm>
        </p:spPr>
        <p:txBody>
          <a:bodyPr>
            <a:normAutofit/>
          </a:bodyPr>
          <a:lstStyle/>
          <a:p>
            <a:r>
              <a:rPr lang="el-GR" sz="2800" dirty="0"/>
              <a:t>Εμίλ </a:t>
            </a:r>
            <a:r>
              <a:rPr lang="el-GR" sz="2800" dirty="0" err="1"/>
              <a:t>Ντυρκέμ</a:t>
            </a:r>
            <a:r>
              <a:rPr lang="el-GR" sz="2800" dirty="0"/>
              <a:t> (1858-1917)</a:t>
            </a:r>
            <a:br>
              <a:rPr lang="el-GR" sz="2800" dirty="0"/>
            </a:br>
            <a:br>
              <a:rPr lang="el-GR" sz="2800" dirty="0"/>
            </a:br>
            <a:r>
              <a:rPr lang="el-GR" sz="2000" dirty="0"/>
              <a:t>(Η Αυτοκτονία, 1897)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45355B-581D-4866-B1A7-7FC12F543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844824"/>
            <a:ext cx="7680960" cy="4464496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Η κοινωνία είναι μία </a:t>
            </a:r>
            <a:r>
              <a:rPr lang="el-GR" b="1" dirty="0"/>
              <a:t>ηθική κοινότητα </a:t>
            </a:r>
            <a:r>
              <a:rPr lang="el-GR" dirty="0"/>
              <a:t>που συγκροτείται με δεσμούς αλληλεγγύης</a:t>
            </a:r>
          </a:p>
          <a:p>
            <a:r>
              <a:rPr lang="el-GR" dirty="0"/>
              <a:t>Ηθική επίγνωση και συλλογικός συναισθηματικός βίος =</a:t>
            </a:r>
            <a:r>
              <a:rPr lang="en-US" dirty="0"/>
              <a:t>&gt;</a:t>
            </a:r>
            <a:r>
              <a:rPr lang="el-GR" dirty="0"/>
              <a:t> </a:t>
            </a:r>
            <a:r>
              <a:rPr lang="el-GR" b="1" dirty="0"/>
              <a:t>Συλλογική συνείδηση</a:t>
            </a:r>
          </a:p>
          <a:p>
            <a:r>
              <a:rPr lang="el-GR" dirty="0"/>
              <a:t>Οι βιομηχανικές κοινωνίες διακατέχονται από </a:t>
            </a:r>
            <a:r>
              <a:rPr lang="el-GR" b="1" dirty="0"/>
              <a:t>οργανική</a:t>
            </a:r>
            <a:r>
              <a:rPr lang="el-GR" dirty="0"/>
              <a:t> αλληλεγγύη – αλληλεγγύη μεταξύ ατόμων που διαφέρουν το ένα από το άλλο</a:t>
            </a:r>
          </a:p>
          <a:p>
            <a:r>
              <a:rPr lang="el-GR" dirty="0"/>
              <a:t>Ανοχή προς το διαφορετικό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ανομία </a:t>
            </a:r>
          </a:p>
          <a:p>
            <a:r>
              <a:rPr lang="el-GR" b="1" dirty="0"/>
              <a:t>Ανομία</a:t>
            </a:r>
            <a:r>
              <a:rPr lang="el-GR" dirty="0"/>
              <a:t> = η κατάσταση αποξένωσης του ατόμου από τα ήθη της κοινωνίας / ανυπαρξία ηθών </a:t>
            </a:r>
          </a:p>
          <a:p>
            <a:endParaRPr lang="el-GR" dirty="0"/>
          </a:p>
          <a:p>
            <a:r>
              <a:rPr lang="el-GR" dirty="0"/>
              <a:t>Συνολικά, η κουλτούρα αποτελεί έξωθεν μέσο διαμόρφωσης συλλογικής ταυτότητας και αίσθησης του </a:t>
            </a:r>
            <a:r>
              <a:rPr lang="el-GR" dirty="0" err="1"/>
              <a:t>ανοίκειν</a:t>
            </a:r>
            <a:r>
              <a:rPr lang="el-GR" dirty="0"/>
              <a:t>. </a:t>
            </a:r>
          </a:p>
          <a:p>
            <a:r>
              <a:rPr lang="el-GR" b="1" dirty="0"/>
              <a:t>Λειτουργισμός</a:t>
            </a:r>
            <a:r>
              <a:rPr lang="el-GR" dirty="0"/>
              <a:t> = Το όραμα μιας σταθερής κοινωνίας που συγκροτείται από αμοιβαίως ενισχυόμενους θεσμούς, συναισθήματα και ρόλους.</a:t>
            </a:r>
          </a:p>
        </p:txBody>
      </p:sp>
    </p:spTree>
    <p:extLst>
      <p:ext uri="{BB962C8B-B14F-4D97-AF65-F5344CB8AC3E}">
        <p14:creationId xmlns:p14="http://schemas.microsoft.com/office/powerpoint/2010/main" val="946530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295B0A-25D9-457A-845C-B964BA94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698174"/>
          </a:xfrm>
        </p:spPr>
        <p:txBody>
          <a:bodyPr>
            <a:normAutofit/>
          </a:bodyPr>
          <a:lstStyle/>
          <a:p>
            <a:r>
              <a:rPr lang="el-GR" sz="2400" dirty="0"/>
              <a:t>Εμίλ Ντυρκέμ </a:t>
            </a:r>
            <a:r>
              <a:rPr lang="el-GR" sz="1600" dirty="0"/>
              <a:t>(Οι στοιχειώδεις Μορφές της Θρησκευτικής Ζωής, 1915)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247E16-692D-4B2A-8493-7BF0517FB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56792"/>
            <a:ext cx="7680960" cy="4478248"/>
          </a:xfrm>
        </p:spPr>
        <p:txBody>
          <a:bodyPr/>
          <a:lstStyle/>
          <a:p>
            <a:r>
              <a:rPr lang="el-GR" dirty="0"/>
              <a:t>Η θρησκεία ως παράγοντας κοινωνικής ενσωμάτωσης</a:t>
            </a:r>
          </a:p>
          <a:p>
            <a:endParaRPr lang="el-GR" dirty="0"/>
          </a:p>
          <a:p>
            <a:r>
              <a:rPr lang="el-GR" dirty="0"/>
              <a:t>Αυτοφυές φαινόμενο – η κουλτούρα ως δυναμικό και </a:t>
            </a:r>
            <a:r>
              <a:rPr lang="el-GR" dirty="0" err="1"/>
              <a:t>κινητροποιητικό</a:t>
            </a:r>
            <a:r>
              <a:rPr lang="el-GR" dirty="0"/>
              <a:t> φαινόμενο</a:t>
            </a:r>
          </a:p>
          <a:p>
            <a:r>
              <a:rPr lang="el-GR" dirty="0"/>
              <a:t>Ιερό – βέβηλο</a:t>
            </a:r>
          </a:p>
          <a:p>
            <a:r>
              <a:rPr lang="el-GR" dirty="0"/>
              <a:t>Ιερό: δέος, φόβος, ευλάβεια</a:t>
            </a:r>
          </a:p>
          <a:p>
            <a:r>
              <a:rPr lang="el-GR" dirty="0"/>
              <a:t>«Μία κοινωνία δεν μπορεί ούτε να δημιουργήσει, ούτε να αναδημιουργήσει τον εαυτό της χωρίς την ίδια στιγμή να δημιουργήσει μία ιδέα» </a:t>
            </a:r>
          </a:p>
          <a:p>
            <a:r>
              <a:rPr lang="el-GR" dirty="0"/>
              <a:t>Η θρησκεία αποτελεί έναν τρόπο στοχασμού και συγκέντρωσης των διάχυτων ηθικών συναισθημάτων και της αίσθησης της κοινής ταυτότητας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5352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05E282-4B95-4E22-9661-8536DECA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770182"/>
          </a:xfrm>
        </p:spPr>
        <p:txBody>
          <a:bodyPr>
            <a:normAutofit/>
          </a:bodyPr>
          <a:lstStyle/>
          <a:p>
            <a:r>
              <a:rPr lang="el-GR" sz="2400" dirty="0"/>
              <a:t>Η τελετουργία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FE6EF3-A9E0-41F0-AA13-BE9B31969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56792"/>
            <a:ext cx="7680960" cy="4478248"/>
          </a:xfrm>
        </p:spPr>
        <p:txBody>
          <a:bodyPr/>
          <a:lstStyle/>
          <a:p>
            <a:r>
              <a:rPr lang="el-GR" dirty="0"/>
              <a:t>Η ιδεατή δύναμη των συμβολικών συστημάτων συμβαίνει με απτές πράξεις θρησκευτικής λατρείας του ιερού</a:t>
            </a:r>
          </a:p>
          <a:p>
            <a:r>
              <a:rPr lang="el-GR" dirty="0"/>
              <a:t> Συλλογικός αναβρασμός</a:t>
            </a:r>
          </a:p>
          <a:p>
            <a:r>
              <a:rPr lang="el-GR" dirty="0"/>
              <a:t>Η τελετουργία αποτελεί τον τρόπο κατασκευής και διατήρησης της κοινωνικής συνοχής</a:t>
            </a:r>
          </a:p>
          <a:p>
            <a:r>
              <a:rPr lang="el-GR" dirty="0"/>
              <a:t>Ισχύει τόσο σε θρησκευόμενες όσο και σε </a:t>
            </a:r>
            <a:r>
              <a:rPr lang="el-GR" dirty="0" err="1"/>
              <a:t>εκκοσμικευμένες</a:t>
            </a:r>
            <a:r>
              <a:rPr lang="el-GR" dirty="0"/>
              <a:t> κοινωνίες</a:t>
            </a:r>
          </a:p>
          <a:p>
            <a:r>
              <a:rPr lang="el-GR" dirty="0"/>
              <a:t>Συνδυάζει το συναίσθημα με τις ιδέες που εκφέρονται κατά την διάρκειά της</a:t>
            </a:r>
          </a:p>
          <a:p>
            <a:endParaRPr lang="el-GR" dirty="0"/>
          </a:p>
          <a:p>
            <a:r>
              <a:rPr lang="el-GR" dirty="0"/>
              <a:t>Συμπερασματικά: Η κουλτούρα αποτελεί μία εξωτερική προς το άτομο δύναμη που συγκροτεί την «κόλλα» που δένει τα άτομα μεταξύ τους.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524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2D257B-7A5C-419E-9A52-6C637C85C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914198"/>
          </a:xfrm>
        </p:spPr>
        <p:txBody>
          <a:bodyPr>
            <a:normAutofit/>
          </a:bodyPr>
          <a:lstStyle/>
          <a:p>
            <a:r>
              <a:rPr lang="el-GR" sz="2800" dirty="0"/>
              <a:t>Μαξ Βέμπερ (1864-1920)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4C198B-1718-4E16-8871-6879FC6DA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Κατανόηση</a:t>
            </a:r>
            <a:r>
              <a:rPr lang="el-GR" dirty="0"/>
              <a:t> της </a:t>
            </a:r>
            <a:r>
              <a:rPr lang="el-GR" dirty="0" err="1"/>
              <a:t>ένσκοπης</a:t>
            </a:r>
            <a:r>
              <a:rPr lang="el-GR" dirty="0"/>
              <a:t> δράσης (του </a:t>
            </a:r>
            <a:r>
              <a:rPr lang="el-GR" dirty="0" err="1"/>
              <a:t>πράττειν</a:t>
            </a:r>
            <a:r>
              <a:rPr lang="el-GR" dirty="0"/>
              <a:t>)</a:t>
            </a:r>
          </a:p>
          <a:p>
            <a:r>
              <a:rPr lang="el-GR" dirty="0"/>
              <a:t>Ανασυγκρότηση των υποκειμενικών νοημάτων</a:t>
            </a:r>
          </a:p>
          <a:p>
            <a:r>
              <a:rPr lang="el-GR" dirty="0"/>
              <a:t>Το κίνητρο και ο υποκειμενικός σκοπός</a:t>
            </a:r>
          </a:p>
          <a:p>
            <a:endParaRPr lang="el-GR" dirty="0"/>
          </a:p>
          <a:p>
            <a:r>
              <a:rPr lang="el-GR" sz="1600" b="1" dirty="0" err="1"/>
              <a:t>Αξιακή</a:t>
            </a:r>
            <a:r>
              <a:rPr lang="el-GR" sz="1600" dirty="0"/>
              <a:t> ορθολογική πράξη – υπολογισμός πεποιθήσεων (</a:t>
            </a:r>
            <a:r>
              <a:rPr lang="en-US" sz="1600" dirty="0" err="1"/>
              <a:t>Wertrational</a:t>
            </a:r>
            <a:r>
              <a:rPr lang="en-US" sz="1600" dirty="0"/>
              <a:t>)</a:t>
            </a:r>
            <a:endParaRPr lang="el-GR" sz="1600" dirty="0"/>
          </a:p>
          <a:p>
            <a:r>
              <a:rPr lang="el-GR" sz="1600" b="1" dirty="0" err="1"/>
              <a:t>Εργαλειακή</a:t>
            </a:r>
            <a:r>
              <a:rPr lang="el-GR" sz="1600" dirty="0"/>
              <a:t> ορθολογική πράξη – υπολογισμός μέσων (</a:t>
            </a:r>
            <a:r>
              <a:rPr lang="en-US" sz="1600" dirty="0" err="1"/>
              <a:t>Zwerckrational</a:t>
            </a:r>
            <a:r>
              <a:rPr lang="en-US" sz="1600" dirty="0"/>
              <a:t>)</a:t>
            </a:r>
            <a:endParaRPr lang="el-GR" sz="1600" dirty="0"/>
          </a:p>
          <a:p>
            <a:endParaRPr lang="el-GR" sz="1600" dirty="0"/>
          </a:p>
          <a:p>
            <a:endParaRPr lang="el-GR" sz="1600" dirty="0"/>
          </a:p>
          <a:p>
            <a:r>
              <a:rPr lang="el-GR" sz="1600" b="1" dirty="0"/>
              <a:t>Θρησκεία</a:t>
            </a:r>
            <a:r>
              <a:rPr lang="el-GR" sz="1600" dirty="0"/>
              <a:t> = αφηρημένο σύστημα πίστης-ιδεών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87540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47A441-E51C-442A-86BA-2D975F98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698174"/>
          </a:xfrm>
        </p:spPr>
        <p:txBody>
          <a:bodyPr>
            <a:normAutofit/>
          </a:bodyPr>
          <a:lstStyle/>
          <a:p>
            <a:r>
              <a:rPr lang="el-GR" sz="1800" dirty="0"/>
              <a:t>Η Προτεσταντική Ηθική και το Πνεύμα του Καπιταλισμού (1904)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BEFD84-0A12-4063-AB1D-071D85E62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56792"/>
            <a:ext cx="7680960" cy="4478248"/>
          </a:xfrm>
        </p:spPr>
        <p:txBody>
          <a:bodyPr/>
          <a:lstStyle/>
          <a:p>
            <a:r>
              <a:rPr lang="el-GR" dirty="0"/>
              <a:t>Οι θρησκευτικές πεποιθήσεις έπαιξαν σημαντικό ρόλο στην ανάπτυξη του σύγχρονου καπιταλισμού</a:t>
            </a:r>
          </a:p>
          <a:p>
            <a:r>
              <a:rPr lang="el-GR" dirty="0"/>
              <a:t>Απόλυτος προορισμός – προαποφασισμένη σωτηρία</a:t>
            </a:r>
          </a:p>
          <a:p>
            <a:r>
              <a:rPr lang="el-GR" dirty="0"/>
              <a:t>Η επιτυχία ως σημάδι σωτηρίας</a:t>
            </a:r>
          </a:p>
          <a:p>
            <a:endParaRPr lang="el-GR" dirty="0"/>
          </a:p>
          <a:p>
            <a:r>
              <a:rPr lang="el-GR" dirty="0" err="1"/>
              <a:t>Εκκοσμικευμένος-ενδοκοσμικός</a:t>
            </a:r>
            <a:r>
              <a:rPr lang="el-GR" dirty="0"/>
              <a:t> ασκητισμός</a:t>
            </a:r>
          </a:p>
          <a:p>
            <a:r>
              <a:rPr lang="el-GR" dirty="0" err="1"/>
              <a:t>Εξωκοσμικός</a:t>
            </a:r>
            <a:r>
              <a:rPr lang="el-GR" dirty="0"/>
              <a:t> μυστικισμός</a:t>
            </a:r>
          </a:p>
          <a:p>
            <a:endParaRPr lang="el-GR" dirty="0"/>
          </a:p>
          <a:p>
            <a:r>
              <a:rPr lang="el-GR" dirty="0"/>
              <a:t>Σιδερένιο κλουβί</a:t>
            </a:r>
          </a:p>
          <a:p>
            <a:endParaRPr lang="el-GR" dirty="0"/>
          </a:p>
          <a:p>
            <a:r>
              <a:rPr lang="el-GR" dirty="0"/>
              <a:t>Συνεχής απομάγευση του κόσμου – κυριαρχία </a:t>
            </a:r>
            <a:r>
              <a:rPr lang="el-GR" dirty="0" err="1"/>
              <a:t>εργαλειακής</a:t>
            </a:r>
            <a:r>
              <a:rPr lang="el-GR" dirty="0"/>
              <a:t> δράσης</a:t>
            </a:r>
          </a:p>
        </p:txBody>
      </p:sp>
    </p:spTree>
    <p:extLst>
      <p:ext uri="{BB962C8B-B14F-4D97-AF65-F5344CB8AC3E}">
        <p14:creationId xmlns:p14="http://schemas.microsoft.com/office/powerpoint/2010/main" val="1713036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45249A-A3EB-42D5-AFA5-875024B0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914198"/>
          </a:xfrm>
        </p:spPr>
        <p:txBody>
          <a:bodyPr/>
          <a:lstStyle/>
          <a:p>
            <a:r>
              <a:rPr lang="el-GR" dirty="0" err="1"/>
              <a:t>Γκεοργκ</a:t>
            </a:r>
            <a:r>
              <a:rPr lang="el-GR" dirty="0"/>
              <a:t> </a:t>
            </a:r>
            <a:r>
              <a:rPr lang="el-GR" dirty="0" err="1"/>
              <a:t>Ζίμελ</a:t>
            </a:r>
            <a:r>
              <a:rPr lang="el-GR" dirty="0"/>
              <a:t> (1858-1918)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640565-A041-44D2-8E6A-11008BEF9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Κοινωνία ως προϊόν αέναης αλληλεπίδρασης των ατόμων</a:t>
            </a:r>
          </a:p>
          <a:p>
            <a:r>
              <a:rPr lang="el-GR" dirty="0"/>
              <a:t>Μοντέλα απτής αλληλεπίδρασης</a:t>
            </a:r>
          </a:p>
          <a:p>
            <a:r>
              <a:rPr lang="el-GR" dirty="0"/>
              <a:t>Πορεία προς την ατομική απελευθέρωση λόγω αφαίρεσης των εθιμικών περιορισμών</a:t>
            </a:r>
          </a:p>
          <a:p>
            <a:r>
              <a:rPr lang="el-GR" dirty="0"/>
              <a:t>Πορεία προς πιο απρόσωπες σχέσεις λόγω ανάπτυξης διαφόρων θεσμών </a:t>
            </a:r>
          </a:p>
          <a:p>
            <a:r>
              <a:rPr lang="el-GR" dirty="0"/>
              <a:t>Η οικονομία αφορά τις σχέσεις ανταλλαγής – όχι παραγωγής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Πολιτισμική ανάλυση του καταναλωτισμού</a:t>
            </a:r>
          </a:p>
          <a:p>
            <a:r>
              <a:rPr lang="el-GR" dirty="0"/>
              <a:t>Ατομική αυτονομία έναντι των κυρίαρχων κοινωνικών δυνάμεων</a:t>
            </a:r>
          </a:p>
          <a:p>
            <a:r>
              <a:rPr lang="el-GR" dirty="0"/>
              <a:t>Απαρατήρητοι έναντι επιβεβαίωσης της ταυτότητάς μας = μόδα</a:t>
            </a:r>
          </a:p>
          <a:p>
            <a:r>
              <a:rPr lang="el-GR" dirty="0"/>
              <a:t>Μέλη μίας ομάδας έναντι ατομικότητας = μόδα</a:t>
            </a:r>
          </a:p>
        </p:txBody>
      </p:sp>
    </p:spTree>
    <p:extLst>
      <p:ext uri="{BB962C8B-B14F-4D97-AF65-F5344CB8AC3E}">
        <p14:creationId xmlns:p14="http://schemas.microsoft.com/office/powerpoint/2010/main" val="2838045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334C59-D9F6-4E91-973D-5F89AB79B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914198"/>
          </a:xfrm>
        </p:spPr>
        <p:txBody>
          <a:bodyPr>
            <a:normAutofit/>
          </a:bodyPr>
          <a:lstStyle/>
          <a:p>
            <a:r>
              <a:rPr lang="el-GR" sz="2800" dirty="0" err="1"/>
              <a:t>Τάλκοτ</a:t>
            </a:r>
            <a:r>
              <a:rPr lang="el-GR" sz="2800" dirty="0"/>
              <a:t> </a:t>
            </a:r>
            <a:r>
              <a:rPr lang="el-GR" sz="2800" dirty="0" err="1"/>
              <a:t>Πάρσονς</a:t>
            </a:r>
            <a:r>
              <a:rPr lang="el-GR" sz="2800" dirty="0"/>
              <a:t> (1902-1979)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34692A-4507-4E51-A80B-FACA5397A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Τάξη της δράσης = </a:t>
            </a:r>
            <a:r>
              <a:rPr lang="el-GR" b="1" dirty="0"/>
              <a:t>συνδυασμός δυνάμεων </a:t>
            </a:r>
            <a:r>
              <a:rPr lang="el-GR" dirty="0"/>
              <a:t>πάνω στα άτομα που δημιουργούν συνάρμοση και ευταξία</a:t>
            </a:r>
          </a:p>
          <a:p>
            <a:r>
              <a:rPr lang="el-GR" dirty="0"/>
              <a:t>Οι δυνάμεις αυτές είναι μη-ορθολογικές, μη-</a:t>
            </a:r>
            <a:r>
              <a:rPr lang="el-GR" dirty="0" err="1"/>
              <a:t>ατομοκεντρικές</a:t>
            </a:r>
            <a:endParaRPr lang="el-GR" dirty="0"/>
          </a:p>
          <a:p>
            <a:r>
              <a:rPr lang="el-GR" dirty="0"/>
              <a:t>Ελευθερία και μη </a:t>
            </a:r>
            <a:r>
              <a:rPr lang="el-GR" dirty="0" err="1"/>
              <a:t>τυχαιότητα</a:t>
            </a:r>
            <a:r>
              <a:rPr lang="el-GR" dirty="0"/>
              <a:t> συνδυάζονται μόνο μέσω της κουλτούρας</a:t>
            </a:r>
          </a:p>
          <a:p>
            <a:endParaRPr lang="en-US" dirty="0"/>
          </a:p>
          <a:p>
            <a:r>
              <a:rPr lang="el-GR" dirty="0"/>
              <a:t>Η ανθρώπινη δράση έχει μη-ορθολογική, κανονιστική, διάσταση</a:t>
            </a:r>
          </a:p>
          <a:p>
            <a:r>
              <a:rPr lang="el-GR" dirty="0" err="1"/>
              <a:t>Βολονταριστικό</a:t>
            </a:r>
            <a:r>
              <a:rPr lang="el-GR" dirty="0"/>
              <a:t> (μη-αιτιοκρατικό) μοντέλο δράσης</a:t>
            </a:r>
          </a:p>
          <a:p>
            <a:r>
              <a:rPr lang="el-GR" dirty="0"/>
              <a:t>Τα κίνητρα των ανθρώπων είναι εσωτερικά και υπακούουν σε πρότυπα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717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φύση της Κουλτούρας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κουλτούρα είναι μία συμπεριφορά που μαθαίνεται, δεν κληρονομείται βιολογικά. </a:t>
            </a:r>
          </a:p>
          <a:p>
            <a:endParaRPr lang="el-GR" dirty="0"/>
          </a:p>
          <a:p>
            <a:r>
              <a:rPr lang="el-GR" dirty="0"/>
              <a:t>Μαθαίνεται μέσω της εμπειρίας, της μίμησης, της επικοινωνίας, της σκέψης και της κοινωνικοποίησης.  </a:t>
            </a:r>
          </a:p>
          <a:p>
            <a:endParaRPr lang="el-GR" dirty="0"/>
          </a:p>
          <a:p>
            <a:r>
              <a:rPr lang="el-GR" dirty="0"/>
              <a:t>Η κουλτούρα </a:t>
            </a:r>
            <a:r>
              <a:rPr lang="el-GR" dirty="0" err="1"/>
              <a:t>επικοινωνείται</a:t>
            </a:r>
            <a:r>
              <a:rPr lang="el-GR" dirty="0"/>
              <a:t> διαχρονικά και συγχρονικά.</a:t>
            </a:r>
          </a:p>
          <a:p>
            <a:endParaRPr lang="el-GR" dirty="0"/>
          </a:p>
          <a:p>
            <a:r>
              <a:rPr lang="el-GR" dirty="0"/>
              <a:t>Η κουλτούρα είναι κοινωνική και διατηρείται σχετικά σταθερή διαχρονικά λόγω κοινωνικής συμμόρφωσης.</a:t>
            </a:r>
          </a:p>
        </p:txBody>
      </p:sp>
    </p:spTree>
    <p:extLst>
      <p:ext uri="{BB962C8B-B14F-4D97-AF65-F5344CB8AC3E}">
        <p14:creationId xmlns:p14="http://schemas.microsoft.com/office/powerpoint/2010/main" val="25597115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0F3D88-B53B-428C-BFD6-8425DAFC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842190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Ενότητα δράσης (</a:t>
            </a:r>
            <a:r>
              <a:rPr lang="en-US" sz="3200" dirty="0"/>
              <a:t>The Social System 1951)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2A2348-C9ED-47D5-8B8B-19DC8E7FB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700808"/>
            <a:ext cx="7680960" cy="4334232"/>
          </a:xfrm>
        </p:spPr>
        <p:txBody>
          <a:bodyPr>
            <a:normAutofit/>
          </a:bodyPr>
          <a:lstStyle/>
          <a:p>
            <a:r>
              <a:rPr lang="el-GR" dirty="0"/>
              <a:t>Σκοποί = ο στόχος της δράσης</a:t>
            </a:r>
          </a:p>
          <a:p>
            <a:endParaRPr lang="el-GR" dirty="0"/>
          </a:p>
          <a:p>
            <a:r>
              <a:rPr lang="el-GR" dirty="0"/>
              <a:t>Μέσα = τα εργαλεία που έχει στη διάθεσή του</a:t>
            </a:r>
          </a:p>
          <a:p>
            <a:endParaRPr lang="el-GR" dirty="0"/>
          </a:p>
          <a:p>
            <a:r>
              <a:rPr lang="el-GR" dirty="0"/>
              <a:t>Συνθήκες = οι περιστάσεις και οι περιορισμοί</a:t>
            </a:r>
          </a:p>
          <a:p>
            <a:endParaRPr lang="el-GR" dirty="0"/>
          </a:p>
          <a:p>
            <a:r>
              <a:rPr lang="el-GR" dirty="0"/>
              <a:t>Κανόνες = οι αντιλήψεις σχετικά με τα ποια μέσα και σκοποί είναι κατάλληλοι και αποδεκτοί</a:t>
            </a:r>
          </a:p>
          <a:p>
            <a:endParaRPr lang="el-GR" dirty="0"/>
          </a:p>
          <a:p>
            <a:r>
              <a:rPr lang="el-GR" dirty="0"/>
              <a:t>Προσπάθεια = η εργασία που καταβάλλεται περί ολοκλήρωσης της ενέργειας</a:t>
            </a:r>
          </a:p>
        </p:txBody>
      </p:sp>
    </p:spTree>
    <p:extLst>
      <p:ext uri="{BB962C8B-B14F-4D97-AF65-F5344CB8AC3E}">
        <p14:creationId xmlns:p14="http://schemas.microsoft.com/office/powerpoint/2010/main" val="594967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602F05-CEB2-4F68-B8AE-42A330D61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Το κοινωνικό σύστημα </a:t>
            </a:r>
            <a:r>
              <a:rPr lang="el-GR" sz="1600" dirty="0"/>
              <a:t>(</a:t>
            </a:r>
            <a:r>
              <a:rPr lang="en-US" sz="1600" dirty="0"/>
              <a:t>Toward a General Theory of Action 1962)</a:t>
            </a:r>
            <a:endParaRPr lang="el-GR" sz="1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E15369-BC77-4686-8694-E85398CCE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Ολοκλήρωση (ενσωμάτωση) και Κατανομή (πόροι, επιβραβεύσεις)</a:t>
            </a:r>
          </a:p>
          <a:p>
            <a:endParaRPr lang="el-GR" dirty="0"/>
          </a:p>
          <a:p>
            <a:r>
              <a:rPr lang="el-GR" dirty="0"/>
              <a:t>Συγκρούσεις, εντάσεις, ανταγωνισμοί αναπόφευκτοι</a:t>
            </a:r>
          </a:p>
          <a:p>
            <a:endParaRPr lang="el-GR" dirty="0"/>
          </a:p>
          <a:p>
            <a:r>
              <a:rPr lang="el-GR" dirty="0"/>
              <a:t>Κατανομή ρόλων (προσδοκίες)</a:t>
            </a:r>
          </a:p>
        </p:txBody>
      </p:sp>
    </p:spTree>
    <p:extLst>
      <p:ext uri="{BB962C8B-B14F-4D97-AF65-F5344CB8AC3E}">
        <p14:creationId xmlns:p14="http://schemas.microsoft.com/office/powerpoint/2010/main" val="418094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Κοινωνικά Πρότυπα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Κοινές αντιλήψεις και πρότυπα που διασφαλίζουν την αίσθηση της ευταξίας και της </a:t>
            </a:r>
            <a:r>
              <a:rPr lang="el-GR" dirty="0" err="1"/>
              <a:t>προβλεψιμότητας</a:t>
            </a:r>
            <a:endParaRPr lang="el-GR" dirty="0"/>
          </a:p>
          <a:p>
            <a:endParaRPr lang="el-GR" dirty="0"/>
          </a:p>
          <a:p>
            <a:r>
              <a:rPr lang="el-GR" dirty="0"/>
              <a:t>Προσδοκίες περί πρέπουσας κοινωνικής διάδρασης</a:t>
            </a:r>
          </a:p>
          <a:p>
            <a:endParaRPr lang="el-GR" dirty="0"/>
          </a:p>
          <a:p>
            <a:r>
              <a:rPr lang="el-GR" dirty="0"/>
              <a:t>Οδηγός ευθυγράμμισης των πράξεων </a:t>
            </a:r>
          </a:p>
          <a:p>
            <a:endParaRPr lang="el-GR" dirty="0"/>
          </a:p>
          <a:p>
            <a:r>
              <a:rPr lang="el-GR" dirty="0"/>
              <a:t>Υποκειμενικά με αντικειμενικές συνέπειες</a:t>
            </a:r>
          </a:p>
          <a:p>
            <a:endParaRPr lang="el-GR" dirty="0"/>
          </a:p>
          <a:p>
            <a:r>
              <a:rPr lang="el-GR" dirty="0"/>
              <a:t>Σεξουαλικότητα, ιδιοκτησία, ασφάλεια</a:t>
            </a:r>
          </a:p>
        </p:txBody>
      </p:sp>
    </p:spTree>
    <p:extLst>
      <p:ext uri="{BB962C8B-B14F-4D97-AF65-F5344CB8AC3E}">
        <p14:creationId xmlns:p14="http://schemas.microsoft.com/office/powerpoint/2010/main" val="292533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Κοινωνικά Πρότυπα (Νόρμες)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Ήθη </a:t>
            </a:r>
          </a:p>
          <a:p>
            <a:endParaRPr lang="el-GR" dirty="0"/>
          </a:p>
          <a:p>
            <a:r>
              <a:rPr lang="el-GR" dirty="0"/>
              <a:t>Έθιμα – λαϊκές συνήθειες</a:t>
            </a:r>
          </a:p>
          <a:p>
            <a:endParaRPr lang="el-GR" dirty="0"/>
          </a:p>
          <a:p>
            <a:r>
              <a:rPr lang="el-GR" dirty="0"/>
              <a:t>Νόμοι</a:t>
            </a:r>
          </a:p>
        </p:txBody>
      </p:sp>
    </p:spTree>
    <p:extLst>
      <p:ext uri="{BB962C8B-B14F-4D97-AF65-F5344CB8AC3E}">
        <p14:creationId xmlns:p14="http://schemas.microsoft.com/office/powerpoint/2010/main" val="383363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Νόρμες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Καθιερωμένοι κανόνες συμπεριφοράς ή πρότυπα επαφής – όχι απλώς ιδέες ή ιδανικά</a:t>
            </a:r>
          </a:p>
          <a:p>
            <a:endParaRPr lang="el-GR" dirty="0"/>
          </a:p>
          <a:p>
            <a:r>
              <a:rPr lang="el-GR" dirty="0"/>
              <a:t>Άτυπες/τυπικές νόρμες – </a:t>
            </a:r>
            <a:r>
              <a:rPr lang="el-GR" b="1" dirty="0"/>
              <a:t>Ήθη</a:t>
            </a:r>
            <a:r>
              <a:rPr lang="el-GR" dirty="0"/>
              <a:t>, </a:t>
            </a:r>
            <a:r>
              <a:rPr lang="el-GR" b="1" dirty="0"/>
              <a:t>Έθιμα</a:t>
            </a:r>
            <a:r>
              <a:rPr lang="el-GR" dirty="0"/>
              <a:t>, </a:t>
            </a:r>
            <a:r>
              <a:rPr lang="el-GR" b="1" dirty="0"/>
              <a:t>Νόμοι</a:t>
            </a:r>
            <a:r>
              <a:rPr lang="el-GR" dirty="0"/>
              <a:t> (δεν μιλάς στον ενικό σε έναν μεγαλύτερό σου)</a:t>
            </a:r>
          </a:p>
          <a:p>
            <a:endParaRPr lang="el-GR" dirty="0"/>
          </a:p>
          <a:p>
            <a:r>
              <a:rPr lang="el-GR" dirty="0"/>
              <a:t>Εντεταλμένες νόρμες (τι να κάνεις)</a:t>
            </a:r>
          </a:p>
          <a:p>
            <a:endParaRPr lang="el-GR" dirty="0"/>
          </a:p>
          <a:p>
            <a:r>
              <a:rPr lang="el-GR" dirty="0" err="1"/>
              <a:t>Προγραφικές</a:t>
            </a:r>
            <a:r>
              <a:rPr lang="el-GR" dirty="0"/>
              <a:t> νόρμες (τι να μην κάνεις)</a:t>
            </a:r>
          </a:p>
          <a:p>
            <a:endParaRPr lang="el-GR" dirty="0"/>
          </a:p>
          <a:p>
            <a:r>
              <a:rPr lang="el-GR" dirty="0"/>
              <a:t>Κοινωνικές κυρώσεις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085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Έθιμα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Συνήθεις συμπεριφορές και καθιερωμένες συμβάσεις της καθημερινής ζωής που δηλώνουν κανονικότητα</a:t>
            </a:r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Η μη-κανονικότητα αντιμετωπίζεται με δυσφορία ή απόσταση, αλλά όχι με επιθετικότητα</a:t>
            </a:r>
            <a:r>
              <a:rPr lang="en-US" sz="2000" dirty="0"/>
              <a:t> </a:t>
            </a:r>
            <a:r>
              <a:rPr lang="el-GR" sz="2000" dirty="0"/>
              <a:t>και αντίποινα</a:t>
            </a:r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Η αντίδραση περιορίζεται σε «εξηγήσεις»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479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Εξηγήσεις (Λογοδοσία)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Πώς οι άνθρωποι χρησιμοποιούν την κοινή ομιλία για να εξηγήσουν, να ζητήσουν συγνώμη ή για να δικαιολογήσουν την συμπεριφορά τους στον εαυτό τους και στους άλλους.</a:t>
            </a:r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Τα κίνητρα/αφορμές/ελατήρια είναι ένας τύπος εξηγήσεων. </a:t>
            </a:r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Αποτελούν ρηματοποιήσεις του «γιατί» της συμπεριφοράς μας.     </a:t>
            </a:r>
          </a:p>
        </p:txBody>
      </p:sp>
    </p:spTree>
    <p:extLst>
      <p:ext uri="{BB962C8B-B14F-4D97-AF65-F5344CB8AC3E}">
        <p14:creationId xmlns:p14="http://schemas.microsoft.com/office/powerpoint/2010/main" val="94235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Ήθη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Τα ήθη συγκροτούν ομάδες ηθικών αρχών </a:t>
            </a:r>
          </a:p>
          <a:p>
            <a:endParaRPr lang="el-GR" dirty="0"/>
          </a:p>
          <a:p>
            <a:r>
              <a:rPr lang="el-GR" dirty="0"/>
              <a:t>Στάσεις ζωής  ζωτικής σημασίας για την κοινωνική συνοχή</a:t>
            </a:r>
          </a:p>
          <a:p>
            <a:endParaRPr lang="el-GR" dirty="0"/>
          </a:p>
          <a:p>
            <a:r>
              <a:rPr lang="el-GR" dirty="0"/>
              <a:t>Οι παραβάτες είναι ανήθικοι και εξοστρακίζονται από τον δημόσιο βίο</a:t>
            </a:r>
          </a:p>
          <a:p>
            <a:endParaRPr lang="el-GR" dirty="0"/>
          </a:p>
          <a:p>
            <a:r>
              <a:rPr lang="el-GR" dirty="0"/>
              <a:t>Αυθόρμητα και συλλογικά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6943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απούνι">
  <a:themeElements>
    <a:clrScheme name="Σαπούνι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Σαπούνι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Σαπούνι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TM03457510[[fn=Σαπούνι]]</Template>
  <TotalTime>747</TotalTime>
  <Words>1488</Words>
  <Application>Microsoft Office PowerPoint</Application>
  <PresentationFormat>Προβολή στην οθόνη (4:3)</PresentationFormat>
  <Paragraphs>273</Paragraphs>
  <Slides>31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4" baseType="lpstr">
      <vt:lpstr>Century Gothic</vt:lpstr>
      <vt:lpstr>Garamond</vt:lpstr>
      <vt:lpstr>Σαπούνι</vt:lpstr>
      <vt:lpstr>Πολιτισμική Κοινωνιολογία</vt:lpstr>
      <vt:lpstr>Ορισμοί της Κουλτούρας </vt:lpstr>
      <vt:lpstr>Η φύση της Κουλτούρας</vt:lpstr>
      <vt:lpstr>Κοινωνικά Πρότυπα</vt:lpstr>
      <vt:lpstr>Κοινωνικά Πρότυπα (Νόρμες) </vt:lpstr>
      <vt:lpstr>Νόρμες</vt:lpstr>
      <vt:lpstr>Έθιμα</vt:lpstr>
      <vt:lpstr>Εξηγήσεις (Λογοδοσία)</vt:lpstr>
      <vt:lpstr>Ήθη</vt:lpstr>
      <vt:lpstr>Νόμοι</vt:lpstr>
      <vt:lpstr>Αξίες</vt:lpstr>
      <vt:lpstr>Αξίες</vt:lpstr>
      <vt:lpstr>Αλλαγές στις Αξίες</vt:lpstr>
      <vt:lpstr>Σύμβολο</vt:lpstr>
      <vt:lpstr>Γλώσσα</vt:lpstr>
      <vt:lpstr>Υπόθεση Γλωσσικής Σχετικότητας</vt:lpstr>
      <vt:lpstr>Εκφραστικός συμβολισμός και παραγωγή κουλτούρας</vt:lpstr>
      <vt:lpstr>Καθολικά στοιχεία της Κουλτούρας (George Peter Murdock, 1950)</vt:lpstr>
      <vt:lpstr>Πολιτισμική Ολοκλήρωση - Αρμονία</vt:lpstr>
      <vt:lpstr>Εθνοκεντρισμός</vt:lpstr>
      <vt:lpstr>Η κουλτούρα στην κλασσική κοινωνιολογία</vt:lpstr>
      <vt:lpstr>Καρλ Μαρξ (1818-1883)  Οικονομικά και Φιλοσοφικά Χειρόγραφα (1844)</vt:lpstr>
      <vt:lpstr>Εμίλ Ντυρκέμ (1858-1917)  (Η Αυτοκτονία, 1897)</vt:lpstr>
      <vt:lpstr>Εμίλ Ντυρκέμ (Οι στοιχειώδεις Μορφές της Θρησκευτικής Ζωής, 1915)</vt:lpstr>
      <vt:lpstr>Η τελετουργία</vt:lpstr>
      <vt:lpstr>Μαξ Βέμπερ (1864-1920)</vt:lpstr>
      <vt:lpstr>Η Προτεσταντική Ηθική και το Πνεύμα του Καπιταλισμού (1904)</vt:lpstr>
      <vt:lpstr>Γκεοργκ Ζίμελ (1858-1918)</vt:lpstr>
      <vt:lpstr>Τάλκοτ Πάρσονς (1902-1979)</vt:lpstr>
      <vt:lpstr>Ενότητα δράσης (The Social System 1951)</vt:lpstr>
      <vt:lpstr>Το κοινωνικό σύστημα (Toward a General Theory of Action 1962)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Πολιτισμική Κοινωνιολογία</dc:title>
  <dc:creator>Marangudakis Manussos</dc:creator>
  <cp:lastModifiedBy>Marangudakis Manussos</cp:lastModifiedBy>
  <cp:revision>46</cp:revision>
  <dcterms:created xsi:type="dcterms:W3CDTF">2020-02-24T09:18:24Z</dcterms:created>
  <dcterms:modified xsi:type="dcterms:W3CDTF">2020-03-03T15:46:46Z</dcterms:modified>
</cp:coreProperties>
</file>