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2" r:id="rId2"/>
    <p:sldId id="325" r:id="rId3"/>
    <p:sldId id="313" r:id="rId4"/>
    <p:sldId id="314" r:id="rId5"/>
    <p:sldId id="315" r:id="rId6"/>
    <p:sldId id="316" r:id="rId7"/>
    <p:sldId id="317" r:id="rId8"/>
    <p:sldId id="318" r:id="rId9"/>
    <p:sldId id="319" r:id="rId10"/>
    <p:sldId id="320" r:id="rId11"/>
    <p:sldId id="326" r:id="rId12"/>
    <p:sldId id="321" r:id="rId13"/>
    <p:sldId id="322" r:id="rId14"/>
    <p:sldId id="323" r:id="rId15"/>
    <p:sldId id="32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60" autoAdjust="0"/>
  </p:normalViewPr>
  <p:slideViewPr>
    <p:cSldViewPr>
      <p:cViewPr varScale="1">
        <p:scale>
          <a:sx n="106" d="100"/>
          <a:sy n="106" d="100"/>
        </p:scale>
        <p:origin x="17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5A7F08-565A-47E9-AB1A-3963DBEEF6F9}" type="datetimeFigureOut">
              <a:rPr lang="en-US" smtClean="0"/>
              <a:t>4/24/2024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D4D061-CFA4-4666-9145-5387D0B3C116}" type="slidenum">
              <a:rPr lang="en-US" smtClean="0"/>
              <a:t>‹#›</a:t>
            </a:fld>
            <a:endParaRPr lang="en-US"/>
          </a:p>
        </p:txBody>
      </p:sp>
    </p:spTree>
    <p:extLst>
      <p:ext uri="{BB962C8B-B14F-4D97-AF65-F5344CB8AC3E}">
        <p14:creationId xmlns:p14="http://schemas.microsoft.com/office/powerpoint/2010/main" val="723440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a:bodyPr>
          <a:lstStyle/>
          <a:p>
            <a:r>
              <a:rPr lang="el-GR" dirty="0"/>
              <a:t>Το Βέβηλο και το Ιερό</a:t>
            </a:r>
          </a:p>
        </p:txBody>
      </p:sp>
      <p:sp>
        <p:nvSpPr>
          <p:cNvPr id="3" name="Content Placeholder 2"/>
          <p:cNvSpPr>
            <a:spLocks noGrp="1"/>
          </p:cNvSpPr>
          <p:nvPr>
            <p:ph idx="1"/>
          </p:nvPr>
        </p:nvSpPr>
        <p:spPr>
          <a:xfrm>
            <a:off x="457200" y="3124200"/>
            <a:ext cx="8229600" cy="3001963"/>
          </a:xfrm>
        </p:spPr>
        <p:txBody>
          <a:bodyPr>
            <a:normAutofit/>
          </a:bodyPr>
          <a:lstStyle/>
          <a:p>
            <a:pPr marL="0" indent="0" algn="ctr">
              <a:buNone/>
            </a:pPr>
            <a:r>
              <a:rPr lang="el-GR" sz="2800" dirty="0"/>
              <a:t>Μία έρευνα στα </a:t>
            </a:r>
            <a:r>
              <a:rPr lang="el-GR" sz="2800" dirty="0" err="1"/>
              <a:t>εκκοσμικευμένα</a:t>
            </a:r>
            <a:r>
              <a:rPr lang="el-GR" sz="2800" dirty="0"/>
              <a:t> οράματα του Αναρχισμού </a:t>
            </a:r>
          </a:p>
        </p:txBody>
      </p:sp>
      <p:sp>
        <p:nvSpPr>
          <p:cNvPr id="4" name="Rectangle 3"/>
          <p:cNvSpPr/>
          <p:nvPr/>
        </p:nvSpPr>
        <p:spPr>
          <a:xfrm>
            <a:off x="3155875" y="3244334"/>
            <a:ext cx="184731" cy="369332"/>
          </a:xfrm>
          <a:prstGeom prst="rect">
            <a:avLst/>
          </a:prstGeom>
        </p:spPr>
        <p:txBody>
          <a:bodyPr wrap="none">
            <a:spAutoFit/>
          </a:bodyPr>
          <a:lstStyle/>
          <a:p>
            <a:endParaRPr lang="el-GR" dirty="0"/>
          </a:p>
        </p:txBody>
      </p:sp>
    </p:spTree>
    <p:extLst>
      <p:ext uri="{BB962C8B-B14F-4D97-AF65-F5344CB8AC3E}">
        <p14:creationId xmlns:p14="http://schemas.microsoft.com/office/powerpoint/2010/main" val="89073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494C6A-9E5D-46C0-BB74-F1643FE4BC88}"/>
              </a:ext>
            </a:extLst>
          </p:cNvPr>
          <p:cNvSpPr>
            <a:spLocks noGrp="1"/>
          </p:cNvSpPr>
          <p:nvPr>
            <p:ph type="title"/>
          </p:nvPr>
        </p:nvSpPr>
        <p:spPr/>
        <p:txBody>
          <a:bodyPr/>
          <a:lstStyle/>
          <a:p>
            <a:r>
              <a:rPr lang="el-GR" dirty="0"/>
              <a:t>Ενδοκοσμικός μυστικιστής</a:t>
            </a:r>
          </a:p>
        </p:txBody>
      </p:sp>
      <p:sp>
        <p:nvSpPr>
          <p:cNvPr id="3" name="Θέση περιεχομένου 2">
            <a:extLst>
              <a:ext uri="{FF2B5EF4-FFF2-40B4-BE49-F238E27FC236}">
                <a16:creationId xmlns:a16="http://schemas.microsoft.com/office/drawing/2014/main" id="{185EC21C-2346-46EC-8548-CE6FA96F2745}"/>
              </a:ext>
            </a:extLst>
          </p:cNvPr>
          <p:cNvSpPr>
            <a:spLocks noGrp="1"/>
          </p:cNvSpPr>
          <p:nvPr>
            <p:ph idx="1"/>
          </p:nvPr>
        </p:nvSpPr>
        <p:spPr/>
        <p:txBody>
          <a:bodyPr>
            <a:normAutofit fontScale="92500" lnSpcReduction="20000"/>
          </a:bodyPr>
          <a:lstStyle/>
          <a:p>
            <a:r>
              <a:rPr lang="el-GR" dirty="0"/>
              <a:t>Ανορθολογικό ατομικό </a:t>
            </a:r>
            <a:r>
              <a:rPr lang="el-GR" dirty="0" err="1"/>
              <a:t>πράττειν</a:t>
            </a:r>
            <a:endParaRPr lang="el-GR" dirty="0"/>
          </a:p>
          <a:p>
            <a:r>
              <a:rPr lang="el-GR" dirty="0"/>
              <a:t>Παθητική αποδοχή της καθεστηκυίας τάξης</a:t>
            </a:r>
            <a:endParaRPr lang="en-US" dirty="0"/>
          </a:p>
          <a:p>
            <a:r>
              <a:rPr lang="el-GR" dirty="0"/>
              <a:t>Τελετουργική μαγική δράση εντός του κόσμου</a:t>
            </a:r>
          </a:p>
          <a:p>
            <a:r>
              <a:rPr lang="el-GR" dirty="0"/>
              <a:t>Χειραγώγηση υπερφυσικών δυνάμεων</a:t>
            </a:r>
          </a:p>
          <a:p>
            <a:r>
              <a:rPr lang="el-GR" dirty="0"/>
              <a:t>Μαγική-ανιμιστική σκέψη π</a:t>
            </a:r>
          </a:p>
          <a:p>
            <a:r>
              <a:rPr lang="el-GR" dirty="0"/>
              <a:t>Πρωτόγονη θρησκευτικότητα</a:t>
            </a:r>
          </a:p>
          <a:p>
            <a:endParaRPr lang="el-GR" dirty="0"/>
          </a:p>
          <a:p>
            <a:r>
              <a:rPr lang="el-GR" dirty="0"/>
              <a:t>Παραδείγματα:</a:t>
            </a:r>
          </a:p>
          <a:p>
            <a:r>
              <a:rPr lang="el-GR" dirty="0"/>
              <a:t>Κοινότητες χωρικών – μάγοι - πολεμιστές</a:t>
            </a:r>
          </a:p>
          <a:p>
            <a:endParaRPr lang="el-GR" dirty="0"/>
          </a:p>
        </p:txBody>
      </p:sp>
    </p:spTree>
    <p:extLst>
      <p:ext uri="{BB962C8B-B14F-4D97-AF65-F5344CB8AC3E}">
        <p14:creationId xmlns:p14="http://schemas.microsoft.com/office/powerpoint/2010/main" val="2612065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0F7AE-9EF7-4927-9802-5F2A4A5D7A2F}"/>
              </a:ext>
            </a:extLst>
          </p:cNvPr>
          <p:cNvSpPr>
            <a:spLocks noGrp="1"/>
          </p:cNvSpPr>
          <p:nvPr>
            <p:ph type="title"/>
          </p:nvPr>
        </p:nvSpPr>
        <p:spPr/>
        <p:txBody>
          <a:bodyPr/>
          <a:lstStyle/>
          <a:p>
            <a:r>
              <a:rPr lang="el-GR" dirty="0"/>
              <a:t>Νεωτερικότητα</a:t>
            </a:r>
          </a:p>
        </p:txBody>
      </p:sp>
      <p:sp>
        <p:nvSpPr>
          <p:cNvPr id="3" name="Θέση περιεχομένου 2">
            <a:extLst>
              <a:ext uri="{FF2B5EF4-FFF2-40B4-BE49-F238E27FC236}">
                <a16:creationId xmlns:a16="http://schemas.microsoft.com/office/drawing/2014/main" id="{4802FEF4-0EF6-4523-962D-407530DBB640}"/>
              </a:ext>
            </a:extLst>
          </p:cNvPr>
          <p:cNvSpPr>
            <a:spLocks noGrp="1"/>
          </p:cNvSpPr>
          <p:nvPr>
            <p:ph idx="1"/>
          </p:nvPr>
        </p:nvSpPr>
        <p:spPr/>
        <p:txBody>
          <a:bodyPr/>
          <a:lstStyle/>
          <a:p>
            <a:r>
              <a:rPr lang="el-GR" dirty="0"/>
              <a:t>Η </a:t>
            </a:r>
            <a:r>
              <a:rPr lang="el-GR" dirty="0" err="1"/>
              <a:t>εκκοσμίκευση</a:t>
            </a:r>
            <a:r>
              <a:rPr lang="el-GR" dirty="0"/>
              <a:t> των οραμάτων </a:t>
            </a:r>
          </a:p>
          <a:p>
            <a:endParaRPr lang="el-GR" dirty="0"/>
          </a:p>
          <a:p>
            <a:r>
              <a:rPr lang="el-GR" dirty="0"/>
              <a:t>Φιλελευθερισμός: ποικιλομορφία οραμάτων και </a:t>
            </a:r>
            <a:r>
              <a:rPr lang="el-GR"/>
              <a:t>διαλλακτικότητα πεποιθήσεων</a:t>
            </a:r>
            <a:endParaRPr lang="el-GR" dirty="0"/>
          </a:p>
          <a:p>
            <a:endParaRPr lang="el-GR" dirty="0"/>
          </a:p>
          <a:p>
            <a:r>
              <a:rPr lang="el-GR" dirty="0"/>
              <a:t>Ιακωβινισμός: ο ριζοσπαστικός εξαγνισμός της κοινωνίας</a:t>
            </a:r>
          </a:p>
        </p:txBody>
      </p:sp>
    </p:spTree>
    <p:extLst>
      <p:ext uri="{BB962C8B-B14F-4D97-AF65-F5344CB8AC3E}">
        <p14:creationId xmlns:p14="http://schemas.microsoft.com/office/powerpoint/2010/main" val="2429923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E1001-8F2B-4286-BADD-C5D27F1D3E0E}"/>
              </a:ext>
            </a:extLst>
          </p:cNvPr>
          <p:cNvSpPr>
            <a:spLocks noGrp="1"/>
          </p:cNvSpPr>
          <p:nvPr>
            <p:ph type="title"/>
          </p:nvPr>
        </p:nvSpPr>
        <p:spPr/>
        <p:txBody>
          <a:bodyPr>
            <a:normAutofit fontScale="90000"/>
          </a:bodyPr>
          <a:lstStyle/>
          <a:p>
            <a:r>
              <a:rPr lang="el-GR" dirty="0"/>
              <a:t>Ενδοκοσμικός ασκητισμός</a:t>
            </a:r>
            <a:br>
              <a:rPr lang="el-GR" dirty="0"/>
            </a:br>
            <a:endParaRPr lang="el-GR" dirty="0"/>
          </a:p>
        </p:txBody>
      </p:sp>
      <p:sp>
        <p:nvSpPr>
          <p:cNvPr id="3" name="Θέση περιεχομένου 2">
            <a:extLst>
              <a:ext uri="{FF2B5EF4-FFF2-40B4-BE49-F238E27FC236}">
                <a16:creationId xmlns:a16="http://schemas.microsoft.com/office/drawing/2014/main" id="{75B5F8A9-83B6-4032-9500-C0D0714FCFA4}"/>
              </a:ext>
            </a:extLst>
          </p:cNvPr>
          <p:cNvSpPr>
            <a:spLocks noGrp="1"/>
          </p:cNvSpPr>
          <p:nvPr>
            <p:ph idx="1"/>
          </p:nvPr>
        </p:nvSpPr>
        <p:spPr/>
        <p:txBody>
          <a:bodyPr>
            <a:normAutofit fontScale="40000" lnSpcReduction="20000"/>
          </a:bodyPr>
          <a:lstStyle/>
          <a:p>
            <a:endParaRPr lang="el-GR" dirty="0"/>
          </a:p>
          <a:p>
            <a:r>
              <a:rPr lang="el-GR" dirty="0"/>
              <a:t>Μεθοδική αντιστασιακή δράση</a:t>
            </a:r>
          </a:p>
          <a:p>
            <a:endParaRPr lang="el-GR" dirty="0"/>
          </a:p>
          <a:p>
            <a:r>
              <a:rPr lang="el-GR" dirty="0"/>
              <a:t>Οργανική συμμετοχή σε συστημικές οικονομικές και κοινωνικές δομές </a:t>
            </a:r>
          </a:p>
          <a:p>
            <a:endParaRPr lang="el-GR" dirty="0"/>
          </a:p>
          <a:p>
            <a:r>
              <a:rPr lang="el-GR" dirty="0"/>
              <a:t>Συγχρωτισμός με ευρύτερα αριστερά κινήματα</a:t>
            </a:r>
          </a:p>
          <a:p>
            <a:endParaRPr lang="el-GR" dirty="0"/>
          </a:p>
          <a:p>
            <a:r>
              <a:rPr lang="el-GR" dirty="0"/>
              <a:t>Περίπλοκη κοσμολογική ανάλυση</a:t>
            </a:r>
          </a:p>
          <a:p>
            <a:endParaRPr lang="el-GR" dirty="0"/>
          </a:p>
          <a:p>
            <a:r>
              <a:rPr lang="el-GR" dirty="0"/>
              <a:t>Όραμα: Ταξικό</a:t>
            </a:r>
          </a:p>
          <a:p>
            <a:endParaRPr lang="el-GR" dirty="0"/>
          </a:p>
          <a:p>
            <a:r>
              <a:rPr lang="el-GR" dirty="0"/>
              <a:t>Στίβος συμβολικής αναμέτρησης: Η πορεία </a:t>
            </a:r>
          </a:p>
          <a:p>
            <a:endParaRPr lang="el-GR" dirty="0"/>
          </a:p>
          <a:p>
            <a:r>
              <a:rPr lang="el-GR" dirty="0"/>
              <a:t>Χώρος διαμόρφωσης κοινότητας: Το στέκι</a:t>
            </a:r>
          </a:p>
          <a:p>
            <a:endParaRPr lang="el-GR" dirty="0"/>
          </a:p>
          <a:p>
            <a:r>
              <a:rPr lang="el-GR" dirty="0"/>
              <a:t>Τρόπος οργάνωσης: </a:t>
            </a:r>
            <a:r>
              <a:rPr lang="el-GR" dirty="0" err="1"/>
              <a:t>Αμεσοδημοκρατική</a:t>
            </a:r>
            <a:r>
              <a:rPr lang="el-GR" dirty="0"/>
              <a:t> δομή</a:t>
            </a:r>
          </a:p>
          <a:p>
            <a:endParaRPr lang="el-GR" dirty="0"/>
          </a:p>
          <a:p>
            <a:r>
              <a:rPr lang="el-GR" dirty="0"/>
              <a:t>Σημείο αναφοράς: Το Πολυτεχνείο</a:t>
            </a:r>
          </a:p>
          <a:p>
            <a:endParaRPr lang="el-GR" dirty="0"/>
          </a:p>
          <a:p>
            <a:r>
              <a:rPr lang="el-GR" dirty="0"/>
              <a:t>Οργανώσεις: </a:t>
            </a:r>
            <a:r>
              <a:rPr lang="el-GR" dirty="0" err="1"/>
              <a:t>Αντιεξουσιατική</a:t>
            </a:r>
            <a:r>
              <a:rPr lang="el-GR" dirty="0"/>
              <a:t> Κίνηση, </a:t>
            </a:r>
            <a:r>
              <a:rPr lang="el-GR" dirty="0" err="1"/>
              <a:t>Ροσινάντε</a:t>
            </a:r>
            <a:r>
              <a:rPr lang="el-GR" dirty="0"/>
              <a:t>, Ταξική Αντεπίθεση</a:t>
            </a:r>
          </a:p>
          <a:p>
            <a:endParaRPr lang="el-GR" dirty="0"/>
          </a:p>
        </p:txBody>
      </p:sp>
    </p:spTree>
    <p:extLst>
      <p:ext uri="{BB962C8B-B14F-4D97-AF65-F5344CB8AC3E}">
        <p14:creationId xmlns:p14="http://schemas.microsoft.com/office/powerpoint/2010/main" val="2687941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132E4B-FD51-42A5-BA91-A0696094A588}"/>
              </a:ext>
            </a:extLst>
          </p:cNvPr>
          <p:cNvSpPr>
            <a:spLocks noGrp="1"/>
          </p:cNvSpPr>
          <p:nvPr>
            <p:ph type="title"/>
          </p:nvPr>
        </p:nvSpPr>
        <p:spPr/>
        <p:txBody>
          <a:bodyPr>
            <a:normAutofit fontScale="90000"/>
          </a:bodyPr>
          <a:lstStyle/>
          <a:p>
            <a:r>
              <a:rPr lang="el-GR" dirty="0"/>
              <a:t>Αρνησιοκοσμικός ασκητισμός</a:t>
            </a:r>
            <a:br>
              <a:rPr lang="el-GR" dirty="0"/>
            </a:br>
            <a:endParaRPr lang="el-GR" dirty="0"/>
          </a:p>
        </p:txBody>
      </p:sp>
      <p:sp>
        <p:nvSpPr>
          <p:cNvPr id="3" name="Θέση περιεχομένου 2">
            <a:extLst>
              <a:ext uri="{FF2B5EF4-FFF2-40B4-BE49-F238E27FC236}">
                <a16:creationId xmlns:a16="http://schemas.microsoft.com/office/drawing/2014/main" id="{99960B02-1F7C-4035-B9EB-8A3DE3F6073B}"/>
              </a:ext>
            </a:extLst>
          </p:cNvPr>
          <p:cNvSpPr>
            <a:spLocks noGrp="1"/>
          </p:cNvSpPr>
          <p:nvPr>
            <p:ph idx="1"/>
          </p:nvPr>
        </p:nvSpPr>
        <p:spPr/>
        <p:txBody>
          <a:bodyPr>
            <a:normAutofit fontScale="40000" lnSpcReduction="20000"/>
          </a:bodyPr>
          <a:lstStyle/>
          <a:p>
            <a:endParaRPr lang="el-GR" dirty="0"/>
          </a:p>
          <a:p>
            <a:r>
              <a:rPr lang="el-GR" dirty="0"/>
              <a:t>Μεθοδική βιωματική πράξη</a:t>
            </a:r>
          </a:p>
          <a:p>
            <a:endParaRPr lang="el-GR" dirty="0"/>
          </a:p>
          <a:p>
            <a:r>
              <a:rPr lang="el-GR" dirty="0"/>
              <a:t>Ευκαιριακή συμμετοχή σε συστημικές οικονομικές και κοινωνικές δομές</a:t>
            </a:r>
          </a:p>
          <a:p>
            <a:endParaRPr lang="el-GR" dirty="0"/>
          </a:p>
          <a:p>
            <a:r>
              <a:rPr lang="el-GR" dirty="0"/>
              <a:t>Συμμετοχή σε αποκλειστικούς </a:t>
            </a:r>
            <a:r>
              <a:rPr lang="el-GR" dirty="0" err="1"/>
              <a:t>βιόκοσμους</a:t>
            </a:r>
            <a:r>
              <a:rPr lang="el-GR" dirty="0"/>
              <a:t> </a:t>
            </a:r>
          </a:p>
          <a:p>
            <a:endParaRPr lang="el-GR" dirty="0"/>
          </a:p>
          <a:p>
            <a:r>
              <a:rPr lang="el-GR" dirty="0"/>
              <a:t>Απλουστευτική κοσμολογική ανάλυση</a:t>
            </a:r>
          </a:p>
          <a:p>
            <a:endParaRPr lang="el-GR" dirty="0"/>
          </a:p>
          <a:p>
            <a:r>
              <a:rPr lang="el-GR" dirty="0"/>
              <a:t>Όραμα: Εξισωτικό-</a:t>
            </a:r>
            <a:r>
              <a:rPr lang="el-GR" dirty="0" err="1"/>
              <a:t>ελευθεριακό</a:t>
            </a:r>
            <a:r>
              <a:rPr lang="el-GR" dirty="0"/>
              <a:t> </a:t>
            </a:r>
          </a:p>
          <a:p>
            <a:endParaRPr lang="el-GR" dirty="0"/>
          </a:p>
          <a:p>
            <a:r>
              <a:rPr lang="el-GR" dirty="0"/>
              <a:t>Στίβος συμβολικής αναμέτρησης: Ο </a:t>
            </a:r>
            <a:r>
              <a:rPr lang="el-GR" dirty="0" err="1"/>
              <a:t>βιόκοσμος</a:t>
            </a:r>
            <a:r>
              <a:rPr lang="el-GR" dirty="0"/>
              <a:t> </a:t>
            </a:r>
          </a:p>
          <a:p>
            <a:endParaRPr lang="el-GR" dirty="0"/>
          </a:p>
          <a:p>
            <a:r>
              <a:rPr lang="el-GR" dirty="0"/>
              <a:t>Χώρος διαμόρφωσης κοινότητας: Οι καταλήψεις</a:t>
            </a:r>
          </a:p>
          <a:p>
            <a:endParaRPr lang="el-GR" dirty="0"/>
          </a:p>
          <a:p>
            <a:r>
              <a:rPr lang="el-GR" dirty="0"/>
              <a:t>Τρόπος οργάνωσης: Αλληλέγγυες-ολιστικές οργανώσεις</a:t>
            </a:r>
          </a:p>
          <a:p>
            <a:endParaRPr lang="el-GR" dirty="0"/>
          </a:p>
          <a:p>
            <a:r>
              <a:rPr lang="el-GR" dirty="0"/>
              <a:t>Σημείο αναφοράς: Δεκεμβριανά 2008</a:t>
            </a:r>
          </a:p>
          <a:p>
            <a:endParaRPr lang="el-GR" dirty="0"/>
          </a:p>
          <a:p>
            <a:r>
              <a:rPr lang="el-GR" dirty="0"/>
              <a:t>Οργανώσεις: Φάμπρικα </a:t>
            </a:r>
            <a:r>
              <a:rPr lang="el-GR" dirty="0" err="1"/>
              <a:t>Υφανέτ</a:t>
            </a:r>
            <a:r>
              <a:rPr lang="el-GR" dirty="0"/>
              <a:t>, </a:t>
            </a:r>
            <a:r>
              <a:rPr lang="el-GR" dirty="0" err="1"/>
              <a:t>Τέρα</a:t>
            </a:r>
            <a:r>
              <a:rPr lang="el-GR" dirty="0"/>
              <a:t> </a:t>
            </a:r>
            <a:r>
              <a:rPr lang="el-GR" dirty="0" err="1"/>
              <a:t>Ινκόγκνιτα</a:t>
            </a:r>
            <a:r>
              <a:rPr lang="el-GR" dirty="0"/>
              <a:t>, Ρεσάλτο, Βίλα Αμαλίας, Αντιβίωση</a:t>
            </a:r>
          </a:p>
          <a:p>
            <a:endParaRPr lang="el-GR" dirty="0"/>
          </a:p>
        </p:txBody>
      </p:sp>
    </p:spTree>
    <p:extLst>
      <p:ext uri="{BB962C8B-B14F-4D97-AF65-F5344CB8AC3E}">
        <p14:creationId xmlns:p14="http://schemas.microsoft.com/office/powerpoint/2010/main" val="1130316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BF30E-70B4-4DF7-AE95-80656A2DD666}"/>
              </a:ext>
            </a:extLst>
          </p:cNvPr>
          <p:cNvSpPr>
            <a:spLocks noGrp="1"/>
          </p:cNvSpPr>
          <p:nvPr>
            <p:ph type="title"/>
          </p:nvPr>
        </p:nvSpPr>
        <p:spPr>
          <a:xfrm>
            <a:off x="457200" y="274638"/>
            <a:ext cx="8229600" cy="563562"/>
          </a:xfrm>
        </p:spPr>
        <p:txBody>
          <a:bodyPr>
            <a:normAutofit fontScale="90000"/>
          </a:bodyPr>
          <a:lstStyle/>
          <a:p>
            <a:r>
              <a:rPr lang="el-GR" sz="2400" dirty="0" err="1"/>
              <a:t>Φυγόκοσμος</a:t>
            </a:r>
            <a:r>
              <a:rPr lang="el-GR" sz="2400" dirty="0"/>
              <a:t> μυστικισμός</a:t>
            </a:r>
            <a:br>
              <a:rPr lang="el-GR" sz="2400" dirty="0"/>
            </a:br>
            <a:endParaRPr lang="el-GR" sz="2400" dirty="0"/>
          </a:p>
        </p:txBody>
      </p:sp>
      <p:sp>
        <p:nvSpPr>
          <p:cNvPr id="3" name="Θέση περιεχομένου 2">
            <a:extLst>
              <a:ext uri="{FF2B5EF4-FFF2-40B4-BE49-F238E27FC236}">
                <a16:creationId xmlns:a16="http://schemas.microsoft.com/office/drawing/2014/main" id="{972B31C4-1DE5-45BD-8237-565CCD6B0EB1}"/>
              </a:ext>
            </a:extLst>
          </p:cNvPr>
          <p:cNvSpPr>
            <a:spLocks noGrp="1"/>
          </p:cNvSpPr>
          <p:nvPr>
            <p:ph idx="1"/>
          </p:nvPr>
        </p:nvSpPr>
        <p:spPr>
          <a:xfrm>
            <a:off x="457200" y="914400"/>
            <a:ext cx="8229600" cy="5668962"/>
          </a:xfrm>
        </p:spPr>
        <p:txBody>
          <a:bodyPr>
            <a:normAutofit fontScale="32500" lnSpcReduction="20000"/>
          </a:bodyPr>
          <a:lstStyle/>
          <a:p>
            <a:endParaRPr lang="el-GR" dirty="0"/>
          </a:p>
          <a:p>
            <a:r>
              <a:rPr lang="el-GR" sz="5200" dirty="0"/>
              <a:t>Λυτρωτική </a:t>
            </a:r>
            <a:r>
              <a:rPr lang="el-GR" sz="5200" dirty="0" err="1"/>
              <a:t>ανομική</a:t>
            </a:r>
            <a:r>
              <a:rPr lang="el-GR" sz="5200" dirty="0"/>
              <a:t> συμπεριφορά</a:t>
            </a:r>
          </a:p>
          <a:p>
            <a:endParaRPr lang="el-GR" sz="5200" dirty="0"/>
          </a:p>
          <a:p>
            <a:r>
              <a:rPr lang="el-GR" sz="5200" dirty="0"/>
              <a:t>Ευκαιριακή συμμετοχή σε συστημικές οικονομικές και κοινωνικές δομές </a:t>
            </a:r>
          </a:p>
          <a:p>
            <a:endParaRPr lang="el-GR" sz="5200" dirty="0"/>
          </a:p>
          <a:p>
            <a:r>
              <a:rPr lang="el-GR" sz="5200" dirty="0"/>
              <a:t>Συμμετοχή σε αποκλειστικούς αγώνες</a:t>
            </a:r>
          </a:p>
          <a:p>
            <a:endParaRPr lang="el-GR" sz="5200" dirty="0"/>
          </a:p>
          <a:p>
            <a:r>
              <a:rPr lang="el-GR" sz="5200" dirty="0"/>
              <a:t>Απλουστευτική κοσμολογική ανάλυση</a:t>
            </a:r>
          </a:p>
          <a:p>
            <a:endParaRPr lang="el-GR" sz="5200" dirty="0"/>
          </a:p>
          <a:p>
            <a:r>
              <a:rPr lang="el-GR" sz="5200" dirty="0"/>
              <a:t>Όραμα: </a:t>
            </a:r>
            <a:r>
              <a:rPr lang="el-GR" sz="5200" dirty="0" err="1"/>
              <a:t>Εξεγερσιακό-ελευθεριακό</a:t>
            </a:r>
            <a:endParaRPr lang="el-GR" sz="5200" dirty="0"/>
          </a:p>
          <a:p>
            <a:endParaRPr lang="el-GR" sz="5200" dirty="0"/>
          </a:p>
          <a:p>
            <a:r>
              <a:rPr lang="el-GR" sz="5200" dirty="0"/>
              <a:t>Στίβος συμβολικής αναμέτρησης: Νυχτερινή βία </a:t>
            </a:r>
          </a:p>
          <a:p>
            <a:endParaRPr lang="el-GR" sz="5200" dirty="0"/>
          </a:p>
          <a:p>
            <a:r>
              <a:rPr lang="el-GR" sz="5200" dirty="0"/>
              <a:t>Χώρος διαμόρφωσης κοινότητας: Μη-κοινότητα</a:t>
            </a:r>
          </a:p>
          <a:p>
            <a:endParaRPr lang="el-GR" sz="5200" dirty="0"/>
          </a:p>
          <a:p>
            <a:r>
              <a:rPr lang="el-GR" sz="5200" dirty="0"/>
              <a:t>Τρόπος οργάνωσης: Οι παρέες και οι συνωμοτικοί κύκλοι</a:t>
            </a:r>
          </a:p>
          <a:p>
            <a:endParaRPr lang="el-GR" sz="5200" dirty="0"/>
          </a:p>
          <a:p>
            <a:r>
              <a:rPr lang="el-GR" sz="5200" dirty="0"/>
              <a:t>Σημείο αναφοράς; Δολοφονία </a:t>
            </a:r>
            <a:r>
              <a:rPr lang="el-GR" sz="5200" dirty="0" err="1"/>
              <a:t>Γρηγορόπουλου</a:t>
            </a:r>
            <a:endParaRPr lang="el-GR" sz="5200" dirty="0"/>
          </a:p>
          <a:p>
            <a:endParaRPr lang="el-GR" sz="5200" dirty="0"/>
          </a:p>
          <a:p>
            <a:r>
              <a:rPr lang="el-GR" sz="5200" dirty="0"/>
              <a:t>Οργανώσεις: Συνομωσία Πυρήνων της Φωτιάς, Κατάληψη 111, Αναρχικό Στέκι Ναδίρ </a:t>
            </a:r>
          </a:p>
          <a:p>
            <a:endParaRPr lang="el-GR" dirty="0"/>
          </a:p>
        </p:txBody>
      </p:sp>
    </p:spTree>
    <p:extLst>
      <p:ext uri="{BB962C8B-B14F-4D97-AF65-F5344CB8AC3E}">
        <p14:creationId xmlns:p14="http://schemas.microsoft.com/office/powerpoint/2010/main" val="1753578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0699C7-24F7-4009-B442-82072CE7061F}"/>
              </a:ext>
            </a:extLst>
          </p:cNvPr>
          <p:cNvSpPr>
            <a:spLocks noGrp="1"/>
          </p:cNvSpPr>
          <p:nvPr>
            <p:ph type="title"/>
          </p:nvPr>
        </p:nvSpPr>
        <p:spPr>
          <a:xfrm>
            <a:off x="457200" y="274638"/>
            <a:ext cx="8229600" cy="487362"/>
          </a:xfrm>
        </p:spPr>
        <p:txBody>
          <a:bodyPr>
            <a:noAutofit/>
          </a:bodyPr>
          <a:lstStyle/>
          <a:p>
            <a:r>
              <a:rPr lang="el-GR" sz="2400" dirty="0"/>
              <a:t>Ενδοκοσμικός μυστικισμός</a:t>
            </a:r>
            <a:br>
              <a:rPr lang="el-GR" sz="2400" dirty="0"/>
            </a:br>
            <a:endParaRPr lang="el-GR" sz="2400" dirty="0"/>
          </a:p>
        </p:txBody>
      </p:sp>
      <p:sp>
        <p:nvSpPr>
          <p:cNvPr id="3" name="Θέση περιεχομένου 2">
            <a:extLst>
              <a:ext uri="{FF2B5EF4-FFF2-40B4-BE49-F238E27FC236}">
                <a16:creationId xmlns:a16="http://schemas.microsoft.com/office/drawing/2014/main" id="{58466DF8-807B-4E75-961B-DD2778357508}"/>
              </a:ext>
            </a:extLst>
          </p:cNvPr>
          <p:cNvSpPr>
            <a:spLocks noGrp="1"/>
          </p:cNvSpPr>
          <p:nvPr>
            <p:ph idx="1"/>
          </p:nvPr>
        </p:nvSpPr>
        <p:spPr>
          <a:xfrm>
            <a:off x="457200" y="762000"/>
            <a:ext cx="8229600" cy="5821362"/>
          </a:xfrm>
        </p:spPr>
        <p:txBody>
          <a:bodyPr>
            <a:normAutofit fontScale="32500" lnSpcReduction="20000"/>
          </a:bodyPr>
          <a:lstStyle/>
          <a:p>
            <a:endParaRPr lang="el-GR" dirty="0"/>
          </a:p>
          <a:p>
            <a:pPr marL="0" indent="0">
              <a:buNone/>
            </a:pPr>
            <a:r>
              <a:rPr lang="el-GR" sz="4500" dirty="0" err="1"/>
              <a:t>Αμοραλιστική</a:t>
            </a:r>
            <a:r>
              <a:rPr lang="el-GR" sz="4500" dirty="0"/>
              <a:t> χρήση των όπλων  του συστήματος </a:t>
            </a:r>
            <a:r>
              <a:rPr lang="el-GR" sz="4500"/>
              <a:t>εναντίον αυτού</a:t>
            </a:r>
            <a:endParaRPr lang="el-GR" sz="4500" dirty="0"/>
          </a:p>
          <a:p>
            <a:endParaRPr lang="el-GR" sz="4500" dirty="0"/>
          </a:p>
          <a:p>
            <a:r>
              <a:rPr lang="el-GR" sz="4500" dirty="0"/>
              <a:t>Συμβολική </a:t>
            </a:r>
            <a:r>
              <a:rPr lang="el-GR" sz="4500" dirty="0" err="1"/>
              <a:t>ανομική</a:t>
            </a:r>
            <a:r>
              <a:rPr lang="el-GR" sz="4500" dirty="0"/>
              <a:t> συμπεριφορά </a:t>
            </a:r>
          </a:p>
          <a:p>
            <a:endParaRPr lang="el-GR" sz="4500" dirty="0"/>
          </a:p>
          <a:p>
            <a:r>
              <a:rPr lang="el-GR" sz="4500" dirty="0"/>
              <a:t>Ευκαιριακή συμμετοχή σε συστημικές οικονομικές και κοινωνικές δομές</a:t>
            </a:r>
          </a:p>
          <a:p>
            <a:endParaRPr lang="el-GR" sz="4500" dirty="0"/>
          </a:p>
          <a:p>
            <a:r>
              <a:rPr lang="el-GR" sz="4500" dirty="0" err="1"/>
              <a:t>Εργαλειακή</a:t>
            </a:r>
            <a:r>
              <a:rPr lang="el-GR" sz="4500" dirty="0"/>
              <a:t> συνεργασία με ευρύτερα αριστερά κινήματα </a:t>
            </a:r>
          </a:p>
          <a:p>
            <a:endParaRPr lang="el-GR" sz="4500" dirty="0"/>
          </a:p>
          <a:p>
            <a:r>
              <a:rPr lang="el-GR" sz="4500" dirty="0"/>
              <a:t>Περίπλοκη κοσμολογική ανάλυση</a:t>
            </a:r>
          </a:p>
          <a:p>
            <a:endParaRPr lang="el-GR" sz="4500" dirty="0"/>
          </a:p>
          <a:p>
            <a:r>
              <a:rPr lang="el-GR" sz="4500" dirty="0"/>
              <a:t>Όραμα: Ταξικό </a:t>
            </a:r>
          </a:p>
          <a:p>
            <a:endParaRPr lang="el-GR" sz="4500" dirty="0"/>
          </a:p>
          <a:p>
            <a:r>
              <a:rPr lang="el-GR" sz="4500" dirty="0"/>
              <a:t>Στίβος συμβολικής αναμέτρησης: Χώροι εργασίας </a:t>
            </a:r>
          </a:p>
          <a:p>
            <a:endParaRPr lang="el-GR" sz="4500" dirty="0"/>
          </a:p>
          <a:p>
            <a:r>
              <a:rPr lang="el-GR" sz="4500" dirty="0"/>
              <a:t>Χώρος διαμόρφωσης κοινότητας: Συνελεύσεις</a:t>
            </a:r>
          </a:p>
          <a:p>
            <a:endParaRPr lang="el-GR" sz="4500" dirty="0"/>
          </a:p>
          <a:p>
            <a:r>
              <a:rPr lang="el-GR" sz="4500" dirty="0"/>
              <a:t>Τρόπος οργάνωσης: Ομοφωνία αποφάσεων</a:t>
            </a:r>
          </a:p>
          <a:p>
            <a:endParaRPr lang="el-GR" sz="4500" dirty="0"/>
          </a:p>
          <a:p>
            <a:r>
              <a:rPr lang="el-GR" sz="4500" dirty="0"/>
              <a:t>Σημείο αναφοράς: Το κίνημα της Πλατείας</a:t>
            </a:r>
          </a:p>
          <a:p>
            <a:endParaRPr lang="el-GR" sz="4500" dirty="0"/>
          </a:p>
          <a:p>
            <a:r>
              <a:rPr lang="el-GR" sz="4500" dirty="0"/>
              <a:t>Οργανώσεις: </a:t>
            </a:r>
            <a:r>
              <a:rPr lang="el-GR" sz="4500" dirty="0" err="1"/>
              <a:t>Ρουβίκωνας</a:t>
            </a:r>
            <a:r>
              <a:rPr lang="el-GR" sz="4500" dirty="0"/>
              <a:t>, Επαναστατικός Αγώνας </a:t>
            </a:r>
          </a:p>
          <a:p>
            <a:endParaRPr lang="el-GR" dirty="0"/>
          </a:p>
        </p:txBody>
      </p:sp>
    </p:spTree>
    <p:extLst>
      <p:ext uri="{BB962C8B-B14F-4D97-AF65-F5344CB8AC3E}">
        <p14:creationId xmlns:p14="http://schemas.microsoft.com/office/powerpoint/2010/main" val="2319660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643E6B-80CB-4DAF-A1FE-CC1659E8415A}"/>
              </a:ext>
            </a:extLst>
          </p:cNvPr>
          <p:cNvSpPr>
            <a:spLocks noGrp="1"/>
          </p:cNvSpPr>
          <p:nvPr>
            <p:ph type="title"/>
          </p:nvPr>
        </p:nvSpPr>
        <p:spPr/>
        <p:txBody>
          <a:bodyPr/>
          <a:lstStyle/>
          <a:p>
            <a:r>
              <a:rPr lang="el-GR" dirty="0" err="1"/>
              <a:t>Σωτηριολογία</a:t>
            </a:r>
            <a:endParaRPr lang="el-GR" dirty="0"/>
          </a:p>
        </p:txBody>
      </p:sp>
      <p:sp>
        <p:nvSpPr>
          <p:cNvPr id="3" name="Θέση περιεχομένου 2">
            <a:extLst>
              <a:ext uri="{FF2B5EF4-FFF2-40B4-BE49-F238E27FC236}">
                <a16:creationId xmlns:a16="http://schemas.microsoft.com/office/drawing/2014/main" id="{A454FDA9-A41A-4D4E-8CF8-8760F1EEC7D8}"/>
              </a:ext>
            </a:extLst>
          </p:cNvPr>
          <p:cNvSpPr>
            <a:spLocks noGrp="1"/>
          </p:cNvSpPr>
          <p:nvPr>
            <p:ph idx="1"/>
          </p:nvPr>
        </p:nvSpPr>
        <p:spPr/>
        <p:txBody>
          <a:bodyPr>
            <a:normAutofit fontScale="85000" lnSpcReduction="20000"/>
          </a:bodyPr>
          <a:lstStyle/>
          <a:p>
            <a:pPr marL="514350" indent="-514350">
              <a:buAutoNum type="arabicParenR"/>
            </a:pPr>
            <a:r>
              <a:rPr lang="el-GR" dirty="0"/>
              <a:t>Ο κόσμος είναι ατελής, φθαρτός και μιασμένος</a:t>
            </a:r>
          </a:p>
          <a:p>
            <a:pPr marL="514350" indent="-514350">
              <a:buAutoNum type="arabicParenR"/>
            </a:pPr>
            <a:endParaRPr lang="el-GR" dirty="0"/>
          </a:p>
          <a:p>
            <a:pPr marL="514350" indent="-514350">
              <a:buAutoNum type="arabicParenR"/>
            </a:pPr>
            <a:r>
              <a:rPr lang="el-GR" dirty="0"/>
              <a:t>Υπάρχει μια ανώτερη, ιδεατή, κατάσταση που κάποιες ελίτ οραματίζονται και διακηρύσσουν</a:t>
            </a:r>
          </a:p>
          <a:p>
            <a:pPr marL="514350" indent="-514350">
              <a:buAutoNum type="arabicParenR"/>
            </a:pPr>
            <a:endParaRPr lang="el-GR" dirty="0"/>
          </a:p>
          <a:p>
            <a:pPr marL="514350" indent="-514350">
              <a:buAutoNum type="arabicParenR"/>
            </a:pPr>
            <a:r>
              <a:rPr lang="el-GR" dirty="0"/>
              <a:t>Οι πράξεις κρίνονται έναντι αυτού του ιδεατού </a:t>
            </a:r>
          </a:p>
          <a:p>
            <a:endParaRPr lang="el-GR" dirty="0"/>
          </a:p>
          <a:p>
            <a:pPr marL="0" indent="0">
              <a:buNone/>
            </a:pPr>
            <a:r>
              <a:rPr lang="el-GR" dirty="0"/>
              <a:t>4) Οι τρόποι γεφύρωσης του χάσματος μεταξύ υπερβατικού οράματος και πεζής πραγματικότητας</a:t>
            </a:r>
          </a:p>
          <a:p>
            <a:endParaRPr lang="el-GR" dirty="0"/>
          </a:p>
          <a:p>
            <a:pPr marL="0" indent="0">
              <a:buNone/>
            </a:pPr>
            <a:r>
              <a:rPr lang="el-GR" dirty="0"/>
              <a:t> </a:t>
            </a:r>
          </a:p>
        </p:txBody>
      </p:sp>
    </p:spTree>
    <p:extLst>
      <p:ext uri="{BB962C8B-B14F-4D97-AF65-F5344CB8AC3E}">
        <p14:creationId xmlns:p14="http://schemas.microsoft.com/office/powerpoint/2010/main" val="394182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63" y="228600"/>
            <a:ext cx="8229600" cy="762000"/>
          </a:xfrm>
        </p:spPr>
        <p:txBody>
          <a:bodyPr>
            <a:normAutofit/>
          </a:bodyPr>
          <a:lstStyle/>
          <a:p>
            <a:pPr algn="l"/>
            <a:r>
              <a:rPr lang="el-GR" sz="2800" dirty="0"/>
              <a:t>Βέμπερ</a:t>
            </a:r>
          </a:p>
        </p:txBody>
      </p:sp>
      <p:sp>
        <p:nvSpPr>
          <p:cNvPr id="3" name="Content Placeholder 2"/>
          <p:cNvSpPr>
            <a:spLocks noGrp="1"/>
          </p:cNvSpPr>
          <p:nvPr>
            <p:ph idx="1"/>
          </p:nvPr>
        </p:nvSpPr>
        <p:spPr>
          <a:xfrm>
            <a:off x="609600" y="1743352"/>
            <a:ext cx="8229600" cy="3001963"/>
          </a:xfrm>
        </p:spPr>
        <p:txBody>
          <a:bodyPr>
            <a:normAutofit/>
          </a:bodyPr>
          <a:lstStyle/>
          <a:p>
            <a:pPr marL="0" indent="0">
              <a:buNone/>
            </a:pPr>
            <a:r>
              <a:rPr lang="el-GR" sz="2800" dirty="0"/>
              <a:t>Ο </a:t>
            </a:r>
            <a:r>
              <a:rPr lang="el-GR" sz="2800" b="1" dirty="0"/>
              <a:t>ενδοκοσμικός ασκητής </a:t>
            </a:r>
            <a:r>
              <a:rPr lang="el-GR" sz="2800" dirty="0"/>
              <a:t>είναι ένας ορθολογιστής τόσο ως προς το νόημα της ορθολογικής συστηματοποίησης του ατομικού τρόπου ζωής του όσο και στον τρόπο με τον οποίο προσπαθεί να αλλάξει τον κόσμο και να τον ευθυγραμμίσει με το θεϊκό </a:t>
            </a:r>
            <a:r>
              <a:rPr lang="el-GR" sz="2800" dirty="0" err="1"/>
              <a:t>πρόταγμα</a:t>
            </a:r>
            <a:r>
              <a:rPr lang="el-GR" sz="2800" dirty="0"/>
              <a:t> (</a:t>
            </a:r>
            <a:r>
              <a:rPr lang="en-US" sz="2800" dirty="0"/>
              <a:t>Weber</a:t>
            </a:r>
            <a:r>
              <a:rPr lang="el-GR" sz="2800" dirty="0"/>
              <a:t> 2007, σελ. 184). </a:t>
            </a:r>
          </a:p>
        </p:txBody>
      </p:sp>
      <p:sp>
        <p:nvSpPr>
          <p:cNvPr id="4" name="Rectangle 3"/>
          <p:cNvSpPr/>
          <p:nvPr/>
        </p:nvSpPr>
        <p:spPr>
          <a:xfrm>
            <a:off x="3155875" y="3244334"/>
            <a:ext cx="184731" cy="369332"/>
          </a:xfrm>
          <a:prstGeom prst="rect">
            <a:avLst/>
          </a:prstGeom>
        </p:spPr>
        <p:txBody>
          <a:bodyPr wrap="none">
            <a:spAutoFit/>
          </a:bodyPr>
          <a:lstStyle/>
          <a:p>
            <a:endParaRPr lang="el-GR" dirty="0"/>
          </a:p>
        </p:txBody>
      </p:sp>
    </p:spTree>
    <p:extLst>
      <p:ext uri="{BB962C8B-B14F-4D97-AF65-F5344CB8AC3E}">
        <p14:creationId xmlns:p14="http://schemas.microsoft.com/office/powerpoint/2010/main" val="1049167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639" y="381000"/>
            <a:ext cx="8229600" cy="1143000"/>
          </a:xfrm>
        </p:spPr>
        <p:txBody>
          <a:bodyPr>
            <a:normAutofit/>
          </a:bodyPr>
          <a:lstStyle/>
          <a:p>
            <a:r>
              <a:rPr lang="el-GR" dirty="0"/>
              <a:t>Ενδοκοσμικός ασκητής </a:t>
            </a:r>
          </a:p>
        </p:txBody>
      </p:sp>
      <p:sp>
        <p:nvSpPr>
          <p:cNvPr id="3" name="Content Placeholder 2"/>
          <p:cNvSpPr>
            <a:spLocks noGrp="1"/>
          </p:cNvSpPr>
          <p:nvPr>
            <p:ph idx="1"/>
          </p:nvPr>
        </p:nvSpPr>
        <p:spPr>
          <a:xfrm>
            <a:off x="457200" y="1676400"/>
            <a:ext cx="8229600" cy="4800600"/>
          </a:xfrm>
        </p:spPr>
        <p:txBody>
          <a:bodyPr>
            <a:normAutofit fontScale="92500"/>
          </a:bodyPr>
          <a:lstStyle/>
          <a:p>
            <a:pPr marL="0" indent="0">
              <a:buNone/>
            </a:pPr>
            <a:endParaRPr lang="el-GR" sz="2800" dirty="0"/>
          </a:p>
          <a:p>
            <a:pPr marL="0" indent="0">
              <a:buNone/>
            </a:pPr>
            <a:r>
              <a:rPr lang="el-GR" sz="2800" dirty="0"/>
              <a:t>Ορθολογικό ατομικό </a:t>
            </a:r>
            <a:r>
              <a:rPr lang="el-GR" sz="2800" dirty="0" err="1"/>
              <a:t>πράττειν</a:t>
            </a:r>
            <a:endParaRPr lang="el-GR" sz="2800" dirty="0"/>
          </a:p>
          <a:p>
            <a:pPr marL="0" indent="0">
              <a:buNone/>
            </a:pPr>
            <a:r>
              <a:rPr lang="el-GR" sz="2800" dirty="0"/>
              <a:t>Ενεργητική δράση για την αλλαγή της καθεστηκυίας τάξης</a:t>
            </a:r>
          </a:p>
          <a:p>
            <a:pPr marL="0" indent="0">
              <a:buNone/>
            </a:pPr>
            <a:r>
              <a:rPr lang="el-GR" sz="2800" dirty="0"/>
              <a:t>Οργανική συμμετοχή σε συστημικές οικονομικές και κοινωνικές δομές </a:t>
            </a:r>
          </a:p>
          <a:p>
            <a:pPr marL="0" indent="0">
              <a:buNone/>
            </a:pPr>
            <a:r>
              <a:rPr lang="el-GR" sz="2800" dirty="0"/>
              <a:t>Συγχρωτισμός με ευρύτερα κοινωνικά κινήματα </a:t>
            </a:r>
          </a:p>
          <a:p>
            <a:pPr marL="0" indent="0">
              <a:buNone/>
            </a:pPr>
            <a:r>
              <a:rPr lang="el-GR" sz="2800" dirty="0"/>
              <a:t>Περίπλοκη κοσμολογική ανάλυση</a:t>
            </a:r>
          </a:p>
          <a:p>
            <a:pPr marL="0" indent="0">
              <a:buNone/>
            </a:pPr>
            <a:endParaRPr lang="el-GR" sz="2800" dirty="0"/>
          </a:p>
          <a:p>
            <a:pPr marL="0" indent="0">
              <a:buNone/>
            </a:pPr>
            <a:r>
              <a:rPr lang="el-GR" sz="2800" dirty="0"/>
              <a:t>Παραδείγματα: </a:t>
            </a:r>
          </a:p>
          <a:p>
            <a:pPr marL="0" indent="0">
              <a:buNone/>
            </a:pPr>
            <a:r>
              <a:rPr lang="el-GR" sz="2800" dirty="0"/>
              <a:t>Προτεσταντικές </a:t>
            </a:r>
            <a:r>
              <a:rPr lang="el-GR" sz="2800" dirty="0" err="1"/>
              <a:t>σέκτες</a:t>
            </a:r>
            <a:r>
              <a:rPr lang="el-GR" sz="2800" dirty="0"/>
              <a:t> (καλβινισμός, πρεσβυτεριανισμός)</a:t>
            </a:r>
          </a:p>
          <a:p>
            <a:pPr marL="0" indent="0">
              <a:buNone/>
            </a:pPr>
            <a:endParaRPr lang="el-GR" sz="2800" dirty="0"/>
          </a:p>
        </p:txBody>
      </p:sp>
      <p:sp>
        <p:nvSpPr>
          <p:cNvPr id="4" name="Rectangle 3"/>
          <p:cNvSpPr/>
          <p:nvPr/>
        </p:nvSpPr>
        <p:spPr>
          <a:xfrm>
            <a:off x="3155875" y="3244334"/>
            <a:ext cx="184731" cy="369332"/>
          </a:xfrm>
          <a:prstGeom prst="rect">
            <a:avLst/>
          </a:prstGeom>
        </p:spPr>
        <p:txBody>
          <a:bodyPr wrap="none">
            <a:spAutoFit/>
          </a:bodyPr>
          <a:lstStyle/>
          <a:p>
            <a:endParaRPr lang="el-GR" dirty="0"/>
          </a:p>
        </p:txBody>
      </p:sp>
    </p:spTree>
    <p:extLst>
      <p:ext uri="{BB962C8B-B14F-4D97-AF65-F5344CB8AC3E}">
        <p14:creationId xmlns:p14="http://schemas.microsoft.com/office/powerpoint/2010/main" val="3556318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a:bodyPr>
          <a:lstStyle/>
          <a:p>
            <a:pPr algn="l"/>
            <a:r>
              <a:rPr lang="el-GR" sz="2800" dirty="0"/>
              <a:t>Βέμπερ</a:t>
            </a:r>
          </a:p>
        </p:txBody>
      </p:sp>
      <p:sp>
        <p:nvSpPr>
          <p:cNvPr id="3" name="Content Placeholder 2"/>
          <p:cNvSpPr>
            <a:spLocks noGrp="1"/>
          </p:cNvSpPr>
          <p:nvPr>
            <p:ph idx="1"/>
          </p:nvPr>
        </p:nvSpPr>
        <p:spPr>
          <a:xfrm>
            <a:off x="457200" y="2133600"/>
            <a:ext cx="8229600" cy="3992563"/>
          </a:xfrm>
        </p:spPr>
        <p:txBody>
          <a:bodyPr>
            <a:normAutofit/>
          </a:bodyPr>
          <a:lstStyle/>
          <a:p>
            <a:pPr marL="0" indent="0">
              <a:buNone/>
            </a:pPr>
            <a:r>
              <a:rPr lang="el-GR" sz="2800" dirty="0"/>
              <a:t>Ο </a:t>
            </a:r>
            <a:r>
              <a:rPr lang="el-GR" sz="2800" b="1" dirty="0"/>
              <a:t>αρνησιοκοσμικός ασκητής </a:t>
            </a:r>
            <a:r>
              <a:rPr lang="el-GR" sz="2800" dirty="0"/>
              <a:t>προσανατολίζεται σε δραστηριότητα που προέρχεται από Θεία χάρη, βρίσκεται σε ακατάπαυστο αγώνα εναντίον του κόσμου και, παρόλο που δεν επιθυμεί να αλλάξει τον κόσμο, εντούτοις οργανώνει τον βίο του μεθοδικά με τρόπο ώστε να απωθεί τους πειρασμούς που διαταράσσουν την περισυλλογή του (</a:t>
            </a:r>
            <a:r>
              <a:rPr lang="en-US" sz="2800" dirty="0"/>
              <a:t>Weber</a:t>
            </a:r>
            <a:r>
              <a:rPr lang="el-GR" sz="2800" dirty="0"/>
              <a:t> 2007, σελ. 184-185). </a:t>
            </a:r>
          </a:p>
        </p:txBody>
      </p:sp>
      <p:sp>
        <p:nvSpPr>
          <p:cNvPr id="4" name="Rectangle 3"/>
          <p:cNvSpPr/>
          <p:nvPr/>
        </p:nvSpPr>
        <p:spPr>
          <a:xfrm>
            <a:off x="3155875" y="3244334"/>
            <a:ext cx="184731" cy="369332"/>
          </a:xfrm>
          <a:prstGeom prst="rect">
            <a:avLst/>
          </a:prstGeom>
        </p:spPr>
        <p:txBody>
          <a:bodyPr wrap="none">
            <a:spAutoFit/>
          </a:bodyPr>
          <a:lstStyle/>
          <a:p>
            <a:endParaRPr lang="el-GR" dirty="0"/>
          </a:p>
        </p:txBody>
      </p:sp>
    </p:spTree>
    <p:extLst>
      <p:ext uri="{BB962C8B-B14F-4D97-AF65-F5344CB8AC3E}">
        <p14:creationId xmlns:p14="http://schemas.microsoft.com/office/powerpoint/2010/main" val="1051999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6AD548-19EC-4481-B577-5179FBF66CFD}"/>
              </a:ext>
            </a:extLst>
          </p:cNvPr>
          <p:cNvSpPr>
            <a:spLocks noGrp="1"/>
          </p:cNvSpPr>
          <p:nvPr>
            <p:ph type="title"/>
          </p:nvPr>
        </p:nvSpPr>
        <p:spPr/>
        <p:txBody>
          <a:bodyPr/>
          <a:lstStyle/>
          <a:p>
            <a:r>
              <a:rPr lang="el-GR" dirty="0"/>
              <a:t>Αρνησιοκοσμικός ασκητής </a:t>
            </a:r>
          </a:p>
        </p:txBody>
      </p:sp>
      <p:sp>
        <p:nvSpPr>
          <p:cNvPr id="3" name="Θέση περιεχομένου 2">
            <a:extLst>
              <a:ext uri="{FF2B5EF4-FFF2-40B4-BE49-F238E27FC236}">
                <a16:creationId xmlns:a16="http://schemas.microsoft.com/office/drawing/2014/main" id="{01066C19-02E0-488D-AFAF-7596DC8FD61D}"/>
              </a:ext>
            </a:extLst>
          </p:cNvPr>
          <p:cNvSpPr>
            <a:spLocks noGrp="1"/>
          </p:cNvSpPr>
          <p:nvPr>
            <p:ph idx="1"/>
          </p:nvPr>
        </p:nvSpPr>
        <p:spPr/>
        <p:txBody>
          <a:bodyPr>
            <a:normAutofit fontScale="77500" lnSpcReduction="20000"/>
          </a:bodyPr>
          <a:lstStyle/>
          <a:p>
            <a:r>
              <a:rPr lang="el-GR" dirty="0"/>
              <a:t>Ανορθολογικό ατομικό </a:t>
            </a:r>
            <a:r>
              <a:rPr lang="el-GR" dirty="0" err="1"/>
              <a:t>πράττειν</a:t>
            </a:r>
            <a:r>
              <a:rPr lang="el-GR" dirty="0"/>
              <a:t> βασισμένο στη Θεία χάρη</a:t>
            </a:r>
          </a:p>
          <a:p>
            <a:r>
              <a:rPr lang="el-GR" dirty="0"/>
              <a:t>Πρακτική δράση εντός του κόσμου</a:t>
            </a:r>
          </a:p>
          <a:p>
            <a:r>
              <a:rPr lang="el-GR" dirty="0"/>
              <a:t>Αδιαφορία σχετικά με την καθεστηκυία τάξη</a:t>
            </a:r>
          </a:p>
          <a:p>
            <a:r>
              <a:rPr lang="el-GR" dirty="0"/>
              <a:t>Μεθοδική οργάνωση του βίου για την αποφυγή πειρασμών</a:t>
            </a:r>
          </a:p>
          <a:p>
            <a:r>
              <a:rPr lang="el-GR" dirty="0"/>
              <a:t>Συμμετοχή σε αποκλειστικούς </a:t>
            </a:r>
            <a:r>
              <a:rPr lang="el-GR" dirty="0" err="1"/>
              <a:t>βιόκοσμους</a:t>
            </a:r>
            <a:r>
              <a:rPr lang="el-GR" dirty="0"/>
              <a:t> </a:t>
            </a:r>
          </a:p>
          <a:p>
            <a:r>
              <a:rPr lang="el-GR" dirty="0"/>
              <a:t>Απλουστευτική κοσμολογική ανάλυση</a:t>
            </a:r>
          </a:p>
          <a:p>
            <a:endParaRPr lang="el-GR" dirty="0"/>
          </a:p>
          <a:p>
            <a:r>
              <a:rPr lang="el-GR" dirty="0"/>
              <a:t>Παραδείγματα:</a:t>
            </a:r>
          </a:p>
          <a:p>
            <a:r>
              <a:rPr lang="el-GR" dirty="0"/>
              <a:t>Αρχαίος βουδισμός, μεσανατολικές θρησκείες, αρχαίες χριστιανικές κοινότητες, μεσαιωνικά τάγματα επαιτών</a:t>
            </a:r>
          </a:p>
          <a:p>
            <a:endParaRPr lang="el-GR" dirty="0"/>
          </a:p>
        </p:txBody>
      </p:sp>
    </p:spTree>
    <p:extLst>
      <p:ext uri="{BB962C8B-B14F-4D97-AF65-F5344CB8AC3E}">
        <p14:creationId xmlns:p14="http://schemas.microsoft.com/office/powerpoint/2010/main" val="82959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21ABC-AB46-41BF-BBB3-A655CC6AF9BD}"/>
              </a:ext>
            </a:extLst>
          </p:cNvPr>
          <p:cNvSpPr>
            <a:spLocks noGrp="1"/>
          </p:cNvSpPr>
          <p:nvPr>
            <p:ph type="title"/>
          </p:nvPr>
        </p:nvSpPr>
        <p:spPr>
          <a:xfrm>
            <a:off x="457200" y="274638"/>
            <a:ext cx="8229600" cy="563562"/>
          </a:xfrm>
        </p:spPr>
        <p:txBody>
          <a:bodyPr>
            <a:normAutofit/>
          </a:bodyPr>
          <a:lstStyle/>
          <a:p>
            <a:pPr algn="l"/>
            <a:r>
              <a:rPr lang="el-GR" sz="2800" dirty="0"/>
              <a:t>Βέμπερ:</a:t>
            </a:r>
          </a:p>
        </p:txBody>
      </p:sp>
      <p:sp>
        <p:nvSpPr>
          <p:cNvPr id="3" name="Θέση περιεχομένου 2">
            <a:extLst>
              <a:ext uri="{FF2B5EF4-FFF2-40B4-BE49-F238E27FC236}">
                <a16:creationId xmlns:a16="http://schemas.microsoft.com/office/drawing/2014/main" id="{60162190-67FB-4BBD-8308-B048377328B0}"/>
              </a:ext>
            </a:extLst>
          </p:cNvPr>
          <p:cNvSpPr>
            <a:spLocks noGrp="1"/>
          </p:cNvSpPr>
          <p:nvPr>
            <p:ph idx="1"/>
          </p:nvPr>
        </p:nvSpPr>
        <p:spPr/>
        <p:txBody>
          <a:bodyPr/>
          <a:lstStyle/>
          <a:p>
            <a:r>
              <a:rPr lang="el-GR" dirty="0"/>
              <a:t>Ο </a:t>
            </a:r>
            <a:r>
              <a:rPr lang="el-GR" b="1" dirty="0"/>
              <a:t>φυγοκοσμικός μυστικιστής</a:t>
            </a:r>
            <a:r>
              <a:rPr lang="el-GR" dirty="0"/>
              <a:t>, ενώ αποδέχεται παθητικά τη δεδομένη κοινωνική οργάνωση, εντούτοις, όταν καταληφθεί από ιερή θεοληψία, το «επαναστατικό του κήρυγμα στον κόσμο θα γίνει χιλιαστικά ανορθολογικό, περιφρονώντας κάθε σκέψη μιας ορθολογικής διάταξης» (</a:t>
            </a:r>
            <a:r>
              <a:rPr lang="en-US" dirty="0"/>
              <a:t>Weber</a:t>
            </a:r>
            <a:r>
              <a:rPr lang="el-GR" dirty="0"/>
              <a:t> 2007, σελ. 191). </a:t>
            </a:r>
          </a:p>
        </p:txBody>
      </p:sp>
    </p:spTree>
    <p:extLst>
      <p:ext uri="{BB962C8B-B14F-4D97-AF65-F5344CB8AC3E}">
        <p14:creationId xmlns:p14="http://schemas.microsoft.com/office/powerpoint/2010/main" val="3943636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5A584F-66D7-45CB-B743-918AF560E603}"/>
              </a:ext>
            </a:extLst>
          </p:cNvPr>
          <p:cNvSpPr>
            <a:spLocks noGrp="1"/>
          </p:cNvSpPr>
          <p:nvPr>
            <p:ph type="title"/>
          </p:nvPr>
        </p:nvSpPr>
        <p:spPr/>
        <p:txBody>
          <a:bodyPr/>
          <a:lstStyle/>
          <a:p>
            <a:r>
              <a:rPr lang="el-GR" dirty="0"/>
              <a:t>Φυγοκοσμικός μυστικιστής</a:t>
            </a:r>
          </a:p>
        </p:txBody>
      </p:sp>
      <p:sp>
        <p:nvSpPr>
          <p:cNvPr id="3" name="Θέση περιεχομένου 2">
            <a:extLst>
              <a:ext uri="{FF2B5EF4-FFF2-40B4-BE49-F238E27FC236}">
                <a16:creationId xmlns:a16="http://schemas.microsoft.com/office/drawing/2014/main" id="{260AF69E-8F6A-404A-9EAF-6706CBCF45D5}"/>
              </a:ext>
            </a:extLst>
          </p:cNvPr>
          <p:cNvSpPr>
            <a:spLocks noGrp="1"/>
          </p:cNvSpPr>
          <p:nvPr>
            <p:ph idx="1"/>
          </p:nvPr>
        </p:nvSpPr>
        <p:spPr/>
        <p:txBody>
          <a:bodyPr>
            <a:normAutofit fontScale="92500" lnSpcReduction="20000"/>
          </a:bodyPr>
          <a:lstStyle/>
          <a:p>
            <a:r>
              <a:rPr lang="el-GR" dirty="0"/>
              <a:t>Ανορθολογικό ατομικό </a:t>
            </a:r>
            <a:r>
              <a:rPr lang="el-GR" dirty="0" err="1"/>
              <a:t>πράττειν</a:t>
            </a:r>
            <a:endParaRPr lang="el-GR" dirty="0"/>
          </a:p>
          <a:p>
            <a:r>
              <a:rPr lang="el-GR" dirty="0"/>
              <a:t>Απόσυρση από τα εγκόσμια </a:t>
            </a:r>
          </a:p>
          <a:p>
            <a:r>
              <a:rPr lang="el-GR" dirty="0"/>
              <a:t>Παθητική αποδοχή της καθεστηκυίας τάξης</a:t>
            </a:r>
          </a:p>
          <a:p>
            <a:r>
              <a:rPr lang="el-GR" dirty="0"/>
              <a:t>Μυστικιστική ενόραση</a:t>
            </a:r>
          </a:p>
          <a:p>
            <a:r>
              <a:rPr lang="el-GR" dirty="0" err="1"/>
              <a:t>Χιλιαστική</a:t>
            </a:r>
            <a:r>
              <a:rPr lang="el-GR" dirty="0"/>
              <a:t>-ανένδοτη ανατρεπτική δράση </a:t>
            </a:r>
          </a:p>
          <a:p>
            <a:r>
              <a:rPr lang="el-GR" dirty="0"/>
              <a:t>Απλουστευτική κοσμολογική ανάλυση</a:t>
            </a:r>
          </a:p>
          <a:p>
            <a:endParaRPr lang="el-GR" dirty="0"/>
          </a:p>
          <a:p>
            <a:r>
              <a:rPr lang="el-GR" dirty="0"/>
              <a:t>Παραδείγματα:</a:t>
            </a:r>
          </a:p>
          <a:p>
            <a:r>
              <a:rPr lang="el-GR" dirty="0"/>
              <a:t>Ανατολικός μυστικισμός, κλασικός βουδισμός, βραχμανισμός</a:t>
            </a:r>
          </a:p>
          <a:p>
            <a:endParaRPr lang="el-GR" dirty="0"/>
          </a:p>
        </p:txBody>
      </p:sp>
    </p:spTree>
    <p:extLst>
      <p:ext uri="{BB962C8B-B14F-4D97-AF65-F5344CB8AC3E}">
        <p14:creationId xmlns:p14="http://schemas.microsoft.com/office/powerpoint/2010/main" val="2482368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E6B64A-EE48-4DFA-AA5F-440A9B75C2B4}"/>
              </a:ext>
            </a:extLst>
          </p:cNvPr>
          <p:cNvSpPr>
            <a:spLocks noGrp="1"/>
          </p:cNvSpPr>
          <p:nvPr>
            <p:ph type="title"/>
          </p:nvPr>
        </p:nvSpPr>
        <p:spPr/>
        <p:txBody>
          <a:bodyPr>
            <a:normAutofit/>
          </a:bodyPr>
          <a:lstStyle/>
          <a:p>
            <a:pPr algn="l"/>
            <a:r>
              <a:rPr lang="en-US" sz="2800" dirty="0"/>
              <a:t>Erika Summers-</a:t>
            </a:r>
            <a:r>
              <a:rPr lang="en-US" sz="2800" dirty="0" err="1"/>
              <a:t>Effler</a:t>
            </a:r>
            <a:r>
              <a:rPr lang="en-US" sz="2800" dirty="0"/>
              <a:t> (2015)</a:t>
            </a:r>
            <a:endParaRPr lang="el-GR" sz="2800" dirty="0"/>
          </a:p>
        </p:txBody>
      </p:sp>
      <p:sp>
        <p:nvSpPr>
          <p:cNvPr id="3" name="Θέση περιεχομένου 2">
            <a:extLst>
              <a:ext uri="{FF2B5EF4-FFF2-40B4-BE49-F238E27FC236}">
                <a16:creationId xmlns:a16="http://schemas.microsoft.com/office/drawing/2014/main" id="{13511793-2B01-48E2-A288-F293B0236A5B}"/>
              </a:ext>
            </a:extLst>
          </p:cNvPr>
          <p:cNvSpPr>
            <a:spLocks noGrp="1"/>
          </p:cNvSpPr>
          <p:nvPr>
            <p:ph idx="1"/>
          </p:nvPr>
        </p:nvSpPr>
        <p:spPr/>
        <p:txBody>
          <a:bodyPr/>
          <a:lstStyle/>
          <a:p>
            <a:pPr marL="0" indent="0">
              <a:buNone/>
            </a:pPr>
            <a:r>
              <a:rPr lang="en-US" sz="2800" dirty="0"/>
              <a:t>…”inner-worldly mysticism results in passive acquiescence to social conditions” (Weber)</a:t>
            </a:r>
          </a:p>
          <a:p>
            <a:pPr marL="0" indent="0">
              <a:buNone/>
            </a:pPr>
            <a:endParaRPr lang="en-US" sz="2800" dirty="0"/>
          </a:p>
          <a:p>
            <a:r>
              <a:rPr lang="el-GR" dirty="0"/>
              <a:t>Ο </a:t>
            </a:r>
            <a:r>
              <a:rPr lang="el-GR" b="1" dirty="0"/>
              <a:t>ενδοκοσμικός μυστικιστής</a:t>
            </a:r>
            <a:r>
              <a:rPr lang="el-GR" dirty="0"/>
              <a:t>, προσπαθεί να χειραγωγήσει με μη ορθολογικό και μη μεθοδικό τρόπο τις υπερβατικές ή/και υπερφυσικές δυνάμεις προς ίδιον όφελος.</a:t>
            </a:r>
          </a:p>
        </p:txBody>
      </p:sp>
    </p:spTree>
    <p:extLst>
      <p:ext uri="{BB962C8B-B14F-4D97-AF65-F5344CB8AC3E}">
        <p14:creationId xmlns:p14="http://schemas.microsoft.com/office/powerpoint/2010/main" val="1483746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5897</TotalTime>
  <Words>664</Words>
  <Application>Microsoft Office PowerPoint</Application>
  <PresentationFormat>Προβολή στην οθόνη (4:3)</PresentationFormat>
  <Paragraphs>154</Paragraphs>
  <Slides>15</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15</vt:i4>
      </vt:variant>
    </vt:vector>
  </HeadingPairs>
  <TitlesOfParts>
    <vt:vector size="18" baseType="lpstr">
      <vt:lpstr>Arial</vt:lpstr>
      <vt:lpstr>Calibri</vt:lpstr>
      <vt:lpstr>Office Theme</vt:lpstr>
      <vt:lpstr>Το Βέβηλο και το Ιερό</vt:lpstr>
      <vt:lpstr>Σωτηριολογία</vt:lpstr>
      <vt:lpstr>Βέμπερ</vt:lpstr>
      <vt:lpstr>Ενδοκοσμικός ασκητής </vt:lpstr>
      <vt:lpstr>Βέμπερ</vt:lpstr>
      <vt:lpstr>Αρνησιοκοσμικός ασκητής </vt:lpstr>
      <vt:lpstr>Βέμπερ:</vt:lpstr>
      <vt:lpstr>Φυγοκοσμικός μυστικιστής</vt:lpstr>
      <vt:lpstr>Erika Summers-Effler (2015)</vt:lpstr>
      <vt:lpstr>Ενδοκοσμικός μυστικιστής</vt:lpstr>
      <vt:lpstr>Νεωτερικότητα</vt:lpstr>
      <vt:lpstr>Ενδοκοσμικός ασκητισμός </vt:lpstr>
      <vt:lpstr>Αρνησιοκοσμικός ασκητισμός </vt:lpstr>
      <vt:lpstr>Φυγόκοσμος μυστικισμός </vt:lpstr>
      <vt:lpstr>Ενδοκοσμικός μυστικισμός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Russian results</dc:title>
  <dc:creator>lydia papanikolopoulou</dc:creator>
  <cp:lastModifiedBy>Marangudakis Manussos</cp:lastModifiedBy>
  <cp:revision>164</cp:revision>
  <dcterms:created xsi:type="dcterms:W3CDTF">2006-08-16T00:00:00Z</dcterms:created>
  <dcterms:modified xsi:type="dcterms:W3CDTF">2024-04-24T14:17:43Z</dcterms:modified>
</cp:coreProperties>
</file>