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12" r:id="rId2"/>
    <p:sldId id="314" r:id="rId3"/>
    <p:sldId id="317" r:id="rId4"/>
    <p:sldId id="341" r:id="rId5"/>
    <p:sldId id="316" r:id="rId6"/>
    <p:sldId id="313" r:id="rId7"/>
    <p:sldId id="318" r:id="rId8"/>
    <p:sldId id="320" r:id="rId9"/>
    <p:sldId id="319" r:id="rId10"/>
    <p:sldId id="315" r:id="rId11"/>
    <p:sldId id="321" r:id="rId12"/>
    <p:sldId id="322" r:id="rId13"/>
    <p:sldId id="328" r:id="rId14"/>
    <p:sldId id="323" r:id="rId15"/>
    <p:sldId id="324" r:id="rId16"/>
    <p:sldId id="325" r:id="rId17"/>
    <p:sldId id="326" r:id="rId18"/>
    <p:sldId id="327" r:id="rId19"/>
    <p:sldId id="329" r:id="rId20"/>
    <p:sldId id="331" r:id="rId21"/>
    <p:sldId id="330" r:id="rId22"/>
    <p:sldId id="332" r:id="rId23"/>
    <p:sldId id="333" r:id="rId24"/>
    <p:sldId id="362" r:id="rId25"/>
    <p:sldId id="337" r:id="rId26"/>
    <p:sldId id="338" r:id="rId27"/>
    <p:sldId id="339" r:id="rId28"/>
    <p:sldId id="340" r:id="rId29"/>
    <p:sldId id="335" r:id="rId30"/>
    <p:sldId id="334" r:id="rId31"/>
    <p:sldId id="342" r:id="rId32"/>
    <p:sldId id="361" r:id="rId33"/>
    <p:sldId id="360" r:id="rId34"/>
    <p:sldId id="343" r:id="rId35"/>
    <p:sldId id="345" r:id="rId36"/>
    <p:sldId id="346" r:id="rId37"/>
    <p:sldId id="347" r:id="rId38"/>
    <p:sldId id="349" r:id="rId39"/>
    <p:sldId id="350" r:id="rId40"/>
    <p:sldId id="353" r:id="rId41"/>
    <p:sldId id="352" r:id="rId42"/>
    <p:sldId id="355" r:id="rId43"/>
    <p:sldId id="351" r:id="rId44"/>
    <p:sldId id="354" r:id="rId45"/>
    <p:sldId id="356" r:id="rId46"/>
    <p:sldId id="375" r:id="rId47"/>
    <p:sldId id="363" r:id="rId48"/>
    <p:sldId id="366" r:id="rId49"/>
    <p:sldId id="369" r:id="rId50"/>
    <p:sldId id="364" r:id="rId51"/>
    <p:sldId id="365" r:id="rId52"/>
    <p:sldId id="367" r:id="rId53"/>
    <p:sldId id="368" r:id="rId54"/>
    <p:sldId id="370" r:id="rId55"/>
    <p:sldId id="371" r:id="rId56"/>
    <p:sldId id="376" r:id="rId57"/>
    <p:sldId id="372" r:id="rId58"/>
    <p:sldId id="373" r:id="rId59"/>
    <p:sldId id="37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0"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A7F08-565A-47E9-AB1A-3963DBEEF6F9}" type="datetimeFigureOut">
              <a:rPr lang="en-US" smtClean="0"/>
              <a:t>3/29/2017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4D061-CFA4-4666-9145-5387D0B3C116}" type="slidenum">
              <a:rPr lang="en-US" smtClean="0"/>
              <a:t>‹#›</a:t>
            </a:fld>
            <a:endParaRPr lang="en-US"/>
          </a:p>
        </p:txBody>
      </p:sp>
    </p:spTree>
    <p:extLst>
      <p:ext uri="{BB962C8B-B14F-4D97-AF65-F5344CB8AC3E}">
        <p14:creationId xmlns:p14="http://schemas.microsoft.com/office/powerpoint/2010/main" val="72344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CD4D061-CFA4-4666-9145-5387D0B3C116}" type="slidenum">
              <a:rPr lang="en-US" smtClean="0"/>
              <a:t>17</a:t>
            </a:fld>
            <a:endParaRPr lang="en-US"/>
          </a:p>
        </p:txBody>
      </p:sp>
    </p:spTree>
    <p:extLst>
      <p:ext uri="{BB962C8B-B14F-4D97-AF65-F5344CB8AC3E}">
        <p14:creationId xmlns:p14="http://schemas.microsoft.com/office/powerpoint/2010/main" val="162294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dirty="0"/>
              <a:t>H </a:t>
            </a:r>
            <a:r>
              <a:rPr lang="el-GR" dirty="0"/>
              <a:t>πολιτισμική στροφή στην Κοινωνιολογία</a:t>
            </a:r>
            <a:br>
              <a:rPr lang="el-GR" dirty="0"/>
            </a:br>
            <a:endParaRPr lang="el-GR" dirty="0"/>
          </a:p>
        </p:txBody>
      </p:sp>
      <p:sp>
        <p:nvSpPr>
          <p:cNvPr id="3" name="Content Placeholder 2"/>
          <p:cNvSpPr>
            <a:spLocks noGrp="1"/>
          </p:cNvSpPr>
          <p:nvPr>
            <p:ph idx="1"/>
          </p:nvPr>
        </p:nvSpPr>
        <p:spPr>
          <a:xfrm>
            <a:off x="457200" y="3124200"/>
            <a:ext cx="8229600" cy="3001963"/>
          </a:xfrm>
        </p:spPr>
        <p:txBody>
          <a:bodyPr>
            <a:normAutofit/>
          </a:bodyPr>
          <a:lstStyle/>
          <a:p>
            <a:pPr marL="0" indent="0">
              <a:buNone/>
            </a:pPr>
            <a:r>
              <a:rPr lang="el-GR" sz="2800" dirty="0"/>
              <a:t>Η στροφή του επιστημονικού ενδιαφέροντος από την </a:t>
            </a:r>
            <a:r>
              <a:rPr lang="el-GR" sz="2800" i="1" dirty="0"/>
              <a:t>ορθολογική</a:t>
            </a:r>
            <a:r>
              <a:rPr lang="el-GR" sz="2800" dirty="0"/>
              <a:t> δράση στη </a:t>
            </a:r>
            <a:r>
              <a:rPr lang="el-GR" sz="2800" i="1" dirty="0"/>
              <a:t>συμβολική</a:t>
            </a:r>
            <a:r>
              <a:rPr lang="el-GR" sz="2800" dirty="0"/>
              <a:t> δράση</a:t>
            </a:r>
          </a:p>
        </p:txBody>
      </p:sp>
      <p:sp>
        <p:nvSpPr>
          <p:cNvPr id="4" name="Rectangle 3"/>
          <p:cNvSpPr/>
          <p:nvPr/>
        </p:nvSpPr>
        <p:spPr>
          <a:xfrm>
            <a:off x="3155875" y="3244334"/>
            <a:ext cx="184731" cy="369332"/>
          </a:xfrm>
          <a:prstGeom prst="rect">
            <a:avLst/>
          </a:prstGeom>
        </p:spPr>
        <p:txBody>
          <a:bodyPr wrap="none">
            <a:spAutoFit/>
          </a:bodyPr>
          <a:lstStyle/>
          <a:p>
            <a:endParaRPr lang="el-GR" dirty="0"/>
          </a:p>
        </p:txBody>
      </p:sp>
    </p:spTree>
    <p:extLst>
      <p:ext uri="{BB962C8B-B14F-4D97-AF65-F5344CB8AC3E}">
        <p14:creationId xmlns:p14="http://schemas.microsoft.com/office/powerpoint/2010/main" val="8907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Πολιτισμική πραγματολογία</a:t>
            </a:r>
            <a:br>
              <a:rPr lang="el-GR" dirty="0"/>
            </a:br>
            <a:r>
              <a:rPr lang="en-US" sz="3100" dirty="0"/>
              <a:t>cultural pragmatics </a:t>
            </a:r>
            <a:r>
              <a:rPr lang="en-US" sz="2700" dirty="0"/>
              <a:t>(Jeffrey Alexander)</a:t>
            </a:r>
            <a:endParaRPr lang="el-GR" sz="2700" dirty="0"/>
          </a:p>
        </p:txBody>
      </p:sp>
      <p:sp>
        <p:nvSpPr>
          <p:cNvPr id="3" name="Content Placeholder 2"/>
          <p:cNvSpPr>
            <a:spLocks noGrp="1"/>
          </p:cNvSpPr>
          <p:nvPr>
            <p:ph idx="1"/>
          </p:nvPr>
        </p:nvSpPr>
        <p:spPr>
          <a:xfrm>
            <a:off x="152400" y="1828800"/>
            <a:ext cx="8839200" cy="4297363"/>
          </a:xfrm>
        </p:spPr>
        <p:txBody>
          <a:bodyPr>
            <a:normAutofit fontScale="40000" lnSpcReduction="20000"/>
          </a:bodyPr>
          <a:lstStyle/>
          <a:p>
            <a:pPr marL="0" indent="0">
              <a:buNone/>
            </a:pPr>
            <a:r>
              <a:rPr lang="el-GR" sz="4900" dirty="0"/>
              <a:t>Σύνδεση της </a:t>
            </a:r>
            <a:r>
              <a:rPr lang="el-GR" sz="4900" dirty="0" err="1"/>
              <a:t>δομικιστικής</a:t>
            </a:r>
            <a:r>
              <a:rPr lang="el-GR" sz="4900" dirty="0"/>
              <a:t> και της  πραγματιστικής προοπτικής</a:t>
            </a:r>
          </a:p>
          <a:p>
            <a:pPr marL="0" indent="0">
              <a:buNone/>
            </a:pPr>
            <a:endParaRPr lang="el-GR" sz="4900" dirty="0"/>
          </a:p>
          <a:p>
            <a:pPr marL="0" indent="0">
              <a:buNone/>
            </a:pPr>
            <a:endParaRPr lang="el-GR" sz="4900" dirty="0"/>
          </a:p>
          <a:p>
            <a:pPr marL="0" indent="0">
              <a:buNone/>
            </a:pPr>
            <a:r>
              <a:rPr lang="el-GR" sz="4900" dirty="0"/>
              <a:t>Η κουλτούρα ως θεατρική «επιτέλεση» </a:t>
            </a:r>
            <a:r>
              <a:rPr lang="en-US" sz="4900" dirty="0"/>
              <a:t>= </a:t>
            </a:r>
            <a:r>
              <a:rPr lang="el-GR" sz="4900" dirty="0"/>
              <a:t>Συμβολικό κείμενο + δραματουργία</a:t>
            </a:r>
            <a:r>
              <a:rPr lang="en-US" sz="4900" dirty="0"/>
              <a:t> </a:t>
            </a:r>
            <a:endParaRPr lang="el-GR" sz="4900" dirty="0"/>
          </a:p>
          <a:p>
            <a:pPr marL="0" indent="0">
              <a:buNone/>
            </a:pPr>
            <a:endParaRPr lang="el-GR" sz="4900" dirty="0"/>
          </a:p>
          <a:p>
            <a:pPr marL="0" indent="0">
              <a:buNone/>
            </a:pPr>
            <a:endParaRPr lang="el-GR" sz="4900" dirty="0"/>
          </a:p>
          <a:p>
            <a:pPr marL="0" indent="0">
              <a:buNone/>
            </a:pPr>
            <a:r>
              <a:rPr lang="el-GR" sz="4900" b="1" dirty="0"/>
              <a:t>Συμβολικό κείμενο </a:t>
            </a:r>
            <a:r>
              <a:rPr lang="el-GR" sz="4900" dirty="0"/>
              <a:t>= κώδικες, αφηγήματα, ρητορικά σχήματα</a:t>
            </a:r>
            <a:r>
              <a:rPr lang="en-US" sz="4900" dirty="0"/>
              <a:t> (</a:t>
            </a:r>
            <a:r>
              <a:rPr lang="en-US" sz="4900" dirty="0" err="1"/>
              <a:t>Dilthey</a:t>
            </a:r>
            <a:r>
              <a:rPr lang="en-US" sz="4900" dirty="0"/>
              <a:t>, </a:t>
            </a:r>
            <a:r>
              <a:rPr lang="en-US" sz="4900" dirty="0" err="1"/>
              <a:t>Ricoeur</a:t>
            </a:r>
            <a:r>
              <a:rPr lang="en-US" sz="4900" dirty="0"/>
              <a:t>)</a:t>
            </a:r>
            <a:endParaRPr lang="el-GR" sz="4900" dirty="0"/>
          </a:p>
          <a:p>
            <a:pPr marL="0" indent="0">
              <a:buNone/>
            </a:pPr>
            <a:endParaRPr lang="el-GR" sz="4900" dirty="0"/>
          </a:p>
          <a:p>
            <a:pPr marL="0" indent="0">
              <a:buNone/>
            </a:pPr>
            <a:r>
              <a:rPr lang="el-GR" sz="4900" b="1" dirty="0"/>
              <a:t>Πραγματολογία</a:t>
            </a:r>
            <a:r>
              <a:rPr lang="el-GR" sz="4900" dirty="0"/>
              <a:t> = η </a:t>
            </a:r>
            <a:r>
              <a:rPr lang="el-GR" sz="4900" dirty="0" err="1"/>
              <a:t>εμπροθετική</a:t>
            </a:r>
            <a:r>
              <a:rPr lang="el-GR" sz="4900" dirty="0"/>
              <a:t> χρήση συμβολικών κωδίκων (</a:t>
            </a:r>
            <a:r>
              <a:rPr lang="en-US" sz="4900" dirty="0"/>
              <a:t>Swidler)</a:t>
            </a:r>
            <a:endParaRPr lang="el-GR" sz="4900" dirty="0"/>
          </a:p>
          <a:p>
            <a:pPr marL="0" indent="0">
              <a:buNone/>
            </a:pPr>
            <a:endParaRPr lang="el-GR" sz="4900" dirty="0"/>
          </a:p>
          <a:p>
            <a:pPr marL="0" indent="0">
              <a:buNone/>
            </a:pPr>
            <a:r>
              <a:rPr lang="el-GR" sz="4900" b="1" dirty="0"/>
              <a:t>Δραματουργία </a:t>
            </a:r>
            <a:r>
              <a:rPr lang="en-US" sz="4900" dirty="0"/>
              <a:t>= </a:t>
            </a:r>
            <a:r>
              <a:rPr lang="el-GR" sz="4900" dirty="0"/>
              <a:t>η κουλτούρα ως θεατρική παράσταση (</a:t>
            </a:r>
            <a:r>
              <a:rPr lang="en-US" sz="4900" dirty="0"/>
              <a:t>Geertz)</a:t>
            </a:r>
            <a:endParaRPr lang="el-GR" sz="4900" dirty="0"/>
          </a:p>
          <a:p>
            <a:pPr marL="0" indent="0">
              <a:buNone/>
            </a:pPr>
            <a:endParaRPr lang="el-GR" sz="9600" dirty="0"/>
          </a:p>
        </p:txBody>
      </p:sp>
    </p:spTree>
    <p:extLst>
      <p:ext uri="{BB962C8B-B14F-4D97-AF65-F5344CB8AC3E}">
        <p14:creationId xmlns:p14="http://schemas.microsoft.com/office/powerpoint/2010/main" val="372348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Πολιτισμική πραγματολογία</a:t>
            </a:r>
          </a:p>
        </p:txBody>
      </p:sp>
      <p:sp>
        <p:nvSpPr>
          <p:cNvPr id="3" name="Content Placeholder 2"/>
          <p:cNvSpPr>
            <a:spLocks noGrp="1"/>
          </p:cNvSpPr>
          <p:nvPr>
            <p:ph idx="1"/>
          </p:nvPr>
        </p:nvSpPr>
        <p:spPr>
          <a:xfrm>
            <a:off x="457200" y="2057400"/>
            <a:ext cx="8229600" cy="4068763"/>
          </a:xfrm>
        </p:spPr>
        <p:txBody>
          <a:bodyPr>
            <a:normAutofit/>
          </a:bodyPr>
          <a:lstStyle/>
          <a:p>
            <a:r>
              <a:rPr lang="el-GR" sz="2000" dirty="0"/>
              <a:t>Η κοινωνική δράση ως θεατρική παράσταση</a:t>
            </a:r>
            <a:r>
              <a:rPr lang="en-US" sz="2000" dirty="0"/>
              <a:t> </a:t>
            </a:r>
            <a:r>
              <a:rPr lang="el-GR" sz="2000" dirty="0"/>
              <a:t>με αβέβαιη προοπτική επιτυχίας</a:t>
            </a:r>
          </a:p>
          <a:p>
            <a:endParaRPr lang="el-GR" sz="2000" dirty="0"/>
          </a:p>
          <a:p>
            <a:r>
              <a:rPr lang="el-GR" sz="2000" dirty="0"/>
              <a:t>Προσπάθεια συγχώνευσης των μερών της παράστασης</a:t>
            </a:r>
          </a:p>
          <a:p>
            <a:endParaRPr lang="en-US" sz="2000" dirty="0"/>
          </a:p>
          <a:p>
            <a:r>
              <a:rPr lang="el-GR" sz="2000" dirty="0"/>
              <a:t>Αυθεντικότητα – ρεαλισμός </a:t>
            </a:r>
          </a:p>
          <a:p>
            <a:endParaRPr lang="el-GR" sz="2000" dirty="0"/>
          </a:p>
          <a:p>
            <a:r>
              <a:rPr lang="el-GR" sz="2000" dirty="0"/>
              <a:t> Πιθανότητα αποτυχίας </a:t>
            </a:r>
          </a:p>
          <a:p>
            <a:endParaRPr lang="el-GR" sz="2000" dirty="0"/>
          </a:p>
          <a:p>
            <a:r>
              <a:rPr lang="el-GR" sz="2000" dirty="0"/>
              <a:t>Αγωνιστική χρήση του νοήματος</a:t>
            </a:r>
          </a:p>
          <a:p>
            <a:endParaRPr lang="el-GR" sz="2800" dirty="0"/>
          </a:p>
          <a:p>
            <a:endParaRPr lang="el-GR" sz="2800" dirty="0"/>
          </a:p>
          <a:p>
            <a:endParaRPr lang="el-GR" dirty="0"/>
          </a:p>
          <a:p>
            <a:endParaRPr lang="el-GR" dirty="0"/>
          </a:p>
        </p:txBody>
      </p:sp>
    </p:spTree>
    <p:extLst>
      <p:ext uri="{BB962C8B-B14F-4D97-AF65-F5344CB8AC3E}">
        <p14:creationId xmlns:p14="http://schemas.microsoft.com/office/powerpoint/2010/main" val="338651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639762"/>
          </a:xfrm>
        </p:spPr>
        <p:txBody>
          <a:bodyPr>
            <a:normAutofit/>
          </a:bodyPr>
          <a:lstStyle/>
          <a:p>
            <a:r>
              <a:rPr lang="el-GR" sz="2400" dirty="0"/>
              <a:t>Νεωτερικότητα, τελετή και δράμα</a:t>
            </a:r>
          </a:p>
        </p:txBody>
      </p:sp>
      <p:sp>
        <p:nvSpPr>
          <p:cNvPr id="3" name="Content Placeholder 2"/>
          <p:cNvSpPr>
            <a:spLocks noGrp="1"/>
          </p:cNvSpPr>
          <p:nvPr>
            <p:ph idx="1"/>
          </p:nvPr>
        </p:nvSpPr>
        <p:spPr/>
        <p:txBody>
          <a:bodyPr>
            <a:normAutofit fontScale="92500" lnSpcReduction="10000"/>
          </a:bodyPr>
          <a:lstStyle/>
          <a:p>
            <a:r>
              <a:rPr lang="el-GR" sz="2000" dirty="0"/>
              <a:t>Διαλεκτική σχέση ιερότητας και </a:t>
            </a:r>
            <a:r>
              <a:rPr lang="el-GR" sz="2000" dirty="0" err="1"/>
              <a:t>εκκοσμίκευσης</a:t>
            </a:r>
            <a:endParaRPr lang="en-US" sz="2000" dirty="0"/>
          </a:p>
          <a:p>
            <a:endParaRPr lang="en-US" sz="2000" dirty="0"/>
          </a:p>
          <a:p>
            <a:r>
              <a:rPr lang="el-GR" sz="2000" dirty="0"/>
              <a:t>Η ιερότητα συνεχίζει να υπάρχει</a:t>
            </a:r>
            <a:r>
              <a:rPr lang="en-US" sz="2000" dirty="0"/>
              <a:t>,</a:t>
            </a:r>
            <a:r>
              <a:rPr lang="el-GR" sz="2000" dirty="0"/>
              <a:t> και να νοηματοδοτεί την </a:t>
            </a:r>
            <a:r>
              <a:rPr lang="el-GR" sz="2000" dirty="0" err="1"/>
              <a:t>εκκοσμίκευση</a:t>
            </a:r>
            <a:endParaRPr lang="el-GR" sz="2000" dirty="0"/>
          </a:p>
          <a:p>
            <a:pPr marL="0" indent="0">
              <a:buNone/>
            </a:pPr>
            <a:endParaRPr lang="el-GR" sz="2000" dirty="0"/>
          </a:p>
          <a:p>
            <a:r>
              <a:rPr lang="el-GR" sz="2000" dirty="0" err="1"/>
              <a:t>Εκκοσμίκευση</a:t>
            </a:r>
            <a:r>
              <a:rPr lang="el-GR" sz="2000" dirty="0"/>
              <a:t>: </a:t>
            </a:r>
          </a:p>
          <a:p>
            <a:pPr marL="0" indent="0">
              <a:buNone/>
            </a:pPr>
            <a:r>
              <a:rPr lang="el-GR" sz="2000" dirty="0"/>
              <a:t>(α) διαφοροποίηση ανάμεσα στις κοινωνικές σφαίρες</a:t>
            </a:r>
          </a:p>
          <a:p>
            <a:pPr marL="0" indent="0">
              <a:buNone/>
            </a:pPr>
            <a:r>
              <a:rPr lang="el-GR" sz="2000" dirty="0"/>
              <a:t>(β) διαφοροποίηση εντός κάθε κοινωνικής σφαίρας</a:t>
            </a:r>
          </a:p>
          <a:p>
            <a:pPr marL="0" indent="0">
              <a:buNone/>
            </a:pPr>
            <a:endParaRPr lang="el-GR" sz="2000" dirty="0"/>
          </a:p>
          <a:p>
            <a:pPr marL="0" indent="0">
              <a:buNone/>
            </a:pPr>
            <a:r>
              <a:rPr lang="el-GR" sz="2000" dirty="0"/>
              <a:t>Η κουλτούρα δεν είναι ομοιογενής</a:t>
            </a:r>
          </a:p>
          <a:p>
            <a:pPr marL="0" indent="0">
              <a:buNone/>
            </a:pPr>
            <a:endParaRPr lang="el-GR" sz="2000" dirty="0"/>
          </a:p>
          <a:p>
            <a:pPr marL="0" indent="0">
              <a:buNone/>
            </a:pPr>
            <a:r>
              <a:rPr lang="el-GR" sz="2000" dirty="0"/>
              <a:t>Η κοινωνική συνοχή δεν είναι δεδομένη ούτε συνήθης</a:t>
            </a:r>
            <a:r>
              <a:rPr lang="en-US" sz="2000" dirty="0"/>
              <a:t> </a:t>
            </a:r>
            <a:r>
              <a:rPr lang="el-GR" sz="2000" dirty="0"/>
              <a:t>κατάσταση</a:t>
            </a:r>
          </a:p>
          <a:p>
            <a:pPr marL="0" indent="0">
              <a:buNone/>
            </a:pPr>
            <a:endParaRPr lang="el-GR" sz="2000" dirty="0"/>
          </a:p>
          <a:p>
            <a:pPr marL="0" indent="0">
              <a:buNone/>
            </a:pPr>
            <a:r>
              <a:rPr lang="el-GR" sz="2000" dirty="0"/>
              <a:t>Η χρησιμοποίηση της κουλτούρας μπορεί να αποτύχει - παρερμηνευθεί </a:t>
            </a:r>
          </a:p>
          <a:p>
            <a:endParaRPr lang="el-GR" dirty="0"/>
          </a:p>
        </p:txBody>
      </p:sp>
    </p:spTree>
    <p:extLst>
      <p:ext uri="{BB962C8B-B14F-4D97-AF65-F5344CB8AC3E}">
        <p14:creationId xmlns:p14="http://schemas.microsoft.com/office/powerpoint/2010/main" val="313260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t>Επιτέλεση </a:t>
            </a:r>
            <a:r>
              <a:rPr lang="el-GR" sz="3200" dirty="0"/>
              <a:t>(</a:t>
            </a:r>
            <a:r>
              <a:rPr lang="en-US" sz="3200" dirty="0"/>
              <a:t>John </a:t>
            </a:r>
            <a:r>
              <a:rPr lang="en-US" sz="3200" dirty="0" err="1"/>
              <a:t>MacAloon</a:t>
            </a:r>
            <a:r>
              <a:rPr lang="en-US" sz="3200" dirty="0"/>
              <a:t>)</a:t>
            </a:r>
            <a:endParaRPr lang="el-GR" sz="3200" dirty="0"/>
          </a:p>
        </p:txBody>
      </p:sp>
      <p:sp>
        <p:nvSpPr>
          <p:cNvPr id="3" name="Content Placeholder 2"/>
          <p:cNvSpPr>
            <a:spLocks noGrp="1"/>
          </p:cNvSpPr>
          <p:nvPr>
            <p:ph idx="1"/>
          </p:nvPr>
        </p:nvSpPr>
        <p:spPr>
          <a:xfrm>
            <a:off x="762000" y="1600200"/>
            <a:ext cx="7924800" cy="4267199"/>
          </a:xfrm>
        </p:spPr>
        <p:txBody>
          <a:bodyPr>
            <a:normAutofit fontScale="70000" lnSpcReduction="20000"/>
          </a:bodyPr>
          <a:lstStyle/>
          <a:p>
            <a:endParaRPr lang="el-GR" dirty="0"/>
          </a:p>
          <a:p>
            <a:pPr marL="0" indent="0">
              <a:buNone/>
            </a:pPr>
            <a:r>
              <a:rPr lang="el-GR" dirty="0"/>
              <a:t>«Μία περίσταση στην οποία ως κουλτούρα ή ως κοινωνία αναστοχαζόμαστε τον εαυτό μας, δραματοποιούμε τους συλλογικούς μύθους και την ιστορία μας, προσφέρουμε στον εαυτό μας εναλλακτικά σενάρια, και τελικά αλλάζουμε με κάποιο τρόπο, και παραμένουμε οι ίδιοι με κάποιον άλλο.»</a:t>
            </a:r>
          </a:p>
          <a:p>
            <a:pPr marL="0" indent="0">
              <a:buNone/>
            </a:pPr>
            <a:endParaRPr lang="el-GR" dirty="0"/>
          </a:p>
          <a:p>
            <a:pPr marL="0" indent="0">
              <a:buNone/>
            </a:pPr>
            <a:endParaRPr lang="el-GR" dirty="0"/>
          </a:p>
          <a:p>
            <a:pPr marL="0" indent="0">
              <a:buNone/>
            </a:pPr>
            <a:r>
              <a:rPr lang="el-GR" dirty="0"/>
              <a:t>Μέσω κοινωνικών επιτελέσεων «λέμε ιστορίες στον εαυτό μας» και επειδή η επιτέλεση επισπεύδει και εντείνει την </a:t>
            </a:r>
            <a:r>
              <a:rPr lang="el-GR" dirty="0" err="1"/>
              <a:t>μεθοριακότητα</a:t>
            </a:r>
            <a:r>
              <a:rPr lang="el-GR" dirty="0"/>
              <a:t>, είναι ικανή να μεταλλάξει τις κοινωνικές σχέσεις. </a:t>
            </a:r>
          </a:p>
          <a:p>
            <a:endParaRPr lang="el-GR" dirty="0"/>
          </a:p>
          <a:p>
            <a:endParaRPr lang="el-GR" dirty="0"/>
          </a:p>
          <a:p>
            <a:endParaRPr lang="el-GR" dirty="0"/>
          </a:p>
          <a:p>
            <a:endParaRPr lang="el-GR" dirty="0"/>
          </a:p>
          <a:p>
            <a:endParaRPr lang="el-GR" dirty="0"/>
          </a:p>
          <a:p>
            <a:endParaRPr lang="el-GR" dirty="0"/>
          </a:p>
          <a:p>
            <a:pPr marL="0" indent="0">
              <a:buNone/>
            </a:pPr>
            <a:endParaRPr lang="el-GR" dirty="0"/>
          </a:p>
          <a:p>
            <a:endParaRPr lang="el-GR" dirty="0"/>
          </a:p>
        </p:txBody>
      </p:sp>
    </p:spTree>
    <p:extLst>
      <p:ext uri="{BB962C8B-B14F-4D97-AF65-F5344CB8AC3E}">
        <p14:creationId xmlns:p14="http://schemas.microsoft.com/office/powerpoint/2010/main" val="366398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l-GR" sz="3200" b="1" dirty="0"/>
              <a:t>Θεωρία της επιτέλεσης </a:t>
            </a:r>
            <a:r>
              <a:rPr lang="el-GR" sz="3200" dirty="0"/>
              <a:t>(</a:t>
            </a:r>
            <a:r>
              <a:rPr lang="en-US" sz="3200" dirty="0" err="1"/>
              <a:t>Keneth</a:t>
            </a:r>
            <a:r>
              <a:rPr lang="en-US" sz="3200" dirty="0"/>
              <a:t> Burke)</a:t>
            </a:r>
            <a:endParaRPr lang="el-GR" sz="3200" dirty="0"/>
          </a:p>
        </p:txBody>
      </p:sp>
      <p:sp>
        <p:nvSpPr>
          <p:cNvPr id="3" name="Content Placeholder 2"/>
          <p:cNvSpPr>
            <a:spLocks noGrp="1"/>
          </p:cNvSpPr>
          <p:nvPr>
            <p:ph idx="1"/>
          </p:nvPr>
        </p:nvSpPr>
        <p:spPr>
          <a:xfrm>
            <a:off x="457200" y="1143000"/>
            <a:ext cx="8229600" cy="4983163"/>
          </a:xfrm>
        </p:spPr>
        <p:txBody>
          <a:bodyPr>
            <a:normAutofit/>
          </a:bodyPr>
          <a:lstStyle/>
          <a:p>
            <a:r>
              <a:rPr lang="el-GR" sz="2000" dirty="0"/>
              <a:t>Η «δράση» δεν είναι μία τετριμμένη πράξη αλλά μια θεατρική επιτέλεση</a:t>
            </a:r>
          </a:p>
          <a:p>
            <a:endParaRPr lang="el-GR" sz="2000" dirty="0"/>
          </a:p>
          <a:p>
            <a:r>
              <a:rPr lang="el-GR" sz="2000" dirty="0"/>
              <a:t> Η κοινωνική κατάσταση </a:t>
            </a:r>
            <a:r>
              <a:rPr lang="en-US" sz="2000" dirty="0"/>
              <a:t>(social conditions)</a:t>
            </a:r>
            <a:r>
              <a:rPr lang="el-GR" sz="2000" dirty="0"/>
              <a:t> είναι μία θεατρική σκηνή όπου εξελίσσεται ένα δράμα</a:t>
            </a:r>
          </a:p>
          <a:p>
            <a:endParaRPr lang="el-GR" sz="2000" dirty="0"/>
          </a:p>
          <a:p>
            <a:r>
              <a:rPr lang="en-US" sz="2000" dirty="0"/>
              <a:t> </a:t>
            </a:r>
            <a:r>
              <a:rPr lang="el-GR" sz="2000" dirty="0"/>
              <a:t>«Δράμα» είναι ένας τρόπος συμβολικής δράσης που έχει σχεδιαστεί με τέτοιο τρόπο ώστε το θεάμον κοινό να παρακινηθεί να δράσει συμβολικά δείχνοντας συμπάθεια προς αυτό.</a:t>
            </a:r>
            <a:endParaRPr lang="en-US" sz="2000" dirty="0"/>
          </a:p>
          <a:p>
            <a:pPr marL="0" indent="0">
              <a:buNone/>
            </a:pPr>
            <a:endParaRPr lang="en-US" sz="2000" dirty="0"/>
          </a:p>
          <a:p>
            <a:r>
              <a:rPr lang="el-GR" sz="2000" dirty="0"/>
              <a:t>Τα κοινωνικά δράματα αντιπροσωπεύουν γεγονότα εν τω </a:t>
            </a:r>
            <a:r>
              <a:rPr lang="el-GR" sz="2000" dirty="0" err="1"/>
              <a:t>γεννάσθαι</a:t>
            </a:r>
            <a:r>
              <a:rPr lang="el-GR" sz="2000" dirty="0"/>
              <a:t> που καθώς διακόπτουν την κανονική ροή της κοινωνικής ζωής, επιζητούν την προσοχή του κοινού με την κατασκευή αφηγημάτων που ορίζουν τι πραγματικά συνέβη, και πόσο σημαντικό είναι το γεγονός.   </a:t>
            </a:r>
          </a:p>
        </p:txBody>
      </p:sp>
    </p:spTree>
    <p:extLst>
      <p:ext uri="{BB962C8B-B14F-4D97-AF65-F5344CB8AC3E}">
        <p14:creationId xmlns:p14="http://schemas.microsoft.com/office/powerpoint/2010/main" val="311461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t>Θεωρία της μεθοριακότητας </a:t>
            </a:r>
            <a:r>
              <a:rPr lang="en-US" sz="3200" dirty="0"/>
              <a:t>(Victor Turner)</a:t>
            </a:r>
            <a:endParaRPr lang="el-GR" sz="3200" dirty="0"/>
          </a:p>
        </p:txBody>
      </p:sp>
      <p:sp>
        <p:nvSpPr>
          <p:cNvPr id="3" name="Content Placeholder 2"/>
          <p:cNvSpPr>
            <a:spLocks noGrp="1"/>
          </p:cNvSpPr>
          <p:nvPr>
            <p:ph idx="1"/>
          </p:nvPr>
        </p:nvSpPr>
        <p:spPr>
          <a:xfrm>
            <a:off x="457200" y="1905000"/>
            <a:ext cx="8229600" cy="4221163"/>
          </a:xfrm>
        </p:spPr>
        <p:txBody>
          <a:bodyPr>
            <a:normAutofit fontScale="92500" lnSpcReduction="20000"/>
          </a:bodyPr>
          <a:lstStyle/>
          <a:p>
            <a:pPr marL="0" indent="0">
              <a:buNone/>
            </a:pPr>
            <a:r>
              <a:rPr lang="el-GR" sz="2000" b="1" dirty="0"/>
              <a:t>Μεθοριακότητα </a:t>
            </a:r>
            <a:r>
              <a:rPr lang="el-GR" sz="2000" dirty="0"/>
              <a:t>(</a:t>
            </a:r>
            <a:r>
              <a:rPr lang="en-US" sz="2000" dirty="0"/>
              <a:t>liminality):</a:t>
            </a:r>
            <a:endParaRPr lang="el-GR" sz="2000" dirty="0"/>
          </a:p>
          <a:p>
            <a:pPr marL="0" indent="0">
              <a:buNone/>
            </a:pPr>
            <a:r>
              <a:rPr lang="el-GR" sz="2000" dirty="0"/>
              <a:t>Το ενδιάμεσο σημείο ανάμεσα σε μία αλληλουχία δύο θέσεων – το σημείο όπου το άτομο χάνει κάθε ταυτότητα, θέση, και κύρος που του προσδίδει είτε η πρότερη είτε η κατοπινή κοινωνική θέση του.</a:t>
            </a:r>
          </a:p>
          <a:p>
            <a:pPr marL="0" indent="0">
              <a:buNone/>
            </a:pPr>
            <a:endParaRPr lang="el-GR" sz="2000" dirty="0"/>
          </a:p>
          <a:p>
            <a:pPr marL="0" indent="0">
              <a:buNone/>
            </a:pPr>
            <a:r>
              <a:rPr lang="el-GR" sz="2000" b="1" dirty="0"/>
              <a:t>Εξισωτική Κοινότητα </a:t>
            </a:r>
            <a:r>
              <a:rPr lang="el-GR" sz="2000" dirty="0"/>
              <a:t>(</a:t>
            </a:r>
            <a:r>
              <a:rPr lang="en-US" sz="2000" dirty="0"/>
              <a:t>communitas): </a:t>
            </a:r>
          </a:p>
          <a:p>
            <a:pPr marL="0" indent="0">
              <a:buNone/>
            </a:pPr>
            <a:r>
              <a:rPr lang="el-GR" sz="2000" dirty="0"/>
              <a:t>Ο κοινοτισμός, η μέθεξη, και το αίσθημα αρχέγονων δεσμών που αναπτύσσεται ανάμεσα σε όσους συμμετέχουν στην τελετή περάσματος σε καθεστώς μεθοριακότητας.</a:t>
            </a:r>
          </a:p>
          <a:p>
            <a:pPr marL="0" indent="0">
              <a:buNone/>
            </a:pPr>
            <a:endParaRPr lang="el-GR" sz="2000" dirty="0"/>
          </a:p>
          <a:p>
            <a:pPr marL="0" indent="0">
              <a:buNone/>
            </a:pPr>
            <a:r>
              <a:rPr lang="el-GR" sz="2000" b="1" dirty="0"/>
              <a:t>Μεθοριοειδή γεγονότα </a:t>
            </a:r>
            <a:r>
              <a:rPr lang="el-GR" sz="2000" dirty="0"/>
              <a:t>(</a:t>
            </a:r>
            <a:r>
              <a:rPr lang="en-US" sz="2000" dirty="0"/>
              <a:t>liminoid):</a:t>
            </a:r>
          </a:p>
          <a:p>
            <a:pPr marL="0" indent="0">
              <a:buNone/>
            </a:pPr>
            <a:r>
              <a:rPr lang="el-GR" sz="2000" dirty="0"/>
              <a:t>Κανονικά γεγονότα που ενσωματώνουν εξισωτικές κοινότητες και συναισθήματα τα οποία σύγχρονοι δρώντες βιώνουν σε </a:t>
            </a:r>
            <a:r>
              <a:rPr lang="el-GR" sz="2000" i="1" dirty="0"/>
              <a:t>τελετουργικές-θεατρικές</a:t>
            </a:r>
            <a:r>
              <a:rPr lang="el-GR" sz="2000" dirty="0"/>
              <a:t> καταστάσεις κοινωνικού δράματος με πιο εξατομικευμένους τρόπους και με εθελοντική συμμετοχή.   </a:t>
            </a:r>
            <a:endParaRPr lang="en-US" sz="2000" dirty="0"/>
          </a:p>
          <a:p>
            <a:pPr marL="0" indent="0">
              <a:buNone/>
            </a:pPr>
            <a:endParaRPr lang="el-GR" sz="2000" dirty="0"/>
          </a:p>
          <a:p>
            <a:pPr marL="0" indent="0">
              <a:buNone/>
            </a:pPr>
            <a:endParaRPr lang="el-GR" sz="2400" dirty="0"/>
          </a:p>
          <a:p>
            <a:pPr marL="0" indent="0">
              <a:buNone/>
            </a:pPr>
            <a:endParaRPr lang="el-GR" sz="2400" dirty="0"/>
          </a:p>
          <a:p>
            <a:pPr marL="0" indent="0">
              <a:buNone/>
            </a:pPr>
            <a:endParaRPr lang="el-GR" sz="2400" dirty="0"/>
          </a:p>
          <a:p>
            <a:pPr marL="0" indent="0">
              <a:buNone/>
            </a:pPr>
            <a:endParaRPr lang="el-GR" sz="2400" dirty="0"/>
          </a:p>
          <a:p>
            <a:pPr marL="0" indent="0">
              <a:buNone/>
            </a:pPr>
            <a:endParaRPr lang="el-GR" sz="2400" dirty="0"/>
          </a:p>
          <a:p>
            <a:pPr marL="0" indent="0">
              <a:buNone/>
            </a:pPr>
            <a:endParaRPr lang="el-GR" sz="2400" dirty="0"/>
          </a:p>
        </p:txBody>
      </p:sp>
    </p:spTree>
    <p:extLst>
      <p:ext uri="{BB962C8B-B14F-4D97-AF65-F5344CB8AC3E}">
        <p14:creationId xmlns:p14="http://schemas.microsoft.com/office/powerpoint/2010/main" val="205348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92162"/>
          </a:xfrm>
        </p:spPr>
        <p:txBody>
          <a:bodyPr>
            <a:noAutofit/>
          </a:bodyPr>
          <a:lstStyle/>
          <a:p>
            <a:r>
              <a:rPr lang="el-GR" sz="2400" dirty="0"/>
              <a:t/>
            </a:r>
            <a:br>
              <a:rPr lang="el-GR" sz="2400" dirty="0"/>
            </a:br>
            <a:r>
              <a:rPr lang="el-GR" sz="3200" b="1" dirty="0" err="1"/>
              <a:t>Επιτελεστικές</a:t>
            </a:r>
            <a:r>
              <a:rPr lang="el-GR" sz="3200" b="1" dirty="0"/>
              <a:t> Μελέτες  </a:t>
            </a:r>
            <a:r>
              <a:rPr lang="el-GR" sz="3200" dirty="0"/>
              <a:t>(</a:t>
            </a:r>
            <a:r>
              <a:rPr lang="de-DE" sz="3200" dirty="0"/>
              <a:t>Richard </a:t>
            </a:r>
            <a:r>
              <a:rPr lang="de-DE" sz="3200" dirty="0" err="1"/>
              <a:t>Schechner</a:t>
            </a:r>
            <a:r>
              <a:rPr lang="de-DE" sz="3200" dirty="0"/>
              <a:t>)</a:t>
            </a:r>
            <a:r>
              <a:rPr lang="el-GR" sz="3200" dirty="0"/>
              <a:t/>
            </a:r>
            <a:br>
              <a:rPr lang="el-GR" sz="3200" dirty="0"/>
            </a:br>
            <a:r>
              <a:rPr lang="el-GR" sz="3200" dirty="0"/>
              <a:t/>
            </a:r>
            <a:br>
              <a:rPr lang="el-GR" sz="3200" dirty="0"/>
            </a:br>
            <a:endParaRPr lang="el-GR" sz="3200" dirty="0"/>
          </a:p>
        </p:txBody>
      </p:sp>
      <p:sp>
        <p:nvSpPr>
          <p:cNvPr id="3" name="Content Placeholder 2"/>
          <p:cNvSpPr>
            <a:spLocks noGrp="1"/>
          </p:cNvSpPr>
          <p:nvPr>
            <p:ph idx="1"/>
          </p:nvPr>
        </p:nvSpPr>
        <p:spPr>
          <a:xfrm>
            <a:off x="609600" y="1524000"/>
            <a:ext cx="8077200" cy="3352800"/>
          </a:xfrm>
        </p:spPr>
        <p:txBody>
          <a:bodyPr>
            <a:normAutofit/>
          </a:bodyPr>
          <a:lstStyle/>
          <a:p>
            <a:endParaRPr lang="el-GR" sz="2000" dirty="0"/>
          </a:p>
          <a:p>
            <a:r>
              <a:rPr lang="el-GR" sz="2000" dirty="0"/>
              <a:t>Η ανατροφοδοτική σχέση δράματος και αισθητικών επιτελέσεων</a:t>
            </a:r>
          </a:p>
          <a:p>
            <a:endParaRPr lang="el-GR" sz="2000" dirty="0"/>
          </a:p>
          <a:p>
            <a:r>
              <a:rPr lang="el-GR" sz="2000" dirty="0"/>
              <a:t>Ένα σύνολο παραστατικών επιτελέσεων που εάν εφαρμοστούν σωστά </a:t>
            </a:r>
          </a:p>
          <a:p>
            <a:r>
              <a:rPr lang="el-GR" sz="2000" dirty="0"/>
              <a:t>μεταφέρουν την </a:t>
            </a:r>
            <a:r>
              <a:rPr lang="el-GR" sz="2000" dirty="0" err="1"/>
              <a:t>μεθοριακότητα</a:t>
            </a:r>
            <a:r>
              <a:rPr lang="el-GR" sz="2000" dirty="0"/>
              <a:t> στον ευρύτερο κοινωνικό στίβο, </a:t>
            </a:r>
          </a:p>
          <a:p>
            <a:r>
              <a:rPr lang="el-GR" sz="2000" dirty="0"/>
              <a:t>Αποσταθεροποιούν τις κανονιστικές δομές της κοινωνίας, </a:t>
            </a:r>
          </a:p>
          <a:p>
            <a:r>
              <a:rPr lang="el-GR" sz="2000" dirty="0"/>
              <a:t>εμπνέουν την κριτική σκέψη, και </a:t>
            </a:r>
          </a:p>
          <a:p>
            <a:r>
              <a:rPr lang="el-GR" sz="2000" dirty="0"/>
              <a:t>επανασυνδέουν τους </a:t>
            </a:r>
            <a:r>
              <a:rPr lang="el-GR" sz="2000" dirty="0" err="1"/>
              <a:t>εκκοσμικευμένους</a:t>
            </a:r>
            <a:r>
              <a:rPr lang="el-GR" sz="2000" dirty="0"/>
              <a:t> δρώντες με τις αρχέγονες, ζωτικής σημασίας, και υπαρξιακές διαστάσεις της ζωής.</a:t>
            </a:r>
          </a:p>
        </p:txBody>
      </p:sp>
    </p:spTree>
    <p:extLst>
      <p:ext uri="{BB962C8B-B14F-4D97-AF65-F5344CB8AC3E}">
        <p14:creationId xmlns:p14="http://schemas.microsoft.com/office/powerpoint/2010/main" val="419323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09600" y="1676400"/>
            <a:ext cx="2935759" cy="4525963"/>
          </a:xfrm>
          <a:prstGeom prst="rect">
            <a:avLst/>
          </a:prstGeom>
        </p:spPr>
      </p:pic>
      <p:pic>
        <p:nvPicPr>
          <p:cNvPr id="5" name="Picture 4"/>
          <p:cNvPicPr>
            <a:picLocks noChangeAspect="1"/>
          </p:cNvPicPr>
          <p:nvPr/>
        </p:nvPicPr>
        <p:blipFill>
          <a:blip r:embed="rId4"/>
          <a:stretch>
            <a:fillRect/>
          </a:stretch>
        </p:blipFill>
        <p:spPr>
          <a:xfrm>
            <a:off x="3886200" y="3124200"/>
            <a:ext cx="5025571" cy="3377184"/>
          </a:xfrm>
          <a:prstGeom prst="rect">
            <a:avLst/>
          </a:prstGeom>
        </p:spPr>
      </p:pic>
      <p:pic>
        <p:nvPicPr>
          <p:cNvPr id="6" name="Picture 5"/>
          <p:cNvPicPr>
            <a:picLocks noChangeAspect="1"/>
          </p:cNvPicPr>
          <p:nvPr/>
        </p:nvPicPr>
        <p:blipFill>
          <a:blip r:embed="rId5"/>
          <a:stretch>
            <a:fillRect/>
          </a:stretch>
        </p:blipFill>
        <p:spPr>
          <a:xfrm>
            <a:off x="4267200" y="76200"/>
            <a:ext cx="4048125" cy="2695575"/>
          </a:xfrm>
          <a:prstGeom prst="rect">
            <a:avLst/>
          </a:prstGeom>
        </p:spPr>
      </p:pic>
      <p:sp>
        <p:nvSpPr>
          <p:cNvPr id="7" name="Rectangle 6"/>
          <p:cNvSpPr/>
          <p:nvPr/>
        </p:nvSpPr>
        <p:spPr>
          <a:xfrm>
            <a:off x="762000" y="381000"/>
            <a:ext cx="2598956" cy="1223412"/>
          </a:xfrm>
          <a:prstGeom prst="rect">
            <a:avLst/>
          </a:prstGeom>
        </p:spPr>
        <p:txBody>
          <a:bodyPr wrap="square">
            <a:spAutoFit/>
          </a:bodyPr>
          <a:lstStyle/>
          <a:p>
            <a:r>
              <a:rPr lang="en-US" sz="1050" dirty="0"/>
              <a:t>"There is an actual, living relationship between the spaces of the body and the spaces the body moves through; human living tissue does not abruptly stop at the skin, exercises with space are built on the assumption that human beings and space are both alive." </a:t>
            </a:r>
            <a:endParaRPr lang="el-GR" sz="1050" dirty="0"/>
          </a:p>
        </p:txBody>
      </p:sp>
    </p:spTree>
    <p:extLst>
      <p:ext uri="{BB962C8B-B14F-4D97-AF65-F5344CB8AC3E}">
        <p14:creationId xmlns:p14="http://schemas.microsoft.com/office/powerpoint/2010/main" val="625331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a:t> </a:t>
            </a:r>
            <a:r>
              <a:rPr lang="el-GR" sz="3200" b="1" dirty="0"/>
              <a:t>Συμβολική δομή του νοήματος </a:t>
            </a:r>
            <a:r>
              <a:rPr lang="el-GR" sz="3200" dirty="0"/>
              <a:t>(</a:t>
            </a:r>
            <a:r>
              <a:rPr lang="en-US" sz="3200" dirty="0"/>
              <a:t>Clifford Geertz</a:t>
            </a:r>
            <a:r>
              <a:rPr lang="el-GR" sz="3200" dirty="0"/>
              <a:t>)</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l-GR" sz="2400" dirty="0"/>
              <a:t>Η συμβολική δράση ως δραματική αναπαράσταση («η ανάγνωση ενός αναγνώσματος»)</a:t>
            </a:r>
          </a:p>
          <a:p>
            <a:endParaRPr lang="el-GR" sz="2400" dirty="0"/>
          </a:p>
          <a:p>
            <a:r>
              <a:rPr lang="el-GR" sz="2400" dirty="0"/>
              <a:t>Η κουλτούρα είναι ένα σχόλιο γύρω από τους επιτελούντες και τα υπαρξιακά τους διλλήματα.</a:t>
            </a:r>
          </a:p>
          <a:p>
            <a:endParaRPr lang="el-GR" sz="2400" dirty="0"/>
          </a:p>
          <a:p>
            <a:r>
              <a:rPr lang="el-GR" sz="2400" dirty="0"/>
              <a:t>Θεατρική-αισθητική αναπαράσταση κοινωνικών δομών</a:t>
            </a:r>
          </a:p>
          <a:p>
            <a:endParaRPr lang="el-GR" sz="2400" dirty="0"/>
          </a:p>
          <a:p>
            <a:r>
              <a:rPr lang="el-GR" sz="2400" dirty="0"/>
              <a:t>Απεικόνιση συλλογικών αναπαραστάσεων και μύθων</a:t>
            </a:r>
          </a:p>
          <a:p>
            <a:endParaRPr lang="el-GR" sz="2400" dirty="0"/>
          </a:p>
          <a:p>
            <a:endParaRPr lang="el-GR" sz="2400" dirty="0"/>
          </a:p>
          <a:p>
            <a:r>
              <a:rPr lang="el-GR" sz="2400" dirty="0"/>
              <a:t>Εξέταση επιτελεστικότητας εντός αυστηρά δομημένων τελετών </a:t>
            </a:r>
          </a:p>
          <a:p>
            <a:endParaRPr lang="el-GR" sz="2400" dirty="0"/>
          </a:p>
          <a:p>
            <a:endParaRPr lang="el-GR" sz="2400" dirty="0"/>
          </a:p>
          <a:p>
            <a:pPr marL="0" indent="0">
              <a:buNone/>
            </a:pPr>
            <a:r>
              <a:rPr lang="el-GR" sz="2400" dirty="0"/>
              <a:t>Η κουλτούρα ζει μέσα από τελετουργικές αναπαραστάσεις και πάντα συναντιέται σε ενεργητική κατάσταση </a:t>
            </a:r>
          </a:p>
          <a:p>
            <a:endParaRPr lang="el-GR" sz="2400" dirty="0"/>
          </a:p>
          <a:p>
            <a:endParaRPr lang="el-GR" sz="2400" dirty="0"/>
          </a:p>
        </p:txBody>
      </p:sp>
    </p:spTree>
    <p:extLst>
      <p:ext uri="{BB962C8B-B14F-4D97-AF65-F5344CB8AC3E}">
        <p14:creationId xmlns:p14="http://schemas.microsoft.com/office/powerpoint/2010/main" val="2284864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l-GR" sz="3600" b="1" dirty="0"/>
              <a:t>Δραματουργία</a:t>
            </a:r>
            <a:r>
              <a:rPr lang="el-GR" sz="3600" dirty="0"/>
              <a:t> (</a:t>
            </a:r>
            <a:r>
              <a:rPr lang="en-US" sz="3600" dirty="0"/>
              <a:t>Ervin Goffman)</a:t>
            </a:r>
            <a:endParaRPr lang="el-GR" sz="3600" dirty="0"/>
          </a:p>
        </p:txBody>
      </p:sp>
      <p:sp>
        <p:nvSpPr>
          <p:cNvPr id="3" name="Content Placeholder 2"/>
          <p:cNvSpPr>
            <a:spLocks noGrp="1"/>
          </p:cNvSpPr>
          <p:nvPr>
            <p:ph idx="1"/>
          </p:nvPr>
        </p:nvSpPr>
        <p:spPr/>
        <p:txBody>
          <a:bodyPr>
            <a:normAutofit/>
          </a:bodyPr>
          <a:lstStyle/>
          <a:p>
            <a:r>
              <a:rPr lang="el-GR" sz="2400" dirty="0" err="1"/>
              <a:t>Εργαλειακή</a:t>
            </a:r>
            <a:r>
              <a:rPr lang="el-GR" sz="2400" dirty="0"/>
              <a:t> χρήση των συμβόλων και της κουλτούρας</a:t>
            </a:r>
          </a:p>
          <a:p>
            <a:endParaRPr lang="el-GR" sz="2400" dirty="0"/>
          </a:p>
          <a:p>
            <a:r>
              <a:rPr lang="el-GR" sz="2400" dirty="0"/>
              <a:t>Πλήρης διαφοροποίηση δρώντος και κειμένου</a:t>
            </a:r>
          </a:p>
          <a:p>
            <a:endParaRPr lang="el-GR" sz="2400" dirty="0"/>
          </a:p>
          <a:p>
            <a:r>
              <a:rPr lang="el-GR" sz="2400" dirty="0"/>
              <a:t>Προσκήνιο και παρασκήνιο</a:t>
            </a:r>
          </a:p>
          <a:p>
            <a:endParaRPr lang="el-GR" sz="2400" dirty="0"/>
          </a:p>
          <a:p>
            <a:r>
              <a:rPr lang="el-GR" sz="2400" dirty="0"/>
              <a:t>Στόχος της χρήσης των συμβόλων = η πειθώς</a:t>
            </a:r>
          </a:p>
          <a:p>
            <a:endParaRPr lang="el-GR" dirty="0"/>
          </a:p>
          <a:p>
            <a:endParaRPr lang="el-GR" dirty="0"/>
          </a:p>
        </p:txBody>
      </p:sp>
    </p:spTree>
    <p:extLst>
      <p:ext uri="{BB962C8B-B14F-4D97-AF65-F5344CB8AC3E}">
        <p14:creationId xmlns:p14="http://schemas.microsoft.com/office/powerpoint/2010/main" val="358491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Ορθολογική δράση</a:t>
            </a:r>
          </a:p>
        </p:txBody>
      </p:sp>
      <p:sp>
        <p:nvSpPr>
          <p:cNvPr id="3" name="Content Placeholder 2"/>
          <p:cNvSpPr>
            <a:spLocks noGrp="1"/>
          </p:cNvSpPr>
          <p:nvPr>
            <p:ph idx="1"/>
          </p:nvPr>
        </p:nvSpPr>
        <p:spPr>
          <a:xfrm>
            <a:off x="457200" y="2362200"/>
            <a:ext cx="8229600" cy="3763963"/>
          </a:xfrm>
        </p:spPr>
        <p:txBody>
          <a:bodyPr>
            <a:normAutofit/>
          </a:bodyPr>
          <a:lstStyle/>
          <a:p>
            <a:pPr marL="0" indent="0">
              <a:buNone/>
            </a:pPr>
            <a:r>
              <a:rPr lang="el-GR" sz="2000" dirty="0"/>
              <a:t>Μηχανισμοί που καθορίζονται από:</a:t>
            </a:r>
            <a:endParaRPr lang="en-US" sz="2000" dirty="0"/>
          </a:p>
          <a:p>
            <a:endParaRPr lang="en-US" sz="2000" dirty="0"/>
          </a:p>
          <a:p>
            <a:r>
              <a:rPr lang="el-GR" sz="2000" dirty="0"/>
              <a:t>Ορθολογική επιλογή</a:t>
            </a:r>
          </a:p>
          <a:p>
            <a:r>
              <a:rPr lang="el-GR" sz="2000" dirty="0"/>
              <a:t>Μεγιστοποίηση οφέλους</a:t>
            </a:r>
          </a:p>
          <a:p>
            <a:r>
              <a:rPr lang="el-GR" sz="2000" dirty="0"/>
              <a:t>Βελτιστοποίηση οφέλους</a:t>
            </a:r>
          </a:p>
          <a:p>
            <a:r>
              <a:rPr lang="el-GR" sz="2000" dirty="0"/>
              <a:t>Συμβολική ανταλλαγή</a:t>
            </a:r>
          </a:p>
          <a:p>
            <a:r>
              <a:rPr lang="el-GR" sz="2000" dirty="0" err="1"/>
              <a:t>Κοινωνιοβιολογία</a:t>
            </a:r>
            <a:endParaRPr lang="el-GR" sz="2000" dirty="0"/>
          </a:p>
          <a:p>
            <a:pPr marL="0" indent="0">
              <a:buNone/>
            </a:pPr>
            <a:endParaRPr lang="el-GR" sz="2000" dirty="0"/>
          </a:p>
          <a:p>
            <a:pPr marL="0" indent="0">
              <a:buNone/>
            </a:pPr>
            <a:r>
              <a:rPr lang="el-GR" sz="2000" dirty="0"/>
              <a:t>Ζητούμενα:  Στόχοι, υπολογισμοί, πόροι, επιλογές</a:t>
            </a:r>
          </a:p>
        </p:txBody>
      </p:sp>
    </p:spTree>
    <p:extLst>
      <p:ext uri="{BB962C8B-B14F-4D97-AF65-F5344CB8AC3E}">
        <p14:creationId xmlns:p14="http://schemas.microsoft.com/office/powerpoint/2010/main" val="397055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t>Δύο τάσεις</a:t>
            </a:r>
          </a:p>
        </p:txBody>
      </p:sp>
      <p:sp>
        <p:nvSpPr>
          <p:cNvPr id="3" name="Content Placeholder 2"/>
          <p:cNvSpPr>
            <a:spLocks noGrp="1"/>
          </p:cNvSpPr>
          <p:nvPr>
            <p:ph idx="1"/>
          </p:nvPr>
        </p:nvSpPr>
        <p:spPr/>
        <p:txBody>
          <a:bodyPr/>
          <a:lstStyle/>
          <a:p>
            <a:endParaRPr lang="en-US" sz="2400" dirty="0"/>
          </a:p>
          <a:p>
            <a:endParaRPr lang="en-US" sz="2400" dirty="0"/>
          </a:p>
          <a:p>
            <a:r>
              <a:rPr lang="el-GR" sz="2400" dirty="0"/>
              <a:t>Αντιστασιακή – αντισυστημική επιτέλεση </a:t>
            </a:r>
          </a:p>
          <a:p>
            <a:endParaRPr lang="el-GR" sz="2400" dirty="0"/>
          </a:p>
          <a:p>
            <a:r>
              <a:rPr lang="el-GR" sz="2400" dirty="0"/>
              <a:t>Παραπεμπτική δραματουργία (</a:t>
            </a:r>
            <a:r>
              <a:rPr lang="en-US" sz="2400" dirty="0"/>
              <a:t>citational dramaturgy)</a:t>
            </a:r>
            <a:endParaRPr lang="el-GR" sz="2400" dirty="0"/>
          </a:p>
          <a:p>
            <a:endParaRPr lang="el-GR" dirty="0"/>
          </a:p>
          <a:p>
            <a:endParaRPr lang="el-GR" dirty="0"/>
          </a:p>
        </p:txBody>
      </p:sp>
    </p:spTree>
    <p:extLst>
      <p:ext uri="{BB962C8B-B14F-4D97-AF65-F5344CB8AC3E}">
        <p14:creationId xmlns:p14="http://schemas.microsoft.com/office/powerpoint/2010/main" val="2090823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l-GR" sz="2400" b="1" dirty="0"/>
              <a:t>Αντιστασιακή</a:t>
            </a:r>
            <a:r>
              <a:rPr lang="en-US" sz="2400" b="1" dirty="0"/>
              <a:t> </a:t>
            </a:r>
            <a:r>
              <a:rPr lang="el-GR" sz="2400" b="1" dirty="0"/>
              <a:t>–</a:t>
            </a:r>
            <a:r>
              <a:rPr lang="en-US" sz="2400" b="1" dirty="0"/>
              <a:t> </a:t>
            </a:r>
            <a:r>
              <a:rPr lang="el-GR" sz="2400" b="1" dirty="0"/>
              <a:t>αντισυστημική επιτέλεση</a:t>
            </a:r>
            <a:r>
              <a:rPr lang="en-US" sz="2400" b="1" dirty="0"/>
              <a:t> </a:t>
            </a:r>
            <a:r>
              <a:rPr lang="el-GR" sz="2400" dirty="0"/>
              <a:t>(</a:t>
            </a:r>
            <a:r>
              <a:rPr lang="en-US" sz="2400" dirty="0"/>
              <a:t>Conquergood)</a:t>
            </a:r>
            <a:endParaRPr lang="el-GR" sz="2400" dirty="0"/>
          </a:p>
        </p:txBody>
      </p:sp>
      <p:sp>
        <p:nvSpPr>
          <p:cNvPr id="3" name="Content Placeholder 2"/>
          <p:cNvSpPr>
            <a:spLocks noGrp="1"/>
          </p:cNvSpPr>
          <p:nvPr>
            <p:ph idx="1"/>
          </p:nvPr>
        </p:nvSpPr>
        <p:spPr>
          <a:xfrm>
            <a:off x="457200" y="1600200"/>
            <a:ext cx="8229600" cy="5029200"/>
          </a:xfrm>
        </p:spPr>
        <p:txBody>
          <a:bodyPr>
            <a:normAutofit fontScale="92500"/>
          </a:bodyPr>
          <a:lstStyle/>
          <a:p>
            <a:pPr marL="0" indent="0">
              <a:buNone/>
            </a:pPr>
            <a:r>
              <a:rPr lang="el-GR" sz="2400" dirty="0"/>
              <a:t>Σκοπός της επιτέλεσης είναι… </a:t>
            </a:r>
          </a:p>
          <a:p>
            <a:pPr marL="0" indent="0">
              <a:buNone/>
            </a:pPr>
            <a:endParaRPr lang="el-GR" sz="2400" dirty="0"/>
          </a:p>
          <a:p>
            <a:pPr marL="0" indent="0">
              <a:buNone/>
            </a:pPr>
            <a:r>
              <a:rPr lang="el-GR" sz="2000" dirty="0"/>
              <a:t>…η αντίσταση και η υπονόμευση των πολιτισμικών προτύπων του συστήματος</a:t>
            </a:r>
          </a:p>
          <a:p>
            <a:pPr marL="0" indent="0">
              <a:buNone/>
            </a:pPr>
            <a:endParaRPr lang="el-GR" sz="2000" dirty="0"/>
          </a:p>
          <a:p>
            <a:pPr marL="0" indent="0">
              <a:buNone/>
            </a:pPr>
            <a:r>
              <a:rPr lang="el-GR" sz="2000" dirty="0"/>
              <a:t>…η ριζοσπαστική πολιτισμική αλλαγή</a:t>
            </a:r>
          </a:p>
          <a:p>
            <a:pPr marL="0" indent="0">
              <a:buNone/>
            </a:pPr>
            <a:endParaRPr lang="el-GR" sz="2000" dirty="0"/>
          </a:p>
          <a:p>
            <a:pPr marL="0" indent="0">
              <a:buNone/>
            </a:pPr>
            <a:r>
              <a:rPr lang="el-GR" sz="2000" dirty="0"/>
              <a:t>Διαφορετική νοηματοδότηση των συμβόλων της κουλτούρας του συστήματος</a:t>
            </a:r>
          </a:p>
          <a:p>
            <a:pPr marL="0" indent="0">
              <a:buNone/>
            </a:pPr>
            <a:endParaRPr lang="el-GR" sz="2000" dirty="0"/>
          </a:p>
          <a:p>
            <a:pPr marL="0" indent="0">
              <a:buNone/>
            </a:pPr>
            <a:r>
              <a:rPr lang="el-GR" sz="2000" dirty="0"/>
              <a:t>Μεθοριακότητα + βολονταρισμός = πρακτική εφαρμογή της επιτέλεσης </a:t>
            </a:r>
          </a:p>
          <a:p>
            <a:pPr marL="0" indent="0">
              <a:buNone/>
            </a:pPr>
            <a:endParaRPr lang="el-GR" sz="2000" dirty="0"/>
          </a:p>
          <a:p>
            <a:pPr marL="0" indent="0">
              <a:buNone/>
            </a:pPr>
            <a:r>
              <a:rPr lang="el-GR" sz="2000" dirty="0"/>
              <a:t>Απόρριψη της θέσης ότι η κουλτούρα είναι ένα κείμενο </a:t>
            </a:r>
          </a:p>
          <a:p>
            <a:pPr marL="0" indent="0">
              <a:buNone/>
            </a:pPr>
            <a:endParaRPr lang="el-GR" sz="2000" dirty="0"/>
          </a:p>
          <a:p>
            <a:pPr marL="0" indent="0">
              <a:buNone/>
            </a:pPr>
            <a:r>
              <a:rPr lang="el-GR" sz="2000" dirty="0"/>
              <a:t>Κουλτούρα αντίστασης – αυτονομημένη κουλτούρα της «πράξης»</a:t>
            </a:r>
          </a:p>
          <a:p>
            <a:pPr marL="0" indent="0">
              <a:buNone/>
            </a:pPr>
            <a:endParaRPr lang="el-GR" sz="2000" dirty="0"/>
          </a:p>
        </p:txBody>
      </p:sp>
    </p:spTree>
    <p:extLst>
      <p:ext uri="{BB962C8B-B14F-4D97-AF65-F5344CB8AC3E}">
        <p14:creationId xmlns:p14="http://schemas.microsoft.com/office/powerpoint/2010/main" val="97649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
            </a:r>
            <a:br>
              <a:rPr lang="en-US" sz="2700" dirty="0"/>
            </a:br>
            <a:r>
              <a:rPr lang="en-US" sz="2700" dirty="0"/>
              <a:t/>
            </a:r>
            <a:br>
              <a:rPr lang="en-US" sz="2700" dirty="0"/>
            </a:br>
            <a:r>
              <a:rPr lang="en-US" sz="2700" dirty="0"/>
              <a:t/>
            </a:r>
            <a:br>
              <a:rPr lang="en-US" sz="2700" dirty="0"/>
            </a:br>
            <a:r>
              <a:rPr lang="el-GR" sz="2700" dirty="0"/>
              <a:t>Παραπεμπτική δραματουργία (</a:t>
            </a:r>
            <a:r>
              <a:rPr lang="en-US" sz="2700" dirty="0"/>
              <a:t>citational dramaturgy)</a:t>
            </a:r>
            <a:r>
              <a:rPr lang="el-GR" sz="2700" dirty="0"/>
              <a:t/>
            </a:r>
            <a:br>
              <a:rPr lang="el-GR" sz="2700" dirty="0"/>
            </a:br>
            <a:r>
              <a:rPr lang="en-US" sz="2700" b="1" dirty="0"/>
              <a:t>Diane Taylor</a:t>
            </a:r>
            <a:r>
              <a:rPr lang="en-US" sz="2700" dirty="0"/>
              <a:t/>
            </a:r>
            <a:br>
              <a:rPr lang="en-US" sz="2700" dirty="0"/>
            </a:br>
            <a:r>
              <a:rPr lang="en-US" dirty="0"/>
              <a:t/>
            </a:r>
            <a:br>
              <a:rPr lang="en-US" dirty="0"/>
            </a:br>
            <a:endParaRPr lang="el-GR" dirty="0"/>
          </a:p>
        </p:txBody>
      </p:sp>
      <p:sp>
        <p:nvSpPr>
          <p:cNvPr id="3" name="Content Placeholder 2"/>
          <p:cNvSpPr>
            <a:spLocks noGrp="1"/>
          </p:cNvSpPr>
          <p:nvPr>
            <p:ph idx="1"/>
          </p:nvPr>
        </p:nvSpPr>
        <p:spPr>
          <a:xfrm>
            <a:off x="381000" y="2286000"/>
            <a:ext cx="8305800" cy="3840163"/>
          </a:xfrm>
        </p:spPr>
        <p:txBody>
          <a:bodyPr>
            <a:normAutofit lnSpcReduction="10000"/>
          </a:bodyPr>
          <a:lstStyle/>
          <a:p>
            <a:pPr marL="0" indent="0">
              <a:buNone/>
            </a:pPr>
            <a:r>
              <a:rPr lang="el-GR" sz="2000" dirty="0"/>
              <a:t> Η κουλτούρα δεν είναι ένα ρεπερτόριο διαφόρων πρακτικών, αλλά αποτελεί ένα σχετικά αυτόνομο σύστημα </a:t>
            </a:r>
            <a:r>
              <a:rPr lang="el-GR" sz="2000" dirty="0" err="1"/>
              <a:t>προϋπαρχόντων</a:t>
            </a:r>
            <a:r>
              <a:rPr lang="el-GR" sz="2000" dirty="0"/>
              <a:t> κειμένων </a:t>
            </a:r>
            <a:r>
              <a:rPr lang="en-US" sz="2000" dirty="0"/>
              <a:t>(</a:t>
            </a:r>
            <a:r>
              <a:rPr lang="en-US" sz="2000" i="1" dirty="0"/>
              <a:t>pre</a:t>
            </a:r>
            <a:r>
              <a:rPr lang="en-US" sz="2000" dirty="0"/>
              <a:t>texts)</a:t>
            </a:r>
            <a:r>
              <a:rPr lang="el-GR" sz="2000" dirty="0"/>
              <a:t> από το οποίο σύστημα προέρχονται τα σενάρια που θα γίνουν πράξη. </a:t>
            </a:r>
          </a:p>
          <a:p>
            <a:pPr marL="0" indent="0">
              <a:buNone/>
            </a:pPr>
            <a:endParaRPr lang="el-GR" sz="2000" dirty="0"/>
          </a:p>
          <a:p>
            <a:pPr marL="0" indent="0">
              <a:buNone/>
            </a:pPr>
            <a:r>
              <a:rPr lang="el-GR" sz="2000" dirty="0"/>
              <a:t>Ο </a:t>
            </a:r>
            <a:r>
              <a:rPr lang="el-GR" sz="2000" dirty="0" err="1"/>
              <a:t>δρων</a:t>
            </a:r>
            <a:r>
              <a:rPr lang="el-GR" sz="2000" dirty="0"/>
              <a:t> πρέπει να λάβει υπόψιν του το βασικό σύστημα πάνω στο οποίο θα βασίσει την επιτέλεσή του. </a:t>
            </a:r>
          </a:p>
          <a:p>
            <a:pPr marL="0" indent="0">
              <a:buNone/>
            </a:pPr>
            <a:endParaRPr lang="el-GR" sz="2000" dirty="0"/>
          </a:p>
          <a:p>
            <a:pPr marL="0" indent="0">
              <a:buNone/>
            </a:pPr>
            <a:r>
              <a:rPr lang="el-GR" sz="2000" dirty="0"/>
              <a:t>Επιτέλεση οικείων πολιτισμικών κειμένων με πρωτότυπο τρόπο</a:t>
            </a:r>
          </a:p>
          <a:p>
            <a:endParaRPr lang="el-GR" dirty="0"/>
          </a:p>
          <a:p>
            <a:pPr marL="0" indent="0">
              <a:buNone/>
            </a:pPr>
            <a:r>
              <a:rPr lang="el-GR" sz="2000" dirty="0"/>
              <a:t>Μικρές αλλά κρίσιμες αναθεωρήσεις συμβόλων που επανακαθορίζουν παλιά αλλά γνώριμα πρότυπα και μοτίβα</a:t>
            </a:r>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3028159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39762"/>
          </a:xfrm>
        </p:spPr>
        <p:txBody>
          <a:bodyPr>
            <a:normAutofit/>
          </a:bodyPr>
          <a:lstStyle/>
          <a:p>
            <a:r>
              <a:rPr lang="el-GR" sz="2800" b="1" dirty="0"/>
              <a:t>Θεατρική διάσταση της κουλτούρας </a:t>
            </a:r>
            <a:r>
              <a:rPr lang="el-GR" sz="2800" dirty="0"/>
              <a:t>(</a:t>
            </a:r>
            <a:r>
              <a:rPr lang="en-US" sz="2800" dirty="0"/>
              <a:t>Jeffrey Alexander)</a:t>
            </a:r>
            <a:r>
              <a:rPr lang="el-GR" sz="2800" dirty="0"/>
              <a:t> </a:t>
            </a:r>
          </a:p>
        </p:txBody>
      </p:sp>
      <p:sp>
        <p:nvSpPr>
          <p:cNvPr id="11" name="Content Placeholder 10"/>
          <p:cNvSpPr>
            <a:spLocks noGrp="1"/>
          </p:cNvSpPr>
          <p:nvPr>
            <p:ph idx="1"/>
          </p:nvPr>
        </p:nvSpPr>
        <p:spPr>
          <a:xfrm>
            <a:off x="304800" y="1143000"/>
            <a:ext cx="8382000" cy="5562600"/>
          </a:xfrm>
        </p:spPr>
        <p:txBody>
          <a:bodyPr>
            <a:normAutofit fontScale="92500" lnSpcReduction="20000"/>
          </a:bodyPr>
          <a:lstStyle/>
          <a:p>
            <a:pPr marL="0" indent="0">
              <a:buNone/>
            </a:pPr>
            <a:r>
              <a:rPr lang="el-GR" sz="1800" dirty="0"/>
              <a:t>Η δράση ως θεατρική παράσταση</a:t>
            </a:r>
          </a:p>
          <a:p>
            <a:pPr marL="0" indent="0">
              <a:buNone/>
            </a:pPr>
            <a:endParaRPr lang="el-GR" sz="1800" dirty="0"/>
          </a:p>
          <a:p>
            <a:pPr marL="0" indent="0">
              <a:buNone/>
            </a:pPr>
            <a:r>
              <a:rPr lang="el-GR" sz="1800" dirty="0"/>
              <a:t>Οι παραστάσεις συντίθενται από ένα μικρό αριθμό αναλυτικά διακριτών στοιχείων, τα οποία παρέμειναν σταθερά καθ’ όλη τη διάρκεια της ιστορίας της κοινωνικής ζωής:</a:t>
            </a:r>
          </a:p>
          <a:p>
            <a:pPr marL="0" indent="0">
              <a:buNone/>
            </a:pPr>
            <a:endParaRPr lang="el-GR" sz="1800" dirty="0"/>
          </a:p>
          <a:p>
            <a:r>
              <a:rPr lang="el-GR" sz="1800" dirty="0"/>
              <a:t>Ηθοποιοί/δρώντες</a:t>
            </a:r>
          </a:p>
          <a:p>
            <a:r>
              <a:rPr lang="el-GR" sz="1800" dirty="0"/>
              <a:t>Παρατηρητές/κοινό</a:t>
            </a:r>
          </a:p>
          <a:p>
            <a:r>
              <a:rPr lang="el-GR" sz="1800" dirty="0"/>
              <a:t>Μέσα συμβολικής παραγωγής</a:t>
            </a:r>
          </a:p>
          <a:p>
            <a:r>
              <a:rPr lang="el-GR" sz="1800" dirty="0"/>
              <a:t>Σκηνοθεσία</a:t>
            </a:r>
          </a:p>
          <a:p>
            <a:r>
              <a:rPr lang="el-GR" sz="1800" dirty="0"/>
              <a:t>Κοινωνικές δυνάμεις</a:t>
            </a:r>
          </a:p>
          <a:p>
            <a:r>
              <a:rPr lang="el-GR" sz="1800" dirty="0"/>
              <a:t>Συλλογικές παρασκηνιακές αναπαραστάσεις</a:t>
            </a:r>
          </a:p>
          <a:p>
            <a:pPr marL="0" indent="0">
              <a:buNone/>
            </a:pPr>
            <a:endParaRPr lang="el-GR" sz="1800" dirty="0"/>
          </a:p>
          <a:p>
            <a:pPr marL="0" indent="0">
              <a:buNone/>
            </a:pPr>
            <a:r>
              <a:rPr lang="el-GR" sz="1800" dirty="0"/>
              <a:t>Όσο περισσότερο η κοινωνική δομή και η κουλτούρα γίνονται πιο σύνθετα και αποσπασματικά, τόσο τα στοιχεία που συνθέτουν την παράσταση διαφοροποιούνται, διαχωρίζονται και αποσυντίθενται.</a:t>
            </a:r>
          </a:p>
          <a:p>
            <a:pPr marL="0" indent="0">
              <a:buNone/>
            </a:pPr>
            <a:r>
              <a:rPr lang="el-GR" sz="1800" dirty="0"/>
              <a:t> </a:t>
            </a:r>
            <a:endParaRPr lang="en-US" sz="1800" dirty="0"/>
          </a:p>
          <a:p>
            <a:pPr marL="0" indent="0">
              <a:buNone/>
            </a:pPr>
            <a:r>
              <a:rPr lang="el-GR" sz="1800" dirty="0"/>
              <a:t>Αν οι κοινωνικές-θεατρικές παραστάσεις επιτυγχάνουν ή αποτυγχάνουν, αυτό εξαρτάται από το αν οι δρώντες μπορούν να επανασυνδέσουν τα στοιχεία από τα οποία φτιάχνεται η παράσταση.</a:t>
            </a:r>
          </a:p>
          <a:p>
            <a:pPr marL="0" indent="0">
              <a:buNone/>
            </a:pPr>
            <a:endParaRPr lang="el-GR" sz="1800" dirty="0"/>
          </a:p>
          <a:p>
            <a:pPr marL="0" indent="0">
              <a:buNone/>
            </a:pPr>
            <a:r>
              <a:rPr lang="el-GR" sz="1800" dirty="0"/>
              <a:t>Η </a:t>
            </a:r>
            <a:r>
              <a:rPr lang="el-GR" sz="1800" b="1" dirty="0"/>
              <a:t>αυθεντικότητα</a:t>
            </a:r>
            <a:r>
              <a:rPr lang="el-GR" sz="1800" dirty="0"/>
              <a:t> είναι μία κοινωνική-δραματική κατασκευή</a:t>
            </a:r>
          </a:p>
          <a:p>
            <a:pPr marL="0" indent="0">
              <a:buNone/>
            </a:pPr>
            <a:endParaRPr lang="el-GR" sz="1800" dirty="0"/>
          </a:p>
        </p:txBody>
      </p:sp>
    </p:spTree>
    <p:extLst>
      <p:ext uri="{BB962C8B-B14F-4D97-AF65-F5344CB8AC3E}">
        <p14:creationId xmlns:p14="http://schemas.microsoft.com/office/powerpoint/2010/main" val="3305831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l-GR" sz="2400" dirty="0"/>
              <a:t>Τελετή –Τελετουργική επιτέλεση</a:t>
            </a:r>
            <a:r>
              <a:rPr lang="en-US" sz="2400" dirty="0"/>
              <a:t> – </a:t>
            </a:r>
            <a:r>
              <a:rPr lang="el-GR" sz="2400" dirty="0"/>
              <a:t>Αφηγήματα</a:t>
            </a:r>
          </a:p>
        </p:txBody>
      </p:sp>
      <p:sp>
        <p:nvSpPr>
          <p:cNvPr id="3" name="Content Placeholder 2"/>
          <p:cNvSpPr>
            <a:spLocks noGrp="1"/>
          </p:cNvSpPr>
          <p:nvPr>
            <p:ph idx="1"/>
          </p:nvPr>
        </p:nvSpPr>
        <p:spPr/>
        <p:txBody>
          <a:bodyPr>
            <a:normAutofit/>
          </a:bodyPr>
          <a:lstStyle/>
          <a:p>
            <a:r>
              <a:rPr lang="el-GR" sz="2600" dirty="0"/>
              <a:t>Μεθοριακότητα</a:t>
            </a:r>
          </a:p>
          <a:p>
            <a:endParaRPr lang="el-GR" sz="2600" dirty="0"/>
          </a:p>
          <a:p>
            <a:r>
              <a:rPr lang="el-GR" sz="2600" dirty="0"/>
              <a:t>Θεατρικότητα – επιτέλεση - κάθαρση</a:t>
            </a:r>
          </a:p>
          <a:p>
            <a:endParaRPr lang="el-GR" sz="2600" dirty="0"/>
          </a:p>
          <a:p>
            <a:r>
              <a:rPr lang="el-GR" sz="2600" dirty="0"/>
              <a:t>Ψυχολογικός αναβρασμός</a:t>
            </a:r>
          </a:p>
          <a:p>
            <a:endParaRPr lang="el-GR" sz="2600" dirty="0"/>
          </a:p>
          <a:p>
            <a:r>
              <a:rPr lang="el-GR" sz="2600" dirty="0"/>
              <a:t>Ιερό – βέβηλο </a:t>
            </a:r>
            <a:endParaRPr lang="en-US" sz="2600" dirty="0"/>
          </a:p>
          <a:p>
            <a:endParaRPr lang="en-US" sz="2600" dirty="0"/>
          </a:p>
          <a:p>
            <a:r>
              <a:rPr lang="en-US" sz="2600" dirty="0"/>
              <a:t>Communitas - </a:t>
            </a:r>
            <a:r>
              <a:rPr lang="el-GR" sz="2600" dirty="0"/>
              <a:t>Αλληλεγγύη </a:t>
            </a:r>
          </a:p>
          <a:p>
            <a:endParaRPr lang="el-GR" dirty="0"/>
          </a:p>
          <a:p>
            <a:endParaRPr lang="el-GR" dirty="0"/>
          </a:p>
        </p:txBody>
      </p:sp>
    </p:spTree>
    <p:extLst>
      <p:ext uri="{BB962C8B-B14F-4D97-AF65-F5344CB8AC3E}">
        <p14:creationId xmlns:p14="http://schemas.microsoft.com/office/powerpoint/2010/main" val="1008461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667" t="17778" r="2888" b="7778"/>
          <a:stretch/>
        </p:blipFill>
        <p:spPr>
          <a:xfrm>
            <a:off x="609600" y="762000"/>
            <a:ext cx="7924800" cy="5105400"/>
          </a:xfrm>
          <a:prstGeom prst="rect">
            <a:avLst/>
          </a:prstGeom>
        </p:spPr>
      </p:pic>
    </p:spTree>
    <p:extLst>
      <p:ext uri="{BB962C8B-B14F-4D97-AF65-F5344CB8AC3E}">
        <p14:creationId xmlns:p14="http://schemas.microsoft.com/office/powerpoint/2010/main" val="1672900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111" t="16666" r="12667" b="7778"/>
          <a:stretch/>
        </p:blipFill>
        <p:spPr>
          <a:xfrm>
            <a:off x="475129" y="685799"/>
            <a:ext cx="7525871" cy="5815445"/>
          </a:xfrm>
          <a:prstGeom prst="rect">
            <a:avLst/>
          </a:prstGeom>
        </p:spPr>
      </p:pic>
    </p:spTree>
    <p:extLst>
      <p:ext uri="{BB962C8B-B14F-4D97-AF65-F5344CB8AC3E}">
        <p14:creationId xmlns:p14="http://schemas.microsoft.com/office/powerpoint/2010/main" val="2020547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667" t="16667" r="4667" b="5555"/>
          <a:stretch/>
        </p:blipFill>
        <p:spPr>
          <a:xfrm>
            <a:off x="241663" y="609600"/>
            <a:ext cx="8549640" cy="5867400"/>
          </a:xfrm>
          <a:prstGeom prst="rect">
            <a:avLst/>
          </a:prstGeom>
        </p:spPr>
      </p:pic>
    </p:spTree>
    <p:extLst>
      <p:ext uri="{BB962C8B-B14F-4D97-AF65-F5344CB8AC3E}">
        <p14:creationId xmlns:p14="http://schemas.microsoft.com/office/powerpoint/2010/main" val="2169131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667" t="18889" r="4667" b="6667"/>
          <a:stretch/>
        </p:blipFill>
        <p:spPr>
          <a:xfrm>
            <a:off x="105770" y="664135"/>
            <a:ext cx="8733430" cy="5736665"/>
          </a:xfrm>
          <a:prstGeom prst="rect">
            <a:avLst/>
          </a:prstGeom>
        </p:spPr>
      </p:pic>
    </p:spTree>
    <p:extLst>
      <p:ext uri="{BB962C8B-B14F-4D97-AF65-F5344CB8AC3E}">
        <p14:creationId xmlns:p14="http://schemas.microsoft.com/office/powerpoint/2010/main" val="2897582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 y="1119982"/>
            <a:ext cx="7053340" cy="4883081"/>
          </a:xfrm>
          <a:prstGeom prst="rect">
            <a:avLst/>
          </a:prstGeom>
        </p:spPr>
      </p:pic>
    </p:spTree>
    <p:extLst>
      <p:ext uri="{BB962C8B-B14F-4D97-AF65-F5344CB8AC3E}">
        <p14:creationId xmlns:p14="http://schemas.microsoft.com/office/powerpoint/2010/main" val="39866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Συμβολική δράση</a:t>
            </a:r>
          </a:p>
        </p:txBody>
      </p:sp>
      <p:sp>
        <p:nvSpPr>
          <p:cNvPr id="3" name="Content Placeholder 2"/>
          <p:cNvSpPr>
            <a:spLocks noGrp="1"/>
          </p:cNvSpPr>
          <p:nvPr>
            <p:ph idx="1"/>
          </p:nvPr>
        </p:nvSpPr>
        <p:spPr>
          <a:xfrm>
            <a:off x="457200" y="1600200"/>
            <a:ext cx="8229600" cy="4953000"/>
          </a:xfrm>
        </p:spPr>
        <p:txBody>
          <a:bodyPr>
            <a:noAutofit/>
          </a:bodyPr>
          <a:lstStyle/>
          <a:p>
            <a:r>
              <a:rPr lang="el-GR" sz="2000" dirty="0"/>
              <a:t>Οι κοινωνικές δομές και ατομική ταυτότητα καθορίζονται από το νόημα</a:t>
            </a:r>
          </a:p>
          <a:p>
            <a:endParaRPr lang="el-GR" sz="2000" dirty="0"/>
          </a:p>
          <a:p>
            <a:r>
              <a:rPr lang="el-GR" sz="2000" dirty="0"/>
              <a:t>Το νόημα είναι δομή</a:t>
            </a:r>
          </a:p>
          <a:p>
            <a:endParaRPr lang="el-GR" sz="2000" dirty="0"/>
          </a:p>
          <a:p>
            <a:r>
              <a:rPr lang="el-GR" sz="2000" dirty="0"/>
              <a:t>Η δομή καθορίζεται από τη δυναμική των συμβόλων</a:t>
            </a:r>
          </a:p>
          <a:p>
            <a:endParaRPr lang="el-GR" sz="2000" dirty="0"/>
          </a:p>
          <a:p>
            <a:r>
              <a:rPr lang="el-GR" sz="2000" dirty="0"/>
              <a:t>Τα σύμβολα οργανώνονται σε </a:t>
            </a:r>
            <a:r>
              <a:rPr lang="el-GR" sz="2000" dirty="0" err="1"/>
              <a:t>λογοπλαίσια</a:t>
            </a:r>
            <a:r>
              <a:rPr lang="el-GR" sz="2000" dirty="0"/>
              <a:t>, αφηγήματα, μύθους, και τελετές</a:t>
            </a:r>
          </a:p>
          <a:p>
            <a:endParaRPr lang="el-GR" sz="2000" dirty="0"/>
          </a:p>
          <a:p>
            <a:r>
              <a:rPr lang="el-GR" sz="2000" dirty="0"/>
              <a:t>Η κοινωνική δράση συνυφαίνεται και εκφράζεται μέσα από κώδικες, αφηγήματα, μεταφορές, αξίες, τελετές, παραστάσεις </a:t>
            </a:r>
            <a:endParaRPr lang="en-US" sz="2000" dirty="0"/>
          </a:p>
          <a:p>
            <a:endParaRPr lang="en-US" sz="2000" dirty="0"/>
          </a:p>
          <a:p>
            <a:r>
              <a:rPr lang="el-GR" sz="2000" dirty="0"/>
              <a:t>Η συμβολική «δράση» είτε επαναβεβαιώνει, είτε δημιουργεί αξίες και συλλογικότητες  </a:t>
            </a:r>
          </a:p>
        </p:txBody>
      </p:sp>
    </p:spTree>
    <p:extLst>
      <p:ext uri="{BB962C8B-B14F-4D97-AF65-F5344CB8AC3E}">
        <p14:creationId xmlns:p14="http://schemas.microsoft.com/office/powerpoint/2010/main" val="4218483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6054" t="16069" r="2966" b="7290"/>
          <a:stretch/>
        </p:blipFill>
        <p:spPr>
          <a:xfrm>
            <a:off x="501445" y="990599"/>
            <a:ext cx="8032955" cy="5413513"/>
          </a:xfrm>
          <a:prstGeom prst="rect">
            <a:avLst/>
          </a:prstGeom>
        </p:spPr>
      </p:pic>
    </p:spTree>
    <p:extLst>
      <p:ext uri="{BB962C8B-B14F-4D97-AF65-F5344CB8AC3E}">
        <p14:creationId xmlns:p14="http://schemas.microsoft.com/office/powerpoint/2010/main" val="650990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Πολιτισμική πραγματολογία και πολλαπλές </a:t>
            </a:r>
            <a:r>
              <a:rPr lang="el-GR" sz="2800" dirty="0" err="1"/>
              <a:t>νεωτερικότητες</a:t>
            </a:r>
            <a:endParaRPr lang="el-GR" sz="2800" dirty="0"/>
          </a:p>
        </p:txBody>
      </p:sp>
      <p:sp>
        <p:nvSpPr>
          <p:cNvPr id="3" name="Content Placeholder 2"/>
          <p:cNvSpPr>
            <a:spLocks noGrp="1"/>
          </p:cNvSpPr>
          <p:nvPr>
            <p:ph idx="1"/>
          </p:nvPr>
        </p:nvSpPr>
        <p:spPr/>
        <p:txBody>
          <a:bodyPr>
            <a:normAutofit fontScale="85000" lnSpcReduction="20000"/>
          </a:bodyPr>
          <a:lstStyle/>
          <a:p>
            <a:r>
              <a:rPr lang="el-GR" sz="2400" dirty="0"/>
              <a:t>Νεωτερικότητα: </a:t>
            </a:r>
            <a:r>
              <a:rPr lang="el-GR" sz="1900" dirty="0"/>
              <a:t>Κοινωνική διαφοροποίηση + κοινωνική κινητοποίηση</a:t>
            </a:r>
          </a:p>
          <a:p>
            <a:endParaRPr lang="el-GR" sz="1900" dirty="0"/>
          </a:p>
          <a:p>
            <a:pPr marL="0" indent="0">
              <a:buNone/>
            </a:pPr>
            <a:r>
              <a:rPr lang="el-GR" sz="2000" dirty="0"/>
              <a:t>Σύγχρονος κοινωνικός καταμερισμός εργασίας + οντολογικές και κοσμολογικές αρχές που καθορίζουν το νόημα του </a:t>
            </a:r>
            <a:r>
              <a:rPr lang="el-GR" sz="2000" dirty="0" err="1"/>
              <a:t>κ.κ.ε.</a:t>
            </a:r>
            <a:r>
              <a:rPr lang="el-GR" sz="2000" dirty="0"/>
              <a:t> </a:t>
            </a:r>
          </a:p>
          <a:p>
            <a:pPr marL="0" indent="0">
              <a:buNone/>
            </a:pPr>
            <a:endParaRPr lang="el-GR" sz="2000" dirty="0"/>
          </a:p>
          <a:p>
            <a:pPr marL="0" indent="0">
              <a:buNone/>
            </a:pPr>
            <a:r>
              <a:rPr lang="el-GR" sz="2000" dirty="0"/>
              <a:t>Κάθε πολιτισμός διαθέτει τα δικά του Ο-Κ πρότυπα ή συστάδα Ο-Κ προτύπων </a:t>
            </a:r>
          </a:p>
          <a:p>
            <a:endParaRPr lang="el-GR" sz="2800" dirty="0"/>
          </a:p>
          <a:p>
            <a:r>
              <a:rPr lang="el-GR" sz="2000" dirty="0"/>
              <a:t>Οι Κ-Ο αρχές είναι ενεργές, όμως λειτουργούν σε περιβάλλον αβεβαιότητας και σε καθεστώς αμφισβήτησης </a:t>
            </a:r>
          </a:p>
          <a:p>
            <a:endParaRPr lang="el-GR" sz="2000" dirty="0"/>
          </a:p>
          <a:p>
            <a:r>
              <a:rPr lang="el-GR" sz="2000" dirty="0"/>
              <a:t>Συνεχείς προσπάθειες επιβεβαίωσης της αξίας τους</a:t>
            </a:r>
          </a:p>
          <a:p>
            <a:endParaRPr lang="el-GR" sz="2800" dirty="0"/>
          </a:p>
          <a:p>
            <a:r>
              <a:rPr lang="el-GR" sz="2000" dirty="0"/>
              <a:t> Συνεχής ανταγωνισμός ανάμεσα σε ομάδες που συγκρούονται πάνω στο νόημα των Κ-Ο αρχών</a:t>
            </a:r>
          </a:p>
          <a:p>
            <a:endParaRPr lang="el-GR" sz="2000" dirty="0"/>
          </a:p>
          <a:p>
            <a:r>
              <a:rPr lang="el-GR" sz="2000" dirty="0"/>
              <a:t>Ανταγωνιστικότητα νοημάτων που διεκδικούν αυθεντικότητα</a:t>
            </a:r>
          </a:p>
          <a:p>
            <a:endParaRPr lang="el-GR" sz="2000" dirty="0"/>
          </a:p>
          <a:p>
            <a:endParaRPr lang="el-GR" sz="2000" dirty="0"/>
          </a:p>
          <a:p>
            <a:endParaRPr lang="el-GR" sz="2000" dirty="0"/>
          </a:p>
          <a:p>
            <a:pPr marL="0" indent="0">
              <a:buNone/>
            </a:pPr>
            <a:endParaRPr lang="el-GR" dirty="0"/>
          </a:p>
          <a:p>
            <a:pPr marL="0" indent="0">
              <a:buNone/>
            </a:pPr>
            <a:endParaRPr lang="el-GR" dirty="0"/>
          </a:p>
        </p:txBody>
      </p:sp>
    </p:spTree>
    <p:extLst>
      <p:ext uri="{BB962C8B-B14F-4D97-AF65-F5344CB8AC3E}">
        <p14:creationId xmlns:p14="http://schemas.microsoft.com/office/powerpoint/2010/main" val="355481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t>Κοινωνικό δράμα και πολιτισμικά πρότυπα</a:t>
            </a:r>
          </a:p>
        </p:txBody>
      </p:sp>
      <p:sp>
        <p:nvSpPr>
          <p:cNvPr id="3" name="Content Placeholder 2"/>
          <p:cNvSpPr>
            <a:spLocks noGrp="1"/>
          </p:cNvSpPr>
          <p:nvPr>
            <p:ph idx="1"/>
          </p:nvPr>
        </p:nvSpPr>
        <p:spPr>
          <a:xfrm>
            <a:off x="457200" y="2286000"/>
            <a:ext cx="8229600" cy="3840163"/>
          </a:xfrm>
        </p:spPr>
        <p:txBody>
          <a:bodyPr>
            <a:normAutofit/>
          </a:bodyPr>
          <a:lstStyle/>
          <a:p>
            <a:pPr marL="514350" indent="-514350">
              <a:buAutoNum type="arabicParenR"/>
            </a:pPr>
            <a:r>
              <a:rPr lang="el-GR" sz="2400" dirty="0"/>
              <a:t>Κάθε πολιτισμικό πρότυπο αποτελείται από μία ιδιαίτερη συστάδα δραματικών πρακτικών</a:t>
            </a:r>
          </a:p>
          <a:p>
            <a:pPr marL="514350" indent="-514350">
              <a:buAutoNum type="arabicParenR"/>
            </a:pPr>
            <a:endParaRPr lang="el-GR" sz="2400" dirty="0"/>
          </a:p>
          <a:p>
            <a:pPr marL="514350" indent="-514350">
              <a:buAutoNum type="arabicParenR"/>
            </a:pPr>
            <a:r>
              <a:rPr lang="el-GR" sz="2400" dirty="0"/>
              <a:t>Κάθε </a:t>
            </a:r>
            <a:r>
              <a:rPr lang="el-GR" sz="2400" dirty="0" err="1"/>
              <a:t>δρων</a:t>
            </a:r>
            <a:r>
              <a:rPr lang="el-GR" sz="2400" dirty="0"/>
              <a:t> κρίνει τα κοινωνικά δράματα μέσα από κάποιες προδιαγεγραμμένες </a:t>
            </a:r>
            <a:r>
              <a:rPr lang="el-GR" sz="2400" dirty="0" err="1"/>
              <a:t>κοσμοθεωρήσεις</a:t>
            </a:r>
            <a:endParaRPr lang="en-US" sz="2400" dirty="0"/>
          </a:p>
          <a:p>
            <a:pPr marL="514350" indent="-514350">
              <a:buAutoNum type="arabicParenR"/>
            </a:pPr>
            <a:endParaRPr lang="en-US" sz="2400" dirty="0"/>
          </a:p>
          <a:p>
            <a:pPr marL="514350" indent="-514350">
              <a:buAutoNum type="arabicParenR"/>
            </a:pPr>
            <a:r>
              <a:rPr lang="el-GR" sz="2400" dirty="0"/>
              <a:t>Η επιλογή που ένας θεατής κάνει δεν είναι «ποιος από τους δύο» αλλά αν ο πρωταγωνιστής «του» είναι αυθεντικός ή όχι. </a:t>
            </a:r>
          </a:p>
        </p:txBody>
      </p:sp>
    </p:spTree>
    <p:extLst>
      <p:ext uri="{BB962C8B-B14F-4D97-AF65-F5344CB8AC3E}">
        <p14:creationId xmlns:p14="http://schemas.microsoft.com/office/powerpoint/2010/main" val="350032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l-GR" sz="2800" dirty="0"/>
              <a:t>Ο εαυτός</a:t>
            </a:r>
          </a:p>
        </p:txBody>
      </p:sp>
      <p:sp>
        <p:nvSpPr>
          <p:cNvPr id="3" name="Content Placeholder 2"/>
          <p:cNvSpPr>
            <a:spLocks noGrp="1"/>
          </p:cNvSpPr>
          <p:nvPr>
            <p:ph idx="1"/>
          </p:nvPr>
        </p:nvSpPr>
        <p:spPr>
          <a:xfrm>
            <a:off x="152400" y="2133600"/>
            <a:ext cx="8686800" cy="4114800"/>
          </a:xfrm>
        </p:spPr>
        <p:txBody>
          <a:bodyPr>
            <a:normAutofit/>
          </a:bodyPr>
          <a:lstStyle/>
          <a:p>
            <a:r>
              <a:rPr lang="el-GR" sz="2000" dirty="0"/>
              <a:t>Ηθικός εαυτός = εσωτερικοποίηση συμβόλων, λογοπλαισίων, τελετών,</a:t>
            </a:r>
            <a:r>
              <a:rPr lang="en-US" sz="2000" dirty="0"/>
              <a:t> </a:t>
            </a:r>
            <a:r>
              <a:rPr lang="el-GR" sz="2000" dirty="0"/>
              <a:t>μύθων, αφηγημάτων</a:t>
            </a:r>
            <a:r>
              <a:rPr lang="en-US" sz="2000" dirty="0"/>
              <a:t>, </a:t>
            </a:r>
            <a:r>
              <a:rPr lang="el-GR" sz="2000" dirty="0"/>
              <a:t>αναπαραστάσεων</a:t>
            </a:r>
            <a:endParaRPr lang="en-US" sz="2000" dirty="0"/>
          </a:p>
          <a:p>
            <a:endParaRPr lang="el-GR" sz="2000" dirty="0"/>
          </a:p>
          <a:p>
            <a:r>
              <a:rPr lang="el-GR" sz="2000" dirty="0"/>
              <a:t>Αναστοχαστικότητα – κρίση – «ψυχολογικά ασφάλιστρα»</a:t>
            </a:r>
          </a:p>
          <a:p>
            <a:endParaRPr lang="el-GR" sz="2000" dirty="0"/>
          </a:p>
          <a:p>
            <a:r>
              <a:rPr lang="el-GR" sz="2000" dirty="0"/>
              <a:t>Απεικονίσεις του καλού και του κακού</a:t>
            </a:r>
          </a:p>
          <a:p>
            <a:endParaRPr lang="el-GR" sz="2000" dirty="0"/>
          </a:p>
          <a:p>
            <a:r>
              <a:rPr lang="el-GR" sz="2000" dirty="0"/>
              <a:t>Ορθολογικός εαυτός = επιλογή δράσης</a:t>
            </a:r>
          </a:p>
          <a:p>
            <a:endParaRPr lang="el-GR" sz="2400" dirty="0"/>
          </a:p>
          <a:p>
            <a:endParaRPr lang="el-GR" sz="2400" dirty="0"/>
          </a:p>
          <a:p>
            <a:endParaRPr lang="el-GR" sz="2400" dirty="0"/>
          </a:p>
          <a:p>
            <a:endParaRPr lang="el-GR" sz="2400" dirty="0"/>
          </a:p>
          <a:p>
            <a:endParaRPr lang="el-GR" sz="2400" dirty="0"/>
          </a:p>
        </p:txBody>
      </p:sp>
    </p:spTree>
    <p:extLst>
      <p:ext uri="{BB962C8B-B14F-4D97-AF65-F5344CB8AC3E}">
        <p14:creationId xmlns:p14="http://schemas.microsoft.com/office/powerpoint/2010/main" val="108671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609600"/>
          </a:xfrm>
        </p:spPr>
        <p:txBody>
          <a:bodyPr>
            <a:normAutofit/>
          </a:bodyPr>
          <a:lstStyle/>
          <a:p>
            <a:r>
              <a:rPr lang="el-GR" sz="2400" b="1" dirty="0"/>
              <a:t>Πολιτική θρησκεία</a:t>
            </a:r>
            <a:endParaRPr lang="en-US" sz="2400" b="1" dirty="0"/>
          </a:p>
        </p:txBody>
      </p:sp>
      <p:sp>
        <p:nvSpPr>
          <p:cNvPr id="3" name="Subtitle 2"/>
          <p:cNvSpPr>
            <a:spLocks noGrp="1"/>
          </p:cNvSpPr>
          <p:nvPr>
            <p:ph type="subTitle" idx="1"/>
          </p:nvPr>
        </p:nvSpPr>
        <p:spPr>
          <a:xfrm>
            <a:off x="762000" y="1143000"/>
            <a:ext cx="7543800" cy="5410200"/>
          </a:xfrm>
        </p:spPr>
        <p:txBody>
          <a:bodyPr>
            <a:normAutofit/>
          </a:bodyPr>
          <a:lstStyle/>
          <a:p>
            <a:pPr algn="l"/>
            <a:endParaRPr lang="en-US" sz="2000" dirty="0"/>
          </a:p>
          <a:p>
            <a:pPr algn="l"/>
            <a:endParaRPr lang="en-US" sz="2000" b="1" i="1" dirty="0">
              <a:solidFill>
                <a:schemeClr val="tx1"/>
              </a:solidFill>
            </a:endParaRPr>
          </a:p>
          <a:p>
            <a:pPr algn="l"/>
            <a:r>
              <a:rPr lang="en-US" sz="2000" b="1" i="1" dirty="0">
                <a:solidFill>
                  <a:schemeClr val="tx1"/>
                </a:solidFill>
              </a:rPr>
              <a:t>		</a:t>
            </a:r>
          </a:p>
          <a:p>
            <a:pPr algn="l"/>
            <a:endParaRPr lang="en-US" sz="2000" b="1" i="1" dirty="0">
              <a:solidFill>
                <a:schemeClr val="tx1"/>
              </a:solidFill>
            </a:endParaRPr>
          </a:p>
          <a:p>
            <a:pPr algn="l"/>
            <a:endParaRPr lang="en-US" sz="2000" b="1" i="1" dirty="0">
              <a:solidFill>
                <a:schemeClr val="tx1"/>
              </a:solidFill>
            </a:endParaRPr>
          </a:p>
          <a:p>
            <a:pPr algn="l"/>
            <a:endParaRPr lang="en-US" sz="2000" b="1" i="1" dirty="0">
              <a:solidFill>
                <a:schemeClr val="tx1"/>
              </a:solidFill>
            </a:endParaRPr>
          </a:p>
          <a:p>
            <a:pPr algn="l"/>
            <a:endParaRPr lang="en-US" sz="2000" b="1" i="1" dirty="0">
              <a:solidFill>
                <a:schemeClr val="tx1"/>
              </a:solidFill>
            </a:endParaRPr>
          </a:p>
          <a:p>
            <a:pPr algn="l"/>
            <a:endParaRPr lang="en-US" sz="2000" b="1" i="1" dirty="0">
              <a:solidFill>
                <a:schemeClr val="tx1"/>
              </a:solidFill>
            </a:endParaRPr>
          </a:p>
          <a:p>
            <a:pPr algn="l"/>
            <a:r>
              <a:rPr lang="en-US" sz="2000" b="1" i="1" dirty="0">
                <a:solidFill>
                  <a:schemeClr val="tx1"/>
                </a:solidFill>
              </a:rPr>
              <a:t>					</a:t>
            </a:r>
          </a:p>
          <a:p>
            <a:pPr algn="l"/>
            <a:r>
              <a:rPr lang="en-US" sz="2000" b="1" i="1" dirty="0">
                <a:solidFill>
                  <a:schemeClr val="tx1"/>
                </a:solidFill>
              </a:rPr>
              <a:t>		</a:t>
            </a:r>
            <a:r>
              <a:rPr lang="el-GR" sz="2000" b="1" i="1" dirty="0">
                <a:solidFill>
                  <a:schemeClr val="tx1"/>
                </a:solidFill>
              </a:rPr>
              <a:t>Η ηθική απεικόνιση του πολιτικού εαυτού</a:t>
            </a:r>
            <a:r>
              <a:rPr lang="en-US" sz="2000" b="1" i="1" dirty="0">
                <a:solidFill>
                  <a:schemeClr val="tx1"/>
                </a:solidFill>
              </a:rPr>
              <a:t>  </a:t>
            </a:r>
            <a:endParaRPr lang="en-US" sz="2000" b="1" dirty="0">
              <a:solidFill>
                <a:schemeClr val="tx1"/>
              </a:solidFill>
            </a:endParaRPr>
          </a:p>
        </p:txBody>
      </p:sp>
      <p:sp>
        <p:nvSpPr>
          <p:cNvPr id="4" name="Oval 3"/>
          <p:cNvSpPr/>
          <p:nvPr/>
        </p:nvSpPr>
        <p:spPr>
          <a:xfrm>
            <a:off x="1752600" y="2219075"/>
            <a:ext cx="5562600" cy="1752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dirty="0"/>
          </a:p>
        </p:txBody>
      </p:sp>
      <p:sp>
        <p:nvSpPr>
          <p:cNvPr id="5" name="TextBox 4"/>
          <p:cNvSpPr txBox="1"/>
          <p:nvPr/>
        </p:nvSpPr>
        <p:spPr>
          <a:xfrm>
            <a:off x="1524000" y="2362200"/>
            <a:ext cx="5105399" cy="1754326"/>
          </a:xfrm>
          <a:prstGeom prst="rect">
            <a:avLst/>
          </a:prstGeom>
          <a:noFill/>
        </p:spPr>
        <p:txBody>
          <a:bodyPr wrap="square" rtlCol="0">
            <a:spAutoFit/>
          </a:bodyPr>
          <a:lstStyle/>
          <a:p>
            <a:r>
              <a:rPr lang="en-US" dirty="0"/>
              <a:t>                                                              </a:t>
            </a:r>
            <a:r>
              <a:rPr lang="el-GR" dirty="0"/>
              <a:t>συμπολίτες</a:t>
            </a:r>
            <a:r>
              <a:rPr lang="en-US" dirty="0"/>
              <a:t>	</a:t>
            </a:r>
          </a:p>
          <a:p>
            <a:r>
              <a:rPr lang="en-US" dirty="0"/>
              <a:t>      </a:t>
            </a:r>
            <a:endParaRPr lang="el-GR" dirty="0"/>
          </a:p>
          <a:p>
            <a:r>
              <a:rPr lang="el-GR" dirty="0"/>
              <a:t>      πολίτης</a:t>
            </a:r>
            <a:r>
              <a:rPr lang="en-US" dirty="0"/>
              <a:t>            </a:t>
            </a:r>
            <a:r>
              <a:rPr lang="el-GR" b="1" dirty="0"/>
              <a:t>εαυτός</a:t>
            </a:r>
            <a:endParaRPr lang="en-US" b="1" dirty="0"/>
          </a:p>
          <a:p>
            <a:r>
              <a:rPr lang="en-US" dirty="0"/>
              <a:t> </a:t>
            </a:r>
          </a:p>
          <a:p>
            <a:r>
              <a:rPr lang="en-US" dirty="0"/>
              <a:t>                                                                    </a:t>
            </a:r>
            <a:r>
              <a:rPr lang="el-GR" dirty="0"/>
              <a:t>Κράτος</a:t>
            </a:r>
            <a:endParaRPr lang="en-US" dirty="0"/>
          </a:p>
          <a:p>
            <a:endParaRPr lang="en-US" dirty="0"/>
          </a:p>
        </p:txBody>
      </p:sp>
      <p:cxnSp>
        <p:nvCxnSpPr>
          <p:cNvPr id="7" name="Straight Arrow Connector 6"/>
          <p:cNvCxnSpPr/>
          <p:nvPr/>
        </p:nvCxnSpPr>
        <p:spPr>
          <a:xfrm flipV="1">
            <a:off x="3962400" y="2667000"/>
            <a:ext cx="7620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00500" y="3239363"/>
            <a:ext cx="1066800" cy="361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2743200" y="3124200"/>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460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1"/>
            <a:ext cx="7772400" cy="609600"/>
          </a:xfrm>
        </p:spPr>
        <p:txBody>
          <a:bodyPr>
            <a:normAutofit/>
          </a:bodyPr>
          <a:lstStyle/>
          <a:p>
            <a:r>
              <a:rPr lang="el-GR" sz="2400" b="1" dirty="0"/>
              <a:t>Η αντίληψη του εαυτού</a:t>
            </a:r>
            <a:endParaRPr lang="en-US" sz="2400" b="1" dirty="0"/>
          </a:p>
        </p:txBody>
      </p:sp>
      <p:sp>
        <p:nvSpPr>
          <p:cNvPr id="3" name="Subtitle 2"/>
          <p:cNvSpPr>
            <a:spLocks noGrp="1"/>
          </p:cNvSpPr>
          <p:nvPr>
            <p:ph type="subTitle" idx="1"/>
          </p:nvPr>
        </p:nvSpPr>
        <p:spPr>
          <a:xfrm>
            <a:off x="533400" y="1219200"/>
            <a:ext cx="7772400" cy="5105400"/>
          </a:xfrm>
        </p:spPr>
        <p:txBody>
          <a:bodyPr>
            <a:normAutofit lnSpcReduction="10000"/>
          </a:bodyPr>
          <a:lstStyle/>
          <a:p>
            <a:pPr algn="l">
              <a:lnSpc>
                <a:spcPct val="10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solidFill>
                  <a:schemeClr val="tx1"/>
                </a:solidFill>
                <a:latin typeface="Tahoma" pitchFamily="34" charset="0"/>
              </a:rPr>
              <a:t>Αντιλαμβάνομαι τον κόσμο γύρω μου κυρίως με το συναίσθημα παρά με τη λογική</a:t>
            </a:r>
            <a:r>
              <a:rPr lang="en-US" altLang="en-US" sz="1800" dirty="0">
                <a:solidFill>
                  <a:schemeClr val="tx1"/>
                </a:solidFill>
                <a:latin typeface="Tahoma" pitchFamily="34" charset="0"/>
              </a:rPr>
              <a:t> </a:t>
            </a:r>
            <a:r>
              <a:rPr lang="el-GR" altLang="en-US" sz="1800" dirty="0">
                <a:solidFill>
                  <a:schemeClr val="tx1"/>
                </a:solidFill>
                <a:latin typeface="Tahoma" pitchFamily="34" charset="0"/>
              </a:rPr>
              <a:t>(συναισθηματικός εαυτός) </a:t>
            </a:r>
            <a:endParaRPr lang="en-US" altLang="en-US" sz="1800" dirty="0">
              <a:solidFill>
                <a:schemeClr val="tx1"/>
              </a:solidFill>
              <a:latin typeface="Tahoma" pitchFamily="34" charset="0"/>
            </a:endParaRPr>
          </a:p>
          <a:p>
            <a:pPr algn="l">
              <a:lnSpc>
                <a:spcPct val="10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altLang="en-US" sz="1800" dirty="0">
              <a:solidFill>
                <a:schemeClr val="tx1"/>
              </a:solidFill>
              <a:latin typeface="Tahoma" pitchFamily="34" charset="0"/>
            </a:endParaRPr>
          </a:p>
          <a:p>
            <a:pPr algn="l">
              <a:lnSpc>
                <a:spcPct val="10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solidFill>
                  <a:schemeClr val="tx1"/>
                </a:solidFill>
                <a:latin typeface="Tahoma" pitchFamily="34" charset="0"/>
              </a:rPr>
              <a:t>Ακολουθώ τα πιστεύω μου και τις αξίες μου, ακόμα και όταν βλάπτομαι προσωπικά (ουσιώδης ηθικότητα)</a:t>
            </a:r>
            <a:endParaRPr lang="en-US" altLang="en-US" sz="1800" dirty="0">
              <a:solidFill>
                <a:schemeClr val="tx1"/>
              </a:solidFill>
              <a:latin typeface="Tahoma" pitchFamily="34" charset="0"/>
            </a:endParaRPr>
          </a:p>
          <a:p>
            <a:pPr algn="l">
              <a:lnSpc>
                <a:spcPct val="10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altLang="en-US" sz="1800" dirty="0">
              <a:solidFill>
                <a:schemeClr val="tx1"/>
              </a:solidFill>
              <a:latin typeface="Tahoma" pitchFamily="34" charset="0"/>
            </a:endParaRPr>
          </a:p>
          <a:p>
            <a:pPr algn="l">
              <a:lnSpc>
                <a:spcPct val="10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solidFill>
                  <a:schemeClr val="tx1"/>
                </a:solidFill>
                <a:latin typeface="Tahoma" pitchFamily="34" charset="0"/>
              </a:rPr>
              <a:t>Σε τελική ανάλυση, υπεύθυνος για ό,τι μου συμβαίνει είμαι εγώ</a:t>
            </a:r>
            <a:r>
              <a:rPr lang="en-US" altLang="en-US" sz="1800" dirty="0">
                <a:solidFill>
                  <a:schemeClr val="tx1"/>
                </a:solidFill>
                <a:latin typeface="Tahoma" pitchFamily="34" charset="0"/>
              </a:rPr>
              <a:t> </a:t>
            </a:r>
            <a:r>
              <a:rPr lang="el-GR" altLang="en-US" sz="1800" dirty="0">
                <a:solidFill>
                  <a:schemeClr val="tx1"/>
                </a:solidFill>
                <a:latin typeface="Tahoma" pitchFamily="34" charset="0"/>
              </a:rPr>
              <a:t>(</a:t>
            </a:r>
            <a:r>
              <a:rPr lang="el-GR" altLang="en-US" sz="1800" dirty="0" err="1">
                <a:solidFill>
                  <a:schemeClr val="tx1"/>
                </a:solidFill>
                <a:latin typeface="Tahoma" pitchFamily="34" charset="0"/>
              </a:rPr>
              <a:t>αναστοχασμός</a:t>
            </a:r>
            <a:r>
              <a:rPr lang="el-GR" altLang="en-US" sz="1800" dirty="0">
                <a:solidFill>
                  <a:schemeClr val="tx1"/>
                </a:solidFill>
                <a:latin typeface="Tahoma" pitchFamily="34" charset="0"/>
              </a:rPr>
              <a:t>)</a:t>
            </a:r>
            <a:endParaRPr lang="en-US" altLang="en-US" sz="1800" dirty="0">
              <a:solidFill>
                <a:schemeClr val="tx1"/>
              </a:solidFill>
              <a:latin typeface="Tahoma" pitchFamily="34" charset="0"/>
            </a:endParaRPr>
          </a:p>
          <a:p>
            <a:pPr algn="l">
              <a:lnSpc>
                <a:spcPct val="10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altLang="en-US" sz="1800" dirty="0">
              <a:solidFill>
                <a:schemeClr val="tx1"/>
              </a:solidFill>
              <a:latin typeface="Tahoma" pitchFamily="34" charset="0"/>
            </a:endParaRPr>
          </a:p>
          <a:p>
            <a:pPr algn="l">
              <a:lnSpc>
                <a:spcPct val="10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solidFill>
                  <a:schemeClr val="tx1"/>
                </a:solidFill>
                <a:latin typeface="Tahoma" pitchFamily="34" charset="0"/>
              </a:rPr>
              <a:t>Έχω την αίσθηση ότι η ζωή μου ελέγχεται από σκοτεινά κέντρα εξουσίας</a:t>
            </a:r>
            <a:r>
              <a:rPr lang="en-US" altLang="en-US" sz="1800" dirty="0">
                <a:solidFill>
                  <a:schemeClr val="tx1"/>
                </a:solidFill>
                <a:latin typeface="Tahoma" pitchFamily="34" charset="0"/>
              </a:rPr>
              <a:t> </a:t>
            </a:r>
            <a:r>
              <a:rPr lang="el-GR" altLang="en-US" sz="1800" dirty="0">
                <a:solidFill>
                  <a:schemeClr val="tx1"/>
                </a:solidFill>
                <a:latin typeface="Tahoma" pitchFamily="34" charset="0"/>
              </a:rPr>
              <a:t>(ανασφάλεια)</a:t>
            </a:r>
            <a:endParaRPr lang="en-US" altLang="en-US" sz="1800" dirty="0">
              <a:solidFill>
                <a:schemeClr val="tx1"/>
              </a:solidFill>
              <a:latin typeface="Tahoma" pitchFamily="34" charset="0"/>
            </a:endParaRPr>
          </a:p>
          <a:p>
            <a:pPr algn="l">
              <a:lnSpc>
                <a:spcPct val="10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altLang="en-US" sz="1800" dirty="0">
              <a:solidFill>
                <a:schemeClr val="tx1"/>
              </a:solidFill>
              <a:latin typeface="Tahoma" pitchFamily="34" charset="0"/>
            </a:endParaRPr>
          </a:p>
          <a:p>
            <a:pPr algn="l">
              <a:lnSpc>
                <a:spcPct val="10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solidFill>
                  <a:schemeClr val="tx1"/>
                </a:solidFill>
                <a:latin typeface="Tahoma" pitchFamily="34" charset="0"/>
              </a:rPr>
              <a:t>Πιστεύω ότι το πεπρωμένο κάθε ανθρώπου είναι προκαθορισμένο</a:t>
            </a:r>
            <a:r>
              <a:rPr lang="en-US" altLang="en-US" sz="1800" dirty="0">
                <a:solidFill>
                  <a:schemeClr val="tx1"/>
                </a:solidFill>
                <a:latin typeface="Tahoma" pitchFamily="34" charset="0"/>
              </a:rPr>
              <a:t> (</a:t>
            </a:r>
            <a:r>
              <a:rPr lang="el-GR" altLang="en-US" sz="1800" dirty="0">
                <a:solidFill>
                  <a:schemeClr val="tx1"/>
                </a:solidFill>
                <a:latin typeface="Tahoma" pitchFamily="34" charset="0"/>
              </a:rPr>
              <a:t>φαταλισμός</a:t>
            </a:r>
            <a:r>
              <a:rPr lang="en-US" altLang="en-US" sz="1800" dirty="0">
                <a:solidFill>
                  <a:schemeClr val="tx1"/>
                </a:solidFill>
                <a:latin typeface="Tahoma" pitchFamily="34" charset="0"/>
              </a:rPr>
              <a:t>)</a:t>
            </a:r>
            <a:endParaRPr lang="el-GR" altLang="en-US" sz="1800" dirty="0">
              <a:solidFill>
                <a:schemeClr val="tx1"/>
              </a:solidFill>
              <a:latin typeface="Tahoma" pitchFamily="34" charset="0"/>
            </a:endParaRPr>
          </a:p>
          <a:p>
            <a:pPr algn="l">
              <a:lnSpc>
                <a:spcPct val="10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1800" dirty="0">
              <a:solidFill>
                <a:schemeClr val="tx1"/>
              </a:solidFill>
              <a:latin typeface="Tahoma" pitchFamily="34" charset="0"/>
            </a:endParaRPr>
          </a:p>
          <a:p>
            <a:pPr algn="l">
              <a:lnSpc>
                <a:spcPct val="100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solidFill>
                  <a:schemeClr val="tx1"/>
                </a:solidFill>
                <a:latin typeface="Tahoma" pitchFamily="34" charset="0"/>
              </a:rPr>
              <a:t>Πιστεύω στη θαυματουργή παρέμβαση του Θεού στον κόσμο</a:t>
            </a:r>
            <a:r>
              <a:rPr lang="en-US" altLang="en-US" sz="1800" dirty="0">
                <a:solidFill>
                  <a:schemeClr val="tx1"/>
                </a:solidFill>
                <a:latin typeface="Tahoma" pitchFamily="34" charset="0"/>
              </a:rPr>
              <a:t> </a:t>
            </a:r>
            <a:r>
              <a:rPr lang="el-GR" altLang="en-US" sz="1800" dirty="0">
                <a:solidFill>
                  <a:schemeClr val="tx1"/>
                </a:solidFill>
                <a:latin typeface="Tahoma" pitchFamily="34" charset="0"/>
              </a:rPr>
              <a:t>(από μηχανής έξωθεν επέμβαση)</a:t>
            </a:r>
            <a:endParaRPr lang="en-US" sz="1800" dirty="0">
              <a:solidFill>
                <a:schemeClr val="tx1"/>
              </a:solidFill>
            </a:endParaRPr>
          </a:p>
        </p:txBody>
      </p:sp>
    </p:spTree>
    <p:extLst>
      <p:ext uri="{BB962C8B-B14F-4D97-AF65-F5344CB8AC3E}">
        <p14:creationId xmlns:p14="http://schemas.microsoft.com/office/powerpoint/2010/main" val="3563100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400" b="1" dirty="0">
                <a:latin typeface="Tahoma" pitchFamily="34" charset="0"/>
              </a:rPr>
              <a:t>Ο εαυτός έναντι των συμπολιτών του</a:t>
            </a:r>
            <a:endParaRPr lang="en-US" sz="2400" b="1" dirty="0"/>
          </a:p>
        </p:txBody>
      </p:sp>
      <p:sp>
        <p:nvSpPr>
          <p:cNvPr id="3" name="Content Placeholder 2"/>
          <p:cNvSpPr>
            <a:spLocks noGrp="1"/>
          </p:cNvSpPr>
          <p:nvPr>
            <p:ph idx="1"/>
          </p:nvPr>
        </p:nvSpPr>
        <p:spPr/>
        <p:txBody>
          <a:bodyPr>
            <a:normAutofit fontScale="92500"/>
          </a:bodyPr>
          <a:lstStyle/>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latin typeface="Tahoma" pitchFamily="34" charset="0"/>
              </a:rPr>
              <a:t>Εμπιστεύομαι τους συμπολίτες μου ανεξάρτητα από το πόσο καλά τους ξέρω</a:t>
            </a:r>
            <a:r>
              <a:rPr lang="en-US" altLang="en-US" sz="1800" dirty="0">
                <a:latin typeface="Tahoma" pitchFamily="34" charset="0"/>
              </a:rPr>
              <a:t> </a:t>
            </a:r>
            <a:r>
              <a:rPr lang="el-GR" altLang="en-US" sz="1800" dirty="0">
                <a:latin typeface="Tahoma" pitchFamily="34" charset="0"/>
              </a:rPr>
              <a:t>(εμπιστοσύνη)</a:t>
            </a: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latin typeface="Tahoma" pitchFamily="34" charset="0"/>
              </a:rPr>
              <a:t>Οι μετανάστες αποτελούν κίνδυνο για την εθνική μας ταυτότητα</a:t>
            </a:r>
            <a:r>
              <a:rPr lang="en-US" altLang="en-US" sz="1800" dirty="0">
                <a:latin typeface="Tahoma" pitchFamily="34" charset="0"/>
              </a:rPr>
              <a:t> (</a:t>
            </a:r>
            <a:r>
              <a:rPr lang="el-GR" altLang="en-US" sz="1800" dirty="0">
                <a:latin typeface="Tahoma" pitchFamily="34" charset="0"/>
              </a:rPr>
              <a:t>ξενοφοβία)</a:t>
            </a: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latin typeface="Tahoma" pitchFamily="34" charset="0"/>
              </a:rPr>
              <a:t>Οι ξένοι μάς ζηλεύουν και συνωμοτούν εναντίον μας</a:t>
            </a:r>
            <a:r>
              <a:rPr lang="en-US" altLang="en-US" sz="1800" dirty="0">
                <a:latin typeface="Tahoma" pitchFamily="34" charset="0"/>
              </a:rPr>
              <a:t> </a:t>
            </a:r>
            <a:r>
              <a:rPr lang="el-GR" altLang="en-US" sz="1800" dirty="0">
                <a:latin typeface="Tahoma" pitchFamily="34" charset="0"/>
              </a:rPr>
              <a:t>(ξενοφοβία) </a:t>
            </a: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latin typeface="Tahoma" pitchFamily="34" charset="0"/>
              </a:rPr>
              <a:t>Μεταξύ των ατομικών ελευθερίων και της κοινωνικής ισότητας, προτιμώ την κοινωνική ισότητα</a:t>
            </a:r>
            <a:r>
              <a:rPr lang="en-US" altLang="en-US" sz="1800" dirty="0">
                <a:latin typeface="Tahoma" pitchFamily="34" charset="0"/>
              </a:rPr>
              <a:t> </a:t>
            </a:r>
            <a:r>
              <a:rPr lang="el-GR" altLang="en-US" sz="1800" dirty="0">
                <a:latin typeface="Tahoma" pitchFamily="34" charset="0"/>
              </a:rPr>
              <a:t>(εξισωτισμός)</a:t>
            </a: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latin typeface="Tahoma" pitchFamily="34" charset="0"/>
              </a:rPr>
              <a:t>Η σωματική βία σε καμία περίπτωση δεν έχει θέση στην πολιτική ζωή</a:t>
            </a:r>
            <a:r>
              <a:rPr lang="en-US" altLang="en-US" sz="1800" dirty="0">
                <a:latin typeface="Tahoma" pitchFamily="34" charset="0"/>
              </a:rPr>
              <a:t> </a:t>
            </a:r>
            <a:r>
              <a:rPr lang="el-GR" altLang="en-US" sz="1800" dirty="0">
                <a:latin typeface="Tahoma" pitchFamily="34" charset="0"/>
              </a:rPr>
              <a:t>(πολιτισμός)</a:t>
            </a: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latin typeface="Tahoma" pitchFamily="34" charset="0"/>
              </a:rPr>
              <a:t>Αν θεωρώ κάτι σωστό, το υποστηρίζω ακόμα και αν βλάπτονται κάποιοι άλλοι από τη δράση μου (αυτοδίκαιος)</a:t>
            </a: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l-GR" altLang="en-US" sz="1800" dirty="0">
              <a:latin typeface="Tahoma" pitchFamily="34" charset="0"/>
            </a:endParaRPr>
          </a:p>
          <a:p>
            <a:pPr marL="0" indent="0">
              <a:buNone/>
            </a:pPr>
            <a:endParaRPr lang="en-US" sz="1800" dirty="0"/>
          </a:p>
        </p:txBody>
      </p:sp>
    </p:spTree>
    <p:extLst>
      <p:ext uri="{BB962C8B-B14F-4D97-AF65-F5344CB8AC3E}">
        <p14:creationId xmlns:p14="http://schemas.microsoft.com/office/powerpoint/2010/main" val="3790814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400" b="1" dirty="0"/>
              <a:t>Ο εαυτός έναντι της Πολιτείας</a:t>
            </a:r>
            <a:endParaRPr lang="en-US" sz="2400" b="1" dirty="0"/>
          </a:p>
        </p:txBody>
      </p:sp>
      <p:sp>
        <p:nvSpPr>
          <p:cNvPr id="3" name="Content Placeholder 2"/>
          <p:cNvSpPr>
            <a:spLocks noGrp="1"/>
          </p:cNvSpPr>
          <p:nvPr>
            <p:ph idx="1"/>
          </p:nvPr>
        </p:nvSpPr>
        <p:spPr/>
        <p:txBody>
          <a:bodyPr>
            <a:normAutofit lnSpcReduction="10000"/>
          </a:bodyPr>
          <a:lstStyle/>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latin typeface="Tahoma" pitchFamily="34" charset="0"/>
              </a:rPr>
              <a:t>Η κοινωνική δικαιοσύνη είναι σημαντικότερη από τα ατομικά δικαιώματα</a:t>
            </a:r>
            <a:r>
              <a:rPr lang="en-US" altLang="en-US" sz="1800" dirty="0">
                <a:latin typeface="Tahoma" pitchFamily="34" charset="0"/>
              </a:rPr>
              <a:t> </a:t>
            </a:r>
            <a:r>
              <a:rPr lang="el-GR" altLang="en-US" sz="1800" dirty="0">
                <a:latin typeface="Tahoma" pitchFamily="34" charset="0"/>
              </a:rPr>
              <a:t>(εξισωτισμός)</a:t>
            </a: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latin typeface="Tahoma" pitchFamily="34" charset="0"/>
              </a:rPr>
              <a:t>Ο ρόλος των πολιτικών είναι να μου κάνουν εξυπηρετήσεις</a:t>
            </a:r>
            <a:r>
              <a:rPr lang="en-US" altLang="en-US" sz="1800" dirty="0">
                <a:latin typeface="Tahoma" pitchFamily="34" charset="0"/>
              </a:rPr>
              <a:t> </a:t>
            </a:r>
            <a:r>
              <a:rPr lang="el-GR" altLang="en-US" sz="1800" dirty="0">
                <a:latin typeface="Tahoma" pitchFamily="34" charset="0"/>
              </a:rPr>
              <a:t>(</a:t>
            </a:r>
            <a:r>
              <a:rPr lang="el-GR" altLang="en-US" sz="1800" dirty="0" err="1">
                <a:latin typeface="Tahoma" pitchFamily="34" charset="0"/>
              </a:rPr>
              <a:t>πελατειοκρατία</a:t>
            </a:r>
            <a:r>
              <a:rPr lang="el-GR" altLang="en-US" sz="1800" dirty="0">
                <a:latin typeface="Tahoma" pitchFamily="34" charset="0"/>
              </a:rPr>
              <a:t>)</a:t>
            </a: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latin typeface="Tahoma" pitchFamily="34" charset="0"/>
              </a:rPr>
              <a:t>Μπροστά στο προσωπικό μου όφελος δεν υπολογίζω το Νόμο</a:t>
            </a:r>
            <a:r>
              <a:rPr lang="en-US" altLang="en-US" sz="1800" dirty="0">
                <a:latin typeface="Tahoma" pitchFamily="34" charset="0"/>
              </a:rPr>
              <a:t> </a:t>
            </a:r>
            <a:r>
              <a:rPr lang="el-GR" altLang="en-US" sz="1800" dirty="0">
                <a:latin typeface="Tahoma" pitchFamily="34" charset="0"/>
              </a:rPr>
              <a:t>(εγωισμός)</a:t>
            </a: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latin typeface="Tahoma" pitchFamily="34" charset="0"/>
              </a:rPr>
              <a:t>Το συμφέρον του λαού είναι υπεράνω νόμων και θεσμών</a:t>
            </a:r>
            <a:r>
              <a:rPr lang="en-US" altLang="en-US" sz="1800" dirty="0">
                <a:latin typeface="Tahoma" pitchFamily="34" charset="0"/>
              </a:rPr>
              <a:t> </a:t>
            </a:r>
            <a:r>
              <a:rPr lang="el-GR" altLang="en-US" sz="1800" dirty="0">
                <a:latin typeface="Tahoma" pitchFamily="34" charset="0"/>
              </a:rPr>
              <a:t>(λαϊκισμός)</a:t>
            </a: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latin typeface="Tahoma" pitchFamily="34" charset="0"/>
              </a:rPr>
              <a:t>Όταν ο λαός έρθει πραγματικά στην εξουσία, θα είναι ζήτημα χρόνου να επιλυθούν τα πιο σημαντικά προβλήματα</a:t>
            </a:r>
            <a:r>
              <a:rPr lang="en-US" altLang="en-US" sz="1800" dirty="0">
                <a:latin typeface="Tahoma" pitchFamily="34" charset="0"/>
              </a:rPr>
              <a:t> </a:t>
            </a:r>
            <a:r>
              <a:rPr lang="el-GR" altLang="en-US" sz="1800" dirty="0">
                <a:latin typeface="Tahoma" pitchFamily="34" charset="0"/>
              </a:rPr>
              <a:t>(αποκαλυπτικότητα)</a:t>
            </a: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1800" dirty="0">
              <a:latin typeface="Tahoma" pitchFamily="34" charset="0"/>
            </a:endParaRPr>
          </a:p>
          <a:p>
            <a:pPr marL="0" indent="0">
              <a:lnSpc>
                <a:spcPct val="100000"/>
              </a:lnSpc>
              <a:spcBef>
                <a:spcPts val="638"/>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en-US" sz="1800" dirty="0">
                <a:latin typeface="Tahoma" pitchFamily="34" charset="0"/>
              </a:rPr>
              <a:t>Είμαι έτοιμος να αγωνισθώ για αυτό που θεωρώ δίκαιο, ακόμη και παραβαίνοντας το νόμο</a:t>
            </a:r>
            <a:r>
              <a:rPr lang="en-US" altLang="en-US" sz="1800" dirty="0">
                <a:latin typeface="Tahoma" pitchFamily="34" charset="0"/>
              </a:rPr>
              <a:t> </a:t>
            </a:r>
            <a:r>
              <a:rPr lang="el-GR" altLang="en-US" sz="1800" dirty="0">
                <a:latin typeface="Tahoma" pitchFamily="34" charset="0"/>
              </a:rPr>
              <a:t>(αυτοδίκαιος εαυτός)</a:t>
            </a:r>
          </a:p>
          <a:p>
            <a:pPr marL="0" indent="0">
              <a:buNone/>
            </a:pPr>
            <a:endParaRPr lang="en-US" sz="1800" dirty="0"/>
          </a:p>
        </p:txBody>
      </p:sp>
    </p:spTree>
    <p:extLst>
      <p:ext uri="{BB962C8B-B14F-4D97-AF65-F5344CB8AC3E}">
        <p14:creationId xmlns:p14="http://schemas.microsoft.com/office/powerpoint/2010/main" val="2457105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lowchart: Alternate Process 45"/>
          <p:cNvSpPr/>
          <p:nvPr/>
        </p:nvSpPr>
        <p:spPr>
          <a:xfrm>
            <a:off x="4038600" y="228600"/>
            <a:ext cx="4343400" cy="6477000"/>
          </a:xfrm>
          <a:prstGeom prst="flowChartAlternateProcess">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Oval 3"/>
          <p:cNvSpPr/>
          <p:nvPr/>
        </p:nvSpPr>
        <p:spPr>
          <a:xfrm>
            <a:off x="381000" y="2590800"/>
            <a:ext cx="2057400" cy="1981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Ο ηθικός εαυτός</a:t>
            </a:r>
          </a:p>
        </p:txBody>
      </p:sp>
      <p:cxnSp>
        <p:nvCxnSpPr>
          <p:cNvPr id="6" name="Straight Connector 5"/>
          <p:cNvCxnSpPr>
            <a:stCxn id="4" idx="7"/>
            <a:endCxn id="27" idx="3"/>
          </p:cNvCxnSpPr>
          <p:nvPr/>
        </p:nvCxnSpPr>
        <p:spPr>
          <a:xfrm flipV="1">
            <a:off x="2137101" y="1215371"/>
            <a:ext cx="2355198" cy="166556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V="1">
            <a:off x="2173450" y="1859487"/>
            <a:ext cx="3196899" cy="107062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V="1">
            <a:off x="2456861" y="2986509"/>
            <a:ext cx="3733800" cy="762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2400300" y="3810000"/>
            <a:ext cx="38862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2097251" y="4305545"/>
            <a:ext cx="2438400" cy="16002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5"/>
            <a:endCxn id="33" idx="2"/>
          </p:cNvCxnSpPr>
          <p:nvPr/>
        </p:nvCxnSpPr>
        <p:spPr>
          <a:xfrm>
            <a:off x="2137101" y="4281860"/>
            <a:ext cx="3082599" cy="87898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191000" y="304800"/>
            <a:ext cx="2057400" cy="10668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φοβικός</a:t>
            </a:r>
            <a:r>
              <a:rPr lang="en-US" sz="1600" b="1" dirty="0"/>
              <a:t> </a:t>
            </a:r>
            <a:endParaRPr lang="el-GR" sz="1600" b="1" dirty="0"/>
          </a:p>
        </p:txBody>
      </p:sp>
      <p:sp>
        <p:nvSpPr>
          <p:cNvPr id="30" name="Oval 29"/>
          <p:cNvSpPr/>
          <p:nvPr/>
        </p:nvSpPr>
        <p:spPr>
          <a:xfrm>
            <a:off x="5328749" y="1181100"/>
            <a:ext cx="2057400" cy="1066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εγωιστικός</a:t>
            </a:r>
          </a:p>
        </p:txBody>
      </p:sp>
      <p:sp>
        <p:nvSpPr>
          <p:cNvPr id="31" name="Oval 30"/>
          <p:cNvSpPr/>
          <p:nvPr/>
        </p:nvSpPr>
        <p:spPr>
          <a:xfrm>
            <a:off x="6174557" y="2361065"/>
            <a:ext cx="2057400" cy="1066800"/>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πολιτισμένος</a:t>
            </a:r>
          </a:p>
        </p:txBody>
      </p:sp>
      <p:sp>
        <p:nvSpPr>
          <p:cNvPr id="32" name="Oval 31"/>
          <p:cNvSpPr/>
          <p:nvPr/>
        </p:nvSpPr>
        <p:spPr>
          <a:xfrm>
            <a:off x="6248400" y="3429000"/>
            <a:ext cx="2057400" cy="1066800"/>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εξισωτικός</a:t>
            </a:r>
          </a:p>
        </p:txBody>
      </p:sp>
      <p:sp>
        <p:nvSpPr>
          <p:cNvPr id="33" name="Oval 32"/>
          <p:cNvSpPr/>
          <p:nvPr/>
        </p:nvSpPr>
        <p:spPr>
          <a:xfrm>
            <a:off x="5219700" y="4627440"/>
            <a:ext cx="2057400" cy="1066800"/>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αυτοδίκαιος</a:t>
            </a:r>
          </a:p>
        </p:txBody>
      </p:sp>
      <p:sp>
        <p:nvSpPr>
          <p:cNvPr id="34" name="Oval 33"/>
          <p:cNvSpPr/>
          <p:nvPr/>
        </p:nvSpPr>
        <p:spPr>
          <a:xfrm>
            <a:off x="4267200" y="5562600"/>
            <a:ext cx="2057400" cy="1066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μεσσιανικός</a:t>
            </a:r>
            <a:r>
              <a:rPr lang="en-US" sz="1600" b="1" dirty="0">
                <a:solidFill>
                  <a:schemeClr val="tx1"/>
                </a:solidFill>
              </a:rPr>
              <a:t> </a:t>
            </a:r>
            <a:endParaRPr lang="el-GR" sz="1600" b="1" dirty="0">
              <a:solidFill>
                <a:schemeClr val="tx1"/>
              </a:solidFill>
            </a:endParaRPr>
          </a:p>
        </p:txBody>
      </p:sp>
    </p:spTree>
    <p:extLst>
      <p:ext uri="{BB962C8B-B14F-4D97-AF65-F5344CB8AC3E}">
        <p14:creationId xmlns:p14="http://schemas.microsoft.com/office/powerpoint/2010/main" val="20956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 grpId="0" animBg="1"/>
      <p:bldP spid="27" grpId="0" animBg="1"/>
      <p:bldP spid="30" grpId="0" animBg="1"/>
      <p:bldP spid="31" grpId="0" animBg="1"/>
      <p:bldP spid="32" grpId="0" animBg="1"/>
      <p:bldP spid="33" grpId="0" animBg="1"/>
      <p:bldP spid="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fontAlgn="base"/>
            <a:r>
              <a:rPr lang="el-GR" sz="2400" b="1" dirty="0"/>
              <a:t>Το φοβικό λογοπλαίσιο</a:t>
            </a:r>
            <a:endParaRPr lang="en-US" sz="2400" b="1" dirty="0"/>
          </a:p>
          <a:p>
            <a:pPr fontAlgn="base"/>
            <a:endParaRPr lang="el-GR" b="1" dirty="0"/>
          </a:p>
          <a:p>
            <a:pPr>
              <a:buFont typeface="Wingdings" pitchFamily="2" charset="2"/>
              <a:buChar char="ü"/>
            </a:pPr>
            <a:r>
              <a:rPr lang="el-GR" sz="2000" dirty="0"/>
              <a:t>Οι μετανάστες αποτελούν κίνδυνο για την εθνική μας ταυτότητα (ξενοφοβία)</a:t>
            </a:r>
          </a:p>
          <a:p>
            <a:pPr>
              <a:buFont typeface="Wingdings" pitchFamily="2" charset="2"/>
              <a:buChar char="ü"/>
            </a:pPr>
            <a:endParaRPr lang="el-GR" sz="2000" dirty="0"/>
          </a:p>
          <a:p>
            <a:pPr>
              <a:buFont typeface="Wingdings" pitchFamily="2" charset="2"/>
              <a:buChar char="ü"/>
            </a:pPr>
            <a:r>
              <a:rPr lang="el-GR" sz="2000" dirty="0"/>
              <a:t>Οι ξένοι μάς ζηλεύουν και συνωμοτούν εναντίον μας (ξενοφοβία) </a:t>
            </a:r>
          </a:p>
          <a:p>
            <a:pPr>
              <a:buFont typeface="Wingdings" pitchFamily="2" charset="2"/>
              <a:buChar char="ü"/>
            </a:pPr>
            <a:endParaRPr lang="el-GR" sz="2000" dirty="0"/>
          </a:p>
          <a:p>
            <a:pPr>
              <a:buFont typeface="Wingdings" pitchFamily="2" charset="2"/>
              <a:buChar char="ü"/>
            </a:pPr>
            <a:r>
              <a:rPr lang="el-GR" sz="2000" dirty="0"/>
              <a:t>Πιστεύω στη θαυματουργή παρέμβαση του Θεού στον κόσμο </a:t>
            </a:r>
          </a:p>
          <a:p>
            <a:pPr>
              <a:buFont typeface="Wingdings" pitchFamily="2" charset="2"/>
              <a:buChar char="ü"/>
            </a:pPr>
            <a:endParaRPr lang="el-GR" sz="2000" dirty="0"/>
          </a:p>
          <a:p>
            <a:pPr>
              <a:buFont typeface="Wingdings" pitchFamily="2" charset="2"/>
              <a:buChar char="ü"/>
            </a:pPr>
            <a:r>
              <a:rPr lang="el-GR" sz="2000" dirty="0"/>
              <a:t>Πιστεύω ότι το πεπρωμένο κάθε ανθρώπου είναι προκαθορισμένο </a:t>
            </a:r>
          </a:p>
        </p:txBody>
      </p:sp>
      <p:sp>
        <p:nvSpPr>
          <p:cNvPr id="5" name="Title 1"/>
          <p:cNvSpPr txBox="1">
            <a:spLocks/>
          </p:cNvSpPr>
          <p:nvPr/>
        </p:nvSpPr>
        <p:spPr>
          <a:xfrm>
            <a:off x="990600" y="152400"/>
            <a:ext cx="7239000" cy="533400"/>
          </a:xfrm>
          <a:prstGeom prst="rect">
            <a:avLst/>
          </a:prstGeom>
        </p:spPr>
        <p:txBody>
          <a:bodyPr vert="horz" lIns="91440" tIns="45720" rIns="91440" bIns="45720" rtlCol="0" anchor="ctr">
            <a:normAutofit fontScale="25000" lnSpcReduction="20000"/>
          </a:bodyPr>
          <a:lstStyle/>
          <a:p>
            <a:pPr fontAlgn="base"/>
            <a:r>
              <a:rPr lang="el-GR" sz="8000" b="1" dirty="0"/>
              <a:t>Πρότυπα κοσμοθεώρησης</a:t>
            </a:r>
            <a:endParaRPr lang="el-GR" sz="8000" dirty="0"/>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a:ln>
                  <a:noFill/>
                </a:ln>
                <a:solidFill>
                  <a:schemeClr val="tx1"/>
                </a:solidFill>
                <a:effectLst/>
                <a:uLnTx/>
                <a:uFillTx/>
                <a:latin typeface="+mj-lt"/>
                <a:ea typeface="+mj-ea"/>
                <a:cs typeface="+mj-cs"/>
              </a:rPr>
              <a:t/>
            </a:r>
            <a:br>
              <a:rPr kumimoji="0" lang="el-GR" sz="4400" b="0" i="0" u="none" strike="noStrike" kern="1200" cap="none" spc="0" normalizeH="0" baseline="0" noProof="0" dirty="0">
                <a:ln>
                  <a:noFill/>
                </a:ln>
                <a:solidFill>
                  <a:schemeClr val="tx1"/>
                </a:solidFill>
                <a:effectLst/>
                <a:uLnTx/>
                <a:uFillTx/>
                <a:latin typeface="+mj-lt"/>
                <a:ea typeface="+mj-ea"/>
                <a:cs typeface="+mj-cs"/>
              </a:rPr>
            </a:b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747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l-GR" sz="2800" dirty="0"/>
              <a:t>Οργάνωση συμβόλων</a:t>
            </a:r>
          </a:p>
        </p:txBody>
      </p:sp>
      <p:sp>
        <p:nvSpPr>
          <p:cNvPr id="3" name="Content Placeholder 2"/>
          <p:cNvSpPr>
            <a:spLocks noGrp="1"/>
          </p:cNvSpPr>
          <p:nvPr>
            <p:ph idx="1"/>
          </p:nvPr>
        </p:nvSpPr>
        <p:spPr/>
        <p:txBody>
          <a:bodyPr>
            <a:normAutofit/>
          </a:bodyPr>
          <a:lstStyle/>
          <a:p>
            <a:r>
              <a:rPr lang="el-GR" sz="2000" b="1" dirty="0"/>
              <a:t>Λογοπλαίσιο</a:t>
            </a:r>
            <a:r>
              <a:rPr lang="el-GR" sz="2000" dirty="0"/>
              <a:t>: κάθε λόγος που συνυφαίνει δεδομένα, εξουσία, και ηθική</a:t>
            </a:r>
          </a:p>
          <a:p>
            <a:endParaRPr lang="el-GR" sz="2000" dirty="0"/>
          </a:p>
          <a:p>
            <a:r>
              <a:rPr lang="el-GR" sz="2000" b="1" dirty="0"/>
              <a:t>Τελετή</a:t>
            </a:r>
            <a:r>
              <a:rPr lang="el-GR" sz="2000" dirty="0"/>
              <a:t>: Μια ακολουθία δραστηριοτήτων που συμπεριλαμβάνει έκφραση, λόγια, και αντικείμενα, εκτελείται σε ένα απομονωμένο μέρος, και διεξάγεται σύμφωνα με μία ορισμένη αλληλουχία</a:t>
            </a:r>
          </a:p>
          <a:p>
            <a:endParaRPr lang="el-GR" sz="2000" dirty="0"/>
          </a:p>
          <a:p>
            <a:r>
              <a:rPr lang="el-GR" sz="2000" b="1" dirty="0"/>
              <a:t>Αφήγημα</a:t>
            </a:r>
            <a:r>
              <a:rPr lang="el-GR" sz="2000" dirty="0"/>
              <a:t>: Η μετατροπή ενός «επεισοδίου» σε δομημένη «ιστορία», η οποία διευρύνει το νόημα του συγκεκριμένου γεγονότος σε μία ανώτερη, ηθική, τάξη πραγμάτων</a:t>
            </a:r>
          </a:p>
          <a:p>
            <a:endParaRPr lang="el-GR" sz="2000" dirty="0"/>
          </a:p>
          <a:p>
            <a:r>
              <a:rPr lang="el-GR" sz="2000" b="1" dirty="0"/>
              <a:t>Μύθος</a:t>
            </a:r>
            <a:r>
              <a:rPr lang="el-GR" sz="2000" dirty="0"/>
              <a:t>: Μία ιστορία γεγονότων, φαινομενικά ιστορικών, που ενσωματώνει υπερφυσικές καταστάσεις, συνδέει το εμμενές με το επέκεινα, και εξηγεί την προέλευση μίας πολιτισμικής κατάστασης   </a:t>
            </a:r>
            <a:endParaRPr lang="en-US" sz="2000" dirty="0"/>
          </a:p>
          <a:p>
            <a:endParaRPr lang="en-US" sz="2000" dirty="0"/>
          </a:p>
          <a:p>
            <a:endParaRPr lang="el-GR" sz="2000" dirty="0"/>
          </a:p>
        </p:txBody>
      </p:sp>
    </p:spTree>
    <p:extLst>
      <p:ext uri="{BB962C8B-B14F-4D97-AF65-F5344CB8AC3E}">
        <p14:creationId xmlns:p14="http://schemas.microsoft.com/office/powerpoint/2010/main" val="3991013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01000" cy="5105400"/>
          </a:xfrm>
        </p:spPr>
        <p:txBody>
          <a:bodyPr>
            <a:normAutofit/>
          </a:bodyPr>
          <a:lstStyle/>
          <a:p>
            <a:pPr fontAlgn="base"/>
            <a:r>
              <a:rPr lang="el-GR" sz="2400" b="1" dirty="0"/>
              <a:t>Το εγωιστικό λογοπλαίσιο</a:t>
            </a:r>
            <a:endParaRPr lang="en-US" sz="2400" b="1" dirty="0"/>
          </a:p>
          <a:p>
            <a:pPr fontAlgn="base"/>
            <a:endParaRPr lang="el-GR" b="1" dirty="0"/>
          </a:p>
          <a:p>
            <a:pPr fontAlgn="base">
              <a:buFont typeface="Wingdings" pitchFamily="2" charset="2"/>
              <a:buChar char="ü"/>
            </a:pPr>
            <a:r>
              <a:rPr lang="el-GR" sz="2000" dirty="0"/>
              <a:t>Μπροστά στο προσωπικό μου όφελος δεν υπολογίζω το Νόμο </a:t>
            </a:r>
          </a:p>
          <a:p>
            <a:pPr fontAlgn="base">
              <a:buFont typeface="Wingdings" pitchFamily="2" charset="2"/>
              <a:buChar char="ü"/>
            </a:pPr>
            <a:endParaRPr lang="el-GR" sz="2000" dirty="0"/>
          </a:p>
          <a:p>
            <a:pPr fontAlgn="base">
              <a:buFont typeface="Wingdings" pitchFamily="2" charset="2"/>
              <a:buChar char="ü"/>
            </a:pPr>
            <a:r>
              <a:rPr lang="el-GR" sz="2000" dirty="0"/>
              <a:t>Ο ρόλος των πολιτικών είναι να μου κάνουν εξυπηρετήσεις </a:t>
            </a:r>
          </a:p>
          <a:p>
            <a:pPr fontAlgn="base">
              <a:buNone/>
            </a:pPr>
            <a:endParaRPr lang="en-US" sz="2000" b="1" dirty="0"/>
          </a:p>
          <a:p>
            <a:pPr fontAlgn="base"/>
            <a:endParaRPr lang="el-GR" sz="1600" dirty="0"/>
          </a:p>
          <a:p>
            <a:endParaRPr lang="el-GR" dirty="0"/>
          </a:p>
        </p:txBody>
      </p:sp>
    </p:spTree>
    <p:extLst>
      <p:ext uri="{BB962C8B-B14F-4D97-AF65-F5344CB8AC3E}">
        <p14:creationId xmlns:p14="http://schemas.microsoft.com/office/powerpoint/2010/main" val="408175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pPr fontAlgn="base">
              <a:buNone/>
            </a:pPr>
            <a:endParaRPr lang="el-GR" sz="1700" dirty="0"/>
          </a:p>
          <a:p>
            <a:pPr>
              <a:buNone/>
            </a:pPr>
            <a:r>
              <a:rPr lang="en-US" sz="1700" dirty="0"/>
              <a:t> </a:t>
            </a:r>
            <a:endParaRPr lang="el-GR" sz="1700" dirty="0"/>
          </a:p>
          <a:p>
            <a:pPr fontAlgn="base"/>
            <a:r>
              <a:rPr lang="el-GR" sz="2000" b="1" dirty="0"/>
              <a:t>Το πολιτισμένο λογοπλαίσιο</a:t>
            </a:r>
            <a:endParaRPr lang="en-US" sz="2000" b="1" dirty="0"/>
          </a:p>
          <a:p>
            <a:pPr fontAlgn="base"/>
            <a:endParaRPr lang="el-GR" b="1" dirty="0"/>
          </a:p>
          <a:p>
            <a:pPr>
              <a:buFont typeface="Wingdings" pitchFamily="2" charset="2"/>
              <a:buChar char="ü"/>
            </a:pPr>
            <a:r>
              <a:rPr lang="el-GR" sz="2000" dirty="0"/>
              <a:t>Εμπιστεύομαι τους συμπολίτες μου ανεξάρτητα από το πόσο καλά τους ξέρω </a:t>
            </a:r>
            <a:endParaRPr lang="en-US" sz="2000" dirty="0"/>
          </a:p>
          <a:p>
            <a:pPr>
              <a:buFont typeface="Wingdings" pitchFamily="2" charset="2"/>
              <a:buChar char="ü"/>
            </a:pPr>
            <a:endParaRPr lang="el-GR" sz="2000" dirty="0"/>
          </a:p>
          <a:p>
            <a:pPr>
              <a:buFont typeface="Wingdings" pitchFamily="2" charset="2"/>
              <a:buChar char="ü"/>
            </a:pPr>
            <a:r>
              <a:rPr lang="el-GR" sz="2000" dirty="0"/>
              <a:t>Σε τελική ανάλυση, υπεύθυνος για ό,τι μου συμβαίνει είμαι εγώ </a:t>
            </a:r>
            <a:endParaRPr lang="en-US" sz="2000" dirty="0"/>
          </a:p>
          <a:p>
            <a:pPr>
              <a:buFont typeface="Wingdings" pitchFamily="2" charset="2"/>
              <a:buChar char="ü"/>
            </a:pPr>
            <a:endParaRPr lang="en-US" sz="2000" dirty="0"/>
          </a:p>
          <a:p>
            <a:pPr>
              <a:buFont typeface="Wingdings" pitchFamily="2" charset="2"/>
              <a:buChar char="ü"/>
            </a:pPr>
            <a:r>
              <a:rPr lang="el-GR" sz="2000" dirty="0"/>
              <a:t>Η σωματική βία σε καμία περίπτωση δεν έχει θέση στην πολιτική ζωή </a:t>
            </a:r>
            <a:endParaRPr lang="el-GR" dirty="0"/>
          </a:p>
          <a:p>
            <a:endParaRPr lang="el-GR" dirty="0"/>
          </a:p>
        </p:txBody>
      </p:sp>
    </p:spTree>
    <p:extLst>
      <p:ext uri="{BB962C8B-B14F-4D97-AF65-F5344CB8AC3E}">
        <p14:creationId xmlns:p14="http://schemas.microsoft.com/office/powerpoint/2010/main" val="3154504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pPr fontAlgn="base">
              <a:buNone/>
            </a:pPr>
            <a:endParaRPr lang="en-US" sz="2000" b="1" dirty="0"/>
          </a:p>
          <a:p>
            <a:pPr fontAlgn="base"/>
            <a:r>
              <a:rPr lang="el-GR" sz="2400" b="1" dirty="0"/>
              <a:t>Ο εξισωτικός εαυτός</a:t>
            </a:r>
            <a:endParaRPr lang="en-US" b="1" dirty="0"/>
          </a:p>
          <a:p>
            <a:pPr fontAlgn="base"/>
            <a:endParaRPr lang="el-GR" b="1" dirty="0"/>
          </a:p>
          <a:p>
            <a:pPr>
              <a:buFont typeface="Wingdings" pitchFamily="2" charset="2"/>
              <a:buChar char="ü"/>
            </a:pPr>
            <a:r>
              <a:rPr lang="el-GR" sz="2000" dirty="0"/>
              <a:t>Μεταξύ των ατομικών ελευθερίων και της κοινωνικής ισότητας, προτιμώ την κοινωνική ισότητα </a:t>
            </a:r>
          </a:p>
          <a:p>
            <a:pPr>
              <a:buFont typeface="Wingdings" pitchFamily="2" charset="2"/>
              <a:buChar char="ü"/>
            </a:pPr>
            <a:endParaRPr lang="en-US" sz="2000" dirty="0"/>
          </a:p>
          <a:p>
            <a:pPr>
              <a:buFont typeface="Wingdings" pitchFamily="2" charset="2"/>
              <a:buChar char="ü"/>
            </a:pPr>
            <a:r>
              <a:rPr lang="el-GR" sz="2000" dirty="0"/>
              <a:t>Η κοινωνική δικαιοσύνη είναι σημαντικότερη από τα ατομικά δικαιώματα </a:t>
            </a:r>
            <a:endParaRPr lang="el-GR" dirty="0"/>
          </a:p>
        </p:txBody>
      </p:sp>
    </p:spTree>
    <p:extLst>
      <p:ext uri="{BB962C8B-B14F-4D97-AF65-F5344CB8AC3E}">
        <p14:creationId xmlns:p14="http://schemas.microsoft.com/office/powerpoint/2010/main" val="2937691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a:bodyPr>
          <a:lstStyle/>
          <a:p>
            <a:pPr>
              <a:buNone/>
            </a:pPr>
            <a:endParaRPr lang="el-GR" dirty="0"/>
          </a:p>
          <a:p>
            <a:pPr fontAlgn="base"/>
            <a:r>
              <a:rPr lang="el-GR" sz="2000" b="1" dirty="0"/>
              <a:t>Το αυτοδίκαιο λογοπλαίσιο</a:t>
            </a:r>
          </a:p>
          <a:p>
            <a:pPr fontAlgn="base"/>
            <a:endParaRPr lang="el-GR" b="1" dirty="0"/>
          </a:p>
          <a:p>
            <a:pPr fontAlgn="base">
              <a:buFont typeface="Wingdings" pitchFamily="2" charset="2"/>
              <a:buChar char="ü"/>
            </a:pPr>
            <a:r>
              <a:rPr lang="el-GR" sz="2000" dirty="0"/>
              <a:t>Ακολουθώ τα πιστεύω μου και τις αξίες μου, ακόμα και όταν βλάπτομαι προσωπικά </a:t>
            </a:r>
          </a:p>
          <a:p>
            <a:pPr fontAlgn="base">
              <a:buFont typeface="Wingdings" pitchFamily="2" charset="2"/>
              <a:buChar char="ü"/>
            </a:pPr>
            <a:endParaRPr lang="el-GR" sz="2000" dirty="0"/>
          </a:p>
          <a:p>
            <a:pPr>
              <a:buFont typeface="Wingdings" pitchFamily="2" charset="2"/>
              <a:buChar char="ü"/>
            </a:pPr>
            <a:r>
              <a:rPr lang="el-GR" sz="2000" dirty="0"/>
              <a:t>Αν θεωρώ κάτι σωστό, το υποστηρίζω ακόμα και αν βλάπτονται κάποιοι άλλοι από τη δράση μου </a:t>
            </a:r>
          </a:p>
          <a:p>
            <a:pPr>
              <a:buFont typeface="Wingdings" pitchFamily="2" charset="2"/>
              <a:buChar char="ü"/>
            </a:pPr>
            <a:endParaRPr lang="el-GR" sz="2000" dirty="0"/>
          </a:p>
          <a:p>
            <a:pPr fontAlgn="base">
              <a:buFont typeface="Wingdings" pitchFamily="2" charset="2"/>
              <a:buChar char="ü"/>
            </a:pPr>
            <a:r>
              <a:rPr lang="el-GR" sz="2000" dirty="0"/>
              <a:t>Είμαι έτοιμος να αγωνισθώ για αυτό που θεωρώ δίκαιο, ακόμη και παραβαίνοντας το νόμο </a:t>
            </a:r>
            <a:r>
              <a:rPr lang="en-US" sz="1700" dirty="0"/>
              <a:t> </a:t>
            </a:r>
            <a:endParaRPr lang="el-GR" sz="1700" dirty="0"/>
          </a:p>
          <a:p>
            <a:endParaRPr lang="el-GR" dirty="0"/>
          </a:p>
          <a:p>
            <a:endParaRPr lang="el-GR" dirty="0"/>
          </a:p>
        </p:txBody>
      </p:sp>
    </p:spTree>
    <p:extLst>
      <p:ext uri="{BB962C8B-B14F-4D97-AF65-F5344CB8AC3E}">
        <p14:creationId xmlns:p14="http://schemas.microsoft.com/office/powerpoint/2010/main" val="154171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fontAlgn="base">
              <a:buNone/>
            </a:pPr>
            <a:endParaRPr lang="en-US" sz="2000" b="1" dirty="0"/>
          </a:p>
          <a:p>
            <a:pPr fontAlgn="base"/>
            <a:r>
              <a:rPr lang="el-GR" sz="2400" b="1" dirty="0"/>
              <a:t>Το μεσσιανικό λογοπλαίσιο</a:t>
            </a:r>
            <a:endParaRPr lang="en-US" sz="2400" b="1" dirty="0"/>
          </a:p>
          <a:p>
            <a:pPr fontAlgn="base"/>
            <a:endParaRPr lang="el-GR" sz="3000" b="1" dirty="0"/>
          </a:p>
          <a:p>
            <a:pPr fontAlgn="base">
              <a:buFont typeface="Wingdings" pitchFamily="2" charset="2"/>
              <a:buChar char="ü"/>
            </a:pPr>
            <a:endParaRPr lang="en-US" sz="2000" dirty="0"/>
          </a:p>
          <a:p>
            <a:pPr fontAlgn="base">
              <a:buFont typeface="Wingdings" pitchFamily="2" charset="2"/>
              <a:buChar char="ü"/>
            </a:pPr>
            <a:r>
              <a:rPr lang="el-GR" sz="2000" dirty="0"/>
              <a:t>Το συμφέρον του λαού είναι υπεράνω νόμων και θεσμών </a:t>
            </a:r>
            <a:endParaRPr lang="en-US" sz="2000" dirty="0"/>
          </a:p>
          <a:p>
            <a:pPr fontAlgn="base">
              <a:buFont typeface="Wingdings" pitchFamily="2" charset="2"/>
              <a:buChar char="ü"/>
            </a:pPr>
            <a:endParaRPr lang="el-GR" sz="2000" dirty="0"/>
          </a:p>
          <a:p>
            <a:pPr fontAlgn="base">
              <a:buFont typeface="Wingdings" pitchFamily="2" charset="2"/>
              <a:buChar char="ü"/>
            </a:pPr>
            <a:r>
              <a:rPr lang="el-GR" sz="2000" dirty="0"/>
              <a:t>Αντιλαμβάνομαι τον κόσμο γύρω μου κυρίως με το συναίσθημα παρά με τη λογική</a:t>
            </a:r>
            <a:endParaRPr lang="en-US" sz="2000" dirty="0"/>
          </a:p>
          <a:p>
            <a:pPr fontAlgn="base">
              <a:buFont typeface="Wingdings" pitchFamily="2" charset="2"/>
              <a:buChar char="ü"/>
            </a:pPr>
            <a:r>
              <a:rPr lang="el-GR" sz="2000" dirty="0"/>
              <a:t> </a:t>
            </a:r>
          </a:p>
          <a:p>
            <a:pPr fontAlgn="base">
              <a:buFont typeface="Wingdings" pitchFamily="2" charset="2"/>
              <a:buChar char="ü"/>
            </a:pPr>
            <a:r>
              <a:rPr lang="el-GR" sz="2000" dirty="0"/>
              <a:t>Όταν ο λαός έρθει πραγματικά στην εξουσία, θα είναι ζήτημα χρόνου να επιλυθούν τα πιο σημαντικά προβλήματα </a:t>
            </a:r>
            <a:r>
              <a:rPr lang="en-US" sz="2000" dirty="0"/>
              <a:t> </a:t>
            </a:r>
          </a:p>
          <a:p>
            <a:pPr fontAlgn="base">
              <a:buFont typeface="Wingdings" pitchFamily="2" charset="2"/>
              <a:buChar char="ü"/>
            </a:pPr>
            <a:endParaRPr lang="en-US" sz="2000" dirty="0"/>
          </a:p>
          <a:p>
            <a:pPr fontAlgn="base">
              <a:buFont typeface="Wingdings" pitchFamily="2" charset="2"/>
              <a:buChar char="ü"/>
            </a:pPr>
            <a:r>
              <a:rPr lang="el-GR" sz="2000" dirty="0"/>
              <a:t>Έχω την αίσθηση ότι η ζωή μου ελέγχεται από σκοτεινά κέντρα εξουσίας </a:t>
            </a:r>
            <a:r>
              <a:rPr lang="en-US" sz="1600" dirty="0"/>
              <a:t> </a:t>
            </a:r>
            <a:endParaRPr lang="el-GR" sz="1600" dirty="0"/>
          </a:p>
          <a:p>
            <a:endParaRPr lang="el-GR" dirty="0"/>
          </a:p>
        </p:txBody>
      </p:sp>
    </p:spTree>
    <p:extLst>
      <p:ext uri="{BB962C8B-B14F-4D97-AF65-F5344CB8AC3E}">
        <p14:creationId xmlns:p14="http://schemas.microsoft.com/office/powerpoint/2010/main" val="3588340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655638"/>
          </a:xfrm>
        </p:spPr>
        <p:txBody>
          <a:bodyPr>
            <a:normAutofit/>
          </a:bodyPr>
          <a:lstStyle/>
          <a:p>
            <a:r>
              <a:rPr lang="el-GR" sz="2400" b="1" dirty="0"/>
              <a:t>Οι ελληνικοί εαυτοί</a:t>
            </a:r>
            <a:endParaRPr lang="en-US" sz="2400" b="1" dirty="0"/>
          </a:p>
        </p:txBody>
      </p:sp>
      <p:sp>
        <p:nvSpPr>
          <p:cNvPr id="3" name="Content Placeholder 2"/>
          <p:cNvSpPr>
            <a:spLocks noGrp="1"/>
          </p:cNvSpPr>
          <p:nvPr>
            <p:ph idx="1"/>
          </p:nvPr>
        </p:nvSpPr>
        <p:spPr>
          <a:xfrm>
            <a:off x="457200" y="1066800"/>
            <a:ext cx="8229600" cy="5334000"/>
          </a:xfrm>
        </p:spPr>
        <p:txBody>
          <a:bodyPr>
            <a:normAutofit/>
          </a:bodyPr>
          <a:lstStyle/>
          <a:p>
            <a:pPr marL="0" indent="0">
              <a:buNone/>
            </a:pPr>
            <a:r>
              <a:rPr lang="el-GR" sz="2000" u="sng" dirty="0"/>
              <a:t>Ο ταμπουρωμένος εαυτός</a:t>
            </a:r>
          </a:p>
          <a:p>
            <a:r>
              <a:rPr lang="el-GR" sz="2000" dirty="0"/>
              <a:t>Φοβικός (</a:t>
            </a:r>
            <a:r>
              <a:rPr lang="el-GR" sz="2000" dirty="0" err="1"/>
              <a:t>ξενοφοβικός</a:t>
            </a:r>
            <a:r>
              <a:rPr lang="el-GR" sz="2000" dirty="0"/>
              <a:t>, επεμβατικός, </a:t>
            </a:r>
            <a:r>
              <a:rPr lang="el-GR" sz="2000" dirty="0" err="1"/>
              <a:t>φαταλιστικός</a:t>
            </a:r>
            <a:r>
              <a:rPr lang="el-GR" sz="2000" dirty="0"/>
              <a:t>) </a:t>
            </a:r>
          </a:p>
          <a:p>
            <a:r>
              <a:rPr lang="el-GR" sz="2000" dirty="0"/>
              <a:t>Εγωιστικός (άνομος, πελατειακός)</a:t>
            </a:r>
          </a:p>
          <a:p>
            <a:pPr marL="0" indent="0">
              <a:buNone/>
            </a:pPr>
            <a:r>
              <a:rPr lang="el-GR" sz="2000" i="1" dirty="0"/>
              <a:t>Η κλειστή συγγενική κοινότητα </a:t>
            </a:r>
            <a:r>
              <a:rPr lang="en-US" sz="2000" i="1" dirty="0"/>
              <a:t>vs.</a:t>
            </a:r>
            <a:r>
              <a:rPr lang="el-GR" sz="2000" i="1" dirty="0"/>
              <a:t> η κοινωνία των αγνώστων</a:t>
            </a:r>
          </a:p>
          <a:p>
            <a:pPr marL="0" indent="0">
              <a:buNone/>
            </a:pPr>
            <a:endParaRPr lang="el-GR" sz="2000" dirty="0"/>
          </a:p>
          <a:p>
            <a:pPr marL="0" indent="0">
              <a:buNone/>
            </a:pPr>
            <a:r>
              <a:rPr lang="el-GR" sz="2000" u="sng" dirty="0"/>
              <a:t>Ο πολίτης</a:t>
            </a:r>
          </a:p>
          <a:p>
            <a:r>
              <a:rPr lang="el-GR" sz="2000" dirty="0"/>
              <a:t>Πολιτισμένος (υπεύθυνος, καλοπροαίρετος, ειρηνιστής) </a:t>
            </a:r>
          </a:p>
          <a:p>
            <a:r>
              <a:rPr lang="el-GR" sz="2000" dirty="0"/>
              <a:t>Εξισωτικός (</a:t>
            </a:r>
            <a:r>
              <a:rPr lang="el-GR" sz="2000" dirty="0" err="1"/>
              <a:t>συλλογικοκεντρικός</a:t>
            </a:r>
            <a:r>
              <a:rPr lang="el-GR" sz="2000" dirty="0"/>
              <a:t>)</a:t>
            </a:r>
          </a:p>
          <a:p>
            <a:pPr marL="0" indent="0">
              <a:buNone/>
            </a:pPr>
            <a:r>
              <a:rPr lang="el-GR" sz="2000" i="1" dirty="0"/>
              <a:t>Η κοινότητα πολιτών </a:t>
            </a:r>
            <a:r>
              <a:rPr lang="en-US" sz="2000" i="1" dirty="0"/>
              <a:t>vs.</a:t>
            </a:r>
            <a:r>
              <a:rPr lang="el-GR" sz="2000" i="1" dirty="0"/>
              <a:t> η εξατομικευμένη κοινωνία</a:t>
            </a:r>
          </a:p>
          <a:p>
            <a:pPr marL="0" indent="0">
              <a:buNone/>
            </a:pPr>
            <a:endParaRPr lang="el-GR" sz="2000" dirty="0"/>
          </a:p>
          <a:p>
            <a:pPr marL="0" indent="0">
              <a:buNone/>
            </a:pPr>
            <a:r>
              <a:rPr lang="el-GR" sz="2000" u="sng" dirty="0"/>
              <a:t>Επαναστατικός εαυτός</a:t>
            </a:r>
          </a:p>
          <a:p>
            <a:r>
              <a:rPr lang="el-GR" sz="2000" dirty="0"/>
              <a:t>Αυτοδίκαιος (ηθική πάνω από το συμφέρον, τους συμπολίτες, το Νόμο)</a:t>
            </a:r>
          </a:p>
          <a:p>
            <a:r>
              <a:rPr lang="el-GR" sz="2000" dirty="0"/>
              <a:t>Μεσσιανικός (</a:t>
            </a:r>
            <a:r>
              <a:rPr lang="el-GR" sz="2000" dirty="0" err="1"/>
              <a:t>λαϊκιστικός</a:t>
            </a:r>
            <a:r>
              <a:rPr lang="el-GR" sz="2000" dirty="0"/>
              <a:t>, συναισθηματικός, αποκαλυπτικός, ανασφαλής)</a:t>
            </a:r>
          </a:p>
          <a:p>
            <a:pPr marL="0" indent="0">
              <a:buNone/>
            </a:pPr>
            <a:r>
              <a:rPr lang="el-GR" sz="2000" i="1" dirty="0"/>
              <a:t>Ο ηθικός λαός </a:t>
            </a:r>
            <a:r>
              <a:rPr lang="en-US" sz="2000" i="1"/>
              <a:t>vs.</a:t>
            </a:r>
            <a:r>
              <a:rPr lang="el-GR" sz="2000" i="1"/>
              <a:t> </a:t>
            </a:r>
            <a:r>
              <a:rPr lang="el-GR" sz="2000" i="1" dirty="0"/>
              <a:t>η τυπική κοινωνία </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n-US" dirty="0"/>
          </a:p>
        </p:txBody>
      </p:sp>
    </p:spTree>
    <p:extLst>
      <p:ext uri="{BB962C8B-B14F-4D97-AF65-F5344CB8AC3E}">
        <p14:creationId xmlns:p14="http://schemas.microsoft.com/office/powerpoint/2010/main" val="865275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l-GR" sz="2400" dirty="0">
                <a:solidFill>
                  <a:srgbClr val="0070C0"/>
                </a:solidFill>
              </a:rPr>
              <a:t>Ορθολογισμός</a:t>
            </a:r>
            <a:r>
              <a:rPr lang="el-GR" sz="2400" dirty="0"/>
              <a:t> και </a:t>
            </a:r>
            <a:r>
              <a:rPr lang="el-GR" sz="2400" dirty="0">
                <a:solidFill>
                  <a:srgbClr val="00B050"/>
                </a:solidFill>
              </a:rPr>
              <a:t>λαϊκισμός</a:t>
            </a:r>
            <a:br>
              <a:rPr lang="el-GR" sz="2400" dirty="0">
                <a:solidFill>
                  <a:srgbClr val="00B050"/>
                </a:solidFill>
              </a:rPr>
            </a:br>
            <a:r>
              <a:rPr lang="el-GR" sz="2400" dirty="0"/>
              <a:t>τρεις δημοκρατικοί και τρεις αντιδημοκρατικοί θεσμοί</a:t>
            </a:r>
          </a:p>
        </p:txBody>
      </p:sp>
      <p:pic>
        <p:nvPicPr>
          <p:cNvPr id="4" name="Content Placeholder 3"/>
          <p:cNvPicPr>
            <a:picLocks noGrp="1" noChangeAspect="1"/>
          </p:cNvPicPr>
          <p:nvPr>
            <p:ph idx="1"/>
          </p:nvPr>
        </p:nvPicPr>
        <p:blipFill>
          <a:blip r:embed="rId2"/>
          <a:stretch>
            <a:fillRect/>
          </a:stretch>
        </p:blipFill>
        <p:spPr>
          <a:xfrm>
            <a:off x="457200" y="1219200"/>
            <a:ext cx="7791886" cy="5607377"/>
          </a:xfrm>
          <a:prstGeom prst="rect">
            <a:avLst/>
          </a:prstGeom>
        </p:spPr>
      </p:pic>
    </p:spTree>
    <p:extLst>
      <p:ext uri="{BB962C8B-B14F-4D97-AF65-F5344CB8AC3E}">
        <p14:creationId xmlns:p14="http://schemas.microsoft.com/office/powerpoint/2010/main" val="2633755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609599"/>
            <a:ext cx="8229600" cy="6172201"/>
          </a:xfrm>
          <a:prstGeom prst="rect">
            <a:avLst/>
          </a:prstGeom>
        </p:spPr>
      </p:pic>
      <p:sp>
        <p:nvSpPr>
          <p:cNvPr id="5" name="Title 4"/>
          <p:cNvSpPr>
            <a:spLocks noGrp="1"/>
          </p:cNvSpPr>
          <p:nvPr>
            <p:ph type="title"/>
          </p:nvPr>
        </p:nvSpPr>
        <p:spPr>
          <a:xfrm>
            <a:off x="609600" y="0"/>
            <a:ext cx="8077200" cy="411162"/>
          </a:xfrm>
        </p:spPr>
        <p:txBody>
          <a:bodyPr>
            <a:normAutofit/>
          </a:bodyPr>
          <a:lstStyle/>
          <a:p>
            <a:r>
              <a:rPr lang="el-GR" sz="2000" dirty="0"/>
              <a:t>Ελλάδα </a:t>
            </a:r>
          </a:p>
        </p:txBody>
      </p:sp>
    </p:spTree>
    <p:extLst>
      <p:ext uri="{BB962C8B-B14F-4D97-AF65-F5344CB8AC3E}">
        <p14:creationId xmlns:p14="http://schemas.microsoft.com/office/powerpoint/2010/main" val="4108647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609600"/>
            <a:ext cx="8229600" cy="6172201"/>
          </a:xfrm>
          <a:prstGeom prst="rect">
            <a:avLst/>
          </a:prstGeom>
        </p:spPr>
      </p:pic>
      <p:sp>
        <p:nvSpPr>
          <p:cNvPr id="5" name="Title 4"/>
          <p:cNvSpPr>
            <a:spLocks noGrp="1"/>
          </p:cNvSpPr>
          <p:nvPr>
            <p:ph type="title"/>
          </p:nvPr>
        </p:nvSpPr>
        <p:spPr>
          <a:xfrm>
            <a:off x="304800" y="29852"/>
            <a:ext cx="8229600" cy="304800"/>
          </a:xfrm>
        </p:spPr>
        <p:txBody>
          <a:bodyPr>
            <a:normAutofit fontScale="90000"/>
          </a:bodyPr>
          <a:lstStyle/>
          <a:p>
            <a:r>
              <a:rPr lang="el-GR" sz="2000" dirty="0"/>
              <a:t>Ιρλανδία</a:t>
            </a:r>
          </a:p>
        </p:txBody>
      </p:sp>
    </p:spTree>
    <p:extLst>
      <p:ext uri="{BB962C8B-B14F-4D97-AF65-F5344CB8AC3E}">
        <p14:creationId xmlns:p14="http://schemas.microsoft.com/office/powerpoint/2010/main" val="440456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2" y="76200"/>
            <a:ext cx="8229600" cy="411162"/>
          </a:xfrm>
        </p:spPr>
        <p:txBody>
          <a:bodyPr>
            <a:normAutofit/>
          </a:bodyPr>
          <a:lstStyle/>
          <a:p>
            <a:r>
              <a:rPr lang="el-GR" sz="2000" dirty="0" err="1"/>
              <a:t>Συλλογικοκεντρικές</a:t>
            </a:r>
            <a:r>
              <a:rPr lang="el-GR" sz="2000" dirty="0"/>
              <a:t> και </a:t>
            </a:r>
            <a:r>
              <a:rPr lang="el-GR" sz="2000" dirty="0" err="1"/>
              <a:t>ατομοκεντρικές</a:t>
            </a:r>
            <a:r>
              <a:rPr lang="el-GR" sz="2000" dirty="0"/>
              <a:t> συμπεριφορές</a:t>
            </a:r>
          </a:p>
        </p:txBody>
      </p:sp>
      <p:graphicFrame>
        <p:nvGraphicFramePr>
          <p:cNvPr id="7" name="Table 6"/>
          <p:cNvGraphicFramePr>
            <a:graphicFrameLocks noGrp="1"/>
          </p:cNvGraphicFramePr>
          <p:nvPr>
            <p:extLst>
              <p:ext uri="{D42A27DB-BD31-4B8C-83A1-F6EECF244321}">
                <p14:modId xmlns:p14="http://schemas.microsoft.com/office/powerpoint/2010/main" val="292864117"/>
              </p:ext>
            </p:extLst>
          </p:nvPr>
        </p:nvGraphicFramePr>
        <p:xfrm>
          <a:off x="457202" y="1219200"/>
          <a:ext cx="8534397" cy="5334000"/>
        </p:xfrm>
        <a:graphic>
          <a:graphicData uri="http://schemas.openxmlformats.org/drawingml/2006/table">
            <a:tbl>
              <a:tblPr firstRow="1" firstCol="1" bandRow="1"/>
              <a:tblGrid>
                <a:gridCol w="5203781">
                  <a:extLst>
                    <a:ext uri="{9D8B030D-6E8A-4147-A177-3AD203B41FA5}">
                      <a16:colId xmlns:a16="http://schemas.microsoft.com/office/drawing/2014/main" xmlns="" val="1632132771"/>
                    </a:ext>
                  </a:extLst>
                </a:gridCol>
                <a:gridCol w="600707">
                  <a:extLst>
                    <a:ext uri="{9D8B030D-6E8A-4147-A177-3AD203B41FA5}">
                      <a16:colId xmlns:a16="http://schemas.microsoft.com/office/drawing/2014/main" xmlns="" val="1253690498"/>
                    </a:ext>
                  </a:extLst>
                </a:gridCol>
                <a:gridCol w="402353">
                  <a:extLst>
                    <a:ext uri="{9D8B030D-6E8A-4147-A177-3AD203B41FA5}">
                      <a16:colId xmlns:a16="http://schemas.microsoft.com/office/drawing/2014/main" xmlns="" val="3993139606"/>
                    </a:ext>
                  </a:extLst>
                </a:gridCol>
                <a:gridCol w="114482">
                  <a:extLst>
                    <a:ext uri="{9D8B030D-6E8A-4147-A177-3AD203B41FA5}">
                      <a16:colId xmlns:a16="http://schemas.microsoft.com/office/drawing/2014/main" xmlns="" val="925130574"/>
                    </a:ext>
                  </a:extLst>
                </a:gridCol>
                <a:gridCol w="600707">
                  <a:extLst>
                    <a:ext uri="{9D8B030D-6E8A-4147-A177-3AD203B41FA5}">
                      <a16:colId xmlns:a16="http://schemas.microsoft.com/office/drawing/2014/main" xmlns="" val="1469821397"/>
                    </a:ext>
                  </a:extLst>
                </a:gridCol>
                <a:gridCol w="600707">
                  <a:extLst>
                    <a:ext uri="{9D8B030D-6E8A-4147-A177-3AD203B41FA5}">
                      <a16:colId xmlns:a16="http://schemas.microsoft.com/office/drawing/2014/main" xmlns="" val="1331191505"/>
                    </a:ext>
                  </a:extLst>
                </a:gridCol>
                <a:gridCol w="114482">
                  <a:extLst>
                    <a:ext uri="{9D8B030D-6E8A-4147-A177-3AD203B41FA5}">
                      <a16:colId xmlns:a16="http://schemas.microsoft.com/office/drawing/2014/main" xmlns="" val="1814425457"/>
                    </a:ext>
                  </a:extLst>
                </a:gridCol>
                <a:gridCol w="600707">
                  <a:extLst>
                    <a:ext uri="{9D8B030D-6E8A-4147-A177-3AD203B41FA5}">
                      <a16:colId xmlns:a16="http://schemas.microsoft.com/office/drawing/2014/main" xmlns="" val="1417832230"/>
                    </a:ext>
                  </a:extLst>
                </a:gridCol>
                <a:gridCol w="296471">
                  <a:extLst>
                    <a:ext uri="{9D8B030D-6E8A-4147-A177-3AD203B41FA5}">
                      <a16:colId xmlns:a16="http://schemas.microsoft.com/office/drawing/2014/main" xmlns="" val="1643800212"/>
                    </a:ext>
                  </a:extLst>
                </a:gridCol>
              </a:tblGrid>
              <a:tr h="222162">
                <a:tc rowSpan="2">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7">
                  <a:txBody>
                    <a:bodyPr/>
                    <a:lstStyle/>
                    <a:p>
                      <a:pPr algn="ct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Component</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516979816"/>
                  </a:ext>
                </a:extLst>
              </a:tr>
              <a:tr h="222162">
                <a:tc vMerge="1">
                  <a:txBody>
                    <a:bodyPr/>
                    <a:lstStyle/>
                    <a:p>
                      <a:endParaRPr lang="el-GR"/>
                    </a:p>
                  </a:txBody>
                  <a:tcPr/>
                </a:tc>
                <a:tc gridSpan="3">
                  <a:txBody>
                    <a:bodyPr/>
                    <a:lstStyle/>
                    <a:p>
                      <a:pPr algn="ct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a:txBody>
                    <a:bodyPr/>
                    <a:lstStyle/>
                    <a:p>
                      <a:pPr algn="ct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453531523"/>
                  </a:ext>
                </a:extLst>
              </a:tr>
              <a:tr h="222162">
                <a:tc>
                  <a:txBody>
                    <a:bodyPr/>
                    <a:lstStyle/>
                    <a:p>
                      <a:pPr>
                        <a:spcAft>
                          <a:spcPts val="0"/>
                        </a:spcAft>
                      </a:pPr>
                      <a:r>
                        <a:rPr lang="el-GR" sz="11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Προτιμώ να βασίζομαι στον εαυτό μου παρά σε άλλους</a:t>
                      </a:r>
                      <a:endParaRPr lang="el-G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3">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,535</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l-GR"/>
                    </a:p>
                  </a:txBody>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,272</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2">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-,037</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-,171</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573220224"/>
                  </a:ext>
                </a:extLst>
              </a:tr>
              <a:tr h="406239">
                <a:tc>
                  <a:txBody>
                    <a:bodyPr/>
                    <a:lstStyle/>
                    <a:p>
                      <a:pPr>
                        <a:spcAft>
                          <a:spcPts val="0"/>
                        </a:spcAft>
                      </a:pPr>
                      <a:r>
                        <a:rPr lang="el-GR" sz="11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Είναι σημαντικό να είμαι καλύτερος στη δουλειά μου από τους άλλους</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gridSpan="3">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,710</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hMerge="1">
                  <a:txBody>
                    <a:bodyPr/>
                    <a:lstStyle/>
                    <a:p>
                      <a:endParaRPr lang="el-GR"/>
                    </a:p>
                  </a:txBody>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,029</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773069059"/>
                  </a:ext>
                </a:extLst>
              </a:tr>
              <a:tr h="406239">
                <a:tc>
                  <a:txBody>
                    <a:bodyPr/>
                    <a:lstStyle/>
                    <a:p>
                      <a:pPr>
                        <a:spcAft>
                          <a:spcPts val="0"/>
                        </a:spcAft>
                      </a:pPr>
                      <a:r>
                        <a:rPr lang="el-GR" sz="110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Όταν ένας συνεργάτης μου ή φίλος μου επιβραβεύεται νοιώθω υπερήφανος.</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gridSpan="3">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,715</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gridSpan="2">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,114</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,030</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260441418"/>
                  </a:ext>
                </a:extLst>
              </a:tr>
              <a:tr h="349112">
                <a:tc>
                  <a:txBody>
                    <a:bodyPr/>
                    <a:lstStyle/>
                    <a:p>
                      <a:pPr>
                        <a:spcAft>
                          <a:spcPts val="0"/>
                        </a:spcAft>
                      </a:pPr>
                      <a:r>
                        <a:rPr lang="el-GR" sz="110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Το άτομο πρέπει να θυσιάζεται για το καλό της ομάδας</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gridSpan="3">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-,087</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,099</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,264</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77959064"/>
                  </a:ext>
                </a:extLst>
              </a:tr>
              <a:tr h="222162">
                <a:tc>
                  <a:txBody>
                    <a:bodyPr/>
                    <a:lstStyle/>
                    <a:p>
                      <a:pPr>
                        <a:spcAft>
                          <a:spcPts val="0"/>
                        </a:spcAft>
                      </a:pPr>
                      <a:r>
                        <a:rPr lang="el-GR" sz="11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Συχνά «κάνω το δικό μου».</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gridSpan="3">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,479</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l-GR"/>
                    </a:p>
                  </a:txBody>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994205216"/>
                  </a:ext>
                </a:extLst>
              </a:tr>
              <a:tr h="211582">
                <a:tc>
                  <a:txBody>
                    <a:bodyPr/>
                    <a:lstStyle/>
                    <a:p>
                      <a:pPr>
                        <a:spcAft>
                          <a:spcPts val="0"/>
                        </a:spcAft>
                      </a:pPr>
                      <a:r>
                        <a:rPr lang="el-GR" sz="11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Να πετυχαίνω τους στόχους μου είναι το παν.</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gridSpan="3">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,674</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hMerge="1">
                  <a:txBody>
                    <a:bodyPr/>
                    <a:lstStyle/>
                    <a:p>
                      <a:endParaRPr lang="el-GR"/>
                    </a:p>
                  </a:txBody>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,086</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,006</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972101974"/>
                  </a:ext>
                </a:extLst>
              </a:tr>
              <a:tr h="211582">
                <a:tc>
                  <a:txBody>
                    <a:bodyPr/>
                    <a:lstStyle/>
                    <a:p>
                      <a:pPr>
                        <a:spcAft>
                          <a:spcPts val="0"/>
                        </a:spcAft>
                      </a:pPr>
                      <a:r>
                        <a:rPr lang="el-GR" sz="110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Η ευημερία των συναδέλφων μου είναι σημαντική.</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gridSpan="3">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,625</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gridSpan="2">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,225</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773992109"/>
                  </a:ext>
                </a:extLst>
              </a:tr>
              <a:tr h="406239">
                <a:tc>
                  <a:txBody>
                    <a:bodyPr/>
                    <a:lstStyle/>
                    <a:p>
                      <a:pPr>
                        <a:spcAft>
                          <a:spcPts val="0"/>
                        </a:spcAft>
                      </a:pPr>
                      <a:r>
                        <a:rPr lang="el-GR" sz="110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Είναι καθήκον μου να φροντίζω την οικογένειά μου, ακόμα και βάζοντας σε δεύτερη μοίρα τις προσωπικές μου επιθυμίες.</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gridSpan="3">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,169</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gridSpan="2">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solidFill>
                      <a:srgbClr val="FFFF00"/>
                    </a:solidFill>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-,092</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233564022"/>
                  </a:ext>
                </a:extLst>
              </a:tr>
              <a:tr h="406239">
                <a:tc>
                  <a:txBody>
                    <a:bodyPr/>
                    <a:lstStyle/>
                    <a:p>
                      <a:pPr>
                        <a:spcAft>
                          <a:spcPts val="0"/>
                        </a:spcAft>
                      </a:pPr>
                      <a:r>
                        <a:rPr lang="el-GR" sz="11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Η προσωπική μου ταυτότητα, ανεξάρτητα από τι πιστεύουν οι άλλοι, είναι πολύ σημαντική για εμένα.</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gridSpan="3">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00"/>
                    </a:solidFill>
                  </a:tcPr>
                </a:tc>
                <a:tc hMerge="1">
                  <a:txBody>
                    <a:bodyPr/>
                    <a:lstStyle/>
                    <a:p>
                      <a:endParaRPr lang="el-GR"/>
                    </a:p>
                  </a:txBody>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,469</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FFFF00"/>
                    </a:solidFill>
                  </a:tcPr>
                </a:tc>
                <a:tc gridSpan="2">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,231</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81652288"/>
                  </a:ext>
                </a:extLst>
              </a:tr>
              <a:tr h="406239">
                <a:tc>
                  <a:txBody>
                    <a:bodyPr/>
                    <a:lstStyle/>
                    <a:p>
                      <a:pPr>
                        <a:spcAft>
                          <a:spcPts val="0"/>
                        </a:spcAft>
                      </a:pPr>
                      <a:r>
                        <a:rPr lang="el-GR" sz="11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Ο ανταγωνισμός με τους άλλους είναι  η φυσική τάξη των πραγμάτων.</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gridSpan="3">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,677</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hMerge="1">
                  <a:txBody>
                    <a:bodyPr/>
                    <a:lstStyle/>
                    <a:p>
                      <a:endParaRPr lang="el-GR"/>
                    </a:p>
                  </a:txBody>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-,166</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,189</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896772522"/>
                  </a:ext>
                </a:extLst>
              </a:tr>
              <a:tr h="406239">
                <a:tc>
                  <a:txBody>
                    <a:bodyPr/>
                    <a:lstStyle/>
                    <a:p>
                      <a:pPr>
                        <a:spcAft>
                          <a:spcPts val="0"/>
                        </a:spcAft>
                      </a:pPr>
                      <a:r>
                        <a:rPr lang="el-GR" sz="110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Είναι ιδιαίτερα σημαντικό για εμένα να περνάω χρόνο παρέα με τους φίλους μου.</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gridSpan="3">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,129</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l-GR"/>
                    </a:p>
                  </a:txBody>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,593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gridSpan="2">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-,095</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,429</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138236331"/>
                  </a:ext>
                </a:extLst>
              </a:tr>
              <a:tr h="406239">
                <a:tc>
                  <a:txBody>
                    <a:bodyPr/>
                    <a:lstStyle/>
                    <a:p>
                      <a:pPr>
                        <a:spcAft>
                          <a:spcPts val="0"/>
                        </a:spcAft>
                      </a:pPr>
                      <a:r>
                        <a:rPr lang="el-GR" sz="110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Είναι σημαντικό να αποδέχομαι τις αποφάσεις της ομάδας που ανήκω.</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3">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,064</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,148</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2">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r">
                        <a:spcAft>
                          <a:spcPts val="0"/>
                        </a:spcAft>
                      </a:pPr>
                      <a:r>
                        <a:rPr lang="el-GR"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,793</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252450243"/>
                  </a:ext>
                </a:extLst>
              </a:tr>
              <a:tr h="406239">
                <a:tc gridSpan="8">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Extraction Method: Principal Component Analysis. </a:t>
                      </a:r>
                      <a:b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Rotation Method: Varimax with Kaiser Normalization.</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3449088327"/>
                  </a:ext>
                </a:extLst>
              </a:tr>
              <a:tr h="211582">
                <a:tc gridSpan="8">
                  <a:txBody>
                    <a:bodyPr/>
                    <a:lstStyle/>
                    <a:p>
                      <a:pPr>
                        <a:spcAft>
                          <a:spcPts val="0"/>
                        </a:spcAft>
                      </a:pPr>
                      <a:r>
                        <a:rPr lang="en-U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Rotation converged in 8 iterations.</a:t>
                      </a:r>
                      <a:endParaRPr lang="el-G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31" marR="64631" marT="0" marB="0">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spcAft>
                          <a:spcPts val="0"/>
                        </a:spcAft>
                      </a:pPr>
                      <a:r>
                        <a:rPr lang="el-GR"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xmlns="" val="4169394649"/>
                  </a:ext>
                </a:extLst>
              </a:tr>
              <a:tr h="211582">
                <a:tc>
                  <a:txBody>
                    <a:bodyPr/>
                    <a:lstStyle/>
                    <a:p>
                      <a:endParaRPr lang="el-GR" sz="900">
                        <a:effectLst/>
                        <a:latin typeface="Calibri" panose="020F0502020204030204" pitchFamily="34" charset="0"/>
                        <a:cs typeface="Times New Roman" panose="02020603050405020304" pitchFamily="18" charset="0"/>
                      </a:endParaRPr>
                    </a:p>
                  </a:txBody>
                  <a:tcPr marL="64631" marR="64631" marT="0" marB="0" anchor="b">
                    <a:lnL>
                      <a:noFill/>
                    </a:lnL>
                    <a:lnR>
                      <a:noFill/>
                    </a:lnR>
                    <a:lnT>
                      <a:noFill/>
                    </a:lnT>
                    <a:lnB>
                      <a:noFill/>
                    </a:lnB>
                  </a:tcPr>
                </a:tc>
                <a:tc>
                  <a:txBody>
                    <a:bodyPr/>
                    <a:lstStyle/>
                    <a:p>
                      <a:endParaRPr lang="el-GR" sz="900">
                        <a:effectLst/>
                        <a:latin typeface="Calibri" panose="020F0502020204030204" pitchFamily="34" charset="0"/>
                        <a:cs typeface="Times New Roman" panose="02020603050405020304" pitchFamily="18" charset="0"/>
                      </a:endParaRPr>
                    </a:p>
                  </a:txBody>
                  <a:tcPr marL="64631" marR="64631" marT="0" marB="0" anchor="b">
                    <a:lnL>
                      <a:noFill/>
                    </a:lnL>
                    <a:lnR>
                      <a:noFill/>
                    </a:lnR>
                    <a:lnT>
                      <a:noFill/>
                    </a:lnT>
                    <a:lnB>
                      <a:noFill/>
                    </a:lnB>
                  </a:tcPr>
                </a:tc>
                <a:tc>
                  <a:txBody>
                    <a:bodyPr/>
                    <a:lstStyle/>
                    <a:p>
                      <a:endParaRPr lang="el-GR" sz="900">
                        <a:effectLst/>
                        <a:latin typeface="Calibri" panose="020F0502020204030204" pitchFamily="34" charset="0"/>
                        <a:cs typeface="Times New Roman" panose="02020603050405020304" pitchFamily="18" charset="0"/>
                      </a:endParaRPr>
                    </a:p>
                  </a:txBody>
                  <a:tcPr marL="64631" marR="64631" marT="0" marB="0" anchor="b">
                    <a:lnL>
                      <a:noFill/>
                    </a:lnL>
                    <a:lnR>
                      <a:noFill/>
                    </a:lnR>
                    <a:lnT>
                      <a:noFill/>
                    </a:lnT>
                    <a:lnB>
                      <a:noFill/>
                    </a:lnB>
                  </a:tcPr>
                </a:tc>
                <a:tc gridSpan="3">
                  <a:txBody>
                    <a:bodyPr/>
                    <a:lstStyle/>
                    <a:p>
                      <a:endParaRPr lang="el-GR" sz="900">
                        <a:effectLst/>
                        <a:latin typeface="Calibri" panose="020F0502020204030204" pitchFamily="34" charset="0"/>
                        <a:cs typeface="Times New Roman" panose="02020603050405020304" pitchFamily="18" charset="0"/>
                      </a:endParaRPr>
                    </a:p>
                  </a:txBody>
                  <a:tcPr marL="64631" marR="64631" marT="0" marB="0" anchor="b">
                    <a:lnL>
                      <a:noFill/>
                    </a:lnL>
                    <a:lnR>
                      <a:noFill/>
                    </a:lnR>
                    <a:lnT>
                      <a:noFill/>
                    </a:lnT>
                    <a:lnB>
                      <a:noFill/>
                    </a:lnB>
                  </a:tcPr>
                </a:tc>
                <a:tc hMerge="1">
                  <a:txBody>
                    <a:bodyPr/>
                    <a:lstStyle/>
                    <a:p>
                      <a:endParaRPr lang="el-GR"/>
                    </a:p>
                  </a:txBody>
                  <a:tcPr/>
                </a:tc>
                <a:tc hMerge="1">
                  <a:txBody>
                    <a:bodyPr/>
                    <a:lstStyle/>
                    <a:p>
                      <a:endParaRPr lang="el-GR"/>
                    </a:p>
                  </a:txBody>
                  <a:tcPr/>
                </a:tc>
                <a:tc gridSpan="3">
                  <a:txBody>
                    <a:bodyPr/>
                    <a:lstStyle/>
                    <a:p>
                      <a:endParaRPr lang="el-GR" sz="900" dirty="0">
                        <a:effectLst/>
                        <a:latin typeface="Calibri" panose="020F0502020204030204" pitchFamily="34" charset="0"/>
                        <a:cs typeface="Times New Roman" panose="02020603050405020304" pitchFamily="18" charset="0"/>
                      </a:endParaRPr>
                    </a:p>
                  </a:txBody>
                  <a:tcPr marL="64631" marR="64631" marT="0" marB="0" anchor="b">
                    <a:lnL>
                      <a:noFill/>
                    </a:lnL>
                    <a:lnR>
                      <a:noFill/>
                    </a:lnR>
                    <a:lnT>
                      <a:noFill/>
                    </a:lnT>
                    <a:lnB>
                      <a:noFill/>
                    </a:lnB>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2233285187"/>
                  </a:ext>
                </a:extLst>
              </a:tr>
            </a:tbl>
          </a:graphicData>
        </a:graphic>
      </p:graphicFrame>
    </p:spTree>
    <p:extLst>
      <p:ext uri="{BB962C8B-B14F-4D97-AF65-F5344CB8AC3E}">
        <p14:creationId xmlns:p14="http://schemas.microsoft.com/office/powerpoint/2010/main" val="83744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t>Η χρήση του νοήματος</a:t>
            </a:r>
          </a:p>
        </p:txBody>
      </p:sp>
      <p:sp>
        <p:nvSpPr>
          <p:cNvPr id="3" name="Content Placeholder 2"/>
          <p:cNvSpPr>
            <a:spLocks noGrp="1"/>
          </p:cNvSpPr>
          <p:nvPr>
            <p:ph idx="1"/>
          </p:nvPr>
        </p:nvSpPr>
        <p:spPr/>
        <p:txBody>
          <a:bodyPr/>
          <a:lstStyle/>
          <a:p>
            <a:endParaRPr lang="el-GR" dirty="0"/>
          </a:p>
          <a:p>
            <a:endParaRPr lang="el-GR" dirty="0"/>
          </a:p>
          <a:p>
            <a:r>
              <a:rPr lang="el-GR" sz="2400" dirty="0"/>
              <a:t>Εσωτερική – κατανοητική (νοηματοδότηση του δρώντα)</a:t>
            </a:r>
          </a:p>
          <a:p>
            <a:endParaRPr lang="el-GR" sz="2400" dirty="0"/>
          </a:p>
          <a:p>
            <a:endParaRPr lang="el-GR" sz="2400" dirty="0"/>
          </a:p>
          <a:p>
            <a:r>
              <a:rPr lang="el-GR" sz="2400" dirty="0"/>
              <a:t>Εξωτερική </a:t>
            </a:r>
            <a:r>
              <a:rPr lang="en-US" sz="2400" dirty="0"/>
              <a:t>– </a:t>
            </a:r>
            <a:r>
              <a:rPr lang="el-GR" sz="2400" dirty="0"/>
              <a:t>εξουσιαστική (νοηματοδότηση της πραγματικότητας)</a:t>
            </a:r>
          </a:p>
          <a:p>
            <a:endParaRPr lang="el-GR" sz="2400" dirty="0"/>
          </a:p>
          <a:p>
            <a:endParaRPr lang="el-GR" sz="2400" dirty="0"/>
          </a:p>
          <a:p>
            <a:endParaRPr lang="el-GR" dirty="0"/>
          </a:p>
        </p:txBody>
      </p:sp>
    </p:spTree>
    <p:extLst>
      <p:ext uri="{BB962C8B-B14F-4D97-AF65-F5344CB8AC3E}">
        <p14:creationId xmlns:p14="http://schemas.microsoft.com/office/powerpoint/2010/main" val="2086014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85000" lnSpcReduction="20000"/>
          </a:bodyPr>
          <a:lstStyle/>
          <a:p>
            <a:r>
              <a:rPr lang="el-GR" dirty="0">
                <a:solidFill>
                  <a:schemeClr val="accent2">
                    <a:lumMod val="50000"/>
                  </a:schemeClr>
                </a:solidFill>
              </a:rPr>
              <a:t>Ανταγωνιστικός</a:t>
            </a:r>
            <a:r>
              <a:rPr lang="el-GR" dirty="0"/>
              <a:t> – </a:t>
            </a:r>
            <a:r>
              <a:rPr lang="el-GR" dirty="0">
                <a:solidFill>
                  <a:srgbClr val="00B050"/>
                </a:solidFill>
              </a:rPr>
              <a:t>μη-ανταγωνιστικός</a:t>
            </a:r>
            <a:r>
              <a:rPr lang="el-GR" dirty="0"/>
              <a:t> </a:t>
            </a:r>
            <a:r>
              <a:rPr lang="el-GR" dirty="0" err="1"/>
              <a:t>ατομοκεντρισμός</a:t>
            </a:r>
            <a:r>
              <a:rPr lang="el-GR" dirty="0"/>
              <a:t> </a:t>
            </a:r>
          </a:p>
          <a:p>
            <a:endParaRPr lang="el-GR" dirty="0"/>
          </a:p>
          <a:p>
            <a:r>
              <a:rPr lang="el-GR" dirty="0"/>
              <a:t>Πρώτος παράγοντας</a:t>
            </a:r>
          </a:p>
          <a:p>
            <a:pPr marL="0" indent="0">
              <a:buNone/>
            </a:pPr>
            <a:endParaRPr lang="en-US" dirty="0"/>
          </a:p>
          <a:p>
            <a:r>
              <a:rPr lang="el-GR" dirty="0">
                <a:solidFill>
                  <a:schemeClr val="accent2">
                    <a:lumMod val="50000"/>
                  </a:schemeClr>
                </a:solidFill>
              </a:rPr>
              <a:t>Είναι σημαντικό να αποδίδω καλύτερα από τους συναδέλφους μου</a:t>
            </a:r>
            <a:endParaRPr lang="en-US" dirty="0">
              <a:solidFill>
                <a:schemeClr val="accent2">
                  <a:lumMod val="50000"/>
                </a:schemeClr>
              </a:solidFill>
            </a:endParaRPr>
          </a:p>
          <a:p>
            <a:r>
              <a:rPr lang="el-GR" dirty="0">
                <a:solidFill>
                  <a:schemeClr val="accent2">
                    <a:lumMod val="50000"/>
                  </a:schemeClr>
                </a:solidFill>
              </a:rPr>
              <a:t>Ο ανταγωνισμός είναι νόμος της φύσης</a:t>
            </a:r>
            <a:endParaRPr lang="en-US" dirty="0">
              <a:solidFill>
                <a:schemeClr val="accent2">
                  <a:lumMod val="50000"/>
                </a:schemeClr>
              </a:solidFill>
            </a:endParaRPr>
          </a:p>
          <a:p>
            <a:r>
              <a:rPr lang="el-GR" dirty="0">
                <a:solidFill>
                  <a:schemeClr val="accent2">
                    <a:lumMod val="50000"/>
                  </a:schemeClr>
                </a:solidFill>
              </a:rPr>
              <a:t>Το να κερδίζεις είναι το πιο σημαντικό πράγμα στη ζωή</a:t>
            </a:r>
            <a:r>
              <a:rPr lang="en-US" dirty="0"/>
              <a:t> </a:t>
            </a:r>
          </a:p>
          <a:p>
            <a:r>
              <a:rPr lang="el-GR" dirty="0">
                <a:solidFill>
                  <a:srgbClr val="00B050"/>
                </a:solidFill>
              </a:rPr>
              <a:t>Προτιμώ να βασίζομαι σε μένα παρά στους άλλους </a:t>
            </a:r>
            <a:r>
              <a:rPr lang="en-US" dirty="0">
                <a:solidFill>
                  <a:srgbClr val="00B050"/>
                </a:solidFill>
              </a:rPr>
              <a:t> </a:t>
            </a:r>
          </a:p>
          <a:p>
            <a:r>
              <a:rPr lang="el-GR" dirty="0">
                <a:solidFill>
                  <a:srgbClr val="00B050"/>
                </a:solidFill>
              </a:rPr>
              <a:t>Συχνά κάνω το «δικό μου»</a:t>
            </a:r>
            <a:r>
              <a:rPr lang="en-US" dirty="0">
                <a:solidFill>
                  <a:srgbClr val="00B050"/>
                </a:solidFill>
              </a:rPr>
              <a:t> </a:t>
            </a:r>
          </a:p>
          <a:p>
            <a:r>
              <a:rPr lang="el-GR" dirty="0">
                <a:solidFill>
                  <a:srgbClr val="00B050"/>
                </a:solidFill>
              </a:rPr>
              <a:t>Το να είμαι ο εαυτός μου, ό,τι κι αν πιστεύουν οι άλλοι για μένα, είναι πολύ σημαντικό </a:t>
            </a:r>
            <a:endParaRPr lang="en-US" dirty="0">
              <a:solidFill>
                <a:srgbClr val="00B050"/>
              </a:solidFill>
            </a:endParaRPr>
          </a:p>
          <a:p>
            <a:endParaRPr lang="el-GR" dirty="0"/>
          </a:p>
        </p:txBody>
      </p:sp>
    </p:spTree>
    <p:extLst>
      <p:ext uri="{BB962C8B-B14F-4D97-AF65-F5344CB8AC3E}">
        <p14:creationId xmlns:p14="http://schemas.microsoft.com/office/powerpoint/2010/main" val="2053229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l-GR" sz="2800" dirty="0"/>
              <a:t>Εθελοντική </a:t>
            </a:r>
            <a:r>
              <a:rPr lang="el-GR" sz="2800" dirty="0" err="1"/>
              <a:t>συλλογικοκεντρικότητα</a:t>
            </a:r>
            <a:endParaRPr lang="el-GR" sz="2800" dirty="0"/>
          </a:p>
        </p:txBody>
      </p:sp>
      <p:sp>
        <p:nvSpPr>
          <p:cNvPr id="3" name="Content Placeholder 2"/>
          <p:cNvSpPr>
            <a:spLocks noGrp="1"/>
          </p:cNvSpPr>
          <p:nvPr>
            <p:ph idx="1"/>
          </p:nvPr>
        </p:nvSpPr>
        <p:spPr/>
        <p:txBody>
          <a:bodyPr>
            <a:normAutofit/>
          </a:bodyPr>
          <a:lstStyle/>
          <a:p>
            <a:r>
              <a:rPr lang="el-GR" sz="2400" dirty="0"/>
              <a:t>Όταν ένας συνάδελφος επιβραβεύεται, νοιώθω υπερήφανος</a:t>
            </a:r>
          </a:p>
          <a:p>
            <a:pPr marL="0" indent="0">
              <a:buNone/>
            </a:pPr>
            <a:r>
              <a:rPr lang="el-GR" sz="2400" dirty="0"/>
              <a:t> </a:t>
            </a:r>
            <a:endParaRPr lang="en-US" sz="2400" dirty="0"/>
          </a:p>
          <a:p>
            <a:r>
              <a:rPr lang="el-GR" sz="2400" dirty="0"/>
              <a:t>Είναι πολύ σημαντικό για μένα να είναι καλά οι συνάδελφοί μου</a:t>
            </a:r>
          </a:p>
          <a:p>
            <a:endParaRPr lang="en-US" sz="2400" dirty="0"/>
          </a:p>
          <a:p>
            <a:pPr lvl="0"/>
            <a:r>
              <a:rPr lang="el-GR" sz="2400" dirty="0">
                <a:solidFill>
                  <a:srgbClr val="00B0F0"/>
                </a:solidFill>
              </a:rPr>
              <a:t>Το να είμαι ο εαυτός μου, ό,τι κι αν πιστεύουν οι άλλοι για μένα, είναι πολύ σημαντικό (μη </a:t>
            </a:r>
            <a:r>
              <a:rPr lang="el-GR" sz="2400" dirty="0" err="1">
                <a:solidFill>
                  <a:srgbClr val="00B0F0"/>
                </a:solidFill>
              </a:rPr>
              <a:t>ανταγ</a:t>
            </a:r>
            <a:r>
              <a:rPr lang="el-GR" sz="2400" dirty="0">
                <a:solidFill>
                  <a:srgbClr val="00B0F0"/>
                </a:solidFill>
              </a:rPr>
              <a:t>. </a:t>
            </a:r>
            <a:r>
              <a:rPr lang="el-GR" sz="2400" dirty="0" err="1">
                <a:solidFill>
                  <a:srgbClr val="00B0F0"/>
                </a:solidFill>
              </a:rPr>
              <a:t>ατομοκ</a:t>
            </a:r>
            <a:r>
              <a:rPr lang="el-GR" sz="2400" dirty="0">
                <a:solidFill>
                  <a:srgbClr val="00B0F0"/>
                </a:solidFill>
              </a:rPr>
              <a:t>.)</a:t>
            </a:r>
          </a:p>
          <a:p>
            <a:pPr lvl="0"/>
            <a:endParaRPr lang="en-US" sz="2400" dirty="0">
              <a:solidFill>
                <a:srgbClr val="00B0F0"/>
              </a:solidFill>
            </a:endParaRPr>
          </a:p>
          <a:p>
            <a:r>
              <a:rPr lang="el-GR" sz="2400" dirty="0"/>
              <a:t>Είναι ιδιαίτερα σημαντικό για εμένα να περνάω χρόνο παρέα με τους φίλους μου</a:t>
            </a:r>
            <a:endParaRPr lang="el-GR" dirty="0"/>
          </a:p>
        </p:txBody>
      </p:sp>
    </p:spTree>
    <p:extLst>
      <p:ext uri="{BB962C8B-B14F-4D97-AF65-F5344CB8AC3E}">
        <p14:creationId xmlns:p14="http://schemas.microsoft.com/office/powerpoint/2010/main" val="4124833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l-GR" sz="2400" dirty="0"/>
              <a:t>(παραδοσιακή) Κάθετη </a:t>
            </a:r>
            <a:r>
              <a:rPr lang="el-GR" sz="2400" dirty="0" err="1"/>
              <a:t>συλλογικοκεντρικότητα</a:t>
            </a:r>
            <a:endParaRPr lang="el-GR" sz="2400" dirty="0"/>
          </a:p>
        </p:txBody>
      </p:sp>
      <p:sp>
        <p:nvSpPr>
          <p:cNvPr id="3" name="Content Placeholder 2"/>
          <p:cNvSpPr>
            <a:spLocks noGrp="1"/>
          </p:cNvSpPr>
          <p:nvPr>
            <p:ph idx="1"/>
          </p:nvPr>
        </p:nvSpPr>
        <p:spPr/>
        <p:txBody>
          <a:bodyPr>
            <a:normAutofit/>
          </a:bodyPr>
          <a:lstStyle/>
          <a:p>
            <a:r>
              <a:rPr lang="el-GR" sz="2400" dirty="0"/>
              <a:t>Το άτομο πρέπει να θυσιάζει το προσωπικό του συμφέρον για την ομάδα</a:t>
            </a:r>
          </a:p>
          <a:p>
            <a:endParaRPr lang="el-GR" sz="2400" dirty="0"/>
          </a:p>
          <a:p>
            <a:r>
              <a:rPr lang="el-GR" sz="2400" dirty="0"/>
              <a:t>Είναι καθήκον μου να φροντίζω την οικογένειά μου, ακόμα και βάζοντας σε δεύτερη μοίρα τις προσωπικές μου επιθυμίες</a:t>
            </a:r>
          </a:p>
        </p:txBody>
      </p:sp>
    </p:spTree>
    <p:extLst>
      <p:ext uri="{BB962C8B-B14F-4D97-AF65-F5344CB8AC3E}">
        <p14:creationId xmlns:p14="http://schemas.microsoft.com/office/powerpoint/2010/main" val="2803835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7200" cy="563562"/>
          </a:xfrm>
        </p:spPr>
        <p:txBody>
          <a:bodyPr>
            <a:normAutofit/>
          </a:bodyPr>
          <a:lstStyle/>
          <a:p>
            <a:r>
              <a:rPr lang="el-GR" sz="2400" dirty="0"/>
              <a:t>(σύγχρονη) Κάθετη </a:t>
            </a:r>
            <a:r>
              <a:rPr lang="el-GR" sz="2400" dirty="0" err="1"/>
              <a:t>συλλογικοκεντρικότητα</a:t>
            </a:r>
            <a:endParaRPr lang="el-GR" sz="2400" dirty="0"/>
          </a:p>
        </p:txBody>
      </p:sp>
      <p:sp>
        <p:nvSpPr>
          <p:cNvPr id="3" name="Content Placeholder 2"/>
          <p:cNvSpPr>
            <a:spLocks noGrp="1"/>
          </p:cNvSpPr>
          <p:nvPr>
            <p:ph idx="1"/>
          </p:nvPr>
        </p:nvSpPr>
        <p:spPr/>
        <p:txBody>
          <a:bodyPr/>
          <a:lstStyle/>
          <a:p>
            <a:r>
              <a:rPr lang="el-GR" sz="2400" dirty="0"/>
              <a:t>Συχνά ΔΕΝ «κάνω το δικό μου»</a:t>
            </a:r>
          </a:p>
          <a:p>
            <a:endParaRPr lang="el-GR" sz="2400" dirty="0"/>
          </a:p>
          <a:p>
            <a:r>
              <a:rPr lang="el-GR" sz="2400" dirty="0"/>
              <a:t>Είναι ιδιαίτερα σημαντικό για εμένα να περνάω χρόνο παρέα με τους φίλους μου</a:t>
            </a:r>
          </a:p>
          <a:p>
            <a:endParaRPr lang="el-GR" sz="2400" dirty="0"/>
          </a:p>
          <a:p>
            <a:r>
              <a:rPr lang="el-GR" sz="2400" dirty="0"/>
              <a:t>Είναι σημαντικό να αποδέχομαι τις αποφάσεις της ομάδας που ανήκω</a:t>
            </a:r>
            <a:endParaRPr lang="el-GR" dirty="0"/>
          </a:p>
        </p:txBody>
      </p:sp>
    </p:spTree>
    <p:extLst>
      <p:ext uri="{BB962C8B-B14F-4D97-AF65-F5344CB8AC3E}">
        <p14:creationId xmlns:p14="http://schemas.microsoft.com/office/powerpoint/2010/main" val="899811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510" y="914400"/>
            <a:ext cx="8940979" cy="5029199"/>
          </a:xfrm>
          <a:prstGeom prst="rect">
            <a:avLst/>
          </a:prstGeom>
        </p:spPr>
      </p:pic>
    </p:spTree>
    <p:extLst>
      <p:ext uri="{BB962C8B-B14F-4D97-AF65-F5344CB8AC3E}">
        <p14:creationId xmlns:p14="http://schemas.microsoft.com/office/powerpoint/2010/main" val="910675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601" y="152400"/>
            <a:ext cx="7543799" cy="1688497"/>
          </a:xfrm>
          <a:prstGeom prst="rect">
            <a:avLst/>
          </a:prstGeom>
        </p:spPr>
      </p:pic>
      <p:pic>
        <p:nvPicPr>
          <p:cNvPr id="5" name="Picture 4"/>
          <p:cNvPicPr>
            <a:picLocks noChangeAspect="1"/>
          </p:cNvPicPr>
          <p:nvPr/>
        </p:nvPicPr>
        <p:blipFill>
          <a:blip r:embed="rId3"/>
          <a:stretch>
            <a:fillRect/>
          </a:stretch>
        </p:blipFill>
        <p:spPr>
          <a:xfrm>
            <a:off x="249026" y="1981200"/>
            <a:ext cx="5732861" cy="1469083"/>
          </a:xfrm>
          <a:prstGeom prst="rect">
            <a:avLst/>
          </a:prstGeom>
        </p:spPr>
      </p:pic>
      <p:pic>
        <p:nvPicPr>
          <p:cNvPr id="6" name="Picture 5"/>
          <p:cNvPicPr>
            <a:picLocks noChangeAspect="1"/>
          </p:cNvPicPr>
          <p:nvPr/>
        </p:nvPicPr>
        <p:blipFill>
          <a:blip r:embed="rId4"/>
          <a:stretch>
            <a:fillRect/>
          </a:stretch>
        </p:blipFill>
        <p:spPr>
          <a:xfrm>
            <a:off x="274950" y="3572554"/>
            <a:ext cx="5732861" cy="1325833"/>
          </a:xfrm>
          <a:prstGeom prst="rect">
            <a:avLst/>
          </a:prstGeom>
        </p:spPr>
      </p:pic>
      <p:pic>
        <p:nvPicPr>
          <p:cNvPr id="7" name="Picture 6"/>
          <p:cNvPicPr>
            <a:picLocks noChangeAspect="1"/>
          </p:cNvPicPr>
          <p:nvPr/>
        </p:nvPicPr>
        <p:blipFill>
          <a:blip r:embed="rId5"/>
          <a:stretch>
            <a:fillRect/>
          </a:stretch>
        </p:blipFill>
        <p:spPr>
          <a:xfrm>
            <a:off x="274950" y="5181940"/>
            <a:ext cx="5732861" cy="1164294"/>
          </a:xfrm>
          <a:prstGeom prst="rect">
            <a:avLst/>
          </a:prstGeom>
        </p:spPr>
      </p:pic>
    </p:spTree>
    <p:extLst>
      <p:ext uri="{BB962C8B-B14F-4D97-AF65-F5344CB8AC3E}">
        <p14:creationId xmlns:p14="http://schemas.microsoft.com/office/powerpoint/2010/main" val="4015927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l-GR" sz="3200" dirty="0"/>
              <a:t>Συμπεράσματα</a:t>
            </a:r>
          </a:p>
        </p:txBody>
      </p:sp>
      <p:sp>
        <p:nvSpPr>
          <p:cNvPr id="3" name="Content Placeholder 2"/>
          <p:cNvSpPr>
            <a:spLocks noGrp="1"/>
          </p:cNvSpPr>
          <p:nvPr>
            <p:ph idx="1"/>
          </p:nvPr>
        </p:nvSpPr>
        <p:spPr/>
        <p:txBody>
          <a:bodyPr>
            <a:normAutofit/>
          </a:bodyPr>
          <a:lstStyle/>
          <a:p>
            <a:r>
              <a:rPr lang="el-GR" sz="2400" dirty="0"/>
              <a:t>Κοινοτικά – </a:t>
            </a:r>
            <a:r>
              <a:rPr lang="el-GR" sz="2400" dirty="0" err="1"/>
              <a:t>συλλογικο</a:t>
            </a:r>
            <a:r>
              <a:rPr lang="el-GR" sz="2400" dirty="0"/>
              <a:t>-κεντρικά οράματα</a:t>
            </a:r>
          </a:p>
          <a:p>
            <a:endParaRPr lang="el-GR" sz="2400" dirty="0"/>
          </a:p>
          <a:p>
            <a:r>
              <a:rPr lang="el-GR" sz="2400" dirty="0"/>
              <a:t>Εγωιστική συμπεριφορά</a:t>
            </a:r>
          </a:p>
          <a:p>
            <a:endParaRPr lang="el-GR" sz="2400" dirty="0"/>
          </a:p>
          <a:p>
            <a:r>
              <a:rPr lang="el-GR" sz="2400" dirty="0"/>
              <a:t>Η «αντίσταση-εξέγερση» ως κανονική κατάσταση</a:t>
            </a:r>
          </a:p>
          <a:p>
            <a:endParaRPr lang="el-GR" sz="2400" dirty="0"/>
          </a:p>
          <a:p>
            <a:endParaRPr lang="el-GR" sz="2400" dirty="0"/>
          </a:p>
        </p:txBody>
      </p:sp>
    </p:spTree>
    <p:extLst>
      <p:ext uri="{BB962C8B-B14F-4D97-AF65-F5344CB8AC3E}">
        <p14:creationId xmlns:p14="http://schemas.microsoft.com/office/powerpoint/2010/main" val="32393153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l-GR" sz="2400" dirty="0"/>
              <a:t>Ο καχύποπτος (1%)</a:t>
            </a:r>
          </a:p>
        </p:txBody>
      </p:sp>
      <p:pic>
        <p:nvPicPr>
          <p:cNvPr id="4" name="Content Placeholder 3"/>
          <p:cNvPicPr>
            <a:picLocks noGrp="1" noChangeAspect="1"/>
          </p:cNvPicPr>
          <p:nvPr>
            <p:ph idx="1"/>
          </p:nvPr>
        </p:nvPicPr>
        <p:blipFill>
          <a:blip r:embed="rId2"/>
          <a:stretch>
            <a:fillRect/>
          </a:stretch>
        </p:blipFill>
        <p:spPr>
          <a:xfrm>
            <a:off x="291883" y="1916805"/>
            <a:ext cx="1142790" cy="1142790"/>
          </a:xfrm>
          <a:prstGeom prst="rect">
            <a:avLst/>
          </a:prstGeom>
        </p:spPr>
      </p:pic>
      <p:pic>
        <p:nvPicPr>
          <p:cNvPr id="5" name="Picture 4"/>
          <p:cNvPicPr>
            <a:picLocks noChangeAspect="1"/>
          </p:cNvPicPr>
          <p:nvPr/>
        </p:nvPicPr>
        <p:blipFill>
          <a:blip r:embed="rId3"/>
          <a:stretch>
            <a:fillRect/>
          </a:stretch>
        </p:blipFill>
        <p:spPr>
          <a:xfrm>
            <a:off x="1579472" y="1883502"/>
            <a:ext cx="1123733" cy="1173128"/>
          </a:xfrm>
          <a:prstGeom prst="rect">
            <a:avLst/>
          </a:prstGeom>
        </p:spPr>
      </p:pic>
      <p:pic>
        <p:nvPicPr>
          <p:cNvPr id="6" name="Picture 5"/>
          <p:cNvPicPr>
            <a:picLocks noChangeAspect="1"/>
          </p:cNvPicPr>
          <p:nvPr/>
        </p:nvPicPr>
        <p:blipFill>
          <a:blip r:embed="rId4"/>
          <a:stretch>
            <a:fillRect/>
          </a:stretch>
        </p:blipFill>
        <p:spPr>
          <a:xfrm>
            <a:off x="2846878" y="1915068"/>
            <a:ext cx="1404259" cy="1079657"/>
          </a:xfrm>
          <a:prstGeom prst="rect">
            <a:avLst/>
          </a:prstGeom>
        </p:spPr>
      </p:pic>
      <p:pic>
        <p:nvPicPr>
          <p:cNvPr id="7" name="Picture 6"/>
          <p:cNvPicPr>
            <a:picLocks noChangeAspect="1"/>
          </p:cNvPicPr>
          <p:nvPr/>
        </p:nvPicPr>
        <p:blipFill>
          <a:blip r:embed="rId5"/>
          <a:stretch>
            <a:fillRect/>
          </a:stretch>
        </p:blipFill>
        <p:spPr>
          <a:xfrm>
            <a:off x="4457700" y="1927093"/>
            <a:ext cx="1485657" cy="1085113"/>
          </a:xfrm>
          <a:prstGeom prst="rect">
            <a:avLst/>
          </a:prstGeom>
        </p:spPr>
      </p:pic>
      <p:pic>
        <p:nvPicPr>
          <p:cNvPr id="8" name="Picture 7"/>
          <p:cNvPicPr>
            <a:picLocks noChangeAspect="1"/>
          </p:cNvPicPr>
          <p:nvPr/>
        </p:nvPicPr>
        <p:blipFill>
          <a:blip r:embed="rId6"/>
          <a:stretch>
            <a:fillRect/>
          </a:stretch>
        </p:blipFill>
        <p:spPr>
          <a:xfrm>
            <a:off x="6161623" y="1964015"/>
            <a:ext cx="1430398" cy="1072799"/>
          </a:xfrm>
          <a:prstGeom prst="rect">
            <a:avLst/>
          </a:prstGeom>
        </p:spPr>
      </p:pic>
      <p:pic>
        <p:nvPicPr>
          <p:cNvPr id="9" name="Picture 8"/>
          <p:cNvPicPr>
            <a:picLocks noChangeAspect="1"/>
          </p:cNvPicPr>
          <p:nvPr/>
        </p:nvPicPr>
        <p:blipFill>
          <a:blip r:embed="rId7"/>
          <a:stretch>
            <a:fillRect/>
          </a:stretch>
        </p:blipFill>
        <p:spPr>
          <a:xfrm>
            <a:off x="7697852" y="1951820"/>
            <a:ext cx="1330133" cy="1104810"/>
          </a:xfrm>
          <a:prstGeom prst="rect">
            <a:avLst/>
          </a:prstGeom>
        </p:spPr>
      </p:pic>
      <p:sp>
        <p:nvSpPr>
          <p:cNvPr id="10" name="Rectangle 9"/>
          <p:cNvSpPr/>
          <p:nvPr/>
        </p:nvSpPr>
        <p:spPr>
          <a:xfrm>
            <a:off x="152400" y="4114800"/>
            <a:ext cx="8610600" cy="369332"/>
          </a:xfrm>
          <a:prstGeom prst="rect">
            <a:avLst/>
          </a:prstGeom>
        </p:spPr>
        <p:txBody>
          <a:bodyPr wrap="square">
            <a:spAutoFit/>
          </a:bodyPr>
          <a:lstStyle/>
          <a:p>
            <a:r>
              <a:rPr lang="el-GR" dirty="0"/>
              <a:t>ΔΕΝ εμπιστεύομαι τους συμπολίτες μου ανεξάρτητα από το πόσο καλά τους ξέρω.</a:t>
            </a:r>
          </a:p>
        </p:txBody>
      </p:sp>
    </p:spTree>
    <p:extLst>
      <p:ext uri="{BB962C8B-B14F-4D97-AF65-F5344CB8AC3E}">
        <p14:creationId xmlns:p14="http://schemas.microsoft.com/office/powerpoint/2010/main" val="21805845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l-GR" sz="2800" dirty="0"/>
              <a:t>Ο κυνικός (2%)</a:t>
            </a:r>
          </a:p>
        </p:txBody>
      </p:sp>
      <p:sp>
        <p:nvSpPr>
          <p:cNvPr id="3" name="Content Placeholder 2"/>
          <p:cNvSpPr>
            <a:spLocks noGrp="1"/>
          </p:cNvSpPr>
          <p:nvPr>
            <p:ph idx="1"/>
          </p:nvPr>
        </p:nvSpPr>
        <p:spPr>
          <a:xfrm>
            <a:off x="302443" y="4038600"/>
            <a:ext cx="8763000" cy="715963"/>
          </a:xfrm>
        </p:spPr>
        <p:txBody>
          <a:bodyPr>
            <a:normAutofit fontScale="77500" lnSpcReduction="20000"/>
          </a:bodyPr>
          <a:lstStyle/>
          <a:p>
            <a:pPr marL="0" indent="0">
              <a:buNone/>
            </a:pPr>
            <a:r>
              <a:rPr lang="el-GR" dirty="0"/>
              <a:t>Μπροστά στο προσωπικό μου όφελος δεν υπολογίζω το Νόμο.</a:t>
            </a:r>
          </a:p>
        </p:txBody>
      </p:sp>
      <p:pic>
        <p:nvPicPr>
          <p:cNvPr id="4" name="Picture 3"/>
          <p:cNvPicPr>
            <a:picLocks noChangeAspect="1"/>
          </p:cNvPicPr>
          <p:nvPr/>
        </p:nvPicPr>
        <p:blipFill>
          <a:blip r:embed="rId2"/>
          <a:stretch>
            <a:fillRect/>
          </a:stretch>
        </p:blipFill>
        <p:spPr>
          <a:xfrm>
            <a:off x="304800" y="1066800"/>
            <a:ext cx="1201516" cy="1333295"/>
          </a:xfrm>
          <a:prstGeom prst="rect">
            <a:avLst/>
          </a:prstGeom>
        </p:spPr>
      </p:pic>
      <p:pic>
        <p:nvPicPr>
          <p:cNvPr id="5" name="Picture 4"/>
          <p:cNvPicPr>
            <a:picLocks noChangeAspect="1"/>
          </p:cNvPicPr>
          <p:nvPr/>
        </p:nvPicPr>
        <p:blipFill>
          <a:blip r:embed="rId3"/>
          <a:stretch>
            <a:fillRect/>
          </a:stretch>
        </p:blipFill>
        <p:spPr>
          <a:xfrm>
            <a:off x="2387530" y="1171415"/>
            <a:ext cx="1333276" cy="1241082"/>
          </a:xfrm>
          <a:prstGeom prst="rect">
            <a:avLst/>
          </a:prstGeom>
        </p:spPr>
      </p:pic>
      <p:pic>
        <p:nvPicPr>
          <p:cNvPr id="6" name="Picture 5"/>
          <p:cNvPicPr>
            <a:picLocks noChangeAspect="1"/>
          </p:cNvPicPr>
          <p:nvPr/>
        </p:nvPicPr>
        <p:blipFill>
          <a:blip r:embed="rId4"/>
          <a:stretch>
            <a:fillRect/>
          </a:stretch>
        </p:blipFill>
        <p:spPr>
          <a:xfrm>
            <a:off x="4495800" y="1066800"/>
            <a:ext cx="1133305" cy="1450313"/>
          </a:xfrm>
          <a:prstGeom prst="rect">
            <a:avLst/>
          </a:prstGeom>
        </p:spPr>
      </p:pic>
      <p:pic>
        <p:nvPicPr>
          <p:cNvPr id="7" name="Picture 6"/>
          <p:cNvPicPr>
            <a:picLocks noChangeAspect="1"/>
          </p:cNvPicPr>
          <p:nvPr/>
        </p:nvPicPr>
        <p:blipFill>
          <a:blip r:embed="rId5"/>
          <a:stretch>
            <a:fillRect/>
          </a:stretch>
        </p:blipFill>
        <p:spPr>
          <a:xfrm>
            <a:off x="6553200" y="1234452"/>
            <a:ext cx="1756126" cy="1282661"/>
          </a:xfrm>
          <a:prstGeom prst="rect">
            <a:avLst/>
          </a:prstGeom>
        </p:spPr>
      </p:pic>
    </p:spTree>
    <p:extLst>
      <p:ext uri="{BB962C8B-B14F-4D97-AF65-F5344CB8AC3E}">
        <p14:creationId xmlns:p14="http://schemas.microsoft.com/office/powerpoint/2010/main" val="4168486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487362"/>
          </a:xfrm>
        </p:spPr>
        <p:txBody>
          <a:bodyPr>
            <a:normAutofit fontScale="90000"/>
          </a:bodyPr>
          <a:lstStyle/>
          <a:p>
            <a:r>
              <a:rPr lang="el-GR" sz="2800" dirty="0"/>
              <a:t>Ο υπερασπιστής της δημοκρατίας (41,6%)</a:t>
            </a:r>
          </a:p>
        </p:txBody>
      </p:sp>
      <p:sp>
        <p:nvSpPr>
          <p:cNvPr id="3" name="Content Placeholder 2"/>
          <p:cNvSpPr>
            <a:spLocks noGrp="1"/>
          </p:cNvSpPr>
          <p:nvPr>
            <p:ph idx="1"/>
          </p:nvPr>
        </p:nvSpPr>
        <p:spPr>
          <a:xfrm>
            <a:off x="304800" y="3067410"/>
            <a:ext cx="8382000" cy="3714390"/>
          </a:xfrm>
        </p:spPr>
        <p:txBody>
          <a:bodyPr>
            <a:normAutofit/>
          </a:bodyPr>
          <a:lstStyle/>
          <a:p>
            <a:r>
              <a:rPr lang="el-GR" sz="1000" dirty="0"/>
              <a:t>Το συμφέρον του λαού είναι υπεράνω νόμων και θεσμών</a:t>
            </a:r>
          </a:p>
          <a:p>
            <a:r>
              <a:rPr lang="el-GR" sz="1000" dirty="0"/>
              <a:t>Εμπιστεύομαι τους συμπολίτες μου ανεξάρτητα από το πόσο καλά τους ξέρω.</a:t>
            </a:r>
          </a:p>
          <a:p>
            <a:endParaRPr lang="el-GR" sz="1000" dirty="0"/>
          </a:p>
          <a:p>
            <a:r>
              <a:rPr lang="el-GR" sz="1000" dirty="0"/>
              <a:t>Μπροστά στο προσωπικό μου όφελος υπολογίζω το Νόμο.</a:t>
            </a:r>
          </a:p>
          <a:p>
            <a:r>
              <a:rPr lang="el-GR" sz="1000" dirty="0"/>
              <a:t>Δεν πιστεύω ότι το πεπρωμένο κάθε ανθρώπου είναι προκαθορισμένο.</a:t>
            </a:r>
          </a:p>
          <a:p>
            <a:r>
              <a:rPr lang="el-GR" sz="1000" dirty="0"/>
              <a:t>Δεν πιστεύω στη θαυματουργή παρέμβαση του Θεού στον κόσμο.</a:t>
            </a:r>
          </a:p>
          <a:p>
            <a:r>
              <a:rPr lang="el-GR" sz="1000" dirty="0"/>
              <a:t>Οι μετανάστες δεν αποτελούν κίνδυνο για την εθνική μας ταυτότητα.</a:t>
            </a:r>
          </a:p>
          <a:p>
            <a:r>
              <a:rPr lang="el-GR" sz="1000" dirty="0"/>
              <a:t>Η σωματική βία σε καμία περίπτωση δεν έχει θέση στην πολιτική ζωή.</a:t>
            </a:r>
          </a:p>
          <a:p>
            <a:r>
              <a:rPr lang="el-GR" sz="1000" dirty="0"/>
              <a:t>Ο ρόλος των πολιτικών δεν είναι να μου κάνουν εξυπηρετήσεις.</a:t>
            </a:r>
          </a:p>
          <a:p>
            <a:r>
              <a:rPr lang="el-GR" sz="1000" dirty="0"/>
              <a:t>Οι ξένοι δεν μάς ζηλεύουν και συνωμοτούν εναντίον μας.</a:t>
            </a:r>
          </a:p>
          <a:p>
            <a:r>
              <a:rPr lang="el-GR" sz="1000" dirty="0"/>
              <a:t>Ακολουθώ τα πιστεύω μου και τις αξίες μου, ακόμα και όταν βλάπτομαι προσωπικά.</a:t>
            </a:r>
          </a:p>
        </p:txBody>
      </p:sp>
      <p:pic>
        <p:nvPicPr>
          <p:cNvPr id="4" name="Picture 3"/>
          <p:cNvPicPr>
            <a:picLocks noChangeAspect="1"/>
          </p:cNvPicPr>
          <p:nvPr/>
        </p:nvPicPr>
        <p:blipFill>
          <a:blip r:embed="rId2"/>
          <a:stretch>
            <a:fillRect/>
          </a:stretch>
        </p:blipFill>
        <p:spPr>
          <a:xfrm>
            <a:off x="457200" y="1171848"/>
            <a:ext cx="1638095" cy="1485714"/>
          </a:xfrm>
          <a:prstGeom prst="rect">
            <a:avLst/>
          </a:prstGeom>
        </p:spPr>
      </p:pic>
      <p:pic>
        <p:nvPicPr>
          <p:cNvPr id="5" name="Picture 4"/>
          <p:cNvPicPr>
            <a:picLocks noChangeAspect="1"/>
          </p:cNvPicPr>
          <p:nvPr/>
        </p:nvPicPr>
        <p:blipFill>
          <a:blip r:embed="rId3"/>
          <a:stretch>
            <a:fillRect/>
          </a:stretch>
        </p:blipFill>
        <p:spPr>
          <a:xfrm>
            <a:off x="2695805" y="1171848"/>
            <a:ext cx="1838095" cy="1390476"/>
          </a:xfrm>
          <a:prstGeom prst="rect">
            <a:avLst/>
          </a:prstGeom>
        </p:spPr>
      </p:pic>
    </p:spTree>
    <p:extLst>
      <p:ext uri="{BB962C8B-B14F-4D97-AF65-F5344CB8AC3E}">
        <p14:creationId xmlns:p14="http://schemas.microsoft.com/office/powerpoint/2010/main" val="287390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639762"/>
          </a:xfrm>
        </p:spPr>
        <p:txBody>
          <a:bodyPr>
            <a:normAutofit/>
          </a:bodyPr>
          <a:lstStyle/>
          <a:p>
            <a:r>
              <a:rPr lang="el-GR" sz="3200" dirty="0"/>
              <a:t>Συμβολική δράση</a:t>
            </a:r>
          </a:p>
        </p:txBody>
      </p:sp>
      <p:sp>
        <p:nvSpPr>
          <p:cNvPr id="3" name="Content Placeholder 2"/>
          <p:cNvSpPr>
            <a:spLocks noGrp="1"/>
          </p:cNvSpPr>
          <p:nvPr>
            <p:ph idx="1"/>
          </p:nvPr>
        </p:nvSpPr>
        <p:spPr>
          <a:xfrm>
            <a:off x="609600" y="1219200"/>
            <a:ext cx="8077200" cy="5410200"/>
          </a:xfrm>
        </p:spPr>
        <p:txBody>
          <a:bodyPr>
            <a:normAutofit/>
          </a:bodyPr>
          <a:lstStyle/>
          <a:p>
            <a:pPr marL="0" indent="0">
              <a:buNone/>
            </a:pPr>
            <a:r>
              <a:rPr lang="el-GR" sz="2000" dirty="0"/>
              <a:t>Νοηματοδότηση δράσης:</a:t>
            </a:r>
          </a:p>
          <a:p>
            <a:pPr marL="0" indent="0">
              <a:buNone/>
            </a:pPr>
            <a:endParaRPr lang="el-GR" sz="2000" dirty="0"/>
          </a:p>
          <a:p>
            <a:pPr marL="0" indent="0">
              <a:buNone/>
            </a:pPr>
            <a:r>
              <a:rPr lang="el-GR" sz="2000" dirty="0"/>
              <a:t>1. Δομικιστική προοπτική </a:t>
            </a:r>
          </a:p>
          <a:p>
            <a:pPr marL="0" indent="0">
              <a:buNone/>
            </a:pPr>
            <a:r>
              <a:rPr lang="el-GR" sz="2000" dirty="0"/>
              <a:t>Το νόημα ως κείμενο </a:t>
            </a:r>
            <a:r>
              <a:rPr lang="en-US" sz="2000" dirty="0"/>
              <a:t>– </a:t>
            </a:r>
            <a:r>
              <a:rPr lang="el-GR" sz="2000" dirty="0"/>
              <a:t>απόλυτη αυτονομία της κουλτούρας από την ορθολογική δράση</a:t>
            </a:r>
            <a:r>
              <a:rPr lang="en-US" sz="2000" dirty="0"/>
              <a:t> (Levi-Strauss, </a:t>
            </a:r>
            <a:r>
              <a:rPr lang="en-US" sz="2000" dirty="0" err="1"/>
              <a:t>Dithley</a:t>
            </a:r>
            <a:r>
              <a:rPr lang="en-US" sz="2000" dirty="0"/>
              <a:t>, </a:t>
            </a:r>
            <a:r>
              <a:rPr lang="en-US" sz="2000" dirty="0" err="1"/>
              <a:t>Ricoeur</a:t>
            </a:r>
            <a:r>
              <a:rPr lang="en-US" sz="2000" dirty="0"/>
              <a:t>)</a:t>
            </a:r>
            <a:endParaRPr lang="el-GR" sz="2000" dirty="0"/>
          </a:p>
          <a:p>
            <a:pPr marL="0" indent="0">
              <a:buNone/>
            </a:pPr>
            <a:endParaRPr lang="el-GR" sz="2000" dirty="0"/>
          </a:p>
          <a:p>
            <a:pPr marL="0" indent="0">
              <a:buNone/>
            </a:pPr>
            <a:r>
              <a:rPr lang="el-GR" sz="2000" dirty="0"/>
              <a:t>Η κουλτούρα ως κλειστό σύστημα</a:t>
            </a:r>
            <a:r>
              <a:rPr lang="en-US" sz="2000" dirty="0"/>
              <a:t> </a:t>
            </a:r>
            <a:endParaRPr lang="el-GR" sz="2000" dirty="0"/>
          </a:p>
          <a:p>
            <a:pPr marL="0" indent="0">
              <a:buNone/>
            </a:pPr>
            <a:endParaRPr lang="el-GR" sz="2000" dirty="0"/>
          </a:p>
          <a:p>
            <a:pPr marL="0" indent="0">
              <a:buNone/>
            </a:pPr>
            <a:endParaRPr lang="el-GR" sz="2000" dirty="0"/>
          </a:p>
          <a:p>
            <a:pPr marL="0" indent="0">
              <a:buNone/>
            </a:pPr>
            <a:r>
              <a:rPr lang="el-GR" sz="2000" dirty="0"/>
              <a:t>2. Πραγματιστική προοπτική </a:t>
            </a:r>
          </a:p>
          <a:p>
            <a:pPr marL="0" indent="0">
              <a:buNone/>
            </a:pPr>
            <a:r>
              <a:rPr lang="el-GR" sz="2000" dirty="0"/>
              <a:t>Το νόημα ως αναδυόμενο αποτέλεσμα διάφορων ατομικών και συλλογικών πράξεων </a:t>
            </a:r>
            <a:r>
              <a:rPr lang="en-US" sz="2000" dirty="0"/>
              <a:t>- </a:t>
            </a:r>
            <a:r>
              <a:rPr lang="el-GR" sz="2000" dirty="0"/>
              <a:t>η κουλτούρα ως εργαλείο άσκησης εξουσίας και ορθολογικής δράσης </a:t>
            </a:r>
            <a:r>
              <a:rPr lang="en-US" sz="2000" dirty="0"/>
              <a:t>(Goffman, Swidler, Bourdieu) </a:t>
            </a:r>
            <a:endParaRPr lang="el-GR" sz="2000" dirty="0"/>
          </a:p>
          <a:p>
            <a:pPr marL="0" indent="0">
              <a:buNone/>
            </a:pPr>
            <a:endParaRPr lang="el-GR" sz="2000" dirty="0"/>
          </a:p>
          <a:p>
            <a:pPr marL="0" indent="0">
              <a:buNone/>
            </a:pPr>
            <a:r>
              <a:rPr lang="el-GR" sz="2000" dirty="0"/>
              <a:t>Η κουλτούρα ως εργαλειοθήκη</a:t>
            </a:r>
          </a:p>
        </p:txBody>
      </p:sp>
    </p:spTree>
    <p:extLst>
      <p:ext uri="{BB962C8B-B14F-4D97-AF65-F5344CB8AC3E}">
        <p14:creationId xmlns:p14="http://schemas.microsoft.com/office/powerpoint/2010/main" val="4031228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99" y="990600"/>
            <a:ext cx="8229600" cy="1143000"/>
          </a:xfrm>
        </p:spPr>
        <p:txBody>
          <a:bodyPr>
            <a:noAutofit/>
          </a:bodyPr>
          <a:lstStyle/>
          <a:p>
            <a:r>
              <a:rPr lang="el-GR" sz="2400" b="1" dirty="0"/>
              <a:t>Δομικιστική προοπτική</a:t>
            </a:r>
            <a:br>
              <a:rPr lang="el-GR" sz="2400" b="1" dirty="0"/>
            </a:br>
            <a:r>
              <a:rPr lang="el-GR" sz="2400" b="1" dirty="0"/>
              <a:t/>
            </a:r>
            <a:br>
              <a:rPr lang="el-GR" sz="2400" b="1" dirty="0"/>
            </a:br>
            <a:r>
              <a:rPr lang="el-GR" sz="2400" b="1" dirty="0"/>
              <a:t>Συμβολικό κείμενο</a:t>
            </a:r>
            <a:endParaRPr lang="el-GR" sz="2400" dirty="0"/>
          </a:p>
        </p:txBody>
      </p:sp>
      <p:sp>
        <p:nvSpPr>
          <p:cNvPr id="3" name="Content Placeholder 2"/>
          <p:cNvSpPr>
            <a:spLocks noGrp="1"/>
          </p:cNvSpPr>
          <p:nvPr>
            <p:ph idx="1"/>
          </p:nvPr>
        </p:nvSpPr>
        <p:spPr>
          <a:xfrm>
            <a:off x="457200" y="3276600"/>
            <a:ext cx="8229600" cy="3154363"/>
          </a:xfrm>
        </p:spPr>
        <p:txBody>
          <a:bodyPr/>
          <a:lstStyle/>
          <a:p>
            <a:r>
              <a:rPr lang="el-GR" sz="2000" dirty="0"/>
              <a:t>Συντακτικό</a:t>
            </a:r>
            <a:r>
              <a:rPr lang="en-US" sz="2000" dirty="0"/>
              <a:t>: </a:t>
            </a:r>
            <a:r>
              <a:rPr lang="el-GR" sz="2000" dirty="0"/>
              <a:t>Τυπικές ιδιότητες της γλώσσας και των συμβολικών συστημάτων</a:t>
            </a:r>
            <a:endParaRPr lang="en-US" sz="2000" dirty="0"/>
          </a:p>
          <a:p>
            <a:endParaRPr lang="en-US" sz="2000" dirty="0"/>
          </a:p>
          <a:p>
            <a:r>
              <a:rPr lang="el-GR" sz="2000" dirty="0"/>
              <a:t>Σημασιολογία</a:t>
            </a:r>
            <a:r>
              <a:rPr lang="en-US" sz="2000" dirty="0"/>
              <a:t>:</a:t>
            </a:r>
            <a:r>
              <a:rPr lang="el-GR" sz="2000" dirty="0"/>
              <a:t> Σχέσεις ανάμεσα στα σύμβολα και ανάμεσα στα σημαίνοντα</a:t>
            </a:r>
          </a:p>
          <a:p>
            <a:endParaRPr lang="el-GR" sz="2000" dirty="0"/>
          </a:p>
          <a:p>
            <a:r>
              <a:rPr lang="el-GR" sz="2000" dirty="0"/>
              <a:t>«Λεκτική πράξη» (</a:t>
            </a:r>
            <a:r>
              <a:rPr lang="en-US" sz="2000" dirty="0"/>
              <a:t>speech act) </a:t>
            </a:r>
            <a:r>
              <a:rPr lang="el-GR" sz="2000" dirty="0" err="1"/>
              <a:t>επιτελεστική</a:t>
            </a:r>
            <a:r>
              <a:rPr lang="el-GR" sz="2000" dirty="0"/>
              <a:t> λειτουργία (</a:t>
            </a:r>
            <a:r>
              <a:rPr lang="en-US" sz="2000" dirty="0"/>
              <a:t>promising, ordering, greeting, warning, inviting and congratulating</a:t>
            </a:r>
            <a:r>
              <a:rPr lang="el-GR" sz="2000" dirty="0"/>
              <a:t>)</a:t>
            </a:r>
          </a:p>
          <a:p>
            <a:pPr marL="0" indent="0">
              <a:buNone/>
            </a:pPr>
            <a:endParaRPr lang="en-US" dirty="0"/>
          </a:p>
          <a:p>
            <a:endParaRPr lang="el-GR" dirty="0"/>
          </a:p>
        </p:txBody>
      </p:sp>
    </p:spTree>
    <p:extLst>
      <p:ext uri="{BB962C8B-B14F-4D97-AF65-F5344CB8AC3E}">
        <p14:creationId xmlns:p14="http://schemas.microsoft.com/office/powerpoint/2010/main" val="147722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a:t>Saussure</a:t>
            </a:r>
            <a:endParaRPr lang="el-GR" dirty="0"/>
          </a:p>
        </p:txBody>
      </p:sp>
      <p:sp>
        <p:nvSpPr>
          <p:cNvPr id="3" name="Content Placeholder 2"/>
          <p:cNvSpPr>
            <a:spLocks noGrp="1"/>
          </p:cNvSpPr>
          <p:nvPr>
            <p:ph idx="1"/>
          </p:nvPr>
        </p:nvSpPr>
        <p:spPr>
          <a:xfrm>
            <a:off x="304800" y="914400"/>
            <a:ext cx="8382000" cy="5715000"/>
          </a:xfrm>
        </p:spPr>
        <p:txBody>
          <a:bodyPr>
            <a:normAutofit fontScale="70000" lnSpcReduction="20000"/>
          </a:bodyPr>
          <a:lstStyle/>
          <a:p>
            <a:r>
              <a:rPr lang="el-GR" sz="2400" dirty="0"/>
              <a:t>Γλώσσα έναντι ομιλίας</a:t>
            </a:r>
          </a:p>
          <a:p>
            <a:endParaRPr lang="el-GR" sz="2400" dirty="0"/>
          </a:p>
          <a:p>
            <a:r>
              <a:rPr lang="el-GR" sz="2400" dirty="0"/>
              <a:t>Αυθαίρετη φύση συμβόλων</a:t>
            </a:r>
            <a:r>
              <a:rPr lang="en-US" sz="2400" dirty="0"/>
              <a:t> </a:t>
            </a:r>
            <a:endParaRPr lang="el-GR" sz="2400" dirty="0"/>
          </a:p>
          <a:p>
            <a:r>
              <a:rPr lang="el-GR" sz="2400" dirty="0"/>
              <a:t>Αυθαίρετη συσχέτιση σημαινόντων και σημαινομένων</a:t>
            </a:r>
            <a:endParaRPr lang="en-US" sz="2400" dirty="0"/>
          </a:p>
          <a:p>
            <a:endParaRPr lang="en-US" sz="2400" dirty="0"/>
          </a:p>
          <a:p>
            <a:r>
              <a:rPr lang="el-GR" sz="2400" dirty="0"/>
              <a:t>Γάιδαρος = </a:t>
            </a:r>
            <a:endParaRPr lang="en-US" sz="2400" dirty="0"/>
          </a:p>
          <a:p>
            <a:endParaRPr lang="el-GR" sz="2400" dirty="0"/>
          </a:p>
          <a:p>
            <a:endParaRPr lang="el-GR" sz="2400" dirty="0"/>
          </a:p>
          <a:p>
            <a:endParaRPr lang="el-GR" sz="2400" dirty="0"/>
          </a:p>
          <a:p>
            <a:r>
              <a:rPr lang="el-GR" sz="2400" dirty="0"/>
              <a:t>Γάιδαρος – αναιδής – αναίσθητος – απαθής – υπομονετικός  </a:t>
            </a:r>
          </a:p>
          <a:p>
            <a:endParaRPr lang="el-GR" sz="2400" dirty="0"/>
          </a:p>
          <a:p>
            <a:pPr marL="0" indent="0">
              <a:buNone/>
            </a:pPr>
            <a:r>
              <a:rPr lang="el-GR" sz="2400" dirty="0"/>
              <a:t>Το νόημα του σημαίνοντος προέρχεται από την σχέση του με άλλα σύμβολα </a:t>
            </a:r>
            <a:endParaRPr lang="en-US" sz="2400" dirty="0"/>
          </a:p>
          <a:p>
            <a:r>
              <a:rPr lang="el-GR" sz="2400" dirty="0"/>
              <a:t>Μεταφορά</a:t>
            </a:r>
            <a:r>
              <a:rPr lang="en-US" sz="2400" dirty="0"/>
              <a:t> (</a:t>
            </a:r>
            <a:r>
              <a:rPr lang="el-GR" sz="2400" dirty="0"/>
              <a:t>σύνδεση δύο τυπικά ασύνδετων σημαινόντων – «πέτρινη καρδιά»)</a:t>
            </a:r>
            <a:endParaRPr lang="en-US" sz="2400" dirty="0"/>
          </a:p>
          <a:p>
            <a:r>
              <a:rPr lang="el-GR" sz="2400" dirty="0"/>
              <a:t>Μετωνυμία</a:t>
            </a:r>
            <a:r>
              <a:rPr lang="en-US" sz="2400" dirty="0"/>
              <a:t> (</a:t>
            </a:r>
            <a:r>
              <a:rPr lang="el-GR" sz="2400" dirty="0"/>
              <a:t>«σκήπτρο» αντί για βασιλεία, «κεφάλια» αντί για άτομα) </a:t>
            </a:r>
            <a:endParaRPr lang="en-US" sz="2400" dirty="0"/>
          </a:p>
          <a:p>
            <a:r>
              <a:rPr lang="el-GR" sz="2400" dirty="0"/>
              <a:t>Συνεκδοχή </a:t>
            </a:r>
            <a:r>
              <a:rPr lang="en-US" sz="2400" dirty="0"/>
              <a:t>(</a:t>
            </a:r>
            <a:r>
              <a:rPr lang="el-GR" sz="2400" dirty="0"/>
              <a:t>το μερικό ορίζει το γενικό «Κροίσος» αντι για πλούσιος)</a:t>
            </a:r>
          </a:p>
          <a:p>
            <a:endParaRPr lang="el-GR" sz="2400" dirty="0"/>
          </a:p>
          <a:p>
            <a:r>
              <a:rPr lang="el-GR" sz="2400" dirty="0"/>
              <a:t>Οι σχέσεις αυτές παγιώνονται μέσα από κοινωνικές συμβάσεις</a:t>
            </a:r>
            <a:r>
              <a:rPr lang="en-US" sz="2400" dirty="0"/>
              <a:t> </a:t>
            </a:r>
            <a:r>
              <a:rPr lang="el-GR" sz="2400" dirty="0"/>
              <a:t>- κοινές πολιτισμικές βάσεις</a:t>
            </a:r>
          </a:p>
          <a:p>
            <a:pPr marL="0" indent="0">
              <a:buNone/>
            </a:pPr>
            <a:endParaRPr lang="el-GR" sz="2400" dirty="0"/>
          </a:p>
          <a:p>
            <a:r>
              <a:rPr lang="en-US" sz="2400" i="1" dirty="0" err="1">
                <a:solidFill>
                  <a:srgbClr val="000000"/>
                </a:solidFill>
                <a:latin typeface="Linux Libertine"/>
              </a:rPr>
              <a:t>Différance</a:t>
            </a:r>
            <a:r>
              <a:rPr lang="en-US" sz="2400" i="1" dirty="0">
                <a:solidFill>
                  <a:srgbClr val="000000"/>
                </a:solidFill>
                <a:latin typeface="Linux Libertine"/>
              </a:rPr>
              <a:t> </a:t>
            </a:r>
            <a:r>
              <a:rPr lang="en-US" sz="2400" dirty="0">
                <a:solidFill>
                  <a:srgbClr val="000000"/>
                </a:solidFill>
                <a:latin typeface="Linux Libertine"/>
              </a:rPr>
              <a:t>= </a:t>
            </a:r>
            <a:r>
              <a:rPr lang="el-GR" sz="2400" dirty="0">
                <a:solidFill>
                  <a:srgbClr val="000000"/>
                </a:solidFill>
                <a:latin typeface="Linux Libertine"/>
              </a:rPr>
              <a:t>προσφυγή σε ένα «απόν» πολιτισμικό περιβάλλον</a:t>
            </a:r>
            <a:r>
              <a:rPr lang="en-US" sz="2400" dirty="0">
                <a:solidFill>
                  <a:srgbClr val="000000"/>
                </a:solidFill>
                <a:latin typeface="Linux Libertine"/>
              </a:rPr>
              <a:t> (Derrida)</a:t>
            </a:r>
          </a:p>
          <a:p>
            <a:endParaRPr lang="el-GR" sz="2400" dirty="0"/>
          </a:p>
          <a:p>
            <a:endParaRPr lang="el-GR" dirty="0"/>
          </a:p>
        </p:txBody>
      </p:sp>
      <p:pic>
        <p:nvPicPr>
          <p:cNvPr id="4" name="Picture 3"/>
          <p:cNvPicPr>
            <a:picLocks noChangeAspect="1"/>
          </p:cNvPicPr>
          <p:nvPr/>
        </p:nvPicPr>
        <p:blipFill>
          <a:blip r:embed="rId2"/>
          <a:stretch>
            <a:fillRect/>
          </a:stretch>
        </p:blipFill>
        <p:spPr>
          <a:xfrm>
            <a:off x="2057400" y="2209800"/>
            <a:ext cx="1295400" cy="925286"/>
          </a:xfrm>
          <a:prstGeom prst="rect">
            <a:avLst/>
          </a:prstGeom>
        </p:spPr>
      </p:pic>
    </p:spTree>
    <p:extLst>
      <p:ext uri="{BB962C8B-B14F-4D97-AF65-F5344CB8AC3E}">
        <p14:creationId xmlns:p14="http://schemas.microsoft.com/office/powerpoint/2010/main" val="253958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t>Πραγματολογία</a:t>
            </a:r>
            <a:r>
              <a:rPr lang="en-US" sz="3600" b="1" dirty="0"/>
              <a:t> </a:t>
            </a:r>
            <a:r>
              <a:rPr lang="en-US" sz="2400" dirty="0"/>
              <a:t>(</a:t>
            </a:r>
            <a:r>
              <a:rPr lang="el-GR" sz="2400" dirty="0"/>
              <a:t>τα σύμβολα ως </a:t>
            </a:r>
            <a:r>
              <a:rPr lang="el-GR" sz="2400" dirty="0" err="1"/>
              <a:t>πολυεργαλείο</a:t>
            </a:r>
            <a:r>
              <a:rPr lang="en-US" sz="2400" dirty="0"/>
              <a:t>)</a:t>
            </a:r>
            <a:endParaRPr lang="el-GR" sz="2400" dirty="0"/>
          </a:p>
        </p:txBody>
      </p:sp>
      <p:sp>
        <p:nvSpPr>
          <p:cNvPr id="3" name="Content Placeholder 2"/>
          <p:cNvSpPr>
            <a:spLocks noGrp="1"/>
          </p:cNvSpPr>
          <p:nvPr>
            <p:ph idx="1"/>
          </p:nvPr>
        </p:nvSpPr>
        <p:spPr>
          <a:xfrm>
            <a:off x="434419" y="2133600"/>
            <a:ext cx="8229600" cy="4525963"/>
          </a:xfrm>
        </p:spPr>
        <p:txBody>
          <a:bodyPr/>
          <a:lstStyle/>
          <a:p>
            <a:r>
              <a:rPr lang="el-GR" sz="2000" dirty="0"/>
              <a:t>Σχέση ανάμεσα στα πολιτισμικά κείμενα και τους δρώντες </a:t>
            </a:r>
          </a:p>
          <a:p>
            <a:pPr marL="0" indent="0">
              <a:buNone/>
            </a:pPr>
            <a:endParaRPr lang="el-GR" sz="2000" dirty="0"/>
          </a:p>
          <a:p>
            <a:r>
              <a:rPr lang="el-GR" sz="2000" dirty="0"/>
              <a:t>Σχέση ανάμεσα στο κείμενο και την κοινωνική δράση</a:t>
            </a:r>
          </a:p>
          <a:p>
            <a:endParaRPr lang="el-GR" sz="2000" dirty="0"/>
          </a:p>
          <a:p>
            <a:r>
              <a:rPr lang="el-GR" sz="2000" dirty="0"/>
              <a:t>Πρακτική χρήση των συμβόλων, των νοημάτων</a:t>
            </a:r>
          </a:p>
          <a:p>
            <a:endParaRPr lang="el-GR" sz="2000" dirty="0"/>
          </a:p>
          <a:p>
            <a:r>
              <a:rPr lang="el-GR" sz="2000" dirty="0" err="1"/>
              <a:t>Ενδεχομενικότητα</a:t>
            </a:r>
            <a:r>
              <a:rPr lang="el-GR" sz="2000" dirty="0"/>
              <a:t>, βούληση, δημιουργικότητα</a:t>
            </a:r>
          </a:p>
          <a:p>
            <a:endParaRPr lang="el-GR" sz="2000" dirty="0"/>
          </a:p>
          <a:p>
            <a:r>
              <a:rPr lang="el-GR" sz="2000" dirty="0"/>
              <a:t>Επιλογή συμβόλων και νοημάτων για την επίτευξη ενός στόχου</a:t>
            </a:r>
          </a:p>
          <a:p>
            <a:endParaRPr lang="el-GR" dirty="0"/>
          </a:p>
        </p:txBody>
      </p:sp>
    </p:spTree>
    <p:extLst>
      <p:ext uri="{BB962C8B-B14F-4D97-AF65-F5344CB8AC3E}">
        <p14:creationId xmlns:p14="http://schemas.microsoft.com/office/powerpoint/2010/main" val="3527714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5674</TotalTime>
  <Words>2765</Words>
  <Application>Microsoft Office PowerPoint</Application>
  <PresentationFormat>Προβολή στην οθόνη (4:3)</PresentationFormat>
  <Paragraphs>551</Paragraphs>
  <Slides>59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59</vt:i4>
      </vt:variant>
    </vt:vector>
  </HeadingPairs>
  <TitlesOfParts>
    <vt:vector size="60" baseType="lpstr">
      <vt:lpstr>Office Theme</vt:lpstr>
      <vt:lpstr>H πολιτισμική στροφή στην Κοινωνιολογία </vt:lpstr>
      <vt:lpstr>Ορθολογική δράση</vt:lpstr>
      <vt:lpstr>Συμβολική δράση</vt:lpstr>
      <vt:lpstr>Οργάνωση συμβόλων</vt:lpstr>
      <vt:lpstr>Η χρήση του νοήματος</vt:lpstr>
      <vt:lpstr>Συμβολική δράση</vt:lpstr>
      <vt:lpstr>Δομικιστική προοπτική  Συμβολικό κείμενο</vt:lpstr>
      <vt:lpstr>Saussure</vt:lpstr>
      <vt:lpstr>Πραγματολογία (τα σύμβολα ως πολυεργαλείο)</vt:lpstr>
      <vt:lpstr>Πολιτισμική πραγματολογία cultural pragmatics (Jeffrey Alexander)</vt:lpstr>
      <vt:lpstr>Πολιτισμική πραγματολογία</vt:lpstr>
      <vt:lpstr>Νεωτερικότητα, τελετή και δράμα</vt:lpstr>
      <vt:lpstr>Επιτέλεση (John MacAloon)</vt:lpstr>
      <vt:lpstr>Θεωρία της επιτέλεσης (Keneth Burke)</vt:lpstr>
      <vt:lpstr>Θεωρία της μεθοριακότητας (Victor Turner)</vt:lpstr>
      <vt:lpstr> Επιτελεστικές Μελέτες  (Richard Schechner)  </vt:lpstr>
      <vt:lpstr>Παρουσίαση του PowerPoint</vt:lpstr>
      <vt:lpstr> Συμβολική δομή του νοήματος (Clifford Geertz)</vt:lpstr>
      <vt:lpstr>Δραματουργία (Ervin Goffman)</vt:lpstr>
      <vt:lpstr>Δύο τάσεις</vt:lpstr>
      <vt:lpstr>Αντιστασιακή – αντισυστημική επιτέλεση (Conquergood)</vt:lpstr>
      <vt:lpstr>   Παραπεμπτική δραματουργία (citational dramaturgy) Diane Taylor  </vt:lpstr>
      <vt:lpstr>Θεατρική διάσταση της κουλτούρας (Jeffrey Alexander) </vt:lpstr>
      <vt:lpstr>Τελετή –Τελετουργική επιτέλεση – Αφηγήματα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Πολιτισμική πραγματολογία και πολλαπλές νεωτερικότητες</vt:lpstr>
      <vt:lpstr>Κοινωνικό δράμα και πολιτισμικά πρότυπα</vt:lpstr>
      <vt:lpstr>Ο εαυτός</vt:lpstr>
      <vt:lpstr>Πολιτική θρησκεία</vt:lpstr>
      <vt:lpstr>Η αντίληψη του εαυτού</vt:lpstr>
      <vt:lpstr>Ο εαυτός έναντι των συμπολιτών του</vt:lpstr>
      <vt:lpstr>Ο εαυτός έναντι της Πολιτείας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Οι ελληνικοί εαυτοί</vt:lpstr>
      <vt:lpstr>Ορθολογισμός και λαϊκισμός τρεις δημοκρατικοί και τρεις αντιδημοκρατικοί θεσμοί</vt:lpstr>
      <vt:lpstr>Ελλάδα </vt:lpstr>
      <vt:lpstr>Ιρλανδία</vt:lpstr>
      <vt:lpstr>Συλλογικοκεντρικές και ατομοκεντρικές συμπεριφορές</vt:lpstr>
      <vt:lpstr>Παρουσίαση του PowerPoint</vt:lpstr>
      <vt:lpstr>Εθελοντική συλλογικοκεντρικότητα</vt:lpstr>
      <vt:lpstr>(παραδοσιακή) Κάθετη συλλογικοκεντρικότητα</vt:lpstr>
      <vt:lpstr>(σύγχρονη) Κάθετη συλλογικοκεντρικότητα</vt:lpstr>
      <vt:lpstr>Παρουσίαση του PowerPoint</vt:lpstr>
      <vt:lpstr>Παρουσίαση του PowerPoint</vt:lpstr>
      <vt:lpstr>Συμπεράσματα</vt:lpstr>
      <vt:lpstr>Ο καχύποπτος (1%)</vt:lpstr>
      <vt:lpstr>Ο κυνικός (2%)</vt:lpstr>
      <vt:lpstr>Ο υπερασπιστής της δημοκρατίας (41,6%)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results</dc:title>
  <dc:creator>lydia papanikolopoulou</dc:creator>
  <cp:lastModifiedBy>Marangudakis Manussos</cp:lastModifiedBy>
  <cp:revision>157</cp:revision>
  <dcterms:created xsi:type="dcterms:W3CDTF">2006-08-16T00:00:00Z</dcterms:created>
  <dcterms:modified xsi:type="dcterms:W3CDTF">2017-03-29T11:13:08Z</dcterms:modified>
</cp:coreProperties>
</file>