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sldIdLst>
    <p:sldId id="288" r:id="rId2"/>
    <p:sldId id="338" r:id="rId3"/>
    <p:sldId id="366" r:id="rId4"/>
    <p:sldId id="367" r:id="rId5"/>
    <p:sldId id="368" r:id="rId6"/>
    <p:sldId id="339" r:id="rId7"/>
    <p:sldId id="340" r:id="rId8"/>
    <p:sldId id="341" r:id="rId9"/>
    <p:sldId id="342" r:id="rId10"/>
    <p:sldId id="343" r:id="rId11"/>
    <p:sldId id="344" r:id="rId12"/>
    <p:sldId id="345" r:id="rId13"/>
    <p:sldId id="346" r:id="rId14"/>
    <p:sldId id="359" r:id="rId15"/>
    <p:sldId id="347" r:id="rId16"/>
    <p:sldId id="348" r:id="rId17"/>
    <p:sldId id="349" r:id="rId18"/>
    <p:sldId id="360" r:id="rId19"/>
    <p:sldId id="350" r:id="rId20"/>
    <p:sldId id="361" r:id="rId21"/>
    <p:sldId id="351" r:id="rId22"/>
    <p:sldId id="352" r:id="rId23"/>
    <p:sldId id="353" r:id="rId24"/>
    <p:sldId id="362" r:id="rId25"/>
    <p:sldId id="354" r:id="rId26"/>
    <p:sldId id="363" r:id="rId27"/>
    <p:sldId id="355" r:id="rId28"/>
    <p:sldId id="364" r:id="rId29"/>
    <p:sldId id="356" r:id="rId30"/>
    <p:sldId id="357" r:id="rId31"/>
    <p:sldId id="365" r:id="rId32"/>
    <p:sldId id="358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3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7CDCF0-E4CD-41F6-8AE9-F3E47CFEACBA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D81888-1551-4681-AD65-0BD741029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996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120904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alt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714B4F-404C-4B94-8FE8-421717A34709}" type="slidenum">
              <a:rPr lang="en-CA" altLang="el-GR" smtClean="0"/>
              <a:pPr>
                <a:defRPr/>
              </a:pPr>
              <a:t>‹#›</a:t>
            </a:fld>
            <a:endParaRPr lang="en-CA" altLang="el-GR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6604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sz="1800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6401859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130426"/>
            <a:ext cx="58928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3733800"/>
            <a:ext cx="58928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4179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altLang="el-GR"/>
              <a:t> © 2005 Pearson Education Canada Inc.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77C371-AABF-4A5A-B8D2-38CA58FCA05A}" type="slidenum">
              <a:rPr lang="en-CA" altLang="el-GR" smtClean="0"/>
              <a:pPr>
                <a:defRPr/>
              </a:pPr>
              <a:t>‹#›</a:t>
            </a:fld>
            <a:endParaRPr lang="en-CA" altLang="el-GR"/>
          </a:p>
        </p:txBody>
      </p:sp>
    </p:spTree>
    <p:extLst>
      <p:ext uri="{BB962C8B-B14F-4D97-AF65-F5344CB8AC3E}">
        <p14:creationId xmlns:p14="http://schemas.microsoft.com/office/powerpoint/2010/main" val="2654269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altLang="el-GR"/>
              <a:t> © 2005 Pearson Education Canada Inc.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E56FD2-B936-43EE-95A9-BB93CCA20B2E}" type="slidenum">
              <a:rPr lang="en-CA" altLang="el-GR" smtClean="0"/>
              <a:pPr>
                <a:defRPr/>
              </a:pPr>
              <a:t>‹#›</a:t>
            </a:fld>
            <a:endParaRPr lang="en-CA" altLang="el-GR"/>
          </a:p>
        </p:txBody>
      </p:sp>
    </p:spTree>
    <p:extLst>
      <p:ext uri="{BB962C8B-B14F-4D97-AF65-F5344CB8AC3E}">
        <p14:creationId xmlns:p14="http://schemas.microsoft.com/office/powerpoint/2010/main" val="1371851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altLang="el-GR"/>
              <a:t> © 2005 Pearson Education Canada Inc.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FA56E7-0F4A-49E3-ACC4-23C6405A4FD3}" type="slidenum">
              <a:rPr lang="en-CA" altLang="el-GR" smtClean="0"/>
              <a:pPr>
                <a:defRPr/>
              </a:pPr>
              <a:t>‹#›</a:t>
            </a:fld>
            <a:endParaRPr lang="en-CA" altLang="el-GR"/>
          </a:p>
        </p:txBody>
      </p:sp>
    </p:spTree>
    <p:extLst>
      <p:ext uri="{BB962C8B-B14F-4D97-AF65-F5344CB8AC3E}">
        <p14:creationId xmlns:p14="http://schemas.microsoft.com/office/powerpoint/2010/main" val="4060349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2" y="-30478"/>
            <a:ext cx="120903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12192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sz="1800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12192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12192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621365"/>
            <a:ext cx="110744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609600" y="4463568"/>
            <a:ext cx="11074400" cy="1143000"/>
          </a:xfrm>
        </p:spPr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 altLang="el-GR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altLang="el-GR"/>
              <a:t> © 2005 Pearson Education Canada Inc. </a:t>
            </a:r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CECEC8-1FE7-40D9-A050-1C29D5E2EBE1}" type="slidenum">
              <a:rPr lang="en-CA" altLang="el-GR" smtClean="0"/>
              <a:pPr>
                <a:defRPr/>
              </a:pPr>
              <a:t>‹#›</a:t>
            </a:fld>
            <a:endParaRPr lang="en-CA" altLang="el-GR"/>
          </a:p>
        </p:txBody>
      </p:sp>
    </p:spTree>
    <p:extLst>
      <p:ext uri="{BB962C8B-B14F-4D97-AF65-F5344CB8AC3E}">
        <p14:creationId xmlns:p14="http://schemas.microsoft.com/office/powerpoint/2010/main" val="28744715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 alt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altLang="el-GR"/>
              <a:t> © 2005 Pearson Education Canada Inc.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263E68-48EB-4D5D-8F01-65F51C515130}" type="slidenum">
              <a:rPr lang="en-CA" altLang="el-GR" smtClean="0"/>
              <a:pPr>
                <a:defRPr/>
              </a:pPr>
              <a:t>‹#›</a:t>
            </a:fld>
            <a:endParaRPr lang="en-CA" altLang="el-GR"/>
          </a:p>
        </p:txBody>
      </p:sp>
    </p:spTree>
    <p:extLst>
      <p:ext uri="{BB962C8B-B14F-4D97-AF65-F5344CB8AC3E}">
        <p14:creationId xmlns:p14="http://schemas.microsoft.com/office/powerpoint/2010/main" val="667615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 alt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altLang="el-GR"/>
              <a:t> © 2005 Pearson Education Canada Inc.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C7A4CC-9EC4-47B4-9058-1FAEBCC1D5B0}" type="slidenum">
              <a:rPr lang="en-CA" altLang="el-GR" smtClean="0"/>
              <a:pPr>
                <a:defRPr/>
              </a:pPr>
              <a:t>‹#›</a:t>
            </a:fld>
            <a:endParaRPr lang="en-CA" altLang="el-GR"/>
          </a:p>
        </p:txBody>
      </p:sp>
    </p:spTree>
    <p:extLst>
      <p:ext uri="{BB962C8B-B14F-4D97-AF65-F5344CB8AC3E}">
        <p14:creationId xmlns:p14="http://schemas.microsoft.com/office/powerpoint/2010/main" val="1510545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 alt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altLang="el-GR"/>
              <a:t> © 2005 Pearson Education Canada Inc.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7919EB-A1B4-4FEE-B6F6-11A007612EEF}" type="slidenum">
              <a:rPr lang="en-CA" altLang="el-GR" smtClean="0"/>
              <a:pPr>
                <a:defRPr/>
              </a:pPr>
              <a:t>‹#›</a:t>
            </a:fld>
            <a:endParaRPr lang="en-CA" altLang="el-GR"/>
          </a:p>
        </p:txBody>
      </p:sp>
    </p:spTree>
    <p:extLst>
      <p:ext uri="{BB962C8B-B14F-4D97-AF65-F5344CB8AC3E}">
        <p14:creationId xmlns:p14="http://schemas.microsoft.com/office/powerpoint/2010/main" val="3099934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 alt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altLang="el-GR"/>
              <a:t> © 2005 Pearson Education Canada Inc.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2BDB36-C929-47DA-A939-4115624825C0}" type="slidenum">
              <a:rPr lang="en-CA" altLang="el-GR" smtClean="0"/>
              <a:pPr>
                <a:defRPr/>
              </a:pPr>
              <a:t>‹#›</a:t>
            </a:fld>
            <a:endParaRPr lang="en-CA" altLang="el-GR"/>
          </a:p>
        </p:txBody>
      </p:sp>
    </p:spTree>
    <p:extLst>
      <p:ext uri="{BB962C8B-B14F-4D97-AF65-F5344CB8AC3E}">
        <p14:creationId xmlns:p14="http://schemas.microsoft.com/office/powerpoint/2010/main" val="3990014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7200" y="273051"/>
            <a:ext cx="7315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 alt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altLang="el-GR"/>
              <a:t> © 2005 Pearson Education Canada Inc.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70BA3D-E456-4735-A8B3-75E64890A886}" type="slidenum">
              <a:rPr lang="en-CA" altLang="el-GR" smtClean="0"/>
              <a:pPr>
                <a:defRPr/>
              </a:pPr>
              <a:t>‹#›</a:t>
            </a:fld>
            <a:endParaRPr lang="en-CA" altLang="el-GR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3681984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sz="1800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2007129" y="3221207"/>
            <a:ext cx="3017520" cy="1059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353568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353568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1901952"/>
            <a:ext cx="316992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3200" y="3273552"/>
            <a:ext cx="316992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2216541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67200" y="381000"/>
            <a:ext cx="74168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μια εικόνα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 alt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altLang="el-GR"/>
              <a:t> © 2005 Pearson Education Canada Inc.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4A65CA-F08F-4A16-AFDA-E4E75904FAAB}" type="slidenum">
              <a:rPr lang="en-CA" altLang="el-GR" smtClean="0"/>
              <a:pPr>
                <a:defRPr/>
              </a:pPr>
              <a:t>‹#›</a:t>
            </a:fld>
            <a:endParaRPr lang="en-CA" altLang="el-GR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3681984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sz="1800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2007129" y="3221207"/>
            <a:ext cx="3017520" cy="1059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353568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353568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264" y="1905000"/>
            <a:ext cx="316992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3200" y="3276600"/>
            <a:ext cx="316992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964376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99136" y="137160"/>
            <a:ext cx="1182624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sz="1800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1240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CA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74831" y="6312409"/>
            <a:ext cx="4642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CA" altLang="el-GR"/>
              <a:t> © 2005 Pearson Education Canada Inc.</a:t>
            </a:r>
            <a:r>
              <a:rPr lang="en-CA" altLang="el-GR">
                <a:cs typeface="+mn-cs"/>
              </a:rPr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1240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DA40D95-8818-4888-93D2-7399D2219998}" type="slidenum">
              <a:rPr lang="en-CA" altLang="el-GR" smtClean="0"/>
              <a:pPr>
                <a:defRPr/>
              </a:pPr>
              <a:t>‹#›</a:t>
            </a:fld>
            <a:endParaRPr lang="en-CA" altLang="el-GR"/>
          </a:p>
        </p:txBody>
      </p:sp>
    </p:spTree>
    <p:extLst>
      <p:ext uri="{BB962C8B-B14F-4D97-AF65-F5344CB8AC3E}">
        <p14:creationId xmlns:p14="http://schemas.microsoft.com/office/powerpoint/2010/main" val="20409688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3D0CEC1-D13A-AE8A-7B19-005C35EE8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6931"/>
            <a:ext cx="10972800" cy="4272896"/>
          </a:xfrm>
        </p:spPr>
        <p:txBody>
          <a:bodyPr>
            <a:normAutofit/>
          </a:bodyPr>
          <a:lstStyle/>
          <a:p>
            <a:r>
              <a:rPr lang="el-GR" sz="4000" dirty="0">
                <a:solidFill>
                  <a:srgbClr val="FFC000"/>
                </a:solidFill>
              </a:rPr>
              <a:t>Γνωστικά, Κοινωνικά και Πολιτικά, κινήματα της </a:t>
            </a:r>
            <a:r>
              <a:rPr lang="el-GR" sz="4000" dirty="0" err="1">
                <a:solidFill>
                  <a:srgbClr val="FFC000"/>
                </a:solidFill>
              </a:rPr>
              <a:t>Νεωτερικοτητας</a:t>
            </a: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8191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01CEF43-0A5E-8010-66DD-5EECE376F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>
                <a:solidFill>
                  <a:srgbClr val="FFC000"/>
                </a:solidFill>
              </a:rPr>
              <a:t>5. Φασισμός &amp; Εθνικοσοσιαλισμός (Μεσοπόλεμος)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E49A4AD-703D-AFE0-A2BF-C57D4E3F6D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202" y="2409914"/>
            <a:ext cx="11078198" cy="3716250"/>
          </a:xfrm>
        </p:spPr>
        <p:txBody>
          <a:bodyPr/>
          <a:lstStyle/>
          <a:p>
            <a:pPr>
              <a:buNone/>
            </a:pPr>
            <a:r>
              <a:rPr lang="el-GR" dirty="0"/>
              <a:t>Ιδιαίτερα έντονη μορφή γνωστικότητας:</a:t>
            </a:r>
          </a:p>
          <a:p>
            <a:pPr>
              <a:buNone/>
            </a:pP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μύθος αναγέννησης του Έθνους,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διάκριση «καθαρών» και «εκφυλισμένων»,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πολιτική βία ως εξαγνισμός της ιστορίας.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pPr>
              <a:buNone/>
            </a:pPr>
            <a:r>
              <a:rPr lang="el-GR" dirty="0"/>
              <a:t>Εδώ η γνώση δεν είναι επιστημονική αλλά </a:t>
            </a:r>
            <a:r>
              <a:rPr lang="el-GR" b="1" dirty="0"/>
              <a:t>μυθολογική</a:t>
            </a:r>
            <a:r>
              <a:rPr lang="el-GR" dirty="0"/>
              <a:t>, ωστόσο παραμένει γνωστική διότι υπόσχεται </a:t>
            </a:r>
            <a:r>
              <a:rPr lang="el-GR" b="1" dirty="0"/>
              <a:t>εσχατολογική λύση εντός του κόσμου</a:t>
            </a:r>
            <a:r>
              <a:rPr lang="el-GR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891569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3514915-8BCF-35F3-2AEA-6FDB2C549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>
                <a:solidFill>
                  <a:srgbClr val="FFC000"/>
                </a:solidFill>
              </a:rPr>
              <a:t>6. Σταλινισμός &amp; ολοκληρωτικός κομμουνισμός (20ός αιώνας)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52C596F-B377-1F1E-6DE8-D66EEE73AC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632105"/>
            <a:ext cx="10972800" cy="3494059"/>
          </a:xfrm>
        </p:spPr>
        <p:txBody>
          <a:bodyPr/>
          <a:lstStyle/>
          <a:p>
            <a:pPr>
              <a:buNone/>
            </a:pPr>
            <a:r>
              <a:rPr lang="el-GR" dirty="0"/>
              <a:t>Ακραία μορφή εφαρμοσμένης γνωστικότητας:</a:t>
            </a:r>
          </a:p>
          <a:p>
            <a:pPr>
              <a:buNone/>
            </a:pP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απόλυτη ιστορική βεβαιότητα,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εξάλειψη της αμφισημίας,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ταύτιση πολιτικής και αλήθειας.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pPr>
              <a:buNone/>
            </a:pPr>
            <a:r>
              <a:rPr lang="el-GR" dirty="0"/>
              <a:t>Η πραγματικότητα οφείλει να προσαρμοστεί στη θεωρία — όχι το αντίστροφο.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205449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5C0FE9D-44CA-47F8-F044-B28758B82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>
                <a:solidFill>
                  <a:srgbClr val="FFC000"/>
                </a:solidFill>
              </a:rPr>
              <a:t>7. Σύγχρονες «</a:t>
            </a:r>
            <a:r>
              <a:rPr lang="el-GR" dirty="0" err="1">
                <a:solidFill>
                  <a:srgbClr val="FFC000"/>
                </a:solidFill>
              </a:rPr>
              <a:t>μετα</a:t>
            </a:r>
            <a:r>
              <a:rPr lang="el-GR" dirty="0">
                <a:solidFill>
                  <a:srgbClr val="FFC000"/>
                </a:solidFill>
              </a:rPr>
              <a:t>-ιδεολογικές» γνωστικότητες (τέλη 20ού–21ος αιώνας)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75DA348-87A4-FEFE-94DE-4BE0B96584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375731"/>
            <a:ext cx="10972800" cy="3750433"/>
          </a:xfrm>
        </p:spPr>
        <p:txBody>
          <a:bodyPr/>
          <a:lstStyle/>
          <a:p>
            <a:pPr>
              <a:buNone/>
            </a:pPr>
            <a:r>
              <a:rPr lang="el-GR" dirty="0"/>
              <a:t>Το σχήμα του </a:t>
            </a:r>
            <a:r>
              <a:rPr lang="en-US" dirty="0"/>
              <a:t>Voegelin </a:t>
            </a:r>
            <a:r>
              <a:rPr lang="el-GR" dirty="0"/>
              <a:t>εφαρμόζεται επιπροσθέτως σε:</a:t>
            </a:r>
          </a:p>
          <a:p>
            <a:pPr>
              <a:buNone/>
            </a:pP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ριζοσπαστικές </a:t>
            </a:r>
            <a:r>
              <a:rPr lang="el-GR" dirty="0" err="1"/>
              <a:t>ταυτοτικές</a:t>
            </a:r>
            <a:r>
              <a:rPr lang="el-GR" dirty="0"/>
              <a:t> ιδεολογίες,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 err="1"/>
              <a:t>τεχνο</a:t>
            </a:r>
            <a:r>
              <a:rPr lang="el-GR" dirty="0"/>
              <a:t>-μεσσιανισμό (AI, </a:t>
            </a:r>
            <a:r>
              <a:rPr lang="el-GR" dirty="0" err="1"/>
              <a:t>transhumanism</a:t>
            </a:r>
            <a:r>
              <a:rPr lang="el-GR" dirty="0"/>
              <a:t>),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 err="1"/>
              <a:t>οικο</a:t>
            </a:r>
            <a:r>
              <a:rPr lang="el-GR" dirty="0"/>
              <a:t>-αποκαλυπτικά ρεύματα απόλυτης ηθικοποίησης.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pPr>
              <a:buNone/>
            </a:pPr>
            <a:r>
              <a:rPr lang="el-GR" dirty="0"/>
              <a:t>Κοινό στοιχείο: </a:t>
            </a:r>
            <a:r>
              <a:rPr lang="el-GR" b="1" dirty="0"/>
              <a:t>η πίστη ότι μια ορθή γνώση της ιστορίας/φύσης/ταυτότητας μπορεί να “σώσει” την ανθρωπότητα</a:t>
            </a:r>
            <a:r>
              <a:rPr lang="el-GR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687434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F736C05-2467-14C1-B04F-A6B542563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>
                <a:solidFill>
                  <a:srgbClr val="FFC000"/>
                </a:solidFill>
              </a:rPr>
              <a:t>I. Ριζοσπαστικές </a:t>
            </a:r>
            <a:r>
              <a:rPr lang="el-GR" dirty="0" err="1">
                <a:solidFill>
                  <a:srgbClr val="FFC000"/>
                </a:solidFill>
              </a:rPr>
              <a:t>ταυτοτικές</a:t>
            </a:r>
            <a:r>
              <a:rPr lang="el-GR" dirty="0">
                <a:solidFill>
                  <a:srgbClr val="FFC000"/>
                </a:solidFill>
              </a:rPr>
              <a:t> ιδεολογίες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0CAED13-51B5-E4D2-2BF1-38DF074461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74079"/>
            <a:ext cx="10972800" cy="415208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l-GR" dirty="0"/>
              <a:t>(φυλή, φύλο, σεξουαλικότητα, πολιτισμική μνήμη)</a:t>
            </a:r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b="1" dirty="0"/>
              <a:t>Ορισμός και θεωρητικό πλαίσιο</a:t>
            </a:r>
          </a:p>
          <a:p>
            <a:pPr>
              <a:buNone/>
            </a:pPr>
            <a:endParaRPr lang="el-GR" b="1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Οι ριζοσπαστικές </a:t>
            </a:r>
            <a:r>
              <a:rPr lang="el-GR" dirty="0" err="1"/>
              <a:t>ταυτοτικές</a:t>
            </a:r>
            <a:r>
              <a:rPr lang="el-GR" dirty="0"/>
              <a:t> ιδεολογίες συγκροτούνται ως κοσμικά </a:t>
            </a:r>
            <a:r>
              <a:rPr lang="el-GR" dirty="0" err="1"/>
              <a:t>σωτηριολογικά</a:t>
            </a:r>
            <a:r>
              <a:rPr lang="el-GR" dirty="0"/>
              <a:t> συστήματα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Ερμηνεύουν την κοινωνική πραγματικότητα μέσω αποκλειστικών καθεστώτων καταπίεσης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Θεμελιώνονται στην υπόθεση κρυμμένης και </a:t>
            </a:r>
            <a:r>
              <a:rPr lang="el-GR" dirty="0" err="1"/>
              <a:t>αποκαλυπτέας</a:t>
            </a:r>
            <a:r>
              <a:rPr lang="el-GR" dirty="0"/>
              <a:t> αλήθειας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Υποκαθιστούν τη μεταφυσική υπερβατικότητα με ιστορική βεβαιότητα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Μετατρέπουν την πολιτική σε πεδίο ηθικής αποκάλυψης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Εντάσσονται στον νεωτερικό γνωστικισμό κατά </a:t>
            </a:r>
            <a:r>
              <a:rPr lang="el-GR" dirty="0" err="1"/>
              <a:t>Voegelin</a:t>
            </a:r>
            <a:endParaRPr lang="el-GR" dirty="0"/>
          </a:p>
          <a:p>
            <a:pPr>
              <a:buNone/>
            </a:pPr>
            <a:endParaRPr lang="el-GR" dirty="0"/>
          </a:p>
          <a:p>
            <a:pPr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562289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3D0592A-B736-D406-6020-973B652CF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>
                <a:solidFill>
                  <a:srgbClr val="FFC000"/>
                </a:solidFill>
              </a:rPr>
              <a:t>1. Γνωστική ανθρωπολογία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16582F1-F14B-A73F-194A-CC4EB48705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435551"/>
            <a:ext cx="10972800" cy="369061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Το άτομο ορίζεται πρωτίστως από συλλογική ταυτότητα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ταυτότητα νοείται ως ουσία και όχι ως ιστορική εμπειρία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προσωπική αυτονομία υποχωρεί έναντι της ομαδικής ένταξης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ανθρώπινη ύπαρξη παύει να είναι ανοιχτή και τραγική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διαφωνία εντός της ομάδας θεωρείται ψευδής συνείδηση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αυτογνωσία ισοδυναμεί με αποκάλυψη καταπιεσμένης ταυτότητας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5722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9514613-6CCA-138B-0F25-FFA2EFE91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65399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rgbClr val="FFC000"/>
                </a:solidFill>
              </a:rPr>
              <a:t>2. Γνωστική ερμηνεία της ιστορίας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2FE5BFC-61C1-7474-3066-95C05F847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52785"/>
            <a:ext cx="10972800" cy="467337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l-GR" dirty="0"/>
              <a:t>Η ιστορία νοείται ως </a:t>
            </a:r>
            <a:r>
              <a:rPr lang="el-GR" b="1" dirty="0"/>
              <a:t>ενιαίο καθεστώς καταπίεσης</a:t>
            </a:r>
            <a:r>
              <a:rPr lang="el-GR" dirty="0"/>
              <a:t>, δομημένο από αόρατες σχέσεις εξουσίας.</a:t>
            </a:r>
          </a:p>
          <a:p>
            <a:pPr>
              <a:buNone/>
            </a:pPr>
            <a:r>
              <a:rPr lang="el-GR" dirty="0"/>
              <a:t>Η πολυπλοκότητα και η </a:t>
            </a:r>
            <a:r>
              <a:rPr lang="el-GR" dirty="0" err="1"/>
              <a:t>ενδεχομενικότητα</a:t>
            </a:r>
            <a:r>
              <a:rPr lang="el-GR" dirty="0"/>
              <a:t> εξαφανίζονται.</a:t>
            </a:r>
          </a:p>
          <a:p>
            <a:pPr>
              <a:buNone/>
            </a:pPr>
            <a:r>
              <a:rPr lang="el-GR" dirty="0"/>
              <a:t>→ Η ιστορία μετατρέπεται σε </a:t>
            </a:r>
            <a:r>
              <a:rPr lang="el-GR" b="1" dirty="0" err="1"/>
              <a:t>μανιχαϊκή</a:t>
            </a:r>
            <a:r>
              <a:rPr lang="el-GR" b="1" dirty="0"/>
              <a:t> αφήγηση</a:t>
            </a:r>
            <a:r>
              <a:rPr lang="el-GR" dirty="0"/>
              <a:t> (θύτες / θύματα).</a:t>
            </a:r>
          </a:p>
          <a:p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ιστορία αναγιγνώσκεται ως ενιαίο σύστημα κυριαρχίας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πολυπλοκότητα αντικαθίσταται από διπολικά σχήματα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αιτιότητα γίνεται ηθική και όχι κοινωνιολογική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Ο χρόνος χάνει την </a:t>
            </a:r>
            <a:r>
              <a:rPr lang="el-GR" dirty="0" err="1"/>
              <a:t>ενδεχομενικότητά</a:t>
            </a:r>
            <a:r>
              <a:rPr lang="el-GR" dirty="0"/>
              <a:t> του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Οι θεσμοί ερμηνεύονται ως μηχανισμοί καταπίεσης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ιστορική γνώση αποκτά αποκαλυπτικό χαρακτήρα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538328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4EF17E0-2952-82CA-C1DB-EB5F7230A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99583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rgbClr val="FFC000"/>
                </a:solidFill>
              </a:rPr>
              <a:t>3. Γνωστική </a:t>
            </a:r>
            <a:r>
              <a:rPr lang="el-GR" dirty="0" err="1">
                <a:solidFill>
                  <a:srgbClr val="FFC000"/>
                </a:solidFill>
              </a:rPr>
              <a:t>σωτηριολογία</a:t>
            </a:r>
            <a:r>
              <a:rPr lang="el-GR" dirty="0">
                <a:solidFill>
                  <a:srgbClr val="FFC000"/>
                </a:solidFill>
              </a:rPr>
              <a:t> και πολιτική δράση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ECFCADE-BD84-5BD8-4360-0432E0BCD1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55335"/>
            <a:ext cx="10972800" cy="4570829"/>
          </a:xfrm>
        </p:spPr>
        <p:txBody>
          <a:bodyPr/>
          <a:lstStyle/>
          <a:p>
            <a:pPr>
              <a:buNone/>
            </a:pPr>
            <a:r>
              <a:rPr lang="el-GR" dirty="0"/>
              <a:t>Η «λύτρωση» επιτυγχάνεται μέσω:</a:t>
            </a:r>
          </a:p>
          <a:p>
            <a:pPr>
              <a:buNone/>
            </a:pP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πολιτική υπόσχεται λύτρωση μέσω αναγνώρισης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κοινωνική αλλαγή νοείται ως ηθικός εξαγνισμός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γλώσσα λειτουργεί ως εργαλείο σωτηρίας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κάθαρση προηγείται της θεσμικής μεταρρύθμισης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σύγκρουση αντικαθίσταται από ηθική πειθάρχηση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πολιτική πράξη αποκτά τελετουργικό χαρακτήρα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pPr>
              <a:buNone/>
            </a:pPr>
            <a:r>
              <a:rPr lang="el-GR" dirty="0"/>
              <a:t>Η πολιτική δεν διαχειρίζεται συγκρούσεις· </a:t>
            </a:r>
            <a:r>
              <a:rPr lang="el-GR" b="1" dirty="0"/>
              <a:t>εξαγνίζει</a:t>
            </a:r>
            <a:r>
              <a:rPr lang="el-GR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505564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BA09BC0-E385-D786-53EE-2C220313B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>
                <a:solidFill>
                  <a:srgbClr val="FFC000"/>
                </a:solidFill>
              </a:rPr>
              <a:t>4. </a:t>
            </a:r>
            <a:r>
              <a:rPr lang="el-GR" dirty="0" err="1">
                <a:solidFill>
                  <a:srgbClr val="FFC000"/>
                </a:solidFill>
              </a:rPr>
              <a:t>Εσωκοσμίκευση</a:t>
            </a:r>
            <a:r>
              <a:rPr lang="el-GR" dirty="0">
                <a:solidFill>
                  <a:srgbClr val="FFC000"/>
                </a:solidFill>
              </a:rPr>
              <a:t> του εσχάτου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93B17A7-F06E-0B87-A0CC-325F516DD8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273181"/>
            <a:ext cx="10972800" cy="385298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l-GR" dirty="0"/>
              <a:t>Η κοινωνία της πλήρους αναγνώρισης παρουσιάζεται ως </a:t>
            </a:r>
            <a:r>
              <a:rPr lang="el-GR" b="1" dirty="0"/>
              <a:t>τελικό στάδιο της ιστορίας</a:t>
            </a:r>
            <a:r>
              <a:rPr lang="el-GR" dirty="0"/>
              <a:t>.</a:t>
            </a:r>
            <a:br>
              <a:rPr lang="el-GR" dirty="0"/>
            </a:br>
            <a:r>
              <a:rPr lang="el-GR" dirty="0"/>
              <a:t>Η διαφωνία εκλαμβάνεται όχι ως πολιτική διαφορά, αλλά ως </a:t>
            </a:r>
            <a:r>
              <a:rPr lang="el-GR" b="1" dirty="0"/>
              <a:t>ηθική ανωμαλία</a:t>
            </a:r>
            <a:r>
              <a:rPr lang="el-GR" dirty="0"/>
              <a:t>.</a:t>
            </a:r>
          </a:p>
          <a:p>
            <a:pPr>
              <a:buNone/>
            </a:pP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Το μέλλον προβάλλεται ως τελική κοινωνία αναγνώρισης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ιστορία αποκτά τέλος εντός του κόσμου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αβεβαιότητα θεωρείται παθολογία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αντίσταση στο αφήγημα νοείται ως ανηθικότητα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πολιτική σταθεροποιείται σε καθεστώς μόνιμης κρίσης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εσχατολογία γίνεται κοινωνική μηχανική</a:t>
            </a:r>
          </a:p>
          <a:p>
            <a:pPr>
              <a:buNone/>
            </a:pP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604914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764BA99-8623-684C-D160-E75B4C76F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>
                <a:solidFill>
                  <a:srgbClr val="FFC000"/>
                </a:solidFill>
              </a:rPr>
              <a:t>5. Γνωστικά αποτελέσματα στη δημόσια σφαίρα</a:t>
            </a:r>
            <a:br>
              <a:rPr lang="el-GR" dirty="0">
                <a:solidFill>
                  <a:srgbClr val="FFC000"/>
                </a:solidFill>
              </a:rPr>
            </a:br>
            <a:endParaRPr lang="el-GR" dirty="0">
              <a:solidFill>
                <a:srgbClr val="FFC0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11B23C0-A384-3011-36F4-874644003C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πολιτική διαφωνία μετατρέπεται σε ηθική απόκλιση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δημόσια σφαίρα χάνει τον πλουραλιστικό χαρακτήρα της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ελευθερία λόγου υποτάσσεται στην ηθική ορθότητα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εξουσία νομιμοποιείται μέσω ηθικής αυθεντίας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ιδεολογία λειτουργεί ως καθεστώς αλήθειας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Επιβεβαιώνεται το γνωστικό μοτίβο του </a:t>
            </a:r>
            <a:r>
              <a:rPr lang="el-GR" dirty="0" err="1"/>
              <a:t>Voegelin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177665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06A1561-21BC-7AC3-03E1-36C7B0A26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>
                <a:solidFill>
                  <a:srgbClr val="FFC000"/>
                </a:solidFill>
              </a:rPr>
              <a:t>II. </a:t>
            </a:r>
            <a:r>
              <a:rPr lang="el-GR" b="1" dirty="0" err="1">
                <a:solidFill>
                  <a:srgbClr val="FFC000"/>
                </a:solidFill>
              </a:rPr>
              <a:t>Τεχνο</a:t>
            </a:r>
            <a:r>
              <a:rPr lang="el-GR" b="1" dirty="0">
                <a:solidFill>
                  <a:srgbClr val="FFC000"/>
                </a:solidFill>
              </a:rPr>
              <a:t>-μεσσιανισμός</a:t>
            </a:r>
            <a:br>
              <a:rPr lang="el-GR" b="1" dirty="0">
                <a:solidFill>
                  <a:srgbClr val="FFC000"/>
                </a:solidFill>
              </a:rPr>
            </a:br>
            <a:r>
              <a:rPr lang="el-GR" dirty="0">
                <a:solidFill>
                  <a:srgbClr val="FFC000"/>
                </a:solidFill>
              </a:rPr>
              <a:t>(AI, </a:t>
            </a:r>
            <a:r>
              <a:rPr lang="el-GR" dirty="0" err="1">
                <a:solidFill>
                  <a:srgbClr val="FFC000"/>
                </a:solidFill>
              </a:rPr>
              <a:t>transhumanism</a:t>
            </a:r>
            <a:r>
              <a:rPr lang="en-US" dirty="0">
                <a:solidFill>
                  <a:srgbClr val="FFC000"/>
                </a:solidFill>
              </a:rPr>
              <a:t>/</a:t>
            </a:r>
            <a:r>
              <a:rPr lang="el-GR" dirty="0" err="1">
                <a:solidFill>
                  <a:srgbClr val="FFC000"/>
                </a:solidFill>
              </a:rPr>
              <a:t>μετανθρωπισμός</a:t>
            </a:r>
            <a:r>
              <a:rPr lang="el-GR" dirty="0">
                <a:solidFill>
                  <a:srgbClr val="FFC000"/>
                </a:solidFill>
              </a:rPr>
              <a:t>, ψηφιακή αθανασία)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1757ADB-AFD8-D911-C870-6A7BE8C66A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392822"/>
            <a:ext cx="10972800" cy="3733342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Ο </a:t>
            </a:r>
            <a:r>
              <a:rPr lang="el-GR" dirty="0" err="1"/>
              <a:t>μετανθρωπισμός</a:t>
            </a:r>
            <a:r>
              <a:rPr lang="el-GR" dirty="0"/>
              <a:t> συγκροτείται ως κοσμικό </a:t>
            </a:r>
            <a:r>
              <a:rPr lang="el-GR" dirty="0" err="1"/>
              <a:t>σωτηριολογικό</a:t>
            </a:r>
            <a:r>
              <a:rPr lang="el-GR" dirty="0"/>
              <a:t> αφήγημα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Υπόσχεται υπέρβαση της ανθρώπινης κατάστασης μέσω τεχνολογίας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Αντικαθιστά τη μεταφυσική σωτηρία με τεχνική λύτρωση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Θεμελιώνεται σε πίστη προνομιακής γνώσης του μέλλοντος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 err="1"/>
              <a:t>Εσωκοσμικεύει</a:t>
            </a:r>
            <a:r>
              <a:rPr lang="el-GR" dirty="0"/>
              <a:t> την εσχατολογία της τελείωσης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Εντάσσεται στον νεωτερικό γνωστικισμό κατά </a:t>
            </a:r>
            <a:r>
              <a:rPr lang="el-GR" dirty="0" err="1"/>
              <a:t>Voegelin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41037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62BDB79-4EE2-E957-A4EF-4F9F3E553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C000"/>
                </a:solidFill>
              </a:rPr>
              <a:t>Γνωστικά κινήματα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B983F9C-CF9A-E726-B260-F7F4DA42F8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l-GR" dirty="0"/>
          </a:p>
          <a:p>
            <a:endParaRPr lang="el-GR" dirty="0"/>
          </a:p>
          <a:p>
            <a:pPr marL="0" indent="0">
              <a:buNone/>
            </a:pPr>
            <a:r>
              <a:rPr lang="el-GR" dirty="0"/>
              <a:t>Νεωτερικές πολιτικές–κοινωνικές ιδεολογίες που:</a:t>
            </a:r>
          </a:p>
          <a:p>
            <a:endParaRPr lang="el-GR" dirty="0"/>
          </a:p>
          <a:p>
            <a:r>
              <a:rPr lang="el-GR" dirty="0"/>
              <a:t>απορρίπτουν τη μεταφυσική ένταση μεταξύ κόσμου και υπερβατικού,</a:t>
            </a:r>
          </a:p>
          <a:p>
            <a:endParaRPr lang="el-GR" dirty="0"/>
          </a:p>
          <a:p>
            <a:r>
              <a:rPr lang="el-GR" dirty="0"/>
              <a:t>υπόσχονται </a:t>
            </a:r>
            <a:r>
              <a:rPr lang="el-GR" dirty="0" err="1"/>
              <a:t>εσωκοσμική</a:t>
            </a:r>
            <a:r>
              <a:rPr lang="el-GR" dirty="0"/>
              <a:t> σωτηρία (</a:t>
            </a:r>
            <a:r>
              <a:rPr lang="el-GR" dirty="0" err="1"/>
              <a:t>immanentized</a:t>
            </a:r>
            <a:r>
              <a:rPr lang="el-GR" dirty="0"/>
              <a:t> </a:t>
            </a:r>
            <a:r>
              <a:rPr lang="el-GR" dirty="0" err="1"/>
              <a:t>eschaton</a:t>
            </a:r>
            <a:r>
              <a:rPr lang="el-GR" dirty="0"/>
              <a:t>),</a:t>
            </a:r>
          </a:p>
          <a:p>
            <a:endParaRPr lang="el-GR" dirty="0"/>
          </a:p>
          <a:p>
            <a:r>
              <a:rPr lang="el-GR" dirty="0"/>
              <a:t>θεωρούν ότι κατέχουν προνομιακή γνώση της </a:t>
            </a:r>
            <a:r>
              <a:rPr lang="el-GR" dirty="0" err="1"/>
              <a:t>ιστορίας,και</a:t>
            </a:r>
            <a:r>
              <a:rPr lang="el-GR" dirty="0"/>
              <a:t> </a:t>
            </a:r>
          </a:p>
          <a:p>
            <a:endParaRPr lang="el-GR" dirty="0"/>
          </a:p>
          <a:p>
            <a:r>
              <a:rPr lang="el-GR" dirty="0"/>
              <a:t>επιδιώκουν ολική μεταμόρφωση της κοινωνίας μέσω πολιτικής δράσης.</a:t>
            </a:r>
          </a:p>
        </p:txBody>
      </p:sp>
    </p:spTree>
    <p:extLst>
      <p:ext uri="{BB962C8B-B14F-4D97-AF65-F5344CB8AC3E}">
        <p14:creationId xmlns:p14="http://schemas.microsoft.com/office/powerpoint/2010/main" val="34801037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CA3A1FE-832C-9358-A251-6F0584663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0" spc="0" dirty="0">
                <a:ln>
                  <a:noFill/>
                </a:ln>
                <a:solidFill>
                  <a:srgbClr val="FFC000"/>
                </a:solidFill>
                <a:ea typeface="+mn-ea"/>
                <a:cs typeface="+mn-cs"/>
              </a:rPr>
              <a:t>1. Γνωστική ανθρωπολογία</a:t>
            </a:r>
            <a:endParaRPr lang="el-GR" b="0" dirty="0">
              <a:solidFill>
                <a:srgbClr val="FFC0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FF341F8-19B2-52BE-1245-5298BEFC32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59AA5">
                  <a:lumMod val="60000"/>
                  <a:lumOff val="40000"/>
                </a:srgbClr>
              </a:buClr>
              <a:buSzTx/>
              <a:buFont typeface="Arial" pitchFamily="34" charset="0"/>
              <a:buAutoNum type="arabicPeriod"/>
              <a:tabLst/>
              <a:defRPr/>
            </a:pPr>
            <a:endParaRPr kumimoji="0" lang="el-GR" sz="2400" b="1" i="0" u="none" strike="noStrike" kern="1200" cap="none" spc="0" normalizeH="0" baseline="0" noProof="0" dirty="0">
              <a:ln>
                <a:noFill/>
              </a:ln>
              <a:solidFill>
                <a:srgbClr val="DFE6D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indent="0">
              <a:buNone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DFE6D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Η </a:t>
            </a: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DFE6D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τεχνοεπιστημονική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DFE6D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γνώση αναγορεύεται σε 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DFE6D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ολική γνώση της ύπαρξης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DFE6D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.</a:t>
            </a:r>
            <a:b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DFE6D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rgbClr val="DFE6D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Ο άνθρωπος νοείται ως ελλιπές βιολογικό σύστημα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θνητότητα αντιμετωπίζεται ως τεχνικό σφάλμα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ύπαρξη αναλύεται σε πληροφορία και λειτουργίες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ταυτότητα αποσυνδέεται από το ενσώματο βίωμα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τραγικότητα της ζωής απορρίπτεται ως ξεπερασμένη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αυτογνωσία αντικαθίσταται από βελτιστοποίηση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59AA5">
                  <a:lumMod val="60000"/>
                  <a:lumOff val="40000"/>
                </a:srgbClr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rgbClr val="DFE6D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59AA5">
                  <a:lumMod val="60000"/>
                  <a:lumOff val="40000"/>
                </a:srgbClr>
              </a:buClr>
              <a:buSzTx/>
              <a:buFont typeface="Arial" pitchFamily="34" charset="0"/>
              <a:buNone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DFE6D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→ Αντικατάσταση της σωτηρίας με 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DFE6D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αναβάθμιση του ανθρώπου (</a:t>
            </a:r>
            <a:r>
              <a:rPr kumimoji="0" lang="el-G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DFE6D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upgrade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DFE6D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)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rgbClr val="DFE6D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357240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D6DDA82-6320-BA8B-E34C-6E22D19A0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10678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rgbClr val="FFC000"/>
                </a:solidFill>
              </a:rPr>
              <a:t>2. Γνωστική γνώση και </a:t>
            </a:r>
            <a:r>
              <a:rPr lang="el-GR" dirty="0" err="1">
                <a:solidFill>
                  <a:srgbClr val="FFC000"/>
                </a:solidFill>
              </a:rPr>
              <a:t>τεχνο</a:t>
            </a:r>
            <a:r>
              <a:rPr lang="el-GR" dirty="0">
                <a:solidFill>
                  <a:srgbClr val="FFC000"/>
                </a:solidFill>
              </a:rPr>
              <a:t>-επιστήμη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E6DF6FB-6EC0-BD5B-BA20-010B5431A1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03163"/>
            <a:ext cx="10972800" cy="4323001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l-GR" dirty="0"/>
              <a:t>Ο άνθρωπος παύει να είναι υπαρξιακό υποκείμενο και μετατρέπεται σε σύστημα</a:t>
            </a:r>
            <a:endParaRPr lang="el-GR" b="1" dirty="0"/>
          </a:p>
          <a:p>
            <a:pPr>
              <a:buNone/>
            </a:pPr>
            <a:endParaRPr lang="el-GR" b="1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επιστημονική γνώση αναγορεύεται σε ολική αλήθεια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τεχνολογία εμφανίζεται ως καθολικό μέσο σωτηρίας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ηθική υποτάσσεται στη λειτουργική αποδοτικότητα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πολιτική μεταφράζεται σε τεχνική διαχείριση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αβεβαιότητα θεωρείται πρόβλημα προς εξάλειψη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γνώση γίνεται εργαλείο ελέγχου της ύπαρξης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Ο άνθρωπος ως αντικείμενο βελτιστοποίησης.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pPr>
              <a:buNone/>
            </a:pPr>
            <a:r>
              <a:rPr lang="el-GR" dirty="0"/>
              <a:t>Η τραγικότητα, η θνητότητα και η αβεβαιότητα νοούνται ως </a:t>
            </a:r>
            <a:r>
              <a:rPr lang="el-GR" b="1" dirty="0"/>
              <a:t>σφάλματα σχεδίασης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853418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9990EFE-E5DD-C494-2F68-28BCA8973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>
                <a:solidFill>
                  <a:srgbClr val="FFC000"/>
                </a:solidFill>
              </a:rPr>
              <a:t>3. Εσχατολογία και ιστορική τελείωση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E366C41-0293-7CEB-48BE-6FCC8E2C9E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008263"/>
            <a:ext cx="10972800" cy="411790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Ιστορία νοείται ως γραμμική πορεία αναβάθμισης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Το μέλλον αποκτά προκαθορισμένο τέλος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</a:t>
            </a:r>
            <a:r>
              <a:rPr lang="el-GR" dirty="0" err="1"/>
              <a:t>singularity</a:t>
            </a:r>
            <a:r>
              <a:rPr lang="el-GR" dirty="0"/>
              <a:t> λειτουργεί ως κοσμική αποκάλυψη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</a:t>
            </a:r>
            <a:r>
              <a:rPr lang="el-GR" dirty="0" err="1"/>
              <a:t>μετα</a:t>
            </a:r>
            <a:r>
              <a:rPr lang="el-GR" dirty="0"/>
              <a:t>-ανθρώπινη εποχή προβάλλεται ως λύτρωση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Ο χρόνος χάνει τον ανοικτό χαρακτήρα του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ελπίδα αντικαθίσταται από βεβαιότητα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pPr>
              <a:buNone/>
            </a:pPr>
            <a:r>
              <a:rPr lang="el-GR" dirty="0"/>
              <a:t>Η τεχνολογία παίζει ρόλο </a:t>
            </a:r>
            <a:r>
              <a:rPr lang="el-GR" b="1" dirty="0"/>
              <a:t>κοσμικού Μεσσία</a:t>
            </a:r>
            <a:r>
              <a:rPr lang="el-GR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851819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C5331FC-35E0-5818-7BC4-9DB873696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>
                <a:solidFill>
                  <a:srgbClr val="FFC000"/>
                </a:solidFill>
              </a:rPr>
              <a:t>4. Γνωστική ελίτ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l-GR" dirty="0">
                <a:solidFill>
                  <a:srgbClr val="FFC000"/>
                </a:solidFill>
              </a:rPr>
              <a:t>και εξουσία</a:t>
            </a:r>
            <a:br>
              <a:rPr lang="el-GR" dirty="0">
                <a:solidFill>
                  <a:srgbClr val="FFC000"/>
                </a:solidFill>
              </a:rPr>
            </a:br>
            <a:endParaRPr lang="el-GR" dirty="0">
              <a:solidFill>
                <a:srgbClr val="FFC0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E84592E-6154-38C0-E922-AED59AB10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17638"/>
            <a:ext cx="10972800" cy="4708526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Οι </a:t>
            </a:r>
            <a:r>
              <a:rPr lang="el-GR" dirty="0" err="1"/>
              <a:t>τεχνο</a:t>
            </a:r>
            <a:r>
              <a:rPr lang="el-GR" dirty="0"/>
              <a:t>-επιστήμονες συγκροτούν γνωστική πρωτοπορία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τεχνογνωσία θεμελιώνει πολιτική νομιμοποίηση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δημοκρατική διαβούλευση υποβαθμίζεται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κοινωνία διαχωρίζεται σε αναβαθμισμένους και μη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ανισότητα </a:t>
            </a:r>
            <a:r>
              <a:rPr lang="el-GR" dirty="0" err="1"/>
              <a:t>φυσικοποιείται</a:t>
            </a:r>
            <a:r>
              <a:rPr lang="el-GR" dirty="0"/>
              <a:t> ως τεχνικό αποτέλεσμα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εξουσία αποκτά </a:t>
            </a:r>
            <a:r>
              <a:rPr lang="el-GR" dirty="0" err="1"/>
              <a:t>μετα</a:t>
            </a:r>
            <a:r>
              <a:rPr lang="el-GR" dirty="0"/>
              <a:t>-πολιτικό χαρακτήρα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pPr>
              <a:buNone/>
            </a:pPr>
            <a:r>
              <a:rPr lang="el-GR" dirty="0"/>
              <a:t>Η πολιτική υποβαθμίζεται σε τεχνικό ζήτημα.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366612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82634D2-1051-2C29-887E-92182CA48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38865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rgbClr val="FFC000"/>
                </a:solidFill>
              </a:rPr>
              <a:t>5. Γνωστικές επιπτώσεις στη δημόσια σφαίρα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4A77234-ACFA-89CF-7DF8-281316BF40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512464"/>
            <a:ext cx="10972800" cy="36137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πολιτική διαφωνία παρουσιάζεται ως </a:t>
            </a:r>
            <a:r>
              <a:rPr lang="el-GR" dirty="0" err="1"/>
              <a:t>τεχνοφοβία</a:t>
            </a: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ηθική κριτική </a:t>
            </a:r>
            <a:r>
              <a:rPr lang="el-GR" dirty="0" err="1"/>
              <a:t>απονομιμοποιείται</a:t>
            </a:r>
            <a:r>
              <a:rPr lang="el-GR" dirty="0"/>
              <a:t> ως ανορθολογική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ανθρώπινη </a:t>
            </a:r>
            <a:r>
              <a:rPr lang="el-GR" dirty="0" err="1"/>
              <a:t>ευαλωτότητα</a:t>
            </a:r>
            <a:r>
              <a:rPr lang="el-GR" dirty="0"/>
              <a:t> χάνει κανονιστική αξία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κοινωνία μετατρέπεται σε εργαστήριο βελτιστοποίησης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ελευθερία ορίζεται ως δυνατότητα αναβάθμισης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869789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C1AE94A-B987-EAD8-B52F-6FA3B3DEE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>
                <a:solidFill>
                  <a:srgbClr val="FFC000"/>
                </a:solidFill>
              </a:rPr>
              <a:t>III. </a:t>
            </a:r>
            <a:r>
              <a:rPr lang="el-GR" dirty="0" err="1">
                <a:solidFill>
                  <a:srgbClr val="FFC000"/>
                </a:solidFill>
              </a:rPr>
              <a:t>Οικο</a:t>
            </a:r>
            <a:r>
              <a:rPr lang="el-GR" dirty="0">
                <a:solidFill>
                  <a:srgbClr val="FFC000"/>
                </a:solidFill>
              </a:rPr>
              <a:t>-αποκαλυπτικά ρεύματα απόλυτης ηθικοποίησης</a:t>
            </a:r>
            <a:br>
              <a:rPr lang="el-GR" dirty="0">
                <a:solidFill>
                  <a:srgbClr val="FFC000"/>
                </a:solidFill>
              </a:rPr>
            </a:br>
            <a:endParaRPr lang="el-GR" dirty="0">
              <a:solidFill>
                <a:srgbClr val="FFC0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D070E6B-835C-4CAF-B37C-CCE8FF182E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008263"/>
            <a:ext cx="10972800" cy="4117902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Ο </a:t>
            </a:r>
            <a:r>
              <a:rPr lang="el-GR" dirty="0" err="1"/>
              <a:t>οικο-αποκαλυπτισμός</a:t>
            </a:r>
            <a:r>
              <a:rPr lang="el-GR" dirty="0"/>
              <a:t> συγκροτείται ως κοσμική εσχατολογία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περιβαλλοντική κρίση νοείται ως τελικό ιστορικό συμβάν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σωτηρία μετατοπίζεται από τον άνθρωπο στον πλανήτη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πολιτική μετατρέπεται σε πεδίο ηθικής αποκάλυψης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υπερβατικότητα αντικαθίσταται από οικολογική αναγκαιότητα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Εντάσσεται στον νεωτερικό γνωστικισμό κατά </a:t>
            </a:r>
            <a:r>
              <a:rPr lang="el-GR" dirty="0" err="1"/>
              <a:t>Voegelin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048807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F669085-D394-8D93-6025-D43A95329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0" spc="0" dirty="0">
                <a:ln>
                  <a:noFill/>
                </a:ln>
                <a:solidFill>
                  <a:srgbClr val="FFC000"/>
                </a:solidFill>
                <a:ea typeface="+mn-ea"/>
                <a:cs typeface="+mn-cs"/>
              </a:rPr>
              <a:t>1. Αποκαλυπτική κοσμολογία  και ανθρωπολογία</a:t>
            </a:r>
            <a:endParaRPr lang="el-GR" b="0" dirty="0">
              <a:solidFill>
                <a:srgbClr val="FFC0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726762E-8A57-A10B-3288-DE3D26A710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59AA5">
                  <a:lumMod val="60000"/>
                  <a:lumOff val="40000"/>
                </a:srgbClr>
              </a:buClr>
              <a:buSzTx/>
              <a:buFont typeface="Arial" pitchFamily="34" charset="0"/>
              <a:buAutoNum type="arabicPeriod"/>
              <a:tabLst/>
              <a:defRPr/>
            </a:pPr>
            <a:endParaRPr kumimoji="0" lang="el-GR" sz="2200" b="1" i="0" u="none" strike="noStrike" kern="1200" cap="none" spc="0" normalizeH="0" baseline="0" noProof="0" dirty="0">
              <a:ln>
                <a:noFill/>
              </a:ln>
              <a:solidFill>
                <a:srgbClr val="DFE6D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>
              <a:buNone/>
            </a:pPr>
            <a:endParaRPr lang="el-GR" sz="1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l-GR" sz="2000" dirty="0"/>
              <a:t>Η φύση εξιδανικεύεται ως αρμονικό και ηθικά αγνό σύνολο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000" dirty="0"/>
              <a:t>Ο άνθρωπος παρουσιάζεται ως εγγενώς καταστροφικός παράγοντας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000" dirty="0"/>
              <a:t>Η ανθρώπινη παρουσία ερμηνεύεται ως κοσμική απόκλιση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000" dirty="0"/>
              <a:t>Η τεχνολογία νοείται ως πηγή διαφθοράς της φύσης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000" dirty="0"/>
              <a:t>Η ανθρώπινη δημιουργικότητα </a:t>
            </a:r>
            <a:r>
              <a:rPr lang="el-GR" sz="2000" dirty="0" err="1"/>
              <a:t>απονομιμοποιείται</a:t>
            </a:r>
            <a:endParaRPr lang="el-GR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l-GR" sz="2000" dirty="0"/>
              <a:t>Η ύπαρξη χάνει τον τραγικό και αμφίσημο χαρακτήρα της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59AA5">
                  <a:lumMod val="60000"/>
                  <a:lumOff val="40000"/>
                </a:srgbClr>
              </a:buClr>
              <a:buSzTx/>
              <a:buFont typeface="Arial" pitchFamily="34" charset="0"/>
              <a:buNone/>
              <a:tabLst/>
              <a:defRPr/>
            </a:pP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rgbClr val="DFE6D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59AA5">
                  <a:lumMod val="60000"/>
                  <a:lumOff val="40000"/>
                </a:srgbClr>
              </a:buClr>
              <a:buSzTx/>
              <a:buFont typeface="Arial" pitchFamily="34" charset="0"/>
              <a:buNone/>
              <a:tabLst/>
              <a:defRPr/>
            </a:pP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srgbClr val="DFE6D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→ Κλασική γνωστική αντιστροφή: ο κόσμος είναι κακός επειδή ο άνθρωπος υπάρχει «λάθος».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2581460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26108D4-E344-E732-65AA-6E23AE7CF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>
                <a:solidFill>
                  <a:srgbClr val="FFC000"/>
                </a:solidFill>
              </a:rPr>
              <a:t>2. Γνωστική ερμηνεία της ιστορίας</a:t>
            </a:r>
            <a:br>
              <a:rPr lang="el-GR" dirty="0">
                <a:solidFill>
                  <a:srgbClr val="FFC000"/>
                </a:solidFill>
              </a:rPr>
            </a:br>
            <a:endParaRPr lang="el-GR" dirty="0">
              <a:solidFill>
                <a:srgbClr val="FFC0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A1D4070-BD88-3DB7-FCFF-CD19B4A1BC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050991"/>
            <a:ext cx="10972800" cy="407517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ιστορία αναγιγνώσκεται ως πορεία οικολογικής ύβρεως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νεωτερικότητα ταυτίζεται με περιβαλλοντικό κακό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αιτιότητα γίνεται μονοδιάστατη και ηθικοποιημένη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Οι κοινωνικές διαφοροποιήσεις εξαλείφονται αναλυτικά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επιστημονική γνώση αποκτά αποκαλυπτικό χαρακτήρα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Το παρελθόν λειτουργεί ως κατηγορητήριο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pPr>
              <a:buNone/>
            </a:pPr>
            <a:r>
              <a:rPr lang="el-GR" dirty="0"/>
              <a:t>Η ιστορία χάνει κάθε δομική πολυπλοκότητα.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569625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01CDA02-E6F3-E6B6-0329-06183E714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>
                <a:solidFill>
                  <a:srgbClr val="FFC000"/>
                </a:solidFill>
              </a:rPr>
              <a:t>3. Εσχατολογία και αποκαλυπτική </a:t>
            </a:r>
            <a:r>
              <a:rPr lang="el-GR" dirty="0" err="1">
                <a:solidFill>
                  <a:srgbClr val="FFC000"/>
                </a:solidFill>
              </a:rPr>
              <a:t>χρονικότητα</a:t>
            </a:r>
            <a:br>
              <a:rPr lang="el-GR" dirty="0">
                <a:solidFill>
                  <a:srgbClr val="FFC000"/>
                </a:solidFill>
              </a:rPr>
            </a:br>
            <a:endParaRPr lang="el-GR" dirty="0">
              <a:solidFill>
                <a:srgbClr val="FFC0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A0324D6-15EE-0D13-F1C6-73915B8E69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469735"/>
            <a:ext cx="10972800" cy="3656429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Το μέλλον προβάλλεται ως επικείμενη καταστροφή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Ο χρόνος συμπιέζεται σε καθεστώς μόνιμης κρίσης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εσχατολογία μεταφέρεται εντός της ιστορίας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σωτηρία νοείται ως αποτροπή της τελικής κατάρρευσης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αβεβαιότητα μεταφράζεται σε ηθικό επείγον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πολιτική χάνει τον χαρακτήρα σταδιακής διαχείρισης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09654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DC24A07-4F0D-8BD3-BCA9-2EF4A53B4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>
                <a:solidFill>
                  <a:srgbClr val="FFC000"/>
                </a:solidFill>
              </a:rPr>
              <a:t>4. Ηθική απόλυτη διαίρεση και γνωστική ελίτ</a:t>
            </a:r>
            <a:br>
              <a:rPr lang="el-GR" dirty="0">
                <a:solidFill>
                  <a:srgbClr val="FFC000"/>
                </a:solidFill>
              </a:rPr>
            </a:br>
            <a:endParaRPr lang="el-GR" dirty="0">
              <a:solidFill>
                <a:srgbClr val="FFC0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282A0D9-94F6-0CED-2D35-71D4C03C87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505" y="1602042"/>
            <a:ext cx="10972800" cy="452596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κοινωνία διαιρείται σε ηθικά φωτισμένους και αρνητές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διαφωνία ερμηνεύεται ως ηθική ανευθυνότητα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επιστημονική αυθεντία αποκτά κανονιστική ισχύ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πολιτική απόφαση μετατρέπεται σε ηθική επιταγή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Οι δημοκρατικές διαδικασίες υποβαθμίζονται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γνώση λειτουργεί ως μηχανισμός ηθικής εξουσίας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pPr>
              <a:buNone/>
            </a:pPr>
            <a:r>
              <a:rPr lang="el-GR" dirty="0"/>
              <a:t>Η πολιτική διαφωνία μετατρέπεται σε </a:t>
            </a:r>
            <a:r>
              <a:rPr lang="el-GR" b="1" dirty="0"/>
              <a:t>ηθικό έγκλημα</a:t>
            </a:r>
            <a:r>
              <a:rPr lang="el-GR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4426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1B80D8F-5DB8-9CB0-8FB3-25FD05C74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>
                <a:solidFill>
                  <a:srgbClr val="FFC000"/>
                </a:solidFill>
              </a:rPr>
              <a:t>«</a:t>
            </a:r>
            <a:r>
              <a:rPr lang="en-US" dirty="0">
                <a:solidFill>
                  <a:srgbClr val="FFC000"/>
                </a:solidFill>
              </a:rPr>
              <a:t>M</a:t>
            </a:r>
            <a:r>
              <a:rPr lang="el-GR" dirty="0" err="1">
                <a:solidFill>
                  <a:srgbClr val="FFC000"/>
                </a:solidFill>
              </a:rPr>
              <a:t>εταφυσική</a:t>
            </a:r>
            <a:r>
              <a:rPr lang="el-GR" dirty="0">
                <a:solidFill>
                  <a:srgbClr val="FFC000"/>
                </a:solidFill>
              </a:rPr>
              <a:t> ένταση»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1567644-2BCD-213B-64B3-8451C04362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l-GR" dirty="0"/>
              <a:t>Η μεταφυσική ένταση (</a:t>
            </a:r>
            <a:r>
              <a:rPr lang="el-GR" dirty="0" err="1"/>
              <a:t>metaxy</a:t>
            </a:r>
            <a:r>
              <a:rPr lang="el-GR" dirty="0"/>
              <a:t>) περιγράφει την </a:t>
            </a:r>
            <a:r>
              <a:rPr lang="el-GR" b="1" dirty="0"/>
              <a:t>υπαρξιακή κατάσταση του ανθρώπου</a:t>
            </a:r>
            <a:r>
              <a:rPr lang="el-GR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Ο άνθρωπος ζει </a:t>
            </a:r>
            <a:r>
              <a:rPr lang="el-GR" b="1" dirty="0"/>
              <a:t>εντός του κόσμου</a:t>
            </a:r>
            <a:r>
              <a:rPr lang="el-GR" dirty="0"/>
              <a:t> (ιστορία, κοινωνία, εξουσία, θεσμοί)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Αλλά προσανατολίζεται προς κάτι </a:t>
            </a:r>
            <a:r>
              <a:rPr lang="el-GR" b="1" dirty="0"/>
              <a:t>υπερβατικό</a:t>
            </a:r>
            <a:r>
              <a:rPr lang="el-GR" dirty="0"/>
              <a:t> (νόημα, αλήθεια, δικαιοσύνη, Θεό)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Το υπερβατικό </a:t>
            </a:r>
            <a:r>
              <a:rPr lang="el-GR" b="1" dirty="0"/>
              <a:t>δεν ταυτίζεται</a:t>
            </a:r>
            <a:r>
              <a:rPr lang="el-GR" dirty="0"/>
              <a:t> με καμία ιστορική μορφή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αλήθεια </a:t>
            </a:r>
            <a:r>
              <a:rPr lang="el-GR" b="1" dirty="0"/>
              <a:t>δεν κατέχεται</a:t>
            </a:r>
            <a:r>
              <a:rPr lang="el-GR" dirty="0"/>
              <a:t>, αλλά αναζητείται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ύπαρξη χαρακτηρίζεται από </a:t>
            </a:r>
            <a:r>
              <a:rPr lang="el-GR" b="1" dirty="0" err="1"/>
              <a:t>ανοιχτότητα</a:t>
            </a:r>
            <a:r>
              <a:rPr lang="el-GR" b="1" dirty="0"/>
              <a:t>, αβεβαιότητα και τραγικότητα</a:t>
            </a:r>
            <a:endParaRPr lang="el-GR" dirty="0"/>
          </a:p>
          <a:p>
            <a:pPr>
              <a:buNone/>
            </a:pPr>
            <a:r>
              <a:rPr lang="el-GR" dirty="0"/>
              <a:t>Η ανθρώπινη ζωή εκτυλίσσεται </a:t>
            </a:r>
            <a:r>
              <a:rPr lang="el-GR" b="1" dirty="0"/>
              <a:t>ανάμεσα</a:t>
            </a:r>
            <a:r>
              <a:rPr lang="el-GR" dirty="0"/>
              <a:t> (</a:t>
            </a:r>
            <a:r>
              <a:rPr lang="el-GR" dirty="0" err="1"/>
              <a:t>metaxy</a:t>
            </a:r>
            <a:r>
              <a:rPr lang="el-GR" dirty="0"/>
              <a:t>), όχι σε πλήρη γνώση ούτε σε πλήρη άγνοια.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9293978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9F93F63-BA72-FA37-041C-5C56C44C7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>
                <a:solidFill>
                  <a:srgbClr val="FFC000"/>
                </a:solidFill>
              </a:rPr>
              <a:t>5. Εσχατολογία χωρίς υπερβατικότητα</a:t>
            </a:r>
            <a:br>
              <a:rPr lang="el-GR" dirty="0">
                <a:solidFill>
                  <a:srgbClr val="FFC000"/>
                </a:solidFill>
              </a:rPr>
            </a:br>
            <a:endParaRPr lang="el-GR" dirty="0">
              <a:solidFill>
                <a:srgbClr val="FFC0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7B12092-1D5E-39B8-7AA7-4C83E64EA2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187723"/>
            <a:ext cx="10972800" cy="3938441"/>
          </a:xfrm>
        </p:spPr>
        <p:txBody>
          <a:bodyPr/>
          <a:lstStyle/>
          <a:p>
            <a:pPr>
              <a:buNone/>
            </a:pPr>
            <a:r>
              <a:rPr lang="el-GR" dirty="0"/>
              <a:t>Η «σωτηρία του πλανήτη» παρουσιάζεται ως:</a:t>
            </a:r>
          </a:p>
          <a:p>
            <a:pPr>
              <a:buNone/>
            </a:pP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τελική λύση,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απόλυτη προτεραιότητα,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υπέρτατη αξία έναντι κάθε άλλης ανθρώπινης ανάγκης.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pPr>
              <a:buNone/>
            </a:pPr>
            <a:r>
              <a:rPr lang="el-GR" dirty="0"/>
              <a:t>Η κοινωνία καλείται σε </a:t>
            </a:r>
            <a:r>
              <a:rPr lang="el-GR" b="1" dirty="0"/>
              <a:t>κοσμική μετάνοια</a:t>
            </a:r>
            <a:r>
              <a:rPr lang="el-GR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7940623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37577C0-D96E-FA6A-C761-B37A318FD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>
                <a:solidFill>
                  <a:srgbClr val="FFC000"/>
                </a:solidFill>
              </a:rPr>
              <a:t>6. Γνωστικές επιπτώσεις στη δημόσια σφαίρα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A411A91-E463-0618-7820-703D08083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452643"/>
            <a:ext cx="10972800" cy="3673521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πολιτική διαφωνία </a:t>
            </a:r>
            <a:r>
              <a:rPr lang="el-GR" dirty="0" err="1"/>
              <a:t>ποινικοποιείται</a:t>
            </a:r>
            <a:r>
              <a:rPr lang="el-GR" dirty="0"/>
              <a:t> συμβολικά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αναλογικότητα θυσιάζεται στο όνομα της σωτηρίας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ανθρώπινη ευημερία </a:t>
            </a:r>
            <a:r>
              <a:rPr lang="el-GR" dirty="0" err="1"/>
              <a:t>σχετικοποιείται</a:t>
            </a:r>
            <a:r>
              <a:rPr lang="el-GR" dirty="0"/>
              <a:t> ηθικά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κοινωνία οργανώνεται γύρω από μόνιμο συναγερμό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ελευθερία υποχωρεί έναντι οικολογικής αναγκαιότητας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8638934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8FC2791-DE23-D130-55B4-3A9BC39B1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79044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rgbClr val="FFC000"/>
                </a:solidFill>
              </a:rPr>
              <a:t>IV. Συγκριτικός γνωστικός πυρήνας (σύνοψη)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5B434D4-569F-8B1D-D5EB-A98F387802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042445"/>
            <a:ext cx="10972800" cy="4083719"/>
          </a:xfrm>
        </p:spPr>
        <p:txBody>
          <a:bodyPr/>
          <a:lstStyle/>
          <a:p>
            <a:pPr>
              <a:buNone/>
            </a:pPr>
            <a:r>
              <a:rPr lang="el-GR" dirty="0"/>
              <a:t>Και τα τρία ρεύματα μοιράζονται:</a:t>
            </a:r>
          </a:p>
          <a:p>
            <a:pPr>
              <a:buNone/>
            </a:pPr>
            <a:endParaRPr lang="el-GR" dirty="0"/>
          </a:p>
          <a:p>
            <a:pPr>
              <a:buFont typeface="+mj-lt"/>
              <a:buAutoNum type="arabicPeriod"/>
            </a:pPr>
            <a:r>
              <a:rPr lang="el-GR" b="1" dirty="0"/>
              <a:t>Απόλυτη γνώση</a:t>
            </a:r>
            <a:r>
              <a:rPr lang="el-GR" dirty="0"/>
              <a:t> της αλήθειας της ιστορίας</a:t>
            </a:r>
          </a:p>
          <a:p>
            <a:pPr>
              <a:buFont typeface="+mj-lt"/>
              <a:buAutoNum type="arabicPeriod"/>
            </a:pPr>
            <a:r>
              <a:rPr lang="el-GR" b="1" dirty="0" err="1"/>
              <a:t>Εσωκοσμική</a:t>
            </a:r>
            <a:r>
              <a:rPr lang="el-GR" b="1" dirty="0"/>
              <a:t> σωτηρία</a:t>
            </a:r>
            <a:r>
              <a:rPr lang="el-GR" dirty="0"/>
              <a:t> (χωρίς υπερβατικότητα)</a:t>
            </a:r>
          </a:p>
          <a:p>
            <a:pPr>
              <a:buFont typeface="+mj-lt"/>
              <a:buAutoNum type="arabicPeriod"/>
            </a:pPr>
            <a:r>
              <a:rPr lang="el-GR" b="1" dirty="0"/>
              <a:t>Κατάργηση της τραγικότητας</a:t>
            </a:r>
            <a:r>
              <a:rPr lang="el-GR" dirty="0"/>
              <a:t> της ανθρώπινης κατάστασης</a:t>
            </a:r>
          </a:p>
          <a:p>
            <a:pPr>
              <a:buFont typeface="+mj-lt"/>
              <a:buAutoNum type="arabicPeriod"/>
            </a:pPr>
            <a:r>
              <a:rPr lang="el-GR" b="1" dirty="0"/>
              <a:t>Ηθικοποίηση της πολιτικής</a:t>
            </a:r>
            <a:endParaRPr lang="el-GR" dirty="0"/>
          </a:p>
          <a:p>
            <a:pPr>
              <a:buFont typeface="+mj-lt"/>
              <a:buAutoNum type="arabicPeriod"/>
            </a:pPr>
            <a:r>
              <a:rPr lang="el-GR" b="1" dirty="0" err="1"/>
              <a:t>Δαιμονοποίηση</a:t>
            </a:r>
            <a:r>
              <a:rPr lang="el-GR" b="1" dirty="0"/>
              <a:t> της διαφωνίας</a:t>
            </a:r>
          </a:p>
          <a:p>
            <a:pPr>
              <a:buFont typeface="+mj-lt"/>
              <a:buAutoNum type="arabicPeriod"/>
            </a:pPr>
            <a:endParaRPr lang="el-GR" dirty="0"/>
          </a:p>
          <a:p>
            <a:pPr>
              <a:buNone/>
            </a:pPr>
            <a:r>
              <a:rPr lang="el-GR" dirty="0"/>
              <a:t>Ακριβώς αυτά τα στοιχεία είναι που, κατά </a:t>
            </a:r>
            <a:r>
              <a:rPr lang="el-GR" dirty="0" err="1"/>
              <a:t>Voegelin</a:t>
            </a:r>
            <a:r>
              <a:rPr lang="el-GR" dirty="0"/>
              <a:t>, τα καθιστούν </a:t>
            </a:r>
            <a:r>
              <a:rPr lang="el-GR" b="1" dirty="0"/>
              <a:t>γνωστικά</a:t>
            </a:r>
            <a:r>
              <a:rPr lang="el-GR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3929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E35D280-C415-6CE6-3464-157E5C09C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79044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rgbClr val="FFC000"/>
                </a:solidFill>
              </a:rPr>
              <a:t>Γιατί η ένταση είναι αναγκαία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061A942-90A2-8D65-9FBE-03522D282F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136449"/>
            <a:ext cx="10972800" cy="3989715"/>
          </a:xfrm>
        </p:spPr>
        <p:txBody>
          <a:bodyPr/>
          <a:lstStyle/>
          <a:p>
            <a:pPr>
              <a:buNone/>
            </a:pPr>
            <a:r>
              <a:rPr lang="el-GR" dirty="0"/>
              <a:t>Κατά τον </a:t>
            </a:r>
            <a:r>
              <a:rPr lang="el-GR" dirty="0" err="1"/>
              <a:t>Voegelin</a:t>
            </a:r>
            <a:r>
              <a:rPr lang="el-GR" dirty="0"/>
              <a:t>, η μεταφυσική ένταση:</a:t>
            </a:r>
          </a:p>
          <a:p>
            <a:pPr>
              <a:buNone/>
            </a:pP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Θέτει </a:t>
            </a:r>
            <a:r>
              <a:rPr lang="el-GR" b="1" dirty="0"/>
              <a:t>όρια</a:t>
            </a:r>
            <a:r>
              <a:rPr lang="el-GR" dirty="0"/>
              <a:t> στην πολιτική εξουσία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Προστατεύει την κοινωνία από την </a:t>
            </a:r>
            <a:r>
              <a:rPr lang="el-GR" b="1" dirty="0"/>
              <a:t>απόλυτη βεβαιότητα</a:t>
            </a: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Επιτρέπει τον </a:t>
            </a:r>
            <a:r>
              <a:rPr lang="el-GR" b="1" dirty="0"/>
              <a:t>πλουραλισμό και τη διαφωνία</a:t>
            </a: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Διατηρεί την ιστορία </a:t>
            </a:r>
            <a:r>
              <a:rPr lang="el-GR" b="1" dirty="0"/>
              <a:t>ανοικτή και μη τελειωμένη</a:t>
            </a: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Αναγνωρίζει ότι η τελειότητα </a:t>
            </a:r>
            <a:r>
              <a:rPr lang="el-GR" b="1" dirty="0"/>
              <a:t>δεν μπορεί να πραγματωθεί εντός του κόσμου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pPr>
              <a:buNone/>
            </a:pPr>
            <a:r>
              <a:rPr lang="el-GR" dirty="0"/>
              <a:t>Χωρίς αυτήν την ένταση, η πολιτική μετατρέπεται σε </a:t>
            </a:r>
            <a:r>
              <a:rPr lang="el-GR" b="1" dirty="0"/>
              <a:t>υποκατάστατο σωτηρίας</a:t>
            </a:r>
            <a:r>
              <a:rPr lang="el-GR" dirty="0"/>
              <a:t>.</a:t>
            </a:r>
          </a:p>
          <a:p>
            <a:pPr>
              <a:buNone/>
            </a:pP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91535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ECC3EE3-F3E5-7080-4A83-5703D227B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>
                <a:solidFill>
                  <a:srgbClr val="FFC000"/>
                </a:solidFill>
              </a:rPr>
              <a:t>Τι είναι η κατάρρευση της έντασης (γνωστικισμός)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B947F4E-5DC0-AE80-1696-8668D03F58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555193"/>
            <a:ext cx="10972800" cy="3570971"/>
          </a:xfrm>
        </p:spPr>
        <p:txBody>
          <a:bodyPr/>
          <a:lstStyle/>
          <a:p>
            <a:pPr>
              <a:buNone/>
            </a:pPr>
            <a:r>
              <a:rPr lang="el-GR" dirty="0"/>
              <a:t>Ο γνωστικισμός εμφανίζεται όταν:</a:t>
            </a:r>
          </a:p>
          <a:p>
            <a:pPr>
              <a:buNone/>
            </a:pP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Το υπερβατικό </a:t>
            </a:r>
            <a:r>
              <a:rPr lang="el-GR" b="1" dirty="0"/>
              <a:t>εξαλείφεται ή υποκαθίσταται</a:t>
            </a: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αλήθεια θεωρείται </a:t>
            </a:r>
            <a:r>
              <a:rPr lang="el-GR" b="1" dirty="0"/>
              <a:t>πλήρως γνωστή και </a:t>
            </a:r>
            <a:r>
              <a:rPr lang="el-GR" b="1" dirty="0" err="1"/>
              <a:t>κατοχήσιμη</a:t>
            </a: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Το νόημα της ιστορίας </a:t>
            </a:r>
            <a:r>
              <a:rPr lang="el-GR" b="1" dirty="0"/>
              <a:t>κλειδώνει σε ένα σχέδιο</a:t>
            </a: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σωτηρία μεταφέρεται </a:t>
            </a:r>
            <a:r>
              <a:rPr lang="el-GR" b="1" dirty="0"/>
              <a:t>εντός του κόσμου</a:t>
            </a:r>
            <a:r>
              <a:rPr lang="el-GR" dirty="0"/>
              <a:t> (</a:t>
            </a:r>
            <a:r>
              <a:rPr lang="el-GR" dirty="0" err="1"/>
              <a:t>immanentization</a:t>
            </a:r>
            <a:r>
              <a:rPr lang="el-GR" dirty="0"/>
              <a:t> of the </a:t>
            </a:r>
            <a:r>
              <a:rPr lang="el-GR" dirty="0" err="1"/>
              <a:t>eschaton</a:t>
            </a:r>
            <a:r>
              <a:rPr lang="el-GR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pPr>
              <a:buNone/>
            </a:pPr>
            <a:r>
              <a:rPr lang="el-GR" dirty="0"/>
              <a:t>Η πολιτική παύει να είναι διαχείριση του ελλιπούς και γίνεται </a:t>
            </a:r>
            <a:r>
              <a:rPr lang="el-GR" b="1" dirty="0"/>
              <a:t>μηχανισμός λύτρωσης</a:t>
            </a:r>
            <a:r>
              <a:rPr lang="el-GR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44442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811D583-66B6-A85B-CF41-2CE719D6B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>
                <a:solidFill>
                  <a:srgbClr val="FFC000"/>
                </a:solidFill>
              </a:rPr>
              <a:t>1. Ριζοσπαστικός Διαφωτισμός &amp; Ιακωβινισμός (τέλη 18ου αιώνα)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95B31BE-AAAB-853F-6137-D77EEBDB74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el-GR" dirty="0"/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/>
              <a:t>Ο Διαφωτισμός, στη ριζοσπαστική του εκδοχή, εγκαθιδρύει την ιδέα ότι η ανθρώπινη λογική μπορεί να </a:t>
            </a:r>
            <a:r>
              <a:rPr lang="el-GR" b="1" dirty="0"/>
              <a:t>ανακατασκευάσει πλήρως</a:t>
            </a:r>
            <a:r>
              <a:rPr lang="el-GR" dirty="0"/>
              <a:t> την κοινωνία.</a:t>
            </a:r>
          </a:p>
          <a:p>
            <a:pPr>
              <a:buNone/>
            </a:pPr>
            <a:br>
              <a:rPr lang="el-GR" dirty="0"/>
            </a:br>
            <a:r>
              <a:rPr lang="el-GR" dirty="0"/>
              <a:t>Ο Ιακωβινισμός εισάγει: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την έννοια της </a:t>
            </a:r>
            <a:r>
              <a:rPr lang="el-GR" b="1" dirty="0"/>
              <a:t>αρετής ως πολιτικής επιβολής</a:t>
            </a:r>
            <a:r>
              <a:rPr lang="el-GR" dirty="0"/>
              <a:t>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τη βία ως μέσο κάθαρσης της ιστορίας,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την πεποίθηση ότι η κοινωνία μπορεί να «</a:t>
            </a:r>
            <a:r>
              <a:rPr lang="el-GR" dirty="0" err="1"/>
              <a:t>επαναγεννηθεί</a:t>
            </a:r>
            <a:r>
              <a:rPr lang="el-GR" dirty="0"/>
              <a:t>» μέσω ριζικής τομής.</a:t>
            </a:r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/>
              <a:t>Για τον </a:t>
            </a:r>
            <a:r>
              <a:rPr lang="el-GR" dirty="0" err="1"/>
              <a:t>Voegelin</a:t>
            </a:r>
            <a:r>
              <a:rPr lang="el-GR" dirty="0"/>
              <a:t>, εδώ εμφανίζεται το πρώτο νεωτερικό πρότυπο </a:t>
            </a:r>
            <a:r>
              <a:rPr lang="el-GR" b="1" dirty="0"/>
              <a:t>εγκόσμιας λύτρωσης</a:t>
            </a:r>
            <a:r>
              <a:rPr lang="el-GR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48131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F333755-EA6E-9813-C3AF-D440B1B00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>
                <a:solidFill>
                  <a:srgbClr val="FFC000"/>
                </a:solidFill>
              </a:rPr>
              <a:t>2. Ουτοπικός Σοσιαλισμός (αρχές–μέσα 19ου αιώνα)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0EDCC02-2868-9318-C49E-E3988E4442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656" y="2324456"/>
            <a:ext cx="11086744" cy="3801708"/>
          </a:xfrm>
        </p:spPr>
        <p:txBody>
          <a:bodyPr/>
          <a:lstStyle/>
          <a:p>
            <a:pPr>
              <a:buNone/>
            </a:pPr>
            <a:r>
              <a:rPr lang="el-GR" dirty="0"/>
              <a:t>Ρεύματα όπως του </a:t>
            </a:r>
            <a:r>
              <a:rPr lang="el-GR" dirty="0" err="1"/>
              <a:t>Saint-Simon</a:t>
            </a:r>
            <a:r>
              <a:rPr lang="el-GR" dirty="0"/>
              <a:t>, </a:t>
            </a:r>
            <a:r>
              <a:rPr lang="el-GR" dirty="0" err="1"/>
              <a:t>Fourier</a:t>
            </a:r>
            <a:r>
              <a:rPr lang="el-GR" dirty="0"/>
              <a:t> και </a:t>
            </a:r>
            <a:r>
              <a:rPr lang="el-GR" dirty="0" err="1"/>
              <a:t>Owen</a:t>
            </a:r>
            <a:r>
              <a:rPr lang="el-GR" dirty="0"/>
              <a:t> προτείνουν:</a:t>
            </a:r>
          </a:p>
          <a:p>
            <a:pPr>
              <a:buNone/>
            </a:pP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πλήρως αρμονικές κοινωνίες,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κατάργηση σύγκρουσης και αλλοτρίωσης,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επιστημονική ή ηθική γνώση ως κλειδί της λύσης.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pPr>
              <a:buNone/>
            </a:pPr>
            <a:r>
              <a:rPr lang="el-GR" dirty="0"/>
              <a:t>Παρά τον ειρηνικό χαρακτήρα τους, είναι γνωστικά διότι θεωρούν ότι </a:t>
            </a:r>
            <a:r>
              <a:rPr lang="el-GR" b="1" dirty="0"/>
              <a:t>η σωστή γνώση της κοινωνικής τάξης αρκεί για την ιστορική σωτηρία</a:t>
            </a:r>
            <a:r>
              <a:rPr lang="el-GR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768857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63CE81F-EF20-081D-0270-CA9492768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73048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rgbClr val="FFC000"/>
                </a:solidFill>
              </a:rPr>
              <a:t>3. Μαρξισμός (μέσα 19ου αιώνα →)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1731A37-33E3-F17F-E6CB-3E69FF27ED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93" y="2085174"/>
            <a:ext cx="11061107" cy="4040990"/>
          </a:xfrm>
        </p:spPr>
        <p:txBody>
          <a:bodyPr/>
          <a:lstStyle/>
          <a:p>
            <a:pPr>
              <a:buNone/>
            </a:pPr>
            <a:r>
              <a:rPr lang="el-GR" dirty="0"/>
              <a:t>Για τον </a:t>
            </a:r>
            <a:r>
              <a:rPr lang="el-GR" dirty="0" err="1"/>
              <a:t>Voegelin</a:t>
            </a:r>
            <a:r>
              <a:rPr lang="el-GR" dirty="0"/>
              <a:t>, ο μαρξισμός αποτελεί </a:t>
            </a:r>
            <a:r>
              <a:rPr lang="el-GR" b="1" dirty="0"/>
              <a:t>κατεξοχήν γνωστικό σύστημα</a:t>
            </a:r>
            <a:r>
              <a:rPr lang="el-GR" dirty="0"/>
              <a:t>:</a:t>
            </a:r>
          </a:p>
          <a:p>
            <a:pPr>
              <a:buNone/>
            </a:pP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Ιστορία αποκτά </a:t>
            </a:r>
            <a:r>
              <a:rPr lang="el-GR" b="1" dirty="0"/>
              <a:t>εσωτερικό νόημα και νομοτέλεια</a:t>
            </a:r>
            <a:r>
              <a:rPr lang="el-GR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επανάσταση λειτουργεί ως </a:t>
            </a:r>
            <a:r>
              <a:rPr lang="el-GR" b="1" dirty="0"/>
              <a:t>κοσμική Αποκάλυψη</a:t>
            </a:r>
            <a:r>
              <a:rPr lang="el-GR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αταξική κοινωνία ισοδυναμεί με </a:t>
            </a:r>
            <a:r>
              <a:rPr lang="el-GR" b="1" dirty="0"/>
              <a:t>εσχατολογική λύτρωση</a:t>
            </a:r>
            <a:r>
              <a:rPr lang="el-GR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pPr>
              <a:buNone/>
            </a:pPr>
            <a:r>
              <a:rPr lang="el-GR" dirty="0"/>
              <a:t>Η «επιστημονική» γνώση της ιστορίας αντικαθιστά τη θεολογία, ενώ το Κόμμα αναλαμβάνει ρόλο </a:t>
            </a:r>
            <a:r>
              <a:rPr lang="el-GR" b="1" dirty="0"/>
              <a:t>γνωστικής ελίτ</a:t>
            </a:r>
            <a:r>
              <a:rPr lang="el-GR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497490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455B505-425E-BE05-FCD7-DD734BB41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>
                <a:solidFill>
                  <a:srgbClr val="FFC000"/>
                </a:solidFill>
              </a:rPr>
              <a:t>4. Θετικισμός και τεχνοκρατικός προοδευτισμός (τέλη 19ου αιώνα)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E3D8AF4-8AD7-7CBB-D036-E3ACDE0AE6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384277"/>
            <a:ext cx="10972800" cy="3741887"/>
          </a:xfrm>
        </p:spPr>
        <p:txBody>
          <a:bodyPr/>
          <a:lstStyle/>
          <a:p>
            <a:pPr>
              <a:buNone/>
            </a:pPr>
            <a:r>
              <a:rPr lang="el-GR" dirty="0"/>
              <a:t>Ιδεολογίες που υποστηρίζουν ότι:</a:t>
            </a:r>
          </a:p>
          <a:p>
            <a:pPr>
              <a:buNone/>
            </a:pP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επιστήμη μπορεί να λύσει όλα τα κοινωνικά προβλήματα,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πολιτική πρέπει να υποταχθεί στη «γνώση των ειδικών»,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Ιστορία είναι γραμμική πρόοδος.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pPr>
              <a:buNone/>
            </a:pPr>
            <a:r>
              <a:rPr lang="el-GR" dirty="0"/>
              <a:t>Κατά τον </a:t>
            </a:r>
            <a:r>
              <a:rPr lang="el-GR" dirty="0" err="1"/>
              <a:t>Voegelin</a:t>
            </a:r>
            <a:r>
              <a:rPr lang="el-GR" dirty="0"/>
              <a:t>, πρόκειται για </a:t>
            </a:r>
            <a:r>
              <a:rPr lang="el-GR" b="1" dirty="0" err="1"/>
              <a:t>αποϊεροποιημένη</a:t>
            </a:r>
            <a:r>
              <a:rPr lang="el-GR" b="1" dirty="0"/>
              <a:t> </a:t>
            </a:r>
            <a:r>
              <a:rPr lang="el-GR" b="1" dirty="0" err="1"/>
              <a:t>σωτηριολογία</a:t>
            </a:r>
            <a:r>
              <a:rPr lang="el-GR" dirty="0"/>
              <a:t>, όπου η επιστήμη αντικαθιστά τη θεία πρόνοια.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28226818"/>
      </p:ext>
    </p:extLst>
  </p:cSld>
  <p:clrMapOvr>
    <a:masterClrMapping/>
  </p:clrMapOvr>
</p:sld>
</file>

<file path=ppt/theme/theme1.xml><?xml version="1.0" encoding="utf-8"?>
<a:theme xmlns:a="http://schemas.openxmlformats.org/drawingml/2006/main" name="Πλεκτό">
  <a:themeElements>
    <a:clrScheme name="Πλεκτό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Διάμεσος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Πλεκτό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5975</TotalTime>
  <Words>1760</Words>
  <Application>Microsoft Office PowerPoint</Application>
  <PresentationFormat>Ευρεία οθόνη</PresentationFormat>
  <Paragraphs>278</Paragraphs>
  <Slides>32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32</vt:i4>
      </vt:variant>
    </vt:vector>
  </HeadingPairs>
  <TitlesOfParts>
    <vt:vector size="37" baseType="lpstr">
      <vt:lpstr>Aptos</vt:lpstr>
      <vt:lpstr>Arial</vt:lpstr>
      <vt:lpstr>Calibri</vt:lpstr>
      <vt:lpstr>Tw Cen MT</vt:lpstr>
      <vt:lpstr>Πλεκτό</vt:lpstr>
      <vt:lpstr>Γνωστικά, Κοινωνικά και Πολιτικά, κινήματα της Νεωτερικοτητας</vt:lpstr>
      <vt:lpstr>Γνωστικά κινήματα</vt:lpstr>
      <vt:lpstr>«Mεταφυσική ένταση»</vt:lpstr>
      <vt:lpstr>Γιατί η ένταση είναι αναγκαία</vt:lpstr>
      <vt:lpstr>Τι είναι η κατάρρευση της έντασης (γνωστικισμός)</vt:lpstr>
      <vt:lpstr>1. Ριζοσπαστικός Διαφωτισμός &amp; Ιακωβινισμός (τέλη 18ου αιώνα)</vt:lpstr>
      <vt:lpstr>2. Ουτοπικός Σοσιαλισμός (αρχές–μέσα 19ου αιώνα)</vt:lpstr>
      <vt:lpstr>3. Μαρξισμός (μέσα 19ου αιώνα →)</vt:lpstr>
      <vt:lpstr>4. Θετικισμός και τεχνοκρατικός προοδευτισμός (τέλη 19ου αιώνα)</vt:lpstr>
      <vt:lpstr>5. Φασισμός &amp; Εθνικοσοσιαλισμός (Μεσοπόλεμος)</vt:lpstr>
      <vt:lpstr>6. Σταλινισμός &amp; ολοκληρωτικός κομμουνισμός (20ός αιώνας)</vt:lpstr>
      <vt:lpstr>7. Σύγχρονες «μετα-ιδεολογικές» γνωστικότητες (τέλη 20ού–21ος αιώνας)</vt:lpstr>
      <vt:lpstr>I. Ριζοσπαστικές ταυτοτικές ιδεολογίες</vt:lpstr>
      <vt:lpstr>1. Γνωστική ανθρωπολογία</vt:lpstr>
      <vt:lpstr>2. Γνωστική ερμηνεία της ιστορίας</vt:lpstr>
      <vt:lpstr>3. Γνωστική σωτηριολογία και πολιτική δράση</vt:lpstr>
      <vt:lpstr>4. Εσωκοσμίκευση του εσχάτου</vt:lpstr>
      <vt:lpstr>5. Γνωστικά αποτελέσματα στη δημόσια σφαίρα </vt:lpstr>
      <vt:lpstr>II. Τεχνο-μεσσιανισμός (AI, transhumanism/μετανθρωπισμός, ψηφιακή αθανασία)</vt:lpstr>
      <vt:lpstr>1. Γνωστική ανθρωπολογία</vt:lpstr>
      <vt:lpstr>2. Γνωστική γνώση και τεχνο-επιστήμη</vt:lpstr>
      <vt:lpstr>3. Εσχατολογία και ιστορική τελείωση</vt:lpstr>
      <vt:lpstr>4. Γνωστική ελίτ και εξουσία </vt:lpstr>
      <vt:lpstr>5. Γνωστικές επιπτώσεις στη δημόσια σφαίρα</vt:lpstr>
      <vt:lpstr>III. Οικο-αποκαλυπτικά ρεύματα απόλυτης ηθικοποίησης </vt:lpstr>
      <vt:lpstr>1. Αποκαλυπτική κοσμολογία  και ανθρωπολογία</vt:lpstr>
      <vt:lpstr>2. Γνωστική ερμηνεία της ιστορίας </vt:lpstr>
      <vt:lpstr>3. Εσχατολογία και αποκαλυπτική χρονικότητα </vt:lpstr>
      <vt:lpstr>4. Ηθική απόλυτη διαίρεση και γνωστική ελίτ </vt:lpstr>
      <vt:lpstr>5. Εσχατολογία χωρίς υπερβατικότητα </vt:lpstr>
      <vt:lpstr>6. Γνωστικές επιπτώσεις στη δημόσια σφαίρα</vt:lpstr>
      <vt:lpstr>IV. Συγκριτικός γνωστικός πυρήνας (σύνοψη)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Migration theories</dc:title>
  <dc:creator>manos marangudakis</dc:creator>
  <cp:lastModifiedBy>Marangudakis Manussos</cp:lastModifiedBy>
  <cp:revision>80</cp:revision>
  <dcterms:created xsi:type="dcterms:W3CDTF">2024-03-24T12:23:57Z</dcterms:created>
  <dcterms:modified xsi:type="dcterms:W3CDTF">2026-01-09T15:17:40Z</dcterms:modified>
</cp:coreProperties>
</file>