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84" r:id="rId3"/>
    <p:sldId id="273" r:id="rId4"/>
    <p:sldId id="282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9" r:id="rId13"/>
    <p:sldId id="256" r:id="rId14"/>
    <p:sldId id="257" r:id="rId15"/>
    <p:sldId id="258" r:id="rId16"/>
    <p:sldId id="259" r:id="rId17"/>
    <p:sldId id="260" r:id="rId18"/>
    <p:sldId id="261" r:id="rId19"/>
    <p:sldId id="262" r:id="rId20"/>
    <p:sldId id="263" r:id="rId21"/>
    <p:sldId id="265" r:id="rId22"/>
    <p:sldId id="288" r:id="rId23"/>
    <p:sldId id="274" r:id="rId24"/>
    <p:sldId id="278" r:id="rId25"/>
    <p:sldId id="275" r:id="rId26"/>
    <p:sldId id="276" r:id="rId27"/>
    <p:sldId id="277" r:id="rId28"/>
    <p:sldId id="281" r:id="rId29"/>
    <p:sldId id="283" r:id="rId30"/>
    <p:sldId id="285" r:id="rId31"/>
    <p:sldId id="289" r:id="rId32"/>
    <p:sldId id="290" r:id="rId33"/>
    <p:sldId id="291" r:id="rId34"/>
    <p:sldId id="292" r:id="rId35"/>
    <p:sldId id="287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CF373E-1CCA-4558-A871-55B926C224DC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B7E5A4B3-20E1-44FD-B215-121BDCA6F036}">
      <dgm:prSet phldrT="[Text]"/>
      <dgm:spPr/>
      <dgm:t>
        <a:bodyPr/>
        <a:lstStyle/>
        <a:p>
          <a:r>
            <a:rPr lang="en-GB" dirty="0"/>
            <a:t>culture</a:t>
          </a:r>
        </a:p>
      </dgm:t>
    </dgm:pt>
    <dgm:pt modelId="{665C4B56-C28B-41D3-BD03-AB31697B3223}" type="parTrans" cxnId="{FC4E2825-A5CC-4B45-85CC-ECEF79FB5A67}">
      <dgm:prSet/>
      <dgm:spPr/>
      <dgm:t>
        <a:bodyPr/>
        <a:lstStyle/>
        <a:p>
          <a:endParaRPr lang="en-GB"/>
        </a:p>
      </dgm:t>
    </dgm:pt>
    <dgm:pt modelId="{6CEC3F9F-5E49-4177-8CF4-CED3FB26F457}" type="sibTrans" cxnId="{FC4E2825-A5CC-4B45-85CC-ECEF79FB5A67}">
      <dgm:prSet/>
      <dgm:spPr/>
      <dgm:t>
        <a:bodyPr/>
        <a:lstStyle/>
        <a:p>
          <a:endParaRPr lang="en-GB"/>
        </a:p>
      </dgm:t>
    </dgm:pt>
    <dgm:pt modelId="{97DB8E91-DC49-4736-A0A1-19DA92652F62}">
      <dgm:prSet phldrT="[Text]"/>
      <dgm:spPr/>
      <dgm:t>
        <a:bodyPr/>
        <a:lstStyle/>
        <a:p>
          <a:r>
            <a:rPr lang="en-GB" dirty="0"/>
            <a:t>ideological</a:t>
          </a:r>
        </a:p>
      </dgm:t>
    </dgm:pt>
    <dgm:pt modelId="{5BE98B5C-EABF-46D0-8F84-7880CAB05B61}" type="parTrans" cxnId="{127A04E3-8C94-47AF-8F35-3D9FFF0C0ED8}">
      <dgm:prSet/>
      <dgm:spPr/>
      <dgm:t>
        <a:bodyPr/>
        <a:lstStyle/>
        <a:p>
          <a:endParaRPr lang="en-GB"/>
        </a:p>
      </dgm:t>
    </dgm:pt>
    <dgm:pt modelId="{3621BAF2-910E-463B-8F4D-84237262AA24}" type="sibTrans" cxnId="{127A04E3-8C94-47AF-8F35-3D9FFF0C0ED8}">
      <dgm:prSet/>
      <dgm:spPr/>
      <dgm:t>
        <a:bodyPr/>
        <a:lstStyle/>
        <a:p>
          <a:endParaRPr lang="en-GB"/>
        </a:p>
      </dgm:t>
    </dgm:pt>
    <dgm:pt modelId="{CAD0D80D-CB50-43E4-B534-9AE8926A7E1D}">
      <dgm:prSet phldrT="[Text]"/>
      <dgm:spPr/>
      <dgm:t>
        <a:bodyPr/>
        <a:lstStyle/>
        <a:p>
          <a:r>
            <a:rPr lang="en-GB" dirty="0"/>
            <a:t>political</a:t>
          </a:r>
        </a:p>
      </dgm:t>
    </dgm:pt>
    <dgm:pt modelId="{B8930442-D174-49EA-88BB-B3F703A25A55}" type="parTrans" cxnId="{A57AA4C7-9033-4516-AD99-CB56B0E14B1A}">
      <dgm:prSet/>
      <dgm:spPr/>
      <dgm:t>
        <a:bodyPr/>
        <a:lstStyle/>
        <a:p>
          <a:endParaRPr lang="en-GB"/>
        </a:p>
      </dgm:t>
    </dgm:pt>
    <dgm:pt modelId="{A9DA0D4B-ABBD-406E-AF25-E7CAE7D0DE84}" type="sibTrans" cxnId="{A57AA4C7-9033-4516-AD99-CB56B0E14B1A}">
      <dgm:prSet/>
      <dgm:spPr/>
      <dgm:t>
        <a:bodyPr/>
        <a:lstStyle/>
        <a:p>
          <a:endParaRPr lang="en-GB"/>
        </a:p>
      </dgm:t>
    </dgm:pt>
    <dgm:pt modelId="{5614B5F1-02C1-45D4-9FD4-72EB2EB54896}">
      <dgm:prSet phldrT="[Text]"/>
      <dgm:spPr/>
      <dgm:t>
        <a:bodyPr/>
        <a:lstStyle/>
        <a:p>
          <a:r>
            <a:rPr lang="en-GB" dirty="0"/>
            <a:t>military</a:t>
          </a:r>
        </a:p>
      </dgm:t>
    </dgm:pt>
    <dgm:pt modelId="{9824B3F6-A5A1-4728-A08C-DC24D98FE7BC}" type="parTrans" cxnId="{3D39DECD-9127-460C-ABEA-1F2BDD5270FC}">
      <dgm:prSet/>
      <dgm:spPr/>
      <dgm:t>
        <a:bodyPr/>
        <a:lstStyle/>
        <a:p>
          <a:endParaRPr lang="en-GB"/>
        </a:p>
      </dgm:t>
    </dgm:pt>
    <dgm:pt modelId="{808876D9-BA95-457D-AC11-BAD638C9A8BA}" type="sibTrans" cxnId="{3D39DECD-9127-460C-ABEA-1F2BDD5270FC}">
      <dgm:prSet/>
      <dgm:spPr/>
      <dgm:t>
        <a:bodyPr/>
        <a:lstStyle/>
        <a:p>
          <a:endParaRPr lang="en-GB"/>
        </a:p>
      </dgm:t>
    </dgm:pt>
    <dgm:pt modelId="{69103C46-2AA6-4CF1-83E1-5DC34E0EE473}">
      <dgm:prSet phldrT="[Text]"/>
      <dgm:spPr/>
      <dgm:t>
        <a:bodyPr/>
        <a:lstStyle/>
        <a:p>
          <a:r>
            <a:rPr lang="en-GB" dirty="0"/>
            <a:t>economic</a:t>
          </a:r>
        </a:p>
      </dgm:t>
    </dgm:pt>
    <dgm:pt modelId="{43C70CF0-E38F-40EC-9693-39F194F8D6C3}" type="parTrans" cxnId="{D43BA113-6B63-4AC1-B7AD-7193E06622E0}">
      <dgm:prSet/>
      <dgm:spPr/>
      <dgm:t>
        <a:bodyPr/>
        <a:lstStyle/>
        <a:p>
          <a:endParaRPr lang="en-GB"/>
        </a:p>
      </dgm:t>
    </dgm:pt>
    <dgm:pt modelId="{44EEEF28-CF04-4183-8491-7ECA2A90F096}" type="sibTrans" cxnId="{D43BA113-6B63-4AC1-B7AD-7193E06622E0}">
      <dgm:prSet/>
      <dgm:spPr/>
      <dgm:t>
        <a:bodyPr/>
        <a:lstStyle/>
        <a:p>
          <a:endParaRPr lang="en-GB"/>
        </a:p>
      </dgm:t>
    </dgm:pt>
    <dgm:pt modelId="{C8DDC0B9-6631-4360-9B1C-E63913A7FF15}" type="pres">
      <dgm:prSet presAssocID="{CECF373E-1CCA-4558-A871-55B926C224DC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5C408BAD-8299-44F8-BA4E-BB9C97CA15D2}" type="pres">
      <dgm:prSet presAssocID="{B7E5A4B3-20E1-44FD-B215-121BDCA6F036}" presName="centerShape" presStyleLbl="node0" presStyleIdx="0" presStyleCnt="1"/>
      <dgm:spPr/>
    </dgm:pt>
    <dgm:pt modelId="{B449799D-EA12-4C45-9AAD-1C056A6EA2D1}" type="pres">
      <dgm:prSet presAssocID="{5BE98B5C-EABF-46D0-8F84-7880CAB05B61}" presName="parTrans" presStyleLbl="sibTrans2D1" presStyleIdx="0" presStyleCnt="4"/>
      <dgm:spPr/>
    </dgm:pt>
    <dgm:pt modelId="{55FB7A8B-1A90-453F-9AEC-BE0CEA481DFC}" type="pres">
      <dgm:prSet presAssocID="{5BE98B5C-EABF-46D0-8F84-7880CAB05B61}" presName="connectorText" presStyleLbl="sibTrans2D1" presStyleIdx="0" presStyleCnt="4"/>
      <dgm:spPr/>
    </dgm:pt>
    <dgm:pt modelId="{D5D029FC-1EB4-42AF-A92F-43607CAA2D58}" type="pres">
      <dgm:prSet presAssocID="{97DB8E91-DC49-4736-A0A1-19DA92652F62}" presName="node" presStyleLbl="node1" presStyleIdx="0" presStyleCnt="4">
        <dgm:presLayoutVars>
          <dgm:bulletEnabled val="1"/>
        </dgm:presLayoutVars>
      </dgm:prSet>
      <dgm:spPr/>
    </dgm:pt>
    <dgm:pt modelId="{A2203FE8-2065-4E63-B62E-44165769A501}" type="pres">
      <dgm:prSet presAssocID="{B8930442-D174-49EA-88BB-B3F703A25A55}" presName="parTrans" presStyleLbl="sibTrans2D1" presStyleIdx="1" presStyleCnt="4"/>
      <dgm:spPr/>
    </dgm:pt>
    <dgm:pt modelId="{3107909A-E615-4BFC-8104-3C69C2A56110}" type="pres">
      <dgm:prSet presAssocID="{B8930442-D174-49EA-88BB-B3F703A25A55}" presName="connectorText" presStyleLbl="sibTrans2D1" presStyleIdx="1" presStyleCnt="4"/>
      <dgm:spPr/>
    </dgm:pt>
    <dgm:pt modelId="{AC2A4B72-0677-4246-86C5-356510254279}" type="pres">
      <dgm:prSet presAssocID="{CAD0D80D-CB50-43E4-B534-9AE8926A7E1D}" presName="node" presStyleLbl="node1" presStyleIdx="1" presStyleCnt="4">
        <dgm:presLayoutVars>
          <dgm:bulletEnabled val="1"/>
        </dgm:presLayoutVars>
      </dgm:prSet>
      <dgm:spPr/>
    </dgm:pt>
    <dgm:pt modelId="{961B59C2-C417-4D9F-B31A-A53225663200}" type="pres">
      <dgm:prSet presAssocID="{9824B3F6-A5A1-4728-A08C-DC24D98FE7BC}" presName="parTrans" presStyleLbl="sibTrans2D1" presStyleIdx="2" presStyleCnt="4"/>
      <dgm:spPr/>
    </dgm:pt>
    <dgm:pt modelId="{2CD0DE3D-9725-4B4F-A304-481AEB0FC73B}" type="pres">
      <dgm:prSet presAssocID="{9824B3F6-A5A1-4728-A08C-DC24D98FE7BC}" presName="connectorText" presStyleLbl="sibTrans2D1" presStyleIdx="2" presStyleCnt="4"/>
      <dgm:spPr/>
    </dgm:pt>
    <dgm:pt modelId="{070D0247-5ACB-421E-9418-522DEAE70D9F}" type="pres">
      <dgm:prSet presAssocID="{5614B5F1-02C1-45D4-9FD4-72EB2EB54896}" presName="node" presStyleLbl="node1" presStyleIdx="2" presStyleCnt="4">
        <dgm:presLayoutVars>
          <dgm:bulletEnabled val="1"/>
        </dgm:presLayoutVars>
      </dgm:prSet>
      <dgm:spPr/>
    </dgm:pt>
    <dgm:pt modelId="{9C4958DB-BB80-46E1-A79D-E634957586CD}" type="pres">
      <dgm:prSet presAssocID="{43C70CF0-E38F-40EC-9693-39F194F8D6C3}" presName="parTrans" presStyleLbl="sibTrans2D1" presStyleIdx="3" presStyleCnt="4"/>
      <dgm:spPr/>
    </dgm:pt>
    <dgm:pt modelId="{CB8DD7B6-CD04-441B-A081-2E8818EF438E}" type="pres">
      <dgm:prSet presAssocID="{43C70CF0-E38F-40EC-9693-39F194F8D6C3}" presName="connectorText" presStyleLbl="sibTrans2D1" presStyleIdx="3" presStyleCnt="4"/>
      <dgm:spPr/>
    </dgm:pt>
    <dgm:pt modelId="{5D0E50A9-3B2F-4634-BE22-9DA2936B1532}" type="pres">
      <dgm:prSet presAssocID="{69103C46-2AA6-4CF1-83E1-5DC34E0EE473}" presName="node" presStyleLbl="node1" presStyleIdx="3" presStyleCnt="4">
        <dgm:presLayoutVars>
          <dgm:bulletEnabled val="1"/>
        </dgm:presLayoutVars>
      </dgm:prSet>
      <dgm:spPr/>
    </dgm:pt>
  </dgm:ptLst>
  <dgm:cxnLst>
    <dgm:cxn modelId="{DC1C830B-F0B7-49E2-9D31-7E372A7A2BDD}" type="presOf" srcId="{B8930442-D174-49EA-88BB-B3F703A25A55}" destId="{3107909A-E615-4BFC-8104-3C69C2A56110}" srcOrd="1" destOrd="0" presId="urn:microsoft.com/office/officeart/2005/8/layout/radial5"/>
    <dgm:cxn modelId="{D43BA113-6B63-4AC1-B7AD-7193E06622E0}" srcId="{B7E5A4B3-20E1-44FD-B215-121BDCA6F036}" destId="{69103C46-2AA6-4CF1-83E1-5DC34E0EE473}" srcOrd="3" destOrd="0" parTransId="{43C70CF0-E38F-40EC-9693-39F194F8D6C3}" sibTransId="{44EEEF28-CF04-4183-8491-7ECA2A90F096}"/>
    <dgm:cxn modelId="{173BF117-86F5-4C65-B85E-67CA1D050ABC}" type="presOf" srcId="{9824B3F6-A5A1-4728-A08C-DC24D98FE7BC}" destId="{2CD0DE3D-9725-4B4F-A304-481AEB0FC73B}" srcOrd="1" destOrd="0" presId="urn:microsoft.com/office/officeart/2005/8/layout/radial5"/>
    <dgm:cxn modelId="{FC4E2825-A5CC-4B45-85CC-ECEF79FB5A67}" srcId="{CECF373E-1CCA-4558-A871-55B926C224DC}" destId="{B7E5A4B3-20E1-44FD-B215-121BDCA6F036}" srcOrd="0" destOrd="0" parTransId="{665C4B56-C28B-41D3-BD03-AB31697B3223}" sibTransId="{6CEC3F9F-5E49-4177-8CF4-CED3FB26F457}"/>
    <dgm:cxn modelId="{FCBE1029-F6D3-45FD-B327-008836B27317}" type="presOf" srcId="{69103C46-2AA6-4CF1-83E1-5DC34E0EE473}" destId="{5D0E50A9-3B2F-4634-BE22-9DA2936B1532}" srcOrd="0" destOrd="0" presId="urn:microsoft.com/office/officeart/2005/8/layout/radial5"/>
    <dgm:cxn modelId="{50772261-5D2A-4C9D-94E9-17391565B73A}" type="presOf" srcId="{5BE98B5C-EABF-46D0-8F84-7880CAB05B61}" destId="{55FB7A8B-1A90-453F-9AEC-BE0CEA481DFC}" srcOrd="1" destOrd="0" presId="urn:microsoft.com/office/officeart/2005/8/layout/radial5"/>
    <dgm:cxn modelId="{1154CC61-262E-4710-9FB1-5DCBB11D6A5E}" type="presOf" srcId="{CECF373E-1CCA-4558-A871-55B926C224DC}" destId="{C8DDC0B9-6631-4360-9B1C-E63913A7FF15}" srcOrd="0" destOrd="0" presId="urn:microsoft.com/office/officeart/2005/8/layout/radial5"/>
    <dgm:cxn modelId="{EA9F854A-89BB-4DDB-BF49-CF1CF4A2BD37}" type="presOf" srcId="{43C70CF0-E38F-40EC-9693-39F194F8D6C3}" destId="{9C4958DB-BB80-46E1-A79D-E634957586CD}" srcOrd="0" destOrd="0" presId="urn:microsoft.com/office/officeart/2005/8/layout/radial5"/>
    <dgm:cxn modelId="{9087B378-2AD1-478A-A0D7-A98D27505100}" type="presOf" srcId="{9824B3F6-A5A1-4728-A08C-DC24D98FE7BC}" destId="{961B59C2-C417-4D9F-B31A-A53225663200}" srcOrd="0" destOrd="0" presId="urn:microsoft.com/office/officeart/2005/8/layout/radial5"/>
    <dgm:cxn modelId="{BFA36F93-B314-4361-84CC-4185A144C2CA}" type="presOf" srcId="{97DB8E91-DC49-4736-A0A1-19DA92652F62}" destId="{D5D029FC-1EB4-42AF-A92F-43607CAA2D58}" srcOrd="0" destOrd="0" presId="urn:microsoft.com/office/officeart/2005/8/layout/radial5"/>
    <dgm:cxn modelId="{49394C9A-E45F-4282-BA2F-15E3B09FB7C1}" type="presOf" srcId="{CAD0D80D-CB50-43E4-B534-9AE8926A7E1D}" destId="{AC2A4B72-0677-4246-86C5-356510254279}" srcOrd="0" destOrd="0" presId="urn:microsoft.com/office/officeart/2005/8/layout/radial5"/>
    <dgm:cxn modelId="{8858349D-32B0-4901-95BE-747EACAC6976}" type="presOf" srcId="{5614B5F1-02C1-45D4-9FD4-72EB2EB54896}" destId="{070D0247-5ACB-421E-9418-522DEAE70D9F}" srcOrd="0" destOrd="0" presId="urn:microsoft.com/office/officeart/2005/8/layout/radial5"/>
    <dgm:cxn modelId="{F68541C1-C0A0-43E4-AA97-8A28531474E0}" type="presOf" srcId="{B7E5A4B3-20E1-44FD-B215-121BDCA6F036}" destId="{5C408BAD-8299-44F8-BA4E-BB9C97CA15D2}" srcOrd="0" destOrd="0" presId="urn:microsoft.com/office/officeart/2005/8/layout/radial5"/>
    <dgm:cxn modelId="{A57AA4C7-9033-4516-AD99-CB56B0E14B1A}" srcId="{B7E5A4B3-20E1-44FD-B215-121BDCA6F036}" destId="{CAD0D80D-CB50-43E4-B534-9AE8926A7E1D}" srcOrd="1" destOrd="0" parTransId="{B8930442-D174-49EA-88BB-B3F703A25A55}" sibTransId="{A9DA0D4B-ABBD-406E-AF25-E7CAE7D0DE84}"/>
    <dgm:cxn modelId="{3D39DECD-9127-460C-ABEA-1F2BDD5270FC}" srcId="{B7E5A4B3-20E1-44FD-B215-121BDCA6F036}" destId="{5614B5F1-02C1-45D4-9FD4-72EB2EB54896}" srcOrd="2" destOrd="0" parTransId="{9824B3F6-A5A1-4728-A08C-DC24D98FE7BC}" sibTransId="{808876D9-BA95-457D-AC11-BAD638C9A8BA}"/>
    <dgm:cxn modelId="{127A04E3-8C94-47AF-8F35-3D9FFF0C0ED8}" srcId="{B7E5A4B3-20E1-44FD-B215-121BDCA6F036}" destId="{97DB8E91-DC49-4736-A0A1-19DA92652F62}" srcOrd="0" destOrd="0" parTransId="{5BE98B5C-EABF-46D0-8F84-7880CAB05B61}" sibTransId="{3621BAF2-910E-463B-8F4D-84237262AA24}"/>
    <dgm:cxn modelId="{8C2038F4-A936-4F35-A448-A22EE2B47779}" type="presOf" srcId="{43C70CF0-E38F-40EC-9693-39F194F8D6C3}" destId="{CB8DD7B6-CD04-441B-A081-2E8818EF438E}" srcOrd="1" destOrd="0" presId="urn:microsoft.com/office/officeart/2005/8/layout/radial5"/>
    <dgm:cxn modelId="{60221EF7-DAC2-465D-9398-294455F4B775}" type="presOf" srcId="{B8930442-D174-49EA-88BB-B3F703A25A55}" destId="{A2203FE8-2065-4E63-B62E-44165769A501}" srcOrd="0" destOrd="0" presId="urn:microsoft.com/office/officeart/2005/8/layout/radial5"/>
    <dgm:cxn modelId="{98823BFF-56A3-45EE-AAEC-FD41446C07A8}" type="presOf" srcId="{5BE98B5C-EABF-46D0-8F84-7880CAB05B61}" destId="{B449799D-EA12-4C45-9AAD-1C056A6EA2D1}" srcOrd="0" destOrd="0" presId="urn:microsoft.com/office/officeart/2005/8/layout/radial5"/>
    <dgm:cxn modelId="{24CAAE3E-2B1A-4D96-B9BC-652478E06F5B}" type="presParOf" srcId="{C8DDC0B9-6631-4360-9B1C-E63913A7FF15}" destId="{5C408BAD-8299-44F8-BA4E-BB9C97CA15D2}" srcOrd="0" destOrd="0" presId="urn:microsoft.com/office/officeart/2005/8/layout/radial5"/>
    <dgm:cxn modelId="{A691D3CE-B09E-4B75-AE91-41BED8CD03D3}" type="presParOf" srcId="{C8DDC0B9-6631-4360-9B1C-E63913A7FF15}" destId="{B449799D-EA12-4C45-9AAD-1C056A6EA2D1}" srcOrd="1" destOrd="0" presId="urn:microsoft.com/office/officeart/2005/8/layout/radial5"/>
    <dgm:cxn modelId="{DAD436D0-36D5-4AA7-9C3A-A6E5646865D0}" type="presParOf" srcId="{B449799D-EA12-4C45-9AAD-1C056A6EA2D1}" destId="{55FB7A8B-1A90-453F-9AEC-BE0CEA481DFC}" srcOrd="0" destOrd="0" presId="urn:microsoft.com/office/officeart/2005/8/layout/radial5"/>
    <dgm:cxn modelId="{701E6375-DB54-4A41-9B60-764CF14B9BFF}" type="presParOf" srcId="{C8DDC0B9-6631-4360-9B1C-E63913A7FF15}" destId="{D5D029FC-1EB4-42AF-A92F-43607CAA2D58}" srcOrd="2" destOrd="0" presId="urn:microsoft.com/office/officeart/2005/8/layout/radial5"/>
    <dgm:cxn modelId="{136DD619-DCCB-450F-97BE-D86662E0361F}" type="presParOf" srcId="{C8DDC0B9-6631-4360-9B1C-E63913A7FF15}" destId="{A2203FE8-2065-4E63-B62E-44165769A501}" srcOrd="3" destOrd="0" presId="urn:microsoft.com/office/officeart/2005/8/layout/radial5"/>
    <dgm:cxn modelId="{FC3CF8C4-F9C5-400F-8A54-247252974DCC}" type="presParOf" srcId="{A2203FE8-2065-4E63-B62E-44165769A501}" destId="{3107909A-E615-4BFC-8104-3C69C2A56110}" srcOrd="0" destOrd="0" presId="urn:microsoft.com/office/officeart/2005/8/layout/radial5"/>
    <dgm:cxn modelId="{02ED5408-94EE-4728-9CAE-84BAA7D4BFAD}" type="presParOf" srcId="{C8DDC0B9-6631-4360-9B1C-E63913A7FF15}" destId="{AC2A4B72-0677-4246-86C5-356510254279}" srcOrd="4" destOrd="0" presId="urn:microsoft.com/office/officeart/2005/8/layout/radial5"/>
    <dgm:cxn modelId="{A7EA8DA0-2056-4F6D-9505-C329C77141E3}" type="presParOf" srcId="{C8DDC0B9-6631-4360-9B1C-E63913A7FF15}" destId="{961B59C2-C417-4D9F-B31A-A53225663200}" srcOrd="5" destOrd="0" presId="urn:microsoft.com/office/officeart/2005/8/layout/radial5"/>
    <dgm:cxn modelId="{71ED07D1-2C36-4F36-9F64-DB47AA0DD9DF}" type="presParOf" srcId="{961B59C2-C417-4D9F-B31A-A53225663200}" destId="{2CD0DE3D-9725-4B4F-A304-481AEB0FC73B}" srcOrd="0" destOrd="0" presId="urn:microsoft.com/office/officeart/2005/8/layout/radial5"/>
    <dgm:cxn modelId="{9C15D2E7-E236-41A9-9F1B-F812E2B95F93}" type="presParOf" srcId="{C8DDC0B9-6631-4360-9B1C-E63913A7FF15}" destId="{070D0247-5ACB-421E-9418-522DEAE70D9F}" srcOrd="6" destOrd="0" presId="urn:microsoft.com/office/officeart/2005/8/layout/radial5"/>
    <dgm:cxn modelId="{956FB931-9C34-465C-8EA7-3F058CA8DC81}" type="presParOf" srcId="{C8DDC0B9-6631-4360-9B1C-E63913A7FF15}" destId="{9C4958DB-BB80-46E1-A79D-E634957586CD}" srcOrd="7" destOrd="0" presId="urn:microsoft.com/office/officeart/2005/8/layout/radial5"/>
    <dgm:cxn modelId="{34783EB8-F0F0-4A4F-90E3-8C81C729F888}" type="presParOf" srcId="{9C4958DB-BB80-46E1-A79D-E634957586CD}" destId="{CB8DD7B6-CD04-441B-A081-2E8818EF438E}" srcOrd="0" destOrd="0" presId="urn:microsoft.com/office/officeart/2005/8/layout/radial5"/>
    <dgm:cxn modelId="{A91D4629-6E83-4950-B594-6DE1693E2B4C}" type="presParOf" srcId="{C8DDC0B9-6631-4360-9B1C-E63913A7FF15}" destId="{5D0E50A9-3B2F-4634-BE22-9DA2936B1532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408BAD-8299-44F8-BA4E-BB9C97CA15D2}">
      <dsp:nvSpPr>
        <dsp:cNvPr id="0" name=""/>
        <dsp:cNvSpPr/>
      </dsp:nvSpPr>
      <dsp:spPr>
        <a:xfrm>
          <a:off x="3520082" y="1668264"/>
          <a:ext cx="1189434" cy="11894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culture</a:t>
          </a:r>
        </a:p>
      </dsp:txBody>
      <dsp:txXfrm>
        <a:off x="3694271" y="1842453"/>
        <a:ext cx="841056" cy="841056"/>
      </dsp:txXfrm>
    </dsp:sp>
    <dsp:sp modelId="{B449799D-EA12-4C45-9AAD-1C056A6EA2D1}">
      <dsp:nvSpPr>
        <dsp:cNvPr id="0" name=""/>
        <dsp:cNvSpPr/>
      </dsp:nvSpPr>
      <dsp:spPr>
        <a:xfrm rot="16200000">
          <a:off x="3988740" y="1235348"/>
          <a:ext cx="252118" cy="4044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/>
        </a:p>
      </dsp:txBody>
      <dsp:txXfrm>
        <a:off x="4026558" y="1354047"/>
        <a:ext cx="176483" cy="242645"/>
      </dsp:txXfrm>
    </dsp:sp>
    <dsp:sp modelId="{D5D029FC-1EB4-42AF-A92F-43607CAA2D58}">
      <dsp:nvSpPr>
        <dsp:cNvPr id="0" name=""/>
        <dsp:cNvSpPr/>
      </dsp:nvSpPr>
      <dsp:spPr>
        <a:xfrm>
          <a:off x="3520082" y="3134"/>
          <a:ext cx="1189434" cy="11894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ideological</a:t>
          </a:r>
        </a:p>
      </dsp:txBody>
      <dsp:txXfrm>
        <a:off x="3694271" y="177323"/>
        <a:ext cx="841056" cy="841056"/>
      </dsp:txXfrm>
    </dsp:sp>
    <dsp:sp modelId="{A2203FE8-2065-4E63-B62E-44165769A501}">
      <dsp:nvSpPr>
        <dsp:cNvPr id="0" name=""/>
        <dsp:cNvSpPr/>
      </dsp:nvSpPr>
      <dsp:spPr>
        <a:xfrm>
          <a:off x="4814170" y="2060777"/>
          <a:ext cx="252118" cy="4044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/>
        </a:p>
      </dsp:txBody>
      <dsp:txXfrm>
        <a:off x="4814170" y="2141658"/>
        <a:ext cx="176483" cy="242645"/>
      </dsp:txXfrm>
    </dsp:sp>
    <dsp:sp modelId="{AC2A4B72-0677-4246-86C5-356510254279}">
      <dsp:nvSpPr>
        <dsp:cNvPr id="0" name=""/>
        <dsp:cNvSpPr/>
      </dsp:nvSpPr>
      <dsp:spPr>
        <a:xfrm>
          <a:off x="5185212" y="1668264"/>
          <a:ext cx="1189434" cy="11894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political</a:t>
          </a:r>
        </a:p>
      </dsp:txBody>
      <dsp:txXfrm>
        <a:off x="5359401" y="1842453"/>
        <a:ext cx="841056" cy="841056"/>
      </dsp:txXfrm>
    </dsp:sp>
    <dsp:sp modelId="{961B59C2-C417-4D9F-B31A-A53225663200}">
      <dsp:nvSpPr>
        <dsp:cNvPr id="0" name=""/>
        <dsp:cNvSpPr/>
      </dsp:nvSpPr>
      <dsp:spPr>
        <a:xfrm rot="5400000">
          <a:off x="3988740" y="2886207"/>
          <a:ext cx="252118" cy="4044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/>
        </a:p>
      </dsp:txBody>
      <dsp:txXfrm>
        <a:off x="4026558" y="2929271"/>
        <a:ext cx="176483" cy="242645"/>
      </dsp:txXfrm>
    </dsp:sp>
    <dsp:sp modelId="{070D0247-5ACB-421E-9418-522DEAE70D9F}">
      <dsp:nvSpPr>
        <dsp:cNvPr id="0" name=""/>
        <dsp:cNvSpPr/>
      </dsp:nvSpPr>
      <dsp:spPr>
        <a:xfrm>
          <a:off x="3520082" y="3333394"/>
          <a:ext cx="1189434" cy="11894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military</a:t>
          </a:r>
        </a:p>
      </dsp:txBody>
      <dsp:txXfrm>
        <a:off x="3694271" y="3507583"/>
        <a:ext cx="841056" cy="841056"/>
      </dsp:txXfrm>
    </dsp:sp>
    <dsp:sp modelId="{9C4958DB-BB80-46E1-A79D-E634957586CD}">
      <dsp:nvSpPr>
        <dsp:cNvPr id="0" name=""/>
        <dsp:cNvSpPr/>
      </dsp:nvSpPr>
      <dsp:spPr>
        <a:xfrm rot="10800000">
          <a:off x="3163311" y="2060777"/>
          <a:ext cx="252118" cy="4044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/>
        </a:p>
      </dsp:txBody>
      <dsp:txXfrm rot="10800000">
        <a:off x="3238946" y="2141658"/>
        <a:ext cx="176483" cy="242645"/>
      </dsp:txXfrm>
    </dsp:sp>
    <dsp:sp modelId="{5D0E50A9-3B2F-4634-BE22-9DA2936B1532}">
      <dsp:nvSpPr>
        <dsp:cNvPr id="0" name=""/>
        <dsp:cNvSpPr/>
      </dsp:nvSpPr>
      <dsp:spPr>
        <a:xfrm>
          <a:off x="1854952" y="1668264"/>
          <a:ext cx="1189434" cy="11894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economic</a:t>
          </a:r>
        </a:p>
      </dsp:txBody>
      <dsp:txXfrm>
        <a:off x="2029141" y="1842453"/>
        <a:ext cx="841056" cy="8410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2FBE-2FB4-4677-8332-5E5B6EB3C43D}" type="datetimeFigureOut">
              <a:rPr lang="en-GB" smtClean="0"/>
              <a:pPr/>
              <a:t>01/12/2020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8CF24-1F37-4FFD-AE63-0475C7CEAEE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3852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2FBE-2FB4-4677-8332-5E5B6EB3C43D}" type="datetimeFigureOut">
              <a:rPr lang="en-GB" smtClean="0"/>
              <a:pPr/>
              <a:t>01/12/2020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8CF24-1F37-4FFD-AE63-0475C7CEAEE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5877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2FBE-2FB4-4677-8332-5E5B6EB3C43D}" type="datetimeFigureOut">
              <a:rPr lang="en-GB" smtClean="0"/>
              <a:pPr/>
              <a:t>01/12/2020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8CF24-1F37-4FFD-AE63-0475C7CEAEE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182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2FBE-2FB4-4677-8332-5E5B6EB3C43D}" type="datetimeFigureOut">
              <a:rPr lang="en-GB" smtClean="0"/>
              <a:pPr/>
              <a:t>01/12/2020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8CF24-1F37-4FFD-AE63-0475C7CEAEE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457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2FBE-2FB4-4677-8332-5E5B6EB3C43D}" type="datetimeFigureOut">
              <a:rPr lang="en-GB" smtClean="0"/>
              <a:pPr/>
              <a:t>01/12/2020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8CF24-1F37-4FFD-AE63-0475C7CEAEE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1004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2FBE-2FB4-4677-8332-5E5B6EB3C43D}" type="datetimeFigureOut">
              <a:rPr lang="en-GB" smtClean="0"/>
              <a:pPr/>
              <a:t>01/12/2020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8CF24-1F37-4FFD-AE63-0475C7CEAEE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1049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2FBE-2FB4-4677-8332-5E5B6EB3C43D}" type="datetimeFigureOut">
              <a:rPr lang="en-GB" smtClean="0"/>
              <a:pPr/>
              <a:t>01/12/2020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8CF24-1F37-4FFD-AE63-0475C7CEAEE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3224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2FBE-2FB4-4677-8332-5E5B6EB3C43D}" type="datetimeFigureOut">
              <a:rPr lang="en-GB" smtClean="0"/>
              <a:pPr/>
              <a:t>01/12/2020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8CF24-1F37-4FFD-AE63-0475C7CEAEE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0355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2FBE-2FB4-4677-8332-5E5B6EB3C43D}" type="datetimeFigureOut">
              <a:rPr lang="en-GB" smtClean="0"/>
              <a:pPr/>
              <a:t>01/12/2020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8CF24-1F37-4FFD-AE63-0475C7CEAEE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241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2FBE-2FB4-4677-8332-5E5B6EB3C43D}" type="datetimeFigureOut">
              <a:rPr lang="en-GB" smtClean="0"/>
              <a:pPr/>
              <a:t>01/12/2020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8CF24-1F37-4FFD-AE63-0475C7CEAEE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1680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2FBE-2FB4-4677-8332-5E5B6EB3C43D}" type="datetimeFigureOut">
              <a:rPr lang="en-GB" smtClean="0"/>
              <a:pPr/>
              <a:t>01/12/2020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8CF24-1F37-4FFD-AE63-0475C7CEAEE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3708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E2FBE-2FB4-4677-8332-5E5B6EB3C43D}" type="datetimeFigureOut">
              <a:rPr lang="en-GB" smtClean="0"/>
              <a:pPr/>
              <a:t>01/12/2020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D8CF24-1F37-4FFD-AE63-0475C7CEAEE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8312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2600" dirty="0" err="1"/>
              <a:t>Νεοτερικότητα</a:t>
            </a:r>
            <a:r>
              <a:rPr lang="el-GR" sz="2600" dirty="0"/>
              <a:t> και Πολιτισμοί </a:t>
            </a:r>
            <a:r>
              <a:rPr lang="en-GB" sz="2600" dirty="0"/>
              <a:t>– </a:t>
            </a:r>
            <a:r>
              <a:rPr lang="el-GR" sz="2600" dirty="0"/>
              <a:t>Πολλαπλές </a:t>
            </a:r>
            <a:r>
              <a:rPr lang="el-GR" sz="2600" dirty="0" err="1"/>
              <a:t>Νεοτερικότητες</a:t>
            </a:r>
            <a:endParaRPr lang="en-GB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el-GR" sz="2800" dirty="0"/>
              <a:t>Υπάρχει μόνο μία διαδικασία εκσυγχρονισμού; </a:t>
            </a:r>
          </a:p>
          <a:p>
            <a:endParaRPr lang="en-GB" sz="2800" dirty="0"/>
          </a:p>
          <a:p>
            <a:r>
              <a:rPr lang="el-GR" sz="2800" dirty="0"/>
              <a:t>Έχει αξία η «κουλτούρα»; </a:t>
            </a:r>
            <a:endParaRPr lang="en-GB" sz="2800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8580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dirty="0"/>
              <a:t>Στρατιωτικό Δίκτυο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l-GR" dirty="0"/>
              <a:t>Φυσικός/σωματικός έλεγχος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l-GR" sz="2400" dirty="0"/>
              <a:t>Προέρχεται από το όφελος της επιβολής της θέλησης ενός μέρους με ωμή βία ή η απειλή επιβολής της</a:t>
            </a:r>
            <a:endParaRPr lang="en-GB" sz="2400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l-GR" sz="2400" dirty="0"/>
              <a:t>Καταναγκαστική και συγκεντρωμένη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9418508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200" dirty="0"/>
              <a:t>Michael Mann’s four social networks of power 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008" y="1600200"/>
            <a:ext cx="8031984" cy="4525963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40863374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dirty="0"/>
              <a:t>Απαντήσεις και ερωτηματικά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r>
              <a:rPr lang="el-GR" dirty="0"/>
              <a:t>Κάθε τύπος δικτύου έχει την δική του εσωτερική λογική και για αυτό τον λόγο είναι σχετικά αυτόνομος από τους υπόλοιπους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 </a:t>
            </a:r>
            <a:r>
              <a:rPr lang="el-GR" dirty="0"/>
              <a:t>Κάθε τύπος δικτύου αποτελεί έκφραση εμπρόθετης κοινωνικής δράσης και αποτελεί υλοποίηση της «θέλησης για κυριαρχία» </a:t>
            </a:r>
            <a:endParaRPr lang="en-GB" dirty="0"/>
          </a:p>
          <a:p>
            <a:endParaRPr lang="en-GB" dirty="0"/>
          </a:p>
          <a:p>
            <a:r>
              <a:rPr lang="el-GR" dirty="0"/>
              <a:t>Το σύνολο των δικτύων ενσαρκώνουν τον Σιδηρούν Κλωβό της </a:t>
            </a:r>
            <a:r>
              <a:rPr lang="el-GR" dirty="0" err="1"/>
              <a:t>νεοτερικότητας</a:t>
            </a:r>
            <a:r>
              <a:rPr lang="el-GR" dirty="0"/>
              <a:t> 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l-GR" dirty="0"/>
              <a:t>Πώς εξηγούνται οι έντονες περιφερειακές παραλλαγές παρόμοιων δικτύων εξουσίας; </a:t>
            </a:r>
            <a:endParaRPr lang="en-GB" dirty="0"/>
          </a:p>
          <a:p>
            <a:r>
              <a:rPr lang="el-GR" dirty="0"/>
              <a:t>Γιατί διάφοροι κοινωνικοί δρώντες ερμηνεύουν διαφορετικά τις εξουσιαστικές διαδικασίες, γεγονότα, και καταστάσεις; </a:t>
            </a:r>
            <a:endParaRPr lang="en-GB" dirty="0"/>
          </a:p>
          <a:p>
            <a:r>
              <a:rPr lang="el-GR" dirty="0"/>
              <a:t>Τι είδους ιδεολογικά δίκτυα αποτελούν οι νοοτροπίες, κανόνες, πρότυπα συμπεριφοράς, ιδεολογίες, και πώς ενσωματώνονται στο νου; </a:t>
            </a:r>
            <a:endParaRPr lang="en-GB" dirty="0"/>
          </a:p>
          <a:p>
            <a:r>
              <a:rPr lang="el-GR" dirty="0"/>
              <a:t>Εάν αυτά τα δίκτυα ανταποκρίνονται στην </a:t>
            </a:r>
            <a:r>
              <a:rPr lang="el-GR" dirty="0" err="1"/>
              <a:t>Βεμπεριανή</a:t>
            </a:r>
            <a:r>
              <a:rPr lang="el-GR" dirty="0"/>
              <a:t> </a:t>
            </a:r>
            <a:r>
              <a:rPr lang="el-GR" dirty="0" err="1"/>
              <a:t>εργαλειακή</a:t>
            </a:r>
            <a:r>
              <a:rPr lang="el-GR" dirty="0"/>
              <a:t>-ορθολογική δράση, τότε που εντοπίζεται η </a:t>
            </a:r>
            <a:r>
              <a:rPr lang="el-GR" dirty="0" err="1"/>
              <a:t>αξιακή</a:t>
            </a:r>
            <a:r>
              <a:rPr lang="el-GR" dirty="0"/>
              <a:t>-ορολογική δράση; </a:t>
            </a:r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27255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3200" dirty="0"/>
              <a:t>Η </a:t>
            </a:r>
            <a:r>
              <a:rPr lang="el-GR" sz="3200" dirty="0" err="1"/>
              <a:t>δομοποιητική</a:t>
            </a:r>
            <a:r>
              <a:rPr lang="el-GR" sz="3200" dirty="0"/>
              <a:t> Θεωρία του </a:t>
            </a:r>
            <a:r>
              <a:rPr lang="en-GB" sz="3200" dirty="0" err="1"/>
              <a:t>Shmuel</a:t>
            </a:r>
            <a:r>
              <a:rPr lang="en-GB" sz="3200" dirty="0"/>
              <a:t> </a:t>
            </a:r>
            <a:r>
              <a:rPr lang="en-GB" sz="3200" dirty="0" err="1"/>
              <a:t>Eisenstadt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565997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3600" dirty="0"/>
              <a:t>Κοινωνική οργάνωση και ευταξία</a:t>
            </a:r>
            <a:r>
              <a:rPr lang="en-GB" sz="3600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n-GB" sz="2400" dirty="0"/>
          </a:p>
          <a:p>
            <a:r>
              <a:rPr lang="el-GR" sz="2400" dirty="0"/>
              <a:t>Εμπιστοσύνη</a:t>
            </a:r>
            <a:endParaRPr lang="en-GB" sz="2400" dirty="0"/>
          </a:p>
          <a:p>
            <a:endParaRPr lang="en-GB" sz="2400" dirty="0"/>
          </a:p>
          <a:p>
            <a:r>
              <a:rPr lang="el-GR" sz="2400" dirty="0"/>
              <a:t>Ρύθμιση της εξουσίας</a:t>
            </a:r>
            <a:endParaRPr lang="en-GB" sz="2400" dirty="0"/>
          </a:p>
          <a:p>
            <a:endParaRPr lang="en-GB" sz="2400" dirty="0"/>
          </a:p>
          <a:p>
            <a:r>
              <a:rPr lang="el-GR" sz="2400" dirty="0"/>
              <a:t>Κατασκευή του νοήματος</a:t>
            </a:r>
            <a:endParaRPr lang="en-GB" sz="2400" dirty="0"/>
          </a:p>
          <a:p>
            <a:endParaRPr lang="en-GB" sz="2400" dirty="0"/>
          </a:p>
          <a:p>
            <a:r>
              <a:rPr lang="el-GR" sz="2400" dirty="0"/>
              <a:t>Νομιμοποίηση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0997059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dirty="0"/>
              <a:t>Κοινωνική Ευταξία </a:t>
            </a:r>
            <a:r>
              <a:rPr lang="en-GB" sz="2700" dirty="0"/>
              <a:t>(</a:t>
            </a:r>
            <a:r>
              <a:rPr lang="el-GR" sz="2700" dirty="0"/>
              <a:t>προβληματική</a:t>
            </a:r>
            <a:r>
              <a:rPr lang="en-GB" sz="27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l-GR" sz="2800" dirty="0">
                <a:solidFill>
                  <a:prstClr val="black"/>
                </a:solidFill>
              </a:rPr>
              <a:t>Οργανωτική διάσταση</a:t>
            </a:r>
            <a:r>
              <a:rPr lang="en-GB" sz="2800" dirty="0">
                <a:solidFill>
                  <a:prstClr val="black"/>
                </a:solidFill>
              </a:rPr>
              <a:t> (</a:t>
            </a:r>
            <a:r>
              <a:rPr lang="el-GR" sz="2800" dirty="0">
                <a:solidFill>
                  <a:prstClr val="black"/>
                </a:solidFill>
              </a:rPr>
              <a:t>κοινωνικός καταμερισμός της εργασίας)</a:t>
            </a:r>
            <a:r>
              <a:rPr lang="en-GB" sz="2800" dirty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el-GR" sz="2000" dirty="0">
                <a:solidFill>
                  <a:prstClr val="black"/>
                </a:solidFill>
              </a:rPr>
              <a:t>Πολύσημοι πόροι</a:t>
            </a:r>
          </a:p>
          <a:p>
            <a:pPr lvl="0"/>
            <a:r>
              <a:rPr lang="el-GR" sz="2000" dirty="0">
                <a:solidFill>
                  <a:prstClr val="black"/>
                </a:solidFill>
              </a:rPr>
              <a:t>Πολύσημοι </a:t>
            </a:r>
            <a:r>
              <a:rPr lang="el-GR" sz="2000" dirty="0" err="1">
                <a:solidFill>
                  <a:prstClr val="black"/>
                </a:solidFill>
              </a:rPr>
              <a:t>οργανωσιακοί</a:t>
            </a:r>
            <a:r>
              <a:rPr lang="el-GR" sz="2000" dirty="0">
                <a:solidFill>
                  <a:prstClr val="black"/>
                </a:solidFill>
              </a:rPr>
              <a:t> στόχοι</a:t>
            </a:r>
            <a:endParaRPr lang="en-GB" sz="2000" dirty="0">
              <a:solidFill>
                <a:prstClr val="black"/>
              </a:solidFill>
            </a:endParaRPr>
          </a:p>
          <a:p>
            <a:pPr lvl="0"/>
            <a:r>
              <a:rPr lang="el-GR" sz="2000" dirty="0">
                <a:solidFill>
                  <a:prstClr val="black"/>
                </a:solidFill>
              </a:rPr>
              <a:t>Ακαθοριστία δράσης, στόχων, πόρων </a:t>
            </a:r>
            <a:endParaRPr lang="en-GB" sz="2000" dirty="0">
              <a:solidFill>
                <a:prstClr val="black"/>
              </a:solidFill>
            </a:endParaRPr>
          </a:p>
          <a:p>
            <a:pPr lvl="0"/>
            <a:endParaRPr lang="en-GB" sz="2800" dirty="0">
              <a:solidFill>
                <a:prstClr val="black"/>
              </a:solidFill>
            </a:endParaRPr>
          </a:p>
          <a:p>
            <a:pPr lvl="0"/>
            <a:r>
              <a:rPr lang="el-GR" sz="2800" dirty="0">
                <a:solidFill>
                  <a:prstClr val="black"/>
                </a:solidFill>
              </a:rPr>
              <a:t>Συμβολική διάσταση </a:t>
            </a:r>
            <a:r>
              <a:rPr lang="en-GB" sz="2800" dirty="0">
                <a:solidFill>
                  <a:prstClr val="black"/>
                </a:solidFill>
              </a:rPr>
              <a:t>(</a:t>
            </a:r>
            <a:r>
              <a:rPr lang="el-GR" sz="2800" dirty="0">
                <a:solidFill>
                  <a:prstClr val="black"/>
                </a:solidFill>
              </a:rPr>
              <a:t>κατασκευή του νοήματος</a:t>
            </a:r>
            <a:r>
              <a:rPr lang="en-GB" sz="2800" dirty="0">
                <a:solidFill>
                  <a:prstClr val="black"/>
                </a:solidFill>
              </a:rPr>
              <a:t>)</a:t>
            </a:r>
          </a:p>
          <a:p>
            <a:r>
              <a:rPr lang="el-GR" sz="2000" dirty="0"/>
              <a:t>Υπαρξιακό άγχος</a:t>
            </a:r>
            <a:endParaRPr lang="en-GB" sz="2000" dirty="0"/>
          </a:p>
          <a:p>
            <a:r>
              <a:rPr lang="el-GR" sz="2000" dirty="0"/>
              <a:t>Ανασφάλεια</a:t>
            </a:r>
            <a:endParaRPr lang="en-GB" sz="2000" dirty="0"/>
          </a:p>
          <a:p>
            <a:r>
              <a:rPr lang="el-GR" sz="2000" dirty="0"/>
              <a:t>Φαντασία</a:t>
            </a:r>
            <a:endParaRPr lang="en-GB" sz="2000" dirty="0"/>
          </a:p>
          <a:p>
            <a:r>
              <a:rPr lang="el-GR" sz="2000" dirty="0"/>
              <a:t>Ανοιχτό βιολογικό πρόγραμμα και νόημα της ζωής</a:t>
            </a:r>
            <a:r>
              <a:rPr lang="en-GB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800920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2800" dirty="0" err="1"/>
              <a:t>Οργανωσιακή</a:t>
            </a:r>
            <a:r>
              <a:rPr lang="el-GR" sz="2800" dirty="0"/>
              <a:t> προβληματική </a:t>
            </a:r>
            <a:r>
              <a:rPr lang="en-GB" sz="2800" dirty="0">
                <a:sym typeface="Wingdings" panose="05000000000000000000" pitchFamily="2" charset="2"/>
              </a:rPr>
              <a:t> </a:t>
            </a:r>
            <a:r>
              <a:rPr lang="el-GR" sz="2800" b="1" dirty="0">
                <a:sym typeface="Wingdings" panose="05000000000000000000" pitchFamily="2" charset="2"/>
              </a:rPr>
              <a:t>Βασικοί κανόνες</a:t>
            </a:r>
            <a:endParaRPr lang="en-GB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/>
              <a:t>Οι </a:t>
            </a:r>
            <a:r>
              <a:rPr lang="el-GR" sz="2400" dirty="0" err="1"/>
              <a:t>β.κ</a:t>
            </a:r>
            <a:r>
              <a:rPr lang="el-GR" sz="2400" dirty="0"/>
              <a:t>. απαντούν σε τεχνικές, </a:t>
            </a:r>
            <a:r>
              <a:rPr lang="el-GR" sz="2400" dirty="0" err="1"/>
              <a:t>ηθικοκανονιστικές</a:t>
            </a:r>
            <a:r>
              <a:rPr lang="el-GR" sz="2400" dirty="0"/>
              <a:t> και διανοητικές διαστάσεις της κοινωνικής οργάνωσης</a:t>
            </a:r>
            <a:r>
              <a:rPr lang="en-GB" sz="2400" dirty="0"/>
              <a:t> </a:t>
            </a:r>
          </a:p>
          <a:p>
            <a:endParaRPr lang="en-GB" sz="2400" dirty="0"/>
          </a:p>
          <a:p>
            <a:pPr marL="0" indent="0">
              <a:buNone/>
            </a:pPr>
            <a:r>
              <a:rPr lang="en-GB" sz="2400" dirty="0"/>
              <a:t>1. </a:t>
            </a:r>
            <a:r>
              <a:rPr lang="el-GR" sz="2400" dirty="0"/>
              <a:t>Συμβολικά όρια των συλλογικοτήτων</a:t>
            </a:r>
            <a:endParaRPr lang="en-GB" sz="2400" dirty="0"/>
          </a:p>
          <a:p>
            <a:endParaRPr lang="en-GB" sz="2400" dirty="0"/>
          </a:p>
          <a:p>
            <a:pPr marL="0" indent="0">
              <a:buNone/>
            </a:pPr>
            <a:r>
              <a:rPr lang="en-GB" sz="2400" dirty="0"/>
              <a:t>2. </a:t>
            </a:r>
            <a:r>
              <a:rPr lang="el-GR" sz="2400" dirty="0"/>
              <a:t>Πρόσβαση στους πόρους και την ρύθμισή τους</a:t>
            </a:r>
            <a:endParaRPr lang="en-GB" sz="2400" dirty="0"/>
          </a:p>
          <a:p>
            <a:endParaRPr lang="en-GB" sz="2400" dirty="0"/>
          </a:p>
          <a:p>
            <a:pPr marL="0" indent="0">
              <a:buNone/>
            </a:pPr>
            <a:r>
              <a:rPr lang="en-GB" sz="2400" dirty="0"/>
              <a:t>3. </a:t>
            </a:r>
            <a:r>
              <a:rPr lang="el-GR" sz="2400" dirty="0"/>
              <a:t>Δικαιώματα και υποχρεώσεις</a:t>
            </a:r>
            <a:endParaRPr lang="en-GB" sz="2400" dirty="0"/>
          </a:p>
          <a:p>
            <a:endParaRPr lang="en-GB" sz="2400" dirty="0"/>
          </a:p>
          <a:p>
            <a:pPr marL="0" indent="0">
              <a:buNone/>
            </a:pPr>
            <a:r>
              <a:rPr lang="en-GB" sz="2400" dirty="0"/>
              <a:t>4. </a:t>
            </a:r>
            <a:r>
              <a:rPr lang="el-GR" sz="2400" dirty="0"/>
              <a:t>Νόημα των συλλογικών στόχων</a:t>
            </a:r>
            <a:endParaRPr lang="en-GB" sz="2400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6015334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2800" dirty="0"/>
              <a:t>Συμβολική προβληματική</a:t>
            </a:r>
            <a:r>
              <a:rPr lang="en-GB" sz="2800" dirty="0"/>
              <a:t> </a:t>
            </a:r>
            <a:r>
              <a:rPr lang="en-GB" sz="2800" dirty="0">
                <a:sym typeface="Wingdings" panose="05000000000000000000" pitchFamily="2" charset="2"/>
              </a:rPr>
              <a:t> </a:t>
            </a:r>
            <a:r>
              <a:rPr lang="el-GR" sz="2800" dirty="0">
                <a:sym typeface="Wingdings" panose="05000000000000000000" pitchFamily="2" charset="2"/>
              </a:rPr>
              <a:t>Δόμηση του νοήματος</a:t>
            </a:r>
            <a:endParaRPr lang="en-GB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/>
              <a:t>Ορισμός</a:t>
            </a:r>
            <a:r>
              <a:rPr lang="en-GB" sz="2400" dirty="0"/>
              <a:t>:</a:t>
            </a:r>
          </a:p>
          <a:p>
            <a:r>
              <a:rPr lang="el-GR" sz="2000" dirty="0"/>
              <a:t>Χρόνος, χώρος, και κοσμολογική τάξη</a:t>
            </a:r>
            <a:endParaRPr lang="en-GB" sz="2000" dirty="0"/>
          </a:p>
          <a:p>
            <a:r>
              <a:rPr lang="el-GR" sz="2000" dirty="0"/>
              <a:t>Φύση των </a:t>
            </a:r>
            <a:r>
              <a:rPr lang="el-GR" sz="2000" dirty="0" err="1"/>
              <a:t>σωτηριολογικών</a:t>
            </a:r>
            <a:r>
              <a:rPr lang="el-GR" sz="2000" dirty="0"/>
              <a:t> στίβων</a:t>
            </a:r>
            <a:r>
              <a:rPr lang="en-GB" sz="2000" dirty="0"/>
              <a:t> </a:t>
            </a:r>
          </a:p>
          <a:p>
            <a:r>
              <a:rPr lang="el-GR" sz="2000" dirty="0"/>
              <a:t>Σχέση της κοσμολογικής, εγκόσμιας και της κοινωνικής ζωής</a:t>
            </a:r>
            <a:endParaRPr lang="en-GB" sz="2000" dirty="0"/>
          </a:p>
          <a:p>
            <a:r>
              <a:rPr lang="el-GR" sz="2000" dirty="0"/>
              <a:t>Οντολογική αλήθεια</a:t>
            </a:r>
            <a:endParaRPr lang="en-GB" sz="2000" dirty="0"/>
          </a:p>
          <a:p>
            <a:endParaRPr lang="en-GB" sz="2400" dirty="0"/>
          </a:p>
          <a:p>
            <a:pPr marL="0" indent="0">
              <a:buNone/>
            </a:pPr>
            <a:r>
              <a:rPr lang="el-GR" sz="2400" dirty="0"/>
              <a:t>Επίλυση των εντάσεων ανάμεσα</a:t>
            </a:r>
            <a:r>
              <a:rPr lang="en-GB" sz="2400" dirty="0"/>
              <a:t>:</a:t>
            </a:r>
          </a:p>
          <a:p>
            <a:r>
              <a:rPr lang="el-GR" sz="2000" dirty="0"/>
              <a:t>Ιεραρχία έναντι ισότητας</a:t>
            </a:r>
            <a:endParaRPr lang="en-GB" sz="2000" dirty="0"/>
          </a:p>
          <a:p>
            <a:r>
              <a:rPr lang="el-GR" sz="2000" dirty="0"/>
              <a:t>Εμπιστοσύνη έναντι ανταγωνισμού</a:t>
            </a:r>
            <a:endParaRPr lang="en-GB" sz="2000" dirty="0"/>
          </a:p>
          <a:p>
            <a:r>
              <a:rPr lang="el-GR" sz="2000" dirty="0"/>
              <a:t>Αυθεντία και δύναμη έναντι αλληλεγγύης και κοινότητας</a:t>
            </a: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1659989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2800" dirty="0"/>
              <a:t>Οι κοσμολογικοί και οντολογικοί ορισμοί και η κατασκευή τους…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sz="2400" dirty="0"/>
              <a:t>Παρέχουν τρόπους για την αξιολόγηση και την αμφισβήτηση του συγκεκριμένου κοινωνικού καταμερισμού της εργασίας</a:t>
            </a:r>
            <a:r>
              <a:rPr lang="en-GB" sz="2400" dirty="0"/>
              <a:t>:</a:t>
            </a:r>
          </a:p>
          <a:p>
            <a:pPr marL="0" indent="0">
              <a:buNone/>
            </a:pPr>
            <a:endParaRPr lang="en-GB" sz="2400" dirty="0"/>
          </a:p>
          <a:p>
            <a:r>
              <a:rPr lang="el-GR" sz="2400" dirty="0"/>
              <a:t>Αξιολόγηση των βασικών χαρακτηριστικών της ταυτότητας</a:t>
            </a:r>
            <a:endParaRPr lang="en-GB" sz="2400" dirty="0"/>
          </a:p>
          <a:p>
            <a:endParaRPr lang="en-GB" sz="2400" dirty="0"/>
          </a:p>
          <a:p>
            <a:r>
              <a:rPr lang="el-GR" sz="2400" dirty="0"/>
              <a:t>Προτίμηση των στόχων που θέτουμε</a:t>
            </a:r>
            <a:endParaRPr lang="en-GB" sz="2400" dirty="0"/>
          </a:p>
          <a:p>
            <a:endParaRPr lang="en-GB" sz="2400" dirty="0"/>
          </a:p>
          <a:p>
            <a:r>
              <a:rPr lang="el-GR" sz="2400" dirty="0"/>
              <a:t>Αξιολόγηση των δραστηριοτήτων </a:t>
            </a:r>
            <a:r>
              <a:rPr lang="en-GB" sz="2400" dirty="0"/>
              <a:t>(</a:t>
            </a:r>
            <a:r>
              <a:rPr lang="el-GR" sz="2400" dirty="0"/>
              <a:t>στόχων και μέσων)</a:t>
            </a:r>
            <a:endParaRPr lang="en-GB" sz="2400" dirty="0"/>
          </a:p>
          <a:p>
            <a:endParaRPr lang="en-GB" sz="2400" dirty="0"/>
          </a:p>
          <a:p>
            <a:r>
              <a:rPr lang="el-GR" sz="2400" dirty="0"/>
              <a:t>Εργαλεία </a:t>
            </a:r>
            <a:r>
              <a:rPr lang="el-GR" sz="2400" dirty="0" err="1"/>
              <a:t>αναστοχασμού</a:t>
            </a:r>
            <a:r>
              <a:rPr lang="el-GR" sz="2400" dirty="0"/>
              <a:t> περί των συλλογικών εκλογικεύσεων</a:t>
            </a:r>
            <a:endParaRPr lang="en-GB" sz="2400" dirty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3344797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l-GR" dirty="0"/>
              <a:t>Έθος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400" dirty="0"/>
              <a:t>“</a:t>
            </a:r>
            <a:r>
              <a:rPr lang="el-GR" sz="2400" dirty="0"/>
              <a:t>Ένας γενικός τρόπος ηθικού προσανατολισμού αξιολόγησης ενός συγκεκριμένου θεσμικού στίβου</a:t>
            </a:r>
            <a:r>
              <a:rPr lang="en-GB" sz="2400" dirty="0"/>
              <a:t>” </a:t>
            </a:r>
            <a:r>
              <a:rPr lang="en-GB" sz="2400" dirty="0">
                <a:sym typeface="Wingdings" panose="05000000000000000000" pitchFamily="2" charset="2"/>
              </a:rPr>
              <a:t></a:t>
            </a:r>
            <a:endParaRPr lang="en-GB" sz="2400" dirty="0"/>
          </a:p>
          <a:p>
            <a:pPr marL="0" indent="0">
              <a:buNone/>
            </a:pPr>
            <a:endParaRPr lang="en-GB" dirty="0"/>
          </a:p>
          <a:p>
            <a:pPr>
              <a:buFont typeface="Wingdings"/>
              <a:buChar char="à"/>
            </a:pPr>
            <a:r>
              <a:rPr lang="el-GR" sz="2400" dirty="0"/>
              <a:t>Θεσμοθέτηση βασικών κανόνων (</a:t>
            </a:r>
            <a:r>
              <a:rPr lang="en-GB" sz="2400" dirty="0"/>
              <a:t>ground rules</a:t>
            </a:r>
            <a:r>
              <a:rPr lang="el-GR" sz="2400" dirty="0"/>
              <a:t>)</a:t>
            </a:r>
            <a:r>
              <a:rPr lang="en-GB" sz="2400" dirty="0"/>
              <a:t>:</a:t>
            </a:r>
          </a:p>
          <a:p>
            <a:pPr>
              <a:buFont typeface="Wingdings"/>
              <a:buChar char="à"/>
            </a:pP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l-GR" sz="2400" dirty="0"/>
              <a:t>Θεσμικά όρια των συλλογικοτήτων</a:t>
            </a:r>
            <a:endParaRPr lang="en-GB" sz="2400" dirty="0"/>
          </a:p>
          <a:p>
            <a:pPr marL="514350" indent="-514350">
              <a:buFont typeface="+mj-lt"/>
              <a:buAutoNum type="arabicPeriod"/>
            </a:pPr>
            <a:r>
              <a:rPr lang="el-GR" sz="2400" dirty="0"/>
              <a:t>Κριτήρια ρύθμισης πρόσβασης σε πόρους</a:t>
            </a:r>
            <a:endParaRPr lang="en-GB" sz="2400" dirty="0"/>
          </a:p>
          <a:p>
            <a:pPr marL="514350" indent="-514350">
              <a:buFont typeface="+mj-lt"/>
              <a:buAutoNum type="arabicPeriod"/>
            </a:pPr>
            <a:r>
              <a:rPr lang="el-GR" sz="2400" dirty="0"/>
              <a:t>Κανόνες αναδιανεμητικής δικαιοσύνης</a:t>
            </a:r>
            <a:endParaRPr lang="en-GB" sz="2400" dirty="0"/>
          </a:p>
          <a:p>
            <a:pPr marL="514350" indent="-514350">
              <a:buFont typeface="+mj-lt"/>
              <a:buAutoNum type="arabicPeriod"/>
            </a:pPr>
            <a:r>
              <a:rPr lang="el-GR" sz="2400" dirty="0"/>
              <a:t>Ορισμός και στοχοθέτηση του σκοπού και του νοήματος των συλλογικοτήτων</a:t>
            </a:r>
            <a:endParaRPr lang="en-GB" sz="2400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0008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/>
              <a:t>“</a:t>
            </a:r>
            <a:r>
              <a:rPr lang="el-GR" dirty="0"/>
              <a:t>Κουλτούρα</a:t>
            </a:r>
            <a:r>
              <a:rPr lang="en-GB" dirty="0"/>
              <a:t>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/>
              <a:t>‘</a:t>
            </a:r>
            <a:r>
              <a:rPr lang="el-GR" sz="2000" dirty="0"/>
              <a:t>Η κουλτούρα, το σύνολο των αξιών, των τρόπων, των προσανατολισμών, και των </a:t>
            </a:r>
            <a:r>
              <a:rPr lang="el-GR" sz="2000" dirty="0" err="1"/>
              <a:t>προεικασιών</a:t>
            </a:r>
            <a:r>
              <a:rPr lang="el-GR" sz="2000" dirty="0"/>
              <a:t> που επικρατούν σε μία κοινωνία, εξηγεί τις τεράστιες διαφορές ευμάρειας ανάμεσά τους</a:t>
            </a:r>
            <a:r>
              <a:rPr lang="en-GB" sz="2000" dirty="0"/>
              <a:t>’ </a:t>
            </a:r>
          </a:p>
          <a:p>
            <a:pPr marL="0" indent="0">
              <a:buNone/>
            </a:pPr>
            <a:r>
              <a:rPr lang="en-GB" sz="1800" dirty="0"/>
              <a:t>Harrison, Lawrence and Samuel Huntington (2000) </a:t>
            </a:r>
            <a:r>
              <a:rPr lang="en-GB" sz="1800" i="1" dirty="0"/>
              <a:t>Culture Matters</a:t>
            </a:r>
            <a:r>
              <a:rPr lang="en-GB" sz="1800" dirty="0"/>
              <a:t>, Basic Books, NY.</a:t>
            </a:r>
          </a:p>
          <a:p>
            <a:pPr marL="0" indent="0" algn="ctr">
              <a:buNone/>
            </a:pPr>
            <a:endParaRPr lang="en-GB" sz="1800" dirty="0"/>
          </a:p>
          <a:p>
            <a:pPr marL="0" indent="0" algn="ctr">
              <a:buNone/>
            </a:pPr>
            <a:r>
              <a:rPr lang="en-GB" sz="1800" dirty="0"/>
              <a:t>Vs.</a:t>
            </a:r>
          </a:p>
          <a:p>
            <a:pPr marL="0" indent="0" algn="ctr">
              <a:buNone/>
            </a:pPr>
            <a:r>
              <a:rPr lang="en-GB" dirty="0"/>
              <a:t> </a:t>
            </a:r>
          </a:p>
          <a:p>
            <a:pPr marL="0" indent="0">
              <a:buNone/>
            </a:pPr>
            <a:r>
              <a:rPr lang="en-GB" sz="2000" dirty="0"/>
              <a:t>‘</a:t>
            </a:r>
            <a:r>
              <a:rPr lang="el-GR" sz="2000" dirty="0"/>
              <a:t>Η κουλτούρα, δηλαδή η θρησκεία, τα πιστεύω, οι αξίες και οι ηθικοί κανόνες δεν δύνανται να εξηγήσουν διαφορές ανάμεσα σε πολιτισμικά παρόμοια κράτη ή την ιστορική τους διαδρομή. Μόνον οι πολιτικοί θεσμοί δύνανται να κάνουν κάτι τέτοιο.</a:t>
            </a:r>
            <a:r>
              <a:rPr lang="en-GB" sz="2000" dirty="0"/>
              <a:t>’ </a:t>
            </a:r>
          </a:p>
          <a:p>
            <a:pPr marL="0" indent="0">
              <a:buNone/>
            </a:pPr>
            <a:r>
              <a:rPr lang="en-GB" sz="1800" dirty="0" err="1"/>
              <a:t>Acemoglu</a:t>
            </a:r>
            <a:r>
              <a:rPr lang="en-GB" sz="1800" dirty="0"/>
              <a:t>, Daron and James Robinson (2012) </a:t>
            </a:r>
            <a:r>
              <a:rPr lang="en-GB" sz="1800" i="1" dirty="0"/>
              <a:t>Why Nations Fail</a:t>
            </a:r>
            <a:r>
              <a:rPr lang="en-GB" sz="1800" dirty="0"/>
              <a:t>. Random House, NY.</a:t>
            </a:r>
          </a:p>
          <a:p>
            <a:pPr marL="0" indent="0">
              <a:buNone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1640540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l-GR" sz="3600" dirty="0"/>
              <a:t>Ηθικοί προσανατολισμοί κωδικών σχημάτων (</a:t>
            </a:r>
            <a:r>
              <a:rPr lang="en-GB" sz="3600" dirty="0"/>
              <a:t>code-scheme orientations</a:t>
            </a:r>
            <a:r>
              <a:rPr lang="el-GR" sz="3600" dirty="0"/>
              <a:t>)</a:t>
            </a:r>
            <a:r>
              <a:rPr lang="en-GB" dirty="0"/>
              <a:t>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l-GR" sz="2800" dirty="0"/>
              <a:t>Ρύθμιση της εξουσίας</a:t>
            </a:r>
            <a:r>
              <a:rPr lang="en-GB" sz="2800" dirty="0"/>
              <a:t>:</a:t>
            </a:r>
            <a:endParaRPr lang="en-GB" dirty="0"/>
          </a:p>
          <a:p>
            <a:r>
              <a:rPr lang="el-GR" sz="2000" dirty="0"/>
              <a:t>Νομιμοποίηση</a:t>
            </a:r>
            <a:endParaRPr lang="en-GB" sz="2000" dirty="0"/>
          </a:p>
          <a:p>
            <a:r>
              <a:rPr lang="el-GR" sz="2000" dirty="0"/>
              <a:t>Πρόσβαση σε πόρους</a:t>
            </a:r>
            <a:endParaRPr lang="en-GB" sz="2000" dirty="0"/>
          </a:p>
          <a:p>
            <a:r>
              <a:rPr lang="el-GR" sz="2000" dirty="0"/>
              <a:t>Επίρριψη ευθύνης (</a:t>
            </a:r>
            <a:r>
              <a:rPr lang="en-GB" sz="2000" dirty="0"/>
              <a:t>Accountability</a:t>
            </a:r>
            <a:r>
              <a:rPr lang="el-GR" sz="2000" dirty="0"/>
              <a:t>)</a:t>
            </a:r>
            <a:endParaRPr lang="en-GB" sz="2000" dirty="0"/>
          </a:p>
          <a:p>
            <a:endParaRPr lang="en-GB" dirty="0"/>
          </a:p>
          <a:p>
            <a:pPr marL="0" indent="0">
              <a:buNone/>
            </a:pPr>
            <a:r>
              <a:rPr lang="el-GR" sz="2800" dirty="0"/>
              <a:t>Κατασκευή συλλογικής ταυτότητας</a:t>
            </a:r>
            <a:r>
              <a:rPr lang="en-GB" sz="2800" dirty="0"/>
              <a:t>:</a:t>
            </a:r>
          </a:p>
          <a:p>
            <a:r>
              <a:rPr lang="el-GR" sz="2000" dirty="0"/>
              <a:t>Αλληλεγγύη</a:t>
            </a:r>
            <a:endParaRPr lang="en-GB" sz="2000" dirty="0"/>
          </a:p>
          <a:p>
            <a:r>
              <a:rPr lang="el-GR" sz="2000" dirty="0"/>
              <a:t>Εμπιστοσύνη</a:t>
            </a:r>
            <a:endParaRPr lang="en-GB" sz="2000" dirty="0"/>
          </a:p>
          <a:p>
            <a:r>
              <a:rPr lang="el-GR" sz="2000" dirty="0"/>
              <a:t>Ιδιότητα μέλους (</a:t>
            </a:r>
            <a:r>
              <a:rPr lang="en-GB" sz="2000" dirty="0"/>
              <a:t>Membership</a:t>
            </a:r>
            <a:r>
              <a:rPr lang="el-GR" sz="2000" dirty="0"/>
              <a:t>)</a:t>
            </a:r>
            <a:r>
              <a:rPr lang="en-GB" sz="2000" dirty="0"/>
              <a:t> 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86013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3200" dirty="0"/>
              <a:t>Το διηνεκές θέμα της ακαθοριστίας (</a:t>
            </a:r>
            <a:r>
              <a:rPr lang="en-GB" sz="3200" dirty="0"/>
              <a:t>indeterminacy</a:t>
            </a:r>
            <a:r>
              <a:rPr lang="el-GR" sz="3200" dirty="0"/>
              <a:t>)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n-GB" sz="2400" dirty="0"/>
          </a:p>
          <a:p>
            <a:r>
              <a:rPr lang="el-GR" sz="2400" dirty="0"/>
              <a:t>Ο κοινωνικός καταμερισμός της εργασίας και εξουσίας δεν είναι προφανής</a:t>
            </a:r>
            <a:endParaRPr lang="en-GB" sz="2400" dirty="0"/>
          </a:p>
          <a:p>
            <a:endParaRPr lang="en-GB" sz="2400" dirty="0"/>
          </a:p>
          <a:p>
            <a:r>
              <a:rPr lang="el-GR" sz="2400" dirty="0"/>
              <a:t>Το νόημα είναι αυθαίρετο</a:t>
            </a:r>
            <a:endParaRPr lang="en-GB" sz="2400" dirty="0"/>
          </a:p>
          <a:p>
            <a:endParaRPr lang="en-GB" sz="2400" dirty="0"/>
          </a:p>
          <a:p>
            <a:r>
              <a:rPr lang="el-GR" sz="2400" dirty="0"/>
              <a:t>Το νόημα παρέχει τα μέσα για τη νομιμοποίηση και την αμφισβήτηση της διάρθρωσης της εξουσίας</a:t>
            </a:r>
            <a:r>
              <a:rPr lang="en-GB" sz="2400" dirty="0"/>
              <a:t> </a:t>
            </a:r>
          </a:p>
          <a:p>
            <a:endParaRPr lang="en-GB" sz="2800" dirty="0"/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4898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3600" dirty="0"/>
              <a:t>Διαφοροποίηση </a:t>
            </a:r>
            <a:r>
              <a:rPr lang="en-GB" sz="3600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l-GR" sz="2400" dirty="0"/>
              <a:t>Νόημα</a:t>
            </a:r>
            <a:r>
              <a:rPr lang="en-GB" sz="2400" dirty="0"/>
              <a:t> </a:t>
            </a:r>
            <a:r>
              <a:rPr lang="en-GB" sz="2400" dirty="0">
                <a:sym typeface="Wingdings" panose="05000000000000000000" pitchFamily="2" charset="2"/>
              </a:rPr>
              <a:t> </a:t>
            </a:r>
            <a:r>
              <a:rPr lang="el-GR" sz="2400" dirty="0">
                <a:sym typeface="Wingdings" panose="05000000000000000000" pitchFamily="2" charset="2"/>
              </a:rPr>
              <a:t>Πρόθεση</a:t>
            </a:r>
            <a:r>
              <a:rPr lang="en-GB" sz="2400" dirty="0">
                <a:sym typeface="Wingdings" panose="05000000000000000000" pitchFamily="2" charset="2"/>
              </a:rPr>
              <a:t>  </a:t>
            </a:r>
            <a:r>
              <a:rPr lang="el-GR" sz="2400" dirty="0">
                <a:sym typeface="Wingdings" panose="05000000000000000000" pitchFamily="2" charset="2"/>
              </a:rPr>
              <a:t>Δράση</a:t>
            </a:r>
            <a:endParaRPr lang="en-GB" sz="2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GB" sz="2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l-GR" sz="2400" dirty="0">
                <a:sym typeface="Wingdings" panose="05000000000000000000" pitchFamily="2" charset="2"/>
              </a:rPr>
              <a:t>Κοινωνική δομή</a:t>
            </a:r>
            <a:r>
              <a:rPr lang="en-GB" sz="2400" dirty="0">
                <a:sym typeface="Wingdings" panose="05000000000000000000" pitchFamily="2" charset="2"/>
              </a:rPr>
              <a:t>  </a:t>
            </a:r>
            <a:r>
              <a:rPr lang="el-GR" sz="2400" dirty="0">
                <a:sym typeface="Wingdings" panose="05000000000000000000" pitchFamily="2" charset="2"/>
              </a:rPr>
              <a:t>Κοινωνική δράση</a:t>
            </a:r>
            <a:endParaRPr lang="en-GB" sz="2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GB" sz="2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l-GR" sz="2400" dirty="0">
                <a:sym typeface="Wingdings" panose="05000000000000000000" pitchFamily="2" charset="2"/>
              </a:rPr>
              <a:t>Συμβολική </a:t>
            </a:r>
            <a:r>
              <a:rPr lang="el-GR" sz="2400" dirty="0" err="1">
                <a:sym typeface="Wingdings" panose="05000000000000000000" pitchFamily="2" charset="2"/>
              </a:rPr>
              <a:t>διάδραση</a:t>
            </a:r>
            <a:r>
              <a:rPr lang="en-GB" sz="2400" dirty="0">
                <a:sym typeface="Wingdings" panose="05000000000000000000" pitchFamily="2" charset="2"/>
              </a:rPr>
              <a:t>  </a:t>
            </a:r>
            <a:r>
              <a:rPr lang="el-GR" sz="2400" dirty="0">
                <a:sym typeface="Wingdings" panose="05000000000000000000" pitchFamily="2" charset="2"/>
              </a:rPr>
              <a:t>Ορθολογική δράση</a:t>
            </a:r>
            <a:endParaRPr lang="en-GB" sz="2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GB" sz="2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l-GR" sz="2400" dirty="0">
                <a:sym typeface="Wingdings" panose="05000000000000000000" pitchFamily="2" charset="2"/>
              </a:rPr>
              <a:t>Συμβολική λογική</a:t>
            </a:r>
            <a:r>
              <a:rPr lang="en-GB" sz="2400" dirty="0">
                <a:sym typeface="Wingdings" panose="05000000000000000000" pitchFamily="2" charset="2"/>
              </a:rPr>
              <a:t>  </a:t>
            </a:r>
            <a:r>
              <a:rPr lang="el-GR" sz="2400" dirty="0">
                <a:sym typeface="Wingdings" panose="05000000000000000000" pitchFamily="2" charset="2"/>
              </a:rPr>
              <a:t>Τυπική-</a:t>
            </a:r>
            <a:r>
              <a:rPr lang="el-GR" sz="2400" dirty="0" err="1">
                <a:sym typeface="Wingdings" panose="05000000000000000000" pitchFamily="2" charset="2"/>
              </a:rPr>
              <a:t>οργανωσιακή</a:t>
            </a:r>
            <a:r>
              <a:rPr lang="el-GR" sz="2400" dirty="0">
                <a:sym typeface="Wingdings" panose="05000000000000000000" pitchFamily="2" charset="2"/>
              </a:rPr>
              <a:t> λογική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7880908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2400" dirty="0"/>
              <a:t>Weber:</a:t>
            </a:r>
            <a:br>
              <a:rPr lang="en-GB" sz="2400" dirty="0"/>
            </a:br>
            <a:r>
              <a:rPr lang="el-GR" sz="2400" dirty="0"/>
              <a:t>Δράση</a:t>
            </a:r>
            <a:r>
              <a:rPr lang="en-GB" sz="2400" dirty="0"/>
              <a:t>, </a:t>
            </a:r>
            <a:r>
              <a:rPr lang="el-GR" sz="2400" dirty="0"/>
              <a:t>ορθολογισμός, και νομιμοποιημένες τάξεις</a:t>
            </a:r>
            <a:r>
              <a:rPr lang="en-GB" sz="2400" dirty="0"/>
              <a:t> </a:t>
            </a:r>
            <a:r>
              <a:rPr lang="el-GR" sz="2400" dirty="0"/>
              <a:t>(</a:t>
            </a:r>
            <a:r>
              <a:rPr lang="en-GB" sz="2400" dirty="0"/>
              <a:t>orders</a:t>
            </a:r>
            <a:r>
              <a:rPr lang="el-GR" sz="2400" dirty="0"/>
              <a:t>)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l-GR" sz="2400" dirty="0"/>
              <a:t>Κοινωνική δράση </a:t>
            </a:r>
            <a:r>
              <a:rPr lang="en-GB" sz="2400" dirty="0">
                <a:sym typeface="Wingdings" panose="05000000000000000000" pitchFamily="2" charset="2"/>
              </a:rPr>
              <a:t> </a:t>
            </a:r>
            <a:r>
              <a:rPr lang="el-GR" sz="2400" dirty="0">
                <a:sym typeface="Wingdings" panose="05000000000000000000" pitchFamily="2" charset="2"/>
              </a:rPr>
              <a:t>Ορθολογικοποίηση </a:t>
            </a:r>
            <a:r>
              <a:rPr lang="en-GB" sz="2400" dirty="0">
                <a:sym typeface="Wingdings" panose="05000000000000000000" pitchFamily="2" charset="2"/>
              </a:rPr>
              <a:t> </a:t>
            </a:r>
            <a:r>
              <a:rPr lang="el-GR" sz="2400" dirty="0">
                <a:sym typeface="Wingdings" panose="05000000000000000000" pitchFamily="2" charset="2"/>
              </a:rPr>
              <a:t>Νομιμοποίηση</a:t>
            </a:r>
            <a:endParaRPr lang="en-GB" sz="2400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l-GR" sz="2400" dirty="0"/>
              <a:t>Κοινωνική δράση</a:t>
            </a:r>
            <a:r>
              <a:rPr lang="en-GB" sz="2400" dirty="0"/>
              <a:t>: </a:t>
            </a:r>
            <a:r>
              <a:rPr lang="el-GR" sz="2400" dirty="0" err="1"/>
              <a:t>οικουμενικοποιημένες</a:t>
            </a:r>
            <a:r>
              <a:rPr lang="el-GR" sz="2400" dirty="0"/>
              <a:t> ικανότητες έλλογης δράσης «εκτός ιστορίας» </a:t>
            </a:r>
            <a:endParaRPr lang="en-GB" sz="2400" dirty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l-GR" sz="2400" dirty="0"/>
              <a:t>Ορθολογικοποίηση</a:t>
            </a:r>
            <a:r>
              <a:rPr lang="en-GB" sz="2400" dirty="0"/>
              <a:t>:</a:t>
            </a:r>
            <a:r>
              <a:rPr lang="el-GR" sz="2400" dirty="0"/>
              <a:t> πολιτισμικά συγκεκριμένες κανονικότητες κοινωνικής δράσης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l-GR" sz="2400" dirty="0"/>
              <a:t>Νομιμοποίηση: τακτική κοινωνική δράση, δηλαδή κοινωνικές δομές. </a:t>
            </a:r>
            <a:endParaRPr lang="en-GB" sz="2400" i="1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06147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3200" dirty="0"/>
              <a:t>Οι τύποι ορθολογισμού κατά </a:t>
            </a:r>
            <a:r>
              <a:rPr lang="en-GB" sz="3200" dirty="0"/>
              <a:t>Weber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/>
              <a:t>(Stephen </a:t>
            </a:r>
            <a:r>
              <a:rPr lang="en-GB" sz="2000" dirty="0" err="1"/>
              <a:t>Kalberg</a:t>
            </a:r>
            <a:r>
              <a:rPr lang="en-GB" sz="2000" dirty="0"/>
              <a:t>, 1980)</a:t>
            </a:r>
          </a:p>
          <a:p>
            <a:pPr marL="0" indent="0">
              <a:buNone/>
            </a:pPr>
            <a:endParaRPr lang="en-GB" dirty="0"/>
          </a:p>
          <a:p>
            <a:r>
              <a:rPr lang="el-GR" sz="2200" dirty="0"/>
              <a:t>Θεωρητικός ορθολογισμός</a:t>
            </a:r>
            <a:r>
              <a:rPr lang="en-GB" sz="2200" dirty="0"/>
              <a:t> (</a:t>
            </a:r>
            <a:r>
              <a:rPr lang="el-GR" sz="2200" dirty="0"/>
              <a:t>συνειδητός έλεγχος της πραγματικότητας μέσω αφαιρετικών εννοιών</a:t>
            </a:r>
            <a:r>
              <a:rPr lang="en-GB" sz="2200" dirty="0"/>
              <a:t>)</a:t>
            </a:r>
          </a:p>
          <a:p>
            <a:endParaRPr lang="en-GB" sz="2200" dirty="0"/>
          </a:p>
          <a:p>
            <a:r>
              <a:rPr lang="el-GR" sz="2200" dirty="0"/>
              <a:t>Τυπικός ορθολογισμός </a:t>
            </a:r>
            <a:r>
              <a:rPr lang="en-GB" sz="2200" dirty="0"/>
              <a:t>(</a:t>
            </a:r>
            <a:r>
              <a:rPr lang="el-GR" sz="2200" dirty="0"/>
              <a:t>οργανωτικές τυπικές δομές) </a:t>
            </a:r>
            <a:endParaRPr lang="en-GB" sz="2200" dirty="0"/>
          </a:p>
          <a:p>
            <a:endParaRPr lang="en-GB" sz="2200" dirty="0"/>
          </a:p>
          <a:p>
            <a:r>
              <a:rPr lang="el-GR" sz="2200" dirty="0"/>
              <a:t>Πρακτικός ορθολογισμός </a:t>
            </a:r>
            <a:r>
              <a:rPr lang="en-GB" sz="2200" dirty="0"/>
              <a:t>(</a:t>
            </a:r>
            <a:r>
              <a:rPr lang="el-GR" sz="2200" dirty="0"/>
              <a:t>πραγματιστική και εγωιστική δράση</a:t>
            </a:r>
            <a:r>
              <a:rPr lang="en-GB" sz="2200" dirty="0"/>
              <a:t>) </a:t>
            </a:r>
          </a:p>
          <a:p>
            <a:endParaRPr lang="en-GB" sz="2200" dirty="0"/>
          </a:p>
          <a:p>
            <a:r>
              <a:rPr lang="el-GR" sz="2200" dirty="0"/>
              <a:t>Ουσιώδης ορθολογισμός</a:t>
            </a:r>
            <a:r>
              <a:rPr lang="en-GB" sz="2200" dirty="0"/>
              <a:t> (</a:t>
            </a:r>
            <a:r>
              <a:rPr lang="el-GR" sz="2200" dirty="0" err="1"/>
              <a:t>εσωτερικευμένη</a:t>
            </a:r>
            <a:r>
              <a:rPr lang="el-GR" sz="2200" dirty="0"/>
              <a:t> ηθική – ηθική επαφή) </a:t>
            </a:r>
            <a:endParaRPr lang="en-GB" sz="2200" dirty="0"/>
          </a:p>
          <a:p>
            <a:endParaRPr lang="en-GB" sz="22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42766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0163" y="142875"/>
            <a:ext cx="6543675" cy="657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20689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br>
              <a:rPr lang="en-GB" sz="3200" dirty="0"/>
            </a:br>
            <a:r>
              <a:rPr lang="el-GR" sz="3200" dirty="0"/>
              <a:t>Ορθολογικότητα και τα δίκτυα κοινωνικής εξουσίας</a:t>
            </a:r>
            <a:r>
              <a:rPr lang="en-GB" sz="3200" dirty="0"/>
              <a:t>: </a:t>
            </a:r>
            <a:br>
              <a:rPr lang="en-GB" sz="3200" dirty="0"/>
            </a:b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n-GB" sz="2400" dirty="0"/>
          </a:p>
          <a:p>
            <a:r>
              <a:rPr lang="el-GR" sz="2400" dirty="0"/>
              <a:t>Ο </a:t>
            </a:r>
            <a:r>
              <a:rPr lang="el-GR" sz="2400" dirty="0" err="1"/>
              <a:t>Κοιν</a:t>
            </a:r>
            <a:r>
              <a:rPr lang="el-GR" sz="2400" dirty="0"/>
              <a:t>. Κατ. </a:t>
            </a:r>
            <a:r>
              <a:rPr lang="el-GR" sz="2400" dirty="0" err="1"/>
              <a:t>Εργ</a:t>
            </a:r>
            <a:r>
              <a:rPr lang="el-GR" sz="2400" dirty="0"/>
              <a:t>. και η διαδικασία </a:t>
            </a:r>
            <a:r>
              <a:rPr lang="el-GR" sz="2400" dirty="0" err="1"/>
              <a:t>ορθολογικοποίησης</a:t>
            </a:r>
            <a:endParaRPr lang="en-GB" sz="2400" dirty="0"/>
          </a:p>
          <a:p>
            <a:endParaRPr lang="en-GB" sz="2400" dirty="0"/>
          </a:p>
          <a:p>
            <a:r>
              <a:rPr lang="el-GR" sz="2400" dirty="0"/>
              <a:t>Θεωρητική</a:t>
            </a:r>
            <a:r>
              <a:rPr lang="en-GB" sz="2400" dirty="0"/>
              <a:t> </a:t>
            </a:r>
            <a:r>
              <a:rPr lang="en-GB" sz="2400" dirty="0">
                <a:sym typeface="Wingdings" panose="05000000000000000000" pitchFamily="2" charset="2"/>
              </a:rPr>
              <a:t> </a:t>
            </a:r>
            <a:r>
              <a:rPr lang="el-GR" sz="2400" dirty="0">
                <a:sym typeface="Wingdings" panose="05000000000000000000" pitchFamily="2" charset="2"/>
              </a:rPr>
              <a:t>ιδεολογική εξουσία</a:t>
            </a:r>
            <a:r>
              <a:rPr lang="en-GB" sz="2400" dirty="0"/>
              <a:t> (</a:t>
            </a:r>
            <a:r>
              <a:rPr lang="el-GR" sz="2400" dirty="0"/>
              <a:t>μαρξισμός, φιλελευθερισμός, κλπ)</a:t>
            </a:r>
            <a:endParaRPr lang="en-GB" sz="2400" dirty="0"/>
          </a:p>
          <a:p>
            <a:r>
              <a:rPr lang="el-GR" sz="2400" dirty="0"/>
              <a:t>Τυπική</a:t>
            </a:r>
            <a:r>
              <a:rPr lang="en-GB" sz="2400" dirty="0"/>
              <a:t> </a:t>
            </a:r>
            <a:r>
              <a:rPr lang="en-GB" sz="2400" dirty="0">
                <a:sym typeface="Wingdings" panose="05000000000000000000" pitchFamily="2" charset="2"/>
              </a:rPr>
              <a:t> </a:t>
            </a:r>
            <a:r>
              <a:rPr lang="el-GR" sz="2400" dirty="0">
                <a:sym typeface="Wingdings" panose="05000000000000000000" pitchFamily="2" charset="2"/>
              </a:rPr>
              <a:t>πολιτική, οικονομική, και στρατιωτική εξουσία</a:t>
            </a:r>
            <a:r>
              <a:rPr lang="en-GB" sz="2400" dirty="0"/>
              <a:t> (</a:t>
            </a:r>
            <a:r>
              <a:rPr lang="el-GR" sz="2400" dirty="0"/>
              <a:t>γραφειοκρατίες</a:t>
            </a:r>
            <a:r>
              <a:rPr lang="en-GB" sz="2400" dirty="0"/>
              <a:t>)</a:t>
            </a:r>
          </a:p>
          <a:p>
            <a:r>
              <a:rPr lang="el-GR" sz="2400" dirty="0"/>
              <a:t>Πρακτική </a:t>
            </a:r>
            <a:r>
              <a:rPr lang="en-GB" sz="2400" dirty="0">
                <a:sym typeface="Wingdings" panose="05000000000000000000" pitchFamily="2" charset="2"/>
              </a:rPr>
              <a:t> </a:t>
            </a:r>
            <a:r>
              <a:rPr lang="el-GR" sz="2400" dirty="0">
                <a:sym typeface="Wingdings" panose="05000000000000000000" pitchFamily="2" charset="2"/>
              </a:rPr>
              <a:t>στρατιωτική εξουσία </a:t>
            </a:r>
            <a:r>
              <a:rPr lang="en-GB" sz="2400" dirty="0"/>
              <a:t>(</a:t>
            </a:r>
            <a:r>
              <a:rPr lang="el-GR" sz="2400" dirty="0"/>
              <a:t>αυθαίρετη βία)</a:t>
            </a:r>
            <a:endParaRPr lang="en-GB" sz="2400" dirty="0"/>
          </a:p>
          <a:p>
            <a:endParaRPr lang="en-GB" sz="2400" dirty="0"/>
          </a:p>
          <a:p>
            <a:r>
              <a:rPr lang="el-GR" sz="2400" dirty="0"/>
              <a:t>Είναι η κουλτούρα ιδεολογία ή κάτι άλλο; </a:t>
            </a:r>
            <a:endParaRPr lang="en-GB" sz="2400" dirty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/>
          </a:p>
          <a:p>
            <a:endParaRPr lang="en-GB" sz="2400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3705927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3600" dirty="0"/>
              <a:t>Ουσιώδης ορθολογικότητα </a:t>
            </a:r>
            <a:r>
              <a:rPr lang="en-GB" sz="3600" dirty="0"/>
              <a:t>(</a:t>
            </a:r>
            <a:r>
              <a:rPr lang="el-GR" sz="3600" dirty="0"/>
              <a:t>ΟΟ</a:t>
            </a:r>
            <a:r>
              <a:rPr lang="en-GB" sz="36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l-GR" sz="2800" dirty="0"/>
              <a:t>Η ΟΟ διατάσσει την κοινωνική δράση σε μοτίβα:</a:t>
            </a: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GB" sz="2400" dirty="0"/>
              <a:t>“</a:t>
            </a:r>
            <a:r>
              <a:rPr lang="el-GR" sz="2400" dirty="0"/>
              <a:t>Ένας έγκυρος κανόνας, ένα πρότυπο που στέκεται μπροστά στην ροή των γεγονότων της πραγματικότητας τα οποία επιλέγονται, μετρώνται, και </a:t>
            </a:r>
            <a:r>
              <a:rPr lang="el-GR" sz="2400" dirty="0">
                <a:solidFill>
                  <a:srgbClr val="C00000"/>
                </a:solidFill>
              </a:rPr>
              <a:t>κρίνονται</a:t>
            </a:r>
            <a:r>
              <a:rPr lang="en-GB" sz="2400" dirty="0"/>
              <a:t>”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l-GR" sz="2400" i="1" dirty="0"/>
              <a:t>Ψυχολογικά ασφάλιστρα της κοινωνικής δράσης</a:t>
            </a:r>
            <a:endParaRPr lang="en-GB" sz="2400" dirty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l-GR" sz="2400" dirty="0"/>
              <a:t>Ριζοσπαστική προοπτική</a:t>
            </a:r>
            <a:r>
              <a:rPr lang="en-GB" sz="2400" dirty="0"/>
              <a:t> = </a:t>
            </a:r>
            <a:r>
              <a:rPr lang="el-GR" sz="2400" dirty="0"/>
              <a:t>έσχατο σημείο εποπτείας που καθορίζει την κατεύθυνση της διαδικασίας εκλογίκευσης </a:t>
            </a:r>
            <a:r>
              <a:rPr lang="en-GB" sz="2400" dirty="0"/>
              <a:t>= Ethos</a:t>
            </a:r>
          </a:p>
        </p:txBody>
      </p:sp>
    </p:spTree>
    <p:extLst>
      <p:ext uri="{BB962C8B-B14F-4D97-AF65-F5344CB8AC3E}">
        <p14:creationId xmlns:p14="http://schemas.microsoft.com/office/powerpoint/2010/main" val="14551980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3600" dirty="0"/>
              <a:t>Κουλτούρα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sz="2600" dirty="0"/>
              <a:t>“</a:t>
            </a:r>
            <a:r>
              <a:rPr lang="el-GR" sz="2600" dirty="0"/>
              <a:t>Ένα σύστημα συμβολικών κωδίκων που προσδιορίζει το καλό και το κακό</a:t>
            </a:r>
            <a:r>
              <a:rPr lang="en-GB" sz="2600" dirty="0"/>
              <a:t>” (J. Alexander and P. Smith, 1993)</a:t>
            </a:r>
          </a:p>
          <a:p>
            <a:pPr marL="0" indent="0">
              <a:buNone/>
            </a:pPr>
            <a:endParaRPr lang="en-GB" sz="2400" dirty="0"/>
          </a:p>
          <a:p>
            <a:r>
              <a:rPr lang="el-GR" sz="2400" dirty="0"/>
              <a:t>Προσωπικός </a:t>
            </a:r>
            <a:r>
              <a:rPr lang="el-GR" sz="2400" dirty="0" err="1"/>
              <a:t>αναστοχασμός</a:t>
            </a:r>
            <a:r>
              <a:rPr lang="en-GB" sz="2400" dirty="0"/>
              <a:t> (</a:t>
            </a:r>
            <a:r>
              <a:rPr lang="el-GR" sz="2400" dirty="0"/>
              <a:t>προσωπική ευθύνη - </a:t>
            </a:r>
            <a:r>
              <a:rPr lang="en-GB" sz="2400" dirty="0"/>
              <a:t>accountability)</a:t>
            </a:r>
          </a:p>
          <a:p>
            <a:r>
              <a:rPr lang="el-GR" sz="2400" dirty="0"/>
              <a:t>Κοινωνικός </a:t>
            </a:r>
            <a:r>
              <a:rPr lang="el-GR" sz="2400" dirty="0" err="1"/>
              <a:t>αναστοχασμός</a:t>
            </a:r>
            <a:r>
              <a:rPr lang="el-GR" sz="2400" dirty="0"/>
              <a:t> </a:t>
            </a:r>
            <a:r>
              <a:rPr lang="en-GB" sz="2400" dirty="0"/>
              <a:t>(</a:t>
            </a:r>
            <a:r>
              <a:rPr lang="el-GR" sz="2400" dirty="0"/>
              <a:t>κοινωνική ευθύνη</a:t>
            </a:r>
            <a:r>
              <a:rPr lang="en-GB" sz="2400" dirty="0"/>
              <a:t>) </a:t>
            </a:r>
          </a:p>
          <a:p>
            <a:endParaRPr lang="en-GB" sz="2400" dirty="0"/>
          </a:p>
          <a:p>
            <a:pPr marL="0" indent="0">
              <a:buNone/>
            </a:pPr>
            <a:r>
              <a:rPr lang="el-GR" sz="2400" dirty="0" err="1"/>
              <a:t>Εσωτερικευμένες</a:t>
            </a:r>
            <a:r>
              <a:rPr lang="el-GR" sz="2400" dirty="0"/>
              <a:t> ηθικές </a:t>
            </a:r>
            <a:r>
              <a:rPr lang="el-GR" sz="2400" dirty="0" err="1"/>
              <a:t>προστακτικότητες</a:t>
            </a:r>
            <a:r>
              <a:rPr lang="el-GR" sz="2400" dirty="0"/>
              <a:t> (</a:t>
            </a:r>
            <a:r>
              <a:rPr lang="en-GB" sz="2400" dirty="0"/>
              <a:t>moral imperatives </a:t>
            </a:r>
            <a:r>
              <a:rPr lang="el-GR" sz="2400" dirty="0"/>
              <a:t>) που κρίνουν την κοινωνική δομή και την ατομική δράση αλλά </a:t>
            </a:r>
            <a:r>
              <a:rPr lang="el-GR" sz="2400" dirty="0">
                <a:solidFill>
                  <a:srgbClr val="C00000"/>
                </a:solidFill>
              </a:rPr>
              <a:t>δεν αποτελούν κίνητρα δράσης</a:t>
            </a:r>
            <a:r>
              <a:rPr lang="el-GR" sz="2400" dirty="0"/>
              <a:t> </a:t>
            </a:r>
            <a:endParaRPr lang="en-GB" sz="2400" dirty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l-GR" sz="2400" dirty="0"/>
              <a:t>Τυπικά αυτόνομη καθώς τα συστατικά σημαίνοντα (</a:t>
            </a:r>
            <a:r>
              <a:rPr lang="en-GB" sz="2400" dirty="0"/>
              <a:t>signifiers</a:t>
            </a:r>
            <a:r>
              <a:rPr lang="el-GR" sz="2400" dirty="0"/>
              <a:t>) δεν προέρχονται από τα σημαινόμενα (</a:t>
            </a:r>
            <a:r>
              <a:rPr lang="en-GB" sz="2400" dirty="0"/>
              <a:t>signified</a:t>
            </a:r>
            <a:r>
              <a:rPr lang="el-GR" sz="2400" dirty="0"/>
              <a:t>) της κοινωνικής δομής αλλά από την εσωτερική σχέση των σημαινόντων</a:t>
            </a:r>
            <a:r>
              <a:rPr lang="en-GB" sz="2400" dirty="0"/>
              <a:t>.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43166790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2800" dirty="0"/>
              <a:t>Η κουλτούρα προέρχεται από, αλλά δεν ταυτίζεται με τα τέσσερα δίκτυα, καθώς είναι </a:t>
            </a:r>
            <a:r>
              <a:rPr lang="el-GR" sz="2800" dirty="0" err="1"/>
              <a:t>αυτοαναφορική</a:t>
            </a:r>
            <a:endParaRPr lang="en-GB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706613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39612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idx="1"/>
          </p:nvPr>
        </p:nvSpPr>
        <p:spPr>
          <a:xfrm>
            <a:off x="611560" y="1600201"/>
            <a:ext cx="8075240" cy="175679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7500"/>
          </a:bodyPr>
          <a:lstStyle/>
          <a:p>
            <a:pPr marL="0" indent="0">
              <a:buNone/>
            </a:pPr>
            <a:endParaRPr lang="en-GB" dirty="0"/>
          </a:p>
          <a:p>
            <a:pPr marL="0" indent="0" algn="ctr">
              <a:buNone/>
            </a:pPr>
            <a:r>
              <a:rPr lang="el-GR" dirty="0"/>
              <a:t>Ο οργανωτικός υλισμός του </a:t>
            </a:r>
            <a:r>
              <a:rPr lang="en-GB" dirty="0"/>
              <a:t>Michael Mann</a:t>
            </a:r>
          </a:p>
        </p:txBody>
      </p:sp>
    </p:spTree>
    <p:extLst>
      <p:ext uri="{BB962C8B-B14F-4D97-AF65-F5344CB8AC3E}">
        <p14:creationId xmlns:p14="http://schemas.microsoft.com/office/powerpoint/2010/main" val="15974032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2800" dirty="0"/>
              <a:t>Τα περιεχόμενα των «ηθικών-</a:t>
            </a:r>
            <a:r>
              <a:rPr lang="el-GR" sz="2800" dirty="0" err="1"/>
              <a:t>πολιτισμικώ</a:t>
            </a:r>
            <a:r>
              <a:rPr lang="el-GR" sz="2800" dirty="0"/>
              <a:t>ν κωδίκων» 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el-GR" sz="2400" dirty="0"/>
              <a:t>Χρόνος </a:t>
            </a:r>
            <a:r>
              <a:rPr lang="en-GB" sz="2400" dirty="0"/>
              <a:t>= </a:t>
            </a:r>
            <a:r>
              <a:rPr lang="el-GR" sz="2400" dirty="0"/>
              <a:t>γραμμικός – κυκλικός – στατικός </a:t>
            </a:r>
            <a:endParaRPr lang="en-GB" sz="2400" dirty="0"/>
          </a:p>
          <a:p>
            <a:endParaRPr lang="el-GR" sz="2400" dirty="0"/>
          </a:p>
          <a:p>
            <a:r>
              <a:rPr lang="el-GR" sz="2400" dirty="0"/>
              <a:t>Χώρος-ύλη</a:t>
            </a:r>
            <a:r>
              <a:rPr lang="en-GB" sz="2400" dirty="0"/>
              <a:t> = </a:t>
            </a:r>
            <a:r>
              <a:rPr lang="el-GR" sz="2400" dirty="0"/>
              <a:t>(</a:t>
            </a:r>
            <a:r>
              <a:rPr lang="el-GR" sz="2400" dirty="0" err="1"/>
              <a:t>αυτο</a:t>
            </a:r>
            <a:r>
              <a:rPr lang="el-GR" sz="2400" dirty="0"/>
              <a:t>)</a:t>
            </a:r>
            <a:r>
              <a:rPr lang="el-GR" sz="2400" dirty="0" err="1"/>
              <a:t>νοηματοδοτικό</a:t>
            </a:r>
            <a:r>
              <a:rPr lang="el-GR" sz="2400" dirty="0"/>
              <a:t> – (</a:t>
            </a:r>
            <a:r>
              <a:rPr lang="el-GR" sz="2400" dirty="0" err="1"/>
              <a:t>ετερο</a:t>
            </a:r>
            <a:r>
              <a:rPr lang="el-GR" sz="2400" dirty="0"/>
              <a:t>)</a:t>
            </a:r>
            <a:r>
              <a:rPr lang="el-GR" sz="2400" dirty="0" err="1"/>
              <a:t>νοηματοδοτούμενο</a:t>
            </a:r>
            <a:r>
              <a:rPr lang="el-GR" sz="2400" dirty="0"/>
              <a:t> </a:t>
            </a:r>
            <a:endParaRPr lang="en-GB" sz="2400" dirty="0"/>
          </a:p>
          <a:p>
            <a:pPr marL="0" indent="0">
              <a:buNone/>
            </a:pPr>
            <a:r>
              <a:rPr lang="en-GB" sz="2400" dirty="0"/>
              <a:t> </a:t>
            </a:r>
          </a:p>
          <a:p>
            <a:r>
              <a:rPr lang="el-GR" sz="2400" dirty="0"/>
              <a:t>Σωτηρία</a:t>
            </a:r>
            <a:r>
              <a:rPr lang="en-GB" sz="2400" dirty="0"/>
              <a:t> = </a:t>
            </a:r>
            <a:r>
              <a:rPr lang="el-GR" sz="2400" dirty="0" err="1"/>
              <a:t>ενδοκοσμικός</a:t>
            </a:r>
            <a:r>
              <a:rPr lang="el-GR" sz="2400" dirty="0"/>
              <a:t> μυστικισμός - ασκητισμός</a:t>
            </a:r>
            <a:endParaRPr lang="en-GB" sz="2400" dirty="0"/>
          </a:p>
          <a:p>
            <a:r>
              <a:rPr lang="el-GR" sz="2400" dirty="0" err="1"/>
              <a:t>Σωτηριολογικοί</a:t>
            </a:r>
            <a:r>
              <a:rPr lang="el-GR" sz="2400" dirty="0"/>
              <a:t> στίβοι = θεσμικοί - </a:t>
            </a:r>
            <a:r>
              <a:rPr lang="en-GB" sz="2400" dirty="0"/>
              <a:t>ad hoc</a:t>
            </a:r>
          </a:p>
          <a:p>
            <a:endParaRPr lang="en-GB" sz="2400" dirty="0"/>
          </a:p>
          <a:p>
            <a:r>
              <a:rPr lang="el-GR" sz="2400" dirty="0" err="1"/>
              <a:t>Σωτηριολογική</a:t>
            </a:r>
            <a:r>
              <a:rPr lang="el-GR" sz="2400" dirty="0"/>
              <a:t> κοινωνική αναφορά</a:t>
            </a:r>
            <a:r>
              <a:rPr lang="en-GB" sz="2400" dirty="0"/>
              <a:t> = </a:t>
            </a:r>
            <a:r>
              <a:rPr lang="el-GR" sz="2400" dirty="0"/>
              <a:t>ατομική – συλλογική </a:t>
            </a:r>
          </a:p>
          <a:p>
            <a:pPr>
              <a:buNone/>
            </a:pPr>
            <a:endParaRPr lang="en-GB" sz="2400" dirty="0"/>
          </a:p>
          <a:p>
            <a:r>
              <a:rPr lang="el-GR" sz="2400" dirty="0"/>
              <a:t>Τρόπος </a:t>
            </a:r>
            <a:r>
              <a:rPr lang="el-GR" sz="2400" dirty="0" err="1"/>
              <a:t>ηθικοκανονιστικής</a:t>
            </a:r>
            <a:r>
              <a:rPr lang="el-GR" sz="2400" dirty="0"/>
              <a:t> μετάδοσης</a:t>
            </a:r>
            <a:r>
              <a:rPr lang="en-GB" sz="2400" dirty="0"/>
              <a:t> =  </a:t>
            </a:r>
            <a:r>
              <a:rPr lang="el-GR" sz="2400" dirty="0"/>
              <a:t>δογματική - εικονιστική</a:t>
            </a:r>
            <a:endParaRPr lang="en-GB" sz="2400" dirty="0"/>
          </a:p>
          <a:p>
            <a:endParaRPr lang="en-GB" sz="2400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034858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1"/>
            <a:ext cx="8304213" cy="838200"/>
          </a:xfrm>
        </p:spPr>
        <p:txBody>
          <a:bodyPr/>
          <a:lstStyle/>
          <a:p>
            <a:r>
              <a:rPr lang="el-GR" sz="2400" dirty="0"/>
              <a:t>Τρόποι μετάδοσης θρησκευτικών/ηθικών κωδίκων </a:t>
            </a:r>
            <a:r>
              <a:rPr lang="en-US" sz="2400" dirty="0"/>
              <a:t> </a:t>
            </a:r>
            <a:endParaRPr lang="el-GR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81000" y="1524000"/>
            <a:ext cx="4113213" cy="4570413"/>
          </a:xfrm>
        </p:spPr>
        <p:txBody>
          <a:bodyPr>
            <a:normAutofit/>
          </a:bodyPr>
          <a:lstStyle/>
          <a:p>
            <a:r>
              <a:rPr lang="el-GR" sz="2000" dirty="0">
                <a:solidFill>
                  <a:srgbClr val="C00000"/>
                </a:solidFill>
              </a:rPr>
              <a:t>Ο δογματικός τρόπος </a:t>
            </a:r>
            <a:endParaRPr lang="en-US" sz="2000" dirty="0">
              <a:solidFill>
                <a:srgbClr val="C00000"/>
              </a:solidFill>
            </a:endParaRPr>
          </a:p>
          <a:p>
            <a:endParaRPr lang="en-US" sz="2000" dirty="0"/>
          </a:p>
          <a:p>
            <a:r>
              <a:rPr lang="el-GR" sz="2000" dirty="0"/>
              <a:t>Ορθολογική διαδικασία </a:t>
            </a:r>
            <a:endParaRPr lang="en-US" sz="2000" dirty="0"/>
          </a:p>
          <a:p>
            <a:r>
              <a:rPr lang="el-GR" sz="2000" dirty="0"/>
              <a:t>Ανάλυση κειμένου</a:t>
            </a:r>
            <a:endParaRPr lang="en-US" sz="2000" dirty="0"/>
          </a:p>
          <a:p>
            <a:r>
              <a:rPr lang="el-GR" sz="2000" dirty="0"/>
              <a:t>Συχνή επανάληψη</a:t>
            </a:r>
            <a:r>
              <a:rPr lang="en-US" sz="2000" dirty="0"/>
              <a:t> </a:t>
            </a:r>
          </a:p>
          <a:p>
            <a:r>
              <a:rPr lang="el-GR" sz="2000" dirty="0"/>
              <a:t>Σημασιολογική απομνημόνευση </a:t>
            </a:r>
            <a:r>
              <a:rPr lang="en-US" sz="2000" dirty="0"/>
              <a:t> </a:t>
            </a:r>
          </a:p>
          <a:p>
            <a:endParaRPr lang="en-US" sz="2000" dirty="0"/>
          </a:p>
          <a:p>
            <a:r>
              <a:rPr lang="el-GR" sz="2000" dirty="0"/>
              <a:t>Μεθοδική εκπαίδευση</a:t>
            </a:r>
            <a:r>
              <a:rPr lang="en-US" sz="2000" dirty="0"/>
              <a:t> </a:t>
            </a:r>
          </a:p>
          <a:p>
            <a:endParaRPr lang="en-US" sz="2000" dirty="0"/>
          </a:p>
          <a:p>
            <a:r>
              <a:rPr lang="el-GR" sz="2000" dirty="0"/>
              <a:t>Η Δημοκρατία ως διαδικασία </a:t>
            </a:r>
            <a:r>
              <a:rPr lang="en-US" sz="2000" dirty="0"/>
              <a:t> </a:t>
            </a:r>
          </a:p>
          <a:p>
            <a:pPr>
              <a:buNone/>
            </a:pPr>
            <a:endParaRPr lang="el-GR" sz="2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286248" y="1571612"/>
            <a:ext cx="4643469" cy="4522801"/>
          </a:xfrm>
        </p:spPr>
        <p:txBody>
          <a:bodyPr>
            <a:normAutofit/>
          </a:bodyPr>
          <a:lstStyle/>
          <a:p>
            <a:r>
              <a:rPr lang="el-GR" sz="2000" dirty="0">
                <a:solidFill>
                  <a:srgbClr val="C00000"/>
                </a:solidFill>
              </a:rPr>
              <a:t>Ο εικονιστικός τρόπος</a:t>
            </a:r>
            <a:endParaRPr lang="en-US" sz="2000" dirty="0">
              <a:solidFill>
                <a:srgbClr val="C00000"/>
              </a:solidFill>
            </a:endParaRPr>
          </a:p>
          <a:p>
            <a:endParaRPr lang="en-US" sz="2000" dirty="0"/>
          </a:p>
          <a:p>
            <a:r>
              <a:rPr lang="el-GR" sz="1800" dirty="0"/>
              <a:t>Συναισθηματική διαδικασία </a:t>
            </a:r>
            <a:endParaRPr lang="en-US" sz="1800" dirty="0"/>
          </a:p>
          <a:p>
            <a:r>
              <a:rPr lang="el-GR" sz="1800" dirty="0"/>
              <a:t>Εντυπωσιακά-συναισθηματικά γεγονότα </a:t>
            </a:r>
            <a:endParaRPr lang="en-US" sz="1800" dirty="0"/>
          </a:p>
          <a:p>
            <a:r>
              <a:rPr lang="el-GR" sz="1800" dirty="0"/>
              <a:t>Σπάνια και εξαιρετικά περιστατικά </a:t>
            </a:r>
            <a:endParaRPr lang="en-US" sz="1800" dirty="0"/>
          </a:p>
          <a:p>
            <a:r>
              <a:rPr lang="el-GR" sz="1800" dirty="0"/>
              <a:t>Επεισοδιακή απομνημόνευση</a:t>
            </a:r>
            <a:endParaRPr lang="en-US" sz="1800" dirty="0"/>
          </a:p>
          <a:p>
            <a:endParaRPr lang="en-US" sz="1800" dirty="0"/>
          </a:p>
          <a:p>
            <a:r>
              <a:rPr lang="el-GR" sz="1800" dirty="0" err="1"/>
              <a:t>Φλασιές</a:t>
            </a:r>
            <a:r>
              <a:rPr lang="el-GR" sz="1800" dirty="0"/>
              <a:t> εικόνων/εμπειριών</a:t>
            </a:r>
            <a:endParaRPr lang="en-US" sz="1800" dirty="0"/>
          </a:p>
          <a:p>
            <a:endParaRPr lang="en-US" sz="1800" dirty="0"/>
          </a:p>
          <a:p>
            <a:r>
              <a:rPr lang="el-GR" sz="1800" dirty="0"/>
              <a:t>Η δημοκρατία ως αποκάλυψη </a:t>
            </a:r>
            <a:endParaRPr lang="en-US" sz="1800" dirty="0"/>
          </a:p>
          <a:p>
            <a:endParaRPr lang="en-US" sz="2000" dirty="0"/>
          </a:p>
          <a:p>
            <a:endParaRPr lang="el-GR" sz="20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8013" cy="685800"/>
          </a:xfrm>
        </p:spPr>
        <p:txBody>
          <a:bodyPr>
            <a:normAutofit/>
          </a:bodyPr>
          <a:lstStyle/>
          <a:p>
            <a:r>
              <a:rPr lang="el-GR" sz="2400" dirty="0"/>
              <a:t>Ουσιώδης ορθολογικότητα και πολιτισμικές δομές </a:t>
            </a:r>
            <a:endParaRPr lang="en-US" sz="2400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532813" cy="5334000"/>
          </a:xfrm>
        </p:spPr>
        <p:txBody>
          <a:bodyPr>
            <a:normAutofit/>
          </a:bodyPr>
          <a:lstStyle/>
          <a:p>
            <a:r>
              <a:rPr lang="el-GR" sz="2000" dirty="0"/>
              <a:t>ΟΟ = Ηθικός τρόπος ζωής που εμψυχώνεται από ηθικές </a:t>
            </a:r>
            <a:r>
              <a:rPr lang="el-GR" sz="2000" dirty="0" err="1"/>
              <a:t>επιτακτικότητες</a:t>
            </a:r>
            <a:endParaRPr lang="en-US" sz="2000" dirty="0"/>
          </a:p>
          <a:p>
            <a:endParaRPr lang="en-US" sz="2000" dirty="0"/>
          </a:p>
          <a:p>
            <a:r>
              <a:rPr lang="el-GR" sz="2000" dirty="0"/>
              <a:t>Οι ηθικές </a:t>
            </a:r>
            <a:r>
              <a:rPr lang="el-GR" sz="2000" dirty="0" err="1"/>
              <a:t>επιτακτικότητες</a:t>
            </a:r>
            <a:r>
              <a:rPr lang="el-GR" sz="2000" dirty="0"/>
              <a:t> εισχωρούν σε αφηγήματα, επιχειρήματα, αντιπαραθέσεις, παραστάσεις, και διακηρύξεις</a:t>
            </a:r>
            <a:r>
              <a:rPr lang="en-US" sz="2000" dirty="0"/>
              <a:t>  </a:t>
            </a:r>
          </a:p>
          <a:p>
            <a:endParaRPr lang="en-US" sz="2000" dirty="0"/>
          </a:p>
          <a:p>
            <a:r>
              <a:rPr lang="el-GR" sz="2000" dirty="0">
                <a:solidFill>
                  <a:srgbClr val="C00000"/>
                </a:solidFill>
              </a:rPr>
              <a:t>Πολιτιστικές δομές</a:t>
            </a:r>
            <a:r>
              <a:rPr lang="en-US" sz="2000" dirty="0"/>
              <a:t>: </a:t>
            </a:r>
            <a:r>
              <a:rPr lang="el-GR" sz="2000" dirty="0"/>
              <a:t>συμβολικές σειρές που εντοπίζονται σε αφηγήσεις και που αποτελούνται από</a:t>
            </a:r>
            <a:r>
              <a:rPr lang="en-US" sz="2000" dirty="0"/>
              <a:t>…</a:t>
            </a:r>
          </a:p>
          <a:p>
            <a:endParaRPr lang="en-US" sz="2000" dirty="0"/>
          </a:p>
          <a:p>
            <a:r>
              <a:rPr lang="el-GR" sz="2000" dirty="0"/>
              <a:t>πολιτιστικούς διπολικούς κώδικες, που</a:t>
            </a:r>
            <a:r>
              <a:rPr lang="en-US" sz="2000" dirty="0"/>
              <a:t>…</a:t>
            </a:r>
          </a:p>
          <a:p>
            <a:endParaRPr lang="en-US" sz="2000" dirty="0"/>
          </a:p>
          <a:p>
            <a:r>
              <a:rPr lang="el-GR" sz="2000" dirty="0"/>
              <a:t>ορίζουν και σχηματοποιούν το ιερό και το ανίερο…</a:t>
            </a:r>
            <a:r>
              <a:rPr lang="en-US" sz="2000" dirty="0"/>
              <a:t> </a:t>
            </a:r>
          </a:p>
          <a:p>
            <a:endParaRPr lang="en-US" sz="2000" dirty="0"/>
          </a:p>
          <a:p>
            <a:r>
              <a:rPr lang="el-GR" sz="2000" dirty="0"/>
              <a:t>εκτελούν πανίσχυρο </a:t>
            </a:r>
            <a:r>
              <a:rPr lang="el-GR" sz="2000" dirty="0" err="1"/>
              <a:t>αξιολογητικό</a:t>
            </a:r>
            <a:r>
              <a:rPr lang="el-GR" sz="2000" dirty="0"/>
              <a:t> έργο …</a:t>
            </a:r>
            <a:endParaRPr lang="en-US" sz="2000" dirty="0"/>
          </a:p>
          <a:p>
            <a:r>
              <a:rPr lang="el-GR" sz="2000" dirty="0"/>
              <a:t>και αποτελούν δημόσια διαθέσιμους πόρους προς </a:t>
            </a:r>
            <a:r>
              <a:rPr lang="el-GR" sz="2000" dirty="0" err="1"/>
              <a:t>χρήσιν</a:t>
            </a:r>
            <a:r>
              <a:rPr lang="el-GR" sz="2000" dirty="0"/>
              <a:t> εναντίον ή υπέρ άλλων </a:t>
            </a:r>
            <a:r>
              <a:rPr lang="el-GR" sz="2000" dirty="0" err="1"/>
              <a:t>δρόντων</a:t>
            </a:r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 sz="2800" dirty="0"/>
              <a:t>Υπόθεση</a:t>
            </a:r>
            <a:endParaRPr lang="en-US" alt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8013" cy="55626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l-GR" sz="1800" dirty="0"/>
              <a:t>Οι δομές κοινωνικής εξουσίας</a:t>
            </a:r>
            <a:r>
              <a:rPr lang="en-US" sz="1800" dirty="0"/>
              <a:t>… </a:t>
            </a:r>
          </a:p>
          <a:p>
            <a:pPr>
              <a:defRPr/>
            </a:pPr>
            <a:endParaRPr lang="en-US" sz="1800" dirty="0"/>
          </a:p>
          <a:p>
            <a:pPr>
              <a:buFont typeface="+mj-lt"/>
              <a:buAutoNum type="arabicPeriod"/>
              <a:defRPr/>
            </a:pPr>
            <a:r>
              <a:rPr lang="el-GR" sz="1800" dirty="0"/>
              <a:t>μέσω της εκλεκτικής συνάφειας</a:t>
            </a:r>
            <a:endParaRPr lang="en-US" sz="1800" dirty="0"/>
          </a:p>
          <a:p>
            <a:pPr>
              <a:buFont typeface="+mj-lt"/>
              <a:buAutoNum type="arabicPeriod"/>
              <a:defRPr/>
            </a:pPr>
            <a:endParaRPr lang="en-US" sz="1800" dirty="0"/>
          </a:p>
          <a:p>
            <a:pPr>
              <a:buFont typeface="+mj-lt"/>
              <a:buAutoNum type="arabicPeriod"/>
              <a:defRPr/>
            </a:pPr>
            <a:r>
              <a:rPr lang="el-GR" sz="1800" dirty="0"/>
              <a:t>ενθαρρύνουν την ανάπτυξη συγκεκριμένων πτυχών ενός πολιτιστικού - ηθικού συστήματος (πολιτιστική παραλλαγή)</a:t>
            </a:r>
            <a:endParaRPr lang="en-US" sz="1800" dirty="0"/>
          </a:p>
          <a:p>
            <a:pPr>
              <a:buFont typeface="+mj-lt"/>
              <a:buAutoNum type="arabicPeriod"/>
              <a:defRPr/>
            </a:pPr>
            <a:endParaRPr lang="en-US" sz="1800" dirty="0"/>
          </a:p>
          <a:p>
            <a:pPr>
              <a:buFont typeface="+mj-lt"/>
              <a:buAutoNum type="arabicPeriod"/>
              <a:defRPr/>
            </a:pPr>
            <a:r>
              <a:rPr lang="el-GR" sz="1800" dirty="0"/>
              <a:t>Καθώς το τελευταίο παρέχει νόημα στις δομές της κοινωνικής εξουσίας</a:t>
            </a:r>
            <a:endParaRPr lang="en-US" sz="1800" dirty="0"/>
          </a:p>
          <a:p>
            <a:pPr>
              <a:buFont typeface="+mj-lt"/>
              <a:buAutoNum type="arabicPeriod"/>
              <a:defRPr/>
            </a:pPr>
            <a:endParaRPr lang="en-US" sz="1800" dirty="0"/>
          </a:p>
          <a:p>
            <a:pPr>
              <a:buFont typeface="+mj-lt"/>
              <a:buAutoNum type="arabicPeriod"/>
              <a:defRPr/>
            </a:pPr>
            <a:r>
              <a:rPr lang="el-GR" sz="1800" dirty="0"/>
              <a:t>Για την έξοδο από μια ηγεμονική πολιτιστική παραλλαγή χρειάζεται είτε η παρουσία ενός χαρισματικού ηγέτη είτε μια καταστροφική αλλαγή των κοινωνικών δομών </a:t>
            </a:r>
            <a:endParaRPr lang="en-US" sz="1800" dirty="0"/>
          </a:p>
          <a:p>
            <a:pPr>
              <a:buFont typeface="+mj-lt"/>
              <a:buAutoNum type="arabicPeriod"/>
              <a:defRPr/>
            </a:pPr>
            <a:endParaRPr lang="en-US" sz="1800" dirty="0"/>
          </a:p>
          <a:p>
            <a:pPr>
              <a:buFont typeface="+mj-lt"/>
              <a:buAutoNum type="arabicPeriod"/>
              <a:defRPr/>
            </a:pPr>
            <a:r>
              <a:rPr lang="el-GR" sz="1800" dirty="0"/>
              <a:t>Όταν αυτό συμβαίνει τότε μια άλλη πολιτιστική παραλλαγή γίνεται ηγεμονική </a:t>
            </a:r>
            <a:r>
              <a:rPr lang="en-US" sz="1800" dirty="0"/>
              <a:t> </a:t>
            </a:r>
          </a:p>
          <a:p>
            <a:pPr marL="457200" indent="-457200">
              <a:buFont typeface="+mj-lt"/>
              <a:buAutoNum type="arabicPeriod"/>
              <a:defRPr/>
            </a:pPr>
            <a:endParaRPr lang="en-US" sz="2400" dirty="0"/>
          </a:p>
          <a:p>
            <a:pPr>
              <a:buNone/>
              <a:defRPr/>
            </a:pPr>
            <a:r>
              <a:rPr lang="en-US" sz="2400" dirty="0"/>
              <a:t> 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8013" cy="762000"/>
          </a:xfrm>
        </p:spPr>
        <p:txBody>
          <a:bodyPr/>
          <a:lstStyle/>
          <a:p>
            <a:r>
              <a:rPr lang="el-GR" altLang="en-US" sz="2000" dirty="0"/>
              <a:t>Επίδραση των πολιτιστικών κωδίκων στον δημόσιο χώρο</a:t>
            </a:r>
            <a:r>
              <a:rPr lang="en-US" altLang="en-US" sz="2000" dirty="0"/>
              <a:t>: 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380413" cy="5410200"/>
          </a:xfrm>
        </p:spPr>
        <p:txBody>
          <a:bodyPr/>
          <a:lstStyle/>
          <a:p>
            <a:endParaRPr lang="el-GR" altLang="en-US" sz="2000" dirty="0"/>
          </a:p>
          <a:p>
            <a:pPr>
              <a:buNone/>
            </a:pPr>
            <a:r>
              <a:rPr lang="el-GR" altLang="en-US" sz="2000" dirty="0"/>
              <a:t>Άμεση και ορατή</a:t>
            </a:r>
            <a:endParaRPr lang="en-US" altLang="en-US" sz="2000" dirty="0"/>
          </a:p>
          <a:p>
            <a:r>
              <a:rPr lang="el-GR" altLang="en-US" sz="1600" dirty="0"/>
              <a:t>Δημόσιες τελετές (εορτές, επέτειοι, τελετουργίες, κλπ</a:t>
            </a:r>
            <a:r>
              <a:rPr lang="en-US" altLang="en-US" sz="1600" dirty="0"/>
              <a:t>)</a:t>
            </a:r>
          </a:p>
          <a:p>
            <a:r>
              <a:rPr lang="el-GR" altLang="en-US" sz="1600" dirty="0"/>
              <a:t>Δημόσιες αντιπαραθέσεις</a:t>
            </a:r>
            <a:r>
              <a:rPr lang="en-US" altLang="en-US" sz="1600" dirty="0"/>
              <a:t> </a:t>
            </a:r>
          </a:p>
          <a:p>
            <a:r>
              <a:rPr lang="el-GR" altLang="en-US" sz="1600" dirty="0"/>
              <a:t>Δημόσιοι λόγοι</a:t>
            </a:r>
            <a:r>
              <a:rPr lang="en-US" altLang="en-US" sz="1600" dirty="0"/>
              <a:t> (</a:t>
            </a:r>
            <a:r>
              <a:rPr lang="el-GR" altLang="en-US" sz="1600" dirty="0"/>
              <a:t>διαμόρφωση αφηγήσεων, παρουσίασης ειδήσεων</a:t>
            </a:r>
            <a:r>
              <a:rPr lang="en-US" altLang="en-US" sz="1600" dirty="0"/>
              <a:t>)</a:t>
            </a:r>
          </a:p>
          <a:p>
            <a:endParaRPr lang="en-US" altLang="en-US" sz="2000" dirty="0"/>
          </a:p>
          <a:p>
            <a:endParaRPr lang="en-US" altLang="en-US" sz="2000" dirty="0"/>
          </a:p>
          <a:p>
            <a:pPr>
              <a:buNone/>
            </a:pPr>
            <a:r>
              <a:rPr lang="el-GR" altLang="en-US" sz="2000" dirty="0"/>
              <a:t>Έμμεση και αόρατη</a:t>
            </a:r>
            <a:endParaRPr lang="en-US" altLang="en-US" sz="2000" dirty="0"/>
          </a:p>
          <a:p>
            <a:r>
              <a:rPr lang="el-GR" altLang="en-US" sz="1600" dirty="0"/>
              <a:t>Πολιτικό δίκτυο</a:t>
            </a:r>
            <a:r>
              <a:rPr lang="en-US" altLang="en-US" sz="1600" dirty="0"/>
              <a:t> </a:t>
            </a:r>
            <a:r>
              <a:rPr lang="en-US" altLang="en-US" sz="1600" dirty="0">
                <a:sym typeface="Wingdings" pitchFamily="2" charset="2"/>
              </a:rPr>
              <a:t></a:t>
            </a:r>
            <a:r>
              <a:rPr lang="en-US" altLang="en-US" sz="1600" dirty="0"/>
              <a:t> </a:t>
            </a:r>
            <a:r>
              <a:rPr lang="el-GR" altLang="en-US" sz="1600" dirty="0"/>
              <a:t>νομοθεσία </a:t>
            </a:r>
            <a:endParaRPr lang="en-US" altLang="en-US" sz="1600" dirty="0"/>
          </a:p>
          <a:p>
            <a:r>
              <a:rPr lang="el-GR" altLang="en-US" sz="1600" dirty="0"/>
              <a:t>Οικονομικό δίκτυο</a:t>
            </a:r>
            <a:r>
              <a:rPr lang="en-US" altLang="en-US" sz="1600" dirty="0"/>
              <a:t> </a:t>
            </a:r>
            <a:r>
              <a:rPr lang="en-US" altLang="en-US" sz="1600" dirty="0">
                <a:sym typeface="Wingdings" pitchFamily="2" charset="2"/>
              </a:rPr>
              <a:t></a:t>
            </a:r>
            <a:r>
              <a:rPr lang="en-US" altLang="en-US" sz="1600" dirty="0"/>
              <a:t> </a:t>
            </a:r>
            <a:r>
              <a:rPr lang="el-GR" altLang="en-US" sz="1600" dirty="0"/>
              <a:t>διάρθρωση αγορών </a:t>
            </a:r>
            <a:endParaRPr lang="en-US" altLang="en-US" sz="1600" dirty="0"/>
          </a:p>
          <a:p>
            <a:r>
              <a:rPr lang="el-GR" altLang="en-US" sz="1600" dirty="0"/>
              <a:t>Ιδεολογικό δίκτυο</a:t>
            </a:r>
            <a:r>
              <a:rPr lang="en-US" altLang="en-US" sz="1600" dirty="0"/>
              <a:t> </a:t>
            </a:r>
            <a:r>
              <a:rPr lang="en-US" altLang="en-US" sz="1600" dirty="0">
                <a:sym typeface="Wingdings" pitchFamily="2" charset="2"/>
              </a:rPr>
              <a:t></a:t>
            </a:r>
            <a:r>
              <a:rPr lang="en-US" altLang="en-US" sz="1600" dirty="0"/>
              <a:t> </a:t>
            </a:r>
            <a:r>
              <a:rPr lang="el-GR" altLang="en-US" sz="1600" dirty="0"/>
              <a:t>κανόνες αντιπαράθεσης και ορισμού του αντιπάλου</a:t>
            </a:r>
            <a:r>
              <a:rPr lang="en-US" altLang="en-US" sz="1600" dirty="0"/>
              <a:t> </a:t>
            </a:r>
          </a:p>
          <a:p>
            <a:r>
              <a:rPr lang="el-GR" altLang="en-US" sz="1600" dirty="0"/>
              <a:t>Στρατιωτικό δίκτυο</a:t>
            </a:r>
            <a:r>
              <a:rPr lang="en-US" altLang="en-US" sz="1600" dirty="0"/>
              <a:t> </a:t>
            </a:r>
            <a:r>
              <a:rPr lang="en-US" altLang="en-US" sz="1600" dirty="0">
                <a:sym typeface="Wingdings" pitchFamily="2" charset="2"/>
              </a:rPr>
              <a:t></a:t>
            </a:r>
            <a:r>
              <a:rPr lang="en-US" altLang="en-US" sz="1600" dirty="0"/>
              <a:t> </a:t>
            </a:r>
            <a:r>
              <a:rPr lang="el-GR" altLang="en-US" sz="1600" dirty="0"/>
              <a:t>ορισμός του κινδύνου, του εχθρού, του </a:t>
            </a:r>
            <a:r>
              <a:rPr lang="el-GR" altLang="en-US" sz="1600" dirty="0" err="1"/>
              <a:t>διακυβεύματος</a:t>
            </a:r>
            <a:r>
              <a:rPr lang="en-US" altLang="en-US" sz="2000" dirty="0"/>
              <a:t>   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2800" dirty="0"/>
              <a:t>Πολιτιστικοί προσανατολισμοί του </a:t>
            </a:r>
            <a:r>
              <a:rPr lang="el-GR" sz="2800" dirty="0" err="1"/>
              <a:t>Κοιν</a:t>
            </a:r>
            <a:r>
              <a:rPr lang="el-GR" sz="2800" dirty="0"/>
              <a:t>. Κατ. </a:t>
            </a:r>
            <a:r>
              <a:rPr lang="el-GR" sz="2800" dirty="0" err="1"/>
              <a:t>Εργ</a:t>
            </a:r>
            <a:r>
              <a:rPr lang="el-GR" sz="2800" dirty="0"/>
              <a:t>.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en-GB" sz="2400" dirty="0"/>
          </a:p>
          <a:p>
            <a:r>
              <a:rPr lang="el-GR" sz="2400" dirty="0"/>
              <a:t>Λαϊκιστική - Διαδικαστική δημοκρατία</a:t>
            </a:r>
            <a:endParaRPr lang="en-GB" sz="2400" dirty="0"/>
          </a:p>
          <a:p>
            <a:r>
              <a:rPr lang="el-GR" sz="2400" dirty="0"/>
              <a:t>Πολιτική -</a:t>
            </a:r>
            <a:r>
              <a:rPr lang="en-GB" sz="2400" dirty="0"/>
              <a:t> </a:t>
            </a:r>
            <a:r>
              <a:rPr lang="el-GR" sz="2400" dirty="0" err="1"/>
              <a:t>Κρατικιστική</a:t>
            </a:r>
            <a:r>
              <a:rPr lang="el-GR" sz="2400" dirty="0"/>
              <a:t> κοινωνία </a:t>
            </a:r>
            <a:endParaRPr lang="en-GB" sz="2400" dirty="0"/>
          </a:p>
          <a:p>
            <a:r>
              <a:rPr lang="el-GR" sz="2400" dirty="0"/>
              <a:t>Περιεκτικοί – αποκλειστικοί θεσμοί </a:t>
            </a:r>
          </a:p>
          <a:p>
            <a:r>
              <a:rPr lang="el-GR" sz="2400" dirty="0" err="1"/>
              <a:t>Αναστοχαστική</a:t>
            </a:r>
            <a:r>
              <a:rPr lang="el-GR" sz="2400" dirty="0"/>
              <a:t> – στατική διανοητική διαδικασία </a:t>
            </a:r>
            <a:endParaRPr lang="en-GB" sz="2400" dirty="0"/>
          </a:p>
          <a:p>
            <a:r>
              <a:rPr lang="el-GR" sz="2400" dirty="0"/>
              <a:t>Συνεκτικός – κατακερματισμένος δημόσιος χώρος</a:t>
            </a:r>
            <a:r>
              <a:rPr lang="en-GB" sz="2400" dirty="0"/>
              <a:t> </a:t>
            </a:r>
          </a:p>
          <a:p>
            <a:r>
              <a:rPr lang="el-GR" sz="2400" dirty="0"/>
              <a:t>Μεθοδική – συναισθηματική αντίδραση </a:t>
            </a:r>
            <a:r>
              <a:rPr lang="el-GR" sz="2400"/>
              <a:t>σε κρίσεις </a:t>
            </a:r>
            <a:endParaRPr lang="en-GB" sz="2400" dirty="0"/>
          </a:p>
          <a:p>
            <a:endParaRPr lang="en-GB" sz="2400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898210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l-GR" dirty="0"/>
              <a:t>Κοινωνία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Οι κοινωνίες είναι</a:t>
            </a:r>
            <a:r>
              <a:rPr lang="en-GB" dirty="0"/>
              <a:t>:</a:t>
            </a:r>
          </a:p>
          <a:p>
            <a:pPr marL="0" indent="0">
              <a:buNone/>
            </a:pPr>
            <a:r>
              <a:rPr lang="en-GB" dirty="0"/>
              <a:t> </a:t>
            </a:r>
          </a:p>
          <a:p>
            <a:pPr marL="0" indent="0">
              <a:buNone/>
            </a:pPr>
            <a:r>
              <a:rPr lang="el-GR" sz="2400" dirty="0"/>
              <a:t>Πολλαπλά, </a:t>
            </a:r>
            <a:r>
              <a:rPr lang="el-GR" sz="2400" dirty="0" err="1"/>
              <a:t>αλληλο</a:t>
            </a:r>
            <a:r>
              <a:rPr lang="el-GR" sz="2400" dirty="0"/>
              <a:t>-επικαλυπτόμενα, και </a:t>
            </a:r>
            <a:r>
              <a:rPr lang="el-GR" sz="2400" dirty="0" err="1"/>
              <a:t>αλληλο</a:t>
            </a:r>
            <a:r>
              <a:rPr lang="el-GR" sz="2400" dirty="0"/>
              <a:t>-τεμνόμενα </a:t>
            </a:r>
            <a:r>
              <a:rPr lang="el-GR" sz="2400" dirty="0" err="1"/>
              <a:t>κοινωνικο</a:t>
            </a:r>
            <a:r>
              <a:rPr lang="el-GR" sz="2400" dirty="0"/>
              <a:t>-χωρικά δίκτυα ανθρώπων</a:t>
            </a:r>
            <a:r>
              <a:rPr lang="en-GB" sz="2400" dirty="0"/>
              <a:t>…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…</a:t>
            </a:r>
            <a:r>
              <a:rPr lang="el-GR" sz="2400" dirty="0"/>
              <a:t>οργανωμένα για να επιδιώκουν οικονομική, ιδεολογική, στρατιωτική, και πολιτική εξουσία.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668747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l-GR" sz="2600" dirty="0"/>
              <a:t>Η επιβολή της θέλησης κάποιου ατόμου η ομάδας σε κάποιον τρίτο μέρος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l-GR" sz="2200" dirty="0"/>
              <a:t>Χαρακτηριστικά οργανωτικά στοιχεία της κοινωνικής εξουσίας</a:t>
            </a:r>
            <a:r>
              <a:rPr lang="en-GB" sz="2200" dirty="0"/>
              <a:t>:</a:t>
            </a:r>
          </a:p>
          <a:p>
            <a:pPr marL="0" indent="0">
              <a:buNone/>
            </a:pPr>
            <a:endParaRPr lang="en-GB" sz="2200" dirty="0"/>
          </a:p>
          <a:p>
            <a:pPr marL="514350" indent="-514350">
              <a:buAutoNum type="arabicParenR"/>
            </a:pPr>
            <a:r>
              <a:rPr lang="el-GR" sz="2200" dirty="0"/>
              <a:t>Συλλογικά και επιμεριστικά</a:t>
            </a:r>
            <a:endParaRPr lang="en-GB" sz="2200" dirty="0"/>
          </a:p>
          <a:p>
            <a:pPr marL="514350" indent="-514350">
              <a:buAutoNum type="arabicParenR"/>
            </a:pPr>
            <a:r>
              <a:rPr lang="el-GR" sz="2200" dirty="0"/>
              <a:t>Εκτενή και εντατικά</a:t>
            </a:r>
            <a:endParaRPr lang="en-GB" sz="2200" dirty="0"/>
          </a:p>
          <a:p>
            <a:pPr marL="514350" indent="-514350">
              <a:buAutoNum type="arabicParenR"/>
            </a:pPr>
            <a:r>
              <a:rPr lang="el-GR" sz="2200" dirty="0"/>
              <a:t>Αυταρχικά και διάχυτα </a:t>
            </a:r>
            <a:endParaRPr lang="en-GB" sz="2200" dirty="0"/>
          </a:p>
          <a:p>
            <a:pPr marL="0" indent="0">
              <a:buNone/>
            </a:pPr>
            <a:r>
              <a:rPr lang="en-GB" dirty="0"/>
              <a:t>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l-GR" dirty="0"/>
              <a:t>Κοινωνική εξουσία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5876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dirty="0"/>
              <a:t>Μέσα υλοποίησης της Εξουσίας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/>
              <a:t>Τέσσερις τρόποι, τέσσερα μέσα</a:t>
            </a:r>
            <a:r>
              <a:rPr lang="en-GB" sz="2000" dirty="0"/>
              <a:t>:</a:t>
            </a:r>
          </a:p>
          <a:p>
            <a:endParaRPr lang="en-GB" sz="2000" dirty="0"/>
          </a:p>
          <a:p>
            <a:r>
              <a:rPr lang="el-GR" sz="2000" dirty="0"/>
              <a:t>Ιδεολογικός</a:t>
            </a:r>
            <a:endParaRPr lang="en-GB" sz="2000" dirty="0"/>
          </a:p>
          <a:p>
            <a:r>
              <a:rPr lang="el-GR" sz="2000" dirty="0"/>
              <a:t>Πολιτικός</a:t>
            </a:r>
            <a:endParaRPr lang="en-GB" sz="2000" dirty="0"/>
          </a:p>
          <a:p>
            <a:r>
              <a:rPr lang="el-GR" sz="2000" dirty="0"/>
              <a:t>Οικονομικός</a:t>
            </a:r>
            <a:endParaRPr lang="en-GB" sz="2000" dirty="0"/>
          </a:p>
          <a:p>
            <a:r>
              <a:rPr lang="el-GR" sz="2000" dirty="0"/>
              <a:t>Στρατιωτικός</a:t>
            </a: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l-GR" sz="2000" dirty="0"/>
              <a:t>Κάθε είδος ενέχει την δική του οργανωτική λογική</a:t>
            </a:r>
            <a:r>
              <a:rPr lang="en-GB" dirty="0"/>
              <a:t>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7567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dirty="0"/>
              <a:t>Ιδεολογικό δίκτυο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l-GR" sz="2800" dirty="0"/>
              <a:t>Έλεγχος του…</a:t>
            </a:r>
            <a:endParaRPr lang="en-GB" sz="2800" dirty="0"/>
          </a:p>
          <a:p>
            <a:pPr marL="0" indent="0">
              <a:buNone/>
            </a:pPr>
            <a:endParaRPr lang="en-GB" dirty="0"/>
          </a:p>
          <a:p>
            <a:r>
              <a:rPr lang="el-GR" sz="2400" dirty="0"/>
              <a:t>Νοήματος</a:t>
            </a:r>
            <a:endParaRPr lang="en-GB" sz="2400" dirty="0"/>
          </a:p>
          <a:p>
            <a:r>
              <a:rPr lang="el-GR" sz="2400" dirty="0"/>
              <a:t>Κανόνων</a:t>
            </a:r>
            <a:endParaRPr lang="en-GB" sz="2400" dirty="0"/>
          </a:p>
          <a:p>
            <a:r>
              <a:rPr lang="el-GR" sz="2400" dirty="0"/>
              <a:t>Αισθητικής και των Τελετών</a:t>
            </a:r>
            <a:endParaRPr lang="en-GB" sz="2400" dirty="0"/>
          </a:p>
          <a:p>
            <a:endParaRPr lang="en-GB" sz="2400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4167567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l-GR" dirty="0"/>
              <a:t>Πολιτικό δίκτυο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l-GR" dirty="0"/>
              <a:t>Έλεγχος της ανθρώπινης </a:t>
            </a:r>
            <a:r>
              <a:rPr lang="el-GR" dirty="0" err="1"/>
              <a:t>διάδρασης</a:t>
            </a:r>
            <a:r>
              <a:rPr lang="en-GB" dirty="0"/>
              <a:t>:</a:t>
            </a:r>
          </a:p>
          <a:p>
            <a:pPr marL="0" indent="0">
              <a:buNone/>
            </a:pPr>
            <a:endParaRPr lang="en-GB" dirty="0"/>
          </a:p>
          <a:p>
            <a:r>
              <a:rPr lang="el-GR" sz="2400" dirty="0"/>
              <a:t>Θεσμοθέτηση και τυποποίηση των κοινωνικών δομών</a:t>
            </a:r>
            <a:endParaRPr lang="en-GB" sz="2400" dirty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l-GR" sz="2400" dirty="0"/>
              <a:t>Συγκεντρωτικός, θεσμοθετημένος και χωρικός έλεγχος ενός πληθυσμού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542751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dirty="0"/>
              <a:t>Οικονομικό δίκτυο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l-GR" dirty="0"/>
              <a:t>Έλεγχος πάνω στην</a:t>
            </a:r>
            <a:r>
              <a:rPr lang="en-GB" dirty="0"/>
              <a:t>:</a:t>
            </a:r>
          </a:p>
          <a:p>
            <a:pPr marL="0" indent="0">
              <a:buNone/>
            </a:pPr>
            <a:endParaRPr lang="en-GB" dirty="0"/>
          </a:p>
          <a:p>
            <a:r>
              <a:rPr lang="el-GR" sz="2400" dirty="0" err="1"/>
              <a:t>Οικιοποίηση</a:t>
            </a:r>
            <a:endParaRPr lang="en-GB" sz="2400" dirty="0"/>
          </a:p>
          <a:p>
            <a:r>
              <a:rPr lang="el-GR" sz="2400" dirty="0"/>
              <a:t>Μετατροπή </a:t>
            </a:r>
            <a:endParaRPr lang="en-GB" sz="2400" dirty="0"/>
          </a:p>
          <a:p>
            <a:r>
              <a:rPr lang="el-GR" sz="2400" dirty="0"/>
              <a:t>Διανομή</a:t>
            </a:r>
            <a:endParaRPr lang="en-GB" sz="2400" dirty="0"/>
          </a:p>
          <a:p>
            <a:r>
              <a:rPr lang="el-GR" sz="2400" dirty="0"/>
              <a:t>Κατανάλωση πόρων</a:t>
            </a:r>
            <a:r>
              <a:rPr lang="en-GB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4198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978</TotalTime>
  <Words>1418</Words>
  <Application>Microsoft Office PowerPoint</Application>
  <PresentationFormat>Προβολή στην οθόνη (4:3)</PresentationFormat>
  <Paragraphs>318</Paragraphs>
  <Slides>35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35</vt:i4>
      </vt:variant>
    </vt:vector>
  </HeadingPairs>
  <TitlesOfParts>
    <vt:vector size="39" baseType="lpstr">
      <vt:lpstr>Arial</vt:lpstr>
      <vt:lpstr>Calibri</vt:lpstr>
      <vt:lpstr>Wingdings</vt:lpstr>
      <vt:lpstr>Office Theme</vt:lpstr>
      <vt:lpstr>Νεοτερικότητα και Πολιτισμοί – Πολλαπλές Νεοτερικότητες</vt:lpstr>
      <vt:lpstr>“Κουλτούρα”</vt:lpstr>
      <vt:lpstr>Παρουσίαση του PowerPoint</vt:lpstr>
      <vt:lpstr>Κοινωνία</vt:lpstr>
      <vt:lpstr>Κοινωνική εξουσία</vt:lpstr>
      <vt:lpstr>Μέσα υλοποίησης της Εξουσίας </vt:lpstr>
      <vt:lpstr>Ιδεολογικό δίκτυο </vt:lpstr>
      <vt:lpstr>Πολιτικό δίκτυο </vt:lpstr>
      <vt:lpstr>Οικονομικό δίκτυο </vt:lpstr>
      <vt:lpstr>Στρατιωτικό Δίκτυο</vt:lpstr>
      <vt:lpstr>Michael Mann’s four social networks of power </vt:lpstr>
      <vt:lpstr>Απαντήσεις και ερωτηματικά</vt:lpstr>
      <vt:lpstr>Η δομοποιητική Θεωρία του Shmuel Eisenstadt</vt:lpstr>
      <vt:lpstr>Κοινωνική οργάνωση και ευταξία </vt:lpstr>
      <vt:lpstr>Κοινωνική Ευταξία (προβληματική)</vt:lpstr>
      <vt:lpstr>Οργανωσιακή προβληματική  Βασικοί κανόνες</vt:lpstr>
      <vt:lpstr>Συμβολική προβληματική  Δόμηση του νοήματος</vt:lpstr>
      <vt:lpstr>Οι κοσμολογικοί και οντολογικοί ορισμοί και η κατασκευή τους…</vt:lpstr>
      <vt:lpstr>Έθος</vt:lpstr>
      <vt:lpstr>Ηθικοί προσανατολισμοί κωδικών σχημάτων (code-scheme orientations)  </vt:lpstr>
      <vt:lpstr>Το διηνεκές θέμα της ακαθοριστίας (indeterminacy)</vt:lpstr>
      <vt:lpstr>Διαφοροποίηση  </vt:lpstr>
      <vt:lpstr>Weber: Δράση, ορθολογισμός, και νομιμοποιημένες τάξεις (orders)</vt:lpstr>
      <vt:lpstr>Οι τύποι ορθολογισμού κατά Weber</vt:lpstr>
      <vt:lpstr>Παρουσίαση του PowerPoint</vt:lpstr>
      <vt:lpstr> Ορθολογικότητα και τα δίκτυα κοινωνικής εξουσίας:  </vt:lpstr>
      <vt:lpstr>Ουσιώδης ορθολογικότητα (ΟΟ)</vt:lpstr>
      <vt:lpstr>Κουλτούρα</vt:lpstr>
      <vt:lpstr>Η κουλτούρα προέρχεται από, αλλά δεν ταυτίζεται με τα τέσσερα δίκτυα, καθώς είναι αυτοαναφορική</vt:lpstr>
      <vt:lpstr>Τα περιεχόμενα των «ηθικών-πολιτισμικών κωδίκων» </vt:lpstr>
      <vt:lpstr>Τρόποι μετάδοσης θρησκευτικών/ηθικών κωδίκων  </vt:lpstr>
      <vt:lpstr>Ουσιώδης ορθολογικότητα και πολιτισμικές δομές </vt:lpstr>
      <vt:lpstr>Υπόθεση</vt:lpstr>
      <vt:lpstr>Επίδραση των πολιτιστικών κωδίκων στον δημόσιο χώρο: </vt:lpstr>
      <vt:lpstr>Πολιτιστικοί προσανατολισμοί του Κοιν. Κατ. Εργ.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Eisenstadt’s Structuration Theory</dc:title>
  <dc:creator>C and V</dc:creator>
  <cp:lastModifiedBy>Marangudakis Manussos</cp:lastModifiedBy>
  <cp:revision>82</cp:revision>
  <dcterms:created xsi:type="dcterms:W3CDTF">2013-12-01T10:24:15Z</dcterms:created>
  <dcterms:modified xsi:type="dcterms:W3CDTF">2020-12-01T09:00:43Z</dcterms:modified>
</cp:coreProperties>
</file>