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0"/>
  </p:notesMasterIdLst>
  <p:sldIdLst>
    <p:sldId id="288" r:id="rId2"/>
    <p:sldId id="333" r:id="rId3"/>
    <p:sldId id="334" r:id="rId4"/>
    <p:sldId id="335" r:id="rId5"/>
    <p:sldId id="369" r:id="rId6"/>
    <p:sldId id="370" r:id="rId7"/>
    <p:sldId id="336" r:id="rId8"/>
    <p:sldId id="337" r:id="rId9"/>
    <p:sldId id="371" r:id="rId10"/>
    <p:sldId id="372" r:id="rId11"/>
    <p:sldId id="373" r:id="rId12"/>
    <p:sldId id="374" r:id="rId13"/>
    <p:sldId id="375" r:id="rId14"/>
    <p:sldId id="376" r:id="rId15"/>
    <p:sldId id="377" r:id="rId16"/>
    <p:sldId id="378" r:id="rId17"/>
    <p:sldId id="338" r:id="rId18"/>
    <p:sldId id="339" r:id="rId19"/>
    <p:sldId id="340" r:id="rId20"/>
    <p:sldId id="341" r:id="rId21"/>
    <p:sldId id="379" r:id="rId22"/>
    <p:sldId id="342" r:id="rId23"/>
    <p:sldId id="343" r:id="rId24"/>
    <p:sldId id="344" r:id="rId25"/>
    <p:sldId id="346" r:id="rId26"/>
    <p:sldId id="347" r:id="rId27"/>
    <p:sldId id="348" r:id="rId28"/>
    <p:sldId id="393" r:id="rId29"/>
    <p:sldId id="394" r:id="rId30"/>
    <p:sldId id="395" r:id="rId31"/>
    <p:sldId id="396" r:id="rId32"/>
    <p:sldId id="397" r:id="rId33"/>
    <p:sldId id="352" r:id="rId34"/>
    <p:sldId id="380" r:id="rId35"/>
    <p:sldId id="381" r:id="rId36"/>
    <p:sldId id="382" r:id="rId37"/>
    <p:sldId id="383" r:id="rId38"/>
    <p:sldId id="349" r:id="rId39"/>
    <p:sldId id="386" r:id="rId40"/>
    <p:sldId id="387" r:id="rId41"/>
    <p:sldId id="388" r:id="rId42"/>
    <p:sldId id="389" r:id="rId43"/>
    <p:sldId id="390" r:id="rId44"/>
    <p:sldId id="391" r:id="rId45"/>
    <p:sldId id="392" r:id="rId46"/>
    <p:sldId id="384" r:id="rId47"/>
    <p:sldId id="385" r:id="rId48"/>
    <p:sldId id="350" r:id="rId49"/>
    <p:sldId id="351" r:id="rId50"/>
    <p:sldId id="354" r:id="rId51"/>
    <p:sldId id="355" r:id="rId52"/>
    <p:sldId id="356" r:id="rId53"/>
    <p:sldId id="399" r:id="rId54"/>
    <p:sldId id="403" r:id="rId55"/>
    <p:sldId id="402" r:id="rId56"/>
    <p:sldId id="405" r:id="rId57"/>
    <p:sldId id="406" r:id="rId58"/>
    <p:sldId id="407" r:id="rId59"/>
    <p:sldId id="408" r:id="rId60"/>
    <p:sldId id="404" r:id="rId61"/>
    <p:sldId id="401" r:id="rId62"/>
    <p:sldId id="400" r:id="rId63"/>
    <p:sldId id="410" r:id="rId64"/>
    <p:sldId id="415" r:id="rId65"/>
    <p:sldId id="417" r:id="rId66"/>
    <p:sldId id="416" r:id="rId67"/>
    <p:sldId id="419" r:id="rId68"/>
    <p:sldId id="420" r:id="rId69"/>
    <p:sldId id="421" r:id="rId70"/>
    <p:sldId id="418" r:id="rId71"/>
    <p:sldId id="414" r:id="rId72"/>
    <p:sldId id="409" r:id="rId73"/>
    <p:sldId id="412" r:id="rId74"/>
    <p:sldId id="411" r:id="rId75"/>
    <p:sldId id="422" r:id="rId76"/>
    <p:sldId id="398" r:id="rId77"/>
    <p:sldId id="357" r:id="rId78"/>
    <p:sldId id="358" r:id="rId79"/>
    <p:sldId id="359" r:id="rId80"/>
    <p:sldId id="360" r:id="rId81"/>
    <p:sldId id="361" r:id="rId82"/>
    <p:sldId id="362" r:id="rId83"/>
    <p:sldId id="363" r:id="rId84"/>
    <p:sldId id="364" r:id="rId85"/>
    <p:sldId id="365" r:id="rId86"/>
    <p:sldId id="366" r:id="rId87"/>
    <p:sldId id="367" r:id="rId88"/>
    <p:sldId id="368" r:id="rId8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CDCF0-E4CD-41F6-8AE9-F3E47CFEACB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81888-1551-4681-AD65-0BD741029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9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120904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714B4F-404C-4B94-8FE8-421717A34709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6604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6401859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6"/>
            <a:ext cx="58928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733800"/>
            <a:ext cx="58928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17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7C371-AABF-4A5A-B8D2-38CA58FCA05A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265426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56FD2-B936-43EE-95A9-BB93CCA20B2E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137185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FA56E7-0F4A-49E3-ACC4-23C6405A4FD3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406034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2" y="-30478"/>
            <a:ext cx="120903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12192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12192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12192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621365"/>
            <a:ext cx="110744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609600" y="4463568"/>
            <a:ext cx="110744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CECEC8-1FE7-40D9-A050-1C29D5E2EBE1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2874471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63E68-48EB-4D5D-8F01-65F51C515130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66761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7A4CC-9EC4-47B4-9058-1FAEBCC1D5B0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151054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919EB-A1B4-4FEE-B6F6-11A007612EEF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309993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BDB36-C929-47DA-A939-4115624825C0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399001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273051"/>
            <a:ext cx="7315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70BA3D-E456-4735-A8B3-75E64890A886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3681984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2007129" y="3221207"/>
            <a:ext cx="3017520" cy="105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901952"/>
            <a:ext cx="316992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0" y="3273552"/>
            <a:ext cx="316992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221654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67200" y="381000"/>
            <a:ext cx="74168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CA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4A65CA-F08F-4A16-AFDA-E4E75904FAAB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3681984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2007129" y="3221207"/>
            <a:ext cx="3017520" cy="105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353568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64" y="1905000"/>
            <a:ext cx="316992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0" y="3276600"/>
            <a:ext cx="316992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96437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99136" y="137160"/>
            <a:ext cx="1182624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800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1240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CA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74831" y="6312409"/>
            <a:ext cx="4642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CA" altLang="el-GR"/>
              <a:t> © 2005 Pearson Education Canada Inc.</a:t>
            </a:r>
            <a:r>
              <a:rPr lang="en-CA" altLang="el-GR">
                <a:cs typeface="+mn-cs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1240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DA40D95-8818-4888-93D2-7399D2219998}" type="slidenum">
              <a:rPr lang="en-CA" altLang="el-GR" smtClean="0"/>
              <a:pPr>
                <a:defRPr/>
              </a:pPr>
              <a:t>‹#›</a:t>
            </a:fld>
            <a:endParaRPr lang="en-CA" altLang="el-GR"/>
          </a:p>
        </p:txBody>
      </p:sp>
    </p:spTree>
    <p:extLst>
      <p:ext uri="{BB962C8B-B14F-4D97-AF65-F5344CB8AC3E}">
        <p14:creationId xmlns:p14="http://schemas.microsoft.com/office/powerpoint/2010/main" val="2040968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D0CEC1-D13A-AE8A-7B19-005C35EE8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6931"/>
            <a:ext cx="10972800" cy="4272896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Η ΝΕΑ ΕΠΙΣΤΗΜΗ ΤΗΣ ΠΟΛΙΤΙΚΗΣ </a:t>
            </a:r>
            <a:br>
              <a:rPr lang="el-GR" dirty="0">
                <a:solidFill>
                  <a:srgbClr val="FFC000"/>
                </a:solidFill>
              </a:rPr>
            </a:br>
            <a:r>
              <a:rPr lang="el-GR" dirty="0">
                <a:solidFill>
                  <a:srgbClr val="FFC000"/>
                </a:solidFill>
              </a:rPr>
              <a:t>ΜΙΑ ΕΙΣΑΓΩΓΗ</a:t>
            </a:r>
            <a:br>
              <a:rPr lang="el-GR" dirty="0">
                <a:solidFill>
                  <a:srgbClr val="FFC000"/>
                </a:solidFill>
              </a:rPr>
            </a:br>
            <a:br>
              <a:rPr lang="en-US" dirty="0">
                <a:solidFill>
                  <a:srgbClr val="FFC000"/>
                </a:solidFill>
              </a:rPr>
            </a:b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	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	m.marangudakis@soc.aegean.gr</a:t>
            </a:r>
          </a:p>
        </p:txBody>
      </p:sp>
    </p:spTree>
    <p:extLst>
      <p:ext uri="{BB962C8B-B14F-4D97-AF65-F5344CB8AC3E}">
        <p14:creationId xmlns:p14="http://schemas.microsoft.com/office/powerpoint/2010/main" val="3614819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B3669E-2424-C57F-840E-7EEF365DD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err="1"/>
              <a:t>Émile</a:t>
            </a:r>
            <a:r>
              <a:rPr lang="el-GR" b="1" dirty="0"/>
              <a:t> </a:t>
            </a:r>
            <a:r>
              <a:rPr lang="el-GR" b="1" dirty="0" err="1"/>
              <a:t>Durkheim</a:t>
            </a:r>
            <a:r>
              <a:rPr lang="el-GR" b="1" dirty="0"/>
              <a:t> (στα ώριμα έργα του)</a:t>
            </a:r>
            <a:r>
              <a:rPr lang="el-GR" dirty="0"/>
              <a:t> – </a:t>
            </a:r>
            <a:r>
              <a:rPr lang="el-GR" i="1" dirty="0"/>
              <a:t>Η κοινωνία ως ιερή πραγματικότητα</a:t>
            </a:r>
          </a:p>
          <a:p>
            <a:pPr>
              <a:buNone/>
            </a:pPr>
            <a:endParaRPr lang="el-GR" i="1" dirty="0"/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Στο </a:t>
            </a:r>
            <a:r>
              <a:rPr lang="el-GR" i="1" dirty="0" err="1"/>
              <a:t>Les</a:t>
            </a:r>
            <a:r>
              <a:rPr lang="el-GR" i="1" dirty="0"/>
              <a:t> </a:t>
            </a:r>
            <a:r>
              <a:rPr lang="el-GR" i="1" dirty="0" err="1"/>
              <a:t>formes</a:t>
            </a:r>
            <a:r>
              <a:rPr lang="el-GR" i="1" dirty="0"/>
              <a:t> </a:t>
            </a:r>
            <a:r>
              <a:rPr lang="el-GR" i="1" dirty="0" err="1"/>
              <a:t>élémentaires</a:t>
            </a:r>
            <a:r>
              <a:rPr lang="el-GR" i="1" dirty="0"/>
              <a:t> de </a:t>
            </a:r>
            <a:r>
              <a:rPr lang="el-GR" i="1" dirty="0" err="1"/>
              <a:t>la</a:t>
            </a:r>
            <a:r>
              <a:rPr lang="el-GR" i="1" dirty="0"/>
              <a:t> </a:t>
            </a:r>
            <a:r>
              <a:rPr lang="el-GR" i="1" dirty="0" err="1"/>
              <a:t>vie</a:t>
            </a:r>
            <a:r>
              <a:rPr lang="el-GR" i="1" dirty="0"/>
              <a:t> </a:t>
            </a:r>
            <a:r>
              <a:rPr lang="el-GR" i="1" dirty="0" err="1"/>
              <a:t>religieuse</a:t>
            </a:r>
            <a:r>
              <a:rPr lang="el-GR" dirty="0"/>
              <a:t> η κοινωνία θεμελιώνεται στη </a:t>
            </a:r>
            <a:r>
              <a:rPr lang="el-GR" b="1" dirty="0"/>
              <a:t>συλλογική ιερότητα</a:t>
            </a:r>
            <a:r>
              <a:rPr lang="el-GR" dirty="0"/>
              <a:t> – ακριβώς όπως ο </a:t>
            </a:r>
            <a:r>
              <a:rPr lang="el-GR" dirty="0" err="1"/>
              <a:t>Voegelin</a:t>
            </a:r>
            <a:r>
              <a:rPr lang="el-GR" dirty="0"/>
              <a:t> θεωρεί ότι κάθε πολιτική τάξη θεμελιώνεται σε μια </a:t>
            </a:r>
            <a:r>
              <a:rPr lang="el-GR" b="1" dirty="0"/>
              <a:t>μεταφυσική τάξη του Είναι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οι δύο απορρίπτουν την ιδέα της «ουδέτερης» κοινωνίας ή πολιτικής.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276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BB4A31-46D0-0EE1-3D16-F7E20DA83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err="1"/>
              <a:t>Shmuel</a:t>
            </a:r>
            <a:r>
              <a:rPr lang="el-GR" b="1" dirty="0"/>
              <a:t> Eisenstadt</a:t>
            </a:r>
            <a:r>
              <a:rPr lang="el-GR" dirty="0"/>
              <a:t> – </a:t>
            </a:r>
            <a:r>
              <a:rPr lang="el-GR" i="1" dirty="0"/>
              <a:t>Πολιτισμικά Προγράμματα και Κοσμολογικές Τάξεις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έργο του Eisenstadt για τις </a:t>
            </a:r>
            <a:r>
              <a:rPr lang="el-GR" b="1" dirty="0"/>
              <a:t>πολλαπλές νεωτερικότητες</a:t>
            </a:r>
            <a:r>
              <a:rPr lang="el-GR" dirty="0"/>
              <a:t> και τις </a:t>
            </a:r>
            <a:r>
              <a:rPr lang="el-GR" b="1" dirty="0"/>
              <a:t>κοσμολογικές αξιολογήσεις</a:t>
            </a:r>
            <a:r>
              <a:rPr lang="el-GR" dirty="0"/>
              <a:t> είναι ίσως το πιο κοντινό κοινωνιολογικό ανάλογο του </a:t>
            </a:r>
            <a:r>
              <a:rPr lang="el-GR" dirty="0" err="1"/>
              <a:t>Voegelin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Εδώ, όπως και στον </a:t>
            </a:r>
            <a:r>
              <a:rPr lang="el-GR" dirty="0" err="1"/>
              <a:t>Voegelin</a:t>
            </a:r>
            <a:r>
              <a:rPr lang="el-GR" dirty="0"/>
              <a:t>, το κοινωνικό σύστημα δεν εξηγείται μηχανιστικά αλλά μέσω της </a:t>
            </a:r>
            <a:r>
              <a:rPr lang="el-GR" b="1" dirty="0"/>
              <a:t>πολιτισμικής του μορφής</a:t>
            </a:r>
            <a:r>
              <a:rPr lang="el-GR" dirty="0"/>
              <a:t>, δηλαδή του τρόπου που αρθρώνει τη σχέση ανθρώπου–κόσμου–υπέρτατου νοήματος.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035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025481-C022-939F-E99D-7BA31D196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err="1"/>
              <a:t>Robert</a:t>
            </a:r>
            <a:r>
              <a:rPr lang="el-GR" b="1" dirty="0"/>
              <a:t> </a:t>
            </a:r>
            <a:r>
              <a:rPr lang="el-GR" b="1" dirty="0" err="1"/>
              <a:t>Bellah</a:t>
            </a:r>
            <a:r>
              <a:rPr lang="el-GR" dirty="0"/>
              <a:t> – </a:t>
            </a:r>
            <a:r>
              <a:rPr lang="el-GR" i="1" dirty="0" err="1"/>
              <a:t>Religious</a:t>
            </a:r>
            <a:r>
              <a:rPr lang="el-GR" i="1" dirty="0"/>
              <a:t> </a:t>
            </a:r>
            <a:r>
              <a:rPr lang="el-GR" i="1" dirty="0" err="1"/>
              <a:t>Evolution</a:t>
            </a:r>
            <a:r>
              <a:rPr lang="el-GR" i="1" dirty="0"/>
              <a:t> &amp; Civil </a:t>
            </a:r>
            <a:r>
              <a:rPr lang="el-GR" i="1" dirty="0" err="1"/>
              <a:t>Religion</a:t>
            </a:r>
            <a:endParaRPr lang="el-GR" i="1" dirty="0"/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</a:t>
            </a:r>
            <a:r>
              <a:rPr lang="el-GR" dirty="0" err="1"/>
              <a:t>Bellah</a:t>
            </a:r>
            <a:r>
              <a:rPr lang="el-GR" dirty="0"/>
              <a:t>, όπως ο </a:t>
            </a:r>
            <a:r>
              <a:rPr lang="el-GR" dirty="0" err="1"/>
              <a:t>Voegelin</a:t>
            </a:r>
            <a:r>
              <a:rPr lang="el-GR" dirty="0"/>
              <a:t>, θεωρεί ότι ο άνθρωπος είναι </a:t>
            </a:r>
            <a:r>
              <a:rPr lang="el-GR" b="1" dirty="0"/>
              <a:t>θρησκευτικό ον</a:t>
            </a:r>
            <a:r>
              <a:rPr lang="el-GR" dirty="0"/>
              <a:t> και ότι οι κοινωνίες οργανώνουν το νόημά τους μέσα από </a:t>
            </a:r>
            <a:r>
              <a:rPr lang="el-GR" b="1" dirty="0"/>
              <a:t>συμβολικές τάξεις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οι δύο ασκούν κριτική στη </a:t>
            </a:r>
            <a:r>
              <a:rPr lang="el-GR" b="1" dirty="0"/>
              <a:t>μοντέρνα απομάγευση</a:t>
            </a:r>
            <a:r>
              <a:rPr lang="el-GR" dirty="0"/>
              <a:t> και επιδιώκουν μια </a:t>
            </a:r>
            <a:r>
              <a:rPr lang="el-GR" b="1" dirty="0" err="1"/>
              <a:t>αναστοχαστική</a:t>
            </a:r>
            <a:r>
              <a:rPr lang="el-GR" b="1" dirty="0"/>
              <a:t> επανασύνδεση</a:t>
            </a:r>
            <a:r>
              <a:rPr lang="el-GR" dirty="0"/>
              <a:t> πολιτικής/κοινωνίας και υπερβατικού νοήματος.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6433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46B781-0F1D-1355-7BBE-21A8B020B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/>
              <a:t>Jeffrey Alexander</a:t>
            </a:r>
            <a:r>
              <a:rPr lang="el-GR" dirty="0"/>
              <a:t> – </a:t>
            </a:r>
            <a:r>
              <a:rPr lang="el-GR" i="1" dirty="0"/>
              <a:t>Cultural </a:t>
            </a:r>
            <a:r>
              <a:rPr lang="el-GR" i="1" dirty="0" err="1"/>
              <a:t>Pragmatics</a:t>
            </a:r>
            <a:r>
              <a:rPr lang="el-GR" i="1" dirty="0"/>
              <a:t> &amp; </a:t>
            </a:r>
            <a:r>
              <a:rPr lang="el-GR" i="1" dirty="0" err="1"/>
              <a:t>Deep</a:t>
            </a:r>
            <a:r>
              <a:rPr lang="el-GR" i="1" dirty="0"/>
              <a:t> </a:t>
            </a:r>
            <a:r>
              <a:rPr lang="el-GR" i="1" dirty="0" err="1"/>
              <a:t>Culture</a:t>
            </a:r>
            <a:endParaRPr lang="el-GR" i="1" dirty="0"/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Επαναφέρει τη σημασία της </a:t>
            </a:r>
            <a:r>
              <a:rPr lang="el-GR" b="1" dirty="0"/>
              <a:t>συμβολικής δομής</a:t>
            </a:r>
            <a:r>
              <a:rPr lang="el-GR" dirty="0"/>
              <a:t> και της </a:t>
            </a:r>
            <a:r>
              <a:rPr lang="el-GR" b="1" dirty="0"/>
              <a:t>ιερότητας</a:t>
            </a:r>
            <a:r>
              <a:rPr lang="el-GR" dirty="0"/>
              <a:t> στη δημόσια σφαίρα, δείχνοντας ότι η πολιτική δράση είναι </a:t>
            </a:r>
            <a:r>
              <a:rPr lang="el-GR" b="1" dirty="0"/>
              <a:t>δραματουργική</a:t>
            </a:r>
            <a:r>
              <a:rPr lang="el-GR" dirty="0"/>
              <a:t> και εμποτισμένη από </a:t>
            </a:r>
            <a:r>
              <a:rPr lang="el-GR" b="1" dirty="0"/>
              <a:t>μυθολογικά σχήματα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Έτσι, λειτουργεί ως μια μορφή «κοσμολογικής» κοινωνιολογίας, συγγενής με τη </a:t>
            </a:r>
            <a:r>
              <a:rPr lang="el-GR" dirty="0" err="1"/>
              <a:t>Voegelinική</a:t>
            </a:r>
            <a:r>
              <a:rPr lang="el-GR" dirty="0"/>
              <a:t> ανάγνωση του πολιτικού ως συμβολικού δράματος.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3372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9C07DC-46FE-8757-9B16-0212DE045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/>
              <a:t>Charles </a:t>
            </a:r>
            <a:r>
              <a:rPr lang="el-GR" b="1" dirty="0" err="1"/>
              <a:t>Taylor</a:t>
            </a:r>
            <a:r>
              <a:rPr lang="el-GR" dirty="0"/>
              <a:t> – </a:t>
            </a:r>
            <a:r>
              <a:rPr lang="el-GR" i="1" dirty="0" err="1"/>
              <a:t>Sources</a:t>
            </a:r>
            <a:r>
              <a:rPr lang="el-GR" i="1" dirty="0"/>
              <a:t> of the </a:t>
            </a:r>
            <a:r>
              <a:rPr lang="el-GR" i="1" dirty="0" err="1"/>
              <a:t>Self</a:t>
            </a:r>
            <a:r>
              <a:rPr lang="el-GR" dirty="0"/>
              <a:t> και </a:t>
            </a:r>
            <a:r>
              <a:rPr lang="el-GR" i="1" dirty="0"/>
              <a:t>A </a:t>
            </a:r>
            <a:r>
              <a:rPr lang="el-GR" i="1" dirty="0" err="1"/>
              <a:t>Secular</a:t>
            </a:r>
            <a:r>
              <a:rPr lang="el-GR" i="1" dirty="0"/>
              <a:t> </a:t>
            </a:r>
            <a:r>
              <a:rPr lang="el-GR" i="1" dirty="0" err="1"/>
              <a:t>Age</a:t>
            </a:r>
            <a:endParaRPr lang="el-GR" i="1" dirty="0"/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Όπως ο </a:t>
            </a:r>
            <a:r>
              <a:rPr lang="el-GR" dirty="0" err="1"/>
              <a:t>Voegelin</a:t>
            </a:r>
            <a:r>
              <a:rPr lang="el-GR" dirty="0"/>
              <a:t>, αναλύει τη </a:t>
            </a:r>
            <a:r>
              <a:rPr lang="el-GR" b="1" dirty="0"/>
              <a:t>μεταφυσική υποδομή της νεωτερικότητας</a:t>
            </a:r>
            <a:r>
              <a:rPr lang="el-GR" dirty="0"/>
              <a:t>: πώς αλλάζουν οι «ορίζοντες νοήματος» που συγκροτούν τον άνθρωπο.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οι δύο προτείνουν μια </a:t>
            </a:r>
            <a:r>
              <a:rPr lang="el-GR" b="1" dirty="0"/>
              <a:t>ανθρωπολογική επιστροφή στο νόημα</a:t>
            </a:r>
            <a:r>
              <a:rPr lang="el-GR" dirty="0"/>
              <a:t>, αντίθετα προς τον </a:t>
            </a:r>
            <a:r>
              <a:rPr lang="el-GR" dirty="0" err="1"/>
              <a:t>εργαλειακό</a:t>
            </a:r>
            <a:r>
              <a:rPr lang="el-GR" dirty="0"/>
              <a:t> ορθολογισμό.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3886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4D5648-2124-1B80-1BA8-550637C3A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Η «Νέα Κοινωνιολογία» που αντιστοιχεί στη «Νέα Πολιτική Επιστήμη» του </a:t>
            </a:r>
            <a:r>
              <a:rPr lang="el-GR" dirty="0" err="1"/>
              <a:t>Voegelin</a:t>
            </a:r>
            <a:r>
              <a:rPr lang="el-GR" dirty="0"/>
              <a:t> θα ήταν: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b="1" dirty="0"/>
              <a:t>Μια κοινωνιολογία του νοήματος, της κοσμολογικής τάξης και της ιερότητας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/>
              <a:t>η οποία απορρίπτει τον θετικισμό και τον σχετικισμό,</a:t>
            </a:r>
          </a:p>
          <a:p>
            <a:pPr>
              <a:buNone/>
            </a:pPr>
            <a:br>
              <a:rPr lang="el-GR" dirty="0"/>
            </a:br>
            <a:r>
              <a:rPr lang="el-GR" dirty="0"/>
              <a:t>και επιδιώκει να </a:t>
            </a:r>
            <a:r>
              <a:rPr lang="el-GR" dirty="0" err="1"/>
              <a:t>επαναθεμελιώσει</a:t>
            </a:r>
            <a:r>
              <a:rPr lang="el-GR" dirty="0"/>
              <a:t> την κατανόηση της κοινωνίας ως έκφρασης ενός βαθύτερου </a:t>
            </a:r>
            <a:r>
              <a:rPr lang="el-GR" b="1" dirty="0"/>
              <a:t>οντολογικού συμβολισμού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D619DD3-3B34-DEFB-16F0-A0AAD88F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</p:spTree>
    <p:extLst>
      <p:ext uri="{BB962C8B-B14F-4D97-AF65-F5344CB8AC3E}">
        <p14:creationId xmlns:p14="http://schemas.microsoft.com/office/powerpoint/2010/main" val="3098481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CA4DC31C-743A-DBD9-6A16-68BA10D927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168990"/>
              </p:ext>
            </p:extLst>
          </p:nvPr>
        </p:nvGraphicFramePr>
        <p:xfrm>
          <a:off x="410198" y="341313"/>
          <a:ext cx="10340412" cy="6196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5103">
                  <a:extLst>
                    <a:ext uri="{9D8B030D-6E8A-4147-A177-3AD203B41FA5}">
                      <a16:colId xmlns:a16="http://schemas.microsoft.com/office/drawing/2014/main" val="1317430712"/>
                    </a:ext>
                  </a:extLst>
                </a:gridCol>
                <a:gridCol w="2585103">
                  <a:extLst>
                    <a:ext uri="{9D8B030D-6E8A-4147-A177-3AD203B41FA5}">
                      <a16:colId xmlns:a16="http://schemas.microsoft.com/office/drawing/2014/main" val="1659432611"/>
                    </a:ext>
                  </a:extLst>
                </a:gridCol>
                <a:gridCol w="2585103">
                  <a:extLst>
                    <a:ext uri="{9D8B030D-6E8A-4147-A177-3AD203B41FA5}">
                      <a16:colId xmlns:a16="http://schemas.microsoft.com/office/drawing/2014/main" val="257445799"/>
                    </a:ext>
                  </a:extLst>
                </a:gridCol>
                <a:gridCol w="2585103">
                  <a:extLst>
                    <a:ext uri="{9D8B030D-6E8A-4147-A177-3AD203B41FA5}">
                      <a16:colId xmlns:a16="http://schemas.microsoft.com/office/drawing/2014/main" val="2389817629"/>
                    </a:ext>
                  </a:extLst>
                </a:gridCol>
              </a:tblGrid>
              <a:tr h="2401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l-GR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Κεντρική Ιδέα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Αντίστοιχο με τον Voegelin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Κύρια Έργα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extLst>
                  <a:ext uri="{0D108BD9-81ED-4DB2-BD59-A6C34878D82A}">
                    <a16:rowId xmlns:a16="http://schemas.microsoft.com/office/drawing/2014/main" val="982098155"/>
                  </a:ext>
                </a:extLst>
              </a:tr>
              <a:tr h="867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Max Weber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Η κοινωνική δράση νοείται ως φορέας νοήματος και αξιών, όχι απλώς ως μηχανιστική συμπεριφορά.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Όπως ο Voegelin, επαναφέρει το υποκειμενικό νόημα και την ερμηνεία στο επίκεντρο της επιστήμης του ανθρώπου.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Οικονομία και Κοινωνία, Η Προτεσταντική Ηθική και το Πνεύμα του Καπιταλισμού.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extLst>
                  <a:ext uri="{0D108BD9-81ED-4DB2-BD59-A6C34878D82A}">
                    <a16:rowId xmlns:a16="http://schemas.microsoft.com/office/drawing/2014/main" val="777332221"/>
                  </a:ext>
                </a:extLst>
              </a:tr>
              <a:tr h="741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Émile Durkheim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Η κοινωνία θεμελιώνεται στη συλλογική ιερότητα και στα σύμβολα που δημιουργούν το κοινωνικό δεσμό.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Όπως ο Voegelin, θεωρεί ότι κάθε κοινωνική τάξη εδράζεται σε μια υπερβατική, ιερή τάξη.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Οι Κανόνες της Κοινωνιολογικής Μεθόδου, Οι Θεμελιώδεις Μορφές του Θρησκευτικού Βίου.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extLst>
                  <a:ext uri="{0D108BD9-81ED-4DB2-BD59-A6C34878D82A}">
                    <a16:rowId xmlns:a16="http://schemas.microsoft.com/office/drawing/2014/main" val="262527625"/>
                  </a:ext>
                </a:extLst>
              </a:tr>
              <a:tr h="1118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Shmuel Eisenstadt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Οι πολιτισμοί συγκροτούνται από πολιτισμικά προγράμματα και κοσμολογικές αξιολογήσεις που καθορίζουν τις μορφές κοινωνικής τάξης.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Αναλύει, όπως ο Voegelin, τη σχέση μεταξύ οντολογικών οριζόντων και κοινωνικών θεσμών.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Multiple Modernities, Tradition, Change and Modernity.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extLst>
                  <a:ext uri="{0D108BD9-81ED-4DB2-BD59-A6C34878D82A}">
                    <a16:rowId xmlns:a16="http://schemas.microsoft.com/office/drawing/2014/main" val="1626228507"/>
                  </a:ext>
                </a:extLst>
              </a:tr>
              <a:tr h="1118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Robert Bellah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Η κοινωνική εξέλιξη εμπεριέχει μορφές θρησκευτικού νοήματος και ιερής νομιμοποίησης.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Όπως ο Voegelin, απορρίπτει τον μοντέρνο αποϊεροποιημένο ορθολογισμό και αναδεικνύει τη θρησκευτική διάσταση της κοινωνίας.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Religious Evolution, Civil Religion in America.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extLst>
                  <a:ext uri="{0D108BD9-81ED-4DB2-BD59-A6C34878D82A}">
                    <a16:rowId xmlns:a16="http://schemas.microsoft.com/office/drawing/2014/main" val="1747299824"/>
                  </a:ext>
                </a:extLst>
              </a:tr>
              <a:tr h="1118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Jeffrey Alexander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Η κοινωνία και η πολιτική λειτουργούν μέσω συμβολικών δομών και δραματουργικών μορφών που εκφράζουν το ιερό και το κοσμικό.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Επαναφέρει, όπως ο Voegelin, το πολιτικό ως συμβολικό δράμα και πεδίο νοηματοδότησης.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The Meanings of Social Life, Cultural Pragmatics.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extLst>
                  <a:ext uri="{0D108BD9-81ED-4DB2-BD59-A6C34878D82A}">
                    <a16:rowId xmlns:a16="http://schemas.microsoft.com/office/drawing/2014/main" val="1610971956"/>
                  </a:ext>
                </a:extLst>
              </a:tr>
              <a:tr h="992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Charles Taylor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Η νεωτερικότητα ορίζεται από μεταβολές στους ορίζοντες νοήματος και την ανθρωπολογική αυτοκατανόηση.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>
                          <a:effectLst/>
                        </a:rPr>
                        <a:t>Όπως ο Voegelin, επιδιώκει την αποκατάσταση της σχέσης ανθρώπου-νοήματος-υπερβατικότητας στη σύγχρονη κοινωνία.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Sources of the Self, A Secular Age.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4613" marR="44613" marT="0" marB="0"/>
                </a:tc>
                <a:extLst>
                  <a:ext uri="{0D108BD9-81ED-4DB2-BD59-A6C34878D82A}">
                    <a16:rowId xmlns:a16="http://schemas.microsoft.com/office/drawing/2014/main" val="3165755125"/>
                  </a:ext>
                </a:extLst>
              </a:tr>
            </a:tbl>
          </a:graphicData>
        </a:graphic>
      </p:graphicFrame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6B6FF37-34D7-3A75-372F-3AF28E1C9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altLang="el-GR"/>
              <a:t> © 2005 Pearson Education Canada Inc. </a:t>
            </a:r>
          </a:p>
        </p:txBody>
      </p:sp>
    </p:spTree>
    <p:extLst>
      <p:ext uri="{BB962C8B-B14F-4D97-AF65-F5344CB8AC3E}">
        <p14:creationId xmlns:p14="http://schemas.microsoft.com/office/powerpoint/2010/main" val="778108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F21BE1-A140-C1A3-9F2C-20B529B9F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02132"/>
          </a:xfrm>
        </p:spPr>
        <p:txBody>
          <a:bodyPr/>
          <a:lstStyle/>
          <a:p>
            <a:r>
              <a:rPr lang="el-GR" dirty="0">
                <a:solidFill>
                  <a:srgbClr val="FFC000"/>
                </a:solidFill>
              </a:rPr>
              <a:t>1. ΑΝΤΙΠΡΟΣΩΠΕΥΣΗ ΚΑΙ ΥΠΑΡΞΗ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4D46EC-A524-8634-75F2-363397247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dirty="0"/>
              <a:t>Η Πολιτική Κοινωνία ως </a:t>
            </a:r>
            <a:r>
              <a:rPr lang="el-GR" dirty="0" err="1"/>
              <a:t>Κόσμιον</a:t>
            </a:r>
            <a:endParaRPr lang="el-GR" dirty="0"/>
          </a:p>
          <a:p>
            <a:endParaRPr lang="el-GR" dirty="0"/>
          </a:p>
          <a:p>
            <a:r>
              <a:rPr lang="el-GR" dirty="0"/>
              <a:t>Η κοινωνία δεν είναι απλό γεγονός, αλλά κόσμος νοήματος.</a:t>
            </a:r>
          </a:p>
          <a:p>
            <a:endParaRPr lang="el-GR" dirty="0"/>
          </a:p>
          <a:p>
            <a:r>
              <a:rPr lang="el-GR" dirty="0" err="1"/>
              <a:t>Αυτοφωτίζεται</a:t>
            </a:r>
            <a:r>
              <a:rPr lang="el-GR" dirty="0"/>
              <a:t> μέσα από σύμβολα, μύθους και θεωρίες.</a:t>
            </a:r>
          </a:p>
          <a:p>
            <a:endParaRPr lang="el-GR" dirty="0"/>
          </a:p>
          <a:p>
            <a:r>
              <a:rPr lang="el-GR" dirty="0"/>
              <a:t>Η πολιτική επιστήμη προκύπτει ως αποσαφήνιση αυτών των συμβόλων.</a:t>
            </a:r>
          </a:p>
          <a:p>
            <a:endParaRPr lang="el-GR" dirty="0"/>
          </a:p>
          <a:p>
            <a:r>
              <a:rPr lang="el-GR" dirty="0"/>
              <a:t>Από τον Ηράκλειτο έως τον Αριστοτέλη, το κοινό (</a:t>
            </a:r>
            <a:r>
              <a:rPr lang="el-GR" dirty="0" err="1"/>
              <a:t>ξυνόν</a:t>
            </a:r>
            <a:r>
              <a:rPr lang="el-GR" dirty="0"/>
              <a:t>) είναι η ουσία του ανθρώπινου.</a:t>
            </a:r>
          </a:p>
          <a:p>
            <a:endParaRPr lang="el-GR" dirty="0"/>
          </a:p>
          <a:p>
            <a:r>
              <a:rPr lang="el-GR" dirty="0"/>
              <a:t>Ο επιστήμονας δεν δημιουργεί σύμβολα, αλλά διευκρινίζει την </a:t>
            </a:r>
            <a:r>
              <a:rPr lang="el-GR" dirty="0" err="1"/>
              <a:t>αυτοερμηνεία</a:t>
            </a:r>
            <a:r>
              <a:rPr lang="el-GR" dirty="0"/>
              <a:t> της κοινωνίας.</a:t>
            </a:r>
          </a:p>
          <a:p>
            <a:endParaRPr lang="el-GR" dirty="0"/>
          </a:p>
          <a:p>
            <a:r>
              <a:rPr lang="el-GR" dirty="0"/>
              <a:t>Η πολιτική θεωρία αρχίζει εκεί όπου η κοινωνία γίνεται συνείδηση του εαυτού της.</a:t>
            </a:r>
          </a:p>
        </p:txBody>
      </p:sp>
    </p:spTree>
    <p:extLst>
      <p:ext uri="{BB962C8B-B14F-4D97-AF65-F5344CB8AC3E}">
        <p14:creationId xmlns:p14="http://schemas.microsoft.com/office/powerpoint/2010/main" val="499511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40D1B3-F895-E2DA-5012-9B449004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6495"/>
          </a:xfrm>
        </p:spPr>
        <p:txBody>
          <a:bodyPr/>
          <a:lstStyle/>
          <a:p>
            <a:r>
              <a:rPr lang="el-GR" dirty="0"/>
              <a:t>Η Σχέση Συμβόλων και Θεωρίας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483DF4-8096-709E-10F6-CFCF8D820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Υπάρχουν δύο σύνολα συμβόλων: κοινωνικά και θεωρητικά.</a:t>
            </a:r>
          </a:p>
          <a:p>
            <a:endParaRPr lang="el-GR" dirty="0"/>
          </a:p>
          <a:p>
            <a:r>
              <a:rPr lang="el-GR" dirty="0"/>
              <a:t>Η πολιτική θεωρία αναπτύσσεται από τα πρώτα μέσω κριτικής αποσαφήνισης.</a:t>
            </a:r>
          </a:p>
          <a:p>
            <a:endParaRPr lang="el-GR" dirty="0"/>
          </a:p>
          <a:p>
            <a:r>
              <a:rPr lang="el-GR" dirty="0"/>
              <a:t>Κίνδυνος: να θεωρηθούν τα κοινωνικά σύμβολα θεωρητικές έννοιες.</a:t>
            </a:r>
          </a:p>
          <a:p>
            <a:endParaRPr lang="el-GR" dirty="0"/>
          </a:p>
          <a:p>
            <a:r>
              <a:rPr lang="el-GR" dirty="0"/>
              <a:t>Παράδειγμα: το «κοινωνικό συμβόλαιο» ως σύμβολο, όχι ως θεωρία.</a:t>
            </a:r>
          </a:p>
          <a:p>
            <a:endParaRPr lang="el-GR" dirty="0"/>
          </a:p>
          <a:p>
            <a:r>
              <a:rPr lang="el-GR" dirty="0"/>
              <a:t>Ο Πλάτων είχε ήδη διακρίνει τη δόξα από τη θεωρία.</a:t>
            </a:r>
          </a:p>
          <a:p>
            <a:endParaRPr lang="el-GR" dirty="0"/>
          </a:p>
          <a:p>
            <a:r>
              <a:rPr lang="el-GR" dirty="0"/>
              <a:t>Η σύγχυση των δύο οδήγησε σε </a:t>
            </a:r>
            <a:r>
              <a:rPr lang="el-GR" dirty="0" err="1"/>
              <a:t>ψευδοθεωρίες</a:t>
            </a:r>
            <a:r>
              <a:rPr lang="el-GR" dirty="0"/>
              <a:t> και ιδεολογίες.</a:t>
            </a:r>
          </a:p>
        </p:txBody>
      </p:sp>
    </p:spTree>
    <p:extLst>
      <p:ext uri="{BB962C8B-B14F-4D97-AF65-F5344CB8AC3E}">
        <p14:creationId xmlns:p14="http://schemas.microsoft.com/office/powerpoint/2010/main" val="1914885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1CEDF7-AA5A-93C7-31F5-19B05BD27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36315"/>
          </a:xfrm>
        </p:spPr>
        <p:txBody>
          <a:bodyPr/>
          <a:lstStyle/>
          <a:p>
            <a:r>
              <a:rPr lang="el-GR" dirty="0"/>
              <a:t>Η Θεωρητική Δυσκολία της Πολιτικής Επιστήμης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2CFCE3-5DD5-57C9-71AB-950A1E806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θεωρητικός αντιμετωπίζει δύο κόσμους: τον βιωμένο και τον θεωρητικό.</a:t>
            </a:r>
          </a:p>
          <a:p>
            <a:endParaRPr lang="el-GR" dirty="0"/>
          </a:p>
          <a:p>
            <a:r>
              <a:rPr lang="el-GR" dirty="0"/>
              <a:t>Πρέπει να διαχωρίσει τι είναι μέρος της πραγματικότητας και τι της ερμηνείας.</a:t>
            </a:r>
          </a:p>
          <a:p>
            <a:endParaRPr lang="el-GR" dirty="0"/>
          </a:p>
          <a:p>
            <a:r>
              <a:rPr lang="el-GR" dirty="0"/>
              <a:t>Κάθε θεωρητική αποσαφήνιση απαιτεί κριτικά καθορισμένα κριτήρια.</a:t>
            </a:r>
          </a:p>
          <a:p>
            <a:endParaRPr lang="el-GR" dirty="0"/>
          </a:p>
          <a:p>
            <a:r>
              <a:rPr lang="el-GR" dirty="0"/>
              <a:t>Η μετάβαση από την εμπειρία στη θεωρία είναι Αριστοτελική διαδικασία.</a:t>
            </a:r>
          </a:p>
          <a:p>
            <a:endParaRPr lang="el-GR" dirty="0"/>
          </a:p>
          <a:p>
            <a:r>
              <a:rPr lang="el-GR" dirty="0"/>
              <a:t>Ο πολιτικός επιστήμονας δεν περιγράφει, αλλά ερμηνεύει τα νοήματα της ύπαρξης.</a:t>
            </a:r>
          </a:p>
          <a:p>
            <a:endParaRPr lang="el-GR" dirty="0"/>
          </a:p>
          <a:p>
            <a:r>
              <a:rPr lang="el-GR" dirty="0"/>
              <a:t>Η θεωρία είναι μετασχηματισμός εμπειρίας σε αλήθεια.</a:t>
            </a:r>
          </a:p>
        </p:txBody>
      </p:sp>
    </p:spTree>
    <p:extLst>
      <p:ext uri="{BB962C8B-B14F-4D97-AF65-F5344CB8AC3E}">
        <p14:creationId xmlns:p14="http://schemas.microsoft.com/office/powerpoint/2010/main" val="338994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5E6963F-5124-6CCC-4154-D0947A0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966" y="645206"/>
            <a:ext cx="10972800" cy="662301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C000"/>
                </a:solidFill>
              </a:rPr>
              <a:t>ΕΙΣΑΓΩΓΗ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5E23663-514A-8B8A-7366-F7BE2D935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86071"/>
            <a:ext cx="10972800" cy="44267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1800" dirty="0"/>
              <a:t>Το Πρόβλημα της Πολιτικής Θεωρίας</a:t>
            </a:r>
          </a:p>
          <a:p>
            <a:pPr marL="0" indent="0">
              <a:buNone/>
            </a:pPr>
            <a:endParaRPr lang="el-GR" sz="1800" dirty="0"/>
          </a:p>
          <a:p>
            <a:r>
              <a:rPr lang="el-GR" sz="1800" dirty="0"/>
              <a:t>Η πολιτική ύπαρξη είναι ιστορική ύπαρξη· δεν υπάρχει εκτός ιστορίας.</a:t>
            </a:r>
          </a:p>
          <a:p>
            <a:endParaRPr lang="el-GR" sz="1800" dirty="0"/>
          </a:p>
          <a:p>
            <a:r>
              <a:rPr lang="el-GR" sz="1800" dirty="0"/>
              <a:t>Κάθε πολιτική θεωρία είναι ταυτόχρονα θεωρία της ιστορίας.</a:t>
            </a:r>
          </a:p>
          <a:p>
            <a:endParaRPr lang="el-GR" sz="1800" dirty="0"/>
          </a:p>
          <a:p>
            <a:r>
              <a:rPr lang="el-GR" sz="1800" dirty="0"/>
              <a:t>Η «αντιπροσώπευση» εκφράζει τη μορφή με την οποία μια κοινωνία υπάρχει ιστορικά.</a:t>
            </a:r>
            <a:r>
              <a:rPr lang="en-US" sz="1800" dirty="0"/>
              <a:t> </a:t>
            </a:r>
            <a:r>
              <a:rPr lang="el-GR" sz="1800" dirty="0"/>
              <a:t>Στοιχειώδης και υπαρξιακή αντιπροσώπευση. Πρακτικά ζητήματα – αυτοαντίληψη της κοινωνίας και σύνδεση με την υπερβατική τάξη.</a:t>
            </a:r>
          </a:p>
          <a:p>
            <a:endParaRPr lang="el-GR" sz="1800" dirty="0"/>
          </a:p>
          <a:p>
            <a:r>
              <a:rPr lang="el-GR" sz="1800" dirty="0"/>
              <a:t>Στόχος: κατανόηση της πολιτικής ως συμμετοχής στην τάξη του είναι.</a:t>
            </a:r>
          </a:p>
          <a:p>
            <a:endParaRPr lang="el-GR" sz="1800" dirty="0"/>
          </a:p>
          <a:p>
            <a:r>
              <a:rPr lang="el-GR" sz="1800" dirty="0"/>
              <a:t>Η πολιτική θεωρία πρέπει να συνδεθεί με τη φιλοσοφία της ιστορίας.</a:t>
            </a:r>
          </a:p>
          <a:p>
            <a:endParaRPr lang="el-GR" sz="1800" dirty="0"/>
          </a:p>
          <a:p>
            <a:r>
              <a:rPr lang="el-GR" sz="1800" dirty="0"/>
              <a:t>Ο </a:t>
            </a:r>
            <a:r>
              <a:rPr lang="el-GR" sz="1800" dirty="0" err="1"/>
              <a:t>Βέγκελιν</a:t>
            </a:r>
            <a:r>
              <a:rPr lang="el-GR" sz="1800" dirty="0"/>
              <a:t> επιδιώκει την αποκατάσταση της ενότητας πολιτικής και ιστορίας.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63340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271633-422B-AC79-77E0-319CE953B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85041"/>
          </a:xfrm>
        </p:spPr>
        <p:txBody>
          <a:bodyPr/>
          <a:lstStyle/>
          <a:p>
            <a:r>
              <a:rPr lang="el-GR" dirty="0"/>
              <a:t>Η Στοιχειώδης Πλευρά της Αντιπροσώπευσης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B5BA3C-D3B7-624B-E086-196523287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Κάθε κοινωνία έχει εξωτερική και εσωτερική υπόσταση.</a:t>
            </a:r>
          </a:p>
          <a:p>
            <a:endParaRPr lang="el-GR" dirty="0"/>
          </a:p>
          <a:p>
            <a:r>
              <a:rPr lang="el-GR" dirty="0"/>
              <a:t>Η εξωτερική σχετίζεται με θεσμούς· η εσωτερική με νόημα και αυτοσυνείδηση.</a:t>
            </a:r>
          </a:p>
          <a:p>
            <a:endParaRPr lang="el-GR" dirty="0"/>
          </a:p>
          <a:p>
            <a:r>
              <a:rPr lang="el-GR" dirty="0"/>
              <a:t>Αντιπροσώπευση υπάρχει όπου τα δύο ευθυγραμμίζονται.</a:t>
            </a:r>
          </a:p>
          <a:p>
            <a:endParaRPr lang="el-GR" dirty="0"/>
          </a:p>
          <a:p>
            <a:r>
              <a:rPr lang="el-GR" dirty="0"/>
              <a:t>Οι θεσμοί είναι αντιπροσωπευτικοί όταν εκφράζουν το κοινό πνεύμα.</a:t>
            </a:r>
          </a:p>
          <a:p>
            <a:endParaRPr lang="el-GR" dirty="0"/>
          </a:p>
          <a:p>
            <a:r>
              <a:rPr lang="el-GR" dirty="0"/>
              <a:t>Ο λαός, η κυβέρνηση, οι θεσμοί είναι μορφές του ίδιου νοήματος.</a:t>
            </a:r>
          </a:p>
          <a:p>
            <a:endParaRPr lang="el-GR" dirty="0"/>
          </a:p>
          <a:p>
            <a:r>
              <a:rPr lang="el-GR" dirty="0"/>
              <a:t>Η αντιπροσώπευση είναι μορφή ύπαρξης και όχι απλώς πολιτικός μηχανισμός.</a:t>
            </a:r>
          </a:p>
        </p:txBody>
      </p:sp>
    </p:spTree>
    <p:extLst>
      <p:ext uri="{BB962C8B-B14F-4D97-AF65-F5344CB8AC3E}">
        <p14:creationId xmlns:p14="http://schemas.microsoft.com/office/powerpoint/2010/main" val="740977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26D62D-9BD0-3D22-3EA3-7F283A84A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8"/>
          </a:xfrm>
        </p:spPr>
        <p:txBody>
          <a:bodyPr>
            <a:normAutofit fontScale="90000"/>
          </a:bodyPr>
          <a:lstStyle/>
          <a:p>
            <a:r>
              <a:rPr lang="el-GR" sz="2800" dirty="0"/>
              <a:t>Παραδείγματα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74378F-4EF6-5704-0E81-54651D872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31836"/>
            <a:ext cx="10972800" cy="585152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l-GR" sz="4000" b="1" dirty="0"/>
              <a:t>Η Αθηναϊκή Δημοκρατία του 5ου αι. π.Χ.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Εξωτερική υπόσταση:</a:t>
            </a:r>
            <a:r>
              <a:rPr lang="el-GR" sz="4000" dirty="0"/>
              <a:t> Εκκλησία του Δήμου, Βουλή των Πεντακοσίων, κλήρωση για τα αξιώματα.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Εσωτερική υπόσταση:</a:t>
            </a:r>
            <a:r>
              <a:rPr lang="el-GR" sz="4000" dirty="0"/>
              <a:t> Ισότητα, συμμετοχή, φρόνημα πολίτη, πεποίθηση ότι η πόλις είναι ο χώρος του κοινού λόγου και της αρετής.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Ευθυγράμμιση:</a:t>
            </a:r>
            <a:r>
              <a:rPr lang="el-GR" sz="4000" dirty="0"/>
              <a:t> Οι θεσμοί </a:t>
            </a:r>
            <a:r>
              <a:rPr lang="el-GR" sz="4000" i="1" dirty="0"/>
              <a:t>εκφράζουν</a:t>
            </a:r>
            <a:r>
              <a:rPr lang="el-GR" sz="4000" dirty="0"/>
              <a:t> το πνεύμα της κοινότητας — η αντιπροσώπευση είναι υπαρξιακή, όχι μηχανιστική.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Σημασία:</a:t>
            </a:r>
            <a:r>
              <a:rPr lang="el-GR" sz="4000" dirty="0"/>
              <a:t> Ο πολίτης δεν «εκπροσωπείται», </a:t>
            </a:r>
            <a:r>
              <a:rPr lang="el-GR" sz="4000" i="1" dirty="0"/>
              <a:t>είναι</a:t>
            </a:r>
            <a:r>
              <a:rPr lang="el-GR" sz="4000" dirty="0"/>
              <a:t> ο δήμος· η πολιτική είναι μορφή συλλογικής αυτοσυνείδησης.</a:t>
            </a:r>
          </a:p>
          <a:p>
            <a:pPr>
              <a:buNone/>
            </a:pPr>
            <a:br>
              <a:rPr lang="el-GR" sz="4000" dirty="0"/>
            </a:br>
            <a:endParaRPr lang="el-GR" sz="4000" dirty="0"/>
          </a:p>
          <a:p>
            <a:pPr>
              <a:buNone/>
            </a:pPr>
            <a:r>
              <a:rPr lang="el-GR" sz="4000" b="1" dirty="0"/>
              <a:t>2. Η Γαλλική Επανάσταση (1789)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Εξωτερική υπόσταση:</a:t>
            </a:r>
            <a:r>
              <a:rPr lang="el-GR" sz="4000" dirty="0"/>
              <a:t> Εθνοσυνέλευση, Διακήρυξη Δικαιωμάτων, νέα θεσμική τάξη.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Εσωτερική υπόσταση:</a:t>
            </a:r>
            <a:r>
              <a:rPr lang="el-GR" sz="4000" dirty="0"/>
              <a:t> Το πνεύμα του λαού ως «έθνους» που </a:t>
            </a:r>
            <a:r>
              <a:rPr lang="el-GR" sz="4000" dirty="0" err="1"/>
              <a:t>αυτοκαθορίζεται</a:t>
            </a:r>
            <a:r>
              <a:rPr lang="el-GR" sz="4000" dirty="0"/>
              <a:t>, η </a:t>
            </a:r>
            <a:r>
              <a:rPr lang="el-GR" sz="4000" i="1" dirty="0"/>
              <a:t>λαϊκή κυριαρχία</a:t>
            </a:r>
            <a:r>
              <a:rPr lang="el-GR" sz="4000" dirty="0"/>
              <a:t> ως υπαρξιακή αποκάλυψη.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Ευθυγράμμιση:</a:t>
            </a:r>
            <a:r>
              <a:rPr lang="el-GR" sz="4000" dirty="0"/>
              <a:t> Στην αρχή, οι θεσμοί εκφράζουν την αναδυόμενη εθνική αυτοσυνείδηση.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Ρήξη:</a:t>
            </a:r>
            <a:r>
              <a:rPr lang="el-GR" sz="4000" dirty="0"/>
              <a:t> Όταν οι θεσμοί αποκόπτονται από το πνεύμα της ελευθερίας και εκφυλίζονται σε Τρομοκρατία, η αντιπροσώπευση παύει να είναι «μορφή ύπαρξης» και γίνεται μηχανισμός εξουσίας.</a:t>
            </a:r>
          </a:p>
          <a:p>
            <a:pPr>
              <a:buNone/>
            </a:pPr>
            <a:br>
              <a:rPr lang="el-GR" sz="4000" dirty="0"/>
            </a:br>
            <a:endParaRPr lang="el-GR" sz="4000" dirty="0"/>
          </a:p>
          <a:p>
            <a:pPr>
              <a:buNone/>
            </a:pPr>
            <a:r>
              <a:rPr lang="el-GR" sz="4000" b="1" dirty="0"/>
              <a:t>3. Οι Ηνωμένες Πολιτείες (ιδρυτική εποχή)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Εξωτερική υπόσταση:</a:t>
            </a:r>
            <a:r>
              <a:rPr lang="el-GR" sz="4000" dirty="0"/>
              <a:t> Σύνταγμα, διάκριση εξουσιών, </a:t>
            </a:r>
            <a:r>
              <a:rPr lang="el-GR" sz="4000" dirty="0" err="1"/>
              <a:t>checks</a:t>
            </a:r>
            <a:r>
              <a:rPr lang="el-GR" sz="4000" dirty="0"/>
              <a:t> and </a:t>
            </a:r>
            <a:r>
              <a:rPr lang="el-GR" sz="4000" dirty="0" err="1"/>
              <a:t>balances</a:t>
            </a:r>
            <a:r>
              <a:rPr lang="el-GR" sz="4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Εσωτερική υπόσταση:</a:t>
            </a:r>
            <a:r>
              <a:rPr lang="el-GR" sz="4000" dirty="0"/>
              <a:t> Το πνεύμα του </a:t>
            </a:r>
            <a:r>
              <a:rPr lang="el-GR" sz="4000" i="1" dirty="0" err="1"/>
              <a:t>covenant</a:t>
            </a:r>
            <a:r>
              <a:rPr lang="el-GR" sz="4000" dirty="0"/>
              <a:t> (διαθήκης) – η κοινότητα των πιστών και ελεύθερων ανθρώπων που </a:t>
            </a:r>
            <a:r>
              <a:rPr lang="el-GR" sz="4000" dirty="0" err="1"/>
              <a:t>αυτοθεσμίζονται</a:t>
            </a:r>
            <a:r>
              <a:rPr lang="el-GR" sz="4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Ευθυγράμμιση:</a:t>
            </a:r>
            <a:r>
              <a:rPr lang="el-GR" sz="4000" dirty="0"/>
              <a:t> Το Σύνταγμα λειτουργεί ως έκφραση μιας </a:t>
            </a:r>
            <a:r>
              <a:rPr lang="el-GR" sz="4000" dirty="0" err="1"/>
              <a:t>θρησκευτικο</a:t>
            </a:r>
            <a:r>
              <a:rPr lang="el-GR" sz="4000" dirty="0"/>
              <a:t>-πολιτικής αποστολής (“a </a:t>
            </a:r>
            <a:r>
              <a:rPr lang="el-GR" sz="4000" dirty="0" err="1"/>
              <a:t>city</a:t>
            </a:r>
            <a:r>
              <a:rPr lang="el-GR" sz="4000" dirty="0"/>
              <a:t> </a:t>
            </a:r>
            <a:r>
              <a:rPr lang="el-GR" sz="4000" dirty="0" err="1"/>
              <a:t>upon</a:t>
            </a:r>
            <a:r>
              <a:rPr lang="el-GR" sz="4000" dirty="0"/>
              <a:t> a </a:t>
            </a:r>
            <a:r>
              <a:rPr lang="el-GR" sz="4000" dirty="0" err="1"/>
              <a:t>hill</a:t>
            </a:r>
            <a:r>
              <a:rPr lang="el-GR" sz="4000" dirty="0"/>
              <a:t>”).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Σημασία:</a:t>
            </a:r>
            <a:r>
              <a:rPr lang="el-GR" sz="4000" dirty="0"/>
              <a:t> Οι θεσμοί </a:t>
            </a:r>
            <a:r>
              <a:rPr lang="el-GR" sz="4000" i="1" dirty="0"/>
              <a:t>εκπροσωπούν</a:t>
            </a:r>
            <a:r>
              <a:rPr lang="el-GR" sz="4000" dirty="0"/>
              <a:t> τον ηθικό και θεολογικό αυτοπροσδιορισμό της κοινωνίας – είναι </a:t>
            </a:r>
            <a:r>
              <a:rPr lang="el-GR" sz="4000" i="1" dirty="0"/>
              <a:t>μορφή ύπαρξης</a:t>
            </a:r>
            <a:r>
              <a:rPr lang="el-GR" sz="4000" dirty="0"/>
              <a:t>, όχι απλό νομικό πλαίσιο.</a:t>
            </a:r>
          </a:p>
          <a:p>
            <a:pPr>
              <a:buNone/>
            </a:pPr>
            <a:br>
              <a:rPr lang="el-GR" sz="4000" dirty="0"/>
            </a:br>
            <a:endParaRPr lang="el-GR" sz="4000" dirty="0"/>
          </a:p>
          <a:p>
            <a:pPr>
              <a:buNone/>
            </a:pPr>
            <a:r>
              <a:rPr lang="el-GR" sz="4000" b="1" dirty="0"/>
              <a:t>4. Η Σοβιετική Ένωση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Εξωτερική υπόσταση:</a:t>
            </a:r>
            <a:r>
              <a:rPr lang="el-GR" sz="4000" dirty="0"/>
              <a:t> Κόμμα, Σοβιέτ, κεντρικός σχεδιασμός.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Εσωτερική υπόσταση:</a:t>
            </a:r>
            <a:r>
              <a:rPr lang="el-GR" sz="4000" dirty="0"/>
              <a:t> Η επίσημη «πίστη» στη μαρξιστική ουτοπία της ισότητας.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Ρήξη:</a:t>
            </a:r>
            <a:r>
              <a:rPr lang="el-GR" sz="4000" dirty="0"/>
              <a:t> Όταν η ιδεολογία μετατρέπεται σε μηχανισμό εξουσίας χωρίς πραγματική πίστη, οι θεσμοί </a:t>
            </a:r>
            <a:r>
              <a:rPr lang="el-GR" sz="4000" i="1" dirty="0"/>
              <a:t>παύουν</a:t>
            </a:r>
            <a:r>
              <a:rPr lang="el-GR" sz="4000" dirty="0"/>
              <a:t> να αντιπροσωπεύουν το κοινό νόημα.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Σημασία:</a:t>
            </a:r>
            <a:r>
              <a:rPr lang="el-GR" sz="4000" dirty="0"/>
              <a:t> Η κοινωνία συνεχίζει να υπάρχει θεσμικά, αλλά χωρίς «εσωτερική υπόσταση» — χωρίς νόημα, άρα χωρίς αληθινή αντιπροσώπευση.</a:t>
            </a:r>
          </a:p>
          <a:p>
            <a:pPr>
              <a:buNone/>
            </a:pPr>
            <a:br>
              <a:rPr lang="el-GR" sz="4000" dirty="0"/>
            </a:br>
            <a:endParaRPr lang="el-GR" sz="4000" dirty="0"/>
          </a:p>
          <a:p>
            <a:pPr>
              <a:buNone/>
            </a:pPr>
            <a:r>
              <a:rPr lang="el-GR" sz="4000" b="1" dirty="0"/>
              <a:t>5. Η Μεταπολίτευση στην Ελλάδα (1974–σήμερα)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Εξωτερική υπόσταση:</a:t>
            </a:r>
            <a:r>
              <a:rPr lang="el-GR" sz="4000" dirty="0"/>
              <a:t> Δημοκρατικοί θεσμοί, κόμματα, ΜΜΕ.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Εσωτερική υπόσταση:</a:t>
            </a:r>
            <a:r>
              <a:rPr lang="el-GR" sz="4000" dirty="0"/>
              <a:t> Αμφιθυμία ως προς τη συλλογική ταυτότητα (ευρωπαϊκή–εθνική, </a:t>
            </a:r>
            <a:r>
              <a:rPr lang="el-GR" sz="4000" dirty="0" err="1"/>
              <a:t>κρατικιστική</a:t>
            </a:r>
            <a:r>
              <a:rPr lang="el-GR" sz="4000" dirty="0"/>
              <a:t>–φιλελεύθερη).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Μερική ευθυγράμμιση:</a:t>
            </a:r>
            <a:r>
              <a:rPr lang="el-GR" sz="4000" dirty="0"/>
              <a:t> Οι θεσμοί υπάρχουν, αλλά συχνά λειτουργούν χωρίς να εκφράζουν ενιαίο συλλογικό πνεύμα.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Σημασία:</a:t>
            </a:r>
            <a:r>
              <a:rPr lang="el-GR" sz="4000" dirty="0"/>
              <a:t> Η αντιπροσώπευση συχνά εκπίπτει σε τυπική διαδικασία, όχι υπαρξιακή μορφή συμμετοχής — </a:t>
            </a:r>
            <a:r>
              <a:rPr lang="el-GR" sz="4000" i="1" dirty="0"/>
              <a:t>κρίση νοήματος</a:t>
            </a:r>
            <a:r>
              <a:rPr lang="el-GR" sz="4000" dirty="0"/>
              <a:t> της δημοκρατίας.</a:t>
            </a:r>
          </a:p>
          <a:p>
            <a:pPr>
              <a:buNone/>
            </a:pPr>
            <a:br>
              <a:rPr lang="el-GR" sz="4000" dirty="0"/>
            </a:br>
            <a:endParaRPr lang="el-GR" sz="4000" dirty="0"/>
          </a:p>
          <a:p>
            <a:pPr>
              <a:buNone/>
            </a:pPr>
            <a:r>
              <a:rPr lang="el-GR" sz="4000" b="1" dirty="0"/>
              <a:t>6. Το Ισραήλ (ιδρυτικό κράτος 1948)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Εξωτερική υπόσταση:</a:t>
            </a:r>
            <a:r>
              <a:rPr lang="el-GR" sz="4000" dirty="0"/>
              <a:t> Κράτος, στρατός, κοινοβούλιο.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Εσωτερική υπόσταση:</a:t>
            </a:r>
            <a:r>
              <a:rPr lang="el-GR" sz="4000" dirty="0"/>
              <a:t> Μνήμη, θρησκευτική αποστολή, συλλογικό τραύμα και αποκατάσταση.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Ευθυγράμμιση:</a:t>
            </a:r>
            <a:r>
              <a:rPr lang="el-GR" sz="4000" dirty="0"/>
              <a:t> Οι θεσμοί εκφράζουν το πνεύμα επιβίωσης και αποστολής· το κράτος λειτουργεί ως </a:t>
            </a:r>
            <a:r>
              <a:rPr lang="el-GR" sz="4000" i="1" dirty="0"/>
              <a:t>μορφή ύπαρξης</a:t>
            </a:r>
            <a:r>
              <a:rPr lang="el-GR" sz="4000" dirty="0"/>
              <a:t> του εβραϊκού λαού.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4000" b="1" dirty="0"/>
              <a:t>Σημασία:</a:t>
            </a:r>
            <a:r>
              <a:rPr lang="el-GR" sz="4000" dirty="0"/>
              <a:t> Το ίδιο το κράτος γίνεται συμβολική και υπαρξιακή «αντιπροσώπευση» του λαού.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94932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16901B-8720-DB71-B45F-F6DC67500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5118"/>
            <a:ext cx="10972800" cy="913436"/>
          </a:xfrm>
        </p:spPr>
        <p:txBody>
          <a:bodyPr/>
          <a:lstStyle/>
          <a:p>
            <a:r>
              <a:rPr lang="el-GR" dirty="0"/>
              <a:t>Η Επιστημονική Πρόκληση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66C8C9-8B1D-4311-C2B3-C29700600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θεωρητικός πρέπει να ερμηνεύσει την κοινωνία ως κοσμολογικό όλον.</a:t>
            </a:r>
          </a:p>
          <a:p>
            <a:endParaRPr lang="el-GR" dirty="0"/>
          </a:p>
          <a:p>
            <a:r>
              <a:rPr lang="el-GR" dirty="0"/>
              <a:t>Η έννοια του </a:t>
            </a:r>
            <a:r>
              <a:rPr lang="el-GR" dirty="0" err="1"/>
              <a:t>cosmion</a:t>
            </a:r>
            <a:r>
              <a:rPr lang="el-GR" dirty="0"/>
              <a:t> δηλώνει τη συμμετοχή του ανθρώπου στο σύμπαν.</a:t>
            </a:r>
          </a:p>
          <a:p>
            <a:endParaRPr lang="el-GR" dirty="0"/>
          </a:p>
          <a:p>
            <a:r>
              <a:rPr lang="el-GR" dirty="0"/>
              <a:t>Η πολιτική τάξη αντανακλά τη συμμετοχή στο υπερβατικό.</a:t>
            </a:r>
          </a:p>
          <a:p>
            <a:endParaRPr lang="el-GR" dirty="0"/>
          </a:p>
          <a:p>
            <a:r>
              <a:rPr lang="el-GR" dirty="0"/>
              <a:t>Η διάλυση της τάξης ισοδυναμεί με απώλεια της υπαρξιακής διαφάνειας.</a:t>
            </a:r>
          </a:p>
          <a:p>
            <a:endParaRPr lang="el-GR" dirty="0"/>
          </a:p>
          <a:p>
            <a:r>
              <a:rPr lang="el-GR" dirty="0"/>
              <a:t>Στόχος της θεωρίας: αποκατάσταση της ενότητας ύπαρξης και νοήματος.</a:t>
            </a:r>
          </a:p>
          <a:p>
            <a:endParaRPr lang="el-GR" dirty="0"/>
          </a:p>
          <a:p>
            <a:r>
              <a:rPr lang="el-GR" dirty="0"/>
              <a:t>Η πολιτική επιστήμη είναι, τελικά, θεωρία της ανθρώπινης ύπαρξης.</a:t>
            </a:r>
          </a:p>
        </p:txBody>
      </p:sp>
    </p:spTree>
    <p:extLst>
      <p:ext uri="{BB962C8B-B14F-4D97-AF65-F5344CB8AC3E}">
        <p14:creationId xmlns:p14="http://schemas.microsoft.com/office/powerpoint/2010/main" val="16955118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C05AC5-6A06-60BB-6174-5F51FE863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8865"/>
          </a:xfrm>
        </p:spPr>
        <p:txBody>
          <a:bodyPr/>
          <a:lstStyle/>
          <a:p>
            <a:r>
              <a:rPr lang="el-GR" dirty="0">
                <a:solidFill>
                  <a:srgbClr val="FFC000"/>
                </a:solidFill>
              </a:rPr>
              <a:t>2. ΑΝΤΙΠΡΟΣΩΠΕΥΣΗ ΚΑΙ ΑΛΗΘΕΙΑ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570B09-9963-5C5F-2EB0-FD9F574C1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Από την Ύπαρξη στην Αλήθεια</a:t>
            </a:r>
          </a:p>
          <a:p>
            <a:endParaRPr lang="el-GR" dirty="0"/>
          </a:p>
          <a:p>
            <a:r>
              <a:rPr lang="el-GR" dirty="0"/>
              <a:t>Κάθε κοινωνία ερμηνεύει τον εαυτό της μέσω συμβόλων αλήθειας.</a:t>
            </a:r>
          </a:p>
          <a:p>
            <a:endParaRPr lang="el-GR" dirty="0"/>
          </a:p>
          <a:p>
            <a:r>
              <a:rPr lang="el-GR" dirty="0"/>
              <a:t>Ο θεωρητικός αντιπαραβάλλει τη δική του αλήθεια με αυτή της κοινωνίας.</a:t>
            </a:r>
          </a:p>
          <a:p>
            <a:endParaRPr lang="el-GR" dirty="0"/>
          </a:p>
          <a:p>
            <a:r>
              <a:rPr lang="el-GR" dirty="0"/>
              <a:t>Γεννιέται σύγκρουση δύο τύπων αλήθειας: της κοινότητας και της θεωρίας.</a:t>
            </a:r>
          </a:p>
          <a:p>
            <a:endParaRPr lang="el-GR" dirty="0"/>
          </a:p>
          <a:p>
            <a:r>
              <a:rPr lang="el-GR" dirty="0"/>
              <a:t>Η αλήθεια είναι αντιπροσωπευτική δύναμη – συνδέει τον άνθρωπο με το υπερβατικό.</a:t>
            </a:r>
          </a:p>
          <a:p>
            <a:endParaRPr lang="el-GR" dirty="0"/>
          </a:p>
          <a:p>
            <a:r>
              <a:rPr lang="el-GR" dirty="0"/>
              <a:t>Οι κοινωνίες δεν εκπροσωπούν μόνο τον εαυτό τους αλλά την κοσμική τάξη. Έτσι, η πολιτική γίνεται μορφή αντιπροσώπευσης της αλήθειας.</a:t>
            </a:r>
          </a:p>
        </p:txBody>
      </p:sp>
    </p:spTree>
    <p:extLst>
      <p:ext uri="{BB962C8B-B14F-4D97-AF65-F5344CB8AC3E}">
        <p14:creationId xmlns:p14="http://schemas.microsoft.com/office/powerpoint/2010/main" val="3171754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21F576-26EB-D2EB-AD80-EAEC249B6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3586"/>
          </a:xfrm>
        </p:spPr>
        <p:txBody>
          <a:bodyPr/>
          <a:lstStyle/>
          <a:p>
            <a:r>
              <a:rPr lang="el-GR" dirty="0"/>
              <a:t>Η Αυτοκρατορική Αντιπροσώπευση της Αλήθειας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0BD1CD-AC3F-48F2-3BD7-F7AF50A41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Από τη Μεσοποταμία ως την Περσία, οι αυτοκρατορίες αντιπροσωπεύουν το σύμπαν.</a:t>
            </a:r>
          </a:p>
          <a:p>
            <a:endParaRPr lang="el-GR" dirty="0"/>
          </a:p>
          <a:p>
            <a:r>
              <a:rPr lang="el-GR" dirty="0"/>
              <a:t>Ο ηγεμόνας εκφράζει τη θεϊκή τάξη εντός της κοινωνίας.</a:t>
            </a:r>
          </a:p>
          <a:p>
            <a:endParaRPr lang="el-GR" dirty="0"/>
          </a:p>
          <a:p>
            <a:r>
              <a:rPr lang="el-GR" dirty="0"/>
              <a:t>Οι τελετές και θυσίες είναι συμμετοχή του κόσμου στο κοσμικό ρυθμό.</a:t>
            </a:r>
          </a:p>
          <a:p>
            <a:endParaRPr lang="el-GR" dirty="0"/>
          </a:p>
          <a:p>
            <a:r>
              <a:rPr lang="el-GR" dirty="0"/>
              <a:t>Η πολιτική λειτουργία γίνεται μυστήριο ιερής αρμονίας.</a:t>
            </a:r>
          </a:p>
          <a:p>
            <a:endParaRPr lang="el-GR" dirty="0"/>
          </a:p>
          <a:p>
            <a:r>
              <a:rPr lang="el-GR" dirty="0"/>
              <a:t>Οι εχθροί της τάξης θεωρούνται εκπρόσωποι του ψεύδους.</a:t>
            </a:r>
          </a:p>
          <a:p>
            <a:endParaRPr lang="el-GR" dirty="0"/>
          </a:p>
          <a:p>
            <a:r>
              <a:rPr lang="el-GR" dirty="0"/>
              <a:t>Ο βασιλιάς ως αντιπρόσωπος της αλήθειας ενσαρκώνει τη Δικαιοσύνη</a:t>
            </a:r>
          </a:p>
        </p:txBody>
      </p:sp>
    </p:spTree>
    <p:extLst>
      <p:ext uri="{BB962C8B-B14F-4D97-AF65-F5344CB8AC3E}">
        <p14:creationId xmlns:p14="http://schemas.microsoft.com/office/powerpoint/2010/main" val="3158455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B3658E-27B1-BC64-883E-D34E59F6C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10678"/>
          </a:xfrm>
        </p:spPr>
        <p:txBody>
          <a:bodyPr/>
          <a:lstStyle/>
          <a:p>
            <a:r>
              <a:rPr lang="el-GR" dirty="0"/>
              <a:t>Η Πολιτική Θεολογία της Αυτοκρατορίας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5B06B7-1494-7143-00EA-E0E9D5A38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αλήθεια εκφράζεται πολιτικά ως δικαιοσύνη και νομιμότητα.</a:t>
            </a:r>
          </a:p>
          <a:p>
            <a:endParaRPr lang="el-GR" dirty="0"/>
          </a:p>
          <a:p>
            <a:r>
              <a:rPr lang="el-GR" dirty="0"/>
              <a:t>Ο βασιλιάς της Περσίας αντιπροσωπεύει τον </a:t>
            </a:r>
            <a:r>
              <a:rPr lang="el-GR" dirty="0" err="1"/>
              <a:t>Αχούρα</a:t>
            </a:r>
            <a:r>
              <a:rPr lang="el-GR" dirty="0"/>
              <a:t> </a:t>
            </a:r>
            <a:r>
              <a:rPr lang="el-GR" dirty="0" err="1"/>
              <a:t>Μάζδα</a:t>
            </a:r>
            <a:r>
              <a:rPr lang="el-GR" dirty="0"/>
              <a:t>, τον Θεό της Σοφίας.</a:t>
            </a:r>
          </a:p>
          <a:p>
            <a:endParaRPr lang="el-GR" dirty="0"/>
          </a:p>
          <a:p>
            <a:r>
              <a:rPr lang="el-GR" dirty="0"/>
              <a:t>Η πολιτική εξουσία οφείλει να είναι ηθικά αληθινή και ειλικρινής.</a:t>
            </a:r>
          </a:p>
          <a:p>
            <a:endParaRPr lang="el-GR" dirty="0"/>
          </a:p>
          <a:p>
            <a:r>
              <a:rPr lang="el-GR" dirty="0"/>
              <a:t>Η ψευδής προπαγάνδα είναι σύμπτωμα αταξίας και ψεύδους.</a:t>
            </a:r>
          </a:p>
          <a:p>
            <a:endParaRPr lang="el-GR" dirty="0"/>
          </a:p>
          <a:p>
            <a:r>
              <a:rPr lang="el-GR" dirty="0"/>
              <a:t>Η θεολογική διάσταση της πολιτικής ορίζει το ήθος της διακυβέρνησης.</a:t>
            </a:r>
          </a:p>
          <a:p>
            <a:endParaRPr lang="el-GR" dirty="0"/>
          </a:p>
          <a:p>
            <a:r>
              <a:rPr lang="el-GR" dirty="0"/>
              <a:t>Η εξουσία χωρίς αλήθεια γίνεται τυραννία και </a:t>
            </a:r>
            <a:r>
              <a:rPr lang="el-GR" dirty="0" err="1"/>
              <a:t>ψευδοθρησκεία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1487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32F800-C4B5-4ABF-EF64-542B691DF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67949"/>
          </a:xfrm>
        </p:spPr>
        <p:txBody>
          <a:bodyPr/>
          <a:lstStyle/>
          <a:p>
            <a:r>
              <a:rPr lang="el-GR" dirty="0"/>
              <a:t>Ο Παγκόσμιος Ανταγωνισμός της Αλήθειας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DC2C35-8852-A832-7B7C-2D58D652B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Κάθε αυτοκρατορία πιστεύει ότι εκπροσωπεί την αληθινή τάξη του Θεού.</a:t>
            </a:r>
          </a:p>
          <a:p>
            <a:endParaRPr lang="el-GR" dirty="0"/>
          </a:p>
          <a:p>
            <a:r>
              <a:rPr lang="el-GR" dirty="0"/>
              <a:t>Η ιστορία είναι σύγκρουση αντιπροσώπων της αλήθειας.</a:t>
            </a:r>
          </a:p>
          <a:p>
            <a:endParaRPr lang="el-GR" dirty="0"/>
          </a:p>
          <a:p>
            <a:r>
              <a:rPr lang="el-GR" dirty="0"/>
              <a:t>Από τον Δαρείο ως τον Μογγολικό Χαν, κάθε ηγεμόνας επικαλείται θεία αποστολή.</a:t>
            </a:r>
          </a:p>
          <a:p>
            <a:endParaRPr lang="el-GR" dirty="0"/>
          </a:p>
          <a:p>
            <a:r>
              <a:rPr lang="el-GR" dirty="0"/>
              <a:t>Η αλήθεια γίνεται όπλο κυριαρχίας και δικαιολόγηση βίας.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αναγνωρίζει τη διαρκή τραγωδία της θεολογικής πολιτικής.</a:t>
            </a:r>
          </a:p>
          <a:p>
            <a:endParaRPr lang="el-GR" dirty="0"/>
          </a:p>
          <a:p>
            <a:r>
              <a:rPr lang="el-GR" dirty="0"/>
              <a:t>Η λύση: αναγνώριση του μυστηρίου και ταπεινότητα απέναντι στο υπερβατικό.</a:t>
            </a:r>
          </a:p>
        </p:txBody>
      </p:sp>
    </p:spTree>
    <p:extLst>
      <p:ext uri="{BB962C8B-B14F-4D97-AF65-F5344CB8AC3E}">
        <p14:creationId xmlns:p14="http://schemas.microsoft.com/office/powerpoint/2010/main" val="30913823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1E993E-788C-49A4-76EA-71F3510C8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4638"/>
            <a:ext cx="11251963" cy="776495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3. Ο ΑΓΩΝΑΣ ΓΙΑ ΕΚΠΡΟΣΩΠΗΣΗ ΣΤΗ ΡΩΜΑΪΚΗ ΑΥΤΟΚΡΑΤΟΡΙΑ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16E035-8E6D-5A81-A8C3-48916A0A3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Οι Τρεις Τύποι Αλήθειας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διακρίνει τρεις τύπους: κοσμολογική, ανθρωπολογική, </a:t>
            </a:r>
            <a:r>
              <a:rPr lang="el-GR" dirty="0" err="1"/>
              <a:t>σωτηριολογική</a:t>
            </a:r>
            <a:r>
              <a:rPr lang="el-GR" dirty="0"/>
              <a:t>.</a:t>
            </a:r>
          </a:p>
          <a:p>
            <a:endParaRPr lang="el-GR" dirty="0"/>
          </a:p>
          <a:p>
            <a:r>
              <a:rPr lang="el-GR" dirty="0"/>
              <a:t>Η κοσμολογική: (αρχαίες αυτοκρατορίες) θεϊκή τάξη.</a:t>
            </a:r>
          </a:p>
          <a:p>
            <a:endParaRPr lang="el-GR" dirty="0"/>
          </a:p>
          <a:p>
            <a:r>
              <a:rPr lang="el-GR" dirty="0"/>
              <a:t>Η ανθρωπολογική (Ελλάδα): ο άνθρωπος ανακαλύπτει την ψυχή ως αισθητήριο υπερβατικότητας.</a:t>
            </a:r>
          </a:p>
          <a:p>
            <a:endParaRPr lang="el-GR" dirty="0"/>
          </a:p>
          <a:p>
            <a:r>
              <a:rPr lang="el-GR" dirty="0"/>
              <a:t>Η </a:t>
            </a:r>
            <a:r>
              <a:rPr lang="el-GR" dirty="0" err="1"/>
              <a:t>σωτηριολογική</a:t>
            </a:r>
            <a:r>
              <a:rPr lang="el-GR" dirty="0"/>
              <a:t>: (χριστιανισμός) ο Θεός σκύβει προς τον άνθρωπο μέσω της χάριτος.</a:t>
            </a:r>
          </a:p>
          <a:p>
            <a:endParaRPr lang="el-GR" dirty="0"/>
          </a:p>
          <a:p>
            <a:r>
              <a:rPr lang="el-GR" dirty="0"/>
              <a:t>Ο Χριστιανισμός διαφοροποιεί ριζικά την εμπειρία του ανθρώπου με τον Θεό.</a:t>
            </a:r>
          </a:p>
          <a:p>
            <a:endParaRPr lang="el-GR" dirty="0"/>
          </a:p>
          <a:p>
            <a:r>
              <a:rPr lang="el-GR" dirty="0"/>
              <a:t>Η χάρη εισάγει μια νέα διάσταση αμοιβαιότητας.</a:t>
            </a:r>
          </a:p>
          <a:p>
            <a:endParaRPr lang="el-GR" dirty="0"/>
          </a:p>
          <a:p>
            <a:r>
              <a:rPr lang="el-GR" dirty="0"/>
              <a:t>Η ιστορία γίνεται δράμα σωτηρίας και πτώσης.</a:t>
            </a:r>
          </a:p>
        </p:txBody>
      </p:sp>
    </p:spTree>
    <p:extLst>
      <p:ext uri="{BB962C8B-B14F-4D97-AF65-F5344CB8AC3E}">
        <p14:creationId xmlns:p14="http://schemas.microsoft.com/office/powerpoint/2010/main" val="3193261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DAF93D-57C2-C978-9862-33652799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8128"/>
          </a:xfrm>
        </p:spPr>
        <p:txBody>
          <a:bodyPr>
            <a:normAutofit/>
          </a:bodyPr>
          <a:lstStyle/>
          <a:p>
            <a:r>
              <a:rPr lang="el-GR" dirty="0"/>
              <a:t>1. Η κρίση της ρωμαϊκής </a:t>
            </a:r>
            <a:r>
              <a:rPr lang="el-GR" dirty="0" err="1"/>
              <a:t>res</a:t>
            </a:r>
            <a:r>
              <a:rPr lang="el-GR" dirty="0"/>
              <a:t> </a:t>
            </a:r>
            <a:r>
              <a:rPr lang="el-GR" dirty="0" err="1"/>
              <a:t>publica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83D61B-CEAE-C10A-0CC9-0D695F4E7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b="1" dirty="0"/>
              <a:t>Ρωμαϊκή Δημοκρατία</a:t>
            </a:r>
            <a:r>
              <a:rPr lang="el-GR" dirty="0"/>
              <a:t> εκπροσωπούσε την </a:t>
            </a:r>
            <a:r>
              <a:rPr lang="el-GR" b="1" dirty="0"/>
              <a:t>πολιτική κοινότητα των πολιτών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Όμως, με την </a:t>
            </a:r>
            <a:r>
              <a:rPr lang="el-GR" b="1" dirty="0"/>
              <a:t>επέκταση της αυτοκρατορίας</a:t>
            </a:r>
            <a:r>
              <a:rPr lang="el-GR" dirty="0"/>
              <a:t> και την </a:t>
            </a:r>
            <a:r>
              <a:rPr lang="el-GR" b="1" dirty="0"/>
              <a:t>παρακμή των θεσμών</a:t>
            </a:r>
            <a:r>
              <a:rPr lang="el-GR" dirty="0"/>
              <a:t> της </a:t>
            </a:r>
            <a:r>
              <a:rPr lang="el-GR" dirty="0" err="1"/>
              <a:t>res</a:t>
            </a:r>
            <a:r>
              <a:rPr lang="el-GR" dirty="0"/>
              <a:t> </a:t>
            </a:r>
            <a:r>
              <a:rPr lang="el-GR" dirty="0" err="1"/>
              <a:t>publica</a:t>
            </a:r>
            <a:r>
              <a:rPr lang="el-GR" dirty="0"/>
              <a:t>, οι παλιοί τρόποι εκπροσώπησης (</a:t>
            </a:r>
            <a:r>
              <a:rPr lang="el-GR" dirty="0" err="1"/>
              <a:t>Senatus</a:t>
            </a:r>
            <a:r>
              <a:rPr lang="el-GR" dirty="0"/>
              <a:t> </a:t>
            </a:r>
            <a:r>
              <a:rPr lang="el-GR" dirty="0" err="1"/>
              <a:t>Populusque</a:t>
            </a:r>
            <a:r>
              <a:rPr lang="el-GR" dirty="0"/>
              <a:t> </a:t>
            </a:r>
            <a:r>
              <a:rPr lang="el-GR" dirty="0" err="1"/>
              <a:t>Romanus</a:t>
            </a:r>
            <a:r>
              <a:rPr lang="el-GR" dirty="0"/>
              <a:t>) </a:t>
            </a:r>
            <a:r>
              <a:rPr lang="el-GR" b="1" dirty="0"/>
              <a:t>παύουν να εκφράζουν</a:t>
            </a:r>
            <a:r>
              <a:rPr lang="el-GR" dirty="0"/>
              <a:t> το πραγματικό νόημα και την εμπειρία της κοινωνίας.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ρωμαϊκός λαός μετατρέπεται από </a:t>
            </a:r>
            <a:r>
              <a:rPr lang="el-GR" b="1" dirty="0"/>
              <a:t>πολιτικό σώμα</a:t>
            </a:r>
            <a:r>
              <a:rPr lang="el-GR" dirty="0"/>
              <a:t> σε </a:t>
            </a:r>
            <a:r>
              <a:rPr lang="el-GR" b="1" dirty="0"/>
              <a:t>υποτελή μάζα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Ο </a:t>
            </a:r>
            <a:r>
              <a:rPr lang="el-GR" dirty="0" err="1"/>
              <a:t>Voegelin</a:t>
            </a:r>
            <a:r>
              <a:rPr lang="el-GR" dirty="0"/>
              <a:t> θεωρεί ότι αυτή η αποσύνδεση μεταξύ </a:t>
            </a:r>
            <a:r>
              <a:rPr lang="el-GR" b="1" dirty="0"/>
              <a:t>εξωτερικής τάξης (θεσμών)</a:t>
            </a:r>
            <a:r>
              <a:rPr lang="el-GR" dirty="0"/>
              <a:t> και </a:t>
            </a:r>
            <a:r>
              <a:rPr lang="el-GR" b="1" dirty="0"/>
              <a:t>εσωτερικής τάξης (νοήματος)</a:t>
            </a:r>
            <a:r>
              <a:rPr lang="el-GR" dirty="0"/>
              <a:t> σηματοδοτεί </a:t>
            </a:r>
            <a:r>
              <a:rPr lang="el-GR" b="1" dirty="0"/>
              <a:t>κρίση εκπροσώπησης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84125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7DA8D6-FDA7-0ACE-2832-B3B29C1AD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2. Ο Αυτοκράτορας ως νέος αντιπρόσωπος της κοσμικής τάξης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4D6FEE-1185-000F-8E91-A3CBF04EA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 το </a:t>
            </a:r>
            <a:r>
              <a:rPr lang="el-GR" b="1" dirty="0"/>
              <a:t>Πριγκιπάτο</a:t>
            </a:r>
            <a:r>
              <a:rPr lang="el-GR" dirty="0"/>
              <a:t> και αργότερα την </a:t>
            </a:r>
            <a:r>
              <a:rPr lang="el-GR" b="1" dirty="0"/>
              <a:t>Δεσποτεία</a:t>
            </a:r>
            <a:r>
              <a:rPr lang="el-GR" dirty="0"/>
              <a:t>, ο Αυτοκράτορας γίνεται </a:t>
            </a:r>
            <a:r>
              <a:rPr lang="el-GR" b="1" dirty="0"/>
              <a:t>φορέας της τάξης</a:t>
            </a:r>
            <a:r>
              <a:rPr lang="el-GR" dirty="0"/>
              <a:t> —αντιπρόσωπος όχι πια του λαού, αλλά του </a:t>
            </a:r>
            <a:r>
              <a:rPr lang="el-GR" b="1" dirty="0"/>
              <a:t>κοσμικού και θεϊκού νόμου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εξουσία του προσλαμβάνει </a:t>
            </a:r>
            <a:r>
              <a:rPr lang="el-GR" b="1" dirty="0" err="1"/>
              <a:t>ιεροπολιτικό</a:t>
            </a:r>
            <a:r>
              <a:rPr lang="el-GR" dirty="0"/>
              <a:t> χαρακτήρα: ο Αυτοκράτορας παρουσιάζεται ως </a:t>
            </a:r>
            <a:r>
              <a:rPr lang="el-GR" b="1" dirty="0" err="1"/>
              <a:t>mediator</a:t>
            </a:r>
            <a:r>
              <a:rPr lang="el-GR" dirty="0"/>
              <a:t> μεταξύ θεών και ανθρώπων.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Έτσι, η </a:t>
            </a:r>
            <a:r>
              <a:rPr lang="el-GR" b="1" dirty="0"/>
              <a:t>πολιτική εκπροσώπηση</a:t>
            </a:r>
            <a:r>
              <a:rPr lang="el-GR" dirty="0"/>
              <a:t> μετασχηματίζεται σε </a:t>
            </a:r>
            <a:r>
              <a:rPr lang="el-GR" b="1" dirty="0"/>
              <a:t>θεοκρατική-κοσμολογική</a:t>
            </a:r>
            <a:r>
              <a:rPr lang="el-GR" dirty="0"/>
              <a:t> εκπροσώπηση.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Ο </a:t>
            </a:r>
            <a:r>
              <a:rPr lang="el-GR" dirty="0" err="1"/>
              <a:t>Voegelin</a:t>
            </a:r>
            <a:r>
              <a:rPr lang="el-GR" dirty="0"/>
              <a:t> σημειώνει ότι εδώ η </a:t>
            </a:r>
            <a:r>
              <a:rPr lang="el-GR" b="1" dirty="0"/>
              <a:t>ενότητα της οικουμένης</a:t>
            </a:r>
            <a:r>
              <a:rPr lang="el-GR" dirty="0"/>
              <a:t> (</a:t>
            </a:r>
            <a:r>
              <a:rPr lang="el-GR" dirty="0" err="1"/>
              <a:t>ecumene</a:t>
            </a:r>
            <a:r>
              <a:rPr lang="el-GR" dirty="0"/>
              <a:t>) επιδιώκεται μέσω μιας </a:t>
            </a:r>
            <a:r>
              <a:rPr lang="el-GR" b="1" dirty="0"/>
              <a:t>ιεραρχικής κοσμικής τάξης</a:t>
            </a:r>
            <a:r>
              <a:rPr lang="el-GR" dirty="0"/>
              <a:t> που </a:t>
            </a:r>
            <a:r>
              <a:rPr lang="el-GR" dirty="0" err="1"/>
              <a:t>προσωποποιείται</a:t>
            </a:r>
            <a:r>
              <a:rPr lang="el-GR" dirty="0"/>
              <a:t> στο </a:t>
            </a:r>
            <a:r>
              <a:rPr lang="el-GR" dirty="0" err="1"/>
              <a:t>Imperium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131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FED129-F0C3-D3FA-50D8-A4035496F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Ιστορική Αναγκαιότητα της Θεωρίας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B1649A-7ED7-B79F-4C63-1191C6BD6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πολιτική θεωρία γεννιέται σε εποχές κρίσης, όταν η τάξη καταρρέει.</a:t>
            </a:r>
          </a:p>
          <a:p>
            <a:endParaRPr lang="el-GR" dirty="0"/>
          </a:p>
          <a:p>
            <a:r>
              <a:rPr lang="el-GR" dirty="0"/>
              <a:t>Παράδειγμα: Πλάτων και Αριστοτέλης κατά την κρίση της ελληνικής πόλης.</a:t>
            </a:r>
          </a:p>
          <a:p>
            <a:endParaRPr lang="el-GR" dirty="0"/>
          </a:p>
          <a:p>
            <a:r>
              <a:rPr lang="el-GR" dirty="0"/>
              <a:t>Το </a:t>
            </a:r>
            <a:r>
              <a:rPr lang="el-GR" dirty="0" err="1"/>
              <a:t>Civitas</a:t>
            </a:r>
            <a:r>
              <a:rPr lang="el-GR" dirty="0"/>
              <a:t> </a:t>
            </a:r>
            <a:r>
              <a:rPr lang="el-GR" dirty="0" err="1"/>
              <a:t>Dei</a:t>
            </a:r>
            <a:r>
              <a:rPr lang="el-GR" dirty="0"/>
              <a:t> του Αυγουστίνου: απάντηση στην κρίση της Ρώμης.</a:t>
            </a:r>
          </a:p>
          <a:p>
            <a:endParaRPr lang="el-GR" dirty="0"/>
          </a:p>
          <a:p>
            <a:r>
              <a:rPr lang="el-GR" dirty="0"/>
              <a:t>Ο Χέγκελ: θεωρητικοποιεί τη δυτική κρίση του 19ου αιώνα.</a:t>
            </a:r>
          </a:p>
          <a:p>
            <a:endParaRPr lang="el-GR" dirty="0"/>
          </a:p>
          <a:p>
            <a:r>
              <a:rPr lang="el-GR" dirty="0"/>
              <a:t>Οι μεγάλες θεωρίες της πολιτικής προκύπτουν ως αποκαταστάσεις τάξης.</a:t>
            </a:r>
          </a:p>
          <a:p>
            <a:endParaRPr lang="el-GR" dirty="0"/>
          </a:p>
          <a:p>
            <a:r>
              <a:rPr lang="el-GR" dirty="0"/>
              <a:t>Κάθε αποκατάσταση σημαίνει επιστροφή στις αρχές, όχι στα συστήματα.</a:t>
            </a:r>
          </a:p>
        </p:txBody>
      </p:sp>
    </p:spTree>
    <p:extLst>
      <p:ext uri="{BB962C8B-B14F-4D97-AF65-F5344CB8AC3E}">
        <p14:creationId xmlns:p14="http://schemas.microsoft.com/office/powerpoint/2010/main" val="1608801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4B31B5-9BD3-5B9D-C962-99A96A24B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3. Η πνευματική κρίση και η είσοδος του Χριστιανισμού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835402-EC2D-259B-BC66-9495F4A5A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Ωστόσο, αυτό το </a:t>
            </a:r>
            <a:r>
              <a:rPr lang="el-GR" dirty="0" err="1"/>
              <a:t>Imperium</a:t>
            </a:r>
            <a:r>
              <a:rPr lang="el-GR" dirty="0"/>
              <a:t> δεν μπορούσε να προσφέρει </a:t>
            </a:r>
            <a:r>
              <a:rPr lang="el-GR" b="1" dirty="0"/>
              <a:t>νόημα σωτηρίας</a:t>
            </a:r>
            <a:r>
              <a:rPr lang="el-GR" dirty="0"/>
              <a:t> —δηλαδή, δεν μπορούσε να ικανοποιήσει την ανάγκη για </a:t>
            </a:r>
            <a:r>
              <a:rPr lang="el-GR" b="1" dirty="0"/>
              <a:t>υπερβατική αναφορά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b="1" dirty="0"/>
              <a:t>Ρωμαϊκή Αυτοκρατορία</a:t>
            </a:r>
            <a:r>
              <a:rPr lang="el-GR" dirty="0"/>
              <a:t> γίνεται το πλαίσιο μέσα στο οποίο αναδύεται ο </a:t>
            </a:r>
            <a:r>
              <a:rPr lang="el-GR" b="1" dirty="0"/>
              <a:t>Χριστιανισμός</a:t>
            </a:r>
            <a:r>
              <a:rPr lang="el-GR" dirty="0"/>
              <a:t>, που </a:t>
            </a:r>
            <a:r>
              <a:rPr lang="el-GR" b="1" dirty="0"/>
              <a:t>προσφέρει νέα μορφή εκπροσώπησης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όχι πια πολιτική ή κοσμολογική,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dirty="0"/>
              <a:t>αλλά </a:t>
            </a:r>
            <a:r>
              <a:rPr lang="el-GR" b="1" dirty="0"/>
              <a:t>πνευματική και εκκλησιαστική</a:t>
            </a:r>
            <a:r>
              <a:rPr lang="el-GR" dirty="0"/>
              <a:t> —η Εκκλησία ως </a:t>
            </a:r>
            <a:r>
              <a:rPr lang="el-GR" b="1" dirty="0" err="1"/>
              <a:t>corpus</a:t>
            </a:r>
            <a:r>
              <a:rPr lang="el-GR" b="1" dirty="0"/>
              <a:t> </a:t>
            </a:r>
            <a:r>
              <a:rPr lang="el-GR" b="1" dirty="0" err="1"/>
              <a:t>mysticum</a:t>
            </a:r>
            <a:r>
              <a:rPr lang="el-GR" dirty="0"/>
              <a:t>, ως </a:t>
            </a:r>
            <a:r>
              <a:rPr lang="el-GR" b="1" dirty="0"/>
              <a:t>κοινότητα εν Χριστώ</a:t>
            </a:r>
            <a:r>
              <a:rPr lang="el-GR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Εδώ ο </a:t>
            </a:r>
            <a:r>
              <a:rPr lang="el-GR" dirty="0" err="1"/>
              <a:t>Voegelin</a:t>
            </a:r>
            <a:r>
              <a:rPr lang="el-GR" dirty="0"/>
              <a:t> βλέπει την </a:t>
            </a:r>
            <a:r>
              <a:rPr lang="el-GR" b="1" dirty="0"/>
              <a:t>κορύφωση του αγώνα για εκπροσώπηση</a:t>
            </a:r>
            <a:r>
              <a:rPr lang="el-GR" dirty="0"/>
              <a:t>:</a:t>
            </a:r>
            <a:br>
              <a:rPr lang="el-GR" dirty="0"/>
            </a:br>
            <a:r>
              <a:rPr lang="el-GR" dirty="0"/>
              <a:t>η μετάβαση από την </a:t>
            </a:r>
            <a:r>
              <a:rPr lang="el-GR" b="1" dirty="0"/>
              <a:t>πολιτική κοσμική τάξη</a:t>
            </a:r>
            <a:r>
              <a:rPr lang="el-GR" dirty="0"/>
              <a:t> στην </a:t>
            </a:r>
            <a:r>
              <a:rPr lang="el-GR" b="1" dirty="0"/>
              <a:t>πνευματική τάξη της χάριτος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83481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8E1D9C-B422-A09D-0F34-BC07090FB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4. Η έννοια της διαφοροποίησης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467E64-40A9-1273-457E-3B6B097FF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ιστορία της Ρώμης, για τον </a:t>
            </a:r>
            <a:r>
              <a:rPr lang="el-GR" dirty="0" err="1"/>
              <a:t>Voegelin</a:t>
            </a:r>
            <a:r>
              <a:rPr lang="el-GR" dirty="0"/>
              <a:t>, ανήκει στην </a:t>
            </a:r>
            <a:r>
              <a:rPr lang="el-GR" b="1" dirty="0"/>
              <a:t>«εποχή της οικουμένης» (</a:t>
            </a:r>
            <a:r>
              <a:rPr lang="el-GR" b="1" dirty="0" err="1"/>
              <a:t>ecumenic</a:t>
            </a:r>
            <a:r>
              <a:rPr lang="el-GR" b="1" dirty="0"/>
              <a:t> </a:t>
            </a:r>
            <a:r>
              <a:rPr lang="el-GR" b="1" dirty="0" err="1"/>
              <a:t>age</a:t>
            </a:r>
            <a:r>
              <a:rPr lang="el-GR" b="1" dirty="0"/>
              <a:t>)</a:t>
            </a:r>
            <a:r>
              <a:rPr lang="el-GR" dirty="0"/>
              <a:t>, όπου τα μεγάλα αυτοκρατορικά μορφώματα (Κίνα, Περσία, Ρώμη) και οι νέες θρησκείες (Βουδισμός, Χριστιανισμός) αναζητούν </a:t>
            </a:r>
            <a:r>
              <a:rPr lang="el-GR" b="1" dirty="0"/>
              <a:t>νέα μορφή νοήματος και τάξης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b="1" dirty="0"/>
              <a:t>διαφοροποίηση της εμπειρίας της υπερβατικότητας</a:t>
            </a:r>
            <a:r>
              <a:rPr lang="el-GR" dirty="0"/>
              <a:t> (</a:t>
            </a:r>
            <a:r>
              <a:rPr lang="el-GR" dirty="0" err="1"/>
              <a:t>differentiation</a:t>
            </a:r>
            <a:r>
              <a:rPr lang="el-GR" dirty="0"/>
              <a:t> of the </a:t>
            </a:r>
            <a:r>
              <a:rPr lang="el-GR" dirty="0" err="1"/>
              <a:t>experience</a:t>
            </a:r>
            <a:r>
              <a:rPr lang="el-GR" dirty="0"/>
              <a:t> of </a:t>
            </a:r>
            <a:r>
              <a:rPr lang="el-GR" dirty="0" err="1"/>
              <a:t>transcendence</a:t>
            </a:r>
            <a:r>
              <a:rPr lang="el-GR" dirty="0"/>
              <a:t>) σημαίνει ότι η </a:t>
            </a:r>
            <a:r>
              <a:rPr lang="el-GR" b="1" dirty="0"/>
              <a:t>πραγματική εκπροσώπηση</a:t>
            </a:r>
            <a:r>
              <a:rPr lang="el-GR" dirty="0"/>
              <a:t> δεν μπορεί πλέον να είναι απλώς πολιτική ή θεσμική, αλλά πρέπει να εδράζεται στην </a:t>
            </a:r>
            <a:r>
              <a:rPr lang="el-GR" b="1" dirty="0"/>
              <a:t>εσωτερική εμπειρία του Πνεύματος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59577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BFEA37-9335-5BD2-5536-9A1CC0E4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5. Συμπέρασμα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54A871-E661-A7EE-66C8-8054557C3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Στην </a:t>
            </a:r>
            <a:r>
              <a:rPr lang="el-GR" b="1" dirty="0"/>
              <a:t>Ρωμαϊκή Αυτοκρατορία</a:t>
            </a:r>
            <a:r>
              <a:rPr lang="el-GR" dirty="0"/>
              <a:t>, λοιπόν, ο «αγώνας για εκπροσώπηση» είναι: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b="1" dirty="0"/>
              <a:t>μεταμόρφωση</a:t>
            </a:r>
            <a:r>
              <a:rPr lang="el-GR" dirty="0"/>
              <a:t> από τη </a:t>
            </a:r>
            <a:r>
              <a:rPr lang="el-GR" b="1" dirty="0" err="1"/>
              <a:t>res</a:t>
            </a:r>
            <a:r>
              <a:rPr lang="el-GR" b="1" dirty="0"/>
              <a:t> </a:t>
            </a:r>
            <a:r>
              <a:rPr lang="el-GR" b="1" dirty="0" err="1"/>
              <a:t>publica</a:t>
            </a:r>
            <a:r>
              <a:rPr lang="el-GR" dirty="0"/>
              <a:t> στην </a:t>
            </a:r>
            <a:r>
              <a:rPr lang="el-GR" b="1" dirty="0" err="1"/>
              <a:t>sacra</a:t>
            </a:r>
            <a:r>
              <a:rPr lang="el-GR" b="1" dirty="0"/>
              <a:t> </a:t>
            </a:r>
            <a:r>
              <a:rPr lang="el-GR" b="1" dirty="0" err="1"/>
              <a:t>auctoritas</a:t>
            </a:r>
            <a:r>
              <a:rPr lang="el-GR" dirty="0"/>
              <a:t> του Αυτοκράτορα,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τελικά, η </a:t>
            </a:r>
            <a:r>
              <a:rPr lang="el-GR" b="1" dirty="0"/>
              <a:t>υπέρβασή</a:t>
            </a:r>
            <a:r>
              <a:rPr lang="el-GR" dirty="0"/>
              <a:t> της από την </a:t>
            </a:r>
            <a:r>
              <a:rPr lang="el-GR" b="1" dirty="0"/>
              <a:t>εκκλησιαστική κοινότητα</a:t>
            </a:r>
            <a:r>
              <a:rPr lang="el-GR" dirty="0"/>
              <a:t>, όπου η αληθινή εκπροσώπηση δεν είναι πια θεσμική αλλά </a:t>
            </a:r>
            <a:r>
              <a:rPr lang="el-GR" b="1" dirty="0"/>
              <a:t>πνευματική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Η </a:t>
            </a:r>
            <a:r>
              <a:rPr lang="el-GR" b="1" dirty="0"/>
              <a:t>σωτηρία της θεωρίας</a:t>
            </a:r>
            <a:r>
              <a:rPr lang="el-GR" dirty="0"/>
              <a:t> και της πολιτικής, όπως θα πει ο </a:t>
            </a:r>
            <a:r>
              <a:rPr lang="el-GR" dirty="0" err="1"/>
              <a:t>Voegelin</a:t>
            </a:r>
            <a:r>
              <a:rPr lang="el-GR" dirty="0"/>
              <a:t>, απαιτεί </a:t>
            </a:r>
            <a:r>
              <a:rPr lang="el-GR" b="1" dirty="0"/>
              <a:t>πιστότητα στην εμπειρία της χάριτος</a:t>
            </a:r>
            <a:r>
              <a:rPr lang="el-GR" dirty="0"/>
              <a:t> —στην εσωτερική αναφορά του ανθρώπου προς το υπερβατικό Όν.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45611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33ABAF-CD39-C27B-0616-298811CA5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32267"/>
          </a:xfrm>
        </p:spPr>
        <p:txBody>
          <a:bodyPr/>
          <a:lstStyle/>
          <a:p>
            <a:r>
              <a:rPr lang="el-GR" dirty="0"/>
              <a:t>Η αριστοτελική φιλία και τα όριά της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8465FB-22D4-FCFE-AA57-348B009A6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 Αριστοτέλης βλέπει την πολιτική φιλία ως συμμετοχή στον νου (</a:t>
            </a:r>
            <a:r>
              <a:rPr lang="el-GR" dirty="0" err="1"/>
              <a:t>νοῦς</a:t>
            </a:r>
            <a:r>
              <a:rPr lang="el-GR" dirty="0"/>
              <a:t>).</a:t>
            </a:r>
          </a:p>
          <a:p>
            <a:endParaRPr lang="el-GR" dirty="0"/>
          </a:p>
          <a:p>
            <a:r>
              <a:rPr lang="el-GR" dirty="0"/>
              <a:t>Η φιλία προϋποθέτει ισότητα πνεύματος, άρα αποκλείει τη σχέση Θεού–ανθρώπου.</a:t>
            </a:r>
          </a:p>
          <a:p>
            <a:endParaRPr lang="el-GR" dirty="0"/>
          </a:p>
          <a:p>
            <a:r>
              <a:rPr lang="el-GR" dirty="0"/>
              <a:t>Η πλατωνική–αριστοτελική αλήθεια είναι ανθρωπολογική, όχι </a:t>
            </a:r>
            <a:r>
              <a:rPr lang="el-GR" dirty="0" err="1"/>
              <a:t>σωτηριολογική</a:t>
            </a:r>
            <a:r>
              <a:rPr lang="el-GR" dirty="0"/>
              <a:t>.</a:t>
            </a:r>
          </a:p>
          <a:p>
            <a:endParaRPr lang="el-GR" dirty="0"/>
          </a:p>
          <a:p>
            <a:r>
              <a:rPr lang="el-GR" dirty="0"/>
              <a:t>Ο Χριστιανισμός αποκαλύπτει τη χάρη και τη φιλία του Θεού προς τον άνθρωπο.</a:t>
            </a:r>
          </a:p>
          <a:p>
            <a:endParaRPr lang="el-GR" dirty="0"/>
          </a:p>
          <a:p>
            <a:r>
              <a:rPr lang="el-GR" dirty="0"/>
              <a:t>Η σχέση μετατρέπεται από </a:t>
            </a:r>
            <a:r>
              <a:rPr lang="el-GR" dirty="0" err="1"/>
              <a:t>μονόδρομη</a:t>
            </a:r>
            <a:r>
              <a:rPr lang="el-GR" dirty="0"/>
              <a:t> σε σχέση αμοιβαίας αγάπης (</a:t>
            </a:r>
            <a:r>
              <a:rPr lang="el-GR" dirty="0" err="1"/>
              <a:t>amicitia</a:t>
            </a:r>
            <a:r>
              <a:rPr lang="el-GR" dirty="0"/>
              <a:t>).</a:t>
            </a:r>
          </a:p>
          <a:p>
            <a:endParaRPr lang="el-GR" dirty="0"/>
          </a:p>
          <a:p>
            <a:r>
              <a:rPr lang="el-GR" dirty="0"/>
              <a:t>Η αποκατάσταση της πολιτικής επιστήμης περνά από τη </a:t>
            </a:r>
            <a:r>
              <a:rPr lang="el-GR" dirty="0">
                <a:solidFill>
                  <a:srgbClr val="FFC000"/>
                </a:solidFill>
              </a:rPr>
              <a:t>χριστιανική εμπειρία της χάριτος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1969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4CF34C-BEBD-581F-F563-11EBD72C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12290"/>
          </a:xfrm>
        </p:spPr>
        <p:txBody>
          <a:bodyPr>
            <a:normAutofit/>
          </a:bodyPr>
          <a:lstStyle/>
          <a:p>
            <a:r>
              <a:rPr lang="el-GR" dirty="0"/>
              <a:t>Το πρόβλημα που βλέπει ο Voegelin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A00732-DD22-1D7D-03D2-733FE921E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Ο Voegelin θεωρεί ότι η </a:t>
            </a:r>
            <a:r>
              <a:rPr lang="el-GR" b="1" dirty="0"/>
              <a:t>πολιτική επιστήμη της νεωτερικότητας</a:t>
            </a:r>
            <a:r>
              <a:rPr lang="el-GR" dirty="0"/>
              <a:t> έχει </a:t>
            </a:r>
            <a:r>
              <a:rPr lang="el-GR" b="1" dirty="0"/>
              <a:t>αποκοπεί από την εμπειρία του Είναι</a:t>
            </a:r>
            <a:r>
              <a:rPr lang="el-GR" dirty="0"/>
              <a:t>, δηλαδή από την </a:t>
            </a:r>
            <a:r>
              <a:rPr lang="el-GR" b="1" dirty="0"/>
              <a:t>μεταφυσική και υπαρξιακή διάσταση της ανθρώπινης ύπαρξης</a:t>
            </a:r>
            <a:r>
              <a:rPr lang="el-GR" dirty="0"/>
              <a:t>.</a:t>
            </a:r>
            <a:endParaRPr lang="en-US" dirty="0"/>
          </a:p>
          <a:p>
            <a:pPr>
              <a:buNone/>
            </a:pPr>
            <a:br>
              <a:rPr lang="el-GR" dirty="0"/>
            </a:br>
            <a:r>
              <a:rPr lang="el-GR" dirty="0"/>
              <a:t>Αυτό συνέβη, κατά τη γνώμη του, επειδή οι νεωτερικές ιδεολογίες (φιλελευθερισμός, σοσιαλισμός, εθνικισμός, θετικισμός κ.λπ.) </a:t>
            </a:r>
            <a:r>
              <a:rPr lang="el-GR" b="1" dirty="0"/>
              <a:t>έκλεισαν τον άνθρωπο στον ιστορικό και εγκόσμιο ορίζοντα</a:t>
            </a:r>
            <a:r>
              <a:rPr lang="el-GR" dirty="0"/>
              <a:t> — απορρίπτοντας τη μετοχή του στο υπερβατικό.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Έτσι, η πολιτική δεν νοείται πλέον ως </a:t>
            </a:r>
            <a:r>
              <a:rPr lang="el-GR" b="1" dirty="0"/>
              <a:t>τάξη (</a:t>
            </a:r>
            <a:r>
              <a:rPr lang="el-GR" b="1" dirty="0" err="1"/>
              <a:t>order</a:t>
            </a:r>
            <a:r>
              <a:rPr lang="el-GR" b="1" dirty="0"/>
              <a:t>)</a:t>
            </a:r>
            <a:r>
              <a:rPr lang="el-GR" dirty="0"/>
              <a:t> που εκφράζει τη σχέση του ανθρώπου με το θείο και το όλον της ύπαρξης, αλλά ως </a:t>
            </a:r>
            <a:r>
              <a:rPr lang="el-GR" b="1" dirty="0"/>
              <a:t>μηχανισμός εξουσίας</a:t>
            </a:r>
            <a:r>
              <a:rPr lang="el-GR" dirty="0"/>
              <a:t> ή </a:t>
            </a:r>
            <a:r>
              <a:rPr lang="el-GR" b="1" dirty="0"/>
              <a:t>διαχείριση υλικών συμφερόντων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278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49AE29-4E17-525F-2100-2C0EF3EFC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12290"/>
          </a:xfrm>
        </p:spPr>
        <p:txBody>
          <a:bodyPr>
            <a:normAutofit/>
          </a:bodyPr>
          <a:lstStyle/>
          <a:p>
            <a:r>
              <a:rPr lang="el-GR" dirty="0"/>
              <a:t>Η αποκατάσταση της πολιτικής επιστήμης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81EA80-D5BD-5158-426D-216FE6BB2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/>
              <a:t>Για τον Voegelin, η αποκατάσταση της πολιτικής επιστήμης σημαίνει </a:t>
            </a:r>
            <a:r>
              <a:rPr lang="el-GR" b="1" dirty="0"/>
              <a:t>επάνοδο στην εμπειρία του Είναι</a:t>
            </a:r>
            <a:r>
              <a:rPr lang="el-GR" dirty="0"/>
              <a:t> — δηλαδή στην </a:t>
            </a:r>
            <a:r>
              <a:rPr lang="el-GR" b="1" dirty="0"/>
              <a:t>εσωτερική εμπειρία του ανθρώπου που συμμετέχει στο θείο</a:t>
            </a:r>
            <a:r>
              <a:rPr lang="el-GR" dirty="0"/>
              <a:t> και επιδιώκει την τάξη της ψυχής και της κοινωνίας.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br>
              <a:rPr lang="el-GR" dirty="0"/>
            </a:br>
            <a:r>
              <a:rPr lang="el-GR" dirty="0"/>
              <a:t>Η αυθεντική πολιτική επιστήμη δεν μπορεί να είναι ούτε εμπειρισμός ούτε καθαρή θεωρία της εξουσίας· πρέπει να ερμηνεύει </a:t>
            </a:r>
            <a:r>
              <a:rPr lang="el-GR" b="1" dirty="0"/>
              <a:t>τον άνθρωπο ως ον εντός της κοσμολογικής και θείας τάξης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8458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DBDCC0-92F7-9708-DDA8-7FFAFC63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5037"/>
          </a:xfrm>
        </p:spPr>
        <p:txBody>
          <a:bodyPr>
            <a:normAutofit fontScale="90000"/>
          </a:bodyPr>
          <a:lstStyle/>
          <a:p>
            <a:r>
              <a:rPr lang="el-GR" dirty="0"/>
              <a:t>Γιατί η «χριστιανική εμπειρία της χάριτος» είναι κεντρική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2C7020-A2EA-EDE1-A78C-D485BC1CD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/>
              <a:t>Η χριστιανική εμπειρία της </a:t>
            </a:r>
            <a:r>
              <a:rPr lang="el-GR" b="1" dirty="0"/>
              <a:t>χάριτος</a:t>
            </a:r>
            <a:r>
              <a:rPr lang="el-GR" dirty="0"/>
              <a:t> για τον Voegelin είναι το αποκορύφωμα της ιστορικής αποκάλυψης του </a:t>
            </a:r>
            <a:r>
              <a:rPr lang="el-GR" b="1" dirty="0"/>
              <a:t>ανοίγματος του ανθρώπου προς το θείο</a:t>
            </a:r>
            <a:r>
              <a:rPr lang="el-GR" dirty="0"/>
              <a:t> (</a:t>
            </a:r>
            <a:r>
              <a:rPr lang="el-GR" i="1" dirty="0" err="1"/>
              <a:t>tension</a:t>
            </a:r>
            <a:r>
              <a:rPr lang="el-GR" i="1" dirty="0"/>
              <a:t> </a:t>
            </a:r>
            <a:r>
              <a:rPr lang="el-GR" i="1" dirty="0" err="1"/>
              <a:t>toward</a:t>
            </a:r>
            <a:r>
              <a:rPr lang="el-GR" i="1" dirty="0"/>
              <a:t> the </a:t>
            </a:r>
            <a:r>
              <a:rPr lang="el-GR" i="1" dirty="0" err="1"/>
              <a:t>divine</a:t>
            </a:r>
            <a:r>
              <a:rPr lang="el-GR" i="1" dirty="0"/>
              <a:t> </a:t>
            </a:r>
            <a:r>
              <a:rPr lang="el-GR" i="1" dirty="0" err="1"/>
              <a:t>ground</a:t>
            </a:r>
            <a:r>
              <a:rPr lang="el-GR" i="1" dirty="0"/>
              <a:t> of </a:t>
            </a:r>
            <a:r>
              <a:rPr lang="el-GR" i="1" dirty="0" err="1"/>
              <a:t>being</a:t>
            </a:r>
            <a:r>
              <a:rPr lang="el-GR" dirty="0"/>
              <a:t>).</a:t>
            </a:r>
            <a:endParaRPr lang="en-US" dirty="0"/>
          </a:p>
          <a:p>
            <a:pPr>
              <a:buNone/>
            </a:pPr>
            <a:br>
              <a:rPr lang="el-GR" dirty="0"/>
            </a:br>
            <a:r>
              <a:rPr lang="el-GR" dirty="0"/>
              <a:t>Είναι η στιγμή που ο άνθρωπος </a:t>
            </a:r>
            <a:r>
              <a:rPr lang="el-GR" b="1" dirty="0"/>
              <a:t>αναγνωρίζει ότι η τάξη δεν προέρχεται από τον εαυτό του (την ιστορία, το κόμμα, τη λογική του κράτους)</a:t>
            </a:r>
            <a:r>
              <a:rPr lang="el-GR" dirty="0"/>
              <a:t> αλλά </a:t>
            </a:r>
            <a:r>
              <a:rPr lang="el-GR" b="1" dirty="0"/>
              <a:t>από τη θεία πηγή του Είναι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186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EFDEF1-B7B9-8391-A123-877B28837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65641"/>
          </a:xfrm>
        </p:spPr>
        <p:txBody>
          <a:bodyPr>
            <a:normAutofit/>
          </a:bodyPr>
          <a:lstStyle/>
          <a:p>
            <a:r>
              <a:rPr lang="el-GR" dirty="0"/>
              <a:t>Η χάρις, επομένως: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13809A-903F-43E7-3651-C9361F9EA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Επαναφέρει τον άνθρωπο στην </a:t>
            </a:r>
            <a:r>
              <a:rPr lang="el-GR" b="1" dirty="0"/>
              <a:t>αληθινή σχέση του με το θείο</a:t>
            </a:r>
            <a:r>
              <a:rPr lang="el-GR" dirty="0"/>
              <a:t>·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Καταλύει την ύβρη της «</a:t>
            </a:r>
            <a:r>
              <a:rPr lang="el-GR" dirty="0" err="1"/>
              <a:t>ενδοκοσμικής</a:t>
            </a:r>
            <a:r>
              <a:rPr lang="el-GR" dirty="0"/>
              <a:t> σωτηρίας» που υπόσχονται οι ιδεολογίες (ο γνωστικισμός της ιστορίας)·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Ανοίγει τον χώρο για </a:t>
            </a:r>
            <a:r>
              <a:rPr lang="el-GR" b="1" dirty="0"/>
              <a:t>μεταφυσική ταπεινότητα και πνευματική αυτοσυνείδηση</a:t>
            </a:r>
            <a:r>
              <a:rPr lang="el-GR" dirty="0"/>
              <a:t>·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έτσι θεμελιώνει μια </a:t>
            </a:r>
            <a:r>
              <a:rPr lang="el-GR" b="1" dirty="0"/>
              <a:t>πολιτική επιστήμη που σέβεται την τάξη του Είναι</a:t>
            </a:r>
            <a:r>
              <a:rPr lang="el-GR" dirty="0"/>
              <a:t>, αντί να την παραμορφώνει με πολιτικές μυθολογίες.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2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C6FF98-9EDE-8A36-A5A7-B4C4614C3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79044"/>
          </a:xfrm>
        </p:spPr>
        <p:txBody>
          <a:bodyPr/>
          <a:lstStyle/>
          <a:p>
            <a:r>
              <a:rPr lang="el-GR" dirty="0"/>
              <a:t>Η Χριστιανική Επανάσταση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5A8EEF-2761-60AC-E19A-92DD1B85E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dirty="0"/>
              <a:t>Η ιστορία προχωρά μέσω διαφοροποίησης της εμπειρίας της υπερβατικότητας.</a:t>
            </a:r>
          </a:p>
          <a:p>
            <a:pPr marL="457200" indent="-457200">
              <a:buFont typeface="+mj-lt"/>
              <a:buAutoNum type="arabicPeriod"/>
            </a:pP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Η θεωρία οφείλει να κινείται εντός αυτής της ιστορικής διαφοροποίησης.</a:t>
            </a:r>
          </a:p>
          <a:p>
            <a:pPr marL="457200" indent="-457200">
              <a:buFont typeface="+mj-lt"/>
              <a:buAutoNum type="arabicPeriod"/>
            </a:pP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Η ελληνική φιλοσοφία και ο Χριστιανισμός είναι τα μέγιστα στάδια διάκρισης.</a:t>
            </a:r>
          </a:p>
          <a:p>
            <a:pPr marL="457200" indent="-457200">
              <a:buFont typeface="+mj-lt"/>
              <a:buAutoNum type="arabicPeriod"/>
            </a:pP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Η υποχώρηση από αυτά σημαίνει θεωρητική οπισθοδρόμηση.</a:t>
            </a:r>
          </a:p>
          <a:p>
            <a:pPr marL="457200" indent="-457200">
              <a:buFont typeface="+mj-lt"/>
              <a:buAutoNum type="arabicPeriod"/>
            </a:pP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τονίζει τον κίνδυνο του μηδενισμού και του </a:t>
            </a:r>
            <a:r>
              <a:rPr lang="el-GR" dirty="0" err="1"/>
              <a:t>υπερανθρώπου</a:t>
            </a:r>
            <a:r>
              <a:rPr lang="el-GR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Η σωτηρία της θεωρίας απαιτεί πιστότητα στα όρια και τη χάρη.</a:t>
            </a:r>
          </a:p>
        </p:txBody>
      </p:sp>
    </p:spTree>
    <p:extLst>
      <p:ext uri="{BB962C8B-B14F-4D97-AF65-F5344CB8AC3E}">
        <p14:creationId xmlns:p14="http://schemas.microsoft.com/office/powerpoint/2010/main" val="8411557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9F7C0C-72D2-F5DA-DF14-1D4049D0F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1. «Η ιστορία προχωρά μέσω διαφοροποίησης της εμπειρίας της υπερβατικότητας»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D4D35C-0366-7816-65FE-7D95003B0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l-GR" b="1" dirty="0"/>
          </a:p>
          <a:p>
            <a:pPr>
              <a:buNone/>
            </a:pPr>
            <a:r>
              <a:rPr lang="el-GR" dirty="0"/>
              <a:t>Για τον Voegelin, η ανθρώπινη ιστορία δεν είναι απλώς αλληλουχία γεγονότων, αλλά μια </a:t>
            </a:r>
            <a:r>
              <a:rPr lang="el-GR" b="1" dirty="0"/>
              <a:t>σπειροειδής πορεία αυτοσυνειδησίας</a:t>
            </a:r>
            <a:r>
              <a:rPr lang="el-GR" dirty="0"/>
              <a:t> του ανθρώπου ως όντος ανοιχτού προς το υπερβατικό (το θείο, το Είναι).</a:t>
            </a:r>
            <a:endParaRPr lang="en-US" dirty="0"/>
          </a:p>
          <a:p>
            <a:pPr>
              <a:buNone/>
            </a:pPr>
            <a:br>
              <a:rPr lang="el-GR" dirty="0"/>
            </a:br>
            <a:r>
              <a:rPr lang="el-GR" dirty="0"/>
              <a:t>Η «υπερβατικότητα» είναι η </a:t>
            </a:r>
            <a:r>
              <a:rPr lang="el-GR" b="1" dirty="0"/>
              <a:t>εμπειρία ότι υπάρχει κάτι πέρα από τον κόσμο</a:t>
            </a:r>
            <a:r>
              <a:rPr lang="el-GR" dirty="0"/>
              <a:t>, μια διάσταση νοήματος που υπερβαίνει το εγκόσμιο.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Η ιστορία προχωρά όταν αυτή η εμπειρία γίνεται </a:t>
            </a:r>
            <a:r>
              <a:rPr lang="el-GR" b="1" dirty="0"/>
              <a:t>πιο καθαρή, πιο διαφοροποιημένη, πιο συνειδητή</a:t>
            </a:r>
            <a:r>
              <a:rPr lang="el-GR" dirty="0"/>
              <a:t>.</a:t>
            </a:r>
            <a:endParaRPr lang="en-US" dirty="0"/>
          </a:p>
          <a:p>
            <a:pPr>
              <a:buNone/>
            </a:pPr>
            <a:br>
              <a:rPr lang="el-GR" dirty="0"/>
            </a:br>
            <a:r>
              <a:rPr lang="el-GR" dirty="0"/>
              <a:t>Δηλαδή: ο άνθρωπος αποκτά όλο και βαθύτερη κατανόηση της σχέσης του με το θείο θεμέλιο του Είναι.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70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15015E-B0B0-8519-D5B9-033BE92F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85041"/>
          </a:xfrm>
        </p:spPr>
        <p:txBody>
          <a:bodyPr/>
          <a:lstStyle/>
          <a:p>
            <a:r>
              <a:rPr lang="el-GR" dirty="0"/>
              <a:t>Η Καταστροφή του Θετικισμού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8FD684-3F15-6DBB-7508-21EC84F0D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θετικισμός μετέτρεψε την πολιτική επιστήμη σε τεχνική χωρίς ψυχή.</a:t>
            </a:r>
          </a:p>
          <a:p>
            <a:endParaRPr lang="el-GR" dirty="0"/>
          </a:p>
          <a:p>
            <a:r>
              <a:rPr lang="el-GR" dirty="0"/>
              <a:t>Υπέταξε τη θεωρητική συνάφεια στη μέθοδο.</a:t>
            </a:r>
          </a:p>
          <a:p>
            <a:endParaRPr lang="el-GR" dirty="0"/>
          </a:p>
          <a:p>
            <a:r>
              <a:rPr lang="el-GR" dirty="0"/>
              <a:t>Ταύτισε την επιστήμη με την ποσοτική περιγραφή.</a:t>
            </a:r>
          </a:p>
          <a:p>
            <a:endParaRPr lang="el-GR" dirty="0"/>
          </a:p>
          <a:p>
            <a:r>
              <a:rPr lang="el-GR" dirty="0"/>
              <a:t>Απώλεια της σχέσης με τη μεταφυσική και την υπερβατικότητα.</a:t>
            </a:r>
          </a:p>
          <a:p>
            <a:endParaRPr lang="el-GR" dirty="0"/>
          </a:p>
          <a:p>
            <a:r>
              <a:rPr lang="el-GR" dirty="0"/>
              <a:t>Η μέθοδος έγινε κριτήριο της αλήθειας, όχι μέσο για αυτήν.</a:t>
            </a:r>
          </a:p>
          <a:p>
            <a:endParaRPr lang="el-GR" dirty="0"/>
          </a:p>
          <a:p>
            <a:r>
              <a:rPr lang="el-GR" dirty="0"/>
              <a:t>Το αποτέλεσμα: γνωστικός μηδενισμός και </a:t>
            </a:r>
            <a:r>
              <a:rPr lang="el-GR" dirty="0" err="1"/>
              <a:t>αποϊεροποίηση</a:t>
            </a:r>
            <a:r>
              <a:rPr lang="el-GR" dirty="0"/>
              <a:t> της πολιτικής.</a:t>
            </a:r>
          </a:p>
        </p:txBody>
      </p:sp>
    </p:spTree>
    <p:extLst>
      <p:ext uri="{BB962C8B-B14F-4D97-AF65-F5344CB8AC3E}">
        <p14:creationId xmlns:p14="http://schemas.microsoft.com/office/powerpoint/2010/main" val="3210452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BE5CFC-BAF5-C75B-9988-D625085FD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2. «Η θεωρία οφείλει να κινείται εντός αυτής της ιστορικής διαφοροποίησης»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C6C67A-3348-9C2E-5DDC-D8529ECCD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44460"/>
            <a:ext cx="10972800" cy="4081704"/>
          </a:xfrm>
        </p:spPr>
        <p:txBody>
          <a:bodyPr/>
          <a:lstStyle/>
          <a:p>
            <a:pPr>
              <a:buNone/>
            </a:pPr>
            <a:r>
              <a:rPr lang="el-GR" dirty="0"/>
              <a:t>Η </a:t>
            </a:r>
            <a:r>
              <a:rPr lang="el-GR" b="1" dirty="0"/>
              <a:t>θεωρία</a:t>
            </a:r>
            <a:r>
              <a:rPr lang="el-GR" dirty="0"/>
              <a:t> (φιλοσοφική ή πολιτική) δεν μπορεί να είναι αποκομμένη από αυτή την ιστορική εξέλιξη της ανθρώπινης εμπειρίας.</a:t>
            </a:r>
            <a:endParaRPr lang="en-US" dirty="0"/>
          </a:p>
          <a:p>
            <a:pPr>
              <a:buNone/>
            </a:pPr>
            <a:br>
              <a:rPr lang="el-GR" dirty="0"/>
            </a:br>
            <a:r>
              <a:rPr lang="el-GR" dirty="0"/>
              <a:t>Αντίθετα, οφείλει να </a:t>
            </a:r>
            <a:r>
              <a:rPr lang="el-GR" b="1" dirty="0"/>
              <a:t>συμμετέχει και να αντανακλά</a:t>
            </a:r>
            <a:r>
              <a:rPr lang="el-GR" dirty="0"/>
              <a:t> τη βαθύτερη αυτοσυνειδησία του ανθρώπου — να κινείται </a:t>
            </a:r>
            <a:r>
              <a:rPr lang="el-GR" i="1" dirty="0"/>
              <a:t>μέσα</a:t>
            </a:r>
            <a:r>
              <a:rPr lang="el-GR" dirty="0"/>
              <a:t> στην πορεία αυτής της διαφοροποίησης.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Με άλλα λόγια:</a:t>
            </a:r>
            <a:br>
              <a:rPr lang="el-GR" dirty="0"/>
            </a:br>
            <a:r>
              <a:rPr lang="el-GR" dirty="0"/>
              <a:t>Η θεωρία είναι αληθινή μόνο όταν </a:t>
            </a:r>
            <a:r>
              <a:rPr lang="el-GR" b="1" dirty="0"/>
              <a:t>εκφράζει την εμπειρία του ανθρώπου ως όντος σε σχέση με το θείο</a:t>
            </a:r>
            <a:r>
              <a:rPr lang="el-GR" dirty="0"/>
              <a:t>· αν περιοριστεί σε εγκόσμιες, μηχανικές, «θετικιστικές» κατηγορίες, γίνεται τυφλή.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0757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36CE32-967B-A79F-4878-03A652FAB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3. «Η ελληνική φιλοσοφία και ο Χριστιανισμός είναι τα μέγιστα στάδια διάκρισης»</a:t>
            </a:r>
            <a:endParaRPr lang="en-US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1BCC5C-A27B-B4DC-43E5-061C392B6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50367"/>
            <a:ext cx="10972800" cy="4525963"/>
          </a:xfrm>
        </p:spPr>
        <p:txBody>
          <a:bodyPr/>
          <a:lstStyle/>
          <a:p>
            <a:pPr>
              <a:buNone/>
            </a:pPr>
            <a:r>
              <a:rPr lang="el-GR" dirty="0"/>
              <a:t>Για τον Voegelin, η ιστορική πορεία της διαφοροποίησης κορυφώνεται σε δύο καίριες στιγμές: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Στην ελληνική φιλοσοφία (ιδίως τον Πλάτωνα και τον Αριστοτέλη):</a:t>
            </a:r>
            <a:r>
              <a:rPr lang="el-GR" dirty="0"/>
              <a:t> όπου ο άνθρωπος ανακαλύπτει τη </a:t>
            </a:r>
            <a:r>
              <a:rPr lang="el-GR" i="1" dirty="0"/>
              <a:t>νοητή τάξη</a:t>
            </a:r>
            <a:r>
              <a:rPr lang="el-GR" dirty="0"/>
              <a:t> του κόσμου και το ότι η ψυχή μετέχει σε αυτήν.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Στον Χριστιανισμό:</a:t>
            </a:r>
            <a:r>
              <a:rPr lang="el-GR" dirty="0"/>
              <a:t> όπου η εμπειρία της υπερβατικότητας γίνεται </a:t>
            </a:r>
            <a:r>
              <a:rPr lang="el-GR" i="1" dirty="0"/>
              <a:t>προσωπική και εσωτερική</a:t>
            </a:r>
            <a:r>
              <a:rPr lang="el-GR" dirty="0"/>
              <a:t> — σχέση του ανθρώπου με τον Θεό μέσω της χάριτος.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Αυτά είναι για τον Voegelin οι δύο «κορυφές» της ανθρώπινης αυτοσυνειδησίας για τη σχέση του με το υπερβατικό.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9589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E8E29E-6689-CAC6-FF22-E2D7E45C3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34653"/>
          </a:xfrm>
        </p:spPr>
        <p:txBody>
          <a:bodyPr>
            <a:normAutofit/>
          </a:bodyPr>
          <a:lstStyle/>
          <a:p>
            <a:r>
              <a:rPr lang="el-GR" sz="2800" dirty="0"/>
              <a:t>4. «Η υποχώρηση από αυτά σημαίνει θεωρητική οπισθοδρόμηση»</a:t>
            </a:r>
            <a:endParaRPr lang="en-US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546FEA-77AC-7FBB-9C61-1A368C1D8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42868"/>
            <a:ext cx="10972800" cy="3883296"/>
          </a:xfrm>
        </p:spPr>
        <p:txBody>
          <a:bodyPr/>
          <a:lstStyle/>
          <a:p>
            <a:pPr>
              <a:buNone/>
            </a:pPr>
            <a:r>
              <a:rPr lang="el-GR" dirty="0"/>
              <a:t>Αν η νεωτερική σκέψη εγκαταλείψει αυτή τη διακριτή εμπειρία (π.χ. με τον θετικισμό, τον μαρξισμό, τον </a:t>
            </a:r>
            <a:r>
              <a:rPr lang="el-GR" dirty="0" err="1"/>
              <a:t>νιτσεϊσμό</a:t>
            </a:r>
            <a:r>
              <a:rPr lang="el-GR" dirty="0"/>
              <a:t>), τότε </a:t>
            </a:r>
            <a:r>
              <a:rPr lang="el-GR" b="1" dirty="0"/>
              <a:t>δεν προχωρά</a:t>
            </a:r>
            <a:r>
              <a:rPr lang="el-GR" dirty="0"/>
              <a:t>, αλλά </a:t>
            </a:r>
            <a:r>
              <a:rPr lang="el-GR" b="1" dirty="0"/>
              <a:t>επιστρέφει σε προ-διαφοροποιημένα στάδια</a:t>
            </a:r>
            <a:r>
              <a:rPr lang="el-GR" dirty="0"/>
              <a:t> — δηλαδή σε μια πιο αδιαφοροποίητη, μυθολογική, ή μαγική αντίληψη του κόσμου.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Η γνώση χωρίς υπερβατική αναφορά </a:t>
            </a:r>
            <a:r>
              <a:rPr lang="el-GR" b="1" dirty="0"/>
              <a:t>χάνει το βάθος της</a:t>
            </a:r>
            <a:r>
              <a:rPr lang="el-GR" dirty="0"/>
              <a:t>, γίνεται ιδεολογία ή τεχνική, όχι θεωρία.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186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652CBB-28DE-B1BA-4B7D-7AE9218B5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dirty="0"/>
              <a:t>5. «Ο </a:t>
            </a:r>
            <a:r>
              <a:rPr lang="el-GR" sz="2800" dirty="0" err="1"/>
              <a:t>Βέγκελιν</a:t>
            </a:r>
            <a:r>
              <a:rPr lang="el-GR" sz="2800" dirty="0"/>
              <a:t> τονίζει τον κίνδυνο του μηδενισμού και του </a:t>
            </a:r>
            <a:r>
              <a:rPr lang="el-GR" sz="2800" dirty="0" err="1"/>
              <a:t>υπερανθρώπου</a:t>
            </a:r>
            <a:r>
              <a:rPr lang="el-GR" sz="2800" dirty="0"/>
              <a:t>»</a:t>
            </a:r>
            <a:br>
              <a:rPr lang="el-GR" sz="2800" dirty="0"/>
            </a:br>
            <a:endParaRPr lang="en-US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F066E0-872C-8313-930C-123775F1C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73857"/>
            <a:ext cx="10972800" cy="3952307"/>
          </a:xfrm>
        </p:spPr>
        <p:txBody>
          <a:bodyPr/>
          <a:lstStyle/>
          <a:p>
            <a:pPr>
              <a:buNone/>
            </a:pPr>
            <a:r>
              <a:rPr lang="el-GR" dirty="0"/>
              <a:t>Η ρήξη με την υπερβατικότητα οδηγεί: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στον </a:t>
            </a:r>
            <a:r>
              <a:rPr lang="el-GR" b="1" dirty="0"/>
              <a:t>μηδενισμό</a:t>
            </a:r>
            <a:r>
              <a:rPr lang="el-GR" dirty="0"/>
              <a:t> (όταν ο κόσμος χάνει κάθε ανώτερο νόημα),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στην </a:t>
            </a:r>
            <a:r>
              <a:rPr lang="el-GR" b="1" dirty="0"/>
              <a:t>ιδέα του </a:t>
            </a:r>
            <a:r>
              <a:rPr lang="el-GR" b="1" dirty="0" err="1"/>
              <a:t>υπερανθρώπου</a:t>
            </a:r>
            <a:r>
              <a:rPr lang="el-GR" dirty="0"/>
              <a:t> (όταν ο άνθρωπος τοποθετεί τον εαυτό του στη θέση του Θεού).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None/>
            </a:pPr>
            <a:r>
              <a:rPr lang="el-GR" dirty="0"/>
              <a:t>Για τον Voegelin, αυτό είναι το έσχατο στάδιο της </a:t>
            </a:r>
            <a:r>
              <a:rPr lang="el-GR" dirty="0" err="1"/>
              <a:t>γνωστικιστικής</a:t>
            </a:r>
            <a:r>
              <a:rPr lang="el-GR" dirty="0"/>
              <a:t> διαστροφής της νεωτερικότητας: η </a:t>
            </a:r>
            <a:r>
              <a:rPr lang="el-GR" i="1" dirty="0" err="1"/>
              <a:t>ενδοκοσμική</a:t>
            </a:r>
            <a:r>
              <a:rPr lang="el-GR" i="1" dirty="0"/>
              <a:t> θεοποίηση του ανθρώπου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8608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92A181-85B3-B4B0-6591-E35C1198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5037"/>
          </a:xfrm>
        </p:spPr>
        <p:txBody>
          <a:bodyPr>
            <a:normAutofit/>
          </a:bodyPr>
          <a:lstStyle/>
          <a:p>
            <a:r>
              <a:rPr lang="el-GR" sz="2800" dirty="0"/>
              <a:t>6. «Η σωτηρία της θεωρίας απαιτεί πιστότητα στα όρια και τη χάρη»</a:t>
            </a:r>
            <a:endParaRPr lang="en-US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D638FE-8624-6D74-6D8B-54450AD8E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84075"/>
            <a:ext cx="10972800" cy="414208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Η </a:t>
            </a:r>
            <a:r>
              <a:rPr lang="el-GR" b="1" dirty="0"/>
              <a:t>σωτηρία της θεωρίας</a:t>
            </a:r>
            <a:r>
              <a:rPr lang="el-GR" dirty="0"/>
              <a:t> (δηλαδή η διάσωσή της από τον εκφυλισμό σε ιδεολογία) εξαρτάται από δύο πράγματα: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Font typeface="+mj-lt"/>
              <a:buAutoNum type="arabicPeriod"/>
            </a:pPr>
            <a:r>
              <a:rPr lang="el-GR" b="1" dirty="0"/>
              <a:t>Πιστότητα στα όρια</a:t>
            </a:r>
            <a:r>
              <a:rPr lang="el-GR" dirty="0"/>
              <a:t> – αναγνώριση ότι ο άνθρωπος είναι πεπερασμένος, ότι δεν μπορεί να κατακτήσει το Όλον.</a:t>
            </a:r>
            <a:br>
              <a:rPr lang="el-GR" dirty="0"/>
            </a:br>
            <a:r>
              <a:rPr lang="el-GR" dirty="0"/>
              <a:t>Η γνώση του έχει όρια, και αυτά τα όρια τον διασώζουν από την ύβρη.</a:t>
            </a:r>
            <a:endParaRPr lang="en-US" dirty="0"/>
          </a:p>
          <a:p>
            <a:pPr>
              <a:buFont typeface="+mj-lt"/>
              <a:buAutoNum type="arabicPeriod"/>
            </a:pPr>
            <a:endParaRPr lang="el-GR" dirty="0"/>
          </a:p>
          <a:p>
            <a:pPr>
              <a:buFont typeface="+mj-lt"/>
              <a:buAutoNum type="arabicPeriod"/>
            </a:pPr>
            <a:r>
              <a:rPr lang="el-GR" b="1" dirty="0"/>
              <a:t>Πιστότητα στη χάρη</a:t>
            </a:r>
            <a:r>
              <a:rPr lang="el-GR" dirty="0"/>
              <a:t> – αναγνώριση ότι η τάξη και η σωτηρία δεν είναι ανθρώπινα επιτεύγματα, αλλά </a:t>
            </a:r>
            <a:r>
              <a:rPr lang="el-GR" b="1" dirty="0"/>
              <a:t>δώρα του θείου Είναι</a:t>
            </a:r>
            <a:r>
              <a:rPr lang="el-GR" dirty="0"/>
              <a:t>.</a:t>
            </a:r>
            <a:br>
              <a:rPr lang="el-GR" dirty="0"/>
            </a:br>
            <a:r>
              <a:rPr lang="el-GR" dirty="0"/>
              <a:t>Μόνο έτσι η θεωρία μένει «ανοιχτή» προς το υπερβατικό και παραμένει αληθινά φιλοσοφική.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8830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A10E25-110D-B5C0-C6F4-B213273C0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34653"/>
          </a:xfrm>
        </p:spPr>
        <p:txBody>
          <a:bodyPr/>
          <a:lstStyle/>
          <a:p>
            <a:r>
              <a:rPr lang="el-GR" dirty="0"/>
              <a:t>Συνοπτικά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5B66DA-74BA-243B-8B3A-E0C9D9060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b="1" dirty="0"/>
          </a:p>
          <a:p>
            <a:pPr>
              <a:buNone/>
            </a:pPr>
            <a:r>
              <a:rPr lang="el-GR" dirty="0"/>
              <a:t>Ο Voegelin υποστηρίζει ότι:</a:t>
            </a:r>
          </a:p>
          <a:p>
            <a:pPr>
              <a:buNone/>
            </a:pPr>
            <a:r>
              <a:rPr lang="el-GR" dirty="0"/>
              <a:t>Η πρόοδος της ιστορίας δεν είναι τεχνολογική ή πολιτική, αλλά </a:t>
            </a:r>
            <a:r>
              <a:rPr lang="el-GR" b="1" dirty="0"/>
              <a:t>πνευματική</a:t>
            </a:r>
            <a:r>
              <a:rPr lang="el-GR" dirty="0"/>
              <a:t> — πρόοδος στην κατανόηση της σχέσης ανθρώπου–Θείου.</a:t>
            </a:r>
          </a:p>
          <a:p>
            <a:pPr>
              <a:buNone/>
            </a:pPr>
            <a:br>
              <a:rPr lang="el-GR" dirty="0"/>
            </a:br>
            <a:r>
              <a:rPr lang="el-GR" dirty="0"/>
              <a:t>Όταν η θεωρία χάνει αυτή τη σχέση, </a:t>
            </a:r>
            <a:r>
              <a:rPr lang="el-GR" b="1" dirty="0"/>
              <a:t>εκπίπτει σε ιδεολογία</a:t>
            </a:r>
            <a:r>
              <a:rPr lang="el-GR" dirty="0"/>
              <a:t>, οδηγώντας σε μηδενισμό.</a:t>
            </a:r>
          </a:p>
          <a:p>
            <a:pPr>
              <a:buNone/>
            </a:pPr>
            <a:br>
              <a:rPr lang="el-GR" dirty="0"/>
            </a:br>
            <a:r>
              <a:rPr lang="el-GR" dirty="0"/>
              <a:t>Μόνο η ταπεινή παραμονή </a:t>
            </a:r>
            <a:r>
              <a:rPr lang="el-GR" i="1" dirty="0"/>
              <a:t>εντός των ορίων</a:t>
            </a:r>
            <a:r>
              <a:rPr lang="el-GR" dirty="0"/>
              <a:t> και η αποδοχή της </a:t>
            </a:r>
            <a:r>
              <a:rPr lang="el-GR" i="1" dirty="0"/>
              <a:t>χάριτος</a:t>
            </a:r>
            <a:r>
              <a:rPr lang="el-GR" dirty="0"/>
              <a:t> διασώζουν την αληθινή θεωρητική στάση.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8764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F0379A-11D0-CF60-EF0E-718CB7C9A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70751"/>
          </a:xfrm>
        </p:spPr>
        <p:txBody>
          <a:bodyPr>
            <a:normAutofit fontScale="90000"/>
          </a:bodyPr>
          <a:lstStyle/>
          <a:p>
            <a:r>
              <a:rPr lang="el-GR" dirty="0"/>
              <a:t>Ενάντια στον γνωστικισμό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8E9AD4-3BF0-DD91-5286-67BA01797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Ο Voegelin θεωρεί ότι οι ιδεολογίες της νεωτερικότητας είναι </a:t>
            </a:r>
            <a:r>
              <a:rPr lang="el-GR" b="1" dirty="0" err="1"/>
              <a:t>γνωστικιστικά</a:t>
            </a:r>
            <a:r>
              <a:rPr lang="el-GR" b="1" dirty="0"/>
              <a:t> υποκατάστατα θρησκείας</a:t>
            </a:r>
            <a:r>
              <a:rPr lang="el-GR" dirty="0"/>
              <a:t>· δηλαδή, προσπαθούν να επιτύχουν τη σωτηρία </a:t>
            </a:r>
            <a:r>
              <a:rPr lang="el-GR" i="1" dirty="0"/>
              <a:t>μέσα στην ιστορία</a:t>
            </a:r>
            <a:r>
              <a:rPr lang="el-GR" dirty="0"/>
              <a:t> μέσω ανθρώπινης βούλησης και δύναμης.</a:t>
            </a:r>
            <a:endParaRPr lang="en-US" dirty="0"/>
          </a:p>
          <a:p>
            <a:pPr>
              <a:buNone/>
            </a:pPr>
            <a:br>
              <a:rPr lang="el-GR" dirty="0"/>
            </a:br>
            <a:r>
              <a:rPr lang="el-GR" dirty="0"/>
              <a:t>Η εμπειρία της χάριτος, αντίθετα, </a:t>
            </a:r>
            <a:r>
              <a:rPr lang="el-GR" b="1" dirty="0"/>
              <a:t>καταλύει τον γνωστικισμό</a:t>
            </a:r>
            <a:r>
              <a:rPr lang="el-GR" dirty="0"/>
              <a:t> γιατί: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υπενθυμίζει ότι η σωτηρία είναι </a:t>
            </a:r>
            <a:r>
              <a:rPr lang="el-GR" b="1" dirty="0"/>
              <a:t>δώρο, όχι επίτευγμα</a:t>
            </a:r>
            <a:r>
              <a:rPr lang="el-GR" dirty="0"/>
              <a:t>,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ότι η αληθινή τάξη είναι </a:t>
            </a:r>
            <a:r>
              <a:rPr lang="el-GR" b="1" dirty="0"/>
              <a:t>σχέση και όχι κατασκευή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847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60DF0A-50E9-1805-040A-EA3ACD33F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34653"/>
          </a:xfrm>
        </p:spPr>
        <p:txBody>
          <a:bodyPr>
            <a:normAutofit/>
          </a:bodyPr>
          <a:lstStyle/>
          <a:p>
            <a:r>
              <a:rPr lang="el-GR" dirty="0"/>
              <a:t>Συνοψίζοντας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65FCB4-5479-488A-69F9-148E653E6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73857"/>
            <a:ext cx="10972800" cy="3952307"/>
          </a:xfrm>
        </p:spPr>
        <p:txBody>
          <a:bodyPr/>
          <a:lstStyle/>
          <a:p>
            <a:pPr>
              <a:buNone/>
            </a:pPr>
            <a:r>
              <a:rPr lang="el-GR" dirty="0"/>
              <a:t>Η αποκατάσταση της πολιτικής επιστήμης περνά από τη χριστιανική εμπειρία της χάριτος γιατί: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Font typeface="+mj-lt"/>
              <a:buAutoNum type="arabicPeriod"/>
            </a:pPr>
            <a:r>
              <a:rPr lang="el-GR" dirty="0"/>
              <a:t>Επαναφέρει την </a:t>
            </a:r>
            <a:r>
              <a:rPr lang="el-GR" b="1" dirty="0" err="1"/>
              <a:t>ανοιχτότητα</a:t>
            </a:r>
            <a:r>
              <a:rPr lang="el-GR" b="1" dirty="0"/>
              <a:t> προς το Είναι</a:t>
            </a:r>
            <a:r>
              <a:rPr lang="el-GR" dirty="0"/>
              <a:t> και το υπερβατικό θεμέλιο της τάξης.</a:t>
            </a:r>
            <a:endParaRPr lang="en-US" dirty="0"/>
          </a:p>
          <a:p>
            <a:pPr>
              <a:buFont typeface="+mj-lt"/>
              <a:buAutoNum type="arabicPeriod"/>
            </a:pPr>
            <a:endParaRPr lang="el-GR" dirty="0"/>
          </a:p>
          <a:p>
            <a:pPr>
              <a:buFont typeface="+mj-lt"/>
              <a:buAutoNum type="arabicPeriod"/>
            </a:pPr>
            <a:r>
              <a:rPr lang="el-GR" dirty="0"/>
              <a:t>Αντικαθιστά τη </a:t>
            </a:r>
            <a:r>
              <a:rPr lang="el-GR" b="1" dirty="0"/>
              <a:t>γνωστική αυταπάτη</a:t>
            </a:r>
            <a:r>
              <a:rPr lang="el-GR" dirty="0"/>
              <a:t> της ανθρώπινης </a:t>
            </a:r>
            <a:r>
              <a:rPr lang="el-GR" dirty="0" err="1"/>
              <a:t>αυτοσωτηρίας</a:t>
            </a:r>
            <a:r>
              <a:rPr lang="el-GR" dirty="0"/>
              <a:t> με την ταπεινότητα της συμμετοχής.</a:t>
            </a:r>
            <a:endParaRPr lang="en-US" dirty="0"/>
          </a:p>
          <a:p>
            <a:pPr>
              <a:buFont typeface="+mj-lt"/>
              <a:buAutoNum type="arabicPeriod"/>
            </a:pPr>
            <a:endParaRPr lang="el-GR" dirty="0"/>
          </a:p>
          <a:p>
            <a:pPr>
              <a:buFont typeface="+mj-lt"/>
              <a:buAutoNum type="arabicPeriod"/>
            </a:pPr>
            <a:r>
              <a:rPr lang="el-GR" dirty="0"/>
              <a:t>Θεμελιώνει μια </a:t>
            </a:r>
            <a:r>
              <a:rPr lang="el-GR" b="1" dirty="0"/>
              <a:t>πολιτική επιστήμη της ύπαρξης</a:t>
            </a:r>
            <a:r>
              <a:rPr lang="el-GR" dirty="0"/>
              <a:t>, όχι των ιδεολογιών.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232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6FF088-178D-888C-FE6D-10D16CFB1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27769"/>
          </a:xfrm>
        </p:spPr>
        <p:txBody>
          <a:bodyPr/>
          <a:lstStyle/>
          <a:p>
            <a:r>
              <a:rPr lang="el-GR" dirty="0"/>
              <a:t>Ο Ρόλος του </a:t>
            </a:r>
            <a:r>
              <a:rPr lang="el-GR" dirty="0" err="1"/>
              <a:t>Βάρρωνα</a:t>
            </a:r>
            <a:r>
              <a:rPr lang="el-GR" dirty="0"/>
              <a:t> και του Αυγουστίνου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1EA6C5-4060-5655-EC7B-296A1CB20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</a:t>
            </a:r>
            <a:r>
              <a:rPr lang="el-GR" dirty="0" err="1"/>
              <a:t>Βάρρων</a:t>
            </a:r>
            <a:r>
              <a:rPr lang="el-GR" dirty="0"/>
              <a:t> ταξινομεί τρία είδη θεολογίας: μυθική, φυσική, πολιτική.</a:t>
            </a:r>
          </a:p>
          <a:p>
            <a:endParaRPr lang="el-GR" dirty="0"/>
          </a:p>
          <a:p>
            <a:r>
              <a:rPr lang="el-GR" dirty="0"/>
              <a:t>Ο Αυγουστίνος τα αναμορφώνει: μυθοπλαστική, φυσική, υπερφυσική.</a:t>
            </a:r>
          </a:p>
          <a:p>
            <a:endParaRPr lang="el-GR" dirty="0"/>
          </a:p>
          <a:p>
            <a:r>
              <a:rPr lang="el-GR" dirty="0"/>
              <a:t>Η πολιτική θεολογία εκφράζει την ανθρώπινη προσπάθεια τάξης.</a:t>
            </a:r>
          </a:p>
          <a:p>
            <a:endParaRPr lang="el-GR" dirty="0"/>
          </a:p>
          <a:p>
            <a:r>
              <a:rPr lang="el-GR" dirty="0"/>
              <a:t>Η φυσική θεολογία αναζητά το θεϊκό μέσω της νόησης.</a:t>
            </a:r>
          </a:p>
          <a:p>
            <a:endParaRPr lang="el-GR" dirty="0"/>
          </a:p>
          <a:p>
            <a:r>
              <a:rPr lang="el-GR" dirty="0"/>
              <a:t>Η υπερφυσική θεολογία αποκαλύπτει το θείο μέσα στην ιστορία.</a:t>
            </a:r>
          </a:p>
          <a:p>
            <a:endParaRPr lang="el-GR" dirty="0"/>
          </a:p>
          <a:p>
            <a:r>
              <a:rPr lang="el-GR" dirty="0"/>
              <a:t>Έτσι προκύπτει η χριστιανική σύνθεση αλήθειας και ιστορίας.</a:t>
            </a:r>
          </a:p>
        </p:txBody>
      </p:sp>
    </p:spTree>
    <p:extLst>
      <p:ext uri="{BB962C8B-B14F-4D97-AF65-F5344CB8AC3E}">
        <p14:creationId xmlns:p14="http://schemas.microsoft.com/office/powerpoint/2010/main" val="39843004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BB8981-F8D2-2C6A-80FD-AC7D5B57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67949"/>
          </a:xfrm>
        </p:spPr>
        <p:txBody>
          <a:bodyPr/>
          <a:lstStyle/>
          <a:p>
            <a:r>
              <a:rPr lang="el-GR" dirty="0"/>
              <a:t>Η Θεωρία ως Εσωτερική Πίστη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C2297D-850B-5F11-A684-84872256F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πολιτική θεωρία δεν μπορεί να είναι ουδέτερη ή τεχνική.</a:t>
            </a:r>
          </a:p>
          <a:p>
            <a:endParaRPr lang="el-GR" dirty="0"/>
          </a:p>
          <a:p>
            <a:r>
              <a:rPr lang="el-GR" dirty="0"/>
              <a:t>Οφείλει να αναγνωρίζει τη μεταφυσική διάσταση της ύπαρξης.</a:t>
            </a:r>
          </a:p>
          <a:p>
            <a:endParaRPr lang="el-GR" dirty="0"/>
          </a:p>
          <a:p>
            <a:r>
              <a:rPr lang="el-GR" dirty="0"/>
              <a:t>Η θεωρία και η πίστη συγκλίνουν στην εμπειρία της αλήθειας.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αντιπαραθέτει το πνεύμα της ταπεινότητας στο </a:t>
            </a:r>
            <a:r>
              <a:rPr lang="el-GR" dirty="0" err="1"/>
              <a:t>γνωστικιστικό</a:t>
            </a:r>
            <a:r>
              <a:rPr lang="el-GR" dirty="0"/>
              <a:t> πνεύμα κυριαρχίας.</a:t>
            </a:r>
          </a:p>
          <a:p>
            <a:endParaRPr lang="el-GR" dirty="0"/>
          </a:p>
          <a:p>
            <a:r>
              <a:rPr lang="el-GR" dirty="0"/>
              <a:t>Η πολιτική επιστήμη γίνεται πράξη μετάνοιας και συμμετοχής στο είναι. </a:t>
            </a:r>
          </a:p>
        </p:txBody>
      </p:sp>
    </p:spTree>
    <p:extLst>
      <p:ext uri="{BB962C8B-B14F-4D97-AF65-F5344CB8AC3E}">
        <p14:creationId xmlns:p14="http://schemas.microsoft.com/office/powerpoint/2010/main" val="1539724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349937-B2E3-85AA-A542-329A7FF27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rmAutofit/>
          </a:bodyPr>
          <a:lstStyle/>
          <a:p>
            <a:r>
              <a:rPr lang="el-GR" sz="2800" dirty="0"/>
              <a:t>Τι σημαίνει «σχέση με τη μεταφυσική και την υπερβατικότητα»;</a:t>
            </a:r>
            <a:endParaRPr lang="en-US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996BAF-0EC9-094B-13C1-235B91FB7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l-GR" dirty="0"/>
              <a:t>Για τον </a:t>
            </a:r>
            <a:r>
              <a:rPr lang="el-GR" dirty="0" err="1"/>
              <a:t>Βέγκλελιν</a:t>
            </a:r>
            <a:r>
              <a:rPr lang="el-GR" dirty="0"/>
              <a:t>, κάθε πολιτισμός και κάθε υγιής πολιτική κοινότητα θεμελιώνεται σε μια </a:t>
            </a:r>
            <a:r>
              <a:rPr lang="el-GR" b="1" dirty="0"/>
              <a:t>τάξη του είναι (</a:t>
            </a:r>
            <a:r>
              <a:rPr lang="el-GR" b="1" dirty="0" err="1"/>
              <a:t>order</a:t>
            </a:r>
            <a:r>
              <a:rPr lang="el-GR" b="1" dirty="0"/>
              <a:t> of </a:t>
            </a:r>
            <a:r>
              <a:rPr lang="el-GR" b="1" dirty="0" err="1"/>
              <a:t>being</a:t>
            </a:r>
            <a:r>
              <a:rPr lang="el-GR" b="1" dirty="0"/>
              <a:t>)</a:t>
            </a:r>
            <a:r>
              <a:rPr lang="el-GR" dirty="0"/>
              <a:t> που αναγνωρίζει κάτι </a:t>
            </a:r>
            <a:r>
              <a:rPr lang="el-GR" b="1" dirty="0"/>
              <a:t>πέρα από τον άνθρωπο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Μια </a:t>
            </a:r>
            <a:r>
              <a:rPr lang="el-GR" b="1" dirty="0"/>
              <a:t>υπερβατική αρχή</a:t>
            </a:r>
            <a:r>
              <a:rPr lang="el-GR" dirty="0"/>
              <a:t>, που μπορεί να είναι ο Θεός, το Θείο, η Κοσμική Τάξη, το Απόλυτο Αγαθό.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Αυτή η αρχή λειτουργεί ως </a:t>
            </a:r>
            <a:r>
              <a:rPr lang="el-GR" b="1" dirty="0"/>
              <a:t>πηγή νοήματος, μέτρου και ορίων</a:t>
            </a:r>
            <a:r>
              <a:rPr lang="el-GR" dirty="0"/>
              <a:t> για την ανθρώπινη πράξη.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άνθρωπος βρίσκεται </a:t>
            </a:r>
            <a:r>
              <a:rPr lang="el-GR" i="1" dirty="0"/>
              <a:t>εν </a:t>
            </a:r>
            <a:r>
              <a:rPr lang="el-GR" i="1" dirty="0" err="1"/>
              <a:t>τάσει</a:t>
            </a:r>
            <a:r>
              <a:rPr lang="el-GR" dirty="0"/>
              <a:t> προς αυτήν την υπερβατικότητα: δεν την κατέχει, αλλά την </a:t>
            </a:r>
            <a:r>
              <a:rPr lang="el-GR" b="1" dirty="0"/>
              <a:t>αναζητά</a:t>
            </a:r>
            <a:r>
              <a:rPr lang="el-GR" dirty="0"/>
              <a:t> (ο </a:t>
            </a:r>
            <a:r>
              <a:rPr lang="el-GR" dirty="0" err="1"/>
              <a:t>Βέγκελιν</a:t>
            </a:r>
            <a:r>
              <a:rPr lang="el-GR" dirty="0"/>
              <a:t> χρησιμοποιεί τον όρο </a:t>
            </a:r>
            <a:r>
              <a:rPr lang="el-GR" i="1" dirty="0" err="1"/>
              <a:t>tension</a:t>
            </a:r>
            <a:r>
              <a:rPr lang="el-GR" i="1" dirty="0"/>
              <a:t> </a:t>
            </a:r>
            <a:r>
              <a:rPr lang="el-GR" i="1" dirty="0" err="1"/>
              <a:t>toward</a:t>
            </a:r>
            <a:r>
              <a:rPr lang="el-GR" i="1" dirty="0"/>
              <a:t> the </a:t>
            </a:r>
            <a:r>
              <a:rPr lang="el-GR" i="1" dirty="0" err="1"/>
              <a:t>divine</a:t>
            </a:r>
            <a:r>
              <a:rPr lang="el-GR" i="1" dirty="0"/>
              <a:t> </a:t>
            </a:r>
            <a:r>
              <a:rPr lang="el-GR" i="1" dirty="0" err="1"/>
              <a:t>ground</a:t>
            </a:r>
            <a:r>
              <a:rPr lang="el-GR" dirty="0"/>
              <a:t>).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Η «σχέση με τη μεταφυσική» σημαίνει, λοιπόν, ότι η πολιτική, η ηθική και η γνώση </a:t>
            </a:r>
            <a:r>
              <a:rPr lang="el-GR" b="1" dirty="0"/>
              <a:t>αναγνωρίζουν την ύπαρξη του Μυστηρίου</a:t>
            </a:r>
            <a:r>
              <a:rPr lang="el-GR" dirty="0"/>
              <a:t> και τη δική τους </a:t>
            </a:r>
            <a:r>
              <a:rPr lang="el-GR" b="1" dirty="0"/>
              <a:t>περιορισμένη θέση μέσα στο Είναι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6720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F43ACA-C706-1FB1-70C9-B849C819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8128"/>
          </a:xfrm>
        </p:spPr>
        <p:txBody>
          <a:bodyPr/>
          <a:lstStyle/>
          <a:p>
            <a:r>
              <a:rPr lang="el-GR" dirty="0"/>
              <a:t>4. ΓΝΩΣΤΙΚΙΣΜΟΣ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087059-AB8B-C296-18DF-1EE0EB1C4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Ορισμός και ουσία του γνωστικισμού</a:t>
            </a:r>
          </a:p>
          <a:p>
            <a:endParaRPr lang="el-GR" dirty="0"/>
          </a:p>
          <a:p>
            <a:r>
              <a:rPr lang="el-GR" dirty="0"/>
              <a:t>Ο γνωστικισμός είναι πνευματική στάση που απορρίπτει τον </a:t>
            </a:r>
            <a:r>
              <a:rPr lang="el-GR" dirty="0" err="1"/>
              <a:t>εμμενή</a:t>
            </a:r>
            <a:r>
              <a:rPr lang="el-GR" dirty="0"/>
              <a:t> κόσμο ως συνολικά διεφθαρμένο και αναζητεί τη λύτρωση μέσω ειδικής γνώσης (</a:t>
            </a:r>
            <a:r>
              <a:rPr lang="en-US" dirty="0"/>
              <a:t>gnosis</a:t>
            </a:r>
            <a:r>
              <a:rPr lang="el-GR" dirty="0"/>
              <a:t>).</a:t>
            </a:r>
          </a:p>
          <a:p>
            <a:endParaRPr lang="el-GR" dirty="0"/>
          </a:p>
          <a:p>
            <a:r>
              <a:rPr lang="el-GR" dirty="0"/>
              <a:t>Δεν είναι μόνο θεολογικό φαινόμενο αλλά δομή συνείδησης που επανεμφανίζεται σε πολιτικές μορφές.</a:t>
            </a:r>
          </a:p>
          <a:p>
            <a:endParaRPr lang="el-GR" dirty="0"/>
          </a:p>
          <a:p>
            <a:r>
              <a:rPr lang="el-GR" dirty="0"/>
              <a:t>Υπόσχεται σωτηρία εντός του κόσμου με μέσα ιστορικά και κοινωνικά.</a:t>
            </a:r>
          </a:p>
          <a:p>
            <a:endParaRPr lang="el-GR" dirty="0"/>
          </a:p>
          <a:p>
            <a:r>
              <a:rPr lang="el-GR" dirty="0"/>
              <a:t>Αντικαθιστά την υπερβατική αλήθεια με ανθρώπινο σχέδιο μεταμόρφωσης της πραγματικότητας.</a:t>
            </a:r>
          </a:p>
          <a:p>
            <a:endParaRPr lang="el-GR" dirty="0"/>
          </a:p>
          <a:p>
            <a:r>
              <a:rPr lang="el-GR" dirty="0"/>
              <a:t>Είναι η ρίζα των νεωτερικών ιδεολογιών: προόδου, επανάστασης, ουτοπίας.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βλέπει σ’ αυτό το πνευματικό σφάλμα της Δύσης.</a:t>
            </a:r>
          </a:p>
        </p:txBody>
      </p:sp>
    </p:spTree>
    <p:extLst>
      <p:ext uri="{BB962C8B-B14F-4D97-AF65-F5344CB8AC3E}">
        <p14:creationId xmlns:p14="http://schemas.microsoft.com/office/powerpoint/2010/main" val="6574009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02A3E7-73D5-5E64-F3FD-C8E183B0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50857"/>
          </a:xfrm>
        </p:spPr>
        <p:txBody>
          <a:bodyPr/>
          <a:lstStyle/>
          <a:p>
            <a:r>
              <a:rPr lang="el-GR" dirty="0"/>
              <a:t>Η ιστορική καταγωγή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E08572-DAB8-1A15-09E5-F9E67DD2B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Ο γνωστικισμός γεννήθηκε στον ύστερο αρχαίο κόσμο ως απόγνωση απέναντι στην ιστορία.</a:t>
            </a:r>
          </a:p>
          <a:p>
            <a:endParaRPr lang="el-GR" dirty="0"/>
          </a:p>
          <a:p>
            <a:r>
              <a:rPr lang="el-GR" dirty="0"/>
              <a:t>Στοχαστές όπως οι </a:t>
            </a:r>
            <a:r>
              <a:rPr lang="el-GR" dirty="0" err="1"/>
              <a:t>Μανιχαίοι</a:t>
            </a:r>
            <a:r>
              <a:rPr lang="el-GR" dirty="0"/>
              <a:t> και οι Γνωστικοί του 2ου αιώνα διέσπασαν την ενότητα ψυχής–κόσμου–Θεού.</a:t>
            </a:r>
          </a:p>
          <a:p>
            <a:endParaRPr lang="el-GR" dirty="0"/>
          </a:p>
          <a:p>
            <a:r>
              <a:rPr lang="el-GR" dirty="0"/>
              <a:t>Με τον Χριστιανισμό ο κόσμος </a:t>
            </a:r>
            <a:r>
              <a:rPr lang="el-GR" dirty="0" err="1"/>
              <a:t>επανανοηματοδοτείται</a:t>
            </a:r>
            <a:r>
              <a:rPr lang="el-GR" dirty="0"/>
              <a:t>· ο γνωστικισμός όμως παραμορφώνει την εσχατολογία.</a:t>
            </a:r>
          </a:p>
          <a:p>
            <a:endParaRPr lang="el-GR" dirty="0"/>
          </a:p>
          <a:p>
            <a:r>
              <a:rPr lang="el-GR" dirty="0"/>
              <a:t>Η λύτρωση γίνεται εσωτερική γνώση ή ιστορική πράξη, όχι θεία χάρη.</a:t>
            </a:r>
          </a:p>
          <a:p>
            <a:endParaRPr lang="el-GR" dirty="0"/>
          </a:p>
          <a:p>
            <a:r>
              <a:rPr lang="el-GR" dirty="0"/>
              <a:t>Από εκεί προέρχεται η ιδέα της ιστορικής σωτηρίας που κυριαρχεί στη νεωτερικότητα.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την ονομάζει </a:t>
            </a:r>
            <a:r>
              <a:rPr lang="el-GR" dirty="0" err="1"/>
              <a:t>εμμενοποίηση</a:t>
            </a:r>
            <a:r>
              <a:rPr lang="el-GR" dirty="0"/>
              <a:t> του εσχάτου (</a:t>
            </a:r>
            <a:r>
              <a:rPr lang="el-GR" dirty="0" err="1"/>
              <a:t>immanentization</a:t>
            </a:r>
            <a:r>
              <a:rPr lang="el-GR" dirty="0"/>
              <a:t> of the </a:t>
            </a:r>
            <a:r>
              <a:rPr lang="el-GR" dirty="0" err="1"/>
              <a:t>eschaton</a:t>
            </a:r>
            <a:r>
              <a:rPr lang="el-G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862568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D7F57A-C22B-AA1B-ACEF-44EFFFC28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85041"/>
          </a:xfrm>
        </p:spPr>
        <p:txBody>
          <a:bodyPr/>
          <a:lstStyle/>
          <a:p>
            <a:r>
              <a:rPr lang="el-GR" dirty="0"/>
              <a:t>Οι μορφές της γνωστικής εμπειρίας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650128-D40B-3B36-D6FF-793C52435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εμπειρία της ύπαρξης βιώνεται ως ανορθολογική, αδικαιολόγητη και κακή.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γνωστικιστής</a:t>
            </a:r>
            <a:r>
              <a:rPr lang="el-GR" dirty="0"/>
              <a:t> απορρίπτει την πραγματικότητα και αναζητεί νέο, «καθαρό» κόσμο.</a:t>
            </a:r>
          </a:p>
          <a:p>
            <a:endParaRPr lang="el-GR" dirty="0"/>
          </a:p>
          <a:p>
            <a:r>
              <a:rPr lang="el-GR" dirty="0"/>
              <a:t>Η γνώση, η επανάσταση ή η επιστήμη γίνονται μέσα λύτρωσης.</a:t>
            </a:r>
          </a:p>
          <a:p>
            <a:endParaRPr lang="el-GR" dirty="0"/>
          </a:p>
          <a:p>
            <a:r>
              <a:rPr lang="el-GR" dirty="0"/>
              <a:t>Η κοινωνία θεωρείται άρρωστη ολότητα που πρέπει να αναγεννηθεί από τη ρίζα.</a:t>
            </a:r>
          </a:p>
          <a:p>
            <a:endParaRPr lang="el-GR" dirty="0"/>
          </a:p>
          <a:p>
            <a:r>
              <a:rPr lang="el-GR" dirty="0"/>
              <a:t>Η πίστη στη μεταμόρφωση της ιστορίας παράγει ολοκληρωτικές μορφές πολιτικής.</a:t>
            </a:r>
          </a:p>
          <a:p>
            <a:endParaRPr lang="el-GR" dirty="0"/>
          </a:p>
          <a:p>
            <a:r>
              <a:rPr lang="el-GR" dirty="0"/>
              <a:t>Το κακό δεν αντέχεται· πρέπει να εξαλειφθεί, όχι να </a:t>
            </a:r>
            <a:r>
              <a:rPr lang="el-GR" dirty="0" err="1"/>
              <a:t>υπομείνεται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622674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8AB3DF-56DA-3C8D-A618-D5D11A6D3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Προϋποθέσεις και γένεση του Γνωστικισμού (1ος αι. μ.Χ.)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6F3FE3-A0CB-09D1-5AEE-AE33F6223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09914"/>
            <a:ext cx="10972800" cy="3716250"/>
          </a:xfrm>
        </p:spPr>
        <p:txBody>
          <a:bodyPr/>
          <a:lstStyle/>
          <a:p>
            <a:r>
              <a:rPr lang="el-GR" dirty="0"/>
              <a:t>Ο Γνωστικισμός αναδύεται στον ύστερο ελληνιστικό κόσμο της Μεσογείου</a:t>
            </a:r>
          </a:p>
          <a:p>
            <a:r>
              <a:rPr lang="el-GR" dirty="0"/>
              <a:t>Συνδυάζει στοιχεία ελληνικής φιλοσοφίας, ιουδαϊκής αποκαλυπτικής και ανατολικών θρησκειών</a:t>
            </a:r>
          </a:p>
          <a:p>
            <a:r>
              <a:rPr lang="el-GR" dirty="0"/>
              <a:t>Κεντρική έννοια: </a:t>
            </a:r>
            <a:r>
              <a:rPr lang="el-GR" i="1" dirty="0"/>
              <a:t>γνώσις</a:t>
            </a:r>
            <a:r>
              <a:rPr lang="el-GR" dirty="0"/>
              <a:t> ως </a:t>
            </a:r>
            <a:r>
              <a:rPr lang="el-GR" dirty="0" err="1"/>
              <a:t>σωτηριολογική</a:t>
            </a:r>
            <a:r>
              <a:rPr lang="el-GR" dirty="0"/>
              <a:t> αποκάλυψη, όχι ως διανοητική μάθηση</a:t>
            </a:r>
          </a:p>
          <a:p>
            <a:r>
              <a:rPr lang="el-GR" dirty="0" err="1"/>
              <a:t>Δυϊστική</a:t>
            </a:r>
            <a:r>
              <a:rPr lang="el-GR" dirty="0"/>
              <a:t> κοσμολογία: αντίθεση πνεύματος–ύλης</a:t>
            </a:r>
          </a:p>
          <a:p>
            <a:r>
              <a:rPr lang="el-GR" dirty="0"/>
              <a:t>Ο υλικός κόσμος θεωρείται έκπτωση ή φυλακή της ψυχής</a:t>
            </a:r>
          </a:p>
          <a:p>
            <a:r>
              <a:rPr lang="el-GR" dirty="0"/>
              <a:t>Η σωτηρία επιτυγχάνεται μέσω αφύπνισης της αληθινής πνευματικής ταυτότητας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98929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F71AFC-FFDB-67D9-0EC8-9C635AFEE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Κλασικός Γνωστικισμός και γνωστικές σχολές (2ος αι.)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F73B2C-9524-5D7A-AB6D-508FF114A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994" y="2307364"/>
            <a:ext cx="10972800" cy="4083719"/>
          </a:xfrm>
        </p:spPr>
        <p:txBody>
          <a:bodyPr/>
          <a:lstStyle/>
          <a:p>
            <a:r>
              <a:rPr lang="el-GR" dirty="0"/>
              <a:t>Ανάπτυξη οργανωμένων γνωστικών συστημάτων (Βαλεντίνος, </a:t>
            </a:r>
            <a:r>
              <a:rPr lang="el-GR" dirty="0" err="1"/>
              <a:t>Βασιλείδης</a:t>
            </a:r>
            <a:r>
              <a:rPr lang="el-GR" dirty="0"/>
              <a:t>)</a:t>
            </a:r>
          </a:p>
          <a:p>
            <a:r>
              <a:rPr lang="el-GR" dirty="0"/>
              <a:t>Πολύπλοκες κοσμογονίες με εκπορεύσεις (Αιώνες, Πλήρωμα)</a:t>
            </a:r>
          </a:p>
          <a:p>
            <a:r>
              <a:rPr lang="el-GR" dirty="0"/>
              <a:t>Ο Δημιουργός (Δημιουργός/Δημιουργός Θεός) διακρίνεται από τον υπέρτατο Θεό</a:t>
            </a:r>
          </a:p>
          <a:p>
            <a:r>
              <a:rPr lang="el-GR" dirty="0"/>
              <a:t>Ο Χριστός ως αποκαλυπτικός αγγελιοφόρος της γνώσης</a:t>
            </a:r>
          </a:p>
          <a:p>
            <a:r>
              <a:rPr lang="el-GR" dirty="0"/>
              <a:t>Απόρριψη της ενανθρώπισης με κυριολεκτικό τρόπο (δοκητισμός)</a:t>
            </a:r>
          </a:p>
          <a:p>
            <a:r>
              <a:rPr lang="el-GR" dirty="0"/>
              <a:t>Έντονη σύγκρουση με την αναδυόμενη ορθόδοξη Εκκλησία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19995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425D24-FE66-FA50-FAF0-D0F3F3061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Αντιγνωστική</a:t>
            </a:r>
            <a:r>
              <a:rPr lang="el-GR" dirty="0"/>
              <a:t> πατερική παράδοση και περιθωριοποίηση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25C7A1-0FC0-C3B1-C093-73E356E41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01368"/>
            <a:ext cx="10972800" cy="3724796"/>
          </a:xfrm>
        </p:spPr>
        <p:txBody>
          <a:bodyPr/>
          <a:lstStyle/>
          <a:p>
            <a:r>
              <a:rPr lang="el-GR" dirty="0"/>
              <a:t>Οι Πατέρες (Ειρηναίος, Τερτυλλιανός, Ιππόλυτος) πολεμούν τον Γνωστικισμό</a:t>
            </a:r>
          </a:p>
          <a:p>
            <a:r>
              <a:rPr lang="el-GR" dirty="0"/>
              <a:t>Εδραίωση του κανόνα της Γραφής και του δόγματος ως απάντηση</a:t>
            </a:r>
          </a:p>
          <a:p>
            <a:r>
              <a:rPr lang="el-GR" dirty="0"/>
              <a:t>Έμφαση στη δημιουργία ως αγαθή και θεόπνευστη</a:t>
            </a:r>
          </a:p>
          <a:p>
            <a:r>
              <a:rPr lang="el-GR" dirty="0"/>
              <a:t>Απόρριψη του ελιτισμού της γνώσης υπέρ της καθολικότητας της σωτηρίας</a:t>
            </a:r>
          </a:p>
          <a:p>
            <a:r>
              <a:rPr lang="el-GR" dirty="0"/>
              <a:t>Ο Γνωστικισμός εξοβελίζεται ως αίρεση</a:t>
            </a:r>
          </a:p>
          <a:p>
            <a:r>
              <a:rPr lang="el-GR" dirty="0"/>
              <a:t>Ωστόσο, βασικά μοτίβα επιβιώνουν υπόγεια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489267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97F3FF-ED7F-1F0F-4F04-4D41D21F9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Γνωστικά μοτίβα στον ύστερο αρχαίο και πρώιμο μεσαιωνικό κόσμο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D5FD28-289C-601C-26FD-E91FA3238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55193"/>
            <a:ext cx="10972800" cy="3570971"/>
          </a:xfrm>
        </p:spPr>
        <p:txBody>
          <a:bodyPr/>
          <a:lstStyle/>
          <a:p>
            <a:r>
              <a:rPr lang="el-GR" dirty="0"/>
              <a:t>Επιβίωση γνωστικών ιδεών στον </a:t>
            </a:r>
            <a:r>
              <a:rPr lang="el-GR" dirty="0" err="1"/>
              <a:t>Μανιχαϊσμό</a:t>
            </a:r>
            <a:endParaRPr lang="el-GR" dirty="0"/>
          </a:p>
          <a:p>
            <a:r>
              <a:rPr lang="el-GR" dirty="0"/>
              <a:t>Δυϊσμός φωτός–σκότους με παγκόσμια εμβέλεια</a:t>
            </a:r>
          </a:p>
          <a:p>
            <a:r>
              <a:rPr lang="el-GR" dirty="0"/>
              <a:t>Επιρροή σε ετερόδοξα κινήματα της Ανατολής και της Δύσης</a:t>
            </a:r>
          </a:p>
          <a:p>
            <a:r>
              <a:rPr lang="el-GR" dirty="0"/>
              <a:t>Εμφάνιση </a:t>
            </a:r>
            <a:r>
              <a:rPr lang="el-GR" dirty="0" err="1"/>
              <a:t>δυϊστικών</a:t>
            </a:r>
            <a:r>
              <a:rPr lang="el-GR" dirty="0"/>
              <a:t> ρευμάτων (</a:t>
            </a:r>
            <a:r>
              <a:rPr lang="el-GR" dirty="0" err="1"/>
              <a:t>Παυλικιανοί</a:t>
            </a:r>
            <a:r>
              <a:rPr lang="el-GR" dirty="0"/>
              <a:t>, </a:t>
            </a:r>
            <a:r>
              <a:rPr lang="el-GR" dirty="0" err="1"/>
              <a:t>Βογομίλοι</a:t>
            </a:r>
            <a:r>
              <a:rPr lang="el-GR" dirty="0"/>
              <a:t>)</a:t>
            </a:r>
          </a:p>
          <a:p>
            <a:r>
              <a:rPr lang="el-GR" dirty="0"/>
              <a:t>Αμφισβήτηση της εκκλησιαστικής ιεραρχίας</a:t>
            </a:r>
          </a:p>
          <a:p>
            <a:r>
              <a:rPr lang="el-GR" dirty="0"/>
              <a:t>Η γνώση συνδέεται με πνευματική καθαρότητα και ασκητισμό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38310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B67586-D956-E774-46B3-0C827F8C0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7411"/>
          </a:xfrm>
        </p:spPr>
        <p:txBody>
          <a:bodyPr>
            <a:normAutofit/>
          </a:bodyPr>
          <a:lstStyle/>
          <a:p>
            <a:r>
              <a:rPr lang="el-GR" dirty="0"/>
              <a:t>Μεσαιωνικός δυϊσμός και εσχατολογική γνώση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F8BE07-E87B-40BB-3CD2-320B69A0F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79178"/>
            <a:ext cx="10972800" cy="3946986"/>
          </a:xfrm>
        </p:spPr>
        <p:txBody>
          <a:bodyPr/>
          <a:lstStyle/>
          <a:p>
            <a:r>
              <a:rPr lang="el-GR" dirty="0"/>
              <a:t>Μεταφορά γνωστικών στοιχείων στη μεσαιωνική Ευρώπη</a:t>
            </a:r>
          </a:p>
          <a:p>
            <a:r>
              <a:rPr lang="el-GR" dirty="0"/>
              <a:t>Κίνημα των Καθαρών: ριζικός δυϊσμός ύλης–πνεύματος</a:t>
            </a:r>
          </a:p>
          <a:p>
            <a:r>
              <a:rPr lang="el-GR" dirty="0"/>
              <a:t>Απόρριψη των μυστηρίων και της εκκλησιαστικής εξουσίας</a:t>
            </a:r>
          </a:p>
          <a:p>
            <a:r>
              <a:rPr lang="el-GR" dirty="0"/>
              <a:t>Η ιστορία νοείται ως πεδίο σύγκρουσης δύο αρχών</a:t>
            </a:r>
          </a:p>
          <a:p>
            <a:r>
              <a:rPr lang="el-GR" dirty="0"/>
              <a:t>Η σωτηρία συνδέεται με εσωτερική γνώση και εκλογή</a:t>
            </a:r>
          </a:p>
          <a:p>
            <a:r>
              <a:rPr lang="el-GR" dirty="0"/>
              <a:t>Προετοιμασία για μια νέα πνευματική εποχή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4356623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86E14E-DB2F-7383-C8FE-F725E1A0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13227"/>
          </a:xfrm>
        </p:spPr>
        <p:txBody>
          <a:bodyPr>
            <a:normAutofit/>
          </a:bodyPr>
          <a:lstStyle/>
          <a:p>
            <a:r>
              <a:rPr lang="el-GR" dirty="0"/>
              <a:t>Ιωακείμ του </a:t>
            </a:r>
            <a:r>
              <a:rPr lang="el-GR" dirty="0" err="1"/>
              <a:t>Φιόρε</a:t>
            </a:r>
            <a:r>
              <a:rPr lang="el-GR" dirty="0"/>
              <a:t>: μετασχηματισμένος γνωστικισμός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1FBD4A-EAA0-A7A6-009C-B71DE809F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01368"/>
            <a:ext cx="10972800" cy="3724796"/>
          </a:xfrm>
        </p:spPr>
        <p:txBody>
          <a:bodyPr/>
          <a:lstStyle/>
          <a:p>
            <a:r>
              <a:rPr lang="el-GR" dirty="0"/>
              <a:t>Ο Ιωακείμ του </a:t>
            </a:r>
            <a:r>
              <a:rPr lang="el-GR" dirty="0" err="1"/>
              <a:t>Φιόρε</a:t>
            </a:r>
            <a:r>
              <a:rPr lang="el-GR" dirty="0"/>
              <a:t> (12ος αι.) δεν είναι Γνωστικός αλλά φέρει γνωστικά μοτίβα</a:t>
            </a:r>
          </a:p>
          <a:p>
            <a:r>
              <a:rPr lang="el-GR" dirty="0"/>
              <a:t>Τριμερής θεολογία της ιστορίας: Πατήρ – Υιός – Άγιο Πνεύμα</a:t>
            </a:r>
          </a:p>
          <a:p>
            <a:r>
              <a:rPr lang="el-GR" dirty="0"/>
              <a:t>Η τελική εποχή χαρακτηρίζεται από άμεση πνευματική γνώση</a:t>
            </a:r>
          </a:p>
          <a:p>
            <a:r>
              <a:rPr lang="el-GR" dirty="0"/>
              <a:t>Υπέρβαση θεσμών, νόμου και ιεραρχίας</a:t>
            </a:r>
          </a:p>
          <a:p>
            <a:r>
              <a:rPr lang="el-GR" dirty="0"/>
              <a:t>Η ιστορία αποκτά εσωτερικό, αποκαλυπτικό νόημα</a:t>
            </a:r>
          </a:p>
          <a:p>
            <a:r>
              <a:rPr lang="el-GR" dirty="0"/>
              <a:t>Ο Ιωακείμ λειτουργεί ως γέφυρα Γνωστικισμού και νεωτερικής εσχατολογίας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98164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49520A-3D5A-AD7D-84D6-D7B997ACF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1953"/>
          </a:xfrm>
        </p:spPr>
        <p:txBody>
          <a:bodyPr>
            <a:normAutofit/>
          </a:bodyPr>
          <a:lstStyle/>
          <a:p>
            <a:r>
              <a:rPr lang="el-GR" dirty="0"/>
              <a:t>Ιστορικό και πνευματικό πλαίσιο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FD5B96-653B-8897-3529-8A6D6B1E6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81727"/>
            <a:ext cx="10972800" cy="3844437"/>
          </a:xfrm>
        </p:spPr>
        <p:txBody>
          <a:bodyPr/>
          <a:lstStyle/>
          <a:p>
            <a:r>
              <a:rPr lang="el-GR" dirty="0"/>
              <a:t>Ιωακείμ του </a:t>
            </a:r>
            <a:r>
              <a:rPr lang="el-GR" dirty="0" err="1"/>
              <a:t>Φιόρε</a:t>
            </a:r>
            <a:r>
              <a:rPr lang="el-GR" dirty="0"/>
              <a:t> (1135–1202), </a:t>
            </a:r>
            <a:r>
              <a:rPr lang="el-GR" dirty="0" err="1"/>
              <a:t>Κιστερκιανός</a:t>
            </a:r>
            <a:r>
              <a:rPr lang="el-GR" dirty="0"/>
              <a:t> μοναχός και ηγούμενος</a:t>
            </a:r>
          </a:p>
          <a:p>
            <a:r>
              <a:rPr lang="el-GR" dirty="0"/>
              <a:t>Δράση στο πλαίσιο της λατινικής χριστιανοσύνης του 12ου αιώνα</a:t>
            </a:r>
          </a:p>
          <a:p>
            <a:r>
              <a:rPr lang="el-GR" dirty="0"/>
              <a:t>Εποχή εντεινόμενων εσχατολογικών προσδοκιών</a:t>
            </a:r>
          </a:p>
          <a:p>
            <a:r>
              <a:rPr lang="el-GR" dirty="0"/>
              <a:t>Εσωτερικές κρίσεις της Εκκλησίας και αμφισβήτηση της ιεραρχίας</a:t>
            </a:r>
          </a:p>
          <a:p>
            <a:r>
              <a:rPr lang="el-GR" dirty="0"/>
              <a:t>Άνοδος ερμηνευτικών και αποκαλυπτικών ρευμάτων</a:t>
            </a:r>
          </a:p>
          <a:p>
            <a:r>
              <a:rPr lang="el-GR" dirty="0"/>
              <a:t>Ο Ιωακείμ αναγνωρίζεται ως προφήτης, όχι ως θεολόγος του δόγματος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066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412602-7C8A-E495-3AC7-71DB2F46B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46796"/>
          </a:xfrm>
        </p:spPr>
        <p:txBody>
          <a:bodyPr/>
          <a:lstStyle/>
          <a:p>
            <a:r>
              <a:rPr lang="el-GR" dirty="0"/>
              <a:t>Τι σημαίνει «απώλεια» αυτής της σχέσης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4248EB-954C-D551-70F7-23057C5EE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/>
              <a:t>Από τον 17ο–18ο αιώνα και μετά, κατά τον </a:t>
            </a:r>
            <a:r>
              <a:rPr lang="el-GR" dirty="0" err="1"/>
              <a:t>Βέγκλελιν</a:t>
            </a:r>
            <a:r>
              <a:rPr lang="el-GR" dirty="0"/>
              <a:t>, η δυτική νεωτερικότητα αποκόπτεται σταδιακά από αυτή την υπερβατική διάσταση.</a:t>
            </a:r>
          </a:p>
          <a:p>
            <a:pPr>
              <a:buNone/>
            </a:pPr>
            <a:r>
              <a:rPr lang="el-GR" dirty="0"/>
              <a:t>Η γνώση, η πολιτική και η ιστορία γίνονται </a:t>
            </a:r>
            <a:r>
              <a:rPr lang="el-GR" b="1" dirty="0" err="1"/>
              <a:t>εγκοσμιοκρατικές</a:t>
            </a:r>
            <a:r>
              <a:rPr lang="el-GR" b="1" dirty="0"/>
              <a:t> (</a:t>
            </a:r>
            <a:r>
              <a:rPr lang="el-GR" b="1" dirty="0" err="1"/>
              <a:t>immanentist</a:t>
            </a:r>
            <a:r>
              <a:rPr lang="el-GR" b="1" dirty="0"/>
              <a:t>)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 κόσμος νοείται ως </a:t>
            </a:r>
            <a:r>
              <a:rPr lang="el-GR" b="1" dirty="0"/>
              <a:t>αυτοτελής οντότητα χωρίς αναφορά στο Θείο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σωτηρία ή η λύτρωση μεταφέρεται </a:t>
            </a:r>
            <a:r>
              <a:rPr lang="el-GR" b="1" dirty="0"/>
              <a:t>μέσα στην ιστορία</a:t>
            </a:r>
            <a:r>
              <a:rPr lang="el-GR" dirty="0"/>
              <a:t> (π.χ. μέσω της επιστήμης, της επανάστασης, του κράτους, της προόδου).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υπερβατικότητα αντικαθίσταται από </a:t>
            </a:r>
            <a:r>
              <a:rPr lang="el-GR" b="1" dirty="0"/>
              <a:t>ιδεολογίες που υπόσχονται την τελειοποίηση του κόσμου</a:t>
            </a:r>
            <a:r>
              <a:rPr lang="el-GR" dirty="0"/>
              <a:t>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Ο </a:t>
            </a:r>
            <a:r>
              <a:rPr lang="el-GR" dirty="0" err="1"/>
              <a:t>Βέγκλελιν</a:t>
            </a:r>
            <a:r>
              <a:rPr lang="el-GR" dirty="0"/>
              <a:t> ονομάζει αυτή τη διαδικασία </a:t>
            </a:r>
            <a:r>
              <a:rPr lang="el-GR" b="1" dirty="0"/>
              <a:t>«</a:t>
            </a:r>
            <a:r>
              <a:rPr lang="el-GR" b="1" dirty="0" err="1"/>
              <a:t>εκκοσμίκευση</a:t>
            </a:r>
            <a:r>
              <a:rPr lang="el-GR" b="1" dirty="0"/>
              <a:t> της </a:t>
            </a:r>
            <a:r>
              <a:rPr lang="el-GR" b="1" dirty="0" err="1"/>
              <a:t>σωτηριολογίας</a:t>
            </a:r>
            <a:r>
              <a:rPr lang="el-GR" b="1" dirty="0"/>
              <a:t>»</a:t>
            </a:r>
            <a:r>
              <a:rPr lang="el-GR" dirty="0"/>
              <a:t> ή, πιο χαρακτηριστικά, </a:t>
            </a:r>
            <a:r>
              <a:rPr lang="el-GR" b="1" dirty="0"/>
              <a:t>«γνώση-γοητεία (</a:t>
            </a:r>
            <a:r>
              <a:rPr lang="el-GR" b="1" dirty="0" err="1"/>
              <a:t>gnosticism</a:t>
            </a:r>
            <a:r>
              <a:rPr lang="el-GR" b="1" dirty="0"/>
              <a:t>)»</a:t>
            </a:r>
            <a:r>
              <a:rPr lang="el-G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8079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DB98A5-4285-9306-5C83-52EECCB2B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87590"/>
          </a:xfrm>
        </p:spPr>
        <p:txBody>
          <a:bodyPr>
            <a:normAutofit/>
          </a:bodyPr>
          <a:lstStyle/>
          <a:p>
            <a:r>
              <a:rPr lang="el-GR" dirty="0"/>
              <a:t>Τριαδική ερμηνεία της ιστορίας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9FEABA-0CB7-16D4-3242-CD78E7972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67185"/>
            <a:ext cx="10972800" cy="3758979"/>
          </a:xfrm>
        </p:spPr>
        <p:txBody>
          <a:bodyPr/>
          <a:lstStyle/>
          <a:p>
            <a:r>
              <a:rPr lang="el-GR" dirty="0"/>
              <a:t>Η ιστορία οργανώνεται σε τρεις διαδοχικές εποχές</a:t>
            </a:r>
          </a:p>
          <a:p>
            <a:r>
              <a:rPr lang="el-GR" dirty="0"/>
              <a:t>Εποχή του Πατρός: Νόμος, φόβος, Παλαιά Διαθήκη</a:t>
            </a:r>
          </a:p>
          <a:p>
            <a:r>
              <a:rPr lang="el-GR" dirty="0"/>
              <a:t>Εποχή του Υιού: Χάρη, Εκκλησία, Καινή Διαθήκη</a:t>
            </a:r>
          </a:p>
          <a:p>
            <a:r>
              <a:rPr lang="el-GR" dirty="0"/>
              <a:t>Εποχή του Αγίου Πνεύματος: ελευθερία και άμεση γνώση</a:t>
            </a:r>
          </a:p>
          <a:p>
            <a:r>
              <a:rPr lang="el-GR" dirty="0"/>
              <a:t>Η ιστορία έχει εσωτερική, αποκαλυπτική λογική</a:t>
            </a:r>
          </a:p>
          <a:p>
            <a:r>
              <a:rPr lang="el-GR" dirty="0"/>
              <a:t>Ο χρόνος γίνεται θεολογικό και </a:t>
            </a:r>
            <a:r>
              <a:rPr lang="el-GR" dirty="0" err="1"/>
              <a:t>σωτηριολογικό</a:t>
            </a:r>
            <a:r>
              <a:rPr lang="el-GR" dirty="0"/>
              <a:t> μέγεθος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16118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A4233F-6117-6966-B788-D1A43954A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79044"/>
          </a:xfrm>
        </p:spPr>
        <p:txBody>
          <a:bodyPr>
            <a:normAutofit/>
          </a:bodyPr>
          <a:lstStyle/>
          <a:p>
            <a:r>
              <a:rPr lang="el-GR" dirty="0"/>
              <a:t>Γνώση, πνευματικότητα και θεσμοί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3A0A8B-C967-678F-B205-1A7B239DE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50093"/>
            <a:ext cx="10972800" cy="3776071"/>
          </a:xfrm>
        </p:spPr>
        <p:txBody>
          <a:bodyPr/>
          <a:lstStyle/>
          <a:p>
            <a:r>
              <a:rPr lang="el-GR" dirty="0"/>
              <a:t>Η τελική εποχή χαρακτηρίζεται από πνευματική κατανόηση, όχι νόμο</a:t>
            </a:r>
          </a:p>
          <a:p>
            <a:r>
              <a:rPr lang="el-GR" dirty="0"/>
              <a:t>Υπέρβαση της εκκλησιαστικής ιεραρχίας</a:t>
            </a:r>
          </a:p>
          <a:p>
            <a:r>
              <a:rPr lang="el-GR" dirty="0"/>
              <a:t>Άμεση σχέση του πιστού με το θείο</a:t>
            </a:r>
          </a:p>
          <a:p>
            <a:r>
              <a:rPr lang="el-GR" dirty="0"/>
              <a:t>Οι μοναστικές κοινότητες ως πρότυπο της νέας εποχής</a:t>
            </a:r>
          </a:p>
          <a:p>
            <a:r>
              <a:rPr lang="el-GR" dirty="0"/>
              <a:t>Υποβάθμιση των μυστηρίων ως θεσμικής μεσολάβησης</a:t>
            </a:r>
          </a:p>
          <a:p>
            <a:r>
              <a:rPr lang="el-GR" dirty="0"/>
              <a:t>Μετατόπιση από την υπακοή στη διάκριση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92145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AFE8B5-9CBE-4E78-A915-B031A1D20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70498"/>
          </a:xfrm>
        </p:spPr>
        <p:txBody>
          <a:bodyPr>
            <a:normAutofit/>
          </a:bodyPr>
          <a:lstStyle/>
          <a:p>
            <a:r>
              <a:rPr lang="el-GR" dirty="0"/>
              <a:t>Ιστορική σημασία και επιδράσεις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B716E2-A2F7-05A6-805C-E16461267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29555"/>
            <a:ext cx="10972800" cy="3596609"/>
          </a:xfrm>
        </p:spPr>
        <p:txBody>
          <a:bodyPr/>
          <a:lstStyle/>
          <a:p>
            <a:r>
              <a:rPr lang="el-GR" dirty="0"/>
              <a:t>Θεμελίωση της ιστορικότητας της σωτηρίας</a:t>
            </a:r>
          </a:p>
          <a:p>
            <a:r>
              <a:rPr lang="el-GR" dirty="0"/>
              <a:t>Επιρροή σε πνευματικά και αιρετικά κινήματα του ύστερου Μεσαίωνα</a:t>
            </a:r>
          </a:p>
          <a:p>
            <a:r>
              <a:rPr lang="el-GR" dirty="0"/>
              <a:t>Υιοθέτηση από ριζοσπαστικά </a:t>
            </a:r>
            <a:r>
              <a:rPr lang="el-GR" dirty="0" err="1"/>
              <a:t>φραγκισκανικά</a:t>
            </a:r>
            <a:r>
              <a:rPr lang="el-GR" dirty="0"/>
              <a:t> ρεύματα</a:t>
            </a:r>
          </a:p>
          <a:p>
            <a:r>
              <a:rPr lang="el-GR" dirty="0"/>
              <a:t>Προδρομική μορφή μοντέρνων εσχατολογιών</a:t>
            </a:r>
          </a:p>
          <a:p>
            <a:r>
              <a:rPr lang="el-GR" dirty="0"/>
              <a:t>Σύνδεση με ιδέες προόδου και ιστορικής εκπλήρωσης</a:t>
            </a:r>
          </a:p>
          <a:p>
            <a:r>
              <a:rPr lang="el-GR" dirty="0"/>
              <a:t>Ο Ιωακείμ ως κρίκος μεταξύ μεσαιωνικής και νεωτερικής κοσμοαντίληψης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06643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FBADE3-B9B3-2B01-EF30-F064B4DED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3407"/>
          </a:xfrm>
        </p:spPr>
        <p:txBody>
          <a:bodyPr>
            <a:normAutofit/>
          </a:bodyPr>
          <a:lstStyle/>
          <a:p>
            <a:r>
              <a:rPr lang="el-GR" dirty="0"/>
              <a:t>Ο Ιωακείμ του </a:t>
            </a:r>
            <a:r>
              <a:rPr lang="el-GR" dirty="0" err="1"/>
              <a:t>Φιόρε</a:t>
            </a:r>
            <a:r>
              <a:rPr lang="el-GR" dirty="0"/>
              <a:t> ως καμπή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9484D3-9C0C-BB61-80A7-E63D3911E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63738"/>
            <a:ext cx="10972800" cy="3562426"/>
          </a:xfrm>
        </p:spPr>
        <p:txBody>
          <a:bodyPr/>
          <a:lstStyle/>
          <a:p>
            <a:r>
              <a:rPr lang="el-GR" dirty="0"/>
              <a:t>Ο Ιωακείμ εισάγει την </a:t>
            </a:r>
            <a:r>
              <a:rPr lang="el-GR" dirty="0" err="1"/>
              <a:t>ιστορικοποίηση</a:t>
            </a:r>
            <a:r>
              <a:rPr lang="el-GR" dirty="0"/>
              <a:t> της εσχατολογίας</a:t>
            </a:r>
          </a:p>
          <a:p>
            <a:r>
              <a:rPr lang="el-GR" dirty="0"/>
              <a:t>Η σωτηρία μετατίθεται εντός του ιστορικού χρόνου</a:t>
            </a:r>
          </a:p>
          <a:p>
            <a:r>
              <a:rPr lang="el-GR" dirty="0"/>
              <a:t>Η τρίτη εποχή υπόσχεται πλήρη πνευματική διαφάνεια</a:t>
            </a:r>
          </a:p>
          <a:p>
            <a:r>
              <a:rPr lang="el-GR" dirty="0"/>
              <a:t>Καταργείται η υπαρξιακή μεσολάβηση Εκκλησίας και μυστηρίου</a:t>
            </a:r>
          </a:p>
          <a:p>
            <a:r>
              <a:rPr lang="el-GR" dirty="0"/>
              <a:t>Η ιστορία αποκτά εσωτερικό νόμο εκπλήρωσης</a:t>
            </a:r>
          </a:p>
          <a:p>
            <a:r>
              <a:rPr lang="el-GR" dirty="0"/>
              <a:t>Για τον </a:t>
            </a:r>
            <a:r>
              <a:rPr lang="el-GR" dirty="0" err="1"/>
              <a:t>Voegelin</a:t>
            </a:r>
            <a:r>
              <a:rPr lang="el-GR" dirty="0"/>
              <a:t>, εδώ γεννιέται ο «μοντέρνος Γνωστικισμός»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543511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903EA5-477B-801F-E81B-1B9A5D891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Από τον Ιωακείμ στη </a:t>
            </a:r>
            <a:r>
              <a:rPr lang="el-GR" dirty="0" err="1"/>
              <a:t>μετα</a:t>
            </a:r>
            <a:r>
              <a:rPr lang="el-GR" dirty="0"/>
              <a:t>-μεσαιωνική εσχατολογία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DF116B-7F11-EC02-B9E0-6DDB4BBB1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55193"/>
            <a:ext cx="10972800" cy="3570971"/>
          </a:xfrm>
        </p:spPr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ιωακιμική</a:t>
            </a:r>
            <a:r>
              <a:rPr lang="el-GR" dirty="0"/>
              <a:t> τριμερής ιστορία επιβιώνει υπόγεια μετά τον 13ο αιώνα</a:t>
            </a:r>
          </a:p>
          <a:p>
            <a:r>
              <a:rPr lang="el-GR" dirty="0"/>
              <a:t>Η σωτηρία νοείται ως ιστορική πραγμάτωση</a:t>
            </a:r>
          </a:p>
          <a:p>
            <a:r>
              <a:rPr lang="el-GR" dirty="0"/>
              <a:t>Η γνώση της ιστορικής κατεύθυνσης αποκτά προνομιακό χαρακτήρα</a:t>
            </a:r>
          </a:p>
          <a:p>
            <a:r>
              <a:rPr lang="el-GR" dirty="0"/>
              <a:t>Αμφισβήτηση της εκκλησιαστικής μεσολάβησης</a:t>
            </a:r>
          </a:p>
          <a:p>
            <a:r>
              <a:rPr lang="el-GR" dirty="0"/>
              <a:t>Ανάδυση λαϊκών και ριζοσπαστικών ερμηνειών</a:t>
            </a:r>
          </a:p>
          <a:p>
            <a:r>
              <a:rPr lang="el-GR" dirty="0"/>
              <a:t>Μετάβαση από μοναστικό σε κοινωνικό πεδίο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851207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B4CD94-2445-F65F-99DE-DF244578F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87590"/>
          </a:xfrm>
        </p:spPr>
        <p:txBody>
          <a:bodyPr>
            <a:normAutofit/>
          </a:bodyPr>
          <a:lstStyle/>
          <a:p>
            <a:r>
              <a:rPr lang="el-GR" dirty="0"/>
              <a:t>Μεταρρύθμιση και εσωτερίκευση της σωτηρίας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9A9FCA-6088-8483-C25D-62D87E108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69735"/>
            <a:ext cx="10972800" cy="3656429"/>
          </a:xfrm>
        </p:spPr>
        <p:txBody>
          <a:bodyPr/>
          <a:lstStyle/>
          <a:p>
            <a:r>
              <a:rPr lang="el-GR" dirty="0"/>
              <a:t>Απόρριψη της καθολικής ιεραρχίας και των μυστηρίων</a:t>
            </a:r>
          </a:p>
          <a:p>
            <a:r>
              <a:rPr lang="el-GR" dirty="0"/>
              <a:t>Έμφαση στη Γραφή ως άμεση πηγή αλήθειας</a:t>
            </a:r>
          </a:p>
          <a:p>
            <a:r>
              <a:rPr lang="el-GR" dirty="0"/>
              <a:t>Η πίστη αποκτά ατομικό και εσωτερικό χαρακτήρα</a:t>
            </a:r>
          </a:p>
          <a:p>
            <a:r>
              <a:rPr lang="el-GR" dirty="0"/>
              <a:t>Η ιστορία ερμηνεύεται βιβλικά και προφητικά</a:t>
            </a:r>
          </a:p>
          <a:p>
            <a:r>
              <a:rPr lang="el-GR" dirty="0"/>
              <a:t>Καλλιεργείται αίσθηση εκλογής</a:t>
            </a:r>
          </a:p>
          <a:p>
            <a:r>
              <a:rPr lang="el-GR" dirty="0"/>
              <a:t>Περιορισμός αλλά όχι εξάλειψη εσχατολογίας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175346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F32B89-4D08-0EE2-C20A-A09DA0B1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96136"/>
          </a:xfrm>
        </p:spPr>
        <p:txBody>
          <a:bodyPr>
            <a:normAutofit/>
          </a:bodyPr>
          <a:lstStyle/>
          <a:p>
            <a:r>
              <a:rPr lang="el-GR" dirty="0" err="1"/>
              <a:t>Αναβαπτιστές</a:t>
            </a:r>
            <a:r>
              <a:rPr lang="el-GR" dirty="0"/>
              <a:t> και ριζοσπαστικός χιλιασμός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D16490-B7B7-1025-C7E1-84DD81F47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27006"/>
            <a:ext cx="10972800" cy="3699158"/>
          </a:xfrm>
        </p:spPr>
        <p:txBody>
          <a:bodyPr/>
          <a:lstStyle/>
          <a:p>
            <a:r>
              <a:rPr lang="el-GR" dirty="0"/>
              <a:t>Απόρριψη κρατικής και εκκλησιαστικής εξουσίας</a:t>
            </a:r>
          </a:p>
          <a:p>
            <a:r>
              <a:rPr lang="el-GR" dirty="0"/>
              <a:t>Βάπτισμα ενηλίκων ως πράξη συνειδητής εκλογής</a:t>
            </a:r>
          </a:p>
          <a:p>
            <a:r>
              <a:rPr lang="el-GR" dirty="0"/>
              <a:t>Προσδοκία άμεσης εγκαθίδρυσης της Βασιλείας</a:t>
            </a:r>
          </a:p>
          <a:p>
            <a:r>
              <a:rPr lang="el-GR" dirty="0"/>
              <a:t>Η κοινότητα ως χώρος σωτηρίας</a:t>
            </a:r>
          </a:p>
          <a:p>
            <a:r>
              <a:rPr lang="el-GR" dirty="0"/>
              <a:t>Χρήση βίας ή αυστηρού ασκητισμού σε ορισμένα ρεύματα</a:t>
            </a:r>
          </a:p>
          <a:p>
            <a:r>
              <a:rPr lang="el-GR" dirty="0"/>
              <a:t>Η γνώση των «εκλεκτών» υπερέχει του νόμου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218366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AC8E6F-D636-E390-3AF5-DE18A369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13227"/>
          </a:xfrm>
        </p:spPr>
        <p:txBody>
          <a:bodyPr>
            <a:normAutofit/>
          </a:bodyPr>
          <a:lstStyle/>
          <a:p>
            <a:r>
              <a:rPr lang="el-GR" dirty="0"/>
              <a:t>Πουριτανισμός και εσχατολογική κοινωνία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C5C253-2BC8-034D-E749-DD4102692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95372"/>
            <a:ext cx="10972800" cy="3630792"/>
          </a:xfrm>
        </p:spPr>
        <p:txBody>
          <a:bodyPr/>
          <a:lstStyle/>
          <a:p>
            <a:r>
              <a:rPr lang="el-GR" dirty="0"/>
              <a:t>Αντίληψη του έθνους ως διαθήκης με τον Θεό</a:t>
            </a:r>
          </a:p>
          <a:p>
            <a:r>
              <a:rPr lang="el-GR" dirty="0"/>
              <a:t>Ηθικός εξαγνισμός της κοινωνίας</a:t>
            </a:r>
          </a:p>
          <a:p>
            <a:r>
              <a:rPr lang="el-GR" dirty="0"/>
              <a:t>Η ιστορία ως σκηνή θείας δοκιμασίας</a:t>
            </a:r>
          </a:p>
          <a:p>
            <a:r>
              <a:rPr lang="el-GR" dirty="0"/>
              <a:t>Εσωτερική βεβαιότητα σωτηρίας</a:t>
            </a:r>
          </a:p>
          <a:p>
            <a:r>
              <a:rPr lang="el-GR" dirty="0"/>
              <a:t>Κοινωνική πειθαρχία ως ένδειξη εκλογής</a:t>
            </a:r>
          </a:p>
          <a:p>
            <a:r>
              <a:rPr lang="el-GR" dirty="0"/>
              <a:t>Μετατροπή της εσχατολογίας σε πολιτική ηθική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420836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F82D1C-F2F1-9831-C4C1-033154475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44861"/>
          </a:xfrm>
        </p:spPr>
        <p:txBody>
          <a:bodyPr>
            <a:normAutofit/>
          </a:bodyPr>
          <a:lstStyle/>
          <a:p>
            <a:r>
              <a:rPr lang="el-GR" dirty="0"/>
              <a:t>Από τον θρησκευτικό στον κοσμικό γνωστικισμό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058A8C-E6B1-4692-85C3-E453EAE22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41548"/>
            <a:ext cx="10972800" cy="3784616"/>
          </a:xfrm>
        </p:spPr>
        <p:txBody>
          <a:bodyPr/>
          <a:lstStyle/>
          <a:p>
            <a:r>
              <a:rPr lang="el-GR" dirty="0"/>
              <a:t>Αποδυνάμωση της θεολογικής γλώσσας</a:t>
            </a:r>
          </a:p>
          <a:p>
            <a:r>
              <a:rPr lang="el-GR" dirty="0"/>
              <a:t>Η σωτηρία μεταφράζεται σε κοινωνική τελείωση</a:t>
            </a:r>
          </a:p>
          <a:p>
            <a:r>
              <a:rPr lang="el-GR" dirty="0"/>
              <a:t>Η γνώση γίνεται ορθολογική και επιστημονική</a:t>
            </a:r>
          </a:p>
          <a:p>
            <a:r>
              <a:rPr lang="el-GR" dirty="0"/>
              <a:t>Η ιστορία αποκτά νόμο προόδου</a:t>
            </a:r>
          </a:p>
          <a:p>
            <a:r>
              <a:rPr lang="el-GR" dirty="0"/>
              <a:t>Ο άνθρωπος αναλαμβάνει ρόλο δημιουργού τάξης</a:t>
            </a:r>
          </a:p>
          <a:p>
            <a:r>
              <a:rPr lang="el-GR" dirty="0"/>
              <a:t>Η εσχατολογία </a:t>
            </a:r>
            <a:r>
              <a:rPr lang="el-GR" dirty="0" err="1"/>
              <a:t>εκκοσμικεύεται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67271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CBC837-9E57-2181-A421-FF1085F6B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87590"/>
          </a:xfrm>
        </p:spPr>
        <p:txBody>
          <a:bodyPr>
            <a:normAutofit/>
          </a:bodyPr>
          <a:lstStyle/>
          <a:p>
            <a:r>
              <a:rPr lang="el-GR" dirty="0"/>
              <a:t>Διαφωτισμός και γνωστική αυτοπεποίθηση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4692D8-FCED-A586-F337-70B44B944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18460"/>
            <a:ext cx="10972800" cy="3707704"/>
          </a:xfrm>
        </p:spPr>
        <p:txBody>
          <a:bodyPr/>
          <a:lstStyle/>
          <a:p>
            <a:r>
              <a:rPr lang="el-GR" dirty="0"/>
              <a:t>Πίστη στην καθολική δύναμη της λογικής</a:t>
            </a:r>
          </a:p>
          <a:p>
            <a:r>
              <a:rPr lang="el-GR" dirty="0"/>
              <a:t>Η άγνοια θεωρείται πηγή κακού</a:t>
            </a:r>
          </a:p>
          <a:p>
            <a:r>
              <a:rPr lang="el-GR" dirty="0"/>
              <a:t>Η ιστορία ως διαδικασία απελευθέρωσης</a:t>
            </a:r>
          </a:p>
          <a:p>
            <a:r>
              <a:rPr lang="el-GR" dirty="0"/>
              <a:t>Απόρριψη παράδοσης και μυστηρίου</a:t>
            </a:r>
          </a:p>
          <a:p>
            <a:r>
              <a:rPr lang="el-GR" dirty="0"/>
              <a:t>Η κοινωνία ως αντικείμενο ανασχεδιασμού</a:t>
            </a:r>
          </a:p>
          <a:p>
            <a:r>
              <a:rPr lang="el-GR" dirty="0"/>
              <a:t>Η γνώση υπόσχεται λύτρωση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3578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AD2CA3-0496-2D0B-59C3-DA6A7166B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36315"/>
          </a:xfrm>
        </p:spPr>
        <p:txBody>
          <a:bodyPr/>
          <a:lstStyle/>
          <a:p>
            <a:r>
              <a:rPr lang="el-GR" dirty="0"/>
              <a:t>Η Επιστήμη ως Συμμετοχή στην Τάξη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99151B-5E72-2825-F6D0-8EB06848B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αληθινή επιστήμη είναι αναζήτηση της ουσίας του όντος, όχι μεθοδολογία.</a:t>
            </a:r>
          </a:p>
          <a:p>
            <a:endParaRPr lang="el-GR" dirty="0"/>
          </a:p>
          <a:p>
            <a:r>
              <a:rPr lang="el-GR" dirty="0"/>
              <a:t>Κάθε επιστήμη πρέπει να σέβεται την φύση του αντικειμένου της.</a:t>
            </a:r>
          </a:p>
          <a:p>
            <a:endParaRPr lang="el-GR" dirty="0"/>
          </a:p>
          <a:p>
            <a:r>
              <a:rPr lang="el-GR" dirty="0"/>
              <a:t>Η πολιτική δεν είναι μετρήσιμη, αλλά νοηματικά βιωματική.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θυμίζει τον Αριστοτέλη: διαφορετικές μέθοδοι για διαφορετικά αντικείμενα.</a:t>
            </a:r>
          </a:p>
          <a:p>
            <a:endParaRPr lang="el-GR" dirty="0"/>
          </a:p>
          <a:p>
            <a:r>
              <a:rPr lang="el-GR" dirty="0"/>
              <a:t>Η γνώση ξεκινά από τη συμμετοχή του ανθρώπου στο είναι. Ο σκοπός της επιστήμης: αποσαφήνιση του νοήματος της ύπαρξης.</a:t>
            </a:r>
          </a:p>
        </p:txBody>
      </p:sp>
    </p:spTree>
    <p:extLst>
      <p:ext uri="{BB962C8B-B14F-4D97-AF65-F5344CB8AC3E}">
        <p14:creationId xmlns:p14="http://schemas.microsoft.com/office/powerpoint/2010/main" val="398755854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CF5A9D-D0E8-8E99-8FA7-D4F7553CD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6674"/>
          </a:xfrm>
        </p:spPr>
        <p:txBody>
          <a:bodyPr>
            <a:normAutofit/>
          </a:bodyPr>
          <a:lstStyle/>
          <a:p>
            <a:r>
              <a:rPr lang="el-GR" dirty="0"/>
              <a:t>Γαλλική Επανάσταση ως πολιτική εσχατολογία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AF67CB-255B-71B7-9099-C4E496E41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91925"/>
            <a:ext cx="10972800" cy="3434239"/>
          </a:xfrm>
        </p:spPr>
        <p:txBody>
          <a:bodyPr/>
          <a:lstStyle/>
          <a:p>
            <a:r>
              <a:rPr lang="el-GR" dirty="0"/>
              <a:t>Κατάρρευση του παλαιού καθεστώτος ως «πτώση»</a:t>
            </a:r>
          </a:p>
          <a:p>
            <a:r>
              <a:rPr lang="el-GR" dirty="0"/>
              <a:t>Η Δημοκρατία ως νέα </a:t>
            </a:r>
            <a:r>
              <a:rPr lang="el-GR" dirty="0" err="1"/>
              <a:t>σωτηριολογική</a:t>
            </a:r>
            <a:r>
              <a:rPr lang="el-GR" dirty="0"/>
              <a:t> τάξη</a:t>
            </a:r>
          </a:p>
          <a:p>
            <a:r>
              <a:rPr lang="el-GR" dirty="0"/>
              <a:t>Λατρεία της Λογικής και του Έθνους</a:t>
            </a:r>
          </a:p>
          <a:p>
            <a:r>
              <a:rPr lang="el-GR" dirty="0"/>
              <a:t>Καθαρτική βία στο όνομα της αρετής</a:t>
            </a:r>
          </a:p>
          <a:p>
            <a:r>
              <a:rPr lang="el-GR" dirty="0"/>
              <a:t>Ιστορική ρήξη και νέο ξεκίνημα</a:t>
            </a:r>
          </a:p>
          <a:p>
            <a:r>
              <a:rPr lang="el-GR" dirty="0"/>
              <a:t>Κοσμική πραγμάτωση της λύτρωσης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57002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F1BBC0-A6B2-7B60-D2E9-90E209981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50857"/>
          </a:xfrm>
        </p:spPr>
        <p:txBody>
          <a:bodyPr>
            <a:normAutofit/>
          </a:bodyPr>
          <a:lstStyle/>
          <a:p>
            <a:r>
              <a:rPr lang="el-GR" dirty="0"/>
              <a:t>Συνολική αποτίμηση της μετά-</a:t>
            </a:r>
            <a:r>
              <a:rPr lang="el-GR" dirty="0" err="1"/>
              <a:t>ιωακιμικής</a:t>
            </a:r>
            <a:r>
              <a:rPr lang="el-GR" dirty="0"/>
              <a:t> πορείας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89D59A-BEBC-5607-FD94-45F516B97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38101"/>
            <a:ext cx="10972800" cy="3588063"/>
          </a:xfrm>
        </p:spPr>
        <p:txBody>
          <a:bodyPr/>
          <a:lstStyle/>
          <a:p>
            <a:r>
              <a:rPr lang="el-GR" dirty="0"/>
              <a:t>Συνεχής μετατόπιση της σωτηρίας εντός της ιστορίας</a:t>
            </a:r>
          </a:p>
          <a:p>
            <a:r>
              <a:rPr lang="el-GR" dirty="0"/>
              <a:t>Η γνώση λειτουργεί ως κλειδί εξουσίας</a:t>
            </a:r>
          </a:p>
          <a:p>
            <a:r>
              <a:rPr lang="el-GR" dirty="0"/>
              <a:t>Η κοινότητα αντικαθιστά τη θεία χάρη</a:t>
            </a:r>
          </a:p>
          <a:p>
            <a:r>
              <a:rPr lang="el-GR" dirty="0"/>
              <a:t>Ο χρόνος γίνεται εργαλείο ολοκλήρωσης</a:t>
            </a:r>
          </a:p>
          <a:p>
            <a:r>
              <a:rPr lang="el-GR" dirty="0"/>
              <a:t>Από θρησκευτικό σε πολιτικό γνωστικισμό</a:t>
            </a:r>
          </a:p>
          <a:p>
            <a:r>
              <a:rPr lang="el-GR" dirty="0"/>
              <a:t>Προετοιμασία των νεωτερικών ιδεολογιών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864588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041713-9C4C-4691-36FC-82F047E6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96136"/>
          </a:xfrm>
        </p:spPr>
        <p:txBody>
          <a:bodyPr>
            <a:normAutofit/>
          </a:bodyPr>
          <a:lstStyle/>
          <a:p>
            <a:r>
              <a:rPr lang="el-GR" dirty="0" err="1"/>
              <a:t>Εκκοσμικευμένη</a:t>
            </a:r>
            <a:r>
              <a:rPr lang="el-GR" dirty="0"/>
              <a:t> μετάλλαξη του Γνωστικισμού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B94D6F-E3E2-590B-82EF-64F066FED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86826"/>
            <a:ext cx="10972800" cy="3639338"/>
          </a:xfrm>
        </p:spPr>
        <p:txBody>
          <a:bodyPr/>
          <a:lstStyle/>
          <a:p>
            <a:r>
              <a:rPr lang="el-GR" dirty="0"/>
              <a:t>Η αποκάλυψη μετατρέπεται σε ιστορικό σχέδιο</a:t>
            </a:r>
          </a:p>
          <a:p>
            <a:r>
              <a:rPr lang="el-GR" dirty="0"/>
              <a:t>Η γνώση παύει να είναι θεολογική και γίνεται κοσμική</a:t>
            </a:r>
          </a:p>
          <a:p>
            <a:r>
              <a:rPr lang="el-GR" dirty="0"/>
              <a:t>Ο άνθρωπος αναλαμβάνει ρόλο σωτήρα της ιστορίας</a:t>
            </a:r>
          </a:p>
          <a:p>
            <a:r>
              <a:rPr lang="el-GR" dirty="0"/>
              <a:t>Η αλήθεια θεωρείται πλήρως προσπελάσιμη</a:t>
            </a:r>
          </a:p>
          <a:p>
            <a:r>
              <a:rPr lang="el-GR" dirty="0"/>
              <a:t>Η αβεβαιότητα εκλαμβάνεται ως παθολογία</a:t>
            </a:r>
          </a:p>
          <a:p>
            <a:r>
              <a:rPr lang="el-GR" dirty="0"/>
              <a:t>Η εσχατολογία </a:t>
            </a:r>
            <a:r>
              <a:rPr lang="el-GR" dirty="0" err="1"/>
              <a:t>αποθεολογικοποιείται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294833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2D3341-9326-B564-DE92-D11A9B470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04682"/>
          </a:xfrm>
        </p:spPr>
        <p:txBody>
          <a:bodyPr>
            <a:normAutofit fontScale="90000"/>
          </a:bodyPr>
          <a:lstStyle/>
          <a:p>
            <a:r>
              <a:rPr lang="el-GR" dirty="0"/>
              <a:t>Γνωστικισμός και φιλοσοφία της προόδου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04370B-AFC3-B8E4-FB75-05FA6A8B7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52643"/>
            <a:ext cx="10972800" cy="3673521"/>
          </a:xfrm>
        </p:spPr>
        <p:txBody>
          <a:bodyPr/>
          <a:lstStyle/>
          <a:p>
            <a:r>
              <a:rPr lang="el-GR" dirty="0"/>
              <a:t>Η ιστορία νοείται ως γραμμική πορεία προς τελείωση</a:t>
            </a:r>
          </a:p>
          <a:p>
            <a:r>
              <a:rPr lang="el-GR" dirty="0"/>
              <a:t>Η σωτηρία ταυτίζεται με την πρόοδο</a:t>
            </a:r>
          </a:p>
          <a:p>
            <a:r>
              <a:rPr lang="el-GR" dirty="0"/>
              <a:t>Η γνώση γίνεται εργαλείο μετασχηματισμού του κόσμου</a:t>
            </a:r>
          </a:p>
          <a:p>
            <a:r>
              <a:rPr lang="el-GR" dirty="0"/>
              <a:t>Το κακό ερμηνεύεται ως τεχνικό ή κοινωνικό πρόβλημα</a:t>
            </a:r>
          </a:p>
          <a:p>
            <a:r>
              <a:rPr lang="el-GR" dirty="0"/>
              <a:t>Η παράδοση θεωρείται εμπόδιο</a:t>
            </a:r>
          </a:p>
          <a:p>
            <a:r>
              <a:rPr lang="el-GR" dirty="0"/>
              <a:t>Η τελείωση προβάλλεται ως ιστορικά εφικτή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6446099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B3EDE5-8F2E-A33D-1794-087D589F4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55956"/>
          </a:xfrm>
        </p:spPr>
        <p:txBody>
          <a:bodyPr>
            <a:normAutofit/>
          </a:bodyPr>
          <a:lstStyle/>
          <a:p>
            <a:r>
              <a:rPr lang="el-GR" dirty="0"/>
              <a:t>Πολιτικός Γνωστικισμός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959CA5-2091-0FA1-2496-46A175119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72284"/>
            <a:ext cx="10972800" cy="3553880"/>
          </a:xfrm>
        </p:spPr>
        <p:txBody>
          <a:bodyPr/>
          <a:lstStyle/>
          <a:p>
            <a:r>
              <a:rPr lang="el-GR" dirty="0"/>
              <a:t>Οι ιδεολογίες υποκαθιστούν τη θεολογία</a:t>
            </a:r>
          </a:p>
          <a:p>
            <a:r>
              <a:rPr lang="el-GR" dirty="0"/>
              <a:t>Η πολιτική γίνεται φορέας σωτηρίας</a:t>
            </a:r>
          </a:p>
          <a:p>
            <a:r>
              <a:rPr lang="el-GR" dirty="0"/>
              <a:t>Το κράτος ή το κόμμα αναλαμβάνει μεσσιανικό ρόλο</a:t>
            </a:r>
          </a:p>
          <a:p>
            <a:r>
              <a:rPr lang="el-GR" dirty="0"/>
              <a:t>Η ιστορία αποκτά εχθρούς προς εξάλειψη</a:t>
            </a:r>
          </a:p>
          <a:p>
            <a:r>
              <a:rPr lang="el-GR" dirty="0"/>
              <a:t>Η βία δικαιολογείται ως λυτρωτική</a:t>
            </a:r>
          </a:p>
          <a:p>
            <a:r>
              <a:rPr lang="el-GR" dirty="0"/>
              <a:t>Η αλήθεια γίνεται μονοφωνική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282588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EEE844-15D6-C9B5-993C-CAF3FD8CC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02132"/>
          </a:xfrm>
        </p:spPr>
        <p:txBody>
          <a:bodyPr>
            <a:normAutofit/>
          </a:bodyPr>
          <a:lstStyle/>
          <a:p>
            <a:r>
              <a:rPr lang="el-GR" dirty="0"/>
              <a:t>Νεωτερικές ιδεολογίες ως γνωστικά συστήματα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7161F5-F78D-9849-8D89-A8BB492D4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95372"/>
            <a:ext cx="10972800" cy="3630792"/>
          </a:xfrm>
        </p:spPr>
        <p:txBody>
          <a:bodyPr/>
          <a:lstStyle/>
          <a:p>
            <a:r>
              <a:rPr lang="el-GR" dirty="0"/>
              <a:t>Ο Διαφωτισμός ως εγκόσμια αποκάλυψη της λογικής</a:t>
            </a:r>
          </a:p>
          <a:p>
            <a:r>
              <a:rPr lang="el-GR" dirty="0"/>
              <a:t>Ο μαρξισμός ως επιστημονική γνώση του τέλους της ιστορίας</a:t>
            </a:r>
          </a:p>
          <a:p>
            <a:r>
              <a:rPr lang="el-GR" dirty="0"/>
              <a:t>Ο εθνικισμός ως σωτηρία μέσω συλλογικής ταυτότητας</a:t>
            </a:r>
          </a:p>
          <a:p>
            <a:r>
              <a:rPr lang="el-GR" dirty="0"/>
              <a:t>Ο ναζισμός ως κοσμική μυθολογία καθαρμού</a:t>
            </a:r>
          </a:p>
          <a:p>
            <a:r>
              <a:rPr lang="el-GR" dirty="0"/>
              <a:t>Ο θετικισμός ως εξάλειψη του μυστηρίου</a:t>
            </a:r>
          </a:p>
          <a:p>
            <a:r>
              <a:rPr lang="el-GR" dirty="0"/>
              <a:t>Όλα μοιράζονται την άρνηση της υπαρξιακής αβεβαιότητας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37899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5D7145-1AD7-C25F-5510-7EE5F1DD8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87590"/>
          </a:xfrm>
        </p:spPr>
        <p:txBody>
          <a:bodyPr>
            <a:normAutofit/>
          </a:bodyPr>
          <a:lstStyle/>
          <a:p>
            <a:r>
              <a:rPr lang="el-GR" dirty="0"/>
              <a:t>Συνέπειες για τη νεωτερική πολιτική τάξη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063DC3-4BEF-676C-F8D2-E41597478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67185"/>
            <a:ext cx="10972800" cy="3758979"/>
          </a:xfrm>
        </p:spPr>
        <p:txBody>
          <a:bodyPr/>
          <a:lstStyle/>
          <a:p>
            <a:r>
              <a:rPr lang="el-GR" dirty="0"/>
              <a:t>Κατάρρευση της διάκρισης κοσμικού–υπερβατικού</a:t>
            </a:r>
          </a:p>
          <a:p>
            <a:r>
              <a:rPr lang="el-GR" dirty="0"/>
              <a:t>Απόλυτη εμπιστοσύνη στη γνώση και την τεχνική</a:t>
            </a:r>
          </a:p>
          <a:p>
            <a:r>
              <a:rPr lang="el-GR" dirty="0"/>
              <a:t>Εξάλειψη της πνευματικής αυτοσυγκράτησης</a:t>
            </a:r>
          </a:p>
          <a:p>
            <a:r>
              <a:rPr lang="el-GR" dirty="0"/>
              <a:t>Ιδεολογική πόλωση και εσχατολογική πολιτική</a:t>
            </a:r>
          </a:p>
          <a:p>
            <a:r>
              <a:rPr lang="el-GR" dirty="0"/>
              <a:t>Κρίση νομιμοποίησης των θεσμών</a:t>
            </a:r>
          </a:p>
          <a:p>
            <a:r>
              <a:rPr lang="el-GR" dirty="0"/>
              <a:t>Μαζικές μορφές πολιτικής θρησκείας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024070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537E29-7576-522F-B30F-F4CE41604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82491"/>
          </a:xfrm>
        </p:spPr>
        <p:txBody>
          <a:bodyPr/>
          <a:lstStyle/>
          <a:p>
            <a:r>
              <a:rPr lang="el-GR" dirty="0"/>
              <a:t>Ο γνωστικισμός και η νεωτερικότητα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BDA2F8-9435-19A1-11EE-2A69BB89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Οι ιδεολογίες της νεωτερικότητας είναι κοσμικές μορφές γνωστικισμού.</a:t>
            </a:r>
          </a:p>
          <a:p>
            <a:endParaRPr lang="el-GR" dirty="0"/>
          </a:p>
          <a:p>
            <a:r>
              <a:rPr lang="el-GR" dirty="0"/>
              <a:t>Ο Μαρξισμός υπόσχεται γήινη λύτρωση μέσω της ιστορίας.</a:t>
            </a:r>
          </a:p>
          <a:p>
            <a:endParaRPr lang="el-GR" dirty="0"/>
          </a:p>
          <a:p>
            <a:r>
              <a:rPr lang="el-GR" dirty="0"/>
              <a:t>Ο θετικισμός αντικαθιστά τον Θεό με τη θεότητα της επιστήμης.</a:t>
            </a:r>
          </a:p>
          <a:p>
            <a:endParaRPr lang="el-GR" dirty="0"/>
          </a:p>
          <a:p>
            <a:r>
              <a:rPr lang="el-GR" dirty="0"/>
              <a:t>Ο φιλελεύθερος προοδευτισμός πιστεύει σε ατέρμονη πρόοδο και τελειότητα.</a:t>
            </a:r>
          </a:p>
          <a:p>
            <a:endParaRPr lang="el-GR" dirty="0"/>
          </a:p>
          <a:p>
            <a:r>
              <a:rPr lang="el-GR" dirty="0"/>
              <a:t>Όλες αυτές οι μορφές </a:t>
            </a:r>
            <a:r>
              <a:rPr lang="el-GR" dirty="0" err="1"/>
              <a:t>εμμενοποιούν</a:t>
            </a:r>
            <a:r>
              <a:rPr lang="el-GR" dirty="0"/>
              <a:t> τη σωτηρία και απορρίπτουν την τραγικότητα της ύπαρξης.</a:t>
            </a:r>
          </a:p>
          <a:p>
            <a:endParaRPr lang="el-GR" dirty="0"/>
          </a:p>
          <a:p>
            <a:r>
              <a:rPr lang="el-GR" dirty="0"/>
              <a:t>Έτσι, η νεωτερικότητα είναι γνωστικισμός σε κοσμική μετάφραση.</a:t>
            </a:r>
          </a:p>
        </p:txBody>
      </p:sp>
    </p:spTree>
    <p:extLst>
      <p:ext uri="{BB962C8B-B14F-4D97-AF65-F5344CB8AC3E}">
        <p14:creationId xmlns:p14="http://schemas.microsoft.com/office/powerpoint/2010/main" val="246687338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ADF407-2E4F-D59A-4CD4-EC2ED1438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θέση του </a:t>
            </a:r>
            <a:r>
              <a:rPr lang="el-GR" dirty="0" err="1"/>
              <a:t>Βέγκελιν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34CFB0-6F0B-15F3-D669-55B841CA5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Η αλήθεια δεν βρίσκεται στη γνώση αλλά στην ανοιχτή ψυχή.</a:t>
            </a:r>
          </a:p>
          <a:p>
            <a:endParaRPr lang="el-GR" dirty="0"/>
          </a:p>
          <a:p>
            <a:r>
              <a:rPr lang="el-GR" dirty="0"/>
              <a:t>Η σωτηρία δεν είναι έργο του ανθρώπου αλλά θεία δωρεά.</a:t>
            </a:r>
          </a:p>
          <a:p>
            <a:endParaRPr lang="el-GR" dirty="0"/>
          </a:p>
          <a:p>
            <a:r>
              <a:rPr lang="el-GR" dirty="0"/>
              <a:t>Η αποκατάσταση της πολιτικής επιστήμης απαιτεί επάνοδο στη συνείδηση του μυστηρίου.</a:t>
            </a:r>
          </a:p>
          <a:p>
            <a:endParaRPr lang="el-GR" dirty="0"/>
          </a:p>
          <a:p>
            <a:r>
              <a:rPr lang="el-GR" dirty="0"/>
              <a:t>Ο γνωστικισμός διαλύει τη σχέση πίστης και λόγου.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προτείνει την αναβίωση της πνευματικής εμπειρίας του Πλάτωνα και των Προφητών.</a:t>
            </a:r>
          </a:p>
          <a:p>
            <a:endParaRPr lang="el-GR" dirty="0"/>
          </a:p>
          <a:p>
            <a:r>
              <a:rPr lang="el-GR" dirty="0"/>
              <a:t>Μόνο έτσι μπορεί να ανακοπεί η παρακμή της Δύσης.</a:t>
            </a:r>
          </a:p>
        </p:txBody>
      </p:sp>
    </p:spTree>
    <p:extLst>
      <p:ext uri="{BB962C8B-B14F-4D97-AF65-F5344CB8AC3E}">
        <p14:creationId xmlns:p14="http://schemas.microsoft.com/office/powerpoint/2010/main" val="14444231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2FE64B-B188-6993-1146-DFACAC55E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0466"/>
            <a:ext cx="10972800" cy="802300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C000"/>
                </a:solidFill>
              </a:rPr>
              <a:t>5. Η ΓΝΩΣΤΙΚΗ ΕΠΑΝΑΣΤΑΣΗ (Η ΠΟΥΡΙΤΑΝΙΚΗ ΠΕΡΙΠΤΩΣΗ)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0C4A32-7114-CBFC-30F0-A4C1FF4AC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9141"/>
            <a:ext cx="10972800" cy="52129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Από τη θεωρία στην ιστορία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εξετάζει τη Μεταρρύθμιση ως ιστορικό σημείο νίκης του γνωστικισμού.</a:t>
            </a:r>
          </a:p>
          <a:p>
            <a:endParaRPr lang="el-GR" dirty="0"/>
          </a:p>
          <a:p>
            <a:r>
              <a:rPr lang="el-GR" dirty="0"/>
              <a:t>Η «Γνωστική Επανάσταση» είναι η εισβολή των θρησκευτικών κινημάτων στην πολιτική εξουσία.</a:t>
            </a:r>
          </a:p>
          <a:p>
            <a:endParaRPr lang="el-GR" dirty="0"/>
          </a:p>
          <a:p>
            <a:r>
              <a:rPr lang="el-GR" dirty="0"/>
              <a:t>Η νεωτερικότητα αρχίζει με τη διάσπαση της ενότητας Εκκλησίας–Κράτους.</a:t>
            </a:r>
          </a:p>
          <a:p>
            <a:endParaRPr lang="el-GR" dirty="0"/>
          </a:p>
          <a:p>
            <a:r>
              <a:rPr lang="el-GR" dirty="0"/>
              <a:t>Ο Πουριτανισμός είναι το πρώτο παράδειγμα γνωστικού μαζικού κινήματος.</a:t>
            </a:r>
          </a:p>
          <a:p>
            <a:endParaRPr lang="el-GR" dirty="0"/>
          </a:p>
          <a:p>
            <a:r>
              <a:rPr lang="el-GR" dirty="0"/>
              <a:t>Ο Ρίτσαρντ Χούκερ αναλύει τον ψυχολογικό μηχανισμό αυτών των κινημάτων.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χρησιμοποιεί τον Χούκερ για να αποκαλύψει τη δομή της γνωστικής συνείδησης.</a:t>
            </a:r>
          </a:p>
        </p:txBody>
      </p:sp>
    </p:spTree>
    <p:extLst>
      <p:ext uri="{BB962C8B-B14F-4D97-AF65-F5344CB8AC3E}">
        <p14:creationId xmlns:p14="http://schemas.microsoft.com/office/powerpoint/2010/main" val="861072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84C1E0-184A-2544-E0D3-BF6CEE8F6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87590"/>
          </a:xfrm>
        </p:spPr>
        <p:txBody>
          <a:bodyPr/>
          <a:lstStyle/>
          <a:p>
            <a:r>
              <a:rPr lang="el-GR" dirty="0"/>
              <a:t>Η Νέα Επιστήμη της Πολιτικής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A6B93F-7B4B-C34B-0A8B-ABC27C489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προτείνει επανίδρυση της πολιτικής επιστήμης.</a:t>
            </a:r>
          </a:p>
          <a:p>
            <a:endParaRPr lang="el-GR" dirty="0"/>
          </a:p>
          <a:p>
            <a:r>
              <a:rPr lang="el-GR" dirty="0"/>
              <a:t>Σκοπός: η αποκατάσταση της θεωρητικής συνείδησης της πολιτικής.</a:t>
            </a:r>
          </a:p>
          <a:p>
            <a:endParaRPr lang="el-GR" dirty="0"/>
          </a:p>
          <a:p>
            <a:r>
              <a:rPr lang="el-GR" dirty="0"/>
              <a:t>Η επιστήμη της πολιτικής πρέπει να είναι επιστήμη του ανθρώπου στην ιστορία.</a:t>
            </a:r>
          </a:p>
          <a:p>
            <a:endParaRPr lang="el-GR" dirty="0"/>
          </a:p>
          <a:p>
            <a:r>
              <a:rPr lang="el-GR" dirty="0"/>
              <a:t>Κεντρική έννοια: αντιπροσώπευση – ο τρόπος με τον οποίον η κοινωνία ανακαλύπτει και συντονίζεται με το είναι.</a:t>
            </a:r>
          </a:p>
          <a:p>
            <a:endParaRPr lang="el-GR" dirty="0"/>
          </a:p>
          <a:p>
            <a:r>
              <a:rPr lang="el-GR" dirty="0"/>
              <a:t>Το έργο απαιτεί συμφιλίωση επιστήμης, φιλοσοφίας και πίστης.</a:t>
            </a:r>
          </a:p>
          <a:p>
            <a:endParaRPr lang="el-GR" dirty="0"/>
          </a:p>
          <a:p>
            <a:r>
              <a:rPr lang="el-GR" dirty="0"/>
              <a:t>Η θεωρία γίνεται όργανο κατανόησης της ανθρώπινης ύπαρξης στην ιστορία.</a:t>
            </a:r>
          </a:p>
        </p:txBody>
      </p:sp>
    </p:spTree>
    <p:extLst>
      <p:ext uri="{BB962C8B-B14F-4D97-AF65-F5344CB8AC3E}">
        <p14:creationId xmlns:p14="http://schemas.microsoft.com/office/powerpoint/2010/main" val="314056992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04D172-5AB8-0475-3BBA-FA4E55517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82491"/>
          </a:xfrm>
        </p:spPr>
        <p:txBody>
          <a:bodyPr/>
          <a:lstStyle/>
          <a:p>
            <a:r>
              <a:rPr lang="el-GR" dirty="0"/>
              <a:t>Ο μηχανισμός της γνωστικής κινητοποίησης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6D700A-0954-E658-3004-CE5E2D977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 γνωστικός έχει έναν «σκοπό» που τον καθιστά εκλεκτό και ανώτερο.</a:t>
            </a:r>
          </a:p>
          <a:p>
            <a:endParaRPr lang="el-GR" dirty="0"/>
          </a:p>
          <a:p>
            <a:r>
              <a:rPr lang="el-GR" dirty="0"/>
              <a:t>Κριτικάρει το κακό του κόσμου και μετατρέπει τη δυσαρέσκεια σε επαναστατική ενέργεια.</a:t>
            </a:r>
          </a:p>
          <a:p>
            <a:endParaRPr lang="el-GR" dirty="0"/>
          </a:p>
          <a:p>
            <a:r>
              <a:rPr lang="el-GR" dirty="0"/>
              <a:t>Η αμαρτία και η διαφθορά αποδίδονται στην κυβέρνηση και στους θεσμούς.</a:t>
            </a:r>
          </a:p>
          <a:p>
            <a:endParaRPr lang="el-GR" dirty="0"/>
          </a:p>
          <a:p>
            <a:r>
              <a:rPr lang="el-GR" dirty="0"/>
              <a:t>Το πλήθος πείθεται ότι μια νέα διακυβέρνηση θα εξαλείψει το κακό.</a:t>
            </a:r>
          </a:p>
          <a:p>
            <a:endParaRPr lang="el-GR" dirty="0"/>
          </a:p>
          <a:p>
            <a:r>
              <a:rPr lang="el-GR" dirty="0"/>
              <a:t>Ο λόγος του ηγέτη γίνεται ιερό κείμενο, όχι αντικείμενο λογικής εξέτασης.</a:t>
            </a:r>
          </a:p>
          <a:p>
            <a:endParaRPr lang="el-GR" dirty="0"/>
          </a:p>
          <a:p>
            <a:r>
              <a:rPr lang="el-GR" dirty="0"/>
              <a:t>Η κοινότητα αποκτά ολοκληρωτικά χαρακτηριστικά πίστης και υπακοής.</a:t>
            </a:r>
          </a:p>
        </p:txBody>
      </p:sp>
    </p:spTree>
    <p:extLst>
      <p:ext uri="{BB962C8B-B14F-4D97-AF65-F5344CB8AC3E}">
        <p14:creationId xmlns:p14="http://schemas.microsoft.com/office/powerpoint/2010/main" val="7848110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749ADA-B51B-1518-1042-6C9D83B18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60336"/>
            <a:ext cx="10972800" cy="702789"/>
          </a:xfrm>
        </p:spPr>
        <p:txBody>
          <a:bodyPr/>
          <a:lstStyle/>
          <a:p>
            <a:r>
              <a:rPr lang="el-GR" dirty="0"/>
              <a:t>Το Πουριτανικό «κοράνι»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8EE277-B050-227F-F62C-B137CDD73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58781"/>
            <a:ext cx="10972800" cy="4767383"/>
          </a:xfrm>
        </p:spPr>
        <p:txBody>
          <a:bodyPr>
            <a:normAutofit lnSpcReduction="10000"/>
          </a:bodyPr>
          <a:lstStyle/>
          <a:p>
            <a:r>
              <a:rPr lang="el-GR" dirty="0" err="1"/>
              <a:t>Βόγκελιν</a:t>
            </a:r>
            <a:r>
              <a:rPr lang="el-GR" dirty="0"/>
              <a:t> αναλύει τα έργα του Καλβίνου ως το πρώτο «γνωστικό κοράνιο».</a:t>
            </a:r>
          </a:p>
          <a:p>
            <a:endParaRPr lang="el-GR" dirty="0"/>
          </a:p>
          <a:p>
            <a:r>
              <a:rPr lang="el-GR" dirty="0"/>
              <a:t>Το δόγμα αποκρυσταλλώνεται σε σύστημα κανόνων και ιερών ερμηνειών.</a:t>
            </a:r>
          </a:p>
          <a:p>
            <a:endParaRPr lang="el-GR" dirty="0"/>
          </a:p>
          <a:p>
            <a:r>
              <a:rPr lang="el-GR" dirty="0"/>
              <a:t>Ο Καλβίνος αντικαθιστά την παράδοση με το βιβλίο–σύμβολο της νέας αλήθειας.</a:t>
            </a:r>
          </a:p>
          <a:p>
            <a:endParaRPr lang="el-GR" dirty="0"/>
          </a:p>
          <a:p>
            <a:r>
              <a:rPr lang="el-GR" dirty="0"/>
              <a:t>Το κοράνιο λειτουργεί ως κώδικας αλήθειας και οδηγός δράσης.</a:t>
            </a:r>
          </a:p>
          <a:p>
            <a:endParaRPr lang="el-GR" dirty="0"/>
          </a:p>
          <a:p>
            <a:r>
              <a:rPr lang="el-GR" dirty="0"/>
              <a:t>Κάθε αντίρρηση θεωρείται αίρεση ή προδοσία.</a:t>
            </a:r>
          </a:p>
          <a:p>
            <a:endParaRPr lang="el-GR" dirty="0"/>
          </a:p>
          <a:p>
            <a:r>
              <a:rPr lang="el-GR" dirty="0"/>
              <a:t>Η πνευματική ζωή μετατρέπεται σε γραφειοκρατία σωτηρίας.</a:t>
            </a:r>
          </a:p>
        </p:txBody>
      </p:sp>
    </p:spTree>
    <p:extLst>
      <p:ext uri="{BB962C8B-B14F-4D97-AF65-F5344CB8AC3E}">
        <p14:creationId xmlns:p14="http://schemas.microsoft.com/office/powerpoint/2010/main" val="73632277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2C258E-F594-EA0A-3B37-3BB769831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99583"/>
          </a:xfrm>
        </p:spPr>
        <p:txBody>
          <a:bodyPr/>
          <a:lstStyle/>
          <a:p>
            <a:r>
              <a:rPr lang="el-GR" dirty="0"/>
              <a:t>Η ψυχολογία του πιστού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B2257E-5257-B238-AC6C-15AF921E7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Οι πιστοί διακρίνονται σε «εκλεκτούς» και «</a:t>
            </a:r>
            <a:r>
              <a:rPr lang="el-GR" dirty="0" err="1"/>
              <a:t>βεβήλους</a:t>
            </a:r>
            <a:r>
              <a:rPr lang="el-GR" dirty="0"/>
              <a:t>».</a:t>
            </a:r>
          </a:p>
          <a:p>
            <a:endParaRPr lang="el-GR" dirty="0"/>
          </a:p>
          <a:p>
            <a:r>
              <a:rPr lang="el-GR" dirty="0"/>
              <a:t>Ο κόσμος διχάζεται σε αδελφότητα του φωτός και πλήθος του σκότους.</a:t>
            </a:r>
          </a:p>
          <a:p>
            <a:endParaRPr lang="el-GR" dirty="0"/>
          </a:p>
          <a:p>
            <a:r>
              <a:rPr lang="el-GR" dirty="0"/>
              <a:t>Η συζήτηση με τους άλλους καθίσταται αδύνατη, αφού η αλήθεια θεωρείται αποκαλυμμένη.</a:t>
            </a:r>
          </a:p>
          <a:p>
            <a:endParaRPr lang="el-GR" dirty="0"/>
          </a:p>
          <a:p>
            <a:r>
              <a:rPr lang="el-GR" dirty="0"/>
              <a:t>Κάθε διαφωνία σημαίνει δίωξη των δικαίων από τους άπιστους.</a:t>
            </a:r>
          </a:p>
          <a:p>
            <a:endParaRPr lang="el-GR" dirty="0"/>
          </a:p>
          <a:p>
            <a:r>
              <a:rPr lang="el-GR" dirty="0"/>
              <a:t>Το γνωστικό ήθος είναι </a:t>
            </a:r>
            <a:r>
              <a:rPr lang="el-GR" dirty="0" err="1"/>
              <a:t>αυτοδικαιωμένο</a:t>
            </a:r>
            <a:r>
              <a:rPr lang="el-GR" dirty="0"/>
              <a:t> και αμετανόητο.</a:t>
            </a:r>
          </a:p>
          <a:p>
            <a:endParaRPr lang="el-GR" dirty="0"/>
          </a:p>
          <a:p>
            <a:r>
              <a:rPr lang="el-GR" dirty="0"/>
              <a:t>Έτσι γεννιέται η ανοσία στην πραγματικότητα, χαρακτηριστικό κάθε ιδεολογίας.</a:t>
            </a:r>
          </a:p>
        </p:txBody>
      </p:sp>
    </p:spTree>
    <p:extLst>
      <p:ext uri="{BB962C8B-B14F-4D97-AF65-F5344CB8AC3E}">
        <p14:creationId xmlns:p14="http://schemas.microsoft.com/office/powerpoint/2010/main" val="251131297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A76498-63C4-BD61-BE7E-4C2E3C4FF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65399"/>
          </a:xfrm>
        </p:spPr>
        <p:txBody>
          <a:bodyPr/>
          <a:lstStyle/>
          <a:p>
            <a:r>
              <a:rPr lang="el-GR" dirty="0"/>
              <a:t>Η ιστορική συνέπεια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BF3295-6903-957C-E21C-7EBFF6AF2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69877"/>
            <a:ext cx="10972800" cy="4656287"/>
          </a:xfrm>
        </p:spPr>
        <p:txBody>
          <a:bodyPr>
            <a:normAutofit fontScale="92500"/>
          </a:bodyPr>
          <a:lstStyle/>
          <a:p>
            <a:r>
              <a:rPr lang="el-GR" dirty="0"/>
              <a:t>Ο πουριτανισμός γίνεται πρότυπο για όλα τα μεταγενέστερα ιδεολογικά κινήματα.</a:t>
            </a:r>
          </a:p>
          <a:p>
            <a:endParaRPr lang="el-GR" dirty="0"/>
          </a:p>
          <a:p>
            <a:r>
              <a:rPr lang="el-GR" dirty="0"/>
              <a:t>Η πίστη στη «νέα κοινωνία» μεταφέρεται στον Διαφωτισμό, στον </a:t>
            </a:r>
            <a:r>
              <a:rPr lang="el-GR" dirty="0" err="1"/>
              <a:t>Κοντ</a:t>
            </a:r>
            <a:r>
              <a:rPr lang="el-GR" dirty="0"/>
              <a:t>, στον Μαρξ.</a:t>
            </a:r>
          </a:p>
          <a:p>
            <a:endParaRPr lang="el-GR" dirty="0"/>
          </a:p>
          <a:p>
            <a:r>
              <a:rPr lang="el-GR" dirty="0"/>
              <a:t>Κάθε κύμα δημιουργεί το δικό του κοράνι της αλήθειας (</a:t>
            </a:r>
            <a:r>
              <a:rPr lang="el-GR" dirty="0" err="1"/>
              <a:t>Encyclopédie</a:t>
            </a:r>
            <a:r>
              <a:rPr lang="el-GR" dirty="0"/>
              <a:t>, Μαρξισμός κ.ά.).</a:t>
            </a:r>
          </a:p>
          <a:p>
            <a:endParaRPr lang="el-GR" dirty="0"/>
          </a:p>
          <a:p>
            <a:r>
              <a:rPr lang="el-GR" dirty="0"/>
              <a:t>Η παράδοση αντικαθίσταται από ιερό βιβλίο και προφήτη της προόδου.</a:t>
            </a:r>
          </a:p>
          <a:p>
            <a:endParaRPr lang="el-GR" dirty="0"/>
          </a:p>
          <a:p>
            <a:r>
              <a:rPr lang="el-GR" dirty="0"/>
              <a:t>Η πολιτική γίνεται τελετουργία πίστης.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βλέπει εδώ τη ρίζα της νεωτερικής ολοκληρωτικής συνείδησης.</a:t>
            </a:r>
          </a:p>
        </p:txBody>
      </p:sp>
    </p:spTree>
    <p:extLst>
      <p:ext uri="{BB962C8B-B14F-4D97-AF65-F5344CB8AC3E}">
        <p14:creationId xmlns:p14="http://schemas.microsoft.com/office/powerpoint/2010/main" val="220078089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ABB5BD-0390-95CA-914C-D31FA058C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85041"/>
          </a:xfrm>
        </p:spPr>
        <p:txBody>
          <a:bodyPr/>
          <a:lstStyle/>
          <a:p>
            <a:r>
              <a:rPr lang="el-GR" dirty="0">
                <a:solidFill>
                  <a:srgbClr val="FFC000"/>
                </a:solidFill>
              </a:rPr>
              <a:t>6. ΤΟ ΤΕΛΟΣ ΤΗΣ ΝΕΩΤΕΡΙΚΟΤΗΤΑΣ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5FF285-4B16-BC10-2169-552EB5F8A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Η κρίση της πολιτικής θεολογίας</a:t>
            </a:r>
          </a:p>
          <a:p>
            <a:endParaRPr lang="el-GR" dirty="0"/>
          </a:p>
          <a:p>
            <a:r>
              <a:rPr lang="el-GR" dirty="0"/>
              <a:t>Ο Χομπς αντιλήφθηκε την απουσία μιας θεολογίας του πολιτικού σώματος (</a:t>
            </a:r>
            <a:r>
              <a:rPr lang="el-GR" dirty="0" err="1"/>
              <a:t>theologia</a:t>
            </a:r>
            <a:r>
              <a:rPr lang="el-GR" dirty="0"/>
              <a:t> </a:t>
            </a:r>
            <a:r>
              <a:rPr lang="el-GR" dirty="0" err="1"/>
              <a:t>civilis</a:t>
            </a:r>
            <a:r>
              <a:rPr lang="el-GR" dirty="0"/>
              <a:t>).</a:t>
            </a:r>
          </a:p>
          <a:p>
            <a:endParaRPr lang="el-GR" dirty="0"/>
          </a:p>
          <a:p>
            <a:r>
              <a:rPr lang="el-GR" dirty="0"/>
              <a:t>Οι αιρέσεις της εποχής διαλύουν την ενότητα του κράτους.</a:t>
            </a:r>
          </a:p>
          <a:p>
            <a:endParaRPr lang="el-GR" dirty="0"/>
          </a:p>
          <a:p>
            <a:r>
              <a:rPr lang="el-GR" dirty="0"/>
              <a:t>Ο Χριστιανισμός άφησε κενό μεταξύ θεϊκής και πολιτικής τάξης.</a:t>
            </a:r>
          </a:p>
          <a:p>
            <a:endParaRPr lang="el-GR" dirty="0"/>
          </a:p>
          <a:p>
            <a:r>
              <a:rPr lang="el-GR" dirty="0"/>
              <a:t>Ο γνωστικισμός το γέμισε με </a:t>
            </a:r>
            <a:r>
              <a:rPr lang="el-GR" dirty="0" err="1"/>
              <a:t>εμμενοποιημένες</a:t>
            </a:r>
            <a:r>
              <a:rPr lang="el-GR" dirty="0"/>
              <a:t> ουτοπίες.</a:t>
            </a:r>
          </a:p>
          <a:p>
            <a:endParaRPr lang="el-GR" dirty="0"/>
          </a:p>
          <a:p>
            <a:r>
              <a:rPr lang="el-GR" dirty="0"/>
              <a:t>Έτσι δημιουργήθηκε η πολιτική θεολογία της νεωτερικότητας.</a:t>
            </a:r>
          </a:p>
          <a:p>
            <a:endParaRPr lang="el-GR" dirty="0"/>
          </a:p>
          <a:p>
            <a:r>
              <a:rPr lang="el-GR" dirty="0"/>
              <a:t>Ο ολοκληρωτισμός είναι το τελικό στάδιο αυτής της διαδικασίας.</a:t>
            </a:r>
          </a:p>
        </p:txBody>
      </p:sp>
    </p:spTree>
    <p:extLst>
      <p:ext uri="{BB962C8B-B14F-4D97-AF65-F5344CB8AC3E}">
        <p14:creationId xmlns:p14="http://schemas.microsoft.com/office/powerpoint/2010/main" val="411589245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13F090-E527-3004-C38C-66775AABA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6854"/>
          </a:xfrm>
        </p:spPr>
        <p:txBody>
          <a:bodyPr/>
          <a:lstStyle/>
          <a:p>
            <a:r>
              <a:rPr lang="el-GR" dirty="0"/>
              <a:t>Η πτώση της ψυχής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862716-A4F4-7100-EEBC-65538D4CF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γνωστικισμός αντικαθιστά την αλήθεια της ψυχής με πολιτικό δόγμα.</a:t>
            </a:r>
          </a:p>
          <a:p>
            <a:endParaRPr lang="el-GR" dirty="0"/>
          </a:p>
          <a:p>
            <a:r>
              <a:rPr lang="el-GR" dirty="0"/>
              <a:t>Η υπερβατικότητα απωθείται, η ψυχή κλείνει στον εαυτό της.</a:t>
            </a:r>
          </a:p>
          <a:p>
            <a:endParaRPr lang="el-GR" dirty="0"/>
          </a:p>
          <a:p>
            <a:r>
              <a:rPr lang="el-GR" dirty="0"/>
              <a:t>Οι θεσμοί παύουν να αντανακλούν την κοσμική τάξη.</a:t>
            </a:r>
          </a:p>
          <a:p>
            <a:endParaRPr lang="el-GR" dirty="0"/>
          </a:p>
          <a:p>
            <a:r>
              <a:rPr lang="el-GR" dirty="0"/>
              <a:t>Η πραγματικότητα χάνει το ιερό της νόημα.</a:t>
            </a:r>
          </a:p>
          <a:p>
            <a:endParaRPr lang="el-GR" dirty="0"/>
          </a:p>
          <a:p>
            <a:r>
              <a:rPr lang="el-GR" dirty="0"/>
              <a:t>Η πολιτική εξουσία γίνεται πνευματικά άδεια και βίαιη.</a:t>
            </a:r>
          </a:p>
          <a:p>
            <a:endParaRPr lang="el-GR" dirty="0"/>
          </a:p>
          <a:p>
            <a:r>
              <a:rPr lang="el-GR" dirty="0"/>
              <a:t>Από εδώ προέρχεται η αγριότητα των ολοκληρωτικών καθεστώτων.</a:t>
            </a:r>
          </a:p>
        </p:txBody>
      </p:sp>
    </p:spTree>
    <p:extLst>
      <p:ext uri="{BB962C8B-B14F-4D97-AF65-F5344CB8AC3E}">
        <p14:creationId xmlns:p14="http://schemas.microsoft.com/office/powerpoint/2010/main" val="115217997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1C829F-E8E7-172E-6BA0-6CB464179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50857"/>
          </a:xfrm>
        </p:spPr>
        <p:txBody>
          <a:bodyPr/>
          <a:lstStyle/>
          <a:p>
            <a:r>
              <a:rPr lang="el-GR" dirty="0"/>
              <a:t>Ο κύκλος της ιστορίας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14A198-A330-4EDB-7363-A9652718F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</a:t>
            </a:r>
            <a:r>
              <a:rPr lang="el-GR" dirty="0" err="1"/>
              <a:t>Βέγκελιν</a:t>
            </a:r>
            <a:r>
              <a:rPr lang="el-GR" dirty="0"/>
              <a:t> προτείνει ένα παγκόσμιο ιστορικό κύκλο: άνοδος και κάθοδος της ψυχής.</a:t>
            </a:r>
          </a:p>
          <a:p>
            <a:endParaRPr lang="el-GR" dirty="0"/>
          </a:p>
          <a:p>
            <a:r>
              <a:rPr lang="el-GR" dirty="0"/>
              <a:t>Οι προχριστιανικοί πολιτισμοί προχωρούν από συμπύκνωση προς διαφοροποίηση.</a:t>
            </a:r>
          </a:p>
          <a:p>
            <a:endParaRPr lang="el-GR" dirty="0"/>
          </a:p>
          <a:p>
            <a:r>
              <a:rPr lang="el-GR" dirty="0"/>
              <a:t>Ο Χριστιανισμός είναι το μέγιστο της διαφοροποίησης (Αποκάλυψη του Λόγου).</a:t>
            </a:r>
          </a:p>
          <a:p>
            <a:endParaRPr lang="el-GR" dirty="0"/>
          </a:p>
          <a:p>
            <a:r>
              <a:rPr lang="el-GR" dirty="0"/>
              <a:t>Ο σύγχρονος γνωστικισμός αντιστρέφει την πορεία — κατάρρευση της ψυχής.</a:t>
            </a:r>
          </a:p>
          <a:p>
            <a:endParaRPr lang="el-GR" dirty="0"/>
          </a:p>
          <a:p>
            <a:r>
              <a:rPr lang="el-GR" dirty="0"/>
              <a:t>Η νεωτερικότητα είναι ο κατερχόμενος κλάδος του ιστορικού κύκλου.</a:t>
            </a:r>
          </a:p>
          <a:p>
            <a:endParaRPr lang="el-GR" dirty="0"/>
          </a:p>
          <a:p>
            <a:r>
              <a:rPr lang="el-GR" dirty="0"/>
              <a:t>Η κρίση είναι, επομένως, πνευματική και καθολική.</a:t>
            </a:r>
          </a:p>
        </p:txBody>
      </p:sp>
    </p:spTree>
    <p:extLst>
      <p:ext uri="{BB962C8B-B14F-4D97-AF65-F5344CB8AC3E}">
        <p14:creationId xmlns:p14="http://schemas.microsoft.com/office/powerpoint/2010/main" val="64918990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E7DD72-EC16-934F-555E-6810DA893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8128"/>
          </a:xfrm>
        </p:spPr>
        <p:txBody>
          <a:bodyPr/>
          <a:lstStyle/>
          <a:p>
            <a:r>
              <a:rPr lang="el-GR" dirty="0"/>
              <a:t>Ο κόσμος ως όνειρο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DCF832-CC90-092D-235C-A1A1E7641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 γνωστικισμός δημιουργεί ονειρικό κόσμο, εσωτερική πραγματικότητα φαντασίας.</a:t>
            </a:r>
          </a:p>
          <a:p>
            <a:endParaRPr lang="el-GR" dirty="0"/>
          </a:p>
          <a:p>
            <a:r>
              <a:rPr lang="el-GR" dirty="0"/>
              <a:t>Η δράση γίνεται παράλογη, επειδή δεν αναγνωρίζει την αντικειμενική πραγματικότητα.</a:t>
            </a:r>
          </a:p>
          <a:p>
            <a:endParaRPr lang="el-GR" dirty="0"/>
          </a:p>
          <a:p>
            <a:r>
              <a:rPr lang="el-GR" dirty="0"/>
              <a:t>Ο άνθρωπος ζει σε αντι-ύπαρξη, αρνούμενος τη φύση του κόσμου.</a:t>
            </a:r>
          </a:p>
          <a:p>
            <a:endParaRPr lang="el-GR" dirty="0"/>
          </a:p>
          <a:p>
            <a:r>
              <a:rPr lang="el-GR" dirty="0"/>
              <a:t>Οι πράξεις φαίνονται ηθικές μέσα στο όνειρο, ανήθικες στην πραγματικότητα.</a:t>
            </a:r>
          </a:p>
          <a:p>
            <a:endParaRPr lang="el-GR" dirty="0"/>
          </a:p>
          <a:p>
            <a:r>
              <a:rPr lang="el-GR" dirty="0"/>
              <a:t>Η νεωτερική πολιτική μετατρέπεται σε ονειροφαντασία ισχύος.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Βόγκελιν</a:t>
            </a:r>
            <a:r>
              <a:rPr lang="el-GR" dirty="0"/>
              <a:t> αναγνωρίζει εδώ την πνευματική παθολογία της εποχής.</a:t>
            </a:r>
          </a:p>
        </p:txBody>
      </p:sp>
    </p:spTree>
    <p:extLst>
      <p:ext uri="{BB962C8B-B14F-4D97-AF65-F5344CB8AC3E}">
        <p14:creationId xmlns:p14="http://schemas.microsoft.com/office/powerpoint/2010/main" val="235260145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73E682-929D-25DE-2D7C-3208C1BA2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6495"/>
          </a:xfrm>
        </p:spPr>
        <p:txBody>
          <a:bodyPr/>
          <a:lstStyle/>
          <a:p>
            <a:r>
              <a:rPr lang="el-GR" dirty="0"/>
              <a:t>Το τέλος και η ελπίδα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009E53-3EC1-B0A0-838F-8FB74DAF3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 γνωστικισμός περιέχει αυτοκαταστροφικό παράγοντα — θα καταρρεύσει από μόνος του.</a:t>
            </a:r>
          </a:p>
          <a:p>
            <a:endParaRPr lang="el-GR" dirty="0"/>
          </a:p>
          <a:p>
            <a:r>
              <a:rPr lang="el-GR" dirty="0"/>
              <a:t>Η ψυχή δεν μπορεί να κατασταλεί επ’ άπειρον.</a:t>
            </a:r>
          </a:p>
          <a:p>
            <a:endParaRPr lang="el-GR" dirty="0"/>
          </a:p>
          <a:p>
            <a:r>
              <a:rPr lang="el-GR" dirty="0"/>
              <a:t>Η αλήθεια του πνεύματος παραμένει στη δομή της πραγματικότητας.</a:t>
            </a:r>
          </a:p>
          <a:p>
            <a:endParaRPr lang="el-GR" dirty="0"/>
          </a:p>
          <a:p>
            <a:r>
              <a:rPr lang="el-GR" dirty="0"/>
              <a:t>Η αναγέννηση θα προέλθει από την επιστροφή στην ανοιχτή ψυχή.</a:t>
            </a:r>
          </a:p>
          <a:p>
            <a:endParaRPr lang="el-GR" dirty="0"/>
          </a:p>
          <a:p>
            <a:r>
              <a:rPr lang="el-GR" dirty="0"/>
              <a:t>Η Νέα Επιστήμη της Πολιτικής είναι πρόγραμμα σωτηρίας της συνείδησης.</a:t>
            </a:r>
          </a:p>
          <a:p>
            <a:endParaRPr lang="el-GR" dirty="0"/>
          </a:p>
          <a:p>
            <a:r>
              <a:rPr lang="el-GR" dirty="0"/>
              <a:t>Η νεωτερικότητα τελειώνει όταν ο άνθρωπος ξαναδεί το φως του υπερβατικού.</a:t>
            </a:r>
          </a:p>
        </p:txBody>
      </p:sp>
    </p:spTree>
    <p:extLst>
      <p:ext uri="{BB962C8B-B14F-4D97-AF65-F5344CB8AC3E}">
        <p14:creationId xmlns:p14="http://schemas.microsoft.com/office/powerpoint/2010/main" val="152529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25243E-FA55-C2AB-77DD-0A1C9BD88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Κοινωνιολογικό Αντίστοιχο της «Νέας Πολιτικής Επιστήμης» του </a:t>
            </a:r>
            <a:r>
              <a:rPr lang="el-GR" dirty="0" err="1"/>
              <a:t>Voegelin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1C4BB2-4F31-03D0-9169-EB3128F0C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b="1" dirty="0"/>
          </a:p>
          <a:p>
            <a:pPr>
              <a:buNone/>
            </a:pPr>
            <a:endParaRPr lang="el-GR" b="1" dirty="0"/>
          </a:p>
          <a:p>
            <a:pPr>
              <a:buNone/>
            </a:pPr>
            <a:r>
              <a:rPr lang="el-GR" b="1" dirty="0"/>
              <a:t>Max Weber</a:t>
            </a:r>
            <a:r>
              <a:rPr lang="el-GR" dirty="0"/>
              <a:t> – </a:t>
            </a:r>
            <a:r>
              <a:rPr lang="el-GR" i="1" dirty="0"/>
              <a:t>Επανασύνδεση της κοινωνικής δράσης με το νόημα</a:t>
            </a:r>
          </a:p>
          <a:p>
            <a:pPr>
              <a:buNone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Όπως ο </a:t>
            </a:r>
            <a:r>
              <a:rPr lang="el-GR" dirty="0" err="1"/>
              <a:t>Voegelin</a:t>
            </a:r>
            <a:r>
              <a:rPr lang="el-GR" dirty="0"/>
              <a:t> αντιτάσσεται στην </a:t>
            </a:r>
            <a:r>
              <a:rPr lang="el-GR" dirty="0" err="1"/>
              <a:t>απο-νοηματοδότηση</a:t>
            </a:r>
            <a:r>
              <a:rPr lang="el-GR" dirty="0"/>
              <a:t> της πολιτικής, ο Weber αντιτάσσεται στην </a:t>
            </a:r>
            <a:r>
              <a:rPr lang="el-GR" dirty="0" err="1"/>
              <a:t>απο-νοηματοδότηση</a:t>
            </a:r>
            <a:r>
              <a:rPr lang="el-GR" dirty="0"/>
              <a:t> της κοινωνικής πράξης.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Και οι δύο επιδιώκουν μια «ερμηνευτική επιστήμη του ανθρώπου» που θα συλλαμβάνει το </a:t>
            </a:r>
            <a:r>
              <a:rPr lang="el-GR" b="1" dirty="0"/>
              <a:t>νόημα των πράξεων</a:t>
            </a:r>
            <a:r>
              <a:rPr lang="el-GR" dirty="0"/>
              <a:t>, όχι απλώς τα εξωτερικά τους αποτελέσματα.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9242790"/>
      </p:ext>
    </p:extLst>
  </p:cSld>
  <p:clrMapOvr>
    <a:masterClrMapping/>
  </p:clrMapOvr>
</p:sld>
</file>

<file path=ppt/theme/theme1.xml><?xml version="1.0" encoding="utf-8"?>
<a:theme xmlns:a="http://schemas.openxmlformats.org/drawingml/2006/main" name="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2383</TotalTime>
  <Words>6603</Words>
  <Application>Microsoft Office PowerPoint</Application>
  <PresentationFormat>Ευρεία οθόνη</PresentationFormat>
  <Paragraphs>831</Paragraphs>
  <Slides>88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88</vt:i4>
      </vt:variant>
    </vt:vector>
  </HeadingPairs>
  <TitlesOfParts>
    <vt:vector size="94" baseType="lpstr">
      <vt:lpstr>Aptos</vt:lpstr>
      <vt:lpstr>Arial</vt:lpstr>
      <vt:lpstr>Calibri</vt:lpstr>
      <vt:lpstr>Cambria</vt:lpstr>
      <vt:lpstr>Tw Cen MT</vt:lpstr>
      <vt:lpstr>Πλεκτό</vt:lpstr>
      <vt:lpstr>Η ΝΕΑ ΕΠΙΣΤΗΜΗ ΤΗΣ ΠΟΛΙΤΙΚΗΣ  ΜΙΑ ΕΙΣΑΓΩΓΗ      m.marangudakis@soc.aegean.gr</vt:lpstr>
      <vt:lpstr>ΕΙΣΑΓΩΓΗ</vt:lpstr>
      <vt:lpstr>Η Ιστορική Αναγκαιότητα της Θεωρίας</vt:lpstr>
      <vt:lpstr>Η Καταστροφή του Θετικισμού</vt:lpstr>
      <vt:lpstr>Τι σημαίνει «σχέση με τη μεταφυσική και την υπερβατικότητα»;</vt:lpstr>
      <vt:lpstr>Τι σημαίνει «απώλεια» αυτής της σχέσης</vt:lpstr>
      <vt:lpstr>Η Επιστήμη ως Συμμετοχή στην Τάξη</vt:lpstr>
      <vt:lpstr>Η Νέα Επιστήμη της Πολιτικής</vt:lpstr>
      <vt:lpstr>Κοινωνιολογικό Αντίστοιχο της «Νέας Πολιτικής Επιστήμης» του Voegelin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1. ΑΝΤΙΠΡΟΣΩΠΕΥΣΗ ΚΑΙ ΥΠΑΡΞΗ</vt:lpstr>
      <vt:lpstr>Η Σχέση Συμβόλων και Θεωρίας</vt:lpstr>
      <vt:lpstr>Η Θεωρητική Δυσκολία της Πολιτικής Επιστήμης</vt:lpstr>
      <vt:lpstr>Η Στοιχειώδης Πλευρά της Αντιπροσώπευσης</vt:lpstr>
      <vt:lpstr>Παραδείγματα</vt:lpstr>
      <vt:lpstr>Η Επιστημονική Πρόκληση</vt:lpstr>
      <vt:lpstr>2. ΑΝΤΙΠΡΟΣΩΠΕΥΣΗ ΚΑΙ ΑΛΗΘΕΙΑ</vt:lpstr>
      <vt:lpstr>Η Αυτοκρατορική Αντιπροσώπευση της Αλήθειας</vt:lpstr>
      <vt:lpstr>Η Πολιτική Θεολογία της Αυτοκρατορίας</vt:lpstr>
      <vt:lpstr>Ο Παγκόσμιος Ανταγωνισμός της Αλήθειας</vt:lpstr>
      <vt:lpstr>3. Ο ΑΓΩΝΑΣ ΓΙΑ ΕΚΠΡΟΣΩΠΗΣΗ ΣΤΗ ΡΩΜΑΪΚΗ ΑΥΤΟΚΡΑΤΟΡΙΑ</vt:lpstr>
      <vt:lpstr>1. Η κρίση της ρωμαϊκής res publica</vt:lpstr>
      <vt:lpstr>2. Ο Αυτοκράτορας ως νέος αντιπρόσωπος της κοσμικής τάξης</vt:lpstr>
      <vt:lpstr>3. Η πνευματική κρίση και η είσοδος του Χριστιανισμού</vt:lpstr>
      <vt:lpstr>4. Η έννοια της διαφοροποίησης</vt:lpstr>
      <vt:lpstr>5. Συμπέρασμα</vt:lpstr>
      <vt:lpstr>Η αριστοτελική φιλία και τα όριά της</vt:lpstr>
      <vt:lpstr>Το πρόβλημα που βλέπει ο Voegelin</vt:lpstr>
      <vt:lpstr>Η αποκατάσταση της πολιτικής επιστήμης</vt:lpstr>
      <vt:lpstr>Γιατί η «χριστιανική εμπειρία της χάριτος» είναι κεντρική</vt:lpstr>
      <vt:lpstr>Η χάρις, επομένως:</vt:lpstr>
      <vt:lpstr>Η Χριστιανική Επανάσταση</vt:lpstr>
      <vt:lpstr>1. «Η ιστορία προχωρά μέσω διαφοροποίησης της εμπειρίας της υπερβατικότητας»</vt:lpstr>
      <vt:lpstr>2. «Η θεωρία οφείλει να κινείται εντός αυτής της ιστορικής διαφοροποίησης»</vt:lpstr>
      <vt:lpstr>3. «Η ελληνική φιλοσοφία και ο Χριστιανισμός είναι τα μέγιστα στάδια διάκρισης»</vt:lpstr>
      <vt:lpstr>4. «Η υποχώρηση από αυτά σημαίνει θεωρητική οπισθοδρόμηση»</vt:lpstr>
      <vt:lpstr>5. «Ο Βέγκελιν τονίζει τον κίνδυνο του μηδενισμού και του υπερανθρώπου» </vt:lpstr>
      <vt:lpstr>6. «Η σωτηρία της θεωρίας απαιτεί πιστότητα στα όρια και τη χάρη»</vt:lpstr>
      <vt:lpstr>Συνοπτικά</vt:lpstr>
      <vt:lpstr>Ενάντια στον γνωστικισμό</vt:lpstr>
      <vt:lpstr>Συνοψίζοντας</vt:lpstr>
      <vt:lpstr>Ο Ρόλος του Βάρρωνα και του Αυγουστίνου</vt:lpstr>
      <vt:lpstr>Η Θεωρία ως Εσωτερική Πίστη</vt:lpstr>
      <vt:lpstr>4. ΓΝΩΣΤΙΚΙΣΜΟΣ</vt:lpstr>
      <vt:lpstr>Η ιστορική καταγωγή</vt:lpstr>
      <vt:lpstr>Οι μορφές της γνωστικής εμπειρίας</vt:lpstr>
      <vt:lpstr>Προϋποθέσεις και γένεση του Γνωστικισμού (1ος αι. μ.Χ.) </vt:lpstr>
      <vt:lpstr>Κλασικός Γνωστικισμός και γνωστικές σχολές (2ος αι.) </vt:lpstr>
      <vt:lpstr>Αντιγνωστική πατερική παράδοση και περιθωριοποίηση </vt:lpstr>
      <vt:lpstr>Γνωστικά μοτίβα στον ύστερο αρχαίο και πρώιμο μεσαιωνικό κόσμο</vt:lpstr>
      <vt:lpstr>Μεσαιωνικός δυϊσμός και εσχατολογική γνώση</vt:lpstr>
      <vt:lpstr>Ιωακείμ του Φιόρε: μετασχηματισμένος γνωστικισμός</vt:lpstr>
      <vt:lpstr>Ιστορικό και πνευματικό πλαίσιο</vt:lpstr>
      <vt:lpstr>Τριαδική ερμηνεία της ιστορίας</vt:lpstr>
      <vt:lpstr>Γνώση, πνευματικότητα και θεσμοί</vt:lpstr>
      <vt:lpstr>Ιστορική σημασία και επιδράσεις</vt:lpstr>
      <vt:lpstr>Ο Ιωακείμ του Φιόρε ως καμπή</vt:lpstr>
      <vt:lpstr>Από τον Ιωακείμ στη μετα-μεσαιωνική εσχατολογία </vt:lpstr>
      <vt:lpstr>Μεταρρύθμιση και εσωτερίκευση της σωτηρίας</vt:lpstr>
      <vt:lpstr>Αναβαπτιστές και ριζοσπαστικός χιλιασμός</vt:lpstr>
      <vt:lpstr>Πουριτανισμός και εσχατολογική κοινωνία</vt:lpstr>
      <vt:lpstr>Από τον θρησκευτικό στον κοσμικό γνωστικισμό</vt:lpstr>
      <vt:lpstr>Διαφωτισμός και γνωστική αυτοπεποίθηση</vt:lpstr>
      <vt:lpstr>Γαλλική Επανάσταση ως πολιτική εσχατολογία</vt:lpstr>
      <vt:lpstr>Συνολική αποτίμηση της μετά-ιωακιμικής πορείας</vt:lpstr>
      <vt:lpstr>Εκκοσμικευμένη μετάλλαξη του Γνωστικισμού</vt:lpstr>
      <vt:lpstr>Γνωστικισμός και φιλοσοφία της προόδου </vt:lpstr>
      <vt:lpstr>Πολιτικός Γνωστικισμός</vt:lpstr>
      <vt:lpstr>Νεωτερικές ιδεολογίες ως γνωστικά συστήματα</vt:lpstr>
      <vt:lpstr>Συνέπειες για τη νεωτερική πολιτική τάξη</vt:lpstr>
      <vt:lpstr>Ο γνωστικισμός και η νεωτερικότητα</vt:lpstr>
      <vt:lpstr>Η θέση του Βέγκελιν</vt:lpstr>
      <vt:lpstr>5. Η ΓΝΩΣΤΙΚΗ ΕΠΑΝΑΣΤΑΣΗ (Η ΠΟΥΡΙΤΑΝΙΚΗ ΠΕΡΙΠΤΩΣΗ)</vt:lpstr>
      <vt:lpstr>Ο μηχανισμός της γνωστικής κινητοποίησης</vt:lpstr>
      <vt:lpstr>Το Πουριτανικό «κοράνι»</vt:lpstr>
      <vt:lpstr>Η ψυχολογία του πιστού</vt:lpstr>
      <vt:lpstr>Η ιστορική συνέπεια</vt:lpstr>
      <vt:lpstr>6. ΤΟ ΤΕΛΟΣ ΤΗΣ ΝΕΩΤΕΡΙΚΟΤΗΤΑΣ</vt:lpstr>
      <vt:lpstr>Η πτώση της ψυχής</vt:lpstr>
      <vt:lpstr>Ο κύκλος της ιστορίας</vt:lpstr>
      <vt:lpstr>Ο κόσμος ως όνειρο</vt:lpstr>
      <vt:lpstr>Το τέλος και η ελπίδα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 theories</dc:title>
  <dc:creator>manos marangudakis</dc:creator>
  <cp:lastModifiedBy>Marangudakis Manussos</cp:lastModifiedBy>
  <cp:revision>56</cp:revision>
  <dcterms:created xsi:type="dcterms:W3CDTF">2024-03-24T12:23:57Z</dcterms:created>
  <dcterms:modified xsi:type="dcterms:W3CDTF">2025-12-12T19:03:35Z</dcterms:modified>
</cp:coreProperties>
</file>