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38" r:id="rId2"/>
    <p:sldId id="353" r:id="rId3"/>
    <p:sldId id="350" r:id="rId4"/>
    <p:sldId id="351" r:id="rId5"/>
    <p:sldId id="352" r:id="rId6"/>
    <p:sldId id="358" r:id="rId7"/>
    <p:sldId id="357" r:id="rId8"/>
    <p:sldId id="356" r:id="rId9"/>
    <p:sldId id="354" r:id="rId10"/>
    <p:sldId id="355" r:id="rId11"/>
    <p:sldId id="359" r:id="rId12"/>
    <p:sldId id="360" r:id="rId13"/>
    <p:sldId id="362" r:id="rId14"/>
    <p:sldId id="339" r:id="rId15"/>
    <p:sldId id="340" r:id="rId16"/>
    <p:sldId id="341" r:id="rId17"/>
    <p:sldId id="342" r:id="rId18"/>
    <p:sldId id="343" r:id="rId19"/>
    <p:sldId id="344" r:id="rId20"/>
    <p:sldId id="345" r:id="rId21"/>
    <p:sldId id="346" r:id="rId22"/>
    <p:sldId id="347" r:id="rId23"/>
    <p:sldId id="349" r:id="rId24"/>
    <p:sldId id="348" r:id="rId25"/>
    <p:sldId id="363" r:id="rId26"/>
    <p:sldId id="364" r:id="rId27"/>
    <p:sldId id="365" r:id="rId28"/>
    <p:sldId id="366" r:id="rId29"/>
    <p:sldId id="367" r:id="rId30"/>
    <p:sldId id="368" r:id="rId31"/>
    <p:sldId id="369" r:id="rId32"/>
    <p:sldId id="370" r:id="rId33"/>
    <p:sldId id="371" r:id="rId34"/>
    <p:sldId id="372" r:id="rId35"/>
    <p:sldId id="373" r:id="rId36"/>
    <p:sldId id="374" r:id="rId37"/>
    <p:sldId id="375" r:id="rId38"/>
    <p:sldId id="376" r:id="rId39"/>
    <p:sldId id="377" r:id="rId40"/>
    <p:sldId id="378" r:id="rId41"/>
    <p:sldId id="379" r:id="rId42"/>
    <p:sldId id="380" r:id="rId43"/>
    <p:sldId id="381" r:id="rId44"/>
    <p:sldId id="382" r:id="rId45"/>
    <p:sldId id="383" r:id="rId46"/>
    <p:sldId id="384" r:id="rId47"/>
    <p:sldId id="385" r:id="rId48"/>
    <p:sldId id="386" r:id="rId49"/>
    <p:sldId id="387" r:id="rId50"/>
    <p:sldId id="388"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95" name="Group 94"/>
          <p:cNvGrpSpPr/>
          <p:nvPr/>
        </p:nvGrpSpPr>
        <p:grpSpPr>
          <a:xfrm>
            <a:off x="0" y="-30477"/>
            <a:ext cx="120904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pPr>
              <a:defRPr/>
            </a:pPr>
            <a:endParaRPr lang="en-CA" altLang="el-GR"/>
          </a:p>
        </p:txBody>
      </p:sp>
      <p:sp>
        <p:nvSpPr>
          <p:cNvPr id="5" name="Footer Placeholder 4"/>
          <p:cNvSpPr>
            <a:spLocks noGrp="1"/>
          </p:cNvSpPr>
          <p:nvPr>
            <p:ph type="ftr" sz="quarter" idx="11"/>
          </p:nvPr>
        </p:nvSpPr>
        <p:spPr/>
        <p:txBody>
          <a:bodyPr/>
          <a:lstStyle/>
          <a:p>
            <a:pPr>
              <a:defRPr/>
            </a:pPr>
            <a:endParaRPr lang="en-CA" altLang="el-GR"/>
          </a:p>
        </p:txBody>
      </p:sp>
      <p:sp>
        <p:nvSpPr>
          <p:cNvPr id="6" name="Slide Number Placeholder 5"/>
          <p:cNvSpPr>
            <a:spLocks noGrp="1"/>
          </p:cNvSpPr>
          <p:nvPr>
            <p:ph type="sldNum" sz="quarter" idx="12"/>
          </p:nvPr>
        </p:nvSpPr>
        <p:spPr/>
        <p:txBody>
          <a:bodyPr/>
          <a:lstStyle/>
          <a:p>
            <a:pPr>
              <a:defRPr/>
            </a:pPr>
            <a:fld id="{8A714B4F-404C-4B94-8FE8-421717A34709}" type="slidenum">
              <a:rPr lang="en-CA" altLang="el-GR" smtClean="0"/>
              <a:pPr>
                <a:defRPr/>
              </a:pPr>
              <a:t>‹#›</a:t>
            </a:fld>
            <a:endParaRPr lang="en-CA" altLang="el-GR"/>
          </a:p>
        </p:txBody>
      </p:sp>
      <p:sp>
        <p:nvSpPr>
          <p:cNvPr id="113" name="Rectangle 112"/>
          <p:cNvSpPr/>
          <p:nvPr/>
        </p:nvSpPr>
        <p:spPr>
          <a:xfrm>
            <a:off x="0" y="1905000"/>
            <a:ext cx="6604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1800" kern="1200">
              <a:solidFill>
                <a:prstClr val="white"/>
              </a:solidFill>
              <a:latin typeface="Tw Cen MT"/>
              <a:ea typeface="+mn-ea"/>
              <a:cs typeface="+mn-cs"/>
            </a:endParaRPr>
          </a:p>
        </p:txBody>
      </p:sp>
      <p:grpSp>
        <p:nvGrpSpPr>
          <p:cNvPr id="94" name="Group 93"/>
          <p:cNvGrpSpPr/>
          <p:nvPr/>
        </p:nvGrpSpPr>
        <p:grpSpPr>
          <a:xfrm>
            <a:off x="0" y="2057400"/>
            <a:ext cx="6401859"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304800" y="2130426"/>
            <a:ext cx="58928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l-GR"/>
              <a:t>Στυλ κύριου τίτλου</a:t>
            </a:r>
            <a:endParaRPr lang="en-US" dirty="0"/>
          </a:p>
        </p:txBody>
      </p:sp>
      <p:sp>
        <p:nvSpPr>
          <p:cNvPr id="3" name="Subtitle 2"/>
          <p:cNvSpPr>
            <a:spLocks noGrp="1"/>
          </p:cNvSpPr>
          <p:nvPr>
            <p:ph type="subTitle" idx="1"/>
          </p:nvPr>
        </p:nvSpPr>
        <p:spPr>
          <a:xfrm>
            <a:off x="304800" y="3733800"/>
            <a:ext cx="58928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Tree>
    <p:extLst>
      <p:ext uri="{BB962C8B-B14F-4D97-AF65-F5344CB8AC3E}">
        <p14:creationId xmlns:p14="http://schemas.microsoft.com/office/powerpoint/2010/main" val="1955083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a:defRPr/>
            </a:pPr>
            <a:endParaRPr lang="en-CA" altLang="el-GR"/>
          </a:p>
        </p:txBody>
      </p:sp>
      <p:sp>
        <p:nvSpPr>
          <p:cNvPr id="5" name="Footer Placeholder 4"/>
          <p:cNvSpPr>
            <a:spLocks noGrp="1"/>
          </p:cNvSpPr>
          <p:nvPr>
            <p:ph type="ftr" sz="quarter" idx="11"/>
          </p:nvPr>
        </p:nvSpPr>
        <p:spPr/>
        <p:txBody>
          <a:bodyPr/>
          <a:lstStyle/>
          <a:p>
            <a:pPr>
              <a:defRPr/>
            </a:pPr>
            <a:r>
              <a:rPr lang="en-CA" altLang="el-GR"/>
              <a:t> © 2005 Pearson Education Canada Inc. </a:t>
            </a:r>
          </a:p>
        </p:txBody>
      </p:sp>
      <p:sp>
        <p:nvSpPr>
          <p:cNvPr id="6" name="Slide Number Placeholder 5"/>
          <p:cNvSpPr>
            <a:spLocks noGrp="1"/>
          </p:cNvSpPr>
          <p:nvPr>
            <p:ph type="sldNum" sz="quarter" idx="12"/>
          </p:nvPr>
        </p:nvSpPr>
        <p:spPr/>
        <p:txBody>
          <a:bodyPr/>
          <a:lstStyle/>
          <a:p>
            <a:pPr>
              <a:defRPr/>
            </a:pPr>
            <a:fld id="{A077C371-AABF-4A5A-B8D2-38CA58FCA05A}" type="slidenum">
              <a:rPr lang="en-CA" altLang="el-GR" smtClean="0"/>
              <a:pPr>
                <a:defRPr/>
              </a:pPr>
              <a:t>‹#›</a:t>
            </a:fld>
            <a:endParaRPr lang="en-CA" altLang="el-GR"/>
          </a:p>
        </p:txBody>
      </p:sp>
    </p:spTree>
    <p:extLst>
      <p:ext uri="{BB962C8B-B14F-4D97-AF65-F5344CB8AC3E}">
        <p14:creationId xmlns:p14="http://schemas.microsoft.com/office/powerpoint/2010/main" val="2995097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l-GR"/>
              <a:t>Στυλ κύριου τίτλου</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a:defRPr/>
            </a:pPr>
            <a:endParaRPr lang="en-CA" altLang="el-GR"/>
          </a:p>
        </p:txBody>
      </p:sp>
      <p:sp>
        <p:nvSpPr>
          <p:cNvPr id="5" name="Footer Placeholder 4"/>
          <p:cNvSpPr>
            <a:spLocks noGrp="1"/>
          </p:cNvSpPr>
          <p:nvPr>
            <p:ph type="ftr" sz="quarter" idx="11"/>
          </p:nvPr>
        </p:nvSpPr>
        <p:spPr/>
        <p:txBody>
          <a:bodyPr/>
          <a:lstStyle/>
          <a:p>
            <a:pPr>
              <a:defRPr/>
            </a:pPr>
            <a:r>
              <a:rPr lang="en-CA" altLang="el-GR"/>
              <a:t> © 2005 Pearson Education Canada Inc. </a:t>
            </a:r>
          </a:p>
        </p:txBody>
      </p:sp>
      <p:sp>
        <p:nvSpPr>
          <p:cNvPr id="6" name="Slide Number Placeholder 5"/>
          <p:cNvSpPr>
            <a:spLocks noGrp="1"/>
          </p:cNvSpPr>
          <p:nvPr>
            <p:ph type="sldNum" sz="quarter" idx="12"/>
          </p:nvPr>
        </p:nvSpPr>
        <p:spPr/>
        <p:txBody>
          <a:bodyPr/>
          <a:lstStyle/>
          <a:p>
            <a:pPr>
              <a:defRPr/>
            </a:pPr>
            <a:fld id="{15E56FD2-B936-43EE-95A9-BB93CCA20B2E}" type="slidenum">
              <a:rPr lang="en-CA" altLang="el-GR" smtClean="0"/>
              <a:pPr>
                <a:defRPr/>
              </a:pPr>
              <a:t>‹#›</a:t>
            </a:fld>
            <a:endParaRPr lang="en-CA" altLang="el-GR"/>
          </a:p>
        </p:txBody>
      </p:sp>
    </p:spTree>
    <p:extLst>
      <p:ext uri="{BB962C8B-B14F-4D97-AF65-F5344CB8AC3E}">
        <p14:creationId xmlns:p14="http://schemas.microsoft.com/office/powerpoint/2010/main" val="313274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pPr>
              <a:defRPr/>
            </a:pPr>
            <a:endParaRPr lang="en-CA" altLang="el-GR"/>
          </a:p>
        </p:txBody>
      </p:sp>
      <p:sp>
        <p:nvSpPr>
          <p:cNvPr id="5" name="Footer Placeholder 4"/>
          <p:cNvSpPr>
            <a:spLocks noGrp="1"/>
          </p:cNvSpPr>
          <p:nvPr>
            <p:ph type="ftr" sz="quarter" idx="11"/>
          </p:nvPr>
        </p:nvSpPr>
        <p:spPr/>
        <p:txBody>
          <a:bodyPr/>
          <a:lstStyle/>
          <a:p>
            <a:pPr>
              <a:defRPr/>
            </a:pPr>
            <a:r>
              <a:rPr lang="en-CA" altLang="el-GR"/>
              <a:t> © 2005 Pearson Education Canada Inc. </a:t>
            </a:r>
          </a:p>
        </p:txBody>
      </p:sp>
      <p:sp>
        <p:nvSpPr>
          <p:cNvPr id="6" name="Slide Number Placeholder 5"/>
          <p:cNvSpPr>
            <a:spLocks noGrp="1"/>
          </p:cNvSpPr>
          <p:nvPr>
            <p:ph type="sldNum" sz="quarter" idx="12"/>
          </p:nvPr>
        </p:nvSpPr>
        <p:spPr/>
        <p:txBody>
          <a:bodyPr/>
          <a:lstStyle/>
          <a:p>
            <a:pPr>
              <a:defRPr/>
            </a:pPr>
            <a:fld id="{7CFA56E7-0F4A-49E3-ACC4-23C6405A4FD3}" type="slidenum">
              <a:rPr lang="en-CA" altLang="el-GR" smtClean="0"/>
              <a:pPr>
                <a:defRPr/>
              </a:pPr>
              <a:t>‹#›</a:t>
            </a:fld>
            <a:endParaRPr lang="en-CA" altLang="el-GR"/>
          </a:p>
        </p:txBody>
      </p:sp>
    </p:spTree>
    <p:extLst>
      <p:ext uri="{BB962C8B-B14F-4D97-AF65-F5344CB8AC3E}">
        <p14:creationId xmlns:p14="http://schemas.microsoft.com/office/powerpoint/2010/main" val="43716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2" y="-30478"/>
            <a:ext cx="120903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12192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1800" kern="1200">
              <a:solidFill>
                <a:prstClr val="white"/>
              </a:solidFill>
              <a:latin typeface="Tw Cen MT"/>
              <a:ea typeface="+mn-ea"/>
              <a:cs typeface="+mn-cs"/>
            </a:endParaRPr>
          </a:p>
        </p:txBody>
      </p:sp>
      <p:cxnSp>
        <p:nvCxnSpPr>
          <p:cNvPr id="96" name="Straight Connector 95"/>
          <p:cNvCxnSpPr/>
          <p:nvPr/>
        </p:nvCxnSpPr>
        <p:spPr>
          <a:xfrm>
            <a:off x="0" y="4387368"/>
            <a:ext cx="12192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12192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609600" y="5621365"/>
            <a:ext cx="110744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95" name="Title 94"/>
          <p:cNvSpPr>
            <a:spLocks noGrp="1"/>
          </p:cNvSpPr>
          <p:nvPr>
            <p:ph type="title"/>
          </p:nvPr>
        </p:nvSpPr>
        <p:spPr>
          <a:xfrm>
            <a:off x="609600" y="4463568"/>
            <a:ext cx="11074400" cy="1143000"/>
          </a:xfrm>
        </p:spPr>
        <p:txBody>
          <a:bodyPr/>
          <a:lstStyle/>
          <a:p>
            <a:r>
              <a:rPr lang="el-GR"/>
              <a:t>Στυλ κύριου τίτλου</a:t>
            </a:r>
            <a:endParaRPr lang="en-US"/>
          </a:p>
        </p:txBody>
      </p:sp>
      <p:sp>
        <p:nvSpPr>
          <p:cNvPr id="2" name="Date Placeholder 1"/>
          <p:cNvSpPr>
            <a:spLocks noGrp="1"/>
          </p:cNvSpPr>
          <p:nvPr>
            <p:ph type="dt" sz="half" idx="10"/>
          </p:nvPr>
        </p:nvSpPr>
        <p:spPr/>
        <p:txBody>
          <a:bodyPr/>
          <a:lstStyle/>
          <a:p>
            <a:pPr>
              <a:defRPr/>
            </a:pPr>
            <a:endParaRPr lang="en-CA" altLang="el-GR"/>
          </a:p>
        </p:txBody>
      </p:sp>
      <p:sp>
        <p:nvSpPr>
          <p:cNvPr id="91" name="Footer Placeholder 90"/>
          <p:cNvSpPr>
            <a:spLocks noGrp="1"/>
          </p:cNvSpPr>
          <p:nvPr>
            <p:ph type="ftr" sz="quarter" idx="11"/>
          </p:nvPr>
        </p:nvSpPr>
        <p:spPr/>
        <p:txBody>
          <a:bodyPr/>
          <a:lstStyle/>
          <a:p>
            <a:pPr>
              <a:defRPr/>
            </a:pPr>
            <a:r>
              <a:rPr lang="en-CA" altLang="el-GR"/>
              <a:t> © 2005 Pearson Education Canada Inc. </a:t>
            </a:r>
          </a:p>
        </p:txBody>
      </p:sp>
      <p:sp>
        <p:nvSpPr>
          <p:cNvPr id="92" name="Slide Number Placeholder 91"/>
          <p:cNvSpPr>
            <a:spLocks noGrp="1"/>
          </p:cNvSpPr>
          <p:nvPr>
            <p:ph type="sldNum" sz="quarter" idx="12"/>
          </p:nvPr>
        </p:nvSpPr>
        <p:spPr/>
        <p:txBody>
          <a:bodyPr/>
          <a:lstStyle/>
          <a:p>
            <a:pPr>
              <a:defRPr/>
            </a:pPr>
            <a:fld id="{3FCECEC8-1FE7-40D9-A050-1C29D5E2EBE1}" type="slidenum">
              <a:rPr lang="en-CA" altLang="el-GR" smtClean="0"/>
              <a:pPr>
                <a:defRPr/>
              </a:pPr>
              <a:t>‹#›</a:t>
            </a:fld>
            <a:endParaRPr lang="en-CA" altLang="el-GR"/>
          </a:p>
        </p:txBody>
      </p:sp>
    </p:spTree>
    <p:extLst>
      <p:ext uri="{BB962C8B-B14F-4D97-AF65-F5344CB8AC3E}">
        <p14:creationId xmlns:p14="http://schemas.microsoft.com/office/powerpoint/2010/main" val="215871615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Date Placeholder 4"/>
          <p:cNvSpPr>
            <a:spLocks noGrp="1"/>
          </p:cNvSpPr>
          <p:nvPr>
            <p:ph type="dt" sz="half" idx="10"/>
          </p:nvPr>
        </p:nvSpPr>
        <p:spPr/>
        <p:txBody>
          <a:bodyPr/>
          <a:lstStyle/>
          <a:p>
            <a:pPr>
              <a:defRPr/>
            </a:pPr>
            <a:endParaRPr lang="en-CA" altLang="el-GR"/>
          </a:p>
        </p:txBody>
      </p:sp>
      <p:sp>
        <p:nvSpPr>
          <p:cNvPr id="6" name="Footer Placeholder 5"/>
          <p:cNvSpPr>
            <a:spLocks noGrp="1"/>
          </p:cNvSpPr>
          <p:nvPr>
            <p:ph type="ftr" sz="quarter" idx="11"/>
          </p:nvPr>
        </p:nvSpPr>
        <p:spPr/>
        <p:txBody>
          <a:bodyPr/>
          <a:lstStyle/>
          <a:p>
            <a:pPr>
              <a:defRPr/>
            </a:pPr>
            <a:r>
              <a:rPr lang="en-CA" altLang="el-GR"/>
              <a:t> © 2005 Pearson Education Canada Inc. </a:t>
            </a:r>
          </a:p>
        </p:txBody>
      </p:sp>
      <p:sp>
        <p:nvSpPr>
          <p:cNvPr id="7" name="Slide Number Placeholder 6"/>
          <p:cNvSpPr>
            <a:spLocks noGrp="1"/>
          </p:cNvSpPr>
          <p:nvPr>
            <p:ph type="sldNum" sz="quarter" idx="12"/>
          </p:nvPr>
        </p:nvSpPr>
        <p:spPr/>
        <p:txBody>
          <a:bodyPr/>
          <a:lstStyle/>
          <a:p>
            <a:pPr>
              <a:defRPr/>
            </a:pPr>
            <a:fld id="{8A263E68-48EB-4D5D-8F01-65F51C515130}" type="slidenum">
              <a:rPr lang="en-CA" altLang="el-GR" smtClean="0"/>
              <a:pPr>
                <a:defRPr/>
              </a:pPr>
              <a:t>‹#›</a:t>
            </a:fld>
            <a:endParaRPr lang="en-CA" altLang="el-GR"/>
          </a:p>
        </p:txBody>
      </p:sp>
    </p:spTree>
    <p:extLst>
      <p:ext uri="{BB962C8B-B14F-4D97-AF65-F5344CB8AC3E}">
        <p14:creationId xmlns:p14="http://schemas.microsoft.com/office/powerpoint/2010/main" val="739227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Date Placeholder 6"/>
          <p:cNvSpPr>
            <a:spLocks noGrp="1"/>
          </p:cNvSpPr>
          <p:nvPr>
            <p:ph type="dt" sz="half" idx="10"/>
          </p:nvPr>
        </p:nvSpPr>
        <p:spPr/>
        <p:txBody>
          <a:bodyPr/>
          <a:lstStyle/>
          <a:p>
            <a:pPr>
              <a:defRPr/>
            </a:pPr>
            <a:endParaRPr lang="en-CA" altLang="el-GR"/>
          </a:p>
        </p:txBody>
      </p:sp>
      <p:sp>
        <p:nvSpPr>
          <p:cNvPr id="8" name="Footer Placeholder 7"/>
          <p:cNvSpPr>
            <a:spLocks noGrp="1"/>
          </p:cNvSpPr>
          <p:nvPr>
            <p:ph type="ftr" sz="quarter" idx="11"/>
          </p:nvPr>
        </p:nvSpPr>
        <p:spPr/>
        <p:txBody>
          <a:bodyPr/>
          <a:lstStyle/>
          <a:p>
            <a:pPr>
              <a:defRPr/>
            </a:pPr>
            <a:r>
              <a:rPr lang="en-CA" altLang="el-GR"/>
              <a:t> © 2005 Pearson Education Canada Inc. </a:t>
            </a:r>
          </a:p>
        </p:txBody>
      </p:sp>
      <p:sp>
        <p:nvSpPr>
          <p:cNvPr id="9" name="Slide Number Placeholder 8"/>
          <p:cNvSpPr>
            <a:spLocks noGrp="1"/>
          </p:cNvSpPr>
          <p:nvPr>
            <p:ph type="sldNum" sz="quarter" idx="12"/>
          </p:nvPr>
        </p:nvSpPr>
        <p:spPr/>
        <p:txBody>
          <a:bodyPr/>
          <a:lstStyle/>
          <a:p>
            <a:pPr>
              <a:defRPr/>
            </a:pPr>
            <a:fld id="{90C7A4CC-9EC4-47B4-9058-1FAEBCC1D5B0}" type="slidenum">
              <a:rPr lang="en-CA" altLang="el-GR" smtClean="0"/>
              <a:pPr>
                <a:defRPr/>
              </a:pPr>
              <a:t>‹#›</a:t>
            </a:fld>
            <a:endParaRPr lang="en-CA" altLang="el-GR"/>
          </a:p>
        </p:txBody>
      </p:sp>
    </p:spTree>
    <p:extLst>
      <p:ext uri="{BB962C8B-B14F-4D97-AF65-F5344CB8AC3E}">
        <p14:creationId xmlns:p14="http://schemas.microsoft.com/office/powerpoint/2010/main" val="235119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pPr>
              <a:defRPr/>
            </a:pPr>
            <a:endParaRPr lang="en-CA" altLang="el-GR"/>
          </a:p>
        </p:txBody>
      </p:sp>
      <p:sp>
        <p:nvSpPr>
          <p:cNvPr id="4" name="Footer Placeholder 3"/>
          <p:cNvSpPr>
            <a:spLocks noGrp="1"/>
          </p:cNvSpPr>
          <p:nvPr>
            <p:ph type="ftr" sz="quarter" idx="11"/>
          </p:nvPr>
        </p:nvSpPr>
        <p:spPr/>
        <p:txBody>
          <a:bodyPr/>
          <a:lstStyle/>
          <a:p>
            <a:pPr>
              <a:defRPr/>
            </a:pPr>
            <a:r>
              <a:rPr lang="en-CA" altLang="el-GR"/>
              <a:t> © 2005 Pearson Education Canada Inc. </a:t>
            </a:r>
          </a:p>
        </p:txBody>
      </p:sp>
      <p:sp>
        <p:nvSpPr>
          <p:cNvPr id="5" name="Slide Number Placeholder 4"/>
          <p:cNvSpPr>
            <a:spLocks noGrp="1"/>
          </p:cNvSpPr>
          <p:nvPr>
            <p:ph type="sldNum" sz="quarter" idx="12"/>
          </p:nvPr>
        </p:nvSpPr>
        <p:spPr/>
        <p:txBody>
          <a:bodyPr/>
          <a:lstStyle/>
          <a:p>
            <a:pPr>
              <a:defRPr/>
            </a:pPr>
            <a:fld id="{B07919EB-A1B4-4FEE-B6F6-11A007612EEF}" type="slidenum">
              <a:rPr lang="en-CA" altLang="el-GR" smtClean="0"/>
              <a:pPr>
                <a:defRPr/>
              </a:pPr>
              <a:t>‹#›</a:t>
            </a:fld>
            <a:endParaRPr lang="en-CA" altLang="el-GR"/>
          </a:p>
        </p:txBody>
      </p:sp>
    </p:spTree>
    <p:extLst>
      <p:ext uri="{BB962C8B-B14F-4D97-AF65-F5344CB8AC3E}">
        <p14:creationId xmlns:p14="http://schemas.microsoft.com/office/powerpoint/2010/main" val="1493994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CA" altLang="el-GR"/>
          </a:p>
        </p:txBody>
      </p:sp>
      <p:sp>
        <p:nvSpPr>
          <p:cNvPr id="3" name="Footer Placeholder 2"/>
          <p:cNvSpPr>
            <a:spLocks noGrp="1"/>
          </p:cNvSpPr>
          <p:nvPr>
            <p:ph type="ftr" sz="quarter" idx="11"/>
          </p:nvPr>
        </p:nvSpPr>
        <p:spPr/>
        <p:txBody>
          <a:bodyPr/>
          <a:lstStyle/>
          <a:p>
            <a:pPr>
              <a:defRPr/>
            </a:pPr>
            <a:r>
              <a:rPr lang="en-CA" altLang="el-GR"/>
              <a:t> © 2005 Pearson Education Canada Inc. </a:t>
            </a:r>
          </a:p>
        </p:txBody>
      </p:sp>
      <p:sp>
        <p:nvSpPr>
          <p:cNvPr id="4" name="Slide Number Placeholder 3"/>
          <p:cNvSpPr>
            <a:spLocks noGrp="1"/>
          </p:cNvSpPr>
          <p:nvPr>
            <p:ph type="sldNum" sz="quarter" idx="12"/>
          </p:nvPr>
        </p:nvSpPr>
        <p:spPr/>
        <p:txBody>
          <a:bodyPr/>
          <a:lstStyle/>
          <a:p>
            <a:pPr>
              <a:defRPr/>
            </a:pPr>
            <a:fld id="{242BDB36-C929-47DA-A939-4115624825C0}" type="slidenum">
              <a:rPr lang="en-CA" altLang="el-GR" smtClean="0"/>
              <a:pPr>
                <a:defRPr/>
              </a:pPr>
              <a:t>‹#›</a:t>
            </a:fld>
            <a:endParaRPr lang="en-CA" altLang="el-GR"/>
          </a:p>
        </p:txBody>
      </p:sp>
    </p:spTree>
    <p:extLst>
      <p:ext uri="{BB962C8B-B14F-4D97-AF65-F5344CB8AC3E}">
        <p14:creationId xmlns:p14="http://schemas.microsoft.com/office/powerpoint/2010/main" val="587398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3" name="Content Placeholder 2"/>
          <p:cNvSpPr>
            <a:spLocks noGrp="1"/>
          </p:cNvSpPr>
          <p:nvPr>
            <p:ph idx="1"/>
          </p:nvPr>
        </p:nvSpPr>
        <p:spPr>
          <a:xfrm>
            <a:off x="4267200" y="273051"/>
            <a:ext cx="7315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pPr>
              <a:defRPr/>
            </a:pPr>
            <a:endParaRPr lang="en-CA" altLang="el-GR"/>
          </a:p>
        </p:txBody>
      </p:sp>
      <p:sp>
        <p:nvSpPr>
          <p:cNvPr id="6" name="Footer Placeholder 5"/>
          <p:cNvSpPr>
            <a:spLocks noGrp="1"/>
          </p:cNvSpPr>
          <p:nvPr>
            <p:ph type="ftr" sz="quarter" idx="11"/>
          </p:nvPr>
        </p:nvSpPr>
        <p:spPr/>
        <p:txBody>
          <a:bodyPr/>
          <a:lstStyle/>
          <a:p>
            <a:pPr>
              <a:defRPr/>
            </a:pPr>
            <a:r>
              <a:rPr lang="en-CA" altLang="el-GR"/>
              <a:t> © 2005 Pearson Education Canada Inc. </a:t>
            </a:r>
          </a:p>
        </p:txBody>
      </p:sp>
      <p:sp>
        <p:nvSpPr>
          <p:cNvPr id="7" name="Slide Number Placeholder 6"/>
          <p:cNvSpPr>
            <a:spLocks noGrp="1"/>
          </p:cNvSpPr>
          <p:nvPr>
            <p:ph type="sldNum" sz="quarter" idx="12"/>
          </p:nvPr>
        </p:nvSpPr>
        <p:spPr/>
        <p:txBody>
          <a:bodyPr/>
          <a:lstStyle/>
          <a:p>
            <a:pPr>
              <a:defRPr/>
            </a:pPr>
            <a:fld id="{CD70BA3D-E456-4735-A8B3-75E64890A886}" type="slidenum">
              <a:rPr lang="en-CA" altLang="el-GR" smtClean="0"/>
              <a:pPr>
                <a:defRPr/>
              </a:pPr>
              <a:t>‹#›</a:t>
            </a:fld>
            <a:endParaRPr lang="en-CA" altLang="el-GR"/>
          </a:p>
        </p:txBody>
      </p:sp>
      <p:sp>
        <p:nvSpPr>
          <p:cNvPr id="37" name="Rectangle 36"/>
          <p:cNvSpPr/>
          <p:nvPr/>
        </p:nvSpPr>
        <p:spPr>
          <a:xfrm>
            <a:off x="0" y="1563624"/>
            <a:ext cx="3681984"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1800" kern="1200">
              <a:solidFill>
                <a:prstClr val="white"/>
              </a:solidFill>
              <a:latin typeface="Tw Cen MT"/>
              <a:ea typeface="+mn-ea"/>
              <a:cs typeface="+mn-cs"/>
            </a:endParaRPr>
          </a:p>
        </p:txBody>
      </p:sp>
      <p:cxnSp>
        <p:nvCxnSpPr>
          <p:cNvPr id="39" name="Straight Connector 38"/>
          <p:cNvCxnSpPr/>
          <p:nvPr/>
        </p:nvCxnSpPr>
        <p:spPr>
          <a:xfrm rot="5400000">
            <a:off x="2007129" y="3221207"/>
            <a:ext cx="3017520" cy="1059"/>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353568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353568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03200" y="1901952"/>
            <a:ext cx="316992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l-GR"/>
              <a:t>Στυλ κύριου τίτλου</a:t>
            </a:r>
            <a:endParaRPr lang="en-US" dirty="0"/>
          </a:p>
        </p:txBody>
      </p:sp>
      <p:sp>
        <p:nvSpPr>
          <p:cNvPr id="4" name="Text Placeholder 3"/>
          <p:cNvSpPr>
            <a:spLocks noGrp="1"/>
          </p:cNvSpPr>
          <p:nvPr>
            <p:ph type="body" sz="half" idx="2"/>
          </p:nvPr>
        </p:nvSpPr>
        <p:spPr>
          <a:xfrm>
            <a:off x="203200" y="3273552"/>
            <a:ext cx="316992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Tree>
    <p:extLst>
      <p:ext uri="{BB962C8B-B14F-4D97-AF65-F5344CB8AC3E}">
        <p14:creationId xmlns:p14="http://schemas.microsoft.com/office/powerpoint/2010/main" val="1498611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267200" y="381000"/>
            <a:ext cx="74168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a:p>
        </p:txBody>
      </p:sp>
      <p:sp>
        <p:nvSpPr>
          <p:cNvPr id="5" name="Date Placeholder 4"/>
          <p:cNvSpPr>
            <a:spLocks noGrp="1"/>
          </p:cNvSpPr>
          <p:nvPr>
            <p:ph type="dt" sz="half" idx="10"/>
          </p:nvPr>
        </p:nvSpPr>
        <p:spPr/>
        <p:txBody>
          <a:bodyPr/>
          <a:lstStyle/>
          <a:p>
            <a:pPr>
              <a:defRPr/>
            </a:pPr>
            <a:endParaRPr lang="en-CA" altLang="el-GR"/>
          </a:p>
        </p:txBody>
      </p:sp>
      <p:sp>
        <p:nvSpPr>
          <p:cNvPr id="6" name="Footer Placeholder 5"/>
          <p:cNvSpPr>
            <a:spLocks noGrp="1"/>
          </p:cNvSpPr>
          <p:nvPr>
            <p:ph type="ftr" sz="quarter" idx="11"/>
          </p:nvPr>
        </p:nvSpPr>
        <p:spPr/>
        <p:txBody>
          <a:bodyPr/>
          <a:lstStyle/>
          <a:p>
            <a:pPr>
              <a:defRPr/>
            </a:pPr>
            <a:r>
              <a:rPr lang="en-CA" altLang="el-GR"/>
              <a:t> © 2005 Pearson Education Canada Inc. </a:t>
            </a:r>
          </a:p>
        </p:txBody>
      </p:sp>
      <p:sp>
        <p:nvSpPr>
          <p:cNvPr id="7" name="Slide Number Placeholder 6"/>
          <p:cNvSpPr>
            <a:spLocks noGrp="1"/>
          </p:cNvSpPr>
          <p:nvPr>
            <p:ph type="sldNum" sz="quarter" idx="12"/>
          </p:nvPr>
        </p:nvSpPr>
        <p:spPr/>
        <p:txBody>
          <a:bodyPr/>
          <a:lstStyle/>
          <a:p>
            <a:pPr>
              <a:defRPr/>
            </a:pPr>
            <a:fld id="{004A65CA-F08F-4A16-AFDA-E4E75904FAAB}" type="slidenum">
              <a:rPr lang="en-CA" altLang="el-GR" smtClean="0"/>
              <a:pPr>
                <a:defRPr/>
              </a:pPr>
              <a:t>‹#›</a:t>
            </a:fld>
            <a:endParaRPr lang="en-CA" altLang="el-GR"/>
          </a:p>
        </p:txBody>
      </p:sp>
      <p:sp>
        <p:nvSpPr>
          <p:cNvPr id="33" name="Rectangle 32"/>
          <p:cNvSpPr/>
          <p:nvPr/>
        </p:nvSpPr>
        <p:spPr>
          <a:xfrm>
            <a:off x="0" y="1563624"/>
            <a:ext cx="3681984"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1800" kern="1200">
              <a:solidFill>
                <a:prstClr val="white"/>
              </a:solidFill>
              <a:latin typeface="Tw Cen MT"/>
              <a:ea typeface="+mn-ea"/>
              <a:cs typeface="+mn-cs"/>
            </a:endParaRPr>
          </a:p>
        </p:txBody>
      </p:sp>
      <p:cxnSp>
        <p:nvCxnSpPr>
          <p:cNvPr id="34" name="Straight Connector 33"/>
          <p:cNvCxnSpPr/>
          <p:nvPr/>
        </p:nvCxnSpPr>
        <p:spPr>
          <a:xfrm rot="5400000">
            <a:off x="2007129" y="3221207"/>
            <a:ext cx="3017520" cy="1059"/>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353568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353568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07264" y="1905000"/>
            <a:ext cx="316992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l-GR"/>
              <a:t>Στυλ κύριου τίτλου</a:t>
            </a:r>
            <a:endParaRPr lang="en-US" dirty="0"/>
          </a:p>
        </p:txBody>
      </p:sp>
      <p:sp>
        <p:nvSpPr>
          <p:cNvPr id="4" name="Text Placeholder 3"/>
          <p:cNvSpPr>
            <a:spLocks noGrp="1"/>
          </p:cNvSpPr>
          <p:nvPr>
            <p:ph type="body" sz="half" idx="2"/>
          </p:nvPr>
        </p:nvSpPr>
        <p:spPr>
          <a:xfrm>
            <a:off x="203200" y="3276600"/>
            <a:ext cx="316992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Tree>
    <p:extLst>
      <p:ext uri="{BB962C8B-B14F-4D97-AF65-F5344CB8AC3E}">
        <p14:creationId xmlns:p14="http://schemas.microsoft.com/office/powerpoint/2010/main" val="479225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99136" y="137160"/>
            <a:ext cx="1182624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1800" kern="1200">
              <a:solidFill>
                <a:prstClr val="white"/>
              </a:solidFill>
              <a:latin typeface="Tw Cen MT"/>
              <a:ea typeface="+mn-ea"/>
              <a:cs typeface="+mn-cs"/>
            </a:endParaRPr>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609600" y="6312409"/>
            <a:ext cx="2844800" cy="365125"/>
          </a:xfrm>
          <a:prstGeom prst="rect">
            <a:avLst/>
          </a:prstGeom>
        </p:spPr>
        <p:txBody>
          <a:bodyPr vert="horz" lIns="91440" tIns="45720" rIns="91440" bIns="45720" rtlCol="0" anchor="ctr"/>
          <a:lstStyle>
            <a:lvl1pPr algn="l">
              <a:defRPr sz="1200">
                <a:solidFill>
                  <a:schemeClr val="tx2"/>
                </a:solidFill>
              </a:defRPr>
            </a:lvl1pPr>
          </a:lstStyle>
          <a:p>
            <a:pPr>
              <a:defRPr/>
            </a:pPr>
            <a:endParaRPr lang="en-CA" altLang="el-GR"/>
          </a:p>
        </p:txBody>
      </p:sp>
      <p:sp>
        <p:nvSpPr>
          <p:cNvPr id="5" name="Footer Placeholder 4"/>
          <p:cNvSpPr>
            <a:spLocks noGrp="1"/>
          </p:cNvSpPr>
          <p:nvPr>
            <p:ph type="ftr" sz="quarter" idx="3"/>
          </p:nvPr>
        </p:nvSpPr>
        <p:spPr>
          <a:xfrm>
            <a:off x="3774831" y="6312409"/>
            <a:ext cx="4642339" cy="365125"/>
          </a:xfrm>
          <a:prstGeom prst="rect">
            <a:avLst/>
          </a:prstGeom>
        </p:spPr>
        <p:txBody>
          <a:bodyPr vert="horz" lIns="91440" tIns="45720" rIns="91440" bIns="45720" rtlCol="0" anchor="ctr"/>
          <a:lstStyle>
            <a:lvl1pPr algn="ctr">
              <a:defRPr sz="1200">
                <a:solidFill>
                  <a:schemeClr val="tx2"/>
                </a:solidFill>
              </a:defRPr>
            </a:lvl1pPr>
          </a:lstStyle>
          <a:p>
            <a:pPr>
              <a:defRPr/>
            </a:pPr>
            <a:r>
              <a:rPr lang="en-CA" altLang="el-GR"/>
              <a:t> © 2005 Pearson Education Canada Inc.</a:t>
            </a:r>
            <a:r>
              <a:rPr lang="en-CA" altLang="el-GR">
                <a:cs typeface="+mn-cs"/>
              </a:rPr>
              <a:t> </a:t>
            </a:r>
          </a:p>
        </p:txBody>
      </p:sp>
      <p:sp>
        <p:nvSpPr>
          <p:cNvPr id="6" name="Slide Number Placeholder 5"/>
          <p:cNvSpPr>
            <a:spLocks noGrp="1"/>
          </p:cNvSpPr>
          <p:nvPr>
            <p:ph type="sldNum" sz="quarter" idx="4"/>
          </p:nvPr>
        </p:nvSpPr>
        <p:spPr>
          <a:xfrm>
            <a:off x="8737600" y="6312409"/>
            <a:ext cx="2844800" cy="365125"/>
          </a:xfrm>
          <a:prstGeom prst="rect">
            <a:avLst/>
          </a:prstGeom>
        </p:spPr>
        <p:txBody>
          <a:bodyPr vert="horz" lIns="91440" tIns="45720" rIns="91440" bIns="45720" rtlCol="0" anchor="ctr"/>
          <a:lstStyle>
            <a:lvl1pPr algn="r">
              <a:defRPr sz="1200">
                <a:solidFill>
                  <a:schemeClr val="tx2"/>
                </a:solidFill>
              </a:defRPr>
            </a:lvl1pPr>
          </a:lstStyle>
          <a:p>
            <a:pPr>
              <a:defRPr/>
            </a:pPr>
            <a:fld id="{8DA40D95-8818-4888-93D2-7399D2219998}" type="slidenum">
              <a:rPr lang="en-CA" altLang="el-GR" smtClean="0"/>
              <a:pPr>
                <a:defRPr/>
              </a:pPr>
              <a:t>‹#›</a:t>
            </a:fld>
            <a:endParaRPr lang="en-CA" altLang="el-GR"/>
          </a:p>
        </p:txBody>
      </p:sp>
    </p:spTree>
    <p:extLst>
      <p:ext uri="{BB962C8B-B14F-4D97-AF65-F5344CB8AC3E}">
        <p14:creationId xmlns:p14="http://schemas.microsoft.com/office/powerpoint/2010/main" val="337556868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2BDB79-4EE2-E957-A4EF-4F9F3E55377A}"/>
              </a:ext>
            </a:extLst>
          </p:cNvPr>
          <p:cNvSpPr>
            <a:spLocks noGrp="1"/>
          </p:cNvSpPr>
          <p:nvPr>
            <p:ph type="title"/>
          </p:nvPr>
        </p:nvSpPr>
        <p:spPr/>
        <p:txBody>
          <a:bodyPr>
            <a:normAutofit fontScale="90000"/>
          </a:bodyPr>
          <a:lstStyle/>
          <a:p>
            <a:r>
              <a:rPr kumimoji="0" lang="el-GR" sz="4000" b="0" i="0" u="none" strike="noStrike" kern="0" cap="none" spc="0" normalizeH="0" baseline="0" noProof="0" dirty="0">
                <a:ln>
                  <a:noFill/>
                </a:ln>
                <a:solidFill>
                  <a:srgbClr val="FFFF00"/>
                </a:solidFill>
                <a:effectLst>
                  <a:outerShdw blurRad="38100" dist="38100" dir="2700000" algn="tl">
                    <a:srgbClr val="000000"/>
                  </a:outerShdw>
                </a:effectLst>
                <a:uLnTx/>
                <a:uFillTx/>
                <a:latin typeface="Arial"/>
                <a:ea typeface="+mj-ea"/>
                <a:cs typeface="+mj-cs"/>
              </a:rPr>
              <a:t>Νεωτερικότητα – αρχές και διαμόρφωση </a:t>
            </a:r>
            <a:br>
              <a:rPr kumimoji="0" lang="el-GR" sz="4000" b="0" i="0" u="none" strike="noStrike" kern="0" cap="none" spc="0" normalizeH="0" baseline="0" noProof="0" dirty="0">
                <a:ln>
                  <a:noFill/>
                </a:ln>
                <a:solidFill>
                  <a:srgbClr val="FFFF00"/>
                </a:solidFill>
                <a:effectLst>
                  <a:outerShdw blurRad="38100" dist="38100" dir="2700000" algn="tl">
                    <a:srgbClr val="000000"/>
                  </a:outerShdw>
                </a:effectLst>
                <a:uLnTx/>
                <a:uFillTx/>
                <a:latin typeface="Arial"/>
                <a:ea typeface="+mj-ea"/>
                <a:cs typeface="+mj-cs"/>
              </a:rPr>
            </a:br>
            <a:endParaRPr lang="el-GR" dirty="0">
              <a:solidFill>
                <a:srgbClr val="FFC000"/>
              </a:solidFill>
            </a:endParaRPr>
          </a:p>
        </p:txBody>
      </p:sp>
      <p:sp>
        <p:nvSpPr>
          <p:cNvPr id="3" name="Θέση περιεχομένου 2">
            <a:extLst>
              <a:ext uri="{FF2B5EF4-FFF2-40B4-BE49-F238E27FC236}">
                <a16:creationId xmlns:a16="http://schemas.microsoft.com/office/drawing/2014/main" id="{EB983F9C-CF9A-E726-B260-F7F4DA42F823}"/>
              </a:ext>
            </a:extLst>
          </p:cNvPr>
          <p:cNvSpPr>
            <a:spLocks noGrp="1"/>
          </p:cNvSpPr>
          <p:nvPr>
            <p:ph idx="1"/>
          </p:nvPr>
        </p:nvSpPr>
        <p:spPr/>
        <p:txBody>
          <a:bodyPr/>
          <a:lstStyle/>
          <a:p>
            <a:endParaRPr lang="el-GR" dirty="0"/>
          </a:p>
          <a:p>
            <a:endParaRPr lang="el-GR" dirty="0"/>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kumimoji="0" lang="el-GR"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lang="el-GR" sz="1600" kern="0" dirty="0">
              <a:solidFill>
                <a:srgbClr val="FFFFFF"/>
              </a:solidFill>
              <a:effectLst>
                <a:outerShdw blurRad="38100" dist="38100" dir="2700000" algn="tl">
                  <a:srgbClr val="000000"/>
                </a:outerShdw>
              </a:effectLst>
              <a:latin typeface="Arial"/>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kumimoji="0" lang="el-GR"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lang="el-GR" sz="1600" kern="0" dirty="0">
              <a:solidFill>
                <a:srgbClr val="FFFFFF"/>
              </a:solidFill>
              <a:effectLst>
                <a:outerShdw blurRad="38100" dist="38100" dir="2700000" algn="tl">
                  <a:srgbClr val="000000"/>
                </a:outerShdw>
              </a:effectLst>
              <a:latin typeface="Arial"/>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kumimoji="0" lang="el-GR"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lang="el-GR" sz="1600" kern="0" dirty="0">
              <a:solidFill>
                <a:srgbClr val="FFFFFF"/>
              </a:solidFill>
              <a:effectLst>
                <a:outerShdw blurRad="38100" dist="38100" dir="2700000" algn="tl">
                  <a:srgbClr val="000000"/>
                </a:outerShdw>
              </a:effectLst>
              <a:latin typeface="Arial"/>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kumimoji="0" lang="el-GR"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lang="el-GR" sz="1600" kern="0" dirty="0">
              <a:solidFill>
                <a:srgbClr val="FFFFFF"/>
              </a:solidFill>
              <a:effectLst>
                <a:outerShdw blurRad="38100" dist="38100" dir="2700000" algn="tl">
                  <a:srgbClr val="000000"/>
                </a:outerShdw>
              </a:effectLst>
              <a:latin typeface="Arial"/>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endParaRPr kumimoji="0" lang="el-GR"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a:p>
            <a:pPr marL="0" marR="0" lvl="0" indent="0" algn="ctr" defTabSz="914400" rtl="0" eaLnBrk="1" fontAlgn="base" latinLnBrk="0" hangingPunct="1">
              <a:lnSpc>
                <a:spcPct val="100000"/>
              </a:lnSpc>
              <a:spcBef>
                <a:spcPct val="20000"/>
              </a:spcBef>
              <a:spcAft>
                <a:spcPct val="0"/>
              </a:spcAft>
              <a:buClr>
                <a:srgbClr val="9999FF"/>
              </a:buClr>
              <a:buSzTx/>
              <a:buFont typeface="Wingdings" pitchFamily="2" charset="2"/>
              <a:buNone/>
              <a:tabLst/>
              <a:defRPr/>
            </a:pPr>
            <a:r>
              <a:rPr lang="el-GR" sz="1600" kern="0" dirty="0">
                <a:solidFill>
                  <a:srgbClr val="FFFFFF"/>
                </a:solidFill>
                <a:effectLst>
                  <a:outerShdw blurRad="38100" dist="38100" dir="2700000" algn="tl">
                    <a:srgbClr val="000000"/>
                  </a:outerShdw>
                </a:effectLst>
                <a:latin typeface="Arial"/>
              </a:rPr>
              <a:t>							</a:t>
            </a:r>
            <a:r>
              <a:rPr kumimoji="0" lang="en-US"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rPr>
              <a:t>m.marangudakis@soc.aegean.gr</a:t>
            </a:r>
            <a:endParaRPr kumimoji="0" lang="el-GR" sz="1600" b="0" i="0" u="none" strike="noStrike" kern="0" cap="none" spc="0" normalizeH="0" baseline="0" noProof="0" dirty="0">
              <a:ln>
                <a:noFill/>
              </a:ln>
              <a:solidFill>
                <a:srgbClr val="FFFFFF"/>
              </a:solidFill>
              <a:effectLst>
                <a:outerShdw blurRad="38100" dist="38100" dir="2700000" algn="tl">
                  <a:srgbClr val="000000"/>
                </a:outerShdw>
              </a:effectLst>
              <a:uLnTx/>
              <a:uFillTx/>
              <a:latin typeface="Arial"/>
              <a:ea typeface="+mn-ea"/>
              <a:cs typeface="+mn-cs"/>
            </a:endParaRPr>
          </a:p>
        </p:txBody>
      </p:sp>
    </p:spTree>
    <p:extLst>
      <p:ext uri="{BB962C8B-B14F-4D97-AF65-F5344CB8AC3E}">
        <p14:creationId xmlns:p14="http://schemas.microsoft.com/office/powerpoint/2010/main" val="3480103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6D25B1-EED1-97A6-DCE6-CB4048C8ADB8}"/>
              </a:ext>
            </a:extLst>
          </p:cNvPr>
          <p:cNvSpPr>
            <a:spLocks noGrp="1"/>
          </p:cNvSpPr>
          <p:nvPr>
            <p:ph type="title"/>
          </p:nvPr>
        </p:nvSpPr>
        <p:spPr>
          <a:xfrm>
            <a:off x="609600" y="274638"/>
            <a:ext cx="10972800" cy="895794"/>
          </a:xfrm>
        </p:spPr>
        <p:txBody>
          <a:bodyPr/>
          <a:lstStyle/>
          <a:p>
            <a:r>
              <a:rPr lang="el-GR" dirty="0"/>
              <a:t>8. Πρόοδος και Ιστορικότητα</a:t>
            </a:r>
            <a:endParaRPr lang="en-US" dirty="0"/>
          </a:p>
        </p:txBody>
      </p:sp>
      <p:sp>
        <p:nvSpPr>
          <p:cNvPr id="3" name="Θέση περιεχομένου 2">
            <a:extLst>
              <a:ext uri="{FF2B5EF4-FFF2-40B4-BE49-F238E27FC236}">
                <a16:creationId xmlns:a16="http://schemas.microsoft.com/office/drawing/2014/main" id="{5886C656-87B8-52E5-4482-931F1A545D7D}"/>
              </a:ext>
            </a:extLst>
          </p:cNvPr>
          <p:cNvSpPr>
            <a:spLocks noGrp="1"/>
          </p:cNvSpPr>
          <p:nvPr>
            <p:ph idx="1"/>
          </p:nvPr>
        </p:nvSpPr>
        <p:spPr>
          <a:xfrm>
            <a:off x="609600" y="2560320"/>
            <a:ext cx="10972800" cy="3565844"/>
          </a:xfrm>
        </p:spPr>
        <p:txBody>
          <a:bodyPr/>
          <a:lstStyle/>
          <a:p>
            <a:pPr>
              <a:buNone/>
            </a:pPr>
            <a:r>
              <a:rPr lang="el-GR" dirty="0"/>
              <a:t>Η ιστορία νοείται ως:</a:t>
            </a:r>
          </a:p>
          <a:p>
            <a:pPr>
              <a:buFont typeface="Arial" panose="020B0604020202020204" pitchFamily="34" charset="0"/>
              <a:buChar char="•"/>
            </a:pPr>
            <a:r>
              <a:rPr lang="el-GR" dirty="0"/>
              <a:t>γραμμική εξέλιξη,</a:t>
            </a:r>
          </a:p>
          <a:p>
            <a:pPr>
              <a:buFont typeface="Arial" panose="020B0604020202020204" pitchFamily="34" charset="0"/>
              <a:buChar char="•"/>
            </a:pPr>
            <a:r>
              <a:rPr lang="el-GR" dirty="0"/>
              <a:t>προοδευτική βελτίωση,</a:t>
            </a:r>
          </a:p>
          <a:p>
            <a:pPr>
              <a:buFont typeface="Arial" panose="020B0604020202020204" pitchFamily="34" charset="0"/>
              <a:buChar char="•"/>
            </a:pPr>
            <a:r>
              <a:rPr lang="el-GR" dirty="0"/>
              <a:t>δυνατότητα σχεδιασμένης κοινωνικής μεταρρύθμισης.</a:t>
            </a:r>
          </a:p>
          <a:p>
            <a:pPr>
              <a:buNone/>
            </a:pPr>
            <a:r>
              <a:rPr lang="el-GR" dirty="0"/>
              <a:t>Η κοινωνία καθίσταται αντικείμενο πολιτικού σχεδιασμού.</a:t>
            </a:r>
          </a:p>
          <a:p>
            <a:endParaRPr lang="en-US" dirty="0"/>
          </a:p>
        </p:txBody>
      </p:sp>
    </p:spTree>
    <p:extLst>
      <p:ext uri="{BB962C8B-B14F-4D97-AF65-F5344CB8AC3E}">
        <p14:creationId xmlns:p14="http://schemas.microsoft.com/office/powerpoint/2010/main" val="3696603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3CA4A-BD3B-BEEB-DA78-FCDACEDB2E4C}"/>
              </a:ext>
            </a:extLst>
          </p:cNvPr>
          <p:cNvSpPr>
            <a:spLocks noGrp="1"/>
          </p:cNvSpPr>
          <p:nvPr>
            <p:ph type="title"/>
          </p:nvPr>
        </p:nvSpPr>
        <p:spPr>
          <a:xfrm>
            <a:off x="609600" y="274638"/>
            <a:ext cx="10972800" cy="850074"/>
          </a:xfrm>
        </p:spPr>
        <p:txBody>
          <a:bodyPr/>
          <a:lstStyle/>
          <a:p>
            <a:r>
              <a:rPr lang="el-GR" dirty="0"/>
              <a:t>9. Δημόσια Σφαίρα</a:t>
            </a:r>
            <a:endParaRPr lang="en-US" dirty="0"/>
          </a:p>
        </p:txBody>
      </p:sp>
      <p:sp>
        <p:nvSpPr>
          <p:cNvPr id="3" name="Θέση περιεχομένου 2">
            <a:extLst>
              <a:ext uri="{FF2B5EF4-FFF2-40B4-BE49-F238E27FC236}">
                <a16:creationId xmlns:a16="http://schemas.microsoft.com/office/drawing/2014/main" id="{94763FCE-B7B4-74CE-67B9-C525FB5E42A0}"/>
              </a:ext>
            </a:extLst>
          </p:cNvPr>
          <p:cNvSpPr>
            <a:spLocks noGrp="1"/>
          </p:cNvSpPr>
          <p:nvPr>
            <p:ph idx="1"/>
          </p:nvPr>
        </p:nvSpPr>
        <p:spPr>
          <a:xfrm>
            <a:off x="609600" y="2350008"/>
            <a:ext cx="10972800" cy="3776156"/>
          </a:xfrm>
        </p:spPr>
        <p:txBody>
          <a:bodyPr/>
          <a:lstStyle/>
          <a:p>
            <a:pPr>
              <a:buNone/>
            </a:pPr>
            <a:r>
              <a:rPr lang="el-GR" dirty="0"/>
              <a:t>Στην παράδοση του </a:t>
            </a:r>
            <a:r>
              <a:rPr lang="el-GR" dirty="0" err="1"/>
              <a:t>Jürgen</a:t>
            </a:r>
            <a:r>
              <a:rPr lang="el-GR" dirty="0"/>
              <a:t> </a:t>
            </a:r>
            <a:r>
              <a:rPr lang="el-GR" dirty="0" err="1"/>
              <a:t>Habermas</a:t>
            </a:r>
            <a:r>
              <a:rPr lang="el-GR" dirty="0"/>
              <a:t>:</a:t>
            </a:r>
          </a:p>
          <a:p>
            <a:pPr>
              <a:buFont typeface="Arial" panose="020B0604020202020204" pitchFamily="34" charset="0"/>
              <a:buChar char="•"/>
            </a:pPr>
            <a:r>
              <a:rPr lang="el-GR" dirty="0"/>
              <a:t>συγκρότηση αστικής δημόσιας σφαίρας,</a:t>
            </a:r>
          </a:p>
          <a:p>
            <a:pPr>
              <a:buFont typeface="Arial" panose="020B0604020202020204" pitchFamily="34" charset="0"/>
              <a:buChar char="•"/>
            </a:pPr>
            <a:r>
              <a:rPr lang="el-GR" dirty="0"/>
              <a:t>ορθολογικός διάλογος,</a:t>
            </a:r>
          </a:p>
          <a:p>
            <a:pPr>
              <a:buFont typeface="Arial" panose="020B0604020202020204" pitchFamily="34" charset="0"/>
              <a:buChar char="•"/>
            </a:pPr>
            <a:r>
              <a:rPr lang="el-GR" dirty="0"/>
              <a:t>διαχωρισμός ιδιωτικού και δημόσιου.</a:t>
            </a:r>
          </a:p>
          <a:p>
            <a:pPr>
              <a:buNone/>
            </a:pPr>
            <a:r>
              <a:rPr lang="el-GR" dirty="0"/>
              <a:t>Η νομιμοποίηση μετακινείται από το ιερό στη διαδικασία διαβούλευσης.</a:t>
            </a:r>
          </a:p>
          <a:p>
            <a:endParaRPr lang="en-US" dirty="0"/>
          </a:p>
        </p:txBody>
      </p:sp>
    </p:spTree>
    <p:extLst>
      <p:ext uri="{BB962C8B-B14F-4D97-AF65-F5344CB8AC3E}">
        <p14:creationId xmlns:p14="http://schemas.microsoft.com/office/powerpoint/2010/main" val="937116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706AB2-7D30-42E4-F187-5C4DC6E0D03E}"/>
              </a:ext>
            </a:extLst>
          </p:cNvPr>
          <p:cNvSpPr>
            <a:spLocks noGrp="1"/>
          </p:cNvSpPr>
          <p:nvPr>
            <p:ph type="title"/>
          </p:nvPr>
        </p:nvSpPr>
        <p:spPr>
          <a:xfrm>
            <a:off x="609600" y="274638"/>
            <a:ext cx="10972800" cy="767778"/>
          </a:xfrm>
        </p:spPr>
        <p:txBody>
          <a:bodyPr/>
          <a:lstStyle/>
          <a:p>
            <a:r>
              <a:rPr lang="el-GR" dirty="0"/>
              <a:t>10. Κρίση και Αυτοκριτική </a:t>
            </a:r>
            <a:endParaRPr lang="en-US" dirty="0"/>
          </a:p>
        </p:txBody>
      </p:sp>
      <p:sp>
        <p:nvSpPr>
          <p:cNvPr id="3" name="Θέση περιεχομένου 2">
            <a:extLst>
              <a:ext uri="{FF2B5EF4-FFF2-40B4-BE49-F238E27FC236}">
                <a16:creationId xmlns:a16="http://schemas.microsoft.com/office/drawing/2014/main" id="{50BF7C90-DEC4-1024-9562-4285B974C0DD}"/>
              </a:ext>
            </a:extLst>
          </p:cNvPr>
          <p:cNvSpPr>
            <a:spLocks noGrp="1"/>
          </p:cNvSpPr>
          <p:nvPr>
            <p:ph idx="1"/>
          </p:nvPr>
        </p:nvSpPr>
        <p:spPr>
          <a:xfrm>
            <a:off x="609600" y="2450592"/>
            <a:ext cx="10972800" cy="3675572"/>
          </a:xfrm>
        </p:spPr>
        <p:txBody>
          <a:bodyPr/>
          <a:lstStyle/>
          <a:p>
            <a:pPr>
              <a:buNone/>
            </a:pPr>
            <a:r>
              <a:rPr lang="el-GR" dirty="0"/>
              <a:t>Η δυτική νεωτερικότητα διαθέτει εσωτερική ικανότητα </a:t>
            </a:r>
            <a:r>
              <a:rPr lang="el-GR" dirty="0" err="1"/>
              <a:t>αυτο</a:t>
            </a:r>
            <a:r>
              <a:rPr lang="el-GR" dirty="0"/>
              <a:t>-κριτικής:</a:t>
            </a:r>
          </a:p>
          <a:p>
            <a:pPr>
              <a:buFont typeface="Arial" panose="020B0604020202020204" pitchFamily="34" charset="0"/>
              <a:buChar char="•"/>
            </a:pPr>
            <a:r>
              <a:rPr lang="el-GR" dirty="0"/>
              <a:t>φιλελεύθερη </a:t>
            </a:r>
            <a:r>
              <a:rPr lang="el-GR" dirty="0" err="1"/>
              <a:t>αυτοδιόρθωση</a:t>
            </a:r>
            <a:r>
              <a:rPr lang="el-GR" dirty="0"/>
              <a:t>,</a:t>
            </a:r>
          </a:p>
          <a:p>
            <a:pPr>
              <a:buFont typeface="Arial" panose="020B0604020202020204" pitchFamily="34" charset="0"/>
              <a:buChar char="•"/>
            </a:pPr>
            <a:r>
              <a:rPr lang="el-GR" dirty="0"/>
              <a:t>σοσιαλιστική κριτική,</a:t>
            </a:r>
          </a:p>
          <a:p>
            <a:pPr>
              <a:buFont typeface="Arial" panose="020B0604020202020204" pitchFamily="34" charset="0"/>
              <a:buChar char="•"/>
            </a:pPr>
            <a:r>
              <a:rPr lang="el-GR" dirty="0" err="1"/>
              <a:t>μετανεωτερικός</a:t>
            </a:r>
            <a:r>
              <a:rPr lang="el-GR" dirty="0"/>
              <a:t> σκεπτικισμός.</a:t>
            </a:r>
          </a:p>
          <a:p>
            <a:pPr>
              <a:buNone/>
            </a:pPr>
            <a:r>
              <a:rPr lang="el-GR" dirty="0"/>
              <a:t>Η κριτική δεν είναι εξωτερική αλλά εσωτερικό στοιχείο της.</a:t>
            </a:r>
          </a:p>
          <a:p>
            <a:endParaRPr lang="en-US" dirty="0"/>
          </a:p>
        </p:txBody>
      </p:sp>
    </p:spTree>
    <p:extLst>
      <p:ext uri="{BB962C8B-B14F-4D97-AF65-F5344CB8AC3E}">
        <p14:creationId xmlns:p14="http://schemas.microsoft.com/office/powerpoint/2010/main" val="111697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9879C-A4CE-65EB-7026-11040EBF6F29}"/>
              </a:ext>
            </a:extLst>
          </p:cNvPr>
          <p:cNvSpPr>
            <a:spLocks noGrp="1"/>
          </p:cNvSpPr>
          <p:nvPr>
            <p:ph type="title"/>
          </p:nvPr>
        </p:nvSpPr>
        <p:spPr>
          <a:xfrm>
            <a:off x="609600" y="274638"/>
            <a:ext cx="10972800" cy="941514"/>
          </a:xfrm>
        </p:spPr>
        <p:txBody>
          <a:bodyPr/>
          <a:lstStyle/>
          <a:p>
            <a:r>
              <a:rPr lang="el-GR" dirty="0"/>
              <a:t>Συγκριτική Επισήμανση</a:t>
            </a:r>
            <a:endParaRPr lang="en-US" dirty="0"/>
          </a:p>
        </p:txBody>
      </p:sp>
      <p:sp>
        <p:nvSpPr>
          <p:cNvPr id="3" name="Θέση περιεχομένου 2">
            <a:extLst>
              <a:ext uri="{FF2B5EF4-FFF2-40B4-BE49-F238E27FC236}">
                <a16:creationId xmlns:a16="http://schemas.microsoft.com/office/drawing/2014/main" id="{51262F35-8159-3068-517B-D53A43CAE5DC}"/>
              </a:ext>
            </a:extLst>
          </p:cNvPr>
          <p:cNvSpPr>
            <a:spLocks noGrp="1"/>
          </p:cNvSpPr>
          <p:nvPr>
            <p:ph idx="1"/>
          </p:nvPr>
        </p:nvSpPr>
        <p:spPr>
          <a:xfrm>
            <a:off x="609600" y="2432304"/>
            <a:ext cx="10972800" cy="3693860"/>
          </a:xfrm>
        </p:spPr>
        <p:txBody>
          <a:bodyPr/>
          <a:lstStyle/>
          <a:p>
            <a:pPr>
              <a:buNone/>
            </a:pPr>
            <a:r>
              <a:rPr lang="el-GR" dirty="0"/>
              <a:t>Ενώ η δυτική νεωτερικότητα:</a:t>
            </a:r>
          </a:p>
          <a:p>
            <a:pPr>
              <a:buFont typeface="Arial" panose="020B0604020202020204" pitchFamily="34" charset="0"/>
              <a:buChar char="•"/>
            </a:pPr>
            <a:r>
              <a:rPr lang="el-GR" dirty="0"/>
              <a:t>προϋποθέτει υψηλό βαθμό </a:t>
            </a:r>
            <a:r>
              <a:rPr lang="el-GR" dirty="0" err="1"/>
              <a:t>ορθολογικοποίησης</a:t>
            </a:r>
            <a:r>
              <a:rPr lang="el-GR" dirty="0"/>
              <a:t>,</a:t>
            </a:r>
          </a:p>
          <a:p>
            <a:pPr>
              <a:buFont typeface="Arial" panose="020B0604020202020204" pitchFamily="34" charset="0"/>
              <a:buChar char="•"/>
            </a:pPr>
            <a:r>
              <a:rPr lang="el-GR" dirty="0"/>
              <a:t>αναπτύσσει ισχυρή καθολική αξίωση,</a:t>
            </a:r>
          </a:p>
          <a:p>
            <a:pPr>
              <a:buFont typeface="Arial" panose="020B0604020202020204" pitchFamily="34" charset="0"/>
              <a:buChar char="•"/>
            </a:pPr>
            <a:r>
              <a:rPr lang="el-GR" dirty="0"/>
              <a:t>εδράζεται σε συγκεκριμένη ιστορική διαδρομή (Ευρώπη),</a:t>
            </a:r>
          </a:p>
          <a:p>
            <a:pPr>
              <a:buFont typeface="Arial" panose="020B0604020202020204" pitchFamily="34" charset="0"/>
              <a:buChar char="•"/>
            </a:pPr>
            <a:endParaRPr lang="el-GR" dirty="0"/>
          </a:p>
          <a:p>
            <a:pPr>
              <a:buNone/>
            </a:pPr>
            <a:r>
              <a:rPr lang="el-GR" dirty="0"/>
              <a:t>αυτά δεν αποτελούν τη μοναδική δυνατή τροχιά της νεωτερικότητας.</a:t>
            </a:r>
          </a:p>
          <a:p>
            <a:endParaRPr lang="en-US" dirty="0"/>
          </a:p>
        </p:txBody>
      </p:sp>
    </p:spTree>
    <p:extLst>
      <p:ext uri="{BB962C8B-B14F-4D97-AF65-F5344CB8AC3E}">
        <p14:creationId xmlns:p14="http://schemas.microsoft.com/office/powerpoint/2010/main" val="1663409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267CB0-B637-FEFD-D277-80D242AB16A5}"/>
              </a:ext>
            </a:extLst>
          </p:cNvPr>
          <p:cNvSpPr>
            <a:spLocks noGrp="1"/>
          </p:cNvSpPr>
          <p:nvPr>
            <p:ph type="title"/>
          </p:nvPr>
        </p:nvSpPr>
        <p:spPr/>
        <p:txBody>
          <a:bodyPr/>
          <a:lstStyle/>
          <a:p>
            <a:r>
              <a:rPr lang="el-GR" dirty="0"/>
              <a:t>Πολλαπλές </a:t>
            </a:r>
            <a:r>
              <a:rPr lang="el-GR" dirty="0" err="1"/>
              <a:t>Νεωτερικότητες</a:t>
            </a:r>
            <a:endParaRPr lang="en-US" dirty="0"/>
          </a:p>
        </p:txBody>
      </p:sp>
      <p:sp>
        <p:nvSpPr>
          <p:cNvPr id="3" name="Θέση περιεχομένου 2">
            <a:extLst>
              <a:ext uri="{FF2B5EF4-FFF2-40B4-BE49-F238E27FC236}">
                <a16:creationId xmlns:a16="http://schemas.microsoft.com/office/drawing/2014/main" id="{C465FE1D-A2C1-08D0-342D-F7D51BDF05E1}"/>
              </a:ext>
            </a:extLst>
          </p:cNvPr>
          <p:cNvSpPr>
            <a:spLocks noGrp="1"/>
          </p:cNvSpPr>
          <p:nvPr>
            <p:ph idx="1"/>
          </p:nvPr>
        </p:nvSpPr>
        <p:spPr/>
        <p:txBody>
          <a:bodyPr/>
          <a:lstStyle/>
          <a:p>
            <a:r>
              <a:rPr lang="el-GR" dirty="0"/>
              <a:t>Η νεωτερικότητα δεν πρέπει να ταυτίζεται με ένα ενιαίο, </a:t>
            </a:r>
            <a:r>
              <a:rPr lang="el-GR" dirty="0" err="1"/>
              <a:t>δυτικοκεντρικό</a:t>
            </a:r>
            <a:r>
              <a:rPr lang="el-GR" dirty="0"/>
              <a:t> «μοντέλο εκσυγχρονισμού». </a:t>
            </a:r>
          </a:p>
          <a:p>
            <a:endParaRPr lang="el-GR" dirty="0"/>
          </a:p>
          <a:p>
            <a:r>
              <a:rPr lang="el-GR" dirty="0"/>
              <a:t>Αντιθέτως, η νεωτερικότητα οργανώνεται γύρω από ένα πλέγμα θεωρητικών εννοιών που επιτρέπουν να την κατανοήσουμε ως ανοιχτό, συγκρουσιακό και πολλαπλό ιστορικό πρόγραμμα. </a:t>
            </a:r>
          </a:p>
          <a:p>
            <a:endParaRPr lang="el-GR" dirty="0"/>
          </a:p>
          <a:p>
            <a:r>
              <a:rPr lang="el-GR" dirty="0"/>
              <a:t>Οι κυριότερες από αυτές τις έννοιες είναι οι εξής:</a:t>
            </a:r>
          </a:p>
          <a:p>
            <a:endParaRPr lang="en-US" dirty="0"/>
          </a:p>
        </p:txBody>
      </p:sp>
    </p:spTree>
    <p:extLst>
      <p:ext uri="{BB962C8B-B14F-4D97-AF65-F5344CB8AC3E}">
        <p14:creationId xmlns:p14="http://schemas.microsoft.com/office/powerpoint/2010/main" val="216866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9197B4-7A08-F27B-F9A8-DD6499D37052}"/>
              </a:ext>
            </a:extLst>
          </p:cNvPr>
          <p:cNvSpPr>
            <a:spLocks noGrp="1"/>
          </p:cNvSpPr>
          <p:nvPr>
            <p:ph type="title"/>
          </p:nvPr>
        </p:nvSpPr>
        <p:spPr/>
        <p:txBody>
          <a:bodyPr/>
          <a:lstStyle/>
          <a:p>
            <a:r>
              <a:rPr lang="el-GR" dirty="0"/>
              <a:t>1. Πολλαπλές </a:t>
            </a:r>
            <a:r>
              <a:rPr lang="el-GR" dirty="0" err="1"/>
              <a:t>Νεωτερικότητες</a:t>
            </a:r>
            <a:r>
              <a:rPr lang="el-GR" dirty="0"/>
              <a:t> (</a:t>
            </a:r>
            <a:r>
              <a:rPr lang="en-US" dirty="0"/>
              <a:t>Multiple Modernities)</a:t>
            </a:r>
          </a:p>
        </p:txBody>
      </p:sp>
      <p:sp>
        <p:nvSpPr>
          <p:cNvPr id="3" name="Θέση περιεχομένου 2">
            <a:extLst>
              <a:ext uri="{FF2B5EF4-FFF2-40B4-BE49-F238E27FC236}">
                <a16:creationId xmlns:a16="http://schemas.microsoft.com/office/drawing/2014/main" id="{4891F173-A74F-98A4-E7CA-4EB4865E1E8A}"/>
              </a:ext>
            </a:extLst>
          </p:cNvPr>
          <p:cNvSpPr>
            <a:spLocks noGrp="1"/>
          </p:cNvSpPr>
          <p:nvPr>
            <p:ph idx="1"/>
          </p:nvPr>
        </p:nvSpPr>
        <p:spPr/>
        <p:txBody>
          <a:bodyPr/>
          <a:lstStyle/>
          <a:p>
            <a:pPr>
              <a:buNone/>
            </a:pPr>
            <a:r>
              <a:rPr lang="el-GR" dirty="0"/>
              <a:t>Η νεωτερικότητα δεν είναι ένα ενιαίο δυτικό πρότυπο που «εξάγεται», αλλά ένα πολιτισμικό πρόγραμμα που ανασχηματίζεται σε διαφορετικούς πολιτισμικούς και ιστορικούς ορίζοντες.</a:t>
            </a:r>
          </a:p>
          <a:p>
            <a:pPr>
              <a:buFont typeface="Arial" panose="020B0604020202020204" pitchFamily="34" charset="0"/>
              <a:buChar char="•"/>
            </a:pPr>
            <a:r>
              <a:rPr lang="el-GR" dirty="0"/>
              <a:t>Κάθε κοινωνία επεξεργάζεται τη νεωτερικότητα μέσα από τις δικές της πολιτισμικές παραδόσεις.</a:t>
            </a:r>
          </a:p>
          <a:p>
            <a:pPr>
              <a:buFont typeface="Arial" panose="020B0604020202020204" pitchFamily="34" charset="0"/>
              <a:buChar char="•"/>
            </a:pPr>
            <a:r>
              <a:rPr lang="el-GR" dirty="0"/>
              <a:t>Η Ιαπωνία, το Ισραήλ, η Ινδία ή η Τουρκία δεν είναι «ατελείς» δυτικές </a:t>
            </a:r>
            <a:r>
              <a:rPr lang="el-GR" dirty="0" err="1"/>
              <a:t>νεωτερικότητες</a:t>
            </a:r>
            <a:r>
              <a:rPr lang="el-GR" dirty="0"/>
              <a:t>· είναι διακριτές εκδοχές της.</a:t>
            </a:r>
          </a:p>
          <a:p>
            <a:pPr>
              <a:buNone/>
            </a:pPr>
            <a:r>
              <a:rPr lang="el-GR" dirty="0"/>
              <a:t>Η έννοια αυτή είναι κρίσιμη και για τα δικά σας ενδιαφέροντα γύρω από στρατηγικές κουλτούρες και ελληνικές πολιτισμικές ιδιαιτερότητες: επιτρέπει να δούμε τη νεωτερικότητα ως μετασχηματισμό και όχι ως μίμηση.</a:t>
            </a:r>
          </a:p>
          <a:p>
            <a:endParaRPr lang="en-US" dirty="0"/>
          </a:p>
        </p:txBody>
      </p:sp>
    </p:spTree>
    <p:extLst>
      <p:ext uri="{BB962C8B-B14F-4D97-AF65-F5344CB8AC3E}">
        <p14:creationId xmlns:p14="http://schemas.microsoft.com/office/powerpoint/2010/main" val="1107247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DE972C-62EF-4CD3-52A6-18B58AA2E0AC}"/>
              </a:ext>
            </a:extLst>
          </p:cNvPr>
          <p:cNvSpPr>
            <a:spLocks noGrp="1"/>
          </p:cNvSpPr>
          <p:nvPr>
            <p:ph type="title"/>
          </p:nvPr>
        </p:nvSpPr>
        <p:spPr/>
        <p:txBody>
          <a:bodyPr/>
          <a:lstStyle/>
          <a:p>
            <a:r>
              <a:rPr lang="el-GR" dirty="0"/>
              <a:t>2. Πολιτισμικό Πρόγραμμα της Νεωτερικότητας</a:t>
            </a:r>
            <a:endParaRPr lang="en-US" dirty="0"/>
          </a:p>
        </p:txBody>
      </p:sp>
      <p:sp>
        <p:nvSpPr>
          <p:cNvPr id="3" name="Θέση περιεχομένου 2">
            <a:extLst>
              <a:ext uri="{FF2B5EF4-FFF2-40B4-BE49-F238E27FC236}">
                <a16:creationId xmlns:a16="http://schemas.microsoft.com/office/drawing/2014/main" id="{DFDA64EA-314B-BEF6-BECC-B5455491B544}"/>
              </a:ext>
            </a:extLst>
          </p:cNvPr>
          <p:cNvSpPr>
            <a:spLocks noGrp="1"/>
          </p:cNvSpPr>
          <p:nvPr>
            <p:ph idx="1"/>
          </p:nvPr>
        </p:nvSpPr>
        <p:spPr>
          <a:xfrm>
            <a:off x="609600" y="2048256"/>
            <a:ext cx="10972800" cy="4077908"/>
          </a:xfrm>
        </p:spPr>
        <p:txBody>
          <a:bodyPr/>
          <a:lstStyle/>
          <a:p>
            <a:pPr>
              <a:buNone/>
            </a:pPr>
            <a:r>
              <a:rPr lang="el-GR" dirty="0"/>
              <a:t>Η νεωτερικότητα νοείται ως </a:t>
            </a:r>
            <a:r>
              <a:rPr lang="el-GR" i="1" dirty="0"/>
              <a:t>πολιτισμικό πρόγραμμα</a:t>
            </a:r>
            <a:r>
              <a:rPr lang="el-GR" dirty="0"/>
              <a:t> (</a:t>
            </a:r>
            <a:r>
              <a:rPr lang="el-GR" dirty="0" err="1"/>
              <a:t>cultural</a:t>
            </a:r>
            <a:r>
              <a:rPr lang="el-GR" dirty="0"/>
              <a:t> </a:t>
            </a:r>
            <a:r>
              <a:rPr lang="el-GR" dirty="0" err="1"/>
              <a:t>program</a:t>
            </a:r>
            <a:r>
              <a:rPr lang="el-GR" dirty="0"/>
              <a:t>) που περιλαμβάνει:</a:t>
            </a:r>
          </a:p>
          <a:p>
            <a:pPr>
              <a:buFont typeface="Arial" panose="020B0604020202020204" pitchFamily="34" charset="0"/>
              <a:buChar char="•"/>
            </a:pPr>
            <a:r>
              <a:rPr lang="el-GR" dirty="0"/>
              <a:t>Την αυτονομία του ατόμου</a:t>
            </a:r>
          </a:p>
          <a:p>
            <a:pPr>
              <a:buFont typeface="Arial" panose="020B0604020202020204" pitchFamily="34" charset="0"/>
              <a:buChar char="•"/>
            </a:pPr>
            <a:r>
              <a:rPr lang="el-GR" dirty="0"/>
              <a:t>Την έμφαση στην ανθρώπινη δράση (</a:t>
            </a:r>
            <a:r>
              <a:rPr lang="el-GR" dirty="0" err="1"/>
              <a:t>agency</a:t>
            </a:r>
            <a:r>
              <a:rPr lang="el-GR" dirty="0"/>
              <a:t>)</a:t>
            </a:r>
          </a:p>
          <a:p>
            <a:pPr>
              <a:buFont typeface="Arial" panose="020B0604020202020204" pitchFamily="34" charset="0"/>
              <a:buChar char="•"/>
            </a:pPr>
            <a:r>
              <a:rPr lang="el-GR" dirty="0"/>
              <a:t>Την ιδέα ότι η κοινωνική τάξη είναι ιστορικά μεταβλητή και πολιτικά διαπραγματεύσιμη</a:t>
            </a:r>
          </a:p>
          <a:p>
            <a:pPr>
              <a:buNone/>
            </a:pPr>
            <a:r>
              <a:rPr lang="el-GR" dirty="0"/>
              <a:t>Το πρόγραμμα αυτό δεν είναι στατικό· παράγει συνεχώς εσωτερικές εντάσεις (π.χ. ελευθερία </a:t>
            </a:r>
            <a:r>
              <a:rPr lang="el-GR" dirty="0" err="1"/>
              <a:t>vs</a:t>
            </a:r>
            <a:r>
              <a:rPr lang="el-GR" dirty="0"/>
              <a:t> τάξη, καθολικότητα </a:t>
            </a:r>
            <a:r>
              <a:rPr lang="el-GR" dirty="0" err="1"/>
              <a:t>vs</a:t>
            </a:r>
            <a:r>
              <a:rPr lang="el-GR" dirty="0"/>
              <a:t> ιδιαιτερότητα).</a:t>
            </a:r>
          </a:p>
          <a:p>
            <a:endParaRPr lang="en-US" dirty="0"/>
          </a:p>
        </p:txBody>
      </p:sp>
    </p:spTree>
    <p:extLst>
      <p:ext uri="{BB962C8B-B14F-4D97-AF65-F5344CB8AC3E}">
        <p14:creationId xmlns:p14="http://schemas.microsoft.com/office/powerpoint/2010/main" val="13602611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B06A53-74A0-24F1-91E3-89F4BD240CA8}"/>
              </a:ext>
            </a:extLst>
          </p:cNvPr>
          <p:cNvSpPr>
            <a:spLocks noGrp="1"/>
          </p:cNvSpPr>
          <p:nvPr>
            <p:ph type="title"/>
          </p:nvPr>
        </p:nvSpPr>
        <p:spPr/>
        <p:txBody>
          <a:bodyPr/>
          <a:lstStyle/>
          <a:p>
            <a:r>
              <a:rPr lang="el-GR" dirty="0"/>
              <a:t>3. Αυτονομία και Αναστοχαστικότητα</a:t>
            </a:r>
            <a:endParaRPr lang="en-US" dirty="0"/>
          </a:p>
        </p:txBody>
      </p:sp>
      <p:sp>
        <p:nvSpPr>
          <p:cNvPr id="3" name="Θέση περιεχομένου 2">
            <a:extLst>
              <a:ext uri="{FF2B5EF4-FFF2-40B4-BE49-F238E27FC236}">
                <a16:creationId xmlns:a16="http://schemas.microsoft.com/office/drawing/2014/main" id="{844AC429-9886-611F-BB7F-8B2033863A89}"/>
              </a:ext>
            </a:extLst>
          </p:cNvPr>
          <p:cNvSpPr>
            <a:spLocks noGrp="1"/>
          </p:cNvSpPr>
          <p:nvPr>
            <p:ph idx="1"/>
          </p:nvPr>
        </p:nvSpPr>
        <p:spPr>
          <a:xfrm>
            <a:off x="609600" y="2322576"/>
            <a:ext cx="10972800" cy="3803588"/>
          </a:xfrm>
        </p:spPr>
        <p:txBody>
          <a:bodyPr/>
          <a:lstStyle/>
          <a:p>
            <a:pPr>
              <a:buNone/>
            </a:pPr>
            <a:r>
              <a:rPr lang="el-GR" dirty="0"/>
              <a:t>Η νεωτερικότητα συγκροτείται γύρω από τη ριζική δυνατότητα:</a:t>
            </a:r>
          </a:p>
          <a:p>
            <a:pPr>
              <a:buFont typeface="Arial" panose="020B0604020202020204" pitchFamily="34" charset="0"/>
              <a:buChar char="•"/>
            </a:pPr>
            <a:r>
              <a:rPr lang="el-GR" dirty="0"/>
              <a:t>αμφισβήτησης της παράδοσης,</a:t>
            </a:r>
          </a:p>
          <a:p>
            <a:pPr>
              <a:buFont typeface="Arial" panose="020B0604020202020204" pitchFamily="34" charset="0"/>
              <a:buChar char="•"/>
            </a:pPr>
            <a:r>
              <a:rPr lang="el-GR" dirty="0" err="1"/>
              <a:t>απο-ιεροποίησης</a:t>
            </a:r>
            <a:r>
              <a:rPr lang="el-GR" dirty="0"/>
              <a:t> της πολιτικής εξουσίας,</a:t>
            </a:r>
          </a:p>
          <a:p>
            <a:pPr>
              <a:buFont typeface="Arial" panose="020B0604020202020204" pitchFamily="34" charset="0"/>
              <a:buChar char="•"/>
            </a:pPr>
            <a:r>
              <a:rPr lang="el-GR" dirty="0"/>
              <a:t>θεσμικής </a:t>
            </a:r>
            <a:r>
              <a:rPr lang="el-GR" dirty="0" err="1"/>
              <a:t>αναστοχαστικότητας</a:t>
            </a:r>
            <a:r>
              <a:rPr lang="el-GR" dirty="0"/>
              <a:t>.</a:t>
            </a:r>
          </a:p>
          <a:p>
            <a:pPr>
              <a:buNone/>
            </a:pPr>
            <a:r>
              <a:rPr lang="el-GR" dirty="0"/>
              <a:t>Οι κοινωνίες δεν θεωρούν πλέον την τάξη τους κοσμικά ή θεολογικά δεδομένη· την αντιμετωπίζουν ως προϊόν ανθρώπινης πράξης.</a:t>
            </a:r>
          </a:p>
          <a:p>
            <a:endParaRPr lang="en-US" dirty="0"/>
          </a:p>
        </p:txBody>
      </p:sp>
    </p:spTree>
    <p:extLst>
      <p:ext uri="{BB962C8B-B14F-4D97-AF65-F5344CB8AC3E}">
        <p14:creationId xmlns:p14="http://schemas.microsoft.com/office/powerpoint/2010/main" val="2889472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16ED52-BF9B-87C1-F27E-6E52398F61B1}"/>
              </a:ext>
            </a:extLst>
          </p:cNvPr>
          <p:cNvSpPr>
            <a:spLocks noGrp="1"/>
          </p:cNvSpPr>
          <p:nvPr>
            <p:ph type="title"/>
          </p:nvPr>
        </p:nvSpPr>
        <p:spPr/>
        <p:txBody>
          <a:bodyPr/>
          <a:lstStyle/>
          <a:p>
            <a:r>
              <a:rPr lang="el-GR" dirty="0"/>
              <a:t>4. Άξονες της Κοσμικής Τάξης (</a:t>
            </a:r>
            <a:r>
              <a:rPr lang="el-GR" dirty="0" err="1"/>
              <a:t>Axial</a:t>
            </a:r>
            <a:r>
              <a:rPr lang="el-GR" dirty="0"/>
              <a:t> </a:t>
            </a:r>
            <a:r>
              <a:rPr lang="el-GR" dirty="0" err="1"/>
              <a:t>Civilizations</a:t>
            </a:r>
            <a:r>
              <a:rPr lang="el-GR" dirty="0"/>
              <a:t>)</a:t>
            </a:r>
            <a:endParaRPr lang="en-US" dirty="0"/>
          </a:p>
        </p:txBody>
      </p:sp>
      <p:sp>
        <p:nvSpPr>
          <p:cNvPr id="3" name="Θέση περιεχομένου 2">
            <a:extLst>
              <a:ext uri="{FF2B5EF4-FFF2-40B4-BE49-F238E27FC236}">
                <a16:creationId xmlns:a16="http://schemas.microsoft.com/office/drawing/2014/main" id="{BC4A012B-2CCA-9D60-EF09-3D3395D39FFB}"/>
              </a:ext>
            </a:extLst>
          </p:cNvPr>
          <p:cNvSpPr>
            <a:spLocks noGrp="1"/>
          </p:cNvSpPr>
          <p:nvPr>
            <p:ph idx="1"/>
          </p:nvPr>
        </p:nvSpPr>
        <p:spPr>
          <a:xfrm>
            <a:off x="609600" y="2185416"/>
            <a:ext cx="10972800" cy="3940748"/>
          </a:xfrm>
        </p:spPr>
        <p:txBody>
          <a:bodyPr/>
          <a:lstStyle/>
          <a:p>
            <a:pPr>
              <a:buNone/>
            </a:pPr>
            <a:r>
              <a:rPr lang="el-GR" dirty="0"/>
              <a:t>Η νεωτερικότητα συνδέεται με τις λεγόμενες «αξονικές» παραδόσεις (Ιουδαϊσμός, Χριστιανισμός, Ισλάμ, Κομφουκιανισμός κ.λπ.). Εκεί αναδύεται:</a:t>
            </a:r>
          </a:p>
          <a:p>
            <a:pPr>
              <a:buFont typeface="Arial" panose="020B0604020202020204" pitchFamily="34" charset="0"/>
              <a:buChar char="•"/>
            </a:pPr>
            <a:r>
              <a:rPr lang="el-GR" dirty="0"/>
              <a:t>η διάκριση υπερβατικού και εγκόσμιου,</a:t>
            </a:r>
          </a:p>
          <a:p>
            <a:pPr>
              <a:buFont typeface="Arial" panose="020B0604020202020204" pitchFamily="34" charset="0"/>
              <a:buChar char="•"/>
            </a:pPr>
            <a:r>
              <a:rPr lang="el-GR" dirty="0"/>
              <a:t>η ένταση μεταξύ ιδεώδους και πραγματικότητας,</a:t>
            </a:r>
          </a:p>
          <a:p>
            <a:pPr>
              <a:buFont typeface="Arial" panose="020B0604020202020204" pitchFamily="34" charset="0"/>
              <a:buChar char="•"/>
            </a:pPr>
            <a:r>
              <a:rPr lang="el-GR" dirty="0"/>
              <a:t>η δυνατότητα ριζικής κριτικής της υπάρχουσας τάξης.</a:t>
            </a:r>
          </a:p>
          <a:p>
            <a:pPr>
              <a:buNone/>
            </a:pPr>
            <a:r>
              <a:rPr lang="el-GR" dirty="0"/>
              <a:t>Η νεωτερικότητα κληρονομεί αυτή την ένταση και τη μετατρέπει σε κοσμική-πολιτική δυναμική.</a:t>
            </a:r>
          </a:p>
          <a:p>
            <a:endParaRPr lang="en-US" dirty="0"/>
          </a:p>
        </p:txBody>
      </p:sp>
    </p:spTree>
    <p:extLst>
      <p:ext uri="{BB962C8B-B14F-4D97-AF65-F5344CB8AC3E}">
        <p14:creationId xmlns:p14="http://schemas.microsoft.com/office/powerpoint/2010/main" val="557224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551F72-AC8F-7E94-B0BD-8CF9AAF765B2}"/>
              </a:ext>
            </a:extLst>
          </p:cNvPr>
          <p:cNvSpPr>
            <a:spLocks noGrp="1"/>
          </p:cNvSpPr>
          <p:nvPr>
            <p:ph type="title"/>
          </p:nvPr>
        </p:nvSpPr>
        <p:spPr/>
        <p:txBody>
          <a:bodyPr/>
          <a:lstStyle/>
          <a:p>
            <a:r>
              <a:rPr lang="el-GR" dirty="0"/>
              <a:t>5. </a:t>
            </a:r>
            <a:r>
              <a:rPr lang="el-GR" dirty="0" err="1"/>
              <a:t>Συγκρουσιακότητα</a:t>
            </a:r>
            <a:r>
              <a:rPr lang="el-GR" dirty="0"/>
              <a:t> και Ετερογένεια</a:t>
            </a:r>
            <a:endParaRPr lang="en-US" dirty="0"/>
          </a:p>
        </p:txBody>
      </p:sp>
      <p:sp>
        <p:nvSpPr>
          <p:cNvPr id="3" name="Θέση περιεχομένου 2">
            <a:extLst>
              <a:ext uri="{FF2B5EF4-FFF2-40B4-BE49-F238E27FC236}">
                <a16:creationId xmlns:a16="http://schemas.microsoft.com/office/drawing/2014/main" id="{BD4625AB-2CBC-C1A6-080B-A1A569E5DD66}"/>
              </a:ext>
            </a:extLst>
          </p:cNvPr>
          <p:cNvSpPr>
            <a:spLocks noGrp="1"/>
          </p:cNvSpPr>
          <p:nvPr>
            <p:ph idx="1"/>
          </p:nvPr>
        </p:nvSpPr>
        <p:spPr>
          <a:xfrm>
            <a:off x="609600" y="2057400"/>
            <a:ext cx="10972800" cy="4068764"/>
          </a:xfrm>
        </p:spPr>
        <p:txBody>
          <a:bodyPr/>
          <a:lstStyle/>
          <a:p>
            <a:pPr>
              <a:buNone/>
            </a:pPr>
            <a:r>
              <a:rPr lang="el-GR" dirty="0"/>
              <a:t>Η νεωτερικότητα δεν είναι γραμμική πρόοδος αλλά πεδίο διαρκούς σύγκρουσης:</a:t>
            </a:r>
          </a:p>
          <a:p>
            <a:pPr>
              <a:buFont typeface="Arial" panose="020B0604020202020204" pitchFamily="34" charset="0"/>
              <a:buChar char="•"/>
            </a:pPr>
            <a:r>
              <a:rPr lang="el-GR" dirty="0"/>
              <a:t>μεταξύ ελίτ και μαζών,</a:t>
            </a:r>
          </a:p>
          <a:p>
            <a:pPr>
              <a:buFont typeface="Arial" panose="020B0604020202020204" pitchFamily="34" charset="0"/>
              <a:buChar char="•"/>
            </a:pPr>
            <a:r>
              <a:rPr lang="el-GR" dirty="0"/>
              <a:t>μεταξύ οικουμενικών και </a:t>
            </a:r>
            <a:r>
              <a:rPr lang="el-GR" dirty="0" err="1"/>
              <a:t>εθνο</a:t>
            </a:r>
            <a:r>
              <a:rPr lang="el-GR" dirty="0"/>
              <a:t>-πολιτισμικών προγραμμάτων,</a:t>
            </a:r>
          </a:p>
          <a:p>
            <a:pPr>
              <a:buFont typeface="Arial" panose="020B0604020202020204" pitchFamily="34" charset="0"/>
              <a:buChar char="•"/>
            </a:pPr>
            <a:r>
              <a:rPr lang="el-GR" dirty="0"/>
              <a:t>μεταξύ κοσμικών και θρησκευτικών οραμάτων.</a:t>
            </a:r>
          </a:p>
          <a:p>
            <a:pPr>
              <a:buNone/>
            </a:pPr>
            <a:r>
              <a:rPr lang="el-GR" dirty="0"/>
              <a:t>Αυτό εξηγεί και την ανάδυση </a:t>
            </a:r>
            <a:r>
              <a:rPr lang="el-GR" dirty="0" err="1"/>
              <a:t>εθνο-λαϊκιστικών</a:t>
            </a:r>
            <a:r>
              <a:rPr lang="el-GR" dirty="0"/>
              <a:t> ή </a:t>
            </a:r>
            <a:r>
              <a:rPr lang="el-GR" dirty="0" err="1"/>
              <a:t>αντι</a:t>
            </a:r>
            <a:r>
              <a:rPr lang="el-GR" dirty="0"/>
              <a:t>-θεσμικών μορφών νεωτερικότητας — όχι ως «παρεκκλίσεις», αλλά ως εσωτερικές δυνατότητες του ίδιου του νεωτερικού προγράμματος.</a:t>
            </a:r>
          </a:p>
          <a:p>
            <a:endParaRPr lang="en-US" dirty="0"/>
          </a:p>
        </p:txBody>
      </p:sp>
    </p:spTree>
    <p:extLst>
      <p:ext uri="{BB962C8B-B14F-4D97-AF65-F5344CB8AC3E}">
        <p14:creationId xmlns:p14="http://schemas.microsoft.com/office/powerpoint/2010/main" val="184473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F17339-45E5-58C3-2FCC-0EFC3BEF7F3C}"/>
              </a:ext>
            </a:extLst>
          </p:cNvPr>
          <p:cNvSpPr>
            <a:spLocks noGrp="1"/>
          </p:cNvSpPr>
          <p:nvPr>
            <p:ph type="title"/>
          </p:nvPr>
        </p:nvSpPr>
        <p:spPr/>
        <p:txBody>
          <a:bodyPr/>
          <a:lstStyle/>
          <a:p>
            <a:r>
              <a:rPr lang="el-GR" dirty="0"/>
              <a:t>Η νεωτερικότητα όπως αναπτύχθηκε στην Δύση</a:t>
            </a:r>
            <a:endParaRPr lang="en-US" dirty="0"/>
          </a:p>
        </p:txBody>
      </p:sp>
      <p:sp>
        <p:nvSpPr>
          <p:cNvPr id="3" name="Θέση περιεχομένου 2">
            <a:extLst>
              <a:ext uri="{FF2B5EF4-FFF2-40B4-BE49-F238E27FC236}">
                <a16:creationId xmlns:a16="http://schemas.microsoft.com/office/drawing/2014/main" id="{0334CAAB-6FBD-8970-3DEC-81DE0BC85032}"/>
              </a:ext>
            </a:extLst>
          </p:cNvPr>
          <p:cNvSpPr>
            <a:spLocks noGrp="1"/>
          </p:cNvSpPr>
          <p:nvPr>
            <p:ph idx="1"/>
          </p:nvPr>
        </p:nvSpPr>
        <p:spPr>
          <a:xfrm>
            <a:off x="609600" y="2587752"/>
            <a:ext cx="10972800" cy="3538412"/>
          </a:xfrm>
        </p:spPr>
        <p:txBody>
          <a:bodyPr/>
          <a:lstStyle/>
          <a:p>
            <a:r>
              <a:rPr lang="el-GR" dirty="0"/>
              <a:t>Ένα ιστορικά ειδικό πολιτισμικό και θεσμικό μόρφωμα που αναδύεται στη Δυτική Ευρώπη και τη Βόρεια Αμερική από τον 17ο αιώνα και εξής. Οι κύριες θεωρητικές έννοιες που τη συγκροτούν μπορούν να αποδοθούν ως εξής:</a:t>
            </a:r>
            <a:endParaRPr lang="en-US" dirty="0"/>
          </a:p>
        </p:txBody>
      </p:sp>
    </p:spTree>
    <p:extLst>
      <p:ext uri="{BB962C8B-B14F-4D97-AF65-F5344CB8AC3E}">
        <p14:creationId xmlns:p14="http://schemas.microsoft.com/office/powerpoint/2010/main" val="2506473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E168F0-FC80-497C-E54D-FF24899E5136}"/>
              </a:ext>
            </a:extLst>
          </p:cNvPr>
          <p:cNvSpPr>
            <a:spLocks noGrp="1"/>
          </p:cNvSpPr>
          <p:nvPr>
            <p:ph type="title"/>
          </p:nvPr>
        </p:nvSpPr>
        <p:spPr/>
        <p:txBody>
          <a:bodyPr/>
          <a:lstStyle/>
          <a:p>
            <a:r>
              <a:rPr lang="el-GR" dirty="0"/>
              <a:t>6. Κέντρα και Περιφέρειες</a:t>
            </a:r>
            <a:endParaRPr lang="en-US" dirty="0"/>
          </a:p>
        </p:txBody>
      </p:sp>
      <p:sp>
        <p:nvSpPr>
          <p:cNvPr id="3" name="Θέση περιεχομένου 2">
            <a:extLst>
              <a:ext uri="{FF2B5EF4-FFF2-40B4-BE49-F238E27FC236}">
                <a16:creationId xmlns:a16="http://schemas.microsoft.com/office/drawing/2014/main" id="{45541E79-6B50-24FC-7E18-F91F9EEBBE7D}"/>
              </a:ext>
            </a:extLst>
          </p:cNvPr>
          <p:cNvSpPr>
            <a:spLocks noGrp="1"/>
          </p:cNvSpPr>
          <p:nvPr>
            <p:ph idx="1"/>
          </p:nvPr>
        </p:nvSpPr>
        <p:spPr>
          <a:xfrm>
            <a:off x="609600" y="2240280"/>
            <a:ext cx="10972800" cy="3885884"/>
          </a:xfrm>
        </p:spPr>
        <p:txBody>
          <a:bodyPr/>
          <a:lstStyle/>
          <a:p>
            <a:pPr>
              <a:buNone/>
            </a:pPr>
            <a:r>
              <a:rPr lang="el-GR" dirty="0"/>
              <a:t>Η νεωτερικότητα συγκροτείται μέσα από αγώνες για τον έλεγχο των «κέντρων» (πολιτικών, πολιτισμικών, συμβολικών). Δεν πρόκειται μόνο για οικονομική εξουσία αλλά για:</a:t>
            </a:r>
          </a:p>
          <a:p>
            <a:pPr>
              <a:buFont typeface="Arial" panose="020B0604020202020204" pitchFamily="34" charset="0"/>
              <a:buChar char="•"/>
            </a:pPr>
            <a:r>
              <a:rPr lang="el-GR" dirty="0"/>
              <a:t>έλεγχο της νομιμοποίησης,</a:t>
            </a:r>
          </a:p>
          <a:p>
            <a:pPr>
              <a:buFont typeface="Arial" panose="020B0604020202020204" pitchFamily="34" charset="0"/>
              <a:buChar char="•"/>
            </a:pPr>
            <a:r>
              <a:rPr lang="el-GR" dirty="0"/>
              <a:t>πρόσβαση στους μηχανισμούς παραγωγής νοήματος.</a:t>
            </a:r>
          </a:p>
          <a:p>
            <a:pPr>
              <a:buNone/>
            </a:pPr>
            <a:r>
              <a:rPr lang="el-GR" dirty="0"/>
              <a:t>Η έννοια αυτή συνδέεται με τη δική σας ενασχόληση με δίκτυα ισχύος και αφηγήσεις στη δημόσια σφαίρα.</a:t>
            </a:r>
          </a:p>
          <a:p>
            <a:endParaRPr lang="en-US" dirty="0"/>
          </a:p>
        </p:txBody>
      </p:sp>
    </p:spTree>
    <p:extLst>
      <p:ext uri="{BB962C8B-B14F-4D97-AF65-F5344CB8AC3E}">
        <p14:creationId xmlns:p14="http://schemas.microsoft.com/office/powerpoint/2010/main" val="911448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5AD00F-86CC-8D13-760F-41F7F5030E9A}"/>
              </a:ext>
            </a:extLst>
          </p:cNvPr>
          <p:cNvSpPr>
            <a:spLocks noGrp="1"/>
          </p:cNvSpPr>
          <p:nvPr>
            <p:ph type="title"/>
          </p:nvPr>
        </p:nvSpPr>
        <p:spPr/>
        <p:txBody>
          <a:bodyPr/>
          <a:lstStyle/>
          <a:p>
            <a:r>
              <a:rPr lang="el-GR" dirty="0"/>
              <a:t>7. Ουτοπική Πολιτική και Χιλιασμός</a:t>
            </a:r>
            <a:endParaRPr lang="en-US" dirty="0"/>
          </a:p>
        </p:txBody>
      </p:sp>
      <p:sp>
        <p:nvSpPr>
          <p:cNvPr id="3" name="Θέση περιεχομένου 2">
            <a:extLst>
              <a:ext uri="{FF2B5EF4-FFF2-40B4-BE49-F238E27FC236}">
                <a16:creationId xmlns:a16="http://schemas.microsoft.com/office/drawing/2014/main" id="{16B806BF-FB3A-3949-B681-80867390BC3C}"/>
              </a:ext>
            </a:extLst>
          </p:cNvPr>
          <p:cNvSpPr>
            <a:spLocks noGrp="1"/>
          </p:cNvSpPr>
          <p:nvPr>
            <p:ph idx="1"/>
          </p:nvPr>
        </p:nvSpPr>
        <p:spPr>
          <a:xfrm>
            <a:off x="609600" y="2660904"/>
            <a:ext cx="10972800" cy="3465260"/>
          </a:xfrm>
        </p:spPr>
        <p:txBody>
          <a:bodyPr/>
          <a:lstStyle/>
          <a:p>
            <a:pPr>
              <a:buNone/>
            </a:pPr>
            <a:r>
              <a:rPr lang="el-GR" dirty="0"/>
              <a:t>Η νεωτερικότητα παράγει ουτοπικά και </a:t>
            </a:r>
            <a:r>
              <a:rPr lang="el-GR" dirty="0" err="1"/>
              <a:t>χιλιαστικά</a:t>
            </a:r>
            <a:r>
              <a:rPr lang="el-GR" dirty="0"/>
              <a:t> κινήματα:</a:t>
            </a:r>
          </a:p>
          <a:p>
            <a:pPr>
              <a:buFont typeface="Arial" panose="020B0604020202020204" pitchFamily="34" charset="0"/>
              <a:buChar char="•"/>
            </a:pPr>
            <a:r>
              <a:rPr lang="el-GR" dirty="0"/>
              <a:t>επαναστατικούς μεσσιανισμούς,</a:t>
            </a:r>
          </a:p>
          <a:p>
            <a:pPr>
              <a:buFont typeface="Arial" panose="020B0604020202020204" pitchFamily="34" charset="0"/>
              <a:buChar char="•"/>
            </a:pPr>
            <a:r>
              <a:rPr lang="el-GR" dirty="0"/>
              <a:t>ολοκληρωτικά καθεστώτα,</a:t>
            </a:r>
          </a:p>
          <a:p>
            <a:pPr>
              <a:buFont typeface="Arial" panose="020B0604020202020204" pitchFamily="34" charset="0"/>
              <a:buChar char="•"/>
            </a:pPr>
            <a:r>
              <a:rPr lang="el-GR" dirty="0"/>
              <a:t>ριζοσπαστικά κοινωνικά κινήματα.</a:t>
            </a:r>
          </a:p>
          <a:p>
            <a:pPr>
              <a:buNone/>
            </a:pPr>
            <a:r>
              <a:rPr lang="el-GR" dirty="0"/>
              <a:t>Αυτά δεν είναι εξωτερικά στη νεωτερικότητα· είναι ακραίες εκφάνσεις της.</a:t>
            </a:r>
          </a:p>
          <a:p>
            <a:endParaRPr lang="en-US" dirty="0"/>
          </a:p>
        </p:txBody>
      </p:sp>
    </p:spTree>
    <p:extLst>
      <p:ext uri="{BB962C8B-B14F-4D97-AF65-F5344CB8AC3E}">
        <p14:creationId xmlns:p14="http://schemas.microsoft.com/office/powerpoint/2010/main" val="3991007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F2684C-6FE7-A1C3-072D-16C430C62452}"/>
              </a:ext>
            </a:extLst>
          </p:cNvPr>
          <p:cNvSpPr>
            <a:spLocks noGrp="1"/>
          </p:cNvSpPr>
          <p:nvPr>
            <p:ph type="title"/>
          </p:nvPr>
        </p:nvSpPr>
        <p:spPr/>
        <p:txBody>
          <a:bodyPr/>
          <a:lstStyle/>
          <a:p>
            <a:r>
              <a:rPr lang="el-GR" dirty="0"/>
              <a:t>8. Συλλογικές Ταυτότητες και Πολιτική Κοινότητα</a:t>
            </a:r>
            <a:endParaRPr lang="en-US" dirty="0"/>
          </a:p>
        </p:txBody>
      </p:sp>
      <p:sp>
        <p:nvSpPr>
          <p:cNvPr id="3" name="Θέση περιεχομένου 2">
            <a:extLst>
              <a:ext uri="{FF2B5EF4-FFF2-40B4-BE49-F238E27FC236}">
                <a16:creationId xmlns:a16="http://schemas.microsoft.com/office/drawing/2014/main" id="{C8062F5C-8729-173C-33D6-D8380C7543CB}"/>
              </a:ext>
            </a:extLst>
          </p:cNvPr>
          <p:cNvSpPr>
            <a:spLocks noGrp="1"/>
          </p:cNvSpPr>
          <p:nvPr>
            <p:ph idx="1"/>
          </p:nvPr>
        </p:nvSpPr>
        <p:spPr>
          <a:xfrm>
            <a:off x="609600" y="2871216"/>
            <a:ext cx="10972800" cy="3254948"/>
          </a:xfrm>
        </p:spPr>
        <p:txBody>
          <a:bodyPr/>
          <a:lstStyle/>
          <a:p>
            <a:pPr>
              <a:buNone/>
            </a:pPr>
            <a:r>
              <a:rPr lang="el-GR" dirty="0"/>
              <a:t>Η μετάβαση από ιεραρχικές αυτοκρατορίες σε έθνη-κράτη συνδέεται με:</a:t>
            </a:r>
          </a:p>
          <a:p>
            <a:pPr>
              <a:buFont typeface="Arial" panose="020B0604020202020204" pitchFamily="34" charset="0"/>
              <a:buChar char="•"/>
            </a:pPr>
            <a:r>
              <a:rPr lang="el-GR" dirty="0"/>
              <a:t>νέες μορφές πολιτικής συμμετοχής,</a:t>
            </a:r>
          </a:p>
          <a:p>
            <a:pPr>
              <a:buFont typeface="Arial" panose="020B0604020202020204" pitchFamily="34" charset="0"/>
              <a:buChar char="•"/>
            </a:pPr>
            <a:r>
              <a:rPr lang="el-GR" dirty="0"/>
              <a:t>ανακατασκευή της συλλογικής ταυτότητας,</a:t>
            </a:r>
          </a:p>
          <a:p>
            <a:pPr>
              <a:buFont typeface="Arial" panose="020B0604020202020204" pitchFamily="34" charset="0"/>
              <a:buChar char="•"/>
            </a:pPr>
            <a:r>
              <a:rPr lang="el-GR" dirty="0"/>
              <a:t>ένταση μεταξύ καθολικής και εθνικής νομιμοποίησης.</a:t>
            </a:r>
          </a:p>
          <a:p>
            <a:endParaRPr lang="en-US" dirty="0"/>
          </a:p>
        </p:txBody>
      </p:sp>
    </p:spTree>
    <p:extLst>
      <p:ext uri="{BB962C8B-B14F-4D97-AF65-F5344CB8AC3E}">
        <p14:creationId xmlns:p14="http://schemas.microsoft.com/office/powerpoint/2010/main" val="264038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31BE59-0677-3223-EABB-4134D11AB0A3}"/>
              </a:ext>
            </a:extLst>
          </p:cNvPr>
          <p:cNvSpPr>
            <a:spLocks noGrp="1"/>
          </p:cNvSpPr>
          <p:nvPr>
            <p:ph type="title"/>
          </p:nvPr>
        </p:nvSpPr>
        <p:spPr/>
        <p:txBody>
          <a:bodyPr/>
          <a:lstStyle/>
          <a:p>
            <a:r>
              <a:rPr lang="el-GR" dirty="0"/>
              <a:t>Συνοψίζοντας</a:t>
            </a:r>
            <a:endParaRPr lang="en-US" dirty="0"/>
          </a:p>
        </p:txBody>
      </p:sp>
      <p:sp>
        <p:nvSpPr>
          <p:cNvPr id="3" name="Θέση περιεχομένου 2">
            <a:extLst>
              <a:ext uri="{FF2B5EF4-FFF2-40B4-BE49-F238E27FC236}">
                <a16:creationId xmlns:a16="http://schemas.microsoft.com/office/drawing/2014/main" id="{4536FD5F-44F9-1A3A-C541-9B229711E190}"/>
              </a:ext>
            </a:extLst>
          </p:cNvPr>
          <p:cNvSpPr>
            <a:spLocks noGrp="1"/>
          </p:cNvSpPr>
          <p:nvPr>
            <p:ph idx="1"/>
          </p:nvPr>
        </p:nvSpPr>
        <p:spPr/>
        <p:txBody>
          <a:bodyPr/>
          <a:lstStyle/>
          <a:p>
            <a:pPr>
              <a:buNone/>
            </a:pPr>
            <a:endParaRPr lang="el-GR" dirty="0"/>
          </a:p>
          <a:p>
            <a:pPr>
              <a:buNone/>
            </a:pPr>
            <a:endParaRPr lang="el-GR" dirty="0"/>
          </a:p>
          <a:p>
            <a:pPr>
              <a:buNone/>
            </a:pPr>
            <a:r>
              <a:rPr lang="el-GR" dirty="0"/>
              <a:t>Η νεωτερικότητα είναι:</a:t>
            </a:r>
          </a:p>
          <a:p>
            <a:pPr>
              <a:buFont typeface="Arial" panose="020B0604020202020204" pitchFamily="34" charset="0"/>
              <a:buChar char="•"/>
            </a:pPr>
            <a:r>
              <a:rPr lang="el-GR" dirty="0"/>
              <a:t>ένα ανοιχτό πολιτισμικό πρόγραμμα,</a:t>
            </a:r>
          </a:p>
          <a:p>
            <a:pPr>
              <a:buFont typeface="Arial" panose="020B0604020202020204" pitchFamily="34" charset="0"/>
              <a:buChar char="•"/>
            </a:pPr>
            <a:r>
              <a:rPr lang="el-GR" dirty="0"/>
              <a:t>ενδογενώς συγκρουσιακό,</a:t>
            </a:r>
          </a:p>
          <a:p>
            <a:pPr>
              <a:buFont typeface="Arial" panose="020B0604020202020204" pitchFamily="34" charset="0"/>
              <a:buChar char="•"/>
            </a:pPr>
            <a:r>
              <a:rPr lang="el-GR" dirty="0"/>
              <a:t>πολλαπλό και ιστορικά μετασχηματιζόμενο,</a:t>
            </a:r>
          </a:p>
          <a:p>
            <a:pPr>
              <a:buFont typeface="Arial" panose="020B0604020202020204" pitchFamily="34" charset="0"/>
              <a:buChar char="•"/>
            </a:pPr>
            <a:r>
              <a:rPr lang="el-GR" dirty="0"/>
              <a:t>βαθιά ριζωμένο σε αξονικές παραδόσεις,</a:t>
            </a:r>
          </a:p>
          <a:p>
            <a:pPr>
              <a:buFont typeface="Arial" panose="020B0604020202020204" pitchFamily="34" charset="0"/>
              <a:buChar char="•"/>
            </a:pPr>
            <a:r>
              <a:rPr lang="el-GR" dirty="0"/>
              <a:t>ικανό να παραγάγει τόσο φιλελεύθερες όσο και αυταρχικές εκδοχές.</a:t>
            </a:r>
          </a:p>
          <a:p>
            <a:endParaRPr lang="en-US" dirty="0"/>
          </a:p>
        </p:txBody>
      </p:sp>
    </p:spTree>
    <p:extLst>
      <p:ext uri="{BB962C8B-B14F-4D97-AF65-F5344CB8AC3E}">
        <p14:creationId xmlns:p14="http://schemas.microsoft.com/office/powerpoint/2010/main" val="1528064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55E5CA-D0D9-C867-2FEB-AF94A426A9DB}"/>
              </a:ext>
            </a:extLst>
          </p:cNvPr>
          <p:cNvSpPr>
            <a:spLocks noGrp="1"/>
          </p:cNvSpPr>
          <p:nvPr>
            <p:ph type="title"/>
          </p:nvPr>
        </p:nvSpPr>
        <p:spPr/>
        <p:txBody>
          <a:bodyPr/>
          <a:lstStyle/>
          <a:p>
            <a:r>
              <a:rPr lang="el-GR" dirty="0"/>
              <a:t>Ευρωπαϊκή Νεωτερικότητα</a:t>
            </a:r>
            <a:endParaRPr lang="en-US" dirty="0"/>
          </a:p>
        </p:txBody>
      </p:sp>
    </p:spTree>
    <p:extLst>
      <p:ext uri="{BB962C8B-B14F-4D97-AF65-F5344CB8AC3E}">
        <p14:creationId xmlns:p14="http://schemas.microsoft.com/office/powerpoint/2010/main" val="2522964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A21055-67D4-6ECF-6CED-EF4FA6C41165}"/>
              </a:ext>
            </a:extLst>
          </p:cNvPr>
          <p:cNvSpPr>
            <a:spLocks noGrp="1"/>
          </p:cNvSpPr>
          <p:nvPr>
            <p:ph type="title"/>
          </p:nvPr>
        </p:nvSpPr>
        <p:spPr/>
        <p:txBody>
          <a:bodyPr>
            <a:normAutofit fontScale="90000"/>
          </a:bodyPr>
          <a:lstStyle/>
          <a:p>
            <a:r>
              <a:rPr lang="el-GR" dirty="0"/>
              <a:t>1. Η νεωτερικότητα ως ριζοσπαστικό πολιτισμικό πρόγραμμα</a:t>
            </a:r>
            <a:endParaRPr lang="en-US" dirty="0"/>
          </a:p>
        </p:txBody>
      </p:sp>
      <p:sp>
        <p:nvSpPr>
          <p:cNvPr id="3" name="Θέση περιεχομένου 2">
            <a:extLst>
              <a:ext uri="{FF2B5EF4-FFF2-40B4-BE49-F238E27FC236}">
                <a16:creationId xmlns:a16="http://schemas.microsoft.com/office/drawing/2014/main" id="{EEA34F22-2ED6-B2CE-F4F4-59579246E67E}"/>
              </a:ext>
            </a:extLst>
          </p:cNvPr>
          <p:cNvSpPr>
            <a:spLocks noGrp="1"/>
          </p:cNvSpPr>
          <p:nvPr>
            <p:ph idx="1"/>
          </p:nvPr>
        </p:nvSpPr>
        <p:spPr>
          <a:xfrm>
            <a:off x="609600" y="2359152"/>
            <a:ext cx="10972800" cy="3767012"/>
          </a:xfrm>
        </p:spPr>
        <p:txBody>
          <a:bodyPr/>
          <a:lstStyle/>
          <a:p>
            <a:pPr>
              <a:buNone/>
            </a:pPr>
            <a:r>
              <a:rPr lang="el-GR" dirty="0"/>
              <a:t>Η νεωτερικότητα δεν είναι απλώς τεχνολογική ή οικονομική μετάβαση, αλλά:</a:t>
            </a:r>
          </a:p>
          <a:p>
            <a:pPr>
              <a:buFont typeface="Arial" panose="020B0604020202020204" pitchFamily="34" charset="0"/>
              <a:buChar char="•"/>
            </a:pPr>
            <a:r>
              <a:rPr lang="el-GR" dirty="0"/>
              <a:t>διαδικασία </a:t>
            </a:r>
            <a:r>
              <a:rPr lang="el-GR" b="1" dirty="0"/>
              <a:t>αμφισβήτησης των Αξονικών παραδοχών</a:t>
            </a:r>
            <a:r>
              <a:rPr lang="el-GR" dirty="0"/>
              <a:t>,</a:t>
            </a:r>
          </a:p>
          <a:p>
            <a:pPr>
              <a:buFont typeface="Arial" panose="020B0604020202020204" pitchFamily="34" charset="0"/>
              <a:buChar char="•"/>
            </a:pPr>
            <a:r>
              <a:rPr lang="el-GR" dirty="0" err="1"/>
              <a:t>θεσμοποίηση</a:t>
            </a:r>
            <a:r>
              <a:rPr lang="el-GR" dirty="0"/>
              <a:t> της </a:t>
            </a:r>
            <a:r>
              <a:rPr lang="el-GR" b="1" dirty="0"/>
              <a:t>αβεβαιότητας και της ανοιχτής ερμηνείας του κόσμου</a:t>
            </a:r>
            <a:r>
              <a:rPr lang="el-GR" dirty="0"/>
              <a:t>,</a:t>
            </a:r>
          </a:p>
          <a:p>
            <a:pPr>
              <a:buFont typeface="Arial" panose="020B0604020202020204" pitchFamily="34" charset="0"/>
              <a:buChar char="•"/>
            </a:pPr>
            <a:r>
              <a:rPr lang="el-GR" dirty="0"/>
              <a:t>αναστοχαστικό πολιτισμικό πρόγραμμα.</a:t>
            </a:r>
          </a:p>
          <a:p>
            <a:pPr>
              <a:buFont typeface="Arial" panose="020B0604020202020204" pitchFamily="34" charset="0"/>
              <a:buChar char="•"/>
            </a:pPr>
            <a:endParaRPr lang="el-GR" dirty="0"/>
          </a:p>
          <a:p>
            <a:pPr>
              <a:buNone/>
            </a:pPr>
            <a:r>
              <a:rPr lang="el-GR" dirty="0"/>
              <a:t>Η ευρωπαϊκή εκδοχή είναι η πρώτη ιστορικά πλήρης συγκρότηση αυτού του προγράμματος.</a:t>
            </a:r>
          </a:p>
          <a:p>
            <a:endParaRPr lang="en-US" dirty="0"/>
          </a:p>
        </p:txBody>
      </p:sp>
    </p:spTree>
    <p:extLst>
      <p:ext uri="{BB962C8B-B14F-4D97-AF65-F5344CB8AC3E}">
        <p14:creationId xmlns:p14="http://schemas.microsoft.com/office/powerpoint/2010/main" val="3678863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6B2788-EFC4-8AD2-90C6-91D18EF47D05}"/>
              </a:ext>
            </a:extLst>
          </p:cNvPr>
          <p:cNvSpPr>
            <a:spLocks noGrp="1"/>
          </p:cNvSpPr>
          <p:nvPr>
            <p:ph type="title"/>
          </p:nvPr>
        </p:nvSpPr>
        <p:spPr>
          <a:xfrm>
            <a:off x="609600" y="274638"/>
            <a:ext cx="10972800" cy="923226"/>
          </a:xfrm>
        </p:spPr>
        <p:txBody>
          <a:bodyPr/>
          <a:lstStyle/>
          <a:p>
            <a:r>
              <a:rPr lang="el-GR" dirty="0"/>
              <a:t>2. Η ένταση ριζοσπαστισμού και </a:t>
            </a:r>
            <a:r>
              <a:rPr lang="el-GR" dirty="0" err="1"/>
              <a:t>θεσμοποίησης</a:t>
            </a:r>
            <a:endParaRPr lang="en-US" dirty="0"/>
          </a:p>
        </p:txBody>
      </p:sp>
      <p:sp>
        <p:nvSpPr>
          <p:cNvPr id="3" name="Θέση περιεχομένου 2">
            <a:extLst>
              <a:ext uri="{FF2B5EF4-FFF2-40B4-BE49-F238E27FC236}">
                <a16:creationId xmlns:a16="http://schemas.microsoft.com/office/drawing/2014/main" id="{4C573062-286D-C9F1-6BE9-D97AA9D65C25}"/>
              </a:ext>
            </a:extLst>
          </p:cNvPr>
          <p:cNvSpPr>
            <a:spLocks noGrp="1"/>
          </p:cNvSpPr>
          <p:nvPr>
            <p:ph idx="1"/>
          </p:nvPr>
        </p:nvSpPr>
        <p:spPr/>
        <p:txBody>
          <a:bodyPr/>
          <a:lstStyle/>
          <a:p>
            <a:pPr>
              <a:buNone/>
            </a:pPr>
            <a:r>
              <a:rPr lang="el-GR" dirty="0"/>
              <a:t>Η νεωτερικότητα ενσωματώνει:</a:t>
            </a:r>
          </a:p>
          <a:p>
            <a:pPr>
              <a:buNone/>
            </a:pPr>
            <a:endParaRPr lang="el-GR" dirty="0"/>
          </a:p>
          <a:p>
            <a:pPr>
              <a:buFont typeface="Arial" panose="020B0604020202020204" pitchFamily="34" charset="0"/>
              <a:buChar char="•"/>
            </a:pPr>
            <a:r>
              <a:rPr lang="el-GR" dirty="0"/>
              <a:t>ριζοσπαστικά οράματα (ουτοπία, πρόοδος, επαναστατική αλλαγή),</a:t>
            </a:r>
          </a:p>
          <a:p>
            <a:pPr>
              <a:buFont typeface="Arial" panose="020B0604020202020204" pitchFamily="34" charset="0"/>
              <a:buChar char="•"/>
            </a:pPr>
            <a:r>
              <a:rPr lang="el-GR" dirty="0"/>
              <a:t>ταυτόχρονη </a:t>
            </a:r>
            <a:r>
              <a:rPr lang="el-GR" dirty="0" err="1"/>
              <a:t>θεσμοποίησή</a:t>
            </a:r>
            <a:r>
              <a:rPr lang="el-GR" dirty="0"/>
              <a:t> τους σε κράτος, αγορά και δημόσια σφαίρα.</a:t>
            </a:r>
          </a:p>
          <a:p>
            <a:pPr>
              <a:buFont typeface="Arial" panose="020B0604020202020204" pitchFamily="34" charset="0"/>
              <a:buChar char="•"/>
            </a:pPr>
            <a:endParaRPr lang="el-GR" dirty="0"/>
          </a:p>
          <a:p>
            <a:pPr>
              <a:buFont typeface="Arial" panose="020B0604020202020204" pitchFamily="34" charset="0"/>
              <a:buChar char="•"/>
            </a:pPr>
            <a:endParaRPr lang="el-GR" dirty="0"/>
          </a:p>
          <a:p>
            <a:pPr>
              <a:buNone/>
            </a:pPr>
            <a:r>
              <a:rPr lang="el-GR" dirty="0"/>
              <a:t>Η Ευρώπη διακρίνεται γιατί κατάφερε να </a:t>
            </a:r>
            <a:r>
              <a:rPr lang="el-GR" b="1" dirty="0"/>
              <a:t>θεσμοποιήσει τη διαμαρτυρία</a:t>
            </a:r>
            <a:r>
              <a:rPr lang="el-GR" dirty="0"/>
              <a:t> χωρίς να καταργήσει την πολιτική κοινότητα.</a:t>
            </a:r>
          </a:p>
          <a:p>
            <a:endParaRPr lang="en-US" dirty="0"/>
          </a:p>
        </p:txBody>
      </p:sp>
    </p:spTree>
    <p:extLst>
      <p:ext uri="{BB962C8B-B14F-4D97-AF65-F5344CB8AC3E}">
        <p14:creationId xmlns:p14="http://schemas.microsoft.com/office/powerpoint/2010/main" val="558022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900F55-250B-60F0-718C-3E11079995A7}"/>
              </a:ext>
            </a:extLst>
          </p:cNvPr>
          <p:cNvSpPr>
            <a:spLocks noGrp="1"/>
          </p:cNvSpPr>
          <p:nvPr>
            <p:ph type="title"/>
          </p:nvPr>
        </p:nvSpPr>
        <p:spPr>
          <a:xfrm>
            <a:off x="609600" y="274638"/>
            <a:ext cx="10972800" cy="813498"/>
          </a:xfrm>
        </p:spPr>
        <p:txBody>
          <a:bodyPr/>
          <a:lstStyle/>
          <a:p>
            <a:r>
              <a:rPr lang="el-GR" dirty="0"/>
              <a:t>3. Κέντρο – Περιφέρεια και πρόσβαση στο κέντρο</a:t>
            </a:r>
            <a:endParaRPr lang="en-US" dirty="0"/>
          </a:p>
        </p:txBody>
      </p:sp>
      <p:sp>
        <p:nvSpPr>
          <p:cNvPr id="3" name="Θέση περιεχομένου 2">
            <a:extLst>
              <a:ext uri="{FF2B5EF4-FFF2-40B4-BE49-F238E27FC236}">
                <a16:creationId xmlns:a16="http://schemas.microsoft.com/office/drawing/2014/main" id="{F37481D8-25B6-8187-EB9B-044A72CD0F7B}"/>
              </a:ext>
            </a:extLst>
          </p:cNvPr>
          <p:cNvSpPr>
            <a:spLocks noGrp="1"/>
          </p:cNvSpPr>
          <p:nvPr>
            <p:ph idx="1"/>
          </p:nvPr>
        </p:nvSpPr>
        <p:spPr>
          <a:xfrm>
            <a:off x="609600" y="2331720"/>
            <a:ext cx="10972800" cy="3794444"/>
          </a:xfrm>
        </p:spPr>
        <p:txBody>
          <a:bodyPr/>
          <a:lstStyle/>
          <a:p>
            <a:pPr>
              <a:buNone/>
            </a:pPr>
            <a:r>
              <a:rPr lang="el-GR" dirty="0"/>
              <a:t>Η ευρωπαϊκή ιδιαιτερότητα έγκειται στο ότι:</a:t>
            </a:r>
          </a:p>
          <a:p>
            <a:pPr>
              <a:buFont typeface="Arial" panose="020B0604020202020204" pitchFamily="34" charset="0"/>
              <a:buChar char="•"/>
            </a:pPr>
            <a:r>
              <a:rPr lang="el-GR" dirty="0"/>
              <a:t>πολλαπλές κοινωνικές ομάδες (πόλεις, συντεχνίες, τάξεις) είχαν </a:t>
            </a:r>
            <a:r>
              <a:rPr lang="el-GR" b="1" dirty="0"/>
              <a:t>σχετικά αυτόνομη πρόσβαση στο κέντρο</a:t>
            </a:r>
            <a:r>
              <a:rPr lang="el-GR" dirty="0"/>
              <a:t>,</a:t>
            </a:r>
          </a:p>
          <a:p>
            <a:pPr>
              <a:buFont typeface="Arial" panose="020B0604020202020204" pitchFamily="34" charset="0"/>
              <a:buChar char="•"/>
            </a:pPr>
            <a:r>
              <a:rPr lang="el-GR" dirty="0"/>
              <a:t>το κέντρο δεν μονοπωλείται από μια θεοκρατική ή απολυταρχική ελίτ.</a:t>
            </a:r>
          </a:p>
          <a:p>
            <a:pPr>
              <a:buFont typeface="Arial" panose="020B0604020202020204" pitchFamily="34" charset="0"/>
              <a:buChar char="•"/>
            </a:pPr>
            <a:endParaRPr lang="el-GR" dirty="0"/>
          </a:p>
          <a:p>
            <a:pPr>
              <a:buNone/>
            </a:pPr>
            <a:r>
              <a:rPr lang="el-GR" dirty="0"/>
              <a:t>Αυτό παράγει ευρεία πολιτική συμμετοχή και σταδιακά κοινοβουλευτικές μορφές.</a:t>
            </a:r>
          </a:p>
          <a:p>
            <a:endParaRPr lang="en-US" dirty="0"/>
          </a:p>
        </p:txBody>
      </p:sp>
    </p:spTree>
    <p:extLst>
      <p:ext uri="{BB962C8B-B14F-4D97-AF65-F5344CB8AC3E}">
        <p14:creationId xmlns:p14="http://schemas.microsoft.com/office/powerpoint/2010/main" val="42171140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253B0C-7664-7C39-6CD6-FB44DB008C86}"/>
              </a:ext>
            </a:extLst>
          </p:cNvPr>
          <p:cNvSpPr>
            <a:spLocks noGrp="1"/>
          </p:cNvSpPr>
          <p:nvPr>
            <p:ph type="title"/>
          </p:nvPr>
        </p:nvSpPr>
        <p:spPr>
          <a:xfrm>
            <a:off x="609600" y="274638"/>
            <a:ext cx="10972800" cy="959802"/>
          </a:xfrm>
        </p:spPr>
        <p:txBody>
          <a:bodyPr/>
          <a:lstStyle/>
          <a:p>
            <a:r>
              <a:rPr lang="el-GR" dirty="0"/>
              <a:t>4. Ιδιαιτερότητα της ευρωπαϊκής διαστρωμάτωσης</a:t>
            </a:r>
            <a:endParaRPr lang="en-US" dirty="0"/>
          </a:p>
        </p:txBody>
      </p:sp>
      <p:sp>
        <p:nvSpPr>
          <p:cNvPr id="3" name="Θέση περιεχομένου 2">
            <a:extLst>
              <a:ext uri="{FF2B5EF4-FFF2-40B4-BE49-F238E27FC236}">
                <a16:creationId xmlns:a16="http://schemas.microsoft.com/office/drawing/2014/main" id="{7DE1721D-E894-9DF1-729A-B7C8BC65EDE9}"/>
              </a:ext>
            </a:extLst>
          </p:cNvPr>
          <p:cNvSpPr>
            <a:spLocks noGrp="1"/>
          </p:cNvSpPr>
          <p:nvPr>
            <p:ph idx="1"/>
          </p:nvPr>
        </p:nvSpPr>
        <p:spPr>
          <a:xfrm>
            <a:off x="609600" y="2368296"/>
            <a:ext cx="10972800" cy="3757868"/>
          </a:xfrm>
        </p:spPr>
        <p:txBody>
          <a:bodyPr/>
          <a:lstStyle/>
          <a:p>
            <a:pPr>
              <a:buNone/>
            </a:pPr>
            <a:r>
              <a:rPr lang="el-GR" dirty="0"/>
              <a:t>Σε αντίθεση με Κίνα, Ρωσία ή Μέση Ανατολή:</a:t>
            </a:r>
          </a:p>
          <a:p>
            <a:pPr>
              <a:buFont typeface="Arial" panose="020B0604020202020204" pitchFamily="34" charset="0"/>
              <a:buChar char="•"/>
            </a:pPr>
            <a:r>
              <a:rPr lang="el-GR" dirty="0"/>
              <a:t>αναπτύσσονται </a:t>
            </a:r>
            <a:r>
              <a:rPr lang="el-GR" b="1" dirty="0"/>
              <a:t>οριζόντιοι, ευρείς ταξικοί σχηματισμοί</a:t>
            </a:r>
            <a:r>
              <a:rPr lang="el-GR" dirty="0"/>
              <a:t>,</a:t>
            </a:r>
          </a:p>
          <a:p>
            <a:pPr>
              <a:buFont typeface="Arial" panose="020B0604020202020204" pitchFamily="34" charset="0"/>
              <a:buChar char="•"/>
            </a:pPr>
            <a:r>
              <a:rPr lang="el-GR" dirty="0"/>
              <a:t>υψηλός βαθμός συσχέτισης κύρους μεταξύ επαγγελματικών κατηγοριών,</a:t>
            </a:r>
          </a:p>
          <a:p>
            <a:pPr>
              <a:buFont typeface="Arial" panose="020B0604020202020204" pitchFamily="34" charset="0"/>
              <a:buChar char="•"/>
            </a:pPr>
            <a:r>
              <a:rPr lang="el-GR" dirty="0"/>
              <a:t>διαμόρφωση εθνικής ταξικής συνείδησης.</a:t>
            </a:r>
          </a:p>
          <a:p>
            <a:pPr>
              <a:buFont typeface="Arial" panose="020B0604020202020204" pitchFamily="34" charset="0"/>
              <a:buChar char="•"/>
            </a:pPr>
            <a:endParaRPr lang="el-GR" dirty="0"/>
          </a:p>
          <a:p>
            <a:pPr>
              <a:buNone/>
            </a:pPr>
            <a:r>
              <a:rPr lang="el-GR" dirty="0"/>
              <a:t>Οι κοινωνικές ιεραρχίες δεν είναι μόνο κάθετες-</a:t>
            </a:r>
            <a:r>
              <a:rPr lang="el-GR" dirty="0" err="1"/>
              <a:t>πατρωνικές</a:t>
            </a:r>
            <a:r>
              <a:rPr lang="el-GR" dirty="0"/>
              <a:t> αλλά συνδέονται με εταιρικά σώματα και συλλογικές ταυτότητες.</a:t>
            </a:r>
          </a:p>
          <a:p>
            <a:endParaRPr lang="en-US" dirty="0"/>
          </a:p>
        </p:txBody>
      </p:sp>
    </p:spTree>
    <p:extLst>
      <p:ext uri="{BB962C8B-B14F-4D97-AF65-F5344CB8AC3E}">
        <p14:creationId xmlns:p14="http://schemas.microsoft.com/office/powerpoint/2010/main" val="10877221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B63317-64C1-1F5E-7CA5-13DD7317A435}"/>
              </a:ext>
            </a:extLst>
          </p:cNvPr>
          <p:cNvSpPr>
            <a:spLocks noGrp="1"/>
          </p:cNvSpPr>
          <p:nvPr>
            <p:ph type="title"/>
          </p:nvPr>
        </p:nvSpPr>
        <p:spPr>
          <a:xfrm>
            <a:off x="609600" y="274638"/>
            <a:ext cx="10972800" cy="968946"/>
          </a:xfrm>
        </p:spPr>
        <p:txBody>
          <a:bodyPr/>
          <a:lstStyle/>
          <a:p>
            <a:r>
              <a:rPr lang="el-GR" dirty="0"/>
              <a:t>5. Ο ρόλος της Προτεσταντικής Μεταρρύθμισης</a:t>
            </a:r>
            <a:endParaRPr lang="en-US" dirty="0"/>
          </a:p>
        </p:txBody>
      </p:sp>
      <p:sp>
        <p:nvSpPr>
          <p:cNvPr id="3" name="Θέση περιεχομένου 2">
            <a:extLst>
              <a:ext uri="{FF2B5EF4-FFF2-40B4-BE49-F238E27FC236}">
                <a16:creationId xmlns:a16="http://schemas.microsoft.com/office/drawing/2014/main" id="{57415CB2-5B35-927B-CEEF-44295FB3C5CA}"/>
              </a:ext>
            </a:extLst>
          </p:cNvPr>
          <p:cNvSpPr>
            <a:spLocks noGrp="1"/>
          </p:cNvSpPr>
          <p:nvPr>
            <p:ph idx="1"/>
          </p:nvPr>
        </p:nvSpPr>
        <p:spPr/>
        <p:txBody>
          <a:bodyPr/>
          <a:lstStyle/>
          <a:p>
            <a:pPr>
              <a:buNone/>
            </a:pPr>
            <a:r>
              <a:rPr lang="el-GR" dirty="0"/>
              <a:t>Η ευρωπαϊκή νεωτερικότητα:</a:t>
            </a:r>
          </a:p>
          <a:p>
            <a:pPr>
              <a:buFont typeface="Arial" panose="020B0604020202020204" pitchFamily="34" charset="0"/>
              <a:buChar char="•"/>
            </a:pPr>
            <a:r>
              <a:rPr lang="el-GR" dirty="0"/>
              <a:t>δεν γεννιέται εκ του μηδενός,</a:t>
            </a:r>
          </a:p>
          <a:p>
            <a:pPr>
              <a:buFont typeface="Arial" panose="020B0604020202020204" pitchFamily="34" charset="0"/>
              <a:buChar char="•"/>
            </a:pPr>
            <a:r>
              <a:rPr lang="el-GR" dirty="0"/>
              <a:t>αλλά από την εσωτερική ένταση του μεσαιωνικού ευρωπαϊκού πολιτισμού.</a:t>
            </a:r>
          </a:p>
          <a:p>
            <a:pPr>
              <a:buFont typeface="Arial" panose="020B0604020202020204" pitchFamily="34" charset="0"/>
              <a:buChar char="•"/>
            </a:pPr>
            <a:endParaRPr lang="el-GR" dirty="0"/>
          </a:p>
          <a:p>
            <a:pPr>
              <a:buNone/>
            </a:pPr>
            <a:r>
              <a:rPr lang="el-GR" dirty="0"/>
              <a:t>Η Μεταρρύθμιση:</a:t>
            </a:r>
          </a:p>
          <a:p>
            <a:pPr>
              <a:buFont typeface="Arial" panose="020B0604020202020204" pitchFamily="34" charset="0"/>
              <a:buChar char="•"/>
            </a:pPr>
            <a:r>
              <a:rPr lang="el-GR" dirty="0"/>
              <a:t>ενισχύει την ατομική ευθύνη,</a:t>
            </a:r>
          </a:p>
          <a:p>
            <a:pPr>
              <a:buFont typeface="Arial" panose="020B0604020202020204" pitchFamily="34" charset="0"/>
              <a:buChar char="•"/>
            </a:pPr>
            <a:r>
              <a:rPr lang="el-GR" dirty="0" err="1"/>
              <a:t>απο-ιεροποιεί</a:t>
            </a:r>
            <a:r>
              <a:rPr lang="el-GR" dirty="0"/>
              <a:t> εν μέρει τη μεσολάβηση της Εκκλησίας,</a:t>
            </a:r>
          </a:p>
          <a:p>
            <a:pPr>
              <a:buFont typeface="Arial" panose="020B0604020202020204" pitchFamily="34" charset="0"/>
              <a:buChar char="•"/>
            </a:pPr>
            <a:r>
              <a:rPr lang="el-GR" dirty="0"/>
              <a:t>επιτείνει τη σύγκρουση κέντρου–περιφέρειας.</a:t>
            </a:r>
          </a:p>
          <a:p>
            <a:endParaRPr lang="en-US" dirty="0"/>
          </a:p>
        </p:txBody>
      </p:sp>
    </p:spTree>
    <p:extLst>
      <p:ext uri="{BB962C8B-B14F-4D97-AF65-F5344CB8AC3E}">
        <p14:creationId xmlns:p14="http://schemas.microsoft.com/office/powerpoint/2010/main" val="2789344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680145-4E0A-10CD-116B-06FD7C9B21B4}"/>
              </a:ext>
            </a:extLst>
          </p:cNvPr>
          <p:cNvSpPr>
            <a:spLocks noGrp="1"/>
          </p:cNvSpPr>
          <p:nvPr>
            <p:ph type="title"/>
          </p:nvPr>
        </p:nvSpPr>
        <p:spPr/>
        <p:txBody>
          <a:bodyPr/>
          <a:lstStyle/>
          <a:p>
            <a:r>
              <a:rPr lang="el-GR" dirty="0"/>
              <a:t>1. </a:t>
            </a:r>
            <a:r>
              <a:rPr lang="el-GR" dirty="0" err="1"/>
              <a:t>Ορθολογικοποίηση</a:t>
            </a:r>
            <a:r>
              <a:rPr lang="el-GR" dirty="0"/>
              <a:t> (</a:t>
            </a:r>
            <a:r>
              <a:rPr lang="en-US" dirty="0"/>
              <a:t>Rationalization)</a:t>
            </a:r>
          </a:p>
        </p:txBody>
      </p:sp>
      <p:sp>
        <p:nvSpPr>
          <p:cNvPr id="3" name="Θέση περιεχομένου 2">
            <a:extLst>
              <a:ext uri="{FF2B5EF4-FFF2-40B4-BE49-F238E27FC236}">
                <a16:creationId xmlns:a16="http://schemas.microsoft.com/office/drawing/2014/main" id="{FCD3BCEE-6F18-FB7D-6DB5-725762E1654F}"/>
              </a:ext>
            </a:extLst>
          </p:cNvPr>
          <p:cNvSpPr>
            <a:spLocks noGrp="1"/>
          </p:cNvSpPr>
          <p:nvPr>
            <p:ph idx="1"/>
          </p:nvPr>
        </p:nvSpPr>
        <p:spPr>
          <a:xfrm>
            <a:off x="609600" y="2258568"/>
            <a:ext cx="10972800" cy="3867596"/>
          </a:xfrm>
        </p:spPr>
        <p:txBody>
          <a:bodyPr/>
          <a:lstStyle/>
          <a:p>
            <a:pPr>
              <a:buNone/>
            </a:pPr>
            <a:r>
              <a:rPr lang="el-GR" dirty="0"/>
              <a:t>Κεντρική έννοια στον </a:t>
            </a:r>
            <a:r>
              <a:rPr lang="el-GR" dirty="0" err="1"/>
              <a:t>Max</a:t>
            </a:r>
            <a:r>
              <a:rPr lang="el-GR" dirty="0"/>
              <a:t> Weber.</a:t>
            </a:r>
          </a:p>
          <a:p>
            <a:pPr>
              <a:buNone/>
            </a:pPr>
            <a:r>
              <a:rPr lang="el-GR" dirty="0"/>
              <a:t>Η δυτική νεωτερικότητα χαρακτηρίζεται από:</a:t>
            </a:r>
          </a:p>
          <a:p>
            <a:pPr>
              <a:buFont typeface="Arial" panose="020B0604020202020204" pitchFamily="34" charset="0"/>
              <a:buChar char="•"/>
            </a:pPr>
            <a:r>
              <a:rPr lang="el-GR" dirty="0"/>
              <a:t>συστηματική απομάγευση του κόσμου,</a:t>
            </a:r>
          </a:p>
          <a:p>
            <a:pPr>
              <a:buFont typeface="Arial" panose="020B0604020202020204" pitchFamily="34" charset="0"/>
              <a:buChar char="•"/>
            </a:pPr>
            <a:r>
              <a:rPr lang="el-GR" dirty="0"/>
              <a:t>επικράτηση τυπικά ορθολογικών κανόνων,</a:t>
            </a:r>
          </a:p>
          <a:p>
            <a:pPr>
              <a:buFont typeface="Arial" panose="020B0604020202020204" pitchFamily="34" charset="0"/>
              <a:buChar char="•"/>
            </a:pPr>
            <a:r>
              <a:rPr lang="el-GR" dirty="0"/>
              <a:t>γραφειοκρατική οργάνωση.</a:t>
            </a:r>
          </a:p>
          <a:p>
            <a:pPr>
              <a:buNone/>
            </a:pPr>
            <a:r>
              <a:rPr lang="el-GR" dirty="0"/>
              <a:t>Η κοινωνική τάξη παύει να θεμελιώνεται σε μυστικιστική ή παραδοσιακή νομιμοποίηση και θεμελιώνεται σε διαδικαστικές μορφές κανόνα.</a:t>
            </a:r>
          </a:p>
          <a:p>
            <a:endParaRPr lang="en-US" dirty="0"/>
          </a:p>
        </p:txBody>
      </p:sp>
    </p:spTree>
    <p:extLst>
      <p:ext uri="{BB962C8B-B14F-4D97-AF65-F5344CB8AC3E}">
        <p14:creationId xmlns:p14="http://schemas.microsoft.com/office/powerpoint/2010/main" val="3775299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16EDBB-717F-6B62-52F9-B764AEBDA692}"/>
              </a:ext>
            </a:extLst>
          </p:cNvPr>
          <p:cNvSpPr>
            <a:spLocks noGrp="1"/>
          </p:cNvSpPr>
          <p:nvPr>
            <p:ph type="title"/>
          </p:nvPr>
        </p:nvSpPr>
        <p:spPr>
          <a:xfrm>
            <a:off x="609600" y="274638"/>
            <a:ext cx="10972800" cy="923226"/>
          </a:xfrm>
        </p:spPr>
        <p:txBody>
          <a:bodyPr/>
          <a:lstStyle/>
          <a:p>
            <a:r>
              <a:rPr lang="el-GR" dirty="0"/>
              <a:t>6. Πολιτισμικός πλουραλισμός και δημόσια σφαίρα</a:t>
            </a:r>
            <a:endParaRPr lang="en-US" dirty="0"/>
          </a:p>
        </p:txBody>
      </p:sp>
      <p:sp>
        <p:nvSpPr>
          <p:cNvPr id="3" name="Θέση περιεχομένου 2">
            <a:extLst>
              <a:ext uri="{FF2B5EF4-FFF2-40B4-BE49-F238E27FC236}">
                <a16:creationId xmlns:a16="http://schemas.microsoft.com/office/drawing/2014/main" id="{C7FBEDC5-C6BF-F017-0193-B263C39E3DDE}"/>
              </a:ext>
            </a:extLst>
          </p:cNvPr>
          <p:cNvSpPr>
            <a:spLocks noGrp="1"/>
          </p:cNvSpPr>
          <p:nvPr>
            <p:ph idx="1"/>
          </p:nvPr>
        </p:nvSpPr>
        <p:spPr>
          <a:xfrm>
            <a:off x="609600" y="2093976"/>
            <a:ext cx="10972800" cy="4032188"/>
          </a:xfrm>
        </p:spPr>
        <p:txBody>
          <a:bodyPr/>
          <a:lstStyle/>
          <a:p>
            <a:pPr>
              <a:buNone/>
            </a:pPr>
            <a:r>
              <a:rPr lang="el-GR" dirty="0"/>
              <a:t>Η Ευρώπη αναπτύσσει:</a:t>
            </a:r>
          </a:p>
          <a:p>
            <a:pPr>
              <a:buNone/>
            </a:pPr>
            <a:endParaRPr lang="el-GR" dirty="0"/>
          </a:p>
          <a:p>
            <a:pPr>
              <a:buFont typeface="Arial" panose="020B0604020202020204" pitchFamily="34" charset="0"/>
              <a:buChar char="•"/>
            </a:pPr>
            <a:r>
              <a:rPr lang="el-GR" dirty="0"/>
              <a:t>πλουραλιστικά πρότυπα διαμαρτυρίας,</a:t>
            </a:r>
          </a:p>
          <a:p>
            <a:pPr>
              <a:buFont typeface="Arial" panose="020B0604020202020204" pitchFamily="34" charset="0"/>
              <a:buChar char="•"/>
            </a:pPr>
            <a:r>
              <a:rPr lang="el-GR" dirty="0"/>
              <a:t>ανταγωνιστικά κέντρα νομιμοποίησης,</a:t>
            </a:r>
          </a:p>
          <a:p>
            <a:pPr>
              <a:buFont typeface="Arial" panose="020B0604020202020204" pitchFamily="34" charset="0"/>
              <a:buChar char="•"/>
            </a:pPr>
            <a:r>
              <a:rPr lang="el-GR" dirty="0"/>
              <a:t>δημόσια σφαίρα σχετικά αυτόνομη από το κράτος.</a:t>
            </a:r>
          </a:p>
          <a:p>
            <a:pPr>
              <a:buFont typeface="Arial" panose="020B0604020202020204" pitchFamily="34" charset="0"/>
              <a:buChar char="•"/>
            </a:pPr>
            <a:endParaRPr lang="el-GR" dirty="0"/>
          </a:p>
          <a:p>
            <a:pPr>
              <a:buNone/>
            </a:pPr>
            <a:r>
              <a:rPr lang="el-GR" dirty="0"/>
              <a:t>Η διαμαρτυρία δεν εξαλείφεται αλλά ενσωματώνεται ως θεμιτή πολιτική πρακτική.</a:t>
            </a:r>
          </a:p>
          <a:p>
            <a:endParaRPr lang="en-US" dirty="0"/>
          </a:p>
        </p:txBody>
      </p:sp>
    </p:spTree>
    <p:extLst>
      <p:ext uri="{BB962C8B-B14F-4D97-AF65-F5344CB8AC3E}">
        <p14:creationId xmlns:p14="http://schemas.microsoft.com/office/powerpoint/2010/main" val="39657687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88CE80-174C-9120-5A27-AC0AD56D6D25}"/>
              </a:ext>
            </a:extLst>
          </p:cNvPr>
          <p:cNvSpPr>
            <a:spLocks noGrp="1"/>
          </p:cNvSpPr>
          <p:nvPr>
            <p:ph type="title"/>
          </p:nvPr>
        </p:nvSpPr>
        <p:spPr>
          <a:xfrm>
            <a:off x="609600" y="274638"/>
            <a:ext cx="10972800" cy="795210"/>
          </a:xfrm>
        </p:spPr>
        <p:txBody>
          <a:bodyPr/>
          <a:lstStyle/>
          <a:p>
            <a:r>
              <a:rPr lang="el-GR" dirty="0"/>
              <a:t>7. Θεσμική διαφοροποίηση και αυτονομία τομέων</a:t>
            </a:r>
            <a:endParaRPr lang="en-US" dirty="0"/>
          </a:p>
        </p:txBody>
      </p:sp>
      <p:sp>
        <p:nvSpPr>
          <p:cNvPr id="3" name="Θέση περιεχομένου 2">
            <a:extLst>
              <a:ext uri="{FF2B5EF4-FFF2-40B4-BE49-F238E27FC236}">
                <a16:creationId xmlns:a16="http://schemas.microsoft.com/office/drawing/2014/main" id="{892DAB9A-A6FE-8812-0066-9591CEAF04E0}"/>
              </a:ext>
            </a:extLst>
          </p:cNvPr>
          <p:cNvSpPr>
            <a:spLocks noGrp="1"/>
          </p:cNvSpPr>
          <p:nvPr>
            <p:ph idx="1"/>
          </p:nvPr>
        </p:nvSpPr>
        <p:spPr/>
        <p:txBody>
          <a:bodyPr/>
          <a:lstStyle/>
          <a:p>
            <a:pPr>
              <a:buNone/>
            </a:pPr>
            <a:r>
              <a:rPr lang="el-GR" dirty="0"/>
              <a:t>Η ευρωπαϊκή νεωτερικότητα χαρακτηρίζεται από:</a:t>
            </a:r>
          </a:p>
          <a:p>
            <a:pPr>
              <a:buNone/>
            </a:pPr>
            <a:endParaRPr lang="el-GR" dirty="0"/>
          </a:p>
          <a:p>
            <a:pPr>
              <a:buFont typeface="Arial" panose="020B0604020202020204" pitchFamily="34" charset="0"/>
              <a:buChar char="•"/>
            </a:pPr>
            <a:r>
              <a:rPr lang="el-GR" dirty="0"/>
              <a:t>διάκριση πολιτικής, οικονομίας και θρησκείας,</a:t>
            </a:r>
          </a:p>
          <a:p>
            <a:pPr>
              <a:buFont typeface="Arial" panose="020B0604020202020204" pitchFamily="34" charset="0"/>
              <a:buChar char="•"/>
            </a:pPr>
            <a:r>
              <a:rPr lang="el-GR" dirty="0"/>
              <a:t>σχετική αυτονομία της αγοράς,</a:t>
            </a:r>
          </a:p>
          <a:p>
            <a:pPr>
              <a:buFont typeface="Arial" panose="020B0604020202020204" pitchFamily="34" charset="0"/>
              <a:buChar char="•"/>
            </a:pPr>
            <a:r>
              <a:rPr lang="el-GR" dirty="0"/>
              <a:t>θεσμοποιημένη γραφειοκρατία.</a:t>
            </a:r>
          </a:p>
          <a:p>
            <a:pPr>
              <a:buFont typeface="Arial" panose="020B0604020202020204" pitchFamily="34" charset="0"/>
              <a:buChar char="•"/>
            </a:pPr>
            <a:endParaRPr lang="el-GR" dirty="0"/>
          </a:p>
          <a:p>
            <a:pPr>
              <a:buFont typeface="Arial" panose="020B0604020202020204" pitchFamily="34" charset="0"/>
              <a:buChar char="•"/>
            </a:pPr>
            <a:endParaRPr lang="el-GR" dirty="0"/>
          </a:p>
          <a:p>
            <a:pPr>
              <a:buNone/>
            </a:pPr>
            <a:r>
              <a:rPr lang="el-GR" dirty="0"/>
              <a:t>Αυτή η διαφοροποίηση δεν συνεπάγεται κατάργηση των αξιών αλλά ανακατανομή τους.</a:t>
            </a:r>
          </a:p>
          <a:p>
            <a:endParaRPr lang="en-US" dirty="0"/>
          </a:p>
        </p:txBody>
      </p:sp>
    </p:spTree>
    <p:extLst>
      <p:ext uri="{BB962C8B-B14F-4D97-AF65-F5344CB8AC3E}">
        <p14:creationId xmlns:p14="http://schemas.microsoft.com/office/powerpoint/2010/main" val="2994717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E5369C-BDCC-833D-16ED-D1845239916A}"/>
              </a:ext>
            </a:extLst>
          </p:cNvPr>
          <p:cNvSpPr>
            <a:spLocks noGrp="1"/>
          </p:cNvSpPr>
          <p:nvPr>
            <p:ph type="title"/>
          </p:nvPr>
        </p:nvSpPr>
        <p:spPr>
          <a:xfrm>
            <a:off x="609600" y="274638"/>
            <a:ext cx="10972800" cy="904938"/>
          </a:xfrm>
        </p:spPr>
        <p:txBody>
          <a:bodyPr/>
          <a:lstStyle/>
          <a:p>
            <a:r>
              <a:rPr lang="el-GR" dirty="0"/>
              <a:t>8. Καθολικισμός και εθνική συγκρότηση</a:t>
            </a:r>
            <a:endParaRPr lang="en-US" dirty="0"/>
          </a:p>
        </p:txBody>
      </p:sp>
      <p:sp>
        <p:nvSpPr>
          <p:cNvPr id="3" name="Θέση περιεχομένου 2">
            <a:extLst>
              <a:ext uri="{FF2B5EF4-FFF2-40B4-BE49-F238E27FC236}">
                <a16:creationId xmlns:a16="http://schemas.microsoft.com/office/drawing/2014/main" id="{2FA744AC-8855-5497-D197-B987F90BBFD1}"/>
              </a:ext>
            </a:extLst>
          </p:cNvPr>
          <p:cNvSpPr>
            <a:spLocks noGrp="1"/>
          </p:cNvSpPr>
          <p:nvPr>
            <p:ph idx="1"/>
          </p:nvPr>
        </p:nvSpPr>
        <p:spPr>
          <a:xfrm>
            <a:off x="609600" y="2377440"/>
            <a:ext cx="10972800" cy="3748724"/>
          </a:xfrm>
        </p:spPr>
        <p:txBody>
          <a:bodyPr/>
          <a:lstStyle/>
          <a:p>
            <a:pPr>
              <a:buNone/>
            </a:pPr>
            <a:r>
              <a:rPr lang="el-GR" dirty="0"/>
              <a:t>Η ευρωπαϊκή νεωτερικότητα συνδυάζει:</a:t>
            </a:r>
          </a:p>
          <a:p>
            <a:pPr>
              <a:buNone/>
            </a:pPr>
            <a:endParaRPr lang="el-GR" dirty="0"/>
          </a:p>
          <a:p>
            <a:pPr>
              <a:buFont typeface="Arial" panose="020B0604020202020204" pitchFamily="34" charset="0"/>
              <a:buChar char="•"/>
            </a:pPr>
            <a:r>
              <a:rPr lang="el-GR" dirty="0"/>
              <a:t>οικουμενικές αξιώσεις (δικαιώματα, πρόοδος),</a:t>
            </a:r>
          </a:p>
          <a:p>
            <a:pPr>
              <a:buFont typeface="Arial" panose="020B0604020202020204" pitchFamily="34" charset="0"/>
              <a:buChar char="•"/>
            </a:pPr>
            <a:r>
              <a:rPr lang="el-GR" dirty="0"/>
              <a:t>εθνικές πολιτικές κοινότητες.</a:t>
            </a:r>
          </a:p>
          <a:p>
            <a:pPr>
              <a:buFont typeface="Arial" panose="020B0604020202020204" pitchFamily="34" charset="0"/>
              <a:buChar char="•"/>
            </a:pPr>
            <a:endParaRPr lang="el-GR" dirty="0"/>
          </a:p>
          <a:p>
            <a:pPr>
              <a:buNone/>
            </a:pPr>
            <a:r>
              <a:rPr lang="el-GR" dirty="0"/>
              <a:t>Αυτή η διπλή λογική δημιουργεί διαρκείς εντάσεις.</a:t>
            </a:r>
          </a:p>
          <a:p>
            <a:endParaRPr lang="en-US" dirty="0"/>
          </a:p>
        </p:txBody>
      </p:sp>
    </p:spTree>
    <p:extLst>
      <p:ext uri="{BB962C8B-B14F-4D97-AF65-F5344CB8AC3E}">
        <p14:creationId xmlns:p14="http://schemas.microsoft.com/office/powerpoint/2010/main" val="3890167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3126DF-731F-6AB4-DF08-18AFCFE770E3}"/>
              </a:ext>
            </a:extLst>
          </p:cNvPr>
          <p:cNvSpPr>
            <a:spLocks noGrp="1"/>
          </p:cNvSpPr>
          <p:nvPr>
            <p:ph type="title"/>
          </p:nvPr>
        </p:nvSpPr>
        <p:spPr/>
        <p:txBody>
          <a:bodyPr/>
          <a:lstStyle/>
          <a:p>
            <a:r>
              <a:rPr lang="el-GR" dirty="0"/>
              <a:t>9. Νεωτερικές αντινομίες</a:t>
            </a:r>
            <a:endParaRPr lang="en-US" dirty="0"/>
          </a:p>
        </p:txBody>
      </p:sp>
      <p:sp>
        <p:nvSpPr>
          <p:cNvPr id="3" name="Θέση περιεχομένου 2">
            <a:extLst>
              <a:ext uri="{FF2B5EF4-FFF2-40B4-BE49-F238E27FC236}">
                <a16:creationId xmlns:a16="http://schemas.microsoft.com/office/drawing/2014/main" id="{9EC04680-7887-012B-DF3A-E43627593D26}"/>
              </a:ext>
            </a:extLst>
          </p:cNvPr>
          <p:cNvSpPr>
            <a:spLocks noGrp="1"/>
          </p:cNvSpPr>
          <p:nvPr>
            <p:ph idx="1"/>
          </p:nvPr>
        </p:nvSpPr>
        <p:spPr>
          <a:xfrm>
            <a:off x="609600" y="2441448"/>
            <a:ext cx="10972800" cy="3684716"/>
          </a:xfrm>
        </p:spPr>
        <p:txBody>
          <a:bodyPr/>
          <a:lstStyle/>
          <a:p>
            <a:pPr>
              <a:buFont typeface="Arial" panose="020B0604020202020204" pitchFamily="34" charset="0"/>
              <a:buChar char="•"/>
            </a:pPr>
            <a:r>
              <a:rPr lang="el-GR" dirty="0"/>
              <a:t>ελευθερία </a:t>
            </a:r>
            <a:r>
              <a:rPr lang="el-GR" dirty="0" err="1"/>
              <a:t>vs</a:t>
            </a:r>
            <a:r>
              <a:rPr lang="el-GR" dirty="0"/>
              <a:t> τάξη,</a:t>
            </a:r>
          </a:p>
          <a:p>
            <a:pPr>
              <a:buFont typeface="Arial" panose="020B0604020202020204" pitchFamily="34" charset="0"/>
              <a:buChar char="•"/>
            </a:pPr>
            <a:r>
              <a:rPr lang="el-GR" dirty="0"/>
              <a:t>ουτοπία </a:t>
            </a:r>
            <a:r>
              <a:rPr lang="el-GR" dirty="0" err="1"/>
              <a:t>vs</a:t>
            </a:r>
            <a:r>
              <a:rPr lang="el-GR" dirty="0"/>
              <a:t> θεσμική σταθερότητα,</a:t>
            </a:r>
          </a:p>
          <a:p>
            <a:pPr>
              <a:buFont typeface="Arial" panose="020B0604020202020204" pitchFamily="34" charset="0"/>
              <a:buChar char="•"/>
            </a:pPr>
            <a:r>
              <a:rPr lang="el-GR" dirty="0"/>
              <a:t>αυτονομία </a:t>
            </a:r>
            <a:r>
              <a:rPr lang="el-GR" dirty="0" err="1"/>
              <a:t>vs</a:t>
            </a:r>
            <a:r>
              <a:rPr lang="el-GR" dirty="0"/>
              <a:t> συλλογική ενσωμάτωση.</a:t>
            </a:r>
          </a:p>
          <a:p>
            <a:pPr>
              <a:buFont typeface="Arial" panose="020B0604020202020204" pitchFamily="34" charset="0"/>
              <a:buChar char="•"/>
            </a:pPr>
            <a:endParaRPr lang="el-GR" dirty="0"/>
          </a:p>
          <a:p>
            <a:pPr>
              <a:buNone/>
            </a:pPr>
            <a:r>
              <a:rPr lang="el-GR" dirty="0"/>
              <a:t>Η ευρωπαϊκή περίπτωση διακρίνεται επειδή αυτές οι αντινομίες γίνονται κινητήρια δύναμη και όχι αποσταθεροποιητικός παράγοντας.</a:t>
            </a:r>
          </a:p>
          <a:p>
            <a:endParaRPr lang="en-US" dirty="0"/>
          </a:p>
        </p:txBody>
      </p:sp>
    </p:spTree>
    <p:extLst>
      <p:ext uri="{BB962C8B-B14F-4D97-AF65-F5344CB8AC3E}">
        <p14:creationId xmlns:p14="http://schemas.microsoft.com/office/powerpoint/2010/main" val="30753404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8F4E85-A103-75D4-D4F0-C093A4BB3E15}"/>
              </a:ext>
            </a:extLst>
          </p:cNvPr>
          <p:cNvSpPr>
            <a:spLocks noGrp="1"/>
          </p:cNvSpPr>
          <p:nvPr>
            <p:ph type="title"/>
          </p:nvPr>
        </p:nvSpPr>
        <p:spPr/>
        <p:txBody>
          <a:bodyPr/>
          <a:lstStyle/>
          <a:p>
            <a:r>
              <a:rPr lang="el-GR" dirty="0"/>
              <a:t>10. Ανοιχτή και μη-κλειστή ταυτότητα</a:t>
            </a:r>
            <a:endParaRPr lang="en-US" dirty="0"/>
          </a:p>
        </p:txBody>
      </p:sp>
      <p:sp>
        <p:nvSpPr>
          <p:cNvPr id="3" name="Θέση περιεχομένου 2">
            <a:extLst>
              <a:ext uri="{FF2B5EF4-FFF2-40B4-BE49-F238E27FC236}">
                <a16:creationId xmlns:a16="http://schemas.microsoft.com/office/drawing/2014/main" id="{4F131193-AC78-0971-6517-A7EF1EBAD3B7}"/>
              </a:ext>
            </a:extLst>
          </p:cNvPr>
          <p:cNvSpPr>
            <a:spLocks noGrp="1"/>
          </p:cNvSpPr>
          <p:nvPr>
            <p:ph idx="1"/>
          </p:nvPr>
        </p:nvSpPr>
        <p:spPr>
          <a:xfrm>
            <a:off x="609600" y="2596896"/>
            <a:ext cx="10972800" cy="3529268"/>
          </a:xfrm>
        </p:spPr>
        <p:txBody>
          <a:bodyPr/>
          <a:lstStyle/>
          <a:p>
            <a:pPr>
              <a:buNone/>
            </a:pPr>
            <a:r>
              <a:rPr lang="el-GR" dirty="0"/>
              <a:t>Η Ευρώπη συγκροτεί:</a:t>
            </a:r>
          </a:p>
          <a:p>
            <a:pPr>
              <a:buFont typeface="Arial" panose="020B0604020202020204" pitchFamily="34" charset="0"/>
              <a:buChar char="•"/>
            </a:pPr>
            <a:r>
              <a:rPr lang="el-GR" dirty="0"/>
              <a:t>πολιτισμική ταυτότητα με ιστορικές ρίζες,</a:t>
            </a:r>
          </a:p>
          <a:p>
            <a:pPr>
              <a:buFont typeface="Arial" panose="020B0604020202020204" pitchFamily="34" charset="0"/>
              <a:buChar char="•"/>
            </a:pPr>
            <a:r>
              <a:rPr lang="el-GR" dirty="0"/>
              <a:t>αλλά με θεσμική και ιδεολογική </a:t>
            </a:r>
            <a:r>
              <a:rPr lang="el-GR" dirty="0" err="1"/>
              <a:t>ανοιχτότητα</a:t>
            </a:r>
            <a:r>
              <a:rPr lang="el-GR" dirty="0"/>
              <a:t>.</a:t>
            </a:r>
          </a:p>
          <a:p>
            <a:pPr>
              <a:buNone/>
            </a:pPr>
            <a:r>
              <a:rPr lang="el-GR" dirty="0"/>
              <a:t>Αυτό συνδέεται άμεσα με τη θεωρία των πολλαπλών </a:t>
            </a:r>
            <a:r>
              <a:rPr lang="el-GR" dirty="0" err="1"/>
              <a:t>νεωτερικοτήτων</a:t>
            </a:r>
            <a:r>
              <a:rPr lang="el-GR" dirty="0"/>
              <a:t>: η ευρωπαϊκή νεωτερικότητα δεν είναι «κανονιστικός κανόνας», αλλά ιστορικά συγκεκριμένη εκδοχή.</a:t>
            </a:r>
          </a:p>
          <a:p>
            <a:endParaRPr lang="en-US" dirty="0"/>
          </a:p>
        </p:txBody>
      </p:sp>
    </p:spTree>
    <p:extLst>
      <p:ext uri="{BB962C8B-B14F-4D97-AF65-F5344CB8AC3E}">
        <p14:creationId xmlns:p14="http://schemas.microsoft.com/office/powerpoint/2010/main" val="9019245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991310-4ECE-34BC-AE90-013373A554AD}"/>
              </a:ext>
            </a:extLst>
          </p:cNvPr>
          <p:cNvSpPr>
            <a:spLocks noGrp="1"/>
          </p:cNvSpPr>
          <p:nvPr>
            <p:ph type="title"/>
          </p:nvPr>
        </p:nvSpPr>
        <p:spPr>
          <a:xfrm>
            <a:off x="609600" y="274638"/>
            <a:ext cx="10972800" cy="740346"/>
          </a:xfrm>
        </p:spPr>
        <p:txBody>
          <a:bodyPr/>
          <a:lstStyle/>
          <a:p>
            <a:r>
              <a:rPr lang="el-GR" dirty="0"/>
              <a:t>Συνολική Συμπύκνωση</a:t>
            </a:r>
            <a:endParaRPr lang="en-US" dirty="0"/>
          </a:p>
        </p:txBody>
      </p:sp>
      <p:sp>
        <p:nvSpPr>
          <p:cNvPr id="3" name="Θέση περιεχομένου 2">
            <a:extLst>
              <a:ext uri="{FF2B5EF4-FFF2-40B4-BE49-F238E27FC236}">
                <a16:creationId xmlns:a16="http://schemas.microsoft.com/office/drawing/2014/main" id="{37AF7FDF-E909-4405-BB4E-7F434E38A9E5}"/>
              </a:ext>
            </a:extLst>
          </p:cNvPr>
          <p:cNvSpPr>
            <a:spLocks noGrp="1"/>
          </p:cNvSpPr>
          <p:nvPr>
            <p:ph idx="1"/>
          </p:nvPr>
        </p:nvSpPr>
        <p:spPr>
          <a:xfrm>
            <a:off x="609600" y="1984248"/>
            <a:ext cx="10972800" cy="4141916"/>
          </a:xfrm>
        </p:spPr>
        <p:txBody>
          <a:bodyPr/>
          <a:lstStyle/>
          <a:p>
            <a:pPr>
              <a:buNone/>
            </a:pPr>
            <a:r>
              <a:rPr lang="el-GR" dirty="0"/>
              <a:t>Η Ευρωπαϊκή νεωτερικότητα είναι η πρώτη ιστορική συγκρότηση ενός </a:t>
            </a:r>
            <a:r>
              <a:rPr lang="el-GR" dirty="0" err="1"/>
              <a:t>αναστοχαστικού</a:t>
            </a:r>
            <a:r>
              <a:rPr lang="el-GR" dirty="0"/>
              <a:t>, συγκρουσιακού και πλουραλιστικού πολιτισμικού προγράμματος, στο οποίο:</a:t>
            </a:r>
          </a:p>
          <a:p>
            <a:pPr>
              <a:buFont typeface="Arial" panose="020B0604020202020204" pitchFamily="34" charset="0"/>
              <a:buChar char="•"/>
            </a:pPr>
            <a:r>
              <a:rPr lang="el-GR" dirty="0"/>
              <a:t>η αμφισβήτηση θεσμοποιείται,</a:t>
            </a:r>
          </a:p>
          <a:p>
            <a:pPr>
              <a:buFont typeface="Arial" panose="020B0604020202020204" pitchFamily="34" charset="0"/>
              <a:buChar char="•"/>
            </a:pPr>
            <a:r>
              <a:rPr lang="el-GR" dirty="0"/>
              <a:t>το κέντρο παραμένει ανοιχτό σε πολλαπλές ομάδες,</a:t>
            </a:r>
          </a:p>
          <a:p>
            <a:pPr>
              <a:buFont typeface="Arial" panose="020B0604020202020204" pitchFamily="34" charset="0"/>
              <a:buChar char="•"/>
            </a:pPr>
            <a:r>
              <a:rPr lang="el-GR" dirty="0"/>
              <a:t>οι ελίτ δεν μονοπωλούν απολύτως τους πόρους,</a:t>
            </a:r>
          </a:p>
          <a:p>
            <a:pPr>
              <a:buFont typeface="Arial" panose="020B0604020202020204" pitchFamily="34" charset="0"/>
              <a:buChar char="•"/>
            </a:pPr>
            <a:r>
              <a:rPr lang="el-GR" dirty="0"/>
              <a:t>οι κοινωνικές ιεραρχίες αποκτούν οριζόντιες και όχι μόνο κάθετες δομές,</a:t>
            </a:r>
          </a:p>
          <a:p>
            <a:pPr>
              <a:buFont typeface="Arial" panose="020B0604020202020204" pitchFamily="34" charset="0"/>
              <a:buChar char="•"/>
            </a:pPr>
            <a:r>
              <a:rPr lang="el-GR" dirty="0"/>
              <a:t>η διαμαρτυρία μετατρέπεται σε κανονική μορφή πολιτικής δράσης.</a:t>
            </a:r>
          </a:p>
          <a:p>
            <a:endParaRPr lang="en-US" dirty="0"/>
          </a:p>
        </p:txBody>
      </p:sp>
    </p:spTree>
    <p:extLst>
      <p:ext uri="{BB962C8B-B14F-4D97-AF65-F5344CB8AC3E}">
        <p14:creationId xmlns:p14="http://schemas.microsoft.com/office/powerpoint/2010/main" val="3559220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Θέση περιεχομένου 6">
            <a:extLst>
              <a:ext uri="{FF2B5EF4-FFF2-40B4-BE49-F238E27FC236}">
                <a16:creationId xmlns:a16="http://schemas.microsoft.com/office/drawing/2014/main" id="{252B0953-C77C-84BF-51DB-734348A36860}"/>
              </a:ext>
            </a:extLst>
          </p:cNvPr>
          <p:cNvGraphicFramePr>
            <a:graphicFrameLocks noGrp="1"/>
          </p:cNvGraphicFramePr>
          <p:nvPr>
            <p:ph idx="1"/>
            <p:extLst>
              <p:ext uri="{D42A27DB-BD31-4B8C-83A1-F6EECF244321}">
                <p14:modId xmlns:p14="http://schemas.microsoft.com/office/powerpoint/2010/main" val="1980386382"/>
              </p:ext>
            </p:extLst>
          </p:nvPr>
        </p:nvGraphicFramePr>
        <p:xfrm>
          <a:off x="1911096" y="246888"/>
          <a:ext cx="8430770" cy="6309357"/>
        </p:xfrm>
        <a:graphic>
          <a:graphicData uri="http://schemas.openxmlformats.org/drawingml/2006/table">
            <a:tbl>
              <a:tblPr/>
              <a:tblGrid>
                <a:gridCol w="1686154">
                  <a:extLst>
                    <a:ext uri="{9D8B030D-6E8A-4147-A177-3AD203B41FA5}">
                      <a16:colId xmlns:a16="http://schemas.microsoft.com/office/drawing/2014/main" val="2383694790"/>
                    </a:ext>
                  </a:extLst>
                </a:gridCol>
                <a:gridCol w="1686154">
                  <a:extLst>
                    <a:ext uri="{9D8B030D-6E8A-4147-A177-3AD203B41FA5}">
                      <a16:colId xmlns:a16="http://schemas.microsoft.com/office/drawing/2014/main" val="3940191968"/>
                    </a:ext>
                  </a:extLst>
                </a:gridCol>
                <a:gridCol w="1686154">
                  <a:extLst>
                    <a:ext uri="{9D8B030D-6E8A-4147-A177-3AD203B41FA5}">
                      <a16:colId xmlns:a16="http://schemas.microsoft.com/office/drawing/2014/main" val="1442030203"/>
                    </a:ext>
                  </a:extLst>
                </a:gridCol>
                <a:gridCol w="1686154">
                  <a:extLst>
                    <a:ext uri="{9D8B030D-6E8A-4147-A177-3AD203B41FA5}">
                      <a16:colId xmlns:a16="http://schemas.microsoft.com/office/drawing/2014/main" val="2997991754"/>
                    </a:ext>
                  </a:extLst>
                </a:gridCol>
                <a:gridCol w="1686154">
                  <a:extLst>
                    <a:ext uri="{9D8B030D-6E8A-4147-A177-3AD203B41FA5}">
                      <a16:colId xmlns:a16="http://schemas.microsoft.com/office/drawing/2014/main" val="2840268014"/>
                    </a:ext>
                  </a:extLst>
                </a:gridCol>
              </a:tblGrid>
              <a:tr h="417531">
                <a:tc>
                  <a:txBody>
                    <a:bodyPr/>
                    <a:lstStyle/>
                    <a:p>
                      <a:pPr>
                        <a:buNone/>
                      </a:pPr>
                      <a:r>
                        <a:rPr lang="el-GR" sz="900"/>
                        <a:t>Διάσταση</a:t>
                      </a:r>
                    </a:p>
                  </a:txBody>
                  <a:tcPr marL="43313" marR="43313" marT="21657" marB="21657" anchor="ctr">
                    <a:lnL>
                      <a:noFill/>
                    </a:lnL>
                    <a:lnR>
                      <a:noFill/>
                    </a:lnR>
                    <a:lnT>
                      <a:noFill/>
                    </a:lnT>
                    <a:lnB>
                      <a:noFill/>
                    </a:lnB>
                    <a:noFill/>
                  </a:tcPr>
                </a:tc>
                <a:tc>
                  <a:txBody>
                    <a:bodyPr/>
                    <a:lstStyle/>
                    <a:p>
                      <a:pPr>
                        <a:buNone/>
                      </a:pPr>
                      <a:r>
                        <a:rPr lang="el-GR" sz="900" b="1"/>
                        <a:t>Ευρώπη</a:t>
                      </a:r>
                      <a:endParaRPr lang="el-GR" sz="900"/>
                    </a:p>
                  </a:txBody>
                  <a:tcPr marL="43313" marR="43313" marT="21657" marB="21657" anchor="ctr">
                    <a:lnL>
                      <a:noFill/>
                    </a:lnL>
                    <a:lnR>
                      <a:noFill/>
                    </a:lnR>
                    <a:lnT>
                      <a:noFill/>
                    </a:lnT>
                    <a:lnB>
                      <a:noFill/>
                    </a:lnB>
                    <a:noFill/>
                  </a:tcPr>
                </a:tc>
                <a:tc>
                  <a:txBody>
                    <a:bodyPr/>
                    <a:lstStyle/>
                    <a:p>
                      <a:pPr>
                        <a:buNone/>
                      </a:pPr>
                      <a:r>
                        <a:rPr lang="el-GR" sz="900" b="1"/>
                        <a:t>Κίνα</a:t>
                      </a:r>
                      <a:endParaRPr lang="el-GR" sz="900"/>
                    </a:p>
                  </a:txBody>
                  <a:tcPr marL="43313" marR="43313" marT="21657" marB="21657" anchor="ctr">
                    <a:lnL>
                      <a:noFill/>
                    </a:lnL>
                    <a:lnR>
                      <a:noFill/>
                    </a:lnR>
                    <a:lnT>
                      <a:noFill/>
                    </a:lnT>
                    <a:lnB>
                      <a:noFill/>
                    </a:lnB>
                    <a:noFill/>
                  </a:tcPr>
                </a:tc>
                <a:tc>
                  <a:txBody>
                    <a:bodyPr/>
                    <a:lstStyle/>
                    <a:p>
                      <a:pPr>
                        <a:buNone/>
                      </a:pPr>
                      <a:r>
                        <a:rPr lang="el-GR" sz="900" b="1"/>
                        <a:t>Ρωσία (Τσαρική/Σοβιετική)</a:t>
                      </a:r>
                      <a:endParaRPr lang="el-GR" sz="900"/>
                    </a:p>
                  </a:txBody>
                  <a:tcPr marL="43313" marR="43313" marT="21657" marB="21657" anchor="ctr">
                    <a:lnL>
                      <a:noFill/>
                    </a:lnL>
                    <a:lnR>
                      <a:noFill/>
                    </a:lnR>
                    <a:lnT>
                      <a:noFill/>
                    </a:lnT>
                    <a:lnB>
                      <a:noFill/>
                    </a:lnB>
                    <a:noFill/>
                  </a:tcPr>
                </a:tc>
                <a:tc>
                  <a:txBody>
                    <a:bodyPr/>
                    <a:lstStyle/>
                    <a:p>
                      <a:pPr>
                        <a:buNone/>
                      </a:pPr>
                      <a:r>
                        <a:rPr lang="el-GR" sz="900" b="1"/>
                        <a:t>Μέση Ανατολή (Αυτοκρατορικά πρότυπα)</a:t>
                      </a:r>
                      <a:endParaRPr lang="el-GR" sz="900"/>
                    </a:p>
                  </a:txBody>
                  <a:tcPr marL="43313" marR="43313" marT="21657" marB="21657" anchor="ctr">
                    <a:lnL>
                      <a:noFill/>
                    </a:lnL>
                    <a:lnR>
                      <a:noFill/>
                    </a:lnR>
                    <a:lnT>
                      <a:noFill/>
                    </a:lnT>
                    <a:lnB>
                      <a:noFill/>
                    </a:lnB>
                    <a:noFill/>
                  </a:tcPr>
                </a:tc>
                <a:extLst>
                  <a:ext uri="{0D108BD9-81ED-4DB2-BD59-A6C34878D82A}">
                    <a16:rowId xmlns:a16="http://schemas.microsoft.com/office/drawing/2014/main" val="1864730123"/>
                  </a:ext>
                </a:extLst>
              </a:tr>
              <a:tr h="921219">
                <a:tc>
                  <a:txBody>
                    <a:bodyPr/>
                    <a:lstStyle/>
                    <a:p>
                      <a:pPr>
                        <a:buNone/>
                      </a:pPr>
                      <a:r>
                        <a:rPr lang="el-GR" sz="900" b="1"/>
                        <a:t>Σχέση Κέντρου–Περιφέρειας</a:t>
                      </a:r>
                      <a:endParaRPr lang="el-GR" sz="900"/>
                    </a:p>
                  </a:txBody>
                  <a:tcPr marL="43313" marR="43313" marT="21657" marB="21657" anchor="ctr">
                    <a:lnL>
                      <a:noFill/>
                    </a:lnL>
                    <a:lnR>
                      <a:noFill/>
                    </a:lnR>
                    <a:lnT>
                      <a:noFill/>
                    </a:lnT>
                    <a:lnB>
                      <a:noFill/>
                    </a:lnB>
                    <a:noFill/>
                  </a:tcPr>
                </a:tc>
                <a:tc>
                  <a:txBody>
                    <a:bodyPr/>
                    <a:lstStyle/>
                    <a:p>
                      <a:pPr>
                        <a:buNone/>
                      </a:pPr>
                      <a:r>
                        <a:rPr lang="el-GR" sz="900"/>
                        <a:t>Πολλαπλά κέντρα, σχετική αυτονομία πόλεων, εταιρικά σώματα με πρόσβαση στο κέντρο</a:t>
                      </a:r>
                    </a:p>
                  </a:txBody>
                  <a:tcPr marL="43313" marR="43313" marT="21657" marB="21657" anchor="ctr">
                    <a:lnL>
                      <a:noFill/>
                    </a:lnL>
                    <a:lnR>
                      <a:noFill/>
                    </a:lnR>
                    <a:lnT>
                      <a:noFill/>
                    </a:lnT>
                    <a:lnB>
                      <a:noFill/>
                    </a:lnB>
                    <a:noFill/>
                  </a:tcPr>
                </a:tc>
                <a:tc>
                  <a:txBody>
                    <a:bodyPr/>
                    <a:lstStyle/>
                    <a:p>
                      <a:pPr>
                        <a:buNone/>
                      </a:pPr>
                      <a:r>
                        <a:rPr lang="el-GR" sz="900"/>
                        <a:t>Ισχυρό συγκεντρωτικό αυτοκρατορικό κέντρο με εξεταστικό-γραφειοκρατικό σύστημα</a:t>
                      </a:r>
                    </a:p>
                  </a:txBody>
                  <a:tcPr marL="43313" marR="43313" marT="21657" marB="21657" anchor="ctr">
                    <a:lnL>
                      <a:noFill/>
                    </a:lnL>
                    <a:lnR>
                      <a:noFill/>
                    </a:lnR>
                    <a:lnT>
                      <a:noFill/>
                    </a:lnT>
                    <a:lnB>
                      <a:noFill/>
                    </a:lnB>
                    <a:noFill/>
                  </a:tcPr>
                </a:tc>
                <a:tc>
                  <a:txBody>
                    <a:bodyPr/>
                    <a:lstStyle/>
                    <a:p>
                      <a:pPr>
                        <a:buNone/>
                      </a:pPr>
                      <a:r>
                        <a:rPr lang="el-GR" sz="900"/>
                        <a:t>Υπερ-συγκεντρωτικό κέντρο, έντονος κρατικός έλεγχος</a:t>
                      </a:r>
                    </a:p>
                  </a:txBody>
                  <a:tcPr marL="43313" marR="43313" marT="21657" marB="21657" anchor="ctr">
                    <a:lnL>
                      <a:noFill/>
                    </a:lnL>
                    <a:lnR>
                      <a:noFill/>
                    </a:lnR>
                    <a:lnT>
                      <a:noFill/>
                    </a:lnT>
                    <a:lnB>
                      <a:noFill/>
                    </a:lnB>
                    <a:noFill/>
                  </a:tcPr>
                </a:tc>
                <a:tc>
                  <a:txBody>
                    <a:bodyPr/>
                    <a:lstStyle/>
                    <a:p>
                      <a:pPr>
                        <a:buNone/>
                      </a:pPr>
                      <a:r>
                        <a:rPr lang="el-GR" sz="900"/>
                        <a:t>Κέντρο πολιτικο-θρησκευτικό με περιορισμένη αυτόνομη πρόσβαση περιφέρειας</a:t>
                      </a:r>
                    </a:p>
                  </a:txBody>
                  <a:tcPr marL="43313" marR="43313" marT="21657" marB="21657" anchor="ctr">
                    <a:lnL>
                      <a:noFill/>
                    </a:lnL>
                    <a:lnR>
                      <a:noFill/>
                    </a:lnR>
                    <a:lnT>
                      <a:noFill/>
                    </a:lnT>
                    <a:lnB>
                      <a:noFill/>
                    </a:lnB>
                    <a:noFill/>
                  </a:tcPr>
                </a:tc>
                <a:extLst>
                  <a:ext uri="{0D108BD9-81ED-4DB2-BD59-A6C34878D82A}">
                    <a16:rowId xmlns:a16="http://schemas.microsoft.com/office/drawing/2014/main" val="3522342804"/>
                  </a:ext>
                </a:extLst>
              </a:tr>
              <a:tr h="543453">
                <a:tc>
                  <a:txBody>
                    <a:bodyPr/>
                    <a:lstStyle/>
                    <a:p>
                      <a:pPr>
                        <a:buNone/>
                      </a:pPr>
                      <a:r>
                        <a:rPr lang="el-GR" sz="900" b="1"/>
                        <a:t>Βάση κοινωνικών ιεραρχιών</a:t>
                      </a:r>
                      <a:endParaRPr lang="el-GR" sz="900"/>
                    </a:p>
                  </a:txBody>
                  <a:tcPr marL="43313" marR="43313" marT="21657" marB="21657" anchor="ctr">
                    <a:lnL>
                      <a:noFill/>
                    </a:lnL>
                    <a:lnR>
                      <a:noFill/>
                    </a:lnR>
                    <a:lnT>
                      <a:noFill/>
                    </a:lnT>
                    <a:lnB>
                      <a:noFill/>
                    </a:lnB>
                    <a:noFill/>
                  </a:tcPr>
                </a:tc>
                <a:tc>
                  <a:txBody>
                    <a:bodyPr/>
                    <a:lstStyle/>
                    <a:p>
                      <a:pPr>
                        <a:buNone/>
                      </a:pPr>
                      <a:r>
                        <a:rPr lang="el-GR" sz="900"/>
                        <a:t>Ευρείς οριζόντιοι ταξικοί σχηματισμοί</a:t>
                      </a:r>
                    </a:p>
                  </a:txBody>
                  <a:tcPr marL="43313" marR="43313" marT="21657" marB="21657" anchor="ctr">
                    <a:lnL>
                      <a:noFill/>
                    </a:lnL>
                    <a:lnR>
                      <a:noFill/>
                    </a:lnR>
                    <a:lnT>
                      <a:noFill/>
                    </a:lnT>
                    <a:lnB>
                      <a:noFill/>
                    </a:lnB>
                    <a:noFill/>
                  </a:tcPr>
                </a:tc>
                <a:tc>
                  <a:txBody>
                    <a:bodyPr/>
                    <a:lstStyle/>
                    <a:p>
                      <a:pPr>
                        <a:buNone/>
                      </a:pPr>
                      <a:r>
                        <a:rPr lang="el-GR" sz="900"/>
                        <a:t>Ιδεολογικά ιεραρχημένα στρώματα (λόγιοι, αγρότες κ.λπ.)</a:t>
                      </a:r>
                    </a:p>
                  </a:txBody>
                  <a:tcPr marL="43313" marR="43313" marT="21657" marB="21657" anchor="ctr">
                    <a:lnL>
                      <a:noFill/>
                    </a:lnL>
                    <a:lnR>
                      <a:noFill/>
                    </a:lnR>
                    <a:lnT>
                      <a:noFill/>
                    </a:lnT>
                    <a:lnB>
                      <a:noFill/>
                    </a:lnB>
                    <a:noFill/>
                  </a:tcPr>
                </a:tc>
                <a:tc>
                  <a:txBody>
                    <a:bodyPr/>
                    <a:lstStyle/>
                    <a:p>
                      <a:pPr>
                        <a:buNone/>
                      </a:pPr>
                      <a:r>
                        <a:rPr lang="el-GR" sz="900"/>
                        <a:t>Κάθετη κρατικά ελεγχόμενη διαστρωμάτωση</a:t>
                      </a:r>
                    </a:p>
                  </a:txBody>
                  <a:tcPr marL="43313" marR="43313" marT="21657" marB="21657" anchor="ctr">
                    <a:lnL>
                      <a:noFill/>
                    </a:lnL>
                    <a:lnR>
                      <a:noFill/>
                    </a:lnR>
                    <a:lnT>
                      <a:noFill/>
                    </a:lnT>
                    <a:lnB>
                      <a:noFill/>
                    </a:lnB>
                    <a:noFill/>
                  </a:tcPr>
                </a:tc>
                <a:tc>
                  <a:txBody>
                    <a:bodyPr/>
                    <a:lstStyle/>
                    <a:p>
                      <a:pPr>
                        <a:buNone/>
                      </a:pPr>
                      <a:r>
                        <a:rPr lang="el-GR" sz="900"/>
                        <a:t>Κατακόρυφα σύνολα κύρους, θρησκευτικές και τοπικές ομάδες</a:t>
                      </a:r>
                    </a:p>
                  </a:txBody>
                  <a:tcPr marL="43313" marR="43313" marT="21657" marB="21657" anchor="ctr">
                    <a:lnL>
                      <a:noFill/>
                    </a:lnL>
                    <a:lnR>
                      <a:noFill/>
                    </a:lnR>
                    <a:lnT>
                      <a:noFill/>
                    </a:lnT>
                    <a:lnB>
                      <a:noFill/>
                    </a:lnB>
                    <a:noFill/>
                  </a:tcPr>
                </a:tc>
                <a:extLst>
                  <a:ext uri="{0D108BD9-81ED-4DB2-BD59-A6C34878D82A}">
                    <a16:rowId xmlns:a16="http://schemas.microsoft.com/office/drawing/2014/main" val="3032861976"/>
                  </a:ext>
                </a:extLst>
              </a:tr>
              <a:tr h="543453">
                <a:tc>
                  <a:txBody>
                    <a:bodyPr/>
                    <a:lstStyle/>
                    <a:p>
                      <a:pPr>
                        <a:buNone/>
                      </a:pPr>
                      <a:r>
                        <a:rPr lang="el-GR" sz="900" b="1"/>
                        <a:t>Αυτόνομη πρόσβαση σε πόρους</a:t>
                      </a:r>
                      <a:endParaRPr lang="el-GR" sz="900"/>
                    </a:p>
                  </a:txBody>
                  <a:tcPr marL="43313" marR="43313" marT="21657" marB="21657" anchor="ctr">
                    <a:lnL>
                      <a:noFill/>
                    </a:lnL>
                    <a:lnR>
                      <a:noFill/>
                    </a:lnR>
                    <a:lnT>
                      <a:noFill/>
                    </a:lnT>
                    <a:lnB>
                      <a:noFill/>
                    </a:lnB>
                    <a:noFill/>
                  </a:tcPr>
                </a:tc>
                <a:tc>
                  <a:txBody>
                    <a:bodyPr/>
                    <a:lstStyle/>
                    <a:p>
                      <a:pPr>
                        <a:buNone/>
                      </a:pPr>
                      <a:r>
                        <a:rPr lang="el-GR" sz="900"/>
                        <a:t>Σχετικά υψηλή (πόλεις, συντεχνίες, αστική τάξη)</a:t>
                      </a:r>
                    </a:p>
                  </a:txBody>
                  <a:tcPr marL="43313" marR="43313" marT="21657" marB="21657" anchor="ctr">
                    <a:lnL>
                      <a:noFill/>
                    </a:lnL>
                    <a:lnR>
                      <a:noFill/>
                    </a:lnR>
                    <a:lnT>
                      <a:noFill/>
                    </a:lnT>
                    <a:lnB>
                      <a:noFill/>
                    </a:lnB>
                    <a:noFill/>
                  </a:tcPr>
                </a:tc>
                <a:tc>
                  <a:txBody>
                    <a:bodyPr/>
                    <a:lstStyle/>
                    <a:p>
                      <a:pPr>
                        <a:buNone/>
                      </a:pPr>
                      <a:r>
                        <a:rPr lang="el-GR" sz="900"/>
                        <a:t>Περιορισμένη – εξαρτάται από το κρατικό εξεταστικό σύστημα</a:t>
                      </a:r>
                    </a:p>
                  </a:txBody>
                  <a:tcPr marL="43313" marR="43313" marT="21657" marB="21657" anchor="ctr">
                    <a:lnL>
                      <a:noFill/>
                    </a:lnL>
                    <a:lnR>
                      <a:noFill/>
                    </a:lnR>
                    <a:lnT>
                      <a:noFill/>
                    </a:lnT>
                    <a:lnB>
                      <a:noFill/>
                    </a:lnB>
                    <a:noFill/>
                  </a:tcPr>
                </a:tc>
                <a:tc>
                  <a:txBody>
                    <a:bodyPr/>
                    <a:lstStyle/>
                    <a:p>
                      <a:pPr>
                        <a:buNone/>
                      </a:pPr>
                      <a:r>
                        <a:rPr lang="el-GR" sz="900"/>
                        <a:t>Πολύ περιορισμένη – ελίτ ελέγχουν ροές πόρων</a:t>
                      </a:r>
                    </a:p>
                  </a:txBody>
                  <a:tcPr marL="43313" marR="43313" marT="21657" marB="21657" anchor="ctr">
                    <a:lnL>
                      <a:noFill/>
                    </a:lnL>
                    <a:lnR>
                      <a:noFill/>
                    </a:lnR>
                    <a:lnT>
                      <a:noFill/>
                    </a:lnT>
                    <a:lnB>
                      <a:noFill/>
                    </a:lnB>
                    <a:noFill/>
                  </a:tcPr>
                </a:tc>
                <a:tc>
                  <a:txBody>
                    <a:bodyPr/>
                    <a:lstStyle/>
                    <a:p>
                      <a:pPr>
                        <a:buNone/>
                      </a:pPr>
                      <a:r>
                        <a:rPr lang="el-GR" sz="900"/>
                        <a:t>Ισχυρά ελεγχόμενη από πολιτικο-θρησκευτικό κέντρο</a:t>
                      </a:r>
                    </a:p>
                  </a:txBody>
                  <a:tcPr marL="43313" marR="43313" marT="21657" marB="21657" anchor="ctr">
                    <a:lnL>
                      <a:noFill/>
                    </a:lnL>
                    <a:lnR>
                      <a:noFill/>
                    </a:lnR>
                    <a:lnT>
                      <a:noFill/>
                    </a:lnT>
                    <a:lnB>
                      <a:noFill/>
                    </a:lnB>
                    <a:noFill/>
                  </a:tcPr>
                </a:tc>
                <a:extLst>
                  <a:ext uri="{0D108BD9-81ED-4DB2-BD59-A6C34878D82A}">
                    <a16:rowId xmlns:a16="http://schemas.microsoft.com/office/drawing/2014/main" val="2695912273"/>
                  </a:ext>
                </a:extLst>
              </a:tr>
              <a:tr h="543453">
                <a:tc>
                  <a:txBody>
                    <a:bodyPr/>
                    <a:lstStyle/>
                    <a:p>
                      <a:pPr>
                        <a:buNone/>
                      </a:pPr>
                      <a:r>
                        <a:rPr lang="el-GR" sz="900" b="1"/>
                        <a:t>Ρόλος ελίτ</a:t>
                      </a:r>
                      <a:endParaRPr lang="el-GR" sz="900"/>
                    </a:p>
                  </a:txBody>
                  <a:tcPr marL="43313" marR="43313" marT="21657" marB="21657" anchor="ctr">
                    <a:lnL>
                      <a:noFill/>
                    </a:lnL>
                    <a:lnR>
                      <a:noFill/>
                    </a:lnR>
                    <a:lnT>
                      <a:noFill/>
                    </a:lnT>
                    <a:lnB>
                      <a:noFill/>
                    </a:lnB>
                    <a:noFill/>
                  </a:tcPr>
                </a:tc>
                <a:tc>
                  <a:txBody>
                    <a:bodyPr/>
                    <a:lstStyle/>
                    <a:p>
                      <a:pPr>
                        <a:buNone/>
                      </a:pPr>
                      <a:r>
                        <a:rPr lang="el-GR" sz="900"/>
                        <a:t>Πολλαπλές ελίτ με ανταγωνισμό</a:t>
                      </a:r>
                    </a:p>
                  </a:txBody>
                  <a:tcPr marL="43313" marR="43313" marT="21657" marB="21657" anchor="ctr">
                    <a:lnL>
                      <a:noFill/>
                    </a:lnL>
                    <a:lnR>
                      <a:noFill/>
                    </a:lnR>
                    <a:lnT>
                      <a:noFill/>
                    </a:lnT>
                    <a:lnB>
                      <a:noFill/>
                    </a:lnB>
                    <a:noFill/>
                  </a:tcPr>
                </a:tc>
                <a:tc>
                  <a:txBody>
                    <a:bodyPr/>
                    <a:lstStyle/>
                    <a:p>
                      <a:pPr>
                        <a:buNone/>
                      </a:pPr>
                      <a:r>
                        <a:rPr lang="el-GR" sz="900"/>
                        <a:t>Γραφειοκρατική-λογιοκρατική ελίτ</a:t>
                      </a:r>
                    </a:p>
                  </a:txBody>
                  <a:tcPr marL="43313" marR="43313" marT="21657" marB="21657" anchor="ctr">
                    <a:lnL>
                      <a:noFill/>
                    </a:lnL>
                    <a:lnR>
                      <a:noFill/>
                    </a:lnR>
                    <a:lnT>
                      <a:noFill/>
                    </a:lnT>
                    <a:lnB>
                      <a:noFill/>
                    </a:lnB>
                    <a:noFill/>
                  </a:tcPr>
                </a:tc>
                <a:tc>
                  <a:txBody>
                    <a:bodyPr/>
                    <a:lstStyle/>
                    <a:p>
                      <a:pPr>
                        <a:buNone/>
                      </a:pPr>
                      <a:r>
                        <a:rPr lang="el-GR" sz="900"/>
                        <a:t>Κρατική/κομματική ελίτ με έντονο έλεγχο</a:t>
                      </a:r>
                    </a:p>
                  </a:txBody>
                  <a:tcPr marL="43313" marR="43313" marT="21657" marB="21657" anchor="ctr">
                    <a:lnL>
                      <a:noFill/>
                    </a:lnL>
                    <a:lnR>
                      <a:noFill/>
                    </a:lnR>
                    <a:lnT>
                      <a:noFill/>
                    </a:lnT>
                    <a:lnB>
                      <a:noFill/>
                    </a:lnB>
                    <a:noFill/>
                  </a:tcPr>
                </a:tc>
                <a:tc>
                  <a:txBody>
                    <a:bodyPr/>
                    <a:lstStyle/>
                    <a:p>
                      <a:pPr>
                        <a:buNone/>
                      </a:pPr>
                      <a:r>
                        <a:rPr lang="el-GR" sz="900"/>
                        <a:t>Αριστοκρατίες λειτουργίας/υπηρεσίας και θρησκευτικές ελίτ</a:t>
                      </a:r>
                    </a:p>
                  </a:txBody>
                  <a:tcPr marL="43313" marR="43313" marT="21657" marB="21657" anchor="ctr">
                    <a:lnL>
                      <a:noFill/>
                    </a:lnL>
                    <a:lnR>
                      <a:noFill/>
                    </a:lnR>
                    <a:lnT>
                      <a:noFill/>
                    </a:lnT>
                    <a:lnB>
                      <a:noFill/>
                    </a:lnB>
                    <a:noFill/>
                  </a:tcPr>
                </a:tc>
                <a:extLst>
                  <a:ext uri="{0D108BD9-81ED-4DB2-BD59-A6C34878D82A}">
                    <a16:rowId xmlns:a16="http://schemas.microsoft.com/office/drawing/2014/main" val="658553711"/>
                  </a:ext>
                </a:extLst>
              </a:tr>
              <a:tr h="417531">
                <a:tc>
                  <a:txBody>
                    <a:bodyPr/>
                    <a:lstStyle/>
                    <a:p>
                      <a:pPr>
                        <a:buNone/>
                      </a:pPr>
                      <a:r>
                        <a:rPr lang="el-GR" sz="900" b="1"/>
                        <a:t>Δημόσια σφαίρα</a:t>
                      </a:r>
                      <a:endParaRPr lang="el-GR" sz="900"/>
                    </a:p>
                  </a:txBody>
                  <a:tcPr marL="43313" marR="43313" marT="21657" marB="21657" anchor="ctr">
                    <a:lnL>
                      <a:noFill/>
                    </a:lnL>
                    <a:lnR>
                      <a:noFill/>
                    </a:lnR>
                    <a:lnT>
                      <a:noFill/>
                    </a:lnT>
                    <a:lnB>
                      <a:noFill/>
                    </a:lnB>
                    <a:noFill/>
                  </a:tcPr>
                </a:tc>
                <a:tc>
                  <a:txBody>
                    <a:bodyPr/>
                    <a:lstStyle/>
                    <a:p>
                      <a:pPr>
                        <a:buNone/>
                      </a:pPr>
                      <a:r>
                        <a:rPr lang="el-GR" sz="900"/>
                        <a:t>Σχετικά αυτόνομη, πεδίο διαμαρτυρίας</a:t>
                      </a:r>
                    </a:p>
                  </a:txBody>
                  <a:tcPr marL="43313" marR="43313" marT="21657" marB="21657" anchor="ctr">
                    <a:lnL>
                      <a:noFill/>
                    </a:lnL>
                    <a:lnR>
                      <a:noFill/>
                    </a:lnR>
                    <a:lnT>
                      <a:noFill/>
                    </a:lnT>
                    <a:lnB>
                      <a:noFill/>
                    </a:lnB>
                    <a:noFill/>
                  </a:tcPr>
                </a:tc>
                <a:tc>
                  <a:txBody>
                    <a:bodyPr/>
                    <a:lstStyle/>
                    <a:p>
                      <a:pPr>
                        <a:buNone/>
                      </a:pPr>
                      <a:r>
                        <a:rPr lang="el-GR" sz="900"/>
                        <a:t>Περιορισμένη, προσανατολισμένη στην αρμονία</a:t>
                      </a:r>
                    </a:p>
                  </a:txBody>
                  <a:tcPr marL="43313" marR="43313" marT="21657" marB="21657" anchor="ctr">
                    <a:lnL>
                      <a:noFill/>
                    </a:lnL>
                    <a:lnR>
                      <a:noFill/>
                    </a:lnR>
                    <a:lnT>
                      <a:noFill/>
                    </a:lnT>
                    <a:lnB>
                      <a:noFill/>
                    </a:lnB>
                    <a:noFill/>
                  </a:tcPr>
                </a:tc>
                <a:tc>
                  <a:txBody>
                    <a:bodyPr/>
                    <a:lstStyle/>
                    <a:p>
                      <a:pPr>
                        <a:buNone/>
                      </a:pPr>
                      <a:r>
                        <a:rPr lang="el-GR" sz="900"/>
                        <a:t>Ισχυρά ελεγχόμενη από κράτος</a:t>
                      </a:r>
                    </a:p>
                  </a:txBody>
                  <a:tcPr marL="43313" marR="43313" marT="21657" marB="21657" anchor="ctr">
                    <a:lnL>
                      <a:noFill/>
                    </a:lnL>
                    <a:lnR>
                      <a:noFill/>
                    </a:lnR>
                    <a:lnT>
                      <a:noFill/>
                    </a:lnT>
                    <a:lnB>
                      <a:noFill/>
                    </a:lnB>
                    <a:noFill/>
                  </a:tcPr>
                </a:tc>
                <a:tc>
                  <a:txBody>
                    <a:bodyPr/>
                    <a:lstStyle/>
                    <a:p>
                      <a:pPr>
                        <a:buNone/>
                      </a:pPr>
                      <a:r>
                        <a:rPr lang="el-GR" sz="900"/>
                        <a:t>Συνδεδεμένη με θρησκευτική νομιμοποίηση</a:t>
                      </a:r>
                    </a:p>
                  </a:txBody>
                  <a:tcPr marL="43313" marR="43313" marT="21657" marB="21657" anchor="ctr">
                    <a:lnL>
                      <a:noFill/>
                    </a:lnL>
                    <a:lnR>
                      <a:noFill/>
                    </a:lnR>
                    <a:lnT>
                      <a:noFill/>
                    </a:lnT>
                    <a:lnB>
                      <a:noFill/>
                    </a:lnB>
                    <a:noFill/>
                  </a:tcPr>
                </a:tc>
                <a:extLst>
                  <a:ext uri="{0D108BD9-81ED-4DB2-BD59-A6C34878D82A}">
                    <a16:rowId xmlns:a16="http://schemas.microsoft.com/office/drawing/2014/main" val="1480902775"/>
                  </a:ext>
                </a:extLst>
              </a:tr>
              <a:tr h="417531">
                <a:tc>
                  <a:txBody>
                    <a:bodyPr/>
                    <a:lstStyle/>
                    <a:p>
                      <a:pPr>
                        <a:buNone/>
                      </a:pPr>
                      <a:r>
                        <a:rPr lang="el-GR" sz="900" b="1"/>
                        <a:t>Μορφή διαμαρτυρίας</a:t>
                      </a:r>
                      <a:endParaRPr lang="el-GR" sz="900"/>
                    </a:p>
                  </a:txBody>
                  <a:tcPr marL="43313" marR="43313" marT="21657" marB="21657" anchor="ctr">
                    <a:lnL>
                      <a:noFill/>
                    </a:lnL>
                    <a:lnR>
                      <a:noFill/>
                    </a:lnR>
                    <a:lnT>
                      <a:noFill/>
                    </a:lnT>
                    <a:lnB>
                      <a:noFill/>
                    </a:lnB>
                    <a:noFill/>
                  </a:tcPr>
                </a:tc>
                <a:tc>
                  <a:txBody>
                    <a:bodyPr/>
                    <a:lstStyle/>
                    <a:p>
                      <a:pPr>
                        <a:buNone/>
                      </a:pPr>
                      <a:r>
                        <a:rPr lang="el-GR" sz="900"/>
                        <a:t>Θεσμοποιημένη, ενσωματωμένη στο πολιτικό σύστημα</a:t>
                      </a:r>
                    </a:p>
                  </a:txBody>
                  <a:tcPr marL="43313" marR="43313" marT="21657" marB="21657" anchor="ctr">
                    <a:lnL>
                      <a:noFill/>
                    </a:lnL>
                    <a:lnR>
                      <a:noFill/>
                    </a:lnR>
                    <a:lnT>
                      <a:noFill/>
                    </a:lnT>
                    <a:lnB>
                      <a:noFill/>
                    </a:lnB>
                    <a:noFill/>
                  </a:tcPr>
                </a:tc>
                <a:tc>
                  <a:txBody>
                    <a:bodyPr/>
                    <a:lstStyle/>
                    <a:p>
                      <a:pPr>
                        <a:buNone/>
                      </a:pPr>
                      <a:r>
                        <a:rPr lang="el-GR" sz="900"/>
                        <a:t>Περιορισμένη – εστίαση σε ηθική αναμόρφωση</a:t>
                      </a:r>
                    </a:p>
                  </a:txBody>
                  <a:tcPr marL="43313" marR="43313" marT="21657" marB="21657" anchor="ctr">
                    <a:lnL>
                      <a:noFill/>
                    </a:lnL>
                    <a:lnR>
                      <a:noFill/>
                    </a:lnR>
                    <a:lnT>
                      <a:noFill/>
                    </a:lnT>
                    <a:lnB>
                      <a:noFill/>
                    </a:lnB>
                    <a:noFill/>
                  </a:tcPr>
                </a:tc>
                <a:tc>
                  <a:txBody>
                    <a:bodyPr/>
                    <a:lstStyle/>
                    <a:p>
                      <a:pPr>
                        <a:buNone/>
                      </a:pPr>
                      <a:r>
                        <a:rPr lang="el-GR" sz="900"/>
                        <a:t>Κατασταλμένη ή κρατικά ελεγχόμενη</a:t>
                      </a:r>
                    </a:p>
                  </a:txBody>
                  <a:tcPr marL="43313" marR="43313" marT="21657" marB="21657" anchor="ctr">
                    <a:lnL>
                      <a:noFill/>
                    </a:lnL>
                    <a:lnR>
                      <a:noFill/>
                    </a:lnR>
                    <a:lnT>
                      <a:noFill/>
                    </a:lnT>
                    <a:lnB>
                      <a:noFill/>
                    </a:lnB>
                    <a:noFill/>
                  </a:tcPr>
                </a:tc>
                <a:tc>
                  <a:txBody>
                    <a:bodyPr/>
                    <a:lstStyle/>
                    <a:p>
                      <a:pPr>
                        <a:buNone/>
                      </a:pPr>
                      <a:r>
                        <a:rPr lang="el-GR" sz="900"/>
                        <a:t>Συχνά θρησκευτική/κοινοτική</a:t>
                      </a:r>
                    </a:p>
                  </a:txBody>
                  <a:tcPr marL="43313" marR="43313" marT="21657" marB="21657" anchor="ctr">
                    <a:lnL>
                      <a:noFill/>
                    </a:lnL>
                    <a:lnR>
                      <a:noFill/>
                    </a:lnR>
                    <a:lnT>
                      <a:noFill/>
                    </a:lnT>
                    <a:lnB>
                      <a:noFill/>
                    </a:lnB>
                    <a:noFill/>
                  </a:tcPr>
                </a:tc>
                <a:extLst>
                  <a:ext uri="{0D108BD9-81ED-4DB2-BD59-A6C34878D82A}">
                    <a16:rowId xmlns:a16="http://schemas.microsoft.com/office/drawing/2014/main" val="3920389602"/>
                  </a:ext>
                </a:extLst>
              </a:tr>
              <a:tr h="417531">
                <a:tc>
                  <a:txBody>
                    <a:bodyPr/>
                    <a:lstStyle/>
                    <a:p>
                      <a:pPr>
                        <a:buNone/>
                      </a:pPr>
                      <a:r>
                        <a:rPr lang="el-GR" sz="900" b="1"/>
                        <a:t>Τύπος ταξικής συνείδησης</a:t>
                      </a:r>
                      <a:endParaRPr lang="el-GR" sz="900"/>
                    </a:p>
                  </a:txBody>
                  <a:tcPr marL="43313" marR="43313" marT="21657" marB="21657" anchor="ctr">
                    <a:lnL>
                      <a:noFill/>
                    </a:lnL>
                    <a:lnR>
                      <a:noFill/>
                    </a:lnR>
                    <a:lnT>
                      <a:noFill/>
                    </a:lnT>
                    <a:lnB>
                      <a:noFill/>
                    </a:lnB>
                    <a:noFill/>
                  </a:tcPr>
                </a:tc>
                <a:tc>
                  <a:txBody>
                    <a:bodyPr/>
                    <a:lstStyle/>
                    <a:p>
                      <a:pPr>
                        <a:buNone/>
                      </a:pPr>
                      <a:r>
                        <a:rPr lang="el-GR" sz="900"/>
                        <a:t>Πανεθνική, οριζόντια</a:t>
                      </a:r>
                    </a:p>
                  </a:txBody>
                  <a:tcPr marL="43313" marR="43313" marT="21657" marB="21657" anchor="ctr">
                    <a:lnL>
                      <a:noFill/>
                    </a:lnL>
                    <a:lnR>
                      <a:noFill/>
                    </a:lnR>
                    <a:lnT>
                      <a:noFill/>
                    </a:lnT>
                    <a:lnB>
                      <a:noFill/>
                    </a:lnB>
                    <a:noFill/>
                  </a:tcPr>
                </a:tc>
                <a:tc>
                  <a:txBody>
                    <a:bodyPr/>
                    <a:lstStyle/>
                    <a:p>
                      <a:pPr>
                        <a:buNone/>
                      </a:pPr>
                      <a:r>
                        <a:rPr lang="el-GR" sz="900"/>
                        <a:t>Περιορισμένη εθνική ταξική συνείδηση</a:t>
                      </a:r>
                    </a:p>
                  </a:txBody>
                  <a:tcPr marL="43313" marR="43313" marT="21657" marB="21657" anchor="ctr">
                    <a:lnL>
                      <a:noFill/>
                    </a:lnL>
                    <a:lnR>
                      <a:noFill/>
                    </a:lnR>
                    <a:lnT>
                      <a:noFill/>
                    </a:lnT>
                    <a:lnB>
                      <a:noFill/>
                    </a:lnB>
                    <a:noFill/>
                  </a:tcPr>
                </a:tc>
                <a:tc>
                  <a:txBody>
                    <a:bodyPr/>
                    <a:lstStyle/>
                    <a:p>
                      <a:pPr>
                        <a:buNone/>
                      </a:pPr>
                      <a:r>
                        <a:rPr lang="el-GR" sz="900"/>
                        <a:t>Αποθαρρυμένη αυτόνομη ταξική συνείδηση</a:t>
                      </a:r>
                    </a:p>
                  </a:txBody>
                  <a:tcPr marL="43313" marR="43313" marT="21657" marB="21657" anchor="ctr">
                    <a:lnL>
                      <a:noFill/>
                    </a:lnL>
                    <a:lnR>
                      <a:noFill/>
                    </a:lnR>
                    <a:lnT>
                      <a:noFill/>
                    </a:lnT>
                    <a:lnB>
                      <a:noFill/>
                    </a:lnB>
                    <a:noFill/>
                  </a:tcPr>
                </a:tc>
                <a:tc>
                  <a:txBody>
                    <a:bodyPr/>
                    <a:lstStyle/>
                    <a:p>
                      <a:pPr>
                        <a:buNone/>
                      </a:pPr>
                      <a:r>
                        <a:rPr lang="el-GR" sz="900"/>
                        <a:t>Τοπικιστική/θρησκευτική περισσότερο παρά εθνική-ταξική</a:t>
                      </a:r>
                    </a:p>
                  </a:txBody>
                  <a:tcPr marL="43313" marR="43313" marT="21657" marB="21657" anchor="ctr">
                    <a:lnL>
                      <a:noFill/>
                    </a:lnL>
                    <a:lnR>
                      <a:noFill/>
                    </a:lnR>
                    <a:lnT>
                      <a:noFill/>
                    </a:lnT>
                    <a:lnB>
                      <a:noFill/>
                    </a:lnB>
                    <a:noFill/>
                  </a:tcPr>
                </a:tc>
                <a:extLst>
                  <a:ext uri="{0D108BD9-81ED-4DB2-BD59-A6C34878D82A}">
                    <a16:rowId xmlns:a16="http://schemas.microsoft.com/office/drawing/2014/main" val="3778844605"/>
                  </a:ext>
                </a:extLst>
              </a:tr>
              <a:tr h="417531">
                <a:tc>
                  <a:txBody>
                    <a:bodyPr/>
                    <a:lstStyle/>
                    <a:p>
                      <a:pPr>
                        <a:buNone/>
                      </a:pPr>
                      <a:r>
                        <a:rPr lang="el-GR" sz="900" b="1"/>
                        <a:t>Ρόλος οικογένειας/συγγένειας</a:t>
                      </a:r>
                      <a:endParaRPr lang="el-GR" sz="900"/>
                    </a:p>
                  </a:txBody>
                  <a:tcPr marL="43313" marR="43313" marT="21657" marB="21657" anchor="ctr">
                    <a:lnL>
                      <a:noFill/>
                    </a:lnL>
                    <a:lnR>
                      <a:noFill/>
                    </a:lnR>
                    <a:lnT>
                      <a:noFill/>
                    </a:lnT>
                    <a:lnB>
                      <a:noFill/>
                    </a:lnB>
                    <a:noFill/>
                  </a:tcPr>
                </a:tc>
                <a:tc>
                  <a:txBody>
                    <a:bodyPr/>
                    <a:lstStyle/>
                    <a:p>
                      <a:pPr>
                        <a:buNone/>
                      </a:pPr>
                      <a:r>
                        <a:rPr lang="el-GR" sz="900"/>
                        <a:t>Σημαντικός αλλά όχι αποκλειστικός</a:t>
                      </a:r>
                    </a:p>
                  </a:txBody>
                  <a:tcPr marL="43313" marR="43313" marT="21657" marB="21657" anchor="ctr">
                    <a:lnL>
                      <a:noFill/>
                    </a:lnL>
                    <a:lnR>
                      <a:noFill/>
                    </a:lnR>
                    <a:lnT>
                      <a:noFill/>
                    </a:lnT>
                    <a:lnB>
                      <a:noFill/>
                    </a:lnB>
                    <a:noFill/>
                  </a:tcPr>
                </a:tc>
                <a:tc>
                  <a:txBody>
                    <a:bodyPr/>
                    <a:lstStyle/>
                    <a:p>
                      <a:pPr>
                        <a:buNone/>
                      </a:pPr>
                      <a:r>
                        <a:rPr lang="el-GR" sz="900"/>
                        <a:t>Κρίσιμος στη διαμόρφωση κύρους</a:t>
                      </a:r>
                    </a:p>
                  </a:txBody>
                  <a:tcPr marL="43313" marR="43313" marT="21657" marB="21657" anchor="ctr">
                    <a:lnL>
                      <a:noFill/>
                    </a:lnL>
                    <a:lnR>
                      <a:noFill/>
                    </a:lnR>
                    <a:lnT>
                      <a:noFill/>
                    </a:lnT>
                    <a:lnB>
                      <a:noFill/>
                    </a:lnB>
                    <a:noFill/>
                  </a:tcPr>
                </a:tc>
                <a:tc>
                  <a:txBody>
                    <a:bodyPr/>
                    <a:lstStyle/>
                    <a:p>
                      <a:pPr>
                        <a:buNone/>
                      </a:pPr>
                      <a:r>
                        <a:rPr lang="el-GR" sz="900"/>
                        <a:t>Ελεγχόμενος από κράτος</a:t>
                      </a:r>
                    </a:p>
                  </a:txBody>
                  <a:tcPr marL="43313" marR="43313" marT="21657" marB="21657" anchor="ctr">
                    <a:lnL>
                      <a:noFill/>
                    </a:lnL>
                    <a:lnR>
                      <a:noFill/>
                    </a:lnR>
                    <a:lnT>
                      <a:noFill/>
                    </a:lnT>
                    <a:lnB>
                      <a:noFill/>
                    </a:lnB>
                    <a:noFill/>
                  </a:tcPr>
                </a:tc>
                <a:tc>
                  <a:txBody>
                    <a:bodyPr/>
                    <a:lstStyle/>
                    <a:p>
                      <a:pPr>
                        <a:buNone/>
                      </a:pPr>
                      <a:r>
                        <a:rPr lang="el-GR" sz="900"/>
                        <a:t>Πολύ ισχυρός ως βάση κύρους</a:t>
                      </a:r>
                    </a:p>
                  </a:txBody>
                  <a:tcPr marL="43313" marR="43313" marT="21657" marB="21657" anchor="ctr">
                    <a:lnL>
                      <a:noFill/>
                    </a:lnL>
                    <a:lnR>
                      <a:noFill/>
                    </a:lnR>
                    <a:lnT>
                      <a:noFill/>
                    </a:lnT>
                    <a:lnB>
                      <a:noFill/>
                    </a:lnB>
                    <a:noFill/>
                  </a:tcPr>
                </a:tc>
                <a:extLst>
                  <a:ext uri="{0D108BD9-81ED-4DB2-BD59-A6C34878D82A}">
                    <a16:rowId xmlns:a16="http://schemas.microsoft.com/office/drawing/2014/main" val="2759292066"/>
                  </a:ext>
                </a:extLst>
              </a:tr>
              <a:tr h="543453">
                <a:tc>
                  <a:txBody>
                    <a:bodyPr/>
                    <a:lstStyle/>
                    <a:p>
                      <a:pPr>
                        <a:buNone/>
                      </a:pPr>
                      <a:r>
                        <a:rPr lang="el-GR" sz="900" b="1"/>
                        <a:t>Σχέση ιδεών–εξουσίας</a:t>
                      </a:r>
                      <a:endParaRPr lang="el-GR" sz="900"/>
                    </a:p>
                  </a:txBody>
                  <a:tcPr marL="43313" marR="43313" marT="21657" marB="21657" anchor="ctr">
                    <a:lnL>
                      <a:noFill/>
                    </a:lnL>
                    <a:lnR>
                      <a:noFill/>
                    </a:lnR>
                    <a:lnT>
                      <a:noFill/>
                    </a:lnT>
                    <a:lnB>
                      <a:noFill/>
                    </a:lnB>
                    <a:noFill/>
                  </a:tcPr>
                </a:tc>
                <a:tc>
                  <a:txBody>
                    <a:bodyPr/>
                    <a:lstStyle/>
                    <a:p>
                      <a:pPr>
                        <a:buNone/>
                      </a:pPr>
                      <a:r>
                        <a:rPr lang="el-GR" sz="900"/>
                        <a:t>Ανταγωνιστική, πλουραλιστική</a:t>
                      </a:r>
                    </a:p>
                  </a:txBody>
                  <a:tcPr marL="43313" marR="43313" marT="21657" marB="21657" anchor="ctr">
                    <a:lnL>
                      <a:noFill/>
                    </a:lnL>
                    <a:lnR>
                      <a:noFill/>
                    </a:lnR>
                    <a:lnT>
                      <a:noFill/>
                    </a:lnT>
                    <a:lnB>
                      <a:noFill/>
                    </a:lnB>
                    <a:noFill/>
                  </a:tcPr>
                </a:tc>
                <a:tc>
                  <a:txBody>
                    <a:bodyPr/>
                    <a:lstStyle/>
                    <a:p>
                      <a:pPr>
                        <a:buNone/>
                      </a:pPr>
                      <a:r>
                        <a:rPr lang="el-GR" sz="900"/>
                        <a:t>Ιδεολογική ενοποίηση γύρω από κομφουκιανή τάξη</a:t>
                      </a:r>
                    </a:p>
                  </a:txBody>
                  <a:tcPr marL="43313" marR="43313" marT="21657" marB="21657" anchor="ctr">
                    <a:lnL>
                      <a:noFill/>
                    </a:lnL>
                    <a:lnR>
                      <a:noFill/>
                    </a:lnR>
                    <a:lnT>
                      <a:noFill/>
                    </a:lnT>
                    <a:lnB>
                      <a:noFill/>
                    </a:lnB>
                    <a:noFill/>
                  </a:tcPr>
                </a:tc>
                <a:tc>
                  <a:txBody>
                    <a:bodyPr/>
                    <a:lstStyle/>
                    <a:p>
                      <a:pPr>
                        <a:buNone/>
                      </a:pPr>
                      <a:r>
                        <a:rPr lang="el-GR" sz="900"/>
                        <a:t>Ιδεολογική ενοποίηση γύρω από κρατική αποστολή</a:t>
                      </a:r>
                    </a:p>
                  </a:txBody>
                  <a:tcPr marL="43313" marR="43313" marT="21657" marB="21657" anchor="ctr">
                    <a:lnL>
                      <a:noFill/>
                    </a:lnL>
                    <a:lnR>
                      <a:noFill/>
                    </a:lnR>
                    <a:lnT>
                      <a:noFill/>
                    </a:lnT>
                    <a:lnB>
                      <a:noFill/>
                    </a:lnB>
                    <a:noFill/>
                  </a:tcPr>
                </a:tc>
                <a:tc>
                  <a:txBody>
                    <a:bodyPr/>
                    <a:lstStyle/>
                    <a:p>
                      <a:pPr>
                        <a:buNone/>
                      </a:pPr>
                      <a:r>
                        <a:rPr lang="el-GR" sz="900"/>
                        <a:t>Ιδεολογική ενοποίηση γύρω από θρησκευτική ορθοδοξία</a:t>
                      </a:r>
                    </a:p>
                  </a:txBody>
                  <a:tcPr marL="43313" marR="43313" marT="21657" marB="21657" anchor="ctr">
                    <a:lnL>
                      <a:noFill/>
                    </a:lnL>
                    <a:lnR>
                      <a:noFill/>
                    </a:lnR>
                    <a:lnT>
                      <a:noFill/>
                    </a:lnT>
                    <a:lnB>
                      <a:noFill/>
                    </a:lnB>
                    <a:noFill/>
                  </a:tcPr>
                </a:tc>
                <a:extLst>
                  <a:ext uri="{0D108BD9-81ED-4DB2-BD59-A6C34878D82A}">
                    <a16:rowId xmlns:a16="http://schemas.microsoft.com/office/drawing/2014/main" val="2587491136"/>
                  </a:ext>
                </a:extLst>
              </a:tr>
              <a:tr h="417531">
                <a:tc>
                  <a:txBody>
                    <a:bodyPr/>
                    <a:lstStyle/>
                    <a:p>
                      <a:pPr>
                        <a:buNone/>
                      </a:pPr>
                      <a:r>
                        <a:rPr lang="el-GR" sz="900" b="1"/>
                        <a:t>Πρότυπο κινητικότητας</a:t>
                      </a:r>
                      <a:endParaRPr lang="el-GR" sz="900"/>
                    </a:p>
                  </a:txBody>
                  <a:tcPr marL="43313" marR="43313" marT="21657" marB="21657" anchor="ctr">
                    <a:lnL>
                      <a:noFill/>
                    </a:lnL>
                    <a:lnR>
                      <a:noFill/>
                    </a:lnR>
                    <a:lnT>
                      <a:noFill/>
                    </a:lnT>
                    <a:lnB>
                      <a:noFill/>
                    </a:lnB>
                    <a:noFill/>
                  </a:tcPr>
                </a:tc>
                <a:tc>
                  <a:txBody>
                    <a:bodyPr/>
                    <a:lstStyle/>
                    <a:p>
                      <a:pPr>
                        <a:buNone/>
                      </a:pPr>
                      <a:r>
                        <a:rPr lang="el-GR" sz="900"/>
                        <a:t>Σχετικά υψηλή κοινωνική κινητικότητα</a:t>
                      </a:r>
                    </a:p>
                  </a:txBody>
                  <a:tcPr marL="43313" marR="43313" marT="21657" marB="21657" anchor="ctr">
                    <a:lnL>
                      <a:noFill/>
                    </a:lnL>
                    <a:lnR>
                      <a:noFill/>
                    </a:lnR>
                    <a:lnT>
                      <a:noFill/>
                    </a:lnT>
                    <a:lnB>
                      <a:noFill/>
                    </a:lnB>
                    <a:noFill/>
                  </a:tcPr>
                </a:tc>
                <a:tc>
                  <a:txBody>
                    <a:bodyPr/>
                    <a:lstStyle/>
                    <a:p>
                      <a:pPr>
                        <a:buNone/>
                      </a:pPr>
                      <a:r>
                        <a:rPr lang="el-GR" sz="900"/>
                        <a:t>Εξεταστική-γραφειοκρατική κινητικότητα</a:t>
                      </a:r>
                    </a:p>
                  </a:txBody>
                  <a:tcPr marL="43313" marR="43313" marT="21657" marB="21657" anchor="ctr">
                    <a:lnL>
                      <a:noFill/>
                    </a:lnL>
                    <a:lnR>
                      <a:noFill/>
                    </a:lnR>
                    <a:lnT>
                      <a:noFill/>
                    </a:lnT>
                    <a:lnB>
                      <a:noFill/>
                    </a:lnB>
                    <a:noFill/>
                  </a:tcPr>
                </a:tc>
                <a:tc>
                  <a:txBody>
                    <a:bodyPr/>
                    <a:lstStyle/>
                    <a:p>
                      <a:pPr>
                        <a:buNone/>
                      </a:pPr>
                      <a:r>
                        <a:rPr lang="el-GR" sz="900"/>
                        <a:t>Κρατικά ελεγχόμενη κινητικότητα</a:t>
                      </a:r>
                    </a:p>
                  </a:txBody>
                  <a:tcPr marL="43313" marR="43313" marT="21657" marB="21657" anchor="ctr">
                    <a:lnL>
                      <a:noFill/>
                    </a:lnL>
                    <a:lnR>
                      <a:noFill/>
                    </a:lnR>
                    <a:lnT>
                      <a:noFill/>
                    </a:lnT>
                    <a:lnB>
                      <a:noFill/>
                    </a:lnB>
                    <a:noFill/>
                  </a:tcPr>
                </a:tc>
                <a:tc>
                  <a:txBody>
                    <a:bodyPr/>
                    <a:lstStyle/>
                    <a:p>
                      <a:pPr>
                        <a:buNone/>
                      </a:pPr>
                      <a:r>
                        <a:rPr lang="el-GR" sz="900"/>
                        <a:t>Περιορισμένη, συχνά εξαρτώμενη από συγγένεια</a:t>
                      </a:r>
                    </a:p>
                  </a:txBody>
                  <a:tcPr marL="43313" marR="43313" marT="21657" marB="21657" anchor="ctr">
                    <a:lnL>
                      <a:noFill/>
                    </a:lnL>
                    <a:lnR>
                      <a:noFill/>
                    </a:lnR>
                    <a:lnT>
                      <a:noFill/>
                    </a:lnT>
                    <a:lnB>
                      <a:noFill/>
                    </a:lnB>
                    <a:noFill/>
                  </a:tcPr>
                </a:tc>
                <a:extLst>
                  <a:ext uri="{0D108BD9-81ED-4DB2-BD59-A6C34878D82A}">
                    <a16:rowId xmlns:a16="http://schemas.microsoft.com/office/drawing/2014/main" val="1034686774"/>
                  </a:ext>
                </a:extLst>
              </a:tr>
              <a:tr h="417531">
                <a:tc>
                  <a:txBody>
                    <a:bodyPr/>
                    <a:lstStyle/>
                    <a:p>
                      <a:pPr>
                        <a:buNone/>
                      </a:pPr>
                      <a:r>
                        <a:rPr lang="el-GR" sz="900" b="1"/>
                        <a:t>Κύρια νεωτερική ένταση</a:t>
                      </a:r>
                      <a:endParaRPr lang="el-GR" sz="900"/>
                    </a:p>
                  </a:txBody>
                  <a:tcPr marL="43313" marR="43313" marT="21657" marB="21657" anchor="ctr">
                    <a:lnL>
                      <a:noFill/>
                    </a:lnL>
                    <a:lnR>
                      <a:noFill/>
                    </a:lnR>
                    <a:lnT>
                      <a:noFill/>
                    </a:lnT>
                    <a:lnB>
                      <a:noFill/>
                    </a:lnB>
                    <a:noFill/>
                  </a:tcPr>
                </a:tc>
                <a:tc>
                  <a:txBody>
                    <a:bodyPr/>
                    <a:lstStyle/>
                    <a:p>
                      <a:pPr>
                        <a:buNone/>
                      </a:pPr>
                      <a:r>
                        <a:rPr lang="el-GR" sz="900"/>
                        <a:t>Ελευθερία </a:t>
                      </a:r>
                      <a:r>
                        <a:rPr lang="en-US" sz="900"/>
                        <a:t>vs </a:t>
                      </a:r>
                      <a:r>
                        <a:rPr lang="el-GR" sz="900"/>
                        <a:t>θεσμική τάξη</a:t>
                      </a:r>
                    </a:p>
                  </a:txBody>
                  <a:tcPr marL="43313" marR="43313" marT="21657" marB="21657" anchor="ctr">
                    <a:lnL>
                      <a:noFill/>
                    </a:lnL>
                    <a:lnR>
                      <a:noFill/>
                    </a:lnR>
                    <a:lnT>
                      <a:noFill/>
                    </a:lnT>
                    <a:lnB>
                      <a:noFill/>
                    </a:lnB>
                    <a:noFill/>
                  </a:tcPr>
                </a:tc>
                <a:tc>
                  <a:txBody>
                    <a:bodyPr/>
                    <a:lstStyle/>
                    <a:p>
                      <a:pPr>
                        <a:buNone/>
                      </a:pPr>
                      <a:r>
                        <a:rPr lang="el-GR" sz="900"/>
                        <a:t>Αρμονία </a:t>
                      </a:r>
                      <a:r>
                        <a:rPr lang="en-US" sz="900"/>
                        <a:t>vs </a:t>
                      </a:r>
                      <a:r>
                        <a:rPr lang="el-GR" sz="900"/>
                        <a:t>κρατική πειθαρχία</a:t>
                      </a:r>
                    </a:p>
                  </a:txBody>
                  <a:tcPr marL="43313" marR="43313" marT="21657" marB="21657" anchor="ctr">
                    <a:lnL>
                      <a:noFill/>
                    </a:lnL>
                    <a:lnR>
                      <a:noFill/>
                    </a:lnR>
                    <a:lnT>
                      <a:noFill/>
                    </a:lnT>
                    <a:lnB>
                      <a:noFill/>
                    </a:lnB>
                    <a:noFill/>
                  </a:tcPr>
                </a:tc>
                <a:tc>
                  <a:txBody>
                    <a:bodyPr/>
                    <a:lstStyle/>
                    <a:p>
                      <a:pPr>
                        <a:buNone/>
                      </a:pPr>
                      <a:r>
                        <a:rPr lang="el-GR" sz="900"/>
                        <a:t>Κρατικός έλεγχος vs κοινωνική αυτονομία</a:t>
                      </a:r>
                    </a:p>
                  </a:txBody>
                  <a:tcPr marL="43313" marR="43313" marT="21657" marB="21657" anchor="ctr">
                    <a:lnL>
                      <a:noFill/>
                    </a:lnL>
                    <a:lnR>
                      <a:noFill/>
                    </a:lnR>
                    <a:lnT>
                      <a:noFill/>
                    </a:lnT>
                    <a:lnB>
                      <a:noFill/>
                    </a:lnB>
                    <a:noFill/>
                  </a:tcPr>
                </a:tc>
                <a:tc>
                  <a:txBody>
                    <a:bodyPr/>
                    <a:lstStyle/>
                    <a:p>
                      <a:pPr>
                        <a:buNone/>
                      </a:pPr>
                      <a:r>
                        <a:rPr lang="el-GR" sz="900"/>
                        <a:t>Θρησκευτική τάξη vs πολιτική εξουσία</a:t>
                      </a:r>
                    </a:p>
                  </a:txBody>
                  <a:tcPr marL="43313" marR="43313" marT="21657" marB="21657" anchor="ctr">
                    <a:lnL>
                      <a:noFill/>
                    </a:lnL>
                    <a:lnR>
                      <a:noFill/>
                    </a:lnR>
                    <a:lnT>
                      <a:noFill/>
                    </a:lnT>
                    <a:lnB>
                      <a:noFill/>
                    </a:lnB>
                    <a:noFill/>
                  </a:tcPr>
                </a:tc>
                <a:extLst>
                  <a:ext uri="{0D108BD9-81ED-4DB2-BD59-A6C34878D82A}">
                    <a16:rowId xmlns:a16="http://schemas.microsoft.com/office/drawing/2014/main" val="3419970035"/>
                  </a:ext>
                </a:extLst>
              </a:tr>
              <a:tr h="291609">
                <a:tc>
                  <a:txBody>
                    <a:bodyPr/>
                    <a:lstStyle/>
                    <a:p>
                      <a:pPr>
                        <a:buNone/>
                      </a:pPr>
                      <a:r>
                        <a:rPr lang="el-GR" sz="900" b="1"/>
                        <a:t>Τύπος νεωτερικότητας</a:t>
                      </a:r>
                      <a:endParaRPr lang="el-GR" sz="900"/>
                    </a:p>
                  </a:txBody>
                  <a:tcPr marL="43313" marR="43313" marT="21657" marB="21657" anchor="ctr">
                    <a:lnL>
                      <a:noFill/>
                    </a:lnL>
                    <a:lnR>
                      <a:noFill/>
                    </a:lnR>
                    <a:lnT>
                      <a:noFill/>
                    </a:lnT>
                    <a:lnB>
                      <a:noFill/>
                    </a:lnB>
                    <a:noFill/>
                  </a:tcPr>
                </a:tc>
                <a:tc>
                  <a:txBody>
                    <a:bodyPr/>
                    <a:lstStyle/>
                    <a:p>
                      <a:pPr>
                        <a:buNone/>
                      </a:pPr>
                      <a:r>
                        <a:rPr lang="el-GR" sz="900"/>
                        <a:t>Πλουραλιστική, συγκρουσιακή</a:t>
                      </a:r>
                    </a:p>
                  </a:txBody>
                  <a:tcPr marL="43313" marR="43313" marT="21657" marB="21657" anchor="ctr">
                    <a:lnL>
                      <a:noFill/>
                    </a:lnL>
                    <a:lnR>
                      <a:noFill/>
                    </a:lnR>
                    <a:lnT>
                      <a:noFill/>
                    </a:lnT>
                    <a:lnB>
                      <a:noFill/>
                    </a:lnB>
                    <a:noFill/>
                  </a:tcPr>
                </a:tc>
                <a:tc>
                  <a:txBody>
                    <a:bodyPr/>
                    <a:lstStyle/>
                    <a:p>
                      <a:pPr>
                        <a:buNone/>
                      </a:pPr>
                      <a:r>
                        <a:rPr lang="el-GR" sz="900"/>
                        <a:t>Γραφειοκρατικά-ηθική</a:t>
                      </a:r>
                    </a:p>
                  </a:txBody>
                  <a:tcPr marL="43313" marR="43313" marT="21657" marB="21657" anchor="ctr">
                    <a:lnL>
                      <a:noFill/>
                    </a:lnL>
                    <a:lnR>
                      <a:noFill/>
                    </a:lnR>
                    <a:lnT>
                      <a:noFill/>
                    </a:lnT>
                    <a:lnB>
                      <a:noFill/>
                    </a:lnB>
                    <a:noFill/>
                  </a:tcPr>
                </a:tc>
                <a:tc>
                  <a:txBody>
                    <a:bodyPr/>
                    <a:lstStyle/>
                    <a:p>
                      <a:pPr>
                        <a:buNone/>
                      </a:pPr>
                      <a:r>
                        <a:rPr lang="el-GR" sz="900"/>
                        <a:t>Αυταρχική/κρατικιστική</a:t>
                      </a:r>
                    </a:p>
                  </a:txBody>
                  <a:tcPr marL="43313" marR="43313" marT="21657" marB="21657" anchor="ctr">
                    <a:lnL>
                      <a:noFill/>
                    </a:lnL>
                    <a:lnR>
                      <a:noFill/>
                    </a:lnR>
                    <a:lnT>
                      <a:noFill/>
                    </a:lnT>
                    <a:lnB>
                      <a:noFill/>
                    </a:lnB>
                    <a:noFill/>
                  </a:tcPr>
                </a:tc>
                <a:tc>
                  <a:txBody>
                    <a:bodyPr/>
                    <a:lstStyle/>
                    <a:p>
                      <a:pPr>
                        <a:buNone/>
                      </a:pPr>
                      <a:r>
                        <a:rPr lang="el-GR" sz="900" dirty="0"/>
                        <a:t>Θρησκευτικά-κοινοτική</a:t>
                      </a:r>
                    </a:p>
                  </a:txBody>
                  <a:tcPr marL="43313" marR="43313" marT="21657" marB="21657" anchor="ctr">
                    <a:lnL>
                      <a:noFill/>
                    </a:lnL>
                    <a:lnR>
                      <a:noFill/>
                    </a:lnR>
                    <a:lnT>
                      <a:noFill/>
                    </a:lnT>
                    <a:lnB>
                      <a:noFill/>
                    </a:lnB>
                    <a:noFill/>
                  </a:tcPr>
                </a:tc>
                <a:extLst>
                  <a:ext uri="{0D108BD9-81ED-4DB2-BD59-A6C34878D82A}">
                    <a16:rowId xmlns:a16="http://schemas.microsoft.com/office/drawing/2014/main" val="3755754587"/>
                  </a:ext>
                </a:extLst>
              </a:tr>
            </a:tbl>
          </a:graphicData>
        </a:graphic>
      </p:graphicFrame>
    </p:spTree>
    <p:extLst>
      <p:ext uri="{BB962C8B-B14F-4D97-AF65-F5344CB8AC3E}">
        <p14:creationId xmlns:p14="http://schemas.microsoft.com/office/powerpoint/2010/main" val="41911182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36A60A-1525-B556-4478-C12650DED26E}"/>
              </a:ext>
            </a:extLst>
          </p:cNvPr>
          <p:cNvSpPr>
            <a:spLocks noGrp="1"/>
          </p:cNvSpPr>
          <p:nvPr>
            <p:ph type="title"/>
          </p:nvPr>
        </p:nvSpPr>
        <p:spPr>
          <a:xfrm>
            <a:off x="609600" y="274638"/>
            <a:ext cx="10972800" cy="694626"/>
          </a:xfrm>
        </p:spPr>
        <p:txBody>
          <a:bodyPr/>
          <a:lstStyle/>
          <a:p>
            <a:r>
              <a:rPr lang="el-GR" dirty="0"/>
              <a:t>Αναλυτική Σύνοψη</a:t>
            </a:r>
            <a:endParaRPr lang="en-US" dirty="0"/>
          </a:p>
        </p:txBody>
      </p:sp>
      <p:sp>
        <p:nvSpPr>
          <p:cNvPr id="3" name="Θέση περιεχομένου 2">
            <a:extLst>
              <a:ext uri="{FF2B5EF4-FFF2-40B4-BE49-F238E27FC236}">
                <a16:creationId xmlns:a16="http://schemas.microsoft.com/office/drawing/2014/main" id="{8BF4A023-C337-BFEB-9D1B-059DE9533C98}"/>
              </a:ext>
            </a:extLst>
          </p:cNvPr>
          <p:cNvSpPr>
            <a:spLocks noGrp="1"/>
          </p:cNvSpPr>
          <p:nvPr>
            <p:ph idx="1"/>
          </p:nvPr>
        </p:nvSpPr>
        <p:spPr/>
        <p:txBody>
          <a:bodyPr>
            <a:normAutofit fontScale="92500" lnSpcReduction="10000"/>
          </a:bodyPr>
          <a:lstStyle/>
          <a:p>
            <a:pPr>
              <a:buNone/>
            </a:pPr>
            <a:r>
              <a:rPr lang="el-GR" b="1" dirty="0"/>
              <a:t>Ευρώπη</a:t>
            </a:r>
          </a:p>
          <a:p>
            <a:pPr>
              <a:buNone/>
            </a:pPr>
            <a:r>
              <a:rPr lang="el-GR" dirty="0"/>
              <a:t>Η μόνη περίπτωση όπου η διαμαρτυρία θεσμοποιείται και οι οριζόντιες ταξικές δομές αποκτούν ευρεία πολιτική άρθρωση.</a:t>
            </a:r>
          </a:p>
          <a:p>
            <a:pPr>
              <a:buNone/>
            </a:pPr>
            <a:r>
              <a:rPr lang="el-GR" b="1" dirty="0"/>
              <a:t>Κίνα</a:t>
            </a:r>
          </a:p>
          <a:p>
            <a:pPr>
              <a:buNone/>
            </a:pPr>
            <a:r>
              <a:rPr lang="el-GR" dirty="0"/>
              <a:t>Ισχυρή πολιτισμική ιεράρχηση με εξεταστικό σύστημα ως μηχανισμό κινητικότητας. Το κέντρο διατηρεί ιδεολογική και θεσμική συνοχή.</a:t>
            </a:r>
          </a:p>
          <a:p>
            <a:pPr>
              <a:buNone/>
            </a:pPr>
            <a:r>
              <a:rPr lang="el-GR" b="1" dirty="0"/>
              <a:t>Ρωσία</a:t>
            </a:r>
          </a:p>
          <a:p>
            <a:pPr>
              <a:buNone/>
            </a:pPr>
            <a:r>
              <a:rPr lang="el-GR" dirty="0"/>
              <a:t>Δομή με έντονη κρατική </a:t>
            </a:r>
            <a:r>
              <a:rPr lang="el-GR" dirty="0" err="1"/>
              <a:t>παρεμβατικότητα</a:t>
            </a:r>
            <a:r>
              <a:rPr lang="el-GR" dirty="0"/>
              <a:t>. Η κοινωνική αυτονομία περιορίζεται και η ταξική άρθρωση ελέγχεται.</a:t>
            </a:r>
          </a:p>
          <a:p>
            <a:pPr>
              <a:buNone/>
            </a:pPr>
            <a:r>
              <a:rPr lang="el-GR" b="1" dirty="0"/>
              <a:t>Μέση Ανατολή</a:t>
            </a:r>
          </a:p>
          <a:p>
            <a:pPr>
              <a:buNone/>
            </a:pPr>
            <a:r>
              <a:rPr lang="el-GR" dirty="0" err="1"/>
              <a:t>Πολιτικο</a:t>
            </a:r>
            <a:r>
              <a:rPr lang="el-GR" dirty="0"/>
              <a:t>-θρησκευτικά κέντρα ελέγχουν κύρος και πρόσβαση. Οι ιεραρχίες είναι περισσότερο κατακόρυφες παρά οριζόντιες.</a:t>
            </a:r>
          </a:p>
          <a:p>
            <a:endParaRPr lang="en-US" dirty="0"/>
          </a:p>
        </p:txBody>
      </p:sp>
    </p:spTree>
    <p:extLst>
      <p:ext uri="{BB962C8B-B14F-4D97-AF65-F5344CB8AC3E}">
        <p14:creationId xmlns:p14="http://schemas.microsoft.com/office/powerpoint/2010/main" val="24161413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F647C-4DEA-C136-3657-C16F1FAC54C4}"/>
              </a:ext>
            </a:extLst>
          </p:cNvPr>
          <p:cNvSpPr>
            <a:spLocks noGrp="1"/>
          </p:cNvSpPr>
          <p:nvPr>
            <p:ph type="title"/>
          </p:nvPr>
        </p:nvSpPr>
        <p:spPr/>
        <p:txBody>
          <a:bodyPr/>
          <a:lstStyle/>
          <a:p>
            <a:r>
              <a:rPr lang="el-GR" dirty="0"/>
              <a:t>Αμερικανική Νεωτερικότητα</a:t>
            </a:r>
            <a:endParaRPr lang="en-US" dirty="0"/>
          </a:p>
        </p:txBody>
      </p:sp>
      <p:sp>
        <p:nvSpPr>
          <p:cNvPr id="3" name="Θέση περιεχομένου 2">
            <a:extLst>
              <a:ext uri="{FF2B5EF4-FFF2-40B4-BE49-F238E27FC236}">
                <a16:creationId xmlns:a16="http://schemas.microsoft.com/office/drawing/2014/main" id="{1C99BC7D-C20E-91AE-CEC4-AAD3C1FAD09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211708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5FDFD7-BEA4-3B76-2F1C-24541F0A4F5E}"/>
              </a:ext>
            </a:extLst>
          </p:cNvPr>
          <p:cNvSpPr>
            <a:spLocks noGrp="1"/>
          </p:cNvSpPr>
          <p:nvPr>
            <p:ph type="title"/>
          </p:nvPr>
        </p:nvSpPr>
        <p:spPr>
          <a:xfrm>
            <a:off x="609600" y="274638"/>
            <a:ext cx="10972800" cy="840930"/>
          </a:xfrm>
        </p:spPr>
        <p:txBody>
          <a:bodyPr/>
          <a:lstStyle/>
          <a:p>
            <a:r>
              <a:rPr lang="el-GR" dirty="0"/>
              <a:t>1. Οραματική (</a:t>
            </a:r>
            <a:r>
              <a:rPr lang="en-US" dirty="0"/>
              <a:t>visionary) </a:t>
            </a:r>
            <a:r>
              <a:rPr lang="el-GR" dirty="0"/>
              <a:t>δημοκρατία</a:t>
            </a:r>
            <a:endParaRPr lang="en-US" dirty="0"/>
          </a:p>
        </p:txBody>
      </p:sp>
      <p:sp>
        <p:nvSpPr>
          <p:cNvPr id="3" name="Θέση περιεχομένου 2">
            <a:extLst>
              <a:ext uri="{FF2B5EF4-FFF2-40B4-BE49-F238E27FC236}">
                <a16:creationId xmlns:a16="http://schemas.microsoft.com/office/drawing/2014/main" id="{102D27B8-2407-49B2-DD35-BCB080DE6313}"/>
              </a:ext>
            </a:extLst>
          </p:cNvPr>
          <p:cNvSpPr>
            <a:spLocks noGrp="1"/>
          </p:cNvSpPr>
          <p:nvPr>
            <p:ph idx="1"/>
          </p:nvPr>
        </p:nvSpPr>
        <p:spPr>
          <a:xfrm>
            <a:off x="609600" y="2340864"/>
            <a:ext cx="10972800" cy="3785300"/>
          </a:xfrm>
        </p:spPr>
        <p:txBody>
          <a:bodyPr/>
          <a:lstStyle/>
          <a:p>
            <a:pPr>
              <a:buNone/>
            </a:pPr>
            <a:r>
              <a:rPr lang="el-GR" dirty="0"/>
              <a:t>Η αμερικανική νεωτερικότητα συγκροτείται ως </a:t>
            </a:r>
            <a:r>
              <a:rPr lang="el-GR" b="1" dirty="0"/>
              <a:t>οραματικό πολιτικό πρόγραμμα</a:t>
            </a:r>
            <a:r>
              <a:rPr lang="el-GR" dirty="0"/>
              <a:t>.</a:t>
            </a:r>
          </a:p>
          <a:p>
            <a:pPr>
              <a:buNone/>
            </a:pPr>
            <a:r>
              <a:rPr lang="el-GR" dirty="0"/>
              <a:t>Η δημοκρατία στις ΗΠΑ δεν είναι απλώς θεσμική μορφή διακυβέρνησης, αλλά φέρει:</a:t>
            </a:r>
          </a:p>
          <a:p>
            <a:pPr>
              <a:buFont typeface="Arial" panose="020B0604020202020204" pitchFamily="34" charset="0"/>
              <a:buChar char="•"/>
            </a:pPr>
            <a:r>
              <a:rPr lang="el-GR" dirty="0"/>
              <a:t>έντονο ιδρυτικό-μεσσιανικό όραμα,</a:t>
            </a:r>
          </a:p>
          <a:p>
            <a:pPr>
              <a:buFont typeface="Arial" panose="020B0604020202020204" pitchFamily="34" charset="0"/>
              <a:buChar char="•"/>
            </a:pPr>
            <a:r>
              <a:rPr lang="el-GR" dirty="0" err="1"/>
              <a:t>ηθικο</a:t>
            </a:r>
            <a:r>
              <a:rPr lang="el-GR" dirty="0"/>
              <a:t>-κανονιστική αποστολή.</a:t>
            </a:r>
          </a:p>
          <a:p>
            <a:pPr>
              <a:buNone/>
            </a:pPr>
            <a:r>
              <a:rPr lang="el-GR" dirty="0"/>
              <a:t>Το πολιτικό σύστημα αντλεί νομιμοποίηση από ένα ιδεολογικό αφήγημα «εκλεκτής δημοκρατίας».</a:t>
            </a:r>
          </a:p>
          <a:p>
            <a:endParaRPr lang="en-US" dirty="0"/>
          </a:p>
        </p:txBody>
      </p:sp>
    </p:spTree>
    <p:extLst>
      <p:ext uri="{BB962C8B-B14F-4D97-AF65-F5344CB8AC3E}">
        <p14:creationId xmlns:p14="http://schemas.microsoft.com/office/powerpoint/2010/main" val="3428229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15E5B5-37E6-F9DE-824B-8FC1C45BD129}"/>
              </a:ext>
            </a:extLst>
          </p:cNvPr>
          <p:cNvSpPr>
            <a:spLocks noGrp="1"/>
          </p:cNvSpPr>
          <p:nvPr>
            <p:ph type="title"/>
          </p:nvPr>
        </p:nvSpPr>
        <p:spPr>
          <a:xfrm>
            <a:off x="609600" y="274638"/>
            <a:ext cx="10972800" cy="840930"/>
          </a:xfrm>
        </p:spPr>
        <p:txBody>
          <a:bodyPr/>
          <a:lstStyle/>
          <a:p>
            <a:r>
              <a:rPr lang="el-GR" dirty="0"/>
              <a:t>2. Απομάγευση του Κόσμου (</a:t>
            </a:r>
            <a:r>
              <a:rPr lang="el-GR" dirty="0" err="1"/>
              <a:t>Disenchantment</a:t>
            </a:r>
            <a:r>
              <a:rPr lang="el-GR" dirty="0"/>
              <a:t>)</a:t>
            </a:r>
            <a:endParaRPr lang="en-US" dirty="0"/>
          </a:p>
        </p:txBody>
      </p:sp>
      <p:sp>
        <p:nvSpPr>
          <p:cNvPr id="3" name="Θέση περιεχομένου 2">
            <a:extLst>
              <a:ext uri="{FF2B5EF4-FFF2-40B4-BE49-F238E27FC236}">
                <a16:creationId xmlns:a16="http://schemas.microsoft.com/office/drawing/2014/main" id="{6D6C6C10-DD22-7C10-FE80-814ABD98754F}"/>
              </a:ext>
            </a:extLst>
          </p:cNvPr>
          <p:cNvSpPr>
            <a:spLocks noGrp="1"/>
          </p:cNvSpPr>
          <p:nvPr>
            <p:ph idx="1"/>
          </p:nvPr>
        </p:nvSpPr>
        <p:spPr>
          <a:xfrm>
            <a:off x="609600" y="2569464"/>
            <a:ext cx="10972800" cy="3556700"/>
          </a:xfrm>
        </p:spPr>
        <p:txBody>
          <a:bodyPr/>
          <a:lstStyle/>
          <a:p>
            <a:pPr>
              <a:buNone/>
            </a:pPr>
            <a:r>
              <a:rPr lang="el-GR" dirty="0"/>
              <a:t>Η μετάβαση από κοσμολογικά ενοποιημένα σύμπαντα σε:</a:t>
            </a:r>
          </a:p>
          <a:p>
            <a:pPr>
              <a:buFont typeface="Arial" panose="020B0604020202020204" pitchFamily="34" charset="0"/>
              <a:buChar char="•"/>
            </a:pPr>
            <a:r>
              <a:rPr lang="el-GR" dirty="0"/>
              <a:t>κοσμική, επιστημονική κατανόηση της πραγματικότητας,</a:t>
            </a:r>
          </a:p>
          <a:p>
            <a:pPr>
              <a:buFont typeface="Arial" panose="020B0604020202020204" pitchFamily="34" charset="0"/>
              <a:buChar char="•"/>
            </a:pPr>
            <a:r>
              <a:rPr lang="el-GR" dirty="0"/>
              <a:t>διάκριση μεταξύ γεγονότος και αξίας,</a:t>
            </a:r>
          </a:p>
          <a:p>
            <a:pPr>
              <a:buFont typeface="Arial" panose="020B0604020202020204" pitchFamily="34" charset="0"/>
              <a:buChar char="•"/>
            </a:pPr>
            <a:r>
              <a:rPr lang="el-GR" dirty="0" err="1"/>
              <a:t>απο-ιεροποίηση</a:t>
            </a:r>
            <a:r>
              <a:rPr lang="el-GR" dirty="0"/>
              <a:t> της πολιτικής εξουσίας.</a:t>
            </a:r>
          </a:p>
          <a:p>
            <a:pPr>
              <a:buNone/>
            </a:pPr>
            <a:r>
              <a:rPr lang="el-GR" dirty="0"/>
              <a:t>Η θρησκεία δεν εξαφανίζεται, αλλά μετατρέπεται σε διαφοροποιημένο υποσύστημα.</a:t>
            </a:r>
          </a:p>
          <a:p>
            <a:endParaRPr lang="en-US" dirty="0"/>
          </a:p>
        </p:txBody>
      </p:sp>
    </p:spTree>
    <p:extLst>
      <p:ext uri="{BB962C8B-B14F-4D97-AF65-F5344CB8AC3E}">
        <p14:creationId xmlns:p14="http://schemas.microsoft.com/office/powerpoint/2010/main" val="28150081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B23337-ED44-7598-C509-DA84568B7D1D}"/>
              </a:ext>
            </a:extLst>
          </p:cNvPr>
          <p:cNvSpPr>
            <a:spLocks noGrp="1"/>
          </p:cNvSpPr>
          <p:nvPr>
            <p:ph type="title"/>
          </p:nvPr>
        </p:nvSpPr>
        <p:spPr>
          <a:xfrm>
            <a:off x="609600" y="274638"/>
            <a:ext cx="10972800" cy="758634"/>
          </a:xfrm>
        </p:spPr>
        <p:txBody>
          <a:bodyPr/>
          <a:lstStyle/>
          <a:p>
            <a:r>
              <a:rPr lang="el-GR" dirty="0"/>
              <a:t>2. Πολιτική θρησκεία</a:t>
            </a:r>
            <a:endParaRPr lang="en-US" dirty="0"/>
          </a:p>
        </p:txBody>
      </p:sp>
      <p:sp>
        <p:nvSpPr>
          <p:cNvPr id="3" name="Θέση περιεχομένου 2">
            <a:extLst>
              <a:ext uri="{FF2B5EF4-FFF2-40B4-BE49-F238E27FC236}">
                <a16:creationId xmlns:a16="http://schemas.microsoft.com/office/drawing/2014/main" id="{43061D6C-24BC-EFF9-AF37-E92273B9D7CE}"/>
              </a:ext>
            </a:extLst>
          </p:cNvPr>
          <p:cNvSpPr>
            <a:spLocks noGrp="1"/>
          </p:cNvSpPr>
          <p:nvPr>
            <p:ph idx="1"/>
          </p:nvPr>
        </p:nvSpPr>
        <p:spPr>
          <a:xfrm>
            <a:off x="609600" y="2130552"/>
            <a:ext cx="10972800" cy="3995612"/>
          </a:xfrm>
        </p:spPr>
        <p:txBody>
          <a:bodyPr/>
          <a:lstStyle/>
          <a:p>
            <a:pPr>
              <a:buNone/>
            </a:pPr>
            <a:r>
              <a:rPr lang="el-GR" dirty="0"/>
              <a:t>Η αμερικανική συλλογική ταυτότητα συγκροτείται μέσω μιας μορφής </a:t>
            </a:r>
            <a:r>
              <a:rPr lang="el-GR" b="1" dirty="0"/>
              <a:t>πολιτικής θρησκείας</a:t>
            </a:r>
            <a:r>
              <a:rPr lang="el-GR" dirty="0"/>
              <a:t>, η οποία:</a:t>
            </a:r>
          </a:p>
          <a:p>
            <a:pPr>
              <a:buFont typeface="Arial" panose="020B0604020202020204" pitchFamily="34" charset="0"/>
              <a:buChar char="•"/>
            </a:pPr>
            <a:r>
              <a:rPr lang="el-GR" dirty="0"/>
              <a:t>συνδέει το έθνος με υπερβατικό ηθικό νόημα,</a:t>
            </a:r>
          </a:p>
          <a:p>
            <a:pPr>
              <a:buFont typeface="Arial" panose="020B0604020202020204" pitchFamily="34" charset="0"/>
              <a:buChar char="•"/>
            </a:pPr>
            <a:r>
              <a:rPr lang="el-GR" dirty="0" err="1"/>
              <a:t>ιεροποιεί</a:t>
            </a:r>
            <a:r>
              <a:rPr lang="el-GR" dirty="0"/>
              <a:t> το Σύνταγμα, τη δημοκρατία και τα ιδρυτικά κείμενα,</a:t>
            </a:r>
          </a:p>
          <a:p>
            <a:pPr>
              <a:buFont typeface="Arial" panose="020B0604020202020204" pitchFamily="34" charset="0"/>
              <a:buChar char="•"/>
            </a:pPr>
            <a:r>
              <a:rPr lang="el-GR" dirty="0"/>
              <a:t>ενσωματώνει τη διαμαρτυρία μέσα στο ίδιο το εθνικό αφήγημα.</a:t>
            </a:r>
          </a:p>
          <a:p>
            <a:pPr>
              <a:buNone/>
            </a:pPr>
            <a:r>
              <a:rPr lang="el-GR" dirty="0"/>
              <a:t>Η υπερβατικότητα δεν εξαφανίζεται· μετασχηματίζεται σε κοσμική αποστολή.</a:t>
            </a:r>
          </a:p>
          <a:p>
            <a:endParaRPr lang="en-US" dirty="0"/>
          </a:p>
        </p:txBody>
      </p:sp>
    </p:spTree>
    <p:extLst>
      <p:ext uri="{BB962C8B-B14F-4D97-AF65-F5344CB8AC3E}">
        <p14:creationId xmlns:p14="http://schemas.microsoft.com/office/powerpoint/2010/main" val="31842649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02F1C3-D6B7-4DF0-80A0-8AF2C7AA09D8}"/>
              </a:ext>
            </a:extLst>
          </p:cNvPr>
          <p:cNvSpPr>
            <a:spLocks noGrp="1"/>
          </p:cNvSpPr>
          <p:nvPr>
            <p:ph type="title"/>
          </p:nvPr>
        </p:nvSpPr>
        <p:spPr>
          <a:xfrm>
            <a:off x="609600" y="274638"/>
            <a:ext cx="10972800" cy="950658"/>
          </a:xfrm>
        </p:spPr>
        <p:txBody>
          <a:bodyPr/>
          <a:lstStyle/>
          <a:p>
            <a:r>
              <a:rPr lang="el-GR" dirty="0"/>
              <a:t>3. Το αμερικανικό «κέντρο»</a:t>
            </a:r>
            <a:endParaRPr lang="en-US" dirty="0"/>
          </a:p>
        </p:txBody>
      </p:sp>
      <p:sp>
        <p:nvSpPr>
          <p:cNvPr id="3" name="Θέση περιεχομένου 2">
            <a:extLst>
              <a:ext uri="{FF2B5EF4-FFF2-40B4-BE49-F238E27FC236}">
                <a16:creationId xmlns:a16="http://schemas.microsoft.com/office/drawing/2014/main" id="{1CBAC29B-DC56-0C95-7225-B70E78CD5F20}"/>
              </a:ext>
            </a:extLst>
          </p:cNvPr>
          <p:cNvSpPr>
            <a:spLocks noGrp="1"/>
          </p:cNvSpPr>
          <p:nvPr>
            <p:ph idx="1"/>
          </p:nvPr>
        </p:nvSpPr>
        <p:spPr/>
        <p:txBody>
          <a:bodyPr/>
          <a:lstStyle/>
          <a:p>
            <a:pPr>
              <a:buNone/>
            </a:pPr>
            <a:r>
              <a:rPr lang="el-GR" dirty="0"/>
              <a:t>Η δομή του αμερικανικού κέντρου:</a:t>
            </a:r>
          </a:p>
          <a:p>
            <a:pPr>
              <a:buNone/>
            </a:pPr>
            <a:endParaRPr lang="el-GR" dirty="0"/>
          </a:p>
          <a:p>
            <a:pPr>
              <a:buFont typeface="Arial" panose="020B0604020202020204" pitchFamily="34" charset="0"/>
              <a:buChar char="•"/>
            </a:pPr>
            <a:r>
              <a:rPr lang="el-GR" dirty="0"/>
              <a:t>είναι ισχυρά συμβολικό και </a:t>
            </a:r>
            <a:r>
              <a:rPr lang="el-GR" dirty="0" err="1"/>
              <a:t>αξιακό</a:t>
            </a:r>
            <a:r>
              <a:rPr lang="el-GR" dirty="0"/>
              <a:t>,</a:t>
            </a:r>
          </a:p>
          <a:p>
            <a:pPr>
              <a:buFont typeface="Arial" panose="020B0604020202020204" pitchFamily="34" charset="0"/>
              <a:buChar char="•"/>
            </a:pPr>
            <a:r>
              <a:rPr lang="el-GR" dirty="0"/>
              <a:t>δεν ταυτίζεται πλήρως με κρατική γραφειοκρατία,</a:t>
            </a:r>
          </a:p>
          <a:p>
            <a:pPr>
              <a:buFont typeface="Arial" panose="020B0604020202020204" pitchFamily="34" charset="0"/>
              <a:buChar char="•"/>
            </a:pPr>
            <a:r>
              <a:rPr lang="el-GR" dirty="0"/>
              <a:t>διατηρεί υψηλό βαθμό ιδεολογικής συνοχής.</a:t>
            </a:r>
          </a:p>
          <a:p>
            <a:pPr>
              <a:buFont typeface="Arial" panose="020B0604020202020204" pitchFamily="34" charset="0"/>
              <a:buChar char="•"/>
            </a:pPr>
            <a:endParaRPr lang="el-GR" dirty="0"/>
          </a:p>
          <a:p>
            <a:pPr>
              <a:buNone/>
            </a:pPr>
            <a:r>
              <a:rPr lang="el-GR" dirty="0"/>
              <a:t>Σε αντίθεση με την Ευρώπη, όπου το κέντρο διαμορφώθηκε μέσα από μακραίωνες ταξικές συγκρούσεις, στις ΗΠΑ συγκροτείται γύρω από το ιδρυτικό όραμα.</a:t>
            </a:r>
          </a:p>
          <a:p>
            <a:endParaRPr lang="en-US" dirty="0"/>
          </a:p>
        </p:txBody>
      </p:sp>
    </p:spTree>
    <p:extLst>
      <p:ext uri="{BB962C8B-B14F-4D97-AF65-F5344CB8AC3E}">
        <p14:creationId xmlns:p14="http://schemas.microsoft.com/office/powerpoint/2010/main" val="4986621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0428E5-C7DF-9942-AD07-EC0A22D2F471}"/>
              </a:ext>
            </a:extLst>
          </p:cNvPr>
          <p:cNvSpPr>
            <a:spLocks noGrp="1"/>
          </p:cNvSpPr>
          <p:nvPr>
            <p:ph type="title"/>
          </p:nvPr>
        </p:nvSpPr>
        <p:spPr>
          <a:xfrm>
            <a:off x="609600" y="274638"/>
            <a:ext cx="10972800" cy="859218"/>
          </a:xfrm>
        </p:spPr>
        <p:txBody>
          <a:bodyPr/>
          <a:lstStyle/>
          <a:p>
            <a:r>
              <a:rPr lang="el-GR" dirty="0"/>
              <a:t>4. Διαμαρτυρία ως συστατικό στοιχείο</a:t>
            </a:r>
            <a:endParaRPr lang="en-US" dirty="0"/>
          </a:p>
        </p:txBody>
      </p:sp>
      <p:sp>
        <p:nvSpPr>
          <p:cNvPr id="3" name="Θέση περιεχομένου 2">
            <a:extLst>
              <a:ext uri="{FF2B5EF4-FFF2-40B4-BE49-F238E27FC236}">
                <a16:creationId xmlns:a16="http://schemas.microsoft.com/office/drawing/2014/main" id="{78ADBD0A-ABA4-BDED-C472-C3A609C1B7CD}"/>
              </a:ext>
            </a:extLst>
          </p:cNvPr>
          <p:cNvSpPr>
            <a:spLocks noGrp="1"/>
          </p:cNvSpPr>
          <p:nvPr>
            <p:ph idx="1"/>
          </p:nvPr>
        </p:nvSpPr>
        <p:spPr>
          <a:xfrm>
            <a:off x="609600" y="2048256"/>
            <a:ext cx="10972800" cy="4077908"/>
          </a:xfrm>
        </p:spPr>
        <p:txBody>
          <a:bodyPr/>
          <a:lstStyle/>
          <a:p>
            <a:pPr>
              <a:buNone/>
            </a:pPr>
            <a:r>
              <a:rPr lang="el-GR" dirty="0"/>
              <a:t>Η διαμαρτυρία στις ΗΠΑ:</a:t>
            </a:r>
          </a:p>
          <a:p>
            <a:pPr>
              <a:buFont typeface="Arial" panose="020B0604020202020204" pitchFamily="34" charset="0"/>
              <a:buChar char="•"/>
            </a:pPr>
            <a:r>
              <a:rPr lang="el-GR" dirty="0"/>
              <a:t>δεν νοείται ως εξωτερική απειλή,</a:t>
            </a:r>
          </a:p>
          <a:p>
            <a:pPr>
              <a:buFont typeface="Arial" panose="020B0604020202020204" pitchFamily="34" charset="0"/>
              <a:buChar char="•"/>
            </a:pPr>
            <a:r>
              <a:rPr lang="el-GR" dirty="0"/>
              <a:t>αλλά ως εσωτερική </a:t>
            </a:r>
            <a:r>
              <a:rPr lang="el-GR" dirty="0" err="1"/>
              <a:t>επανερμηνεία</a:t>
            </a:r>
            <a:r>
              <a:rPr lang="el-GR" dirty="0"/>
              <a:t> του ιδρυτικού οράματος.</a:t>
            </a:r>
          </a:p>
          <a:p>
            <a:pPr>
              <a:buNone/>
            </a:pPr>
            <a:r>
              <a:rPr lang="el-GR" dirty="0"/>
              <a:t>Τα κινήματα (πολιτικά, κοινωνικά, θρησκευτικά) διεκδικούν επιστροφή στις «αληθινές» αξίες της Αμερικής.</a:t>
            </a:r>
          </a:p>
          <a:p>
            <a:pPr>
              <a:buNone/>
            </a:pPr>
            <a:endParaRPr lang="el-GR" dirty="0"/>
          </a:p>
          <a:p>
            <a:pPr>
              <a:buNone/>
            </a:pPr>
            <a:r>
              <a:rPr lang="el-GR" dirty="0"/>
              <a:t>Έτσι, η σύγκρουση αποκτά μορφή ερμηνευτικού ανταγωνισμού για το νόημα του έθνους.</a:t>
            </a:r>
          </a:p>
          <a:p>
            <a:endParaRPr lang="en-US" dirty="0"/>
          </a:p>
        </p:txBody>
      </p:sp>
    </p:spTree>
    <p:extLst>
      <p:ext uri="{BB962C8B-B14F-4D97-AF65-F5344CB8AC3E}">
        <p14:creationId xmlns:p14="http://schemas.microsoft.com/office/powerpoint/2010/main" val="28985828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048D18-9025-7566-5E2A-E9B4C12E8A87}"/>
              </a:ext>
            </a:extLst>
          </p:cNvPr>
          <p:cNvSpPr>
            <a:spLocks noGrp="1"/>
          </p:cNvSpPr>
          <p:nvPr>
            <p:ph type="title"/>
          </p:nvPr>
        </p:nvSpPr>
        <p:spPr>
          <a:xfrm>
            <a:off x="609600" y="274638"/>
            <a:ext cx="10972800" cy="914082"/>
          </a:xfrm>
        </p:spPr>
        <p:txBody>
          <a:bodyPr/>
          <a:lstStyle/>
          <a:p>
            <a:r>
              <a:rPr lang="el-GR" dirty="0"/>
              <a:t>5. Απουσία σοσιαλισμού ως μαζικής παράδοσης</a:t>
            </a:r>
            <a:endParaRPr lang="en-US" dirty="0"/>
          </a:p>
        </p:txBody>
      </p:sp>
      <p:sp>
        <p:nvSpPr>
          <p:cNvPr id="3" name="Θέση περιεχομένου 2">
            <a:extLst>
              <a:ext uri="{FF2B5EF4-FFF2-40B4-BE49-F238E27FC236}">
                <a16:creationId xmlns:a16="http://schemas.microsoft.com/office/drawing/2014/main" id="{34F40C37-8BAE-9A47-ED9E-AB684FEE5A55}"/>
              </a:ext>
            </a:extLst>
          </p:cNvPr>
          <p:cNvSpPr>
            <a:spLocks noGrp="1"/>
          </p:cNvSpPr>
          <p:nvPr>
            <p:ph idx="1"/>
          </p:nvPr>
        </p:nvSpPr>
        <p:spPr>
          <a:xfrm>
            <a:off x="609600" y="2130552"/>
            <a:ext cx="10972800" cy="3995612"/>
          </a:xfrm>
        </p:spPr>
        <p:txBody>
          <a:bodyPr/>
          <a:lstStyle/>
          <a:p>
            <a:pPr>
              <a:buNone/>
            </a:pPr>
            <a:r>
              <a:rPr lang="el-GR" dirty="0"/>
              <a:t>«Γιατί όχι σοσιαλισμός στην Αμερική;».</a:t>
            </a:r>
          </a:p>
          <a:p>
            <a:pPr>
              <a:buNone/>
            </a:pPr>
            <a:endParaRPr lang="el-GR" dirty="0"/>
          </a:p>
          <a:p>
            <a:pPr>
              <a:buNone/>
            </a:pPr>
            <a:r>
              <a:rPr lang="el-GR" dirty="0"/>
              <a:t>Η εξήγηση συνδέεται με:</a:t>
            </a:r>
          </a:p>
          <a:p>
            <a:pPr>
              <a:buFont typeface="Arial" panose="020B0604020202020204" pitchFamily="34" charset="0"/>
              <a:buChar char="•"/>
            </a:pPr>
            <a:r>
              <a:rPr lang="el-GR" dirty="0"/>
              <a:t>τον ισχυρό ατομικισμό,</a:t>
            </a:r>
          </a:p>
          <a:p>
            <a:pPr>
              <a:buFont typeface="Arial" panose="020B0604020202020204" pitchFamily="34" charset="0"/>
              <a:buChar char="•"/>
            </a:pPr>
            <a:r>
              <a:rPr lang="el-GR" dirty="0"/>
              <a:t>τη διάχυτη πρόσβαση στο όραμα της κοινωνικής κινητικότητας,</a:t>
            </a:r>
          </a:p>
          <a:p>
            <a:pPr>
              <a:buFont typeface="Arial" panose="020B0604020202020204" pitchFamily="34" charset="0"/>
              <a:buChar char="•"/>
            </a:pPr>
            <a:r>
              <a:rPr lang="el-GR" dirty="0"/>
              <a:t>τη νομιμοποίηση της αγοράς ως πεδίου ηθικής επιτυχίας.</a:t>
            </a:r>
          </a:p>
          <a:p>
            <a:pPr>
              <a:buFont typeface="Arial" panose="020B0604020202020204" pitchFamily="34" charset="0"/>
              <a:buChar char="•"/>
            </a:pPr>
            <a:endParaRPr lang="el-GR" dirty="0"/>
          </a:p>
          <a:p>
            <a:pPr>
              <a:buNone/>
            </a:pPr>
            <a:r>
              <a:rPr lang="el-GR" dirty="0"/>
              <a:t>Η ταξική διαμαρτυρία δεν συγκροτείται ως αντικαπιταλιστικό πρόγραμμα εθνικής εμβέλειας.</a:t>
            </a:r>
          </a:p>
          <a:p>
            <a:endParaRPr lang="en-US" dirty="0"/>
          </a:p>
        </p:txBody>
      </p:sp>
    </p:spTree>
    <p:extLst>
      <p:ext uri="{BB962C8B-B14F-4D97-AF65-F5344CB8AC3E}">
        <p14:creationId xmlns:p14="http://schemas.microsoft.com/office/powerpoint/2010/main" val="33555736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F2BC0B-C1EF-71A5-345B-D28AEC81D043}"/>
              </a:ext>
            </a:extLst>
          </p:cNvPr>
          <p:cNvSpPr>
            <a:spLocks noGrp="1"/>
          </p:cNvSpPr>
          <p:nvPr>
            <p:ph type="title"/>
          </p:nvPr>
        </p:nvSpPr>
        <p:spPr>
          <a:xfrm>
            <a:off x="609600" y="274638"/>
            <a:ext cx="10972800" cy="868362"/>
          </a:xfrm>
        </p:spPr>
        <p:txBody>
          <a:bodyPr/>
          <a:lstStyle/>
          <a:p>
            <a:r>
              <a:rPr lang="el-GR" dirty="0"/>
              <a:t>6. Διαστρωμάτωση και ελίτ</a:t>
            </a:r>
            <a:endParaRPr lang="en-US" dirty="0"/>
          </a:p>
        </p:txBody>
      </p:sp>
      <p:sp>
        <p:nvSpPr>
          <p:cNvPr id="3" name="Θέση περιεχομένου 2">
            <a:extLst>
              <a:ext uri="{FF2B5EF4-FFF2-40B4-BE49-F238E27FC236}">
                <a16:creationId xmlns:a16="http://schemas.microsoft.com/office/drawing/2014/main" id="{24378825-1CBA-490E-C51F-F1EC87FFC85A}"/>
              </a:ext>
            </a:extLst>
          </p:cNvPr>
          <p:cNvSpPr>
            <a:spLocks noGrp="1"/>
          </p:cNvSpPr>
          <p:nvPr>
            <p:ph idx="1"/>
          </p:nvPr>
        </p:nvSpPr>
        <p:spPr>
          <a:xfrm>
            <a:off x="609600" y="2121408"/>
            <a:ext cx="10972800" cy="4004756"/>
          </a:xfrm>
        </p:spPr>
        <p:txBody>
          <a:bodyPr/>
          <a:lstStyle/>
          <a:p>
            <a:pPr>
              <a:buNone/>
            </a:pPr>
            <a:r>
              <a:rPr lang="el-GR" dirty="0"/>
              <a:t>Η αμερικανική διαστρωμάτωση χαρακτηρίζεται από:</a:t>
            </a:r>
          </a:p>
          <a:p>
            <a:pPr>
              <a:buFont typeface="Arial" panose="020B0604020202020204" pitchFamily="34" charset="0"/>
              <a:buChar char="•"/>
            </a:pPr>
            <a:r>
              <a:rPr lang="el-GR" dirty="0"/>
              <a:t>υψηλή κινητικότητα ως ιδεολογικό </a:t>
            </a:r>
            <a:r>
              <a:rPr lang="el-GR" dirty="0" err="1"/>
              <a:t>πρόταγμα</a:t>
            </a:r>
            <a:r>
              <a:rPr lang="el-GR" dirty="0"/>
              <a:t>,</a:t>
            </a:r>
          </a:p>
          <a:p>
            <a:pPr>
              <a:buFont typeface="Arial" panose="020B0604020202020204" pitchFamily="34" charset="0"/>
              <a:buChar char="•"/>
            </a:pPr>
            <a:r>
              <a:rPr lang="el-GR" dirty="0"/>
              <a:t>έντονη </a:t>
            </a:r>
            <a:r>
              <a:rPr lang="el-GR" dirty="0" err="1"/>
              <a:t>αξιακή</a:t>
            </a:r>
            <a:r>
              <a:rPr lang="el-GR" dirty="0"/>
              <a:t> νομιμοποίηση της επιτυχίας,</a:t>
            </a:r>
          </a:p>
          <a:p>
            <a:pPr>
              <a:buFont typeface="Arial" panose="020B0604020202020204" pitchFamily="34" charset="0"/>
              <a:buChar char="•"/>
            </a:pPr>
            <a:r>
              <a:rPr lang="el-GR" dirty="0"/>
              <a:t>ισχυρές ελίτ που διατηρούν πρόσβαση στο κέντρο, αλλά χωρίς αριστοκρατική θεμελίωση.</a:t>
            </a:r>
          </a:p>
          <a:p>
            <a:pPr>
              <a:buFont typeface="Arial" panose="020B0604020202020204" pitchFamily="34" charset="0"/>
              <a:buChar char="•"/>
            </a:pPr>
            <a:endParaRPr lang="el-GR" dirty="0"/>
          </a:p>
          <a:p>
            <a:pPr>
              <a:buNone/>
            </a:pPr>
            <a:r>
              <a:rPr lang="el-GR" dirty="0"/>
              <a:t>Οι ελίτ ορίζονται περισσότερο από την ικανότητα συμμετοχής στο ιδρυτικό αφήγημα παρά από παραδοσιακά κληρονομικά προνόμια.</a:t>
            </a:r>
          </a:p>
          <a:p>
            <a:endParaRPr lang="en-US" dirty="0"/>
          </a:p>
        </p:txBody>
      </p:sp>
    </p:spTree>
    <p:extLst>
      <p:ext uri="{BB962C8B-B14F-4D97-AF65-F5344CB8AC3E}">
        <p14:creationId xmlns:p14="http://schemas.microsoft.com/office/powerpoint/2010/main" val="12784858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22C720-1621-91C2-9A4F-D638402B412D}"/>
              </a:ext>
            </a:extLst>
          </p:cNvPr>
          <p:cNvSpPr>
            <a:spLocks noGrp="1"/>
          </p:cNvSpPr>
          <p:nvPr>
            <p:ph type="title"/>
          </p:nvPr>
        </p:nvSpPr>
        <p:spPr>
          <a:xfrm>
            <a:off x="609600" y="274638"/>
            <a:ext cx="10972800" cy="877506"/>
          </a:xfrm>
        </p:spPr>
        <p:txBody>
          <a:bodyPr/>
          <a:lstStyle/>
          <a:p>
            <a:r>
              <a:rPr lang="el-GR" dirty="0"/>
              <a:t>7. Νεωτερισμός ως στοιχείο ταυτότητας</a:t>
            </a:r>
            <a:endParaRPr lang="en-US" dirty="0"/>
          </a:p>
        </p:txBody>
      </p:sp>
      <p:sp>
        <p:nvSpPr>
          <p:cNvPr id="3" name="Θέση περιεχομένου 2">
            <a:extLst>
              <a:ext uri="{FF2B5EF4-FFF2-40B4-BE49-F238E27FC236}">
                <a16:creationId xmlns:a16="http://schemas.microsoft.com/office/drawing/2014/main" id="{5BB554DB-2181-6B9D-2B5A-8563FF5DF004}"/>
              </a:ext>
            </a:extLst>
          </p:cNvPr>
          <p:cNvSpPr>
            <a:spLocks noGrp="1"/>
          </p:cNvSpPr>
          <p:nvPr>
            <p:ph idx="1"/>
          </p:nvPr>
        </p:nvSpPr>
        <p:spPr>
          <a:xfrm>
            <a:off x="609600" y="2441448"/>
            <a:ext cx="10972800" cy="3684716"/>
          </a:xfrm>
        </p:spPr>
        <p:txBody>
          <a:bodyPr/>
          <a:lstStyle/>
          <a:p>
            <a:pPr>
              <a:buNone/>
            </a:pPr>
            <a:r>
              <a:rPr lang="el-GR" dirty="0"/>
              <a:t>Σε αντίθεση με την Ευρώπη που κουβαλά βαριά ιστορική παράδοση:</a:t>
            </a:r>
          </a:p>
          <a:p>
            <a:pPr>
              <a:buNone/>
            </a:pPr>
            <a:endParaRPr lang="el-GR" dirty="0"/>
          </a:p>
          <a:p>
            <a:pPr>
              <a:buFont typeface="Arial" panose="020B0604020202020204" pitchFamily="34" charset="0"/>
              <a:buChar char="•"/>
            </a:pPr>
            <a:r>
              <a:rPr lang="el-GR" dirty="0"/>
              <a:t>ο «νεωτερισμός» καθίσταται στοιχείο της ίδιας της εθνικής ταυτότητας των ΗΠΑ,</a:t>
            </a:r>
          </a:p>
          <a:p>
            <a:pPr>
              <a:buFont typeface="Arial" panose="020B0604020202020204" pitchFamily="34" charset="0"/>
              <a:buChar char="•"/>
            </a:pPr>
            <a:r>
              <a:rPr lang="el-GR" dirty="0"/>
              <a:t>η ρήξη με το παρελθόν είναι θετική αξία.</a:t>
            </a:r>
          </a:p>
          <a:p>
            <a:pPr>
              <a:buFont typeface="Arial" panose="020B0604020202020204" pitchFamily="34" charset="0"/>
              <a:buChar char="•"/>
            </a:pPr>
            <a:endParaRPr lang="el-GR" dirty="0"/>
          </a:p>
          <a:p>
            <a:pPr>
              <a:buFont typeface="Arial" panose="020B0604020202020204" pitchFamily="34" charset="0"/>
              <a:buChar char="•"/>
            </a:pPr>
            <a:endParaRPr lang="el-GR" dirty="0"/>
          </a:p>
          <a:p>
            <a:pPr>
              <a:buNone/>
            </a:pPr>
            <a:r>
              <a:rPr lang="el-GR" dirty="0"/>
              <a:t>Η καινοτομία αποκτά ηθική διάσταση.</a:t>
            </a:r>
          </a:p>
          <a:p>
            <a:endParaRPr lang="en-US" dirty="0"/>
          </a:p>
        </p:txBody>
      </p:sp>
    </p:spTree>
    <p:extLst>
      <p:ext uri="{BB962C8B-B14F-4D97-AF65-F5344CB8AC3E}">
        <p14:creationId xmlns:p14="http://schemas.microsoft.com/office/powerpoint/2010/main" val="30541891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53EBDA-7E92-7642-76B3-D50DD713B2CA}"/>
              </a:ext>
            </a:extLst>
          </p:cNvPr>
          <p:cNvSpPr>
            <a:spLocks noGrp="1"/>
          </p:cNvSpPr>
          <p:nvPr>
            <p:ph type="title"/>
          </p:nvPr>
        </p:nvSpPr>
        <p:spPr>
          <a:xfrm>
            <a:off x="472440" y="299940"/>
            <a:ext cx="10972800" cy="863792"/>
          </a:xfrm>
        </p:spPr>
        <p:txBody>
          <a:bodyPr/>
          <a:lstStyle/>
          <a:p>
            <a:r>
              <a:rPr lang="el-GR" dirty="0"/>
              <a:t>8. Καθολική αποστολή και παγκόσμια προβολή</a:t>
            </a:r>
            <a:endParaRPr lang="en-US" dirty="0"/>
          </a:p>
        </p:txBody>
      </p:sp>
      <p:sp>
        <p:nvSpPr>
          <p:cNvPr id="3" name="Θέση περιεχομένου 2">
            <a:extLst>
              <a:ext uri="{FF2B5EF4-FFF2-40B4-BE49-F238E27FC236}">
                <a16:creationId xmlns:a16="http://schemas.microsoft.com/office/drawing/2014/main" id="{73466E66-ADD4-7FBA-B0D1-E939B2E08A5D}"/>
              </a:ext>
            </a:extLst>
          </p:cNvPr>
          <p:cNvSpPr>
            <a:spLocks noGrp="1"/>
          </p:cNvSpPr>
          <p:nvPr>
            <p:ph idx="1"/>
          </p:nvPr>
        </p:nvSpPr>
        <p:spPr>
          <a:xfrm>
            <a:off x="609600" y="2450592"/>
            <a:ext cx="10972800" cy="3675572"/>
          </a:xfrm>
        </p:spPr>
        <p:txBody>
          <a:bodyPr/>
          <a:lstStyle/>
          <a:p>
            <a:pPr>
              <a:buNone/>
            </a:pPr>
            <a:r>
              <a:rPr lang="el-GR" dirty="0"/>
              <a:t>Η αμερικανική νεωτερικότητα ενσωματώνει:</a:t>
            </a:r>
          </a:p>
          <a:p>
            <a:pPr>
              <a:buFont typeface="Arial" panose="020B0604020202020204" pitchFamily="34" charset="0"/>
              <a:buChar char="•"/>
            </a:pPr>
            <a:r>
              <a:rPr lang="el-GR" dirty="0"/>
              <a:t>οικουμενική αξίωση δημοκρατίας,</a:t>
            </a:r>
          </a:p>
          <a:p>
            <a:pPr>
              <a:buFont typeface="Arial" panose="020B0604020202020204" pitchFamily="34" charset="0"/>
              <a:buChar char="•"/>
            </a:pPr>
            <a:r>
              <a:rPr lang="el-GR" dirty="0"/>
              <a:t>αντίληψη ηθικής ευθύνης στην παγκόσμια σκηνή.</a:t>
            </a:r>
          </a:p>
          <a:p>
            <a:pPr>
              <a:buNone/>
            </a:pPr>
            <a:r>
              <a:rPr lang="el-GR" dirty="0"/>
              <a:t>Η εξωτερική πολιτική συχνά προσλαμβάνει χαρακτήρα αποστολής.</a:t>
            </a:r>
          </a:p>
          <a:p>
            <a:endParaRPr lang="en-US" dirty="0"/>
          </a:p>
        </p:txBody>
      </p:sp>
    </p:spTree>
    <p:extLst>
      <p:ext uri="{BB962C8B-B14F-4D97-AF65-F5344CB8AC3E}">
        <p14:creationId xmlns:p14="http://schemas.microsoft.com/office/powerpoint/2010/main" val="9667547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DC4ACA-3D9B-D63A-9727-A26B74915694}"/>
              </a:ext>
            </a:extLst>
          </p:cNvPr>
          <p:cNvSpPr>
            <a:spLocks noGrp="1"/>
          </p:cNvSpPr>
          <p:nvPr>
            <p:ph type="title"/>
          </p:nvPr>
        </p:nvSpPr>
        <p:spPr>
          <a:xfrm>
            <a:off x="609600" y="274638"/>
            <a:ext cx="10972800" cy="795210"/>
          </a:xfrm>
        </p:spPr>
        <p:txBody>
          <a:bodyPr/>
          <a:lstStyle/>
          <a:p>
            <a:r>
              <a:rPr lang="el-GR" dirty="0"/>
              <a:t>Συνολική Συμπύκνωση</a:t>
            </a:r>
            <a:endParaRPr lang="en-US" dirty="0"/>
          </a:p>
        </p:txBody>
      </p:sp>
      <p:sp>
        <p:nvSpPr>
          <p:cNvPr id="3" name="Θέση περιεχομένου 2">
            <a:extLst>
              <a:ext uri="{FF2B5EF4-FFF2-40B4-BE49-F238E27FC236}">
                <a16:creationId xmlns:a16="http://schemas.microsoft.com/office/drawing/2014/main" id="{C1BF4DDD-839E-B7C7-99B0-F4E2C78DD8A2}"/>
              </a:ext>
            </a:extLst>
          </p:cNvPr>
          <p:cNvSpPr>
            <a:spLocks noGrp="1"/>
          </p:cNvSpPr>
          <p:nvPr>
            <p:ph idx="1"/>
          </p:nvPr>
        </p:nvSpPr>
        <p:spPr/>
        <p:txBody>
          <a:bodyPr/>
          <a:lstStyle/>
          <a:p>
            <a:pPr>
              <a:buNone/>
            </a:pPr>
            <a:r>
              <a:rPr lang="el-GR" dirty="0"/>
              <a:t>η αμερικανική νεωτερικότητα είναι:</a:t>
            </a:r>
          </a:p>
          <a:p>
            <a:pPr>
              <a:buFont typeface="Arial" panose="020B0604020202020204" pitchFamily="34" charset="0"/>
              <a:buChar char="•"/>
            </a:pPr>
            <a:r>
              <a:rPr lang="el-GR" dirty="0"/>
              <a:t>οραματική και μεσσιανική,</a:t>
            </a:r>
          </a:p>
          <a:p>
            <a:pPr>
              <a:buFont typeface="Arial" panose="020B0604020202020204" pitchFamily="34" charset="0"/>
              <a:buChar char="•"/>
            </a:pPr>
            <a:r>
              <a:rPr lang="el-GR" dirty="0"/>
              <a:t>θεμελιωμένη σε πολιτική θρησκεία,</a:t>
            </a:r>
          </a:p>
          <a:p>
            <a:pPr>
              <a:buFont typeface="Arial" panose="020B0604020202020204" pitchFamily="34" charset="0"/>
              <a:buChar char="•"/>
            </a:pPr>
            <a:r>
              <a:rPr lang="el-GR" dirty="0"/>
              <a:t>ατομικιστική αλλά ηθικοποιημένη,</a:t>
            </a:r>
          </a:p>
          <a:p>
            <a:pPr>
              <a:buFont typeface="Arial" panose="020B0604020202020204" pitchFamily="34" charset="0"/>
              <a:buChar char="•"/>
            </a:pPr>
            <a:r>
              <a:rPr lang="el-GR" dirty="0"/>
              <a:t>με διαμαρτυρία ενσωματωμένη στο ιδρυτικό αφήγημα,</a:t>
            </a:r>
          </a:p>
          <a:p>
            <a:pPr>
              <a:buFont typeface="Arial" panose="020B0604020202020204" pitchFamily="34" charset="0"/>
              <a:buChar char="•"/>
            </a:pPr>
            <a:r>
              <a:rPr lang="el-GR" dirty="0"/>
              <a:t>με ισχυρό συμβολικό κέντρο και καθολική αποστολή.</a:t>
            </a:r>
          </a:p>
          <a:p>
            <a:pPr>
              <a:buNone/>
            </a:pPr>
            <a:r>
              <a:rPr lang="el-GR" dirty="0"/>
              <a:t>Σε σύγκριση με την Ευρώπη:</a:t>
            </a:r>
          </a:p>
          <a:p>
            <a:pPr>
              <a:buFont typeface="Arial" panose="020B0604020202020204" pitchFamily="34" charset="0"/>
              <a:buChar char="•"/>
            </a:pPr>
            <a:r>
              <a:rPr lang="el-GR" dirty="0"/>
              <a:t>λιγότερο ιστορικά-</a:t>
            </a:r>
            <a:r>
              <a:rPr lang="el-GR" dirty="0" err="1"/>
              <a:t>στρωματοποιημένη</a:t>
            </a:r>
            <a:r>
              <a:rPr lang="el-GR" dirty="0"/>
              <a:t>,</a:t>
            </a:r>
          </a:p>
          <a:p>
            <a:pPr>
              <a:buFont typeface="Arial" panose="020B0604020202020204" pitchFamily="34" charset="0"/>
              <a:buChar char="•"/>
            </a:pPr>
            <a:r>
              <a:rPr lang="el-GR" dirty="0"/>
              <a:t>περισσότερο ιδεολογικά-</a:t>
            </a:r>
            <a:r>
              <a:rPr lang="el-GR" dirty="0" err="1"/>
              <a:t>ομογενοποιημένη</a:t>
            </a:r>
            <a:r>
              <a:rPr lang="el-GR" dirty="0"/>
              <a:t>,</a:t>
            </a:r>
          </a:p>
          <a:p>
            <a:pPr>
              <a:buFont typeface="Arial" panose="020B0604020202020204" pitchFamily="34" charset="0"/>
              <a:buChar char="•"/>
            </a:pPr>
            <a:r>
              <a:rPr lang="el-GR" dirty="0"/>
              <a:t>πιο άμεσα προσανατολισμένη στο μέλλον παρά στο παρελθόν.</a:t>
            </a:r>
          </a:p>
          <a:p>
            <a:endParaRPr lang="en-US" dirty="0"/>
          </a:p>
        </p:txBody>
      </p:sp>
    </p:spTree>
    <p:extLst>
      <p:ext uri="{BB962C8B-B14F-4D97-AF65-F5344CB8AC3E}">
        <p14:creationId xmlns:p14="http://schemas.microsoft.com/office/powerpoint/2010/main" val="31588404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4">
            <a:extLst>
              <a:ext uri="{FF2B5EF4-FFF2-40B4-BE49-F238E27FC236}">
                <a16:creationId xmlns:a16="http://schemas.microsoft.com/office/drawing/2014/main" id="{872E6595-9657-B8F4-EC18-199D3BAEC2A8}"/>
              </a:ext>
            </a:extLst>
          </p:cNvPr>
          <p:cNvGraphicFramePr>
            <a:graphicFrameLocks noGrp="1"/>
          </p:cNvGraphicFramePr>
          <p:nvPr>
            <p:ph idx="1"/>
          </p:nvPr>
        </p:nvGraphicFramePr>
        <p:xfrm>
          <a:off x="2054664" y="292099"/>
          <a:ext cx="7996947" cy="6264277"/>
        </p:xfrm>
        <a:graphic>
          <a:graphicData uri="http://schemas.openxmlformats.org/drawingml/2006/table">
            <a:tbl>
              <a:tblPr/>
              <a:tblGrid>
                <a:gridCol w="2665649">
                  <a:extLst>
                    <a:ext uri="{9D8B030D-6E8A-4147-A177-3AD203B41FA5}">
                      <a16:colId xmlns:a16="http://schemas.microsoft.com/office/drawing/2014/main" val="2327733017"/>
                    </a:ext>
                  </a:extLst>
                </a:gridCol>
                <a:gridCol w="2665649">
                  <a:extLst>
                    <a:ext uri="{9D8B030D-6E8A-4147-A177-3AD203B41FA5}">
                      <a16:colId xmlns:a16="http://schemas.microsoft.com/office/drawing/2014/main" val="626876393"/>
                    </a:ext>
                  </a:extLst>
                </a:gridCol>
                <a:gridCol w="2665649">
                  <a:extLst>
                    <a:ext uri="{9D8B030D-6E8A-4147-A177-3AD203B41FA5}">
                      <a16:colId xmlns:a16="http://schemas.microsoft.com/office/drawing/2014/main" val="2115863343"/>
                    </a:ext>
                  </a:extLst>
                </a:gridCol>
              </a:tblGrid>
              <a:tr h="266565">
                <a:tc>
                  <a:txBody>
                    <a:bodyPr/>
                    <a:lstStyle/>
                    <a:p>
                      <a:pPr>
                        <a:buNone/>
                      </a:pPr>
                      <a:r>
                        <a:rPr lang="el-GR" sz="1300"/>
                        <a:t>Άξονας</a:t>
                      </a:r>
                    </a:p>
                  </a:txBody>
                  <a:tcPr marL="66641" marR="66641" marT="33321" marB="33321" anchor="ctr">
                    <a:lnL>
                      <a:noFill/>
                    </a:lnL>
                    <a:lnR>
                      <a:noFill/>
                    </a:lnR>
                    <a:lnT>
                      <a:noFill/>
                    </a:lnT>
                    <a:lnB>
                      <a:noFill/>
                    </a:lnB>
                    <a:noFill/>
                  </a:tcPr>
                </a:tc>
                <a:tc>
                  <a:txBody>
                    <a:bodyPr/>
                    <a:lstStyle/>
                    <a:p>
                      <a:pPr>
                        <a:buNone/>
                      </a:pPr>
                      <a:r>
                        <a:rPr lang="el-GR" sz="1300" b="1"/>
                        <a:t>Ευρώπη</a:t>
                      </a:r>
                      <a:endParaRPr lang="el-GR" sz="1300"/>
                    </a:p>
                  </a:txBody>
                  <a:tcPr marL="66641" marR="66641" marT="33321" marB="33321" anchor="ctr">
                    <a:lnL>
                      <a:noFill/>
                    </a:lnL>
                    <a:lnR>
                      <a:noFill/>
                    </a:lnR>
                    <a:lnT>
                      <a:noFill/>
                    </a:lnT>
                    <a:lnB>
                      <a:noFill/>
                    </a:lnB>
                    <a:noFill/>
                  </a:tcPr>
                </a:tc>
                <a:tc>
                  <a:txBody>
                    <a:bodyPr/>
                    <a:lstStyle/>
                    <a:p>
                      <a:pPr>
                        <a:buNone/>
                      </a:pPr>
                      <a:r>
                        <a:rPr lang="el-GR" sz="1300" b="1"/>
                        <a:t>ΗΠΑ</a:t>
                      </a:r>
                      <a:endParaRPr lang="el-GR" sz="1300"/>
                    </a:p>
                  </a:txBody>
                  <a:tcPr marL="66641" marR="66641" marT="33321" marB="33321" anchor="ctr">
                    <a:lnL>
                      <a:noFill/>
                    </a:lnL>
                    <a:lnR>
                      <a:noFill/>
                    </a:lnR>
                    <a:lnT>
                      <a:noFill/>
                    </a:lnT>
                    <a:lnB>
                      <a:noFill/>
                    </a:lnB>
                    <a:noFill/>
                  </a:tcPr>
                </a:tc>
                <a:extLst>
                  <a:ext uri="{0D108BD9-81ED-4DB2-BD59-A6C34878D82A}">
                    <a16:rowId xmlns:a16="http://schemas.microsoft.com/office/drawing/2014/main" val="362224869"/>
                  </a:ext>
                </a:extLst>
              </a:tr>
              <a:tr h="1066260">
                <a:tc>
                  <a:txBody>
                    <a:bodyPr/>
                    <a:lstStyle/>
                    <a:p>
                      <a:pPr>
                        <a:buNone/>
                      </a:pPr>
                      <a:r>
                        <a:rPr lang="el-GR" sz="1300" b="1"/>
                        <a:t>Κέντρο</a:t>
                      </a:r>
                      <a:endParaRPr lang="el-GR" sz="1300"/>
                    </a:p>
                  </a:txBody>
                  <a:tcPr marL="66641" marR="66641" marT="33321" marB="33321" anchor="ctr">
                    <a:lnL>
                      <a:noFill/>
                    </a:lnL>
                    <a:lnR>
                      <a:noFill/>
                    </a:lnR>
                    <a:lnT>
                      <a:noFill/>
                    </a:lnT>
                    <a:lnB>
                      <a:noFill/>
                    </a:lnB>
                    <a:noFill/>
                  </a:tcPr>
                </a:tc>
                <a:tc>
                  <a:txBody>
                    <a:bodyPr/>
                    <a:lstStyle/>
                    <a:p>
                      <a:pPr>
                        <a:buNone/>
                      </a:pPr>
                      <a:r>
                        <a:rPr lang="el-GR" sz="1300"/>
                        <a:t>Πολλαπλά ιστορικά κέντρα (μοναρχικά, εκκλησιαστικά, αστικά, εθνικά). Το κέντρο συγκροτείται μέσα από μακρά διαπάλη ελίτ και τάξεων.</a:t>
                      </a:r>
                    </a:p>
                  </a:txBody>
                  <a:tcPr marL="66641" marR="66641" marT="33321" marB="33321" anchor="ctr">
                    <a:lnL>
                      <a:noFill/>
                    </a:lnL>
                    <a:lnR>
                      <a:noFill/>
                    </a:lnR>
                    <a:lnT>
                      <a:noFill/>
                    </a:lnT>
                    <a:lnB>
                      <a:noFill/>
                    </a:lnB>
                    <a:noFill/>
                  </a:tcPr>
                </a:tc>
                <a:tc>
                  <a:txBody>
                    <a:bodyPr/>
                    <a:lstStyle/>
                    <a:p>
                      <a:pPr>
                        <a:buNone/>
                      </a:pPr>
                      <a:r>
                        <a:rPr lang="el-GR" sz="1300"/>
                        <a:t>Ισχυρό συμβολικό-ιδρυτικό κέντρο. Θεμελιώνεται σε συνταγματικό-οραματικό αφήγημα. Λιγότερο ιστορικά πολυεπίπεδο, περισσότερο ιδεολογικά ενοποιημένο.</a:t>
                      </a:r>
                    </a:p>
                  </a:txBody>
                  <a:tcPr marL="66641" marR="66641" marT="33321" marB="33321" anchor="ctr">
                    <a:lnL>
                      <a:noFill/>
                    </a:lnL>
                    <a:lnR>
                      <a:noFill/>
                    </a:lnR>
                    <a:lnT>
                      <a:noFill/>
                    </a:lnT>
                    <a:lnB>
                      <a:noFill/>
                    </a:lnB>
                    <a:noFill/>
                  </a:tcPr>
                </a:tc>
                <a:extLst>
                  <a:ext uri="{0D108BD9-81ED-4DB2-BD59-A6C34878D82A}">
                    <a16:rowId xmlns:a16="http://schemas.microsoft.com/office/drawing/2014/main" val="3137864209"/>
                  </a:ext>
                </a:extLst>
              </a:tr>
              <a:tr h="1066260">
                <a:tc>
                  <a:txBody>
                    <a:bodyPr/>
                    <a:lstStyle/>
                    <a:p>
                      <a:pPr>
                        <a:buNone/>
                      </a:pPr>
                      <a:r>
                        <a:rPr lang="el-GR" sz="1300" b="1"/>
                        <a:t>Διαμαρτυρία</a:t>
                      </a:r>
                      <a:endParaRPr lang="el-GR" sz="1300"/>
                    </a:p>
                  </a:txBody>
                  <a:tcPr marL="66641" marR="66641" marT="33321" marB="33321" anchor="ctr">
                    <a:lnL>
                      <a:noFill/>
                    </a:lnL>
                    <a:lnR>
                      <a:noFill/>
                    </a:lnR>
                    <a:lnT>
                      <a:noFill/>
                    </a:lnT>
                    <a:lnB>
                      <a:noFill/>
                    </a:lnB>
                    <a:noFill/>
                  </a:tcPr>
                </a:tc>
                <a:tc>
                  <a:txBody>
                    <a:bodyPr/>
                    <a:lstStyle/>
                    <a:p>
                      <a:pPr>
                        <a:buNone/>
                      </a:pPr>
                      <a:r>
                        <a:rPr lang="el-GR" sz="1300"/>
                        <a:t>Θεσμοποιημένη μέσα από κοινοβουλευτικές και επαναστατικές παραδόσεις. Διαρκής σύγκρουση ελευθερίας–τάξης.</a:t>
                      </a:r>
                    </a:p>
                  </a:txBody>
                  <a:tcPr marL="66641" marR="66641" marT="33321" marB="33321" anchor="ctr">
                    <a:lnL>
                      <a:noFill/>
                    </a:lnL>
                    <a:lnR>
                      <a:noFill/>
                    </a:lnR>
                    <a:lnT>
                      <a:noFill/>
                    </a:lnT>
                    <a:lnB>
                      <a:noFill/>
                    </a:lnB>
                    <a:noFill/>
                  </a:tcPr>
                </a:tc>
                <a:tc>
                  <a:txBody>
                    <a:bodyPr/>
                    <a:lstStyle/>
                    <a:p>
                      <a:pPr>
                        <a:buNone/>
                      </a:pPr>
                      <a:r>
                        <a:rPr lang="el-GR" sz="1300"/>
                        <a:t>Ενσωματωμένη στο εθνικό αφήγημα. Η διαμαρτυρία συχνά διεκδικεί «επιστροφή» στις ιδρυτικές αξίες, όχι ανατροπή του κέντρου.</a:t>
                      </a:r>
                    </a:p>
                  </a:txBody>
                  <a:tcPr marL="66641" marR="66641" marT="33321" marB="33321" anchor="ctr">
                    <a:lnL>
                      <a:noFill/>
                    </a:lnL>
                    <a:lnR>
                      <a:noFill/>
                    </a:lnR>
                    <a:lnT>
                      <a:noFill/>
                    </a:lnT>
                    <a:lnB>
                      <a:noFill/>
                    </a:lnB>
                    <a:noFill/>
                  </a:tcPr>
                </a:tc>
                <a:extLst>
                  <a:ext uri="{0D108BD9-81ED-4DB2-BD59-A6C34878D82A}">
                    <a16:rowId xmlns:a16="http://schemas.microsoft.com/office/drawing/2014/main" val="2501665433"/>
                  </a:ext>
                </a:extLst>
              </a:tr>
              <a:tr h="1066260">
                <a:tc>
                  <a:txBody>
                    <a:bodyPr/>
                    <a:lstStyle/>
                    <a:p>
                      <a:pPr>
                        <a:buNone/>
                      </a:pPr>
                      <a:r>
                        <a:rPr lang="el-GR" sz="1300" b="1"/>
                        <a:t>Ελίτ</a:t>
                      </a:r>
                      <a:endParaRPr lang="el-GR" sz="1300"/>
                    </a:p>
                  </a:txBody>
                  <a:tcPr marL="66641" marR="66641" marT="33321" marB="33321" anchor="ctr">
                    <a:lnL>
                      <a:noFill/>
                    </a:lnL>
                    <a:lnR>
                      <a:noFill/>
                    </a:lnR>
                    <a:lnT>
                      <a:noFill/>
                    </a:lnT>
                    <a:lnB>
                      <a:noFill/>
                    </a:lnB>
                    <a:noFill/>
                  </a:tcPr>
                </a:tc>
                <a:tc>
                  <a:txBody>
                    <a:bodyPr/>
                    <a:lstStyle/>
                    <a:p>
                      <a:pPr>
                        <a:buNone/>
                      </a:pPr>
                      <a:r>
                        <a:rPr lang="el-GR" sz="1300"/>
                        <a:t>Πολλαπλές και ανταγωνιστικές (αριστοκρατικές, αστικές, γραφειοκρατικές). Ιστορική διαστρωμάτωση.</a:t>
                      </a:r>
                    </a:p>
                  </a:txBody>
                  <a:tcPr marL="66641" marR="66641" marT="33321" marB="33321" anchor="ctr">
                    <a:lnL>
                      <a:noFill/>
                    </a:lnL>
                    <a:lnR>
                      <a:noFill/>
                    </a:lnR>
                    <a:lnT>
                      <a:noFill/>
                    </a:lnT>
                    <a:lnB>
                      <a:noFill/>
                    </a:lnB>
                    <a:noFill/>
                  </a:tcPr>
                </a:tc>
                <a:tc>
                  <a:txBody>
                    <a:bodyPr/>
                    <a:lstStyle/>
                    <a:p>
                      <a:pPr>
                        <a:buNone/>
                      </a:pPr>
                      <a:r>
                        <a:rPr lang="el-GR" sz="1300"/>
                        <a:t>Ελίτ λιγότερο αριστοκρατικές, περισσότερο λειτουργικές/επιχειρηματικές. Νομιμοποίηση μέσω συμμετοχής στο ιδρυτικό όραμα και στην αγορά.</a:t>
                      </a:r>
                    </a:p>
                  </a:txBody>
                  <a:tcPr marL="66641" marR="66641" marT="33321" marB="33321" anchor="ctr">
                    <a:lnL>
                      <a:noFill/>
                    </a:lnL>
                    <a:lnR>
                      <a:noFill/>
                    </a:lnR>
                    <a:lnT>
                      <a:noFill/>
                    </a:lnT>
                    <a:lnB>
                      <a:noFill/>
                    </a:lnB>
                    <a:noFill/>
                  </a:tcPr>
                </a:tc>
                <a:extLst>
                  <a:ext uri="{0D108BD9-81ED-4DB2-BD59-A6C34878D82A}">
                    <a16:rowId xmlns:a16="http://schemas.microsoft.com/office/drawing/2014/main" val="3592499159"/>
                  </a:ext>
                </a:extLst>
              </a:tr>
              <a:tr h="866336">
                <a:tc>
                  <a:txBody>
                    <a:bodyPr/>
                    <a:lstStyle/>
                    <a:p>
                      <a:pPr>
                        <a:buNone/>
                      </a:pPr>
                      <a:r>
                        <a:rPr lang="el-GR" sz="1300" b="1"/>
                        <a:t>Πολιτική Θρησκεία</a:t>
                      </a:r>
                      <a:endParaRPr lang="el-GR" sz="1300"/>
                    </a:p>
                  </a:txBody>
                  <a:tcPr marL="66641" marR="66641" marT="33321" marB="33321" anchor="ctr">
                    <a:lnL>
                      <a:noFill/>
                    </a:lnL>
                    <a:lnR>
                      <a:noFill/>
                    </a:lnR>
                    <a:lnT>
                      <a:noFill/>
                    </a:lnT>
                    <a:lnB>
                      <a:noFill/>
                    </a:lnB>
                    <a:noFill/>
                  </a:tcPr>
                </a:tc>
                <a:tc>
                  <a:txBody>
                    <a:bodyPr/>
                    <a:lstStyle/>
                    <a:p>
                      <a:pPr>
                        <a:buNone/>
                      </a:pPr>
                      <a:r>
                        <a:rPr lang="el-GR" sz="1300"/>
                        <a:t>Περιορισμένη ή κατακερματισμένη. Η υπερβατικότητα αποδυναμώνεται μέσω εκκοσμίκευσης και πλουραλισμού.</a:t>
                      </a:r>
                    </a:p>
                  </a:txBody>
                  <a:tcPr marL="66641" marR="66641" marT="33321" marB="33321" anchor="ctr">
                    <a:lnL>
                      <a:noFill/>
                    </a:lnL>
                    <a:lnR>
                      <a:noFill/>
                    </a:lnR>
                    <a:lnT>
                      <a:noFill/>
                    </a:lnT>
                    <a:lnB>
                      <a:noFill/>
                    </a:lnB>
                    <a:noFill/>
                  </a:tcPr>
                </a:tc>
                <a:tc>
                  <a:txBody>
                    <a:bodyPr/>
                    <a:lstStyle/>
                    <a:p>
                      <a:pPr>
                        <a:buNone/>
                      </a:pPr>
                      <a:r>
                        <a:rPr lang="el-GR" sz="1300"/>
                        <a:t>Ισχυρή πολιτική θρησκεία. Το Σύνταγμα, η Δημοκρατία και η «Αποστολή» αποκτούν σχεδόν ιερό χαρακτήρα.</a:t>
                      </a:r>
                    </a:p>
                  </a:txBody>
                  <a:tcPr marL="66641" marR="66641" marT="33321" marB="33321" anchor="ctr">
                    <a:lnL>
                      <a:noFill/>
                    </a:lnL>
                    <a:lnR>
                      <a:noFill/>
                    </a:lnR>
                    <a:lnT>
                      <a:noFill/>
                    </a:lnT>
                    <a:lnB>
                      <a:noFill/>
                    </a:lnB>
                    <a:noFill/>
                  </a:tcPr>
                </a:tc>
                <a:extLst>
                  <a:ext uri="{0D108BD9-81ED-4DB2-BD59-A6C34878D82A}">
                    <a16:rowId xmlns:a16="http://schemas.microsoft.com/office/drawing/2014/main" val="3207660432"/>
                  </a:ext>
                </a:extLst>
              </a:tr>
              <a:tr h="1066260">
                <a:tc>
                  <a:txBody>
                    <a:bodyPr/>
                    <a:lstStyle/>
                    <a:p>
                      <a:pPr>
                        <a:buNone/>
                      </a:pPr>
                      <a:r>
                        <a:rPr lang="el-GR" sz="1300" b="1"/>
                        <a:t>Διαστρωμάτωση</a:t>
                      </a:r>
                      <a:endParaRPr lang="el-GR" sz="1300"/>
                    </a:p>
                  </a:txBody>
                  <a:tcPr marL="66641" marR="66641" marT="33321" marB="33321" anchor="ctr">
                    <a:lnL>
                      <a:noFill/>
                    </a:lnL>
                    <a:lnR>
                      <a:noFill/>
                    </a:lnR>
                    <a:lnT>
                      <a:noFill/>
                    </a:lnT>
                    <a:lnB>
                      <a:noFill/>
                    </a:lnB>
                    <a:noFill/>
                  </a:tcPr>
                </a:tc>
                <a:tc>
                  <a:txBody>
                    <a:bodyPr/>
                    <a:lstStyle/>
                    <a:p>
                      <a:pPr>
                        <a:buNone/>
                      </a:pPr>
                      <a:r>
                        <a:rPr lang="el-GR" sz="1300"/>
                        <a:t>Ευρείς οριζόντιοι ταξικοί σχηματισμοί, υψηλή ταξική συνείδηση εθνικού εύρους (ιδίως 19ος–20ός αι.).</a:t>
                      </a:r>
                    </a:p>
                  </a:txBody>
                  <a:tcPr marL="66641" marR="66641" marT="33321" marB="33321" anchor="ctr">
                    <a:lnL>
                      <a:noFill/>
                    </a:lnL>
                    <a:lnR>
                      <a:noFill/>
                    </a:lnR>
                    <a:lnT>
                      <a:noFill/>
                    </a:lnT>
                    <a:lnB>
                      <a:noFill/>
                    </a:lnB>
                    <a:noFill/>
                  </a:tcPr>
                </a:tc>
                <a:tc>
                  <a:txBody>
                    <a:bodyPr/>
                    <a:lstStyle/>
                    <a:p>
                      <a:pPr>
                        <a:buNone/>
                      </a:pPr>
                      <a:r>
                        <a:rPr lang="el-GR" sz="1300"/>
                        <a:t>Έμφαση στην κινητικότητα και στον ατομικισμό. Ασθενέστερη πανεθνική ταξική ταυτότητα· η αγορά λειτουργεί ως μηχανισμός νομιμοποίησης ανισοτήτων.</a:t>
                      </a:r>
                    </a:p>
                  </a:txBody>
                  <a:tcPr marL="66641" marR="66641" marT="33321" marB="33321" anchor="ctr">
                    <a:lnL>
                      <a:noFill/>
                    </a:lnL>
                    <a:lnR>
                      <a:noFill/>
                    </a:lnR>
                    <a:lnT>
                      <a:noFill/>
                    </a:lnT>
                    <a:lnB>
                      <a:noFill/>
                    </a:lnB>
                    <a:noFill/>
                  </a:tcPr>
                </a:tc>
                <a:extLst>
                  <a:ext uri="{0D108BD9-81ED-4DB2-BD59-A6C34878D82A}">
                    <a16:rowId xmlns:a16="http://schemas.microsoft.com/office/drawing/2014/main" val="1870677715"/>
                  </a:ext>
                </a:extLst>
              </a:tr>
              <a:tr h="866336">
                <a:tc>
                  <a:txBody>
                    <a:bodyPr/>
                    <a:lstStyle/>
                    <a:p>
                      <a:pPr>
                        <a:buNone/>
                      </a:pPr>
                      <a:r>
                        <a:rPr lang="el-GR" sz="1300" b="1"/>
                        <a:t>Καθολικότητα</a:t>
                      </a:r>
                      <a:endParaRPr lang="el-GR" sz="1300"/>
                    </a:p>
                  </a:txBody>
                  <a:tcPr marL="66641" marR="66641" marT="33321" marB="33321" anchor="ctr">
                    <a:lnL>
                      <a:noFill/>
                    </a:lnL>
                    <a:lnR>
                      <a:noFill/>
                    </a:lnR>
                    <a:lnT>
                      <a:noFill/>
                    </a:lnT>
                    <a:lnB>
                      <a:noFill/>
                    </a:lnB>
                    <a:noFill/>
                  </a:tcPr>
                </a:tc>
                <a:tc>
                  <a:txBody>
                    <a:bodyPr/>
                    <a:lstStyle/>
                    <a:p>
                      <a:pPr>
                        <a:buNone/>
                      </a:pPr>
                      <a:r>
                        <a:rPr lang="el-GR" sz="1300"/>
                        <a:t>Οικουμενικές αξιώσεις (δικαιώματα, πρόοδος) αλλά με ένταση μεταξύ εθνικού και υπερεθνικού (ΕΕ).</a:t>
                      </a:r>
                    </a:p>
                  </a:txBody>
                  <a:tcPr marL="66641" marR="66641" marT="33321" marB="33321" anchor="ctr">
                    <a:lnL>
                      <a:noFill/>
                    </a:lnL>
                    <a:lnR>
                      <a:noFill/>
                    </a:lnR>
                    <a:lnT>
                      <a:noFill/>
                    </a:lnT>
                    <a:lnB>
                      <a:noFill/>
                    </a:lnB>
                    <a:noFill/>
                  </a:tcPr>
                </a:tc>
                <a:tc>
                  <a:txBody>
                    <a:bodyPr/>
                    <a:lstStyle/>
                    <a:p>
                      <a:pPr>
                        <a:buNone/>
                      </a:pPr>
                      <a:r>
                        <a:rPr lang="el-GR" sz="1300" dirty="0"/>
                        <a:t>Έντονη οικουμενική-μεσσιανική αποστολή. Η καθολικότητα ταυτίζεται με το αμερικανικό μοντέλο.</a:t>
                      </a:r>
                    </a:p>
                  </a:txBody>
                  <a:tcPr marL="66641" marR="66641" marT="33321" marB="33321" anchor="ctr">
                    <a:lnL>
                      <a:noFill/>
                    </a:lnL>
                    <a:lnR>
                      <a:noFill/>
                    </a:lnR>
                    <a:lnT>
                      <a:noFill/>
                    </a:lnT>
                    <a:lnB>
                      <a:noFill/>
                    </a:lnB>
                    <a:noFill/>
                  </a:tcPr>
                </a:tc>
                <a:extLst>
                  <a:ext uri="{0D108BD9-81ED-4DB2-BD59-A6C34878D82A}">
                    <a16:rowId xmlns:a16="http://schemas.microsoft.com/office/drawing/2014/main" val="1029687789"/>
                  </a:ext>
                </a:extLst>
              </a:tr>
            </a:tbl>
          </a:graphicData>
        </a:graphic>
      </p:graphicFrame>
    </p:spTree>
    <p:extLst>
      <p:ext uri="{BB962C8B-B14F-4D97-AF65-F5344CB8AC3E}">
        <p14:creationId xmlns:p14="http://schemas.microsoft.com/office/powerpoint/2010/main" val="34513532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F43CFA-7B72-456B-2AB6-71FF70D0B192}"/>
              </a:ext>
            </a:extLst>
          </p:cNvPr>
          <p:cNvSpPr>
            <a:spLocks noGrp="1"/>
          </p:cNvSpPr>
          <p:nvPr>
            <p:ph type="title"/>
          </p:nvPr>
        </p:nvSpPr>
        <p:spPr>
          <a:xfrm>
            <a:off x="609600" y="274638"/>
            <a:ext cx="10972800" cy="767778"/>
          </a:xfrm>
        </p:spPr>
        <p:txBody>
          <a:bodyPr/>
          <a:lstStyle/>
          <a:p>
            <a:r>
              <a:rPr lang="el-GR" dirty="0"/>
              <a:t>Συμπυκνωμένη Ερμηνευτική Διαφορά</a:t>
            </a:r>
            <a:endParaRPr lang="en-US" dirty="0"/>
          </a:p>
        </p:txBody>
      </p:sp>
      <p:sp>
        <p:nvSpPr>
          <p:cNvPr id="3" name="Θέση περιεχομένου 2">
            <a:extLst>
              <a:ext uri="{FF2B5EF4-FFF2-40B4-BE49-F238E27FC236}">
                <a16:creationId xmlns:a16="http://schemas.microsoft.com/office/drawing/2014/main" id="{170F6CEA-EB6F-5CD0-4179-5A3E06D5CF58}"/>
              </a:ext>
            </a:extLst>
          </p:cNvPr>
          <p:cNvSpPr>
            <a:spLocks noGrp="1"/>
          </p:cNvSpPr>
          <p:nvPr>
            <p:ph idx="1"/>
          </p:nvPr>
        </p:nvSpPr>
        <p:spPr/>
        <p:txBody>
          <a:bodyPr>
            <a:normAutofit fontScale="92500" lnSpcReduction="10000"/>
          </a:bodyPr>
          <a:lstStyle/>
          <a:p>
            <a:pPr>
              <a:buNone/>
            </a:pPr>
            <a:r>
              <a:rPr lang="el-GR" b="1" dirty="0"/>
              <a:t>1. Δομή Κέντρου</a:t>
            </a:r>
          </a:p>
          <a:p>
            <a:pPr>
              <a:buNone/>
            </a:pPr>
            <a:r>
              <a:rPr lang="el-GR" dirty="0"/>
              <a:t>Η Ευρώπη διαμορφώνει </a:t>
            </a:r>
            <a:r>
              <a:rPr lang="el-GR" b="1" dirty="0"/>
              <a:t>πολυκεντρική και ιστορικά </a:t>
            </a:r>
            <a:r>
              <a:rPr lang="el-GR" b="1" dirty="0" err="1"/>
              <a:t>στρωματοποιημένη</a:t>
            </a:r>
            <a:r>
              <a:rPr lang="el-GR" b="1" dirty="0"/>
              <a:t> νεωτερικότητα</a:t>
            </a:r>
            <a:r>
              <a:rPr lang="el-GR" dirty="0"/>
              <a:t>.</a:t>
            </a:r>
            <a:br>
              <a:rPr lang="el-GR" dirty="0"/>
            </a:br>
            <a:r>
              <a:rPr lang="el-GR" dirty="0"/>
              <a:t>Οι ΗΠΑ συγκροτούν </a:t>
            </a:r>
            <a:r>
              <a:rPr lang="el-GR" b="1" dirty="0"/>
              <a:t>ενιαίο συμβολικό κέντρο με ισχυρό ιδρυτικό μύθο</a:t>
            </a:r>
            <a:r>
              <a:rPr lang="el-GR" dirty="0"/>
              <a:t>.</a:t>
            </a:r>
          </a:p>
          <a:p>
            <a:pPr>
              <a:buNone/>
            </a:pPr>
            <a:r>
              <a:rPr lang="el-GR" b="1" dirty="0"/>
              <a:t>2. Τρόπος Ενσωμάτωσης της Σύγκρουσης</a:t>
            </a:r>
          </a:p>
          <a:p>
            <a:pPr>
              <a:buNone/>
            </a:pPr>
            <a:r>
              <a:rPr lang="el-GR" dirty="0"/>
              <a:t>Στην Ευρώπη η σύγκρουση είναι δομική και παράγει μετασχηματισμούς.</a:t>
            </a:r>
            <a:br>
              <a:rPr lang="el-GR" dirty="0"/>
            </a:br>
            <a:r>
              <a:rPr lang="el-GR" dirty="0"/>
              <a:t>Στις ΗΠΑ η σύγκρουση είναι ερμηνευτική – διαμάχη για το «αληθινό νόημα» του οράματος.</a:t>
            </a:r>
          </a:p>
          <a:p>
            <a:pPr>
              <a:buNone/>
            </a:pPr>
            <a:r>
              <a:rPr lang="el-GR" b="1" dirty="0"/>
              <a:t>3. Ρόλος Υπερβατικότητας</a:t>
            </a:r>
          </a:p>
          <a:p>
            <a:pPr>
              <a:buNone/>
            </a:pPr>
            <a:r>
              <a:rPr lang="el-GR" dirty="0"/>
              <a:t>Στην Ευρώπη η υπερβατικότητα </a:t>
            </a:r>
            <a:r>
              <a:rPr lang="el-GR" dirty="0" err="1"/>
              <a:t>εκκοσμικεύεται</a:t>
            </a:r>
            <a:r>
              <a:rPr lang="el-GR" dirty="0"/>
              <a:t> και κατακερματίζεται.</a:t>
            </a:r>
            <a:br>
              <a:rPr lang="el-GR" dirty="0"/>
            </a:br>
            <a:r>
              <a:rPr lang="el-GR" dirty="0"/>
              <a:t>Στις ΗΠΑ μετασχηματίζεται σε πολιτική θρησκεία.</a:t>
            </a:r>
          </a:p>
          <a:p>
            <a:pPr>
              <a:buNone/>
            </a:pPr>
            <a:r>
              <a:rPr lang="el-GR" b="1" dirty="0"/>
              <a:t>4. Μοντέλο Καθολικότητας</a:t>
            </a:r>
          </a:p>
          <a:p>
            <a:pPr>
              <a:buNone/>
            </a:pPr>
            <a:r>
              <a:rPr lang="el-GR" dirty="0"/>
              <a:t>Η Ευρώπη παράγει καθολικές αρχές μέσα από ιστορική σύγκρουση.</a:t>
            </a:r>
            <a:br>
              <a:rPr lang="el-GR" dirty="0"/>
            </a:br>
            <a:r>
              <a:rPr lang="el-GR" dirty="0"/>
              <a:t>Οι ΗΠΑ προβάλλουν καθολικότητα ως ηθική αποστολή.</a:t>
            </a:r>
          </a:p>
          <a:p>
            <a:endParaRPr lang="en-US" dirty="0"/>
          </a:p>
        </p:txBody>
      </p:sp>
    </p:spTree>
    <p:extLst>
      <p:ext uri="{BB962C8B-B14F-4D97-AF65-F5344CB8AC3E}">
        <p14:creationId xmlns:p14="http://schemas.microsoft.com/office/powerpoint/2010/main" val="4145651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953424-5A31-7EA2-CC96-8F56E76230E7}"/>
              </a:ext>
            </a:extLst>
          </p:cNvPr>
          <p:cNvSpPr>
            <a:spLocks noGrp="1"/>
          </p:cNvSpPr>
          <p:nvPr>
            <p:ph type="title"/>
          </p:nvPr>
        </p:nvSpPr>
        <p:spPr>
          <a:xfrm>
            <a:off x="609600" y="274638"/>
            <a:ext cx="10972800" cy="786066"/>
          </a:xfrm>
        </p:spPr>
        <p:txBody>
          <a:bodyPr/>
          <a:lstStyle/>
          <a:p>
            <a:r>
              <a:rPr lang="el-GR" dirty="0"/>
              <a:t>3. Διαφοροποίηση Υποσυστημάτων</a:t>
            </a:r>
            <a:endParaRPr lang="en-US" dirty="0"/>
          </a:p>
        </p:txBody>
      </p:sp>
      <p:sp>
        <p:nvSpPr>
          <p:cNvPr id="3" name="Θέση περιεχομένου 2">
            <a:extLst>
              <a:ext uri="{FF2B5EF4-FFF2-40B4-BE49-F238E27FC236}">
                <a16:creationId xmlns:a16="http://schemas.microsoft.com/office/drawing/2014/main" id="{9F77F203-278C-EE70-39E7-6ED66B4DB43B}"/>
              </a:ext>
            </a:extLst>
          </p:cNvPr>
          <p:cNvSpPr>
            <a:spLocks noGrp="1"/>
          </p:cNvSpPr>
          <p:nvPr>
            <p:ph idx="1"/>
          </p:nvPr>
        </p:nvSpPr>
        <p:spPr>
          <a:xfrm>
            <a:off x="609600" y="2176272"/>
            <a:ext cx="10972800" cy="3949892"/>
          </a:xfrm>
        </p:spPr>
        <p:txBody>
          <a:bodyPr/>
          <a:lstStyle/>
          <a:p>
            <a:pPr>
              <a:buNone/>
            </a:pPr>
            <a:r>
              <a:rPr lang="el-GR" dirty="0"/>
              <a:t>Στην παράδοση των Weber και </a:t>
            </a:r>
            <a:r>
              <a:rPr lang="el-GR" dirty="0" err="1"/>
              <a:t>Niklas</a:t>
            </a:r>
            <a:r>
              <a:rPr lang="el-GR" dirty="0"/>
              <a:t> </a:t>
            </a:r>
            <a:r>
              <a:rPr lang="el-GR" dirty="0" err="1"/>
              <a:t>Luhmann</a:t>
            </a:r>
            <a:r>
              <a:rPr lang="el-GR" dirty="0"/>
              <a:t>:</a:t>
            </a:r>
          </a:p>
          <a:p>
            <a:pPr>
              <a:buFont typeface="Arial" panose="020B0604020202020204" pitchFamily="34" charset="0"/>
              <a:buChar char="•"/>
            </a:pPr>
            <a:r>
              <a:rPr lang="el-GR" dirty="0"/>
              <a:t>αυτονομία οικονομίας,</a:t>
            </a:r>
          </a:p>
          <a:p>
            <a:pPr>
              <a:buFont typeface="Arial" panose="020B0604020202020204" pitchFamily="34" charset="0"/>
              <a:buChar char="•"/>
            </a:pPr>
            <a:r>
              <a:rPr lang="el-GR" dirty="0"/>
              <a:t>αυτονομία πολιτικής,</a:t>
            </a:r>
          </a:p>
          <a:p>
            <a:pPr>
              <a:buFont typeface="Arial" panose="020B0604020202020204" pitchFamily="34" charset="0"/>
              <a:buChar char="•"/>
            </a:pPr>
            <a:r>
              <a:rPr lang="el-GR" dirty="0"/>
              <a:t>αυτονομία δικαίου,</a:t>
            </a:r>
          </a:p>
          <a:p>
            <a:pPr>
              <a:buFont typeface="Arial" panose="020B0604020202020204" pitchFamily="34" charset="0"/>
              <a:buChar char="•"/>
            </a:pPr>
            <a:r>
              <a:rPr lang="el-GR" dirty="0"/>
              <a:t>αυτονομία επιστήμης.</a:t>
            </a:r>
          </a:p>
          <a:p>
            <a:pPr>
              <a:buNone/>
            </a:pPr>
            <a:r>
              <a:rPr lang="el-GR" dirty="0"/>
              <a:t>Η κοινωνία δεν οργανώνεται πλέον ιεραρχικά αλλά λειτουργικά.</a:t>
            </a:r>
          </a:p>
          <a:p>
            <a:endParaRPr lang="en-US" dirty="0"/>
          </a:p>
        </p:txBody>
      </p:sp>
    </p:spTree>
    <p:extLst>
      <p:ext uri="{BB962C8B-B14F-4D97-AF65-F5344CB8AC3E}">
        <p14:creationId xmlns:p14="http://schemas.microsoft.com/office/powerpoint/2010/main" val="13217883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F0330A-A63A-6064-9E54-EA5A7E75550B}"/>
              </a:ext>
            </a:extLst>
          </p:cNvPr>
          <p:cNvSpPr>
            <a:spLocks noGrp="1"/>
          </p:cNvSpPr>
          <p:nvPr>
            <p:ph type="title"/>
          </p:nvPr>
        </p:nvSpPr>
        <p:spPr/>
        <p:txBody>
          <a:bodyPr/>
          <a:lstStyle/>
          <a:p>
            <a:r>
              <a:rPr lang="el-GR" dirty="0"/>
              <a:t>Συνολική </a:t>
            </a:r>
            <a:r>
              <a:rPr lang="el-GR" dirty="0" err="1"/>
              <a:t>Μακροκοινωνιολογική</a:t>
            </a:r>
            <a:r>
              <a:rPr lang="el-GR" dirty="0"/>
              <a:t> Διαφορά</a:t>
            </a:r>
            <a:endParaRPr lang="en-US" dirty="0"/>
          </a:p>
        </p:txBody>
      </p:sp>
      <p:graphicFrame>
        <p:nvGraphicFramePr>
          <p:cNvPr id="5" name="Θέση περιεχομένου 4">
            <a:extLst>
              <a:ext uri="{FF2B5EF4-FFF2-40B4-BE49-F238E27FC236}">
                <a16:creationId xmlns:a16="http://schemas.microsoft.com/office/drawing/2014/main" id="{76E3E8C8-9E02-D99D-DA2F-51006536E544}"/>
              </a:ext>
            </a:extLst>
          </p:cNvPr>
          <p:cNvGraphicFramePr>
            <a:graphicFrameLocks noGrp="1"/>
          </p:cNvGraphicFramePr>
          <p:nvPr>
            <p:ph idx="1"/>
          </p:nvPr>
        </p:nvGraphicFramePr>
        <p:xfrm>
          <a:off x="609600" y="2948781"/>
          <a:ext cx="10972800" cy="1828800"/>
        </p:xfrm>
        <a:graphic>
          <a:graphicData uri="http://schemas.openxmlformats.org/drawingml/2006/table">
            <a:tbl>
              <a:tblPr/>
              <a:tblGrid>
                <a:gridCol w="5486400">
                  <a:extLst>
                    <a:ext uri="{9D8B030D-6E8A-4147-A177-3AD203B41FA5}">
                      <a16:colId xmlns:a16="http://schemas.microsoft.com/office/drawing/2014/main" val="1937986162"/>
                    </a:ext>
                  </a:extLst>
                </a:gridCol>
                <a:gridCol w="5486400">
                  <a:extLst>
                    <a:ext uri="{9D8B030D-6E8A-4147-A177-3AD203B41FA5}">
                      <a16:colId xmlns:a16="http://schemas.microsoft.com/office/drawing/2014/main" val="3054978973"/>
                    </a:ext>
                  </a:extLst>
                </a:gridCol>
              </a:tblGrid>
              <a:tr h="0">
                <a:tc>
                  <a:txBody>
                    <a:bodyPr/>
                    <a:lstStyle/>
                    <a:p>
                      <a:pPr>
                        <a:buNone/>
                      </a:pPr>
                      <a:r>
                        <a:rPr lang="el-GR"/>
                        <a:t>Ευρώπη</a:t>
                      </a:r>
                    </a:p>
                  </a:txBody>
                  <a:tcPr anchor="ctr">
                    <a:lnL>
                      <a:noFill/>
                    </a:lnL>
                    <a:lnR>
                      <a:noFill/>
                    </a:lnR>
                    <a:lnT>
                      <a:noFill/>
                    </a:lnT>
                    <a:lnB>
                      <a:noFill/>
                    </a:lnB>
                    <a:noFill/>
                  </a:tcPr>
                </a:tc>
                <a:tc>
                  <a:txBody>
                    <a:bodyPr/>
                    <a:lstStyle/>
                    <a:p>
                      <a:pPr>
                        <a:buNone/>
                      </a:pPr>
                      <a:r>
                        <a:rPr lang="el-GR"/>
                        <a:t>ΗΠΑ</a:t>
                      </a:r>
                    </a:p>
                  </a:txBody>
                  <a:tcPr anchor="ctr">
                    <a:lnL>
                      <a:noFill/>
                    </a:lnL>
                    <a:lnR>
                      <a:noFill/>
                    </a:lnR>
                    <a:lnT>
                      <a:noFill/>
                    </a:lnT>
                    <a:lnB>
                      <a:noFill/>
                    </a:lnB>
                    <a:noFill/>
                  </a:tcPr>
                </a:tc>
                <a:extLst>
                  <a:ext uri="{0D108BD9-81ED-4DB2-BD59-A6C34878D82A}">
                    <a16:rowId xmlns:a16="http://schemas.microsoft.com/office/drawing/2014/main" val="862760641"/>
                  </a:ext>
                </a:extLst>
              </a:tr>
              <a:tr h="0">
                <a:tc>
                  <a:txBody>
                    <a:bodyPr/>
                    <a:lstStyle/>
                    <a:p>
                      <a:pPr>
                        <a:buNone/>
                      </a:pPr>
                      <a:r>
                        <a:rPr lang="el-GR"/>
                        <a:t>Ιστορικά συγκρουσιακή νεωτερικότητα</a:t>
                      </a:r>
                    </a:p>
                  </a:txBody>
                  <a:tcPr anchor="ctr">
                    <a:lnL>
                      <a:noFill/>
                    </a:lnL>
                    <a:lnR>
                      <a:noFill/>
                    </a:lnR>
                    <a:lnT>
                      <a:noFill/>
                    </a:lnT>
                    <a:lnB>
                      <a:noFill/>
                    </a:lnB>
                    <a:noFill/>
                  </a:tcPr>
                </a:tc>
                <a:tc>
                  <a:txBody>
                    <a:bodyPr/>
                    <a:lstStyle/>
                    <a:p>
                      <a:pPr>
                        <a:buNone/>
                      </a:pPr>
                      <a:r>
                        <a:rPr lang="el-GR"/>
                        <a:t>Οραματική-ιδρυτική νεωτερικότητα</a:t>
                      </a:r>
                    </a:p>
                  </a:txBody>
                  <a:tcPr anchor="ctr">
                    <a:lnL>
                      <a:noFill/>
                    </a:lnL>
                    <a:lnR>
                      <a:noFill/>
                    </a:lnR>
                    <a:lnT>
                      <a:noFill/>
                    </a:lnT>
                    <a:lnB>
                      <a:noFill/>
                    </a:lnB>
                    <a:noFill/>
                  </a:tcPr>
                </a:tc>
                <a:extLst>
                  <a:ext uri="{0D108BD9-81ED-4DB2-BD59-A6C34878D82A}">
                    <a16:rowId xmlns:a16="http://schemas.microsoft.com/office/drawing/2014/main" val="2676631700"/>
                  </a:ext>
                </a:extLst>
              </a:tr>
              <a:tr h="0">
                <a:tc>
                  <a:txBody>
                    <a:bodyPr/>
                    <a:lstStyle/>
                    <a:p>
                      <a:pPr>
                        <a:buNone/>
                      </a:pPr>
                      <a:r>
                        <a:rPr lang="el-GR"/>
                        <a:t>Πλουραλισμός μέσω διαπάλης</a:t>
                      </a:r>
                    </a:p>
                  </a:txBody>
                  <a:tcPr anchor="ctr">
                    <a:lnL>
                      <a:noFill/>
                    </a:lnL>
                    <a:lnR>
                      <a:noFill/>
                    </a:lnR>
                    <a:lnT>
                      <a:noFill/>
                    </a:lnT>
                    <a:lnB>
                      <a:noFill/>
                    </a:lnB>
                    <a:noFill/>
                  </a:tcPr>
                </a:tc>
                <a:tc>
                  <a:txBody>
                    <a:bodyPr/>
                    <a:lstStyle/>
                    <a:p>
                      <a:pPr>
                        <a:buNone/>
                      </a:pPr>
                      <a:r>
                        <a:rPr lang="el-GR"/>
                        <a:t>Ενότητα μέσω πολιτικής θρησκείας</a:t>
                      </a:r>
                    </a:p>
                  </a:txBody>
                  <a:tcPr anchor="ctr">
                    <a:lnL>
                      <a:noFill/>
                    </a:lnL>
                    <a:lnR>
                      <a:noFill/>
                    </a:lnR>
                    <a:lnT>
                      <a:noFill/>
                    </a:lnT>
                    <a:lnB>
                      <a:noFill/>
                    </a:lnB>
                    <a:noFill/>
                  </a:tcPr>
                </a:tc>
                <a:extLst>
                  <a:ext uri="{0D108BD9-81ED-4DB2-BD59-A6C34878D82A}">
                    <a16:rowId xmlns:a16="http://schemas.microsoft.com/office/drawing/2014/main" val="2092706863"/>
                  </a:ext>
                </a:extLst>
              </a:tr>
              <a:tr h="0">
                <a:tc>
                  <a:txBody>
                    <a:bodyPr/>
                    <a:lstStyle/>
                    <a:p>
                      <a:pPr>
                        <a:buNone/>
                      </a:pPr>
                      <a:r>
                        <a:rPr lang="el-GR"/>
                        <a:t>Θεσμοποίηση αντινομίας</a:t>
                      </a:r>
                    </a:p>
                  </a:txBody>
                  <a:tcPr anchor="ctr">
                    <a:lnL>
                      <a:noFill/>
                    </a:lnL>
                    <a:lnR>
                      <a:noFill/>
                    </a:lnR>
                    <a:lnT>
                      <a:noFill/>
                    </a:lnT>
                    <a:lnB>
                      <a:noFill/>
                    </a:lnB>
                    <a:noFill/>
                  </a:tcPr>
                </a:tc>
                <a:tc>
                  <a:txBody>
                    <a:bodyPr/>
                    <a:lstStyle/>
                    <a:p>
                      <a:pPr>
                        <a:buNone/>
                      </a:pPr>
                      <a:r>
                        <a:rPr lang="el-GR"/>
                        <a:t>Ηθικοποίηση οράματος</a:t>
                      </a:r>
                    </a:p>
                  </a:txBody>
                  <a:tcPr anchor="ctr">
                    <a:lnL>
                      <a:noFill/>
                    </a:lnL>
                    <a:lnR>
                      <a:noFill/>
                    </a:lnR>
                    <a:lnT>
                      <a:noFill/>
                    </a:lnT>
                    <a:lnB>
                      <a:noFill/>
                    </a:lnB>
                    <a:noFill/>
                  </a:tcPr>
                </a:tc>
                <a:extLst>
                  <a:ext uri="{0D108BD9-81ED-4DB2-BD59-A6C34878D82A}">
                    <a16:rowId xmlns:a16="http://schemas.microsoft.com/office/drawing/2014/main" val="1790200538"/>
                  </a:ext>
                </a:extLst>
              </a:tr>
              <a:tr h="0">
                <a:tc>
                  <a:txBody>
                    <a:bodyPr/>
                    <a:lstStyle/>
                    <a:p>
                      <a:pPr>
                        <a:buNone/>
                      </a:pPr>
                      <a:r>
                        <a:rPr lang="el-GR"/>
                        <a:t>Καθολικότητα μέσω ιστορικής επεξεργασίας</a:t>
                      </a:r>
                    </a:p>
                  </a:txBody>
                  <a:tcPr anchor="ctr">
                    <a:lnL>
                      <a:noFill/>
                    </a:lnL>
                    <a:lnR>
                      <a:noFill/>
                    </a:lnR>
                    <a:lnT>
                      <a:noFill/>
                    </a:lnT>
                    <a:lnB>
                      <a:noFill/>
                    </a:lnB>
                    <a:noFill/>
                  </a:tcPr>
                </a:tc>
                <a:tc>
                  <a:txBody>
                    <a:bodyPr/>
                    <a:lstStyle/>
                    <a:p>
                      <a:pPr>
                        <a:buNone/>
                      </a:pPr>
                      <a:r>
                        <a:rPr lang="el-GR" dirty="0"/>
                        <a:t>Καθολικότητα ως αποστολή</a:t>
                      </a:r>
                    </a:p>
                  </a:txBody>
                  <a:tcPr anchor="ctr">
                    <a:lnL>
                      <a:noFill/>
                    </a:lnL>
                    <a:lnR>
                      <a:noFill/>
                    </a:lnR>
                    <a:lnT>
                      <a:noFill/>
                    </a:lnT>
                    <a:lnB>
                      <a:noFill/>
                    </a:lnB>
                    <a:noFill/>
                  </a:tcPr>
                </a:tc>
                <a:extLst>
                  <a:ext uri="{0D108BD9-81ED-4DB2-BD59-A6C34878D82A}">
                    <a16:rowId xmlns:a16="http://schemas.microsoft.com/office/drawing/2014/main" val="4113659721"/>
                  </a:ext>
                </a:extLst>
              </a:tr>
            </a:tbl>
          </a:graphicData>
        </a:graphic>
      </p:graphicFrame>
      <p:sp>
        <p:nvSpPr>
          <p:cNvPr id="4" name="Θέση υποσέλιδου 3">
            <a:extLst>
              <a:ext uri="{FF2B5EF4-FFF2-40B4-BE49-F238E27FC236}">
                <a16:creationId xmlns:a16="http://schemas.microsoft.com/office/drawing/2014/main" id="{08BA774C-3902-8522-2E5E-0BEFFD1D749F}"/>
              </a:ext>
            </a:extLst>
          </p:cNvPr>
          <p:cNvSpPr>
            <a:spLocks noGrp="1"/>
          </p:cNvSpPr>
          <p:nvPr>
            <p:ph type="ftr" sz="quarter" idx="11"/>
          </p:nvPr>
        </p:nvSpPr>
        <p:spPr/>
        <p:txBody>
          <a:bodyPr/>
          <a:lstStyle/>
          <a:p>
            <a:pPr>
              <a:defRPr/>
            </a:pPr>
            <a:r>
              <a:rPr lang="en-CA" altLang="el-GR"/>
              <a:t> © 2005 Pearson Education Canada Inc. </a:t>
            </a:r>
          </a:p>
        </p:txBody>
      </p:sp>
    </p:spTree>
    <p:extLst>
      <p:ext uri="{BB962C8B-B14F-4D97-AF65-F5344CB8AC3E}">
        <p14:creationId xmlns:p14="http://schemas.microsoft.com/office/powerpoint/2010/main" val="4120832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F773FD-ED0C-FEF2-3D57-E1B34F555189}"/>
              </a:ext>
            </a:extLst>
          </p:cNvPr>
          <p:cNvSpPr>
            <a:spLocks noGrp="1"/>
          </p:cNvSpPr>
          <p:nvPr>
            <p:ph type="title"/>
          </p:nvPr>
        </p:nvSpPr>
        <p:spPr>
          <a:xfrm>
            <a:off x="609600" y="274638"/>
            <a:ext cx="10972800" cy="795210"/>
          </a:xfrm>
        </p:spPr>
        <p:txBody>
          <a:bodyPr/>
          <a:lstStyle/>
          <a:p>
            <a:r>
              <a:rPr lang="el-GR" dirty="0"/>
              <a:t>4. Ατομικισμός και Υποκειμενικότητα</a:t>
            </a:r>
            <a:endParaRPr lang="en-US" dirty="0"/>
          </a:p>
        </p:txBody>
      </p:sp>
      <p:sp>
        <p:nvSpPr>
          <p:cNvPr id="3" name="Θέση περιεχομένου 2">
            <a:extLst>
              <a:ext uri="{FF2B5EF4-FFF2-40B4-BE49-F238E27FC236}">
                <a16:creationId xmlns:a16="http://schemas.microsoft.com/office/drawing/2014/main" id="{1CB33F4E-A800-6367-C177-C4E812B8B1A9}"/>
              </a:ext>
            </a:extLst>
          </p:cNvPr>
          <p:cNvSpPr>
            <a:spLocks noGrp="1"/>
          </p:cNvSpPr>
          <p:nvPr>
            <p:ph idx="1"/>
          </p:nvPr>
        </p:nvSpPr>
        <p:spPr>
          <a:xfrm>
            <a:off x="609600" y="2295144"/>
            <a:ext cx="10972800" cy="3831020"/>
          </a:xfrm>
        </p:spPr>
        <p:txBody>
          <a:bodyPr/>
          <a:lstStyle/>
          <a:p>
            <a:pPr>
              <a:buNone/>
            </a:pPr>
            <a:r>
              <a:rPr lang="el-GR" dirty="0"/>
              <a:t>Η ανάδυση του αυτόνομου υποκειμένου:</a:t>
            </a:r>
          </a:p>
          <a:p>
            <a:pPr>
              <a:buFont typeface="Arial" panose="020B0604020202020204" pitchFamily="34" charset="0"/>
              <a:buChar char="•"/>
            </a:pPr>
            <a:r>
              <a:rPr lang="el-GR" dirty="0"/>
              <a:t>φορέας δικαιωμάτων,</a:t>
            </a:r>
          </a:p>
          <a:p>
            <a:pPr>
              <a:buFont typeface="Arial" panose="020B0604020202020204" pitchFamily="34" charset="0"/>
              <a:buChar char="•"/>
            </a:pPr>
            <a:r>
              <a:rPr lang="el-GR" dirty="0"/>
              <a:t>κάτοχος συνείδησης,</a:t>
            </a:r>
          </a:p>
          <a:p>
            <a:pPr>
              <a:buFont typeface="Arial" panose="020B0604020202020204" pitchFamily="34" charset="0"/>
              <a:buChar char="•"/>
            </a:pPr>
            <a:r>
              <a:rPr lang="el-GR" dirty="0"/>
              <a:t>φορέας επιλογής.</a:t>
            </a:r>
          </a:p>
          <a:p>
            <a:pPr>
              <a:buNone/>
            </a:pPr>
            <a:r>
              <a:rPr lang="el-GR" dirty="0"/>
              <a:t>Συνδέεται με τον φιλελευθερισμό, τον Διαφωτισμό και τη συγκρότηση της έννοιας της ανθρώπινης αξιοπρέπειας.</a:t>
            </a:r>
          </a:p>
          <a:p>
            <a:endParaRPr lang="en-US" dirty="0"/>
          </a:p>
        </p:txBody>
      </p:sp>
    </p:spTree>
    <p:extLst>
      <p:ext uri="{BB962C8B-B14F-4D97-AF65-F5344CB8AC3E}">
        <p14:creationId xmlns:p14="http://schemas.microsoft.com/office/powerpoint/2010/main" val="2748413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75C979-242C-C630-267E-AE7AEA1A13CF}"/>
              </a:ext>
            </a:extLst>
          </p:cNvPr>
          <p:cNvSpPr>
            <a:spLocks noGrp="1"/>
          </p:cNvSpPr>
          <p:nvPr>
            <p:ph type="title"/>
          </p:nvPr>
        </p:nvSpPr>
        <p:spPr>
          <a:xfrm>
            <a:off x="609600" y="274638"/>
            <a:ext cx="10972800" cy="914082"/>
          </a:xfrm>
        </p:spPr>
        <p:txBody>
          <a:bodyPr/>
          <a:lstStyle/>
          <a:p>
            <a:r>
              <a:rPr lang="el-GR" dirty="0"/>
              <a:t>5. Κυριαρχία του Έθνους-Κράτους</a:t>
            </a:r>
            <a:endParaRPr lang="en-US" dirty="0"/>
          </a:p>
        </p:txBody>
      </p:sp>
      <p:sp>
        <p:nvSpPr>
          <p:cNvPr id="3" name="Θέση περιεχομένου 2">
            <a:extLst>
              <a:ext uri="{FF2B5EF4-FFF2-40B4-BE49-F238E27FC236}">
                <a16:creationId xmlns:a16="http://schemas.microsoft.com/office/drawing/2014/main" id="{9DD04C4B-061E-49E2-7DA8-1A389E4D0349}"/>
              </a:ext>
            </a:extLst>
          </p:cNvPr>
          <p:cNvSpPr>
            <a:spLocks noGrp="1"/>
          </p:cNvSpPr>
          <p:nvPr>
            <p:ph idx="1"/>
          </p:nvPr>
        </p:nvSpPr>
        <p:spPr>
          <a:xfrm>
            <a:off x="609600" y="2377440"/>
            <a:ext cx="10972800" cy="3748724"/>
          </a:xfrm>
        </p:spPr>
        <p:txBody>
          <a:bodyPr/>
          <a:lstStyle/>
          <a:p>
            <a:pPr>
              <a:buNone/>
            </a:pPr>
            <a:r>
              <a:rPr lang="el-GR" dirty="0"/>
              <a:t>Η πολιτική οργάνωση της δυτικής νεωτερικότητας βασίζεται:</a:t>
            </a:r>
          </a:p>
          <a:p>
            <a:pPr>
              <a:buFont typeface="Arial" panose="020B0604020202020204" pitchFamily="34" charset="0"/>
              <a:buChar char="•"/>
            </a:pPr>
            <a:r>
              <a:rPr lang="el-GR" dirty="0"/>
              <a:t>στην εδαφική κυριαρχία,</a:t>
            </a:r>
          </a:p>
          <a:p>
            <a:pPr>
              <a:buFont typeface="Arial" panose="020B0604020202020204" pitchFamily="34" charset="0"/>
              <a:buChar char="•"/>
            </a:pPr>
            <a:r>
              <a:rPr lang="el-GR" dirty="0"/>
              <a:t>στη γραφειοκρατική διοίκηση,</a:t>
            </a:r>
          </a:p>
          <a:p>
            <a:pPr>
              <a:buFont typeface="Arial" panose="020B0604020202020204" pitchFamily="34" charset="0"/>
              <a:buChar char="•"/>
            </a:pPr>
            <a:r>
              <a:rPr lang="el-GR" dirty="0"/>
              <a:t>στη μαζική πολιτική συμμετοχή.</a:t>
            </a:r>
          </a:p>
          <a:p>
            <a:pPr>
              <a:buNone/>
            </a:pPr>
            <a:r>
              <a:rPr lang="el-GR" dirty="0"/>
              <a:t>Το κράτος συγκεντρώνει τη νόμιμη βία και θεσμοποιεί την πολιτική κοινότητα.</a:t>
            </a:r>
          </a:p>
          <a:p>
            <a:endParaRPr lang="en-US" dirty="0"/>
          </a:p>
        </p:txBody>
      </p:sp>
    </p:spTree>
    <p:extLst>
      <p:ext uri="{BB962C8B-B14F-4D97-AF65-F5344CB8AC3E}">
        <p14:creationId xmlns:p14="http://schemas.microsoft.com/office/powerpoint/2010/main" val="3308829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3871C5-AE95-8D0F-B732-7E6FF877009A}"/>
              </a:ext>
            </a:extLst>
          </p:cNvPr>
          <p:cNvSpPr>
            <a:spLocks noGrp="1"/>
          </p:cNvSpPr>
          <p:nvPr>
            <p:ph type="title"/>
          </p:nvPr>
        </p:nvSpPr>
        <p:spPr/>
        <p:txBody>
          <a:bodyPr/>
          <a:lstStyle/>
          <a:p>
            <a:r>
              <a:rPr lang="el-GR" dirty="0"/>
              <a:t>6. Καπιταλισμός και Αγορά</a:t>
            </a:r>
            <a:endParaRPr lang="en-US" dirty="0"/>
          </a:p>
        </p:txBody>
      </p:sp>
      <p:sp>
        <p:nvSpPr>
          <p:cNvPr id="3" name="Θέση περιεχομένου 2">
            <a:extLst>
              <a:ext uri="{FF2B5EF4-FFF2-40B4-BE49-F238E27FC236}">
                <a16:creationId xmlns:a16="http://schemas.microsoft.com/office/drawing/2014/main" id="{C4CC920B-F90C-A210-D9CD-8FE2614F900A}"/>
              </a:ext>
            </a:extLst>
          </p:cNvPr>
          <p:cNvSpPr>
            <a:spLocks noGrp="1"/>
          </p:cNvSpPr>
          <p:nvPr>
            <p:ph idx="1"/>
          </p:nvPr>
        </p:nvSpPr>
        <p:spPr>
          <a:xfrm>
            <a:off x="609600" y="2295144"/>
            <a:ext cx="10972800" cy="3831020"/>
          </a:xfrm>
        </p:spPr>
        <p:txBody>
          <a:bodyPr/>
          <a:lstStyle/>
          <a:p>
            <a:pPr>
              <a:buNone/>
            </a:pPr>
            <a:r>
              <a:rPr lang="el-GR" dirty="0"/>
              <a:t>Στην παράδοση του </a:t>
            </a:r>
            <a:r>
              <a:rPr lang="el-GR" dirty="0" err="1"/>
              <a:t>Karl</a:t>
            </a:r>
            <a:r>
              <a:rPr lang="el-GR" dirty="0"/>
              <a:t> Marx και του Weber:</a:t>
            </a:r>
          </a:p>
          <a:p>
            <a:pPr>
              <a:buFont typeface="Arial" panose="020B0604020202020204" pitchFamily="34" charset="0"/>
              <a:buChar char="•"/>
            </a:pPr>
            <a:r>
              <a:rPr lang="el-GR" dirty="0"/>
              <a:t>εμπορευματοποίηση κοινωνικών σχέσεων,</a:t>
            </a:r>
          </a:p>
          <a:p>
            <a:pPr>
              <a:buFont typeface="Arial" panose="020B0604020202020204" pitchFamily="34" charset="0"/>
              <a:buChar char="•"/>
            </a:pPr>
            <a:r>
              <a:rPr lang="el-GR" dirty="0"/>
              <a:t>αφηρημένη εργασία,</a:t>
            </a:r>
          </a:p>
          <a:p>
            <a:pPr>
              <a:buFont typeface="Arial" panose="020B0604020202020204" pitchFamily="34" charset="0"/>
              <a:buChar char="•"/>
            </a:pPr>
            <a:r>
              <a:rPr lang="el-GR" dirty="0"/>
              <a:t>συσσώρευση κεφαλαίου,</a:t>
            </a:r>
          </a:p>
          <a:p>
            <a:pPr>
              <a:buFont typeface="Arial" panose="020B0604020202020204" pitchFamily="34" charset="0"/>
              <a:buChar char="•"/>
            </a:pPr>
            <a:r>
              <a:rPr lang="el-GR" dirty="0"/>
              <a:t>αποπροσωποποίηση των οικονομικών συναλλαγών.</a:t>
            </a:r>
          </a:p>
          <a:p>
            <a:pPr>
              <a:buNone/>
            </a:pPr>
            <a:r>
              <a:rPr lang="el-GR" dirty="0"/>
              <a:t>Η αγορά λειτουργεί ως βασικός μηχανισμός κοινωνικού συντονισμού.</a:t>
            </a:r>
          </a:p>
          <a:p>
            <a:endParaRPr lang="en-US" dirty="0"/>
          </a:p>
        </p:txBody>
      </p:sp>
    </p:spTree>
    <p:extLst>
      <p:ext uri="{BB962C8B-B14F-4D97-AF65-F5344CB8AC3E}">
        <p14:creationId xmlns:p14="http://schemas.microsoft.com/office/powerpoint/2010/main" val="3650541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F69958-5FCD-6E62-2565-C66F44A6FD79}"/>
              </a:ext>
            </a:extLst>
          </p:cNvPr>
          <p:cNvSpPr>
            <a:spLocks noGrp="1"/>
          </p:cNvSpPr>
          <p:nvPr>
            <p:ph type="title"/>
          </p:nvPr>
        </p:nvSpPr>
        <p:spPr/>
        <p:txBody>
          <a:bodyPr/>
          <a:lstStyle/>
          <a:p>
            <a:r>
              <a:rPr lang="el-GR" dirty="0"/>
              <a:t>7. Καθολικότητα και Οικουμενισμός</a:t>
            </a:r>
            <a:endParaRPr lang="en-US" dirty="0"/>
          </a:p>
        </p:txBody>
      </p:sp>
      <p:sp>
        <p:nvSpPr>
          <p:cNvPr id="3" name="Θέση περιεχομένου 2">
            <a:extLst>
              <a:ext uri="{FF2B5EF4-FFF2-40B4-BE49-F238E27FC236}">
                <a16:creationId xmlns:a16="http://schemas.microsoft.com/office/drawing/2014/main" id="{026D2C8D-279F-DAC7-9254-0F659F7BDF0A}"/>
              </a:ext>
            </a:extLst>
          </p:cNvPr>
          <p:cNvSpPr>
            <a:spLocks noGrp="1"/>
          </p:cNvSpPr>
          <p:nvPr>
            <p:ph idx="1"/>
          </p:nvPr>
        </p:nvSpPr>
        <p:spPr>
          <a:xfrm>
            <a:off x="609600" y="2350008"/>
            <a:ext cx="10972800" cy="3776156"/>
          </a:xfrm>
        </p:spPr>
        <p:txBody>
          <a:bodyPr/>
          <a:lstStyle/>
          <a:p>
            <a:pPr>
              <a:buNone/>
            </a:pPr>
            <a:r>
              <a:rPr lang="el-GR" dirty="0"/>
              <a:t>Η δυτική νεωτερικότητα φέρει μια ισχυρή καθολική αξίωση:</a:t>
            </a:r>
          </a:p>
          <a:p>
            <a:pPr>
              <a:buFont typeface="Arial" panose="020B0604020202020204" pitchFamily="34" charset="0"/>
              <a:buChar char="•"/>
            </a:pPr>
            <a:r>
              <a:rPr lang="el-GR" dirty="0"/>
              <a:t>ανθρώπινα δικαιώματα,</a:t>
            </a:r>
          </a:p>
          <a:p>
            <a:pPr>
              <a:buFont typeface="Arial" panose="020B0604020202020204" pitchFamily="34" charset="0"/>
              <a:buChar char="•"/>
            </a:pPr>
            <a:r>
              <a:rPr lang="el-GR" dirty="0"/>
              <a:t>οικουμενική ηθική,</a:t>
            </a:r>
          </a:p>
          <a:p>
            <a:pPr>
              <a:buFont typeface="Arial" panose="020B0604020202020204" pitchFamily="34" charset="0"/>
              <a:buChar char="•"/>
            </a:pPr>
            <a:r>
              <a:rPr lang="el-GR" dirty="0"/>
              <a:t>εξαγώγιμο πολιτικό μοντέλο.</a:t>
            </a:r>
          </a:p>
          <a:p>
            <a:pPr>
              <a:buNone/>
            </a:pPr>
            <a:r>
              <a:rPr lang="el-GR" dirty="0"/>
              <a:t>Η ένταση ανάμεσα σε καθολικότητα και εθνική ιδιαιτερότητα είναι δομική.</a:t>
            </a:r>
          </a:p>
          <a:p>
            <a:endParaRPr lang="en-US" dirty="0"/>
          </a:p>
        </p:txBody>
      </p:sp>
    </p:spTree>
    <p:extLst>
      <p:ext uri="{BB962C8B-B14F-4D97-AF65-F5344CB8AC3E}">
        <p14:creationId xmlns:p14="http://schemas.microsoft.com/office/powerpoint/2010/main" val="1277707614"/>
      </p:ext>
    </p:extLst>
  </p:cSld>
  <p:clrMapOvr>
    <a:masterClrMapping/>
  </p:clrMapOvr>
</p:sld>
</file>

<file path=ppt/theme/theme1.xml><?xml version="1.0" encoding="utf-8"?>
<a:theme xmlns:a="http://schemas.openxmlformats.org/drawingml/2006/main" name="Πλεκτό">
  <a:themeElements>
    <a:clrScheme name="Πλεκτό">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Διάμεσος">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λεκτό">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2720</Words>
  <Application>Microsoft Office PowerPoint</Application>
  <PresentationFormat>Ευρεία οθόνη</PresentationFormat>
  <Paragraphs>409</Paragraphs>
  <Slides>50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50</vt:i4>
      </vt:variant>
    </vt:vector>
  </HeadingPairs>
  <TitlesOfParts>
    <vt:vector size="55" baseType="lpstr">
      <vt:lpstr>Arial</vt:lpstr>
      <vt:lpstr>Calibri</vt:lpstr>
      <vt:lpstr>Tw Cen MT</vt:lpstr>
      <vt:lpstr>Wingdings</vt:lpstr>
      <vt:lpstr>Πλεκτό</vt:lpstr>
      <vt:lpstr>Νεωτερικότητα – αρχές και διαμόρφωση  </vt:lpstr>
      <vt:lpstr>Η νεωτερικότητα όπως αναπτύχθηκε στην Δύση</vt:lpstr>
      <vt:lpstr>1. Ορθολογικοποίηση (Rationalization)</vt:lpstr>
      <vt:lpstr>2. Απομάγευση του Κόσμου (Disenchantment)</vt:lpstr>
      <vt:lpstr>3. Διαφοροποίηση Υποσυστημάτων</vt:lpstr>
      <vt:lpstr>4. Ατομικισμός και Υποκειμενικότητα</vt:lpstr>
      <vt:lpstr>5. Κυριαρχία του Έθνους-Κράτους</vt:lpstr>
      <vt:lpstr>6. Καπιταλισμός και Αγορά</vt:lpstr>
      <vt:lpstr>7. Καθολικότητα και Οικουμενισμός</vt:lpstr>
      <vt:lpstr>8. Πρόοδος και Ιστορικότητα</vt:lpstr>
      <vt:lpstr>9. Δημόσια Σφαίρα</vt:lpstr>
      <vt:lpstr>10. Κρίση και Αυτοκριτική </vt:lpstr>
      <vt:lpstr>Συγκριτική Επισήμανση</vt:lpstr>
      <vt:lpstr>Πολλαπλές Νεωτερικότητες</vt:lpstr>
      <vt:lpstr>1. Πολλαπλές Νεωτερικότητες (Multiple Modernities)</vt:lpstr>
      <vt:lpstr>2. Πολιτισμικό Πρόγραμμα της Νεωτερικότητας</vt:lpstr>
      <vt:lpstr>3. Αυτονομία και Αναστοχαστικότητα</vt:lpstr>
      <vt:lpstr>4. Άξονες της Κοσμικής Τάξης (Axial Civilizations)</vt:lpstr>
      <vt:lpstr>5. Συγκρουσιακότητα και Ετερογένεια</vt:lpstr>
      <vt:lpstr>6. Κέντρα και Περιφέρειες</vt:lpstr>
      <vt:lpstr>7. Ουτοπική Πολιτική και Χιλιασμός</vt:lpstr>
      <vt:lpstr>8. Συλλογικές Ταυτότητες και Πολιτική Κοινότητα</vt:lpstr>
      <vt:lpstr>Συνοψίζοντας</vt:lpstr>
      <vt:lpstr>Ευρωπαϊκή Νεωτερικότητα</vt:lpstr>
      <vt:lpstr>1. Η νεωτερικότητα ως ριζοσπαστικό πολιτισμικό πρόγραμμα</vt:lpstr>
      <vt:lpstr>2. Η ένταση ριζοσπαστισμού και θεσμοποίησης</vt:lpstr>
      <vt:lpstr>3. Κέντρο – Περιφέρεια και πρόσβαση στο κέντρο</vt:lpstr>
      <vt:lpstr>4. Ιδιαιτερότητα της ευρωπαϊκής διαστρωμάτωσης</vt:lpstr>
      <vt:lpstr>5. Ο ρόλος της Προτεσταντικής Μεταρρύθμισης</vt:lpstr>
      <vt:lpstr>6. Πολιτισμικός πλουραλισμός και δημόσια σφαίρα</vt:lpstr>
      <vt:lpstr>7. Θεσμική διαφοροποίηση και αυτονομία τομέων</vt:lpstr>
      <vt:lpstr>8. Καθολικισμός και εθνική συγκρότηση</vt:lpstr>
      <vt:lpstr>9. Νεωτερικές αντινομίες</vt:lpstr>
      <vt:lpstr>10. Ανοιχτή και μη-κλειστή ταυτότητα</vt:lpstr>
      <vt:lpstr>Συνολική Συμπύκνωση</vt:lpstr>
      <vt:lpstr>Παρουσίαση του PowerPoint</vt:lpstr>
      <vt:lpstr>Αναλυτική Σύνοψη</vt:lpstr>
      <vt:lpstr>Αμερικανική Νεωτερικότητα</vt:lpstr>
      <vt:lpstr>1. Οραματική (visionary) δημοκρατία</vt:lpstr>
      <vt:lpstr>2. Πολιτική θρησκεία</vt:lpstr>
      <vt:lpstr>3. Το αμερικανικό «κέντρο»</vt:lpstr>
      <vt:lpstr>4. Διαμαρτυρία ως συστατικό στοιχείο</vt:lpstr>
      <vt:lpstr>5. Απουσία σοσιαλισμού ως μαζικής παράδοσης</vt:lpstr>
      <vt:lpstr>6. Διαστρωμάτωση και ελίτ</vt:lpstr>
      <vt:lpstr>7. Νεωτερισμός ως στοιχείο ταυτότητας</vt:lpstr>
      <vt:lpstr>8. Καθολική αποστολή και παγκόσμια προβολή</vt:lpstr>
      <vt:lpstr>Συνολική Συμπύκνωση</vt:lpstr>
      <vt:lpstr>Παρουσίαση του PowerPoint</vt:lpstr>
      <vt:lpstr>Συμπυκνωμένη Ερμηνευτική Διαφορά</vt:lpstr>
      <vt:lpstr>Συνολική Μακροκοινωνιολογική Διαφορά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manos marangudakis</dc:creator>
  <cp:lastModifiedBy>manos marangudakis</cp:lastModifiedBy>
  <cp:revision>3</cp:revision>
  <dcterms:created xsi:type="dcterms:W3CDTF">2026-02-15T18:48:04Z</dcterms:created>
  <dcterms:modified xsi:type="dcterms:W3CDTF">2026-02-15T19:35:58Z</dcterms:modified>
</cp:coreProperties>
</file>