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319" r:id="rId2"/>
    <p:sldId id="370" r:id="rId3"/>
    <p:sldId id="364" r:id="rId4"/>
    <p:sldId id="362" r:id="rId5"/>
    <p:sldId id="403" r:id="rId6"/>
    <p:sldId id="363" r:id="rId7"/>
    <p:sldId id="324" r:id="rId8"/>
    <p:sldId id="388" r:id="rId9"/>
    <p:sldId id="398" r:id="rId10"/>
    <p:sldId id="397" r:id="rId11"/>
    <p:sldId id="372" r:id="rId12"/>
    <p:sldId id="373" r:id="rId13"/>
    <p:sldId id="374" r:id="rId14"/>
    <p:sldId id="393" r:id="rId15"/>
    <p:sldId id="376" r:id="rId16"/>
    <p:sldId id="380" r:id="rId17"/>
    <p:sldId id="382" r:id="rId18"/>
    <p:sldId id="407" r:id="rId19"/>
    <p:sldId id="384" r:id="rId20"/>
    <p:sldId id="386" r:id="rId21"/>
    <p:sldId id="394" r:id="rId22"/>
    <p:sldId id="371" r:id="rId23"/>
    <p:sldId id="331" r:id="rId24"/>
    <p:sldId id="328" r:id="rId25"/>
    <p:sldId id="332" r:id="rId26"/>
    <p:sldId id="329" r:id="rId27"/>
    <p:sldId id="320" r:id="rId28"/>
    <p:sldId id="327" r:id="rId29"/>
    <p:sldId id="321" r:id="rId30"/>
    <p:sldId id="322" r:id="rId31"/>
    <p:sldId id="323" r:id="rId32"/>
    <p:sldId id="326" r:id="rId33"/>
    <p:sldId id="390" r:id="rId34"/>
    <p:sldId id="391" r:id="rId35"/>
    <p:sldId id="334" r:id="rId36"/>
    <p:sldId id="335" r:id="rId37"/>
    <p:sldId id="404" r:id="rId38"/>
    <p:sldId id="405" r:id="rId39"/>
    <p:sldId id="406" r:id="rId40"/>
    <p:sldId id="274" r:id="rId41"/>
    <p:sldId id="281" r:id="rId42"/>
    <p:sldId id="392" r:id="rId43"/>
    <p:sldId id="399" r:id="rId44"/>
    <p:sldId id="400" r:id="rId45"/>
    <p:sldId id="408" r:id="rId46"/>
    <p:sldId id="409" r:id="rId47"/>
    <p:sldId id="410" r:id="rId48"/>
    <p:sldId id="283" r:id="rId49"/>
    <p:sldId id="284" r:id="rId50"/>
    <p:sldId id="277" r:id="rId51"/>
    <p:sldId id="279" r:id="rId52"/>
    <p:sldId id="280" r:id="rId53"/>
    <p:sldId id="361" r:id="rId54"/>
    <p:sldId id="354" r:id="rId55"/>
    <p:sldId id="355" r:id="rId56"/>
    <p:sldId id="356" r:id="rId57"/>
    <p:sldId id="357" r:id="rId58"/>
    <p:sldId id="358" r:id="rId59"/>
    <p:sldId id="359" r:id="rId60"/>
    <p:sldId id="360" r:id="rId61"/>
    <p:sldId id="401" r:id="rId62"/>
    <p:sldId id="402" r:id="rId63"/>
    <p:sldId id="337" r:id="rId64"/>
    <p:sldId id="257" r:id="rId65"/>
    <p:sldId id="338" r:id="rId66"/>
    <p:sldId id="339" r:id="rId67"/>
    <p:sldId id="340" r:id="rId68"/>
    <p:sldId id="341" r:id="rId69"/>
    <p:sldId id="342" r:id="rId70"/>
    <p:sldId id="343" r:id="rId71"/>
    <p:sldId id="344" r:id="rId72"/>
    <p:sldId id="345" r:id="rId73"/>
    <p:sldId id="389" r:id="rId74"/>
    <p:sldId id="346" r:id="rId75"/>
    <p:sldId id="347" r:id="rId76"/>
    <p:sldId id="348" r:id="rId77"/>
    <p:sldId id="349" r:id="rId78"/>
    <p:sldId id="350" r:id="rId79"/>
    <p:sldId id="351" r:id="rId80"/>
    <p:sldId id="352" r:id="rId81"/>
    <p:sldId id="353" r:id="rId82"/>
    <p:sldId id="275" r:id="rId83"/>
    <p:sldId id="258" r:id="rId84"/>
    <p:sldId id="259" r:id="rId85"/>
    <p:sldId id="260" r:id="rId86"/>
    <p:sldId id="298" r:id="rId87"/>
    <p:sldId id="333" r:id="rId88"/>
    <p:sldId id="261" r:id="rId89"/>
    <p:sldId id="262" r:id="rId90"/>
    <p:sldId id="263" r:id="rId91"/>
    <p:sldId id="264" r:id="rId92"/>
    <p:sldId id="265" r:id="rId93"/>
    <p:sldId id="266" r:id="rId94"/>
    <p:sldId id="267" r:id="rId95"/>
    <p:sldId id="268" r:id="rId96"/>
    <p:sldId id="299" r:id="rId97"/>
    <p:sldId id="269" r:id="rId98"/>
    <p:sldId id="270" r:id="rId99"/>
    <p:sldId id="271" r:id="rId100"/>
    <p:sldId id="336" r:id="rId101"/>
    <p:sldId id="411" r:id="rId102"/>
    <p:sldId id="413" r:id="rId103"/>
    <p:sldId id="414" r:id="rId104"/>
    <p:sldId id="415" r:id="rId105"/>
    <p:sldId id="412" r:id="rId106"/>
    <p:sldId id="272" r:id="rId107"/>
    <p:sldId id="290" r:id="rId108"/>
    <p:sldId id="291" r:id="rId109"/>
    <p:sldId id="300" r:id="rId110"/>
    <p:sldId id="302" r:id="rId111"/>
    <p:sldId id="292" r:id="rId112"/>
    <p:sldId id="273" r:id="rId113"/>
    <p:sldId id="288" r:id="rId114"/>
    <p:sldId id="293" r:id="rId115"/>
    <p:sldId id="289" r:id="rId116"/>
    <p:sldId id="297" r:id="rId117"/>
    <p:sldId id="294" r:id="rId118"/>
    <p:sldId id="287" r:id="rId119"/>
    <p:sldId id="295" r:id="rId120"/>
    <p:sldId id="282" r:id="rId121"/>
    <p:sldId id="313" r:id="rId122"/>
    <p:sldId id="285" r:id="rId123"/>
    <p:sldId id="296" r:id="rId12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Στυλ με θέμα 1 - Έμφαση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p:cViewPr varScale="1">
        <p:scale>
          <a:sx n="109" d="100"/>
          <a:sy n="109" d="100"/>
        </p:scale>
        <p:origin x="163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59394" name="Group 2"/>
          <p:cNvGrpSpPr>
            <a:grpSpLocks/>
          </p:cNvGrpSpPr>
          <p:nvPr/>
        </p:nvGrpSpPr>
        <p:grpSpPr bwMode="auto">
          <a:xfrm>
            <a:off x="-498475" y="1311275"/>
            <a:ext cx="10429875" cy="5908675"/>
            <a:chOff x="-313" y="824"/>
            <a:chExt cx="6570" cy="3722"/>
          </a:xfrm>
        </p:grpSpPr>
        <p:sp>
          <p:nvSpPr>
            <p:cNvPr id="593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3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3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3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3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09"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el-GR" altLang="el-GR"/>
            </a:p>
          </p:txBody>
        </p:sp>
        <p:sp>
          <p:nvSpPr>
            <p:cNvPr id="594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el-GR" altLang="el-GR"/>
            </a:p>
          </p:txBody>
        </p:sp>
        <p:sp>
          <p:nvSpPr>
            <p:cNvPr id="594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p>
          </p:txBody>
        </p:sp>
        <p:sp>
          <p:nvSpPr>
            <p:cNvPr id="594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p>
          </p:txBody>
        </p:sp>
        <p:sp>
          <p:nvSpPr>
            <p:cNvPr id="594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4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8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59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960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sp>
        <p:nvSpPr>
          <p:cNvPr id="59610"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el-GR" altLang="el-GR" noProof="0"/>
              <a:t>Κάντε κλικ για επεξεργασία του τίτλου</a:t>
            </a:r>
          </a:p>
        </p:txBody>
      </p:sp>
      <p:sp>
        <p:nvSpPr>
          <p:cNvPr id="59611"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l-GR" altLang="el-GR" noProof="0"/>
              <a:t>Κάντε κλικ για να επεξεργαστείτε τον υπότιτλο του υποδείγματος</a:t>
            </a:r>
          </a:p>
        </p:txBody>
      </p:sp>
      <p:sp>
        <p:nvSpPr>
          <p:cNvPr id="59612" name="Rectangle 220"/>
          <p:cNvSpPr>
            <a:spLocks noGrp="1" noChangeArrowheads="1"/>
          </p:cNvSpPr>
          <p:nvPr>
            <p:ph type="dt" sz="quarter" idx="2"/>
          </p:nvPr>
        </p:nvSpPr>
        <p:spPr/>
        <p:txBody>
          <a:bodyPr/>
          <a:lstStyle>
            <a:lvl1pPr>
              <a:defRPr/>
            </a:lvl1pPr>
          </a:lstStyle>
          <a:p>
            <a:endParaRPr lang="el-GR" altLang="el-GR"/>
          </a:p>
        </p:txBody>
      </p:sp>
      <p:sp>
        <p:nvSpPr>
          <p:cNvPr id="59613" name="Rectangle 221"/>
          <p:cNvSpPr>
            <a:spLocks noGrp="1" noChangeArrowheads="1"/>
          </p:cNvSpPr>
          <p:nvPr>
            <p:ph type="ftr" sz="quarter" idx="3"/>
          </p:nvPr>
        </p:nvSpPr>
        <p:spPr>
          <a:xfrm>
            <a:off x="3124200" y="6248400"/>
            <a:ext cx="2895600" cy="457200"/>
          </a:xfrm>
        </p:spPr>
        <p:txBody>
          <a:bodyPr/>
          <a:lstStyle>
            <a:lvl1pPr>
              <a:defRPr/>
            </a:lvl1pPr>
          </a:lstStyle>
          <a:p>
            <a:endParaRPr lang="el-GR" altLang="el-GR"/>
          </a:p>
        </p:txBody>
      </p:sp>
      <p:sp>
        <p:nvSpPr>
          <p:cNvPr id="59614" name="Rectangle 222"/>
          <p:cNvSpPr>
            <a:spLocks noGrp="1" noChangeArrowheads="1"/>
          </p:cNvSpPr>
          <p:nvPr>
            <p:ph type="sldNum" sz="quarter" idx="4"/>
          </p:nvPr>
        </p:nvSpPr>
        <p:spPr/>
        <p:txBody>
          <a:bodyPr/>
          <a:lstStyle>
            <a:lvl1pPr>
              <a:defRPr/>
            </a:lvl1pPr>
          </a:lstStyle>
          <a:p>
            <a:fld id="{48F9727A-B7D7-4253-9EB2-E1A9CA86E8E9}" type="slidenum">
              <a:rPr lang="el-GR" altLang="el-GR"/>
              <a:pPr/>
              <a:t>‹#›</a:t>
            </a:fld>
            <a:endParaRPr lang="el-GR" alt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3"/>
          <p:cNvSpPr>
            <a:spLocks noGrp="1"/>
          </p:cNvSpPr>
          <p:nvPr>
            <p:ph type="sldNum" sz="quarter" idx="10"/>
          </p:nvPr>
        </p:nvSpPr>
        <p:spPr/>
        <p:txBody>
          <a:bodyPr/>
          <a:lstStyle>
            <a:lvl1pPr>
              <a:defRPr/>
            </a:lvl1pPr>
          </a:lstStyle>
          <a:p>
            <a:fld id="{808F4D74-7106-4361-8DDD-BC98790A6436}" type="slidenum">
              <a:rPr lang="el-GR" altLang="el-GR"/>
              <a:pPr/>
              <a:t>‹#›</a:t>
            </a:fld>
            <a:endParaRPr lang="el-GR" altLang="el-GR"/>
          </a:p>
        </p:txBody>
      </p:sp>
      <p:sp>
        <p:nvSpPr>
          <p:cNvPr id="5" name="Θέση ημερομηνίας 4"/>
          <p:cNvSpPr>
            <a:spLocks noGrp="1"/>
          </p:cNvSpPr>
          <p:nvPr>
            <p:ph type="dt" sz="half" idx="11"/>
          </p:nvPr>
        </p:nvSpPr>
        <p:spPr/>
        <p:txBody>
          <a:bodyPr/>
          <a:lstStyle>
            <a:lvl1pPr>
              <a:defRPr/>
            </a:lvl1pPr>
          </a:lstStyle>
          <a:p>
            <a:endParaRPr lang="el-GR" altLang="el-GR"/>
          </a:p>
        </p:txBody>
      </p:sp>
      <p:sp>
        <p:nvSpPr>
          <p:cNvPr id="6" name="Θέση υποσέλιδου 5"/>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270364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9462"/>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946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3"/>
          <p:cNvSpPr>
            <a:spLocks noGrp="1"/>
          </p:cNvSpPr>
          <p:nvPr>
            <p:ph type="sldNum" sz="quarter" idx="10"/>
          </p:nvPr>
        </p:nvSpPr>
        <p:spPr/>
        <p:txBody>
          <a:bodyPr/>
          <a:lstStyle>
            <a:lvl1pPr>
              <a:defRPr/>
            </a:lvl1pPr>
          </a:lstStyle>
          <a:p>
            <a:fld id="{1842AF5C-BFCB-4DAC-AFAC-D9A161167742}" type="slidenum">
              <a:rPr lang="el-GR" altLang="el-GR"/>
              <a:pPr/>
              <a:t>‹#›</a:t>
            </a:fld>
            <a:endParaRPr lang="el-GR" altLang="el-GR"/>
          </a:p>
        </p:txBody>
      </p:sp>
      <p:sp>
        <p:nvSpPr>
          <p:cNvPr id="5" name="Θέση ημερομηνίας 4"/>
          <p:cNvSpPr>
            <a:spLocks noGrp="1"/>
          </p:cNvSpPr>
          <p:nvPr>
            <p:ph type="dt" sz="half" idx="11"/>
          </p:nvPr>
        </p:nvSpPr>
        <p:spPr/>
        <p:txBody>
          <a:bodyPr/>
          <a:lstStyle>
            <a:lvl1pPr>
              <a:defRPr/>
            </a:lvl1pPr>
          </a:lstStyle>
          <a:p>
            <a:endParaRPr lang="el-GR" altLang="el-GR"/>
          </a:p>
        </p:txBody>
      </p:sp>
      <p:sp>
        <p:nvSpPr>
          <p:cNvPr id="6" name="Θέση υποσέλιδου 5"/>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101439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3"/>
          <p:cNvSpPr>
            <a:spLocks noGrp="1"/>
          </p:cNvSpPr>
          <p:nvPr>
            <p:ph type="sldNum" sz="quarter" idx="10"/>
          </p:nvPr>
        </p:nvSpPr>
        <p:spPr/>
        <p:txBody>
          <a:bodyPr/>
          <a:lstStyle>
            <a:lvl1pPr>
              <a:defRPr/>
            </a:lvl1pPr>
          </a:lstStyle>
          <a:p>
            <a:fld id="{326A2DD4-2C85-4B69-9C8E-A0EBD9C4D7EE}" type="slidenum">
              <a:rPr lang="el-GR" altLang="el-GR"/>
              <a:pPr/>
              <a:t>‹#›</a:t>
            </a:fld>
            <a:endParaRPr lang="el-GR" altLang="el-GR"/>
          </a:p>
        </p:txBody>
      </p:sp>
      <p:sp>
        <p:nvSpPr>
          <p:cNvPr id="5" name="Θέση ημερομηνίας 4"/>
          <p:cNvSpPr>
            <a:spLocks noGrp="1"/>
          </p:cNvSpPr>
          <p:nvPr>
            <p:ph type="dt" sz="half" idx="11"/>
          </p:nvPr>
        </p:nvSpPr>
        <p:spPr/>
        <p:txBody>
          <a:bodyPr/>
          <a:lstStyle>
            <a:lvl1pPr>
              <a:defRPr/>
            </a:lvl1pPr>
          </a:lstStyle>
          <a:p>
            <a:endParaRPr lang="el-GR" altLang="el-GR"/>
          </a:p>
        </p:txBody>
      </p:sp>
      <p:sp>
        <p:nvSpPr>
          <p:cNvPr id="6" name="Θέση υποσέλιδου 5"/>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125493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Στυλ υποδείγματος κειμένου</a:t>
            </a:r>
          </a:p>
        </p:txBody>
      </p:sp>
      <p:sp>
        <p:nvSpPr>
          <p:cNvPr id="4" name="Θέση αριθμού διαφάνειας 3"/>
          <p:cNvSpPr>
            <a:spLocks noGrp="1"/>
          </p:cNvSpPr>
          <p:nvPr>
            <p:ph type="sldNum" sz="quarter" idx="10"/>
          </p:nvPr>
        </p:nvSpPr>
        <p:spPr/>
        <p:txBody>
          <a:bodyPr/>
          <a:lstStyle>
            <a:lvl1pPr>
              <a:defRPr/>
            </a:lvl1pPr>
          </a:lstStyle>
          <a:p>
            <a:fld id="{1CB9F43B-E1EF-43CE-B1DE-28D69FBC7F35}" type="slidenum">
              <a:rPr lang="el-GR" altLang="el-GR"/>
              <a:pPr/>
              <a:t>‹#›</a:t>
            </a:fld>
            <a:endParaRPr lang="el-GR" altLang="el-GR"/>
          </a:p>
        </p:txBody>
      </p:sp>
      <p:sp>
        <p:nvSpPr>
          <p:cNvPr id="5" name="Θέση ημερομηνίας 4"/>
          <p:cNvSpPr>
            <a:spLocks noGrp="1"/>
          </p:cNvSpPr>
          <p:nvPr>
            <p:ph type="dt" sz="half" idx="11"/>
          </p:nvPr>
        </p:nvSpPr>
        <p:spPr/>
        <p:txBody>
          <a:bodyPr/>
          <a:lstStyle>
            <a:lvl1pPr>
              <a:defRPr/>
            </a:lvl1pPr>
          </a:lstStyle>
          <a:p>
            <a:endParaRPr lang="el-GR" altLang="el-GR"/>
          </a:p>
        </p:txBody>
      </p:sp>
      <p:sp>
        <p:nvSpPr>
          <p:cNvPr id="6" name="Θέση υποσέλιδου 5"/>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284259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4"/>
          <p:cNvSpPr>
            <a:spLocks noGrp="1"/>
          </p:cNvSpPr>
          <p:nvPr>
            <p:ph type="sldNum" sz="quarter" idx="10"/>
          </p:nvPr>
        </p:nvSpPr>
        <p:spPr/>
        <p:txBody>
          <a:bodyPr/>
          <a:lstStyle>
            <a:lvl1pPr>
              <a:defRPr/>
            </a:lvl1pPr>
          </a:lstStyle>
          <a:p>
            <a:fld id="{048AA21B-217C-4F2C-A03A-C306DAC61221}" type="slidenum">
              <a:rPr lang="el-GR" altLang="el-GR"/>
              <a:pPr/>
              <a:t>‹#›</a:t>
            </a:fld>
            <a:endParaRPr lang="el-GR" altLang="el-GR"/>
          </a:p>
        </p:txBody>
      </p:sp>
      <p:sp>
        <p:nvSpPr>
          <p:cNvPr id="6" name="Θέση ημερομηνίας 5"/>
          <p:cNvSpPr>
            <a:spLocks noGrp="1"/>
          </p:cNvSpPr>
          <p:nvPr>
            <p:ph type="dt" sz="half" idx="11"/>
          </p:nvPr>
        </p:nvSpPr>
        <p:spPr/>
        <p:txBody>
          <a:bodyPr/>
          <a:lstStyle>
            <a:lvl1pPr>
              <a:defRPr/>
            </a:lvl1pPr>
          </a:lstStyle>
          <a:p>
            <a:endParaRPr lang="el-GR" altLang="el-GR"/>
          </a:p>
        </p:txBody>
      </p:sp>
      <p:sp>
        <p:nvSpPr>
          <p:cNvPr id="7" name="Θέση υποσέλιδου 6"/>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353724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6"/>
          <p:cNvSpPr>
            <a:spLocks noGrp="1"/>
          </p:cNvSpPr>
          <p:nvPr>
            <p:ph type="sldNum" sz="quarter" idx="10"/>
          </p:nvPr>
        </p:nvSpPr>
        <p:spPr/>
        <p:txBody>
          <a:bodyPr/>
          <a:lstStyle>
            <a:lvl1pPr>
              <a:defRPr/>
            </a:lvl1pPr>
          </a:lstStyle>
          <a:p>
            <a:fld id="{51081B8E-3CCC-4764-BFC6-91CF93682DBF}" type="slidenum">
              <a:rPr lang="el-GR" altLang="el-GR"/>
              <a:pPr/>
              <a:t>‹#›</a:t>
            </a:fld>
            <a:endParaRPr lang="el-GR" altLang="el-GR"/>
          </a:p>
        </p:txBody>
      </p:sp>
      <p:sp>
        <p:nvSpPr>
          <p:cNvPr id="8" name="Θέση ημερομηνίας 7"/>
          <p:cNvSpPr>
            <a:spLocks noGrp="1"/>
          </p:cNvSpPr>
          <p:nvPr>
            <p:ph type="dt" sz="half" idx="11"/>
          </p:nvPr>
        </p:nvSpPr>
        <p:spPr/>
        <p:txBody>
          <a:bodyPr/>
          <a:lstStyle>
            <a:lvl1pPr>
              <a:defRPr/>
            </a:lvl1pPr>
          </a:lstStyle>
          <a:p>
            <a:endParaRPr lang="el-GR" altLang="el-GR"/>
          </a:p>
        </p:txBody>
      </p:sp>
      <p:sp>
        <p:nvSpPr>
          <p:cNvPr id="9" name="Θέση υποσέλιδου 8"/>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121382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αριθμού διαφάνειας 2"/>
          <p:cNvSpPr>
            <a:spLocks noGrp="1"/>
          </p:cNvSpPr>
          <p:nvPr>
            <p:ph type="sldNum" sz="quarter" idx="10"/>
          </p:nvPr>
        </p:nvSpPr>
        <p:spPr/>
        <p:txBody>
          <a:bodyPr/>
          <a:lstStyle>
            <a:lvl1pPr>
              <a:defRPr/>
            </a:lvl1pPr>
          </a:lstStyle>
          <a:p>
            <a:fld id="{2CEE00A9-6281-40B6-A987-76B186162A9F}" type="slidenum">
              <a:rPr lang="el-GR" altLang="el-GR"/>
              <a:pPr/>
              <a:t>‹#›</a:t>
            </a:fld>
            <a:endParaRPr lang="el-GR" altLang="el-GR"/>
          </a:p>
        </p:txBody>
      </p:sp>
      <p:sp>
        <p:nvSpPr>
          <p:cNvPr id="4" name="Θέση ημερομηνίας 3"/>
          <p:cNvSpPr>
            <a:spLocks noGrp="1"/>
          </p:cNvSpPr>
          <p:nvPr>
            <p:ph type="dt" sz="half" idx="11"/>
          </p:nvPr>
        </p:nvSpPr>
        <p:spPr/>
        <p:txBody>
          <a:bodyPr/>
          <a:lstStyle>
            <a:lvl1pPr>
              <a:defRPr/>
            </a:lvl1pPr>
          </a:lstStyle>
          <a:p>
            <a:endParaRPr lang="el-GR" altLang="el-GR"/>
          </a:p>
        </p:txBody>
      </p:sp>
      <p:sp>
        <p:nvSpPr>
          <p:cNvPr id="5" name="Θέση υποσέλιδου 4"/>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1599419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0"/>
          </p:nvPr>
        </p:nvSpPr>
        <p:spPr/>
        <p:txBody>
          <a:bodyPr/>
          <a:lstStyle>
            <a:lvl1pPr>
              <a:defRPr/>
            </a:lvl1pPr>
          </a:lstStyle>
          <a:p>
            <a:fld id="{B7CDCC01-A9CB-498B-A894-C482B607AF26}" type="slidenum">
              <a:rPr lang="el-GR" altLang="el-GR"/>
              <a:pPr/>
              <a:t>‹#›</a:t>
            </a:fld>
            <a:endParaRPr lang="el-GR" altLang="el-GR"/>
          </a:p>
        </p:txBody>
      </p:sp>
      <p:sp>
        <p:nvSpPr>
          <p:cNvPr id="3" name="Θέση ημερομηνίας 2"/>
          <p:cNvSpPr>
            <a:spLocks noGrp="1"/>
          </p:cNvSpPr>
          <p:nvPr>
            <p:ph type="dt" sz="half" idx="11"/>
          </p:nvPr>
        </p:nvSpPr>
        <p:spPr/>
        <p:txBody>
          <a:bodyPr/>
          <a:lstStyle>
            <a:lvl1pPr>
              <a:defRPr/>
            </a:lvl1pPr>
          </a:lstStyle>
          <a:p>
            <a:endParaRPr lang="el-GR" altLang="el-GR"/>
          </a:p>
        </p:txBody>
      </p:sp>
      <p:sp>
        <p:nvSpPr>
          <p:cNvPr id="4" name="Θέση υποσέλιδου 3"/>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98656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fld id="{7F01767E-7F52-43A2-A03A-F6E405E9F4E4}" type="slidenum">
              <a:rPr lang="el-GR" altLang="el-GR"/>
              <a:pPr/>
              <a:t>‹#›</a:t>
            </a:fld>
            <a:endParaRPr lang="el-GR" altLang="el-GR"/>
          </a:p>
        </p:txBody>
      </p:sp>
      <p:sp>
        <p:nvSpPr>
          <p:cNvPr id="6" name="Θέση ημερομηνίας 5"/>
          <p:cNvSpPr>
            <a:spLocks noGrp="1"/>
          </p:cNvSpPr>
          <p:nvPr>
            <p:ph type="dt" sz="half" idx="11"/>
          </p:nvPr>
        </p:nvSpPr>
        <p:spPr/>
        <p:txBody>
          <a:bodyPr/>
          <a:lstStyle>
            <a:lvl1pPr>
              <a:defRPr/>
            </a:lvl1pPr>
          </a:lstStyle>
          <a:p>
            <a:endParaRPr lang="el-GR" altLang="el-GR"/>
          </a:p>
        </p:txBody>
      </p:sp>
      <p:sp>
        <p:nvSpPr>
          <p:cNvPr id="7" name="Θέση υποσέλιδου 6"/>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304219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αριθμού διαφάνειας 4"/>
          <p:cNvSpPr>
            <a:spLocks noGrp="1"/>
          </p:cNvSpPr>
          <p:nvPr>
            <p:ph type="sldNum" sz="quarter" idx="10"/>
          </p:nvPr>
        </p:nvSpPr>
        <p:spPr/>
        <p:txBody>
          <a:bodyPr/>
          <a:lstStyle>
            <a:lvl1pPr>
              <a:defRPr/>
            </a:lvl1pPr>
          </a:lstStyle>
          <a:p>
            <a:fld id="{7CCC7869-13E2-4FA5-866E-4BAD9CA7AF5B}" type="slidenum">
              <a:rPr lang="el-GR" altLang="el-GR"/>
              <a:pPr/>
              <a:t>‹#›</a:t>
            </a:fld>
            <a:endParaRPr lang="el-GR" altLang="el-GR"/>
          </a:p>
        </p:txBody>
      </p:sp>
      <p:sp>
        <p:nvSpPr>
          <p:cNvPr id="6" name="Θέση ημερομηνίας 5"/>
          <p:cNvSpPr>
            <a:spLocks noGrp="1"/>
          </p:cNvSpPr>
          <p:nvPr>
            <p:ph type="dt" sz="half" idx="11"/>
          </p:nvPr>
        </p:nvSpPr>
        <p:spPr/>
        <p:txBody>
          <a:bodyPr/>
          <a:lstStyle>
            <a:lvl1pPr>
              <a:defRPr/>
            </a:lvl1pPr>
          </a:lstStyle>
          <a:p>
            <a:endParaRPr lang="el-GR" altLang="el-GR"/>
          </a:p>
        </p:txBody>
      </p:sp>
      <p:sp>
        <p:nvSpPr>
          <p:cNvPr id="7" name="Θέση υποσέλιδου 6"/>
          <p:cNvSpPr>
            <a:spLocks noGrp="1"/>
          </p:cNvSpPr>
          <p:nvPr>
            <p:ph type="ftr" sz="quarter" idx="12"/>
          </p:nvPr>
        </p:nvSpPr>
        <p:spPr/>
        <p:txBody>
          <a:bodyPr/>
          <a:lstStyle>
            <a:lvl1pPr>
              <a:defRPr/>
            </a:lvl1pPr>
          </a:lstStyle>
          <a:p>
            <a:endParaRPr lang="el-GR" altLang="el-GR"/>
          </a:p>
        </p:txBody>
      </p:sp>
    </p:spTree>
    <p:extLst>
      <p:ext uri="{BB962C8B-B14F-4D97-AF65-F5344CB8AC3E}">
        <p14:creationId xmlns:p14="http://schemas.microsoft.com/office/powerpoint/2010/main" val="8527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496888" y="1308100"/>
            <a:ext cx="10429876" cy="5908675"/>
            <a:chOff x="-313" y="824"/>
            <a:chExt cx="6570" cy="3722"/>
          </a:xfrm>
        </p:grpSpPr>
        <p:sp>
          <p:nvSpPr>
            <p:cNvPr id="58371"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2"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3"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4"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5"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6"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7"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8"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79"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0"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1"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2"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3"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4"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85" name="Rectangle 17"/>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el-GR" altLang="el-GR">
                <a:effectLst>
                  <a:outerShdw blurRad="38100" dist="38100" dir="2700000" algn="tl">
                    <a:srgbClr val="000000"/>
                  </a:outerShdw>
                </a:effectLst>
              </a:endParaRPr>
            </a:p>
          </p:txBody>
        </p:sp>
        <p:sp>
          <p:nvSpPr>
            <p:cNvPr id="58386"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el-GR" altLang="el-GR">
                <a:effectLst>
                  <a:outerShdw blurRad="38100" dist="38100" dir="2700000" algn="tl">
                    <a:srgbClr val="000000"/>
                  </a:outerShdw>
                </a:effectLst>
              </a:endParaRPr>
            </a:p>
          </p:txBody>
        </p:sp>
        <p:sp>
          <p:nvSpPr>
            <p:cNvPr id="58387"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88"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89"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0"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1"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2"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3"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94"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5"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6"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7"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el-GR" altLang="el-GR">
                <a:effectLst>
                  <a:outerShdw blurRad="38100" dist="38100" dir="2700000" algn="tl">
                    <a:srgbClr val="000000"/>
                  </a:outerShdw>
                </a:effectLst>
              </a:endParaRPr>
            </a:p>
          </p:txBody>
        </p:sp>
        <p:sp>
          <p:nvSpPr>
            <p:cNvPr id="58398"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399"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400"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401"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402"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el-GR" altLang="el-GR">
                <a:effectLst>
                  <a:outerShdw blurRad="38100" dist="38100" dir="2700000" algn="tl">
                    <a:srgbClr val="000000"/>
                  </a:outerShdw>
                </a:effectLst>
              </a:endParaRPr>
            </a:p>
          </p:txBody>
        </p:sp>
        <p:sp>
          <p:nvSpPr>
            <p:cNvPr id="58403"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4"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5"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6"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7"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8"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09"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0"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1"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2"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3"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4"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5"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6"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7"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8"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19"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0"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1"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2"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3"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4"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5"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6"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7"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8"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29"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0"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1"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2"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3"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4"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5"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6"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7"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8"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39"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0"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1"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2"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3"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4"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5"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6"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7"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8"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49"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0"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1"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2"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3"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4"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5"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6"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7"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8"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59"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0"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1"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2"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3"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4"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5"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6"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7"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8"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69"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0"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1"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2"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3"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4"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5"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6"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7"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8"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79"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0"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1"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2"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3"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4"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5"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6"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7"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8"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89"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0"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1"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2"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3"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4"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5"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6"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7"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8"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499"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0"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1"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2"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3"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4"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5"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6"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7"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8"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09"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0"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1"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2"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3"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4"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5"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6"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7"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8"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19"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0"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1"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2"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3"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4"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5"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6"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7"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8"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29"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0"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1"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2"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3"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4"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5"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6"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7"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8"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39"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0"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1"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2"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3"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4"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5"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6"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7"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8"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49"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0"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1"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2"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3"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4"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5"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6"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7"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8"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59"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0"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1"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2"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3"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4"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5"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6"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7"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8"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69"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0"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1"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2"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3"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4"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5"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6"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7"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8"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79"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0"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1"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2"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3"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4"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58585"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grpSp>
      <p:sp>
        <p:nvSpPr>
          <p:cNvPr id="58586" name="Rectangle 218"/>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97D1709B-1A30-44A0-BDAB-0DBC30B47E1E}" type="slidenum">
              <a:rPr lang="el-GR" altLang="el-GR"/>
              <a:pPr/>
              <a:t>‹#›</a:t>
            </a:fld>
            <a:endParaRPr lang="el-GR" altLang="el-GR"/>
          </a:p>
        </p:txBody>
      </p:sp>
      <p:sp>
        <p:nvSpPr>
          <p:cNvPr id="58587" name="Rectangle 2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l-GR" altLang="el-GR"/>
          </a:p>
        </p:txBody>
      </p:sp>
      <p:sp>
        <p:nvSpPr>
          <p:cNvPr id="58588" name="Rectangle 220"/>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l-GR" altLang="el-GR"/>
          </a:p>
        </p:txBody>
      </p:sp>
      <p:sp>
        <p:nvSpPr>
          <p:cNvPr id="58589" name="Rectangle 221"/>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58590" name="Rectangle 22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3"/>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upload.wikimedia.org/wikipedia/commons/5/54/Russian_civil_war_West_1918-20.png"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F95BF-2261-4D9C-A7F7-50FCEB62DAB8}"/>
              </a:ext>
            </a:extLst>
          </p:cNvPr>
          <p:cNvSpPr>
            <a:spLocks noGrp="1"/>
          </p:cNvSpPr>
          <p:nvPr>
            <p:ph type="ctrTitle" sz="quarter"/>
          </p:nvPr>
        </p:nvSpPr>
        <p:spPr/>
        <p:txBody>
          <a:bodyPr/>
          <a:lstStyle/>
          <a:p>
            <a:r>
              <a:rPr lang="el-GR" sz="4000" dirty="0">
                <a:solidFill>
                  <a:srgbClr val="FFFF00"/>
                </a:solidFill>
              </a:rPr>
              <a:t>Νεωτερικότητα</a:t>
            </a:r>
          </a:p>
        </p:txBody>
      </p:sp>
      <p:sp>
        <p:nvSpPr>
          <p:cNvPr id="3" name="Υπότιτλος 2">
            <a:extLst>
              <a:ext uri="{FF2B5EF4-FFF2-40B4-BE49-F238E27FC236}">
                <a16:creationId xmlns:a16="http://schemas.microsoft.com/office/drawing/2014/main" id="{2A27DF79-EEB6-418F-A82D-6C9E62F7DB06}"/>
              </a:ext>
            </a:extLst>
          </p:cNvPr>
          <p:cNvSpPr>
            <a:spLocks noGrp="1"/>
          </p:cNvSpPr>
          <p:nvPr>
            <p:ph type="subTitle" sz="quarter" idx="1"/>
          </p:nvPr>
        </p:nvSpPr>
        <p:spPr/>
        <p:txBody>
          <a:bodyPr/>
          <a:lstStyle/>
          <a:p>
            <a:r>
              <a:rPr lang="el-GR" dirty="0"/>
              <a:t>Αρχές και Διαμόρφωση</a:t>
            </a:r>
          </a:p>
          <a:p>
            <a:endParaRPr lang="el-GR" dirty="0"/>
          </a:p>
          <a:p>
            <a:r>
              <a:rPr lang="el-GR" sz="1600" dirty="0"/>
              <a:t>				Μανούσος Μαραγκουδάκης</a:t>
            </a:r>
          </a:p>
        </p:txBody>
      </p:sp>
    </p:spTree>
    <p:extLst>
      <p:ext uri="{BB962C8B-B14F-4D97-AF65-F5344CB8AC3E}">
        <p14:creationId xmlns:p14="http://schemas.microsoft.com/office/powerpoint/2010/main" val="100107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20F06-875F-2DB4-2F7D-244BEC6F44C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2882743-8B10-CD45-B3CB-34874EEC9AEA}"/>
              </a:ext>
            </a:extLst>
          </p:cNvPr>
          <p:cNvSpPr>
            <a:spLocks noGrp="1"/>
          </p:cNvSpPr>
          <p:nvPr>
            <p:ph type="title"/>
          </p:nvPr>
        </p:nvSpPr>
        <p:spPr>
          <a:xfrm>
            <a:off x="457200" y="274638"/>
            <a:ext cx="8229600" cy="449262"/>
          </a:xfrm>
        </p:spPr>
        <p:txBody>
          <a:bodyPr/>
          <a:lstStyle/>
          <a:p>
            <a:r>
              <a:rPr lang="el-GR" sz="1800" dirty="0">
                <a:solidFill>
                  <a:srgbClr val="FFC000"/>
                </a:solidFill>
              </a:rPr>
              <a:t>Θεσμική Αλληλεξάρτηση (</a:t>
            </a:r>
            <a:r>
              <a:rPr lang="en-US" sz="1800" dirty="0">
                <a:solidFill>
                  <a:srgbClr val="FFC000"/>
                </a:solidFill>
              </a:rPr>
              <a:t>Interdependence)</a:t>
            </a:r>
            <a:endParaRPr lang="el-GR" sz="1800" dirty="0">
              <a:solidFill>
                <a:srgbClr val="FFC000"/>
              </a:solidFill>
            </a:endParaRPr>
          </a:p>
        </p:txBody>
      </p:sp>
      <p:sp>
        <p:nvSpPr>
          <p:cNvPr id="3" name="Θέση περιεχομένου 2">
            <a:extLst>
              <a:ext uri="{FF2B5EF4-FFF2-40B4-BE49-F238E27FC236}">
                <a16:creationId xmlns:a16="http://schemas.microsoft.com/office/drawing/2014/main" id="{F1582999-DB54-67DC-22A8-81D88518B089}"/>
              </a:ext>
            </a:extLst>
          </p:cNvPr>
          <p:cNvSpPr>
            <a:spLocks noGrp="1"/>
          </p:cNvSpPr>
          <p:nvPr>
            <p:ph idx="1"/>
          </p:nvPr>
        </p:nvSpPr>
        <p:spPr>
          <a:xfrm>
            <a:off x="457200" y="1268760"/>
            <a:ext cx="8229600" cy="4865340"/>
          </a:xfrm>
        </p:spPr>
        <p:txBody>
          <a:bodyPr/>
          <a:lstStyle/>
          <a:p>
            <a:r>
              <a:rPr lang="el-GR" sz="1600" dirty="0"/>
              <a:t>Καθώς οι κοινωνίες διαφοροποιούνται δομικά, οι διάφοροι θεσμοί και υποσυστήματα αναπτύσσουν αμοιβαίες εξαρτήσεις.</a:t>
            </a:r>
            <a:endParaRPr lang="en-US" sz="1600" dirty="0"/>
          </a:p>
          <a:p>
            <a:endParaRPr lang="en-US" sz="1600" dirty="0"/>
          </a:p>
          <a:p>
            <a:pPr marL="0" indent="0">
              <a:buNone/>
            </a:pPr>
            <a:r>
              <a:rPr lang="el-GR" sz="1600" dirty="0"/>
              <a:t>Βασικά σημεία:</a:t>
            </a:r>
            <a:endParaRPr lang="en-US" sz="1600" dirty="0"/>
          </a:p>
          <a:p>
            <a:endParaRPr lang="en-US" sz="1600" dirty="0"/>
          </a:p>
          <a:p>
            <a:r>
              <a:rPr lang="el-GR" sz="1600" dirty="0"/>
              <a:t>Η δομική διαφοροποίηση δεν σημαίνει απόλυτη αυτονομία των θεσμών, αλλά δημιουργεί δίκτυα </a:t>
            </a:r>
            <a:r>
              <a:rPr lang="el-GR" sz="1600" dirty="0" err="1"/>
              <a:t>αλληλοεξάρτησης</a:t>
            </a:r>
            <a:r>
              <a:rPr lang="el-GR" sz="1600" dirty="0"/>
              <a:t>.</a:t>
            </a:r>
            <a:endParaRPr lang="en-US" sz="1600" dirty="0"/>
          </a:p>
          <a:p>
            <a:endParaRPr lang="en-US" sz="1600" dirty="0"/>
          </a:p>
          <a:p>
            <a:r>
              <a:rPr lang="el-GR" sz="1600" dirty="0"/>
              <a:t>Οι οικονομικές, πολιτικές, εκπαιδευτικές και κοινωνικές δομές εξαρτώνται μεταξύ τους για τη σταθερότητα και τη λειτουργικότητά τους.</a:t>
            </a:r>
            <a:endParaRPr lang="en-US" sz="1600" dirty="0"/>
          </a:p>
          <a:p>
            <a:endParaRPr lang="en-US" sz="1600" dirty="0"/>
          </a:p>
          <a:p>
            <a:r>
              <a:rPr lang="el-GR" sz="1600" dirty="0"/>
              <a:t>Αυτή η αλληλεξάρτηση σημαίνει ότι μια αλλαγή σε έναν τομέα επηρεάζει ολόκληρο το σύστημα (π.χ. μια οικονομική κρίση μπορεί να οδηγήσει σε κοινωνικές εξεγέρσεις και πολιτική αστάθεια).</a:t>
            </a:r>
            <a:endParaRPr lang="en-US" sz="1600" dirty="0"/>
          </a:p>
          <a:p>
            <a:pPr marL="0" indent="0">
              <a:buNone/>
            </a:pPr>
            <a:endParaRPr lang="en-US" sz="1600" dirty="0"/>
          </a:p>
          <a:p>
            <a:pPr marL="0" indent="0">
              <a:buNone/>
            </a:pPr>
            <a:r>
              <a:rPr lang="el-GR" sz="1600" dirty="0"/>
              <a:t>Παράδειγμα </a:t>
            </a:r>
            <a:r>
              <a:rPr lang="el-GR" sz="1600" dirty="0" err="1"/>
              <a:t>αλληλοεξάρτησης</a:t>
            </a:r>
            <a:r>
              <a:rPr lang="el-GR" sz="1600" dirty="0"/>
              <a:t>:✔ Η εκπαίδευση προετοιμάζει εργαζόμενους για την οικονομία.✔ Η οικονομία χρηματοδοτεί το κράτος μέσω της φορολογίας.✔ Το κράτος διαμορφώνει πολιτικές που επηρεάζουν την εκπαίδευση και την οικονομία.</a:t>
            </a:r>
          </a:p>
        </p:txBody>
      </p:sp>
    </p:spTree>
    <p:extLst>
      <p:ext uri="{BB962C8B-B14F-4D97-AF65-F5344CB8AC3E}">
        <p14:creationId xmlns:p14="http://schemas.microsoft.com/office/powerpoint/2010/main" val="18349204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E5A046-FB7A-4EFB-9EFD-8DE98F82BF8F}"/>
              </a:ext>
            </a:extLst>
          </p:cNvPr>
          <p:cNvSpPr>
            <a:spLocks noGrp="1"/>
          </p:cNvSpPr>
          <p:nvPr>
            <p:ph type="title"/>
          </p:nvPr>
        </p:nvSpPr>
        <p:spPr>
          <a:xfrm>
            <a:off x="457200" y="274638"/>
            <a:ext cx="8229600" cy="850106"/>
          </a:xfrm>
        </p:spPr>
        <p:txBody>
          <a:bodyPr/>
          <a:lstStyle/>
          <a:p>
            <a:r>
              <a:rPr lang="el-GR" sz="2400" dirty="0"/>
              <a:t>Οι δύο πόλοι της Αμερικανικής δημοκρατίας</a:t>
            </a:r>
          </a:p>
        </p:txBody>
      </p:sp>
      <p:sp>
        <p:nvSpPr>
          <p:cNvPr id="3" name="Θέση περιεχομένου 2">
            <a:extLst>
              <a:ext uri="{FF2B5EF4-FFF2-40B4-BE49-F238E27FC236}">
                <a16:creationId xmlns:a16="http://schemas.microsoft.com/office/drawing/2014/main" id="{C283F228-5E4F-4617-9029-16D469C27208}"/>
              </a:ext>
            </a:extLst>
          </p:cNvPr>
          <p:cNvSpPr>
            <a:spLocks noGrp="1"/>
          </p:cNvSpPr>
          <p:nvPr>
            <p:ph idx="1"/>
          </p:nvPr>
        </p:nvSpPr>
        <p:spPr/>
        <p:txBody>
          <a:bodyPr/>
          <a:lstStyle/>
          <a:p>
            <a:r>
              <a:rPr lang="el-GR" sz="2000" dirty="0"/>
              <a:t> </a:t>
            </a:r>
            <a:r>
              <a:rPr lang="el-GR" sz="2000" dirty="0">
                <a:solidFill>
                  <a:srgbClr val="FFC000"/>
                </a:solidFill>
              </a:rPr>
              <a:t>Η Βίβλος</a:t>
            </a:r>
            <a:r>
              <a:rPr lang="el-GR" sz="2000" dirty="0"/>
              <a:t>: Κύματα θρησκευτικών «αφυπνίσεων» ατομικού και κοινωνικού εξαγνισμού από την αμαρτία</a:t>
            </a:r>
          </a:p>
          <a:p>
            <a:r>
              <a:rPr lang="el-GR" sz="2000" dirty="0"/>
              <a:t>Ο Τρόπος ενσωμάτωσης της περιφέρειας από το κέντρο και επηρεασμού του κέντρου από την περιφέρεια</a:t>
            </a:r>
          </a:p>
          <a:p>
            <a:endParaRPr lang="el-GR" sz="2000" dirty="0"/>
          </a:p>
          <a:p>
            <a:r>
              <a:rPr lang="el-GR" sz="2000" dirty="0">
                <a:solidFill>
                  <a:srgbClr val="FFC000"/>
                </a:solidFill>
              </a:rPr>
              <a:t>Το Σύνταγμα</a:t>
            </a:r>
            <a:r>
              <a:rPr lang="el-GR" sz="2000" dirty="0"/>
              <a:t>: Κύματα πολιτικών αιτημάτων πολιτικής ισότητας και ατομικών δικαιωμάτων</a:t>
            </a:r>
          </a:p>
          <a:p>
            <a:r>
              <a:rPr lang="el-GR" sz="2000" dirty="0"/>
              <a:t>Ο Τρόπος εμπέδωσης και διεύρυνσης της δημοκρατίας σε ευρύτερα κοινωνικά στρώματα    </a:t>
            </a:r>
          </a:p>
          <a:p>
            <a:endParaRPr lang="el-GR" sz="2000" dirty="0"/>
          </a:p>
          <a:p>
            <a:r>
              <a:rPr lang="el-GR" sz="2000" dirty="0"/>
              <a:t>Η Αμερική ως πολιτικό Οικουμενικό πρόγραμμα </a:t>
            </a:r>
          </a:p>
        </p:txBody>
      </p:sp>
    </p:spTree>
    <p:extLst>
      <p:ext uri="{BB962C8B-B14F-4D97-AF65-F5344CB8AC3E}">
        <p14:creationId xmlns:p14="http://schemas.microsoft.com/office/powerpoint/2010/main" val="18669787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E01D7D-79C4-0248-BD50-54E2F21D53CB}"/>
              </a:ext>
            </a:extLst>
          </p:cNvPr>
          <p:cNvSpPr>
            <a:spLocks noGrp="1"/>
          </p:cNvSpPr>
          <p:nvPr>
            <p:ph type="title"/>
          </p:nvPr>
        </p:nvSpPr>
        <p:spPr>
          <a:xfrm>
            <a:off x="457200" y="65609"/>
            <a:ext cx="8229600" cy="418058"/>
          </a:xfrm>
        </p:spPr>
        <p:txBody>
          <a:bodyPr/>
          <a:lstStyle/>
          <a:p>
            <a:r>
              <a:rPr lang="el-GR" sz="1800" dirty="0"/>
              <a:t>Οι Αφυπνίσεις</a:t>
            </a:r>
            <a:endParaRPr lang="en-US" sz="1800" dirty="0"/>
          </a:p>
        </p:txBody>
      </p:sp>
      <p:sp>
        <p:nvSpPr>
          <p:cNvPr id="3" name="Θέση περιεχομένου 2">
            <a:extLst>
              <a:ext uri="{FF2B5EF4-FFF2-40B4-BE49-F238E27FC236}">
                <a16:creationId xmlns:a16="http://schemas.microsoft.com/office/drawing/2014/main" id="{209AEE56-6462-F698-3085-428D8ADAF7A2}"/>
              </a:ext>
            </a:extLst>
          </p:cNvPr>
          <p:cNvSpPr>
            <a:spLocks noGrp="1"/>
          </p:cNvSpPr>
          <p:nvPr>
            <p:ph idx="1"/>
          </p:nvPr>
        </p:nvSpPr>
        <p:spPr>
          <a:xfrm>
            <a:off x="457200" y="836712"/>
            <a:ext cx="8229600" cy="5537621"/>
          </a:xfrm>
        </p:spPr>
        <p:txBody>
          <a:bodyPr/>
          <a:lstStyle/>
          <a:p>
            <a:r>
              <a:rPr lang="el-GR" sz="1800" dirty="0"/>
              <a:t>1. Θεμελίωσαν την αμερικανική ταυτότητα σε θρησκευτική-αποκαλυπτική βάση</a:t>
            </a:r>
            <a:endParaRPr lang="en-US" sz="1800" dirty="0"/>
          </a:p>
          <a:p>
            <a:pPr marL="0" indent="0">
              <a:buNone/>
            </a:pPr>
            <a:endParaRPr lang="en-US" sz="1800" dirty="0"/>
          </a:p>
          <a:p>
            <a:pPr marL="0" indent="0">
              <a:buNone/>
            </a:pPr>
            <a:endParaRPr lang="el-GR" sz="1800" dirty="0"/>
          </a:p>
          <a:p>
            <a:pPr marL="0" indent="0">
              <a:buNone/>
            </a:pPr>
            <a:r>
              <a:rPr lang="el-GR" sz="1800" dirty="0"/>
              <a:t>Από την πρώτη πουριτανική εγκατάσταση (Κεφάλαιο 1), η Αμερική προσλαμβάνει εαυτόν ως θεολογικό </a:t>
            </a:r>
            <a:r>
              <a:rPr lang="el-GR" sz="1800" dirty="0" err="1"/>
              <a:t>πρόταγμα</a:t>
            </a:r>
            <a:r>
              <a:rPr lang="el-GR" sz="1800" dirty="0"/>
              <a:t> – μια «Πόλις Πάνω στον Λόφο». Οι αφυπνίσεις </a:t>
            </a:r>
            <a:r>
              <a:rPr lang="el-GR" sz="1800" dirty="0" err="1"/>
              <a:t>επανενεργοποιούν</a:t>
            </a:r>
            <a:r>
              <a:rPr lang="el-GR" sz="1800" dirty="0"/>
              <a:t> αυτή την αποστολή ιστορικά, παρουσιάζοντας κάθε κρίση (από την Επανάσταση μέχρι τον Εμφύλιο) ως αποκάλυψη και κάθε πολιτικό στόχο ως έκφραση θελήματος του Θεού. Έτσι, η νεωτερικότητα στις ΗΠΑ δεν απορρίπτει τη θρησκεία· την </a:t>
            </a:r>
            <a:r>
              <a:rPr lang="el-GR" sz="1800" dirty="0" err="1"/>
              <a:t>επανερμηνεύει</a:t>
            </a:r>
            <a:r>
              <a:rPr lang="el-GR" sz="1800" dirty="0"/>
              <a:t> ως δημόσιο και πολιτικό κινητήριο μοχλό.</a:t>
            </a:r>
          </a:p>
          <a:p>
            <a:pPr marL="0" indent="0">
              <a:buNone/>
            </a:pPr>
            <a:endParaRPr lang="el-GR" sz="1800" dirty="0"/>
          </a:p>
          <a:p>
            <a:endParaRPr lang="en-US" sz="1100" dirty="0"/>
          </a:p>
        </p:txBody>
      </p:sp>
    </p:spTree>
    <p:extLst>
      <p:ext uri="{BB962C8B-B14F-4D97-AF65-F5344CB8AC3E}">
        <p14:creationId xmlns:p14="http://schemas.microsoft.com/office/powerpoint/2010/main" val="5512823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AA0099-679C-4AF5-A477-E09C6825C30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E8E7114-90A2-4019-84A3-5F9F06CD72AC}"/>
              </a:ext>
            </a:extLst>
          </p:cNvPr>
          <p:cNvSpPr>
            <a:spLocks noGrp="1"/>
          </p:cNvSpPr>
          <p:nvPr>
            <p:ph idx="1"/>
          </p:nvPr>
        </p:nvSpPr>
        <p:spPr/>
        <p:txBody>
          <a:bodyPr/>
          <a:lstStyle/>
          <a:p>
            <a:r>
              <a:rPr lang="el-GR" sz="1800" dirty="0"/>
              <a:t>2. </a:t>
            </a:r>
            <a:r>
              <a:rPr lang="el-GR" sz="1800" dirty="0" err="1"/>
              <a:t>Δημοκρατικοποίησαν</a:t>
            </a:r>
            <a:r>
              <a:rPr lang="el-GR" sz="1800" dirty="0"/>
              <a:t> τη θρησκεία και την πολιτική συμμετοχή</a:t>
            </a:r>
            <a:endParaRPr lang="en-US" sz="1800" dirty="0"/>
          </a:p>
          <a:p>
            <a:endParaRPr lang="en-US" sz="1800" dirty="0"/>
          </a:p>
          <a:p>
            <a:endParaRPr lang="el-GR" sz="1800" dirty="0"/>
          </a:p>
          <a:p>
            <a:r>
              <a:rPr lang="el-GR" sz="1800" dirty="0"/>
              <a:t>Οι Αφυπνίσεις, ιδιαίτερα η Δεύτερη (Κεφ. 4), κατάργησαν την ιεραρχική μεσολάβηση μεταξύ πολίτη και θείου, προωθώντας ένα μοντέλο άμεσης, χαρισματικής σχέσης με τον Θεό. Αυτό το μοντέλο μεταφράστηκε σε πολιτική πράξη: κάθε άτομο απέκτησε δικαίωμα στη δημόσια σφαίρα, όχι με βάση ταξική ή μορφωτική ένταξη, αλλά χάρη στη «σωτηρία» και την προσωπική μαρτυρία. Έτσι, η αμερικανική </a:t>
            </a:r>
            <a:r>
              <a:rPr lang="el-GR" sz="1800" dirty="0" err="1"/>
              <a:t>νεωτερικότητα</a:t>
            </a:r>
            <a:r>
              <a:rPr lang="el-GR" sz="1800" dirty="0"/>
              <a:t> αποκτά </a:t>
            </a:r>
            <a:r>
              <a:rPr lang="el-GR" sz="1800" dirty="0" err="1"/>
              <a:t>λαϊκιστικά</a:t>
            </a:r>
            <a:r>
              <a:rPr lang="el-GR" sz="1800" dirty="0"/>
              <a:t> και συμμετοχικά χαρακτηριστικά, σε αντιδιαστολή με τον ευρωπαϊκό φιλελεύθερο ελιτισμό.</a:t>
            </a:r>
          </a:p>
          <a:p>
            <a:endParaRPr lang="el-GR" sz="1600" dirty="0"/>
          </a:p>
        </p:txBody>
      </p:sp>
    </p:spTree>
    <p:extLst>
      <p:ext uri="{BB962C8B-B14F-4D97-AF65-F5344CB8AC3E}">
        <p14:creationId xmlns:p14="http://schemas.microsoft.com/office/powerpoint/2010/main" val="2863451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A32165-0621-4E05-AF79-826C82351F2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2C3E606-0864-49AF-80E6-EA0D07D4D001}"/>
              </a:ext>
            </a:extLst>
          </p:cNvPr>
          <p:cNvSpPr>
            <a:spLocks noGrp="1"/>
          </p:cNvSpPr>
          <p:nvPr>
            <p:ph idx="1"/>
          </p:nvPr>
        </p:nvSpPr>
        <p:spPr/>
        <p:txBody>
          <a:bodyPr/>
          <a:lstStyle/>
          <a:p>
            <a:r>
              <a:rPr lang="el-GR" sz="1800" dirty="0"/>
              <a:t>3. Παραγωγή ενός ιδιαίτερου αμερικανικού </a:t>
            </a:r>
            <a:r>
              <a:rPr lang="el-GR" sz="1800" dirty="0" err="1"/>
              <a:t>εξαιρετισμού</a:t>
            </a:r>
            <a:endParaRPr lang="en-US" sz="1800" dirty="0"/>
          </a:p>
          <a:p>
            <a:endParaRPr lang="en-US" sz="1800" dirty="0"/>
          </a:p>
          <a:p>
            <a:endParaRPr lang="el-GR" sz="1800" dirty="0"/>
          </a:p>
          <a:p>
            <a:r>
              <a:rPr lang="el-GR" sz="1800" dirty="0"/>
              <a:t>Η επαναλαμβανόμενη εμπειρία των αφυπνίσεων καλλιέργησε ένα μεσσιανικό φαντασιακό, βάσει του οποίου η Αμερική:</a:t>
            </a:r>
          </a:p>
          <a:p>
            <a:r>
              <a:rPr lang="el-GR" sz="1800" dirty="0"/>
              <a:t>• είναι θεϊκά εκλεγμένη,</a:t>
            </a:r>
          </a:p>
          <a:p>
            <a:r>
              <a:rPr lang="el-GR" sz="1800" dirty="0"/>
              <a:t>• λειτουργεί ως </a:t>
            </a:r>
            <a:r>
              <a:rPr lang="el-GR" sz="1800" dirty="0" err="1"/>
              <a:t>σωτηριολογικό</a:t>
            </a:r>
            <a:r>
              <a:rPr lang="el-GR" sz="1800" dirty="0"/>
              <a:t> παράδειγμα για την ανθρωπότητα,</a:t>
            </a:r>
          </a:p>
          <a:p>
            <a:r>
              <a:rPr lang="el-GR" sz="1800" dirty="0"/>
              <a:t>• και νομιμοποιείται να επεμβαίνει στον κόσμο (π.χ. επεμβατικός </a:t>
            </a:r>
            <a:r>
              <a:rPr lang="el-GR" sz="1800" dirty="0" err="1"/>
              <a:t>προχιλιασμός</a:t>
            </a:r>
            <a:r>
              <a:rPr lang="el-GR" sz="1800" dirty="0"/>
              <a:t>, Κεφ. 6 και 8).</a:t>
            </a:r>
          </a:p>
          <a:p>
            <a:r>
              <a:rPr lang="el-GR" sz="1800" dirty="0"/>
              <a:t>Αυτός ο </a:t>
            </a:r>
            <a:r>
              <a:rPr lang="el-GR" sz="1800" dirty="0" err="1"/>
              <a:t>εξαιρετισμός</a:t>
            </a:r>
            <a:r>
              <a:rPr lang="el-GR" sz="1800" dirty="0"/>
              <a:t> αποτελεί πυρήνα της αμερικανικής </a:t>
            </a:r>
            <a:r>
              <a:rPr lang="el-GR" sz="1800" dirty="0" err="1"/>
              <a:t>νεωτερικότητας</a:t>
            </a:r>
            <a:r>
              <a:rPr lang="el-GR" sz="1800" dirty="0"/>
              <a:t>, όπου κοσμικές και μεταφυσικές αποστολές συγχέονται.</a:t>
            </a:r>
          </a:p>
          <a:p>
            <a:endParaRPr lang="el-GR" sz="1800" dirty="0"/>
          </a:p>
          <a:p>
            <a:endParaRPr lang="el-GR" sz="1600" dirty="0"/>
          </a:p>
        </p:txBody>
      </p:sp>
    </p:spTree>
    <p:extLst>
      <p:ext uri="{BB962C8B-B14F-4D97-AF65-F5344CB8AC3E}">
        <p14:creationId xmlns:p14="http://schemas.microsoft.com/office/powerpoint/2010/main" val="20194278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FABE9F-4639-494E-B973-D02CC67CBB5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F50E215-126D-4439-94D1-2CD70ADA0F73}"/>
              </a:ext>
            </a:extLst>
          </p:cNvPr>
          <p:cNvSpPr>
            <a:spLocks noGrp="1"/>
          </p:cNvSpPr>
          <p:nvPr>
            <p:ph idx="1"/>
          </p:nvPr>
        </p:nvSpPr>
        <p:spPr/>
        <p:txBody>
          <a:bodyPr/>
          <a:lstStyle/>
          <a:p>
            <a:r>
              <a:rPr lang="el-GR" sz="1600" dirty="0"/>
              <a:t>4. Ενσωμάτωση της θρησκείας στον καπιταλιστικό και θεσμικό βίο</a:t>
            </a:r>
            <a:endParaRPr lang="en-US" sz="1600" dirty="0"/>
          </a:p>
          <a:p>
            <a:endParaRPr lang="en-US" sz="1600" dirty="0"/>
          </a:p>
          <a:p>
            <a:pPr marL="0" indent="0">
              <a:buNone/>
            </a:pPr>
            <a:endParaRPr lang="el-GR" sz="1600" dirty="0"/>
          </a:p>
          <a:p>
            <a:r>
              <a:rPr lang="el-GR" sz="1600" dirty="0"/>
              <a:t>Η </a:t>
            </a:r>
            <a:r>
              <a:rPr lang="el-GR" sz="1600" dirty="0" err="1"/>
              <a:t>νεωτερικότητα</a:t>
            </a:r>
            <a:r>
              <a:rPr lang="el-GR" sz="1600" dirty="0"/>
              <a:t> στις ΗΠΑ δεν επήλθε παρά την πίστη, αλλά μέσω της μεταμόρφωσης της πίστης σε εργαλείο:</a:t>
            </a:r>
          </a:p>
          <a:p>
            <a:r>
              <a:rPr lang="el-GR" sz="1600" dirty="0"/>
              <a:t>•  αυτονομίας (Κεφ. 3, 4),</a:t>
            </a:r>
          </a:p>
          <a:p>
            <a:r>
              <a:rPr lang="el-GR" sz="1600" dirty="0"/>
              <a:t>• κοινωνικής ενσωμάτωσης (Κεφ. 6),</a:t>
            </a:r>
          </a:p>
          <a:p>
            <a:r>
              <a:rPr lang="el-GR" sz="1600" dirty="0"/>
              <a:t>• καπιταλιστικής ηθικής (Κεφ. 5),</a:t>
            </a:r>
          </a:p>
          <a:p>
            <a:r>
              <a:rPr lang="el-GR" sz="1600" dirty="0"/>
              <a:t>• και οργανωτικής καινοτομίας (Κεφ. 8).</a:t>
            </a:r>
          </a:p>
          <a:p>
            <a:r>
              <a:rPr lang="el-GR" sz="1600" dirty="0"/>
              <a:t>Οι αφυπνίσεις συνέβαλαν έτσι στην παραγωγή ενός νεωτερικού, αλλά μη </a:t>
            </a:r>
            <a:r>
              <a:rPr lang="el-GR" sz="1600" dirty="0" err="1"/>
              <a:t>εκκοσμικευμένου</a:t>
            </a:r>
            <a:r>
              <a:rPr lang="el-GR" sz="1600" dirty="0"/>
              <a:t> πολιτισμού, όπου θρησκεία και οικονομία λειτουργούν ως συγκοινωνούντα δοχεία.</a:t>
            </a:r>
          </a:p>
          <a:p>
            <a:endParaRPr lang="el-GR" sz="1600" dirty="0"/>
          </a:p>
        </p:txBody>
      </p:sp>
    </p:spTree>
    <p:extLst>
      <p:ext uri="{BB962C8B-B14F-4D97-AF65-F5344CB8AC3E}">
        <p14:creationId xmlns:p14="http://schemas.microsoft.com/office/powerpoint/2010/main" val="637047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663EFD-B125-87ED-570C-3E9A3D251386}"/>
              </a:ext>
            </a:extLst>
          </p:cNvPr>
          <p:cNvSpPr>
            <a:spLocks noGrp="1"/>
          </p:cNvSpPr>
          <p:nvPr>
            <p:ph type="title"/>
          </p:nvPr>
        </p:nvSpPr>
        <p:spPr>
          <a:xfrm>
            <a:off x="457200" y="274638"/>
            <a:ext cx="8147248" cy="706090"/>
          </a:xfrm>
        </p:spPr>
        <p:txBody>
          <a:bodyPr/>
          <a:lstStyle/>
          <a:p>
            <a:r>
              <a:rPr lang="el-GR" sz="1600" dirty="0"/>
              <a:t>Αφυπνίσεις</a:t>
            </a:r>
            <a:endParaRPr lang="en-US" sz="1600" dirty="0"/>
          </a:p>
        </p:txBody>
      </p:sp>
      <p:sp>
        <p:nvSpPr>
          <p:cNvPr id="3" name="Θέση περιεχομένου 2">
            <a:extLst>
              <a:ext uri="{FF2B5EF4-FFF2-40B4-BE49-F238E27FC236}">
                <a16:creationId xmlns:a16="http://schemas.microsoft.com/office/drawing/2014/main" id="{31564483-7693-D8C6-C605-CE681D51E850}"/>
              </a:ext>
            </a:extLst>
          </p:cNvPr>
          <p:cNvSpPr>
            <a:spLocks noGrp="1"/>
          </p:cNvSpPr>
          <p:nvPr>
            <p:ph idx="1"/>
          </p:nvPr>
        </p:nvSpPr>
        <p:spPr>
          <a:xfrm>
            <a:off x="457200" y="1162050"/>
            <a:ext cx="8229600" cy="4533900"/>
          </a:xfrm>
        </p:spPr>
        <p:txBody>
          <a:bodyPr/>
          <a:lstStyle/>
          <a:p>
            <a:endParaRPr lang="el-GR" sz="1200" dirty="0"/>
          </a:p>
          <a:p>
            <a:r>
              <a:rPr lang="el-GR" sz="1800" dirty="0"/>
              <a:t>5. Επέτρεψαν τη διαρκή αναπαραγωγή της «</a:t>
            </a:r>
            <a:r>
              <a:rPr lang="el-GR" sz="1800" dirty="0" err="1"/>
              <a:t>αντι</a:t>
            </a:r>
            <a:r>
              <a:rPr lang="el-GR" sz="1800" dirty="0"/>
              <a:t>-νεωτερικότητας» εντός της νεωτερικότητας</a:t>
            </a:r>
          </a:p>
          <a:p>
            <a:pPr marL="0" indent="0">
              <a:buNone/>
            </a:pPr>
            <a:r>
              <a:rPr lang="el-GR" sz="1800" dirty="0"/>
              <a:t>Ίσως το πιο κρίσιμο: οι αφυπνίσεις ανέπτυξαν </a:t>
            </a:r>
            <a:r>
              <a:rPr lang="el-GR" sz="1800" dirty="0" err="1"/>
              <a:t>αντινεωτερικές</a:t>
            </a:r>
            <a:r>
              <a:rPr lang="el-GR" sz="1800" dirty="0"/>
              <a:t> μορφές λόγου (π.χ. κυριολεκτική ανάγνωση της Βίβλου, </a:t>
            </a:r>
            <a:r>
              <a:rPr lang="el-GR" sz="1800" dirty="0" err="1"/>
              <a:t>δαιμονοποίηση</a:t>
            </a:r>
            <a:r>
              <a:rPr lang="el-GR" sz="1800" dirty="0"/>
              <a:t> της επιστήμης) εντός του ίδιου του νεωτερικού πλαισίου. Δηλαδή, η αμερικανική νεωτερικότητα ενσωματώνει τον φονταμενταλισμό όχι ως εξωτερικό εχθρό, αλλά ως ενδογενή αντίρροπη δύναμη. Αυτό εξηγεί γιατί το </a:t>
            </a:r>
            <a:r>
              <a:rPr lang="el-GR" sz="1800" dirty="0" err="1"/>
              <a:t>φονταμενταλιστικό</a:t>
            </a:r>
            <a:r>
              <a:rPr lang="el-GR" sz="1800" dirty="0"/>
              <a:t> κίνημα μπορούσε:</a:t>
            </a:r>
          </a:p>
          <a:p>
            <a:r>
              <a:rPr lang="el-GR" sz="1800" dirty="0"/>
              <a:t>να κατακρίνει τη νεωτερικότητα,</a:t>
            </a:r>
          </a:p>
          <a:p>
            <a:r>
              <a:rPr lang="el-GR" sz="1800" dirty="0"/>
              <a:t>αλλά ταυτόχρονα να την </a:t>
            </a:r>
            <a:r>
              <a:rPr lang="el-GR" sz="1800" dirty="0" err="1"/>
              <a:t>εργαλειοποιεί</a:t>
            </a:r>
            <a:r>
              <a:rPr lang="el-GR" sz="1800" dirty="0"/>
              <a:t> (ΜΜΕ, θεσμοί, </a:t>
            </a:r>
            <a:r>
              <a:rPr lang="el-GR" sz="1800" dirty="0" err="1"/>
              <a:t>marketing</a:t>
            </a:r>
            <a:r>
              <a:rPr lang="el-GR" sz="1800" dirty="0"/>
              <a:t>, πολιτική).</a:t>
            </a:r>
          </a:p>
          <a:p>
            <a:endParaRPr lang="el-GR" sz="1800" dirty="0"/>
          </a:p>
          <a:p>
            <a:pPr marL="0" indent="0">
              <a:buNone/>
            </a:pPr>
            <a:r>
              <a:rPr lang="el-GR" sz="1800" dirty="0"/>
              <a:t>Συμπέρασμα</a:t>
            </a:r>
          </a:p>
          <a:p>
            <a:pPr marL="0" indent="0">
              <a:buNone/>
            </a:pPr>
            <a:endParaRPr lang="el-GR" sz="1800" dirty="0"/>
          </a:p>
          <a:p>
            <a:pPr marL="0" indent="0">
              <a:buNone/>
            </a:pPr>
            <a:r>
              <a:rPr lang="el-GR" sz="1800" dirty="0"/>
              <a:t>Οι αφυπνίσεις δεν αποτέλεσαν τροχοπέδη της νεωτερικότητας στην Αμερική, αλλά βασικό της όχημα. Γέννησαν έναν ιδιότυπο θρησκευτικό μοντερνισμό, όπου η προσωπική πίστη, ο μεσσιανισμός και η δημοκρατική συμμετοχή συνυπάρχουν με τον καπιταλισμό, την τεχνολογία και την παγκόσμια πολιτική κυριαρχία.</a:t>
            </a:r>
          </a:p>
          <a:p>
            <a:endParaRPr lang="el-GR" sz="1800" dirty="0"/>
          </a:p>
          <a:p>
            <a:endParaRPr lang="el-GR" sz="1800" dirty="0"/>
          </a:p>
          <a:p>
            <a:endParaRPr lang="el-GR" sz="1800" dirty="0"/>
          </a:p>
          <a:p>
            <a:endParaRPr lang="el-GR" sz="1200" dirty="0"/>
          </a:p>
          <a:p>
            <a:endParaRPr lang="el-GR" sz="1200" dirty="0"/>
          </a:p>
          <a:p>
            <a:endParaRPr lang="el-GR" sz="1200" dirty="0"/>
          </a:p>
          <a:p>
            <a:endParaRPr lang="el-GR" sz="1200" dirty="0"/>
          </a:p>
          <a:p>
            <a:endParaRPr lang="el-GR" sz="1200" dirty="0"/>
          </a:p>
          <a:p>
            <a:endParaRPr lang="en-US" sz="1200" dirty="0"/>
          </a:p>
        </p:txBody>
      </p:sp>
    </p:spTree>
    <p:extLst>
      <p:ext uri="{BB962C8B-B14F-4D97-AF65-F5344CB8AC3E}">
        <p14:creationId xmlns:p14="http://schemas.microsoft.com/office/powerpoint/2010/main" val="32335780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0825" y="1196975"/>
            <a:ext cx="8435975" cy="4899025"/>
          </a:xfrm>
        </p:spPr>
        <p:txBody>
          <a:bodyPr>
            <a:normAutofit/>
          </a:bodyPr>
          <a:lstStyle/>
          <a:p>
            <a:pPr marL="273050" indent="-273050">
              <a:lnSpc>
                <a:spcPct val="80000"/>
              </a:lnSpc>
              <a:buFont typeface="Wingdings" pitchFamily="2" charset="2"/>
              <a:buNone/>
            </a:pPr>
            <a:r>
              <a:rPr lang="el-GR" altLang="el-GR" sz="1800" dirty="0"/>
              <a:t>Στοιχεία του Γαλλικού Κράτους:</a:t>
            </a:r>
            <a:endParaRPr lang="en-US" altLang="el-GR" sz="1800" dirty="0"/>
          </a:p>
          <a:p>
            <a:pPr marL="273050" indent="-273050">
              <a:lnSpc>
                <a:spcPct val="80000"/>
              </a:lnSpc>
              <a:buFont typeface="Wingdings" pitchFamily="2" charset="2"/>
              <a:buNone/>
            </a:pPr>
            <a:endParaRPr lang="el-GR" altLang="el-GR" sz="1800" dirty="0"/>
          </a:p>
          <a:p>
            <a:pPr marL="273050" indent="-273050">
              <a:lnSpc>
                <a:spcPct val="80000"/>
              </a:lnSpc>
              <a:buFont typeface="Wingdings" pitchFamily="2" charset="2"/>
              <a:buNone/>
            </a:pPr>
            <a:r>
              <a:rPr lang="el-GR" altLang="el-GR" sz="1800" dirty="0"/>
              <a:t>Απόλυτη Μοναρχία </a:t>
            </a:r>
          </a:p>
          <a:p>
            <a:pPr marL="273050" indent="-273050">
              <a:lnSpc>
                <a:spcPct val="80000"/>
              </a:lnSpc>
              <a:buFont typeface="Wingdings" pitchFamily="2" charset="2"/>
              <a:buNone/>
            </a:pPr>
            <a:endParaRPr lang="en-US" altLang="el-GR" sz="1800" dirty="0"/>
          </a:p>
          <a:p>
            <a:pPr marL="273050" indent="-273050">
              <a:lnSpc>
                <a:spcPct val="80000"/>
              </a:lnSpc>
            </a:pPr>
            <a:r>
              <a:rPr lang="el-GR" altLang="el-GR" sz="1800" dirty="0"/>
              <a:t>Κρατική ελίτ αγοραπωλησίας τίτλων, θέσεων, κλπ.</a:t>
            </a:r>
          </a:p>
          <a:p>
            <a:pPr marL="273050" indent="-273050">
              <a:lnSpc>
                <a:spcPct val="80000"/>
              </a:lnSpc>
            </a:pPr>
            <a:r>
              <a:rPr lang="el-GR" altLang="el-GR" sz="1800" dirty="0"/>
              <a:t>Κτηματική αριστοκρατία ιδιαίτερων προνομίων </a:t>
            </a:r>
          </a:p>
          <a:p>
            <a:pPr marL="273050" indent="-273050">
              <a:lnSpc>
                <a:spcPct val="80000"/>
              </a:lnSpc>
            </a:pPr>
            <a:r>
              <a:rPr lang="el-GR" altLang="el-GR" sz="1800" dirty="0"/>
              <a:t>Προνομιούχες, </a:t>
            </a:r>
            <a:r>
              <a:rPr lang="el-GR" altLang="el-GR" sz="1800" dirty="0" err="1"/>
              <a:t>ημι</a:t>
            </a:r>
            <a:r>
              <a:rPr lang="el-GR" altLang="el-GR" sz="1800" dirty="0"/>
              <a:t>-αυτόνομες ομάδες της περιφέρειας</a:t>
            </a:r>
            <a:endParaRPr lang="en-US" altLang="el-GR" sz="1800" dirty="0"/>
          </a:p>
          <a:p>
            <a:pPr marL="273050" indent="-273050">
              <a:lnSpc>
                <a:spcPct val="80000"/>
              </a:lnSpc>
            </a:pPr>
            <a:r>
              <a:rPr lang="el-GR" altLang="el-GR" sz="1800" dirty="0" err="1"/>
              <a:t>Τεμαχικές</a:t>
            </a:r>
            <a:r>
              <a:rPr lang="el-GR" altLang="el-GR" sz="1800" dirty="0"/>
              <a:t> και κλαδικές οικονομίες</a:t>
            </a:r>
          </a:p>
          <a:p>
            <a:pPr marL="273050" indent="-273050">
              <a:lnSpc>
                <a:spcPct val="80000"/>
              </a:lnSpc>
              <a:buFont typeface="Wingdings" pitchFamily="2" charset="2"/>
              <a:buNone/>
            </a:pPr>
            <a:endParaRPr lang="el-GR" altLang="el-GR" sz="1800" dirty="0"/>
          </a:p>
          <a:p>
            <a:pPr marL="273050" indent="-273050">
              <a:lnSpc>
                <a:spcPct val="80000"/>
              </a:lnSpc>
              <a:buFont typeface="Wingdings" pitchFamily="2" charset="2"/>
              <a:buNone/>
            </a:pPr>
            <a:r>
              <a:rPr lang="el-GR" altLang="el-GR" sz="1800" dirty="0"/>
              <a:t>Αποκεντρωμένη απολυταρχία «σωματείων» «τάξεων» και συντεχνιών</a:t>
            </a:r>
          </a:p>
          <a:p>
            <a:pPr marL="273050" indent="-273050">
              <a:lnSpc>
                <a:spcPct val="80000"/>
              </a:lnSpc>
              <a:buFont typeface="Wingdings" pitchFamily="2" charset="2"/>
              <a:buNone/>
            </a:pPr>
            <a:endParaRPr lang="el-GR" altLang="el-GR" sz="1800" dirty="0"/>
          </a:p>
          <a:p>
            <a:pPr marL="273050" indent="-273050">
              <a:lnSpc>
                <a:spcPct val="80000"/>
              </a:lnSpc>
              <a:buFont typeface="Wingdings" pitchFamily="2" charset="2"/>
              <a:buNone/>
            </a:pPr>
            <a:r>
              <a:rPr lang="el-GR" altLang="el-GR" sz="1800" dirty="0"/>
              <a:t>Απαρχαιωμένη αγροτική παραγωγή </a:t>
            </a:r>
            <a:r>
              <a:rPr lang="el-GR" altLang="el-GR" sz="1800" dirty="0">
                <a:sym typeface="Wingdings" pitchFamily="2" charset="2"/>
              </a:rPr>
              <a:t> υπανάπτυκτη βιομηχανική παραγωγή</a:t>
            </a:r>
          </a:p>
          <a:p>
            <a:pPr marL="273050" indent="-273050">
              <a:lnSpc>
                <a:spcPct val="80000"/>
              </a:lnSpc>
              <a:buFont typeface="Wingdings" pitchFamily="2" charset="2"/>
              <a:buNone/>
            </a:pPr>
            <a:r>
              <a:rPr lang="el-GR" altLang="el-GR" sz="1800" dirty="0">
                <a:sym typeface="Wingdings" pitchFamily="2" charset="2"/>
              </a:rPr>
              <a:t>Ισχνή μεσαία τάξη </a:t>
            </a:r>
          </a:p>
          <a:p>
            <a:pPr marL="273050" indent="-273050">
              <a:lnSpc>
                <a:spcPct val="80000"/>
              </a:lnSpc>
              <a:buFont typeface="Wingdings" pitchFamily="2" charset="2"/>
              <a:buNone/>
            </a:pPr>
            <a:r>
              <a:rPr lang="el-GR" altLang="el-GR" sz="1800" dirty="0">
                <a:sym typeface="Wingdings" pitchFamily="2" charset="2"/>
              </a:rPr>
              <a:t>Αυθαίρετη/αυταρχική είσπραξη εσόδων (υψηλά επιτόκια)</a:t>
            </a:r>
          </a:p>
          <a:p>
            <a:pPr marL="273050" indent="-273050">
              <a:lnSpc>
                <a:spcPct val="80000"/>
              </a:lnSpc>
              <a:buFont typeface="Wingdings" pitchFamily="2" charset="2"/>
              <a:buNone/>
            </a:pPr>
            <a:r>
              <a:rPr lang="el-GR" altLang="el-GR" sz="1800" dirty="0">
                <a:sym typeface="Wingdings" pitchFamily="2" charset="2"/>
              </a:rPr>
              <a:t>Άρνηση των ελίτ να πληρώσουν φόρους</a:t>
            </a:r>
          </a:p>
          <a:p>
            <a:pPr marL="273050" indent="-273050">
              <a:lnSpc>
                <a:spcPct val="80000"/>
              </a:lnSpc>
              <a:buFont typeface="Wingdings" pitchFamily="2" charset="2"/>
              <a:buNone/>
            </a:pPr>
            <a:endParaRPr lang="el-GR" altLang="el-GR" sz="1800" dirty="0">
              <a:sym typeface="Wingdings" pitchFamily="2" charset="2"/>
            </a:endParaRPr>
          </a:p>
          <a:p>
            <a:pPr marL="273050" indent="-273050">
              <a:lnSpc>
                <a:spcPct val="80000"/>
              </a:lnSpc>
              <a:buFont typeface="Wingdings" pitchFamily="2" charset="2"/>
              <a:buNone/>
            </a:pPr>
            <a:r>
              <a:rPr lang="el-GR" altLang="el-GR" sz="1800" dirty="0">
                <a:sym typeface="Wingdings" pitchFamily="2" charset="2"/>
              </a:rPr>
              <a:t>Παράλυση του κρατικού μηχανισμού</a:t>
            </a:r>
            <a:endParaRPr lang="el-GR" altLang="el-GR" sz="1800" dirty="0"/>
          </a:p>
          <a:p>
            <a:pPr marL="273050" indent="-273050">
              <a:lnSpc>
                <a:spcPct val="80000"/>
              </a:lnSpc>
            </a:pPr>
            <a:endParaRPr lang="el-GR" altLang="el-GR" sz="1800" dirty="0"/>
          </a:p>
          <a:p>
            <a:pPr marL="273050" indent="-273050">
              <a:lnSpc>
                <a:spcPct val="80000"/>
              </a:lnSpc>
            </a:pPr>
            <a:endParaRPr lang="el-GR" altLang="el-GR" sz="1800" dirty="0"/>
          </a:p>
        </p:txBody>
      </p:sp>
      <p:sp>
        <p:nvSpPr>
          <p:cNvPr id="3" name="Title 2"/>
          <p:cNvSpPr>
            <a:spLocks noGrp="1"/>
          </p:cNvSpPr>
          <p:nvPr>
            <p:ph type="title" idx="4294967295"/>
          </p:nvPr>
        </p:nvSpPr>
        <p:spPr>
          <a:xfrm>
            <a:off x="323528" y="152400"/>
            <a:ext cx="8363272" cy="684312"/>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Η Γαλλική Επανάσταση</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706437"/>
          </a:xfrm>
        </p:spPr>
        <p:txBody>
          <a:bodyPr/>
          <a:lstStyle/>
          <a:p>
            <a:r>
              <a:rPr lang="el-GR" altLang="el-GR" sz="2800" dirty="0">
                <a:solidFill>
                  <a:srgbClr val="FFFF00"/>
                </a:solidFill>
              </a:rPr>
              <a:t>Αγροτικές στάσεις </a:t>
            </a:r>
            <a:r>
              <a:rPr lang="el-GR" altLang="el-GR" sz="2800" dirty="0">
                <a:solidFill>
                  <a:srgbClr val="FFFF00"/>
                </a:solidFill>
                <a:sym typeface="Wingdings" pitchFamily="2" charset="2"/>
              </a:rPr>
              <a:t> επαναστατική διαδικασία</a:t>
            </a:r>
            <a:endParaRPr lang="el-GR" altLang="el-GR" sz="2800" dirty="0">
              <a:solidFill>
                <a:srgbClr val="FFFF00"/>
              </a:solidFill>
            </a:endParaRPr>
          </a:p>
        </p:txBody>
      </p:sp>
      <p:sp>
        <p:nvSpPr>
          <p:cNvPr id="77827" name="Rectangle 3"/>
          <p:cNvSpPr>
            <a:spLocks noGrp="1" noChangeArrowheads="1"/>
          </p:cNvSpPr>
          <p:nvPr>
            <p:ph type="body" idx="1"/>
          </p:nvPr>
        </p:nvSpPr>
        <p:spPr>
          <a:xfrm>
            <a:off x="457200" y="1600200"/>
            <a:ext cx="8362950" cy="5068888"/>
          </a:xfrm>
        </p:spPr>
        <p:txBody>
          <a:bodyPr/>
          <a:lstStyle/>
          <a:p>
            <a:pPr>
              <a:lnSpc>
                <a:spcPct val="80000"/>
              </a:lnSpc>
            </a:pPr>
            <a:endParaRPr lang="el-GR" altLang="el-GR" sz="1800"/>
          </a:p>
          <a:p>
            <a:pPr>
              <a:lnSpc>
                <a:spcPct val="80000"/>
              </a:lnSpc>
            </a:pPr>
            <a:r>
              <a:rPr lang="el-GR" altLang="el-GR" sz="1800"/>
              <a:t>Υψηλή φορολόγηση (ενοίκια ιδιοκτησίας) </a:t>
            </a:r>
          </a:p>
          <a:p>
            <a:pPr>
              <a:lnSpc>
                <a:spcPct val="80000"/>
              </a:lnSpc>
            </a:pPr>
            <a:r>
              <a:rPr lang="el-GR" altLang="el-GR" sz="1800"/>
              <a:t>Ισχυρή κοινοτική βάση χωριών </a:t>
            </a:r>
            <a:r>
              <a:rPr lang="el-GR" altLang="el-GR" sz="1800">
                <a:sym typeface="Wingdings" pitchFamily="2" charset="2"/>
              </a:rPr>
              <a:t> δεκάτη, τέλη νομιματοκοπής</a:t>
            </a:r>
          </a:p>
          <a:p>
            <a:pPr>
              <a:lnSpc>
                <a:spcPct val="80000"/>
              </a:lnSpc>
            </a:pPr>
            <a:endParaRPr lang="el-GR" altLang="el-GR" sz="1800">
              <a:sym typeface="Wingdings" pitchFamily="2" charset="2"/>
            </a:endParaRPr>
          </a:p>
          <a:p>
            <a:pPr>
              <a:lnSpc>
                <a:spcPct val="80000"/>
              </a:lnSpc>
            </a:pPr>
            <a:r>
              <a:rPr lang="el-GR" altLang="el-GR" sz="1800">
                <a:sym typeface="Wingdings" pitchFamily="2" charset="2"/>
              </a:rPr>
              <a:t>Χαμηλή παραγωγή (1788)</a:t>
            </a:r>
          </a:p>
          <a:p>
            <a:pPr>
              <a:lnSpc>
                <a:spcPct val="80000"/>
              </a:lnSpc>
            </a:pPr>
            <a:r>
              <a:rPr lang="el-GR" altLang="el-GR" sz="1800">
                <a:sym typeface="Wingdings" pitchFamily="2" charset="2"/>
              </a:rPr>
              <a:t>Ευρείες τοπικές στάσεις που συνδυάσθηκαν:</a:t>
            </a:r>
          </a:p>
          <a:p>
            <a:pPr>
              <a:lnSpc>
                <a:spcPct val="80000"/>
              </a:lnSpc>
            </a:pPr>
            <a:endParaRPr lang="el-GR" altLang="el-GR" sz="1800">
              <a:sym typeface="Wingdings" pitchFamily="2" charset="2"/>
            </a:endParaRPr>
          </a:p>
          <a:p>
            <a:pPr>
              <a:lnSpc>
                <a:spcPct val="80000"/>
              </a:lnSpc>
            </a:pPr>
            <a:endParaRPr lang="el-GR" altLang="el-GR" sz="1800">
              <a:sym typeface="Wingdings" pitchFamily="2" charset="2"/>
            </a:endParaRPr>
          </a:p>
          <a:p>
            <a:pPr>
              <a:lnSpc>
                <a:spcPct val="80000"/>
              </a:lnSpc>
            </a:pPr>
            <a:r>
              <a:rPr lang="el-GR" altLang="el-GR" sz="1800">
                <a:sym typeface="Wingdings" pitchFamily="2" charset="2"/>
              </a:rPr>
              <a:t>Συγκρούσεις μεταξύ των ελίτ</a:t>
            </a:r>
          </a:p>
          <a:p>
            <a:pPr>
              <a:lnSpc>
                <a:spcPct val="80000"/>
              </a:lnSpc>
            </a:pPr>
            <a:endParaRPr lang="el-GR" altLang="el-GR" sz="1800">
              <a:sym typeface="Wingdings" pitchFamily="2" charset="2"/>
            </a:endParaRPr>
          </a:p>
          <a:p>
            <a:pPr>
              <a:lnSpc>
                <a:spcPct val="80000"/>
              </a:lnSpc>
            </a:pPr>
            <a:r>
              <a:rPr lang="el-GR" altLang="el-GR" sz="1800">
                <a:sym typeface="Wingdings" pitchFamily="2" charset="2"/>
              </a:rPr>
              <a:t>Καταγραφή τοπικών παραπόνων μετά από εντολή του βασιλιά</a:t>
            </a:r>
          </a:p>
          <a:p>
            <a:pPr>
              <a:lnSpc>
                <a:spcPct val="80000"/>
              </a:lnSpc>
            </a:pPr>
            <a:endParaRPr lang="el-GR" altLang="el-GR" sz="1800">
              <a:sym typeface="Wingdings" pitchFamily="2" charset="2"/>
            </a:endParaRPr>
          </a:p>
          <a:p>
            <a:pPr>
              <a:lnSpc>
                <a:spcPct val="80000"/>
              </a:lnSpc>
            </a:pPr>
            <a:r>
              <a:rPr lang="el-GR" altLang="el-GR" sz="1800">
                <a:sym typeface="Wingdings" pitchFamily="2" charset="2"/>
              </a:rPr>
              <a:t>Αποδιοργάνωση του στρατού</a:t>
            </a:r>
          </a:p>
          <a:p>
            <a:pPr>
              <a:lnSpc>
                <a:spcPct val="80000"/>
              </a:lnSpc>
            </a:pPr>
            <a:r>
              <a:rPr lang="el-GR" altLang="el-GR" sz="1800">
                <a:sym typeface="Wingdings" pitchFamily="2" charset="2"/>
              </a:rPr>
              <a:t> </a:t>
            </a:r>
            <a:r>
              <a:rPr lang="el-GR" altLang="el-GR" sz="1800"/>
              <a:t>  </a:t>
            </a:r>
          </a:p>
          <a:p>
            <a:pPr>
              <a:lnSpc>
                <a:spcPct val="80000"/>
              </a:lnSpc>
            </a:pPr>
            <a:r>
              <a:rPr lang="el-GR" altLang="el-GR" sz="1800"/>
              <a:t>Σύνδεση αστικών κινητοποιήσεων κατά των αντιδραστικών αριστοκρατών με τις αγροτικές αντιδράσεις</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5288" y="274638"/>
            <a:ext cx="8291512" cy="777875"/>
          </a:xfrm>
        </p:spPr>
        <p:txBody>
          <a:bodyPr/>
          <a:lstStyle/>
          <a:p>
            <a:r>
              <a:rPr lang="el-GR" altLang="el-GR" sz="3200" dirty="0">
                <a:solidFill>
                  <a:srgbClr val="FFFF00"/>
                </a:solidFill>
              </a:rPr>
              <a:t>Επαναστατική διαδικασία</a:t>
            </a:r>
          </a:p>
        </p:txBody>
      </p:sp>
      <p:sp>
        <p:nvSpPr>
          <p:cNvPr id="78851" name="Rectangle 3"/>
          <p:cNvSpPr>
            <a:spLocks noGrp="1" noChangeArrowheads="1"/>
          </p:cNvSpPr>
          <p:nvPr>
            <p:ph type="body" idx="1"/>
          </p:nvPr>
        </p:nvSpPr>
        <p:spPr/>
        <p:txBody>
          <a:bodyPr/>
          <a:lstStyle/>
          <a:p>
            <a:pPr>
              <a:lnSpc>
                <a:spcPct val="80000"/>
              </a:lnSpc>
            </a:pPr>
            <a:r>
              <a:rPr lang="el-GR" altLang="el-GR" sz="1800"/>
              <a:t>Ιδεολογική διάβρωση του Παλαιού Καθεστώτος </a:t>
            </a:r>
          </a:p>
          <a:p>
            <a:pPr>
              <a:lnSpc>
                <a:spcPct val="80000"/>
              </a:lnSpc>
            </a:pPr>
            <a:endParaRPr lang="el-GR" altLang="el-GR" sz="1800"/>
          </a:p>
          <a:p>
            <a:pPr>
              <a:lnSpc>
                <a:spcPct val="80000"/>
              </a:lnSpc>
            </a:pPr>
            <a:r>
              <a:rPr lang="el-GR" altLang="el-GR" sz="1800"/>
              <a:t>Έλλειψη θεσμοθετημένων αντιπροσωπευτικών μηχανισμών </a:t>
            </a:r>
            <a:r>
              <a:rPr lang="el-GR" altLang="el-GR" sz="1800">
                <a:sym typeface="Wingdings" pitchFamily="2" charset="2"/>
              </a:rPr>
              <a:t> Ανάκληση των Γενικών Τάξεων  Γενίκευση και ιδεολογικοποίηση της αντιπαράθεσης</a:t>
            </a:r>
            <a:endParaRPr lang="el-GR" altLang="el-GR" sz="1800"/>
          </a:p>
          <a:p>
            <a:pPr>
              <a:lnSpc>
                <a:spcPct val="80000"/>
              </a:lnSpc>
            </a:pPr>
            <a:endParaRPr lang="el-GR" altLang="el-GR" sz="1800"/>
          </a:p>
          <a:p>
            <a:pPr>
              <a:lnSpc>
                <a:spcPct val="80000"/>
              </a:lnSpc>
            </a:pPr>
            <a:r>
              <a:rPr lang="el-GR" altLang="el-GR" sz="1800"/>
              <a:t>Εμβόλιμη ανάπτυξη γενικής/εθνικής και  ταξικής αντιπαράθεσης</a:t>
            </a:r>
          </a:p>
          <a:p>
            <a:pPr>
              <a:lnSpc>
                <a:spcPct val="80000"/>
              </a:lnSpc>
            </a:pPr>
            <a:endParaRPr lang="el-GR" altLang="el-GR" sz="1800"/>
          </a:p>
          <a:p>
            <a:pPr>
              <a:lnSpc>
                <a:spcPct val="80000"/>
              </a:lnSpc>
            </a:pPr>
            <a:r>
              <a:rPr lang="el-GR" altLang="el-GR" sz="1800"/>
              <a:t>Άνοδος ιδεολογικής ελίτ διαφωτιστικής-ηθικής εστίασης</a:t>
            </a:r>
          </a:p>
          <a:p>
            <a:pPr>
              <a:lnSpc>
                <a:spcPct val="80000"/>
              </a:lnSpc>
            </a:pPr>
            <a:endParaRPr lang="el-GR" altLang="el-GR" sz="1800"/>
          </a:p>
          <a:p>
            <a:pPr>
              <a:lnSpc>
                <a:spcPct val="80000"/>
              </a:lnSpc>
            </a:pPr>
            <a:r>
              <a:rPr lang="el-GR" altLang="el-GR" sz="1800"/>
              <a:t>Εισβολή και ανάδειξη του Λαού ως κυρίαρχου Σώματος</a:t>
            </a:r>
          </a:p>
          <a:p>
            <a:pPr>
              <a:lnSpc>
                <a:spcPct val="80000"/>
              </a:lnSpc>
            </a:pPr>
            <a:endParaRPr lang="el-GR" altLang="el-GR" sz="1800"/>
          </a:p>
          <a:p>
            <a:pPr>
              <a:lnSpc>
                <a:spcPct val="80000"/>
              </a:lnSpc>
            </a:pPr>
            <a:r>
              <a:rPr lang="el-GR" altLang="el-GR" sz="1800"/>
              <a:t>Δημιουργία εθνικού-αστικού κράτους  </a:t>
            </a:r>
          </a:p>
          <a:p>
            <a:endParaRPr lang="el-GR" alt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french_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575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a:solidFill>
                  <a:srgbClr val="FFFF00"/>
                </a:solidFill>
              </a:rPr>
              <a:t>Δομική </a:t>
            </a:r>
            <a:r>
              <a:rPr lang="el-GR" sz="3200" u="sng" dirty="0">
                <a:solidFill>
                  <a:srgbClr val="FFFF00"/>
                </a:solidFill>
              </a:rPr>
              <a:t>εξέλιξη</a:t>
            </a:r>
          </a:p>
        </p:txBody>
      </p:sp>
      <p:sp>
        <p:nvSpPr>
          <p:cNvPr id="3" name="Content Placeholder 2"/>
          <p:cNvSpPr>
            <a:spLocks noGrp="1"/>
          </p:cNvSpPr>
          <p:nvPr>
            <p:ph idx="1"/>
          </p:nvPr>
        </p:nvSpPr>
        <p:spPr>
          <a:xfrm>
            <a:off x="457200" y="1484784"/>
            <a:ext cx="8219256" cy="5098578"/>
          </a:xfrm>
        </p:spPr>
        <p:txBody>
          <a:bodyPr>
            <a:normAutofit fontScale="92500" lnSpcReduction="20000"/>
          </a:bodyPr>
          <a:lstStyle/>
          <a:p>
            <a:pPr>
              <a:buNone/>
            </a:pPr>
            <a:r>
              <a:rPr lang="el-GR" sz="1800" dirty="0"/>
              <a:t>Η κοινωνική δράση δεν είναι απλώς μια ατομική επιλογή ή συμπεριφορά, αλλά ένα δομημένο σύνολο ενεργειών που καθορίζονται από τις κοινωνικές δομές και τις πολιτισμικές αξίες.</a:t>
            </a:r>
            <a:endParaRPr lang="en-US" sz="1800" dirty="0"/>
          </a:p>
          <a:p>
            <a:pPr>
              <a:buNone/>
            </a:pPr>
            <a:endParaRPr lang="en-US" sz="1800" dirty="0"/>
          </a:p>
          <a:p>
            <a:pPr>
              <a:buNone/>
            </a:pPr>
            <a:endParaRPr lang="el-GR" sz="1800" dirty="0"/>
          </a:p>
          <a:p>
            <a:pPr>
              <a:buNone/>
            </a:pPr>
            <a:r>
              <a:rPr lang="el-GR" sz="1800" dirty="0"/>
              <a:t>Η δομική εξέλιξη συμβαίνει όταν:</a:t>
            </a:r>
          </a:p>
          <a:p>
            <a:pPr>
              <a:buNone/>
            </a:pPr>
            <a:endParaRPr lang="el-GR" sz="1800" dirty="0"/>
          </a:p>
          <a:p>
            <a:pPr>
              <a:buNone/>
            </a:pPr>
            <a:r>
              <a:rPr lang="el-GR" sz="1800" dirty="0"/>
              <a:t>Αποσυνδέεται η κοινωνική δράση (συμβολική και εξουσιαστική) από το πλαίσιο στο οποίο η λειτουργία αυτή είναι ενσωματωμένη</a:t>
            </a:r>
            <a:endParaRPr lang="en-US" sz="1800" dirty="0"/>
          </a:p>
          <a:p>
            <a:pPr>
              <a:buNone/>
            </a:pPr>
            <a:endParaRPr lang="el-GR" sz="1800" dirty="0"/>
          </a:p>
          <a:p>
            <a:pPr>
              <a:buNone/>
            </a:pPr>
            <a:r>
              <a:rPr lang="el-GR" sz="1800" dirty="0"/>
              <a:t>Η αποσύνδεση της κοινωνικής δράσης είναι η αποσύνδεση των ελίτ</a:t>
            </a:r>
          </a:p>
          <a:p>
            <a:pPr>
              <a:buNone/>
            </a:pPr>
            <a:endParaRPr lang="el-GR" sz="1800" dirty="0"/>
          </a:p>
          <a:p>
            <a:pPr>
              <a:buNone/>
            </a:pPr>
            <a:r>
              <a:rPr lang="el-GR" sz="1800" dirty="0"/>
              <a:t>Η κοινωνική αλλαγή συμβαίνει με την συνένωση πολιτισμικών και εξουσιαστικών δομών σε συγκεκριμένες καταστάσεις</a:t>
            </a:r>
          </a:p>
          <a:p>
            <a:pPr>
              <a:buNone/>
            </a:pPr>
            <a:endParaRPr lang="el-GR" sz="1800" dirty="0"/>
          </a:p>
          <a:p>
            <a:pPr>
              <a:buNone/>
            </a:pPr>
            <a:r>
              <a:rPr lang="el-GR" sz="1800" dirty="0"/>
              <a:t>Για παράδειγμα. Μετάβαση από τις παραδοσιακές μοναρχίες σε σύγχρονα κράτη: Στις φεουδαρχικές κοινωνίες, η εξουσία ήταν στενά συνδεδεμένη με την προσωπική κυριαρχία του βασιλιά ή των φεουδαρχών. Με τη δομική εξέλιξη, η εξουσία αποσυνδέθηκε από την προσωπική ταυτότητα των ηγεμόνων και ενσωματώθηκε σε θεσμούς, όπως το κράτος, το κοινοβούλιο και η γραφειοκρατία.</a:t>
            </a:r>
            <a:endParaRPr lang="en-US" sz="1800" dirty="0"/>
          </a:p>
          <a:p>
            <a:endParaRPr lang="en-US" sz="1800" dirty="0"/>
          </a:p>
          <a:p>
            <a:endParaRPr lang="en-US" sz="1800" dirty="0"/>
          </a:p>
          <a:p>
            <a:endParaRPr lang="en-US" sz="1800" dirty="0"/>
          </a:p>
          <a:p>
            <a:endParaRPr lang="en-US" sz="1800" dirty="0"/>
          </a:p>
          <a:p>
            <a:endParaRPr lang="en-US" sz="2400" dirty="0"/>
          </a:p>
          <a:p>
            <a:pPr>
              <a:buNone/>
            </a:pPr>
            <a:endParaRPr lang="el-GR" sz="24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ap: The French 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20688"/>
            <a:ext cx="6481762" cy="6078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l-GR" altLang="el-GR" sz="3200" dirty="0">
                <a:solidFill>
                  <a:srgbClr val="FFFF00"/>
                </a:solidFill>
              </a:rPr>
              <a:t>Επαναστατικό αποτέλεσμα</a:t>
            </a:r>
          </a:p>
        </p:txBody>
      </p:sp>
      <p:sp>
        <p:nvSpPr>
          <p:cNvPr id="79875" name="Rectangle 3"/>
          <p:cNvSpPr>
            <a:spLocks noGrp="1" noChangeArrowheads="1"/>
          </p:cNvSpPr>
          <p:nvPr>
            <p:ph type="body" idx="1"/>
          </p:nvPr>
        </p:nvSpPr>
        <p:spPr/>
        <p:txBody>
          <a:bodyPr/>
          <a:lstStyle/>
          <a:p>
            <a:r>
              <a:rPr lang="el-GR" altLang="el-GR" sz="1800"/>
              <a:t>Γραφειοκρατικοποίηση, μαζικότητα, κρατικισμός</a:t>
            </a:r>
          </a:p>
          <a:p>
            <a:endParaRPr lang="el-GR" altLang="el-GR" sz="1800"/>
          </a:p>
          <a:p>
            <a:pPr>
              <a:buFont typeface="Wingdings" pitchFamily="2" charset="2"/>
              <a:buNone/>
            </a:pPr>
            <a:r>
              <a:rPr lang="el-GR" altLang="el-GR" sz="1800"/>
              <a:t>Νέα ελίτ:</a:t>
            </a:r>
          </a:p>
          <a:p>
            <a:r>
              <a:rPr lang="el-GR" altLang="el-GR" sz="1800"/>
              <a:t>Γραφειοκράτες, αξιωματικοί, κτηματίες (όχι καπιταλιστές)</a:t>
            </a:r>
          </a:p>
          <a:p>
            <a:endParaRPr lang="el-GR" altLang="el-GR" sz="1800"/>
          </a:p>
          <a:p>
            <a:r>
              <a:rPr lang="el-GR" altLang="el-GR" sz="1800"/>
              <a:t>Οικονομικός Προστατευτισμός (όχι βιομηχανικός εκσυγχρονισμός)</a:t>
            </a:r>
          </a:p>
          <a:p>
            <a:r>
              <a:rPr lang="el-GR" altLang="el-GR" sz="1800"/>
              <a:t>Εκτελεστική εξουσία (όχι αντιπροσώπευση)</a:t>
            </a:r>
          </a:p>
          <a:p>
            <a:r>
              <a:rPr lang="el-GR" altLang="el-GR" sz="1800"/>
              <a:t>Κρατικός συγκεντρωτισμός και γραφειοκρατική-νομική ομοιογένεια (κατάργηση προνομίων και ιδιαιτεροτήτων)</a:t>
            </a:r>
          </a:p>
          <a:p>
            <a:endParaRPr lang="el-GR" altLang="el-GR" sz="1800"/>
          </a:p>
          <a:p>
            <a:r>
              <a:rPr lang="el-GR" altLang="el-GR" sz="1800"/>
              <a:t>Επαγγελματοποίηση του στρατού</a:t>
            </a:r>
          </a:p>
          <a:p>
            <a:r>
              <a:rPr lang="el-GR" altLang="el-GR" sz="1800"/>
              <a:t>Ανάπτυξη του γραφειοκρατικού μηχανισμού και των μηχανισμών εποπτείας</a:t>
            </a:r>
          </a:p>
          <a:p>
            <a:r>
              <a:rPr lang="el-GR" altLang="el-GR" sz="1800"/>
              <a:t>Αύξηση των εξαναγκαστικών μηχανισμών του κράτους</a:t>
            </a:r>
          </a:p>
          <a:p>
            <a:endParaRPr lang="el-GR" altLang="el-GR" sz="1800"/>
          </a:p>
          <a:p>
            <a:endParaRPr lang="el-GR" altLang="el-GR" sz="1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4294967295"/>
          </p:nvPr>
        </p:nvSpPr>
        <p:spPr>
          <a:xfrm>
            <a:off x="468313" y="1125538"/>
            <a:ext cx="8218487" cy="4970462"/>
          </a:xfrm>
        </p:spPr>
        <p:txBody>
          <a:bodyPr/>
          <a:lstStyle/>
          <a:p>
            <a:pPr marL="273050" indent="-273050"/>
            <a:r>
              <a:rPr lang="el-GR" altLang="el-GR" sz="2000"/>
              <a:t>Κινητοποίηση και ενσωμάτωση της περιφέρειας στο πολιτικό κέντρο:</a:t>
            </a:r>
          </a:p>
          <a:p>
            <a:pPr marL="273050" indent="-273050"/>
            <a:endParaRPr lang="el-GR" altLang="el-GR" sz="2000"/>
          </a:p>
          <a:p>
            <a:pPr marL="273050" indent="-273050"/>
            <a:r>
              <a:rPr lang="el-GR" altLang="el-GR" sz="2000"/>
              <a:t>Αγγλία: Αναδιάρθρωση</a:t>
            </a:r>
            <a:r>
              <a:rPr lang="en-US" altLang="el-GR" sz="2000"/>
              <a:t>/</a:t>
            </a:r>
            <a:r>
              <a:rPr lang="el-GR" altLang="el-GR" sz="2000"/>
              <a:t>εξορθολογισμός του πολιτικού κέντρου – Ανάπτυξη της αστικής κοινωνίας και σταδιακή απορρόφηση/ενσωμάτωσή της στο πολιτικό κέντρο</a:t>
            </a:r>
          </a:p>
          <a:p>
            <a:pPr marL="273050" indent="-273050"/>
            <a:endParaRPr lang="el-GR" altLang="el-GR" sz="2000"/>
          </a:p>
          <a:p>
            <a:pPr marL="273050" indent="-273050"/>
            <a:r>
              <a:rPr lang="el-GR" altLang="el-GR" sz="2000"/>
              <a:t>Αμερική: Δημιουργία πολλαπλών πολιτικών κέντρων – Θρησκευτική και αστική ανάπτυξη της δημοκρατίας</a:t>
            </a:r>
          </a:p>
          <a:p>
            <a:pPr marL="273050" indent="-273050"/>
            <a:endParaRPr lang="el-GR" altLang="el-GR" sz="2000"/>
          </a:p>
          <a:p>
            <a:pPr marL="273050" indent="-273050"/>
            <a:r>
              <a:rPr lang="el-GR" altLang="el-GR" sz="2000"/>
              <a:t>Γαλλία: Πολιτική συγκεντροποίηση και γραφειοκρατική-ιδεολογική ενσωμάτωση της περιφέρειας στο κέντρο</a:t>
            </a:r>
          </a:p>
        </p:txBody>
      </p:sp>
      <p:sp>
        <p:nvSpPr>
          <p:cNvPr id="3" name="Title 2"/>
          <p:cNvSpPr>
            <a:spLocks noGrp="1"/>
          </p:cNvSpPr>
          <p:nvPr>
            <p:ph type="title" idx="4294967295"/>
          </p:nvPr>
        </p:nvSpPr>
        <p:spPr>
          <a:xfrm>
            <a:off x="467544" y="404664"/>
            <a:ext cx="8219256" cy="822920"/>
          </a:xfrm>
          <a:noFill/>
          <a:ln w="6350" cap="rnd"/>
        </p:spPr>
        <p:txBody>
          <a:bodyPr rtlCol="0" anchor="b">
            <a:noAutofit/>
          </a:bodyPr>
          <a:lstStyle/>
          <a:p>
            <a:pPr algn="l" fontAlgn="auto">
              <a:spcAft>
                <a:spcPts val="0"/>
              </a:spcAft>
              <a:defRPr/>
            </a:pPr>
            <a:b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b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Αποτελέσματα των Δυτικών επαναστάσεων</a:t>
            </a:r>
            <a:b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br>
            <a:endPar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1"/>
          <p:cNvSpPr>
            <a:spLocks noGrp="1"/>
          </p:cNvSpPr>
          <p:nvPr>
            <p:ph idx="4294967295"/>
          </p:nvPr>
        </p:nvSpPr>
        <p:spPr>
          <a:xfrm>
            <a:off x="395288" y="1484313"/>
            <a:ext cx="8291512" cy="4621212"/>
          </a:xfrm>
        </p:spPr>
        <p:txBody>
          <a:bodyPr/>
          <a:lstStyle/>
          <a:p>
            <a:pPr marL="273050" indent="-273050"/>
            <a:r>
              <a:rPr lang="el-GR" altLang="el-GR" sz="2000"/>
              <a:t>Έντονα συγκεντρωτικό-γραφειοκρατικό κράτος</a:t>
            </a:r>
          </a:p>
          <a:p>
            <a:pPr marL="273050" indent="-273050"/>
            <a:endParaRPr lang="el-GR" altLang="el-GR" sz="2000"/>
          </a:p>
          <a:p>
            <a:pPr marL="273050" indent="-273050"/>
            <a:r>
              <a:rPr lang="el-GR" altLang="el-GR" sz="2000"/>
              <a:t>Δουλοπαροικία:</a:t>
            </a:r>
          </a:p>
          <a:p>
            <a:pPr marL="273050" indent="-273050">
              <a:buFont typeface="Wingdings" pitchFamily="2" charset="2"/>
              <a:buNone/>
            </a:pPr>
            <a:r>
              <a:rPr lang="el-GR" altLang="el-GR" sz="2000"/>
              <a:t>Δέσμευση των αγροτών στους αριστοκράτες-πάροχους στρατιωτικών υπηρεσιών στον αυτοκράτορα – ισχυρές κοινοτικές σχέσεις</a:t>
            </a:r>
          </a:p>
          <a:p>
            <a:pPr marL="273050" indent="-273050"/>
            <a:endParaRPr lang="el-GR" altLang="el-GR" sz="2000"/>
          </a:p>
          <a:p>
            <a:pPr marL="273050" indent="-273050"/>
            <a:r>
              <a:rPr lang="el-GR" altLang="el-GR" sz="2000"/>
              <a:t>Ορθοδοξία – Νέα Ρώμη: </a:t>
            </a:r>
          </a:p>
          <a:p>
            <a:pPr marL="273050" indent="-273050">
              <a:buFont typeface="Wingdings" pitchFamily="2" charset="2"/>
              <a:buNone/>
            </a:pPr>
            <a:r>
              <a:rPr lang="el-GR" altLang="el-GR" sz="2000"/>
              <a:t>Ιδεολογία καθαγίασης της ιεραρχίας, της υπακοής και της αυτοκρατορίας</a:t>
            </a:r>
          </a:p>
          <a:p>
            <a:pPr marL="273050" indent="-273050"/>
            <a:endParaRPr lang="el-GR" altLang="el-GR" sz="2000"/>
          </a:p>
          <a:p>
            <a:pPr marL="273050" indent="-273050"/>
            <a:r>
              <a:rPr lang="el-GR" altLang="el-GR" sz="2000"/>
              <a:t>«Δελτίο Βαθμών»:</a:t>
            </a:r>
          </a:p>
          <a:p>
            <a:pPr marL="273050" indent="-273050">
              <a:buFont typeface="Wingdings" pitchFamily="2" charset="2"/>
              <a:buNone/>
            </a:pPr>
            <a:r>
              <a:rPr lang="el-GR" altLang="el-GR" sz="2000"/>
              <a:t>Αξιολόγηση-διαβάθμιση ατόμου ανάλογα με τις υπηρεσίες προς τον Αυτοκράτορα – ανικανότητα αυτόνομης οργάνωσης  </a:t>
            </a:r>
          </a:p>
        </p:txBody>
      </p:sp>
      <p:sp>
        <p:nvSpPr>
          <p:cNvPr id="3" name="Title 2"/>
          <p:cNvSpPr>
            <a:spLocks noGrp="1"/>
          </p:cNvSpPr>
          <p:nvPr>
            <p:ph type="title" idx="4294967295"/>
          </p:nvPr>
        </p:nvSpPr>
        <p:spPr>
          <a:xfrm>
            <a:off x="662898" y="151879"/>
            <a:ext cx="8024107" cy="892619"/>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Ρωσία</a:t>
            </a:r>
            <a:r>
              <a:rPr lang="en-US"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 </a:t>
            </a: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πολεμικό κράτος (16</a:t>
            </a:r>
            <a:r>
              <a:rPr lang="el-GR" sz="28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 19</a:t>
            </a:r>
            <a:r>
              <a:rPr lang="el-GR" sz="28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αι.)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68313" y="274638"/>
            <a:ext cx="8218487" cy="561975"/>
          </a:xfrm>
        </p:spPr>
        <p:txBody>
          <a:bodyPr/>
          <a:lstStyle/>
          <a:p>
            <a:r>
              <a:rPr lang="el-GR" altLang="el-GR" sz="2800"/>
              <a:t>Περίοδος εκσυγχρονισμού και κρίσης</a:t>
            </a:r>
          </a:p>
        </p:txBody>
      </p:sp>
      <p:sp>
        <p:nvSpPr>
          <p:cNvPr id="80899" name="Rectangle 3"/>
          <p:cNvSpPr>
            <a:spLocks noGrp="1" noChangeArrowheads="1"/>
          </p:cNvSpPr>
          <p:nvPr>
            <p:ph type="body" idx="1"/>
          </p:nvPr>
        </p:nvSpPr>
        <p:spPr>
          <a:xfrm>
            <a:off x="395288" y="1341438"/>
            <a:ext cx="8569325" cy="5256212"/>
          </a:xfrm>
        </p:spPr>
        <p:txBody>
          <a:bodyPr/>
          <a:lstStyle/>
          <a:p>
            <a:pPr>
              <a:lnSpc>
                <a:spcPct val="90000"/>
              </a:lnSpc>
            </a:pPr>
            <a:r>
              <a:rPr lang="el-GR" altLang="el-GR" sz="2000"/>
              <a:t>Χειραφέτηση δουλοπάροικων (1861) χωρίς εκσυγχρονισμό της αγροτικής παραγωγής – χειροτέρευση της κατάστασής τους – στάσεις με οικονομικά αιτήματα (1905, 1917)</a:t>
            </a:r>
          </a:p>
          <a:p>
            <a:pPr>
              <a:lnSpc>
                <a:spcPct val="90000"/>
              </a:lnSpc>
            </a:pPr>
            <a:endParaRPr lang="el-GR" altLang="el-GR" sz="2000"/>
          </a:p>
          <a:p>
            <a:pPr>
              <a:lnSpc>
                <a:spcPct val="90000"/>
              </a:lnSpc>
            </a:pPr>
            <a:r>
              <a:rPr lang="el-GR" altLang="el-GR" sz="2000"/>
              <a:t>Οι αριστοκράτες δεν ταυτίζονταν με το καθεστώς</a:t>
            </a:r>
          </a:p>
          <a:p>
            <a:pPr>
              <a:lnSpc>
                <a:spcPct val="90000"/>
              </a:lnSpc>
              <a:buFont typeface="Wingdings" pitchFamily="2" charset="2"/>
              <a:buNone/>
            </a:pPr>
            <a:r>
              <a:rPr lang="el-GR" altLang="el-GR" sz="2000"/>
              <a:t> </a:t>
            </a:r>
          </a:p>
          <a:p>
            <a:pPr>
              <a:lnSpc>
                <a:spcPct val="90000"/>
              </a:lnSpc>
            </a:pPr>
            <a:r>
              <a:rPr lang="el-GR" altLang="el-GR" sz="2000"/>
              <a:t>Εκβιομηχανισμός εκ των άνω –νέες εργασιακές εντάσεις</a:t>
            </a:r>
          </a:p>
          <a:p>
            <a:pPr>
              <a:lnSpc>
                <a:spcPct val="90000"/>
              </a:lnSpc>
            </a:pPr>
            <a:endParaRPr lang="el-GR" altLang="el-GR" sz="2000"/>
          </a:p>
          <a:p>
            <a:pPr>
              <a:lnSpc>
                <a:spcPct val="90000"/>
              </a:lnSpc>
            </a:pPr>
            <a:r>
              <a:rPr lang="el-GR" altLang="el-GR" sz="2000"/>
              <a:t>Συνεχής εξάρτηση από δυτικά κεφάλαια</a:t>
            </a:r>
          </a:p>
          <a:p>
            <a:pPr>
              <a:lnSpc>
                <a:spcPct val="90000"/>
              </a:lnSpc>
            </a:pPr>
            <a:endParaRPr lang="el-GR" altLang="el-GR" sz="2000"/>
          </a:p>
          <a:p>
            <a:pPr>
              <a:lnSpc>
                <a:spcPct val="90000"/>
              </a:lnSpc>
            </a:pPr>
            <a:r>
              <a:rPr lang="el-GR" altLang="el-GR" sz="2000"/>
              <a:t>Ισχνή οικονομική βάση – ταξικά πολιτικά δικαιώματα</a:t>
            </a:r>
          </a:p>
          <a:p>
            <a:pPr>
              <a:lnSpc>
                <a:spcPct val="90000"/>
              </a:lnSpc>
            </a:pPr>
            <a:endParaRPr lang="el-GR" altLang="el-GR" sz="2000"/>
          </a:p>
          <a:p>
            <a:pPr>
              <a:lnSpc>
                <a:spcPct val="90000"/>
              </a:lnSpc>
            </a:pPr>
            <a:r>
              <a:rPr lang="el-GR" altLang="el-GR" sz="2000"/>
              <a:t>Δούμα: αντιπροσώπευση αστικής-κτηματικής τάξης </a:t>
            </a:r>
          </a:p>
          <a:p>
            <a:pPr>
              <a:lnSpc>
                <a:spcPct val="90000"/>
              </a:lnSpc>
            </a:pPr>
            <a:endParaRPr lang="el-GR" altLang="el-GR" sz="2000"/>
          </a:p>
          <a:p>
            <a:pPr>
              <a:lnSpc>
                <a:spcPct val="90000"/>
              </a:lnSpc>
            </a:pPr>
            <a:r>
              <a:rPr lang="el-GR" altLang="el-GR" sz="2000"/>
              <a:t>Πόλεμος: καταστροφή του στρατού / ανάδυση της επαναστατικής ελίτ και της επαναστατικής ιδεολογίας</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5288" y="274638"/>
            <a:ext cx="8291512" cy="561975"/>
          </a:xfrm>
        </p:spPr>
        <p:txBody>
          <a:bodyPr/>
          <a:lstStyle/>
          <a:p>
            <a:r>
              <a:rPr lang="el-GR" altLang="el-GR" sz="2800"/>
              <a:t>Προσπάθειες μεταρρύθμισης και κρίσιμα συμβάντα</a:t>
            </a:r>
          </a:p>
        </p:txBody>
      </p:sp>
      <p:sp>
        <p:nvSpPr>
          <p:cNvPr id="76803" name="Rectangle 3"/>
          <p:cNvSpPr>
            <a:spLocks noGrp="1" noChangeArrowheads="1"/>
          </p:cNvSpPr>
          <p:nvPr>
            <p:ph type="body" idx="1"/>
          </p:nvPr>
        </p:nvSpPr>
        <p:spPr>
          <a:xfrm>
            <a:off x="468313" y="1268413"/>
            <a:ext cx="8218487" cy="4865687"/>
          </a:xfrm>
        </p:spPr>
        <p:txBody>
          <a:bodyPr/>
          <a:lstStyle/>
          <a:p>
            <a:pPr>
              <a:lnSpc>
                <a:spcPct val="80000"/>
              </a:lnSpc>
            </a:pPr>
            <a:r>
              <a:rPr lang="el-GR" altLang="el-GR" sz="1600"/>
              <a:t>Κατάργηση δουλοπαροικίας (1860)</a:t>
            </a:r>
          </a:p>
          <a:p>
            <a:pPr>
              <a:lnSpc>
                <a:spcPct val="80000"/>
              </a:lnSpc>
            </a:pPr>
            <a:endParaRPr lang="el-GR" altLang="el-GR" sz="1600"/>
          </a:p>
          <a:p>
            <a:pPr>
              <a:lnSpc>
                <a:spcPct val="80000"/>
              </a:lnSpc>
            </a:pPr>
            <a:r>
              <a:rPr lang="el-GR" altLang="el-GR" sz="1600"/>
              <a:t>Γραφειοκρατικές μεταρρυθμίσεις εκ των άνω (1860-1890)</a:t>
            </a:r>
          </a:p>
          <a:p>
            <a:pPr>
              <a:lnSpc>
                <a:spcPct val="80000"/>
              </a:lnSpc>
            </a:pPr>
            <a:endParaRPr lang="el-GR" altLang="el-GR" sz="1600"/>
          </a:p>
          <a:p>
            <a:pPr>
              <a:lnSpc>
                <a:spcPct val="80000"/>
              </a:lnSpc>
            </a:pPr>
            <a:r>
              <a:rPr lang="el-GR" altLang="el-GR" sz="1600"/>
              <a:t>Ήττα στην Ανατολή (1905)</a:t>
            </a:r>
          </a:p>
          <a:p>
            <a:pPr>
              <a:lnSpc>
                <a:spcPct val="80000"/>
              </a:lnSpc>
            </a:pPr>
            <a:endParaRPr lang="el-GR" altLang="el-GR" sz="1600"/>
          </a:p>
          <a:p>
            <a:pPr>
              <a:lnSpc>
                <a:spcPct val="80000"/>
              </a:lnSpc>
            </a:pPr>
            <a:r>
              <a:rPr lang="el-GR" altLang="el-GR" sz="1600"/>
              <a:t>Αποτυχημένη σοσιαλιστική επανάσταση (1905)</a:t>
            </a:r>
          </a:p>
          <a:p>
            <a:pPr>
              <a:lnSpc>
                <a:spcPct val="80000"/>
              </a:lnSpc>
            </a:pPr>
            <a:endParaRPr lang="el-GR" altLang="el-GR" sz="1600"/>
          </a:p>
          <a:p>
            <a:pPr>
              <a:lnSpc>
                <a:spcPct val="80000"/>
              </a:lnSpc>
            </a:pPr>
            <a:r>
              <a:rPr lang="el-GR" altLang="el-GR" sz="1600"/>
              <a:t>Ήττες στον Α’ ΠΠ (1914-7)</a:t>
            </a:r>
          </a:p>
          <a:p>
            <a:pPr>
              <a:lnSpc>
                <a:spcPct val="80000"/>
              </a:lnSpc>
            </a:pPr>
            <a:endParaRPr lang="el-GR" altLang="el-GR" sz="1600"/>
          </a:p>
          <a:p>
            <a:pPr>
              <a:lnSpc>
                <a:spcPct val="80000"/>
              </a:lnSpc>
            </a:pPr>
            <a:r>
              <a:rPr lang="el-GR" altLang="el-GR" sz="1600"/>
              <a:t>Κατάρρευση του αυτοκρατορικού καθεστώτος - αστική κυβέρνηση – συνέχιση του πολέμου</a:t>
            </a:r>
          </a:p>
          <a:p>
            <a:pPr>
              <a:lnSpc>
                <a:spcPct val="80000"/>
              </a:lnSpc>
            </a:pPr>
            <a:endParaRPr lang="el-GR" altLang="el-GR" sz="1600"/>
          </a:p>
          <a:p>
            <a:pPr>
              <a:lnSpc>
                <a:spcPct val="80000"/>
              </a:lnSpc>
            </a:pPr>
            <a:r>
              <a:rPr lang="el-GR" altLang="el-GR" sz="1600"/>
              <a:t>Έλευση του Λένιν – οργάνωση σοβιετικών πυρήνων</a:t>
            </a:r>
          </a:p>
          <a:p>
            <a:pPr>
              <a:lnSpc>
                <a:spcPct val="80000"/>
              </a:lnSpc>
            </a:pPr>
            <a:endParaRPr lang="el-GR" altLang="el-GR" sz="1600"/>
          </a:p>
          <a:p>
            <a:pPr>
              <a:lnSpc>
                <a:spcPct val="80000"/>
              </a:lnSpc>
            </a:pPr>
            <a:r>
              <a:rPr lang="el-GR" altLang="el-GR" sz="1600"/>
              <a:t>Σοβιετική επανάσταση – εμφύλιος πόλεμος – Σοβιέτ</a:t>
            </a:r>
          </a:p>
          <a:p>
            <a:pPr>
              <a:lnSpc>
                <a:spcPct val="80000"/>
              </a:lnSpc>
            </a:pPr>
            <a:endParaRPr lang="el-GR" altLang="el-GR" sz="1600"/>
          </a:p>
          <a:p>
            <a:pPr>
              <a:lnSpc>
                <a:spcPct val="80000"/>
              </a:lnSpc>
            </a:pPr>
            <a:r>
              <a:rPr lang="el-GR" altLang="el-GR" sz="1600"/>
              <a:t>Ιεραρχική-γραφειοκρατική κρατική ελίτ</a:t>
            </a:r>
          </a:p>
          <a:p>
            <a:pPr>
              <a:lnSpc>
                <a:spcPct val="80000"/>
              </a:lnSpc>
            </a:pPr>
            <a:endParaRPr lang="el-GR" altLang="el-GR" sz="1600"/>
          </a:p>
          <a:p>
            <a:pPr>
              <a:lnSpc>
                <a:spcPct val="80000"/>
              </a:lnSpc>
              <a:buFont typeface="Wingdings" pitchFamily="2" charset="2"/>
              <a:buNone/>
            </a:pPr>
            <a:endParaRPr lang="el-GR" altLang="el-GR" sz="1600"/>
          </a:p>
          <a:p>
            <a:pPr>
              <a:lnSpc>
                <a:spcPct val="80000"/>
              </a:lnSpc>
            </a:pPr>
            <a:endParaRPr lang="el-GR" altLang="el-GR" sz="20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7" name="Picture 5" descr="File:Russian civil war West 1918-2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260350"/>
            <a:ext cx="4664075" cy="633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0825" y="274638"/>
            <a:ext cx="8435975" cy="561975"/>
          </a:xfrm>
        </p:spPr>
        <p:txBody>
          <a:bodyPr/>
          <a:lstStyle/>
          <a:p>
            <a:r>
              <a:rPr lang="el-GR" altLang="el-GR" sz="3200"/>
              <a:t>Αποτελέσματα της επανάστασης (1917-1928)</a:t>
            </a:r>
          </a:p>
        </p:txBody>
      </p:sp>
      <p:sp>
        <p:nvSpPr>
          <p:cNvPr id="81923" name="Rectangle 3"/>
          <p:cNvSpPr>
            <a:spLocks noGrp="1" noChangeArrowheads="1"/>
          </p:cNvSpPr>
          <p:nvPr>
            <p:ph type="body" idx="1"/>
          </p:nvPr>
        </p:nvSpPr>
        <p:spPr>
          <a:xfrm>
            <a:off x="323850" y="1196975"/>
            <a:ext cx="8640763" cy="5111750"/>
          </a:xfrm>
        </p:spPr>
        <p:txBody>
          <a:bodyPr/>
          <a:lstStyle/>
          <a:p>
            <a:pPr>
              <a:lnSpc>
                <a:spcPct val="80000"/>
              </a:lnSpc>
            </a:pPr>
            <a:r>
              <a:rPr lang="el-GR" altLang="el-GR" sz="1800"/>
              <a:t>Μεσσιανικό – Εκκοσμικευμένο - Αντι-θρησκευτικό</a:t>
            </a:r>
          </a:p>
          <a:p>
            <a:pPr>
              <a:lnSpc>
                <a:spcPct val="80000"/>
              </a:lnSpc>
            </a:pPr>
            <a:r>
              <a:rPr lang="el-GR" altLang="el-GR" sz="1800"/>
              <a:t>Συγκεντρωτικό</a:t>
            </a:r>
          </a:p>
          <a:p>
            <a:pPr>
              <a:lnSpc>
                <a:spcPct val="80000"/>
              </a:lnSpc>
            </a:pPr>
            <a:r>
              <a:rPr lang="el-GR" altLang="el-GR" sz="1800"/>
              <a:t>Γραφειοκρατικό</a:t>
            </a:r>
          </a:p>
          <a:p>
            <a:pPr>
              <a:lnSpc>
                <a:spcPct val="80000"/>
              </a:lnSpc>
            </a:pPr>
            <a:r>
              <a:rPr lang="el-GR" altLang="el-GR" sz="1800"/>
              <a:t>Ισονομικό</a:t>
            </a:r>
          </a:p>
          <a:p>
            <a:pPr>
              <a:lnSpc>
                <a:spcPct val="80000"/>
              </a:lnSpc>
            </a:pPr>
            <a:r>
              <a:rPr lang="el-GR" altLang="el-GR" sz="1800"/>
              <a:t>Συμπεριεκτικό</a:t>
            </a:r>
          </a:p>
          <a:p>
            <a:pPr>
              <a:lnSpc>
                <a:spcPct val="80000"/>
              </a:lnSpc>
            </a:pPr>
            <a:r>
              <a:rPr lang="el-GR" altLang="el-GR" sz="1800"/>
              <a:t>Βαθμιδικό</a:t>
            </a:r>
          </a:p>
          <a:p>
            <a:pPr>
              <a:lnSpc>
                <a:spcPct val="80000"/>
              </a:lnSpc>
            </a:pPr>
            <a:r>
              <a:rPr lang="el-GR" altLang="el-GR" sz="1800"/>
              <a:t>Αυταρχικό εξαναγκαστικό καθεστώς</a:t>
            </a:r>
          </a:p>
          <a:p>
            <a:pPr>
              <a:lnSpc>
                <a:spcPct val="80000"/>
              </a:lnSpc>
            </a:pPr>
            <a:endParaRPr lang="el-GR" altLang="el-GR" sz="1800"/>
          </a:p>
          <a:p>
            <a:pPr>
              <a:lnSpc>
                <a:spcPct val="80000"/>
              </a:lnSpc>
            </a:pPr>
            <a:r>
              <a:rPr lang="el-GR" altLang="el-GR" sz="1800"/>
              <a:t>Πολιτική βάση: Βιομηχανικό προλεταριάτο, όχι αγρότες</a:t>
            </a:r>
          </a:p>
          <a:p>
            <a:pPr>
              <a:lnSpc>
                <a:spcPct val="80000"/>
              </a:lnSpc>
            </a:pPr>
            <a:endParaRPr lang="el-GR" altLang="el-GR" sz="1800"/>
          </a:p>
          <a:p>
            <a:pPr>
              <a:lnSpc>
                <a:spcPct val="80000"/>
              </a:lnSpc>
              <a:buFont typeface="Wingdings" pitchFamily="2" charset="2"/>
              <a:buNone/>
            </a:pPr>
            <a:r>
              <a:rPr lang="el-GR" altLang="el-GR" sz="1800"/>
              <a:t>Νέα Οικονομική Πολιτική </a:t>
            </a:r>
            <a:r>
              <a:rPr lang="el-GR" altLang="el-GR" sz="1800">
                <a:sym typeface="Wingdings" pitchFamily="2" charset="2"/>
              </a:rPr>
              <a:t> Κολεκτιβοποίηση αγροτικής παραγωγής, εξαναγκαστική εκβιομηχάνηση:</a:t>
            </a:r>
          </a:p>
          <a:p>
            <a:pPr>
              <a:lnSpc>
                <a:spcPct val="80000"/>
              </a:lnSpc>
            </a:pPr>
            <a:r>
              <a:rPr lang="el-GR" altLang="el-GR" sz="1800">
                <a:sym typeface="Wingdings" pitchFamily="2" charset="2"/>
              </a:rPr>
              <a:t>Υψηλή βιομηχανική ανάπτυξη / εκσυγχρονισμός</a:t>
            </a:r>
          </a:p>
          <a:p>
            <a:pPr>
              <a:lnSpc>
                <a:spcPct val="80000"/>
              </a:lnSpc>
            </a:pPr>
            <a:r>
              <a:rPr lang="el-GR" altLang="el-GR" sz="1800">
                <a:sym typeface="Wingdings" pitchFamily="2" charset="2"/>
              </a:rPr>
              <a:t>Συσπείρωση αστικών κομματικών βάσεων</a:t>
            </a:r>
          </a:p>
          <a:p>
            <a:pPr>
              <a:lnSpc>
                <a:spcPct val="80000"/>
              </a:lnSpc>
            </a:pPr>
            <a:endParaRPr lang="el-GR" altLang="el-GR" sz="1800">
              <a:sym typeface="Wingdings" pitchFamily="2" charset="2"/>
            </a:endParaRPr>
          </a:p>
          <a:p>
            <a:pPr>
              <a:lnSpc>
                <a:spcPct val="80000"/>
              </a:lnSpc>
            </a:pPr>
            <a:r>
              <a:rPr lang="el-GR" altLang="el-GR" sz="1800">
                <a:sym typeface="Wingdings" pitchFamily="2" charset="2"/>
              </a:rPr>
              <a:t>Πλήρης υποτέλεια αγροτών/εργατών στο Κόμμα</a:t>
            </a:r>
          </a:p>
          <a:p>
            <a:pPr>
              <a:lnSpc>
                <a:spcPct val="80000"/>
              </a:lnSpc>
            </a:pPr>
            <a:r>
              <a:rPr lang="el-GR" altLang="el-GR" sz="1800">
                <a:sym typeface="Wingdings" pitchFamily="2" charset="2"/>
              </a:rPr>
              <a:t>Πλήρης γραφειοκρατικόποίηση/ιεραρχικοποίηση των πολιτικών σχέσεων</a:t>
            </a:r>
          </a:p>
          <a:p>
            <a:pPr>
              <a:lnSpc>
                <a:spcPct val="80000"/>
              </a:lnSpc>
            </a:pPr>
            <a:endParaRPr lang="el-GR" altLang="el-GR" sz="1800">
              <a:sym typeface="Wingdings" pitchFamily="2" charset="2"/>
            </a:endParaRPr>
          </a:p>
          <a:p>
            <a:pPr>
              <a:lnSpc>
                <a:spcPct val="80000"/>
              </a:lnSpc>
            </a:pPr>
            <a:endParaRPr lang="el-GR" altLang="el-GR" sz="1800">
              <a:sym typeface="Wingdings" pitchFamily="2" charset="2"/>
            </a:endParaRPr>
          </a:p>
          <a:p>
            <a:pPr>
              <a:lnSpc>
                <a:spcPct val="80000"/>
              </a:lnSpc>
            </a:pPr>
            <a:endParaRPr lang="el-GR" altLang="el-GR" sz="1800">
              <a:sym typeface="Wingdings" pitchFamily="2" charset="2"/>
            </a:endParaRPr>
          </a:p>
          <a:p>
            <a:pPr>
              <a:lnSpc>
                <a:spcPct val="80000"/>
              </a:lnSpc>
            </a:pPr>
            <a:endParaRPr lang="el-GR" altLang="el-GR" sz="1800"/>
          </a:p>
          <a:p>
            <a:pPr>
              <a:lnSpc>
                <a:spcPct val="80000"/>
              </a:lnSpc>
            </a:pPr>
            <a:endParaRPr lang="el-GR" altLang="el-GR" sz="1800"/>
          </a:p>
          <a:p>
            <a:pPr>
              <a:lnSpc>
                <a:spcPct val="80000"/>
              </a:lnSpc>
            </a:pPr>
            <a:endParaRPr lang="el-GR" altLang="el-GR" sz="18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5288" y="1196975"/>
            <a:ext cx="8424862" cy="5400675"/>
          </a:xfrm>
        </p:spPr>
        <p:txBody>
          <a:bodyPr>
            <a:normAutofit/>
          </a:bodyPr>
          <a:lstStyle/>
          <a:p>
            <a:pPr marL="273050" indent="-273050">
              <a:lnSpc>
                <a:spcPct val="80000"/>
              </a:lnSpc>
            </a:pPr>
            <a:r>
              <a:rPr lang="el-GR" altLang="el-GR" sz="2000"/>
              <a:t>Εθνοτική Επικυριαρχία και Πολιτικός Συγκεντρωτισμός </a:t>
            </a:r>
          </a:p>
          <a:p>
            <a:pPr marL="273050" indent="-273050">
              <a:lnSpc>
                <a:spcPct val="80000"/>
              </a:lnSpc>
            </a:pPr>
            <a:endParaRPr lang="el-GR" altLang="el-GR" sz="2000"/>
          </a:p>
          <a:p>
            <a:pPr marL="273050" indent="-273050">
              <a:lnSpc>
                <a:spcPct val="80000"/>
              </a:lnSpc>
            </a:pPr>
            <a:r>
              <a:rPr lang="el-GR" altLang="el-GR" sz="2000"/>
              <a:t>Απαγόρευση ναυσιπλοΐας και θαλάσσιου εμπορίου</a:t>
            </a:r>
          </a:p>
          <a:p>
            <a:pPr marL="273050" indent="-273050">
              <a:lnSpc>
                <a:spcPct val="80000"/>
              </a:lnSpc>
            </a:pPr>
            <a:r>
              <a:rPr lang="el-GR" altLang="el-GR" sz="2000"/>
              <a:t>Καταστροφή και απαγόρευση τεχνολογιών</a:t>
            </a:r>
          </a:p>
          <a:p>
            <a:pPr marL="273050" indent="-273050">
              <a:lnSpc>
                <a:spcPct val="80000"/>
              </a:lnSpc>
            </a:pPr>
            <a:r>
              <a:rPr lang="el-GR" altLang="el-GR" sz="2000"/>
              <a:t>Εσωστρεφής ανάπτυξη χωρίς θεσμική διαφοροποίηση</a:t>
            </a:r>
          </a:p>
          <a:p>
            <a:pPr marL="273050" indent="-273050">
              <a:lnSpc>
                <a:spcPct val="80000"/>
              </a:lnSpc>
            </a:pPr>
            <a:r>
              <a:rPr lang="el-GR" altLang="el-GR" sz="2000"/>
              <a:t>Στρατιωτικό μονοπώλιο και καταστροφικοί εμφύλιοι πόλεμοι</a:t>
            </a:r>
          </a:p>
          <a:p>
            <a:pPr marL="273050" indent="-273050">
              <a:lnSpc>
                <a:spcPct val="80000"/>
              </a:lnSpc>
            </a:pPr>
            <a:endParaRPr lang="el-GR" altLang="el-GR" sz="2000"/>
          </a:p>
          <a:p>
            <a:pPr marL="273050" indent="-273050">
              <a:lnSpc>
                <a:spcPct val="80000"/>
              </a:lnSpc>
            </a:pPr>
            <a:r>
              <a:rPr lang="el-GR" altLang="el-GR" sz="2000"/>
              <a:t>Ετερόνομες πόλεις</a:t>
            </a:r>
          </a:p>
          <a:p>
            <a:pPr marL="273050" indent="-273050">
              <a:lnSpc>
                <a:spcPct val="80000"/>
              </a:lnSpc>
            </a:pPr>
            <a:r>
              <a:rPr lang="el-GR" altLang="el-GR" sz="2000"/>
              <a:t>Δυναστικοί ανταγωνισμοί </a:t>
            </a:r>
          </a:p>
          <a:p>
            <a:pPr marL="273050" indent="-273050">
              <a:lnSpc>
                <a:spcPct val="80000"/>
              </a:lnSpc>
            </a:pPr>
            <a:r>
              <a:rPr lang="el-GR" altLang="el-GR" sz="2000"/>
              <a:t>Απαγόρευση εξωτερικού εμπορίου</a:t>
            </a:r>
          </a:p>
          <a:p>
            <a:pPr marL="273050" indent="-273050">
              <a:lnSpc>
                <a:spcPct val="80000"/>
              </a:lnSpc>
            </a:pPr>
            <a:r>
              <a:rPr lang="el-GR" altLang="el-GR" sz="2000"/>
              <a:t>Στρατός: ιδιωτική περιουσία του Αυτοκράτορα</a:t>
            </a:r>
          </a:p>
          <a:p>
            <a:pPr marL="273050" indent="-273050">
              <a:lnSpc>
                <a:spcPct val="80000"/>
              </a:lnSpc>
            </a:pPr>
            <a:r>
              <a:rPr lang="el-GR" altLang="el-GR" sz="2000"/>
              <a:t>Οικονομία: αυτοκρατορικά μονοπώλια παλατιανής αναδιανομής πλούτου</a:t>
            </a:r>
          </a:p>
          <a:p>
            <a:pPr marL="273050" indent="-273050">
              <a:lnSpc>
                <a:spcPct val="80000"/>
              </a:lnSpc>
            </a:pPr>
            <a:endParaRPr lang="el-GR" altLang="el-GR" sz="2000"/>
          </a:p>
          <a:p>
            <a:pPr marL="273050" indent="-273050">
              <a:lnSpc>
                <a:spcPct val="80000"/>
              </a:lnSpc>
              <a:buFont typeface="Wingdings" pitchFamily="2" charset="2"/>
              <a:buNone/>
            </a:pPr>
            <a:r>
              <a:rPr lang="el-GR" altLang="el-GR" sz="2000"/>
              <a:t>«Παγίδα ισορροπίας υψηλού επιπέδου»</a:t>
            </a:r>
          </a:p>
          <a:p>
            <a:pPr marL="273050" indent="-273050">
              <a:lnSpc>
                <a:spcPct val="80000"/>
              </a:lnSpc>
            </a:pPr>
            <a:endParaRPr lang="el-GR" altLang="el-GR" sz="2000"/>
          </a:p>
        </p:txBody>
      </p:sp>
      <p:sp>
        <p:nvSpPr>
          <p:cNvPr id="3" name="Title 2"/>
          <p:cNvSpPr>
            <a:spLocks noGrp="1"/>
          </p:cNvSpPr>
          <p:nvPr>
            <p:ph type="title" idx="4294967295"/>
          </p:nvPr>
        </p:nvSpPr>
        <p:spPr>
          <a:xfrm>
            <a:off x="323528" y="152400"/>
            <a:ext cx="8363272" cy="828328"/>
          </a:xfrm>
          <a:noFill/>
          <a:ln w="6350" cap="rnd"/>
        </p:spPr>
        <p:txBody>
          <a:bodyPr rtlCol="0" anchor="b">
            <a:normAutofit/>
          </a:bodyPr>
          <a:lstStyle/>
          <a:p>
            <a:pPr algn="l" fontAlgn="auto">
              <a:spcAft>
                <a:spcPts val="0"/>
              </a:spcAft>
              <a:defRPr/>
            </a:pPr>
            <a:r>
              <a:rPr lang="el-GR" sz="3200"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Κιν</a:t>
            </a:r>
            <a:r>
              <a:rPr lang="el-GR" sz="3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a:t>
            </a:r>
            <a:r>
              <a:rPr lang="el-GR" sz="3200" kern="1200" spc="-100" dirty="0" err="1">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Μαντσού</a:t>
            </a:r>
            <a:r>
              <a:rPr lang="el-GR" sz="3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Δυναστεία 1644-1911)</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5288" y="274638"/>
            <a:ext cx="8291512" cy="706437"/>
          </a:xfrm>
        </p:spPr>
        <p:txBody>
          <a:bodyPr/>
          <a:lstStyle/>
          <a:p>
            <a:r>
              <a:rPr lang="el-GR" altLang="el-GR" sz="2400"/>
              <a:t>Δομή της Αυτοκρατορικής Κίνας των Μαντσού (1900)</a:t>
            </a:r>
          </a:p>
        </p:txBody>
      </p:sp>
      <p:sp>
        <p:nvSpPr>
          <p:cNvPr id="82947" name="Rectangle 3"/>
          <p:cNvSpPr>
            <a:spLocks noGrp="1" noChangeArrowheads="1"/>
          </p:cNvSpPr>
          <p:nvPr>
            <p:ph type="body" idx="1"/>
          </p:nvPr>
        </p:nvSpPr>
        <p:spPr>
          <a:xfrm>
            <a:off x="395288" y="1412875"/>
            <a:ext cx="8291512" cy="5111750"/>
          </a:xfrm>
        </p:spPr>
        <p:txBody>
          <a:bodyPr/>
          <a:lstStyle/>
          <a:p>
            <a:pPr marL="609600" indent="-609600">
              <a:lnSpc>
                <a:spcPct val="90000"/>
              </a:lnSpc>
              <a:buFont typeface="Wingdings" pitchFamily="2" charset="2"/>
              <a:buNone/>
            </a:pPr>
            <a:r>
              <a:rPr lang="el-GR" altLang="el-GR" sz="1800"/>
              <a:t>Δια-διείσδυση: </a:t>
            </a:r>
          </a:p>
          <a:p>
            <a:pPr marL="609600" indent="-609600">
              <a:lnSpc>
                <a:spcPct val="90000"/>
              </a:lnSpc>
              <a:buFont typeface="Wingdings" pitchFamily="2" charset="2"/>
              <a:buAutoNum type="arabicPeriod"/>
            </a:pPr>
            <a:r>
              <a:rPr lang="el-GR" altLang="el-GR" sz="1800"/>
              <a:t>Αγροτικής οικονομίας και αγροτικής κοινωνίας</a:t>
            </a:r>
          </a:p>
          <a:p>
            <a:pPr marL="609600" indent="-609600">
              <a:lnSpc>
                <a:spcPct val="90000"/>
              </a:lnSpc>
              <a:buFont typeface="Wingdings" pitchFamily="2" charset="2"/>
              <a:buAutoNum type="arabicPeriod"/>
            </a:pPr>
            <a:r>
              <a:rPr lang="el-GR" altLang="el-GR" sz="1800"/>
              <a:t>Αυτοκρατορικό διοικητικό σύστημα</a:t>
            </a:r>
          </a:p>
          <a:p>
            <a:pPr marL="609600" indent="-609600">
              <a:lnSpc>
                <a:spcPct val="90000"/>
              </a:lnSpc>
              <a:buFont typeface="Wingdings" pitchFamily="2" charset="2"/>
              <a:buNone/>
            </a:pPr>
            <a:endParaRPr lang="el-GR" altLang="el-GR" sz="1800"/>
          </a:p>
          <a:p>
            <a:pPr marL="609600" indent="-609600">
              <a:lnSpc>
                <a:spcPct val="90000"/>
              </a:lnSpc>
              <a:buFont typeface="Wingdings" pitchFamily="2" charset="2"/>
              <a:buNone/>
            </a:pPr>
            <a:r>
              <a:rPr lang="el-GR" altLang="el-GR" sz="1800"/>
              <a:t>Κυρίαρχη ελίτ: κάτοχοι αξιωμάτων και μεγαλοκτηματίες</a:t>
            </a:r>
          </a:p>
          <a:p>
            <a:pPr marL="609600" indent="-609600">
              <a:lnSpc>
                <a:spcPct val="90000"/>
              </a:lnSpc>
            </a:pPr>
            <a:r>
              <a:rPr lang="el-GR" altLang="el-GR" sz="1800"/>
              <a:t>Γραφειοκρατικές, διοικητικές και φοροεισπρακτικές υπηρεσίες</a:t>
            </a:r>
          </a:p>
          <a:p>
            <a:pPr marL="609600" indent="-609600">
              <a:lnSpc>
                <a:spcPct val="90000"/>
              </a:lnSpc>
            </a:pPr>
            <a:r>
              <a:rPr lang="el-GR" altLang="el-GR" sz="1800"/>
              <a:t>Αξιώματα, τιμές, στρατιωτική προστασία</a:t>
            </a:r>
          </a:p>
          <a:p>
            <a:pPr marL="609600" indent="-609600">
              <a:lnSpc>
                <a:spcPct val="90000"/>
              </a:lnSpc>
            </a:pPr>
            <a:endParaRPr lang="el-GR" altLang="el-GR" sz="1800"/>
          </a:p>
          <a:p>
            <a:pPr marL="609600" indent="-609600">
              <a:lnSpc>
                <a:spcPct val="90000"/>
              </a:lnSpc>
              <a:buFont typeface="Wingdings" pitchFamily="2" charset="2"/>
              <a:buNone/>
            </a:pPr>
            <a:r>
              <a:rPr lang="el-GR" altLang="el-GR" sz="1800"/>
              <a:t>Δυτική εισβολή – άνοιγμα της Κινέζικης αγοράς:</a:t>
            </a:r>
          </a:p>
          <a:p>
            <a:pPr marL="609600" indent="-609600">
              <a:lnSpc>
                <a:spcPct val="90000"/>
              </a:lnSpc>
            </a:pPr>
            <a:r>
              <a:rPr lang="el-GR" altLang="el-GR" sz="1800"/>
              <a:t>Οικονομική εξουθένωση του μοντέλου ανάπτυξης</a:t>
            </a:r>
          </a:p>
          <a:p>
            <a:pPr marL="609600" indent="-609600">
              <a:lnSpc>
                <a:spcPct val="90000"/>
              </a:lnSpc>
            </a:pPr>
            <a:r>
              <a:rPr lang="el-GR" altLang="el-GR" sz="1800"/>
              <a:t>Οικονομική/στρατιωτική αυτονόμηση τοπικών μεγαλοκτηματιών </a:t>
            </a:r>
          </a:p>
          <a:p>
            <a:pPr marL="609600" indent="-609600">
              <a:lnSpc>
                <a:spcPct val="90000"/>
              </a:lnSpc>
            </a:pPr>
            <a:endParaRPr lang="el-GR" altLang="el-GR" sz="1800"/>
          </a:p>
          <a:p>
            <a:pPr marL="609600" indent="-609600">
              <a:lnSpc>
                <a:spcPct val="90000"/>
              </a:lnSpc>
              <a:buFont typeface="Wingdings" pitchFamily="2" charset="2"/>
              <a:buNone/>
            </a:pPr>
            <a:r>
              <a:rPr lang="el-GR" altLang="el-GR" sz="1800"/>
              <a:t>Πολιτική μεταρρύθμιση: αντιπροσωπευτικές τοπικές συνελεύσεις </a:t>
            </a:r>
            <a:r>
              <a:rPr lang="el-GR" altLang="el-GR" sz="1800">
                <a:sym typeface="Wingdings" pitchFamily="2" charset="2"/>
              </a:rPr>
              <a:t> αιτήματα πολιτικής αποκέντρωσης</a:t>
            </a:r>
          </a:p>
          <a:p>
            <a:pPr marL="609600" indent="-609600">
              <a:lnSpc>
                <a:spcPct val="90000"/>
              </a:lnSpc>
              <a:buFont typeface="Wingdings" pitchFamily="2" charset="2"/>
              <a:buNone/>
            </a:pPr>
            <a:endParaRPr lang="el-GR" altLang="el-GR" sz="1800"/>
          </a:p>
          <a:p>
            <a:pPr marL="609600" indent="-609600">
              <a:lnSpc>
                <a:spcPct val="90000"/>
              </a:lnSpc>
              <a:buFont typeface="Wingdings" pitchFamily="2" charset="2"/>
              <a:buNone/>
            </a:pPr>
            <a:r>
              <a:rPr lang="el-GR" altLang="el-GR" sz="1800"/>
              <a:t>Επανάσταση του 1911: Κατακερματισμός του κράτους, τοπικές διοικήσεις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92" y="161826"/>
            <a:ext cx="8229600" cy="562074"/>
          </a:xfrm>
        </p:spPr>
        <p:txBody>
          <a:bodyPr>
            <a:normAutofit/>
          </a:bodyPr>
          <a:lstStyle/>
          <a:p>
            <a:r>
              <a:rPr lang="el-GR" sz="2800" dirty="0">
                <a:solidFill>
                  <a:srgbClr val="FFFF00"/>
                </a:solidFill>
              </a:rPr>
              <a:t>Κοινωνικό σύστημα</a:t>
            </a:r>
          </a:p>
        </p:txBody>
      </p:sp>
      <p:sp>
        <p:nvSpPr>
          <p:cNvPr id="3" name="Content Placeholder 2"/>
          <p:cNvSpPr>
            <a:spLocks noGrp="1"/>
          </p:cNvSpPr>
          <p:nvPr>
            <p:ph idx="1"/>
          </p:nvPr>
        </p:nvSpPr>
        <p:spPr>
          <a:xfrm>
            <a:off x="457200" y="1052736"/>
            <a:ext cx="8229600" cy="5081364"/>
          </a:xfrm>
        </p:spPr>
        <p:txBody>
          <a:bodyPr>
            <a:normAutofit fontScale="70000" lnSpcReduction="20000"/>
          </a:bodyPr>
          <a:lstStyle/>
          <a:p>
            <a:r>
              <a:rPr lang="el-GR" sz="2000" dirty="0"/>
              <a:t>το σύνολο των θεσμών, δομών και αλληλεπιδράσεων που διαμορφώνουν και διατηρούν μια κοινωνία.</a:t>
            </a:r>
          </a:p>
          <a:p>
            <a:endParaRPr lang="el-GR" sz="2000" dirty="0"/>
          </a:p>
          <a:p>
            <a:r>
              <a:rPr lang="el-GR" sz="2000" dirty="0"/>
              <a:t>Το κοινωνικό σύστημα περιλαμβάνει θεσμούς, ρόλους, κανόνες και αξίες που ρυθμίζουν τη συμπεριφορά των ατόμων και των ομάδων.</a:t>
            </a:r>
          </a:p>
          <a:p>
            <a:endParaRPr lang="el-GR" sz="2000" dirty="0"/>
          </a:p>
          <a:p>
            <a:r>
              <a:rPr lang="el-GR" sz="2000" dirty="0"/>
              <a:t>Οι θεσμοί αυτοί συμβάλλουν στη διατήρηση της συνοχής, αλλά υπόκεινται σε αλλαγές μέσα από κοινωνικές συγκρούσεις και προσαρμογές.</a:t>
            </a:r>
          </a:p>
          <a:p>
            <a:endParaRPr lang="el-GR" sz="2000" dirty="0"/>
          </a:p>
          <a:p>
            <a:r>
              <a:rPr lang="el-GR" sz="2000" dirty="0"/>
              <a:t>Δεν υπάρχει μία και μοναδική πορεία εξέλιξης των κοινωνικών συστημάτων.</a:t>
            </a:r>
          </a:p>
          <a:p>
            <a:endParaRPr lang="el-GR" sz="2000" dirty="0"/>
          </a:p>
          <a:p>
            <a:r>
              <a:rPr lang="el-GR" sz="2000" dirty="0"/>
              <a:t>Αντίθετα, υποστηρίζει ότι κάθε κοινωνία αναπτύσσει ιδιαίτερα μοτίβα κοινωνικής οργάνωσης, ανάλογα με τις ιστορικές, πολιτισμικές και θεσμικές συνθήκες της.</a:t>
            </a:r>
          </a:p>
          <a:p>
            <a:endParaRPr lang="el-GR" sz="2000" dirty="0"/>
          </a:p>
          <a:p>
            <a:r>
              <a:rPr lang="el-GR" sz="2000" dirty="0"/>
              <a:t>Τα κοινωνικά συστήματα δεν είναι στατικά, αλλά συνεχώς αναδιαμορφώνονται μέσω κοινωνικών, πολιτικών και οικονομικών μεταβολών.</a:t>
            </a:r>
          </a:p>
          <a:p>
            <a:endParaRPr lang="el-GR" sz="2000" dirty="0"/>
          </a:p>
          <a:p>
            <a:r>
              <a:rPr lang="el-GR" sz="2000" dirty="0"/>
              <a:t>Οι κοινωνικές αλλαγές μπορεί να είναι συντηρητικές ή ριζοσπαστικές, ανάλογα με τις εσωτερικές και εξωτερικές πιέσεις που δέχεται το σύστημα.</a:t>
            </a:r>
          </a:p>
          <a:p>
            <a:endParaRPr lang="el-GR" sz="2000" dirty="0"/>
          </a:p>
          <a:p>
            <a:r>
              <a:rPr lang="el-GR" sz="2000" dirty="0"/>
              <a:t>Το κοινωνικό σύστημα περιλαμβάνει μηχανισμούς εξουσίας και διακυβέρνησης, οι οποίοι καθορίζουν τις σχέσεις μεταξύ πολιτών και ηγετικών ελίτ.</a:t>
            </a:r>
          </a:p>
          <a:p>
            <a:endParaRPr lang="el-GR" sz="2000" dirty="0"/>
          </a:p>
          <a:p>
            <a:r>
              <a:rPr lang="el-GR" sz="2000" dirty="0"/>
              <a:t>Οι θεσμοί εξουσίας μπορεί να νομιμοποιούνται μέσω ιδεολογιών, θρησκευτικών συστημάτων και πολιτισμικών αξιών.</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23850" y="274638"/>
            <a:ext cx="8362950" cy="633412"/>
          </a:xfrm>
        </p:spPr>
        <p:txBody>
          <a:bodyPr/>
          <a:lstStyle/>
          <a:p>
            <a:r>
              <a:rPr lang="el-GR" altLang="el-GR" sz="3200"/>
              <a:t>Αγροτική κατάσταση </a:t>
            </a:r>
          </a:p>
        </p:txBody>
      </p:sp>
      <p:sp>
        <p:nvSpPr>
          <p:cNvPr id="69635" name="Rectangle 3"/>
          <p:cNvSpPr>
            <a:spLocks noGrp="1" noChangeArrowheads="1"/>
          </p:cNvSpPr>
          <p:nvPr>
            <p:ph type="body" idx="1"/>
          </p:nvPr>
        </p:nvSpPr>
        <p:spPr>
          <a:xfrm>
            <a:off x="395288" y="1412875"/>
            <a:ext cx="8291512" cy="4721225"/>
          </a:xfrm>
        </p:spPr>
        <p:txBody>
          <a:bodyPr/>
          <a:lstStyle/>
          <a:p>
            <a:pPr>
              <a:lnSpc>
                <a:spcPct val="80000"/>
              </a:lnSpc>
            </a:pPr>
            <a:r>
              <a:rPr lang="el-GR" altLang="el-GR" sz="2000"/>
              <a:t>Παραγωγοί: Αγρότες, 70% πληθυσμού σε μικρούς κλήρους</a:t>
            </a:r>
          </a:p>
          <a:p>
            <a:pPr>
              <a:lnSpc>
                <a:spcPct val="80000"/>
              </a:lnSpc>
              <a:buFont typeface="Wingdings" pitchFamily="2" charset="2"/>
              <a:buNone/>
            </a:pPr>
            <a:endParaRPr lang="el-GR" altLang="el-GR" sz="2000"/>
          </a:p>
          <a:p>
            <a:pPr>
              <a:lnSpc>
                <a:spcPct val="80000"/>
              </a:lnSpc>
            </a:pPr>
            <a:r>
              <a:rPr lang="el-GR" altLang="el-GR" sz="2000"/>
              <a:t>Απουσία αγροτικών κοινοτήτων – έλλειψη κοινοτικών δεσμών </a:t>
            </a:r>
          </a:p>
          <a:p>
            <a:pPr>
              <a:lnSpc>
                <a:spcPct val="80000"/>
              </a:lnSpc>
            </a:pPr>
            <a:endParaRPr lang="el-GR" altLang="el-GR" sz="2000"/>
          </a:p>
          <a:p>
            <a:pPr>
              <a:lnSpc>
                <a:spcPct val="80000"/>
              </a:lnSpc>
            </a:pPr>
            <a:r>
              <a:rPr lang="el-GR" altLang="el-GR" sz="2000"/>
              <a:t>Σφετερισμός αγροτών από τους μεγαλοκτηματίες</a:t>
            </a:r>
          </a:p>
          <a:p>
            <a:pPr>
              <a:lnSpc>
                <a:spcPct val="80000"/>
              </a:lnSpc>
            </a:pPr>
            <a:endParaRPr lang="el-GR" altLang="el-GR" sz="2000"/>
          </a:p>
          <a:p>
            <a:pPr>
              <a:lnSpc>
                <a:spcPct val="80000"/>
              </a:lnSpc>
            </a:pPr>
            <a:r>
              <a:rPr lang="el-GR" altLang="el-GR" sz="2000"/>
              <a:t>Προσανατολισμός του αγώνα των αγροτών εναντίον του κράτους </a:t>
            </a:r>
          </a:p>
          <a:p>
            <a:pPr>
              <a:lnSpc>
                <a:spcPct val="80000"/>
              </a:lnSpc>
            </a:pPr>
            <a:endParaRPr lang="el-GR" altLang="el-GR" sz="2000"/>
          </a:p>
          <a:p>
            <a:pPr>
              <a:lnSpc>
                <a:spcPct val="80000"/>
              </a:lnSpc>
            </a:pPr>
            <a:r>
              <a:rPr lang="el-GR" altLang="el-GR" sz="2000"/>
              <a:t>Ανικανότητα οργάνωσης μεγαλοκτηματιών </a:t>
            </a:r>
          </a:p>
          <a:p>
            <a:pPr>
              <a:lnSpc>
                <a:spcPct val="80000"/>
              </a:lnSpc>
            </a:pPr>
            <a:endParaRPr lang="el-GR" altLang="el-GR" sz="2000"/>
          </a:p>
          <a:p>
            <a:pPr>
              <a:lnSpc>
                <a:spcPct val="80000"/>
              </a:lnSpc>
            </a:pPr>
            <a:r>
              <a:rPr lang="el-GR" altLang="el-GR" sz="2000"/>
              <a:t>ΚΚΚ = ιδεολογικό και οργανωτικό πλεονέκτημα</a:t>
            </a:r>
          </a:p>
          <a:p>
            <a:pPr>
              <a:lnSpc>
                <a:spcPct val="80000"/>
              </a:lnSpc>
            </a:pPr>
            <a:endParaRPr lang="el-GR" altLang="el-GR" sz="2000"/>
          </a:p>
          <a:p>
            <a:pPr>
              <a:lnSpc>
                <a:spcPct val="80000"/>
              </a:lnSpc>
            </a:pPr>
            <a:r>
              <a:rPr lang="el-GR" altLang="el-GR" sz="2000"/>
              <a:t>Μετατροπή της αγροτιάς σε επαναστατικό εργαλείο  </a:t>
            </a:r>
          </a:p>
          <a:p>
            <a:pPr>
              <a:lnSpc>
                <a:spcPct val="80000"/>
              </a:lnSpc>
            </a:pPr>
            <a:endParaRPr lang="el-GR" altLang="el-GR" sz="2000"/>
          </a:p>
          <a:p>
            <a:pPr>
              <a:lnSpc>
                <a:spcPct val="80000"/>
              </a:lnSpc>
            </a:pPr>
            <a:endParaRPr lang="el-GR" altLang="el-GR" sz="2000"/>
          </a:p>
          <a:p>
            <a:pPr>
              <a:lnSpc>
                <a:spcPct val="80000"/>
              </a:lnSpc>
              <a:buFont typeface="Wingdings" pitchFamily="2" charset="2"/>
              <a:buNone/>
            </a:pPr>
            <a:endParaRPr lang="el-GR" altLang="el-GR" sz="200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5" name="Picture 5" descr="chinese%20civil%20war%20map%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920037" cy="610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5288" y="274638"/>
            <a:ext cx="8291512" cy="561975"/>
          </a:xfrm>
        </p:spPr>
        <p:txBody>
          <a:bodyPr/>
          <a:lstStyle/>
          <a:p>
            <a:r>
              <a:rPr lang="el-GR" altLang="el-GR" sz="2800"/>
              <a:t>Επαναστατική διαδικασία</a:t>
            </a:r>
          </a:p>
        </p:txBody>
      </p:sp>
      <p:sp>
        <p:nvSpPr>
          <p:cNvPr id="72707" name="Rectangle 3"/>
          <p:cNvSpPr>
            <a:spLocks noGrp="1" noChangeArrowheads="1"/>
          </p:cNvSpPr>
          <p:nvPr>
            <p:ph type="body" idx="1"/>
          </p:nvPr>
        </p:nvSpPr>
        <p:spPr/>
        <p:txBody>
          <a:bodyPr/>
          <a:lstStyle/>
          <a:p>
            <a:r>
              <a:rPr lang="el-GR" altLang="el-GR" sz="2000"/>
              <a:t>Εθνικιστές: έλεγχος πόλεων – παράδοση υπαίθρου στους τοπικούς άρχοντες – όχι αρκετούς πόρους</a:t>
            </a:r>
          </a:p>
          <a:p>
            <a:endParaRPr lang="el-GR" altLang="el-GR" sz="2000"/>
          </a:p>
          <a:p>
            <a:r>
              <a:rPr lang="el-GR" altLang="el-GR" sz="2000"/>
              <a:t>Κομμουνιστές: Έλεγχος υπαίθρου – πολιτικό όραμα βαθιών κοινωνικών αλλαγών – κινητοποίηση αγροτών </a:t>
            </a:r>
          </a:p>
          <a:p>
            <a:endParaRPr lang="el-GR" altLang="el-GR" sz="2000"/>
          </a:p>
          <a:p>
            <a:r>
              <a:rPr lang="el-GR" altLang="el-GR" sz="2000"/>
              <a:t>Ιαπωνική κατοχή: πόλεις</a:t>
            </a:r>
          </a:p>
          <a:p>
            <a:endParaRPr lang="el-GR" altLang="el-GR" sz="2000"/>
          </a:p>
          <a:p>
            <a:r>
              <a:rPr lang="el-GR" altLang="el-GR" sz="2000"/>
              <a:t>Σοβιετική βοήθεια κομμουνιστών</a:t>
            </a:r>
          </a:p>
          <a:p>
            <a:endParaRPr lang="el-GR" altLang="el-GR" sz="2000"/>
          </a:p>
          <a:p>
            <a:r>
              <a:rPr lang="el-GR" altLang="el-GR" sz="2000"/>
              <a:t>Μαζικό κόμμα – χαμηλή γραφειοκρατική διείσδυση – μαζικές κινητοποιήσεις</a:t>
            </a:r>
          </a:p>
          <a:p>
            <a:endParaRPr lang="el-GR" altLang="el-G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23850" y="274638"/>
            <a:ext cx="8362950" cy="633412"/>
          </a:xfrm>
        </p:spPr>
        <p:txBody>
          <a:bodyPr/>
          <a:lstStyle/>
          <a:p>
            <a:r>
              <a:rPr lang="el-GR" altLang="el-GR" sz="3200"/>
              <a:t>Επαναστατικά αποτελέσματα</a:t>
            </a:r>
          </a:p>
        </p:txBody>
      </p:sp>
      <p:sp>
        <p:nvSpPr>
          <p:cNvPr id="83971" name="Rectangle 3"/>
          <p:cNvSpPr>
            <a:spLocks noGrp="1" noChangeArrowheads="1"/>
          </p:cNvSpPr>
          <p:nvPr>
            <p:ph type="body" idx="1"/>
          </p:nvPr>
        </p:nvSpPr>
        <p:spPr>
          <a:xfrm>
            <a:off x="250825" y="1196975"/>
            <a:ext cx="8435975" cy="5400675"/>
          </a:xfrm>
        </p:spPr>
        <p:txBody>
          <a:bodyPr/>
          <a:lstStyle/>
          <a:p>
            <a:pPr>
              <a:lnSpc>
                <a:spcPct val="80000"/>
              </a:lnSpc>
            </a:pPr>
            <a:r>
              <a:rPr lang="el-GR" altLang="el-GR" sz="2000"/>
              <a:t>Εκκοσμικευμένο – αντι-κομφουκιανικό – αντι-ελιτιστικό</a:t>
            </a:r>
          </a:p>
          <a:p>
            <a:pPr>
              <a:lnSpc>
                <a:spcPct val="80000"/>
              </a:lnSpc>
            </a:pPr>
            <a:r>
              <a:rPr lang="el-GR" altLang="el-GR" sz="2000"/>
              <a:t>Πραγματιστικό</a:t>
            </a:r>
          </a:p>
          <a:p>
            <a:pPr>
              <a:lnSpc>
                <a:spcPct val="80000"/>
              </a:lnSpc>
            </a:pPr>
            <a:r>
              <a:rPr lang="el-GR" altLang="el-GR" sz="2000"/>
              <a:t>Συγκεντρωτικό</a:t>
            </a:r>
          </a:p>
          <a:p>
            <a:pPr>
              <a:lnSpc>
                <a:spcPct val="80000"/>
              </a:lnSpc>
            </a:pPr>
            <a:r>
              <a:rPr lang="el-GR" altLang="el-GR" sz="2000"/>
              <a:t>Συμπεριεκτικό</a:t>
            </a:r>
          </a:p>
          <a:p>
            <a:pPr>
              <a:lnSpc>
                <a:spcPct val="80000"/>
              </a:lnSpc>
            </a:pPr>
            <a:r>
              <a:rPr lang="el-GR" altLang="el-GR" sz="2000"/>
              <a:t>Γραφειοκρατικό</a:t>
            </a:r>
          </a:p>
          <a:p>
            <a:pPr>
              <a:lnSpc>
                <a:spcPct val="80000"/>
              </a:lnSpc>
            </a:pPr>
            <a:endParaRPr lang="el-GR" altLang="el-GR" sz="2000"/>
          </a:p>
          <a:p>
            <a:pPr>
              <a:lnSpc>
                <a:spcPct val="80000"/>
              </a:lnSpc>
            </a:pPr>
            <a:r>
              <a:rPr lang="el-GR" altLang="el-GR" sz="2000"/>
              <a:t>Κομματική βάση: αγρότες, όχι εργάτες</a:t>
            </a:r>
          </a:p>
          <a:p>
            <a:pPr>
              <a:lnSpc>
                <a:spcPct val="80000"/>
              </a:lnSpc>
            </a:pPr>
            <a:endParaRPr lang="el-GR" altLang="el-GR" sz="2000"/>
          </a:p>
          <a:p>
            <a:pPr>
              <a:lnSpc>
                <a:spcPct val="80000"/>
              </a:lnSpc>
            </a:pPr>
            <a:r>
              <a:rPr lang="el-GR" altLang="el-GR" sz="2000"/>
              <a:t>Καταστροφή τοπικιστικών πολιτικών κέντρων</a:t>
            </a:r>
          </a:p>
          <a:p>
            <a:pPr>
              <a:lnSpc>
                <a:spcPct val="80000"/>
              </a:lnSpc>
            </a:pPr>
            <a:endParaRPr lang="el-GR" altLang="el-GR" sz="2000"/>
          </a:p>
          <a:p>
            <a:pPr>
              <a:lnSpc>
                <a:spcPct val="80000"/>
              </a:lnSpc>
            </a:pPr>
            <a:r>
              <a:rPr lang="el-GR" altLang="el-GR" sz="2000"/>
              <a:t>Ανάπτυξη αγροτικής-βιομηχανικής παραγωγής</a:t>
            </a:r>
          </a:p>
          <a:p>
            <a:pPr>
              <a:lnSpc>
                <a:spcPct val="80000"/>
              </a:lnSpc>
            </a:pPr>
            <a:r>
              <a:rPr lang="el-GR" altLang="el-GR" sz="2000"/>
              <a:t>Ισονομία </a:t>
            </a:r>
          </a:p>
          <a:p>
            <a:pPr>
              <a:lnSpc>
                <a:spcPct val="80000"/>
              </a:lnSpc>
            </a:pPr>
            <a:endParaRPr lang="el-GR" altLang="el-GR" sz="2000"/>
          </a:p>
          <a:p>
            <a:pPr>
              <a:lnSpc>
                <a:spcPct val="80000"/>
              </a:lnSpc>
            </a:pPr>
            <a:r>
              <a:rPr lang="el-GR" altLang="el-GR" sz="2000"/>
              <a:t>Εσωτερικοί-κομματικοί ανταγωνισμοί – εσωτερικές εκκαθαρίσεις μεγάλης κλίμακας</a:t>
            </a:r>
          </a:p>
          <a:p>
            <a:pPr>
              <a:lnSpc>
                <a:spcPct val="80000"/>
              </a:lnSpc>
            </a:pPr>
            <a:endParaRPr lang="el-GR" altLang="el-G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err="1">
                <a:solidFill>
                  <a:srgbClr val="FFFF00"/>
                </a:solidFill>
              </a:rPr>
              <a:t>Δομοποίηση</a:t>
            </a:r>
            <a:r>
              <a:rPr lang="el-GR" sz="3200" dirty="0">
                <a:solidFill>
                  <a:srgbClr val="FFFF00"/>
                </a:solidFill>
              </a:rPr>
              <a:t> </a:t>
            </a:r>
            <a:r>
              <a:rPr lang="en-US" sz="3200" dirty="0">
                <a:solidFill>
                  <a:srgbClr val="FFFF00"/>
                </a:solidFill>
              </a:rPr>
              <a:t>- Agency</a:t>
            </a:r>
            <a:endParaRPr lang="el-GR" sz="3200" dirty="0">
              <a:solidFill>
                <a:srgbClr val="FFFF00"/>
              </a:solidFill>
            </a:endParaRPr>
          </a:p>
        </p:txBody>
      </p:sp>
      <p:sp>
        <p:nvSpPr>
          <p:cNvPr id="3" name="Content Placeholder 2"/>
          <p:cNvSpPr>
            <a:spLocks noGrp="1"/>
          </p:cNvSpPr>
          <p:nvPr>
            <p:ph idx="1"/>
          </p:nvPr>
        </p:nvSpPr>
        <p:spPr>
          <a:xfrm>
            <a:off x="179512" y="1196752"/>
            <a:ext cx="8712968" cy="5472608"/>
          </a:xfrm>
        </p:spPr>
        <p:txBody>
          <a:bodyPr>
            <a:normAutofit fontScale="92500" lnSpcReduction="20000"/>
          </a:bodyPr>
          <a:lstStyle/>
          <a:p>
            <a:endParaRPr lang="en-US" sz="2000" dirty="0"/>
          </a:p>
          <a:p>
            <a:r>
              <a:rPr lang="el-GR" sz="2000" dirty="0"/>
              <a:t>Οι κοινωνικοί δρώντες δεν είναι απλοί παθητικοί αποδέκτες των κοινωνικών δομών, αλλά συμμετέχουν ενεργά στη διαμόρφωσή τους.</a:t>
            </a:r>
            <a:endParaRPr lang="en-US" sz="2000" dirty="0"/>
          </a:p>
          <a:p>
            <a:endParaRPr lang="en-US" sz="2000" dirty="0"/>
          </a:p>
          <a:p>
            <a:r>
              <a:rPr lang="el-GR" sz="2000" dirty="0"/>
              <a:t>Οι θεσμοί και οι πολιτισμικές πρακτικές επηρεάζουν τη συμπεριφορά, αλλά ταυτόχρονα μπορούν να αλλάξουν μέσω της δράσης των ατόμων και των συλλογικοτήτων.</a:t>
            </a:r>
            <a:endParaRPr lang="en-US" sz="2000" dirty="0"/>
          </a:p>
          <a:p>
            <a:endParaRPr lang="en-US" sz="2000" dirty="0"/>
          </a:p>
          <a:p>
            <a:r>
              <a:rPr lang="el-GR" sz="2000" dirty="0"/>
              <a:t>ο εκσυγχρονισμός δεν είναι μια γραμμική διαδικασία που ακολουθείται ομοιόμορφα από όλες τις κοινωνίες.</a:t>
            </a:r>
            <a:endParaRPr lang="en-US" sz="2000" dirty="0"/>
          </a:p>
          <a:p>
            <a:endParaRPr lang="en-US" sz="2000" dirty="0"/>
          </a:p>
          <a:p>
            <a:r>
              <a:rPr lang="el-GR" sz="2000" dirty="0"/>
              <a:t>Αντίθετα, υπάρχουν διαφορετικές μορφές εκσυγχρονισμού, ανάλογα με τις πολιτισμικές και θεσμικές ιδιαιτερότητες κάθε κοινωνίας.</a:t>
            </a:r>
            <a:endParaRPr lang="en-US" sz="2000" dirty="0"/>
          </a:p>
          <a:p>
            <a:endParaRPr lang="en-US" sz="2000" dirty="0"/>
          </a:p>
          <a:p>
            <a:r>
              <a:rPr lang="el-GR" sz="2000" dirty="0"/>
              <a:t>Οι κοινωνικές αλλαγές δεν είναι αποτέλεσμα μιας ειρηνικής και ομαλής διαδικασίας.</a:t>
            </a:r>
            <a:endParaRPr lang="en-US" sz="2000" dirty="0"/>
          </a:p>
          <a:p>
            <a:endParaRPr lang="en-US" sz="2000" dirty="0"/>
          </a:p>
          <a:p>
            <a:r>
              <a:rPr lang="el-GR" sz="2000" dirty="0"/>
              <a:t>Αντίθετα, οι θεσμοί και οι αξίες βρίσκονται συνεχώς υπό διαπραγμάτευση και αναδιαμόρφωση μέσω κοινωνικών συγκρούσεων και ανταγωνισμών.</a:t>
            </a:r>
            <a:endParaRPr lang="en-US" sz="2000" dirty="0"/>
          </a:p>
          <a:p>
            <a:endParaRPr lang="en-US" sz="2000" dirty="0"/>
          </a:p>
          <a:p>
            <a:endParaRPr lang="el-G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1C0EAA-5B9E-3428-5025-D5B61A0DE01E}"/>
              </a:ext>
            </a:extLst>
          </p:cNvPr>
          <p:cNvSpPr>
            <a:spLocks noGrp="1"/>
          </p:cNvSpPr>
          <p:nvPr>
            <p:ph type="title"/>
          </p:nvPr>
        </p:nvSpPr>
        <p:spPr>
          <a:xfrm>
            <a:off x="457200" y="274638"/>
            <a:ext cx="8229600" cy="634082"/>
          </a:xfrm>
        </p:spPr>
        <p:txBody>
          <a:bodyPr/>
          <a:lstStyle/>
          <a:p>
            <a:r>
              <a:rPr lang="el-GR" sz="2800" dirty="0">
                <a:solidFill>
                  <a:srgbClr val="FFC000"/>
                </a:solidFill>
              </a:rPr>
              <a:t>Απροσδιοριστία</a:t>
            </a:r>
          </a:p>
        </p:txBody>
      </p:sp>
      <p:sp>
        <p:nvSpPr>
          <p:cNvPr id="3" name="Θέση περιεχομένου 2">
            <a:extLst>
              <a:ext uri="{FF2B5EF4-FFF2-40B4-BE49-F238E27FC236}">
                <a16:creationId xmlns:a16="http://schemas.microsoft.com/office/drawing/2014/main" id="{6D62E0F6-1C4F-EE7B-4BA5-7D7EF9B43CA6}"/>
              </a:ext>
            </a:extLst>
          </p:cNvPr>
          <p:cNvSpPr>
            <a:spLocks noGrp="1"/>
          </p:cNvSpPr>
          <p:nvPr>
            <p:ph idx="1"/>
          </p:nvPr>
        </p:nvSpPr>
        <p:spPr>
          <a:xfrm>
            <a:off x="323528" y="1340768"/>
            <a:ext cx="8568952" cy="5242594"/>
          </a:xfrm>
        </p:spPr>
        <p:txBody>
          <a:bodyPr/>
          <a:lstStyle/>
          <a:p>
            <a:r>
              <a:rPr lang="el-GR" sz="1600" dirty="0"/>
              <a:t>Η δυναμική και μη προβλέψιμη φύση των κοινωνικών εξελίξεων.</a:t>
            </a:r>
          </a:p>
          <a:p>
            <a:endParaRPr lang="el-GR" sz="1600" dirty="0"/>
          </a:p>
          <a:p>
            <a:r>
              <a:rPr lang="el-GR" sz="1600" dirty="0"/>
              <a:t>Δεν υπάρχει μία και μοναδική πορεία εξέλιξης για τις κοινωνίες.</a:t>
            </a:r>
          </a:p>
          <a:p>
            <a:endParaRPr lang="el-GR" sz="1600" dirty="0"/>
          </a:p>
          <a:p>
            <a:r>
              <a:rPr lang="el-GR" sz="1600" dirty="0"/>
              <a:t>Οι ιστορικές εξελίξεις επηρεάζονται από τυχαία γεγονότα, συγκρούσεις και απρόβλεπτες αλληλεπιδράσεις.</a:t>
            </a:r>
          </a:p>
          <a:p>
            <a:endParaRPr lang="el-GR" sz="1600" dirty="0"/>
          </a:p>
          <a:p>
            <a:r>
              <a:rPr lang="el-GR" sz="1600" dirty="0"/>
              <a:t>Οι κοινωνικοί δρώντες (άτομα, ομάδες, ελίτ) δεν ακολουθούν μηχανικά τις κοινωνικές δομές, αλλά τις αναδιαμορφώνουν μέσα από τη δράση τους.</a:t>
            </a:r>
          </a:p>
          <a:p>
            <a:endParaRPr lang="el-GR" sz="1600" dirty="0"/>
          </a:p>
          <a:p>
            <a:r>
              <a:rPr lang="el-GR" sz="1600" dirty="0"/>
              <a:t>Αυτό δημιουργεί </a:t>
            </a:r>
            <a:r>
              <a:rPr lang="el-GR" sz="1600" dirty="0" err="1"/>
              <a:t>ανοικτότητα</a:t>
            </a:r>
            <a:r>
              <a:rPr lang="el-GR" sz="1600" dirty="0"/>
              <a:t> και απροσδιοριστία στις κοινωνικές εξελίξεις.</a:t>
            </a:r>
          </a:p>
          <a:p>
            <a:endParaRPr lang="el-GR" sz="1600" dirty="0"/>
          </a:p>
          <a:p>
            <a:r>
              <a:rPr lang="el-GR" sz="1600" dirty="0"/>
              <a:t>Δεν υπάρχει ένας καθολικός τρόπος εκσυγχρονισμού, αλλά πολλές πιθανές εκδοχές.</a:t>
            </a:r>
          </a:p>
          <a:p>
            <a:endParaRPr lang="el-GR" sz="1600" dirty="0"/>
          </a:p>
          <a:p>
            <a:r>
              <a:rPr lang="el-GR" sz="1600" dirty="0"/>
              <a:t>Οι κοινωνικές αλλαγές εξαρτώνται από συγκεκριμένες ιστορικές περιστάσεις και δεν μπορούν να προβλεφθούν με απόλυτη ακρίβεια.</a:t>
            </a:r>
          </a:p>
          <a:p>
            <a:endParaRPr lang="el-GR" sz="1600" dirty="0"/>
          </a:p>
          <a:p>
            <a:r>
              <a:rPr lang="el-GR" sz="1600" dirty="0"/>
              <a:t>Οι πολιτισμικές αξίες, οι πολιτικοί θεσμοί και οι κοινωνικές συγκρούσεις καθορίζουν την πορεία της αλλαγής.</a:t>
            </a:r>
          </a:p>
          <a:p>
            <a:endParaRPr lang="el-GR" sz="1600" dirty="0"/>
          </a:p>
          <a:p>
            <a:endParaRPr lang="el-GR" sz="1600" dirty="0"/>
          </a:p>
          <a:p>
            <a:endParaRPr lang="el-GR" sz="1600" dirty="0"/>
          </a:p>
        </p:txBody>
      </p:sp>
    </p:spTree>
    <p:extLst>
      <p:ext uri="{BB962C8B-B14F-4D97-AF65-F5344CB8AC3E}">
        <p14:creationId xmlns:p14="http://schemas.microsoft.com/office/powerpoint/2010/main" val="266726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2400" dirty="0">
                <a:solidFill>
                  <a:srgbClr val="FFFF00"/>
                </a:solidFill>
              </a:rPr>
              <a:t>Απροσδιοριστία και ανοικτός χώρος </a:t>
            </a:r>
          </a:p>
        </p:txBody>
      </p:sp>
      <p:sp>
        <p:nvSpPr>
          <p:cNvPr id="3" name="Content Placeholder 2"/>
          <p:cNvSpPr>
            <a:spLocks noGrp="1"/>
          </p:cNvSpPr>
          <p:nvPr>
            <p:ph idx="1"/>
          </p:nvPr>
        </p:nvSpPr>
        <p:spPr/>
        <p:txBody>
          <a:bodyPr>
            <a:normAutofit/>
          </a:bodyPr>
          <a:lstStyle/>
          <a:p>
            <a:r>
              <a:rPr lang="el-GR" sz="2000" dirty="0"/>
              <a:t>Η απροσδιοριστία επιτάσσει την οικοδόμηση εμπιστοσύνης, αλληλεγγύης, νομιμοποίησης, νοήματος και ρύθμισης της χρήσης εξουσίας</a:t>
            </a:r>
          </a:p>
          <a:p>
            <a:endParaRPr lang="el-GR" sz="2000" dirty="0"/>
          </a:p>
          <a:p>
            <a:r>
              <a:rPr lang="el-GR" sz="2000" dirty="0"/>
              <a:t>Φέρνει στο προσκήνιο τον ρόλο του χαρίσματος στην οικοδόμηση θεσμών και στην κοινωνική ευταξία</a:t>
            </a:r>
          </a:p>
          <a:p>
            <a:endParaRPr lang="el-GR" sz="2000" dirty="0"/>
          </a:p>
          <a:p>
            <a:r>
              <a:rPr lang="el-GR" sz="2000" dirty="0"/>
              <a:t>Όμως, η δημιουργικότητα, η οποία εμπεριέχεται στην εμπρόθετη δράση προκαλεί αύξηση της αυτονομίας και μια τάση διαφοροποίησης της δράσης από τα κοινωνικά της πλαίσια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l-GR" sz="2400" dirty="0">
                <a:solidFill>
                  <a:srgbClr val="FFFF00"/>
                </a:solidFill>
              </a:rPr>
              <a:t>Συλλογικές ταυτότητες</a:t>
            </a:r>
          </a:p>
        </p:txBody>
      </p:sp>
      <p:sp>
        <p:nvSpPr>
          <p:cNvPr id="3" name="Content Placeholder 2"/>
          <p:cNvSpPr>
            <a:spLocks noGrp="1"/>
          </p:cNvSpPr>
          <p:nvPr>
            <p:ph idx="1"/>
          </p:nvPr>
        </p:nvSpPr>
        <p:spPr>
          <a:xfrm>
            <a:off x="457200" y="2348880"/>
            <a:ext cx="8229600" cy="3785220"/>
          </a:xfrm>
        </p:spPr>
        <p:txBody>
          <a:bodyPr>
            <a:normAutofit/>
          </a:bodyPr>
          <a:lstStyle/>
          <a:p>
            <a:r>
              <a:rPr lang="el-GR" sz="2000" dirty="0">
                <a:effectLst/>
              </a:rPr>
              <a:t>1. Αρχέγονες/</a:t>
            </a:r>
            <a:r>
              <a:rPr lang="el-GR" sz="2000" dirty="0" err="1">
                <a:effectLst/>
              </a:rPr>
              <a:t>απονεμητικές</a:t>
            </a:r>
            <a:r>
              <a:rPr lang="el-GR" sz="2000" dirty="0">
                <a:effectLst/>
              </a:rPr>
              <a:t> (φύλο, γενιά, συγγένεια, έδαφος, γλώσσα, φυλή)</a:t>
            </a:r>
          </a:p>
          <a:p>
            <a:endParaRPr lang="el-GR" sz="2000" dirty="0">
              <a:effectLst/>
            </a:endParaRPr>
          </a:p>
          <a:p>
            <a:r>
              <a:rPr lang="el-GR" sz="2000" dirty="0">
                <a:effectLst/>
              </a:rPr>
              <a:t>2. Αστικές/πολιτικές (αφοσίωση σε αρχές πολιτικής οργάνωσης)</a:t>
            </a:r>
          </a:p>
          <a:p>
            <a:pPr marL="0" indent="0">
              <a:buNone/>
            </a:pPr>
            <a:endParaRPr lang="el-GR" sz="2000" dirty="0">
              <a:effectLst/>
            </a:endParaRPr>
          </a:p>
          <a:p>
            <a:r>
              <a:rPr lang="el-GR" sz="2000" dirty="0">
                <a:effectLst/>
              </a:rPr>
              <a:t>3. Ιερές/υπερβατικές (αφοσίωση σε συλλογικότητες που επιθυμούν την προσέγγιση με το ιερό/υπερβατικό)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dirty="0">
                <a:solidFill>
                  <a:srgbClr val="FFFF00"/>
                </a:solidFill>
              </a:rPr>
              <a:t>Κουλτούρα και Δομή</a:t>
            </a:r>
          </a:p>
        </p:txBody>
      </p:sp>
      <p:sp>
        <p:nvSpPr>
          <p:cNvPr id="3" name="Content Placeholder 2"/>
          <p:cNvSpPr>
            <a:spLocks noGrp="1"/>
          </p:cNvSpPr>
          <p:nvPr>
            <p:ph idx="1"/>
          </p:nvPr>
        </p:nvSpPr>
        <p:spPr>
          <a:xfrm>
            <a:off x="179512" y="1600200"/>
            <a:ext cx="8507288" cy="5069160"/>
          </a:xfrm>
        </p:spPr>
        <p:txBody>
          <a:bodyPr>
            <a:normAutofit/>
          </a:bodyPr>
          <a:lstStyle/>
          <a:p>
            <a:endParaRPr lang="el-GR" sz="1800" dirty="0"/>
          </a:p>
          <a:p>
            <a:r>
              <a:rPr lang="el-GR" sz="1800" dirty="0"/>
              <a:t>Οι πολιτισμικές αξίες και τα σύμβολα δεν είναι παθητικά αλλά δυναμικά στοιχεία που επηρεάζουν τις κοινωνικές δομές.</a:t>
            </a:r>
            <a:endParaRPr lang="en-US" sz="1800" dirty="0"/>
          </a:p>
          <a:p>
            <a:endParaRPr lang="en-US" sz="1800" dirty="0"/>
          </a:p>
          <a:p>
            <a:r>
              <a:rPr lang="el-GR" sz="1800" dirty="0"/>
              <a:t>Οι ιδεολογίες, οι θρησκευτικές πεποιθήσεις και τα κοσμολογικά οράματα μπορούν να οδηγήσουν σε θεσμικές μεταβολές και κοινωνικές αλλαγές</a:t>
            </a:r>
            <a:r>
              <a:rPr lang="en-US" sz="1800" dirty="0"/>
              <a:t> (</a:t>
            </a:r>
            <a:r>
              <a:rPr lang="el-GR" sz="1800" dirty="0"/>
              <a:t>π.χ. ο Προτεσταντισμός). </a:t>
            </a:r>
          </a:p>
          <a:p>
            <a:endParaRPr lang="el-GR" sz="1800" dirty="0"/>
          </a:p>
          <a:p>
            <a:r>
              <a:rPr lang="el-GR" sz="1800" dirty="0"/>
              <a:t>Αν και η κουλτούρα έχει τη δύναμη να επηρεάσει τις κοινωνικές δομές, οι ήδη υπάρχουσες θεσμικές δομές θέτουν όρια και περιορισμούς στην εξέλιξή της.</a:t>
            </a:r>
          </a:p>
          <a:p>
            <a:endParaRPr lang="el-GR" sz="1800" dirty="0"/>
          </a:p>
          <a:p>
            <a:r>
              <a:rPr lang="el-GR" sz="1800" dirty="0"/>
              <a:t>Οι κοινωνικές ιεραρχίες, οι κανόνες και οι πολιτικές δομές καθορίζουν πώς και σε ποιο βαθμό μπορούν να υλοποιηθούν οι πολιτισμικές αλλαγές.</a:t>
            </a:r>
          </a:p>
          <a:p>
            <a:endParaRPr lang="el-GR" sz="1800" dirty="0"/>
          </a:p>
          <a:p>
            <a:r>
              <a:rPr lang="el-GR" sz="1800" dirty="0"/>
              <a:t>Η κοινωνική αμφισβήτηση και αλλαγή λαμβάνει χώρα εντός μιας κουλτούρας.</a:t>
            </a:r>
          </a:p>
          <a:p>
            <a:endParaRPr lang="el-GR" sz="1800" dirty="0"/>
          </a:p>
          <a:p>
            <a:endParaRPr lang="el-GR"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6A58D-06DF-98AF-BC67-07B36FF75730}"/>
              </a:ext>
            </a:extLst>
          </p:cNvPr>
          <p:cNvSpPr>
            <a:spLocks noGrp="1"/>
          </p:cNvSpPr>
          <p:nvPr>
            <p:ph type="title"/>
          </p:nvPr>
        </p:nvSpPr>
        <p:spPr>
          <a:xfrm>
            <a:off x="457200" y="274638"/>
            <a:ext cx="8229600" cy="778098"/>
          </a:xfrm>
        </p:spPr>
        <p:txBody>
          <a:bodyPr/>
          <a:lstStyle/>
          <a:p>
            <a:r>
              <a:rPr lang="el-GR" sz="2000" dirty="0">
                <a:solidFill>
                  <a:srgbClr val="FFFF00"/>
                </a:solidFill>
              </a:rPr>
              <a:t>Διαφοροποίηση</a:t>
            </a:r>
            <a:endParaRPr lang="en-US" sz="2000" dirty="0">
              <a:solidFill>
                <a:srgbClr val="FFFF00"/>
              </a:solidFill>
            </a:endParaRPr>
          </a:p>
        </p:txBody>
      </p:sp>
      <p:sp>
        <p:nvSpPr>
          <p:cNvPr id="3" name="Θέση περιεχομένου 2">
            <a:extLst>
              <a:ext uri="{FF2B5EF4-FFF2-40B4-BE49-F238E27FC236}">
                <a16:creationId xmlns:a16="http://schemas.microsoft.com/office/drawing/2014/main" id="{1DFE3D31-8DED-37A7-06BA-08CA803A0476}"/>
              </a:ext>
            </a:extLst>
          </p:cNvPr>
          <p:cNvSpPr>
            <a:spLocks noGrp="1"/>
          </p:cNvSpPr>
          <p:nvPr>
            <p:ph idx="1"/>
          </p:nvPr>
        </p:nvSpPr>
        <p:spPr/>
        <p:txBody>
          <a:bodyPr/>
          <a:lstStyle/>
          <a:p>
            <a:pPr marL="0" indent="0">
              <a:buNone/>
            </a:pPr>
            <a:r>
              <a:rPr lang="el-GR" sz="1600" dirty="0"/>
              <a:t>Η διαφοροποίηση είναι μια ταξινομική έννοια που περιγράφει τους τρόπους με τους οποίους οι κύριες κοινωνικές λειτουργίες ή οι κύριες θεσμικές σφαίρες της κοινωνίας</a:t>
            </a:r>
          </a:p>
          <a:p>
            <a:pPr marL="0" indent="0">
              <a:buNone/>
            </a:pPr>
            <a:endParaRPr lang="el-GR" sz="1600" dirty="0"/>
          </a:p>
          <a:p>
            <a:pPr>
              <a:buFont typeface="Arial" panose="020B0604020202020204" pitchFamily="34" charset="0"/>
              <a:buChar char="•"/>
            </a:pPr>
            <a:r>
              <a:rPr lang="el-GR" sz="1600" dirty="0"/>
              <a:t> αποσυνδέονται μεταξύ τους, </a:t>
            </a:r>
          </a:p>
          <a:p>
            <a:pPr>
              <a:buFont typeface="Arial" panose="020B0604020202020204" pitchFamily="34" charset="0"/>
              <a:buChar char="•"/>
            </a:pPr>
            <a:endParaRPr lang="el-GR" sz="1600" dirty="0"/>
          </a:p>
          <a:p>
            <a:pPr>
              <a:buFont typeface="Arial" panose="020B0604020202020204" pitchFamily="34" charset="0"/>
              <a:buChar char="•"/>
            </a:pPr>
            <a:r>
              <a:rPr lang="el-GR" sz="1600" dirty="0"/>
              <a:t>συνδέονται με εξειδικευμένες συλλογικότητες και ρόλους, και </a:t>
            </a:r>
          </a:p>
          <a:p>
            <a:pPr>
              <a:buFont typeface="Arial" panose="020B0604020202020204" pitchFamily="34" charset="0"/>
              <a:buChar char="•"/>
            </a:pPr>
            <a:endParaRPr lang="el-GR" sz="1600" dirty="0"/>
          </a:p>
          <a:p>
            <a:pPr>
              <a:buFont typeface="Arial" panose="020B0604020202020204" pitchFamily="34" charset="0"/>
              <a:buChar char="•"/>
            </a:pPr>
            <a:r>
              <a:rPr lang="el-GR" sz="1600" dirty="0"/>
              <a:t>οργανώνονται σε σχετικά συγκεκριμένα και αυτόνομα συμβολικά και οργανωτικά πλαίσια </a:t>
            </a:r>
          </a:p>
          <a:p>
            <a:pPr>
              <a:buFont typeface="Arial" panose="020B0604020202020204" pitchFamily="34" charset="0"/>
              <a:buChar char="•"/>
            </a:pPr>
            <a:endParaRPr lang="el-GR" sz="1600" dirty="0"/>
          </a:p>
          <a:p>
            <a:pPr>
              <a:buFont typeface="Arial" panose="020B0604020202020204" pitchFamily="34" charset="0"/>
              <a:buChar char="•"/>
            </a:pPr>
            <a:r>
              <a:rPr lang="el-GR" sz="1600" dirty="0"/>
              <a:t>μέσα στα όρια του ίδιου θεσμοθετημένου συστήματος.</a:t>
            </a:r>
          </a:p>
          <a:p>
            <a:pPr>
              <a:buFont typeface="Arial" panose="020B0604020202020204" pitchFamily="34" charset="0"/>
              <a:buChar char="•"/>
            </a:pPr>
            <a:endParaRPr lang="el-GR" sz="1600" dirty="0"/>
          </a:p>
          <a:p>
            <a:pPr>
              <a:buFont typeface="Arial" panose="020B0604020202020204" pitchFamily="34" charset="0"/>
              <a:buChar char="•"/>
            </a:pPr>
            <a:r>
              <a:rPr lang="el-GR" sz="1600" dirty="0"/>
              <a:t>Σε οποιοδήποτε δεδομένο επίπεδο διαφοροποίησης, μια θεσμική σφαίρα μπορεί ή όχι να επιτύχει επαρκή βαθμό ενσωμάτωσης και οι δυνατότητες </a:t>
            </a:r>
            <a:r>
              <a:rPr lang="el-GR" sz="1600"/>
              <a:t>που ξεδιπλώνονται </a:t>
            </a:r>
            <a:r>
              <a:rPr lang="el-GR" sz="1600" dirty="0"/>
              <a:t>μέσω της διαδικασίας της διαφοροποίησης μπορεί να «</a:t>
            </a:r>
            <a:r>
              <a:rPr lang="el-GR" sz="1600"/>
              <a:t>σπαταληθούν» – </a:t>
            </a:r>
            <a:r>
              <a:rPr lang="el-GR" sz="1600" dirty="0"/>
              <a:t>δηλαδή, να μην αποκρυσταλλωθούν σε μια θεσμική δομή.</a:t>
            </a:r>
            <a:endParaRPr lang="en-US" sz="1600" dirty="0"/>
          </a:p>
        </p:txBody>
      </p:sp>
    </p:spTree>
    <p:extLst>
      <p:ext uri="{BB962C8B-B14F-4D97-AF65-F5344CB8AC3E}">
        <p14:creationId xmlns:p14="http://schemas.microsoft.com/office/powerpoint/2010/main" val="3052609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66328"/>
          </a:xfrm>
        </p:spPr>
        <p:txBody>
          <a:bodyPr>
            <a:normAutofit/>
          </a:bodyPr>
          <a:lstStyle/>
          <a:p>
            <a:r>
              <a:rPr lang="el-GR" sz="2800" dirty="0">
                <a:solidFill>
                  <a:srgbClr val="FFFF00"/>
                </a:solidFill>
              </a:rPr>
              <a:t>Δομή και Χάρισμα</a:t>
            </a:r>
          </a:p>
        </p:txBody>
      </p:sp>
      <p:sp>
        <p:nvSpPr>
          <p:cNvPr id="3" name="Content Placeholder 2"/>
          <p:cNvSpPr>
            <a:spLocks noGrp="1"/>
          </p:cNvSpPr>
          <p:nvPr>
            <p:ph idx="1"/>
          </p:nvPr>
        </p:nvSpPr>
        <p:spPr>
          <a:xfrm>
            <a:off x="457200" y="1700808"/>
            <a:ext cx="8229600" cy="4425355"/>
          </a:xfrm>
        </p:spPr>
        <p:txBody>
          <a:bodyPr>
            <a:normAutofit/>
          </a:bodyPr>
          <a:lstStyle/>
          <a:p>
            <a:pPr>
              <a:buNone/>
            </a:pPr>
            <a:endParaRPr lang="el-GR" sz="2000" dirty="0"/>
          </a:p>
          <a:p>
            <a:pPr>
              <a:buNone/>
            </a:pPr>
            <a:r>
              <a:rPr lang="el-GR" sz="2000" dirty="0"/>
              <a:t>Δομή: </a:t>
            </a:r>
            <a:r>
              <a:rPr lang="en-US" sz="2000" dirty="0"/>
              <a:t>o </a:t>
            </a:r>
            <a:r>
              <a:rPr lang="el-GR" sz="2000" dirty="0"/>
              <a:t>προσδιορισμός της πρόσβασης σε συμβολικούς και υλικούς πόρους, της χρήσης τους και της δυνατότητας μετατροπής τους σε άλλου είδους πόρο.</a:t>
            </a:r>
          </a:p>
          <a:p>
            <a:pPr>
              <a:buNone/>
            </a:pPr>
            <a:endParaRPr lang="el-GR" sz="2000" dirty="0"/>
          </a:p>
          <a:p>
            <a:pPr>
              <a:buNone/>
            </a:pPr>
            <a:endParaRPr lang="el-GR" sz="2000" dirty="0"/>
          </a:p>
          <a:p>
            <a:pPr>
              <a:buNone/>
            </a:pPr>
            <a:endParaRPr lang="el-GR" sz="2000" dirty="0"/>
          </a:p>
          <a:p>
            <a:pPr>
              <a:buNone/>
            </a:pPr>
            <a:r>
              <a:rPr lang="el-GR" sz="2000" dirty="0"/>
              <a:t>Χάρισμα: η δημιουργική </a:t>
            </a:r>
            <a:r>
              <a:rPr lang="el-GR" sz="2000" dirty="0" err="1"/>
              <a:t>επανερμηνεία</a:t>
            </a:r>
            <a:r>
              <a:rPr lang="el-GR" sz="2000" dirty="0"/>
              <a:t> των βασικών κανόνων και των θεσμικών τους πλαισίων</a:t>
            </a:r>
            <a:endParaRPr lang="en-US" sz="2000" dirty="0"/>
          </a:p>
          <a:p>
            <a:pPr>
              <a:buNone/>
            </a:pPr>
            <a:endParaRPr lang="el-G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27AB6F-FDB8-7901-EF88-82C3037B0346}"/>
              </a:ext>
            </a:extLst>
          </p:cNvPr>
          <p:cNvSpPr>
            <a:spLocks noGrp="1"/>
          </p:cNvSpPr>
          <p:nvPr>
            <p:ph type="title"/>
          </p:nvPr>
        </p:nvSpPr>
        <p:spPr/>
        <p:txBody>
          <a:bodyPr/>
          <a:lstStyle/>
          <a:p>
            <a:r>
              <a:rPr lang="el-GR" sz="2000" dirty="0">
                <a:solidFill>
                  <a:srgbClr val="FFFF00"/>
                </a:solidFill>
              </a:rPr>
              <a:t>Βιολογικές βάσεις της κοινωνικής αλληλεπίδρασης</a:t>
            </a:r>
          </a:p>
        </p:txBody>
      </p:sp>
      <p:sp>
        <p:nvSpPr>
          <p:cNvPr id="3" name="Θέση περιεχομένου 2">
            <a:extLst>
              <a:ext uri="{FF2B5EF4-FFF2-40B4-BE49-F238E27FC236}">
                <a16:creationId xmlns:a16="http://schemas.microsoft.com/office/drawing/2014/main" id="{6AE19E96-A52D-0876-B974-29F4B00020EA}"/>
              </a:ext>
            </a:extLst>
          </p:cNvPr>
          <p:cNvSpPr>
            <a:spLocks noGrp="1"/>
          </p:cNvSpPr>
          <p:nvPr>
            <p:ph idx="1"/>
          </p:nvPr>
        </p:nvSpPr>
        <p:spPr/>
        <p:txBody>
          <a:bodyPr/>
          <a:lstStyle/>
          <a:p>
            <a:r>
              <a:rPr lang="el-GR" sz="2000" dirty="0"/>
              <a:t>Συγγενική επιλογή</a:t>
            </a:r>
          </a:p>
          <a:p>
            <a:r>
              <a:rPr lang="el-GR" sz="2000" dirty="0"/>
              <a:t>Αμοιβαίος αλτρουισμός</a:t>
            </a:r>
            <a:endParaRPr lang="en-US" sz="2000" dirty="0"/>
          </a:p>
          <a:p>
            <a:r>
              <a:rPr lang="el-GR" sz="2000" dirty="0"/>
              <a:t>Οικογενειακοί δεσμοί</a:t>
            </a:r>
          </a:p>
          <a:p>
            <a:r>
              <a:rPr lang="el-GR" sz="2000" dirty="0"/>
              <a:t>Ιεραρχίες</a:t>
            </a:r>
          </a:p>
          <a:p>
            <a:endParaRPr lang="el-GR" sz="2000" dirty="0"/>
          </a:p>
          <a:p>
            <a:r>
              <a:rPr lang="el-GR" sz="2000" dirty="0"/>
              <a:t>Κύρος – η εκτίμηση και ο σεβασμός των άλλων</a:t>
            </a:r>
          </a:p>
          <a:p>
            <a:r>
              <a:rPr lang="el-GR" sz="2000" dirty="0"/>
              <a:t>Εξουσία – η ικανότητα ρύθμισης της συμπεριφοράς των άλλων</a:t>
            </a:r>
          </a:p>
          <a:p>
            <a:endParaRPr lang="el-GR" sz="2000" dirty="0"/>
          </a:p>
          <a:p>
            <a:r>
              <a:rPr lang="el-GR" sz="2000" dirty="0"/>
              <a:t>Είμαστε δημιουργοί και ακόλουθοι κανόνων που διατηρούνται ως θεσμοί</a:t>
            </a:r>
          </a:p>
          <a:p>
            <a:endParaRPr lang="el-GR" dirty="0"/>
          </a:p>
        </p:txBody>
      </p:sp>
    </p:spTree>
    <p:extLst>
      <p:ext uri="{BB962C8B-B14F-4D97-AF65-F5344CB8AC3E}">
        <p14:creationId xmlns:p14="http://schemas.microsoft.com/office/powerpoint/2010/main" val="90839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dirty="0">
                <a:solidFill>
                  <a:srgbClr val="FFFF00"/>
                </a:solidFill>
              </a:rPr>
              <a:t>Στοιχεία θεσμικής οικοδόμησης</a:t>
            </a:r>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l-GR" sz="1600" dirty="0"/>
              <a:t>1. Πολιτισμικές και ιδεολογικές βάσεις των θεσμών</a:t>
            </a:r>
          </a:p>
          <a:p>
            <a:endParaRPr lang="el-GR" sz="1600" dirty="0"/>
          </a:p>
          <a:p>
            <a:r>
              <a:rPr lang="el-GR" sz="1600" dirty="0"/>
              <a:t>Οι θεσμοί δεν αναπτύσσονται σε ένα κενό, αλλά βασίζονται σε πολιτισμικά πρότυπα, αξίες και ιδεολογίες.</a:t>
            </a:r>
          </a:p>
          <a:p>
            <a:endParaRPr lang="el-GR" sz="1600" dirty="0"/>
          </a:p>
          <a:p>
            <a:r>
              <a:rPr lang="el-GR" sz="1600" dirty="0"/>
              <a:t>Οι θρησκευτικές και κοσμολογικές αντιλήψεις διαμορφώνουν τις πρώτες μορφές θεσμικής οργάνωσης (π.χ. θεοκρατικά κράτη, αυτοκρατορίες, κοινωνικές ιεραρχίες).</a:t>
            </a:r>
          </a:p>
          <a:p>
            <a:endParaRPr lang="el-GR" sz="1600" dirty="0"/>
          </a:p>
          <a:p>
            <a:r>
              <a:rPr lang="el-GR" sz="1600" dirty="0"/>
              <a:t>Στις σύγχρονες κοινωνίες, ιδεολογίες όπως ο φιλελευθερισμός, ο εθνικισμός και ο σοσιαλισμός επηρεάζουν τη θεσμική δόμηση.</a:t>
            </a:r>
          </a:p>
          <a:p>
            <a:pPr marL="0" indent="0">
              <a:buNone/>
            </a:pPr>
            <a:endParaRPr lang="el-GR" sz="1600" dirty="0"/>
          </a:p>
          <a:p>
            <a:pPr marL="0" indent="0">
              <a:buNone/>
            </a:pPr>
            <a:r>
              <a:rPr lang="el-GR" sz="1600" dirty="0"/>
              <a:t>2. Διαδικασία διαφοροποίησης και εξειδίκευσης</a:t>
            </a:r>
          </a:p>
          <a:p>
            <a:endParaRPr lang="el-GR" sz="1600" dirty="0"/>
          </a:p>
          <a:p>
            <a:r>
              <a:rPr lang="el-GR" sz="1600" dirty="0"/>
              <a:t>Η θεσμική οικοδόμηση προχωρά μέσω της διαφοροποίησης των κοινωνικών ρόλων και λειτουργιών.</a:t>
            </a:r>
          </a:p>
          <a:p>
            <a:endParaRPr lang="el-GR" sz="1600" dirty="0"/>
          </a:p>
          <a:p>
            <a:r>
              <a:rPr lang="el-GR" sz="1600" dirty="0"/>
              <a:t>Από απλές κοινωνικές δομές (όπου οι ίδιοι θεσμοί ρυθμίζουν πολλαπλές λειτουργίες, π.χ. οικογένεια, θρησκεία) οι κοινωνίες εξελίσσονται προς πιο πολύπλοκες μορφές εξειδικευμένων θεσμών (π.χ. κράτος, αγορά, εκπαιδευτικά συστήματα).</a:t>
            </a:r>
          </a:p>
          <a:p>
            <a:endParaRPr lang="el-GR" sz="1600" dirty="0"/>
          </a:p>
          <a:p>
            <a:r>
              <a:rPr lang="el-GR" sz="1600" dirty="0"/>
              <a:t>Αυτή η διαφοροποίηση ενισχύει τη σταθερότητα και την προσαρμοστικότητα των κοινωνικών συστημάτων.</a:t>
            </a:r>
            <a:endParaRPr lang="el-G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A7F961-F7D7-C8E0-FB65-872464A5F034}"/>
              </a:ext>
            </a:extLst>
          </p:cNvPr>
          <p:cNvSpPr>
            <a:spLocks noGrp="1"/>
          </p:cNvSpPr>
          <p:nvPr>
            <p:ph type="title"/>
          </p:nvPr>
        </p:nvSpPr>
        <p:spPr>
          <a:xfrm>
            <a:off x="457200" y="274638"/>
            <a:ext cx="8229600" cy="562074"/>
          </a:xfrm>
        </p:spPr>
        <p:txBody>
          <a:bodyPr/>
          <a:lstStyle/>
          <a:p>
            <a:r>
              <a:rPr lang="el-GR" sz="2400" dirty="0">
                <a:solidFill>
                  <a:srgbClr val="FFFF00"/>
                </a:solidFill>
              </a:rPr>
              <a:t>Στοιχεία θεσμικής οικοδόμησης</a:t>
            </a:r>
          </a:p>
        </p:txBody>
      </p:sp>
      <p:sp>
        <p:nvSpPr>
          <p:cNvPr id="3" name="Θέση περιεχομένου 2">
            <a:extLst>
              <a:ext uri="{FF2B5EF4-FFF2-40B4-BE49-F238E27FC236}">
                <a16:creationId xmlns:a16="http://schemas.microsoft.com/office/drawing/2014/main" id="{49690887-267D-353F-2F1A-A41E3C95D54E}"/>
              </a:ext>
            </a:extLst>
          </p:cNvPr>
          <p:cNvSpPr>
            <a:spLocks noGrp="1"/>
          </p:cNvSpPr>
          <p:nvPr>
            <p:ph idx="1"/>
          </p:nvPr>
        </p:nvSpPr>
        <p:spPr>
          <a:xfrm>
            <a:off x="457200" y="1124744"/>
            <a:ext cx="8229600" cy="5009356"/>
          </a:xfrm>
        </p:spPr>
        <p:txBody>
          <a:bodyPr/>
          <a:lstStyle/>
          <a:p>
            <a:pPr marL="0" indent="0">
              <a:buNone/>
            </a:pPr>
            <a:r>
              <a:rPr lang="el-GR" sz="1400" dirty="0"/>
              <a:t>3. Διαχείριση της εξουσίας και των συγκρούσεων</a:t>
            </a:r>
          </a:p>
          <a:p>
            <a:endParaRPr lang="el-GR" sz="1400" dirty="0"/>
          </a:p>
          <a:p>
            <a:r>
              <a:rPr lang="el-GR" sz="1400" dirty="0"/>
              <a:t>Οι θεσμοί αποτελούν μηχανισμούς διαχείρισης κοινωνικών συγκρούσεων και κατανομής της πολιτικής και οικονομικής εξουσίας.</a:t>
            </a:r>
          </a:p>
          <a:p>
            <a:endParaRPr lang="el-GR" sz="1400" dirty="0"/>
          </a:p>
          <a:p>
            <a:r>
              <a:rPr lang="el-GR" sz="1400" dirty="0"/>
              <a:t>Διαφορετικές κοινωνίες δομούν διαφορετικά την νομιμοποίηση της εξουσίας, είτε μέσω παραδοσιακής κυριαρχίας (μοναρχίες, ιεραρχικές κοινωνίες) είτε μέσω νεωτερικών μηχανισμών (δημοκρατίες, κράτη δικαίου).</a:t>
            </a:r>
          </a:p>
          <a:p>
            <a:endParaRPr lang="el-GR" sz="1400" dirty="0"/>
          </a:p>
          <a:p>
            <a:r>
              <a:rPr lang="el-GR" sz="1400" dirty="0"/>
              <a:t>Οι συγκρούσεις και οι διαμάχες μεταξύ κοινωνικών ομάδων, ελίτ και λαϊκών στρωμάτων οδηγούν σε θεσμικές μεταρρυθμίσεις ή ακόμα και σε επαναστατικές αλλαγές.</a:t>
            </a:r>
          </a:p>
          <a:p>
            <a:endParaRPr lang="el-GR" sz="1400" dirty="0"/>
          </a:p>
          <a:p>
            <a:pPr marL="0" indent="0">
              <a:buNone/>
            </a:pPr>
            <a:r>
              <a:rPr lang="el-GR" sz="1400" dirty="0"/>
              <a:t>4. Προσαρμοστικότητα και μετασχηματισμός των θεσμών</a:t>
            </a:r>
          </a:p>
          <a:p>
            <a:endParaRPr lang="el-GR" sz="1400" dirty="0"/>
          </a:p>
          <a:p>
            <a:r>
              <a:rPr lang="el-GR" sz="1400" dirty="0"/>
              <a:t>Οι θεσμοί δεν είναι στατικοί αλλά υπόκεινται σε μετασχηματισμούς και προσαρμογές ανάλογα με τις ιστορικές και κοινωνικές συνθήκες.</a:t>
            </a:r>
          </a:p>
          <a:p>
            <a:endParaRPr lang="el-GR" sz="1400" dirty="0"/>
          </a:p>
          <a:p>
            <a:r>
              <a:rPr lang="el-GR" sz="1400" dirty="0"/>
              <a:t>Οι θεσμικές αλλαγές δεν ακολουθούν ένα προκαθορισμένο μονοπάτι αλλά εξαρτώνται από αλληλεπιδράσεις μεταξύ κοινωνικών ομάδων και πολιτισμικών τάσεων.</a:t>
            </a:r>
          </a:p>
          <a:p>
            <a:endParaRPr lang="el-GR" sz="1400" dirty="0"/>
          </a:p>
          <a:p>
            <a:r>
              <a:rPr lang="el-GR" sz="1400" dirty="0"/>
              <a:t>Η θεσμική αλλαγή μπορεί να είναι σταδιακή (μεταρρυθμίσεις) ή ριζική (επαναστάσεις, κατάρρευση καθεστώτων).</a:t>
            </a:r>
          </a:p>
        </p:txBody>
      </p:sp>
    </p:spTree>
    <p:extLst>
      <p:ext uri="{BB962C8B-B14F-4D97-AF65-F5344CB8AC3E}">
        <p14:creationId xmlns:p14="http://schemas.microsoft.com/office/powerpoint/2010/main" val="73226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1357C1-C338-27E7-1541-131ADB1FF48F}"/>
              </a:ext>
            </a:extLst>
          </p:cNvPr>
          <p:cNvSpPr>
            <a:spLocks noGrp="1"/>
          </p:cNvSpPr>
          <p:nvPr>
            <p:ph type="title"/>
          </p:nvPr>
        </p:nvSpPr>
        <p:spPr>
          <a:xfrm>
            <a:off x="457200" y="161826"/>
            <a:ext cx="8229600" cy="562074"/>
          </a:xfrm>
        </p:spPr>
        <p:txBody>
          <a:bodyPr/>
          <a:lstStyle/>
          <a:p>
            <a:r>
              <a:rPr lang="el-GR" sz="1600" dirty="0">
                <a:solidFill>
                  <a:srgbClr val="FFFF00"/>
                </a:solidFill>
              </a:rPr>
              <a:t>Κοινωνική Εξέλιξη</a:t>
            </a:r>
          </a:p>
        </p:txBody>
      </p:sp>
      <p:sp>
        <p:nvSpPr>
          <p:cNvPr id="3" name="Θέση περιεχομένου 2">
            <a:extLst>
              <a:ext uri="{FF2B5EF4-FFF2-40B4-BE49-F238E27FC236}">
                <a16:creationId xmlns:a16="http://schemas.microsoft.com/office/drawing/2014/main" id="{23758846-61C3-D213-EB7F-F5E6C569B59B}"/>
              </a:ext>
            </a:extLst>
          </p:cNvPr>
          <p:cNvSpPr>
            <a:spLocks noGrp="1"/>
          </p:cNvSpPr>
          <p:nvPr>
            <p:ph idx="1"/>
          </p:nvPr>
        </p:nvSpPr>
        <p:spPr>
          <a:xfrm>
            <a:off x="457200" y="908720"/>
            <a:ext cx="8229600" cy="5787454"/>
          </a:xfrm>
        </p:spPr>
        <p:txBody>
          <a:bodyPr/>
          <a:lstStyle/>
          <a:p>
            <a:r>
              <a:rPr lang="el-GR" sz="1600" dirty="0">
                <a:solidFill>
                  <a:srgbClr val="FFC000"/>
                </a:solidFill>
              </a:rPr>
              <a:t>Ομάδα  </a:t>
            </a:r>
            <a:r>
              <a:rPr lang="el-GR" sz="1600" dirty="0"/>
              <a:t>(20-200) – λατρεία «πνευμάτων» - απουσία εξουσίας και κύρους - </a:t>
            </a:r>
            <a:r>
              <a:rPr lang="el-GR" sz="1600" dirty="0" err="1"/>
              <a:t>εξισωτιστές</a:t>
            </a:r>
            <a:endParaRPr lang="el-GR" sz="1600" dirty="0"/>
          </a:p>
          <a:p>
            <a:endParaRPr lang="el-GR" sz="1600" dirty="0"/>
          </a:p>
          <a:p>
            <a:r>
              <a:rPr lang="el-GR" sz="1600" dirty="0">
                <a:solidFill>
                  <a:srgbClr val="FFC000"/>
                </a:solidFill>
              </a:rPr>
              <a:t>Φυλή </a:t>
            </a:r>
            <a:r>
              <a:rPr lang="el-GR" sz="1600" dirty="0"/>
              <a:t>(200-μερικές χιλιάδες) απουσία εξουσίας – </a:t>
            </a:r>
            <a:r>
              <a:rPr lang="el-GR" sz="1600" dirty="0" err="1"/>
              <a:t>εξισωτιστές</a:t>
            </a:r>
            <a:r>
              <a:rPr lang="el-GR" sz="1600" dirty="0"/>
              <a:t> – «τμηματικές σειρές» (</a:t>
            </a:r>
            <a:r>
              <a:rPr lang="en-US" sz="1600" dirty="0"/>
              <a:t>segmentary lineages) – </a:t>
            </a:r>
            <a:r>
              <a:rPr lang="el-GR" sz="1600" dirty="0"/>
              <a:t>λατρεία ενός μακρινού κοινού προγόνου/ιδρυτού της φυλής</a:t>
            </a:r>
          </a:p>
          <a:p>
            <a:endParaRPr lang="el-GR" sz="1600" dirty="0"/>
          </a:p>
          <a:p>
            <a:r>
              <a:rPr lang="el-GR" sz="1600" dirty="0">
                <a:solidFill>
                  <a:srgbClr val="FFC000"/>
                </a:solidFill>
              </a:rPr>
              <a:t>Κράτος</a:t>
            </a:r>
            <a:r>
              <a:rPr lang="el-GR" sz="1600" dirty="0"/>
              <a:t> – μονοπώλιο νόμιμου εξαναγκασμού εντός μίας συνεχόμενης γεωγραφικής περιοχής – υψηλά επίπεδα κοινωνικών διαφοροποιήσεων και ανισοτήτων  </a:t>
            </a:r>
          </a:p>
          <a:p>
            <a:endParaRPr lang="el-GR" sz="1600" dirty="0"/>
          </a:p>
          <a:p>
            <a:r>
              <a:rPr lang="el-GR" sz="1600" dirty="0">
                <a:solidFill>
                  <a:srgbClr val="FFC000"/>
                </a:solidFill>
              </a:rPr>
              <a:t>Κηδεμονικό</a:t>
            </a:r>
            <a:r>
              <a:rPr lang="el-GR" sz="1600" dirty="0"/>
              <a:t> Κράτος – το κράτος ανήκει στον ηγεμόνα και ο γραφειοκρατικός μηχανισμός είναι προέκταση του </a:t>
            </a:r>
            <a:r>
              <a:rPr lang="el-GR" sz="1600" dirty="0" err="1"/>
              <a:t>σογιού</a:t>
            </a:r>
            <a:r>
              <a:rPr lang="el-GR" sz="1600" dirty="0"/>
              <a:t> του και οικογενειακών δικτύων.</a:t>
            </a:r>
          </a:p>
          <a:p>
            <a:endParaRPr lang="en-US" sz="1600" dirty="0"/>
          </a:p>
          <a:p>
            <a:r>
              <a:rPr lang="el-GR" sz="1600" dirty="0">
                <a:solidFill>
                  <a:srgbClr val="FFC000"/>
                </a:solidFill>
              </a:rPr>
              <a:t>Η ανάδυση της νεωτερικότητας </a:t>
            </a:r>
            <a:r>
              <a:rPr lang="el-GR" sz="1600" dirty="0"/>
              <a:t>(Βρετανία) </a:t>
            </a:r>
            <a:r>
              <a:rPr lang="el-GR" sz="1600" dirty="0">
                <a:solidFill>
                  <a:srgbClr val="FFC000"/>
                </a:solidFill>
              </a:rPr>
              <a:t>απαιτεί την ισορροπημένη παρουσία…:  </a:t>
            </a:r>
          </a:p>
          <a:p>
            <a:endParaRPr lang="el-GR" sz="1600" dirty="0"/>
          </a:p>
          <a:p>
            <a:pPr>
              <a:buFont typeface="+mj-lt"/>
              <a:buAutoNum type="arabicPeriod"/>
            </a:pPr>
            <a:r>
              <a:rPr lang="el-GR" sz="1600" dirty="0">
                <a:solidFill>
                  <a:srgbClr val="FFC000"/>
                </a:solidFill>
              </a:rPr>
              <a:t>Γραφειοκρατικού </a:t>
            </a:r>
            <a:r>
              <a:rPr lang="el-GR" sz="1600" dirty="0"/>
              <a:t>κράτους – απρόσωποι και ορθολογικοί θεσμοί ως τρόποι σύνδεσης του ηγεμόνα με τους πολίτες (Κίνα </a:t>
            </a:r>
            <a:r>
              <a:rPr lang="en-US" sz="1600" dirty="0"/>
              <a:t>300</a:t>
            </a:r>
            <a:r>
              <a:rPr lang="el-GR" sz="1600" dirty="0"/>
              <a:t> </a:t>
            </a:r>
            <a:r>
              <a:rPr lang="el-GR" sz="1600" dirty="0" err="1"/>
              <a:t>πΧ</a:t>
            </a:r>
            <a:r>
              <a:rPr lang="el-GR" sz="1600" dirty="0"/>
              <a:t>)</a:t>
            </a:r>
          </a:p>
          <a:p>
            <a:pPr>
              <a:buFont typeface="+mj-lt"/>
              <a:buAutoNum type="arabicPeriod"/>
            </a:pPr>
            <a:r>
              <a:rPr lang="el-GR" sz="1600" dirty="0">
                <a:solidFill>
                  <a:srgbClr val="FFC000"/>
                </a:solidFill>
              </a:rPr>
              <a:t>Κράτους δικαίου </a:t>
            </a:r>
            <a:r>
              <a:rPr lang="el-GR" sz="1600" dirty="0"/>
              <a:t>– θεσμικοί κανόνες που ελέγχουν κάθε δρώντα (ινδουισμός, ισλάμ, χριστιανισμός (Ρωμαιοκαθολικό Ρωμαϊκό Δίκαιο και η σύγκρουση περί της «περιβολής» (</a:t>
            </a:r>
            <a:r>
              <a:rPr lang="en-US" sz="1600" dirty="0"/>
              <a:t>investiture)</a:t>
            </a:r>
            <a:endParaRPr lang="el-GR" sz="1600" dirty="0"/>
          </a:p>
          <a:p>
            <a:pPr>
              <a:buFont typeface="+mj-lt"/>
              <a:buAutoNum type="arabicPeriod"/>
            </a:pPr>
            <a:r>
              <a:rPr lang="el-GR" sz="1600" dirty="0">
                <a:solidFill>
                  <a:srgbClr val="FFC000"/>
                </a:solidFill>
              </a:rPr>
              <a:t>Λογοδοσίας (</a:t>
            </a:r>
            <a:r>
              <a:rPr lang="el-GR" sz="1600" dirty="0"/>
              <a:t>κοινοβούλιο</a:t>
            </a:r>
            <a:r>
              <a:rPr lang="el-GR" sz="1600" dirty="0">
                <a:solidFill>
                  <a:srgbClr val="FFC000"/>
                </a:solidFill>
              </a:rPr>
              <a:t>) </a:t>
            </a:r>
            <a:r>
              <a:rPr lang="el-GR" sz="1600" dirty="0"/>
              <a:t>– Έλεγχος του κράτους από τον λαό</a:t>
            </a:r>
          </a:p>
        </p:txBody>
      </p:sp>
    </p:spTree>
    <p:extLst>
      <p:ext uri="{BB962C8B-B14F-4D97-AF65-F5344CB8AC3E}">
        <p14:creationId xmlns:p14="http://schemas.microsoft.com/office/powerpoint/2010/main" val="1554692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71D892-AFC3-404A-8300-04F549C7B30C}"/>
              </a:ext>
            </a:extLst>
          </p:cNvPr>
          <p:cNvSpPr>
            <a:spLocks noGrp="1"/>
          </p:cNvSpPr>
          <p:nvPr>
            <p:ph type="title"/>
          </p:nvPr>
        </p:nvSpPr>
        <p:spPr/>
        <p:txBody>
          <a:bodyPr/>
          <a:lstStyle/>
          <a:p>
            <a:r>
              <a:rPr lang="el-GR" sz="2400" dirty="0">
                <a:solidFill>
                  <a:srgbClr val="FFFF00"/>
                </a:solidFill>
              </a:rPr>
              <a:t>Παραδοσιακές κοινωνίες: ορισμός</a:t>
            </a:r>
          </a:p>
        </p:txBody>
      </p:sp>
      <p:sp>
        <p:nvSpPr>
          <p:cNvPr id="3" name="Θέση περιεχομένου 2">
            <a:extLst>
              <a:ext uri="{FF2B5EF4-FFF2-40B4-BE49-F238E27FC236}">
                <a16:creationId xmlns:a16="http://schemas.microsoft.com/office/drawing/2014/main" id="{3F15ADD6-184B-4AB9-9353-18919D46E073}"/>
              </a:ext>
            </a:extLst>
          </p:cNvPr>
          <p:cNvSpPr>
            <a:spLocks noGrp="1"/>
          </p:cNvSpPr>
          <p:nvPr>
            <p:ph idx="1"/>
          </p:nvPr>
        </p:nvSpPr>
        <p:spPr>
          <a:xfrm>
            <a:off x="457200" y="1600200"/>
            <a:ext cx="8229600" cy="5213176"/>
          </a:xfrm>
        </p:spPr>
        <p:txBody>
          <a:bodyPr/>
          <a:lstStyle/>
          <a:p>
            <a:pPr marL="0" indent="0">
              <a:buNone/>
            </a:pPr>
            <a:r>
              <a:rPr lang="el-GR" sz="1800" dirty="0"/>
              <a:t>Τοπικές </a:t>
            </a:r>
            <a:r>
              <a:rPr lang="el-GR" sz="1800" u="sng" dirty="0"/>
              <a:t>κοινότητες</a:t>
            </a:r>
            <a:r>
              <a:rPr lang="el-GR" sz="1800" dirty="0"/>
              <a:t> που ελέγχονταν πολιτικά, οικονομικά, ιδεολογικά και στρατιωτικά από μία κεντρική πολιτική εξουσία και συμβολικά από μία θρησκευτική αρχή </a:t>
            </a:r>
          </a:p>
          <a:p>
            <a:pPr marL="0" indent="0">
              <a:buNone/>
            </a:pPr>
            <a:endParaRPr lang="el-GR" sz="1800" dirty="0"/>
          </a:p>
          <a:p>
            <a:pPr marL="0" indent="0">
              <a:buNone/>
            </a:pPr>
            <a:r>
              <a:rPr lang="el-GR" sz="1800" dirty="0"/>
              <a:t>Σταθερές και παγιωμένες κοινωνικές δομές</a:t>
            </a:r>
          </a:p>
          <a:p>
            <a:pPr marL="0" indent="0">
              <a:buNone/>
            </a:pPr>
            <a:endParaRPr lang="el-GR" sz="1800" dirty="0"/>
          </a:p>
          <a:p>
            <a:pPr marL="0" indent="0">
              <a:buNone/>
            </a:pPr>
            <a:r>
              <a:rPr lang="el-GR" sz="1800" dirty="0"/>
              <a:t>Προκαθορισμένες/απονεμημένες κοινωνικές ταυτότητες</a:t>
            </a:r>
          </a:p>
          <a:p>
            <a:pPr marL="0" indent="0">
              <a:buNone/>
            </a:pPr>
            <a:endParaRPr lang="el-GR" sz="1800" dirty="0"/>
          </a:p>
          <a:p>
            <a:pPr marL="0" indent="0">
              <a:buNone/>
            </a:pPr>
            <a:r>
              <a:rPr lang="el-GR" sz="1800" dirty="0"/>
              <a:t>Βέβαιες και κλειστές ερμηνείες του κόσμου </a:t>
            </a:r>
          </a:p>
          <a:p>
            <a:pPr marL="0" indent="0">
              <a:buNone/>
            </a:pPr>
            <a:endParaRPr lang="el-GR" sz="1800" dirty="0"/>
          </a:p>
          <a:p>
            <a:pPr marL="0" indent="0">
              <a:buNone/>
            </a:pPr>
            <a:r>
              <a:rPr lang="el-GR" sz="1800" dirty="0"/>
              <a:t>Διαμόρφωση διπλού κοινωνικού δικτύου έμμεσης εξουσίας (τοπικό-κρατικό)</a:t>
            </a:r>
          </a:p>
          <a:p>
            <a:pPr marL="0" indent="0">
              <a:buNone/>
            </a:pPr>
            <a:endParaRPr lang="el-GR" sz="1800" dirty="0"/>
          </a:p>
          <a:p>
            <a:pPr marL="0" indent="0">
              <a:buNone/>
            </a:pPr>
            <a:r>
              <a:rPr lang="el-GR" sz="1800" dirty="0"/>
              <a:t>Κοινωνική ακινησία</a:t>
            </a:r>
          </a:p>
          <a:p>
            <a:pPr marL="0" indent="0">
              <a:buNone/>
            </a:pPr>
            <a:endParaRPr lang="el-GR" sz="1800" dirty="0"/>
          </a:p>
          <a:p>
            <a:pPr marL="0" indent="0">
              <a:buNone/>
            </a:pPr>
            <a:r>
              <a:rPr lang="el-GR" sz="1800" dirty="0"/>
              <a:t>Εκτεταμένες οικογένειες, σόγια, φέουδα – </a:t>
            </a:r>
            <a:r>
              <a:rPr lang="el-GR" sz="1800" u="sng" dirty="0"/>
              <a:t>νεποτισμός/ευνοιοκρατία</a:t>
            </a:r>
            <a:endParaRPr lang="el-GR" sz="2000" u="sng" dirty="0"/>
          </a:p>
          <a:p>
            <a:pPr marL="0" indent="0">
              <a:buNone/>
            </a:pPr>
            <a:r>
              <a:rPr lang="el-GR" sz="2000" dirty="0"/>
              <a:t> </a:t>
            </a:r>
          </a:p>
          <a:p>
            <a:pPr marL="0" indent="0">
              <a:buNone/>
            </a:pPr>
            <a:endParaRPr lang="el-GR" sz="2000" dirty="0"/>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575158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D0DB32-0A77-445F-AADB-E619F2AF8FB8}"/>
              </a:ext>
            </a:extLst>
          </p:cNvPr>
          <p:cNvSpPr>
            <a:spLocks noGrp="1"/>
          </p:cNvSpPr>
          <p:nvPr>
            <p:ph type="title"/>
          </p:nvPr>
        </p:nvSpPr>
        <p:spPr>
          <a:xfrm>
            <a:off x="457200" y="274638"/>
            <a:ext cx="8229600" cy="706090"/>
          </a:xfrm>
        </p:spPr>
        <p:txBody>
          <a:bodyPr/>
          <a:lstStyle/>
          <a:p>
            <a:r>
              <a:rPr lang="el-GR" sz="2800" dirty="0" err="1">
                <a:solidFill>
                  <a:srgbClr val="FFFF00"/>
                </a:solidFill>
              </a:rPr>
              <a:t>Νεωτερικότητα</a:t>
            </a:r>
            <a:r>
              <a:rPr lang="el-GR" sz="2800" dirty="0">
                <a:solidFill>
                  <a:srgbClr val="FFFF00"/>
                </a:solidFill>
              </a:rPr>
              <a:t>: ορισμός</a:t>
            </a:r>
          </a:p>
        </p:txBody>
      </p:sp>
      <p:sp>
        <p:nvSpPr>
          <p:cNvPr id="3" name="Θέση περιεχομένου 2">
            <a:extLst>
              <a:ext uri="{FF2B5EF4-FFF2-40B4-BE49-F238E27FC236}">
                <a16:creationId xmlns:a16="http://schemas.microsoft.com/office/drawing/2014/main" id="{D575617C-DBCB-4C2A-B192-CF033212CD3B}"/>
              </a:ext>
            </a:extLst>
          </p:cNvPr>
          <p:cNvSpPr>
            <a:spLocks noGrp="1"/>
          </p:cNvSpPr>
          <p:nvPr>
            <p:ph idx="1"/>
          </p:nvPr>
        </p:nvSpPr>
        <p:spPr>
          <a:xfrm>
            <a:off x="449771" y="1232756"/>
            <a:ext cx="8229600" cy="4860540"/>
          </a:xfrm>
        </p:spPr>
        <p:txBody>
          <a:bodyPr/>
          <a:lstStyle/>
          <a:p>
            <a:pPr marL="514350" indent="-514350">
              <a:buFont typeface="Wingdings" pitchFamily="2" charset="2"/>
              <a:buAutoNum type="arabicParenR"/>
            </a:pPr>
            <a:r>
              <a:rPr lang="el-GR" sz="1800" dirty="0"/>
              <a:t>Ένας ευδιάκριτος πολιτισμός που στόχο έχει την προγραμματική επίτευξη οραμάτων ευδαιμονίας, δικαιοσύνης και εκπλήρωσης πεπρωμένου</a:t>
            </a:r>
          </a:p>
          <a:p>
            <a:pPr marL="514350" indent="-514350">
              <a:buFont typeface="Wingdings" pitchFamily="2" charset="2"/>
              <a:buAutoNum type="arabicParenR"/>
            </a:pPr>
            <a:endParaRPr lang="el-GR" sz="1800" dirty="0"/>
          </a:p>
          <a:p>
            <a:pPr marL="514350" indent="-514350">
              <a:buFont typeface="Wingdings" pitchFamily="2" charset="2"/>
              <a:buAutoNum type="arabicParenR"/>
            </a:pPr>
            <a:r>
              <a:rPr lang="el-GR" sz="1800" dirty="0"/>
              <a:t>Τρόποι ερμηνείας του κόσμου που κεντρικό στοιχείο τους είναι η αβεβαιότητα και η </a:t>
            </a:r>
            <a:r>
              <a:rPr lang="el-GR" sz="1800" dirty="0" err="1"/>
              <a:t>ανοιχτοσιά</a:t>
            </a:r>
            <a:r>
              <a:rPr lang="el-GR" sz="1800" dirty="0"/>
              <a:t> </a:t>
            </a:r>
          </a:p>
          <a:p>
            <a:pPr marL="514350" indent="-514350">
              <a:buFont typeface="Wingdings" pitchFamily="2" charset="2"/>
              <a:buAutoNum type="arabicParenR"/>
            </a:pPr>
            <a:endParaRPr lang="el-GR" sz="1800" dirty="0"/>
          </a:p>
          <a:p>
            <a:pPr marL="514350" indent="-514350">
              <a:buFont typeface="Wingdings" pitchFamily="2" charset="2"/>
              <a:buAutoNum type="arabicParenR"/>
            </a:pPr>
            <a:r>
              <a:rPr lang="el-GR" sz="1800" dirty="0"/>
              <a:t>Αμφισβήτηση καθιερωμένης γνώσης, θεσμών, και πρακτικών</a:t>
            </a:r>
          </a:p>
          <a:p>
            <a:pPr marL="514350" indent="-514350">
              <a:buFont typeface="Wingdings" pitchFamily="2" charset="2"/>
              <a:buAutoNum type="arabicParenR"/>
            </a:pPr>
            <a:endParaRPr lang="el-GR" sz="1800" dirty="0"/>
          </a:p>
          <a:p>
            <a:pPr marL="514350" indent="-514350">
              <a:buFont typeface="Wingdings" pitchFamily="2" charset="2"/>
              <a:buAutoNum type="arabicParenR"/>
            </a:pPr>
            <a:r>
              <a:rPr lang="el-GR" sz="1800" dirty="0"/>
              <a:t>Ανάπτυξη ατομικισμού - </a:t>
            </a:r>
            <a:r>
              <a:rPr lang="el-GR" sz="1800" dirty="0" err="1"/>
              <a:t>ανθρωποκρατισμού</a:t>
            </a:r>
            <a:endParaRPr lang="el-GR" sz="1800" dirty="0"/>
          </a:p>
          <a:p>
            <a:pPr marL="514350" indent="-514350">
              <a:buAutoNum type="arabicParenR"/>
            </a:pPr>
            <a:endParaRPr lang="el-GR" sz="1800" dirty="0"/>
          </a:p>
          <a:p>
            <a:pPr marL="514350" indent="-514350">
              <a:buAutoNum type="arabicParenR"/>
            </a:pPr>
            <a:r>
              <a:rPr lang="el-GR" sz="1800" dirty="0"/>
              <a:t>Έντονη κοινωνική διαφοροποίηση (αυτονόμηση, αυτορρύθμιση)</a:t>
            </a:r>
          </a:p>
          <a:p>
            <a:pPr marL="514350" indent="-514350">
              <a:buAutoNum type="arabicParenR"/>
            </a:pPr>
            <a:endParaRPr lang="el-GR" sz="1800" dirty="0"/>
          </a:p>
          <a:p>
            <a:pPr marL="514350" indent="-514350">
              <a:buAutoNum type="arabicParenR"/>
            </a:pPr>
            <a:r>
              <a:rPr lang="el-GR" sz="1800" dirty="0"/>
              <a:t>Έντονη κοινωνική κινητικότητα/</a:t>
            </a:r>
            <a:r>
              <a:rPr lang="el-GR" sz="1800" dirty="0" err="1"/>
              <a:t>ανταλλακτικότητα</a:t>
            </a:r>
            <a:r>
              <a:rPr lang="el-GR" sz="1800" dirty="0"/>
              <a:t> ρόλων (κοινωνική εξίσωση)</a:t>
            </a:r>
          </a:p>
          <a:p>
            <a:pPr marL="514350" indent="-514350">
              <a:buAutoNum type="arabicParenR"/>
            </a:pPr>
            <a:endParaRPr lang="el-GR" sz="2000" dirty="0"/>
          </a:p>
        </p:txBody>
      </p:sp>
    </p:spTree>
    <p:extLst>
      <p:ext uri="{BB962C8B-B14F-4D97-AF65-F5344CB8AC3E}">
        <p14:creationId xmlns:p14="http://schemas.microsoft.com/office/powerpoint/2010/main" val="4050145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3808B0-3A5D-49BF-91CD-F3A61E44FB2E}"/>
              </a:ext>
            </a:extLst>
          </p:cNvPr>
          <p:cNvSpPr>
            <a:spLocks noGrp="1"/>
          </p:cNvSpPr>
          <p:nvPr>
            <p:ph type="title"/>
          </p:nvPr>
        </p:nvSpPr>
        <p:spPr/>
        <p:txBody>
          <a:bodyPr/>
          <a:lstStyle/>
          <a:p>
            <a:r>
              <a:rPr lang="el-GR" sz="2400" dirty="0">
                <a:solidFill>
                  <a:srgbClr val="FFFF00"/>
                </a:solidFill>
              </a:rPr>
              <a:t>Παραδοσιακές κοινωνίες: θεσμοί</a:t>
            </a:r>
          </a:p>
        </p:txBody>
      </p:sp>
      <p:sp>
        <p:nvSpPr>
          <p:cNvPr id="3" name="Θέση περιεχομένου 2">
            <a:extLst>
              <a:ext uri="{FF2B5EF4-FFF2-40B4-BE49-F238E27FC236}">
                <a16:creationId xmlns:a16="http://schemas.microsoft.com/office/drawing/2014/main" id="{02D5466B-96D6-4036-B56A-CB99B573DA47}"/>
              </a:ext>
            </a:extLst>
          </p:cNvPr>
          <p:cNvSpPr>
            <a:spLocks noGrp="1"/>
          </p:cNvSpPr>
          <p:nvPr>
            <p:ph idx="1"/>
          </p:nvPr>
        </p:nvSpPr>
        <p:spPr/>
        <p:txBody>
          <a:bodyPr/>
          <a:lstStyle/>
          <a:p>
            <a:pPr marL="0" indent="0">
              <a:buNone/>
            </a:pPr>
            <a:r>
              <a:rPr lang="el-GR" sz="2000" dirty="0"/>
              <a:t>Αυτοκρατορίες, βασίλεια, συνομοσπονδίες πόλεων, πόλεις-κράτη, θρησκευτικά τάγματα, μισθοφορικές εταιρίες, μεσαιωνικά κοινοβούλια</a:t>
            </a:r>
          </a:p>
          <a:p>
            <a:pPr marL="0" indent="0">
              <a:buNone/>
            </a:pPr>
            <a:endParaRPr lang="el-GR" sz="2000" dirty="0"/>
          </a:p>
          <a:p>
            <a:pPr marL="0" indent="0">
              <a:buNone/>
            </a:pPr>
            <a:r>
              <a:rPr lang="el-GR" sz="2000" dirty="0"/>
              <a:t>Προκαθορισμένες κοινωνικές «στάσεις», ή θέσεις στην κοινωνική πυραμίδα</a:t>
            </a:r>
          </a:p>
          <a:p>
            <a:pPr marL="0" indent="0">
              <a:buNone/>
            </a:pPr>
            <a:endParaRPr lang="el-GR" sz="2000" dirty="0"/>
          </a:p>
          <a:p>
            <a:pPr marL="0" indent="0">
              <a:buNone/>
            </a:pPr>
            <a:r>
              <a:rPr lang="el-GR" sz="2000" dirty="0"/>
              <a:t>Χαμηλή διαφοροποίηση θεσμών</a:t>
            </a:r>
          </a:p>
          <a:p>
            <a:pPr marL="0" indent="0">
              <a:buNone/>
            </a:pPr>
            <a:endParaRPr lang="el-GR" sz="2000" dirty="0"/>
          </a:p>
          <a:p>
            <a:pPr marL="0" indent="0">
              <a:buNone/>
            </a:pPr>
            <a:r>
              <a:rPr lang="el-GR" sz="2000" dirty="0"/>
              <a:t>Αγροτική παραγωγή χαμηλής υπεραξίας (οικονομία επιβίωσης)</a:t>
            </a:r>
          </a:p>
          <a:p>
            <a:pPr marL="0" indent="0">
              <a:buNone/>
            </a:pPr>
            <a:endParaRPr lang="el-GR" sz="2000" dirty="0"/>
          </a:p>
          <a:p>
            <a:pPr marL="0" indent="0">
              <a:buNone/>
            </a:pPr>
            <a:r>
              <a:rPr lang="el-GR" sz="2000" dirty="0"/>
              <a:t>Διαφορετικές σχέσεις-εντάσεις πολιτικής και θρησκευτικής εξουσίας</a:t>
            </a:r>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141402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0349C5-4BCD-4DE9-A341-9815D8498F2B}"/>
              </a:ext>
            </a:extLst>
          </p:cNvPr>
          <p:cNvSpPr>
            <a:spLocks noGrp="1"/>
          </p:cNvSpPr>
          <p:nvPr>
            <p:ph type="title"/>
          </p:nvPr>
        </p:nvSpPr>
        <p:spPr>
          <a:xfrm>
            <a:off x="457200" y="274638"/>
            <a:ext cx="8229600" cy="778098"/>
          </a:xfrm>
        </p:spPr>
        <p:txBody>
          <a:bodyPr/>
          <a:lstStyle/>
          <a:p>
            <a:r>
              <a:rPr lang="el-GR" sz="2400" dirty="0" err="1">
                <a:solidFill>
                  <a:srgbClr val="FFFF00"/>
                </a:solidFill>
              </a:rPr>
              <a:t>Νεωτερικότητα</a:t>
            </a:r>
            <a:r>
              <a:rPr lang="el-GR" sz="2400" dirty="0">
                <a:solidFill>
                  <a:srgbClr val="FFFF00"/>
                </a:solidFill>
              </a:rPr>
              <a:t>: θεσμοί</a:t>
            </a:r>
          </a:p>
        </p:txBody>
      </p:sp>
      <p:sp>
        <p:nvSpPr>
          <p:cNvPr id="3" name="Θέση περιεχομένου 2">
            <a:extLst>
              <a:ext uri="{FF2B5EF4-FFF2-40B4-BE49-F238E27FC236}">
                <a16:creationId xmlns:a16="http://schemas.microsoft.com/office/drawing/2014/main" id="{ECEEC608-6A9D-4053-8242-53F01B86CD3A}"/>
              </a:ext>
            </a:extLst>
          </p:cNvPr>
          <p:cNvSpPr>
            <a:spLocks noGrp="1"/>
          </p:cNvSpPr>
          <p:nvPr>
            <p:ph idx="1"/>
          </p:nvPr>
        </p:nvSpPr>
        <p:spPr>
          <a:xfrm>
            <a:off x="323528" y="1059607"/>
            <a:ext cx="8229600" cy="4937348"/>
          </a:xfrm>
        </p:spPr>
        <p:txBody>
          <a:bodyPr/>
          <a:lstStyle/>
          <a:p>
            <a:pPr marL="0" indent="0">
              <a:buNone/>
            </a:pPr>
            <a:endParaRPr lang="el-GR" sz="2000" dirty="0"/>
          </a:p>
          <a:p>
            <a:pPr marL="0" indent="0">
              <a:buNone/>
            </a:pPr>
            <a:r>
              <a:rPr lang="el-GR" sz="2000" dirty="0"/>
              <a:t>Έθνος-κράτος ή επαναστατικό κράτος</a:t>
            </a:r>
          </a:p>
          <a:p>
            <a:pPr marL="0" indent="0">
              <a:buNone/>
            </a:pPr>
            <a:endParaRPr lang="el-GR" sz="2000" dirty="0"/>
          </a:p>
          <a:p>
            <a:pPr marL="0" indent="0">
              <a:buNone/>
            </a:pPr>
            <a:r>
              <a:rPr lang="el-GR" sz="2000" dirty="0"/>
              <a:t>Δημοκρατία (εξίσωση της κοινωνικής κατάστασης)</a:t>
            </a:r>
          </a:p>
          <a:p>
            <a:pPr marL="0" indent="0">
              <a:buNone/>
            </a:pPr>
            <a:endParaRPr lang="el-GR" sz="2000" dirty="0"/>
          </a:p>
          <a:p>
            <a:pPr marL="0" indent="0">
              <a:buNone/>
            </a:pPr>
            <a:r>
              <a:rPr lang="el-GR" sz="2000" dirty="0"/>
              <a:t>Γραφειοκρατία (</a:t>
            </a:r>
            <a:r>
              <a:rPr lang="el-GR" sz="2000" dirty="0" err="1"/>
              <a:t>εξορθολογισμός</a:t>
            </a:r>
            <a:r>
              <a:rPr lang="el-GR" sz="2000" dirty="0"/>
              <a:t>-συγκεντρωτισμός θεσμών)</a:t>
            </a:r>
          </a:p>
          <a:p>
            <a:pPr marL="0" indent="0">
              <a:buNone/>
            </a:pPr>
            <a:endParaRPr lang="el-GR" sz="2000" dirty="0"/>
          </a:p>
          <a:p>
            <a:pPr marL="0" indent="0">
              <a:buNone/>
            </a:pPr>
            <a:r>
              <a:rPr lang="el-GR" sz="2000" dirty="0"/>
              <a:t>Καπιταλισμός (</a:t>
            </a:r>
            <a:r>
              <a:rPr lang="el-GR" sz="2000" dirty="0" err="1"/>
              <a:t>εξορθολογισμός</a:t>
            </a:r>
            <a:r>
              <a:rPr lang="el-GR" sz="2000" dirty="0"/>
              <a:t> οικονομικών παραγόντων)</a:t>
            </a:r>
          </a:p>
          <a:p>
            <a:pPr marL="0" indent="0">
              <a:buNone/>
            </a:pPr>
            <a:endParaRPr lang="el-GR" sz="2000" dirty="0"/>
          </a:p>
          <a:p>
            <a:pPr marL="0" indent="0">
              <a:buNone/>
            </a:pPr>
            <a:r>
              <a:rPr lang="el-GR" sz="2000" dirty="0"/>
              <a:t>Φυσιοκρατικές επιστήμες (</a:t>
            </a:r>
            <a:r>
              <a:rPr lang="el-GR" sz="2000" dirty="0" err="1"/>
              <a:t>αυτο</a:t>
            </a:r>
            <a:r>
              <a:rPr lang="el-GR" sz="2000" dirty="0"/>
              <a:t>-οργάνωση ύλης, απουσία Θεού)</a:t>
            </a:r>
          </a:p>
          <a:p>
            <a:pPr marL="0" indent="0">
              <a:buNone/>
            </a:pPr>
            <a:endParaRPr lang="el-GR" sz="2000" dirty="0"/>
          </a:p>
          <a:p>
            <a:pPr marL="0" indent="0">
              <a:buNone/>
            </a:pPr>
            <a:r>
              <a:rPr lang="el-GR" sz="2000" dirty="0"/>
              <a:t>Πολιτικές ιδεολογίες συγκρότησης της κοινωνίας (ανοιχτές/κλειστές)</a:t>
            </a:r>
          </a:p>
          <a:p>
            <a:pPr marL="0" indent="0">
              <a:buNone/>
            </a:pPr>
            <a:endParaRPr lang="el-GR" sz="2000" dirty="0"/>
          </a:p>
          <a:p>
            <a:pPr marL="0" indent="0">
              <a:buNone/>
            </a:pPr>
            <a:r>
              <a:rPr lang="el-GR" sz="2000" dirty="0"/>
              <a:t>Επιστημονισμός (εφαρμογή επιστημονικών προγραμμάτων στην κοινωνία)</a:t>
            </a:r>
          </a:p>
          <a:p>
            <a:pPr marL="0" indent="0">
              <a:buNone/>
            </a:pPr>
            <a:endParaRPr lang="el-GR" sz="2000" dirty="0"/>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3857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4606AF-4239-47EB-A812-96E7CA7F6D62}"/>
              </a:ext>
            </a:extLst>
          </p:cNvPr>
          <p:cNvSpPr>
            <a:spLocks noGrp="1"/>
          </p:cNvSpPr>
          <p:nvPr>
            <p:ph type="title"/>
          </p:nvPr>
        </p:nvSpPr>
        <p:spPr>
          <a:xfrm>
            <a:off x="457200" y="404664"/>
            <a:ext cx="8229600" cy="648072"/>
          </a:xfrm>
        </p:spPr>
        <p:txBody>
          <a:bodyPr/>
          <a:lstStyle/>
          <a:p>
            <a:r>
              <a:rPr lang="el-GR" sz="2000" dirty="0">
                <a:solidFill>
                  <a:srgbClr val="FFFF00"/>
                </a:solidFill>
              </a:rPr>
              <a:t>Πώς μεταλλάχθηκαν οι αγροτικές κοινωνίες σε νεωτερικές; </a:t>
            </a:r>
          </a:p>
        </p:txBody>
      </p:sp>
      <p:sp>
        <p:nvSpPr>
          <p:cNvPr id="3" name="Θέση περιεχομένου 2">
            <a:extLst>
              <a:ext uri="{FF2B5EF4-FFF2-40B4-BE49-F238E27FC236}">
                <a16:creationId xmlns:a16="http://schemas.microsoft.com/office/drawing/2014/main" id="{4AFC16E2-D82B-4B92-B34C-A2FE1368E42F}"/>
              </a:ext>
            </a:extLst>
          </p:cNvPr>
          <p:cNvSpPr>
            <a:spLocks noGrp="1"/>
          </p:cNvSpPr>
          <p:nvPr>
            <p:ph idx="1"/>
          </p:nvPr>
        </p:nvSpPr>
        <p:spPr>
          <a:xfrm>
            <a:off x="457200" y="1547664"/>
            <a:ext cx="8229600" cy="4586436"/>
          </a:xfrm>
        </p:spPr>
        <p:txBody>
          <a:bodyPr/>
          <a:lstStyle/>
          <a:p>
            <a:pPr marL="0" indent="0">
              <a:buNone/>
            </a:pPr>
            <a:r>
              <a:rPr lang="el-GR" sz="1600" dirty="0"/>
              <a:t>Για να απαντήσουμε λαμβάνουμε υπόψη:</a:t>
            </a:r>
          </a:p>
          <a:p>
            <a:pPr marL="0" indent="0">
              <a:buNone/>
            </a:pPr>
            <a:endParaRPr lang="el-GR" sz="1600" dirty="0"/>
          </a:p>
          <a:p>
            <a:pPr marL="0" indent="0">
              <a:buNone/>
            </a:pPr>
            <a:r>
              <a:rPr lang="el-GR" sz="1600" dirty="0"/>
              <a:t>1. Τα βασικά </a:t>
            </a:r>
            <a:r>
              <a:rPr lang="el-GR" sz="1600" dirty="0">
                <a:solidFill>
                  <a:srgbClr val="FFFF00"/>
                </a:solidFill>
              </a:rPr>
              <a:t>συστημικά χαρακτηριστικά </a:t>
            </a:r>
            <a:r>
              <a:rPr lang="el-GR" sz="1600" dirty="0"/>
              <a:t>των κοινωνιών (τις κοινωνικές ομάδες ή τάξεις που διαμορφώνουν το κύριο πλέγμα εξουσίας)</a:t>
            </a:r>
          </a:p>
          <a:p>
            <a:pPr marL="0" indent="0">
              <a:buNone/>
            </a:pPr>
            <a:endParaRPr lang="el-GR" sz="1600" dirty="0"/>
          </a:p>
          <a:p>
            <a:pPr marL="0" indent="0">
              <a:buNone/>
            </a:pPr>
            <a:r>
              <a:rPr lang="el-GR" sz="1600" dirty="0"/>
              <a:t>2. Τις σημαντικότερες </a:t>
            </a:r>
            <a:r>
              <a:rPr lang="el-GR" sz="1600" dirty="0">
                <a:solidFill>
                  <a:srgbClr val="FFFF00"/>
                </a:solidFill>
              </a:rPr>
              <a:t>κοινωνικές διαδικασίες </a:t>
            </a:r>
            <a:r>
              <a:rPr lang="el-GR" sz="1600" dirty="0"/>
              <a:t>ή μηχανισμούς (τους τρόπους/θεσμούς που χρησιμοποιούνται για την διατήρηση/αναπαραγωγή του πλέγματος εξουσίας)</a:t>
            </a:r>
          </a:p>
          <a:p>
            <a:pPr marL="0" indent="0">
              <a:buNone/>
            </a:pPr>
            <a:endParaRPr lang="el-GR" sz="1600" dirty="0"/>
          </a:p>
          <a:p>
            <a:pPr marL="0" indent="0">
              <a:buNone/>
            </a:pPr>
            <a:r>
              <a:rPr lang="el-GR" sz="1600" dirty="0"/>
              <a:t>3. Τις </a:t>
            </a:r>
            <a:r>
              <a:rPr lang="el-GR" sz="1600" dirty="0">
                <a:solidFill>
                  <a:srgbClr val="FFFF00"/>
                </a:solidFill>
              </a:rPr>
              <a:t>πολιτικές διατήρησης των συστημικών συνόρων </a:t>
            </a:r>
            <a:r>
              <a:rPr lang="el-GR" sz="1600" dirty="0"/>
              <a:t>τους (το αμυντικό πλέγμα συμμαχιών και άμυνας) </a:t>
            </a:r>
          </a:p>
          <a:p>
            <a:pPr marL="0" indent="0">
              <a:buNone/>
            </a:pPr>
            <a:endParaRPr lang="el-GR" sz="1600" dirty="0"/>
          </a:p>
          <a:p>
            <a:pPr marL="0" indent="0">
              <a:buNone/>
            </a:pPr>
            <a:r>
              <a:rPr lang="el-GR" sz="1600" dirty="0"/>
              <a:t>4. Την ύπαρξη </a:t>
            </a:r>
            <a:r>
              <a:rPr lang="el-GR" sz="1600" dirty="0">
                <a:solidFill>
                  <a:srgbClr val="FFFF00"/>
                </a:solidFill>
              </a:rPr>
              <a:t>ελεύθερων πόρων</a:t>
            </a:r>
          </a:p>
          <a:p>
            <a:pPr marL="0" indent="0">
              <a:buNone/>
            </a:pPr>
            <a:endParaRPr lang="el-GR" sz="1600" dirty="0"/>
          </a:p>
          <a:p>
            <a:pPr marL="0" indent="0">
              <a:buNone/>
            </a:pPr>
            <a:r>
              <a:rPr lang="el-GR" sz="1600" dirty="0"/>
              <a:t>5. Την ύπαρξη </a:t>
            </a:r>
            <a:r>
              <a:rPr lang="el-GR" sz="1600" dirty="0">
                <a:solidFill>
                  <a:srgbClr val="FFFF00"/>
                </a:solidFill>
              </a:rPr>
              <a:t>επαναστατικών ελίτ</a:t>
            </a:r>
          </a:p>
          <a:p>
            <a:pPr marL="0" indent="0">
              <a:buNone/>
            </a:pPr>
            <a:endParaRPr lang="el-GR" sz="1600" dirty="0"/>
          </a:p>
          <a:p>
            <a:pPr marL="0" indent="0">
              <a:buNone/>
            </a:pPr>
            <a:r>
              <a:rPr lang="el-GR" sz="1600" dirty="0"/>
              <a:t>6. Τις </a:t>
            </a:r>
            <a:r>
              <a:rPr lang="el-GR" sz="1600" dirty="0">
                <a:solidFill>
                  <a:srgbClr val="FFFF00"/>
                </a:solidFill>
              </a:rPr>
              <a:t>κοσμολογικές και οντολογικές </a:t>
            </a:r>
            <a:r>
              <a:rPr lang="el-GR" sz="1600" dirty="0"/>
              <a:t>αρχές του πολιτισμού </a:t>
            </a:r>
          </a:p>
          <a:p>
            <a:endParaRPr lang="el-GR" sz="2000" dirty="0"/>
          </a:p>
          <a:p>
            <a:endParaRPr lang="el-GR" dirty="0"/>
          </a:p>
        </p:txBody>
      </p:sp>
    </p:spTree>
    <p:extLst>
      <p:ext uri="{BB962C8B-B14F-4D97-AF65-F5344CB8AC3E}">
        <p14:creationId xmlns:p14="http://schemas.microsoft.com/office/powerpoint/2010/main" val="217171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C22E38-2317-4867-A49B-9C9089B5FDE5}"/>
              </a:ext>
            </a:extLst>
          </p:cNvPr>
          <p:cNvSpPr>
            <a:spLocks noGrp="1"/>
          </p:cNvSpPr>
          <p:nvPr>
            <p:ph type="title"/>
          </p:nvPr>
        </p:nvSpPr>
        <p:spPr>
          <a:xfrm>
            <a:off x="457200" y="274638"/>
            <a:ext cx="8229600" cy="706090"/>
          </a:xfrm>
        </p:spPr>
        <p:txBody>
          <a:bodyPr/>
          <a:lstStyle/>
          <a:p>
            <a:r>
              <a:rPr lang="el-GR" sz="2800" dirty="0">
                <a:solidFill>
                  <a:srgbClr val="FFFF00"/>
                </a:solidFill>
              </a:rPr>
              <a:t>Εμπεδωμένοι και Ελεύθεροι Πόροι</a:t>
            </a:r>
          </a:p>
        </p:txBody>
      </p:sp>
      <p:sp>
        <p:nvSpPr>
          <p:cNvPr id="3" name="Θέση περιεχομένου 2">
            <a:extLst>
              <a:ext uri="{FF2B5EF4-FFF2-40B4-BE49-F238E27FC236}">
                <a16:creationId xmlns:a16="http://schemas.microsoft.com/office/drawing/2014/main" id="{C53ED3FA-3D08-448C-A934-5DAC0CF631BE}"/>
              </a:ext>
            </a:extLst>
          </p:cNvPr>
          <p:cNvSpPr>
            <a:spLocks noGrp="1"/>
          </p:cNvSpPr>
          <p:nvPr>
            <p:ph idx="1"/>
          </p:nvPr>
        </p:nvSpPr>
        <p:spPr/>
        <p:txBody>
          <a:bodyPr/>
          <a:lstStyle/>
          <a:p>
            <a:pPr marL="0" indent="0">
              <a:buNone/>
            </a:pPr>
            <a:r>
              <a:rPr lang="el-GR" sz="2000" u="sng" dirty="0"/>
              <a:t>Εμπεδωμένοι πόροι</a:t>
            </a:r>
            <a:r>
              <a:rPr lang="el-GR" sz="2000" dirty="0"/>
              <a:t>: οι ανθρώπινοι, υλικοί, και άυλοι πόροι που είναι εμπεδωμένοι σε παραδοσιακές κοινωνικές οργανώσεις (σόγια) που δεν ελέγχονται άμεσα από την κεντρική εξουσία (αυτοκράτορα, βασιλιά, </a:t>
            </a:r>
            <a:r>
              <a:rPr lang="el-GR" sz="2000" dirty="0" err="1"/>
              <a:t>κ.λπ</a:t>
            </a:r>
            <a:r>
              <a:rPr lang="el-GR" sz="2000" dirty="0"/>
              <a:t>).</a:t>
            </a:r>
          </a:p>
          <a:p>
            <a:pPr marL="0" indent="0">
              <a:buNone/>
            </a:pPr>
            <a:endParaRPr lang="el-GR" sz="2000" dirty="0"/>
          </a:p>
          <a:p>
            <a:pPr marL="0" indent="0">
              <a:buNone/>
            </a:pPr>
            <a:r>
              <a:rPr lang="el-GR" sz="2000" u="sng" dirty="0"/>
              <a:t>Ελεύθεροι πόροι</a:t>
            </a:r>
            <a:r>
              <a:rPr lang="el-GR" sz="2000" dirty="0"/>
              <a:t>: οι ανθρώπινοι, υλικοί, και άυλοι πόροι που δεν είναι εμπεδωμένοι και οι οποίοι μπορούν να προσδεθούν εμπρόθετα σε κάποιον θεσμό, ή να αυτονομηθούν από κάθε </a:t>
            </a:r>
            <a:r>
              <a:rPr lang="el-GR" sz="2000" dirty="0" err="1"/>
              <a:t>προϋπάρχοντα</a:t>
            </a:r>
            <a:r>
              <a:rPr lang="el-GR" sz="2000" dirty="0"/>
              <a:t> θεσμό (ελεύθεροι αγρότες, ευνούχοι, σκλάβοι-πολεμιστές, αξιοκρατικοί γραφειοκράτες, φέουδα, επαγγελματικοί στρατοί, πειρατές της Καραϊβικής) </a:t>
            </a:r>
          </a:p>
          <a:p>
            <a:pPr marL="0" indent="0">
              <a:buNone/>
            </a:pPr>
            <a:endParaRPr lang="el-GR" sz="2000" dirty="0"/>
          </a:p>
          <a:p>
            <a:pPr marL="0" indent="0">
              <a:buNone/>
            </a:pPr>
            <a:r>
              <a:rPr lang="el-GR" sz="2000" dirty="0"/>
              <a:t>Η κοινωνική </a:t>
            </a:r>
            <a:r>
              <a:rPr lang="el-GR" sz="2000" dirty="0">
                <a:solidFill>
                  <a:srgbClr val="FFFF00"/>
                </a:solidFill>
              </a:rPr>
              <a:t>δυναμική αλλαγής </a:t>
            </a:r>
            <a:r>
              <a:rPr lang="el-GR" sz="2000" dirty="0"/>
              <a:t>εξαρτάται άμεσα από την ύπαρξη ελεύθερων πόρων</a:t>
            </a:r>
          </a:p>
        </p:txBody>
      </p:sp>
    </p:spTree>
    <p:extLst>
      <p:ext uri="{BB962C8B-B14F-4D97-AF65-F5344CB8AC3E}">
        <p14:creationId xmlns:p14="http://schemas.microsoft.com/office/powerpoint/2010/main" val="4111329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FCEE76-EE06-4659-AC29-039CF8E30969}"/>
              </a:ext>
            </a:extLst>
          </p:cNvPr>
          <p:cNvSpPr>
            <a:spLocks noGrp="1"/>
          </p:cNvSpPr>
          <p:nvPr>
            <p:ph type="title"/>
          </p:nvPr>
        </p:nvSpPr>
        <p:spPr>
          <a:xfrm>
            <a:off x="457200" y="274638"/>
            <a:ext cx="8229600" cy="562074"/>
          </a:xfrm>
        </p:spPr>
        <p:txBody>
          <a:bodyPr/>
          <a:lstStyle/>
          <a:p>
            <a:r>
              <a:rPr lang="el-GR" sz="2800" dirty="0">
                <a:solidFill>
                  <a:srgbClr val="FFFF00"/>
                </a:solidFill>
              </a:rPr>
              <a:t>Ελεύθεροι πόροι κατά τον Μεσαίωνα</a:t>
            </a:r>
          </a:p>
        </p:txBody>
      </p:sp>
      <p:sp>
        <p:nvSpPr>
          <p:cNvPr id="3" name="Θέση περιεχομένου 2">
            <a:extLst>
              <a:ext uri="{FF2B5EF4-FFF2-40B4-BE49-F238E27FC236}">
                <a16:creationId xmlns:a16="http://schemas.microsoft.com/office/drawing/2014/main" id="{75BE2056-A9DA-47E4-BAD8-3F1126B3A4D4}"/>
              </a:ext>
            </a:extLst>
          </p:cNvPr>
          <p:cNvSpPr>
            <a:spLocks noGrp="1"/>
          </p:cNvSpPr>
          <p:nvPr>
            <p:ph idx="1"/>
          </p:nvPr>
        </p:nvSpPr>
        <p:spPr>
          <a:xfrm>
            <a:off x="457200" y="1124744"/>
            <a:ext cx="8229600" cy="5328592"/>
          </a:xfrm>
        </p:spPr>
        <p:txBody>
          <a:bodyPr/>
          <a:lstStyle/>
          <a:p>
            <a:pPr marL="0" indent="0">
              <a:buNone/>
            </a:pPr>
            <a:r>
              <a:rPr lang="el-GR" sz="1800" dirty="0"/>
              <a:t>Πόροι που δεν ελέγχονται από γενεαλογικές ομάδες (σόγια)</a:t>
            </a:r>
          </a:p>
          <a:p>
            <a:pPr marL="0" indent="0">
              <a:buNone/>
            </a:pPr>
            <a:endParaRPr lang="el-GR" sz="1800" dirty="0"/>
          </a:p>
          <a:p>
            <a:pPr marL="0" indent="0">
              <a:buNone/>
            </a:pPr>
            <a:r>
              <a:rPr lang="el-GR" sz="1800" dirty="0"/>
              <a:t>Παραδοσιακοί πόροι: Πόροι εμπεδωμένοι, σε διάφορους βαθμούς, σε παραδοσιακά κέντρα εξουσίας</a:t>
            </a:r>
          </a:p>
          <a:p>
            <a:pPr marL="0" indent="0">
              <a:buNone/>
            </a:pPr>
            <a:endParaRPr lang="el-GR" sz="1800" dirty="0"/>
          </a:p>
          <a:p>
            <a:pPr marL="0" indent="0">
              <a:buNone/>
            </a:pPr>
            <a:r>
              <a:rPr lang="el-GR" sz="1800" dirty="0"/>
              <a:t>Ελεύθεροι πόροι = ελεύθεροι αγρότες, ελεύθερες πόλεις/αστοί, αποικίες και οικισμοί στρατιωτών</a:t>
            </a:r>
            <a:r>
              <a:rPr lang="en-US" sz="1800" dirty="0"/>
              <a:t>, </a:t>
            </a:r>
            <a:r>
              <a:rPr lang="el-GR" sz="1800" dirty="0"/>
              <a:t>τεχνικές, τεχνολογίες, τεχνογνωσίες, εφευρέσεις. </a:t>
            </a:r>
          </a:p>
          <a:p>
            <a:pPr marL="0" indent="0">
              <a:buNone/>
            </a:pPr>
            <a:endParaRPr lang="el-GR" sz="1800" dirty="0"/>
          </a:p>
          <a:p>
            <a:pPr marL="0" indent="0">
              <a:buNone/>
            </a:pPr>
            <a:r>
              <a:rPr lang="el-GR" sz="1800" dirty="0"/>
              <a:t>Μεσαιωνικά κράτη: Περιορισμένη ικανότητα δημιουργίας ελεύθερων πόρων</a:t>
            </a:r>
          </a:p>
          <a:p>
            <a:pPr marL="0" indent="0">
              <a:buNone/>
            </a:pPr>
            <a:endParaRPr lang="el-GR" sz="1800" dirty="0"/>
          </a:p>
          <a:p>
            <a:pPr marL="0" indent="0">
              <a:buNone/>
            </a:pPr>
            <a:r>
              <a:rPr lang="el-GR" sz="1800" dirty="0"/>
              <a:t>Συνηθισμένο πρόβλημα: Μη-διαφοροποιημένες δομές </a:t>
            </a:r>
            <a:r>
              <a:rPr lang="el-GR" sz="1800" dirty="0">
                <a:sym typeface="Wingdings" panose="05000000000000000000" pitchFamily="2" charset="2"/>
              </a:rPr>
              <a:t>  εξειδικευμένες πολιτικές δράσης της κεντρικής εξουσίας</a:t>
            </a:r>
          </a:p>
          <a:p>
            <a:pPr marL="0" indent="0">
              <a:buNone/>
            </a:pPr>
            <a:endParaRPr lang="el-GR" sz="1800" dirty="0">
              <a:sym typeface="Wingdings" panose="05000000000000000000" pitchFamily="2" charset="2"/>
            </a:endParaRPr>
          </a:p>
          <a:p>
            <a:pPr marL="0" indent="0">
              <a:buNone/>
            </a:pPr>
            <a:r>
              <a:rPr lang="el-GR" sz="1800" dirty="0">
                <a:sym typeface="Wingdings" panose="05000000000000000000" pitchFamily="2" charset="2"/>
              </a:rPr>
              <a:t>Οι πιο διαφοροποιημένες δράσεις περιορίζονταν τόσο από τον παραδοσιακό χαρακτήρα των συγγενικών ομάδων, όσο και από τον παραδοσιακό χαρακτήρα των συμβόλων εξουσίας του κυβερνήτη</a:t>
            </a:r>
            <a:endParaRPr lang="el-GR" sz="1800" dirty="0"/>
          </a:p>
        </p:txBody>
      </p:sp>
    </p:spTree>
    <p:extLst>
      <p:ext uri="{BB962C8B-B14F-4D97-AF65-F5344CB8AC3E}">
        <p14:creationId xmlns:p14="http://schemas.microsoft.com/office/powerpoint/2010/main" val="421826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A15C9-461A-17AD-4649-13868020C570}"/>
              </a:ext>
            </a:extLst>
          </p:cNvPr>
          <p:cNvSpPr>
            <a:spLocks noGrp="1"/>
          </p:cNvSpPr>
          <p:nvPr>
            <p:ph type="title"/>
          </p:nvPr>
        </p:nvSpPr>
        <p:spPr/>
        <p:txBody>
          <a:bodyPr/>
          <a:lstStyle/>
          <a:p>
            <a:r>
              <a:rPr lang="el-GR" sz="2000" dirty="0">
                <a:solidFill>
                  <a:srgbClr val="FFFF00"/>
                </a:solidFill>
              </a:rPr>
              <a:t>Τι είναι και πώς διαμορφώνεται η «Κοινωνική Εξουσία»; </a:t>
            </a:r>
            <a:endParaRPr lang="en-US" sz="2000" dirty="0">
              <a:solidFill>
                <a:srgbClr val="FFFF00"/>
              </a:solidFill>
            </a:endParaRPr>
          </a:p>
        </p:txBody>
      </p:sp>
      <p:sp>
        <p:nvSpPr>
          <p:cNvPr id="3" name="Θέση περιεχομένου 2">
            <a:extLst>
              <a:ext uri="{FF2B5EF4-FFF2-40B4-BE49-F238E27FC236}">
                <a16:creationId xmlns:a16="http://schemas.microsoft.com/office/drawing/2014/main" id="{414BDD6D-BB40-92D7-BA43-82613D55EBF9}"/>
              </a:ext>
            </a:extLst>
          </p:cNvPr>
          <p:cNvSpPr>
            <a:spLocks noGrp="1"/>
          </p:cNvSpPr>
          <p:nvPr>
            <p:ph idx="1"/>
          </p:nvPr>
        </p:nvSpPr>
        <p:spPr/>
        <p:txBody>
          <a:bodyPr/>
          <a:lstStyle/>
          <a:p>
            <a:r>
              <a:rPr lang="el-GR" sz="2000" dirty="0">
                <a:solidFill>
                  <a:srgbClr val="FFFF00"/>
                </a:solidFill>
              </a:rPr>
              <a:t>Κοινωνική Εξουσία </a:t>
            </a:r>
            <a:r>
              <a:rPr lang="el-GR" sz="2000" dirty="0"/>
              <a:t>είναι η ικανότητα μίας ομάδας να επιβάλει την βούλησή της στο περιβάλλον της και/ή σε μία άλλη ομάδα</a:t>
            </a:r>
          </a:p>
          <a:p>
            <a:endParaRPr lang="el-GR" sz="2000" dirty="0"/>
          </a:p>
          <a:p>
            <a:r>
              <a:rPr lang="el-GR" sz="2000" dirty="0"/>
              <a:t>Η Κ.Ε. διαμορφώνεται σε τέσσερα είδη κοινωνικών δικτύων </a:t>
            </a:r>
          </a:p>
          <a:p>
            <a:endParaRPr lang="el-GR" sz="2000" dirty="0"/>
          </a:p>
          <a:p>
            <a:r>
              <a:rPr lang="el-GR" sz="2000" dirty="0"/>
              <a:t>Πολιτικά δίκτυα =&gt; ο έλεγχος των υποχρεωτικών θεσμών αλληλεπίδρασης</a:t>
            </a:r>
          </a:p>
          <a:p>
            <a:pPr marL="0" indent="0">
              <a:buNone/>
            </a:pPr>
            <a:endParaRPr lang="el-GR" sz="2000" dirty="0"/>
          </a:p>
          <a:p>
            <a:r>
              <a:rPr lang="el-GR" sz="2000" dirty="0"/>
              <a:t>Οικονομικά δίκτυα =&gt; έλεγχος μέρους ή του συνόλου του πλέγματος παραγωγής-κατανάλωσης προϊόντων</a:t>
            </a:r>
          </a:p>
          <a:p>
            <a:endParaRPr lang="el-GR" sz="2000" dirty="0"/>
          </a:p>
          <a:p>
            <a:r>
              <a:rPr lang="el-GR" sz="2000" dirty="0"/>
              <a:t>Στρατιωτικά δίκτυα =&gt; έλεγχος του σώματος</a:t>
            </a:r>
          </a:p>
          <a:p>
            <a:endParaRPr lang="el-GR" sz="2000" dirty="0"/>
          </a:p>
          <a:p>
            <a:r>
              <a:rPr lang="el-GR" sz="2000" dirty="0"/>
              <a:t>Ιδεολογικά δίκτυα =&gt; έλεγχος του πνεύματος/νου/ιδεών</a:t>
            </a:r>
            <a:endParaRPr lang="en-US" sz="2000" dirty="0"/>
          </a:p>
        </p:txBody>
      </p:sp>
    </p:spTree>
    <p:extLst>
      <p:ext uri="{BB962C8B-B14F-4D97-AF65-F5344CB8AC3E}">
        <p14:creationId xmlns:p14="http://schemas.microsoft.com/office/powerpoint/2010/main" val="967273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E49A38-A360-414D-9694-C6966E70A386}"/>
              </a:ext>
            </a:extLst>
          </p:cNvPr>
          <p:cNvSpPr>
            <a:spLocks noGrp="1"/>
          </p:cNvSpPr>
          <p:nvPr>
            <p:ph type="title"/>
          </p:nvPr>
        </p:nvSpPr>
        <p:spPr>
          <a:xfrm>
            <a:off x="457200" y="116632"/>
            <a:ext cx="8229600" cy="449262"/>
          </a:xfrm>
        </p:spPr>
        <p:txBody>
          <a:bodyPr/>
          <a:lstStyle/>
          <a:p>
            <a:r>
              <a:rPr lang="el-GR" sz="2000" dirty="0">
                <a:solidFill>
                  <a:srgbClr val="FFFF00"/>
                </a:solidFill>
              </a:rPr>
              <a:t>Παράγοντες διαφοροποίησης – παράγοντες εσωτερικής έντασης</a:t>
            </a:r>
          </a:p>
        </p:txBody>
      </p:sp>
      <p:sp>
        <p:nvSpPr>
          <p:cNvPr id="3" name="Θέση περιεχομένου 2">
            <a:extLst>
              <a:ext uri="{FF2B5EF4-FFF2-40B4-BE49-F238E27FC236}">
                <a16:creationId xmlns:a16="http://schemas.microsoft.com/office/drawing/2014/main" id="{86574E00-353B-4FCA-9A7C-547643DFCEAE}"/>
              </a:ext>
            </a:extLst>
          </p:cNvPr>
          <p:cNvSpPr>
            <a:spLocks noGrp="1"/>
          </p:cNvSpPr>
          <p:nvPr>
            <p:ph idx="1"/>
          </p:nvPr>
        </p:nvSpPr>
        <p:spPr>
          <a:xfrm>
            <a:off x="463122" y="764704"/>
            <a:ext cx="8229600" cy="5544616"/>
          </a:xfrm>
        </p:spPr>
        <p:txBody>
          <a:bodyPr/>
          <a:lstStyle/>
          <a:p>
            <a:pPr marL="0" indent="0">
              <a:buNone/>
            </a:pPr>
            <a:r>
              <a:rPr lang="el-GR" sz="1600" dirty="0"/>
              <a:t>Κοινωνική εξέλιξη :</a:t>
            </a:r>
          </a:p>
          <a:p>
            <a:pPr marL="0" indent="0">
              <a:buNone/>
            </a:pPr>
            <a:endParaRPr lang="el-GR" sz="1600" dirty="0"/>
          </a:p>
          <a:p>
            <a:pPr marL="0" indent="0">
              <a:buNone/>
            </a:pPr>
            <a:r>
              <a:rPr lang="el-GR" sz="1400" dirty="0"/>
              <a:t>1. Λαμβάνει χώρα όχι μηχανιστικά, μέσω μίας διαδικασία συνεχούς διαφοροποίησης, αλλά ως </a:t>
            </a:r>
            <a:r>
              <a:rPr lang="el-GR" sz="1400" i="1" dirty="0"/>
              <a:t>συνδυασμός</a:t>
            </a:r>
            <a:r>
              <a:rPr lang="el-GR" sz="1400" dirty="0"/>
              <a:t> (1) εν δυνάμει κοινωνικής διαφοροποίησης και (2) ύπαρξη «πολιτικών </a:t>
            </a:r>
            <a:r>
              <a:rPr lang="el-GR" sz="1400" dirty="0" err="1"/>
              <a:t>εγχειρηματιών</a:t>
            </a:r>
            <a:r>
              <a:rPr lang="el-GR" sz="1400" dirty="0"/>
              <a:t>»–ελίτ με πρόθεση δημιουργίας νέων πολιτικών οντοτήτων.</a:t>
            </a:r>
          </a:p>
          <a:p>
            <a:pPr marL="0" indent="0">
              <a:buNone/>
            </a:pPr>
            <a:endParaRPr lang="el-GR" sz="1400" dirty="0"/>
          </a:p>
          <a:p>
            <a:pPr marL="0" indent="0">
              <a:buNone/>
            </a:pPr>
            <a:r>
              <a:rPr lang="el-GR" sz="1400" dirty="0"/>
              <a:t>2. Εσωτερικές αντιφάσεις συμφυείς με την ίδια την ύπαρξη των μεσαιωνικών αυτοκρατοριών:</a:t>
            </a:r>
          </a:p>
          <a:p>
            <a:pPr marL="0" indent="0">
              <a:buNone/>
            </a:pPr>
            <a:endParaRPr lang="el-GR" sz="1400" dirty="0"/>
          </a:p>
          <a:p>
            <a:pPr marL="0" indent="0">
              <a:buNone/>
            </a:pPr>
            <a:r>
              <a:rPr lang="el-GR" sz="1400" dirty="0"/>
              <a:t>2.α. …μεταξύ δημιουργίας ελεύθερων πόρων και προσπάθειες ελέγχου των από τον ηγεμόνα</a:t>
            </a:r>
          </a:p>
          <a:p>
            <a:pPr marL="0" indent="0">
              <a:buNone/>
            </a:pPr>
            <a:r>
              <a:rPr lang="el-GR" sz="1400" dirty="0"/>
              <a:t>2.β. …μεταξύ των στόχων του ηγεμόνα και της εξάντλησης των πόρων που έχει απελευθερώσει</a:t>
            </a:r>
          </a:p>
          <a:p>
            <a:pPr marL="0" indent="0">
              <a:buNone/>
            </a:pPr>
            <a:r>
              <a:rPr lang="el-GR" sz="1400" dirty="0"/>
              <a:t>2.γ. …μεταξύ της επιθυμίας του ηγεμόνα να αποδεσμευθεί από τα παραδοσιακά κέντρα εξουσίας, και την νομιμοποίησή του εξαιτίας της παράδοσης </a:t>
            </a:r>
          </a:p>
          <a:p>
            <a:pPr marL="0" indent="0">
              <a:buNone/>
            </a:pPr>
            <a:endParaRPr lang="el-GR" sz="1400" dirty="0"/>
          </a:p>
          <a:p>
            <a:pPr marL="0" indent="0">
              <a:buNone/>
            </a:pPr>
            <a:r>
              <a:rPr lang="en-US" sz="1400" dirty="0"/>
              <a:t>3. </a:t>
            </a:r>
            <a:r>
              <a:rPr lang="el-GR" sz="1400" dirty="0"/>
              <a:t>Η </a:t>
            </a:r>
            <a:r>
              <a:rPr lang="el-GR" sz="1400" dirty="0" err="1"/>
              <a:t>διάδραση</a:t>
            </a:r>
            <a:r>
              <a:rPr lang="el-GR" sz="1400" dirty="0"/>
              <a:t> μεταξύ εξωτερικών πιέσεων και εσωτερικών αντιφάσεων διαμόρφωσαν την πτώση ή/και την μεταμόρφωση των αυτοκρατοριών σε νεωτερικές οντότητες.</a:t>
            </a:r>
          </a:p>
          <a:p>
            <a:pPr marL="0" indent="0">
              <a:buNone/>
            </a:pPr>
            <a:endParaRPr lang="el-GR" sz="1400" dirty="0"/>
          </a:p>
          <a:p>
            <a:pPr marL="0" indent="0">
              <a:buNone/>
            </a:pPr>
            <a:r>
              <a:rPr lang="el-GR" sz="1400" dirty="0"/>
              <a:t>4. Οι βασικοί μηχανισμοί αποτελούνται από το παλάτι, τους αριστοκράτες, την γραφειοκρατία, και τους ελεύθερους αγρότες/αστούς.</a:t>
            </a:r>
          </a:p>
          <a:p>
            <a:pPr marL="0" indent="0">
              <a:buNone/>
            </a:pPr>
            <a:endParaRPr lang="el-GR" sz="1400" dirty="0"/>
          </a:p>
          <a:p>
            <a:pPr marL="0" indent="0">
              <a:buNone/>
            </a:pPr>
            <a:r>
              <a:rPr lang="el-GR" sz="1400" dirty="0"/>
              <a:t>5. Διαφορετικές αυτοκρατορίες (κυρίαρχες κοινωνικές ομάδες) αναπτύσσουν διαφορετικούς στόχους: στην Κίνα πολιτισμικοί στόχοι, στο Βυζάντιο στρατιωτικοί στόχοι.</a:t>
            </a:r>
            <a:r>
              <a:rPr lang="en-US" sz="1400" dirty="0"/>
              <a:t> </a:t>
            </a:r>
            <a:endParaRPr lang="el-GR" sz="1400" dirty="0"/>
          </a:p>
          <a:p>
            <a:pPr marL="0" indent="0">
              <a:buNone/>
            </a:pPr>
            <a:endParaRPr lang="el-GR" sz="2000" dirty="0"/>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1089287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254C77-7389-492E-80FB-B28700678464}"/>
              </a:ext>
            </a:extLst>
          </p:cNvPr>
          <p:cNvSpPr>
            <a:spLocks noGrp="1"/>
          </p:cNvSpPr>
          <p:nvPr>
            <p:ph type="title"/>
          </p:nvPr>
        </p:nvSpPr>
        <p:spPr>
          <a:xfrm>
            <a:off x="457200" y="274638"/>
            <a:ext cx="8229600" cy="706090"/>
          </a:xfrm>
        </p:spPr>
        <p:txBody>
          <a:bodyPr/>
          <a:lstStyle/>
          <a:p>
            <a:r>
              <a:rPr lang="el-GR" sz="2800" dirty="0">
                <a:solidFill>
                  <a:srgbClr val="FFFF00"/>
                </a:solidFill>
              </a:rPr>
              <a:t>Διαφοροποίηση</a:t>
            </a:r>
            <a:r>
              <a:rPr lang="en-US" sz="2800" dirty="0">
                <a:solidFill>
                  <a:srgbClr val="FFFF00"/>
                </a:solidFill>
              </a:rPr>
              <a:t> </a:t>
            </a:r>
            <a:r>
              <a:rPr lang="el-GR" sz="2800" dirty="0">
                <a:solidFill>
                  <a:srgbClr val="FFFF00"/>
                </a:solidFill>
              </a:rPr>
              <a:t>κατά τον Μεσαίωνα</a:t>
            </a:r>
          </a:p>
        </p:txBody>
      </p:sp>
      <p:sp>
        <p:nvSpPr>
          <p:cNvPr id="3" name="Θέση περιεχομένου 2">
            <a:extLst>
              <a:ext uri="{FF2B5EF4-FFF2-40B4-BE49-F238E27FC236}">
                <a16:creationId xmlns:a16="http://schemas.microsoft.com/office/drawing/2014/main" id="{2F047A14-263A-4E51-A8D5-7626564B6112}"/>
              </a:ext>
            </a:extLst>
          </p:cNvPr>
          <p:cNvSpPr>
            <a:spLocks noGrp="1"/>
          </p:cNvSpPr>
          <p:nvPr>
            <p:ph idx="1"/>
          </p:nvPr>
        </p:nvSpPr>
        <p:spPr>
          <a:xfrm>
            <a:off x="457200" y="1196752"/>
            <a:ext cx="8229600" cy="4937348"/>
          </a:xfrm>
        </p:spPr>
        <p:txBody>
          <a:bodyPr/>
          <a:lstStyle/>
          <a:p>
            <a:pPr marL="0" indent="0">
              <a:buNone/>
            </a:pPr>
            <a:r>
              <a:rPr lang="el-GR" sz="1800" dirty="0"/>
              <a:t>Δεν οδηγούσαν σε δομική διαφοροποίηση όλες οι μαζικές κοινωνικές αλλαγές (π.χ. η δημιουργία Θεμάτων στην βυζαντινή αυτοκρατορία)</a:t>
            </a:r>
          </a:p>
          <a:p>
            <a:pPr marL="0" indent="0">
              <a:buNone/>
            </a:pPr>
            <a:endParaRPr lang="el-GR" sz="1800" dirty="0"/>
          </a:p>
          <a:p>
            <a:pPr marL="0" indent="0">
              <a:buNone/>
            </a:pPr>
            <a:r>
              <a:rPr lang="el-GR" sz="1800" dirty="0"/>
              <a:t>Θεσμικές εξελίξεις σε διαφορετικές κοινωνίες παρόμοιου «σταδίου» διαφοροποίησης δεν οδηγούσαν στην ίδια κατεύθυνση (π.χ. η δημιουργία εμπορικών δικτύων)</a:t>
            </a:r>
          </a:p>
          <a:p>
            <a:pPr marL="0" indent="0">
              <a:buNone/>
            </a:pPr>
            <a:endParaRPr lang="el-GR" sz="1800" dirty="0"/>
          </a:p>
          <a:p>
            <a:pPr marL="0" indent="0">
              <a:buNone/>
            </a:pPr>
            <a:r>
              <a:rPr lang="el-GR" sz="1800" dirty="0"/>
              <a:t>Πιθανότητα «οπισθοδρόμησης» σε κάποιες διαφοροποιημένες δομές</a:t>
            </a:r>
          </a:p>
          <a:p>
            <a:pPr marL="0" indent="0">
              <a:buNone/>
            </a:pPr>
            <a:endParaRPr lang="el-GR" sz="1800" dirty="0"/>
          </a:p>
          <a:p>
            <a:pPr marL="0" indent="0">
              <a:buNone/>
            </a:pPr>
            <a:r>
              <a:rPr lang="el-GR" sz="1800" dirty="0"/>
              <a:t>Πιθανότητα διαφορετικού επιπέδου διαφοροποίησης εντός του ίδιου κοινωνικού συστήματος (υψηλή διαφοροποίηση κυβερνητικών ρόλων / χαμηλή διαφοροποίηση οικονομικής παραγωγής)</a:t>
            </a:r>
          </a:p>
          <a:p>
            <a:pPr marL="0" indent="0">
              <a:buNone/>
            </a:pPr>
            <a:endParaRPr lang="el-GR" sz="1800" dirty="0"/>
          </a:p>
          <a:p>
            <a:pPr marL="0" indent="0">
              <a:buNone/>
            </a:pPr>
            <a:r>
              <a:rPr lang="el-GR" sz="1800" dirty="0"/>
              <a:t>Ο λόγος σε κάθε περίπτωση είναι η ύπαρξη και το ποιόν των ελίτ που επιθυμούν την δημιουργία καινούργιων πολιτικών μορφωμάτων</a:t>
            </a:r>
          </a:p>
          <a:p>
            <a:pPr marL="0" indent="0">
              <a:buNone/>
            </a:pPr>
            <a:endParaRPr lang="el-GR" sz="2000" dirty="0"/>
          </a:p>
          <a:p>
            <a:pPr marL="0" indent="0">
              <a:buNone/>
            </a:pPr>
            <a:endParaRPr lang="el-GR" sz="2000" dirty="0"/>
          </a:p>
        </p:txBody>
      </p:sp>
    </p:spTree>
    <p:extLst>
      <p:ext uri="{BB962C8B-B14F-4D97-AF65-F5344CB8AC3E}">
        <p14:creationId xmlns:p14="http://schemas.microsoft.com/office/powerpoint/2010/main" val="423083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D1E8D7-60D2-48A5-B131-6296C725F006}"/>
              </a:ext>
            </a:extLst>
          </p:cNvPr>
          <p:cNvSpPr>
            <a:spLocks noGrp="1"/>
          </p:cNvSpPr>
          <p:nvPr>
            <p:ph type="title"/>
          </p:nvPr>
        </p:nvSpPr>
        <p:spPr>
          <a:xfrm>
            <a:off x="457200" y="274638"/>
            <a:ext cx="8229600" cy="634082"/>
          </a:xfrm>
        </p:spPr>
        <p:txBody>
          <a:bodyPr/>
          <a:lstStyle/>
          <a:p>
            <a:r>
              <a:rPr lang="el-GR" sz="2000" dirty="0">
                <a:solidFill>
                  <a:srgbClr val="FFFF00"/>
                </a:solidFill>
              </a:rPr>
              <a:t>Ο Ρόλος των ελίτ</a:t>
            </a:r>
          </a:p>
        </p:txBody>
      </p:sp>
      <p:sp>
        <p:nvSpPr>
          <p:cNvPr id="3" name="Θέση περιεχομένου 2">
            <a:extLst>
              <a:ext uri="{FF2B5EF4-FFF2-40B4-BE49-F238E27FC236}">
                <a16:creationId xmlns:a16="http://schemas.microsoft.com/office/drawing/2014/main" id="{266342CB-2046-4DE6-AD02-EF0B3A724566}"/>
              </a:ext>
            </a:extLst>
          </p:cNvPr>
          <p:cNvSpPr>
            <a:spLocks noGrp="1"/>
          </p:cNvSpPr>
          <p:nvPr>
            <p:ph idx="1"/>
          </p:nvPr>
        </p:nvSpPr>
        <p:spPr>
          <a:xfrm>
            <a:off x="179512" y="1268760"/>
            <a:ext cx="8856984" cy="5314602"/>
          </a:xfrm>
        </p:spPr>
        <p:txBody>
          <a:bodyPr/>
          <a:lstStyle/>
          <a:p>
            <a:pPr marL="0" indent="0">
              <a:buNone/>
            </a:pPr>
            <a:r>
              <a:rPr lang="el-GR" sz="1800" dirty="0"/>
              <a:t>Ελίτ: σχετικά μικρές ομάδες ατόμων που έχουν την ικανότητα …</a:t>
            </a:r>
          </a:p>
          <a:p>
            <a:pPr marL="0" indent="0">
              <a:buNone/>
            </a:pPr>
            <a:endParaRPr lang="el-GR" sz="1800" dirty="0"/>
          </a:p>
          <a:p>
            <a:pPr>
              <a:buAutoNum type="arabicPeriod"/>
            </a:pPr>
            <a:r>
              <a:rPr lang="el-GR" sz="1800" dirty="0"/>
              <a:t>…να δημιουργούν και/ή να ελέγχουν πόρους και την ροή τους</a:t>
            </a:r>
          </a:p>
          <a:p>
            <a:pPr>
              <a:buAutoNum type="arabicPeriod"/>
            </a:pPr>
            <a:r>
              <a:rPr lang="el-GR" sz="1800" dirty="0"/>
              <a:t>…να οργανώνουν και να διοχετεύουν την κοινωνική δυσφορία προς ορισμένη κατεύθυνση</a:t>
            </a:r>
          </a:p>
          <a:p>
            <a:pPr>
              <a:buAutoNum type="arabicPeriod"/>
            </a:pPr>
            <a:r>
              <a:rPr lang="el-GR" sz="1800" dirty="0"/>
              <a:t>…να </a:t>
            </a:r>
            <a:r>
              <a:rPr lang="el-GR" sz="1800" dirty="0" err="1"/>
              <a:t>νοηματοδοτούν</a:t>
            </a:r>
            <a:r>
              <a:rPr lang="el-GR" sz="1800" dirty="0"/>
              <a:t> την συλλογική δράση σε πολιτικούς όρους </a:t>
            </a:r>
          </a:p>
          <a:p>
            <a:pPr>
              <a:buAutoNum type="arabicPeriod"/>
            </a:pPr>
            <a:r>
              <a:rPr lang="el-GR" sz="1800" dirty="0"/>
              <a:t>…να δημιουργούν ή/να χειραγωγούν το ‘χάρισμα’  </a:t>
            </a:r>
          </a:p>
          <a:p>
            <a:pPr>
              <a:buAutoNum type="arabicPeriod"/>
            </a:pPr>
            <a:endParaRPr lang="el-GR" sz="1800" dirty="0"/>
          </a:p>
          <a:p>
            <a:pPr marL="0" indent="0">
              <a:buNone/>
            </a:pPr>
            <a:r>
              <a:rPr lang="el-GR" sz="1600" dirty="0"/>
              <a:t>Ερευνητικό ερώτημα: Είναι οι ελίτ εμπεδωμένες εντός προδιαγεγραμμένων ομάδων, ή είναι αυτόνομες; </a:t>
            </a:r>
          </a:p>
          <a:p>
            <a:pPr marL="0" indent="0">
              <a:buNone/>
            </a:pPr>
            <a:endParaRPr lang="el-GR" sz="1800" dirty="0"/>
          </a:p>
          <a:p>
            <a:pPr marL="0" indent="0">
              <a:buNone/>
            </a:pPr>
            <a:r>
              <a:rPr lang="el-GR" sz="1600" dirty="0"/>
              <a:t>Η </a:t>
            </a:r>
            <a:r>
              <a:rPr lang="el-GR" sz="1600" dirty="0">
                <a:solidFill>
                  <a:srgbClr val="FFC000"/>
                </a:solidFill>
              </a:rPr>
              <a:t>αυτονομία τους εξαρτάται </a:t>
            </a:r>
            <a:r>
              <a:rPr lang="el-GR" sz="1600" dirty="0"/>
              <a:t>(1) το </a:t>
            </a:r>
            <a:r>
              <a:rPr lang="el-GR" sz="1600" u="sng" dirty="0"/>
              <a:t>υψηλό</a:t>
            </a:r>
            <a:r>
              <a:rPr lang="el-GR" sz="1600" dirty="0"/>
              <a:t> ή </a:t>
            </a:r>
            <a:r>
              <a:rPr lang="el-GR" sz="1600" u="sng" dirty="0"/>
              <a:t>χαμηλό</a:t>
            </a:r>
            <a:r>
              <a:rPr lang="el-GR" sz="1600" dirty="0"/>
              <a:t> επίπεδο έντασης μεταξύ της εγκόσμιας και της υπερβατικής σφαίρας</a:t>
            </a:r>
            <a:r>
              <a:rPr lang="en-US" sz="1600" dirty="0"/>
              <a:t> </a:t>
            </a:r>
            <a:r>
              <a:rPr lang="el-GR" sz="1600" dirty="0"/>
              <a:t>και ανάγκη επίλυσης της έντασης, και (2) μεταξύ της </a:t>
            </a:r>
            <a:r>
              <a:rPr lang="el-GR" sz="1600" u="sng" dirty="0"/>
              <a:t>άμεσης</a:t>
            </a:r>
            <a:r>
              <a:rPr lang="el-GR" sz="1600" dirty="0"/>
              <a:t> ή της </a:t>
            </a:r>
            <a:r>
              <a:rPr lang="el-GR" sz="1600" u="sng" dirty="0" err="1"/>
              <a:t>διαμεσολαβούμενης</a:t>
            </a:r>
            <a:r>
              <a:rPr lang="el-GR" sz="1600" dirty="0"/>
              <a:t> πρόσβασης στο ιερό    </a:t>
            </a:r>
          </a:p>
          <a:p>
            <a:pPr marL="0" indent="0">
              <a:buNone/>
            </a:pPr>
            <a:endParaRPr lang="el-GR" sz="1800" dirty="0"/>
          </a:p>
          <a:p>
            <a:pPr marL="0" indent="0">
              <a:buNone/>
            </a:pPr>
            <a:r>
              <a:rPr lang="el-GR" sz="1800" dirty="0"/>
              <a:t>Μεγάλη ένταση + διαμεσολάβηση = αυτονομία από παραδοσιακά κοινωνικά δίκτυα</a:t>
            </a:r>
          </a:p>
          <a:p>
            <a:pPr marL="0" indent="0">
              <a:buNone/>
            </a:pPr>
            <a:endParaRPr lang="el-GR" sz="1800" dirty="0"/>
          </a:p>
          <a:p>
            <a:pPr marL="0" indent="0">
              <a:buNone/>
            </a:pPr>
            <a:endParaRPr lang="el-GR" sz="1800" dirty="0"/>
          </a:p>
        </p:txBody>
      </p:sp>
    </p:spTree>
    <p:extLst>
      <p:ext uri="{BB962C8B-B14F-4D97-AF65-F5344CB8AC3E}">
        <p14:creationId xmlns:p14="http://schemas.microsoft.com/office/powerpoint/2010/main" val="352263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33CECC-CB92-D65A-F25F-D6AE43BEAABB}"/>
              </a:ext>
            </a:extLst>
          </p:cNvPr>
          <p:cNvSpPr>
            <a:spLocks noGrp="1"/>
          </p:cNvSpPr>
          <p:nvPr>
            <p:ph type="title"/>
          </p:nvPr>
        </p:nvSpPr>
        <p:spPr>
          <a:xfrm>
            <a:off x="457200" y="274638"/>
            <a:ext cx="8229600" cy="850106"/>
          </a:xfrm>
        </p:spPr>
        <p:txBody>
          <a:bodyPr/>
          <a:lstStyle/>
          <a:p>
            <a:r>
              <a:rPr lang="el-GR" sz="1600" dirty="0">
                <a:solidFill>
                  <a:srgbClr val="FFFF00"/>
                </a:solidFill>
              </a:rPr>
              <a:t>Ο Ρόλος των ελίτ έναντι της έντασης μεταξύ της υπερβατικής και της εμμενούς σφαίρας </a:t>
            </a:r>
            <a:endParaRPr lang="en-US" sz="1600" dirty="0">
              <a:solidFill>
                <a:srgbClr val="FFFF00"/>
              </a:solidFill>
            </a:endParaRPr>
          </a:p>
        </p:txBody>
      </p:sp>
      <p:sp>
        <p:nvSpPr>
          <p:cNvPr id="3" name="Θέση περιεχομένου 2">
            <a:extLst>
              <a:ext uri="{FF2B5EF4-FFF2-40B4-BE49-F238E27FC236}">
                <a16:creationId xmlns:a16="http://schemas.microsoft.com/office/drawing/2014/main" id="{B9E25197-B736-3163-1BAA-80E1549D429C}"/>
              </a:ext>
            </a:extLst>
          </p:cNvPr>
          <p:cNvSpPr>
            <a:spLocks noGrp="1"/>
          </p:cNvSpPr>
          <p:nvPr>
            <p:ph idx="1"/>
          </p:nvPr>
        </p:nvSpPr>
        <p:spPr>
          <a:xfrm>
            <a:off x="457200" y="1268760"/>
            <a:ext cx="8229600" cy="5256584"/>
          </a:xfrm>
        </p:spPr>
        <p:txBody>
          <a:bodyPr/>
          <a:lstStyle/>
          <a:p>
            <a:r>
              <a:rPr lang="el-GR" sz="1400" dirty="0">
                <a:solidFill>
                  <a:srgbClr val="FFC000"/>
                </a:solidFill>
              </a:rPr>
              <a:t>Υπερβατική σφαίρα</a:t>
            </a:r>
            <a:r>
              <a:rPr lang="el-GR" sz="1400" dirty="0"/>
              <a:t>: Αυτό αναφέρεται στη σφαίρα πέρα από τον καθημερινό κόσμο. Περιλαμβάνει πράγματα όπως η θρησκεία, η ηθική και οι ύστατες αξίες. Παρέχει μια πηγή νοήματος, σκοπού και νομιμότητας για την κοινωνική τάξη.</a:t>
            </a:r>
          </a:p>
          <a:p>
            <a:r>
              <a:rPr lang="el-GR" sz="1400" dirty="0">
                <a:solidFill>
                  <a:srgbClr val="FFC000"/>
                </a:solidFill>
              </a:rPr>
              <a:t>Εμμενής σφαίρα</a:t>
            </a:r>
            <a:r>
              <a:rPr lang="el-GR" sz="1400" dirty="0"/>
              <a:t>: Αυτό αναφέρεται στον καθημερινό, πρακτικό κόσμο όπου οι άνθρωποι ζουν και εργάζονται. Αφορά την κοινωνική οργάνωση, την οικονομία και την πολιτική.</a:t>
            </a:r>
            <a:endParaRPr lang="en-US" sz="1400" dirty="0"/>
          </a:p>
          <a:p>
            <a:endParaRPr lang="el-GR" sz="1400" dirty="0"/>
          </a:p>
          <a:p>
            <a:pPr marL="0" indent="0">
              <a:buNone/>
            </a:pPr>
            <a:r>
              <a:rPr lang="en-US" sz="1400" dirty="0"/>
              <a:t>O</a:t>
            </a:r>
            <a:r>
              <a:rPr lang="el-GR" sz="1400" dirty="0"/>
              <a:t>ι κοινωνικές ελίτ αντλούν τη δύναμη και την αυτονομία τους από την ικανότητά τους να γεφυρώνουν αυτές τις δύο σφαίρες. Αυτό το πετυχαίνουν με:</a:t>
            </a:r>
            <a:endParaRPr lang="en-US" sz="1400" dirty="0"/>
          </a:p>
          <a:p>
            <a:endParaRPr lang="en-US" sz="1400" dirty="0"/>
          </a:p>
          <a:p>
            <a:r>
              <a:rPr lang="el-GR" sz="1400" dirty="0">
                <a:solidFill>
                  <a:srgbClr val="FFC000"/>
                </a:solidFill>
              </a:rPr>
              <a:t>Ερμηνεία Υπερβατικών Ιδεωδών</a:t>
            </a:r>
            <a:r>
              <a:rPr lang="el-GR" sz="1400" dirty="0"/>
              <a:t>: Οι ελίτ παίρνουν αφηρημένα υπερβατικά ιδανικά και τα μεταφράζουν σε πρακτικούς κανόνες και κατευθυντήριες γραμμές για την εμμενή σφαίρα. Για παράδειγμα, ένας θρησκευτικός ηγέτης μπορεί να ερμηνεύσει τις θρησκευτικές γραφές και δηλώσεις σε καθημερινούς ηθικούς κώδικες.</a:t>
            </a:r>
            <a:endParaRPr lang="en-US" sz="1400" dirty="0"/>
          </a:p>
          <a:p>
            <a:endParaRPr lang="en-US" sz="1400" dirty="0"/>
          </a:p>
          <a:p>
            <a:r>
              <a:rPr lang="el-GR" sz="1400" dirty="0">
                <a:solidFill>
                  <a:srgbClr val="FFC000"/>
                </a:solidFill>
              </a:rPr>
              <a:t>Νοηματοδότηση της κοινωνικής τάξης πραγμάτων</a:t>
            </a:r>
            <a:r>
              <a:rPr lang="el-GR" sz="1400" dirty="0"/>
              <a:t>: Συνδέοντας την εμμενή σφαίρα με υπερβατικά ιδανικά, οι ελίτ νομιμοποιούν την υπάρχουσα κοινωνική ιεραρχία. Εξηγούν γιατί η τρέχουσα κοινωνική δομή ευθυγραμμίζεται με τις υπέρτατες αξίες και τα ήθη.</a:t>
            </a:r>
            <a:endParaRPr lang="en-US" sz="1400" dirty="0"/>
          </a:p>
          <a:p>
            <a:endParaRPr lang="en-US" sz="1400" dirty="0"/>
          </a:p>
          <a:p>
            <a:r>
              <a:rPr lang="el-GR" sz="1400" dirty="0">
                <a:solidFill>
                  <a:srgbClr val="FFC000"/>
                </a:solidFill>
              </a:rPr>
              <a:t>Διατήρηση της κοινωνικής σταθερότητας</a:t>
            </a:r>
            <a:r>
              <a:rPr lang="el-GR" sz="1400" dirty="0"/>
              <a:t>: Με τη διαχείριση της έντασης, οι ελίτ εμποδίζουν την κοινωνική τάξη να επικεντρωθεί αποκλειστικά σε υλικές ανησυχίες (</a:t>
            </a:r>
            <a:r>
              <a:rPr lang="el-GR" sz="1400" dirty="0" err="1"/>
              <a:t>εμμενής</a:t>
            </a:r>
            <a:r>
              <a:rPr lang="el-GR" sz="1400" dirty="0"/>
              <a:t> σφαίρα) ή να αποσυνδεθεί από το νόημα και το σκοπό (υπερβατικό πεδίο).</a:t>
            </a:r>
          </a:p>
          <a:p>
            <a:endParaRPr lang="el-GR" sz="1400" dirty="0"/>
          </a:p>
        </p:txBody>
      </p:sp>
    </p:spTree>
    <p:extLst>
      <p:ext uri="{BB962C8B-B14F-4D97-AF65-F5344CB8AC3E}">
        <p14:creationId xmlns:p14="http://schemas.microsoft.com/office/powerpoint/2010/main" val="3536566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4E2BA-330C-8A23-90CE-5A9C47EA14B6}"/>
              </a:ext>
            </a:extLst>
          </p:cNvPr>
          <p:cNvSpPr>
            <a:spLocks noGrp="1"/>
          </p:cNvSpPr>
          <p:nvPr>
            <p:ph type="title"/>
          </p:nvPr>
        </p:nvSpPr>
        <p:spPr/>
        <p:txBody>
          <a:bodyPr/>
          <a:lstStyle/>
          <a:p>
            <a:r>
              <a:rPr lang="el-GR" sz="1800" dirty="0">
                <a:solidFill>
                  <a:srgbClr val="FFFF00"/>
                </a:solidFill>
              </a:rPr>
              <a:t>Εάν οι ελίτ αποτύχουν να διαχειριστούν την ένταση:</a:t>
            </a:r>
            <a:endParaRPr lang="en-US" sz="1800" dirty="0">
              <a:solidFill>
                <a:srgbClr val="FFFF00"/>
              </a:solidFill>
            </a:endParaRPr>
          </a:p>
        </p:txBody>
      </p:sp>
      <p:sp>
        <p:nvSpPr>
          <p:cNvPr id="3" name="Θέση περιεχομένου 2">
            <a:extLst>
              <a:ext uri="{FF2B5EF4-FFF2-40B4-BE49-F238E27FC236}">
                <a16:creationId xmlns:a16="http://schemas.microsoft.com/office/drawing/2014/main" id="{B852A187-1B00-8DEF-A489-BA10E7F06B7D}"/>
              </a:ext>
            </a:extLst>
          </p:cNvPr>
          <p:cNvSpPr>
            <a:spLocks noGrp="1"/>
          </p:cNvSpPr>
          <p:nvPr>
            <p:ph idx="1"/>
          </p:nvPr>
        </p:nvSpPr>
        <p:spPr/>
        <p:txBody>
          <a:bodyPr/>
          <a:lstStyle/>
          <a:p>
            <a:r>
              <a:rPr lang="el-GR" sz="1400" dirty="0">
                <a:solidFill>
                  <a:srgbClr val="FFC000"/>
                </a:solidFill>
              </a:rPr>
              <a:t>Απώλεια νομιμότητας</a:t>
            </a:r>
            <a:r>
              <a:rPr lang="el-GR" sz="1400" dirty="0"/>
              <a:t>: Εάν οι ερμηνείες των ελίτ για υπερβατικά ιδανικά θεωρηθούν άσχετες ή διεφθαρμένες, οι δικαιολογίες τους για την κοινωνική τάξη χάνουν την αξιοπιστία τους. Αυτό μπορεί να οδηγήσει σε κοινωνική αναταραχή και προκλήσεις για την εξουσία των ελίτ.</a:t>
            </a:r>
          </a:p>
          <a:p>
            <a:endParaRPr lang="el-GR" sz="1400" dirty="0"/>
          </a:p>
          <a:p>
            <a:r>
              <a:rPr lang="el-GR" sz="1400" dirty="0">
                <a:solidFill>
                  <a:srgbClr val="FFC000"/>
                </a:solidFill>
              </a:rPr>
              <a:t>Κοινωνική Αλλαγή</a:t>
            </a:r>
            <a:r>
              <a:rPr lang="el-GR" sz="1400" dirty="0"/>
              <a:t>: Εάν ο </a:t>
            </a:r>
            <a:r>
              <a:rPr lang="el-GR" sz="1400" dirty="0" err="1"/>
              <a:t>εμμενής</a:t>
            </a:r>
            <a:r>
              <a:rPr lang="el-GR" sz="1400" dirty="0"/>
              <a:t> τομέας αλλάξει δραστικά (π.χ., οικονομική επανάσταση), οι ελίτ μπορεί να δυσκολευτούν να προσαρμόσουν τις ερμηνείες τους στα υπερβατικά ιδανικά. Αυτό μπορεί να οδηγήσει σε κοινωνικά κινήματα ή επαναστάσεις που προτείνουν νέες </a:t>
            </a:r>
            <a:r>
              <a:rPr lang="el-GR" sz="1400" dirty="0" err="1"/>
              <a:t>νοηματοδοτήσεις</a:t>
            </a:r>
            <a:r>
              <a:rPr lang="el-GR" sz="1400" dirty="0"/>
              <a:t> για την κοινωνική τάξη.</a:t>
            </a:r>
          </a:p>
          <a:p>
            <a:endParaRPr lang="el-GR" sz="1400" dirty="0"/>
          </a:p>
          <a:p>
            <a:r>
              <a:rPr lang="el-GR" sz="1400" dirty="0"/>
              <a:t>Στην ουσία, οι ελίτ περπατούν σε τεντωμένο σκοινί. Πρέπει να αναγνωρίσουν τη σημασία τόσο του καθημερινού κόσμου (εμμενούς) όσο και του πεδίου των ιδανικών και των αξιών (υπερβατικού). </a:t>
            </a:r>
          </a:p>
          <a:p>
            <a:endParaRPr lang="el-GR" sz="1400" dirty="0"/>
          </a:p>
          <a:p>
            <a:r>
              <a:rPr lang="el-GR" sz="1400" dirty="0"/>
              <a:t>Η ικανότητά τους να πλοηγούνται σε αυτή την ένταση είναι αυτό που τους παρέχει αυτονομία και κοινωνική δύναμη.</a:t>
            </a:r>
            <a:endParaRPr lang="en-US" sz="1400" dirty="0"/>
          </a:p>
        </p:txBody>
      </p:sp>
    </p:spTree>
    <p:extLst>
      <p:ext uri="{BB962C8B-B14F-4D97-AF65-F5344CB8AC3E}">
        <p14:creationId xmlns:p14="http://schemas.microsoft.com/office/powerpoint/2010/main" val="212977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528940-3C91-4B94-9F5A-1E1720BFA1D5}"/>
              </a:ext>
            </a:extLst>
          </p:cNvPr>
          <p:cNvSpPr>
            <a:spLocks noGrp="1"/>
          </p:cNvSpPr>
          <p:nvPr>
            <p:ph type="title"/>
          </p:nvPr>
        </p:nvSpPr>
        <p:spPr>
          <a:xfrm>
            <a:off x="457200" y="274638"/>
            <a:ext cx="8229600" cy="922114"/>
          </a:xfrm>
        </p:spPr>
        <p:txBody>
          <a:bodyPr/>
          <a:lstStyle/>
          <a:p>
            <a:r>
              <a:rPr lang="el-GR" sz="3200" dirty="0">
                <a:solidFill>
                  <a:srgbClr val="FFFF00"/>
                </a:solidFill>
              </a:rPr>
              <a:t>Παλαιά Καθεστώτα</a:t>
            </a:r>
          </a:p>
        </p:txBody>
      </p:sp>
      <p:sp>
        <p:nvSpPr>
          <p:cNvPr id="3" name="Θέση περιεχομένου 2">
            <a:extLst>
              <a:ext uri="{FF2B5EF4-FFF2-40B4-BE49-F238E27FC236}">
                <a16:creationId xmlns:a16="http://schemas.microsoft.com/office/drawing/2014/main" id="{70720CC5-3689-4A6A-A84D-42AA991E3041}"/>
              </a:ext>
            </a:extLst>
          </p:cNvPr>
          <p:cNvSpPr>
            <a:spLocks noGrp="1"/>
          </p:cNvSpPr>
          <p:nvPr>
            <p:ph idx="1"/>
          </p:nvPr>
        </p:nvSpPr>
        <p:spPr/>
        <p:txBody>
          <a:bodyPr/>
          <a:lstStyle/>
          <a:p>
            <a:r>
              <a:rPr lang="el-GR" sz="2000" dirty="0"/>
              <a:t> </a:t>
            </a:r>
            <a:r>
              <a:rPr lang="el-GR" sz="1800" dirty="0">
                <a:solidFill>
                  <a:srgbClr val="FFC000"/>
                </a:solidFill>
              </a:rPr>
              <a:t>Παραδοσιακά</a:t>
            </a:r>
            <a:r>
              <a:rPr lang="el-GR" sz="1800" dirty="0"/>
              <a:t>/προδιαγεγραμμένα περιφερειακά κοινωνικά δίκτυα </a:t>
            </a:r>
            <a:r>
              <a:rPr lang="en-US" sz="1800" dirty="0"/>
              <a:t>(</a:t>
            </a:r>
            <a:r>
              <a:rPr lang="el-GR" sz="1800" dirty="0"/>
              <a:t>οικογενειακά, φατρίες, τοπικιστικά, θρησκευτικά) με τις δικές τους ιδιαίτερες λειτουργίες και κοινωνικούς ρόλους</a:t>
            </a:r>
          </a:p>
          <a:p>
            <a:endParaRPr lang="el-GR" sz="1800" dirty="0"/>
          </a:p>
          <a:p>
            <a:r>
              <a:rPr lang="el-GR" sz="1800" dirty="0">
                <a:solidFill>
                  <a:srgbClr val="FFC000"/>
                </a:solidFill>
              </a:rPr>
              <a:t>Ηγεμονικά</a:t>
            </a:r>
            <a:r>
              <a:rPr lang="el-GR" sz="1800" dirty="0"/>
              <a:t> πολιτικά κέντρα με στόχους συγκεντρωτικούς που υπερβαίνουν τις λειτουργίες/στόχους/ρόλους των παραδοσιακών δικτύων </a:t>
            </a:r>
          </a:p>
          <a:p>
            <a:endParaRPr lang="el-GR" sz="1800" dirty="0"/>
          </a:p>
          <a:p>
            <a:r>
              <a:rPr lang="el-GR" sz="1800" dirty="0"/>
              <a:t>Ηγεμονίες που η εξουσία τους νομιμοποιείται </a:t>
            </a:r>
            <a:r>
              <a:rPr lang="el-GR" sz="1800" dirty="0" err="1"/>
              <a:t>παραδοσιοκρατικά</a:t>
            </a:r>
            <a:r>
              <a:rPr lang="el-GR" sz="1800" dirty="0"/>
              <a:t> </a:t>
            </a:r>
          </a:p>
          <a:p>
            <a:endParaRPr lang="el-GR" sz="1800" dirty="0"/>
          </a:p>
          <a:p>
            <a:r>
              <a:rPr lang="el-GR" sz="1800" dirty="0">
                <a:solidFill>
                  <a:srgbClr val="FFC000"/>
                </a:solidFill>
              </a:rPr>
              <a:t>Περιορισμένοι ελεύθεροι πόροι </a:t>
            </a:r>
            <a:r>
              <a:rPr lang="el-GR" sz="1800" dirty="0"/>
              <a:t>(ελεύθεροι αγρότες, χρήμα, μισθοφόροι, γραφειοκράτες, έμποροι, τεχνίτες κλπ.) που είτε εξαντλούνται γρήγορα, είτε </a:t>
            </a:r>
            <a:r>
              <a:rPr lang="el-GR" sz="1800" dirty="0" err="1"/>
              <a:t>απορροφώνται</a:t>
            </a:r>
            <a:r>
              <a:rPr lang="el-GR" sz="1800" dirty="0"/>
              <a:t> από τα παραδοσιακά δίκτυα  </a:t>
            </a:r>
          </a:p>
          <a:p>
            <a:endParaRPr lang="el-GR" sz="2000" dirty="0"/>
          </a:p>
          <a:p>
            <a:endParaRPr lang="el-GR" sz="2000" dirty="0"/>
          </a:p>
        </p:txBody>
      </p:sp>
    </p:spTree>
    <p:extLst>
      <p:ext uri="{BB962C8B-B14F-4D97-AF65-F5344CB8AC3E}">
        <p14:creationId xmlns:p14="http://schemas.microsoft.com/office/powerpoint/2010/main" val="276000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FB95CF-0CC7-473C-B8F1-A00D76C51A50}"/>
              </a:ext>
            </a:extLst>
          </p:cNvPr>
          <p:cNvSpPr>
            <a:spLocks noGrp="1"/>
          </p:cNvSpPr>
          <p:nvPr>
            <p:ph type="title"/>
          </p:nvPr>
        </p:nvSpPr>
        <p:spPr>
          <a:xfrm>
            <a:off x="457200" y="274638"/>
            <a:ext cx="8229600" cy="778098"/>
          </a:xfrm>
        </p:spPr>
        <p:txBody>
          <a:bodyPr/>
          <a:lstStyle/>
          <a:p>
            <a:r>
              <a:rPr lang="el-GR" sz="2800" dirty="0">
                <a:solidFill>
                  <a:srgbClr val="FFFF00"/>
                </a:solidFill>
              </a:rPr>
              <a:t>Νεωτερικά καθεστώτα</a:t>
            </a:r>
          </a:p>
        </p:txBody>
      </p:sp>
      <p:sp>
        <p:nvSpPr>
          <p:cNvPr id="3" name="Θέση περιεχομένου 2">
            <a:extLst>
              <a:ext uri="{FF2B5EF4-FFF2-40B4-BE49-F238E27FC236}">
                <a16:creationId xmlns:a16="http://schemas.microsoft.com/office/drawing/2014/main" id="{82A87241-F2DE-45B0-B117-8A5629B0AF9D}"/>
              </a:ext>
            </a:extLst>
          </p:cNvPr>
          <p:cNvSpPr>
            <a:spLocks noGrp="1"/>
          </p:cNvSpPr>
          <p:nvPr>
            <p:ph idx="1"/>
          </p:nvPr>
        </p:nvSpPr>
        <p:spPr>
          <a:xfrm>
            <a:off x="457200" y="1340768"/>
            <a:ext cx="8229600" cy="4793332"/>
          </a:xfrm>
        </p:spPr>
        <p:txBody>
          <a:bodyPr/>
          <a:lstStyle/>
          <a:p>
            <a:r>
              <a:rPr lang="el-GR" sz="1600" dirty="0">
                <a:solidFill>
                  <a:srgbClr val="FFC000"/>
                </a:solidFill>
              </a:rPr>
              <a:t>Αποδυνάμωση</a:t>
            </a:r>
            <a:r>
              <a:rPr lang="el-GR" sz="1600" dirty="0"/>
              <a:t>/καταστροφή των παραδοσιακών κοινωνικών δικτύων και των οντολογικών/κοσμολογικών </a:t>
            </a:r>
            <a:r>
              <a:rPr lang="el-GR" sz="1600" dirty="0" err="1"/>
              <a:t>βάσεών</a:t>
            </a:r>
            <a:r>
              <a:rPr lang="el-GR" sz="1600" dirty="0"/>
              <a:t> τους</a:t>
            </a:r>
          </a:p>
          <a:p>
            <a:endParaRPr lang="el-GR" sz="1600" dirty="0"/>
          </a:p>
          <a:p>
            <a:r>
              <a:rPr lang="el-GR" sz="1600" dirty="0">
                <a:solidFill>
                  <a:srgbClr val="FFC000"/>
                </a:solidFill>
              </a:rPr>
              <a:t>Ισχυροποίηση</a:t>
            </a:r>
            <a:r>
              <a:rPr lang="el-GR" sz="1600" dirty="0"/>
              <a:t> του πολιτικού κέντρου και νομιμοποίησή του πάνω σε καινούργιες επαναστατικές οντολογικές/επαναστατικές βάσεις</a:t>
            </a:r>
            <a:endParaRPr lang="en-US" sz="1600" dirty="0"/>
          </a:p>
          <a:p>
            <a:endParaRPr lang="en-US" sz="1600" dirty="0"/>
          </a:p>
          <a:p>
            <a:r>
              <a:rPr lang="el-GR" sz="1600" dirty="0" err="1">
                <a:solidFill>
                  <a:srgbClr val="FFC000"/>
                </a:solidFill>
              </a:rPr>
              <a:t>Χαρισματοποίηση</a:t>
            </a:r>
            <a:r>
              <a:rPr lang="el-GR" sz="1600" dirty="0"/>
              <a:t> του πολιτικού κέντρου έναντι της περιφέρειας</a:t>
            </a:r>
          </a:p>
          <a:p>
            <a:endParaRPr lang="el-GR" sz="1600" dirty="0"/>
          </a:p>
          <a:p>
            <a:r>
              <a:rPr lang="el-GR" sz="1600" dirty="0">
                <a:solidFill>
                  <a:srgbClr val="FFC000"/>
                </a:solidFill>
              </a:rPr>
              <a:t>Διαμόρφωση</a:t>
            </a:r>
            <a:r>
              <a:rPr lang="el-GR" sz="1600" dirty="0"/>
              <a:t> νέων ελεύθερων πόρων (αστοί, καπιταλιστές, επιστήμονες, Τύπος) και ενδυνάμωσή τους μέσω της απελευθέρωσης της κοινωνικής διαφοροποίησης</a:t>
            </a:r>
          </a:p>
          <a:p>
            <a:endParaRPr lang="el-GR" sz="1600" dirty="0"/>
          </a:p>
          <a:p>
            <a:r>
              <a:rPr lang="el-GR" sz="1600" dirty="0" err="1">
                <a:solidFill>
                  <a:srgbClr val="FFC000"/>
                </a:solidFill>
              </a:rPr>
              <a:t>Ορθολογικοποίηση</a:t>
            </a:r>
            <a:r>
              <a:rPr lang="el-GR" sz="1600" dirty="0"/>
              <a:t> των κοινωνικών δικτύων εξουσίας - γραφειοκρατία</a:t>
            </a:r>
          </a:p>
          <a:p>
            <a:endParaRPr lang="el-GR" sz="1600" dirty="0"/>
          </a:p>
          <a:p>
            <a:r>
              <a:rPr lang="el-GR" sz="1600" dirty="0"/>
              <a:t>Δημιουργία περιφερειακών πολιτικών </a:t>
            </a:r>
            <a:r>
              <a:rPr lang="el-GR" sz="1600" dirty="0">
                <a:solidFill>
                  <a:srgbClr val="FFC000"/>
                </a:solidFill>
              </a:rPr>
              <a:t>ελίτ</a:t>
            </a:r>
            <a:r>
              <a:rPr lang="el-GR" sz="1600" dirty="0"/>
              <a:t> που </a:t>
            </a:r>
            <a:r>
              <a:rPr lang="el-GR" sz="1600" dirty="0">
                <a:solidFill>
                  <a:srgbClr val="FFC000"/>
                </a:solidFill>
              </a:rPr>
              <a:t>αμφισβητούν</a:t>
            </a:r>
            <a:r>
              <a:rPr lang="el-GR" sz="1600" dirty="0"/>
              <a:t> τις ερμηνείες και τους τρόπους υλοποίησης του επαναστατικού οράματος </a:t>
            </a:r>
          </a:p>
        </p:txBody>
      </p:sp>
    </p:spTree>
    <p:extLst>
      <p:ext uri="{BB962C8B-B14F-4D97-AF65-F5344CB8AC3E}">
        <p14:creationId xmlns:p14="http://schemas.microsoft.com/office/powerpoint/2010/main" val="320685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F7DF4-119D-0817-3895-691AA65CDD08}"/>
              </a:ext>
            </a:extLst>
          </p:cNvPr>
          <p:cNvSpPr>
            <a:spLocks noGrp="1"/>
          </p:cNvSpPr>
          <p:nvPr>
            <p:ph type="title"/>
          </p:nvPr>
        </p:nvSpPr>
        <p:spPr>
          <a:xfrm>
            <a:off x="457200" y="274638"/>
            <a:ext cx="8229600" cy="562074"/>
          </a:xfrm>
        </p:spPr>
        <p:txBody>
          <a:bodyPr/>
          <a:lstStyle/>
          <a:p>
            <a:r>
              <a:rPr lang="el-GR" sz="1600" dirty="0">
                <a:solidFill>
                  <a:srgbClr val="FFFF00"/>
                </a:solidFill>
              </a:rPr>
              <a:t>Χαρακτηριστικά του ευρωπαϊκού "ακέφαλου συστήματος"</a:t>
            </a:r>
          </a:p>
        </p:txBody>
      </p:sp>
      <p:sp>
        <p:nvSpPr>
          <p:cNvPr id="3" name="Θέση περιεχομένου 2">
            <a:extLst>
              <a:ext uri="{FF2B5EF4-FFF2-40B4-BE49-F238E27FC236}">
                <a16:creationId xmlns:a16="http://schemas.microsoft.com/office/drawing/2014/main" id="{662F929B-BCEF-0C41-2A99-3F26ACF04151}"/>
              </a:ext>
            </a:extLst>
          </p:cNvPr>
          <p:cNvSpPr>
            <a:spLocks noGrp="1"/>
          </p:cNvSpPr>
          <p:nvPr>
            <p:ph idx="1"/>
          </p:nvPr>
        </p:nvSpPr>
        <p:spPr/>
        <p:txBody>
          <a:bodyPr/>
          <a:lstStyle/>
          <a:p>
            <a:pPr marL="0" indent="0">
              <a:buNone/>
            </a:pPr>
            <a:r>
              <a:rPr lang="en-US" sz="1400" dirty="0">
                <a:solidFill>
                  <a:srgbClr val="FFFF00"/>
                </a:solidFill>
              </a:rPr>
              <a:t>1. </a:t>
            </a:r>
            <a:r>
              <a:rPr lang="el-GR" sz="1400" dirty="0" err="1">
                <a:solidFill>
                  <a:srgbClr val="FFFF00"/>
                </a:solidFill>
              </a:rPr>
              <a:t>Πολυκεντρικότητα</a:t>
            </a:r>
            <a:r>
              <a:rPr lang="el-GR" sz="1400" dirty="0">
                <a:solidFill>
                  <a:srgbClr val="FFFF00"/>
                </a:solidFill>
              </a:rPr>
              <a:t> και Διάχυση της Εξουσίας</a:t>
            </a:r>
            <a:endParaRPr lang="en-US" sz="1400" dirty="0">
              <a:solidFill>
                <a:srgbClr val="FFFF00"/>
              </a:solidFill>
            </a:endParaRPr>
          </a:p>
          <a:p>
            <a:endParaRPr lang="en-US" sz="1400" dirty="0"/>
          </a:p>
          <a:p>
            <a:r>
              <a:rPr lang="el-GR" sz="1400" dirty="0"/>
              <a:t>Δεν υπήρχε ένα ενιαίο κράτος ή αυτοκρατορία που να κυριαρχεί σε όλη την Ευρώπη.</a:t>
            </a:r>
            <a:endParaRPr lang="en-US" sz="1400" dirty="0"/>
          </a:p>
          <a:p>
            <a:endParaRPr lang="en-US" sz="1400" dirty="0"/>
          </a:p>
          <a:p>
            <a:r>
              <a:rPr lang="el-GR" sz="1400" dirty="0"/>
              <a:t>Αντίθετα, η εξουσία ήταν κατανεμημένη σε πολλαπλά κέντρα: βασιλείς, τοπικούς φεουδάρχες, την Καθολική Εκκλησία, ελεύθερες πόλεις και εμπορικές ενώσεις.</a:t>
            </a:r>
            <a:endParaRPr lang="en-US" sz="1400" dirty="0"/>
          </a:p>
          <a:p>
            <a:endParaRPr lang="en-US" sz="1400" dirty="0"/>
          </a:p>
          <a:p>
            <a:r>
              <a:rPr lang="el-GR" sz="1400" dirty="0"/>
              <a:t>Αυτό οδήγησε σε ένα σύστημα ανταγωνισμού και δυναμικών ισορροπιών μεταξύ των δρώντων.</a:t>
            </a:r>
            <a:endParaRPr lang="en-US" sz="1400" dirty="0"/>
          </a:p>
          <a:p>
            <a:endParaRPr lang="en-US" sz="1400" dirty="0"/>
          </a:p>
          <a:p>
            <a:pPr marL="0" indent="0">
              <a:buNone/>
            </a:pPr>
            <a:r>
              <a:rPr lang="en-US" sz="1400" dirty="0">
                <a:solidFill>
                  <a:srgbClr val="FFFF00"/>
                </a:solidFill>
              </a:rPr>
              <a:t>2. </a:t>
            </a:r>
            <a:r>
              <a:rPr lang="el-GR" sz="1400" dirty="0">
                <a:solidFill>
                  <a:srgbClr val="FFFF00"/>
                </a:solidFill>
              </a:rPr>
              <a:t>Η δύναμη της Καθολικής Εκκλησίας</a:t>
            </a:r>
            <a:endParaRPr lang="en-US" sz="1400" dirty="0">
              <a:solidFill>
                <a:srgbClr val="FFFF00"/>
              </a:solidFill>
            </a:endParaRPr>
          </a:p>
          <a:p>
            <a:endParaRPr lang="en-US" sz="1400" dirty="0"/>
          </a:p>
          <a:p>
            <a:r>
              <a:rPr lang="el-GR" sz="1400" dirty="0"/>
              <a:t>Αν και δεν υπήρχε ενιαία πολιτική εξουσία, η Καθολική Εκκλησία ήταν ένας πανευρωπαϊκός θεσμός με ισχυρή ιδεολογική και οργανωτική επιρροή.</a:t>
            </a:r>
            <a:r>
              <a:rPr lang="en-US" sz="1400" dirty="0"/>
              <a:t>\</a:t>
            </a:r>
          </a:p>
          <a:p>
            <a:endParaRPr lang="en-US" sz="1400" dirty="0"/>
          </a:p>
          <a:p>
            <a:r>
              <a:rPr lang="el-GR" sz="1400" dirty="0"/>
              <a:t>Ο Πάπας μπορούσε να επηρεάσει πολιτικές αποφάσεις μέσω αφορισμών, σταυροφοριών ή συμμαχιών με ηγεμόνες.</a:t>
            </a:r>
          </a:p>
        </p:txBody>
      </p:sp>
    </p:spTree>
    <p:extLst>
      <p:ext uri="{BB962C8B-B14F-4D97-AF65-F5344CB8AC3E}">
        <p14:creationId xmlns:p14="http://schemas.microsoft.com/office/powerpoint/2010/main" val="1208861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965CCE2-9B70-20E6-8A76-17E6193CDE75}"/>
              </a:ext>
            </a:extLst>
          </p:cNvPr>
          <p:cNvSpPr>
            <a:spLocks noGrp="1"/>
          </p:cNvSpPr>
          <p:nvPr>
            <p:ph idx="1"/>
          </p:nvPr>
        </p:nvSpPr>
        <p:spPr>
          <a:xfrm>
            <a:off x="457200" y="332656"/>
            <a:ext cx="8229600" cy="5801444"/>
          </a:xfrm>
        </p:spPr>
        <p:txBody>
          <a:bodyPr/>
          <a:lstStyle/>
          <a:p>
            <a:pPr marL="0" indent="0">
              <a:buNone/>
            </a:pPr>
            <a:r>
              <a:rPr lang="en-US" sz="1600" dirty="0">
                <a:solidFill>
                  <a:srgbClr val="FFFF00"/>
                </a:solidFill>
              </a:rPr>
              <a:t>3. </a:t>
            </a:r>
            <a:r>
              <a:rPr lang="el-GR" sz="1600" dirty="0">
                <a:solidFill>
                  <a:srgbClr val="FFFF00"/>
                </a:solidFill>
              </a:rPr>
              <a:t>Ο ρόλος των πόλεων και του εμπορίου</a:t>
            </a:r>
            <a:endParaRPr lang="en-US" sz="1600" dirty="0">
              <a:solidFill>
                <a:srgbClr val="FFFF00"/>
              </a:solidFill>
            </a:endParaRPr>
          </a:p>
          <a:p>
            <a:endParaRPr lang="en-US" sz="1600" dirty="0"/>
          </a:p>
          <a:p>
            <a:r>
              <a:rPr lang="el-GR" sz="1600" dirty="0"/>
              <a:t>Πολλές μεσαιωνικές και πρώιμες νεωτερικές ευρωπαϊκές πόλεις απολάμβαναν σχετική αυτονομία και δεν ελέγχονταν άμεσα από βασιλείς ή αυτοκράτορες.</a:t>
            </a:r>
            <a:endParaRPr lang="en-US" sz="1600" dirty="0"/>
          </a:p>
          <a:p>
            <a:endParaRPr lang="en-US" sz="1600" dirty="0"/>
          </a:p>
          <a:p>
            <a:r>
              <a:rPr lang="el-GR" sz="1600" dirty="0"/>
              <a:t>Αναπτύχθηκαν εμπορικές ενώσεις (π.χ. η Χανσεατική Ένωση) και ισχυρές αστικές τάξεις που έλεγχαν την οικονομία και λειτουργούσαν ανεξάρτητα από τη φεουδαρχική εξουσία.</a:t>
            </a:r>
            <a:endParaRPr lang="en-US" sz="1600" dirty="0"/>
          </a:p>
          <a:p>
            <a:endParaRPr lang="en-US" sz="1600" dirty="0"/>
          </a:p>
          <a:p>
            <a:pPr marL="0" indent="0">
              <a:buNone/>
            </a:pPr>
            <a:r>
              <a:rPr lang="en-US" sz="1600" dirty="0">
                <a:solidFill>
                  <a:srgbClr val="FFFF00"/>
                </a:solidFill>
              </a:rPr>
              <a:t>4. </a:t>
            </a:r>
            <a:r>
              <a:rPr lang="el-GR" sz="1600" dirty="0">
                <a:solidFill>
                  <a:srgbClr val="FFFF00"/>
                </a:solidFill>
              </a:rPr>
              <a:t>Διαρκείς στρατιωτικοί ανταγωνισμοί και εξελίξεις</a:t>
            </a:r>
            <a:endParaRPr lang="en-US" sz="1600" dirty="0">
              <a:solidFill>
                <a:srgbClr val="FFFF00"/>
              </a:solidFill>
            </a:endParaRPr>
          </a:p>
          <a:p>
            <a:endParaRPr lang="en-US" sz="1600" dirty="0"/>
          </a:p>
          <a:p>
            <a:r>
              <a:rPr lang="el-GR" sz="1600" dirty="0"/>
              <a:t>Επειδή δεν υπήρχε μια ενιαία αυτοκρατορία, υπήρχαν συνεχείς συγκρούσεις μεταξύ βασιλείων, πόλεων και φεουδαρχών.</a:t>
            </a:r>
            <a:endParaRPr lang="en-US" sz="1600" dirty="0"/>
          </a:p>
          <a:p>
            <a:endParaRPr lang="en-US" sz="1600" dirty="0"/>
          </a:p>
          <a:p>
            <a:r>
              <a:rPr lang="el-GR" sz="1600" dirty="0"/>
              <a:t>Αυτό οδήγησε σε στρατιωτικές καινοτομίες, όπως η χρήση πυρίτιδας, νέων τακτικών και μονιμοποιημένων στρατών, που ενίσχυσαν την κρατική συγκρότηση.</a:t>
            </a:r>
          </a:p>
        </p:txBody>
      </p:sp>
    </p:spTree>
    <p:extLst>
      <p:ext uri="{BB962C8B-B14F-4D97-AF65-F5344CB8AC3E}">
        <p14:creationId xmlns:p14="http://schemas.microsoft.com/office/powerpoint/2010/main" val="1111297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BF9371B-0348-9674-AFC8-FD821CF39D70}"/>
              </a:ext>
            </a:extLst>
          </p:cNvPr>
          <p:cNvSpPr>
            <a:spLocks noGrp="1"/>
          </p:cNvSpPr>
          <p:nvPr>
            <p:ph idx="1"/>
          </p:nvPr>
        </p:nvSpPr>
        <p:spPr>
          <a:xfrm>
            <a:off x="457200" y="1340768"/>
            <a:ext cx="8229600" cy="4793332"/>
          </a:xfrm>
        </p:spPr>
        <p:txBody>
          <a:bodyPr/>
          <a:lstStyle/>
          <a:p>
            <a:pPr marL="0" indent="0">
              <a:buNone/>
            </a:pPr>
            <a:r>
              <a:rPr lang="en-US" sz="1600" dirty="0">
                <a:solidFill>
                  <a:srgbClr val="FFFF00"/>
                </a:solidFill>
              </a:rPr>
              <a:t>5. </a:t>
            </a:r>
            <a:r>
              <a:rPr lang="el-GR" sz="1600" dirty="0">
                <a:solidFill>
                  <a:srgbClr val="FFFF00"/>
                </a:solidFill>
              </a:rPr>
              <a:t>Η ανάπτυξη πρώιμων κρατών μέσω του ανταγωνισμού</a:t>
            </a:r>
            <a:endParaRPr lang="en-US" sz="1600" dirty="0">
              <a:solidFill>
                <a:srgbClr val="FFFF00"/>
              </a:solidFill>
            </a:endParaRPr>
          </a:p>
          <a:p>
            <a:endParaRPr lang="en-US" sz="1400" dirty="0"/>
          </a:p>
          <a:p>
            <a:r>
              <a:rPr lang="el-GR" sz="1400" dirty="0"/>
              <a:t>Ο κατακερματισμός της εξουσίας και η έλλειψη ενός κυρίαρχου αυτοκρατορικού κέντρου επέτρεψαν την παράλληλη ανάπτυξη πολλών ισχυρών κρατών (Γαλλία, Αγγλία, Ισπανία κ.λπ.).</a:t>
            </a:r>
            <a:endParaRPr lang="en-US" sz="1400" dirty="0"/>
          </a:p>
          <a:p>
            <a:endParaRPr lang="en-US" sz="1400" dirty="0"/>
          </a:p>
          <a:p>
            <a:r>
              <a:rPr lang="el-GR" sz="1400" dirty="0"/>
              <a:t>Αυτά τα κράτη, μέσα από διαρκή πόλεμο και διπλωματία, σταδιακά ισχυροποίησαν τους θεσμούς τους και οδήγησαν στη διαμόρφωση του σύγχρονου κράτους.</a:t>
            </a:r>
            <a:endParaRPr lang="en-US" sz="1400" dirty="0"/>
          </a:p>
          <a:p>
            <a:endParaRPr lang="en-US" sz="1400" dirty="0"/>
          </a:p>
          <a:p>
            <a:endParaRPr lang="en-US" sz="1400" dirty="0"/>
          </a:p>
          <a:p>
            <a:pPr marL="0" indent="0">
              <a:buNone/>
            </a:pPr>
            <a:r>
              <a:rPr lang="en-US" sz="1600" dirty="0">
                <a:solidFill>
                  <a:srgbClr val="FFFF00"/>
                </a:solidFill>
              </a:rPr>
              <a:t>6. </a:t>
            </a:r>
            <a:r>
              <a:rPr lang="el-GR" sz="1600" dirty="0">
                <a:solidFill>
                  <a:srgbClr val="FFFF00"/>
                </a:solidFill>
              </a:rPr>
              <a:t>Η αποκέντρωση ευνόησε την καινοτομία</a:t>
            </a:r>
            <a:endParaRPr lang="en-US" sz="1600" dirty="0">
              <a:solidFill>
                <a:srgbClr val="FFFF00"/>
              </a:solidFill>
            </a:endParaRPr>
          </a:p>
          <a:p>
            <a:endParaRPr lang="en-US" sz="1400" dirty="0"/>
          </a:p>
          <a:p>
            <a:r>
              <a:rPr lang="el-GR" sz="1400" dirty="0"/>
              <a:t>Σε αντίθεση με την Κίνα, όπου η αυτοκρατορική εξουσία μπορούσε να εμποδίσει ή να ελέγξει την τεχνολογική πρόοδο, στην Ευρώπη ο ανταγωνισμός μεταξύ διαφορετικών κρατών και πόλεων ευνόησε τη διάδοση και εφαρμογή καινοτομιών.</a:t>
            </a:r>
            <a:endParaRPr lang="en-US" sz="1400" dirty="0"/>
          </a:p>
          <a:p>
            <a:endParaRPr lang="en-US" sz="1400" dirty="0"/>
          </a:p>
          <a:p>
            <a:r>
              <a:rPr lang="el-GR" sz="1400" dirty="0"/>
              <a:t>Αυτό συνέβαλε στην επιστημονική επανάσταση, τη βιομηχανική ανάπτυξη και την επέκταση του ευρωπαϊκού καπιταλισμού.</a:t>
            </a:r>
          </a:p>
        </p:txBody>
      </p:sp>
    </p:spTree>
    <p:extLst>
      <p:ext uri="{BB962C8B-B14F-4D97-AF65-F5344CB8AC3E}">
        <p14:creationId xmlns:p14="http://schemas.microsoft.com/office/powerpoint/2010/main" val="159772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C10B1-B8CF-AC4C-BA1D-8979AF15A56D}"/>
              </a:ext>
            </a:extLst>
          </p:cNvPr>
          <p:cNvSpPr>
            <a:spLocks noGrp="1"/>
          </p:cNvSpPr>
          <p:nvPr>
            <p:ph type="title"/>
          </p:nvPr>
        </p:nvSpPr>
        <p:spPr/>
        <p:txBody>
          <a:bodyPr/>
          <a:lstStyle/>
          <a:p>
            <a:r>
              <a:rPr lang="el-GR" sz="2400" dirty="0">
                <a:solidFill>
                  <a:srgbClr val="FFFF00"/>
                </a:solidFill>
              </a:rPr>
              <a:t>Τα Κοινωνικά Δίκτυα λειτουργούν μέσω θεσμών</a:t>
            </a:r>
            <a:br>
              <a:rPr lang="el-GR" sz="2400" dirty="0">
                <a:solidFill>
                  <a:srgbClr val="FFFF00"/>
                </a:solidFill>
              </a:rPr>
            </a:br>
            <a:endParaRPr lang="en-US" sz="2400" dirty="0">
              <a:solidFill>
                <a:srgbClr val="FFFF00"/>
              </a:solidFill>
            </a:endParaRPr>
          </a:p>
        </p:txBody>
      </p:sp>
      <p:sp>
        <p:nvSpPr>
          <p:cNvPr id="3" name="Θέση περιεχομένου 2">
            <a:extLst>
              <a:ext uri="{FF2B5EF4-FFF2-40B4-BE49-F238E27FC236}">
                <a16:creationId xmlns:a16="http://schemas.microsoft.com/office/drawing/2014/main" id="{8B1442F0-3A73-3B49-1839-FD58AA713717}"/>
              </a:ext>
            </a:extLst>
          </p:cNvPr>
          <p:cNvSpPr>
            <a:spLocks noGrp="1"/>
          </p:cNvSpPr>
          <p:nvPr>
            <p:ph idx="1"/>
          </p:nvPr>
        </p:nvSpPr>
        <p:spPr/>
        <p:txBody>
          <a:bodyPr/>
          <a:lstStyle/>
          <a:p>
            <a:endParaRPr lang="el-GR" sz="2400" dirty="0"/>
          </a:p>
          <a:p>
            <a:r>
              <a:rPr lang="el-GR" sz="2400" dirty="0">
                <a:solidFill>
                  <a:srgbClr val="FFFF00"/>
                </a:solidFill>
              </a:rPr>
              <a:t>Θεσμός</a:t>
            </a:r>
            <a:r>
              <a:rPr lang="el-GR" sz="2400" dirty="0"/>
              <a:t> είναι ένα επαναλαμβανόμενο, προβλεπόμενο, και παραδεκτό πρότυπο κοινωνικής αλληλεπίδρασης</a:t>
            </a:r>
          </a:p>
          <a:p>
            <a:pPr marL="0" indent="0">
              <a:buNone/>
            </a:pPr>
            <a:endParaRPr lang="el-GR" dirty="0"/>
          </a:p>
          <a:p>
            <a:pPr marL="0" indent="0">
              <a:buNone/>
            </a:pPr>
            <a:r>
              <a:rPr lang="el-GR" sz="2400" dirty="0">
                <a:solidFill>
                  <a:srgbClr val="FFFF00"/>
                </a:solidFill>
              </a:rPr>
              <a:t>Κοινωνική Αλληλεπίδραση</a:t>
            </a:r>
            <a:r>
              <a:rPr lang="el-GR" sz="2400" dirty="0"/>
              <a:t>: Η ανταλλαγή… </a:t>
            </a:r>
          </a:p>
          <a:p>
            <a:pPr marL="0" indent="0">
              <a:buNone/>
            </a:pPr>
            <a:endParaRPr lang="el-GR" sz="2400" dirty="0"/>
          </a:p>
          <a:p>
            <a:r>
              <a:rPr lang="el-GR" sz="2400" dirty="0"/>
              <a:t>Υλικών πόρων (πχ. χρήματα) </a:t>
            </a:r>
          </a:p>
          <a:p>
            <a:r>
              <a:rPr lang="el-GR" sz="2400" dirty="0"/>
              <a:t>Άυλων πόρων (π.χ. πληροφορίες) </a:t>
            </a:r>
          </a:p>
          <a:p>
            <a:r>
              <a:rPr lang="el-GR" sz="2400" dirty="0"/>
              <a:t>Νοημάτων</a:t>
            </a:r>
          </a:p>
          <a:p>
            <a:pPr marL="0" indent="0">
              <a:buNone/>
            </a:pPr>
            <a:endParaRPr lang="el-GR" sz="2400" dirty="0"/>
          </a:p>
          <a:p>
            <a:pPr marL="0" indent="0">
              <a:buNone/>
            </a:pPr>
            <a:r>
              <a:rPr lang="el-GR" sz="2400" dirty="0"/>
              <a:t>…μεταξύ δύο μερών</a:t>
            </a:r>
          </a:p>
        </p:txBody>
      </p:sp>
    </p:spTree>
    <p:extLst>
      <p:ext uri="{BB962C8B-B14F-4D97-AF65-F5344CB8AC3E}">
        <p14:creationId xmlns:p14="http://schemas.microsoft.com/office/powerpoint/2010/main" val="513370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274638"/>
            <a:ext cx="8362950" cy="561975"/>
          </a:xfrm>
        </p:spPr>
        <p:txBody>
          <a:bodyPr/>
          <a:lstStyle/>
          <a:p>
            <a:r>
              <a:rPr lang="el-GR" altLang="el-GR" sz="2400" dirty="0">
                <a:solidFill>
                  <a:srgbClr val="FFFF00"/>
                </a:solidFill>
              </a:rPr>
              <a:t>Νεωτερικές Επαναστάσεις</a:t>
            </a:r>
          </a:p>
        </p:txBody>
      </p:sp>
      <p:sp>
        <p:nvSpPr>
          <p:cNvPr id="61443" name="Rectangle 3"/>
          <p:cNvSpPr>
            <a:spLocks noGrp="1" noChangeArrowheads="1"/>
          </p:cNvSpPr>
          <p:nvPr>
            <p:ph type="body" idx="1"/>
          </p:nvPr>
        </p:nvSpPr>
        <p:spPr>
          <a:xfrm>
            <a:off x="468313" y="1484784"/>
            <a:ext cx="8218487" cy="5009356"/>
          </a:xfrm>
        </p:spPr>
        <p:txBody>
          <a:bodyPr/>
          <a:lstStyle/>
          <a:p>
            <a:pPr marL="0" indent="0">
              <a:buNone/>
            </a:pPr>
            <a:endParaRPr lang="el-GR" altLang="el-GR" sz="2000" dirty="0"/>
          </a:p>
          <a:p>
            <a:r>
              <a:rPr lang="el-GR" altLang="el-GR" sz="2000" dirty="0"/>
              <a:t>Βίαιη αλλαγή κοινωνικού καθεστώτος και άμεση θεσμοθέτηση καινούργιων αρχών εξουσίας</a:t>
            </a:r>
          </a:p>
          <a:p>
            <a:pPr>
              <a:buFont typeface="Wingdings" pitchFamily="2" charset="2"/>
              <a:buNone/>
            </a:pPr>
            <a:endParaRPr lang="el-GR" altLang="el-GR" sz="2000" dirty="0"/>
          </a:p>
          <a:p>
            <a:r>
              <a:rPr lang="el-GR" altLang="el-GR" sz="2000" dirty="0">
                <a:solidFill>
                  <a:srgbClr val="FFC000"/>
                </a:solidFill>
              </a:rPr>
              <a:t>Αποκρυστάλλωση νέων κοσμολογιών και οντολογικών αρχών </a:t>
            </a:r>
            <a:r>
              <a:rPr lang="el-GR" altLang="el-GR" sz="2000" dirty="0"/>
              <a:t>(Σύνταγμα, σύμβολα συλλογικής ταυτότητας, φύση/επιστήμες, αρχές δικαιωμάτων και δικαίου, ιδιότητα του πολίτη, οικονομικές αρχές, </a:t>
            </a:r>
            <a:r>
              <a:rPr lang="el-GR" altLang="el-GR" sz="2000" dirty="0" err="1"/>
              <a:t>κλπ</a:t>
            </a:r>
            <a:r>
              <a:rPr lang="el-GR" altLang="el-GR" sz="2000" dirty="0"/>
              <a:t>)  </a:t>
            </a:r>
          </a:p>
          <a:p>
            <a:pPr>
              <a:buFont typeface="Wingdings" pitchFamily="2" charset="2"/>
              <a:buNone/>
            </a:pPr>
            <a:endParaRPr lang="el-GR" altLang="el-GR" sz="2000" dirty="0"/>
          </a:p>
          <a:p>
            <a:r>
              <a:rPr lang="el-GR" altLang="el-GR" sz="2000" dirty="0"/>
              <a:t>Εκτεταμένες και ριζικές θεσμικές αλλαγές </a:t>
            </a:r>
          </a:p>
          <a:p>
            <a:endParaRPr lang="el-GR" altLang="el-GR" sz="2000" dirty="0"/>
          </a:p>
          <a:p>
            <a:r>
              <a:rPr lang="el-GR" altLang="el-GR" sz="2000" dirty="0"/>
              <a:t>Νέος πολιτισμός – νέα εποχή (χαρισματικό κέντρο, σύμβολα αίγλης, φαντασιακή κοινότητα)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l-GR" sz="2800" dirty="0">
                <a:solidFill>
                  <a:srgbClr val="FFFF00"/>
                </a:solidFill>
              </a:rPr>
              <a:t>H </a:t>
            </a:r>
            <a:r>
              <a:rPr lang="el-GR" altLang="el-GR" sz="2800" dirty="0">
                <a:solidFill>
                  <a:srgbClr val="FFFF00"/>
                </a:solidFill>
              </a:rPr>
              <a:t>νεωτερικότητα</a:t>
            </a:r>
            <a:r>
              <a:rPr lang="en-US" altLang="el-GR" sz="2800" dirty="0">
                <a:solidFill>
                  <a:srgbClr val="FFFF00"/>
                </a:solidFill>
              </a:rPr>
              <a:t> </a:t>
            </a:r>
            <a:r>
              <a:rPr lang="el-GR" altLang="el-GR" sz="2800" dirty="0">
                <a:solidFill>
                  <a:srgbClr val="FFFF00"/>
                </a:solidFill>
              </a:rPr>
              <a:t>ως Κίνημα</a:t>
            </a:r>
            <a:r>
              <a:rPr lang="en-US" altLang="el-GR" sz="2800" dirty="0">
                <a:solidFill>
                  <a:srgbClr val="FFFF00"/>
                </a:solidFill>
              </a:rPr>
              <a:t> </a:t>
            </a:r>
            <a:endParaRPr lang="el-GR" altLang="el-GR" sz="2800" dirty="0">
              <a:solidFill>
                <a:srgbClr val="FFFF00"/>
              </a:solidFill>
            </a:endParaRPr>
          </a:p>
        </p:txBody>
      </p:sp>
      <p:sp>
        <p:nvSpPr>
          <p:cNvPr id="68611" name="Rectangle 3"/>
          <p:cNvSpPr>
            <a:spLocks noGrp="1" noChangeArrowheads="1"/>
          </p:cNvSpPr>
          <p:nvPr>
            <p:ph type="body" idx="1"/>
          </p:nvPr>
        </p:nvSpPr>
        <p:spPr>
          <a:xfrm>
            <a:off x="457200" y="1844824"/>
            <a:ext cx="8229600" cy="4289276"/>
          </a:xfrm>
        </p:spPr>
        <p:txBody>
          <a:bodyPr/>
          <a:lstStyle/>
          <a:p>
            <a:pPr>
              <a:lnSpc>
                <a:spcPct val="80000"/>
              </a:lnSpc>
            </a:pPr>
            <a:r>
              <a:rPr lang="el-GR" altLang="el-GR" sz="1800" dirty="0"/>
              <a:t>Κοινωνική εξίσωση-</a:t>
            </a:r>
            <a:r>
              <a:rPr lang="el-GR" altLang="el-GR" sz="1800" dirty="0" err="1"/>
              <a:t>ομοιογενοποίηση</a:t>
            </a:r>
            <a:r>
              <a:rPr lang="el-GR" altLang="el-GR" sz="1800" dirty="0"/>
              <a:t> των μελών μίας κοινωνίας</a:t>
            </a:r>
          </a:p>
          <a:p>
            <a:pPr>
              <a:lnSpc>
                <a:spcPct val="80000"/>
              </a:lnSpc>
            </a:pPr>
            <a:endParaRPr lang="el-GR" altLang="el-GR" sz="1800" dirty="0"/>
          </a:p>
          <a:p>
            <a:pPr>
              <a:lnSpc>
                <a:spcPct val="80000"/>
              </a:lnSpc>
            </a:pPr>
            <a:r>
              <a:rPr lang="el-GR" altLang="el-GR" sz="1800" dirty="0"/>
              <a:t>Κινητοποίηση της περιφέρειας από το κέντρο όπως ορίζει το κέντρο</a:t>
            </a:r>
          </a:p>
          <a:p>
            <a:pPr>
              <a:lnSpc>
                <a:spcPct val="80000"/>
              </a:lnSpc>
            </a:pPr>
            <a:endParaRPr lang="el-GR" altLang="el-GR" sz="1800" dirty="0"/>
          </a:p>
          <a:p>
            <a:pPr>
              <a:lnSpc>
                <a:spcPct val="80000"/>
              </a:lnSpc>
            </a:pPr>
            <a:r>
              <a:rPr lang="el-GR" altLang="el-GR" sz="1800" dirty="0"/>
              <a:t>Διαμόρφωση του κέντρου από τα αιτήματα της περιφέρειας</a:t>
            </a:r>
          </a:p>
          <a:p>
            <a:pPr>
              <a:lnSpc>
                <a:spcPct val="80000"/>
              </a:lnSpc>
            </a:pPr>
            <a:endParaRPr lang="el-GR" altLang="el-GR" sz="1800" dirty="0"/>
          </a:p>
          <a:p>
            <a:pPr>
              <a:lnSpc>
                <a:spcPct val="80000"/>
              </a:lnSpc>
            </a:pPr>
            <a:r>
              <a:rPr lang="el-GR" altLang="el-GR" sz="1800" dirty="0"/>
              <a:t>‘Φαντασιακή</a:t>
            </a:r>
            <a:r>
              <a:rPr lang="en-US" altLang="el-GR" sz="1800" dirty="0"/>
              <a:t>’</a:t>
            </a:r>
            <a:r>
              <a:rPr lang="el-GR" altLang="el-GR" sz="1800" dirty="0"/>
              <a:t> εθνική κοινότητα</a:t>
            </a:r>
          </a:p>
          <a:p>
            <a:pPr>
              <a:lnSpc>
                <a:spcPct val="80000"/>
              </a:lnSpc>
            </a:pPr>
            <a:endParaRPr lang="el-GR" altLang="el-GR" sz="1800" dirty="0"/>
          </a:p>
          <a:p>
            <a:pPr>
              <a:lnSpc>
                <a:spcPct val="80000"/>
              </a:lnSpc>
            </a:pPr>
            <a:r>
              <a:rPr lang="el-GR" altLang="el-GR" sz="1800" dirty="0"/>
              <a:t>Ουτοπικά – προοδευτικά πολιτικά οράματα βασισμένα στον Γνωστικισμό</a:t>
            </a:r>
          </a:p>
          <a:p>
            <a:pPr>
              <a:lnSpc>
                <a:spcPct val="80000"/>
              </a:lnSpc>
            </a:pPr>
            <a:endParaRPr lang="el-GR" altLang="el-GR" sz="1800" dirty="0"/>
          </a:p>
          <a:p>
            <a:pPr>
              <a:lnSpc>
                <a:spcPct val="80000"/>
              </a:lnSpc>
            </a:pPr>
            <a:r>
              <a:rPr lang="el-GR" altLang="el-GR" sz="1800" dirty="0"/>
              <a:t>Πολιτικές/ιδεολογικές ελίτ ελεύθερες από παραδοσιακούς θεσμούς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3DCAC83-EB4E-716A-D071-061D5ECA37CB}"/>
              </a:ext>
            </a:extLst>
          </p:cNvPr>
          <p:cNvSpPr>
            <a:spLocks noGrp="1"/>
          </p:cNvSpPr>
          <p:nvPr>
            <p:ph type="title"/>
          </p:nvPr>
        </p:nvSpPr>
        <p:spPr>
          <a:xfrm>
            <a:off x="457200" y="116632"/>
            <a:ext cx="8229600" cy="346050"/>
          </a:xfrm>
        </p:spPr>
        <p:txBody>
          <a:bodyPr/>
          <a:lstStyle/>
          <a:p>
            <a:r>
              <a:rPr lang="el-GR" sz="2000" dirty="0">
                <a:solidFill>
                  <a:srgbClr val="FFFF00"/>
                </a:solidFill>
              </a:rPr>
              <a:t>Επανάσταση και Νεωτερικός Γνωστικισμός</a:t>
            </a:r>
            <a:endParaRPr lang="en-US" sz="2000" dirty="0">
              <a:solidFill>
                <a:srgbClr val="FFFF00"/>
              </a:solidFill>
            </a:endParaRPr>
          </a:p>
        </p:txBody>
      </p:sp>
      <p:sp>
        <p:nvSpPr>
          <p:cNvPr id="5" name="Θέση περιεχομένου 4">
            <a:extLst>
              <a:ext uri="{FF2B5EF4-FFF2-40B4-BE49-F238E27FC236}">
                <a16:creationId xmlns:a16="http://schemas.microsoft.com/office/drawing/2014/main" id="{FAB8B1DF-5C79-73D1-F20F-C6C0989A8F68}"/>
              </a:ext>
            </a:extLst>
          </p:cNvPr>
          <p:cNvSpPr>
            <a:spLocks noGrp="1"/>
          </p:cNvSpPr>
          <p:nvPr>
            <p:ph idx="1"/>
          </p:nvPr>
        </p:nvSpPr>
        <p:spPr>
          <a:xfrm>
            <a:off x="457200" y="620688"/>
            <a:ext cx="8229600" cy="5513412"/>
          </a:xfrm>
        </p:spPr>
        <p:txBody>
          <a:bodyPr/>
          <a:lstStyle/>
          <a:p>
            <a:r>
              <a:rPr lang="el-GR" sz="1200" dirty="0">
                <a:solidFill>
                  <a:srgbClr val="FFC000"/>
                </a:solidFill>
              </a:rPr>
              <a:t>Απόρριψη της ύπαρξης υπερβατικής σφαίρας</a:t>
            </a:r>
            <a:r>
              <a:rPr lang="el-GR" sz="1200" dirty="0"/>
              <a:t>: Τα Γνωστικά κινήματα συνήθως απορρίπτουν την ιδέα μιας εξωτερικής, υπερβατικής πραγματικότητας ή Θεού. Αντίθετα, τονίζουν μια έμφυτη, εσωτερική πηγή αλήθειας και νοήματος. Αυτό συχνά οδηγεί σε εστίαση στην ατομική εμπειρία και στην υποκειμενική αποκάλυψη.</a:t>
            </a:r>
          </a:p>
          <a:p>
            <a:endParaRPr lang="el-GR" sz="1200" dirty="0"/>
          </a:p>
          <a:p>
            <a:r>
              <a:rPr lang="el-GR" sz="1200" dirty="0">
                <a:solidFill>
                  <a:srgbClr val="FFC000"/>
                </a:solidFill>
              </a:rPr>
              <a:t>Δυιστική Κοσμοθεωρία</a:t>
            </a:r>
            <a:r>
              <a:rPr lang="el-GR" sz="1200" dirty="0"/>
              <a:t>: Οι Γνωστικοί συχνά αντιλαμβάνονται τον κόσμο ως μια </a:t>
            </a:r>
            <a:r>
              <a:rPr lang="el-GR" sz="1200" dirty="0" err="1"/>
              <a:t>δυιστική</a:t>
            </a:r>
            <a:r>
              <a:rPr lang="el-GR" sz="1200" dirty="0"/>
              <a:t> πάλη μεταξύ φωτός (πνεύμα, γνώση) και σκότους (ύλη, άγνοια). Πιστεύουν ότι οι άνθρωποι είναι παγιδευμένοι σε έναν υλικό κόσμο που κυριαρχείται από το σκοτάδι και αναζητούν την απελευθέρωση μέσω της γνώσης ή της εσωτερικής γνώσης.</a:t>
            </a:r>
          </a:p>
          <a:p>
            <a:endParaRPr lang="el-GR" sz="1200" dirty="0"/>
          </a:p>
          <a:p>
            <a:r>
              <a:rPr lang="el-GR" sz="1200" dirty="0">
                <a:solidFill>
                  <a:srgbClr val="FFC000"/>
                </a:solidFill>
              </a:rPr>
              <a:t>Έμφαση στη Σωτηρία</a:t>
            </a:r>
            <a:r>
              <a:rPr lang="el-GR" sz="1200" dirty="0"/>
              <a:t>: Τα γνωστικά κινήματα συχνά παρουσιάζουν μια πορεία προς τη σωτηρία ή την απελευθέρωση από τον υλικό κόσμο. Αυτό το μονοπάτι συνήθως περιλαμβάνει την απόκτηση γνώσης ή μυστικής γνώσης, η οποία επιτρέπει στα άτομα να υπερβούν την τρέχουσα κατάσταση άγνοιάς τους και να επιτύχουν φώτιση.</a:t>
            </a:r>
          </a:p>
          <a:p>
            <a:endParaRPr lang="el-GR" sz="1200" dirty="0"/>
          </a:p>
          <a:p>
            <a:r>
              <a:rPr lang="el-GR" sz="1200" dirty="0">
                <a:solidFill>
                  <a:srgbClr val="FFC000"/>
                </a:solidFill>
              </a:rPr>
              <a:t>Αντιθεσμικότητα</a:t>
            </a:r>
            <a:r>
              <a:rPr lang="el-GR" sz="1200" dirty="0"/>
              <a:t>: Οι Γνωστικοί συχνά δυσπιστούν ή απορρίπτουν καθιερωμένους θεσμούς, όπως η θρησκεία, η κυβέρνηση και οι κοινωνικοί κανόνες. Πιστεύουν ότι αυτοί οι θεσμοί είναι διεφθαρμένοι από τον υλικό κόσμο και εμποδίζουν την πνευματική πρόοδο.</a:t>
            </a:r>
          </a:p>
          <a:p>
            <a:pPr marL="0" indent="0">
              <a:buNone/>
            </a:pPr>
            <a:endParaRPr lang="el-GR" sz="1200" dirty="0"/>
          </a:p>
          <a:p>
            <a:r>
              <a:rPr lang="el-GR" sz="1200" dirty="0">
                <a:solidFill>
                  <a:srgbClr val="FFC000"/>
                </a:solidFill>
              </a:rPr>
              <a:t>Χαρισματική Ηγεσία</a:t>
            </a:r>
            <a:r>
              <a:rPr lang="el-GR" sz="1200" dirty="0"/>
              <a:t>: Τα Γνωστικά κινήματα συχνά περιστρέφονται γύρω από χαρισματικούς ηγέτες που ισχυρίζονται ότι διαθέτουν ειδική γνώση ή διορατικότητα. Αυτοί οι ηγέτες μπορεί να ενεργούν ως οδηγοί ή δάσκαλοι, παρέχοντας οδηγίες και καθοδήγηση στο μονοπάτι προς τη σωτηρία.</a:t>
            </a:r>
          </a:p>
          <a:p>
            <a:endParaRPr lang="el-GR" sz="1200" dirty="0"/>
          </a:p>
          <a:p>
            <a:r>
              <a:rPr lang="el-GR" sz="1200" dirty="0">
                <a:solidFill>
                  <a:srgbClr val="FFC000"/>
                </a:solidFill>
              </a:rPr>
              <a:t>Αίσθηση Κοινότητας</a:t>
            </a:r>
            <a:r>
              <a:rPr lang="el-GR" sz="1200" dirty="0"/>
              <a:t>: Τα γνωστικά κινήματα συχνά ενθαρρύνουν μια ισχυρή αίσθηση κοινότητας μεταξύ των υποστηρικτών τους. Αυτή η αίσθηση κοινού σκοπού και ταυτότητας μπορεί να προσφέρει υποστήριξη και ενθάρρυνση στο δρόμο προς την πνευματική φώτιση.</a:t>
            </a:r>
          </a:p>
          <a:p>
            <a:endParaRPr lang="el-GR" sz="1200" dirty="0"/>
          </a:p>
          <a:p>
            <a:r>
              <a:rPr lang="el-GR" sz="1200" dirty="0">
                <a:solidFill>
                  <a:srgbClr val="FFC000"/>
                </a:solidFill>
              </a:rPr>
              <a:t>Ουτοπικές Επιδιώξεις</a:t>
            </a:r>
            <a:r>
              <a:rPr lang="el-GR" sz="1200" dirty="0"/>
              <a:t>: Οι Γνωστικοί μπορεί να εκφράσουν ουτοπικές φιλοδοξίες, οραματιζόμενοι έναν κόσμο που μεταμορφώνεται από γνώση ή πνευματική γνώση. Αυτό το όραμα μπορεί να περιλαμβάνει κοινωνικό ή πολιτικό μετασχηματισμό, αλλά τελικά επικεντρώνεται στην πνευματική απελευθέρωση του ατόμου.</a:t>
            </a:r>
            <a:endParaRPr lang="en-US" sz="1200" dirty="0"/>
          </a:p>
        </p:txBody>
      </p:sp>
    </p:spTree>
    <p:extLst>
      <p:ext uri="{BB962C8B-B14F-4D97-AF65-F5344CB8AC3E}">
        <p14:creationId xmlns:p14="http://schemas.microsoft.com/office/powerpoint/2010/main" val="2893155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28E672-809F-9264-162D-AE4D1ADF857B}"/>
              </a:ext>
            </a:extLst>
          </p:cNvPr>
          <p:cNvSpPr>
            <a:spLocks noGrp="1"/>
          </p:cNvSpPr>
          <p:nvPr>
            <p:ph type="title"/>
          </p:nvPr>
        </p:nvSpPr>
        <p:spPr>
          <a:xfrm>
            <a:off x="457200" y="274638"/>
            <a:ext cx="8229600" cy="562074"/>
          </a:xfrm>
        </p:spPr>
        <p:txBody>
          <a:bodyPr/>
          <a:lstStyle/>
          <a:p>
            <a:r>
              <a:rPr lang="el-GR" sz="1600" dirty="0" err="1">
                <a:solidFill>
                  <a:srgbClr val="FFFF00"/>
                </a:solidFill>
              </a:rPr>
              <a:t>Eric</a:t>
            </a:r>
            <a:r>
              <a:rPr lang="el-GR" sz="1600" dirty="0">
                <a:solidFill>
                  <a:srgbClr val="FFFF00"/>
                </a:solidFill>
              </a:rPr>
              <a:t> </a:t>
            </a:r>
            <a:r>
              <a:rPr lang="el-GR" sz="1600" dirty="0" err="1">
                <a:solidFill>
                  <a:srgbClr val="FFFF00"/>
                </a:solidFill>
              </a:rPr>
              <a:t>Voegelin</a:t>
            </a:r>
            <a:r>
              <a:rPr lang="el-GR" sz="1600" dirty="0">
                <a:solidFill>
                  <a:srgbClr val="FFFF00"/>
                </a:solidFill>
              </a:rPr>
              <a:t> και η </a:t>
            </a:r>
            <a:r>
              <a:rPr lang="el-GR" sz="1600" dirty="0" err="1">
                <a:solidFill>
                  <a:srgbClr val="FFFF00"/>
                </a:solidFill>
              </a:rPr>
              <a:t>Γνωστικιστική</a:t>
            </a:r>
            <a:r>
              <a:rPr lang="el-GR" sz="1600" dirty="0">
                <a:solidFill>
                  <a:srgbClr val="FFFF00"/>
                </a:solidFill>
              </a:rPr>
              <a:t> Ερμηνεία της Νεωτερικότητας</a:t>
            </a:r>
          </a:p>
        </p:txBody>
      </p:sp>
      <p:sp>
        <p:nvSpPr>
          <p:cNvPr id="3" name="Θέση περιεχομένου 2">
            <a:extLst>
              <a:ext uri="{FF2B5EF4-FFF2-40B4-BE49-F238E27FC236}">
                <a16:creationId xmlns:a16="http://schemas.microsoft.com/office/drawing/2014/main" id="{15DF49E7-2B50-21B3-E4F7-A3D82D994784}"/>
              </a:ext>
            </a:extLst>
          </p:cNvPr>
          <p:cNvSpPr>
            <a:spLocks noGrp="1"/>
          </p:cNvSpPr>
          <p:nvPr>
            <p:ph idx="1"/>
          </p:nvPr>
        </p:nvSpPr>
        <p:spPr>
          <a:xfrm>
            <a:off x="457200" y="908720"/>
            <a:ext cx="8229600" cy="5225380"/>
          </a:xfrm>
        </p:spPr>
        <p:txBody>
          <a:bodyPr/>
          <a:lstStyle/>
          <a:p>
            <a:pPr marL="0" indent="0">
              <a:buNone/>
            </a:pPr>
            <a:r>
              <a:rPr lang="el-GR" sz="1400" dirty="0"/>
              <a:t>Ο </a:t>
            </a:r>
            <a:r>
              <a:rPr lang="el-GR" sz="1400" dirty="0" err="1"/>
              <a:t>Voegelin</a:t>
            </a:r>
            <a:r>
              <a:rPr lang="el-GR" sz="1400" dirty="0"/>
              <a:t> θεωρούσε ότι η νεωτερικότητα (</a:t>
            </a:r>
            <a:r>
              <a:rPr lang="el-GR" sz="1400" dirty="0" err="1"/>
              <a:t>modernity</a:t>
            </a:r>
            <a:r>
              <a:rPr lang="el-GR" sz="1400" dirty="0"/>
              <a:t>) ήταν σε μεγάλο βαθμό ένα προϊόν γνωστικών κινημάτων που εμφανίστηκαν στη μεσαιωνική και πρώιμη νεότερη Ευρώπη.  Σύμφωνα με αυτόν, τα γνωστικά κινήματα χαρακτηρίζονταν από:</a:t>
            </a:r>
          </a:p>
          <a:p>
            <a:endParaRPr lang="el-GR" sz="1400" dirty="0"/>
          </a:p>
          <a:p>
            <a:r>
              <a:rPr lang="el-GR" sz="1400" dirty="0"/>
              <a:t>Την πίστη ότι η σωτηρία μπορεί να επιτευχθεί εντός της ιστορίας μέσω πολιτικών ή κοινωνικών μετασχηματισμών.</a:t>
            </a:r>
          </a:p>
          <a:p>
            <a:endParaRPr lang="el-GR" sz="1400" dirty="0"/>
          </a:p>
          <a:p>
            <a:r>
              <a:rPr lang="el-GR" sz="1400" dirty="0"/>
              <a:t>Την απόρριψη της παραδοσιακής μεταφυσικής και της έννοιας μιας υπερβατικής τάξης (όπως στη θρησκεία).</a:t>
            </a:r>
          </a:p>
          <a:p>
            <a:endParaRPr lang="el-GR" sz="1400" dirty="0"/>
          </a:p>
          <a:p>
            <a:r>
              <a:rPr lang="el-GR" sz="1400" dirty="0"/>
              <a:t>Την προσπάθεια δημιουργίας μιας τέλειας κοινωνίας μέσω ανθρώπινης γνώσης, επιστήμης και ορθολογισμού.</a:t>
            </a:r>
          </a:p>
          <a:p>
            <a:endParaRPr lang="el-GR" sz="1400" dirty="0"/>
          </a:p>
          <a:p>
            <a:pPr marL="0" indent="0">
              <a:buNone/>
            </a:pPr>
            <a:r>
              <a:rPr lang="el-GR" sz="1400" dirty="0"/>
              <a:t>Τα κύρια γνωστικά κινήματα που, κατά τον </a:t>
            </a:r>
            <a:r>
              <a:rPr lang="el-GR" sz="1400" dirty="0" err="1"/>
              <a:t>Voegelin</a:t>
            </a:r>
            <a:r>
              <a:rPr lang="el-GR" sz="1400" dirty="0"/>
              <a:t>, συνέβαλαν στη νεωτερικότητα ήταν:</a:t>
            </a:r>
          </a:p>
          <a:p>
            <a:endParaRPr lang="el-GR" sz="1400" dirty="0"/>
          </a:p>
          <a:p>
            <a:r>
              <a:rPr lang="el-GR" sz="1400" dirty="0"/>
              <a:t>Ο Χιλιασμός (</a:t>
            </a:r>
            <a:r>
              <a:rPr lang="el-GR" sz="1400" dirty="0" err="1"/>
              <a:t>Millenarianism</a:t>
            </a:r>
            <a:r>
              <a:rPr lang="el-GR" sz="1400" dirty="0"/>
              <a:t>): Οι μεσαιωνικές αιρέσεις που προέβλεπαν έναν επερχόμενο επίγειο παράδεισο και αμφισβητούσαν τις παραδοσιακές θρησκευτικές και πολιτικές εξουσίες.</a:t>
            </a:r>
          </a:p>
          <a:p>
            <a:endParaRPr lang="el-GR" sz="1400" dirty="0"/>
          </a:p>
          <a:p>
            <a:r>
              <a:rPr lang="el-GR" sz="1400" dirty="0"/>
              <a:t>Ο Διαφωτισμός: Η ιδέα ότι η ανθρώπινη λογική και η επιστήμη μπορούν να οδηγήσουν στην απόλυτη πρόοδο και στη δημιουργία μιας τέλειας κοινωνίας.</a:t>
            </a:r>
          </a:p>
          <a:p>
            <a:endParaRPr lang="el-GR" sz="1400" dirty="0"/>
          </a:p>
          <a:p>
            <a:r>
              <a:rPr lang="el-GR" sz="1400" dirty="0"/>
              <a:t>Ο Μαρξισμός και τα Ουτοπικά Κινήματα: Ο </a:t>
            </a:r>
            <a:r>
              <a:rPr lang="el-GR" sz="1400" dirty="0" err="1"/>
              <a:t>Voegelin</a:t>
            </a:r>
            <a:r>
              <a:rPr lang="el-GR" sz="1400" dirty="0"/>
              <a:t> θεωρούσε τον μαρξισμό μια σύγχρονη μορφή γνωστικισμού, καθώς υπόσχεται την επίτευξη μιας ιδανικής κοινωνίας μέσω της ιστορικής εξέλιξης και της ταξικής πάλης.</a:t>
            </a:r>
          </a:p>
        </p:txBody>
      </p:sp>
    </p:spTree>
    <p:extLst>
      <p:ext uri="{BB962C8B-B14F-4D97-AF65-F5344CB8AC3E}">
        <p14:creationId xmlns:p14="http://schemas.microsoft.com/office/powerpoint/2010/main" val="1304096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DD957D-87B2-2EE8-D7D6-FF35F993D764}"/>
              </a:ext>
            </a:extLst>
          </p:cNvPr>
          <p:cNvSpPr>
            <a:spLocks noGrp="1"/>
          </p:cNvSpPr>
          <p:nvPr>
            <p:ph type="title"/>
          </p:nvPr>
        </p:nvSpPr>
        <p:spPr>
          <a:xfrm>
            <a:off x="471767" y="188640"/>
            <a:ext cx="8229600" cy="850106"/>
          </a:xfrm>
        </p:spPr>
        <p:txBody>
          <a:bodyPr/>
          <a:lstStyle/>
          <a:p>
            <a:r>
              <a:rPr lang="el-GR" sz="1600" dirty="0" err="1">
                <a:solidFill>
                  <a:srgbClr val="FFFF00"/>
                </a:solidFill>
              </a:rPr>
              <a:t>Shmuel</a:t>
            </a:r>
            <a:r>
              <a:rPr lang="el-GR" sz="1600" dirty="0">
                <a:solidFill>
                  <a:srgbClr val="FFFF00"/>
                </a:solidFill>
              </a:rPr>
              <a:t> Eisenstadt και τα Γνωστικά Κινήματα στη Μεταφορά της Νεωτερικότητας στο Κέντρο</a:t>
            </a:r>
          </a:p>
        </p:txBody>
      </p:sp>
      <p:sp>
        <p:nvSpPr>
          <p:cNvPr id="3" name="Θέση περιεχομένου 2">
            <a:extLst>
              <a:ext uri="{FF2B5EF4-FFF2-40B4-BE49-F238E27FC236}">
                <a16:creationId xmlns:a16="http://schemas.microsoft.com/office/drawing/2014/main" id="{5F976830-3659-BE39-EAE7-DCE1C529C210}"/>
              </a:ext>
            </a:extLst>
          </p:cNvPr>
          <p:cNvSpPr>
            <a:spLocks noGrp="1"/>
          </p:cNvSpPr>
          <p:nvPr>
            <p:ph idx="1"/>
          </p:nvPr>
        </p:nvSpPr>
        <p:spPr>
          <a:xfrm>
            <a:off x="457200" y="1038746"/>
            <a:ext cx="8229600" cy="5095354"/>
          </a:xfrm>
        </p:spPr>
        <p:txBody>
          <a:bodyPr/>
          <a:lstStyle/>
          <a:p>
            <a:r>
              <a:rPr lang="el-GR" sz="1600" dirty="0"/>
              <a:t>Κατά τον Eisenstadt, τα γνωστικά κινήματα που συνέβαλαν στη νεωτερικότητα περιλαμβάνουν:</a:t>
            </a:r>
          </a:p>
          <a:p>
            <a:endParaRPr lang="el-GR" sz="1600" dirty="0"/>
          </a:p>
          <a:p>
            <a:r>
              <a:rPr lang="el-GR" sz="1600" dirty="0"/>
              <a:t>Οι Μεσαιωνικές </a:t>
            </a:r>
            <a:r>
              <a:rPr lang="el-GR" sz="1600" dirty="0" err="1"/>
              <a:t>Χιλιαστικές</a:t>
            </a:r>
            <a:r>
              <a:rPr lang="el-GR" sz="1600" dirty="0"/>
              <a:t> και Ριζοσπαστικές Χριστιανικές Αιρέσεις (π.χ., οι Βογόμιλοι, οι Καθαροί, οι </a:t>
            </a:r>
            <a:r>
              <a:rPr lang="el-GR" sz="1600" dirty="0" err="1"/>
              <a:t>Αναβαπτιστές</a:t>
            </a:r>
            <a:r>
              <a:rPr lang="el-GR" sz="1600" dirty="0"/>
              <a:t>), που υποστήριζαν ότι η παρούσα κοινωνική τάξη είναι διεφθαρμένη και ότι μια νέα, καθαρή τάξη θα έπρεπε να εγκαθιδρυθεί.</a:t>
            </a:r>
          </a:p>
          <a:p>
            <a:endParaRPr lang="el-GR" sz="1600" dirty="0"/>
          </a:p>
          <a:p>
            <a:r>
              <a:rPr lang="el-GR" sz="1600" dirty="0"/>
              <a:t>Ο Προτεσταντισμός: Η Μεταρρύθμιση μετέφερε την ιδέα της άμεσης σχέσης με τον Θεό (χωρίς τη μεσολάβηση της Εκκλησίας), ενισχύοντας την ατομική ευθύνη και την ανάπτυξη μιας νέας εργασιακής ηθικής που επηρέασε τον καπιταλισμό (όπως ανέλυσε και ο Max Weber).</a:t>
            </a:r>
          </a:p>
          <a:p>
            <a:endParaRPr lang="el-GR" sz="1600" dirty="0"/>
          </a:p>
          <a:p>
            <a:r>
              <a:rPr lang="el-GR" sz="1600" dirty="0"/>
              <a:t>Ο Ουμανισμός και ο Διαφωτισμός: Αναπτύχθηκαν ως αντίδραση στη θεοκρατική εξουσία και ενίσχυσαν την πεποίθηση ότι ο άνθρωπος μπορεί να διαμορφώσει τον κόσμο με βάση τον ορθολογισμό και την επιστήμη.</a:t>
            </a:r>
          </a:p>
          <a:p>
            <a:endParaRPr lang="el-GR" sz="1600" dirty="0"/>
          </a:p>
          <a:p>
            <a:r>
              <a:rPr lang="el-GR" sz="1600" dirty="0"/>
              <a:t>Η Γαλλική Επανάσταση και τα Δημοκρατικά Κινήματα: Μετέφεραν την ιδέα ότι η ιστορική πρόοδος και η πολιτική αλλαγή μπορούν να δημιουργήσουν μια ιδανική κοινωνία μέσω της ισότητας, της ελευθερίας και των δικαιωμάτων.</a:t>
            </a:r>
          </a:p>
        </p:txBody>
      </p:sp>
    </p:spTree>
    <p:extLst>
      <p:ext uri="{BB962C8B-B14F-4D97-AF65-F5344CB8AC3E}">
        <p14:creationId xmlns:p14="http://schemas.microsoft.com/office/powerpoint/2010/main" val="2749541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9B8D41-2429-22F2-26C2-CEF1F2A97450}"/>
              </a:ext>
            </a:extLst>
          </p:cNvPr>
          <p:cNvSpPr>
            <a:spLocks noGrp="1"/>
          </p:cNvSpPr>
          <p:nvPr>
            <p:ph type="title"/>
          </p:nvPr>
        </p:nvSpPr>
        <p:spPr>
          <a:xfrm>
            <a:off x="457200" y="274638"/>
            <a:ext cx="8229600" cy="922114"/>
          </a:xfrm>
        </p:spPr>
        <p:txBody>
          <a:bodyPr/>
          <a:lstStyle/>
          <a:p>
            <a:r>
              <a:rPr lang="el-GR" sz="2400" dirty="0"/>
              <a:t>Η θεωρία των Πολλαπλών Νεωτερικοτήτων</a:t>
            </a:r>
          </a:p>
        </p:txBody>
      </p:sp>
      <p:sp>
        <p:nvSpPr>
          <p:cNvPr id="3" name="Θέση περιεχομένου 2">
            <a:extLst>
              <a:ext uri="{FF2B5EF4-FFF2-40B4-BE49-F238E27FC236}">
                <a16:creationId xmlns:a16="http://schemas.microsoft.com/office/drawing/2014/main" id="{4EB22743-1922-CEE4-768C-FF12CEEC192B}"/>
              </a:ext>
            </a:extLst>
          </p:cNvPr>
          <p:cNvSpPr>
            <a:spLocks noGrp="1"/>
          </p:cNvSpPr>
          <p:nvPr>
            <p:ph idx="1"/>
          </p:nvPr>
        </p:nvSpPr>
        <p:spPr/>
        <p:txBody>
          <a:bodyPr/>
          <a:lstStyle/>
          <a:p>
            <a:r>
              <a:rPr lang="el-GR" sz="1800" dirty="0"/>
              <a:t>Αντίθεση στο δυτικό/</a:t>
            </a:r>
            <a:r>
              <a:rPr lang="el-GR" sz="1800" dirty="0" err="1"/>
              <a:t>ευρωκεντρικό</a:t>
            </a:r>
            <a:r>
              <a:rPr lang="el-GR" sz="1800" dirty="0"/>
              <a:t> μοντέλο της "μία και μοναδικής" νεωτερικότητας.</a:t>
            </a:r>
          </a:p>
          <a:p>
            <a:endParaRPr lang="el-GR" sz="1800" dirty="0"/>
          </a:p>
          <a:p>
            <a:r>
              <a:rPr lang="el-GR" sz="1800" dirty="0"/>
              <a:t>Προτάθηκε από τον </a:t>
            </a:r>
            <a:r>
              <a:rPr lang="el-GR" sz="1800" dirty="0" err="1"/>
              <a:t>Shmuel</a:t>
            </a:r>
            <a:r>
              <a:rPr lang="el-GR" sz="1800" dirty="0"/>
              <a:t> Eisenstadt στις αρχές του 21ου αιώνα.</a:t>
            </a:r>
          </a:p>
          <a:p>
            <a:endParaRPr lang="el-GR" sz="1800" dirty="0"/>
          </a:p>
          <a:p>
            <a:r>
              <a:rPr lang="el-GR" sz="1800" dirty="0"/>
              <a:t>Νεωτερικότητα ως διαφορετικά πολιτισμικά και ιστορικά μονοπάτια εκσυγχρονισμού.</a:t>
            </a:r>
          </a:p>
          <a:p>
            <a:endParaRPr lang="el-GR" sz="1800" dirty="0"/>
          </a:p>
          <a:p>
            <a:r>
              <a:rPr lang="el-GR" sz="1800" dirty="0"/>
              <a:t>Οι κοινωνίες υιοθετούν νεωτερικά στοιχεία (τεχνολογία, κράτος, αγορά) με βάση τα δικά τους πρότυπα.</a:t>
            </a:r>
          </a:p>
          <a:p>
            <a:endParaRPr lang="el-GR" sz="1800" dirty="0"/>
          </a:p>
          <a:p>
            <a:r>
              <a:rPr lang="el-GR" sz="1800" dirty="0"/>
              <a:t>Παραδείγματα: ισλαμικές, ιαπωνικές, κινεζικές, ινδικές και ορθόδοξες νεωτερικότητες.</a:t>
            </a:r>
          </a:p>
        </p:txBody>
      </p:sp>
    </p:spTree>
    <p:extLst>
      <p:ext uri="{BB962C8B-B14F-4D97-AF65-F5344CB8AC3E}">
        <p14:creationId xmlns:p14="http://schemas.microsoft.com/office/powerpoint/2010/main" val="4263524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4199CE-4B69-C886-DB64-2B9D161446E1}"/>
              </a:ext>
            </a:extLst>
          </p:cNvPr>
          <p:cNvSpPr>
            <a:spLocks noGrp="1"/>
          </p:cNvSpPr>
          <p:nvPr>
            <p:ph type="title"/>
          </p:nvPr>
        </p:nvSpPr>
        <p:spPr/>
        <p:txBody>
          <a:bodyPr/>
          <a:lstStyle/>
          <a:p>
            <a:r>
              <a:rPr lang="el-GR" sz="2400" dirty="0"/>
              <a:t>Πολλαπλές Νεωτερικότητες στις ΗΠΑ: Διαφωτισμός </a:t>
            </a:r>
            <a:r>
              <a:rPr lang="el-GR" sz="2400" dirty="0" err="1"/>
              <a:t>vs</a:t>
            </a:r>
            <a:r>
              <a:rPr lang="el-GR" sz="2400" dirty="0"/>
              <a:t> Φονταμενταλισμός</a:t>
            </a:r>
          </a:p>
        </p:txBody>
      </p:sp>
      <p:sp>
        <p:nvSpPr>
          <p:cNvPr id="3" name="Θέση περιεχομένου 2">
            <a:extLst>
              <a:ext uri="{FF2B5EF4-FFF2-40B4-BE49-F238E27FC236}">
                <a16:creationId xmlns:a16="http://schemas.microsoft.com/office/drawing/2014/main" id="{88C062DD-8026-775F-E4AC-879C920141EC}"/>
              </a:ext>
            </a:extLst>
          </p:cNvPr>
          <p:cNvSpPr>
            <a:spLocks noGrp="1"/>
          </p:cNvSpPr>
          <p:nvPr>
            <p:ph idx="1"/>
          </p:nvPr>
        </p:nvSpPr>
        <p:spPr/>
        <p:txBody>
          <a:bodyPr/>
          <a:lstStyle/>
          <a:p>
            <a:r>
              <a:rPr lang="el-GR" sz="1800" dirty="0"/>
              <a:t>Η αμερικανική νεωτερικότητα συγκροτείται εξαρχής ως διττή παράδοση: ορθολογισμός του Διαφωτισμού και θρησκευτικός προτεσταντισμός.</a:t>
            </a:r>
            <a:endParaRPr lang="en-US" sz="1800" dirty="0"/>
          </a:p>
          <a:p>
            <a:endParaRPr lang="en-US" sz="1800" dirty="0"/>
          </a:p>
          <a:p>
            <a:r>
              <a:rPr lang="el-GR" sz="1800" dirty="0"/>
              <a:t>Ο Διαφωτισμός εκφράζεται μέσω του φιλελευθερισμού, της επιστήμης και της συνταγματικής τάξης (π.χ. </a:t>
            </a:r>
            <a:r>
              <a:rPr lang="el-GR" sz="1800" dirty="0" err="1"/>
              <a:t>Jefferson</a:t>
            </a:r>
            <a:r>
              <a:rPr lang="el-GR" sz="1800" dirty="0"/>
              <a:t>, </a:t>
            </a:r>
            <a:r>
              <a:rPr lang="el-GR" sz="1800" dirty="0" err="1"/>
              <a:t>Franklin</a:t>
            </a:r>
            <a:r>
              <a:rPr lang="el-GR" sz="1800" dirty="0"/>
              <a:t>).</a:t>
            </a:r>
            <a:endParaRPr lang="en-US" sz="1800" dirty="0"/>
          </a:p>
          <a:p>
            <a:endParaRPr lang="en-US" sz="1800" dirty="0"/>
          </a:p>
          <a:p>
            <a:r>
              <a:rPr lang="el-GR" sz="1800" dirty="0"/>
              <a:t>Ο Προτεσταντικός Φονταμενταλισμός επανεμφανίζεται στον 20ό αιώνα ως αντίδραση στη νεωτερικότητα: πίστη στην απόλυτη αλήθεια της Βίβλου, ηθικός συντηρητισμός.</a:t>
            </a:r>
            <a:endParaRPr lang="en-US" sz="1800" dirty="0"/>
          </a:p>
          <a:p>
            <a:endParaRPr lang="en-US" sz="1800" dirty="0"/>
          </a:p>
          <a:p>
            <a:r>
              <a:rPr lang="el-GR" sz="1800" dirty="0"/>
              <a:t>Σύγκρουση νεωτερικοτήτων: κοσμική παιδεία και επιστήμη (π.χ. εξελικτική θεωρία) </a:t>
            </a:r>
            <a:r>
              <a:rPr lang="el-GR" sz="1800" dirty="0" err="1"/>
              <a:t>vs</a:t>
            </a:r>
            <a:r>
              <a:rPr lang="el-GR" sz="1800" dirty="0"/>
              <a:t> θρησκευτικός </a:t>
            </a:r>
            <a:r>
              <a:rPr lang="el-GR" sz="1800" dirty="0" err="1"/>
              <a:t>ορθοδοξισμός</a:t>
            </a:r>
            <a:r>
              <a:rPr lang="el-GR" sz="1800" dirty="0"/>
              <a:t> (π.χ. </a:t>
            </a:r>
            <a:r>
              <a:rPr lang="el-GR" sz="1800" dirty="0" err="1"/>
              <a:t>δημιουργισμός</a:t>
            </a:r>
            <a:r>
              <a:rPr lang="el-GR" sz="1800" dirty="0"/>
              <a:t>).</a:t>
            </a:r>
            <a:endParaRPr lang="en-US" sz="1800" dirty="0"/>
          </a:p>
          <a:p>
            <a:endParaRPr lang="en-US" sz="1800" dirty="0"/>
          </a:p>
          <a:p>
            <a:r>
              <a:rPr lang="el-GR" sz="1800" dirty="0"/>
              <a:t>Αντί για μία ενιαία νεωτερικότητα, οι ΗΠΑ ενσαρκώνουν ενδογενή ένταση ανάμεσα σε διαφωτισμένες και θεοκεντρικές κοσμοαντιλήψεις.</a:t>
            </a:r>
          </a:p>
        </p:txBody>
      </p:sp>
    </p:spTree>
    <p:extLst>
      <p:ext uri="{BB962C8B-B14F-4D97-AF65-F5344CB8AC3E}">
        <p14:creationId xmlns:p14="http://schemas.microsoft.com/office/powerpoint/2010/main" val="486551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B6B9DC-5952-87A9-6F66-F0AFFCB50D78}"/>
              </a:ext>
            </a:extLst>
          </p:cNvPr>
          <p:cNvSpPr>
            <a:spLocks noGrp="1"/>
          </p:cNvSpPr>
          <p:nvPr>
            <p:ph type="title"/>
          </p:nvPr>
        </p:nvSpPr>
        <p:spPr/>
        <p:txBody>
          <a:bodyPr/>
          <a:lstStyle/>
          <a:p>
            <a:r>
              <a:rPr lang="el-GR" sz="2400" dirty="0"/>
              <a:t>Πολλαπλές Νεωτερικότητες στις ΗΠΑ: Διαφωτισμός και οι Αφυπνίσεις</a:t>
            </a:r>
          </a:p>
        </p:txBody>
      </p:sp>
      <p:sp>
        <p:nvSpPr>
          <p:cNvPr id="3" name="Θέση περιεχομένου 2">
            <a:extLst>
              <a:ext uri="{FF2B5EF4-FFF2-40B4-BE49-F238E27FC236}">
                <a16:creationId xmlns:a16="http://schemas.microsoft.com/office/drawing/2014/main" id="{DF6B2BF9-7199-EEB0-1DC7-4B1C41644F77}"/>
              </a:ext>
            </a:extLst>
          </p:cNvPr>
          <p:cNvSpPr>
            <a:spLocks noGrp="1"/>
          </p:cNvSpPr>
          <p:nvPr>
            <p:ph idx="1"/>
          </p:nvPr>
        </p:nvSpPr>
        <p:spPr/>
        <p:txBody>
          <a:bodyPr/>
          <a:lstStyle/>
          <a:p>
            <a:r>
              <a:rPr lang="el-GR" sz="1600" dirty="0"/>
              <a:t>Η αμερικανική νεωτερικότητα διαμορφώνεται από μια διαρκή ένταση μεταξύ του ορθολογισμού του Διαφωτισμού και των μαζικών θρησκευτικών Αφυπνίσεων. </a:t>
            </a:r>
          </a:p>
          <a:p>
            <a:endParaRPr lang="el-GR" sz="1600" dirty="0"/>
          </a:p>
          <a:p>
            <a:r>
              <a:rPr lang="el-GR" sz="1600" dirty="0"/>
              <a:t>Λειτουργούν ως εναλλακτικά νεωτερικά πρότυπα που συνδυάζουν πίστη, συναίσθημα και ηθική αναγέννηση.</a:t>
            </a:r>
          </a:p>
          <a:p>
            <a:endParaRPr lang="el-GR" sz="1600" dirty="0"/>
          </a:p>
          <a:p>
            <a:r>
              <a:rPr lang="el-GR" sz="1600" dirty="0"/>
              <a:t>Σε κάθε </a:t>
            </a:r>
            <a:r>
              <a:rPr lang="el-GR" sz="1600" dirty="0" err="1"/>
              <a:t>Αφυπνιση</a:t>
            </a:r>
            <a:r>
              <a:rPr lang="el-GR" sz="1600" dirty="0"/>
              <a:t>  παρατηρείται αντίδραση στον κοσμικό εκσυγχρονισμό και απαίτηση για πνευματική αυθεντικότητα, συχνά </a:t>
            </a:r>
            <a:r>
              <a:rPr lang="el-GR" sz="1600" dirty="0" err="1"/>
              <a:t>αντικοσμική</a:t>
            </a:r>
            <a:r>
              <a:rPr lang="el-GR" sz="1600" dirty="0"/>
              <a:t> και </a:t>
            </a:r>
            <a:r>
              <a:rPr lang="el-GR" sz="1600" dirty="0" err="1"/>
              <a:t>αντιδιαφωτιστική</a:t>
            </a:r>
            <a:r>
              <a:rPr lang="el-GR" sz="1600" dirty="0"/>
              <a:t>.</a:t>
            </a:r>
          </a:p>
          <a:p>
            <a:endParaRPr lang="el-GR" sz="1600" dirty="0"/>
          </a:p>
          <a:p>
            <a:r>
              <a:rPr lang="el-GR" sz="1600" dirty="0"/>
              <a:t>Ο Διαφωτισμός προωθεί την προσωπική αυτονομία, την επιστήμη και τη δημοκρατία, ενώ οι Αφυπνίσεις προβάλλουν την κοινοτική σωτηρία και τη θρησκευτική αναγέννηση.</a:t>
            </a:r>
          </a:p>
          <a:p>
            <a:endParaRPr lang="el-GR" sz="1600" dirty="0"/>
          </a:p>
          <a:p>
            <a:r>
              <a:rPr lang="el-GR" sz="1600" dirty="0"/>
              <a:t>Η συνύπαρξη αυτών των ρευμάτων δημιουργεί αντιθετικές αλλά συγχρονισμένες νεωτερικότητες: φιλελεύθερες-ορθολογικές </a:t>
            </a:r>
            <a:r>
              <a:rPr lang="el-GR" sz="1600" dirty="0" err="1"/>
              <a:t>vs</a:t>
            </a:r>
            <a:r>
              <a:rPr lang="el-GR" sz="1600" dirty="0"/>
              <a:t> πνευματικές-αποκαλυπτικές.</a:t>
            </a:r>
          </a:p>
        </p:txBody>
      </p:sp>
    </p:spTree>
    <p:extLst>
      <p:ext uri="{BB962C8B-B14F-4D97-AF65-F5344CB8AC3E}">
        <p14:creationId xmlns:p14="http://schemas.microsoft.com/office/powerpoint/2010/main" val="1966894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ltLang="el-GR" sz="2400" dirty="0">
                <a:solidFill>
                  <a:srgbClr val="FFFF00"/>
                </a:solidFill>
              </a:rPr>
              <a:t>Οι συνθήκες που οδηγούν στην Επανάσταση</a:t>
            </a:r>
          </a:p>
        </p:txBody>
      </p:sp>
      <p:sp>
        <p:nvSpPr>
          <p:cNvPr id="70659" name="Rectangle 3"/>
          <p:cNvSpPr>
            <a:spLocks noGrp="1" noChangeArrowheads="1"/>
          </p:cNvSpPr>
          <p:nvPr>
            <p:ph type="body" idx="1"/>
          </p:nvPr>
        </p:nvSpPr>
        <p:spPr>
          <a:xfrm>
            <a:off x="395536" y="2492896"/>
            <a:ext cx="8282930" cy="3713609"/>
          </a:xfrm>
        </p:spPr>
        <p:txBody>
          <a:bodyPr/>
          <a:lstStyle/>
          <a:p>
            <a:pPr marL="609600" indent="-609600">
              <a:buFont typeface="Wingdings" pitchFamily="2" charset="2"/>
              <a:buAutoNum type="arabicPeriod"/>
            </a:pPr>
            <a:r>
              <a:rPr lang="el-GR" altLang="el-GR" sz="1800" dirty="0"/>
              <a:t>Κρίση του κράτους (</a:t>
            </a:r>
            <a:r>
              <a:rPr lang="el-GR" altLang="el-GR" sz="1800" dirty="0" err="1"/>
              <a:t>χρηματο</a:t>
            </a:r>
            <a:r>
              <a:rPr lang="el-GR" altLang="el-GR" sz="1800" dirty="0"/>
              <a:t>-οικονομική-γεωπολιτική) που οδηγεί σε ρήγμα ανάμεσα στις κυρίαρχες ομάδες/αριστοκρατίας</a:t>
            </a:r>
          </a:p>
          <a:p>
            <a:pPr marL="609600" indent="-609600">
              <a:buFont typeface="Wingdings" pitchFamily="2" charset="2"/>
              <a:buAutoNum type="arabicPeriod"/>
            </a:pPr>
            <a:endParaRPr lang="el-GR" altLang="el-GR" sz="1800" dirty="0"/>
          </a:p>
          <a:p>
            <a:pPr marL="609600" indent="-609600">
              <a:buFont typeface="Wingdings" pitchFamily="2" charset="2"/>
              <a:buAutoNum type="arabicPeriod"/>
            </a:pPr>
            <a:r>
              <a:rPr lang="el-GR" altLang="el-GR" sz="1800" dirty="0"/>
              <a:t>Ύπαρξη δυναμικών </a:t>
            </a:r>
            <a:r>
              <a:rPr lang="el-GR" altLang="el-GR" sz="1800" dirty="0" err="1"/>
              <a:t>ημι</a:t>
            </a:r>
            <a:r>
              <a:rPr lang="el-GR" altLang="el-GR" sz="1800" dirty="0"/>
              <a:t>-περιθωριακών κοινωνικών ελίτ και τάξεων (πολιτικά, οικονομικά, ιδεολογικά, επιστημονικά δίκτυα)</a:t>
            </a:r>
          </a:p>
          <a:p>
            <a:pPr marL="609600" indent="-609600">
              <a:buFont typeface="Wingdings" pitchFamily="2" charset="2"/>
              <a:buAutoNum type="arabicPeriod"/>
            </a:pPr>
            <a:endParaRPr lang="el-GR" altLang="el-GR" sz="1800" dirty="0"/>
          </a:p>
          <a:p>
            <a:pPr marL="609600" indent="-609600">
              <a:buFont typeface="Wingdings" pitchFamily="2" charset="2"/>
              <a:buAutoNum type="arabicPeriod"/>
            </a:pPr>
            <a:r>
              <a:rPr lang="el-GR" altLang="el-GR" sz="1800" dirty="0"/>
              <a:t>Ύπαρξη επαναστατικής ομάδος που προτείνει ένα νέο κοινωνικό όραμα</a:t>
            </a:r>
          </a:p>
          <a:p>
            <a:pPr marL="609600" indent="-609600">
              <a:buFont typeface="Wingdings" pitchFamily="2" charset="2"/>
              <a:buAutoNum type="arabicPeriod"/>
            </a:pPr>
            <a:endParaRPr lang="el-GR" altLang="el-GR" sz="1800" dirty="0"/>
          </a:p>
          <a:p>
            <a:pPr marL="609600" indent="-609600">
              <a:buFont typeface="Wingdings" pitchFamily="2" charset="2"/>
              <a:buAutoNum type="arabicPeriod"/>
            </a:pPr>
            <a:r>
              <a:rPr lang="el-GR" altLang="el-GR" sz="1800" dirty="0"/>
              <a:t>Οργανική σύνδεση αποσχιστικής αριστοκρατίας, επαναστατικής ελίτ, και ανερχόμενης κοινωνικής τάξης</a:t>
            </a:r>
          </a:p>
          <a:p>
            <a:pPr marL="609600" indent="-609600"/>
            <a:endParaRPr lang="el-GR" altLang="el-GR" sz="2400" dirty="0"/>
          </a:p>
          <a:p>
            <a:pPr marL="609600" indent="-609600"/>
            <a:endParaRPr lang="el-GR" altLang="el-GR" sz="2400" dirty="0"/>
          </a:p>
          <a:p>
            <a:pPr marL="609600" indent="-609600"/>
            <a:endParaRPr lang="el-GR" altLang="el-GR" dirty="0"/>
          </a:p>
          <a:p>
            <a:pPr marL="609600" indent="-609600"/>
            <a:endParaRPr lang="el-GR" altLang="el-GR" dirty="0"/>
          </a:p>
          <a:p>
            <a:pPr marL="609600" indent="-609600"/>
            <a:endParaRPr lang="el-GR" altLang="el-G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l-GR" altLang="el-GR" sz="2800" dirty="0">
                <a:solidFill>
                  <a:srgbClr val="FFFF00"/>
                </a:solidFill>
              </a:rPr>
              <a:t>Το αποτέλεσμα εξαρτάται από…</a:t>
            </a:r>
          </a:p>
        </p:txBody>
      </p:sp>
      <p:sp>
        <p:nvSpPr>
          <p:cNvPr id="71683" name="Rectangle 3"/>
          <p:cNvSpPr>
            <a:spLocks noGrp="1" noChangeArrowheads="1"/>
          </p:cNvSpPr>
          <p:nvPr>
            <p:ph type="body" idx="1"/>
          </p:nvPr>
        </p:nvSpPr>
        <p:spPr>
          <a:xfrm>
            <a:off x="468313" y="1628800"/>
            <a:ext cx="8218487" cy="4505300"/>
          </a:xfrm>
        </p:spPr>
        <p:txBody>
          <a:bodyPr/>
          <a:lstStyle/>
          <a:p>
            <a:pPr marL="609600" indent="-609600">
              <a:lnSpc>
                <a:spcPct val="80000"/>
              </a:lnSpc>
              <a:buFont typeface="Wingdings" pitchFamily="2" charset="2"/>
              <a:buAutoNum type="arabicPeriod"/>
            </a:pPr>
            <a:r>
              <a:rPr lang="el-GR" altLang="el-GR" sz="1800" dirty="0"/>
              <a:t>Εμπόδια και ευκαιρίες που διαμορφώνονται από την κρίση του καθεστώτος</a:t>
            </a:r>
          </a:p>
          <a:p>
            <a:pPr marL="609600" indent="-609600">
              <a:lnSpc>
                <a:spcPct val="80000"/>
              </a:lnSpc>
              <a:buFont typeface="Wingdings" pitchFamily="2" charset="2"/>
              <a:buAutoNum type="arabicPeriod"/>
            </a:pPr>
            <a:endParaRPr lang="el-GR" altLang="el-GR" sz="1800" dirty="0"/>
          </a:p>
          <a:p>
            <a:pPr marL="609600" indent="-609600">
              <a:lnSpc>
                <a:spcPct val="80000"/>
              </a:lnSpc>
              <a:buFont typeface="Wingdings" pitchFamily="2" charset="2"/>
              <a:buAutoNum type="arabicPeriod"/>
            </a:pPr>
            <a:r>
              <a:rPr lang="el-GR" altLang="el-GR" sz="1800" dirty="0"/>
              <a:t>Εμπόδια και ευκαιρίες των επαναστατικών ελίτ</a:t>
            </a:r>
          </a:p>
          <a:p>
            <a:pPr marL="609600" indent="-609600">
              <a:lnSpc>
                <a:spcPct val="80000"/>
              </a:lnSpc>
              <a:buFont typeface="Wingdings" pitchFamily="2" charset="2"/>
              <a:buAutoNum type="arabicPeriod"/>
            </a:pPr>
            <a:endParaRPr lang="el-GR" altLang="el-GR" sz="1800" dirty="0"/>
          </a:p>
          <a:p>
            <a:pPr marL="609600" indent="-609600">
              <a:lnSpc>
                <a:spcPct val="80000"/>
              </a:lnSpc>
              <a:buFont typeface="Wingdings" pitchFamily="2" charset="2"/>
              <a:buAutoNum type="arabicPeriod"/>
            </a:pPr>
            <a:r>
              <a:rPr lang="el-GR" altLang="el-GR" sz="1800" dirty="0"/>
              <a:t>Διάρθρωση των οικονομικών και πολιτικών τάξεων</a:t>
            </a:r>
          </a:p>
          <a:p>
            <a:pPr marL="609600" indent="-609600">
              <a:lnSpc>
                <a:spcPct val="80000"/>
              </a:lnSpc>
              <a:buFont typeface="Wingdings" pitchFamily="2" charset="2"/>
              <a:buAutoNum type="arabicPeriod"/>
            </a:pPr>
            <a:endParaRPr lang="el-GR" altLang="el-GR" sz="1800" dirty="0"/>
          </a:p>
          <a:p>
            <a:pPr marL="0" indent="0">
              <a:lnSpc>
                <a:spcPct val="80000"/>
              </a:lnSpc>
              <a:buNone/>
            </a:pPr>
            <a:endParaRPr lang="el-GR" altLang="el-GR" sz="1800" dirty="0"/>
          </a:p>
          <a:p>
            <a:pPr marL="0" indent="0">
              <a:lnSpc>
                <a:spcPct val="80000"/>
              </a:lnSpc>
              <a:buNone/>
            </a:pPr>
            <a:r>
              <a:rPr lang="el-GR" altLang="el-GR" sz="1800" dirty="0">
                <a:solidFill>
                  <a:srgbClr val="FFFF00"/>
                </a:solidFill>
              </a:rPr>
              <a:t>… και συγκροτεί:</a:t>
            </a:r>
          </a:p>
          <a:p>
            <a:pPr marL="609600" indent="-609600">
              <a:lnSpc>
                <a:spcPct val="80000"/>
              </a:lnSpc>
              <a:buFont typeface="Wingdings" pitchFamily="2" charset="2"/>
              <a:buAutoNum type="arabicPeriod"/>
            </a:pPr>
            <a:endParaRPr lang="el-GR" altLang="el-GR" sz="1800" dirty="0"/>
          </a:p>
          <a:p>
            <a:pPr marL="609600" indent="-609600">
              <a:lnSpc>
                <a:spcPct val="80000"/>
              </a:lnSpc>
              <a:buFont typeface="Wingdings" pitchFamily="2" charset="2"/>
              <a:buAutoNum type="arabicPeriod"/>
            </a:pPr>
            <a:r>
              <a:rPr lang="el-GR" altLang="el-GR" sz="1800" dirty="0"/>
              <a:t>Επαναστατικά καθεστώτα που ευαγγελίζονται μία προστακτική ιδεατή κατάσταση</a:t>
            </a:r>
          </a:p>
          <a:p>
            <a:pPr marL="609600" indent="-609600">
              <a:lnSpc>
                <a:spcPct val="80000"/>
              </a:lnSpc>
              <a:buFont typeface="Wingdings" pitchFamily="2" charset="2"/>
              <a:buAutoNum type="arabicPeriod"/>
            </a:pPr>
            <a:endParaRPr lang="el-GR" altLang="el-GR" sz="1800" dirty="0"/>
          </a:p>
          <a:p>
            <a:pPr marL="609600" indent="-609600">
              <a:lnSpc>
                <a:spcPct val="80000"/>
              </a:lnSpc>
              <a:buFont typeface="Wingdings" pitchFamily="2" charset="2"/>
              <a:buAutoNum type="arabicPeriod"/>
            </a:pPr>
            <a:r>
              <a:rPr lang="el-GR" altLang="el-GR" sz="1800" dirty="0"/>
              <a:t>Ορθολογικά-γραφειοκρατικά κράτη</a:t>
            </a:r>
          </a:p>
          <a:p>
            <a:pPr marL="609600" indent="-609600">
              <a:lnSpc>
                <a:spcPct val="80000"/>
              </a:lnSpc>
              <a:buFont typeface="Wingdings" pitchFamily="2" charset="2"/>
              <a:buAutoNum type="arabicPeriod"/>
            </a:pPr>
            <a:endParaRPr lang="el-GR" altLang="el-GR" sz="1800" dirty="0"/>
          </a:p>
          <a:p>
            <a:pPr marL="609600" indent="-609600">
              <a:lnSpc>
                <a:spcPct val="80000"/>
              </a:lnSpc>
              <a:buFont typeface="Wingdings" pitchFamily="2" charset="2"/>
              <a:buAutoNum type="arabicPeriod"/>
            </a:pPr>
            <a:r>
              <a:rPr lang="el-GR" altLang="el-GR" sz="1800" dirty="0"/>
              <a:t>Πολιτική κοινότητα κοινωνικής εξίσωσης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CD7123-1577-2867-3D22-5A67B82D602C}"/>
              </a:ext>
            </a:extLst>
          </p:cNvPr>
          <p:cNvSpPr>
            <a:spLocks noGrp="1"/>
          </p:cNvSpPr>
          <p:nvPr>
            <p:ph type="title"/>
          </p:nvPr>
        </p:nvSpPr>
        <p:spPr>
          <a:xfrm>
            <a:off x="457200" y="274638"/>
            <a:ext cx="8229600" cy="449262"/>
          </a:xfrm>
        </p:spPr>
        <p:txBody>
          <a:bodyPr/>
          <a:lstStyle/>
          <a:p>
            <a:r>
              <a:rPr lang="el-GR" sz="1800" b="1" dirty="0">
                <a:solidFill>
                  <a:srgbClr val="FFFF00"/>
                </a:solidFill>
              </a:rPr>
              <a:t>Το κύρος ως γενικευμένο μέσο ανταλλαγής</a:t>
            </a:r>
            <a:br>
              <a:rPr lang="el-GR" sz="1800" b="1" dirty="0">
                <a:solidFill>
                  <a:srgbClr val="FFFF00"/>
                </a:solidFill>
              </a:rPr>
            </a:br>
            <a:endParaRPr lang="el-GR" sz="1800" b="1" dirty="0">
              <a:solidFill>
                <a:srgbClr val="FFFF00"/>
              </a:solidFill>
            </a:endParaRPr>
          </a:p>
        </p:txBody>
      </p:sp>
      <p:sp>
        <p:nvSpPr>
          <p:cNvPr id="3" name="Θέση περιεχομένου 2">
            <a:extLst>
              <a:ext uri="{FF2B5EF4-FFF2-40B4-BE49-F238E27FC236}">
                <a16:creationId xmlns:a16="http://schemas.microsoft.com/office/drawing/2014/main" id="{B071D9E4-E670-0ECB-95C3-6C1EFBEEC9CC}"/>
              </a:ext>
            </a:extLst>
          </p:cNvPr>
          <p:cNvSpPr>
            <a:spLocks noGrp="1"/>
          </p:cNvSpPr>
          <p:nvPr>
            <p:ph idx="1"/>
          </p:nvPr>
        </p:nvSpPr>
        <p:spPr>
          <a:xfrm>
            <a:off x="457200" y="723900"/>
            <a:ext cx="8229600" cy="6017468"/>
          </a:xfrm>
        </p:spPr>
        <p:txBody>
          <a:bodyPr/>
          <a:lstStyle/>
          <a:p>
            <a:r>
              <a:rPr lang="el-GR" sz="1200" dirty="0"/>
              <a:t>Το κύρος σχετίζεται με την αναγνώριση, την επιρροή και τη νομιμοποίηση που αποκτά ένα άτομο ή μια ομάδα λόγω συγκεκριμένων χαρακτηριστικών, επιτευγμάτων ή θέσεων. Δεν είναι στατικό αλλά μπορεί να μεταβάλλεται ανάλογα με τις κοινωνικές δυναμικές και τις πολιτισμικές μεταβολές.</a:t>
            </a:r>
          </a:p>
          <a:p>
            <a:endParaRPr lang="el-GR" sz="1200" dirty="0"/>
          </a:p>
          <a:p>
            <a:r>
              <a:rPr lang="el-GR" sz="1200" dirty="0"/>
              <a:t>Το κύρος λειτουργεί ως συμβολικό μέσο ανταλλαγής, παρόμοιο με το χρήμα, τη γνώση ή την εξουσία, επιτρέποντας την πρόσβαση σε άλλους πόρους, όπως η οικονομική επιτυχία ή η πολιτική δύναμη.</a:t>
            </a:r>
          </a:p>
          <a:p>
            <a:endParaRPr lang="el-GR" sz="1200" dirty="0"/>
          </a:p>
          <a:p>
            <a:pPr marL="0" indent="0">
              <a:buNone/>
            </a:pPr>
            <a:r>
              <a:rPr lang="el-GR" sz="1200" dirty="0"/>
              <a:t>Διαμεσολάβηση κοινωνικών σχέσεων</a:t>
            </a:r>
          </a:p>
          <a:p>
            <a:endParaRPr lang="el-GR" sz="1200" dirty="0"/>
          </a:p>
          <a:p>
            <a:r>
              <a:rPr lang="el-GR" sz="1200" dirty="0"/>
              <a:t>Το κύρος επιτρέπει στα άτομα να </a:t>
            </a:r>
            <a:r>
              <a:rPr lang="el-GR" sz="1200" dirty="0" err="1"/>
              <a:t>αλληλεπιδρούν</a:t>
            </a:r>
            <a:r>
              <a:rPr lang="el-GR" sz="1200" dirty="0"/>
              <a:t> και να ανταλλάσσουν πόρους πέρα από τις άμεσες οικονομικές συναλλαγές. Π.χ., ένα άτομο με υψηλό κύρος μπορεί να αποκτήσει οικονομικούς πόρους, πολιτική δύναμη ή πρόσβαση σε κοινωνικά δίκτυα.</a:t>
            </a:r>
          </a:p>
          <a:p>
            <a:endParaRPr lang="el-GR" sz="1200" dirty="0"/>
          </a:p>
          <a:p>
            <a:r>
              <a:rPr lang="el-GR" sz="1200" dirty="0"/>
              <a:t>Δυνατότητα μετατροπής σε άλλες μορφές </a:t>
            </a:r>
            <a:r>
              <a:rPr lang="el-GR" sz="1200" dirty="0" err="1"/>
              <a:t>κεφαλαίουΤο</a:t>
            </a:r>
            <a:r>
              <a:rPr lang="el-GR" sz="1200" dirty="0"/>
              <a:t> κύρος δεν είναι απομονωμένο αλλά μπορεί να μετατραπεί σε οικονομικό, πολιτικό ή πολιτισμικό κεφάλαιο.  Π.χ., ένας ακαδημαϊκός με υψηλό κύρος μπορεί να αποκτήσει επιχορηγήσεις, να συμμετέχει σε επιτροπές ή να έχει πολιτική επιρροή.</a:t>
            </a:r>
          </a:p>
          <a:p>
            <a:endParaRPr lang="el-GR" sz="1200" dirty="0"/>
          </a:p>
          <a:p>
            <a:pPr marL="0" indent="0">
              <a:buNone/>
            </a:pPr>
            <a:r>
              <a:rPr lang="el-GR" sz="1200" dirty="0"/>
              <a:t>Νομιμοποίηση κοινωνικών δομών</a:t>
            </a:r>
          </a:p>
          <a:p>
            <a:endParaRPr lang="el-GR" sz="1200" dirty="0"/>
          </a:p>
          <a:p>
            <a:r>
              <a:rPr lang="el-GR" sz="1200" dirty="0"/>
              <a:t>Το κύρος συμβάλλει στη διατήρηση της κοινωνικής συνοχής, καθώς δικαιολογεί τις ανισότητες και τις ιεραρχίες μέσα από κοινωνικά αποδεκτές αξίες. Π.χ., οι πολιτικοί ηγέτες ή οι διανοούμενοι αντλούν εξουσία μέσω του κύρους τους.</a:t>
            </a:r>
          </a:p>
          <a:p>
            <a:endParaRPr lang="el-GR" sz="1200" dirty="0"/>
          </a:p>
          <a:p>
            <a:pPr marL="0" indent="0">
              <a:buNone/>
            </a:pPr>
            <a:r>
              <a:rPr lang="el-GR" sz="1200" dirty="0"/>
              <a:t>Ρευστότητα και μεταβλητότητα</a:t>
            </a:r>
          </a:p>
          <a:p>
            <a:endParaRPr lang="el-GR" sz="1200" dirty="0"/>
          </a:p>
          <a:p>
            <a:r>
              <a:rPr lang="el-GR" sz="1200" dirty="0"/>
              <a:t>Αν και σε κάποιες κοινωνίες το κύρος συνδέεται με κληρονομικές δομές (π.χ. αριστοκρατία), στις σύγχρονες κοινωνίες βασίζεται περισσότερο στην επίδοση και την προσωπική επιτυχία.</a:t>
            </a:r>
          </a:p>
        </p:txBody>
      </p:sp>
    </p:spTree>
    <p:extLst>
      <p:ext uri="{BB962C8B-B14F-4D97-AF65-F5344CB8AC3E}">
        <p14:creationId xmlns:p14="http://schemas.microsoft.com/office/powerpoint/2010/main" val="3619241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4294967295"/>
          </p:nvPr>
        </p:nvSpPr>
        <p:spPr>
          <a:xfrm>
            <a:off x="457200" y="1674813"/>
            <a:ext cx="8229600" cy="4430712"/>
          </a:xfrm>
        </p:spPr>
        <p:txBody>
          <a:bodyPr/>
          <a:lstStyle/>
          <a:p>
            <a:pPr marL="273050" indent="-273050"/>
            <a:r>
              <a:rPr lang="el-GR" altLang="el-GR" sz="1800" dirty="0"/>
              <a:t>Εμπλοκή των κρατών στην εξερεύνηση και εδραίωση υπερπόντιων εμπορικών σταθμών</a:t>
            </a:r>
          </a:p>
          <a:p>
            <a:pPr marL="273050" indent="-273050"/>
            <a:endParaRPr lang="el-GR" altLang="el-GR" sz="1800" dirty="0"/>
          </a:p>
          <a:p>
            <a:pPr marL="273050" indent="-273050"/>
            <a:r>
              <a:rPr lang="el-GR" altLang="el-GR" sz="1800" dirty="0"/>
              <a:t>Επιμελητεία, σχεδιασμός, χρηματοδότηση και διοίκηση των επιχειρήσεων</a:t>
            </a:r>
          </a:p>
          <a:p>
            <a:pPr marL="273050" indent="-273050"/>
            <a:endParaRPr lang="el-GR" altLang="el-GR" sz="1800" dirty="0"/>
          </a:p>
          <a:p>
            <a:pPr marL="273050" indent="-273050"/>
            <a:r>
              <a:rPr lang="el-GR" altLang="el-GR" sz="1800" dirty="0"/>
              <a:t>Ηγεμονία του παγκόσμιου εμπορίου</a:t>
            </a:r>
          </a:p>
          <a:p>
            <a:pPr marL="273050" indent="-273050"/>
            <a:endParaRPr lang="el-GR" altLang="el-GR" sz="1800" dirty="0"/>
          </a:p>
          <a:p>
            <a:pPr marL="273050" indent="-273050"/>
            <a:r>
              <a:rPr lang="el-GR" altLang="el-GR" sz="1800" dirty="0"/>
              <a:t>Πρόσοδοι ενίσχυσης κεντρικής εξουσίας</a:t>
            </a:r>
          </a:p>
          <a:p>
            <a:pPr marL="273050" indent="-273050"/>
            <a:endParaRPr lang="el-GR" altLang="el-GR" sz="1800" dirty="0"/>
          </a:p>
          <a:p>
            <a:pPr marL="273050" indent="-273050"/>
            <a:r>
              <a:rPr lang="el-GR" altLang="el-GR" sz="1800" dirty="0"/>
              <a:t>Σταδιακή κατάρρευση ισλαμικού, ινδικού και κινεζικού πολιτισμού</a:t>
            </a:r>
          </a:p>
          <a:p>
            <a:pPr marL="273050" indent="-273050"/>
            <a:endParaRPr lang="el-GR" altLang="el-GR" sz="1800" dirty="0"/>
          </a:p>
          <a:p>
            <a:pPr marL="273050" indent="-273050"/>
            <a:r>
              <a:rPr lang="el-GR" altLang="el-GR" sz="1800" dirty="0"/>
              <a:t>Μαράζωμα τοπικών κοινωνιών</a:t>
            </a:r>
          </a:p>
          <a:p>
            <a:pPr marL="273050" indent="-273050"/>
            <a:endParaRPr lang="el-GR" altLang="el-GR" sz="1800" dirty="0"/>
          </a:p>
          <a:p>
            <a:pPr marL="273050" indent="-273050"/>
            <a:r>
              <a:rPr lang="el-GR" altLang="el-GR" sz="1800" dirty="0"/>
              <a:t>Δουλεία</a:t>
            </a:r>
          </a:p>
        </p:txBody>
      </p:sp>
      <p:sp>
        <p:nvSpPr>
          <p:cNvPr id="3" name="Title 2"/>
          <p:cNvSpPr>
            <a:spLocks noGrp="1"/>
          </p:cNvSpPr>
          <p:nvPr>
            <p:ph type="title" idx="4294967295"/>
          </p:nvPr>
        </p:nvSpPr>
        <p:spPr>
          <a:xfrm>
            <a:off x="251520" y="152400"/>
            <a:ext cx="8435280" cy="756320"/>
          </a:xfrm>
          <a:noFill/>
          <a:ln w="6350" cap="rnd"/>
        </p:spPr>
        <p:txBody>
          <a:bodyPr rtlCol="0" anchor="b">
            <a:normAutofit/>
          </a:bodyPr>
          <a:lstStyle/>
          <a:p>
            <a:pPr algn="l" fontAlgn="auto">
              <a:spcAft>
                <a:spcPts val="0"/>
              </a:spcAft>
              <a:defRPr/>
            </a:pPr>
            <a:r>
              <a:rPr lang="el-GR" sz="20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Κράτος και καπιταλισμός (16</a:t>
            </a:r>
            <a:r>
              <a:rPr lang="el-GR" sz="20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20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-18</a:t>
            </a:r>
            <a:r>
              <a:rPr lang="el-GR" sz="20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20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αι.)</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a:noFill/>
        </p:spPr>
        <p:txBody>
          <a:bodyPr>
            <a:normAutofit/>
          </a:bodyPr>
          <a:lstStyle/>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Κρατικό στόχος: δυνατότητα διεξαγωγής πολέμου</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Κρατικά μέσα: αύξηση πόρων (φόροι, πρόσοδοι, επενδύσεις, δασμοί)</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Κρατικός ρόλος: συντονιστικός, υποστηρικτικός</a:t>
            </a:r>
          </a:p>
          <a:p>
            <a:pPr marL="274320" indent="-274320" fontAlgn="auto">
              <a:spcBef>
                <a:spcPts val="600"/>
              </a:spcBef>
              <a:spcAft>
                <a:spcPts val="0"/>
              </a:spcAft>
              <a:buClr>
                <a:schemeClr val="accent2"/>
              </a:buClr>
              <a:buSzPct val="85000"/>
              <a:buFont typeface="Wingdings 2"/>
              <a:buChar char=""/>
              <a:defRPr/>
            </a:pPr>
            <a:endParaRPr lang="el-GR" sz="1600" kern="1200" dirty="0">
              <a:effectLst/>
              <a:latin typeface="+mn-lt"/>
              <a:ea typeface="+mn-ea"/>
              <a:cs typeface="+mn-cs"/>
            </a:endParaRP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Κρατική δράση: ρύθμιση της οικονομίας και εξορθολογισμός της ιδιωτικής περιουσίας και διεκδικήσεων για την προστασία της οικ. βάσης</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Δράση μεσαίας τάξης: επιρροή και έλεγχος του κράτους</a:t>
            </a:r>
          </a:p>
          <a:p>
            <a:pPr marL="274320" indent="-274320" fontAlgn="auto">
              <a:spcBef>
                <a:spcPts val="600"/>
              </a:spcBef>
              <a:spcAft>
                <a:spcPts val="0"/>
              </a:spcAft>
              <a:buClr>
                <a:schemeClr val="accent2"/>
              </a:buClr>
              <a:buSzPct val="85000"/>
              <a:buFont typeface="Wingdings 2"/>
              <a:buChar char=""/>
              <a:defRPr/>
            </a:pPr>
            <a:endParaRPr lang="el-GR" sz="1600" kern="1200" dirty="0">
              <a:effectLst/>
              <a:latin typeface="+mn-lt"/>
              <a:ea typeface="+mn-ea"/>
              <a:cs typeface="+mn-cs"/>
            </a:endParaRPr>
          </a:p>
          <a:p>
            <a:pPr marL="274320" indent="-274320" fontAlgn="auto">
              <a:spcBef>
                <a:spcPts val="600"/>
              </a:spcBef>
              <a:spcAft>
                <a:spcPts val="0"/>
              </a:spcAft>
              <a:buClr>
                <a:schemeClr val="accent2"/>
              </a:buClr>
              <a:buSzPct val="85000"/>
              <a:buFont typeface="Wingdings 2"/>
              <a:buNone/>
              <a:defRPr/>
            </a:pPr>
            <a:r>
              <a:rPr lang="el-GR" sz="1600" kern="1200" dirty="0">
                <a:effectLst/>
                <a:latin typeface="+mn-lt"/>
                <a:ea typeface="+mn-ea"/>
                <a:cs typeface="+mn-cs"/>
              </a:rPr>
              <a:t>«Η συμμαχία»</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rPr>
              <a:t>Πολιτικοί ηγέτες </a:t>
            </a:r>
            <a:r>
              <a:rPr lang="el-GR" sz="1600" kern="1200" dirty="0">
                <a:effectLst/>
                <a:latin typeface="+mn-lt"/>
                <a:ea typeface="+mn-ea"/>
                <a:cs typeface="+mn-cs"/>
                <a:sym typeface="Wingdings" pitchFamily="2" charset="2"/>
              </a:rPr>
              <a:t> πολιτική κυριαρχία και δημοσιονομικές ρυθμίσεις</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sym typeface="Wingdings" pitchFamily="2" charset="2"/>
              </a:rPr>
              <a:t>Καπιταλιστές  οικονομική ηγεμονία και ανάπτυξη αγορών</a:t>
            </a:r>
          </a:p>
          <a:p>
            <a:pPr marL="274320" indent="-274320" fontAlgn="auto">
              <a:spcBef>
                <a:spcPts val="600"/>
              </a:spcBef>
              <a:spcAft>
                <a:spcPts val="0"/>
              </a:spcAft>
              <a:buClr>
                <a:schemeClr val="accent2"/>
              </a:buClr>
              <a:buSzPct val="85000"/>
              <a:buFont typeface="Wingdings 2"/>
              <a:buChar char=""/>
              <a:defRPr/>
            </a:pPr>
            <a:r>
              <a:rPr lang="el-GR" sz="1600" kern="1200" dirty="0">
                <a:effectLst/>
                <a:latin typeface="+mn-lt"/>
                <a:ea typeface="+mn-ea"/>
                <a:cs typeface="+mn-cs"/>
                <a:sym typeface="Wingdings" pitchFamily="2" charset="2"/>
              </a:rPr>
              <a:t> 		   πολιτική συμμετοχή: αστικά και πολιτικά δικαιώματα</a:t>
            </a:r>
          </a:p>
          <a:p>
            <a:pPr marL="2560320" lvl="8" indent="-182880" fontAlgn="auto">
              <a:spcBef>
                <a:spcPts val="340"/>
              </a:spcBef>
              <a:spcAft>
                <a:spcPts val="0"/>
              </a:spcAft>
              <a:buClr>
                <a:schemeClr val="accent2">
                  <a:shade val="75000"/>
                </a:schemeClr>
              </a:buClr>
              <a:buSzPct val="85000"/>
              <a:buFont typeface="Wingdings 2" pitchFamily="18" charset="2"/>
              <a:buNone/>
              <a:defRPr/>
            </a:pPr>
            <a:endParaRPr lang="el-GR" sz="1600" kern="1200" dirty="0">
              <a:effectLst/>
              <a:latin typeface="+mn-lt"/>
              <a:ea typeface="+mn-ea"/>
              <a:cs typeface="+mn-cs"/>
              <a:sym typeface="Wingdings" pitchFamily="2" charset="2"/>
            </a:endParaRPr>
          </a:p>
          <a:p>
            <a:pPr marL="274320" indent="-274320" fontAlgn="auto">
              <a:spcBef>
                <a:spcPts val="600"/>
              </a:spcBef>
              <a:spcAft>
                <a:spcPts val="0"/>
              </a:spcAft>
              <a:buClr>
                <a:schemeClr val="accent2"/>
              </a:buClr>
              <a:buSzPct val="85000"/>
              <a:buFont typeface="Wingdings 2"/>
              <a:buChar char=""/>
              <a:defRPr/>
            </a:pPr>
            <a:endParaRPr lang="el-GR" sz="2000" kern="1200" dirty="0">
              <a:effectLst/>
              <a:latin typeface="+mn-lt"/>
              <a:ea typeface="+mn-ea"/>
              <a:cs typeface="+mn-cs"/>
            </a:endParaRPr>
          </a:p>
        </p:txBody>
      </p:sp>
      <p:sp>
        <p:nvSpPr>
          <p:cNvPr id="3" name="Title 2"/>
          <p:cNvSpPr>
            <a:spLocks noGrp="1"/>
          </p:cNvSpPr>
          <p:nvPr>
            <p:ph type="title" idx="4294967295"/>
          </p:nvPr>
        </p:nvSpPr>
        <p:spPr>
          <a:xfrm>
            <a:off x="395536" y="152400"/>
            <a:ext cx="8291264" cy="828328"/>
          </a:xfrm>
          <a:noFill/>
          <a:ln w="6350" cap="rnd"/>
        </p:spPr>
        <p:txBody>
          <a:bodyPr rtlCol="0" anchor="b">
            <a:normAutofit fontScale="90000"/>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Σύγκληση κράτους και καπιταλισμού 1</a:t>
            </a:r>
            <a:r>
              <a:rPr lang="en-US"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7</a:t>
            </a:r>
            <a:r>
              <a:rPr lang="el-GR" sz="3200" kern="1200" spc="-100" baseline="30000" dirty="0" err="1">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- 19</a:t>
            </a:r>
            <a:r>
              <a:rPr lang="el-GR" sz="32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ος</a:t>
            </a: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αι.</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p:cNvSpPr>
            <a:spLocks noGrp="1"/>
          </p:cNvSpPr>
          <p:nvPr>
            <p:ph idx="4294967295"/>
          </p:nvPr>
        </p:nvSpPr>
        <p:spPr>
          <a:xfrm>
            <a:off x="323528" y="1268760"/>
            <a:ext cx="8229600" cy="4922539"/>
          </a:xfrm>
        </p:spPr>
        <p:txBody>
          <a:bodyPr/>
          <a:lstStyle/>
          <a:p>
            <a:pPr marL="273050" indent="-273050"/>
            <a:r>
              <a:rPr lang="el-GR" altLang="el-GR" sz="1800" dirty="0" err="1"/>
              <a:t>Γραφειοκρατικοποίηση</a:t>
            </a:r>
            <a:r>
              <a:rPr lang="el-GR" altLang="el-GR" sz="1800" dirty="0"/>
              <a:t> και συγκεντρωτισμός</a:t>
            </a:r>
          </a:p>
          <a:p>
            <a:pPr marL="273050" indent="-273050"/>
            <a:endParaRPr lang="el-GR" altLang="el-GR" sz="1800" dirty="0"/>
          </a:p>
          <a:p>
            <a:pPr marL="273050" indent="-273050"/>
            <a:r>
              <a:rPr lang="el-GR" altLang="el-GR" sz="1800" dirty="0"/>
              <a:t>Αύξηση των στρατιωτικών εξόδων </a:t>
            </a:r>
            <a:r>
              <a:rPr lang="el-GR" altLang="el-GR" sz="1800" dirty="0">
                <a:sym typeface="Wingdings" pitchFamily="2" charset="2"/>
              </a:rPr>
              <a:t></a:t>
            </a:r>
          </a:p>
          <a:p>
            <a:pPr marL="273050" indent="-273050"/>
            <a:r>
              <a:rPr lang="el-GR" altLang="el-GR" sz="1800" dirty="0">
                <a:sym typeface="Wingdings" pitchFamily="2" charset="2"/>
              </a:rPr>
              <a:t>Αύξηση </a:t>
            </a:r>
            <a:r>
              <a:rPr lang="el-GR" altLang="el-GR" sz="1800" dirty="0"/>
              <a:t>της φορολογίας </a:t>
            </a:r>
            <a:r>
              <a:rPr lang="el-GR" altLang="el-GR" sz="1800" dirty="0">
                <a:sym typeface="Wingdings" pitchFamily="2" charset="2"/>
              </a:rPr>
              <a:t> </a:t>
            </a:r>
          </a:p>
          <a:p>
            <a:pPr marL="273050" indent="-273050"/>
            <a:r>
              <a:rPr lang="el-GR" altLang="el-GR" sz="1800" dirty="0">
                <a:sym typeface="Wingdings" pitchFamily="2" charset="2"/>
              </a:rPr>
              <a:t>Οργάνωση φοροεισπρακτικών μηχανισμών  </a:t>
            </a:r>
          </a:p>
          <a:p>
            <a:pPr marL="273050" indent="-273050"/>
            <a:r>
              <a:rPr lang="el-GR" altLang="el-GR" sz="1800" dirty="0">
                <a:sym typeface="Wingdings" pitchFamily="2" charset="2"/>
              </a:rPr>
              <a:t>Οργάνωση γραφειοκρατίας </a:t>
            </a:r>
          </a:p>
          <a:p>
            <a:pPr marL="273050" indent="-273050"/>
            <a:r>
              <a:rPr lang="el-GR" altLang="el-GR" sz="1800" dirty="0"/>
              <a:t>Συγκεντρωτικό κράτος </a:t>
            </a:r>
          </a:p>
          <a:p>
            <a:pPr marL="273050" indent="-273050"/>
            <a:endParaRPr lang="el-GR" altLang="el-GR" sz="1800" dirty="0"/>
          </a:p>
          <a:p>
            <a:pPr marL="273050" indent="-273050"/>
            <a:r>
              <a:rPr lang="el-GR" altLang="el-GR" sz="1800" dirty="0"/>
              <a:t>16</a:t>
            </a:r>
            <a:r>
              <a:rPr lang="el-GR" altLang="el-GR" sz="1800" baseline="30000" dirty="0"/>
              <a:t>ος</a:t>
            </a:r>
            <a:r>
              <a:rPr lang="el-GR" altLang="el-GR" sz="1800" dirty="0"/>
              <a:t> – 19</a:t>
            </a:r>
            <a:r>
              <a:rPr lang="el-GR" altLang="el-GR" sz="1800" baseline="30000" dirty="0"/>
              <a:t>ος</a:t>
            </a:r>
            <a:r>
              <a:rPr lang="el-GR" altLang="el-GR" sz="1800" dirty="0"/>
              <a:t> αι. Διάθεση 65%-80% του κρατικού προϋπολογισμού για κάλυψη πολεμικών-στρατιωτικών δαπανών</a:t>
            </a:r>
          </a:p>
          <a:p>
            <a:pPr marL="273050" indent="-273050"/>
            <a:endParaRPr lang="el-GR" altLang="el-GR" sz="1800" dirty="0"/>
          </a:p>
          <a:p>
            <a:pPr marL="273050" indent="-273050"/>
            <a:r>
              <a:rPr lang="el-GR" altLang="el-GR" sz="1800" dirty="0"/>
              <a:t>Ελεύθεροι πόροι: χ/π σύστημα, αστικά στρώματα, γράμματα και τέχνες </a:t>
            </a:r>
          </a:p>
          <a:p>
            <a:pPr marL="273050" indent="-273050"/>
            <a:endParaRPr lang="el-GR" altLang="el-GR" sz="1800" dirty="0"/>
          </a:p>
          <a:p>
            <a:pPr marL="273050" indent="-273050"/>
            <a:r>
              <a:rPr lang="el-GR" altLang="el-GR" sz="1800" dirty="0"/>
              <a:t>Δημιουργία του σύγχρονου διεθνούς συστήματος κρατών </a:t>
            </a:r>
          </a:p>
        </p:txBody>
      </p:sp>
      <p:sp>
        <p:nvSpPr>
          <p:cNvPr id="3" name="Title 2"/>
          <p:cNvSpPr>
            <a:spLocks noGrp="1"/>
          </p:cNvSpPr>
          <p:nvPr>
            <p:ph type="title" idx="4294967295"/>
          </p:nvPr>
        </p:nvSpPr>
        <p:spPr>
          <a:xfrm>
            <a:off x="395536" y="152400"/>
            <a:ext cx="8291264" cy="828328"/>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Το καινούργιο, νεωτερικό, κράτος</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609EA4A-F80D-417C-B47B-73E48E6514DD}"/>
              </a:ext>
            </a:extLst>
          </p:cNvPr>
          <p:cNvPicPr>
            <a:picLocks noChangeAspect="1"/>
          </p:cNvPicPr>
          <p:nvPr/>
        </p:nvPicPr>
        <p:blipFill>
          <a:blip r:embed="rId2"/>
          <a:stretch>
            <a:fillRect/>
          </a:stretch>
        </p:blipFill>
        <p:spPr>
          <a:xfrm>
            <a:off x="0" y="899931"/>
            <a:ext cx="9144000" cy="5058137"/>
          </a:xfrm>
          <a:prstGeom prst="rect">
            <a:avLst/>
          </a:prstGeom>
        </p:spPr>
      </p:pic>
    </p:spTree>
    <p:extLst>
      <p:ext uri="{BB962C8B-B14F-4D97-AF65-F5344CB8AC3E}">
        <p14:creationId xmlns:p14="http://schemas.microsoft.com/office/powerpoint/2010/main" val="2183140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587524-5142-419D-B8D7-E4A119B6CF1E}"/>
              </a:ext>
            </a:extLst>
          </p:cNvPr>
          <p:cNvSpPr>
            <a:spLocks noGrp="1"/>
          </p:cNvSpPr>
          <p:nvPr>
            <p:ph type="title"/>
          </p:nvPr>
        </p:nvSpPr>
        <p:spPr>
          <a:xfrm>
            <a:off x="457200" y="274638"/>
            <a:ext cx="8229600" cy="706090"/>
          </a:xfrm>
        </p:spPr>
        <p:txBody>
          <a:bodyPr/>
          <a:lstStyle/>
          <a:p>
            <a:r>
              <a:rPr lang="el-GR" sz="3200" dirty="0">
                <a:solidFill>
                  <a:srgbClr val="FFFF00"/>
                </a:solidFill>
              </a:rPr>
              <a:t>Πριν τις επαναστάσεις</a:t>
            </a:r>
          </a:p>
        </p:txBody>
      </p:sp>
      <p:sp>
        <p:nvSpPr>
          <p:cNvPr id="3" name="Θέση περιεχομένου 2">
            <a:extLst>
              <a:ext uri="{FF2B5EF4-FFF2-40B4-BE49-F238E27FC236}">
                <a16:creationId xmlns:a16="http://schemas.microsoft.com/office/drawing/2014/main" id="{5B787443-C714-415D-BFFF-D1BE8B948ABD}"/>
              </a:ext>
            </a:extLst>
          </p:cNvPr>
          <p:cNvSpPr>
            <a:spLocks noGrp="1"/>
          </p:cNvSpPr>
          <p:nvPr>
            <p:ph idx="1"/>
          </p:nvPr>
        </p:nvSpPr>
        <p:spPr/>
        <p:txBody>
          <a:bodyPr/>
          <a:lstStyle/>
          <a:p>
            <a:r>
              <a:rPr lang="el-GR" dirty="0"/>
              <a:t>Ενίσχυση της… </a:t>
            </a:r>
          </a:p>
          <a:p>
            <a:pPr marL="0" indent="0">
              <a:buNone/>
            </a:pPr>
            <a:endParaRPr lang="el-GR" sz="2400" dirty="0"/>
          </a:p>
          <a:p>
            <a:pPr marL="0" indent="0">
              <a:buNone/>
            </a:pPr>
            <a:r>
              <a:rPr lang="el-GR" sz="2400" dirty="0"/>
              <a:t>…θρησκευτικής ταυτότητας </a:t>
            </a:r>
          </a:p>
          <a:p>
            <a:pPr marL="0" indent="0">
              <a:buNone/>
            </a:pPr>
            <a:r>
              <a:rPr lang="el-GR" sz="2400" dirty="0"/>
              <a:t>…κρατικής γραφειοκρατίας</a:t>
            </a:r>
          </a:p>
          <a:p>
            <a:pPr marL="0" indent="0">
              <a:buNone/>
            </a:pPr>
            <a:r>
              <a:rPr lang="el-GR" sz="2400" dirty="0"/>
              <a:t>…γραμματείας</a:t>
            </a:r>
          </a:p>
          <a:p>
            <a:pPr marL="0" indent="0">
              <a:buNone/>
            </a:pPr>
            <a:r>
              <a:rPr lang="el-GR" sz="2400" dirty="0"/>
              <a:t>…επιστημών</a:t>
            </a:r>
          </a:p>
          <a:p>
            <a:pPr marL="0" indent="0">
              <a:buNone/>
            </a:pPr>
            <a:r>
              <a:rPr lang="el-GR" sz="2400" dirty="0"/>
              <a:t>…καπιταλιστικής οικονομίας</a:t>
            </a:r>
          </a:p>
          <a:p>
            <a:pPr marL="0" indent="0">
              <a:buNone/>
            </a:pPr>
            <a:endParaRPr lang="el-GR" sz="2400" dirty="0"/>
          </a:p>
          <a:p>
            <a:pPr marL="0" indent="0">
              <a:buNone/>
            </a:pPr>
            <a:endParaRPr lang="el-GR" dirty="0"/>
          </a:p>
        </p:txBody>
      </p:sp>
    </p:spTree>
    <p:extLst>
      <p:ext uri="{BB962C8B-B14F-4D97-AF65-F5344CB8AC3E}">
        <p14:creationId xmlns:p14="http://schemas.microsoft.com/office/powerpoint/2010/main" val="190950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6B40A9-9BD9-453C-996B-AAF22A559C67}"/>
              </a:ext>
            </a:extLst>
          </p:cNvPr>
          <p:cNvSpPr>
            <a:spLocks noGrp="1"/>
          </p:cNvSpPr>
          <p:nvPr>
            <p:ph type="title"/>
          </p:nvPr>
        </p:nvSpPr>
        <p:spPr>
          <a:xfrm>
            <a:off x="457200" y="274638"/>
            <a:ext cx="8229600" cy="706090"/>
          </a:xfrm>
        </p:spPr>
        <p:txBody>
          <a:bodyPr/>
          <a:lstStyle/>
          <a:p>
            <a:r>
              <a:rPr lang="el-GR" sz="2400" dirty="0">
                <a:solidFill>
                  <a:srgbClr val="FFFF00"/>
                </a:solidFill>
              </a:rPr>
              <a:t>Συγκρότηση νεωτερικών κρατών - κοινωνιών</a:t>
            </a:r>
          </a:p>
        </p:txBody>
      </p:sp>
      <p:sp>
        <p:nvSpPr>
          <p:cNvPr id="3" name="Θέση περιεχομένου 2">
            <a:extLst>
              <a:ext uri="{FF2B5EF4-FFF2-40B4-BE49-F238E27FC236}">
                <a16:creationId xmlns:a16="http://schemas.microsoft.com/office/drawing/2014/main" id="{C678710E-FE99-4081-94FD-0AFF228237F2}"/>
              </a:ext>
            </a:extLst>
          </p:cNvPr>
          <p:cNvSpPr>
            <a:spLocks noGrp="1"/>
          </p:cNvSpPr>
          <p:nvPr>
            <p:ph idx="1"/>
          </p:nvPr>
        </p:nvSpPr>
        <p:spPr>
          <a:xfrm>
            <a:off x="457200" y="1124744"/>
            <a:ext cx="8229600" cy="5400600"/>
          </a:xfrm>
        </p:spPr>
        <p:txBody>
          <a:bodyPr/>
          <a:lstStyle/>
          <a:p>
            <a:pPr marL="0" indent="0">
              <a:buNone/>
            </a:pPr>
            <a:r>
              <a:rPr lang="el-GR" sz="1800" dirty="0"/>
              <a:t>Κράτος: Ισχύς μέσω της κινητοποίησης και </a:t>
            </a:r>
            <a:r>
              <a:rPr lang="el-GR" sz="1800" dirty="0" err="1"/>
              <a:t>εξορθολογισμού</a:t>
            </a:r>
            <a:r>
              <a:rPr lang="el-GR" sz="1800" dirty="0"/>
              <a:t> κρατικών και κοινωνικών πόρων</a:t>
            </a:r>
          </a:p>
          <a:p>
            <a:pPr marL="0" indent="0">
              <a:buNone/>
            </a:pPr>
            <a:endParaRPr lang="el-GR" sz="1800" dirty="0"/>
          </a:p>
          <a:p>
            <a:pPr marL="0" indent="0">
              <a:buNone/>
            </a:pPr>
            <a:r>
              <a:rPr lang="el-GR" sz="1800" dirty="0"/>
              <a:t>Διοικητική επανάσταση: βελτιστοποίηση πόρων:</a:t>
            </a:r>
            <a:endParaRPr lang="en-US" sz="1800" dirty="0"/>
          </a:p>
          <a:p>
            <a:pPr marL="0" indent="0">
              <a:buNone/>
            </a:pPr>
            <a:endParaRPr lang="el-GR" sz="1800" dirty="0"/>
          </a:p>
          <a:p>
            <a:pPr>
              <a:buFont typeface="Arial" panose="020B0604020202020204" pitchFamily="34" charset="0"/>
              <a:buChar char="•"/>
            </a:pPr>
            <a:r>
              <a:rPr lang="el-GR" sz="1400" dirty="0"/>
              <a:t>Κρατικοί πόροι: Γραφειοκρατία, αριστοκρατία, στρατός, εκκλησία</a:t>
            </a:r>
          </a:p>
          <a:p>
            <a:pPr>
              <a:buFont typeface="Arial" panose="020B0604020202020204" pitchFamily="34" charset="0"/>
              <a:buChar char="•"/>
            </a:pPr>
            <a:endParaRPr lang="el-GR" sz="1400" dirty="0"/>
          </a:p>
          <a:p>
            <a:pPr>
              <a:buFont typeface="Arial" panose="020B0604020202020204" pitchFamily="34" charset="0"/>
              <a:buChar char="•"/>
            </a:pPr>
            <a:r>
              <a:rPr lang="el-GR" sz="1400" dirty="0"/>
              <a:t>Κοινωνικοί πόροι: ειρήνευση, πειθαρχεία και νομιμοφροσύνη </a:t>
            </a:r>
          </a:p>
          <a:p>
            <a:pPr marL="0" indent="0">
              <a:buNone/>
            </a:pPr>
            <a:endParaRPr lang="el-GR" sz="1400" dirty="0"/>
          </a:p>
          <a:p>
            <a:pPr marL="0" indent="0">
              <a:buNone/>
            </a:pPr>
            <a:r>
              <a:rPr lang="el-GR" sz="1600" dirty="0"/>
              <a:t>Συγκρότηση μίας πειθαρχημένης εξουσιαστικής ομάδας ικανής και αφοσιωμένων στην επιβολή πειθαρχίας</a:t>
            </a:r>
          </a:p>
          <a:p>
            <a:pPr marL="0" indent="0">
              <a:buNone/>
            </a:pPr>
            <a:endParaRPr lang="el-GR" sz="1600" dirty="0"/>
          </a:p>
          <a:p>
            <a:pPr marL="0" indent="0">
              <a:buNone/>
            </a:pPr>
            <a:r>
              <a:rPr lang="el-GR" sz="1600" dirty="0"/>
              <a:t>Δημιουργία πειθαρχικών θεσμών μέσω των οποίων ο λαός εκπαιδεύεται και ελέγχεται</a:t>
            </a:r>
          </a:p>
          <a:p>
            <a:pPr marL="0" indent="0">
              <a:buNone/>
            </a:pPr>
            <a:endParaRPr lang="el-GR" sz="1600" dirty="0"/>
          </a:p>
          <a:p>
            <a:pPr marL="0" indent="0">
              <a:buNone/>
            </a:pPr>
            <a:endParaRPr lang="el-GR" sz="1600" dirty="0"/>
          </a:p>
          <a:p>
            <a:pPr marL="0" indent="0">
              <a:buNone/>
            </a:pPr>
            <a:r>
              <a:rPr lang="el-GR" sz="1600" dirty="0">
                <a:solidFill>
                  <a:srgbClr val="FFC000"/>
                </a:solidFill>
              </a:rPr>
              <a:t>Κοινωνική διαφοροποίηση και κινητοποίηση και κοινωνικές πολιτικές σε πλαίσια θρησκευτικά-κρατικά</a:t>
            </a:r>
          </a:p>
          <a:p>
            <a:pPr marL="0" indent="0">
              <a:buNone/>
            </a:pPr>
            <a:endParaRPr lang="el-GR" sz="1600" dirty="0"/>
          </a:p>
          <a:p>
            <a:pPr marL="0" indent="0">
              <a:buNone/>
            </a:pPr>
            <a:r>
              <a:rPr lang="el-GR" sz="1600" dirty="0"/>
              <a:t>   </a:t>
            </a:r>
          </a:p>
          <a:p>
            <a:pPr marL="0" indent="0">
              <a:buNone/>
            </a:pPr>
            <a:endParaRPr lang="el-GR" sz="2000" dirty="0"/>
          </a:p>
          <a:p>
            <a:pPr marL="0" indent="0">
              <a:buNone/>
            </a:pPr>
            <a:endParaRPr lang="el-GR" dirty="0"/>
          </a:p>
        </p:txBody>
      </p:sp>
    </p:spTree>
    <p:extLst>
      <p:ext uri="{BB962C8B-B14F-4D97-AF65-F5344CB8AC3E}">
        <p14:creationId xmlns:p14="http://schemas.microsoft.com/office/powerpoint/2010/main" val="840683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4DC6A8-C24C-4BE8-8AF4-A80A7C1F3F64}"/>
              </a:ext>
            </a:extLst>
          </p:cNvPr>
          <p:cNvSpPr>
            <a:spLocks noGrp="1"/>
          </p:cNvSpPr>
          <p:nvPr>
            <p:ph type="title"/>
          </p:nvPr>
        </p:nvSpPr>
        <p:spPr/>
        <p:txBody>
          <a:bodyPr/>
          <a:lstStyle/>
          <a:p>
            <a:r>
              <a:rPr lang="el-GR" sz="2800" dirty="0">
                <a:solidFill>
                  <a:srgbClr val="FFFF00"/>
                </a:solidFill>
              </a:rPr>
              <a:t>Προτεσταντικά κοινωνικά κινήματα</a:t>
            </a:r>
          </a:p>
        </p:txBody>
      </p:sp>
      <p:sp>
        <p:nvSpPr>
          <p:cNvPr id="3" name="Θέση περιεχομένου 2">
            <a:extLst>
              <a:ext uri="{FF2B5EF4-FFF2-40B4-BE49-F238E27FC236}">
                <a16:creationId xmlns:a16="http://schemas.microsoft.com/office/drawing/2014/main" id="{9D0B975B-CF33-4F3E-A98A-9C0A9EF149FA}"/>
              </a:ext>
            </a:extLst>
          </p:cNvPr>
          <p:cNvSpPr>
            <a:spLocks noGrp="1"/>
          </p:cNvSpPr>
          <p:nvPr>
            <p:ph idx="1"/>
          </p:nvPr>
        </p:nvSpPr>
        <p:spPr/>
        <p:txBody>
          <a:bodyPr/>
          <a:lstStyle/>
          <a:p>
            <a:endParaRPr lang="el-GR" sz="1800" dirty="0"/>
          </a:p>
          <a:p>
            <a:endParaRPr lang="el-GR" sz="1800" dirty="0"/>
          </a:p>
          <a:p>
            <a:endParaRPr lang="el-GR" sz="1800" dirty="0"/>
          </a:p>
          <a:p>
            <a:pPr>
              <a:buFont typeface="Arial" panose="020B0604020202020204" pitchFamily="34" charset="0"/>
              <a:buChar char="•"/>
            </a:pPr>
            <a:r>
              <a:rPr lang="el-GR" sz="1800" dirty="0"/>
              <a:t>Ηθικές συμπεριφορές </a:t>
            </a:r>
            <a:r>
              <a:rPr lang="el-GR" sz="1800" dirty="0" err="1"/>
              <a:t>αυτο</a:t>
            </a:r>
            <a:r>
              <a:rPr lang="el-GR" sz="1800" dirty="0"/>
              <a:t>-πειθαρχίας </a:t>
            </a:r>
          </a:p>
          <a:p>
            <a:pPr>
              <a:buFont typeface="Arial" panose="020B0604020202020204" pitchFamily="34" charset="0"/>
              <a:buChar char="•"/>
            </a:pPr>
            <a:endParaRPr lang="el-GR" sz="1800" dirty="0"/>
          </a:p>
          <a:p>
            <a:pPr>
              <a:buFont typeface="Arial" panose="020B0604020202020204" pitchFamily="34" charset="0"/>
              <a:buChar char="•"/>
            </a:pPr>
            <a:r>
              <a:rPr lang="el-GR" sz="1800" dirty="0"/>
              <a:t>Θεσμικές στρατηγικές διατήρησης ενδοεκκλησιαστικής πειθαρχίας</a:t>
            </a:r>
            <a:endParaRPr lang="en-US" sz="1800" dirty="0"/>
          </a:p>
          <a:p>
            <a:pPr>
              <a:buFont typeface="Arial" panose="020B0604020202020204" pitchFamily="34" charset="0"/>
              <a:buChar char="•"/>
            </a:pPr>
            <a:endParaRPr lang="en-US" sz="1800" dirty="0"/>
          </a:p>
          <a:p>
            <a:pPr>
              <a:buFont typeface="Arial" panose="020B0604020202020204" pitchFamily="34" charset="0"/>
              <a:buChar char="•"/>
            </a:pPr>
            <a:r>
              <a:rPr lang="el-GR" sz="1800" dirty="0"/>
              <a:t>Κοινωνικές μεταρρυθμίσεις αύξησης δημόσιας πειθαρχίας</a:t>
            </a:r>
          </a:p>
          <a:p>
            <a:pPr>
              <a:buFont typeface="Arial" panose="020B0604020202020204" pitchFamily="34" charset="0"/>
              <a:buChar char="•"/>
            </a:pPr>
            <a:endParaRPr lang="el-GR" sz="1800" dirty="0"/>
          </a:p>
          <a:p>
            <a:pPr>
              <a:buFont typeface="Arial" panose="020B0604020202020204" pitchFamily="34" charset="0"/>
              <a:buChar char="•"/>
            </a:pPr>
            <a:endParaRPr lang="el-GR" sz="1800" dirty="0"/>
          </a:p>
          <a:p>
            <a:pPr marL="0" indent="0">
              <a:buNone/>
            </a:pPr>
            <a:r>
              <a:rPr lang="el-GR" sz="1800" dirty="0"/>
              <a:t>Όταν αυτά τα κινήματα «συναντούσαν» προσπάθειες μεταρρύθμισης από τον ηγεμόνα, συναπτόταν μια συμμαχία μεταξύ τους και διαμορφωνόταν ένας καινούργιος τύπος πολιτείας </a:t>
            </a:r>
          </a:p>
          <a:p>
            <a:pPr>
              <a:buFont typeface="Arial" panose="020B0604020202020204" pitchFamily="34" charset="0"/>
              <a:buChar char="•"/>
            </a:pPr>
            <a:endParaRPr lang="el-GR" sz="1800" dirty="0"/>
          </a:p>
          <a:p>
            <a:endParaRPr lang="el-GR" dirty="0"/>
          </a:p>
          <a:p>
            <a:endParaRPr lang="el-GR" dirty="0"/>
          </a:p>
          <a:p>
            <a:endParaRPr lang="el-GR" dirty="0"/>
          </a:p>
        </p:txBody>
      </p:sp>
    </p:spTree>
    <p:extLst>
      <p:ext uri="{BB962C8B-B14F-4D97-AF65-F5344CB8AC3E}">
        <p14:creationId xmlns:p14="http://schemas.microsoft.com/office/powerpoint/2010/main" val="3208379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041CE7-A210-4E5F-8D23-124FB6708122}"/>
              </a:ext>
            </a:extLst>
          </p:cNvPr>
          <p:cNvSpPr>
            <a:spLocks noGrp="1"/>
          </p:cNvSpPr>
          <p:nvPr>
            <p:ph type="title"/>
          </p:nvPr>
        </p:nvSpPr>
        <p:spPr/>
        <p:txBody>
          <a:bodyPr/>
          <a:lstStyle/>
          <a:p>
            <a:r>
              <a:rPr lang="el-GR" sz="2400" dirty="0"/>
              <a:t>Τυπολογία πειθαρχίας</a:t>
            </a:r>
          </a:p>
        </p:txBody>
      </p:sp>
      <p:graphicFrame>
        <p:nvGraphicFramePr>
          <p:cNvPr id="4" name="Πίνακας 4">
            <a:extLst>
              <a:ext uri="{FF2B5EF4-FFF2-40B4-BE49-F238E27FC236}">
                <a16:creationId xmlns:a16="http://schemas.microsoft.com/office/drawing/2014/main" id="{7CE66156-5835-40CC-83CA-09DD47532A97}"/>
              </a:ext>
            </a:extLst>
          </p:cNvPr>
          <p:cNvGraphicFramePr>
            <a:graphicFrameLocks noGrp="1"/>
          </p:cNvGraphicFramePr>
          <p:nvPr>
            <p:ph idx="1"/>
            <p:extLst>
              <p:ext uri="{D42A27DB-BD31-4B8C-83A1-F6EECF244321}">
                <p14:modId xmlns:p14="http://schemas.microsoft.com/office/powerpoint/2010/main" val="1867055435"/>
              </p:ext>
            </p:extLst>
          </p:nvPr>
        </p:nvGraphicFramePr>
        <p:xfrm>
          <a:off x="457200" y="1600200"/>
          <a:ext cx="8229600" cy="219964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932019982"/>
                    </a:ext>
                  </a:extLst>
                </a:gridCol>
                <a:gridCol w="2743200">
                  <a:extLst>
                    <a:ext uri="{9D8B030D-6E8A-4147-A177-3AD203B41FA5}">
                      <a16:colId xmlns:a16="http://schemas.microsoft.com/office/drawing/2014/main" val="1154068775"/>
                    </a:ext>
                  </a:extLst>
                </a:gridCol>
                <a:gridCol w="2743200">
                  <a:extLst>
                    <a:ext uri="{9D8B030D-6E8A-4147-A177-3AD203B41FA5}">
                      <a16:colId xmlns:a16="http://schemas.microsoft.com/office/drawing/2014/main" val="1045565238"/>
                    </a:ext>
                  </a:extLst>
                </a:gridCol>
              </a:tblGrid>
              <a:tr h="370840">
                <a:tc>
                  <a:txBody>
                    <a:bodyPr/>
                    <a:lstStyle/>
                    <a:p>
                      <a:endParaRPr lang="el-GR" dirty="0"/>
                    </a:p>
                    <a:p>
                      <a:endParaRPr lang="el-GR" dirty="0"/>
                    </a:p>
                    <a:p>
                      <a:r>
                        <a:rPr lang="el-GR" dirty="0"/>
                        <a:t>(επίπεδο)</a:t>
                      </a:r>
                    </a:p>
                  </a:txBody>
                  <a:tcPr/>
                </a:tc>
                <a:tc>
                  <a:txBody>
                    <a:bodyPr/>
                    <a:lstStyle/>
                    <a:p>
                      <a:r>
                        <a:rPr lang="el-GR" dirty="0"/>
                        <a:t>                     (διάσταση)</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p>
                    <a:p>
                      <a:r>
                        <a:rPr lang="el-GR" dirty="0">
                          <a:solidFill>
                            <a:srgbClr val="FFC000"/>
                          </a:solidFill>
                        </a:rPr>
                        <a:t>κανονιστικό</a:t>
                      </a:r>
                    </a:p>
                  </a:txBody>
                  <a:tcPr/>
                </a:tc>
                <a:tc>
                  <a:txBody>
                    <a:bodyPr/>
                    <a:lstStyle/>
                    <a:p>
                      <a:endParaRPr lang="el-GR" dirty="0"/>
                    </a:p>
                    <a:p>
                      <a:endParaRPr lang="el-GR" dirty="0"/>
                    </a:p>
                    <a:p>
                      <a:r>
                        <a:rPr lang="el-GR" dirty="0">
                          <a:solidFill>
                            <a:srgbClr val="FFC000"/>
                          </a:solidFill>
                        </a:rPr>
                        <a:t>στρατηγικό</a:t>
                      </a:r>
                    </a:p>
                  </a:txBody>
                  <a:tcPr/>
                </a:tc>
                <a:extLst>
                  <a:ext uri="{0D108BD9-81ED-4DB2-BD59-A6C34878D82A}">
                    <a16:rowId xmlns:a16="http://schemas.microsoft.com/office/drawing/2014/main" val="2666041487"/>
                  </a:ext>
                </a:extLst>
              </a:tr>
              <a:tr h="370840">
                <a:tc>
                  <a:txBody>
                    <a:bodyPr/>
                    <a:lstStyle/>
                    <a:p>
                      <a:r>
                        <a:rPr lang="el-GR" dirty="0">
                          <a:solidFill>
                            <a:srgbClr val="FFC000"/>
                          </a:solidFill>
                        </a:rPr>
                        <a:t>κοινωνικό</a:t>
                      </a:r>
                    </a:p>
                  </a:txBody>
                  <a:tcPr/>
                </a:tc>
                <a:tc>
                  <a:txBody>
                    <a:bodyPr/>
                    <a:lstStyle/>
                    <a:p>
                      <a:r>
                        <a:rPr lang="el-GR" dirty="0"/>
                        <a:t>Φορείς επιβολής</a:t>
                      </a:r>
                    </a:p>
                  </a:txBody>
                  <a:tcPr/>
                </a:tc>
                <a:tc>
                  <a:txBody>
                    <a:bodyPr/>
                    <a:lstStyle/>
                    <a:p>
                      <a:r>
                        <a:rPr lang="el-GR" dirty="0"/>
                        <a:t>Θεσμικές στρατηγικές</a:t>
                      </a:r>
                    </a:p>
                  </a:txBody>
                  <a:tcPr/>
                </a:tc>
                <a:extLst>
                  <a:ext uri="{0D108BD9-81ED-4DB2-BD59-A6C34878D82A}">
                    <a16:rowId xmlns:a16="http://schemas.microsoft.com/office/drawing/2014/main" val="1120667962"/>
                  </a:ext>
                </a:extLst>
              </a:tr>
              <a:tr h="370840">
                <a:tc>
                  <a:txBody>
                    <a:bodyPr/>
                    <a:lstStyle/>
                    <a:p>
                      <a:r>
                        <a:rPr lang="el-GR" dirty="0">
                          <a:solidFill>
                            <a:srgbClr val="FFC000"/>
                          </a:solidFill>
                        </a:rPr>
                        <a:t>ατομικό</a:t>
                      </a:r>
                    </a:p>
                  </a:txBody>
                  <a:tcPr/>
                </a:tc>
                <a:tc>
                  <a:txBody>
                    <a:bodyPr/>
                    <a:lstStyle/>
                    <a:p>
                      <a:r>
                        <a:rPr lang="el-GR" dirty="0"/>
                        <a:t>Ηθική συμπεριφορά (έλεγχος παθών – δημιουργική εκτόνωση)</a:t>
                      </a:r>
                    </a:p>
                  </a:txBody>
                  <a:tcPr/>
                </a:tc>
                <a:tc>
                  <a:txBody>
                    <a:bodyPr/>
                    <a:lstStyle/>
                    <a:p>
                      <a:r>
                        <a:rPr lang="el-GR" dirty="0"/>
                        <a:t>Τεχνικές</a:t>
                      </a:r>
                    </a:p>
                    <a:p>
                      <a:r>
                        <a:rPr lang="el-GR" dirty="0"/>
                        <a:t>(στρατηγικές διατήρησης πειθαρχίας)</a:t>
                      </a:r>
                    </a:p>
                  </a:txBody>
                  <a:tcPr/>
                </a:tc>
                <a:extLst>
                  <a:ext uri="{0D108BD9-81ED-4DB2-BD59-A6C34878D82A}">
                    <a16:rowId xmlns:a16="http://schemas.microsoft.com/office/drawing/2014/main" val="4029296363"/>
                  </a:ext>
                </a:extLst>
              </a:tr>
            </a:tbl>
          </a:graphicData>
        </a:graphic>
      </p:graphicFrame>
      <p:sp>
        <p:nvSpPr>
          <p:cNvPr id="7" name="Θέση περιεχομένου 2">
            <a:extLst>
              <a:ext uri="{FF2B5EF4-FFF2-40B4-BE49-F238E27FC236}">
                <a16:creationId xmlns:a16="http://schemas.microsoft.com/office/drawing/2014/main" id="{480F5398-B3EB-4084-B751-C8F46A304B59}"/>
              </a:ext>
            </a:extLst>
          </p:cNvPr>
          <p:cNvSpPr txBox="1">
            <a:spLocks/>
          </p:cNvSpPr>
          <p:nvPr/>
        </p:nvSpPr>
        <p:spPr bwMode="auto">
          <a:xfrm>
            <a:off x="457200" y="5013176"/>
            <a:ext cx="8229600" cy="112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hlink"/>
              </a:buClr>
              <a:buFont typeface="Wingdings" pitchFamily="2" charset="2"/>
              <a:buBlip>
                <a:blip r:embed="rId2"/>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2"/>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2"/>
              </a:buBlip>
              <a:defRPr sz="2000">
                <a:solidFill>
                  <a:schemeClr val="tx1"/>
                </a:solidFill>
                <a:effectLst>
                  <a:outerShdw blurRad="38100" dist="38100" dir="2700000" algn="tl">
                    <a:srgbClr val="000000"/>
                  </a:outerShdw>
                </a:effectLst>
                <a:latin typeface="+mn-lt"/>
              </a:defRPr>
            </a:lvl9pPr>
          </a:lstStyle>
          <a:p>
            <a:pPr marL="0" indent="0">
              <a:buNone/>
            </a:pPr>
            <a:r>
              <a:rPr lang="el-GR" sz="1600" kern="0" dirty="0"/>
              <a:t>Φορέας:  μία κοινωνική ομάδα που βασίζει το κύρος της και της κυριαρχία της στην πειθαρχία</a:t>
            </a:r>
          </a:p>
          <a:p>
            <a:pPr marL="0" indent="0">
              <a:buNone/>
            </a:pPr>
            <a:endParaRPr lang="el-GR" sz="1600" kern="0" dirty="0"/>
          </a:p>
          <a:p>
            <a:pPr marL="0" indent="0">
              <a:buNone/>
            </a:pPr>
            <a:r>
              <a:rPr lang="el-GR" sz="1600" kern="0" dirty="0"/>
              <a:t>Στρατηγική: οι θεσμικές λειτουργίες που βασίζονται σε τεχνικές πειθάρχησης και δεοντολογίες</a:t>
            </a:r>
          </a:p>
          <a:p>
            <a:pPr marL="0" indent="0">
              <a:buNone/>
            </a:pPr>
            <a:endParaRPr lang="el-GR" sz="1200" kern="0" dirty="0"/>
          </a:p>
          <a:p>
            <a:pPr marL="0" indent="0">
              <a:buNone/>
            </a:pPr>
            <a:endParaRPr lang="el-GR" sz="1200" kern="0" dirty="0"/>
          </a:p>
          <a:p>
            <a:pPr marL="0" indent="0">
              <a:buNone/>
            </a:pPr>
            <a:endParaRPr lang="el-GR" sz="1200" kern="0" dirty="0"/>
          </a:p>
          <a:p>
            <a:pPr marL="0" indent="0">
              <a:buNone/>
            </a:pPr>
            <a:endParaRPr lang="el-GR" sz="1200" kern="0" dirty="0"/>
          </a:p>
          <a:p>
            <a:pPr marL="0" indent="0">
              <a:buNone/>
            </a:pPr>
            <a:endParaRPr lang="el-GR" sz="1200" kern="0" dirty="0"/>
          </a:p>
          <a:p>
            <a:pPr marL="0" indent="0">
              <a:buNone/>
            </a:pPr>
            <a:r>
              <a:rPr lang="el-GR" sz="1200" kern="0" dirty="0"/>
              <a:t>.</a:t>
            </a:r>
          </a:p>
          <a:p>
            <a:pPr marL="0" indent="0">
              <a:buNone/>
            </a:pPr>
            <a:endParaRPr lang="el-GR" sz="1200" kern="0" dirty="0"/>
          </a:p>
        </p:txBody>
      </p:sp>
    </p:spTree>
    <p:extLst>
      <p:ext uri="{BB962C8B-B14F-4D97-AF65-F5344CB8AC3E}">
        <p14:creationId xmlns:p14="http://schemas.microsoft.com/office/powerpoint/2010/main" val="730209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D2ADD-ECA6-44B8-9E63-1D359C0B0023}"/>
              </a:ext>
            </a:extLst>
          </p:cNvPr>
          <p:cNvSpPr>
            <a:spLocks noGrp="1"/>
          </p:cNvSpPr>
          <p:nvPr>
            <p:ph type="title"/>
          </p:nvPr>
        </p:nvSpPr>
        <p:spPr>
          <a:xfrm>
            <a:off x="457200" y="274638"/>
            <a:ext cx="8229600" cy="706090"/>
          </a:xfrm>
        </p:spPr>
        <p:txBody>
          <a:bodyPr/>
          <a:lstStyle/>
          <a:p>
            <a:r>
              <a:rPr lang="el-GR" sz="2800" dirty="0"/>
              <a:t>Κρατική δομή</a:t>
            </a:r>
          </a:p>
        </p:txBody>
      </p:sp>
      <p:graphicFrame>
        <p:nvGraphicFramePr>
          <p:cNvPr id="6" name="Πίνακας 6">
            <a:extLst>
              <a:ext uri="{FF2B5EF4-FFF2-40B4-BE49-F238E27FC236}">
                <a16:creationId xmlns:a16="http://schemas.microsoft.com/office/drawing/2014/main" id="{31542A6B-BF81-4C62-B1A3-906F5492725B}"/>
              </a:ext>
            </a:extLst>
          </p:cNvPr>
          <p:cNvGraphicFramePr>
            <a:graphicFrameLocks noGrp="1"/>
          </p:cNvGraphicFramePr>
          <p:nvPr>
            <p:ph idx="1"/>
            <p:extLst>
              <p:ext uri="{D42A27DB-BD31-4B8C-83A1-F6EECF244321}">
                <p14:modId xmlns:p14="http://schemas.microsoft.com/office/powerpoint/2010/main" val="2398901137"/>
              </p:ext>
            </p:extLst>
          </p:nvPr>
        </p:nvGraphicFramePr>
        <p:xfrm>
          <a:off x="457200" y="1600200"/>
          <a:ext cx="8229600" cy="262803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18763320"/>
                    </a:ext>
                  </a:extLst>
                </a:gridCol>
                <a:gridCol w="2743200">
                  <a:extLst>
                    <a:ext uri="{9D8B030D-6E8A-4147-A177-3AD203B41FA5}">
                      <a16:colId xmlns:a16="http://schemas.microsoft.com/office/drawing/2014/main" val="2725993606"/>
                    </a:ext>
                  </a:extLst>
                </a:gridCol>
                <a:gridCol w="2743200">
                  <a:extLst>
                    <a:ext uri="{9D8B030D-6E8A-4147-A177-3AD203B41FA5}">
                      <a16:colId xmlns:a16="http://schemas.microsoft.com/office/drawing/2014/main" val="2543436848"/>
                    </a:ext>
                  </a:extLst>
                </a:gridCol>
              </a:tblGrid>
              <a:tr h="799238">
                <a:tc>
                  <a:txBody>
                    <a:bodyPr/>
                    <a:lstStyle/>
                    <a:p>
                      <a:endParaRPr lang="el-GR" dirty="0"/>
                    </a:p>
                  </a:txBody>
                  <a:tcPr/>
                </a:tc>
                <a:tc>
                  <a:txBody>
                    <a:bodyPr/>
                    <a:lstStyle/>
                    <a:p>
                      <a:r>
                        <a:rPr lang="el-GR" dirty="0"/>
                        <a:t>Αναπτυγμένα κράτη</a:t>
                      </a:r>
                    </a:p>
                  </a:txBody>
                  <a:tcPr/>
                </a:tc>
                <a:tc>
                  <a:txBody>
                    <a:bodyPr/>
                    <a:lstStyle/>
                    <a:p>
                      <a:r>
                        <a:rPr lang="el-GR" dirty="0"/>
                        <a:t>Υπανάπτυκτα κράτη</a:t>
                      </a:r>
                    </a:p>
                  </a:txBody>
                  <a:tcPr/>
                </a:tc>
                <a:extLst>
                  <a:ext uri="{0D108BD9-81ED-4DB2-BD59-A6C34878D82A}">
                    <a16:rowId xmlns:a16="http://schemas.microsoft.com/office/drawing/2014/main" val="482394870"/>
                  </a:ext>
                </a:extLst>
              </a:tr>
              <a:tr h="799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Παρουσία Πειθαρχικής επανάστασης</a:t>
                      </a:r>
                    </a:p>
                    <a:p>
                      <a:endParaRPr lang="el-GR" dirty="0"/>
                    </a:p>
                  </a:txBody>
                  <a:tcPr/>
                </a:tc>
                <a:tc>
                  <a:txBody>
                    <a:bodyPr/>
                    <a:lstStyle/>
                    <a:p>
                      <a:r>
                        <a:rPr lang="el-GR" dirty="0"/>
                        <a:t>Συνταγματικές δημοκρατίες </a:t>
                      </a:r>
                    </a:p>
                  </a:txBody>
                  <a:tcPr/>
                </a:tc>
                <a:tc>
                  <a:txBody>
                    <a:bodyPr/>
                    <a:lstStyle/>
                    <a:p>
                      <a:r>
                        <a:rPr lang="el-GR" dirty="0"/>
                        <a:t>Συγκεντρωτική μοναρχία </a:t>
                      </a:r>
                      <a:r>
                        <a:rPr lang="el-GR" sz="1400" dirty="0"/>
                        <a:t>(στρατιωτική-γραφειοκρατική)</a:t>
                      </a:r>
                    </a:p>
                  </a:txBody>
                  <a:tcPr/>
                </a:tc>
                <a:extLst>
                  <a:ext uri="{0D108BD9-81ED-4DB2-BD59-A6C34878D82A}">
                    <a16:rowId xmlns:a16="http://schemas.microsoft.com/office/drawing/2014/main" val="2908059543"/>
                  </a:ext>
                </a:extLst>
              </a:tr>
              <a:tr h="799238">
                <a:tc>
                  <a:txBody>
                    <a:bodyPr/>
                    <a:lstStyle/>
                    <a:p>
                      <a:r>
                        <a:rPr lang="el-GR" dirty="0"/>
                        <a:t>Απουσία Πειθαρχικής επανάστασης</a:t>
                      </a:r>
                    </a:p>
                    <a:p>
                      <a:endParaRPr lang="el-GR" dirty="0"/>
                    </a:p>
                  </a:txBody>
                  <a:tcPr/>
                </a:tc>
                <a:tc>
                  <a:txBody>
                    <a:bodyPr/>
                    <a:lstStyle/>
                    <a:p>
                      <a:r>
                        <a:rPr lang="el-GR" dirty="0"/>
                        <a:t>Συγκεντρωτική μοναρχία (βασισμένη στην Αυλή)</a:t>
                      </a:r>
                    </a:p>
                  </a:txBody>
                  <a:tcPr/>
                </a:tc>
                <a:tc>
                  <a:txBody>
                    <a:bodyPr/>
                    <a:lstStyle/>
                    <a:p>
                      <a:r>
                        <a:rPr lang="el-GR" dirty="0"/>
                        <a:t>Δεσποτική Αυτοκρατορία</a:t>
                      </a:r>
                    </a:p>
                  </a:txBody>
                  <a:tcPr/>
                </a:tc>
                <a:extLst>
                  <a:ext uri="{0D108BD9-81ED-4DB2-BD59-A6C34878D82A}">
                    <a16:rowId xmlns:a16="http://schemas.microsoft.com/office/drawing/2014/main" val="1477998556"/>
                  </a:ext>
                </a:extLst>
              </a:tr>
            </a:tbl>
          </a:graphicData>
        </a:graphic>
      </p:graphicFrame>
    </p:spTree>
    <p:extLst>
      <p:ext uri="{BB962C8B-B14F-4D97-AF65-F5344CB8AC3E}">
        <p14:creationId xmlns:p14="http://schemas.microsoft.com/office/powerpoint/2010/main" val="1527967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D2ADD-ECA6-44B8-9E63-1D359C0B0023}"/>
              </a:ext>
            </a:extLst>
          </p:cNvPr>
          <p:cNvSpPr>
            <a:spLocks noGrp="1"/>
          </p:cNvSpPr>
          <p:nvPr>
            <p:ph type="title"/>
          </p:nvPr>
        </p:nvSpPr>
        <p:spPr>
          <a:xfrm>
            <a:off x="457200" y="274638"/>
            <a:ext cx="8229600" cy="706090"/>
          </a:xfrm>
        </p:spPr>
        <p:txBody>
          <a:bodyPr/>
          <a:lstStyle/>
          <a:p>
            <a:r>
              <a:rPr lang="el-GR" sz="2800" dirty="0"/>
              <a:t>Κρατική ισχύς</a:t>
            </a:r>
          </a:p>
        </p:txBody>
      </p:sp>
      <p:graphicFrame>
        <p:nvGraphicFramePr>
          <p:cNvPr id="6" name="Πίνακας 6">
            <a:extLst>
              <a:ext uri="{FF2B5EF4-FFF2-40B4-BE49-F238E27FC236}">
                <a16:creationId xmlns:a16="http://schemas.microsoft.com/office/drawing/2014/main" id="{31542A6B-BF81-4C62-B1A3-906F5492725B}"/>
              </a:ext>
            </a:extLst>
          </p:cNvPr>
          <p:cNvGraphicFramePr>
            <a:graphicFrameLocks noGrp="1"/>
          </p:cNvGraphicFramePr>
          <p:nvPr>
            <p:ph idx="1"/>
            <p:extLst>
              <p:ext uri="{D42A27DB-BD31-4B8C-83A1-F6EECF244321}">
                <p14:modId xmlns:p14="http://schemas.microsoft.com/office/powerpoint/2010/main" val="1513879315"/>
              </p:ext>
            </p:extLst>
          </p:nvPr>
        </p:nvGraphicFramePr>
        <p:xfrm>
          <a:off x="457200" y="1600200"/>
          <a:ext cx="8229600" cy="2628038"/>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18763320"/>
                    </a:ext>
                  </a:extLst>
                </a:gridCol>
                <a:gridCol w="2743200">
                  <a:extLst>
                    <a:ext uri="{9D8B030D-6E8A-4147-A177-3AD203B41FA5}">
                      <a16:colId xmlns:a16="http://schemas.microsoft.com/office/drawing/2014/main" val="2725993606"/>
                    </a:ext>
                  </a:extLst>
                </a:gridCol>
                <a:gridCol w="2743200">
                  <a:extLst>
                    <a:ext uri="{9D8B030D-6E8A-4147-A177-3AD203B41FA5}">
                      <a16:colId xmlns:a16="http://schemas.microsoft.com/office/drawing/2014/main" val="2543436848"/>
                    </a:ext>
                  </a:extLst>
                </a:gridCol>
              </a:tblGrid>
              <a:tr h="799238">
                <a:tc>
                  <a:txBody>
                    <a:bodyPr/>
                    <a:lstStyle/>
                    <a:p>
                      <a:endParaRPr lang="el-GR" dirty="0"/>
                    </a:p>
                  </a:txBody>
                  <a:tcPr/>
                </a:tc>
                <a:tc>
                  <a:txBody>
                    <a:bodyPr/>
                    <a:lstStyle/>
                    <a:p>
                      <a:r>
                        <a:rPr lang="el-GR" dirty="0"/>
                        <a:t>Συγκεντρωτικό διοικητικό σύστημα</a:t>
                      </a:r>
                    </a:p>
                  </a:txBody>
                  <a:tcPr/>
                </a:tc>
                <a:tc>
                  <a:txBody>
                    <a:bodyPr/>
                    <a:lstStyle/>
                    <a:p>
                      <a:r>
                        <a:rPr lang="el-GR" dirty="0"/>
                        <a:t>Αποκεντρωτικό διοικητικό σύστημα</a:t>
                      </a:r>
                    </a:p>
                  </a:txBody>
                  <a:tcPr/>
                </a:tc>
                <a:extLst>
                  <a:ext uri="{0D108BD9-81ED-4DB2-BD59-A6C34878D82A}">
                    <a16:rowId xmlns:a16="http://schemas.microsoft.com/office/drawing/2014/main" val="482394870"/>
                  </a:ext>
                </a:extLst>
              </a:tr>
              <a:tr h="799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Παρουσία Πειθαρχικής Επανάστασης</a:t>
                      </a:r>
                    </a:p>
                    <a:p>
                      <a:endParaRPr lang="el-GR" dirty="0"/>
                    </a:p>
                  </a:txBody>
                  <a:tcPr/>
                </a:tc>
                <a:tc>
                  <a:txBody>
                    <a:bodyPr/>
                    <a:lstStyle/>
                    <a:p>
                      <a:r>
                        <a:rPr lang="el-GR" dirty="0"/>
                        <a:t>Ισχυρό</a:t>
                      </a:r>
                    </a:p>
                  </a:txBody>
                  <a:tcPr/>
                </a:tc>
                <a:tc>
                  <a:txBody>
                    <a:bodyPr/>
                    <a:lstStyle/>
                    <a:p>
                      <a:r>
                        <a:rPr lang="el-GR" dirty="0"/>
                        <a:t>Μέτριο-ισχυρό</a:t>
                      </a:r>
                      <a:endParaRPr lang="el-GR" sz="1400" dirty="0"/>
                    </a:p>
                  </a:txBody>
                  <a:tcPr/>
                </a:tc>
                <a:extLst>
                  <a:ext uri="{0D108BD9-81ED-4DB2-BD59-A6C34878D82A}">
                    <a16:rowId xmlns:a16="http://schemas.microsoft.com/office/drawing/2014/main" val="2908059543"/>
                  </a:ext>
                </a:extLst>
              </a:tr>
              <a:tr h="799238">
                <a:tc>
                  <a:txBody>
                    <a:bodyPr/>
                    <a:lstStyle/>
                    <a:p>
                      <a:r>
                        <a:rPr lang="el-GR" dirty="0"/>
                        <a:t>Απουσία Πειθαρχικής Επανάστασης</a:t>
                      </a:r>
                    </a:p>
                    <a:p>
                      <a:endParaRPr lang="el-GR" dirty="0"/>
                    </a:p>
                  </a:txBody>
                  <a:tcPr/>
                </a:tc>
                <a:tc>
                  <a:txBody>
                    <a:bodyPr/>
                    <a:lstStyle/>
                    <a:p>
                      <a:r>
                        <a:rPr lang="el-GR" dirty="0"/>
                        <a:t>Μέτριο-ισχυρό</a:t>
                      </a:r>
                    </a:p>
                  </a:txBody>
                  <a:tcPr/>
                </a:tc>
                <a:tc>
                  <a:txBody>
                    <a:bodyPr/>
                    <a:lstStyle/>
                    <a:p>
                      <a:r>
                        <a:rPr lang="el-GR" dirty="0"/>
                        <a:t>Ασθενές</a:t>
                      </a:r>
                    </a:p>
                  </a:txBody>
                  <a:tcPr/>
                </a:tc>
                <a:extLst>
                  <a:ext uri="{0D108BD9-81ED-4DB2-BD59-A6C34878D82A}">
                    <a16:rowId xmlns:a16="http://schemas.microsoft.com/office/drawing/2014/main" val="1477998556"/>
                  </a:ext>
                </a:extLst>
              </a:tr>
            </a:tbl>
          </a:graphicData>
        </a:graphic>
      </p:graphicFrame>
    </p:spTree>
    <p:extLst>
      <p:ext uri="{BB962C8B-B14F-4D97-AF65-F5344CB8AC3E}">
        <p14:creationId xmlns:p14="http://schemas.microsoft.com/office/powerpoint/2010/main" val="90583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734B15-E9D4-2ECF-E310-1A282B151D79}"/>
              </a:ext>
            </a:extLst>
          </p:cNvPr>
          <p:cNvSpPr>
            <a:spLocks noGrp="1"/>
          </p:cNvSpPr>
          <p:nvPr>
            <p:ph type="title"/>
          </p:nvPr>
        </p:nvSpPr>
        <p:spPr/>
        <p:txBody>
          <a:bodyPr/>
          <a:lstStyle/>
          <a:p>
            <a:r>
              <a:rPr lang="el-GR" sz="2800" dirty="0">
                <a:solidFill>
                  <a:srgbClr val="FFFF00"/>
                </a:solidFill>
              </a:rPr>
              <a:t>Τι είναι συλλογικότητα; </a:t>
            </a:r>
            <a:endParaRPr lang="en-US" sz="2800" dirty="0">
              <a:solidFill>
                <a:srgbClr val="FFFF00"/>
              </a:solidFill>
            </a:endParaRPr>
          </a:p>
        </p:txBody>
      </p:sp>
      <p:sp>
        <p:nvSpPr>
          <p:cNvPr id="3" name="Θέση περιεχομένου 2">
            <a:extLst>
              <a:ext uri="{FF2B5EF4-FFF2-40B4-BE49-F238E27FC236}">
                <a16:creationId xmlns:a16="http://schemas.microsoft.com/office/drawing/2014/main" id="{9A3FEE7A-768C-B69A-F709-3A6249D406FC}"/>
              </a:ext>
            </a:extLst>
          </p:cNvPr>
          <p:cNvSpPr>
            <a:spLocks noGrp="1"/>
          </p:cNvSpPr>
          <p:nvPr>
            <p:ph idx="1"/>
          </p:nvPr>
        </p:nvSpPr>
        <p:spPr/>
        <p:txBody>
          <a:bodyPr/>
          <a:lstStyle/>
          <a:p>
            <a:r>
              <a:rPr lang="el-GR" sz="2400" dirty="0"/>
              <a:t>Μία συγκροτημένη ομάδα ανθρώπων που συνδέονται με κοινούς σκοπούς και στόχους παράγοντας συλλογικά αγαθά</a:t>
            </a:r>
          </a:p>
          <a:p>
            <a:endParaRPr lang="el-GR" sz="2400" dirty="0"/>
          </a:p>
          <a:p>
            <a:r>
              <a:rPr lang="el-GR" sz="2400" dirty="0">
                <a:solidFill>
                  <a:srgbClr val="FFFF00"/>
                </a:solidFill>
              </a:rPr>
              <a:t>Συλλογικά αγαθά </a:t>
            </a:r>
            <a:r>
              <a:rPr lang="el-GR" sz="2400" dirty="0"/>
              <a:t>είναι τα αγαθά που παράγει ή/και διαχειρίζεται η συλλογικότητα, στα οποία έχουν πρόσβαση μόνον τα μέλη της  </a:t>
            </a:r>
            <a:endParaRPr lang="en-US" sz="2400" dirty="0"/>
          </a:p>
        </p:txBody>
      </p:sp>
    </p:spTree>
    <p:extLst>
      <p:ext uri="{BB962C8B-B14F-4D97-AF65-F5344CB8AC3E}">
        <p14:creationId xmlns:p14="http://schemas.microsoft.com/office/powerpoint/2010/main" val="3378318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8D2ADD-ECA6-44B8-9E63-1D359C0B0023}"/>
              </a:ext>
            </a:extLst>
          </p:cNvPr>
          <p:cNvSpPr>
            <a:spLocks noGrp="1"/>
          </p:cNvSpPr>
          <p:nvPr>
            <p:ph type="title"/>
          </p:nvPr>
        </p:nvSpPr>
        <p:spPr>
          <a:xfrm>
            <a:off x="457200" y="274638"/>
            <a:ext cx="8229600" cy="706090"/>
          </a:xfrm>
        </p:spPr>
        <p:txBody>
          <a:bodyPr/>
          <a:lstStyle/>
          <a:p>
            <a:r>
              <a:rPr lang="el-GR" sz="2800" dirty="0"/>
              <a:t>Κοινωνική πειθάρχηση και συγκρότηση κράτους</a:t>
            </a:r>
          </a:p>
        </p:txBody>
      </p:sp>
      <p:graphicFrame>
        <p:nvGraphicFramePr>
          <p:cNvPr id="6" name="Πίνακας 6">
            <a:extLst>
              <a:ext uri="{FF2B5EF4-FFF2-40B4-BE49-F238E27FC236}">
                <a16:creationId xmlns:a16="http://schemas.microsoft.com/office/drawing/2014/main" id="{31542A6B-BF81-4C62-B1A3-906F5492725B}"/>
              </a:ext>
            </a:extLst>
          </p:cNvPr>
          <p:cNvGraphicFramePr>
            <a:graphicFrameLocks noGrp="1"/>
          </p:cNvGraphicFramePr>
          <p:nvPr>
            <p:ph idx="1"/>
            <p:extLst>
              <p:ext uri="{D42A27DB-BD31-4B8C-83A1-F6EECF244321}">
                <p14:modId xmlns:p14="http://schemas.microsoft.com/office/powerpoint/2010/main" val="1257486495"/>
              </p:ext>
            </p:extLst>
          </p:nvPr>
        </p:nvGraphicFramePr>
        <p:xfrm>
          <a:off x="457200" y="1600200"/>
          <a:ext cx="8229600" cy="239771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18763320"/>
                    </a:ext>
                  </a:extLst>
                </a:gridCol>
                <a:gridCol w="2743200">
                  <a:extLst>
                    <a:ext uri="{9D8B030D-6E8A-4147-A177-3AD203B41FA5}">
                      <a16:colId xmlns:a16="http://schemas.microsoft.com/office/drawing/2014/main" val="2725993606"/>
                    </a:ext>
                  </a:extLst>
                </a:gridCol>
                <a:gridCol w="2743200">
                  <a:extLst>
                    <a:ext uri="{9D8B030D-6E8A-4147-A177-3AD203B41FA5}">
                      <a16:colId xmlns:a16="http://schemas.microsoft.com/office/drawing/2014/main" val="2543436848"/>
                    </a:ext>
                  </a:extLst>
                </a:gridCol>
              </a:tblGrid>
              <a:tr h="799238">
                <a:tc>
                  <a:txBody>
                    <a:bodyPr/>
                    <a:lstStyle/>
                    <a:p>
                      <a:endParaRPr lang="el-GR" dirty="0"/>
                    </a:p>
                  </a:txBody>
                  <a:tcPr/>
                </a:tc>
                <a:tc>
                  <a:txBody>
                    <a:bodyPr/>
                    <a:lstStyle/>
                    <a:p>
                      <a:r>
                        <a:rPr lang="el-GR" dirty="0"/>
                        <a:t>Πολιτισμική διάσταση</a:t>
                      </a:r>
                    </a:p>
                  </a:txBody>
                  <a:tcPr/>
                </a:tc>
                <a:tc>
                  <a:txBody>
                    <a:bodyPr/>
                    <a:lstStyle/>
                    <a:p>
                      <a:r>
                        <a:rPr lang="el-GR" dirty="0"/>
                        <a:t>Δομική διάσταση</a:t>
                      </a:r>
                    </a:p>
                  </a:txBody>
                  <a:tcPr/>
                </a:tc>
                <a:extLst>
                  <a:ext uri="{0D108BD9-81ED-4DB2-BD59-A6C34878D82A}">
                    <a16:rowId xmlns:a16="http://schemas.microsoft.com/office/drawing/2014/main" val="482394870"/>
                  </a:ext>
                </a:extLst>
              </a:tr>
              <a:tr h="799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err="1"/>
                        <a:t>Μακρο</a:t>
                      </a:r>
                      <a:r>
                        <a:rPr lang="el-GR" dirty="0"/>
                        <a:t>-</a:t>
                      </a:r>
                    </a:p>
                    <a:p>
                      <a:endParaRPr lang="el-GR" dirty="0"/>
                    </a:p>
                  </a:txBody>
                  <a:tcPr/>
                </a:tc>
                <a:tc>
                  <a:txBody>
                    <a:bodyPr/>
                    <a:lstStyle/>
                    <a:p>
                      <a:r>
                        <a:rPr lang="el-GR" dirty="0"/>
                        <a:t>Κινητοποίηση της ελίτ</a:t>
                      </a:r>
                    </a:p>
                  </a:txBody>
                  <a:tcPr/>
                </a:tc>
                <a:tc>
                  <a:txBody>
                    <a:bodyPr/>
                    <a:lstStyle/>
                    <a:p>
                      <a:r>
                        <a:rPr lang="el-GR" dirty="0"/>
                        <a:t>Διοικητικός </a:t>
                      </a:r>
                      <a:r>
                        <a:rPr lang="el-GR" dirty="0" err="1"/>
                        <a:t>εξορθολογισμός</a:t>
                      </a:r>
                      <a:endParaRPr lang="el-GR" sz="1400" dirty="0"/>
                    </a:p>
                  </a:txBody>
                  <a:tcPr/>
                </a:tc>
                <a:extLst>
                  <a:ext uri="{0D108BD9-81ED-4DB2-BD59-A6C34878D82A}">
                    <a16:rowId xmlns:a16="http://schemas.microsoft.com/office/drawing/2014/main" val="2908059543"/>
                  </a:ext>
                </a:extLst>
              </a:tr>
              <a:tr h="799238">
                <a:tc>
                  <a:txBody>
                    <a:bodyPr/>
                    <a:lstStyle/>
                    <a:p>
                      <a:r>
                        <a:rPr lang="el-GR" dirty="0" err="1"/>
                        <a:t>Μικρο</a:t>
                      </a:r>
                      <a:r>
                        <a:rPr lang="el-GR" dirty="0"/>
                        <a:t>-</a:t>
                      </a:r>
                    </a:p>
                    <a:p>
                      <a:endParaRPr lang="el-GR" dirty="0"/>
                    </a:p>
                  </a:txBody>
                  <a:tcPr/>
                </a:tc>
                <a:tc>
                  <a:txBody>
                    <a:bodyPr/>
                    <a:lstStyle/>
                    <a:p>
                      <a:r>
                        <a:rPr lang="el-GR" dirty="0"/>
                        <a:t>Λαϊκή ειρήνευση</a:t>
                      </a:r>
                    </a:p>
                  </a:txBody>
                  <a:tcPr/>
                </a:tc>
                <a:tc>
                  <a:txBody>
                    <a:bodyPr/>
                    <a:lstStyle/>
                    <a:p>
                      <a:r>
                        <a:rPr lang="el-GR" dirty="0"/>
                        <a:t>Κοινωνικός έλεγχος</a:t>
                      </a:r>
                    </a:p>
                  </a:txBody>
                  <a:tcPr/>
                </a:tc>
                <a:extLst>
                  <a:ext uri="{0D108BD9-81ED-4DB2-BD59-A6C34878D82A}">
                    <a16:rowId xmlns:a16="http://schemas.microsoft.com/office/drawing/2014/main" val="1477998556"/>
                  </a:ext>
                </a:extLst>
              </a:tr>
            </a:tbl>
          </a:graphicData>
        </a:graphic>
      </p:graphicFrame>
    </p:spTree>
    <p:extLst>
      <p:ext uri="{BB962C8B-B14F-4D97-AF65-F5344CB8AC3E}">
        <p14:creationId xmlns:p14="http://schemas.microsoft.com/office/powerpoint/2010/main" val="1530569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E7ECA8-A965-917E-F22C-3AAAD63D6B93}"/>
              </a:ext>
            </a:extLst>
          </p:cNvPr>
          <p:cNvSpPr>
            <a:spLocks noGrp="1"/>
          </p:cNvSpPr>
          <p:nvPr>
            <p:ph type="title"/>
          </p:nvPr>
        </p:nvSpPr>
        <p:spPr>
          <a:xfrm>
            <a:off x="457200" y="274638"/>
            <a:ext cx="8229600" cy="706090"/>
          </a:xfrm>
        </p:spPr>
        <p:txBody>
          <a:bodyPr/>
          <a:lstStyle/>
          <a:p>
            <a:r>
              <a:rPr lang="el-GR" sz="1400" dirty="0">
                <a:solidFill>
                  <a:srgbClr val="FFFF00"/>
                </a:solidFill>
              </a:rPr>
              <a:t>«Συνεκτικές» κοινωνίες και επαναστάσεις</a:t>
            </a:r>
          </a:p>
        </p:txBody>
      </p:sp>
      <p:sp>
        <p:nvSpPr>
          <p:cNvPr id="3" name="Θέση περιεχομένου 2">
            <a:extLst>
              <a:ext uri="{FF2B5EF4-FFF2-40B4-BE49-F238E27FC236}">
                <a16:creationId xmlns:a16="http://schemas.microsoft.com/office/drawing/2014/main" id="{0B67233E-5FAD-B863-7BD4-D2DAF63BBFF1}"/>
              </a:ext>
            </a:extLst>
          </p:cNvPr>
          <p:cNvSpPr>
            <a:spLocks noGrp="1"/>
          </p:cNvSpPr>
          <p:nvPr>
            <p:ph idx="1"/>
          </p:nvPr>
        </p:nvSpPr>
        <p:spPr/>
        <p:txBody>
          <a:bodyPr/>
          <a:lstStyle/>
          <a:p>
            <a:r>
              <a:rPr lang="el-GR" sz="1400" dirty="0"/>
              <a:t>Οι συνεκτικές  κοινωνίες είναι εκείνες στις οποίες οι πολιτικοί, κοινωνικοί και πολιτισμικοί θεσμοί είναι συνεκτικοί και </a:t>
            </a:r>
            <a:r>
              <a:rPr lang="el-GR" sz="1400" dirty="0" err="1"/>
              <a:t>αλληλοενισχυόμενοι</a:t>
            </a:r>
            <a:r>
              <a:rPr lang="el-GR" sz="1400" dirty="0"/>
              <a:t>, δημιουργώντας έναν πιο σταθερό μηχανισμό διαχείρισης των κρίσεων. </a:t>
            </a:r>
          </a:p>
          <a:p>
            <a:endParaRPr lang="el-GR" sz="1400" dirty="0"/>
          </a:p>
          <a:p>
            <a:pPr marL="0" indent="0">
              <a:buNone/>
            </a:pPr>
            <a:r>
              <a:rPr lang="el-GR" sz="1400" dirty="0"/>
              <a:t>Σε τέτοιες κοινωνίες:</a:t>
            </a:r>
          </a:p>
          <a:p>
            <a:endParaRPr lang="el-GR" sz="1400" dirty="0"/>
          </a:p>
          <a:p>
            <a:r>
              <a:rPr lang="el-GR" sz="1400" dirty="0"/>
              <a:t>Οι πολιτικές και κοινωνικές δομές είναι καλά εδραιωμένες και αλληλένδετες.</a:t>
            </a:r>
          </a:p>
          <a:p>
            <a:endParaRPr lang="el-GR" sz="1400" dirty="0"/>
          </a:p>
          <a:p>
            <a:r>
              <a:rPr lang="el-GR" sz="1400" dirty="0"/>
              <a:t>Η μετάβαση στη νεωτερικότητα συμβαίνει πιο οργανικά, χωρίς απόλυτη ρήξη με το παρελθόν.</a:t>
            </a:r>
          </a:p>
          <a:p>
            <a:endParaRPr lang="el-GR" sz="1400" dirty="0"/>
          </a:p>
          <a:p>
            <a:r>
              <a:rPr lang="el-GR" sz="1400" dirty="0"/>
              <a:t>Οι επαναστάσεις τείνουν να είναι λιγότερο ριζοσπαστικές, με σταδιακές μεταρρυθμίσεις αντί για απόλυτη ανατροπή.</a:t>
            </a:r>
          </a:p>
          <a:p>
            <a:endParaRPr lang="el-GR" sz="1400" dirty="0"/>
          </a:p>
          <a:p>
            <a:r>
              <a:rPr lang="el-GR" sz="1400" dirty="0"/>
              <a:t>Παράδειγμα: Η Αγγλική Επανάσταση (1688 - "Ένδοξη Επανάσταση") και η σταδιακή ανάπτυξη του κοινοβουλευτισμού στη Βρετανία είναι μια περίπτωση μετάβασης σε μια πιο σύγχρονη πολιτική τάξη χωρίς ολοκληρωτική κατάρρευση των υφιστάμενων θεσμών. Η Αγγλία είχε ήδη μια ισχυρή παράδοση πολιτικής συμμετοχής και οι θεσμοί της ήταν συνεκτικοί.</a:t>
            </a:r>
          </a:p>
        </p:txBody>
      </p:sp>
    </p:spTree>
    <p:extLst>
      <p:ext uri="{BB962C8B-B14F-4D97-AF65-F5344CB8AC3E}">
        <p14:creationId xmlns:p14="http://schemas.microsoft.com/office/powerpoint/2010/main" val="38094125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6B648E-5283-6E90-16A1-0661B3C4CF9D}"/>
              </a:ext>
            </a:extLst>
          </p:cNvPr>
          <p:cNvSpPr>
            <a:spLocks noGrp="1"/>
          </p:cNvSpPr>
          <p:nvPr>
            <p:ph type="title"/>
          </p:nvPr>
        </p:nvSpPr>
        <p:spPr>
          <a:xfrm>
            <a:off x="457200" y="274638"/>
            <a:ext cx="8229600" cy="634082"/>
          </a:xfrm>
        </p:spPr>
        <p:txBody>
          <a:bodyPr/>
          <a:lstStyle/>
          <a:p>
            <a:r>
              <a:rPr lang="el-GR" sz="1800" dirty="0">
                <a:solidFill>
                  <a:srgbClr val="FFFF00"/>
                </a:solidFill>
              </a:rPr>
              <a:t>Μη-συνεκτικές κοινωνίες και επαναστάσεις</a:t>
            </a:r>
          </a:p>
        </p:txBody>
      </p:sp>
      <p:sp>
        <p:nvSpPr>
          <p:cNvPr id="3" name="Θέση περιεχομένου 2">
            <a:extLst>
              <a:ext uri="{FF2B5EF4-FFF2-40B4-BE49-F238E27FC236}">
                <a16:creationId xmlns:a16="http://schemas.microsoft.com/office/drawing/2014/main" id="{F822E0FE-6944-1830-82E2-71204F8C2ABC}"/>
              </a:ext>
            </a:extLst>
          </p:cNvPr>
          <p:cNvSpPr>
            <a:spLocks noGrp="1"/>
          </p:cNvSpPr>
          <p:nvPr>
            <p:ph idx="1"/>
          </p:nvPr>
        </p:nvSpPr>
        <p:spPr>
          <a:xfrm>
            <a:off x="251520" y="1600200"/>
            <a:ext cx="8435280" cy="4853136"/>
          </a:xfrm>
        </p:spPr>
        <p:txBody>
          <a:bodyPr/>
          <a:lstStyle/>
          <a:p>
            <a:r>
              <a:rPr lang="el-GR" sz="1400" dirty="0"/>
              <a:t>Οι μη-συνεκτικές κοινωνίες χαρακτηρίζονται από ρήξεις και εσωτερικές συγκρούσεις μεταξύ των πολιτικών, κοινωνικών και πολιτισμικών θεσμών τους. </a:t>
            </a:r>
          </a:p>
          <a:p>
            <a:endParaRPr lang="el-GR" sz="1400" dirty="0"/>
          </a:p>
          <a:p>
            <a:pPr marL="0" indent="0">
              <a:buNone/>
            </a:pPr>
            <a:r>
              <a:rPr lang="el-GR" sz="1400" dirty="0"/>
              <a:t>Σε αυτές τις κοινωνίες:</a:t>
            </a:r>
          </a:p>
          <a:p>
            <a:endParaRPr lang="el-GR" sz="1400" dirty="0"/>
          </a:p>
          <a:p>
            <a:r>
              <a:rPr lang="el-GR" sz="1400" dirty="0"/>
              <a:t>Υπάρχει μεγάλη απόκλιση μεταξύ των παραδοσιακών θεσμών και των νέων κοινωνικών και πολιτικών ιδεών.</a:t>
            </a:r>
          </a:p>
          <a:p>
            <a:endParaRPr lang="el-GR" sz="1400" dirty="0"/>
          </a:p>
          <a:p>
            <a:r>
              <a:rPr lang="el-GR" sz="1400" dirty="0"/>
              <a:t>Οι επαναστάσεις τείνουν να είναι ριζοσπαστικές και να επιδιώκουν την πλήρη ανατροπή του παλαιού καθεστώτος.</a:t>
            </a:r>
          </a:p>
          <a:p>
            <a:endParaRPr lang="el-GR" sz="1400" dirty="0"/>
          </a:p>
          <a:p>
            <a:r>
              <a:rPr lang="el-GR" sz="1400" dirty="0"/>
              <a:t>Συχνά, μετά την επανάσταση δημιουργούνται απολυταρχικά ή αυταρχικά καθεστώτα, καθώς η κοινωνία δεν έχει τις θεσμικές δομές να απορροφήσει ομαλά την αλλαγή.</a:t>
            </a:r>
          </a:p>
          <a:p>
            <a:endParaRPr lang="el-GR" sz="1400" dirty="0"/>
          </a:p>
          <a:p>
            <a:r>
              <a:rPr lang="el-GR" sz="1400" dirty="0"/>
              <a:t>Παράδειγμα: Η Γαλλική Επανάσταση (1789) είναι χαρακτηριστικό παράδειγμα μη-συνεκτικής κοινωνίας, όπου υπήρχε βαθιά αντίθεση μεταξύ της απόλυτης μοναρχίας, του παραδοσιακού αριστοκρατικού συστήματος και των νέων αστικών και φιλελεύθερων αξιών. Η αδυναμία του παλιού καθεστώτος να προσαρμοστεί οδήγησε σε μια ριζική επανάσταση, που κατέληξε σε περιόδους βίας (Τρομοκρατία, 1793-1794) και τελικά στην άνοδο του Ναπολέοντα.</a:t>
            </a:r>
          </a:p>
        </p:txBody>
      </p:sp>
    </p:spTree>
    <p:extLst>
      <p:ext uri="{BB962C8B-B14F-4D97-AF65-F5344CB8AC3E}">
        <p14:creationId xmlns:p14="http://schemas.microsoft.com/office/powerpoint/2010/main" val="39203048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Επαναστάσεις</a:t>
            </a:r>
          </a:p>
        </p:txBody>
      </p:sp>
      <p:sp>
        <p:nvSpPr>
          <p:cNvPr id="3" name="Θέση περιεχομένου 2"/>
          <p:cNvSpPr>
            <a:spLocks noGrp="1"/>
          </p:cNvSpPr>
          <p:nvPr>
            <p:ph idx="1"/>
          </p:nvPr>
        </p:nvSpPr>
        <p:spPr/>
        <p:txBody>
          <a:bodyPr/>
          <a:lstStyle/>
          <a:p>
            <a:pPr marL="0" indent="0">
              <a:buNone/>
            </a:pPr>
            <a:r>
              <a:rPr lang="el-GR" sz="2400" dirty="0">
                <a:solidFill>
                  <a:srgbClr val="FFFF00"/>
                </a:solidFill>
              </a:rPr>
              <a:t>Πλουραλιστικά προγράμματα:</a:t>
            </a:r>
          </a:p>
          <a:p>
            <a:pPr marL="0" indent="0">
              <a:buNone/>
            </a:pPr>
            <a:endParaRPr lang="el-GR" sz="2400" dirty="0"/>
          </a:p>
          <a:p>
            <a:r>
              <a:rPr lang="el-GR" sz="2400" dirty="0"/>
              <a:t>Οντολογική αμφιβολία/αγνωστικισμός = η πολιτική ως διαδικασία</a:t>
            </a:r>
          </a:p>
          <a:p>
            <a:pPr marL="0" indent="0">
              <a:buNone/>
            </a:pPr>
            <a:endParaRPr lang="el-GR" sz="2400" dirty="0"/>
          </a:p>
          <a:p>
            <a:pPr marL="0" indent="0">
              <a:buNone/>
            </a:pPr>
            <a:endParaRPr lang="el-GR" sz="2400" dirty="0"/>
          </a:p>
          <a:p>
            <a:pPr marL="0" indent="0">
              <a:buNone/>
            </a:pPr>
            <a:endParaRPr lang="el-GR" sz="2400" dirty="0"/>
          </a:p>
          <a:p>
            <a:pPr marL="0" indent="0">
              <a:buNone/>
            </a:pPr>
            <a:r>
              <a:rPr lang="el-GR" sz="2400" dirty="0">
                <a:solidFill>
                  <a:srgbClr val="FFFF00"/>
                </a:solidFill>
              </a:rPr>
              <a:t>Ολοκληρωτικά προγράμματα</a:t>
            </a:r>
          </a:p>
          <a:p>
            <a:pPr marL="0" indent="0">
              <a:buNone/>
            </a:pPr>
            <a:endParaRPr lang="el-GR" sz="2400" dirty="0"/>
          </a:p>
          <a:p>
            <a:r>
              <a:rPr lang="el-GR" sz="2400" dirty="0"/>
              <a:t>Βεβαιότητα – Γνωστικισμός/Ιακωβινισμός = η πολιτική ως ηθικός αγώνας</a:t>
            </a:r>
          </a:p>
        </p:txBody>
      </p:sp>
    </p:spTree>
    <p:extLst>
      <p:ext uri="{BB962C8B-B14F-4D97-AF65-F5344CB8AC3E}">
        <p14:creationId xmlns:p14="http://schemas.microsoft.com/office/powerpoint/2010/main" val="2908400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br>
              <a:rPr lang="el-GR" sz="3200" dirty="0">
                <a:solidFill>
                  <a:srgbClr val="FFFF00"/>
                </a:solidFill>
              </a:rPr>
            </a:br>
            <a:r>
              <a:rPr lang="el-GR" sz="3200" dirty="0">
                <a:solidFill>
                  <a:srgbClr val="FFFF00"/>
                </a:solidFill>
              </a:rPr>
              <a:t>Τα ολοκληρωτικά προγράμματα:</a:t>
            </a:r>
            <a:br>
              <a:rPr lang="el-GR" sz="3200" dirty="0">
                <a:solidFill>
                  <a:srgbClr val="FFFF00"/>
                </a:solidFill>
              </a:rPr>
            </a:br>
            <a:br>
              <a:rPr lang="el-GR" sz="3200" dirty="0">
                <a:solidFill>
                  <a:srgbClr val="FFFF00"/>
                </a:solidFill>
              </a:rPr>
            </a:br>
            <a:r>
              <a:rPr lang="el-GR" sz="3200" dirty="0">
                <a:solidFill>
                  <a:srgbClr val="FFFF00"/>
                </a:solidFill>
              </a:rPr>
              <a:t>1. Ατομική βούληση</a:t>
            </a:r>
          </a:p>
        </p:txBody>
      </p:sp>
      <p:sp>
        <p:nvSpPr>
          <p:cNvPr id="3" name="Θέση περιεχομένου 2"/>
          <p:cNvSpPr>
            <a:spLocks noGrp="1"/>
          </p:cNvSpPr>
          <p:nvPr>
            <p:ph idx="1"/>
          </p:nvPr>
        </p:nvSpPr>
        <p:spPr>
          <a:xfrm>
            <a:off x="538435" y="3212976"/>
            <a:ext cx="8229600" cy="3237756"/>
          </a:xfrm>
        </p:spPr>
        <p:txBody>
          <a:bodyPr/>
          <a:lstStyle/>
          <a:p>
            <a:pPr marL="0" indent="0">
              <a:buNone/>
            </a:pPr>
            <a:r>
              <a:rPr lang="el-GR" sz="2000" dirty="0"/>
              <a:t>Ελαχιστοποιεί την σημασία των αρχέγονων συνιστωσών της συλλογικής ταυτότητας τονίζοντας εμφατικά </a:t>
            </a:r>
          </a:p>
          <a:p>
            <a:pPr marL="457200" indent="-457200">
              <a:buAutoNum type="arabicPeriod"/>
            </a:pPr>
            <a:endParaRPr lang="el-GR" sz="2000" dirty="0"/>
          </a:p>
          <a:p>
            <a:pPr marL="457200" indent="-457200">
              <a:buAutoNum type="arabicPeriod"/>
            </a:pPr>
            <a:r>
              <a:rPr lang="el-GR" sz="2000" dirty="0"/>
              <a:t>τους πνευματικούς δεσμούς των μελών τους</a:t>
            </a:r>
          </a:p>
          <a:p>
            <a:pPr marL="457200" indent="-457200">
              <a:buAutoNum type="arabicPeriod"/>
            </a:pPr>
            <a:endParaRPr lang="el-GR" sz="2000" dirty="0"/>
          </a:p>
          <a:p>
            <a:pPr marL="457200" indent="-457200">
              <a:buAutoNum type="arabicPeriod"/>
            </a:pPr>
            <a:r>
              <a:rPr lang="el-GR" sz="2000" dirty="0"/>
              <a:t>την βούληση του ατόμου να επιλέξει τον ορθό δρόμο και τον πολιτικό αγώνα απ’ όπου κι αν κατάγεται. </a:t>
            </a:r>
          </a:p>
        </p:txBody>
      </p:sp>
    </p:spTree>
    <p:extLst>
      <p:ext uri="{BB962C8B-B14F-4D97-AF65-F5344CB8AC3E}">
        <p14:creationId xmlns:p14="http://schemas.microsoft.com/office/powerpoint/2010/main" val="1582274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FF00"/>
                </a:solidFill>
              </a:rPr>
              <a:t>2. Πολιτικοποίηση του βίου</a:t>
            </a:r>
          </a:p>
        </p:txBody>
      </p:sp>
      <p:sp>
        <p:nvSpPr>
          <p:cNvPr id="3" name="Θέση περιεχομένου 2"/>
          <p:cNvSpPr>
            <a:spLocks noGrp="1"/>
          </p:cNvSpPr>
          <p:nvPr>
            <p:ph idx="1"/>
          </p:nvPr>
        </p:nvSpPr>
        <p:spPr>
          <a:xfrm>
            <a:off x="457346" y="2492896"/>
            <a:ext cx="8229600" cy="2980928"/>
          </a:xfrm>
        </p:spPr>
        <p:txBody>
          <a:bodyPr/>
          <a:lstStyle/>
          <a:p>
            <a:pPr marL="0" indent="0">
              <a:buNone/>
            </a:pPr>
            <a:r>
              <a:rPr lang="el-GR" sz="2400" dirty="0"/>
              <a:t>2. Παραδέχεται την προτεραιότητα του πολιτικού αγώνα για την αναδόμηση της κοινωνίας βάση ενός ολοκληρωτικού, αποκαλυπτικού οράματος.</a:t>
            </a:r>
          </a:p>
        </p:txBody>
      </p:sp>
    </p:spTree>
    <p:extLst>
      <p:ext uri="{BB962C8B-B14F-4D97-AF65-F5344CB8AC3E}">
        <p14:creationId xmlns:p14="http://schemas.microsoft.com/office/powerpoint/2010/main" val="28107635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FF00"/>
                </a:solidFill>
              </a:rPr>
              <a:t>3. Εσωτερικός εξαγνισμός</a:t>
            </a:r>
          </a:p>
        </p:txBody>
      </p:sp>
      <p:sp>
        <p:nvSpPr>
          <p:cNvPr id="3" name="Θέση περιεχομένου 2"/>
          <p:cNvSpPr>
            <a:spLocks noGrp="1"/>
          </p:cNvSpPr>
          <p:nvPr>
            <p:ph idx="1"/>
          </p:nvPr>
        </p:nvSpPr>
        <p:spPr>
          <a:xfrm>
            <a:off x="457200" y="2646040"/>
            <a:ext cx="8229600" cy="2232248"/>
          </a:xfrm>
        </p:spPr>
        <p:txBody>
          <a:bodyPr/>
          <a:lstStyle/>
          <a:p>
            <a:r>
              <a:rPr lang="el-GR" sz="2000" dirty="0"/>
              <a:t>3. Πιστεύει ότι η αναδόμηση της κοινωνικής ζωής συμβαδίζει με την αναδόμηση του εσωτερικού κόσμου του στρατευμένου ατόμου, και την αναγέννησή του πριν εμπλακεί στον πολιτικό αγώνα. </a:t>
            </a:r>
          </a:p>
        </p:txBody>
      </p:sp>
    </p:spTree>
    <p:extLst>
      <p:ext uri="{BB962C8B-B14F-4D97-AF65-F5344CB8AC3E}">
        <p14:creationId xmlns:p14="http://schemas.microsoft.com/office/powerpoint/2010/main" val="19071395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FF00"/>
                </a:solidFill>
              </a:rPr>
              <a:t>4. Ριζική αλλαγή της ανθρωπότητας</a:t>
            </a:r>
          </a:p>
        </p:txBody>
      </p:sp>
      <p:sp>
        <p:nvSpPr>
          <p:cNvPr id="3" name="Θέση περιεχομένου 2"/>
          <p:cNvSpPr>
            <a:spLocks noGrp="1"/>
          </p:cNvSpPr>
          <p:nvPr>
            <p:ph idx="1"/>
          </p:nvPr>
        </p:nvSpPr>
        <p:spPr>
          <a:xfrm>
            <a:off x="611560" y="2790056"/>
            <a:ext cx="8229600" cy="2332856"/>
          </a:xfrm>
        </p:spPr>
        <p:txBody>
          <a:bodyPr/>
          <a:lstStyle/>
          <a:p>
            <a:pPr marL="0" indent="0">
              <a:buNone/>
            </a:pPr>
            <a:r>
              <a:rPr lang="el-GR" sz="2000" dirty="0"/>
              <a:t>Ευαγγελίζεται εσχατολογικές ιδεολογίες συνδυάζοντας την πολιτική διαμαρτυρία με την κατασκευή ενός νέου οντολογικού ορισμού της πραγματικότητας, και της πραγμάτωσης της οντολογικής αλήθειας σύντομα, σε αυτό τον κόσμο.</a:t>
            </a:r>
          </a:p>
        </p:txBody>
      </p:sp>
    </p:spTree>
    <p:extLst>
      <p:ext uri="{BB962C8B-B14F-4D97-AF65-F5344CB8AC3E}">
        <p14:creationId xmlns:p14="http://schemas.microsoft.com/office/powerpoint/2010/main" val="20127851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FF00"/>
                </a:solidFill>
              </a:rPr>
              <a:t>5. Ομοιομορφία της συλλογικότητας</a:t>
            </a:r>
          </a:p>
        </p:txBody>
      </p:sp>
      <p:sp>
        <p:nvSpPr>
          <p:cNvPr id="3" name="Θέση περιεχομένου 2"/>
          <p:cNvSpPr>
            <a:spLocks noGrp="1"/>
          </p:cNvSpPr>
          <p:nvPr>
            <p:ph idx="1"/>
          </p:nvPr>
        </p:nvSpPr>
        <p:spPr>
          <a:xfrm>
            <a:off x="457200" y="2743200"/>
            <a:ext cx="8229600" cy="2836912"/>
          </a:xfrm>
        </p:spPr>
        <p:txBody>
          <a:bodyPr/>
          <a:lstStyle/>
          <a:p>
            <a:pPr marL="0" indent="0">
              <a:buNone/>
            </a:pPr>
            <a:r>
              <a:rPr lang="el-GR" sz="2000" dirty="0"/>
              <a:t>Ενδιαφέρεται ιδιαίτερα για την αποκάθαρση του δικού τους, εσωτερικού, κοινωνικού, χώρου από μετριοπαθή στοιχεία, ακόμη περισσότερο από ότι τον εξαγνισμό της ευρύτερης κοινωνίας. </a:t>
            </a:r>
          </a:p>
        </p:txBody>
      </p:sp>
    </p:spTree>
    <p:extLst>
      <p:ext uri="{BB962C8B-B14F-4D97-AF65-F5344CB8AC3E}">
        <p14:creationId xmlns:p14="http://schemas.microsoft.com/office/powerpoint/2010/main" val="2633548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FF00"/>
                </a:solidFill>
              </a:rPr>
              <a:t>6. Πολιτική προσαρμογή</a:t>
            </a:r>
          </a:p>
        </p:txBody>
      </p:sp>
      <p:sp>
        <p:nvSpPr>
          <p:cNvPr id="3" name="Θέση περιεχομένου 2"/>
          <p:cNvSpPr>
            <a:spLocks noGrp="1"/>
          </p:cNvSpPr>
          <p:nvPr>
            <p:ph idx="1"/>
          </p:nvPr>
        </p:nvSpPr>
        <p:spPr>
          <a:xfrm>
            <a:off x="492500" y="2924944"/>
            <a:ext cx="8229600" cy="2620888"/>
          </a:xfrm>
        </p:spPr>
        <p:txBody>
          <a:bodyPr/>
          <a:lstStyle/>
          <a:p>
            <a:pPr marL="0" indent="0">
              <a:buNone/>
            </a:pPr>
            <a:r>
              <a:rPr lang="el-GR" sz="2000" dirty="0"/>
              <a:t>Υιοθετεί μορφές θεσμοθέτησης και πολιτικών δομών που ακολουθούν τα θεσμικά πρότυπα των κοινωνιών στα οποία αναπτύσσονται και από τους κόλπους των οποίων παράγονται.</a:t>
            </a:r>
          </a:p>
        </p:txBody>
      </p:sp>
    </p:spTree>
    <p:extLst>
      <p:ext uri="{BB962C8B-B14F-4D97-AF65-F5344CB8AC3E}">
        <p14:creationId xmlns:p14="http://schemas.microsoft.com/office/powerpoint/2010/main" val="218179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EA07A7-6632-4C8F-8C52-F52F8F071EC3}"/>
              </a:ext>
            </a:extLst>
          </p:cNvPr>
          <p:cNvSpPr>
            <a:spLocks noGrp="1"/>
          </p:cNvSpPr>
          <p:nvPr>
            <p:ph type="title"/>
          </p:nvPr>
        </p:nvSpPr>
        <p:spPr>
          <a:xfrm>
            <a:off x="457200" y="274638"/>
            <a:ext cx="8229600" cy="706090"/>
          </a:xfrm>
        </p:spPr>
        <p:txBody>
          <a:bodyPr/>
          <a:lstStyle/>
          <a:p>
            <a:r>
              <a:rPr lang="el-GR" sz="2000" dirty="0">
                <a:solidFill>
                  <a:srgbClr val="FFFF00"/>
                </a:solidFill>
              </a:rPr>
              <a:t>Βασικοί παράγοντες διαμόρφωσης και δυναμικής της συλλογικότητας</a:t>
            </a:r>
          </a:p>
        </p:txBody>
      </p:sp>
      <p:sp>
        <p:nvSpPr>
          <p:cNvPr id="3" name="Θέση περιεχομένου 2">
            <a:extLst>
              <a:ext uri="{FF2B5EF4-FFF2-40B4-BE49-F238E27FC236}">
                <a16:creationId xmlns:a16="http://schemas.microsoft.com/office/drawing/2014/main" id="{F958CDE6-05D5-43DB-BEF0-AED991A177F8}"/>
              </a:ext>
            </a:extLst>
          </p:cNvPr>
          <p:cNvSpPr>
            <a:spLocks noGrp="1"/>
          </p:cNvSpPr>
          <p:nvPr>
            <p:ph idx="1"/>
          </p:nvPr>
        </p:nvSpPr>
        <p:spPr/>
        <p:txBody>
          <a:bodyPr/>
          <a:lstStyle/>
          <a:p>
            <a:pPr marL="0" indent="0">
              <a:buNone/>
            </a:pPr>
            <a:endParaRPr lang="el-GR" sz="1800" dirty="0"/>
          </a:p>
          <a:p>
            <a:pPr marL="0" indent="0">
              <a:buNone/>
            </a:pPr>
            <a:r>
              <a:rPr lang="el-GR" sz="1800" dirty="0"/>
              <a:t>1. Συγκρότηση των συνόρων της συλλογικότητας και τα χαρακτηριστικά ιδιότητας μέλους.</a:t>
            </a:r>
          </a:p>
          <a:p>
            <a:pPr marL="0" indent="0">
              <a:buNone/>
            </a:pPr>
            <a:endParaRPr lang="el-GR" sz="1800" dirty="0"/>
          </a:p>
          <a:p>
            <a:pPr marL="0" indent="0">
              <a:buNone/>
            </a:pPr>
            <a:r>
              <a:rPr lang="el-GR" sz="1800" dirty="0"/>
              <a:t>2. Ρύθμιση της συλλογικής εξουσίας και της πρόσβασης σε αυτήν – το είδος αναδιανεμητικής δικαιοσύνης.</a:t>
            </a:r>
          </a:p>
          <a:p>
            <a:pPr marL="0" indent="0">
              <a:buNone/>
            </a:pPr>
            <a:endParaRPr lang="el-GR" sz="1800" dirty="0"/>
          </a:p>
          <a:p>
            <a:pPr marL="0" indent="0">
              <a:buNone/>
            </a:pPr>
            <a:r>
              <a:rPr lang="el-GR" sz="1800" dirty="0"/>
              <a:t>3. Κατασκευή του νοήματος/σκοπού της συλλογικότητας</a:t>
            </a:r>
          </a:p>
          <a:p>
            <a:pPr marL="0" indent="0">
              <a:buNone/>
            </a:pPr>
            <a:endParaRPr lang="el-GR" sz="1800" dirty="0"/>
          </a:p>
          <a:p>
            <a:pPr marL="0" indent="0">
              <a:buNone/>
            </a:pPr>
            <a:r>
              <a:rPr lang="el-GR" sz="1800" dirty="0"/>
              <a:t>4. Διαμόρφωση εμπιστοσύνης ανάμεσα στα μέλη της </a:t>
            </a:r>
          </a:p>
          <a:p>
            <a:pPr marL="0" indent="0">
              <a:buNone/>
            </a:pPr>
            <a:endParaRPr lang="el-GR" sz="2400" dirty="0"/>
          </a:p>
          <a:p>
            <a:pPr marL="0" indent="0">
              <a:buNone/>
            </a:pPr>
            <a:endParaRPr lang="el-GR" sz="2400" dirty="0"/>
          </a:p>
        </p:txBody>
      </p:sp>
    </p:spTree>
    <p:extLst>
      <p:ext uri="{BB962C8B-B14F-4D97-AF65-F5344CB8AC3E}">
        <p14:creationId xmlns:p14="http://schemas.microsoft.com/office/powerpoint/2010/main" val="38772817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solidFill>
                  <a:srgbClr val="FFC000"/>
                </a:solidFill>
              </a:rPr>
              <a:t>Νεωτερική προβληματική:</a:t>
            </a:r>
            <a:br>
              <a:rPr lang="el-GR" sz="3200" dirty="0">
                <a:solidFill>
                  <a:srgbClr val="FFC000"/>
                </a:solidFill>
              </a:rPr>
            </a:br>
            <a:endParaRPr lang="el-GR" sz="3200" dirty="0">
              <a:solidFill>
                <a:srgbClr val="FFC000"/>
              </a:solidFill>
            </a:endParaRPr>
          </a:p>
        </p:txBody>
      </p:sp>
      <p:sp>
        <p:nvSpPr>
          <p:cNvPr id="3" name="Θέση περιεχομένου 2"/>
          <p:cNvSpPr>
            <a:spLocks noGrp="1"/>
          </p:cNvSpPr>
          <p:nvPr>
            <p:ph idx="1"/>
          </p:nvPr>
        </p:nvSpPr>
        <p:spPr>
          <a:xfrm>
            <a:off x="470650" y="3068960"/>
            <a:ext cx="8229600" cy="2404864"/>
          </a:xfrm>
        </p:spPr>
        <p:txBody>
          <a:bodyPr/>
          <a:lstStyle/>
          <a:p>
            <a:pPr marL="0" indent="0">
              <a:buNone/>
            </a:pPr>
            <a:endParaRPr lang="el-GR" sz="2000" dirty="0"/>
          </a:p>
          <a:p>
            <a:pPr marL="0" indent="0">
              <a:buNone/>
            </a:pPr>
            <a:r>
              <a:rPr lang="el-GR" sz="2000" dirty="0"/>
              <a:t>Δεν θεωρείται πια δεδομένο ότι ο κόσμος είναι θεσπισμένος από το θείο, και ως εκ τούτου δεν θεωρείται πια δεδομένο ότι είναι ηθικά σημαντικός.</a:t>
            </a:r>
          </a:p>
        </p:txBody>
      </p:sp>
    </p:spTree>
    <p:extLst>
      <p:ext uri="{BB962C8B-B14F-4D97-AF65-F5344CB8AC3E}">
        <p14:creationId xmlns:p14="http://schemas.microsoft.com/office/powerpoint/2010/main" val="42790156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solidFill>
                  <a:srgbClr val="FFC000"/>
                </a:solidFill>
              </a:rPr>
              <a:t>Νεωτερικότητα, σε πολιτισμικούς όρους</a:t>
            </a:r>
          </a:p>
        </p:txBody>
      </p:sp>
      <p:sp>
        <p:nvSpPr>
          <p:cNvPr id="3" name="Θέση περιεχομένου 2"/>
          <p:cNvSpPr>
            <a:spLocks noGrp="1"/>
          </p:cNvSpPr>
          <p:nvPr>
            <p:ph idx="1"/>
          </p:nvPr>
        </p:nvSpPr>
        <p:spPr>
          <a:xfrm>
            <a:off x="457200" y="2492896"/>
            <a:ext cx="8229600" cy="3641204"/>
          </a:xfrm>
        </p:spPr>
        <p:txBody>
          <a:bodyPr/>
          <a:lstStyle/>
          <a:p>
            <a:pPr marL="0" indent="0">
              <a:buNone/>
            </a:pPr>
            <a:r>
              <a:rPr lang="el-GR" sz="2000" dirty="0"/>
              <a:t>Ένα </a:t>
            </a:r>
            <a:r>
              <a:rPr lang="el-GR" sz="2000" dirty="0" err="1"/>
              <a:t>αναστοχαστικό</a:t>
            </a:r>
            <a:r>
              <a:rPr lang="el-GR" sz="2000" dirty="0"/>
              <a:t> πρόγραμμα με πυρήνα την αβεβαιότητα και την ανοιχτή ερμηνεία του κόσμου, όπου όλες οι παραδοχές αμφισβητούνται και αντικαθίστανται από καινούργιους ορισμούς της επιθυμητής κοινωνίας</a:t>
            </a:r>
          </a:p>
        </p:txBody>
      </p:sp>
    </p:spTree>
    <p:extLst>
      <p:ext uri="{BB962C8B-B14F-4D97-AF65-F5344CB8AC3E}">
        <p14:creationId xmlns:p14="http://schemas.microsoft.com/office/powerpoint/2010/main" val="2066342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solidFill>
                  <a:srgbClr val="FFC000"/>
                </a:solidFill>
              </a:rPr>
              <a:t>Πολιτισμός</a:t>
            </a:r>
          </a:p>
        </p:txBody>
      </p:sp>
      <p:sp>
        <p:nvSpPr>
          <p:cNvPr id="3" name="Θέση περιεχομένου 2"/>
          <p:cNvSpPr>
            <a:spLocks noGrp="1"/>
          </p:cNvSpPr>
          <p:nvPr>
            <p:ph idx="1"/>
          </p:nvPr>
        </p:nvSpPr>
        <p:spPr>
          <a:xfrm>
            <a:off x="457200" y="2348880"/>
            <a:ext cx="8229600" cy="3785220"/>
          </a:xfrm>
        </p:spPr>
        <p:txBody>
          <a:bodyPr/>
          <a:lstStyle/>
          <a:p>
            <a:r>
              <a:rPr lang="el-GR" sz="2000" dirty="0"/>
              <a:t>η αποκρυστάλλωση ενός ιδιαίτερου κοινωνικού φαντασιακού  που συνδυάζει </a:t>
            </a:r>
          </a:p>
          <a:p>
            <a:endParaRPr lang="el-GR" sz="2000" dirty="0"/>
          </a:p>
          <a:p>
            <a:r>
              <a:rPr lang="el-GR" sz="2000" dirty="0"/>
              <a:t>ένα οντολογικό όραμα (τι είναι αληθινό) </a:t>
            </a:r>
          </a:p>
          <a:p>
            <a:r>
              <a:rPr lang="el-GR" sz="2000" dirty="0"/>
              <a:t>με νέες θεσμικές δομές (πώς φανερώνεται η οντολογία στον κόσμο)· </a:t>
            </a:r>
          </a:p>
          <a:p>
            <a:r>
              <a:rPr lang="el-GR" sz="2000" dirty="0"/>
              <a:t>όπου τίθεται ως απώτερος στόχος η γεφύρωση μίας κάποιας υπερβατικής αλήθειας – οποιασδήποτε ιδεολογίας που αξιώνει αυθεντία και θέτει αίτημα εφαρμογής της – </a:t>
            </a:r>
          </a:p>
          <a:p>
            <a:r>
              <a:rPr lang="el-GR" sz="2000" dirty="0"/>
              <a:t>με την </a:t>
            </a:r>
            <a:r>
              <a:rPr lang="el-GR" sz="2000" dirty="0" err="1"/>
              <a:t>ενύπαρκτη</a:t>
            </a:r>
            <a:r>
              <a:rPr lang="el-GR" sz="2000" dirty="0"/>
              <a:t> πραγματικότητα.</a:t>
            </a:r>
          </a:p>
        </p:txBody>
      </p:sp>
    </p:spTree>
    <p:extLst>
      <p:ext uri="{BB962C8B-B14F-4D97-AF65-F5344CB8AC3E}">
        <p14:creationId xmlns:p14="http://schemas.microsoft.com/office/powerpoint/2010/main" val="3617787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20F87C-EE42-DC40-88D6-7EEB148BF4DD}"/>
              </a:ext>
            </a:extLst>
          </p:cNvPr>
          <p:cNvSpPr>
            <a:spLocks noGrp="1"/>
          </p:cNvSpPr>
          <p:nvPr>
            <p:ph type="title"/>
          </p:nvPr>
        </p:nvSpPr>
        <p:spPr/>
        <p:txBody>
          <a:bodyPr/>
          <a:lstStyle/>
          <a:p>
            <a:r>
              <a:rPr lang="el-GR" dirty="0">
                <a:solidFill>
                  <a:srgbClr val="FFC000"/>
                </a:solidFill>
              </a:rPr>
              <a:t>Νεωτερικότητα </a:t>
            </a:r>
          </a:p>
        </p:txBody>
      </p:sp>
      <p:sp>
        <p:nvSpPr>
          <p:cNvPr id="3" name="Θέση περιεχομένου 2">
            <a:extLst>
              <a:ext uri="{FF2B5EF4-FFF2-40B4-BE49-F238E27FC236}">
                <a16:creationId xmlns:a16="http://schemas.microsoft.com/office/drawing/2014/main" id="{7905FB91-C28F-A12A-24B0-AB1FEAF52DC6}"/>
              </a:ext>
            </a:extLst>
          </p:cNvPr>
          <p:cNvSpPr>
            <a:spLocks noGrp="1"/>
          </p:cNvSpPr>
          <p:nvPr>
            <p:ph idx="1"/>
          </p:nvPr>
        </p:nvSpPr>
        <p:spPr>
          <a:xfrm>
            <a:off x="457200" y="1600200"/>
            <a:ext cx="8229600" cy="4925144"/>
          </a:xfrm>
        </p:spPr>
        <p:txBody>
          <a:bodyPr/>
          <a:lstStyle/>
          <a:p>
            <a:pPr marL="0" indent="0">
              <a:buNone/>
            </a:pPr>
            <a:endParaRPr lang="el-GR" sz="2000" dirty="0"/>
          </a:p>
          <a:p>
            <a:pPr marL="0" indent="0">
              <a:buNone/>
            </a:pPr>
            <a:r>
              <a:rPr lang="el-GR" sz="2000" dirty="0"/>
              <a:t>Ένας ιδιαίτερος πολιτισμός που χαρακτηρίζεται από έντονη:</a:t>
            </a:r>
          </a:p>
          <a:p>
            <a:pPr marL="0" indent="0">
              <a:buNone/>
            </a:pPr>
            <a:endParaRPr lang="el-GR" sz="2000" dirty="0"/>
          </a:p>
          <a:p>
            <a:pPr marL="457200" indent="-457200">
              <a:buAutoNum type="arabicParenR"/>
            </a:pPr>
            <a:r>
              <a:rPr lang="el-GR" sz="2000" dirty="0"/>
              <a:t>Κοινωνική εξίσωση</a:t>
            </a:r>
          </a:p>
          <a:p>
            <a:pPr marL="457200" indent="-457200">
              <a:buAutoNum type="arabicParenR"/>
            </a:pPr>
            <a:endParaRPr lang="el-GR" sz="2000" dirty="0"/>
          </a:p>
          <a:p>
            <a:pPr marL="457200" indent="-457200">
              <a:buAutoNum type="arabicParenR"/>
            </a:pPr>
            <a:r>
              <a:rPr lang="el-GR" sz="2000" dirty="0"/>
              <a:t>Κοινωνική διαφοροποίηση</a:t>
            </a:r>
          </a:p>
          <a:p>
            <a:pPr marL="457200" indent="-457200">
              <a:buAutoNum type="arabicParenR"/>
            </a:pPr>
            <a:endParaRPr lang="el-GR" sz="2000" dirty="0"/>
          </a:p>
          <a:p>
            <a:pPr marL="457200" indent="-457200">
              <a:buAutoNum type="arabicParenR"/>
            </a:pPr>
            <a:r>
              <a:rPr lang="el-GR" sz="2000" dirty="0" err="1"/>
              <a:t>Ορθολογικοποίηση</a:t>
            </a:r>
            <a:endParaRPr lang="el-GR" sz="2000" dirty="0"/>
          </a:p>
          <a:p>
            <a:pPr marL="457200" indent="-457200">
              <a:buAutoNum type="arabicParenR"/>
            </a:pPr>
            <a:endParaRPr lang="el-GR" sz="2000" dirty="0"/>
          </a:p>
          <a:p>
            <a:pPr marL="457200" indent="-457200">
              <a:buAutoNum type="arabicParenR"/>
            </a:pPr>
            <a:r>
              <a:rPr lang="el-GR" sz="2000" dirty="0"/>
              <a:t>Προσπάθειες επίτευξης ευδαιμονίας, γνώσης, και κυριαρχίας </a:t>
            </a:r>
            <a:r>
              <a:rPr lang="el-GR" sz="2000" dirty="0" err="1"/>
              <a:t>εμμενοποιώντας</a:t>
            </a:r>
            <a:r>
              <a:rPr lang="el-GR" sz="2000" dirty="0"/>
              <a:t> </a:t>
            </a:r>
            <a:r>
              <a:rPr lang="el-GR" sz="2000" dirty="0" err="1"/>
              <a:t>προϋπάρχοντα</a:t>
            </a:r>
            <a:r>
              <a:rPr lang="el-GR" sz="2000" dirty="0"/>
              <a:t> υπερβατικά οράματα</a:t>
            </a:r>
          </a:p>
          <a:p>
            <a:pPr marL="457200" indent="-457200">
              <a:buAutoNum type="arabicParenR"/>
            </a:pPr>
            <a:endParaRPr lang="el-GR" sz="2000" dirty="0"/>
          </a:p>
          <a:p>
            <a:pPr marL="457200" indent="-457200">
              <a:buAutoNum type="arabicParenR"/>
            </a:pPr>
            <a:r>
              <a:rPr lang="el-GR" sz="2000" dirty="0" err="1"/>
              <a:t>Ανοιχτοσιά</a:t>
            </a:r>
            <a:r>
              <a:rPr lang="el-GR" sz="2000" dirty="0"/>
              <a:t> και Αβεβαιότητα   </a:t>
            </a:r>
          </a:p>
        </p:txBody>
      </p:sp>
    </p:spTree>
    <p:extLst>
      <p:ext uri="{BB962C8B-B14F-4D97-AF65-F5344CB8AC3E}">
        <p14:creationId xmlns:p14="http://schemas.microsoft.com/office/powerpoint/2010/main" val="27081766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04664"/>
            <a:ext cx="8229600" cy="5357192"/>
          </a:xfrm>
        </p:spPr>
        <p:txBody>
          <a:bodyPr/>
          <a:lstStyle/>
          <a:p>
            <a:endParaRPr lang="el-GR" sz="2000" dirty="0"/>
          </a:p>
          <a:p>
            <a:pPr marL="0" indent="0" algn="ctr">
              <a:buNone/>
            </a:pPr>
            <a:r>
              <a:rPr lang="el-GR" dirty="0">
                <a:solidFill>
                  <a:srgbClr val="FFC000"/>
                </a:solidFill>
              </a:rPr>
              <a:t>Νεωτερικές Ιδεολογίες</a:t>
            </a:r>
          </a:p>
          <a:p>
            <a:endParaRPr lang="el-GR" sz="2000" dirty="0"/>
          </a:p>
          <a:p>
            <a:endParaRPr lang="el-GR" sz="2000" dirty="0"/>
          </a:p>
          <a:p>
            <a:endParaRPr lang="el-GR" sz="2000" dirty="0"/>
          </a:p>
          <a:p>
            <a:r>
              <a:rPr lang="el-GR" sz="2000" dirty="0"/>
              <a:t>Οι διάφορες νεωτερικές ιδεολογίας αποτελούν αποκρίσεις στην ίδια υπαρξιακή προβληματική. </a:t>
            </a:r>
            <a:endParaRPr lang="en-US" sz="2000" dirty="0"/>
          </a:p>
          <a:p>
            <a:endParaRPr lang="en-US" sz="2000" dirty="0"/>
          </a:p>
          <a:p>
            <a:r>
              <a:rPr lang="el-GR" sz="2000" dirty="0"/>
              <a:t>Οι ιδεολογίες, σε όλη την ποικιλομορφία τους, ενώ προσπαθούν να υπερβούν και να κατανικήσουν αυτή την αβεβαιότητα, παραδόξως, αφήνουν την προβληματική ουσιαστικά ανέπαφη. </a:t>
            </a:r>
          </a:p>
        </p:txBody>
      </p:sp>
    </p:spTree>
    <p:extLst>
      <p:ext uri="{BB962C8B-B14F-4D97-AF65-F5344CB8AC3E}">
        <p14:creationId xmlns:p14="http://schemas.microsoft.com/office/powerpoint/2010/main" val="2797597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solidFill>
                  <a:srgbClr val="FFC000"/>
                </a:solidFill>
              </a:rPr>
              <a:t>Βασικές αντιφάσεις της νεωτερικότητας</a:t>
            </a:r>
          </a:p>
        </p:txBody>
      </p:sp>
      <p:sp>
        <p:nvSpPr>
          <p:cNvPr id="3" name="Θέση περιεχομένου 2"/>
          <p:cNvSpPr>
            <a:spLocks noGrp="1"/>
          </p:cNvSpPr>
          <p:nvPr>
            <p:ph idx="1"/>
          </p:nvPr>
        </p:nvSpPr>
        <p:spPr>
          <a:xfrm>
            <a:off x="395536" y="2060848"/>
            <a:ext cx="8291264" cy="4073252"/>
          </a:xfrm>
        </p:spPr>
        <p:txBody>
          <a:bodyPr/>
          <a:lstStyle/>
          <a:p>
            <a:r>
              <a:rPr lang="el-GR" sz="2400" dirty="0"/>
              <a:t>Δημιουργικότητα έναντι ρουτίνας</a:t>
            </a:r>
          </a:p>
          <a:p>
            <a:endParaRPr lang="el-GR" sz="2400" dirty="0"/>
          </a:p>
          <a:p>
            <a:r>
              <a:rPr lang="el-GR" sz="2400" dirty="0"/>
              <a:t>Ενότητα έναντι ποικιλομορφίας</a:t>
            </a:r>
          </a:p>
          <a:p>
            <a:endParaRPr lang="el-GR" sz="2400" dirty="0"/>
          </a:p>
          <a:p>
            <a:r>
              <a:rPr lang="el-GR" sz="2400" dirty="0"/>
              <a:t>Αυτονομία έναντι περιορισμών </a:t>
            </a:r>
          </a:p>
        </p:txBody>
      </p:sp>
    </p:spTree>
    <p:extLst>
      <p:ext uri="{BB962C8B-B14F-4D97-AF65-F5344CB8AC3E}">
        <p14:creationId xmlns:p14="http://schemas.microsoft.com/office/powerpoint/2010/main" val="4057536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lgn="ctr">
              <a:buNone/>
            </a:pPr>
            <a:r>
              <a:rPr lang="el-GR" sz="2800" dirty="0">
                <a:solidFill>
                  <a:srgbClr val="FFC000"/>
                </a:solidFill>
              </a:rPr>
              <a:t>Βασικές αντιφάσεις της νεωτερικότητας</a:t>
            </a:r>
          </a:p>
          <a:p>
            <a:endParaRPr lang="el-GR" sz="2000" dirty="0"/>
          </a:p>
          <a:p>
            <a:endParaRPr lang="el-GR" sz="2000" dirty="0"/>
          </a:p>
          <a:p>
            <a:endParaRPr lang="el-GR" sz="2000" dirty="0"/>
          </a:p>
          <a:p>
            <a:r>
              <a:rPr lang="el-GR" sz="2000" dirty="0"/>
              <a:t>(α) μεταξύ της δημιουργικής διάστασης, έμφυτης στα οράματα της νεωτερικότητας, και της </a:t>
            </a:r>
          </a:p>
          <a:p>
            <a:endParaRPr lang="el-GR" sz="2000" dirty="0"/>
          </a:p>
          <a:p>
            <a:r>
              <a:rPr lang="el-GR" sz="2000" dirty="0"/>
              <a:t>ισοπέδωσης αυτών των οραμάτων μέσω της θεσμικής ανάπτυξης απρόσωπων γραφειοκρατιών (η «απομάγευση» του κόσμου), </a:t>
            </a:r>
          </a:p>
        </p:txBody>
      </p:sp>
    </p:spTree>
    <p:extLst>
      <p:ext uri="{BB962C8B-B14F-4D97-AF65-F5344CB8AC3E}">
        <p14:creationId xmlns:p14="http://schemas.microsoft.com/office/powerpoint/2010/main" val="34197960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836712"/>
            <a:ext cx="8229600" cy="4533900"/>
          </a:xfrm>
        </p:spPr>
        <p:txBody>
          <a:bodyPr/>
          <a:lstStyle/>
          <a:p>
            <a:endParaRPr lang="el-GR" sz="1800" dirty="0"/>
          </a:p>
          <a:p>
            <a:pPr marL="0" marR="0" lvl="0" indent="0" algn="ctr" defTabSz="914400" rtl="0" eaLnBrk="1" fontAlgn="base" latinLnBrk="0" hangingPunct="1">
              <a:lnSpc>
                <a:spcPct val="100000"/>
              </a:lnSpc>
              <a:spcBef>
                <a:spcPct val="20000"/>
              </a:spcBef>
              <a:spcAft>
                <a:spcPct val="0"/>
              </a:spcAft>
              <a:buClr>
                <a:srgbClr val="9999FF"/>
              </a:buClr>
              <a:buSzTx/>
              <a:buFont typeface="Wingdings" pitchFamily="2" charset="2"/>
              <a:buNone/>
              <a:tabLst/>
              <a:defRPr/>
            </a:pPr>
            <a: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Βασικές αντιφάσεις της νεωτερικότητας</a:t>
            </a:r>
          </a:p>
          <a:p>
            <a:endParaRPr lang="el-GR" sz="1800" dirty="0"/>
          </a:p>
          <a:p>
            <a:endParaRPr lang="el-GR" sz="1800" dirty="0"/>
          </a:p>
          <a:p>
            <a:endParaRPr lang="el-GR" sz="1800" dirty="0"/>
          </a:p>
          <a:p>
            <a:endParaRPr lang="el-GR" sz="1800" dirty="0"/>
          </a:p>
          <a:p>
            <a:endParaRPr lang="el-GR" sz="1800" dirty="0"/>
          </a:p>
          <a:p>
            <a:r>
              <a:rPr lang="el-GR" sz="1800" dirty="0"/>
              <a:t>(β) μεταξύ ενός ανένδοτου οράματος, μέσω του οποίου ο κόσμος αποκτά νόημα, και της </a:t>
            </a:r>
          </a:p>
          <a:p>
            <a:endParaRPr lang="el-GR" sz="1800" dirty="0"/>
          </a:p>
          <a:p>
            <a:r>
              <a:rPr lang="el-GR" sz="1800" dirty="0"/>
              <a:t>διάλυσης του νοήματος λόγω της αυτόνομης ανάπτυξης πολλαπλών θεσμικών στίβων, οικονομικών, πολιτικών, και πολιτισμικών</a:t>
            </a:r>
          </a:p>
        </p:txBody>
      </p:sp>
    </p:spTree>
    <p:extLst>
      <p:ext uri="{BB962C8B-B14F-4D97-AF65-F5344CB8AC3E}">
        <p14:creationId xmlns:p14="http://schemas.microsoft.com/office/powerpoint/2010/main" val="8714262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836712"/>
            <a:ext cx="8229600" cy="5297388"/>
          </a:xfrm>
        </p:spPr>
        <p:txBody>
          <a:bodyPr/>
          <a:lstStyle/>
          <a:p>
            <a:endParaRPr lang="el-GR" sz="2400" dirty="0"/>
          </a:p>
          <a:p>
            <a:pPr marL="0" marR="0" lvl="0" indent="0" algn="ctr" defTabSz="914400" rtl="0" eaLnBrk="1" fontAlgn="base" latinLnBrk="0" hangingPunct="1">
              <a:lnSpc>
                <a:spcPct val="100000"/>
              </a:lnSpc>
              <a:spcBef>
                <a:spcPct val="20000"/>
              </a:spcBef>
              <a:spcAft>
                <a:spcPct val="0"/>
              </a:spcAft>
              <a:buClr>
                <a:srgbClr val="9999FF"/>
              </a:buClr>
              <a:buSzTx/>
              <a:buFont typeface="Wingdings" pitchFamily="2" charset="2"/>
              <a:buNone/>
              <a:tabLst/>
              <a:defRPr/>
            </a:pPr>
            <a: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Βασικές αντιφάσεις της νεωτερικότητας</a:t>
            </a:r>
          </a:p>
          <a:p>
            <a:endParaRPr lang="el-GR" sz="2400" dirty="0"/>
          </a:p>
          <a:p>
            <a:endParaRPr lang="el-GR" sz="2400" dirty="0"/>
          </a:p>
          <a:p>
            <a:r>
              <a:rPr lang="el-GR" sz="2400" dirty="0"/>
              <a:t>(γ) μεταξύ της ανθρώπινης αυτονομίας, και του </a:t>
            </a:r>
          </a:p>
          <a:p>
            <a:endParaRPr lang="el-GR" sz="2400" dirty="0"/>
          </a:p>
          <a:p>
            <a:r>
              <a:rPr lang="el-GR" sz="2400" dirty="0"/>
              <a:t>σκληρού και περιοριστικού ελέγχου που είναι έμφυτη στην θεσμική πραγμάτωση της σύγχρονης ζωής</a:t>
            </a:r>
          </a:p>
        </p:txBody>
      </p:sp>
    </p:spTree>
    <p:extLst>
      <p:ext uri="{BB962C8B-B14F-4D97-AF65-F5344CB8AC3E}">
        <p14:creationId xmlns:p14="http://schemas.microsoft.com/office/powerpoint/2010/main" val="31970098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C000"/>
                </a:solidFill>
              </a:rPr>
              <a:t>Αντινομίες</a:t>
            </a:r>
            <a:r>
              <a:rPr lang="el-GR" dirty="0"/>
              <a:t> </a:t>
            </a:r>
          </a:p>
        </p:txBody>
      </p:sp>
      <p:sp>
        <p:nvSpPr>
          <p:cNvPr id="3" name="Θέση περιεχομένου 2"/>
          <p:cNvSpPr>
            <a:spLocks noGrp="1"/>
          </p:cNvSpPr>
          <p:nvPr>
            <p:ph idx="1"/>
          </p:nvPr>
        </p:nvSpPr>
        <p:spPr/>
        <p:txBody>
          <a:bodyPr/>
          <a:lstStyle/>
          <a:p>
            <a:endParaRPr lang="el-GR" sz="2400" dirty="0"/>
          </a:p>
          <a:p>
            <a:endParaRPr lang="el-GR" sz="2400" dirty="0"/>
          </a:p>
          <a:p>
            <a:pPr marL="0" indent="0">
              <a:buNone/>
            </a:pPr>
            <a:r>
              <a:rPr lang="el-GR" sz="2400" dirty="0"/>
              <a:t>(α) η συνειδητοποίηση του εύρους των εν δυνάμει υπερβατικών οραμάτων, </a:t>
            </a:r>
          </a:p>
          <a:p>
            <a:endParaRPr lang="el-GR" sz="2400" dirty="0"/>
          </a:p>
          <a:p>
            <a:pPr marL="0" indent="0">
              <a:buNone/>
            </a:pPr>
            <a:r>
              <a:rPr lang="el-GR" sz="2400" dirty="0"/>
              <a:t>έναντι των περιορισμένων τρόπων που αυτά τα οράματα θα μπορούσαν να πραγματοποιηθούν· </a:t>
            </a:r>
          </a:p>
        </p:txBody>
      </p:sp>
    </p:spTree>
    <p:extLst>
      <p:ext uri="{BB962C8B-B14F-4D97-AF65-F5344CB8AC3E}">
        <p14:creationId xmlns:p14="http://schemas.microsoft.com/office/powerpoint/2010/main" val="111982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B92312-C9C5-5569-2B33-98061BCC6FDF}"/>
              </a:ext>
            </a:extLst>
          </p:cNvPr>
          <p:cNvSpPr>
            <a:spLocks noGrp="1"/>
          </p:cNvSpPr>
          <p:nvPr>
            <p:ph type="title"/>
          </p:nvPr>
        </p:nvSpPr>
        <p:spPr/>
        <p:txBody>
          <a:bodyPr/>
          <a:lstStyle/>
          <a:p>
            <a:r>
              <a:rPr lang="el-GR" dirty="0">
                <a:solidFill>
                  <a:srgbClr val="FFC000"/>
                </a:solidFill>
              </a:rPr>
              <a:t>Κοινωνική Δομή</a:t>
            </a:r>
          </a:p>
        </p:txBody>
      </p:sp>
      <p:sp>
        <p:nvSpPr>
          <p:cNvPr id="3" name="Θέση περιεχομένου 2">
            <a:extLst>
              <a:ext uri="{FF2B5EF4-FFF2-40B4-BE49-F238E27FC236}">
                <a16:creationId xmlns:a16="http://schemas.microsoft.com/office/drawing/2014/main" id="{C26B8B0D-771B-1F46-C2A0-26686B0069FC}"/>
              </a:ext>
            </a:extLst>
          </p:cNvPr>
          <p:cNvSpPr>
            <a:spLocks noGrp="1"/>
          </p:cNvSpPr>
          <p:nvPr>
            <p:ph idx="1"/>
          </p:nvPr>
        </p:nvSpPr>
        <p:spPr/>
        <p:txBody>
          <a:bodyPr/>
          <a:lstStyle/>
          <a:p>
            <a:endParaRPr lang="el-GR" sz="2000" dirty="0"/>
          </a:p>
          <a:p>
            <a:endParaRPr lang="el-GR" sz="2000" dirty="0"/>
          </a:p>
          <a:p>
            <a:pPr marL="0" indent="0">
              <a:buNone/>
            </a:pPr>
            <a:r>
              <a:rPr lang="el-GR" sz="1400" dirty="0"/>
              <a:t>Κοινωνική δομή είναι το σύνολο των παγιωμένων κοινωνικών σχέσεων και θεσμών που διαμορφώνουν και καθορίζουν την κοινωνική οργάνωση και συμπεριφορά. Λειτουργεί ως ένα πλαίσιο μέσα στο οποίο ενεργούν τα άτομα και οι ομάδες, διαμορφώνοντας τις δυνατότητες και περιορισμούς τους.</a:t>
            </a:r>
          </a:p>
          <a:p>
            <a:pPr marL="0" indent="0">
              <a:buNone/>
            </a:pPr>
            <a:endParaRPr lang="el-GR" sz="1400" dirty="0"/>
          </a:p>
          <a:p>
            <a:pPr marL="0" indent="0">
              <a:buNone/>
            </a:pPr>
            <a:r>
              <a:rPr lang="el-GR" sz="1400" dirty="0"/>
              <a:t>Η κοινωνική δομή αναφέρεται τόσο στον κόσμο του </a:t>
            </a:r>
            <a:r>
              <a:rPr lang="el-GR" sz="1400" dirty="0">
                <a:solidFill>
                  <a:srgbClr val="FFC000"/>
                </a:solidFill>
              </a:rPr>
              <a:t>νοήματος-συμβόλων</a:t>
            </a:r>
            <a:r>
              <a:rPr lang="el-GR" sz="1400" dirty="0"/>
              <a:t> (παραγωγή, έλεγχος και χρήση νοημάτων και συμβόλων) όσο και στον κόσμο της </a:t>
            </a:r>
            <a:r>
              <a:rPr lang="el-GR" sz="1400" dirty="0">
                <a:solidFill>
                  <a:srgbClr val="FFC000"/>
                </a:solidFill>
              </a:rPr>
              <a:t>εξουσίας</a:t>
            </a:r>
            <a:r>
              <a:rPr lang="el-GR" sz="1400" dirty="0"/>
              <a:t> (παραγωγή, ρύθμιση, έλεγχος και χρήση διοικητικών και υλικών πόρων) </a:t>
            </a:r>
          </a:p>
        </p:txBody>
      </p:sp>
    </p:spTree>
    <p:extLst>
      <p:ext uri="{BB962C8B-B14F-4D97-AF65-F5344CB8AC3E}">
        <p14:creationId xmlns:p14="http://schemas.microsoft.com/office/powerpoint/2010/main" val="10360908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868958"/>
          </a:xfrm>
        </p:spPr>
        <p:txBody>
          <a:bodyPr/>
          <a:lstStyle/>
          <a:p>
            <a:pPr marL="0" marR="0" lvl="0" indent="0" defTabSz="914400" rtl="0" eaLnBrk="1" fontAlgn="base" latinLnBrk="0" hangingPunct="1">
              <a:lnSpc>
                <a:spcPct val="100000"/>
              </a:lnSpc>
              <a:spcBef>
                <a:spcPct val="20000"/>
              </a:spcBef>
              <a:spcAft>
                <a:spcPct val="0"/>
              </a:spcAft>
              <a:tabLst/>
              <a:defRPr/>
            </a:pPr>
            <a: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Βασικές αντιφάσεις της νεωτερικότητας</a:t>
            </a:r>
            <a:b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br>
            <a:endParaRPr lang="el-GR" dirty="0"/>
          </a:p>
        </p:txBody>
      </p:sp>
      <p:sp>
        <p:nvSpPr>
          <p:cNvPr id="3" name="Θέση περιεχομένου 2"/>
          <p:cNvSpPr>
            <a:spLocks noGrp="1"/>
          </p:cNvSpPr>
          <p:nvPr>
            <p:ph idx="1"/>
          </p:nvPr>
        </p:nvSpPr>
        <p:spPr>
          <a:xfrm>
            <a:off x="457200" y="2204864"/>
            <a:ext cx="8229600" cy="3929236"/>
          </a:xfrm>
        </p:spPr>
        <p:txBody>
          <a:bodyPr/>
          <a:lstStyle/>
          <a:p>
            <a:r>
              <a:rPr lang="el-GR" sz="2400" dirty="0"/>
              <a:t>(β) στην ένταση  μεταξύ αποκαλυπτικής φανέρωσης της πίστης, </a:t>
            </a:r>
          </a:p>
          <a:p>
            <a:endParaRPr lang="el-GR" sz="2400" dirty="0"/>
          </a:p>
          <a:p>
            <a:r>
              <a:rPr lang="el-GR" sz="2400" dirty="0"/>
              <a:t>έναντι της ορθολογικής-γραφειοκρατικής προσέγγισής της·</a:t>
            </a:r>
          </a:p>
        </p:txBody>
      </p:sp>
    </p:spTree>
    <p:extLst>
      <p:ext uri="{BB962C8B-B14F-4D97-AF65-F5344CB8AC3E}">
        <p14:creationId xmlns:p14="http://schemas.microsoft.com/office/powerpoint/2010/main" val="30112936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868958"/>
          </a:xfrm>
        </p:spPr>
        <p:txBody>
          <a:bodyPr/>
          <a:lstStyle/>
          <a:p>
            <a:pPr marL="0" marR="0" lvl="0" indent="0" defTabSz="914400" rtl="0" eaLnBrk="1" fontAlgn="base" latinLnBrk="0" hangingPunct="1">
              <a:lnSpc>
                <a:spcPct val="100000"/>
              </a:lnSpc>
              <a:spcBef>
                <a:spcPct val="20000"/>
              </a:spcBef>
              <a:spcAft>
                <a:spcPct val="0"/>
              </a:spcAft>
              <a:tabLst/>
              <a:defRPr/>
            </a:pPr>
            <a: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t>Βασικές αντιφάσεις της νεωτερικότητας</a:t>
            </a:r>
            <a:br>
              <a:rPr kumimoji="0" lang="el-GR" sz="2800" b="0" i="0" u="none" strike="noStrike" kern="0" cap="none" spc="0" normalizeH="0" baseline="0" noProof="0" dirty="0">
                <a:ln>
                  <a:noFill/>
                </a:ln>
                <a:solidFill>
                  <a:srgbClr val="FFC000"/>
                </a:solidFill>
                <a:effectLst>
                  <a:outerShdw blurRad="38100" dist="38100" dir="2700000" algn="tl">
                    <a:srgbClr val="000000"/>
                  </a:outerShdw>
                </a:effectLst>
                <a:uLnTx/>
                <a:uFillTx/>
                <a:latin typeface="Arial"/>
                <a:ea typeface="+mn-ea"/>
                <a:cs typeface="+mn-cs"/>
              </a:rPr>
            </a:br>
            <a:endParaRPr lang="el-GR" dirty="0"/>
          </a:p>
        </p:txBody>
      </p:sp>
      <p:sp>
        <p:nvSpPr>
          <p:cNvPr id="3" name="Θέση περιεχομένου 2"/>
          <p:cNvSpPr>
            <a:spLocks noGrp="1"/>
          </p:cNvSpPr>
          <p:nvPr>
            <p:ph idx="1"/>
          </p:nvPr>
        </p:nvSpPr>
        <p:spPr>
          <a:xfrm>
            <a:off x="457200" y="2420888"/>
            <a:ext cx="8229600" cy="3713212"/>
          </a:xfrm>
        </p:spPr>
        <p:txBody>
          <a:bodyPr/>
          <a:lstStyle/>
          <a:p>
            <a:pPr marL="0" indent="0">
              <a:buNone/>
            </a:pPr>
            <a:r>
              <a:rPr lang="el-GR" sz="2400" dirty="0"/>
              <a:t>(γ) στην προβληματική που δημιουργεί η επιθυμία της ασυμβίβαστης υλοποίησης του οράματος, </a:t>
            </a:r>
          </a:p>
          <a:p>
            <a:endParaRPr lang="el-GR" sz="2400" dirty="0"/>
          </a:p>
          <a:p>
            <a:pPr marL="0" indent="0">
              <a:buNone/>
            </a:pPr>
            <a:r>
              <a:rPr lang="el-GR" sz="2400" dirty="0"/>
              <a:t>έναντι της θεσμικής αναγνώρισης της ατελούς φύσης του ανθρώπου. </a:t>
            </a:r>
          </a:p>
        </p:txBody>
      </p:sp>
    </p:spTree>
    <p:extLst>
      <p:ext uri="{BB962C8B-B14F-4D97-AF65-F5344CB8AC3E}">
        <p14:creationId xmlns:p14="http://schemas.microsoft.com/office/powerpoint/2010/main" val="4989814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srgbClr val="FFC000"/>
                </a:solidFill>
              </a:rPr>
              <a:t>Οι ποιότητες των συλλογικοτήτων:</a:t>
            </a:r>
          </a:p>
        </p:txBody>
      </p:sp>
      <p:sp>
        <p:nvSpPr>
          <p:cNvPr id="3" name="Θέση περιεχομένου 2"/>
          <p:cNvSpPr>
            <a:spLocks noGrp="1"/>
          </p:cNvSpPr>
          <p:nvPr>
            <p:ph idx="1"/>
          </p:nvPr>
        </p:nvSpPr>
        <p:spPr/>
        <p:txBody>
          <a:bodyPr/>
          <a:lstStyle/>
          <a:p>
            <a:r>
              <a:rPr lang="el-GR" sz="2000" dirty="0"/>
              <a:t>(α) τα θεσμικά όρια </a:t>
            </a:r>
          </a:p>
          <a:p>
            <a:pPr marL="0" indent="0">
              <a:buNone/>
            </a:pPr>
            <a:endParaRPr lang="el-GR" sz="2000" dirty="0"/>
          </a:p>
          <a:p>
            <a:r>
              <a:rPr lang="el-GR" sz="2000" dirty="0"/>
              <a:t>(β) τα κριτήρια εμπιστοσύνης που διακρίνουν τα μέλη τους, </a:t>
            </a:r>
          </a:p>
          <a:p>
            <a:pPr marL="0" indent="0">
              <a:buNone/>
            </a:pPr>
            <a:endParaRPr lang="el-GR" sz="2000" dirty="0"/>
          </a:p>
          <a:p>
            <a:r>
              <a:rPr lang="el-GR" sz="2000" dirty="0"/>
              <a:t>(γ) τα κριτήρια πρόσβασης σε συλλογικούς πόρους, </a:t>
            </a:r>
          </a:p>
          <a:p>
            <a:pPr marL="0" indent="0">
              <a:buNone/>
            </a:pPr>
            <a:endParaRPr lang="el-GR" sz="2000" dirty="0"/>
          </a:p>
          <a:p>
            <a:r>
              <a:rPr lang="el-GR" sz="2000" dirty="0"/>
              <a:t>(δ) οι κανόνες διανεμητικής δικαιοσύνης, και </a:t>
            </a:r>
          </a:p>
          <a:p>
            <a:endParaRPr lang="el-GR" sz="2000" dirty="0"/>
          </a:p>
          <a:p>
            <a:r>
              <a:rPr lang="el-GR" sz="2000" dirty="0"/>
              <a:t>(ε) ο καθορισμό του νοήματος και του σκοπού της συλλογικότητας.</a:t>
            </a:r>
          </a:p>
        </p:txBody>
      </p:sp>
    </p:spTree>
    <p:extLst>
      <p:ext uri="{BB962C8B-B14F-4D97-AF65-F5344CB8AC3E}">
        <p14:creationId xmlns:p14="http://schemas.microsoft.com/office/powerpoint/2010/main" val="39202252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4294967295"/>
          </p:nvPr>
        </p:nvSpPr>
        <p:spPr>
          <a:xfrm>
            <a:off x="395288" y="1557338"/>
            <a:ext cx="8291512" cy="4548187"/>
          </a:xfrm>
        </p:spPr>
        <p:txBody>
          <a:bodyPr/>
          <a:lstStyle/>
          <a:p>
            <a:pPr marL="273050" indent="-273050"/>
            <a:r>
              <a:rPr lang="el-GR" altLang="el-GR" sz="2000" dirty="0"/>
              <a:t>Νεωτερικές επαναστάσεις </a:t>
            </a:r>
          </a:p>
          <a:p>
            <a:pPr marL="273050" indent="-273050">
              <a:buFont typeface="Wingdings" pitchFamily="2" charset="2"/>
              <a:buNone/>
            </a:pPr>
            <a:r>
              <a:rPr lang="el-GR" altLang="el-GR" sz="2000" dirty="0"/>
              <a:t>Αγγλική (1642), Αμερικανική (1774), Γαλλική (1789)</a:t>
            </a:r>
          </a:p>
          <a:p>
            <a:pPr marL="273050" indent="-273050"/>
            <a:endParaRPr lang="el-GR" altLang="el-GR" sz="2000" dirty="0"/>
          </a:p>
          <a:p>
            <a:pPr marL="273050" indent="-273050">
              <a:buFont typeface="Wingdings" pitchFamily="2" charset="2"/>
              <a:buNone/>
            </a:pPr>
            <a:r>
              <a:rPr lang="el-GR" altLang="el-GR" sz="2000" dirty="0"/>
              <a:t>Συνδυασμός δομικών εντάσεων και νέων ιδεολογικών προγραμμάτων:</a:t>
            </a:r>
          </a:p>
          <a:p>
            <a:pPr marL="273050" indent="-273050">
              <a:buFont typeface="Wingdings" pitchFamily="2" charset="2"/>
              <a:buNone/>
            </a:pPr>
            <a:endParaRPr lang="el-GR" altLang="el-GR" sz="2000" dirty="0"/>
          </a:p>
          <a:p>
            <a:pPr marL="273050" indent="-273050"/>
            <a:r>
              <a:rPr lang="el-GR" altLang="el-GR" sz="2000" dirty="0"/>
              <a:t>Οικονομική κατάρρευση, πολιτική αποδιάρθρωση, ιδεολογική </a:t>
            </a:r>
            <a:r>
              <a:rPr lang="el-GR" altLang="el-GR" sz="2000" dirty="0" err="1"/>
              <a:t>απονομιμοποίηση</a:t>
            </a:r>
            <a:endParaRPr lang="el-GR" altLang="el-GR" sz="2000" dirty="0"/>
          </a:p>
          <a:p>
            <a:pPr marL="273050" indent="-273050">
              <a:buFont typeface="Wingdings" pitchFamily="2" charset="2"/>
              <a:buNone/>
            </a:pPr>
            <a:r>
              <a:rPr lang="el-GR" altLang="el-GR" sz="2000" dirty="0"/>
              <a:t> </a:t>
            </a:r>
          </a:p>
          <a:p>
            <a:pPr marL="273050" indent="-273050"/>
            <a:r>
              <a:rPr lang="el-GR" altLang="el-GR" sz="2000" dirty="0"/>
              <a:t>Ιακωβινισμός = Ο εξαγνισμός της κοινωνίας και η «επανάσταση»-εξαγνισμός του κοινωνικού καθεστώτος</a:t>
            </a:r>
          </a:p>
          <a:p>
            <a:pPr marL="273050" indent="-273050">
              <a:buFont typeface="Wingdings" pitchFamily="2" charset="2"/>
              <a:buNone/>
            </a:pPr>
            <a:endParaRPr lang="el-GR" altLang="el-GR" sz="2000" dirty="0"/>
          </a:p>
          <a:p>
            <a:pPr marL="273050" indent="-273050"/>
            <a:endParaRPr lang="el-GR" altLang="el-GR" sz="2000" dirty="0"/>
          </a:p>
        </p:txBody>
      </p:sp>
      <p:sp>
        <p:nvSpPr>
          <p:cNvPr id="3" name="Title 2"/>
          <p:cNvSpPr>
            <a:spLocks noGrp="1"/>
          </p:cNvSpPr>
          <p:nvPr>
            <p:ph type="title" idx="4294967295"/>
          </p:nvPr>
        </p:nvSpPr>
        <p:spPr>
          <a:xfrm>
            <a:off x="395536" y="152400"/>
            <a:ext cx="8291264" cy="684312"/>
          </a:xfrm>
          <a:noFill/>
          <a:ln w="6350" cap="rnd"/>
        </p:spPr>
        <p:txBody>
          <a:bodyPr rtlCol="0" anchor="b">
            <a:normAutofit/>
          </a:bodyPr>
          <a:lstStyle/>
          <a:p>
            <a:pPr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Το επαναστατικό Κράτος</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4294967295"/>
          </p:nvPr>
        </p:nvSpPr>
        <p:spPr>
          <a:xfrm>
            <a:off x="457200" y="1673225"/>
            <a:ext cx="8229600" cy="4432300"/>
          </a:xfrm>
        </p:spPr>
        <p:txBody>
          <a:bodyPr/>
          <a:lstStyle/>
          <a:p>
            <a:pPr marL="273050" indent="-273050"/>
            <a:endParaRPr lang="el-GR" altLang="el-GR" dirty="0"/>
          </a:p>
          <a:p>
            <a:pPr marL="273050" indent="-273050"/>
            <a:r>
              <a:rPr lang="el-GR" altLang="el-GR" sz="2000" dirty="0"/>
              <a:t>Κινητοποίηση της περιφέρειας από το πολιτικό κέντρο</a:t>
            </a:r>
          </a:p>
          <a:p>
            <a:pPr marL="273050" indent="-273050"/>
            <a:endParaRPr lang="el-GR" altLang="el-GR" sz="2000" dirty="0"/>
          </a:p>
          <a:p>
            <a:pPr marL="273050" indent="-273050"/>
            <a:r>
              <a:rPr lang="el-GR" altLang="el-GR" sz="2000" dirty="0"/>
              <a:t>Απαιτήσεις της περιφέρειας από το πολιτικό κέντρο</a:t>
            </a:r>
          </a:p>
          <a:p>
            <a:pPr marL="273050" indent="-273050"/>
            <a:endParaRPr lang="el-GR" altLang="el-GR" sz="2000" dirty="0"/>
          </a:p>
          <a:p>
            <a:pPr marL="273050" indent="-273050"/>
            <a:r>
              <a:rPr lang="el-GR" altLang="el-GR" sz="2000" dirty="0"/>
              <a:t>Αναδιάρθρωση (επιβίωση παλαιού καθεστώτος) ή Επανάσταση (πλήρης αναδιάρθρωση της κοινωνικής δομής)</a:t>
            </a:r>
          </a:p>
          <a:p>
            <a:pPr marL="273050" indent="-273050"/>
            <a:endParaRPr lang="el-GR" altLang="el-GR" sz="2000" dirty="0"/>
          </a:p>
          <a:p>
            <a:pPr marL="273050" indent="-273050"/>
            <a:r>
              <a:rPr lang="el-GR" altLang="el-GR" sz="2000" dirty="0"/>
              <a:t>Ολιγαρχικό / Αστικό / Αυταρχικό κράτος</a:t>
            </a:r>
          </a:p>
          <a:p>
            <a:pPr marL="273050" indent="-273050"/>
            <a:endParaRPr lang="el-GR" altLang="el-GR" sz="2000" dirty="0"/>
          </a:p>
          <a:p>
            <a:pPr marL="273050" indent="-273050"/>
            <a:r>
              <a:rPr lang="el-GR" altLang="el-GR" sz="2000" dirty="0"/>
              <a:t>Εθνικισμός – Μαζική Πολεμική Κινητοποίηση  </a:t>
            </a:r>
          </a:p>
        </p:txBody>
      </p:sp>
      <p:sp>
        <p:nvSpPr>
          <p:cNvPr id="3" name="Title 2"/>
          <p:cNvSpPr>
            <a:spLocks noGrp="1"/>
          </p:cNvSpPr>
          <p:nvPr>
            <p:ph type="title" idx="4294967295"/>
          </p:nvPr>
        </p:nvSpPr>
        <p:spPr>
          <a:xfrm>
            <a:off x="323528" y="152400"/>
            <a:ext cx="8363272" cy="756320"/>
          </a:xfrm>
          <a:noFill/>
          <a:ln w="6350" cap="rnd"/>
        </p:spPr>
        <p:txBody>
          <a:bodyPr rtlCol="0" anchor="b">
            <a:normAutofit/>
          </a:bodyPr>
          <a:lstStyle/>
          <a:p>
            <a:pPr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Μαζικά κράτη, μαζικοί πόλεμοι</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3225"/>
            <a:ext cx="8229600" cy="4432300"/>
          </a:xfrm>
        </p:spPr>
        <p:txBody>
          <a:bodyPr>
            <a:normAutofit/>
          </a:bodyPr>
          <a:lstStyle/>
          <a:p>
            <a:pPr marL="273050" indent="-273050">
              <a:lnSpc>
                <a:spcPct val="90000"/>
              </a:lnSpc>
            </a:pPr>
            <a:r>
              <a:rPr lang="el-GR" altLang="el-GR" sz="2000" dirty="0"/>
              <a:t>Απολυταρχική Βασιλεία – Κοινοβουλευτική Ολιγαρχία</a:t>
            </a:r>
          </a:p>
          <a:p>
            <a:pPr marL="273050" indent="-273050">
              <a:lnSpc>
                <a:spcPct val="90000"/>
              </a:lnSpc>
            </a:pPr>
            <a:r>
              <a:rPr lang="el-GR" altLang="el-GR" sz="2000" dirty="0"/>
              <a:t>Έμμεση πρόσβαση στη συλλογή φόρων</a:t>
            </a:r>
          </a:p>
          <a:p>
            <a:pPr marL="273050" indent="-273050">
              <a:lnSpc>
                <a:spcPct val="90000"/>
              </a:lnSpc>
            </a:pPr>
            <a:r>
              <a:rPr lang="el-GR" altLang="el-GR" sz="2000" dirty="0"/>
              <a:t>Κοινοβουλευτική άρνηση συνεργασίας</a:t>
            </a:r>
          </a:p>
          <a:p>
            <a:pPr marL="273050" indent="-273050">
              <a:lnSpc>
                <a:spcPct val="90000"/>
              </a:lnSpc>
            </a:pPr>
            <a:endParaRPr lang="el-GR" altLang="el-GR" sz="2000" dirty="0"/>
          </a:p>
          <a:p>
            <a:pPr marL="273050" indent="-273050">
              <a:lnSpc>
                <a:spcPct val="90000"/>
              </a:lnSpc>
            </a:pPr>
            <a:r>
              <a:rPr lang="el-GR" altLang="el-GR" sz="2000" dirty="0"/>
              <a:t>Άνοδος θρησκευτικής-ρεπουμπλικανικής ιδεολογίας</a:t>
            </a:r>
          </a:p>
          <a:p>
            <a:pPr marL="273050" indent="-273050">
              <a:lnSpc>
                <a:spcPct val="90000"/>
              </a:lnSpc>
            </a:pPr>
            <a:r>
              <a:rPr lang="el-GR" altLang="el-GR" sz="2000" dirty="0"/>
              <a:t>Πουριτανισμός – απόρριψη αυθεντίας – </a:t>
            </a:r>
            <a:r>
              <a:rPr lang="el-GR" altLang="el-GR" sz="2000" dirty="0" err="1"/>
              <a:t>μανιχαϊσμός</a:t>
            </a:r>
            <a:r>
              <a:rPr lang="el-GR" altLang="el-GR" sz="2000" dirty="0"/>
              <a:t>-χιλιασμός</a:t>
            </a:r>
          </a:p>
          <a:p>
            <a:pPr marL="273050" indent="-273050">
              <a:lnSpc>
                <a:spcPct val="90000"/>
              </a:lnSpc>
            </a:pPr>
            <a:r>
              <a:rPr lang="el-GR" altLang="el-GR" sz="2000" dirty="0"/>
              <a:t>Νέο Πρότυπο Στρατού</a:t>
            </a:r>
          </a:p>
          <a:p>
            <a:pPr marL="273050" indent="-273050">
              <a:lnSpc>
                <a:spcPct val="90000"/>
              </a:lnSpc>
            </a:pPr>
            <a:r>
              <a:rPr lang="el-GR" altLang="el-GR" sz="2000" dirty="0"/>
              <a:t>Εμπέδωση πολιτικού ρόλου του Κοινοβουλίου</a:t>
            </a:r>
          </a:p>
          <a:p>
            <a:pPr marL="273050" indent="-273050">
              <a:lnSpc>
                <a:spcPct val="90000"/>
              </a:lnSpc>
            </a:pPr>
            <a:endParaRPr lang="el-GR" altLang="el-GR" sz="2000" dirty="0"/>
          </a:p>
          <a:p>
            <a:pPr marL="273050" indent="-273050">
              <a:lnSpc>
                <a:spcPct val="90000"/>
              </a:lnSpc>
            </a:pPr>
            <a:r>
              <a:rPr lang="el-GR" altLang="el-GR" sz="2000" dirty="0"/>
              <a:t>Αποκατάσταση Μοναρχίας (1661) </a:t>
            </a:r>
          </a:p>
          <a:p>
            <a:pPr marL="273050" indent="-273050">
              <a:lnSpc>
                <a:spcPct val="90000"/>
              </a:lnSpc>
            </a:pPr>
            <a:r>
              <a:rPr lang="el-GR" altLang="el-GR" sz="2000" dirty="0"/>
              <a:t>Μεταμόρφωση φατριών σε κόμματα (1707)</a:t>
            </a:r>
          </a:p>
          <a:p>
            <a:pPr marL="273050" indent="-273050">
              <a:lnSpc>
                <a:spcPct val="90000"/>
              </a:lnSpc>
            </a:pPr>
            <a:r>
              <a:rPr lang="el-GR" altLang="el-GR" sz="2000" dirty="0"/>
              <a:t>Εξάπλωση του δικαιώματος ψήφου (10%)</a:t>
            </a:r>
          </a:p>
          <a:p>
            <a:pPr marL="273050" indent="-273050">
              <a:lnSpc>
                <a:spcPct val="90000"/>
              </a:lnSpc>
            </a:pPr>
            <a:endParaRPr lang="el-GR" altLang="el-GR" sz="2000" dirty="0"/>
          </a:p>
          <a:p>
            <a:pPr marL="273050" indent="-273050">
              <a:lnSpc>
                <a:spcPct val="90000"/>
              </a:lnSpc>
            </a:pPr>
            <a:endParaRPr lang="el-GR" altLang="el-GR" sz="2000" dirty="0"/>
          </a:p>
          <a:p>
            <a:pPr marL="273050" indent="-273050">
              <a:lnSpc>
                <a:spcPct val="90000"/>
              </a:lnSpc>
            </a:pPr>
            <a:endParaRPr lang="el-GR" altLang="el-GR" sz="3000" dirty="0"/>
          </a:p>
          <a:p>
            <a:pPr marL="273050" indent="-273050">
              <a:lnSpc>
                <a:spcPct val="90000"/>
              </a:lnSpc>
              <a:buFont typeface="Wingdings" pitchFamily="2" charset="2"/>
              <a:buNone/>
            </a:pPr>
            <a:endParaRPr lang="el-GR" altLang="el-GR" sz="3000" dirty="0"/>
          </a:p>
        </p:txBody>
      </p:sp>
      <p:sp>
        <p:nvSpPr>
          <p:cNvPr id="3" name="Title 2"/>
          <p:cNvSpPr>
            <a:spLocks noGrp="1"/>
          </p:cNvSpPr>
          <p:nvPr>
            <p:ph type="title" idx="4294967295"/>
          </p:nvPr>
        </p:nvSpPr>
        <p:spPr>
          <a:xfrm>
            <a:off x="395536" y="152400"/>
            <a:ext cx="8291264" cy="828328"/>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Αγγλική Επανάσταση (1642-1651) και Μεταρρύθμιση</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188913"/>
            <a:ext cx="4779963"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7ED1E2-1A05-4D02-9BC3-F6630C16A9D4}"/>
              </a:ext>
            </a:extLst>
          </p:cNvPr>
          <p:cNvSpPr>
            <a:spLocks noGrp="1"/>
          </p:cNvSpPr>
          <p:nvPr>
            <p:ph type="title"/>
          </p:nvPr>
        </p:nvSpPr>
        <p:spPr/>
        <p:txBody>
          <a:bodyPr/>
          <a:lstStyle/>
          <a:p>
            <a:r>
              <a:rPr lang="el-GR" dirty="0">
                <a:solidFill>
                  <a:srgbClr val="FFC000"/>
                </a:solidFill>
              </a:rPr>
              <a:t>Εξέλιξη επανάστασης</a:t>
            </a:r>
          </a:p>
        </p:txBody>
      </p:sp>
      <p:pic>
        <p:nvPicPr>
          <p:cNvPr id="1026" name="Picture 2">
            <a:extLst>
              <a:ext uri="{FF2B5EF4-FFF2-40B4-BE49-F238E27FC236}">
                <a16:creationId xmlns:a16="http://schemas.microsoft.com/office/drawing/2014/main" id="{24F8AB54-6E9C-4195-8B09-AB906406A8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4225" y="1600200"/>
            <a:ext cx="36155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6843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5288" y="1125538"/>
            <a:ext cx="8291512" cy="5327650"/>
          </a:xfrm>
        </p:spPr>
        <p:txBody>
          <a:bodyPr>
            <a:normAutofit/>
          </a:bodyPr>
          <a:lstStyle/>
          <a:p>
            <a:pPr marL="273050" indent="-273050">
              <a:lnSpc>
                <a:spcPct val="80000"/>
              </a:lnSpc>
            </a:pPr>
            <a:r>
              <a:rPr lang="el-GR" altLang="el-GR" sz="1600" dirty="0">
                <a:sym typeface="Wingdings" pitchFamily="2" charset="2"/>
              </a:rPr>
              <a:t>Απρόβλεπτη συνέπεια του αγροτικού καπιταλισμού</a:t>
            </a:r>
          </a:p>
          <a:p>
            <a:pPr marL="273050" indent="-273050">
              <a:lnSpc>
                <a:spcPct val="80000"/>
              </a:lnSpc>
            </a:pPr>
            <a:endParaRPr lang="el-GR" altLang="el-GR" sz="1600" dirty="0">
              <a:sym typeface="Wingdings" pitchFamily="2" charset="2"/>
            </a:endParaRPr>
          </a:p>
          <a:p>
            <a:pPr marL="273050" indent="-273050">
              <a:lnSpc>
                <a:spcPct val="80000"/>
              </a:lnSpc>
            </a:pPr>
            <a:r>
              <a:rPr lang="el-GR" altLang="el-GR" sz="1600" dirty="0">
                <a:sym typeface="Wingdings" pitchFamily="2" charset="2"/>
              </a:rPr>
              <a:t>Περιφράξεις: Διπλασιασμός αγροτικής παραγωγής</a:t>
            </a:r>
          </a:p>
          <a:p>
            <a:pPr marL="273050" indent="-273050">
              <a:lnSpc>
                <a:spcPct val="80000"/>
              </a:lnSpc>
            </a:pPr>
            <a:r>
              <a:rPr lang="el-GR" altLang="el-GR" sz="1600" dirty="0"/>
              <a:t>1520-1801 Συνεχής μείωση ποσοστού απασχόλησης στη γεωργία (76%</a:t>
            </a:r>
            <a:r>
              <a:rPr lang="el-GR" altLang="el-GR" sz="1600" dirty="0">
                <a:sym typeface="Wingdings" pitchFamily="2" charset="2"/>
              </a:rPr>
              <a:t>36%)</a:t>
            </a:r>
          </a:p>
          <a:p>
            <a:pPr marL="273050" indent="-273050">
              <a:lnSpc>
                <a:spcPct val="80000"/>
              </a:lnSpc>
            </a:pPr>
            <a:r>
              <a:rPr lang="el-GR" altLang="el-GR" sz="1600" dirty="0">
                <a:sym typeface="Wingdings" pitchFamily="2" charset="2"/>
              </a:rPr>
              <a:t>Διάχυτος και γενικευμένος καπιταλισμός: υπαίθρου και πόλεων, αγροτικός, </a:t>
            </a:r>
            <a:r>
              <a:rPr lang="el-GR" altLang="el-GR" sz="1600" dirty="0" err="1">
                <a:sym typeface="Wingdings" pitchFamily="2" charset="2"/>
              </a:rPr>
              <a:t>πρωτοβιομηχανικός</a:t>
            </a:r>
            <a:r>
              <a:rPr lang="el-GR" altLang="el-GR" sz="1600" dirty="0">
                <a:sym typeface="Wingdings" pitchFamily="2" charset="2"/>
              </a:rPr>
              <a:t> και εμπορικός</a:t>
            </a:r>
          </a:p>
          <a:p>
            <a:pPr marL="273050" indent="-273050">
              <a:lnSpc>
                <a:spcPct val="80000"/>
              </a:lnSpc>
            </a:pPr>
            <a:r>
              <a:rPr lang="el-GR" altLang="el-GR" sz="1600" dirty="0">
                <a:sym typeface="Wingdings" pitchFamily="2" charset="2"/>
              </a:rPr>
              <a:t>Παλαιό καθεστώς   καπιταλιστική δράση</a:t>
            </a:r>
          </a:p>
          <a:p>
            <a:pPr marL="273050" indent="-273050">
              <a:lnSpc>
                <a:spcPct val="80000"/>
              </a:lnSpc>
            </a:pPr>
            <a:endParaRPr lang="el-GR" altLang="el-GR" sz="1600" dirty="0">
              <a:sym typeface="Wingdings" pitchFamily="2" charset="2"/>
            </a:endParaRPr>
          </a:p>
          <a:p>
            <a:pPr marL="273050" indent="-273050">
              <a:lnSpc>
                <a:spcPct val="80000"/>
              </a:lnSpc>
            </a:pPr>
            <a:r>
              <a:rPr lang="el-GR" altLang="el-GR" sz="1600" dirty="0">
                <a:sym typeface="Wingdings" pitchFamily="2" charset="2"/>
              </a:rPr>
              <a:t>Στρατιωτική ζήτηση σιδήρου, υφασμάτων</a:t>
            </a:r>
          </a:p>
          <a:p>
            <a:pPr marL="273050" indent="-273050">
              <a:lnSpc>
                <a:spcPct val="80000"/>
              </a:lnSpc>
            </a:pPr>
            <a:r>
              <a:rPr lang="el-GR" altLang="el-GR" sz="1600" dirty="0">
                <a:sym typeface="Wingdings" pitchFamily="2" charset="2"/>
              </a:rPr>
              <a:t>Ανάπτυξη μεσαίων στρωμάτων</a:t>
            </a:r>
          </a:p>
          <a:p>
            <a:pPr marL="273050" indent="-273050">
              <a:lnSpc>
                <a:spcPct val="80000"/>
              </a:lnSpc>
            </a:pPr>
            <a:r>
              <a:rPr lang="el-GR" altLang="el-GR" sz="1600" dirty="0">
                <a:sym typeface="Wingdings" pitchFamily="2" charset="2"/>
              </a:rPr>
              <a:t>Διεθνές εμπόριο</a:t>
            </a:r>
          </a:p>
          <a:p>
            <a:pPr marL="273050" indent="-273050">
              <a:lnSpc>
                <a:spcPct val="80000"/>
              </a:lnSpc>
            </a:pPr>
            <a:endParaRPr lang="el-GR" altLang="el-GR" sz="1600" dirty="0">
              <a:sym typeface="Wingdings" pitchFamily="2" charset="2"/>
            </a:endParaRPr>
          </a:p>
          <a:p>
            <a:pPr marL="273050" indent="-273050">
              <a:lnSpc>
                <a:spcPct val="80000"/>
              </a:lnSpc>
            </a:pPr>
            <a:r>
              <a:rPr lang="el-GR" altLang="el-GR" sz="1600" dirty="0">
                <a:sym typeface="Wingdings" pitchFamily="2" charset="2"/>
              </a:rPr>
              <a:t>Εφευρέσεις: ‘πρακτικοί μάστορες’ και εφευρέσεις</a:t>
            </a:r>
          </a:p>
          <a:p>
            <a:pPr marL="273050" indent="-273050">
              <a:lnSpc>
                <a:spcPct val="80000"/>
              </a:lnSpc>
            </a:pPr>
            <a:r>
              <a:rPr lang="el-GR" altLang="el-GR" sz="1600" dirty="0">
                <a:sym typeface="Wingdings" pitchFamily="2" charset="2"/>
              </a:rPr>
              <a:t>Πρόσβαση σε αγορές κεφαλαίων, τεχνολογίας και ιδεών</a:t>
            </a:r>
          </a:p>
          <a:p>
            <a:pPr marL="273050" indent="-273050">
              <a:lnSpc>
                <a:spcPct val="80000"/>
              </a:lnSpc>
            </a:pPr>
            <a:endParaRPr lang="el-GR" altLang="el-GR" sz="1600" dirty="0">
              <a:sym typeface="Wingdings" pitchFamily="2" charset="2"/>
            </a:endParaRPr>
          </a:p>
          <a:p>
            <a:pPr marL="273050" indent="-273050">
              <a:lnSpc>
                <a:spcPct val="80000"/>
              </a:lnSpc>
              <a:buFont typeface="Wingdings" pitchFamily="2" charset="2"/>
              <a:buNone/>
            </a:pPr>
            <a:r>
              <a:rPr lang="el-GR" altLang="el-GR" sz="1600" dirty="0">
                <a:sym typeface="Wingdings" pitchFamily="2" charset="2"/>
              </a:rPr>
              <a:t> </a:t>
            </a:r>
          </a:p>
          <a:p>
            <a:pPr marL="273050" indent="-273050">
              <a:lnSpc>
                <a:spcPct val="80000"/>
              </a:lnSpc>
            </a:pPr>
            <a:r>
              <a:rPr lang="el-GR" altLang="el-GR" sz="1600" dirty="0">
                <a:sym typeface="Wingdings" pitchFamily="2" charset="2"/>
              </a:rPr>
              <a:t>Αποκεντρωμένη ανάπτυξη υποδομών</a:t>
            </a:r>
          </a:p>
          <a:p>
            <a:pPr marL="273050" indent="-273050">
              <a:lnSpc>
                <a:spcPct val="80000"/>
              </a:lnSpc>
            </a:pPr>
            <a:r>
              <a:rPr lang="el-GR" altLang="el-GR" sz="1600" dirty="0">
                <a:sym typeface="Wingdings" pitchFamily="2" charset="2"/>
              </a:rPr>
              <a:t>Ανάπτυξη αστικής λόγιας </a:t>
            </a:r>
            <a:r>
              <a:rPr lang="el-GR" altLang="el-GR" sz="1600" dirty="0" err="1">
                <a:sym typeface="Wingdings" pitchFamily="2" charset="2"/>
              </a:rPr>
              <a:t>εγγραματοσύνης</a:t>
            </a:r>
            <a:endParaRPr lang="el-GR" altLang="el-GR" sz="1600" dirty="0">
              <a:sym typeface="Wingdings" pitchFamily="2" charset="2"/>
            </a:endParaRPr>
          </a:p>
          <a:p>
            <a:pPr marL="273050" indent="-273050">
              <a:lnSpc>
                <a:spcPct val="80000"/>
              </a:lnSpc>
            </a:pPr>
            <a:r>
              <a:rPr lang="el-GR" altLang="el-GR" sz="1600" dirty="0">
                <a:sym typeface="Wingdings" pitchFamily="2" charset="2"/>
              </a:rPr>
              <a:t>Ανάπτυξη πολιτικής κοινωνίας </a:t>
            </a:r>
            <a:endParaRPr lang="el-GR" altLang="el-GR" sz="1600" dirty="0"/>
          </a:p>
        </p:txBody>
      </p:sp>
      <p:sp>
        <p:nvSpPr>
          <p:cNvPr id="3" name="Title 2"/>
          <p:cNvSpPr>
            <a:spLocks noGrp="1"/>
          </p:cNvSpPr>
          <p:nvPr>
            <p:ph type="title" idx="4294967295"/>
          </p:nvPr>
        </p:nvSpPr>
        <p:spPr>
          <a:xfrm>
            <a:off x="323528" y="152400"/>
            <a:ext cx="8363272" cy="684312"/>
          </a:xfrm>
          <a:noFill/>
          <a:ln w="6350" cap="rnd"/>
        </p:spPr>
        <p:txBody>
          <a:bodyPr rtlCol="0" anchor="b">
            <a:normAutofit/>
          </a:bodyPr>
          <a:lstStyle/>
          <a:p>
            <a:pPr algn="l" fontAlgn="auto">
              <a:spcAft>
                <a:spcPts val="0"/>
              </a:spcAft>
              <a:defRPr/>
            </a:pPr>
            <a:r>
              <a:rPr lang="el-GR" sz="3200" kern="1200" spc="-100" dirty="0" err="1">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Πρωτο</a:t>
            </a: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-βιομηχανική Επανάσταση</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95288" y="1052513"/>
            <a:ext cx="8291512" cy="5472112"/>
          </a:xfrm>
        </p:spPr>
        <p:txBody>
          <a:bodyPr>
            <a:normAutofit fontScale="92500"/>
          </a:bodyPr>
          <a:lstStyle/>
          <a:p>
            <a:pPr marL="273050" indent="-273050">
              <a:lnSpc>
                <a:spcPct val="80000"/>
              </a:lnSpc>
              <a:buFont typeface="Wingdings" pitchFamily="2" charset="2"/>
              <a:buNone/>
            </a:pPr>
            <a:r>
              <a:rPr lang="el-GR" altLang="el-GR" sz="1700" dirty="0"/>
              <a:t>Εμπορικός καπιταλισμός</a:t>
            </a:r>
          </a:p>
          <a:p>
            <a:pPr marL="273050" indent="-273050">
              <a:lnSpc>
                <a:spcPct val="80000"/>
              </a:lnSpc>
            </a:pPr>
            <a:r>
              <a:rPr lang="el-GR" altLang="el-GR" sz="1700" dirty="0"/>
              <a:t>Κατάργηση νόμων προστασίας μη καπιταλιστικής ιδιοκτησίας και περιορισμών σε θέματα μαθητείας, μισθών και συνεταιρισμών</a:t>
            </a:r>
          </a:p>
          <a:p>
            <a:pPr marL="273050" indent="-273050">
              <a:lnSpc>
                <a:spcPct val="80000"/>
              </a:lnSpc>
            </a:pPr>
            <a:r>
              <a:rPr lang="el-GR" altLang="el-GR" sz="1700" dirty="0"/>
              <a:t>Κατάργηση μονοπωλίων</a:t>
            </a:r>
          </a:p>
          <a:p>
            <a:pPr marL="273050" indent="-273050">
              <a:lnSpc>
                <a:spcPct val="80000"/>
              </a:lnSpc>
            </a:pPr>
            <a:endParaRPr lang="el-GR" altLang="el-GR" sz="1700" dirty="0"/>
          </a:p>
          <a:p>
            <a:pPr marL="273050" indent="-273050">
              <a:lnSpc>
                <a:spcPct val="80000"/>
              </a:lnSpc>
              <a:buFont typeface="Wingdings" pitchFamily="2" charset="2"/>
              <a:buNone/>
            </a:pPr>
            <a:r>
              <a:rPr lang="el-GR" altLang="el-GR" sz="1700" dirty="0"/>
              <a:t>Τάξεις:</a:t>
            </a:r>
          </a:p>
          <a:p>
            <a:pPr marL="273050" indent="-273050">
              <a:lnSpc>
                <a:spcPct val="80000"/>
              </a:lnSpc>
            </a:pPr>
            <a:r>
              <a:rPr lang="el-GR" altLang="el-GR" sz="1700" dirty="0"/>
              <a:t>Το παλαιό καθεστώς: μονάρχης-αυλή, Εκκλησία, αριστοκρατία, μεγαλοκτηματίες, εμπορικές ολιγαρχίες</a:t>
            </a:r>
          </a:p>
          <a:p>
            <a:pPr marL="273050" indent="-273050">
              <a:lnSpc>
                <a:spcPct val="80000"/>
              </a:lnSpc>
            </a:pPr>
            <a:r>
              <a:rPr lang="el-GR" altLang="el-GR" sz="1700" dirty="0"/>
              <a:t>Η μικροαστική τάξη: μικροί καπιταλιστές εμπορίου και βιοτεχνίας, ανεξάρτητοι τεχνίτες, οργανικοί διανοούμενοι</a:t>
            </a:r>
          </a:p>
          <a:p>
            <a:pPr marL="273050" indent="-273050">
              <a:lnSpc>
                <a:spcPct val="80000"/>
              </a:lnSpc>
            </a:pPr>
            <a:r>
              <a:rPr lang="el-GR" altLang="el-GR" sz="1700" dirty="0"/>
              <a:t>Χωρικοί-αγρότες: μικροκτηματίες, αγρολήπτες</a:t>
            </a:r>
          </a:p>
          <a:p>
            <a:pPr marL="273050" indent="-273050">
              <a:lnSpc>
                <a:spcPct val="80000"/>
              </a:lnSpc>
            </a:pPr>
            <a:endParaRPr lang="el-GR" altLang="el-GR" sz="1700" dirty="0"/>
          </a:p>
          <a:p>
            <a:pPr marL="273050" indent="-273050">
              <a:lnSpc>
                <a:spcPct val="80000"/>
              </a:lnSpc>
            </a:pPr>
            <a:r>
              <a:rPr lang="el-GR" altLang="el-GR" sz="1700" dirty="0"/>
              <a:t>Καπιταλιστική τάξη: μεγαλοαστοί-γαιοκτήμονες στην γαιοκτησία, εμπόριο και βιομηχανία</a:t>
            </a:r>
          </a:p>
          <a:p>
            <a:pPr marL="273050" indent="-273050">
              <a:lnSpc>
                <a:spcPct val="80000"/>
              </a:lnSpc>
            </a:pPr>
            <a:r>
              <a:rPr lang="el-GR" altLang="el-GR" sz="1700" dirty="0"/>
              <a:t>Μεσαία τάξη: μικροαστοί, επαγγελματίες, καριερίστες</a:t>
            </a:r>
          </a:p>
          <a:p>
            <a:pPr marL="273050" indent="-273050">
              <a:lnSpc>
                <a:spcPct val="80000"/>
              </a:lnSpc>
            </a:pPr>
            <a:r>
              <a:rPr lang="el-GR" altLang="el-GR" sz="1700" dirty="0"/>
              <a:t>Προλετάριοι: πρώην τεχνίτες / ανειδίκευτοι εργάτες, ακτήμονες</a:t>
            </a:r>
          </a:p>
          <a:p>
            <a:pPr marL="273050" indent="-273050">
              <a:lnSpc>
                <a:spcPct val="80000"/>
              </a:lnSpc>
            </a:pPr>
            <a:endParaRPr lang="el-GR" altLang="el-GR" sz="1700" dirty="0"/>
          </a:p>
          <a:p>
            <a:pPr marL="273050" indent="-273050">
              <a:lnSpc>
                <a:spcPct val="80000"/>
              </a:lnSpc>
            </a:pPr>
            <a:r>
              <a:rPr lang="el-GR" altLang="el-GR" sz="1700" dirty="0"/>
              <a:t>Επανάσταση ιδεολογικής εξουσίας – οριζόντια </a:t>
            </a:r>
            <a:r>
              <a:rPr lang="el-GR" altLang="el-GR" sz="1700" dirty="0" err="1"/>
              <a:t>εγγραμματοσύνη</a:t>
            </a:r>
            <a:r>
              <a:rPr lang="el-GR" altLang="el-GR" sz="1700" dirty="0"/>
              <a:t> – διάχυτες ιδεολογίες</a:t>
            </a:r>
          </a:p>
          <a:p>
            <a:pPr marL="273050" indent="-273050">
              <a:lnSpc>
                <a:spcPct val="80000"/>
              </a:lnSpc>
            </a:pPr>
            <a:r>
              <a:rPr lang="el-GR" altLang="el-GR" sz="1700" dirty="0"/>
              <a:t>Μαχητική συνείδηση ταξικής ταυτότητας: φιλεργία-προτεσταντισμός-εθνικισμός</a:t>
            </a:r>
          </a:p>
          <a:p>
            <a:pPr marL="273050" indent="-273050">
              <a:lnSpc>
                <a:spcPct val="80000"/>
              </a:lnSpc>
            </a:pPr>
            <a:r>
              <a:rPr lang="el-GR" altLang="el-GR" sz="1700" dirty="0"/>
              <a:t>Προτεσταντικές </a:t>
            </a:r>
            <a:r>
              <a:rPr lang="el-GR" altLang="el-GR" sz="1700" dirty="0" err="1"/>
              <a:t>σέκτες</a:t>
            </a:r>
            <a:r>
              <a:rPr lang="el-GR" altLang="el-GR" sz="1700" dirty="0"/>
              <a:t> – μεθοδισμός: ανθρωπιστικές και </a:t>
            </a:r>
            <a:r>
              <a:rPr lang="el-GR" altLang="el-GR" sz="1700" dirty="0" err="1"/>
              <a:t>αυτοπειθαρχικές</a:t>
            </a:r>
            <a:r>
              <a:rPr lang="el-GR" altLang="el-GR" sz="1700" dirty="0"/>
              <a:t> δράσεις</a:t>
            </a:r>
          </a:p>
          <a:p>
            <a:pPr marL="273050" indent="-273050">
              <a:lnSpc>
                <a:spcPct val="80000"/>
              </a:lnSpc>
            </a:pPr>
            <a:endParaRPr lang="el-GR" altLang="el-GR" sz="1700" dirty="0"/>
          </a:p>
          <a:p>
            <a:pPr marL="273050" indent="-273050">
              <a:lnSpc>
                <a:spcPct val="80000"/>
              </a:lnSpc>
            </a:pPr>
            <a:r>
              <a:rPr lang="el-GR" altLang="el-GR" sz="1700" dirty="0">
                <a:solidFill>
                  <a:srgbClr val="FFC000"/>
                </a:solidFill>
              </a:rPr>
              <a:t>Εθνικοποίηση πολιτικής κοινωνίας</a:t>
            </a:r>
          </a:p>
          <a:p>
            <a:pPr marL="273050" indent="-273050">
              <a:lnSpc>
                <a:spcPct val="80000"/>
              </a:lnSpc>
            </a:pPr>
            <a:r>
              <a:rPr lang="el-GR" altLang="el-GR" sz="1700" dirty="0">
                <a:solidFill>
                  <a:srgbClr val="FFC000"/>
                </a:solidFill>
              </a:rPr>
              <a:t>Άμιλλα – ισότητα – ‘βελτίωση’ – διαφωτιστικός πραγματισμός</a:t>
            </a:r>
          </a:p>
        </p:txBody>
      </p:sp>
      <p:sp>
        <p:nvSpPr>
          <p:cNvPr id="3" name="Title 2"/>
          <p:cNvSpPr>
            <a:spLocks noGrp="1"/>
          </p:cNvSpPr>
          <p:nvPr>
            <p:ph type="title" idx="4294967295"/>
          </p:nvPr>
        </p:nvSpPr>
        <p:spPr>
          <a:xfrm>
            <a:off x="179512" y="152400"/>
            <a:ext cx="8507288" cy="684312"/>
          </a:xfrm>
          <a:noFill/>
          <a:ln w="6350" cap="rnd"/>
        </p:spPr>
        <p:txBody>
          <a:bodyPr rtlCol="0" anchor="b">
            <a:normAutofit/>
          </a:bodyPr>
          <a:lstStyle/>
          <a:p>
            <a:pPr algn="l" fontAlgn="auto">
              <a:spcAft>
                <a:spcPts val="0"/>
              </a:spcAft>
              <a:defRPr/>
            </a:pPr>
            <a:r>
              <a:rPr lang="el-GR" sz="24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Οι αγγλικές τάξεις του 18</a:t>
            </a:r>
            <a:r>
              <a:rPr lang="el-GR" sz="24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ου</a:t>
            </a:r>
            <a:r>
              <a:rPr lang="el-GR" sz="24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19</a:t>
            </a:r>
            <a:r>
              <a:rPr lang="el-GR" sz="2400" kern="1200" spc="-100" baseline="300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ου</a:t>
            </a:r>
            <a:r>
              <a:rPr lang="el-GR" sz="24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αι. (1730-1830, 1830-1870)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9FD07-66B7-9348-FEAE-55E87A691597}"/>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91CB6A2-B2A8-A1A0-CAE6-78E31CC4DE68}"/>
              </a:ext>
            </a:extLst>
          </p:cNvPr>
          <p:cNvSpPr>
            <a:spLocks noGrp="1"/>
          </p:cNvSpPr>
          <p:nvPr>
            <p:ph type="title"/>
          </p:nvPr>
        </p:nvSpPr>
        <p:spPr>
          <a:xfrm>
            <a:off x="457200" y="274638"/>
            <a:ext cx="8229600" cy="449262"/>
          </a:xfrm>
        </p:spPr>
        <p:txBody>
          <a:bodyPr/>
          <a:lstStyle/>
          <a:p>
            <a:r>
              <a:rPr lang="el-GR" sz="1800" dirty="0">
                <a:solidFill>
                  <a:srgbClr val="FFC000"/>
                </a:solidFill>
              </a:rPr>
              <a:t>Θεσμοθέτηση (</a:t>
            </a:r>
            <a:r>
              <a:rPr lang="en-US" sz="1800" dirty="0">
                <a:solidFill>
                  <a:srgbClr val="FFC000"/>
                </a:solidFill>
              </a:rPr>
              <a:t>Institutionalization)</a:t>
            </a:r>
            <a:endParaRPr lang="el-GR" sz="1800" dirty="0">
              <a:solidFill>
                <a:srgbClr val="FFC000"/>
              </a:solidFill>
            </a:endParaRPr>
          </a:p>
        </p:txBody>
      </p:sp>
      <p:sp>
        <p:nvSpPr>
          <p:cNvPr id="3" name="Θέση περιεχομένου 2">
            <a:extLst>
              <a:ext uri="{FF2B5EF4-FFF2-40B4-BE49-F238E27FC236}">
                <a16:creationId xmlns:a16="http://schemas.microsoft.com/office/drawing/2014/main" id="{63A85988-83A2-59EC-DC7C-52FCAC116EF8}"/>
              </a:ext>
            </a:extLst>
          </p:cNvPr>
          <p:cNvSpPr>
            <a:spLocks noGrp="1"/>
          </p:cNvSpPr>
          <p:nvPr>
            <p:ph idx="1"/>
          </p:nvPr>
        </p:nvSpPr>
        <p:spPr>
          <a:xfrm>
            <a:off x="457200" y="723900"/>
            <a:ext cx="8229600" cy="5859462"/>
          </a:xfrm>
        </p:spPr>
        <p:txBody>
          <a:bodyPr/>
          <a:lstStyle/>
          <a:p>
            <a:r>
              <a:rPr lang="el-GR" sz="1400" dirty="0"/>
              <a:t>Η θεσμοθέτηση αναφέρεται στη διαδικασία μέσω της οποίας οι κοινωνικές δομές αποκτούν σταθερότητα, </a:t>
            </a:r>
            <a:r>
              <a:rPr lang="el-GR" sz="1400" dirty="0" err="1"/>
              <a:t>αναγνωρισιμότητα</a:t>
            </a:r>
            <a:r>
              <a:rPr lang="el-GR" sz="1400" dirty="0"/>
              <a:t> και νομιμοποίηση.</a:t>
            </a:r>
            <a:endParaRPr lang="en-US" sz="1400" dirty="0"/>
          </a:p>
          <a:p>
            <a:endParaRPr lang="en-US" sz="1400" dirty="0"/>
          </a:p>
          <a:p>
            <a:pPr marL="0" indent="0">
              <a:buNone/>
            </a:pPr>
            <a:r>
              <a:rPr lang="el-GR" sz="1400" dirty="0"/>
              <a:t>Βασικά σημεία:</a:t>
            </a:r>
            <a:endParaRPr lang="en-US" sz="1400" dirty="0"/>
          </a:p>
          <a:p>
            <a:endParaRPr lang="en-US" sz="1400" dirty="0"/>
          </a:p>
          <a:p>
            <a:r>
              <a:rPr lang="el-GR" sz="1400" dirty="0"/>
              <a:t>Οι θεσμοί δεν δημιουργούνται αυθαίρετα, αλλά μέσω διαδικασιών σταθεροποίησης και αποδοχής από την κοινωνία.</a:t>
            </a:r>
            <a:endParaRPr lang="en-US" sz="1400" dirty="0"/>
          </a:p>
          <a:p>
            <a:endParaRPr lang="en-US" sz="1400" dirty="0"/>
          </a:p>
          <a:p>
            <a:pPr marL="0" indent="0">
              <a:buNone/>
            </a:pPr>
            <a:r>
              <a:rPr lang="el-GR" sz="1400" dirty="0"/>
              <a:t>Η θεσμοθέτηση εξαρτάται από:</a:t>
            </a:r>
            <a:endParaRPr lang="en-US" sz="1400" dirty="0"/>
          </a:p>
          <a:p>
            <a:endParaRPr lang="en-US" sz="1400" dirty="0"/>
          </a:p>
          <a:p>
            <a:r>
              <a:rPr lang="el-GR" sz="1400" dirty="0"/>
              <a:t>Την πολιτισμική νομιμοποίηση (π.χ. ηθικές και θρησκευτικές αξίες).</a:t>
            </a:r>
            <a:endParaRPr lang="en-US" sz="1400" dirty="0"/>
          </a:p>
          <a:p>
            <a:endParaRPr lang="en-US" sz="1400" dirty="0"/>
          </a:p>
          <a:p>
            <a:r>
              <a:rPr lang="el-GR" sz="1400" dirty="0"/>
              <a:t>Την αποτελεσματικότητα των θεσμών (π.χ. το κράτος λειτουργεί αν αποδίδει δικαιοσύνη και προστατεύει τους πολίτες).</a:t>
            </a:r>
            <a:endParaRPr lang="en-US" sz="1400" dirty="0"/>
          </a:p>
          <a:p>
            <a:endParaRPr lang="en-US" sz="1400" dirty="0"/>
          </a:p>
          <a:p>
            <a:r>
              <a:rPr lang="el-GR" sz="1400" dirty="0"/>
              <a:t>Τη διαχείριση συγκρούσεων (π.χ. θεσμοί που αποτυγχάνουν να διαχειριστούν συγκρούσεις μπορεί να </a:t>
            </a:r>
            <a:r>
              <a:rPr lang="el-GR" sz="1400" dirty="0" err="1"/>
              <a:t>απονομιμοποιηθούν</a:t>
            </a:r>
            <a:r>
              <a:rPr lang="el-GR" sz="1400" dirty="0"/>
              <a:t> και να αντικατασταθούν).</a:t>
            </a:r>
            <a:endParaRPr lang="en-US" sz="1400" dirty="0"/>
          </a:p>
          <a:p>
            <a:endParaRPr lang="en-US" sz="1400" dirty="0"/>
          </a:p>
          <a:p>
            <a:r>
              <a:rPr lang="el-GR" sz="1400" dirty="0"/>
              <a:t>Παράδειγμα θεσμοθέτησης:✔ Η δημοκρατία έγινε σταδιακά θεσμοθετημένο σύστημα μέσω συνταγμάτων, εκλογικών διαδικασιών και πολιτικών κανόνων.✔ Η αγορά (καπιταλισμός) έγινε θεσμός μέσω νομικών ρυθμίσεων, τραπεζικών συστημάτων και θεσμικών εγγυήσεων της ιδιοκτησίας.</a:t>
            </a:r>
          </a:p>
        </p:txBody>
      </p:sp>
    </p:spTree>
    <p:extLst>
      <p:ext uri="{BB962C8B-B14F-4D97-AF65-F5344CB8AC3E}">
        <p14:creationId xmlns:p14="http://schemas.microsoft.com/office/powerpoint/2010/main" val="9787238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4294967295"/>
          </p:nvPr>
        </p:nvSpPr>
        <p:spPr>
          <a:xfrm>
            <a:off x="457200" y="1673225"/>
            <a:ext cx="8229600" cy="4432300"/>
          </a:xfrm>
        </p:spPr>
        <p:txBody>
          <a:bodyPr/>
          <a:lstStyle/>
          <a:p>
            <a:pPr marL="273050" indent="-273050"/>
            <a:r>
              <a:rPr lang="el-GR" altLang="el-GR" sz="2000"/>
              <a:t>Εμπορικός καπιταλισμός της αγοράς: σύνδεση παλαιού καθεστώτος και αναδυόμενων αστικών τάξεων</a:t>
            </a:r>
          </a:p>
          <a:p>
            <a:pPr marL="273050" indent="-273050"/>
            <a:endParaRPr lang="el-GR" altLang="el-GR" sz="2000"/>
          </a:p>
          <a:p>
            <a:pPr marL="273050" indent="-273050"/>
            <a:r>
              <a:rPr lang="el-GR" altLang="el-GR" sz="2000"/>
              <a:t>Μαζικά ιδεολογικά δίκτυα: εθνική ταυτότητα / οριζόντια θρησκευτικά, καπιταλιστικά δίκτυα</a:t>
            </a:r>
          </a:p>
          <a:p>
            <a:pPr marL="273050" indent="-273050"/>
            <a:endParaRPr lang="el-GR" altLang="el-GR" sz="2000"/>
          </a:p>
          <a:p>
            <a:pPr marL="273050" indent="-273050"/>
            <a:r>
              <a:rPr lang="el-GR" altLang="el-GR" sz="2000"/>
              <a:t>Μη-θεσμοθετημένη κοινοβουλευτική εκπροσώπηση: δυνάμει είσοδος νέων δρώντων στην πολιτική σκηνή</a:t>
            </a:r>
          </a:p>
          <a:p>
            <a:pPr marL="273050" indent="-273050"/>
            <a:endParaRPr lang="el-GR" altLang="el-GR" sz="2000"/>
          </a:p>
          <a:p>
            <a:pPr marL="273050" indent="-273050"/>
            <a:r>
              <a:rPr lang="el-GR" altLang="el-GR" sz="2000"/>
              <a:t>Γεωπολιτικές πιέσεις: Εκσυγχρονισμός και μεταρρύθμιση</a:t>
            </a:r>
          </a:p>
        </p:txBody>
      </p:sp>
      <p:sp>
        <p:nvSpPr>
          <p:cNvPr id="3" name="Title 2"/>
          <p:cNvSpPr>
            <a:spLocks noGrp="1"/>
          </p:cNvSpPr>
          <p:nvPr>
            <p:ph type="title" idx="4294967295"/>
          </p:nvPr>
        </p:nvSpPr>
        <p:spPr>
          <a:xfrm>
            <a:off x="251520" y="152400"/>
            <a:ext cx="8435280" cy="828328"/>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Τάξεις και κοινωνικά δίκτυα στην Βρετανία</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3225"/>
            <a:ext cx="8229600" cy="4432300"/>
          </a:xfrm>
        </p:spPr>
        <p:txBody>
          <a:bodyPr>
            <a:normAutofit/>
          </a:bodyPr>
          <a:lstStyle/>
          <a:p>
            <a:pPr marL="273050" indent="-273050">
              <a:lnSpc>
                <a:spcPct val="90000"/>
              </a:lnSpc>
            </a:pPr>
            <a:r>
              <a:rPr lang="el-GR" altLang="el-GR" sz="2000"/>
              <a:t>Πέντε αποικιακές ιδιαιτερότητες: </a:t>
            </a:r>
          </a:p>
          <a:p>
            <a:pPr marL="273050" indent="-273050">
              <a:lnSpc>
                <a:spcPct val="90000"/>
              </a:lnSpc>
            </a:pPr>
            <a:endParaRPr lang="el-GR" altLang="el-GR" sz="2000"/>
          </a:p>
          <a:p>
            <a:pPr marL="273050" indent="-273050">
              <a:lnSpc>
                <a:spcPct val="90000"/>
              </a:lnSpc>
              <a:buFont typeface="Constantia" pitchFamily="18" charset="0"/>
              <a:buAutoNum type="arabicPeriod"/>
            </a:pPr>
            <a:r>
              <a:rPr lang="en-US" altLang="el-GR" sz="2000"/>
              <a:t>De facto </a:t>
            </a:r>
            <a:r>
              <a:rPr lang="el-GR" altLang="el-GR" sz="2000"/>
              <a:t>αστικές και πολιτικές ελευθερίες – αποκεντρωμένο, συνταγματικό κράτος</a:t>
            </a:r>
          </a:p>
          <a:p>
            <a:pPr marL="273050" indent="-273050">
              <a:lnSpc>
                <a:spcPct val="90000"/>
              </a:lnSpc>
              <a:buFont typeface="Constantia" pitchFamily="18" charset="0"/>
              <a:buAutoNum type="arabicPeriod"/>
            </a:pPr>
            <a:endParaRPr lang="el-GR" altLang="el-GR" sz="2000"/>
          </a:p>
          <a:p>
            <a:pPr marL="273050" indent="-273050">
              <a:lnSpc>
                <a:spcPct val="90000"/>
              </a:lnSpc>
              <a:buFont typeface="Constantia" pitchFamily="18" charset="0"/>
              <a:buAutoNum type="arabicPeriod"/>
            </a:pPr>
            <a:r>
              <a:rPr lang="el-GR" altLang="el-GR" sz="2000"/>
              <a:t>Αγροτική αλλά έντονα καπιταλιστική οικονομία</a:t>
            </a:r>
          </a:p>
          <a:p>
            <a:pPr marL="273050" indent="-273050">
              <a:lnSpc>
                <a:spcPct val="90000"/>
              </a:lnSpc>
              <a:buFont typeface="Constantia" pitchFamily="18" charset="0"/>
              <a:buAutoNum type="arabicPeriod"/>
            </a:pPr>
            <a:endParaRPr lang="el-GR" altLang="el-GR" sz="2000"/>
          </a:p>
          <a:p>
            <a:pPr marL="273050" indent="-273050">
              <a:lnSpc>
                <a:spcPct val="90000"/>
              </a:lnSpc>
              <a:buFont typeface="Constantia" pitchFamily="18" charset="0"/>
              <a:buAutoNum type="arabicPeriod"/>
            </a:pPr>
            <a:r>
              <a:rPr lang="el-GR" altLang="el-GR" sz="2000"/>
              <a:t>Θεσμοποιημένος ρατσισμός</a:t>
            </a:r>
          </a:p>
          <a:p>
            <a:pPr marL="273050" indent="-273050">
              <a:lnSpc>
                <a:spcPct val="90000"/>
              </a:lnSpc>
              <a:buFont typeface="Constantia" pitchFamily="18" charset="0"/>
              <a:buAutoNum type="arabicPeriod"/>
            </a:pPr>
            <a:endParaRPr lang="el-GR" altLang="el-GR" sz="2000"/>
          </a:p>
          <a:p>
            <a:pPr marL="273050" indent="-273050">
              <a:lnSpc>
                <a:spcPct val="90000"/>
              </a:lnSpc>
              <a:buFont typeface="Constantia" pitchFamily="18" charset="0"/>
              <a:buAutoNum type="arabicPeriod"/>
            </a:pPr>
            <a:r>
              <a:rPr lang="el-GR" altLang="el-GR" sz="2000"/>
              <a:t>Κοινή θρησκευτικότητα, οικονομική ισότητα, εγγραμματοσύνη</a:t>
            </a:r>
          </a:p>
          <a:p>
            <a:pPr marL="273050" indent="-273050">
              <a:lnSpc>
                <a:spcPct val="90000"/>
              </a:lnSpc>
              <a:buFont typeface="Constantia" pitchFamily="18" charset="0"/>
              <a:buAutoNum type="arabicPeriod"/>
            </a:pPr>
            <a:endParaRPr lang="el-GR" altLang="el-GR" sz="2000"/>
          </a:p>
          <a:p>
            <a:pPr marL="273050" indent="-273050">
              <a:lnSpc>
                <a:spcPct val="90000"/>
              </a:lnSpc>
              <a:buFont typeface="Constantia" pitchFamily="18" charset="0"/>
              <a:buAutoNum type="arabicPeriod"/>
            </a:pPr>
            <a:r>
              <a:rPr lang="el-GR" altLang="el-GR" sz="2000"/>
              <a:t>Ευρείες, μη τεμαχισμένες, οργανώσεις εξουσίας – συνεκτική κοινωνία</a:t>
            </a:r>
          </a:p>
          <a:p>
            <a:pPr marL="273050" indent="-273050">
              <a:lnSpc>
                <a:spcPct val="90000"/>
              </a:lnSpc>
              <a:buFont typeface="Constantia" pitchFamily="18" charset="0"/>
              <a:buAutoNum type="arabicPeriod"/>
            </a:pPr>
            <a:endParaRPr lang="el-GR" altLang="el-GR" sz="2000"/>
          </a:p>
        </p:txBody>
      </p:sp>
      <p:sp>
        <p:nvSpPr>
          <p:cNvPr id="3" name="Title 2"/>
          <p:cNvSpPr>
            <a:spLocks noGrp="1"/>
          </p:cNvSpPr>
          <p:nvPr>
            <p:ph type="title" idx="4294967295"/>
          </p:nvPr>
        </p:nvSpPr>
        <p:spPr>
          <a:xfrm>
            <a:off x="395536" y="152400"/>
            <a:ext cx="8291264" cy="900336"/>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Αμερικανική Επανάσταση</a:t>
            </a:r>
            <a:r>
              <a:rPr lang="en-US"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 (1765-1783)</a:t>
            </a:r>
            <a:endPar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3225"/>
            <a:ext cx="8229600" cy="4432300"/>
          </a:xfrm>
        </p:spPr>
        <p:txBody>
          <a:bodyPr>
            <a:normAutofit/>
          </a:bodyPr>
          <a:lstStyle/>
          <a:p>
            <a:pPr marL="457200" indent="-457200">
              <a:lnSpc>
                <a:spcPct val="90000"/>
              </a:lnSpc>
              <a:buFont typeface="Constantia" pitchFamily="18" charset="0"/>
              <a:buAutoNum type="arabicPeriod"/>
            </a:pPr>
            <a:r>
              <a:rPr lang="el-GR" altLang="el-GR" sz="2000" dirty="0"/>
              <a:t>Αγροτικός, </a:t>
            </a:r>
            <a:r>
              <a:rPr lang="el-GR" altLang="el-GR" sz="2000" dirty="0" err="1"/>
              <a:t>μικρο</a:t>
            </a:r>
            <a:r>
              <a:rPr lang="el-GR" altLang="el-GR" sz="2000" dirty="0"/>
              <a:t>-εμπορευματικός</a:t>
            </a:r>
          </a:p>
          <a:p>
            <a:pPr marL="457200" indent="-457200">
              <a:lnSpc>
                <a:spcPct val="90000"/>
              </a:lnSpc>
              <a:buFont typeface="Constantia" pitchFamily="18" charset="0"/>
              <a:buAutoNum type="arabicPeriod"/>
            </a:pPr>
            <a:endParaRPr lang="el-GR" altLang="el-GR" sz="2000" dirty="0"/>
          </a:p>
          <a:p>
            <a:pPr marL="457200" indent="-457200">
              <a:lnSpc>
                <a:spcPct val="90000"/>
              </a:lnSpc>
              <a:buFont typeface="Constantia" pitchFamily="18" charset="0"/>
              <a:buAutoNum type="arabicPeriod"/>
            </a:pPr>
            <a:r>
              <a:rPr lang="el-GR" altLang="el-GR" sz="2000" dirty="0"/>
              <a:t>Μεγάλες συγκεντρώσεις ατομικής ιδιοκτησίας ελεύθερης εργασίας, συνδυασμού γεωργικών, εμπορικών, χρηματοοικονομικών και βιομηχανικών συμφερόντων</a:t>
            </a:r>
          </a:p>
          <a:p>
            <a:pPr marL="457200" indent="-457200">
              <a:lnSpc>
                <a:spcPct val="90000"/>
              </a:lnSpc>
              <a:buFont typeface="Constantia" pitchFamily="18" charset="0"/>
              <a:buAutoNum type="arabicPeriod"/>
            </a:pPr>
            <a:endParaRPr lang="el-GR" altLang="el-GR" sz="2000" dirty="0"/>
          </a:p>
          <a:p>
            <a:pPr marL="457200" indent="-457200">
              <a:lnSpc>
                <a:spcPct val="90000"/>
              </a:lnSpc>
              <a:buFont typeface="Constantia" pitchFamily="18" charset="0"/>
              <a:buAutoNum type="arabicPeriod"/>
            </a:pPr>
            <a:r>
              <a:rPr lang="el-GR" altLang="el-GR" sz="2000" dirty="0"/>
              <a:t>Εξαγωγικός δουλοκτητικός καπιταλισμός </a:t>
            </a:r>
          </a:p>
          <a:p>
            <a:pPr marL="457200" indent="-457200">
              <a:lnSpc>
                <a:spcPct val="90000"/>
              </a:lnSpc>
              <a:buFont typeface="Constantia" pitchFamily="18" charset="0"/>
              <a:buAutoNum type="arabicPeriod"/>
            </a:pPr>
            <a:endParaRPr lang="el-GR" altLang="el-GR" sz="2000" dirty="0"/>
          </a:p>
          <a:p>
            <a:pPr marL="457200" indent="-457200">
              <a:lnSpc>
                <a:spcPct val="90000"/>
              </a:lnSpc>
              <a:buFont typeface="Constantia" pitchFamily="18" charset="0"/>
              <a:buAutoNum type="arabicPeriod"/>
            </a:pPr>
            <a:r>
              <a:rPr lang="el-GR" altLang="el-GR" sz="2000" dirty="0"/>
              <a:t>Κρατική πατρωνία στην καπιταλιστική δραστηριότητα δεσμευμένης </a:t>
            </a:r>
            <a:r>
              <a:rPr lang="el-GR" altLang="el-GR" sz="2000" dirty="0" err="1"/>
              <a:t>συμβολαιικής</a:t>
            </a:r>
            <a:r>
              <a:rPr lang="el-GR" altLang="el-GR" sz="2000" dirty="0"/>
              <a:t> εργασίας</a:t>
            </a:r>
          </a:p>
          <a:p>
            <a:pPr marL="457200" indent="-457200">
              <a:lnSpc>
                <a:spcPct val="90000"/>
              </a:lnSpc>
              <a:buFont typeface="Wingdings" pitchFamily="2" charset="2"/>
              <a:buNone/>
            </a:pPr>
            <a:endParaRPr lang="el-GR" altLang="el-GR" sz="2000" dirty="0"/>
          </a:p>
          <a:p>
            <a:pPr marL="457200" indent="-457200">
              <a:lnSpc>
                <a:spcPct val="90000"/>
              </a:lnSpc>
              <a:buFont typeface="Wingdings" pitchFamily="2" charset="2"/>
              <a:buNone/>
            </a:pPr>
            <a:r>
              <a:rPr lang="el-GR" altLang="el-GR" sz="2000" dirty="0"/>
              <a:t>Εντάσεις πολιτικής εξουσίας: Δημοκρατικές συνελεύσεις πόλεων (1), έναντι πατερναλιστικών διοικήσεων (3) (4) </a:t>
            </a:r>
          </a:p>
        </p:txBody>
      </p:sp>
      <p:sp>
        <p:nvSpPr>
          <p:cNvPr id="3" name="Title 2"/>
          <p:cNvSpPr>
            <a:spLocks noGrp="1"/>
          </p:cNvSpPr>
          <p:nvPr>
            <p:ph type="title" idx="4294967295"/>
          </p:nvPr>
        </p:nvSpPr>
        <p:spPr>
          <a:xfrm>
            <a:off x="395536" y="152400"/>
            <a:ext cx="8291264" cy="756320"/>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Αμερικανικός καπιταλισμός</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4294967295"/>
          </p:nvPr>
        </p:nvSpPr>
        <p:spPr>
          <a:xfrm>
            <a:off x="457200" y="1673225"/>
            <a:ext cx="8229600" cy="4432300"/>
          </a:xfrm>
        </p:spPr>
        <p:txBody>
          <a:bodyPr/>
          <a:lstStyle/>
          <a:p>
            <a:pPr marL="273050" indent="-273050"/>
            <a:r>
              <a:rPr lang="el-GR" altLang="el-GR" sz="2000"/>
              <a:t>Γεωπολιτικές πιέσεις – φορολογικές υποχρεώσεις</a:t>
            </a:r>
          </a:p>
          <a:p>
            <a:pPr marL="273050" indent="-273050"/>
            <a:endParaRPr lang="el-GR" altLang="el-GR" sz="2000"/>
          </a:p>
          <a:p>
            <a:pPr marL="273050" indent="-273050"/>
            <a:r>
              <a:rPr lang="el-GR" altLang="el-GR" sz="2000"/>
              <a:t>Διαρραγή συμμαχίας στέμματος- τοπικών προκρίτων</a:t>
            </a:r>
          </a:p>
          <a:p>
            <a:pPr marL="273050" indent="-273050"/>
            <a:endParaRPr lang="el-GR" altLang="el-GR" sz="2000"/>
          </a:p>
          <a:p>
            <a:pPr marL="273050" indent="-273050"/>
            <a:r>
              <a:rPr lang="el-GR" altLang="el-GR" sz="2000"/>
              <a:t>Απόσχιση μορφωμένων στρωμάτων δικηγόρων</a:t>
            </a:r>
          </a:p>
          <a:p>
            <a:pPr marL="273050" indent="-273050"/>
            <a:endParaRPr lang="el-GR" altLang="el-GR" sz="2000"/>
          </a:p>
          <a:p>
            <a:pPr marL="273050" indent="-273050"/>
            <a:r>
              <a:rPr lang="el-GR" altLang="el-GR" sz="2000"/>
              <a:t>Μετατροπή παραπόνων σε ιδεολογικά προτάγματα</a:t>
            </a:r>
          </a:p>
          <a:p>
            <a:pPr marL="273050" indent="-273050"/>
            <a:endParaRPr lang="el-GR" altLang="el-GR" sz="2000"/>
          </a:p>
          <a:p>
            <a:pPr marL="273050" indent="-273050"/>
            <a:r>
              <a:rPr lang="el-GR" altLang="el-GR" sz="2000"/>
              <a:t>Αδυναμία είσπραξης φόρων – βίαιη απόσπαση φόρων</a:t>
            </a:r>
          </a:p>
          <a:p>
            <a:pPr marL="273050" indent="-273050"/>
            <a:endParaRPr lang="el-GR" altLang="el-GR" sz="2000"/>
          </a:p>
          <a:p>
            <a:pPr marL="273050" indent="-273050"/>
            <a:r>
              <a:rPr lang="el-GR" altLang="el-GR" sz="2000"/>
              <a:t>Απονομιμοποίηση στέμματος </a:t>
            </a:r>
          </a:p>
        </p:txBody>
      </p:sp>
      <p:sp>
        <p:nvSpPr>
          <p:cNvPr id="3" name="Title 2"/>
          <p:cNvSpPr>
            <a:spLocks noGrp="1"/>
          </p:cNvSpPr>
          <p:nvPr>
            <p:ph type="title" idx="4294967295"/>
          </p:nvPr>
        </p:nvSpPr>
        <p:spPr>
          <a:xfrm>
            <a:off x="395536" y="152400"/>
            <a:ext cx="8291264" cy="828328"/>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Προεπαναστατικές εντάσεις</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4294967295"/>
          </p:nvPr>
        </p:nvSpPr>
        <p:spPr>
          <a:xfrm>
            <a:off x="457200" y="1673225"/>
            <a:ext cx="8229600" cy="4432300"/>
          </a:xfrm>
        </p:spPr>
        <p:txBody>
          <a:bodyPr/>
          <a:lstStyle/>
          <a:p>
            <a:pPr marL="273050" indent="-273050"/>
            <a:r>
              <a:rPr lang="el-GR" altLang="el-GR" sz="2000"/>
              <a:t>Εισαγωγή «πρακτικών θεωρητικών» – «οργανικών διανοούμενων» </a:t>
            </a:r>
          </a:p>
          <a:p>
            <a:pPr marL="273050" indent="-273050"/>
            <a:endParaRPr lang="el-GR" altLang="el-GR" sz="2000"/>
          </a:p>
          <a:p>
            <a:pPr marL="273050" indent="-273050"/>
            <a:r>
              <a:rPr lang="el-GR" altLang="el-GR" sz="2000"/>
              <a:t>Κινητοποίηση των μικρών, ελεύθερων αγροτών</a:t>
            </a:r>
          </a:p>
          <a:p>
            <a:pPr marL="273050" indent="-273050"/>
            <a:endParaRPr lang="el-GR" altLang="el-GR" sz="2000"/>
          </a:p>
          <a:p>
            <a:pPr marL="273050" indent="-273050"/>
            <a:r>
              <a:rPr lang="el-GR" altLang="el-GR" sz="2000"/>
              <a:t>Απονομιμοποίηση πατρωνίας</a:t>
            </a:r>
          </a:p>
          <a:p>
            <a:pPr marL="273050" indent="-273050"/>
            <a:endParaRPr lang="el-GR" altLang="el-GR" sz="2000"/>
          </a:p>
          <a:p>
            <a:pPr marL="273050" indent="-273050"/>
            <a:r>
              <a:rPr lang="el-GR" altLang="el-GR" sz="2000"/>
              <a:t>Ριζοσπαστικοποίηση πουριτανισμού-διαφωτισμού</a:t>
            </a:r>
          </a:p>
          <a:p>
            <a:pPr marL="273050" indent="-273050"/>
            <a:endParaRPr lang="el-GR" altLang="el-GR" sz="2000"/>
          </a:p>
          <a:p>
            <a:pPr marL="273050" indent="-273050"/>
            <a:r>
              <a:rPr lang="el-GR" altLang="el-GR" sz="2000"/>
              <a:t>Χαρισματοποίηση πολιτικού κέντρου</a:t>
            </a:r>
          </a:p>
          <a:p>
            <a:pPr marL="273050" indent="-273050"/>
            <a:endParaRPr lang="el-GR" altLang="el-GR" sz="2000"/>
          </a:p>
          <a:p>
            <a:pPr marL="273050" indent="-273050"/>
            <a:r>
              <a:rPr lang="el-GR" altLang="el-GR" sz="2000"/>
              <a:t>Νομιμοποίηση «του λαού»</a:t>
            </a:r>
          </a:p>
        </p:txBody>
      </p:sp>
      <p:sp>
        <p:nvSpPr>
          <p:cNvPr id="3" name="Title 2"/>
          <p:cNvSpPr>
            <a:spLocks noGrp="1"/>
          </p:cNvSpPr>
          <p:nvPr>
            <p:ph type="title" idx="4294967295"/>
          </p:nvPr>
        </p:nvSpPr>
        <p:spPr>
          <a:xfrm>
            <a:off x="395536" y="152400"/>
            <a:ext cx="8291264" cy="756320"/>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Επαναστατική διαδικασία</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3225"/>
            <a:ext cx="8229600" cy="4432300"/>
          </a:xfrm>
        </p:spPr>
        <p:txBody>
          <a:bodyPr>
            <a:normAutofit/>
          </a:bodyPr>
          <a:lstStyle/>
          <a:p>
            <a:pPr marL="273050" indent="-273050"/>
            <a:r>
              <a:rPr lang="el-GR" altLang="el-GR" sz="2000" dirty="0"/>
              <a:t>Ο βίαιος μετασχηματισμός των κυρίαρχων σχέσεων εξουσίας</a:t>
            </a:r>
          </a:p>
          <a:p>
            <a:pPr marL="273050" indent="-273050"/>
            <a:endParaRPr lang="el-GR" altLang="el-GR" sz="2000" dirty="0"/>
          </a:p>
          <a:p>
            <a:pPr marL="273050" indent="-273050">
              <a:buFont typeface="Constantia" pitchFamily="18" charset="0"/>
              <a:buAutoNum type="arabicPeriod"/>
            </a:pPr>
            <a:r>
              <a:rPr lang="el-GR" altLang="el-GR" sz="2000" dirty="0"/>
              <a:t>Τρεις </a:t>
            </a:r>
            <a:r>
              <a:rPr lang="el-GR" altLang="el-GR" sz="2000" i="1" dirty="0"/>
              <a:t>χωριστοί</a:t>
            </a:r>
            <a:r>
              <a:rPr lang="el-GR" altLang="el-GR" sz="2000" dirty="0"/>
              <a:t> αγώνες: </a:t>
            </a:r>
          </a:p>
          <a:p>
            <a:pPr marL="273050" indent="-273050">
              <a:buFont typeface="Constantia" pitchFamily="18" charset="0"/>
              <a:buAutoNum type="arabicPeriod"/>
            </a:pPr>
            <a:endParaRPr lang="el-GR" altLang="el-GR" sz="2000" dirty="0"/>
          </a:p>
          <a:p>
            <a:pPr marL="273050" indent="-273050">
              <a:buFont typeface="Wingdings" pitchFamily="2" charset="2"/>
              <a:buNone/>
            </a:pPr>
            <a:r>
              <a:rPr lang="el-GR" altLang="el-GR" sz="2000" dirty="0"/>
              <a:t>	(1) ανατροπή του παλαιού καθεστώτος </a:t>
            </a:r>
          </a:p>
          <a:p>
            <a:pPr marL="273050" indent="-273050">
              <a:buFont typeface="Wingdings" pitchFamily="2" charset="2"/>
              <a:buNone/>
            </a:pPr>
            <a:r>
              <a:rPr lang="el-GR" altLang="el-GR" sz="2000" dirty="0"/>
              <a:t>	(2) εγκαθίδρυση συντάγματος </a:t>
            </a:r>
          </a:p>
          <a:p>
            <a:pPr marL="273050" indent="-273050">
              <a:buFont typeface="Wingdings" pitchFamily="2" charset="2"/>
              <a:buNone/>
            </a:pPr>
            <a:r>
              <a:rPr lang="el-GR" altLang="el-GR" sz="2000" dirty="0"/>
              <a:t>	(3) εγκαθίδρυση νέων κοινωνικών θεσμών</a:t>
            </a:r>
          </a:p>
          <a:p>
            <a:pPr marL="273050" indent="-273050">
              <a:buFont typeface="Constantia" pitchFamily="18" charset="0"/>
              <a:buAutoNum type="arabicPeriod"/>
            </a:pPr>
            <a:endParaRPr lang="el-GR" altLang="el-GR" sz="2000" dirty="0"/>
          </a:p>
          <a:p>
            <a:pPr marL="273050" indent="-273050">
              <a:buFont typeface="Constantia" pitchFamily="18" charset="0"/>
              <a:buAutoNum type="arabicPeriod"/>
            </a:pPr>
            <a:r>
              <a:rPr lang="el-GR" altLang="el-GR" sz="2000" dirty="0"/>
              <a:t>Συμβιβασμός στα σημεία (2) και (3)</a:t>
            </a:r>
          </a:p>
          <a:p>
            <a:pPr marL="273050" indent="-273050">
              <a:buFont typeface="Constantia" pitchFamily="18" charset="0"/>
              <a:buAutoNum type="arabicPeriod"/>
            </a:pPr>
            <a:endParaRPr lang="el-GR" altLang="el-GR" sz="2000" dirty="0"/>
          </a:p>
          <a:p>
            <a:pPr marL="273050" indent="-273050">
              <a:buFont typeface="Constantia" pitchFamily="18" charset="0"/>
              <a:buAutoNum type="arabicPeriod"/>
            </a:pPr>
            <a:r>
              <a:rPr lang="el-GR" altLang="el-GR" sz="2000" dirty="0"/>
              <a:t>Επιβεβαίωση ηγεμονίας της παλιάς αμερικανικής ελίτ</a:t>
            </a:r>
          </a:p>
        </p:txBody>
      </p:sp>
      <p:sp>
        <p:nvSpPr>
          <p:cNvPr id="3" name="Title 2"/>
          <p:cNvSpPr>
            <a:spLocks noGrp="1"/>
          </p:cNvSpPr>
          <p:nvPr>
            <p:ph type="title" idx="4294967295"/>
          </p:nvPr>
        </p:nvSpPr>
        <p:spPr>
          <a:xfrm>
            <a:off x="395536" y="152400"/>
            <a:ext cx="8291264" cy="756320"/>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Επανάσταση</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american_revolution_campaig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88913"/>
            <a:ext cx="5784850" cy="616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68313" y="1412875"/>
            <a:ext cx="8218487" cy="4683125"/>
          </a:xfrm>
        </p:spPr>
        <p:txBody>
          <a:bodyPr>
            <a:normAutofit lnSpcReduction="10000"/>
          </a:bodyPr>
          <a:lstStyle/>
          <a:p>
            <a:pPr marL="273050" indent="-273050">
              <a:lnSpc>
                <a:spcPct val="80000"/>
              </a:lnSpc>
            </a:pPr>
            <a:r>
              <a:rPr lang="el-GR" altLang="el-GR" sz="2000"/>
              <a:t>Βία: Πολεμική σύγκρουση, εκδίωξη νομιμοφρόνων και αναδιανομή γης στους επαναστάτες</a:t>
            </a:r>
            <a:endParaRPr lang="en-US" altLang="el-GR" sz="2000"/>
          </a:p>
          <a:p>
            <a:pPr marL="273050" indent="-273050">
              <a:lnSpc>
                <a:spcPct val="80000"/>
              </a:lnSpc>
            </a:pPr>
            <a:endParaRPr lang="el-GR" altLang="el-GR" sz="2000"/>
          </a:p>
          <a:p>
            <a:pPr marL="273050" indent="-273050">
              <a:lnSpc>
                <a:spcPct val="80000"/>
              </a:lnSpc>
            </a:pPr>
            <a:r>
              <a:rPr lang="el-GR" altLang="el-GR" sz="2000"/>
              <a:t>Ιδεολογική ασυμμετρία: Νομιμοποίηση βίας βάσει της επαναστατικής πολιτικής ιδεολογίας</a:t>
            </a:r>
            <a:endParaRPr lang="en-US" altLang="el-GR" sz="2000"/>
          </a:p>
          <a:p>
            <a:pPr marL="273050" indent="-273050">
              <a:lnSpc>
                <a:spcPct val="80000"/>
              </a:lnSpc>
            </a:pPr>
            <a:endParaRPr lang="el-GR" altLang="el-GR" sz="2000"/>
          </a:p>
          <a:p>
            <a:pPr marL="273050" indent="-273050">
              <a:lnSpc>
                <a:spcPct val="80000"/>
              </a:lnSpc>
            </a:pPr>
            <a:r>
              <a:rPr lang="el-GR" altLang="el-GR" sz="2000"/>
              <a:t>Μετασχηματισμός πολιτικής νομιμοποίησης: </a:t>
            </a:r>
            <a:r>
              <a:rPr lang="en-US" altLang="el-GR" sz="2000"/>
              <a:t>“We the People”</a:t>
            </a:r>
            <a:endParaRPr lang="el-GR" altLang="el-GR" sz="2000"/>
          </a:p>
          <a:p>
            <a:pPr marL="273050" indent="-273050">
              <a:lnSpc>
                <a:spcPct val="80000"/>
              </a:lnSpc>
            </a:pPr>
            <a:endParaRPr lang="en-US" altLang="el-GR" sz="2000"/>
          </a:p>
          <a:p>
            <a:pPr marL="273050" indent="-273050">
              <a:lnSpc>
                <a:spcPct val="80000"/>
              </a:lnSpc>
            </a:pPr>
            <a:r>
              <a:rPr lang="el-GR" altLang="el-GR" sz="2000"/>
              <a:t>Μαζική κινητοποίηση/πόλωση λαού – πολιτική δημοκρατία</a:t>
            </a:r>
          </a:p>
          <a:p>
            <a:pPr marL="273050" indent="-273050">
              <a:lnSpc>
                <a:spcPct val="80000"/>
              </a:lnSpc>
              <a:buFont typeface="Wingdings" pitchFamily="2" charset="2"/>
              <a:buNone/>
            </a:pPr>
            <a:endParaRPr lang="el-GR" altLang="el-GR" sz="2000"/>
          </a:p>
          <a:p>
            <a:pPr marL="273050" indent="-273050">
              <a:lnSpc>
                <a:spcPct val="80000"/>
              </a:lnSpc>
              <a:buFont typeface="Wingdings" pitchFamily="2" charset="2"/>
              <a:buNone/>
            </a:pPr>
            <a:r>
              <a:rPr lang="el-GR" altLang="el-GR" sz="2000"/>
              <a:t>«Όταν βράζει το τσουκάλι, το απόβρασμα θα βγει επάνω»</a:t>
            </a:r>
          </a:p>
          <a:p>
            <a:pPr marL="273050" indent="-273050">
              <a:lnSpc>
                <a:spcPct val="80000"/>
              </a:lnSpc>
              <a:buFont typeface="Wingdings" pitchFamily="2" charset="2"/>
              <a:buNone/>
            </a:pPr>
            <a:endParaRPr lang="el-GR" altLang="el-GR" sz="2000"/>
          </a:p>
          <a:p>
            <a:pPr marL="273050" indent="-273050">
              <a:lnSpc>
                <a:spcPct val="80000"/>
              </a:lnSpc>
              <a:buFont typeface="Wingdings" pitchFamily="2" charset="2"/>
              <a:buNone/>
            </a:pPr>
            <a:r>
              <a:rPr lang="el-GR" altLang="el-GR" sz="2000"/>
              <a:t>Ανάγκη νομιμοποίησης </a:t>
            </a:r>
            <a:r>
              <a:rPr lang="el-GR" altLang="el-GR" sz="2000">
                <a:sym typeface="Wingdings" pitchFamily="2" charset="2"/>
              </a:rPr>
              <a:t> ιδεολογικές αρχές  υπερβατικότητα</a:t>
            </a:r>
          </a:p>
          <a:p>
            <a:pPr marL="273050" indent="-273050">
              <a:lnSpc>
                <a:spcPct val="80000"/>
              </a:lnSpc>
              <a:buFont typeface="Wingdings" pitchFamily="2" charset="2"/>
              <a:buNone/>
            </a:pPr>
            <a:endParaRPr lang="el-GR" altLang="el-GR" sz="2000">
              <a:sym typeface="Wingdings" pitchFamily="2" charset="2"/>
            </a:endParaRPr>
          </a:p>
          <a:p>
            <a:pPr marL="273050" indent="-273050">
              <a:lnSpc>
                <a:spcPct val="80000"/>
              </a:lnSpc>
              <a:buFont typeface="Wingdings" pitchFamily="2" charset="2"/>
              <a:buNone/>
            </a:pPr>
            <a:r>
              <a:rPr lang="el-GR" altLang="el-GR" sz="2000">
                <a:sym typeface="Wingdings" pitchFamily="2" charset="2"/>
              </a:rPr>
              <a:t>Λαϊκές εντολές </a:t>
            </a:r>
            <a:r>
              <a:rPr lang="en-US" altLang="el-GR" sz="2000">
                <a:sym typeface="Wingdings" pitchFamily="2" charset="2"/>
              </a:rPr>
              <a:t>vs. </a:t>
            </a:r>
            <a:r>
              <a:rPr lang="el-GR" altLang="el-GR" sz="2000">
                <a:sym typeface="Wingdings" pitchFamily="2" charset="2"/>
              </a:rPr>
              <a:t>Συγκεντρωτισμός πολεμικής προσπάθειας και στρατιωτικής πειθαρχίας</a:t>
            </a:r>
            <a:endParaRPr lang="el-GR" altLang="el-GR" sz="2000"/>
          </a:p>
        </p:txBody>
      </p:sp>
      <p:sp>
        <p:nvSpPr>
          <p:cNvPr id="3" name="Title 2"/>
          <p:cNvSpPr>
            <a:spLocks noGrp="1"/>
          </p:cNvSpPr>
          <p:nvPr>
            <p:ph type="title" idx="4294967295"/>
          </p:nvPr>
        </p:nvSpPr>
        <p:spPr>
          <a:xfrm>
            <a:off x="395536" y="152400"/>
            <a:ext cx="8291264" cy="684312"/>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Επαναστατικές δυνάμεις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673225"/>
            <a:ext cx="8229600" cy="4432300"/>
          </a:xfrm>
        </p:spPr>
        <p:txBody>
          <a:bodyPr>
            <a:normAutofit lnSpcReduction="10000"/>
          </a:bodyPr>
          <a:lstStyle/>
          <a:p>
            <a:pPr marL="273050" indent="-273050">
              <a:lnSpc>
                <a:spcPct val="80000"/>
              </a:lnSpc>
            </a:pPr>
            <a:r>
              <a:rPr lang="el-GR" altLang="el-GR" sz="2000"/>
              <a:t>Αποκεντρωμένη Συνομοσπονδία (1783)</a:t>
            </a:r>
          </a:p>
          <a:p>
            <a:pPr marL="273050" indent="-273050">
              <a:lnSpc>
                <a:spcPct val="80000"/>
              </a:lnSpc>
            </a:pPr>
            <a:endParaRPr lang="el-GR" altLang="el-GR" sz="2000"/>
          </a:p>
          <a:p>
            <a:pPr marL="273050" indent="-273050">
              <a:lnSpc>
                <a:spcPct val="80000"/>
              </a:lnSpc>
            </a:pPr>
            <a:r>
              <a:rPr lang="el-GR" altLang="el-GR" sz="2000"/>
              <a:t>Συγκεντρωτικό Σύνταγμα Φιλαδέλφειας (1787)</a:t>
            </a:r>
          </a:p>
          <a:p>
            <a:pPr marL="273050" indent="-273050">
              <a:lnSpc>
                <a:spcPct val="80000"/>
              </a:lnSpc>
            </a:pPr>
            <a:endParaRPr lang="el-GR" altLang="el-GR" sz="2000"/>
          </a:p>
          <a:p>
            <a:pPr marL="273050" indent="-273050">
              <a:lnSpc>
                <a:spcPct val="80000"/>
              </a:lnSpc>
            </a:pPr>
            <a:r>
              <a:rPr lang="el-GR" altLang="el-GR" sz="2000"/>
              <a:t>Συμβιβασμός συγκεντρωτισμού-αποκέντρωσης:</a:t>
            </a:r>
          </a:p>
          <a:p>
            <a:pPr marL="273050" indent="-273050">
              <a:lnSpc>
                <a:spcPct val="80000"/>
              </a:lnSpc>
            </a:pPr>
            <a:endParaRPr lang="el-GR" altLang="el-GR" sz="2000"/>
          </a:p>
          <a:p>
            <a:pPr marL="273050" indent="-273050">
              <a:lnSpc>
                <a:spcPct val="80000"/>
              </a:lnSpc>
              <a:buFont typeface="Constantia" pitchFamily="18" charset="0"/>
              <a:buAutoNum type="arabicPeriod"/>
            </a:pPr>
            <a:r>
              <a:rPr lang="el-GR" altLang="el-GR" sz="2000"/>
              <a:t>Προεδρία</a:t>
            </a:r>
          </a:p>
          <a:p>
            <a:pPr marL="273050" indent="-273050">
              <a:lnSpc>
                <a:spcPct val="80000"/>
              </a:lnSpc>
              <a:buFont typeface="Constantia" pitchFamily="18" charset="0"/>
              <a:buAutoNum type="arabicPeriod"/>
            </a:pPr>
            <a:endParaRPr lang="el-GR" altLang="el-GR" sz="2000"/>
          </a:p>
          <a:p>
            <a:pPr marL="273050" indent="-273050">
              <a:lnSpc>
                <a:spcPct val="80000"/>
              </a:lnSpc>
              <a:buFont typeface="Constantia" pitchFamily="18" charset="0"/>
              <a:buAutoNum type="arabicPeriod"/>
            </a:pPr>
            <a:r>
              <a:rPr lang="el-GR" altLang="el-GR" sz="2000"/>
              <a:t>Δύο σώματα Κογκρέσου</a:t>
            </a:r>
          </a:p>
          <a:p>
            <a:pPr marL="273050" indent="-273050">
              <a:lnSpc>
                <a:spcPct val="80000"/>
              </a:lnSpc>
              <a:buFont typeface="Constantia" pitchFamily="18" charset="0"/>
              <a:buAutoNum type="arabicPeriod"/>
            </a:pPr>
            <a:r>
              <a:rPr lang="el-GR" altLang="el-GR" sz="2000"/>
              <a:t>Δεκατρείς Πολιτείες</a:t>
            </a:r>
          </a:p>
          <a:p>
            <a:pPr marL="273050" indent="-273050">
              <a:lnSpc>
                <a:spcPct val="80000"/>
              </a:lnSpc>
              <a:buFont typeface="Constantia" pitchFamily="18" charset="0"/>
              <a:buAutoNum type="arabicPeriod"/>
            </a:pPr>
            <a:r>
              <a:rPr lang="el-GR" altLang="el-GR" sz="2000"/>
              <a:t>Τοπικές κυβερνήσεις</a:t>
            </a:r>
          </a:p>
          <a:p>
            <a:pPr marL="273050" indent="-273050">
              <a:lnSpc>
                <a:spcPct val="80000"/>
              </a:lnSpc>
              <a:buFont typeface="Constantia" pitchFamily="18" charset="0"/>
              <a:buAutoNum type="arabicPeriod"/>
            </a:pPr>
            <a:endParaRPr lang="el-GR" altLang="el-GR" sz="2000"/>
          </a:p>
          <a:p>
            <a:pPr marL="273050" indent="-273050">
              <a:lnSpc>
                <a:spcPct val="80000"/>
              </a:lnSpc>
              <a:buFont typeface="Constantia" pitchFamily="18" charset="0"/>
              <a:buAutoNum type="arabicPeriod"/>
            </a:pPr>
            <a:r>
              <a:rPr lang="el-GR" altLang="el-GR" sz="2000"/>
              <a:t>Ανώτατο Δικαστήριο</a:t>
            </a:r>
          </a:p>
          <a:p>
            <a:pPr marL="273050" indent="-273050">
              <a:lnSpc>
                <a:spcPct val="80000"/>
              </a:lnSpc>
              <a:buFont typeface="Constantia" pitchFamily="18" charset="0"/>
              <a:buAutoNum type="arabicPeriod"/>
            </a:pPr>
            <a:endParaRPr lang="el-GR" altLang="el-GR" sz="2000"/>
          </a:p>
          <a:p>
            <a:pPr marL="273050" indent="-273050">
              <a:lnSpc>
                <a:spcPct val="80000"/>
              </a:lnSpc>
              <a:buFont typeface="Wingdings" pitchFamily="2" charset="2"/>
              <a:buNone/>
            </a:pPr>
            <a:r>
              <a:rPr lang="el-GR" altLang="el-GR" sz="2000"/>
              <a:t>Κτητικός ατομικισμός – υπερίσχυση του ατομικού έναντι του συλλογικού</a:t>
            </a:r>
          </a:p>
          <a:p>
            <a:pPr marL="273050" indent="-273050">
              <a:lnSpc>
                <a:spcPct val="80000"/>
              </a:lnSpc>
            </a:pPr>
            <a:endParaRPr lang="el-GR" altLang="el-GR" sz="2000"/>
          </a:p>
          <a:p>
            <a:pPr marL="273050" indent="-273050">
              <a:lnSpc>
                <a:spcPct val="80000"/>
              </a:lnSpc>
            </a:pPr>
            <a:endParaRPr lang="el-GR" altLang="el-GR" sz="2000"/>
          </a:p>
          <a:p>
            <a:pPr marL="273050" indent="-273050">
              <a:lnSpc>
                <a:spcPct val="80000"/>
              </a:lnSpc>
            </a:pPr>
            <a:endParaRPr lang="el-GR" altLang="el-GR" sz="2800"/>
          </a:p>
        </p:txBody>
      </p:sp>
      <p:sp>
        <p:nvSpPr>
          <p:cNvPr id="3" name="Title 2"/>
          <p:cNvSpPr>
            <a:spLocks noGrp="1"/>
          </p:cNvSpPr>
          <p:nvPr>
            <p:ph type="title" idx="4294967295"/>
          </p:nvPr>
        </p:nvSpPr>
        <p:spPr>
          <a:xfrm>
            <a:off x="395536" y="152400"/>
            <a:ext cx="8291264" cy="828328"/>
          </a:xfrm>
          <a:noFill/>
          <a:ln w="6350" cap="rnd"/>
        </p:spPr>
        <p:txBody>
          <a:bodyPr rtlCol="0" anchor="b">
            <a:normAutofit/>
          </a:bodyPr>
          <a:lstStyle/>
          <a:p>
            <a:pPr algn="l" fontAlgn="auto">
              <a:spcAft>
                <a:spcPts val="0"/>
              </a:spcAft>
              <a:defRPr/>
            </a:pPr>
            <a:r>
              <a:rPr lang="el-GR" sz="3200" kern="1200" spc="-100" dirty="0">
                <a:ln w="3200">
                  <a:solidFill>
                    <a:schemeClr val="bg2">
                      <a:shade val="75000"/>
                      <a:alpha val="25000"/>
                    </a:schemeClr>
                  </a:solidFill>
                  <a:prstDash val="solid"/>
                  <a:round/>
                </a:ln>
                <a:solidFill>
                  <a:srgbClr val="FFFF00"/>
                </a:solidFill>
                <a:effectLst>
                  <a:innerShdw blurRad="50800" dist="25400" dir="13500000">
                    <a:prstClr val="black">
                      <a:alpha val="70000"/>
                    </a:prstClr>
                  </a:innerShdw>
                </a:effectLst>
                <a:latin typeface="+mj-lt"/>
                <a:ea typeface="+mj-ea"/>
                <a:cs typeface="+mj-cs"/>
              </a:rPr>
              <a:t>Συνταγματικός διακανονισμός</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457200" y="1673225"/>
            <a:ext cx="8229600" cy="4432300"/>
          </a:xfrm>
        </p:spPr>
        <p:txBody>
          <a:bodyPr/>
          <a:lstStyle/>
          <a:p>
            <a:pPr marL="273050" indent="-273050"/>
            <a:r>
              <a:rPr lang="el-GR" altLang="el-GR" sz="2000"/>
              <a:t>Τι καπιταλισμός; Πόσο έθνος; </a:t>
            </a:r>
          </a:p>
          <a:p>
            <a:pPr marL="273050" indent="-273050"/>
            <a:endParaRPr lang="el-GR" altLang="el-GR" sz="2000"/>
          </a:p>
          <a:p>
            <a:pPr marL="273050" indent="-273050"/>
            <a:r>
              <a:rPr lang="el-GR" altLang="el-GR" sz="2000"/>
              <a:t>Φεντεραλιστές - Αντιφεντεραλιστές</a:t>
            </a:r>
          </a:p>
          <a:p>
            <a:pPr marL="273050" indent="-273050"/>
            <a:endParaRPr lang="el-GR" altLang="el-GR" sz="2000"/>
          </a:p>
          <a:p>
            <a:pPr marL="273050" indent="-273050"/>
            <a:r>
              <a:rPr lang="el-GR" altLang="el-GR" sz="2000"/>
              <a:t>Διαπλοκή ταξικών και πολιτικών αγώνων – εξουδετέρωση ριζοσπαστισμού και συλλογικοτήτων</a:t>
            </a:r>
          </a:p>
          <a:p>
            <a:pPr marL="273050" indent="-273050"/>
            <a:endParaRPr lang="el-GR" altLang="el-GR" sz="2000"/>
          </a:p>
          <a:p>
            <a:pPr marL="273050" indent="-273050"/>
            <a:r>
              <a:rPr lang="el-GR" altLang="el-GR" sz="2000"/>
              <a:t>Ευρεία ατομοκεντρική δημοκρατία/καπιταλισμός</a:t>
            </a:r>
          </a:p>
          <a:p>
            <a:pPr marL="273050" indent="-273050"/>
            <a:endParaRPr lang="el-GR" altLang="el-GR" sz="2000"/>
          </a:p>
          <a:p>
            <a:pPr marL="273050" indent="-273050"/>
            <a:r>
              <a:rPr lang="el-GR" altLang="el-GR" sz="2000"/>
              <a:t>Θεσμοί προσανατολισμένοι προς μη ταξικές οργανώσεις</a:t>
            </a:r>
          </a:p>
          <a:p>
            <a:pPr marL="273050" indent="-273050"/>
            <a:endParaRPr lang="el-GR" altLang="el-GR" sz="2000"/>
          </a:p>
          <a:p>
            <a:pPr marL="273050" indent="-273050"/>
            <a:r>
              <a:rPr lang="el-GR" altLang="el-GR" sz="2000"/>
              <a:t>Ιεροποίηση πολιτικού κέντρου – κινήματα εξαγνισμού</a:t>
            </a:r>
          </a:p>
          <a:p>
            <a:pPr marL="273050" indent="-273050"/>
            <a:endParaRPr lang="el-GR" altLang="el-GR" sz="2000"/>
          </a:p>
          <a:p>
            <a:pPr marL="273050" indent="-273050"/>
            <a:endParaRPr lang="el-GR" altLang="el-GR"/>
          </a:p>
          <a:p>
            <a:pPr marL="273050" indent="-273050"/>
            <a:endParaRPr lang="el-GR" altLang="el-GR"/>
          </a:p>
          <a:p>
            <a:pPr marL="273050" indent="-273050"/>
            <a:endParaRPr lang="el-GR" altLang="el-GR"/>
          </a:p>
          <a:p>
            <a:pPr marL="273050" indent="-273050">
              <a:buFont typeface="Wingdings" pitchFamily="2" charset="2"/>
              <a:buNone/>
            </a:pPr>
            <a:endParaRPr lang="el-GR" altLang="el-GR"/>
          </a:p>
        </p:txBody>
      </p:sp>
      <p:sp>
        <p:nvSpPr>
          <p:cNvPr id="3" name="Title 2"/>
          <p:cNvSpPr>
            <a:spLocks noGrp="1"/>
          </p:cNvSpPr>
          <p:nvPr>
            <p:ph type="title" idx="4294967295"/>
          </p:nvPr>
        </p:nvSpPr>
        <p:spPr>
          <a:xfrm>
            <a:off x="395536" y="152400"/>
            <a:ext cx="8291264" cy="828328"/>
          </a:xfrm>
          <a:noFill/>
          <a:ln w="6350" cap="rnd"/>
        </p:spPr>
        <p:txBody>
          <a:bodyPr rtlCol="0" anchor="b">
            <a:normAutofit/>
          </a:bodyPr>
          <a:lstStyle/>
          <a:p>
            <a:pPr algn="l" fontAlgn="auto">
              <a:spcAft>
                <a:spcPts val="0"/>
              </a:spcAft>
              <a:defRPr/>
            </a:pPr>
            <a:r>
              <a:rPr lang="el-GR" sz="28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Τα πρώτα κόμματα</a:t>
            </a:r>
          </a:p>
        </p:txBody>
      </p:sp>
    </p:spTree>
  </p:cSld>
  <p:clrMapOvr>
    <a:masterClrMapping/>
  </p:clrMapOvr>
</p:sld>
</file>

<file path=ppt/theme/theme1.xml><?xml version="1.0" encoding="utf-8"?>
<a:theme xmlns:a="http://schemas.openxmlformats.org/drawingml/2006/main" name="Ψηφιακές κουκκίδες">
  <a:themeElements>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Ψηφιακές κουκκίδες">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Ψηφιακές κουκκίδες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Ψηφιακές κουκκίδες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Ψηφιακές κουκκίδες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Ψηφιακές κουκκίδες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Ψηφιακές κουκκίδες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Ψηφιακές κουκκίδες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Ψηφιακές κουκκίδες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Ψηφιακές κουκκίδες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Ψηφιακές κουκκίδες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Digital Dots</Template>
  <TotalTime>5929</TotalTime>
  <Words>8746</Words>
  <Application>Microsoft Office PowerPoint</Application>
  <PresentationFormat>Προβολή στην οθόνη (4:3)</PresentationFormat>
  <Paragraphs>1288</Paragraphs>
  <Slides>123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123</vt:i4>
      </vt:variant>
    </vt:vector>
  </HeadingPairs>
  <TitlesOfParts>
    <vt:vector size="128" baseType="lpstr">
      <vt:lpstr>Arial</vt:lpstr>
      <vt:lpstr>Constantia</vt:lpstr>
      <vt:lpstr>Wingdings</vt:lpstr>
      <vt:lpstr>Wingdings 2</vt:lpstr>
      <vt:lpstr>Ψηφιακές κουκκίδες</vt:lpstr>
      <vt:lpstr>Νεωτερικότητα</vt:lpstr>
      <vt:lpstr>Βιολογικές βάσεις της κοινωνικής αλληλεπίδρασης</vt:lpstr>
      <vt:lpstr>Τι είναι και πώς διαμορφώνεται η «Κοινωνική Εξουσία»; </vt:lpstr>
      <vt:lpstr>Τα Κοινωνικά Δίκτυα λειτουργούν μέσω θεσμών </vt:lpstr>
      <vt:lpstr>Το κύρος ως γενικευμένο μέσο ανταλλαγής </vt:lpstr>
      <vt:lpstr>Τι είναι συλλογικότητα; </vt:lpstr>
      <vt:lpstr>Βασικοί παράγοντες διαμόρφωσης και δυναμικής της συλλογικότητας</vt:lpstr>
      <vt:lpstr>Κοινωνική Δομή</vt:lpstr>
      <vt:lpstr>Θεσμοθέτηση (Institutionalization)</vt:lpstr>
      <vt:lpstr>Θεσμική Αλληλεξάρτηση (Interdependence)</vt:lpstr>
      <vt:lpstr>Δομική εξέλιξη</vt:lpstr>
      <vt:lpstr>Κοινωνικό σύστημα</vt:lpstr>
      <vt:lpstr>Δομοποίηση - Agency</vt:lpstr>
      <vt:lpstr>Απροσδιοριστία</vt:lpstr>
      <vt:lpstr>Απροσδιοριστία και ανοικτός χώρος </vt:lpstr>
      <vt:lpstr>Συλλογικές ταυτότητες</vt:lpstr>
      <vt:lpstr>Κουλτούρα και Δομή</vt:lpstr>
      <vt:lpstr>Διαφοροποίηση</vt:lpstr>
      <vt:lpstr>Δομή και Χάρισμα</vt:lpstr>
      <vt:lpstr>Στοιχεία θεσμικής οικοδόμησης</vt:lpstr>
      <vt:lpstr>Στοιχεία θεσμικής οικοδόμησης</vt:lpstr>
      <vt:lpstr>Κοινωνική Εξέλιξη</vt:lpstr>
      <vt:lpstr>Παραδοσιακές κοινωνίες: ορισμός</vt:lpstr>
      <vt:lpstr>Νεωτερικότητα: ορισμός</vt:lpstr>
      <vt:lpstr>Παραδοσιακές κοινωνίες: θεσμοί</vt:lpstr>
      <vt:lpstr>Νεωτερικότητα: θεσμοί</vt:lpstr>
      <vt:lpstr>Πώς μεταλλάχθηκαν οι αγροτικές κοινωνίες σε νεωτερικές; </vt:lpstr>
      <vt:lpstr>Εμπεδωμένοι και Ελεύθεροι Πόροι</vt:lpstr>
      <vt:lpstr>Ελεύθεροι πόροι κατά τον Μεσαίωνα</vt:lpstr>
      <vt:lpstr>Παράγοντες διαφοροποίησης – παράγοντες εσωτερικής έντασης</vt:lpstr>
      <vt:lpstr>Διαφοροποίηση κατά τον Μεσαίωνα</vt:lpstr>
      <vt:lpstr>Ο Ρόλος των ελίτ</vt:lpstr>
      <vt:lpstr>Ο Ρόλος των ελίτ έναντι της έντασης μεταξύ της υπερβατικής και της εμμενούς σφαίρας </vt:lpstr>
      <vt:lpstr>Εάν οι ελίτ αποτύχουν να διαχειριστούν την ένταση:</vt:lpstr>
      <vt:lpstr>Παλαιά Καθεστώτα</vt:lpstr>
      <vt:lpstr>Νεωτερικά καθεστώτα</vt:lpstr>
      <vt:lpstr>Χαρακτηριστικά του ευρωπαϊκού "ακέφαλου συστήματος"</vt:lpstr>
      <vt:lpstr>Παρουσίαση του PowerPoint</vt:lpstr>
      <vt:lpstr>Παρουσίαση του PowerPoint</vt:lpstr>
      <vt:lpstr>Νεωτερικές Επαναστάσεις</vt:lpstr>
      <vt:lpstr>H νεωτερικότητα ως Κίνημα </vt:lpstr>
      <vt:lpstr>Επανάσταση και Νεωτερικός Γνωστικισμός</vt:lpstr>
      <vt:lpstr>Eric Voegelin και η Γνωστικιστική Ερμηνεία της Νεωτερικότητας</vt:lpstr>
      <vt:lpstr>Shmuel Eisenstadt και τα Γνωστικά Κινήματα στη Μεταφορά της Νεωτερικότητας στο Κέντρο</vt:lpstr>
      <vt:lpstr>Η θεωρία των Πολλαπλών Νεωτερικοτήτων</vt:lpstr>
      <vt:lpstr>Πολλαπλές Νεωτερικότητες στις ΗΠΑ: Διαφωτισμός vs Φονταμενταλισμός</vt:lpstr>
      <vt:lpstr>Πολλαπλές Νεωτερικότητες στις ΗΠΑ: Διαφωτισμός και οι Αφυπνίσεις</vt:lpstr>
      <vt:lpstr>Οι συνθήκες που οδηγούν στην Επανάσταση</vt:lpstr>
      <vt:lpstr>Το αποτέλεσμα εξαρτάται από…</vt:lpstr>
      <vt:lpstr>Κράτος και καπιταλισμός (16ος-18ος αι.)</vt:lpstr>
      <vt:lpstr>Σύγκληση κράτους και καπιταλισμού 17ος- 19ος αι.</vt:lpstr>
      <vt:lpstr>Το καινούργιο, νεωτερικό, κράτος</vt:lpstr>
      <vt:lpstr>Παρουσίαση του PowerPoint</vt:lpstr>
      <vt:lpstr>Πριν τις επαναστάσεις</vt:lpstr>
      <vt:lpstr>Συγκρότηση νεωτερικών κρατών - κοινωνιών</vt:lpstr>
      <vt:lpstr>Προτεσταντικά κοινωνικά κινήματα</vt:lpstr>
      <vt:lpstr>Τυπολογία πειθαρχίας</vt:lpstr>
      <vt:lpstr>Κρατική δομή</vt:lpstr>
      <vt:lpstr>Κρατική ισχύς</vt:lpstr>
      <vt:lpstr>Κοινωνική πειθάρχηση και συγκρότηση κράτους</vt:lpstr>
      <vt:lpstr>«Συνεκτικές» κοινωνίες και επαναστάσεις</vt:lpstr>
      <vt:lpstr>Μη-συνεκτικές κοινωνίες και επαναστάσεις</vt:lpstr>
      <vt:lpstr>Επαναστάσεις</vt:lpstr>
      <vt:lpstr> Τα ολοκληρωτικά προγράμματα:  1. Ατομική βούληση</vt:lpstr>
      <vt:lpstr>2. Πολιτικοποίηση του βίου</vt:lpstr>
      <vt:lpstr>3. Εσωτερικός εξαγνισμός</vt:lpstr>
      <vt:lpstr>4. Ριζική αλλαγή της ανθρωπότητας</vt:lpstr>
      <vt:lpstr>5. Ομοιομορφία της συλλογικότητας</vt:lpstr>
      <vt:lpstr>6. Πολιτική προσαρμογή</vt:lpstr>
      <vt:lpstr>Νεωτερική προβληματική: </vt:lpstr>
      <vt:lpstr>Νεωτερικότητα, σε πολιτισμικούς όρους</vt:lpstr>
      <vt:lpstr>Πολιτισμός</vt:lpstr>
      <vt:lpstr>Νεωτερικότητα </vt:lpstr>
      <vt:lpstr>Παρουσίαση του PowerPoint</vt:lpstr>
      <vt:lpstr>Βασικές αντιφάσεις της νεωτερικότητας</vt:lpstr>
      <vt:lpstr>Παρουσίαση του PowerPoint</vt:lpstr>
      <vt:lpstr>Παρουσίαση του PowerPoint</vt:lpstr>
      <vt:lpstr>Παρουσίαση του PowerPoint</vt:lpstr>
      <vt:lpstr>Αντινομίες </vt:lpstr>
      <vt:lpstr>Βασικές αντιφάσεις της νεωτερικότητας </vt:lpstr>
      <vt:lpstr>Βασικές αντιφάσεις της νεωτερικότητας </vt:lpstr>
      <vt:lpstr>Οι ποιότητες των συλλογικοτήτων:</vt:lpstr>
      <vt:lpstr>Το επαναστατικό Κράτος</vt:lpstr>
      <vt:lpstr>Μαζικά κράτη, μαζικοί πόλεμοι</vt:lpstr>
      <vt:lpstr>Αγγλική Επανάσταση (1642-1651) και Μεταρρύθμιση</vt:lpstr>
      <vt:lpstr>Παρουσίαση του PowerPoint</vt:lpstr>
      <vt:lpstr>Εξέλιξη επανάστασης</vt:lpstr>
      <vt:lpstr>Πρωτο-βιομηχανική Επανάσταση</vt:lpstr>
      <vt:lpstr>Οι αγγλικές τάξεις του 18ου, 19ου αι. (1730-1830, 1830-1870)</vt:lpstr>
      <vt:lpstr>Τάξεις και κοινωνικά δίκτυα στην Βρετανία</vt:lpstr>
      <vt:lpstr>Αμερικανική Επανάσταση (1765-1783)</vt:lpstr>
      <vt:lpstr>Αμερικανικός καπιταλισμός</vt:lpstr>
      <vt:lpstr>Προεπαναστατικές εντάσεις</vt:lpstr>
      <vt:lpstr>Επαναστατική διαδικασία</vt:lpstr>
      <vt:lpstr>Επανάσταση</vt:lpstr>
      <vt:lpstr>Παρουσίαση του PowerPoint</vt:lpstr>
      <vt:lpstr>Επαναστατικές δυνάμεις </vt:lpstr>
      <vt:lpstr>Συνταγματικός διακανονισμός</vt:lpstr>
      <vt:lpstr>Τα πρώτα κόμματα</vt:lpstr>
      <vt:lpstr>Οι δύο πόλοι της Αμερικανικής δημοκρατίας</vt:lpstr>
      <vt:lpstr>Οι Αφυπνίσεις</vt:lpstr>
      <vt:lpstr>Παρουσίαση του PowerPoint</vt:lpstr>
      <vt:lpstr>Παρουσίαση του PowerPoint</vt:lpstr>
      <vt:lpstr>Παρουσίαση του PowerPoint</vt:lpstr>
      <vt:lpstr>Αφυπνίσεις</vt:lpstr>
      <vt:lpstr>Η Γαλλική Επανάσταση</vt:lpstr>
      <vt:lpstr>Αγροτικές στάσεις  επαναστατική διαδικασία</vt:lpstr>
      <vt:lpstr>Επαναστατική διαδικασία</vt:lpstr>
      <vt:lpstr>Παρουσίαση του PowerPoint</vt:lpstr>
      <vt:lpstr>Παρουσίαση του PowerPoint</vt:lpstr>
      <vt:lpstr>Επαναστατικό αποτέλεσμα</vt:lpstr>
      <vt:lpstr> Αποτελέσματα των Δυτικών επαναστάσεων </vt:lpstr>
      <vt:lpstr>Ρωσία – πολεμικό κράτος (16ος – 19ος αι.) </vt:lpstr>
      <vt:lpstr>Περίοδος εκσυγχρονισμού και κρίσης</vt:lpstr>
      <vt:lpstr>Προσπάθειες μεταρρύθμισης και κρίσιμα συμβάντα</vt:lpstr>
      <vt:lpstr>Παρουσίαση του PowerPoint</vt:lpstr>
      <vt:lpstr>Αποτελέσματα της επανάστασης (1917-1928)</vt:lpstr>
      <vt:lpstr>Κιν-Μαντσού Δυναστεία 1644-1911)</vt:lpstr>
      <vt:lpstr>Δομή της Αυτοκρατορικής Κίνας των Μαντσού (1900)</vt:lpstr>
      <vt:lpstr>Αγροτική κατάσταση </vt:lpstr>
      <vt:lpstr>Παρουσίαση του PowerPoint</vt:lpstr>
      <vt:lpstr>Επαναστατική διαδικασία</vt:lpstr>
      <vt:lpstr>Επαναστατικά αποτελέσματα</vt:lpstr>
    </vt:vector>
  </TitlesOfParts>
  <Company>University of the Aegean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m.marangudakis</dc:creator>
  <cp:lastModifiedBy>Panagiotis Grigoriou</cp:lastModifiedBy>
  <cp:revision>125</cp:revision>
  <dcterms:created xsi:type="dcterms:W3CDTF">2010-11-29T12:15:25Z</dcterms:created>
  <dcterms:modified xsi:type="dcterms:W3CDTF">2025-04-30T15:25:07Z</dcterms:modified>
</cp:coreProperties>
</file>