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27" r:id="rId2"/>
    <p:sldId id="258" r:id="rId3"/>
    <p:sldId id="257" r:id="rId4"/>
    <p:sldId id="333" r:id="rId5"/>
    <p:sldId id="328" r:id="rId6"/>
    <p:sldId id="330" r:id="rId7"/>
    <p:sldId id="331" r:id="rId8"/>
    <p:sldId id="345" r:id="rId9"/>
    <p:sldId id="296" r:id="rId10"/>
    <p:sldId id="297" r:id="rId11"/>
    <p:sldId id="298" r:id="rId12"/>
    <p:sldId id="299" r:id="rId13"/>
    <p:sldId id="303" r:id="rId14"/>
    <p:sldId id="259" r:id="rId15"/>
    <p:sldId id="308" r:id="rId16"/>
    <p:sldId id="332" r:id="rId17"/>
    <p:sldId id="309" r:id="rId18"/>
    <p:sldId id="310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1" r:id="rId28"/>
    <p:sldId id="322" r:id="rId29"/>
    <p:sldId id="323" r:id="rId30"/>
    <p:sldId id="324" r:id="rId31"/>
    <p:sldId id="325" r:id="rId32"/>
    <p:sldId id="326" r:id="rId33"/>
    <p:sldId id="260" r:id="rId34"/>
    <p:sldId id="262" r:id="rId35"/>
    <p:sldId id="266" r:id="rId36"/>
    <p:sldId id="263" r:id="rId37"/>
    <p:sldId id="267" r:id="rId38"/>
    <p:sldId id="264" r:id="rId39"/>
    <p:sldId id="268" r:id="rId40"/>
    <p:sldId id="269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304" r:id="rId49"/>
    <p:sldId id="305" r:id="rId50"/>
    <p:sldId id="306" r:id="rId51"/>
    <p:sldId id="278" r:id="rId52"/>
    <p:sldId id="282" r:id="rId53"/>
    <p:sldId id="288" r:id="rId54"/>
    <p:sldId id="290" r:id="rId55"/>
    <p:sldId id="307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6D28-16BD-4F1A-BD35-EC4A0832A804}" type="datetimeFigureOut">
              <a:rPr lang="el-GR"/>
              <a:pPr>
                <a:defRPr/>
              </a:pPr>
              <a:t>2/12/2010</a:t>
            </a:fld>
            <a:endParaRPr lang="el-GR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F6E8-7869-4737-810D-16C4E6FA04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9D28-66E5-41E6-BFC4-84CBF2B22F86}" type="datetimeFigureOut">
              <a:rPr lang="el-GR"/>
              <a:pPr>
                <a:defRPr/>
              </a:pPr>
              <a:t>2/12/2010</a:t>
            </a:fld>
            <a:endParaRPr lang="el-G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9A25-EACB-4B39-BCB2-E35D3766A91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4EE0-84D3-4D70-98FF-77EA9CBDE2E4}" type="datetimeFigureOut">
              <a:rPr lang="el-GR"/>
              <a:pPr>
                <a:defRPr/>
              </a:pPr>
              <a:t>2/12/2010</a:t>
            </a:fld>
            <a:endParaRPr lang="el-G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8A278-E2F6-43A7-9B2F-32AB711608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CB84-A113-423B-A6E5-91345D3EAF20}" type="datetimeFigureOut">
              <a:rPr lang="el-GR"/>
              <a:pPr>
                <a:defRPr/>
              </a:pPr>
              <a:t>2/12/2010</a:t>
            </a:fld>
            <a:endParaRPr lang="el-G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A9F0-40F6-4BD7-B51B-F1083A5179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BAC98-FF71-4C9E-B872-D3AB665C190B}" type="datetimeFigureOut">
              <a:rPr lang="el-GR"/>
              <a:pPr>
                <a:defRPr/>
              </a:pPr>
              <a:t>2/12/2010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B629-6F3C-4C41-916C-E359C4F062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0D23-654B-44E0-AC4F-D3AE9BC9C2A3}" type="datetimeFigureOut">
              <a:rPr lang="el-GR"/>
              <a:pPr>
                <a:defRPr/>
              </a:pPr>
              <a:t>2/12/2010</a:t>
            </a:fld>
            <a:endParaRPr lang="el-G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1ACE7-9011-472C-9630-6A63B1CE66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25914-655F-4A40-84B8-B1E9B5F642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4E12-FC2D-428A-AC82-3277BF704467}" type="datetimeFigureOut">
              <a:rPr lang="el-GR"/>
              <a:pPr>
                <a:defRPr/>
              </a:pPr>
              <a:t>2/12/2010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4815-5C44-4B0D-B3D5-4E04316E20DF}" type="datetimeFigureOut">
              <a:rPr lang="el-GR"/>
              <a:pPr>
                <a:defRPr/>
              </a:pPr>
              <a:t>2/12/2010</a:t>
            </a:fld>
            <a:endParaRPr lang="el-GR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8D6A-5E4C-483D-B3F6-650C10E728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4D39-BBC3-4980-91B0-B1CF0E5E6F16}" type="datetimeFigureOut">
              <a:rPr lang="el-GR"/>
              <a:pPr>
                <a:defRPr/>
              </a:pPr>
              <a:t>2/12/2010</a:t>
            </a:fld>
            <a:endParaRPr lang="el-GR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BB49-CE2B-491D-A419-6FA2BE62BB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6B5F-D184-4AE8-B1EB-4E580C99EA30}" type="datetimeFigureOut">
              <a:rPr lang="el-GR"/>
              <a:pPr>
                <a:defRPr/>
              </a:pPr>
              <a:t>2/12/2010</a:t>
            </a:fld>
            <a:endParaRPr lang="el-G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98198-0D7C-46D4-B84F-9808FE138F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DAE9-5D7D-48F2-8D60-E91D51F6CB68}" type="datetimeFigureOut">
              <a:rPr lang="el-GR"/>
              <a:pPr>
                <a:defRPr/>
              </a:pPr>
              <a:t>2/12/2010</a:t>
            </a:fld>
            <a:endParaRPr lang="el-G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0C50-7F71-44FC-81D4-BB1E6B48C5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2AEB075-8450-45B8-A267-9FE725A7E796}" type="datetimeFigureOut">
              <a:rPr lang="el-GR"/>
              <a:pPr>
                <a:defRPr/>
              </a:pPr>
              <a:t>2/12/2010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EA61FB4-6B9F-4EEC-9645-2926EC8133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0" r:id="rId2"/>
    <p:sldLayoutId id="2147483749" r:id="rId3"/>
    <p:sldLayoutId id="2147483741" r:id="rId4"/>
    <p:sldLayoutId id="2147483750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Παραδοσιακά και Σύγχρονα Κράτους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5373216"/>
            <a:ext cx="3586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Μανούσος Μαραγκουδάκης</a:t>
            </a:r>
          </a:p>
          <a:p>
            <a:r>
              <a:rPr lang="el-GR" dirty="0" smtClean="0"/>
              <a:t>Πανεπιστήμιο Αιγαίου</a:t>
            </a:r>
          </a:p>
          <a:p>
            <a:r>
              <a:rPr lang="en-US" smtClean="0"/>
              <a:t>m.marangudakis@soc.aegean.gr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828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Ευρώπη 7</a:t>
            </a:r>
            <a:r>
              <a:rPr lang="el-GR" sz="3200" baseline="30000" smtClean="0"/>
              <a:t>ος</a:t>
            </a:r>
            <a:r>
              <a:rPr lang="el-GR" sz="3200" smtClean="0"/>
              <a:t> αι.</a:t>
            </a:r>
            <a:endParaRPr lang="el-GR" sz="3200"/>
          </a:p>
        </p:txBody>
      </p:sp>
      <p:pic>
        <p:nvPicPr>
          <p:cNvPr id="20483" name="Picture 2" descr="C:\Users\pc\Documents\COURSES\Ιστορική Συγκριτική Κοινωνιολογία\10 Εβδομαδα Ευρωπη\Χαρτες Ευρωπης\europe_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6988" y="1196975"/>
            <a:ext cx="6497637" cy="51847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Αμυντική στρατιωτική διάταξη (500-990 </a:t>
            </a:r>
            <a:r>
              <a:rPr lang="el-GR" dirty="0" err="1" smtClean="0"/>
              <a:t>μ.Χ</a:t>
            </a:r>
            <a:r>
              <a:rPr lang="el-GR" dirty="0" smtClean="0"/>
              <a:t>.)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Ρωμαιοκαθολική εκκλησία - γραφειοκρατία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Ρωμαϊκό δίκαιο – θεσμική βάση κρατικής οργάνωσης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Βαρβαρική ισονομία/ελευθερίες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i="1" dirty="0" smtClean="0"/>
              <a:t>Gefolgschaft</a:t>
            </a:r>
            <a:r>
              <a:rPr lang="en-US" dirty="0" smtClean="0"/>
              <a:t>)</a:t>
            </a: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Φεουδαλική/στρατιωτική αμοιβαία αφοσίωση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err="1" smtClean="0"/>
              <a:t>Τιμαριακή</a:t>
            </a:r>
            <a:r>
              <a:rPr lang="el-GR" dirty="0" smtClean="0"/>
              <a:t> οργάνωση στρατιωτικής δομής (</a:t>
            </a:r>
            <a:r>
              <a:rPr lang="en-US" dirty="0" smtClean="0"/>
              <a:t>precarium)</a:t>
            </a: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Αυτόνομα οικονομικά κέντρα: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   Μοναστήρια, ελεύθερες πόλεις, ελεύθεροι αγρότες, εθιμικό δίκαιο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mtClean="0"/>
              <a:t>Δυτική Ευρώπη (6</a:t>
            </a:r>
            <a:r>
              <a:rPr lang="el-GR" baseline="30000" smtClean="0"/>
              <a:t>ος</a:t>
            </a:r>
            <a:r>
              <a:rPr lang="el-GR" smtClean="0"/>
              <a:t> – 10</a:t>
            </a:r>
            <a:r>
              <a:rPr lang="el-GR" baseline="30000" smtClean="0"/>
              <a:t>ος</a:t>
            </a:r>
            <a:r>
              <a:rPr lang="el-GR" smtClean="0"/>
              <a:t> αιώνας)</a:t>
            </a:r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Map_-_Viking_Islam__Magyar_Invasions_to_1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412875"/>
            <a:ext cx="6732588" cy="49260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mtClean="0"/>
              <a:t>Συνολικές επιδρομές (6</a:t>
            </a:r>
            <a:r>
              <a:rPr lang="el-GR" baseline="30000" smtClean="0"/>
              <a:t>ος</a:t>
            </a:r>
            <a:r>
              <a:rPr lang="el-GR" smtClean="0"/>
              <a:t> -10</a:t>
            </a:r>
            <a:r>
              <a:rPr lang="el-GR" baseline="30000" smtClean="0"/>
              <a:t>ος</a:t>
            </a:r>
            <a:r>
              <a:rPr lang="el-GR" smtClean="0"/>
              <a:t> αι.)</a:t>
            </a:r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524000"/>
            <a:ext cx="8218487" cy="492918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Επιθετική διάταξη (ανάπτυξη πόλεων, εμπορίου, ιπποσύνης - σταυροφορίες)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Ισορροπία εξουσιών και εξουσιαστικών κέντρων (φεουδάρχες, πόλεις, αγρότες, έμποροι, εκκλησία)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Ισχνή κεντρική εξουσία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Δυναμική αποκεντρωτική/κοινωνική εξουσία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Επιστημονική – τεχνολογική ανάπτυξη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Κοινωνική ενδυνάμωση διάχυσης </a:t>
            </a:r>
            <a:r>
              <a:rPr lang="el-GR" dirty="0" err="1" smtClean="0"/>
              <a:t>υποδομικής</a:t>
            </a:r>
            <a:r>
              <a:rPr lang="el-GR" dirty="0" smtClean="0"/>
              <a:t> ισχύος (εγγραμματοσύνη, τεχνολογία παραγωγής, θεσμοί, τρόποι συμπεριφοράς, νομικοί κανόνες)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Δομική αυτονομία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smtClean="0"/>
              <a:t>Μεσαιωνική Δυτική Κοινωνία (11</a:t>
            </a:r>
            <a:r>
              <a:rPr lang="el-GR" sz="3600" baseline="30000" smtClean="0"/>
              <a:t>ος</a:t>
            </a:r>
            <a:r>
              <a:rPr lang="el-GR" sz="3600" smtClean="0"/>
              <a:t> -15</a:t>
            </a:r>
            <a:r>
              <a:rPr lang="el-GR" sz="3600" baseline="30000" smtClean="0"/>
              <a:t>ος</a:t>
            </a:r>
            <a:r>
              <a:rPr lang="el-GR" sz="3600" smtClean="0"/>
              <a:t> αι.)</a:t>
            </a:r>
            <a:endParaRPr lang="el-GR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smtClean="0"/>
              <a:t>Κατακερματισμένη και αποκεντρωμένη Δ. Ευρώπη</a:t>
            </a:r>
          </a:p>
          <a:p>
            <a:pPr eaLnBrk="1" hangingPunct="1"/>
            <a:endParaRPr lang="el-GR" smtClean="0"/>
          </a:p>
          <a:p>
            <a:pPr eaLnBrk="1" hangingPunct="1"/>
            <a:r>
              <a:rPr lang="el-GR" sz="2400" smtClean="0"/>
              <a:t>Πολλαπλότητα-πολυμορφία κέντρων εξουσίας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smtClean="0"/>
              <a:t>	</a:t>
            </a:r>
            <a:r>
              <a:rPr lang="el-GR" sz="2000" smtClean="0"/>
              <a:t>(αυτοκράτορες, πάπες, βασιλείς, πρίγκιπες, δούκες, βαρόνοι, επίσκοποι, αβάδες, αστοί, έμποροι)</a:t>
            </a:r>
          </a:p>
          <a:p>
            <a:pPr eaLnBrk="1" hangingPunct="1">
              <a:buFont typeface="Wingdings 2" pitchFamily="18" charset="2"/>
              <a:buNone/>
            </a:pPr>
            <a:endParaRPr lang="el-GR" smtClean="0"/>
          </a:p>
          <a:p>
            <a:pPr eaLnBrk="1" hangingPunct="1"/>
            <a:r>
              <a:rPr lang="el-GR" sz="2400" smtClean="0"/>
              <a:t>Αδυναμία άσκησης μονοπωλιακής οικονομικής και στρατιωτικής εξουσίας</a:t>
            </a:r>
          </a:p>
          <a:p>
            <a:pPr eaLnBrk="1" hangingPunct="1"/>
            <a:endParaRPr lang="el-GR" smtClean="0"/>
          </a:p>
          <a:p>
            <a:pPr eaLnBrk="1" hangingPunct="1"/>
            <a:r>
              <a:rPr lang="el-GR" sz="2400" smtClean="0"/>
              <a:t>Θεσμική κατοχύρωση πολλαπλών κέντρων εξουσίας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828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Γένεση Ευρωπαϊκού συστήματος κρατών</a:t>
            </a:r>
            <a:endParaRPr lang="el-GR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8" y="1196975"/>
            <a:ext cx="8291512" cy="489902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Υψηλή οικονομική ανάπτυξη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Υψηλή αστικοποίηση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Βιοτεχνία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Πιστωτικό σύστημα - τραπεζογραμμάτια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Τεχνολογική πρωτοπορία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Εξερευνητικές θαλάσσιες αποστολές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Τσεν</a:t>
            </a:r>
            <a:r>
              <a:rPr lang="el-GR" dirty="0" smtClean="0"/>
              <a:t> Χο)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Πολιτική οργάνωση: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Αυτοκράτορας – Παλάτι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Μανδαρίνοι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Οικονομική βάση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Αγρότες - Έμποροι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684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Κίνα (Δυναστεία Μινγκ 1368-1644)</a:t>
            </a:r>
            <a:endParaRPr lang="el-GR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hina 1368-16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58750"/>
            <a:ext cx="4392613" cy="65500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788px-Zheng-He-7th-expedition-map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0913" y="1052513"/>
            <a:ext cx="6623050" cy="50434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684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smtClean="0"/>
              <a:t>Τα ταξίδια του </a:t>
            </a:r>
            <a:r>
              <a:rPr lang="el-GR" sz="2800" err="1" smtClean="0"/>
              <a:t>Τσεν</a:t>
            </a:r>
            <a:r>
              <a:rPr lang="el-GR" sz="2800" smtClean="0"/>
              <a:t> Χο (1405-1433)</a:t>
            </a:r>
            <a:endParaRPr lang="el-GR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268413"/>
            <a:ext cx="8207375" cy="5040312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Αυτοκρατορικός Πατερναλισμός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dirty="0" smtClean="0"/>
              <a:t>Όλη η εξουσία απορρέει από το πρόσωπο και τις επιθυμίες του αυτοκράτορα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dirty="0" smtClean="0"/>
              <a:t>Σύμπτωση-σύγχυση ιδιωτικών και δημόσιων θεμάτων και πόρων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dirty="0" smtClean="0"/>
              <a:t>Ισχνή θεσμοθέτηση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err="1" smtClean="0"/>
              <a:t>Μανδαρίνικη</a:t>
            </a:r>
            <a:r>
              <a:rPr lang="el-GR" dirty="0" smtClean="0"/>
              <a:t> τοπική εξουσία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dirty="0" smtClean="0"/>
              <a:t>Ελιτισμός, πολυπλοκότητα, δαπανηρότητα (1.371-20.400)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dirty="0" smtClean="0"/>
              <a:t>Υποτίμηση της αξίας του πολέμου </a:t>
            </a:r>
            <a:r>
              <a:rPr lang="en-US" sz="2400" dirty="0" smtClean="0"/>
              <a:t>(</a:t>
            </a:r>
            <a:r>
              <a:rPr lang="en-US" sz="2400" dirty="0" err="1" smtClean="0"/>
              <a:t>wen</a:t>
            </a:r>
            <a:r>
              <a:rPr lang="en-US" sz="2400" dirty="0" smtClean="0"/>
              <a:t> vs. </a:t>
            </a:r>
            <a:r>
              <a:rPr lang="en-US" sz="2400" dirty="0" err="1" smtClean="0"/>
              <a:t>wu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dirty="0" smtClean="0"/>
              <a:t>Αναξιόπιστος μηχανισμός απόσπασης φόρων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dirty="0" smtClean="0"/>
              <a:t>Παρακράτηση φόρων σε περιόδους κρίσης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dirty="0" smtClean="0"/>
              <a:t>Κομφουκιανική ιδεολογική αυτοτέλεια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400" dirty="0" smtClean="0"/>
              <a:t>Ο Αυτοκράτορας ως μεσίτης παροχής εξουσιών</a:t>
            </a:r>
            <a:r>
              <a:rPr lang="en-US" sz="2400" dirty="0" smtClean="0"/>
              <a:t>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400" dirty="0" smtClean="0"/>
              <a:t>Ισχυρές δεσποτικές, ισχνές εξουσίες υποδομής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7563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Αδυναμίες Κινεζικής Πολιτικής Δομής</a:t>
            </a:r>
            <a:endParaRPr lang="el-GR"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Βεδικό ιεραρχικό σύστημα κάστας </a:t>
            </a:r>
            <a:r>
              <a:rPr lang="en-US" dirty="0" smtClean="0"/>
              <a:t>(</a:t>
            </a:r>
            <a:r>
              <a:rPr lang="en-US" dirty="0" err="1" smtClean="0"/>
              <a:t>jatis</a:t>
            </a:r>
            <a:r>
              <a:rPr lang="en-US" dirty="0" smtClean="0"/>
              <a:t>)</a:t>
            </a: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Επαγγελματική εξειδίκευση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Κοινωνικοί και διαιτητικοί κανόνες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Ενδογαμία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Βραχμάνοι (ιερείς, διδάσκαλοι)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err="1" smtClean="0"/>
              <a:t>Καστρίγια</a:t>
            </a:r>
            <a:r>
              <a:rPr lang="el-GR" sz="2000" dirty="0" smtClean="0"/>
              <a:t> (πολεμιστές, κυβερνήτες)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err="1" smtClean="0"/>
              <a:t>Βαϊσίγια</a:t>
            </a:r>
            <a:r>
              <a:rPr lang="el-GR" sz="2000" dirty="0" smtClean="0"/>
              <a:t> (αγρότες, έμποροι, τεχνίτες)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err="1" smtClean="0"/>
              <a:t>Σούντρα</a:t>
            </a:r>
            <a:r>
              <a:rPr lang="el-GR" sz="2000" dirty="0" smtClean="0"/>
              <a:t> (εργάτες, υπηρέτες)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err="1" smtClean="0"/>
              <a:t>Νταλίτς</a:t>
            </a:r>
            <a:r>
              <a:rPr lang="el-GR" sz="2000" dirty="0" smtClean="0"/>
              <a:t> (ανέγγιχτοι)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Σκλήρυνση συστήματος επί </a:t>
            </a:r>
            <a:r>
              <a:rPr lang="el-GR" sz="2000" dirty="0" err="1" smtClean="0"/>
              <a:t>Μογγούλων</a:t>
            </a:r>
            <a:r>
              <a:rPr lang="el-GR" sz="2000" dirty="0" smtClean="0"/>
              <a:t>, Βρετανών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smtClean="0"/>
              <a:t>Ινδία - ινδουισμός</a:t>
            </a:r>
            <a:endParaRPr lang="el-GR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  <a:p>
            <a:pPr eaLnBrk="1" hangingPunct="1">
              <a:buFont typeface="Wingdings 2" pitchFamily="18" charset="2"/>
              <a:buNone/>
            </a:pPr>
            <a:r>
              <a:rPr lang="el-GR" sz="2400" smtClean="0"/>
              <a:t>Συνύφανση τεσσάρων κοινωνικών εξουσιών:</a:t>
            </a:r>
          </a:p>
          <a:p>
            <a:pPr eaLnBrk="1" hangingPunct="1">
              <a:buFont typeface="Wingdings 2" pitchFamily="18" charset="2"/>
              <a:buNone/>
            </a:pPr>
            <a:endParaRPr lang="el-GR" smtClean="0"/>
          </a:p>
          <a:p>
            <a:pPr eaLnBrk="1" hangingPunct="1"/>
            <a:r>
              <a:rPr lang="el-GR" sz="2000" smtClean="0"/>
              <a:t>Διοίκηση επικράτειας (πολιτική)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Άσκηση μονοπωλίου της βίας (στρατιωτική)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Φορολογία (οικονομική)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Νομιμοποίηση (ιδεολογική)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mtClean="0"/>
              <a:t>Κράτος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Βραχμάνοι (</a:t>
            </a:r>
            <a:r>
              <a:rPr lang="el-GR" dirty="0" err="1" smtClean="0"/>
              <a:t>δάρμα</a:t>
            </a:r>
            <a:r>
              <a:rPr lang="el-GR" dirty="0" smtClean="0"/>
              <a:t>): απόλυτη εξουσία αυθεντίας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Βασιλείς (</a:t>
            </a:r>
            <a:r>
              <a:rPr lang="el-GR" dirty="0" err="1" smtClean="0"/>
              <a:t>άρθα</a:t>
            </a:r>
            <a:r>
              <a:rPr lang="el-GR" dirty="0" smtClean="0"/>
              <a:t>): απόλυτη δεσποτική εξουσία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err="1" smtClean="0"/>
              <a:t>Δάρμα</a:t>
            </a:r>
            <a:r>
              <a:rPr lang="el-GR" dirty="0" smtClean="0"/>
              <a:t>: παγκόσμια τάξη αξιών και κανόνων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err="1" smtClean="0"/>
              <a:t>Άρθα</a:t>
            </a:r>
            <a:r>
              <a:rPr lang="el-GR" dirty="0" smtClean="0"/>
              <a:t>: πεδίο του συμφέροντος και της εξουσίας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dirty="0" err="1" smtClean="0"/>
              <a:t>Πουροχίτα</a:t>
            </a:r>
            <a:r>
              <a:rPr lang="el-GR" sz="2400" dirty="0" smtClean="0"/>
              <a:t>: Σύμβουλος και ιερέας του βασιλιά, κατέχων το μονοπώλιο νομιμοποιημένης αυθεντίας επάνω του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dirty="0" smtClean="0"/>
              <a:t>Αδυναμία πολιτικής εξουσίας να παράγει νομιμοποιημένα </a:t>
            </a:r>
            <a:r>
              <a:rPr lang="el-GR" sz="2400" dirty="0" err="1" smtClean="0"/>
              <a:t>νομοκανονιστικά</a:t>
            </a:r>
            <a:r>
              <a:rPr lang="el-GR" sz="2400" dirty="0" smtClean="0"/>
              <a:t> πλαίσια.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400" dirty="0" smtClean="0"/>
              <a:t>Βραχμάνοι: προσανατολισμός στην υπερβατική σωτηρία – υποτίμηση του </a:t>
            </a:r>
            <a:r>
              <a:rPr lang="el-GR" sz="2400" dirty="0" err="1" smtClean="0"/>
              <a:t>ενύπαρκτου</a:t>
            </a:r>
            <a:r>
              <a:rPr lang="el-GR" sz="2400" dirty="0" smtClean="0"/>
              <a:t> </a:t>
            </a:r>
            <a:r>
              <a:rPr lang="el-GR" sz="2400" dirty="0" err="1" smtClean="0"/>
              <a:t>βιόκοσμου</a:t>
            </a:r>
            <a:r>
              <a:rPr lang="el-GR" sz="2400" dirty="0" smtClean="0"/>
              <a:t>   </a:t>
            </a:r>
            <a:endParaRPr lang="el-G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Θεσμικός διαχωρισμός εξουσίας και  αυθεντίας</a:t>
            </a:r>
            <a:endParaRPr lang="el-GR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Βασιλική εξουσία: αδύναμη και προσωρινή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Έλλειψη οικοδόμησης υποδομών και οικονομικής πολιτικής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Βασιλική εξουσία: αρπακτική // πόλεμος: καταστροφικός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Κράτος: ιδιωτική ιδιοκτησία βασιλέων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Ινδουισμός: Έλλειψη πνεύματος κοινωνικής συνοχής, υποβάθμιση του </a:t>
            </a:r>
            <a:r>
              <a:rPr lang="el-GR" sz="2000" dirty="0" err="1" smtClean="0"/>
              <a:t>ενύπαρκτου</a:t>
            </a:r>
            <a:r>
              <a:rPr lang="el-GR" sz="2000" dirty="0" smtClean="0"/>
              <a:t> βίου, έμφαση στην τελετουργία και την υπακοή στις παραδόσεις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Πλήρης διαχωρισμός πολιτικής και κοινωνικής ζωής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err="1" smtClean="0"/>
              <a:t>Μουγγόλοι</a:t>
            </a:r>
            <a:r>
              <a:rPr lang="el-GR" sz="2000" dirty="0" smtClean="0"/>
              <a:t>, Βρετανοί: Πλήρης χειραγώγηση του συστήματος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Παρασιτική κυρίαρχη τάξη πολεμιστών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7563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Αδυναμίες ινδικού κοινωνικού συστήματος</a:t>
            </a:r>
            <a:endParaRPr lang="el-GR"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Ιερός πόλεμος – οικοδόμηση αυτοκρατορίας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Γαζί: ο ιερός πολεμιστής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Αυτοκρατορία: Ιδεολογία και κοινωνική οργάνωση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Θεσμός </a:t>
            </a:r>
            <a:r>
              <a:rPr lang="el-GR" dirty="0" err="1" smtClean="0"/>
              <a:t>Δεβσιρμέ</a:t>
            </a:r>
            <a:r>
              <a:rPr lang="el-GR" dirty="0" smtClean="0"/>
              <a:t>: Επαγγελματικός στρατός προσήλυτων άγαμων δούλων (γενίτσαροι)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Εντατική </a:t>
            </a:r>
            <a:r>
              <a:rPr lang="el-GR" dirty="0" err="1" smtClean="0"/>
              <a:t>ενδο</a:t>
            </a:r>
            <a:r>
              <a:rPr lang="el-GR" dirty="0" smtClean="0"/>
              <a:t>-θεσμική στρατιωτική αφοσίωση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Αυτονόμηση Σουλτάνου από την κληρονομική αριστοκρατία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Στρατιωτική/διοικητική γραφειοκρατική αξιοκρατία  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Οθωμανική Αυτοκρατορία – επεκτατικό κράτος</a:t>
            </a:r>
            <a:endParaRPr lang="el-GR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Τιμάριο</a:t>
            </a: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endParaRPr lang="el-GR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l-GR" sz="2000" smtClean="0"/>
              <a:t>Προσωρινή παραχώρηση κατακτημένων γαιών σε στρατιωτικούς – ανταπόδοση υπηρεσιών </a:t>
            </a: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endParaRPr lang="el-GR" sz="2000" smtClean="0"/>
          </a:p>
          <a:p>
            <a:pPr eaLnBrk="1" hangingPunct="1">
              <a:buFont typeface="Wingdings 2" pitchFamily="18" charset="2"/>
              <a:buNone/>
            </a:pPr>
            <a:endParaRPr lang="el-GR" sz="2000" smtClean="0"/>
          </a:p>
          <a:p>
            <a:pPr eaLnBrk="1" hangingPunct="1"/>
            <a:r>
              <a:rPr lang="el-GR" sz="2000" smtClean="0"/>
              <a:t>Μιλλιέτ</a:t>
            </a: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endParaRPr lang="el-GR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l-GR" sz="2000" smtClean="0"/>
              <a:t>Αναγνώριση θρησκευτικών κοινοτήτων και εθιμικών ιδιαιτεροτήτων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684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Διοικητικό Σύστημα Οθωμανικής Αυτοκρατορίας</a:t>
            </a:r>
            <a:endParaRPr lang="el-GR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Σουλτανικός πατερναλισμός</a:t>
            </a:r>
          </a:p>
          <a:p>
            <a:pPr eaLnBrk="1" hangingPunct="1"/>
            <a:r>
              <a:rPr lang="el-GR" sz="2000" smtClean="0"/>
              <a:t>Περίπλοκο διοικητικό-στρατιωτικό-νομικό σύστημα</a:t>
            </a:r>
          </a:p>
          <a:p>
            <a:pPr eaLnBrk="1" hangingPunct="1"/>
            <a:r>
              <a:rPr lang="el-GR" sz="2000" smtClean="0"/>
              <a:t>Προνόμια και εξαιρέσεις φορολόγησης</a:t>
            </a:r>
          </a:p>
          <a:p>
            <a:pPr eaLnBrk="1" hangingPunct="1"/>
            <a:r>
              <a:rPr lang="el-GR" sz="2000" smtClean="0"/>
              <a:t>Παρασιτισμός γενιτσάρων</a:t>
            </a:r>
          </a:p>
          <a:p>
            <a:pPr eaLnBrk="1" hangingPunct="1"/>
            <a:r>
              <a:rPr lang="el-GR" sz="2000" smtClean="0"/>
              <a:t>Παρακμή σπαχίδων</a:t>
            </a:r>
          </a:p>
          <a:p>
            <a:pPr eaLnBrk="1" hangingPunct="1"/>
            <a:r>
              <a:rPr lang="el-GR" sz="2000" smtClean="0"/>
              <a:t>Αγοροπωλησία αξιωμάτων </a:t>
            </a:r>
          </a:p>
          <a:p>
            <a:pPr eaLnBrk="1" hangingPunct="1"/>
            <a:r>
              <a:rPr lang="el-GR" sz="2000" smtClean="0"/>
              <a:t>Διοικητική διαφθορά</a:t>
            </a:r>
          </a:p>
          <a:p>
            <a:pPr eaLnBrk="1" hangingPunct="1"/>
            <a:r>
              <a:rPr lang="el-GR" sz="2000" smtClean="0"/>
              <a:t>Φυγόκεντρες τάσεις πολιτικών δευτερογενών κέντρων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Έλλειψη θεσμικής αυτονομίας πόλεων, επαγγελματικών ομάδων, ατόμων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Αδυναμίες του Οθωμανικού Συστήματος</a:t>
            </a:r>
            <a:endParaRPr lang="el-GR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Δουλοπαροικία: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sz="2000" smtClean="0"/>
              <a:t>Δέσμευση των αγροτών στους αριστοκράτες-πάροχους στρατιωτικών υπηρεσιών στον αυτοκράτορα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Ορθοδοξία – Νέα Ρώμη: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sz="2000" smtClean="0"/>
              <a:t>Ιδεολογία καθαγίασης της ιεραρχίας, της υπακοής και της αυτοκρατορίας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Αξιοκρατία - «Δελτίο Βαθμών»: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sz="2000" smtClean="0"/>
              <a:t>Αξιολόγηση-διαβάθμιση ατόμου ανάλογα με τις υπηρεσίες προς τον Αυτοκράτορα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smtClean="0"/>
              <a:t>Ρωσία</a:t>
            </a:r>
            <a:r>
              <a:rPr sz="2800" smtClean="0"/>
              <a:t> – </a:t>
            </a:r>
            <a:r>
              <a:rPr lang="el-GR" sz="2800" smtClean="0"/>
              <a:t>πολεμικό κράτος (16</a:t>
            </a:r>
            <a:r>
              <a:rPr lang="el-GR" sz="2800" baseline="30000" smtClean="0"/>
              <a:t>ος</a:t>
            </a:r>
            <a:r>
              <a:rPr lang="el-GR" sz="2800" smtClean="0"/>
              <a:t> – 19</a:t>
            </a:r>
            <a:r>
              <a:rPr lang="el-GR" sz="2800" baseline="30000" smtClean="0"/>
              <a:t>ος</a:t>
            </a:r>
            <a:r>
              <a:rPr lang="el-GR" sz="2800" smtClean="0"/>
              <a:t> αι.) </a:t>
            </a:r>
            <a:endParaRPr lang="el-GR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 descr="770px-Tabel_o_rang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7113" y="1052513"/>
            <a:ext cx="6942137" cy="54006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684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Table of Ranks</a:t>
            </a:r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4899025"/>
          </a:xfrm>
        </p:spPr>
        <p:txBody>
          <a:bodyPr/>
          <a:lstStyle/>
          <a:p>
            <a:pPr eaLnBrk="1" hangingPunct="1"/>
            <a:r>
              <a:rPr lang="el-GR" sz="2000" smtClean="0"/>
              <a:t>Έντονη και απόλυτη στρατιωτική σύγκρουση  </a:t>
            </a:r>
          </a:p>
          <a:p>
            <a:pPr eaLnBrk="1" hangingPunct="1"/>
            <a:r>
              <a:rPr lang="el-GR" sz="2000" smtClean="0"/>
              <a:t>Κοινωνική ιεραρχία ηγούμενη από τους πολεμιστές</a:t>
            </a:r>
          </a:p>
          <a:p>
            <a:pPr eaLnBrk="1" hangingPunct="1"/>
            <a:r>
              <a:rPr lang="el-GR" sz="2000" smtClean="0"/>
              <a:t>Ιεραρχικό-τελετουργικό-φορμαλιστικό ήθος</a:t>
            </a:r>
          </a:p>
          <a:p>
            <a:pPr eaLnBrk="1" hangingPunct="1"/>
            <a:r>
              <a:rPr lang="el-GR" sz="2000" smtClean="0"/>
              <a:t>Κύρος, τιμή, υπακοή – λατρεία του έντιμου θανάτου</a:t>
            </a:r>
          </a:p>
          <a:p>
            <a:pPr eaLnBrk="1" hangingPunct="1">
              <a:buFont typeface="Wingdings 2" pitchFamily="18" charset="2"/>
              <a:buNone/>
            </a:pPr>
            <a:endParaRPr lang="el-GR" sz="2000" smtClean="0"/>
          </a:p>
          <a:p>
            <a:pPr eaLnBrk="1" hangingPunct="1"/>
            <a:r>
              <a:rPr lang="el-GR" sz="2000" smtClean="0"/>
              <a:t> 16</a:t>
            </a:r>
            <a:r>
              <a:rPr lang="el-GR" sz="2000" baseline="30000" smtClean="0"/>
              <a:t>ος</a:t>
            </a:r>
            <a:r>
              <a:rPr lang="el-GR" sz="2000" smtClean="0"/>
              <a:t> αι. Πολεμική σύγκρουση ευρωπαϊκού τύπου</a:t>
            </a:r>
          </a:p>
          <a:p>
            <a:pPr eaLnBrk="1" hangingPunct="1"/>
            <a:r>
              <a:rPr lang="el-GR" sz="2000" smtClean="0"/>
              <a:t>1467: 260 ιαπωνικά ‘κράτη’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Απαγόρευση πυροβόλων όπλων – Σογκούν Ιεγιάσου</a:t>
            </a:r>
          </a:p>
          <a:p>
            <a:pPr eaLnBrk="1" hangingPunct="1"/>
            <a:r>
              <a:rPr lang="el-GR" sz="2000" smtClean="0"/>
              <a:t>Μονοπώλιο βίας</a:t>
            </a:r>
          </a:p>
          <a:p>
            <a:pPr eaLnBrk="1" hangingPunct="1"/>
            <a:r>
              <a:rPr lang="el-GR" sz="2000" smtClean="0"/>
              <a:t>Εσωτερική οικονομική ανάπτυξη</a:t>
            </a:r>
          </a:p>
          <a:p>
            <a:pPr eaLnBrk="1" hangingPunct="1"/>
            <a:r>
              <a:rPr lang="el-GR" sz="2000" smtClean="0"/>
              <a:t>Μη ανάπτυξη αστικής κοινωνίας</a:t>
            </a:r>
          </a:p>
          <a:p>
            <a:pPr eaLnBrk="1" hangingPunct="1"/>
            <a:r>
              <a:rPr lang="el-GR" sz="2000" smtClean="0"/>
              <a:t>Προετοιμασία συγκεντρωτικού κράτους</a:t>
            </a:r>
          </a:p>
          <a:p>
            <a:pPr eaLnBrk="1" hangingPunct="1"/>
            <a:r>
              <a:rPr lang="el-GR" sz="2000" smtClean="0"/>
              <a:t>Πειθαρχημένη-στρατοκρατική κοινωνία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7563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smtClean="0"/>
              <a:t>Ιαπωνία - στρατοκρατία</a:t>
            </a:r>
            <a:endParaRPr lang="el-GR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Χαμηλή πληθυσμιακή πυκνότητα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Ανταγωνισμός ελέγχου πληθυσμών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Δουλοκτησία και τρομοκρατία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Δημιουργία ‘κρατών-</a:t>
            </a:r>
            <a:r>
              <a:rPr lang="el-GR" dirty="0" err="1" smtClean="0"/>
              <a:t>οάσεων</a:t>
            </a:r>
            <a:r>
              <a:rPr lang="el-GR" dirty="0" smtClean="0"/>
              <a:t>’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θρησκεία - εμπόριο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Απουσία γραφειοκρατίας, συγκεντρωτισμού, πολιτισμικής συνοχής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Σάκα-</a:t>
            </a:r>
            <a:r>
              <a:rPr lang="el-GR" dirty="0" err="1" smtClean="0"/>
              <a:t>Ζούλου:</a:t>
            </a:r>
            <a:r>
              <a:rPr lang="el-GR" dirty="0" smtClean="0"/>
              <a:t> Πλήρης στρατικοποίηση της κοινωνικής ζωής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Αποικιοκρατία: εκμετάλλευση </a:t>
            </a:r>
            <a:r>
              <a:rPr lang="el-GR" dirty="0" err="1" smtClean="0"/>
              <a:t>προϋπάρχοντων</a:t>
            </a:r>
            <a:r>
              <a:rPr lang="el-GR" dirty="0" smtClean="0"/>
              <a:t> κοινωνικών πρακτικών προς ίδιο όφελος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err="1" smtClean="0"/>
              <a:t>Υποσαχάρια</a:t>
            </a:r>
            <a:r>
              <a:rPr lang="el-GR" sz="2800" smtClean="0"/>
              <a:t> Αφρική – πόλεμοι τρομοκρατίας</a:t>
            </a:r>
            <a:endParaRPr lang="el-GR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5" descr="africa_kingdo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4763" y="404813"/>
            <a:ext cx="5818187" cy="60086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68313" y="476250"/>
          <a:ext cx="8147248" cy="5996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/>
                <a:gridCol w="4073624"/>
              </a:tblGrid>
              <a:tr h="576063">
                <a:tc>
                  <a:txBody>
                    <a:bodyPr/>
                    <a:lstStyle/>
                    <a:p>
                      <a:r>
                        <a:rPr lang="el-GR" dirty="0" smtClean="0"/>
                        <a:t>Κοινωνίες χωρίς κρατική δομή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Κοινωνίες με</a:t>
                      </a:r>
                      <a:r>
                        <a:rPr lang="el-GR" baseline="0" dirty="0" smtClean="0"/>
                        <a:t> κρατική δομή</a:t>
                      </a:r>
                      <a:endParaRPr lang="el-GR" dirty="0"/>
                    </a:p>
                  </a:txBody>
                  <a:tcPr/>
                </a:tc>
              </a:tr>
              <a:tr h="973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Αρχηγοί οικογένειας, φάρας, </a:t>
                      </a:r>
                      <a:r>
                        <a:rPr lang="el-GR" dirty="0" err="1" smtClean="0"/>
                        <a:t>τοποφυλής</a:t>
                      </a: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Άτυποι μηχανισμοί διακυβέρνησης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Ασαφή εδαφικά</a:t>
                      </a:r>
                      <a:r>
                        <a:rPr lang="el-GR" baseline="0" dirty="0" smtClean="0"/>
                        <a:t> σύνορα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Θεσμικό</a:t>
                      </a:r>
                      <a:r>
                        <a:rPr lang="el-GR" baseline="0" dirty="0" smtClean="0"/>
                        <a:t> πολιτικό κέντρο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Τυπικοί θεσμοί διακυβέρνησης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Συγκεκριμένα σύνορα και υπήκοοι </a:t>
                      </a:r>
                      <a:endParaRPr lang="el-GR" dirty="0"/>
                    </a:p>
                  </a:txBody>
                  <a:tcPr/>
                </a:tc>
              </a:tr>
              <a:tr h="973042">
                <a:tc>
                  <a:txBody>
                    <a:bodyPr/>
                    <a:lstStyle/>
                    <a:p>
                      <a:r>
                        <a:rPr lang="el-GR" dirty="0" smtClean="0"/>
                        <a:t>Πολλαπλά</a:t>
                      </a:r>
                      <a:r>
                        <a:rPr lang="el-GR" baseline="0" dirty="0" smtClean="0"/>
                        <a:t> κέντρα βίας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Απαίτηση</a:t>
                      </a:r>
                      <a:r>
                        <a:rPr lang="el-GR" baseline="0" dirty="0" smtClean="0"/>
                        <a:t> μ</a:t>
                      </a:r>
                      <a:r>
                        <a:rPr lang="el-GR" dirty="0" smtClean="0"/>
                        <a:t>ονοπωλίου βίας</a:t>
                      </a:r>
                      <a:endParaRPr lang="el-GR" dirty="0"/>
                    </a:p>
                  </a:txBody>
                  <a:tcPr/>
                </a:tc>
              </a:tr>
              <a:tr h="1134531">
                <a:tc>
                  <a:txBody>
                    <a:bodyPr/>
                    <a:lstStyle/>
                    <a:p>
                      <a:r>
                        <a:rPr lang="el-GR" dirty="0" smtClean="0"/>
                        <a:t>Εθελοντική συγκέντρωση πόρων</a:t>
                      </a:r>
                    </a:p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Έθιμα, τελετουργίες, διπλωματία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Εξαναγκαστική</a:t>
                      </a:r>
                      <a:r>
                        <a:rPr lang="el-GR" baseline="0" dirty="0" smtClean="0"/>
                        <a:t> συγκέντρωση προσόδων</a:t>
                      </a:r>
                    </a:p>
                    <a:p>
                      <a:endParaRPr lang="el-GR" baseline="0" dirty="0" smtClean="0"/>
                    </a:p>
                    <a:p>
                      <a:r>
                        <a:rPr lang="el-GR" baseline="0" dirty="0" smtClean="0"/>
                        <a:t>Οικονομικός ορθολογισμός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973042">
                <a:tc>
                  <a:txBody>
                    <a:bodyPr/>
                    <a:lstStyle/>
                    <a:p>
                      <a:r>
                        <a:rPr lang="el-GR" dirty="0" smtClean="0"/>
                        <a:t>Ταύτιση</a:t>
                      </a:r>
                      <a:r>
                        <a:rPr lang="el-GR" baseline="0" dirty="0" smtClean="0"/>
                        <a:t> κοινωνικής </a:t>
                      </a:r>
                      <a:r>
                        <a:rPr lang="el-GR" dirty="0" smtClean="0"/>
                        <a:t>κατάστασης – πνευματικών προτύπων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Ιδιαίτερα ιδεολογικά κέντρα </a:t>
                      </a:r>
                      <a:r>
                        <a:rPr lang="el-GR" dirty="0" err="1" smtClean="0"/>
                        <a:t>αποβλεπτικής</a:t>
                      </a:r>
                      <a:r>
                        <a:rPr lang="el-GR" dirty="0" smtClean="0"/>
                        <a:t> κατασκευής διανοητικών προτύπων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3" descr="afric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225425"/>
            <a:ext cx="3887788" cy="624363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Φεουδαλική κοινωνική δομή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Πολιτισμική ετερογένεια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Ασαφή σύνορα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Αυτοκρατορικές δομές απόσπασης φόρων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Επανάσταση πατρικίων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Μία εκστρατεία ανεξαρτησίας χωρίς ιδιαίτερες πολιτιστικές αναφορές ανά κράτος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Επιδερμικές πολιτικές </a:t>
            </a:r>
            <a:r>
              <a:rPr lang="el-GR" sz="2000" dirty="0" err="1" smtClean="0"/>
              <a:t>ομογενοποίησης</a:t>
            </a:r>
            <a:r>
              <a:rPr lang="el-GR" sz="2000" dirty="0" smtClean="0"/>
              <a:t>, κινητοποίησης και </a:t>
            </a:r>
            <a:r>
              <a:rPr lang="el-GR" sz="2000" dirty="0" err="1" smtClean="0"/>
              <a:t>ορθολογικοποίησης</a:t>
            </a:r>
            <a:r>
              <a:rPr lang="el-GR" sz="2000" dirty="0" smtClean="0"/>
              <a:t> των χωρών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Βία: εμφύλιοι πόλεμοι, τοπικές στάσεις, πραξικοπήματα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Λ/Α Κράτη: πόλεις-κράτη μαζί με μία ενδοχώρα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Θεσμική ασυμφωνία πολιτικής και στρατιωτικής εξουσίας </a:t>
            </a:r>
            <a:endParaRPr lang="el-G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828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Λατινική Αμερική – οι φεουδαρχικοί πόλεμοι</a:t>
            </a:r>
            <a:endParaRPr lang="el-GR" sz="3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3" descr="South_America_179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6950" y="260350"/>
            <a:ext cx="4067175" cy="62642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Παραδοσιακές αυτοκρατορίες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Φεουδαρχία 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Καθεστώς νομοκανονιστικών τάξεων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Απολυταρχικά κράτη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Σύγχρονα εθνικά κράτη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7563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Ευρώπη: Κρατικοί τύποι - συστήματα</a:t>
            </a:r>
            <a:endParaRPr lang="el-GR" sz="3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 smtClean="0"/>
              <a:t>Δίκτυο συμπλεκόμενων δεσμών και αμοιβαίων υποχρεώσεων, διοικητικά κατατετμημένων σε μικρές, αυτόνομες επικράτειες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Στρατιωτικός θεσμός δεσμού βασιλιά – </a:t>
            </a:r>
            <a:r>
              <a:rPr lang="el-GR" sz="2000" dirty="0" err="1" smtClean="0"/>
              <a:t>βασσάλων</a:t>
            </a:r>
            <a:r>
              <a:rPr lang="el-GR" sz="2000" dirty="0" smtClean="0"/>
              <a:t> – (αγροτών)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 smtClean="0"/>
              <a:t>Υποχρεώσεις-δικαιώματα γης, στρατιωτικής αρωγής, φορολόγησης, τιμών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Ελεύθερες πόλεις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Παπική εξουσία – Μοναστήρια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Χριστιανική ταυτότητα</a:t>
            </a:r>
            <a:endParaRPr lang="el-G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7563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Φεουδαρχία (6</a:t>
            </a:r>
            <a:r>
              <a:rPr lang="el-GR" sz="3200" baseline="30000" smtClean="0"/>
              <a:t>ος</a:t>
            </a:r>
            <a:r>
              <a:rPr lang="el-GR" sz="3200" smtClean="0"/>
              <a:t> – 14</a:t>
            </a:r>
            <a:r>
              <a:rPr lang="el-GR" sz="3200" baseline="30000" smtClean="0"/>
              <a:t>ος</a:t>
            </a:r>
            <a:r>
              <a:rPr lang="el-GR" sz="3200" smtClean="0"/>
              <a:t> αι.)</a:t>
            </a:r>
            <a:endParaRPr lang="el-GR" sz="3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3" descr="europe_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549275"/>
            <a:ext cx="6951662" cy="55467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395288" y="1196975"/>
            <a:ext cx="8291512" cy="4899025"/>
          </a:xfrm>
        </p:spPr>
        <p:txBody>
          <a:bodyPr/>
          <a:lstStyle/>
          <a:p>
            <a:pPr eaLnBrk="1" hangingPunct="1"/>
            <a:r>
              <a:rPr lang="el-GR" sz="2000" smtClean="0"/>
              <a:t>Συγκεντρωτική πολιτική οργάνωση κατανομής θεσμικών δικαιωμάτων σε ιδιαίτερες κοινωνικές τάξεις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Αυτονόμηση πολιτικού κέντρου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Θεσμικά σώματα άσκησης συντεταγμένης εξουσίας (τοπικές συνελεύσεις, αριστοκράτες, δήμοι, εκκλησία, συντεχνίες)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Αντιπροσώπευση της «κοινωνίας» 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Απαιτήσεις 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Θεσμική διοίκηση - νομιμοποίηση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828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err="1" smtClean="0"/>
              <a:t>Νομοκανονιστικές</a:t>
            </a:r>
            <a:r>
              <a:rPr lang="el-GR" sz="3200" smtClean="0"/>
              <a:t> τάξεις</a:t>
            </a:r>
            <a:endParaRPr lang="el-GR" sz="3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3" descr="1500 europe 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620713"/>
            <a:ext cx="7073900" cy="56451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Απόλυτες μοναρχίες (Γαλλία, Πρωσία, Αυστρία, Ισπανία, Σουηδία, Ρωσία)</a:t>
            </a:r>
          </a:p>
          <a:p>
            <a:pPr eaLnBrk="1" hangingPunct="1"/>
            <a:r>
              <a:rPr lang="el-GR" sz="2000" smtClean="0"/>
              <a:t>Συνταγματικές μοναρχίες (Αγγλία, Ολλανδία)</a:t>
            </a:r>
          </a:p>
          <a:p>
            <a:pPr eaLnBrk="1" hangingPunct="1"/>
            <a:endParaRPr lang="el-GR" smtClean="0"/>
          </a:p>
          <a:p>
            <a:pPr eaLnBrk="1" hangingPunct="1"/>
            <a:r>
              <a:rPr lang="el-GR" sz="2000" smtClean="0"/>
              <a:t>Σύσταση επαγγελματικού στρατού</a:t>
            </a:r>
          </a:p>
          <a:p>
            <a:pPr eaLnBrk="1" hangingPunct="1"/>
            <a:r>
              <a:rPr lang="el-GR" sz="2000" smtClean="0"/>
              <a:t>Μηχανισμός δημοσιονομικής διαχείρισης </a:t>
            </a:r>
          </a:p>
          <a:p>
            <a:pPr eaLnBrk="1" hangingPunct="1"/>
            <a:r>
              <a:rPr lang="el-GR" sz="2000" smtClean="0"/>
              <a:t>Απορρόφηση πολιτικών μονάδων – ενιαίο σύστημα διοίκησης</a:t>
            </a:r>
          </a:p>
          <a:p>
            <a:pPr eaLnBrk="1" hangingPunct="1"/>
            <a:r>
              <a:rPr lang="el-GR" sz="2000" smtClean="0"/>
              <a:t>Μηχανισμός θέσμισης και εφαρμογής νόμων - αξίωση μονοπωλίου βίας</a:t>
            </a:r>
          </a:p>
          <a:p>
            <a:pPr eaLnBrk="1" hangingPunct="1"/>
            <a:r>
              <a:rPr lang="el-GR" sz="2000" smtClean="0"/>
              <a:t>Σύστημα διπλωματίας και διεθνών σχέσεων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«Κυρίαρχη Εξουσία»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828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smtClean="0"/>
              <a:t>Απολυταρχικά κράτη</a:t>
            </a:r>
            <a:endParaRPr lang="el-GR"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3" descr="1700 europe 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765175"/>
            <a:ext cx="6769100" cy="5400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Κατακτητικοί πόλεμοι ενός πολιτισμικά συμπαγούς κράτος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2000" dirty="0" err="1" smtClean="0"/>
              <a:t>Πολυεθνοτικό</a:t>
            </a:r>
            <a:r>
              <a:rPr lang="el-GR" sz="2000" dirty="0" smtClean="0"/>
              <a:t> πολιτικό σύστημα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Κατασταλτική βία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2000" dirty="0" smtClean="0"/>
              <a:t>Ανάπτυξη στρατιωτικής ισχύος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Πόροι: εισφορές – φορολογία (1% ΑΑΠ)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Έλλειψη μέσων διείσδυσης στην πολιτική κοινωνία: «Αρχή» αλλά όχι «διοίκηση»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Έμμεση πολιτική εξουσία: Παλάτι, στρατός, κρατικοί αντιπρόσωποι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Καταπίεση // ειρήνευση – εμπόριο – κοσμοπολιτισμός – υποδομές - ατομικές ελευθερίες</a:t>
            </a:r>
            <a:endParaRPr lang="el-G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smtClean="0"/>
              <a:t>Αυτοκρατορία (1</a:t>
            </a:r>
            <a:r>
              <a:rPr lang="el-GR" sz="3600" baseline="30000" smtClean="0"/>
              <a:t>ος</a:t>
            </a:r>
            <a:r>
              <a:rPr lang="el-GR" sz="3600" smtClean="0"/>
              <a:t> – 5</a:t>
            </a:r>
            <a:r>
              <a:rPr lang="el-GR" sz="3600" baseline="30000" smtClean="0"/>
              <a:t>ος</a:t>
            </a:r>
            <a:r>
              <a:rPr lang="el-GR" sz="3600" smtClean="0"/>
              <a:t> αι.)</a:t>
            </a:r>
            <a:endParaRPr lang="el-GR" sz="3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Συγκέντρωση εξουσίας στην κορυφή</a:t>
            </a:r>
          </a:p>
          <a:p>
            <a:pPr eaLnBrk="1" hangingPunct="1"/>
            <a:r>
              <a:rPr lang="el-GR" sz="2000" smtClean="0"/>
              <a:t>Αύξηση διοικητικής εξουσίας – επιτήρηση υπηκόων</a:t>
            </a:r>
          </a:p>
          <a:p>
            <a:pPr eaLnBrk="1" hangingPunct="1"/>
            <a:r>
              <a:rPr lang="el-GR" sz="2000" smtClean="0"/>
              <a:t>Εξάρτηση του κράτους από τις συνεργατικές μορφές κοινωνικών σχέσεων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Διαπραγμάτευση: Αμοιβαία σχέση συνεργασίας κυβερνώντων – κυβερνωμένων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Απόλυτες μοναρχίες: δεσποτικές ικανότητες </a:t>
            </a:r>
          </a:p>
          <a:p>
            <a:pPr eaLnBrk="1" hangingPunct="1"/>
            <a:r>
              <a:rPr lang="el-GR" sz="2000" smtClean="0"/>
              <a:t>Συνταγματικές μοναρχίες: δύναμη υποδομής</a:t>
            </a:r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8283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Σχέσεις μοναρχικού κράτους – πολιτικής κοινωνίας</a:t>
            </a:r>
            <a:endParaRPr lang="el-GR" sz="3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Εδαφικότητα – ακριβή σύνορα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Έλεγχος των μέσων βίας – μονοπώλιο βίας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Απρόσωπη δομή εξουσίας – νόμιμα καθορισμένη εξουσιαστική δομή με ανώτατη δικαιοδοσία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Νομιμότητα – νομιμοποίηση έναντι των πολιτών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828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Σύγχρονο κράτος</a:t>
            </a:r>
            <a:endParaRPr lang="el-GR" sz="3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>
          <a:xfrm>
            <a:off x="395288" y="1916113"/>
            <a:ext cx="8291512" cy="4179887"/>
          </a:xfrm>
        </p:spPr>
        <p:txBody>
          <a:bodyPr/>
          <a:lstStyle/>
          <a:p>
            <a:pPr eaLnBrk="1" hangingPunct="1"/>
            <a:r>
              <a:rPr lang="el-GR" sz="2000" smtClean="0"/>
              <a:t>Συνταγματικό κράτος – άρρητοι ή ρητοί περιορισμοί στην κρατική δυνατότητα λήψης αποφάσεων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Φιλελεύθερο κράτος – δημιουργία ιδιωτικής σφαίρας ανεξάρτητης από το κράτος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Αντιπροσωπευτική δημοκρατία – θεσμικοί εκπρόσωποι συμφερόντων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Μονοκομματικό καθεστώς – γενική βούληση της κοινότητας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72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smtClean="0"/>
              <a:t>Μορφές σύγχρονου κράτους</a:t>
            </a:r>
            <a:endParaRPr lang="el-GR" sz="3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Πόλεμος – Ειρήνευση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Κράτος: Η τομή των εξωτερικών και εσωτερικών δράσεων μίας πολεμικής-κατακτητικής κοινότητας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Ικανότητα οργάνωσης των μέσων του πολέμου και απόκτησης πόρων για τη διεξαγωγή του </a:t>
            </a:r>
            <a:r>
              <a:rPr lang="el-GR" sz="2000" smtClean="0">
                <a:sym typeface="Wingdings" pitchFamily="2" charset="2"/>
              </a:rPr>
              <a:t> διοικητικός μηχανισμός  διαπραγμάτευση</a:t>
            </a:r>
            <a:endParaRPr lang="el-GR" sz="2000" smtClean="0"/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Λειτουργίες του κράτους: στρατιωτικές και γεωπολιτικές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«Σχηματοποίηση»: Μέγεθος, μορφή, οργανωτική δομή, εθνοτική σύσταση, υλική υποδομή, κοινωνία</a:t>
            </a:r>
          </a:p>
          <a:p>
            <a:pPr eaLnBrk="1" hangingPunct="1"/>
            <a:endParaRPr lang="el-GR" sz="2000" smtClean="0"/>
          </a:p>
          <a:p>
            <a:pPr eaLnBrk="1" hangingPunct="1"/>
            <a:endParaRPr lang="el-GR" sz="20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828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smtClean="0"/>
              <a:t>Εθνικό κράτος</a:t>
            </a:r>
            <a:endParaRPr lang="el-GR"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Περιοχές έντασης κεφαλαίου: πόλεις-κράτη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Περιοχές έντασης καταναγκασμού: αυτοκρατορίες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Μικτές περιοχές: εθνικά κράτη</a:t>
            </a:r>
          </a:p>
          <a:p>
            <a:pPr eaLnBrk="1" hangingPunct="1"/>
            <a:endParaRPr lang="el-GR" sz="2000" smtClean="0"/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Πόλεμος: Ικανότητα κινητοποίησης και διατήρησης στρατευμάτων 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Επαγγελματικός στρατός </a:t>
            </a:r>
            <a:r>
              <a:rPr lang="el-GR" sz="2000" smtClean="0">
                <a:sym typeface="Wingdings" pitchFamily="2" charset="2"/>
              </a:rPr>
              <a:t> λαϊκός στρατός  εθνικισμός  εκδημοκρατισμός</a:t>
            </a:r>
            <a:endParaRPr lang="el-GR" sz="20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Κοινωνική δομή</a:t>
            </a:r>
            <a:r>
              <a:rPr sz="3200" smtClean="0"/>
              <a:t> </a:t>
            </a:r>
            <a:r>
              <a:rPr lang="el-GR" sz="3200" smtClean="0"/>
              <a:t>Ευρώπης</a:t>
            </a:r>
            <a:endParaRPr lang="el-GR" sz="3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Εμπλοκή των κρατών στην εξερεύνηση και εδραίωση υπερπόντιων εμπορικών σταθμών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Εφοδιασμός, σχεδιασμός, χρηματοδότηση και διοίκηση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Ηγεμονία του παγκόσμιου εμπορίου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Πρόσοδοι ενίσχυσης κεντρικής εξουσίας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Σταδιακή κατάρρευση ισλαμικού, ινδικού και κινεζικού πολιτισμού</a:t>
            </a:r>
          </a:p>
          <a:p>
            <a:pPr eaLnBrk="1" hangingPunct="1"/>
            <a:r>
              <a:rPr lang="el-GR" sz="2000" smtClean="0"/>
              <a:t>Μαράζωμα τοπικών κοινωνιών</a:t>
            </a:r>
          </a:p>
          <a:p>
            <a:pPr eaLnBrk="1" hangingPunct="1"/>
            <a:r>
              <a:rPr lang="el-GR" sz="2000" smtClean="0"/>
              <a:t>Δουλεία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7563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Κράτος και καπιταλισμός (16</a:t>
            </a:r>
            <a:r>
              <a:rPr lang="el-GR" sz="3200" baseline="30000" smtClean="0"/>
              <a:t>ος</a:t>
            </a:r>
            <a:r>
              <a:rPr lang="el-GR" sz="3200" smtClean="0"/>
              <a:t>-18</a:t>
            </a:r>
            <a:r>
              <a:rPr lang="el-GR" sz="3200" baseline="30000" smtClean="0"/>
              <a:t>ος</a:t>
            </a:r>
            <a:r>
              <a:rPr lang="el-GR" sz="3200" smtClean="0"/>
              <a:t> αι.)</a:t>
            </a:r>
            <a:endParaRPr lang="el-GR" sz="3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Παράλληλες αλλά ευδιάκριτα διαφορετικές πορείες συγκεντρωτισμού και καπιταλισμού</a:t>
            </a:r>
          </a:p>
          <a:p>
            <a:pPr eaLnBrk="1" hangingPunct="1"/>
            <a:r>
              <a:rPr lang="el-GR" sz="2000" smtClean="0"/>
              <a:t>Παγκόσμιο σύστημα: αυτοκρατορίες – οικονομίες</a:t>
            </a:r>
          </a:p>
          <a:p>
            <a:pPr eaLnBrk="1" hangingPunct="1"/>
            <a:r>
              <a:rPr lang="el-GR" sz="2000" smtClean="0"/>
              <a:t>Παγκ. Αυτοκρατορίες: αυταρχικές, συγκεντρωτικές, παρασιτικές</a:t>
            </a:r>
          </a:p>
          <a:p>
            <a:pPr eaLnBrk="1" hangingPunct="1"/>
            <a:r>
              <a:rPr lang="el-GR" sz="2000" smtClean="0"/>
              <a:t>Παγκ. Οικονομίες: Εύκαμπτες, προσαρμόσιμες, συσσωρευτικές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Παγκόσμιο Σύστημα: Καταμερισμός: πυρήνας-ημιπεριφέρεια-περιφέρεια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Εμπορικός-γεωργικός καπιταλισμός: εθελοντική εξάπλωση αγορών</a:t>
            </a:r>
          </a:p>
          <a:p>
            <a:pPr eaLnBrk="1" hangingPunct="1"/>
            <a:r>
              <a:rPr lang="el-GR" sz="2000" smtClean="0"/>
              <a:t>Βιομηχανικός καπιταλισμός: εξαναγκαστική συγκέντρωση μέσων παραγωγής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828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Παγκοσμιοποίηση (1450-1650) </a:t>
            </a:r>
            <a:r>
              <a:rPr sz="3200" smtClean="0"/>
              <a:t>E. </a:t>
            </a:r>
            <a:r>
              <a:rPr sz="3200" err="1" smtClean="0"/>
              <a:t>Wallerstein</a:t>
            </a:r>
            <a:endParaRPr lang="el-GR" sz="3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Κρατικό συμφέρον: πολεμική δυνατότητα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Κρατικός στόχος: αύξηση πόρων (φόροι, πρόσοδοι, επενδύσεις, δασμοί)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Κρατικός ρόλος: συντονιστικός, υποστηρικτικός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Κρατική δράση: ρύθμιση της οικονομίας και εξορθολογισμός της ιδιωτικής περιουσίας και διεκδικήσεων για την προστασία της οικ. βάσης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Δράση μεσαίας τάξης: επιρροή και έλεγχος </a:t>
            </a:r>
            <a:r>
              <a:rPr lang="el-GR" sz="2000" smtClean="0"/>
              <a:t>του κράτους</a:t>
            </a: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 smtClean="0"/>
              <a:t>«Η συμμαχία»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Πολιτικοί ηγέτες </a:t>
            </a:r>
            <a:r>
              <a:rPr lang="el-GR" sz="2000" dirty="0" smtClean="0">
                <a:sym typeface="Wingdings" pitchFamily="2" charset="2"/>
              </a:rPr>
              <a:t> πολιτική κυριαρχία και δημοσιονομικές ρυθμίσεις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>
                <a:sym typeface="Wingdings" pitchFamily="2" charset="2"/>
              </a:rPr>
              <a:t>Καπιταλιστές  οικονομική ηγεμονία και ανάπτυξη αγορών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>
                <a:sym typeface="Wingdings" pitchFamily="2" charset="2"/>
              </a:rPr>
              <a:t> 		   πολιτική συμμετοχή: αστικά και πολιτικά δικαιώματα</a:t>
            </a:r>
          </a:p>
          <a:p>
            <a:pPr lvl="8">
              <a:buFont typeface="Wingdings 2" pitchFamily="18" charset="2"/>
              <a:buNone/>
              <a:defRPr/>
            </a:pPr>
            <a:endParaRPr lang="el-GR" sz="9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828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Σύγκληση κράτους και καπιταλισμού 1</a:t>
            </a:r>
            <a:r>
              <a:rPr sz="3200" smtClean="0"/>
              <a:t>7</a:t>
            </a:r>
            <a:r>
              <a:rPr lang="el-GR" sz="3200" baseline="30000" err="1" smtClean="0"/>
              <a:t>ος</a:t>
            </a:r>
            <a:r>
              <a:rPr lang="el-GR" sz="3200" smtClean="0"/>
              <a:t>- 19</a:t>
            </a:r>
            <a:r>
              <a:rPr lang="el-GR" sz="3200" baseline="30000" smtClean="0"/>
              <a:t>ος</a:t>
            </a:r>
            <a:r>
              <a:rPr lang="el-GR" sz="3200" smtClean="0"/>
              <a:t> αι.</a:t>
            </a:r>
            <a:endParaRPr lang="el-GR" sz="3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err="1" smtClean="0"/>
              <a:t>Γραφειοκρατικοποίηση</a:t>
            </a:r>
            <a:r>
              <a:rPr lang="el-GR" dirty="0" smtClean="0"/>
              <a:t> </a:t>
            </a:r>
            <a:r>
              <a:rPr lang="el-GR" dirty="0" smtClean="0"/>
              <a:t>και συγκεντρωτισμός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Αύξηση των στρατιωτικών εξόδων </a:t>
            </a:r>
            <a:r>
              <a:rPr lang="el-GR" dirty="0" smtClean="0">
                <a:sym typeface="Wingdings" pitchFamily="2" charset="2"/>
              </a:rPr>
              <a:t>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>
                <a:sym typeface="Wingdings" pitchFamily="2" charset="2"/>
              </a:rPr>
              <a:t>Αύξηση </a:t>
            </a:r>
            <a:r>
              <a:rPr lang="el-GR" dirty="0" smtClean="0"/>
              <a:t>της φορολογίας </a:t>
            </a:r>
            <a:r>
              <a:rPr lang="el-GR" dirty="0" smtClean="0">
                <a:sym typeface="Wingdings" pitchFamily="2" charset="2"/>
              </a:rPr>
              <a:t>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>
                <a:sym typeface="Wingdings" pitchFamily="2" charset="2"/>
              </a:rPr>
              <a:t>Οργάνωση φοροεισπρακτικών μηχανισμών 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>
                <a:sym typeface="Wingdings" pitchFamily="2" charset="2"/>
              </a:rPr>
              <a:t>Οργάνωση γραφειοκρατίας 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Συγκεντρωτικό κράτος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16</a:t>
            </a:r>
            <a:r>
              <a:rPr lang="el-GR" baseline="30000" dirty="0" smtClean="0"/>
              <a:t>ος</a:t>
            </a:r>
            <a:r>
              <a:rPr lang="el-GR" dirty="0" smtClean="0"/>
              <a:t> – 19</a:t>
            </a:r>
            <a:r>
              <a:rPr lang="el-GR" baseline="30000" dirty="0" smtClean="0"/>
              <a:t>ος</a:t>
            </a:r>
            <a:r>
              <a:rPr lang="el-GR" dirty="0" smtClean="0"/>
              <a:t> αι. Διάθεση 65%-80% του κρατικού προϋπολογισμού για κάλυψη πολεμικών-στρατιωτικών δαπανών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Δημιουργία του σύγχρονου διεθνούς συστήματος κρατών 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/>
              <a:t>Το νέο, σύγχρονο, κράτος</a:t>
            </a:r>
            <a:endParaRPr lang="el-GR" sz="3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Νεωτερικές επαναστάσεις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sz="2000" smtClean="0"/>
              <a:t>Αγγλική (1650), Αμερικανική (1774), Γαλλική (1789)</a:t>
            </a:r>
          </a:p>
          <a:p>
            <a:pPr eaLnBrk="1" hangingPunct="1"/>
            <a:endParaRPr lang="el-GR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l-GR" sz="2000" smtClean="0"/>
              <a:t>Συνδυασμός δομικών εντάσεων και νέων ιδεολογικών προγραμμάτων:</a:t>
            </a:r>
          </a:p>
          <a:p>
            <a:pPr eaLnBrk="1" hangingPunct="1">
              <a:buFont typeface="Wingdings 2" pitchFamily="18" charset="2"/>
              <a:buNone/>
            </a:pPr>
            <a:endParaRPr lang="el-GR" sz="2000" smtClean="0"/>
          </a:p>
          <a:p>
            <a:pPr eaLnBrk="1" hangingPunct="1"/>
            <a:r>
              <a:rPr lang="el-GR" sz="2000" smtClean="0"/>
              <a:t>Οικονομική κατάρρευση, πολιτική αποδιάρθρωση, ιδεολογική απονομιμοποίηση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sz="2000" smtClean="0"/>
              <a:t> </a:t>
            </a:r>
          </a:p>
          <a:p>
            <a:pPr eaLnBrk="1" hangingPunct="1"/>
            <a:r>
              <a:rPr lang="el-GR" sz="2000" smtClean="0"/>
              <a:t>Ιακωβινισμός = Ο εξαγνισμός της κοινωνίας και η «επανάστασή» της</a:t>
            </a:r>
          </a:p>
          <a:p>
            <a:pPr eaLnBrk="1" hangingPunct="1">
              <a:buFont typeface="Wingdings 2" pitchFamily="18" charset="2"/>
              <a:buNone/>
            </a:pPr>
            <a:endParaRPr lang="el-GR" smtClean="0"/>
          </a:p>
          <a:p>
            <a:pPr eaLnBrk="1" hangingPunct="1"/>
            <a:endParaRPr lang="el-GR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684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Το επαναστατικό Κράτος</a:t>
            </a:r>
            <a:endParaRPr lang="el-GR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152400"/>
            <a:ext cx="8291264" cy="9003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smtClean="0"/>
              <a:t>Αυτοκρατορία: Τρεις ακτίνες κοινωνικής αλληλεπίδρασης (</a:t>
            </a:r>
            <a:r>
              <a:rPr sz="2800" b="1" err="1" smtClean="0"/>
              <a:t>Lattimore</a:t>
            </a:r>
            <a:r>
              <a:rPr lang="el-GR" sz="2800" b="1" smtClean="0"/>
              <a:t>)</a:t>
            </a:r>
            <a:endParaRPr lang="el-GR" sz="2800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000" smtClean="0"/>
              <a:t>1. Η πιο εκτεταμένη γεωγραφικά ακτίνα είναι εκείνη της </a:t>
            </a:r>
            <a:r>
              <a:rPr lang="el-GR" sz="2000" i="1" u="sng" smtClean="0"/>
              <a:t>στρατιωτικής δράσης</a:t>
            </a:r>
            <a:r>
              <a:rPr lang="el-GR" sz="2000" smtClean="0"/>
              <a:t>, 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smtClean="0"/>
              <a:t>1α. Εσωτερική ακτίνα: εδάφη που, μετά από κατάκτηση, προστίθενται στο κράτος, 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smtClean="0"/>
              <a:t>2β. Εξωτερική ακτίνα ευρύτερου πλαισίου επιδρομών τιμωρίας ή επιβολής φόρου υποτέλειας.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sz="2000" smtClean="0"/>
          </a:p>
          <a:p>
            <a:pPr eaLnBrk="1" hangingPunct="1">
              <a:lnSpc>
                <a:spcPct val="80000"/>
              </a:lnSpc>
            </a:pPr>
            <a:r>
              <a:rPr lang="el-GR" sz="2000" smtClean="0"/>
              <a:t>2. Η μέση ακτίνα της </a:t>
            </a:r>
            <a:r>
              <a:rPr lang="el-GR" sz="2000" i="1" u="sng" smtClean="0"/>
              <a:t>δημόσιας διοίκησης</a:t>
            </a:r>
            <a:r>
              <a:rPr lang="el-GR" sz="2000" smtClean="0"/>
              <a:t>, λιγότερο εκτεταμένη και απλή αντιγραφή των επαρχιακών διοικήσεων.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sz="2000" smtClean="0"/>
          </a:p>
          <a:p>
            <a:pPr eaLnBrk="1" hangingPunct="1">
              <a:lnSpc>
                <a:spcPct val="80000"/>
              </a:lnSpc>
            </a:pPr>
            <a:r>
              <a:rPr lang="el-GR" sz="2000" smtClean="0"/>
              <a:t>3. Η μικρότερη ακτίνα  της </a:t>
            </a:r>
            <a:r>
              <a:rPr lang="el-GR" sz="2000" i="1" u="sng" smtClean="0"/>
              <a:t>οικονομικής ενσωμάτωσης</a:t>
            </a:r>
            <a:r>
              <a:rPr lang="el-GR" sz="2000" smtClean="0"/>
              <a:t>, που στον μέγιστο βαθμό είναι εκείνη της επαρχίας και στον μικρότερο, η κυτταρική οικονομική μονάδα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sz="2000" smtClean="0"/>
          </a:p>
          <a:p>
            <a:pPr eaLnBrk="1" hangingPunct="1">
              <a:lnSpc>
                <a:spcPct val="80000"/>
              </a:lnSpc>
            </a:pPr>
            <a:r>
              <a:rPr lang="el-GR" sz="2000" smtClean="0"/>
              <a:t>Η μεγάλης κλίμακας ενσωμάτωση εξαρτιόταν από στρατιωτικούς και όχι οικονομικούς παράγοντες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  <a:p>
            <a:pPr eaLnBrk="1" hangingPunct="1"/>
            <a:r>
              <a:rPr lang="el-GR" sz="2200" smtClean="0"/>
              <a:t>Κινητοποίηση της περιφέρειας από το πολιτικό κέντρο</a:t>
            </a:r>
          </a:p>
          <a:p>
            <a:pPr eaLnBrk="1" hangingPunct="1"/>
            <a:endParaRPr lang="el-GR" sz="2200" smtClean="0"/>
          </a:p>
          <a:p>
            <a:pPr eaLnBrk="1" hangingPunct="1"/>
            <a:r>
              <a:rPr lang="el-GR" sz="2200" smtClean="0"/>
              <a:t>Απαιτήσεις της περιφέρειας από το πολιτικό κέντρο</a:t>
            </a:r>
          </a:p>
          <a:p>
            <a:pPr eaLnBrk="1" hangingPunct="1"/>
            <a:endParaRPr lang="el-GR" sz="2200" smtClean="0"/>
          </a:p>
          <a:p>
            <a:pPr eaLnBrk="1" hangingPunct="1"/>
            <a:r>
              <a:rPr lang="el-GR" sz="2200" smtClean="0"/>
              <a:t>Αναδιάρθρωση (επιβίωση παλαιού καθεστώτος) / Επανάσταση (πλήρης αναδιάρθρωση της κοινωνικής δομής)</a:t>
            </a:r>
          </a:p>
          <a:p>
            <a:pPr eaLnBrk="1" hangingPunct="1"/>
            <a:endParaRPr lang="el-GR" sz="2200" smtClean="0"/>
          </a:p>
          <a:p>
            <a:pPr eaLnBrk="1" hangingPunct="1"/>
            <a:r>
              <a:rPr lang="el-GR" sz="2200" smtClean="0"/>
              <a:t>Ολιγαρχικό / Αστικό / Αυταρχικό κράτος</a:t>
            </a:r>
          </a:p>
          <a:p>
            <a:pPr eaLnBrk="1" hangingPunct="1"/>
            <a:endParaRPr lang="el-GR" sz="2200" smtClean="0"/>
          </a:p>
          <a:p>
            <a:pPr eaLnBrk="1" hangingPunct="1"/>
            <a:r>
              <a:rPr lang="el-GR" sz="2200" smtClean="0"/>
              <a:t>Εθνικισμός – Μαζική Πολεμική Κινητοποίηση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7563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Μαζικά κράτη, μαζικοί πόλεμοι</a:t>
            </a:r>
            <a:endParaRPr lang="el-GR" sz="3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Απολυταρχική Βασιλεία – Κοινοβουλευτική Ολιγαρχία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Έμμεση πρόσβαση στη συλλογή φόρων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Κοινοβουλευτική άρνηση συνεργασίας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Άνοδος θρησκευτικής αντιβασιλικής ιδεολογίας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Πουριτανισμός – απόρριψη αυθεντίας - μανιχαϊσμός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Νέο Πρότυπο Στρατού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Εμπέδωση πολιτικού ρόλου του Κοινοβουλίου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Αποκατάσταση Μοναρχίας (1661)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Μεταμόρφωση φατριών σε κόμματα (1707)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Εξάπλωση του δικαιώματος ψήφου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828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smtClean="0"/>
              <a:t>Αγγλική Επανάσταση (1642-1651) και Μεταρρύθμιση</a:t>
            </a:r>
            <a:endParaRPr lang="el-GR" sz="2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Πέντε αποικιακές ιδιαιτερότητες: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De facto </a:t>
            </a:r>
            <a:r>
              <a:rPr lang="el-GR" sz="2000" dirty="0" smtClean="0"/>
              <a:t>αστικές και πολιτικές ελευθερίες – αποκεντρωμένο, συνταγματικό κράτος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Αγροτική αλλά έντονα καπιταλιστική οικονομία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Θεσμοποιημένος ρατσισμός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Κοινή θρησκευτικότητα, οικονομική ισότητα, εγγραμματοσύνη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Ευρείες, μη τεμαχισμένες, οργανώσεις εξουσίας – συνεκτική κοινωνία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Αμερικανική επανάσταση</a:t>
            </a:r>
            <a:endParaRPr lang="el-GR" sz="3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Αποκεντρωμένη Συνομοσπονδία (1783)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Συγκεντρωτικό Σύνταγμα Φιλαδέλφειας (1787)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200" dirty="0" smtClean="0"/>
              <a:t>Συμβιβασμός συγκεντρωτισμού-αποκέντρωσης: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Προεδρία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Δύο σώματα Κογκρέσου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Δεκατρείς Πολιτείες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Τοπικές κυβερνήσεις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Ανώτατο Δικαστήριο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400" dirty="0" smtClean="0"/>
              <a:t>Κτητικός ατομικισμός – υπερίσχυση του ατομικού έναντι του συλλογικού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828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smtClean="0"/>
              <a:t>Συνταγματικός διακανονισμός</a:t>
            </a:r>
            <a:endParaRPr lang="el-GR" sz="3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825" y="1196975"/>
            <a:ext cx="8435975" cy="48990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 smtClean="0"/>
              <a:t>Στοιχεία του Γαλλικού Κράτους: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Μοναρχική κρατική ελίτ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Προνομιούχες, </a:t>
            </a:r>
            <a:r>
              <a:rPr lang="el-GR" sz="2000" dirty="0" err="1" smtClean="0"/>
              <a:t>ημι</a:t>
            </a:r>
            <a:r>
              <a:rPr lang="el-GR" sz="2000" dirty="0" smtClean="0"/>
              <a:t>-αυτόνομες ομάδες της περιφέρειας</a:t>
            </a: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err="1" smtClean="0"/>
              <a:t>Τεμαχικές</a:t>
            </a:r>
            <a:r>
              <a:rPr lang="el-GR" sz="2000" dirty="0" smtClean="0"/>
              <a:t> και κλαδικές οικονομίες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 smtClean="0"/>
              <a:t>Αποκεντρωμένη απολυταρχία «σωματείων» «τάξεων» και συντεχνιών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Ιδεολογική διάβρωση του Παλαιού Καθεστώτος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Χρηματοοικονομική κρίση γεωπολιτικών πιέσεων – φορολογική υστέρηση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Παραγωγική υστέρηση και παραγωγικές κρίσεις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 Έλλειψη θεσμοθετημένων αντιπροσωπευτικών μηχανισμών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Εμβόλιμη ανάπτυξη </a:t>
            </a:r>
            <a:r>
              <a:rPr lang="el-GR" sz="2000" smtClean="0"/>
              <a:t>γενικής/εθνικής και  ταξικής </a:t>
            </a:r>
            <a:r>
              <a:rPr lang="el-GR" sz="2000" dirty="0" smtClean="0"/>
              <a:t>αντιπαράθεσης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Άνοδος ιδεολογικής ελίτ διαφωτιστικής-ηθικής εστίασης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 smtClean="0"/>
              <a:t>Δημιουργία εθνικού-αστικού κράτους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684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mtClean="0"/>
              <a:t>Η Γαλλική Επανάσταση</a:t>
            </a:r>
            <a:endParaRPr lang="el-G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1"/>
          <p:cNvSpPr>
            <a:spLocks noGrp="1"/>
          </p:cNvSpPr>
          <p:nvPr>
            <p:ph idx="1"/>
          </p:nvPr>
        </p:nvSpPr>
        <p:spPr>
          <a:xfrm>
            <a:off x="468313" y="1125538"/>
            <a:ext cx="8218487" cy="4970462"/>
          </a:xfrm>
        </p:spPr>
        <p:txBody>
          <a:bodyPr/>
          <a:lstStyle/>
          <a:p>
            <a:pPr eaLnBrk="1" hangingPunct="1"/>
            <a:r>
              <a:rPr lang="el-GR" sz="2000" smtClean="0"/>
              <a:t>Κινητοποίηση και ενσωμάτωση της περιφέρειας στο πολιτικό κέντρο: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Αγγλία: Αναδιάρθρωση</a:t>
            </a:r>
            <a:r>
              <a:rPr lang="en-US" sz="2000" smtClean="0"/>
              <a:t>/</a:t>
            </a:r>
            <a:r>
              <a:rPr lang="el-GR" sz="2000" smtClean="0"/>
              <a:t>εξορθολογισμός του πολιτικού κέντρου – Ανάπτυξη της αστικής κοινωνίας και σταδιακή απορρόφηση/ενσωμάτωσή της στο πολιτικό κέντρο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Αμερική: Δημιουργία πολλαπλών πολιτικών κέντρων – Θρησκευτική και αστική ανάπτυξη της δημοκρατίας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Γαλλία: Πολιτική συγκεντροποίηση και γραφειοκρατική-ιδεολογική ενσωμάτωση της περιφέρειας στο κέντρο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8229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smtClean="0"/>
              <a:t/>
            </a:r>
            <a:br>
              <a:rPr lang="el-GR" sz="2800" smtClean="0"/>
            </a:br>
            <a:r>
              <a:rPr lang="el-GR" sz="2800" smtClean="0"/>
              <a:t>Αποτελέσματα των Δυτικών επαναστάσεων</a:t>
            </a:r>
            <a:br>
              <a:rPr lang="el-GR" sz="2800" smtClean="0"/>
            </a:br>
            <a:endParaRPr lang="el-GR" sz="2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ln>
                  <a:noFill/>
                </a:ln>
                <a:effectLst/>
                <a:latin typeface="Arial" charset="0"/>
              </a:rPr>
              <a:t>Η Άνοδος του Εθνικισμού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l-GR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l-GR" sz="2000" dirty="0" smtClean="0">
                <a:latin typeface="Arial" charset="0"/>
              </a:rPr>
              <a:t>Εθνικισμός</a:t>
            </a:r>
            <a:r>
              <a:rPr lang="el-GR" sz="2000" dirty="0" smtClean="0">
                <a:latin typeface="Arial" charset="0"/>
              </a:rPr>
              <a:t>: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l-GR" sz="2000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l-GR" sz="2000" dirty="0" smtClean="0">
                <a:latin typeface="Arial" charset="0"/>
              </a:rPr>
              <a:t>Η ιδεολογία που επιβεβαιώνει την ηθική, πολιτισμική, και την πολιτική υπεροχή κάποιας </a:t>
            </a:r>
            <a:r>
              <a:rPr lang="el-GR" sz="2000" dirty="0" err="1" smtClean="0">
                <a:latin typeface="Arial" charset="0"/>
              </a:rPr>
              <a:t>εθνοτικής</a:t>
            </a:r>
            <a:r>
              <a:rPr lang="el-GR" sz="2000" dirty="0" smtClean="0">
                <a:latin typeface="Arial" charset="0"/>
              </a:rPr>
              <a:t> ομάδας.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l-GR" sz="2000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>
                <a:latin typeface="Arial" charset="0"/>
              </a:rPr>
              <a:t>Ernst </a:t>
            </a:r>
            <a:r>
              <a:rPr lang="en-US" sz="2000" dirty="0" err="1" smtClean="0">
                <a:latin typeface="Arial" charset="0"/>
              </a:rPr>
              <a:t>Gellner</a:t>
            </a:r>
            <a:r>
              <a:rPr lang="el-GR" sz="2000" dirty="0" smtClean="0">
                <a:latin typeface="Arial" charset="0"/>
              </a:rPr>
              <a:t>: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l-GR" sz="2000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l-GR" sz="2000" dirty="0" smtClean="0">
                <a:latin typeface="Arial" charset="0"/>
              </a:rPr>
              <a:t>Νεωτερικό μαζικό φαινόμενο δημιουργίας ορθολογικής κοινωνίας και απρόσωπης επικοινωνίας στα πλαίσια της εκβιομηχάνισης (κινητικότητα, </a:t>
            </a:r>
            <a:r>
              <a:rPr lang="el-GR" sz="2000" dirty="0" err="1" smtClean="0">
                <a:latin typeface="Arial" charset="0"/>
              </a:rPr>
              <a:t>ανταλλακτικότητα</a:t>
            </a:r>
            <a:r>
              <a:rPr lang="el-GR" sz="2000" dirty="0" smtClean="0">
                <a:latin typeface="Arial" charset="0"/>
              </a:rPr>
              <a:t>, ασυνάφεια)  </a:t>
            </a:r>
          </a:p>
          <a:p>
            <a:pPr eaLnBrk="1" hangingPunct="1">
              <a:buFont typeface="Wingdings 2" pitchFamily="18" charset="2"/>
              <a:buNone/>
            </a:pPr>
            <a:endParaRPr lang="el-GR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18488" cy="7556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2800" smtClean="0">
                <a:ln>
                  <a:noFill/>
                </a:ln>
                <a:effectLst/>
                <a:latin typeface="Arial" charset="0"/>
              </a:rPr>
              <a:t>Ανάπτυξη πραγματολογικής γραμματείας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el-GR" sz="2200" smtClean="0">
                <a:latin typeface="Arial" charset="0"/>
              </a:rPr>
              <a:t>Ανάπτυξη ‘οικουμενικών’ ιδεολογιών εν τω μέσω εντατικοποιημένης γεωπολιτικής σύγκρουσης:</a:t>
            </a:r>
          </a:p>
          <a:p>
            <a:pPr eaLnBrk="1" hangingPunct="1"/>
            <a:endParaRPr lang="el-GR" sz="2200" smtClean="0">
              <a:latin typeface="Arial" charset="0"/>
            </a:endParaRPr>
          </a:p>
          <a:p>
            <a:pPr eaLnBrk="1" hangingPunct="1"/>
            <a:endParaRPr lang="el-GR" sz="2200" smtClean="0">
              <a:latin typeface="Arial" charset="0"/>
            </a:endParaRPr>
          </a:p>
          <a:p>
            <a:pPr eaLnBrk="1" hangingPunct="1"/>
            <a:r>
              <a:rPr lang="el-GR" sz="2200" smtClean="0">
                <a:latin typeface="Arial" charset="0"/>
              </a:rPr>
              <a:t>Ανάπτυξη εμπορικού καπιταλισμού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sz="2200" smtClean="0">
                <a:latin typeface="Arial" charset="0"/>
              </a:rPr>
              <a:t>- ταξική συνείδηση ή συνεργασία μέσω πολιτικής μεταρρύθμισης</a:t>
            </a:r>
          </a:p>
          <a:p>
            <a:pPr eaLnBrk="1" hangingPunct="1"/>
            <a:endParaRPr lang="el-GR" sz="2200" smtClean="0">
              <a:latin typeface="Arial" charset="0"/>
            </a:endParaRPr>
          </a:p>
          <a:p>
            <a:pPr eaLnBrk="1" hangingPunct="1"/>
            <a:r>
              <a:rPr lang="el-GR" sz="2200" smtClean="0">
                <a:latin typeface="Arial" charset="0"/>
              </a:rPr>
              <a:t>Ανάπτυξη του συγκεντρωτικού κράτους </a:t>
            </a:r>
          </a:p>
          <a:p>
            <a:pPr eaLnBrk="1" hangingPunct="1">
              <a:buFontTx/>
              <a:buChar char="-"/>
            </a:pPr>
            <a:r>
              <a:rPr lang="el-GR" sz="2200" smtClean="0">
                <a:latin typeface="Arial" charset="0"/>
              </a:rPr>
              <a:t>κρατικός εκσυγχρονισμός (στρατός, διοίκηση) </a:t>
            </a:r>
          </a:p>
          <a:p>
            <a:pPr eaLnBrk="1" hangingPunct="1">
              <a:buFontTx/>
              <a:buNone/>
            </a:pPr>
            <a:endParaRPr lang="el-GR" sz="220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l-GR" sz="2200" smtClean="0">
                <a:latin typeface="Arial" charset="0"/>
              </a:rPr>
              <a:t>Ταυτόχρονη ανάπτυξη εθνικιστικής και ταξικής συνείδησης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 bwMode="auto">
          <a:xfrm>
            <a:off x="395288" y="152400"/>
            <a:ext cx="8208962" cy="4683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l-GR" sz="2800" smtClean="0">
                <a:ln>
                  <a:noFill/>
                </a:ln>
                <a:effectLst/>
                <a:latin typeface="Arial" charset="0"/>
              </a:rPr>
              <a:t>Κύρια μέσα πραγματολογικής γραμματείας 18</a:t>
            </a:r>
            <a:r>
              <a:rPr lang="el-GR" sz="2800" baseline="30000" smtClean="0">
                <a:ln>
                  <a:noFill/>
                </a:ln>
                <a:effectLst/>
                <a:latin typeface="Arial" charset="0"/>
              </a:rPr>
              <a:t>ος</a:t>
            </a:r>
            <a:r>
              <a:rPr lang="el-GR" sz="2800" smtClean="0">
                <a:ln>
                  <a:noFill/>
                </a:ln>
                <a:effectLst/>
                <a:latin typeface="Arial" charset="0"/>
              </a:rPr>
              <a:t> αι.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395288" y="1052513"/>
            <a:ext cx="835342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1700" smtClean="0">
                <a:latin typeface="Arial" charset="0"/>
              </a:rPr>
              <a:t>Εκκλησία</a:t>
            </a:r>
          </a:p>
          <a:p>
            <a:pPr eaLnBrk="1" hangingPunct="1">
              <a:lnSpc>
                <a:spcPct val="80000"/>
              </a:lnSpc>
            </a:pPr>
            <a:endParaRPr lang="el-GR" sz="17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700" smtClean="0">
                <a:latin typeface="Arial" charset="0"/>
              </a:rPr>
              <a:t>Κράτος: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600" smtClean="0">
                <a:latin typeface="Arial" charset="0"/>
              </a:rPr>
              <a:t>Ένοπλες Δυνάμεις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600" smtClean="0">
                <a:latin typeface="Arial" charset="0"/>
              </a:rPr>
              <a:t>Δημόσια Διοίκηση</a:t>
            </a:r>
          </a:p>
          <a:p>
            <a:pPr eaLnBrk="1" hangingPunct="1">
              <a:lnSpc>
                <a:spcPct val="80000"/>
              </a:lnSpc>
            </a:pPr>
            <a:endParaRPr lang="el-GR" sz="17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700" smtClean="0">
                <a:latin typeface="Arial" charset="0"/>
              </a:rPr>
              <a:t>Εμπόριο</a:t>
            </a:r>
          </a:p>
          <a:p>
            <a:pPr eaLnBrk="1" hangingPunct="1">
              <a:lnSpc>
                <a:spcPct val="80000"/>
              </a:lnSpc>
            </a:pPr>
            <a:endParaRPr lang="el-GR" sz="17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700" smtClean="0">
                <a:latin typeface="Arial" charset="0"/>
              </a:rPr>
              <a:t>Δικηγορία</a:t>
            </a:r>
          </a:p>
          <a:p>
            <a:pPr eaLnBrk="1" hangingPunct="1">
              <a:lnSpc>
                <a:spcPct val="80000"/>
              </a:lnSpc>
            </a:pPr>
            <a:endParaRPr lang="el-GR" sz="17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700" smtClean="0">
                <a:latin typeface="Arial" charset="0"/>
              </a:rPr>
              <a:t>Πανεπιστήμια</a:t>
            </a:r>
          </a:p>
          <a:p>
            <a:pPr eaLnBrk="1" hangingPunct="1">
              <a:lnSpc>
                <a:spcPct val="80000"/>
              </a:lnSpc>
            </a:pPr>
            <a:endParaRPr lang="el-GR" sz="17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700" smtClean="0">
                <a:latin typeface="Arial" charset="0"/>
              </a:rPr>
              <a:t>Λογοτεχνία</a:t>
            </a:r>
          </a:p>
          <a:p>
            <a:pPr eaLnBrk="1" hangingPunct="1">
              <a:lnSpc>
                <a:spcPct val="80000"/>
              </a:lnSpc>
            </a:pPr>
            <a:endParaRPr lang="el-GR" sz="17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700" smtClean="0">
                <a:latin typeface="Arial" charset="0"/>
              </a:rPr>
              <a:t>Περιοδικά και επιθεωρήσεις</a:t>
            </a:r>
          </a:p>
          <a:p>
            <a:pPr eaLnBrk="1" hangingPunct="1">
              <a:lnSpc>
                <a:spcPct val="80000"/>
              </a:lnSpc>
            </a:pPr>
            <a:endParaRPr lang="el-GR" sz="17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700" smtClean="0">
                <a:latin typeface="Arial" charset="0"/>
              </a:rPr>
              <a:t>Κέντρα πραγματολογικής συζήτησης (λέσχες, βιβλιοθήκες, σαλόνια, καφενεία)</a:t>
            </a:r>
          </a:p>
          <a:p>
            <a:pPr eaLnBrk="1" hangingPunct="1">
              <a:lnSpc>
                <a:spcPct val="80000"/>
              </a:lnSpc>
            </a:pPr>
            <a:endParaRPr lang="el-GR" sz="17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sz="17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 bwMode="auto">
          <a:xfrm>
            <a:off x="395288" y="152400"/>
            <a:ext cx="8291512" cy="6842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2400" smtClean="0">
                <a:ln>
                  <a:noFill/>
                </a:ln>
                <a:effectLst/>
                <a:latin typeface="Arial" charset="0"/>
              </a:rPr>
              <a:t>Κατευθύνσεις ανάπτυξης πραγματολογικής γραμματείας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424862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smtClean="0">
                <a:latin typeface="Arial" charset="0"/>
              </a:rPr>
              <a:t>Ο εμπορικός καπιταλισμός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smtClean="0">
                <a:latin typeface="Arial" charset="0"/>
              </a:rPr>
              <a:t>Δικηγόροι, αξιωματικοί, έμποροι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smtClean="0">
                <a:latin typeface="Arial" charset="0"/>
              </a:rPr>
              <a:t>Μικροί κτηματίες, έμποροι, τεχνίτες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smtClean="0">
                <a:latin typeface="Arial" charset="0"/>
              </a:rPr>
              <a:t>Ευπατρίδες - μέλη του ‘παλαιού καθεστώτος’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l-GR" sz="1800" smtClean="0">
                <a:latin typeface="Arial" charset="0"/>
              </a:rPr>
              <a:t>	Περιορισμός ταξικού – ανάπτυξη ηθικού πολιτικού λόγου: ‘παλαιά διαφθορά’</a:t>
            </a:r>
            <a:r>
              <a:rPr lang="el-GR" sz="22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l-GR" sz="22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latin typeface="Arial" charset="0"/>
              </a:rPr>
              <a:t>Τα κράτη του Παλαιού Καθεστώτος - Κρατικισμός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smtClean="0">
                <a:latin typeface="Arial" charset="0"/>
              </a:rPr>
              <a:t>Αριστοκρατία, εκκλησία, δημόσια διοίκηση, πανεπιστήμια, στρατός, μεγαλοαστοί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l-GR" sz="1800" smtClean="0">
                <a:latin typeface="Arial" charset="0"/>
              </a:rPr>
              <a:t>	Περιορισμός πολιτικού – ανάπτυξη πολιτισμικού λόγου: ‘ταυτότητα’</a:t>
            </a:r>
            <a:r>
              <a:rPr lang="el-GR" sz="22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2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latin typeface="Arial" charset="0"/>
              </a:rPr>
              <a:t>Η Μικτή κατεύθυνση – Γαλλία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smtClean="0">
                <a:latin typeface="Arial" charset="0"/>
              </a:rPr>
              <a:t>Πεφωτισμένη αριστοκρατία-αστοί (χαμηλή ταξική ένταση)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smtClean="0">
                <a:latin typeface="Arial" charset="0"/>
              </a:rPr>
              <a:t>Διαιρέσεις εντός της αριστοκρατίας, στρατού, κλήρου</a:t>
            </a:r>
          </a:p>
          <a:p>
            <a:pPr lvl="1" eaLnBrk="1" hangingPunct="1">
              <a:lnSpc>
                <a:spcPct val="90000"/>
              </a:lnSpc>
            </a:pPr>
            <a:endParaRPr lang="el-GR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l-GR" sz="1800" smtClean="0">
                <a:latin typeface="Arial" charset="0"/>
              </a:rPr>
              <a:t>	Ένταση μεταξύ Διαφωτισμού και ‘παλαιάς διαφθοράς’ </a:t>
            </a:r>
            <a:r>
              <a:rPr lang="el-GR" sz="22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2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2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0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/>
              <a:t>Μάχιμο κράτος και οικονομική ανάπτυξη</a:t>
            </a:r>
            <a:r>
              <a:rPr lang="el-GR" sz="2400" smtClean="0"/>
              <a:t>:</a:t>
            </a:r>
            <a:br>
              <a:rPr lang="el-GR" sz="2400" smtClean="0"/>
            </a:br>
            <a:r>
              <a:rPr lang="el-GR" sz="2400" smtClean="0"/>
              <a:t> </a:t>
            </a:r>
            <a:endParaRPr lang="el-GR" sz="240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2205038"/>
            <a:ext cx="8291512" cy="3890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smtClean="0"/>
              <a:t>1. η ένταση της διαστρωμάτωσης με την κατάκτηση,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2000" smtClean="0"/>
          </a:p>
          <a:p>
            <a:pPr eaLnBrk="1" hangingPunct="1">
              <a:lnSpc>
                <a:spcPct val="90000"/>
              </a:lnSpc>
            </a:pPr>
            <a:r>
              <a:rPr lang="el-GR" sz="2000" smtClean="0"/>
              <a:t>2. η εντατικοποίηση της διαδικασίας εργασίας λόγω των μορφών ελέγχου εργασίας,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2000" smtClean="0"/>
          </a:p>
          <a:p>
            <a:pPr eaLnBrk="1" hangingPunct="1">
              <a:lnSpc>
                <a:spcPct val="90000"/>
              </a:lnSpc>
            </a:pPr>
            <a:r>
              <a:rPr lang="el-GR" sz="2000" smtClean="0"/>
              <a:t>3. η παροχή υποδομών,  ευρυθμίας και ομοιομορφίας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 bwMode="auto">
          <a:xfrm>
            <a:off x="323850" y="152400"/>
            <a:ext cx="8362950" cy="7556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2800" smtClean="0">
                <a:ln>
                  <a:noFill/>
                </a:ln>
                <a:effectLst/>
                <a:latin typeface="Arial" charset="0"/>
              </a:rPr>
              <a:t>Γεωπολιτικοί ανταγωνισμοί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smtClean="0">
                <a:latin typeface="Arial" charset="0"/>
              </a:rPr>
              <a:t>Κρατικές δαπάνες: 3-5% (17</a:t>
            </a:r>
            <a:r>
              <a:rPr lang="el-GR" sz="2000" baseline="30000" smtClean="0">
                <a:latin typeface="Arial" charset="0"/>
              </a:rPr>
              <a:t>ος</a:t>
            </a:r>
            <a:r>
              <a:rPr lang="el-GR" sz="2000" smtClean="0">
                <a:latin typeface="Arial" charset="0"/>
              </a:rPr>
              <a:t> αι.) </a:t>
            </a:r>
            <a:r>
              <a:rPr lang="el-GR" sz="2000" smtClean="0">
                <a:latin typeface="Arial" charset="0"/>
                <a:sym typeface="Wingdings" pitchFamily="2" charset="2"/>
              </a:rPr>
              <a:t> 20-30% (18</a:t>
            </a:r>
            <a:r>
              <a:rPr lang="el-GR" sz="2000" baseline="30000" smtClean="0">
                <a:latin typeface="Arial" charset="0"/>
                <a:sym typeface="Wingdings" pitchFamily="2" charset="2"/>
              </a:rPr>
              <a:t>ος</a:t>
            </a:r>
            <a:r>
              <a:rPr lang="el-GR" sz="2000" smtClean="0">
                <a:latin typeface="Arial" charset="0"/>
                <a:sym typeface="Wingdings" pitchFamily="2" charset="2"/>
              </a:rPr>
              <a:t> αι.)</a:t>
            </a:r>
          </a:p>
          <a:p>
            <a:pPr eaLnBrk="1" hangingPunct="1">
              <a:lnSpc>
                <a:spcPct val="90000"/>
              </a:lnSpc>
            </a:pPr>
            <a:endParaRPr lang="el-GR" sz="2000" smtClean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latin typeface="Arial" charset="0"/>
                <a:sym typeface="Wingdings" pitchFamily="2" charset="2"/>
              </a:rPr>
              <a:t>Έσοδα: Δασμοί και φόροι λιανικής πώλησης</a:t>
            </a:r>
          </a:p>
          <a:p>
            <a:pPr eaLnBrk="1" hangingPunct="1">
              <a:lnSpc>
                <a:spcPct val="90000"/>
              </a:lnSpc>
            </a:pPr>
            <a:endParaRPr lang="el-GR" sz="2000" smtClean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latin typeface="Arial" charset="0"/>
                <a:sym typeface="Wingdings" pitchFamily="2" charset="2"/>
              </a:rPr>
              <a:t>Κοινωνική δυσφορία: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000" smtClean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l-GR" sz="2000" smtClean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latin typeface="Arial" charset="0"/>
                <a:sym typeface="Wingdings" pitchFamily="2" charset="2"/>
              </a:rPr>
              <a:t> Μεσαία τάξη: Πολιτική αντιπροσώπευση</a:t>
            </a:r>
          </a:p>
          <a:p>
            <a:pPr eaLnBrk="1" hangingPunct="1">
              <a:lnSpc>
                <a:spcPct val="90000"/>
              </a:lnSpc>
            </a:pPr>
            <a:endParaRPr lang="el-GR" sz="2000" smtClean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latin typeface="Arial" charset="0"/>
                <a:sym typeface="Wingdings" pitchFamily="2" charset="2"/>
              </a:rPr>
              <a:t>Κρατική τάξη: Εκσυγχρονισμός και εξορθολογισμός</a:t>
            </a:r>
          </a:p>
          <a:p>
            <a:pPr eaLnBrk="1" hangingPunct="1">
              <a:lnSpc>
                <a:spcPct val="90000"/>
              </a:lnSpc>
            </a:pPr>
            <a:endParaRPr lang="el-GR" sz="2000" smtClean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latin typeface="Arial" charset="0"/>
                <a:sym typeface="Wingdings" pitchFamily="2" charset="2"/>
              </a:rPr>
              <a:t>Σύντηξη αναδυόμενων ταξικών και κρατικιστικών ιδεολογιών</a:t>
            </a:r>
          </a:p>
          <a:p>
            <a:pPr eaLnBrk="1" hangingPunct="1">
              <a:lnSpc>
                <a:spcPct val="90000"/>
              </a:lnSpc>
            </a:pPr>
            <a:r>
              <a:rPr lang="el-GR" sz="2000" smtClean="0">
                <a:latin typeface="Arial" charset="0"/>
                <a:sym typeface="Wingdings" pitchFamily="2" charset="2"/>
              </a:rPr>
              <a:t>Πρωτο-εθνικές και πρωτο-ταξικές ‘φαντασιακές’ κοινότητες </a:t>
            </a:r>
            <a:endParaRPr lang="el-GR" sz="20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 bwMode="auto">
          <a:xfrm>
            <a:off x="323850" y="152400"/>
            <a:ext cx="8362950" cy="6127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2800" smtClean="0">
                <a:ln>
                  <a:noFill/>
                </a:ln>
                <a:effectLst/>
                <a:latin typeface="Arial" charset="0"/>
              </a:rPr>
              <a:t>Εντατικοποίηση του εθνικισμού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el-GR" smtClean="0">
                <a:latin typeface="Arial" charset="0"/>
              </a:rPr>
              <a:t>Αγγλία:</a:t>
            </a:r>
          </a:p>
          <a:p>
            <a:pPr eaLnBrk="1" hangingPunct="1">
              <a:buFont typeface="Wingdings 2" pitchFamily="18" charset="2"/>
              <a:buNone/>
            </a:pPr>
            <a:endParaRPr lang="el-GR" smtClean="0">
              <a:latin typeface="Arial" charset="0"/>
            </a:endParaRPr>
          </a:p>
          <a:p>
            <a:pPr lvl="1" eaLnBrk="1" hangingPunct="1"/>
            <a:r>
              <a:rPr lang="el-GR" sz="2000" smtClean="0">
                <a:latin typeface="Arial" charset="0"/>
              </a:rPr>
              <a:t>Πολιτισμικός εθνικισμός – οι ανώτερες ηθικές αξίες του ‘λαού’ (;)</a:t>
            </a:r>
          </a:p>
          <a:p>
            <a:pPr lvl="1" eaLnBrk="1" hangingPunct="1"/>
            <a:r>
              <a:rPr lang="el-GR" sz="2000" smtClean="0">
                <a:latin typeface="Arial" charset="0"/>
              </a:rPr>
              <a:t>Ναπολεόντειοι πόλεμοι: 40% ΑΕΠ, 5% πληθ. στρ.</a:t>
            </a:r>
          </a:p>
          <a:p>
            <a:pPr lvl="1" eaLnBrk="1" hangingPunct="1"/>
            <a:r>
              <a:rPr lang="el-GR" sz="2000" smtClean="0">
                <a:latin typeface="Arial" charset="0"/>
              </a:rPr>
              <a:t>Λαϊκή κινητοποίηση </a:t>
            </a:r>
          </a:p>
          <a:p>
            <a:pPr lvl="1" eaLnBrk="1" hangingPunct="1"/>
            <a:r>
              <a:rPr lang="el-GR" sz="2000" smtClean="0">
                <a:latin typeface="Arial" charset="0"/>
              </a:rPr>
              <a:t>Καταπίεση ταξικού ριζοσπαστισμού</a:t>
            </a:r>
          </a:p>
          <a:p>
            <a:pPr lvl="1" eaLnBrk="1" hangingPunct="1"/>
            <a:r>
              <a:rPr lang="el-GR" sz="2000" smtClean="0">
                <a:latin typeface="Arial" charset="0"/>
              </a:rPr>
              <a:t>Οικονομικός-πολιτικός εκσυγχρονισμός εκ των έσω</a:t>
            </a:r>
          </a:p>
          <a:p>
            <a:pPr lvl="1" eaLnBrk="1" hangingPunct="1"/>
            <a:r>
              <a:rPr lang="en-US" sz="2000" smtClean="0">
                <a:latin typeface="Arial" charset="0"/>
              </a:rPr>
              <a:t>Great Reform Act (1832) – </a:t>
            </a:r>
            <a:r>
              <a:rPr lang="el-GR" sz="2000" smtClean="0">
                <a:latin typeface="Arial" charset="0"/>
              </a:rPr>
              <a:t>πολιτικά δικαιώματα 25%</a:t>
            </a:r>
          </a:p>
          <a:p>
            <a:pPr lvl="1" eaLnBrk="1" hangingPunct="1"/>
            <a:r>
              <a:rPr lang="el-GR" sz="2000" smtClean="0">
                <a:latin typeface="Arial" charset="0"/>
              </a:rPr>
              <a:t>Κοινοβούλιο – συμφέροντα καπιταλιστικής τάξης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smtClean="0">
                <a:latin typeface="Arial" charset="0"/>
              </a:rPr>
              <a:t>	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 bwMode="auto">
          <a:xfrm>
            <a:off x="179388" y="152400"/>
            <a:ext cx="8507412" cy="5397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l-GR" sz="3800" smtClean="0">
                <a:ln>
                  <a:noFill/>
                </a:ln>
                <a:effectLst/>
                <a:latin typeface="Arial" charset="0"/>
              </a:rPr>
              <a:t>Γαλλία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323850" y="1052513"/>
            <a:ext cx="8362950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200" smtClean="0">
                <a:latin typeface="Arial" charset="0"/>
              </a:rPr>
              <a:t>Γαλλική επανάσταση: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l-GR" sz="1800" smtClean="0">
                <a:latin typeface="Arial" charset="0"/>
              </a:rPr>
              <a:t>Σύντηξη κρατισμού – ταξικών ιδεολογιών: εθνικισμός</a:t>
            </a:r>
          </a:p>
          <a:p>
            <a:pPr eaLnBrk="1" hangingPunct="1">
              <a:lnSpc>
                <a:spcPct val="80000"/>
              </a:lnSpc>
            </a:pPr>
            <a:endParaRPr lang="el-GR" sz="1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800" smtClean="0">
                <a:latin typeface="Arial" charset="0"/>
              </a:rPr>
              <a:t>Γεωπολιτικός ανταγωνισμός </a:t>
            </a:r>
            <a:r>
              <a:rPr lang="el-GR" sz="1800" smtClean="0">
                <a:latin typeface="Arial" charset="0"/>
                <a:sym typeface="Wingdings" pitchFamily="2" charset="2"/>
              </a:rPr>
              <a:t> </a:t>
            </a:r>
            <a:r>
              <a:rPr lang="el-GR" sz="1800" smtClean="0">
                <a:latin typeface="Arial" charset="0"/>
              </a:rPr>
              <a:t>Οικονομική κρίση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smtClean="0">
                <a:latin typeface="Arial" charset="0"/>
              </a:rPr>
              <a:t>Έλλειψη θεσμικού πλαισίου επίλυσης κρίσης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smtClean="0">
                <a:latin typeface="Arial" charset="0"/>
              </a:rPr>
              <a:t>Τοπικές δυσφορίες </a:t>
            </a:r>
            <a:r>
              <a:rPr lang="el-GR" sz="1800" smtClean="0">
                <a:latin typeface="Arial" charset="0"/>
                <a:sym typeface="Wingdings" pitchFamily="2" charset="2"/>
              </a:rPr>
              <a:t> αιτήματα οικουμενικών μεταρρυθμίσεων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smtClean="0">
                <a:latin typeface="Arial" charset="0"/>
                <a:sym typeface="Wingdings" pitchFamily="2" charset="2"/>
              </a:rPr>
              <a:t>Βασιλική άρνηση συνεργασίας  Άνοδος Ιακωβινισμού </a:t>
            </a:r>
          </a:p>
          <a:p>
            <a:pPr eaLnBrk="1" hangingPunct="1">
              <a:lnSpc>
                <a:spcPct val="80000"/>
              </a:lnSpc>
            </a:pPr>
            <a:endParaRPr lang="el-GR" sz="1800" smtClean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800" smtClean="0">
                <a:latin typeface="Arial" charset="0"/>
                <a:sym typeface="Wingdings" pitchFamily="2" charset="2"/>
              </a:rPr>
              <a:t>Επαναστατικός εθνικισμός: 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smtClean="0">
                <a:latin typeface="Arial" charset="0"/>
                <a:sym typeface="Wingdings" pitchFamily="2" charset="2"/>
              </a:rPr>
              <a:t>(1) ιδεολογικός τόπος συνάντησης αγροτών, αστών, μικροαστών, αξιωματικών, κληρικών: ‘Οι Πατριώτες’</a:t>
            </a:r>
          </a:p>
          <a:p>
            <a:pPr eaLnBrk="1" hangingPunct="1">
              <a:lnSpc>
                <a:spcPct val="80000"/>
              </a:lnSpc>
            </a:pPr>
            <a:r>
              <a:rPr lang="el-GR" sz="1800" smtClean="0">
                <a:latin typeface="Arial" charset="0"/>
                <a:sym typeface="Wingdings" pitchFamily="2" charset="2"/>
              </a:rPr>
              <a:t>(2) αντικατάσταση διαφωτισμένων αριστοκρατών από ριζοσπάστες αστούς και μικροαστούς </a:t>
            </a:r>
          </a:p>
          <a:p>
            <a:pPr eaLnBrk="1" hangingPunct="1">
              <a:lnSpc>
                <a:spcPct val="80000"/>
              </a:lnSpc>
            </a:pPr>
            <a:endParaRPr lang="el-GR" sz="1800" smtClean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800" smtClean="0">
                <a:latin typeface="Arial" charset="0"/>
                <a:sym typeface="Wingdings" pitchFamily="2" charset="2"/>
              </a:rPr>
              <a:t>Επαναστατική Πρωτοπορία: Κρατικοί λειτουργοί  ανεξάρτητοι δικηγόροι  επαγγελματίες ιδεολόγοι</a:t>
            </a:r>
          </a:p>
          <a:p>
            <a:pPr eaLnBrk="1" hangingPunct="1">
              <a:lnSpc>
                <a:spcPct val="80000"/>
              </a:lnSpc>
            </a:pPr>
            <a:endParaRPr lang="el-GR" sz="1800" smtClean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800" smtClean="0">
                <a:latin typeface="Arial" charset="0"/>
                <a:sym typeface="Wingdings" pitchFamily="2" charset="2"/>
              </a:rPr>
              <a:t>Εντατικοποίηση οικουμενικού εθνικισμού μέσω του Πολέμου (30% πληθ.) </a:t>
            </a:r>
          </a:p>
          <a:p>
            <a:pPr eaLnBrk="1" hangingPunct="1">
              <a:lnSpc>
                <a:spcPct val="80000"/>
              </a:lnSpc>
            </a:pPr>
            <a:endParaRPr lang="el-GR" sz="1800" smtClean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el-GR" sz="1800" smtClean="0"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 bwMode="auto">
          <a:xfrm>
            <a:off x="395288" y="152400"/>
            <a:ext cx="8291512" cy="8286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2800" smtClean="0">
                <a:ln>
                  <a:noFill/>
                </a:ln>
                <a:effectLst/>
                <a:latin typeface="Arial" charset="0"/>
              </a:rPr>
              <a:t>Πρωσική Γερμανία</a:t>
            </a:r>
            <a:r>
              <a:rPr lang="el-GR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lang="el-GR" sz="2000" smtClean="0">
                <a:ln>
                  <a:noFill/>
                </a:ln>
                <a:effectLst/>
                <a:latin typeface="Arial" charset="0"/>
              </a:rPr>
              <a:t>(πρώτη πατριωτική αντίδραση)</a:t>
            </a:r>
            <a:r>
              <a:rPr lang="el-GR" smtClean="0">
                <a:ln>
                  <a:noFill/>
                </a:ln>
                <a:effectLst/>
                <a:latin typeface="Arial" charset="0"/>
              </a:rPr>
              <a:t> 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323850" y="1196975"/>
            <a:ext cx="8362950" cy="5327650"/>
          </a:xfrm>
        </p:spPr>
        <p:txBody>
          <a:bodyPr/>
          <a:lstStyle/>
          <a:p>
            <a:pPr eaLnBrk="1" hangingPunct="1"/>
            <a:r>
              <a:rPr lang="el-GR" sz="1800" smtClean="0">
                <a:latin typeface="Arial" charset="0"/>
              </a:rPr>
              <a:t>Δίκτυα κρατικιστικής γραμματείας: Μη-επαναστατικά προτάγματα εκσυγχρονισμού</a:t>
            </a:r>
          </a:p>
          <a:p>
            <a:pPr eaLnBrk="1" hangingPunct="1"/>
            <a:endParaRPr lang="el-GR" sz="1800" smtClean="0">
              <a:latin typeface="Arial" charset="0"/>
            </a:endParaRPr>
          </a:p>
          <a:p>
            <a:pPr eaLnBrk="1" hangingPunct="1"/>
            <a:r>
              <a:rPr lang="el-GR" sz="1800" smtClean="0">
                <a:latin typeface="Arial" charset="0"/>
              </a:rPr>
              <a:t>Έσοδα κράτους: βασιλικά κτήματα</a:t>
            </a:r>
          </a:p>
          <a:p>
            <a:pPr eaLnBrk="1" hangingPunct="1"/>
            <a:r>
              <a:rPr lang="el-GR" sz="1800" smtClean="0">
                <a:latin typeface="Arial" charset="0"/>
              </a:rPr>
              <a:t>Κρατική αριστοκρατία: γαιοκτήμονες – στρατιωτικοί </a:t>
            </a:r>
          </a:p>
          <a:p>
            <a:pPr eaLnBrk="1" hangingPunct="1"/>
            <a:endParaRPr lang="el-GR" sz="1800" smtClean="0">
              <a:latin typeface="Arial" charset="0"/>
            </a:endParaRPr>
          </a:p>
          <a:p>
            <a:pPr eaLnBrk="1" hangingPunct="1"/>
            <a:r>
              <a:rPr lang="el-GR" sz="1800" smtClean="0">
                <a:latin typeface="Arial" charset="0"/>
              </a:rPr>
              <a:t>Εκσυγχρονιστές: Ενσωμάτωση λαϊκών κινητοποιήσεων στον κρατικό κορμό</a:t>
            </a:r>
          </a:p>
          <a:p>
            <a:pPr eaLnBrk="1" hangingPunct="1"/>
            <a:r>
              <a:rPr lang="el-GR" sz="1800" smtClean="0">
                <a:latin typeface="Arial" charset="0"/>
              </a:rPr>
              <a:t>Πρωσικό κράτος: αριστοκρατία και μορφωμένη αστική τάξη (‘εσωτερική αντιπροσώπευση’)</a:t>
            </a:r>
          </a:p>
          <a:p>
            <a:pPr eaLnBrk="1" hangingPunct="1"/>
            <a:endParaRPr lang="el-GR" sz="1800" smtClean="0">
              <a:latin typeface="Arial" charset="0"/>
            </a:endParaRPr>
          </a:p>
          <a:p>
            <a:pPr eaLnBrk="1" hangingPunct="1"/>
            <a:r>
              <a:rPr lang="el-GR" sz="1800" smtClean="0">
                <a:latin typeface="Arial" charset="0"/>
              </a:rPr>
              <a:t>Γερμανικός εθνικισμός: πολιτισμικός – ενωτικός</a:t>
            </a:r>
          </a:p>
          <a:p>
            <a:pPr eaLnBrk="1" hangingPunct="1"/>
            <a:endParaRPr lang="el-GR" sz="1800" smtClean="0">
              <a:latin typeface="Arial" charset="0"/>
            </a:endParaRPr>
          </a:p>
          <a:p>
            <a:pPr eaLnBrk="1" hangingPunct="1"/>
            <a:r>
              <a:rPr lang="el-GR" sz="1800" smtClean="0">
                <a:latin typeface="Arial" charset="0"/>
              </a:rPr>
              <a:t>Φιλελεύθερος εθνικισμός: ανάδειξη πολιτισμικής ενότητας - συνομοσπονδία</a:t>
            </a:r>
          </a:p>
          <a:p>
            <a:pPr eaLnBrk="1" hangingPunct="1"/>
            <a:r>
              <a:rPr lang="el-GR" sz="1800" smtClean="0">
                <a:latin typeface="Arial" charset="0"/>
              </a:rPr>
              <a:t>Πρωσικός εθνικισμός: σύνδεση πολιτισμικών και πολιτικών εθνικών συναισθημάτων με την αφοσίωση στο ισχυρό κράτος</a:t>
            </a:r>
          </a:p>
          <a:p>
            <a:pPr eaLnBrk="1" hangingPunct="1"/>
            <a:endParaRPr lang="el-GR" sz="18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 bwMode="auto">
          <a:xfrm>
            <a:off x="323850" y="152400"/>
            <a:ext cx="8362950" cy="6127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2800" smtClean="0">
                <a:ln>
                  <a:noFill/>
                </a:ln>
                <a:effectLst/>
                <a:latin typeface="Arial" charset="0"/>
              </a:rPr>
              <a:t>Αυστρία </a:t>
            </a:r>
            <a:r>
              <a:rPr lang="el-GR" sz="2000" smtClean="0">
                <a:ln>
                  <a:noFill/>
                </a:ln>
                <a:effectLst/>
                <a:latin typeface="Arial" charset="0"/>
              </a:rPr>
              <a:t>(δεύτερη πατριωτική κινητοποίηση)</a:t>
            </a:r>
            <a:endParaRPr lang="el-GR" sz="280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xfrm>
            <a:off x="395288" y="1052513"/>
            <a:ext cx="8291512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smtClean="0">
                <a:latin typeface="Arial" charset="0"/>
              </a:rPr>
              <a:t>Πολυ-εθνοτική Αυτοκρατορία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smtClean="0">
                <a:latin typeface="Arial" charset="0"/>
              </a:rPr>
              <a:t> ‘Ξένη κυριαρχία’ -//- αλλοεθνείς πληθυσμοί</a:t>
            </a:r>
          </a:p>
          <a:p>
            <a:pPr eaLnBrk="1" hangingPunct="1">
              <a:lnSpc>
                <a:spcPct val="90000"/>
              </a:lnSpc>
            </a:pPr>
            <a:endParaRPr lang="el-GR" sz="22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200" smtClean="0">
                <a:latin typeface="Arial" charset="0"/>
              </a:rPr>
              <a:t>Ποικίλες επαναστατικές πρωτοπορίες (αριστοκράτες, αστοί, ιδεολόγοι)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smtClean="0">
                <a:latin typeface="Arial" charset="0"/>
              </a:rPr>
              <a:t>Ποικίλα επαναστατικά κινήματα (αριστοκρατικά, αστικά, αγροτικά, εργατικά)</a:t>
            </a:r>
          </a:p>
          <a:p>
            <a:pPr eaLnBrk="1" hangingPunct="1">
              <a:lnSpc>
                <a:spcPct val="90000"/>
              </a:lnSpc>
            </a:pPr>
            <a:endParaRPr lang="el-GR" sz="22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200" smtClean="0">
                <a:latin typeface="Arial" charset="0"/>
              </a:rPr>
              <a:t>Κοινά σημεία δυσφορίας (κόστη, οφέλη του κράτους):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smtClean="0">
                <a:latin typeface="Arial" charset="0"/>
              </a:rPr>
              <a:t>έμμεσες φορολογικές απαιτήσεις (πολιτικά δικαιώματα)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smtClean="0">
                <a:latin typeface="Arial" charset="0"/>
              </a:rPr>
              <a:t>δικαιώματα απόκτησης κυβερνητικών θώκων (κρατική γλώσσα)</a:t>
            </a:r>
          </a:p>
          <a:p>
            <a:pPr eaLnBrk="1" hangingPunct="1">
              <a:lnSpc>
                <a:spcPct val="90000"/>
              </a:lnSpc>
            </a:pPr>
            <a:endParaRPr lang="el-GR" sz="22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200" smtClean="0">
                <a:latin typeface="Arial" charset="0"/>
              </a:rPr>
              <a:t>Κεντρόφυγα αριστοκρατικά-λαϊκά κινήματα στην περιφέρεια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smtClean="0">
                <a:latin typeface="Arial" charset="0"/>
              </a:rPr>
              <a:t>Κεντρο-, Ανατολικο-εθνοτικός εθνικισμός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/>
              <a:t>Η διαδικασία της οικονομικής ανάπτυξης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2781300"/>
            <a:ext cx="8291512" cy="3314700"/>
          </a:xfrm>
        </p:spPr>
        <p:txBody>
          <a:bodyPr/>
          <a:lstStyle/>
          <a:p>
            <a:pPr eaLnBrk="1" hangingPunct="1"/>
            <a:r>
              <a:rPr lang="el-GR" sz="2000" smtClean="0"/>
              <a:t>1. Στρατιωτική εδραίωση και ειρήνευση </a:t>
            </a:r>
          </a:p>
          <a:p>
            <a:pPr eaLnBrk="1" hangingPunct="1">
              <a:buFont typeface="Arial" charset="0"/>
              <a:buNone/>
            </a:pPr>
            <a:endParaRPr lang="el-GR" sz="2000" smtClean="0"/>
          </a:p>
          <a:p>
            <a:pPr eaLnBrk="1" hangingPunct="1"/>
            <a:r>
              <a:rPr lang="el-GR" sz="2000" smtClean="0"/>
              <a:t>2. Ανάπτυξη οικονομικών συναλλαγών μεταξύ των επαρχιών </a:t>
            </a:r>
          </a:p>
          <a:p>
            <a:pPr eaLnBrk="1" hangingPunct="1">
              <a:buFont typeface="Arial" charset="0"/>
              <a:buNone/>
            </a:pPr>
            <a:endParaRPr lang="el-GR" sz="2000" smtClean="0"/>
          </a:p>
          <a:p>
            <a:pPr eaLnBrk="1" hangingPunct="1"/>
            <a:r>
              <a:rPr lang="el-GR" sz="2000" smtClean="0"/>
              <a:t>3. Ανάπτυξη αυτοκρατορικών οικονομικών πολιτικών ομοιομορφίας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hin before 300 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345362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Συγκεντρωτική, γραφειοκρατική, εξουσία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Πλήρης εκχριστιανισμός κοινωνικής ιδεολογίας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Πολλαπλά, άτυπα, κέντρα εξουσίας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Κεντρικός στρατός ιππικού / Θεματικός στρατός πεζών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Ισχυροί ελεύθεροι αγρότες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Διπλωματία ως πολεμική στρατηγική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Απόρθητη Κωνσταντινούπολη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mtClean="0"/>
              <a:t>Βυζάντιο – </a:t>
            </a:r>
            <a:r>
              <a:rPr lang="el-GR" sz="3600" smtClean="0"/>
              <a:t>κηδεμονική εξουσία (6</a:t>
            </a:r>
            <a:r>
              <a:rPr lang="el-GR" sz="3600" baseline="30000" smtClean="0"/>
              <a:t>ος</a:t>
            </a:r>
            <a:r>
              <a:rPr lang="el-GR" sz="3600" smtClean="0"/>
              <a:t> – 11</a:t>
            </a:r>
            <a:r>
              <a:rPr lang="el-GR" sz="3600" baseline="30000" smtClean="0"/>
              <a:t>ος</a:t>
            </a:r>
            <a:r>
              <a:rPr lang="el-GR" sz="3600" smtClean="0"/>
              <a:t> αι.) </a:t>
            </a:r>
            <a:endParaRPr lang="el-GR" sz="36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1558</TotalTime>
  <Words>2590</Words>
  <Application>Microsoft Office PowerPoint</Application>
  <PresentationFormat>On-screen Show (4:3)</PresentationFormat>
  <Paragraphs>643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Paper</vt:lpstr>
      <vt:lpstr>Παραδοσιακά και Σύγχρονα Κράτους</vt:lpstr>
      <vt:lpstr>Κράτος</vt:lpstr>
      <vt:lpstr>Slide 3</vt:lpstr>
      <vt:lpstr>Αυτοκρατορία (1ος – 5ος αι.)</vt:lpstr>
      <vt:lpstr>Αυτοκρατορία: Τρεις ακτίνες κοινωνικής αλληλεπίδρασης (Lattimore)</vt:lpstr>
      <vt:lpstr>Μάχιμο κράτος και οικονομική ανάπτυξη:  </vt:lpstr>
      <vt:lpstr>Η διαδικασία της οικονομικής ανάπτυξης</vt:lpstr>
      <vt:lpstr>Slide 8</vt:lpstr>
      <vt:lpstr>Βυζάντιο – κηδεμονική εξουσία (6ος – 11ος αι.) </vt:lpstr>
      <vt:lpstr>Ευρώπη 7ος αι.</vt:lpstr>
      <vt:lpstr>Δυτική Ευρώπη (6ος – 10ος αιώνας)</vt:lpstr>
      <vt:lpstr>Συνολικές επιδρομές (6ος -10ος αι.)</vt:lpstr>
      <vt:lpstr>Μεσαιωνική Δυτική Κοινωνία (11ος -15ος αι.)</vt:lpstr>
      <vt:lpstr>Γένεση Ευρωπαϊκού συστήματος κρατών</vt:lpstr>
      <vt:lpstr>Κίνα (Δυναστεία Μινγκ 1368-1644)</vt:lpstr>
      <vt:lpstr>Slide 16</vt:lpstr>
      <vt:lpstr>Τα ταξίδια του Τσεν Χο (1405-1433)</vt:lpstr>
      <vt:lpstr>Αδυναμίες Κινεζικής Πολιτικής Δομής</vt:lpstr>
      <vt:lpstr>Ινδία - ινδουισμός</vt:lpstr>
      <vt:lpstr>Θεσμικός διαχωρισμός εξουσίας και  αυθεντίας</vt:lpstr>
      <vt:lpstr>Αδυναμίες ινδικού κοινωνικού συστήματος</vt:lpstr>
      <vt:lpstr>Οθωμανική Αυτοκρατορία – επεκτατικό κράτος</vt:lpstr>
      <vt:lpstr>Διοικητικό Σύστημα Οθωμανικής Αυτοκρατορίας</vt:lpstr>
      <vt:lpstr>Αδυναμίες του Οθωμανικού Συστήματος</vt:lpstr>
      <vt:lpstr>Ρωσία – πολεμικό κράτος (16ος – 19ος αι.) </vt:lpstr>
      <vt:lpstr>Table of Ranks</vt:lpstr>
      <vt:lpstr>Ιαπωνία - στρατοκρατία</vt:lpstr>
      <vt:lpstr>Υποσαχάρια Αφρική – πόλεμοι τρομοκρατίας</vt:lpstr>
      <vt:lpstr>Slide 29</vt:lpstr>
      <vt:lpstr>Slide 30</vt:lpstr>
      <vt:lpstr>Λατινική Αμερική – οι φεουδαρχικοί πόλεμοι</vt:lpstr>
      <vt:lpstr>Slide 32</vt:lpstr>
      <vt:lpstr>Ευρώπη: Κρατικοί τύποι - συστήματα</vt:lpstr>
      <vt:lpstr>Φεουδαρχία (6ος – 14ος αι.)</vt:lpstr>
      <vt:lpstr>Slide 35</vt:lpstr>
      <vt:lpstr>Νομοκανονιστικές τάξεις</vt:lpstr>
      <vt:lpstr>Slide 37</vt:lpstr>
      <vt:lpstr>Απολυταρχικά κράτη</vt:lpstr>
      <vt:lpstr>Slide 39</vt:lpstr>
      <vt:lpstr>Σχέσεις μοναρχικού κράτους – πολιτικής κοινωνίας</vt:lpstr>
      <vt:lpstr>Σύγχρονο κράτος</vt:lpstr>
      <vt:lpstr>Μορφές σύγχρονου κράτους</vt:lpstr>
      <vt:lpstr>Εθνικό κράτος</vt:lpstr>
      <vt:lpstr>Κοινωνική δομή Ευρώπης</vt:lpstr>
      <vt:lpstr>Κράτος και καπιταλισμός (16ος-18ος αι.)</vt:lpstr>
      <vt:lpstr>Παγκοσμιοποίηση (1450-1650) E. Wallerstein</vt:lpstr>
      <vt:lpstr>Σύγκληση κράτους και καπιταλισμού 17ος- 19ος αι.</vt:lpstr>
      <vt:lpstr>Το νέο, σύγχρονο, κράτος</vt:lpstr>
      <vt:lpstr>Το επαναστατικό Κράτος</vt:lpstr>
      <vt:lpstr>Μαζικά κράτη, μαζικοί πόλεμοι</vt:lpstr>
      <vt:lpstr>Αγγλική Επανάσταση (1642-1651) και Μεταρρύθμιση</vt:lpstr>
      <vt:lpstr>Αμερικανική επανάσταση</vt:lpstr>
      <vt:lpstr>Συνταγματικός διακανονισμός</vt:lpstr>
      <vt:lpstr>Η Γαλλική Επανάσταση</vt:lpstr>
      <vt:lpstr> Αποτελέσματα των Δυτικών επαναστάσεων </vt:lpstr>
      <vt:lpstr>Η Άνοδος του Εθνικισμού</vt:lpstr>
      <vt:lpstr>Ανάπτυξη πραγματολογικής γραμματείας</vt:lpstr>
      <vt:lpstr>Κύρια μέσα πραγματολογικής γραμματείας 18ος αι.</vt:lpstr>
      <vt:lpstr>Κατευθύνσεις ανάπτυξης πραγματολογικής γραμματείας</vt:lpstr>
      <vt:lpstr>Γεωπολιτικοί ανταγωνισμοί</vt:lpstr>
      <vt:lpstr>Εντατικοποίηση του εθνικισμού</vt:lpstr>
      <vt:lpstr>Γαλλία</vt:lpstr>
      <vt:lpstr>Πρωσική Γερμανία (πρώτη πατριωτική αντίδραση) </vt:lpstr>
      <vt:lpstr>Αυστρία (δεύτερη πατριωτική κινητοποίηση)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Ανάδυση του Σύγχρονου Κράτους</dc:title>
  <dc:creator>pc</dc:creator>
  <cp:lastModifiedBy>pc</cp:lastModifiedBy>
  <cp:revision>122</cp:revision>
  <dcterms:created xsi:type="dcterms:W3CDTF">2010-11-14T09:41:57Z</dcterms:created>
  <dcterms:modified xsi:type="dcterms:W3CDTF">2010-12-02T06:11:42Z</dcterms:modified>
</cp:coreProperties>
</file>