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4" r:id="rId3"/>
    <p:sldId id="273" r:id="rId4"/>
    <p:sldId id="282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9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88" r:id="rId23"/>
    <p:sldId id="274" r:id="rId24"/>
    <p:sldId id="278" r:id="rId25"/>
    <p:sldId id="275" r:id="rId26"/>
    <p:sldId id="276" r:id="rId27"/>
    <p:sldId id="277" r:id="rId28"/>
    <p:sldId id="281" r:id="rId29"/>
    <p:sldId id="283" r:id="rId30"/>
    <p:sldId id="285" r:id="rId31"/>
    <p:sldId id="289" r:id="rId32"/>
    <p:sldId id="290" r:id="rId33"/>
    <p:sldId id="291" r:id="rId34"/>
    <p:sldId id="292" r:id="rId35"/>
    <p:sldId id="28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2" y="-8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F373E-1CCA-4558-A871-55B926C224DC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E5A4B3-20E1-44FD-B215-121BDCA6F036}">
      <dgm:prSet phldrT="[Text]"/>
      <dgm:spPr/>
      <dgm:t>
        <a:bodyPr/>
        <a:lstStyle/>
        <a:p>
          <a:r>
            <a:rPr lang="en-GB" dirty="0" smtClean="0"/>
            <a:t>culture</a:t>
          </a:r>
          <a:endParaRPr lang="en-GB" dirty="0"/>
        </a:p>
      </dgm:t>
    </dgm:pt>
    <dgm:pt modelId="{665C4B56-C28B-41D3-BD03-AB31697B3223}" type="parTrans" cxnId="{FC4E2825-A5CC-4B45-85CC-ECEF79FB5A67}">
      <dgm:prSet/>
      <dgm:spPr/>
      <dgm:t>
        <a:bodyPr/>
        <a:lstStyle/>
        <a:p>
          <a:endParaRPr lang="en-GB"/>
        </a:p>
      </dgm:t>
    </dgm:pt>
    <dgm:pt modelId="{6CEC3F9F-5E49-4177-8CF4-CED3FB26F457}" type="sibTrans" cxnId="{FC4E2825-A5CC-4B45-85CC-ECEF79FB5A67}">
      <dgm:prSet/>
      <dgm:spPr/>
      <dgm:t>
        <a:bodyPr/>
        <a:lstStyle/>
        <a:p>
          <a:endParaRPr lang="en-GB"/>
        </a:p>
      </dgm:t>
    </dgm:pt>
    <dgm:pt modelId="{97DB8E91-DC49-4736-A0A1-19DA92652F62}">
      <dgm:prSet phldrT="[Text]"/>
      <dgm:spPr/>
      <dgm:t>
        <a:bodyPr/>
        <a:lstStyle/>
        <a:p>
          <a:r>
            <a:rPr lang="en-GB" dirty="0" smtClean="0"/>
            <a:t>ideological</a:t>
          </a:r>
          <a:endParaRPr lang="en-GB" dirty="0"/>
        </a:p>
      </dgm:t>
    </dgm:pt>
    <dgm:pt modelId="{5BE98B5C-EABF-46D0-8F84-7880CAB05B61}" type="parTrans" cxnId="{127A04E3-8C94-47AF-8F35-3D9FFF0C0ED8}">
      <dgm:prSet/>
      <dgm:spPr/>
      <dgm:t>
        <a:bodyPr/>
        <a:lstStyle/>
        <a:p>
          <a:endParaRPr lang="en-GB"/>
        </a:p>
      </dgm:t>
    </dgm:pt>
    <dgm:pt modelId="{3621BAF2-910E-463B-8F4D-84237262AA24}" type="sibTrans" cxnId="{127A04E3-8C94-47AF-8F35-3D9FFF0C0ED8}">
      <dgm:prSet/>
      <dgm:spPr/>
      <dgm:t>
        <a:bodyPr/>
        <a:lstStyle/>
        <a:p>
          <a:endParaRPr lang="en-GB"/>
        </a:p>
      </dgm:t>
    </dgm:pt>
    <dgm:pt modelId="{CAD0D80D-CB50-43E4-B534-9AE8926A7E1D}">
      <dgm:prSet phldrT="[Text]"/>
      <dgm:spPr/>
      <dgm:t>
        <a:bodyPr/>
        <a:lstStyle/>
        <a:p>
          <a:r>
            <a:rPr lang="en-GB" dirty="0" smtClean="0"/>
            <a:t>political</a:t>
          </a:r>
          <a:endParaRPr lang="en-GB" dirty="0"/>
        </a:p>
      </dgm:t>
    </dgm:pt>
    <dgm:pt modelId="{B8930442-D174-49EA-88BB-B3F703A25A55}" type="parTrans" cxnId="{A57AA4C7-9033-4516-AD99-CB56B0E14B1A}">
      <dgm:prSet/>
      <dgm:spPr/>
      <dgm:t>
        <a:bodyPr/>
        <a:lstStyle/>
        <a:p>
          <a:endParaRPr lang="en-GB"/>
        </a:p>
      </dgm:t>
    </dgm:pt>
    <dgm:pt modelId="{A9DA0D4B-ABBD-406E-AF25-E7CAE7D0DE84}" type="sibTrans" cxnId="{A57AA4C7-9033-4516-AD99-CB56B0E14B1A}">
      <dgm:prSet/>
      <dgm:spPr/>
      <dgm:t>
        <a:bodyPr/>
        <a:lstStyle/>
        <a:p>
          <a:endParaRPr lang="en-GB"/>
        </a:p>
      </dgm:t>
    </dgm:pt>
    <dgm:pt modelId="{5614B5F1-02C1-45D4-9FD4-72EB2EB54896}">
      <dgm:prSet phldrT="[Text]"/>
      <dgm:spPr/>
      <dgm:t>
        <a:bodyPr/>
        <a:lstStyle/>
        <a:p>
          <a:r>
            <a:rPr lang="en-GB" dirty="0" smtClean="0"/>
            <a:t>military</a:t>
          </a:r>
          <a:endParaRPr lang="en-GB" dirty="0"/>
        </a:p>
      </dgm:t>
    </dgm:pt>
    <dgm:pt modelId="{9824B3F6-A5A1-4728-A08C-DC24D98FE7BC}" type="parTrans" cxnId="{3D39DECD-9127-460C-ABEA-1F2BDD5270FC}">
      <dgm:prSet/>
      <dgm:spPr/>
      <dgm:t>
        <a:bodyPr/>
        <a:lstStyle/>
        <a:p>
          <a:endParaRPr lang="en-GB"/>
        </a:p>
      </dgm:t>
    </dgm:pt>
    <dgm:pt modelId="{808876D9-BA95-457D-AC11-BAD638C9A8BA}" type="sibTrans" cxnId="{3D39DECD-9127-460C-ABEA-1F2BDD5270FC}">
      <dgm:prSet/>
      <dgm:spPr/>
      <dgm:t>
        <a:bodyPr/>
        <a:lstStyle/>
        <a:p>
          <a:endParaRPr lang="en-GB"/>
        </a:p>
      </dgm:t>
    </dgm:pt>
    <dgm:pt modelId="{69103C46-2AA6-4CF1-83E1-5DC34E0EE473}">
      <dgm:prSet phldrT="[Text]"/>
      <dgm:spPr/>
      <dgm:t>
        <a:bodyPr/>
        <a:lstStyle/>
        <a:p>
          <a:r>
            <a:rPr lang="en-GB" dirty="0" smtClean="0"/>
            <a:t>economic</a:t>
          </a:r>
          <a:endParaRPr lang="en-GB" dirty="0"/>
        </a:p>
      </dgm:t>
    </dgm:pt>
    <dgm:pt modelId="{43C70CF0-E38F-40EC-9693-39F194F8D6C3}" type="parTrans" cxnId="{D43BA113-6B63-4AC1-B7AD-7193E06622E0}">
      <dgm:prSet/>
      <dgm:spPr/>
      <dgm:t>
        <a:bodyPr/>
        <a:lstStyle/>
        <a:p>
          <a:endParaRPr lang="en-GB"/>
        </a:p>
      </dgm:t>
    </dgm:pt>
    <dgm:pt modelId="{44EEEF28-CF04-4183-8491-7ECA2A90F096}" type="sibTrans" cxnId="{D43BA113-6B63-4AC1-B7AD-7193E06622E0}">
      <dgm:prSet/>
      <dgm:spPr/>
      <dgm:t>
        <a:bodyPr/>
        <a:lstStyle/>
        <a:p>
          <a:endParaRPr lang="en-GB"/>
        </a:p>
      </dgm:t>
    </dgm:pt>
    <dgm:pt modelId="{C8DDC0B9-6631-4360-9B1C-E63913A7FF15}" type="pres">
      <dgm:prSet presAssocID="{CECF373E-1CCA-4558-A871-55B926C224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C408BAD-8299-44F8-BA4E-BB9C97CA15D2}" type="pres">
      <dgm:prSet presAssocID="{B7E5A4B3-20E1-44FD-B215-121BDCA6F036}" presName="centerShape" presStyleLbl="node0" presStyleIdx="0" presStyleCnt="1"/>
      <dgm:spPr/>
      <dgm:t>
        <a:bodyPr/>
        <a:lstStyle/>
        <a:p>
          <a:endParaRPr lang="en-GB"/>
        </a:p>
      </dgm:t>
    </dgm:pt>
    <dgm:pt modelId="{B449799D-EA12-4C45-9AAD-1C056A6EA2D1}" type="pres">
      <dgm:prSet presAssocID="{5BE98B5C-EABF-46D0-8F84-7880CAB05B61}" presName="parTrans" presStyleLbl="sibTrans2D1" presStyleIdx="0" presStyleCnt="4"/>
      <dgm:spPr/>
      <dgm:t>
        <a:bodyPr/>
        <a:lstStyle/>
        <a:p>
          <a:endParaRPr lang="en-GB"/>
        </a:p>
      </dgm:t>
    </dgm:pt>
    <dgm:pt modelId="{55FB7A8B-1A90-453F-9AEC-BE0CEA481DFC}" type="pres">
      <dgm:prSet presAssocID="{5BE98B5C-EABF-46D0-8F84-7880CAB05B61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D5D029FC-1EB4-42AF-A92F-43607CAA2D58}" type="pres">
      <dgm:prSet presAssocID="{97DB8E91-DC49-4736-A0A1-19DA92652F6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203FE8-2065-4E63-B62E-44165769A501}" type="pres">
      <dgm:prSet presAssocID="{B8930442-D174-49EA-88BB-B3F703A25A55}" presName="parTrans" presStyleLbl="sibTrans2D1" presStyleIdx="1" presStyleCnt="4"/>
      <dgm:spPr/>
      <dgm:t>
        <a:bodyPr/>
        <a:lstStyle/>
        <a:p>
          <a:endParaRPr lang="en-GB"/>
        </a:p>
      </dgm:t>
    </dgm:pt>
    <dgm:pt modelId="{3107909A-E615-4BFC-8104-3C69C2A56110}" type="pres">
      <dgm:prSet presAssocID="{B8930442-D174-49EA-88BB-B3F703A25A55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AC2A4B72-0677-4246-86C5-356510254279}" type="pres">
      <dgm:prSet presAssocID="{CAD0D80D-CB50-43E4-B534-9AE8926A7E1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1B59C2-C417-4D9F-B31A-A53225663200}" type="pres">
      <dgm:prSet presAssocID="{9824B3F6-A5A1-4728-A08C-DC24D98FE7BC}" presName="parTrans" presStyleLbl="sibTrans2D1" presStyleIdx="2" presStyleCnt="4"/>
      <dgm:spPr/>
      <dgm:t>
        <a:bodyPr/>
        <a:lstStyle/>
        <a:p>
          <a:endParaRPr lang="en-GB"/>
        </a:p>
      </dgm:t>
    </dgm:pt>
    <dgm:pt modelId="{2CD0DE3D-9725-4B4F-A304-481AEB0FC73B}" type="pres">
      <dgm:prSet presAssocID="{9824B3F6-A5A1-4728-A08C-DC24D98FE7BC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070D0247-5ACB-421E-9418-522DEAE70D9F}" type="pres">
      <dgm:prSet presAssocID="{5614B5F1-02C1-45D4-9FD4-72EB2EB548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4958DB-BB80-46E1-A79D-E634957586CD}" type="pres">
      <dgm:prSet presAssocID="{43C70CF0-E38F-40EC-9693-39F194F8D6C3}" presName="parTrans" presStyleLbl="sibTrans2D1" presStyleIdx="3" presStyleCnt="4"/>
      <dgm:spPr/>
      <dgm:t>
        <a:bodyPr/>
        <a:lstStyle/>
        <a:p>
          <a:endParaRPr lang="en-GB"/>
        </a:p>
      </dgm:t>
    </dgm:pt>
    <dgm:pt modelId="{CB8DD7B6-CD04-441B-A081-2E8818EF438E}" type="pres">
      <dgm:prSet presAssocID="{43C70CF0-E38F-40EC-9693-39F194F8D6C3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5D0E50A9-3B2F-4634-BE22-9DA2936B1532}" type="pres">
      <dgm:prSet presAssocID="{69103C46-2AA6-4CF1-83E1-5DC34E0EE47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CBE1029-F6D3-45FD-B327-008836B27317}" type="presOf" srcId="{69103C46-2AA6-4CF1-83E1-5DC34E0EE473}" destId="{5D0E50A9-3B2F-4634-BE22-9DA2936B1532}" srcOrd="0" destOrd="0" presId="urn:microsoft.com/office/officeart/2005/8/layout/radial5"/>
    <dgm:cxn modelId="{D43BA113-6B63-4AC1-B7AD-7193E06622E0}" srcId="{B7E5A4B3-20E1-44FD-B215-121BDCA6F036}" destId="{69103C46-2AA6-4CF1-83E1-5DC34E0EE473}" srcOrd="3" destOrd="0" parTransId="{43C70CF0-E38F-40EC-9693-39F194F8D6C3}" sibTransId="{44EEEF28-CF04-4183-8491-7ECA2A90F096}"/>
    <dgm:cxn modelId="{8C2038F4-A936-4F35-A448-A22EE2B47779}" type="presOf" srcId="{43C70CF0-E38F-40EC-9693-39F194F8D6C3}" destId="{CB8DD7B6-CD04-441B-A081-2E8818EF438E}" srcOrd="1" destOrd="0" presId="urn:microsoft.com/office/officeart/2005/8/layout/radial5"/>
    <dgm:cxn modelId="{98823BFF-56A3-45EE-AAEC-FD41446C07A8}" type="presOf" srcId="{5BE98B5C-EABF-46D0-8F84-7880CAB05B61}" destId="{B449799D-EA12-4C45-9AAD-1C056A6EA2D1}" srcOrd="0" destOrd="0" presId="urn:microsoft.com/office/officeart/2005/8/layout/radial5"/>
    <dgm:cxn modelId="{F68541C1-C0A0-43E4-AA97-8A28531474E0}" type="presOf" srcId="{B7E5A4B3-20E1-44FD-B215-121BDCA6F036}" destId="{5C408BAD-8299-44F8-BA4E-BB9C97CA15D2}" srcOrd="0" destOrd="0" presId="urn:microsoft.com/office/officeart/2005/8/layout/radial5"/>
    <dgm:cxn modelId="{127A04E3-8C94-47AF-8F35-3D9FFF0C0ED8}" srcId="{B7E5A4B3-20E1-44FD-B215-121BDCA6F036}" destId="{97DB8E91-DC49-4736-A0A1-19DA92652F62}" srcOrd="0" destOrd="0" parTransId="{5BE98B5C-EABF-46D0-8F84-7880CAB05B61}" sibTransId="{3621BAF2-910E-463B-8F4D-84237262AA24}"/>
    <dgm:cxn modelId="{8858349D-32B0-4901-95BE-747EACAC6976}" type="presOf" srcId="{5614B5F1-02C1-45D4-9FD4-72EB2EB54896}" destId="{070D0247-5ACB-421E-9418-522DEAE70D9F}" srcOrd="0" destOrd="0" presId="urn:microsoft.com/office/officeart/2005/8/layout/radial5"/>
    <dgm:cxn modelId="{9087B378-2AD1-478A-A0D7-A98D27505100}" type="presOf" srcId="{9824B3F6-A5A1-4728-A08C-DC24D98FE7BC}" destId="{961B59C2-C417-4D9F-B31A-A53225663200}" srcOrd="0" destOrd="0" presId="urn:microsoft.com/office/officeart/2005/8/layout/radial5"/>
    <dgm:cxn modelId="{FC4E2825-A5CC-4B45-85CC-ECEF79FB5A67}" srcId="{CECF373E-1CCA-4558-A871-55B926C224DC}" destId="{B7E5A4B3-20E1-44FD-B215-121BDCA6F036}" srcOrd="0" destOrd="0" parTransId="{665C4B56-C28B-41D3-BD03-AB31697B3223}" sibTransId="{6CEC3F9F-5E49-4177-8CF4-CED3FB26F457}"/>
    <dgm:cxn modelId="{3D39DECD-9127-460C-ABEA-1F2BDD5270FC}" srcId="{B7E5A4B3-20E1-44FD-B215-121BDCA6F036}" destId="{5614B5F1-02C1-45D4-9FD4-72EB2EB54896}" srcOrd="2" destOrd="0" parTransId="{9824B3F6-A5A1-4728-A08C-DC24D98FE7BC}" sibTransId="{808876D9-BA95-457D-AC11-BAD638C9A8BA}"/>
    <dgm:cxn modelId="{1154CC61-262E-4710-9FB1-5DCBB11D6A5E}" type="presOf" srcId="{CECF373E-1CCA-4558-A871-55B926C224DC}" destId="{C8DDC0B9-6631-4360-9B1C-E63913A7FF15}" srcOrd="0" destOrd="0" presId="urn:microsoft.com/office/officeart/2005/8/layout/radial5"/>
    <dgm:cxn modelId="{173BF117-86F5-4C65-B85E-67CA1D050ABC}" type="presOf" srcId="{9824B3F6-A5A1-4728-A08C-DC24D98FE7BC}" destId="{2CD0DE3D-9725-4B4F-A304-481AEB0FC73B}" srcOrd="1" destOrd="0" presId="urn:microsoft.com/office/officeart/2005/8/layout/radial5"/>
    <dgm:cxn modelId="{A57AA4C7-9033-4516-AD99-CB56B0E14B1A}" srcId="{B7E5A4B3-20E1-44FD-B215-121BDCA6F036}" destId="{CAD0D80D-CB50-43E4-B534-9AE8926A7E1D}" srcOrd="1" destOrd="0" parTransId="{B8930442-D174-49EA-88BB-B3F703A25A55}" sibTransId="{A9DA0D4B-ABBD-406E-AF25-E7CAE7D0DE84}"/>
    <dgm:cxn modelId="{60221EF7-DAC2-465D-9398-294455F4B775}" type="presOf" srcId="{B8930442-D174-49EA-88BB-B3F703A25A55}" destId="{A2203FE8-2065-4E63-B62E-44165769A501}" srcOrd="0" destOrd="0" presId="urn:microsoft.com/office/officeart/2005/8/layout/radial5"/>
    <dgm:cxn modelId="{49394C9A-E45F-4282-BA2F-15E3B09FB7C1}" type="presOf" srcId="{CAD0D80D-CB50-43E4-B534-9AE8926A7E1D}" destId="{AC2A4B72-0677-4246-86C5-356510254279}" srcOrd="0" destOrd="0" presId="urn:microsoft.com/office/officeart/2005/8/layout/radial5"/>
    <dgm:cxn modelId="{EA9F854A-89BB-4DDB-BF49-CF1CF4A2BD37}" type="presOf" srcId="{43C70CF0-E38F-40EC-9693-39F194F8D6C3}" destId="{9C4958DB-BB80-46E1-A79D-E634957586CD}" srcOrd="0" destOrd="0" presId="urn:microsoft.com/office/officeart/2005/8/layout/radial5"/>
    <dgm:cxn modelId="{DC1C830B-F0B7-49E2-9D31-7E372A7A2BDD}" type="presOf" srcId="{B8930442-D174-49EA-88BB-B3F703A25A55}" destId="{3107909A-E615-4BFC-8104-3C69C2A56110}" srcOrd="1" destOrd="0" presId="urn:microsoft.com/office/officeart/2005/8/layout/radial5"/>
    <dgm:cxn modelId="{50772261-5D2A-4C9D-94E9-17391565B73A}" type="presOf" srcId="{5BE98B5C-EABF-46D0-8F84-7880CAB05B61}" destId="{55FB7A8B-1A90-453F-9AEC-BE0CEA481DFC}" srcOrd="1" destOrd="0" presId="urn:microsoft.com/office/officeart/2005/8/layout/radial5"/>
    <dgm:cxn modelId="{BFA36F93-B314-4361-84CC-4185A144C2CA}" type="presOf" srcId="{97DB8E91-DC49-4736-A0A1-19DA92652F62}" destId="{D5D029FC-1EB4-42AF-A92F-43607CAA2D58}" srcOrd="0" destOrd="0" presId="urn:microsoft.com/office/officeart/2005/8/layout/radial5"/>
    <dgm:cxn modelId="{24CAAE3E-2B1A-4D96-B9BC-652478E06F5B}" type="presParOf" srcId="{C8DDC0B9-6631-4360-9B1C-E63913A7FF15}" destId="{5C408BAD-8299-44F8-BA4E-BB9C97CA15D2}" srcOrd="0" destOrd="0" presId="urn:microsoft.com/office/officeart/2005/8/layout/radial5"/>
    <dgm:cxn modelId="{A691D3CE-B09E-4B75-AE91-41BED8CD03D3}" type="presParOf" srcId="{C8DDC0B9-6631-4360-9B1C-E63913A7FF15}" destId="{B449799D-EA12-4C45-9AAD-1C056A6EA2D1}" srcOrd="1" destOrd="0" presId="urn:microsoft.com/office/officeart/2005/8/layout/radial5"/>
    <dgm:cxn modelId="{DAD436D0-36D5-4AA7-9C3A-A6E5646865D0}" type="presParOf" srcId="{B449799D-EA12-4C45-9AAD-1C056A6EA2D1}" destId="{55FB7A8B-1A90-453F-9AEC-BE0CEA481DFC}" srcOrd="0" destOrd="0" presId="urn:microsoft.com/office/officeart/2005/8/layout/radial5"/>
    <dgm:cxn modelId="{701E6375-DB54-4A41-9B60-764CF14B9BFF}" type="presParOf" srcId="{C8DDC0B9-6631-4360-9B1C-E63913A7FF15}" destId="{D5D029FC-1EB4-42AF-A92F-43607CAA2D58}" srcOrd="2" destOrd="0" presId="urn:microsoft.com/office/officeart/2005/8/layout/radial5"/>
    <dgm:cxn modelId="{136DD619-DCCB-450F-97BE-D86662E0361F}" type="presParOf" srcId="{C8DDC0B9-6631-4360-9B1C-E63913A7FF15}" destId="{A2203FE8-2065-4E63-B62E-44165769A501}" srcOrd="3" destOrd="0" presId="urn:microsoft.com/office/officeart/2005/8/layout/radial5"/>
    <dgm:cxn modelId="{FC3CF8C4-F9C5-400F-8A54-247252974DCC}" type="presParOf" srcId="{A2203FE8-2065-4E63-B62E-44165769A501}" destId="{3107909A-E615-4BFC-8104-3C69C2A56110}" srcOrd="0" destOrd="0" presId="urn:microsoft.com/office/officeart/2005/8/layout/radial5"/>
    <dgm:cxn modelId="{02ED5408-94EE-4728-9CAE-84BAA7D4BFAD}" type="presParOf" srcId="{C8DDC0B9-6631-4360-9B1C-E63913A7FF15}" destId="{AC2A4B72-0677-4246-86C5-356510254279}" srcOrd="4" destOrd="0" presId="urn:microsoft.com/office/officeart/2005/8/layout/radial5"/>
    <dgm:cxn modelId="{A7EA8DA0-2056-4F6D-9505-C329C77141E3}" type="presParOf" srcId="{C8DDC0B9-6631-4360-9B1C-E63913A7FF15}" destId="{961B59C2-C417-4D9F-B31A-A53225663200}" srcOrd="5" destOrd="0" presId="urn:microsoft.com/office/officeart/2005/8/layout/radial5"/>
    <dgm:cxn modelId="{71ED07D1-2C36-4F36-9F64-DB47AA0DD9DF}" type="presParOf" srcId="{961B59C2-C417-4D9F-B31A-A53225663200}" destId="{2CD0DE3D-9725-4B4F-A304-481AEB0FC73B}" srcOrd="0" destOrd="0" presId="urn:microsoft.com/office/officeart/2005/8/layout/radial5"/>
    <dgm:cxn modelId="{9C15D2E7-E236-41A9-9F1B-F812E2B95F93}" type="presParOf" srcId="{C8DDC0B9-6631-4360-9B1C-E63913A7FF15}" destId="{070D0247-5ACB-421E-9418-522DEAE70D9F}" srcOrd="6" destOrd="0" presId="urn:microsoft.com/office/officeart/2005/8/layout/radial5"/>
    <dgm:cxn modelId="{956FB931-9C34-465C-8EA7-3F058CA8DC81}" type="presParOf" srcId="{C8DDC0B9-6631-4360-9B1C-E63913A7FF15}" destId="{9C4958DB-BB80-46E1-A79D-E634957586CD}" srcOrd="7" destOrd="0" presId="urn:microsoft.com/office/officeart/2005/8/layout/radial5"/>
    <dgm:cxn modelId="{34783EB8-F0F0-4A4F-90E3-8C81C729F888}" type="presParOf" srcId="{9C4958DB-BB80-46E1-A79D-E634957586CD}" destId="{CB8DD7B6-CD04-441B-A081-2E8818EF438E}" srcOrd="0" destOrd="0" presId="urn:microsoft.com/office/officeart/2005/8/layout/radial5"/>
    <dgm:cxn modelId="{A91D4629-6E83-4950-B594-6DE1693E2B4C}" type="presParOf" srcId="{C8DDC0B9-6631-4360-9B1C-E63913A7FF15}" destId="{5D0E50A9-3B2F-4634-BE22-9DA2936B153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85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8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7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00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4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2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5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8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0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E2FBE-2FB4-4677-8332-5E5B6EB3C43D}" type="datetimeFigureOut">
              <a:rPr lang="en-GB" smtClean="0"/>
              <a:pPr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CF24-1F37-4FFD-AE63-0475C7CEA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3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600" dirty="0" err="1" smtClean="0"/>
              <a:t>Νεοτερικότητα</a:t>
            </a:r>
            <a:r>
              <a:rPr lang="el-GR" sz="2600" dirty="0" smtClean="0"/>
              <a:t> και Πολιτισμοί </a:t>
            </a:r>
            <a:r>
              <a:rPr lang="en-GB" sz="2600" dirty="0" smtClean="0"/>
              <a:t>– </a:t>
            </a:r>
            <a:r>
              <a:rPr lang="el-GR" sz="2600" dirty="0" smtClean="0"/>
              <a:t>Πολλαπλές </a:t>
            </a:r>
            <a:r>
              <a:rPr lang="el-GR" sz="2600" dirty="0" err="1" smtClean="0"/>
              <a:t>Νεοτερικότητες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l-GR" sz="2800" dirty="0" smtClean="0"/>
              <a:t>Υπάρχει μόνο μία διαδικασία εκσυγχρονισμού; </a:t>
            </a:r>
          </a:p>
          <a:p>
            <a:endParaRPr lang="en-GB" sz="2800" dirty="0" smtClean="0"/>
          </a:p>
          <a:p>
            <a:r>
              <a:rPr lang="el-GR" sz="2800" dirty="0" smtClean="0"/>
              <a:t>Έχει αξία η «κουλτούρα»; </a:t>
            </a:r>
            <a:endParaRPr lang="en-GB" sz="28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Στρατιωτικό Δίκτυο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Φυσικός/σωματικός έλεγχος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sz="2400" dirty="0" smtClean="0"/>
              <a:t>Προέρχεται από το όφελος της επιβολής της θέλησης ενός μέρους με ωμή βία ή η απειλή επιβολής της</a:t>
            </a:r>
            <a:endParaRPr lang="en-GB" sz="24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sz="2400" dirty="0" smtClean="0"/>
              <a:t>Καταναγκαστική και συγκεντρωμένη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418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/>
              <a:t>Michael Mann’s four social networks of power </a:t>
            </a:r>
            <a:endParaRPr lang="en-GB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08" y="1600200"/>
            <a:ext cx="8031984" cy="45259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86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Απαντήσεις και ερωτηματικά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el-GR" dirty="0" smtClean="0"/>
              <a:t>Κάθε τύπος δικτύου έχει την δική του εσωτερική λογική και για αυτό τον λόγο είναι σχετικά αυτόνομος από τους υπόλοιπους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 </a:t>
            </a:r>
            <a:r>
              <a:rPr lang="el-GR" dirty="0" smtClean="0"/>
              <a:t>Κάθε τύπος δικτύου αποτελεί έκφραση εμπρόθετης κοινωνικής δράσης και αποτελεί υλοποίηση της «θέλησης για κυριαρχία» 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Το σύνολο των δικτύων ενσαρκώνουν τον Σιδηρούν Κλωβό της </a:t>
            </a:r>
            <a:r>
              <a:rPr lang="el-GR" dirty="0" err="1" smtClean="0"/>
              <a:t>νεοτερικότητας</a:t>
            </a:r>
            <a:r>
              <a:rPr lang="el-GR" dirty="0" smtClean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l-GR" dirty="0" smtClean="0"/>
              <a:t>Πώς εξηγούνται οι έντονες περιφερειακές παραλλαγές παρόμοιων δικτύων εξουσίας; </a:t>
            </a:r>
            <a:endParaRPr lang="en-GB" dirty="0" smtClean="0"/>
          </a:p>
          <a:p>
            <a:r>
              <a:rPr lang="el-GR" dirty="0" smtClean="0"/>
              <a:t>Γιατί διάφοροι κοινωνικοί δρώντες ερμηνεύουν διαφορετικά τις εξουσιαστικές διαδικασίες, γεγονότα, και καταστάσεις; </a:t>
            </a:r>
            <a:endParaRPr lang="en-GB" dirty="0" smtClean="0"/>
          </a:p>
          <a:p>
            <a:r>
              <a:rPr lang="el-GR" dirty="0" smtClean="0"/>
              <a:t>Τι είδους ιδεολογικά δίκτυα αποτελούν οι νοοτροπίες, κανόνες, πρότυπα συμπεριφοράς, ιδεολογίες, και πώς ενσωματώνονται στο νου; </a:t>
            </a:r>
            <a:endParaRPr lang="en-GB" dirty="0" smtClean="0"/>
          </a:p>
          <a:p>
            <a:r>
              <a:rPr lang="el-GR" dirty="0" smtClean="0"/>
              <a:t>Εάν αυτά τα δίκτυα ανταποκρίνονται στην </a:t>
            </a:r>
            <a:r>
              <a:rPr lang="el-GR" dirty="0" err="1" smtClean="0"/>
              <a:t>Βεμπεριανή</a:t>
            </a:r>
            <a:r>
              <a:rPr lang="el-GR" dirty="0" smtClean="0"/>
              <a:t> </a:t>
            </a:r>
            <a:r>
              <a:rPr lang="el-GR" dirty="0" err="1" smtClean="0"/>
              <a:t>εργαλειακή</a:t>
            </a:r>
            <a:r>
              <a:rPr lang="el-GR" dirty="0" smtClean="0"/>
              <a:t>-ορθολογική δράση, τότε που εντοπίζεται η </a:t>
            </a:r>
            <a:r>
              <a:rPr lang="el-GR" dirty="0" err="1" smtClean="0"/>
              <a:t>αξιακή</a:t>
            </a:r>
            <a:r>
              <a:rPr lang="el-GR" dirty="0" smtClean="0"/>
              <a:t>-ορολογική δράση; 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2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Η </a:t>
            </a:r>
            <a:r>
              <a:rPr lang="el-GR" sz="3200" dirty="0" err="1" smtClean="0"/>
              <a:t>δομοποιητική</a:t>
            </a:r>
            <a:r>
              <a:rPr lang="el-GR" sz="3200" dirty="0" smtClean="0"/>
              <a:t> Θεωρία του </a:t>
            </a:r>
            <a:r>
              <a:rPr lang="en-GB" sz="3200" dirty="0" err="1" smtClean="0"/>
              <a:t>Shmuel</a:t>
            </a:r>
            <a:r>
              <a:rPr lang="en-GB" sz="3200" dirty="0" smtClean="0"/>
              <a:t> </a:t>
            </a:r>
            <a:r>
              <a:rPr lang="en-GB" sz="3200" dirty="0" err="1" smtClean="0"/>
              <a:t>Eisenstadt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5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600" dirty="0" smtClean="0"/>
              <a:t>Κοινωνική οργάνωση και ευταξία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l-GR" sz="2400" dirty="0" smtClean="0"/>
              <a:t>Εμπιστοσύνη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Ρύθμιση της εξουσίας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Κατασκευή του νοήματος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Νομιμοποίηση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997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Κοινωνική Ευταξία </a:t>
            </a:r>
            <a:r>
              <a:rPr lang="en-GB" sz="2700" dirty="0" smtClean="0"/>
              <a:t>(</a:t>
            </a:r>
            <a:r>
              <a:rPr lang="el-GR" sz="2700" dirty="0" smtClean="0"/>
              <a:t>προβληματική</a:t>
            </a:r>
            <a:r>
              <a:rPr lang="en-GB" sz="2700" dirty="0" smtClean="0"/>
              <a:t>)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l-GR" sz="2800" dirty="0" smtClean="0">
                <a:solidFill>
                  <a:prstClr val="black"/>
                </a:solidFill>
              </a:rPr>
              <a:t>Οργανωτική διάσταση</a:t>
            </a:r>
            <a:r>
              <a:rPr lang="en-GB" sz="2800" dirty="0" smtClean="0">
                <a:solidFill>
                  <a:prstClr val="black"/>
                </a:solidFill>
              </a:rPr>
              <a:t> (</a:t>
            </a:r>
            <a:r>
              <a:rPr lang="el-GR" sz="2800" dirty="0" smtClean="0">
                <a:solidFill>
                  <a:prstClr val="black"/>
                </a:solidFill>
              </a:rPr>
              <a:t>κοινωνικός καταμερισμός της εργασίας)</a:t>
            </a:r>
            <a:r>
              <a:rPr lang="en-GB" sz="2800" dirty="0" smtClean="0">
                <a:solidFill>
                  <a:prstClr val="black"/>
                </a:solidFill>
              </a:rPr>
              <a:t> </a:t>
            </a:r>
            <a:endParaRPr lang="en-GB" sz="2800" dirty="0">
              <a:solidFill>
                <a:prstClr val="black"/>
              </a:solidFill>
            </a:endParaRPr>
          </a:p>
          <a:p>
            <a:pPr lvl="0"/>
            <a:r>
              <a:rPr lang="el-GR" sz="2000" dirty="0" smtClean="0">
                <a:solidFill>
                  <a:prstClr val="black"/>
                </a:solidFill>
              </a:rPr>
              <a:t>Πολύσημοι πόροι</a:t>
            </a:r>
          </a:p>
          <a:p>
            <a:pPr lvl="0"/>
            <a:r>
              <a:rPr lang="el-GR" sz="2000" dirty="0" smtClean="0">
                <a:solidFill>
                  <a:prstClr val="black"/>
                </a:solidFill>
              </a:rPr>
              <a:t>Πολύσημοι </a:t>
            </a:r>
            <a:r>
              <a:rPr lang="el-GR" sz="2000" dirty="0" err="1" smtClean="0">
                <a:solidFill>
                  <a:prstClr val="black"/>
                </a:solidFill>
              </a:rPr>
              <a:t>οργανωσιακοί</a:t>
            </a:r>
            <a:r>
              <a:rPr lang="el-GR" sz="2000" dirty="0" smtClean="0">
                <a:solidFill>
                  <a:prstClr val="black"/>
                </a:solidFill>
              </a:rPr>
              <a:t> στόχοι</a:t>
            </a:r>
            <a:endParaRPr lang="en-GB" sz="2000" dirty="0" smtClean="0">
              <a:solidFill>
                <a:prstClr val="black"/>
              </a:solidFill>
            </a:endParaRPr>
          </a:p>
          <a:p>
            <a:pPr lvl="0"/>
            <a:r>
              <a:rPr lang="el-GR" sz="2000" dirty="0" smtClean="0">
                <a:solidFill>
                  <a:prstClr val="black"/>
                </a:solidFill>
              </a:rPr>
              <a:t>Ακαθοριστία δράσης, στόχων, πόρων </a:t>
            </a:r>
            <a:endParaRPr lang="en-GB" sz="2000" dirty="0" smtClean="0">
              <a:solidFill>
                <a:prstClr val="black"/>
              </a:solidFill>
            </a:endParaRPr>
          </a:p>
          <a:p>
            <a:pPr lvl="0"/>
            <a:endParaRPr lang="en-GB" sz="2800" dirty="0">
              <a:solidFill>
                <a:prstClr val="black"/>
              </a:solidFill>
            </a:endParaRPr>
          </a:p>
          <a:p>
            <a:pPr lvl="0"/>
            <a:r>
              <a:rPr lang="el-GR" sz="2800" dirty="0" smtClean="0">
                <a:solidFill>
                  <a:prstClr val="black"/>
                </a:solidFill>
              </a:rPr>
              <a:t>Συμβολική διάσταση </a:t>
            </a:r>
            <a:r>
              <a:rPr lang="en-GB" sz="2800" dirty="0" smtClean="0">
                <a:solidFill>
                  <a:prstClr val="black"/>
                </a:solidFill>
              </a:rPr>
              <a:t>(</a:t>
            </a:r>
            <a:r>
              <a:rPr lang="el-GR" sz="2800" dirty="0" smtClean="0">
                <a:solidFill>
                  <a:prstClr val="black"/>
                </a:solidFill>
              </a:rPr>
              <a:t>κατασκευή του νοήματος</a:t>
            </a:r>
            <a:r>
              <a:rPr lang="en-GB" sz="2800" dirty="0" smtClean="0">
                <a:solidFill>
                  <a:prstClr val="black"/>
                </a:solidFill>
              </a:rPr>
              <a:t>)</a:t>
            </a:r>
            <a:endParaRPr lang="en-GB" sz="2800" dirty="0">
              <a:solidFill>
                <a:prstClr val="black"/>
              </a:solidFill>
            </a:endParaRPr>
          </a:p>
          <a:p>
            <a:r>
              <a:rPr lang="el-GR" sz="2000" dirty="0" smtClean="0"/>
              <a:t>Υπαρξιακό άγχος</a:t>
            </a:r>
            <a:endParaRPr lang="en-GB" sz="2000" dirty="0" smtClean="0"/>
          </a:p>
          <a:p>
            <a:r>
              <a:rPr lang="el-GR" sz="2000" dirty="0" smtClean="0"/>
              <a:t>Ανασφάλεια</a:t>
            </a:r>
            <a:endParaRPr lang="en-GB" sz="2000" dirty="0" smtClean="0"/>
          </a:p>
          <a:p>
            <a:r>
              <a:rPr lang="el-GR" sz="2000" dirty="0" smtClean="0"/>
              <a:t>Φαντασία</a:t>
            </a:r>
            <a:endParaRPr lang="en-GB" sz="2000" dirty="0" smtClean="0"/>
          </a:p>
          <a:p>
            <a:r>
              <a:rPr lang="el-GR" sz="2000" dirty="0" smtClean="0"/>
              <a:t>Ανοιχτό βιολογικό πρόγραμμα και νόημα της ζωής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0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err="1" smtClean="0"/>
              <a:t>Οργανωσιακή</a:t>
            </a:r>
            <a:r>
              <a:rPr lang="el-GR" sz="2800" dirty="0" smtClean="0"/>
              <a:t> προβληματική </a:t>
            </a:r>
            <a:r>
              <a:rPr lang="en-GB" sz="2800" dirty="0" smtClean="0">
                <a:sym typeface="Wingdings" panose="05000000000000000000" pitchFamily="2" charset="2"/>
              </a:rPr>
              <a:t> </a:t>
            </a:r>
            <a:r>
              <a:rPr lang="el-GR" sz="2800" b="1" dirty="0" smtClean="0">
                <a:sym typeface="Wingdings" panose="05000000000000000000" pitchFamily="2" charset="2"/>
              </a:rPr>
              <a:t>Βασικοί κανόνες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Οι </a:t>
            </a:r>
            <a:r>
              <a:rPr lang="el-GR" sz="2400" dirty="0" err="1" smtClean="0"/>
              <a:t>β.κ</a:t>
            </a:r>
            <a:r>
              <a:rPr lang="el-GR" sz="2400" dirty="0" smtClean="0"/>
              <a:t>. απαντούν σε τεχνικές, </a:t>
            </a:r>
            <a:r>
              <a:rPr lang="el-GR" sz="2400" dirty="0" err="1" smtClean="0"/>
              <a:t>ηθικοκανονιστικές</a:t>
            </a:r>
            <a:r>
              <a:rPr lang="el-GR" sz="2400" dirty="0" smtClean="0"/>
              <a:t> και διανοητικές διαστάσεις της κοινωνικής οργάνωσης</a:t>
            </a:r>
            <a:r>
              <a:rPr lang="en-GB" sz="2400" dirty="0" smtClean="0"/>
              <a:t> 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1. </a:t>
            </a:r>
            <a:r>
              <a:rPr lang="el-GR" sz="2400" dirty="0" smtClean="0"/>
              <a:t>Συμβολικά όρια των συλλογικοτήτων</a:t>
            </a: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2. </a:t>
            </a:r>
            <a:r>
              <a:rPr lang="el-GR" sz="2400" dirty="0" smtClean="0"/>
              <a:t>Πρόσβαση στους πόρους και την ρύθμισή τους</a:t>
            </a: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3. </a:t>
            </a:r>
            <a:r>
              <a:rPr lang="el-GR" sz="2400" dirty="0" smtClean="0"/>
              <a:t>Δικαιώματα και υποχρεώσεις</a:t>
            </a: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4. </a:t>
            </a:r>
            <a:r>
              <a:rPr lang="el-GR" sz="2400" dirty="0" smtClean="0"/>
              <a:t>Νόημα των συλλογικών στόχων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1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Συμβολική προβληματική</a:t>
            </a:r>
            <a:r>
              <a:rPr lang="en-GB" sz="2800" dirty="0" smtClean="0"/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 </a:t>
            </a:r>
            <a:r>
              <a:rPr lang="el-GR" sz="2800" dirty="0" smtClean="0">
                <a:sym typeface="Wingdings" panose="05000000000000000000" pitchFamily="2" charset="2"/>
              </a:rPr>
              <a:t>Δόμηση του νοήματος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Ορισμός</a:t>
            </a:r>
            <a:r>
              <a:rPr lang="en-GB" sz="2400" dirty="0" smtClean="0"/>
              <a:t>:</a:t>
            </a:r>
          </a:p>
          <a:p>
            <a:r>
              <a:rPr lang="el-GR" sz="2000" dirty="0" smtClean="0"/>
              <a:t>Χρόνος, χώρος, και κοσμολογική τάξη</a:t>
            </a:r>
            <a:endParaRPr lang="en-GB" sz="2000" dirty="0" smtClean="0"/>
          </a:p>
          <a:p>
            <a:r>
              <a:rPr lang="el-GR" sz="2000" dirty="0" smtClean="0"/>
              <a:t>Φύση των </a:t>
            </a:r>
            <a:r>
              <a:rPr lang="el-GR" sz="2000" dirty="0" err="1" smtClean="0"/>
              <a:t>σωτηριολογικών</a:t>
            </a:r>
            <a:r>
              <a:rPr lang="el-GR" sz="2000" dirty="0" smtClean="0"/>
              <a:t> στίβων</a:t>
            </a:r>
            <a:r>
              <a:rPr lang="en-GB" sz="2000" dirty="0" smtClean="0"/>
              <a:t> </a:t>
            </a:r>
          </a:p>
          <a:p>
            <a:r>
              <a:rPr lang="el-GR" sz="2000" dirty="0" smtClean="0"/>
              <a:t>Σχέση της κοσμολογικής, εγκόσμιας και της κοινωνικής ζωής</a:t>
            </a:r>
            <a:endParaRPr lang="en-GB" sz="2000" dirty="0" smtClean="0"/>
          </a:p>
          <a:p>
            <a:r>
              <a:rPr lang="el-GR" sz="2000" dirty="0" smtClean="0"/>
              <a:t>Οντολογική αλήθεια</a:t>
            </a:r>
            <a:endParaRPr lang="en-GB" sz="2000" dirty="0" smtClean="0"/>
          </a:p>
          <a:p>
            <a:endParaRPr lang="en-GB" sz="2400" dirty="0"/>
          </a:p>
          <a:p>
            <a:pPr marL="0" indent="0">
              <a:buNone/>
            </a:pPr>
            <a:r>
              <a:rPr lang="el-GR" sz="2400" dirty="0" smtClean="0"/>
              <a:t>Επίλυση των εντάσεων ανάμεσα</a:t>
            </a:r>
            <a:r>
              <a:rPr lang="en-GB" sz="2400" dirty="0" smtClean="0"/>
              <a:t>:</a:t>
            </a:r>
          </a:p>
          <a:p>
            <a:r>
              <a:rPr lang="el-GR" sz="2000" dirty="0" smtClean="0"/>
              <a:t>Ιεραρχία έναντι ισότητας</a:t>
            </a:r>
            <a:endParaRPr lang="en-GB" sz="2000" dirty="0" smtClean="0"/>
          </a:p>
          <a:p>
            <a:r>
              <a:rPr lang="el-GR" sz="2000" dirty="0" smtClean="0"/>
              <a:t>Εμπιστοσύνη έναντι ανταγωνισμού</a:t>
            </a:r>
            <a:endParaRPr lang="en-GB" sz="2000" dirty="0" smtClean="0"/>
          </a:p>
          <a:p>
            <a:r>
              <a:rPr lang="el-GR" sz="2000" dirty="0" smtClean="0"/>
              <a:t>Αυθεντία και δύναμη έναντι αλληλεγγύης και κοινότητας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659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Οι κοσμολογικοί και οντολογικοί ορισμοί και η κατασκευή τους…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400" dirty="0" smtClean="0"/>
              <a:t>Παρέχουν τρόπους για την αξιολόγηση και την αμφισβήτηση του συγκεκριμένου κοινωνικού καταμερισμού της εργασίας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l-GR" sz="2400" dirty="0" smtClean="0"/>
              <a:t>Αξιολόγηση των βασικών χαρακτηριστικών της ταυτότητας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Προτίμηση των στόχων που θέτουμε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Αξιολόγηση των δραστηριοτήτων </a:t>
            </a:r>
            <a:r>
              <a:rPr lang="en-GB" sz="2400" dirty="0" smtClean="0"/>
              <a:t>(</a:t>
            </a:r>
            <a:r>
              <a:rPr lang="el-GR" sz="2400" dirty="0" smtClean="0"/>
              <a:t>στόχων και μέσων)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Εργαλεία </a:t>
            </a:r>
            <a:r>
              <a:rPr lang="el-GR" sz="2400" dirty="0" err="1" smtClean="0"/>
              <a:t>αναστοχασμού</a:t>
            </a:r>
            <a:r>
              <a:rPr lang="el-GR" sz="2400" dirty="0" smtClean="0"/>
              <a:t> περί των συλλογικών εκλογικεύσεων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447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Έθος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“</a:t>
            </a:r>
            <a:r>
              <a:rPr lang="el-GR" sz="2400" dirty="0" smtClean="0"/>
              <a:t>Ένας γενικός τρόπος ηθικού προσανατολισμού αξιολόγησης ενός συγκεκριμένου θεσμικού στίβου</a:t>
            </a:r>
            <a:r>
              <a:rPr lang="en-GB" sz="2400" dirty="0" smtClean="0"/>
              <a:t>” </a:t>
            </a:r>
            <a:r>
              <a:rPr lang="en-GB" sz="2400" dirty="0" smtClean="0">
                <a:sym typeface="Wingdings" panose="05000000000000000000" pitchFamily="2" charset="2"/>
              </a:rPr>
              <a:t></a:t>
            </a:r>
            <a:endParaRPr lang="en-GB" sz="2400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/>
              <a:buChar char="à"/>
            </a:pPr>
            <a:r>
              <a:rPr lang="el-GR" sz="2400" dirty="0" smtClean="0"/>
              <a:t>Θεσμοθέτηση βασικών κανόνων (</a:t>
            </a:r>
            <a:r>
              <a:rPr lang="en-GB" sz="2400" dirty="0" smtClean="0"/>
              <a:t>ground rules</a:t>
            </a:r>
            <a:r>
              <a:rPr lang="el-GR" sz="2400" dirty="0" smtClean="0"/>
              <a:t>)</a:t>
            </a:r>
            <a:r>
              <a:rPr lang="en-GB" sz="2400" dirty="0" smtClean="0"/>
              <a:t>:</a:t>
            </a:r>
          </a:p>
          <a:p>
            <a:pPr>
              <a:buFont typeface="Wingdings"/>
              <a:buChar char="à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Θεσμικά όρια των συλλογικοτήτων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Κριτήρια ρύθμισης πρόσβασης σε πόρους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Κανόνες αναδιανεμητικής δικαιοσύνης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Ορισμός και στοχοθέτηση του σκοπού και του νοήματος των συλλογικοτήτων</a:t>
            </a:r>
            <a:endParaRPr lang="en-GB" sz="24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“</a:t>
            </a:r>
            <a:r>
              <a:rPr lang="el-GR" dirty="0" smtClean="0"/>
              <a:t>Κουλτούρα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‘</a:t>
            </a:r>
            <a:r>
              <a:rPr lang="el-GR" sz="2000" dirty="0" smtClean="0"/>
              <a:t>Η κουλτούρα, το σύνολο των αξιών, των τρόπων, των προσανατολισμών, και των </a:t>
            </a:r>
            <a:r>
              <a:rPr lang="el-GR" sz="2000" dirty="0" err="1" smtClean="0"/>
              <a:t>προεικασιών</a:t>
            </a:r>
            <a:r>
              <a:rPr lang="el-GR" sz="2000" dirty="0" smtClean="0"/>
              <a:t> που επικρατούν σε μία κοινωνία, εξηγεί τις τεράστιες διαφορές ευμάρειας ανάμεσά τους</a:t>
            </a:r>
            <a:r>
              <a:rPr lang="en-GB" sz="2000" dirty="0" smtClean="0"/>
              <a:t>’ </a:t>
            </a:r>
          </a:p>
          <a:p>
            <a:pPr marL="0" indent="0">
              <a:buNone/>
            </a:pPr>
            <a:r>
              <a:rPr lang="en-GB" sz="1800" dirty="0" smtClean="0"/>
              <a:t>Harrison, Lawrence and Samuel Huntington (2000) </a:t>
            </a:r>
            <a:r>
              <a:rPr lang="en-GB" sz="1800" i="1" dirty="0" smtClean="0"/>
              <a:t>Culture Matters</a:t>
            </a:r>
            <a:r>
              <a:rPr lang="en-GB" sz="1800" dirty="0" smtClean="0"/>
              <a:t>, Basic Books, NY.</a:t>
            </a: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1800" dirty="0" smtClean="0"/>
              <a:t>Vs.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sz="2000" dirty="0" smtClean="0"/>
              <a:t>‘</a:t>
            </a:r>
            <a:r>
              <a:rPr lang="el-GR" sz="2000" dirty="0" smtClean="0"/>
              <a:t>Η κουλτούρα, δηλαδή η θρησκεία, τα πιστεύω, οι αξίες και οι ηθικοί κανόνες δεν δύνανται να εξηγήσουν διαφορές ανάμεσα σε πολιτισμικά παρόμοια κράτη ή την ιστορική τους διαδρομή. Μόνον οι πολιτικοί θεσμοί δύνανται να κάνουν κάτι τέτοιο.</a:t>
            </a:r>
            <a:r>
              <a:rPr lang="en-GB" sz="2000" dirty="0" smtClean="0"/>
              <a:t>’ </a:t>
            </a:r>
          </a:p>
          <a:p>
            <a:pPr marL="0" indent="0">
              <a:buNone/>
            </a:pPr>
            <a:r>
              <a:rPr lang="en-GB" sz="1800" dirty="0" err="1" smtClean="0"/>
              <a:t>Acemoglu</a:t>
            </a:r>
            <a:r>
              <a:rPr lang="en-GB" sz="1800" dirty="0"/>
              <a:t>, Daron and James Robinson (2012) </a:t>
            </a:r>
            <a:r>
              <a:rPr lang="en-GB" sz="1800" i="1" dirty="0"/>
              <a:t>Why Nations Fail</a:t>
            </a:r>
            <a:r>
              <a:rPr lang="en-GB" sz="1800" dirty="0"/>
              <a:t>. Random House, NY.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6405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3600" dirty="0" smtClean="0"/>
              <a:t>Ηθικοί προσανατολισμοί κωδικών σχημάτων (</a:t>
            </a:r>
            <a:r>
              <a:rPr lang="en-GB" sz="3600" dirty="0" smtClean="0"/>
              <a:t>code-scheme orientations</a:t>
            </a:r>
            <a:r>
              <a:rPr lang="el-GR" sz="3600" dirty="0" smtClean="0"/>
              <a:t>)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Ρύθμιση της εξουσίας</a:t>
            </a:r>
            <a:r>
              <a:rPr lang="en-GB" sz="2800" dirty="0" smtClean="0"/>
              <a:t>:</a:t>
            </a:r>
            <a:endParaRPr lang="en-GB" dirty="0"/>
          </a:p>
          <a:p>
            <a:r>
              <a:rPr lang="el-GR" sz="2000" dirty="0" smtClean="0"/>
              <a:t>Νομιμοποίηση</a:t>
            </a:r>
            <a:endParaRPr lang="en-GB" sz="2000" dirty="0" smtClean="0"/>
          </a:p>
          <a:p>
            <a:r>
              <a:rPr lang="el-GR" sz="2000" dirty="0" smtClean="0"/>
              <a:t>Πρόσβαση σε πόρους</a:t>
            </a:r>
            <a:endParaRPr lang="en-GB" sz="2000" dirty="0" smtClean="0"/>
          </a:p>
          <a:p>
            <a:r>
              <a:rPr lang="el-GR" sz="2000" dirty="0" smtClean="0"/>
              <a:t>Επίρριψη ευθύνης (</a:t>
            </a:r>
            <a:r>
              <a:rPr lang="en-GB" sz="2000" dirty="0" smtClean="0"/>
              <a:t>Accountability</a:t>
            </a:r>
            <a:r>
              <a:rPr lang="el-GR" sz="2000" dirty="0" smtClean="0"/>
              <a:t>)</a:t>
            </a:r>
            <a:endParaRPr lang="en-GB" sz="2000" dirty="0" smtClean="0"/>
          </a:p>
          <a:p>
            <a:endParaRPr lang="en-GB" dirty="0"/>
          </a:p>
          <a:p>
            <a:pPr marL="0" indent="0">
              <a:buNone/>
            </a:pPr>
            <a:r>
              <a:rPr lang="el-GR" sz="2800" dirty="0" smtClean="0"/>
              <a:t>Κατασκευή συλλογικής ταυτότητας</a:t>
            </a:r>
            <a:r>
              <a:rPr lang="en-GB" sz="2800" dirty="0" smtClean="0"/>
              <a:t>:</a:t>
            </a:r>
          </a:p>
          <a:p>
            <a:r>
              <a:rPr lang="el-GR" sz="2000" dirty="0" smtClean="0"/>
              <a:t>Αλληλεγγύη</a:t>
            </a:r>
            <a:endParaRPr lang="en-GB" sz="2000" dirty="0" smtClean="0"/>
          </a:p>
          <a:p>
            <a:r>
              <a:rPr lang="el-GR" sz="2000" dirty="0" smtClean="0"/>
              <a:t>Εμπιστοσύνη</a:t>
            </a:r>
            <a:endParaRPr lang="en-GB" sz="2000" dirty="0" smtClean="0"/>
          </a:p>
          <a:p>
            <a:r>
              <a:rPr lang="el-GR" sz="2000" dirty="0" smtClean="0"/>
              <a:t>Ιδιότητα μέλους (</a:t>
            </a:r>
            <a:r>
              <a:rPr lang="en-GB" sz="2000" dirty="0" smtClean="0"/>
              <a:t>Membership</a:t>
            </a:r>
            <a:r>
              <a:rPr lang="el-GR" sz="2000" dirty="0" smtClean="0"/>
              <a:t>)</a:t>
            </a:r>
            <a:r>
              <a:rPr lang="en-GB" sz="2000" dirty="0" smtClean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6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Το διηνεκές θέμα της ακαθοριστίας (</a:t>
            </a:r>
            <a:r>
              <a:rPr lang="en-GB" sz="3200" dirty="0" smtClean="0"/>
              <a:t>indeterminacy</a:t>
            </a:r>
            <a:r>
              <a:rPr lang="el-GR" sz="3200" dirty="0" smtClean="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l-GR" sz="2400" dirty="0" smtClean="0"/>
              <a:t>Ο κοινωνικός καταμερισμός της εργασίας και εξουσίας δεν είναι προφανής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l-GR" sz="2400" dirty="0" smtClean="0"/>
              <a:t>Το νόημα είναι αυθαίρετο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Το νόημα παρέχει τα μέσα για τη νομιμοποίηση και την αμφισβήτηση της διάρθρωσης της εξουσίας</a:t>
            </a:r>
            <a:r>
              <a:rPr lang="en-GB" sz="2400" dirty="0" smtClean="0"/>
              <a:t>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600" dirty="0" smtClean="0"/>
              <a:t>Διαφοροποίηση 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l-GR" sz="2400" dirty="0" smtClean="0"/>
              <a:t>Νόημα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 </a:t>
            </a:r>
            <a:r>
              <a:rPr lang="el-GR" sz="2400" dirty="0" smtClean="0">
                <a:sym typeface="Wingdings" panose="05000000000000000000" pitchFamily="2" charset="2"/>
              </a:rPr>
              <a:t>Πρόθεση</a:t>
            </a:r>
            <a:r>
              <a:rPr lang="en-GB" sz="2400" dirty="0" smtClean="0">
                <a:sym typeface="Wingdings" panose="05000000000000000000" pitchFamily="2" charset="2"/>
              </a:rPr>
              <a:t>  </a:t>
            </a:r>
            <a:r>
              <a:rPr lang="el-GR" sz="2400" dirty="0" smtClean="0">
                <a:sym typeface="Wingdings" panose="05000000000000000000" pitchFamily="2" charset="2"/>
              </a:rPr>
              <a:t>Δράση</a:t>
            </a:r>
            <a:endParaRPr lang="en-GB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l-GR" sz="2400" dirty="0" smtClean="0">
                <a:sym typeface="Wingdings" panose="05000000000000000000" pitchFamily="2" charset="2"/>
              </a:rPr>
              <a:t>Κοινωνική δομή</a:t>
            </a:r>
            <a:r>
              <a:rPr lang="en-GB" sz="2400" dirty="0" smtClean="0">
                <a:sym typeface="Wingdings" panose="05000000000000000000" pitchFamily="2" charset="2"/>
              </a:rPr>
              <a:t>  </a:t>
            </a:r>
            <a:r>
              <a:rPr lang="el-GR" sz="2400" dirty="0" smtClean="0">
                <a:sym typeface="Wingdings" panose="05000000000000000000" pitchFamily="2" charset="2"/>
              </a:rPr>
              <a:t>Κοινωνική δράση</a:t>
            </a:r>
            <a:endParaRPr lang="en-GB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l-GR" sz="2400" dirty="0" smtClean="0">
                <a:sym typeface="Wingdings" panose="05000000000000000000" pitchFamily="2" charset="2"/>
              </a:rPr>
              <a:t>Συμβολική </a:t>
            </a:r>
            <a:r>
              <a:rPr lang="el-GR" sz="2400" dirty="0" err="1" smtClean="0">
                <a:sym typeface="Wingdings" panose="05000000000000000000" pitchFamily="2" charset="2"/>
              </a:rPr>
              <a:t>διάδραση</a:t>
            </a:r>
            <a:r>
              <a:rPr lang="en-GB" sz="2400" dirty="0" smtClean="0">
                <a:sym typeface="Wingdings" panose="05000000000000000000" pitchFamily="2" charset="2"/>
              </a:rPr>
              <a:t>  </a:t>
            </a:r>
            <a:r>
              <a:rPr lang="el-GR" sz="2400" dirty="0" smtClean="0">
                <a:sym typeface="Wingdings" panose="05000000000000000000" pitchFamily="2" charset="2"/>
              </a:rPr>
              <a:t>Ορθολογική δράση</a:t>
            </a:r>
            <a:endParaRPr lang="en-GB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l-GR" sz="2400" dirty="0" smtClean="0">
                <a:sym typeface="Wingdings" panose="05000000000000000000" pitchFamily="2" charset="2"/>
              </a:rPr>
              <a:t>Συμβολική λογική</a:t>
            </a:r>
            <a:r>
              <a:rPr lang="en-GB" sz="2400" dirty="0" smtClean="0">
                <a:sym typeface="Wingdings" panose="05000000000000000000" pitchFamily="2" charset="2"/>
              </a:rPr>
              <a:t>  </a:t>
            </a:r>
            <a:r>
              <a:rPr lang="el-GR" sz="2400" dirty="0" smtClean="0">
                <a:sym typeface="Wingdings" panose="05000000000000000000" pitchFamily="2" charset="2"/>
              </a:rPr>
              <a:t>Τυπική-</a:t>
            </a:r>
            <a:r>
              <a:rPr lang="el-GR" sz="2400" dirty="0" err="1" smtClean="0">
                <a:sym typeface="Wingdings" panose="05000000000000000000" pitchFamily="2" charset="2"/>
              </a:rPr>
              <a:t>οργανωσιακή</a:t>
            </a:r>
            <a:r>
              <a:rPr lang="el-GR" sz="2400" dirty="0" smtClean="0">
                <a:sym typeface="Wingdings" panose="05000000000000000000" pitchFamily="2" charset="2"/>
              </a:rPr>
              <a:t> λογική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88090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2400" dirty="0" smtClean="0"/>
              <a:t>Weber:</a:t>
            </a:r>
            <a:br>
              <a:rPr lang="en-GB" sz="2400" dirty="0" smtClean="0"/>
            </a:br>
            <a:r>
              <a:rPr lang="el-GR" sz="2400" dirty="0" smtClean="0"/>
              <a:t>Δράση</a:t>
            </a:r>
            <a:r>
              <a:rPr lang="en-GB" sz="2400" dirty="0" smtClean="0"/>
              <a:t>, </a:t>
            </a:r>
            <a:r>
              <a:rPr lang="el-GR" sz="2400" dirty="0" smtClean="0"/>
              <a:t>ορθολογισμός, και νομιμοποιημένες τάξεις</a:t>
            </a:r>
            <a:r>
              <a:rPr lang="en-GB" sz="2400" dirty="0" smtClean="0"/>
              <a:t> </a:t>
            </a:r>
            <a:r>
              <a:rPr lang="el-GR" sz="2400" dirty="0" smtClean="0"/>
              <a:t>(</a:t>
            </a:r>
            <a:r>
              <a:rPr lang="en-GB" sz="2400" dirty="0" smtClean="0"/>
              <a:t>orders</a:t>
            </a:r>
            <a:r>
              <a:rPr lang="el-GR" sz="2400" dirty="0" smtClean="0"/>
              <a:t>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l-GR" sz="2400" dirty="0" smtClean="0"/>
              <a:t>Κοινωνική δράση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l-GR" sz="2400" dirty="0" smtClean="0">
                <a:sym typeface="Wingdings" panose="05000000000000000000" pitchFamily="2" charset="2"/>
              </a:rPr>
              <a:t>Ορθολογικοποίηση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l-GR" sz="2400" dirty="0" smtClean="0">
                <a:sym typeface="Wingdings" panose="05000000000000000000" pitchFamily="2" charset="2"/>
              </a:rPr>
              <a:t>Νομιμοποίηση</a:t>
            </a:r>
            <a:endParaRPr lang="en-GB" sz="24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l-GR" sz="2400" dirty="0" smtClean="0"/>
              <a:t>Κοινωνική δράση</a:t>
            </a:r>
            <a:r>
              <a:rPr lang="en-GB" sz="2400" dirty="0" smtClean="0"/>
              <a:t>: </a:t>
            </a:r>
            <a:r>
              <a:rPr lang="el-GR" sz="2400" dirty="0" err="1" smtClean="0"/>
              <a:t>οικουμενικοποιημένες</a:t>
            </a:r>
            <a:r>
              <a:rPr lang="el-GR" sz="2400" dirty="0" smtClean="0"/>
              <a:t> ικανότητες έλλογης δράσης «εκτός ιστορίας»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l-GR" sz="2400" dirty="0" smtClean="0"/>
              <a:t>Ορθολογικοποίηση</a:t>
            </a:r>
            <a:r>
              <a:rPr lang="en-GB" sz="2400" dirty="0" smtClean="0"/>
              <a:t>:</a:t>
            </a:r>
            <a:r>
              <a:rPr lang="el-GR" sz="2400" dirty="0" smtClean="0"/>
              <a:t> πολιτισμικά συγκεκριμένες κανονικότητες κοινωνικής δράσης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l-GR" sz="2400" dirty="0" smtClean="0"/>
              <a:t>Νομιμοποίηση: τακτική κοινωνική δράση, δηλαδή κοινωνικές δομές. </a:t>
            </a:r>
            <a:endParaRPr lang="en-GB" sz="2400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200" dirty="0" smtClean="0"/>
              <a:t>Οι τύποι ορθολογισμού κατά </a:t>
            </a:r>
            <a:r>
              <a:rPr lang="en-GB" sz="3200" dirty="0" smtClean="0"/>
              <a:t>Weber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(Stephen </a:t>
            </a:r>
            <a:r>
              <a:rPr lang="en-GB" sz="2000" dirty="0" err="1" smtClean="0"/>
              <a:t>Kalberg</a:t>
            </a:r>
            <a:r>
              <a:rPr lang="en-GB" sz="2000" dirty="0" smtClean="0"/>
              <a:t>, 1980)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l-GR" sz="2200" dirty="0" smtClean="0"/>
              <a:t>Θεωρητικός ορθολογισμός</a:t>
            </a:r>
            <a:r>
              <a:rPr lang="en-GB" sz="2200" dirty="0" smtClean="0"/>
              <a:t> (</a:t>
            </a:r>
            <a:r>
              <a:rPr lang="el-GR" sz="2200" dirty="0" smtClean="0"/>
              <a:t>συνειδητός έλεγχος της πραγματικότητας μέσω αφαιρετικών εννοιών</a:t>
            </a:r>
            <a:r>
              <a:rPr lang="en-GB" sz="2200" dirty="0" smtClean="0"/>
              <a:t>)</a:t>
            </a:r>
          </a:p>
          <a:p>
            <a:endParaRPr lang="en-GB" sz="2200" dirty="0" smtClean="0"/>
          </a:p>
          <a:p>
            <a:r>
              <a:rPr lang="el-GR" sz="2200" dirty="0" smtClean="0"/>
              <a:t>Τυπικός ορθολογισμός </a:t>
            </a:r>
            <a:r>
              <a:rPr lang="en-GB" sz="2200" dirty="0" smtClean="0"/>
              <a:t>(</a:t>
            </a:r>
            <a:r>
              <a:rPr lang="el-GR" sz="2200" dirty="0" smtClean="0"/>
              <a:t>οργανωτικές τυπικές δομές) 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l-GR" sz="2200" dirty="0" smtClean="0"/>
              <a:t>Πρακτικός ορθολογισμός </a:t>
            </a:r>
            <a:r>
              <a:rPr lang="en-GB" sz="2200" dirty="0" smtClean="0"/>
              <a:t>(</a:t>
            </a:r>
            <a:r>
              <a:rPr lang="el-GR" sz="2200" dirty="0" smtClean="0"/>
              <a:t>πραγματιστική και εγωιστική δράση</a:t>
            </a:r>
            <a:r>
              <a:rPr lang="en-GB" sz="2200" dirty="0" smtClean="0"/>
              <a:t>) </a:t>
            </a:r>
          </a:p>
          <a:p>
            <a:endParaRPr lang="en-GB" sz="2200" dirty="0"/>
          </a:p>
          <a:p>
            <a:r>
              <a:rPr lang="el-GR" sz="2200" dirty="0" smtClean="0"/>
              <a:t>Ουσιώδης ορθολογισμός</a:t>
            </a:r>
            <a:r>
              <a:rPr lang="en-GB" sz="2200" dirty="0" smtClean="0"/>
              <a:t> (</a:t>
            </a:r>
            <a:r>
              <a:rPr lang="el-GR" sz="2200" dirty="0" err="1" smtClean="0"/>
              <a:t>εσωτερικευμένη</a:t>
            </a:r>
            <a:r>
              <a:rPr lang="el-GR" sz="2200" dirty="0" smtClean="0"/>
              <a:t> ηθική – ηθική επαφή) </a:t>
            </a:r>
            <a:endParaRPr lang="en-GB" sz="2200" dirty="0" smtClean="0"/>
          </a:p>
          <a:p>
            <a:endParaRPr lang="en-GB" sz="2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2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42875"/>
            <a:ext cx="6543675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06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l-GR" sz="3200" dirty="0" smtClean="0"/>
              <a:t>Ορθολογικότητα και τα δίκτυα κοινωνικής εξουσίας</a:t>
            </a:r>
            <a:r>
              <a:rPr lang="en-GB" sz="3200" dirty="0" smtClean="0"/>
              <a:t>: 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l-GR" sz="2400" dirty="0" smtClean="0"/>
              <a:t>Ο </a:t>
            </a:r>
            <a:r>
              <a:rPr lang="el-GR" sz="2400" dirty="0" err="1" smtClean="0"/>
              <a:t>Κοιν</a:t>
            </a:r>
            <a:r>
              <a:rPr lang="el-GR" sz="2400" dirty="0" smtClean="0"/>
              <a:t>. Κατ. </a:t>
            </a:r>
            <a:r>
              <a:rPr lang="el-GR" sz="2400" dirty="0" err="1" smtClean="0"/>
              <a:t>Εργ</a:t>
            </a:r>
            <a:r>
              <a:rPr lang="el-GR" sz="2400" dirty="0" smtClean="0"/>
              <a:t>. και η διαδικασία </a:t>
            </a:r>
            <a:r>
              <a:rPr lang="el-GR" sz="2400" dirty="0" err="1" smtClean="0"/>
              <a:t>ορθολογικοποίησης</a:t>
            </a:r>
            <a:endParaRPr lang="en-GB" sz="2400" dirty="0"/>
          </a:p>
          <a:p>
            <a:endParaRPr lang="en-GB" sz="2400" dirty="0"/>
          </a:p>
          <a:p>
            <a:r>
              <a:rPr lang="el-GR" sz="2400" dirty="0" smtClean="0"/>
              <a:t>Θεωρητική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l-GR" sz="2400" dirty="0" smtClean="0">
                <a:sym typeface="Wingdings" panose="05000000000000000000" pitchFamily="2" charset="2"/>
              </a:rPr>
              <a:t>ιδεολογική εξουσία</a:t>
            </a:r>
            <a:r>
              <a:rPr lang="en-GB" sz="2400" dirty="0" smtClean="0"/>
              <a:t> (</a:t>
            </a:r>
            <a:r>
              <a:rPr lang="el-GR" sz="2400" dirty="0" smtClean="0"/>
              <a:t>μαρξισμός, φιλελευθερισμός, κλπ)</a:t>
            </a:r>
            <a:endParaRPr lang="en-GB" sz="2400" dirty="0"/>
          </a:p>
          <a:p>
            <a:r>
              <a:rPr lang="el-GR" sz="2400" dirty="0" smtClean="0"/>
              <a:t>Τυπική</a:t>
            </a: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l-GR" sz="2400" dirty="0" smtClean="0">
                <a:sym typeface="Wingdings" panose="05000000000000000000" pitchFamily="2" charset="2"/>
              </a:rPr>
              <a:t>πολιτική, οικονομική, και στρατιωτική εξουσία</a:t>
            </a:r>
            <a:r>
              <a:rPr lang="en-GB" sz="2400" dirty="0" smtClean="0"/>
              <a:t> (</a:t>
            </a:r>
            <a:r>
              <a:rPr lang="el-GR" sz="2400" dirty="0" smtClean="0"/>
              <a:t>γραφειοκρατίες</a:t>
            </a:r>
            <a:r>
              <a:rPr lang="en-GB" sz="2400" dirty="0" smtClean="0"/>
              <a:t>)</a:t>
            </a:r>
          </a:p>
          <a:p>
            <a:r>
              <a:rPr lang="el-GR" sz="2400" dirty="0" smtClean="0"/>
              <a:t>Πρακτική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l-GR" sz="2400" dirty="0" smtClean="0">
                <a:sym typeface="Wingdings" panose="05000000000000000000" pitchFamily="2" charset="2"/>
              </a:rPr>
              <a:t>στρατιωτική εξουσία </a:t>
            </a:r>
            <a:r>
              <a:rPr lang="en-GB" sz="2400" dirty="0" smtClean="0"/>
              <a:t>(</a:t>
            </a:r>
            <a:r>
              <a:rPr lang="el-GR" sz="2400" dirty="0" smtClean="0"/>
              <a:t>αυθαίρετη βία)</a:t>
            </a:r>
            <a:endParaRPr lang="en-GB" sz="2400" dirty="0" smtClean="0"/>
          </a:p>
          <a:p>
            <a:endParaRPr lang="en-GB" sz="2400" dirty="0"/>
          </a:p>
          <a:p>
            <a:r>
              <a:rPr lang="el-GR" sz="2400" dirty="0" smtClean="0"/>
              <a:t>Είναι η κουλτούρα ιδεολογία ή κάτι άλλο;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3705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600" dirty="0" smtClean="0"/>
              <a:t>Ουσιώδης ορθολογικότητα </a:t>
            </a:r>
            <a:r>
              <a:rPr lang="en-GB" sz="3600" dirty="0" smtClean="0"/>
              <a:t>(</a:t>
            </a:r>
            <a:r>
              <a:rPr lang="el-GR" sz="3600" dirty="0" smtClean="0"/>
              <a:t>ΟΟ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Η ΟΟ διατάσσει την κοινωνική δράση σε μοτίβα: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400" dirty="0" smtClean="0"/>
              <a:t>“</a:t>
            </a:r>
            <a:r>
              <a:rPr lang="el-GR" sz="2400" dirty="0" smtClean="0"/>
              <a:t>Ένας έγκυρος κανόνας, ένα πρότυπο που στέκεται μπροστά στην ροή των γεγονότων της πραγματικότητας τα οποία επιλέγονται, μετρώνται, και </a:t>
            </a:r>
            <a:r>
              <a:rPr lang="el-GR" sz="2400" dirty="0" smtClean="0">
                <a:solidFill>
                  <a:srgbClr val="C00000"/>
                </a:solidFill>
              </a:rPr>
              <a:t>κρίνονται</a:t>
            </a:r>
            <a:r>
              <a:rPr lang="en-GB" sz="2400" dirty="0" smtClean="0"/>
              <a:t>”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l-GR" sz="2400" i="1" dirty="0" smtClean="0"/>
              <a:t>Ψυχολογικά ασφάλιστρα της κοινωνικής δράσης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l-GR" sz="2400" dirty="0" smtClean="0"/>
              <a:t>Ριζοσπαστική προοπτική</a:t>
            </a:r>
            <a:r>
              <a:rPr lang="en-GB" sz="2400" dirty="0" smtClean="0"/>
              <a:t> = </a:t>
            </a:r>
            <a:r>
              <a:rPr lang="el-GR" sz="2400" dirty="0" smtClean="0"/>
              <a:t>έσχατο σημείο εποπτείας που καθορίζει την κατεύθυνση της διαδικασίας εκλογίκευσης </a:t>
            </a:r>
            <a:r>
              <a:rPr lang="en-GB" sz="2400" dirty="0" smtClean="0"/>
              <a:t>= Ethos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51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3600" dirty="0" smtClean="0"/>
              <a:t>Κουλτούρα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600" dirty="0" smtClean="0"/>
              <a:t>“</a:t>
            </a:r>
            <a:r>
              <a:rPr lang="el-GR" sz="2600" dirty="0" smtClean="0"/>
              <a:t>Ένα σύστημα συμβολικών κωδίκων που προσδιορίζει το καλό και το κακό</a:t>
            </a:r>
            <a:r>
              <a:rPr lang="en-GB" sz="2600" dirty="0" smtClean="0"/>
              <a:t>” (J. Alexander and P. Smith, 1993)</a:t>
            </a:r>
            <a:endParaRPr lang="en-GB" sz="2600" dirty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l-GR" sz="2400" dirty="0" smtClean="0"/>
              <a:t>Προσωπικός </a:t>
            </a:r>
            <a:r>
              <a:rPr lang="el-GR" sz="2400" dirty="0" err="1" smtClean="0"/>
              <a:t>αναστοχασμός</a:t>
            </a:r>
            <a:r>
              <a:rPr lang="en-GB" sz="2400" dirty="0" smtClean="0"/>
              <a:t> (</a:t>
            </a:r>
            <a:r>
              <a:rPr lang="el-GR" sz="2400" dirty="0" smtClean="0"/>
              <a:t>προσωπική ευθύνη - </a:t>
            </a:r>
            <a:r>
              <a:rPr lang="en-GB" sz="2400" dirty="0" smtClean="0"/>
              <a:t>accountability)</a:t>
            </a:r>
          </a:p>
          <a:p>
            <a:r>
              <a:rPr lang="el-GR" sz="2400" dirty="0" smtClean="0"/>
              <a:t>Κοινωνικός </a:t>
            </a:r>
            <a:r>
              <a:rPr lang="el-GR" sz="2400" dirty="0" err="1" smtClean="0"/>
              <a:t>αναστοχασμός</a:t>
            </a:r>
            <a:r>
              <a:rPr lang="el-GR" sz="2400" dirty="0" smtClean="0"/>
              <a:t> </a:t>
            </a:r>
            <a:r>
              <a:rPr lang="en-GB" sz="2400" dirty="0" smtClean="0"/>
              <a:t>(</a:t>
            </a:r>
            <a:r>
              <a:rPr lang="el-GR" sz="2400" dirty="0" smtClean="0"/>
              <a:t>κοινωνική ευθύνη</a:t>
            </a:r>
            <a:r>
              <a:rPr lang="en-GB" sz="2400" dirty="0" smtClean="0"/>
              <a:t>) 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l-GR" sz="2400" dirty="0" err="1" smtClean="0"/>
              <a:t>Εσωτερικευμένες</a:t>
            </a:r>
            <a:r>
              <a:rPr lang="el-GR" sz="2400" dirty="0" smtClean="0"/>
              <a:t> ηθικές </a:t>
            </a:r>
            <a:r>
              <a:rPr lang="el-GR" sz="2400" dirty="0" err="1" smtClean="0"/>
              <a:t>προστακτικότητες</a:t>
            </a:r>
            <a:r>
              <a:rPr lang="el-GR" sz="2400" dirty="0" smtClean="0"/>
              <a:t> (</a:t>
            </a:r>
            <a:r>
              <a:rPr lang="en-GB" sz="2400" dirty="0" smtClean="0"/>
              <a:t>moral imperatives </a:t>
            </a:r>
            <a:r>
              <a:rPr lang="el-GR" sz="2400" dirty="0" smtClean="0"/>
              <a:t>) που κρίνουν την κοινωνική δομή και την ατομική δράση αλλά </a:t>
            </a:r>
            <a:r>
              <a:rPr lang="el-GR" sz="2400" dirty="0" smtClean="0">
                <a:solidFill>
                  <a:srgbClr val="C00000"/>
                </a:solidFill>
              </a:rPr>
              <a:t>δεν αποτελούν κίνητρα δράσης</a:t>
            </a:r>
            <a:r>
              <a:rPr lang="el-GR" sz="2400" dirty="0" smtClean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l-GR" sz="2400" dirty="0" smtClean="0"/>
              <a:t>Τυπικά αυτόνομη καθώς τα συστατικά σημαίνοντα (</a:t>
            </a:r>
            <a:r>
              <a:rPr lang="en-GB" sz="2400" dirty="0" smtClean="0"/>
              <a:t>signifiers</a:t>
            </a:r>
            <a:r>
              <a:rPr lang="el-GR" sz="2400" dirty="0" smtClean="0"/>
              <a:t>) δεν προέρχονται από τα σημαινόμενα (</a:t>
            </a:r>
            <a:r>
              <a:rPr lang="en-GB" sz="2400" dirty="0" smtClean="0"/>
              <a:t>signified</a:t>
            </a:r>
            <a:r>
              <a:rPr lang="el-GR" sz="2400" dirty="0" smtClean="0"/>
              <a:t>) της κοινωνικής δομής αλλά από την εσωτερική σχέση των σημαινόντων</a:t>
            </a:r>
            <a:r>
              <a:rPr lang="en-GB" sz="2400" dirty="0" smtClean="0"/>
              <a:t>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316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Η κουλτούρα προέρχεται από, αλλά δεν ταυτίζεται με τα τέσσερα δίκτυα, καθώς είναι </a:t>
            </a:r>
            <a:r>
              <a:rPr lang="el-GR" sz="2800" dirty="0" err="1" smtClean="0"/>
              <a:t>αυτοαναφορική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0661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6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611560" y="1600201"/>
            <a:ext cx="8075240" cy="17567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l-GR" dirty="0" smtClean="0"/>
              <a:t>Ο οργανωτικός υλισμός του </a:t>
            </a:r>
            <a:r>
              <a:rPr lang="en-GB" dirty="0" smtClean="0"/>
              <a:t>Michael Mann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4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Τα περιεχόμενα των «ηθικών-</a:t>
            </a:r>
            <a:r>
              <a:rPr lang="el-GR" sz="2800" dirty="0" err="1" smtClean="0"/>
              <a:t>πολιτισμικώ</a:t>
            </a:r>
            <a:r>
              <a:rPr lang="el-GR" sz="2800" dirty="0" smtClean="0"/>
              <a:t>ν κωδίκων»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l-GR" sz="2400" dirty="0" smtClean="0"/>
              <a:t>Χρόνος </a:t>
            </a:r>
            <a:r>
              <a:rPr lang="en-GB" sz="2400" dirty="0" smtClean="0"/>
              <a:t>= </a:t>
            </a:r>
            <a:r>
              <a:rPr lang="el-GR" sz="2400" dirty="0" smtClean="0"/>
              <a:t>γραμμικός – κυκλικός – στατικός </a:t>
            </a:r>
            <a:endParaRPr lang="en-GB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Χώρος-ύλη</a:t>
            </a:r>
            <a:r>
              <a:rPr lang="en-GB" sz="2400" dirty="0" smtClean="0"/>
              <a:t> = </a:t>
            </a:r>
            <a:r>
              <a:rPr lang="el-GR" sz="2400" dirty="0" smtClean="0"/>
              <a:t>(</a:t>
            </a:r>
            <a:r>
              <a:rPr lang="el-GR" sz="2400" dirty="0" err="1" smtClean="0"/>
              <a:t>αυτο</a:t>
            </a:r>
            <a:r>
              <a:rPr lang="el-GR" sz="2400" dirty="0" smtClean="0"/>
              <a:t>)</a:t>
            </a:r>
            <a:r>
              <a:rPr lang="el-GR" sz="2400" dirty="0" err="1" smtClean="0"/>
              <a:t>νοηματοδοτικό</a:t>
            </a:r>
            <a:r>
              <a:rPr lang="el-GR" sz="2400" dirty="0" smtClean="0"/>
              <a:t> – (</a:t>
            </a:r>
            <a:r>
              <a:rPr lang="el-GR" sz="2400" dirty="0" err="1" smtClean="0"/>
              <a:t>ετερο</a:t>
            </a:r>
            <a:r>
              <a:rPr lang="el-GR" sz="2400" dirty="0" smtClean="0"/>
              <a:t>)</a:t>
            </a:r>
            <a:r>
              <a:rPr lang="el-GR" sz="2400" dirty="0" err="1" smtClean="0"/>
              <a:t>νοηματοδοτούμενο</a:t>
            </a:r>
            <a:r>
              <a:rPr lang="el-GR" sz="2400" dirty="0" smtClean="0"/>
              <a:t>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</a:t>
            </a:r>
          </a:p>
          <a:p>
            <a:r>
              <a:rPr lang="el-GR" sz="2400" dirty="0" smtClean="0"/>
              <a:t>Σωτηρία</a:t>
            </a:r>
            <a:r>
              <a:rPr lang="en-GB" sz="2400" dirty="0" smtClean="0"/>
              <a:t> = </a:t>
            </a:r>
            <a:r>
              <a:rPr lang="el-GR" sz="2400" dirty="0" err="1" smtClean="0"/>
              <a:t>ενδοκοσμικός</a:t>
            </a:r>
            <a:r>
              <a:rPr lang="el-GR" sz="2400" dirty="0" smtClean="0"/>
              <a:t> μυστικισμός - ασκητισμός</a:t>
            </a:r>
            <a:endParaRPr lang="en-GB" sz="2400" dirty="0" smtClean="0"/>
          </a:p>
          <a:p>
            <a:r>
              <a:rPr lang="el-GR" sz="2400" dirty="0" err="1" smtClean="0"/>
              <a:t>Σωτηριολογικοί</a:t>
            </a:r>
            <a:r>
              <a:rPr lang="el-GR" sz="2400" dirty="0" smtClean="0"/>
              <a:t> στίβοι = θεσμικοί - </a:t>
            </a:r>
            <a:r>
              <a:rPr lang="en-GB" sz="2400" dirty="0" smtClean="0"/>
              <a:t>ad hoc</a:t>
            </a:r>
          </a:p>
          <a:p>
            <a:endParaRPr lang="en-GB" sz="2400" dirty="0"/>
          </a:p>
          <a:p>
            <a:r>
              <a:rPr lang="el-GR" sz="2400" dirty="0" err="1" smtClean="0"/>
              <a:t>Σωτηριολογική</a:t>
            </a:r>
            <a:r>
              <a:rPr lang="el-GR" sz="2400" dirty="0" smtClean="0"/>
              <a:t> κοινωνική αναφορά</a:t>
            </a:r>
            <a:r>
              <a:rPr lang="en-GB" sz="2400" dirty="0" smtClean="0"/>
              <a:t> = </a:t>
            </a:r>
            <a:r>
              <a:rPr lang="el-GR" sz="2400" dirty="0" smtClean="0"/>
              <a:t>ατομική – συλλογική </a:t>
            </a:r>
          </a:p>
          <a:p>
            <a:pPr>
              <a:buNone/>
            </a:pPr>
            <a:endParaRPr lang="en-GB" sz="2400" dirty="0"/>
          </a:p>
          <a:p>
            <a:r>
              <a:rPr lang="el-GR" sz="2400" dirty="0" smtClean="0"/>
              <a:t>Τρόπος </a:t>
            </a:r>
            <a:r>
              <a:rPr lang="el-GR" sz="2400" dirty="0" err="1" smtClean="0"/>
              <a:t>ηθικοκανονιστικής</a:t>
            </a:r>
            <a:r>
              <a:rPr lang="el-GR" sz="2400" dirty="0" smtClean="0"/>
              <a:t> μετάδοσης</a:t>
            </a:r>
            <a:r>
              <a:rPr lang="en-GB" sz="2400" dirty="0" smtClean="0"/>
              <a:t> =  </a:t>
            </a:r>
            <a:r>
              <a:rPr lang="el-GR" sz="2400" dirty="0" smtClean="0"/>
              <a:t>δογματική - εικονιστική</a:t>
            </a:r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3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8304213" cy="838200"/>
          </a:xfrm>
        </p:spPr>
        <p:txBody>
          <a:bodyPr/>
          <a:lstStyle/>
          <a:p>
            <a:r>
              <a:rPr lang="el-GR" sz="2400" dirty="0" smtClean="0"/>
              <a:t>Τρόποι μετάδοσης θρησκευτικών/ηθικών κωδίκων 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3213" cy="4570413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C00000"/>
                </a:solidFill>
              </a:rPr>
              <a:t>Ο δογματικός τρόπος </a:t>
            </a:r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r>
              <a:rPr lang="el-GR" sz="2000" dirty="0" smtClean="0"/>
              <a:t>Ορθολογική διαδικασία </a:t>
            </a:r>
            <a:endParaRPr lang="en-US" sz="2000" dirty="0" smtClean="0"/>
          </a:p>
          <a:p>
            <a:r>
              <a:rPr lang="el-GR" sz="2000" dirty="0" smtClean="0"/>
              <a:t>Ανάλυση κειμένου</a:t>
            </a:r>
            <a:endParaRPr lang="en-US" sz="2000" dirty="0" smtClean="0"/>
          </a:p>
          <a:p>
            <a:r>
              <a:rPr lang="el-GR" sz="2000" dirty="0" smtClean="0"/>
              <a:t>Συχνή επανάληψη</a:t>
            </a:r>
            <a:r>
              <a:rPr lang="en-US" sz="2000" dirty="0" smtClean="0"/>
              <a:t> </a:t>
            </a:r>
          </a:p>
          <a:p>
            <a:r>
              <a:rPr lang="el-GR" sz="2000" dirty="0" smtClean="0"/>
              <a:t>Σημασιολογική απομνημόνευση 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l-GR" sz="2000" dirty="0" smtClean="0"/>
              <a:t>Μεθοδική εκπαίδευση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l-GR" sz="2000" dirty="0" smtClean="0"/>
              <a:t>Η Δημοκρατία ως διαδικασία 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l-GR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6248" y="1571612"/>
            <a:ext cx="4643469" cy="4522801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C00000"/>
                </a:solidFill>
              </a:rPr>
              <a:t>Ο εικονιστικός τρόπος</a:t>
            </a:r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/>
          </a:p>
          <a:p>
            <a:r>
              <a:rPr lang="el-GR" sz="1800" dirty="0" smtClean="0"/>
              <a:t>Συναισθηματική διαδικασία </a:t>
            </a:r>
            <a:endParaRPr lang="en-US" sz="1800" dirty="0" smtClean="0"/>
          </a:p>
          <a:p>
            <a:r>
              <a:rPr lang="el-GR" sz="1800" dirty="0" smtClean="0"/>
              <a:t>Εντυπωσιακά-συναισθηματικά γεγονότα </a:t>
            </a:r>
            <a:endParaRPr lang="en-US" sz="1800" dirty="0" smtClean="0"/>
          </a:p>
          <a:p>
            <a:r>
              <a:rPr lang="el-GR" sz="1800" dirty="0" smtClean="0"/>
              <a:t>Σπάνια και εξαιρετικά περιστατικά </a:t>
            </a:r>
            <a:endParaRPr lang="en-US" sz="1800" dirty="0" smtClean="0"/>
          </a:p>
          <a:p>
            <a:r>
              <a:rPr lang="el-GR" sz="1800" dirty="0" smtClean="0"/>
              <a:t>Επεισοδιακή απομνημόνευση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l-GR" sz="1800" dirty="0" err="1" smtClean="0"/>
              <a:t>Φλασιές</a:t>
            </a:r>
            <a:r>
              <a:rPr lang="el-GR" sz="1800" dirty="0" smtClean="0"/>
              <a:t> εικόνων/εμπειριών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l-GR" sz="1800" dirty="0" smtClean="0"/>
              <a:t>Η δημοκρατία ως αποκάλυψη </a:t>
            </a:r>
            <a:endParaRPr lang="en-US" sz="1800" dirty="0" smtClean="0"/>
          </a:p>
          <a:p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8013" cy="6858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Ουσιώδης ορθολογικότητα και πολιτισμικές δομές </a:t>
            </a:r>
            <a:endParaRPr lang="en-US" sz="2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2813" cy="5334000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ΟΟ = Ηθικός τρόπος ζωής που εμψυχώνεται από ηθικές </a:t>
            </a:r>
            <a:r>
              <a:rPr lang="el-GR" sz="2000" dirty="0" err="1" smtClean="0"/>
              <a:t>επιτακτικότητες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Οι ηθικές </a:t>
            </a:r>
            <a:r>
              <a:rPr lang="el-GR" sz="2000" dirty="0" err="1" smtClean="0"/>
              <a:t>επιτακτικότητες</a:t>
            </a:r>
            <a:r>
              <a:rPr lang="el-GR" sz="2000" dirty="0" smtClean="0"/>
              <a:t> εισχωρούν σε αφηγήματα, επιχειρήματα, αντιπαραθέσεις, παραστάσεις, και διακηρύξεις</a:t>
            </a:r>
            <a:r>
              <a:rPr lang="en-US" sz="2000" dirty="0" smtClean="0"/>
              <a:t>  </a:t>
            </a:r>
          </a:p>
          <a:p>
            <a:endParaRPr lang="en-US" sz="2000" dirty="0" smtClean="0"/>
          </a:p>
          <a:p>
            <a:r>
              <a:rPr lang="el-GR" sz="2000" dirty="0" smtClean="0">
                <a:solidFill>
                  <a:srgbClr val="C00000"/>
                </a:solidFill>
              </a:rPr>
              <a:t>Πολιτιστικές δομές</a:t>
            </a:r>
            <a:r>
              <a:rPr lang="en-US" sz="2000" dirty="0" smtClean="0"/>
              <a:t>: </a:t>
            </a:r>
            <a:r>
              <a:rPr lang="el-GR" sz="2000" dirty="0" smtClean="0"/>
              <a:t>συμβολικές σειρές που εντοπίζονται σε αφηγήσεις και που αποτελούνται από</a:t>
            </a:r>
            <a:r>
              <a:rPr lang="en-US" sz="2000" dirty="0" smtClean="0"/>
              <a:t>…</a:t>
            </a:r>
          </a:p>
          <a:p>
            <a:endParaRPr lang="en-US" sz="2000" dirty="0" smtClean="0"/>
          </a:p>
          <a:p>
            <a:r>
              <a:rPr lang="el-GR" sz="2000" dirty="0" smtClean="0"/>
              <a:t>πολιτιστικούς διπολικούς κώδικες, που</a:t>
            </a:r>
            <a:r>
              <a:rPr lang="en-US" sz="2000" dirty="0" smtClean="0"/>
              <a:t>…</a:t>
            </a:r>
          </a:p>
          <a:p>
            <a:endParaRPr lang="en-US" sz="2000" dirty="0" smtClean="0"/>
          </a:p>
          <a:p>
            <a:r>
              <a:rPr lang="el-GR" sz="2000" dirty="0" smtClean="0"/>
              <a:t>ορίζουν και σχηματοποιούν το ιερό και το ανίερο…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l-GR" sz="2000" dirty="0" smtClean="0"/>
              <a:t>εκτελούν πανίσχυρο </a:t>
            </a:r>
            <a:r>
              <a:rPr lang="el-GR" sz="2000" dirty="0" err="1" smtClean="0"/>
              <a:t>αξιολογητικό</a:t>
            </a:r>
            <a:r>
              <a:rPr lang="el-GR" sz="2000" dirty="0" smtClean="0"/>
              <a:t> έργο …</a:t>
            </a:r>
            <a:endParaRPr lang="en-US" sz="2000" dirty="0" smtClean="0"/>
          </a:p>
          <a:p>
            <a:r>
              <a:rPr lang="el-GR" sz="2000" dirty="0" smtClean="0"/>
              <a:t>και αποτελούν δημόσια διαθέσιμους πόρους προς </a:t>
            </a:r>
            <a:r>
              <a:rPr lang="el-GR" sz="2000" dirty="0" err="1" smtClean="0"/>
              <a:t>χρήσιν</a:t>
            </a:r>
            <a:r>
              <a:rPr lang="el-GR" sz="2000" dirty="0" smtClean="0"/>
              <a:t> εναντίον ή υπέρ άλλων </a:t>
            </a:r>
            <a:r>
              <a:rPr lang="el-GR" sz="2000" dirty="0" err="1" smtClean="0"/>
              <a:t>δρόντων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2800" dirty="0" smtClean="0"/>
              <a:t>Υπόθεση</a:t>
            </a: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8013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1800" dirty="0" smtClean="0"/>
              <a:t>Οι δομές κοινωνικής εξουσίας</a:t>
            </a:r>
            <a:r>
              <a:rPr lang="en-US" sz="1800" dirty="0" smtClean="0"/>
              <a:t>… </a:t>
            </a:r>
          </a:p>
          <a:p>
            <a:pPr>
              <a:defRPr/>
            </a:pPr>
            <a:endParaRPr lang="en-US" sz="1800" dirty="0"/>
          </a:p>
          <a:p>
            <a:pPr>
              <a:buFont typeface="+mj-lt"/>
              <a:buAutoNum type="arabicPeriod"/>
              <a:defRPr/>
            </a:pPr>
            <a:r>
              <a:rPr lang="el-GR" sz="1800" dirty="0" smtClean="0"/>
              <a:t>μέσω της εκλεκτικής συνάφειας</a:t>
            </a:r>
            <a:endParaRPr lang="en-US" sz="1800" dirty="0" smtClean="0"/>
          </a:p>
          <a:p>
            <a:pPr>
              <a:buFont typeface="+mj-lt"/>
              <a:buAutoNum type="arabicPeriod"/>
              <a:defRPr/>
            </a:pPr>
            <a:endParaRPr lang="en-US" sz="1800" dirty="0"/>
          </a:p>
          <a:p>
            <a:pPr>
              <a:buFont typeface="+mj-lt"/>
              <a:buAutoNum type="arabicPeriod"/>
              <a:defRPr/>
            </a:pPr>
            <a:r>
              <a:rPr lang="el-GR" sz="1800" dirty="0" smtClean="0"/>
              <a:t>ενθαρρύνουν την ανάπτυξη συγκεκριμένων πτυχών ενός πολιτιστικού - ηθικού συστήματος (πολιτιστική παραλλαγή)</a:t>
            </a:r>
            <a:endParaRPr lang="en-US" sz="1800" dirty="0" smtClean="0"/>
          </a:p>
          <a:p>
            <a:pPr>
              <a:buFont typeface="+mj-lt"/>
              <a:buAutoNum type="arabicPeriod"/>
              <a:defRPr/>
            </a:pPr>
            <a:endParaRPr lang="en-US" sz="1800" dirty="0"/>
          </a:p>
          <a:p>
            <a:pPr>
              <a:buFont typeface="+mj-lt"/>
              <a:buAutoNum type="arabicPeriod"/>
              <a:defRPr/>
            </a:pPr>
            <a:r>
              <a:rPr lang="el-GR" sz="1800" dirty="0" smtClean="0"/>
              <a:t>Καθώς το τελευταίο παρέχει νόημα στις δομές της κοινωνικής εξουσίας</a:t>
            </a:r>
            <a:endParaRPr lang="en-US" sz="1800" dirty="0" smtClean="0"/>
          </a:p>
          <a:p>
            <a:pPr>
              <a:buFont typeface="+mj-lt"/>
              <a:buAutoNum type="arabicPeriod"/>
              <a:defRPr/>
            </a:pPr>
            <a:endParaRPr lang="en-US" sz="1800" dirty="0"/>
          </a:p>
          <a:p>
            <a:pPr>
              <a:buFont typeface="+mj-lt"/>
              <a:buAutoNum type="arabicPeriod"/>
              <a:defRPr/>
            </a:pPr>
            <a:r>
              <a:rPr lang="el-GR" sz="1800" dirty="0" smtClean="0"/>
              <a:t>Για την έξοδο από μια ηγεμονική πολιτιστική παραλλαγή χρειάζεται είτε η παρουσία ενός χαρισματικού ηγέτη είτε μια καταστροφική αλλαγή των κοινωνικών δομών </a:t>
            </a:r>
            <a:endParaRPr lang="en-US" sz="1800" dirty="0" smtClean="0"/>
          </a:p>
          <a:p>
            <a:pPr>
              <a:buFont typeface="+mj-lt"/>
              <a:buAutoNum type="arabicPeriod"/>
              <a:defRPr/>
            </a:pPr>
            <a:endParaRPr lang="en-US" sz="1800" dirty="0"/>
          </a:p>
          <a:p>
            <a:pPr>
              <a:buFont typeface="+mj-lt"/>
              <a:buAutoNum type="arabicPeriod"/>
              <a:defRPr/>
            </a:pPr>
            <a:r>
              <a:rPr lang="el-GR" sz="1800" dirty="0" smtClean="0"/>
              <a:t>Όταν αυτό συμβαίνει τότε μια άλλη πολιτιστική παραλλαγή γίνεται ηγεμονική </a:t>
            </a:r>
            <a:r>
              <a:rPr lang="en-US" sz="1800" dirty="0" smtClean="0"/>
              <a:t> </a:t>
            </a:r>
            <a:endParaRPr lang="en-US" sz="1800" dirty="0"/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/>
          </a:p>
          <a:p>
            <a:pPr>
              <a:buNone/>
              <a:defRPr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8013" cy="762000"/>
          </a:xfrm>
        </p:spPr>
        <p:txBody>
          <a:bodyPr/>
          <a:lstStyle/>
          <a:p>
            <a:r>
              <a:rPr lang="el-GR" altLang="en-US" sz="2000" dirty="0" smtClean="0"/>
              <a:t>Επίδραση των πολιτιστικών κωδίκων στον δημόσιο χώρο</a:t>
            </a:r>
            <a:r>
              <a:rPr lang="en-US" altLang="en-US" sz="2000" dirty="0" smtClean="0"/>
              <a:t>: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0413" cy="5410200"/>
          </a:xfrm>
        </p:spPr>
        <p:txBody>
          <a:bodyPr/>
          <a:lstStyle/>
          <a:p>
            <a:endParaRPr lang="el-GR" altLang="en-US" sz="2000" dirty="0" smtClean="0"/>
          </a:p>
          <a:p>
            <a:pPr>
              <a:buNone/>
            </a:pPr>
            <a:r>
              <a:rPr lang="el-GR" altLang="en-US" sz="2000" dirty="0" smtClean="0"/>
              <a:t>Άμεση και ορατή</a:t>
            </a:r>
            <a:endParaRPr lang="en-US" altLang="en-US" sz="2000" dirty="0" smtClean="0"/>
          </a:p>
          <a:p>
            <a:r>
              <a:rPr lang="el-GR" altLang="en-US" sz="1600" dirty="0" smtClean="0"/>
              <a:t>Δημόσιες τελετές (εορτές, επέτειοι, τελετουργίες, κλπ</a:t>
            </a:r>
            <a:r>
              <a:rPr lang="en-US" altLang="en-US" sz="1600" dirty="0" smtClean="0"/>
              <a:t>)</a:t>
            </a:r>
          </a:p>
          <a:p>
            <a:r>
              <a:rPr lang="el-GR" altLang="en-US" sz="1600" dirty="0" smtClean="0"/>
              <a:t>Δημόσιες αντιπαραθέσεις</a:t>
            </a:r>
            <a:r>
              <a:rPr lang="en-US" altLang="en-US" sz="1600" dirty="0" smtClean="0"/>
              <a:t> </a:t>
            </a:r>
          </a:p>
          <a:p>
            <a:r>
              <a:rPr lang="el-GR" altLang="en-US" sz="1600" dirty="0" smtClean="0"/>
              <a:t>Δημόσιοι λόγοι</a:t>
            </a:r>
            <a:r>
              <a:rPr lang="en-US" altLang="en-US" sz="1600" dirty="0" smtClean="0"/>
              <a:t> (</a:t>
            </a:r>
            <a:r>
              <a:rPr lang="el-GR" altLang="en-US" sz="1600" dirty="0" smtClean="0"/>
              <a:t>διαμόρφωση αφηγήσεων, παρουσίασης ειδήσεων</a:t>
            </a:r>
            <a:r>
              <a:rPr lang="en-US" altLang="en-US" sz="1600" dirty="0" smtClean="0"/>
              <a:t>)</a:t>
            </a:r>
          </a:p>
          <a:p>
            <a:endParaRPr lang="en-US" altLang="en-US" sz="2000" dirty="0" smtClean="0"/>
          </a:p>
          <a:p>
            <a:endParaRPr lang="en-US" altLang="en-US" sz="2000" dirty="0" smtClean="0"/>
          </a:p>
          <a:p>
            <a:pPr>
              <a:buNone/>
            </a:pPr>
            <a:r>
              <a:rPr lang="el-GR" altLang="en-US" sz="2000" dirty="0" smtClean="0"/>
              <a:t>Έμμεση και αόρατη</a:t>
            </a:r>
            <a:endParaRPr lang="en-US" altLang="en-US" sz="2000" dirty="0" smtClean="0"/>
          </a:p>
          <a:p>
            <a:r>
              <a:rPr lang="el-GR" altLang="en-US" sz="1600" dirty="0" smtClean="0"/>
              <a:t>Πολιτικό δίκτυο</a:t>
            </a:r>
            <a:r>
              <a:rPr lang="en-US" altLang="en-US" sz="1600" dirty="0" smtClean="0"/>
              <a:t> </a:t>
            </a:r>
            <a:r>
              <a:rPr lang="en-US" altLang="en-US" sz="1600" dirty="0" smtClean="0">
                <a:sym typeface="Wingdings" pitchFamily="2" charset="2"/>
              </a:rPr>
              <a:t></a:t>
            </a:r>
            <a:r>
              <a:rPr lang="en-US" altLang="en-US" sz="1600" dirty="0" smtClean="0"/>
              <a:t> </a:t>
            </a:r>
            <a:r>
              <a:rPr lang="el-GR" altLang="en-US" sz="1600" dirty="0" smtClean="0"/>
              <a:t>νομοθεσία </a:t>
            </a:r>
            <a:endParaRPr lang="en-US" altLang="en-US" sz="1600" dirty="0" smtClean="0"/>
          </a:p>
          <a:p>
            <a:r>
              <a:rPr lang="el-GR" altLang="en-US" sz="1600" dirty="0" smtClean="0"/>
              <a:t>Οικονομικό δίκτυο</a:t>
            </a:r>
            <a:r>
              <a:rPr lang="en-US" altLang="en-US" sz="1600" dirty="0" smtClean="0"/>
              <a:t> </a:t>
            </a:r>
            <a:r>
              <a:rPr lang="en-US" altLang="en-US" sz="1600" dirty="0" smtClean="0">
                <a:sym typeface="Wingdings" pitchFamily="2" charset="2"/>
              </a:rPr>
              <a:t></a:t>
            </a:r>
            <a:r>
              <a:rPr lang="en-US" altLang="en-US" sz="1600" dirty="0" smtClean="0"/>
              <a:t> </a:t>
            </a:r>
            <a:r>
              <a:rPr lang="el-GR" altLang="en-US" sz="1600" dirty="0" smtClean="0"/>
              <a:t>διάρθρωση αγορών </a:t>
            </a:r>
            <a:endParaRPr lang="en-US" altLang="en-US" sz="1600" dirty="0" smtClean="0"/>
          </a:p>
          <a:p>
            <a:r>
              <a:rPr lang="el-GR" altLang="en-US" sz="1600" dirty="0" smtClean="0"/>
              <a:t>Ιδεολογικό δίκτυο</a:t>
            </a:r>
            <a:r>
              <a:rPr lang="en-US" altLang="en-US" sz="1600" dirty="0" smtClean="0"/>
              <a:t> </a:t>
            </a:r>
            <a:r>
              <a:rPr lang="en-US" altLang="en-US" sz="1600" dirty="0" smtClean="0">
                <a:sym typeface="Wingdings" pitchFamily="2" charset="2"/>
              </a:rPr>
              <a:t></a:t>
            </a:r>
            <a:r>
              <a:rPr lang="en-US" altLang="en-US" sz="1600" dirty="0" smtClean="0"/>
              <a:t> </a:t>
            </a:r>
            <a:r>
              <a:rPr lang="el-GR" altLang="en-US" sz="1600" dirty="0" smtClean="0"/>
              <a:t>κανόνες αντιπαράθεσης και ορισμού του αντιπάλου</a:t>
            </a:r>
            <a:r>
              <a:rPr lang="en-US" altLang="en-US" sz="1600" dirty="0" smtClean="0"/>
              <a:t> </a:t>
            </a:r>
          </a:p>
          <a:p>
            <a:r>
              <a:rPr lang="el-GR" altLang="en-US" sz="1600" dirty="0" smtClean="0"/>
              <a:t>Στρατιωτικό δίκτυο</a:t>
            </a:r>
            <a:r>
              <a:rPr lang="en-US" altLang="en-US" sz="1600" dirty="0" smtClean="0"/>
              <a:t> </a:t>
            </a:r>
            <a:r>
              <a:rPr lang="en-US" altLang="en-US" sz="1600" dirty="0" smtClean="0">
                <a:sym typeface="Wingdings" pitchFamily="2" charset="2"/>
              </a:rPr>
              <a:t></a:t>
            </a:r>
            <a:r>
              <a:rPr lang="en-US" altLang="en-US" sz="1600" dirty="0" smtClean="0"/>
              <a:t> </a:t>
            </a:r>
            <a:r>
              <a:rPr lang="el-GR" altLang="en-US" sz="1600" dirty="0" smtClean="0"/>
              <a:t>ορισμός του κινδύνου, του εχθρού, του </a:t>
            </a:r>
            <a:r>
              <a:rPr lang="el-GR" altLang="en-US" sz="1600" dirty="0" err="1" smtClean="0"/>
              <a:t>διακυβεύματος</a:t>
            </a:r>
            <a:r>
              <a:rPr lang="en-US" altLang="en-US" sz="20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 smtClean="0"/>
              <a:t>Πολιτιστικοί προσανατολισμοί του </a:t>
            </a:r>
            <a:r>
              <a:rPr lang="el-GR" sz="2800" dirty="0" err="1" smtClean="0"/>
              <a:t>Κοιν</a:t>
            </a:r>
            <a:r>
              <a:rPr lang="el-GR" sz="2800" dirty="0" smtClean="0"/>
              <a:t>. Κατ. </a:t>
            </a:r>
            <a:r>
              <a:rPr lang="el-GR" sz="2800" dirty="0" err="1" smtClean="0"/>
              <a:t>Εργ</a:t>
            </a:r>
            <a:r>
              <a:rPr lang="el-GR" sz="2800" dirty="0" smtClean="0"/>
              <a:t>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l-GR" sz="2400" dirty="0" smtClean="0"/>
              <a:t>Λαϊκιστική - Διαδικαστική δημοκρατία</a:t>
            </a:r>
            <a:endParaRPr lang="en-GB" sz="2400" dirty="0" smtClean="0"/>
          </a:p>
          <a:p>
            <a:r>
              <a:rPr lang="el-GR" sz="2400" dirty="0" smtClean="0"/>
              <a:t>Πολιτική -</a:t>
            </a:r>
            <a:r>
              <a:rPr lang="en-GB" sz="2400" dirty="0" smtClean="0"/>
              <a:t> </a:t>
            </a:r>
            <a:r>
              <a:rPr lang="el-GR" sz="2400" dirty="0" err="1" smtClean="0"/>
              <a:t>Κρατικιστική</a:t>
            </a:r>
            <a:r>
              <a:rPr lang="el-GR" sz="2400" dirty="0" smtClean="0"/>
              <a:t> κοινωνία </a:t>
            </a:r>
            <a:endParaRPr lang="en-GB" sz="2400" dirty="0" smtClean="0"/>
          </a:p>
          <a:p>
            <a:r>
              <a:rPr lang="el-GR" sz="2400" dirty="0" smtClean="0"/>
              <a:t>Περιεκτικοί – αποκλειστικοί θεσμοί </a:t>
            </a:r>
          </a:p>
          <a:p>
            <a:r>
              <a:rPr lang="el-GR" sz="2400" dirty="0" err="1" smtClean="0"/>
              <a:t>Αναστοχαστική</a:t>
            </a:r>
            <a:r>
              <a:rPr lang="el-GR" sz="2400" dirty="0" smtClean="0"/>
              <a:t> – στατική διανοητική διαδικασία </a:t>
            </a:r>
            <a:endParaRPr lang="en-GB" sz="2400" dirty="0" smtClean="0"/>
          </a:p>
          <a:p>
            <a:r>
              <a:rPr lang="el-GR" sz="2400" dirty="0" smtClean="0"/>
              <a:t>Συνεκτικός – κατακερματισμένος δημόσιος χώρος</a:t>
            </a:r>
            <a:r>
              <a:rPr lang="en-GB" sz="2400" dirty="0" smtClean="0"/>
              <a:t> </a:t>
            </a:r>
          </a:p>
          <a:p>
            <a:r>
              <a:rPr lang="el-GR" sz="2400" dirty="0" smtClean="0"/>
              <a:t>Μεθοδική – συναισθηματική αντίδραση </a:t>
            </a:r>
            <a:r>
              <a:rPr lang="el-GR" sz="2400" smtClean="0"/>
              <a:t>σε κρίσεις 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821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Κοινωνία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Οι κοινωνίες είναι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l-GR" sz="2400" dirty="0" smtClean="0"/>
              <a:t>Πολλαπλά, </a:t>
            </a:r>
            <a:r>
              <a:rPr lang="el-GR" sz="2400" dirty="0" err="1" smtClean="0"/>
              <a:t>αλληλο</a:t>
            </a:r>
            <a:r>
              <a:rPr lang="el-GR" sz="2400" dirty="0" smtClean="0"/>
              <a:t>-επικαλυπτόμενα, και </a:t>
            </a:r>
            <a:r>
              <a:rPr lang="el-GR" sz="2400" dirty="0" err="1" smtClean="0"/>
              <a:t>αλληλο</a:t>
            </a:r>
            <a:r>
              <a:rPr lang="el-GR" sz="2400" dirty="0" smtClean="0"/>
              <a:t>-τεμνόμενα </a:t>
            </a:r>
            <a:r>
              <a:rPr lang="el-GR" sz="2400" dirty="0" err="1" smtClean="0"/>
              <a:t>κοινωνικο</a:t>
            </a:r>
            <a:r>
              <a:rPr lang="el-GR" sz="2400" dirty="0" smtClean="0"/>
              <a:t>-χωρικά δίκτυα ανθρώπων</a:t>
            </a:r>
            <a:r>
              <a:rPr lang="en-GB" sz="2400" dirty="0" smtClean="0"/>
              <a:t>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…</a:t>
            </a:r>
            <a:r>
              <a:rPr lang="el-GR" sz="2400" dirty="0" smtClean="0"/>
              <a:t>οργανωμένα για να επιδιώκουν οικονομική, ιδεολογική, στρατιωτική, και πολιτική εξουσία.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87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 smtClean="0"/>
              <a:t>Η επιβολή της θέλησης κάποιου ατόμου η ομάδας σε κάποιον τρίτο μέρος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l-GR" sz="2200" dirty="0" smtClean="0"/>
              <a:t>Χαρακτηριστικά οργανωτικά στοιχεία της κοινωνικής εξουσίας</a:t>
            </a:r>
            <a:r>
              <a:rPr lang="en-GB" sz="2200" dirty="0" smtClean="0"/>
              <a:t>:</a:t>
            </a:r>
          </a:p>
          <a:p>
            <a:pPr marL="0" indent="0">
              <a:buNone/>
            </a:pPr>
            <a:endParaRPr lang="en-GB" sz="2200" dirty="0" smtClean="0"/>
          </a:p>
          <a:p>
            <a:pPr marL="514350" indent="-514350">
              <a:buAutoNum type="arabicParenR"/>
            </a:pPr>
            <a:r>
              <a:rPr lang="el-GR" sz="2200" dirty="0" smtClean="0"/>
              <a:t>Συλλογικά και επιμεριστικά</a:t>
            </a:r>
            <a:endParaRPr lang="en-GB" sz="2200" dirty="0" smtClean="0"/>
          </a:p>
          <a:p>
            <a:pPr marL="514350" indent="-514350">
              <a:buAutoNum type="arabicParenR"/>
            </a:pPr>
            <a:r>
              <a:rPr lang="el-GR" sz="2200" dirty="0" smtClean="0"/>
              <a:t>Εκτενή και εντατικά</a:t>
            </a:r>
            <a:endParaRPr lang="en-GB" sz="2200" dirty="0" smtClean="0"/>
          </a:p>
          <a:p>
            <a:pPr marL="514350" indent="-514350">
              <a:buAutoNum type="arabicParenR"/>
            </a:pPr>
            <a:r>
              <a:rPr lang="el-GR" sz="2200" dirty="0" smtClean="0"/>
              <a:t>Αυταρχικά και διάχυτα </a:t>
            </a:r>
            <a:endParaRPr lang="en-GB" sz="2200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Κοινωνική εξουσία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8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Μέσα υλοποίησης της Εξουσίας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Τέσσερις τρόποι, τέσσερα μέσα</a:t>
            </a:r>
            <a:r>
              <a:rPr lang="en-GB" sz="2000" dirty="0" smtClean="0"/>
              <a:t>:</a:t>
            </a:r>
          </a:p>
          <a:p>
            <a:endParaRPr lang="en-GB" sz="2000" dirty="0" smtClean="0"/>
          </a:p>
          <a:p>
            <a:r>
              <a:rPr lang="el-GR" sz="2000" dirty="0" smtClean="0"/>
              <a:t>Ιδεολογικός</a:t>
            </a:r>
            <a:endParaRPr lang="en-GB" sz="2000" dirty="0" smtClean="0"/>
          </a:p>
          <a:p>
            <a:r>
              <a:rPr lang="el-GR" sz="2000" dirty="0" smtClean="0"/>
              <a:t>Πολιτικός</a:t>
            </a:r>
            <a:endParaRPr lang="en-GB" sz="2000" dirty="0" smtClean="0"/>
          </a:p>
          <a:p>
            <a:r>
              <a:rPr lang="el-GR" sz="2000" dirty="0" smtClean="0"/>
              <a:t>Οικονομικός</a:t>
            </a:r>
            <a:endParaRPr lang="en-GB" sz="2000" dirty="0" smtClean="0"/>
          </a:p>
          <a:p>
            <a:r>
              <a:rPr lang="el-GR" sz="2000" dirty="0" smtClean="0"/>
              <a:t>Στρατιωτικός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l-GR" sz="2000" dirty="0" smtClean="0"/>
              <a:t>Κάθε είδος ενέχει την δική του οργανωτική λογική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56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Ιδεολογικό δίκτυο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l-GR" sz="2800" dirty="0" smtClean="0"/>
              <a:t>Έλεγχος του…</a:t>
            </a:r>
            <a:endParaRPr lang="en-GB" sz="2800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l-GR" sz="2400" dirty="0" smtClean="0"/>
              <a:t>Νοήματος</a:t>
            </a:r>
            <a:endParaRPr lang="en-GB" sz="2400" dirty="0" smtClean="0"/>
          </a:p>
          <a:p>
            <a:r>
              <a:rPr lang="el-GR" sz="2400" dirty="0" smtClean="0"/>
              <a:t>Κανόνων</a:t>
            </a:r>
            <a:endParaRPr lang="en-GB" sz="2400" dirty="0" smtClean="0"/>
          </a:p>
          <a:p>
            <a:r>
              <a:rPr lang="el-GR" sz="2400" dirty="0" smtClean="0"/>
              <a:t>Αισθητικής και των Τελετών</a:t>
            </a:r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167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Πολιτικό δίκτυο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Έλεγχος της ανθρώπινης </a:t>
            </a:r>
            <a:r>
              <a:rPr lang="el-GR" dirty="0" err="1" smtClean="0"/>
              <a:t>διάδρασης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l-GR" sz="2400" dirty="0" smtClean="0"/>
              <a:t>Θεσμοθέτηση και τυποποίηση των κοινωνικών δομών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l-GR" sz="2400" dirty="0" smtClean="0"/>
              <a:t>Συγκεντρωτικός, θεσμοθετημένος και χωρικός έλεγχος ενός πληθυσμού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4275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Οικονομικό δίκτυο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l-GR" dirty="0" smtClean="0"/>
              <a:t>Έλεγχος πάνω στην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r>
              <a:rPr lang="el-GR" sz="2400" dirty="0" err="1" smtClean="0"/>
              <a:t>Οικιοποίηση</a:t>
            </a:r>
            <a:endParaRPr lang="en-GB" sz="2400" dirty="0" smtClean="0"/>
          </a:p>
          <a:p>
            <a:r>
              <a:rPr lang="el-GR" sz="2400" dirty="0" smtClean="0"/>
              <a:t>Μετατροπή </a:t>
            </a:r>
            <a:endParaRPr lang="en-GB" sz="2400" dirty="0" smtClean="0"/>
          </a:p>
          <a:p>
            <a:r>
              <a:rPr lang="el-GR" sz="2400" dirty="0" smtClean="0"/>
              <a:t>Διανομή</a:t>
            </a:r>
            <a:endParaRPr lang="en-GB" sz="2400" dirty="0" smtClean="0"/>
          </a:p>
          <a:p>
            <a:r>
              <a:rPr lang="el-GR" sz="2400" dirty="0" smtClean="0"/>
              <a:t>Κατανάλωση πόρων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1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978</TotalTime>
  <Words>1386</Words>
  <Application>Microsoft Office PowerPoint</Application>
  <PresentationFormat>Προβολή στην οθόνη (4:3)</PresentationFormat>
  <Paragraphs>318</Paragraphs>
  <Slides>35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Office Theme</vt:lpstr>
      <vt:lpstr>Νεοτερικότητα και Πολιτισμοί – Πολλαπλές Νεοτερικότητες</vt:lpstr>
      <vt:lpstr>“Κουλτούρα”</vt:lpstr>
      <vt:lpstr>Παρουσίαση του PowerPoint</vt:lpstr>
      <vt:lpstr>Κοινωνία</vt:lpstr>
      <vt:lpstr>Κοινωνική εξουσία</vt:lpstr>
      <vt:lpstr>Μέσα υλοποίησης της Εξουσίας </vt:lpstr>
      <vt:lpstr>Ιδεολογικό δίκτυο </vt:lpstr>
      <vt:lpstr>Πολιτικό δίκτυο </vt:lpstr>
      <vt:lpstr>Οικονομικό δίκτυο </vt:lpstr>
      <vt:lpstr>Στρατιωτικό Δίκτυο</vt:lpstr>
      <vt:lpstr>Michael Mann’s four social networks of power </vt:lpstr>
      <vt:lpstr>Απαντήσεις και ερωτηματικά</vt:lpstr>
      <vt:lpstr>Η δομοποιητική Θεωρία του Shmuel Eisenstadt</vt:lpstr>
      <vt:lpstr>Κοινωνική οργάνωση και ευταξία </vt:lpstr>
      <vt:lpstr>Κοινωνική Ευταξία (προβληματική)</vt:lpstr>
      <vt:lpstr>Οργανωσιακή προβληματική  Βασικοί κανόνες</vt:lpstr>
      <vt:lpstr>Συμβολική προβληματική  Δόμηση του νοήματος</vt:lpstr>
      <vt:lpstr>Οι κοσμολογικοί και οντολογικοί ορισμοί και η κατασκευή τους…</vt:lpstr>
      <vt:lpstr>Έθος</vt:lpstr>
      <vt:lpstr>Ηθικοί προσανατολισμοί κωδικών σχημάτων (code-scheme orientations)  </vt:lpstr>
      <vt:lpstr>Το διηνεκές θέμα της ακαθοριστίας (indeterminacy)</vt:lpstr>
      <vt:lpstr>Διαφοροποίηση  </vt:lpstr>
      <vt:lpstr>Weber: Δράση, ορθολογισμός, και νομιμοποιημένες τάξεις (orders)</vt:lpstr>
      <vt:lpstr>Οι τύποι ορθολογισμού κατά Weber</vt:lpstr>
      <vt:lpstr>Παρουσίαση του PowerPoint</vt:lpstr>
      <vt:lpstr> Ορθολογικότητα και τα δίκτυα κοινωνικής εξουσίας:  </vt:lpstr>
      <vt:lpstr>Ουσιώδης ορθολογικότητα (ΟΟ)</vt:lpstr>
      <vt:lpstr>Κουλτούρα</vt:lpstr>
      <vt:lpstr>Η κουλτούρα προέρχεται από, αλλά δεν ταυτίζεται με τα τέσσερα δίκτυα, καθώς είναι αυτοαναφορική</vt:lpstr>
      <vt:lpstr>Τα περιεχόμενα των «ηθικών-πολιτισμικών κωδίκων» </vt:lpstr>
      <vt:lpstr>Τρόποι μετάδοσης θρησκευτικών/ηθικών κωδίκων  </vt:lpstr>
      <vt:lpstr>Ουσιώδης ορθολογικότητα και πολιτισμικές δομές </vt:lpstr>
      <vt:lpstr>Υπόθεση</vt:lpstr>
      <vt:lpstr>Επίδραση των πολιτιστικών κωδίκων στον δημόσιο χώρο: </vt:lpstr>
      <vt:lpstr>Πολιτιστικοί προσανατολισμοί του Κοιν. Κατ. Εργ.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Eisenstadt’s Structuration Theory</dc:title>
  <dc:creator>C and V</dc:creator>
  <cp:lastModifiedBy>user</cp:lastModifiedBy>
  <cp:revision>82</cp:revision>
  <dcterms:created xsi:type="dcterms:W3CDTF">2013-12-01T10:24:15Z</dcterms:created>
  <dcterms:modified xsi:type="dcterms:W3CDTF">2019-02-14T11:01:46Z</dcterms:modified>
</cp:coreProperties>
</file>