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7" r:id="rId13"/>
    <p:sldId id="266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CDC97-1C29-42B7-BD0A-360C6008D1F8}" type="datetimeFigureOut">
              <a:rPr lang="el-GR"/>
              <a:pPr>
                <a:defRPr/>
              </a:pPr>
              <a:t>18/5/2020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FF2AD-E551-48B2-9764-4B7CB14B524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2C747-CF43-41C1-977A-75B340FC45A1}" type="datetimeFigureOut">
              <a:rPr lang="el-GR"/>
              <a:pPr>
                <a:defRPr/>
              </a:pPr>
              <a:t>18/5/2020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DBA35-2A8C-4820-8D61-693725EFD1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213E4-F461-4DC6-9BF9-7349F857A2FE}" type="datetimeFigureOut">
              <a:rPr lang="el-GR"/>
              <a:pPr>
                <a:defRPr/>
              </a:pPr>
              <a:t>18/5/2020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988D4-0B7B-4621-B69C-CB5355E0CBD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664C6-D94E-427F-82C5-7614B6D9AEA5}" type="datetimeFigureOut">
              <a:rPr lang="el-GR"/>
              <a:pPr>
                <a:defRPr/>
              </a:pPr>
              <a:t>18/5/2020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A306C-5DC6-4C79-A614-67AECF18D8D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07879-A072-4872-93C6-BD6E5FD7ECB7}" type="datetimeFigureOut">
              <a:rPr lang="el-GR"/>
              <a:pPr>
                <a:defRPr/>
              </a:pPr>
              <a:t>18/5/2020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62181-8081-46D5-B571-04249A26354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DB489-BD18-45D8-8DD4-DDF6ED45A633}" type="datetimeFigureOut">
              <a:rPr lang="el-GR"/>
              <a:pPr>
                <a:defRPr/>
              </a:pPr>
              <a:t>18/5/2020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B96FC-62EA-4D6E-A807-58FE50E557B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5F05B-BD11-40B1-A07E-C63460CC560A}" type="datetimeFigureOut">
              <a:rPr lang="el-GR"/>
              <a:pPr>
                <a:defRPr/>
              </a:pPr>
              <a:t>18/5/2020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74ACB-A401-40A4-8EFF-EE206BA0F10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B4830-C66B-46BA-9B85-66914C2D57B1}" type="datetimeFigureOut">
              <a:rPr lang="el-GR"/>
              <a:pPr>
                <a:defRPr/>
              </a:pPr>
              <a:t>18/5/2020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BA4F6-FF31-4723-A9F8-AC8DB687EB3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E41B7-C2F2-4992-A35B-38575BADFA08}" type="datetimeFigureOut">
              <a:rPr lang="el-GR"/>
              <a:pPr>
                <a:defRPr/>
              </a:pPr>
              <a:t>18/5/2020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78C14-C99E-49F6-8C8C-83552F57272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27610-1E1F-41D3-B5A2-F30AE56CF938}" type="datetimeFigureOut">
              <a:rPr lang="el-GR"/>
              <a:pPr>
                <a:defRPr/>
              </a:pPr>
              <a:t>18/5/2020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C7563-31F0-45E2-A016-FD0AB242CD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AE364-0505-4C18-A9B1-9F481D3728E1}" type="datetimeFigureOut">
              <a:rPr lang="el-GR"/>
              <a:pPr>
                <a:defRPr/>
              </a:pPr>
              <a:t>18/5/2020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2C20A-826C-400A-B3F6-8B52D5E781F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A82C54-45B0-48E8-9466-C48C1984C03B}" type="datetimeFigureOut">
              <a:rPr lang="el-GR"/>
              <a:pPr>
                <a:defRPr/>
              </a:pPr>
              <a:t>18/5/2020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F4B4AA-C277-4BC6-8DC8-C925E3A400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B2A382-8C34-4D7A-82B1-955CA72C3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1143000"/>
          </a:xfrm>
        </p:spPr>
        <p:txBody>
          <a:bodyPr/>
          <a:lstStyle/>
          <a:p>
            <a:r>
              <a:rPr lang="el-GR" sz="2800" dirty="0"/>
              <a:t>Από τον Μεσαίωνα στη Νεοτερικότητα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109ECD0-D9D9-4960-8A2F-5A941D112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896963"/>
          </a:xfrm>
        </p:spPr>
        <p:txBody>
          <a:bodyPr/>
          <a:lstStyle/>
          <a:p>
            <a:pPr marL="0" indent="0">
              <a:buNone/>
            </a:pPr>
            <a:r>
              <a:rPr lang="el-GR" sz="2000" dirty="0"/>
              <a:t>Μανούσος Μαραγκουδάκης</a:t>
            </a:r>
          </a:p>
        </p:txBody>
      </p:sp>
    </p:spTree>
    <p:extLst>
      <p:ext uri="{BB962C8B-B14F-4D97-AF65-F5344CB8AC3E}">
        <p14:creationId xmlns:p14="http://schemas.microsoft.com/office/powerpoint/2010/main" val="1312419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- Τίτλος"/>
          <p:cNvSpPr>
            <a:spLocks noGrp="1"/>
          </p:cNvSpPr>
          <p:nvPr>
            <p:ph type="ctrTitle"/>
          </p:nvPr>
        </p:nvSpPr>
        <p:spPr>
          <a:xfrm>
            <a:off x="611188" y="260350"/>
            <a:ext cx="7772400" cy="1008063"/>
          </a:xfrm>
        </p:spPr>
        <p:txBody>
          <a:bodyPr/>
          <a:lstStyle/>
          <a:p>
            <a:pPr eaLnBrk="1" hangingPunct="1"/>
            <a:r>
              <a:rPr lang="el-GR" sz="2800"/>
              <a:t>«Ταξικές Συγκρούσεις»</a:t>
            </a:r>
          </a:p>
        </p:txBody>
      </p:sp>
      <p:sp>
        <p:nvSpPr>
          <p:cNvPr id="21506" name="2 - Υπότιτλος"/>
          <p:cNvSpPr>
            <a:spLocks noGrp="1"/>
          </p:cNvSpPr>
          <p:nvPr>
            <p:ph type="subTitle" idx="1"/>
          </p:nvPr>
        </p:nvSpPr>
        <p:spPr>
          <a:xfrm>
            <a:off x="611188" y="1484313"/>
            <a:ext cx="7777162" cy="4897437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</a:pPr>
            <a:r>
              <a:rPr lang="el-GR" sz="2000">
                <a:solidFill>
                  <a:schemeClr val="tx1"/>
                </a:solidFill>
              </a:rPr>
              <a:t>Είχαν να κάνουν κυρίως με τη φορολογία</a:t>
            </a:r>
          </a:p>
          <a:p>
            <a:pPr algn="just" eaLnBrk="1" hangingPunct="1">
              <a:buFont typeface="Arial" charset="0"/>
              <a:buChar char="•"/>
            </a:pPr>
            <a:endParaRPr lang="el-GR" sz="2000">
              <a:solidFill>
                <a:schemeClr val="tx1"/>
              </a:solidFill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el-GR" sz="2000">
                <a:solidFill>
                  <a:schemeClr val="tx1"/>
                </a:solidFill>
              </a:rPr>
              <a:t>Δεν κατηγορούνταν το κράτος ή ο μονάρχης γιατί το κράτος δεν ήταν παράγοντας κοινωνικής συνοχής άρα ούτε κοινωνικής εκμετάλλευσης</a:t>
            </a:r>
          </a:p>
          <a:p>
            <a:pPr algn="just" eaLnBrk="1" hangingPunct="1">
              <a:buFont typeface="Arial" charset="0"/>
              <a:buChar char="•"/>
            </a:pPr>
            <a:endParaRPr lang="el-GR" sz="2000">
              <a:solidFill>
                <a:schemeClr val="tx1"/>
              </a:solidFill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el-GR" sz="2000">
                <a:solidFill>
                  <a:schemeClr val="tx1"/>
                </a:solidFill>
              </a:rPr>
              <a:t>Πολλές τέτοιες συγκρούσεις είχαν θρησκευτικό χαρακτήρα</a:t>
            </a:r>
          </a:p>
          <a:p>
            <a:pPr algn="just" eaLnBrk="1" hangingPunct="1">
              <a:buFont typeface="Arial" charset="0"/>
              <a:buChar char="•"/>
            </a:pPr>
            <a:endParaRPr lang="el-GR" sz="2000">
              <a:solidFill>
                <a:schemeClr val="tx1"/>
              </a:solidFill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el-GR" sz="2000">
                <a:solidFill>
                  <a:schemeClr val="tx1"/>
                </a:solidFill>
              </a:rPr>
              <a:t>Οι «τάξεις» είχαν διαφορετικά συμφέροντα: </a:t>
            </a:r>
          </a:p>
          <a:p>
            <a:pPr algn="just" eaLnBrk="1" hangingPunct="1">
              <a:buFontTx/>
              <a:buChar char="-"/>
            </a:pPr>
            <a:r>
              <a:rPr lang="el-GR" sz="2000">
                <a:solidFill>
                  <a:schemeClr val="tx1"/>
                </a:solidFill>
              </a:rPr>
              <a:t>βασιλιάς/αυλή </a:t>
            </a:r>
            <a:r>
              <a:rPr lang="el-GR" sz="2000">
                <a:solidFill>
                  <a:schemeClr val="tx1"/>
                </a:solidFill>
                <a:sym typeface="Wingdings" pitchFamily="2" charset="2"/>
              </a:rPr>
              <a:t> ανάπτυξη εθνικού κράτους, αύξηση φορολογίας, πόλεμοι</a:t>
            </a:r>
          </a:p>
          <a:p>
            <a:pPr algn="just" eaLnBrk="1" hangingPunct="1">
              <a:buFontTx/>
              <a:buChar char="-"/>
            </a:pPr>
            <a:r>
              <a:rPr lang="el-GR" sz="2000">
                <a:solidFill>
                  <a:schemeClr val="tx1"/>
                </a:solidFill>
                <a:sym typeface="Wingdings" pitchFamily="2" charset="2"/>
              </a:rPr>
              <a:t> έμποροι  ασφάλεια εντός μιας επικράτειας, ανάπτυξη εμπορίου/κέρδους</a:t>
            </a:r>
          </a:p>
          <a:p>
            <a:pPr algn="just" eaLnBrk="1" hangingPunct="1">
              <a:buFontTx/>
              <a:buChar char="-"/>
            </a:pPr>
            <a:r>
              <a:rPr lang="el-GR" sz="2000">
                <a:solidFill>
                  <a:schemeClr val="tx1"/>
                </a:solidFill>
                <a:sym typeface="Wingdings" pitchFamily="2" charset="2"/>
              </a:rPr>
              <a:t> αγρότες  ασφάλεια, αντίδραση στη φορολογία, υποστήριξη βασιλιά και εδαφικού κράτους</a:t>
            </a:r>
            <a:endParaRPr lang="el-GR" sz="2000">
              <a:solidFill>
                <a:schemeClr val="tx1"/>
              </a:solidFill>
            </a:endParaRPr>
          </a:p>
          <a:p>
            <a:pPr algn="just" eaLnBrk="1" hangingPunct="1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- Τίτλος"/>
          <p:cNvSpPr>
            <a:spLocks noGrp="1"/>
          </p:cNvSpPr>
          <p:nvPr>
            <p:ph type="ctrTitle"/>
          </p:nvPr>
        </p:nvSpPr>
        <p:spPr>
          <a:xfrm>
            <a:off x="250825" y="333375"/>
            <a:ext cx="8132763" cy="574675"/>
          </a:xfrm>
        </p:spPr>
        <p:txBody>
          <a:bodyPr/>
          <a:lstStyle/>
          <a:p>
            <a:pPr eaLnBrk="1" hangingPunct="1"/>
            <a:r>
              <a:rPr lang="el-GR" sz="2800"/>
              <a:t>Ανάπτυξη Εδαφικού εθνικού κράτους</a:t>
            </a:r>
          </a:p>
        </p:txBody>
      </p:sp>
      <p:sp>
        <p:nvSpPr>
          <p:cNvPr id="22530" name="2 - Υπότιτλος"/>
          <p:cNvSpPr>
            <a:spLocks noGrp="1"/>
          </p:cNvSpPr>
          <p:nvPr>
            <p:ph type="subTitle" idx="1"/>
          </p:nvPr>
        </p:nvSpPr>
        <p:spPr>
          <a:xfrm>
            <a:off x="468313" y="1052513"/>
            <a:ext cx="7920037" cy="5329237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</a:pPr>
            <a:r>
              <a:rPr lang="el-GR" sz="1600">
                <a:solidFill>
                  <a:schemeClr val="tx1"/>
                </a:solidFill>
              </a:rPr>
              <a:t>Ανάκαμψη ρωμαϊκού δικαίου - κωδικοποίηση καθολικών κανόνων συμπεριφοράς</a:t>
            </a:r>
          </a:p>
          <a:p>
            <a:pPr algn="just" eaLnBrk="1" hangingPunct="1">
              <a:buFont typeface="Arial" charset="0"/>
              <a:buChar char="•"/>
            </a:pPr>
            <a:endParaRPr lang="el-GR" sz="1600">
              <a:solidFill>
                <a:schemeClr val="tx1"/>
              </a:solidFill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el-GR" sz="1600">
                <a:solidFill>
                  <a:schemeClr val="tx1"/>
                </a:solidFill>
              </a:rPr>
              <a:t>Προώθηση της εγγραματοσύνης</a:t>
            </a:r>
          </a:p>
          <a:p>
            <a:pPr algn="just" eaLnBrk="1" hangingPunct="1">
              <a:buFont typeface="Arial" charset="0"/>
              <a:buChar char="•"/>
            </a:pPr>
            <a:endParaRPr lang="el-GR" sz="1600">
              <a:solidFill>
                <a:schemeClr val="tx1"/>
              </a:solidFill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el-GR" sz="1600">
                <a:solidFill>
                  <a:schemeClr val="tx1"/>
                </a:solidFill>
              </a:rPr>
              <a:t>Εκκοσμίκευση της μόρφωσης (ανάπτυξη πανεπιστημίων) </a:t>
            </a:r>
            <a:r>
              <a:rPr lang="el-GR" sz="1600">
                <a:solidFill>
                  <a:schemeClr val="tx1"/>
                </a:solidFill>
                <a:sym typeface="Wingdings" pitchFamily="2" charset="2"/>
              </a:rPr>
              <a:t> ανάπτυξη μεσσαίων βαθμίδων κρατικής και εκκλησιαστικής γραφειοκρατίας</a:t>
            </a:r>
          </a:p>
          <a:p>
            <a:pPr algn="just" eaLnBrk="1" hangingPunct="1">
              <a:buFont typeface="Arial" charset="0"/>
              <a:buChar char="•"/>
            </a:pPr>
            <a:endParaRPr lang="el-GR" sz="1600">
              <a:solidFill>
                <a:schemeClr val="tx1"/>
              </a:solidFill>
              <a:sym typeface="Wingdings" pitchFamily="2" charset="2"/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el-GR" sz="1600">
                <a:solidFill>
                  <a:schemeClr val="tx1"/>
                </a:solidFill>
                <a:sym typeface="Wingdings" pitchFamily="2" charset="2"/>
              </a:rPr>
              <a:t>Ανακάλυψη χαρτιού ευνοεί την εκτεταμένη διάχυτη αποκεντρωμένη εξουσία</a:t>
            </a:r>
          </a:p>
          <a:p>
            <a:pPr algn="just" eaLnBrk="1" hangingPunct="1">
              <a:buFont typeface="Arial" charset="0"/>
              <a:buChar char="•"/>
            </a:pPr>
            <a:endParaRPr lang="el-GR" sz="1600">
              <a:solidFill>
                <a:schemeClr val="tx1"/>
              </a:solidFill>
              <a:sym typeface="Wingdings" pitchFamily="2" charset="2"/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el-GR" sz="1600">
                <a:solidFill>
                  <a:schemeClr val="tx1"/>
                </a:solidFill>
                <a:sym typeface="Wingdings" pitchFamily="2" charset="2"/>
              </a:rPr>
              <a:t>Εθνική καθομιλουμένη αναπτύσσεται στις κυρίαρχες κοινωνικές ομάδες προσδίδονταν ταξικό φρόνημα</a:t>
            </a:r>
          </a:p>
          <a:p>
            <a:pPr algn="just" eaLnBrk="1" hangingPunct="1">
              <a:buFont typeface="Arial" charset="0"/>
              <a:buChar char="•"/>
            </a:pPr>
            <a:endParaRPr lang="el-GR" sz="1600">
              <a:solidFill>
                <a:schemeClr val="tx1"/>
              </a:solidFill>
              <a:sym typeface="Wingdings" pitchFamily="2" charset="2"/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el-GR" sz="1600">
                <a:solidFill>
                  <a:schemeClr val="tx1"/>
                </a:solidFill>
                <a:sym typeface="Wingdings" pitchFamily="2" charset="2"/>
              </a:rPr>
              <a:t>Η διακυβέρνηση γινόταν μέσω της συναίνεσης των εμπλεκόμενων ομάδων</a:t>
            </a:r>
          </a:p>
          <a:p>
            <a:pPr algn="just" eaLnBrk="1" hangingPunct="1">
              <a:buFont typeface="Arial" charset="0"/>
              <a:buChar char="•"/>
            </a:pPr>
            <a:endParaRPr lang="el-GR" sz="1600">
              <a:solidFill>
                <a:schemeClr val="tx1"/>
              </a:solidFill>
              <a:sym typeface="Wingdings" pitchFamily="2" charset="2"/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el-GR" sz="1600">
                <a:solidFill>
                  <a:schemeClr val="tx1"/>
                </a:solidFill>
                <a:sym typeface="Wingdings" pitchFamily="2" charset="2"/>
              </a:rPr>
              <a:t>Οι «ταξεις» δεν ήταν οργανικό σύνολο και ήταν ανεξάρτητες μεταξύ τους</a:t>
            </a:r>
          </a:p>
          <a:p>
            <a:pPr algn="just" eaLnBrk="1" hangingPunct="1">
              <a:buFont typeface="Arial" charset="0"/>
              <a:buChar char="•"/>
            </a:pPr>
            <a:endParaRPr lang="el-GR" sz="1600">
              <a:solidFill>
                <a:schemeClr val="tx1"/>
              </a:solidFill>
              <a:sym typeface="Wingdings" pitchFamily="2" charset="2"/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el-GR" sz="1600">
                <a:solidFill>
                  <a:schemeClr val="tx1"/>
                </a:solidFill>
                <a:sym typeface="Wingdings" pitchFamily="2" charset="2"/>
              </a:rPr>
              <a:t>Η εκκλησία είχε ακόμη σημαντικό ρόλο καθώς συνεργαζόταν με το εδαφικό κράτος </a:t>
            </a:r>
            <a:endParaRPr lang="el-GR" sz="16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- Τίτλος"/>
          <p:cNvSpPr>
            <a:spLocks noGrp="1"/>
          </p:cNvSpPr>
          <p:nvPr>
            <p:ph type="ctrTitle"/>
          </p:nvPr>
        </p:nvSpPr>
        <p:spPr>
          <a:xfrm>
            <a:off x="755650" y="476250"/>
            <a:ext cx="7772400" cy="1081088"/>
          </a:xfrm>
        </p:spPr>
        <p:txBody>
          <a:bodyPr/>
          <a:lstStyle/>
          <a:p>
            <a:r>
              <a:rPr lang="el-GR" sz="3600"/>
              <a:t>Από το συντονιστικό στο οργανικό κράτος</a:t>
            </a:r>
          </a:p>
        </p:txBody>
      </p:sp>
      <p:sp>
        <p:nvSpPr>
          <p:cNvPr id="23554" name="2 - Υπότιτλος"/>
          <p:cNvSpPr>
            <a:spLocks noGrp="1"/>
          </p:cNvSpPr>
          <p:nvPr>
            <p:ph type="subTitle" idx="1"/>
          </p:nvPr>
        </p:nvSpPr>
        <p:spPr>
          <a:xfrm>
            <a:off x="684213" y="1700213"/>
            <a:ext cx="7848600" cy="4824412"/>
          </a:xfrm>
        </p:spPr>
        <p:txBody>
          <a:bodyPr/>
          <a:lstStyle/>
          <a:p>
            <a:pPr algn="just">
              <a:buFont typeface="Arial" charset="0"/>
              <a:buChar char="•"/>
            </a:pPr>
            <a:r>
              <a:rPr lang="el-GR" sz="2400">
                <a:solidFill>
                  <a:schemeClr val="tx1"/>
                </a:solidFill>
              </a:rPr>
              <a:t> </a:t>
            </a:r>
            <a:r>
              <a:rPr lang="el-GR" sz="2000">
                <a:solidFill>
                  <a:schemeClr val="tx1"/>
                </a:solidFill>
              </a:rPr>
              <a:t>το κράτος αναλαμβάνει το ρόλο της εκκλησίας στην ειρήνευση και διατήρηση της ενότητας στο εσωτερικό του</a:t>
            </a:r>
          </a:p>
          <a:p>
            <a:pPr algn="just">
              <a:buFont typeface="Arial" charset="0"/>
              <a:buChar char="•"/>
            </a:pPr>
            <a:r>
              <a:rPr lang="el-GR" sz="2000">
                <a:solidFill>
                  <a:schemeClr val="tx1"/>
                </a:solidFill>
              </a:rPr>
              <a:t> το οργανικό κράτος είναι ή απολυταρχικό είτε συνταγματικό</a:t>
            </a:r>
          </a:p>
          <a:p>
            <a:pPr algn="just">
              <a:buFont typeface="Arial" charset="0"/>
              <a:buChar char="•"/>
            </a:pPr>
            <a:r>
              <a:rPr lang="el-GR" sz="2000">
                <a:solidFill>
                  <a:schemeClr val="tx1"/>
                </a:solidFill>
              </a:rPr>
              <a:t> ο μονάρχης/βασιλιάς συγκεντρώνει μόνιμο στρατό </a:t>
            </a:r>
            <a:r>
              <a:rPr lang="el-GR" sz="2000">
                <a:solidFill>
                  <a:schemeClr val="tx1"/>
                </a:solidFill>
                <a:sym typeface="Wingdings" pitchFamily="2" charset="2"/>
              </a:rPr>
              <a:t> επιβάλει φόρους  μοιράζει αξιώματα  εδραιώνει την κυριαρχία του</a:t>
            </a:r>
            <a:endParaRPr lang="el-GR" sz="2000">
              <a:solidFill>
                <a:schemeClr val="tx1"/>
              </a:solidFill>
            </a:endParaRPr>
          </a:p>
          <a:p>
            <a:pPr algn="just">
              <a:buFont typeface="Arial" charset="0"/>
              <a:buChar char="•"/>
            </a:pPr>
            <a:r>
              <a:rPr lang="el-GR" sz="2000">
                <a:solidFill>
                  <a:schemeClr val="tx1"/>
                </a:solidFill>
              </a:rPr>
              <a:t> παραχωρούνται νομοθετικές αρμοδιότητες στο κοινοβούλιο ή σε συμβούλια ευγενών (αυλή)</a:t>
            </a:r>
          </a:p>
          <a:p>
            <a:pPr algn="just">
              <a:buFont typeface="Arial" charset="0"/>
              <a:buChar char="•"/>
            </a:pPr>
            <a:r>
              <a:rPr lang="el-GR" sz="2000">
                <a:solidFill>
                  <a:schemeClr val="tx1"/>
                </a:solidFill>
              </a:rPr>
              <a:t> ολοκληρώνεται η γλωσσική ομοιογένεια του πληθυσμού</a:t>
            </a:r>
          </a:p>
          <a:p>
            <a:pPr algn="just">
              <a:buFont typeface="Arial" charset="0"/>
              <a:buChar char="•"/>
            </a:pPr>
            <a:r>
              <a:rPr lang="el-GR" sz="2000">
                <a:solidFill>
                  <a:schemeClr val="tx1"/>
                </a:solidFill>
              </a:rPr>
              <a:t> «ταξικές» σχέσεις υφίστανται και παγιώνονται (δημιουργείται μια κυρίαρχη τάξη που συνεργάζεται με το ηγεμόνα με αντάλλαγμα φορολογική συνεισφορά στο κράτος)</a:t>
            </a:r>
          </a:p>
          <a:p>
            <a:pPr algn="just">
              <a:buFont typeface="Arial" charset="0"/>
              <a:buChar char="•"/>
            </a:pPr>
            <a:r>
              <a:rPr lang="el-GR" sz="2400">
                <a:solidFill>
                  <a:schemeClr val="tx1"/>
                </a:solidFill>
              </a:rPr>
              <a:t> </a:t>
            </a:r>
            <a:r>
              <a:rPr lang="el-GR" sz="2000">
                <a:solidFill>
                  <a:schemeClr val="tx1"/>
                </a:solidFill>
              </a:rPr>
              <a:t>εδαφική συγκεντρωτική εξουσία και ανάπτυξη εμπορευματικών μορφών οικονομίας στο εσωτερικό του</a:t>
            </a:r>
          </a:p>
          <a:p>
            <a:pPr algn="just">
              <a:buFont typeface="Arial" charset="0"/>
              <a:buChar char="•"/>
            </a:pPr>
            <a:r>
              <a:rPr lang="el-GR" sz="2000">
                <a:solidFill>
                  <a:schemeClr val="tx1"/>
                </a:solidFill>
              </a:rPr>
              <a:t> η ιδιοκτησία παίζει σημαντικό ρόλο στην κατανομή της εξουσίας στο εσωτερικό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- Τίτλος"/>
          <p:cNvSpPr>
            <a:spLocks noGrp="1"/>
          </p:cNvSpPr>
          <p:nvPr>
            <p:ph type="ctrTitle"/>
          </p:nvPr>
        </p:nvSpPr>
        <p:spPr>
          <a:xfrm>
            <a:off x="684213" y="333375"/>
            <a:ext cx="7772400" cy="1223963"/>
          </a:xfrm>
        </p:spPr>
        <p:txBody>
          <a:bodyPr/>
          <a:lstStyle/>
          <a:p>
            <a:r>
              <a:rPr lang="el-GR"/>
              <a:t>Το προτεσταντικό σχίσμα</a:t>
            </a:r>
          </a:p>
        </p:txBody>
      </p:sp>
      <p:sp>
        <p:nvSpPr>
          <p:cNvPr id="24578" name="2 - Υπότιτλος"/>
          <p:cNvSpPr>
            <a:spLocks noGrp="1"/>
          </p:cNvSpPr>
          <p:nvPr>
            <p:ph type="subTitle" idx="1"/>
          </p:nvPr>
        </p:nvSpPr>
        <p:spPr>
          <a:xfrm>
            <a:off x="684213" y="1989138"/>
            <a:ext cx="7775575" cy="4319587"/>
          </a:xfrm>
        </p:spPr>
        <p:txBody>
          <a:bodyPr/>
          <a:lstStyle/>
          <a:p>
            <a:pPr algn="just">
              <a:buFont typeface="Arial" charset="0"/>
              <a:buChar char="•"/>
            </a:pPr>
            <a:r>
              <a:rPr lang="el-GR" sz="1800">
                <a:solidFill>
                  <a:schemeClr val="tx1"/>
                </a:solidFill>
              </a:rPr>
              <a:t>Διαχωρισμός επιστήμης και θρησκείας. </a:t>
            </a:r>
          </a:p>
          <a:p>
            <a:pPr algn="just">
              <a:buFont typeface="Arial" charset="0"/>
              <a:buChar char="•"/>
            </a:pPr>
            <a:r>
              <a:rPr lang="el-GR" sz="1800">
                <a:solidFill>
                  <a:schemeClr val="tx1"/>
                </a:solidFill>
              </a:rPr>
              <a:t> Σύγκρουση αυθεντίας και λόγου</a:t>
            </a:r>
          </a:p>
          <a:p>
            <a:pPr algn="just">
              <a:buFont typeface="Arial" charset="0"/>
              <a:buChar char="•"/>
            </a:pPr>
            <a:r>
              <a:rPr lang="el-GR" sz="1800">
                <a:solidFill>
                  <a:schemeClr val="tx1"/>
                </a:solidFill>
              </a:rPr>
              <a:t> διαχωρισμός καθολικών προτεσταντών</a:t>
            </a:r>
          </a:p>
          <a:p>
            <a:pPr algn="just">
              <a:buFont typeface="Arial" charset="0"/>
              <a:buChar char="•"/>
            </a:pPr>
            <a:r>
              <a:rPr lang="el-GR" sz="1800">
                <a:solidFill>
                  <a:schemeClr val="tx1"/>
                </a:solidFill>
              </a:rPr>
              <a:t> σύγκρουση καθολικισμού και εμπόρων/καπιταλιστών </a:t>
            </a:r>
          </a:p>
          <a:p>
            <a:pPr algn="just">
              <a:buFont typeface="Arial" charset="0"/>
              <a:buChar char="•"/>
            </a:pPr>
            <a:r>
              <a:rPr lang="el-GR" sz="1800">
                <a:solidFill>
                  <a:schemeClr val="tx1"/>
                </a:solidFill>
              </a:rPr>
              <a:t> γεωγραφική/γεωπολιτική διαίρεση Ευρώπης: ΒΔ προτεσταντισμός – ΝΑ καθολικισμός</a:t>
            </a:r>
          </a:p>
          <a:p>
            <a:pPr algn="just">
              <a:buFont typeface="Arial" charset="0"/>
              <a:buChar char="•"/>
            </a:pPr>
            <a:r>
              <a:rPr lang="el-GR" sz="1800">
                <a:solidFill>
                  <a:schemeClr val="tx1"/>
                </a:solidFill>
              </a:rPr>
              <a:t> δημιουργία εθνικού κράτους υπερέχει του υπερεθνικού λόγου της εκκλησίας </a:t>
            </a:r>
          </a:p>
          <a:p>
            <a:pPr algn="just">
              <a:buFont typeface="Arial" charset="0"/>
              <a:buChar char="•"/>
            </a:pPr>
            <a:r>
              <a:rPr lang="el-GR" sz="1800">
                <a:solidFill>
                  <a:schemeClr val="tx1"/>
                </a:solidFill>
              </a:rPr>
              <a:t> γλωσσική ομοιογένεια ευνοεί τον προτεσταντισμό να απεμπλακεί από το ρωμαιοκαθολικισμό</a:t>
            </a:r>
          </a:p>
          <a:p>
            <a:pPr algn="just">
              <a:buFont typeface="Arial" charset="0"/>
              <a:buChar char="•"/>
            </a:pPr>
            <a:r>
              <a:rPr lang="el-GR" sz="1800">
                <a:solidFill>
                  <a:schemeClr val="tx1"/>
                </a:solidFill>
              </a:rPr>
              <a:t> η οικουμένη εκκοσμικεύτηκε </a:t>
            </a:r>
          </a:p>
          <a:p>
            <a:pPr algn="just">
              <a:buFont typeface="Arial" charset="0"/>
              <a:buChar char="•"/>
            </a:pPr>
            <a:r>
              <a:rPr lang="el-GR" sz="1800">
                <a:solidFill>
                  <a:schemeClr val="tx1"/>
                </a:solidFill>
              </a:rPr>
              <a:t> η εκκλησία/θρησκεία έχασε το ρόλο να διαμορφώνει την κοινωνική οργάνωση </a:t>
            </a:r>
            <a:r>
              <a:rPr lang="el-GR" sz="1800">
                <a:solidFill>
                  <a:schemeClr val="tx1"/>
                </a:solidFill>
                <a:sym typeface="Wingdings" pitchFamily="2" charset="2"/>
              </a:rPr>
              <a:t> πέρασε στην οικονομική παραγωγή και στο κράτος (κοσμικές πηγές εξουσίας) </a:t>
            </a:r>
          </a:p>
          <a:p>
            <a:pPr algn="just"/>
            <a:endParaRPr lang="el-GR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- Τίτλος"/>
          <p:cNvSpPr>
            <a:spLocks noGrp="1"/>
          </p:cNvSpPr>
          <p:nvPr>
            <p:ph type="ctrTitle"/>
          </p:nvPr>
        </p:nvSpPr>
        <p:spPr>
          <a:xfrm>
            <a:off x="755650" y="476250"/>
            <a:ext cx="7772400" cy="1470025"/>
          </a:xfrm>
        </p:spPr>
        <p:txBody>
          <a:bodyPr/>
          <a:lstStyle/>
          <a:p>
            <a:r>
              <a:rPr lang="el-GR"/>
              <a:t>Συνταγματικά Καθεστώτα</a:t>
            </a:r>
          </a:p>
        </p:txBody>
      </p:sp>
      <p:sp>
        <p:nvSpPr>
          <p:cNvPr id="25602" name="2 - Υπότιτλος"/>
          <p:cNvSpPr>
            <a:spLocks noGrp="1"/>
          </p:cNvSpPr>
          <p:nvPr>
            <p:ph type="subTitle" idx="1"/>
          </p:nvPr>
        </p:nvSpPr>
        <p:spPr>
          <a:xfrm>
            <a:off x="611188" y="1773238"/>
            <a:ext cx="7777162" cy="4464050"/>
          </a:xfrm>
        </p:spPr>
        <p:txBody>
          <a:bodyPr/>
          <a:lstStyle/>
          <a:p>
            <a:pPr algn="just">
              <a:buFont typeface="Arial" charset="0"/>
              <a:buChar char="•"/>
            </a:pPr>
            <a:r>
              <a:rPr lang="el-GR">
                <a:solidFill>
                  <a:schemeClr val="tx1"/>
                </a:solidFill>
              </a:rPr>
              <a:t> </a:t>
            </a:r>
            <a:r>
              <a:rPr lang="el-GR" sz="2400">
                <a:solidFill>
                  <a:schemeClr val="tx1"/>
                </a:solidFill>
              </a:rPr>
              <a:t>βασίζονται στην αντιπροσώπευση με βάση την ιδιοκτησία-φορολόγηση (λευκών) </a:t>
            </a:r>
          </a:p>
          <a:p>
            <a:pPr algn="just">
              <a:buFont typeface="Arial" charset="0"/>
              <a:buChar char="•"/>
            </a:pPr>
            <a:r>
              <a:rPr lang="el-GR" sz="2400">
                <a:solidFill>
                  <a:schemeClr val="tx1"/>
                </a:solidFill>
              </a:rPr>
              <a:t> φορολογία πλούσιων γαιοκτημόνων και πλούσιων εμπόρων με τη συγκατάθεση τους</a:t>
            </a:r>
          </a:p>
          <a:p>
            <a:pPr algn="just">
              <a:buFont typeface="Arial" charset="0"/>
              <a:buChar char="•"/>
            </a:pPr>
            <a:r>
              <a:rPr lang="el-GR" sz="2400">
                <a:solidFill>
                  <a:schemeClr val="tx1"/>
                </a:solidFill>
              </a:rPr>
              <a:t> δημιουργία στρατού βασιζόταν στην φορολόγηση των πολιτών. </a:t>
            </a:r>
          </a:p>
          <a:p>
            <a:pPr algn="just">
              <a:buFont typeface="Arial" charset="0"/>
              <a:buChar char="•"/>
            </a:pPr>
            <a:r>
              <a:rPr lang="el-GR" sz="2400">
                <a:solidFill>
                  <a:schemeClr val="tx1"/>
                </a:solidFill>
              </a:rPr>
              <a:t> υπήρχε ταξική συνείδηση </a:t>
            </a:r>
          </a:p>
          <a:p>
            <a:pPr algn="just">
              <a:buFont typeface="Arial" charset="0"/>
              <a:buChar char="•"/>
            </a:pPr>
            <a:r>
              <a:rPr lang="el-GR" sz="2400">
                <a:solidFill>
                  <a:schemeClr val="tx1"/>
                </a:solidFill>
              </a:rPr>
              <a:t> ένωσαν τις κυρίαρχες οικονομικά (καπιταλιστικές) τάξεις σε εθνικές </a:t>
            </a:r>
          </a:p>
          <a:p>
            <a:pPr algn="just">
              <a:buFont typeface="Arial" charset="0"/>
              <a:buChar char="•"/>
            </a:pPr>
            <a:r>
              <a:rPr lang="el-GR" sz="2400">
                <a:solidFill>
                  <a:schemeClr val="tx1"/>
                </a:solidFill>
              </a:rPr>
              <a:t>Ναυτικές δυνάμεις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- Τίτλος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772400" cy="1470025"/>
          </a:xfrm>
        </p:spPr>
        <p:txBody>
          <a:bodyPr/>
          <a:lstStyle/>
          <a:p>
            <a:r>
              <a:rPr lang="el-GR"/>
              <a:t>Απολυταρχικά Καθεστώτα </a:t>
            </a:r>
          </a:p>
        </p:txBody>
      </p:sp>
      <p:sp>
        <p:nvSpPr>
          <p:cNvPr id="26626" name="2 - Υπότιτλος"/>
          <p:cNvSpPr>
            <a:spLocks noGrp="1"/>
          </p:cNvSpPr>
          <p:nvPr>
            <p:ph type="subTitle" idx="1"/>
          </p:nvPr>
        </p:nvSpPr>
        <p:spPr>
          <a:xfrm>
            <a:off x="827088" y="1700213"/>
            <a:ext cx="7777162" cy="4752975"/>
          </a:xfrm>
        </p:spPr>
        <p:txBody>
          <a:bodyPr/>
          <a:lstStyle/>
          <a:p>
            <a:pPr algn="just">
              <a:buFont typeface="Arial" charset="0"/>
              <a:buChar char="•"/>
            </a:pPr>
            <a:r>
              <a:rPr lang="el-GR" sz="2400">
                <a:solidFill>
                  <a:schemeClr val="tx1"/>
                </a:solidFill>
              </a:rPr>
              <a:t> μονάρχης πηγή δικαίου </a:t>
            </a:r>
          </a:p>
          <a:p>
            <a:pPr algn="just">
              <a:buFont typeface="Arial" charset="0"/>
              <a:buChar char="•"/>
            </a:pPr>
            <a:r>
              <a:rPr lang="el-GR" sz="2400">
                <a:solidFill>
                  <a:schemeClr val="tx1"/>
                </a:solidFill>
              </a:rPr>
              <a:t> δεν υπάρχουν αντιπροσωπευτικοί θεσμοί</a:t>
            </a:r>
          </a:p>
          <a:p>
            <a:pPr algn="just">
              <a:buFont typeface="Arial" charset="0"/>
              <a:buChar char="•"/>
            </a:pPr>
            <a:r>
              <a:rPr lang="el-GR" sz="2400">
                <a:solidFill>
                  <a:schemeClr val="tx1"/>
                </a:solidFill>
              </a:rPr>
              <a:t> μονάρχης κυβερνά με τη βοήθεια του στρατού και μιας μόνιμης επαγγελματικής γραφειοκρατίας</a:t>
            </a:r>
          </a:p>
          <a:p>
            <a:pPr algn="just">
              <a:buFont typeface="Arial" charset="0"/>
              <a:buChar char="•"/>
            </a:pPr>
            <a:r>
              <a:rPr lang="el-GR" sz="2400">
                <a:solidFill>
                  <a:schemeClr val="tx1"/>
                </a:solidFill>
              </a:rPr>
              <a:t> μονάρχης αυξημένη κυριαρχία επί της κοινωνίας πολιτών </a:t>
            </a:r>
          </a:p>
          <a:p>
            <a:pPr algn="just">
              <a:buFont typeface="Arial" charset="0"/>
              <a:buChar char="•"/>
            </a:pPr>
            <a:r>
              <a:rPr lang="el-GR" sz="2400">
                <a:solidFill>
                  <a:schemeClr val="tx1"/>
                </a:solidFill>
              </a:rPr>
              <a:t> φορολογία φτωχών γαιοκτημόνων &amp; αστών εμπόρων (με τη βοήθεια του στρατού) </a:t>
            </a:r>
          </a:p>
          <a:p>
            <a:pPr algn="just">
              <a:buFont typeface="Arial" charset="0"/>
              <a:buChar char="•"/>
            </a:pPr>
            <a:r>
              <a:rPr lang="el-GR" sz="2400">
                <a:solidFill>
                  <a:schemeClr val="tx1"/>
                </a:solidFill>
              </a:rPr>
              <a:t> επιστράτευση χωρικών για τη δημιουργία μόνιμου στρατού</a:t>
            </a:r>
          </a:p>
          <a:p>
            <a:pPr algn="just">
              <a:buFont typeface="Arial" charset="0"/>
              <a:buChar char="•"/>
            </a:pPr>
            <a:r>
              <a:rPr lang="el-GR" sz="2400">
                <a:solidFill>
                  <a:schemeClr val="tx1"/>
                </a:solidFill>
              </a:rPr>
              <a:t> χερσαίες δυνάμεις</a:t>
            </a:r>
          </a:p>
          <a:p>
            <a:pPr algn="just">
              <a:buFont typeface="Arial" charset="0"/>
              <a:buChar char="•"/>
            </a:pPr>
            <a:r>
              <a:rPr lang="el-GR" sz="2400">
                <a:solidFill>
                  <a:schemeClr val="tx1"/>
                </a:solidFill>
              </a:rPr>
              <a:t>Επιφανειακή ταξική συνείδηση</a:t>
            </a:r>
          </a:p>
          <a:p>
            <a:pPr algn="just"/>
            <a:endParaRPr lang="el-GR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Δι-εθνικό εμπόριο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z="2400"/>
              <a:t>Το εμπόριο αποκτά εθνικότητα και εξαρτιέται από την κρατική ρύθμιση</a:t>
            </a:r>
          </a:p>
          <a:p>
            <a:pPr>
              <a:lnSpc>
                <a:spcPct val="90000"/>
              </a:lnSpc>
            </a:pPr>
            <a:r>
              <a:rPr lang="el-GR" sz="2400"/>
              <a:t>Παλαιότερα βασιζόταν στη θρησκεία και την ειρήνευση που της παρείχε… τώρα βασίζεται στη συμμαχία με το κράτος</a:t>
            </a:r>
          </a:p>
          <a:p>
            <a:pPr>
              <a:lnSpc>
                <a:spcPct val="90000"/>
              </a:lnSpc>
            </a:pPr>
            <a:r>
              <a:rPr lang="el-GR" sz="2400"/>
              <a:t>Κυριαρχία μερκαντιλισμού</a:t>
            </a:r>
          </a:p>
          <a:p>
            <a:pPr>
              <a:lnSpc>
                <a:spcPct val="90000"/>
              </a:lnSpc>
            </a:pPr>
            <a:r>
              <a:rPr lang="el-GR" sz="2400"/>
              <a:t>Συνδυασμός εμπορίου και πολέμου</a:t>
            </a:r>
          </a:p>
          <a:p>
            <a:pPr>
              <a:lnSpc>
                <a:spcPct val="90000"/>
              </a:lnSpc>
            </a:pPr>
            <a:r>
              <a:rPr lang="el-GR" sz="2400"/>
              <a:t>Ανάπτυξη αποικιών </a:t>
            </a:r>
            <a:r>
              <a:rPr lang="el-GR" sz="2400">
                <a:sym typeface="Wingdings" pitchFamily="2" charset="2"/>
              </a:rPr>
              <a:t> αύξηση γραφειοκρατίας για τον έλεγχο αποικιών</a:t>
            </a:r>
          </a:p>
          <a:p>
            <a:pPr>
              <a:lnSpc>
                <a:spcPct val="90000"/>
              </a:lnSpc>
            </a:pPr>
            <a:r>
              <a:rPr lang="el-GR" sz="2400"/>
              <a:t>Η οικονομία κινούταν κυρίως στο εσωτερικό των κρατών </a:t>
            </a:r>
            <a:r>
              <a:rPr lang="el-GR" sz="2400">
                <a:sym typeface="Wingdings" pitchFamily="2" charset="2"/>
              </a:rPr>
              <a:t> μικρή σημασία υπερεθνικού εμπορίου</a:t>
            </a:r>
          </a:p>
          <a:p>
            <a:pPr>
              <a:lnSpc>
                <a:spcPct val="90000"/>
              </a:lnSpc>
            </a:pPr>
            <a:r>
              <a:rPr lang="el-GR" sz="2400"/>
              <a:t>Αύξηση κυρίως διμερούς εμπορίου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Πολεμικές δαπάνες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/>
              <a:t>Τα νεότερα κράτη ήταν πλέον εθνικά</a:t>
            </a:r>
          </a:p>
          <a:p>
            <a:pPr>
              <a:lnSpc>
                <a:spcPct val="90000"/>
              </a:lnSpc>
            </a:pPr>
            <a:r>
              <a:rPr lang="el-GR"/>
              <a:t>Η ανάπτυξη τους γίνεται μέσω του πολέμου με τα άλλα κράτη</a:t>
            </a:r>
          </a:p>
          <a:p>
            <a:pPr>
              <a:lnSpc>
                <a:spcPct val="90000"/>
              </a:lnSpc>
            </a:pPr>
            <a:r>
              <a:rPr lang="el-GR"/>
              <a:t>Εσωτερική καταστολή γίνεται για λόγους συγκέντρωσης χρημάτων </a:t>
            </a:r>
            <a:r>
              <a:rPr lang="el-GR">
                <a:sym typeface="Wingdings" pitchFamily="2" charset="2"/>
              </a:rPr>
              <a:t> φόρους  ανάπτυξη στρατού  κυριαρχία επί άλλων κρατών</a:t>
            </a:r>
            <a:endParaRPr lang="el-GR"/>
          </a:p>
          <a:p>
            <a:pPr>
              <a:lnSpc>
                <a:spcPct val="90000"/>
              </a:lnSpc>
            </a:pPr>
            <a:r>
              <a:rPr lang="el-GR"/>
              <a:t>Ευρώπη ένας πολιτισμός πολλαπλών εξουσιαστικών δρώντων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3 - Τίτλος"/>
          <p:cNvSpPr>
            <a:spLocks noGrp="1"/>
          </p:cNvSpPr>
          <p:nvPr>
            <p:ph type="ctrTitle"/>
          </p:nvPr>
        </p:nvSpPr>
        <p:spPr>
          <a:xfrm>
            <a:off x="684213" y="836613"/>
            <a:ext cx="7772400" cy="1470025"/>
          </a:xfrm>
        </p:spPr>
        <p:txBody>
          <a:bodyPr/>
          <a:lstStyle/>
          <a:p>
            <a:pPr eaLnBrk="1" hangingPunct="1"/>
            <a:r>
              <a:rPr lang="el-GR" sz="3600"/>
              <a:t>Ευρωπαϊκή Δυναμική 800 – 1760 μ.Χ.</a:t>
            </a:r>
          </a:p>
        </p:txBody>
      </p:sp>
      <p:sp>
        <p:nvSpPr>
          <p:cNvPr id="13314" name="4 - Υπότιτλος"/>
          <p:cNvSpPr>
            <a:spLocks noGrp="1"/>
          </p:cNvSpPr>
          <p:nvPr>
            <p:ph type="subTitle" idx="1"/>
          </p:nvPr>
        </p:nvSpPr>
        <p:spPr>
          <a:xfrm>
            <a:off x="755650" y="2276475"/>
            <a:ext cx="7488238" cy="3455988"/>
          </a:xfrm>
        </p:spPr>
        <p:txBody>
          <a:bodyPr/>
          <a:lstStyle/>
          <a:p>
            <a:pPr eaLnBrk="1" hangingPunct="1"/>
            <a:r>
              <a:rPr lang="el-GR">
                <a:solidFill>
                  <a:schemeClr val="tx1"/>
                </a:solidFill>
              </a:rPr>
              <a:t>1 . </a:t>
            </a:r>
            <a:r>
              <a:rPr lang="el-GR" sz="2800">
                <a:solidFill>
                  <a:schemeClr val="tx1"/>
                </a:solidFill>
              </a:rPr>
              <a:t>Ακέφαλη Ομοσπονδία Μεσαιωνικής Ευρώπης 800 – 1155 </a:t>
            </a:r>
            <a:endParaRPr lang="en-US" sz="2800">
              <a:solidFill>
                <a:schemeClr val="tx1"/>
              </a:solidFill>
            </a:endParaRPr>
          </a:p>
          <a:p>
            <a:pPr eaLnBrk="1" hangingPunct="1"/>
            <a:endParaRPr lang="el-GR" sz="2800">
              <a:solidFill>
                <a:schemeClr val="tx1"/>
              </a:solidFill>
            </a:endParaRPr>
          </a:p>
          <a:p>
            <a:pPr eaLnBrk="1" hangingPunct="1"/>
            <a:r>
              <a:rPr lang="el-GR" sz="2800">
                <a:solidFill>
                  <a:schemeClr val="tx1"/>
                </a:solidFill>
              </a:rPr>
              <a:t>2. Συντονιστικό Εδαφικό Κράτος </a:t>
            </a:r>
          </a:p>
          <a:p>
            <a:pPr eaLnBrk="1" hangingPunct="1"/>
            <a:r>
              <a:rPr lang="el-GR" sz="2800">
                <a:solidFill>
                  <a:schemeClr val="tx1"/>
                </a:solidFill>
              </a:rPr>
              <a:t>1155 – 1477</a:t>
            </a:r>
            <a:endParaRPr lang="en-US" sz="2800">
              <a:solidFill>
                <a:schemeClr val="tx1"/>
              </a:solidFill>
            </a:endParaRPr>
          </a:p>
          <a:p>
            <a:pPr eaLnBrk="1" hangingPunct="1"/>
            <a:endParaRPr lang="el-GR" sz="2800">
              <a:solidFill>
                <a:schemeClr val="tx1"/>
              </a:solidFill>
            </a:endParaRPr>
          </a:p>
          <a:p>
            <a:pPr eaLnBrk="1" hangingPunct="1"/>
            <a:r>
              <a:rPr lang="el-GR" sz="2800">
                <a:solidFill>
                  <a:schemeClr val="tx1"/>
                </a:solidFill>
              </a:rPr>
              <a:t>3. Οργανικά Εθνικά Κράτη 1477 - 1760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39750" y="404813"/>
            <a:ext cx="7988300" cy="863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/>
              <a:t>Πολυμερής Ακέφαλη Ομοσπονδία Μεσαιωνικής Ευρώπης 800 – 1155</a:t>
            </a:r>
          </a:p>
        </p:txBody>
      </p:sp>
      <p:sp>
        <p:nvSpPr>
          <p:cNvPr id="14338" name="2 - Υπότιτλος"/>
          <p:cNvSpPr>
            <a:spLocks noGrp="1"/>
          </p:cNvSpPr>
          <p:nvPr>
            <p:ph type="subTitle" idx="1"/>
          </p:nvPr>
        </p:nvSpPr>
        <p:spPr>
          <a:xfrm>
            <a:off x="755650" y="1773238"/>
            <a:ext cx="7345363" cy="4608512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</a:pPr>
            <a:r>
              <a:rPr lang="el-GR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Στη Μεσαιωνική Ευρώπη κυριαρχεί το χωριό και το υποστατικό. </a:t>
            </a:r>
            <a:endParaRPr 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Char char="•"/>
            </a:pPr>
            <a:endParaRPr lang="el-GR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el-GR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Η Χριστιανοσύνη επικρατεί σε Δύση, Ανατολή, Βορρά και Νότο. </a:t>
            </a:r>
            <a:endParaRPr 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Char char="•"/>
            </a:pPr>
            <a:endParaRPr lang="el-GR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el-GR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Υπήρχε τάξη και όχι χάος. </a:t>
            </a:r>
            <a:endParaRPr 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Char char="•"/>
            </a:pPr>
            <a:endParaRPr lang="el-GR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el-GR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Ανυπαρξία ισχυρών κρατικών δομών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- Τίτλος"/>
          <p:cNvSpPr>
            <a:spLocks noGrp="1"/>
          </p:cNvSpPr>
          <p:nvPr>
            <p:ph type="ctrTitle"/>
          </p:nvPr>
        </p:nvSpPr>
        <p:spPr>
          <a:xfrm>
            <a:off x="684213" y="620713"/>
            <a:ext cx="7772400" cy="1466850"/>
          </a:xfrm>
        </p:spPr>
        <p:txBody>
          <a:bodyPr/>
          <a:lstStyle/>
          <a:p>
            <a:pPr eaLnBrk="1" hangingPunct="1"/>
            <a:r>
              <a:rPr lang="el-GR"/>
              <a:t>Ιδεολογική Εξουσία: Χριστιανοσύνη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55650" y="2349500"/>
            <a:ext cx="7704138" cy="3887788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dirty="0">
                <a:solidFill>
                  <a:schemeClr val="tx1"/>
                </a:solidFill>
              </a:rPr>
              <a:t>Κοινή ταυτότητα (υπερβατική)</a:t>
            </a:r>
            <a:endParaRPr lang="en-US" sz="2400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400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dirty="0">
                <a:solidFill>
                  <a:schemeClr val="tx1"/>
                </a:solidFill>
              </a:rPr>
              <a:t>Κανονιστική Ειρήνευση μέσω θρησκείας (σε δικαστικό επίπεδο, επιδιαιτητής «διακρατικών» διαφορών, ανάπτυξη εμπορίου) </a:t>
            </a:r>
            <a:endParaRPr lang="en-US" sz="2400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400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dirty="0">
                <a:solidFill>
                  <a:schemeClr val="tx1"/>
                </a:solidFill>
              </a:rPr>
              <a:t>Θεματοφύλακας πολιτισμού</a:t>
            </a:r>
            <a:endParaRPr lang="en-US" sz="2400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400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dirty="0" err="1">
                <a:solidFill>
                  <a:schemeClr val="tx1"/>
                </a:solidFill>
              </a:rPr>
              <a:t>Εγγραματοσύνη</a:t>
            </a:r>
            <a:endParaRPr lang="en-US" sz="2400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400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H </a:t>
            </a:r>
            <a:r>
              <a:rPr lang="el-GR" sz="2400" dirty="0">
                <a:solidFill>
                  <a:schemeClr val="tx1"/>
                </a:solidFill>
              </a:rPr>
              <a:t>Εκκλησία επέκτεινε και αναδιάρθρωνε την </a:t>
            </a:r>
            <a:r>
              <a:rPr lang="el-GR" sz="2400" dirty="0">
                <a:solidFill>
                  <a:srgbClr val="FF0000"/>
                </a:solidFill>
              </a:rPr>
              <a:t>ταξική πάλη.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- Τίτλος"/>
          <p:cNvSpPr>
            <a:spLocks noGrp="1"/>
          </p:cNvSpPr>
          <p:nvPr>
            <p:ph type="ctrTitle"/>
          </p:nvPr>
        </p:nvSpPr>
        <p:spPr>
          <a:xfrm>
            <a:off x="684213" y="692150"/>
            <a:ext cx="7772400" cy="1468438"/>
          </a:xfrm>
        </p:spPr>
        <p:txBody>
          <a:bodyPr/>
          <a:lstStyle/>
          <a:p>
            <a:pPr eaLnBrk="1" hangingPunct="1"/>
            <a:r>
              <a:rPr lang="el-GR" sz="3200"/>
              <a:t>Στρατιωτική/πολιτική εξουσία: αδύναμο φεουδαρχικό κράτος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4213" y="2565400"/>
            <a:ext cx="7632700" cy="3816350"/>
          </a:xfrm>
        </p:spPr>
        <p:txBody>
          <a:bodyPr rtlCol="0">
            <a:normAutofit fontScale="6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>
                <a:solidFill>
                  <a:schemeClr val="tx1"/>
                </a:solidFill>
              </a:rPr>
              <a:t>Υπέρτατη εξουσία ηγεμόνα επί των υπηκόων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>
                <a:solidFill>
                  <a:schemeClr val="tx1"/>
                </a:solidFill>
              </a:rPr>
              <a:t>Πίστη υποτακτικών στον ηγεμόνα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>
                <a:solidFill>
                  <a:schemeClr val="tx1"/>
                </a:solidFill>
              </a:rPr>
              <a:t>Υποτυπώδης γραφειοκρατία που ελεγχόταν από την εκκλησία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>
                <a:solidFill>
                  <a:schemeClr val="tx1"/>
                </a:solidFill>
              </a:rPr>
              <a:t>Πολλαπλή δικαστική εξουσία (εκκλησία, ηγεμόνας, τοπικά δικαστήρια)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>
                <a:solidFill>
                  <a:schemeClr val="tx1"/>
                </a:solidFill>
              </a:rPr>
              <a:t>Διαχωρισμός υπηκόων σε ιππότες και μη (πλούσιους και φτωχούς)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>
                <a:solidFill>
                  <a:schemeClr val="tx1"/>
                </a:solidFill>
              </a:rPr>
              <a:t>Μικρό στρατιωτικό σώμα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- Τίτλος"/>
          <p:cNvSpPr>
            <a:spLocks noGrp="1"/>
          </p:cNvSpPr>
          <p:nvPr>
            <p:ph type="ctrTitle"/>
          </p:nvPr>
        </p:nvSpPr>
        <p:spPr>
          <a:xfrm>
            <a:off x="684213" y="620713"/>
            <a:ext cx="7772400" cy="1470025"/>
          </a:xfrm>
        </p:spPr>
        <p:txBody>
          <a:bodyPr/>
          <a:lstStyle/>
          <a:p>
            <a:pPr eaLnBrk="1" hangingPunct="1"/>
            <a:r>
              <a:rPr lang="el-GR" sz="3200"/>
              <a:t>Οικονομική Εξουσία: Χωριό και υποστατικό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4213" y="2349500"/>
            <a:ext cx="7775575" cy="3887788"/>
          </a:xfrm>
        </p:spPr>
        <p:txBody>
          <a:bodyPr rtlCol="0">
            <a:normAutofit fontScale="5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>
                <a:solidFill>
                  <a:schemeClr val="tx1"/>
                </a:solidFill>
              </a:rPr>
              <a:t>Πολλαπλές οικονομικές σχέσεις εξουσίας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>
                <a:solidFill>
                  <a:schemeClr val="tx1"/>
                </a:solidFill>
              </a:rPr>
              <a:t>Δουλοπαροικία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>
                <a:solidFill>
                  <a:schemeClr val="tx1"/>
                </a:solidFill>
              </a:rPr>
              <a:t>Ελεύθεροι ή μη χωρικοί συνδεδεμένοι με συγκεκριμένους άρχοντες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>
                <a:solidFill>
                  <a:schemeClr val="tx1"/>
                </a:solidFill>
              </a:rPr>
              <a:t>Ειρήνευση μέσω χριστιανοσύνης βοήθησε στην ανάπτυξη του εμπορίου (χρησιμοποιώντας οδούς εμπορικούς της Ρώμης)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>
                <a:solidFill>
                  <a:schemeClr val="tx1"/>
                </a:solidFill>
              </a:rPr>
              <a:t>Η διαστρωμάτωση του υποστατικού/χωριού έφερε ανάπτυξη επαγγελμάτων όπως εμπόρων-τεχνιτών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>
                <a:solidFill>
                  <a:schemeClr val="tx1"/>
                </a:solidFill>
              </a:rPr>
              <a:t>Πολεμικές εκστρατείες δημιουργούν ανάγκη για πανοπλίες, άλογα όπλα, ενδύματα.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- Τίτλος"/>
          <p:cNvSpPr>
            <a:spLocks noGrp="1"/>
          </p:cNvSpPr>
          <p:nvPr>
            <p:ph type="ctrTitle"/>
          </p:nvPr>
        </p:nvSpPr>
        <p:spPr>
          <a:xfrm>
            <a:off x="755650" y="476250"/>
            <a:ext cx="7772400" cy="792163"/>
          </a:xfrm>
        </p:spPr>
        <p:txBody>
          <a:bodyPr/>
          <a:lstStyle/>
          <a:p>
            <a:pPr eaLnBrk="1" hangingPunct="1"/>
            <a:r>
              <a:rPr lang="el-GR" sz="3200"/>
              <a:t>Δίκτυα Εξουσίας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4213" y="1341438"/>
            <a:ext cx="7848600" cy="5256212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Καμία ομάδα δεν μπορεί να μονοπωλήσει την εξουσία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Χριστιανοσύνη: ασφάλεια και ειρήνευση εντός των δικτύων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Πολλαπλότητα των δικτύων εξουσίας</a:t>
            </a:r>
            <a:r>
              <a:rPr lang="el-G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Τοπική αυτονομία των κοινωνικών ομάδων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Δημιουργείται η ιδιωτική ιδιοκτησία (με την έννοια της κρυμμένης οικονομικής δραστηριότητας από το κράτος)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Εντατική αύξηση της παραγωγής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Τεχνολογικές ανακαλύψεις (νερόμυλος, αύξηση γεωργικής παραγωγής)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067175" y="2781300"/>
            <a:ext cx="360363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4213" y="47625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600" dirty="0"/>
              <a:t>Συντονιστικό Εδαφικό Κράτος </a:t>
            </a:r>
            <a:br>
              <a:rPr lang="el-GR" sz="3600" dirty="0"/>
            </a:br>
            <a:r>
              <a:rPr lang="el-GR" sz="3600" dirty="0"/>
              <a:t>1155 - 1477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4213" y="2205038"/>
            <a:ext cx="7775575" cy="4248150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dirty="0">
                <a:solidFill>
                  <a:schemeClr val="tx1"/>
                </a:solidFill>
              </a:rPr>
              <a:t>Το κράτος αποκτά εδαφική επικράτεια (σύνορα)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400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dirty="0">
                <a:solidFill>
                  <a:schemeClr val="tx1"/>
                </a:solidFill>
              </a:rPr>
              <a:t>Η Εκκλησία υποστηρίζει το ρόλο του μονάρχη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400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dirty="0">
                <a:solidFill>
                  <a:schemeClr val="tx1"/>
                </a:solidFill>
              </a:rPr>
              <a:t>Το Κράτος χρειάζεται πόρους/έσοδα για διεξαγωγή πολέμων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400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dirty="0">
                <a:solidFill>
                  <a:schemeClr val="tx1"/>
                </a:solidFill>
              </a:rPr>
              <a:t>Φορολόγηση ιπποτών/υποτελών, διεξαγωγή διεθνών πολέμων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400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dirty="0">
                <a:solidFill>
                  <a:schemeClr val="tx1"/>
                </a:solidFill>
              </a:rPr>
              <a:t>Δημιουργία πόλεων </a:t>
            </a:r>
            <a:r>
              <a:rPr lang="el-GR" sz="2400" dirty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l-GR" sz="2400" dirty="0">
                <a:solidFill>
                  <a:srgbClr val="FF0000"/>
                </a:solidFill>
                <a:sym typeface="Wingdings" pitchFamily="2" charset="2"/>
              </a:rPr>
              <a:t>προστασία</a:t>
            </a:r>
            <a:r>
              <a:rPr lang="el-GR" sz="2400" dirty="0">
                <a:solidFill>
                  <a:schemeClr val="tx1"/>
                </a:solidFill>
                <a:sym typeface="Wingdings" pitchFamily="2" charset="2"/>
              </a:rPr>
              <a:t> του βασιλιά με αντάλλαγμα φορολογία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400" dirty="0">
              <a:solidFill>
                <a:schemeClr val="tx1"/>
              </a:solidFill>
              <a:sym typeface="Wingdings" pitchFamily="2" charset="2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400" dirty="0">
                <a:solidFill>
                  <a:schemeClr val="tx1"/>
                </a:solidFill>
                <a:sym typeface="Wingdings" pitchFamily="2" charset="2"/>
              </a:rPr>
              <a:t>Δημόσιες λειτουργίες  άμυνα και επίθεση</a:t>
            </a:r>
            <a:endParaRPr lang="el-G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- Τίτλος"/>
          <p:cNvSpPr>
            <a:spLocks noGrp="1"/>
          </p:cNvSpPr>
          <p:nvPr>
            <p:ph type="ctrTitle"/>
          </p:nvPr>
        </p:nvSpPr>
        <p:spPr>
          <a:xfrm>
            <a:off x="539750" y="260350"/>
            <a:ext cx="7772400" cy="1470025"/>
          </a:xfrm>
        </p:spPr>
        <p:txBody>
          <a:bodyPr/>
          <a:lstStyle/>
          <a:p>
            <a:pPr eaLnBrk="1" hangingPunct="1"/>
            <a:r>
              <a:rPr lang="el-GR" sz="3200"/>
              <a:t>«Εθνικό» Συντονιστικό Κράτος</a:t>
            </a:r>
          </a:p>
        </p:txBody>
      </p:sp>
      <p:sp>
        <p:nvSpPr>
          <p:cNvPr id="20482" name="2 - Υπότιτλος"/>
          <p:cNvSpPr>
            <a:spLocks noGrp="1"/>
          </p:cNvSpPr>
          <p:nvPr>
            <p:ph type="subTitle" idx="1"/>
          </p:nvPr>
        </p:nvSpPr>
        <p:spPr>
          <a:xfrm>
            <a:off x="611188" y="1989138"/>
            <a:ext cx="7848600" cy="4176712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</a:pPr>
            <a:r>
              <a:rPr lang="el-GR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Το κράτος αυξάνει τις δαπάνες του για να διεξάγει πόλεμο</a:t>
            </a:r>
          </a:p>
          <a:p>
            <a:pPr algn="just" eaLnBrk="1" hangingPunct="1">
              <a:buFont typeface="Arial" charset="0"/>
              <a:buChar char="•"/>
            </a:pPr>
            <a:endParaRPr lang="el-GR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el-GR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Οι έμποροι χρειάζονταν κρατική προστασία από λεηλασίες. </a:t>
            </a:r>
            <a:r>
              <a:rPr lang="el-GR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«εθνικοποίηση»</a:t>
            </a:r>
          </a:p>
          <a:p>
            <a:pPr algn="just" eaLnBrk="1" hangingPunct="1">
              <a:buFont typeface="Arial" charset="0"/>
              <a:buChar char="•"/>
            </a:pPr>
            <a:endParaRPr lang="el-GR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el-GR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Εδαφική εγγύτητα, πολιτικά σύνορα  ενιαία γλώσσα  ευκολότερη ανάπτυξη εμπορίου σε συγκεκριμένη επικράτεια</a:t>
            </a:r>
          </a:p>
          <a:p>
            <a:pPr algn="just" eaLnBrk="1" hangingPunct="1">
              <a:buFont typeface="Arial" charset="0"/>
              <a:buChar char="•"/>
            </a:pPr>
            <a:endParaRPr lang="el-GR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el-GR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Ο μονάρχης και υποτακτικοί του επιθυμούσαν εθνικό κράτος  αυξαναν την ισχύ τους </a:t>
            </a:r>
          </a:p>
          <a:p>
            <a:pPr algn="just" eaLnBrk="1" hangingPunct="1"/>
            <a:endParaRPr lang="el-GR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 eaLnBrk="1" hangingPunct="1"/>
            <a:endParaRPr lang="el-GR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l-GR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TM03457510[[fn=Σαπούνι]]</Template>
  <TotalTime>699</TotalTime>
  <Words>974</Words>
  <Application>Microsoft Office PowerPoint</Application>
  <PresentationFormat>Προβολή στην οθόνη (4:3)</PresentationFormat>
  <Paragraphs>159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Θέμα του Office</vt:lpstr>
      <vt:lpstr>Από τον Μεσαίωνα στη Νεοτερικότητα</vt:lpstr>
      <vt:lpstr>Ευρωπαϊκή Δυναμική 800 – 1760 μ.Χ.</vt:lpstr>
      <vt:lpstr>Πολυμερής Ακέφαλη Ομοσπονδία Μεσαιωνικής Ευρώπης 800 – 1155</vt:lpstr>
      <vt:lpstr>Ιδεολογική Εξουσία: Χριστιανοσύνη</vt:lpstr>
      <vt:lpstr>Στρατιωτική/πολιτική εξουσία: αδύναμο φεουδαρχικό κράτος</vt:lpstr>
      <vt:lpstr>Οικονομική Εξουσία: Χωριό και υποστατικό</vt:lpstr>
      <vt:lpstr>Δίκτυα Εξουσίας</vt:lpstr>
      <vt:lpstr>Συντονιστικό Εδαφικό Κράτος  1155 - 1477 </vt:lpstr>
      <vt:lpstr>«Εθνικό» Συντονιστικό Κράτος</vt:lpstr>
      <vt:lpstr>«Ταξικές Συγκρούσεις»</vt:lpstr>
      <vt:lpstr>Ανάπτυξη Εδαφικού εθνικού κράτους</vt:lpstr>
      <vt:lpstr>Από το συντονιστικό στο οργανικό κράτος</vt:lpstr>
      <vt:lpstr>Το προτεσταντικό σχίσμα</vt:lpstr>
      <vt:lpstr>Συνταγματικά Καθεστώτα</vt:lpstr>
      <vt:lpstr>Απολυταρχικά Καθεστώτα </vt:lpstr>
      <vt:lpstr>Δι-εθνικό εμπόριο</vt:lpstr>
      <vt:lpstr>Πολεμικές δαπάνες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Ευρωπαϊκή Δυναμική 800 – 1760 μ.Χ.</dc:title>
  <dc:creator>Your User Name</dc:creator>
  <cp:lastModifiedBy>Manussos  Marangudakis</cp:lastModifiedBy>
  <cp:revision>13</cp:revision>
  <dcterms:created xsi:type="dcterms:W3CDTF">2010-11-17T21:09:06Z</dcterms:created>
  <dcterms:modified xsi:type="dcterms:W3CDTF">2020-05-18T14:50:00Z</dcterms:modified>
</cp:coreProperties>
</file>