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  <p:sldMasterId id="2147483732" r:id="rId4"/>
    <p:sldMasterId id="2147483756" r:id="rId5"/>
    <p:sldMasterId id="2147483780" r:id="rId6"/>
  </p:sldMasterIdLst>
  <p:notesMasterIdLst>
    <p:notesMasterId r:id="rId62"/>
  </p:notesMasterIdLst>
  <p:sldIdLst>
    <p:sldId id="256" r:id="rId7"/>
    <p:sldId id="263" r:id="rId8"/>
    <p:sldId id="262" r:id="rId9"/>
    <p:sldId id="257" r:id="rId10"/>
    <p:sldId id="261" r:id="rId11"/>
    <p:sldId id="260" r:id="rId12"/>
    <p:sldId id="258" r:id="rId13"/>
    <p:sldId id="265" r:id="rId14"/>
    <p:sldId id="288" r:id="rId15"/>
    <p:sldId id="259" r:id="rId16"/>
    <p:sldId id="269" r:id="rId17"/>
    <p:sldId id="312" r:id="rId18"/>
    <p:sldId id="313" r:id="rId19"/>
    <p:sldId id="314" r:id="rId20"/>
    <p:sldId id="264" r:id="rId21"/>
    <p:sldId id="266" r:id="rId22"/>
    <p:sldId id="267" r:id="rId23"/>
    <p:sldId id="268" r:id="rId24"/>
    <p:sldId id="270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75" r:id="rId33"/>
    <p:sldId id="274" r:id="rId34"/>
    <p:sldId id="271" r:id="rId35"/>
    <p:sldId id="272" r:id="rId36"/>
    <p:sldId id="309" r:id="rId37"/>
    <p:sldId id="310" r:id="rId38"/>
    <p:sldId id="300" r:id="rId39"/>
    <p:sldId id="301" r:id="rId40"/>
    <p:sldId id="277" r:id="rId41"/>
    <p:sldId id="289" r:id="rId42"/>
    <p:sldId id="290" r:id="rId43"/>
    <p:sldId id="278" r:id="rId44"/>
    <p:sldId id="279" r:id="rId45"/>
    <p:sldId id="286" r:id="rId46"/>
    <p:sldId id="280" r:id="rId47"/>
    <p:sldId id="291" r:id="rId48"/>
    <p:sldId id="281" r:id="rId49"/>
    <p:sldId id="282" r:id="rId50"/>
    <p:sldId id="304" r:id="rId51"/>
    <p:sldId id="302" r:id="rId52"/>
    <p:sldId id="305" r:id="rId53"/>
    <p:sldId id="306" r:id="rId54"/>
    <p:sldId id="307" r:id="rId55"/>
    <p:sldId id="308" r:id="rId56"/>
    <p:sldId id="303" r:id="rId57"/>
    <p:sldId id="311" r:id="rId58"/>
    <p:sldId id="283" r:id="rId59"/>
    <p:sldId id="284" r:id="rId60"/>
    <p:sldId id="287" r:id="rId6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1918" autoAdjust="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9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976AA-EA16-4D5E-84D7-C345D771E518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C1AAD-5828-47D8-BB33-7B30B94DA0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442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Θέμης Τσιρώνης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D061-CFA4-4666-9145-5387D0B3C116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5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/>
              <a:t>The Greek Crisis and its Cultural origins –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A Study in the theory of multiple </a:t>
            </a:r>
            <a:r>
              <a:rPr lang="en-US" sz="2800" dirty="0" err="1"/>
              <a:t>modernities</a:t>
            </a:r>
            <a:endParaRPr lang="el-GR" sz="2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99592" y="4077072"/>
            <a:ext cx="7315200" cy="2376264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Constructing a model of cultural research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Manussos Marangudakis with </a:t>
            </a:r>
            <a:r>
              <a:rPr lang="en-US" dirty="0" err="1"/>
              <a:t>Theodoros</a:t>
            </a:r>
            <a:r>
              <a:rPr lang="en-US" dirty="0"/>
              <a:t> </a:t>
            </a:r>
            <a:r>
              <a:rPr lang="en-US" dirty="0" err="1"/>
              <a:t>Chatjipantelis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3035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30585" y="116632"/>
            <a:ext cx="7315200" cy="720080"/>
          </a:xfrm>
        </p:spPr>
        <p:txBody>
          <a:bodyPr>
            <a:normAutofit/>
          </a:bodyPr>
          <a:lstStyle/>
          <a:p>
            <a:r>
              <a:rPr lang="en-US" sz="2400" dirty="0"/>
              <a:t>A model for cultural research</a:t>
            </a:r>
            <a:endParaRPr lang="el-GR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258" y="1268760"/>
            <a:ext cx="2568163" cy="41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08" y="2315722"/>
            <a:ext cx="1371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92" y="3125787"/>
            <a:ext cx="26670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89930"/>
            <a:ext cx="22018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736" y="4094722"/>
            <a:ext cx="17827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98" y="5254104"/>
            <a:ext cx="2179637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Βέλος προς τα κάτω 8"/>
          <p:cNvSpPr/>
          <p:nvPr/>
        </p:nvSpPr>
        <p:spPr>
          <a:xfrm>
            <a:off x="4413424" y="1772815"/>
            <a:ext cx="48568" cy="497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Βέλος προς τα κάτω 19"/>
          <p:cNvSpPr/>
          <p:nvPr/>
        </p:nvSpPr>
        <p:spPr>
          <a:xfrm>
            <a:off x="4410076" y="2708921"/>
            <a:ext cx="552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Δεξιό βέλος 9"/>
          <p:cNvSpPr/>
          <p:nvPr/>
        </p:nvSpPr>
        <p:spPr>
          <a:xfrm>
            <a:off x="1818226" y="3257647"/>
            <a:ext cx="978408" cy="98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Βέλος λυγισμένο προς τα επάνω 10"/>
          <p:cNvSpPr/>
          <p:nvPr/>
        </p:nvSpPr>
        <p:spPr>
          <a:xfrm rot="10800000">
            <a:off x="2797889" y="3613324"/>
            <a:ext cx="286357" cy="3514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Λυγισμένο βέλος 11"/>
          <p:cNvSpPr/>
          <p:nvPr/>
        </p:nvSpPr>
        <p:spPr>
          <a:xfrm rot="5249126">
            <a:off x="5871621" y="3567838"/>
            <a:ext cx="234805" cy="33705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22" y="4623548"/>
            <a:ext cx="173261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Αριστερό βέλος 13"/>
          <p:cNvSpPr/>
          <p:nvPr/>
        </p:nvSpPr>
        <p:spPr>
          <a:xfrm>
            <a:off x="4004403" y="5678624"/>
            <a:ext cx="978408" cy="1986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85" y="3028996"/>
            <a:ext cx="12192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69" y="5358848"/>
            <a:ext cx="28495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556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548681"/>
            <a:ext cx="7315200" cy="576063"/>
          </a:xfrm>
        </p:spPr>
        <p:txBody>
          <a:bodyPr>
            <a:normAutofit/>
          </a:bodyPr>
          <a:lstStyle/>
          <a:p>
            <a:r>
              <a:rPr lang="en-US" sz="2400" dirty="0"/>
              <a:t>Reviewing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916833"/>
            <a:ext cx="7618040" cy="4392528"/>
          </a:xfrm>
        </p:spPr>
        <p:txBody>
          <a:bodyPr>
            <a:normAutofit/>
          </a:bodyPr>
          <a:lstStyle/>
          <a:p>
            <a:r>
              <a:rPr lang="en-US" sz="1800" dirty="0"/>
              <a:t>Ethnographic research</a:t>
            </a:r>
          </a:p>
          <a:p>
            <a:endParaRPr lang="en-US" sz="1800" dirty="0"/>
          </a:p>
          <a:p>
            <a:r>
              <a:rPr lang="en-US" sz="1800" dirty="0"/>
              <a:t>Social-psychological studies</a:t>
            </a:r>
          </a:p>
          <a:p>
            <a:endParaRPr lang="en-US" sz="1800" dirty="0"/>
          </a:p>
          <a:p>
            <a:r>
              <a:rPr lang="en-US" sz="1800" dirty="0"/>
              <a:t>Anthropological field work</a:t>
            </a:r>
          </a:p>
          <a:p>
            <a:endParaRPr lang="en-US" sz="1800" dirty="0"/>
          </a:p>
          <a:p>
            <a:r>
              <a:rPr lang="en-US" sz="1800" dirty="0"/>
              <a:t>Literacy, music</a:t>
            </a:r>
          </a:p>
          <a:p>
            <a:endParaRPr lang="en-US" sz="1800" dirty="0"/>
          </a:p>
          <a:p>
            <a:r>
              <a:rPr lang="en-US" sz="1800" dirty="0"/>
              <a:t>Historical developments and contingencies</a:t>
            </a:r>
          </a:p>
          <a:p>
            <a:endParaRPr lang="en-US" sz="1800" dirty="0"/>
          </a:p>
          <a:p>
            <a:r>
              <a:rPr lang="en-US" sz="1800" dirty="0"/>
              <a:t>Theological interpretations of social action</a:t>
            </a:r>
          </a:p>
          <a:p>
            <a:endParaRPr lang="en-US" sz="1800" dirty="0"/>
          </a:p>
          <a:p>
            <a:r>
              <a:rPr lang="en-US" sz="1800" dirty="0"/>
              <a:t>Press</a:t>
            </a:r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1811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7584" y="620689"/>
            <a:ext cx="7315200" cy="648072"/>
          </a:xfrm>
        </p:spPr>
        <p:txBody>
          <a:bodyPr>
            <a:normAutofit/>
          </a:bodyPr>
          <a:lstStyle/>
          <a:p>
            <a:r>
              <a:rPr lang="en-US" sz="2400" dirty="0"/>
              <a:t>Greece as a multiple nexus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5"/>
            <a:ext cx="7762056" cy="4824576"/>
          </a:xfrm>
        </p:spPr>
        <p:txBody>
          <a:bodyPr/>
          <a:lstStyle/>
          <a:p>
            <a:r>
              <a:rPr lang="en-US" dirty="0"/>
              <a:t>as what happens when: </a:t>
            </a:r>
          </a:p>
          <a:p>
            <a:endParaRPr lang="en-US" dirty="0"/>
          </a:p>
          <a:p>
            <a:r>
              <a:rPr lang="en-US" dirty="0"/>
              <a:t>(a) a mystical religion is interweaved with western, secular, ideologies; </a:t>
            </a:r>
          </a:p>
          <a:p>
            <a:endParaRPr lang="en-US" dirty="0"/>
          </a:p>
          <a:p>
            <a:r>
              <a:rPr lang="en-US" dirty="0"/>
              <a:t>(b) a collectivist, Zone III, society of immensely strong Mythical memories is constantly upset by war and strife and concomitant cultural traumas; and </a:t>
            </a:r>
          </a:p>
          <a:p>
            <a:endParaRPr lang="en-US" dirty="0"/>
          </a:p>
          <a:p>
            <a:r>
              <a:rPr lang="en-US" dirty="0"/>
              <a:t>(c) rural </a:t>
            </a:r>
            <a:r>
              <a:rPr lang="en-US" dirty="0" err="1"/>
              <a:t>familism</a:t>
            </a:r>
            <a:r>
              <a:rPr lang="en-US" dirty="0"/>
              <a:t> is intertwined with the structures of an imported centralized, modern, state.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8575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1544715"/>
            <a:ext cx="7330008" cy="516133"/>
          </a:xfrm>
        </p:spPr>
        <p:txBody>
          <a:bodyPr>
            <a:normAutofit/>
          </a:bodyPr>
          <a:lstStyle/>
          <a:p>
            <a:r>
              <a:rPr lang="en-US" sz="2400" dirty="0"/>
              <a:t>Three internalized code-orientations 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4400" y="2769833"/>
            <a:ext cx="7315200" cy="3035431"/>
          </a:xfrm>
        </p:spPr>
        <p:txBody>
          <a:bodyPr/>
          <a:lstStyle/>
          <a:p>
            <a:r>
              <a:rPr lang="en-US" dirty="0"/>
              <a:t>Generalized </a:t>
            </a:r>
            <a:r>
              <a:rPr lang="en-US" dirty="0" err="1"/>
              <a:t>clientelism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Amoral </a:t>
            </a:r>
            <a:r>
              <a:rPr lang="en-US" dirty="0" err="1"/>
              <a:t>familism</a:t>
            </a:r>
            <a:endParaRPr lang="en-US" dirty="0"/>
          </a:p>
          <a:p>
            <a:endParaRPr lang="en-US" dirty="0"/>
          </a:p>
          <a:p>
            <a:r>
              <a:rPr lang="en-US" dirty="0"/>
              <a:t>Anarchic individualism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7349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315200" cy="732157"/>
          </a:xfrm>
        </p:spPr>
        <p:txBody>
          <a:bodyPr>
            <a:normAutofit/>
          </a:bodyPr>
          <a:lstStyle/>
          <a:p>
            <a:r>
              <a:rPr lang="en-US" sz="2400" dirty="0"/>
              <a:t>Two sources of </a:t>
            </a:r>
            <a:r>
              <a:rPr lang="en-US" sz="2400" dirty="0" err="1"/>
              <a:t>schismogenesis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988840"/>
            <a:ext cx="8424936" cy="4104456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Religious:</a:t>
            </a:r>
          </a:p>
          <a:p>
            <a:r>
              <a:rPr lang="en-US" sz="1800" dirty="0"/>
              <a:t>a very sharp distinction between the transcendental and the immanent domain </a:t>
            </a:r>
          </a:p>
          <a:p>
            <a:r>
              <a:rPr lang="en-US" sz="1800" dirty="0"/>
              <a:t>morally insignificant and meaningless in-worldly social action </a:t>
            </a:r>
          </a:p>
          <a:p>
            <a:r>
              <a:rPr lang="en-US" sz="1800" i="1" dirty="0" err="1"/>
              <a:t>Communitas</a:t>
            </a:r>
            <a:r>
              <a:rPr lang="en-US" sz="1800" i="1" dirty="0"/>
              <a:t>: </a:t>
            </a:r>
            <a:r>
              <a:rPr lang="en-US" sz="1800" dirty="0"/>
              <a:t>the mystical union of believers</a:t>
            </a:r>
          </a:p>
          <a:p>
            <a:endParaRPr lang="en-US" dirty="0"/>
          </a:p>
          <a:p>
            <a:endParaRPr lang="en-US" dirty="0"/>
          </a:p>
          <a:p>
            <a:pPr marL="45720" indent="0">
              <a:buNone/>
            </a:pPr>
            <a:r>
              <a:rPr lang="en-US" dirty="0"/>
              <a:t>Political:</a:t>
            </a:r>
          </a:p>
          <a:p>
            <a:r>
              <a:rPr lang="en-US" sz="1800" dirty="0"/>
              <a:t>democracy as protest and insubordination</a:t>
            </a:r>
          </a:p>
          <a:p>
            <a:r>
              <a:rPr lang="en-US" sz="1800" dirty="0"/>
              <a:t>the People as a suffering supra-historical entity</a:t>
            </a:r>
          </a:p>
          <a:p>
            <a:r>
              <a:rPr lang="en-US" sz="1800" dirty="0"/>
              <a:t> </a:t>
            </a:r>
            <a:r>
              <a:rPr lang="en-US" sz="1800" i="1" dirty="0" err="1"/>
              <a:t>Communitas</a:t>
            </a:r>
            <a:r>
              <a:rPr lang="en-US" sz="1800" dirty="0"/>
              <a:t>: the undifferentiated citizens united through collective representations 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688810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30585" y="188640"/>
            <a:ext cx="7315200" cy="576064"/>
          </a:xfrm>
        </p:spPr>
        <p:txBody>
          <a:bodyPr>
            <a:normAutofit/>
          </a:bodyPr>
          <a:lstStyle/>
          <a:p>
            <a:r>
              <a:rPr lang="en-US" sz="2400" dirty="0"/>
              <a:t>The traditional configuration of rural Greece </a:t>
            </a:r>
            <a:endParaRPr lang="el-GR" sz="2400" dirty="0"/>
          </a:p>
        </p:txBody>
      </p:sp>
      <p:sp>
        <p:nvSpPr>
          <p:cNvPr id="9" name="Βέλος προς τα κάτω 8"/>
          <p:cNvSpPr/>
          <p:nvPr/>
        </p:nvSpPr>
        <p:spPr>
          <a:xfrm>
            <a:off x="4436766" y="1639632"/>
            <a:ext cx="48568" cy="497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Βέλος προς τα κάτω 19"/>
          <p:cNvSpPr/>
          <p:nvPr/>
        </p:nvSpPr>
        <p:spPr>
          <a:xfrm>
            <a:off x="4410076" y="2708921"/>
            <a:ext cx="552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Βέλος λυγισμένο προς τα επάνω 10"/>
          <p:cNvSpPr/>
          <p:nvPr/>
        </p:nvSpPr>
        <p:spPr>
          <a:xfrm rot="10800000">
            <a:off x="2797889" y="3613324"/>
            <a:ext cx="286357" cy="3514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Λυγισμένο βέλος 11"/>
          <p:cNvSpPr/>
          <p:nvPr/>
        </p:nvSpPr>
        <p:spPr>
          <a:xfrm rot="5249126">
            <a:off x="5871621" y="3567838"/>
            <a:ext cx="234805" cy="33705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22" y="4623548"/>
            <a:ext cx="113436" cy="67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Αριστερό βέλος 13"/>
          <p:cNvSpPr/>
          <p:nvPr/>
        </p:nvSpPr>
        <p:spPr>
          <a:xfrm>
            <a:off x="4004403" y="5678624"/>
            <a:ext cx="978408" cy="1986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779" y="1124743"/>
            <a:ext cx="267493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2137421"/>
            <a:ext cx="17684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266" y="3243534"/>
            <a:ext cx="26670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03" y="4064544"/>
            <a:ext cx="177482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64" y="4064544"/>
            <a:ext cx="12731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03" y="5492092"/>
            <a:ext cx="2179637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522253"/>
            <a:ext cx="2492375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694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315200" cy="732269"/>
          </a:xfrm>
        </p:spPr>
        <p:txBody>
          <a:bodyPr>
            <a:normAutofit/>
          </a:bodyPr>
          <a:lstStyle/>
          <a:p>
            <a:r>
              <a:rPr lang="en-US" sz="1800" dirty="0"/>
              <a:t>Mythical collectivism (the literary depiction of modern Greece)</a:t>
            </a:r>
            <a:br>
              <a:rPr lang="en-US" sz="1800" dirty="0"/>
            </a:br>
            <a:r>
              <a:rPr lang="en-US" sz="1800" dirty="0"/>
              <a:t>1930s onwards</a:t>
            </a:r>
            <a:endParaRPr lang="el-GR" sz="1800" dirty="0"/>
          </a:p>
        </p:txBody>
      </p:sp>
      <p:sp>
        <p:nvSpPr>
          <p:cNvPr id="9" name="Βέλος προς τα κάτω 8"/>
          <p:cNvSpPr/>
          <p:nvPr/>
        </p:nvSpPr>
        <p:spPr>
          <a:xfrm>
            <a:off x="4413424" y="1772815"/>
            <a:ext cx="48568" cy="497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0" name="Βέλος προς τα κάτω 19"/>
          <p:cNvSpPr/>
          <p:nvPr/>
        </p:nvSpPr>
        <p:spPr>
          <a:xfrm>
            <a:off x="4410076" y="2708921"/>
            <a:ext cx="552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Βέλος λυγισμένο προς τα επάνω 10"/>
          <p:cNvSpPr/>
          <p:nvPr/>
        </p:nvSpPr>
        <p:spPr>
          <a:xfrm rot="10800000">
            <a:off x="2797889" y="3613324"/>
            <a:ext cx="286357" cy="3514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Λυγισμένο βέλος 11"/>
          <p:cNvSpPr/>
          <p:nvPr/>
        </p:nvSpPr>
        <p:spPr>
          <a:xfrm rot="5249126">
            <a:off x="5871621" y="3567838"/>
            <a:ext cx="234805" cy="33705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46" y="4681392"/>
            <a:ext cx="221815" cy="66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Αριστερό βέλος 13"/>
          <p:cNvSpPr/>
          <p:nvPr/>
        </p:nvSpPr>
        <p:spPr>
          <a:xfrm>
            <a:off x="4004403" y="5678624"/>
            <a:ext cx="978408" cy="1986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40" y="2324747"/>
            <a:ext cx="13716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572" y="3172802"/>
            <a:ext cx="2667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701" y="3964757"/>
            <a:ext cx="179070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613" y="5550966"/>
            <a:ext cx="2682875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33" y="5481085"/>
            <a:ext cx="217963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38" y="4205446"/>
            <a:ext cx="177482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286" y="1196553"/>
            <a:ext cx="2454275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195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46803" y="260648"/>
            <a:ext cx="7315200" cy="576064"/>
          </a:xfrm>
        </p:spPr>
        <p:txBody>
          <a:bodyPr>
            <a:normAutofit/>
          </a:bodyPr>
          <a:lstStyle/>
          <a:p>
            <a:r>
              <a:rPr lang="en-US" sz="2400" dirty="0"/>
              <a:t>Secular ‘anarchic individualism’</a:t>
            </a:r>
            <a:endParaRPr lang="el-GR" sz="2400" dirty="0"/>
          </a:p>
        </p:txBody>
      </p:sp>
      <p:sp>
        <p:nvSpPr>
          <p:cNvPr id="9" name="Βέλος προς τα κάτω 8"/>
          <p:cNvSpPr/>
          <p:nvPr/>
        </p:nvSpPr>
        <p:spPr>
          <a:xfrm>
            <a:off x="4407728" y="1659682"/>
            <a:ext cx="45719" cy="248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0" name="Βέλος προς τα κάτω 19"/>
          <p:cNvSpPr/>
          <p:nvPr/>
        </p:nvSpPr>
        <p:spPr>
          <a:xfrm>
            <a:off x="4419620" y="2722099"/>
            <a:ext cx="45719" cy="3468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Βέλος λυγισμένο προς τα επάνω 10"/>
          <p:cNvSpPr/>
          <p:nvPr/>
        </p:nvSpPr>
        <p:spPr>
          <a:xfrm rot="10800000">
            <a:off x="2797889" y="3613324"/>
            <a:ext cx="286357" cy="3514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Λυγισμένο βέλος 11"/>
          <p:cNvSpPr/>
          <p:nvPr/>
        </p:nvSpPr>
        <p:spPr>
          <a:xfrm rot="5249126">
            <a:off x="5871621" y="3567838"/>
            <a:ext cx="234805" cy="33705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22" y="4623548"/>
            <a:ext cx="226872" cy="67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Αριστερό βέλος 13"/>
          <p:cNvSpPr/>
          <p:nvPr/>
        </p:nvSpPr>
        <p:spPr>
          <a:xfrm>
            <a:off x="4004403" y="5678624"/>
            <a:ext cx="978408" cy="1986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976" y="1340768"/>
            <a:ext cx="2049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460" y="2031073"/>
            <a:ext cx="23320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166452"/>
            <a:ext cx="2667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256" y="4148697"/>
            <a:ext cx="1562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763" y="5415892"/>
            <a:ext cx="256857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33" y="5548660"/>
            <a:ext cx="21796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39" y="4140760"/>
            <a:ext cx="177482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Δεξιό βέλος 29"/>
          <p:cNvSpPr/>
          <p:nvPr/>
        </p:nvSpPr>
        <p:spPr>
          <a:xfrm>
            <a:off x="1805416" y="3259280"/>
            <a:ext cx="978408" cy="98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2" y="3028996"/>
            <a:ext cx="1150937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921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0399" y="260648"/>
            <a:ext cx="7315200" cy="648071"/>
          </a:xfrm>
        </p:spPr>
        <p:txBody>
          <a:bodyPr>
            <a:normAutofit/>
          </a:bodyPr>
          <a:lstStyle/>
          <a:p>
            <a:r>
              <a:rPr lang="en-US" sz="1800" dirty="0"/>
              <a:t>Generalized Clientelism</a:t>
            </a:r>
            <a:endParaRPr lang="el-GR" sz="1800" dirty="0"/>
          </a:p>
        </p:txBody>
      </p:sp>
      <p:sp>
        <p:nvSpPr>
          <p:cNvPr id="9" name="Βέλος προς τα κάτω 8"/>
          <p:cNvSpPr/>
          <p:nvPr/>
        </p:nvSpPr>
        <p:spPr>
          <a:xfrm>
            <a:off x="4413424" y="1772815"/>
            <a:ext cx="48568" cy="497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0" name="Βέλος προς τα κάτω 19"/>
          <p:cNvSpPr/>
          <p:nvPr/>
        </p:nvSpPr>
        <p:spPr>
          <a:xfrm>
            <a:off x="4410076" y="2708921"/>
            <a:ext cx="552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Βέλος λυγισμένο προς τα επάνω 10"/>
          <p:cNvSpPr/>
          <p:nvPr/>
        </p:nvSpPr>
        <p:spPr>
          <a:xfrm rot="10800000">
            <a:off x="2797889" y="3613324"/>
            <a:ext cx="286357" cy="3514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Λυγισμένο βέλος 11"/>
          <p:cNvSpPr/>
          <p:nvPr/>
        </p:nvSpPr>
        <p:spPr>
          <a:xfrm rot="5249126">
            <a:off x="5871621" y="3567838"/>
            <a:ext cx="234805" cy="33705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22" y="4623548"/>
            <a:ext cx="173261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Αριστερό βέλος 13"/>
          <p:cNvSpPr/>
          <p:nvPr/>
        </p:nvSpPr>
        <p:spPr>
          <a:xfrm>
            <a:off x="4004403" y="5678624"/>
            <a:ext cx="978408" cy="1986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117" y="1291380"/>
            <a:ext cx="38639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6" y="2353322"/>
            <a:ext cx="13716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808" y="3167431"/>
            <a:ext cx="2659063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737" y="4099853"/>
            <a:ext cx="16986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813" y="5407955"/>
            <a:ext cx="2530475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33" y="5335935"/>
            <a:ext cx="2179637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120" y="4057783"/>
            <a:ext cx="2278063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387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30585" y="116632"/>
            <a:ext cx="7315200" cy="576064"/>
          </a:xfrm>
        </p:spPr>
        <p:txBody>
          <a:bodyPr>
            <a:normAutofit/>
          </a:bodyPr>
          <a:lstStyle/>
          <a:p>
            <a:r>
              <a:rPr lang="en-US" sz="1800" dirty="0"/>
              <a:t>The Greek-Orthodox Salvationism Model</a:t>
            </a:r>
            <a:endParaRPr lang="el-GR" sz="1800" dirty="0"/>
          </a:p>
        </p:txBody>
      </p:sp>
      <p:sp>
        <p:nvSpPr>
          <p:cNvPr id="9" name="Βέλος προς τα κάτω 8"/>
          <p:cNvSpPr/>
          <p:nvPr/>
        </p:nvSpPr>
        <p:spPr>
          <a:xfrm>
            <a:off x="4413424" y="1772815"/>
            <a:ext cx="48568" cy="497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0" name="Βέλος προς τα κάτω 19"/>
          <p:cNvSpPr/>
          <p:nvPr/>
        </p:nvSpPr>
        <p:spPr>
          <a:xfrm>
            <a:off x="4410076" y="2708921"/>
            <a:ext cx="552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Βέλος λυγισμένο προς τα επάνω 10"/>
          <p:cNvSpPr/>
          <p:nvPr/>
        </p:nvSpPr>
        <p:spPr>
          <a:xfrm rot="10800000">
            <a:off x="2797889" y="3613324"/>
            <a:ext cx="286357" cy="3514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Λυγισμένο βέλος 11"/>
          <p:cNvSpPr/>
          <p:nvPr/>
        </p:nvSpPr>
        <p:spPr>
          <a:xfrm rot="5249126">
            <a:off x="5871621" y="3567838"/>
            <a:ext cx="234805" cy="33705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22" y="4623548"/>
            <a:ext cx="173261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Αριστερό βέλος 13"/>
          <p:cNvSpPr/>
          <p:nvPr/>
        </p:nvSpPr>
        <p:spPr>
          <a:xfrm>
            <a:off x="4004403" y="5678624"/>
            <a:ext cx="978408" cy="1986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92" y="805719"/>
            <a:ext cx="2720975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6" y="1965971"/>
            <a:ext cx="2476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74" y="3072836"/>
            <a:ext cx="3133246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13" y="3964757"/>
            <a:ext cx="2454275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88" y="5488124"/>
            <a:ext cx="26828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33" y="5339798"/>
            <a:ext cx="2179637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784" y="4077072"/>
            <a:ext cx="1774825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796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315200" cy="1154097"/>
          </a:xfrm>
        </p:spPr>
        <p:txBody>
          <a:bodyPr/>
          <a:lstStyle/>
          <a:p>
            <a:r>
              <a:rPr lang="en-US" dirty="0"/>
              <a:t>The Greek Crisis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responsible is the ‘Greek culture’ for the ongoing economic crisis?</a:t>
            </a:r>
          </a:p>
          <a:p>
            <a:endParaRPr lang="en-US" dirty="0"/>
          </a:p>
          <a:p>
            <a:r>
              <a:rPr lang="en-US" dirty="0"/>
              <a:t>What constitutes Greek culture?</a:t>
            </a:r>
          </a:p>
          <a:p>
            <a:endParaRPr lang="en-US" dirty="0"/>
          </a:p>
          <a:p>
            <a:r>
              <a:rPr lang="en-US" dirty="0"/>
              <a:t>How do we explain the ups and downs of economic performance if there is an influential Greek culture?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3268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7315200" cy="792088"/>
          </a:xfrm>
        </p:spPr>
        <p:txBody>
          <a:bodyPr>
            <a:normAutofit/>
          </a:bodyPr>
          <a:lstStyle/>
          <a:p>
            <a:r>
              <a:rPr lang="en-US" sz="2800" dirty="0"/>
              <a:t>Ontological and Cosmological principles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83230"/>
              </p:ext>
            </p:extLst>
          </p:nvPr>
        </p:nvGraphicFramePr>
        <p:xfrm>
          <a:off x="251520" y="1556792"/>
          <a:ext cx="878523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Traditional </a:t>
                      </a:r>
                    </a:p>
                    <a:p>
                      <a:r>
                        <a:rPr lang="en-US" dirty="0"/>
                        <a:t>Rural</a:t>
                      </a:r>
                    </a:p>
                    <a:p>
                      <a:r>
                        <a:rPr lang="en-US" dirty="0"/>
                        <a:t>Configuration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1930s</a:t>
                      </a:r>
                    </a:p>
                    <a:p>
                      <a:r>
                        <a:rPr lang="en-US" dirty="0"/>
                        <a:t>Literal Mystical Collectivism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Ethnographic</a:t>
                      </a:r>
                      <a:r>
                        <a:rPr lang="en-US" baseline="0" dirty="0"/>
                        <a:t> anarchic individualism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Generalized </a:t>
                      </a:r>
                      <a:r>
                        <a:rPr lang="en-US" dirty="0" err="1"/>
                        <a:t>clientelism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Greek-Orthodox</a:t>
                      </a:r>
                      <a:r>
                        <a:rPr lang="en-US" sz="1600" baseline="0" dirty="0"/>
                        <a:t> religion</a:t>
                      </a:r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The fallen world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Family as Eden </a:t>
                      </a:r>
                    </a:p>
                    <a:p>
                      <a:r>
                        <a:rPr lang="en-US" sz="1400" dirty="0"/>
                        <a:t>Vs.</a:t>
                      </a:r>
                    </a:p>
                    <a:p>
                      <a:r>
                        <a:rPr lang="en-US" sz="1400" dirty="0"/>
                        <a:t>The world as a treacherous place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Social order perceived as given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Mystical</a:t>
                      </a:r>
                      <a:r>
                        <a:rPr lang="en-US" sz="1400" baseline="0" dirty="0"/>
                        <a:t> union of past and present time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Out-worldly authenticity</a:t>
                      </a:r>
                    </a:p>
                    <a:p>
                      <a:r>
                        <a:rPr lang="en-US" sz="1400" dirty="0"/>
                        <a:t>Vs.</a:t>
                      </a:r>
                    </a:p>
                    <a:p>
                      <a:r>
                        <a:rPr lang="en-US" sz="1400" dirty="0"/>
                        <a:t>In-worldly</a:t>
                      </a:r>
                      <a:r>
                        <a:rPr lang="en-US" sz="1400" baseline="0" dirty="0"/>
                        <a:t> compromise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Out-worldly purity </a:t>
                      </a:r>
                    </a:p>
                    <a:p>
                      <a:r>
                        <a:rPr lang="en-US" sz="1400" dirty="0"/>
                        <a:t>Vs.</a:t>
                      </a:r>
                    </a:p>
                    <a:p>
                      <a:r>
                        <a:rPr lang="en-US" sz="1400" dirty="0"/>
                        <a:t>Worldly pollution 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Social</a:t>
                      </a:r>
                      <a:r>
                        <a:rPr lang="en-US" sz="1400" baseline="0" dirty="0"/>
                        <a:t> order perceived as given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Out-worldly salvation 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The fallen world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Perpetual present time</a:t>
                      </a:r>
                    </a:p>
                    <a:p>
                      <a:endParaRPr lang="en-US" sz="1400" dirty="0"/>
                    </a:p>
                    <a:p>
                      <a:endParaRPr lang="en-US" sz="1600" dirty="0"/>
                    </a:p>
                    <a:p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91680" y="5517232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world as a feeble reflection of timeless purity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8919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7315200" cy="792088"/>
          </a:xfrm>
        </p:spPr>
        <p:txBody>
          <a:bodyPr>
            <a:normAutofit/>
          </a:bodyPr>
          <a:lstStyle/>
          <a:p>
            <a:r>
              <a:rPr lang="en-US" sz="2800" dirty="0"/>
              <a:t>Constitutive goods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023502"/>
              </p:ext>
            </p:extLst>
          </p:nvPr>
        </p:nvGraphicFramePr>
        <p:xfrm>
          <a:off x="179512" y="1844824"/>
          <a:ext cx="878523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Traditional </a:t>
                      </a:r>
                    </a:p>
                    <a:p>
                      <a:r>
                        <a:rPr lang="en-US" dirty="0"/>
                        <a:t>Rural</a:t>
                      </a:r>
                    </a:p>
                    <a:p>
                      <a:r>
                        <a:rPr lang="en-US" dirty="0"/>
                        <a:t>Configuration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1930s</a:t>
                      </a:r>
                    </a:p>
                    <a:p>
                      <a:r>
                        <a:rPr lang="en-US" dirty="0"/>
                        <a:t>Literal Mystical Collectivism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Ethnographic</a:t>
                      </a:r>
                      <a:r>
                        <a:rPr lang="en-US" baseline="0" dirty="0"/>
                        <a:t> anarchic individualism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Generalized </a:t>
                      </a:r>
                      <a:r>
                        <a:rPr lang="en-US" dirty="0" err="1"/>
                        <a:t>clientelism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Greek-Orthodox</a:t>
                      </a:r>
                      <a:r>
                        <a:rPr lang="en-US" sz="1600" baseline="0" dirty="0"/>
                        <a:t> religion</a:t>
                      </a:r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Security</a:t>
                      </a:r>
                    </a:p>
                    <a:p>
                      <a:r>
                        <a:rPr lang="en-US" sz="1400" dirty="0"/>
                        <a:t>Survival</a:t>
                      </a:r>
                    </a:p>
                    <a:p>
                      <a:r>
                        <a:rPr lang="en-US" sz="1400" dirty="0"/>
                        <a:t>Observance</a:t>
                      </a:r>
                    </a:p>
                    <a:p>
                      <a:r>
                        <a:rPr lang="en-US" sz="1400" dirty="0"/>
                        <a:t>Repentance</a:t>
                      </a:r>
                    </a:p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Greece as the eternal spring of truth and authenticity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rigorous defense of the inner world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Control of fixed and limited recourses</a:t>
                      </a:r>
                      <a:endParaRPr lang="el-GR" sz="1400" dirty="0"/>
                    </a:p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Restoration</a:t>
                      </a:r>
                      <a:r>
                        <a:rPr lang="en-US" sz="1200" baseline="0" dirty="0"/>
                        <a:t> of lost communion with God</a:t>
                      </a:r>
                    </a:p>
                    <a:p>
                      <a:endParaRPr lang="en-US" sz="1200" baseline="0" dirty="0"/>
                    </a:p>
                    <a:p>
                      <a:r>
                        <a:rPr lang="en-US" sz="1200" baseline="0" dirty="0"/>
                        <a:t>Emotive union of knowledge and volition</a:t>
                      </a:r>
                    </a:p>
                    <a:p>
                      <a:endParaRPr lang="en-US" sz="1200" baseline="0" dirty="0"/>
                    </a:p>
                    <a:p>
                      <a:r>
                        <a:rPr lang="en-US" sz="1200" baseline="0" dirty="0"/>
                        <a:t>After-life vindication of the sufferer</a:t>
                      </a:r>
                    </a:p>
                    <a:p>
                      <a:endParaRPr lang="en-US" sz="1200" baseline="0" dirty="0"/>
                    </a:p>
                    <a:p>
                      <a:endParaRPr lang="en-US" sz="1200" dirty="0"/>
                    </a:p>
                    <a:p>
                      <a:endParaRPr lang="en-US" sz="1600" dirty="0"/>
                    </a:p>
                    <a:p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26555" y="5908630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world as the enemy of authenticity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1507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7315200" cy="792088"/>
          </a:xfrm>
        </p:spPr>
        <p:txBody>
          <a:bodyPr>
            <a:normAutofit/>
          </a:bodyPr>
          <a:lstStyle/>
          <a:p>
            <a:r>
              <a:rPr lang="en-US" sz="2800" dirty="0"/>
              <a:t>Discursive manifestation of culture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613504"/>
              </p:ext>
            </p:extLst>
          </p:nvPr>
        </p:nvGraphicFramePr>
        <p:xfrm>
          <a:off x="251519" y="2132856"/>
          <a:ext cx="878523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Traditional </a:t>
                      </a:r>
                    </a:p>
                    <a:p>
                      <a:r>
                        <a:rPr lang="en-US" sz="1400" dirty="0"/>
                        <a:t>Rural</a:t>
                      </a:r>
                    </a:p>
                    <a:p>
                      <a:r>
                        <a:rPr lang="en-US" sz="1400" dirty="0"/>
                        <a:t>Configuration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1930s</a:t>
                      </a:r>
                    </a:p>
                    <a:p>
                      <a:r>
                        <a:rPr lang="en-US" sz="1400" dirty="0"/>
                        <a:t>Literal Mystical Collectivism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Ethnographic</a:t>
                      </a:r>
                      <a:r>
                        <a:rPr lang="en-US" sz="1400" baseline="0" dirty="0"/>
                        <a:t> anarchic individualism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Generalized </a:t>
                      </a:r>
                      <a:r>
                        <a:rPr lang="en-US" sz="1400" dirty="0" err="1"/>
                        <a:t>clientelism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Greek-Orthodox</a:t>
                      </a:r>
                      <a:r>
                        <a:rPr lang="en-US" sz="1400" baseline="0" dirty="0"/>
                        <a:t> religion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Religious rites ‘washing-off’ necessary sin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200" dirty="0" err="1"/>
                        <a:t>Performativities</a:t>
                      </a:r>
                      <a:r>
                        <a:rPr lang="en-US" sz="1200" dirty="0"/>
                        <a:t> of saving face, defending the moral integrity of the family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Collectivist representations of survival, victimhood and resurrection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Absence of redemption</a:t>
                      </a:r>
                    </a:p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The performativity</a:t>
                      </a:r>
                      <a:r>
                        <a:rPr lang="en-US" sz="1400" baseline="0" dirty="0"/>
                        <a:t> of the individual confronting the cruel and alienating world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The paternalistic performativity of mediator-suppliant  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  <a:p>
                      <a:r>
                        <a:rPr lang="en-US" sz="1200" baseline="0" dirty="0"/>
                        <a:t>Mystical fusion of time and space, of individual and the collectivity</a:t>
                      </a:r>
                      <a:endParaRPr lang="en-US" sz="1600" dirty="0"/>
                    </a:p>
                    <a:p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71800" y="5733256"/>
            <a:ext cx="405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performativity of the hero-sufferer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2105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7315200" cy="792088"/>
          </a:xfrm>
        </p:spPr>
        <p:txBody>
          <a:bodyPr>
            <a:normAutofit/>
          </a:bodyPr>
          <a:lstStyle/>
          <a:p>
            <a:r>
              <a:rPr lang="en-US" sz="2800" dirty="0"/>
              <a:t>Internalized code-orientations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975211"/>
              </p:ext>
            </p:extLst>
          </p:nvPr>
        </p:nvGraphicFramePr>
        <p:xfrm>
          <a:off x="251519" y="2132856"/>
          <a:ext cx="878523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Traditional </a:t>
                      </a:r>
                    </a:p>
                    <a:p>
                      <a:r>
                        <a:rPr lang="en-US" sz="1400" dirty="0"/>
                        <a:t>Rural</a:t>
                      </a:r>
                    </a:p>
                    <a:p>
                      <a:r>
                        <a:rPr lang="en-US" sz="1400" dirty="0"/>
                        <a:t>Configuration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1930s</a:t>
                      </a:r>
                    </a:p>
                    <a:p>
                      <a:r>
                        <a:rPr lang="en-US" sz="1400" dirty="0"/>
                        <a:t>Literal Mystical Collectivism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Ethnographic</a:t>
                      </a:r>
                      <a:r>
                        <a:rPr lang="en-US" sz="1400" baseline="0" dirty="0"/>
                        <a:t> anarchic individualism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Generalized </a:t>
                      </a:r>
                      <a:r>
                        <a:rPr lang="en-US" sz="1400" dirty="0" err="1"/>
                        <a:t>clientelism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Greek-Orthodox</a:t>
                      </a:r>
                      <a:r>
                        <a:rPr lang="en-US" sz="1400" baseline="0" dirty="0"/>
                        <a:t> religion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Amoral </a:t>
                      </a:r>
                      <a:r>
                        <a:rPr lang="en-US" sz="1400" dirty="0" err="1"/>
                        <a:t>familism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The authentic of the nation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The authentic self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Family member-stranger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  <a:p>
                      <a:r>
                        <a:rPr lang="en-US" sz="1400" dirty="0"/>
                        <a:t>Emotion as eternal truth</a:t>
                      </a:r>
                      <a:r>
                        <a:rPr lang="en-US" sz="1400" baseline="0" dirty="0"/>
                        <a:t> and a canon for accountability</a:t>
                      </a:r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67944" y="526055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Authenticity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4651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7315200" cy="792088"/>
          </a:xfrm>
        </p:spPr>
        <p:txBody>
          <a:bodyPr>
            <a:normAutofit/>
          </a:bodyPr>
          <a:lstStyle/>
          <a:p>
            <a:r>
              <a:rPr lang="en-US" sz="2800" dirty="0"/>
              <a:t>Institutional ground-rules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560352"/>
              </p:ext>
            </p:extLst>
          </p:nvPr>
        </p:nvGraphicFramePr>
        <p:xfrm>
          <a:off x="251519" y="2132856"/>
          <a:ext cx="878523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Traditional </a:t>
                      </a:r>
                    </a:p>
                    <a:p>
                      <a:r>
                        <a:rPr lang="en-US" sz="1400" dirty="0"/>
                        <a:t>Rural</a:t>
                      </a:r>
                    </a:p>
                    <a:p>
                      <a:r>
                        <a:rPr lang="en-US" sz="1400" dirty="0"/>
                        <a:t>Configuration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1930s</a:t>
                      </a:r>
                    </a:p>
                    <a:p>
                      <a:r>
                        <a:rPr lang="en-US" sz="1400" dirty="0"/>
                        <a:t>Literal Mystical Collectivism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Ethnographic</a:t>
                      </a:r>
                      <a:r>
                        <a:rPr lang="en-US" sz="1400" baseline="0" dirty="0"/>
                        <a:t> anarchic individualism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Generalized </a:t>
                      </a:r>
                      <a:r>
                        <a:rPr lang="en-US" sz="1400" dirty="0" err="1"/>
                        <a:t>clientelism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Greek-Orthodox</a:t>
                      </a:r>
                      <a:r>
                        <a:rPr lang="en-US" sz="1400" baseline="0" dirty="0"/>
                        <a:t> religion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Negative reciprocity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200" dirty="0"/>
                        <a:t>Imagined familial community 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200" dirty="0"/>
                        <a:t>Anarchic individualism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200" dirty="0"/>
                        <a:t>Patron-client social exchange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1200" dirty="0"/>
                        <a:t>Weak institutional loyalties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  <a:p>
                      <a:r>
                        <a:rPr lang="en-US" sz="1200" dirty="0"/>
                        <a:t>Boundless</a:t>
                      </a:r>
                      <a:r>
                        <a:rPr lang="en-US" sz="1200" baseline="0" dirty="0"/>
                        <a:t> will</a:t>
                      </a:r>
                    </a:p>
                    <a:p>
                      <a:endParaRPr lang="en-US" sz="1200" baseline="0" dirty="0"/>
                    </a:p>
                    <a:p>
                      <a:r>
                        <a:rPr lang="en-US" sz="1200" baseline="0" dirty="0"/>
                        <a:t>Frustration toward rules and regulations</a:t>
                      </a:r>
                    </a:p>
                    <a:p>
                      <a:endParaRPr lang="en-US" sz="1200" baseline="0" dirty="0"/>
                    </a:p>
                    <a:p>
                      <a:r>
                        <a:rPr lang="en-US" sz="1200" baseline="0" dirty="0"/>
                        <a:t>Non-methodical social action</a:t>
                      </a:r>
                      <a:endParaRPr lang="en-US" sz="1400" dirty="0"/>
                    </a:p>
                    <a:p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19872" y="5444245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Anarchic Individualism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4337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7315200" cy="792088"/>
          </a:xfrm>
        </p:spPr>
        <p:txBody>
          <a:bodyPr>
            <a:normAutofit/>
          </a:bodyPr>
          <a:lstStyle/>
          <a:p>
            <a:r>
              <a:rPr lang="en-US" sz="2800" dirty="0"/>
              <a:t>Actual networks of social power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920532"/>
              </p:ext>
            </p:extLst>
          </p:nvPr>
        </p:nvGraphicFramePr>
        <p:xfrm>
          <a:off x="251519" y="2132856"/>
          <a:ext cx="878523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Traditional </a:t>
                      </a:r>
                    </a:p>
                    <a:p>
                      <a:r>
                        <a:rPr lang="en-US" sz="1400" dirty="0"/>
                        <a:t>Rural</a:t>
                      </a:r>
                    </a:p>
                    <a:p>
                      <a:r>
                        <a:rPr lang="en-US" sz="1400" dirty="0"/>
                        <a:t>Configuration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1930s</a:t>
                      </a:r>
                    </a:p>
                    <a:p>
                      <a:r>
                        <a:rPr lang="en-US" sz="1400" dirty="0"/>
                        <a:t>Literal Mystical Collectivism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Ethnographic</a:t>
                      </a:r>
                      <a:r>
                        <a:rPr lang="en-US" sz="1400" baseline="0" dirty="0"/>
                        <a:t> anarchic individualism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Generalized </a:t>
                      </a:r>
                      <a:r>
                        <a:rPr lang="en-US" sz="1400" dirty="0" err="1"/>
                        <a:t>clientelism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Greek-Orthodox</a:t>
                      </a:r>
                      <a:r>
                        <a:rPr lang="en-US" sz="1400" baseline="0" dirty="0"/>
                        <a:t> religion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 err="1"/>
                        <a:t>Segmentary</a:t>
                      </a:r>
                      <a:r>
                        <a:rPr lang="en-US" sz="1400" dirty="0"/>
                        <a:t> collectivities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200" dirty="0"/>
                        <a:t>Greece</a:t>
                      </a:r>
                      <a:r>
                        <a:rPr lang="en-US" sz="1200" baseline="0" dirty="0"/>
                        <a:t> as a direct continuation of ancient Greece and the byzantine empire 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200" dirty="0"/>
                        <a:t>Agonistic social interaction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200" dirty="0"/>
                        <a:t>Cut-throat antagonistic networks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  <a:p>
                      <a:r>
                        <a:rPr lang="en-US" sz="1200" dirty="0"/>
                        <a:t>No relevance to salvation</a:t>
                      </a:r>
                    </a:p>
                    <a:p>
                      <a:endParaRPr lang="en-US" sz="1200" dirty="0"/>
                    </a:p>
                    <a:p>
                      <a:endParaRPr lang="en-US" sz="1400" dirty="0"/>
                    </a:p>
                    <a:p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31840" y="5157192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Non-methodical social structures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5180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7315200" cy="648071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The operational requirements of social organization – formal rationality</a:t>
            </a:r>
            <a:endParaRPr lang="el-GR" sz="20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693528"/>
              </p:ext>
            </p:extLst>
          </p:nvPr>
        </p:nvGraphicFramePr>
        <p:xfrm>
          <a:off x="251519" y="2132856"/>
          <a:ext cx="878523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Traditional </a:t>
                      </a:r>
                    </a:p>
                    <a:p>
                      <a:r>
                        <a:rPr lang="en-US" sz="1400" dirty="0"/>
                        <a:t>Rural</a:t>
                      </a:r>
                    </a:p>
                    <a:p>
                      <a:r>
                        <a:rPr lang="en-US" sz="1400" dirty="0"/>
                        <a:t>Configuration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1930s</a:t>
                      </a:r>
                    </a:p>
                    <a:p>
                      <a:r>
                        <a:rPr lang="en-US" sz="1400" dirty="0"/>
                        <a:t>Literal Mystical Collectivism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Ethnographic</a:t>
                      </a:r>
                      <a:r>
                        <a:rPr lang="en-US" sz="1400" baseline="0" dirty="0"/>
                        <a:t> anarchic individualism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Generalized </a:t>
                      </a:r>
                      <a:r>
                        <a:rPr lang="en-US" sz="1400" dirty="0" err="1"/>
                        <a:t>clientelism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Greek-Orthodox</a:t>
                      </a:r>
                      <a:r>
                        <a:rPr lang="en-US" sz="1400" baseline="0" dirty="0"/>
                        <a:t> religion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200" dirty="0"/>
                        <a:t>Traditional religious rules and regulations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200" dirty="0"/>
                        <a:t>Formal rationality</a:t>
                      </a:r>
                      <a:r>
                        <a:rPr lang="en-US" sz="1200" baseline="0" dirty="0"/>
                        <a:t> as the enemy of authenticity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200" dirty="0"/>
                        <a:t>A contest with the individual to remain authentic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200" dirty="0"/>
                        <a:t>Bureaucracy as a means to facilitate patron-client relationship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  <a:p>
                      <a:r>
                        <a:rPr lang="en-US" sz="1200" dirty="0"/>
                        <a:t>No relevance to salvation</a:t>
                      </a:r>
                    </a:p>
                    <a:p>
                      <a:endParaRPr lang="en-US" sz="1200" dirty="0"/>
                    </a:p>
                    <a:p>
                      <a:endParaRPr lang="en-US" sz="1400" dirty="0"/>
                    </a:p>
                    <a:p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11760" y="5157192"/>
            <a:ext cx="489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Formal rationality as the enemy of authenticity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920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7315200" cy="648072"/>
          </a:xfrm>
        </p:spPr>
        <p:txBody>
          <a:bodyPr>
            <a:normAutofit/>
          </a:bodyPr>
          <a:lstStyle/>
          <a:p>
            <a:r>
              <a:rPr lang="en-US" sz="1800" dirty="0"/>
              <a:t>The two civil religions</a:t>
            </a:r>
            <a:endParaRPr lang="el-GR" sz="1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5" y="1628800"/>
            <a:ext cx="8897225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495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1" y="381000"/>
            <a:ext cx="7787207" cy="599728"/>
          </a:xfrm>
        </p:spPr>
        <p:txBody>
          <a:bodyPr/>
          <a:lstStyle/>
          <a:p>
            <a:r>
              <a:rPr lang="en-US" altLang="en-US" sz="2800" dirty="0">
                <a:solidFill>
                  <a:srgbClr val="FFFF00"/>
                </a:solidFill>
              </a:rPr>
              <a:t>The Metapolitefsis Public Sphere (1974-2014)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0413" cy="5105400"/>
          </a:xfrm>
        </p:spPr>
        <p:txBody>
          <a:bodyPr>
            <a:normAutofit fontScale="92500" lnSpcReduction="10000"/>
          </a:bodyPr>
          <a:lstStyle/>
          <a:p>
            <a:endParaRPr lang="en-US" altLang="en-US" sz="1600" dirty="0">
              <a:solidFill>
                <a:srgbClr val="FFC000"/>
              </a:solidFill>
            </a:endParaRPr>
          </a:p>
          <a:p>
            <a:endParaRPr lang="en-US" altLang="en-US" sz="1600" dirty="0">
              <a:solidFill>
                <a:srgbClr val="FFC000"/>
              </a:solidFill>
            </a:endParaRPr>
          </a:p>
          <a:p>
            <a:pPr marL="45720" indent="0">
              <a:buNone/>
            </a:pPr>
            <a:r>
              <a:rPr lang="en-US" altLang="en-US" sz="1600" dirty="0">
                <a:solidFill>
                  <a:srgbClr val="FFC000"/>
                </a:solidFill>
              </a:rPr>
              <a:t>Major realignment of the civil/civic binary code</a:t>
            </a:r>
          </a:p>
          <a:p>
            <a:pPr marL="45720" indent="0">
              <a:buNone/>
            </a:pPr>
            <a:endParaRPr lang="en-US" altLang="en-US" sz="1600" dirty="0">
              <a:solidFill>
                <a:srgbClr val="FFC000"/>
              </a:solidFill>
            </a:endParaRPr>
          </a:p>
          <a:p>
            <a:r>
              <a:rPr lang="en-US" altLang="en-US" sz="1600" dirty="0"/>
              <a:t>The People vs. The Dictatorship: </a:t>
            </a:r>
          </a:p>
          <a:p>
            <a:pPr marL="45720" indent="0">
              <a:buNone/>
            </a:pPr>
            <a:r>
              <a:rPr lang="en-US" altLang="en-US" sz="1600" dirty="0"/>
              <a:t>							</a:t>
            </a:r>
          </a:p>
          <a:p>
            <a:r>
              <a:rPr lang="en-US" altLang="en-US" sz="1600" dirty="0"/>
              <a:t>The dark forces (capitalism, imperialism etc.)</a:t>
            </a:r>
          </a:p>
          <a:p>
            <a:pPr marL="45720" indent="0">
              <a:buNone/>
            </a:pPr>
            <a:r>
              <a:rPr lang="en-US" altLang="en-US" sz="1600" dirty="0"/>
              <a:t>							</a:t>
            </a:r>
          </a:p>
          <a:p>
            <a:r>
              <a:rPr lang="en-US" altLang="en-US" sz="1600" dirty="0"/>
              <a:t>the bourgeoisie life-style (discipline, formality etc.)</a:t>
            </a:r>
          </a:p>
          <a:p>
            <a:pPr marL="45720" indent="0">
              <a:buNone/>
            </a:pPr>
            <a:r>
              <a:rPr lang="en-US" altLang="en-US" sz="1600" dirty="0"/>
              <a:t>							</a:t>
            </a:r>
          </a:p>
          <a:p>
            <a:r>
              <a:rPr lang="en-US" altLang="en-US" sz="1600" dirty="0"/>
              <a:t>social &amp; political disciplinary hierarchies</a:t>
            </a:r>
          </a:p>
          <a:p>
            <a:pPr marL="45720" indent="0">
              <a:buNone/>
            </a:pPr>
            <a:endParaRPr lang="en-US" altLang="en-US" sz="1600" dirty="0"/>
          </a:p>
          <a:p>
            <a:pPr marL="45720" indent="0">
              <a:buNone/>
            </a:pPr>
            <a:r>
              <a:rPr lang="en-US" altLang="en-US" sz="1600" dirty="0"/>
              <a:t>						  </a:t>
            </a:r>
          </a:p>
          <a:p>
            <a:pPr marL="45720" indent="0">
              <a:buNone/>
            </a:pPr>
            <a:r>
              <a:rPr lang="en-US" altLang="en-US" sz="1600" dirty="0">
                <a:solidFill>
                  <a:srgbClr val="FFC000"/>
                </a:solidFill>
              </a:rPr>
              <a:t>Major realignments of social power and political structures (1981-2010)</a:t>
            </a:r>
          </a:p>
          <a:p>
            <a:r>
              <a:rPr lang="en-US" altLang="en-US" sz="1600" dirty="0"/>
              <a:t>Who are the People?  </a:t>
            </a:r>
          </a:p>
          <a:p>
            <a:endParaRPr lang="en-US" altLang="en-US" sz="1600" dirty="0"/>
          </a:p>
          <a:p>
            <a:r>
              <a:rPr lang="en-US" altLang="en-US" sz="1600" dirty="0"/>
              <a:t>Power to syndicates – party cronies – marginalized social groups</a:t>
            </a:r>
          </a:p>
          <a:p>
            <a:r>
              <a:rPr lang="en-US" altLang="en-US" sz="1600" dirty="0"/>
              <a:t>Expansion of State-controlled economy</a:t>
            </a:r>
          </a:p>
          <a:p>
            <a:r>
              <a:rPr lang="en-US" altLang="en-US" sz="1600" dirty="0"/>
              <a:t>Expansion of civil service employment sector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pPr marL="45720" indent="0">
              <a:buNone/>
            </a:pPr>
            <a:endParaRPr lang="en-US" altLang="en-US" sz="2400" dirty="0"/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93577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30585" y="116632"/>
            <a:ext cx="7315200" cy="576064"/>
          </a:xfrm>
        </p:spPr>
        <p:txBody>
          <a:bodyPr>
            <a:normAutofit/>
          </a:bodyPr>
          <a:lstStyle/>
          <a:p>
            <a:r>
              <a:rPr lang="en-US" sz="1800" dirty="0"/>
              <a:t>The Metapolitefsis Civil Religion (1974-2010)</a:t>
            </a:r>
            <a:endParaRPr lang="el-GR" sz="1800" dirty="0"/>
          </a:p>
        </p:txBody>
      </p:sp>
      <p:sp>
        <p:nvSpPr>
          <p:cNvPr id="9" name="Βέλος προς τα κάτω 8"/>
          <p:cNvSpPr/>
          <p:nvPr/>
        </p:nvSpPr>
        <p:spPr>
          <a:xfrm>
            <a:off x="4413424" y="1772815"/>
            <a:ext cx="48568" cy="497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0" name="Βέλος προς τα κάτω 19"/>
          <p:cNvSpPr/>
          <p:nvPr/>
        </p:nvSpPr>
        <p:spPr>
          <a:xfrm>
            <a:off x="4410076" y="2708921"/>
            <a:ext cx="552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Δεξιό βέλος 9"/>
          <p:cNvSpPr/>
          <p:nvPr/>
        </p:nvSpPr>
        <p:spPr>
          <a:xfrm>
            <a:off x="1818226" y="3257647"/>
            <a:ext cx="978408" cy="98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Βέλος λυγισμένο προς τα επάνω 10"/>
          <p:cNvSpPr/>
          <p:nvPr/>
        </p:nvSpPr>
        <p:spPr>
          <a:xfrm rot="10800000">
            <a:off x="2797889" y="3613324"/>
            <a:ext cx="286357" cy="3514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Λυγισμένο βέλος 11"/>
          <p:cNvSpPr/>
          <p:nvPr/>
        </p:nvSpPr>
        <p:spPr>
          <a:xfrm rot="5249126">
            <a:off x="5871621" y="3567838"/>
            <a:ext cx="234805" cy="33705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22" y="4623548"/>
            <a:ext cx="173261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Αριστερό βέλος 13"/>
          <p:cNvSpPr/>
          <p:nvPr/>
        </p:nvSpPr>
        <p:spPr>
          <a:xfrm>
            <a:off x="4004403" y="5678624"/>
            <a:ext cx="978408" cy="1986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889" y="1056852"/>
            <a:ext cx="2941637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92" y="2235846"/>
            <a:ext cx="25828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151" y="3222015"/>
            <a:ext cx="28051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4112185"/>
            <a:ext cx="2195513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69" y="5320852"/>
            <a:ext cx="2933700" cy="111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70" y="5327786"/>
            <a:ext cx="2468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69" y="3974328"/>
            <a:ext cx="27733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45" y="2967877"/>
            <a:ext cx="1554163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26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315200" cy="732157"/>
          </a:xfrm>
        </p:spPr>
        <p:txBody>
          <a:bodyPr>
            <a:normAutofit/>
          </a:bodyPr>
          <a:lstStyle/>
          <a:p>
            <a:r>
              <a:rPr lang="en-US" sz="2800" dirty="0"/>
              <a:t>But… 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988840"/>
            <a:ext cx="7546032" cy="4536504"/>
          </a:xfrm>
        </p:spPr>
        <p:txBody>
          <a:bodyPr>
            <a:normAutofit/>
          </a:bodyPr>
          <a:lstStyle/>
          <a:p>
            <a:r>
              <a:rPr lang="en-US" dirty="0"/>
              <a:t>how to distinguish culture from social structure?</a:t>
            </a:r>
          </a:p>
          <a:p>
            <a:endParaRPr lang="en-US" dirty="0"/>
          </a:p>
          <a:p>
            <a:r>
              <a:rPr lang="en-US" dirty="0"/>
              <a:t>how to </a:t>
            </a:r>
            <a:r>
              <a:rPr lang="en-US" i="1" dirty="0"/>
              <a:t>account</a:t>
            </a:r>
            <a:r>
              <a:rPr lang="en-US" dirty="0"/>
              <a:t> for ‘modern polytheism’?</a:t>
            </a:r>
          </a:p>
          <a:p>
            <a:endParaRPr lang="en-US" dirty="0"/>
          </a:p>
          <a:p>
            <a:r>
              <a:rPr lang="en-US" dirty="0"/>
              <a:t>how to </a:t>
            </a:r>
            <a:r>
              <a:rPr lang="en-US" i="1" dirty="0"/>
              <a:t>distinguish</a:t>
            </a:r>
            <a:r>
              <a:rPr lang="en-US" dirty="0"/>
              <a:t> between instrumental and reflective use of symbols?</a:t>
            </a:r>
          </a:p>
          <a:p>
            <a:endParaRPr lang="en-US" dirty="0"/>
          </a:p>
          <a:p>
            <a:r>
              <a:rPr lang="en-US" dirty="0"/>
              <a:t>how to </a:t>
            </a:r>
            <a:r>
              <a:rPr lang="en-US" i="1" dirty="0"/>
              <a:t>verify</a:t>
            </a:r>
            <a:r>
              <a:rPr lang="en-US" dirty="0"/>
              <a:t> the significance of culture?</a:t>
            </a:r>
          </a:p>
          <a:p>
            <a:endParaRPr lang="en-US" dirty="0"/>
          </a:p>
          <a:p>
            <a:r>
              <a:rPr lang="en-US" dirty="0"/>
              <a:t>how to </a:t>
            </a:r>
            <a:r>
              <a:rPr lang="en-US" i="1" dirty="0"/>
              <a:t>depict</a:t>
            </a:r>
            <a:r>
              <a:rPr lang="en-US" dirty="0"/>
              <a:t> the symbolic structure of culture?</a:t>
            </a:r>
          </a:p>
          <a:p>
            <a:endParaRPr lang="en-US" dirty="0"/>
          </a:p>
          <a:p>
            <a:r>
              <a:rPr lang="en-US" dirty="0"/>
              <a:t>How to </a:t>
            </a:r>
            <a:r>
              <a:rPr lang="en-US" i="1" dirty="0"/>
              <a:t>relate</a:t>
            </a:r>
            <a:r>
              <a:rPr lang="en-US" dirty="0"/>
              <a:t> culture and social structure?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2668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30585" y="116632"/>
            <a:ext cx="7315200" cy="720080"/>
          </a:xfrm>
        </p:spPr>
        <p:txBody>
          <a:bodyPr>
            <a:normAutofit/>
          </a:bodyPr>
          <a:lstStyle/>
          <a:p>
            <a:r>
              <a:rPr lang="en-US" sz="2000" dirty="0"/>
              <a:t>The Metapolitefsis cultural system</a:t>
            </a:r>
            <a:endParaRPr lang="el-GR" sz="2000" dirty="0"/>
          </a:p>
        </p:txBody>
      </p:sp>
      <p:sp>
        <p:nvSpPr>
          <p:cNvPr id="9" name="Βέλος προς τα κάτω 8"/>
          <p:cNvSpPr/>
          <p:nvPr/>
        </p:nvSpPr>
        <p:spPr>
          <a:xfrm>
            <a:off x="4413424" y="1772815"/>
            <a:ext cx="48568" cy="497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0" name="Βέλος προς τα κάτω 19"/>
          <p:cNvSpPr/>
          <p:nvPr/>
        </p:nvSpPr>
        <p:spPr>
          <a:xfrm>
            <a:off x="4410076" y="2708921"/>
            <a:ext cx="552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Βέλος λυγισμένο προς τα επάνω 10"/>
          <p:cNvSpPr/>
          <p:nvPr/>
        </p:nvSpPr>
        <p:spPr>
          <a:xfrm rot="10800000">
            <a:off x="2797889" y="3613324"/>
            <a:ext cx="286357" cy="3514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Λυγισμένο βέλος 11"/>
          <p:cNvSpPr/>
          <p:nvPr/>
        </p:nvSpPr>
        <p:spPr>
          <a:xfrm rot="5249126">
            <a:off x="5871621" y="3567838"/>
            <a:ext cx="234805" cy="33705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059" y="4840635"/>
            <a:ext cx="173261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Αριστερό βέλος 13"/>
          <p:cNvSpPr/>
          <p:nvPr/>
        </p:nvSpPr>
        <p:spPr>
          <a:xfrm>
            <a:off x="4016979" y="5579300"/>
            <a:ext cx="978408" cy="1986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517" y="875923"/>
            <a:ext cx="27209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08" y="2115196"/>
            <a:ext cx="13716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218" y="3180740"/>
            <a:ext cx="26670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8" y="4080434"/>
            <a:ext cx="22018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254" y="5423036"/>
            <a:ext cx="26828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33" y="5465105"/>
            <a:ext cx="2179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09" y="4080434"/>
            <a:ext cx="1782763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81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249315"/>
            <a:ext cx="7395532" cy="587397"/>
          </a:xfrm>
        </p:spPr>
        <p:txBody>
          <a:bodyPr>
            <a:normAutofit/>
          </a:bodyPr>
          <a:lstStyle/>
          <a:p>
            <a:r>
              <a:rPr lang="en-US" sz="2000" dirty="0"/>
              <a:t>The three anti-memorandum discourses </a:t>
            </a:r>
            <a:endParaRPr lang="el-GR" sz="2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988840"/>
            <a:ext cx="7920880" cy="4320480"/>
          </a:xfrm>
        </p:spPr>
        <p:txBody>
          <a:bodyPr/>
          <a:lstStyle/>
          <a:p>
            <a:r>
              <a:rPr lang="en-US" dirty="0"/>
              <a:t>The nationalist discourse: Greeks vs. ‘the foreign powers’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proletariat discourse: the ‘workers’ vs. the capitalist system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direct-democracy discourse: the people vs. the system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3556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476673"/>
            <a:ext cx="7315200" cy="648072"/>
          </a:xfrm>
        </p:spPr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dirty="0" err="1"/>
              <a:t>Syriza</a:t>
            </a:r>
            <a:r>
              <a:rPr lang="en-US" sz="2800" dirty="0"/>
              <a:t> party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00809"/>
            <a:ext cx="7762056" cy="4608552"/>
          </a:xfrm>
        </p:spPr>
        <p:txBody>
          <a:bodyPr/>
          <a:lstStyle/>
          <a:p>
            <a:r>
              <a:rPr lang="en-US" dirty="0"/>
              <a:t>The vision of traditional communism (monopoly of state power)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Incorporation of the New Left discourse (symbolic hegemony of the public sphere)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Revenge against the victorious, nationalist, social forces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Full compliance with the EU powers in exchange for EU tolerance for anti-liberal actions in Greece </a:t>
            </a:r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3741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30585" y="116632"/>
            <a:ext cx="7315200" cy="576064"/>
          </a:xfrm>
        </p:spPr>
        <p:txBody>
          <a:bodyPr>
            <a:normAutofit/>
          </a:bodyPr>
          <a:lstStyle/>
          <a:p>
            <a:r>
              <a:rPr lang="en-US" sz="1800" dirty="0"/>
              <a:t>The </a:t>
            </a:r>
            <a:r>
              <a:rPr lang="en-US" sz="1800" dirty="0" err="1"/>
              <a:t>Syriza</a:t>
            </a:r>
            <a:r>
              <a:rPr lang="en-US" sz="1800" dirty="0"/>
              <a:t> civil religion</a:t>
            </a:r>
            <a:endParaRPr lang="el-GR" sz="1800" dirty="0"/>
          </a:p>
        </p:txBody>
      </p:sp>
      <p:sp>
        <p:nvSpPr>
          <p:cNvPr id="9" name="Βέλος προς τα κάτω 8"/>
          <p:cNvSpPr/>
          <p:nvPr/>
        </p:nvSpPr>
        <p:spPr>
          <a:xfrm>
            <a:off x="4413424" y="1772815"/>
            <a:ext cx="48568" cy="497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0" name="Βέλος προς τα κάτω 19"/>
          <p:cNvSpPr/>
          <p:nvPr/>
        </p:nvSpPr>
        <p:spPr>
          <a:xfrm>
            <a:off x="4410076" y="2708921"/>
            <a:ext cx="552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Δεξιό βέλος 9"/>
          <p:cNvSpPr/>
          <p:nvPr/>
        </p:nvSpPr>
        <p:spPr>
          <a:xfrm>
            <a:off x="1818226" y="3257647"/>
            <a:ext cx="978408" cy="98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Βέλος λυγισμένο προς τα επάνω 10"/>
          <p:cNvSpPr/>
          <p:nvPr/>
        </p:nvSpPr>
        <p:spPr>
          <a:xfrm rot="10800000">
            <a:off x="2797889" y="3613324"/>
            <a:ext cx="286357" cy="3514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Λυγισμένο βέλος 11"/>
          <p:cNvSpPr/>
          <p:nvPr/>
        </p:nvSpPr>
        <p:spPr>
          <a:xfrm rot="5249126">
            <a:off x="5871621" y="3567838"/>
            <a:ext cx="234805" cy="33705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22" y="4623548"/>
            <a:ext cx="173261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Αριστερό βέλος 13"/>
          <p:cNvSpPr/>
          <p:nvPr/>
        </p:nvSpPr>
        <p:spPr>
          <a:xfrm>
            <a:off x="4004403" y="5678624"/>
            <a:ext cx="978408" cy="1986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9" name="Πλαίσιο κειμένου 1"/>
          <p:cNvSpPr txBox="1"/>
          <p:nvPr/>
        </p:nvSpPr>
        <p:spPr>
          <a:xfrm>
            <a:off x="3686160" y="1304764"/>
            <a:ext cx="1496164" cy="36004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The leftist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communitas</a:t>
            </a:r>
            <a:endParaRPr kumimoji="0" lang="el-G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Πλαίσιο κειμένου 1"/>
          <p:cNvSpPr txBox="1"/>
          <p:nvPr/>
        </p:nvSpPr>
        <p:spPr>
          <a:xfrm>
            <a:off x="3217436" y="2366021"/>
            <a:ext cx="2443480" cy="33528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Total war against the profane ‘system’</a:t>
            </a:r>
            <a:endParaRPr kumimoji="0" lang="el-G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Πλαίσιο κειμένου 1"/>
          <p:cNvSpPr txBox="1"/>
          <p:nvPr/>
        </p:nvSpPr>
        <p:spPr>
          <a:xfrm>
            <a:off x="3040504" y="3181781"/>
            <a:ext cx="2808147" cy="59012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The performativity of the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antisystemic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movements</a:t>
            </a:r>
            <a:endParaRPr kumimoji="0" lang="el-GR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The dressing-code of the party members</a:t>
            </a:r>
            <a:endParaRPr kumimoji="0" lang="el-GR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Πλαίσιο κειμένου 1"/>
          <p:cNvSpPr txBox="1"/>
          <p:nvPr/>
        </p:nvSpPr>
        <p:spPr>
          <a:xfrm>
            <a:off x="5182324" y="4132940"/>
            <a:ext cx="1813560" cy="37084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The antinomian ‘living saint’ </a:t>
            </a:r>
            <a:endParaRPr kumimoji="0" lang="el-G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Πλαίσιο κειμένου 1"/>
          <p:cNvSpPr txBox="1"/>
          <p:nvPr/>
        </p:nvSpPr>
        <p:spPr>
          <a:xfrm>
            <a:off x="5220072" y="5419808"/>
            <a:ext cx="2651760" cy="71628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Manifest disregard of rules and regulations</a:t>
            </a:r>
            <a:endParaRPr kumimoji="0" lang="el-G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Ends justify means</a:t>
            </a:r>
            <a:endParaRPr kumimoji="0" lang="el-G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5" name="Πλαίσιο κειμένου 1"/>
          <p:cNvSpPr txBox="1"/>
          <p:nvPr/>
        </p:nvSpPr>
        <p:spPr>
          <a:xfrm>
            <a:off x="1687712" y="5282648"/>
            <a:ext cx="1706880" cy="9906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Generalized clientelism</a:t>
            </a:r>
            <a:endParaRPr kumimoji="0" lang="el-G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Unconcealed corruption</a:t>
            </a:r>
            <a:endParaRPr kumimoji="0" lang="el-G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Blatant nepotism</a:t>
            </a:r>
            <a:endParaRPr kumimoji="0" lang="el-G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6" name="Πλαίσιο κειμένου 1"/>
          <p:cNvSpPr txBox="1"/>
          <p:nvPr/>
        </p:nvSpPr>
        <p:spPr>
          <a:xfrm>
            <a:off x="2168907" y="4132940"/>
            <a:ext cx="772160" cy="37084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Liminality</a:t>
            </a:r>
            <a:endParaRPr kumimoji="0" lang="el-G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7" name="Πλαίσιο κειμένου 1"/>
          <p:cNvSpPr txBox="1"/>
          <p:nvPr/>
        </p:nvSpPr>
        <p:spPr>
          <a:xfrm>
            <a:off x="197848" y="2805115"/>
            <a:ext cx="1597990" cy="1003388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Alexis Tsipras</a:t>
            </a:r>
            <a:endParaRPr kumimoji="0" lang="el-G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Documento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newspaper</a:t>
            </a: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Party trolls </a:t>
            </a:r>
            <a:endParaRPr kumimoji="0" lang="el-G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2964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260649"/>
            <a:ext cx="7315200" cy="576064"/>
          </a:xfrm>
        </p:spPr>
        <p:txBody>
          <a:bodyPr>
            <a:normAutofit/>
          </a:bodyPr>
          <a:lstStyle/>
          <a:p>
            <a:r>
              <a:rPr lang="en-US" sz="2800" dirty="0"/>
              <a:t>Quantifying culture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896543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Constitutive goods</a:t>
            </a:r>
            <a:r>
              <a:rPr lang="en-US" dirty="0"/>
              <a:t>: images of desirable ‘states of being’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Internalized code-orientations</a:t>
            </a:r>
            <a:r>
              <a:rPr lang="en-US" dirty="0"/>
              <a:t>: political statements as ‘value-postulates’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Patterned order of ethics</a:t>
            </a:r>
            <a:r>
              <a:rPr lang="en-US" dirty="0"/>
              <a:t>: combination of 1 and 2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Symbolic identity</a:t>
            </a:r>
            <a:r>
              <a:rPr lang="en-US" dirty="0"/>
              <a:t>: combination of 1 and pattern of social behavior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Geometric data analysis</a:t>
            </a:r>
          </a:p>
          <a:p>
            <a:pPr marL="502920" indent="-457200">
              <a:buFont typeface="+mj-lt"/>
              <a:buAutoNum type="arabicPeriod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8015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The patterned order of Constitutive Goods</a:t>
            </a:r>
            <a:endParaRPr lang="el-GR" sz="2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1000" y="1157369"/>
            <a:ext cx="8511480" cy="5472031"/>
          </a:xfrm>
        </p:spPr>
        <p:txBody>
          <a:bodyPr>
            <a:normAutofit/>
          </a:bodyPr>
          <a:lstStyle/>
          <a:p>
            <a:endParaRPr lang="el-GR" sz="1400" dirty="0"/>
          </a:p>
          <a:p>
            <a:endParaRPr lang="el-GR" sz="1400" dirty="0"/>
          </a:p>
          <a:p>
            <a:pPr marL="3543300" lvl="8" indent="0">
              <a:buNone/>
            </a:pPr>
            <a:endParaRPr lang="el-GR" sz="200" dirty="0"/>
          </a:p>
          <a:p>
            <a:pPr lvl="8"/>
            <a:endParaRPr lang="el-GR" sz="200" dirty="0"/>
          </a:p>
          <a:p>
            <a:r>
              <a:rPr lang="el-GR" sz="1400" dirty="0"/>
              <a:t>                                                                                                              </a:t>
            </a:r>
            <a:r>
              <a:rPr lang="en-US" sz="1400" dirty="0"/>
              <a:t>Naturalist c/goods and Revolution</a:t>
            </a:r>
            <a:endParaRPr lang="el-GR" sz="1400" dirty="0"/>
          </a:p>
          <a:p>
            <a:endParaRPr lang="el-GR" sz="1400" dirty="0"/>
          </a:p>
          <a:p>
            <a:endParaRPr lang="el-GR" sz="1400" dirty="0"/>
          </a:p>
          <a:p>
            <a:endParaRPr lang="el-GR" sz="1400" dirty="0"/>
          </a:p>
          <a:p>
            <a:endParaRPr lang="el-GR" sz="1400" dirty="0"/>
          </a:p>
          <a:p>
            <a:endParaRPr lang="el-GR" sz="1400" dirty="0"/>
          </a:p>
          <a:p>
            <a:r>
              <a:rPr lang="el-GR" sz="1600" dirty="0"/>
              <a:t>                                                  </a:t>
            </a:r>
            <a:r>
              <a:rPr lang="en-US" sz="1600" dirty="0"/>
              <a:t>Religion</a:t>
            </a:r>
            <a:endParaRPr lang="el-GR" sz="1600" dirty="0"/>
          </a:p>
          <a:p>
            <a:endParaRPr lang="el-GR" sz="1600" dirty="0"/>
          </a:p>
          <a:p>
            <a:endParaRPr lang="el-GR" sz="1600" dirty="0"/>
          </a:p>
          <a:p>
            <a:endParaRPr lang="el-GR" sz="1600" dirty="0"/>
          </a:p>
          <a:p>
            <a:endParaRPr lang="el-GR" sz="1600" dirty="0"/>
          </a:p>
          <a:p>
            <a:r>
              <a:rPr lang="el-GR" sz="1600" dirty="0"/>
              <a:t>                                                                           </a:t>
            </a:r>
            <a:r>
              <a:rPr lang="en-US" sz="1600" dirty="0"/>
              <a:t>Individuality </a:t>
            </a:r>
            <a:r>
              <a:rPr lang="el-GR" sz="1600" dirty="0"/>
              <a:t>+ </a:t>
            </a:r>
            <a:r>
              <a:rPr lang="en-US" sz="1600" dirty="0"/>
              <a:t>Science</a:t>
            </a:r>
            <a:endParaRPr lang="el-GR" sz="1600" dirty="0"/>
          </a:p>
          <a:p>
            <a:endParaRPr lang="el-GR" sz="1400" dirty="0"/>
          </a:p>
          <a:p>
            <a:endParaRPr lang="el-GR" sz="1400" dirty="0"/>
          </a:p>
          <a:p>
            <a:endParaRPr lang="el-GR" sz="1400" dirty="0"/>
          </a:p>
          <a:p>
            <a:r>
              <a:rPr lang="el-GR" sz="1600" dirty="0"/>
              <a:t>                                                                                               </a:t>
            </a:r>
            <a:r>
              <a:rPr lang="en-US" sz="1600" dirty="0"/>
              <a:t>Violence and subversion</a:t>
            </a:r>
            <a:endParaRPr lang="el-GR" sz="1600" dirty="0"/>
          </a:p>
          <a:p>
            <a:endParaRPr lang="el-GR" sz="1400" dirty="0"/>
          </a:p>
          <a:p>
            <a:endParaRPr lang="el-GR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90" y="1447800"/>
            <a:ext cx="1066800" cy="99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15901"/>
            <a:ext cx="990600" cy="125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1299155" cy="99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9901"/>
            <a:ext cx="1313365" cy="9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Εικόνα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5" y="2949561"/>
            <a:ext cx="1028700" cy="1162114"/>
          </a:xfrm>
          <a:prstGeom prst="rect">
            <a:avLst/>
          </a:prstGeom>
          <a:noFill/>
        </p:spPr>
      </p:pic>
      <p:pic>
        <p:nvPicPr>
          <p:cNvPr id="11" name="Εικόνα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57" y="2971827"/>
            <a:ext cx="862940" cy="1117582"/>
          </a:xfrm>
          <a:prstGeom prst="rect">
            <a:avLst/>
          </a:prstGeom>
          <a:noFill/>
        </p:spPr>
      </p:pic>
      <p:pic>
        <p:nvPicPr>
          <p:cNvPr id="12" name="Εικόνα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8" y="4267200"/>
            <a:ext cx="983673" cy="1269671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482" y="4380588"/>
            <a:ext cx="991918" cy="103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8" y="57150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90" y="5715680"/>
            <a:ext cx="1255210" cy="91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96" y="5715680"/>
            <a:ext cx="1190603" cy="91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Εικόνα 16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278" y="4398401"/>
            <a:ext cx="1008765" cy="1059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77454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04665"/>
            <a:ext cx="7315200" cy="576064"/>
          </a:xfrm>
        </p:spPr>
        <p:txBody>
          <a:bodyPr>
            <a:normAutofit/>
          </a:bodyPr>
          <a:lstStyle/>
          <a:p>
            <a:r>
              <a:rPr lang="en-US" sz="2000" dirty="0"/>
              <a:t>Internalized code-orientations</a:t>
            </a:r>
            <a:endParaRPr lang="el-GR" sz="2000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</p:nvPr>
        </p:nvGraphicFramePr>
        <p:xfrm>
          <a:off x="1232567" y="1484313"/>
          <a:ext cx="6534403" cy="51133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534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9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Social justice is more important than individual rights.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610" marR="676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The interests of the people are more important than institutions and laws.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610" marR="676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When following my personal interests I do not consider the law.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610" marR="676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 experience the world around me mainly with through my feelings rather than through my intellect.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610" marR="676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 believe that the destiny of each person is predetermined.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610" marR="676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When the people truly get power, the most important problems would be solved in a mere matter of time.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610" marR="676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 believe in the miraculous intervention of God in the world.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610" marR="676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/>
                          <a:ea typeface="Times New Roman"/>
                        </a:rPr>
                        <a:t>In general I trust my fellow citizens, irrespective of how well I know them personally.</a:t>
                      </a:r>
                      <a:endParaRPr lang="el-G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610" marR="676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878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3825" y="325515"/>
            <a:ext cx="7315200" cy="511197"/>
          </a:xfrm>
        </p:spPr>
        <p:txBody>
          <a:bodyPr>
            <a:normAutofit/>
          </a:bodyPr>
          <a:lstStyle/>
          <a:p>
            <a:r>
              <a:rPr lang="en-US" sz="2000" dirty="0"/>
              <a:t>Internalized code-orientations (cont.)</a:t>
            </a:r>
            <a:endParaRPr lang="el-GR" sz="20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767591"/>
              </p:ext>
            </p:extLst>
          </p:nvPr>
        </p:nvGraphicFramePr>
        <p:xfrm>
          <a:off x="2030484" y="1124749"/>
          <a:ext cx="5298932" cy="55446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98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Arial"/>
                          <a:ea typeface="Times New Roman"/>
                        </a:rPr>
                        <a:t>At the end of the day, I am responsible for what happens to me.</a:t>
                      </a:r>
                      <a:endParaRPr lang="el-GR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 feel that my life is controlled by sinister power networks.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If I consider something to be right, I will act on that basis, irrespective of its consequences to others.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Immigrants pose a threat to our national identity.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 am ready to fight for what I believe is right, even by breaking the Law.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Physical violence does not belong in political life.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The role of politicians is to do favours for their constituency.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Foreigners are jealous and conspire against us.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If I had to choose between individual freedoms and social equality, I would choose social equality.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Arial"/>
                          <a:ea typeface="Times New Roman"/>
                        </a:rPr>
                        <a:t>I stick to my beliefs and values, even if this harms my personal interests.</a:t>
                      </a:r>
                      <a:endParaRPr lang="el-GR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270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lowchart: Alternate Process 45"/>
          <p:cNvSpPr/>
          <p:nvPr/>
        </p:nvSpPr>
        <p:spPr>
          <a:xfrm>
            <a:off x="3352553" y="126253"/>
            <a:ext cx="5334000" cy="6629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2008817" y="896215"/>
            <a:ext cx="3206287" cy="186802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  <a:endCxn id="30" idx="3"/>
          </p:cNvCxnSpPr>
          <p:nvPr/>
        </p:nvCxnSpPr>
        <p:spPr>
          <a:xfrm flipV="1">
            <a:off x="2362200" y="1669100"/>
            <a:ext cx="4245769" cy="149383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6"/>
            <a:endCxn id="31" idx="2"/>
          </p:cNvCxnSpPr>
          <p:nvPr/>
        </p:nvCxnSpPr>
        <p:spPr>
          <a:xfrm flipV="1">
            <a:off x="2438400" y="2796013"/>
            <a:ext cx="4018920" cy="78538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  <a:endCxn id="32" idx="2"/>
          </p:cNvCxnSpPr>
          <p:nvPr/>
        </p:nvCxnSpPr>
        <p:spPr>
          <a:xfrm flipV="1">
            <a:off x="2362200" y="3748460"/>
            <a:ext cx="4171320" cy="12976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  <a:endCxn id="34" idx="2"/>
          </p:cNvCxnSpPr>
          <p:nvPr/>
        </p:nvCxnSpPr>
        <p:spPr>
          <a:xfrm>
            <a:off x="1753720" y="4507775"/>
            <a:ext cx="3751100" cy="149894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  <a:stCxn id="4" idx="5"/>
          </p:cNvCxnSpPr>
          <p:nvPr/>
        </p:nvCxnSpPr>
        <p:spPr>
          <a:xfrm>
            <a:off x="2137101" y="4281860"/>
            <a:ext cx="4434519" cy="70981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042089" y="102347"/>
            <a:ext cx="2057400" cy="10668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Phobic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306670" y="758529"/>
            <a:ext cx="2057400" cy="10668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Egoistic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457320" y="2262613"/>
            <a:ext cx="2057400" cy="10668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Self-righteous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533520" y="3215060"/>
            <a:ext cx="2057400" cy="10668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Messianic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457320" y="4655500"/>
            <a:ext cx="2057400" cy="1066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Civil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504820" y="5473316"/>
            <a:ext cx="2057400" cy="1066800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Egalitarian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3315" y="1519309"/>
            <a:ext cx="258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prstClr val="black"/>
                </a:solidFill>
              </a:rPr>
              <a:t>Ο ταμπουρωμένος εαυτός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46507" y="32443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prstClr val="black"/>
                </a:solidFill>
              </a:rPr>
              <a:t>Ο λαϊκιστής εαυτός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6249" y="4914357"/>
            <a:ext cx="223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>
                <a:solidFill>
                  <a:prstClr val="black"/>
                </a:solidFill>
              </a:rPr>
              <a:t>Ο </a:t>
            </a:r>
            <a:r>
              <a:rPr lang="el-GR" b="1" i="1" dirty="0" err="1">
                <a:solidFill>
                  <a:prstClr val="black"/>
                </a:solidFill>
              </a:rPr>
              <a:t>κοινοτιστής</a:t>
            </a:r>
            <a:r>
              <a:rPr lang="el-GR" b="1" i="1" dirty="0">
                <a:solidFill>
                  <a:prstClr val="black"/>
                </a:solidFill>
              </a:rPr>
              <a:t> εαυτός</a:t>
            </a:r>
          </a:p>
        </p:txBody>
      </p:sp>
      <p:sp>
        <p:nvSpPr>
          <p:cNvPr id="4" name="Oval 3"/>
          <p:cNvSpPr/>
          <p:nvPr/>
        </p:nvSpPr>
        <p:spPr>
          <a:xfrm>
            <a:off x="381000" y="2590800"/>
            <a:ext cx="2057400" cy="19812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Internalized code orientations</a:t>
            </a:r>
            <a:endParaRPr lang="el-GR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5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315200" cy="444125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The three world-views - Weltanschauung 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6200" y="1628800"/>
            <a:ext cx="8991600" cy="46805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400" b="1" dirty="0"/>
              <a:t>The entrenched self – the dangerous world </a:t>
            </a:r>
          </a:p>
          <a:p>
            <a:endParaRPr lang="el-GR" sz="2400" b="1" dirty="0"/>
          </a:p>
          <a:p>
            <a:r>
              <a:rPr lang="en-US" sz="2000" dirty="0"/>
              <a:t>Sacred: The habitus</a:t>
            </a:r>
          </a:p>
          <a:p>
            <a:r>
              <a:rPr lang="en-US" sz="2000" dirty="0"/>
              <a:t>Profane: The unknown world of potentialities</a:t>
            </a:r>
            <a:r>
              <a:rPr lang="el-GR" sz="2000" dirty="0"/>
              <a:t> </a:t>
            </a:r>
          </a:p>
          <a:p>
            <a:endParaRPr lang="el-GR" sz="2400" dirty="0"/>
          </a:p>
          <a:p>
            <a:pPr marL="45720" indent="0">
              <a:buNone/>
            </a:pPr>
            <a:r>
              <a:rPr lang="en-US" sz="2400" b="1" dirty="0"/>
              <a:t>The populist self </a:t>
            </a:r>
            <a:r>
              <a:rPr lang="el-GR" sz="2400" b="1" dirty="0"/>
              <a:t>/ </a:t>
            </a:r>
            <a:r>
              <a:rPr lang="en-US" sz="2400" b="1" dirty="0"/>
              <a:t>The People as the carrier of purity </a:t>
            </a:r>
          </a:p>
          <a:p>
            <a:r>
              <a:rPr lang="en-US" sz="2000" dirty="0"/>
              <a:t>Sacred</a:t>
            </a:r>
            <a:r>
              <a:rPr lang="el-GR" sz="2000" dirty="0"/>
              <a:t>: </a:t>
            </a:r>
            <a:r>
              <a:rPr lang="en-US" dirty="0"/>
              <a:t>S</a:t>
            </a:r>
            <a:r>
              <a:rPr lang="en-US" sz="2000" dirty="0"/>
              <a:t>aint People </a:t>
            </a:r>
            <a:endParaRPr lang="el-GR" sz="2000" dirty="0"/>
          </a:p>
          <a:p>
            <a:r>
              <a:rPr lang="en-US" sz="2000" dirty="0"/>
              <a:t>Profane</a:t>
            </a:r>
            <a:r>
              <a:rPr lang="el-GR" sz="2000" dirty="0"/>
              <a:t>: </a:t>
            </a:r>
            <a:r>
              <a:rPr lang="en-US" sz="2000" dirty="0"/>
              <a:t>Coercion  </a:t>
            </a:r>
            <a:endParaRPr lang="el-GR" sz="2000" dirty="0"/>
          </a:p>
          <a:p>
            <a:endParaRPr lang="el-GR" sz="2000" dirty="0"/>
          </a:p>
          <a:p>
            <a:r>
              <a:rPr lang="en-US" sz="2400" b="1" dirty="0"/>
              <a:t>The Communalist self / The collectivity as carrier of truth </a:t>
            </a:r>
            <a:endParaRPr lang="el-GR" sz="2400" b="1" dirty="0"/>
          </a:p>
          <a:p>
            <a:r>
              <a:rPr lang="en-US" sz="2000" dirty="0"/>
              <a:t>Sacred</a:t>
            </a:r>
            <a:r>
              <a:rPr lang="el-GR" sz="2000" dirty="0"/>
              <a:t>: </a:t>
            </a:r>
            <a:r>
              <a:rPr lang="en-US" sz="2000" dirty="0"/>
              <a:t>The </a:t>
            </a:r>
            <a:r>
              <a:rPr lang="en-US" sz="2000" i="1" dirty="0" err="1"/>
              <a:t>communitas</a:t>
            </a:r>
            <a:endParaRPr lang="el-GR" sz="2000" i="1" dirty="0"/>
          </a:p>
          <a:p>
            <a:r>
              <a:rPr lang="en-US" sz="2000" dirty="0"/>
              <a:t>Profane</a:t>
            </a:r>
            <a:r>
              <a:rPr lang="el-GR" sz="2000" dirty="0"/>
              <a:t>: </a:t>
            </a:r>
            <a:r>
              <a:rPr lang="en-US" sz="2000" dirty="0"/>
              <a:t>The individualized society</a:t>
            </a:r>
            <a:endParaRPr lang="el-GR" sz="2000" dirty="0"/>
          </a:p>
          <a:p>
            <a:endParaRPr lang="en-US" sz="2400" dirty="0"/>
          </a:p>
          <a:p>
            <a:endParaRPr lang="el-GR" sz="2400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9085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066130"/>
          </a:xfrm>
        </p:spPr>
        <p:txBody>
          <a:bodyPr>
            <a:normAutofit/>
          </a:bodyPr>
          <a:lstStyle/>
          <a:p>
            <a:r>
              <a:rPr lang="en-US" sz="1800" dirty="0"/>
              <a:t>The basis of our analysis: Shmuel Eisenstadt’s understanding of culture:  </a:t>
            </a:r>
            <a:endParaRPr lang="el-GR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7" y="1988840"/>
            <a:ext cx="8944279" cy="374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362125" y="6061938"/>
            <a:ext cx="5436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 infusion of social structures with meaning </a:t>
            </a:r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841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000" dirty="0"/>
              <a:t>The saint People</a:t>
            </a:r>
            <a:endParaRPr lang="el-G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485136" cy="559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169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n-US" sz="2000" b="1" dirty="0"/>
              <a:t>Patterned orders of ethics</a:t>
            </a:r>
            <a:endParaRPr lang="el-GR" sz="2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772816"/>
            <a:ext cx="8424936" cy="4536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/>
              <a:t>1) </a:t>
            </a:r>
            <a:r>
              <a:rPr lang="en-US" sz="1800" dirty="0"/>
              <a:t>The Hobbesian ethics</a:t>
            </a:r>
            <a:r>
              <a:rPr lang="el-GR" sz="1800" dirty="0"/>
              <a:t>(1,1%) </a:t>
            </a:r>
            <a:r>
              <a:rPr lang="en-US" sz="1800" dirty="0"/>
              <a:t> </a:t>
            </a:r>
            <a:r>
              <a:rPr lang="el-GR" sz="18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l-GR" sz="1800" dirty="0"/>
              <a:t>2) </a:t>
            </a:r>
            <a:r>
              <a:rPr lang="en-US" sz="1800" dirty="0"/>
              <a:t>The egoistic ethics</a:t>
            </a:r>
            <a:r>
              <a:rPr lang="el-GR" sz="1800" dirty="0"/>
              <a:t> (1,9%)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l-GR" dirty="0"/>
              <a:t>3) </a:t>
            </a:r>
            <a:r>
              <a:rPr lang="en-US" dirty="0"/>
              <a:t>The </a:t>
            </a:r>
            <a:r>
              <a:rPr lang="en-US" dirty="0" err="1"/>
              <a:t>schismogenetic</a:t>
            </a:r>
            <a:r>
              <a:rPr lang="en-US" dirty="0"/>
              <a:t> ethno-populist ethics </a:t>
            </a:r>
            <a:r>
              <a:rPr lang="el-GR" dirty="0"/>
              <a:t>(1</a:t>
            </a:r>
            <a:r>
              <a:rPr lang="en-US" dirty="0"/>
              <a:t>9</a:t>
            </a:r>
            <a:r>
              <a:rPr lang="el-GR" dirty="0"/>
              <a:t>%)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4) </a:t>
            </a:r>
            <a:r>
              <a:rPr lang="en-US" dirty="0"/>
              <a:t>The </a:t>
            </a:r>
            <a:r>
              <a:rPr lang="en-US" dirty="0" err="1"/>
              <a:t>schismogenetic</a:t>
            </a:r>
            <a:r>
              <a:rPr lang="en-US" dirty="0"/>
              <a:t> ethno-romantic ethics</a:t>
            </a:r>
            <a:r>
              <a:rPr lang="el-GR" dirty="0"/>
              <a:t>(</a:t>
            </a:r>
            <a:r>
              <a:rPr lang="en-US" dirty="0"/>
              <a:t>41</a:t>
            </a:r>
            <a:r>
              <a:rPr lang="el-GR" dirty="0"/>
              <a:t>%)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5) The </a:t>
            </a:r>
            <a:r>
              <a:rPr lang="en-US" dirty="0" err="1"/>
              <a:t>clientelistic</a:t>
            </a:r>
            <a:r>
              <a:rPr lang="en-US" dirty="0"/>
              <a:t> ethics  (12%)</a:t>
            </a:r>
            <a:endParaRPr lang="el-G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</a:t>
            </a:r>
            <a:r>
              <a:rPr lang="el-GR" dirty="0"/>
              <a:t>) </a:t>
            </a:r>
            <a:r>
              <a:rPr lang="en-US" dirty="0"/>
              <a:t>The civil ethics </a:t>
            </a:r>
            <a:r>
              <a:rPr lang="el-GR" dirty="0"/>
              <a:t>(2</a:t>
            </a:r>
            <a:r>
              <a:rPr lang="en-US" dirty="0"/>
              <a:t>1</a:t>
            </a:r>
            <a:r>
              <a:rPr lang="el-GR" dirty="0"/>
              <a:t>%)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420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04665"/>
            <a:ext cx="7315200" cy="432048"/>
          </a:xfrm>
        </p:spPr>
        <p:txBody>
          <a:bodyPr>
            <a:normAutofit/>
          </a:bodyPr>
          <a:lstStyle/>
          <a:p>
            <a:r>
              <a:rPr lang="en-US" sz="1800" dirty="0"/>
              <a:t>Personal social behavior</a:t>
            </a:r>
            <a:endParaRPr lang="el-GR" sz="1800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</p:nvPr>
        </p:nvGraphicFramePr>
        <p:xfrm>
          <a:off x="1802185" y="1125540"/>
          <a:ext cx="5539629" cy="54721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39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 prefer to rely on myself rather than on others.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It is important for me to perform better than others in my job.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When a co-worker or friend gets a prize, I feel proud for them.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An individual should sacrifice their own interests for the team.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 often “do my own thing”.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Accomplishing my goals means everything to me.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The well being of my co-workers is important for me.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It is my duty to take care of my family, even if I have to put aside my personal desires.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Being who I am, regardless of what others believe, is very important for me.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Competition with others is the law of nature.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It is very important for me to spend time with my friends.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Arial"/>
                          <a:ea typeface="Times New Roman"/>
                        </a:rPr>
                        <a:t>It is important for me to accept the decisions of the team that I belong to.</a:t>
                      </a:r>
                      <a:endParaRPr lang="el-GR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3971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5991200" cy="418058"/>
          </a:xfrm>
        </p:spPr>
        <p:txBody>
          <a:bodyPr>
            <a:normAutofit/>
          </a:bodyPr>
          <a:lstStyle/>
          <a:p>
            <a:r>
              <a:rPr lang="en-US" sz="1800" dirty="0"/>
              <a:t>Construction of symbolic identity</a:t>
            </a:r>
            <a:endParaRPr lang="el-GR" sz="1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25450" y="914400"/>
            <a:ext cx="8566150" cy="5638800"/>
          </a:xfrm>
        </p:spPr>
        <p:txBody>
          <a:bodyPr>
            <a:normAutofit lnSpcReduction="10000"/>
          </a:bodyPr>
          <a:lstStyle/>
          <a:p>
            <a:r>
              <a:rPr lang="en-US" sz="1400" b="1" dirty="0"/>
              <a:t>H</a:t>
            </a:r>
            <a:r>
              <a:rPr lang="en-US" sz="1400" dirty="0"/>
              <a:t>orizontal-</a:t>
            </a:r>
            <a:r>
              <a:rPr lang="en-US" sz="1400" b="1" dirty="0"/>
              <a:t>I</a:t>
            </a:r>
            <a:r>
              <a:rPr lang="en-US" sz="1400" dirty="0"/>
              <a:t>ndividualist </a:t>
            </a:r>
            <a:r>
              <a:rPr lang="el-GR" sz="1400" dirty="0"/>
              <a:t>(</a:t>
            </a:r>
            <a:r>
              <a:rPr lang="en-US" sz="1400" dirty="0"/>
              <a:t>cooperative</a:t>
            </a:r>
            <a:r>
              <a:rPr lang="el-GR" sz="1400" dirty="0"/>
              <a:t>)</a:t>
            </a:r>
          </a:p>
          <a:p>
            <a:r>
              <a:rPr lang="en-US" sz="1400" b="1" dirty="0"/>
              <a:t>V</a:t>
            </a:r>
            <a:r>
              <a:rPr lang="en-US" sz="1400" dirty="0"/>
              <a:t>ertical-</a:t>
            </a:r>
            <a:r>
              <a:rPr lang="en-US" sz="1400" b="1" dirty="0"/>
              <a:t>I</a:t>
            </a:r>
            <a:r>
              <a:rPr lang="en-US" sz="1400" dirty="0"/>
              <a:t>ndividualist </a:t>
            </a:r>
            <a:r>
              <a:rPr lang="el-GR" sz="1400" dirty="0"/>
              <a:t>(</a:t>
            </a:r>
            <a:r>
              <a:rPr lang="en-US" sz="1400" dirty="0"/>
              <a:t>antagonistic</a:t>
            </a:r>
            <a:r>
              <a:rPr lang="el-GR" sz="1400" dirty="0"/>
              <a:t>)</a:t>
            </a:r>
          </a:p>
          <a:p>
            <a:r>
              <a:rPr lang="en-US" sz="1400" b="1" dirty="0"/>
              <a:t>H</a:t>
            </a:r>
            <a:r>
              <a:rPr lang="en-US" sz="1400" dirty="0"/>
              <a:t>orizontal-</a:t>
            </a:r>
            <a:r>
              <a:rPr lang="en-US" sz="1400" b="1" dirty="0"/>
              <a:t>C</a:t>
            </a:r>
            <a:r>
              <a:rPr lang="en-US" sz="1400" dirty="0"/>
              <a:t>ollectivist </a:t>
            </a:r>
            <a:r>
              <a:rPr lang="el-GR" sz="1400" dirty="0"/>
              <a:t>(</a:t>
            </a:r>
            <a:r>
              <a:rPr lang="en-US" sz="1400" dirty="0"/>
              <a:t>collectivist</a:t>
            </a:r>
            <a:r>
              <a:rPr lang="el-GR" sz="1400" dirty="0"/>
              <a:t>)</a:t>
            </a:r>
          </a:p>
          <a:p>
            <a:r>
              <a:rPr lang="en-US" sz="1400" b="1" dirty="0"/>
              <a:t>V</a:t>
            </a:r>
            <a:r>
              <a:rPr lang="en-US" sz="1400" dirty="0"/>
              <a:t>ertical-</a:t>
            </a:r>
            <a:r>
              <a:rPr lang="en-US" sz="1400" b="1" dirty="0"/>
              <a:t>C</a:t>
            </a:r>
            <a:r>
              <a:rPr lang="en-US" sz="1400" dirty="0"/>
              <a:t>ollectivist </a:t>
            </a:r>
            <a:r>
              <a:rPr lang="el-GR" sz="1400" dirty="0"/>
              <a:t>(</a:t>
            </a:r>
            <a:r>
              <a:rPr lang="en-US" sz="1400" dirty="0"/>
              <a:t>familial</a:t>
            </a:r>
            <a:r>
              <a:rPr lang="el-GR" sz="1400" dirty="0"/>
              <a:t>)</a:t>
            </a:r>
          </a:p>
          <a:p>
            <a:pPr marL="45720" indent="0">
              <a:buNone/>
            </a:pPr>
            <a:r>
              <a:rPr lang="el-GR" sz="2000" dirty="0"/>
              <a:t> </a:t>
            </a:r>
          </a:p>
          <a:p>
            <a:r>
              <a:rPr lang="el-GR" sz="1400" dirty="0"/>
              <a:t>                                                 </a:t>
            </a:r>
            <a:r>
              <a:rPr lang="en-US" sz="1400" dirty="0"/>
              <a:t>        </a:t>
            </a:r>
            <a:r>
              <a:rPr lang="en-US" sz="1400" b="1" dirty="0"/>
              <a:t>Disagree </a:t>
            </a:r>
            <a:r>
              <a:rPr lang="el-GR" sz="1400" dirty="0"/>
              <a:t>2 </a:t>
            </a:r>
            <a:r>
              <a:rPr lang="en-US" sz="1400" dirty="0"/>
              <a:t>HI</a:t>
            </a:r>
            <a:r>
              <a:rPr lang="el-GR" sz="1400" dirty="0"/>
              <a:t>, 1 </a:t>
            </a:r>
            <a:r>
              <a:rPr lang="en-US" sz="1400" dirty="0"/>
              <a:t>VC</a:t>
            </a:r>
            <a:r>
              <a:rPr lang="el-GR" sz="1400" dirty="0"/>
              <a:t>, 1 </a:t>
            </a:r>
            <a:r>
              <a:rPr lang="en-US" sz="1400" dirty="0"/>
              <a:t>VI</a:t>
            </a:r>
            <a:r>
              <a:rPr lang="el-GR" sz="1400" dirty="0"/>
              <a:t> (1%)  </a:t>
            </a:r>
            <a:r>
              <a:rPr lang="en-US" sz="1400" b="1" dirty="0"/>
              <a:t>Disagree </a:t>
            </a:r>
            <a:r>
              <a:rPr lang="el-GR" sz="1400" dirty="0"/>
              <a:t>2 Ο-Α, 1 Κ-Σ, 1 Κ-Α (2%)</a:t>
            </a:r>
          </a:p>
          <a:p>
            <a:endParaRPr lang="el-GR" sz="1800" dirty="0"/>
          </a:p>
          <a:p>
            <a:r>
              <a:rPr lang="el-GR" sz="1800" dirty="0"/>
              <a:t>                     </a:t>
            </a:r>
          </a:p>
          <a:p>
            <a:r>
              <a:rPr lang="el-GR" sz="1800" dirty="0"/>
              <a:t>                     </a:t>
            </a:r>
            <a:r>
              <a:rPr lang="en-US" sz="1600" b="1" dirty="0"/>
              <a:t>Agree </a:t>
            </a:r>
            <a:r>
              <a:rPr lang="el-GR" sz="1600" dirty="0"/>
              <a:t>3 </a:t>
            </a:r>
            <a:r>
              <a:rPr lang="en-US" sz="1600" dirty="0"/>
              <a:t>HC</a:t>
            </a:r>
            <a:r>
              <a:rPr lang="el-GR" sz="1600" dirty="0"/>
              <a:t>, 1 </a:t>
            </a:r>
            <a:r>
              <a:rPr lang="en-US" sz="1600" dirty="0"/>
              <a:t>HI</a:t>
            </a:r>
            <a:r>
              <a:rPr lang="el-GR" sz="1600" dirty="0"/>
              <a:t> (</a:t>
            </a:r>
            <a:r>
              <a:rPr lang="en-US" sz="1600" dirty="0"/>
              <a:t>company</a:t>
            </a:r>
            <a:r>
              <a:rPr lang="el-GR" sz="1600" dirty="0"/>
              <a:t>, </a:t>
            </a:r>
            <a:r>
              <a:rPr lang="en-US" sz="1600" dirty="0"/>
              <a:t>pride</a:t>
            </a:r>
            <a:r>
              <a:rPr lang="el-GR" sz="1600" dirty="0"/>
              <a:t>, </a:t>
            </a:r>
            <a:r>
              <a:rPr lang="en-US" sz="1600" dirty="0"/>
              <a:t>well-being</a:t>
            </a:r>
            <a:r>
              <a:rPr lang="el-GR" sz="1600" dirty="0"/>
              <a:t>, </a:t>
            </a:r>
            <a:r>
              <a:rPr lang="en-US" sz="1600" dirty="0"/>
              <a:t>identity</a:t>
            </a:r>
            <a:r>
              <a:rPr lang="el-GR" sz="1600" dirty="0"/>
              <a:t>) (42%)</a:t>
            </a:r>
          </a:p>
          <a:p>
            <a:endParaRPr lang="el-GR" sz="1600" dirty="0"/>
          </a:p>
          <a:p>
            <a:endParaRPr lang="el-GR" sz="1600" dirty="0"/>
          </a:p>
          <a:p>
            <a:r>
              <a:rPr lang="el-GR" sz="1600" dirty="0"/>
              <a:t>         </a:t>
            </a:r>
            <a:r>
              <a:rPr lang="en-US" sz="1600" b="1" dirty="0"/>
              <a:t>Agree </a:t>
            </a:r>
            <a:r>
              <a:rPr lang="el-GR" sz="1600" dirty="0"/>
              <a:t>3 </a:t>
            </a:r>
            <a:r>
              <a:rPr lang="en-US" sz="1600" dirty="0"/>
              <a:t>HC</a:t>
            </a:r>
            <a:r>
              <a:rPr lang="el-GR" sz="1600" dirty="0"/>
              <a:t>, 1 </a:t>
            </a:r>
            <a:r>
              <a:rPr lang="en-US" sz="1600" dirty="0"/>
              <a:t>HI</a:t>
            </a:r>
            <a:r>
              <a:rPr lang="el-GR" sz="1600" dirty="0"/>
              <a:t> (</a:t>
            </a:r>
            <a:r>
              <a:rPr lang="en-US" sz="1600" dirty="0"/>
              <a:t>company, pride, well-being, identity</a:t>
            </a:r>
            <a:r>
              <a:rPr lang="el-GR" sz="1600" dirty="0"/>
              <a:t>) (19%)</a:t>
            </a:r>
          </a:p>
          <a:p>
            <a:endParaRPr lang="el-GR" sz="1600" dirty="0"/>
          </a:p>
          <a:p>
            <a:pPr marL="0" indent="0">
              <a:buNone/>
            </a:pPr>
            <a:endParaRPr lang="el-GR" sz="1600" dirty="0"/>
          </a:p>
          <a:p>
            <a:endParaRPr lang="el-GR" sz="1600" dirty="0"/>
          </a:p>
          <a:p>
            <a:r>
              <a:rPr lang="el-GR" sz="1800" dirty="0"/>
              <a:t>                     </a:t>
            </a:r>
            <a:r>
              <a:rPr lang="en-US" sz="1600" b="1" dirty="0"/>
              <a:t>Strongly Agree</a:t>
            </a:r>
            <a:r>
              <a:rPr lang="el-GR" sz="1600" b="1" dirty="0"/>
              <a:t> </a:t>
            </a:r>
            <a:r>
              <a:rPr lang="el-GR" sz="1600" dirty="0"/>
              <a:t>2 </a:t>
            </a:r>
            <a:r>
              <a:rPr lang="en-US" sz="1600" dirty="0"/>
              <a:t>HI</a:t>
            </a:r>
            <a:r>
              <a:rPr lang="el-GR" sz="1600" dirty="0"/>
              <a:t>, 3 </a:t>
            </a:r>
            <a:r>
              <a:rPr lang="en-US" sz="1600" dirty="0"/>
              <a:t>HC</a:t>
            </a:r>
            <a:r>
              <a:rPr lang="el-GR" sz="1600" dirty="0"/>
              <a:t>, 3 </a:t>
            </a:r>
            <a:r>
              <a:rPr lang="en-US" sz="1600" dirty="0"/>
              <a:t>VC</a:t>
            </a:r>
            <a:r>
              <a:rPr lang="el-GR" sz="1600" dirty="0"/>
              <a:t>, 2 </a:t>
            </a:r>
            <a:r>
              <a:rPr lang="en-US" sz="1600" dirty="0"/>
              <a:t>VI</a:t>
            </a:r>
            <a:r>
              <a:rPr lang="el-GR" sz="1600" dirty="0"/>
              <a:t> (30%)</a:t>
            </a:r>
          </a:p>
          <a:p>
            <a:endParaRPr lang="el-GR" sz="1800" dirty="0"/>
          </a:p>
          <a:p>
            <a:endParaRPr lang="el-GR" sz="1800" dirty="0"/>
          </a:p>
          <a:p>
            <a:r>
              <a:rPr lang="el-GR" sz="1800" dirty="0"/>
              <a:t>                                           </a:t>
            </a:r>
            <a:r>
              <a:rPr lang="en-US" sz="1600" b="1" dirty="0"/>
              <a:t>Disagree </a:t>
            </a:r>
            <a:r>
              <a:rPr lang="el-GR" sz="1600" dirty="0"/>
              <a:t>3 </a:t>
            </a:r>
            <a:r>
              <a:rPr lang="en-US" sz="1600" dirty="0"/>
              <a:t>HC</a:t>
            </a:r>
            <a:r>
              <a:rPr lang="el-GR" sz="1600" b="1" dirty="0"/>
              <a:t>, </a:t>
            </a:r>
            <a:r>
              <a:rPr lang="en-US" sz="1600" b="1" dirty="0"/>
              <a:t>Strongly Disagree </a:t>
            </a:r>
            <a:r>
              <a:rPr lang="el-GR" sz="1600" dirty="0"/>
              <a:t>1 </a:t>
            </a:r>
            <a:r>
              <a:rPr lang="en-US" sz="1600" dirty="0"/>
              <a:t>VC</a:t>
            </a:r>
            <a:r>
              <a:rPr lang="el-GR" sz="1600" dirty="0"/>
              <a:t> (23%)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679" y="2128166"/>
            <a:ext cx="682625" cy="52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105545"/>
            <a:ext cx="68262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56" y="2119131"/>
            <a:ext cx="682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97533"/>
            <a:ext cx="62865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47" y="2880756"/>
            <a:ext cx="6286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895600"/>
            <a:ext cx="6286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5" y="3733800"/>
            <a:ext cx="68262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5" y="4576948"/>
            <a:ext cx="6032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679" y="4570598"/>
            <a:ext cx="6032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9" y="5715000"/>
            <a:ext cx="6524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93" y="5715000"/>
            <a:ext cx="652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715000"/>
            <a:ext cx="7381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065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315200" cy="588141"/>
          </a:xfrm>
        </p:spPr>
        <p:txBody>
          <a:bodyPr>
            <a:normAutofit/>
          </a:bodyPr>
          <a:lstStyle/>
          <a:p>
            <a:r>
              <a:rPr lang="en-US" sz="2400" b="1" dirty="0"/>
              <a:t>Conclusions</a:t>
            </a:r>
            <a:endParaRPr lang="el-GR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916833"/>
            <a:ext cx="7618040" cy="4392528"/>
          </a:xfrm>
        </p:spPr>
        <p:txBody>
          <a:bodyPr>
            <a:normAutofit/>
          </a:bodyPr>
          <a:lstStyle/>
          <a:p>
            <a:pPr algn="just"/>
            <a:endParaRPr lang="el-GR" sz="2800" dirty="0"/>
          </a:p>
          <a:p>
            <a:pPr algn="just"/>
            <a:r>
              <a:rPr lang="en-US" sz="1800" dirty="0"/>
              <a:t>The core of the political culture in Greece follows various  patterns of collectivism </a:t>
            </a:r>
            <a:r>
              <a:rPr lang="el-GR" sz="1800" dirty="0"/>
              <a:t> </a:t>
            </a:r>
            <a:endParaRPr lang="en-US" sz="1800" dirty="0"/>
          </a:p>
          <a:p>
            <a:pPr algn="just"/>
            <a:endParaRPr lang="el-GR" sz="1800" dirty="0"/>
          </a:p>
          <a:p>
            <a:pPr algn="just"/>
            <a:endParaRPr lang="el-GR" sz="1800" dirty="0"/>
          </a:p>
          <a:p>
            <a:pPr algn="just"/>
            <a:r>
              <a:rPr lang="en-US" sz="1800" dirty="0"/>
              <a:t>It is sensitive to discourses which underlie alternatively the morality of the traditional family and the politics of defiance and struggle</a:t>
            </a:r>
          </a:p>
          <a:p>
            <a:pPr algn="just"/>
            <a:endParaRPr lang="el-GR" sz="1800" dirty="0"/>
          </a:p>
          <a:p>
            <a:pPr algn="just"/>
            <a:endParaRPr lang="el-GR" sz="1800" dirty="0"/>
          </a:p>
          <a:p>
            <a:pPr algn="just"/>
            <a:r>
              <a:rPr lang="en-US" sz="1800" dirty="0"/>
              <a:t>The most civil part of the population is self-defined negatively – its political views are not related to collective representations</a:t>
            </a:r>
            <a:r>
              <a:rPr lang="el-GR" sz="1800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87335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404665"/>
            <a:ext cx="7315200" cy="648072"/>
          </a:xfrm>
        </p:spPr>
        <p:txBody>
          <a:bodyPr>
            <a:normAutofit/>
          </a:bodyPr>
          <a:lstStyle/>
          <a:p>
            <a:r>
              <a:rPr lang="en-US" sz="2400" dirty="0"/>
              <a:t>The construction of the political public sphere 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772817"/>
            <a:ext cx="7690048" cy="4536544"/>
          </a:xfrm>
        </p:spPr>
        <p:txBody>
          <a:bodyPr/>
          <a:lstStyle/>
          <a:p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The structuration of the ‘democratic self’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The structuration of the ‘democratic relations’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The perception of ‘democratic’ institutions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The placement of the self inside those (3) institutions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Result: the semantic map of political semiotics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85091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04665"/>
            <a:ext cx="7315200" cy="576064"/>
          </a:xfrm>
        </p:spPr>
        <p:txBody>
          <a:bodyPr>
            <a:normAutofit/>
          </a:bodyPr>
          <a:lstStyle/>
          <a:p>
            <a:r>
              <a:rPr lang="en-US" sz="2400" dirty="0"/>
              <a:t>The ‘democratic’ self, and the ‘democratic’ relations</a:t>
            </a:r>
            <a:endParaRPr lang="el-GR" sz="2400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585036"/>
              </p:ext>
            </p:extLst>
          </p:nvPr>
        </p:nvGraphicFramePr>
        <p:xfrm>
          <a:off x="395536" y="1484784"/>
          <a:ext cx="6447155" cy="252095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3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4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98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209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/>
                          <a:ea typeface="Times New Roman"/>
                        </a:rPr>
                        <a:t>GROUP A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/>
                          <a:ea typeface="Times New Roman"/>
                        </a:rPr>
                        <a:t>GROUP B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DEMOCRATIC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NOT DEMOCRATIC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DEMOCRATIC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NOT DEMOCRATIC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Unconventional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Conventional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Active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Passive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Defiant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Compromised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Autonomous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Dependent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Authentic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Hypocrite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Rational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Irrational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iv.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Altruist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Egoist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iv.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Reasonable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Hysterical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Oppressed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Oppressor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Controlled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Excitable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Victim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Offender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Calm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Passionate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Sensitive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Calculative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Realistic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Unrealistic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viii.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Independent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Dependent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viii.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Sane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Mad</a:t>
                      </a:r>
                      <a:endParaRPr lang="el-G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323930"/>
              </p:ext>
            </p:extLst>
          </p:nvPr>
        </p:nvGraphicFramePr>
        <p:xfrm>
          <a:off x="395536" y="4437112"/>
          <a:ext cx="6557010" cy="20167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2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1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1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2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497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209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/>
                          <a:ea typeface="Times New Roman"/>
                        </a:rPr>
                        <a:t>GROUP A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/>
                          <a:ea typeface="Times New Roman"/>
                        </a:rPr>
                        <a:t>GROUP B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DEMOCRATIC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NOT DEMOCRATIC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DEMOCRATIC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NOT DEMOCRATIC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Authentic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Hypocritical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Open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Secret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Mutual support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Egotist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Trusting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Suspicious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Genuine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Manipulative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Critical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Deferential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iv.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Interpersonal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Mediated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iv.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Truthful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Deceitful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Brotherly bond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Stranger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Straightforward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Calculating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Affective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Formal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Citizen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Enemy</a:t>
                      </a:r>
                      <a:endParaRPr lang="el-G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5553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404665"/>
            <a:ext cx="7848872" cy="936104"/>
          </a:xfrm>
        </p:spPr>
        <p:txBody>
          <a:bodyPr>
            <a:normAutofit/>
          </a:bodyPr>
          <a:lstStyle/>
          <a:p>
            <a:r>
              <a:rPr lang="en-US" sz="2400" dirty="0"/>
              <a:t>The communalist self</a:t>
            </a:r>
            <a:endParaRPr lang="el-GR" sz="2400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826365"/>
              </p:ext>
            </p:extLst>
          </p:nvPr>
        </p:nvGraphicFramePr>
        <p:xfrm>
          <a:off x="467544" y="2780928"/>
          <a:ext cx="7344816" cy="316835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558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9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7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04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52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E16A 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items</a:t>
                      </a:r>
                      <a:r>
                        <a:rPr lang="el-GR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Type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(E17)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Title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 (%)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E16A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 Variable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v, vi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“The sufferer”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14,7%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viii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“The anti-conformist”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16,6%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GA2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iii, iv, vii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“The altruist”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20,5%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GA3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ii, iii, iv, viii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l-GR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“The hero”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21,5%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GA4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ii, v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l-GR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“The rebellious”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26,6%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GA5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1409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315200" cy="1154097"/>
          </a:xfrm>
        </p:spPr>
        <p:txBody>
          <a:bodyPr>
            <a:normAutofit/>
          </a:bodyPr>
          <a:lstStyle/>
          <a:p>
            <a:r>
              <a:rPr lang="en-US" sz="2800" dirty="0"/>
              <a:t>The civil self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379041"/>
              </p:ext>
            </p:extLst>
          </p:nvPr>
        </p:nvGraphicFramePr>
        <p:xfrm>
          <a:off x="899592" y="2348880"/>
          <a:ext cx="7488832" cy="331236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54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1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29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E16B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items</a:t>
                      </a: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Type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E17)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Nomenclature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</a:t>
                      </a: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(%)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E16B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group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iii, iv, viii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 Moderate Activist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13,2 %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vi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C</a:t>
                      </a: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 Calm Activist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16,5%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GB2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 Controlled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22,2%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GB3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iii, vii, viii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 Sober Onlooker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23,5%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GB4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ii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&amp;C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 Autonomous Activist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24,7%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GB5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249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548681"/>
            <a:ext cx="7315200" cy="792088"/>
          </a:xfrm>
        </p:spPr>
        <p:txBody>
          <a:bodyPr>
            <a:normAutofit/>
          </a:bodyPr>
          <a:lstStyle/>
          <a:p>
            <a:r>
              <a:rPr lang="en-US" sz="2800" dirty="0"/>
              <a:t>The communalist relations 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404959"/>
              </p:ext>
            </p:extLst>
          </p:nvPr>
        </p:nvGraphicFramePr>
        <p:xfrm>
          <a:off x="971600" y="2708920"/>
          <a:ext cx="7272808" cy="233125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485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4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60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GR18Α (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items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Framework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Title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(%)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Grouping variable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Religious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GA18_1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GA18_2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ii, iv, v, vi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Political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48,6%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GA18_3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GA18_4, GA18_5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ii, iii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Intermediate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23,9%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GA18_6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82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15200" cy="792088"/>
          </a:xfrm>
        </p:spPr>
        <p:txBody>
          <a:bodyPr>
            <a:normAutofit/>
          </a:bodyPr>
          <a:lstStyle/>
          <a:p>
            <a:r>
              <a:rPr lang="en-US" sz="3200" dirty="0"/>
              <a:t>The definition of culture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2204864"/>
            <a:ext cx="8640960" cy="4104497"/>
          </a:xfrm>
        </p:spPr>
        <p:txBody>
          <a:bodyPr>
            <a:normAutofit/>
          </a:bodyPr>
          <a:lstStyle/>
          <a:p>
            <a:pPr algn="just"/>
            <a:r>
              <a:rPr lang="en-US" sz="1600" dirty="0"/>
              <a:t>Culture is the domain of deep, constitutive, moral convictions and thereof moral evaluations of the self structured around binary oppositions, and codified in symbolic patterns.</a:t>
            </a:r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Culture is a distinct and essential component of a social system since in the form of symbolic structures it renders social organization meaningful</a:t>
            </a:r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Culture is passive in that it constitutes the ‘unmovable mover’ part of the self</a:t>
            </a:r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marL="45720" indent="0" algn="just">
              <a:buNone/>
            </a:pPr>
            <a:r>
              <a:rPr lang="en-US" sz="1400" dirty="0">
                <a:solidFill>
                  <a:schemeClr val="tx2"/>
                </a:solidFill>
              </a:rPr>
              <a:t>S. Eisenstadt, Ch. Taylor, M. Weber, J. Alexander, V. Turner, R. Bellah, A. Szakolczai, E. Durkheim   </a:t>
            </a:r>
            <a:endParaRPr lang="el-GR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9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465912" cy="925996"/>
          </a:xfrm>
        </p:spPr>
        <p:txBody>
          <a:bodyPr>
            <a:normAutofit/>
          </a:bodyPr>
          <a:lstStyle/>
          <a:p>
            <a:r>
              <a:rPr lang="en-US" sz="2800" dirty="0"/>
              <a:t>The civil relations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402342"/>
              </p:ext>
            </p:extLst>
          </p:nvPr>
        </p:nvGraphicFramePr>
        <p:xfrm>
          <a:off x="683567" y="2420886"/>
          <a:ext cx="7704856" cy="295233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634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9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4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GR18Β (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items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Framework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Title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 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(%)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Grouping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4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ii, iii, v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Civil-critical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18,6%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GΒ18_1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4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ii, iv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Civic-direct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GΒ18_2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4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ii, vi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C, A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Civil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26,6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GΒ18_3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iii, iv, vi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Civil-suspicious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GΒ18_4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5152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2657"/>
            <a:ext cx="7315200" cy="864096"/>
          </a:xfrm>
        </p:spPr>
        <p:txBody>
          <a:bodyPr>
            <a:normAutofit/>
          </a:bodyPr>
          <a:lstStyle/>
          <a:p>
            <a:r>
              <a:rPr lang="en-US" sz="2800" dirty="0"/>
              <a:t>The ‘democratic’ institutions</a:t>
            </a:r>
            <a:endParaRPr lang="el-GR" sz="2800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402637"/>
              </p:ext>
            </p:extLst>
          </p:nvPr>
        </p:nvGraphicFramePr>
        <p:xfrm>
          <a:off x="251520" y="1628803"/>
          <a:ext cx="8640959" cy="49685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49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1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Arial"/>
                          <a:ea typeface="Times New Roman"/>
                        </a:rPr>
                        <a:t>+ / –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a.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Times New Roman"/>
                        </a:rPr>
                        <a:t>…they regulate the activities of the different interest groups</a:t>
                      </a:r>
                      <a:endParaRPr lang="el-GR" sz="1400" dirty="0">
                        <a:solidFill>
                          <a:srgbClr val="00B0F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b.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Times New Roman"/>
                        </a:rPr>
                        <a:t>…they primarily care for the people</a:t>
                      </a:r>
                      <a:endParaRPr lang="el-GR" sz="1400" dirty="0">
                        <a:solidFill>
                          <a:srgbClr val="92D05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c.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Times New Roman"/>
                        </a:rPr>
                        <a:t>…they deal with numbers and statistics</a:t>
                      </a:r>
                      <a:endParaRPr lang="el-GR" sz="1400" dirty="0">
                        <a:solidFill>
                          <a:srgbClr val="00B0F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d.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Times New Roman"/>
                        </a:rPr>
                        <a:t>…they guarantee equality</a:t>
                      </a:r>
                      <a:endParaRPr lang="el-GR" sz="1400" dirty="0">
                        <a:solidFill>
                          <a:srgbClr val="92D05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e.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Times New Roman"/>
                        </a:rPr>
                        <a:t>…they take into consideration the particular needs of citizens</a:t>
                      </a:r>
                      <a:endParaRPr lang="el-GR" sz="1400" dirty="0">
                        <a:solidFill>
                          <a:srgbClr val="92D05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f.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Times New Roman"/>
                        </a:rPr>
                        <a:t>…they are impersonal</a:t>
                      </a:r>
                      <a:endParaRPr lang="el-GR" sz="1400" dirty="0">
                        <a:solidFill>
                          <a:srgbClr val="00B0F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g.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Times New Roman"/>
                        </a:rPr>
                        <a:t>…they are sensitive to social needs</a:t>
                      </a:r>
                      <a:endParaRPr lang="el-GR" sz="1400" dirty="0">
                        <a:solidFill>
                          <a:srgbClr val="92D05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h.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Times New Roman"/>
                        </a:rPr>
                        <a:t>…they are stern and non-negotiable</a:t>
                      </a:r>
                      <a:endParaRPr lang="el-GR" sz="1400" dirty="0">
                        <a:solidFill>
                          <a:srgbClr val="00B0F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i.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Times New Roman"/>
                        </a:rPr>
                        <a:t>…they guarantee the desires of the people</a:t>
                      </a:r>
                      <a:endParaRPr lang="el-GR" sz="1400" dirty="0">
                        <a:solidFill>
                          <a:srgbClr val="92D05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j.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Times New Roman"/>
                        </a:rPr>
                        <a:t>…they are based on a contract between the state and citizens</a:t>
                      </a:r>
                      <a:endParaRPr lang="el-GR" sz="1400" dirty="0">
                        <a:solidFill>
                          <a:srgbClr val="00B0F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k.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Times New Roman"/>
                        </a:rPr>
                        <a:t>…they are malleable and flexible</a:t>
                      </a:r>
                      <a:endParaRPr lang="el-GR" sz="1400" dirty="0">
                        <a:solidFill>
                          <a:srgbClr val="92D05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l.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Times New Roman"/>
                        </a:rPr>
                        <a:t>…they prioritize the duties of an office over the power of individuals to make decisions </a:t>
                      </a:r>
                      <a:endParaRPr lang="el-GR" sz="1400" dirty="0">
                        <a:solidFill>
                          <a:srgbClr val="00B0F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9714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7387208" cy="360040"/>
          </a:xfrm>
        </p:spPr>
        <p:txBody>
          <a:bodyPr>
            <a:normAutofit/>
          </a:bodyPr>
          <a:lstStyle/>
          <a:p>
            <a:r>
              <a:rPr lang="en-US" sz="1400" dirty="0"/>
              <a:t>Placing statements in Democratic institutions – The dominance </a:t>
            </a:r>
            <a:r>
              <a:rPr lang="en-US" sz="1400"/>
              <a:t>of Populism  </a:t>
            </a:r>
            <a:endParaRPr lang="el-GR" sz="14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951025"/>
              </p:ext>
            </p:extLst>
          </p:nvPr>
        </p:nvGraphicFramePr>
        <p:xfrm>
          <a:off x="2051720" y="764704"/>
          <a:ext cx="4239033" cy="5769421"/>
        </p:xfrm>
        <a:graphic>
          <a:graphicData uri="http://schemas.openxmlformats.org/drawingml/2006/table">
            <a:tbl>
              <a:tblPr firstRow="1" firstCol="1" bandRow="1"/>
              <a:tblGrid>
                <a:gridCol w="160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91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05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16Α  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Groups 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16Β  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Groups 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18Α 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Groups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18Β  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Groups 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 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Groups 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GA16_1 –</a:t>
                      </a:r>
                      <a:r>
                        <a:rPr lang="en-US" sz="5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(14%)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“The Sufferer”</a:t>
                      </a:r>
                      <a:r>
                        <a:rPr lang="en-US" sz="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Oppressed-Oppressor 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Victim-Offender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GB16_2-C (16%)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</a:t>
                      </a: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Calm Activist”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Active-Passive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Calm-Passionate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GA18_3-</a:t>
                      </a:r>
                      <a:r>
                        <a:rPr lang="en-US" sz="500" b="1">
                          <a:solidFill>
                            <a:srgbClr val="4F81B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(14,8%)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“Brotherly Mutuality”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Mutual support-Egotist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Brotherly bond-Stranger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GB18_3-</a:t>
                      </a:r>
                      <a:r>
                        <a:rPr lang="en-US" sz="5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A,C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(26,6%)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“Civil”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Trusting-Suspicious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Citizen-Enemy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Civil-Liberal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50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4,4%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1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9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16_2 (16.6%)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“Anti-conformist”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Unconventional-Conventional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Independent-Dependent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GA18_1-B (12,5%)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“Brotherly expressivity”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Authentic-Hypocritical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Genuine-Manipulative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Brotherly bond-Stranger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Affective-Formal</a:t>
                      </a: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GB18_1 (18,6%)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“Civil-Critical”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Open-Secret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Critical-Differential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Trusting-Suspicious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Straight forward-Calculating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Intermediate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6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20,1%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1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16_3 B (20.5%)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“Altruist”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Sensitive-Calculative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Authentic-Hypocrite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Altruist-Egoist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GB16_3- (22%)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“Controlled”</a:t>
                      </a: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Controlled-Excitable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GA18_4-C (14,3%)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“Affective Mutuality”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Mutual support-Egotist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Affective-Formal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83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16_4 B (21.5%)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“Hero”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Unconventional-Conventional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Authentic-Hypocrite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Altruist-Egoist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Independent-Dependent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16_5 A (26.6%)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“Rebel” </a:t>
                      </a: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Oppressed-Oppressor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Defiant-Compromised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Unconventional-Conventional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GB16_5-</a:t>
                      </a:r>
                      <a:r>
                        <a:rPr lang="el-GR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C  (25%)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“Autonomous Activist”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Active-Passive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Autonomous-Dependent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GB16_4-</a:t>
                      </a:r>
                      <a:r>
                        <a:rPr lang="el-GR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(24%)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“Rational Onlooker”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Rational-Irrational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Realistic-Unrealistic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Sane-Mad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GA18_2-C (14,9%)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l-GR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2-C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“Interpersonal expressivity”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Authentic-Hypocritical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Genuine-Manipulative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Interpersonal-Mediated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Affective-Formal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GA18_6-</a:t>
                      </a:r>
                      <a:r>
                        <a:rPr lang="el-GR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Β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(23,9%)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“Authentic Mutuality”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Authentic-Hypocritical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Mutual support-Egotist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Genuine-Manipulative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GB18_2 (28,3%)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“Civic-Direct”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Trusting-Suspicious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Truthful-Deceitful</a:t>
                      </a: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0055" algn="ctr"/>
                        </a:tabLs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0055" algn="ctr"/>
                        </a:tabLst>
                      </a:pP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0055" algn="ctr"/>
                        </a:tabLst>
                      </a:pP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0055" algn="ctr"/>
                        </a:tabLst>
                      </a:pP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0055" algn="ctr"/>
                        </a:tabLst>
                      </a:pP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0055" algn="ctr"/>
                        </a:tabLst>
                      </a:pP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0055" algn="ctr"/>
                        </a:tabLst>
                      </a:pPr>
                      <a:r>
                        <a:rPr lang="en-US" sz="6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Populist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0055" algn="ctr"/>
                        </a:tabLst>
                      </a:pPr>
                      <a:r>
                        <a:rPr lang="el-GR" sz="6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67,2%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6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GB16_1-</a:t>
                      </a:r>
                      <a:r>
                        <a:rPr lang="el-GR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Β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(13%)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“Rational Activist”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Active-Passive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Rational-Irrational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Reasonable-Hysterical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Sane-Mad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GA18_5-</a:t>
                      </a:r>
                      <a:r>
                        <a:rPr lang="el-GR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(19,5%)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“Interpersonal Mutuality”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Mutual support-Egotist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Interpersonal-Mediated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GB18_4-</a:t>
                      </a:r>
                      <a:r>
                        <a:rPr lang="el-GR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Β</a:t>
                      </a:r>
                      <a:r>
                        <a:rPr lang="en-US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(26,5%)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“Civil-Truthful”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Open-Secret 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Critical-Differential 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Truthful-Deceitful 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Citizen-Enemy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1606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76673"/>
            <a:ext cx="7315200" cy="648072"/>
          </a:xfrm>
        </p:spPr>
        <p:txBody>
          <a:bodyPr>
            <a:normAutofit/>
          </a:bodyPr>
          <a:lstStyle/>
          <a:p>
            <a:r>
              <a:rPr lang="en-US" sz="2400" dirty="0"/>
              <a:t>The semantic map of the political self </a:t>
            </a:r>
            <a:endParaRPr lang="el-G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305671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3640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Conclusions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400" dirty="0"/>
              <a:t>1. </a:t>
            </a:r>
            <a:r>
              <a:rPr lang="en-US" sz="2400" dirty="0"/>
              <a:t>Clientelism is based on religion-inspired paternalism</a:t>
            </a:r>
            <a:r>
              <a:rPr lang="el-GR" sz="2400" dirty="0"/>
              <a:t> 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2. </a:t>
            </a:r>
            <a:r>
              <a:rPr lang="en-US" sz="2400" dirty="0"/>
              <a:t>Anomie is based on collective representations of democratic defiance and protest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1 </a:t>
            </a:r>
            <a:r>
              <a:rPr lang="en-US" sz="2400" dirty="0"/>
              <a:t>and </a:t>
            </a:r>
            <a:r>
              <a:rPr lang="el-GR" sz="2400" dirty="0"/>
              <a:t>2 </a:t>
            </a:r>
            <a:r>
              <a:rPr lang="en-US" sz="2400" dirty="0"/>
              <a:t>are interchanged through civic-religious ceremonies 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n-US" sz="2400" dirty="0"/>
              <a:t>The civil world-view is isolated without public or private collective representations</a:t>
            </a:r>
            <a:endParaRPr lang="el-GR" sz="2400" i="1" dirty="0"/>
          </a:p>
          <a:p>
            <a:pPr marL="0" indent="0">
              <a:buNone/>
            </a:pPr>
            <a:endParaRPr lang="el-GR" sz="2400" i="1" dirty="0"/>
          </a:p>
          <a:p>
            <a:pPr marL="0" indent="0">
              <a:buNone/>
            </a:pPr>
            <a:r>
              <a:rPr lang="en-US" sz="2400" dirty="0"/>
              <a:t>The public sphere is controlled by communalist discourses </a:t>
            </a:r>
            <a:endParaRPr lang="el-GR" sz="2400" b="1" dirty="0"/>
          </a:p>
          <a:p>
            <a:pPr marL="0" indent="0">
              <a:buNone/>
            </a:pPr>
            <a:endParaRPr lang="el-GR" sz="2400" b="1" dirty="0"/>
          </a:p>
          <a:p>
            <a:pPr marL="0" indent="0">
              <a:buNone/>
            </a:pPr>
            <a:r>
              <a:rPr lang="en-US" sz="2400" b="1" dirty="0"/>
              <a:t>Communalism</a:t>
            </a:r>
            <a:r>
              <a:rPr lang="el-GR" sz="2400" dirty="0"/>
              <a:t>: </a:t>
            </a:r>
            <a:r>
              <a:rPr lang="en-US" sz="2400" dirty="0"/>
              <a:t>Democracy is the collectivist, traditional, ‘authentic’ community</a:t>
            </a:r>
            <a:r>
              <a:rPr lang="el-GR" sz="2400" dirty="0"/>
              <a:t> 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1798716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79513" y="381000"/>
            <a:ext cx="7992888" cy="1219200"/>
          </a:xfrm>
        </p:spPr>
        <p:txBody>
          <a:bodyPr/>
          <a:lstStyle/>
          <a:p>
            <a:r>
              <a:rPr lang="en-US" sz="2400" dirty="0">
                <a:solidFill>
                  <a:srgbClr val="FFFF00"/>
                </a:solidFill>
              </a:rPr>
              <a:t>The perpetuation of entrenched collectivism</a:t>
            </a:r>
            <a:br>
              <a:rPr lang="en-US" sz="2400" dirty="0">
                <a:solidFill>
                  <a:srgbClr val="FFC000"/>
                </a:solidFill>
              </a:rPr>
            </a:br>
            <a:br>
              <a:rPr lang="en-US" sz="2400" dirty="0">
                <a:solidFill>
                  <a:srgbClr val="FFC000"/>
                </a:solidFill>
              </a:rPr>
            </a:br>
            <a:r>
              <a:rPr lang="en-US" sz="2000" dirty="0">
                <a:solidFill>
                  <a:srgbClr val="FFC000"/>
                </a:solidFill>
              </a:rPr>
              <a:t>Elective affinity between </a:t>
            </a:r>
            <a:r>
              <a:rPr lang="en-US" sz="2000" dirty="0" err="1">
                <a:solidFill>
                  <a:srgbClr val="FFC000"/>
                </a:solidFill>
              </a:rPr>
              <a:t>statism</a:t>
            </a:r>
            <a:r>
              <a:rPr lang="en-US" sz="2000" dirty="0">
                <a:solidFill>
                  <a:srgbClr val="FFC000"/>
                </a:solidFill>
              </a:rPr>
              <a:t> and collectivism 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52400" y="2054225"/>
            <a:ext cx="8839200" cy="4651375"/>
          </a:xfrm>
        </p:spPr>
        <p:txBody>
          <a:bodyPr/>
          <a:lstStyle/>
          <a:p>
            <a:r>
              <a:rPr lang="en-US" sz="2000" dirty="0"/>
              <a:t>Persistence of collectivist cosmological/ontological orientations</a:t>
            </a:r>
          </a:p>
          <a:p>
            <a:endParaRPr lang="en-US" sz="2000" dirty="0"/>
          </a:p>
          <a:p>
            <a:endParaRPr lang="en-US" sz="2000" dirty="0">
              <a:solidFill>
                <a:srgbClr val="FFC000"/>
              </a:solidFill>
            </a:endParaRPr>
          </a:p>
          <a:p>
            <a:endParaRPr lang="en-US" sz="2000" dirty="0">
              <a:solidFill>
                <a:srgbClr val="FFC000"/>
              </a:solidFill>
            </a:endParaRPr>
          </a:p>
          <a:p>
            <a:r>
              <a:rPr lang="en-US" sz="2000" dirty="0">
                <a:solidFill>
                  <a:srgbClr val="FFC000"/>
                </a:solidFill>
              </a:rPr>
              <a:t>Social networks of paternalistic polity – economy – ideology</a:t>
            </a:r>
          </a:p>
          <a:p>
            <a:pPr marL="45720" indent="0">
              <a:buNone/>
            </a:pPr>
            <a:endParaRPr lang="en-US" sz="1800" dirty="0">
              <a:solidFill>
                <a:srgbClr val="FFC000"/>
              </a:solidFill>
            </a:endParaRPr>
          </a:p>
          <a:p>
            <a:endParaRPr lang="en-US" sz="2000" dirty="0"/>
          </a:p>
          <a:p>
            <a:r>
              <a:rPr lang="en-US" sz="1800" dirty="0">
                <a:solidFill>
                  <a:srgbClr val="FFC000"/>
                </a:solidFill>
              </a:rPr>
              <a:t>Frustrated outsiders seeking entry into the system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r>
              <a:rPr lang="en-US" sz="2000" dirty="0"/>
              <a:t>No incentives for cultural innovation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4820" name="Up-Down Arrow 5"/>
          <p:cNvSpPr>
            <a:spLocks noChangeArrowheads="1"/>
          </p:cNvSpPr>
          <p:nvPr/>
        </p:nvSpPr>
        <p:spPr bwMode="auto">
          <a:xfrm>
            <a:off x="3116263" y="2471738"/>
            <a:ext cx="304800" cy="9144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34821" name="Curved Left Arrow 7"/>
          <p:cNvSpPr>
            <a:spLocks noChangeArrowheads="1"/>
          </p:cNvSpPr>
          <p:nvPr/>
        </p:nvSpPr>
        <p:spPr bwMode="auto">
          <a:xfrm>
            <a:off x="7740352" y="2471738"/>
            <a:ext cx="533400" cy="3449637"/>
          </a:xfrm>
          <a:prstGeom prst="curvedLeftArrow">
            <a:avLst>
              <a:gd name="adj1" fmla="val 25009"/>
              <a:gd name="adj2" fmla="val 49990"/>
              <a:gd name="adj3" fmla="val 25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34822" name="Up Arrow 11"/>
          <p:cNvSpPr>
            <a:spLocks noChangeArrowheads="1"/>
          </p:cNvSpPr>
          <p:nvPr/>
        </p:nvSpPr>
        <p:spPr bwMode="auto">
          <a:xfrm>
            <a:off x="2855120" y="5013176"/>
            <a:ext cx="258762" cy="304800"/>
          </a:xfrm>
          <a:prstGeom prst="upArrow">
            <a:avLst>
              <a:gd name="adj1" fmla="val 50000"/>
              <a:gd name="adj2" fmla="val 4986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34823" name="Rectangle 12"/>
          <p:cNvSpPr>
            <a:spLocks noChangeArrowheads="1"/>
          </p:cNvSpPr>
          <p:nvPr/>
        </p:nvSpPr>
        <p:spPr bwMode="auto">
          <a:xfrm>
            <a:off x="2925763" y="5317976"/>
            <a:ext cx="117475" cy="152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34824" name="Rectangle 13"/>
          <p:cNvSpPr>
            <a:spLocks noChangeArrowheads="1"/>
          </p:cNvSpPr>
          <p:nvPr/>
        </p:nvSpPr>
        <p:spPr bwMode="auto">
          <a:xfrm>
            <a:off x="2925762" y="5470376"/>
            <a:ext cx="117475" cy="18415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8737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332657"/>
            <a:ext cx="7315200" cy="648071"/>
          </a:xfrm>
        </p:spPr>
        <p:txBody>
          <a:bodyPr>
            <a:normAutofit/>
          </a:bodyPr>
          <a:lstStyle/>
          <a:p>
            <a:r>
              <a:rPr lang="en-US" sz="1800" dirty="0"/>
              <a:t>Key-elements of the model</a:t>
            </a:r>
            <a:endParaRPr lang="el-GR" sz="1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016879"/>
              </p:ext>
            </p:extLst>
          </p:nvPr>
        </p:nvGraphicFramePr>
        <p:xfrm>
          <a:off x="251520" y="1340768"/>
          <a:ext cx="8640960" cy="5305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783">
                <a:tc>
                  <a:txBody>
                    <a:bodyPr/>
                    <a:lstStyle/>
                    <a:p>
                      <a:r>
                        <a:rPr lang="en-US" sz="1600" dirty="0"/>
                        <a:t>Central Concept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Key-concept</a:t>
                      </a:r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3750">
                <a:tc>
                  <a:txBody>
                    <a:bodyPr/>
                    <a:lstStyle/>
                    <a:p>
                      <a:r>
                        <a:rPr lang="en-US" sz="1100" dirty="0"/>
                        <a:t>Cosmological/ontological principles</a:t>
                      </a:r>
                    </a:p>
                    <a:p>
                      <a:r>
                        <a:rPr lang="en-US" sz="1100" dirty="0"/>
                        <a:t>Ground Rules</a:t>
                      </a:r>
                    </a:p>
                    <a:p>
                      <a:r>
                        <a:rPr lang="en-US" sz="1100" dirty="0"/>
                        <a:t>Code-orientations</a:t>
                      </a:r>
                    </a:p>
                    <a:p>
                      <a:r>
                        <a:rPr lang="en-US" sz="1100" dirty="0"/>
                        <a:t>Regulation of power</a:t>
                      </a:r>
                    </a:p>
                    <a:p>
                      <a:r>
                        <a:rPr lang="en-US" sz="1100" dirty="0"/>
                        <a:t>Construction of collective identities</a:t>
                      </a:r>
                    </a:p>
                    <a:p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Eisenstadt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Indeterminacy</a:t>
                      </a:r>
                      <a:endParaRPr lang="el-G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455">
                <a:tc>
                  <a:txBody>
                    <a:bodyPr/>
                    <a:lstStyle/>
                    <a:p>
                      <a:r>
                        <a:rPr lang="en-US" sz="1100" dirty="0"/>
                        <a:t>Substantive rationality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Weber 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Psychological Premiums</a:t>
                      </a:r>
                      <a:endParaRPr lang="el-G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181">
                <a:tc>
                  <a:txBody>
                    <a:bodyPr/>
                    <a:lstStyle/>
                    <a:p>
                      <a:r>
                        <a:rPr lang="en-US" sz="1100" dirty="0"/>
                        <a:t>Social division of labor as social networks of power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Mann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Instrumentality of power</a:t>
                      </a:r>
                      <a:endParaRPr lang="el-G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6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Rituals as crucial performances to the construction of communal</a:t>
                      </a:r>
                      <a:r>
                        <a:rPr lang="en-US" sz="1100" baseline="0" dirty="0"/>
                        <a:t> spirit</a:t>
                      </a:r>
                      <a:endParaRPr lang="el-GR" sz="1100" dirty="0"/>
                    </a:p>
                    <a:p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Durkheim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Collective effervescence  </a:t>
                      </a:r>
                      <a:endParaRPr lang="el-GR" sz="1100" dirty="0"/>
                    </a:p>
                    <a:p>
                      <a:endParaRPr lang="el-G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873">
                <a:tc>
                  <a:txBody>
                    <a:bodyPr/>
                    <a:lstStyle/>
                    <a:p>
                      <a:r>
                        <a:rPr lang="en-US" sz="1100" dirty="0"/>
                        <a:t>Civil</a:t>
                      </a:r>
                      <a:r>
                        <a:rPr lang="en-US" sz="1100" baseline="0" dirty="0"/>
                        <a:t> rituals as depictions of the political morality of the public sphere 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Bellah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Civil religion</a:t>
                      </a:r>
                      <a:endParaRPr lang="el-G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614">
                <a:tc>
                  <a:txBody>
                    <a:bodyPr/>
                    <a:lstStyle/>
                    <a:p>
                      <a:r>
                        <a:rPr lang="en-US" sz="1100" dirty="0"/>
                        <a:t>Ambiguity or disorientation that occurs in the middle stage of a crisis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Turner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i="1" dirty="0" err="1"/>
                        <a:t>Communitas</a:t>
                      </a:r>
                      <a:r>
                        <a:rPr lang="en-US" sz="1100" i="1" dirty="0"/>
                        <a:t> </a:t>
                      </a:r>
                    </a:p>
                    <a:p>
                      <a:endParaRPr lang="en-US" sz="1100" dirty="0"/>
                    </a:p>
                    <a:p>
                      <a:r>
                        <a:rPr lang="en-US" sz="1100" dirty="0"/>
                        <a:t>Trickster</a:t>
                      </a:r>
                      <a:endParaRPr lang="el-G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343">
                <a:tc>
                  <a:txBody>
                    <a:bodyPr/>
                    <a:lstStyle/>
                    <a:p>
                      <a:r>
                        <a:rPr lang="en-US" sz="1100" baseline="0" dirty="0"/>
                        <a:t>Meaning as a permanent destructive forces  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Bateson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Schismogenesis</a:t>
                      </a:r>
                      <a:r>
                        <a:rPr lang="en-US" sz="1100" dirty="0"/>
                        <a:t> </a:t>
                      </a:r>
                      <a:endParaRPr lang="el-G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5971">
                <a:tc>
                  <a:txBody>
                    <a:bodyPr/>
                    <a:lstStyle/>
                    <a:p>
                      <a:r>
                        <a:rPr lang="en-US" sz="1100" dirty="0"/>
                        <a:t>The crucial</a:t>
                      </a:r>
                      <a:r>
                        <a:rPr lang="en-US" sz="1100" baseline="0" dirty="0"/>
                        <a:t> role of the discourses in shaping collective morals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Alexander</a:t>
                      </a:r>
                      <a:r>
                        <a:rPr lang="en-US" sz="1100" baseline="0" dirty="0"/>
                        <a:t> and Smith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Binary codes</a:t>
                      </a:r>
                      <a:endParaRPr lang="el-G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353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562074"/>
          </a:xfrm>
        </p:spPr>
        <p:txBody>
          <a:bodyPr>
            <a:noAutofit/>
          </a:bodyPr>
          <a:lstStyle/>
          <a:p>
            <a:r>
              <a:rPr lang="en-US" sz="2000" dirty="0"/>
              <a:t>… </a:t>
            </a:r>
            <a:r>
              <a:rPr lang="en-US" sz="1800" dirty="0"/>
              <a:t>bracketing out non-symbolic social relations (Michael Mann’s model)</a:t>
            </a:r>
            <a:endParaRPr lang="el-GR" sz="1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412776"/>
            <a:ext cx="8814468" cy="49668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10208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476673"/>
            <a:ext cx="7315200" cy="648072"/>
          </a:xfrm>
        </p:spPr>
        <p:txBody>
          <a:bodyPr>
            <a:normAutofit/>
          </a:bodyPr>
          <a:lstStyle/>
          <a:p>
            <a:r>
              <a:rPr lang="en-US" sz="2400" dirty="0"/>
              <a:t>Hypothesis: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844823"/>
            <a:ext cx="7992888" cy="4464537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Structures of social power…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…through selective affinity</a:t>
            </a:r>
          </a:p>
          <a:p>
            <a:endParaRPr lang="en-US" dirty="0"/>
          </a:p>
          <a:p>
            <a:r>
              <a:rPr lang="en-US" dirty="0"/>
              <a:t>encourage the proliferation of a certain symbolic/moral system</a:t>
            </a:r>
          </a:p>
          <a:p>
            <a:endParaRPr lang="en-US" dirty="0"/>
          </a:p>
          <a:p>
            <a:r>
              <a:rPr lang="en-US" dirty="0"/>
              <a:t>as the latter provides those structures with moral meaning</a:t>
            </a:r>
          </a:p>
          <a:p>
            <a:endParaRPr lang="en-US" dirty="0"/>
          </a:p>
          <a:p>
            <a:r>
              <a:rPr lang="en-US" dirty="0"/>
              <a:t>thus legitimizing them </a:t>
            </a:r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161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548681"/>
            <a:ext cx="7315200" cy="648072"/>
          </a:xfrm>
        </p:spPr>
        <p:txBody>
          <a:bodyPr>
            <a:normAutofit/>
          </a:bodyPr>
          <a:lstStyle/>
          <a:p>
            <a:r>
              <a:rPr lang="en-US" sz="2400" dirty="0"/>
              <a:t>Key hubs of symbolic flows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700808"/>
            <a:ext cx="8424936" cy="4896543"/>
          </a:xfrm>
        </p:spPr>
        <p:txBody>
          <a:bodyPr>
            <a:normAutofit/>
          </a:bodyPr>
          <a:lstStyle/>
          <a:p>
            <a:r>
              <a:rPr lang="en-US" dirty="0"/>
              <a:t>Ontological and cosmological principles </a:t>
            </a:r>
          </a:p>
          <a:p>
            <a:pPr marL="45720" indent="0">
              <a:buNone/>
            </a:pPr>
            <a:r>
              <a:rPr lang="en-US" sz="1600" dirty="0"/>
              <a:t>(the ultimate </a:t>
            </a:r>
            <a:r>
              <a:rPr lang="en-US" sz="1600" i="1" dirty="0"/>
              <a:t>source</a:t>
            </a:r>
            <a:r>
              <a:rPr lang="en-US" sz="1600" dirty="0"/>
              <a:t> of meaning</a:t>
            </a:r>
            <a:r>
              <a:rPr lang="el-GR" sz="1600" dirty="0"/>
              <a:t> – </a:t>
            </a:r>
            <a:r>
              <a:rPr lang="en-US" sz="1600" dirty="0"/>
              <a:t>S. Eisenstadt)</a:t>
            </a:r>
          </a:p>
          <a:p>
            <a:endParaRPr lang="en-US" dirty="0"/>
          </a:p>
          <a:p>
            <a:r>
              <a:rPr lang="en-US" dirty="0"/>
              <a:t>Constitutive goods</a:t>
            </a:r>
          </a:p>
          <a:p>
            <a:pPr marL="45720" indent="0">
              <a:buNone/>
            </a:pPr>
            <a:r>
              <a:rPr lang="en-US" sz="1600" dirty="0"/>
              <a:t>(the desirable </a:t>
            </a:r>
            <a:r>
              <a:rPr lang="en-US" sz="1600" i="1" dirty="0"/>
              <a:t>ideal state </a:t>
            </a:r>
            <a:r>
              <a:rPr lang="en-US" sz="1600" dirty="0"/>
              <a:t>of being – C. Taylor)</a:t>
            </a:r>
          </a:p>
          <a:p>
            <a:endParaRPr lang="en-US" dirty="0"/>
          </a:p>
          <a:p>
            <a:r>
              <a:rPr lang="en-US" dirty="0"/>
              <a:t>Discursive manifestations of culture</a:t>
            </a:r>
          </a:p>
          <a:p>
            <a:pPr marL="45720" indent="0">
              <a:buNone/>
            </a:pPr>
            <a:r>
              <a:rPr lang="en-US" sz="1600" dirty="0"/>
              <a:t>(civil religion, ceremonies, social dramas – Alexander, Bellah, Durkheim, Turner, Bateson) </a:t>
            </a:r>
          </a:p>
          <a:p>
            <a:endParaRPr lang="en-US" dirty="0"/>
          </a:p>
          <a:p>
            <a:r>
              <a:rPr lang="en-US" dirty="0"/>
              <a:t>Internalized code-orientations</a:t>
            </a:r>
          </a:p>
          <a:p>
            <a:pPr marL="45720" indent="0">
              <a:buNone/>
            </a:pPr>
            <a:r>
              <a:rPr lang="en-US" sz="1600" dirty="0"/>
              <a:t>(the </a:t>
            </a:r>
            <a:r>
              <a:rPr lang="en-US" sz="1600" i="1" dirty="0"/>
              <a:t>personal </a:t>
            </a:r>
            <a:r>
              <a:rPr lang="en-US" sz="1600" dirty="0"/>
              <a:t>ethos</a:t>
            </a:r>
            <a:r>
              <a:rPr lang="en-US" sz="1600" i="1" dirty="0"/>
              <a:t> </a:t>
            </a:r>
            <a:r>
              <a:rPr lang="en-US" sz="1600" dirty="0"/>
              <a:t>of social action – M. Weber)</a:t>
            </a:r>
          </a:p>
          <a:p>
            <a:endParaRPr lang="en-US" dirty="0"/>
          </a:p>
          <a:p>
            <a:r>
              <a:rPr lang="en-US" dirty="0"/>
              <a:t>Institutional ground rules</a:t>
            </a:r>
          </a:p>
          <a:p>
            <a:pPr marL="45720" indent="0">
              <a:buNone/>
            </a:pPr>
            <a:r>
              <a:rPr lang="en-US" sz="1600" dirty="0"/>
              <a:t>(the moral </a:t>
            </a:r>
            <a:r>
              <a:rPr lang="en-US" sz="1600" i="1" dirty="0"/>
              <a:t>justification</a:t>
            </a:r>
            <a:r>
              <a:rPr lang="en-US" sz="1600" dirty="0"/>
              <a:t> of the social division of labor – S. Eisenstadt, M. Weber)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1334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οπτική">
  <a:themeElements>
    <a:clrScheme name="Προοπτική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ροοπτική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Προοπτική">
  <a:themeElements>
    <a:clrScheme name="Προοπτική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ροοπτική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Προοπτική">
  <a:themeElements>
    <a:clrScheme name="Προοπτική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ροοπτική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Προοπτική">
  <a:themeElements>
    <a:clrScheme name="Προοπτική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ροοπτική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Προοπτική">
  <a:themeElements>
    <a:clrScheme name="Προοπτική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ροοπτική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Προοπτική">
  <a:themeElements>
    <a:clrScheme name="Προοπτική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ροοπτική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1600</TotalTime>
  <Words>3289</Words>
  <Application>Microsoft Office PowerPoint</Application>
  <PresentationFormat>Προβολή στην οθόνη (4:3)</PresentationFormat>
  <Paragraphs>1031</Paragraphs>
  <Slides>55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6</vt:i4>
      </vt:variant>
      <vt:variant>
        <vt:lpstr>Τίτλοι διαφανειών</vt:lpstr>
      </vt:variant>
      <vt:variant>
        <vt:i4>55</vt:i4>
      </vt:variant>
    </vt:vector>
  </HeadingPairs>
  <TitlesOfParts>
    <vt:vector size="65" baseType="lpstr">
      <vt:lpstr>Arial</vt:lpstr>
      <vt:lpstr>Calibri</vt:lpstr>
      <vt:lpstr>Times New Roman</vt:lpstr>
      <vt:lpstr>Wingdings</vt:lpstr>
      <vt:lpstr>Προοπτική</vt:lpstr>
      <vt:lpstr>1_Προοπτική</vt:lpstr>
      <vt:lpstr>2_Προοπτική</vt:lpstr>
      <vt:lpstr>3_Προοπτική</vt:lpstr>
      <vt:lpstr>4_Προοπτική</vt:lpstr>
      <vt:lpstr>5_Προοπτική</vt:lpstr>
      <vt:lpstr>The Greek Crisis and its Cultural origins –  A Study in the theory of multiple modernities</vt:lpstr>
      <vt:lpstr>The Greek Crisis</vt:lpstr>
      <vt:lpstr>But… </vt:lpstr>
      <vt:lpstr>The basis of our analysis: Shmuel Eisenstadt’s understanding of culture:  </vt:lpstr>
      <vt:lpstr>The definition of culture</vt:lpstr>
      <vt:lpstr>Key-elements of the model</vt:lpstr>
      <vt:lpstr>… bracketing out non-symbolic social relations (Michael Mann’s model)</vt:lpstr>
      <vt:lpstr>Hypothesis:</vt:lpstr>
      <vt:lpstr>Key hubs of symbolic flows</vt:lpstr>
      <vt:lpstr>A model for cultural research</vt:lpstr>
      <vt:lpstr>Reviewing</vt:lpstr>
      <vt:lpstr>Greece as a multiple nexus</vt:lpstr>
      <vt:lpstr>Three internalized code-orientations </vt:lpstr>
      <vt:lpstr>Two sources of schismogenesis</vt:lpstr>
      <vt:lpstr>The traditional configuration of rural Greece </vt:lpstr>
      <vt:lpstr>Mythical collectivism (the literary depiction of modern Greece) 1930s onwards</vt:lpstr>
      <vt:lpstr>Secular ‘anarchic individualism’</vt:lpstr>
      <vt:lpstr>Generalized Clientelism</vt:lpstr>
      <vt:lpstr>The Greek-Orthodox Salvationism Model</vt:lpstr>
      <vt:lpstr>Ontological and Cosmological principles</vt:lpstr>
      <vt:lpstr>Constitutive goods</vt:lpstr>
      <vt:lpstr>Discursive manifestation of culture</vt:lpstr>
      <vt:lpstr>Internalized code-orientations</vt:lpstr>
      <vt:lpstr>Institutional ground-rules</vt:lpstr>
      <vt:lpstr>Actual networks of social power</vt:lpstr>
      <vt:lpstr>The operational requirements of social organization – formal rationality</vt:lpstr>
      <vt:lpstr>The two civil religions</vt:lpstr>
      <vt:lpstr>The Metapolitefsis Public Sphere (1974-2014)</vt:lpstr>
      <vt:lpstr>The Metapolitefsis Civil Religion (1974-2010)</vt:lpstr>
      <vt:lpstr>The Metapolitefsis cultural system</vt:lpstr>
      <vt:lpstr>The three anti-memorandum discourses </vt:lpstr>
      <vt:lpstr>The Syriza party</vt:lpstr>
      <vt:lpstr>The Syriza civil religion</vt:lpstr>
      <vt:lpstr>Quantifying culture</vt:lpstr>
      <vt:lpstr>The patterned order of Constitutive Goods</vt:lpstr>
      <vt:lpstr>Internalized code-orientations</vt:lpstr>
      <vt:lpstr>Internalized code-orientations (cont.)</vt:lpstr>
      <vt:lpstr>Παρουσίαση του PowerPoint</vt:lpstr>
      <vt:lpstr>The three world-views - Weltanschauung </vt:lpstr>
      <vt:lpstr>The saint People</vt:lpstr>
      <vt:lpstr>Patterned orders of ethics</vt:lpstr>
      <vt:lpstr>Personal social behavior</vt:lpstr>
      <vt:lpstr>Construction of symbolic identity</vt:lpstr>
      <vt:lpstr>Conclusions</vt:lpstr>
      <vt:lpstr>The construction of the political public sphere </vt:lpstr>
      <vt:lpstr>The ‘democratic’ self, and the ‘democratic’ relations</vt:lpstr>
      <vt:lpstr>The communalist self</vt:lpstr>
      <vt:lpstr>The civil self</vt:lpstr>
      <vt:lpstr>The communalist relations </vt:lpstr>
      <vt:lpstr>The civil relations</vt:lpstr>
      <vt:lpstr>The ‘democratic’ institutions</vt:lpstr>
      <vt:lpstr>Placing statements in Democratic institutions – The dominance of Populism  </vt:lpstr>
      <vt:lpstr>The semantic map of the political self </vt:lpstr>
      <vt:lpstr>Conclusions</vt:lpstr>
      <vt:lpstr>The perpetuation of entrenched collectivism  Elective affinity between statism and collectivism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Greek Crisis and its Cultural origins</dc:title>
  <dc:creator>user</dc:creator>
  <cp:lastModifiedBy>Marangudakis Manussos</cp:lastModifiedBy>
  <cp:revision>67</cp:revision>
  <dcterms:created xsi:type="dcterms:W3CDTF">2019-03-05T19:47:39Z</dcterms:created>
  <dcterms:modified xsi:type="dcterms:W3CDTF">2021-05-19T10:47:51Z</dcterms:modified>
</cp:coreProperties>
</file>