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11" r:id="rId2"/>
    <p:sldId id="308" r:id="rId3"/>
    <p:sldId id="307" r:id="rId4"/>
    <p:sldId id="303" r:id="rId5"/>
    <p:sldId id="295" r:id="rId6"/>
    <p:sldId id="279" r:id="rId7"/>
    <p:sldId id="280" r:id="rId8"/>
    <p:sldId id="281" r:id="rId9"/>
    <p:sldId id="282" r:id="rId10"/>
    <p:sldId id="266" r:id="rId11"/>
    <p:sldId id="261" r:id="rId12"/>
    <p:sldId id="267" r:id="rId13"/>
    <p:sldId id="268" r:id="rId14"/>
    <p:sldId id="270" r:id="rId15"/>
    <p:sldId id="271" r:id="rId16"/>
    <p:sldId id="272" r:id="rId17"/>
    <p:sldId id="285" r:id="rId18"/>
    <p:sldId id="288" r:id="rId19"/>
    <p:sldId id="309" r:id="rId20"/>
    <p:sldId id="31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0" autoAdjust="0"/>
  </p:normalViewPr>
  <p:slideViewPr>
    <p:cSldViewPr>
      <p:cViewPr>
        <p:scale>
          <a:sx n="80" d="100"/>
          <a:sy n="80" d="100"/>
        </p:scale>
        <p:origin x="-127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A7F08-565A-47E9-AB1A-3963DBEEF6F9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4D061-CFA4-4666-9145-5387D0B3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40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634031" algn="l"/>
                <a:tab pos="1268060" algn="l"/>
                <a:tab pos="1903648" algn="l"/>
                <a:tab pos="2537679" algn="l"/>
              </a:tabLst>
            </a:pPr>
            <a:fld id="{D6ED067D-7E51-478A-9B31-7890288EF681}" type="slidenum">
              <a:rPr lang="de-DE" altLang="en-US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>
                <a:tabLst>
                  <a:tab pos="634031" algn="l"/>
                  <a:tab pos="1268060" algn="l"/>
                  <a:tab pos="1903648" algn="l"/>
                  <a:tab pos="2537679" algn="l"/>
                </a:tabLst>
              </a:pPr>
              <a:t>2</a:t>
            </a:fld>
            <a:endParaRPr lang="de-DE" altLang="en-US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869" y="4342464"/>
            <a:ext cx="5488264" cy="4116049"/>
          </a:xfrm>
          <a:noFill/>
        </p:spPr>
        <p:txBody>
          <a:bodyPr wrap="none" anchor="ctr"/>
          <a:lstStyle/>
          <a:p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2239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Civil </a:t>
            </a:r>
            <a:r>
              <a:rPr lang="en-US" dirty="0"/>
              <a:t>Religion in Greece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02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lowchart: Alternate Process 45"/>
          <p:cNvSpPr/>
          <p:nvPr/>
        </p:nvSpPr>
        <p:spPr>
          <a:xfrm>
            <a:off x="4038600" y="228600"/>
            <a:ext cx="4343400" cy="6477000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Oval 3"/>
          <p:cNvSpPr/>
          <p:nvPr/>
        </p:nvSpPr>
        <p:spPr>
          <a:xfrm>
            <a:off x="381000" y="2590800"/>
            <a:ext cx="2057400" cy="19812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The Moral Self </a:t>
            </a:r>
            <a:endParaRPr lang="el-GR" sz="1600" b="1" dirty="0"/>
          </a:p>
        </p:txBody>
      </p:sp>
      <p:cxnSp>
        <p:nvCxnSpPr>
          <p:cNvPr id="6" name="Straight Connector 5"/>
          <p:cNvCxnSpPr>
            <a:stCxn id="4" idx="7"/>
            <a:endCxn id="27" idx="3"/>
          </p:cNvCxnSpPr>
          <p:nvPr/>
        </p:nvCxnSpPr>
        <p:spPr>
          <a:xfrm flipV="1">
            <a:off x="2137101" y="1215371"/>
            <a:ext cx="2355198" cy="1665569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30" idx="3"/>
          </p:cNvCxnSpPr>
          <p:nvPr/>
        </p:nvCxnSpPr>
        <p:spPr>
          <a:xfrm flipV="1">
            <a:off x="2362200" y="2205971"/>
            <a:ext cx="3196899" cy="1070629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6"/>
            <a:endCxn id="31" idx="2"/>
          </p:cNvCxnSpPr>
          <p:nvPr/>
        </p:nvCxnSpPr>
        <p:spPr>
          <a:xfrm flipV="1">
            <a:off x="2438400" y="2819400"/>
            <a:ext cx="3733800" cy="76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32" idx="2"/>
          </p:cNvCxnSpPr>
          <p:nvPr/>
        </p:nvCxnSpPr>
        <p:spPr>
          <a:xfrm>
            <a:off x="2362200" y="3962400"/>
            <a:ext cx="38862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34" idx="2"/>
          </p:cNvCxnSpPr>
          <p:nvPr/>
        </p:nvCxnSpPr>
        <p:spPr>
          <a:xfrm>
            <a:off x="1828800" y="4495800"/>
            <a:ext cx="2438400" cy="16002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5"/>
            <a:endCxn id="33" idx="2"/>
          </p:cNvCxnSpPr>
          <p:nvPr/>
        </p:nvCxnSpPr>
        <p:spPr>
          <a:xfrm>
            <a:off x="2137101" y="4281860"/>
            <a:ext cx="3120699" cy="74734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4191000" y="304800"/>
            <a:ext cx="2057400" cy="10668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Phobic </a:t>
            </a:r>
            <a:endParaRPr lang="el-GR" sz="1600" b="1" dirty="0"/>
          </a:p>
        </p:txBody>
      </p:sp>
      <p:sp>
        <p:nvSpPr>
          <p:cNvPr id="30" name="Oval 29"/>
          <p:cNvSpPr/>
          <p:nvPr/>
        </p:nvSpPr>
        <p:spPr>
          <a:xfrm>
            <a:off x="5257800" y="1295400"/>
            <a:ext cx="2057400" cy="10668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Self-Righteous</a:t>
            </a:r>
            <a:endParaRPr lang="el-GR" sz="1600" b="1" dirty="0"/>
          </a:p>
        </p:txBody>
      </p:sp>
      <p:sp>
        <p:nvSpPr>
          <p:cNvPr id="31" name="Oval 30"/>
          <p:cNvSpPr/>
          <p:nvPr/>
        </p:nvSpPr>
        <p:spPr>
          <a:xfrm>
            <a:off x="6172200" y="2286000"/>
            <a:ext cx="2057400" cy="10668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Romantic Messianic  </a:t>
            </a:r>
            <a:endParaRPr lang="el-GR" sz="1600" b="1" dirty="0"/>
          </a:p>
        </p:txBody>
      </p:sp>
      <p:sp>
        <p:nvSpPr>
          <p:cNvPr id="32" name="Oval 31"/>
          <p:cNvSpPr/>
          <p:nvPr/>
        </p:nvSpPr>
        <p:spPr>
          <a:xfrm>
            <a:off x="6248400" y="3429000"/>
            <a:ext cx="2057400" cy="1066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Egoist</a:t>
            </a:r>
            <a:endParaRPr lang="el-GR" sz="1600" b="1" dirty="0"/>
          </a:p>
        </p:txBody>
      </p:sp>
      <p:sp>
        <p:nvSpPr>
          <p:cNvPr id="33" name="Oval 32"/>
          <p:cNvSpPr/>
          <p:nvPr/>
        </p:nvSpPr>
        <p:spPr>
          <a:xfrm>
            <a:off x="5257800" y="4495800"/>
            <a:ext cx="2057400" cy="10668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Revolutionary Apocalyptic </a:t>
            </a:r>
            <a:endParaRPr lang="el-GR" sz="1600" b="1" dirty="0"/>
          </a:p>
        </p:txBody>
      </p:sp>
      <p:sp>
        <p:nvSpPr>
          <p:cNvPr id="34" name="Oval 33"/>
          <p:cNvSpPr/>
          <p:nvPr/>
        </p:nvSpPr>
        <p:spPr>
          <a:xfrm>
            <a:off x="4267200" y="5562600"/>
            <a:ext cx="2057400" cy="1066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Egalitarian </a:t>
            </a:r>
            <a:endParaRPr lang="el-GR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" grpId="0" animBg="1"/>
      <p:bldP spid="27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/>
          </a:bodyPr>
          <a:lstStyle/>
          <a:p>
            <a:pPr fontAlgn="base"/>
            <a:r>
              <a:rPr lang="en-US" sz="2400" b="1" dirty="0" smtClean="0"/>
              <a:t>The Phobic Self (11,5%)</a:t>
            </a:r>
          </a:p>
          <a:p>
            <a:pPr fontAlgn="base"/>
            <a:endParaRPr lang="el-GR" b="1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The foreigners are jealous and conspire against us (19%)</a:t>
            </a:r>
          </a:p>
          <a:p>
            <a:pPr>
              <a:buFont typeface="Wingdings" pitchFamily="2" charset="2"/>
              <a:buChar char="ü"/>
            </a:pPr>
            <a:endParaRPr lang="el-GR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Immigrants impose a threat to our national identity (17%)</a:t>
            </a:r>
          </a:p>
          <a:p>
            <a:pPr>
              <a:buFont typeface="Wingdings" pitchFamily="2" charset="2"/>
              <a:buChar char="ü"/>
            </a:pPr>
            <a:endParaRPr lang="el-GR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I believe in the miraculous intervention of God in the world (40%)</a:t>
            </a:r>
          </a:p>
          <a:p>
            <a:pPr>
              <a:buFont typeface="Wingdings" pitchFamily="2" charset="2"/>
              <a:buChar char="ü"/>
            </a:pPr>
            <a:endParaRPr lang="el-GR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I believe that the destiny of each person is predetermined (24%)</a:t>
            </a:r>
          </a:p>
          <a:p>
            <a:pPr>
              <a:buNone/>
            </a:pPr>
            <a:endParaRPr lang="el-GR" sz="20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524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fontAlgn="base"/>
            <a:r>
              <a:rPr lang="en-US" sz="8000" b="1" dirty="0" smtClean="0"/>
              <a:t>Cultural-Political Patterns</a:t>
            </a:r>
            <a:endParaRPr lang="el-GR" sz="80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>
              <a:buNone/>
            </a:pPr>
            <a:endParaRPr lang="el-GR" dirty="0" smtClean="0"/>
          </a:p>
          <a:p>
            <a:pPr fontAlgn="base"/>
            <a:r>
              <a:rPr lang="en-US" b="1" dirty="0" smtClean="0"/>
              <a:t>The Self-righteous Self (9%)</a:t>
            </a:r>
          </a:p>
          <a:p>
            <a:pPr fontAlgn="base"/>
            <a:endParaRPr lang="el-GR" b="1" dirty="0" smtClean="0"/>
          </a:p>
          <a:p>
            <a:pPr fontAlgn="base">
              <a:buFont typeface="Wingdings" pitchFamily="2" charset="2"/>
              <a:buChar char="ü"/>
            </a:pPr>
            <a:r>
              <a:rPr lang="en-US" sz="2000" dirty="0" smtClean="0"/>
              <a:t>I am ready to fight for what I believe is right, even by breaking the Law (45%)</a:t>
            </a:r>
          </a:p>
          <a:p>
            <a:pPr fontAlgn="base">
              <a:buFont typeface="Wingdings" pitchFamily="2" charset="2"/>
              <a:buChar char="ü"/>
            </a:pPr>
            <a:endParaRPr lang="el-GR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If I consider something to be right I support it irrespective of its consequences to others (35%)</a:t>
            </a:r>
          </a:p>
          <a:p>
            <a:pPr>
              <a:buFont typeface="Wingdings" pitchFamily="2" charset="2"/>
              <a:buChar char="ü"/>
            </a:pPr>
            <a:endParaRPr lang="el-GR" sz="2000" dirty="0" smtClean="0"/>
          </a:p>
          <a:p>
            <a:pPr fontAlgn="base">
              <a:buFont typeface="Wingdings" pitchFamily="2" charset="2"/>
              <a:buChar char="ü"/>
            </a:pPr>
            <a:r>
              <a:rPr lang="en-US" sz="2000" dirty="0" smtClean="0"/>
              <a:t>I stick to my beliefs and values even if this harms my personal interests (65%)</a:t>
            </a:r>
          </a:p>
          <a:p>
            <a:pPr fontAlgn="base">
              <a:buNone/>
            </a:pPr>
            <a:endParaRPr lang="el-GR" sz="1700" dirty="0" smtClean="0"/>
          </a:p>
          <a:p>
            <a:pPr>
              <a:buNone/>
            </a:pPr>
            <a:r>
              <a:rPr lang="en-US" sz="1700" dirty="0" smtClean="0"/>
              <a:t> </a:t>
            </a:r>
            <a:endParaRPr lang="el-GR" sz="1700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524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fontAlgn="base"/>
            <a:r>
              <a:rPr lang="en-US" sz="8000" b="1" dirty="0" smtClean="0"/>
              <a:t>Cultural-Political Patterns</a:t>
            </a:r>
            <a:endParaRPr lang="el-GR" sz="80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fontAlgn="base">
              <a:buNone/>
            </a:pPr>
            <a:endParaRPr lang="el-GR" sz="1700" dirty="0" smtClean="0"/>
          </a:p>
          <a:p>
            <a:pPr>
              <a:buNone/>
            </a:pPr>
            <a:r>
              <a:rPr lang="en-US" sz="1700" dirty="0" smtClean="0"/>
              <a:t> </a:t>
            </a:r>
            <a:endParaRPr lang="el-GR" sz="1700" dirty="0" smtClean="0"/>
          </a:p>
          <a:p>
            <a:pPr fontAlgn="base"/>
            <a:r>
              <a:rPr lang="en-US" b="1" dirty="0" smtClean="0"/>
              <a:t>The Romantic Messianic Self (8,5%)</a:t>
            </a:r>
          </a:p>
          <a:p>
            <a:pPr fontAlgn="base"/>
            <a:endParaRPr lang="el-GR" b="1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I sense the world more with my feelings rather than my intellect (40%)</a:t>
            </a:r>
          </a:p>
          <a:p>
            <a:pPr>
              <a:buFont typeface="Wingdings" pitchFamily="2" charset="2"/>
              <a:buChar char="ü"/>
            </a:pPr>
            <a:endParaRPr lang="el-GR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When the people truly come to power it would be a matter of time to solve the most important problems (40%)</a:t>
            </a:r>
          </a:p>
          <a:p>
            <a:pPr>
              <a:buFont typeface="Wingdings" pitchFamily="2" charset="2"/>
              <a:buChar char="ü"/>
            </a:pPr>
            <a:endParaRPr lang="el-GR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In general I trust my fellow citizens irrespective how well I know them personally (17%)</a:t>
            </a:r>
            <a:endParaRPr lang="el-GR" sz="2000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524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fontAlgn="base"/>
            <a:r>
              <a:rPr lang="en-US" sz="8000" b="1" dirty="0" smtClean="0"/>
              <a:t>Cultural-Political Patterns</a:t>
            </a:r>
            <a:endParaRPr lang="el-GR" sz="8000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fontAlgn="base"/>
            <a:r>
              <a:rPr lang="en-US" sz="2400" b="1" dirty="0" smtClean="0"/>
              <a:t>The Egoist Self (8,5%)</a:t>
            </a:r>
          </a:p>
          <a:p>
            <a:pPr fontAlgn="base"/>
            <a:endParaRPr lang="el-GR" b="1" dirty="0" smtClean="0"/>
          </a:p>
          <a:p>
            <a:pPr fontAlgn="base">
              <a:buFont typeface="Wingdings" pitchFamily="2" charset="2"/>
              <a:buChar char="ü"/>
            </a:pPr>
            <a:r>
              <a:rPr lang="en-US" sz="2000" dirty="0" smtClean="0"/>
              <a:t>When it is about my personal profit I do not consider the law (10%)</a:t>
            </a:r>
          </a:p>
          <a:p>
            <a:pPr fontAlgn="base">
              <a:buFont typeface="Wingdings" pitchFamily="2" charset="2"/>
              <a:buChar char="ü"/>
            </a:pPr>
            <a:endParaRPr lang="el-GR" sz="2000" dirty="0" smtClean="0"/>
          </a:p>
          <a:p>
            <a:pPr fontAlgn="base">
              <a:buFont typeface="Wingdings" pitchFamily="2" charset="2"/>
              <a:buChar char="ü"/>
            </a:pPr>
            <a:r>
              <a:rPr lang="en-US" sz="2000" dirty="0" smtClean="0"/>
              <a:t>The role of the politicians is to do favors to their constituency (14%)</a:t>
            </a:r>
          </a:p>
          <a:p>
            <a:pPr fontAlgn="base">
              <a:buFont typeface="Wingdings" pitchFamily="2" charset="2"/>
              <a:buChar char="ü"/>
            </a:pPr>
            <a:endParaRPr lang="el-GR" sz="2000" dirty="0" smtClean="0"/>
          </a:p>
          <a:p>
            <a:pPr fontAlgn="base">
              <a:buFont typeface="Wingdings" pitchFamily="2" charset="2"/>
              <a:buChar char="ü"/>
            </a:pPr>
            <a:r>
              <a:rPr lang="en-US" sz="2000" i="1" dirty="0" smtClean="0">
                <a:solidFill>
                  <a:srgbClr val="FF0000"/>
                </a:solidFill>
              </a:rPr>
              <a:t>Physical violence does not belong to political life (10%)</a:t>
            </a:r>
            <a:endParaRPr lang="el-GR" sz="2000" i="1" dirty="0" smtClean="0">
              <a:solidFill>
                <a:srgbClr val="FF0000"/>
              </a:solidFill>
            </a:endParaRPr>
          </a:p>
          <a:p>
            <a:pPr fontAlgn="base">
              <a:buNone/>
            </a:pPr>
            <a:endParaRPr lang="en-US" sz="2000" b="1" dirty="0" smtClean="0"/>
          </a:p>
          <a:p>
            <a:pPr fontAlgn="base"/>
            <a:endParaRPr lang="el-GR" sz="1600" dirty="0" smtClean="0"/>
          </a:p>
          <a:p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86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fontAlgn="base"/>
            <a:r>
              <a:rPr lang="en-US" sz="8000" b="1" dirty="0" smtClean="0"/>
              <a:t>Cultural-Political Patterns</a:t>
            </a:r>
            <a:endParaRPr lang="el-GR" sz="80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fontAlgn="base">
              <a:buNone/>
            </a:pPr>
            <a:endParaRPr lang="en-US" sz="2000" b="1" dirty="0" smtClean="0"/>
          </a:p>
          <a:p>
            <a:pPr fontAlgn="base"/>
            <a:r>
              <a:rPr lang="en-US" sz="2400" b="1" dirty="0" smtClean="0"/>
              <a:t>The Revolutionary Apocalyptic Self (7,5%)</a:t>
            </a:r>
          </a:p>
          <a:p>
            <a:pPr fontAlgn="base"/>
            <a:endParaRPr lang="el-GR" sz="3000" b="1" dirty="0" smtClean="0"/>
          </a:p>
          <a:p>
            <a:pPr fontAlgn="base">
              <a:buFont typeface="Wingdings" pitchFamily="2" charset="2"/>
              <a:buChar char="ü"/>
            </a:pPr>
            <a:r>
              <a:rPr lang="en-US" sz="2000" dirty="0" smtClean="0"/>
              <a:t>The interest of the People is above the Law (62%)</a:t>
            </a:r>
          </a:p>
          <a:p>
            <a:pPr fontAlgn="base">
              <a:buFont typeface="Wingdings" pitchFamily="2" charset="2"/>
              <a:buChar char="ü"/>
            </a:pPr>
            <a:endParaRPr lang="el-GR" sz="2000" dirty="0" smtClean="0"/>
          </a:p>
          <a:p>
            <a:pPr fontAlgn="base">
              <a:buFont typeface="Wingdings" pitchFamily="2" charset="2"/>
              <a:buChar char="ü"/>
            </a:pPr>
            <a:r>
              <a:rPr lang="en-US" sz="2000" dirty="0" smtClean="0"/>
              <a:t>When the people truly come to power it would be a matter of time to solve the most important problems (40%)</a:t>
            </a:r>
          </a:p>
          <a:p>
            <a:pPr fontAlgn="base">
              <a:buFont typeface="Wingdings" pitchFamily="2" charset="2"/>
              <a:buChar char="ü"/>
            </a:pPr>
            <a:endParaRPr lang="el-GR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I feel that my life is controlled by sinister powerful networks (52%)</a:t>
            </a:r>
          </a:p>
          <a:p>
            <a:pPr>
              <a:buFont typeface="Wingdings" pitchFamily="2" charset="2"/>
              <a:buChar char="ü"/>
            </a:pPr>
            <a:endParaRPr lang="el-GR" sz="2000" dirty="0" smtClean="0"/>
          </a:p>
          <a:p>
            <a:pPr fontAlgn="base">
              <a:buFont typeface="Wingdings" pitchFamily="2" charset="2"/>
              <a:buChar char="ü"/>
            </a:pPr>
            <a:r>
              <a:rPr lang="en-US" sz="2000" i="1" dirty="0" smtClean="0">
                <a:solidFill>
                  <a:srgbClr val="FF0000"/>
                </a:solidFill>
              </a:rPr>
              <a:t>At the end of the day I am responsible for what happens to me (35%)</a:t>
            </a:r>
            <a:endParaRPr lang="el-GR" sz="2000" i="1" dirty="0" smtClean="0">
              <a:solidFill>
                <a:srgbClr val="FF0000"/>
              </a:solidFill>
            </a:endParaRPr>
          </a:p>
          <a:p>
            <a:pPr fontAlgn="base">
              <a:buNone/>
            </a:pPr>
            <a:endParaRPr lang="en-US" sz="2000" b="1" dirty="0" smtClean="0"/>
          </a:p>
          <a:p>
            <a:endParaRPr lang="el-GR" sz="1600" dirty="0" smtClean="0"/>
          </a:p>
          <a:p>
            <a:pPr>
              <a:buNone/>
            </a:pPr>
            <a:r>
              <a:rPr lang="en-US" sz="1600" dirty="0" smtClean="0"/>
              <a:t> </a:t>
            </a:r>
            <a:endParaRPr lang="el-GR" sz="1600" dirty="0" smtClean="0"/>
          </a:p>
          <a:p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524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fontAlgn="base"/>
            <a:r>
              <a:rPr lang="en-US" sz="8000" b="1" dirty="0" smtClean="0"/>
              <a:t>Cultural-Political Patterns</a:t>
            </a:r>
            <a:endParaRPr lang="el-GR" sz="80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/>
          </a:bodyPr>
          <a:lstStyle/>
          <a:p>
            <a:pPr fontAlgn="base">
              <a:buNone/>
            </a:pPr>
            <a:endParaRPr lang="en-US" sz="2000" b="1" dirty="0" smtClean="0"/>
          </a:p>
          <a:p>
            <a:pPr fontAlgn="base"/>
            <a:r>
              <a:rPr lang="en-US" sz="2400" b="1" dirty="0" smtClean="0"/>
              <a:t>The Egalitarian Self (7,5%)</a:t>
            </a:r>
          </a:p>
          <a:p>
            <a:pPr fontAlgn="base"/>
            <a:endParaRPr lang="en-US" b="1" dirty="0" smtClean="0"/>
          </a:p>
          <a:p>
            <a:pPr fontAlgn="base"/>
            <a:endParaRPr lang="el-GR" b="1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Social justice is more important than individual rights (44%)</a:t>
            </a:r>
          </a:p>
          <a:p>
            <a:pPr>
              <a:buFont typeface="Wingdings" pitchFamily="2" charset="2"/>
              <a:buChar char="ü"/>
            </a:pPr>
            <a:endParaRPr lang="el-GR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Between individual freedom and social equality I prefer social equality (56%)</a:t>
            </a:r>
            <a:endParaRPr lang="el-GR" sz="2000" dirty="0" smtClean="0"/>
          </a:p>
          <a:p>
            <a:endParaRPr lang="el-GR" sz="1600" dirty="0" smtClean="0"/>
          </a:p>
          <a:p>
            <a:pPr>
              <a:buNone/>
            </a:pPr>
            <a:r>
              <a:rPr lang="en-US" sz="1600" dirty="0" smtClean="0"/>
              <a:t> </a:t>
            </a:r>
            <a:endParaRPr lang="el-GR" sz="1600" dirty="0" smtClean="0"/>
          </a:p>
          <a:p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524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fontAlgn="base"/>
            <a:r>
              <a:rPr lang="en-US" sz="8000" b="1" dirty="0" smtClean="0"/>
              <a:t>Cultural-Political Patterns</a:t>
            </a:r>
            <a:endParaRPr lang="el-GR" sz="80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01000" cy="655638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Greek world-views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From the egoist…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Egoist</a:t>
            </a:r>
            <a:r>
              <a:rPr lang="en-US" dirty="0"/>
              <a:t>: </a:t>
            </a:r>
            <a:r>
              <a:rPr lang="en-US" dirty="0" smtClean="0"/>
              <a:t>Selfish individualism</a:t>
            </a:r>
            <a:r>
              <a:rPr lang="en-US" dirty="0"/>
              <a:t>. No civil/civic responsibility. The world as an amoral battleground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Phobic</a:t>
            </a:r>
            <a:r>
              <a:rPr lang="en-US" dirty="0"/>
              <a:t>:  The entrenched fatalistic self. The world as a treacherous place.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Revolutionary Apocalyptic</a:t>
            </a:r>
            <a:r>
              <a:rPr lang="en-US" dirty="0"/>
              <a:t>: The entrenched suspicious self. No civic responsibility. The self as a pone– the world as a Manichean arena.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Egalitarian</a:t>
            </a:r>
            <a:r>
              <a:rPr lang="en-US" dirty="0"/>
              <a:t>: The </a:t>
            </a:r>
            <a:r>
              <a:rPr lang="en-US" dirty="0" smtClean="0"/>
              <a:t>collectivist self</a:t>
            </a:r>
            <a:r>
              <a:rPr lang="en-US" dirty="0"/>
              <a:t>. The world as an un-just place. 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Self-righteous</a:t>
            </a:r>
            <a:r>
              <a:rPr lang="en-US" dirty="0"/>
              <a:t>: Defiant, moralistic, individualism. No civil/civic responsibility. The self as a vessel – the world as a “Stranger”.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Romantic Messianic</a:t>
            </a:r>
            <a:r>
              <a:rPr lang="en-US" dirty="0"/>
              <a:t>: The emotive, ethical, self. The self as a healer– the world as Waste Land.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…to the personhood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7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altLang="en-US" sz="2400" b="1" dirty="0" smtClean="0"/>
              <a:t>Institutions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000" dirty="0" smtClean="0"/>
              <a:t>Democratic</a:t>
            </a:r>
          </a:p>
        </p:txBody>
      </p:sp>
      <p:sp>
        <p:nvSpPr>
          <p:cNvPr id="27652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514601"/>
            <a:ext cx="4116388" cy="3611562"/>
          </a:xfrm>
        </p:spPr>
        <p:txBody>
          <a:bodyPr/>
          <a:lstStyle/>
          <a:p>
            <a:pPr marL="0" indent="0"/>
            <a:endParaRPr lang="en-US" altLang="en-US" dirty="0" smtClean="0"/>
          </a:p>
          <a:p>
            <a:pPr marL="0" indent="0"/>
            <a:r>
              <a:rPr lang="en-US" altLang="en-US" sz="1800" dirty="0" smtClean="0"/>
              <a:t>Care for people</a:t>
            </a:r>
          </a:p>
          <a:p>
            <a:pPr marL="0" indent="0"/>
            <a:r>
              <a:rPr lang="en-US" altLang="en-US" sz="1800" dirty="0" smtClean="0"/>
              <a:t>Guarantee egalitarianism</a:t>
            </a:r>
          </a:p>
          <a:p>
            <a:pPr marL="0" indent="0"/>
            <a:r>
              <a:rPr lang="en-US" altLang="en-US" sz="1800" dirty="0" smtClean="0"/>
              <a:t>Consider particular needs </a:t>
            </a:r>
          </a:p>
          <a:p>
            <a:pPr marL="0" indent="0"/>
            <a:r>
              <a:rPr lang="en-US" altLang="en-US" sz="1800" dirty="0" smtClean="0"/>
              <a:t>Sensitive to social needs</a:t>
            </a:r>
          </a:p>
          <a:p>
            <a:pPr marL="0" indent="0"/>
            <a:r>
              <a:rPr lang="en-US" altLang="en-US" sz="1800" dirty="0" smtClean="0"/>
              <a:t>Malleable and flexible</a:t>
            </a:r>
          </a:p>
          <a:p>
            <a:pPr marL="0" indent="0"/>
            <a:endParaRPr lang="en-US" altLang="en-US" dirty="0" smtClean="0"/>
          </a:p>
        </p:txBody>
      </p:sp>
      <p:sp>
        <p:nvSpPr>
          <p:cNvPr id="27653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en-US" dirty="0" smtClean="0"/>
              <a:t>“</a:t>
            </a:r>
            <a:r>
              <a:rPr lang="en-US" altLang="en-US" sz="2000" dirty="0" smtClean="0"/>
              <a:t>Non-democratic</a:t>
            </a:r>
            <a:r>
              <a:rPr lang="en-US" altLang="en-US" dirty="0" smtClean="0"/>
              <a:t>”</a:t>
            </a:r>
          </a:p>
        </p:txBody>
      </p:sp>
      <p:sp>
        <p:nvSpPr>
          <p:cNvPr id="27654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514601"/>
            <a:ext cx="4038600" cy="3611562"/>
          </a:xfrm>
        </p:spPr>
        <p:txBody>
          <a:bodyPr/>
          <a:lstStyle/>
          <a:p>
            <a:pPr marL="0" indent="0"/>
            <a:endParaRPr lang="en-US" altLang="en-US" dirty="0" smtClean="0"/>
          </a:p>
          <a:p>
            <a:pPr marL="0" indent="0"/>
            <a:r>
              <a:rPr lang="en-US" altLang="en-US" sz="1800" dirty="0" smtClean="0"/>
              <a:t>Deal with numbers and statistics</a:t>
            </a:r>
          </a:p>
          <a:p>
            <a:pPr marL="0" indent="0"/>
            <a:r>
              <a:rPr lang="en-US" altLang="en-US" sz="1800" dirty="0" smtClean="0"/>
              <a:t>Stern and non-negotiable</a:t>
            </a:r>
          </a:p>
          <a:p>
            <a:pPr marL="0" indent="0"/>
            <a:r>
              <a:rPr lang="en-US" altLang="en-US" sz="1800" dirty="0" smtClean="0"/>
              <a:t>Regulate various interests</a:t>
            </a:r>
          </a:p>
          <a:p>
            <a:pPr marL="0" indent="0"/>
            <a:r>
              <a:rPr lang="en-US" altLang="en-US" sz="1800" dirty="0" smtClean="0"/>
              <a:t>Impersonal</a:t>
            </a:r>
          </a:p>
          <a:p>
            <a:pPr marL="0" indent="0"/>
            <a:r>
              <a:rPr lang="en-US" altLang="en-US" sz="1800" dirty="0" smtClean="0"/>
              <a:t>Contracts with citizens</a:t>
            </a:r>
          </a:p>
          <a:p>
            <a:pPr marL="0" indent="0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158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Imagistic Mode – Orthodox religion and religiosity</a:t>
            </a:r>
            <a:endParaRPr lang="en-US" sz="2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Out-worldly salvation</a:t>
            </a:r>
          </a:p>
          <a:p>
            <a:endParaRPr lang="en-US" sz="1800" dirty="0" smtClean="0"/>
          </a:p>
          <a:p>
            <a:r>
              <a:rPr lang="en-US" sz="1800" dirty="0" smtClean="0"/>
              <a:t>The icon as a a-temporal window to the transcendental</a:t>
            </a:r>
          </a:p>
          <a:p>
            <a:r>
              <a:rPr lang="en-US" sz="1800" dirty="0" smtClean="0"/>
              <a:t>Piecemeal </a:t>
            </a:r>
            <a:r>
              <a:rPr lang="en-US" sz="1800" dirty="0"/>
              <a:t>evaluation of personal actions (according to the occasion) </a:t>
            </a:r>
            <a:endParaRPr lang="en-US" sz="1800" dirty="0" smtClean="0"/>
          </a:p>
          <a:p>
            <a:r>
              <a:rPr lang="en-US" sz="1800" dirty="0" smtClean="0"/>
              <a:t>Divine “economy” (moral concessions)</a:t>
            </a:r>
          </a:p>
          <a:p>
            <a:r>
              <a:rPr lang="en-US" sz="1800" dirty="0" smtClean="0"/>
              <a:t>Implicit </a:t>
            </a:r>
            <a:r>
              <a:rPr lang="en-US" sz="1800" dirty="0"/>
              <a:t>faith </a:t>
            </a:r>
            <a:r>
              <a:rPr lang="en-US" sz="1800" dirty="0" smtClean="0"/>
              <a:t>(sensing rather than knowing) </a:t>
            </a:r>
            <a:endParaRPr lang="en-US" sz="1800" dirty="0"/>
          </a:p>
          <a:p>
            <a:r>
              <a:rPr lang="en-US" sz="1800" dirty="0" smtClean="0"/>
              <a:t>Acosmistic brotherly love (unqualified love to everyone)</a:t>
            </a:r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The Self</a:t>
            </a:r>
            <a:r>
              <a:rPr lang="en-US" sz="1800" dirty="0" smtClean="0"/>
              <a:t>:  Vessel of God. The emptying of the self from worldly considerations to make room for the divine “energies”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b="1" dirty="0" smtClean="0"/>
              <a:t>The Community</a:t>
            </a:r>
            <a:r>
              <a:rPr lang="en-US" sz="1800" dirty="0" smtClean="0"/>
              <a:t>:  </a:t>
            </a:r>
            <a:r>
              <a:rPr lang="en-US" sz="1800" dirty="0"/>
              <a:t>Undifferentiated community of the faithful </a:t>
            </a:r>
            <a:r>
              <a:rPr lang="en-US" sz="1800" dirty="0" smtClean="0"/>
              <a:t>who think alike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b="1" dirty="0" smtClean="0"/>
              <a:t>The Church</a:t>
            </a:r>
            <a:r>
              <a:rPr lang="en-US" sz="1800" dirty="0" smtClean="0"/>
              <a:t>: The Arc that gathers the faithful and through which salvation is possible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7088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395288" y="620713"/>
            <a:ext cx="8291512" cy="600075"/>
          </a:xfrm>
        </p:spPr>
        <p:txBody>
          <a:bodyPr/>
          <a:lstStyle/>
          <a:p>
            <a:pPr algn="ctr" eaLnBrk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2400" dirty="0" smtClean="0"/>
              <a:t>Modernization </a:t>
            </a:r>
            <a:r>
              <a:rPr lang="el-GR" altLang="en-US" sz="2400" dirty="0" smtClean="0"/>
              <a:t>process in Greece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2413" y="1700213"/>
            <a:ext cx="8434387" cy="46799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45000" rIns="90000" bIns="45000"/>
          <a:lstStyle/>
          <a:p>
            <a:pPr marL="342900" indent="-341313">
              <a:lnSpc>
                <a:spcPct val="100000"/>
              </a:lnSpc>
              <a:spcBef>
                <a:spcPts val="638"/>
              </a:spcBef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2000" dirty="0">
                <a:latin typeface="Tahoma" pitchFamily="34" charset="0"/>
              </a:rPr>
              <a:t>1830  Establishment of the modern Greek State</a:t>
            </a: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2000" dirty="0">
              <a:latin typeface="Tahoma" pitchFamily="34" charset="0"/>
            </a:endParaRP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2000" dirty="0">
                <a:latin typeface="Tahoma" pitchFamily="34" charset="0"/>
              </a:rPr>
              <a:t>Small urban centers – absence of middle classes </a:t>
            </a: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2000" dirty="0">
              <a:latin typeface="Tahoma" pitchFamily="34" charset="0"/>
            </a:endParaRP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2000" dirty="0">
                <a:latin typeface="Tahoma" pitchFamily="34" charset="0"/>
              </a:rPr>
              <a:t>State-led social development/differentiation  vs. traditional kinship – localist networks </a:t>
            </a: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2000" dirty="0">
              <a:latin typeface="Tahoma" pitchFamily="34" charset="0"/>
            </a:endParaRP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2000" dirty="0">
                <a:latin typeface="Tahoma" pitchFamily="34" charset="0"/>
              </a:rPr>
              <a:t>State – Church strategic alliance (1833</a:t>
            </a:r>
            <a:r>
              <a:rPr lang="el-GR" altLang="en-US" sz="2000" dirty="0" smtClean="0">
                <a:latin typeface="Tahoma" pitchFamily="34" charset="0"/>
              </a:rPr>
              <a:t>)</a:t>
            </a:r>
            <a:endParaRPr lang="en-US" altLang="en-US" sz="2000" dirty="0" smtClean="0">
              <a:latin typeface="Tahoma" pitchFamily="34" charset="0"/>
            </a:endParaRP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 sz="2000" dirty="0" smtClean="0">
              <a:latin typeface="Tahoma" pitchFamily="34" charset="0"/>
            </a:endParaRP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 sz="2000" dirty="0" smtClean="0">
              <a:latin typeface="Tahoma" pitchFamily="34" charset="0"/>
            </a:endParaRP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2000" dirty="0" smtClean="0">
                <a:latin typeface="Tahoma" pitchFamily="34" charset="0"/>
              </a:rPr>
              <a:t>Greek citizen = Orthodox Christian + Greek language</a:t>
            </a:r>
            <a:endParaRPr lang="el-GR" altLang="en-US" sz="2000" dirty="0">
              <a:latin typeface="Tahoma" pitchFamily="34" charset="0"/>
            </a:endParaRP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2000" dirty="0">
              <a:solidFill>
                <a:srgbClr val="FFFFFF"/>
              </a:solidFill>
              <a:latin typeface="Tahoma" pitchFamily="34" charset="0"/>
            </a:endParaRP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2000" dirty="0">
              <a:solidFill>
                <a:srgbClr val="FFFFFF"/>
              </a:solidFill>
              <a:latin typeface="Tahoma" pitchFamily="34" charset="0"/>
            </a:endParaRPr>
          </a:p>
          <a:p>
            <a:pPr marL="342900" indent="-341313">
              <a:lnSpc>
                <a:spcPct val="100000"/>
              </a:lnSpc>
              <a:spcBef>
                <a:spcPts val="638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2000" dirty="0">
              <a:solidFill>
                <a:srgbClr val="FFFFFF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824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Imagistic mode – Civil Religion </a:t>
            </a:r>
            <a:endParaRPr 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41313"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800" dirty="0">
                <a:latin typeface="Tahoma" pitchFamily="34" charset="0"/>
              </a:rPr>
              <a:t>Sentiment</a:t>
            </a:r>
            <a:r>
              <a:rPr lang="en-US" altLang="en-US" sz="1800" dirty="0">
                <a:latin typeface="Tahoma" pitchFamily="34" charset="0"/>
              </a:rPr>
              <a:t>-contemplation </a:t>
            </a:r>
            <a:r>
              <a:rPr lang="el-GR" altLang="en-US" sz="1800" dirty="0">
                <a:latin typeface="Tahoma" pitchFamily="34" charset="0"/>
              </a:rPr>
              <a:t>above </a:t>
            </a:r>
            <a:r>
              <a:rPr lang="en-US" altLang="en-US" sz="1800" dirty="0">
                <a:latin typeface="Tahoma" pitchFamily="34" charset="0"/>
              </a:rPr>
              <a:t>analytic </a:t>
            </a:r>
            <a:r>
              <a:rPr lang="el-GR" altLang="en-US" sz="1800" dirty="0" smtClean="0">
                <a:latin typeface="Tahoma" pitchFamily="34" charset="0"/>
              </a:rPr>
              <a:t>reason</a:t>
            </a:r>
            <a:endParaRPr lang="en-US" altLang="en-US" sz="1800" dirty="0" smtClean="0">
              <a:latin typeface="Tahoma" pitchFamily="34" charset="0"/>
            </a:endParaRPr>
          </a:p>
          <a:p>
            <a:pPr indent="-341313"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indent="-341313"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Domination </a:t>
            </a:r>
            <a:r>
              <a:rPr lang="el-GR" altLang="en-US" sz="1800" dirty="0">
                <a:latin typeface="Tahoma" pitchFamily="34" charset="0"/>
              </a:rPr>
              <a:t>of absolute, abstract</a:t>
            </a:r>
            <a:r>
              <a:rPr lang="en-US" altLang="en-US" sz="1800" dirty="0">
                <a:latin typeface="Tahoma" pitchFamily="34" charset="0"/>
              </a:rPr>
              <a:t>, timeless</a:t>
            </a:r>
            <a:r>
              <a:rPr lang="el-GR" altLang="en-US" sz="1800" dirty="0">
                <a:latin typeface="Tahoma" pitchFamily="34" charset="0"/>
              </a:rPr>
              <a:t> truths</a:t>
            </a:r>
            <a:r>
              <a:rPr lang="en-US" altLang="en-US" sz="1800" dirty="0">
                <a:latin typeface="Tahoma" pitchFamily="34" charset="0"/>
              </a:rPr>
              <a:t> </a:t>
            </a:r>
            <a:endParaRPr lang="en-US" altLang="en-US" sz="1800" dirty="0" smtClean="0">
              <a:latin typeface="Tahoma" pitchFamily="34" charset="0"/>
            </a:endParaRPr>
          </a:p>
          <a:p>
            <a:pPr indent="-341313"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1800" dirty="0">
              <a:latin typeface="Tahoma" pitchFamily="34" charset="0"/>
            </a:endParaRPr>
          </a:p>
          <a:p>
            <a:pPr indent="-341313"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Apocalypti</a:t>
            </a:r>
            <a:r>
              <a:rPr lang="en-US" altLang="en-US" sz="1800" dirty="0" smtClean="0">
                <a:latin typeface="Tahoma" pitchFamily="34" charset="0"/>
              </a:rPr>
              <a:t>c </a:t>
            </a:r>
            <a:r>
              <a:rPr lang="el-GR" altLang="en-US" sz="1800" dirty="0" smtClean="0">
                <a:latin typeface="Tahoma" pitchFamily="34" charset="0"/>
              </a:rPr>
              <a:t>visions </a:t>
            </a:r>
            <a:r>
              <a:rPr lang="el-GR" altLang="en-US" sz="1800" dirty="0">
                <a:latin typeface="Tahoma" pitchFamily="34" charset="0"/>
              </a:rPr>
              <a:t>of </a:t>
            </a:r>
            <a:r>
              <a:rPr lang="el-GR" altLang="en-US" sz="1800" dirty="0" smtClean="0">
                <a:latin typeface="Tahoma" pitchFamily="34" charset="0"/>
              </a:rPr>
              <a:t>salvation</a:t>
            </a:r>
            <a:endParaRPr lang="en-US" altLang="en-US" sz="1800" dirty="0" smtClean="0">
              <a:latin typeface="Tahoma" pitchFamily="34" charset="0"/>
            </a:endParaRPr>
          </a:p>
          <a:p>
            <a:pPr indent="-341313"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indent="-341313"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1800" dirty="0">
                <a:latin typeface="Tahoma" pitchFamily="34" charset="0"/>
              </a:rPr>
              <a:t>Piecemeal moral evaluation of social </a:t>
            </a:r>
            <a:r>
              <a:rPr lang="en-US" altLang="en-US" sz="1800" dirty="0" smtClean="0">
                <a:latin typeface="Tahoma" pitchFamily="34" charset="0"/>
              </a:rPr>
              <a:t>action</a:t>
            </a:r>
          </a:p>
          <a:p>
            <a:pPr indent="-341313"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1800" dirty="0">
              <a:latin typeface="Tahoma" pitchFamily="34" charset="0"/>
            </a:endParaRPr>
          </a:p>
          <a:p>
            <a:pPr indent="-341313"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1800" dirty="0" smtClean="0">
                <a:latin typeface="Tahoma" pitchFamily="34" charset="0"/>
              </a:rPr>
              <a:t>A-temporal </a:t>
            </a:r>
            <a:r>
              <a:rPr lang="el-GR" altLang="en-US" sz="1800" dirty="0" smtClean="0">
                <a:latin typeface="Tahoma" pitchFamily="34" charset="0"/>
              </a:rPr>
              <a:t>present</a:t>
            </a:r>
            <a:r>
              <a:rPr lang="en-US" altLang="en-US" sz="1800" dirty="0">
                <a:latin typeface="Tahoma" pitchFamily="34" charset="0"/>
              </a:rPr>
              <a:t>-</a:t>
            </a:r>
            <a:r>
              <a:rPr lang="el-GR" altLang="en-US" sz="1800" dirty="0">
                <a:latin typeface="Tahoma" pitchFamily="34" charset="0"/>
              </a:rPr>
              <a:t>time – outbursts of </a:t>
            </a:r>
            <a:r>
              <a:rPr lang="en-US" altLang="en-US" sz="1800" dirty="0" smtClean="0">
                <a:latin typeface="Tahoma" pitchFamily="34" charset="0"/>
              </a:rPr>
              <a:t>instantaneous </a:t>
            </a:r>
            <a:r>
              <a:rPr lang="el-GR" altLang="en-US" sz="1800" dirty="0" smtClean="0">
                <a:latin typeface="Tahoma" pitchFamily="34" charset="0"/>
              </a:rPr>
              <a:t>action</a:t>
            </a:r>
            <a:r>
              <a:rPr lang="en-US" altLang="en-US" sz="1800" dirty="0" smtClean="0">
                <a:latin typeface="Tahoma" pitchFamily="34" charset="0"/>
              </a:rPr>
              <a:t> without continuity</a:t>
            </a:r>
            <a:endParaRPr lang="el-GR" altLang="en-US" sz="1800" dirty="0">
              <a:latin typeface="Tahoma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0111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Autofit/>
          </a:bodyPr>
          <a:lstStyle/>
          <a:p>
            <a:r>
              <a:rPr lang="en-US" sz="2800" dirty="0" smtClean="0"/>
              <a:t>Interrupted Modernization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Late and incomplete modernization (1880 – 1980)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Paternalistic-statist politics</a:t>
            </a:r>
            <a:r>
              <a:rPr lang="en-US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 (1936 – today)</a:t>
            </a:r>
            <a:endParaRPr lang="el-GR" altLang="en-US" sz="1700" dirty="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Lack of autonomous bourgeoisie and labor classes 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1700" dirty="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Turbulent History and Interrupted Social Development: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1700" dirty="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1912-22 (Great Divide – Venizelos vs. King, New Greece vs. Old Greece)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1940-49 (Civil War – Communists vs. Bourgeois Parties)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1950-1967 (Cold War processes and exclusive polities) 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1700" dirty="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Nationalism – Socialism: Strong symbolic-apocalyptic orientations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Fixation of Rivalry (1945-1981) 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1700" dirty="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1967-74 (Dictatorship)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l-GR" altLang="en-US" sz="1700" dirty="0">
              <a:latin typeface="Tahoma" pitchFamily="34" charset="0"/>
              <a:ea typeface="Arial Unicode MS" pitchFamily="34" charset="-128"/>
              <a:cs typeface="Arial Unicode MS" pitchFamily="34" charset="-128"/>
            </a:endParaRP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1967-74 (Rightist populism) = ‘celebration of folk greekness’</a:t>
            </a:r>
          </a:p>
          <a:p>
            <a:pPr lvl="0" indent="-341313" defTabSz="449263" fontAlgn="base" hangingPunct="0">
              <a:spcBef>
                <a:spcPts val="638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altLang="en-US" sz="1700" dirty="0">
                <a:latin typeface="Tahoma" pitchFamily="34" charset="0"/>
                <a:ea typeface="Arial Unicode MS" pitchFamily="34" charset="-128"/>
                <a:cs typeface="Arial Unicode MS" pitchFamily="34" charset="-128"/>
              </a:rPr>
              <a:t>1981-2009 (Leftist Populism) = ‘anti-authority people in power’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9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6096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Civil religion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143000"/>
            <a:ext cx="7543800" cy="5410200"/>
          </a:xfrm>
        </p:spPr>
        <p:txBody>
          <a:bodyPr>
            <a:normAutofit/>
          </a:bodyPr>
          <a:lstStyle/>
          <a:p>
            <a:pPr algn="l"/>
            <a:endParaRPr lang="en-US" sz="2000" dirty="0" smtClean="0"/>
          </a:p>
          <a:p>
            <a:pPr algn="l"/>
            <a:endParaRPr lang="en-US" sz="2000" b="1" i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i="1" dirty="0" smtClean="0">
                <a:solidFill>
                  <a:schemeClr val="tx1"/>
                </a:solidFill>
              </a:rPr>
              <a:t>		</a:t>
            </a:r>
          </a:p>
          <a:p>
            <a:pPr algn="l"/>
            <a:endParaRPr lang="en-US" sz="2000" b="1" i="1" dirty="0">
              <a:solidFill>
                <a:schemeClr val="tx1"/>
              </a:solidFill>
            </a:endParaRPr>
          </a:p>
          <a:p>
            <a:pPr algn="l"/>
            <a:endParaRPr lang="en-US" sz="2000" b="1" i="1" dirty="0" smtClean="0">
              <a:solidFill>
                <a:schemeClr val="tx1"/>
              </a:solidFill>
            </a:endParaRPr>
          </a:p>
          <a:p>
            <a:pPr algn="l"/>
            <a:endParaRPr lang="en-US" sz="2000" b="1" i="1" dirty="0">
              <a:solidFill>
                <a:schemeClr val="tx1"/>
              </a:solidFill>
            </a:endParaRPr>
          </a:p>
          <a:p>
            <a:pPr algn="l"/>
            <a:endParaRPr lang="en-US" sz="2000" b="1" i="1" dirty="0" smtClean="0">
              <a:solidFill>
                <a:schemeClr val="tx1"/>
              </a:solidFill>
            </a:endParaRPr>
          </a:p>
          <a:p>
            <a:pPr algn="l"/>
            <a:endParaRPr lang="en-US" sz="2000" b="1" i="1" dirty="0">
              <a:solidFill>
                <a:schemeClr val="tx1"/>
              </a:solidFill>
            </a:endParaRPr>
          </a:p>
          <a:p>
            <a:pPr algn="l"/>
            <a:r>
              <a:rPr lang="en-US" sz="2000" b="1" i="1" dirty="0" smtClean="0">
                <a:solidFill>
                  <a:schemeClr val="tx1"/>
                </a:solidFill>
              </a:rPr>
              <a:t>					</a:t>
            </a:r>
          </a:p>
          <a:p>
            <a:pPr algn="l"/>
            <a:r>
              <a:rPr lang="en-US" sz="2000" b="1" i="1" dirty="0">
                <a:solidFill>
                  <a:schemeClr val="tx1"/>
                </a:solidFill>
              </a:rPr>
              <a:t>	</a:t>
            </a:r>
            <a:r>
              <a:rPr lang="en-US" sz="2000" b="1" i="1" dirty="0" smtClean="0">
                <a:solidFill>
                  <a:schemeClr val="tx1"/>
                </a:solidFill>
              </a:rPr>
              <a:t>	The moral depiction of the </a:t>
            </a:r>
            <a:r>
              <a:rPr lang="en-US" sz="2000" b="1" i="1" dirty="0">
                <a:solidFill>
                  <a:schemeClr val="tx1"/>
                </a:solidFill>
              </a:rPr>
              <a:t>political self </a:t>
            </a:r>
            <a:r>
              <a:rPr lang="en-US" sz="2000" b="1" i="1" dirty="0" smtClean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752600" y="2219075"/>
            <a:ext cx="5562600" cy="17526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2362200"/>
            <a:ext cx="51053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                         Fellow citizens	</a:t>
            </a:r>
          </a:p>
          <a:p>
            <a:r>
              <a:rPr lang="en-US" dirty="0" smtClean="0"/>
              <a:t>      Citizen                 </a:t>
            </a:r>
            <a:r>
              <a:rPr lang="en-US" b="1" dirty="0" smtClean="0"/>
              <a:t>SELF</a:t>
            </a:r>
            <a:endParaRPr lang="en-US" b="1" dirty="0"/>
          </a:p>
          <a:p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                                                                    State</a:t>
            </a:r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962400" y="2667000"/>
            <a:ext cx="762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962400" y="3219450"/>
            <a:ext cx="1066800" cy="3619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667000" y="3095375"/>
            <a:ext cx="609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46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8013" cy="838200"/>
          </a:xfrm>
        </p:spPr>
        <p:txBody>
          <a:bodyPr/>
          <a:lstStyle/>
          <a:p>
            <a:r>
              <a:rPr lang="en-US" altLang="en-US" sz="2800" b="1" dirty="0" smtClean="0"/>
              <a:t>The Metapoliteusis Era (1974-2014)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80413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1600" b="1" dirty="0" smtClean="0"/>
              <a:t>Major realignment of Civil religion</a:t>
            </a:r>
          </a:p>
          <a:p>
            <a:endParaRPr lang="en-US" altLang="en-US" sz="1600" b="1" dirty="0" smtClean="0"/>
          </a:p>
          <a:p>
            <a:pPr marL="0" indent="0">
              <a:buNone/>
            </a:pPr>
            <a:r>
              <a:rPr lang="en-US" altLang="en-US" sz="1600" dirty="0" smtClean="0"/>
              <a:t>The People vs. 		The Dictatorship: </a:t>
            </a:r>
          </a:p>
          <a:p>
            <a:pPr marL="0" indent="0">
              <a:buNone/>
            </a:pPr>
            <a:r>
              <a:rPr lang="en-US" altLang="en-US" sz="1600" dirty="0" smtClean="0"/>
              <a:t>			The dark forces (capitalism, imperialism etc.)</a:t>
            </a:r>
          </a:p>
          <a:p>
            <a:pPr marL="0" indent="0">
              <a:buNone/>
            </a:pPr>
            <a:r>
              <a:rPr lang="en-US" altLang="en-US" sz="1600" dirty="0" smtClean="0"/>
              <a:t>			The bourgeoisie life-style (self-discipline, formality etc.)</a:t>
            </a:r>
          </a:p>
          <a:p>
            <a:pPr marL="0" indent="0">
              <a:buNone/>
            </a:pPr>
            <a:r>
              <a:rPr lang="en-US" altLang="en-US" sz="1600" dirty="0" smtClean="0"/>
              <a:t>			Social &amp; political disciplinary hierarchies</a:t>
            </a:r>
          </a:p>
          <a:p>
            <a:pPr marL="0" indent="0">
              <a:buNone/>
            </a:pPr>
            <a:r>
              <a:rPr lang="en-US" altLang="en-US" sz="1600" dirty="0" smtClean="0"/>
              <a:t>							  </a:t>
            </a:r>
          </a:p>
          <a:p>
            <a:endParaRPr lang="en-US" altLang="en-US" sz="1600" dirty="0" smtClean="0"/>
          </a:p>
          <a:p>
            <a:pPr marL="0" indent="0">
              <a:buNone/>
            </a:pPr>
            <a:r>
              <a:rPr lang="en-US" altLang="en-US" sz="1600" b="1" dirty="0" smtClean="0"/>
              <a:t>Major realignments of social power and political structures (1981-2010)</a:t>
            </a:r>
          </a:p>
          <a:p>
            <a:endParaRPr lang="en-US" altLang="en-US" sz="1600" dirty="0" smtClean="0"/>
          </a:p>
          <a:p>
            <a:endParaRPr lang="en-US" altLang="en-US" sz="1600" dirty="0"/>
          </a:p>
          <a:p>
            <a:pPr marL="0" indent="0">
              <a:buNone/>
            </a:pPr>
            <a:r>
              <a:rPr lang="en-US" altLang="en-US" sz="1600" dirty="0" smtClean="0"/>
              <a:t>Who are the People?  </a:t>
            </a:r>
          </a:p>
          <a:p>
            <a:endParaRPr lang="en-US" altLang="en-US" sz="1600" dirty="0" smtClean="0"/>
          </a:p>
          <a:p>
            <a:r>
              <a:rPr lang="en-US" altLang="en-US" sz="1600" dirty="0" smtClean="0"/>
              <a:t>Party – Syndicates – The Marginalized </a:t>
            </a:r>
          </a:p>
          <a:p>
            <a:r>
              <a:rPr lang="en-US" altLang="en-US" sz="1600" dirty="0" smtClean="0"/>
              <a:t>Expansion of State-controlled economy</a:t>
            </a:r>
          </a:p>
          <a:p>
            <a:r>
              <a:rPr lang="en-US" altLang="en-US" sz="1600" dirty="0" smtClean="0"/>
              <a:t>Expansion of civil service employment sector</a:t>
            </a:r>
            <a:r>
              <a:rPr lang="en-US" altLang="en-US" sz="2000" dirty="0" smtClean="0"/>
              <a:t>  </a:t>
            </a:r>
          </a:p>
          <a:p>
            <a:endParaRPr lang="en-US" altLang="en-US" sz="2400" dirty="0" smtClean="0"/>
          </a:p>
          <a:p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5474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1"/>
            <a:ext cx="7772400" cy="6096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Self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9200"/>
            <a:ext cx="7772400" cy="510540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solidFill>
                  <a:schemeClr val="tx1"/>
                </a:solidFill>
                <a:latin typeface="Tahoma" pitchFamily="34" charset="0"/>
              </a:rPr>
              <a:t>I </a:t>
            </a:r>
            <a:r>
              <a:rPr lang="el-GR" altLang="en-US" sz="1800" dirty="0">
                <a:solidFill>
                  <a:schemeClr val="tx1"/>
                </a:solidFill>
                <a:latin typeface="Tahoma" pitchFamily="34" charset="0"/>
              </a:rPr>
              <a:t>sense the world more with my feelings rather than my intellect (</a:t>
            </a:r>
            <a:r>
              <a:rPr lang="en-US" altLang="en-US" sz="1800" dirty="0">
                <a:solidFill>
                  <a:schemeClr val="tx1"/>
                </a:solidFill>
                <a:latin typeface="Tahoma" pitchFamily="34" charset="0"/>
              </a:rPr>
              <a:t>emotive self</a:t>
            </a:r>
            <a:r>
              <a:rPr lang="el-GR" altLang="en-US" sz="1800" dirty="0">
                <a:solidFill>
                  <a:schemeClr val="tx1"/>
                </a:solidFill>
                <a:latin typeface="Tahoma" pitchFamily="34" charset="0"/>
              </a:rPr>
              <a:t>) </a:t>
            </a:r>
            <a:endParaRPr lang="en-US" altLang="en-US" sz="1800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altLang="en-US" sz="1800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solidFill>
                  <a:schemeClr val="tx1"/>
                </a:solidFill>
                <a:latin typeface="Tahoma" pitchFamily="34" charset="0"/>
              </a:rPr>
              <a:t>If </a:t>
            </a:r>
            <a:r>
              <a:rPr lang="el-GR" altLang="en-US" sz="1800" dirty="0">
                <a:solidFill>
                  <a:schemeClr val="tx1"/>
                </a:solidFill>
                <a:latin typeface="Tahoma" pitchFamily="34" charset="0"/>
              </a:rPr>
              <a:t>I consider something to be right I support it irrespective of the consequences  (</a:t>
            </a:r>
            <a:r>
              <a:rPr lang="en-US" altLang="en-US" sz="1800" dirty="0">
                <a:solidFill>
                  <a:schemeClr val="tx1"/>
                </a:solidFill>
                <a:latin typeface="Tahoma" pitchFamily="34" charset="0"/>
              </a:rPr>
              <a:t>self-righteousness</a:t>
            </a:r>
            <a:r>
              <a:rPr lang="el-GR" altLang="en-US" sz="1800" dirty="0" smtClean="0">
                <a:solidFill>
                  <a:schemeClr val="tx1"/>
                </a:solidFill>
                <a:latin typeface="Tahoma" pitchFamily="34" charset="0"/>
              </a:rPr>
              <a:t>)</a:t>
            </a:r>
            <a:endParaRPr lang="en-US" altLang="en-US" sz="1800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altLang="en-US" sz="1800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solidFill>
                  <a:schemeClr val="tx1"/>
                </a:solidFill>
                <a:latin typeface="Tahoma" pitchFamily="34" charset="0"/>
              </a:rPr>
              <a:t>At </a:t>
            </a:r>
            <a:r>
              <a:rPr lang="el-GR" altLang="en-US" sz="1800" dirty="0">
                <a:solidFill>
                  <a:schemeClr val="tx1"/>
                </a:solidFill>
                <a:latin typeface="Tahoma" pitchFamily="34" charset="0"/>
              </a:rPr>
              <a:t>the end of the day I am responsible for what happens to me (</a:t>
            </a:r>
            <a:r>
              <a:rPr lang="en-US" altLang="en-US" sz="1800" dirty="0">
                <a:solidFill>
                  <a:schemeClr val="tx1"/>
                </a:solidFill>
                <a:latin typeface="Tahoma" pitchFamily="34" charset="0"/>
              </a:rPr>
              <a:t>self-reflection</a:t>
            </a:r>
            <a:r>
              <a:rPr lang="el-GR" altLang="en-US" sz="1800" dirty="0" smtClean="0">
                <a:solidFill>
                  <a:schemeClr val="tx1"/>
                </a:solidFill>
                <a:latin typeface="Tahoma" pitchFamily="34" charset="0"/>
              </a:rPr>
              <a:t>)</a:t>
            </a:r>
            <a:endParaRPr lang="en-US" altLang="en-US" sz="1800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altLang="en-US" sz="1800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solidFill>
                  <a:schemeClr val="tx1"/>
                </a:solidFill>
                <a:latin typeface="Tahoma" pitchFamily="34" charset="0"/>
              </a:rPr>
              <a:t>I </a:t>
            </a:r>
            <a:r>
              <a:rPr lang="el-GR" altLang="en-US" sz="1800" dirty="0">
                <a:solidFill>
                  <a:schemeClr val="tx1"/>
                </a:solidFill>
                <a:latin typeface="Tahoma" pitchFamily="34" charset="0"/>
              </a:rPr>
              <a:t>feel that my life is controlled by dark networks (insecurity</a:t>
            </a:r>
            <a:r>
              <a:rPr lang="el-GR" altLang="en-US" sz="1800" dirty="0" smtClean="0">
                <a:solidFill>
                  <a:schemeClr val="tx1"/>
                </a:solidFill>
                <a:latin typeface="Tahoma" pitchFamily="34" charset="0"/>
              </a:rPr>
              <a:t>)</a:t>
            </a:r>
            <a:endParaRPr lang="en-US" altLang="en-US" sz="1800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altLang="en-US" sz="1800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1800" dirty="0" smtClean="0">
                <a:solidFill>
                  <a:schemeClr val="tx1"/>
                </a:solidFill>
                <a:latin typeface="Tahoma" pitchFamily="34" charset="0"/>
              </a:rPr>
              <a:t>I </a:t>
            </a:r>
            <a:r>
              <a:rPr lang="en-US" altLang="en-US" sz="1800" dirty="0">
                <a:solidFill>
                  <a:schemeClr val="tx1"/>
                </a:solidFill>
                <a:latin typeface="Tahoma" pitchFamily="34" charset="0"/>
              </a:rPr>
              <a:t>believe that the destiny of each person is predetermined (fatalism)</a:t>
            </a:r>
            <a:endParaRPr lang="el-GR" altLang="en-US" sz="1800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100000"/>
              </a:lnSpc>
              <a:spcBef>
                <a:spcPts val="6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solidFill>
                  <a:schemeClr val="tx1"/>
                </a:solidFill>
                <a:latin typeface="Tahoma" pitchFamily="34" charset="0"/>
              </a:rPr>
              <a:t>I </a:t>
            </a:r>
            <a:r>
              <a:rPr lang="el-GR" altLang="en-US" sz="1800" dirty="0">
                <a:solidFill>
                  <a:schemeClr val="tx1"/>
                </a:solidFill>
                <a:latin typeface="Tahoma" pitchFamily="34" charset="0"/>
              </a:rPr>
              <a:t>believe in the miraculous intervention of God in the world (messianism)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10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400" b="1" dirty="0">
                <a:latin typeface="Tahoma" pitchFamily="34" charset="0"/>
              </a:rPr>
              <a:t>Civil Conscience</a:t>
            </a:r>
            <a:br>
              <a:rPr lang="en-US" altLang="en-US" sz="2400" b="1" dirty="0">
                <a:latin typeface="Tahoma" pitchFamily="34" charset="0"/>
              </a:rPr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In </a:t>
            </a:r>
            <a:r>
              <a:rPr lang="el-GR" altLang="en-US" sz="1800" dirty="0">
                <a:latin typeface="Tahoma" pitchFamily="34" charset="0"/>
              </a:rPr>
              <a:t>general I trust my fellow citizens irrespective of how well I know them personally (</a:t>
            </a:r>
            <a:r>
              <a:rPr lang="en-US" altLang="en-US" sz="1800" dirty="0">
                <a:latin typeface="Tahoma" pitchFamily="34" charset="0"/>
              </a:rPr>
              <a:t>civil </a:t>
            </a:r>
            <a:r>
              <a:rPr lang="el-GR" altLang="en-US" sz="1800" dirty="0" smtClean="0">
                <a:latin typeface="Tahoma" pitchFamily="34" charset="0"/>
              </a:rPr>
              <a:t>trust)</a:t>
            </a:r>
            <a:endParaRPr lang="en-US" altLang="en-US" sz="1800" dirty="0" smtClean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1800" dirty="0" smtClean="0">
                <a:latin typeface="Tahoma" pitchFamily="34" charset="0"/>
              </a:rPr>
              <a:t>Immigrants</a:t>
            </a:r>
            <a:r>
              <a:rPr lang="el-GR" altLang="en-US" sz="1800" dirty="0" smtClean="0">
                <a:latin typeface="Tahoma" pitchFamily="34" charset="0"/>
              </a:rPr>
              <a:t> </a:t>
            </a:r>
            <a:r>
              <a:rPr lang="el-GR" altLang="en-US" sz="1800" dirty="0">
                <a:latin typeface="Tahoma" pitchFamily="34" charset="0"/>
              </a:rPr>
              <a:t>impose a threat to our national identity </a:t>
            </a:r>
            <a:r>
              <a:rPr lang="en-US" altLang="en-US" sz="1800" dirty="0">
                <a:latin typeface="Tahoma" pitchFamily="34" charset="0"/>
              </a:rPr>
              <a:t>(</a:t>
            </a:r>
            <a:r>
              <a:rPr lang="el-GR" altLang="en-US" sz="1800" dirty="0" smtClean="0">
                <a:latin typeface="Tahoma" pitchFamily="34" charset="0"/>
              </a:rPr>
              <a:t>xenophobia)</a:t>
            </a:r>
            <a:endParaRPr lang="en-US" altLang="en-US" sz="1800" dirty="0" smtClean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The </a:t>
            </a:r>
            <a:r>
              <a:rPr lang="el-GR" altLang="en-US" sz="1800" dirty="0">
                <a:latin typeface="Tahoma" pitchFamily="34" charset="0"/>
              </a:rPr>
              <a:t>foreigners are jealous and conspire against us (xenophobia) </a:t>
            </a: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Between </a:t>
            </a:r>
            <a:r>
              <a:rPr lang="el-GR" altLang="en-US" sz="1800" dirty="0">
                <a:latin typeface="Tahoma" pitchFamily="34" charset="0"/>
              </a:rPr>
              <a:t>individual freedoms and social equality, I prefer social equality (</a:t>
            </a:r>
            <a:r>
              <a:rPr lang="el-GR" altLang="en-US" sz="1800" dirty="0" smtClean="0">
                <a:latin typeface="Tahoma" pitchFamily="34" charset="0"/>
              </a:rPr>
              <a:t>egalitarianism)</a:t>
            </a:r>
            <a:endParaRPr lang="en-US" altLang="en-US" sz="1800" dirty="0" smtClean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Physical </a:t>
            </a:r>
            <a:r>
              <a:rPr lang="el-GR" altLang="en-US" sz="1800" dirty="0">
                <a:latin typeface="Tahoma" pitchFamily="34" charset="0"/>
              </a:rPr>
              <a:t>violence by no means belongs to social life (</a:t>
            </a:r>
            <a:r>
              <a:rPr lang="en-US" altLang="en-US" sz="1800" dirty="0">
                <a:latin typeface="Tahoma" pitchFamily="34" charset="0"/>
              </a:rPr>
              <a:t>civility</a:t>
            </a:r>
            <a:r>
              <a:rPr lang="el-GR" altLang="en-US" sz="1800" dirty="0">
                <a:latin typeface="Tahoma" pitchFamily="34" charset="0"/>
              </a:rPr>
              <a:t>)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90814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Civic virtue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“</a:t>
            </a:r>
            <a:r>
              <a:rPr lang="en-US" altLang="en-US" sz="1800" dirty="0">
                <a:latin typeface="Tahoma" pitchFamily="34" charset="0"/>
              </a:rPr>
              <a:t>Social </a:t>
            </a:r>
            <a:r>
              <a:rPr lang="el-GR" altLang="en-US" sz="1800" dirty="0">
                <a:latin typeface="Tahoma" pitchFamily="34" charset="0"/>
              </a:rPr>
              <a:t>Justice” is more important that “individual rights” (egalitarianism)</a:t>
            </a:r>
            <a:endParaRPr lang="en-US" altLang="en-US" sz="1800" dirty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 smtClean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The </a:t>
            </a:r>
            <a:r>
              <a:rPr lang="el-GR" altLang="en-US" sz="1800" dirty="0">
                <a:latin typeface="Tahoma" pitchFamily="34" charset="0"/>
              </a:rPr>
              <a:t>role of the politicians is to adhere to my demands (</a:t>
            </a:r>
            <a:r>
              <a:rPr lang="en-US" altLang="en-US" sz="1800" dirty="0">
                <a:latin typeface="Tahoma" pitchFamily="34" charset="0"/>
              </a:rPr>
              <a:t>egoistic ‘politics’</a:t>
            </a:r>
            <a:r>
              <a:rPr lang="el-GR" altLang="en-US" sz="1800" dirty="0" smtClean="0">
                <a:latin typeface="Tahoma" pitchFamily="34" charset="0"/>
              </a:rPr>
              <a:t>)</a:t>
            </a:r>
            <a:endParaRPr lang="en-US" altLang="en-US" sz="1800" dirty="0" smtClean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Before </a:t>
            </a:r>
            <a:r>
              <a:rPr lang="el-GR" altLang="en-US" sz="1800" dirty="0">
                <a:latin typeface="Tahoma" pitchFamily="34" charset="0"/>
              </a:rPr>
              <a:t>my personal profit I do not consider the Law (</a:t>
            </a:r>
            <a:r>
              <a:rPr lang="el-GR" altLang="en-US" sz="1800" dirty="0" smtClean="0">
                <a:latin typeface="Tahoma" pitchFamily="34" charset="0"/>
              </a:rPr>
              <a:t>egoism)</a:t>
            </a:r>
            <a:endParaRPr lang="en-US" altLang="en-US" sz="1800" dirty="0" smtClean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The </a:t>
            </a:r>
            <a:r>
              <a:rPr lang="el-GR" altLang="en-US" sz="1800" dirty="0">
                <a:latin typeface="Tahoma" pitchFamily="34" charset="0"/>
              </a:rPr>
              <a:t>interest of the people is above institutions and laws (populism)</a:t>
            </a: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When </a:t>
            </a:r>
            <a:r>
              <a:rPr lang="el-GR" altLang="en-US" sz="1800" dirty="0">
                <a:latin typeface="Tahoma" pitchFamily="34" charset="0"/>
              </a:rPr>
              <a:t>the people truly get the power, it would be a matter of time to solve the most important problems (</a:t>
            </a:r>
            <a:r>
              <a:rPr lang="en-US" altLang="en-US" sz="1800" dirty="0" err="1">
                <a:latin typeface="Tahoma" pitchFamily="34" charset="0"/>
              </a:rPr>
              <a:t>messianism</a:t>
            </a:r>
            <a:r>
              <a:rPr lang="en-US" altLang="en-US" sz="1800" dirty="0">
                <a:latin typeface="Tahoma" pitchFamily="34" charset="0"/>
              </a:rPr>
              <a:t> </a:t>
            </a:r>
            <a:r>
              <a:rPr lang="el-GR" altLang="en-US" sz="1800" dirty="0">
                <a:latin typeface="Tahoma" pitchFamily="34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altLang="en-US" sz="1800" dirty="0">
              <a:latin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38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altLang="en-US" sz="1800" dirty="0" smtClean="0">
                <a:latin typeface="Tahoma" pitchFamily="34" charset="0"/>
              </a:rPr>
              <a:t>I </a:t>
            </a:r>
            <a:r>
              <a:rPr lang="el-GR" altLang="en-US" sz="1800" dirty="0">
                <a:latin typeface="Tahoma" pitchFamily="34" charset="0"/>
              </a:rPr>
              <a:t>am ready to fight for what I believe is right, even by breaking the Law  (</a:t>
            </a:r>
            <a:r>
              <a:rPr lang="en-US" altLang="en-US" sz="1800" dirty="0">
                <a:latin typeface="Tahoma" pitchFamily="34" charset="0"/>
              </a:rPr>
              <a:t>self-righteousness</a:t>
            </a:r>
            <a:r>
              <a:rPr lang="el-GR" altLang="en-US" sz="1800" dirty="0">
                <a:latin typeface="Tahoma" pitchFamily="34" charset="0"/>
              </a:rPr>
              <a:t>)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5710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civil model (hypothetical)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297363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I sense the world through my intellect</a:t>
            </a:r>
          </a:p>
          <a:p>
            <a:endParaRPr lang="en-US" sz="2000" dirty="0" smtClean="0"/>
          </a:p>
          <a:p>
            <a:r>
              <a:rPr lang="en-US" sz="2000" dirty="0"/>
              <a:t>At the end of the day I am responsible for what happens to me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/>
              <a:t>In general I trust my fellow citizens irrespective of how well I know them </a:t>
            </a:r>
            <a:r>
              <a:rPr lang="en-US" sz="2000" dirty="0" smtClean="0"/>
              <a:t>personally</a:t>
            </a:r>
          </a:p>
          <a:p>
            <a:endParaRPr lang="en-US" sz="2000" dirty="0" smtClean="0"/>
          </a:p>
          <a:p>
            <a:r>
              <a:rPr lang="en-US" sz="2000" dirty="0"/>
              <a:t>Physical violence by no means belongs to social life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/>
              <a:t>Before my personal profit I </a:t>
            </a:r>
            <a:r>
              <a:rPr lang="en-US" sz="2000" i="1" dirty="0"/>
              <a:t>do</a:t>
            </a:r>
            <a:r>
              <a:rPr lang="en-US" sz="2000" dirty="0"/>
              <a:t> </a:t>
            </a:r>
            <a:r>
              <a:rPr lang="en-US" sz="2000" dirty="0" smtClean="0"/>
              <a:t>consider </a:t>
            </a:r>
            <a:r>
              <a:rPr lang="en-US" sz="2000" dirty="0"/>
              <a:t>the </a:t>
            </a:r>
            <a:r>
              <a:rPr lang="en-US" sz="2000" dirty="0" smtClean="0"/>
              <a:t>Law</a:t>
            </a:r>
          </a:p>
          <a:p>
            <a:endParaRPr lang="en-US" sz="2000" dirty="0" smtClean="0"/>
          </a:p>
          <a:p>
            <a:r>
              <a:rPr lang="en-US" sz="2000" dirty="0"/>
              <a:t> The interest of the people </a:t>
            </a:r>
            <a:r>
              <a:rPr lang="en-US" sz="2000" dirty="0" smtClean="0"/>
              <a:t>is </a:t>
            </a:r>
            <a:r>
              <a:rPr lang="en-US" sz="2000" i="1" dirty="0" smtClean="0"/>
              <a:t>not</a:t>
            </a:r>
            <a:r>
              <a:rPr lang="en-US" sz="2000" dirty="0" smtClean="0"/>
              <a:t> </a:t>
            </a:r>
            <a:r>
              <a:rPr lang="en-US" sz="2000" dirty="0"/>
              <a:t>above institutions and laws 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201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3570</TotalTime>
  <Words>1109</Words>
  <Application>Microsoft Office PowerPoint</Application>
  <PresentationFormat>On-screen Show (4:3)</PresentationFormat>
  <Paragraphs>245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   Civil Religion in Greece </vt:lpstr>
      <vt:lpstr>Modernization process in Greece</vt:lpstr>
      <vt:lpstr>Interrupted Modernization</vt:lpstr>
      <vt:lpstr>Civil religion</vt:lpstr>
      <vt:lpstr>The Metapoliteusis Era (1974-2014)</vt:lpstr>
      <vt:lpstr>The Self</vt:lpstr>
      <vt:lpstr>Civil Conscience </vt:lpstr>
      <vt:lpstr>Civic virtue</vt:lpstr>
      <vt:lpstr>The civil model (hypothetical)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Greek world-views</vt:lpstr>
      <vt:lpstr>Institutions</vt:lpstr>
      <vt:lpstr>Imagistic Mode – Orthodox religion and religiosity</vt:lpstr>
      <vt:lpstr>Imagistic mode – Civil Religion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Russian results</dc:title>
  <dc:creator>lydia papanikolopoulou</dc:creator>
  <cp:lastModifiedBy>Marangudakis, Manusos</cp:lastModifiedBy>
  <cp:revision>52</cp:revision>
  <dcterms:created xsi:type="dcterms:W3CDTF">2006-08-16T00:00:00Z</dcterms:created>
  <dcterms:modified xsi:type="dcterms:W3CDTF">2014-12-02T19:52:02Z</dcterms:modified>
</cp:coreProperties>
</file>