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49" r:id="rId2"/>
  </p:sldMasterIdLst>
  <p:notesMasterIdLst>
    <p:notesMasterId r:id="rId42"/>
  </p:notesMasterIdLst>
  <p:sldIdLst>
    <p:sldId id="256" r:id="rId3"/>
    <p:sldId id="293" r:id="rId4"/>
    <p:sldId id="257" r:id="rId5"/>
    <p:sldId id="258" r:id="rId6"/>
    <p:sldId id="259" r:id="rId7"/>
    <p:sldId id="294" r:id="rId8"/>
    <p:sldId id="291" r:id="rId9"/>
    <p:sldId id="276" r:id="rId10"/>
    <p:sldId id="278" r:id="rId11"/>
    <p:sldId id="299" r:id="rId12"/>
    <p:sldId id="280" r:id="rId13"/>
    <p:sldId id="260" r:id="rId14"/>
    <p:sldId id="261" r:id="rId15"/>
    <p:sldId id="262" r:id="rId16"/>
    <p:sldId id="297" r:id="rId17"/>
    <p:sldId id="263" r:id="rId18"/>
    <p:sldId id="287" r:id="rId19"/>
    <p:sldId id="295" r:id="rId20"/>
    <p:sldId id="288" r:id="rId21"/>
    <p:sldId id="264" r:id="rId22"/>
    <p:sldId id="289" r:id="rId23"/>
    <p:sldId id="286" r:id="rId24"/>
    <p:sldId id="285" r:id="rId25"/>
    <p:sldId id="266" r:id="rId26"/>
    <p:sldId id="267" r:id="rId27"/>
    <p:sldId id="268" r:id="rId28"/>
    <p:sldId id="284" r:id="rId29"/>
    <p:sldId id="282" r:id="rId30"/>
    <p:sldId id="283" r:id="rId31"/>
    <p:sldId id="292" r:id="rId32"/>
    <p:sldId id="277" r:id="rId33"/>
    <p:sldId id="272" r:id="rId34"/>
    <p:sldId id="275" r:id="rId35"/>
    <p:sldId id="279" r:id="rId36"/>
    <p:sldId id="281" r:id="rId37"/>
    <p:sldId id="273" r:id="rId38"/>
    <p:sldId id="290" r:id="rId39"/>
    <p:sldId id="296" r:id="rId40"/>
    <p:sldId id="298" r:id="rId41"/>
  </p:sldIdLst>
  <p:sldSz cx="9144000" cy="6858000" type="screen4x3"/>
  <p:notesSz cx="7010400" cy="9296400"/>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kern="1200">
        <a:solidFill>
          <a:schemeClr val="tx1"/>
        </a:solidFill>
        <a:latin typeface="Arial" charset="0"/>
        <a:ea typeface="Arial Unicode MS" pitchFamily="34" charset="-128"/>
        <a:cs typeface="Arial Unicode MS"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504">
          <p15:clr>
            <a:srgbClr val="A4A3A4"/>
          </p15:clr>
        </p15:guide>
        <p15:guide id="2" pos="20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504"/>
        <p:guide pos="200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CF373E-1CCA-4558-A871-55B926C224DC}"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GB"/>
        </a:p>
      </dgm:t>
    </dgm:pt>
    <dgm:pt modelId="{B7E5A4B3-20E1-44FD-B215-121BDCA6F036}">
      <dgm:prSet phldrT="[Text]"/>
      <dgm:spPr>
        <a:noFill/>
      </dgm:spPr>
      <dgm:t>
        <a:bodyPr/>
        <a:lstStyle/>
        <a:p>
          <a:r>
            <a:rPr lang="en-GB" dirty="0"/>
            <a:t>culture</a:t>
          </a:r>
        </a:p>
      </dgm:t>
    </dgm:pt>
    <dgm:pt modelId="{665C4B56-C28B-41D3-BD03-AB31697B3223}" type="parTrans" cxnId="{FC4E2825-A5CC-4B45-85CC-ECEF79FB5A67}">
      <dgm:prSet/>
      <dgm:spPr/>
      <dgm:t>
        <a:bodyPr/>
        <a:lstStyle/>
        <a:p>
          <a:endParaRPr lang="en-GB"/>
        </a:p>
      </dgm:t>
    </dgm:pt>
    <dgm:pt modelId="{6CEC3F9F-5E49-4177-8CF4-CED3FB26F457}" type="sibTrans" cxnId="{FC4E2825-A5CC-4B45-85CC-ECEF79FB5A67}">
      <dgm:prSet/>
      <dgm:spPr/>
      <dgm:t>
        <a:bodyPr/>
        <a:lstStyle/>
        <a:p>
          <a:endParaRPr lang="en-GB"/>
        </a:p>
      </dgm:t>
    </dgm:pt>
    <dgm:pt modelId="{97DB8E91-DC49-4736-A0A1-19DA92652F62}">
      <dgm:prSet phldrT="[Text]"/>
      <dgm:spPr>
        <a:solidFill>
          <a:srgbClr val="FF0000"/>
        </a:solidFill>
      </dgm:spPr>
      <dgm:t>
        <a:bodyPr/>
        <a:lstStyle/>
        <a:p>
          <a:r>
            <a:rPr lang="en-GB" dirty="0"/>
            <a:t>ideological</a:t>
          </a:r>
        </a:p>
      </dgm:t>
    </dgm:pt>
    <dgm:pt modelId="{5BE98B5C-EABF-46D0-8F84-7880CAB05B61}" type="parTrans" cxnId="{127A04E3-8C94-47AF-8F35-3D9FFF0C0ED8}">
      <dgm:prSet/>
      <dgm:spPr/>
      <dgm:t>
        <a:bodyPr/>
        <a:lstStyle/>
        <a:p>
          <a:endParaRPr lang="en-GB"/>
        </a:p>
      </dgm:t>
    </dgm:pt>
    <dgm:pt modelId="{3621BAF2-910E-463B-8F4D-84237262AA24}" type="sibTrans" cxnId="{127A04E3-8C94-47AF-8F35-3D9FFF0C0ED8}">
      <dgm:prSet/>
      <dgm:spPr/>
      <dgm:t>
        <a:bodyPr/>
        <a:lstStyle/>
        <a:p>
          <a:endParaRPr lang="en-GB"/>
        </a:p>
      </dgm:t>
    </dgm:pt>
    <dgm:pt modelId="{CAD0D80D-CB50-43E4-B534-9AE8926A7E1D}">
      <dgm:prSet phldrT="[Text]"/>
      <dgm:spPr>
        <a:solidFill>
          <a:srgbClr val="0070C0"/>
        </a:solidFill>
      </dgm:spPr>
      <dgm:t>
        <a:bodyPr/>
        <a:lstStyle/>
        <a:p>
          <a:r>
            <a:rPr lang="en-GB" dirty="0"/>
            <a:t>political</a:t>
          </a:r>
        </a:p>
      </dgm:t>
    </dgm:pt>
    <dgm:pt modelId="{B8930442-D174-49EA-88BB-B3F703A25A55}" type="parTrans" cxnId="{A57AA4C7-9033-4516-AD99-CB56B0E14B1A}">
      <dgm:prSet/>
      <dgm:spPr/>
      <dgm:t>
        <a:bodyPr/>
        <a:lstStyle/>
        <a:p>
          <a:endParaRPr lang="en-GB"/>
        </a:p>
      </dgm:t>
    </dgm:pt>
    <dgm:pt modelId="{A9DA0D4B-ABBD-406E-AF25-E7CAE7D0DE84}" type="sibTrans" cxnId="{A57AA4C7-9033-4516-AD99-CB56B0E14B1A}">
      <dgm:prSet/>
      <dgm:spPr/>
      <dgm:t>
        <a:bodyPr/>
        <a:lstStyle/>
        <a:p>
          <a:endParaRPr lang="en-GB"/>
        </a:p>
      </dgm:t>
    </dgm:pt>
    <dgm:pt modelId="{5614B5F1-02C1-45D4-9FD4-72EB2EB54896}">
      <dgm:prSet phldrT="[Text]"/>
      <dgm:spPr>
        <a:solidFill>
          <a:srgbClr val="7030A0"/>
        </a:solidFill>
      </dgm:spPr>
      <dgm:t>
        <a:bodyPr/>
        <a:lstStyle/>
        <a:p>
          <a:r>
            <a:rPr lang="en-GB" dirty="0"/>
            <a:t>military</a:t>
          </a:r>
        </a:p>
      </dgm:t>
    </dgm:pt>
    <dgm:pt modelId="{9824B3F6-A5A1-4728-A08C-DC24D98FE7BC}" type="parTrans" cxnId="{3D39DECD-9127-460C-ABEA-1F2BDD5270FC}">
      <dgm:prSet/>
      <dgm:spPr/>
      <dgm:t>
        <a:bodyPr/>
        <a:lstStyle/>
        <a:p>
          <a:endParaRPr lang="en-GB"/>
        </a:p>
      </dgm:t>
    </dgm:pt>
    <dgm:pt modelId="{808876D9-BA95-457D-AC11-BAD638C9A8BA}" type="sibTrans" cxnId="{3D39DECD-9127-460C-ABEA-1F2BDD5270FC}">
      <dgm:prSet/>
      <dgm:spPr/>
      <dgm:t>
        <a:bodyPr/>
        <a:lstStyle/>
        <a:p>
          <a:endParaRPr lang="en-GB"/>
        </a:p>
      </dgm:t>
    </dgm:pt>
    <dgm:pt modelId="{69103C46-2AA6-4CF1-83E1-5DC34E0EE473}">
      <dgm:prSet phldrT="[Text]"/>
      <dgm:spPr>
        <a:solidFill>
          <a:srgbClr val="00B050"/>
        </a:solidFill>
      </dgm:spPr>
      <dgm:t>
        <a:bodyPr/>
        <a:lstStyle/>
        <a:p>
          <a:r>
            <a:rPr lang="en-GB" dirty="0"/>
            <a:t>economic</a:t>
          </a:r>
        </a:p>
      </dgm:t>
    </dgm:pt>
    <dgm:pt modelId="{43C70CF0-E38F-40EC-9693-39F194F8D6C3}" type="parTrans" cxnId="{D43BA113-6B63-4AC1-B7AD-7193E06622E0}">
      <dgm:prSet/>
      <dgm:spPr/>
      <dgm:t>
        <a:bodyPr/>
        <a:lstStyle/>
        <a:p>
          <a:endParaRPr lang="en-GB"/>
        </a:p>
      </dgm:t>
    </dgm:pt>
    <dgm:pt modelId="{44EEEF28-CF04-4183-8491-7ECA2A90F096}" type="sibTrans" cxnId="{D43BA113-6B63-4AC1-B7AD-7193E06622E0}">
      <dgm:prSet/>
      <dgm:spPr/>
      <dgm:t>
        <a:bodyPr/>
        <a:lstStyle/>
        <a:p>
          <a:endParaRPr lang="en-GB"/>
        </a:p>
      </dgm:t>
    </dgm:pt>
    <dgm:pt modelId="{C8DDC0B9-6631-4360-9B1C-E63913A7FF15}" type="pres">
      <dgm:prSet presAssocID="{CECF373E-1CCA-4558-A871-55B926C224DC}" presName="Name0" presStyleCnt="0">
        <dgm:presLayoutVars>
          <dgm:chMax val="1"/>
          <dgm:dir/>
          <dgm:animLvl val="ctr"/>
          <dgm:resizeHandles val="exact"/>
        </dgm:presLayoutVars>
      </dgm:prSet>
      <dgm:spPr/>
    </dgm:pt>
    <dgm:pt modelId="{5C408BAD-8299-44F8-BA4E-BB9C97CA15D2}" type="pres">
      <dgm:prSet presAssocID="{B7E5A4B3-20E1-44FD-B215-121BDCA6F036}" presName="centerShape" presStyleLbl="node0" presStyleIdx="0" presStyleCnt="1"/>
      <dgm:spPr/>
    </dgm:pt>
    <dgm:pt modelId="{B449799D-EA12-4C45-9AAD-1C056A6EA2D1}" type="pres">
      <dgm:prSet presAssocID="{5BE98B5C-EABF-46D0-8F84-7880CAB05B61}" presName="parTrans" presStyleLbl="sibTrans2D1" presStyleIdx="0" presStyleCnt="4"/>
      <dgm:spPr/>
    </dgm:pt>
    <dgm:pt modelId="{55FB7A8B-1A90-453F-9AEC-BE0CEA481DFC}" type="pres">
      <dgm:prSet presAssocID="{5BE98B5C-EABF-46D0-8F84-7880CAB05B61}" presName="connectorText" presStyleLbl="sibTrans2D1" presStyleIdx="0" presStyleCnt="4"/>
      <dgm:spPr/>
    </dgm:pt>
    <dgm:pt modelId="{D5D029FC-1EB4-42AF-A92F-43607CAA2D58}" type="pres">
      <dgm:prSet presAssocID="{97DB8E91-DC49-4736-A0A1-19DA92652F62}" presName="node" presStyleLbl="node1" presStyleIdx="0" presStyleCnt="4">
        <dgm:presLayoutVars>
          <dgm:bulletEnabled val="1"/>
        </dgm:presLayoutVars>
      </dgm:prSet>
      <dgm:spPr/>
    </dgm:pt>
    <dgm:pt modelId="{A2203FE8-2065-4E63-B62E-44165769A501}" type="pres">
      <dgm:prSet presAssocID="{B8930442-D174-49EA-88BB-B3F703A25A55}" presName="parTrans" presStyleLbl="sibTrans2D1" presStyleIdx="1" presStyleCnt="4"/>
      <dgm:spPr/>
    </dgm:pt>
    <dgm:pt modelId="{3107909A-E615-4BFC-8104-3C69C2A56110}" type="pres">
      <dgm:prSet presAssocID="{B8930442-D174-49EA-88BB-B3F703A25A55}" presName="connectorText" presStyleLbl="sibTrans2D1" presStyleIdx="1" presStyleCnt="4"/>
      <dgm:spPr/>
    </dgm:pt>
    <dgm:pt modelId="{AC2A4B72-0677-4246-86C5-356510254279}" type="pres">
      <dgm:prSet presAssocID="{CAD0D80D-CB50-43E4-B534-9AE8926A7E1D}" presName="node" presStyleLbl="node1" presStyleIdx="1" presStyleCnt="4">
        <dgm:presLayoutVars>
          <dgm:bulletEnabled val="1"/>
        </dgm:presLayoutVars>
      </dgm:prSet>
      <dgm:spPr/>
    </dgm:pt>
    <dgm:pt modelId="{961B59C2-C417-4D9F-B31A-A53225663200}" type="pres">
      <dgm:prSet presAssocID="{9824B3F6-A5A1-4728-A08C-DC24D98FE7BC}" presName="parTrans" presStyleLbl="sibTrans2D1" presStyleIdx="2" presStyleCnt="4"/>
      <dgm:spPr/>
    </dgm:pt>
    <dgm:pt modelId="{2CD0DE3D-9725-4B4F-A304-481AEB0FC73B}" type="pres">
      <dgm:prSet presAssocID="{9824B3F6-A5A1-4728-A08C-DC24D98FE7BC}" presName="connectorText" presStyleLbl="sibTrans2D1" presStyleIdx="2" presStyleCnt="4"/>
      <dgm:spPr/>
    </dgm:pt>
    <dgm:pt modelId="{070D0247-5ACB-421E-9418-522DEAE70D9F}" type="pres">
      <dgm:prSet presAssocID="{5614B5F1-02C1-45D4-9FD4-72EB2EB54896}" presName="node" presStyleLbl="node1" presStyleIdx="2" presStyleCnt="4">
        <dgm:presLayoutVars>
          <dgm:bulletEnabled val="1"/>
        </dgm:presLayoutVars>
      </dgm:prSet>
      <dgm:spPr/>
    </dgm:pt>
    <dgm:pt modelId="{9C4958DB-BB80-46E1-A79D-E634957586CD}" type="pres">
      <dgm:prSet presAssocID="{43C70CF0-E38F-40EC-9693-39F194F8D6C3}" presName="parTrans" presStyleLbl="sibTrans2D1" presStyleIdx="3" presStyleCnt="4" custScaleX="137380" custScaleY="88443" custLinFactNeighborX="-17955" custLinFactNeighborY="-1649"/>
      <dgm:spPr/>
    </dgm:pt>
    <dgm:pt modelId="{CB8DD7B6-CD04-441B-A081-2E8818EF438E}" type="pres">
      <dgm:prSet presAssocID="{43C70CF0-E38F-40EC-9693-39F194F8D6C3}" presName="connectorText" presStyleLbl="sibTrans2D1" presStyleIdx="3" presStyleCnt="4"/>
      <dgm:spPr/>
    </dgm:pt>
    <dgm:pt modelId="{5D0E50A9-3B2F-4634-BE22-9DA2936B1532}" type="pres">
      <dgm:prSet presAssocID="{69103C46-2AA6-4CF1-83E1-5DC34E0EE473}" presName="node" presStyleLbl="node1" presStyleIdx="3" presStyleCnt="4" custRadScaleRad="96996" custRadScaleInc="-641">
        <dgm:presLayoutVars>
          <dgm:bulletEnabled val="1"/>
        </dgm:presLayoutVars>
      </dgm:prSet>
      <dgm:spPr/>
    </dgm:pt>
  </dgm:ptLst>
  <dgm:cxnLst>
    <dgm:cxn modelId="{D43BA113-6B63-4AC1-B7AD-7193E06622E0}" srcId="{B7E5A4B3-20E1-44FD-B215-121BDCA6F036}" destId="{69103C46-2AA6-4CF1-83E1-5DC34E0EE473}" srcOrd="3" destOrd="0" parTransId="{43C70CF0-E38F-40EC-9693-39F194F8D6C3}" sibTransId="{44EEEF28-CF04-4183-8491-7ECA2A90F096}"/>
    <dgm:cxn modelId="{20B30B18-F055-478B-916D-321521D80C23}" type="presOf" srcId="{43C70CF0-E38F-40EC-9693-39F194F8D6C3}" destId="{CB8DD7B6-CD04-441B-A081-2E8818EF438E}" srcOrd="1" destOrd="0" presId="urn:microsoft.com/office/officeart/2005/8/layout/radial5"/>
    <dgm:cxn modelId="{FC4E2825-A5CC-4B45-85CC-ECEF79FB5A67}" srcId="{CECF373E-1CCA-4558-A871-55B926C224DC}" destId="{B7E5A4B3-20E1-44FD-B215-121BDCA6F036}" srcOrd="0" destOrd="0" parTransId="{665C4B56-C28B-41D3-BD03-AB31697B3223}" sibTransId="{6CEC3F9F-5E49-4177-8CF4-CED3FB26F457}"/>
    <dgm:cxn modelId="{AD97A830-DAB6-4DCF-9B2D-D3F87396131F}" type="presOf" srcId="{9824B3F6-A5A1-4728-A08C-DC24D98FE7BC}" destId="{2CD0DE3D-9725-4B4F-A304-481AEB0FC73B}" srcOrd="1" destOrd="0" presId="urn:microsoft.com/office/officeart/2005/8/layout/radial5"/>
    <dgm:cxn modelId="{B4DAB032-C431-4BA3-9C09-76D1CFD427D9}" type="presOf" srcId="{B8930442-D174-49EA-88BB-B3F703A25A55}" destId="{A2203FE8-2065-4E63-B62E-44165769A501}" srcOrd="0" destOrd="0" presId="urn:microsoft.com/office/officeart/2005/8/layout/radial5"/>
    <dgm:cxn modelId="{2A23163D-28FC-4700-9B92-512BFF019B19}" type="presOf" srcId="{43C70CF0-E38F-40EC-9693-39F194F8D6C3}" destId="{9C4958DB-BB80-46E1-A79D-E634957586CD}" srcOrd="0" destOrd="0" presId="urn:microsoft.com/office/officeart/2005/8/layout/radial5"/>
    <dgm:cxn modelId="{3AC27E5D-3D67-40F0-BCC5-504CB39D8D5B}" type="presOf" srcId="{B7E5A4B3-20E1-44FD-B215-121BDCA6F036}" destId="{5C408BAD-8299-44F8-BA4E-BB9C97CA15D2}" srcOrd="0" destOrd="0" presId="urn:microsoft.com/office/officeart/2005/8/layout/radial5"/>
    <dgm:cxn modelId="{7A0E5941-AB6F-4180-A9D4-D2ADC9F1B6EF}" type="presOf" srcId="{5614B5F1-02C1-45D4-9FD4-72EB2EB54896}" destId="{070D0247-5ACB-421E-9418-522DEAE70D9F}" srcOrd="0" destOrd="0" presId="urn:microsoft.com/office/officeart/2005/8/layout/radial5"/>
    <dgm:cxn modelId="{2B56DC41-DC4E-454D-9D3D-A9958A2A192D}" type="presOf" srcId="{5BE98B5C-EABF-46D0-8F84-7880CAB05B61}" destId="{55FB7A8B-1A90-453F-9AEC-BE0CEA481DFC}" srcOrd="1" destOrd="0" presId="urn:microsoft.com/office/officeart/2005/8/layout/radial5"/>
    <dgm:cxn modelId="{B7840062-C07B-4246-A7B1-80DB9E3DBD02}" type="presOf" srcId="{CECF373E-1CCA-4558-A871-55B926C224DC}" destId="{C8DDC0B9-6631-4360-9B1C-E63913A7FF15}" srcOrd="0" destOrd="0" presId="urn:microsoft.com/office/officeart/2005/8/layout/radial5"/>
    <dgm:cxn modelId="{2401C351-EE8C-4665-9874-A2A2859ABFF3}" type="presOf" srcId="{9824B3F6-A5A1-4728-A08C-DC24D98FE7BC}" destId="{961B59C2-C417-4D9F-B31A-A53225663200}" srcOrd="0" destOrd="0" presId="urn:microsoft.com/office/officeart/2005/8/layout/radial5"/>
    <dgm:cxn modelId="{5C5FD081-C28D-4331-856F-E801C7041FF2}" type="presOf" srcId="{5BE98B5C-EABF-46D0-8F84-7880CAB05B61}" destId="{B449799D-EA12-4C45-9AAD-1C056A6EA2D1}" srcOrd="0" destOrd="0" presId="urn:microsoft.com/office/officeart/2005/8/layout/radial5"/>
    <dgm:cxn modelId="{6F9BC99C-C5DF-4531-A466-05AA1610A49B}" type="presOf" srcId="{97DB8E91-DC49-4736-A0A1-19DA92652F62}" destId="{D5D029FC-1EB4-42AF-A92F-43607CAA2D58}" srcOrd="0" destOrd="0" presId="urn:microsoft.com/office/officeart/2005/8/layout/radial5"/>
    <dgm:cxn modelId="{8C7FB7B3-F62C-460B-AC04-FC533CC0CE9B}" type="presOf" srcId="{CAD0D80D-CB50-43E4-B534-9AE8926A7E1D}" destId="{AC2A4B72-0677-4246-86C5-356510254279}" srcOrd="0" destOrd="0" presId="urn:microsoft.com/office/officeart/2005/8/layout/radial5"/>
    <dgm:cxn modelId="{A57AA4C7-9033-4516-AD99-CB56B0E14B1A}" srcId="{B7E5A4B3-20E1-44FD-B215-121BDCA6F036}" destId="{CAD0D80D-CB50-43E4-B534-9AE8926A7E1D}" srcOrd="1" destOrd="0" parTransId="{B8930442-D174-49EA-88BB-B3F703A25A55}" sibTransId="{A9DA0D4B-ABBD-406E-AF25-E7CAE7D0DE84}"/>
    <dgm:cxn modelId="{3D39DECD-9127-460C-ABEA-1F2BDD5270FC}" srcId="{B7E5A4B3-20E1-44FD-B215-121BDCA6F036}" destId="{5614B5F1-02C1-45D4-9FD4-72EB2EB54896}" srcOrd="2" destOrd="0" parTransId="{9824B3F6-A5A1-4728-A08C-DC24D98FE7BC}" sibTransId="{808876D9-BA95-457D-AC11-BAD638C9A8BA}"/>
    <dgm:cxn modelId="{FF480DDD-48D5-4205-9B3F-39FB69AAE122}" type="presOf" srcId="{B8930442-D174-49EA-88BB-B3F703A25A55}" destId="{3107909A-E615-4BFC-8104-3C69C2A56110}" srcOrd="1" destOrd="0" presId="urn:microsoft.com/office/officeart/2005/8/layout/radial5"/>
    <dgm:cxn modelId="{127A04E3-8C94-47AF-8F35-3D9FFF0C0ED8}" srcId="{B7E5A4B3-20E1-44FD-B215-121BDCA6F036}" destId="{97DB8E91-DC49-4736-A0A1-19DA92652F62}" srcOrd="0" destOrd="0" parTransId="{5BE98B5C-EABF-46D0-8F84-7880CAB05B61}" sibTransId="{3621BAF2-910E-463B-8F4D-84237262AA24}"/>
    <dgm:cxn modelId="{C21EC9E3-EA79-43AF-BF59-E3553BFB8FB8}" type="presOf" srcId="{69103C46-2AA6-4CF1-83E1-5DC34E0EE473}" destId="{5D0E50A9-3B2F-4634-BE22-9DA2936B1532}" srcOrd="0" destOrd="0" presId="urn:microsoft.com/office/officeart/2005/8/layout/radial5"/>
    <dgm:cxn modelId="{5C4367B7-AE33-4C21-B6F7-C8E968E3CEB9}" type="presParOf" srcId="{C8DDC0B9-6631-4360-9B1C-E63913A7FF15}" destId="{5C408BAD-8299-44F8-BA4E-BB9C97CA15D2}" srcOrd="0" destOrd="0" presId="urn:microsoft.com/office/officeart/2005/8/layout/radial5"/>
    <dgm:cxn modelId="{DA99572C-4ADB-44C7-AD72-3499D289F4BA}" type="presParOf" srcId="{C8DDC0B9-6631-4360-9B1C-E63913A7FF15}" destId="{B449799D-EA12-4C45-9AAD-1C056A6EA2D1}" srcOrd="1" destOrd="0" presId="urn:microsoft.com/office/officeart/2005/8/layout/radial5"/>
    <dgm:cxn modelId="{2B2F54A3-4A79-45FF-AB9D-EE877C04CB13}" type="presParOf" srcId="{B449799D-EA12-4C45-9AAD-1C056A6EA2D1}" destId="{55FB7A8B-1A90-453F-9AEC-BE0CEA481DFC}" srcOrd="0" destOrd="0" presId="urn:microsoft.com/office/officeart/2005/8/layout/radial5"/>
    <dgm:cxn modelId="{0F4FA2BA-2A45-46BF-8195-926AF96DA55C}" type="presParOf" srcId="{C8DDC0B9-6631-4360-9B1C-E63913A7FF15}" destId="{D5D029FC-1EB4-42AF-A92F-43607CAA2D58}" srcOrd="2" destOrd="0" presId="urn:microsoft.com/office/officeart/2005/8/layout/radial5"/>
    <dgm:cxn modelId="{66A50F09-087B-4F98-8411-1AEA934C8D1B}" type="presParOf" srcId="{C8DDC0B9-6631-4360-9B1C-E63913A7FF15}" destId="{A2203FE8-2065-4E63-B62E-44165769A501}" srcOrd="3" destOrd="0" presId="urn:microsoft.com/office/officeart/2005/8/layout/radial5"/>
    <dgm:cxn modelId="{B2E45094-9B1E-4648-9932-3B6B9E5185BC}" type="presParOf" srcId="{A2203FE8-2065-4E63-B62E-44165769A501}" destId="{3107909A-E615-4BFC-8104-3C69C2A56110}" srcOrd="0" destOrd="0" presId="urn:microsoft.com/office/officeart/2005/8/layout/radial5"/>
    <dgm:cxn modelId="{2360E38B-CF7D-40A5-B300-65C945DAD73C}" type="presParOf" srcId="{C8DDC0B9-6631-4360-9B1C-E63913A7FF15}" destId="{AC2A4B72-0677-4246-86C5-356510254279}" srcOrd="4" destOrd="0" presId="urn:microsoft.com/office/officeart/2005/8/layout/radial5"/>
    <dgm:cxn modelId="{B4A6A612-0AA4-48BD-B24A-E7B3DDDA2A6A}" type="presParOf" srcId="{C8DDC0B9-6631-4360-9B1C-E63913A7FF15}" destId="{961B59C2-C417-4D9F-B31A-A53225663200}" srcOrd="5" destOrd="0" presId="urn:microsoft.com/office/officeart/2005/8/layout/radial5"/>
    <dgm:cxn modelId="{73D7E9E7-2661-4003-8718-14E8325A283E}" type="presParOf" srcId="{961B59C2-C417-4D9F-B31A-A53225663200}" destId="{2CD0DE3D-9725-4B4F-A304-481AEB0FC73B}" srcOrd="0" destOrd="0" presId="urn:microsoft.com/office/officeart/2005/8/layout/radial5"/>
    <dgm:cxn modelId="{76989D0A-E268-4B1E-B6A1-95B9074A831C}" type="presParOf" srcId="{C8DDC0B9-6631-4360-9B1C-E63913A7FF15}" destId="{070D0247-5ACB-421E-9418-522DEAE70D9F}" srcOrd="6" destOrd="0" presId="urn:microsoft.com/office/officeart/2005/8/layout/radial5"/>
    <dgm:cxn modelId="{0B4F29D5-8BCB-48B9-A962-D0237EA52140}" type="presParOf" srcId="{C8DDC0B9-6631-4360-9B1C-E63913A7FF15}" destId="{9C4958DB-BB80-46E1-A79D-E634957586CD}" srcOrd="7" destOrd="0" presId="urn:microsoft.com/office/officeart/2005/8/layout/radial5"/>
    <dgm:cxn modelId="{DCB10AAC-E983-43EE-885C-65153FF6E63A}" type="presParOf" srcId="{9C4958DB-BB80-46E1-A79D-E634957586CD}" destId="{CB8DD7B6-CD04-441B-A081-2E8818EF438E}" srcOrd="0" destOrd="0" presId="urn:microsoft.com/office/officeart/2005/8/layout/radial5"/>
    <dgm:cxn modelId="{CC0B2121-BEEE-4FFA-99D5-9F3253D8B6F0}" type="presParOf" srcId="{C8DDC0B9-6631-4360-9B1C-E63913A7FF15}" destId="{5D0E50A9-3B2F-4634-BE22-9DA2936B1532}" srcOrd="8"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408BAD-8299-44F8-BA4E-BB9C97CA15D2}">
      <dsp:nvSpPr>
        <dsp:cNvPr id="0" name=""/>
        <dsp:cNvSpPr/>
      </dsp:nvSpPr>
      <dsp:spPr>
        <a:xfrm>
          <a:off x="3520082" y="1668264"/>
          <a:ext cx="1189434" cy="1189434"/>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en-GB" sz="2000" kern="1200" dirty="0"/>
            <a:t>culture</a:t>
          </a:r>
        </a:p>
      </dsp:txBody>
      <dsp:txXfrm>
        <a:off x="3694271" y="1842453"/>
        <a:ext cx="841056" cy="841056"/>
      </dsp:txXfrm>
    </dsp:sp>
    <dsp:sp modelId="{B449799D-EA12-4C45-9AAD-1C056A6EA2D1}">
      <dsp:nvSpPr>
        <dsp:cNvPr id="0" name=""/>
        <dsp:cNvSpPr/>
      </dsp:nvSpPr>
      <dsp:spPr>
        <a:xfrm rot="16200000">
          <a:off x="3988740" y="1235348"/>
          <a:ext cx="252118" cy="4044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4026558" y="1354047"/>
        <a:ext cx="176483" cy="242645"/>
      </dsp:txXfrm>
    </dsp:sp>
    <dsp:sp modelId="{D5D029FC-1EB4-42AF-A92F-43607CAA2D58}">
      <dsp:nvSpPr>
        <dsp:cNvPr id="0" name=""/>
        <dsp:cNvSpPr/>
      </dsp:nvSpPr>
      <dsp:spPr>
        <a:xfrm>
          <a:off x="3520082" y="3134"/>
          <a:ext cx="1189434" cy="1189434"/>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ideological</a:t>
          </a:r>
        </a:p>
      </dsp:txBody>
      <dsp:txXfrm>
        <a:off x="3694271" y="177323"/>
        <a:ext cx="841056" cy="841056"/>
      </dsp:txXfrm>
    </dsp:sp>
    <dsp:sp modelId="{A2203FE8-2065-4E63-B62E-44165769A501}">
      <dsp:nvSpPr>
        <dsp:cNvPr id="0" name=""/>
        <dsp:cNvSpPr/>
      </dsp:nvSpPr>
      <dsp:spPr>
        <a:xfrm>
          <a:off x="4814170" y="2060777"/>
          <a:ext cx="252118" cy="4044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4814170" y="2141658"/>
        <a:ext cx="176483" cy="242645"/>
      </dsp:txXfrm>
    </dsp:sp>
    <dsp:sp modelId="{AC2A4B72-0677-4246-86C5-356510254279}">
      <dsp:nvSpPr>
        <dsp:cNvPr id="0" name=""/>
        <dsp:cNvSpPr/>
      </dsp:nvSpPr>
      <dsp:spPr>
        <a:xfrm>
          <a:off x="5185212" y="1668264"/>
          <a:ext cx="1189434" cy="1189434"/>
        </a:xfrm>
        <a:prstGeom prst="ellipse">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political</a:t>
          </a:r>
        </a:p>
      </dsp:txBody>
      <dsp:txXfrm>
        <a:off x="5359401" y="1842453"/>
        <a:ext cx="841056" cy="841056"/>
      </dsp:txXfrm>
    </dsp:sp>
    <dsp:sp modelId="{961B59C2-C417-4D9F-B31A-A53225663200}">
      <dsp:nvSpPr>
        <dsp:cNvPr id="0" name=""/>
        <dsp:cNvSpPr/>
      </dsp:nvSpPr>
      <dsp:spPr>
        <a:xfrm rot="5400000">
          <a:off x="3988740" y="2886207"/>
          <a:ext cx="252118" cy="40440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4026558" y="2929271"/>
        <a:ext cx="176483" cy="242645"/>
      </dsp:txXfrm>
    </dsp:sp>
    <dsp:sp modelId="{070D0247-5ACB-421E-9418-522DEAE70D9F}">
      <dsp:nvSpPr>
        <dsp:cNvPr id="0" name=""/>
        <dsp:cNvSpPr/>
      </dsp:nvSpPr>
      <dsp:spPr>
        <a:xfrm>
          <a:off x="3520082" y="3333394"/>
          <a:ext cx="1189434" cy="1189434"/>
        </a:xfrm>
        <a:prstGeom prst="ellipse">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military</a:t>
          </a:r>
        </a:p>
      </dsp:txBody>
      <dsp:txXfrm>
        <a:off x="3694271" y="3507583"/>
        <a:ext cx="841056" cy="841056"/>
      </dsp:txXfrm>
    </dsp:sp>
    <dsp:sp modelId="{9C4958DB-BB80-46E1-A79D-E634957586CD}">
      <dsp:nvSpPr>
        <dsp:cNvPr id="0" name=""/>
        <dsp:cNvSpPr/>
      </dsp:nvSpPr>
      <dsp:spPr>
        <a:xfrm rot="10782693">
          <a:off x="3118162" y="2081511"/>
          <a:ext cx="309940" cy="35767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rot="10800000">
        <a:off x="3211143" y="2152811"/>
        <a:ext cx="216958" cy="214602"/>
      </dsp:txXfrm>
    </dsp:sp>
    <dsp:sp modelId="{5D0E50A9-3B2F-4634-BE22-9DA2936B1532}">
      <dsp:nvSpPr>
        <dsp:cNvPr id="0" name=""/>
        <dsp:cNvSpPr/>
      </dsp:nvSpPr>
      <dsp:spPr>
        <a:xfrm>
          <a:off x="1904993" y="1676395"/>
          <a:ext cx="1189434" cy="1189434"/>
        </a:xfrm>
        <a:prstGeom prst="ellipse">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en-GB" sz="1300" kern="1200" dirty="0"/>
            <a:t>economic</a:t>
          </a:r>
        </a:p>
      </dsp:txBody>
      <dsp:txXfrm>
        <a:off x="2079182" y="1850584"/>
        <a:ext cx="841056" cy="841056"/>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1"/>
          <p:cNvSpPr>
            <a:spLocks noGrp="1" noRot="1" noChangeAspect="1" noChangeArrowheads="1"/>
          </p:cNvSpPr>
          <p:nvPr>
            <p:ph type="sldImg"/>
          </p:nvPr>
        </p:nvSpPr>
        <p:spPr bwMode="auto">
          <a:xfrm>
            <a:off x="1181100" y="706438"/>
            <a:ext cx="4645025" cy="3484562"/>
          </a:xfrm>
          <a:prstGeom prst="rect">
            <a:avLst/>
          </a:prstGeom>
          <a:noFill/>
          <a:ln w="9525">
            <a:noFill/>
            <a:round/>
            <a:headEnd/>
            <a:tailEnd/>
          </a:ln>
          <a:effectLst/>
        </p:spPr>
      </p:sp>
      <p:sp>
        <p:nvSpPr>
          <p:cNvPr id="3074" name="Rectangle 2"/>
          <p:cNvSpPr>
            <a:spLocks noGrp="1" noChangeArrowheads="1"/>
          </p:cNvSpPr>
          <p:nvPr>
            <p:ph type="body"/>
          </p:nvPr>
        </p:nvSpPr>
        <p:spPr bwMode="auto">
          <a:xfrm>
            <a:off x="700088" y="4414838"/>
            <a:ext cx="5608637" cy="4183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noProof="0"/>
          </a:p>
        </p:txBody>
      </p:sp>
      <p:sp>
        <p:nvSpPr>
          <p:cNvPr id="3075" name="Rectangle 3"/>
          <p:cNvSpPr>
            <a:spLocks noGrp="1" noChangeArrowheads="1"/>
          </p:cNvSpPr>
          <p:nvPr>
            <p:ph type="hdr"/>
          </p:nvPr>
        </p:nvSpPr>
        <p:spPr bwMode="auto">
          <a:xfrm>
            <a:off x="0" y="0"/>
            <a:ext cx="3041650"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buFont typeface="Times New Roman" pitchFamily="16" charset="0"/>
              <a:buNone/>
              <a:tabLst>
                <a:tab pos="646732" algn="l"/>
                <a:tab pos="1293465" algn="l"/>
                <a:tab pos="1940197" algn="l"/>
                <a:tab pos="2586929" algn="l"/>
              </a:tabLst>
              <a:defRPr sz="1300">
                <a:solidFill>
                  <a:srgbClr val="000000"/>
                </a:solidFill>
                <a:latin typeface="Times New Roman" pitchFamily="16" charset="0"/>
                <a:ea typeface="+mn-ea"/>
                <a:cs typeface="Arial Unicode MS" charset="0"/>
              </a:defRPr>
            </a:lvl1pPr>
          </a:lstStyle>
          <a:p>
            <a:pPr>
              <a:defRPr/>
            </a:pPr>
            <a:endParaRPr lang="de-DE" altLang="en-US"/>
          </a:p>
        </p:txBody>
      </p:sp>
      <p:sp>
        <p:nvSpPr>
          <p:cNvPr id="3076" name="Rectangle 4"/>
          <p:cNvSpPr>
            <a:spLocks noGrp="1" noChangeArrowheads="1"/>
          </p:cNvSpPr>
          <p:nvPr>
            <p:ph type="dt"/>
          </p:nvPr>
        </p:nvSpPr>
        <p:spPr bwMode="auto">
          <a:xfrm>
            <a:off x="3967163" y="0"/>
            <a:ext cx="3041650"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buFont typeface="Times New Roman" pitchFamily="16" charset="0"/>
              <a:buNone/>
              <a:tabLst>
                <a:tab pos="646732" algn="l"/>
                <a:tab pos="1293465" algn="l"/>
                <a:tab pos="1940197" algn="l"/>
                <a:tab pos="2586929" algn="l"/>
              </a:tabLst>
              <a:defRPr sz="1300">
                <a:solidFill>
                  <a:srgbClr val="000000"/>
                </a:solidFill>
                <a:latin typeface="Times New Roman" pitchFamily="16" charset="0"/>
                <a:ea typeface="+mn-ea"/>
                <a:cs typeface="Arial Unicode MS" charset="0"/>
              </a:defRPr>
            </a:lvl1pPr>
          </a:lstStyle>
          <a:p>
            <a:pPr>
              <a:defRPr/>
            </a:pPr>
            <a:endParaRPr lang="de-DE" altLang="en-US"/>
          </a:p>
        </p:txBody>
      </p:sp>
      <p:sp>
        <p:nvSpPr>
          <p:cNvPr id="3077" name="Rectangle 5"/>
          <p:cNvSpPr>
            <a:spLocks noGrp="1" noChangeArrowheads="1"/>
          </p:cNvSpPr>
          <p:nvPr>
            <p:ph type="ftr"/>
          </p:nvPr>
        </p:nvSpPr>
        <p:spPr bwMode="auto">
          <a:xfrm>
            <a:off x="0" y="8831263"/>
            <a:ext cx="3041650"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buFont typeface="Times New Roman" pitchFamily="16" charset="0"/>
              <a:buNone/>
              <a:tabLst>
                <a:tab pos="646732" algn="l"/>
                <a:tab pos="1293465" algn="l"/>
                <a:tab pos="1940197" algn="l"/>
                <a:tab pos="2586929" algn="l"/>
              </a:tabLst>
              <a:defRPr sz="1300">
                <a:solidFill>
                  <a:srgbClr val="000000"/>
                </a:solidFill>
                <a:latin typeface="Times New Roman" pitchFamily="16" charset="0"/>
                <a:ea typeface="+mn-ea"/>
                <a:cs typeface="Arial Unicode MS" charset="0"/>
              </a:defRPr>
            </a:lvl1pPr>
          </a:lstStyle>
          <a:p>
            <a:pPr>
              <a:defRPr/>
            </a:pPr>
            <a:endParaRPr lang="de-DE" altLang="en-US"/>
          </a:p>
        </p:txBody>
      </p:sp>
      <p:sp>
        <p:nvSpPr>
          <p:cNvPr id="3078" name="Rectangle 6"/>
          <p:cNvSpPr>
            <a:spLocks noGrp="1" noChangeArrowheads="1"/>
          </p:cNvSpPr>
          <p:nvPr>
            <p:ph type="sldNum"/>
          </p:nvPr>
        </p:nvSpPr>
        <p:spPr bwMode="auto">
          <a:xfrm>
            <a:off x="3967163" y="8831263"/>
            <a:ext cx="3041650" cy="463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buFont typeface="Times New Roman" pitchFamily="16" charset="0"/>
              <a:buNone/>
              <a:tabLst>
                <a:tab pos="646732" algn="l"/>
                <a:tab pos="1293465" algn="l"/>
                <a:tab pos="1940197" algn="l"/>
                <a:tab pos="2586929" algn="l"/>
              </a:tabLst>
              <a:defRPr sz="1300">
                <a:solidFill>
                  <a:srgbClr val="000000"/>
                </a:solidFill>
                <a:latin typeface="Times New Roman" pitchFamily="16" charset="0"/>
                <a:ea typeface="+mn-ea"/>
                <a:cs typeface="Arial Unicode MS" charset="0"/>
              </a:defRPr>
            </a:lvl1pPr>
          </a:lstStyle>
          <a:p>
            <a:pPr>
              <a:defRPr/>
            </a:pPr>
            <a:fld id="{B2A52E75-86B5-4CE0-B937-5DE1958FF5CC}" type="slidenum">
              <a:rPr lang="de-DE" altLang="en-US"/>
              <a:pPr>
                <a:defRPr/>
              </a:pPr>
              <a:t>‹#›</a:t>
            </a:fld>
            <a:endParaRPr lang="de-DE" altLang="en-US"/>
          </a:p>
        </p:txBody>
      </p:sp>
    </p:spTree>
    <p:extLst>
      <p:ext uri="{BB962C8B-B14F-4D97-AF65-F5344CB8AC3E}">
        <p14:creationId xmlns:p14="http://schemas.microsoft.com/office/powerpoint/2010/main" val="913193726"/>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0CB2FA0E-E8F7-440F-8FA5-A14072CAA41B}"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1</a:t>
            </a:fld>
            <a:endParaRPr lang="de-DE" altLang="en-US">
              <a:latin typeface="Times New Roman" pitchFamily="18" charset="0"/>
              <a:ea typeface="Arial Unicode MS" pitchFamily="34" charset="-128"/>
              <a:cs typeface="Arial Unicode MS" pitchFamily="34" charset="-128"/>
            </a:endParaRPr>
          </a:p>
        </p:txBody>
      </p:sp>
      <p:sp>
        <p:nvSpPr>
          <p:cNvPr id="36867"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36868"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CB766EF3-CAF6-4B26-AF3E-F45B5022F290}"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24</a:t>
            </a:fld>
            <a:endParaRPr lang="de-DE" altLang="en-US">
              <a:latin typeface="Times New Roman" pitchFamily="18" charset="0"/>
              <a:ea typeface="Arial Unicode MS" pitchFamily="34" charset="-128"/>
              <a:cs typeface="Arial Unicode MS" pitchFamily="34" charset="-128"/>
            </a:endParaRPr>
          </a:p>
        </p:txBody>
      </p:sp>
      <p:sp>
        <p:nvSpPr>
          <p:cNvPr id="46083"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6084"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33B89079-ED72-44EC-9E77-D82C2F5F8BE7}"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25</a:t>
            </a:fld>
            <a:endParaRPr lang="de-DE" altLang="en-US">
              <a:latin typeface="Times New Roman" pitchFamily="18" charset="0"/>
              <a:ea typeface="Arial Unicode MS" pitchFamily="34" charset="-128"/>
              <a:cs typeface="Arial Unicode MS" pitchFamily="34" charset="-128"/>
            </a:endParaRPr>
          </a:p>
        </p:txBody>
      </p:sp>
      <p:sp>
        <p:nvSpPr>
          <p:cNvPr id="47107"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7108"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E869BC08-914D-4BD8-8762-D55848729466}"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26</a:t>
            </a:fld>
            <a:endParaRPr lang="de-DE" altLang="en-US">
              <a:latin typeface="Times New Roman" pitchFamily="18" charset="0"/>
              <a:ea typeface="Arial Unicode MS" pitchFamily="34" charset="-128"/>
              <a:cs typeface="Arial Unicode MS" pitchFamily="34" charset="-128"/>
            </a:endParaRPr>
          </a:p>
        </p:txBody>
      </p:sp>
      <p:sp>
        <p:nvSpPr>
          <p:cNvPr id="48131"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8132"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651F573F-D4FC-46D3-8B1A-62B1FB360180}"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31</a:t>
            </a:fld>
            <a:endParaRPr lang="de-DE" altLang="en-US">
              <a:latin typeface="Times New Roman" pitchFamily="18" charset="0"/>
              <a:ea typeface="Arial Unicode MS" pitchFamily="34" charset="-128"/>
              <a:cs typeface="Arial Unicode MS" pitchFamily="34" charset="-128"/>
            </a:endParaRPr>
          </a:p>
        </p:txBody>
      </p:sp>
      <p:sp>
        <p:nvSpPr>
          <p:cNvPr id="49155"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9156"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p:sp>
      <p:sp>
        <p:nvSpPr>
          <p:cNvPr id="50179" name="Notes Placeholder 2"/>
          <p:cNvSpPr>
            <a:spLocks noGrp="1"/>
          </p:cNvSpPr>
          <p:nvPr>
            <p:ph type="body" idx="1"/>
          </p:nvPr>
        </p:nvSpPr>
        <p:spPr>
          <a:noFill/>
        </p:spPr>
        <p:txBody>
          <a:bodyPr/>
          <a:lstStyle/>
          <a:p>
            <a:endParaRPr lang="en-US" altLang="en-US">
              <a:latin typeface="Times New Roman" pitchFamily="18" charset="0"/>
            </a:endParaRPr>
          </a:p>
        </p:txBody>
      </p:sp>
      <p:sp>
        <p:nvSpPr>
          <p:cNvPr id="4" name="Slide Number Placeholder 3"/>
          <p:cNvSpPr>
            <a:spLocks noGrp="1"/>
          </p:cNvSpPr>
          <p:nvPr>
            <p:ph type="sldNum" sz="quarter"/>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defRPr/>
            </a:pPr>
            <a:fld id="{A5624A43-1B25-4156-A44A-D608902B9B38}" type="slidenum">
              <a:rPr lang="de-DE" altLang="en-US" smtClean="0"/>
              <a:pPr>
                <a:defRPr/>
              </a:pPr>
              <a:t>32</a:t>
            </a:fld>
            <a:endParaRPr lang="de-DE"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idx="10"/>
          </p:nvPr>
        </p:nvSpPr>
        <p:spPr/>
        <p:txBody>
          <a:bodyPr/>
          <a:lstStyle/>
          <a:p>
            <a:pPr>
              <a:defRPr/>
            </a:pPr>
            <a:fld id="{B2A52E75-86B5-4CE0-B937-5DE1958FF5CC}" type="slidenum">
              <a:rPr lang="de-DE" altLang="en-US" smtClean="0"/>
              <a:pPr>
                <a:defRPr/>
              </a:pPr>
              <a:t>38</a:t>
            </a:fld>
            <a:endParaRPr lang="de-DE"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D26A31C8-7A31-40B5-BA2B-60BDED52AD5B}"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3</a:t>
            </a:fld>
            <a:endParaRPr lang="de-DE" altLang="en-US">
              <a:latin typeface="Times New Roman" pitchFamily="18" charset="0"/>
              <a:ea typeface="Arial Unicode MS" pitchFamily="34" charset="-128"/>
              <a:cs typeface="Arial Unicode MS" pitchFamily="34" charset="-128"/>
            </a:endParaRPr>
          </a:p>
        </p:txBody>
      </p:sp>
      <p:sp>
        <p:nvSpPr>
          <p:cNvPr id="37891"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37892"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AAD4E3AD-EDFA-43E0-B592-A29C4905AD8F}"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4</a:t>
            </a:fld>
            <a:endParaRPr lang="de-DE" altLang="en-US">
              <a:latin typeface="Times New Roman" pitchFamily="18" charset="0"/>
              <a:ea typeface="Arial Unicode MS" pitchFamily="34" charset="-128"/>
              <a:cs typeface="Arial Unicode MS" pitchFamily="34" charset="-128"/>
            </a:endParaRPr>
          </a:p>
        </p:txBody>
      </p:sp>
      <p:sp>
        <p:nvSpPr>
          <p:cNvPr id="38915"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38916"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165F1A24-C5AC-4BB9-AEBB-97412886F0CB}"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5</a:t>
            </a:fld>
            <a:endParaRPr lang="de-DE" altLang="en-US">
              <a:latin typeface="Times New Roman" pitchFamily="18" charset="0"/>
              <a:ea typeface="Arial Unicode MS" pitchFamily="34" charset="-128"/>
              <a:cs typeface="Arial Unicode MS" pitchFamily="34" charset="-128"/>
            </a:endParaRPr>
          </a:p>
        </p:txBody>
      </p:sp>
      <p:sp>
        <p:nvSpPr>
          <p:cNvPr id="39939"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39940"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2A90CE36-070D-4FDF-9227-65DE8A8B9FD1}"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12</a:t>
            </a:fld>
            <a:endParaRPr lang="de-DE" altLang="en-US">
              <a:latin typeface="Times New Roman" pitchFamily="18" charset="0"/>
              <a:ea typeface="Arial Unicode MS" pitchFamily="34" charset="-128"/>
              <a:cs typeface="Arial Unicode MS" pitchFamily="34" charset="-128"/>
            </a:endParaRPr>
          </a:p>
        </p:txBody>
      </p:sp>
      <p:sp>
        <p:nvSpPr>
          <p:cNvPr id="40963"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0964"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9CB12D5C-703E-4082-96F4-FD7A231382CC}"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13</a:t>
            </a:fld>
            <a:endParaRPr lang="de-DE" altLang="en-US">
              <a:latin typeface="Times New Roman" pitchFamily="18" charset="0"/>
              <a:ea typeface="Arial Unicode MS" pitchFamily="34" charset="-128"/>
              <a:cs typeface="Arial Unicode MS" pitchFamily="34" charset="-128"/>
            </a:endParaRPr>
          </a:p>
        </p:txBody>
      </p:sp>
      <p:sp>
        <p:nvSpPr>
          <p:cNvPr id="41987"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1988"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D6ED067D-7E51-478A-9B31-7890288EF681}"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14</a:t>
            </a:fld>
            <a:endParaRPr lang="de-DE" altLang="en-US">
              <a:latin typeface="Times New Roman" pitchFamily="18" charset="0"/>
              <a:ea typeface="Arial Unicode MS" pitchFamily="34" charset="-128"/>
              <a:cs typeface="Arial Unicode MS" pitchFamily="34" charset="-128"/>
            </a:endParaRPr>
          </a:p>
        </p:txBody>
      </p:sp>
      <p:sp>
        <p:nvSpPr>
          <p:cNvPr id="43011"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3012"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FECD6AF3-7093-4748-8315-F46D55DFE2A3}"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16</a:t>
            </a:fld>
            <a:endParaRPr lang="de-DE" altLang="en-US">
              <a:latin typeface="Times New Roman" pitchFamily="18" charset="0"/>
              <a:ea typeface="Arial Unicode MS" pitchFamily="34" charset="-128"/>
              <a:cs typeface="Arial Unicode MS" pitchFamily="34" charset="-128"/>
            </a:endParaRPr>
          </a:p>
        </p:txBody>
      </p:sp>
      <p:sp>
        <p:nvSpPr>
          <p:cNvPr id="44035"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4036"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6"/>
          <p:cNvSpPr>
            <a:spLocks noGrp="1" noChangeArrowheads="1"/>
          </p:cNvSpPr>
          <p:nvPr>
            <p:ph type="sldNum" sz="quarter"/>
          </p:nvPr>
        </p:nvSpPr>
        <p:spPr>
          <a:noFill/>
          <a:ln>
            <a:round/>
            <a:headEnd/>
            <a:tailEnd/>
          </a:ln>
        </p:spPr>
        <p:txBody>
          <a:bodyPr/>
          <a:lstStyle/>
          <a:p>
            <a:pPr>
              <a:buFont typeface="Times New Roman" pitchFamily="18" charset="0"/>
              <a:buNone/>
              <a:tabLst>
                <a:tab pos="646113" algn="l"/>
                <a:tab pos="1292225" algn="l"/>
                <a:tab pos="1939925" algn="l"/>
                <a:tab pos="2586038" algn="l"/>
              </a:tabLst>
            </a:pPr>
            <a:fld id="{0529BBC3-5066-4CB2-8BEC-0A7728DC4641}" type="slidenum">
              <a:rPr lang="de-DE" altLang="en-US" smtClean="0">
                <a:latin typeface="Times New Roman" pitchFamily="18" charset="0"/>
                <a:ea typeface="Arial Unicode MS" pitchFamily="34" charset="-128"/>
                <a:cs typeface="Arial Unicode MS" pitchFamily="34" charset="-128"/>
              </a:rPr>
              <a:pPr>
                <a:buFont typeface="Times New Roman" pitchFamily="18" charset="0"/>
                <a:buNone/>
                <a:tabLst>
                  <a:tab pos="646113" algn="l"/>
                  <a:tab pos="1292225" algn="l"/>
                  <a:tab pos="1939925" algn="l"/>
                  <a:tab pos="2586038" algn="l"/>
                </a:tabLst>
              </a:pPr>
              <a:t>20</a:t>
            </a:fld>
            <a:endParaRPr lang="de-DE" altLang="en-US">
              <a:latin typeface="Times New Roman" pitchFamily="18" charset="0"/>
              <a:ea typeface="Arial Unicode MS" pitchFamily="34" charset="-128"/>
              <a:cs typeface="Arial Unicode MS" pitchFamily="34" charset="-128"/>
            </a:endParaRPr>
          </a:p>
        </p:txBody>
      </p:sp>
      <p:sp>
        <p:nvSpPr>
          <p:cNvPr id="45059" name="Rectangle 1"/>
          <p:cNvSpPr>
            <a:spLocks noGrp="1" noRot="1" noChangeAspect="1" noChangeArrowheads="1" noTextEdit="1"/>
          </p:cNvSpPr>
          <p:nvPr>
            <p:ph type="sldImg"/>
          </p:nvPr>
        </p:nvSpPr>
        <p:spPr>
          <a:xfrm>
            <a:off x="1179513" y="706438"/>
            <a:ext cx="4649787" cy="3486150"/>
          </a:xfrm>
          <a:solidFill>
            <a:srgbClr val="FFFFFF"/>
          </a:solidFill>
          <a:ln>
            <a:solidFill>
              <a:srgbClr val="000000"/>
            </a:solidFill>
            <a:miter lim="800000"/>
          </a:ln>
        </p:spPr>
      </p:sp>
      <p:sp>
        <p:nvSpPr>
          <p:cNvPr id="45060" name="Rectangle 2"/>
          <p:cNvSpPr>
            <a:spLocks noGrp="1" noChangeArrowheads="1"/>
          </p:cNvSpPr>
          <p:nvPr>
            <p:ph type="body" idx="1"/>
          </p:nvPr>
        </p:nvSpPr>
        <p:spPr>
          <a:xfrm>
            <a:off x="700088" y="4414838"/>
            <a:ext cx="5610225" cy="4184650"/>
          </a:xfrm>
          <a:noFill/>
        </p:spPr>
        <p:txBody>
          <a:bodyPr wrap="none" anchor="ctr"/>
          <a:lstStyle/>
          <a:p>
            <a:endParaRPr lang="en-US" altLang="en-US">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sldNum" idx="10"/>
          </p:nvPr>
        </p:nvSpPr>
        <p:spPr>
          <a:ln/>
        </p:spPr>
        <p:txBody>
          <a:bodyPr/>
          <a:lstStyle>
            <a:lvl1pPr>
              <a:defRPr/>
            </a:lvl1pPr>
          </a:lstStyle>
          <a:p>
            <a:pPr>
              <a:defRPr/>
            </a:pPr>
            <a:fld id="{99F972FD-1782-49D5-BE0D-172CAF5E59F5}" type="slidenum">
              <a:rPr lang="de-DE" altLang="en-US"/>
              <a:pPr>
                <a:defRPr/>
              </a:pPr>
              <a:t>‹#›</a:t>
            </a:fld>
            <a:endParaRPr lang="de-DE"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sldNum" idx="10"/>
          </p:nvPr>
        </p:nvSpPr>
        <p:spPr>
          <a:ln/>
        </p:spPr>
        <p:txBody>
          <a:bodyPr/>
          <a:lstStyle>
            <a:lvl1pPr>
              <a:defRPr/>
            </a:lvl1pPr>
          </a:lstStyle>
          <a:p>
            <a:pPr>
              <a:defRPr/>
            </a:pPr>
            <a:fld id="{9333BD5F-2FCA-41F8-8EC2-84EFB12150E1}" type="slidenum">
              <a:rPr lang="de-DE" altLang="en-US"/>
              <a:pPr>
                <a:defRPr/>
              </a:pPr>
              <a:t>‹#›</a:t>
            </a:fld>
            <a:endParaRPr lang="de-DE"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4963"/>
            <a:ext cx="2055813" cy="45243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604963"/>
            <a:ext cx="6019800" cy="4524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sldNum" idx="10"/>
          </p:nvPr>
        </p:nvSpPr>
        <p:spPr>
          <a:ln/>
        </p:spPr>
        <p:txBody>
          <a:bodyPr/>
          <a:lstStyle>
            <a:lvl1pPr>
              <a:defRPr/>
            </a:lvl1pPr>
          </a:lstStyle>
          <a:p>
            <a:pPr>
              <a:defRPr/>
            </a:pPr>
            <a:fld id="{C472258A-FBC3-4B18-8316-A3E941A13C5E}" type="slidenum">
              <a:rPr lang="de-DE" altLang="en-US"/>
              <a:pPr>
                <a:defRPr/>
              </a:pPr>
              <a:t>‹#›</a:t>
            </a:fld>
            <a:endParaRPr lang="de-DE"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85800" y="1676400"/>
            <a:ext cx="7770813" cy="1827213"/>
          </a:xfrm>
        </p:spPr>
        <p:txBody>
          <a:bodyPr/>
          <a:lstStyle/>
          <a:p>
            <a:r>
              <a:rPr lang="en-US"/>
              <a:t>Click to edit Master title style</a:t>
            </a:r>
          </a:p>
        </p:txBody>
      </p:sp>
      <p:sp>
        <p:nvSpPr>
          <p:cNvPr id="3" name="Rectangle 4"/>
          <p:cNvSpPr>
            <a:spLocks noGrp="1" noChangeArrowheads="1"/>
          </p:cNvSpPr>
          <p:nvPr>
            <p:ph type="sldNum" idx="10"/>
          </p:nvPr>
        </p:nvSpPr>
        <p:spPr>
          <a:ln/>
        </p:spPr>
        <p:txBody>
          <a:bodyPr/>
          <a:lstStyle>
            <a:lvl1pPr>
              <a:defRPr/>
            </a:lvl1pPr>
          </a:lstStyle>
          <a:p>
            <a:pPr>
              <a:defRPr/>
            </a:pPr>
            <a:fld id="{7A9BCE23-6817-41D1-BFC8-0358DFE44846}" type="slidenum">
              <a:rPr lang="de-DE" altLang="en-US"/>
              <a:pPr>
                <a:defRPr/>
              </a:pPr>
              <a:t>‹#›</a:t>
            </a:fld>
            <a:endParaRPr lang="de-DE"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5"/>
          <p:cNvSpPr>
            <a:spLocks noGrp="1" noChangeArrowheads="1"/>
          </p:cNvSpPr>
          <p:nvPr>
            <p:ph type="sldNum" idx="10"/>
          </p:nvPr>
        </p:nvSpPr>
        <p:spPr>
          <a:ln/>
        </p:spPr>
        <p:txBody>
          <a:bodyPr/>
          <a:lstStyle>
            <a:lvl1pPr>
              <a:defRPr/>
            </a:lvl1pPr>
          </a:lstStyle>
          <a:p>
            <a:pPr>
              <a:defRPr/>
            </a:pPr>
            <a:fld id="{144283E8-BDA8-4DA5-BD83-15088EDD95C7}" type="slidenum">
              <a:rPr lang="de-DE" altLang="en-US"/>
              <a:pPr>
                <a:defRPr/>
              </a:pPr>
              <a:t>‹#›</a:t>
            </a:fld>
            <a:endParaRPr lang="de-DE"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A7D6077C-CE0F-4639-A191-6CCB7B292E4B}" type="slidenum">
              <a:rPr lang="de-DE" altLang="en-US"/>
              <a:pPr>
                <a:defRPr/>
              </a:pPr>
              <a:t>‹#›</a:t>
            </a:fld>
            <a:endParaRPr lang="de-DE"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sldNum" idx="10"/>
          </p:nvPr>
        </p:nvSpPr>
        <p:spPr>
          <a:ln/>
        </p:spPr>
        <p:txBody>
          <a:bodyPr/>
          <a:lstStyle>
            <a:lvl1pPr>
              <a:defRPr/>
            </a:lvl1pPr>
          </a:lstStyle>
          <a:p>
            <a:pPr>
              <a:defRPr/>
            </a:pPr>
            <a:fld id="{5177ED7D-F68C-4432-9EF1-A5D15220BE5E}" type="slidenum">
              <a:rPr lang="de-DE" altLang="en-US"/>
              <a:pPr>
                <a:defRPr/>
              </a:pPr>
              <a:t>‹#›</a:t>
            </a:fld>
            <a:endParaRPr lang="de-DE"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7013"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981200"/>
            <a:ext cx="40386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sldNum" idx="10"/>
          </p:nvPr>
        </p:nvSpPr>
        <p:spPr>
          <a:ln/>
        </p:spPr>
        <p:txBody>
          <a:bodyPr/>
          <a:lstStyle>
            <a:lvl1pPr>
              <a:defRPr/>
            </a:lvl1pPr>
          </a:lstStyle>
          <a:p>
            <a:pPr>
              <a:defRPr/>
            </a:pPr>
            <a:fld id="{8F607D6B-59E7-4347-AAF5-2FB01F888879}" type="slidenum">
              <a:rPr lang="de-DE" altLang="en-US"/>
              <a:pPr>
                <a:defRPr/>
              </a:pPr>
              <a:t>‹#›</a:t>
            </a:fld>
            <a:endParaRPr lang="de-DE"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sldNum" idx="10"/>
          </p:nvPr>
        </p:nvSpPr>
        <p:spPr>
          <a:ln/>
        </p:spPr>
        <p:txBody>
          <a:bodyPr/>
          <a:lstStyle>
            <a:lvl1pPr>
              <a:defRPr/>
            </a:lvl1pPr>
          </a:lstStyle>
          <a:p>
            <a:pPr>
              <a:defRPr/>
            </a:pPr>
            <a:fld id="{840BB600-1C4A-46E9-842B-BD45EC47F45F}" type="slidenum">
              <a:rPr lang="de-DE" altLang="en-US"/>
              <a:pPr>
                <a:defRPr/>
              </a:pPr>
              <a:t>‹#›</a:t>
            </a:fld>
            <a:endParaRPr lang="de-DE"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sldNum" idx="10"/>
          </p:nvPr>
        </p:nvSpPr>
        <p:spPr>
          <a:ln/>
        </p:spPr>
        <p:txBody>
          <a:bodyPr/>
          <a:lstStyle>
            <a:lvl1pPr>
              <a:defRPr/>
            </a:lvl1pPr>
          </a:lstStyle>
          <a:p>
            <a:pPr>
              <a:defRPr/>
            </a:pPr>
            <a:fld id="{50CDDDFD-C1A5-4D0C-8D2F-83E059D496B9}" type="slidenum">
              <a:rPr lang="de-DE" altLang="en-US"/>
              <a:pPr>
                <a:defRPr/>
              </a:pPr>
              <a:t>‹#›</a:t>
            </a:fld>
            <a:endParaRPr lang="de-DE"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sldNum" idx="10"/>
          </p:nvPr>
        </p:nvSpPr>
        <p:spPr>
          <a:ln/>
        </p:spPr>
        <p:txBody>
          <a:bodyPr/>
          <a:lstStyle>
            <a:lvl1pPr>
              <a:defRPr/>
            </a:lvl1pPr>
          </a:lstStyle>
          <a:p>
            <a:pPr>
              <a:defRPr/>
            </a:pPr>
            <a:fld id="{643DD624-2251-44D6-B279-72B3A2C5A088}" type="slidenum">
              <a:rPr lang="de-DE" altLang="en-US"/>
              <a:pPr>
                <a:defRPr/>
              </a:pPr>
              <a:t>‹#›</a:t>
            </a:fld>
            <a:endParaRPr lang="de-DE"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sldNum" idx="10"/>
          </p:nvPr>
        </p:nvSpPr>
        <p:spPr>
          <a:ln/>
        </p:spPr>
        <p:txBody>
          <a:bodyPr/>
          <a:lstStyle>
            <a:lvl1pPr>
              <a:defRPr/>
            </a:lvl1pPr>
          </a:lstStyle>
          <a:p>
            <a:pPr>
              <a:defRPr/>
            </a:pPr>
            <a:fld id="{5C920048-8F00-49F2-9141-0B3221F7B970}" type="slidenum">
              <a:rPr lang="de-DE" altLang="en-US"/>
              <a:pPr>
                <a:defRPr/>
              </a:pPr>
              <a:t>‹#›</a:t>
            </a:fld>
            <a:endParaRPr lang="de-DE"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AA9BFD78-3F2F-48C2-B4F2-D22918DACFFF}" type="slidenum">
              <a:rPr lang="de-DE" altLang="en-US"/>
              <a:pPr>
                <a:defRPr/>
              </a:pPr>
              <a:t>‹#›</a:t>
            </a:fld>
            <a:endParaRPr lang="de-DE"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sldNum" idx="10"/>
          </p:nvPr>
        </p:nvSpPr>
        <p:spPr>
          <a:ln/>
        </p:spPr>
        <p:txBody>
          <a:bodyPr/>
          <a:lstStyle>
            <a:lvl1pPr>
              <a:defRPr/>
            </a:lvl1pPr>
          </a:lstStyle>
          <a:p>
            <a:pPr>
              <a:defRPr/>
            </a:pPr>
            <a:fld id="{AB83F508-EF94-46E4-8319-E6536BC36E82}" type="slidenum">
              <a:rPr lang="de-DE" altLang="en-US"/>
              <a:pPr>
                <a:defRPr/>
              </a:pPr>
              <a:t>‹#›</a:t>
            </a:fld>
            <a:endParaRPr lang="de-DE"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9BA144CB-616D-46BE-AE7D-B915EE77E965}" type="slidenum">
              <a:rPr lang="de-DE" altLang="en-US"/>
              <a:pPr>
                <a:defRPr/>
              </a:pPr>
              <a:t>‹#›</a:t>
            </a:fld>
            <a:endParaRPr lang="de-DE"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5813" cy="57134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81000"/>
            <a:ext cx="6019800" cy="57134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sldNum" idx="10"/>
          </p:nvPr>
        </p:nvSpPr>
        <p:spPr>
          <a:ln/>
        </p:spPr>
        <p:txBody>
          <a:bodyPr/>
          <a:lstStyle>
            <a:lvl1pPr>
              <a:defRPr/>
            </a:lvl1pPr>
          </a:lstStyle>
          <a:p>
            <a:pPr>
              <a:defRPr/>
            </a:pPr>
            <a:fld id="{B4773490-E242-49DE-803E-C5819EF057DF}" type="slidenum">
              <a:rPr lang="de-DE" altLang="en-US"/>
              <a:pPr>
                <a:defRPr/>
              </a:pPr>
              <a:t>‹#›</a:t>
            </a:fld>
            <a:endParaRPr lang="de-DE"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sldNum" idx="10"/>
          </p:nvPr>
        </p:nvSpPr>
        <p:spPr>
          <a:ln/>
        </p:spPr>
        <p:txBody>
          <a:bodyPr/>
          <a:lstStyle>
            <a:lvl1pPr>
              <a:defRPr/>
            </a:lvl1pPr>
          </a:lstStyle>
          <a:p>
            <a:pPr>
              <a:defRPr/>
            </a:pPr>
            <a:fld id="{D11355D5-F6E6-468E-9817-4DA42BF2E9D2}" type="slidenum">
              <a:rPr lang="de-DE" altLang="en-US"/>
              <a:pPr>
                <a:defRPr/>
              </a:pPr>
              <a:t>‹#›</a:t>
            </a:fld>
            <a:endParaRPr lang="de-DE"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sldNum" idx="10"/>
          </p:nvPr>
        </p:nvSpPr>
        <p:spPr>
          <a:ln/>
        </p:spPr>
        <p:txBody>
          <a:bodyPr/>
          <a:lstStyle>
            <a:lvl1pPr>
              <a:defRPr/>
            </a:lvl1pPr>
          </a:lstStyle>
          <a:p>
            <a:pPr>
              <a:defRPr/>
            </a:pPr>
            <a:fld id="{CE726254-F38A-4370-AD49-D458160C63C9}" type="slidenum">
              <a:rPr lang="de-DE" altLang="en-US"/>
              <a:pPr>
                <a:defRPr/>
              </a:pPr>
              <a:t>‹#›</a:t>
            </a:fld>
            <a:endParaRPr lang="de-DE"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sldNum" idx="10"/>
          </p:nvPr>
        </p:nvSpPr>
        <p:spPr>
          <a:ln/>
        </p:spPr>
        <p:txBody>
          <a:bodyPr/>
          <a:lstStyle>
            <a:lvl1pPr>
              <a:defRPr/>
            </a:lvl1pPr>
          </a:lstStyle>
          <a:p>
            <a:pPr>
              <a:defRPr/>
            </a:pPr>
            <a:fld id="{440B51E4-7F70-4298-9B9A-E86DC3647151}" type="slidenum">
              <a:rPr lang="de-DE" altLang="en-US"/>
              <a:pPr>
                <a:defRPr/>
              </a:pPr>
              <a:t>‹#›</a:t>
            </a:fld>
            <a:endParaRPr lang="de-DE"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sldNum" idx="10"/>
          </p:nvPr>
        </p:nvSpPr>
        <p:spPr>
          <a:ln/>
        </p:spPr>
        <p:txBody>
          <a:bodyPr/>
          <a:lstStyle>
            <a:lvl1pPr>
              <a:defRPr/>
            </a:lvl1pPr>
          </a:lstStyle>
          <a:p>
            <a:pPr>
              <a:defRPr/>
            </a:pPr>
            <a:fld id="{6077EB5A-BFB5-4E4A-8E88-D817FEE00208}" type="slidenum">
              <a:rPr lang="de-DE" altLang="en-US"/>
              <a:pPr>
                <a:defRPr/>
              </a:pPr>
              <a:t>‹#›</a:t>
            </a:fld>
            <a:endParaRPr lang="de-DE"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idx="10"/>
          </p:nvPr>
        </p:nvSpPr>
        <p:spPr>
          <a:ln/>
        </p:spPr>
        <p:txBody>
          <a:bodyPr/>
          <a:lstStyle>
            <a:lvl1pPr>
              <a:defRPr/>
            </a:lvl1pPr>
          </a:lstStyle>
          <a:p>
            <a:pPr>
              <a:defRPr/>
            </a:pPr>
            <a:fld id="{7ECBC429-CEF0-4BB3-AEAD-17DE8EFC8955}" type="slidenum">
              <a:rPr lang="de-DE" altLang="en-US"/>
              <a:pPr>
                <a:defRPr/>
              </a:pPr>
              <a:t>‹#›</a:t>
            </a:fld>
            <a:endParaRPr lang="de-DE"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idx="10"/>
          </p:nvPr>
        </p:nvSpPr>
        <p:spPr>
          <a:ln/>
        </p:spPr>
        <p:txBody>
          <a:bodyPr/>
          <a:lstStyle>
            <a:lvl1pPr>
              <a:defRPr/>
            </a:lvl1pPr>
          </a:lstStyle>
          <a:p>
            <a:pPr>
              <a:defRPr/>
            </a:pPr>
            <a:fld id="{924D6C3C-03E9-4BCF-A6EF-9165BDDBECE6}" type="slidenum">
              <a:rPr lang="de-DE" altLang="en-US"/>
              <a:pPr>
                <a:defRPr/>
              </a:pPr>
              <a:t>‹#›</a:t>
            </a:fld>
            <a:endParaRPr lang="de-DE"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sldNum" idx="10"/>
          </p:nvPr>
        </p:nvSpPr>
        <p:spPr>
          <a:ln/>
        </p:spPr>
        <p:txBody>
          <a:bodyPr/>
          <a:lstStyle>
            <a:lvl1pPr>
              <a:defRPr/>
            </a:lvl1pPr>
          </a:lstStyle>
          <a:p>
            <a:pPr>
              <a:defRPr/>
            </a:pPr>
            <a:fld id="{2EA0874A-023D-48C0-A1A0-41A5D38F88BB}" type="slidenum">
              <a:rPr lang="de-DE" altLang="en-US"/>
              <a:pPr>
                <a:defRPr/>
              </a:pPr>
              <a:t>‹#›</a:t>
            </a:fld>
            <a:endParaRPr lang="de-DE"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85800" y="1676400"/>
            <a:ext cx="7770813" cy="1827213"/>
          </a:xfrm>
          <a:prstGeom prst="rect">
            <a:avLst/>
          </a:prstGeom>
          <a:noFill/>
          <a:ln w="9360">
            <a:noFill/>
            <a:miter lim="800000"/>
            <a:headEnd/>
            <a:tailEnd/>
          </a:ln>
          <a:effectLst/>
        </p:spPr>
        <p:txBody>
          <a:bodyPr vert="horz" wrap="square" lIns="90000" tIns="45000" rIns="90000" bIns="45000" numCol="1" anchor="t" anchorCtr="0" compatLnSpc="1">
            <a:prstTxWarp prst="textNoShape">
              <a:avLst/>
            </a:prstTxWarp>
          </a:bodyPr>
          <a:lstStyle/>
          <a:p>
            <a:pPr lvl="0"/>
            <a:r>
              <a:rPr lang="en-GB" altLang="en-US"/>
              <a:t>Klicken Sie, um das Format des Titeltextes zu bearbeitenΚάντε κλικ για επεξεργασία του τίτλου</a:t>
            </a:r>
          </a:p>
        </p:txBody>
      </p:sp>
      <p:sp>
        <p:nvSpPr>
          <p:cNvPr id="1027" name="Text Box 2"/>
          <p:cNvSpPr txBox="1">
            <a:spLocks noChangeArrowheads="1"/>
          </p:cNvSpPr>
          <p:nvPr/>
        </p:nvSpPr>
        <p:spPr bwMode="auto">
          <a:xfrm>
            <a:off x="457200" y="6245225"/>
            <a:ext cx="2133600" cy="476250"/>
          </a:xfrm>
          <a:prstGeom prst="rect">
            <a:avLst/>
          </a:prstGeom>
          <a:noFill/>
          <a:ln w="9360">
            <a:noFill/>
            <a:miter lim="800000"/>
            <a:headEnd/>
            <a:tailEnd/>
          </a:ln>
          <a:effectLst/>
        </p:spPr>
        <p:txBody>
          <a:bodyPr wrap="none" anchor="ctr"/>
          <a:lstStyle/>
          <a:p>
            <a:endParaRPr lang="en-US" altLang="en-US"/>
          </a:p>
        </p:txBody>
      </p:sp>
      <p:sp>
        <p:nvSpPr>
          <p:cNvPr id="1028" name="Text Box 3"/>
          <p:cNvSpPr txBox="1">
            <a:spLocks noChangeArrowheads="1"/>
          </p:cNvSpPr>
          <p:nvPr/>
        </p:nvSpPr>
        <p:spPr bwMode="auto">
          <a:xfrm>
            <a:off x="3124200" y="6245225"/>
            <a:ext cx="2895600" cy="476250"/>
          </a:xfrm>
          <a:prstGeom prst="rect">
            <a:avLst/>
          </a:prstGeom>
          <a:noFill/>
          <a:ln w="9360">
            <a:noFill/>
            <a:miter lim="800000"/>
            <a:headEnd/>
            <a:tailEnd/>
          </a:ln>
          <a:effectLst/>
        </p:spPr>
        <p:txBody>
          <a:bodyPr wrap="none" anchor="ctr"/>
          <a:lstStyle/>
          <a:p>
            <a:endParaRPr lang="en-US" altLang="en-US"/>
          </a:p>
        </p:txBody>
      </p:sp>
      <p:sp>
        <p:nvSpPr>
          <p:cNvPr id="2" name="Rectangle 4"/>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Lst>
              <a:defRPr>
                <a:solidFill>
                  <a:srgbClr val="FFFFFF"/>
                </a:solidFill>
                <a:latin typeface="+mn-lt"/>
                <a:ea typeface="+mn-ea"/>
                <a:cs typeface="Arial Unicode MS" charset="0"/>
              </a:defRPr>
            </a:lvl1pPr>
          </a:lstStyle>
          <a:p>
            <a:pPr>
              <a:defRPr/>
            </a:pPr>
            <a:fld id="{4EC09A3D-E88D-465C-AD10-7F4644C29092}" type="slidenum">
              <a:rPr lang="de-DE" altLang="en-US"/>
              <a:pPr>
                <a:defRPr/>
              </a:pPr>
              <a:t>‹#›</a:t>
            </a:fld>
            <a:endParaRPr lang="de-DE" altLang="en-US"/>
          </a:p>
        </p:txBody>
      </p:sp>
      <p:sp>
        <p:nvSpPr>
          <p:cNvPr id="1030" name="Rectangle 5"/>
          <p:cNvSpPr>
            <a:spLocks noGrp="1" noChangeArrowheads="1"/>
          </p:cNvSpPr>
          <p:nvPr>
            <p:ph type="body" idx="1"/>
          </p:nvPr>
        </p:nvSpPr>
        <p:spPr bwMode="auto">
          <a:xfrm>
            <a:off x="457200" y="1604963"/>
            <a:ext cx="8228013" cy="45243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r>
              <a:rPr lang="en-GB" altLang="en-US"/>
              <a:t>Klicken Sie, um die Formate des Gliederungstextes zu bearbeiten</a:t>
            </a:r>
          </a:p>
          <a:p>
            <a:pPr lvl="1"/>
            <a:r>
              <a:rPr lang="en-GB" altLang="en-US"/>
              <a:t>Zweite Gliederungsebene</a:t>
            </a:r>
          </a:p>
          <a:p>
            <a:pPr lvl="2"/>
            <a:r>
              <a:rPr lang="en-GB" altLang="en-US"/>
              <a:t>Dritte Gliederungsebene</a:t>
            </a:r>
          </a:p>
          <a:p>
            <a:pPr lvl="3"/>
            <a:r>
              <a:rPr lang="en-GB" altLang="en-US"/>
              <a:t>Vierte Gliederungsebene</a:t>
            </a:r>
          </a:p>
          <a:p>
            <a:pPr lvl="4"/>
            <a:r>
              <a:rPr lang="en-GB" altLang="en-US"/>
              <a:t>Fünfte Gliederungsebene</a:t>
            </a:r>
          </a:p>
          <a:p>
            <a:pPr lvl="4"/>
            <a:r>
              <a:rPr lang="en-GB" altLang="en-US"/>
              <a:t>Sechste Gliederungsebene</a:t>
            </a:r>
          </a:p>
          <a:p>
            <a:pPr lvl="4"/>
            <a:r>
              <a:rPr lang="en-GB" altLang="en-US"/>
              <a:t>Siebente Gliederungsebene</a:t>
            </a:r>
          </a:p>
          <a:p>
            <a:pPr lvl="4"/>
            <a:r>
              <a:rPr lang="en-GB" altLang="en-US"/>
              <a:t>Achte Gliederungsebene</a:t>
            </a:r>
          </a:p>
          <a:p>
            <a:pPr lvl="4"/>
            <a:r>
              <a:rPr lang="en-GB" altLang="en-US"/>
              <a:t>Neunte Gliederungsebene</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mj-lt"/>
          <a:ea typeface="Arial Unicode MS" pitchFamily="34" charset="-128"/>
          <a:cs typeface="+mj-cs"/>
        </a:defRPr>
      </a:lvl1pPr>
      <a:lvl2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2pPr>
      <a:lvl3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3pPr>
      <a:lvl4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4pPr>
      <a:lvl5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5pPr>
      <a:lvl6pPr marL="25146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6pPr>
      <a:lvl7pPr marL="29718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7pPr>
      <a:lvl8pPr marL="34290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8pPr>
      <a:lvl9pPr marL="38862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9pPr>
    </p:titleStyle>
    <p:bodyStyle>
      <a:lvl1pPr marL="342900" indent="-342900" algn="l" defTabSz="449263" rtl="0" eaLnBrk="0" fontAlgn="base" hangingPunct="0">
        <a:lnSpc>
          <a:spcPct val="101000"/>
        </a:lnSpc>
        <a:spcBef>
          <a:spcPct val="0"/>
        </a:spcBef>
        <a:spcAft>
          <a:spcPts val="1425"/>
        </a:spcAft>
        <a:buClr>
          <a:srgbClr val="000000"/>
        </a:buClr>
        <a:buSzPct val="100000"/>
        <a:buFont typeface="Times New Roman" pitchFamily="18" charset="0"/>
        <a:defRPr sz="3200">
          <a:solidFill>
            <a:srgbClr val="FFFFFF"/>
          </a:solidFill>
          <a:latin typeface="+mn-lt"/>
          <a:ea typeface="Arial Unicode MS" pitchFamily="34" charset="-128"/>
          <a:cs typeface="+mn-cs"/>
        </a:defRPr>
      </a:lvl1pPr>
      <a:lvl2pPr marL="742950" indent="-285750" algn="l" defTabSz="449263" rtl="0" eaLnBrk="0" fontAlgn="base" hangingPunct="0">
        <a:lnSpc>
          <a:spcPct val="101000"/>
        </a:lnSpc>
        <a:spcBef>
          <a:spcPct val="0"/>
        </a:spcBef>
        <a:spcAft>
          <a:spcPts val="1138"/>
        </a:spcAft>
        <a:buClr>
          <a:srgbClr val="000000"/>
        </a:buClr>
        <a:buSzPct val="100000"/>
        <a:buFont typeface="Times New Roman" pitchFamily="18" charset="0"/>
        <a:defRPr sz="2400">
          <a:solidFill>
            <a:srgbClr val="FFFFFF"/>
          </a:solidFill>
          <a:latin typeface="+mn-lt"/>
          <a:ea typeface="Arial Unicode MS" pitchFamily="34" charset="-128"/>
          <a:cs typeface="+mn-cs"/>
        </a:defRPr>
      </a:lvl2pPr>
      <a:lvl3pPr marL="1143000" indent="-228600" algn="l" defTabSz="449263" rtl="0" eaLnBrk="0" fontAlgn="base" hangingPunct="0">
        <a:lnSpc>
          <a:spcPct val="101000"/>
        </a:lnSpc>
        <a:spcBef>
          <a:spcPct val="0"/>
        </a:spcBef>
        <a:spcAft>
          <a:spcPts val="850"/>
        </a:spcAft>
        <a:buClr>
          <a:srgbClr val="000000"/>
        </a:buClr>
        <a:buSzPct val="100000"/>
        <a:buFont typeface="Times New Roman" pitchFamily="18" charset="0"/>
        <a:defRPr sz="2000">
          <a:solidFill>
            <a:srgbClr val="FFFFFF"/>
          </a:solidFill>
          <a:latin typeface="+mn-lt"/>
          <a:ea typeface="Arial Unicode MS" pitchFamily="34" charset="-128"/>
          <a:cs typeface="+mn-cs"/>
        </a:defRPr>
      </a:lvl3pPr>
      <a:lvl4pPr marL="1600200" indent="-228600" algn="l" defTabSz="449263" rtl="0" eaLnBrk="0" fontAlgn="base" hangingPunct="0">
        <a:lnSpc>
          <a:spcPct val="101000"/>
        </a:lnSpc>
        <a:spcBef>
          <a:spcPct val="0"/>
        </a:spcBef>
        <a:spcAft>
          <a:spcPts val="575"/>
        </a:spcAft>
        <a:buClr>
          <a:srgbClr val="000000"/>
        </a:buClr>
        <a:buSzPct val="100000"/>
        <a:buFont typeface="Times New Roman" pitchFamily="18" charset="0"/>
        <a:defRPr sz="2000">
          <a:solidFill>
            <a:srgbClr val="FFFFFF"/>
          </a:solidFill>
          <a:latin typeface="+mn-lt"/>
          <a:ea typeface="Arial Unicode MS" pitchFamily="34" charset="-128"/>
          <a:cs typeface="+mn-cs"/>
        </a:defRPr>
      </a:lvl4pPr>
      <a:lvl5pPr marL="2057400" indent="-228600" algn="l" defTabSz="449263" rtl="0" eaLnBrk="0" fontAlgn="base" hangingPunct="0">
        <a:lnSpc>
          <a:spcPct val="101000"/>
        </a:lnSpc>
        <a:spcBef>
          <a:spcPct val="0"/>
        </a:spcBef>
        <a:spcAft>
          <a:spcPts val="288"/>
        </a:spcAft>
        <a:buClr>
          <a:srgbClr val="000000"/>
        </a:buClr>
        <a:buSzPct val="100000"/>
        <a:buFont typeface="Times New Roman" pitchFamily="18" charset="0"/>
        <a:defRPr sz="2000">
          <a:solidFill>
            <a:srgbClr val="FFFFFF"/>
          </a:solidFill>
          <a:latin typeface="+mn-lt"/>
          <a:ea typeface="Arial Unicode MS" pitchFamily="34" charset="-128"/>
          <a:cs typeface="+mn-cs"/>
        </a:defRPr>
      </a:lvl5pPr>
      <a:lvl6pPr marL="25146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6pPr>
      <a:lvl7pPr marL="29718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7pPr>
      <a:lvl8pPr marL="34290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8pPr>
      <a:lvl9pPr marL="38862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457200" y="381000"/>
            <a:ext cx="8228013" cy="1370013"/>
          </a:xfrm>
          <a:prstGeom prst="rect">
            <a:avLst/>
          </a:prstGeom>
          <a:noFill/>
          <a:ln w="9360">
            <a:noFill/>
            <a:miter lim="800000"/>
            <a:headEnd/>
            <a:tailEnd/>
          </a:ln>
          <a:effectLst/>
        </p:spPr>
        <p:txBody>
          <a:bodyPr vert="horz" wrap="square" lIns="90000" tIns="45000" rIns="90000" bIns="45000" numCol="1" anchor="t" anchorCtr="0" compatLnSpc="1">
            <a:prstTxWarp prst="textNoShape">
              <a:avLst/>
            </a:prstTxWarp>
          </a:bodyPr>
          <a:lstStyle/>
          <a:p>
            <a:pPr lvl="0"/>
            <a:r>
              <a:rPr lang="en-GB" altLang="en-US"/>
              <a:t>Klicken Sie, um das Format des Titeltextes zu bearbeitenClick to edit Master title style</a:t>
            </a:r>
          </a:p>
        </p:txBody>
      </p:sp>
      <p:sp>
        <p:nvSpPr>
          <p:cNvPr id="2051" name="Rectangle 2"/>
          <p:cNvSpPr>
            <a:spLocks noGrp="1" noChangeArrowheads="1"/>
          </p:cNvSpPr>
          <p:nvPr>
            <p:ph type="body" idx="1"/>
          </p:nvPr>
        </p:nvSpPr>
        <p:spPr bwMode="auto">
          <a:xfrm>
            <a:off x="457200" y="1981200"/>
            <a:ext cx="8228013" cy="4113213"/>
          </a:xfrm>
          <a:prstGeom prst="rect">
            <a:avLst/>
          </a:prstGeom>
          <a:noFill/>
          <a:ln w="9360">
            <a:noFill/>
            <a:miter lim="800000"/>
            <a:headEnd/>
            <a:tailEnd/>
          </a:ln>
          <a:effectLst/>
        </p:spPr>
        <p:txBody>
          <a:bodyPr vert="horz" wrap="square" lIns="90000" tIns="45000" rIns="90000" bIns="45000" numCol="1" anchor="t" anchorCtr="0" compatLnSpc="1">
            <a:prstTxWarp prst="textNoShape">
              <a:avLst/>
            </a:prstTxWarp>
          </a:bodyPr>
          <a:lstStyle/>
          <a:p>
            <a:pPr lvl="0"/>
            <a:r>
              <a:rPr lang="en-GB" altLang="en-US"/>
              <a:t>Klicken Sie, um die Formate des Gliederungstextes zu bearbeiten</a:t>
            </a:r>
          </a:p>
          <a:p>
            <a:pPr lvl="1"/>
            <a:r>
              <a:rPr lang="en-GB" altLang="en-US"/>
              <a:t>Zweite Gliederungsebene</a:t>
            </a:r>
          </a:p>
          <a:p>
            <a:pPr lvl="2"/>
            <a:r>
              <a:rPr lang="en-GB" altLang="en-US"/>
              <a:t>Dritte Gliederungsebene</a:t>
            </a:r>
          </a:p>
          <a:p>
            <a:pPr lvl="3"/>
            <a:r>
              <a:rPr lang="en-GB" altLang="en-US"/>
              <a:t>Vierte Gliederungsebene</a:t>
            </a:r>
          </a:p>
          <a:p>
            <a:pPr lvl="4"/>
            <a:r>
              <a:rPr lang="en-GB" altLang="en-US"/>
              <a:t>Fünfte Gliederungsebene</a:t>
            </a:r>
          </a:p>
          <a:p>
            <a:pPr lvl="4"/>
            <a:r>
              <a:rPr lang="en-GB" altLang="en-US"/>
              <a:t>Sechste Gliederungsebene</a:t>
            </a:r>
          </a:p>
          <a:p>
            <a:pPr lvl="4"/>
            <a:r>
              <a:rPr lang="en-GB" altLang="en-US"/>
              <a:t>Siebente Gliederungsebene</a:t>
            </a:r>
          </a:p>
          <a:p>
            <a:pPr lvl="4"/>
            <a:r>
              <a:rPr lang="en-GB" altLang="en-US"/>
              <a:t>Achte Gliederungsebene</a:t>
            </a:r>
          </a:p>
          <a:p>
            <a:pPr lvl="0"/>
            <a:r>
              <a:rPr lang="en-GB" altLang="en-US"/>
              <a:t>Neunte GliederungsebeneClick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052" name="Text Box 3"/>
          <p:cNvSpPr txBox="1">
            <a:spLocks noChangeArrowheads="1"/>
          </p:cNvSpPr>
          <p:nvPr/>
        </p:nvSpPr>
        <p:spPr bwMode="auto">
          <a:xfrm>
            <a:off x="457200" y="6245225"/>
            <a:ext cx="2133600" cy="476250"/>
          </a:xfrm>
          <a:prstGeom prst="rect">
            <a:avLst/>
          </a:prstGeom>
          <a:noFill/>
          <a:ln w="9360">
            <a:noFill/>
            <a:miter lim="800000"/>
            <a:headEnd/>
            <a:tailEnd/>
          </a:ln>
          <a:effectLst/>
        </p:spPr>
        <p:txBody>
          <a:bodyPr wrap="none" anchor="ctr"/>
          <a:lstStyle/>
          <a:p>
            <a:endParaRPr lang="en-US" altLang="en-US"/>
          </a:p>
        </p:txBody>
      </p:sp>
      <p:sp>
        <p:nvSpPr>
          <p:cNvPr id="2053" name="Text Box 4"/>
          <p:cNvSpPr txBox="1">
            <a:spLocks noChangeArrowheads="1"/>
          </p:cNvSpPr>
          <p:nvPr/>
        </p:nvSpPr>
        <p:spPr bwMode="auto">
          <a:xfrm>
            <a:off x="3124200" y="6245225"/>
            <a:ext cx="2895600" cy="476250"/>
          </a:xfrm>
          <a:prstGeom prst="rect">
            <a:avLst/>
          </a:prstGeom>
          <a:noFill/>
          <a:ln w="9360">
            <a:noFill/>
            <a:miter lim="800000"/>
            <a:headEnd/>
            <a:tailEnd/>
          </a:ln>
          <a:effectLst/>
        </p:spPr>
        <p:txBody>
          <a:bodyPr wrap="none" anchor="ctr"/>
          <a:lstStyle/>
          <a:p>
            <a:endParaRPr lang="en-US" altLang="en-US"/>
          </a:p>
        </p:txBody>
      </p:sp>
      <p:sp>
        <p:nvSpPr>
          <p:cNvPr id="2" name="Rectangle 5"/>
          <p:cNvSpPr>
            <a:spLocks noGrp="1" noChangeArrowheads="1"/>
          </p:cNvSpPr>
          <p:nvPr>
            <p:ph type="sldNum"/>
          </p:nvPr>
        </p:nvSpPr>
        <p:spPr bwMode="auto">
          <a:xfrm>
            <a:off x="6553200" y="6245225"/>
            <a:ext cx="2132013" cy="474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cap="flat">
                <a:solidFill>
                  <a:srgbClr val="808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buFont typeface="Times New Roman" pitchFamily="16" charset="0"/>
              <a:buNone/>
              <a:tabLst>
                <a:tab pos="723900" algn="l"/>
                <a:tab pos="1447800" algn="l"/>
              </a:tabLst>
              <a:defRPr>
                <a:solidFill>
                  <a:srgbClr val="FFFFFF"/>
                </a:solidFill>
                <a:latin typeface="+mn-lt"/>
                <a:ea typeface="+mn-ea"/>
                <a:cs typeface="Arial Unicode MS" charset="0"/>
              </a:defRPr>
            </a:lvl1pPr>
          </a:lstStyle>
          <a:p>
            <a:pPr>
              <a:defRPr/>
            </a:pPr>
            <a:fld id="{CE5E3B5B-3277-4B98-847D-F74348191332}" type="slidenum">
              <a:rPr lang="de-DE" altLang="en-US"/>
              <a:pPr>
                <a:defRPr/>
              </a:pPr>
              <a:t>‹#›</a:t>
            </a:fld>
            <a:endParaRPr lang="de-DE"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mj-lt"/>
          <a:ea typeface="Arial Unicode MS" pitchFamily="34" charset="-128"/>
          <a:cs typeface="+mj-cs"/>
        </a:defRPr>
      </a:lvl1pPr>
      <a:lvl2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2pPr>
      <a:lvl3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3pPr>
      <a:lvl4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4pPr>
      <a:lvl5pPr algn="l" defTabSz="449263" rtl="0" eaLnBrk="0" fontAlgn="base" hangingPunct="0">
        <a:lnSpc>
          <a:spcPct val="101000"/>
        </a:lnSpc>
        <a:spcBef>
          <a:spcPct val="0"/>
        </a:spcBef>
        <a:spcAft>
          <a:spcPct val="0"/>
        </a:spcAft>
        <a:buClr>
          <a:srgbClr val="000000"/>
        </a:buClr>
        <a:buSzPct val="100000"/>
        <a:buFont typeface="Times New Roman" pitchFamily="18" charset="0"/>
        <a:defRPr sz="4400">
          <a:solidFill>
            <a:srgbClr val="FFFFFF"/>
          </a:solidFill>
          <a:latin typeface="Tahoma" pitchFamily="32" charset="0"/>
          <a:ea typeface="Arial Unicode MS" pitchFamily="34" charset="-128"/>
          <a:cs typeface="Arial Unicode MS" charset="0"/>
        </a:defRPr>
      </a:lvl5pPr>
      <a:lvl6pPr marL="25146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6pPr>
      <a:lvl7pPr marL="29718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7pPr>
      <a:lvl8pPr marL="34290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8pPr>
      <a:lvl9pPr marL="3886200" indent="-228600" algn="l" defTabSz="449263" rtl="0" fontAlgn="base" hangingPunct="0">
        <a:lnSpc>
          <a:spcPct val="101000"/>
        </a:lnSpc>
        <a:spcBef>
          <a:spcPct val="0"/>
        </a:spcBef>
        <a:spcAft>
          <a:spcPct val="0"/>
        </a:spcAft>
        <a:buClr>
          <a:srgbClr val="000000"/>
        </a:buClr>
        <a:buSzPct val="100000"/>
        <a:buFont typeface="Times New Roman" pitchFamily="16" charset="0"/>
        <a:defRPr sz="4400">
          <a:solidFill>
            <a:srgbClr val="FFFFFF"/>
          </a:solidFill>
          <a:latin typeface="Tahoma" pitchFamily="32" charset="0"/>
          <a:cs typeface="Arial Unicode MS" charset="0"/>
        </a:defRPr>
      </a:lvl9pPr>
    </p:titleStyle>
    <p:bodyStyle>
      <a:lvl1pPr marL="342900" indent="-342900" algn="l" defTabSz="449263" rtl="0" eaLnBrk="0" fontAlgn="base" hangingPunct="0">
        <a:lnSpc>
          <a:spcPct val="101000"/>
        </a:lnSpc>
        <a:spcBef>
          <a:spcPct val="0"/>
        </a:spcBef>
        <a:spcAft>
          <a:spcPts val="1425"/>
        </a:spcAft>
        <a:buClr>
          <a:srgbClr val="000000"/>
        </a:buClr>
        <a:buSzPct val="100000"/>
        <a:buFont typeface="Times New Roman" pitchFamily="18" charset="0"/>
        <a:defRPr sz="3200">
          <a:solidFill>
            <a:srgbClr val="FFFFFF"/>
          </a:solidFill>
          <a:latin typeface="+mn-lt"/>
          <a:ea typeface="Arial Unicode MS" pitchFamily="34" charset="-128"/>
          <a:cs typeface="+mn-cs"/>
        </a:defRPr>
      </a:lvl1pPr>
      <a:lvl2pPr marL="742950" indent="-285750" algn="l" defTabSz="449263" rtl="0" eaLnBrk="0" fontAlgn="base" hangingPunct="0">
        <a:lnSpc>
          <a:spcPct val="101000"/>
        </a:lnSpc>
        <a:spcBef>
          <a:spcPct val="0"/>
        </a:spcBef>
        <a:spcAft>
          <a:spcPts val="1138"/>
        </a:spcAft>
        <a:buClr>
          <a:srgbClr val="000000"/>
        </a:buClr>
        <a:buSzPct val="100000"/>
        <a:buFont typeface="Times New Roman" pitchFamily="18" charset="0"/>
        <a:defRPr sz="2400">
          <a:solidFill>
            <a:srgbClr val="FFFFFF"/>
          </a:solidFill>
          <a:latin typeface="+mn-lt"/>
          <a:ea typeface="Arial Unicode MS" pitchFamily="34" charset="-128"/>
          <a:cs typeface="+mn-cs"/>
        </a:defRPr>
      </a:lvl2pPr>
      <a:lvl3pPr marL="1143000" indent="-228600" algn="l" defTabSz="449263" rtl="0" eaLnBrk="0" fontAlgn="base" hangingPunct="0">
        <a:lnSpc>
          <a:spcPct val="101000"/>
        </a:lnSpc>
        <a:spcBef>
          <a:spcPct val="0"/>
        </a:spcBef>
        <a:spcAft>
          <a:spcPts val="850"/>
        </a:spcAft>
        <a:buClr>
          <a:srgbClr val="000000"/>
        </a:buClr>
        <a:buSzPct val="100000"/>
        <a:buFont typeface="Times New Roman" pitchFamily="18" charset="0"/>
        <a:defRPr sz="2000">
          <a:solidFill>
            <a:srgbClr val="FFFFFF"/>
          </a:solidFill>
          <a:latin typeface="+mn-lt"/>
          <a:ea typeface="Arial Unicode MS" pitchFamily="34" charset="-128"/>
          <a:cs typeface="+mn-cs"/>
        </a:defRPr>
      </a:lvl3pPr>
      <a:lvl4pPr marL="1600200" indent="-228600" algn="l" defTabSz="449263" rtl="0" eaLnBrk="0" fontAlgn="base" hangingPunct="0">
        <a:lnSpc>
          <a:spcPct val="101000"/>
        </a:lnSpc>
        <a:spcBef>
          <a:spcPct val="0"/>
        </a:spcBef>
        <a:spcAft>
          <a:spcPts val="575"/>
        </a:spcAft>
        <a:buClr>
          <a:srgbClr val="000000"/>
        </a:buClr>
        <a:buSzPct val="100000"/>
        <a:buFont typeface="Times New Roman" pitchFamily="18" charset="0"/>
        <a:defRPr sz="2000">
          <a:solidFill>
            <a:srgbClr val="FFFFFF"/>
          </a:solidFill>
          <a:latin typeface="+mn-lt"/>
          <a:ea typeface="Arial Unicode MS" pitchFamily="34" charset="-128"/>
          <a:cs typeface="+mn-cs"/>
        </a:defRPr>
      </a:lvl4pPr>
      <a:lvl5pPr marL="2057400" indent="-228600" algn="l" defTabSz="449263" rtl="0" eaLnBrk="0" fontAlgn="base" hangingPunct="0">
        <a:lnSpc>
          <a:spcPct val="101000"/>
        </a:lnSpc>
        <a:spcBef>
          <a:spcPct val="0"/>
        </a:spcBef>
        <a:spcAft>
          <a:spcPts val="288"/>
        </a:spcAft>
        <a:buClr>
          <a:srgbClr val="000000"/>
        </a:buClr>
        <a:buSzPct val="100000"/>
        <a:buFont typeface="Times New Roman" pitchFamily="18" charset="0"/>
        <a:defRPr sz="2000">
          <a:solidFill>
            <a:srgbClr val="FFFFFF"/>
          </a:solidFill>
          <a:latin typeface="+mn-lt"/>
          <a:ea typeface="Arial Unicode MS" pitchFamily="34" charset="-128"/>
          <a:cs typeface="+mn-cs"/>
        </a:defRPr>
      </a:lvl5pPr>
      <a:lvl6pPr marL="25146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6pPr>
      <a:lvl7pPr marL="29718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7pPr>
      <a:lvl8pPr marL="34290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8pPr>
      <a:lvl9pPr marL="3886200" indent="-228600" algn="l" defTabSz="449263" rtl="0" fontAlgn="base" hangingPunct="0">
        <a:lnSpc>
          <a:spcPct val="101000"/>
        </a:lnSpc>
        <a:spcBef>
          <a:spcPct val="0"/>
        </a:spcBef>
        <a:spcAft>
          <a:spcPts val="288"/>
        </a:spcAft>
        <a:buClr>
          <a:srgbClr val="000000"/>
        </a:buClr>
        <a:buSzPct val="100000"/>
        <a:buFont typeface="Times New Roman" pitchFamily="16" charset="0"/>
        <a:defRPr sz="2000">
          <a:solidFill>
            <a:srgbClr val="FFFFFF"/>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idx="4294967295"/>
          </p:nvPr>
        </p:nvSpPr>
        <p:spPr>
          <a:xfrm>
            <a:off x="685800" y="1676400"/>
            <a:ext cx="7772400" cy="4776788"/>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Lst>
            </a:pPr>
            <a:r>
              <a:rPr lang="en-US" altLang="en-US" sz="3200" dirty="0">
                <a:solidFill>
                  <a:srgbClr val="FFFF00"/>
                </a:solidFill>
              </a:rPr>
              <a:t>Civil Religion in Greece</a:t>
            </a:r>
            <a:br>
              <a:rPr lang="en-US" altLang="en-US" sz="3200" dirty="0">
                <a:solidFill>
                  <a:srgbClr val="FFFF00"/>
                </a:solidFill>
              </a:rPr>
            </a:br>
            <a:br>
              <a:rPr lang="en-US" altLang="en-US" sz="3200" dirty="0">
                <a:solidFill>
                  <a:srgbClr val="FFFF00"/>
                </a:solidFill>
              </a:rPr>
            </a:br>
            <a:r>
              <a:rPr lang="en-US" altLang="en-US" sz="1800" dirty="0"/>
              <a:t>Certain secular fundamental beliefs, values, and public ceremonies inspired by and following the ontological and cosmological contours of the church religion</a:t>
            </a:r>
            <a:br>
              <a:rPr lang="en-US" altLang="en-US" sz="1800" dirty="0">
                <a:solidFill>
                  <a:srgbClr val="E5FFFF"/>
                </a:solidFill>
              </a:rPr>
            </a:br>
            <a:br>
              <a:rPr lang="en-US" altLang="en-US" sz="3200" dirty="0">
                <a:solidFill>
                  <a:srgbClr val="E5FFFF"/>
                </a:solidFill>
              </a:rPr>
            </a:br>
            <a:r>
              <a:rPr lang="el-GR" altLang="en-US" sz="3200" dirty="0">
                <a:solidFill>
                  <a:srgbClr val="E5FFFF"/>
                </a:solidFill>
              </a:rPr>
              <a:t> </a:t>
            </a:r>
            <a:br>
              <a:rPr lang="el-GR" altLang="en-US" sz="3200" dirty="0">
                <a:solidFill>
                  <a:srgbClr val="E5FFFF"/>
                </a:solidFill>
              </a:rPr>
            </a:br>
            <a:br>
              <a:rPr lang="el-GR" altLang="en-US" sz="3200" dirty="0">
                <a:solidFill>
                  <a:srgbClr val="E5FFFF"/>
                </a:solidFill>
              </a:rPr>
            </a:br>
            <a:endParaRPr lang="el-GR" altLang="en-US" sz="3200" dirty="0">
              <a:solidFill>
                <a:srgbClr val="E5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56008" y="1600200"/>
            <a:ext cx="8031984" cy="4525963"/>
          </a:xfrm>
          <a:prstGeom prst="rect">
            <a:avLst/>
          </a:prstGeom>
          <a:ln/>
        </p:spPr>
        <p:style>
          <a:lnRef idx="2">
            <a:schemeClr val="accent1"/>
          </a:lnRef>
          <a:fillRef idx="1">
            <a:schemeClr val="lt1"/>
          </a:fillRef>
          <a:effectRef idx="0">
            <a:schemeClr val="accent1"/>
          </a:effectRef>
          <a:fontRef idx="minor">
            <a:schemeClr val="dk1"/>
          </a:fontRef>
        </p:style>
      </p:pic>
      <p:sp>
        <p:nvSpPr>
          <p:cNvPr id="3" name="Title 2"/>
          <p:cNvSpPr>
            <a:spLocks noGrp="1"/>
          </p:cNvSpPr>
          <p:nvPr>
            <p:ph type="title"/>
          </p:nvPr>
        </p:nvSpPr>
        <p:spPr>
          <a:xfrm>
            <a:off x="457200" y="381001"/>
            <a:ext cx="8228013" cy="762000"/>
          </a:xfrm>
        </p:spPr>
        <p:txBody>
          <a:bodyPr/>
          <a:lstStyle/>
          <a:p>
            <a:r>
              <a:rPr lang="en-US" sz="2800" dirty="0">
                <a:solidFill>
                  <a:srgbClr val="FFFF00"/>
                </a:solidFill>
              </a:rPr>
              <a:t>Michael Mann’s four networks of social power</a:t>
            </a:r>
          </a:p>
        </p:txBody>
      </p:sp>
    </p:spTree>
    <p:extLst>
      <p:ext uri="{BB962C8B-B14F-4D97-AF65-F5344CB8AC3E}">
        <p14:creationId xmlns:p14="http://schemas.microsoft.com/office/powerpoint/2010/main" val="1150919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8013" cy="762000"/>
          </a:xfrm>
          <a:solidFill>
            <a:srgbClr val="FFC000"/>
          </a:solidFill>
        </p:spPr>
        <p:style>
          <a:lnRef idx="1">
            <a:schemeClr val="accent1"/>
          </a:lnRef>
          <a:fillRef idx="2">
            <a:schemeClr val="accent1"/>
          </a:fillRef>
          <a:effectRef idx="1">
            <a:schemeClr val="accent1"/>
          </a:effectRef>
          <a:fontRef idx="minor">
            <a:schemeClr val="dk1"/>
          </a:fontRef>
        </p:style>
        <p:txBody>
          <a:bodyPr>
            <a:normAutofit/>
          </a:bodyPr>
          <a:lstStyle/>
          <a:p>
            <a:pPr>
              <a:defRPr/>
            </a:pPr>
            <a:r>
              <a:rPr lang="en-GB" sz="2000" dirty="0"/>
              <a:t>Culture deriving from but distinct from the four social networks of power due to internal ‘self-</a:t>
            </a:r>
            <a:r>
              <a:rPr lang="en-GB" sz="2000" dirty="0" err="1"/>
              <a:t>referentials</a:t>
            </a:r>
            <a:r>
              <a:rPr lang="en-GB" sz="2000" dirty="0"/>
              <a:t>’</a:t>
            </a:r>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381000" y="381000"/>
            <a:ext cx="8305800" cy="914400"/>
          </a:xfrm>
        </p:spPr>
        <p:txBody>
          <a:bodyPr>
            <a:normAutofit fontScale="90000"/>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defRPr/>
            </a:pPr>
            <a:r>
              <a:rPr lang="el-GR" altLang="en-US" sz="2400" dirty="0">
                <a:solidFill>
                  <a:srgbClr val="FFFF00"/>
                </a:solidFill>
              </a:rPr>
              <a:t>Formation of the Self in the West</a:t>
            </a:r>
            <a:br>
              <a:rPr lang="en-US" altLang="en-US" sz="3200" dirty="0">
                <a:solidFill>
                  <a:srgbClr val="FFFF00"/>
                </a:solidFill>
              </a:rPr>
            </a:br>
            <a:r>
              <a:rPr lang="en-US" altLang="en-US" sz="2000" dirty="0">
                <a:solidFill>
                  <a:srgbClr val="FFFF00"/>
                </a:solidFill>
              </a:rPr>
              <a:t>On-going internalization process</a:t>
            </a:r>
            <a:br>
              <a:rPr lang="en-US" altLang="en-US" sz="2000" dirty="0">
                <a:solidFill>
                  <a:srgbClr val="FFFF00"/>
                </a:solidFill>
              </a:rPr>
            </a:br>
            <a:r>
              <a:rPr lang="en-US" altLang="en-US" sz="2000" dirty="0">
                <a:solidFill>
                  <a:srgbClr val="FFFF00"/>
                </a:solidFill>
              </a:rPr>
              <a:t>In the framework of an </a:t>
            </a:r>
            <a:r>
              <a:rPr lang="en-US" altLang="en-US" sz="2000" dirty="0" err="1">
                <a:solidFill>
                  <a:srgbClr val="FFFF00"/>
                </a:solidFill>
              </a:rPr>
              <a:t>acephalous</a:t>
            </a:r>
            <a:r>
              <a:rPr lang="en-US" altLang="en-US" sz="2000" dirty="0">
                <a:solidFill>
                  <a:srgbClr val="FFFF00"/>
                </a:solidFill>
              </a:rPr>
              <a:t> state-system</a:t>
            </a:r>
            <a:endParaRPr lang="el-GR" altLang="en-US" sz="2000" dirty="0">
              <a:solidFill>
                <a:srgbClr val="FFFF00"/>
              </a:solidFill>
            </a:endParaRPr>
          </a:p>
        </p:txBody>
      </p:sp>
      <p:sp>
        <p:nvSpPr>
          <p:cNvPr id="12291" name="Text Box 2"/>
          <p:cNvSpPr txBox="1">
            <a:spLocks noChangeArrowheads="1"/>
          </p:cNvSpPr>
          <p:nvPr/>
        </p:nvSpPr>
        <p:spPr bwMode="auto">
          <a:xfrm>
            <a:off x="107950" y="1295400"/>
            <a:ext cx="8928100" cy="5334000"/>
          </a:xfrm>
          <a:prstGeom prst="rect">
            <a:avLst/>
          </a:prstGeom>
          <a:noFill/>
          <a:ln w="9360">
            <a:noFill/>
            <a:miter lim="800000"/>
            <a:headEnd/>
            <a:tailEnd/>
          </a:ln>
          <a:effectLst/>
        </p:spPr>
        <p:txBody>
          <a:bodyPr lIns="90000" tIns="45000" rIns="90000" bIns="45000"/>
          <a:lstStyle/>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altLang="en-US" sz="2000">
              <a:solidFill>
                <a:srgbClr val="FFFFFF"/>
              </a:solidFill>
              <a:latin typeface="Tahoma" pitchFamily="34" charset="0"/>
            </a:endParaRP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2000">
                <a:solidFill>
                  <a:srgbClr val="FFFFFF"/>
                </a:solidFill>
                <a:latin typeface="Tahoma" pitchFamily="34" charset="0"/>
              </a:rPr>
              <a:t>Moral hypergoods (moral frameworks </a:t>
            </a:r>
            <a:r>
              <a:rPr lang="en-US" altLang="en-US" sz="2000">
                <a:solidFill>
                  <a:srgbClr val="FFFFFF"/>
                </a:solidFill>
                <a:latin typeface="Tahoma" pitchFamily="34" charset="0"/>
              </a:rPr>
              <a:t>of evaluation of middle-range</a:t>
            </a:r>
            <a:r>
              <a:rPr lang="el-GR" altLang="en-US" sz="2000">
                <a:solidFill>
                  <a:srgbClr val="FFFFFF"/>
                </a:solidFill>
                <a:latin typeface="Tahoma" pitchFamily="34" charset="0"/>
              </a:rPr>
              <a:t> goods)</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altLang="en-US" sz="2000">
              <a:solidFill>
                <a:srgbClr val="FFFFFF"/>
              </a:solidFill>
              <a:latin typeface="Tahoma" pitchFamily="34" charset="0"/>
            </a:endParaRP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Inwardness – multifaceted self (Plato, Augustine, Descartes, Locke, Montaigne)</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The affirmation of ordinary life (Protestantism, ordering of nature, moral sentiments)</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The voice of nature (naturalism, romanticism)</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The decentering of the subject (Critical reflection, fragmentation, subjectivism)  </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								Taylor (1989)</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altLang="en-US" sz="2000">
              <a:solidFill>
                <a:srgbClr val="FFFFFF"/>
              </a:solidFill>
              <a:latin typeface="Tahoma" pitchFamily="34" charset="0"/>
            </a:endParaRP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2000">
                <a:solidFill>
                  <a:srgbClr val="FFFFFF"/>
                </a:solidFill>
                <a:latin typeface="Tahoma" pitchFamily="34" charset="0"/>
              </a:rPr>
              <a:t>The Self: F</a:t>
            </a:r>
            <a:r>
              <a:rPr lang="el-GR" altLang="en-US" sz="2000">
                <a:solidFill>
                  <a:srgbClr val="FFFFFF"/>
                </a:solidFill>
                <a:latin typeface="Tahoma" pitchFamily="34" charset="0"/>
              </a:rPr>
              <a:t>rom </a:t>
            </a:r>
            <a:r>
              <a:rPr lang="en-US" altLang="en-US" sz="2000">
                <a:solidFill>
                  <a:srgbClr val="FFFFFF"/>
                </a:solidFill>
                <a:latin typeface="Tahoma" pitchFamily="34" charset="0"/>
              </a:rPr>
              <a:t>inwardness </a:t>
            </a:r>
            <a:r>
              <a:rPr lang="el-GR" altLang="en-US" sz="2000">
                <a:solidFill>
                  <a:srgbClr val="FFFFFF"/>
                </a:solidFill>
                <a:latin typeface="Tahoma" pitchFamily="34" charset="0"/>
              </a:rPr>
              <a:t>to </a:t>
            </a:r>
            <a:r>
              <a:rPr lang="en-US" altLang="en-US" sz="2000">
                <a:solidFill>
                  <a:srgbClr val="FFFFFF"/>
                </a:solidFill>
                <a:latin typeface="Tahoma" pitchFamily="34" charset="0"/>
              </a:rPr>
              <a:t>reflexivity</a:t>
            </a:r>
            <a:endParaRPr lang="el-GR" altLang="en-US" sz="2000">
              <a:solidFill>
                <a:srgbClr val="FFFFFF"/>
              </a:solidFill>
              <a:latin typeface="Tahoma" pitchFamily="34" charset="0"/>
            </a:endParaRP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altLang="en-US" sz="2000">
              <a:solidFill>
                <a:srgbClr val="FFFFFF"/>
              </a:solidFill>
              <a:latin typeface="Tahoma" pitchFamily="34" charset="0"/>
            </a:endParaRP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600">
                <a:solidFill>
                  <a:srgbClr val="FFFFFF"/>
                </a:solidFill>
                <a:latin typeface="Tahoma" pitchFamily="34" charset="0"/>
              </a:rPr>
              <a:t>I.   Assigned – passive (medieval times)</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600">
                <a:solidFill>
                  <a:srgbClr val="FFFFFF"/>
                </a:solidFill>
                <a:latin typeface="Tahoma" pitchFamily="34" charset="0"/>
              </a:rPr>
              <a:t>II.  Single transformation – achievement: single self-definition - one standard</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600">
                <a:solidFill>
                  <a:srgbClr val="FFFFFF"/>
                </a:solidFill>
                <a:latin typeface="Tahoma" pitchFamily="34" charset="0"/>
              </a:rPr>
              <a:t>III. Hierarchy of criteria – achievement: frequent redefinition of self - one standard</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600">
                <a:solidFill>
                  <a:srgbClr val="FFFFFF"/>
                </a:solidFill>
                <a:latin typeface="Tahoma" pitchFamily="34" charset="0"/>
              </a:rPr>
              <a:t>IV.  Optional choice – choice is available but one option is dominant </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600">
                <a:solidFill>
                  <a:srgbClr val="FFFFFF"/>
                </a:solidFill>
                <a:latin typeface="Tahoma" pitchFamily="34" charset="0"/>
              </a:rPr>
              <a:t>V.  Metacriteria to choose among incompatible alternatives – multiple standards (late modernity)</a:t>
            </a:r>
          </a:p>
          <a:p>
            <a:pPr>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a:solidFill>
                  <a:srgbClr val="FFFFFF"/>
                </a:solidFill>
                <a:latin typeface="Tahoma" pitchFamily="34" charset="0"/>
              </a:rPr>
              <a:t>								Baumeister  (1987)</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381000" y="381000"/>
            <a:ext cx="8305800" cy="1066800"/>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800">
                <a:solidFill>
                  <a:srgbClr val="FFFF00"/>
                </a:solidFill>
              </a:rPr>
              <a:t>Formation of the self in the East</a:t>
            </a:r>
            <a:r>
              <a:rPr lang="en-US" altLang="en-US" sz="1800">
                <a:solidFill>
                  <a:srgbClr val="FFFF00"/>
                </a:solidFill>
              </a:rPr>
              <a:t> </a:t>
            </a:r>
            <a:br>
              <a:rPr lang="en-US" altLang="en-US" sz="1800">
                <a:solidFill>
                  <a:srgbClr val="FFFF00"/>
                </a:solidFill>
              </a:rPr>
            </a:br>
            <a:r>
              <a:rPr lang="en-US" altLang="en-US" sz="1800">
                <a:solidFill>
                  <a:srgbClr val="FFFF00"/>
                </a:solidFill>
              </a:rPr>
              <a:t>Interrupted internalization process </a:t>
            </a:r>
            <a:br>
              <a:rPr lang="en-US" altLang="en-US" sz="1800">
                <a:solidFill>
                  <a:srgbClr val="FFFF00"/>
                </a:solidFill>
              </a:rPr>
            </a:br>
            <a:r>
              <a:rPr lang="en-US" altLang="en-US" sz="1800">
                <a:solidFill>
                  <a:srgbClr val="FFFF00"/>
                </a:solidFill>
              </a:rPr>
              <a:t>In the framework of the Byzantine and the Ottoman Empires </a:t>
            </a:r>
            <a:endParaRPr lang="el-GR" altLang="en-US" sz="1800">
              <a:solidFill>
                <a:srgbClr val="FFFF00"/>
              </a:solidFill>
            </a:endParaRPr>
          </a:p>
        </p:txBody>
      </p:sp>
      <p:sp>
        <p:nvSpPr>
          <p:cNvPr id="13315" name="Text Box 2"/>
          <p:cNvSpPr txBox="1">
            <a:spLocks noChangeArrowheads="1"/>
          </p:cNvSpPr>
          <p:nvPr/>
        </p:nvSpPr>
        <p:spPr bwMode="auto">
          <a:xfrm>
            <a:off x="228600" y="1828800"/>
            <a:ext cx="8291513" cy="4756150"/>
          </a:xfrm>
          <a:prstGeom prst="rect">
            <a:avLst/>
          </a:prstGeom>
          <a:noFill/>
          <a:ln w="9360">
            <a:noFill/>
            <a:miter lim="800000"/>
            <a:headEnd/>
            <a:tailEnd/>
          </a:ln>
          <a:effectLst/>
        </p:spPr>
        <p:txBody>
          <a:bodyPr lIns="90000" tIns="45000" rIns="90000" bIns="45000"/>
          <a:lstStyle/>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00"/>
                </a:solidFill>
                <a:latin typeface="Tahoma" pitchFamily="34" charset="0"/>
              </a:rPr>
              <a:t>Theoretical rationality</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Patristic Theology</a:t>
            </a:r>
            <a:r>
              <a:rPr lang="en-US" altLang="en-US" sz="1600" dirty="0">
                <a:solidFill>
                  <a:srgbClr val="FFFFFF"/>
                </a:solidFill>
                <a:latin typeface="Tahoma" pitchFamily="34" charset="0"/>
              </a:rPr>
              <a:t> (5</a:t>
            </a:r>
            <a:r>
              <a:rPr lang="en-US" altLang="en-US" sz="1600" baseline="30000" dirty="0">
                <a:solidFill>
                  <a:srgbClr val="FFFFFF"/>
                </a:solidFill>
                <a:latin typeface="Tahoma" pitchFamily="34" charset="0"/>
              </a:rPr>
              <a:t>th</a:t>
            </a:r>
            <a:r>
              <a:rPr lang="en-US" altLang="en-US" sz="1600" dirty="0">
                <a:solidFill>
                  <a:srgbClr val="FFFFFF"/>
                </a:solidFill>
                <a:latin typeface="Tahoma" pitchFamily="34" charset="0"/>
              </a:rPr>
              <a:t> </a:t>
            </a:r>
            <a:r>
              <a:rPr lang="en-US" altLang="en-US" sz="1600" dirty="0" err="1">
                <a:solidFill>
                  <a:srgbClr val="FFFFFF"/>
                </a:solidFill>
                <a:latin typeface="Tahoma" pitchFamily="34" charset="0"/>
              </a:rPr>
              <a:t>ce</a:t>
            </a:r>
            <a:r>
              <a:rPr lang="en-US" altLang="en-US" sz="1600" dirty="0">
                <a:solidFill>
                  <a:srgbClr val="FFFFFF"/>
                </a:solidFill>
                <a:latin typeface="Tahoma" pitchFamily="34" charset="0"/>
              </a:rPr>
              <a:t>.)</a:t>
            </a:r>
            <a:r>
              <a:rPr lang="el-GR" altLang="en-US" sz="1600" dirty="0">
                <a:solidFill>
                  <a:srgbClr val="FFFFFF"/>
                </a:solidFill>
                <a:latin typeface="Tahoma" pitchFamily="34" charset="0"/>
              </a:rPr>
              <a:t> - Second Council of Nicaea (787 AD)– Hesychastic theology (14th ce.) </a:t>
            </a:r>
            <a:endParaRPr lang="en-US"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err="1">
                <a:solidFill>
                  <a:srgbClr val="FFFF00"/>
                </a:solidFill>
                <a:latin typeface="Tahoma" pitchFamily="34" charset="0"/>
              </a:rPr>
              <a:t>Acosmistic</a:t>
            </a:r>
            <a:r>
              <a:rPr lang="en-US" altLang="en-US" sz="1600" dirty="0">
                <a:solidFill>
                  <a:srgbClr val="FFFFFF"/>
                </a:solidFill>
                <a:latin typeface="Tahoma" pitchFamily="34" charset="0"/>
              </a:rPr>
              <a:t> (undifferentiated) love</a:t>
            </a:r>
            <a:endParaRPr lang="el-GR"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Apophatic theology –exemplary emulation – charismatic </a:t>
            </a:r>
            <a:r>
              <a:rPr lang="en-US" altLang="en-US" sz="1600" dirty="0">
                <a:solidFill>
                  <a:srgbClr val="FFFFFF"/>
                </a:solidFill>
                <a:latin typeface="Tahoma" pitchFamily="34" charset="0"/>
              </a:rPr>
              <a:t>asceticism</a:t>
            </a:r>
            <a:endParaRPr lang="el-GR"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solidFill>
                  <a:srgbClr val="FFFFFF"/>
                </a:solidFill>
                <a:latin typeface="Tahoma" pitchFamily="34" charset="0"/>
              </a:rPr>
              <a:t>The </a:t>
            </a:r>
            <a:r>
              <a:rPr lang="en-US" altLang="en-US" sz="1600" dirty="0" err="1">
                <a:solidFill>
                  <a:srgbClr val="FFFFFF"/>
                </a:solidFill>
                <a:latin typeface="Tahoma" pitchFamily="34" charset="0"/>
              </a:rPr>
              <a:t>i</a:t>
            </a:r>
            <a:r>
              <a:rPr lang="el-GR" altLang="en-US" sz="1600" dirty="0">
                <a:solidFill>
                  <a:srgbClr val="FFFFFF"/>
                </a:solidFill>
                <a:latin typeface="Tahoma" pitchFamily="34" charset="0"/>
              </a:rPr>
              <a:t>nner self as a vessel – </a:t>
            </a:r>
            <a:r>
              <a:rPr lang="en-US" altLang="en-US" sz="1600" dirty="0">
                <a:solidFill>
                  <a:srgbClr val="FFFFFF"/>
                </a:solidFill>
                <a:latin typeface="Tahoma" pitchFamily="34" charset="0"/>
              </a:rPr>
              <a:t>The person as an image of God </a:t>
            </a:r>
            <a:endParaRPr lang="el-GR"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00"/>
                </a:solidFill>
                <a:latin typeface="Tahoma" pitchFamily="34" charset="0"/>
              </a:rPr>
              <a:t>Substantive rationality</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Sentiment</a:t>
            </a:r>
            <a:r>
              <a:rPr lang="en-US" altLang="en-US" sz="1600" dirty="0">
                <a:solidFill>
                  <a:srgbClr val="FFFFFF"/>
                </a:solidFill>
                <a:latin typeface="Tahoma" pitchFamily="34" charset="0"/>
              </a:rPr>
              <a:t>-contemplation </a:t>
            </a:r>
            <a:r>
              <a:rPr lang="el-GR" altLang="en-US" sz="1600" dirty="0">
                <a:solidFill>
                  <a:srgbClr val="FFFFFF"/>
                </a:solidFill>
                <a:latin typeface="Tahoma" pitchFamily="34" charset="0"/>
              </a:rPr>
              <a:t>above </a:t>
            </a:r>
            <a:r>
              <a:rPr lang="en-US" altLang="en-US" sz="1600" dirty="0">
                <a:solidFill>
                  <a:srgbClr val="FFFFFF"/>
                </a:solidFill>
                <a:latin typeface="Tahoma" pitchFamily="34" charset="0"/>
              </a:rPr>
              <a:t>analytic </a:t>
            </a:r>
            <a:r>
              <a:rPr lang="el-GR" altLang="en-US" sz="1600" dirty="0">
                <a:solidFill>
                  <a:srgbClr val="FFFFFF"/>
                </a:solidFill>
                <a:latin typeface="Tahoma" pitchFamily="34" charset="0"/>
              </a:rPr>
              <a:t>reason</a:t>
            </a:r>
            <a:endParaRPr lang="en-US"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solidFill>
                  <a:srgbClr val="FFFFFF"/>
                </a:solidFill>
                <a:latin typeface="Tahoma" pitchFamily="34" charset="0"/>
              </a:rPr>
              <a:t>Absolute obedience or utter rejection of authority</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Domination of absolute, abstract</a:t>
            </a:r>
            <a:r>
              <a:rPr lang="en-US" altLang="en-US" sz="1600" dirty="0">
                <a:solidFill>
                  <a:srgbClr val="FFFFFF"/>
                </a:solidFill>
                <a:latin typeface="Tahoma" pitchFamily="34" charset="0"/>
              </a:rPr>
              <a:t>, timeless</a:t>
            </a:r>
            <a:r>
              <a:rPr lang="el-GR" altLang="en-US" sz="1600" dirty="0">
                <a:solidFill>
                  <a:srgbClr val="FFFFFF"/>
                </a:solidFill>
                <a:latin typeface="Tahoma" pitchFamily="34" charset="0"/>
              </a:rPr>
              <a:t> truths</a:t>
            </a:r>
            <a:r>
              <a:rPr lang="en-US" altLang="en-US" sz="1600" dirty="0">
                <a:solidFill>
                  <a:srgbClr val="FFFFFF"/>
                </a:solidFill>
                <a:latin typeface="Tahoma" pitchFamily="34" charset="0"/>
              </a:rPr>
              <a:t> </a:t>
            </a:r>
            <a:endParaRPr lang="el-GR"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Apocalyptic</a:t>
            </a:r>
            <a:r>
              <a:rPr lang="en-US" altLang="en-US" sz="1600" dirty="0">
                <a:solidFill>
                  <a:srgbClr val="FFFFFF"/>
                </a:solidFill>
                <a:latin typeface="Tahoma" pitchFamily="34" charset="0"/>
              </a:rPr>
              <a:t>-</a:t>
            </a:r>
            <a:r>
              <a:rPr lang="en-US" altLang="en-US" sz="1600" dirty="0" err="1">
                <a:solidFill>
                  <a:srgbClr val="FFFFFF"/>
                </a:solidFill>
                <a:latin typeface="Tahoma" pitchFamily="34" charset="0"/>
              </a:rPr>
              <a:t>iconistic</a:t>
            </a:r>
            <a:r>
              <a:rPr lang="en-US" altLang="en-US" sz="1600" dirty="0">
                <a:solidFill>
                  <a:srgbClr val="FFFFFF"/>
                </a:solidFill>
                <a:latin typeface="Tahoma" pitchFamily="34" charset="0"/>
              </a:rPr>
              <a:t> </a:t>
            </a:r>
            <a:r>
              <a:rPr lang="el-GR" altLang="en-US" sz="1600" dirty="0">
                <a:solidFill>
                  <a:srgbClr val="FFFFFF"/>
                </a:solidFill>
                <a:latin typeface="Tahoma" pitchFamily="34" charset="0"/>
              </a:rPr>
              <a:t>visions of salvation</a:t>
            </a:r>
            <a:endParaRPr lang="en-US"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solidFill>
                  <a:srgbClr val="FFFFFF"/>
                </a:solidFill>
                <a:latin typeface="Tahoma" pitchFamily="34" charset="0"/>
              </a:rPr>
              <a:t>Piecemeal moral evaluation of social action</a:t>
            </a:r>
            <a:endParaRPr lang="el-GR" altLang="en-US" sz="16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solidFill>
                  <a:srgbClr val="FFFFFF"/>
                </a:solidFill>
                <a:latin typeface="Tahoma" pitchFamily="34" charset="0"/>
              </a:rPr>
              <a:t>Timeless present</a:t>
            </a:r>
            <a:r>
              <a:rPr lang="en-US" altLang="en-US" sz="1600" dirty="0">
                <a:solidFill>
                  <a:srgbClr val="FFFFFF"/>
                </a:solidFill>
                <a:latin typeface="Tahoma" pitchFamily="34" charset="0"/>
              </a:rPr>
              <a:t>-</a:t>
            </a:r>
            <a:r>
              <a:rPr lang="el-GR" altLang="en-US" sz="1600" dirty="0">
                <a:solidFill>
                  <a:srgbClr val="FFFFFF"/>
                </a:solidFill>
                <a:latin typeface="Tahoma" pitchFamily="34" charset="0"/>
              </a:rPr>
              <a:t>time – outbursts of emotion without consequential action</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dirty="0">
                <a:solidFill>
                  <a:srgbClr val="FFFFFF"/>
                </a:solidFill>
                <a:latin typeface="Tahoma" pitchFamily="34" charset="0"/>
              </a:rPr>
              <a:t>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395288" y="620713"/>
            <a:ext cx="8291512" cy="600075"/>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a:solidFill>
                  <a:srgbClr val="FFFF00"/>
                </a:solidFill>
              </a:rPr>
              <a:t>Case Study: </a:t>
            </a:r>
            <a:r>
              <a:rPr lang="el-GR" altLang="en-US" sz="2400">
                <a:solidFill>
                  <a:srgbClr val="FFFF00"/>
                </a:solidFill>
              </a:rPr>
              <a:t>Modernization process in Greece</a:t>
            </a:r>
          </a:p>
        </p:txBody>
      </p:sp>
      <p:sp>
        <p:nvSpPr>
          <p:cNvPr id="14339" name="Text Box 2"/>
          <p:cNvSpPr txBox="1">
            <a:spLocks noChangeArrowheads="1"/>
          </p:cNvSpPr>
          <p:nvPr/>
        </p:nvSpPr>
        <p:spPr bwMode="auto">
          <a:xfrm>
            <a:off x="252413" y="1700213"/>
            <a:ext cx="8434387" cy="4679950"/>
          </a:xfrm>
          <a:prstGeom prst="rect">
            <a:avLst/>
          </a:prstGeom>
          <a:noFill/>
          <a:ln w="9360">
            <a:noFill/>
            <a:miter lim="800000"/>
            <a:headEnd/>
            <a:tailEnd/>
          </a:ln>
          <a:effectLst/>
        </p:spPr>
        <p:txBody>
          <a:bodyPr lIns="90000" tIns="45000" rIns="90000" bIns="45000"/>
          <a:lstStyle/>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1830  Establishment of the modern Greek State</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Small urban centers – absence of middle classes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State-led social development/differentiation  vs. traditional kinship – localist networks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State – Church strategic alliance (1833)</a:t>
            </a:r>
            <a:endParaRPr lang="en-US"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dirty="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000" dirty="0">
                <a:solidFill>
                  <a:srgbClr val="FFFFFF"/>
                </a:solidFill>
                <a:latin typeface="Tahoma" pitchFamily="34" charset="0"/>
              </a:rPr>
              <a:t>Greek citizen = Orthodox Christian + Greek language</a:t>
            </a: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228013" cy="685800"/>
          </a:xfrm>
        </p:spPr>
        <p:txBody>
          <a:bodyPr/>
          <a:lstStyle/>
          <a:p>
            <a:r>
              <a:rPr lang="en-US" sz="2400" dirty="0">
                <a:solidFill>
                  <a:srgbClr val="FFFF00"/>
                </a:solidFill>
              </a:rPr>
              <a:t>The secularization of religious substantive rationality</a:t>
            </a:r>
            <a:endParaRPr lang="el-GR" sz="2400" dirty="0">
              <a:solidFill>
                <a:srgbClr val="FFFF00"/>
              </a:solidFill>
            </a:endParaRPr>
          </a:p>
        </p:txBody>
      </p:sp>
      <p:sp>
        <p:nvSpPr>
          <p:cNvPr id="3" name="Content Placeholder 2"/>
          <p:cNvSpPr>
            <a:spLocks noGrp="1"/>
          </p:cNvSpPr>
          <p:nvPr>
            <p:ph idx="1"/>
          </p:nvPr>
        </p:nvSpPr>
        <p:spPr>
          <a:xfrm>
            <a:off x="304800" y="1066800"/>
            <a:ext cx="8380413" cy="5103813"/>
          </a:xfrm>
        </p:spPr>
        <p:txBody>
          <a:bodyPr>
            <a:normAutofit fontScale="92500" lnSpcReduction="10000"/>
          </a:bodyPr>
          <a:lstStyle/>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latin typeface="Tahoma" pitchFamily="34" charset="0"/>
              </a:rPr>
              <a:t>Sentiment</a:t>
            </a:r>
            <a:r>
              <a:rPr lang="en-US" altLang="en-US" sz="1600" dirty="0">
                <a:latin typeface="Tahoma" pitchFamily="34" charset="0"/>
              </a:rPr>
              <a:t>-contemplation </a:t>
            </a:r>
            <a:r>
              <a:rPr lang="el-GR" altLang="en-US" sz="1600" dirty="0">
                <a:latin typeface="Tahoma" pitchFamily="34" charset="0"/>
              </a:rPr>
              <a:t>above </a:t>
            </a:r>
            <a:r>
              <a:rPr lang="en-US" altLang="en-US" sz="1600" dirty="0">
                <a:latin typeface="Tahoma" pitchFamily="34" charset="0"/>
              </a:rPr>
              <a:t>analytic </a:t>
            </a:r>
            <a:r>
              <a:rPr lang="el-GR" altLang="en-US" sz="1600" dirty="0">
                <a:latin typeface="Tahoma" pitchFamily="34" charset="0"/>
              </a:rPr>
              <a:t>reason</a:t>
            </a:r>
            <a:endParaRPr lang="en-US" altLang="en-US" sz="1600" dirty="0">
              <a:latin typeface="Tahoma" pitchFamily="34" charset="0"/>
            </a:endParaRPr>
          </a:p>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Absolute obedience or utter rejection of authority</a:t>
            </a:r>
          </a:p>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latin typeface="Tahoma" pitchFamily="34" charset="0"/>
              </a:rPr>
              <a:t>Domination of absolute, abstract</a:t>
            </a:r>
            <a:r>
              <a:rPr lang="en-US" altLang="en-US" sz="1600" dirty="0">
                <a:latin typeface="Tahoma" pitchFamily="34" charset="0"/>
              </a:rPr>
              <a:t>, timeless</a:t>
            </a:r>
            <a:r>
              <a:rPr lang="el-GR" altLang="en-US" sz="1600" dirty="0">
                <a:latin typeface="Tahoma" pitchFamily="34" charset="0"/>
              </a:rPr>
              <a:t> truths</a:t>
            </a:r>
            <a:r>
              <a:rPr lang="en-US" altLang="en-US" sz="1600" dirty="0">
                <a:latin typeface="Tahoma" pitchFamily="34" charset="0"/>
              </a:rPr>
              <a:t> </a:t>
            </a:r>
            <a:endParaRPr lang="el-GR" altLang="en-US" sz="1600" dirty="0">
              <a:latin typeface="Tahoma" pitchFamily="34" charset="0"/>
            </a:endParaRPr>
          </a:p>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latin typeface="Tahoma" pitchFamily="34" charset="0"/>
              </a:rPr>
              <a:t>Apocalyptic</a:t>
            </a:r>
            <a:r>
              <a:rPr lang="en-US" altLang="en-US" sz="1600" dirty="0">
                <a:latin typeface="Tahoma" pitchFamily="34" charset="0"/>
              </a:rPr>
              <a:t>-</a:t>
            </a:r>
            <a:r>
              <a:rPr lang="en-US" altLang="en-US" sz="1600" dirty="0" err="1">
                <a:latin typeface="Tahoma" pitchFamily="34" charset="0"/>
              </a:rPr>
              <a:t>iconistic</a:t>
            </a:r>
            <a:r>
              <a:rPr lang="en-US" altLang="en-US" sz="1600" dirty="0">
                <a:latin typeface="Tahoma" pitchFamily="34" charset="0"/>
              </a:rPr>
              <a:t> </a:t>
            </a:r>
            <a:r>
              <a:rPr lang="el-GR" altLang="en-US" sz="1600" dirty="0">
                <a:latin typeface="Tahoma" pitchFamily="34" charset="0"/>
              </a:rPr>
              <a:t>visions of salvation</a:t>
            </a:r>
            <a:endParaRPr lang="en-US" altLang="en-US" sz="1600" dirty="0">
              <a:latin typeface="Tahoma" pitchFamily="34" charset="0"/>
            </a:endParaRPr>
          </a:p>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Piecemeal moral evaluation of social action</a:t>
            </a:r>
            <a:endParaRPr lang="el-GR" altLang="en-US" sz="1600" dirty="0">
              <a:latin typeface="Tahoma" pitchFamily="34" charset="0"/>
            </a:endParaRPr>
          </a:p>
          <a:p>
            <a:pPr indent="-341313">
              <a:lnSpc>
                <a:spcPct val="100000"/>
              </a:lnSpc>
              <a:spcBef>
                <a:spcPts val="638"/>
              </a:spcBef>
              <a:spcAft>
                <a:spcPts val="0"/>
              </a:spcAft>
              <a:buClrTx/>
              <a:buSzTx/>
              <a:buFont typeface="Arial" pitchFamily="34"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dirty="0">
                <a:latin typeface="Tahoma" pitchFamily="34" charset="0"/>
              </a:rPr>
              <a:t>Timeless present</a:t>
            </a:r>
            <a:r>
              <a:rPr lang="en-US" altLang="en-US" sz="1600" dirty="0">
                <a:latin typeface="Tahoma" pitchFamily="34" charset="0"/>
              </a:rPr>
              <a:t>-</a:t>
            </a:r>
            <a:r>
              <a:rPr lang="el-GR" altLang="en-US" sz="1600" dirty="0">
                <a:latin typeface="Tahoma" pitchFamily="34" charset="0"/>
              </a:rPr>
              <a:t>time – outbursts of emotion without consequential action</a:t>
            </a:r>
            <a:endParaRPr lang="en-US" altLang="en-US" sz="1600" dirty="0">
              <a:latin typeface="Tahoma" pitchFamily="34" charset="0"/>
            </a:endParaRPr>
          </a:p>
          <a:p>
            <a:pPr indent="-341313">
              <a:lnSpc>
                <a:spcPct val="10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1600" dirty="0">
              <a:latin typeface="Tahoma" pitchFamily="34" charset="0"/>
            </a:endParaRPr>
          </a:p>
          <a:p>
            <a:pPr indent="-341313">
              <a:lnSpc>
                <a:spcPct val="10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Social Order = </a:t>
            </a:r>
            <a:r>
              <a:rPr lang="el-GR" altLang="en-US" sz="1600" dirty="0">
                <a:latin typeface="Tahoma" pitchFamily="34" charset="0"/>
              </a:rPr>
              <a:t>Trust</a:t>
            </a:r>
            <a:r>
              <a:rPr lang="en-US" altLang="en-US" sz="1600" dirty="0">
                <a:latin typeface="Tahoma" pitchFamily="34" charset="0"/>
              </a:rPr>
              <a:t>, </a:t>
            </a:r>
            <a:r>
              <a:rPr lang="el-GR" altLang="en-US" sz="1600" dirty="0">
                <a:latin typeface="Tahoma" pitchFamily="34" charset="0"/>
              </a:rPr>
              <a:t>Regulation of power</a:t>
            </a:r>
            <a:r>
              <a:rPr lang="en-US" altLang="en-US" sz="1600" dirty="0">
                <a:latin typeface="Tahoma" pitchFamily="34" charset="0"/>
              </a:rPr>
              <a:t>, </a:t>
            </a:r>
            <a:r>
              <a:rPr lang="el-GR" altLang="en-US" sz="1600" dirty="0">
                <a:latin typeface="Tahoma" pitchFamily="34" charset="0"/>
              </a:rPr>
              <a:t>Legitimation </a:t>
            </a:r>
          </a:p>
          <a:p>
            <a:pPr indent="-341313">
              <a:lnSpc>
                <a:spcPct val="10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Symbolic Order = </a:t>
            </a:r>
            <a:r>
              <a:rPr lang="el-GR" altLang="en-US" sz="1600" dirty="0">
                <a:latin typeface="Tahoma" pitchFamily="34" charset="0"/>
              </a:rPr>
              <a:t>Construction of meaning</a:t>
            </a:r>
            <a:r>
              <a:rPr lang="en-US" altLang="en-US" sz="1600" dirty="0">
                <a:latin typeface="Tahoma" pitchFamily="34" charset="0"/>
              </a:rPr>
              <a:t>, Delineation of t</a:t>
            </a:r>
            <a:r>
              <a:rPr lang="el-GR" altLang="en-US" sz="1600" dirty="0">
                <a:latin typeface="Tahoma" pitchFamily="34" charset="0"/>
              </a:rPr>
              <a:t>ime</a:t>
            </a:r>
            <a:r>
              <a:rPr lang="en-US" altLang="en-US" sz="1600" dirty="0">
                <a:latin typeface="Tahoma" pitchFamily="34" charset="0"/>
              </a:rPr>
              <a:t> and</a:t>
            </a:r>
            <a:r>
              <a:rPr lang="el-GR" altLang="en-US" sz="1600" dirty="0">
                <a:latin typeface="Tahoma" pitchFamily="34" charset="0"/>
              </a:rPr>
              <a:t> space</a:t>
            </a:r>
            <a:r>
              <a:rPr lang="en-US" altLang="en-US" sz="1600" dirty="0">
                <a:latin typeface="Tahoma" pitchFamily="34" charset="0"/>
              </a:rPr>
              <a:t>, </a:t>
            </a:r>
            <a:r>
              <a:rPr lang="el-GR" altLang="en-US" sz="1600" dirty="0">
                <a:latin typeface="Tahoma" pitchFamily="34" charset="0"/>
              </a:rPr>
              <a:t>Self-reflection</a:t>
            </a:r>
            <a:endParaRPr lang="en-US" altLang="en-US" sz="1600" dirty="0">
              <a:latin typeface="Tahoma" pitchFamily="34" charset="0"/>
            </a:endParaRPr>
          </a:p>
          <a:p>
            <a:pPr indent="-341313">
              <a:lnSpc>
                <a:spcPct val="100000"/>
              </a:lnSpc>
              <a:spcBef>
                <a:spcPts val="638"/>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solidFill>
                  <a:srgbClr val="FFC000"/>
                </a:solidFill>
                <a:latin typeface="Tahoma" pitchFamily="34" charset="0"/>
              </a:rPr>
              <a:t>Political consequences:</a:t>
            </a:r>
          </a:p>
          <a:p>
            <a:pPr indent="-341313">
              <a:lnSpc>
                <a:spcPct val="100000"/>
              </a:lnSpc>
              <a:spcBef>
                <a:spcPts val="638"/>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Symbols as Politics    </a:t>
            </a:r>
          </a:p>
          <a:p>
            <a:pPr indent="-341313">
              <a:lnSpc>
                <a:spcPct val="100000"/>
              </a:lnSpc>
              <a:spcBef>
                <a:spcPts val="638"/>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Deep political rifts – friend vs. enemy </a:t>
            </a:r>
          </a:p>
          <a:p>
            <a:pPr indent="-341313">
              <a:lnSpc>
                <a:spcPct val="100000"/>
              </a:lnSpc>
              <a:spcBef>
                <a:spcPts val="638"/>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1600" dirty="0">
                <a:latin typeface="Tahoma" pitchFamily="34" charset="0"/>
              </a:rPr>
              <a:t>Emotive/apocalyptic promulgation of political goals </a:t>
            </a:r>
          </a:p>
          <a:p>
            <a:pPr indent="-341313">
              <a:lnSpc>
                <a:spcPct val="100000"/>
              </a:lnSpc>
              <a:spcBef>
                <a:spcPts val="638"/>
              </a:spcBef>
              <a:buClrTx/>
              <a:buSzTx/>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600" dirty="0">
              <a:latin typeface="Tahoma" pitchFamily="34" charset="0"/>
            </a:endParaRPr>
          </a:p>
          <a:p>
            <a:endParaRPr lang="el-GR" sz="1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395288" y="333375"/>
            <a:ext cx="8229600" cy="633413"/>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a:solidFill>
                  <a:srgbClr val="FFFF00"/>
                </a:solidFill>
              </a:rPr>
              <a:t>Modernization interrupted </a:t>
            </a:r>
            <a:br>
              <a:rPr lang="el-GR" altLang="en-US" sz="2400">
                <a:solidFill>
                  <a:srgbClr val="E5FFFF"/>
                </a:solidFill>
              </a:rPr>
            </a:br>
            <a:endParaRPr lang="el-GR" altLang="en-US" sz="2400">
              <a:solidFill>
                <a:srgbClr val="E5FFFF"/>
              </a:solidFill>
            </a:endParaRPr>
          </a:p>
        </p:txBody>
      </p:sp>
      <p:sp>
        <p:nvSpPr>
          <p:cNvPr id="15363" name="Text Box 2"/>
          <p:cNvSpPr txBox="1">
            <a:spLocks noChangeArrowheads="1"/>
          </p:cNvSpPr>
          <p:nvPr/>
        </p:nvSpPr>
        <p:spPr bwMode="auto">
          <a:xfrm>
            <a:off x="107950" y="1123950"/>
            <a:ext cx="8651875" cy="5581650"/>
          </a:xfrm>
          <a:prstGeom prst="rect">
            <a:avLst/>
          </a:prstGeom>
          <a:noFill/>
          <a:ln w="9360">
            <a:noFill/>
            <a:miter lim="800000"/>
            <a:headEnd/>
            <a:tailEnd/>
          </a:ln>
          <a:effectLst/>
        </p:spPr>
        <p:txBody>
          <a:bodyPr lIns="90000" tIns="45000" rIns="90000" bIns="45000"/>
          <a:lstStyle/>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Late and incomplete modernization (1880 – 1980)</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Paternalistic-statist politics</a:t>
            </a:r>
            <a:r>
              <a:rPr lang="en-US" altLang="en-US" sz="1700">
                <a:solidFill>
                  <a:srgbClr val="FFFFFF"/>
                </a:solidFill>
                <a:latin typeface="Tahoma" pitchFamily="34" charset="0"/>
              </a:rPr>
              <a:t> (1936 – today)</a:t>
            </a:r>
            <a:endParaRPr lang="el-GR" altLang="en-US" sz="17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Lack of autonomous bourgeoisie and labor classes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7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Turbulent History and Interrupted Social Development:</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7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1912-22 (Great Divide – Venizelos vs. King, New Greece vs. Old Greece)</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1940-49 (Civil War – Communists vs. Bourgeois Parties)</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1950-1967 (Cold War processes and exclusive polities)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70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Nationalism – Socialism: Strong symbolic-apocalyptic orientations</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Fixation of Rivalry (1945-1981)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7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1967-74 (Dictatorship)</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7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1967-74 (Rightist populism) = ‘celebration of folk greekness’</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700">
                <a:solidFill>
                  <a:srgbClr val="FFFFFF"/>
                </a:solidFill>
                <a:latin typeface="Tahoma" pitchFamily="34" charset="0"/>
              </a:rPr>
              <a:t>1981-2009 (Leftist Populism) = ‘anti-authority people in power’</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04800" y="381000"/>
            <a:ext cx="8380413" cy="990600"/>
          </a:xfrm>
        </p:spPr>
        <p:txBody>
          <a:bodyPr/>
          <a:lstStyle/>
          <a:p>
            <a:r>
              <a:rPr lang="en-US" altLang="en-US" sz="1800" dirty="0">
                <a:solidFill>
                  <a:srgbClr val="FFFF00"/>
                </a:solidFill>
              </a:rPr>
              <a:t>Cultural Traumas  - Liminal moments</a:t>
            </a:r>
            <a:br>
              <a:rPr lang="en-US" altLang="en-US" sz="1800" dirty="0">
                <a:solidFill>
                  <a:srgbClr val="FFFF00"/>
                </a:solidFill>
              </a:rPr>
            </a:br>
            <a:r>
              <a:rPr lang="en-US" altLang="en-US" sz="1600" dirty="0">
                <a:solidFill>
                  <a:srgbClr val="FFFF00"/>
                </a:solidFill>
              </a:rPr>
              <a:t>Simultaneously an internalization (shaping binary cultural codes) and an externalization (shaping social power) process</a:t>
            </a:r>
          </a:p>
        </p:txBody>
      </p:sp>
      <p:sp>
        <p:nvSpPr>
          <p:cNvPr id="3" name="Content Placeholder 2"/>
          <p:cNvSpPr>
            <a:spLocks noGrp="1"/>
          </p:cNvSpPr>
          <p:nvPr>
            <p:ph idx="1"/>
          </p:nvPr>
        </p:nvSpPr>
        <p:spPr>
          <a:xfrm>
            <a:off x="304800" y="1524000"/>
            <a:ext cx="8380413" cy="5105400"/>
          </a:xfrm>
        </p:spPr>
        <p:txBody>
          <a:bodyPr>
            <a:normAutofit fontScale="92500" lnSpcReduction="10000"/>
          </a:bodyPr>
          <a:lstStyle/>
          <a:p>
            <a:pPr>
              <a:defRPr/>
            </a:pPr>
            <a:r>
              <a:rPr lang="en-US" sz="2000" dirty="0"/>
              <a:t>1922.  Asia Minor “Disaster” = Exchange of populations – 1,5 mil. refugees in Greece</a:t>
            </a:r>
          </a:p>
          <a:p>
            <a:pPr>
              <a:defRPr/>
            </a:pPr>
            <a:r>
              <a:rPr lang="en-US" sz="2000" dirty="0"/>
              <a:t>1941-5.  Axis occupation = 700.000 dead / 1500 villages burned / devastation of major infrastructures</a:t>
            </a:r>
          </a:p>
          <a:p>
            <a:pPr>
              <a:defRPr/>
            </a:pPr>
            <a:r>
              <a:rPr lang="en-US" sz="2000" dirty="0"/>
              <a:t>1946-9.  Civil War =  60.000 dead / 250.000 displaced / devastation of the countryside </a:t>
            </a:r>
          </a:p>
          <a:p>
            <a:pPr>
              <a:defRPr/>
            </a:pPr>
            <a:r>
              <a:rPr lang="en-US" sz="2000" dirty="0"/>
              <a:t>1949-74.  Imprisonment and generalized surveillance of ‘enemies of the state’</a:t>
            </a:r>
          </a:p>
          <a:p>
            <a:pPr>
              <a:defRPr/>
            </a:pPr>
            <a:r>
              <a:rPr lang="en-US" sz="2000" dirty="0"/>
              <a:t>1955. Constantinople pogrom (expulsion of the Greek minority – 110.000) </a:t>
            </a:r>
          </a:p>
          <a:p>
            <a:pPr>
              <a:defRPr/>
            </a:pPr>
            <a:r>
              <a:rPr lang="en-US" sz="2000" dirty="0"/>
              <a:t>1967.  Coup-</a:t>
            </a:r>
            <a:r>
              <a:rPr lang="en-US" sz="2000" dirty="0" err="1"/>
              <a:t>d’etat</a:t>
            </a:r>
            <a:r>
              <a:rPr lang="en-US" sz="2000" dirty="0"/>
              <a:t> – Dictatorship </a:t>
            </a:r>
          </a:p>
          <a:p>
            <a:pPr>
              <a:defRPr/>
            </a:pPr>
            <a:r>
              <a:rPr lang="en-US" sz="2000" dirty="0"/>
              <a:t>1973-4.  The Polytechnic Uprising. Turkish invasion of Cyprus – restoration of Democracy </a:t>
            </a:r>
          </a:p>
          <a:p>
            <a:pPr>
              <a:defRPr/>
            </a:pPr>
            <a:r>
              <a:rPr lang="en-US" sz="2000" dirty="0"/>
              <a:t>2010. Economic crisis = 25% unemployment, 35% salary cuts, 25% population below poverty line, Greece controlled by the Troika.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solidFill>
                  <a:srgbClr val="FFFF00"/>
                </a:solidFill>
              </a:rPr>
              <a:t>The imagistic mode in Greek civil religion</a:t>
            </a:r>
            <a:br>
              <a:rPr lang="en-US" sz="2400" dirty="0">
                <a:solidFill>
                  <a:srgbClr val="FFFF00"/>
                </a:solidFill>
              </a:rPr>
            </a:br>
            <a:br>
              <a:rPr lang="en-US" sz="2400" dirty="0">
                <a:solidFill>
                  <a:srgbClr val="FFFF00"/>
                </a:solidFill>
              </a:rPr>
            </a:br>
            <a:r>
              <a:rPr lang="en-US" sz="2400" dirty="0">
                <a:solidFill>
                  <a:srgbClr val="FFFF00"/>
                </a:solidFill>
              </a:rPr>
              <a:t>The political hypergoods and hyper-evils  </a:t>
            </a:r>
            <a:endParaRPr lang="el-GR" sz="2400" dirty="0">
              <a:solidFill>
                <a:srgbClr val="FFFF00"/>
              </a:solidFill>
            </a:endParaRPr>
          </a:p>
        </p:txBody>
      </p:sp>
      <p:sp>
        <p:nvSpPr>
          <p:cNvPr id="5" name="Content Placeholder 4"/>
          <p:cNvSpPr>
            <a:spLocks noGrp="1"/>
          </p:cNvSpPr>
          <p:nvPr>
            <p:ph sz="half" idx="1"/>
          </p:nvPr>
        </p:nvSpPr>
        <p:spPr>
          <a:xfrm>
            <a:off x="457200" y="1981200"/>
            <a:ext cx="4037013" cy="4343400"/>
          </a:xfrm>
        </p:spPr>
        <p:txBody>
          <a:bodyPr/>
          <a:lstStyle/>
          <a:p>
            <a:r>
              <a:rPr lang="en-US" dirty="0">
                <a:solidFill>
                  <a:srgbClr val="FFC000"/>
                </a:solidFill>
              </a:rPr>
              <a:t>Friend</a:t>
            </a:r>
          </a:p>
          <a:p>
            <a:r>
              <a:rPr lang="en-US" sz="2000" dirty="0"/>
              <a:t>The (undifferentiated) People</a:t>
            </a:r>
          </a:p>
          <a:p>
            <a:r>
              <a:rPr lang="en-US" sz="2000" dirty="0"/>
              <a:t>The just cause</a:t>
            </a:r>
          </a:p>
          <a:p>
            <a:r>
              <a:rPr lang="en-US" sz="2000" dirty="0"/>
              <a:t>The sufferer</a:t>
            </a:r>
          </a:p>
          <a:p>
            <a:r>
              <a:rPr lang="en-US" sz="2000" dirty="0"/>
              <a:t>The value of human beings </a:t>
            </a:r>
          </a:p>
          <a:p>
            <a:r>
              <a:rPr lang="en-US" sz="2000" dirty="0"/>
              <a:t>Revolution</a:t>
            </a:r>
          </a:p>
          <a:p>
            <a:r>
              <a:rPr lang="en-US" sz="2000" dirty="0"/>
              <a:t>Defiance </a:t>
            </a:r>
          </a:p>
          <a:p>
            <a:endParaRPr lang="en-US" sz="2000" dirty="0"/>
          </a:p>
          <a:p>
            <a:endParaRPr lang="en-US" sz="2000" dirty="0"/>
          </a:p>
          <a:p>
            <a:endParaRPr lang="en-US" sz="2000" dirty="0"/>
          </a:p>
          <a:p>
            <a:endParaRPr lang="en-US" sz="2000" dirty="0"/>
          </a:p>
          <a:p>
            <a:endParaRPr lang="en-US" sz="2000" dirty="0"/>
          </a:p>
          <a:p>
            <a:endParaRPr lang="en-US" dirty="0"/>
          </a:p>
          <a:p>
            <a:endParaRPr lang="en-US" dirty="0"/>
          </a:p>
          <a:p>
            <a:endParaRPr lang="en-US" dirty="0"/>
          </a:p>
          <a:p>
            <a:endParaRPr lang="el-GR" dirty="0"/>
          </a:p>
        </p:txBody>
      </p:sp>
      <p:sp>
        <p:nvSpPr>
          <p:cNvPr id="6" name="Content Placeholder 5"/>
          <p:cNvSpPr>
            <a:spLocks noGrp="1"/>
          </p:cNvSpPr>
          <p:nvPr>
            <p:ph sz="half" idx="2"/>
          </p:nvPr>
        </p:nvSpPr>
        <p:spPr>
          <a:xfrm>
            <a:off x="4648200" y="1981200"/>
            <a:ext cx="4037012" cy="4114800"/>
          </a:xfrm>
        </p:spPr>
        <p:txBody>
          <a:bodyPr/>
          <a:lstStyle/>
          <a:p>
            <a:r>
              <a:rPr lang="en-US" dirty="0">
                <a:solidFill>
                  <a:srgbClr val="FFC000"/>
                </a:solidFill>
              </a:rPr>
              <a:t>Enemy</a:t>
            </a:r>
          </a:p>
          <a:p>
            <a:r>
              <a:rPr lang="en-US" sz="2000" dirty="0"/>
              <a:t>Sinister circles</a:t>
            </a:r>
          </a:p>
          <a:p>
            <a:r>
              <a:rPr lang="en-US" sz="2000" dirty="0"/>
              <a:t>The interests</a:t>
            </a:r>
          </a:p>
          <a:p>
            <a:r>
              <a:rPr lang="en-US" sz="2000" dirty="0"/>
              <a:t>The oppressor</a:t>
            </a:r>
          </a:p>
          <a:p>
            <a:r>
              <a:rPr lang="en-US" sz="2000" dirty="0"/>
              <a:t>The value of numbers</a:t>
            </a:r>
          </a:p>
          <a:p>
            <a:r>
              <a:rPr lang="en-US" sz="2000" dirty="0"/>
              <a:t>Submission </a:t>
            </a:r>
          </a:p>
          <a:p>
            <a:r>
              <a:rPr lang="en-US" sz="2000" dirty="0"/>
              <a:t>Compromise</a:t>
            </a:r>
          </a:p>
          <a:p>
            <a:endParaRPr lang="en-US" sz="2000" dirty="0"/>
          </a:p>
          <a:p>
            <a:endParaRPr lang="en-US" sz="2000" dirty="0"/>
          </a:p>
          <a:p>
            <a:endParaRPr lang="en-US" sz="2000" dirty="0"/>
          </a:p>
          <a:p>
            <a:r>
              <a:rPr lang="en-US" sz="2000" dirty="0"/>
              <a:t>  </a:t>
            </a:r>
          </a:p>
          <a:p>
            <a:endParaRPr lang="en-US" sz="2000" dirty="0"/>
          </a:p>
          <a:p>
            <a:endParaRPr lang="en-US" sz="2000" dirty="0"/>
          </a:p>
          <a:p>
            <a:endParaRPr lang="en-US" sz="2000" dirty="0"/>
          </a:p>
          <a:p>
            <a:endParaRPr lang="en-US" sz="2000" dirty="0"/>
          </a:p>
          <a:p>
            <a:endParaRPr lang="el-GR"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381000"/>
            <a:ext cx="8228013" cy="914400"/>
          </a:xfrm>
        </p:spPr>
        <p:txBody>
          <a:bodyPr/>
          <a:lstStyle/>
          <a:p>
            <a:r>
              <a:rPr lang="en-US" altLang="en-US" sz="2800">
                <a:solidFill>
                  <a:srgbClr val="FFFF00"/>
                </a:solidFill>
              </a:rPr>
              <a:t>The Metapoliteusis Era (1974-2014)</a:t>
            </a:r>
          </a:p>
        </p:txBody>
      </p:sp>
      <p:sp>
        <p:nvSpPr>
          <p:cNvPr id="17411" name="Content Placeholder 2"/>
          <p:cNvSpPr>
            <a:spLocks noGrp="1"/>
          </p:cNvSpPr>
          <p:nvPr>
            <p:ph idx="1"/>
          </p:nvPr>
        </p:nvSpPr>
        <p:spPr>
          <a:xfrm>
            <a:off x="304800" y="1219200"/>
            <a:ext cx="8380413" cy="5105400"/>
          </a:xfrm>
        </p:spPr>
        <p:txBody>
          <a:bodyPr/>
          <a:lstStyle/>
          <a:p>
            <a:r>
              <a:rPr lang="en-US" altLang="en-US" sz="1600" dirty="0">
                <a:solidFill>
                  <a:srgbClr val="FFC000"/>
                </a:solidFill>
              </a:rPr>
              <a:t>Major realignment of the civil/civic binary code</a:t>
            </a:r>
          </a:p>
          <a:p>
            <a:r>
              <a:rPr lang="en-US" altLang="en-US" sz="1600" dirty="0"/>
              <a:t>The People vs. 			The Dictatorship: </a:t>
            </a:r>
          </a:p>
          <a:p>
            <a:r>
              <a:rPr lang="en-US" altLang="en-US" sz="1600" dirty="0"/>
              <a:t>							The dark forces (capitalism, imperialism etc.)</a:t>
            </a:r>
          </a:p>
          <a:p>
            <a:r>
              <a:rPr lang="en-US" altLang="en-US" sz="1600" dirty="0"/>
              <a:t>							the bourgeoisie life-style (discipline, formality etc.)</a:t>
            </a:r>
          </a:p>
          <a:p>
            <a:r>
              <a:rPr lang="en-US" altLang="en-US" sz="1600" dirty="0"/>
              <a:t>							social &amp; political disciplinary hierarchies</a:t>
            </a:r>
          </a:p>
          <a:p>
            <a:r>
              <a:rPr lang="en-US" altLang="en-US" sz="1600" dirty="0"/>
              <a:t>							  </a:t>
            </a:r>
          </a:p>
          <a:p>
            <a:r>
              <a:rPr lang="en-US" altLang="en-US" sz="1600" dirty="0">
                <a:solidFill>
                  <a:srgbClr val="FFC000"/>
                </a:solidFill>
              </a:rPr>
              <a:t>Major realignments of social power and political structures (1981-2010)</a:t>
            </a:r>
          </a:p>
          <a:p>
            <a:r>
              <a:rPr lang="en-US" altLang="en-US" sz="1600" dirty="0"/>
              <a:t>Who is the People?  </a:t>
            </a:r>
          </a:p>
          <a:p>
            <a:endParaRPr lang="en-US" altLang="en-US" sz="1600" dirty="0"/>
          </a:p>
          <a:p>
            <a:r>
              <a:rPr lang="en-US" altLang="en-US" sz="1600" dirty="0"/>
              <a:t>Power to syndicates – party cronies – marginalized social groups</a:t>
            </a:r>
          </a:p>
          <a:p>
            <a:r>
              <a:rPr lang="en-US" altLang="en-US" sz="1600" dirty="0"/>
              <a:t>Expansion of State-controlled economy</a:t>
            </a:r>
          </a:p>
          <a:p>
            <a:r>
              <a:rPr lang="en-US" altLang="en-US" sz="1600" dirty="0"/>
              <a:t>Expansion of civil service employment sector</a:t>
            </a:r>
          </a:p>
          <a:p>
            <a:endParaRPr lang="en-US" altLang="en-US" sz="2000" dirty="0"/>
          </a:p>
          <a:p>
            <a:endParaRPr lang="en-US" altLang="en-US" sz="2000" dirty="0"/>
          </a:p>
          <a:p>
            <a:r>
              <a:rPr lang="en-US" altLang="en-US" sz="2000" dirty="0"/>
              <a:t>  </a:t>
            </a:r>
          </a:p>
          <a:p>
            <a:endParaRPr lang="en-US" altLang="en-US" sz="2400" dirty="0"/>
          </a:p>
          <a:p>
            <a:endParaRPr lang="en-US" alt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533400" y="1676400"/>
            <a:ext cx="7923213" cy="4953000"/>
          </a:xfrm>
        </p:spPr>
        <p:txBody>
          <a:bodyPr numCol="3"/>
          <a:lstStyle/>
          <a:p>
            <a:pPr algn="ctr">
              <a:defRPr/>
            </a:pPr>
            <a:r>
              <a:rPr lang="en-US" sz="1600" dirty="0">
                <a:solidFill>
                  <a:srgbClr val="FFFF00"/>
                </a:solidFill>
              </a:rPr>
              <a:t>Central Concept</a:t>
            </a:r>
            <a:br>
              <a:rPr lang="en-US" sz="1600" dirty="0">
                <a:solidFill>
                  <a:srgbClr val="FFFF00"/>
                </a:solidFill>
              </a:rPr>
            </a:br>
            <a:br>
              <a:rPr lang="en-US" sz="1600" dirty="0">
                <a:solidFill>
                  <a:schemeClr val="tx1"/>
                </a:solidFill>
              </a:rPr>
            </a:br>
            <a:r>
              <a:rPr lang="en-US" sz="1600" dirty="0">
                <a:solidFill>
                  <a:schemeClr val="bg1"/>
                </a:solidFill>
              </a:rPr>
              <a:t>Construction of meaning in symbolic and social orders  </a:t>
            </a:r>
            <a:br>
              <a:rPr lang="en-US" sz="1600" dirty="0">
                <a:solidFill>
                  <a:schemeClr val="bg1"/>
                </a:solidFill>
              </a:rPr>
            </a:br>
            <a:br>
              <a:rPr lang="en-US" sz="1600" dirty="0">
                <a:solidFill>
                  <a:schemeClr val="bg1"/>
                </a:solidFill>
              </a:rPr>
            </a:br>
            <a:r>
              <a:rPr lang="en-US" sz="1600" dirty="0">
                <a:solidFill>
                  <a:schemeClr val="bg1"/>
                </a:solidFill>
              </a:rPr>
              <a:t>Formal/Substantive Rationality</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Hypergoods</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Symbols as hypergoods</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Symbolic codes</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err="1">
                <a:solidFill>
                  <a:schemeClr val="bg1"/>
                </a:solidFill>
              </a:rPr>
              <a:t>Eisenstadt</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Weber/Kalberg</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Taylor</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Whitehouse</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Alexander/Smith</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rgbClr val="FFFF00"/>
                </a:solidFill>
              </a:rPr>
              <a:t>Key-concept</a:t>
            </a:r>
            <a:br>
              <a:rPr lang="en-US" sz="1600" dirty="0">
                <a:solidFill>
                  <a:srgbClr val="FFFF00"/>
                </a:solidFill>
              </a:rPr>
            </a:br>
            <a:br>
              <a:rPr lang="en-US" sz="1600" dirty="0">
                <a:solidFill>
                  <a:schemeClr val="bg1"/>
                </a:solidFill>
              </a:rPr>
            </a:br>
            <a:r>
              <a:rPr lang="en-US" sz="1600" dirty="0">
                <a:solidFill>
                  <a:schemeClr val="bg1"/>
                </a:solidFill>
              </a:rPr>
              <a:t>Indeterminacy</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Psychological premiums</a:t>
            </a:r>
            <a:br>
              <a:rPr lang="en-US" sz="1600" dirty="0">
                <a:solidFill>
                  <a:schemeClr val="bg1"/>
                </a:solidFill>
              </a:rPr>
            </a:b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Self as moral principles</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imagistic mode of religious transmission</a:t>
            </a:r>
            <a:br>
              <a:rPr lang="en-US" sz="1600" dirty="0">
                <a:solidFill>
                  <a:schemeClr val="bg1"/>
                </a:solidFill>
              </a:rPr>
            </a:br>
            <a:br>
              <a:rPr lang="en-US" sz="1600" dirty="0">
                <a:solidFill>
                  <a:schemeClr val="bg1"/>
                </a:solidFill>
              </a:rPr>
            </a:br>
            <a:br>
              <a:rPr lang="en-US" sz="1600" dirty="0">
                <a:solidFill>
                  <a:schemeClr val="bg1"/>
                </a:solidFill>
              </a:rPr>
            </a:br>
            <a:r>
              <a:rPr lang="en-US" sz="1600" dirty="0">
                <a:solidFill>
                  <a:schemeClr val="bg1"/>
                </a:solidFill>
              </a:rPr>
              <a:t>Reflective/evaluative functions of binary codes</a:t>
            </a:r>
            <a:br>
              <a:rPr lang="en-US" sz="1600" dirty="0">
                <a:solidFill>
                  <a:schemeClr val="bg1"/>
                </a:solidFill>
              </a:rPr>
            </a:br>
            <a:endParaRPr lang="el-GR" sz="1600" dirty="0"/>
          </a:p>
        </p:txBody>
      </p:sp>
      <p:sp>
        <p:nvSpPr>
          <p:cNvPr id="3" name="Subtitle 2"/>
          <p:cNvSpPr>
            <a:spLocks noGrp="1"/>
          </p:cNvSpPr>
          <p:nvPr>
            <p:ph type="subTitle" idx="4294967295"/>
          </p:nvPr>
        </p:nvSpPr>
        <p:spPr>
          <a:xfrm>
            <a:off x="152400" y="304800"/>
            <a:ext cx="8610600" cy="609600"/>
          </a:xfrm>
        </p:spPr>
        <p:txBody>
          <a:bodyPr/>
          <a:lstStyle/>
          <a:p>
            <a:r>
              <a:rPr lang="en-US" sz="2000" dirty="0">
                <a:solidFill>
                  <a:srgbClr val="FFFF00"/>
                </a:solidFill>
              </a:rPr>
              <a:t>From civilizational visions to the moral self – the process of internalization</a:t>
            </a:r>
            <a:endParaRPr lang="el-GR" sz="2000" dirty="0">
              <a:solidFill>
                <a:srgbClr val="FFFF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468313" y="381000"/>
            <a:ext cx="8218487" cy="384175"/>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800">
                <a:solidFill>
                  <a:srgbClr val="FFFF00"/>
                </a:solidFill>
              </a:rPr>
              <a:t>Self, Social Structures, and Social Order</a:t>
            </a:r>
          </a:p>
        </p:txBody>
      </p:sp>
      <p:sp>
        <p:nvSpPr>
          <p:cNvPr id="18435" name="Text Box 2"/>
          <p:cNvSpPr txBox="1">
            <a:spLocks noChangeArrowheads="1"/>
          </p:cNvSpPr>
          <p:nvPr/>
        </p:nvSpPr>
        <p:spPr bwMode="auto">
          <a:xfrm>
            <a:off x="179388" y="1268413"/>
            <a:ext cx="8507412" cy="5472112"/>
          </a:xfrm>
          <a:prstGeom prst="rect">
            <a:avLst/>
          </a:prstGeom>
          <a:noFill/>
          <a:ln w="9360">
            <a:noFill/>
            <a:miter lim="800000"/>
            <a:headEnd/>
            <a:tailEnd/>
          </a:ln>
          <a:effectLst/>
        </p:spPr>
        <p:txBody>
          <a:bodyPr lIns="90000" tIns="45000" rIns="90000" bIns="45000"/>
          <a:lstStyle/>
          <a:p>
            <a:pPr marL="342900" indent="-341313">
              <a:lnSpc>
                <a:spcPct val="8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000">
                <a:solidFill>
                  <a:srgbClr val="FFC000"/>
                </a:solidFill>
                <a:latin typeface="Tahoma" pitchFamily="34" charset="0"/>
              </a:rPr>
              <a:t>Twofold national identity: ‘Hellas’ (ancient) and ‘Romiosini’ (medieval)</a:t>
            </a:r>
          </a:p>
          <a:p>
            <a:pPr marL="342900" indent="-341313">
              <a:lnSpc>
                <a:spcPct val="8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a:solidFill>
                <a:srgbClr val="FFC000"/>
              </a:solidFill>
              <a:latin typeface="Tahoma" pitchFamily="34" charset="0"/>
            </a:endParaRPr>
          </a:p>
          <a:p>
            <a:pPr marL="342900" indent="-341313">
              <a:lnSpc>
                <a:spcPct val="8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a:solidFill>
                  <a:srgbClr val="FFC000"/>
                </a:solidFill>
                <a:latin typeface="Tahoma" pitchFamily="34" charset="0"/>
              </a:rPr>
              <a:t>Strong pre-modern </a:t>
            </a:r>
            <a:r>
              <a:rPr lang="en-US" altLang="en-US" sz="2000">
                <a:solidFill>
                  <a:srgbClr val="FFC000"/>
                </a:solidFill>
                <a:latin typeface="Tahoma" pitchFamily="34" charset="0"/>
              </a:rPr>
              <a:t>social </a:t>
            </a:r>
            <a:r>
              <a:rPr lang="el-GR" altLang="en-US" sz="2000">
                <a:solidFill>
                  <a:srgbClr val="FFC000"/>
                </a:solidFill>
                <a:latin typeface="Tahoma" pitchFamily="34" charset="0"/>
              </a:rPr>
              <a:t>identities</a:t>
            </a: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Localism</a:t>
            </a: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Familialism</a:t>
            </a: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Patrimonialism</a:t>
            </a: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a:solidFill>
                  <a:srgbClr val="FFFFFF"/>
                </a:solidFill>
                <a:latin typeface="Tahoma" pitchFamily="34" charset="0"/>
              </a:rPr>
              <a:t>In the framework of late modernity:</a:t>
            </a:r>
            <a:endParaRPr lang="en-US"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000">
                <a:solidFill>
                  <a:srgbClr val="FFC000"/>
                </a:solidFill>
                <a:latin typeface="Tahoma" pitchFamily="34" charset="0"/>
              </a:rPr>
              <a:t>Highly compartmentalized society</a:t>
            </a: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000">
                <a:solidFill>
                  <a:srgbClr val="FFC000"/>
                </a:solidFill>
                <a:latin typeface="Tahoma" pitchFamily="34" charset="0"/>
              </a:rPr>
              <a:t>Relatively undifferentiated social structures</a:t>
            </a:r>
            <a:endParaRPr lang="el-GR" altLang="en-US" sz="2000">
              <a:solidFill>
                <a:srgbClr val="FFC000"/>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Clientelism, paternalism, corruption</a:t>
            </a: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Syndicalism </a:t>
            </a:r>
            <a:r>
              <a:rPr lang="el-GR" altLang="en-US">
                <a:solidFill>
                  <a:srgbClr val="FFFFFF"/>
                </a:solidFill>
                <a:latin typeface="Wingdings" pitchFamily="2" charset="2"/>
              </a:rPr>
              <a:t></a:t>
            </a:r>
            <a:r>
              <a:rPr lang="el-GR" altLang="en-US">
                <a:solidFill>
                  <a:srgbClr val="FFFFFF"/>
                </a:solidFill>
                <a:latin typeface="Tahoma" pitchFamily="34" charset="0"/>
              </a:rPr>
              <a:t> ‘corporatism’</a:t>
            </a: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Free markets </a:t>
            </a:r>
            <a:r>
              <a:rPr lang="el-GR" altLang="en-US">
                <a:solidFill>
                  <a:srgbClr val="FFFFFF"/>
                </a:solidFill>
                <a:latin typeface="Wingdings" pitchFamily="2" charset="2"/>
              </a:rPr>
              <a:t></a:t>
            </a:r>
            <a:r>
              <a:rPr lang="el-GR" altLang="en-US">
                <a:solidFill>
                  <a:srgbClr val="FFFFFF"/>
                </a:solidFill>
                <a:latin typeface="Tahoma" pitchFamily="34" charset="0"/>
              </a:rPr>
              <a:t> circumscribed markets</a:t>
            </a:r>
            <a:r>
              <a:rPr lang="en-US" altLang="en-US">
                <a:solidFill>
                  <a:srgbClr val="FFFFFF"/>
                </a:solidFill>
                <a:latin typeface="Tahoma" pitchFamily="34" charset="0"/>
              </a:rPr>
              <a:t> (“protected” occupations, cartels) </a:t>
            </a:r>
            <a:endParaRPr lang="el-GR" altLang="en-US">
              <a:solidFill>
                <a:srgbClr val="FFFFFF"/>
              </a:solidFill>
              <a:latin typeface="Tahoma" pitchFamily="34" charset="0"/>
            </a:endParaRPr>
          </a:p>
          <a:p>
            <a:pPr marL="342900" indent="-341313">
              <a:lnSpc>
                <a:spcPct val="8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Civil society </a:t>
            </a:r>
            <a:r>
              <a:rPr lang="el-GR" altLang="en-US">
                <a:solidFill>
                  <a:srgbClr val="FFFFFF"/>
                </a:solidFill>
                <a:latin typeface="Wingdings" pitchFamily="2" charset="2"/>
              </a:rPr>
              <a:t></a:t>
            </a:r>
            <a:r>
              <a:rPr lang="el-GR" altLang="en-US">
                <a:solidFill>
                  <a:srgbClr val="FFFFFF"/>
                </a:solidFill>
                <a:latin typeface="Tahoma" pitchFamily="34" charset="0"/>
              </a:rPr>
              <a:t> ‘statist-mass society’</a:t>
            </a: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8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81000" y="381000"/>
            <a:ext cx="8304213" cy="457200"/>
          </a:xfrm>
        </p:spPr>
        <p:txBody>
          <a:bodyPr/>
          <a:lstStyle/>
          <a:p>
            <a:r>
              <a:rPr lang="en-US" altLang="en-US" sz="2000" dirty="0">
                <a:solidFill>
                  <a:srgbClr val="FFFF00"/>
                </a:solidFill>
              </a:rPr>
              <a:t>The Political Discourses of the Crisis (2010)</a:t>
            </a:r>
          </a:p>
        </p:txBody>
      </p:sp>
      <p:sp>
        <p:nvSpPr>
          <p:cNvPr id="19459" name="Content Placeholder 2"/>
          <p:cNvSpPr>
            <a:spLocks noGrp="1"/>
          </p:cNvSpPr>
          <p:nvPr>
            <p:ph idx="1"/>
          </p:nvPr>
        </p:nvSpPr>
        <p:spPr>
          <a:xfrm>
            <a:off x="381000" y="1066800"/>
            <a:ext cx="8304213" cy="5027613"/>
          </a:xfrm>
        </p:spPr>
        <p:txBody>
          <a:bodyPr/>
          <a:lstStyle/>
          <a:p>
            <a:r>
              <a:rPr lang="en-US" altLang="en-US" sz="1800">
                <a:solidFill>
                  <a:srgbClr val="FFC000"/>
                </a:solidFill>
              </a:rPr>
              <a:t>The xenophobic </a:t>
            </a:r>
            <a:r>
              <a:rPr lang="en-US" altLang="en-US" sz="1800"/>
              <a:t>= The foreign powers against the Greeks</a:t>
            </a:r>
          </a:p>
          <a:p>
            <a:r>
              <a:rPr lang="en-US" altLang="en-US" sz="1800"/>
              <a:t>				Refuse to pay - free Greece from foreign bondages</a:t>
            </a:r>
          </a:p>
          <a:p>
            <a:endParaRPr lang="en-US" altLang="en-US" sz="1800"/>
          </a:p>
          <a:p>
            <a:r>
              <a:rPr lang="en-US" altLang="en-US" sz="1800">
                <a:solidFill>
                  <a:srgbClr val="FFC000"/>
                </a:solidFill>
              </a:rPr>
              <a:t>The populist </a:t>
            </a:r>
            <a:r>
              <a:rPr lang="en-US" altLang="en-US" sz="1800"/>
              <a:t>= The rich and the powerful forces against the People</a:t>
            </a:r>
          </a:p>
          <a:p>
            <a:r>
              <a:rPr lang="en-US" altLang="en-US" sz="1800"/>
              <a:t>				Refuse to pay – call their bluff   </a:t>
            </a:r>
          </a:p>
          <a:p>
            <a:endParaRPr lang="en-US" altLang="en-US" sz="1800"/>
          </a:p>
          <a:p>
            <a:r>
              <a:rPr lang="en-US" altLang="en-US" sz="1800">
                <a:solidFill>
                  <a:srgbClr val="FFC000"/>
                </a:solidFill>
              </a:rPr>
              <a:t>The republican </a:t>
            </a:r>
            <a:r>
              <a:rPr lang="en-US" altLang="en-US" sz="1800"/>
              <a:t>= The corrupted elites against the common people</a:t>
            </a:r>
          </a:p>
          <a:p>
            <a:r>
              <a:rPr lang="en-US" altLang="en-US" sz="1800"/>
              <a:t>				Refuse to pay – rebuild Greek democracy from scratch</a:t>
            </a:r>
          </a:p>
          <a:p>
            <a:r>
              <a:rPr lang="en-US" altLang="en-US" sz="1800"/>
              <a:t>------------------------------------------------------------------------------------------------</a:t>
            </a:r>
          </a:p>
          <a:p>
            <a:r>
              <a:rPr lang="en-US" altLang="en-US" sz="1800">
                <a:solidFill>
                  <a:srgbClr val="FFC000"/>
                </a:solidFill>
              </a:rPr>
              <a:t>The pragmatic </a:t>
            </a:r>
            <a:r>
              <a:rPr lang="en-US" altLang="en-US" sz="1800"/>
              <a:t>= The mistakes of past governments</a:t>
            </a:r>
          </a:p>
          <a:p>
            <a:r>
              <a:rPr lang="en-US" altLang="en-US" sz="1800"/>
              <a:t>				We need to pay to avoid exiting the EU </a:t>
            </a:r>
          </a:p>
          <a:p>
            <a:r>
              <a:rPr lang="en-US" altLang="en-US" sz="180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381000" y="381000"/>
            <a:ext cx="8304213" cy="1447800"/>
          </a:xfrm>
        </p:spPr>
        <p:txBody>
          <a:bodyPr/>
          <a:lstStyle/>
          <a:p>
            <a:pPr algn="ctr"/>
            <a:r>
              <a:rPr lang="en-US" altLang="en-US" sz="3200">
                <a:solidFill>
                  <a:srgbClr val="FFC000"/>
                </a:solidFill>
              </a:rPr>
              <a:t>The studies</a:t>
            </a:r>
            <a:br>
              <a:rPr lang="en-US" altLang="en-US" sz="3200">
                <a:solidFill>
                  <a:srgbClr val="FFC000"/>
                </a:solidFill>
              </a:rPr>
            </a:br>
            <a:br>
              <a:rPr lang="en-US" altLang="en-US" sz="3200">
                <a:solidFill>
                  <a:srgbClr val="FFC000"/>
                </a:solidFill>
              </a:rPr>
            </a:br>
            <a:r>
              <a:rPr lang="en-US" altLang="en-US" sz="2400">
                <a:solidFill>
                  <a:srgbClr val="FFC000"/>
                </a:solidFill>
              </a:rPr>
              <a:t>“Triangulation method”</a:t>
            </a:r>
            <a:br>
              <a:rPr lang="en-US" altLang="en-US" sz="2400"/>
            </a:br>
            <a:br>
              <a:rPr lang="en-US" altLang="en-US" sz="3200"/>
            </a:br>
            <a:br>
              <a:rPr lang="en-US" altLang="en-US" sz="3600"/>
            </a:br>
            <a:endParaRPr lang="en-US" altLang="en-US" sz="3600">
              <a:solidFill>
                <a:srgbClr val="FFC000"/>
              </a:solidFill>
            </a:endParaRPr>
          </a:p>
        </p:txBody>
      </p:sp>
      <p:sp>
        <p:nvSpPr>
          <p:cNvPr id="20483" name="Content Placeholder 2"/>
          <p:cNvSpPr>
            <a:spLocks noGrp="1"/>
          </p:cNvSpPr>
          <p:nvPr>
            <p:ph idx="1"/>
          </p:nvPr>
        </p:nvSpPr>
        <p:spPr>
          <a:xfrm>
            <a:off x="457200" y="2895600"/>
            <a:ext cx="8228013" cy="3198813"/>
          </a:xfrm>
        </p:spPr>
        <p:txBody>
          <a:bodyPr/>
          <a:lstStyle/>
          <a:p>
            <a:pPr>
              <a:spcAft>
                <a:spcPct val="0"/>
              </a:spcAft>
            </a:pPr>
            <a:r>
              <a:rPr lang="en-US" altLang="en-US" sz="2000"/>
              <a:t>LSE national survey study: 		N= 550 questionnaires</a:t>
            </a:r>
          </a:p>
          <a:p>
            <a:pPr>
              <a:spcAft>
                <a:spcPct val="0"/>
              </a:spcAft>
            </a:pPr>
            <a:r>
              <a:rPr lang="en-US" altLang="en-US" sz="2000"/>
              <a:t>										15 interviews </a:t>
            </a:r>
          </a:p>
          <a:p>
            <a:pPr>
              <a:spcAft>
                <a:spcPct val="0"/>
              </a:spcAft>
            </a:pPr>
            <a:endParaRPr lang="en-US" altLang="en-US" sz="2000"/>
          </a:p>
          <a:p>
            <a:pPr>
              <a:spcAft>
                <a:spcPct val="0"/>
              </a:spcAft>
            </a:pPr>
            <a:r>
              <a:rPr lang="en-US" altLang="en-US" sz="2000"/>
              <a:t>Lesvos isl. survey study:		N= 280 questionnaires</a:t>
            </a:r>
          </a:p>
          <a:p>
            <a:pPr>
              <a:spcAft>
                <a:spcPct val="0"/>
              </a:spcAft>
            </a:pPr>
            <a:r>
              <a:rPr lang="en-US" altLang="en-US" sz="2000"/>
              <a:t>										20 interviews</a:t>
            </a:r>
          </a:p>
          <a:p>
            <a:pPr>
              <a:spcAft>
                <a:spcPct val="0"/>
              </a:spcAft>
            </a:pPr>
            <a:endParaRPr lang="en-US" altLang="en-US" sz="2000"/>
          </a:p>
          <a:p>
            <a:pPr>
              <a:spcAft>
                <a:spcPct val="0"/>
              </a:spcAft>
            </a:pPr>
            <a:r>
              <a:rPr lang="en-US" altLang="en-US" sz="2000"/>
              <a:t>Cross-European survey study:	N= 850 questionnaires</a:t>
            </a:r>
          </a:p>
          <a:p>
            <a:pPr>
              <a:spcAft>
                <a:spcPct val="0"/>
              </a:spcAft>
            </a:pPr>
            <a:r>
              <a:rPr lang="en-US" altLang="en-US" sz="2000"/>
              <a:t>										83 interviews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381000"/>
            <a:ext cx="8228013" cy="685800"/>
          </a:xfrm>
        </p:spPr>
        <p:txBody>
          <a:bodyPr/>
          <a:lstStyle/>
          <a:p>
            <a:r>
              <a:rPr lang="en-US" altLang="en-US" sz="2800">
                <a:solidFill>
                  <a:srgbClr val="FFFF00"/>
                </a:solidFill>
              </a:rPr>
              <a:t>Cultural Politics</a:t>
            </a:r>
          </a:p>
        </p:txBody>
      </p:sp>
      <p:sp>
        <p:nvSpPr>
          <p:cNvPr id="3" name="Content Placeholder 2"/>
          <p:cNvSpPr>
            <a:spLocks noGrp="1"/>
          </p:cNvSpPr>
          <p:nvPr>
            <p:ph idx="1"/>
          </p:nvPr>
        </p:nvSpPr>
        <p:spPr>
          <a:xfrm>
            <a:off x="457200" y="1219200"/>
            <a:ext cx="8228013" cy="5257800"/>
          </a:xfrm>
        </p:spPr>
        <p:txBody>
          <a:bodyPr>
            <a:normAutofit fontScale="92500" lnSpcReduction="10000"/>
          </a:bodyPr>
          <a:lstStyle/>
          <a:p>
            <a:pPr marL="0" indent="0" defTabSz="914400" eaLnBrk="1" fontAlgn="auto" hangingPunct="1">
              <a:lnSpc>
                <a:spcPct val="100000"/>
              </a:lnSpc>
              <a:spcBef>
                <a:spcPct val="20000"/>
              </a:spcBef>
              <a:spcAft>
                <a:spcPts val="0"/>
              </a:spcAft>
              <a:buClrTx/>
              <a:buSzTx/>
              <a:defRPr/>
            </a:pPr>
            <a:r>
              <a:rPr lang="en-GB" sz="2100" kern="1200" dirty="0" err="1">
                <a:solidFill>
                  <a:srgbClr val="FFC000"/>
                </a:solidFill>
                <a:latin typeface="Calibri"/>
                <a:ea typeface="+mn-ea"/>
              </a:rPr>
              <a:t>Metaculture</a:t>
            </a:r>
            <a:r>
              <a:rPr lang="en-GB" sz="2100" kern="1200" dirty="0">
                <a:solidFill>
                  <a:srgbClr val="FFC000"/>
                </a:solidFill>
                <a:latin typeface="Calibri"/>
                <a:ea typeface="+mn-ea"/>
              </a:rPr>
              <a:t>: </a:t>
            </a:r>
          </a:p>
          <a:p>
            <a:pPr marL="0" indent="0" defTabSz="914400" eaLnBrk="1" fontAlgn="auto" hangingPunct="1">
              <a:lnSpc>
                <a:spcPct val="100000"/>
              </a:lnSpc>
              <a:spcBef>
                <a:spcPct val="20000"/>
              </a:spcBef>
              <a:spcAft>
                <a:spcPts val="0"/>
              </a:spcAft>
              <a:buClrTx/>
              <a:buSzTx/>
              <a:defRPr/>
            </a:pPr>
            <a:r>
              <a:rPr lang="en-GB" sz="2100" kern="1200" dirty="0">
                <a:solidFill>
                  <a:srgbClr val="FFC000"/>
                </a:solidFill>
                <a:latin typeface="Calibri"/>
                <a:ea typeface="+mn-ea"/>
              </a:rPr>
              <a:t>A comprehensive set of beliefs and symbols that provides the basic and ultimate frames and symbolism for action. The diachronic </a:t>
            </a:r>
            <a:r>
              <a:rPr lang="en-GB" sz="2100" kern="1200" dirty="0" err="1">
                <a:solidFill>
                  <a:srgbClr val="FFC000"/>
                </a:solidFill>
                <a:latin typeface="Calibri"/>
                <a:ea typeface="+mn-ea"/>
              </a:rPr>
              <a:t>hypergoods</a:t>
            </a:r>
            <a:r>
              <a:rPr lang="en-GB" sz="2100" kern="1200" dirty="0">
                <a:solidFill>
                  <a:srgbClr val="FFC000"/>
                </a:solidFill>
                <a:latin typeface="Calibri"/>
                <a:ea typeface="+mn-ea"/>
              </a:rPr>
              <a:t>. </a:t>
            </a:r>
          </a:p>
          <a:p>
            <a:pPr marL="0" indent="0" defTabSz="914400" eaLnBrk="1" fontAlgn="auto" hangingPunct="1">
              <a:lnSpc>
                <a:spcPct val="100000"/>
              </a:lnSpc>
              <a:spcBef>
                <a:spcPct val="20000"/>
              </a:spcBef>
              <a:spcAft>
                <a:spcPts val="0"/>
              </a:spcAft>
              <a:buClrTx/>
              <a:buSzTx/>
              <a:defRPr/>
            </a:pPr>
            <a:endParaRPr lang="en-GB" sz="2100" kern="1200" dirty="0">
              <a:solidFill>
                <a:srgbClr val="FFC000"/>
              </a:solidFill>
              <a:latin typeface="Calibri"/>
              <a:ea typeface="+mn-ea"/>
            </a:endParaRPr>
          </a:p>
          <a:p>
            <a:pPr marL="0" indent="0" defTabSz="914400" eaLnBrk="1" fontAlgn="auto" hangingPunct="1">
              <a:lnSpc>
                <a:spcPct val="100000"/>
              </a:lnSpc>
              <a:spcBef>
                <a:spcPct val="20000"/>
              </a:spcBef>
              <a:spcAft>
                <a:spcPts val="0"/>
              </a:spcAft>
              <a:buClrTx/>
              <a:buSzTx/>
              <a:defRPr/>
            </a:pPr>
            <a:r>
              <a:rPr lang="en-GB" sz="2100" kern="1200" dirty="0">
                <a:solidFill>
                  <a:srgbClr val="FFC000"/>
                </a:solidFill>
                <a:latin typeface="Calibri"/>
                <a:ea typeface="+mn-ea"/>
              </a:rPr>
              <a:t>Measuring the Self:</a:t>
            </a:r>
          </a:p>
          <a:p>
            <a:pPr marL="0" indent="0" defTabSz="914400" eaLnBrk="1" fontAlgn="auto" hangingPunct="1">
              <a:lnSpc>
                <a:spcPct val="100000"/>
              </a:lnSpc>
              <a:spcBef>
                <a:spcPct val="20000"/>
              </a:spcBef>
              <a:spcAft>
                <a:spcPts val="0"/>
              </a:spcAft>
              <a:buClrTx/>
              <a:buSzTx/>
              <a:defRPr/>
            </a:pPr>
            <a:r>
              <a:rPr lang="en-GB" sz="2300" kern="1200" dirty="0">
                <a:solidFill>
                  <a:srgbClr val="FFC000"/>
                </a:solidFill>
                <a:latin typeface="Calibri"/>
                <a:ea typeface="+mn-ea"/>
              </a:rPr>
              <a:t>Collectivist-Individualist // Prescriptive-Reflective // Open-Closed // Doctrinal-Imagistic // Methodical-Emotive // Suspicious-Trusting  </a:t>
            </a:r>
          </a:p>
          <a:p>
            <a:pPr marL="0" indent="0" defTabSz="914400" eaLnBrk="1" fontAlgn="auto" hangingPunct="1">
              <a:lnSpc>
                <a:spcPct val="100000"/>
              </a:lnSpc>
              <a:spcBef>
                <a:spcPct val="20000"/>
              </a:spcBef>
              <a:spcAft>
                <a:spcPts val="0"/>
              </a:spcAft>
              <a:buClrTx/>
              <a:buSzTx/>
              <a:defRPr/>
            </a:pPr>
            <a:endParaRPr lang="en-GB" sz="2400" kern="1200" dirty="0">
              <a:solidFill>
                <a:schemeClr val="bg1"/>
              </a:solidFill>
              <a:latin typeface="Calibri"/>
              <a:ea typeface="+mn-ea"/>
            </a:endParaRP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Populist vs. procedural democracy</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Civil vs. statist society</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Inclusive vs. exclusive institutions</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Reflective vs. static cognitive processes</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Ritualistic vs. substantive public debates</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err="1">
                <a:solidFill>
                  <a:schemeClr val="bg1"/>
                </a:solidFill>
                <a:latin typeface="Calibri"/>
                <a:ea typeface="+mn-ea"/>
              </a:rPr>
              <a:t>Solidaristic</a:t>
            </a:r>
            <a:r>
              <a:rPr lang="en-GB" sz="2200" kern="1200" dirty="0">
                <a:solidFill>
                  <a:schemeClr val="bg1"/>
                </a:solidFill>
                <a:latin typeface="Calibri"/>
                <a:ea typeface="+mn-ea"/>
              </a:rPr>
              <a:t> vs. fragmented society </a:t>
            </a:r>
          </a:p>
          <a:p>
            <a:pPr defTabSz="914400" eaLnBrk="1" fontAlgn="auto" hangingPunct="1">
              <a:lnSpc>
                <a:spcPct val="100000"/>
              </a:lnSpc>
              <a:spcBef>
                <a:spcPct val="20000"/>
              </a:spcBef>
              <a:spcAft>
                <a:spcPts val="0"/>
              </a:spcAft>
              <a:buClrTx/>
              <a:buSzTx/>
              <a:buFont typeface="Arial" panose="020B0604020202020204" pitchFamily="34" charset="0"/>
              <a:buChar char="•"/>
              <a:defRPr/>
            </a:pPr>
            <a:r>
              <a:rPr lang="en-GB" sz="2200" kern="1200" dirty="0">
                <a:solidFill>
                  <a:schemeClr val="bg1"/>
                </a:solidFill>
                <a:latin typeface="Calibri"/>
                <a:ea typeface="+mn-ea"/>
              </a:rPr>
              <a:t>Methodical vs. emotive responses to crises</a:t>
            </a:r>
          </a:p>
          <a:p>
            <a:pPr marL="0" indent="0" defTabSz="914400" eaLnBrk="1" fontAlgn="auto" hangingPunct="1">
              <a:lnSpc>
                <a:spcPct val="100000"/>
              </a:lnSpc>
              <a:spcBef>
                <a:spcPct val="20000"/>
              </a:spcBef>
              <a:spcAft>
                <a:spcPts val="0"/>
              </a:spcAft>
              <a:buClrTx/>
              <a:buSzTx/>
              <a:defRPr/>
            </a:pPr>
            <a:endParaRPr lang="en-GB" sz="2400" kern="1200" dirty="0">
              <a:solidFill>
                <a:prstClr val="black"/>
              </a:solidFill>
              <a:latin typeface="Calibri"/>
              <a:ea typeface="+mn-ea"/>
            </a:endParaRPr>
          </a:p>
          <a:p>
            <a:pPr>
              <a:defRPr/>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457200" y="381000"/>
            <a:ext cx="8229600" cy="1371600"/>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800">
                <a:solidFill>
                  <a:srgbClr val="FFFF00"/>
                </a:solidFill>
              </a:rPr>
              <a:t>Rokeach Test</a:t>
            </a:r>
            <a:br>
              <a:rPr lang="el-GR" altLang="en-US" sz="2800">
                <a:solidFill>
                  <a:srgbClr val="E5FFFF"/>
                </a:solidFill>
              </a:rPr>
            </a:br>
            <a:br>
              <a:rPr lang="el-GR" altLang="en-US" sz="2800">
                <a:solidFill>
                  <a:srgbClr val="E5FFFF"/>
                </a:solidFill>
              </a:rPr>
            </a:br>
            <a:r>
              <a:rPr lang="el-GR" altLang="en-US" sz="2400">
                <a:solidFill>
                  <a:srgbClr val="E5FFFF"/>
                </a:solidFill>
              </a:rPr>
              <a:t>in order of preference</a:t>
            </a:r>
          </a:p>
        </p:txBody>
      </p:sp>
      <p:sp>
        <p:nvSpPr>
          <p:cNvPr id="22531" name="Text Box 2"/>
          <p:cNvSpPr txBox="1">
            <a:spLocks noChangeArrowheads="1"/>
          </p:cNvSpPr>
          <p:nvPr/>
        </p:nvSpPr>
        <p:spPr bwMode="auto">
          <a:xfrm>
            <a:off x="381000" y="1905000"/>
            <a:ext cx="8305800" cy="4495800"/>
          </a:xfrm>
          <a:prstGeom prst="rect">
            <a:avLst/>
          </a:prstGeom>
          <a:noFill/>
          <a:ln w="9360">
            <a:noFill/>
            <a:miter lim="800000"/>
            <a:headEnd/>
            <a:tailEnd/>
          </a:ln>
          <a:effectLst/>
        </p:spPr>
        <p:txBody>
          <a:bodyPr lIns="90000" tIns="45000" rIns="90000" bIns="45000"/>
          <a:lstStyle/>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200">
                <a:solidFill>
                  <a:srgbClr val="FFFFFF"/>
                </a:solidFill>
                <a:latin typeface="Tahoma" pitchFamily="34" charset="0"/>
              </a:rPr>
              <a:t> </a:t>
            </a:r>
            <a:r>
              <a:rPr lang="el-GR" altLang="en-US" sz="1600">
                <a:solidFill>
                  <a:srgbClr val="FFFFFF"/>
                </a:solidFill>
                <a:latin typeface="Tahoma" pitchFamily="34" charset="0"/>
              </a:rPr>
              <a:t>Security: 16.2, 16.5, 16.10, 16.18, 16.1</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600">
              <a:solidFill>
                <a:srgbClr val="FFFFFF"/>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Conformism: 16.7, 17.4, 17.6, 17.7, 17.16, 17.18</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1600">
              <a:solidFill>
                <a:srgbClr val="FFFFFF"/>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Socialization: 17.9, 17.11, 17.13, 17.14, 17.15</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Emotional Fulfillment: 16.3, 16.6, 16.11, 16.12, 16.13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Personal Ability: 17.3, 17.5, 17.8, 17.10, 17.12</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Success – Competition: 16.9, 16.17, 17.1, 17.2, 17.17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600">
                <a:solidFill>
                  <a:srgbClr val="FFFFFF"/>
                </a:solidFill>
                <a:latin typeface="Tahoma" pitchFamily="34" charset="0"/>
              </a:rPr>
              <a:t>Self Fulfillment: 16.4, 16.8, 16.14, 16.15, 16.16</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304800" y="381000"/>
            <a:ext cx="8229600" cy="6096000"/>
          </a:xfrm>
        </p:spPr>
        <p:txBody>
          <a:bodyPr/>
          <a:lstStyle/>
          <a:p>
            <a:pP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1000" dirty="0">
                <a:solidFill>
                  <a:srgbClr val="E5FFFF"/>
                </a:solidFill>
              </a:rPr>
              <a:t> </a:t>
            </a:r>
            <a:br>
              <a:rPr lang="el-GR" altLang="en-US" sz="1000" dirty="0">
                <a:solidFill>
                  <a:srgbClr val="E5FFFF"/>
                </a:solidFill>
              </a:rPr>
            </a:br>
            <a:br>
              <a:rPr lang="el-GR" altLang="en-US" sz="1000" dirty="0">
                <a:solidFill>
                  <a:srgbClr val="E5FFFF"/>
                </a:solidFill>
              </a:rPr>
            </a:br>
            <a:r>
              <a:rPr lang="el-GR" altLang="en-US" sz="1600" dirty="0">
                <a:solidFill>
                  <a:srgbClr val="FFFF00"/>
                </a:solidFill>
              </a:rPr>
              <a:t>Harry Triandes’ Modes of Social Interaction </a:t>
            </a:r>
            <a:br>
              <a:rPr lang="el-GR" altLang="en-US" sz="1600" dirty="0">
                <a:solidFill>
                  <a:srgbClr val="E5FFFF"/>
                </a:solidFill>
              </a:rPr>
            </a:br>
            <a:br>
              <a:rPr lang="el-GR" altLang="en-US" sz="1000" dirty="0">
                <a:solidFill>
                  <a:srgbClr val="E5FFFF"/>
                </a:solidFill>
              </a:rPr>
            </a:br>
            <a:br>
              <a:rPr lang="el-GR" altLang="en-US" sz="1000" dirty="0">
                <a:solidFill>
                  <a:srgbClr val="E5FFFF"/>
                </a:solidFill>
              </a:rPr>
            </a:br>
            <a:br>
              <a:rPr lang="en-US" altLang="en-US" sz="1000" dirty="0">
                <a:solidFill>
                  <a:srgbClr val="E5FFFF"/>
                </a:solidFill>
              </a:rPr>
            </a:br>
            <a:r>
              <a:rPr lang="en-US" altLang="en-US" sz="1400" dirty="0">
                <a:solidFill>
                  <a:srgbClr val="FFFF00"/>
                </a:solidFill>
              </a:rPr>
              <a:t>Horizontal Individualism – Vertical Individualism</a:t>
            </a:r>
            <a:br>
              <a:rPr lang="en-US" altLang="en-US" sz="1400" dirty="0">
                <a:solidFill>
                  <a:srgbClr val="E5FFFF"/>
                </a:solidFill>
              </a:rPr>
            </a:br>
            <a:r>
              <a:rPr lang="el-GR" altLang="en-US" sz="1400" dirty="0">
                <a:solidFill>
                  <a:srgbClr val="E5FFFF"/>
                </a:solidFill>
              </a:rPr>
              <a:t>I rely on myself most of the time; I rarely rely on others </a:t>
            </a:r>
            <a:br>
              <a:rPr lang="el-GR" altLang="en-US" sz="1400" dirty="0">
                <a:solidFill>
                  <a:srgbClr val="E5FFFF"/>
                </a:solidFill>
              </a:rPr>
            </a:br>
            <a:r>
              <a:rPr lang="el-GR" altLang="en-US" sz="1400" dirty="0">
                <a:solidFill>
                  <a:srgbClr val="E5FFFF"/>
                </a:solidFill>
              </a:rPr>
              <a:t>I often do "my own thing«</a:t>
            </a:r>
            <a:br>
              <a:rPr lang="el-GR" altLang="en-US" sz="1400" dirty="0">
                <a:solidFill>
                  <a:srgbClr val="E5FFFF"/>
                </a:solidFill>
              </a:rPr>
            </a:br>
            <a:r>
              <a:rPr lang="el-GR" altLang="en-US" sz="1400" dirty="0">
                <a:solidFill>
                  <a:srgbClr val="E5FFFF"/>
                </a:solidFill>
              </a:rPr>
              <a:t>My personal identity, independent of others, is very important to me</a:t>
            </a:r>
            <a:br>
              <a:rPr lang="el-GR" altLang="en-US" sz="1400" dirty="0">
                <a:solidFill>
                  <a:srgbClr val="E5FFFF"/>
                </a:solidFill>
              </a:rPr>
            </a:br>
            <a:r>
              <a:rPr lang="en-US" altLang="en-US" sz="1400" dirty="0">
                <a:solidFill>
                  <a:srgbClr val="E5FFFF"/>
                </a:solidFill>
              </a:rPr>
              <a:t>(</a:t>
            </a:r>
            <a:r>
              <a:rPr lang="en-US" altLang="en-US" sz="1400" dirty="0">
                <a:solidFill>
                  <a:srgbClr val="FFFF00"/>
                </a:solidFill>
              </a:rPr>
              <a:t>V. I.)  </a:t>
            </a:r>
            <a:br>
              <a:rPr lang="el-GR" altLang="en-US" sz="1400" dirty="0">
                <a:solidFill>
                  <a:srgbClr val="E5FFFF"/>
                </a:solidFill>
              </a:rPr>
            </a:br>
            <a:r>
              <a:rPr lang="el-GR" altLang="en-US" sz="1400" dirty="0">
                <a:solidFill>
                  <a:srgbClr val="E5FFFF"/>
                </a:solidFill>
              </a:rPr>
              <a:t>It is important </a:t>
            </a:r>
            <a:r>
              <a:rPr lang="en-US" altLang="en-US" sz="1400" dirty="0">
                <a:solidFill>
                  <a:srgbClr val="E5FFFF"/>
                </a:solidFill>
              </a:rPr>
              <a:t>for me to perform better than others in my job</a:t>
            </a:r>
            <a:br>
              <a:rPr lang="el-GR" altLang="en-US" sz="1400" dirty="0">
                <a:solidFill>
                  <a:srgbClr val="E5FFFF"/>
                </a:solidFill>
              </a:rPr>
            </a:br>
            <a:r>
              <a:rPr lang="en-US" altLang="en-US" sz="1400" dirty="0">
                <a:solidFill>
                  <a:srgbClr val="E5FFFF"/>
                </a:solidFill>
              </a:rPr>
              <a:t>Winning </a:t>
            </a:r>
            <a:r>
              <a:rPr lang="el-GR" altLang="en-US" sz="1400" dirty="0">
                <a:solidFill>
                  <a:srgbClr val="E5FFFF"/>
                </a:solidFill>
              </a:rPr>
              <a:t>is everything</a:t>
            </a:r>
            <a:br>
              <a:rPr lang="el-GR" altLang="en-US" sz="1400">
                <a:solidFill>
                  <a:srgbClr val="E5FFFF"/>
                </a:solidFill>
              </a:rPr>
            </a:br>
            <a:r>
              <a:rPr lang="el-GR" altLang="en-US" sz="1400">
                <a:solidFill>
                  <a:srgbClr val="E5FFFF"/>
                </a:solidFill>
              </a:rPr>
              <a:t>Competition </a:t>
            </a:r>
            <a:r>
              <a:rPr lang="el-GR" altLang="en-US" sz="1400" dirty="0">
                <a:solidFill>
                  <a:srgbClr val="E5FFFF"/>
                </a:solidFill>
              </a:rPr>
              <a:t>is the law of nature</a:t>
            </a:r>
            <a:br>
              <a:rPr lang="el-GR" altLang="en-US" sz="1400" dirty="0">
                <a:solidFill>
                  <a:srgbClr val="E5FFFF"/>
                </a:solidFill>
              </a:rPr>
            </a:br>
            <a:br>
              <a:rPr lang="el-GR" altLang="en-US" sz="1400" dirty="0">
                <a:solidFill>
                  <a:srgbClr val="E5FFFF"/>
                </a:solidFill>
              </a:rPr>
            </a:br>
            <a:br>
              <a:rPr lang="en-US" altLang="en-US" sz="1000" dirty="0">
                <a:solidFill>
                  <a:srgbClr val="E5FFFF"/>
                </a:solidFill>
              </a:rPr>
            </a:br>
            <a:r>
              <a:rPr lang="en-US" altLang="en-US" sz="1400" dirty="0">
                <a:solidFill>
                  <a:srgbClr val="FFFF00"/>
                </a:solidFill>
              </a:rPr>
              <a:t>Horizontal Collectivism </a:t>
            </a:r>
            <a:br>
              <a:rPr lang="el-GR" altLang="en-US" sz="1000" dirty="0">
                <a:solidFill>
                  <a:srgbClr val="E5FFFF"/>
                </a:solidFill>
              </a:rPr>
            </a:br>
            <a:r>
              <a:rPr lang="en-US" altLang="en-US" sz="1400" dirty="0">
                <a:solidFill>
                  <a:srgbClr val="E5FFFF"/>
                </a:solidFill>
              </a:rPr>
              <a:t>When a </a:t>
            </a:r>
            <a:r>
              <a:rPr lang="el-GR" altLang="en-US" sz="1400" dirty="0">
                <a:solidFill>
                  <a:srgbClr val="E5FFFF"/>
                </a:solidFill>
              </a:rPr>
              <a:t>co</a:t>
            </a:r>
            <a:r>
              <a:rPr lang="en-US" altLang="en-US" sz="1400" dirty="0">
                <a:solidFill>
                  <a:srgbClr val="E5FFFF"/>
                </a:solidFill>
              </a:rPr>
              <a:t>-</a:t>
            </a:r>
            <a:r>
              <a:rPr lang="el-GR" altLang="en-US" sz="1400" dirty="0">
                <a:solidFill>
                  <a:srgbClr val="E5FFFF"/>
                </a:solidFill>
              </a:rPr>
              <a:t>worker gets a prize I feel proud</a:t>
            </a:r>
            <a:r>
              <a:rPr lang="en-US" altLang="en-US" sz="1400" dirty="0">
                <a:solidFill>
                  <a:srgbClr val="E5FFFF"/>
                </a:solidFill>
              </a:rPr>
              <a:t> for him/her</a:t>
            </a:r>
            <a:br>
              <a:rPr lang="el-GR" altLang="en-US" sz="1400" dirty="0">
                <a:solidFill>
                  <a:srgbClr val="E5FFFF"/>
                </a:solidFill>
              </a:rPr>
            </a:br>
            <a:r>
              <a:rPr lang="el-GR" altLang="en-US" sz="1400" dirty="0">
                <a:solidFill>
                  <a:srgbClr val="E5FFFF"/>
                </a:solidFill>
              </a:rPr>
              <a:t>The well-being of my coworkers is important to me</a:t>
            </a:r>
            <a:br>
              <a:rPr lang="el-GR" altLang="en-US" sz="1400" dirty="0">
                <a:solidFill>
                  <a:srgbClr val="E5FFFF"/>
                </a:solidFill>
              </a:rPr>
            </a:br>
            <a:r>
              <a:rPr lang="el-GR" altLang="en-US" sz="1400" dirty="0">
                <a:solidFill>
                  <a:srgbClr val="E5FFFF"/>
                </a:solidFill>
              </a:rPr>
              <a:t>To me, pleasure is spending time with others</a:t>
            </a:r>
            <a:br>
              <a:rPr lang="el-GR" altLang="en-US" sz="1400" dirty="0">
                <a:solidFill>
                  <a:srgbClr val="E5FFFF"/>
                </a:solidFill>
              </a:rPr>
            </a:br>
            <a:br>
              <a:rPr lang="en-US" altLang="en-US" sz="1400" dirty="0">
                <a:solidFill>
                  <a:srgbClr val="E5FFFF"/>
                </a:solidFill>
              </a:rPr>
            </a:br>
            <a:r>
              <a:rPr lang="en-US" altLang="en-US" sz="1400" dirty="0">
                <a:solidFill>
                  <a:srgbClr val="FFFF00"/>
                </a:solidFill>
              </a:rPr>
              <a:t>Vertical Collectivism </a:t>
            </a:r>
            <a:br>
              <a:rPr lang="en-US" altLang="en-US" sz="1400" dirty="0">
                <a:solidFill>
                  <a:srgbClr val="E5FFFF"/>
                </a:solidFill>
              </a:rPr>
            </a:br>
            <a:r>
              <a:rPr lang="el-GR" altLang="en-US" sz="1400" dirty="0">
                <a:solidFill>
                  <a:srgbClr val="E5FFFF"/>
                </a:solidFill>
              </a:rPr>
              <a:t>It is my duty to take care of my family, even when I have to sacrifice what I want</a:t>
            </a:r>
            <a:br>
              <a:rPr lang="el-GR" altLang="en-US" sz="1400" dirty="0">
                <a:solidFill>
                  <a:srgbClr val="E5FFFF"/>
                </a:solidFill>
              </a:rPr>
            </a:br>
            <a:r>
              <a:rPr lang="el-GR" altLang="en-US" sz="1400" dirty="0">
                <a:solidFill>
                  <a:srgbClr val="E5FFFF"/>
                </a:solidFill>
              </a:rPr>
              <a:t>It is important to me that I respect the decisions made by my groups</a:t>
            </a:r>
            <a:br>
              <a:rPr lang="en-US" altLang="en-US" sz="1400" dirty="0">
                <a:solidFill>
                  <a:srgbClr val="E5FFFF"/>
                </a:solidFill>
              </a:rPr>
            </a:br>
            <a:r>
              <a:rPr lang="en-US" altLang="en-US" sz="1400" dirty="0">
                <a:solidFill>
                  <a:srgbClr val="E5FFFF"/>
                </a:solidFill>
              </a:rPr>
              <a:t>An individual should sacrifice his/her personal interest for the benefit of the group he/she belongs to</a:t>
            </a:r>
            <a:br>
              <a:rPr lang="en-US" altLang="en-US" sz="1400" dirty="0">
                <a:solidFill>
                  <a:srgbClr val="E5FFFF"/>
                </a:solidFill>
              </a:rPr>
            </a:br>
            <a:br>
              <a:rPr lang="en-US" altLang="en-US" sz="1400" dirty="0">
                <a:solidFill>
                  <a:srgbClr val="E5FFFF"/>
                </a:solidFill>
              </a:rPr>
            </a:br>
            <a:br>
              <a:rPr lang="el-GR" altLang="en-US" sz="1400" dirty="0">
                <a:solidFill>
                  <a:srgbClr val="E5FFFF"/>
                </a:solidFill>
              </a:rPr>
            </a:br>
            <a:br>
              <a:rPr lang="el-GR" altLang="en-US" sz="1400" dirty="0">
                <a:solidFill>
                  <a:srgbClr val="E5FFFF"/>
                </a:solidFill>
              </a:rPr>
            </a:br>
            <a:endParaRPr lang="el-GR" altLang="en-US" sz="1400" dirty="0">
              <a:solidFill>
                <a:srgbClr val="E5FFFF"/>
              </a:solidFill>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381000" y="381001"/>
            <a:ext cx="8305800" cy="381000"/>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dirty="0">
                <a:solidFill>
                  <a:srgbClr val="FFFF00"/>
                </a:solidFill>
              </a:rPr>
              <a:t>Measuring the </a:t>
            </a:r>
            <a:r>
              <a:rPr lang="en-US" altLang="en-US" sz="2400" dirty="0">
                <a:solidFill>
                  <a:srgbClr val="FFFF00"/>
                </a:solidFill>
              </a:rPr>
              <a:t>Self</a:t>
            </a:r>
            <a:endParaRPr lang="el-GR" altLang="en-US" sz="2400" dirty="0">
              <a:solidFill>
                <a:srgbClr val="FFFF00"/>
              </a:solidFill>
            </a:endParaRPr>
          </a:p>
        </p:txBody>
      </p:sp>
      <p:sp>
        <p:nvSpPr>
          <p:cNvPr id="24579" name="Text Box 2"/>
          <p:cNvSpPr txBox="1">
            <a:spLocks noChangeArrowheads="1"/>
          </p:cNvSpPr>
          <p:nvPr/>
        </p:nvSpPr>
        <p:spPr bwMode="auto">
          <a:xfrm>
            <a:off x="152400" y="838200"/>
            <a:ext cx="8839200" cy="5526088"/>
          </a:xfrm>
          <a:prstGeom prst="rect">
            <a:avLst/>
          </a:prstGeom>
          <a:noFill/>
          <a:ln w="9360">
            <a:noFill/>
            <a:miter lim="800000"/>
            <a:headEnd/>
            <a:tailEnd/>
          </a:ln>
          <a:effectLst/>
        </p:spPr>
        <p:txBody>
          <a:bodyPr lIns="90000" tIns="45000" rIns="90000" bIns="45000"/>
          <a:lstStyle/>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1200" dirty="0">
                <a:solidFill>
                  <a:srgbClr val="FFC000"/>
                </a:solidFill>
                <a:latin typeface="Tahoma" pitchFamily="34" charset="0"/>
              </a:rPr>
              <a:t>The Self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20_6. I sense the world more with my feelings rather than my intellect (</a:t>
            </a:r>
            <a:r>
              <a:rPr lang="en-US" altLang="en-US" sz="1200" dirty="0">
                <a:solidFill>
                  <a:srgbClr val="FFFF00"/>
                </a:solidFill>
                <a:latin typeface="Tahoma" pitchFamily="34" charset="0"/>
              </a:rPr>
              <a:t>emotive self</a:t>
            </a:r>
            <a:r>
              <a:rPr lang="el-GR" altLang="en-US" sz="1200" dirty="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20_7. If I consider something to be right I support it irrespective of the consequences  (</a:t>
            </a:r>
            <a:r>
              <a:rPr lang="en-US" altLang="en-US" sz="1200" dirty="0">
                <a:solidFill>
                  <a:srgbClr val="FFFF00"/>
                </a:solidFill>
                <a:latin typeface="Tahoma" pitchFamily="34" charset="0"/>
              </a:rPr>
              <a:t>self-righteousness</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20_8. At the end of the day I am responsible for what happens to me (</a:t>
            </a:r>
            <a:r>
              <a:rPr lang="en-US" altLang="en-US" sz="1200" dirty="0">
                <a:solidFill>
                  <a:srgbClr val="FFFF00"/>
                </a:solidFill>
                <a:latin typeface="Tahoma" pitchFamily="34" charset="0"/>
              </a:rPr>
              <a:t>self-reflection</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20_13. I feel that my life is controlled by dark networks (</a:t>
            </a:r>
            <a:r>
              <a:rPr lang="el-GR" altLang="en-US" sz="1200" dirty="0">
                <a:solidFill>
                  <a:srgbClr val="FFFF00"/>
                </a:solidFill>
                <a:latin typeface="Tahoma" pitchFamily="34" charset="0"/>
              </a:rPr>
              <a:t>insecurity</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1200" dirty="0">
                <a:solidFill>
                  <a:srgbClr val="FFFFFF"/>
                </a:solidFill>
                <a:latin typeface="Tahoma" pitchFamily="34" charset="0"/>
              </a:rPr>
              <a:t>20_18. I believe that the destiny of each person is predetermined (</a:t>
            </a:r>
            <a:r>
              <a:rPr lang="en-US" altLang="en-US" sz="1200" dirty="0">
                <a:solidFill>
                  <a:srgbClr val="FFFF00"/>
                </a:solidFill>
                <a:latin typeface="Tahoma" pitchFamily="34" charset="0"/>
              </a:rPr>
              <a:t>fatalism</a:t>
            </a:r>
            <a:r>
              <a:rPr lang="en-US" altLang="en-US" sz="1200" dirty="0">
                <a:solidFill>
                  <a:srgbClr val="FFFFFF"/>
                </a:solidFill>
                <a:latin typeface="Tahoma" pitchFamily="34" charset="0"/>
              </a:rPr>
              <a:t>)</a:t>
            </a:r>
            <a:endParaRPr lang="el-GR" altLang="en-US" sz="1200" dirty="0">
              <a:solidFill>
                <a:srgbClr val="FFFFFF"/>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20_15. I believe in the miraculous intervention of God in the world (</a:t>
            </a:r>
            <a:r>
              <a:rPr lang="el-GR" altLang="en-US" sz="1200" dirty="0">
                <a:solidFill>
                  <a:srgbClr val="FFFF00"/>
                </a:solidFill>
                <a:latin typeface="Tahoma" pitchFamily="34" charset="0"/>
              </a:rPr>
              <a:t>messianism</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1200" dirty="0">
                <a:solidFill>
                  <a:srgbClr val="FFC000"/>
                </a:solidFill>
                <a:latin typeface="Tahoma" pitchFamily="34" charset="0"/>
              </a:rPr>
              <a:t>Civil Conscience</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20_17. In general I trust my fellow citizens irrespective of how well I know them personally (</a:t>
            </a:r>
            <a:r>
              <a:rPr lang="en-US" altLang="en-US" sz="1200" dirty="0">
                <a:solidFill>
                  <a:srgbClr val="FFFF00"/>
                </a:solidFill>
                <a:latin typeface="Tahoma" pitchFamily="34" charset="0"/>
              </a:rPr>
              <a:t>civil </a:t>
            </a:r>
            <a:r>
              <a:rPr lang="el-GR" altLang="en-US" sz="1200" dirty="0">
                <a:solidFill>
                  <a:srgbClr val="FFFF00"/>
                </a:solidFill>
                <a:latin typeface="Tahoma" pitchFamily="34" charset="0"/>
              </a:rPr>
              <a:t>trust</a:t>
            </a:r>
            <a:r>
              <a:rPr lang="el-GR" altLang="en-US" sz="1200" dirty="0">
                <a:solidFill>
                  <a:srgbClr val="FFFFFF"/>
                </a:solidFill>
                <a:latin typeface="Tahoma" pitchFamily="34" charset="0"/>
              </a:rPr>
              <a:t>)</a:t>
            </a:r>
            <a:endParaRPr lang="en-US" altLang="en-US" sz="1200" dirty="0">
              <a:solidFill>
                <a:srgbClr val="FFFFFF"/>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20_16. </a:t>
            </a:r>
            <a:r>
              <a:rPr lang="en-US" altLang="en-US" sz="1200" dirty="0">
                <a:solidFill>
                  <a:srgbClr val="FFFFFF"/>
                </a:solidFill>
                <a:latin typeface="Tahoma" pitchFamily="34" charset="0"/>
              </a:rPr>
              <a:t>Immigrants</a:t>
            </a:r>
            <a:r>
              <a:rPr lang="el-GR" altLang="en-US" sz="1200" dirty="0">
                <a:solidFill>
                  <a:srgbClr val="FFFFFF"/>
                </a:solidFill>
                <a:latin typeface="Tahoma" pitchFamily="34" charset="0"/>
              </a:rPr>
              <a:t> impose a threat to our national identity </a:t>
            </a:r>
            <a:r>
              <a:rPr lang="en-US" altLang="en-US" sz="1200" dirty="0">
                <a:solidFill>
                  <a:srgbClr val="FFFFFF"/>
                </a:solidFill>
                <a:latin typeface="Tahoma" pitchFamily="34" charset="0"/>
              </a:rPr>
              <a:t>(</a:t>
            </a:r>
            <a:r>
              <a:rPr lang="el-GR" altLang="en-US" sz="1200" dirty="0">
                <a:solidFill>
                  <a:srgbClr val="FFFF00"/>
                </a:solidFill>
                <a:latin typeface="Tahoma" pitchFamily="34" charset="0"/>
              </a:rPr>
              <a:t>xenophobia</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20_9. The foreigners are jealous and conspire against us (</a:t>
            </a:r>
            <a:r>
              <a:rPr lang="el-GR" altLang="en-US" sz="1200" dirty="0">
                <a:solidFill>
                  <a:srgbClr val="FFFF00"/>
                </a:solidFill>
                <a:latin typeface="Tahoma" pitchFamily="34" charset="0"/>
              </a:rPr>
              <a:t>xenophobia</a:t>
            </a:r>
            <a:r>
              <a:rPr lang="el-GR" altLang="en-US" sz="1200" dirty="0">
                <a:solidFill>
                  <a:srgbClr val="FFFFFF"/>
                </a:solidFill>
                <a:latin typeface="Tahoma" pitchFamily="34" charset="0"/>
              </a:rPr>
              <a:t>) </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20_12. Between individual freedoms and social equality, I prefer social equality (</a:t>
            </a:r>
            <a:r>
              <a:rPr lang="el-GR" altLang="en-US" sz="1200" dirty="0">
                <a:solidFill>
                  <a:srgbClr val="FFFF00"/>
                </a:solidFill>
                <a:latin typeface="Tahoma" pitchFamily="34" charset="0"/>
              </a:rPr>
              <a:t>egalitarianism</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20_2. Physical violence by no means belongs to social life (</a:t>
            </a:r>
            <a:r>
              <a:rPr lang="en-US" altLang="en-US" sz="1200" dirty="0">
                <a:solidFill>
                  <a:srgbClr val="FFFF00"/>
                </a:solidFill>
                <a:latin typeface="Tahoma" pitchFamily="34" charset="0"/>
              </a:rPr>
              <a:t>civility</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altLang="en-US" sz="1200" dirty="0">
                <a:solidFill>
                  <a:srgbClr val="FFC000"/>
                </a:solidFill>
                <a:latin typeface="Tahoma" pitchFamily="34" charset="0"/>
              </a:rPr>
              <a:t>Civic Virtue</a:t>
            </a:r>
            <a:endParaRPr lang="el-GR" altLang="en-US" sz="1200" dirty="0">
              <a:solidFill>
                <a:srgbClr val="FFC000"/>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20_3. “</a:t>
            </a:r>
            <a:r>
              <a:rPr lang="en-US" altLang="en-US" sz="1200" dirty="0">
                <a:solidFill>
                  <a:srgbClr val="FFFFFF"/>
                </a:solidFill>
                <a:latin typeface="Tahoma" pitchFamily="34" charset="0"/>
              </a:rPr>
              <a:t>Social </a:t>
            </a:r>
            <a:r>
              <a:rPr lang="el-GR" altLang="en-US" sz="1200" dirty="0">
                <a:solidFill>
                  <a:srgbClr val="FFFFFF"/>
                </a:solidFill>
                <a:latin typeface="Tahoma" pitchFamily="34" charset="0"/>
              </a:rPr>
              <a:t>Justice” is more important that “individual rights” (</a:t>
            </a:r>
            <a:r>
              <a:rPr lang="el-GR" altLang="en-US" sz="1200" dirty="0">
                <a:solidFill>
                  <a:srgbClr val="FFFF00"/>
                </a:solidFill>
                <a:latin typeface="Tahoma" pitchFamily="34" charset="0"/>
              </a:rPr>
              <a:t>egalitarianism</a:t>
            </a:r>
            <a:r>
              <a:rPr lang="el-GR" altLang="en-US" sz="1200" dirty="0">
                <a:solidFill>
                  <a:srgbClr val="FFFFFF"/>
                </a:solidFill>
                <a:latin typeface="Tahoma" pitchFamily="34" charset="0"/>
              </a:rPr>
              <a:t>)</a:t>
            </a:r>
            <a:endParaRPr lang="en-US" altLang="en-US" sz="1200" dirty="0">
              <a:solidFill>
                <a:srgbClr val="FFFFFF"/>
              </a:solidFill>
              <a:latin typeface="Tahoma" pitchFamily="34" charset="0"/>
            </a:endParaRP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20_4. The role of the politicians is to adhere to my demands (</a:t>
            </a:r>
            <a:r>
              <a:rPr lang="en-US" altLang="en-US" sz="1200" dirty="0">
                <a:solidFill>
                  <a:srgbClr val="FFFF00"/>
                </a:solidFill>
                <a:latin typeface="Tahoma" pitchFamily="34" charset="0"/>
              </a:rPr>
              <a:t>egoistic ‘politics’</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20_5. Before my personal profit I do not consider the Law (</a:t>
            </a:r>
            <a:r>
              <a:rPr lang="el-GR" altLang="en-US" sz="1200" dirty="0">
                <a:solidFill>
                  <a:srgbClr val="FFFF00"/>
                </a:solidFill>
                <a:latin typeface="Tahoma" pitchFamily="34" charset="0"/>
              </a:rPr>
              <a:t>egoism</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20_10. The interest of the people is above institutions and laws (</a:t>
            </a:r>
            <a:r>
              <a:rPr lang="el-GR" altLang="en-US" sz="1200" dirty="0">
                <a:solidFill>
                  <a:srgbClr val="FFFF00"/>
                </a:solidFill>
                <a:latin typeface="Tahoma" pitchFamily="34" charset="0"/>
              </a:rPr>
              <a:t>populism</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20_14. When the people truly get the power, it would be a matter of time to solve the most important problems (</a:t>
            </a:r>
            <a:r>
              <a:rPr lang="en-US" altLang="en-US" sz="1200" dirty="0" err="1">
                <a:solidFill>
                  <a:srgbClr val="FFFF00"/>
                </a:solidFill>
                <a:latin typeface="Tahoma" pitchFamily="34" charset="0"/>
              </a:rPr>
              <a:t>messianism</a:t>
            </a:r>
            <a:r>
              <a:rPr lang="en-US" altLang="en-US" sz="1200" dirty="0">
                <a:solidFill>
                  <a:srgbClr val="FFFFFF"/>
                </a:solidFill>
                <a:latin typeface="Tahoma" pitchFamily="34" charset="0"/>
              </a:rPr>
              <a:t> </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l-GR" altLang="en-US" sz="1200" dirty="0">
                <a:solidFill>
                  <a:srgbClr val="FFFFFF"/>
                </a:solidFill>
                <a:latin typeface="Tahoma" pitchFamily="34" charset="0"/>
              </a:rPr>
              <a:t>20_1. I am ready to fight for what I believe is right, even by breaking the Law  (</a:t>
            </a:r>
            <a:r>
              <a:rPr lang="en-US" altLang="en-US" sz="1200" dirty="0">
                <a:solidFill>
                  <a:srgbClr val="FFFF00"/>
                </a:solidFill>
                <a:latin typeface="Tahoma" pitchFamily="34" charset="0"/>
              </a:rPr>
              <a:t>self-righteousness</a:t>
            </a:r>
            <a:r>
              <a:rPr lang="el-GR" altLang="en-US" sz="1200" dirty="0">
                <a:solidFill>
                  <a:srgbClr val="FFFFFF"/>
                </a:solidFill>
                <a:latin typeface="Tahoma" pitchFamily="34" charset="0"/>
              </a:rPr>
              <a:t>)</a:t>
            </a:r>
          </a:p>
          <a:p>
            <a:pPr>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l-GR" altLang="en-US" sz="1200" dirty="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533400" y="152400"/>
            <a:ext cx="8077200" cy="381000"/>
          </a:xfrm>
        </p:spPr>
        <p:txBody>
          <a:bodyPr/>
          <a:lstStyle/>
          <a:p>
            <a:r>
              <a:rPr lang="en-US" altLang="en-US" sz="2000">
                <a:solidFill>
                  <a:srgbClr val="FFFF00"/>
                </a:solidFill>
              </a:rPr>
              <a:t>The six political cultural codes (third survey, 2014)</a:t>
            </a:r>
            <a:endParaRPr lang="en-US" altLang="en-US">
              <a:solidFill>
                <a:srgbClr val="FFFF00"/>
              </a:solidFill>
            </a:endParaRPr>
          </a:p>
        </p:txBody>
      </p:sp>
      <p:graphicFrame>
        <p:nvGraphicFramePr>
          <p:cNvPr id="7" name="Content Placeholder 6"/>
          <p:cNvGraphicFramePr>
            <a:graphicFrameLocks noGrp="1"/>
          </p:cNvGraphicFramePr>
          <p:nvPr>
            <p:ph idx="1"/>
          </p:nvPr>
        </p:nvGraphicFramePr>
        <p:xfrm>
          <a:off x="457200" y="609600"/>
          <a:ext cx="7772400" cy="1047750"/>
        </p:xfrm>
        <a:graphic>
          <a:graphicData uri="http://schemas.openxmlformats.org/drawingml/2006/table">
            <a:tbl>
              <a:tblPr/>
              <a:tblGrid>
                <a:gridCol w="7772400">
                  <a:extLst>
                    <a:ext uri="{9D8B030D-6E8A-4147-A177-3AD203B41FA5}">
                      <a16:colId xmlns:a16="http://schemas.microsoft.com/office/drawing/2014/main" val="20000"/>
                    </a:ext>
                  </a:extLst>
                </a:gridCol>
              </a:tblGrid>
              <a:tr h="438150">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ts val="16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Phobic Self (11,5%)</a:t>
                      </a:r>
                    </a:p>
                    <a:p>
                      <a:pPr marL="38100" marR="0" lvl="0" indent="0" algn="l" defTabSz="914400" rtl="0" eaLnBrk="1" fontAlgn="base" latinLnBrk="0" hangingPunct="1">
                        <a:lnSpc>
                          <a:spcPts val="16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20_9. The foreigners are jealous and conspire against us  </a:t>
                      </a:r>
                      <a:endParaRPr kumimoji="0" lang="en-US" altLang="en-US" sz="1100" b="0" i="0" u="none" strike="noStrike" cap="none" normalizeH="0" baseline="0" dirty="0">
                        <a:ln>
                          <a:noFill/>
                        </a:ln>
                        <a:solidFill>
                          <a:srgbClr val="000000"/>
                        </a:solidFill>
                        <a:effectLst/>
                        <a:latin typeface="Calibri" pitchFamily="34" charset="0"/>
                        <a:ea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58750">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ts val="16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20_16. Immigrants impose a threat to our national identity</a:t>
                      </a:r>
                      <a:endParaRPr kumimoji="0" lang="en-US" altLang="en-US" sz="1100" b="0" i="0" u="none" strike="noStrike" cap="none" normalizeH="0" baseline="0">
                        <a:ln>
                          <a:noFill/>
                        </a:ln>
                        <a:solidFill>
                          <a:srgbClr val="000000"/>
                        </a:solidFill>
                        <a:effectLst/>
                        <a:latin typeface="Calibri" pitchFamily="34" charset="0"/>
                        <a:ea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58750">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ts val="16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20_15. I believe in the miraculous intervention of God in the world</a:t>
                      </a:r>
                      <a:endParaRPr kumimoji="0" lang="en-US" altLang="en-US" sz="1100" b="0" i="0" u="none" strike="noStrike" cap="none" normalizeH="0" baseline="0">
                        <a:ln>
                          <a:noFill/>
                        </a:ln>
                        <a:solidFill>
                          <a:srgbClr val="000000"/>
                        </a:solidFill>
                        <a:effectLst/>
                        <a:latin typeface="Calibri" pitchFamily="34" charset="0"/>
                        <a:ea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r h="158750">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ts val="16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20_4. I believe that the destiny of each person is predetermined </a:t>
                      </a:r>
                      <a:endParaRPr kumimoji="0" lang="en-US" altLang="en-US" sz="1100" b="0" i="0" u="none" strike="noStrike" cap="none" normalizeH="0" baseline="0">
                        <a:ln>
                          <a:noFill/>
                        </a:ln>
                        <a:solidFill>
                          <a:srgbClr val="000000"/>
                        </a:solidFill>
                        <a:effectLst/>
                        <a:latin typeface="Calibri" pitchFamily="34" charset="0"/>
                        <a:ea typeface="Calibri" pitchFamily="34" charset="0"/>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3"/>
                  </a:ext>
                </a:extLst>
              </a:tr>
            </a:tbl>
          </a:graphicData>
        </a:graphic>
      </p:graphicFrame>
      <p:graphicFrame>
        <p:nvGraphicFramePr>
          <p:cNvPr id="9" name="Table 8"/>
          <p:cNvGraphicFramePr>
            <a:graphicFrameLocks noGrp="1"/>
          </p:cNvGraphicFramePr>
          <p:nvPr/>
        </p:nvGraphicFramePr>
        <p:xfrm>
          <a:off x="457200" y="1828800"/>
          <a:ext cx="7772400" cy="854075"/>
        </p:xfrm>
        <a:graphic>
          <a:graphicData uri="http://schemas.openxmlformats.org/drawingml/2006/table">
            <a:tbl>
              <a:tblPr/>
              <a:tblGrid>
                <a:gridCol w="7772400">
                  <a:extLst>
                    <a:ext uri="{9D8B030D-6E8A-4147-A177-3AD203B41FA5}">
                      <a16:colId xmlns:a16="http://schemas.microsoft.com/office/drawing/2014/main" val="20000"/>
                    </a:ext>
                  </a:extLst>
                </a:gridCol>
              </a:tblGrid>
              <a:tr h="468417">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Self-righteous Self (9%)</a:t>
                      </a:r>
                    </a:p>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20_1. I am ready to fight for what I believe is right, even by breaking the Law</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92829">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20_7. If I consider something to be right I support it irrespective of its consequences to others</a:t>
                      </a:r>
                      <a:endParaRPr kumimoji="0" lang="en-US" altLang="en-US" sz="1200" b="0" i="0" u="none" strike="noStrike" cap="none" normalizeH="0" baseline="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92829">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20_18. I stick to my beliefs and values even if this harms my personal interests</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457200" y="2895600"/>
          <a:ext cx="7772400" cy="771525"/>
        </p:xfrm>
        <a:graphic>
          <a:graphicData uri="http://schemas.openxmlformats.org/drawingml/2006/table">
            <a:tbl>
              <a:tblPr/>
              <a:tblGrid>
                <a:gridCol w="7772400">
                  <a:extLst>
                    <a:ext uri="{9D8B030D-6E8A-4147-A177-3AD203B41FA5}">
                      <a16:colId xmlns:a16="http://schemas.microsoft.com/office/drawing/2014/main" val="20000"/>
                    </a:ext>
                  </a:extLst>
                </a:gridCol>
              </a:tblGrid>
              <a:tr h="385763">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Romantic Messianic Self (8,5%)</a:t>
                      </a:r>
                    </a:p>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20_6. I sense the world more with my feelings rather than my intellect</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92881">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20_7. When the people truly come to power it would be a matter of time to solve the most important problems </a:t>
                      </a:r>
                      <a:endParaRPr kumimoji="0" lang="en-US" altLang="en-US" sz="1200" b="0" i="0" u="none" strike="noStrike" cap="none" normalizeH="0" baseline="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92881">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20_8. In general I trust my fellow citizens irrespective how well I know them personally</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bl>
          </a:graphicData>
        </a:graphic>
      </p:graphicFrame>
      <p:graphicFrame>
        <p:nvGraphicFramePr>
          <p:cNvPr id="11" name="Table 10"/>
          <p:cNvGraphicFramePr>
            <a:graphicFrameLocks noGrp="1"/>
          </p:cNvGraphicFramePr>
          <p:nvPr/>
        </p:nvGraphicFramePr>
        <p:xfrm>
          <a:off x="457200" y="3810000"/>
          <a:ext cx="7772400" cy="771525"/>
        </p:xfrm>
        <a:graphic>
          <a:graphicData uri="http://schemas.openxmlformats.org/drawingml/2006/table">
            <a:tbl>
              <a:tblPr/>
              <a:tblGrid>
                <a:gridCol w="7772400">
                  <a:extLst>
                    <a:ext uri="{9D8B030D-6E8A-4147-A177-3AD203B41FA5}">
                      <a16:colId xmlns:a16="http://schemas.microsoft.com/office/drawing/2014/main" val="20000"/>
                    </a:ext>
                  </a:extLst>
                </a:gridCol>
              </a:tblGrid>
              <a:tr h="385763">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Egoist Self (8,5%)</a:t>
                      </a:r>
                    </a:p>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20_6. When its about my personal profit I do not consider the law</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92881">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20_2. Physical violence BELONGS to political life</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92881">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20_8. The role of the politicians is to do favors to their constituency</a:t>
                      </a:r>
                      <a:endParaRPr kumimoji="0" lang="en-US" altLang="en-US" sz="1200" b="0" i="0" u="none" strike="noStrike" cap="none" normalizeH="0" baseline="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bl>
          </a:graphicData>
        </a:graphic>
      </p:graphicFrame>
      <p:graphicFrame>
        <p:nvGraphicFramePr>
          <p:cNvPr id="12" name="Table 11"/>
          <p:cNvGraphicFramePr>
            <a:graphicFrameLocks noGrp="1"/>
          </p:cNvGraphicFramePr>
          <p:nvPr/>
        </p:nvGraphicFramePr>
        <p:xfrm>
          <a:off x="457200" y="4724400"/>
          <a:ext cx="7772400" cy="963930"/>
        </p:xfrm>
        <a:graphic>
          <a:graphicData uri="http://schemas.openxmlformats.org/drawingml/2006/table">
            <a:tbl>
              <a:tblPr/>
              <a:tblGrid>
                <a:gridCol w="7772400">
                  <a:extLst>
                    <a:ext uri="{9D8B030D-6E8A-4147-A177-3AD203B41FA5}">
                      <a16:colId xmlns:a16="http://schemas.microsoft.com/office/drawing/2014/main" val="20000"/>
                    </a:ext>
                  </a:extLst>
                </a:gridCol>
              </a:tblGrid>
              <a:tr h="578168">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Revolutionary Apocalyptic Self (7,5%)</a:t>
                      </a:r>
                    </a:p>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20_10 The interest of the People is above the Law </a:t>
                      </a:r>
                    </a:p>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(20_6. When the people truly come to power it would be a matter of time to solve the most important problems)</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92723">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20_7. At the end of the day I am NOT responsible for what happens to me</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92723">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20_13. I feel that my life is controlled by sinister powerful networks </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bl>
          </a:graphicData>
        </a:graphic>
      </p:graphicFrame>
      <p:graphicFrame>
        <p:nvGraphicFramePr>
          <p:cNvPr id="13" name="Table 12"/>
          <p:cNvGraphicFramePr>
            <a:graphicFrameLocks noGrp="1"/>
          </p:cNvGraphicFramePr>
          <p:nvPr/>
        </p:nvGraphicFramePr>
        <p:xfrm>
          <a:off x="457200" y="5867400"/>
          <a:ext cx="7772400" cy="578358"/>
        </p:xfrm>
        <a:graphic>
          <a:graphicData uri="http://schemas.openxmlformats.org/drawingml/2006/table">
            <a:tbl>
              <a:tblPr/>
              <a:tblGrid>
                <a:gridCol w="7772400">
                  <a:extLst>
                    <a:ext uri="{9D8B030D-6E8A-4147-A177-3AD203B41FA5}">
                      <a16:colId xmlns:a16="http://schemas.microsoft.com/office/drawing/2014/main" val="20000"/>
                    </a:ext>
                  </a:extLst>
                </a:gridCol>
              </a:tblGrid>
              <a:tr h="192617">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FF0000"/>
                          </a:solidFill>
                          <a:effectLst/>
                          <a:latin typeface="Tahoma" pitchFamily="34" charset="0"/>
                          <a:ea typeface="Arial Unicode MS" pitchFamily="34" charset="-128"/>
                          <a:cs typeface="Arial Unicode MS" pitchFamily="34" charset="-128"/>
                        </a:rPr>
                        <a:t>The Egalitarian Self (7,5%)</a:t>
                      </a:r>
                      <a:endParaRPr kumimoji="0" lang="en-US" altLang="en-US" sz="1200" b="0" i="0" u="none" strike="noStrike" cap="none" normalizeH="0" baseline="0" dirty="0">
                        <a:ln>
                          <a:noFill/>
                        </a:ln>
                        <a:solidFill>
                          <a:srgbClr val="FF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0"/>
                  </a:ext>
                </a:extLst>
              </a:tr>
              <a:tr h="192617">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a:ln>
                            <a:noFill/>
                          </a:ln>
                          <a:solidFill>
                            <a:srgbClr val="000000"/>
                          </a:solidFill>
                          <a:effectLst/>
                          <a:latin typeface="Tahoma" pitchFamily="34" charset="0"/>
                          <a:ea typeface="Arial Unicode MS" pitchFamily="34" charset="-128"/>
                          <a:cs typeface="Arial Unicode MS" pitchFamily="34" charset="-128"/>
                        </a:rPr>
                        <a:t>20_3. Social justice is more important than individual rights</a:t>
                      </a:r>
                      <a:endParaRPr kumimoji="0" lang="en-US" altLang="en-US" sz="1200" b="0" i="0" u="none" strike="noStrike" cap="none" normalizeH="0" baseline="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1"/>
                  </a:ext>
                </a:extLst>
              </a:tr>
              <a:tr h="192617">
                <a:tc>
                  <a:txBody>
                    <a:bodyPr/>
                    <a:lstStyle>
                      <a:lvl1pPr marL="38100" eaLnBrk="0">
                        <a:lnSpc>
                          <a:spcPct val="101000"/>
                        </a:lnSpc>
                        <a:spcAft>
                          <a:spcPts val="1425"/>
                        </a:spcAft>
                        <a:defRPr sz="2800">
                          <a:solidFill>
                            <a:srgbClr val="FFFFFF"/>
                          </a:solidFill>
                          <a:latin typeface="Tahoma" pitchFamily="34" charset="0"/>
                          <a:ea typeface="Arial Unicode MS" pitchFamily="34" charset="-128"/>
                          <a:cs typeface="Arial Unicode MS" pitchFamily="34" charset="-128"/>
                        </a:defRPr>
                      </a:lvl1pPr>
                      <a:lvl2pPr marL="457200" eaLnBrk="0">
                        <a:lnSpc>
                          <a:spcPct val="101000"/>
                        </a:lnSpc>
                        <a:spcAft>
                          <a:spcPts val="1138"/>
                        </a:spcAft>
                        <a:defRPr sz="2000">
                          <a:solidFill>
                            <a:srgbClr val="FFFFFF"/>
                          </a:solidFill>
                          <a:latin typeface="Tahoma" pitchFamily="34" charset="0"/>
                          <a:ea typeface="Arial Unicode MS" pitchFamily="34" charset="-128"/>
                          <a:cs typeface="Arial Unicode MS" pitchFamily="34" charset="-128"/>
                        </a:defRPr>
                      </a:lvl2pPr>
                      <a:lvl3pPr marL="914400" eaLnBrk="0">
                        <a:lnSpc>
                          <a:spcPct val="101000"/>
                        </a:lnSpc>
                        <a:spcAft>
                          <a:spcPts val="850"/>
                        </a:spcAft>
                        <a:defRPr>
                          <a:solidFill>
                            <a:srgbClr val="FFFFFF"/>
                          </a:solidFill>
                          <a:latin typeface="Tahoma" pitchFamily="34" charset="0"/>
                          <a:ea typeface="Arial Unicode MS" pitchFamily="34" charset="-128"/>
                          <a:cs typeface="Arial Unicode MS" pitchFamily="34" charset="-128"/>
                        </a:defRPr>
                      </a:lvl3pPr>
                      <a:lvl4pPr marL="1371600" eaLnBrk="0">
                        <a:lnSpc>
                          <a:spcPct val="101000"/>
                        </a:lnSpc>
                        <a:spcAft>
                          <a:spcPts val="575"/>
                        </a:spcAft>
                        <a:defRPr>
                          <a:solidFill>
                            <a:srgbClr val="FFFFFF"/>
                          </a:solidFill>
                          <a:latin typeface="Tahoma" pitchFamily="34" charset="0"/>
                          <a:ea typeface="Arial Unicode MS" pitchFamily="34" charset="-128"/>
                          <a:cs typeface="Arial Unicode MS" pitchFamily="34" charset="-128"/>
                        </a:defRPr>
                      </a:lvl4pPr>
                      <a:lvl5pPr marL="1828800" eaLnBrk="0">
                        <a:lnSpc>
                          <a:spcPct val="101000"/>
                        </a:lnSpc>
                        <a:spcAft>
                          <a:spcPts val="288"/>
                        </a:spcAft>
                        <a:defRPr>
                          <a:solidFill>
                            <a:srgbClr val="FFFFFF"/>
                          </a:solidFill>
                          <a:latin typeface="Tahoma" pitchFamily="34" charset="0"/>
                          <a:ea typeface="Arial Unicode MS" pitchFamily="34" charset="-128"/>
                          <a:cs typeface="Arial Unicode MS" pitchFamily="34" charset="-128"/>
                        </a:defRPr>
                      </a:lvl5pPr>
                      <a:lvl6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6pPr>
                      <a:lvl7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7pPr>
                      <a:lvl8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8pPr>
                      <a:lvl9pPr indent="-228600" eaLnBrk="0" fontAlgn="base" hangingPunct="0">
                        <a:lnSpc>
                          <a:spcPct val="101000"/>
                        </a:lnSpc>
                        <a:spcBef>
                          <a:spcPct val="0"/>
                        </a:spcBef>
                        <a:spcAft>
                          <a:spcPts val="288"/>
                        </a:spcAft>
                        <a:buClr>
                          <a:srgbClr val="000000"/>
                        </a:buClr>
                        <a:buSzPct val="100000"/>
                        <a:buFont typeface="Times New Roman" pitchFamily="18" charset="0"/>
                        <a:defRPr>
                          <a:solidFill>
                            <a:srgbClr val="FFFFFF"/>
                          </a:solidFill>
                          <a:latin typeface="Tahoma" pitchFamily="34" charset="0"/>
                          <a:ea typeface="Arial Unicode MS" pitchFamily="34" charset="-128"/>
                          <a:cs typeface="Arial Unicode MS" pitchFamily="34" charset="-128"/>
                        </a:defRPr>
                      </a:lvl9pPr>
                    </a:lstStyle>
                    <a:p>
                      <a:pPr marL="38100" marR="0" lvl="0" indent="0" algn="l" defTabSz="914400" rtl="0" eaLnBrk="1" fontAlgn="base" latinLnBrk="0" hangingPunct="1">
                        <a:lnSpc>
                          <a:spcPct val="115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Tahoma" pitchFamily="34" charset="0"/>
                          <a:ea typeface="Arial Unicode MS" pitchFamily="34" charset="-128"/>
                          <a:cs typeface="Arial Unicode MS" pitchFamily="34" charset="-128"/>
                        </a:rPr>
                        <a:t>20_12. Between individual freedom and social equality I prefer social equality                                                     (52%)</a:t>
                      </a:r>
                      <a:endParaRPr kumimoji="0" lang="en-US" altLang="en-US" sz="1200" b="0" i="0" u="none" strike="noStrike" cap="none" normalizeH="0" baseline="0" dirty="0">
                        <a:ln>
                          <a:noFill/>
                        </a:ln>
                        <a:solidFill>
                          <a:srgbClr val="000000"/>
                        </a:solidFill>
                        <a:effectLst/>
                        <a:latin typeface="Times New Roman" pitchFamily="18" charset="0"/>
                        <a:ea typeface="Arial Unicode MS" pitchFamily="34" charset="-128"/>
                        <a:cs typeface="Times New Roman" pitchFamily="18" charset="0"/>
                      </a:endParaRPr>
                    </a:p>
                  </a:txBody>
                  <a:tcPr marL="0" marR="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extLst>
                  <a:ext uri="{0D108BD9-81ED-4DB2-BD59-A6C34878D82A}">
                    <a16:rowId xmlns:a16="http://schemas.microsoft.com/office/drawing/2014/main" val="10002"/>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274638"/>
            <a:ext cx="8229600" cy="563562"/>
          </a:xfrm>
        </p:spPr>
        <p:txBody>
          <a:bodyPr/>
          <a:lstStyle/>
          <a:p>
            <a:r>
              <a:rPr lang="en-US" altLang="en-US" sz="2800">
                <a:solidFill>
                  <a:srgbClr val="FFFF00"/>
                </a:solidFill>
              </a:rPr>
              <a:t>The democratic codes </a:t>
            </a:r>
            <a:r>
              <a:rPr lang="en-US" altLang="en-US" sz="2400">
                <a:solidFill>
                  <a:srgbClr val="FFFF00"/>
                </a:solidFill>
              </a:rPr>
              <a:t>(more that 50%)</a:t>
            </a:r>
          </a:p>
        </p:txBody>
      </p:sp>
      <p:sp>
        <p:nvSpPr>
          <p:cNvPr id="26627" name="Text Placeholder 3"/>
          <p:cNvSpPr>
            <a:spLocks noGrp="1"/>
          </p:cNvSpPr>
          <p:nvPr>
            <p:ph type="body" idx="1"/>
          </p:nvPr>
        </p:nvSpPr>
        <p:spPr>
          <a:xfrm>
            <a:off x="381000" y="838200"/>
            <a:ext cx="4040188" cy="487363"/>
          </a:xfrm>
        </p:spPr>
        <p:txBody>
          <a:bodyPr/>
          <a:lstStyle/>
          <a:p>
            <a:r>
              <a:rPr lang="en-US" altLang="en-US" sz="2000"/>
              <a:t>Democratic Citizen</a:t>
            </a:r>
          </a:p>
        </p:txBody>
      </p:sp>
      <p:sp>
        <p:nvSpPr>
          <p:cNvPr id="26628" name="Content Placeholder 4"/>
          <p:cNvSpPr>
            <a:spLocks noGrp="1"/>
          </p:cNvSpPr>
          <p:nvPr>
            <p:ph sz="half" idx="2"/>
          </p:nvPr>
        </p:nvSpPr>
        <p:spPr>
          <a:xfrm>
            <a:off x="381000" y="1524000"/>
            <a:ext cx="4116388" cy="5105400"/>
          </a:xfrm>
        </p:spPr>
        <p:txBody>
          <a:bodyPr/>
          <a:lstStyle/>
          <a:p>
            <a:pPr marL="0" indent="0">
              <a:lnSpc>
                <a:spcPct val="81000"/>
              </a:lnSpc>
            </a:pPr>
            <a:r>
              <a:rPr lang="en-US" altLang="en-US" sz="1100">
                <a:solidFill>
                  <a:srgbClr val="FFFF00"/>
                </a:solidFill>
              </a:rPr>
              <a:t>Active – Passive (A)</a:t>
            </a:r>
          </a:p>
          <a:p>
            <a:pPr marL="0" indent="0">
              <a:lnSpc>
                <a:spcPct val="81000"/>
              </a:lnSpc>
            </a:pPr>
            <a:r>
              <a:rPr lang="en-US" altLang="en-US" sz="1100">
                <a:solidFill>
                  <a:srgbClr val="FFFF00"/>
                </a:solidFill>
              </a:rPr>
              <a:t>Independent – Depended (G)</a:t>
            </a:r>
          </a:p>
          <a:p>
            <a:pPr marL="0" indent="0">
              <a:lnSpc>
                <a:spcPct val="81000"/>
              </a:lnSpc>
            </a:pPr>
            <a:r>
              <a:rPr lang="en-US" altLang="en-US" sz="1100">
                <a:solidFill>
                  <a:srgbClr val="FFFF00"/>
                </a:solidFill>
              </a:rPr>
              <a:t>Authentic – Hypocrite (G)</a:t>
            </a:r>
          </a:p>
          <a:p>
            <a:pPr marL="0" indent="0">
              <a:lnSpc>
                <a:spcPct val="81000"/>
              </a:lnSpc>
            </a:pPr>
            <a:r>
              <a:rPr lang="en-US" altLang="en-US" sz="1100">
                <a:solidFill>
                  <a:srgbClr val="FFFF00"/>
                </a:solidFill>
              </a:rPr>
              <a:t>Altruist – Egoist (G)</a:t>
            </a:r>
          </a:p>
          <a:p>
            <a:pPr marL="0" indent="0">
              <a:lnSpc>
                <a:spcPct val="81000"/>
              </a:lnSpc>
            </a:pPr>
            <a:r>
              <a:rPr lang="en-US" altLang="en-US" sz="1100"/>
              <a:t>Realistic – Unrealistic</a:t>
            </a:r>
          </a:p>
          <a:p>
            <a:pPr marL="0" indent="0">
              <a:lnSpc>
                <a:spcPct val="81000"/>
              </a:lnSpc>
            </a:pPr>
            <a:r>
              <a:rPr lang="en-US" altLang="en-US" sz="1100"/>
              <a:t>Rational – Irrational</a:t>
            </a:r>
          </a:p>
          <a:p>
            <a:pPr marL="0" indent="0">
              <a:lnSpc>
                <a:spcPct val="81000"/>
              </a:lnSpc>
            </a:pPr>
            <a:r>
              <a:rPr lang="en-US" altLang="en-US" sz="1100"/>
              <a:t>Defiant – Compromised</a:t>
            </a:r>
          </a:p>
          <a:p>
            <a:pPr marL="0" indent="0">
              <a:lnSpc>
                <a:spcPct val="81000"/>
              </a:lnSpc>
            </a:pPr>
            <a:r>
              <a:rPr lang="en-US" altLang="en-US" sz="1100"/>
              <a:t>Autonomous – Depended</a:t>
            </a:r>
          </a:p>
          <a:p>
            <a:pPr marL="0" indent="0">
              <a:lnSpc>
                <a:spcPct val="81000"/>
              </a:lnSpc>
            </a:pPr>
            <a:r>
              <a:rPr lang="en-US" altLang="en-US" sz="1100"/>
              <a:t>Sensitive – Calculative</a:t>
            </a:r>
          </a:p>
          <a:p>
            <a:pPr marL="0" indent="0">
              <a:lnSpc>
                <a:spcPct val="81000"/>
              </a:lnSpc>
            </a:pPr>
            <a:r>
              <a:rPr lang="en-US" altLang="en-US" sz="1100"/>
              <a:t>Calm – Passionate</a:t>
            </a:r>
          </a:p>
          <a:p>
            <a:pPr marL="0" indent="0">
              <a:lnSpc>
                <a:spcPct val="81000"/>
              </a:lnSpc>
            </a:pPr>
            <a:r>
              <a:rPr lang="en-US" altLang="en-US" sz="1100"/>
              <a:t>Sane – Mad</a:t>
            </a:r>
          </a:p>
          <a:p>
            <a:pPr marL="0" indent="0">
              <a:lnSpc>
                <a:spcPct val="81000"/>
              </a:lnSpc>
            </a:pPr>
            <a:r>
              <a:rPr lang="en-US" altLang="en-US" sz="1100"/>
              <a:t>Controlled – Excitable</a:t>
            </a:r>
          </a:p>
          <a:p>
            <a:pPr marL="0" indent="0">
              <a:lnSpc>
                <a:spcPct val="81000"/>
              </a:lnSpc>
            </a:pPr>
            <a:r>
              <a:rPr lang="en-US" altLang="en-US" sz="1100"/>
              <a:t>Reasonable –Hysterical</a:t>
            </a:r>
          </a:p>
          <a:p>
            <a:pPr marL="0" indent="0">
              <a:lnSpc>
                <a:spcPct val="81000"/>
              </a:lnSpc>
            </a:pPr>
            <a:r>
              <a:rPr lang="en-US" altLang="en-US" sz="1100"/>
              <a:t>Oppressed – Oppressor</a:t>
            </a:r>
          </a:p>
          <a:p>
            <a:pPr marL="0" indent="0">
              <a:lnSpc>
                <a:spcPct val="81000"/>
              </a:lnSpc>
            </a:pPr>
            <a:r>
              <a:rPr lang="en-US" altLang="en-US" sz="1100"/>
              <a:t>Victim - Offender</a:t>
            </a:r>
          </a:p>
          <a:p>
            <a:pPr marL="0" indent="0">
              <a:lnSpc>
                <a:spcPct val="81000"/>
              </a:lnSpc>
            </a:pPr>
            <a:endParaRPr lang="en-US" altLang="en-US" sz="1100"/>
          </a:p>
        </p:txBody>
      </p:sp>
      <p:sp>
        <p:nvSpPr>
          <p:cNvPr id="26629" name="Text Placeholder 5"/>
          <p:cNvSpPr>
            <a:spLocks noGrp="1"/>
          </p:cNvSpPr>
          <p:nvPr>
            <p:ph type="body" sz="quarter" idx="3"/>
          </p:nvPr>
        </p:nvSpPr>
        <p:spPr>
          <a:xfrm>
            <a:off x="4495800" y="685800"/>
            <a:ext cx="4041775" cy="639763"/>
          </a:xfrm>
        </p:spPr>
        <p:txBody>
          <a:bodyPr/>
          <a:lstStyle/>
          <a:p>
            <a:r>
              <a:rPr lang="en-US" altLang="en-US" sz="2000"/>
              <a:t>Democratic Social Relations </a:t>
            </a:r>
          </a:p>
        </p:txBody>
      </p:sp>
      <p:sp>
        <p:nvSpPr>
          <p:cNvPr id="26630" name="Content Placeholder 6"/>
          <p:cNvSpPr>
            <a:spLocks noGrp="1"/>
          </p:cNvSpPr>
          <p:nvPr>
            <p:ph sz="quarter" idx="4"/>
          </p:nvPr>
        </p:nvSpPr>
        <p:spPr>
          <a:xfrm>
            <a:off x="4648200" y="1447800"/>
            <a:ext cx="4038600" cy="5105400"/>
          </a:xfrm>
        </p:spPr>
        <p:txBody>
          <a:bodyPr/>
          <a:lstStyle/>
          <a:p>
            <a:pPr marL="0" indent="0">
              <a:lnSpc>
                <a:spcPct val="81000"/>
              </a:lnSpc>
            </a:pPr>
            <a:r>
              <a:rPr lang="en-US" altLang="en-US" sz="1900">
                <a:solidFill>
                  <a:srgbClr val="FFFF00"/>
                </a:solidFill>
              </a:rPr>
              <a:t>Solidaristic – Egotist (G)</a:t>
            </a:r>
          </a:p>
          <a:p>
            <a:pPr marL="0" indent="0">
              <a:lnSpc>
                <a:spcPct val="81000"/>
              </a:lnSpc>
            </a:pPr>
            <a:r>
              <a:rPr lang="en-US" altLang="en-US" sz="1900">
                <a:solidFill>
                  <a:srgbClr val="FFFF00"/>
                </a:solidFill>
              </a:rPr>
              <a:t>Genuine – Manipulative (G)</a:t>
            </a:r>
          </a:p>
          <a:p>
            <a:pPr marL="0" indent="0">
              <a:lnSpc>
                <a:spcPct val="81000"/>
              </a:lnSpc>
            </a:pPr>
            <a:r>
              <a:rPr lang="en-US" altLang="en-US" sz="1900">
                <a:solidFill>
                  <a:srgbClr val="FFFF00"/>
                </a:solidFill>
              </a:rPr>
              <a:t>Trusting – Suspicious (A)</a:t>
            </a:r>
          </a:p>
          <a:p>
            <a:pPr marL="0" indent="0">
              <a:lnSpc>
                <a:spcPct val="81000"/>
              </a:lnSpc>
            </a:pPr>
            <a:r>
              <a:rPr lang="en-US" altLang="en-US" sz="1900">
                <a:solidFill>
                  <a:srgbClr val="FFFF00"/>
                </a:solidFill>
              </a:rPr>
              <a:t>Authentic – Hypocritical (G)</a:t>
            </a:r>
          </a:p>
          <a:p>
            <a:pPr marL="0" indent="0">
              <a:lnSpc>
                <a:spcPct val="81000"/>
              </a:lnSpc>
            </a:pPr>
            <a:r>
              <a:rPr lang="en-US" altLang="en-US" sz="1900">
                <a:solidFill>
                  <a:srgbClr val="FFFF00"/>
                </a:solidFill>
              </a:rPr>
              <a:t>Critical – Deferential (A)</a:t>
            </a:r>
          </a:p>
          <a:p>
            <a:pPr marL="0" indent="0">
              <a:lnSpc>
                <a:spcPct val="81000"/>
              </a:lnSpc>
            </a:pPr>
            <a:r>
              <a:rPr lang="en-US" altLang="en-US" sz="1900">
                <a:solidFill>
                  <a:srgbClr val="FFFF00"/>
                </a:solidFill>
              </a:rPr>
              <a:t>Truthful – Deceitful (A)</a:t>
            </a:r>
          </a:p>
          <a:p>
            <a:pPr marL="0" indent="0">
              <a:lnSpc>
                <a:spcPct val="81000"/>
              </a:lnSpc>
            </a:pPr>
            <a:r>
              <a:rPr lang="en-US" altLang="en-US" sz="1900"/>
              <a:t>Open – Secret</a:t>
            </a:r>
          </a:p>
          <a:p>
            <a:pPr marL="0" indent="0">
              <a:lnSpc>
                <a:spcPct val="81000"/>
              </a:lnSpc>
            </a:pPr>
            <a:r>
              <a:rPr lang="en-US" altLang="en-US" sz="1900"/>
              <a:t>Straightforward – Calculative</a:t>
            </a:r>
          </a:p>
          <a:p>
            <a:pPr marL="0" indent="0">
              <a:lnSpc>
                <a:spcPct val="81000"/>
              </a:lnSpc>
            </a:pPr>
            <a:r>
              <a:rPr lang="en-US" altLang="en-US" sz="1900"/>
              <a:t>Citizen – Enemy</a:t>
            </a:r>
          </a:p>
          <a:p>
            <a:pPr marL="0" indent="0">
              <a:lnSpc>
                <a:spcPct val="81000"/>
              </a:lnSpc>
            </a:pPr>
            <a:r>
              <a:rPr lang="en-US" altLang="en-US" sz="1900"/>
              <a:t>Personal – Mediated</a:t>
            </a:r>
          </a:p>
          <a:p>
            <a:pPr marL="0" indent="0">
              <a:lnSpc>
                <a:spcPct val="81000"/>
              </a:lnSpc>
            </a:pPr>
            <a:r>
              <a:rPr lang="en-US" altLang="en-US" sz="1900"/>
              <a:t>Affective – Formal</a:t>
            </a:r>
          </a:p>
          <a:p>
            <a:pPr marL="0" indent="0">
              <a:lnSpc>
                <a:spcPct val="81000"/>
              </a:lnSpc>
            </a:pPr>
            <a:r>
              <a:rPr lang="en-US" altLang="en-US" sz="1900"/>
              <a:t>Brotherly bond - Stranger</a:t>
            </a:r>
          </a:p>
          <a:p>
            <a:pPr marL="0" indent="0">
              <a:lnSpc>
                <a:spcPct val="81000"/>
              </a:lnSpc>
            </a:pPr>
            <a:endParaRPr lang="en-US" altLang="en-US" sz="19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274638"/>
            <a:ext cx="8229600" cy="563562"/>
          </a:xfrm>
        </p:spPr>
        <p:txBody>
          <a:bodyPr/>
          <a:lstStyle/>
          <a:p>
            <a:r>
              <a:rPr lang="en-US" altLang="en-US" sz="2800">
                <a:solidFill>
                  <a:srgbClr val="FFFF00"/>
                </a:solidFill>
              </a:rPr>
              <a:t>Institutions</a:t>
            </a:r>
          </a:p>
        </p:txBody>
      </p:sp>
      <p:sp>
        <p:nvSpPr>
          <p:cNvPr id="27651" name="Text Placeholder 2"/>
          <p:cNvSpPr>
            <a:spLocks noGrp="1"/>
          </p:cNvSpPr>
          <p:nvPr>
            <p:ph type="body" idx="1"/>
          </p:nvPr>
        </p:nvSpPr>
        <p:spPr/>
        <p:txBody>
          <a:bodyPr/>
          <a:lstStyle/>
          <a:p>
            <a:r>
              <a:rPr lang="en-US" altLang="en-US" dirty="0">
                <a:solidFill>
                  <a:srgbClr val="FFC000"/>
                </a:solidFill>
              </a:rPr>
              <a:t>Democratic</a:t>
            </a:r>
          </a:p>
        </p:txBody>
      </p:sp>
      <p:sp>
        <p:nvSpPr>
          <p:cNvPr id="27652" name="Content Placeholder 3"/>
          <p:cNvSpPr>
            <a:spLocks noGrp="1"/>
          </p:cNvSpPr>
          <p:nvPr>
            <p:ph sz="half" idx="2"/>
          </p:nvPr>
        </p:nvSpPr>
        <p:spPr/>
        <p:txBody>
          <a:bodyPr/>
          <a:lstStyle/>
          <a:p>
            <a:pPr marL="0" indent="0"/>
            <a:endParaRPr lang="en-US" altLang="en-US" dirty="0"/>
          </a:p>
          <a:p>
            <a:pPr marL="0" indent="0"/>
            <a:r>
              <a:rPr lang="en-US" altLang="en-US" sz="1800" dirty="0"/>
              <a:t>Care for people</a:t>
            </a:r>
          </a:p>
          <a:p>
            <a:pPr marL="0" indent="0"/>
            <a:r>
              <a:rPr lang="en-US" altLang="en-US" sz="1800" dirty="0"/>
              <a:t>Guarantee egalitarianism</a:t>
            </a:r>
          </a:p>
          <a:p>
            <a:pPr marL="0" indent="0"/>
            <a:r>
              <a:rPr lang="en-US" altLang="en-US" sz="1800" dirty="0"/>
              <a:t>Consider particular needs </a:t>
            </a:r>
          </a:p>
          <a:p>
            <a:pPr marL="0" indent="0"/>
            <a:r>
              <a:rPr lang="en-US" altLang="en-US" sz="1800" dirty="0"/>
              <a:t>Sensitive to social needs</a:t>
            </a:r>
          </a:p>
          <a:p>
            <a:pPr marL="0" indent="0"/>
            <a:r>
              <a:rPr lang="en-US" altLang="en-US" sz="1800" dirty="0"/>
              <a:t>Malleable and flexible</a:t>
            </a:r>
          </a:p>
          <a:p>
            <a:pPr marL="0" indent="0"/>
            <a:endParaRPr lang="en-US" altLang="en-US" dirty="0"/>
          </a:p>
        </p:txBody>
      </p:sp>
      <p:sp>
        <p:nvSpPr>
          <p:cNvPr id="27653" name="Text Placeholder 4"/>
          <p:cNvSpPr>
            <a:spLocks noGrp="1"/>
          </p:cNvSpPr>
          <p:nvPr>
            <p:ph type="body" sz="quarter" idx="3"/>
          </p:nvPr>
        </p:nvSpPr>
        <p:spPr/>
        <p:txBody>
          <a:bodyPr/>
          <a:lstStyle/>
          <a:p>
            <a:r>
              <a:rPr lang="en-US" altLang="en-US">
                <a:solidFill>
                  <a:srgbClr val="FFC000"/>
                </a:solidFill>
              </a:rPr>
              <a:t>“Non-democratic”</a:t>
            </a:r>
          </a:p>
        </p:txBody>
      </p:sp>
      <p:sp>
        <p:nvSpPr>
          <p:cNvPr id="27654" name="Content Placeholder 5"/>
          <p:cNvSpPr>
            <a:spLocks noGrp="1"/>
          </p:cNvSpPr>
          <p:nvPr>
            <p:ph sz="quarter" idx="4"/>
          </p:nvPr>
        </p:nvSpPr>
        <p:spPr/>
        <p:txBody>
          <a:bodyPr/>
          <a:lstStyle/>
          <a:p>
            <a:pPr marL="0" indent="0"/>
            <a:endParaRPr lang="en-US" altLang="en-US" dirty="0"/>
          </a:p>
          <a:p>
            <a:pPr marL="0" indent="0"/>
            <a:r>
              <a:rPr lang="en-US" altLang="en-US" sz="1800" dirty="0"/>
              <a:t>Deal with numbers and statistics</a:t>
            </a:r>
          </a:p>
          <a:p>
            <a:pPr marL="0" indent="0"/>
            <a:r>
              <a:rPr lang="en-US" altLang="en-US" sz="1800" dirty="0"/>
              <a:t>Stern and non-negotiable</a:t>
            </a:r>
          </a:p>
          <a:p>
            <a:pPr marL="0" indent="0"/>
            <a:r>
              <a:rPr lang="en-US" altLang="en-US" sz="1800" dirty="0"/>
              <a:t>Regulate various interests</a:t>
            </a:r>
          </a:p>
          <a:p>
            <a:pPr marL="0" indent="0"/>
            <a:r>
              <a:rPr lang="en-US" altLang="en-US" sz="1800" dirty="0"/>
              <a:t>Impersonal</a:t>
            </a:r>
          </a:p>
          <a:p>
            <a:pPr marL="0" indent="0"/>
            <a:r>
              <a:rPr lang="en-US" altLang="en-US" sz="1800" dirty="0"/>
              <a:t>Contracts with citizens</a:t>
            </a:r>
          </a:p>
          <a:p>
            <a:pPr marL="0" indent="0"/>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457200" y="381000"/>
            <a:ext cx="8229600" cy="847725"/>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dirty="0">
                <a:solidFill>
                  <a:srgbClr val="FFFF00"/>
                </a:solidFill>
              </a:rPr>
              <a:t>The principles of </a:t>
            </a:r>
            <a:r>
              <a:rPr lang="en-US" altLang="en-US" sz="2400" dirty="0">
                <a:solidFill>
                  <a:srgbClr val="FFFF00"/>
                </a:solidFill>
              </a:rPr>
              <a:t>social </a:t>
            </a:r>
            <a:r>
              <a:rPr lang="el-GR" altLang="en-US" sz="2400" dirty="0">
                <a:solidFill>
                  <a:srgbClr val="FFFF00"/>
                </a:solidFill>
              </a:rPr>
              <a:t>interaction</a:t>
            </a:r>
            <a:br>
              <a:rPr lang="en-US" altLang="en-US" sz="2400" dirty="0">
                <a:solidFill>
                  <a:srgbClr val="FFFF00"/>
                </a:solidFill>
              </a:rPr>
            </a:br>
            <a:endParaRPr lang="el-GR" altLang="en-US" sz="2400" dirty="0">
              <a:solidFill>
                <a:srgbClr val="FFFF00"/>
              </a:solidFill>
            </a:endParaRPr>
          </a:p>
        </p:txBody>
      </p:sp>
      <p:sp>
        <p:nvSpPr>
          <p:cNvPr id="5123" name="Text Box 2"/>
          <p:cNvSpPr txBox="1">
            <a:spLocks noChangeArrowheads="1"/>
          </p:cNvSpPr>
          <p:nvPr/>
        </p:nvSpPr>
        <p:spPr bwMode="auto">
          <a:xfrm>
            <a:off x="457200" y="1125538"/>
            <a:ext cx="8229600" cy="5000625"/>
          </a:xfrm>
          <a:prstGeom prst="rect">
            <a:avLst/>
          </a:prstGeom>
          <a:noFill/>
          <a:ln w="9360">
            <a:noFill/>
            <a:miter lim="800000"/>
            <a:headEnd/>
            <a:tailEnd/>
          </a:ln>
          <a:effectLst/>
        </p:spPr>
        <p:txBody>
          <a:bodyPr lIns="90000" tIns="45000" rIns="90000" bIns="45000"/>
          <a:lstStyle/>
          <a:p>
            <a:pPr marL="342900" indent="-341313">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400" dirty="0">
              <a:solidFill>
                <a:srgbClr val="FFFFFF"/>
              </a:solidFill>
              <a:latin typeface="Tahoma" pitchFamily="34" charset="0"/>
            </a:endParaRPr>
          </a:p>
          <a:p>
            <a:pPr marL="342900" indent="-341313">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dirty="0">
                <a:solidFill>
                  <a:srgbClr val="FFFFFF"/>
                </a:solidFill>
                <a:latin typeface="Tahoma" pitchFamily="34" charset="0"/>
              </a:rPr>
              <a:t>Social order</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Trust</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Regulation of power</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Legitimation </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dirty="0">
                <a:solidFill>
                  <a:srgbClr val="FFFFFF"/>
                </a:solidFill>
                <a:latin typeface="Tahoma" pitchFamily="34" charset="0"/>
              </a:rPr>
              <a:t>Symbolic Order</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Construction of meaning</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000" dirty="0">
                <a:solidFill>
                  <a:srgbClr val="FFFFFF"/>
                </a:solidFill>
                <a:latin typeface="Tahoma" pitchFamily="34" charset="0"/>
              </a:rPr>
              <a:t>Delineation of t</a:t>
            </a:r>
            <a:r>
              <a:rPr lang="el-GR" altLang="en-US" sz="2000" dirty="0">
                <a:solidFill>
                  <a:srgbClr val="FFFFFF"/>
                </a:solidFill>
                <a:latin typeface="Tahoma" pitchFamily="34" charset="0"/>
              </a:rPr>
              <a:t>ime</a:t>
            </a:r>
            <a:r>
              <a:rPr lang="en-US" altLang="en-US" sz="2000" dirty="0">
                <a:solidFill>
                  <a:srgbClr val="FFFFFF"/>
                </a:solidFill>
                <a:latin typeface="Tahoma" pitchFamily="34" charset="0"/>
              </a:rPr>
              <a:t> and</a:t>
            </a:r>
            <a:r>
              <a:rPr lang="el-GR" altLang="en-US" sz="2000" dirty="0">
                <a:solidFill>
                  <a:srgbClr val="FFFFFF"/>
                </a:solidFill>
                <a:latin typeface="Tahoma" pitchFamily="34" charset="0"/>
              </a:rPr>
              <a:t> space</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dirty="0">
                <a:solidFill>
                  <a:srgbClr val="FFFFFF"/>
                </a:solidFill>
                <a:latin typeface="Tahoma" pitchFamily="34" charset="0"/>
              </a:rPr>
              <a:t>Self-reflection</a:t>
            </a:r>
            <a:endParaRPr lang="en-US" altLang="en-US" sz="2000" dirty="0">
              <a:solidFill>
                <a:srgbClr val="FFFFFF"/>
              </a:solidFill>
              <a:latin typeface="Tahoma" pitchFamily="34" charset="0"/>
            </a:endParaRPr>
          </a:p>
          <a:p>
            <a:pPr marL="342900" indent="-341313">
              <a:lnSpc>
                <a:spcPct val="10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sz="2000" dirty="0">
              <a:solidFill>
                <a:srgbClr val="FFFFFF"/>
              </a:solidFill>
              <a:latin typeface="Tahoma" pitchFamily="34" charset="0"/>
            </a:endParaRPr>
          </a:p>
          <a:p>
            <a:pPr marL="342900" indent="-341313">
              <a:lnSpc>
                <a:spcPct val="10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dirty="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304800" y="381001"/>
            <a:ext cx="8380413" cy="533400"/>
          </a:xfrm>
        </p:spPr>
        <p:txBody>
          <a:bodyPr/>
          <a:lstStyle/>
          <a:p>
            <a:r>
              <a:rPr lang="en-US" sz="1800" dirty="0">
                <a:solidFill>
                  <a:srgbClr val="FFFF00"/>
                </a:solidFill>
              </a:rPr>
              <a:t>Interviews – Perceptions of hypergoods</a:t>
            </a:r>
            <a:endParaRPr lang="el-GR" sz="1800" dirty="0">
              <a:solidFill>
                <a:srgbClr val="FFFF00"/>
              </a:solidFill>
            </a:endParaRPr>
          </a:p>
        </p:txBody>
      </p:sp>
      <p:sp>
        <p:nvSpPr>
          <p:cNvPr id="8" name="Content Placeholder 7"/>
          <p:cNvSpPr>
            <a:spLocks noGrp="1"/>
          </p:cNvSpPr>
          <p:nvPr>
            <p:ph idx="1"/>
          </p:nvPr>
        </p:nvSpPr>
        <p:spPr>
          <a:xfrm>
            <a:off x="228600" y="1295400"/>
            <a:ext cx="8382001" cy="5029200"/>
          </a:xfrm>
        </p:spPr>
        <p:txBody>
          <a:bodyPr/>
          <a:lstStyle/>
          <a:p>
            <a:r>
              <a:rPr lang="en-US" sz="1600" dirty="0">
                <a:solidFill>
                  <a:srgbClr val="FFC000"/>
                </a:solidFill>
              </a:rPr>
              <a:t>We are all to blame for allowing this to happen…</a:t>
            </a:r>
          </a:p>
          <a:p>
            <a:endParaRPr lang="en-US" sz="1600" dirty="0">
              <a:solidFill>
                <a:srgbClr val="FFC000"/>
              </a:solidFill>
            </a:endParaRPr>
          </a:p>
          <a:p>
            <a:r>
              <a:rPr lang="en-US" sz="1600" dirty="0">
                <a:solidFill>
                  <a:srgbClr val="FFC000"/>
                </a:solidFill>
              </a:rPr>
              <a:t>Fatalistic </a:t>
            </a:r>
            <a:r>
              <a:rPr lang="en-US" sz="1600" dirty="0"/>
              <a:t>(Syntagma Square, Direct Democracy, </a:t>
            </a:r>
            <a:r>
              <a:rPr lang="en-US" sz="1600" dirty="0" err="1"/>
              <a:t>Indignados</a:t>
            </a:r>
            <a:r>
              <a:rPr lang="en-US" sz="1600" dirty="0"/>
              <a:t> movements)</a:t>
            </a:r>
          </a:p>
          <a:p>
            <a:r>
              <a:rPr lang="en-US" sz="1600" dirty="0"/>
              <a:t>Upholding a hypergood (</a:t>
            </a:r>
            <a:r>
              <a:rPr lang="en-US" sz="1600" dirty="0">
                <a:solidFill>
                  <a:srgbClr val="FFFF00"/>
                </a:solidFill>
              </a:rPr>
              <a:t>direct democracy</a:t>
            </a:r>
            <a:r>
              <a:rPr lang="en-US" sz="1600" dirty="0"/>
              <a:t>) that cannot be implemented (social actor as a frustrated hero)</a:t>
            </a:r>
          </a:p>
          <a:p>
            <a:endParaRPr lang="en-US" sz="1600" dirty="0"/>
          </a:p>
          <a:p>
            <a:r>
              <a:rPr lang="en-US" sz="1600" dirty="0">
                <a:solidFill>
                  <a:srgbClr val="FFC000"/>
                </a:solidFill>
              </a:rPr>
              <a:t>Nostalgic</a:t>
            </a:r>
            <a:r>
              <a:rPr lang="en-US" sz="1600" dirty="0"/>
              <a:t> (unionists)</a:t>
            </a:r>
          </a:p>
          <a:p>
            <a:r>
              <a:rPr lang="en-US" sz="1600" dirty="0"/>
              <a:t>Upholding a hypergood (</a:t>
            </a:r>
            <a:r>
              <a:rPr lang="en-US" sz="1600" dirty="0">
                <a:solidFill>
                  <a:srgbClr val="FFFF00"/>
                </a:solidFill>
              </a:rPr>
              <a:t>morality, active citizen</a:t>
            </a:r>
            <a:r>
              <a:rPr lang="en-US" sz="1600" dirty="0"/>
              <a:t>) that withered away and needs to be resurrected (social actor as a moral commentator) </a:t>
            </a:r>
          </a:p>
          <a:p>
            <a:endParaRPr lang="en-US" sz="1600" dirty="0"/>
          </a:p>
          <a:p>
            <a:r>
              <a:rPr lang="en-US" sz="1600" dirty="0">
                <a:solidFill>
                  <a:srgbClr val="FFC000"/>
                </a:solidFill>
              </a:rPr>
              <a:t>Pro-active </a:t>
            </a:r>
            <a:r>
              <a:rPr lang="en-US" sz="1600" dirty="0"/>
              <a:t>(potato movement, neighborhood pharmacies)</a:t>
            </a:r>
          </a:p>
          <a:p>
            <a:r>
              <a:rPr lang="en-US" sz="1600" dirty="0"/>
              <a:t>Upholding a hypergood (</a:t>
            </a:r>
            <a:r>
              <a:rPr lang="en-US" sz="1600" dirty="0">
                <a:solidFill>
                  <a:srgbClr val="FFFF00"/>
                </a:solidFill>
              </a:rPr>
              <a:t>brotherhood</a:t>
            </a:r>
            <a:r>
              <a:rPr lang="en-US" sz="1600" dirty="0"/>
              <a:t>) and implementing it (social actor as a go-doer)</a:t>
            </a:r>
          </a:p>
          <a:p>
            <a:endParaRPr lang="en-US" sz="1600" dirty="0"/>
          </a:p>
          <a:p>
            <a:endParaRPr lang="en-US" sz="1600" dirty="0"/>
          </a:p>
          <a:p>
            <a:r>
              <a:rPr lang="en-US" sz="1600" dirty="0"/>
              <a:t>  </a:t>
            </a:r>
          </a:p>
          <a:p>
            <a:endParaRPr lang="en-US" sz="1600" dirty="0"/>
          </a:p>
          <a:p>
            <a:endParaRPr lang="en-US" sz="1600" dirty="0"/>
          </a:p>
          <a:p>
            <a:endParaRPr lang="en-US" sz="1600" dirty="0"/>
          </a:p>
          <a:p>
            <a:endParaRPr lang="en-US" sz="1800" dirty="0"/>
          </a:p>
          <a:p>
            <a:endParaRPr lang="en-US" sz="2000" dirty="0"/>
          </a:p>
          <a:p>
            <a:endParaRPr lang="el-GR"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a:xfrm>
            <a:off x="323850" y="381000"/>
            <a:ext cx="8362950" cy="742950"/>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400" dirty="0">
                <a:solidFill>
                  <a:srgbClr val="FFFF00"/>
                </a:solidFill>
              </a:rPr>
              <a:t>The </a:t>
            </a:r>
            <a:r>
              <a:rPr lang="en-US" altLang="en-US" sz="2400" dirty="0">
                <a:solidFill>
                  <a:srgbClr val="FFFF00"/>
                </a:solidFill>
              </a:rPr>
              <a:t>Political </a:t>
            </a:r>
            <a:r>
              <a:rPr lang="el-GR" altLang="en-US" sz="2400" dirty="0">
                <a:solidFill>
                  <a:srgbClr val="FFFF00"/>
                </a:solidFill>
              </a:rPr>
              <a:t>Self</a:t>
            </a:r>
          </a:p>
        </p:txBody>
      </p:sp>
      <p:sp>
        <p:nvSpPr>
          <p:cNvPr id="22531" name="Text Box 2"/>
          <p:cNvSpPr txBox="1">
            <a:spLocks noChangeArrowheads="1"/>
          </p:cNvSpPr>
          <p:nvPr/>
        </p:nvSpPr>
        <p:spPr bwMode="auto">
          <a:xfrm>
            <a:off x="457200" y="1219201"/>
            <a:ext cx="8229600" cy="5257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marL="342900" indent="-341313" eaLnBrk="0">
              <a:lnSpc>
                <a:spcPct val="101000"/>
              </a:lnSpc>
              <a:spcAft>
                <a:spcPts val="1425"/>
              </a:spcAft>
              <a:tabLst>
                <a:tab pos="723900" algn="l"/>
                <a:tab pos="1447800" algn="l"/>
                <a:tab pos="2171700" algn="l"/>
                <a:tab pos="2895600" algn="l"/>
                <a:tab pos="3619500" algn="l"/>
                <a:tab pos="4343400" algn="l"/>
                <a:tab pos="5067300" algn="l"/>
                <a:tab pos="5791200" algn="l"/>
                <a:tab pos="6515100" algn="l"/>
                <a:tab pos="7239000" algn="l"/>
                <a:tab pos="7962900" algn="l"/>
              </a:tabLst>
              <a:defRPr sz="3200">
                <a:solidFill>
                  <a:srgbClr val="FFFFFF"/>
                </a:solidFill>
                <a:latin typeface="Tahoma" pitchFamily="34" charset="0"/>
                <a:ea typeface="Arial Unicode MS" pitchFamily="34" charset="-128"/>
                <a:cs typeface="Arial Unicode MS" pitchFamily="34" charset="-128"/>
              </a:defRPr>
            </a:lvl1pPr>
            <a:lvl2pPr eaLnBrk="0">
              <a:lnSpc>
                <a:spcPct val="101000"/>
              </a:lnSpc>
              <a:spcAft>
                <a:spcPts val="1138"/>
              </a:spcAft>
              <a:tabLst>
                <a:tab pos="723900" algn="l"/>
                <a:tab pos="1447800" algn="l"/>
                <a:tab pos="2171700" algn="l"/>
                <a:tab pos="2895600" algn="l"/>
                <a:tab pos="3619500" algn="l"/>
                <a:tab pos="4343400" algn="l"/>
                <a:tab pos="5067300" algn="l"/>
                <a:tab pos="5791200" algn="l"/>
                <a:tab pos="6515100" algn="l"/>
                <a:tab pos="7239000" algn="l"/>
                <a:tab pos="7962900" algn="l"/>
              </a:tabLst>
              <a:defRPr sz="2400">
                <a:solidFill>
                  <a:srgbClr val="FFFFFF"/>
                </a:solidFill>
                <a:latin typeface="Tahoma" pitchFamily="34" charset="0"/>
                <a:ea typeface="Arial Unicode MS" pitchFamily="34" charset="-128"/>
                <a:cs typeface="Arial Unicode MS" pitchFamily="34" charset="-128"/>
              </a:defRPr>
            </a:lvl2pPr>
            <a:lvl3pPr eaLnBrk="0">
              <a:lnSpc>
                <a:spcPct val="101000"/>
              </a:lnSpc>
              <a:spcAft>
                <a:spcPts val="850"/>
              </a:spcAft>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3pPr>
            <a:lvl4pPr eaLnBrk="0">
              <a:lnSpc>
                <a:spcPct val="101000"/>
              </a:lnSpc>
              <a:spcAft>
                <a:spcPts val="575"/>
              </a:spcAft>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4pPr>
            <a:lvl5pPr eaLnBrk="0">
              <a:lnSpc>
                <a:spcPct val="101000"/>
              </a:lnSpc>
              <a:spcAft>
                <a:spcPts val="288"/>
              </a:spcAft>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5pPr>
            <a:lvl6pPr marL="2514600" indent="-228600" defTabSz="449263" eaLnBrk="0" fontAlgn="base" hangingPunct="0">
              <a:lnSpc>
                <a:spcPct val="101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6pPr>
            <a:lvl7pPr marL="2971800" indent="-228600" defTabSz="449263" eaLnBrk="0" fontAlgn="base" hangingPunct="0">
              <a:lnSpc>
                <a:spcPct val="101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7pPr>
            <a:lvl8pPr marL="3429000" indent="-228600" defTabSz="449263" eaLnBrk="0" fontAlgn="base" hangingPunct="0">
              <a:lnSpc>
                <a:spcPct val="101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8pPr>
            <a:lvl9pPr marL="3886200" indent="-228600" defTabSz="449263" eaLnBrk="0" fontAlgn="base" hangingPunct="0">
              <a:lnSpc>
                <a:spcPct val="101000"/>
              </a:lnSpc>
              <a:spcBef>
                <a:spcPct val="0"/>
              </a:spcBef>
              <a:spcAft>
                <a:spcPts val="288"/>
              </a:spcAft>
              <a:buClr>
                <a:srgbClr val="000000"/>
              </a:buClr>
              <a:buSzPct val="100000"/>
              <a:buFont typeface="Times New Roman" pitchFamily="18" charset="0"/>
              <a:tabLst>
                <a:tab pos="723900" algn="l"/>
                <a:tab pos="1447800" algn="l"/>
                <a:tab pos="2171700" algn="l"/>
                <a:tab pos="2895600" algn="l"/>
                <a:tab pos="3619500" algn="l"/>
                <a:tab pos="4343400" algn="l"/>
                <a:tab pos="5067300" algn="l"/>
                <a:tab pos="5791200" algn="l"/>
                <a:tab pos="6515100" algn="l"/>
                <a:tab pos="7239000" algn="l"/>
                <a:tab pos="7962900" algn="l"/>
              </a:tabLst>
              <a:defRPr sz="2000">
                <a:solidFill>
                  <a:srgbClr val="FFFFFF"/>
                </a:solidFill>
                <a:latin typeface="Tahoma" pitchFamily="34" charset="0"/>
                <a:ea typeface="Arial Unicode MS" pitchFamily="34" charset="-128"/>
                <a:cs typeface="Arial Unicode MS" pitchFamily="34" charset="-128"/>
              </a:defRPr>
            </a:lvl9pPr>
          </a:lstStyle>
          <a:p>
            <a:pPr eaLnBrk="1">
              <a:lnSpc>
                <a:spcPct val="100000"/>
              </a:lnSpc>
              <a:spcBef>
                <a:spcPts val="638"/>
              </a:spcBef>
              <a:spcAft>
                <a:spcPct val="0"/>
              </a:spcAft>
              <a:defRPr/>
            </a:pPr>
            <a:r>
              <a:rPr lang="el-GR" altLang="en-US" sz="2000" dirty="0">
                <a:solidFill>
                  <a:srgbClr val="FFFF00"/>
                </a:solidFill>
              </a:rPr>
              <a:t>Personality</a:t>
            </a:r>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Emotive</a:t>
            </a:r>
            <a:endParaRPr lang="el-GR" altLang="en-US" sz="1800" dirty="0"/>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Pre-modern</a:t>
            </a:r>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Egocentric</a:t>
            </a:r>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Non-elaborated individuality</a:t>
            </a:r>
          </a:p>
          <a:p>
            <a:pPr marL="1587" indent="0" eaLnBrk="1">
              <a:lnSpc>
                <a:spcPct val="100000"/>
              </a:lnSpc>
              <a:spcBef>
                <a:spcPts val="638"/>
              </a:spcBef>
              <a:spcAft>
                <a:spcPct val="0"/>
              </a:spcAft>
              <a:buClr>
                <a:srgbClr val="00CCFF"/>
              </a:buClr>
              <a:buSzPct val="65000"/>
              <a:defRPr/>
            </a:pPr>
            <a:endParaRPr lang="el-GR" altLang="en-US" sz="2000" dirty="0"/>
          </a:p>
          <a:p>
            <a:pPr eaLnBrk="1">
              <a:lnSpc>
                <a:spcPct val="100000"/>
              </a:lnSpc>
              <a:spcBef>
                <a:spcPts val="638"/>
              </a:spcBef>
              <a:spcAft>
                <a:spcPct val="0"/>
              </a:spcAft>
              <a:buClrTx/>
              <a:buSzTx/>
              <a:buFontTx/>
              <a:buNone/>
              <a:defRPr/>
            </a:pPr>
            <a:r>
              <a:rPr lang="el-GR" altLang="en-US" sz="2000" dirty="0">
                <a:solidFill>
                  <a:srgbClr val="FFFF00"/>
                </a:solidFill>
              </a:rPr>
              <a:t>Civil self</a:t>
            </a:r>
          </a:p>
          <a:p>
            <a:pPr eaLnBrk="1">
              <a:lnSpc>
                <a:spcPct val="100000"/>
              </a:lnSpc>
              <a:spcBef>
                <a:spcPts val="638"/>
              </a:spcBef>
              <a:spcAft>
                <a:spcPct val="0"/>
              </a:spcAft>
              <a:buClr>
                <a:srgbClr val="00CCFF"/>
              </a:buClr>
              <a:buSzPct val="65000"/>
              <a:buFont typeface="Wingdings" pitchFamily="2" charset="2"/>
              <a:buChar char="n"/>
              <a:defRPr/>
            </a:pPr>
            <a:r>
              <a:rPr lang="el-GR" altLang="en-US" sz="1800" dirty="0"/>
              <a:t>From the ‘self’ to the ‘people’ – </a:t>
            </a:r>
            <a:r>
              <a:rPr lang="en-US" altLang="en-US" sz="1800" dirty="0"/>
              <a:t>weak civil </a:t>
            </a:r>
            <a:r>
              <a:rPr lang="el-GR" altLang="en-US" sz="1800" dirty="0"/>
              <a:t>ties</a:t>
            </a:r>
            <a:endParaRPr lang="en-US" altLang="en-US" sz="1800" dirty="0"/>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From ‘feeling’ to ‘</a:t>
            </a:r>
            <a:r>
              <a:rPr lang="en-US" altLang="en-US" sz="1800" dirty="0" err="1"/>
              <a:t>hypergood</a:t>
            </a:r>
            <a:r>
              <a:rPr lang="en-US" altLang="en-US" sz="1800" dirty="0"/>
              <a:t>’ – weak institutional regulations</a:t>
            </a:r>
            <a:endParaRPr lang="el-GR" altLang="en-US" sz="1800" dirty="0"/>
          </a:p>
          <a:p>
            <a:pPr eaLnBrk="1">
              <a:lnSpc>
                <a:spcPct val="100000"/>
              </a:lnSpc>
              <a:spcBef>
                <a:spcPts val="638"/>
              </a:spcBef>
              <a:spcAft>
                <a:spcPct val="0"/>
              </a:spcAft>
              <a:buClrTx/>
              <a:buSzTx/>
              <a:buFontTx/>
              <a:buNone/>
              <a:defRPr/>
            </a:pPr>
            <a:endParaRPr lang="el-GR" altLang="en-US" sz="1800" dirty="0"/>
          </a:p>
          <a:p>
            <a:pPr eaLnBrk="1">
              <a:lnSpc>
                <a:spcPct val="100000"/>
              </a:lnSpc>
              <a:spcBef>
                <a:spcPts val="638"/>
              </a:spcBef>
              <a:spcAft>
                <a:spcPct val="0"/>
              </a:spcAft>
              <a:buClrTx/>
              <a:buSzTx/>
              <a:buFontTx/>
              <a:buNone/>
              <a:defRPr/>
            </a:pPr>
            <a:r>
              <a:rPr lang="el-GR" altLang="en-US" sz="2000" dirty="0">
                <a:solidFill>
                  <a:srgbClr val="FFFF00"/>
                </a:solidFill>
              </a:rPr>
              <a:t>Civic self</a:t>
            </a:r>
          </a:p>
          <a:p>
            <a:pPr eaLnBrk="1">
              <a:lnSpc>
                <a:spcPct val="100000"/>
              </a:lnSpc>
              <a:spcBef>
                <a:spcPts val="638"/>
              </a:spcBef>
              <a:spcAft>
                <a:spcPct val="0"/>
              </a:spcAft>
              <a:buClr>
                <a:srgbClr val="00CCFF"/>
              </a:buClr>
              <a:buSzPct val="65000"/>
              <a:buFont typeface="Wingdings" pitchFamily="2" charset="2"/>
              <a:buChar char="n"/>
              <a:defRPr/>
            </a:pPr>
            <a:r>
              <a:rPr lang="el-GR" altLang="en-US" sz="1800" dirty="0"/>
              <a:t>Mistrust of institutional practices and processes</a:t>
            </a:r>
            <a:endParaRPr lang="en-US" altLang="en-US" sz="1800" dirty="0"/>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Disregard of the laws as binding principles</a:t>
            </a:r>
            <a:endParaRPr lang="el-GR" altLang="en-US" sz="1800" dirty="0"/>
          </a:p>
          <a:p>
            <a:pPr eaLnBrk="1">
              <a:lnSpc>
                <a:spcPct val="100000"/>
              </a:lnSpc>
              <a:spcBef>
                <a:spcPts val="638"/>
              </a:spcBef>
              <a:spcAft>
                <a:spcPct val="0"/>
              </a:spcAft>
              <a:buClr>
                <a:srgbClr val="00CCFF"/>
              </a:buClr>
              <a:buSzPct val="65000"/>
              <a:buFont typeface="Wingdings" pitchFamily="2" charset="2"/>
              <a:buChar char="n"/>
              <a:defRPr/>
            </a:pPr>
            <a:r>
              <a:rPr lang="en-US" altLang="en-US" sz="1800" dirty="0"/>
              <a:t>Porous borders amongst </a:t>
            </a:r>
            <a:r>
              <a:rPr lang="el-GR" altLang="en-US" sz="1800" dirty="0"/>
              <a:t>‘</a:t>
            </a:r>
            <a:r>
              <a:rPr lang="en-US" altLang="en-US" sz="1800" dirty="0"/>
              <a:t>law</a:t>
            </a:r>
            <a:r>
              <a:rPr lang="el-GR" altLang="en-US" sz="1800" dirty="0"/>
              <a:t>’</a:t>
            </a:r>
            <a:r>
              <a:rPr lang="en-US" altLang="en-US" sz="1800" dirty="0"/>
              <a:t>, ‘justice’</a:t>
            </a:r>
            <a:r>
              <a:rPr lang="el-GR" altLang="en-US" sz="1800" dirty="0"/>
              <a:t> and ‘interest’</a:t>
            </a:r>
          </a:p>
          <a:p>
            <a:pPr eaLnBrk="1">
              <a:lnSpc>
                <a:spcPct val="100000"/>
              </a:lnSpc>
              <a:spcBef>
                <a:spcPts val="638"/>
              </a:spcBef>
              <a:spcAft>
                <a:spcPct val="0"/>
              </a:spcAft>
              <a:buClrTx/>
              <a:buSzTx/>
              <a:buFontTx/>
              <a:buNone/>
              <a:defRPr/>
            </a:pPr>
            <a:endParaRPr lang="el-GR" altLang="en-US" sz="2000" dirty="0"/>
          </a:p>
          <a:p>
            <a:pPr eaLnBrk="1">
              <a:lnSpc>
                <a:spcPct val="100000"/>
              </a:lnSpc>
              <a:spcBef>
                <a:spcPts val="638"/>
              </a:spcBef>
              <a:spcAft>
                <a:spcPct val="0"/>
              </a:spcAft>
              <a:buClrTx/>
              <a:buSzTx/>
              <a:buFontTx/>
              <a:buNone/>
              <a:defRPr/>
            </a:pPr>
            <a:endParaRPr lang="el-GR" altLang="en-US" sz="2000"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381000"/>
            <a:ext cx="8228013" cy="914400"/>
          </a:xfrm>
        </p:spPr>
        <p:txBody>
          <a:bodyPr/>
          <a:lstStyle/>
          <a:p>
            <a:r>
              <a:rPr lang="en-US" altLang="en-US" sz="2400">
                <a:solidFill>
                  <a:srgbClr val="FFFF00"/>
                </a:solidFill>
              </a:rPr>
              <a:t>Analysis of the six moral civil/civic selves as cultural codes</a:t>
            </a:r>
          </a:p>
        </p:txBody>
      </p:sp>
      <p:sp>
        <p:nvSpPr>
          <p:cNvPr id="29699" name="Content Placeholder 2"/>
          <p:cNvSpPr>
            <a:spLocks noGrp="1"/>
          </p:cNvSpPr>
          <p:nvPr>
            <p:ph idx="1"/>
          </p:nvPr>
        </p:nvSpPr>
        <p:spPr>
          <a:xfrm>
            <a:off x="381000" y="990600"/>
            <a:ext cx="8304213" cy="5562600"/>
          </a:xfrm>
        </p:spPr>
        <p:txBody>
          <a:bodyPr/>
          <a:lstStyle/>
          <a:p>
            <a:r>
              <a:rPr lang="en-US" altLang="en-US" sz="1600" dirty="0">
                <a:solidFill>
                  <a:srgbClr val="FFC000"/>
                </a:solidFill>
              </a:rPr>
              <a:t>From the egoist…</a:t>
            </a:r>
          </a:p>
          <a:p>
            <a:endParaRPr lang="en-US" altLang="en-US" sz="1600" dirty="0">
              <a:solidFill>
                <a:srgbClr val="FFC000"/>
              </a:solidFill>
            </a:endParaRPr>
          </a:p>
          <a:p>
            <a:r>
              <a:rPr lang="en-US" altLang="en-US" sz="1800" dirty="0">
                <a:solidFill>
                  <a:srgbClr val="FFC000"/>
                </a:solidFill>
              </a:rPr>
              <a:t>Egoist</a:t>
            </a:r>
            <a:r>
              <a:rPr lang="en-US" altLang="en-US" sz="1800" dirty="0"/>
              <a:t>: Selfish, amoral, individualism. No civil/civic responsibility. The world as an amoral battleground.</a:t>
            </a:r>
          </a:p>
          <a:p>
            <a:r>
              <a:rPr lang="en-US" altLang="en-US" sz="1800" dirty="0">
                <a:solidFill>
                  <a:srgbClr val="FFC000"/>
                </a:solidFill>
              </a:rPr>
              <a:t>Phobic</a:t>
            </a:r>
            <a:r>
              <a:rPr lang="en-US" altLang="en-US" sz="1800" dirty="0"/>
              <a:t>:  The entrenched fatalistic self. The world as a treacherous place. </a:t>
            </a:r>
          </a:p>
          <a:p>
            <a:r>
              <a:rPr lang="en-US" altLang="en-US" sz="1800" dirty="0">
                <a:solidFill>
                  <a:srgbClr val="FFC000"/>
                </a:solidFill>
              </a:rPr>
              <a:t>Revolutionary Apocalyptic</a:t>
            </a:r>
            <a:r>
              <a:rPr lang="en-US" altLang="en-US" sz="1800" dirty="0"/>
              <a:t>: The entrenched suspicious self. No civic responsibility. </a:t>
            </a:r>
            <a:r>
              <a:rPr lang="en-US" altLang="en-US" sz="1800" dirty="0">
                <a:solidFill>
                  <a:srgbClr val="FFFF00"/>
                </a:solidFill>
              </a:rPr>
              <a:t>The self as a pone</a:t>
            </a:r>
            <a:r>
              <a:rPr lang="en-US" altLang="en-US" sz="1800" dirty="0"/>
              <a:t>– the world as a Manichean arena. </a:t>
            </a:r>
          </a:p>
          <a:p>
            <a:r>
              <a:rPr lang="en-US" altLang="en-US" sz="1800" dirty="0">
                <a:solidFill>
                  <a:srgbClr val="FFC000"/>
                </a:solidFill>
              </a:rPr>
              <a:t>Egalitarian</a:t>
            </a:r>
            <a:r>
              <a:rPr lang="en-US" altLang="en-US" sz="1800" dirty="0"/>
              <a:t>: The herding self. The world as an un-just place.   </a:t>
            </a:r>
          </a:p>
          <a:p>
            <a:r>
              <a:rPr lang="en-US" altLang="en-US" sz="1800" dirty="0">
                <a:solidFill>
                  <a:srgbClr val="FFC000"/>
                </a:solidFill>
              </a:rPr>
              <a:t>Self-righteous</a:t>
            </a:r>
            <a:r>
              <a:rPr lang="en-US" altLang="en-US" sz="1800" dirty="0"/>
              <a:t>: Defiant, moralistic, individualism. No civil/civic responsibility. </a:t>
            </a:r>
            <a:r>
              <a:rPr lang="en-US" altLang="en-US" sz="1800" dirty="0">
                <a:solidFill>
                  <a:srgbClr val="FFFF00"/>
                </a:solidFill>
              </a:rPr>
              <a:t>The self as a vessel </a:t>
            </a:r>
            <a:r>
              <a:rPr lang="en-US" altLang="en-US" sz="1800" dirty="0"/>
              <a:t>– the world as a “Stranger”. </a:t>
            </a:r>
          </a:p>
          <a:p>
            <a:r>
              <a:rPr lang="en-US" altLang="en-US" sz="1800" dirty="0">
                <a:solidFill>
                  <a:srgbClr val="FFC000"/>
                </a:solidFill>
              </a:rPr>
              <a:t>Romantic Messianic</a:t>
            </a:r>
            <a:r>
              <a:rPr lang="en-US" altLang="en-US" sz="1800" dirty="0"/>
              <a:t>: The emotive, ethical, self. </a:t>
            </a:r>
            <a:r>
              <a:rPr lang="en-US" altLang="en-US" sz="1800" dirty="0">
                <a:solidFill>
                  <a:srgbClr val="FFFF00"/>
                </a:solidFill>
              </a:rPr>
              <a:t>The self as a healer</a:t>
            </a:r>
            <a:r>
              <a:rPr lang="en-US" altLang="en-US" sz="1800" dirty="0"/>
              <a:t>– the world as Waste Land. </a:t>
            </a:r>
          </a:p>
          <a:p>
            <a:endParaRPr lang="en-US" altLang="en-US" sz="1600" dirty="0"/>
          </a:p>
          <a:p>
            <a:r>
              <a:rPr lang="en-US" altLang="en-US" sz="1600" dirty="0">
                <a:solidFill>
                  <a:srgbClr val="FFC000"/>
                </a:solidFill>
              </a:rPr>
              <a:t>…to the personhood</a:t>
            </a:r>
          </a:p>
          <a:p>
            <a:endParaRPr lang="en-US" altLang="en-US" sz="1600" dirty="0"/>
          </a:p>
          <a:p>
            <a:r>
              <a:rPr lang="en-US" altLang="en-US" sz="1600" dirty="0"/>
              <a:t>.  </a:t>
            </a:r>
          </a:p>
          <a:p>
            <a:endParaRPr lang="en-US" altLang="en-US" sz="1600" dirty="0"/>
          </a:p>
          <a:p>
            <a:endParaRPr lang="en-US" altLang="en-US" sz="1600" dirty="0"/>
          </a:p>
          <a:p>
            <a:endParaRPr lang="en-US" altLang="en-US" sz="16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381000"/>
            <a:ext cx="8228013" cy="762000"/>
          </a:xfrm>
        </p:spPr>
        <p:txBody>
          <a:bodyPr/>
          <a:lstStyle/>
          <a:p>
            <a:pPr algn="ctr"/>
            <a:r>
              <a:rPr lang="en-US" altLang="en-US" sz="2600">
                <a:solidFill>
                  <a:srgbClr val="FFFF00"/>
                </a:solidFill>
              </a:rPr>
              <a:t>The entrenched self seeking universality in modernity</a:t>
            </a:r>
            <a:br>
              <a:rPr lang="en-US" altLang="en-US" sz="2600">
                <a:solidFill>
                  <a:srgbClr val="FFFF00"/>
                </a:solidFill>
              </a:rPr>
            </a:br>
            <a:endParaRPr lang="en-US" altLang="en-US" sz="2600">
              <a:solidFill>
                <a:srgbClr val="FFFF00"/>
              </a:solidFill>
            </a:endParaRPr>
          </a:p>
        </p:txBody>
      </p:sp>
      <p:sp>
        <p:nvSpPr>
          <p:cNvPr id="30723" name="Content Placeholder 2"/>
          <p:cNvSpPr>
            <a:spLocks noGrp="1"/>
          </p:cNvSpPr>
          <p:nvPr>
            <p:ph idx="1"/>
          </p:nvPr>
        </p:nvSpPr>
        <p:spPr>
          <a:xfrm>
            <a:off x="457200" y="1295400"/>
            <a:ext cx="8228013" cy="4799013"/>
          </a:xfrm>
        </p:spPr>
        <p:txBody>
          <a:bodyPr/>
          <a:lstStyle/>
          <a:p>
            <a:r>
              <a:rPr lang="en-US" altLang="en-US" sz="2400" dirty="0"/>
              <a:t>The world is a fallen/profane/immoral immanence</a:t>
            </a:r>
          </a:p>
          <a:p>
            <a:endParaRPr lang="en-US" altLang="en-US" sz="2000" dirty="0"/>
          </a:p>
          <a:p>
            <a:r>
              <a:rPr lang="en-US" altLang="en-US" sz="2000" dirty="0"/>
              <a:t>Defensive methods of coping:</a:t>
            </a:r>
          </a:p>
          <a:p>
            <a:endParaRPr lang="en-US" altLang="en-US" sz="1800" dirty="0"/>
          </a:p>
          <a:p>
            <a:r>
              <a:rPr lang="en-US" altLang="en-US" sz="2000" dirty="0">
                <a:solidFill>
                  <a:srgbClr val="FFC000"/>
                </a:solidFill>
              </a:rPr>
              <a:t>Egoist self </a:t>
            </a:r>
            <a:r>
              <a:rPr lang="en-US" altLang="en-US" sz="2000" dirty="0"/>
              <a:t>= survival (‘amoral </a:t>
            </a:r>
            <a:r>
              <a:rPr lang="en-US" altLang="en-US" sz="2000" dirty="0" err="1"/>
              <a:t>familism</a:t>
            </a:r>
            <a:r>
              <a:rPr lang="en-US" altLang="en-US" sz="2000" dirty="0"/>
              <a:t>’)</a:t>
            </a:r>
          </a:p>
          <a:p>
            <a:endParaRPr lang="en-US" altLang="en-US" sz="2000" dirty="0"/>
          </a:p>
          <a:p>
            <a:r>
              <a:rPr lang="en-US" altLang="en-US" sz="2000" dirty="0">
                <a:solidFill>
                  <a:srgbClr val="FFC000"/>
                </a:solidFill>
              </a:rPr>
              <a:t>Phobic self </a:t>
            </a:r>
            <a:r>
              <a:rPr lang="en-US" altLang="en-US" sz="2000" dirty="0"/>
              <a:t>= preservation (the ethnic group)</a:t>
            </a:r>
          </a:p>
          <a:p>
            <a:endParaRPr lang="en-US" altLang="en-US" sz="2000" dirty="0"/>
          </a:p>
          <a:p>
            <a:r>
              <a:rPr lang="en-US" altLang="en-US" sz="2000" dirty="0">
                <a:solidFill>
                  <a:srgbClr val="FFC000"/>
                </a:solidFill>
              </a:rPr>
              <a:t>Egalitarian  self</a:t>
            </a:r>
            <a:r>
              <a:rPr lang="en-US" altLang="en-US" sz="2000" dirty="0"/>
              <a:t>= security (the warmth of the commune)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381000" y="381001"/>
            <a:ext cx="8304213" cy="762000"/>
          </a:xfrm>
        </p:spPr>
        <p:txBody>
          <a:bodyPr/>
          <a:lstStyle/>
          <a:p>
            <a:r>
              <a:rPr lang="en-US" altLang="en-US" sz="2800" dirty="0">
                <a:solidFill>
                  <a:srgbClr val="FFFF00"/>
                </a:solidFill>
              </a:rPr>
              <a:t>The engaging political self…</a:t>
            </a:r>
          </a:p>
        </p:txBody>
      </p:sp>
      <p:sp>
        <p:nvSpPr>
          <p:cNvPr id="31747" name="Content Placeholder 2"/>
          <p:cNvSpPr>
            <a:spLocks noGrp="1"/>
          </p:cNvSpPr>
          <p:nvPr>
            <p:ph idx="1"/>
          </p:nvPr>
        </p:nvSpPr>
        <p:spPr>
          <a:xfrm>
            <a:off x="457200" y="1295400"/>
            <a:ext cx="8228013" cy="5181600"/>
          </a:xfrm>
        </p:spPr>
        <p:txBody>
          <a:bodyPr/>
          <a:lstStyle/>
          <a:p>
            <a:r>
              <a:rPr lang="en-US" altLang="en-US" sz="2000" dirty="0"/>
              <a:t>The world is a profane immanence… and need to change</a:t>
            </a:r>
          </a:p>
          <a:p>
            <a:endParaRPr lang="en-US" altLang="en-US" sz="1600" dirty="0"/>
          </a:p>
          <a:p>
            <a:r>
              <a:rPr lang="en-US" altLang="en-US" sz="1800" dirty="0">
                <a:solidFill>
                  <a:srgbClr val="FFC000"/>
                </a:solidFill>
              </a:rPr>
              <a:t>The mystic (Self-righteous // Revolutionary Apocalyptic)</a:t>
            </a:r>
          </a:p>
          <a:p>
            <a:r>
              <a:rPr lang="en-US" altLang="en-US" sz="1600" dirty="0"/>
              <a:t>The world is a </a:t>
            </a:r>
            <a:r>
              <a:rPr lang="en-US" altLang="en-US" sz="1600" i="1" dirty="0"/>
              <a:t>stage theatre </a:t>
            </a:r>
            <a:r>
              <a:rPr lang="en-US" altLang="en-US" sz="1600" dirty="0"/>
              <a:t>onto which the person experiences the instantaneous presence of a hypergood without acting to this effect</a:t>
            </a:r>
          </a:p>
          <a:p>
            <a:r>
              <a:rPr lang="en-US" altLang="en-US" sz="1600" dirty="0"/>
              <a:t>Amoral world = Everything is justified as a means to purge/cleanse the world</a:t>
            </a:r>
          </a:p>
          <a:p>
            <a:r>
              <a:rPr lang="en-US" altLang="en-US" sz="1600" dirty="0"/>
              <a:t>Correspond to </a:t>
            </a:r>
            <a:r>
              <a:rPr lang="en-US" altLang="en-US" sz="1600" dirty="0" err="1"/>
              <a:t>Indignados</a:t>
            </a:r>
            <a:r>
              <a:rPr lang="en-US" altLang="en-US" sz="1600" dirty="0"/>
              <a:t> and Syntagma movements</a:t>
            </a:r>
          </a:p>
          <a:p>
            <a:endParaRPr lang="en-US" altLang="en-US" sz="2000" dirty="0"/>
          </a:p>
          <a:p>
            <a:r>
              <a:rPr lang="en-US" altLang="en-US" sz="1800" dirty="0">
                <a:solidFill>
                  <a:srgbClr val="FFC000"/>
                </a:solidFill>
              </a:rPr>
              <a:t>The ascetic (Romantic </a:t>
            </a:r>
            <a:r>
              <a:rPr lang="en-US" altLang="en-US" sz="1800" dirty="0" err="1">
                <a:solidFill>
                  <a:srgbClr val="FFC000"/>
                </a:solidFill>
              </a:rPr>
              <a:t>Messianism</a:t>
            </a:r>
            <a:r>
              <a:rPr lang="en-US" altLang="en-US" sz="1800" dirty="0">
                <a:solidFill>
                  <a:srgbClr val="FFC000"/>
                </a:solidFill>
              </a:rPr>
              <a:t>)</a:t>
            </a:r>
          </a:p>
          <a:p>
            <a:r>
              <a:rPr lang="en-US" altLang="en-US" sz="1600" dirty="0"/>
              <a:t>The world is an </a:t>
            </a:r>
            <a:r>
              <a:rPr lang="en-US" altLang="en-US" sz="1600" i="1" dirty="0"/>
              <a:t>arena</a:t>
            </a:r>
            <a:r>
              <a:rPr lang="en-US" altLang="en-US" sz="1600" dirty="0"/>
              <a:t> in which the person struggles to materialize the hypergood </a:t>
            </a:r>
          </a:p>
          <a:p>
            <a:r>
              <a:rPr lang="en-US" altLang="en-US" sz="1600" dirty="0"/>
              <a:t>Correspond to various voluntary social aid acts and “direct democracy” movement</a:t>
            </a:r>
          </a:p>
          <a:p>
            <a:endParaRPr lang="en-US" altLang="en-US" sz="1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457200" y="381000"/>
            <a:ext cx="8228013" cy="762000"/>
          </a:xfrm>
        </p:spPr>
        <p:txBody>
          <a:bodyPr/>
          <a:lstStyle/>
          <a:p>
            <a:r>
              <a:rPr lang="en-US" altLang="en-US" sz="2800">
                <a:solidFill>
                  <a:srgbClr val="FFFF00"/>
                </a:solidFill>
              </a:rPr>
              <a:t>The engaging self in social movements</a:t>
            </a:r>
          </a:p>
        </p:txBody>
      </p:sp>
      <p:sp>
        <p:nvSpPr>
          <p:cNvPr id="32771" name="Content Placeholder 2"/>
          <p:cNvSpPr>
            <a:spLocks noGrp="1"/>
          </p:cNvSpPr>
          <p:nvPr>
            <p:ph idx="1"/>
          </p:nvPr>
        </p:nvSpPr>
        <p:spPr>
          <a:xfrm>
            <a:off x="457200" y="1447800"/>
            <a:ext cx="8228013" cy="4646613"/>
          </a:xfrm>
        </p:spPr>
        <p:txBody>
          <a:bodyPr/>
          <a:lstStyle/>
          <a:p>
            <a:r>
              <a:rPr lang="en-US" altLang="en-US" sz="2000"/>
              <a:t>Activism as a vocation</a:t>
            </a:r>
          </a:p>
          <a:p>
            <a:r>
              <a:rPr lang="en-US" altLang="en-US" sz="2000"/>
              <a:t>Emotive motivation</a:t>
            </a:r>
          </a:p>
          <a:p>
            <a:r>
              <a:rPr lang="en-US" altLang="en-US" sz="2000"/>
              <a:t>Altruistic disposition</a:t>
            </a:r>
          </a:p>
          <a:p>
            <a:r>
              <a:rPr lang="en-US" altLang="en-US" sz="2000"/>
              <a:t>Visions of “pure democracy”</a:t>
            </a:r>
          </a:p>
          <a:p>
            <a:endParaRPr lang="en-US" altLang="en-US" sz="2000"/>
          </a:p>
          <a:p>
            <a:r>
              <a:rPr lang="en-US" altLang="en-US" sz="2000"/>
              <a:t>Dislike of formal procedures </a:t>
            </a:r>
          </a:p>
          <a:p>
            <a:r>
              <a:rPr lang="en-US" altLang="en-US" sz="2000"/>
              <a:t>Disinclination to long-term strategic planning</a:t>
            </a:r>
          </a:p>
          <a:p>
            <a:r>
              <a:rPr lang="en-US" altLang="en-US" sz="2000"/>
              <a:t>Reactionary projects</a:t>
            </a:r>
          </a:p>
          <a:p>
            <a:r>
              <a:rPr lang="en-US" altLang="en-US" sz="2000"/>
              <a:t>Symbolic acts of defiance  </a:t>
            </a:r>
            <a:r>
              <a:rPr lang="en-US" altLang="en-US" sz="2400"/>
              <a:t> </a:t>
            </a:r>
          </a:p>
          <a:p>
            <a:endParaRPr lang="en-US" altLang="en-US" sz="2400"/>
          </a:p>
          <a:p>
            <a:endParaRPr lang="en-US" altLang="en-US"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altLang="en-US" sz="2400">
                <a:solidFill>
                  <a:srgbClr val="FFFF00"/>
                </a:solidFill>
              </a:rPr>
              <a:t>Acosmistic Love </a:t>
            </a:r>
            <a:br>
              <a:rPr lang="en-US" altLang="en-US" sz="3200">
                <a:solidFill>
                  <a:srgbClr val="FFFF00"/>
                </a:solidFill>
              </a:rPr>
            </a:br>
            <a:r>
              <a:rPr lang="en-US" altLang="en-US" sz="1800"/>
              <a:t>(World-denying, inner-worldly, undifferentiated,  immediate, brotherly love)</a:t>
            </a:r>
          </a:p>
        </p:txBody>
      </p:sp>
      <p:sp>
        <p:nvSpPr>
          <p:cNvPr id="33795" name="Content Placeholder 2"/>
          <p:cNvSpPr>
            <a:spLocks noGrp="1"/>
          </p:cNvSpPr>
          <p:nvPr>
            <p:ph idx="1"/>
          </p:nvPr>
        </p:nvSpPr>
        <p:spPr>
          <a:xfrm>
            <a:off x="228600" y="1371600"/>
            <a:ext cx="8686800" cy="5181600"/>
          </a:xfrm>
        </p:spPr>
        <p:txBody>
          <a:bodyPr/>
          <a:lstStyle/>
          <a:p>
            <a:r>
              <a:rPr lang="en-US" altLang="en-US" sz="1800" dirty="0"/>
              <a:t>The world as a fallen/profane/immoral immanence:</a:t>
            </a:r>
          </a:p>
          <a:p>
            <a:pPr>
              <a:buFont typeface="Arial" charset="0"/>
              <a:buChar char="•"/>
            </a:pPr>
            <a:r>
              <a:rPr lang="en-US" altLang="en-US" sz="1800" dirty="0"/>
              <a:t>Suspicious of rationalization processes that differentiate amongst various spheres of temporal social activities </a:t>
            </a:r>
          </a:p>
          <a:p>
            <a:pPr>
              <a:buFont typeface="Arial" charset="0"/>
              <a:buChar char="•"/>
            </a:pPr>
            <a:r>
              <a:rPr lang="en-US" altLang="en-US" sz="1800" dirty="0"/>
              <a:t>Suspicious of procedures, rules, and regulations that act as disenchantment of the moral vision  </a:t>
            </a:r>
          </a:p>
          <a:p>
            <a:pPr>
              <a:buFont typeface="Arial" charset="0"/>
              <a:buChar char="•"/>
            </a:pPr>
            <a:r>
              <a:rPr lang="en-US" altLang="en-US" sz="1800" dirty="0"/>
              <a:t>Suspicious of civil bonds that differentiate between civil/uncivil political bonds of privatized individuals </a:t>
            </a:r>
          </a:p>
          <a:p>
            <a:r>
              <a:rPr lang="en-US" altLang="en-US" sz="2000" dirty="0">
                <a:solidFill>
                  <a:srgbClr val="FFFF00"/>
                </a:solidFill>
              </a:rPr>
              <a:t>Refusal to recognize and to incorporate linear, in-history, time as part of the inner self</a:t>
            </a:r>
          </a:p>
          <a:p>
            <a:r>
              <a:rPr lang="en-US" altLang="en-US" sz="1800" dirty="0">
                <a:solidFill>
                  <a:schemeClr val="bg1"/>
                </a:solidFill>
              </a:rPr>
              <a:t>The State = the domain to materialize justice, egalitarianism, communalism</a:t>
            </a:r>
          </a:p>
          <a:p>
            <a:r>
              <a:rPr lang="en-US" altLang="en-US" sz="1800" dirty="0">
                <a:solidFill>
                  <a:schemeClr val="bg1"/>
                </a:solidFill>
              </a:rPr>
              <a:t>The private  sector = the domain of evil powers, corruption, and greed</a:t>
            </a:r>
          </a:p>
          <a:p>
            <a:r>
              <a:rPr lang="en-US" altLang="en-US" sz="1800" dirty="0">
                <a:solidFill>
                  <a:schemeClr val="bg1"/>
                </a:solidFill>
              </a:rPr>
              <a:t>The civil sphere = an arena to express/feel liberty from constraints </a:t>
            </a:r>
          </a:p>
          <a:p>
            <a:r>
              <a:rPr lang="en-US" altLang="en-US" sz="1800" dirty="0">
                <a:solidFill>
                  <a:schemeClr val="bg1"/>
                </a:solidFill>
              </a:rPr>
              <a:t>Civic virtue = the obligation to be true to your personal feeling of justice</a:t>
            </a:r>
          </a:p>
          <a:p>
            <a:r>
              <a:rPr lang="en-US" altLang="en-US" sz="1800" dirty="0">
                <a:solidFill>
                  <a:schemeClr val="bg1"/>
                </a:solidFill>
              </a:rPr>
              <a:t>    </a:t>
            </a:r>
          </a:p>
          <a:p>
            <a:r>
              <a:rPr lang="en-US" altLang="en-US" sz="2000" dirty="0">
                <a:solidFill>
                  <a:schemeClr val="bg1"/>
                </a:solidFill>
              </a:rPr>
              <a:t> </a:t>
            </a:r>
          </a:p>
          <a:p>
            <a:endParaRPr lang="en-US" altLang="en-US" sz="2000" dirty="0"/>
          </a:p>
          <a:p>
            <a:endParaRPr lang="en-US" altLang="en-US" sz="2000" dirty="0"/>
          </a:p>
          <a:p>
            <a:endParaRPr lang="en-US" altLang="en-US" sz="2000" dirty="0"/>
          </a:p>
          <a:p>
            <a:endParaRPr lang="en-US" altLang="en-US" sz="2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381000"/>
            <a:ext cx="8228013" cy="1219200"/>
          </a:xfrm>
        </p:spPr>
        <p:txBody>
          <a:bodyPr/>
          <a:lstStyle/>
          <a:p>
            <a:r>
              <a:rPr lang="en-US" sz="2400">
                <a:solidFill>
                  <a:srgbClr val="FFFF00"/>
                </a:solidFill>
              </a:rPr>
              <a:t>The perpetuation of entrenched collectivism</a:t>
            </a:r>
            <a:br>
              <a:rPr lang="en-US" sz="2400">
                <a:solidFill>
                  <a:srgbClr val="FFC000"/>
                </a:solidFill>
              </a:rPr>
            </a:br>
            <a:br>
              <a:rPr lang="en-US" sz="2400">
                <a:solidFill>
                  <a:srgbClr val="FFC000"/>
                </a:solidFill>
              </a:rPr>
            </a:br>
            <a:r>
              <a:rPr lang="en-US" sz="2000">
                <a:solidFill>
                  <a:srgbClr val="FFC000"/>
                </a:solidFill>
              </a:rPr>
              <a:t>Elective affinity between statism, collectivism and acosmistic love </a:t>
            </a:r>
          </a:p>
        </p:txBody>
      </p:sp>
      <p:sp>
        <p:nvSpPr>
          <p:cNvPr id="34819" name="Content Placeholder 2"/>
          <p:cNvSpPr>
            <a:spLocks noGrp="1"/>
          </p:cNvSpPr>
          <p:nvPr>
            <p:ph idx="1"/>
          </p:nvPr>
        </p:nvSpPr>
        <p:spPr>
          <a:xfrm>
            <a:off x="152400" y="2054225"/>
            <a:ext cx="8839200" cy="4651375"/>
          </a:xfrm>
        </p:spPr>
        <p:txBody>
          <a:bodyPr/>
          <a:lstStyle/>
          <a:p>
            <a:r>
              <a:rPr lang="en-US" sz="2000" dirty="0"/>
              <a:t>Persistence of collectivist cosmological/ontological orientations</a:t>
            </a:r>
          </a:p>
          <a:p>
            <a:endParaRPr lang="en-US" sz="2000" dirty="0"/>
          </a:p>
          <a:p>
            <a:endParaRPr lang="en-US" sz="2000" dirty="0">
              <a:solidFill>
                <a:srgbClr val="FFC000"/>
              </a:solidFill>
            </a:endParaRPr>
          </a:p>
          <a:p>
            <a:r>
              <a:rPr lang="en-US" sz="2000" dirty="0">
                <a:solidFill>
                  <a:srgbClr val="FFC000"/>
                </a:solidFill>
              </a:rPr>
              <a:t>Social networks of paternalistic polity – economy – ideology</a:t>
            </a:r>
          </a:p>
          <a:p>
            <a:r>
              <a:rPr lang="en-US" sz="1800" dirty="0">
                <a:solidFill>
                  <a:srgbClr val="FFC000"/>
                </a:solidFill>
              </a:rPr>
              <a:t>(pragmatists vs. maximalists)</a:t>
            </a:r>
          </a:p>
          <a:p>
            <a:endParaRPr lang="en-US" sz="2000" dirty="0"/>
          </a:p>
          <a:p>
            <a:r>
              <a:rPr lang="en-US" sz="1800" dirty="0">
                <a:solidFill>
                  <a:srgbClr val="FFC000"/>
                </a:solidFill>
              </a:rPr>
              <a:t>Frustrated outsiders seeking entry into the system</a:t>
            </a:r>
          </a:p>
          <a:p>
            <a:endParaRPr lang="en-US" sz="2000" dirty="0"/>
          </a:p>
          <a:p>
            <a:r>
              <a:rPr lang="en-US" sz="2000" dirty="0"/>
              <a:t>No incentives for cultural innovation</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p:txBody>
      </p:sp>
      <p:sp>
        <p:nvSpPr>
          <p:cNvPr id="34820" name="Up-Down Arrow 5"/>
          <p:cNvSpPr>
            <a:spLocks noChangeArrowheads="1"/>
          </p:cNvSpPr>
          <p:nvPr/>
        </p:nvSpPr>
        <p:spPr bwMode="auto">
          <a:xfrm>
            <a:off x="3116263" y="2471738"/>
            <a:ext cx="304800" cy="914400"/>
          </a:xfrm>
          <a:prstGeom prst="upDownArrow">
            <a:avLst>
              <a:gd name="adj1" fmla="val 50000"/>
              <a:gd name="adj2" fmla="val 50000"/>
            </a:avLst>
          </a:prstGeom>
          <a:solidFill>
            <a:srgbClr val="00B8FF"/>
          </a:solidFill>
          <a:ln w="9525" algn="ctr">
            <a:solidFill>
              <a:schemeClr val="tx1"/>
            </a:solidFill>
            <a:round/>
            <a:headEnd/>
            <a:tailEnd/>
          </a:ln>
          <a:effectLst/>
        </p:spPr>
        <p:txBody>
          <a:bodyPr/>
          <a:lstStyle/>
          <a:p>
            <a:endParaRPr lang="en-US"/>
          </a:p>
        </p:txBody>
      </p:sp>
      <p:sp>
        <p:nvSpPr>
          <p:cNvPr id="34821" name="Curved Left Arrow 7"/>
          <p:cNvSpPr>
            <a:spLocks noChangeArrowheads="1"/>
          </p:cNvSpPr>
          <p:nvPr/>
        </p:nvSpPr>
        <p:spPr bwMode="auto">
          <a:xfrm>
            <a:off x="7010400" y="2786063"/>
            <a:ext cx="533400" cy="3135312"/>
          </a:xfrm>
          <a:prstGeom prst="curvedLeftArrow">
            <a:avLst>
              <a:gd name="adj1" fmla="val 25009"/>
              <a:gd name="adj2" fmla="val 49990"/>
              <a:gd name="adj3" fmla="val 25000"/>
            </a:avLst>
          </a:prstGeom>
          <a:solidFill>
            <a:srgbClr val="00B8FF"/>
          </a:solidFill>
          <a:ln w="9525" algn="ctr">
            <a:solidFill>
              <a:schemeClr val="tx1"/>
            </a:solidFill>
            <a:round/>
            <a:headEnd/>
            <a:tailEnd/>
          </a:ln>
          <a:effectLst/>
        </p:spPr>
        <p:txBody>
          <a:bodyPr/>
          <a:lstStyle/>
          <a:p>
            <a:endParaRPr lang="en-US"/>
          </a:p>
        </p:txBody>
      </p:sp>
      <p:sp>
        <p:nvSpPr>
          <p:cNvPr id="34822" name="Up Arrow 11"/>
          <p:cNvSpPr>
            <a:spLocks noChangeArrowheads="1"/>
          </p:cNvSpPr>
          <p:nvPr/>
        </p:nvSpPr>
        <p:spPr bwMode="auto">
          <a:xfrm>
            <a:off x="3182938" y="4256088"/>
            <a:ext cx="258762" cy="304800"/>
          </a:xfrm>
          <a:prstGeom prst="upArrow">
            <a:avLst>
              <a:gd name="adj1" fmla="val 50000"/>
              <a:gd name="adj2" fmla="val 49860"/>
            </a:avLst>
          </a:prstGeom>
          <a:solidFill>
            <a:srgbClr val="00B8FF"/>
          </a:solidFill>
          <a:ln w="9525" algn="ctr">
            <a:solidFill>
              <a:schemeClr val="tx1"/>
            </a:solidFill>
            <a:round/>
            <a:headEnd/>
            <a:tailEnd/>
          </a:ln>
          <a:effectLst/>
        </p:spPr>
        <p:txBody>
          <a:bodyPr/>
          <a:lstStyle/>
          <a:p>
            <a:endParaRPr lang="en-US"/>
          </a:p>
        </p:txBody>
      </p:sp>
      <p:sp>
        <p:nvSpPr>
          <p:cNvPr id="34823" name="Rectangle 12"/>
          <p:cNvSpPr>
            <a:spLocks noChangeArrowheads="1"/>
          </p:cNvSpPr>
          <p:nvPr/>
        </p:nvSpPr>
        <p:spPr bwMode="auto">
          <a:xfrm>
            <a:off x="3241675" y="4572000"/>
            <a:ext cx="117475" cy="152400"/>
          </a:xfrm>
          <a:prstGeom prst="rect">
            <a:avLst/>
          </a:prstGeom>
          <a:solidFill>
            <a:srgbClr val="00B8FF"/>
          </a:solidFill>
          <a:ln w="9525" algn="ctr">
            <a:solidFill>
              <a:schemeClr val="tx1"/>
            </a:solidFill>
            <a:round/>
            <a:headEnd/>
            <a:tailEnd/>
          </a:ln>
          <a:effectLst/>
        </p:spPr>
        <p:txBody>
          <a:bodyPr/>
          <a:lstStyle/>
          <a:p>
            <a:endParaRPr lang="en-US"/>
          </a:p>
        </p:txBody>
      </p:sp>
      <p:sp>
        <p:nvSpPr>
          <p:cNvPr id="34824" name="Rectangle 13"/>
          <p:cNvSpPr>
            <a:spLocks noChangeArrowheads="1"/>
          </p:cNvSpPr>
          <p:nvPr/>
        </p:nvSpPr>
        <p:spPr bwMode="auto">
          <a:xfrm>
            <a:off x="3241675" y="4735513"/>
            <a:ext cx="117475" cy="184150"/>
          </a:xfrm>
          <a:prstGeom prst="rect">
            <a:avLst/>
          </a:prstGeom>
          <a:solidFill>
            <a:srgbClr val="00B8FF"/>
          </a:solidFill>
          <a:ln w="9525" algn="ctr">
            <a:solidFill>
              <a:schemeClr val="tx1"/>
            </a:solidFill>
            <a:round/>
            <a:headEnd/>
            <a:tailEnd/>
          </a:ln>
          <a:effectLst/>
        </p:spPr>
        <p:txBody>
          <a:bodyP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228013" cy="762000"/>
          </a:xfrm>
        </p:spPr>
        <p:txBody>
          <a:bodyPr/>
          <a:lstStyle/>
          <a:p>
            <a:r>
              <a:rPr lang="en-US" sz="2800" dirty="0">
                <a:solidFill>
                  <a:srgbClr val="FFFF00"/>
                </a:solidFill>
              </a:rPr>
              <a:t>The construction of cultural persistence</a:t>
            </a:r>
            <a:endParaRPr lang="el-GR" sz="2800" dirty="0">
              <a:solidFill>
                <a:srgbClr val="FFFF00"/>
              </a:solidFill>
            </a:endParaRPr>
          </a:p>
        </p:txBody>
      </p:sp>
      <p:sp>
        <p:nvSpPr>
          <p:cNvPr id="3" name="Content Placeholder 2"/>
          <p:cNvSpPr>
            <a:spLocks noGrp="1"/>
          </p:cNvSpPr>
          <p:nvPr>
            <p:ph idx="1"/>
          </p:nvPr>
        </p:nvSpPr>
        <p:spPr>
          <a:xfrm>
            <a:off x="381000" y="1447800"/>
            <a:ext cx="8304213" cy="5105400"/>
          </a:xfrm>
        </p:spPr>
        <p:txBody>
          <a:bodyPr/>
          <a:lstStyle/>
          <a:p>
            <a:r>
              <a:rPr lang="en-US" sz="2000" dirty="0">
                <a:solidFill>
                  <a:srgbClr val="FFC000"/>
                </a:solidFill>
              </a:rPr>
              <a:t>Ideological networks</a:t>
            </a:r>
            <a:r>
              <a:rPr lang="en-US" sz="2000" dirty="0"/>
              <a:t>: </a:t>
            </a:r>
          </a:p>
          <a:p>
            <a:r>
              <a:rPr lang="en-US" sz="2000" dirty="0"/>
              <a:t>Control of the means of public discourses</a:t>
            </a:r>
          </a:p>
          <a:p>
            <a:r>
              <a:rPr lang="en-US" sz="2000" dirty="0"/>
              <a:t>Framing and control of the definition and sense of injustice:</a:t>
            </a:r>
          </a:p>
          <a:p>
            <a:endParaRPr lang="en-US" sz="1800" dirty="0"/>
          </a:p>
          <a:p>
            <a:r>
              <a:rPr lang="en-US" sz="1800" dirty="0"/>
              <a:t>Intellectuals / Public Figures: </a:t>
            </a:r>
          </a:p>
          <a:p>
            <a:r>
              <a:rPr lang="en-US" sz="1800" dirty="0"/>
              <a:t>Piecemeal condemnation of corruption, special interests, scandals, etc.</a:t>
            </a:r>
          </a:p>
          <a:p>
            <a:r>
              <a:rPr lang="en-US" sz="1800" dirty="0"/>
              <a:t>Sympathy for illegal yet understandable public reactions to injustice</a:t>
            </a:r>
          </a:p>
          <a:p>
            <a:endParaRPr lang="en-US" sz="1800" dirty="0"/>
          </a:p>
          <a:p>
            <a:r>
              <a:rPr lang="en-US" sz="1800" dirty="0"/>
              <a:t>Media: </a:t>
            </a:r>
          </a:p>
          <a:p>
            <a:r>
              <a:rPr lang="en-US" sz="1800" dirty="0"/>
              <a:t>Strategic neutrality. The reporter as a coordinator of public debates. </a:t>
            </a:r>
          </a:p>
          <a:p>
            <a:r>
              <a:rPr lang="en-US" sz="1800" dirty="0"/>
              <a:t>The ritual of the interview.  Sensationalism over substance. </a:t>
            </a:r>
          </a:p>
          <a:p>
            <a:endParaRPr lang="en-US" sz="2400" dirty="0"/>
          </a:p>
          <a:p>
            <a:endParaRPr lang="en-US" dirty="0"/>
          </a:p>
          <a:p>
            <a:endParaRPr lang="en-US" dirty="0"/>
          </a:p>
          <a:p>
            <a:endParaRPr lang="el-G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1"/>
            <a:ext cx="8228013" cy="762000"/>
          </a:xfrm>
        </p:spPr>
        <p:txBody>
          <a:bodyPr/>
          <a:lstStyle/>
          <a:p>
            <a:r>
              <a:rPr lang="en-US" sz="2400" dirty="0">
                <a:solidFill>
                  <a:srgbClr val="FFFF00"/>
                </a:solidFill>
              </a:rPr>
              <a:t>Economic and political social networks</a:t>
            </a:r>
            <a:endParaRPr lang="el-GR" sz="2400" dirty="0">
              <a:solidFill>
                <a:srgbClr val="FFFF00"/>
              </a:solidFill>
            </a:endParaRPr>
          </a:p>
        </p:txBody>
      </p:sp>
      <p:sp>
        <p:nvSpPr>
          <p:cNvPr id="3" name="Content Placeholder 2"/>
          <p:cNvSpPr>
            <a:spLocks noGrp="1"/>
          </p:cNvSpPr>
          <p:nvPr>
            <p:ph idx="1"/>
          </p:nvPr>
        </p:nvSpPr>
        <p:spPr/>
        <p:txBody>
          <a:bodyPr/>
          <a:lstStyle/>
          <a:p>
            <a:r>
              <a:rPr lang="en-US" sz="2000" dirty="0">
                <a:solidFill>
                  <a:srgbClr val="FFC000"/>
                </a:solidFill>
              </a:rPr>
              <a:t>Control of the process of social differentiation by ruling elites:</a:t>
            </a:r>
          </a:p>
          <a:p>
            <a:endParaRPr lang="en-US" sz="2000" dirty="0"/>
          </a:p>
          <a:p>
            <a:r>
              <a:rPr lang="en-US" sz="1800" dirty="0"/>
              <a:t>Middle and labor class “protected occupations”</a:t>
            </a:r>
          </a:p>
          <a:p>
            <a:r>
              <a:rPr lang="en-US" sz="1800" dirty="0"/>
              <a:t>Privileged economic actors with access to the political center</a:t>
            </a:r>
          </a:p>
          <a:p>
            <a:r>
              <a:rPr lang="en-US" sz="1800" dirty="0"/>
              <a:t>Legal/legislative  protection  to privileged power networks</a:t>
            </a:r>
          </a:p>
          <a:p>
            <a:r>
              <a:rPr lang="en-US" sz="1800" dirty="0"/>
              <a:t>Paternalistic control of key social groups (syndicates, communities)</a:t>
            </a:r>
          </a:p>
          <a:p>
            <a:r>
              <a:rPr lang="en-US" sz="1800" dirty="0"/>
              <a:t>Bureaucratic control of social structures challenging the balance of power</a:t>
            </a:r>
          </a:p>
          <a:p>
            <a:r>
              <a:rPr lang="en-US" sz="1800" dirty="0"/>
              <a:t>Immunity to political corruption  </a:t>
            </a:r>
            <a:r>
              <a:rPr lang="en-US" sz="2000" dirty="0"/>
              <a:t> </a:t>
            </a:r>
            <a:endParaRPr lang="el-G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468313" y="620713"/>
            <a:ext cx="8229600" cy="760412"/>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800" dirty="0">
                <a:solidFill>
                  <a:srgbClr val="FFFF00"/>
                </a:solidFill>
              </a:rPr>
              <a:t>Foundations of M</a:t>
            </a:r>
            <a:r>
              <a:rPr lang="el-GR" altLang="en-US" sz="2800" dirty="0">
                <a:solidFill>
                  <a:srgbClr val="FFFF00"/>
                </a:solidFill>
              </a:rPr>
              <a:t>eaning</a:t>
            </a:r>
            <a:br>
              <a:rPr lang="el-GR" altLang="en-US" sz="4000" dirty="0">
                <a:solidFill>
                  <a:srgbClr val="E5FFFF"/>
                </a:solidFill>
              </a:rPr>
            </a:br>
            <a:endParaRPr lang="el-GR" altLang="en-US" sz="4000" dirty="0">
              <a:solidFill>
                <a:srgbClr val="E5FFFF"/>
              </a:solidFill>
            </a:endParaRPr>
          </a:p>
        </p:txBody>
      </p:sp>
      <p:sp>
        <p:nvSpPr>
          <p:cNvPr id="6147" name="Text Box 2"/>
          <p:cNvSpPr txBox="1">
            <a:spLocks noChangeArrowheads="1"/>
          </p:cNvSpPr>
          <p:nvPr/>
        </p:nvSpPr>
        <p:spPr bwMode="auto">
          <a:xfrm>
            <a:off x="323850" y="1196975"/>
            <a:ext cx="8496300" cy="4929188"/>
          </a:xfrm>
          <a:prstGeom prst="rect">
            <a:avLst/>
          </a:prstGeom>
          <a:noFill/>
          <a:ln w="9360">
            <a:noFill/>
            <a:miter lim="800000"/>
            <a:headEnd/>
            <a:tailEnd/>
          </a:ln>
          <a:effectLst/>
        </p:spPr>
        <p:txBody>
          <a:bodyPr lIns="90000" tIns="45000" rIns="90000" bIns="45000"/>
          <a:lstStyle/>
          <a:p>
            <a:pPr marL="342900" indent="-341313">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a:p>
            <a:pPr marL="342900" indent="-341313">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a:solidFill>
                  <a:srgbClr val="FFFFFF"/>
                </a:solidFill>
                <a:latin typeface="Tahoma" pitchFamily="34" charset="0"/>
              </a:rPr>
              <a:t>Cosmological and Ontological definitions of:</a:t>
            </a:r>
          </a:p>
          <a:p>
            <a:pPr marL="342900" indent="-341313">
              <a:lnSpc>
                <a:spcPct val="10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4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Time, space and the Cosmic Order</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Relation of transcendental, mundane and social life</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Nature of soteriological arena </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Ontological truth</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sz="2000">
                <a:solidFill>
                  <a:srgbClr val="FFFFFF"/>
                </a:solidFill>
                <a:latin typeface="Tahoma" pitchFamily="34" charset="0"/>
              </a:rPr>
              <a:t>Definitions and Arrangements of Social Order:</a:t>
            </a:r>
          </a:p>
          <a:p>
            <a:pPr marL="342900" indent="-341313">
              <a:lnSpc>
                <a:spcPct val="10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sz="2000">
              <a:solidFill>
                <a:srgbClr val="FFFFFF"/>
              </a:solidFill>
              <a:latin typeface="Tahoma" pitchFamily="34" charset="0"/>
            </a:endParaRP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Hierarchy vs. Equality</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Authority and Power vs. Solidarity and Community</a:t>
            </a:r>
          </a:p>
          <a:p>
            <a:pPr marL="342900" indent="-341313">
              <a:lnSpc>
                <a:spcPct val="10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a:solidFill>
                  <a:srgbClr val="FFFFFF"/>
                </a:solidFill>
                <a:latin typeface="Tahoma" pitchFamily="34" charset="0"/>
              </a:rPr>
              <a:t>Trust vs. Estrangement</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468313" y="381000"/>
            <a:ext cx="8218487" cy="742950"/>
          </a:xfrm>
        </p:spPr>
        <p:txBody>
          <a:bodyPr/>
          <a:lstStyle/>
          <a:p>
            <a:pPr algn="ctr" eaLnBrk="1">
              <a:lnSpc>
                <a:spcPct val="100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sz="2400" dirty="0">
                <a:solidFill>
                  <a:srgbClr val="FFFF00"/>
                </a:solidFill>
              </a:rPr>
              <a:t>The ethical mode:</a:t>
            </a:r>
            <a:br>
              <a:rPr lang="el-GR" altLang="en-US" sz="2400" dirty="0">
                <a:solidFill>
                  <a:srgbClr val="FFFF00"/>
                </a:solidFill>
              </a:rPr>
            </a:br>
            <a:r>
              <a:rPr lang="el-GR" altLang="en-US" sz="2000" dirty="0">
                <a:solidFill>
                  <a:srgbClr val="FFFF00"/>
                </a:solidFill>
              </a:rPr>
              <a:t>The </a:t>
            </a:r>
            <a:r>
              <a:rPr lang="en-US" altLang="en-US" sz="2000" dirty="0">
                <a:solidFill>
                  <a:srgbClr val="FFFF00"/>
                </a:solidFill>
              </a:rPr>
              <a:t>moral core </a:t>
            </a:r>
            <a:r>
              <a:rPr lang="el-GR" altLang="en-US" sz="2000" dirty="0">
                <a:solidFill>
                  <a:srgbClr val="FFFF00"/>
                </a:solidFill>
              </a:rPr>
              <a:t>of the political self</a:t>
            </a:r>
          </a:p>
        </p:txBody>
      </p:sp>
      <p:sp>
        <p:nvSpPr>
          <p:cNvPr id="7171" name="Text Box 2"/>
          <p:cNvSpPr txBox="1">
            <a:spLocks noChangeArrowheads="1"/>
          </p:cNvSpPr>
          <p:nvPr/>
        </p:nvSpPr>
        <p:spPr bwMode="auto">
          <a:xfrm>
            <a:off x="252413" y="1339850"/>
            <a:ext cx="8567737" cy="5256213"/>
          </a:xfrm>
          <a:prstGeom prst="rect">
            <a:avLst/>
          </a:prstGeom>
          <a:noFill/>
          <a:ln w="9360">
            <a:noFill/>
            <a:miter lim="800000"/>
            <a:headEnd/>
            <a:tailEnd/>
          </a:ln>
          <a:effectLst/>
        </p:spPr>
        <p:txBody>
          <a:bodyPr lIns="90000" tIns="45000" rIns="90000" bIns="45000"/>
          <a:lstStyle/>
          <a:p>
            <a:pPr marL="342900" indent="-341313">
              <a:lnSpc>
                <a:spcPct val="90000"/>
              </a:lnSpc>
              <a:spcBef>
                <a:spcPts val="638"/>
              </a:spcBef>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dirty="0">
                <a:solidFill>
                  <a:srgbClr val="FFFFFF"/>
                </a:solidFill>
                <a:latin typeface="Tahoma" pitchFamily="34" charset="0"/>
              </a:rPr>
              <a:t>Practical rationality (purely pragmatic and egoistic action)</a:t>
            </a:r>
            <a:endParaRPr lang="en-US"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l-GR" altLang="en-US" dirty="0">
                <a:solidFill>
                  <a:srgbClr val="FFFFFF"/>
                </a:solidFill>
                <a:latin typeface="Tahoma" pitchFamily="34" charset="0"/>
              </a:rPr>
              <a:t>Theoretical rationality (conscious mastery of reality through abstract concepts)</a:t>
            </a:r>
          </a:p>
          <a:p>
            <a:pPr marL="342900" indent="-341313">
              <a:lnSpc>
                <a:spcPct val="9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dirty="0">
                <a:solidFill>
                  <a:srgbClr val="FFFFFF"/>
                </a:solidFill>
                <a:latin typeface="Tahoma" pitchFamily="34" charset="0"/>
              </a:rPr>
              <a:t>Formal </a:t>
            </a:r>
            <a:r>
              <a:rPr lang="el-GR" altLang="en-US" dirty="0">
                <a:solidFill>
                  <a:srgbClr val="FFFFFF"/>
                </a:solidFill>
                <a:latin typeface="Tahoma" pitchFamily="34" charset="0"/>
              </a:rPr>
              <a:t>rationality (organizational formal structures)</a:t>
            </a:r>
            <a:r>
              <a:rPr lang="el-GR" altLang="en-US" b="1" dirty="0">
                <a:solidFill>
                  <a:srgbClr val="FFFFFF"/>
                </a:solidFill>
                <a:latin typeface="Tahoma" pitchFamily="34" charset="0"/>
              </a:rPr>
              <a:t> </a:t>
            </a:r>
          </a:p>
          <a:p>
            <a:pPr marL="342900" indent="-341313">
              <a:lnSpc>
                <a:spcPct val="9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b="1"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n-US" altLang="en-US" b="1" dirty="0">
              <a:solidFill>
                <a:srgbClr val="FFFFFF"/>
              </a:solidFill>
              <a:latin typeface="Tahoma" pitchFamily="34" charset="0"/>
            </a:endParaRPr>
          </a:p>
          <a:p>
            <a:pPr marL="342900" indent="-341313">
              <a:lnSpc>
                <a:spcPct val="90000"/>
              </a:lnSpc>
              <a:spcBef>
                <a:spcPts val="638"/>
              </a:spcBef>
              <a:buClr>
                <a:srgbClr val="00CCFF"/>
              </a:buClr>
              <a:buSzPct val="65000"/>
              <a:buFont typeface="Wingdings" pitchFamily="2" charset="2"/>
              <a:buChar char="n"/>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altLang="en-US" b="1" i="1" dirty="0">
                <a:solidFill>
                  <a:srgbClr val="FFFFFF"/>
                </a:solidFill>
                <a:latin typeface="Tahoma" pitchFamily="34" charset="0"/>
              </a:rPr>
              <a:t>Substantive </a:t>
            </a:r>
            <a:r>
              <a:rPr lang="el-GR" altLang="en-US" b="1" i="1" dirty="0">
                <a:solidFill>
                  <a:srgbClr val="FFFFFF"/>
                </a:solidFill>
                <a:latin typeface="Tahoma" pitchFamily="34" charset="0"/>
              </a:rPr>
              <a:t>rationality</a:t>
            </a:r>
            <a:r>
              <a:rPr lang="el-GR" altLang="en-US" i="1" dirty="0">
                <a:solidFill>
                  <a:srgbClr val="FFFFFF"/>
                </a:solidFill>
                <a:latin typeface="Tahoma" pitchFamily="34" charset="0"/>
              </a:rPr>
              <a:t> </a:t>
            </a:r>
            <a:r>
              <a:rPr lang="el-GR" altLang="en-US" dirty="0">
                <a:solidFill>
                  <a:srgbClr val="FFFFFF"/>
                </a:solidFill>
                <a:latin typeface="Tahoma" pitchFamily="34" charset="0"/>
              </a:rPr>
              <a:t>(internalized morality- ethical contact)</a:t>
            </a:r>
            <a:r>
              <a:rPr lang="en-US" altLang="en-US" dirty="0">
                <a:solidFill>
                  <a:srgbClr val="FFFFFF"/>
                </a:solidFill>
                <a:latin typeface="Tahoma" pitchFamily="34" charset="0"/>
              </a:rPr>
              <a:t> </a:t>
            </a:r>
          </a:p>
          <a:p>
            <a:pPr marL="1587">
              <a:lnSpc>
                <a:spcPct val="90000"/>
              </a:lnSpc>
              <a:spcBef>
                <a:spcPts val="638"/>
              </a:spcBef>
              <a:buClr>
                <a:srgbClr val="00CCFF"/>
              </a:buClr>
              <a:buSzPct val="65000"/>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1600" dirty="0">
                <a:solidFill>
                  <a:srgbClr val="FFFFFF"/>
                </a:solidFill>
                <a:latin typeface="Tahoma" pitchFamily="34" charset="0"/>
              </a:rPr>
              <a:t>      psychological premiums = the psychological difficulty to act against your moral principles</a:t>
            </a:r>
            <a:endParaRPr lang="el-GR" altLang="en-US" sz="1600" dirty="0">
              <a:solidFill>
                <a:srgbClr val="FFFFFF"/>
              </a:solidFill>
              <a:latin typeface="Tahoma" pitchFamily="34" charset="0"/>
            </a:endParaRPr>
          </a:p>
          <a:p>
            <a:pPr marL="342900" indent="-341313">
              <a:lnSpc>
                <a:spcPct val="90000"/>
              </a:lnSpc>
              <a:spcBef>
                <a:spcPts val="638"/>
              </a:spcBef>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Lst>
            </a:pPr>
            <a:endParaRPr lang="el-GR" altLang="en-US" dirty="0">
              <a:solidFill>
                <a:srgbClr val="FFFFFF"/>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1"/>
            <a:ext cx="8304213" cy="838200"/>
          </a:xfrm>
        </p:spPr>
        <p:txBody>
          <a:bodyPr/>
          <a:lstStyle/>
          <a:p>
            <a:r>
              <a:rPr lang="en-US" sz="2400" dirty="0">
                <a:solidFill>
                  <a:srgbClr val="FFFF00"/>
                </a:solidFill>
              </a:rPr>
              <a:t>Modes of religious/moral transmission </a:t>
            </a:r>
            <a:endParaRPr lang="el-GR" sz="2400" dirty="0">
              <a:solidFill>
                <a:srgbClr val="FFFF00"/>
              </a:solidFill>
            </a:endParaRPr>
          </a:p>
        </p:txBody>
      </p:sp>
      <p:sp>
        <p:nvSpPr>
          <p:cNvPr id="4" name="Content Placeholder 3"/>
          <p:cNvSpPr>
            <a:spLocks noGrp="1"/>
          </p:cNvSpPr>
          <p:nvPr>
            <p:ph sz="half" idx="1"/>
          </p:nvPr>
        </p:nvSpPr>
        <p:spPr>
          <a:xfrm>
            <a:off x="381000" y="1524000"/>
            <a:ext cx="4113213" cy="4570413"/>
          </a:xfrm>
        </p:spPr>
        <p:txBody>
          <a:bodyPr>
            <a:normAutofit fontScale="92500" lnSpcReduction="20000"/>
          </a:bodyPr>
          <a:lstStyle/>
          <a:p>
            <a:r>
              <a:rPr lang="en-US" sz="2000" dirty="0">
                <a:solidFill>
                  <a:srgbClr val="FFC000"/>
                </a:solidFill>
              </a:rPr>
              <a:t>The doctrinal mode</a:t>
            </a:r>
          </a:p>
          <a:p>
            <a:endParaRPr lang="en-US" sz="2000" dirty="0"/>
          </a:p>
          <a:p>
            <a:r>
              <a:rPr lang="en-US" sz="2000" dirty="0"/>
              <a:t>Rational process</a:t>
            </a:r>
          </a:p>
          <a:p>
            <a:r>
              <a:rPr lang="en-US" sz="2000" dirty="0"/>
              <a:t>Text analysis</a:t>
            </a:r>
          </a:p>
          <a:p>
            <a:r>
              <a:rPr lang="en-US" sz="2000" dirty="0"/>
              <a:t>Frequent repetition </a:t>
            </a:r>
          </a:p>
          <a:p>
            <a:r>
              <a:rPr lang="en-US" sz="2000" dirty="0"/>
              <a:t>Semantic memory retention </a:t>
            </a:r>
          </a:p>
          <a:p>
            <a:endParaRPr lang="en-US" sz="2000" dirty="0"/>
          </a:p>
          <a:p>
            <a:r>
              <a:rPr lang="en-US" sz="2000" dirty="0"/>
              <a:t>Methodical training </a:t>
            </a:r>
          </a:p>
          <a:p>
            <a:endParaRPr lang="en-US" sz="2000" dirty="0"/>
          </a:p>
          <a:p>
            <a:r>
              <a:rPr lang="en-US" sz="2000" dirty="0"/>
              <a:t>(Democracy as a process) </a:t>
            </a:r>
          </a:p>
          <a:p>
            <a:r>
              <a:rPr lang="en-US" sz="2000" dirty="0"/>
              <a:t> </a:t>
            </a:r>
            <a:endParaRPr lang="el-GR" sz="2000" dirty="0"/>
          </a:p>
        </p:txBody>
      </p:sp>
      <p:sp>
        <p:nvSpPr>
          <p:cNvPr id="5" name="Content Placeholder 4"/>
          <p:cNvSpPr>
            <a:spLocks noGrp="1"/>
          </p:cNvSpPr>
          <p:nvPr>
            <p:ph sz="half" idx="2"/>
          </p:nvPr>
        </p:nvSpPr>
        <p:spPr>
          <a:xfrm>
            <a:off x="4724399" y="1524000"/>
            <a:ext cx="3960813" cy="4570413"/>
          </a:xfrm>
        </p:spPr>
        <p:txBody>
          <a:bodyPr>
            <a:normAutofit fontScale="92500" lnSpcReduction="20000"/>
          </a:bodyPr>
          <a:lstStyle/>
          <a:p>
            <a:r>
              <a:rPr lang="en-US" sz="2000" dirty="0">
                <a:solidFill>
                  <a:srgbClr val="FFC000"/>
                </a:solidFill>
              </a:rPr>
              <a:t>The imagistic mode</a:t>
            </a:r>
          </a:p>
          <a:p>
            <a:endParaRPr lang="en-US" sz="2000" dirty="0"/>
          </a:p>
          <a:p>
            <a:r>
              <a:rPr lang="en-US" sz="2000" dirty="0"/>
              <a:t>Emotive process</a:t>
            </a:r>
          </a:p>
          <a:p>
            <a:r>
              <a:rPr lang="en-US" sz="2000" dirty="0"/>
              <a:t>Sensational-emotive events</a:t>
            </a:r>
          </a:p>
          <a:p>
            <a:r>
              <a:rPr lang="en-US" sz="2000" dirty="0"/>
              <a:t>Rear and exceptional instances</a:t>
            </a:r>
          </a:p>
          <a:p>
            <a:r>
              <a:rPr lang="en-US" sz="2000" dirty="0"/>
              <a:t>Episodic memory retention</a:t>
            </a:r>
          </a:p>
          <a:p>
            <a:endParaRPr lang="en-US" sz="2000" dirty="0"/>
          </a:p>
          <a:p>
            <a:r>
              <a:rPr lang="en-US" sz="2000" dirty="0"/>
              <a:t>Flashbulb images/experience</a:t>
            </a:r>
          </a:p>
          <a:p>
            <a:endParaRPr lang="en-US" sz="2000" dirty="0"/>
          </a:p>
          <a:p>
            <a:r>
              <a:rPr lang="en-US" sz="2000" dirty="0"/>
              <a:t>(Democracy as a revelation)</a:t>
            </a:r>
          </a:p>
          <a:p>
            <a:endParaRPr lang="en-US" sz="2000" dirty="0"/>
          </a:p>
          <a:p>
            <a:endParaRPr lang="el-G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381000"/>
            <a:ext cx="8228013" cy="685800"/>
          </a:xfrm>
        </p:spPr>
        <p:txBody>
          <a:bodyPr/>
          <a:lstStyle/>
          <a:p>
            <a:r>
              <a:rPr lang="en-US" sz="2400" dirty="0">
                <a:solidFill>
                  <a:srgbClr val="FFFF00"/>
                </a:solidFill>
              </a:rPr>
              <a:t>Substantive Rationality and Cultural Structures</a:t>
            </a:r>
          </a:p>
        </p:txBody>
      </p:sp>
      <p:sp>
        <p:nvSpPr>
          <p:cNvPr id="8195" name="Content Placeholder 2"/>
          <p:cNvSpPr>
            <a:spLocks noGrp="1"/>
          </p:cNvSpPr>
          <p:nvPr>
            <p:ph idx="1"/>
          </p:nvPr>
        </p:nvSpPr>
        <p:spPr>
          <a:xfrm>
            <a:off x="152400" y="1371600"/>
            <a:ext cx="8532813" cy="5334000"/>
          </a:xfrm>
        </p:spPr>
        <p:txBody>
          <a:bodyPr>
            <a:normAutofit fontScale="92500" lnSpcReduction="20000"/>
          </a:bodyPr>
          <a:lstStyle/>
          <a:p>
            <a:r>
              <a:rPr lang="en-US" sz="2000" dirty="0"/>
              <a:t>SR = Ethical way of life animated by moral imperatives.</a:t>
            </a:r>
          </a:p>
          <a:p>
            <a:endParaRPr lang="en-US" sz="2000" dirty="0"/>
          </a:p>
          <a:p>
            <a:r>
              <a:rPr lang="en-US" sz="2000" dirty="0"/>
              <a:t>Moral imperatives permeate narratives, arguments, debates, performances,  and final statements  </a:t>
            </a:r>
          </a:p>
          <a:p>
            <a:endParaRPr lang="en-US" sz="2000" dirty="0"/>
          </a:p>
          <a:p>
            <a:r>
              <a:rPr lang="en-US" sz="2000" dirty="0">
                <a:solidFill>
                  <a:srgbClr val="FFFF00"/>
                </a:solidFill>
              </a:rPr>
              <a:t>Cultural structures</a:t>
            </a:r>
            <a:r>
              <a:rPr lang="en-US" sz="2000" dirty="0"/>
              <a:t>: symbolic sets located in narratives, made of …</a:t>
            </a:r>
          </a:p>
          <a:p>
            <a:endParaRPr lang="en-US" sz="2000" dirty="0"/>
          </a:p>
          <a:p>
            <a:r>
              <a:rPr lang="en-US" sz="2000" dirty="0"/>
              <a:t>…</a:t>
            </a:r>
            <a:r>
              <a:rPr lang="en-US" sz="2000" dirty="0">
                <a:solidFill>
                  <a:srgbClr val="FFFF00"/>
                </a:solidFill>
              </a:rPr>
              <a:t>cultural binary codes</a:t>
            </a:r>
            <a:r>
              <a:rPr lang="en-US" sz="2000" dirty="0"/>
              <a:t>, which…</a:t>
            </a:r>
          </a:p>
          <a:p>
            <a:endParaRPr lang="en-US" sz="2000" dirty="0"/>
          </a:p>
          <a:p>
            <a:r>
              <a:rPr lang="en-US" sz="2000" dirty="0"/>
              <a:t>Define and delineate the sacred and the profane </a:t>
            </a:r>
          </a:p>
          <a:p>
            <a:endParaRPr lang="en-US" sz="2000" dirty="0"/>
          </a:p>
          <a:p>
            <a:r>
              <a:rPr lang="en-US" sz="2000" dirty="0"/>
              <a:t>…perform a forceful evaluative task (sacred vs. profane)</a:t>
            </a:r>
          </a:p>
          <a:p>
            <a:r>
              <a:rPr lang="en-US" sz="2000" dirty="0"/>
              <a:t>…constitute publicly available resources against other actors, etc.</a:t>
            </a:r>
          </a:p>
          <a:p>
            <a:endParaRPr lang="en-US" sz="2000" dirty="0"/>
          </a:p>
          <a:p>
            <a:endParaRPr lang="en-US" sz="2000" dirty="0"/>
          </a:p>
          <a:p>
            <a:endParaRPr lang="en-US" sz="2000" dirty="0"/>
          </a:p>
          <a:p>
            <a:endParaRPr lang="en-US" sz="2000" dirty="0"/>
          </a:p>
          <a:p>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z="2800">
                <a:solidFill>
                  <a:srgbClr val="FFFF00"/>
                </a:solidFill>
              </a:rPr>
              <a:t>Hypothesis</a:t>
            </a:r>
            <a:r>
              <a:rPr lang="en-US" altLang="en-US" sz="2800"/>
              <a:t>:</a:t>
            </a:r>
          </a:p>
        </p:txBody>
      </p:sp>
      <p:sp>
        <p:nvSpPr>
          <p:cNvPr id="3" name="Content Placeholder 2"/>
          <p:cNvSpPr>
            <a:spLocks noGrp="1"/>
          </p:cNvSpPr>
          <p:nvPr>
            <p:ph idx="1"/>
          </p:nvPr>
        </p:nvSpPr>
        <p:spPr>
          <a:xfrm>
            <a:off x="457200" y="1066800"/>
            <a:ext cx="8228013" cy="5562600"/>
          </a:xfrm>
        </p:spPr>
        <p:txBody>
          <a:bodyPr/>
          <a:lstStyle/>
          <a:p>
            <a:pPr>
              <a:defRPr/>
            </a:pPr>
            <a:r>
              <a:rPr lang="en-US" sz="1800" dirty="0"/>
              <a:t>Structures of social power… </a:t>
            </a:r>
          </a:p>
          <a:p>
            <a:pPr>
              <a:defRPr/>
            </a:pPr>
            <a:endParaRPr lang="en-US" sz="1800" dirty="0"/>
          </a:p>
          <a:p>
            <a:pPr>
              <a:buFont typeface="+mj-lt"/>
              <a:buAutoNum type="arabicPeriod"/>
              <a:defRPr/>
            </a:pPr>
            <a:r>
              <a:rPr lang="en-US" sz="1800" dirty="0">
                <a:solidFill>
                  <a:schemeClr val="bg1"/>
                </a:solidFill>
              </a:rPr>
              <a:t>…through selective affinity</a:t>
            </a:r>
          </a:p>
          <a:p>
            <a:pPr>
              <a:buFont typeface="+mj-lt"/>
              <a:buAutoNum type="arabicPeriod"/>
              <a:defRPr/>
            </a:pPr>
            <a:endParaRPr lang="en-US" sz="1800" dirty="0">
              <a:solidFill>
                <a:schemeClr val="bg1"/>
              </a:solidFill>
            </a:endParaRPr>
          </a:p>
          <a:p>
            <a:pPr>
              <a:buFont typeface="+mj-lt"/>
              <a:buAutoNum type="arabicPeriod"/>
              <a:defRPr/>
            </a:pPr>
            <a:r>
              <a:rPr lang="en-US" sz="1800" dirty="0">
                <a:solidFill>
                  <a:schemeClr val="bg1"/>
                </a:solidFill>
              </a:rPr>
              <a:t>encourage the proliferation of particular aspects of a cultural-moral system (cultural variant)</a:t>
            </a:r>
          </a:p>
          <a:p>
            <a:pPr>
              <a:buFont typeface="+mj-lt"/>
              <a:buAutoNum type="arabicPeriod"/>
              <a:defRPr/>
            </a:pPr>
            <a:endParaRPr lang="en-US" sz="1800" dirty="0">
              <a:solidFill>
                <a:schemeClr val="bg1"/>
              </a:solidFill>
            </a:endParaRPr>
          </a:p>
          <a:p>
            <a:pPr>
              <a:buFont typeface="+mj-lt"/>
              <a:buAutoNum type="arabicPeriod"/>
              <a:defRPr/>
            </a:pPr>
            <a:r>
              <a:rPr lang="en-US" sz="1800" dirty="0">
                <a:solidFill>
                  <a:schemeClr val="bg1"/>
                </a:solidFill>
              </a:rPr>
              <a:t>as the latter provides with meaning the structures of social power</a:t>
            </a:r>
          </a:p>
          <a:p>
            <a:pPr>
              <a:buFont typeface="+mj-lt"/>
              <a:buAutoNum type="arabicPeriod"/>
              <a:defRPr/>
            </a:pPr>
            <a:endParaRPr lang="en-US" sz="1800" dirty="0">
              <a:solidFill>
                <a:schemeClr val="bg1"/>
              </a:solidFill>
            </a:endParaRPr>
          </a:p>
          <a:p>
            <a:pPr>
              <a:buFont typeface="+mj-lt"/>
              <a:buAutoNum type="arabicPeriod"/>
              <a:defRPr/>
            </a:pPr>
            <a:r>
              <a:rPr lang="en-US" sz="1800" dirty="0">
                <a:solidFill>
                  <a:schemeClr val="bg1"/>
                </a:solidFill>
              </a:rPr>
              <a:t>To ‘exit’ such a cultural variant either a charismatic leader or a radical alteration of social structures is necessary</a:t>
            </a:r>
          </a:p>
          <a:p>
            <a:pPr>
              <a:buFont typeface="+mj-lt"/>
              <a:buAutoNum type="arabicPeriod"/>
              <a:defRPr/>
            </a:pPr>
            <a:endParaRPr lang="en-US" sz="1800" dirty="0">
              <a:solidFill>
                <a:schemeClr val="bg1"/>
              </a:solidFill>
            </a:endParaRPr>
          </a:p>
          <a:p>
            <a:pPr>
              <a:buFont typeface="+mj-lt"/>
              <a:buAutoNum type="arabicPeriod"/>
              <a:defRPr/>
            </a:pPr>
            <a:r>
              <a:rPr lang="en-US" sz="1800" dirty="0">
                <a:solidFill>
                  <a:schemeClr val="bg1"/>
                </a:solidFill>
              </a:rPr>
              <a:t>When this occurs a different cultural variant becomes hegemonic. </a:t>
            </a:r>
          </a:p>
          <a:p>
            <a:pPr marL="457200" indent="-457200">
              <a:buFont typeface="+mj-lt"/>
              <a:buAutoNum type="arabicPeriod"/>
              <a:defRPr/>
            </a:pPr>
            <a:endParaRPr lang="en-US" sz="2400" dirty="0">
              <a:solidFill>
                <a:schemeClr val="bg1"/>
              </a:solidFill>
            </a:endParaRPr>
          </a:p>
          <a:p>
            <a:pPr marL="457200" indent="-457200">
              <a:buFont typeface="+mj-lt"/>
              <a:buAutoNum type="arabicPeriod"/>
              <a:defRPr/>
            </a:pPr>
            <a:endParaRPr lang="en-US" sz="2400" dirty="0">
              <a:solidFill>
                <a:schemeClr val="bg1"/>
              </a:solidFill>
            </a:endParaRPr>
          </a:p>
          <a:p>
            <a:pPr>
              <a:defRPr/>
            </a:pPr>
            <a:endParaRPr lang="en-US" sz="2400" dirty="0"/>
          </a:p>
          <a:p>
            <a:pPr>
              <a:defRPr/>
            </a:pPr>
            <a:r>
              <a:rPr lang="en-US" sz="24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81000"/>
            <a:ext cx="8228013" cy="762000"/>
          </a:xfrm>
        </p:spPr>
        <p:txBody>
          <a:bodyPr/>
          <a:lstStyle/>
          <a:p>
            <a:r>
              <a:rPr lang="en-US" altLang="en-US" sz="2000" dirty="0">
                <a:solidFill>
                  <a:srgbClr val="FFFF00"/>
                </a:solidFill>
              </a:rPr>
              <a:t>Direct societal impact of civil and civic cultural codes (visible): </a:t>
            </a:r>
          </a:p>
        </p:txBody>
      </p:sp>
      <p:sp>
        <p:nvSpPr>
          <p:cNvPr id="10243" name="Content Placeholder 2"/>
          <p:cNvSpPr>
            <a:spLocks noGrp="1"/>
          </p:cNvSpPr>
          <p:nvPr>
            <p:ph idx="1"/>
          </p:nvPr>
        </p:nvSpPr>
        <p:spPr>
          <a:xfrm>
            <a:off x="304800" y="1066800"/>
            <a:ext cx="8380413" cy="5410200"/>
          </a:xfrm>
        </p:spPr>
        <p:txBody>
          <a:bodyPr/>
          <a:lstStyle/>
          <a:p>
            <a:endParaRPr lang="en-US" altLang="en-US" sz="2000" dirty="0"/>
          </a:p>
          <a:p>
            <a:r>
              <a:rPr lang="en-US" altLang="en-US" sz="1600" dirty="0"/>
              <a:t>Public ceremonies (celebrations, festivals, memorials, monuments)</a:t>
            </a:r>
          </a:p>
          <a:p>
            <a:r>
              <a:rPr lang="en-US" altLang="en-US" sz="1600" dirty="0"/>
              <a:t>Public debates (parliamentary, municipal, broadcasting, debates)</a:t>
            </a:r>
          </a:p>
          <a:p>
            <a:r>
              <a:rPr lang="en-US" altLang="en-US" sz="1600" dirty="0"/>
              <a:t>Public discourses (framing of events/news presentation)</a:t>
            </a:r>
          </a:p>
          <a:p>
            <a:endParaRPr lang="en-US" altLang="en-US" sz="2000" dirty="0"/>
          </a:p>
          <a:p>
            <a:endParaRPr lang="en-US" altLang="en-US" sz="2000" dirty="0"/>
          </a:p>
          <a:p>
            <a:r>
              <a:rPr lang="en-US" altLang="en-US" sz="2000" dirty="0">
                <a:solidFill>
                  <a:srgbClr val="FFFF00"/>
                </a:solidFill>
              </a:rPr>
              <a:t>Indirect societal impact (invisible):</a:t>
            </a:r>
          </a:p>
          <a:p>
            <a:r>
              <a:rPr lang="en-US" altLang="en-US" sz="1600" dirty="0"/>
              <a:t>Political network </a:t>
            </a:r>
            <a:r>
              <a:rPr lang="en-US" altLang="en-US" sz="1600" dirty="0">
                <a:sym typeface="Wingdings" pitchFamily="2" charset="2"/>
              </a:rPr>
              <a:t></a:t>
            </a:r>
            <a:r>
              <a:rPr lang="en-US" altLang="en-US" sz="1600" dirty="0"/>
              <a:t> legislation (Constitution, Bills, Circulars)</a:t>
            </a:r>
          </a:p>
          <a:p>
            <a:r>
              <a:rPr lang="en-US" altLang="en-US" sz="1600" dirty="0"/>
              <a:t>Economic network </a:t>
            </a:r>
            <a:r>
              <a:rPr lang="en-US" altLang="en-US" sz="1600" dirty="0">
                <a:sym typeface="Wingdings" pitchFamily="2" charset="2"/>
              </a:rPr>
              <a:t></a:t>
            </a:r>
            <a:r>
              <a:rPr lang="en-US" altLang="en-US" sz="1600" dirty="0"/>
              <a:t> economic praxis (subsistence, growth, development  // open-closed markets // free markets-cartels)</a:t>
            </a:r>
          </a:p>
          <a:p>
            <a:r>
              <a:rPr lang="en-US" altLang="en-US" sz="1600" dirty="0"/>
              <a:t>Ideological network </a:t>
            </a:r>
            <a:r>
              <a:rPr lang="en-US" altLang="en-US" sz="1600" dirty="0">
                <a:sym typeface="Wingdings" pitchFamily="2" charset="2"/>
              </a:rPr>
              <a:t></a:t>
            </a:r>
            <a:r>
              <a:rPr lang="en-US" altLang="en-US" sz="1600" dirty="0"/>
              <a:t> rules of engagement // definition of the opponent </a:t>
            </a:r>
          </a:p>
          <a:p>
            <a:r>
              <a:rPr lang="en-US" altLang="en-US" sz="1600" dirty="0"/>
              <a:t>Military and diplomatic network </a:t>
            </a:r>
            <a:r>
              <a:rPr lang="en-US" altLang="en-US" sz="1600" dirty="0">
                <a:sym typeface="Wingdings" pitchFamily="2" charset="2"/>
              </a:rPr>
              <a:t></a:t>
            </a:r>
            <a:r>
              <a:rPr lang="en-US" altLang="en-US" sz="1600" dirty="0"/>
              <a:t> definition of threat</a:t>
            </a:r>
            <a:r>
              <a:rPr lang="en-US" altLang="en-US" sz="2000" dirty="0"/>
              <a:t>   </a:t>
            </a: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Unicode MS"/>
      </a:majorFont>
      <a:minorFont>
        <a:latin typeface="Tahoma"/>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ahoma"/>
        <a:ea typeface=""/>
        <a:cs typeface="Arial Unicode MS"/>
      </a:majorFont>
      <a:minorFont>
        <a:latin typeface="Tahoma"/>
        <a:ea typeface=""/>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altLang="en-US" sz="1800" b="0" i="0" u="none" strike="noStrike" cap="none" normalizeH="0" baseline="0" smtClean="0">
            <a:ln>
              <a:noFill/>
            </a:ln>
            <a:effectLst/>
            <a:latin typeface="Arial" charset="0"/>
            <a:cs typeface="Arial Unicode MS"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6055</TotalTime>
  <Words>3737</Words>
  <Application>Microsoft Office PowerPoint</Application>
  <PresentationFormat>Προβολή στην οθόνη (4:3)</PresentationFormat>
  <Paragraphs>565</Paragraphs>
  <Slides>39</Slides>
  <Notes>15</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39</vt:i4>
      </vt:variant>
    </vt:vector>
  </HeadingPairs>
  <TitlesOfParts>
    <vt:vector size="46" baseType="lpstr">
      <vt:lpstr>Arial</vt:lpstr>
      <vt:lpstr>Calibri</vt:lpstr>
      <vt:lpstr>Tahoma</vt:lpstr>
      <vt:lpstr>Times New Roman</vt:lpstr>
      <vt:lpstr>Wingdings</vt:lpstr>
      <vt:lpstr>Office Theme</vt:lpstr>
      <vt:lpstr>1_Office Theme</vt:lpstr>
      <vt:lpstr>Civil Religion in Greece  Certain secular fundamental beliefs, values, and public ceremonies inspired by and following the ontological and cosmological contours of the church religion     </vt:lpstr>
      <vt:lpstr>Central Concept  Construction of meaning in symbolic and social orders    Formal/Substantive Rationality   Hypergoods   Symbols as hypergoods    Symbolic codes       Eisenstadt   Weber/Kalberg    Taylor   Whitehouse    Alexander/Smith     Key-concept  Indeterminacy   Psychological premiums    Self as moral principles   imagistic mode of religious transmission   Reflective/evaluative functions of binary codes </vt:lpstr>
      <vt:lpstr>The principles of social interaction </vt:lpstr>
      <vt:lpstr>Foundations of Meaning </vt:lpstr>
      <vt:lpstr>The ethical mode: The moral core of the political self</vt:lpstr>
      <vt:lpstr>Modes of religious/moral transmission </vt:lpstr>
      <vt:lpstr>Substantive Rationality and Cultural Structures</vt:lpstr>
      <vt:lpstr>Hypothesis:</vt:lpstr>
      <vt:lpstr>Direct societal impact of civil and civic cultural codes (visible): </vt:lpstr>
      <vt:lpstr>Michael Mann’s four networks of social power</vt:lpstr>
      <vt:lpstr>Culture deriving from but distinct from the four social networks of power due to internal ‘self-referentials’</vt:lpstr>
      <vt:lpstr>Formation of the Self in the West On-going internalization process In the framework of an acephalous state-system</vt:lpstr>
      <vt:lpstr>Formation of the self in the East  Interrupted internalization process  In the framework of the Byzantine and the Ottoman Empires </vt:lpstr>
      <vt:lpstr>Case Study: Modernization process in Greece</vt:lpstr>
      <vt:lpstr>The secularization of religious substantive rationality</vt:lpstr>
      <vt:lpstr>Modernization interrupted  </vt:lpstr>
      <vt:lpstr>Cultural Traumas  - Liminal moments Simultaneously an internalization (shaping binary cultural codes) and an externalization (shaping social power) process</vt:lpstr>
      <vt:lpstr>The imagistic mode in Greek civil religion  The political hypergoods and hyper-evils  </vt:lpstr>
      <vt:lpstr>The Metapoliteusis Era (1974-2014)</vt:lpstr>
      <vt:lpstr>Self, Social Structures, and Social Order</vt:lpstr>
      <vt:lpstr>The Political Discourses of the Crisis (2010)</vt:lpstr>
      <vt:lpstr>The studies  “Triangulation method”   </vt:lpstr>
      <vt:lpstr>Cultural Politics</vt:lpstr>
      <vt:lpstr>Rokeach Test  in order of preference</vt:lpstr>
      <vt:lpstr>   Harry Triandes’ Modes of Social Interaction     Horizontal Individualism – Vertical Individualism I rely on myself most of the time; I rarely rely on others  I often do "my own thing« My personal identity, independent of others, is very important to me (V. I.)   It is important for me to perform better than others in my job Winning is everything Competition is the law of nature   Horizontal Collectivism  When a co-worker gets a prize I feel proud for him/her The well-being of my coworkers is important to me To me, pleasure is spending time with others  Vertical Collectivism  It is my duty to take care of my family, even when I have to sacrifice what I want It is important to me that I respect the decisions made by my groups An individual should sacrifice his/her personal interest for the benefit of the group he/she belongs to    </vt:lpstr>
      <vt:lpstr>Measuring the Self</vt:lpstr>
      <vt:lpstr>The six political cultural codes (third survey, 2014)</vt:lpstr>
      <vt:lpstr>The democratic codes (more that 50%)</vt:lpstr>
      <vt:lpstr>Institutions</vt:lpstr>
      <vt:lpstr>Interviews – Perceptions of hypergoods</vt:lpstr>
      <vt:lpstr>The Political Self</vt:lpstr>
      <vt:lpstr>Analysis of the six moral civil/civic selves as cultural codes</vt:lpstr>
      <vt:lpstr>The entrenched self seeking universality in modernity </vt:lpstr>
      <vt:lpstr>The engaging political self…</vt:lpstr>
      <vt:lpstr>The engaging self in social movements</vt:lpstr>
      <vt:lpstr>Acosmistic Love  (World-denying, inner-worldly, undifferentiated,  immediate, brotherly love)</vt:lpstr>
      <vt:lpstr>The perpetuation of entrenched collectivism  Elective affinity between statism, collectivism and acosmistic love </vt:lpstr>
      <vt:lpstr>The construction of cultural persistence</vt:lpstr>
      <vt:lpstr>Economic and political social networks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Crisis and Civil Consciousness in Greece  A pilot study of Multiple Modernities</dc:title>
  <dc:creator>Marangudakis, Manusos</dc:creator>
  <cp:lastModifiedBy>Marangudakis Manussos</cp:lastModifiedBy>
  <cp:revision>215</cp:revision>
  <cp:lastPrinted>2014-10-17T15:07:45Z</cp:lastPrinted>
  <dcterms:created xsi:type="dcterms:W3CDTF">1601-01-01T00:00:00Z</dcterms:created>
  <dcterms:modified xsi:type="dcterms:W3CDTF">2021-05-19T14:37:22Z</dcterms:modified>
</cp:coreProperties>
</file>