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9" r:id="rId5"/>
    <p:sldId id="270" r:id="rId6"/>
    <p:sldId id="266" r:id="rId7"/>
    <p:sldId id="271" r:id="rId8"/>
    <p:sldId id="268" r:id="rId9"/>
    <p:sldId id="272" r:id="rId10"/>
    <p:sldId id="273" r:id="rId11"/>
    <p:sldId id="274" r:id="rId12"/>
    <p:sldId id="264" r:id="rId13"/>
    <p:sldId id="265" r:id="rId14"/>
    <p:sldId id="262" r:id="rId15"/>
    <p:sldId id="263" r:id="rId16"/>
    <p:sldId id="275" r:id="rId17"/>
    <p:sldId id="276" r:id="rId18"/>
    <p:sldId id="260" r:id="rId19"/>
    <p:sldId id="277" r:id="rId20"/>
    <p:sldId id="278" r:id="rId21"/>
    <p:sldId id="358" r:id="rId22"/>
    <p:sldId id="279" r:id="rId23"/>
    <p:sldId id="280" r:id="rId24"/>
    <p:sldId id="281" r:id="rId25"/>
    <p:sldId id="282" r:id="rId26"/>
    <p:sldId id="283" r:id="rId27"/>
    <p:sldId id="284" r:id="rId28"/>
    <p:sldId id="360"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8" r:id="rId54"/>
    <p:sldId id="309" r:id="rId55"/>
    <p:sldId id="310" r:id="rId56"/>
    <p:sldId id="319" r:id="rId57"/>
    <p:sldId id="320" r:id="rId58"/>
    <p:sldId id="377" r:id="rId59"/>
    <p:sldId id="378" r:id="rId60"/>
    <p:sldId id="323" r:id="rId61"/>
    <p:sldId id="324" r:id="rId62"/>
    <p:sldId id="325" r:id="rId63"/>
    <p:sldId id="326" r:id="rId64"/>
    <p:sldId id="312" r:id="rId65"/>
    <p:sldId id="370" r:id="rId66"/>
    <p:sldId id="371" r:id="rId67"/>
    <p:sldId id="372" r:id="rId68"/>
    <p:sldId id="373" r:id="rId69"/>
    <p:sldId id="374" r:id="rId70"/>
    <p:sldId id="375" r:id="rId71"/>
    <p:sldId id="376" r:id="rId72"/>
    <p:sldId id="316" r:id="rId73"/>
    <p:sldId id="314" r:id="rId74"/>
    <p:sldId id="315" r:id="rId75"/>
    <p:sldId id="361" r:id="rId76"/>
    <p:sldId id="362" r:id="rId77"/>
    <p:sldId id="363" r:id="rId78"/>
    <p:sldId id="311" r:id="rId79"/>
    <p:sldId id="364" r:id="rId80"/>
    <p:sldId id="365" r:id="rId81"/>
    <p:sldId id="366" r:id="rId82"/>
    <p:sldId id="367" r:id="rId83"/>
    <p:sldId id="368" r:id="rId84"/>
    <p:sldId id="369" r:id="rId85"/>
    <p:sldId id="379" r:id="rId86"/>
    <p:sldId id="380" r:id="rId87"/>
    <p:sldId id="359" r:id="rId88"/>
    <p:sldId id="321" r:id="rId89"/>
    <p:sldId id="322" r:id="rId90"/>
    <p:sldId id="356" r:id="rId91"/>
    <p:sldId id="357" r:id="rId92"/>
    <p:sldId id="317" r:id="rId93"/>
    <p:sldId id="327" r:id="rId94"/>
    <p:sldId id="328" r:id="rId95"/>
    <p:sldId id="329" r:id="rId96"/>
    <p:sldId id="330" r:id="rId97"/>
    <p:sldId id="331" r:id="rId98"/>
    <p:sldId id="332" r:id="rId99"/>
    <p:sldId id="333" r:id="rId100"/>
    <p:sldId id="334" r:id="rId101"/>
    <p:sldId id="335" r:id="rId102"/>
    <p:sldId id="336" r:id="rId103"/>
    <p:sldId id="337" r:id="rId104"/>
    <p:sldId id="338" r:id="rId105"/>
    <p:sldId id="339" r:id="rId106"/>
    <p:sldId id="340" r:id="rId107"/>
    <p:sldId id="341" r:id="rId108"/>
    <p:sldId id="346" r:id="rId109"/>
    <p:sldId id="342" r:id="rId110"/>
    <p:sldId id="343" r:id="rId111"/>
    <p:sldId id="344" r:id="rId112"/>
    <p:sldId id="345" r:id="rId113"/>
    <p:sldId id="347" r:id="rId114"/>
    <p:sldId id="348" r:id="rId115"/>
    <p:sldId id="349" r:id="rId116"/>
    <p:sldId id="350" r:id="rId117"/>
    <p:sldId id="351" r:id="rId118"/>
    <p:sldId id="352" r:id="rId119"/>
    <p:sldId id="353" r:id="rId120"/>
    <p:sldId id="354" r:id="rId121"/>
    <p:sldId id="355" r:id="rId1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8D31603C-B287-48BC-A3FD-99598EDE4348}">
          <p14:sldIdLst>
            <p14:sldId id="256"/>
            <p14:sldId id="257"/>
            <p14:sldId id="259"/>
            <p14:sldId id="269"/>
            <p14:sldId id="270"/>
            <p14:sldId id="266"/>
            <p14:sldId id="271"/>
            <p14:sldId id="268"/>
            <p14:sldId id="272"/>
            <p14:sldId id="273"/>
            <p14:sldId id="274"/>
            <p14:sldId id="264"/>
            <p14:sldId id="265"/>
            <p14:sldId id="262"/>
            <p14:sldId id="263"/>
            <p14:sldId id="275"/>
            <p14:sldId id="276"/>
            <p14:sldId id="260"/>
            <p14:sldId id="277"/>
            <p14:sldId id="278"/>
            <p14:sldId id="358"/>
            <p14:sldId id="279"/>
            <p14:sldId id="280"/>
            <p14:sldId id="281"/>
            <p14:sldId id="282"/>
            <p14:sldId id="283"/>
            <p14:sldId id="284"/>
            <p14:sldId id="360"/>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18"/>
            <p14:sldId id="309"/>
            <p14:sldId id="310"/>
            <p14:sldId id="319"/>
            <p14:sldId id="320"/>
            <p14:sldId id="377"/>
            <p14:sldId id="378"/>
            <p14:sldId id="323"/>
            <p14:sldId id="324"/>
            <p14:sldId id="325"/>
            <p14:sldId id="326"/>
            <p14:sldId id="312"/>
            <p14:sldId id="370"/>
            <p14:sldId id="371"/>
            <p14:sldId id="372"/>
            <p14:sldId id="373"/>
            <p14:sldId id="374"/>
            <p14:sldId id="375"/>
            <p14:sldId id="376"/>
            <p14:sldId id="316"/>
            <p14:sldId id="314"/>
            <p14:sldId id="315"/>
            <p14:sldId id="361"/>
            <p14:sldId id="362"/>
            <p14:sldId id="363"/>
            <p14:sldId id="311"/>
            <p14:sldId id="364"/>
            <p14:sldId id="365"/>
            <p14:sldId id="366"/>
            <p14:sldId id="367"/>
            <p14:sldId id="368"/>
            <p14:sldId id="369"/>
            <p14:sldId id="379"/>
            <p14:sldId id="380"/>
            <p14:sldId id="359"/>
            <p14:sldId id="321"/>
            <p14:sldId id="322"/>
            <p14:sldId id="356"/>
            <p14:sldId id="357"/>
            <p14:sldId id="317"/>
            <p14:sldId id="327"/>
            <p14:sldId id="328"/>
            <p14:sldId id="329"/>
            <p14:sldId id="330"/>
            <p14:sldId id="331"/>
            <p14:sldId id="332"/>
            <p14:sldId id="333"/>
            <p14:sldId id="334"/>
            <p14:sldId id="335"/>
            <p14:sldId id="336"/>
            <p14:sldId id="337"/>
            <p14:sldId id="338"/>
            <p14:sldId id="339"/>
            <p14:sldId id="340"/>
            <p14:sldId id="341"/>
            <p14:sldId id="346"/>
            <p14:sldId id="342"/>
            <p14:sldId id="343"/>
            <p14:sldId id="344"/>
            <p14:sldId id="345"/>
            <p14:sldId id="347"/>
            <p14:sldId id="348"/>
            <p14:sldId id="349"/>
            <p14:sldId id="350"/>
            <p14:sldId id="351"/>
            <p14:sldId id="352"/>
            <p14:sldId id="353"/>
            <p14:sldId id="354"/>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l-GR"/>
              <a:t>Κάντε κλικ για να επεξεργαστείτε τον υπότιτλο του υποδείγματος</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3867773E-BB3F-4EF1-AD88-11FDC133AD83}" type="datetimeFigureOut">
              <a:rPr lang="el-GR" smtClean="0"/>
              <a:t>19/11/2024</a:t>
            </a:fld>
            <a:endParaRPr lang="el-G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l-GR"/>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D2280B9F-79F9-42FA-9455-1095B308E84D}" type="slidenum">
              <a:rPr lang="el-GR" smtClean="0"/>
              <a:t>‹#›</a:t>
            </a:fld>
            <a:endParaRPr lang="el-GR"/>
          </a:p>
        </p:txBody>
      </p:sp>
    </p:spTree>
    <p:extLst>
      <p:ext uri="{BB962C8B-B14F-4D97-AF65-F5344CB8AC3E}">
        <p14:creationId xmlns:p14="http://schemas.microsoft.com/office/powerpoint/2010/main" val="33567419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867773E-BB3F-4EF1-AD88-11FDC133AD83}" type="datetimeFigureOut">
              <a:rPr lang="el-GR" smtClean="0"/>
              <a:t>19/11/2024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2280B9F-79F9-42FA-9455-1095B308E84D}" type="slidenum">
              <a:rPr lang="el-GR" smtClean="0"/>
              <a:t>‹#›</a:t>
            </a:fld>
            <a:endParaRPr lang="el-GR"/>
          </a:p>
        </p:txBody>
      </p:sp>
    </p:spTree>
    <p:extLst>
      <p:ext uri="{BB962C8B-B14F-4D97-AF65-F5344CB8AC3E}">
        <p14:creationId xmlns:p14="http://schemas.microsoft.com/office/powerpoint/2010/main" val="147213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3867773E-BB3F-4EF1-AD88-11FDC133AD83}" type="datetimeFigureOut">
              <a:rPr lang="el-GR" smtClean="0"/>
              <a:t>19/11/2024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2280B9F-79F9-42FA-9455-1095B308E84D}" type="slidenum">
              <a:rPr lang="el-GR" smtClean="0"/>
              <a:t>‹#›</a:t>
            </a:fld>
            <a:endParaRPr lang="el-GR"/>
          </a:p>
        </p:txBody>
      </p:sp>
    </p:spTree>
    <p:extLst>
      <p:ext uri="{BB962C8B-B14F-4D97-AF65-F5344CB8AC3E}">
        <p14:creationId xmlns:p14="http://schemas.microsoft.com/office/powerpoint/2010/main" val="2669326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867773E-BB3F-4EF1-AD88-11FDC133AD83}" type="datetimeFigureOut">
              <a:rPr lang="el-GR" smtClean="0"/>
              <a:t>19/11/2024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2280B9F-79F9-42FA-9455-1095B308E84D}" type="slidenum">
              <a:rPr lang="el-GR" smtClean="0"/>
              <a:t>‹#›</a:t>
            </a:fld>
            <a:endParaRPr lang="el-GR"/>
          </a:p>
        </p:txBody>
      </p:sp>
    </p:spTree>
    <p:extLst>
      <p:ext uri="{BB962C8B-B14F-4D97-AF65-F5344CB8AC3E}">
        <p14:creationId xmlns:p14="http://schemas.microsoft.com/office/powerpoint/2010/main" val="256554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3867773E-BB3F-4EF1-AD88-11FDC133AD83}" type="datetimeFigureOut">
              <a:rPr lang="el-GR" smtClean="0"/>
              <a:t>19/11/2024</a:t>
            </a:fld>
            <a:endParaRPr lang="el-GR"/>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l-GR"/>
          </a:p>
        </p:txBody>
      </p:sp>
      <p:sp>
        <p:nvSpPr>
          <p:cNvPr id="6" name="Slide Number Placeholder 5"/>
          <p:cNvSpPr>
            <a:spLocks noGrp="1"/>
          </p:cNvSpPr>
          <p:nvPr>
            <p:ph type="sldNum" sz="quarter" idx="12"/>
          </p:nvPr>
        </p:nvSpPr>
        <p:spPr>
          <a:xfrm>
            <a:off x="6453378" y="5211060"/>
            <a:ext cx="1584198" cy="228600"/>
          </a:xfrm>
        </p:spPr>
        <p:txBody>
          <a:bodyPr/>
          <a:lstStyle/>
          <a:p>
            <a:fld id="{D2280B9F-79F9-42FA-9455-1095B308E84D}" type="slidenum">
              <a:rPr lang="el-GR" smtClean="0"/>
              <a:t>‹#›</a:t>
            </a:fld>
            <a:endParaRPr lang="el-GR"/>
          </a:p>
        </p:txBody>
      </p:sp>
    </p:spTree>
    <p:extLst>
      <p:ext uri="{BB962C8B-B14F-4D97-AF65-F5344CB8AC3E}">
        <p14:creationId xmlns:p14="http://schemas.microsoft.com/office/powerpoint/2010/main" val="322760165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3867773E-BB3F-4EF1-AD88-11FDC133AD83}" type="datetimeFigureOut">
              <a:rPr lang="el-GR" smtClean="0"/>
              <a:t>19/11/2024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2280B9F-79F9-42FA-9455-1095B308E84D}" type="slidenum">
              <a:rPr lang="el-GR" smtClean="0"/>
              <a:t>‹#›</a:t>
            </a:fld>
            <a:endParaRPr lang="el-GR"/>
          </a:p>
        </p:txBody>
      </p:sp>
    </p:spTree>
    <p:extLst>
      <p:ext uri="{BB962C8B-B14F-4D97-AF65-F5344CB8AC3E}">
        <p14:creationId xmlns:p14="http://schemas.microsoft.com/office/powerpoint/2010/main" val="254218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3867773E-BB3F-4EF1-AD88-11FDC133AD83}" type="datetimeFigureOut">
              <a:rPr lang="el-GR" smtClean="0"/>
              <a:t>19/11/2024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2280B9F-79F9-42FA-9455-1095B308E84D}" type="slidenum">
              <a:rPr lang="el-GR" smtClean="0"/>
              <a:t>‹#›</a:t>
            </a:fld>
            <a:endParaRPr lang="el-GR"/>
          </a:p>
        </p:txBody>
      </p:sp>
    </p:spTree>
    <p:extLst>
      <p:ext uri="{BB962C8B-B14F-4D97-AF65-F5344CB8AC3E}">
        <p14:creationId xmlns:p14="http://schemas.microsoft.com/office/powerpoint/2010/main" val="408145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3867773E-BB3F-4EF1-AD88-11FDC133AD83}" type="datetimeFigureOut">
              <a:rPr lang="el-GR" smtClean="0"/>
              <a:t>19/11/2024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2280B9F-79F9-42FA-9455-1095B308E84D}" type="slidenum">
              <a:rPr lang="el-GR" smtClean="0"/>
              <a:t>‹#›</a:t>
            </a:fld>
            <a:endParaRPr lang="el-GR"/>
          </a:p>
        </p:txBody>
      </p:sp>
    </p:spTree>
    <p:extLst>
      <p:ext uri="{BB962C8B-B14F-4D97-AF65-F5344CB8AC3E}">
        <p14:creationId xmlns:p14="http://schemas.microsoft.com/office/powerpoint/2010/main" val="3331072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7773E-BB3F-4EF1-AD88-11FDC133AD83}" type="datetimeFigureOut">
              <a:rPr lang="el-GR" smtClean="0"/>
              <a:t>19/11/2024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2280B9F-79F9-42FA-9455-1095B308E84D}" type="slidenum">
              <a:rPr lang="el-GR" smtClean="0"/>
              <a:t>‹#›</a:t>
            </a:fld>
            <a:endParaRPr lang="el-GR"/>
          </a:p>
        </p:txBody>
      </p:sp>
    </p:spTree>
    <p:extLst>
      <p:ext uri="{BB962C8B-B14F-4D97-AF65-F5344CB8AC3E}">
        <p14:creationId xmlns:p14="http://schemas.microsoft.com/office/powerpoint/2010/main" val="426020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8" name="Date Placeholder 7"/>
          <p:cNvSpPr>
            <a:spLocks noGrp="1"/>
          </p:cNvSpPr>
          <p:nvPr>
            <p:ph type="dt" sz="half" idx="10"/>
          </p:nvPr>
        </p:nvSpPr>
        <p:spPr/>
        <p:txBody>
          <a:bodyPr/>
          <a:lstStyle/>
          <a:p>
            <a:fld id="{3867773E-BB3F-4EF1-AD88-11FDC133AD83}" type="datetimeFigureOut">
              <a:rPr lang="el-GR" smtClean="0"/>
              <a:t>19/11/2024</a:t>
            </a:fld>
            <a:endParaRPr lang="el-GR"/>
          </a:p>
        </p:txBody>
      </p:sp>
      <p:sp>
        <p:nvSpPr>
          <p:cNvPr id="9" name="Footer Placeholder 8"/>
          <p:cNvSpPr>
            <a:spLocks noGrp="1"/>
          </p:cNvSpPr>
          <p:nvPr>
            <p:ph type="ftr" sz="quarter" idx="11"/>
          </p:nvPr>
        </p:nvSpPr>
        <p:spPr/>
        <p:txBody>
          <a:bodyPr/>
          <a:lstStyle>
            <a:lvl1pPr algn="r">
              <a:defRPr/>
            </a:lvl1pPr>
          </a:lstStyle>
          <a:p>
            <a:endParaRPr lang="el-GR"/>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D2280B9F-79F9-42FA-9455-1095B308E84D}" type="slidenum">
              <a:rPr lang="el-GR" smtClean="0"/>
              <a:t>‹#›</a:t>
            </a:fld>
            <a:endParaRPr lang="el-GR"/>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255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3867773E-BB3F-4EF1-AD88-11FDC133AD83}" type="datetimeFigureOut">
              <a:rPr lang="el-GR" smtClean="0"/>
              <a:t>19/11/2024</a:t>
            </a:fld>
            <a:endParaRPr lang="el-GR"/>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l-GR"/>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D2280B9F-79F9-42FA-9455-1095B308E84D}" type="slidenum">
              <a:rPr lang="el-GR" smtClean="0"/>
              <a:t>‹#›</a:t>
            </a:fld>
            <a:endParaRPr lang="el-GR"/>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8760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3867773E-BB3F-4EF1-AD88-11FDC133AD83}" type="datetimeFigureOut">
              <a:rPr lang="el-GR" smtClean="0"/>
              <a:t>19/11/2024</a:t>
            </a:fld>
            <a:endParaRPr lang="el-G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l-GR"/>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D2280B9F-79F9-42FA-9455-1095B308E84D}" type="slidenum">
              <a:rPr lang="el-GR" smtClean="0"/>
              <a:t>‹#›</a:t>
            </a:fld>
            <a:endParaRPr lang="el-GR"/>
          </a:p>
        </p:txBody>
      </p:sp>
    </p:spTree>
    <p:extLst>
      <p:ext uri="{BB962C8B-B14F-4D97-AF65-F5344CB8AC3E}">
        <p14:creationId xmlns:p14="http://schemas.microsoft.com/office/powerpoint/2010/main" val="834411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a:t>Πολιτισμική Κοινωνιολογία</a:t>
            </a:r>
          </a:p>
        </p:txBody>
      </p:sp>
      <p:sp>
        <p:nvSpPr>
          <p:cNvPr id="3" name="Υπότιτλος 2"/>
          <p:cNvSpPr>
            <a:spLocks noGrp="1"/>
          </p:cNvSpPr>
          <p:nvPr>
            <p:ph type="subTitle" idx="1"/>
          </p:nvPr>
        </p:nvSpPr>
        <p:spPr/>
        <p:txBody>
          <a:bodyPr/>
          <a:lstStyle/>
          <a:p>
            <a:r>
              <a:rPr lang="el-GR"/>
              <a:t>Μανούσος Μαραγκουδάκης</a:t>
            </a:r>
          </a:p>
        </p:txBody>
      </p:sp>
    </p:spTree>
    <p:extLst>
      <p:ext uri="{BB962C8B-B14F-4D97-AF65-F5344CB8AC3E}">
        <p14:creationId xmlns:p14="http://schemas.microsoft.com/office/powerpoint/2010/main" val="369575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C82AF3-73EB-43EE-8914-062772730FDD}"/>
              </a:ext>
            </a:extLst>
          </p:cNvPr>
          <p:cNvSpPr>
            <a:spLocks noGrp="1"/>
          </p:cNvSpPr>
          <p:nvPr>
            <p:ph type="title"/>
          </p:nvPr>
        </p:nvSpPr>
        <p:spPr/>
        <p:txBody>
          <a:bodyPr/>
          <a:lstStyle/>
          <a:p>
            <a:r>
              <a:rPr lang="el-GR" dirty="0"/>
              <a:t>Νόμοι</a:t>
            </a:r>
          </a:p>
        </p:txBody>
      </p:sp>
      <p:sp>
        <p:nvSpPr>
          <p:cNvPr id="3" name="Θέση περιεχομένου 2">
            <a:extLst>
              <a:ext uri="{FF2B5EF4-FFF2-40B4-BE49-F238E27FC236}">
                <a16:creationId xmlns:a16="http://schemas.microsoft.com/office/drawing/2014/main" id="{C2DA5B99-33F7-49DE-9E0F-77E20E666929}"/>
              </a:ext>
            </a:extLst>
          </p:cNvPr>
          <p:cNvSpPr>
            <a:spLocks noGrp="1"/>
          </p:cNvSpPr>
          <p:nvPr>
            <p:ph idx="1"/>
          </p:nvPr>
        </p:nvSpPr>
        <p:spPr/>
        <p:txBody>
          <a:bodyPr>
            <a:normAutofit/>
          </a:bodyPr>
          <a:lstStyle/>
          <a:p>
            <a:r>
              <a:rPr lang="el-GR" dirty="0"/>
              <a:t>Γραπτές απαγορεύσεις συμπεριφοράς</a:t>
            </a:r>
          </a:p>
          <a:p>
            <a:endParaRPr lang="el-GR" dirty="0"/>
          </a:p>
          <a:p>
            <a:r>
              <a:rPr lang="el-GR" dirty="0"/>
              <a:t>Καταναγκασμός επιτακτικής φύσεως</a:t>
            </a:r>
          </a:p>
          <a:p>
            <a:endParaRPr lang="el-GR" dirty="0"/>
          </a:p>
          <a:p>
            <a:r>
              <a:rPr lang="el-GR" dirty="0"/>
              <a:t>Χρήση φυσικής βίας</a:t>
            </a:r>
          </a:p>
          <a:p>
            <a:endParaRPr lang="el-GR" dirty="0"/>
          </a:p>
          <a:p>
            <a:r>
              <a:rPr lang="el-GR" dirty="0"/>
              <a:t>Σωματικοί περιορισμοί </a:t>
            </a:r>
            <a:endParaRPr lang="en-US" dirty="0"/>
          </a:p>
          <a:p>
            <a:endParaRPr lang="en-US" dirty="0"/>
          </a:p>
          <a:p>
            <a:r>
              <a:rPr lang="el-GR" dirty="0"/>
              <a:t>Εξειδικευμένα όργανα επιβολής τους</a:t>
            </a:r>
          </a:p>
        </p:txBody>
      </p:sp>
    </p:spTree>
    <p:extLst>
      <p:ext uri="{BB962C8B-B14F-4D97-AF65-F5344CB8AC3E}">
        <p14:creationId xmlns:p14="http://schemas.microsoft.com/office/powerpoint/2010/main" val="39381253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7924BC-9C51-4F94-9C62-534CBE966F1E}"/>
              </a:ext>
            </a:extLst>
          </p:cNvPr>
          <p:cNvSpPr>
            <a:spLocks noGrp="1"/>
          </p:cNvSpPr>
          <p:nvPr>
            <p:ph type="title"/>
          </p:nvPr>
        </p:nvSpPr>
        <p:spPr>
          <a:xfrm>
            <a:off x="731520" y="642594"/>
            <a:ext cx="7680960" cy="626166"/>
          </a:xfrm>
        </p:spPr>
        <p:txBody>
          <a:bodyPr>
            <a:normAutofit/>
          </a:bodyPr>
          <a:lstStyle/>
          <a:p>
            <a:r>
              <a:rPr lang="el-GR" sz="2000" b="1" dirty="0"/>
              <a:t>Μισέλ </a:t>
            </a:r>
            <a:r>
              <a:rPr lang="el-GR" sz="2000" b="1" dirty="0" err="1"/>
              <a:t>Φουκώ</a:t>
            </a:r>
            <a:r>
              <a:rPr lang="el-GR" sz="2000" b="1" dirty="0"/>
              <a:t> (1926-1984)</a:t>
            </a:r>
          </a:p>
        </p:txBody>
      </p:sp>
      <p:sp>
        <p:nvSpPr>
          <p:cNvPr id="3" name="Θέση περιεχομένου 2">
            <a:extLst>
              <a:ext uri="{FF2B5EF4-FFF2-40B4-BE49-F238E27FC236}">
                <a16:creationId xmlns:a16="http://schemas.microsoft.com/office/drawing/2014/main" id="{573CDBCE-FCFE-4089-9F4C-EF7E02D7B13E}"/>
              </a:ext>
            </a:extLst>
          </p:cNvPr>
          <p:cNvSpPr>
            <a:spLocks noGrp="1"/>
          </p:cNvSpPr>
          <p:nvPr>
            <p:ph idx="1"/>
          </p:nvPr>
        </p:nvSpPr>
        <p:spPr>
          <a:xfrm>
            <a:off x="731520" y="1412776"/>
            <a:ext cx="7680960" cy="4622264"/>
          </a:xfrm>
        </p:spPr>
        <p:txBody>
          <a:bodyPr/>
          <a:lstStyle/>
          <a:p>
            <a:r>
              <a:rPr lang="el-GR" dirty="0"/>
              <a:t>Λογοπλαίσιο </a:t>
            </a:r>
            <a:r>
              <a:rPr lang="en-US" dirty="0"/>
              <a:t>(discourse)</a:t>
            </a:r>
          </a:p>
          <a:p>
            <a:endParaRPr lang="en-US" dirty="0"/>
          </a:p>
          <a:p>
            <a:r>
              <a:rPr lang="el-GR" dirty="0"/>
              <a:t>Αποτέλεσμα της σχέσης εξουσίας και γνώσης</a:t>
            </a:r>
          </a:p>
          <a:p>
            <a:r>
              <a:rPr lang="el-GR" dirty="0"/>
              <a:t>Δημιουργούνται από την συσχέτισή τους και δεν ελέγχονται από τους δρώντες</a:t>
            </a:r>
          </a:p>
          <a:p>
            <a:r>
              <a:rPr lang="el-GR" dirty="0"/>
              <a:t>Η εξουσία δημιουργεί γνώση και η γνώση δημιουργεί εξουσία</a:t>
            </a:r>
          </a:p>
          <a:p>
            <a:r>
              <a:rPr lang="el-GR" dirty="0"/>
              <a:t>Τα λογοπλαίσια δημιουργούνται εντός της ιστορίας και αποτυπώνουν συμπλέγματα εξουσίας/γνώσης ανάμεσα σε κοινωνικές ομάδες</a:t>
            </a:r>
          </a:p>
          <a:p>
            <a:r>
              <a:rPr lang="el-GR" dirty="0"/>
              <a:t>Οι κοινωνικές ομάδες δημιουργούνται μέσα από εξουσιαστικά λογοπλαίσια</a:t>
            </a:r>
          </a:p>
          <a:p>
            <a:r>
              <a:rPr lang="el-GR" dirty="0"/>
              <a:t>Επιστημοσύνη </a:t>
            </a:r>
            <a:r>
              <a:rPr lang="en-US" dirty="0"/>
              <a:t>(episteme)</a:t>
            </a:r>
            <a:r>
              <a:rPr lang="el-GR" dirty="0"/>
              <a:t>:</a:t>
            </a:r>
            <a:r>
              <a:rPr lang="en-US" dirty="0"/>
              <a:t> </a:t>
            </a:r>
            <a:r>
              <a:rPr lang="el-GR" dirty="0"/>
              <a:t>οι βαθιές επιστημολογικές δομές πίσω από τα ειδικά λογοπλαίσια </a:t>
            </a:r>
          </a:p>
          <a:p>
            <a:pPr marL="0" indent="0">
              <a:buNone/>
            </a:pPr>
            <a:endParaRPr lang="el-GR" dirty="0"/>
          </a:p>
        </p:txBody>
      </p:sp>
    </p:spTree>
    <p:extLst>
      <p:ext uri="{BB962C8B-B14F-4D97-AF65-F5344CB8AC3E}">
        <p14:creationId xmlns:p14="http://schemas.microsoft.com/office/powerpoint/2010/main" val="97345023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750193-9CD6-4075-A364-24CEFE380583}"/>
              </a:ext>
            </a:extLst>
          </p:cNvPr>
          <p:cNvSpPr>
            <a:spLocks noGrp="1"/>
          </p:cNvSpPr>
          <p:nvPr>
            <p:ph type="title"/>
          </p:nvPr>
        </p:nvSpPr>
        <p:spPr>
          <a:xfrm>
            <a:off x="731520" y="642594"/>
            <a:ext cx="7680960" cy="554158"/>
          </a:xfrm>
        </p:spPr>
        <p:txBody>
          <a:bodyPr>
            <a:normAutofit/>
          </a:bodyPr>
          <a:lstStyle/>
          <a:p>
            <a:r>
              <a:rPr lang="el-GR" sz="2000" dirty="0"/>
              <a:t>Εξουσία</a:t>
            </a:r>
          </a:p>
        </p:txBody>
      </p:sp>
      <p:sp>
        <p:nvSpPr>
          <p:cNvPr id="3" name="Θέση περιεχομένου 2">
            <a:extLst>
              <a:ext uri="{FF2B5EF4-FFF2-40B4-BE49-F238E27FC236}">
                <a16:creationId xmlns:a16="http://schemas.microsoft.com/office/drawing/2014/main" id="{953B4471-F58D-4A0B-ACA6-61F4CE2A4BDE}"/>
              </a:ext>
            </a:extLst>
          </p:cNvPr>
          <p:cNvSpPr>
            <a:spLocks noGrp="1"/>
          </p:cNvSpPr>
          <p:nvPr>
            <p:ph idx="1"/>
          </p:nvPr>
        </p:nvSpPr>
        <p:spPr>
          <a:xfrm>
            <a:off x="731520" y="1484784"/>
            <a:ext cx="7680960" cy="4550256"/>
          </a:xfrm>
        </p:spPr>
        <p:txBody>
          <a:bodyPr/>
          <a:lstStyle/>
          <a:p>
            <a:r>
              <a:rPr lang="el-GR" dirty="0"/>
              <a:t>Η βάση της κοινωνικής ζωής</a:t>
            </a:r>
          </a:p>
          <a:p>
            <a:endParaRPr lang="el-GR" dirty="0"/>
          </a:p>
          <a:p>
            <a:r>
              <a:rPr lang="el-GR" dirty="0"/>
              <a:t>Απόλυτη εξουσία (ωμή, ασυνεχής, τελετουργική, δημόσια)</a:t>
            </a:r>
          </a:p>
          <a:p>
            <a:endParaRPr lang="el-GR" dirty="0"/>
          </a:p>
          <a:p>
            <a:r>
              <a:rPr lang="el-GR" dirty="0"/>
              <a:t>Πειθαρχική εξουσία (εκλεπτυσμένη, συνεχής, ορθολογική, ιδρυματική)</a:t>
            </a:r>
          </a:p>
          <a:p>
            <a:endParaRPr lang="el-GR" dirty="0"/>
          </a:p>
          <a:p>
            <a:r>
              <a:rPr lang="el-GR" dirty="0" err="1"/>
              <a:t>Πανοπτικόν</a:t>
            </a:r>
            <a:endParaRPr lang="el-GR" dirty="0"/>
          </a:p>
          <a:p>
            <a:endParaRPr lang="el-GR" dirty="0"/>
          </a:p>
          <a:p>
            <a:r>
              <a:rPr lang="el-GR" dirty="0" err="1"/>
              <a:t>Κανονικοποίηση</a:t>
            </a:r>
            <a:r>
              <a:rPr lang="el-GR" dirty="0"/>
              <a:t> (</a:t>
            </a:r>
            <a:r>
              <a:rPr lang="en-US" dirty="0"/>
              <a:t>normalization)</a:t>
            </a:r>
          </a:p>
          <a:p>
            <a:endParaRPr lang="en-US" dirty="0"/>
          </a:p>
          <a:p>
            <a:r>
              <a:rPr lang="el-GR" dirty="0"/>
              <a:t>Βιοηθική (η επιστήμη των πληθυσμών και της σεξουαλικότητας) </a:t>
            </a:r>
          </a:p>
        </p:txBody>
      </p:sp>
    </p:spTree>
    <p:extLst>
      <p:ext uri="{BB962C8B-B14F-4D97-AF65-F5344CB8AC3E}">
        <p14:creationId xmlns:p14="http://schemas.microsoft.com/office/powerpoint/2010/main" val="33735242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9756B6-1153-4F51-A18A-C203008C4B57}"/>
              </a:ext>
            </a:extLst>
          </p:cNvPr>
          <p:cNvSpPr>
            <a:spLocks noGrp="1"/>
          </p:cNvSpPr>
          <p:nvPr>
            <p:ph type="title"/>
          </p:nvPr>
        </p:nvSpPr>
        <p:spPr>
          <a:xfrm>
            <a:off x="731520" y="332656"/>
            <a:ext cx="7680960" cy="626166"/>
          </a:xfrm>
        </p:spPr>
        <p:txBody>
          <a:bodyPr>
            <a:normAutofit/>
          </a:bodyPr>
          <a:lstStyle/>
          <a:p>
            <a:r>
              <a:rPr lang="el-GR" sz="2400" dirty="0"/>
              <a:t>Ζακ </a:t>
            </a:r>
            <a:r>
              <a:rPr lang="el-GR" sz="2400" dirty="0" err="1"/>
              <a:t>Ντεριντά</a:t>
            </a:r>
            <a:endParaRPr lang="el-GR" sz="2400" dirty="0"/>
          </a:p>
        </p:txBody>
      </p:sp>
      <p:sp>
        <p:nvSpPr>
          <p:cNvPr id="3" name="Θέση περιεχομένου 2">
            <a:extLst>
              <a:ext uri="{FF2B5EF4-FFF2-40B4-BE49-F238E27FC236}">
                <a16:creationId xmlns:a16="http://schemas.microsoft.com/office/drawing/2014/main" id="{FC898E94-EFBF-4478-AFDA-D31EA2068D76}"/>
              </a:ext>
            </a:extLst>
          </p:cNvPr>
          <p:cNvSpPr>
            <a:spLocks noGrp="1"/>
          </p:cNvSpPr>
          <p:nvPr>
            <p:ph idx="1"/>
          </p:nvPr>
        </p:nvSpPr>
        <p:spPr>
          <a:xfrm>
            <a:off x="731520" y="1124744"/>
            <a:ext cx="7680960" cy="5328592"/>
          </a:xfrm>
        </p:spPr>
        <p:txBody>
          <a:bodyPr>
            <a:normAutofit fontScale="70000" lnSpcReduction="20000"/>
          </a:bodyPr>
          <a:lstStyle/>
          <a:p>
            <a:r>
              <a:rPr lang="el-GR" dirty="0"/>
              <a:t>Η γραφή, όχι η ομιλία, πρέπει να είναι το επίκεντρο της έρευνας (γραμματολογία)</a:t>
            </a:r>
          </a:p>
          <a:p>
            <a:endParaRPr lang="el-GR" dirty="0"/>
          </a:p>
          <a:p>
            <a:r>
              <a:rPr lang="el-GR" dirty="0"/>
              <a:t>Η γλώσσα ως ένα σύστημα ανεξάρτητο από επιμέρους ομιλητές</a:t>
            </a:r>
          </a:p>
          <a:p>
            <a:endParaRPr lang="el-GR" dirty="0"/>
          </a:p>
          <a:p>
            <a:r>
              <a:rPr lang="el-GR" dirty="0"/>
              <a:t>Το νόημα εξαρτάται από το πλαίσιο</a:t>
            </a:r>
          </a:p>
          <a:p>
            <a:endParaRPr lang="el-GR" dirty="0"/>
          </a:p>
          <a:p>
            <a:r>
              <a:rPr lang="el-GR" dirty="0"/>
              <a:t>Κάθε αναγνώστης έχει τα δικά του ΑΠΟΝΤΑ πλαίσια που τα χρησιμοποιεί με αντιφατικούς τρόπους</a:t>
            </a:r>
          </a:p>
          <a:p>
            <a:endParaRPr lang="el-GR" dirty="0"/>
          </a:p>
          <a:p>
            <a:r>
              <a:rPr lang="el-GR" dirty="0"/>
              <a:t>Κάθε κείμενο περιλαμβάνει μη τελεσίδικες υποδηλώσεις για τα είδη πλαισίων και απόντων σημείων που πρέπει να χρησιμοποιηθούν για την ερμηνεία του</a:t>
            </a:r>
          </a:p>
          <a:p>
            <a:endParaRPr lang="el-GR" dirty="0"/>
          </a:p>
          <a:p>
            <a:r>
              <a:rPr lang="el-GR" dirty="0"/>
              <a:t>Νοήματα χωρίς όρια – κείμενα χωρίς μοναδική ανάγνωση</a:t>
            </a:r>
          </a:p>
          <a:p>
            <a:endParaRPr lang="el-GR" dirty="0"/>
          </a:p>
          <a:p>
            <a:r>
              <a:rPr lang="el-GR" dirty="0"/>
              <a:t>Αποδόμηση / συμπλήρωμα / ίχνη</a:t>
            </a:r>
          </a:p>
          <a:p>
            <a:endParaRPr lang="el-GR" dirty="0"/>
          </a:p>
          <a:p>
            <a:r>
              <a:rPr lang="el-GR" dirty="0"/>
              <a:t>Η αμφισημία και οι υβριδικές καταστάσεις είναι τόσο σημαντικές όσο και η ταξινόμηση για τα πολιτισμικά συστήματα</a:t>
            </a:r>
          </a:p>
          <a:p>
            <a:endParaRPr lang="el-GR" dirty="0"/>
          </a:p>
          <a:p>
            <a:r>
              <a:rPr lang="el-GR" dirty="0"/>
              <a:t>Κάθε πολιτισμικό σύστημα μπορεί να ανατραπεί  μέσω των αντιφατικών και αδύναμων στοιχείων του</a:t>
            </a:r>
          </a:p>
          <a:p>
            <a:endParaRPr lang="el-GR" dirty="0"/>
          </a:p>
          <a:p>
            <a:endParaRPr lang="el-GR" dirty="0"/>
          </a:p>
        </p:txBody>
      </p:sp>
    </p:spTree>
    <p:extLst>
      <p:ext uri="{BB962C8B-B14F-4D97-AF65-F5344CB8AC3E}">
        <p14:creationId xmlns:p14="http://schemas.microsoft.com/office/powerpoint/2010/main" val="9954582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6C640B-FCD4-4500-8004-138B20F5F3B7}"/>
              </a:ext>
            </a:extLst>
          </p:cNvPr>
          <p:cNvSpPr>
            <a:spLocks noGrp="1"/>
          </p:cNvSpPr>
          <p:nvPr>
            <p:ph type="title"/>
          </p:nvPr>
        </p:nvSpPr>
        <p:spPr>
          <a:xfrm>
            <a:off x="695702" y="404664"/>
            <a:ext cx="7680960" cy="554158"/>
          </a:xfrm>
        </p:spPr>
        <p:txBody>
          <a:bodyPr>
            <a:normAutofit/>
          </a:bodyPr>
          <a:lstStyle/>
          <a:p>
            <a:r>
              <a:rPr lang="el-GR" sz="2400" dirty="0" err="1"/>
              <a:t>Πιέρ</a:t>
            </a:r>
            <a:r>
              <a:rPr lang="el-GR" sz="2400" dirty="0"/>
              <a:t> </a:t>
            </a:r>
            <a:r>
              <a:rPr lang="el-GR" sz="2400" dirty="0" err="1"/>
              <a:t>Μπουρντιέ</a:t>
            </a:r>
            <a:r>
              <a:rPr lang="el-GR" sz="2400" dirty="0"/>
              <a:t> (1930-2002)</a:t>
            </a:r>
          </a:p>
        </p:txBody>
      </p:sp>
      <p:sp>
        <p:nvSpPr>
          <p:cNvPr id="3" name="Θέση περιεχομένου 2">
            <a:extLst>
              <a:ext uri="{FF2B5EF4-FFF2-40B4-BE49-F238E27FC236}">
                <a16:creationId xmlns:a16="http://schemas.microsoft.com/office/drawing/2014/main" id="{9AA010E2-80AD-48DA-AD82-F923F0D16DCA}"/>
              </a:ext>
            </a:extLst>
          </p:cNvPr>
          <p:cNvSpPr>
            <a:spLocks noGrp="1"/>
          </p:cNvSpPr>
          <p:nvPr>
            <p:ph idx="1"/>
          </p:nvPr>
        </p:nvSpPr>
        <p:spPr>
          <a:xfrm>
            <a:off x="731520" y="1196752"/>
            <a:ext cx="7680960" cy="4838288"/>
          </a:xfrm>
        </p:spPr>
        <p:txBody>
          <a:bodyPr>
            <a:normAutofit lnSpcReduction="10000"/>
          </a:bodyPr>
          <a:lstStyle/>
          <a:p>
            <a:r>
              <a:rPr lang="el-GR" dirty="0"/>
              <a:t>Έξη: Σύστημα διαθέσεων και πρακτικών βίου</a:t>
            </a:r>
          </a:p>
          <a:p>
            <a:endParaRPr lang="el-GR" dirty="0"/>
          </a:p>
          <a:p>
            <a:r>
              <a:rPr lang="el-GR" dirty="0"/>
              <a:t>Εμπειρική τάση να ενεργούμε με συγκεκριμένους τρόπους</a:t>
            </a:r>
          </a:p>
          <a:p>
            <a:r>
              <a:rPr lang="el-GR" dirty="0"/>
              <a:t>Κίνητρα, προτιμήσεις, γούστα και αισθήματα</a:t>
            </a:r>
          </a:p>
          <a:p>
            <a:r>
              <a:rPr lang="el-GR" dirty="0"/>
              <a:t>Ενσώματη συμπεριφορά</a:t>
            </a:r>
          </a:p>
          <a:p>
            <a:r>
              <a:rPr lang="el-GR" dirty="0"/>
              <a:t>Ένα είδος κοσμοθεωρίας ή κοσμολογίας</a:t>
            </a:r>
          </a:p>
          <a:p>
            <a:r>
              <a:rPr lang="el-GR" dirty="0"/>
              <a:t>Δεξιότητες και πρακτική κοινωνική ικανότητα</a:t>
            </a:r>
          </a:p>
          <a:p>
            <a:r>
              <a:rPr lang="el-GR" dirty="0"/>
              <a:t>Βλέψεις και προσδοκίες σχετικά με τις ευκαιρίες στη ζωή και τη σταδιοδρομία </a:t>
            </a:r>
            <a:endParaRPr lang="en-US" dirty="0"/>
          </a:p>
          <a:p>
            <a:r>
              <a:rPr lang="el-GR" dirty="0"/>
              <a:t>  </a:t>
            </a:r>
          </a:p>
          <a:p>
            <a:r>
              <a:rPr lang="el-GR" dirty="0"/>
              <a:t>Ένα σύνολο στοιχείων και διαθέσεων που κουβαλούμε μαζί μας και το εφαρμόζουμε σε διάφορα κοινωνικά πλαίσια</a:t>
            </a:r>
          </a:p>
          <a:p>
            <a:endParaRPr lang="el-GR" dirty="0"/>
          </a:p>
          <a:p>
            <a:r>
              <a:rPr lang="el-GR" dirty="0" err="1"/>
              <a:t>Εσωτερικευμένα</a:t>
            </a:r>
            <a:r>
              <a:rPr lang="el-GR" dirty="0"/>
              <a:t> μοντέλα δράσης </a:t>
            </a:r>
          </a:p>
        </p:txBody>
      </p:sp>
    </p:spTree>
    <p:extLst>
      <p:ext uri="{BB962C8B-B14F-4D97-AF65-F5344CB8AC3E}">
        <p14:creationId xmlns:p14="http://schemas.microsoft.com/office/powerpoint/2010/main" val="22061974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7FFEC2-CF47-434E-B100-F683631C1511}"/>
              </a:ext>
            </a:extLst>
          </p:cNvPr>
          <p:cNvSpPr>
            <a:spLocks noGrp="1"/>
          </p:cNvSpPr>
          <p:nvPr>
            <p:ph type="title"/>
          </p:nvPr>
        </p:nvSpPr>
        <p:spPr>
          <a:xfrm>
            <a:off x="731520" y="642594"/>
            <a:ext cx="7680960" cy="410142"/>
          </a:xfrm>
        </p:spPr>
        <p:txBody>
          <a:bodyPr>
            <a:normAutofit/>
          </a:bodyPr>
          <a:lstStyle/>
          <a:p>
            <a:r>
              <a:rPr lang="el-GR" sz="2000" dirty="0"/>
              <a:t>Κεφάλαια προσδιορισμού σχέσεων εξουσίας</a:t>
            </a:r>
          </a:p>
        </p:txBody>
      </p:sp>
      <p:sp>
        <p:nvSpPr>
          <p:cNvPr id="3" name="Θέση περιεχομένου 2">
            <a:extLst>
              <a:ext uri="{FF2B5EF4-FFF2-40B4-BE49-F238E27FC236}">
                <a16:creationId xmlns:a16="http://schemas.microsoft.com/office/drawing/2014/main" id="{FC776C95-1EE3-437C-A69A-19C5AB97E284}"/>
              </a:ext>
            </a:extLst>
          </p:cNvPr>
          <p:cNvSpPr>
            <a:spLocks noGrp="1"/>
          </p:cNvSpPr>
          <p:nvPr>
            <p:ph idx="1"/>
          </p:nvPr>
        </p:nvSpPr>
        <p:spPr>
          <a:xfrm>
            <a:off x="731520" y="1412776"/>
            <a:ext cx="7680960" cy="4622264"/>
          </a:xfrm>
        </p:spPr>
        <p:txBody>
          <a:bodyPr>
            <a:normAutofit fontScale="92500"/>
          </a:bodyPr>
          <a:lstStyle/>
          <a:p>
            <a:r>
              <a:rPr lang="el-GR" dirty="0"/>
              <a:t>Οικονομικό</a:t>
            </a:r>
          </a:p>
          <a:p>
            <a:r>
              <a:rPr lang="el-GR" dirty="0"/>
              <a:t>Κοινωνικό</a:t>
            </a:r>
          </a:p>
          <a:p>
            <a:r>
              <a:rPr lang="el-GR" b="1" dirty="0"/>
              <a:t>Πολιτισμικό</a:t>
            </a:r>
            <a:r>
              <a:rPr lang="el-GR" dirty="0"/>
              <a:t>:</a:t>
            </a:r>
          </a:p>
          <a:p>
            <a:r>
              <a:rPr lang="el-GR" dirty="0"/>
              <a:t>Αντικειμενική γνώση των τεχνών και του πολιτισμού</a:t>
            </a:r>
          </a:p>
          <a:p>
            <a:r>
              <a:rPr lang="el-GR" dirty="0"/>
              <a:t>Πολιτισμικά γούστα και προτιμήσεις</a:t>
            </a:r>
          </a:p>
          <a:p>
            <a:r>
              <a:rPr lang="el-GR" dirty="0"/>
              <a:t>Τυπικά προσόντα</a:t>
            </a:r>
          </a:p>
          <a:p>
            <a:r>
              <a:rPr lang="el-GR" dirty="0"/>
              <a:t>Πολιτισμικές δεξιότητες και τεχνογνωσία</a:t>
            </a:r>
          </a:p>
          <a:p>
            <a:r>
              <a:rPr lang="el-GR" dirty="0"/>
              <a:t>Ικανότητα κάποιου να διακρίνει το καλό και το κακό</a:t>
            </a:r>
          </a:p>
          <a:p>
            <a:endParaRPr lang="el-GR" dirty="0"/>
          </a:p>
          <a:p>
            <a:r>
              <a:rPr lang="el-GR" dirty="0"/>
              <a:t>Το πολιτισμικό κεφάλαιο παίζει σημαντικό ρόλο στην διαιώνιση των κοινωνικών διαιρέσεων</a:t>
            </a:r>
          </a:p>
          <a:p>
            <a:r>
              <a:rPr lang="el-GR" dirty="0"/>
              <a:t>Οι κοινωνικές ελίτ προσδιορίζουν αυτό το κεφάλαιο που αναγνωρίζεται ως υψηλής αξίας σε συγκεκριμένα </a:t>
            </a:r>
            <a:r>
              <a:rPr lang="el-GR" b="1" dirty="0"/>
              <a:t>πεδία </a:t>
            </a:r>
            <a:r>
              <a:rPr lang="el-GR" dirty="0"/>
              <a:t>και μεταξύ των πεδίων</a:t>
            </a:r>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11183213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BD092D-D98E-4C4E-853A-7F58493746E2}"/>
              </a:ext>
            </a:extLst>
          </p:cNvPr>
          <p:cNvSpPr>
            <a:spLocks noGrp="1"/>
          </p:cNvSpPr>
          <p:nvPr>
            <p:ph type="title"/>
          </p:nvPr>
        </p:nvSpPr>
        <p:spPr>
          <a:xfrm>
            <a:off x="724277" y="340810"/>
            <a:ext cx="7680960" cy="482150"/>
          </a:xfrm>
        </p:spPr>
        <p:txBody>
          <a:bodyPr>
            <a:normAutofit/>
          </a:bodyPr>
          <a:lstStyle/>
          <a:p>
            <a:r>
              <a:rPr lang="el-GR" sz="2000" dirty="0" err="1"/>
              <a:t>Άντονυ</a:t>
            </a:r>
            <a:r>
              <a:rPr lang="el-GR" sz="2000" dirty="0"/>
              <a:t> </a:t>
            </a:r>
            <a:r>
              <a:rPr lang="el-GR" sz="2000" dirty="0" err="1"/>
              <a:t>Γκίντενς</a:t>
            </a:r>
            <a:r>
              <a:rPr lang="el-GR" sz="2000" dirty="0"/>
              <a:t> (1938- )</a:t>
            </a:r>
          </a:p>
        </p:txBody>
      </p:sp>
      <p:sp>
        <p:nvSpPr>
          <p:cNvPr id="3" name="Θέση περιεχομένου 2">
            <a:extLst>
              <a:ext uri="{FF2B5EF4-FFF2-40B4-BE49-F238E27FC236}">
                <a16:creationId xmlns:a16="http://schemas.microsoft.com/office/drawing/2014/main" id="{9817BF0C-51E0-4322-A939-69EA1FA80526}"/>
              </a:ext>
            </a:extLst>
          </p:cNvPr>
          <p:cNvSpPr>
            <a:spLocks noGrp="1"/>
          </p:cNvSpPr>
          <p:nvPr>
            <p:ph idx="1"/>
          </p:nvPr>
        </p:nvSpPr>
        <p:spPr>
          <a:xfrm>
            <a:off x="731520" y="1124744"/>
            <a:ext cx="7680960" cy="4910296"/>
          </a:xfrm>
        </p:spPr>
        <p:txBody>
          <a:bodyPr>
            <a:normAutofit fontScale="70000" lnSpcReduction="20000"/>
          </a:bodyPr>
          <a:lstStyle/>
          <a:p>
            <a:r>
              <a:rPr lang="en-US" b="1" dirty="0"/>
              <a:t>The Constitution of Society (1984)</a:t>
            </a:r>
            <a:endParaRPr lang="el-GR" b="1" dirty="0"/>
          </a:p>
          <a:p>
            <a:r>
              <a:rPr lang="el-GR" dirty="0" err="1"/>
              <a:t>Δομοποίηση</a:t>
            </a:r>
            <a:r>
              <a:rPr lang="el-GR" dirty="0"/>
              <a:t> (σύνδεση </a:t>
            </a:r>
            <a:r>
              <a:rPr lang="el-GR" dirty="0" err="1"/>
              <a:t>μοκρο-μακρο</a:t>
            </a:r>
            <a:r>
              <a:rPr lang="el-GR" dirty="0"/>
              <a:t>)</a:t>
            </a:r>
          </a:p>
          <a:p>
            <a:r>
              <a:rPr lang="el-GR" dirty="0" err="1"/>
              <a:t>Διαδικότητα</a:t>
            </a:r>
            <a:r>
              <a:rPr lang="el-GR" dirty="0"/>
              <a:t> (δράσης και δομής)</a:t>
            </a:r>
          </a:p>
          <a:p>
            <a:r>
              <a:rPr lang="el-GR" dirty="0"/>
              <a:t>Η δομή ως ένα εσωτερικό στοιχείο του ατόμου</a:t>
            </a:r>
          </a:p>
          <a:p>
            <a:r>
              <a:rPr lang="el-GR" dirty="0"/>
              <a:t>Τα κοινωνικά συστήματα είναι άθροισμα στοχαστικών πράξεων</a:t>
            </a:r>
          </a:p>
          <a:p>
            <a:r>
              <a:rPr lang="el-GR" dirty="0"/>
              <a:t>Κανόνες και πόροι</a:t>
            </a:r>
          </a:p>
          <a:p>
            <a:r>
              <a:rPr lang="el-GR" dirty="0"/>
              <a:t>Πρακτικές που οι άνθρωποι αποκτούν κατά την κοινωνικοποίηση</a:t>
            </a:r>
          </a:p>
          <a:p>
            <a:r>
              <a:rPr lang="el-GR" dirty="0"/>
              <a:t>Η δομή είναι το μέσον και το αποτέλεσμα της δράσης</a:t>
            </a:r>
          </a:p>
          <a:p>
            <a:r>
              <a:rPr lang="el-GR" dirty="0"/>
              <a:t>Οντολογική-υπαρξιακή ανασφάλεια</a:t>
            </a:r>
          </a:p>
          <a:p>
            <a:endParaRPr lang="en-US" dirty="0"/>
          </a:p>
          <a:p>
            <a:r>
              <a:rPr lang="en-US" b="1" dirty="0"/>
              <a:t>Modernity and Self-Identity (1991)</a:t>
            </a:r>
            <a:endParaRPr lang="el-GR" b="1" dirty="0"/>
          </a:p>
          <a:p>
            <a:r>
              <a:rPr lang="el-GR" dirty="0" err="1"/>
              <a:t>Μεταπαραδοσιακή</a:t>
            </a:r>
            <a:r>
              <a:rPr lang="el-GR" dirty="0"/>
              <a:t> κοινωνία αυξημένης αμφιβολίας και επιλογών</a:t>
            </a:r>
          </a:p>
          <a:p>
            <a:r>
              <a:rPr lang="el-GR" dirty="0"/>
              <a:t>Επιλογή: Χρήση της γνώσης και εξειδικευμένων συστημάτων </a:t>
            </a:r>
          </a:p>
          <a:p>
            <a:r>
              <a:rPr lang="el-GR" dirty="0"/>
              <a:t>Αυτοπραγμάτωση</a:t>
            </a:r>
          </a:p>
          <a:p>
            <a:r>
              <a:rPr lang="el-GR" dirty="0"/>
              <a:t>Κοινωνία της διακινδύνευσης (</a:t>
            </a:r>
            <a:r>
              <a:rPr lang="en-US" dirty="0"/>
              <a:t>Ulrich Beck) – </a:t>
            </a:r>
            <a:r>
              <a:rPr lang="el-GR" dirty="0"/>
              <a:t>αυξημένη </a:t>
            </a:r>
            <a:r>
              <a:rPr lang="el-GR" dirty="0" err="1"/>
              <a:t>στοχαστικότητα</a:t>
            </a:r>
            <a:endParaRPr lang="el-GR" dirty="0"/>
          </a:p>
          <a:p>
            <a:r>
              <a:rPr lang="el-GR" dirty="0"/>
              <a:t>Ανακλαστική </a:t>
            </a:r>
            <a:r>
              <a:rPr lang="el-GR" dirty="0" err="1"/>
              <a:t>νεωτερικότητα</a:t>
            </a:r>
            <a:r>
              <a:rPr lang="el-GR" dirty="0"/>
              <a:t> – ανάλυση και μετασχηματισμός του ατόμου</a:t>
            </a:r>
          </a:p>
          <a:p>
            <a:r>
              <a:rPr lang="el-GR" dirty="0"/>
              <a:t>Από την παράδοση και την απονομή στην </a:t>
            </a:r>
            <a:r>
              <a:rPr lang="el-GR" dirty="0" err="1"/>
              <a:t>αυτοδημιουργία</a:t>
            </a:r>
            <a:r>
              <a:rPr lang="el-GR" dirty="0"/>
              <a:t> μέσω συμβόλων, ταυτότητας, και ηθικών οραμάτων</a:t>
            </a:r>
          </a:p>
        </p:txBody>
      </p:sp>
    </p:spTree>
    <p:extLst>
      <p:ext uri="{BB962C8B-B14F-4D97-AF65-F5344CB8AC3E}">
        <p14:creationId xmlns:p14="http://schemas.microsoft.com/office/powerpoint/2010/main" val="471543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A99778-F321-42C9-B724-E068BCBE410C}"/>
              </a:ext>
            </a:extLst>
          </p:cNvPr>
          <p:cNvSpPr>
            <a:spLocks noGrp="1"/>
          </p:cNvSpPr>
          <p:nvPr>
            <p:ph type="title"/>
          </p:nvPr>
        </p:nvSpPr>
        <p:spPr>
          <a:xfrm>
            <a:off x="731520" y="642594"/>
            <a:ext cx="7680960" cy="626166"/>
          </a:xfrm>
        </p:spPr>
        <p:txBody>
          <a:bodyPr>
            <a:normAutofit/>
          </a:bodyPr>
          <a:lstStyle/>
          <a:p>
            <a:r>
              <a:rPr lang="el-GR" sz="2000" dirty="0" err="1"/>
              <a:t>Νόρμπερτ</a:t>
            </a:r>
            <a:r>
              <a:rPr lang="el-GR" sz="2000" dirty="0"/>
              <a:t> Ελίας (1897-1990)</a:t>
            </a:r>
          </a:p>
        </p:txBody>
      </p:sp>
      <p:sp>
        <p:nvSpPr>
          <p:cNvPr id="3" name="Θέση περιεχομένου 2">
            <a:extLst>
              <a:ext uri="{FF2B5EF4-FFF2-40B4-BE49-F238E27FC236}">
                <a16:creationId xmlns:a16="http://schemas.microsoft.com/office/drawing/2014/main" id="{57E5CDF0-7F50-4D4A-A447-1EE165DE0E5C}"/>
              </a:ext>
            </a:extLst>
          </p:cNvPr>
          <p:cNvSpPr>
            <a:spLocks noGrp="1"/>
          </p:cNvSpPr>
          <p:nvPr>
            <p:ph idx="1"/>
          </p:nvPr>
        </p:nvSpPr>
        <p:spPr>
          <a:xfrm>
            <a:off x="731520" y="1484784"/>
            <a:ext cx="7680960" cy="4550256"/>
          </a:xfrm>
        </p:spPr>
        <p:txBody>
          <a:bodyPr/>
          <a:lstStyle/>
          <a:p>
            <a:r>
              <a:rPr lang="el-GR" dirty="0"/>
              <a:t>Διαδικασίες εκπολιτισμού</a:t>
            </a:r>
          </a:p>
          <a:p>
            <a:r>
              <a:rPr lang="el-GR" dirty="0"/>
              <a:t>Ιστορική διαδικασία εκλέπτυνσης των τρόπων</a:t>
            </a:r>
          </a:p>
          <a:p>
            <a:r>
              <a:rPr lang="el-GR" dirty="0"/>
              <a:t>Αύξηση απαγορεύσεων σχετικά με την σωματική συμπεριφορά και την χρήση βίας</a:t>
            </a:r>
          </a:p>
          <a:p>
            <a:r>
              <a:rPr lang="el-GR" dirty="0"/>
              <a:t>Ανάπτυξη της αίσθησης της ατομικότητας, ντροπής, αμηχανίας</a:t>
            </a:r>
          </a:p>
          <a:p>
            <a:r>
              <a:rPr lang="el-GR" dirty="0"/>
              <a:t>Ανάπτυξη επιτήρησης του εαυτού και των ορίων του</a:t>
            </a:r>
          </a:p>
          <a:p>
            <a:r>
              <a:rPr lang="el-GR" dirty="0"/>
              <a:t>Αυτοσυγκράτηση, </a:t>
            </a:r>
            <a:r>
              <a:rPr lang="el-GR" dirty="0" err="1"/>
              <a:t>αυτο</a:t>
            </a:r>
            <a:r>
              <a:rPr lang="el-GR" dirty="0"/>
              <a:t>-έλεγχος</a:t>
            </a:r>
          </a:p>
          <a:p>
            <a:r>
              <a:rPr lang="el-GR" dirty="0"/>
              <a:t>Διαδικασία συγκρότησης τού σύγχρονου κράτους</a:t>
            </a:r>
          </a:p>
          <a:p>
            <a:r>
              <a:rPr lang="el-GR" dirty="0"/>
              <a:t>Από την βία στην τελετουργία</a:t>
            </a:r>
          </a:p>
          <a:p>
            <a:r>
              <a:rPr lang="el-GR" dirty="0"/>
              <a:t>Από την αριστοκρατία στις ευρύτερες τάξεις</a:t>
            </a:r>
          </a:p>
          <a:p>
            <a:r>
              <a:rPr lang="el-GR" dirty="0" err="1"/>
              <a:t>Σχηματοποιητική</a:t>
            </a:r>
            <a:r>
              <a:rPr lang="el-GR" dirty="0"/>
              <a:t> ή διαδικαστική κοινωνιολογία</a:t>
            </a:r>
          </a:p>
        </p:txBody>
      </p:sp>
    </p:spTree>
    <p:extLst>
      <p:ext uri="{BB962C8B-B14F-4D97-AF65-F5344CB8AC3E}">
        <p14:creationId xmlns:p14="http://schemas.microsoft.com/office/powerpoint/2010/main" val="3039399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EF7157-96D0-47FD-9503-4BF8B4BB2094}"/>
              </a:ext>
            </a:extLst>
          </p:cNvPr>
          <p:cNvSpPr>
            <a:spLocks noGrp="1"/>
          </p:cNvSpPr>
          <p:nvPr>
            <p:ph type="title"/>
          </p:nvPr>
        </p:nvSpPr>
        <p:spPr>
          <a:xfrm>
            <a:off x="731520" y="404664"/>
            <a:ext cx="7680960" cy="576064"/>
          </a:xfrm>
        </p:spPr>
        <p:txBody>
          <a:bodyPr>
            <a:normAutofit/>
          </a:bodyPr>
          <a:lstStyle/>
          <a:p>
            <a:r>
              <a:rPr lang="el-GR" sz="1800" dirty="0"/>
              <a:t>Νέα Αριστερά – Σχολή του </a:t>
            </a:r>
            <a:r>
              <a:rPr lang="en-US" sz="1800" dirty="0"/>
              <a:t>Birmingham </a:t>
            </a:r>
            <a:endParaRPr lang="el-GR" sz="1800" dirty="0"/>
          </a:p>
        </p:txBody>
      </p:sp>
      <p:sp>
        <p:nvSpPr>
          <p:cNvPr id="3" name="Θέση περιεχομένου 2">
            <a:extLst>
              <a:ext uri="{FF2B5EF4-FFF2-40B4-BE49-F238E27FC236}">
                <a16:creationId xmlns:a16="http://schemas.microsoft.com/office/drawing/2014/main" id="{A37D7E9E-3CD0-43CA-898A-64BB9AD7FEFF}"/>
              </a:ext>
            </a:extLst>
          </p:cNvPr>
          <p:cNvSpPr>
            <a:spLocks noGrp="1"/>
          </p:cNvSpPr>
          <p:nvPr>
            <p:ph idx="1"/>
          </p:nvPr>
        </p:nvSpPr>
        <p:spPr>
          <a:xfrm>
            <a:off x="731520" y="1412776"/>
            <a:ext cx="7680960" cy="4622264"/>
          </a:xfrm>
        </p:spPr>
        <p:txBody>
          <a:bodyPr>
            <a:normAutofit fontScale="85000" lnSpcReduction="20000"/>
          </a:bodyPr>
          <a:lstStyle/>
          <a:p>
            <a:r>
              <a:rPr lang="el-GR" dirty="0"/>
              <a:t>Διεπιστημονικότητα – εξουσία – λαϊκή κουλτούρα – αριστερά</a:t>
            </a:r>
          </a:p>
          <a:p>
            <a:endParaRPr lang="el-GR" dirty="0"/>
          </a:p>
          <a:p>
            <a:r>
              <a:rPr lang="el-GR" dirty="0" err="1"/>
              <a:t>Αντι-μαρξική</a:t>
            </a:r>
            <a:r>
              <a:rPr lang="el-GR" dirty="0"/>
              <a:t> προσέγγιση (όχι </a:t>
            </a:r>
            <a:r>
              <a:rPr lang="el-GR" dirty="0" err="1"/>
              <a:t>αναγωγιστική</a:t>
            </a:r>
            <a:r>
              <a:rPr lang="el-GR" dirty="0"/>
              <a:t>, δογματική, </a:t>
            </a:r>
            <a:r>
              <a:rPr lang="el-GR" dirty="0" err="1"/>
              <a:t>αντιανθρωπιστική</a:t>
            </a:r>
            <a:r>
              <a:rPr lang="el-GR" dirty="0"/>
              <a:t>)</a:t>
            </a:r>
          </a:p>
          <a:p>
            <a:r>
              <a:rPr lang="el-GR" dirty="0"/>
              <a:t>Γκράμσι, </a:t>
            </a:r>
            <a:r>
              <a:rPr lang="el-GR" dirty="0" err="1"/>
              <a:t>Φουκώ</a:t>
            </a:r>
            <a:r>
              <a:rPr lang="el-GR" dirty="0"/>
              <a:t>, </a:t>
            </a:r>
            <a:r>
              <a:rPr lang="el-GR" dirty="0" err="1"/>
              <a:t>Λακάν</a:t>
            </a:r>
            <a:r>
              <a:rPr lang="el-GR" dirty="0"/>
              <a:t>, </a:t>
            </a:r>
            <a:r>
              <a:rPr lang="el-GR" dirty="0" err="1"/>
              <a:t>Ντεριντά</a:t>
            </a:r>
            <a:endParaRPr lang="el-GR" dirty="0"/>
          </a:p>
          <a:p>
            <a:r>
              <a:rPr lang="el-GR" dirty="0" err="1"/>
              <a:t>Μετα</a:t>
            </a:r>
            <a:r>
              <a:rPr lang="el-GR" dirty="0"/>
              <a:t>-αποικιακή θεωρία, φεμινισμός, </a:t>
            </a:r>
            <a:r>
              <a:rPr lang="el-GR" dirty="0" err="1"/>
              <a:t>έμφυλες</a:t>
            </a:r>
            <a:r>
              <a:rPr lang="el-GR" dirty="0"/>
              <a:t> ταυτότητες</a:t>
            </a:r>
          </a:p>
          <a:p>
            <a:endParaRPr lang="el-GR" dirty="0"/>
          </a:p>
          <a:p>
            <a:r>
              <a:rPr lang="en-US" dirty="0"/>
              <a:t>Raymond Williams</a:t>
            </a:r>
            <a:r>
              <a:rPr lang="el-GR" dirty="0"/>
              <a:t> (1961): </a:t>
            </a:r>
            <a:r>
              <a:rPr lang="el-GR" b="1" dirty="0"/>
              <a:t>Δομή της αίσθησης </a:t>
            </a:r>
            <a:r>
              <a:rPr lang="el-GR" dirty="0"/>
              <a:t>(γενικότερη διάθεση μίας δεδομένης κουλτούρας… μέσω </a:t>
            </a:r>
            <a:r>
              <a:rPr lang="el-GR" dirty="0" err="1"/>
              <a:t>εκκοινωνισμού</a:t>
            </a:r>
            <a:r>
              <a:rPr lang="el-GR" dirty="0"/>
              <a:t> και εμπειριών)  - </a:t>
            </a:r>
            <a:r>
              <a:rPr lang="el-GR" b="1" dirty="0"/>
              <a:t>καταγραμμένη κουλτούρα </a:t>
            </a:r>
            <a:r>
              <a:rPr lang="el-GR" dirty="0"/>
              <a:t>(υλικές αποδείξεις)</a:t>
            </a:r>
          </a:p>
          <a:p>
            <a:endParaRPr lang="el-GR" dirty="0"/>
          </a:p>
          <a:p>
            <a:r>
              <a:rPr lang="el-GR" dirty="0" err="1"/>
              <a:t>Κειμενικές</a:t>
            </a:r>
            <a:r>
              <a:rPr lang="el-GR" dirty="0"/>
              <a:t>, εθνογραφικές, πολιτικές αναλύσεις της ανισότητας</a:t>
            </a:r>
          </a:p>
          <a:p>
            <a:r>
              <a:rPr lang="el-GR" dirty="0"/>
              <a:t>Πίσω από την </a:t>
            </a:r>
            <a:r>
              <a:rPr lang="en-US" dirty="0"/>
              <a:t>“</a:t>
            </a:r>
            <a:r>
              <a:rPr lang="el-GR" dirty="0"/>
              <a:t>κανονικότητα</a:t>
            </a:r>
            <a:r>
              <a:rPr lang="en-US" dirty="0"/>
              <a:t>”</a:t>
            </a:r>
            <a:r>
              <a:rPr lang="el-GR" dirty="0"/>
              <a:t> λειτουργούν εξουσιαστικά συμφέροντα: </a:t>
            </a:r>
            <a:r>
              <a:rPr lang="el-GR" b="1" dirty="0" err="1"/>
              <a:t>καταδήλωση</a:t>
            </a:r>
            <a:r>
              <a:rPr lang="el-GR" dirty="0"/>
              <a:t> (</a:t>
            </a:r>
            <a:r>
              <a:rPr lang="en-US" dirty="0"/>
              <a:t>denotation) </a:t>
            </a:r>
            <a:r>
              <a:rPr lang="el-GR" dirty="0"/>
              <a:t>και </a:t>
            </a:r>
            <a:r>
              <a:rPr lang="el-GR" b="1" dirty="0"/>
              <a:t>συνδήλωση</a:t>
            </a:r>
            <a:r>
              <a:rPr lang="el-GR" dirty="0"/>
              <a:t> (</a:t>
            </a:r>
            <a:r>
              <a:rPr lang="en-US" dirty="0"/>
              <a:t>connotation) – </a:t>
            </a:r>
            <a:r>
              <a:rPr lang="el-GR" dirty="0"/>
              <a:t>κωδικοποίηση-αποκωδικοποίηση</a:t>
            </a:r>
          </a:p>
          <a:p>
            <a:r>
              <a:rPr lang="el-GR" dirty="0"/>
              <a:t>Απόκλιση (πχ. </a:t>
            </a:r>
            <a:r>
              <a:rPr lang="el-GR" dirty="0" err="1"/>
              <a:t>Αντισχολική</a:t>
            </a:r>
            <a:r>
              <a:rPr lang="el-GR" dirty="0"/>
              <a:t> κουλτούρα) ως αντίσταση</a:t>
            </a:r>
          </a:p>
          <a:p>
            <a:r>
              <a:rPr lang="el-GR" dirty="0"/>
              <a:t>Ηθικοί πανικοί ως αντιδράσεις στην κρίση του καπιταλιστικού συστήματος</a:t>
            </a:r>
          </a:p>
          <a:p>
            <a:endParaRPr lang="el-GR" dirty="0"/>
          </a:p>
        </p:txBody>
      </p:sp>
    </p:spTree>
    <p:extLst>
      <p:ext uri="{BB962C8B-B14F-4D97-AF65-F5344CB8AC3E}">
        <p14:creationId xmlns:p14="http://schemas.microsoft.com/office/powerpoint/2010/main" val="95437701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6515D3-0006-440F-9FC7-9142764A84CA}"/>
              </a:ext>
            </a:extLst>
          </p:cNvPr>
          <p:cNvSpPr>
            <a:spLocks noGrp="1"/>
          </p:cNvSpPr>
          <p:nvPr>
            <p:ph type="title"/>
          </p:nvPr>
        </p:nvSpPr>
        <p:spPr/>
        <p:txBody>
          <a:bodyPr>
            <a:normAutofit/>
          </a:bodyPr>
          <a:lstStyle/>
          <a:p>
            <a:r>
              <a:rPr lang="el-GR" sz="2400" dirty="0"/>
              <a:t>Η κουλτούρα ως κείμενο: αφήγηση και ερμηνευτική</a:t>
            </a:r>
          </a:p>
        </p:txBody>
      </p:sp>
      <p:sp>
        <p:nvSpPr>
          <p:cNvPr id="3" name="Θέση περιεχομένου 2">
            <a:extLst>
              <a:ext uri="{FF2B5EF4-FFF2-40B4-BE49-F238E27FC236}">
                <a16:creationId xmlns:a16="http://schemas.microsoft.com/office/drawing/2014/main" id="{0BB18D8A-4C6E-41F1-87BA-B6F7C79A2605}"/>
              </a:ext>
            </a:extLst>
          </p:cNvPr>
          <p:cNvSpPr>
            <a:spLocks noGrp="1"/>
          </p:cNvSpPr>
          <p:nvPr>
            <p:ph idx="1"/>
          </p:nvPr>
        </p:nvSpPr>
        <p:spPr/>
        <p:txBody>
          <a:bodyPr/>
          <a:lstStyle/>
          <a:p>
            <a:endParaRPr lang="el-GR" dirty="0"/>
          </a:p>
          <a:p>
            <a:endParaRPr lang="el-GR" dirty="0"/>
          </a:p>
          <a:p>
            <a:r>
              <a:rPr lang="el-GR" dirty="0"/>
              <a:t>Αφηγηματικές ιδιότητες της κοινωνικής ζωής</a:t>
            </a:r>
          </a:p>
          <a:p>
            <a:endParaRPr lang="el-GR" dirty="0"/>
          </a:p>
          <a:p>
            <a:r>
              <a:rPr lang="el-GR" dirty="0"/>
              <a:t>Δομική ποιητική: υπόθεση, χαρακτήρες, ύφος</a:t>
            </a:r>
          </a:p>
        </p:txBody>
      </p:sp>
    </p:spTree>
    <p:extLst>
      <p:ext uri="{BB962C8B-B14F-4D97-AF65-F5344CB8AC3E}">
        <p14:creationId xmlns:p14="http://schemas.microsoft.com/office/powerpoint/2010/main" val="258619148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30F678-DF2F-4F91-83EE-F2A896AE607F}"/>
              </a:ext>
            </a:extLst>
          </p:cNvPr>
          <p:cNvSpPr>
            <a:spLocks noGrp="1"/>
          </p:cNvSpPr>
          <p:nvPr>
            <p:ph type="title"/>
          </p:nvPr>
        </p:nvSpPr>
        <p:spPr>
          <a:xfrm>
            <a:off x="731520" y="473873"/>
            <a:ext cx="7680960" cy="698174"/>
          </a:xfrm>
        </p:spPr>
        <p:txBody>
          <a:bodyPr>
            <a:normAutofit/>
          </a:bodyPr>
          <a:lstStyle/>
          <a:p>
            <a:r>
              <a:rPr lang="el-GR" sz="2400" dirty="0"/>
              <a:t>Μιχαήλ </a:t>
            </a:r>
            <a:r>
              <a:rPr lang="el-GR" sz="2400" dirty="0" err="1"/>
              <a:t>Μπαχτίν</a:t>
            </a:r>
            <a:r>
              <a:rPr lang="el-GR" sz="2400" dirty="0"/>
              <a:t> (1895-1975)</a:t>
            </a:r>
          </a:p>
        </p:txBody>
      </p:sp>
      <p:sp>
        <p:nvSpPr>
          <p:cNvPr id="3" name="Θέση περιεχομένου 2">
            <a:extLst>
              <a:ext uri="{FF2B5EF4-FFF2-40B4-BE49-F238E27FC236}">
                <a16:creationId xmlns:a16="http://schemas.microsoft.com/office/drawing/2014/main" id="{623533EF-E338-4FBD-A53F-39C8C46465FA}"/>
              </a:ext>
            </a:extLst>
          </p:cNvPr>
          <p:cNvSpPr>
            <a:spLocks noGrp="1"/>
          </p:cNvSpPr>
          <p:nvPr>
            <p:ph idx="1"/>
          </p:nvPr>
        </p:nvSpPr>
        <p:spPr>
          <a:xfrm>
            <a:off x="731520" y="1628800"/>
            <a:ext cx="7680960" cy="4406240"/>
          </a:xfrm>
        </p:spPr>
        <p:txBody>
          <a:bodyPr/>
          <a:lstStyle/>
          <a:p>
            <a:r>
              <a:rPr lang="el-GR" b="1" dirty="0"/>
              <a:t>Διαλογικό μοντέλο</a:t>
            </a:r>
            <a:r>
              <a:rPr lang="el-GR" dirty="0"/>
              <a:t>: Η υποκειμενικότητα και η ατομική συνείδηση συγκροτούνται από νοήματα και σημεία που προέρχονται από την ευρύτερη κουλτούρα</a:t>
            </a:r>
          </a:p>
          <a:p>
            <a:endParaRPr lang="el-GR" dirty="0"/>
          </a:p>
          <a:p>
            <a:r>
              <a:rPr lang="el-GR" dirty="0"/>
              <a:t>Τα αντικειμενικά συνυφαίνονται με την υποκειμενική προδιάθεση</a:t>
            </a:r>
            <a:r>
              <a:rPr lang="en-US" dirty="0"/>
              <a:t> </a:t>
            </a:r>
            <a:r>
              <a:rPr lang="el-GR" dirty="0"/>
              <a:t>στην </a:t>
            </a:r>
            <a:r>
              <a:rPr lang="el-GR" b="1" dirty="0"/>
              <a:t>μεθοριακή ζώνη </a:t>
            </a:r>
            <a:r>
              <a:rPr lang="en-US" dirty="0"/>
              <a:t>(border zone)</a:t>
            </a:r>
            <a:endParaRPr lang="el-GR" dirty="0"/>
          </a:p>
          <a:p>
            <a:endParaRPr lang="el-GR" b="1" dirty="0"/>
          </a:p>
          <a:p>
            <a:r>
              <a:rPr lang="el-GR" b="1" dirty="0"/>
              <a:t>Πολυφωνία</a:t>
            </a:r>
            <a:r>
              <a:rPr lang="el-GR" dirty="0"/>
              <a:t>: η αλλαγή του νοήματος καθώς αλλάζουν τα εκάστοτε κοινωνικά συμφραζόμενα</a:t>
            </a:r>
          </a:p>
          <a:p>
            <a:endParaRPr lang="el-GR" b="1" dirty="0"/>
          </a:p>
          <a:p>
            <a:r>
              <a:rPr lang="el-GR" b="1" dirty="0" err="1"/>
              <a:t>Μονογλωσσία</a:t>
            </a:r>
            <a:r>
              <a:rPr lang="el-GR" dirty="0"/>
              <a:t> – </a:t>
            </a:r>
            <a:r>
              <a:rPr lang="el-GR" b="1" dirty="0" err="1"/>
              <a:t>ετερογλωσσία</a:t>
            </a:r>
            <a:r>
              <a:rPr lang="el-GR" dirty="0"/>
              <a:t> = κεντρομόλα και φυγόκεντρα νοήματα </a:t>
            </a:r>
            <a:endParaRPr lang="en-US" dirty="0"/>
          </a:p>
          <a:p>
            <a:endParaRPr lang="en-US" dirty="0"/>
          </a:p>
          <a:p>
            <a:endParaRPr lang="el-GR" dirty="0"/>
          </a:p>
        </p:txBody>
      </p:sp>
    </p:spTree>
    <p:extLst>
      <p:ext uri="{BB962C8B-B14F-4D97-AF65-F5344CB8AC3E}">
        <p14:creationId xmlns:p14="http://schemas.microsoft.com/office/powerpoint/2010/main" val="242806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4CD667-C3B4-468A-8CA3-1691A95361D8}"/>
              </a:ext>
            </a:extLst>
          </p:cNvPr>
          <p:cNvSpPr>
            <a:spLocks noGrp="1"/>
          </p:cNvSpPr>
          <p:nvPr>
            <p:ph type="title"/>
          </p:nvPr>
        </p:nvSpPr>
        <p:spPr/>
        <p:txBody>
          <a:bodyPr/>
          <a:lstStyle/>
          <a:p>
            <a:r>
              <a:rPr lang="el-GR" dirty="0"/>
              <a:t>Αξίες</a:t>
            </a:r>
          </a:p>
        </p:txBody>
      </p:sp>
      <p:sp>
        <p:nvSpPr>
          <p:cNvPr id="3" name="Θέση περιεχομένου 2">
            <a:extLst>
              <a:ext uri="{FF2B5EF4-FFF2-40B4-BE49-F238E27FC236}">
                <a16:creationId xmlns:a16="http://schemas.microsoft.com/office/drawing/2014/main" id="{8E376C4F-769D-4A33-BCF4-460880DC2C71}"/>
              </a:ext>
            </a:extLst>
          </p:cNvPr>
          <p:cNvSpPr>
            <a:spLocks noGrp="1"/>
          </p:cNvSpPr>
          <p:nvPr>
            <p:ph idx="1"/>
          </p:nvPr>
        </p:nvSpPr>
        <p:spPr/>
        <p:txBody>
          <a:bodyPr>
            <a:normAutofit/>
          </a:bodyPr>
          <a:lstStyle/>
          <a:p>
            <a:r>
              <a:rPr lang="el-GR" dirty="0"/>
              <a:t>Κοινωνικά Πρότυπα = κανόνες συμπεριφοράς</a:t>
            </a:r>
          </a:p>
          <a:p>
            <a:endParaRPr lang="el-GR" dirty="0"/>
          </a:p>
          <a:p>
            <a:r>
              <a:rPr lang="el-GR" dirty="0"/>
              <a:t>Αξίες = </a:t>
            </a:r>
            <a:r>
              <a:rPr lang="el-GR" b="1" dirty="0"/>
              <a:t>γενικές</a:t>
            </a:r>
            <a:r>
              <a:rPr lang="el-GR" dirty="0"/>
              <a:t> ιδέες περί του επιθυμητού, του ορθού, του καλού και του όμορφου</a:t>
            </a:r>
          </a:p>
          <a:p>
            <a:endParaRPr lang="el-GR" dirty="0"/>
          </a:p>
          <a:p>
            <a:r>
              <a:rPr lang="el-GR" dirty="0"/>
              <a:t>Κριτήρια και έννοιες αξιολόγησης ανθρώπων, γεγονότων, αντικειμένων, ως προς την σχετική σημασία, αρετή, ομορφιά, και ηθικότητά τους.</a:t>
            </a:r>
          </a:p>
          <a:p>
            <a:endParaRPr lang="el-GR" dirty="0"/>
          </a:p>
        </p:txBody>
      </p:sp>
    </p:spTree>
    <p:extLst>
      <p:ext uri="{BB962C8B-B14F-4D97-AF65-F5344CB8AC3E}">
        <p14:creationId xmlns:p14="http://schemas.microsoft.com/office/powerpoint/2010/main" val="26888676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81C44B-EBEA-4CAB-806F-A16DB05A515E}"/>
              </a:ext>
            </a:extLst>
          </p:cNvPr>
          <p:cNvSpPr>
            <a:spLocks noGrp="1"/>
          </p:cNvSpPr>
          <p:nvPr>
            <p:ph type="title"/>
          </p:nvPr>
        </p:nvSpPr>
        <p:spPr>
          <a:xfrm>
            <a:off x="731520" y="642594"/>
            <a:ext cx="7680960" cy="554158"/>
          </a:xfrm>
        </p:spPr>
        <p:txBody>
          <a:bodyPr>
            <a:normAutofit/>
          </a:bodyPr>
          <a:lstStyle/>
          <a:p>
            <a:r>
              <a:rPr lang="el-GR" sz="2000" dirty="0"/>
              <a:t>Ουμπέρτο </a:t>
            </a:r>
            <a:r>
              <a:rPr lang="el-GR" sz="2000" dirty="0" err="1"/>
              <a:t>Έκο</a:t>
            </a:r>
            <a:r>
              <a:rPr lang="el-GR" sz="2000" dirty="0"/>
              <a:t> – Αφηγηματικές τεχνικές</a:t>
            </a:r>
          </a:p>
        </p:txBody>
      </p:sp>
      <p:sp>
        <p:nvSpPr>
          <p:cNvPr id="3" name="Θέση περιεχομένου 2">
            <a:extLst>
              <a:ext uri="{FF2B5EF4-FFF2-40B4-BE49-F238E27FC236}">
                <a16:creationId xmlns:a16="http://schemas.microsoft.com/office/drawing/2014/main" id="{ED245A90-A2F8-49B8-B2F1-C42BDDC40343}"/>
              </a:ext>
            </a:extLst>
          </p:cNvPr>
          <p:cNvSpPr>
            <a:spLocks noGrp="1"/>
          </p:cNvSpPr>
          <p:nvPr>
            <p:ph idx="1"/>
          </p:nvPr>
        </p:nvSpPr>
        <p:spPr>
          <a:xfrm>
            <a:off x="731520" y="1772816"/>
            <a:ext cx="7680960" cy="4262224"/>
          </a:xfrm>
        </p:spPr>
        <p:txBody>
          <a:bodyPr/>
          <a:lstStyle/>
          <a:p>
            <a:r>
              <a:rPr lang="el-GR" dirty="0"/>
              <a:t>Κλειστά κείμενα: άκαμπτα σχέδια/εσωτερικοί κώδικες που δεν επιτρέπουν εναλλακτικές ερμηνείες</a:t>
            </a:r>
          </a:p>
          <a:p>
            <a:endParaRPr lang="el-GR" dirty="0"/>
          </a:p>
          <a:p>
            <a:r>
              <a:rPr lang="el-GR" dirty="0"/>
              <a:t>Ανοιχτά κείμενα: ευέλικτα σχέδια/εσωτερικοί κώδικες που επιτρέπουν εναλλακτικές ερμηνείες</a:t>
            </a:r>
          </a:p>
          <a:p>
            <a:endParaRPr lang="el-GR" dirty="0"/>
          </a:p>
          <a:p>
            <a:r>
              <a:rPr lang="el-GR" dirty="0"/>
              <a:t>Ο αναγνώστης έχει ενεργητικό ρόλο στην «συμμετοχή» και κατανόηση του κειμένου</a:t>
            </a:r>
          </a:p>
          <a:p>
            <a:endParaRPr lang="el-GR" dirty="0"/>
          </a:p>
        </p:txBody>
      </p:sp>
    </p:spTree>
    <p:extLst>
      <p:ext uri="{BB962C8B-B14F-4D97-AF65-F5344CB8AC3E}">
        <p14:creationId xmlns:p14="http://schemas.microsoft.com/office/powerpoint/2010/main" val="21826691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84F052-574D-46AB-9FF7-C218BC2504F3}"/>
              </a:ext>
            </a:extLst>
          </p:cNvPr>
          <p:cNvSpPr>
            <a:spLocks noGrp="1"/>
          </p:cNvSpPr>
          <p:nvPr>
            <p:ph type="title"/>
          </p:nvPr>
        </p:nvSpPr>
        <p:spPr>
          <a:xfrm>
            <a:off x="731520" y="642594"/>
            <a:ext cx="7680960" cy="698174"/>
          </a:xfrm>
        </p:spPr>
        <p:txBody>
          <a:bodyPr>
            <a:normAutofit/>
          </a:bodyPr>
          <a:lstStyle/>
          <a:p>
            <a:r>
              <a:rPr lang="el-GR" sz="2000" dirty="0"/>
              <a:t>Βίκτορ Τέρνερ</a:t>
            </a:r>
          </a:p>
        </p:txBody>
      </p:sp>
      <p:sp>
        <p:nvSpPr>
          <p:cNvPr id="3" name="Θέση περιεχομένου 2">
            <a:extLst>
              <a:ext uri="{FF2B5EF4-FFF2-40B4-BE49-F238E27FC236}">
                <a16:creationId xmlns:a16="http://schemas.microsoft.com/office/drawing/2014/main" id="{BDAC6723-85D7-40E7-8639-6B5D975F8548}"/>
              </a:ext>
            </a:extLst>
          </p:cNvPr>
          <p:cNvSpPr>
            <a:spLocks noGrp="1"/>
          </p:cNvSpPr>
          <p:nvPr>
            <p:ph idx="1"/>
          </p:nvPr>
        </p:nvSpPr>
        <p:spPr>
          <a:xfrm>
            <a:off x="731520" y="1484784"/>
            <a:ext cx="7680960" cy="4550256"/>
          </a:xfrm>
        </p:spPr>
        <p:txBody>
          <a:bodyPr>
            <a:normAutofit/>
          </a:bodyPr>
          <a:lstStyle/>
          <a:p>
            <a:r>
              <a:rPr lang="el-GR" dirty="0"/>
              <a:t>Ο κόσμος ως παράσταση</a:t>
            </a:r>
          </a:p>
          <a:p>
            <a:r>
              <a:rPr lang="el-GR" dirty="0"/>
              <a:t>Η κοινωνική ζωή αποτελεί μία μορφή κοινωνικού δράματος</a:t>
            </a:r>
          </a:p>
          <a:p>
            <a:r>
              <a:rPr lang="el-GR" dirty="0"/>
              <a:t>Το νόημα προκύπτει μέσα από τις βιωματικές εμπειρίες των ανθρώπων</a:t>
            </a:r>
          </a:p>
          <a:p>
            <a:endParaRPr lang="el-GR" dirty="0"/>
          </a:p>
          <a:p>
            <a:r>
              <a:rPr lang="el-GR" dirty="0"/>
              <a:t>Κοινωνικές κρίσεις</a:t>
            </a:r>
            <a:r>
              <a:rPr lang="en-US" dirty="0"/>
              <a:t> (</a:t>
            </a:r>
            <a:r>
              <a:rPr lang="el-GR" dirty="0" err="1"/>
              <a:t>σχισμογένεσις</a:t>
            </a:r>
            <a:r>
              <a:rPr lang="el-GR" dirty="0"/>
              <a:t>):</a:t>
            </a:r>
          </a:p>
          <a:p>
            <a:r>
              <a:rPr lang="el-GR" dirty="0"/>
              <a:t>(1) Ρήξη (παραβίαση κανόνος)</a:t>
            </a:r>
          </a:p>
          <a:p>
            <a:r>
              <a:rPr lang="el-GR" dirty="0"/>
              <a:t>(2) Κρίση (κοινωνική διαίρεση και διχασμός)</a:t>
            </a:r>
          </a:p>
          <a:p>
            <a:r>
              <a:rPr lang="el-GR" dirty="0"/>
              <a:t>(3) Αποκατάσταση (</a:t>
            </a:r>
            <a:r>
              <a:rPr lang="el-GR" dirty="0" err="1"/>
              <a:t>επιδιαιτιτικές</a:t>
            </a:r>
            <a:r>
              <a:rPr lang="el-GR" dirty="0"/>
              <a:t> προσπάθειες – αποδιοπομπαίος τράγος)</a:t>
            </a:r>
          </a:p>
          <a:p>
            <a:r>
              <a:rPr lang="el-GR" dirty="0"/>
              <a:t>(4) </a:t>
            </a:r>
            <a:r>
              <a:rPr lang="el-GR" dirty="0" err="1"/>
              <a:t>Επανενσωμάτωση</a:t>
            </a:r>
            <a:r>
              <a:rPr lang="el-GR" dirty="0"/>
              <a:t> (επανένταξη – </a:t>
            </a:r>
            <a:r>
              <a:rPr lang="el-GR" dirty="0" err="1"/>
              <a:t>κανονικοποίηση</a:t>
            </a:r>
            <a:r>
              <a:rPr lang="el-GR" dirty="0"/>
              <a:t>)</a:t>
            </a:r>
          </a:p>
        </p:txBody>
      </p:sp>
    </p:spTree>
    <p:extLst>
      <p:ext uri="{BB962C8B-B14F-4D97-AF65-F5344CB8AC3E}">
        <p14:creationId xmlns:p14="http://schemas.microsoft.com/office/powerpoint/2010/main" val="16242378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D8434E-5E7A-46C0-A0D8-4E8D53CAECC4}"/>
              </a:ext>
            </a:extLst>
          </p:cNvPr>
          <p:cNvSpPr>
            <a:spLocks noGrp="1"/>
          </p:cNvSpPr>
          <p:nvPr>
            <p:ph type="title"/>
          </p:nvPr>
        </p:nvSpPr>
        <p:spPr>
          <a:xfrm>
            <a:off x="731520" y="642594"/>
            <a:ext cx="7680960" cy="626166"/>
          </a:xfrm>
        </p:spPr>
        <p:txBody>
          <a:bodyPr>
            <a:normAutofit/>
          </a:bodyPr>
          <a:lstStyle/>
          <a:p>
            <a:r>
              <a:rPr lang="el-GR" sz="2000" dirty="0"/>
              <a:t>Κλίφορντ </a:t>
            </a:r>
            <a:r>
              <a:rPr lang="el-GR" sz="2000" dirty="0" err="1"/>
              <a:t>Γκηρτζ</a:t>
            </a:r>
            <a:endParaRPr lang="el-GR" sz="2000" dirty="0"/>
          </a:p>
        </p:txBody>
      </p:sp>
      <p:sp>
        <p:nvSpPr>
          <p:cNvPr id="3" name="Θέση περιεχομένου 2">
            <a:extLst>
              <a:ext uri="{FF2B5EF4-FFF2-40B4-BE49-F238E27FC236}">
                <a16:creationId xmlns:a16="http://schemas.microsoft.com/office/drawing/2014/main" id="{2CEBBDCA-EC55-4A79-9979-D97E1B49E94A}"/>
              </a:ext>
            </a:extLst>
          </p:cNvPr>
          <p:cNvSpPr>
            <a:spLocks noGrp="1"/>
          </p:cNvSpPr>
          <p:nvPr>
            <p:ph idx="1"/>
          </p:nvPr>
        </p:nvSpPr>
        <p:spPr>
          <a:xfrm>
            <a:off x="731520" y="1556792"/>
            <a:ext cx="7680960" cy="4478247"/>
          </a:xfrm>
        </p:spPr>
        <p:txBody>
          <a:bodyPr>
            <a:normAutofit fontScale="92500" lnSpcReduction="10000"/>
          </a:bodyPr>
          <a:lstStyle/>
          <a:p>
            <a:r>
              <a:rPr lang="el-GR" dirty="0"/>
              <a:t>Η κουλτούρα είναι συστατικό στοιχείο της κοινωνικής ζωής</a:t>
            </a:r>
          </a:p>
          <a:p>
            <a:endParaRPr lang="el-GR" dirty="0"/>
          </a:p>
          <a:p>
            <a:r>
              <a:rPr lang="el-GR" dirty="0"/>
              <a:t>Ένας συμβολικός οδηγός ή γενικό πλάνο μέσω του οποίου οι άνθρωποι δίνουν νόημα στη ζωή τους</a:t>
            </a:r>
          </a:p>
          <a:p>
            <a:endParaRPr lang="el-GR" dirty="0"/>
          </a:p>
          <a:p>
            <a:r>
              <a:rPr lang="el-GR" b="1" dirty="0"/>
              <a:t>Πυκνή περιγραφή</a:t>
            </a:r>
            <a:r>
              <a:rPr lang="el-GR" dirty="0"/>
              <a:t>: η συναγωγή γενικών συμπερασμάτων από μικρά αλλά πυκνά γεγονότα</a:t>
            </a:r>
          </a:p>
          <a:p>
            <a:r>
              <a:rPr lang="el-GR" dirty="0"/>
              <a:t>Συνδυασμός ερμηνευτικής και εθνογραφικής περιγραφής</a:t>
            </a:r>
          </a:p>
          <a:p>
            <a:endParaRPr lang="el-GR" dirty="0"/>
          </a:p>
          <a:p>
            <a:r>
              <a:rPr lang="el-GR" dirty="0"/>
              <a:t>Η ανάλυση πρέπει να βασίζεται στη ζέουσα εμπειρία και στην προσπάθεια σύλληψης (στο επίπεδο του κειμένου) του νοήματος πάνω στο οποίο στηρίζεται η κοινωνική δράση</a:t>
            </a:r>
          </a:p>
          <a:p>
            <a:endParaRPr lang="el-GR" dirty="0"/>
          </a:p>
          <a:p>
            <a:r>
              <a:rPr lang="el-GR"/>
              <a:t>Η κοινωνική ζωή </a:t>
            </a:r>
            <a:r>
              <a:rPr lang="el-GR" dirty="0"/>
              <a:t>ως τελετουργία </a:t>
            </a:r>
          </a:p>
        </p:txBody>
      </p:sp>
    </p:spTree>
    <p:extLst>
      <p:ext uri="{BB962C8B-B14F-4D97-AF65-F5344CB8AC3E}">
        <p14:creationId xmlns:p14="http://schemas.microsoft.com/office/powerpoint/2010/main" val="19286766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4A960B-1FF3-4057-9D9A-22AD9C556BE9}"/>
              </a:ext>
            </a:extLst>
          </p:cNvPr>
          <p:cNvSpPr>
            <a:spLocks noGrp="1"/>
          </p:cNvSpPr>
          <p:nvPr>
            <p:ph type="title"/>
          </p:nvPr>
        </p:nvSpPr>
        <p:spPr/>
        <p:txBody>
          <a:bodyPr/>
          <a:lstStyle/>
          <a:p>
            <a:r>
              <a:rPr lang="el-GR" dirty="0"/>
              <a:t>Ψυχαναλυτικές προσεγγίσεις</a:t>
            </a:r>
          </a:p>
        </p:txBody>
      </p:sp>
      <p:sp>
        <p:nvSpPr>
          <p:cNvPr id="3" name="Θέση περιεχομένου 2">
            <a:extLst>
              <a:ext uri="{FF2B5EF4-FFF2-40B4-BE49-F238E27FC236}">
                <a16:creationId xmlns:a16="http://schemas.microsoft.com/office/drawing/2014/main" id="{A75D0EEE-7A73-4186-8944-4809B075C829}"/>
              </a:ext>
            </a:extLst>
          </p:cNvPr>
          <p:cNvSpPr>
            <a:spLocks noGrp="1"/>
          </p:cNvSpPr>
          <p:nvPr>
            <p:ph idx="1"/>
          </p:nvPr>
        </p:nvSpPr>
        <p:spPr/>
        <p:txBody>
          <a:bodyPr/>
          <a:lstStyle/>
          <a:p>
            <a:endParaRPr lang="en-US" dirty="0"/>
          </a:p>
          <a:p>
            <a:endParaRPr lang="en-US" dirty="0"/>
          </a:p>
          <a:p>
            <a:r>
              <a:rPr lang="el-GR" dirty="0"/>
              <a:t>Το νόημα της κοινωνικής ζωής και ανάγκη ερμηνείας της</a:t>
            </a:r>
          </a:p>
          <a:p>
            <a:endParaRPr lang="el-GR" dirty="0"/>
          </a:p>
          <a:p>
            <a:r>
              <a:rPr lang="el-GR" dirty="0"/>
              <a:t>Ασυνείδητες δυνάμεις που διαμορφώνουν την προσωπικότητα του ατόμου και της κουλτούρας</a:t>
            </a:r>
          </a:p>
          <a:p>
            <a:endParaRPr lang="el-GR" dirty="0"/>
          </a:p>
          <a:p>
            <a:r>
              <a:rPr lang="el-GR" dirty="0"/>
              <a:t>Οι ψυχικές προδιαθέσεις και δυνάμεις ως </a:t>
            </a:r>
            <a:r>
              <a:rPr lang="el-GR" dirty="0" err="1"/>
              <a:t>διαδραστικές</a:t>
            </a:r>
            <a:r>
              <a:rPr lang="el-GR" dirty="0"/>
              <a:t> προς την κουλτούρα </a:t>
            </a:r>
          </a:p>
        </p:txBody>
      </p:sp>
    </p:spTree>
    <p:extLst>
      <p:ext uri="{BB962C8B-B14F-4D97-AF65-F5344CB8AC3E}">
        <p14:creationId xmlns:p14="http://schemas.microsoft.com/office/powerpoint/2010/main" val="3973092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3CA8C7-2A50-461D-B51E-15539B152827}"/>
              </a:ext>
            </a:extLst>
          </p:cNvPr>
          <p:cNvSpPr>
            <a:spLocks noGrp="1"/>
          </p:cNvSpPr>
          <p:nvPr>
            <p:ph type="title"/>
          </p:nvPr>
        </p:nvSpPr>
        <p:spPr>
          <a:xfrm>
            <a:off x="731520" y="642594"/>
            <a:ext cx="7680960" cy="698174"/>
          </a:xfrm>
        </p:spPr>
        <p:txBody>
          <a:bodyPr>
            <a:normAutofit/>
          </a:bodyPr>
          <a:lstStyle/>
          <a:p>
            <a:r>
              <a:rPr lang="el-GR" sz="2400" dirty="0" err="1"/>
              <a:t>Ζίγκμουντ</a:t>
            </a:r>
            <a:r>
              <a:rPr lang="el-GR" sz="2400" dirty="0"/>
              <a:t> </a:t>
            </a:r>
            <a:r>
              <a:rPr lang="el-GR" sz="2400" dirty="0" err="1"/>
              <a:t>Φρόυντ</a:t>
            </a:r>
            <a:r>
              <a:rPr lang="el-GR" sz="2400" dirty="0"/>
              <a:t> </a:t>
            </a:r>
          </a:p>
        </p:txBody>
      </p:sp>
      <p:sp>
        <p:nvSpPr>
          <p:cNvPr id="3" name="Θέση περιεχομένου 2">
            <a:extLst>
              <a:ext uri="{FF2B5EF4-FFF2-40B4-BE49-F238E27FC236}">
                <a16:creationId xmlns:a16="http://schemas.microsoft.com/office/drawing/2014/main" id="{480BC4A0-BC09-4FC6-8CA9-FAC84BE48460}"/>
              </a:ext>
            </a:extLst>
          </p:cNvPr>
          <p:cNvSpPr>
            <a:spLocks noGrp="1"/>
          </p:cNvSpPr>
          <p:nvPr>
            <p:ph idx="1"/>
          </p:nvPr>
        </p:nvSpPr>
        <p:spPr/>
        <p:txBody>
          <a:bodyPr>
            <a:normAutofit fontScale="92500"/>
          </a:bodyPr>
          <a:lstStyle/>
          <a:p>
            <a:r>
              <a:rPr lang="el-GR" dirty="0"/>
              <a:t>Το Αυτό (</a:t>
            </a:r>
            <a:r>
              <a:rPr lang="en-US" dirty="0"/>
              <a:t>id) </a:t>
            </a:r>
            <a:r>
              <a:rPr lang="el-GR" dirty="0"/>
              <a:t>Έδρα των </a:t>
            </a:r>
            <a:r>
              <a:rPr lang="el-GR" dirty="0" err="1"/>
              <a:t>ενορμήσεων</a:t>
            </a:r>
            <a:endParaRPr lang="el-GR" dirty="0"/>
          </a:p>
          <a:p>
            <a:endParaRPr lang="el-GR" dirty="0"/>
          </a:p>
          <a:p>
            <a:r>
              <a:rPr lang="el-GR" dirty="0"/>
              <a:t>Το Εγώ (</a:t>
            </a:r>
            <a:r>
              <a:rPr lang="en-US" dirty="0"/>
              <a:t>Ego)</a:t>
            </a:r>
            <a:r>
              <a:rPr lang="el-GR" dirty="0"/>
              <a:t> Η αίσθηση του εαυτού προσαρμοσμένο στην πραγματικότητα</a:t>
            </a:r>
            <a:endParaRPr lang="en-US" dirty="0"/>
          </a:p>
          <a:p>
            <a:endParaRPr lang="en-US" dirty="0"/>
          </a:p>
          <a:p>
            <a:r>
              <a:rPr lang="el-GR" dirty="0"/>
              <a:t>Το Υπερεγώ (</a:t>
            </a:r>
            <a:r>
              <a:rPr lang="en-US" dirty="0"/>
              <a:t>superego)</a:t>
            </a:r>
            <a:r>
              <a:rPr lang="el-GR" dirty="0"/>
              <a:t> Προϊόν της κοινωνίας, και δη της οικογένειας</a:t>
            </a:r>
          </a:p>
          <a:p>
            <a:endParaRPr lang="el-GR" dirty="0"/>
          </a:p>
          <a:p>
            <a:r>
              <a:rPr lang="el-GR" dirty="0"/>
              <a:t>Αρχή της ηδονής</a:t>
            </a:r>
          </a:p>
          <a:p>
            <a:endParaRPr lang="el-GR" dirty="0"/>
          </a:p>
          <a:p>
            <a:r>
              <a:rPr lang="el-GR" dirty="0"/>
              <a:t>Έρως – θάνατος: σεξουαλική </a:t>
            </a:r>
            <a:r>
              <a:rPr lang="el-GR" dirty="0" err="1"/>
              <a:t>ενόρμηση</a:t>
            </a:r>
            <a:r>
              <a:rPr lang="el-GR" dirty="0"/>
              <a:t> και δημιουργικότητα – επιθετικότητα και </a:t>
            </a:r>
            <a:r>
              <a:rPr lang="el-GR" dirty="0" err="1"/>
              <a:t>καταστροφικότητα</a:t>
            </a:r>
            <a:endParaRPr lang="el-GR" dirty="0"/>
          </a:p>
        </p:txBody>
      </p:sp>
    </p:spTree>
    <p:extLst>
      <p:ext uri="{BB962C8B-B14F-4D97-AF65-F5344CB8AC3E}">
        <p14:creationId xmlns:p14="http://schemas.microsoft.com/office/powerpoint/2010/main" val="19394074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C9122F-E03D-4E6B-93F5-B12CA8535CCE}"/>
              </a:ext>
            </a:extLst>
          </p:cNvPr>
          <p:cNvSpPr>
            <a:spLocks noGrp="1"/>
          </p:cNvSpPr>
          <p:nvPr>
            <p:ph type="title"/>
          </p:nvPr>
        </p:nvSpPr>
        <p:spPr>
          <a:xfrm>
            <a:off x="731520" y="642594"/>
            <a:ext cx="7680960" cy="770182"/>
          </a:xfrm>
        </p:spPr>
        <p:txBody>
          <a:bodyPr>
            <a:normAutofit/>
          </a:bodyPr>
          <a:lstStyle/>
          <a:p>
            <a:r>
              <a:rPr lang="el-GR" sz="1800" dirty="0"/>
              <a:t>Σχολή της Φρανκφούρτης – </a:t>
            </a:r>
            <a:r>
              <a:rPr lang="el-GR" sz="1800" dirty="0" err="1"/>
              <a:t>Έριχ</a:t>
            </a:r>
            <a:r>
              <a:rPr lang="el-GR" sz="1800" dirty="0"/>
              <a:t> </a:t>
            </a:r>
            <a:r>
              <a:rPr lang="el-GR" sz="1800" dirty="0" err="1"/>
              <a:t>Φρομ</a:t>
            </a:r>
            <a:r>
              <a:rPr lang="el-GR" sz="1800" dirty="0"/>
              <a:t> και Χέρμπερτ </a:t>
            </a:r>
            <a:r>
              <a:rPr lang="el-GR" sz="1800" dirty="0" err="1"/>
              <a:t>Μαρκούζε</a:t>
            </a:r>
            <a:endParaRPr lang="el-GR" sz="1800" dirty="0"/>
          </a:p>
        </p:txBody>
      </p:sp>
      <p:sp>
        <p:nvSpPr>
          <p:cNvPr id="3" name="Θέση περιεχομένου 2">
            <a:extLst>
              <a:ext uri="{FF2B5EF4-FFF2-40B4-BE49-F238E27FC236}">
                <a16:creationId xmlns:a16="http://schemas.microsoft.com/office/drawing/2014/main" id="{BBC49102-71F2-4967-8CB5-47BAA484CA3B}"/>
              </a:ext>
            </a:extLst>
          </p:cNvPr>
          <p:cNvSpPr>
            <a:spLocks noGrp="1"/>
          </p:cNvSpPr>
          <p:nvPr>
            <p:ph idx="1"/>
          </p:nvPr>
        </p:nvSpPr>
        <p:spPr>
          <a:xfrm>
            <a:off x="731520" y="1916832"/>
            <a:ext cx="7680960" cy="4118208"/>
          </a:xfrm>
        </p:spPr>
        <p:txBody>
          <a:bodyPr>
            <a:normAutofit fontScale="85000" lnSpcReduction="10000"/>
          </a:bodyPr>
          <a:lstStyle/>
          <a:p>
            <a:r>
              <a:rPr lang="el-GR" dirty="0" err="1"/>
              <a:t>Φρομ</a:t>
            </a:r>
            <a:r>
              <a:rPr lang="el-GR" dirty="0"/>
              <a:t> (1968): </a:t>
            </a:r>
          </a:p>
          <a:p>
            <a:r>
              <a:rPr lang="el-GR" dirty="0"/>
              <a:t>το οικονομικό σύστημα οδηγεί στην δημιουργία φαντασιώσεων και ψευδαισθήσεων </a:t>
            </a:r>
          </a:p>
          <a:p>
            <a:r>
              <a:rPr lang="el-GR" dirty="0"/>
              <a:t>Η ευτυχία ταυτίζεται με την κατανάλωση</a:t>
            </a:r>
          </a:p>
          <a:p>
            <a:r>
              <a:rPr lang="el-GR" dirty="0"/>
              <a:t>Η ζωή χάνει το νόημά της</a:t>
            </a:r>
          </a:p>
          <a:p>
            <a:r>
              <a:rPr lang="el-GR" dirty="0"/>
              <a:t>Ουμανιστικός σοσιαλιστικός κοινοτισμός</a:t>
            </a:r>
          </a:p>
          <a:p>
            <a:endParaRPr lang="el-GR" dirty="0"/>
          </a:p>
          <a:p>
            <a:r>
              <a:rPr lang="el-GR" dirty="0" err="1"/>
              <a:t>Μαρκούζε</a:t>
            </a:r>
            <a:r>
              <a:rPr lang="el-GR" dirty="0"/>
              <a:t> (1964)</a:t>
            </a:r>
          </a:p>
          <a:p>
            <a:r>
              <a:rPr lang="el-GR" dirty="0"/>
              <a:t>Ο καταναλωτισμός αμβλύνει την κοινωνική κριτική και ανακόπτει την επανάσταση</a:t>
            </a:r>
          </a:p>
          <a:p>
            <a:r>
              <a:rPr lang="el-GR" dirty="0"/>
              <a:t>Ο άνθρωπος </a:t>
            </a:r>
            <a:r>
              <a:rPr lang="el-GR" dirty="0" err="1"/>
              <a:t>εκμαβλίζεται</a:t>
            </a:r>
            <a:r>
              <a:rPr lang="el-GR" dirty="0"/>
              <a:t> από τις ανέσεις</a:t>
            </a:r>
          </a:p>
          <a:p>
            <a:r>
              <a:rPr lang="el-GR" dirty="0"/>
              <a:t>Επίπλαστες ανάγκες</a:t>
            </a:r>
          </a:p>
          <a:p>
            <a:r>
              <a:rPr lang="el-GR" dirty="0"/>
              <a:t>Έλεγχος της λίμπιντο μέσω μίας διαδικασίας καταπιεστικής από-μετουσίωσης</a:t>
            </a:r>
          </a:p>
          <a:p>
            <a:endParaRPr lang="el-GR" dirty="0"/>
          </a:p>
        </p:txBody>
      </p:sp>
    </p:spTree>
    <p:extLst>
      <p:ext uri="{BB962C8B-B14F-4D97-AF65-F5344CB8AC3E}">
        <p14:creationId xmlns:p14="http://schemas.microsoft.com/office/powerpoint/2010/main" val="9163645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183424-F2C2-4ADD-B893-D21C6428F775}"/>
              </a:ext>
            </a:extLst>
          </p:cNvPr>
          <p:cNvSpPr>
            <a:spLocks noGrp="1"/>
          </p:cNvSpPr>
          <p:nvPr>
            <p:ph type="title"/>
          </p:nvPr>
        </p:nvSpPr>
        <p:spPr>
          <a:xfrm>
            <a:off x="731520" y="642594"/>
            <a:ext cx="7680960" cy="842190"/>
          </a:xfrm>
        </p:spPr>
        <p:txBody>
          <a:bodyPr>
            <a:normAutofit/>
          </a:bodyPr>
          <a:lstStyle/>
          <a:p>
            <a:r>
              <a:rPr lang="el-GR" sz="2000" dirty="0"/>
              <a:t>Ζακ </a:t>
            </a:r>
            <a:r>
              <a:rPr lang="el-GR" sz="2000" dirty="0" err="1"/>
              <a:t>Λακάν</a:t>
            </a:r>
            <a:r>
              <a:rPr lang="el-GR" sz="2000" dirty="0"/>
              <a:t> (1977)</a:t>
            </a:r>
          </a:p>
        </p:txBody>
      </p:sp>
      <p:sp>
        <p:nvSpPr>
          <p:cNvPr id="3" name="Θέση περιεχομένου 2">
            <a:extLst>
              <a:ext uri="{FF2B5EF4-FFF2-40B4-BE49-F238E27FC236}">
                <a16:creationId xmlns:a16="http://schemas.microsoft.com/office/drawing/2014/main" id="{56BB54A2-F9A8-4E0F-B53E-C7CAB0443348}"/>
              </a:ext>
            </a:extLst>
          </p:cNvPr>
          <p:cNvSpPr>
            <a:spLocks noGrp="1"/>
          </p:cNvSpPr>
          <p:nvPr>
            <p:ph idx="1"/>
          </p:nvPr>
        </p:nvSpPr>
        <p:spPr/>
        <p:txBody>
          <a:bodyPr>
            <a:normAutofit fontScale="92500"/>
          </a:bodyPr>
          <a:lstStyle/>
          <a:p>
            <a:r>
              <a:rPr lang="el-GR" dirty="0"/>
              <a:t>Ο εαυτός κατασκευάζεται από την γλώσσα και την κουλτούρα</a:t>
            </a:r>
          </a:p>
          <a:p>
            <a:endParaRPr lang="el-GR" dirty="0"/>
          </a:p>
          <a:p>
            <a:r>
              <a:rPr lang="el-GR" dirty="0"/>
              <a:t>Το υποκείμενο συγκροτείται ως μυθοπλασία στο επίπεδο της φαντασίωσης</a:t>
            </a:r>
          </a:p>
          <a:p>
            <a:endParaRPr lang="el-GR" dirty="0"/>
          </a:p>
          <a:p>
            <a:r>
              <a:rPr lang="el-GR" dirty="0"/>
              <a:t>Το πεδίο της γλώσσας είναι πατριαρχικό</a:t>
            </a:r>
          </a:p>
          <a:p>
            <a:endParaRPr lang="el-GR" dirty="0"/>
          </a:p>
          <a:p>
            <a:r>
              <a:rPr lang="el-GR" dirty="0"/>
              <a:t>Θέσεις υποκειμένου: Φαντασιακές αντιλήψεις για τον εαυτό που οι άνθρωποι υιοθετούν στη διάρκεια της ζωής τους</a:t>
            </a:r>
          </a:p>
          <a:p>
            <a:endParaRPr lang="el-GR" dirty="0"/>
          </a:p>
          <a:p>
            <a:r>
              <a:rPr lang="el-GR" dirty="0"/>
              <a:t>Ο άνθρωπος δεν είναι κύριος του εαυτού του και του πεπρωμένου του</a:t>
            </a:r>
          </a:p>
        </p:txBody>
      </p:sp>
    </p:spTree>
    <p:extLst>
      <p:ext uri="{BB962C8B-B14F-4D97-AF65-F5344CB8AC3E}">
        <p14:creationId xmlns:p14="http://schemas.microsoft.com/office/powerpoint/2010/main" val="4292226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C875E7-E5C9-4FEF-858D-1A3E9531B948}"/>
              </a:ext>
            </a:extLst>
          </p:cNvPr>
          <p:cNvSpPr>
            <a:spLocks noGrp="1"/>
          </p:cNvSpPr>
          <p:nvPr>
            <p:ph type="title"/>
          </p:nvPr>
        </p:nvSpPr>
        <p:spPr>
          <a:xfrm>
            <a:off x="731520" y="642594"/>
            <a:ext cx="7680960" cy="698174"/>
          </a:xfrm>
        </p:spPr>
        <p:txBody>
          <a:bodyPr/>
          <a:lstStyle/>
          <a:p>
            <a:r>
              <a:rPr lang="el-GR" dirty="0"/>
              <a:t>Μετανεοτερικότητα</a:t>
            </a:r>
          </a:p>
        </p:txBody>
      </p:sp>
      <p:sp>
        <p:nvSpPr>
          <p:cNvPr id="3" name="Θέση περιεχομένου 2">
            <a:extLst>
              <a:ext uri="{FF2B5EF4-FFF2-40B4-BE49-F238E27FC236}">
                <a16:creationId xmlns:a16="http://schemas.microsoft.com/office/drawing/2014/main" id="{736A3286-B9AE-4F68-A382-7FFC06C23057}"/>
              </a:ext>
            </a:extLst>
          </p:cNvPr>
          <p:cNvSpPr>
            <a:spLocks noGrp="1"/>
          </p:cNvSpPr>
          <p:nvPr>
            <p:ph idx="1"/>
          </p:nvPr>
        </p:nvSpPr>
        <p:spPr>
          <a:xfrm>
            <a:off x="731520" y="1700808"/>
            <a:ext cx="7680960" cy="4334232"/>
          </a:xfrm>
        </p:spPr>
        <p:txBody>
          <a:bodyPr>
            <a:normAutofit fontScale="77500" lnSpcReduction="20000"/>
          </a:bodyPr>
          <a:lstStyle/>
          <a:p>
            <a:r>
              <a:rPr lang="el-GR" dirty="0"/>
              <a:t>Ένα καινούργιο στάδιο καπιταλισμού (μεταβιομηχανική) οργανωμένου γύρω από τις υπηρεσίες: χρηματοοικονομικός τομέας, τουρισμός, κουλτούρα, τεχνολογίες πληροφορικής και επικοινωνίας</a:t>
            </a:r>
          </a:p>
          <a:p>
            <a:endParaRPr lang="el-GR" dirty="0"/>
          </a:p>
          <a:p>
            <a:r>
              <a:rPr lang="el-GR" dirty="0"/>
              <a:t>Παγκοσμιοποίηση: μία έντονη σύνδεση των χωρών του κόσμου που συνδέεται με την κατάρρευση των παλαιών συνόρων</a:t>
            </a:r>
          </a:p>
          <a:p>
            <a:endParaRPr lang="el-GR" dirty="0"/>
          </a:p>
          <a:p>
            <a:r>
              <a:rPr lang="el-GR" dirty="0"/>
              <a:t>Οι αντιλήψεις για την πραγματικότητα και την αναπαράστασή της συγχέονται</a:t>
            </a:r>
          </a:p>
          <a:p>
            <a:endParaRPr lang="el-GR" dirty="0"/>
          </a:p>
          <a:p>
            <a:r>
              <a:rPr lang="el-GR" dirty="0"/>
              <a:t>Η εικόνα και ο χώρος αντικαθιστούν την αφήγηση και την ιστορία ως οργανωτικές αρχές της πολιτισμικής παραγωγής</a:t>
            </a:r>
          </a:p>
          <a:p>
            <a:endParaRPr lang="el-GR" dirty="0"/>
          </a:p>
          <a:p>
            <a:r>
              <a:rPr lang="el-GR" dirty="0" err="1"/>
              <a:t>Στυλιστικά</a:t>
            </a:r>
            <a:r>
              <a:rPr lang="el-GR" dirty="0"/>
              <a:t> στοιχεία όπως η παρωδία, η ειρωνεία, οι συρραφές και ο εκλεκτικισμός γίνονται κυρίαρχα</a:t>
            </a:r>
          </a:p>
          <a:p>
            <a:endParaRPr lang="el-GR" dirty="0"/>
          </a:p>
          <a:p>
            <a:r>
              <a:rPr lang="el-GR" dirty="0"/>
              <a:t>Το αστικό τοπίο οργανώνεται γύρω από την διασκέδαση και τις υπηρεσίες γύρω από το </a:t>
            </a:r>
            <a:r>
              <a:rPr lang="el-GR" dirty="0" err="1"/>
              <a:t>λάιφστάιλ</a:t>
            </a:r>
            <a:r>
              <a:rPr lang="el-GR" dirty="0"/>
              <a:t>.</a:t>
            </a:r>
          </a:p>
        </p:txBody>
      </p:sp>
    </p:spTree>
    <p:extLst>
      <p:ext uri="{BB962C8B-B14F-4D97-AF65-F5344CB8AC3E}">
        <p14:creationId xmlns:p14="http://schemas.microsoft.com/office/powerpoint/2010/main" val="1070941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EF4BB19-52D4-40FB-BBA8-20828E180953}"/>
              </a:ext>
            </a:extLst>
          </p:cNvPr>
          <p:cNvSpPr>
            <a:spLocks noGrp="1"/>
          </p:cNvSpPr>
          <p:nvPr>
            <p:ph type="title"/>
          </p:nvPr>
        </p:nvSpPr>
        <p:spPr>
          <a:xfrm>
            <a:off x="731520" y="642594"/>
            <a:ext cx="7680960" cy="770182"/>
          </a:xfrm>
        </p:spPr>
        <p:txBody>
          <a:bodyPr>
            <a:normAutofit/>
          </a:bodyPr>
          <a:lstStyle/>
          <a:p>
            <a:r>
              <a:rPr lang="el-GR" sz="2800" dirty="0"/>
              <a:t>Ζαν-Φρανσουά </a:t>
            </a:r>
            <a:r>
              <a:rPr lang="el-GR" sz="2800" dirty="0" err="1"/>
              <a:t>Λυοτάρ</a:t>
            </a:r>
            <a:endParaRPr lang="el-GR" sz="2800" dirty="0"/>
          </a:p>
        </p:txBody>
      </p:sp>
      <p:sp>
        <p:nvSpPr>
          <p:cNvPr id="3" name="Θέση περιεχομένου 2">
            <a:extLst>
              <a:ext uri="{FF2B5EF4-FFF2-40B4-BE49-F238E27FC236}">
                <a16:creationId xmlns:a16="http://schemas.microsoft.com/office/drawing/2014/main" id="{DF108A23-5E2E-4FAB-ADBA-FED58A98E045}"/>
              </a:ext>
            </a:extLst>
          </p:cNvPr>
          <p:cNvSpPr>
            <a:spLocks noGrp="1"/>
          </p:cNvSpPr>
          <p:nvPr>
            <p:ph idx="1"/>
          </p:nvPr>
        </p:nvSpPr>
        <p:spPr/>
        <p:txBody>
          <a:bodyPr/>
          <a:lstStyle/>
          <a:p>
            <a:r>
              <a:rPr lang="el-GR" dirty="0"/>
              <a:t>Παρακμή των μεγάλων αφηγήσεων</a:t>
            </a:r>
          </a:p>
          <a:p>
            <a:endParaRPr lang="el-GR" dirty="0"/>
          </a:p>
          <a:p>
            <a:r>
              <a:rPr lang="el-GR" dirty="0"/>
              <a:t>Η πίστη ότι η επιστήμη, ο ορθός λόγος, ή η «αλήθεια» μπορούν να φέρουν την «πρόοδο» του ανθρώπου έχει απωλέσει την αξιοπιστία της. </a:t>
            </a:r>
          </a:p>
          <a:p>
            <a:endParaRPr lang="el-GR" dirty="0"/>
          </a:p>
          <a:p>
            <a:r>
              <a:rPr lang="el-GR" dirty="0"/>
              <a:t>Ανάδυση τεχνοκρατικής κοινωνίας</a:t>
            </a:r>
          </a:p>
          <a:p>
            <a:endParaRPr lang="el-GR" dirty="0"/>
          </a:p>
          <a:p>
            <a:r>
              <a:rPr lang="el-GR" dirty="0"/>
              <a:t>Έκλειψη μεγάλων στόχων</a:t>
            </a:r>
          </a:p>
          <a:p>
            <a:endParaRPr lang="el-GR" dirty="0"/>
          </a:p>
          <a:p>
            <a:endParaRPr lang="el-GR" dirty="0"/>
          </a:p>
        </p:txBody>
      </p:sp>
    </p:spTree>
    <p:extLst>
      <p:ext uri="{BB962C8B-B14F-4D97-AF65-F5344CB8AC3E}">
        <p14:creationId xmlns:p14="http://schemas.microsoft.com/office/powerpoint/2010/main" val="13362831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3EDD0D-9E10-4B16-AD3B-74B836295A02}"/>
              </a:ext>
            </a:extLst>
          </p:cNvPr>
          <p:cNvSpPr>
            <a:spLocks noGrp="1"/>
          </p:cNvSpPr>
          <p:nvPr>
            <p:ph type="title"/>
          </p:nvPr>
        </p:nvSpPr>
        <p:spPr>
          <a:xfrm>
            <a:off x="731520" y="642594"/>
            <a:ext cx="7680960" cy="770182"/>
          </a:xfrm>
        </p:spPr>
        <p:txBody>
          <a:bodyPr>
            <a:normAutofit/>
          </a:bodyPr>
          <a:lstStyle/>
          <a:p>
            <a:r>
              <a:rPr lang="el-GR" sz="2000" dirty="0"/>
              <a:t>Ζαν </a:t>
            </a:r>
            <a:r>
              <a:rPr lang="el-GR" sz="2000" dirty="0" err="1"/>
              <a:t>Μπωντριγιάρ</a:t>
            </a:r>
            <a:endParaRPr lang="el-GR" sz="2000" dirty="0"/>
          </a:p>
        </p:txBody>
      </p:sp>
      <p:sp>
        <p:nvSpPr>
          <p:cNvPr id="3" name="Θέση περιεχομένου 2">
            <a:extLst>
              <a:ext uri="{FF2B5EF4-FFF2-40B4-BE49-F238E27FC236}">
                <a16:creationId xmlns:a16="http://schemas.microsoft.com/office/drawing/2014/main" id="{14FC7F5E-6A61-4FF4-A4B3-DAC564096292}"/>
              </a:ext>
            </a:extLst>
          </p:cNvPr>
          <p:cNvSpPr>
            <a:spLocks noGrp="1"/>
          </p:cNvSpPr>
          <p:nvPr>
            <p:ph idx="1"/>
          </p:nvPr>
        </p:nvSpPr>
        <p:spPr>
          <a:xfrm>
            <a:off x="731520" y="1772816"/>
            <a:ext cx="7680960" cy="4262224"/>
          </a:xfrm>
        </p:spPr>
        <p:txBody>
          <a:bodyPr>
            <a:normAutofit fontScale="85000" lnSpcReduction="10000"/>
          </a:bodyPr>
          <a:lstStyle/>
          <a:p>
            <a:r>
              <a:rPr lang="el-GR" dirty="0"/>
              <a:t>Βαθιά μετάλλαξη του καπιταλισμού</a:t>
            </a:r>
          </a:p>
          <a:p>
            <a:endParaRPr lang="el-GR" dirty="0"/>
          </a:p>
          <a:p>
            <a:r>
              <a:rPr lang="el-GR" dirty="0"/>
              <a:t>Όχι ανταλλαγή εμπορευμάτων αλλά σημείων και συμβόλων που συγκροτούν έναν </a:t>
            </a:r>
            <a:r>
              <a:rPr lang="el-GR" b="1" dirty="0"/>
              <a:t>κώδικα</a:t>
            </a:r>
            <a:r>
              <a:rPr lang="el-GR" dirty="0"/>
              <a:t> μέσω του οποίου λαμβάνει χώρα η επικοινωνία </a:t>
            </a:r>
          </a:p>
          <a:p>
            <a:endParaRPr lang="el-GR" dirty="0"/>
          </a:p>
          <a:p>
            <a:r>
              <a:rPr lang="el-GR" dirty="0"/>
              <a:t>Επιζήτηση επιβεβαίωσης ταυτότητας και διαφορετικότητας</a:t>
            </a:r>
          </a:p>
          <a:p>
            <a:endParaRPr lang="el-GR" dirty="0"/>
          </a:p>
          <a:p>
            <a:r>
              <a:rPr lang="el-GR" dirty="0"/>
              <a:t>Ο κώδικας αμφισβητεί τις πρότερες διακρίσεις ανάμεσα στην κουλτούρα και την πραγματικότητα, ανάμεσα στο σημαίνον και το σημαινόμενο</a:t>
            </a:r>
          </a:p>
          <a:p>
            <a:endParaRPr lang="el-GR" dirty="0"/>
          </a:p>
          <a:p>
            <a:r>
              <a:rPr lang="el-GR" dirty="0"/>
              <a:t>Προσομοίωση (</a:t>
            </a:r>
            <a:r>
              <a:rPr lang="en-US" dirty="0"/>
              <a:t>simulation) </a:t>
            </a:r>
            <a:r>
              <a:rPr lang="el-GR" dirty="0"/>
              <a:t>και ομοίωμα (</a:t>
            </a:r>
            <a:r>
              <a:rPr lang="en-US" dirty="0"/>
              <a:t>simulacrum)</a:t>
            </a:r>
          </a:p>
          <a:p>
            <a:endParaRPr lang="en-US" dirty="0"/>
          </a:p>
          <a:p>
            <a:r>
              <a:rPr lang="el-GR" dirty="0"/>
              <a:t>Το τέλος του «κοινωνικού» και η απαρχή της </a:t>
            </a:r>
            <a:r>
              <a:rPr lang="el-GR" dirty="0" err="1"/>
              <a:t>υπερπροσομοίωσης</a:t>
            </a:r>
            <a:r>
              <a:rPr lang="el-GR" dirty="0"/>
              <a:t> </a:t>
            </a:r>
            <a:r>
              <a:rPr lang="en-US" dirty="0"/>
              <a:t> </a:t>
            </a:r>
            <a:endParaRPr lang="el-GR" dirty="0"/>
          </a:p>
        </p:txBody>
      </p:sp>
    </p:spTree>
    <p:extLst>
      <p:ext uri="{BB962C8B-B14F-4D97-AF65-F5344CB8AC3E}">
        <p14:creationId xmlns:p14="http://schemas.microsoft.com/office/powerpoint/2010/main" val="407014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Αξίες</a:t>
            </a:r>
          </a:p>
        </p:txBody>
      </p:sp>
      <p:sp>
        <p:nvSpPr>
          <p:cNvPr id="3" name="Θέση περιεχομένου 2"/>
          <p:cNvSpPr>
            <a:spLocks noGrp="1"/>
          </p:cNvSpPr>
          <p:nvPr>
            <p:ph idx="1"/>
          </p:nvPr>
        </p:nvSpPr>
        <p:spPr/>
        <p:txBody>
          <a:bodyPr>
            <a:normAutofit fontScale="55000" lnSpcReduction="20000"/>
          </a:bodyPr>
          <a:lstStyle/>
          <a:p>
            <a:pPr marL="0" indent="0">
              <a:buNone/>
            </a:pPr>
            <a:r>
              <a:rPr lang="el-GR" dirty="0"/>
              <a:t>Οι Αξίες είναι πολιτισμικά καθορισμένες αρχές και πρότυπα επιθυμιών, αγαθότητας και ομορφιάς που χρησιμεύουν ως ευρείες οδηγίες κοινωνικότητας. </a:t>
            </a:r>
          </a:p>
          <a:p>
            <a:pPr marL="0" indent="0">
              <a:buNone/>
            </a:pPr>
            <a:endParaRPr lang="el-GR" dirty="0"/>
          </a:p>
          <a:p>
            <a:pPr marL="0" indent="0">
              <a:buNone/>
            </a:pPr>
            <a:r>
              <a:rPr lang="el-GR" dirty="0"/>
              <a:t>Μας βοηθούν να αποφασίσουμε τι είναι σωστό και λάθος, και πώς να συμπεριφερόμαστε σε διάφορες περιστάσεις. </a:t>
            </a:r>
          </a:p>
          <a:p>
            <a:pPr marL="0" indent="0">
              <a:buNone/>
            </a:pPr>
            <a:endParaRPr lang="el-GR" dirty="0"/>
          </a:p>
          <a:p>
            <a:pPr marL="0" indent="0">
              <a:buNone/>
            </a:pPr>
            <a:r>
              <a:rPr lang="el-GR" dirty="0"/>
              <a:t>Αμερικανικές αξίες:</a:t>
            </a:r>
          </a:p>
          <a:p>
            <a:r>
              <a:rPr lang="el-GR" dirty="0"/>
              <a:t>Ατομικισμός</a:t>
            </a:r>
          </a:p>
          <a:p>
            <a:r>
              <a:rPr lang="el-GR" dirty="0"/>
              <a:t>Δράση και εργασία</a:t>
            </a:r>
          </a:p>
          <a:p>
            <a:r>
              <a:rPr lang="el-GR" dirty="0"/>
              <a:t>Πρόοδος και άνεση</a:t>
            </a:r>
          </a:p>
          <a:p>
            <a:r>
              <a:rPr lang="el-GR" dirty="0"/>
              <a:t>Ισότητα</a:t>
            </a:r>
          </a:p>
          <a:p>
            <a:r>
              <a:rPr lang="el-GR" dirty="0"/>
              <a:t>Ελευθερία</a:t>
            </a:r>
          </a:p>
          <a:p>
            <a:r>
              <a:rPr lang="el-GR" dirty="0"/>
              <a:t>Κατόρθωμα και επιτυχία</a:t>
            </a:r>
          </a:p>
          <a:p>
            <a:r>
              <a:rPr lang="el-GR" dirty="0"/>
              <a:t>Επιστήμη και τεχνολογία</a:t>
            </a:r>
          </a:p>
          <a:p>
            <a:r>
              <a:rPr lang="el-GR" dirty="0"/>
              <a:t>Αποδοτικότητα και πρακτικότητα</a:t>
            </a:r>
          </a:p>
          <a:p>
            <a:r>
              <a:rPr lang="el-GR" dirty="0"/>
              <a:t>Ήθος και ανθρωπισμός</a:t>
            </a:r>
          </a:p>
          <a:p>
            <a:r>
              <a:rPr lang="el-GR" dirty="0"/>
              <a:t>Ρατσισμός και υπεροχή της ομάδας </a:t>
            </a:r>
          </a:p>
        </p:txBody>
      </p:sp>
    </p:spTree>
    <p:extLst>
      <p:ext uri="{BB962C8B-B14F-4D97-AF65-F5344CB8AC3E}">
        <p14:creationId xmlns:p14="http://schemas.microsoft.com/office/powerpoint/2010/main" val="390542744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0BBD79-82AA-4F74-BBF7-B0E92FEAF86B}"/>
              </a:ext>
            </a:extLst>
          </p:cNvPr>
          <p:cNvSpPr>
            <a:spLocks noGrp="1"/>
          </p:cNvSpPr>
          <p:nvPr>
            <p:ph type="title"/>
          </p:nvPr>
        </p:nvSpPr>
        <p:spPr>
          <a:xfrm>
            <a:off x="731520" y="642594"/>
            <a:ext cx="7680960" cy="626166"/>
          </a:xfrm>
        </p:spPr>
        <p:txBody>
          <a:bodyPr>
            <a:normAutofit/>
          </a:bodyPr>
          <a:lstStyle/>
          <a:p>
            <a:r>
              <a:rPr lang="el-GR" sz="2400" dirty="0"/>
              <a:t>Ντάνιελ Μπελ</a:t>
            </a:r>
          </a:p>
        </p:txBody>
      </p:sp>
      <p:sp>
        <p:nvSpPr>
          <p:cNvPr id="3" name="Θέση περιεχομένου 2">
            <a:extLst>
              <a:ext uri="{FF2B5EF4-FFF2-40B4-BE49-F238E27FC236}">
                <a16:creationId xmlns:a16="http://schemas.microsoft.com/office/drawing/2014/main" id="{4674AF13-2FCF-4321-A906-8876267DE915}"/>
              </a:ext>
            </a:extLst>
          </p:cNvPr>
          <p:cNvSpPr>
            <a:spLocks noGrp="1"/>
          </p:cNvSpPr>
          <p:nvPr>
            <p:ph idx="1"/>
          </p:nvPr>
        </p:nvSpPr>
        <p:spPr>
          <a:xfrm>
            <a:off x="731520" y="1700808"/>
            <a:ext cx="7680960" cy="4334232"/>
          </a:xfrm>
        </p:spPr>
        <p:txBody>
          <a:bodyPr/>
          <a:lstStyle/>
          <a:p>
            <a:r>
              <a:rPr lang="el-GR" dirty="0"/>
              <a:t>Εσωτερική αντίφαση του όψιμου καπιταλισμού:</a:t>
            </a:r>
          </a:p>
          <a:p>
            <a:endParaRPr lang="el-GR" dirty="0"/>
          </a:p>
          <a:p>
            <a:r>
              <a:rPr lang="el-GR" dirty="0"/>
              <a:t>Ενώ η παραγωγή οργανώνεται γύρω από τον ορθολογισμό και την ασκητική μεθοδικότητα, η κατανάλωση οργανώνεται γύρω από τον ηδονισμό και την άμεση απόλαυση.</a:t>
            </a:r>
          </a:p>
          <a:p>
            <a:endParaRPr lang="el-GR" dirty="0"/>
          </a:p>
          <a:p>
            <a:r>
              <a:rPr lang="el-GR" dirty="0"/>
              <a:t>Η κουλτούρα γίνεται ανεξέλεγκτη και αυτονομείται καθώς καθορίζει τόσο την παραγωγή όσο και την κατανάλωση. </a:t>
            </a:r>
          </a:p>
        </p:txBody>
      </p:sp>
    </p:spTree>
    <p:extLst>
      <p:ext uri="{BB962C8B-B14F-4D97-AF65-F5344CB8AC3E}">
        <p14:creationId xmlns:p14="http://schemas.microsoft.com/office/powerpoint/2010/main" val="179259694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37FAB4-60F0-48CC-AD23-512B04BB2568}"/>
              </a:ext>
            </a:extLst>
          </p:cNvPr>
          <p:cNvSpPr>
            <a:spLocks noGrp="1"/>
          </p:cNvSpPr>
          <p:nvPr>
            <p:ph type="title"/>
          </p:nvPr>
        </p:nvSpPr>
        <p:spPr>
          <a:xfrm>
            <a:off x="731520" y="642594"/>
            <a:ext cx="7680960" cy="410142"/>
          </a:xfrm>
        </p:spPr>
        <p:txBody>
          <a:bodyPr>
            <a:normAutofit/>
          </a:bodyPr>
          <a:lstStyle/>
          <a:p>
            <a:r>
              <a:rPr lang="el-GR" sz="2000" dirty="0"/>
              <a:t>Σκοτ </a:t>
            </a:r>
            <a:r>
              <a:rPr lang="el-GR" sz="2000" dirty="0" err="1"/>
              <a:t>Λας</a:t>
            </a:r>
            <a:r>
              <a:rPr lang="el-GR" sz="2000" dirty="0"/>
              <a:t> (1988)</a:t>
            </a:r>
          </a:p>
        </p:txBody>
      </p:sp>
      <p:sp>
        <p:nvSpPr>
          <p:cNvPr id="3" name="Θέση περιεχομένου 2">
            <a:extLst>
              <a:ext uri="{FF2B5EF4-FFF2-40B4-BE49-F238E27FC236}">
                <a16:creationId xmlns:a16="http://schemas.microsoft.com/office/drawing/2014/main" id="{7C8A3816-C243-40B8-9E8A-F15E1F7D855A}"/>
              </a:ext>
            </a:extLst>
          </p:cNvPr>
          <p:cNvSpPr>
            <a:spLocks noGrp="1"/>
          </p:cNvSpPr>
          <p:nvPr>
            <p:ph idx="1"/>
          </p:nvPr>
        </p:nvSpPr>
        <p:spPr>
          <a:xfrm>
            <a:off x="731520" y="1844824"/>
            <a:ext cx="7680960" cy="4190216"/>
          </a:xfrm>
        </p:spPr>
        <p:txBody>
          <a:bodyPr/>
          <a:lstStyle/>
          <a:p>
            <a:r>
              <a:rPr lang="el-GR" dirty="0"/>
              <a:t>Η </a:t>
            </a:r>
            <a:r>
              <a:rPr lang="el-GR" dirty="0" err="1"/>
              <a:t>νεοτερίκευση</a:t>
            </a:r>
            <a:r>
              <a:rPr lang="el-GR" dirty="0"/>
              <a:t> ήταν μία διαδικασία διαφοροποίησης διαφόρων σφαιρών της κοινωνικής ζωής</a:t>
            </a:r>
          </a:p>
          <a:p>
            <a:endParaRPr lang="el-GR" dirty="0"/>
          </a:p>
          <a:p>
            <a:r>
              <a:rPr lang="el-GR" dirty="0"/>
              <a:t>Η </a:t>
            </a:r>
            <a:r>
              <a:rPr lang="el-GR" dirty="0" err="1"/>
              <a:t>μετανεοτερικότητα</a:t>
            </a:r>
            <a:r>
              <a:rPr lang="el-GR" dirty="0"/>
              <a:t> </a:t>
            </a:r>
            <a:r>
              <a:rPr lang="el-GR" dirty="0" err="1"/>
              <a:t>αποδιαφοροποιεί</a:t>
            </a:r>
            <a:r>
              <a:rPr lang="el-GR" dirty="0"/>
              <a:t> την κοινωνική οργάνωση:</a:t>
            </a:r>
          </a:p>
          <a:p>
            <a:endParaRPr lang="el-GR" dirty="0"/>
          </a:p>
          <a:p>
            <a:r>
              <a:rPr lang="el-GR" dirty="0"/>
              <a:t>Τα σύνορα ανάμεσα στην κουλτούρα, την οικονομία και την πολιτική παύουν να υπάρχουν</a:t>
            </a:r>
          </a:p>
          <a:p>
            <a:r>
              <a:rPr lang="el-GR" dirty="0"/>
              <a:t>Οι καντιανές διακρίσεις ανάμεσα στην αισθητική και την ηθική χαλαρώνουν</a:t>
            </a:r>
          </a:p>
          <a:p>
            <a:r>
              <a:rPr lang="el-GR" dirty="0"/>
              <a:t>Οι πανεπιστημιακές πειθαρχίες χαλαρώνουν</a:t>
            </a:r>
          </a:p>
          <a:p>
            <a:r>
              <a:rPr lang="el-GR" dirty="0"/>
              <a:t>Οι διακρίσεις μεταξύ της υψηλής και της λαϊκής τέχνης </a:t>
            </a:r>
            <a:r>
              <a:rPr lang="el-GR"/>
              <a:t>γίνονται αδιόρατες</a:t>
            </a:r>
            <a:endParaRPr lang="el-GR" dirty="0"/>
          </a:p>
        </p:txBody>
      </p:sp>
    </p:spTree>
    <p:extLst>
      <p:ext uri="{BB962C8B-B14F-4D97-AF65-F5344CB8AC3E}">
        <p14:creationId xmlns:p14="http://schemas.microsoft.com/office/powerpoint/2010/main" val="1278116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στις Αξίες</a:t>
            </a:r>
          </a:p>
        </p:txBody>
      </p:sp>
      <p:sp>
        <p:nvSpPr>
          <p:cNvPr id="3" name="Θέση περιεχομένου 2"/>
          <p:cNvSpPr>
            <a:spLocks noGrp="1"/>
          </p:cNvSpPr>
          <p:nvPr>
            <p:ph idx="1"/>
          </p:nvPr>
        </p:nvSpPr>
        <p:spPr/>
        <p:txBody>
          <a:bodyPr/>
          <a:lstStyle/>
          <a:p>
            <a:r>
              <a:rPr lang="el-GR" dirty="0"/>
              <a:t>Αυτοπραγμάτωση</a:t>
            </a:r>
          </a:p>
          <a:p>
            <a:endParaRPr lang="el-GR" dirty="0"/>
          </a:p>
          <a:p>
            <a:r>
              <a:rPr lang="el-GR" dirty="0" err="1"/>
              <a:t>Οριενταλιστική</a:t>
            </a:r>
            <a:r>
              <a:rPr lang="el-GR" dirty="0"/>
              <a:t> πνευματικότητα</a:t>
            </a:r>
          </a:p>
          <a:p>
            <a:endParaRPr lang="el-GR" dirty="0"/>
          </a:p>
          <a:p>
            <a:r>
              <a:rPr lang="el-GR" dirty="0"/>
              <a:t>Σεξουαλική εκφραστικότητα</a:t>
            </a:r>
          </a:p>
          <a:p>
            <a:endParaRPr lang="el-GR" dirty="0"/>
          </a:p>
          <a:p>
            <a:r>
              <a:rPr lang="el-GR" dirty="0" err="1"/>
              <a:t>Βιγκανισμός</a:t>
            </a:r>
            <a:endParaRPr lang="el-GR" dirty="0"/>
          </a:p>
        </p:txBody>
      </p:sp>
    </p:spTree>
    <p:extLst>
      <p:ext uri="{BB962C8B-B14F-4D97-AF65-F5344CB8AC3E}">
        <p14:creationId xmlns:p14="http://schemas.microsoft.com/office/powerpoint/2010/main" val="3017075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Σύμβολο</a:t>
            </a:r>
          </a:p>
        </p:txBody>
      </p:sp>
      <p:sp>
        <p:nvSpPr>
          <p:cNvPr id="3" name="Θέση περιεχομένου 2"/>
          <p:cNvSpPr>
            <a:spLocks noGrp="1"/>
          </p:cNvSpPr>
          <p:nvPr>
            <p:ph idx="1"/>
          </p:nvPr>
        </p:nvSpPr>
        <p:spPr/>
        <p:txBody>
          <a:bodyPr>
            <a:normAutofit fontScale="92500" lnSpcReduction="20000"/>
          </a:bodyPr>
          <a:lstStyle/>
          <a:p>
            <a:r>
              <a:rPr lang="el-GR" dirty="0"/>
              <a:t>Ένα σχήμα, αντικείμενο, ή παράσταση στο οποίο αποδίδεται αυθαίρετα ένα </a:t>
            </a:r>
            <a:r>
              <a:rPr lang="el-GR" b="1" dirty="0"/>
              <a:t>συμβατικό</a:t>
            </a:r>
            <a:r>
              <a:rPr lang="el-GR" dirty="0"/>
              <a:t> νόημα από άτομα που μοιράζονται μία κουλτούρα για να αναπαραστήσει συνήθως μία αφηρημένη έννοια.</a:t>
            </a:r>
          </a:p>
          <a:p>
            <a:endParaRPr lang="el-GR" dirty="0"/>
          </a:p>
          <a:p>
            <a:r>
              <a:rPr lang="el-GR" dirty="0"/>
              <a:t>Τα σύμβολα διαμορφώνουν τον πυρήνα της συμβολικής διάδρασης. </a:t>
            </a:r>
          </a:p>
          <a:p>
            <a:endParaRPr lang="el-GR" dirty="0"/>
          </a:p>
          <a:p>
            <a:r>
              <a:rPr lang="el-GR" dirty="0"/>
              <a:t>Συμπυκνώνουν πολύ περίπλοκες ιδέες και αξίες σε απλές υλικές μορφές.</a:t>
            </a:r>
          </a:p>
          <a:p>
            <a:endParaRPr lang="el-GR" dirty="0"/>
          </a:p>
          <a:p>
            <a:r>
              <a:rPr lang="el-GR" dirty="0"/>
              <a:t>Απλώς και μόνον η παρουσία των συμβόλων προκαλεί τον συνειρμό ιδεών και αξιών.</a:t>
            </a:r>
          </a:p>
          <a:p>
            <a:endParaRPr lang="el-GR" dirty="0"/>
          </a:p>
          <a:p>
            <a:r>
              <a:rPr lang="el-GR" dirty="0"/>
              <a:t>Το ίδιο σύμβολο μπορεί να έχει διαφορετικό νόημα από κουλτούρα σε κουλτούρα.</a:t>
            </a:r>
          </a:p>
        </p:txBody>
      </p:sp>
    </p:spTree>
    <p:extLst>
      <p:ext uri="{BB962C8B-B14F-4D97-AF65-F5344CB8AC3E}">
        <p14:creationId xmlns:p14="http://schemas.microsoft.com/office/powerpoint/2010/main" val="882850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Γλώσσα</a:t>
            </a:r>
          </a:p>
        </p:txBody>
      </p:sp>
      <p:sp>
        <p:nvSpPr>
          <p:cNvPr id="3" name="Θέση περιεχομένου 2"/>
          <p:cNvSpPr>
            <a:spLocks noGrp="1"/>
          </p:cNvSpPr>
          <p:nvPr>
            <p:ph idx="1"/>
          </p:nvPr>
        </p:nvSpPr>
        <p:spPr/>
        <p:txBody>
          <a:bodyPr>
            <a:normAutofit fontScale="92500" lnSpcReduction="10000"/>
          </a:bodyPr>
          <a:lstStyle/>
          <a:p>
            <a:r>
              <a:rPr lang="el-GR" dirty="0"/>
              <a:t>Ένα δομικό, προφορικό ή/και γραπτό, σύστημα επικοινωνίας.</a:t>
            </a:r>
          </a:p>
          <a:p>
            <a:endParaRPr lang="el-GR" dirty="0"/>
          </a:p>
          <a:p>
            <a:r>
              <a:rPr lang="el-GR" dirty="0"/>
              <a:t>Μία διανοητική ικανότητα μάθησης και χρήσης συστημάτων περίπλοκης επικοινωνίας.</a:t>
            </a:r>
          </a:p>
          <a:p>
            <a:endParaRPr lang="el-GR" dirty="0"/>
          </a:p>
          <a:p>
            <a:r>
              <a:rPr lang="el-GR" dirty="0"/>
              <a:t>Βασίζεται σε ομάδες κανόνων μέσω των οποίων τα σημεία συνδέονται με νοήματα.  </a:t>
            </a:r>
          </a:p>
          <a:p>
            <a:endParaRPr lang="el-GR" dirty="0"/>
          </a:p>
          <a:p>
            <a:r>
              <a:rPr lang="el-GR" dirty="0"/>
              <a:t>Αποτελεί τον πυρήνα κάθε κουλτούρας. </a:t>
            </a:r>
          </a:p>
          <a:p>
            <a:endParaRPr lang="el-GR" dirty="0"/>
          </a:p>
          <a:p>
            <a:r>
              <a:rPr lang="el-GR" dirty="0"/>
              <a:t>Οι άνθρωποι που μοιράζονται μια γλώσσα μοιράζονται ένα πυκνό αλλά και ευέλικτο σετ συμβόλων και νοημάτων. </a:t>
            </a:r>
          </a:p>
          <a:p>
            <a:endParaRPr lang="el-GR" dirty="0"/>
          </a:p>
        </p:txBody>
      </p:sp>
    </p:spTree>
    <p:extLst>
      <p:ext uri="{BB962C8B-B14F-4D97-AF65-F5344CB8AC3E}">
        <p14:creationId xmlns:p14="http://schemas.microsoft.com/office/powerpoint/2010/main" val="64327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4960D1-169D-4833-9A13-B278DA1D80A2}"/>
              </a:ext>
            </a:extLst>
          </p:cNvPr>
          <p:cNvSpPr>
            <a:spLocks noGrp="1"/>
          </p:cNvSpPr>
          <p:nvPr>
            <p:ph type="title"/>
          </p:nvPr>
        </p:nvSpPr>
        <p:spPr/>
        <p:txBody>
          <a:bodyPr/>
          <a:lstStyle/>
          <a:p>
            <a:r>
              <a:rPr lang="el-GR" dirty="0"/>
              <a:t>Υπόθεση Γλωσσικής Σχετικότητας</a:t>
            </a:r>
          </a:p>
        </p:txBody>
      </p:sp>
      <p:sp>
        <p:nvSpPr>
          <p:cNvPr id="3" name="Θέση περιεχομένου 2">
            <a:extLst>
              <a:ext uri="{FF2B5EF4-FFF2-40B4-BE49-F238E27FC236}">
                <a16:creationId xmlns:a16="http://schemas.microsoft.com/office/drawing/2014/main" id="{4A021E4E-2EFD-4107-A5B5-0C2385BAF943}"/>
              </a:ext>
            </a:extLst>
          </p:cNvPr>
          <p:cNvSpPr>
            <a:spLocks noGrp="1"/>
          </p:cNvSpPr>
          <p:nvPr>
            <p:ph idx="1"/>
          </p:nvPr>
        </p:nvSpPr>
        <p:spPr/>
        <p:txBody>
          <a:bodyPr/>
          <a:lstStyle/>
          <a:p>
            <a:r>
              <a:rPr lang="el-GR" dirty="0"/>
              <a:t>Υπόθεση </a:t>
            </a:r>
            <a:r>
              <a:rPr lang="en-US" dirty="0"/>
              <a:t>Whorf </a:t>
            </a:r>
            <a:r>
              <a:rPr lang="el-GR" dirty="0"/>
              <a:t>(</a:t>
            </a:r>
            <a:r>
              <a:rPr lang="en-US" dirty="0"/>
              <a:t>Sapir </a:t>
            </a:r>
            <a:r>
              <a:rPr lang="el-GR" dirty="0"/>
              <a:t>και</a:t>
            </a:r>
            <a:r>
              <a:rPr lang="en-US" dirty="0"/>
              <a:t> </a:t>
            </a:r>
            <a:r>
              <a:rPr lang="en-US" dirty="0" err="1"/>
              <a:t>Worf</a:t>
            </a:r>
            <a:r>
              <a:rPr lang="en-US" dirty="0"/>
              <a:t> 1956)</a:t>
            </a:r>
            <a:r>
              <a:rPr lang="el-GR" dirty="0"/>
              <a:t>: Οι άνθρωποι αντιλαμβάνονται τον κόσμο πολύ διαφορετικά ανάλογα με την φύση των εννοιών της γλώσσας τους.  </a:t>
            </a:r>
          </a:p>
          <a:p>
            <a:endParaRPr lang="el-GR" dirty="0"/>
          </a:p>
          <a:p>
            <a:r>
              <a:rPr lang="el-GR" dirty="0"/>
              <a:t>Η γλώσσα είναι ο κόσμος μας</a:t>
            </a:r>
          </a:p>
          <a:p>
            <a:endParaRPr lang="el-GR" dirty="0"/>
          </a:p>
          <a:p>
            <a:r>
              <a:rPr lang="el-GR" dirty="0"/>
              <a:t>Πλήρης </a:t>
            </a:r>
            <a:r>
              <a:rPr lang="el-GR" dirty="0" err="1"/>
              <a:t>σχετικοποίηση</a:t>
            </a:r>
            <a:r>
              <a:rPr lang="el-GR" dirty="0"/>
              <a:t> της πραγματικότητας</a:t>
            </a:r>
          </a:p>
        </p:txBody>
      </p:sp>
    </p:spTree>
    <p:extLst>
      <p:ext uri="{BB962C8B-B14F-4D97-AF65-F5344CB8AC3E}">
        <p14:creationId xmlns:p14="http://schemas.microsoft.com/office/powerpoint/2010/main" val="1984664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658AB2-A875-425E-863C-A7039E3071BF}"/>
              </a:ext>
            </a:extLst>
          </p:cNvPr>
          <p:cNvSpPr>
            <a:spLocks noGrp="1"/>
          </p:cNvSpPr>
          <p:nvPr>
            <p:ph type="title"/>
          </p:nvPr>
        </p:nvSpPr>
        <p:spPr/>
        <p:txBody>
          <a:bodyPr>
            <a:normAutofit/>
          </a:bodyPr>
          <a:lstStyle/>
          <a:p>
            <a:r>
              <a:rPr lang="el-GR" sz="3200" dirty="0"/>
              <a:t>Εκφραστικός συμβολισμός και παραγωγή κουλτούρας</a:t>
            </a:r>
          </a:p>
        </p:txBody>
      </p:sp>
      <p:sp>
        <p:nvSpPr>
          <p:cNvPr id="3" name="Θέση περιεχομένου 2">
            <a:extLst>
              <a:ext uri="{FF2B5EF4-FFF2-40B4-BE49-F238E27FC236}">
                <a16:creationId xmlns:a16="http://schemas.microsoft.com/office/drawing/2014/main" id="{E18AF0E1-4960-4C9D-AD62-53548BF04AB7}"/>
              </a:ext>
            </a:extLst>
          </p:cNvPr>
          <p:cNvSpPr>
            <a:spLocks noGrp="1"/>
          </p:cNvSpPr>
          <p:nvPr>
            <p:ph idx="1"/>
          </p:nvPr>
        </p:nvSpPr>
        <p:spPr/>
        <p:txBody>
          <a:bodyPr/>
          <a:lstStyle/>
          <a:p>
            <a:r>
              <a:rPr lang="el-GR" dirty="0"/>
              <a:t>Τέχνες, μουσική, λογοτεχνία, δημόσιες εκδηλώσεις, εκθέσεις, μόδα, διαφημίσεις, θρησκεία, αθλητισμός, επιστήμη, ΜΜΕ</a:t>
            </a:r>
          </a:p>
          <a:p>
            <a:endParaRPr lang="el-GR" dirty="0"/>
          </a:p>
          <a:p>
            <a:r>
              <a:rPr lang="el-GR" dirty="0"/>
              <a:t>Αντανάκλαση της κοινωνίας</a:t>
            </a:r>
          </a:p>
          <a:p>
            <a:endParaRPr lang="el-GR" dirty="0"/>
          </a:p>
          <a:p>
            <a:r>
              <a:rPr lang="el-GR" dirty="0"/>
              <a:t>Φορέας ενός κώδικα που επιτρέπει στους ανθρώπους να αναπαράγουν την κοινωνία – μέσον </a:t>
            </a:r>
            <a:r>
              <a:rPr lang="el-GR" b="1" dirty="0"/>
              <a:t>εσωτερίκευσης</a:t>
            </a:r>
            <a:r>
              <a:rPr lang="el-GR" dirty="0"/>
              <a:t> των αξιών, των κανόνων και των πεποιθήσεων που καθορίζουν τους βασικούς στόχους και καθοδηγούν τη δράση τους</a:t>
            </a:r>
          </a:p>
          <a:p>
            <a:endParaRPr lang="el-GR" dirty="0"/>
          </a:p>
          <a:p>
            <a:endParaRPr lang="el-GR" dirty="0"/>
          </a:p>
          <a:p>
            <a:endParaRPr lang="el-GR" dirty="0"/>
          </a:p>
        </p:txBody>
      </p:sp>
    </p:spTree>
    <p:extLst>
      <p:ext uri="{BB962C8B-B14F-4D97-AF65-F5344CB8AC3E}">
        <p14:creationId xmlns:p14="http://schemas.microsoft.com/office/powerpoint/2010/main" val="499096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Καθολικά στοιχεία της Κουλτούρας (</a:t>
            </a:r>
            <a:r>
              <a:rPr lang="en-US" sz="2800" dirty="0"/>
              <a:t>George Peter Murdock, 1950)</a:t>
            </a:r>
            <a:endParaRPr lang="el-GR" sz="2800" dirty="0"/>
          </a:p>
        </p:txBody>
      </p:sp>
      <p:sp>
        <p:nvSpPr>
          <p:cNvPr id="3" name="Θέση περιεχομένου 2"/>
          <p:cNvSpPr>
            <a:spLocks noGrp="1"/>
          </p:cNvSpPr>
          <p:nvPr>
            <p:ph idx="1"/>
          </p:nvPr>
        </p:nvSpPr>
        <p:spPr/>
        <p:txBody>
          <a:bodyPr>
            <a:normAutofit/>
          </a:bodyPr>
          <a:lstStyle/>
          <a:p>
            <a:r>
              <a:rPr lang="el-GR" dirty="0"/>
              <a:t>Καταμερισμός της εργασίας</a:t>
            </a:r>
          </a:p>
          <a:p>
            <a:endParaRPr lang="el-GR" dirty="0"/>
          </a:p>
          <a:p>
            <a:r>
              <a:rPr lang="el-GR" dirty="0"/>
              <a:t>Το ταμπού της αιμομιξίας</a:t>
            </a:r>
          </a:p>
          <a:p>
            <a:endParaRPr lang="el-GR" dirty="0"/>
          </a:p>
          <a:p>
            <a:r>
              <a:rPr lang="el-GR" dirty="0"/>
              <a:t>Ο γάμος</a:t>
            </a:r>
          </a:p>
          <a:p>
            <a:endParaRPr lang="el-GR" dirty="0"/>
          </a:p>
          <a:p>
            <a:r>
              <a:rPr lang="el-GR" dirty="0"/>
              <a:t>Η οικογένεια</a:t>
            </a:r>
          </a:p>
          <a:p>
            <a:endParaRPr lang="el-GR" dirty="0"/>
          </a:p>
          <a:p>
            <a:r>
              <a:rPr lang="el-GR" dirty="0"/>
              <a:t>Διαβατήριες τελετές (βάπτιση, γάμος, </a:t>
            </a:r>
            <a:r>
              <a:rPr lang="el-GR" dirty="0" err="1"/>
              <a:t>εισόδιες</a:t>
            </a:r>
            <a:r>
              <a:rPr lang="el-GR" dirty="0"/>
              <a:t> τελετές σε </a:t>
            </a:r>
            <a:r>
              <a:rPr lang="el-GR" dirty="0" err="1"/>
              <a:t>σέκτες</a:t>
            </a:r>
            <a:r>
              <a:rPr lang="el-GR" dirty="0"/>
              <a:t>)</a:t>
            </a:r>
          </a:p>
          <a:p>
            <a:endParaRPr lang="el-GR" dirty="0"/>
          </a:p>
          <a:p>
            <a:endParaRPr lang="el-GR" dirty="0"/>
          </a:p>
        </p:txBody>
      </p:sp>
    </p:spTree>
    <p:extLst>
      <p:ext uri="{BB962C8B-B14F-4D97-AF65-F5344CB8AC3E}">
        <p14:creationId xmlns:p14="http://schemas.microsoft.com/office/powerpoint/2010/main" val="3589000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308EA7-1D14-47B7-B533-F5ACEEB8809B}"/>
              </a:ext>
            </a:extLst>
          </p:cNvPr>
          <p:cNvSpPr>
            <a:spLocks noGrp="1"/>
          </p:cNvSpPr>
          <p:nvPr>
            <p:ph type="title"/>
          </p:nvPr>
        </p:nvSpPr>
        <p:spPr/>
        <p:txBody>
          <a:bodyPr>
            <a:normAutofit/>
          </a:bodyPr>
          <a:lstStyle/>
          <a:p>
            <a:r>
              <a:rPr lang="el-GR" sz="2800" dirty="0"/>
              <a:t>Πολιτισμική Ολοκλήρωση - Αρμονία</a:t>
            </a:r>
          </a:p>
        </p:txBody>
      </p:sp>
      <p:sp>
        <p:nvSpPr>
          <p:cNvPr id="3" name="Θέση περιεχομένου 2">
            <a:extLst>
              <a:ext uri="{FF2B5EF4-FFF2-40B4-BE49-F238E27FC236}">
                <a16:creationId xmlns:a16="http://schemas.microsoft.com/office/drawing/2014/main" id="{2D4E9ED0-2FB3-4409-96FF-DF6F7E29D652}"/>
              </a:ext>
            </a:extLst>
          </p:cNvPr>
          <p:cNvSpPr>
            <a:spLocks noGrp="1"/>
          </p:cNvSpPr>
          <p:nvPr>
            <p:ph idx="1"/>
          </p:nvPr>
        </p:nvSpPr>
        <p:spPr/>
        <p:txBody>
          <a:bodyPr>
            <a:normAutofit fontScale="92500" lnSpcReduction="10000"/>
          </a:bodyPr>
          <a:lstStyle/>
          <a:p>
            <a:r>
              <a:rPr lang="el-GR" dirty="0"/>
              <a:t>Τα επιμέρους στοιχεία συγκροτούν ένα αρμονικό σύνολο(?)</a:t>
            </a:r>
          </a:p>
          <a:p>
            <a:endParaRPr lang="el-GR" dirty="0"/>
          </a:p>
          <a:p>
            <a:r>
              <a:rPr lang="el-GR" dirty="0"/>
              <a:t>Συνεχείς πιέσεις</a:t>
            </a:r>
          </a:p>
          <a:p>
            <a:endParaRPr lang="el-GR" dirty="0"/>
          </a:p>
          <a:p>
            <a:r>
              <a:rPr lang="el-GR" dirty="0"/>
              <a:t>Προβλήματα εσωτερικής εναρμόνισης</a:t>
            </a:r>
          </a:p>
          <a:p>
            <a:endParaRPr lang="el-GR" dirty="0"/>
          </a:p>
          <a:p>
            <a:r>
              <a:rPr lang="el-GR" dirty="0"/>
              <a:t>Προβλήματα ερμηνείας</a:t>
            </a:r>
          </a:p>
          <a:p>
            <a:endParaRPr lang="el-GR" dirty="0"/>
          </a:p>
          <a:p>
            <a:r>
              <a:rPr lang="el-GR" dirty="0"/>
              <a:t>Διλλήματα επιλογής και προτεραιότητας</a:t>
            </a:r>
          </a:p>
          <a:p>
            <a:endParaRPr lang="el-GR" dirty="0"/>
          </a:p>
          <a:p>
            <a:r>
              <a:rPr lang="el-GR" dirty="0"/>
              <a:t>Διαφορετικές συνθέσεις και προτεραιότητες  </a:t>
            </a:r>
          </a:p>
          <a:p>
            <a:endParaRPr lang="el-GR" dirty="0"/>
          </a:p>
          <a:p>
            <a:endParaRPr lang="el-GR" dirty="0"/>
          </a:p>
        </p:txBody>
      </p:sp>
    </p:spTree>
    <p:extLst>
      <p:ext uri="{BB962C8B-B14F-4D97-AF65-F5344CB8AC3E}">
        <p14:creationId xmlns:p14="http://schemas.microsoft.com/office/powerpoint/2010/main" val="3814622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Ορισμοί της Κουλτούρας </a:t>
            </a:r>
          </a:p>
        </p:txBody>
      </p:sp>
      <p:sp>
        <p:nvSpPr>
          <p:cNvPr id="3" name="Θέση περιεχομένου 2"/>
          <p:cNvSpPr>
            <a:spLocks noGrp="1"/>
          </p:cNvSpPr>
          <p:nvPr>
            <p:ph idx="1"/>
          </p:nvPr>
        </p:nvSpPr>
        <p:spPr/>
        <p:txBody>
          <a:bodyPr>
            <a:normAutofit fontScale="85000" lnSpcReduction="10000"/>
          </a:bodyPr>
          <a:lstStyle/>
          <a:p>
            <a:r>
              <a:rPr lang="el-GR" dirty="0"/>
              <a:t>Ένα σύνολο κοινών αντιλήψεων που χρησιμοποιείται για την διαμόρφωση της κοινωνικής δράσης</a:t>
            </a:r>
            <a:endParaRPr lang="en-US" dirty="0"/>
          </a:p>
          <a:p>
            <a:endParaRPr lang="el-GR" dirty="0"/>
          </a:p>
          <a:p>
            <a:r>
              <a:rPr lang="el-GR" dirty="0"/>
              <a:t>Ικανότητα γνώσης της διάθεσης και των προσδοκιών των άλλων από εμάς και αντιστρόφως.</a:t>
            </a:r>
            <a:endParaRPr lang="en-US" dirty="0"/>
          </a:p>
          <a:p>
            <a:endParaRPr lang="el-GR" dirty="0"/>
          </a:p>
          <a:p>
            <a:r>
              <a:rPr lang="el-GR" dirty="0"/>
              <a:t>Ένα είδος χάρτη που μας βοηθά να βρίσκουμε τον δρόμο μας στη ζωή.</a:t>
            </a:r>
          </a:p>
          <a:p>
            <a:endParaRPr lang="el-GR" dirty="0"/>
          </a:p>
          <a:p>
            <a:r>
              <a:rPr lang="el-GR" dirty="0"/>
              <a:t>Παρέχει ένα σύνολο από προτροπές και απαγορεύσεις, ένα πλέγμα από παγιωμένους πνευματικούς σηματοδότες πληροφορώντας μας για το κοινωνικό περιβάλλον.</a:t>
            </a:r>
          </a:p>
          <a:p>
            <a:endParaRPr lang="el-GR" dirty="0"/>
          </a:p>
          <a:p>
            <a:r>
              <a:rPr lang="el-GR" dirty="0"/>
              <a:t>Η κουλτούρα συνενώνει τις διακριτές ατομικές ζωές σε ένα ευρύτερο σύνολο επιτρέποντας την ύπαρξη της κοινωνίας.</a:t>
            </a:r>
          </a:p>
          <a:p>
            <a:endParaRPr lang="el-GR" dirty="0"/>
          </a:p>
        </p:txBody>
      </p:sp>
    </p:spTree>
    <p:extLst>
      <p:ext uri="{BB962C8B-B14F-4D97-AF65-F5344CB8AC3E}">
        <p14:creationId xmlns:p14="http://schemas.microsoft.com/office/powerpoint/2010/main" val="3669858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F671E4-8D00-4BF4-B49F-FC935DD08797}"/>
              </a:ext>
            </a:extLst>
          </p:cNvPr>
          <p:cNvSpPr>
            <a:spLocks noGrp="1"/>
          </p:cNvSpPr>
          <p:nvPr>
            <p:ph type="title"/>
          </p:nvPr>
        </p:nvSpPr>
        <p:spPr/>
        <p:txBody>
          <a:bodyPr/>
          <a:lstStyle/>
          <a:p>
            <a:r>
              <a:rPr lang="el-GR" dirty="0"/>
              <a:t>Εθνοκεντρισμός</a:t>
            </a:r>
          </a:p>
        </p:txBody>
      </p:sp>
      <p:sp>
        <p:nvSpPr>
          <p:cNvPr id="3" name="Θέση περιεχομένου 2">
            <a:extLst>
              <a:ext uri="{FF2B5EF4-FFF2-40B4-BE49-F238E27FC236}">
                <a16:creationId xmlns:a16="http://schemas.microsoft.com/office/drawing/2014/main" id="{77A93CCA-1C97-448C-87F0-462CCCDAED0C}"/>
              </a:ext>
            </a:extLst>
          </p:cNvPr>
          <p:cNvSpPr>
            <a:spLocks noGrp="1"/>
          </p:cNvSpPr>
          <p:nvPr>
            <p:ph idx="1"/>
          </p:nvPr>
        </p:nvSpPr>
        <p:spPr>
          <a:xfrm>
            <a:off x="611560" y="2103120"/>
            <a:ext cx="7800920" cy="3931920"/>
          </a:xfrm>
        </p:spPr>
        <p:txBody>
          <a:bodyPr/>
          <a:lstStyle/>
          <a:p>
            <a:r>
              <a:rPr lang="el-GR" dirty="0"/>
              <a:t>Η κουλτούρα μας, δεύτερη φύση</a:t>
            </a:r>
          </a:p>
          <a:p>
            <a:endParaRPr lang="el-GR" dirty="0"/>
          </a:p>
          <a:p>
            <a:r>
              <a:rPr lang="el-GR" dirty="0"/>
              <a:t>Η κουλτούρα ως κοινωνική κόλλα – πολιτισμική αλληλεγγύη/συνοχή</a:t>
            </a:r>
          </a:p>
          <a:p>
            <a:endParaRPr lang="el-GR" dirty="0"/>
          </a:p>
          <a:p>
            <a:r>
              <a:rPr lang="el-GR" dirty="0"/>
              <a:t>Αξιολόγηση των Άλλων μέσω της κουλτούρας</a:t>
            </a:r>
          </a:p>
          <a:p>
            <a:endParaRPr lang="el-GR" dirty="0"/>
          </a:p>
          <a:p>
            <a:r>
              <a:rPr lang="el-GR" dirty="0"/>
              <a:t>Όσο εντονότεροι οι δεσμοί της ομάδας, τόσο εντονότερη η διαφοροποίηση από τις </a:t>
            </a:r>
            <a:r>
              <a:rPr lang="el-GR" dirty="0" err="1"/>
              <a:t>εξω</a:t>
            </a:r>
            <a:r>
              <a:rPr lang="el-GR" dirty="0"/>
              <a:t>-ομάδες</a:t>
            </a:r>
          </a:p>
        </p:txBody>
      </p:sp>
    </p:spTree>
    <p:extLst>
      <p:ext uri="{BB962C8B-B14F-4D97-AF65-F5344CB8AC3E}">
        <p14:creationId xmlns:p14="http://schemas.microsoft.com/office/powerpoint/2010/main" val="343783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DF6435-DF31-62F9-D86D-8831BE8186F0}"/>
              </a:ext>
            </a:extLst>
          </p:cNvPr>
          <p:cNvSpPr>
            <a:spLocks noGrp="1"/>
          </p:cNvSpPr>
          <p:nvPr>
            <p:ph type="title"/>
          </p:nvPr>
        </p:nvSpPr>
        <p:spPr/>
        <p:txBody>
          <a:bodyPr>
            <a:normAutofit/>
          </a:bodyPr>
          <a:lstStyle/>
          <a:p>
            <a:r>
              <a:rPr lang="el-GR" sz="2400" dirty="0"/>
              <a:t>Κουλτούρα: Η επικράτεια του νοήματος και του κύρους</a:t>
            </a:r>
          </a:p>
        </p:txBody>
      </p:sp>
      <p:sp>
        <p:nvSpPr>
          <p:cNvPr id="3" name="Θέση περιεχομένου 2">
            <a:extLst>
              <a:ext uri="{FF2B5EF4-FFF2-40B4-BE49-F238E27FC236}">
                <a16:creationId xmlns:a16="http://schemas.microsoft.com/office/drawing/2014/main" id="{711B959E-4C07-D3BF-3276-5CA5A931F40E}"/>
              </a:ext>
            </a:extLst>
          </p:cNvPr>
          <p:cNvSpPr>
            <a:spLocks noGrp="1"/>
          </p:cNvSpPr>
          <p:nvPr>
            <p:ph idx="1"/>
          </p:nvPr>
        </p:nvSpPr>
        <p:spPr/>
        <p:txBody>
          <a:bodyPr>
            <a:normAutofit fontScale="92500" lnSpcReduction="10000"/>
          </a:bodyPr>
          <a:lstStyle/>
          <a:p>
            <a:r>
              <a:rPr lang="el-GR" dirty="0"/>
              <a:t>Εξουσία: μία κοινωνική σχέση που εμπεριέχει επαφή μέσω της οποίας ο </a:t>
            </a:r>
            <a:r>
              <a:rPr lang="el-GR" dirty="0" err="1"/>
              <a:t>δρων</a:t>
            </a:r>
            <a:r>
              <a:rPr lang="el-GR" dirty="0"/>
              <a:t> επιβάλει στον άλλον να πράξει σύμφωνα με την βούλησή του (χρήση βίας, χειραγώγηση, φίμωμα, ψεύδη, </a:t>
            </a:r>
            <a:r>
              <a:rPr lang="el-GR" dirty="0" err="1"/>
              <a:t>κλπ</a:t>
            </a:r>
            <a:r>
              <a:rPr lang="el-GR" dirty="0"/>
              <a:t>).</a:t>
            </a:r>
          </a:p>
          <a:p>
            <a:endParaRPr lang="el-GR" dirty="0"/>
          </a:p>
          <a:p>
            <a:r>
              <a:rPr lang="el-GR" dirty="0"/>
              <a:t>Κύρος: μία κοινωνική σχέση που εμπεριέχει επαφή κατά την οποία ένας </a:t>
            </a:r>
            <a:r>
              <a:rPr lang="el-GR" dirty="0" err="1"/>
              <a:t>δρων</a:t>
            </a:r>
            <a:r>
              <a:rPr lang="el-GR" dirty="0"/>
              <a:t> εθελοντικά συμμορφώνεται με έναν άλλο δρώντα και χαρακτηρίζεται από αποδοχή, υποχώρηση, αποδοχή, κλπ. Εμπεριέχει την εθελοντική παροχή ανταμοιβών, </a:t>
            </a:r>
            <a:r>
              <a:rPr lang="el-GR" dirty="0" err="1"/>
              <a:t>οφελημάτων</a:t>
            </a:r>
            <a:r>
              <a:rPr lang="el-GR" dirty="0"/>
              <a:t>, και ικανοποιήσεων χωρίς φόβο ή εξαναγκασμό. Η ανώτερη μορφή κύρους είναι η αγάπη. Η συμμετοχή ως μέλος είναι εμβληματική του κύρους, και ομάδες ισότητας κύρους (έναντι ομάδων που θεωρούνται ανώτερες ή κατώτερες) θεωρούνται πολιτισμικές ομάδες, στον βαθμό που μοιράζονται κοινά πλαίσια αναφοράς γνώσεων και αισθημάτων (</a:t>
            </a:r>
            <a:r>
              <a:rPr lang="en-US" dirty="0"/>
              <a:t>Kemper </a:t>
            </a:r>
            <a:r>
              <a:rPr lang="el-GR" dirty="0"/>
              <a:t>και </a:t>
            </a:r>
            <a:r>
              <a:rPr lang="en-US" dirty="0"/>
              <a:t>Collins 1990 Dimensions of micro-interaction). </a:t>
            </a:r>
            <a:r>
              <a:rPr lang="el-GR" dirty="0"/>
              <a:t> </a:t>
            </a:r>
          </a:p>
        </p:txBody>
      </p:sp>
    </p:spTree>
    <p:extLst>
      <p:ext uri="{BB962C8B-B14F-4D97-AF65-F5344CB8AC3E}">
        <p14:creationId xmlns:p14="http://schemas.microsoft.com/office/powerpoint/2010/main" val="399959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BD15A6-087F-42A0-90AE-DAC6D34F77BF}"/>
              </a:ext>
            </a:extLst>
          </p:cNvPr>
          <p:cNvSpPr>
            <a:spLocks noGrp="1"/>
          </p:cNvSpPr>
          <p:nvPr>
            <p:ph type="title"/>
          </p:nvPr>
        </p:nvSpPr>
        <p:spPr/>
        <p:txBody>
          <a:bodyPr>
            <a:normAutofit/>
          </a:bodyPr>
          <a:lstStyle/>
          <a:p>
            <a:r>
              <a:rPr lang="el-GR" sz="2800" dirty="0"/>
              <a:t>Η κουλτούρα στην κλασσική κοινωνιολογία</a:t>
            </a:r>
          </a:p>
        </p:txBody>
      </p:sp>
      <p:sp>
        <p:nvSpPr>
          <p:cNvPr id="3" name="Θέση περιεχομένου 2">
            <a:extLst>
              <a:ext uri="{FF2B5EF4-FFF2-40B4-BE49-F238E27FC236}">
                <a16:creationId xmlns:a16="http://schemas.microsoft.com/office/drawing/2014/main" id="{478AB7E1-5CA6-4D9E-AFD2-CFC415039C9E}"/>
              </a:ext>
            </a:extLst>
          </p:cNvPr>
          <p:cNvSpPr>
            <a:spLocks noGrp="1"/>
          </p:cNvSpPr>
          <p:nvPr>
            <p:ph idx="1"/>
          </p:nvPr>
        </p:nvSpPr>
        <p:spPr/>
        <p:txBody>
          <a:bodyPr/>
          <a:lstStyle/>
          <a:p>
            <a:pPr marL="0" indent="0">
              <a:buNone/>
            </a:pPr>
            <a:r>
              <a:rPr lang="el-GR" b="1" dirty="0"/>
              <a:t>Καρλ Μαρξ</a:t>
            </a:r>
            <a:r>
              <a:rPr lang="el-GR" dirty="0"/>
              <a:t>: Ιστορικός υλισμός – Το Κεφάλαιο</a:t>
            </a:r>
          </a:p>
          <a:p>
            <a:r>
              <a:rPr lang="el-GR" dirty="0"/>
              <a:t>Βάση – υπερδομή</a:t>
            </a:r>
          </a:p>
          <a:p>
            <a:r>
              <a:rPr lang="el-GR" dirty="0"/>
              <a:t>Η κουλτούρα αντανακλά την ταξική οικονομική κατάσταση</a:t>
            </a:r>
          </a:p>
          <a:p>
            <a:r>
              <a:rPr lang="el-GR" dirty="0"/>
              <a:t>Αποτελεί την κυρίαρχη ιδεολογία της κοινωνίας</a:t>
            </a:r>
          </a:p>
          <a:p>
            <a:r>
              <a:rPr lang="el-GR" dirty="0"/>
              <a:t>Αντανακλά τα συμφέροντα και την άποψη της αστικής τάξης</a:t>
            </a:r>
          </a:p>
          <a:p>
            <a:r>
              <a:rPr lang="el-GR" dirty="0"/>
              <a:t>Προκύπτει από τις παραγωγικές σχέσεις</a:t>
            </a:r>
          </a:p>
          <a:p>
            <a:r>
              <a:rPr lang="el-GR" dirty="0" err="1"/>
              <a:t>Φυσικοποιεί</a:t>
            </a:r>
            <a:r>
              <a:rPr lang="el-GR" dirty="0"/>
              <a:t> τις σχέσεις εξουσίας</a:t>
            </a:r>
          </a:p>
          <a:p>
            <a:r>
              <a:rPr lang="el-GR" dirty="0"/>
              <a:t>Υποστηρίζει την «ψευδή συνείδηση» της εργατικής τάξης (η θρησκεία είναι το όπιο των λαών)</a:t>
            </a:r>
          </a:p>
          <a:p>
            <a:r>
              <a:rPr lang="el-GR" dirty="0"/>
              <a:t>Η κουλτούρα ως παραπέτασμα κρυφών συμφερόντων</a:t>
            </a:r>
          </a:p>
          <a:p>
            <a:endParaRPr lang="el-GR" dirty="0"/>
          </a:p>
          <a:p>
            <a:endParaRPr lang="el-GR" dirty="0"/>
          </a:p>
          <a:p>
            <a:endParaRPr lang="el-GR" dirty="0"/>
          </a:p>
        </p:txBody>
      </p:sp>
    </p:spTree>
    <p:extLst>
      <p:ext uri="{BB962C8B-B14F-4D97-AF65-F5344CB8AC3E}">
        <p14:creationId xmlns:p14="http://schemas.microsoft.com/office/powerpoint/2010/main" val="3557695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3D3EC7-14FB-4B4B-A7A8-6EDEF26B81D6}"/>
              </a:ext>
            </a:extLst>
          </p:cNvPr>
          <p:cNvSpPr>
            <a:spLocks noGrp="1"/>
          </p:cNvSpPr>
          <p:nvPr>
            <p:ph type="title"/>
          </p:nvPr>
        </p:nvSpPr>
        <p:spPr/>
        <p:txBody>
          <a:bodyPr>
            <a:normAutofit/>
          </a:bodyPr>
          <a:lstStyle/>
          <a:p>
            <a:r>
              <a:rPr lang="el-GR" sz="2400" dirty="0"/>
              <a:t>Καρλ Μαρξ (1818-1883)</a:t>
            </a:r>
            <a:br>
              <a:rPr lang="el-GR" sz="2400" dirty="0"/>
            </a:br>
            <a:br>
              <a:rPr lang="el-GR" sz="2400" dirty="0"/>
            </a:br>
            <a:r>
              <a:rPr lang="el-GR" sz="2400" dirty="0"/>
              <a:t>Οικονομικά και Φιλοσοφικά Χειρόγραφα (1844)</a:t>
            </a:r>
          </a:p>
        </p:txBody>
      </p:sp>
      <p:sp>
        <p:nvSpPr>
          <p:cNvPr id="3" name="Θέση περιεχομένου 2">
            <a:extLst>
              <a:ext uri="{FF2B5EF4-FFF2-40B4-BE49-F238E27FC236}">
                <a16:creationId xmlns:a16="http://schemas.microsoft.com/office/drawing/2014/main" id="{3FD81EBA-3962-4DF2-9D11-776AB62FC022}"/>
              </a:ext>
            </a:extLst>
          </p:cNvPr>
          <p:cNvSpPr>
            <a:spLocks noGrp="1"/>
          </p:cNvSpPr>
          <p:nvPr>
            <p:ph idx="1"/>
          </p:nvPr>
        </p:nvSpPr>
        <p:spPr/>
        <p:txBody>
          <a:bodyPr/>
          <a:lstStyle/>
          <a:p>
            <a:r>
              <a:rPr lang="el-GR" dirty="0"/>
              <a:t>Πιο ανθρωπιστική προοπτική με έμφαση στην πνευματική ζωή του ανθρώπου</a:t>
            </a:r>
          </a:p>
          <a:p>
            <a:r>
              <a:rPr lang="el-GR" dirty="0"/>
              <a:t>Η ανθρώπινη κατάσταση ως αλληλεγγύη</a:t>
            </a:r>
          </a:p>
          <a:p>
            <a:r>
              <a:rPr lang="el-GR" dirty="0"/>
              <a:t>Αποξένωση από την φυσιολογική κατάσταση</a:t>
            </a:r>
          </a:p>
          <a:p>
            <a:endParaRPr lang="el-GR" dirty="0"/>
          </a:p>
          <a:p>
            <a:r>
              <a:rPr lang="el-GR" dirty="0"/>
              <a:t>Ανικανότητα να συνδέσει τις κοινωνικές δομές με την κουλτούρα και να αναλύσει τον τρόπο που οι δομές επηρεάζουν τη νοοτροπία του υποκειμένου</a:t>
            </a:r>
          </a:p>
        </p:txBody>
      </p:sp>
    </p:spTree>
    <p:extLst>
      <p:ext uri="{BB962C8B-B14F-4D97-AF65-F5344CB8AC3E}">
        <p14:creationId xmlns:p14="http://schemas.microsoft.com/office/powerpoint/2010/main" val="3042651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4032A4-2173-4E4F-A7C8-D3E6B2E44E52}"/>
              </a:ext>
            </a:extLst>
          </p:cNvPr>
          <p:cNvSpPr>
            <a:spLocks noGrp="1"/>
          </p:cNvSpPr>
          <p:nvPr>
            <p:ph type="title"/>
          </p:nvPr>
        </p:nvSpPr>
        <p:spPr>
          <a:xfrm>
            <a:off x="731520" y="404664"/>
            <a:ext cx="7680960" cy="1224136"/>
          </a:xfrm>
        </p:spPr>
        <p:txBody>
          <a:bodyPr>
            <a:normAutofit/>
          </a:bodyPr>
          <a:lstStyle/>
          <a:p>
            <a:r>
              <a:rPr lang="el-GR" sz="2800" dirty="0"/>
              <a:t>Εμίλ </a:t>
            </a:r>
            <a:r>
              <a:rPr lang="el-GR" sz="2800" dirty="0" err="1"/>
              <a:t>Ντυρκέμ</a:t>
            </a:r>
            <a:r>
              <a:rPr lang="el-GR" sz="2800" dirty="0"/>
              <a:t> (1858-1917)</a:t>
            </a:r>
            <a:br>
              <a:rPr lang="el-GR" sz="2800" dirty="0"/>
            </a:br>
            <a:br>
              <a:rPr lang="el-GR" sz="2800" dirty="0"/>
            </a:br>
            <a:r>
              <a:rPr lang="el-GR" sz="2000" dirty="0"/>
              <a:t>(Η Αυτοκτονία, 1897)</a:t>
            </a:r>
          </a:p>
        </p:txBody>
      </p:sp>
      <p:sp>
        <p:nvSpPr>
          <p:cNvPr id="3" name="Θέση περιεχομένου 2">
            <a:extLst>
              <a:ext uri="{FF2B5EF4-FFF2-40B4-BE49-F238E27FC236}">
                <a16:creationId xmlns:a16="http://schemas.microsoft.com/office/drawing/2014/main" id="{4745355B-581D-4866-B1A7-7FC12F543044}"/>
              </a:ext>
            </a:extLst>
          </p:cNvPr>
          <p:cNvSpPr>
            <a:spLocks noGrp="1"/>
          </p:cNvSpPr>
          <p:nvPr>
            <p:ph idx="1"/>
          </p:nvPr>
        </p:nvSpPr>
        <p:spPr>
          <a:xfrm>
            <a:off x="731520" y="1844824"/>
            <a:ext cx="7680960" cy="4464496"/>
          </a:xfrm>
        </p:spPr>
        <p:txBody>
          <a:bodyPr>
            <a:normAutofit fontScale="92500" lnSpcReduction="10000"/>
          </a:bodyPr>
          <a:lstStyle/>
          <a:p>
            <a:r>
              <a:rPr lang="el-GR" dirty="0"/>
              <a:t>Η κοινωνία είναι μία </a:t>
            </a:r>
            <a:r>
              <a:rPr lang="el-GR" b="1" dirty="0"/>
              <a:t>ηθική κοινότητα </a:t>
            </a:r>
            <a:r>
              <a:rPr lang="el-GR" dirty="0"/>
              <a:t>που συγκροτείται με δεσμούς αλληλεγγύης</a:t>
            </a:r>
          </a:p>
          <a:p>
            <a:r>
              <a:rPr lang="el-GR" dirty="0"/>
              <a:t>Ηθική επίγνωση και συλλογικός συναισθηματικός βίος =</a:t>
            </a:r>
            <a:r>
              <a:rPr lang="en-US" dirty="0"/>
              <a:t>&gt;</a:t>
            </a:r>
            <a:r>
              <a:rPr lang="el-GR" dirty="0"/>
              <a:t> </a:t>
            </a:r>
            <a:r>
              <a:rPr lang="el-GR" b="1" dirty="0"/>
              <a:t>Συλλογική συνείδηση</a:t>
            </a:r>
          </a:p>
          <a:p>
            <a:r>
              <a:rPr lang="el-GR" dirty="0"/>
              <a:t>Οι βιομηχανικές κοινωνίες διακατέχονται από </a:t>
            </a:r>
            <a:r>
              <a:rPr lang="el-GR" b="1" dirty="0"/>
              <a:t>οργανική</a:t>
            </a:r>
            <a:r>
              <a:rPr lang="el-GR" dirty="0"/>
              <a:t> αλληλεγγύη – αλληλεγγύη μεταξύ ατόμων που διαφέρουν το ένα από το άλλο</a:t>
            </a:r>
          </a:p>
          <a:p>
            <a:r>
              <a:rPr lang="el-GR" dirty="0"/>
              <a:t>Ανοχή προς το διαφορετικό </a:t>
            </a:r>
            <a:r>
              <a:rPr lang="el-GR" dirty="0">
                <a:sym typeface="Wingdings" panose="05000000000000000000" pitchFamily="2" charset="2"/>
              </a:rPr>
              <a:t></a:t>
            </a:r>
            <a:r>
              <a:rPr lang="el-GR" dirty="0"/>
              <a:t> ανομία </a:t>
            </a:r>
          </a:p>
          <a:p>
            <a:r>
              <a:rPr lang="el-GR" b="1" dirty="0"/>
              <a:t>Ανομία</a:t>
            </a:r>
            <a:r>
              <a:rPr lang="el-GR" dirty="0"/>
              <a:t> = η κατάσταση αποξένωσης του ατόμου από τα ήθη της κοινωνίας / ανυπαρξία ηθών </a:t>
            </a:r>
          </a:p>
          <a:p>
            <a:endParaRPr lang="el-GR" dirty="0"/>
          </a:p>
          <a:p>
            <a:r>
              <a:rPr lang="el-GR" dirty="0"/>
              <a:t>Συνολικά, η κουλτούρα αποτελεί έξωθεν μέσο διαμόρφωσης συλλογικής ταυτότητας και αίσθησης του </a:t>
            </a:r>
            <a:r>
              <a:rPr lang="el-GR" dirty="0" err="1"/>
              <a:t>ανοίκειν</a:t>
            </a:r>
            <a:r>
              <a:rPr lang="el-GR" dirty="0"/>
              <a:t>. </a:t>
            </a:r>
          </a:p>
          <a:p>
            <a:r>
              <a:rPr lang="el-GR" b="1" dirty="0"/>
              <a:t>Λειτουργισμός</a:t>
            </a:r>
            <a:r>
              <a:rPr lang="el-GR" dirty="0"/>
              <a:t> = Το όραμα μιας σταθερής κοινωνίας που συγκροτείται από αμοιβαίως ενισχυόμενους θεσμούς, συναισθήματα και ρόλους.</a:t>
            </a:r>
          </a:p>
        </p:txBody>
      </p:sp>
    </p:spTree>
    <p:extLst>
      <p:ext uri="{BB962C8B-B14F-4D97-AF65-F5344CB8AC3E}">
        <p14:creationId xmlns:p14="http://schemas.microsoft.com/office/powerpoint/2010/main" val="946530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295B0A-25D9-457A-845C-B964BA94B839}"/>
              </a:ext>
            </a:extLst>
          </p:cNvPr>
          <p:cNvSpPr>
            <a:spLocks noGrp="1"/>
          </p:cNvSpPr>
          <p:nvPr>
            <p:ph type="title"/>
          </p:nvPr>
        </p:nvSpPr>
        <p:spPr>
          <a:xfrm>
            <a:off x="731520" y="642594"/>
            <a:ext cx="7680960" cy="698174"/>
          </a:xfrm>
        </p:spPr>
        <p:txBody>
          <a:bodyPr>
            <a:normAutofit/>
          </a:bodyPr>
          <a:lstStyle/>
          <a:p>
            <a:r>
              <a:rPr lang="el-GR" sz="2400" dirty="0"/>
              <a:t>Εμίλ Ντυρκέμ </a:t>
            </a:r>
            <a:r>
              <a:rPr lang="el-GR" sz="1600" dirty="0"/>
              <a:t>(Οι στοιχειώδεις Μορφές της Θρησκευτικής Ζωής, 1915)</a:t>
            </a:r>
          </a:p>
        </p:txBody>
      </p:sp>
      <p:sp>
        <p:nvSpPr>
          <p:cNvPr id="3" name="Θέση περιεχομένου 2">
            <a:extLst>
              <a:ext uri="{FF2B5EF4-FFF2-40B4-BE49-F238E27FC236}">
                <a16:creationId xmlns:a16="http://schemas.microsoft.com/office/drawing/2014/main" id="{B1247E16-692D-4B2A-8493-7BF0517FBBE7}"/>
              </a:ext>
            </a:extLst>
          </p:cNvPr>
          <p:cNvSpPr>
            <a:spLocks noGrp="1"/>
          </p:cNvSpPr>
          <p:nvPr>
            <p:ph idx="1"/>
          </p:nvPr>
        </p:nvSpPr>
        <p:spPr>
          <a:xfrm>
            <a:off x="731520" y="1556792"/>
            <a:ext cx="7680960" cy="4478248"/>
          </a:xfrm>
        </p:spPr>
        <p:txBody>
          <a:bodyPr/>
          <a:lstStyle/>
          <a:p>
            <a:r>
              <a:rPr lang="el-GR" dirty="0"/>
              <a:t>Η θρησκεία ως παράγοντας κοινωνικής ενσωμάτωσης</a:t>
            </a:r>
          </a:p>
          <a:p>
            <a:endParaRPr lang="el-GR" dirty="0"/>
          </a:p>
          <a:p>
            <a:r>
              <a:rPr lang="el-GR" dirty="0"/>
              <a:t>Αυτοφυές φαινόμενο – η κουλτούρα ως δυναμικό και </a:t>
            </a:r>
            <a:r>
              <a:rPr lang="el-GR" dirty="0" err="1"/>
              <a:t>κινητροποιητικό</a:t>
            </a:r>
            <a:r>
              <a:rPr lang="el-GR" dirty="0"/>
              <a:t> φαινόμενο</a:t>
            </a:r>
          </a:p>
          <a:p>
            <a:r>
              <a:rPr lang="el-GR" dirty="0"/>
              <a:t>Ιερό – βέβηλο</a:t>
            </a:r>
          </a:p>
          <a:p>
            <a:r>
              <a:rPr lang="el-GR" dirty="0"/>
              <a:t>Ιερό: δέος, φόβος, ευλάβεια</a:t>
            </a:r>
          </a:p>
          <a:p>
            <a:r>
              <a:rPr lang="el-GR" dirty="0"/>
              <a:t>«Μία κοινωνία δεν μπορεί ούτε να δημιουργήσει, ούτε να αναδημιουργήσει τον εαυτό της χωρίς την ίδια στιγμή να δημιουργήσει μία ιδέα» </a:t>
            </a:r>
          </a:p>
          <a:p>
            <a:r>
              <a:rPr lang="el-GR" dirty="0"/>
              <a:t>Η θρησκεία αποτελεί έναν τρόπο στοχασμού και συγκέντρωσης των διάχυτων ηθικών συναισθημάτων και της αίσθησης της κοινής ταυτότητας  </a:t>
            </a:r>
          </a:p>
          <a:p>
            <a:endParaRPr lang="el-GR" dirty="0"/>
          </a:p>
        </p:txBody>
      </p:sp>
    </p:spTree>
    <p:extLst>
      <p:ext uri="{BB962C8B-B14F-4D97-AF65-F5344CB8AC3E}">
        <p14:creationId xmlns:p14="http://schemas.microsoft.com/office/powerpoint/2010/main" val="655352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05E282-4B95-4E22-9661-8536DECA08F8}"/>
              </a:ext>
            </a:extLst>
          </p:cNvPr>
          <p:cNvSpPr>
            <a:spLocks noGrp="1"/>
          </p:cNvSpPr>
          <p:nvPr>
            <p:ph type="title"/>
          </p:nvPr>
        </p:nvSpPr>
        <p:spPr>
          <a:xfrm>
            <a:off x="731520" y="642594"/>
            <a:ext cx="7680960" cy="770182"/>
          </a:xfrm>
        </p:spPr>
        <p:txBody>
          <a:bodyPr>
            <a:normAutofit/>
          </a:bodyPr>
          <a:lstStyle/>
          <a:p>
            <a:r>
              <a:rPr lang="el-GR" sz="2400" dirty="0"/>
              <a:t>Η τελετουργία</a:t>
            </a:r>
          </a:p>
        </p:txBody>
      </p:sp>
      <p:sp>
        <p:nvSpPr>
          <p:cNvPr id="3" name="Θέση περιεχομένου 2">
            <a:extLst>
              <a:ext uri="{FF2B5EF4-FFF2-40B4-BE49-F238E27FC236}">
                <a16:creationId xmlns:a16="http://schemas.microsoft.com/office/drawing/2014/main" id="{EDFE6EF3-A9E0-41F0-AA13-BE9B31969A95}"/>
              </a:ext>
            </a:extLst>
          </p:cNvPr>
          <p:cNvSpPr>
            <a:spLocks noGrp="1"/>
          </p:cNvSpPr>
          <p:nvPr>
            <p:ph idx="1"/>
          </p:nvPr>
        </p:nvSpPr>
        <p:spPr>
          <a:xfrm>
            <a:off x="731520" y="1556792"/>
            <a:ext cx="7680960" cy="4478248"/>
          </a:xfrm>
        </p:spPr>
        <p:txBody>
          <a:bodyPr/>
          <a:lstStyle/>
          <a:p>
            <a:r>
              <a:rPr lang="el-GR" dirty="0"/>
              <a:t>Η ιδεατή δύναμη των συμβολικών συστημάτων συμβαίνει με απτές πράξεις θρησκευτικής λατρείας του ιερού</a:t>
            </a:r>
          </a:p>
          <a:p>
            <a:r>
              <a:rPr lang="el-GR" dirty="0"/>
              <a:t> Συλλογικός αναβρασμός</a:t>
            </a:r>
          </a:p>
          <a:p>
            <a:r>
              <a:rPr lang="el-GR" dirty="0"/>
              <a:t>Η τελετουργία αποτελεί τον τρόπο κατασκευής και διατήρησης της κοινωνικής συνοχής</a:t>
            </a:r>
          </a:p>
          <a:p>
            <a:r>
              <a:rPr lang="el-GR" dirty="0"/>
              <a:t>Ισχύει τόσο σε θρησκευόμενες όσο και σε </a:t>
            </a:r>
            <a:r>
              <a:rPr lang="el-GR" dirty="0" err="1"/>
              <a:t>εκκοσμικευμένες</a:t>
            </a:r>
            <a:r>
              <a:rPr lang="el-GR" dirty="0"/>
              <a:t> κοινωνίες</a:t>
            </a:r>
          </a:p>
          <a:p>
            <a:r>
              <a:rPr lang="el-GR" dirty="0"/>
              <a:t>Συνδυάζει το συναίσθημα με τις ιδέες που εκφέρονται κατά την διάρκειά της</a:t>
            </a:r>
          </a:p>
          <a:p>
            <a:endParaRPr lang="el-GR" dirty="0"/>
          </a:p>
          <a:p>
            <a:r>
              <a:rPr lang="el-GR" dirty="0"/>
              <a:t>Συμπερασματικά: Η κουλτούρα αποτελεί μία εξωτερική προς το άτομο δύναμη που συγκροτεί την «κόλλα» που δένει τα άτομα μεταξύ τους. </a:t>
            </a:r>
          </a:p>
          <a:p>
            <a:endParaRPr lang="el-GR" dirty="0"/>
          </a:p>
          <a:p>
            <a:endParaRPr lang="el-GR" dirty="0"/>
          </a:p>
        </p:txBody>
      </p:sp>
    </p:spTree>
    <p:extLst>
      <p:ext uri="{BB962C8B-B14F-4D97-AF65-F5344CB8AC3E}">
        <p14:creationId xmlns:p14="http://schemas.microsoft.com/office/powerpoint/2010/main" val="109524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2D257B-7A5C-419E-9A52-6C637C85C441}"/>
              </a:ext>
            </a:extLst>
          </p:cNvPr>
          <p:cNvSpPr>
            <a:spLocks noGrp="1"/>
          </p:cNvSpPr>
          <p:nvPr>
            <p:ph type="title"/>
          </p:nvPr>
        </p:nvSpPr>
        <p:spPr>
          <a:xfrm>
            <a:off x="731520" y="642594"/>
            <a:ext cx="7680960" cy="914198"/>
          </a:xfrm>
        </p:spPr>
        <p:txBody>
          <a:bodyPr>
            <a:normAutofit/>
          </a:bodyPr>
          <a:lstStyle/>
          <a:p>
            <a:r>
              <a:rPr lang="el-GR" sz="2800" dirty="0"/>
              <a:t>Μαξ Βέμπερ (1864-1920)</a:t>
            </a:r>
          </a:p>
        </p:txBody>
      </p:sp>
      <p:sp>
        <p:nvSpPr>
          <p:cNvPr id="3" name="Θέση περιεχομένου 2">
            <a:extLst>
              <a:ext uri="{FF2B5EF4-FFF2-40B4-BE49-F238E27FC236}">
                <a16:creationId xmlns:a16="http://schemas.microsoft.com/office/drawing/2014/main" id="{F64C198B-1718-4E16-8871-6879FC6DA254}"/>
              </a:ext>
            </a:extLst>
          </p:cNvPr>
          <p:cNvSpPr>
            <a:spLocks noGrp="1"/>
          </p:cNvSpPr>
          <p:nvPr>
            <p:ph idx="1"/>
          </p:nvPr>
        </p:nvSpPr>
        <p:spPr/>
        <p:txBody>
          <a:bodyPr/>
          <a:lstStyle/>
          <a:p>
            <a:r>
              <a:rPr lang="el-GR" b="1" dirty="0"/>
              <a:t>Κατανόηση</a:t>
            </a:r>
            <a:r>
              <a:rPr lang="el-GR" dirty="0"/>
              <a:t> της </a:t>
            </a:r>
            <a:r>
              <a:rPr lang="el-GR" dirty="0" err="1"/>
              <a:t>ένσκοπης</a:t>
            </a:r>
            <a:r>
              <a:rPr lang="el-GR" dirty="0"/>
              <a:t> δράσης (του </a:t>
            </a:r>
            <a:r>
              <a:rPr lang="el-GR" dirty="0" err="1"/>
              <a:t>πράττειν</a:t>
            </a:r>
            <a:r>
              <a:rPr lang="el-GR" dirty="0"/>
              <a:t>)</a:t>
            </a:r>
          </a:p>
          <a:p>
            <a:r>
              <a:rPr lang="el-GR" dirty="0"/>
              <a:t>Ανασυγκρότηση των υποκειμενικών νοημάτων</a:t>
            </a:r>
          </a:p>
          <a:p>
            <a:r>
              <a:rPr lang="el-GR" dirty="0"/>
              <a:t>Το κίνητρο και ο υποκειμενικός σκοπός</a:t>
            </a:r>
          </a:p>
          <a:p>
            <a:endParaRPr lang="el-GR" dirty="0"/>
          </a:p>
          <a:p>
            <a:r>
              <a:rPr lang="el-GR" sz="1600" b="1" dirty="0" err="1"/>
              <a:t>Αξιακή</a:t>
            </a:r>
            <a:r>
              <a:rPr lang="el-GR" sz="1600" dirty="0"/>
              <a:t> ορθολογική πράξη – υπολογισμός πεποιθήσεων (</a:t>
            </a:r>
            <a:r>
              <a:rPr lang="en-US" sz="1600" dirty="0" err="1"/>
              <a:t>Wertrational</a:t>
            </a:r>
            <a:r>
              <a:rPr lang="en-US" sz="1600" dirty="0"/>
              <a:t>)</a:t>
            </a:r>
            <a:endParaRPr lang="el-GR" sz="1600" dirty="0"/>
          </a:p>
          <a:p>
            <a:r>
              <a:rPr lang="el-GR" sz="1600" b="1" dirty="0" err="1"/>
              <a:t>Εργαλειακή</a:t>
            </a:r>
            <a:r>
              <a:rPr lang="el-GR" sz="1600" dirty="0"/>
              <a:t> ορθολογική πράξη – υπολογισμός μέσων (</a:t>
            </a:r>
            <a:r>
              <a:rPr lang="en-US" sz="1600" dirty="0" err="1"/>
              <a:t>Zwerckrational</a:t>
            </a:r>
            <a:r>
              <a:rPr lang="en-US" sz="1600" dirty="0"/>
              <a:t>)</a:t>
            </a:r>
            <a:endParaRPr lang="el-GR" sz="1600" dirty="0"/>
          </a:p>
          <a:p>
            <a:endParaRPr lang="el-GR" sz="1600" dirty="0"/>
          </a:p>
          <a:p>
            <a:endParaRPr lang="el-GR" sz="1600" dirty="0"/>
          </a:p>
          <a:p>
            <a:r>
              <a:rPr lang="el-GR" sz="1600" b="1" dirty="0"/>
              <a:t>Θρησκεία</a:t>
            </a:r>
            <a:r>
              <a:rPr lang="el-GR" sz="1600" dirty="0"/>
              <a:t> = αφηρημένο σύστημα πίστης-ιδεών </a:t>
            </a:r>
          </a:p>
          <a:p>
            <a:endParaRPr lang="el-GR" dirty="0"/>
          </a:p>
        </p:txBody>
      </p:sp>
    </p:spTree>
    <p:extLst>
      <p:ext uri="{BB962C8B-B14F-4D97-AF65-F5344CB8AC3E}">
        <p14:creationId xmlns:p14="http://schemas.microsoft.com/office/powerpoint/2010/main" val="1128754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A1AC7A6E-32EC-7BE0-0B6D-0441EFBD2F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260649"/>
            <a:ext cx="6286924" cy="631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424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47A441-E51C-442A-86BA-2D975F980DE5}"/>
              </a:ext>
            </a:extLst>
          </p:cNvPr>
          <p:cNvSpPr>
            <a:spLocks noGrp="1"/>
          </p:cNvSpPr>
          <p:nvPr>
            <p:ph type="title"/>
          </p:nvPr>
        </p:nvSpPr>
        <p:spPr>
          <a:xfrm>
            <a:off x="731520" y="642594"/>
            <a:ext cx="7680960" cy="698174"/>
          </a:xfrm>
        </p:spPr>
        <p:txBody>
          <a:bodyPr>
            <a:normAutofit/>
          </a:bodyPr>
          <a:lstStyle/>
          <a:p>
            <a:r>
              <a:rPr lang="el-GR" sz="1800" dirty="0"/>
              <a:t>Η Προτεσταντική Ηθική και το Πνεύμα του Καπιταλισμού (1904)</a:t>
            </a:r>
          </a:p>
        </p:txBody>
      </p:sp>
      <p:sp>
        <p:nvSpPr>
          <p:cNvPr id="3" name="Θέση περιεχομένου 2">
            <a:extLst>
              <a:ext uri="{FF2B5EF4-FFF2-40B4-BE49-F238E27FC236}">
                <a16:creationId xmlns:a16="http://schemas.microsoft.com/office/drawing/2014/main" id="{EDBEFD84-0A12-4063-AB1D-071D85E6219E}"/>
              </a:ext>
            </a:extLst>
          </p:cNvPr>
          <p:cNvSpPr>
            <a:spLocks noGrp="1"/>
          </p:cNvSpPr>
          <p:nvPr>
            <p:ph idx="1"/>
          </p:nvPr>
        </p:nvSpPr>
        <p:spPr>
          <a:xfrm>
            <a:off x="731520" y="1556792"/>
            <a:ext cx="7680960" cy="4478248"/>
          </a:xfrm>
        </p:spPr>
        <p:txBody>
          <a:bodyPr/>
          <a:lstStyle/>
          <a:p>
            <a:r>
              <a:rPr lang="el-GR" dirty="0"/>
              <a:t>Οι θρησκευτικές πεποιθήσεις έπαιξαν σημαντικό ρόλο στην ανάπτυξη του σύγχρονου καπιταλισμού</a:t>
            </a:r>
          </a:p>
          <a:p>
            <a:r>
              <a:rPr lang="el-GR" dirty="0"/>
              <a:t>Απόλυτος προορισμός – προαποφασισμένη σωτηρία</a:t>
            </a:r>
          </a:p>
          <a:p>
            <a:r>
              <a:rPr lang="el-GR" dirty="0"/>
              <a:t>Η επιτυχία ως σημάδι σωτηρίας</a:t>
            </a:r>
          </a:p>
          <a:p>
            <a:endParaRPr lang="el-GR" dirty="0"/>
          </a:p>
          <a:p>
            <a:r>
              <a:rPr lang="el-GR" dirty="0" err="1"/>
              <a:t>Εκκοσμικευμένος-ενδοκοσμικός</a:t>
            </a:r>
            <a:r>
              <a:rPr lang="el-GR" dirty="0"/>
              <a:t> ασκητισμός</a:t>
            </a:r>
          </a:p>
          <a:p>
            <a:r>
              <a:rPr lang="el-GR" dirty="0" err="1"/>
              <a:t>Εξωκοσμικός</a:t>
            </a:r>
            <a:r>
              <a:rPr lang="el-GR" dirty="0"/>
              <a:t> μυστικισμός</a:t>
            </a:r>
          </a:p>
          <a:p>
            <a:endParaRPr lang="el-GR" dirty="0"/>
          </a:p>
          <a:p>
            <a:r>
              <a:rPr lang="el-GR" dirty="0"/>
              <a:t>Σιδερένιο κλουβί</a:t>
            </a:r>
          </a:p>
          <a:p>
            <a:endParaRPr lang="el-GR" dirty="0"/>
          </a:p>
          <a:p>
            <a:r>
              <a:rPr lang="el-GR" dirty="0"/>
              <a:t>Συνεχής απομάγευση του κόσμου – κυριαρχία </a:t>
            </a:r>
            <a:r>
              <a:rPr lang="el-GR" dirty="0" err="1"/>
              <a:t>εργαλειακής</a:t>
            </a:r>
            <a:r>
              <a:rPr lang="el-GR" dirty="0"/>
              <a:t> δράσης</a:t>
            </a:r>
          </a:p>
        </p:txBody>
      </p:sp>
    </p:spTree>
    <p:extLst>
      <p:ext uri="{BB962C8B-B14F-4D97-AF65-F5344CB8AC3E}">
        <p14:creationId xmlns:p14="http://schemas.microsoft.com/office/powerpoint/2010/main" val="171303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φύση της Κουλτούρας</a:t>
            </a:r>
          </a:p>
        </p:txBody>
      </p:sp>
      <p:sp>
        <p:nvSpPr>
          <p:cNvPr id="3" name="Θέση περιεχομένου 2"/>
          <p:cNvSpPr>
            <a:spLocks noGrp="1"/>
          </p:cNvSpPr>
          <p:nvPr>
            <p:ph idx="1"/>
          </p:nvPr>
        </p:nvSpPr>
        <p:spPr/>
        <p:txBody>
          <a:bodyPr>
            <a:normAutofit/>
          </a:bodyPr>
          <a:lstStyle/>
          <a:p>
            <a:r>
              <a:rPr lang="el-GR" dirty="0"/>
              <a:t>Η κουλτούρα είναι μία συμπεριφορά που μαθαίνεται, δεν κληρονομείται βιολογικά. </a:t>
            </a:r>
          </a:p>
          <a:p>
            <a:endParaRPr lang="el-GR" dirty="0"/>
          </a:p>
          <a:p>
            <a:r>
              <a:rPr lang="el-GR" dirty="0"/>
              <a:t>Μαθαίνεται μέσω της εμπειρίας, της μίμησης, της επικοινωνίας, της σκέψης και της κοινωνικοποίησης.  </a:t>
            </a:r>
          </a:p>
          <a:p>
            <a:endParaRPr lang="el-GR" dirty="0"/>
          </a:p>
          <a:p>
            <a:r>
              <a:rPr lang="el-GR" dirty="0"/>
              <a:t>Η κουλτούρα </a:t>
            </a:r>
            <a:r>
              <a:rPr lang="el-GR" dirty="0" err="1"/>
              <a:t>επικοινωνείται</a:t>
            </a:r>
            <a:r>
              <a:rPr lang="el-GR" dirty="0"/>
              <a:t> διαχρονικά και συγχρονικά.</a:t>
            </a:r>
          </a:p>
          <a:p>
            <a:endParaRPr lang="el-GR" dirty="0"/>
          </a:p>
          <a:p>
            <a:r>
              <a:rPr lang="el-GR" dirty="0"/>
              <a:t>Η κουλτούρα είναι κοινωνική και διατηρείται σχετικά σταθερή διαχρονικά λόγω κοινωνικής συμμόρφωσης.</a:t>
            </a:r>
          </a:p>
        </p:txBody>
      </p:sp>
    </p:spTree>
    <p:extLst>
      <p:ext uri="{BB962C8B-B14F-4D97-AF65-F5344CB8AC3E}">
        <p14:creationId xmlns:p14="http://schemas.microsoft.com/office/powerpoint/2010/main" val="2559711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45249A-A3EB-42D5-AFA5-875024B042DF}"/>
              </a:ext>
            </a:extLst>
          </p:cNvPr>
          <p:cNvSpPr>
            <a:spLocks noGrp="1"/>
          </p:cNvSpPr>
          <p:nvPr>
            <p:ph type="title"/>
          </p:nvPr>
        </p:nvSpPr>
        <p:spPr>
          <a:xfrm>
            <a:off x="731520" y="642594"/>
            <a:ext cx="7680960" cy="914198"/>
          </a:xfrm>
        </p:spPr>
        <p:txBody>
          <a:bodyPr/>
          <a:lstStyle/>
          <a:p>
            <a:r>
              <a:rPr lang="el-GR" dirty="0" err="1"/>
              <a:t>Γκεοργκ</a:t>
            </a:r>
            <a:r>
              <a:rPr lang="el-GR" dirty="0"/>
              <a:t> </a:t>
            </a:r>
            <a:r>
              <a:rPr lang="el-GR" dirty="0" err="1"/>
              <a:t>Ζίμελ</a:t>
            </a:r>
            <a:r>
              <a:rPr lang="el-GR" dirty="0"/>
              <a:t> (1858-1918)</a:t>
            </a:r>
          </a:p>
        </p:txBody>
      </p:sp>
      <p:sp>
        <p:nvSpPr>
          <p:cNvPr id="3" name="Θέση περιεχομένου 2">
            <a:extLst>
              <a:ext uri="{FF2B5EF4-FFF2-40B4-BE49-F238E27FC236}">
                <a16:creationId xmlns:a16="http://schemas.microsoft.com/office/drawing/2014/main" id="{48640565-A041-44D2-8E6A-11008BEF903B}"/>
              </a:ext>
            </a:extLst>
          </p:cNvPr>
          <p:cNvSpPr>
            <a:spLocks noGrp="1"/>
          </p:cNvSpPr>
          <p:nvPr>
            <p:ph idx="1"/>
          </p:nvPr>
        </p:nvSpPr>
        <p:spPr/>
        <p:txBody>
          <a:bodyPr>
            <a:normAutofit fontScale="92500" lnSpcReduction="10000"/>
          </a:bodyPr>
          <a:lstStyle/>
          <a:p>
            <a:r>
              <a:rPr lang="el-GR" dirty="0"/>
              <a:t>Κοινωνία ως προϊόν αέναης αλληλεπίδρασης των ατόμων</a:t>
            </a:r>
          </a:p>
          <a:p>
            <a:r>
              <a:rPr lang="el-GR" dirty="0"/>
              <a:t>Μοντέλα απτής αλληλεπίδρασης</a:t>
            </a:r>
          </a:p>
          <a:p>
            <a:r>
              <a:rPr lang="el-GR" dirty="0"/>
              <a:t>Πορεία προς την ατομική απελευθέρωση λόγω αφαίρεσης των εθιμικών περιορισμών</a:t>
            </a:r>
          </a:p>
          <a:p>
            <a:r>
              <a:rPr lang="el-GR" dirty="0"/>
              <a:t>Πορεία προς πιο απρόσωπες σχέσεις λόγω ανάπτυξης διαφόρων γραφειοκρατικών και «μαζικών» θεσμών </a:t>
            </a:r>
          </a:p>
          <a:p>
            <a:r>
              <a:rPr lang="el-GR" dirty="0"/>
              <a:t>Η οικονομία αφορά τις σχέσεις ανταλλαγής – όχι παραγωγής</a:t>
            </a:r>
          </a:p>
          <a:p>
            <a:pPr marL="0" indent="0">
              <a:buNone/>
            </a:pPr>
            <a:endParaRPr lang="el-GR" dirty="0"/>
          </a:p>
          <a:p>
            <a:pPr marL="0" indent="0">
              <a:buNone/>
            </a:pPr>
            <a:r>
              <a:rPr lang="el-GR" dirty="0"/>
              <a:t>Πολιτισμική ανάλυση του καταναλωτισμού</a:t>
            </a:r>
          </a:p>
          <a:p>
            <a:r>
              <a:rPr lang="el-GR" dirty="0"/>
              <a:t>Ατομική αυτονομία έναντι των κυρίαρχων κοινωνικών δυνάμεων</a:t>
            </a:r>
          </a:p>
          <a:p>
            <a:r>
              <a:rPr lang="el-GR" dirty="0"/>
              <a:t>Απαρατήρητοι έναντι επιβεβαίωσης της ταυτότητάς μας = μόδα</a:t>
            </a:r>
          </a:p>
          <a:p>
            <a:r>
              <a:rPr lang="el-GR" dirty="0"/>
              <a:t>Μέλη μίας ομάδας έναντι ατομικότητας = μόδα</a:t>
            </a:r>
          </a:p>
        </p:txBody>
      </p:sp>
    </p:spTree>
    <p:extLst>
      <p:ext uri="{BB962C8B-B14F-4D97-AF65-F5344CB8AC3E}">
        <p14:creationId xmlns:p14="http://schemas.microsoft.com/office/powerpoint/2010/main" val="2838045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334C59-D9F6-4E91-973D-5F89AB79B520}"/>
              </a:ext>
            </a:extLst>
          </p:cNvPr>
          <p:cNvSpPr>
            <a:spLocks noGrp="1"/>
          </p:cNvSpPr>
          <p:nvPr>
            <p:ph type="title"/>
          </p:nvPr>
        </p:nvSpPr>
        <p:spPr>
          <a:xfrm>
            <a:off x="731520" y="642594"/>
            <a:ext cx="7680960" cy="914198"/>
          </a:xfrm>
        </p:spPr>
        <p:txBody>
          <a:bodyPr>
            <a:normAutofit/>
          </a:bodyPr>
          <a:lstStyle/>
          <a:p>
            <a:r>
              <a:rPr lang="el-GR" sz="2800" dirty="0" err="1"/>
              <a:t>Τάλκοτ</a:t>
            </a:r>
            <a:r>
              <a:rPr lang="el-GR" sz="2800" dirty="0"/>
              <a:t> </a:t>
            </a:r>
            <a:r>
              <a:rPr lang="el-GR" sz="2800" dirty="0" err="1"/>
              <a:t>Πάρσονς</a:t>
            </a:r>
            <a:r>
              <a:rPr lang="el-GR" sz="2800" dirty="0"/>
              <a:t> (1902-1979)</a:t>
            </a:r>
          </a:p>
        </p:txBody>
      </p:sp>
      <p:sp>
        <p:nvSpPr>
          <p:cNvPr id="3" name="Θέση περιεχομένου 2">
            <a:extLst>
              <a:ext uri="{FF2B5EF4-FFF2-40B4-BE49-F238E27FC236}">
                <a16:creationId xmlns:a16="http://schemas.microsoft.com/office/drawing/2014/main" id="{9334692A-4507-4E51-A80B-FACA5397A6EB}"/>
              </a:ext>
            </a:extLst>
          </p:cNvPr>
          <p:cNvSpPr>
            <a:spLocks noGrp="1"/>
          </p:cNvSpPr>
          <p:nvPr>
            <p:ph idx="1"/>
          </p:nvPr>
        </p:nvSpPr>
        <p:spPr/>
        <p:txBody>
          <a:bodyPr/>
          <a:lstStyle/>
          <a:p>
            <a:r>
              <a:rPr lang="el-GR" dirty="0"/>
              <a:t>Τάξη της δράσης = </a:t>
            </a:r>
            <a:r>
              <a:rPr lang="el-GR" b="1" dirty="0"/>
              <a:t>συνδυασμός δυνάμεων </a:t>
            </a:r>
            <a:r>
              <a:rPr lang="el-GR" dirty="0"/>
              <a:t>πάνω στα άτομα που δημιουργούν συνάρμοση και ευταξία</a:t>
            </a:r>
          </a:p>
          <a:p>
            <a:r>
              <a:rPr lang="el-GR" dirty="0"/>
              <a:t>Οι δυνάμεις αυτές είναι μη-χρησιμοθηρικές, μη-</a:t>
            </a:r>
            <a:r>
              <a:rPr lang="el-GR" dirty="0" err="1"/>
              <a:t>ατομοκεντρικές</a:t>
            </a:r>
            <a:endParaRPr lang="el-GR" dirty="0"/>
          </a:p>
          <a:p>
            <a:r>
              <a:rPr lang="el-GR" dirty="0"/>
              <a:t>Ελευθερία (</a:t>
            </a:r>
            <a:r>
              <a:rPr lang="el-GR" dirty="0" err="1"/>
              <a:t>τυχαιότητα</a:t>
            </a:r>
            <a:r>
              <a:rPr lang="el-GR" dirty="0"/>
              <a:t>) και μη αιτιοκρατία (βολονταρισμός) μπορούν να συνδυασθούν μόνον μέσω της κουλτούρας</a:t>
            </a:r>
          </a:p>
          <a:p>
            <a:endParaRPr lang="en-US" dirty="0"/>
          </a:p>
          <a:p>
            <a:r>
              <a:rPr lang="el-GR" dirty="0"/>
              <a:t>Η ανθρώπινη δράση έχει μη-ορθολογική, κανονιστική, διάσταση</a:t>
            </a:r>
          </a:p>
          <a:p>
            <a:r>
              <a:rPr lang="el-GR" dirty="0" err="1"/>
              <a:t>Βολονταριστικό</a:t>
            </a:r>
            <a:r>
              <a:rPr lang="el-GR" dirty="0"/>
              <a:t> (μη-αιτιοκρατικό) μοντέλο δράσης</a:t>
            </a:r>
          </a:p>
          <a:p>
            <a:r>
              <a:rPr lang="el-GR" dirty="0"/>
              <a:t>Τα κίνητρα των ανθρώπων είναι εσωτερικά και υπακούουν σε πρότυπα</a:t>
            </a:r>
          </a:p>
          <a:p>
            <a:endParaRPr lang="el-GR" dirty="0"/>
          </a:p>
        </p:txBody>
      </p:sp>
    </p:spTree>
    <p:extLst>
      <p:ext uri="{BB962C8B-B14F-4D97-AF65-F5344CB8AC3E}">
        <p14:creationId xmlns:p14="http://schemas.microsoft.com/office/powerpoint/2010/main" val="3507171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0F3D88-B53B-428C-BFD6-8425DAFCF9B5}"/>
              </a:ext>
            </a:extLst>
          </p:cNvPr>
          <p:cNvSpPr>
            <a:spLocks noGrp="1"/>
          </p:cNvSpPr>
          <p:nvPr>
            <p:ph type="title"/>
          </p:nvPr>
        </p:nvSpPr>
        <p:spPr>
          <a:xfrm>
            <a:off x="731520" y="642594"/>
            <a:ext cx="7680960" cy="842190"/>
          </a:xfrm>
        </p:spPr>
        <p:txBody>
          <a:bodyPr>
            <a:normAutofit/>
          </a:bodyPr>
          <a:lstStyle/>
          <a:p>
            <a:r>
              <a:rPr lang="el-GR" sz="3200" b="1" dirty="0"/>
              <a:t>Ενότητα δράσης </a:t>
            </a:r>
            <a:r>
              <a:rPr lang="el-GR" sz="2200" dirty="0"/>
              <a:t>(</a:t>
            </a:r>
            <a:r>
              <a:rPr lang="en-US" sz="2200" dirty="0"/>
              <a:t>The Social System 1951)</a:t>
            </a:r>
            <a:endParaRPr lang="el-GR" sz="2200" dirty="0"/>
          </a:p>
        </p:txBody>
      </p:sp>
      <p:sp>
        <p:nvSpPr>
          <p:cNvPr id="3" name="Θέση περιεχομένου 2">
            <a:extLst>
              <a:ext uri="{FF2B5EF4-FFF2-40B4-BE49-F238E27FC236}">
                <a16:creationId xmlns:a16="http://schemas.microsoft.com/office/drawing/2014/main" id="{6B2A2348-C9ED-47D5-8B8B-19DC8E7FB431}"/>
              </a:ext>
            </a:extLst>
          </p:cNvPr>
          <p:cNvSpPr>
            <a:spLocks noGrp="1"/>
          </p:cNvSpPr>
          <p:nvPr>
            <p:ph idx="1"/>
          </p:nvPr>
        </p:nvSpPr>
        <p:spPr>
          <a:xfrm>
            <a:off x="731520" y="1700808"/>
            <a:ext cx="7680960" cy="4334232"/>
          </a:xfrm>
        </p:spPr>
        <p:txBody>
          <a:bodyPr>
            <a:normAutofit fontScale="92500" lnSpcReduction="10000"/>
          </a:bodyPr>
          <a:lstStyle/>
          <a:p>
            <a:pPr marL="0" indent="0">
              <a:buNone/>
            </a:pPr>
            <a:r>
              <a:rPr lang="el-GR" dirty="0"/>
              <a:t>Η εσωτερική λογική και το μοτίβο της δράσης </a:t>
            </a:r>
          </a:p>
          <a:p>
            <a:pPr marL="0" indent="0">
              <a:buNone/>
            </a:pPr>
            <a:endParaRPr lang="el-GR" dirty="0"/>
          </a:p>
          <a:p>
            <a:r>
              <a:rPr lang="el-GR" dirty="0"/>
              <a:t>Σκοποί = ο στόχος της δράσης</a:t>
            </a:r>
          </a:p>
          <a:p>
            <a:endParaRPr lang="el-GR" dirty="0"/>
          </a:p>
          <a:p>
            <a:r>
              <a:rPr lang="el-GR" dirty="0"/>
              <a:t>Μέσα = τα εργαλεία που έχει στη διάθεσή του</a:t>
            </a:r>
          </a:p>
          <a:p>
            <a:endParaRPr lang="el-GR" dirty="0"/>
          </a:p>
          <a:p>
            <a:r>
              <a:rPr lang="el-GR" dirty="0"/>
              <a:t>Συνθήκες = οι περιστάσεις και οι περιορισμοί</a:t>
            </a:r>
          </a:p>
          <a:p>
            <a:endParaRPr lang="el-GR" dirty="0"/>
          </a:p>
          <a:p>
            <a:r>
              <a:rPr lang="el-GR" dirty="0"/>
              <a:t>Κανόνες = οι αντιλήψεις σχετικά με τα ποια μέσα και σκοποί είναι κατάλληλοι και αποδεκτοί</a:t>
            </a:r>
          </a:p>
          <a:p>
            <a:endParaRPr lang="el-GR" dirty="0"/>
          </a:p>
          <a:p>
            <a:r>
              <a:rPr lang="el-GR" dirty="0"/>
              <a:t>Προσπάθεια = η εργασία που καταβάλλεται περί ολοκλήρωσης της ενέργειας</a:t>
            </a:r>
          </a:p>
        </p:txBody>
      </p:sp>
    </p:spTree>
    <p:extLst>
      <p:ext uri="{BB962C8B-B14F-4D97-AF65-F5344CB8AC3E}">
        <p14:creationId xmlns:p14="http://schemas.microsoft.com/office/powerpoint/2010/main" val="594967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602F05-CEB2-4F68-B8AE-42A330D615EE}"/>
              </a:ext>
            </a:extLst>
          </p:cNvPr>
          <p:cNvSpPr>
            <a:spLocks noGrp="1"/>
          </p:cNvSpPr>
          <p:nvPr>
            <p:ph type="title"/>
          </p:nvPr>
        </p:nvSpPr>
        <p:spPr>
          <a:xfrm>
            <a:off x="752877" y="476672"/>
            <a:ext cx="7680960" cy="1371600"/>
          </a:xfrm>
        </p:spPr>
        <p:txBody>
          <a:bodyPr>
            <a:normAutofit/>
          </a:bodyPr>
          <a:lstStyle/>
          <a:p>
            <a:r>
              <a:rPr lang="el-GR" sz="2400" b="1" dirty="0"/>
              <a:t>Το κοινωνικό σύστημα </a:t>
            </a:r>
            <a:r>
              <a:rPr lang="el-GR" sz="1600" dirty="0"/>
              <a:t>(</a:t>
            </a:r>
            <a:r>
              <a:rPr lang="en-US" sz="1600" dirty="0"/>
              <a:t>Toward a General Theory of Action 1962)</a:t>
            </a:r>
            <a:endParaRPr lang="el-GR" sz="1600" dirty="0"/>
          </a:p>
        </p:txBody>
      </p:sp>
      <p:sp>
        <p:nvSpPr>
          <p:cNvPr id="3" name="Θέση περιεχομένου 2">
            <a:extLst>
              <a:ext uri="{FF2B5EF4-FFF2-40B4-BE49-F238E27FC236}">
                <a16:creationId xmlns:a16="http://schemas.microsoft.com/office/drawing/2014/main" id="{A2E15369-BC77-4686-8694-E85398CCEB7B}"/>
              </a:ext>
            </a:extLst>
          </p:cNvPr>
          <p:cNvSpPr>
            <a:spLocks noGrp="1"/>
          </p:cNvSpPr>
          <p:nvPr>
            <p:ph idx="1"/>
          </p:nvPr>
        </p:nvSpPr>
        <p:spPr/>
        <p:txBody>
          <a:bodyPr/>
          <a:lstStyle/>
          <a:p>
            <a:endParaRPr lang="el-GR" dirty="0"/>
          </a:p>
          <a:p>
            <a:endParaRPr lang="el-GR" dirty="0"/>
          </a:p>
          <a:p>
            <a:r>
              <a:rPr lang="el-GR" dirty="0"/>
              <a:t>Ολοκλήρωση (ενσωμάτωση) και Κατανομή (πόροι, επιβραβεύσεις)</a:t>
            </a:r>
          </a:p>
          <a:p>
            <a:endParaRPr lang="el-GR" dirty="0"/>
          </a:p>
          <a:p>
            <a:r>
              <a:rPr lang="el-GR" dirty="0"/>
              <a:t>Συγκρούσεις, εντάσεις, ανταγωνισμοί αναπόφευκτοι</a:t>
            </a:r>
          </a:p>
          <a:p>
            <a:endParaRPr lang="el-GR" dirty="0"/>
          </a:p>
          <a:p>
            <a:r>
              <a:rPr lang="el-GR" dirty="0"/>
              <a:t>Κατανομή ρόλων (προσδοκίες)</a:t>
            </a:r>
          </a:p>
        </p:txBody>
      </p:sp>
    </p:spTree>
    <p:extLst>
      <p:ext uri="{BB962C8B-B14F-4D97-AF65-F5344CB8AC3E}">
        <p14:creationId xmlns:p14="http://schemas.microsoft.com/office/powerpoint/2010/main" val="4180940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4B744B-51A0-46AC-9DAE-560C9ABEDAF3}"/>
              </a:ext>
            </a:extLst>
          </p:cNvPr>
          <p:cNvSpPr>
            <a:spLocks noGrp="1"/>
          </p:cNvSpPr>
          <p:nvPr>
            <p:ph type="title"/>
          </p:nvPr>
        </p:nvSpPr>
        <p:spPr>
          <a:xfrm>
            <a:off x="731520" y="642594"/>
            <a:ext cx="7680960" cy="698174"/>
          </a:xfrm>
        </p:spPr>
        <p:txBody>
          <a:bodyPr>
            <a:normAutofit/>
          </a:bodyPr>
          <a:lstStyle/>
          <a:p>
            <a:r>
              <a:rPr lang="el-GR" sz="2800" b="1" dirty="0"/>
              <a:t>Το μοντέλο </a:t>
            </a:r>
            <a:r>
              <a:rPr lang="en-US" sz="2800" b="1" dirty="0"/>
              <a:t>AGIL</a:t>
            </a:r>
            <a:endParaRPr lang="el-GR" sz="2800" b="1" dirty="0"/>
          </a:p>
        </p:txBody>
      </p:sp>
      <p:sp>
        <p:nvSpPr>
          <p:cNvPr id="3" name="Θέση περιεχομένου 2">
            <a:extLst>
              <a:ext uri="{FF2B5EF4-FFF2-40B4-BE49-F238E27FC236}">
                <a16:creationId xmlns:a16="http://schemas.microsoft.com/office/drawing/2014/main" id="{21003B5D-0B12-4F6D-B27A-E0C894BE201D}"/>
              </a:ext>
            </a:extLst>
          </p:cNvPr>
          <p:cNvSpPr>
            <a:spLocks noGrp="1"/>
          </p:cNvSpPr>
          <p:nvPr>
            <p:ph idx="1"/>
          </p:nvPr>
        </p:nvSpPr>
        <p:spPr>
          <a:xfrm>
            <a:off x="731520" y="1556792"/>
            <a:ext cx="7680960" cy="4478248"/>
          </a:xfrm>
        </p:spPr>
        <p:txBody>
          <a:bodyPr>
            <a:normAutofit fontScale="85000" lnSpcReduction="10000"/>
          </a:bodyPr>
          <a:lstStyle/>
          <a:p>
            <a:r>
              <a:rPr lang="el-GR" dirty="0"/>
              <a:t>Τέσσερα υποσυστήματα (θεσμοί ή πιο άμορφες δραστηριότητες) το καθένα με τις δικές του λειτουργίες που προσφέρουν στο σύστημα σταθερότητα, αρμονία, λειτουργικότητα.</a:t>
            </a:r>
          </a:p>
          <a:p>
            <a:endParaRPr lang="el-GR" dirty="0"/>
          </a:p>
          <a:p>
            <a:r>
              <a:rPr lang="el-GR" dirty="0"/>
              <a:t>Α </a:t>
            </a:r>
            <a:r>
              <a:rPr lang="en-US" dirty="0"/>
              <a:t>(adaptation) </a:t>
            </a:r>
            <a:r>
              <a:rPr lang="el-GR" dirty="0"/>
              <a:t>προσαρμογή (στον κόσμο) – οι οικονομικές λειτουργίες</a:t>
            </a:r>
          </a:p>
          <a:p>
            <a:endParaRPr lang="el-GR" dirty="0"/>
          </a:p>
          <a:p>
            <a:r>
              <a:rPr lang="en-US" dirty="0"/>
              <a:t>G (goal attainment) </a:t>
            </a:r>
            <a:r>
              <a:rPr lang="el-GR" dirty="0"/>
              <a:t>επίτευξη του στόχου – πολιτική ηγεσία</a:t>
            </a:r>
          </a:p>
          <a:p>
            <a:endParaRPr lang="el-GR" dirty="0"/>
          </a:p>
          <a:p>
            <a:r>
              <a:rPr lang="en-US" dirty="0"/>
              <a:t>I </a:t>
            </a:r>
            <a:r>
              <a:rPr lang="el-GR" dirty="0"/>
              <a:t>(</a:t>
            </a:r>
            <a:r>
              <a:rPr lang="en-US" dirty="0"/>
              <a:t>integration) </a:t>
            </a:r>
            <a:r>
              <a:rPr lang="el-GR" dirty="0"/>
              <a:t>ολοκλήρωση – διατήρηση της τάξης μέσω νόμων και κανόνων</a:t>
            </a:r>
          </a:p>
          <a:p>
            <a:endParaRPr lang="el-GR" dirty="0"/>
          </a:p>
          <a:p>
            <a:r>
              <a:rPr lang="en-US" dirty="0"/>
              <a:t>L (latent pattern maintenance and tension management) </a:t>
            </a:r>
            <a:r>
              <a:rPr lang="el-GR" dirty="0"/>
              <a:t>διατήρηση του λανθάνοντος προτύπου και διαχείριση των εντάσεων – οι θεσμοί πολιτισμικών αξιών, διατήρηση αλληλεγγύης και την κοινωνικοποίηση</a:t>
            </a:r>
            <a:r>
              <a:rPr lang="en-US" dirty="0"/>
              <a:t> </a:t>
            </a:r>
            <a:endParaRPr lang="el-GR" dirty="0"/>
          </a:p>
          <a:p>
            <a:endParaRPr lang="el-GR" dirty="0"/>
          </a:p>
          <a:p>
            <a:r>
              <a:rPr lang="el-GR" dirty="0"/>
              <a:t>Βασικός στόχος = η ρύθμιση του συστήματος</a:t>
            </a:r>
            <a:r>
              <a:rPr lang="en-US" dirty="0"/>
              <a:t> </a:t>
            </a:r>
            <a:r>
              <a:rPr lang="el-GR" dirty="0"/>
              <a:t>  </a:t>
            </a:r>
          </a:p>
        </p:txBody>
      </p:sp>
    </p:spTree>
    <p:extLst>
      <p:ext uri="{BB962C8B-B14F-4D97-AF65-F5344CB8AC3E}">
        <p14:creationId xmlns:p14="http://schemas.microsoft.com/office/powerpoint/2010/main" val="363233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E8942E-0DC3-47F8-889E-D3079F24BB2D}"/>
              </a:ext>
            </a:extLst>
          </p:cNvPr>
          <p:cNvSpPr>
            <a:spLocks noGrp="1"/>
          </p:cNvSpPr>
          <p:nvPr>
            <p:ph type="title"/>
          </p:nvPr>
        </p:nvSpPr>
        <p:spPr>
          <a:xfrm>
            <a:off x="731520" y="332656"/>
            <a:ext cx="7680960" cy="1152128"/>
          </a:xfrm>
        </p:spPr>
        <p:txBody>
          <a:bodyPr>
            <a:noAutofit/>
          </a:bodyPr>
          <a:lstStyle/>
          <a:p>
            <a:r>
              <a:rPr lang="el-GR" sz="2000" b="1" dirty="0"/>
              <a:t>Μεταβλητές Προτύπων – </a:t>
            </a:r>
            <a:r>
              <a:rPr lang="el-GR" sz="2000" b="1" dirty="0" err="1"/>
              <a:t>Αξιακή</a:t>
            </a:r>
            <a:r>
              <a:rPr lang="el-GR" sz="2000" b="1" dirty="0"/>
              <a:t> γενίκευση</a:t>
            </a:r>
            <a:br>
              <a:rPr lang="el-GR" sz="2000" dirty="0"/>
            </a:br>
            <a:br>
              <a:rPr lang="el-GR" sz="2000" dirty="0"/>
            </a:br>
            <a:r>
              <a:rPr lang="en-US" sz="2000" dirty="0"/>
              <a:t>(pattern variables</a:t>
            </a:r>
            <a:r>
              <a:rPr lang="el-GR" sz="2000" dirty="0"/>
              <a:t> – </a:t>
            </a:r>
            <a:r>
              <a:rPr lang="en-US" sz="2000" dirty="0"/>
              <a:t>value generalization)</a:t>
            </a:r>
            <a:r>
              <a:rPr lang="el-GR" sz="2000" dirty="0"/>
              <a:t> (</a:t>
            </a:r>
            <a:r>
              <a:rPr lang="en-US" sz="2000" dirty="0" err="1"/>
              <a:t>TaGToA</a:t>
            </a:r>
            <a:r>
              <a:rPr lang="en-US" sz="2000" dirty="0"/>
              <a:t>, </a:t>
            </a:r>
            <a:r>
              <a:rPr lang="el-GR" sz="2000" dirty="0"/>
              <a:t>1962</a:t>
            </a:r>
            <a:r>
              <a:rPr lang="en-US" sz="2000" dirty="0"/>
              <a:t>)</a:t>
            </a:r>
            <a:endParaRPr lang="el-GR" sz="2000" dirty="0"/>
          </a:p>
        </p:txBody>
      </p:sp>
      <p:sp>
        <p:nvSpPr>
          <p:cNvPr id="3" name="Θέση περιεχομένου 2">
            <a:extLst>
              <a:ext uri="{FF2B5EF4-FFF2-40B4-BE49-F238E27FC236}">
                <a16:creationId xmlns:a16="http://schemas.microsoft.com/office/drawing/2014/main" id="{22E4ABAB-9707-462C-8DE2-0B89AB64DFE6}"/>
              </a:ext>
            </a:extLst>
          </p:cNvPr>
          <p:cNvSpPr>
            <a:spLocks noGrp="1"/>
          </p:cNvSpPr>
          <p:nvPr>
            <p:ph idx="1"/>
          </p:nvPr>
        </p:nvSpPr>
        <p:spPr>
          <a:xfrm>
            <a:off x="731520" y="1628800"/>
            <a:ext cx="7680960" cy="4406240"/>
          </a:xfrm>
        </p:spPr>
        <p:txBody>
          <a:bodyPr>
            <a:normAutofit fontScale="85000" lnSpcReduction="20000"/>
          </a:bodyPr>
          <a:lstStyle/>
          <a:p>
            <a:pPr marL="0" indent="0">
              <a:buNone/>
            </a:pPr>
            <a:endParaRPr lang="en-US" dirty="0"/>
          </a:p>
          <a:p>
            <a:pPr marL="0" indent="0">
              <a:buNone/>
            </a:pPr>
            <a:r>
              <a:rPr lang="el-GR" b="1" dirty="0"/>
              <a:t>Παραδοσιακές συμπεριφορές – σύγχρονες συμπεριφορές</a:t>
            </a:r>
          </a:p>
          <a:p>
            <a:pPr marL="0" indent="0">
              <a:buNone/>
            </a:pPr>
            <a:endParaRPr lang="el-GR" dirty="0"/>
          </a:p>
          <a:p>
            <a:pPr marL="0" indent="0">
              <a:buNone/>
            </a:pPr>
            <a:r>
              <a:rPr lang="el-GR" dirty="0"/>
              <a:t>Ιδιαιτερότητα </a:t>
            </a:r>
            <a:r>
              <a:rPr lang="en-US" dirty="0"/>
              <a:t>– </a:t>
            </a:r>
            <a:r>
              <a:rPr lang="el-GR" dirty="0"/>
              <a:t>οικουμενικότητα (σχέσεις βάσει αφηρημένων γενικών αρχών)</a:t>
            </a:r>
          </a:p>
          <a:p>
            <a:pPr marL="0" indent="0">
              <a:buNone/>
            </a:pPr>
            <a:endParaRPr lang="el-GR" dirty="0"/>
          </a:p>
          <a:p>
            <a:pPr marL="0" indent="0">
              <a:buNone/>
            </a:pPr>
            <a:r>
              <a:rPr lang="el-GR" dirty="0"/>
              <a:t>Συναισθηματικότητα – συναισθηματικής ουδετερότητας (ορθολογισμός)</a:t>
            </a:r>
          </a:p>
          <a:p>
            <a:pPr marL="0" indent="0">
              <a:buNone/>
            </a:pPr>
            <a:endParaRPr lang="el-GR" dirty="0"/>
          </a:p>
          <a:p>
            <a:pPr marL="0" indent="0">
              <a:buNone/>
            </a:pPr>
            <a:r>
              <a:rPr lang="el-GR" dirty="0"/>
              <a:t>Κολεκτιβισμός – ατομικισμός </a:t>
            </a:r>
          </a:p>
          <a:p>
            <a:pPr marL="0" indent="0">
              <a:buNone/>
            </a:pPr>
            <a:endParaRPr lang="el-GR" dirty="0"/>
          </a:p>
          <a:p>
            <a:pPr marL="0" indent="0">
              <a:buNone/>
            </a:pPr>
            <a:r>
              <a:rPr lang="el-GR" dirty="0"/>
              <a:t>Γενίκευση – ειδίκευση (ένας γενικός τρόπος, ή πολλοί εξειδικευμένοι)</a:t>
            </a:r>
          </a:p>
          <a:p>
            <a:pPr marL="0" indent="0">
              <a:buNone/>
            </a:pPr>
            <a:endParaRPr lang="el-GR" dirty="0"/>
          </a:p>
          <a:p>
            <a:pPr marL="0" indent="0">
              <a:buNone/>
            </a:pPr>
            <a:r>
              <a:rPr lang="el-GR" dirty="0"/>
              <a:t>Απονομή – επίτευξης (κληρονομικό δικαίωμα ή επίτευξη)</a:t>
            </a:r>
            <a:endParaRPr lang="en-US" dirty="0"/>
          </a:p>
          <a:p>
            <a:pPr marL="0" indent="0">
              <a:buNone/>
            </a:pPr>
            <a:endParaRPr lang="en-US" dirty="0"/>
          </a:p>
          <a:p>
            <a:pPr marL="0" indent="0">
              <a:buNone/>
            </a:pPr>
            <a:r>
              <a:rPr lang="el-GR" b="1" dirty="0"/>
              <a:t>Θεσμοποιημένος ατομικισμός</a:t>
            </a:r>
          </a:p>
          <a:p>
            <a:pPr marL="0" indent="0">
              <a:buNone/>
            </a:pPr>
            <a:endParaRPr lang="el-GR" dirty="0"/>
          </a:p>
          <a:p>
            <a:pPr marL="0" indent="0">
              <a:buNone/>
            </a:pPr>
            <a:endParaRPr lang="en-US" dirty="0"/>
          </a:p>
          <a:p>
            <a:endParaRPr lang="el-GR" dirty="0"/>
          </a:p>
        </p:txBody>
      </p:sp>
    </p:spTree>
    <p:extLst>
      <p:ext uri="{BB962C8B-B14F-4D97-AF65-F5344CB8AC3E}">
        <p14:creationId xmlns:p14="http://schemas.microsoft.com/office/powerpoint/2010/main" val="15524636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332177A-12C2-4FB1-8831-27551689B9E2}"/>
              </a:ext>
            </a:extLst>
          </p:cNvPr>
          <p:cNvSpPr>
            <a:spLocks noGrp="1"/>
          </p:cNvSpPr>
          <p:nvPr>
            <p:ph type="title"/>
          </p:nvPr>
        </p:nvSpPr>
        <p:spPr>
          <a:xfrm>
            <a:off x="731520" y="642594"/>
            <a:ext cx="7680960" cy="770182"/>
          </a:xfrm>
        </p:spPr>
        <p:txBody>
          <a:bodyPr>
            <a:normAutofit/>
          </a:bodyPr>
          <a:lstStyle/>
          <a:p>
            <a:r>
              <a:rPr lang="el-GR" sz="2400" b="1" dirty="0"/>
              <a:t>(δυτικός) Μαρξισμός και κουλτούρα</a:t>
            </a:r>
          </a:p>
        </p:txBody>
      </p:sp>
      <p:sp>
        <p:nvSpPr>
          <p:cNvPr id="3" name="Θέση περιεχομένου 2">
            <a:extLst>
              <a:ext uri="{FF2B5EF4-FFF2-40B4-BE49-F238E27FC236}">
                <a16:creationId xmlns:a16="http://schemas.microsoft.com/office/drawing/2014/main" id="{15DFE332-D298-4CCA-851D-7396190A00CC}"/>
              </a:ext>
            </a:extLst>
          </p:cNvPr>
          <p:cNvSpPr>
            <a:spLocks noGrp="1"/>
          </p:cNvSpPr>
          <p:nvPr>
            <p:ph idx="1"/>
          </p:nvPr>
        </p:nvSpPr>
        <p:spPr/>
        <p:txBody>
          <a:bodyPr/>
          <a:lstStyle/>
          <a:p>
            <a:r>
              <a:rPr lang="el-GR" dirty="0"/>
              <a:t>Γιατί απέτυχε η παγκόσμια επανάσταση; </a:t>
            </a:r>
          </a:p>
          <a:p>
            <a:endParaRPr lang="el-GR" dirty="0"/>
          </a:p>
          <a:p>
            <a:r>
              <a:rPr lang="el-GR" dirty="0"/>
              <a:t>Πώς συμμετέχει η κουλτούρα στην  αλλοτρίωση και την ελευθερία; </a:t>
            </a:r>
          </a:p>
          <a:p>
            <a:endParaRPr lang="el-GR" dirty="0"/>
          </a:p>
          <a:p>
            <a:pPr marL="0" indent="0">
              <a:buNone/>
            </a:pPr>
            <a:r>
              <a:rPr lang="el-GR" dirty="0"/>
              <a:t>Οικονομικά και Φιλοσοφικά Χειρόγραφα (1844)</a:t>
            </a:r>
          </a:p>
          <a:p>
            <a:endParaRPr lang="el-GR" dirty="0"/>
          </a:p>
          <a:p>
            <a:r>
              <a:rPr lang="el-GR" dirty="0"/>
              <a:t>Αλλοτρίωση: αποξένωση, φετιχισμός, απομόνωση</a:t>
            </a:r>
          </a:p>
          <a:p>
            <a:endParaRPr lang="el-GR" dirty="0"/>
          </a:p>
          <a:p>
            <a:r>
              <a:rPr lang="el-GR" dirty="0"/>
              <a:t>Ελευθερία: συλλογικότητα, δημιουργικότητα, ευημερία</a:t>
            </a:r>
          </a:p>
        </p:txBody>
      </p:sp>
    </p:spTree>
    <p:extLst>
      <p:ext uri="{BB962C8B-B14F-4D97-AF65-F5344CB8AC3E}">
        <p14:creationId xmlns:p14="http://schemas.microsoft.com/office/powerpoint/2010/main" val="937048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C50092-0702-411A-BF60-78C68DF76625}"/>
              </a:ext>
            </a:extLst>
          </p:cNvPr>
          <p:cNvSpPr>
            <a:spLocks noGrp="1"/>
          </p:cNvSpPr>
          <p:nvPr>
            <p:ph type="title"/>
          </p:nvPr>
        </p:nvSpPr>
        <p:spPr>
          <a:xfrm>
            <a:off x="731520" y="642594"/>
            <a:ext cx="7680960" cy="1490262"/>
          </a:xfrm>
        </p:spPr>
        <p:txBody>
          <a:bodyPr>
            <a:normAutofit/>
          </a:bodyPr>
          <a:lstStyle/>
          <a:p>
            <a:r>
              <a:rPr lang="el-GR" sz="2800" dirty="0"/>
              <a:t>Γκέοργκ </a:t>
            </a:r>
            <a:r>
              <a:rPr lang="el-GR" sz="2800" dirty="0" err="1"/>
              <a:t>Λούκατς</a:t>
            </a:r>
            <a:r>
              <a:rPr lang="el-GR" sz="2800" dirty="0"/>
              <a:t> (1885-1971)</a:t>
            </a:r>
            <a:br>
              <a:rPr lang="el-GR" sz="2800" dirty="0"/>
            </a:br>
            <a:br>
              <a:rPr lang="el-GR" sz="2800" dirty="0"/>
            </a:br>
            <a:r>
              <a:rPr lang="en-US" sz="1600" dirty="0"/>
              <a:t>History and Class Consciousness (1918-1930 // 1971)</a:t>
            </a:r>
            <a:endParaRPr lang="el-GR" sz="1600" dirty="0"/>
          </a:p>
        </p:txBody>
      </p:sp>
      <p:sp>
        <p:nvSpPr>
          <p:cNvPr id="3" name="Θέση περιεχομένου 2">
            <a:extLst>
              <a:ext uri="{FF2B5EF4-FFF2-40B4-BE49-F238E27FC236}">
                <a16:creationId xmlns:a16="http://schemas.microsoft.com/office/drawing/2014/main" id="{47F961D1-F367-4AF1-BE89-BA0B741DB4B2}"/>
              </a:ext>
            </a:extLst>
          </p:cNvPr>
          <p:cNvSpPr>
            <a:spLocks noGrp="1"/>
          </p:cNvSpPr>
          <p:nvPr>
            <p:ph idx="1"/>
          </p:nvPr>
        </p:nvSpPr>
        <p:spPr>
          <a:xfrm>
            <a:off x="827584" y="2780928"/>
            <a:ext cx="7584896" cy="3254112"/>
          </a:xfrm>
        </p:spPr>
        <p:txBody>
          <a:bodyPr>
            <a:normAutofit lnSpcReduction="10000"/>
          </a:bodyPr>
          <a:lstStyle/>
          <a:p>
            <a:r>
              <a:rPr lang="el-GR" dirty="0"/>
              <a:t>Η </a:t>
            </a:r>
            <a:r>
              <a:rPr lang="el-GR" dirty="0" err="1"/>
              <a:t>αποικιοποίηση</a:t>
            </a:r>
            <a:r>
              <a:rPr lang="el-GR" dirty="0"/>
              <a:t> της κοινωνικής ζωής από τον καπιταλισμό</a:t>
            </a:r>
          </a:p>
          <a:p>
            <a:r>
              <a:rPr lang="el-GR" dirty="0"/>
              <a:t>Καταστροφή της αυθεντικότητας</a:t>
            </a:r>
          </a:p>
          <a:p>
            <a:r>
              <a:rPr lang="el-GR" dirty="0"/>
              <a:t>Οι αξίες ορίζονται από την ανταλλακτική αξία τους</a:t>
            </a:r>
          </a:p>
          <a:p>
            <a:r>
              <a:rPr lang="el-GR" b="1" dirty="0" err="1"/>
              <a:t>Πραγμοποίηση</a:t>
            </a:r>
            <a:r>
              <a:rPr lang="el-GR" dirty="0"/>
              <a:t> των ανθρώπινων σχέσεων</a:t>
            </a:r>
          </a:p>
          <a:p>
            <a:r>
              <a:rPr lang="el-GR" dirty="0"/>
              <a:t>Εμπορευματοποίηση της κοινωνικής ζωής</a:t>
            </a:r>
          </a:p>
          <a:p>
            <a:r>
              <a:rPr lang="el-GR" dirty="0"/>
              <a:t>Ορθολογική εκμηχάνιση </a:t>
            </a:r>
          </a:p>
          <a:p>
            <a:r>
              <a:rPr lang="el-GR" dirty="0"/>
              <a:t>Φετιχισμός του εμπορεύματος</a:t>
            </a:r>
          </a:p>
          <a:p>
            <a:r>
              <a:rPr lang="el-GR" dirty="0"/>
              <a:t>Ανικανότητα σύλληψης της ολότητας του καπιταλιστικού συστήματος</a:t>
            </a:r>
          </a:p>
        </p:txBody>
      </p:sp>
    </p:spTree>
    <p:extLst>
      <p:ext uri="{BB962C8B-B14F-4D97-AF65-F5344CB8AC3E}">
        <p14:creationId xmlns:p14="http://schemas.microsoft.com/office/powerpoint/2010/main" val="2285658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C4E1F5-2097-4610-AE9F-E22654844068}"/>
              </a:ext>
            </a:extLst>
          </p:cNvPr>
          <p:cNvSpPr>
            <a:spLocks noGrp="1"/>
          </p:cNvSpPr>
          <p:nvPr>
            <p:ph type="title"/>
          </p:nvPr>
        </p:nvSpPr>
        <p:spPr>
          <a:xfrm>
            <a:off x="731520" y="476672"/>
            <a:ext cx="7680960" cy="864096"/>
          </a:xfrm>
        </p:spPr>
        <p:txBody>
          <a:bodyPr>
            <a:normAutofit fontScale="90000"/>
          </a:bodyPr>
          <a:lstStyle/>
          <a:p>
            <a:r>
              <a:rPr lang="el-GR" sz="2400" dirty="0"/>
              <a:t>Αντόνιο Γκράμσι 1891-1937)</a:t>
            </a:r>
            <a:br>
              <a:rPr lang="el-GR" sz="2400" dirty="0"/>
            </a:br>
            <a:br>
              <a:rPr lang="el-GR" sz="2400" dirty="0"/>
            </a:br>
            <a:r>
              <a:rPr lang="el-GR" sz="1800" dirty="0"/>
              <a:t>Τετράδια Φυλακής (1929-1933)</a:t>
            </a:r>
          </a:p>
        </p:txBody>
      </p:sp>
      <p:sp>
        <p:nvSpPr>
          <p:cNvPr id="3" name="Θέση περιεχομένου 2">
            <a:extLst>
              <a:ext uri="{FF2B5EF4-FFF2-40B4-BE49-F238E27FC236}">
                <a16:creationId xmlns:a16="http://schemas.microsoft.com/office/drawing/2014/main" id="{A09241CE-39A5-4C31-B5B3-DB4CF28C8F11}"/>
              </a:ext>
            </a:extLst>
          </p:cNvPr>
          <p:cNvSpPr>
            <a:spLocks noGrp="1"/>
          </p:cNvSpPr>
          <p:nvPr>
            <p:ph idx="1"/>
          </p:nvPr>
        </p:nvSpPr>
        <p:spPr>
          <a:xfrm>
            <a:off x="731520" y="1700808"/>
            <a:ext cx="7680960" cy="4680520"/>
          </a:xfrm>
        </p:spPr>
        <p:txBody>
          <a:bodyPr>
            <a:normAutofit lnSpcReduction="10000"/>
          </a:bodyPr>
          <a:lstStyle/>
          <a:p>
            <a:r>
              <a:rPr lang="el-GR" dirty="0"/>
              <a:t>Το (μαρξιστικό) πρόβλημα της πολιτικής και της κουλτούρας</a:t>
            </a:r>
          </a:p>
          <a:p>
            <a:endParaRPr lang="el-GR" dirty="0"/>
          </a:p>
          <a:p>
            <a:r>
              <a:rPr lang="el-GR" sz="1600" dirty="0"/>
              <a:t>Πολιτική στρατηγική προώθησης του κομουνισμού</a:t>
            </a:r>
          </a:p>
          <a:p>
            <a:r>
              <a:rPr lang="el-GR" sz="1600" dirty="0"/>
              <a:t>Η καπιταλιστική ηγεμονία επεκτείνεται στην πολιτική και την κουλτούρα</a:t>
            </a:r>
          </a:p>
          <a:p>
            <a:r>
              <a:rPr lang="el-GR" sz="1600" dirty="0"/>
              <a:t>Κράτος = μέσον ταξικής κυριαρχίας</a:t>
            </a:r>
          </a:p>
          <a:p>
            <a:r>
              <a:rPr lang="el-GR" sz="1600" dirty="0"/>
              <a:t>Κρατική διείσδυση στην πολιτική κοινωνία</a:t>
            </a:r>
          </a:p>
          <a:p>
            <a:r>
              <a:rPr lang="el-GR" sz="1600" b="1" dirty="0"/>
              <a:t>Ηγεμονία</a:t>
            </a:r>
            <a:r>
              <a:rPr lang="el-GR" sz="1600" dirty="0"/>
              <a:t> = η ικανότητα του κράτους και της άρχουσας τάξης να ελέγχουν τις ιδέες του προλεταριάτου με </a:t>
            </a:r>
            <a:r>
              <a:rPr lang="el-GR" sz="1600" i="1" dirty="0"/>
              <a:t>εμπρόθετες ενέργειες</a:t>
            </a:r>
          </a:p>
          <a:p>
            <a:r>
              <a:rPr lang="el-GR" sz="1600" b="1" dirty="0"/>
              <a:t>Οργανικοί διανοούμενοι </a:t>
            </a:r>
            <a:r>
              <a:rPr lang="el-GR" sz="1600" dirty="0"/>
              <a:t>= οι εκλαϊκευτές του αστικού συστήματος</a:t>
            </a:r>
          </a:p>
          <a:p>
            <a:r>
              <a:rPr lang="el-GR" sz="1600" b="1" dirty="0"/>
              <a:t>Ηγεμονικό μπλοκ </a:t>
            </a:r>
            <a:r>
              <a:rPr lang="el-GR" sz="1600" dirty="0"/>
              <a:t>= συμμαχία κυρίαρχων τάξεων </a:t>
            </a:r>
          </a:p>
          <a:p>
            <a:r>
              <a:rPr lang="el-GR" sz="1600" b="1" dirty="0"/>
              <a:t>Μέτωπο αλληλεγγύης </a:t>
            </a:r>
            <a:r>
              <a:rPr lang="el-GR" sz="1600" dirty="0"/>
              <a:t>= συμμαχία σοσιαλιστών διανοούμενων με τις παραγωγικές τάξεις</a:t>
            </a:r>
          </a:p>
          <a:p>
            <a:endParaRPr lang="el-GR" sz="1600" dirty="0"/>
          </a:p>
          <a:p>
            <a:pPr marL="0" indent="0">
              <a:buNone/>
            </a:pPr>
            <a:r>
              <a:rPr lang="el-GR" sz="1600" dirty="0"/>
              <a:t>Όχι το περιεχόμενο της κουλτούρας, αλλά ρόλος και λειτουργία</a:t>
            </a:r>
          </a:p>
          <a:p>
            <a:endParaRPr lang="el-GR" dirty="0"/>
          </a:p>
        </p:txBody>
      </p:sp>
    </p:spTree>
    <p:extLst>
      <p:ext uri="{BB962C8B-B14F-4D97-AF65-F5344CB8AC3E}">
        <p14:creationId xmlns:p14="http://schemas.microsoft.com/office/powerpoint/2010/main" val="3005044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DA6B3A-6E5A-4C4F-881C-8D8E9047A5CC}"/>
              </a:ext>
            </a:extLst>
          </p:cNvPr>
          <p:cNvSpPr>
            <a:spLocks noGrp="1"/>
          </p:cNvSpPr>
          <p:nvPr>
            <p:ph type="title"/>
          </p:nvPr>
        </p:nvSpPr>
        <p:spPr>
          <a:xfrm>
            <a:off x="731520" y="642594"/>
            <a:ext cx="7680960" cy="626166"/>
          </a:xfrm>
        </p:spPr>
        <p:txBody>
          <a:bodyPr>
            <a:normAutofit/>
          </a:bodyPr>
          <a:lstStyle/>
          <a:p>
            <a:r>
              <a:rPr lang="el-GR" sz="2400" dirty="0"/>
              <a:t>Σχολή της Φρανκφούρτης</a:t>
            </a:r>
          </a:p>
        </p:txBody>
      </p:sp>
      <p:sp>
        <p:nvSpPr>
          <p:cNvPr id="3" name="Θέση περιεχομένου 2">
            <a:extLst>
              <a:ext uri="{FF2B5EF4-FFF2-40B4-BE49-F238E27FC236}">
                <a16:creationId xmlns:a16="http://schemas.microsoft.com/office/drawing/2014/main" id="{6383AACB-E9E0-4FC4-8817-E8377D8C67E8}"/>
              </a:ext>
            </a:extLst>
          </p:cNvPr>
          <p:cNvSpPr>
            <a:spLocks noGrp="1"/>
          </p:cNvSpPr>
          <p:nvPr>
            <p:ph idx="1"/>
          </p:nvPr>
        </p:nvSpPr>
        <p:spPr>
          <a:xfrm>
            <a:off x="731520" y="1628800"/>
            <a:ext cx="7680960" cy="4406240"/>
          </a:xfrm>
        </p:spPr>
        <p:txBody>
          <a:bodyPr/>
          <a:lstStyle/>
          <a:p>
            <a:r>
              <a:rPr lang="el-GR" dirty="0"/>
              <a:t>Ινστιτούτο Κοινωνικών Ερευνών της Φρανκφούρτης (1920)</a:t>
            </a:r>
          </a:p>
          <a:p>
            <a:r>
              <a:rPr lang="el-GR" dirty="0"/>
              <a:t>Η Τυπική Ορθολογικότητα (</a:t>
            </a:r>
            <a:r>
              <a:rPr lang="en-US" dirty="0" err="1"/>
              <a:t>Zweckrationalitat</a:t>
            </a:r>
            <a:r>
              <a:rPr lang="en-US" dirty="0"/>
              <a:t>) </a:t>
            </a:r>
            <a:r>
              <a:rPr lang="el-GR" dirty="0"/>
              <a:t>δεν είναι «ουδέτερη» είναι ηθικά καταστροφική</a:t>
            </a:r>
          </a:p>
          <a:p>
            <a:endParaRPr lang="el-GR" dirty="0"/>
          </a:p>
          <a:p>
            <a:endParaRPr lang="el-GR" dirty="0"/>
          </a:p>
          <a:p>
            <a:r>
              <a:rPr lang="el-GR" sz="1600" dirty="0"/>
              <a:t>Επίδραση της τεχνολογίας στην αναπαραγωγή της δημοφιλούς κουλτούρας</a:t>
            </a:r>
          </a:p>
          <a:p>
            <a:r>
              <a:rPr lang="el-GR" sz="1600" dirty="0"/>
              <a:t>Η επίδραση της δημοφιλούς κουλτούρας στα ευρύτερα λαϊκά στρώματα</a:t>
            </a:r>
          </a:p>
          <a:p>
            <a:r>
              <a:rPr lang="el-GR" sz="1600" dirty="0"/>
              <a:t>Διαμόρφωση της σεξουαλικότητας</a:t>
            </a:r>
          </a:p>
          <a:p>
            <a:r>
              <a:rPr lang="el-GR" sz="1600" dirty="0"/>
              <a:t>Ο ρόλος της ανθρώπινης συνείδησης – κατακερματισμός ή κατανόηση της «ολότητας»</a:t>
            </a:r>
          </a:p>
        </p:txBody>
      </p:sp>
    </p:spTree>
    <p:extLst>
      <p:ext uri="{BB962C8B-B14F-4D97-AF65-F5344CB8AC3E}">
        <p14:creationId xmlns:p14="http://schemas.microsoft.com/office/powerpoint/2010/main" val="14455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Κοινωνικά Πρότυπα</a:t>
            </a:r>
          </a:p>
        </p:txBody>
      </p:sp>
      <p:sp>
        <p:nvSpPr>
          <p:cNvPr id="3" name="Θέση περιεχομένου 2"/>
          <p:cNvSpPr>
            <a:spLocks noGrp="1"/>
          </p:cNvSpPr>
          <p:nvPr>
            <p:ph idx="1"/>
          </p:nvPr>
        </p:nvSpPr>
        <p:spPr/>
        <p:txBody>
          <a:bodyPr>
            <a:normAutofit/>
          </a:bodyPr>
          <a:lstStyle/>
          <a:p>
            <a:r>
              <a:rPr lang="el-GR" dirty="0"/>
              <a:t>Κοινές αντιλήψεις και πρότυπα που διασφαλίζουν την αίσθηση της ευταξίας και της </a:t>
            </a:r>
            <a:r>
              <a:rPr lang="el-GR" dirty="0" err="1"/>
              <a:t>προβλεψιμότητας</a:t>
            </a:r>
            <a:endParaRPr lang="el-GR" dirty="0"/>
          </a:p>
          <a:p>
            <a:endParaRPr lang="el-GR" dirty="0"/>
          </a:p>
          <a:p>
            <a:r>
              <a:rPr lang="el-GR" dirty="0"/>
              <a:t>Προσδοκίες περί πρέπουσας κοινωνικής διάδρασης</a:t>
            </a:r>
          </a:p>
          <a:p>
            <a:endParaRPr lang="el-GR" dirty="0"/>
          </a:p>
          <a:p>
            <a:r>
              <a:rPr lang="el-GR" dirty="0"/>
              <a:t>Οδηγός ευθυγράμμισης των πράξεων </a:t>
            </a:r>
          </a:p>
          <a:p>
            <a:endParaRPr lang="el-GR" dirty="0"/>
          </a:p>
          <a:p>
            <a:r>
              <a:rPr lang="el-GR" dirty="0"/>
              <a:t>Υποκειμενικά με αντικειμενικές συνέπειες</a:t>
            </a:r>
          </a:p>
          <a:p>
            <a:endParaRPr lang="el-GR" dirty="0"/>
          </a:p>
          <a:p>
            <a:r>
              <a:rPr lang="el-GR" dirty="0"/>
              <a:t>Σεξουαλικότητα, ιδιοκτησία, ασφάλεια</a:t>
            </a:r>
          </a:p>
        </p:txBody>
      </p:sp>
    </p:spTree>
    <p:extLst>
      <p:ext uri="{BB962C8B-B14F-4D97-AF65-F5344CB8AC3E}">
        <p14:creationId xmlns:p14="http://schemas.microsoft.com/office/powerpoint/2010/main" val="29253320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F0F419-DAD0-4149-82BE-F78873EE61B1}"/>
              </a:ext>
            </a:extLst>
          </p:cNvPr>
          <p:cNvSpPr>
            <a:spLocks noGrp="1"/>
          </p:cNvSpPr>
          <p:nvPr>
            <p:ph type="title"/>
          </p:nvPr>
        </p:nvSpPr>
        <p:spPr>
          <a:xfrm>
            <a:off x="731520" y="642594"/>
            <a:ext cx="7680960" cy="698174"/>
          </a:xfrm>
        </p:spPr>
        <p:txBody>
          <a:bodyPr>
            <a:normAutofit/>
          </a:bodyPr>
          <a:lstStyle/>
          <a:p>
            <a:r>
              <a:rPr lang="el-GR" sz="2000" dirty="0"/>
              <a:t>Βάλτερ </a:t>
            </a:r>
            <a:r>
              <a:rPr lang="el-GR" sz="2000" dirty="0" err="1"/>
              <a:t>Μπένγιαμιν</a:t>
            </a:r>
            <a:r>
              <a:rPr lang="el-GR" sz="2000" dirty="0"/>
              <a:t> (1892-1940)</a:t>
            </a:r>
          </a:p>
        </p:txBody>
      </p:sp>
      <p:sp>
        <p:nvSpPr>
          <p:cNvPr id="3" name="Θέση περιεχομένου 2">
            <a:extLst>
              <a:ext uri="{FF2B5EF4-FFF2-40B4-BE49-F238E27FC236}">
                <a16:creationId xmlns:a16="http://schemas.microsoft.com/office/drawing/2014/main" id="{D2731D04-9289-4499-9A73-66CD066C735B}"/>
              </a:ext>
            </a:extLst>
          </p:cNvPr>
          <p:cNvSpPr>
            <a:spLocks noGrp="1"/>
          </p:cNvSpPr>
          <p:nvPr>
            <p:ph idx="1"/>
          </p:nvPr>
        </p:nvSpPr>
        <p:spPr>
          <a:xfrm>
            <a:off x="731520" y="1412776"/>
            <a:ext cx="7680960" cy="5040560"/>
          </a:xfrm>
        </p:spPr>
        <p:txBody>
          <a:bodyPr>
            <a:normAutofit fontScale="92500" lnSpcReduction="20000"/>
          </a:bodyPr>
          <a:lstStyle/>
          <a:p>
            <a:r>
              <a:rPr lang="el-GR" dirty="0"/>
              <a:t>Κριτική της αισθητικής και της τέχνης</a:t>
            </a:r>
          </a:p>
          <a:p>
            <a:endParaRPr lang="el-GR" dirty="0"/>
          </a:p>
          <a:p>
            <a:r>
              <a:rPr lang="el-GR" dirty="0"/>
              <a:t>Προ-καπιταλιστική εποχή: αυθεντική τέχνη με βαθιά νοήματα και συμβολισμό λόγω σύνδεσής τους με κοινωνικές σχέσεις (</a:t>
            </a:r>
            <a:r>
              <a:rPr lang="el-GR" b="1" dirty="0"/>
              <a:t>αύρα</a:t>
            </a:r>
            <a:r>
              <a:rPr lang="el-GR" dirty="0"/>
              <a:t>)</a:t>
            </a:r>
          </a:p>
          <a:p>
            <a:endParaRPr lang="el-GR" dirty="0"/>
          </a:p>
          <a:p>
            <a:r>
              <a:rPr lang="el-GR" dirty="0"/>
              <a:t>Καπιταλιστική εποχή: </a:t>
            </a:r>
            <a:r>
              <a:rPr lang="el-GR" b="1" dirty="0"/>
              <a:t>Τυποποίηση</a:t>
            </a:r>
            <a:r>
              <a:rPr lang="el-GR" dirty="0"/>
              <a:t>: αναπαραγωγή και μαζική παραγωγή – τέχνη χωρίς αύρα </a:t>
            </a:r>
          </a:p>
          <a:p>
            <a:endParaRPr lang="el-GR" dirty="0"/>
          </a:p>
          <a:p>
            <a:r>
              <a:rPr lang="el-GR" dirty="0"/>
              <a:t>Κατανάλωση με συλλογικό τρόπο – νέκρωση των κριτικών και διανοητικών ικανοτήτων του ατόμου</a:t>
            </a:r>
          </a:p>
          <a:p>
            <a:endParaRPr lang="el-GR" dirty="0"/>
          </a:p>
          <a:p>
            <a:r>
              <a:rPr lang="el-GR" dirty="0"/>
              <a:t>Αστική εμπειρία: Φευγαλέες σχέσεις, παρακμιακή </a:t>
            </a:r>
            <a:r>
              <a:rPr lang="el-GR" dirty="0" err="1"/>
              <a:t>αισθησιακότητα</a:t>
            </a:r>
            <a:r>
              <a:rPr lang="el-GR" dirty="0"/>
              <a:t>, φανταχτερά εμπορεύματα, παλιρροιακές κινήσεις του πλήθους και περιπλάνηση</a:t>
            </a:r>
          </a:p>
          <a:p>
            <a:endParaRPr lang="el-GR" b="1" dirty="0"/>
          </a:p>
          <a:p>
            <a:r>
              <a:rPr lang="el-GR" b="1" dirty="0"/>
              <a:t>Ο πλάνης: </a:t>
            </a:r>
            <a:r>
              <a:rPr lang="el-GR" dirty="0"/>
              <a:t>αδιάφορος μελετητής της ανθρώπινης φύσης και αλλοτριωμένη προσωπικότητα που αναζητά ψεύτικη παρηγοριά στο ανώνυμο πλήθος</a:t>
            </a:r>
            <a:endParaRPr lang="el-GR" b="1" dirty="0"/>
          </a:p>
          <a:p>
            <a:endParaRPr lang="el-GR" dirty="0"/>
          </a:p>
        </p:txBody>
      </p:sp>
    </p:spTree>
    <p:extLst>
      <p:ext uri="{BB962C8B-B14F-4D97-AF65-F5344CB8AC3E}">
        <p14:creationId xmlns:p14="http://schemas.microsoft.com/office/powerpoint/2010/main" val="12046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D0B1BE-A00B-4B84-995A-85CD0DFAA446}"/>
              </a:ext>
            </a:extLst>
          </p:cNvPr>
          <p:cNvSpPr>
            <a:spLocks noGrp="1"/>
          </p:cNvSpPr>
          <p:nvPr>
            <p:ph type="title"/>
          </p:nvPr>
        </p:nvSpPr>
        <p:spPr>
          <a:xfrm>
            <a:off x="731520" y="404664"/>
            <a:ext cx="7680960" cy="554158"/>
          </a:xfrm>
        </p:spPr>
        <p:txBody>
          <a:bodyPr>
            <a:normAutofit/>
          </a:bodyPr>
          <a:lstStyle/>
          <a:p>
            <a:r>
              <a:rPr lang="el-GR" sz="2400" dirty="0"/>
              <a:t>Τέοντορ </a:t>
            </a:r>
            <a:r>
              <a:rPr lang="el-GR" sz="2400" dirty="0" err="1"/>
              <a:t>Αντόρνο</a:t>
            </a:r>
            <a:r>
              <a:rPr lang="el-GR" sz="2400" dirty="0"/>
              <a:t> (1903-1969) και Μαξ Χορκχάιμερ</a:t>
            </a:r>
          </a:p>
        </p:txBody>
      </p:sp>
      <p:sp>
        <p:nvSpPr>
          <p:cNvPr id="3" name="Θέση περιεχομένου 2">
            <a:extLst>
              <a:ext uri="{FF2B5EF4-FFF2-40B4-BE49-F238E27FC236}">
                <a16:creationId xmlns:a16="http://schemas.microsoft.com/office/drawing/2014/main" id="{96C37630-29BB-4B4E-A895-CBF085D4017A}"/>
              </a:ext>
            </a:extLst>
          </p:cNvPr>
          <p:cNvSpPr>
            <a:spLocks noGrp="1"/>
          </p:cNvSpPr>
          <p:nvPr>
            <p:ph idx="1"/>
          </p:nvPr>
        </p:nvSpPr>
        <p:spPr>
          <a:xfrm>
            <a:off x="731520" y="1268760"/>
            <a:ext cx="7680960" cy="4766280"/>
          </a:xfrm>
        </p:spPr>
        <p:txBody>
          <a:bodyPr/>
          <a:lstStyle/>
          <a:p>
            <a:r>
              <a:rPr lang="el-GR" dirty="0"/>
              <a:t>Πολιτισμική βιομηχανία και μαζική κουλτούρα</a:t>
            </a:r>
          </a:p>
          <a:p>
            <a:endParaRPr lang="el-GR" dirty="0"/>
          </a:p>
          <a:p>
            <a:r>
              <a:rPr lang="el-GR" i="1" dirty="0"/>
              <a:t>Διαλεκτική του Διαφωτισμού </a:t>
            </a:r>
            <a:r>
              <a:rPr lang="el-GR" dirty="0"/>
              <a:t>: Ο ορθός λόγος και η επιστημονική γνώση οδήγησαν στον </a:t>
            </a:r>
            <a:r>
              <a:rPr lang="el-GR" dirty="0" err="1"/>
              <a:t>εργαλειακό</a:t>
            </a:r>
            <a:r>
              <a:rPr lang="el-GR" dirty="0"/>
              <a:t> έλεγχο της κοινωνικής ζωής.</a:t>
            </a:r>
          </a:p>
          <a:p>
            <a:endParaRPr lang="el-GR" dirty="0"/>
          </a:p>
          <a:p>
            <a:r>
              <a:rPr lang="el-GR" dirty="0"/>
              <a:t>Γραφειοκρατία, τεχνολογία, και ιδεολογία περιορίζουν την ανθρώπινη ελευθερία, την παθητικότητα και την ομοιόμορφη κατανάλωση και ενίσχυσαν τις ελίτ.</a:t>
            </a:r>
          </a:p>
          <a:p>
            <a:endParaRPr lang="el-GR" dirty="0"/>
          </a:p>
          <a:p>
            <a:r>
              <a:rPr lang="en-US" dirty="0"/>
              <a:t>H </a:t>
            </a:r>
            <a:r>
              <a:rPr lang="el-GR" dirty="0" err="1"/>
              <a:t>εργαλειακή</a:t>
            </a:r>
            <a:r>
              <a:rPr lang="el-GR" dirty="0"/>
              <a:t> ορθολογικότητα </a:t>
            </a:r>
            <a:r>
              <a:rPr lang="en-US" dirty="0"/>
              <a:t>(</a:t>
            </a:r>
            <a:r>
              <a:rPr lang="en-US" dirty="0" err="1"/>
              <a:t>Zweckrationalitat</a:t>
            </a:r>
            <a:r>
              <a:rPr lang="en-US" dirty="0"/>
              <a:t>) </a:t>
            </a:r>
            <a:r>
              <a:rPr lang="el-GR" dirty="0"/>
              <a:t>οδήγησε στην πολιτισμική βιομηχανία – καταναλωτική αποχαύνωση</a:t>
            </a:r>
          </a:p>
          <a:p>
            <a:endParaRPr lang="el-GR" dirty="0"/>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3270731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96210F-8FFD-4EF5-94E3-DE28FD9EB2A1}"/>
              </a:ext>
            </a:extLst>
          </p:cNvPr>
          <p:cNvSpPr>
            <a:spLocks noGrp="1"/>
          </p:cNvSpPr>
          <p:nvPr>
            <p:ph type="title"/>
          </p:nvPr>
        </p:nvSpPr>
        <p:spPr>
          <a:xfrm>
            <a:off x="766594" y="437869"/>
            <a:ext cx="7680960" cy="770182"/>
          </a:xfrm>
        </p:spPr>
        <p:txBody>
          <a:bodyPr>
            <a:normAutofit/>
          </a:bodyPr>
          <a:lstStyle/>
          <a:p>
            <a:r>
              <a:rPr lang="el-GR" sz="2000" dirty="0" err="1"/>
              <a:t>Γιούργκεν</a:t>
            </a:r>
            <a:r>
              <a:rPr lang="el-GR" sz="2000" dirty="0"/>
              <a:t> </a:t>
            </a:r>
            <a:r>
              <a:rPr lang="el-GR" sz="2000" dirty="0" err="1"/>
              <a:t>Χάμπερμας</a:t>
            </a:r>
            <a:endParaRPr lang="el-GR" sz="2000" dirty="0"/>
          </a:p>
        </p:txBody>
      </p:sp>
      <p:sp>
        <p:nvSpPr>
          <p:cNvPr id="3" name="Θέση περιεχομένου 2">
            <a:extLst>
              <a:ext uri="{FF2B5EF4-FFF2-40B4-BE49-F238E27FC236}">
                <a16:creationId xmlns:a16="http://schemas.microsoft.com/office/drawing/2014/main" id="{AE1ED0BE-EEA9-402B-8A53-AEAE8476E3C0}"/>
              </a:ext>
            </a:extLst>
          </p:cNvPr>
          <p:cNvSpPr>
            <a:spLocks noGrp="1"/>
          </p:cNvSpPr>
          <p:nvPr>
            <p:ph idx="1"/>
          </p:nvPr>
        </p:nvSpPr>
        <p:spPr>
          <a:xfrm>
            <a:off x="731520" y="1412776"/>
            <a:ext cx="7680960" cy="4622264"/>
          </a:xfrm>
        </p:spPr>
        <p:txBody>
          <a:bodyPr>
            <a:normAutofit fontScale="92500" lnSpcReduction="10000"/>
          </a:bodyPr>
          <a:lstStyle/>
          <a:p>
            <a:r>
              <a:rPr lang="el-GR" dirty="0"/>
              <a:t>Κριτική στον καπιταλισμό και στον </a:t>
            </a:r>
            <a:r>
              <a:rPr lang="el-GR" dirty="0" err="1"/>
              <a:t>εργαλειακό</a:t>
            </a:r>
            <a:r>
              <a:rPr lang="el-GR" dirty="0"/>
              <a:t> λόγο</a:t>
            </a:r>
          </a:p>
          <a:p>
            <a:r>
              <a:rPr lang="el-GR" dirty="0"/>
              <a:t>Προσπάθεια διάσωσης του Διαφωτισμού ορίζοντας τον ορθό λόγο με πρωτότυπο τρόπο</a:t>
            </a:r>
          </a:p>
          <a:p>
            <a:endParaRPr lang="el-GR" dirty="0"/>
          </a:p>
          <a:p>
            <a:r>
              <a:rPr lang="en-US" b="1" dirty="0"/>
              <a:t>The Structural Transformation of the Public Sphere</a:t>
            </a:r>
            <a:endParaRPr lang="el-GR" b="1" dirty="0"/>
          </a:p>
          <a:p>
            <a:r>
              <a:rPr lang="el-GR" dirty="0"/>
              <a:t>Κοινωνία πολιτών – δημόσια σφαίρα (18</a:t>
            </a:r>
            <a:r>
              <a:rPr lang="el-GR" baseline="30000" dirty="0"/>
              <a:t>ος</a:t>
            </a:r>
            <a:r>
              <a:rPr lang="el-GR" dirty="0"/>
              <a:t> αι.) – αντίσταση στο κράτος</a:t>
            </a:r>
          </a:p>
          <a:p>
            <a:r>
              <a:rPr lang="el-GR" dirty="0"/>
              <a:t>«Αστική κοινωνία» (19</a:t>
            </a:r>
            <a:r>
              <a:rPr lang="el-GR" baseline="30000" dirty="0"/>
              <a:t>ος</a:t>
            </a:r>
            <a:r>
              <a:rPr lang="el-GR" dirty="0"/>
              <a:t> αι.) – έλεγχος της δημόσιας σφαίρας από την αστική τάξη</a:t>
            </a:r>
            <a:endParaRPr lang="en-US" dirty="0"/>
          </a:p>
          <a:p>
            <a:r>
              <a:rPr lang="el-GR" dirty="0"/>
              <a:t>Σύγχρονη εποχή: εξαφάνιση της δημόσιας σφαίρας λόγω μαζικών μέσων επικοινωνίας και θεσμική διαφοροποίηση της πολιτικής</a:t>
            </a:r>
          </a:p>
          <a:p>
            <a:r>
              <a:rPr lang="el-GR" dirty="0"/>
              <a:t>Παθητική αποδοχή των εκπροσώπων της άρχουσας τάξης </a:t>
            </a:r>
          </a:p>
          <a:p>
            <a:endParaRPr lang="el-GR" dirty="0"/>
          </a:p>
          <a:p>
            <a:r>
              <a:rPr lang="el-GR" b="1" dirty="0"/>
              <a:t>Δημόσια σφαίρα </a:t>
            </a:r>
            <a:r>
              <a:rPr lang="el-GR" dirty="0"/>
              <a:t>= ο ρόλος που διαδραματίζει ο λόγος εκτός της πολιτικής</a:t>
            </a:r>
          </a:p>
        </p:txBody>
      </p:sp>
    </p:spTree>
    <p:extLst>
      <p:ext uri="{BB962C8B-B14F-4D97-AF65-F5344CB8AC3E}">
        <p14:creationId xmlns:p14="http://schemas.microsoft.com/office/powerpoint/2010/main" val="180147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5C2369-53F5-4ACA-9FE2-D4D6ADDB7B0A}"/>
              </a:ext>
            </a:extLst>
          </p:cNvPr>
          <p:cNvSpPr>
            <a:spLocks noGrp="1"/>
          </p:cNvSpPr>
          <p:nvPr>
            <p:ph type="title"/>
          </p:nvPr>
        </p:nvSpPr>
        <p:spPr>
          <a:xfrm>
            <a:off x="731520" y="642594"/>
            <a:ext cx="7680960" cy="842190"/>
          </a:xfrm>
        </p:spPr>
        <p:txBody>
          <a:bodyPr>
            <a:normAutofit/>
          </a:bodyPr>
          <a:lstStyle/>
          <a:p>
            <a:r>
              <a:rPr lang="el-GR" sz="2000" dirty="0"/>
              <a:t>Θεωρία της επικοινωνιακής δράσης (1984)</a:t>
            </a:r>
          </a:p>
        </p:txBody>
      </p:sp>
      <p:sp>
        <p:nvSpPr>
          <p:cNvPr id="3" name="Θέση περιεχομένου 2">
            <a:extLst>
              <a:ext uri="{FF2B5EF4-FFF2-40B4-BE49-F238E27FC236}">
                <a16:creationId xmlns:a16="http://schemas.microsoft.com/office/drawing/2014/main" id="{2B00BD14-D918-4FDF-A72D-CA07CC184C86}"/>
              </a:ext>
            </a:extLst>
          </p:cNvPr>
          <p:cNvSpPr>
            <a:spLocks noGrp="1"/>
          </p:cNvSpPr>
          <p:nvPr>
            <p:ph idx="1"/>
          </p:nvPr>
        </p:nvSpPr>
        <p:spPr>
          <a:xfrm>
            <a:off x="731520" y="1556792"/>
            <a:ext cx="7680960" cy="4896544"/>
          </a:xfrm>
        </p:spPr>
        <p:txBody>
          <a:bodyPr>
            <a:normAutofit fontScale="92500" lnSpcReduction="10000"/>
          </a:bodyPr>
          <a:lstStyle/>
          <a:p>
            <a:r>
              <a:rPr lang="el-GR" sz="1600" dirty="0"/>
              <a:t>Ο ορθός λόγος έχει φτάσει σε αδιέξοδο λόγω </a:t>
            </a:r>
            <a:r>
              <a:rPr lang="el-GR" sz="1600" dirty="0" err="1"/>
              <a:t>γραφειοκρατικοποίησης</a:t>
            </a:r>
            <a:r>
              <a:rPr lang="el-GR" sz="1600" dirty="0"/>
              <a:t> και εμπορευματοποίησης των βιομηχανικών κοινωνιών</a:t>
            </a:r>
          </a:p>
          <a:p>
            <a:r>
              <a:rPr lang="el-GR" sz="1600" dirty="0"/>
              <a:t>Πρόταση = «</a:t>
            </a:r>
            <a:r>
              <a:rPr lang="el-GR" sz="1600" b="1" dirty="0"/>
              <a:t>επικοινωνιακή ορθολογικότητα</a:t>
            </a:r>
            <a:r>
              <a:rPr lang="el-GR" sz="1600" dirty="0"/>
              <a:t>» – γνήσιες προσπάθειες κατανόησης του ενός από τον άλλον</a:t>
            </a:r>
          </a:p>
          <a:p>
            <a:r>
              <a:rPr lang="el-GR" sz="1600" dirty="0"/>
              <a:t>Τα θετικά της </a:t>
            </a:r>
            <a:r>
              <a:rPr lang="el-GR" sz="1600" dirty="0" err="1"/>
              <a:t>νεωτερικότητας</a:t>
            </a:r>
            <a:r>
              <a:rPr lang="el-GR" sz="1600" dirty="0"/>
              <a:t> (καθολίκευση αξιών, θεσμική αυτονομία και αυτορρύθμιση) εξουδετερώθηκαν από τα αρνητικά (</a:t>
            </a:r>
            <a:r>
              <a:rPr lang="el-GR" sz="1600" dirty="0" err="1"/>
              <a:t>γραφειοκ</a:t>
            </a:r>
            <a:r>
              <a:rPr lang="el-GR" sz="1600" dirty="0"/>
              <a:t>./</a:t>
            </a:r>
            <a:r>
              <a:rPr lang="el-GR" sz="1600" dirty="0" err="1"/>
              <a:t>εμπορευμ</a:t>
            </a:r>
            <a:r>
              <a:rPr lang="el-GR" sz="1600" dirty="0"/>
              <a:t>.)</a:t>
            </a:r>
          </a:p>
          <a:p>
            <a:r>
              <a:rPr lang="el-GR" sz="1600" dirty="0"/>
              <a:t>Αποκοπή θεσμών από την κοινότητα και τις αξίες της – κυριαρχία απρόσωπων και αλλοτριωτικών δυνάμεων, </a:t>
            </a:r>
            <a:r>
              <a:rPr lang="el-GR" sz="1600" dirty="0" err="1"/>
              <a:t>εργαλειακή</a:t>
            </a:r>
            <a:r>
              <a:rPr lang="el-GR" sz="1600" dirty="0"/>
              <a:t> ορθολογικότητα</a:t>
            </a:r>
          </a:p>
          <a:p>
            <a:endParaRPr lang="el-GR" sz="1600" dirty="0"/>
          </a:p>
          <a:p>
            <a:r>
              <a:rPr lang="el-GR" sz="1600" dirty="0"/>
              <a:t>Σύστημα: κράτος, καπιταλισμός, γραφειοκρατία</a:t>
            </a:r>
          </a:p>
          <a:p>
            <a:r>
              <a:rPr lang="el-GR" sz="1600" dirty="0" err="1"/>
              <a:t>Βιόκοσμος</a:t>
            </a:r>
            <a:r>
              <a:rPr lang="el-GR" sz="1600" dirty="0"/>
              <a:t>: προσωπικές σχέσεις, κοινότητα, και σύνολο αξιών</a:t>
            </a:r>
          </a:p>
          <a:p>
            <a:endParaRPr lang="el-GR" sz="1600" dirty="0"/>
          </a:p>
          <a:p>
            <a:r>
              <a:rPr lang="el-GR" sz="1600" dirty="0" err="1"/>
              <a:t>Αποικιοποίηση</a:t>
            </a:r>
            <a:r>
              <a:rPr lang="el-GR" sz="1600" dirty="0"/>
              <a:t> του </a:t>
            </a:r>
            <a:r>
              <a:rPr lang="el-GR" sz="1600" dirty="0" err="1"/>
              <a:t>Βιόκοσμου</a:t>
            </a:r>
            <a:r>
              <a:rPr lang="el-GR" sz="1600" dirty="0"/>
              <a:t> από το Σύστημα</a:t>
            </a:r>
            <a:br>
              <a:rPr lang="el-GR" sz="1600" dirty="0"/>
            </a:br>
            <a:endParaRPr lang="el-GR" sz="1600" dirty="0"/>
          </a:p>
          <a:p>
            <a:r>
              <a:rPr lang="el-GR" sz="1600" dirty="0"/>
              <a:t>Αντίδραση: ανοιχτή, τίμια, και ενημερωμένη συζήτηση ανάμεσα σε άτομα που είναι απαλλαγμένα από τους παραμορφωτικούς φακούς της ιδεολογίας και της εξουσίας</a:t>
            </a:r>
          </a:p>
          <a:p>
            <a:endParaRPr lang="el-GR" sz="1600" dirty="0"/>
          </a:p>
          <a:p>
            <a:endParaRPr lang="el-GR" sz="1600" dirty="0"/>
          </a:p>
          <a:p>
            <a:endParaRPr lang="el-GR" sz="1600" dirty="0"/>
          </a:p>
          <a:p>
            <a:endParaRPr lang="el-GR" dirty="0"/>
          </a:p>
        </p:txBody>
      </p:sp>
    </p:spTree>
    <p:extLst>
      <p:ext uri="{BB962C8B-B14F-4D97-AF65-F5344CB8AC3E}">
        <p14:creationId xmlns:p14="http://schemas.microsoft.com/office/powerpoint/2010/main" val="3638890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0C06C0-DA1E-40C1-A106-B7EE037A5C89}"/>
              </a:ext>
            </a:extLst>
          </p:cNvPr>
          <p:cNvSpPr>
            <a:spLocks noGrp="1"/>
          </p:cNvSpPr>
          <p:nvPr>
            <p:ph type="title"/>
          </p:nvPr>
        </p:nvSpPr>
        <p:spPr>
          <a:xfrm>
            <a:off x="731520" y="642594"/>
            <a:ext cx="7680960" cy="770182"/>
          </a:xfrm>
        </p:spPr>
        <p:txBody>
          <a:bodyPr>
            <a:normAutofit/>
          </a:bodyPr>
          <a:lstStyle/>
          <a:p>
            <a:r>
              <a:rPr lang="el-GR" sz="2000" dirty="0"/>
              <a:t>Λουί </a:t>
            </a:r>
            <a:r>
              <a:rPr lang="el-GR" sz="2000" dirty="0" err="1"/>
              <a:t>Αλτουσέρ</a:t>
            </a:r>
            <a:r>
              <a:rPr lang="el-GR" sz="2000" dirty="0"/>
              <a:t> (1918-1990)</a:t>
            </a:r>
          </a:p>
        </p:txBody>
      </p:sp>
      <p:sp>
        <p:nvSpPr>
          <p:cNvPr id="3" name="Θέση περιεχομένου 2">
            <a:extLst>
              <a:ext uri="{FF2B5EF4-FFF2-40B4-BE49-F238E27FC236}">
                <a16:creationId xmlns:a16="http://schemas.microsoft.com/office/drawing/2014/main" id="{B4728CD7-84EE-4100-B076-4D12DA9CB976}"/>
              </a:ext>
            </a:extLst>
          </p:cNvPr>
          <p:cNvSpPr>
            <a:spLocks noGrp="1"/>
          </p:cNvSpPr>
          <p:nvPr>
            <p:ph idx="1"/>
          </p:nvPr>
        </p:nvSpPr>
        <p:spPr>
          <a:xfrm>
            <a:off x="731520" y="1700808"/>
            <a:ext cx="7680960" cy="4334232"/>
          </a:xfrm>
        </p:spPr>
        <p:txBody>
          <a:bodyPr>
            <a:normAutofit fontScale="92500" lnSpcReduction="20000"/>
          </a:bodyPr>
          <a:lstStyle/>
          <a:p>
            <a:r>
              <a:rPr lang="el-GR" dirty="0"/>
              <a:t>Η δομή της καπιταλιστικής κουλτούρας</a:t>
            </a:r>
          </a:p>
          <a:p>
            <a:endParaRPr lang="el-GR" dirty="0"/>
          </a:p>
          <a:p>
            <a:r>
              <a:rPr lang="el-GR" dirty="0" err="1"/>
              <a:t>Δομικισμός</a:t>
            </a:r>
            <a:r>
              <a:rPr lang="el-GR" dirty="0"/>
              <a:t>: Το μέρος σε σχέση με το όλον – ‘συστημική προσέγγιση’</a:t>
            </a:r>
          </a:p>
          <a:p>
            <a:endParaRPr lang="el-GR" dirty="0"/>
          </a:p>
          <a:p>
            <a:r>
              <a:rPr lang="el-GR" dirty="0"/>
              <a:t>Απόρριψη της πρώιμης σκέψης του Μαρξ ως «ατομικιστική»</a:t>
            </a:r>
          </a:p>
          <a:p>
            <a:endParaRPr lang="el-GR" dirty="0"/>
          </a:p>
          <a:p>
            <a:r>
              <a:rPr lang="el-GR" sz="1600" dirty="0"/>
              <a:t>Οικονομική βάση </a:t>
            </a:r>
            <a:r>
              <a:rPr lang="en-US" sz="1600" dirty="0"/>
              <a:t>-</a:t>
            </a:r>
            <a:r>
              <a:rPr lang="el-GR" sz="1600" dirty="0"/>
              <a:t> εποικοδόμημα (</a:t>
            </a:r>
            <a:r>
              <a:rPr lang="el-GR" sz="1600" dirty="0" err="1"/>
              <a:t>καταναγκ</a:t>
            </a:r>
            <a:r>
              <a:rPr lang="el-GR" sz="1600" dirty="0"/>
              <a:t>.) </a:t>
            </a:r>
            <a:r>
              <a:rPr lang="en-US" sz="1600" dirty="0"/>
              <a:t>-</a:t>
            </a:r>
            <a:r>
              <a:rPr lang="el-GR" sz="1600" dirty="0"/>
              <a:t> ιδεολογική δομή (</a:t>
            </a:r>
            <a:r>
              <a:rPr lang="el-GR" sz="1600" dirty="0" err="1"/>
              <a:t>νομιμ</a:t>
            </a:r>
            <a:r>
              <a:rPr lang="el-GR" sz="1600" dirty="0"/>
              <a:t>.) </a:t>
            </a:r>
          </a:p>
          <a:p>
            <a:r>
              <a:rPr lang="el-GR" sz="1600" dirty="0"/>
              <a:t>Κουλτούρα: επιτρέπει την αναπαραγωγή του συστήματος</a:t>
            </a:r>
          </a:p>
          <a:p>
            <a:r>
              <a:rPr lang="el-GR" sz="1600" dirty="0"/>
              <a:t>Το καπιταλιστικό σύστημα δημιουργεί τις ανάγκες και τη νόηση των ατόμων</a:t>
            </a:r>
          </a:p>
          <a:p>
            <a:r>
              <a:rPr lang="el-GR" sz="1600" dirty="0"/>
              <a:t>Η κοινωνία αποτελείται από ‘πρακτικές’, όχι ‘άτομα’ </a:t>
            </a:r>
          </a:p>
          <a:p>
            <a:endParaRPr lang="el-GR" dirty="0"/>
          </a:p>
          <a:p>
            <a:r>
              <a:rPr lang="el-GR" dirty="0"/>
              <a:t>Κατασταλτικός μηχανισμός του κράτους (εξαναγκασμός)</a:t>
            </a:r>
          </a:p>
          <a:p>
            <a:r>
              <a:rPr lang="el-GR" dirty="0"/>
              <a:t>Ιδεολογικός μηχανισμός του κράτους (ψευδαισθήσεις)</a:t>
            </a:r>
          </a:p>
        </p:txBody>
      </p:sp>
    </p:spTree>
    <p:extLst>
      <p:ext uri="{BB962C8B-B14F-4D97-AF65-F5344CB8AC3E}">
        <p14:creationId xmlns:p14="http://schemas.microsoft.com/office/powerpoint/2010/main" val="2345071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B206A4-114D-4F22-8BAA-2C0E7455CAD3}"/>
              </a:ext>
            </a:extLst>
          </p:cNvPr>
          <p:cNvSpPr>
            <a:spLocks noGrp="1"/>
          </p:cNvSpPr>
          <p:nvPr>
            <p:ph type="title"/>
          </p:nvPr>
        </p:nvSpPr>
        <p:spPr>
          <a:xfrm>
            <a:off x="731520" y="404664"/>
            <a:ext cx="7680960" cy="792088"/>
          </a:xfrm>
        </p:spPr>
        <p:txBody>
          <a:bodyPr>
            <a:normAutofit/>
          </a:bodyPr>
          <a:lstStyle/>
          <a:p>
            <a:r>
              <a:rPr lang="el-GR" sz="2400" dirty="0" err="1"/>
              <a:t>Μικροθεωρίες</a:t>
            </a:r>
            <a:endParaRPr lang="el-GR" sz="2400" dirty="0"/>
          </a:p>
        </p:txBody>
      </p:sp>
      <p:sp>
        <p:nvSpPr>
          <p:cNvPr id="3" name="Θέση περιεχομένου 2">
            <a:extLst>
              <a:ext uri="{FF2B5EF4-FFF2-40B4-BE49-F238E27FC236}">
                <a16:creationId xmlns:a16="http://schemas.microsoft.com/office/drawing/2014/main" id="{F15E10C2-DB28-494F-986C-AE996D3EB048}"/>
              </a:ext>
            </a:extLst>
          </p:cNvPr>
          <p:cNvSpPr>
            <a:spLocks noGrp="1"/>
          </p:cNvSpPr>
          <p:nvPr>
            <p:ph idx="1"/>
          </p:nvPr>
        </p:nvSpPr>
        <p:spPr>
          <a:xfrm>
            <a:off x="731520" y="1556792"/>
            <a:ext cx="7680960" cy="4896544"/>
          </a:xfrm>
        </p:spPr>
        <p:txBody>
          <a:bodyPr>
            <a:normAutofit fontScale="85000" lnSpcReduction="20000"/>
          </a:bodyPr>
          <a:lstStyle/>
          <a:p>
            <a:endParaRPr lang="el-GR" dirty="0"/>
          </a:p>
          <a:p>
            <a:r>
              <a:rPr lang="el-GR" i="1" dirty="0"/>
              <a:t>Κατανόηση</a:t>
            </a:r>
            <a:r>
              <a:rPr lang="el-GR" dirty="0"/>
              <a:t> του υποκειμένου – </a:t>
            </a:r>
            <a:r>
              <a:rPr lang="el-GR" dirty="0" err="1"/>
              <a:t>νοηματοδοτούμενη</a:t>
            </a:r>
            <a:r>
              <a:rPr lang="el-GR" dirty="0"/>
              <a:t> δράση </a:t>
            </a:r>
          </a:p>
          <a:p>
            <a:endParaRPr lang="el-GR" dirty="0"/>
          </a:p>
          <a:p>
            <a:r>
              <a:rPr lang="el-GR" dirty="0"/>
              <a:t>ΑΝΑΔΥΟΜΕΝΗ ΚΟΙΝΩΝΙΚΗ ΕΥΤΑΞΙΑ – Οι άνθρωποι δημιουργούν τα νοήματα</a:t>
            </a:r>
          </a:p>
          <a:p>
            <a:endParaRPr lang="el-GR" dirty="0"/>
          </a:p>
          <a:p>
            <a:r>
              <a:rPr lang="el-GR" dirty="0"/>
              <a:t>Εκ των κάτω συγκρότηση της κουλτούρας (</a:t>
            </a:r>
            <a:r>
              <a:rPr lang="el-GR" dirty="0" err="1"/>
              <a:t>αντι-Παρσονική</a:t>
            </a:r>
            <a:r>
              <a:rPr lang="el-GR" dirty="0"/>
              <a:t> θέση) </a:t>
            </a:r>
          </a:p>
          <a:p>
            <a:endParaRPr lang="el-GR" dirty="0"/>
          </a:p>
          <a:p>
            <a:r>
              <a:rPr lang="el-GR" dirty="0"/>
              <a:t>Οι διαπροσωπικές σχέσεις αποτελούν την βάση της κοινωνίας</a:t>
            </a:r>
          </a:p>
          <a:p>
            <a:endParaRPr lang="el-GR" dirty="0"/>
          </a:p>
          <a:p>
            <a:r>
              <a:rPr lang="el-GR" dirty="0"/>
              <a:t>Οι άνθρωποι είναι δημιουργικοί και νοήμονες και έχουν επίγνωση των καταστάσεων</a:t>
            </a:r>
          </a:p>
          <a:p>
            <a:endParaRPr lang="el-GR" dirty="0"/>
          </a:p>
          <a:p>
            <a:r>
              <a:rPr lang="el-GR" dirty="0"/>
              <a:t>Η επίτευξη της κοινωνικής διάταξης </a:t>
            </a:r>
            <a:r>
              <a:rPr lang="en-US" dirty="0"/>
              <a:t>(social order) </a:t>
            </a:r>
            <a:r>
              <a:rPr lang="el-GR" dirty="0"/>
              <a:t>προκύπτει από την διαχείριση των </a:t>
            </a:r>
            <a:r>
              <a:rPr lang="el-GR" dirty="0" err="1"/>
              <a:t>σχέσεών</a:t>
            </a:r>
            <a:r>
              <a:rPr lang="el-GR" dirty="0"/>
              <a:t> τους</a:t>
            </a:r>
          </a:p>
          <a:p>
            <a:endParaRPr lang="el-GR" dirty="0"/>
          </a:p>
          <a:p>
            <a:r>
              <a:rPr lang="el-GR" dirty="0"/>
              <a:t>Η κοινωνιολογία μας επιτρέπει να συγκροτούμε ερμηνευτικές μεθοδολογίες που να μας επιτρέπουν να συλλαμβάνουμε τους ορισμούς που δίνουν τα άτομα στις καταστάσεις τους. </a:t>
            </a:r>
          </a:p>
        </p:txBody>
      </p:sp>
    </p:spTree>
    <p:extLst>
      <p:ext uri="{BB962C8B-B14F-4D97-AF65-F5344CB8AC3E}">
        <p14:creationId xmlns:p14="http://schemas.microsoft.com/office/powerpoint/2010/main" val="2602793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A70BFE-3441-472B-8C09-AEBF19F3AF8A}"/>
              </a:ext>
            </a:extLst>
          </p:cNvPr>
          <p:cNvSpPr>
            <a:spLocks noGrp="1"/>
          </p:cNvSpPr>
          <p:nvPr>
            <p:ph type="title"/>
          </p:nvPr>
        </p:nvSpPr>
        <p:spPr>
          <a:xfrm>
            <a:off x="731520" y="642594"/>
            <a:ext cx="7680960" cy="482150"/>
          </a:xfrm>
        </p:spPr>
        <p:txBody>
          <a:bodyPr>
            <a:normAutofit/>
          </a:bodyPr>
          <a:lstStyle/>
          <a:p>
            <a:r>
              <a:rPr lang="el-GR" sz="2000" dirty="0"/>
              <a:t>Έρβιν </a:t>
            </a:r>
            <a:r>
              <a:rPr lang="el-GR" sz="2000" dirty="0" err="1"/>
              <a:t>Γκόφμαν</a:t>
            </a:r>
            <a:r>
              <a:rPr lang="el-GR" sz="2000" dirty="0"/>
              <a:t> – συμβολική αλληλεπίδραση</a:t>
            </a:r>
          </a:p>
        </p:txBody>
      </p:sp>
      <p:sp>
        <p:nvSpPr>
          <p:cNvPr id="3" name="Θέση περιεχομένου 2">
            <a:extLst>
              <a:ext uri="{FF2B5EF4-FFF2-40B4-BE49-F238E27FC236}">
                <a16:creationId xmlns:a16="http://schemas.microsoft.com/office/drawing/2014/main" id="{B6CBDEB1-3776-4C05-94A6-19A3C2BB9891}"/>
              </a:ext>
            </a:extLst>
          </p:cNvPr>
          <p:cNvSpPr>
            <a:spLocks noGrp="1"/>
          </p:cNvSpPr>
          <p:nvPr>
            <p:ph idx="1"/>
          </p:nvPr>
        </p:nvSpPr>
        <p:spPr>
          <a:xfrm>
            <a:off x="731520" y="1484784"/>
            <a:ext cx="7680960" cy="4550256"/>
          </a:xfrm>
        </p:spPr>
        <p:txBody>
          <a:bodyPr/>
          <a:lstStyle/>
          <a:p>
            <a:r>
              <a:rPr lang="el-GR" b="1" dirty="0"/>
              <a:t>Η παρουσίαση του εαυτού στην καθημερινή ζωή (1956)</a:t>
            </a:r>
          </a:p>
          <a:p>
            <a:endParaRPr lang="el-GR" dirty="0"/>
          </a:p>
          <a:p>
            <a:r>
              <a:rPr lang="el-GR" dirty="0"/>
              <a:t>Το άτομο «παρουσιάζει» τον εαυτό του μπρος τους άλλους προσπαθώντας να επηρεάσει τις εντυπώσεις  </a:t>
            </a:r>
          </a:p>
          <a:p>
            <a:endParaRPr lang="el-GR" dirty="0"/>
          </a:p>
          <a:p>
            <a:r>
              <a:rPr lang="el-GR" dirty="0"/>
              <a:t>Το άτομο είναι ο δημιουργός της εικόνας του</a:t>
            </a:r>
          </a:p>
          <a:p>
            <a:endParaRPr lang="el-GR" dirty="0"/>
          </a:p>
          <a:p>
            <a:r>
              <a:rPr lang="el-GR" dirty="0"/>
              <a:t>Διαχείριση</a:t>
            </a:r>
            <a:r>
              <a:rPr lang="en-US" dirty="0"/>
              <a:t> </a:t>
            </a:r>
            <a:r>
              <a:rPr lang="el-GR" dirty="0"/>
              <a:t>εντυπώσεων – χρήση πραγμάτων ως θεατρικά στοιχεία</a:t>
            </a:r>
          </a:p>
          <a:p>
            <a:endParaRPr lang="el-GR" dirty="0"/>
          </a:p>
          <a:p>
            <a:r>
              <a:rPr lang="el-GR" dirty="0"/>
              <a:t>Προσκήνιο – παρασκήνιο --- επικίνδυνη θεατρικότητα</a:t>
            </a:r>
          </a:p>
          <a:p>
            <a:endParaRPr lang="el-GR" dirty="0"/>
          </a:p>
          <a:p>
            <a:r>
              <a:rPr lang="el-GR" dirty="0"/>
              <a:t>Το άτομο ως χειριστής της (εξωτερικής-αλλότριας) κουλτούρας   </a:t>
            </a:r>
          </a:p>
          <a:p>
            <a:endParaRPr lang="el-GR" dirty="0"/>
          </a:p>
          <a:p>
            <a:endParaRPr lang="el-GR" dirty="0"/>
          </a:p>
        </p:txBody>
      </p:sp>
    </p:spTree>
    <p:extLst>
      <p:ext uri="{BB962C8B-B14F-4D97-AF65-F5344CB8AC3E}">
        <p14:creationId xmlns:p14="http://schemas.microsoft.com/office/powerpoint/2010/main" val="289112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29D8F1-53CC-4D00-BFC1-981EBDFAFDEC}"/>
              </a:ext>
            </a:extLst>
          </p:cNvPr>
          <p:cNvSpPr>
            <a:spLocks noGrp="1"/>
          </p:cNvSpPr>
          <p:nvPr>
            <p:ph type="title"/>
          </p:nvPr>
        </p:nvSpPr>
        <p:spPr>
          <a:xfrm>
            <a:off x="731520" y="642594"/>
            <a:ext cx="7680960" cy="554158"/>
          </a:xfrm>
        </p:spPr>
        <p:txBody>
          <a:bodyPr>
            <a:normAutofit/>
          </a:bodyPr>
          <a:lstStyle/>
          <a:p>
            <a:r>
              <a:rPr lang="el-GR" sz="2000" b="1" dirty="0"/>
              <a:t>Άσυλα (1961)</a:t>
            </a:r>
          </a:p>
        </p:txBody>
      </p:sp>
      <p:sp>
        <p:nvSpPr>
          <p:cNvPr id="3" name="Θέση περιεχομένου 2">
            <a:extLst>
              <a:ext uri="{FF2B5EF4-FFF2-40B4-BE49-F238E27FC236}">
                <a16:creationId xmlns:a16="http://schemas.microsoft.com/office/drawing/2014/main" id="{EFAA6D19-A04D-480D-A5F9-02B71CF8356F}"/>
              </a:ext>
            </a:extLst>
          </p:cNvPr>
          <p:cNvSpPr>
            <a:spLocks noGrp="1"/>
          </p:cNvSpPr>
          <p:nvPr>
            <p:ph idx="1"/>
          </p:nvPr>
        </p:nvSpPr>
        <p:spPr>
          <a:xfrm>
            <a:off x="731520" y="1556792"/>
            <a:ext cx="7680960" cy="4478248"/>
          </a:xfrm>
        </p:spPr>
        <p:txBody>
          <a:bodyPr>
            <a:normAutofit lnSpcReduction="10000"/>
          </a:bodyPr>
          <a:lstStyle/>
          <a:p>
            <a:r>
              <a:rPr lang="el-GR" b="1" dirty="0"/>
              <a:t>Ολοπαγής θεσμός </a:t>
            </a:r>
            <a:r>
              <a:rPr lang="el-GR" dirty="0"/>
              <a:t>= ένας χώρος αποκλεισμένος και απόλυτου ελέγχου</a:t>
            </a:r>
          </a:p>
          <a:p>
            <a:endParaRPr lang="el-GR" dirty="0"/>
          </a:p>
          <a:p>
            <a:r>
              <a:rPr lang="el-GR" b="1" dirty="0"/>
              <a:t>Διαβατήρια Τελετή </a:t>
            </a:r>
            <a:r>
              <a:rPr lang="el-GR" dirty="0"/>
              <a:t>= τελετουργίες συγκρότησης καινούργιου εαυτού</a:t>
            </a:r>
          </a:p>
          <a:p>
            <a:endParaRPr lang="el-GR" dirty="0"/>
          </a:p>
          <a:p>
            <a:r>
              <a:rPr lang="el-GR" b="1" dirty="0"/>
              <a:t>Απονέκρωση</a:t>
            </a:r>
            <a:r>
              <a:rPr lang="el-GR" dirty="0"/>
              <a:t> παλιού εαυτού και ανάδυση της νέας ταυτότητας</a:t>
            </a:r>
          </a:p>
          <a:p>
            <a:endParaRPr lang="el-GR" dirty="0"/>
          </a:p>
          <a:p>
            <a:r>
              <a:rPr lang="el-GR" dirty="0"/>
              <a:t>«τακτοποίηση» και «προγραμματισμός» του νέου εαυτού μέσω κινήτρων </a:t>
            </a:r>
          </a:p>
          <a:p>
            <a:endParaRPr lang="el-GR" dirty="0"/>
          </a:p>
          <a:p>
            <a:r>
              <a:rPr lang="el-GR" b="1" dirty="0"/>
              <a:t>Αντίσταση</a:t>
            </a:r>
            <a:r>
              <a:rPr lang="el-GR" dirty="0"/>
              <a:t> του (παλιού) εαυτού με χρήση διαφόρων παραπλανήσεων</a:t>
            </a:r>
          </a:p>
        </p:txBody>
      </p:sp>
    </p:spTree>
    <p:extLst>
      <p:ext uri="{BB962C8B-B14F-4D97-AF65-F5344CB8AC3E}">
        <p14:creationId xmlns:p14="http://schemas.microsoft.com/office/powerpoint/2010/main" val="3627843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2692EB4-7FFF-4A0B-83A1-7E55F1F0E4C7}"/>
              </a:ext>
            </a:extLst>
          </p:cNvPr>
          <p:cNvSpPr>
            <a:spLocks noGrp="1"/>
          </p:cNvSpPr>
          <p:nvPr>
            <p:ph type="title"/>
          </p:nvPr>
        </p:nvSpPr>
        <p:spPr>
          <a:xfrm>
            <a:off x="731520" y="642594"/>
            <a:ext cx="7680960" cy="770182"/>
          </a:xfrm>
        </p:spPr>
        <p:txBody>
          <a:bodyPr>
            <a:normAutofit/>
          </a:bodyPr>
          <a:lstStyle/>
          <a:p>
            <a:r>
              <a:rPr lang="el-GR" sz="2400" b="1" dirty="0" err="1"/>
              <a:t>Διαδραστική</a:t>
            </a:r>
            <a:r>
              <a:rPr lang="el-GR" sz="2400" b="1" dirty="0"/>
              <a:t> τελετουργία (1967)</a:t>
            </a:r>
          </a:p>
        </p:txBody>
      </p:sp>
      <p:sp>
        <p:nvSpPr>
          <p:cNvPr id="3" name="Θέση περιεχομένου 2">
            <a:extLst>
              <a:ext uri="{FF2B5EF4-FFF2-40B4-BE49-F238E27FC236}">
                <a16:creationId xmlns:a16="http://schemas.microsoft.com/office/drawing/2014/main" id="{92C8F0D6-3BC6-42C6-9636-7CE21FE8156F}"/>
              </a:ext>
            </a:extLst>
          </p:cNvPr>
          <p:cNvSpPr>
            <a:spLocks noGrp="1"/>
          </p:cNvSpPr>
          <p:nvPr>
            <p:ph idx="1"/>
          </p:nvPr>
        </p:nvSpPr>
        <p:spPr>
          <a:xfrm>
            <a:off x="731520" y="1700808"/>
            <a:ext cx="7680960" cy="4334232"/>
          </a:xfrm>
        </p:spPr>
        <p:txBody>
          <a:bodyPr>
            <a:normAutofit fontScale="92500" lnSpcReduction="10000"/>
          </a:bodyPr>
          <a:lstStyle/>
          <a:p>
            <a:r>
              <a:rPr lang="el-GR" dirty="0"/>
              <a:t>Η επιθυμία των ανθρώπων να διατηρούν την </a:t>
            </a:r>
            <a:r>
              <a:rPr lang="el-GR" b="1" dirty="0"/>
              <a:t>αξιοπρέπειά</a:t>
            </a:r>
            <a:r>
              <a:rPr lang="el-GR" dirty="0"/>
              <a:t> τους </a:t>
            </a:r>
          </a:p>
          <a:p>
            <a:endParaRPr lang="el-GR" dirty="0"/>
          </a:p>
          <a:p>
            <a:r>
              <a:rPr lang="el-GR" b="1" dirty="0"/>
              <a:t>Τελετουργίες</a:t>
            </a:r>
            <a:r>
              <a:rPr lang="el-GR" dirty="0"/>
              <a:t> επιβεβαίωσης της ταυτότητας</a:t>
            </a:r>
          </a:p>
          <a:p>
            <a:endParaRPr lang="el-GR" dirty="0"/>
          </a:p>
          <a:p>
            <a:r>
              <a:rPr lang="el-GR" dirty="0"/>
              <a:t>Η αναγνώριση της </a:t>
            </a:r>
            <a:r>
              <a:rPr lang="el-GR" b="1" dirty="0"/>
              <a:t>ιερότητας</a:t>
            </a:r>
            <a:r>
              <a:rPr lang="el-GR" dirty="0"/>
              <a:t> του ατόμου μέσω συμβολικών πράξεων</a:t>
            </a:r>
          </a:p>
          <a:p>
            <a:endParaRPr lang="el-GR" dirty="0"/>
          </a:p>
          <a:p>
            <a:r>
              <a:rPr lang="el-GR" dirty="0"/>
              <a:t>Εκφραστικός έλεγχος (</a:t>
            </a:r>
            <a:r>
              <a:rPr lang="en-US" dirty="0"/>
              <a:t>face work) </a:t>
            </a:r>
            <a:r>
              <a:rPr lang="el-GR" dirty="0"/>
              <a:t>διατήρησης του κύρους τους με πράξεις που ανταποκρίνονται στις </a:t>
            </a:r>
            <a:r>
              <a:rPr lang="el-GR" b="1" dirty="0"/>
              <a:t>προσδοκίες</a:t>
            </a:r>
            <a:r>
              <a:rPr lang="el-GR" dirty="0"/>
              <a:t> </a:t>
            </a:r>
          </a:p>
          <a:p>
            <a:endParaRPr lang="el-GR" dirty="0"/>
          </a:p>
          <a:p>
            <a:r>
              <a:rPr lang="en-US" b="1" dirty="0"/>
              <a:t>Frame analysis </a:t>
            </a:r>
            <a:r>
              <a:rPr lang="en-US" dirty="0"/>
              <a:t>(1974) = </a:t>
            </a:r>
            <a:r>
              <a:rPr lang="el-GR" dirty="0"/>
              <a:t>Το πλαίσιο δίνει νόημα στις πράξεις των ανθρώπων</a:t>
            </a:r>
          </a:p>
          <a:p>
            <a:endParaRPr lang="el-GR" dirty="0"/>
          </a:p>
          <a:p>
            <a:r>
              <a:rPr lang="el-GR" dirty="0"/>
              <a:t> Η κουλτούρα ως εργαλείο επίτευξης κάποιων στόχων</a:t>
            </a:r>
          </a:p>
        </p:txBody>
      </p:sp>
    </p:spTree>
    <p:extLst>
      <p:ext uri="{BB962C8B-B14F-4D97-AF65-F5344CB8AC3E}">
        <p14:creationId xmlns:p14="http://schemas.microsoft.com/office/powerpoint/2010/main" val="3575393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E31AE0-9B3B-40B7-9EE0-6313E53B98B3}"/>
              </a:ext>
            </a:extLst>
          </p:cNvPr>
          <p:cNvSpPr>
            <a:spLocks noGrp="1"/>
          </p:cNvSpPr>
          <p:nvPr>
            <p:ph type="title"/>
          </p:nvPr>
        </p:nvSpPr>
        <p:spPr>
          <a:xfrm>
            <a:off x="731520" y="642594"/>
            <a:ext cx="7680960" cy="698174"/>
          </a:xfrm>
        </p:spPr>
        <p:txBody>
          <a:bodyPr>
            <a:normAutofit/>
          </a:bodyPr>
          <a:lstStyle/>
          <a:p>
            <a:r>
              <a:rPr lang="el-GR" sz="2200" b="1" dirty="0"/>
              <a:t>Θεωρία της ετικέτας </a:t>
            </a:r>
            <a:r>
              <a:rPr lang="el-GR" sz="1800" dirty="0"/>
              <a:t>(1963, </a:t>
            </a:r>
            <a:r>
              <a:rPr lang="en-US" sz="1800" dirty="0"/>
              <a:t>Edwin Lemert </a:t>
            </a:r>
            <a:r>
              <a:rPr lang="el-GR" sz="1800" dirty="0"/>
              <a:t>και </a:t>
            </a:r>
            <a:r>
              <a:rPr lang="en-US" sz="1800" dirty="0"/>
              <a:t>Howard Becker)</a:t>
            </a:r>
            <a:endParaRPr lang="el-GR" sz="1800" dirty="0"/>
          </a:p>
        </p:txBody>
      </p:sp>
      <p:sp>
        <p:nvSpPr>
          <p:cNvPr id="3" name="Θέση περιεχομένου 2">
            <a:extLst>
              <a:ext uri="{FF2B5EF4-FFF2-40B4-BE49-F238E27FC236}">
                <a16:creationId xmlns:a16="http://schemas.microsoft.com/office/drawing/2014/main" id="{6CBE627C-48E8-4955-AB0F-16DB6FDE1291}"/>
              </a:ext>
            </a:extLst>
          </p:cNvPr>
          <p:cNvSpPr>
            <a:spLocks noGrp="1"/>
          </p:cNvSpPr>
          <p:nvPr>
            <p:ph idx="1"/>
          </p:nvPr>
        </p:nvSpPr>
        <p:spPr>
          <a:xfrm>
            <a:off x="731520" y="1556792"/>
            <a:ext cx="7680960" cy="4824536"/>
          </a:xfrm>
        </p:spPr>
        <p:txBody>
          <a:bodyPr>
            <a:normAutofit fontScale="85000" lnSpcReduction="10000"/>
          </a:bodyPr>
          <a:lstStyle/>
          <a:p>
            <a:r>
              <a:rPr lang="el-GR" dirty="0"/>
              <a:t>Δεν υπάρχουν αποκλίνουσες συμπεριφορές, αλλά τύποι ανθρώπων και δραστηριοτήτων που ταξινομούνται ως αποκλίνουσες</a:t>
            </a:r>
          </a:p>
          <a:p>
            <a:endParaRPr lang="el-GR" dirty="0"/>
          </a:p>
          <a:p>
            <a:r>
              <a:rPr lang="el-GR" dirty="0"/>
              <a:t>Η (νομοθετική) εξουσία δημιουργεί αποκλίνουσα συμπεριφορά</a:t>
            </a:r>
          </a:p>
          <a:p>
            <a:endParaRPr lang="el-GR" dirty="0"/>
          </a:p>
          <a:p>
            <a:r>
              <a:rPr lang="el-GR" dirty="0"/>
              <a:t>Μαθαίνεις να είσαι «αποκλίνων» </a:t>
            </a:r>
          </a:p>
          <a:p>
            <a:endParaRPr lang="el-GR" dirty="0"/>
          </a:p>
          <a:p>
            <a:r>
              <a:rPr lang="el-GR" dirty="0"/>
              <a:t>Αποκλίνων είναι εκείνος πάνω στον οποίον έχει εφαρμοσθεί με επιτυχία η ετικέτα του αποκλίνοντα</a:t>
            </a:r>
          </a:p>
          <a:p>
            <a:endParaRPr lang="el-GR" dirty="0"/>
          </a:p>
          <a:p>
            <a:r>
              <a:rPr lang="el-GR" dirty="0"/>
              <a:t>Η εξουσία διαμορφώνει την ταυτότητα και όχι η αμοιβαίως ενισχυτική και συνεργατική επίδειξη σεβασμού για την διατήρηση θεσμικών ταυτοτήτων</a:t>
            </a:r>
          </a:p>
          <a:p>
            <a:endParaRPr lang="el-GR" dirty="0"/>
          </a:p>
          <a:p>
            <a:r>
              <a:rPr lang="el-GR" dirty="0"/>
              <a:t>Από την διαπροσωπική σχέση στο λογοπλαίσιο και τους θεσμούς</a:t>
            </a:r>
          </a:p>
          <a:p>
            <a:endParaRPr lang="el-GR" dirty="0"/>
          </a:p>
          <a:p>
            <a:r>
              <a:rPr lang="el-GR" dirty="0"/>
              <a:t>Το σύστημα διαμορφώνει αποκλίνουσες συμπεριφορές  </a:t>
            </a:r>
          </a:p>
        </p:txBody>
      </p:sp>
    </p:spTree>
    <p:extLst>
      <p:ext uri="{BB962C8B-B14F-4D97-AF65-F5344CB8AC3E}">
        <p14:creationId xmlns:p14="http://schemas.microsoft.com/office/powerpoint/2010/main" val="2391967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Κοινωνικά Πρότυπα (Νόρμες) </a:t>
            </a:r>
          </a:p>
        </p:txBody>
      </p:sp>
      <p:sp>
        <p:nvSpPr>
          <p:cNvPr id="3" name="Θέση περιεχομένου 2"/>
          <p:cNvSpPr>
            <a:spLocks noGrp="1"/>
          </p:cNvSpPr>
          <p:nvPr>
            <p:ph idx="1"/>
          </p:nvPr>
        </p:nvSpPr>
        <p:spPr/>
        <p:txBody>
          <a:bodyPr/>
          <a:lstStyle/>
          <a:p>
            <a:r>
              <a:rPr lang="el-GR" dirty="0"/>
              <a:t>Ήθη </a:t>
            </a:r>
          </a:p>
          <a:p>
            <a:endParaRPr lang="el-GR" dirty="0"/>
          </a:p>
          <a:p>
            <a:r>
              <a:rPr lang="el-GR" dirty="0"/>
              <a:t>Έθιμα – λαϊκές συνήθειες</a:t>
            </a:r>
          </a:p>
          <a:p>
            <a:endParaRPr lang="el-GR" dirty="0"/>
          </a:p>
          <a:p>
            <a:r>
              <a:rPr lang="el-GR" dirty="0"/>
              <a:t>Νόμοι</a:t>
            </a:r>
          </a:p>
        </p:txBody>
      </p:sp>
    </p:spTree>
    <p:extLst>
      <p:ext uri="{BB962C8B-B14F-4D97-AF65-F5344CB8AC3E}">
        <p14:creationId xmlns:p14="http://schemas.microsoft.com/office/powerpoint/2010/main" val="3833630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F52AA6-EB81-4100-A135-4D8EF54059BD}"/>
              </a:ext>
            </a:extLst>
          </p:cNvPr>
          <p:cNvSpPr>
            <a:spLocks noGrp="1"/>
          </p:cNvSpPr>
          <p:nvPr>
            <p:ph type="title"/>
          </p:nvPr>
        </p:nvSpPr>
        <p:spPr>
          <a:xfrm>
            <a:off x="731520" y="642594"/>
            <a:ext cx="7680960" cy="698174"/>
          </a:xfrm>
        </p:spPr>
        <p:txBody>
          <a:bodyPr>
            <a:normAutofit/>
          </a:bodyPr>
          <a:lstStyle/>
          <a:p>
            <a:r>
              <a:rPr lang="el-GR" sz="2400" dirty="0"/>
              <a:t>Φαινομενολογία</a:t>
            </a:r>
          </a:p>
        </p:txBody>
      </p:sp>
      <p:sp>
        <p:nvSpPr>
          <p:cNvPr id="3" name="Θέση περιεχομένου 2">
            <a:extLst>
              <a:ext uri="{FF2B5EF4-FFF2-40B4-BE49-F238E27FC236}">
                <a16:creationId xmlns:a16="http://schemas.microsoft.com/office/drawing/2014/main" id="{EE5B3BC9-9087-473B-82F1-5E04ABCF0951}"/>
              </a:ext>
            </a:extLst>
          </p:cNvPr>
          <p:cNvSpPr>
            <a:spLocks noGrp="1"/>
          </p:cNvSpPr>
          <p:nvPr>
            <p:ph idx="1"/>
          </p:nvPr>
        </p:nvSpPr>
        <p:spPr>
          <a:xfrm>
            <a:off x="731520" y="1556792"/>
            <a:ext cx="7680960" cy="4478248"/>
          </a:xfrm>
        </p:spPr>
        <p:txBody>
          <a:bodyPr>
            <a:normAutofit fontScale="85000" lnSpcReduction="20000"/>
          </a:bodyPr>
          <a:lstStyle/>
          <a:p>
            <a:r>
              <a:rPr lang="el-GR" dirty="0"/>
              <a:t>Η διερεύνηση της συνειδητής εμπειρίας (του αυτονόητου)</a:t>
            </a:r>
          </a:p>
          <a:p>
            <a:endParaRPr lang="el-GR" dirty="0"/>
          </a:p>
          <a:p>
            <a:r>
              <a:rPr lang="el-GR" dirty="0"/>
              <a:t>«</a:t>
            </a:r>
            <a:r>
              <a:rPr lang="el-GR" dirty="0" err="1"/>
              <a:t>Παρενθετικότητα</a:t>
            </a:r>
            <a:r>
              <a:rPr lang="el-GR" dirty="0"/>
              <a:t>» (</a:t>
            </a:r>
            <a:r>
              <a:rPr lang="en-US" dirty="0"/>
              <a:t>Bracketing) </a:t>
            </a:r>
            <a:r>
              <a:rPr lang="el-GR" dirty="0"/>
              <a:t>= να αναλύσουμε τις εμπειρίες μας ως να είναι μη δεδομένες – πώς συγκροτείται η αντίληψη των δεδομένων μερών ενός φαινομένου (</a:t>
            </a:r>
            <a:r>
              <a:rPr lang="el-GR" dirty="0" err="1"/>
              <a:t>Χούσερλ</a:t>
            </a:r>
            <a:r>
              <a:rPr lang="el-GR" dirty="0"/>
              <a:t>)</a:t>
            </a:r>
          </a:p>
          <a:p>
            <a:endParaRPr lang="el-GR" dirty="0"/>
          </a:p>
          <a:p>
            <a:r>
              <a:rPr lang="el-GR" dirty="0" err="1"/>
              <a:t>Βιόκοσμος</a:t>
            </a:r>
            <a:r>
              <a:rPr lang="el-GR" dirty="0"/>
              <a:t> (</a:t>
            </a:r>
            <a:r>
              <a:rPr lang="en-US" dirty="0"/>
              <a:t>lifeworld) = </a:t>
            </a:r>
            <a:r>
              <a:rPr lang="el-GR" b="1" dirty="0"/>
              <a:t>δεδομένο</a:t>
            </a:r>
            <a:r>
              <a:rPr lang="el-GR" dirty="0"/>
              <a:t> που βασίζεται σε ένα απόθεμα </a:t>
            </a:r>
            <a:r>
              <a:rPr lang="el-GR" b="1" dirty="0"/>
              <a:t>κοινής γνώμης </a:t>
            </a:r>
            <a:r>
              <a:rPr lang="el-GR" dirty="0"/>
              <a:t>και συγκροτεί </a:t>
            </a:r>
            <a:r>
              <a:rPr lang="el-GR" b="1" dirty="0"/>
              <a:t>τυποποιήσεις</a:t>
            </a:r>
            <a:r>
              <a:rPr lang="el-GR" dirty="0"/>
              <a:t> φαινομένων (</a:t>
            </a:r>
            <a:r>
              <a:rPr lang="el-GR" dirty="0" err="1"/>
              <a:t>Σουτς</a:t>
            </a:r>
            <a:r>
              <a:rPr lang="el-GR" dirty="0"/>
              <a:t>)</a:t>
            </a:r>
          </a:p>
          <a:p>
            <a:endParaRPr lang="el-GR" dirty="0"/>
          </a:p>
          <a:p>
            <a:r>
              <a:rPr lang="el-GR" dirty="0"/>
              <a:t>ΑΜΟΙΒΑΙΟΤΗΤΑ ΠΡΟΟΠΤΙΚΩΝ</a:t>
            </a:r>
          </a:p>
          <a:p>
            <a:endParaRPr lang="el-GR" dirty="0"/>
          </a:p>
          <a:p>
            <a:r>
              <a:rPr lang="el-GR" dirty="0" err="1"/>
              <a:t>Διυποκειμενικότητα</a:t>
            </a:r>
            <a:r>
              <a:rPr lang="el-GR" dirty="0"/>
              <a:t>  </a:t>
            </a:r>
          </a:p>
          <a:p>
            <a:endParaRPr lang="el-GR" dirty="0"/>
          </a:p>
          <a:p>
            <a:r>
              <a:rPr lang="el-GR" dirty="0"/>
              <a:t>Βασιζόμαστε σε προειλημμένες/</a:t>
            </a:r>
            <a:r>
              <a:rPr lang="el-GR" dirty="0" err="1"/>
              <a:t>διυποκειμενικές</a:t>
            </a:r>
            <a:r>
              <a:rPr lang="el-GR" dirty="0"/>
              <a:t> απόψεις περί πραγματικότητας</a:t>
            </a:r>
          </a:p>
          <a:p>
            <a:r>
              <a:rPr lang="el-GR" dirty="0"/>
              <a:t>Το άτομο κατορθώνει να συνδέσει το γενικό με το ειδικό επίπεδο </a:t>
            </a:r>
          </a:p>
          <a:p>
            <a:r>
              <a:rPr lang="el-GR" b="1" dirty="0"/>
              <a:t>ενσαρκωμένη </a:t>
            </a:r>
            <a:r>
              <a:rPr lang="el-GR" b="1" dirty="0" err="1"/>
              <a:t>αναστοχαστικότητα</a:t>
            </a:r>
            <a:endParaRPr lang="el-GR" b="1" dirty="0"/>
          </a:p>
          <a:p>
            <a:endParaRPr lang="el-GR" dirty="0"/>
          </a:p>
        </p:txBody>
      </p:sp>
    </p:spTree>
    <p:extLst>
      <p:ext uri="{BB962C8B-B14F-4D97-AF65-F5344CB8AC3E}">
        <p14:creationId xmlns:p14="http://schemas.microsoft.com/office/powerpoint/2010/main" val="2876862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1CA526-E59F-472E-A621-9DD589D33CCD}"/>
              </a:ext>
            </a:extLst>
          </p:cNvPr>
          <p:cNvSpPr>
            <a:spLocks noGrp="1"/>
          </p:cNvSpPr>
          <p:nvPr>
            <p:ph type="title"/>
          </p:nvPr>
        </p:nvSpPr>
        <p:spPr>
          <a:xfrm>
            <a:off x="731520" y="642594"/>
            <a:ext cx="7680960" cy="698174"/>
          </a:xfrm>
        </p:spPr>
        <p:txBody>
          <a:bodyPr>
            <a:normAutofit/>
          </a:bodyPr>
          <a:lstStyle/>
          <a:p>
            <a:r>
              <a:rPr lang="el-GR" sz="2400" dirty="0" err="1"/>
              <a:t>Εθνομεθοδολογία</a:t>
            </a:r>
            <a:r>
              <a:rPr lang="el-GR" sz="2400" dirty="0"/>
              <a:t> – </a:t>
            </a:r>
            <a:r>
              <a:rPr lang="el-GR" sz="2400" dirty="0" err="1"/>
              <a:t>Γκάρφινκελ</a:t>
            </a:r>
            <a:r>
              <a:rPr lang="el-GR" sz="2400" dirty="0"/>
              <a:t> (1968)</a:t>
            </a:r>
          </a:p>
        </p:txBody>
      </p:sp>
      <p:sp>
        <p:nvSpPr>
          <p:cNvPr id="3" name="Θέση περιεχομένου 2">
            <a:extLst>
              <a:ext uri="{FF2B5EF4-FFF2-40B4-BE49-F238E27FC236}">
                <a16:creationId xmlns:a16="http://schemas.microsoft.com/office/drawing/2014/main" id="{6B7B1ABA-825C-4394-B4DA-CE98AF034058}"/>
              </a:ext>
            </a:extLst>
          </p:cNvPr>
          <p:cNvSpPr>
            <a:spLocks noGrp="1"/>
          </p:cNvSpPr>
          <p:nvPr>
            <p:ph idx="1"/>
          </p:nvPr>
        </p:nvSpPr>
        <p:spPr>
          <a:xfrm>
            <a:off x="731520" y="1700808"/>
            <a:ext cx="7680960" cy="4334232"/>
          </a:xfrm>
        </p:spPr>
        <p:txBody>
          <a:bodyPr/>
          <a:lstStyle/>
          <a:p>
            <a:r>
              <a:rPr lang="el-GR" dirty="0"/>
              <a:t>Τα άτομα δεν έχουν ακρισία (α-λα </a:t>
            </a:r>
            <a:r>
              <a:rPr lang="el-GR" dirty="0" err="1"/>
              <a:t>Πάρσονς</a:t>
            </a:r>
            <a:r>
              <a:rPr lang="el-GR" dirty="0"/>
              <a:t>) αλλά συνεχής κρίση καταστάσεων</a:t>
            </a:r>
          </a:p>
          <a:p>
            <a:endParaRPr lang="el-GR" dirty="0"/>
          </a:p>
          <a:p>
            <a:r>
              <a:rPr lang="el-GR" dirty="0"/>
              <a:t>Η κοινωνική ευταξία αναδύεται σε συγκεκριμένα πλαίσια ως επίτευγμα συγκεκριμένων δρώντων</a:t>
            </a:r>
          </a:p>
          <a:p>
            <a:endParaRPr lang="el-GR" dirty="0"/>
          </a:p>
          <a:p>
            <a:r>
              <a:rPr lang="el-GR" dirty="0"/>
              <a:t>Συνεχής προσπάθεια κατανόησης των άλλων και προσπάθειας συγκρότησης πράξεων κατανοητών στους άλλους</a:t>
            </a:r>
          </a:p>
          <a:p>
            <a:endParaRPr lang="el-GR" dirty="0"/>
          </a:p>
          <a:p>
            <a:r>
              <a:rPr lang="el-GR" dirty="0"/>
              <a:t>Συμπέρασμα διασπαστικών πειραμάτων: ο κοινός νους έχει μία ηθική υπόσταση που τα άτομα υποστηρίζουν εξοστρακίζοντας αυτούς που τον αμφισβητούν</a:t>
            </a:r>
          </a:p>
        </p:txBody>
      </p:sp>
    </p:spTree>
    <p:extLst>
      <p:ext uri="{BB962C8B-B14F-4D97-AF65-F5344CB8AC3E}">
        <p14:creationId xmlns:p14="http://schemas.microsoft.com/office/powerpoint/2010/main" val="391270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85C5A6-5507-4EDA-86DC-C4E8B308BEE1}"/>
              </a:ext>
            </a:extLst>
          </p:cNvPr>
          <p:cNvSpPr>
            <a:spLocks noGrp="1"/>
          </p:cNvSpPr>
          <p:nvPr>
            <p:ph type="title"/>
          </p:nvPr>
        </p:nvSpPr>
        <p:spPr>
          <a:xfrm>
            <a:off x="731520" y="642594"/>
            <a:ext cx="7680960" cy="842190"/>
          </a:xfrm>
        </p:spPr>
        <p:txBody>
          <a:bodyPr>
            <a:normAutofit/>
          </a:bodyPr>
          <a:lstStyle/>
          <a:p>
            <a:r>
              <a:rPr lang="el-GR" sz="2000" dirty="0" err="1"/>
              <a:t>Γράνφινκελ</a:t>
            </a:r>
            <a:r>
              <a:rPr lang="el-GR" sz="2000" dirty="0"/>
              <a:t> - Έννοιες</a:t>
            </a:r>
          </a:p>
        </p:txBody>
      </p:sp>
      <p:sp>
        <p:nvSpPr>
          <p:cNvPr id="3" name="Θέση περιεχομένου 2">
            <a:extLst>
              <a:ext uri="{FF2B5EF4-FFF2-40B4-BE49-F238E27FC236}">
                <a16:creationId xmlns:a16="http://schemas.microsoft.com/office/drawing/2014/main" id="{BEB9D796-C689-4616-BC32-2909999F1B4E}"/>
              </a:ext>
            </a:extLst>
          </p:cNvPr>
          <p:cNvSpPr>
            <a:spLocks noGrp="1"/>
          </p:cNvSpPr>
          <p:nvPr>
            <p:ph idx="1"/>
          </p:nvPr>
        </p:nvSpPr>
        <p:spPr>
          <a:xfrm>
            <a:off x="731520" y="1556792"/>
            <a:ext cx="7680960" cy="4478248"/>
          </a:xfrm>
        </p:spPr>
        <p:txBody>
          <a:bodyPr>
            <a:normAutofit fontScale="85000" lnSpcReduction="10000"/>
          </a:bodyPr>
          <a:lstStyle/>
          <a:p>
            <a:r>
              <a:rPr lang="el-GR" b="1" dirty="0"/>
              <a:t>Περιγραφές/διασαφήνιση/ερμηνεία </a:t>
            </a:r>
            <a:r>
              <a:rPr lang="el-GR" dirty="0"/>
              <a:t>(όχι εσωτερίκευση αλλά οργάνωση συμπεριφοράς ώστε οι πράξεις να είναι κατανοητές από τους άλλους</a:t>
            </a:r>
          </a:p>
          <a:p>
            <a:endParaRPr lang="el-GR" dirty="0"/>
          </a:p>
          <a:p>
            <a:r>
              <a:rPr lang="el-GR" dirty="0"/>
              <a:t> </a:t>
            </a:r>
            <a:r>
              <a:rPr lang="en-US" b="1" dirty="0"/>
              <a:t>etc.</a:t>
            </a:r>
            <a:r>
              <a:rPr lang="en-US" dirty="0"/>
              <a:t> </a:t>
            </a:r>
            <a:r>
              <a:rPr lang="el-GR" b="1" dirty="0"/>
              <a:t>«</a:t>
            </a:r>
            <a:r>
              <a:rPr lang="el-GR" b="1" dirty="0" err="1"/>
              <a:t>κ.λπ</a:t>
            </a:r>
            <a:r>
              <a:rPr lang="el-GR" b="1" dirty="0"/>
              <a:t>» </a:t>
            </a:r>
            <a:r>
              <a:rPr lang="el-GR" dirty="0"/>
              <a:t>(όχι ξεκάθαροι κανόνες, αλλά εφαρμογή του κοινού νου σε ποικίλα άλλα πλαίσια </a:t>
            </a:r>
            <a:endParaRPr lang="en-US" dirty="0"/>
          </a:p>
          <a:p>
            <a:endParaRPr lang="en-US" dirty="0"/>
          </a:p>
          <a:p>
            <a:r>
              <a:rPr lang="el-GR" b="1" dirty="0"/>
              <a:t>Τεκμηρίωση</a:t>
            </a:r>
            <a:r>
              <a:rPr lang="el-GR" dirty="0"/>
              <a:t> (συνεκτικά πλαίσια από ελάχιστα στοιχεία)</a:t>
            </a:r>
          </a:p>
          <a:p>
            <a:endParaRPr lang="el-GR" dirty="0"/>
          </a:p>
          <a:p>
            <a:r>
              <a:rPr lang="el-GR" b="1" dirty="0" err="1"/>
              <a:t>Ενδεικτικότητα</a:t>
            </a:r>
            <a:r>
              <a:rPr lang="el-GR" dirty="0"/>
              <a:t> (τα πράγματα γίνονται κατανοητά σε ένα συγκεκριμένο πλαίσιο)</a:t>
            </a:r>
          </a:p>
          <a:p>
            <a:endParaRPr lang="el-GR" dirty="0"/>
          </a:p>
          <a:p>
            <a:r>
              <a:rPr lang="en-US" b="1" dirty="0"/>
              <a:t>Ad hoc (</a:t>
            </a:r>
            <a:r>
              <a:rPr lang="el-GR" b="1" dirty="0" err="1"/>
              <a:t>αυτοσχεδίως</a:t>
            </a:r>
            <a:r>
              <a:rPr lang="el-GR" b="1" dirty="0"/>
              <a:t>) </a:t>
            </a:r>
            <a:r>
              <a:rPr lang="el-GR" dirty="0"/>
              <a:t>Επινοήσεις για μετάγγιση της γνώσης από ένα πλαίσιο σε ένα άλλο</a:t>
            </a:r>
          </a:p>
          <a:p>
            <a:endParaRPr lang="el-GR" b="1" dirty="0"/>
          </a:p>
          <a:p>
            <a:r>
              <a:rPr lang="el-GR" b="1" dirty="0"/>
              <a:t>Τοποθέτηση μίας κατάστασης σε ένα πλαίσιο κατανόησης που </a:t>
            </a:r>
            <a:r>
              <a:rPr lang="el-GR" b="1" u="sng" dirty="0"/>
              <a:t>οι ίδιοι </a:t>
            </a:r>
            <a:r>
              <a:rPr lang="el-GR" b="1" dirty="0"/>
              <a:t>δημιουργούμε</a:t>
            </a:r>
          </a:p>
          <a:p>
            <a:endParaRPr lang="el-GR" dirty="0"/>
          </a:p>
        </p:txBody>
      </p:sp>
    </p:spTree>
    <p:extLst>
      <p:ext uri="{BB962C8B-B14F-4D97-AF65-F5344CB8AC3E}">
        <p14:creationId xmlns:p14="http://schemas.microsoft.com/office/powerpoint/2010/main" val="2015118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5EA759-14C9-4CA3-BE45-483D5397ED80}"/>
              </a:ext>
            </a:extLst>
          </p:cNvPr>
          <p:cNvSpPr>
            <a:spLocks noGrp="1"/>
          </p:cNvSpPr>
          <p:nvPr>
            <p:ph type="title"/>
          </p:nvPr>
        </p:nvSpPr>
        <p:spPr>
          <a:xfrm>
            <a:off x="731520" y="642594"/>
            <a:ext cx="7680960" cy="482150"/>
          </a:xfrm>
        </p:spPr>
        <p:txBody>
          <a:bodyPr>
            <a:normAutofit/>
          </a:bodyPr>
          <a:lstStyle/>
          <a:p>
            <a:r>
              <a:rPr lang="el-GR" sz="2000" b="1" dirty="0"/>
              <a:t>Επίγονοι του Ντυρκέμ</a:t>
            </a:r>
          </a:p>
        </p:txBody>
      </p:sp>
      <p:sp>
        <p:nvSpPr>
          <p:cNvPr id="3" name="Θέση περιεχομένου 2">
            <a:extLst>
              <a:ext uri="{FF2B5EF4-FFF2-40B4-BE49-F238E27FC236}">
                <a16:creationId xmlns:a16="http://schemas.microsoft.com/office/drawing/2014/main" id="{B1C03684-7054-4FAE-83B3-6DE9D7B61FCF}"/>
              </a:ext>
            </a:extLst>
          </p:cNvPr>
          <p:cNvSpPr>
            <a:spLocks noGrp="1"/>
          </p:cNvSpPr>
          <p:nvPr>
            <p:ph idx="1"/>
          </p:nvPr>
        </p:nvSpPr>
        <p:spPr>
          <a:xfrm>
            <a:off x="731520" y="1484784"/>
            <a:ext cx="7680960" cy="4550256"/>
          </a:xfrm>
        </p:spPr>
        <p:txBody>
          <a:bodyPr/>
          <a:lstStyle/>
          <a:p>
            <a:r>
              <a:rPr lang="en-US" dirty="0"/>
              <a:t>Marcel Mauss, Maurice </a:t>
            </a:r>
            <a:r>
              <a:rPr lang="en-US" dirty="0" err="1"/>
              <a:t>Halbwachs</a:t>
            </a:r>
            <a:r>
              <a:rPr lang="en-US" dirty="0"/>
              <a:t>, Claude Lévi-Strauss, Mary </a:t>
            </a:r>
            <a:r>
              <a:rPr lang="en-US" dirty="0" err="1"/>
              <a:t>Duglas</a:t>
            </a:r>
            <a:r>
              <a:rPr lang="en-US" dirty="0"/>
              <a:t>, Robert Bellah, Jeffrey Alexander, Pierre Bourdieu</a:t>
            </a:r>
          </a:p>
          <a:p>
            <a:endParaRPr lang="en-US" dirty="0"/>
          </a:p>
          <a:p>
            <a:endParaRPr lang="en-US" dirty="0"/>
          </a:p>
          <a:p>
            <a:r>
              <a:rPr lang="el-GR" dirty="0"/>
              <a:t>Αυτονομία της Κουλτούρας = ιερό-βέβηλο</a:t>
            </a:r>
          </a:p>
          <a:p>
            <a:endParaRPr lang="el-GR" dirty="0"/>
          </a:p>
          <a:p>
            <a:r>
              <a:rPr lang="el-GR" dirty="0"/>
              <a:t>Τελετουργίες, συμβολισμός, ταξινόμηση, ηθική, ιερό-βέβηλο, ψυχικός αναβρασμός, τελετή, τελετουργία, επιτέλεση</a:t>
            </a:r>
          </a:p>
          <a:p>
            <a:endParaRPr lang="el-GR" dirty="0"/>
          </a:p>
          <a:p>
            <a:r>
              <a:rPr lang="el-GR" dirty="0"/>
              <a:t>Όχι απομάγευση αλλά </a:t>
            </a:r>
            <a:r>
              <a:rPr lang="el-GR" dirty="0" err="1"/>
              <a:t>αναμάγευση</a:t>
            </a:r>
            <a:endParaRPr lang="el-GR" dirty="0"/>
          </a:p>
          <a:p>
            <a:endParaRPr lang="el-GR" dirty="0"/>
          </a:p>
          <a:p>
            <a:r>
              <a:rPr lang="el-GR" dirty="0"/>
              <a:t>Η θρησκεία ως βασικός παράγοντας συλλογικής ζωής</a:t>
            </a:r>
          </a:p>
          <a:p>
            <a:endParaRPr lang="el-GR" dirty="0"/>
          </a:p>
        </p:txBody>
      </p:sp>
    </p:spTree>
    <p:extLst>
      <p:ext uri="{BB962C8B-B14F-4D97-AF65-F5344CB8AC3E}">
        <p14:creationId xmlns:p14="http://schemas.microsoft.com/office/powerpoint/2010/main" val="29720788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59EF70-8AF8-4FCE-9063-F63F81506D14}"/>
              </a:ext>
            </a:extLst>
          </p:cNvPr>
          <p:cNvSpPr>
            <a:spLocks noGrp="1"/>
          </p:cNvSpPr>
          <p:nvPr>
            <p:ph type="title"/>
          </p:nvPr>
        </p:nvSpPr>
        <p:spPr>
          <a:xfrm>
            <a:off x="731520" y="642594"/>
            <a:ext cx="7680960" cy="914198"/>
          </a:xfrm>
        </p:spPr>
        <p:txBody>
          <a:bodyPr>
            <a:normAutofit/>
          </a:bodyPr>
          <a:lstStyle/>
          <a:p>
            <a:r>
              <a:rPr lang="el-GR" sz="2800" dirty="0" err="1"/>
              <a:t>Μαρσέλ</a:t>
            </a:r>
            <a:r>
              <a:rPr lang="el-GR" sz="2800" dirty="0"/>
              <a:t> </a:t>
            </a:r>
            <a:r>
              <a:rPr lang="el-GR" sz="2800" dirty="0" err="1"/>
              <a:t>Μως</a:t>
            </a:r>
            <a:r>
              <a:rPr lang="el-GR" sz="2800" dirty="0"/>
              <a:t> (1872-1950) – Το Δώρο (1925)</a:t>
            </a:r>
          </a:p>
        </p:txBody>
      </p:sp>
      <p:sp>
        <p:nvSpPr>
          <p:cNvPr id="3" name="Θέση περιεχομένου 2">
            <a:extLst>
              <a:ext uri="{FF2B5EF4-FFF2-40B4-BE49-F238E27FC236}">
                <a16:creationId xmlns:a16="http://schemas.microsoft.com/office/drawing/2014/main" id="{3BA95D39-9CA0-45A7-A429-34192793B3E4}"/>
              </a:ext>
            </a:extLst>
          </p:cNvPr>
          <p:cNvSpPr>
            <a:spLocks noGrp="1"/>
          </p:cNvSpPr>
          <p:nvPr>
            <p:ph idx="1"/>
          </p:nvPr>
        </p:nvSpPr>
        <p:spPr/>
        <p:txBody>
          <a:bodyPr>
            <a:normAutofit fontScale="92500" lnSpcReduction="10000"/>
          </a:bodyPr>
          <a:lstStyle/>
          <a:p>
            <a:r>
              <a:rPr lang="el-GR" dirty="0"/>
              <a:t>Δώρο – ανταλλαγή δώρων (προσφορά, προετοιμασία, θυσίες)</a:t>
            </a:r>
          </a:p>
          <a:p>
            <a:r>
              <a:rPr lang="el-GR" dirty="0"/>
              <a:t>Κανονιστική προσδοκία</a:t>
            </a:r>
          </a:p>
          <a:p>
            <a:endParaRPr lang="el-GR" dirty="0"/>
          </a:p>
          <a:p>
            <a:r>
              <a:rPr lang="el-GR" dirty="0"/>
              <a:t>Υποχρέωση να δίνεις</a:t>
            </a:r>
          </a:p>
          <a:p>
            <a:r>
              <a:rPr lang="el-GR" dirty="0"/>
              <a:t>Υποχρέωση να δέχεσαι</a:t>
            </a:r>
          </a:p>
          <a:p>
            <a:r>
              <a:rPr lang="el-GR" dirty="0"/>
              <a:t>Υποχρέωση ανταπόδοσης</a:t>
            </a:r>
          </a:p>
          <a:p>
            <a:r>
              <a:rPr lang="el-GR" dirty="0"/>
              <a:t>Υποχρέωση διαφορετικού δώρου</a:t>
            </a:r>
          </a:p>
          <a:p>
            <a:r>
              <a:rPr lang="el-GR" dirty="0"/>
              <a:t>Υποχρέωση καθυστέρησης</a:t>
            </a:r>
          </a:p>
          <a:p>
            <a:endParaRPr lang="el-GR" dirty="0"/>
          </a:p>
          <a:p>
            <a:r>
              <a:rPr lang="el-GR" dirty="0"/>
              <a:t>Το δώρο εκτός καπιταλισμού / </a:t>
            </a:r>
          </a:p>
          <a:p>
            <a:r>
              <a:rPr lang="el-GR" dirty="0"/>
              <a:t>Το δώρο ως διαρρυθμιστής εξουσίας (γόητρο – αλληλεγγύη)</a:t>
            </a:r>
          </a:p>
        </p:txBody>
      </p:sp>
    </p:spTree>
    <p:extLst>
      <p:ext uri="{BB962C8B-B14F-4D97-AF65-F5344CB8AC3E}">
        <p14:creationId xmlns:p14="http://schemas.microsoft.com/office/powerpoint/2010/main" val="1081301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3E31AB-57E2-4E47-B208-15758832097C}"/>
              </a:ext>
            </a:extLst>
          </p:cNvPr>
          <p:cNvSpPr>
            <a:spLocks noGrp="1"/>
          </p:cNvSpPr>
          <p:nvPr>
            <p:ph type="title"/>
          </p:nvPr>
        </p:nvSpPr>
        <p:spPr/>
        <p:txBody>
          <a:bodyPr>
            <a:normAutofit/>
          </a:bodyPr>
          <a:lstStyle/>
          <a:p>
            <a:r>
              <a:rPr lang="el-GR" sz="2000" dirty="0" err="1"/>
              <a:t>Μωρίς</a:t>
            </a:r>
            <a:r>
              <a:rPr lang="el-GR" sz="2000" dirty="0"/>
              <a:t> </a:t>
            </a:r>
            <a:r>
              <a:rPr lang="el-GR" sz="2000" dirty="0" err="1"/>
              <a:t>Αλμπβάς</a:t>
            </a:r>
            <a:r>
              <a:rPr lang="el-GR" sz="2000" dirty="0"/>
              <a:t> </a:t>
            </a:r>
            <a:r>
              <a:rPr lang="en-US" sz="2000" dirty="0"/>
              <a:t>(Maurice </a:t>
            </a:r>
            <a:r>
              <a:rPr lang="en-US" sz="2000" dirty="0" err="1"/>
              <a:t>Hallbwachs</a:t>
            </a:r>
            <a:r>
              <a:rPr lang="el-GR" sz="2000" dirty="0"/>
              <a:t> 1</a:t>
            </a:r>
            <a:r>
              <a:rPr lang="en-US" sz="2000" dirty="0"/>
              <a:t>8</a:t>
            </a:r>
            <a:r>
              <a:rPr lang="el-GR" sz="2000" dirty="0"/>
              <a:t>77-1945</a:t>
            </a:r>
            <a:r>
              <a:rPr lang="en-US" sz="2000" dirty="0"/>
              <a:t>) </a:t>
            </a:r>
            <a:r>
              <a:rPr lang="el-GR" sz="2000" dirty="0"/>
              <a:t>– συλλογική μνήμη </a:t>
            </a:r>
          </a:p>
        </p:txBody>
      </p:sp>
      <p:sp>
        <p:nvSpPr>
          <p:cNvPr id="3" name="Θέση περιεχομένου 2">
            <a:extLst>
              <a:ext uri="{FF2B5EF4-FFF2-40B4-BE49-F238E27FC236}">
                <a16:creationId xmlns:a16="http://schemas.microsoft.com/office/drawing/2014/main" id="{B3309E8C-5A76-438E-BFD8-50B3A813335A}"/>
              </a:ext>
            </a:extLst>
          </p:cNvPr>
          <p:cNvSpPr>
            <a:spLocks noGrp="1"/>
          </p:cNvSpPr>
          <p:nvPr>
            <p:ph idx="1"/>
          </p:nvPr>
        </p:nvSpPr>
        <p:spPr/>
        <p:txBody>
          <a:bodyPr/>
          <a:lstStyle/>
          <a:p>
            <a:r>
              <a:rPr lang="el-GR" dirty="0"/>
              <a:t>Πώς οι άνθρωποι αφηγούνται το παρελθόν ή δημιουργούν μύθους γύρω από αυτό: μέσω κοινωνικών θεσμών</a:t>
            </a:r>
          </a:p>
          <a:p>
            <a:endParaRPr lang="el-GR" dirty="0"/>
          </a:p>
          <a:p>
            <a:r>
              <a:rPr lang="el-GR" dirty="0"/>
              <a:t>Εορτασμοί, φεστιβάλ, συγγραφή και αφήγηση κλπ.</a:t>
            </a:r>
          </a:p>
          <a:p>
            <a:r>
              <a:rPr lang="el-GR" dirty="0"/>
              <a:t>Εξαιρετικά υποκειμενική και αυθαίρετη διαδικασία</a:t>
            </a:r>
          </a:p>
          <a:p>
            <a:r>
              <a:rPr lang="el-GR" dirty="0"/>
              <a:t>Ανάπτυξη αλληλεγγύης</a:t>
            </a:r>
          </a:p>
          <a:p>
            <a:endParaRPr lang="el-GR" dirty="0"/>
          </a:p>
          <a:p>
            <a:r>
              <a:rPr lang="el-GR" dirty="0"/>
              <a:t>Ακόμη και οι θρησκείες είναι μορφές συλλογικής μνήμης</a:t>
            </a:r>
          </a:p>
        </p:txBody>
      </p:sp>
    </p:spTree>
    <p:extLst>
      <p:ext uri="{BB962C8B-B14F-4D97-AF65-F5344CB8AC3E}">
        <p14:creationId xmlns:p14="http://schemas.microsoft.com/office/powerpoint/2010/main" val="4021535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7EE92B-7B02-42F7-A5DB-C419187FC01A}"/>
              </a:ext>
            </a:extLst>
          </p:cNvPr>
          <p:cNvSpPr>
            <a:spLocks noGrp="1"/>
          </p:cNvSpPr>
          <p:nvPr>
            <p:ph type="title"/>
          </p:nvPr>
        </p:nvSpPr>
        <p:spPr>
          <a:xfrm>
            <a:off x="731520" y="642594"/>
            <a:ext cx="7680960" cy="554158"/>
          </a:xfrm>
        </p:spPr>
        <p:txBody>
          <a:bodyPr>
            <a:normAutofit/>
          </a:bodyPr>
          <a:lstStyle/>
          <a:p>
            <a:r>
              <a:rPr lang="el-GR" sz="2000" b="1" dirty="0"/>
              <a:t>Δομισμός - στρουκτουραλισμός</a:t>
            </a:r>
          </a:p>
        </p:txBody>
      </p:sp>
      <p:sp>
        <p:nvSpPr>
          <p:cNvPr id="3" name="Θέση περιεχομένου 2">
            <a:extLst>
              <a:ext uri="{FF2B5EF4-FFF2-40B4-BE49-F238E27FC236}">
                <a16:creationId xmlns:a16="http://schemas.microsoft.com/office/drawing/2014/main" id="{65D6F854-DEB9-4624-B8EC-C9558AC0910F}"/>
              </a:ext>
            </a:extLst>
          </p:cNvPr>
          <p:cNvSpPr>
            <a:spLocks noGrp="1"/>
          </p:cNvSpPr>
          <p:nvPr>
            <p:ph idx="1"/>
          </p:nvPr>
        </p:nvSpPr>
        <p:spPr>
          <a:xfrm>
            <a:off x="731520" y="1556792"/>
            <a:ext cx="7680960" cy="4478248"/>
          </a:xfrm>
        </p:spPr>
        <p:txBody>
          <a:bodyPr>
            <a:normAutofit fontScale="85000" lnSpcReduction="20000"/>
          </a:bodyPr>
          <a:lstStyle/>
          <a:p>
            <a:r>
              <a:rPr lang="el-GR" dirty="0"/>
              <a:t>Το βάθος εξηγεί την επιφάνεια (γενεσιουργοί μηχανισμοί)</a:t>
            </a:r>
          </a:p>
          <a:p>
            <a:endParaRPr lang="el-GR" dirty="0"/>
          </a:p>
          <a:p>
            <a:r>
              <a:rPr lang="el-GR" dirty="0"/>
              <a:t>Πολλές συμπεριφορές και εκδηλώσεις έχουν κοινό βάθος</a:t>
            </a:r>
          </a:p>
          <a:p>
            <a:endParaRPr lang="el-GR" dirty="0"/>
          </a:p>
          <a:p>
            <a:r>
              <a:rPr lang="el-GR" dirty="0"/>
              <a:t>Το βάθος είναι δομημένο βάσει ενός συγκεκριμένου προτύπου </a:t>
            </a:r>
          </a:p>
          <a:p>
            <a:endParaRPr lang="el-GR" dirty="0"/>
          </a:p>
          <a:p>
            <a:r>
              <a:rPr lang="el-GR" dirty="0"/>
              <a:t>Το πρότυπο αποτελείται από λίγα στοιχεία που συνδυάζονται με πολύπλοκους τρόπους</a:t>
            </a:r>
          </a:p>
          <a:p>
            <a:endParaRPr lang="el-GR" dirty="0"/>
          </a:p>
          <a:p>
            <a:r>
              <a:rPr lang="el-GR" dirty="0"/>
              <a:t>Η ανάλυση είναι αντικειμενική</a:t>
            </a:r>
          </a:p>
          <a:p>
            <a:endParaRPr lang="el-GR" dirty="0"/>
          </a:p>
          <a:p>
            <a:r>
              <a:rPr lang="el-GR" dirty="0"/>
              <a:t>Η κουλτούρα είναι δομημένη ως γλώσσα (σημειωτική διαδικασία – αποκωδικοποίηση</a:t>
            </a:r>
          </a:p>
          <a:p>
            <a:endParaRPr lang="el-GR" dirty="0"/>
          </a:p>
          <a:p>
            <a:r>
              <a:rPr lang="el-GR" dirty="0"/>
              <a:t>Το υποκείμενο είναι φορέας – όχι δημιουργός (αποκέντρωση του υποκειμένου)</a:t>
            </a:r>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42083059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CEB5BE-487B-45F4-914E-F7A45D1630EA}"/>
              </a:ext>
            </a:extLst>
          </p:cNvPr>
          <p:cNvSpPr>
            <a:spLocks noGrp="1"/>
          </p:cNvSpPr>
          <p:nvPr>
            <p:ph type="title"/>
          </p:nvPr>
        </p:nvSpPr>
        <p:spPr>
          <a:xfrm>
            <a:off x="731520" y="642594"/>
            <a:ext cx="7680960" cy="410142"/>
          </a:xfrm>
        </p:spPr>
        <p:txBody>
          <a:bodyPr>
            <a:normAutofit/>
          </a:bodyPr>
          <a:lstStyle/>
          <a:p>
            <a:r>
              <a:rPr lang="el-GR" sz="2000" b="1" dirty="0"/>
              <a:t>Φερντινάντ ντε </a:t>
            </a:r>
            <a:r>
              <a:rPr lang="el-GR" sz="2000" b="1" dirty="0" err="1"/>
              <a:t>Σωσύρ</a:t>
            </a:r>
            <a:r>
              <a:rPr lang="el-GR" sz="2000" b="1" dirty="0"/>
              <a:t> </a:t>
            </a:r>
          </a:p>
        </p:txBody>
      </p:sp>
      <p:sp>
        <p:nvSpPr>
          <p:cNvPr id="3" name="Θέση περιεχομένου 2">
            <a:extLst>
              <a:ext uri="{FF2B5EF4-FFF2-40B4-BE49-F238E27FC236}">
                <a16:creationId xmlns:a16="http://schemas.microsoft.com/office/drawing/2014/main" id="{12730C6C-EEE1-46B0-94ED-5AF71511F6C7}"/>
              </a:ext>
            </a:extLst>
          </p:cNvPr>
          <p:cNvSpPr>
            <a:spLocks noGrp="1"/>
          </p:cNvSpPr>
          <p:nvPr>
            <p:ph idx="1"/>
          </p:nvPr>
        </p:nvSpPr>
        <p:spPr>
          <a:xfrm>
            <a:off x="731520" y="1412776"/>
            <a:ext cx="7680960" cy="4622264"/>
          </a:xfrm>
        </p:spPr>
        <p:txBody>
          <a:bodyPr>
            <a:normAutofit lnSpcReduction="10000"/>
          </a:bodyPr>
          <a:lstStyle/>
          <a:p>
            <a:r>
              <a:rPr lang="el-GR" sz="1400" b="1" dirty="0"/>
              <a:t>Διαίρεση του Σημείου</a:t>
            </a:r>
            <a:r>
              <a:rPr lang="el-GR" sz="1400" dirty="0"/>
              <a:t>: Το σημείο αποτελείται από το σημαίνον (ηχητική εικόνα) και το σημαινόμενο (έννοια), δημιουργώντας τη βάση της σημασιολογίας.</a:t>
            </a:r>
          </a:p>
          <a:p>
            <a:endParaRPr lang="el-GR" sz="1400" dirty="0"/>
          </a:p>
          <a:p>
            <a:r>
              <a:rPr lang="el-GR" sz="1400" b="1" dirty="0"/>
              <a:t>Αυθαιρεσία του Σημείου</a:t>
            </a:r>
            <a:r>
              <a:rPr lang="el-GR" sz="1400" dirty="0"/>
              <a:t>: Η σύνδεση ανάμεσα στο σημαίνον και το σημαινόμενο δεν είναι φυσική, αλλά αυθαίρετη και εξαρτάται από τη σύμβαση.</a:t>
            </a:r>
          </a:p>
          <a:p>
            <a:endParaRPr lang="el-GR" sz="1400" dirty="0"/>
          </a:p>
          <a:p>
            <a:r>
              <a:rPr lang="el-GR" sz="1400" b="1" dirty="0"/>
              <a:t>Γλώσσα και Ομιλία</a:t>
            </a:r>
            <a:r>
              <a:rPr lang="el-GR" sz="1400" dirty="0"/>
              <a:t>: Ο </a:t>
            </a:r>
            <a:r>
              <a:rPr lang="el-GR" sz="1400" dirty="0" err="1"/>
              <a:t>Saussure</a:t>
            </a:r>
            <a:r>
              <a:rPr lang="el-GR" sz="1400" dirty="0"/>
              <a:t> διακρίνει τη γλώσσα (</a:t>
            </a:r>
            <a:r>
              <a:rPr lang="el-GR" sz="1400" dirty="0" err="1"/>
              <a:t>langue</a:t>
            </a:r>
            <a:r>
              <a:rPr lang="el-GR" sz="1400" dirty="0"/>
              <a:t>), ως συλλογικό σύστημα κανόνων, από την ομιλία (</a:t>
            </a:r>
            <a:r>
              <a:rPr lang="el-GR" sz="1400" dirty="0" err="1"/>
              <a:t>parole</a:t>
            </a:r>
            <a:r>
              <a:rPr lang="el-GR" sz="1400" dirty="0"/>
              <a:t>), που είναι η ατομική χρήση της γλώσσας.</a:t>
            </a:r>
          </a:p>
          <a:p>
            <a:endParaRPr lang="el-GR" sz="1400" dirty="0"/>
          </a:p>
          <a:p>
            <a:r>
              <a:rPr lang="el-GR" sz="1400" b="1" dirty="0"/>
              <a:t>Συγχρονική Ανάλυση</a:t>
            </a:r>
            <a:r>
              <a:rPr lang="el-GR" sz="1400" dirty="0"/>
              <a:t>: Προτείνει τη μελέτη της γλώσσας σε μία συγκεκριμένη χρονική στιγμή (συγχρονικά), σε αντίθεση με την ιστορική προσέγγιση (διαχρονικά).</a:t>
            </a:r>
          </a:p>
          <a:p>
            <a:endParaRPr lang="el-GR" sz="1400" dirty="0"/>
          </a:p>
          <a:p>
            <a:r>
              <a:rPr lang="el-GR" sz="1400" b="1" dirty="0"/>
              <a:t>Δομή και Σχέσεις</a:t>
            </a:r>
            <a:r>
              <a:rPr lang="el-GR" sz="1400" dirty="0"/>
              <a:t>: Η γλώσσα λειτουργεί ως δομημένο σύστημα όπου οι έννοιες ορίζονται μέσα από τις σχέσεις και τις διαφορές τους με άλλα σημεία.</a:t>
            </a:r>
          </a:p>
          <a:p>
            <a:endParaRPr lang="el-GR" sz="1400" dirty="0"/>
          </a:p>
          <a:p>
            <a:r>
              <a:rPr lang="el-GR" sz="1400" b="1" dirty="0"/>
              <a:t>Κοινωνικό Φαινόμενο</a:t>
            </a:r>
            <a:r>
              <a:rPr lang="el-GR" sz="1400" dirty="0"/>
              <a:t>: Η γλώσσα είναι συλλογική σύμβαση που αναπτύσσεται και μεταδίδεται μέσα στην κοινότητα, υπακούοντας στους κανόνες της.</a:t>
            </a:r>
          </a:p>
        </p:txBody>
      </p:sp>
    </p:spTree>
    <p:extLst>
      <p:ext uri="{BB962C8B-B14F-4D97-AF65-F5344CB8AC3E}">
        <p14:creationId xmlns:p14="http://schemas.microsoft.com/office/powerpoint/2010/main" val="215331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2A0EF1-D7FB-3217-2D3E-82C68DD2323A}"/>
              </a:ext>
            </a:extLst>
          </p:cNvPr>
          <p:cNvSpPr>
            <a:spLocks noGrp="1"/>
          </p:cNvSpPr>
          <p:nvPr>
            <p:ph type="title"/>
          </p:nvPr>
        </p:nvSpPr>
        <p:spPr>
          <a:xfrm>
            <a:off x="731520" y="642594"/>
            <a:ext cx="7680960" cy="914198"/>
          </a:xfrm>
        </p:spPr>
        <p:txBody>
          <a:bodyPr>
            <a:normAutofit/>
          </a:bodyPr>
          <a:lstStyle/>
          <a:p>
            <a:r>
              <a:rPr lang="el-GR" sz="2400" dirty="0"/>
              <a:t>Φερντινάντ ντε </a:t>
            </a:r>
            <a:r>
              <a:rPr lang="el-GR" sz="2400" dirty="0" err="1"/>
              <a:t>Σωσύρ</a:t>
            </a:r>
            <a:r>
              <a:rPr lang="el-GR" sz="2400" dirty="0"/>
              <a:t> : Το σημείο</a:t>
            </a:r>
          </a:p>
        </p:txBody>
      </p:sp>
      <p:sp>
        <p:nvSpPr>
          <p:cNvPr id="3" name="Θέση περιεχομένου 2">
            <a:extLst>
              <a:ext uri="{FF2B5EF4-FFF2-40B4-BE49-F238E27FC236}">
                <a16:creationId xmlns:a16="http://schemas.microsoft.com/office/drawing/2014/main" id="{7A5BA074-59F0-8CA1-C8DE-560291635AD3}"/>
              </a:ext>
            </a:extLst>
          </p:cNvPr>
          <p:cNvSpPr>
            <a:spLocks noGrp="1"/>
          </p:cNvSpPr>
          <p:nvPr>
            <p:ph idx="1"/>
          </p:nvPr>
        </p:nvSpPr>
        <p:spPr>
          <a:xfrm>
            <a:off x="731520" y="2103120"/>
            <a:ext cx="7680960" cy="4350216"/>
          </a:xfrm>
        </p:spPr>
        <p:txBody>
          <a:bodyPr>
            <a:noAutofit/>
          </a:bodyPr>
          <a:lstStyle/>
          <a:p>
            <a:pPr marL="0" indent="0">
              <a:buNone/>
            </a:pPr>
            <a:r>
              <a:rPr lang="el-GR" sz="1400" dirty="0"/>
              <a:t>Κατά τον </a:t>
            </a:r>
            <a:r>
              <a:rPr lang="el-GR" sz="1400" dirty="0" err="1"/>
              <a:t>Ferdinand</a:t>
            </a:r>
            <a:r>
              <a:rPr lang="el-GR" sz="1400" dirty="0"/>
              <a:t> de </a:t>
            </a:r>
            <a:r>
              <a:rPr lang="el-GR" sz="1400" dirty="0" err="1"/>
              <a:t>Saussure</a:t>
            </a:r>
            <a:r>
              <a:rPr lang="el-GR" sz="1400" dirty="0"/>
              <a:t>, το σημείο είναι η βασική μονάδα της γλώσσας και αποτελείται από δύο αδιαχώριστα μέρη: </a:t>
            </a:r>
          </a:p>
          <a:p>
            <a:pPr marL="0" indent="0">
              <a:buNone/>
            </a:pPr>
            <a:r>
              <a:rPr lang="el-GR" sz="1400" b="1" dirty="0"/>
              <a:t>Το σημαίνον (</a:t>
            </a:r>
            <a:r>
              <a:rPr lang="el-GR" sz="1400" b="1" dirty="0" err="1"/>
              <a:t>signifiant</a:t>
            </a:r>
            <a:r>
              <a:rPr lang="el-GR" sz="1400" dirty="0"/>
              <a:t>): η ηχητική ή οπτική εικόνα του σημείου, δηλαδή το ακουστικό αποτύπωμα ή η μορφή της λέξης (π.χ., οι ήχοι ή τα γράμματα της λέξης "δέντρο"). </a:t>
            </a:r>
          </a:p>
          <a:p>
            <a:pPr marL="0" indent="0">
              <a:buNone/>
            </a:pPr>
            <a:r>
              <a:rPr lang="el-GR" sz="1400" b="1" dirty="0"/>
              <a:t>Το σημαινόμενο (</a:t>
            </a:r>
            <a:r>
              <a:rPr lang="el-GR" sz="1400" b="1" dirty="0" err="1"/>
              <a:t>signifié</a:t>
            </a:r>
            <a:r>
              <a:rPr lang="el-GR" sz="1400" b="1" dirty="0"/>
              <a:t>): </a:t>
            </a:r>
            <a:r>
              <a:rPr lang="el-GR" sz="1400" dirty="0"/>
              <a:t>η έννοια ή το νόημα που αντιπροσωπεύει το σημαίνον, δηλαδή η εικόνα ή η ιδέα που έχουμε στο νου μας όταν ακούμε τη λέξη (π.χ., η νοητή εικόνα ενός δέντρου).</a:t>
            </a:r>
          </a:p>
          <a:p>
            <a:pPr marL="0" indent="0">
              <a:buNone/>
            </a:pPr>
            <a:endParaRPr lang="el-GR" sz="1400" dirty="0"/>
          </a:p>
          <a:p>
            <a:pPr marL="0" indent="0">
              <a:buNone/>
            </a:pPr>
            <a:r>
              <a:rPr lang="el-GR" sz="1400" dirty="0"/>
              <a:t>Ο </a:t>
            </a:r>
            <a:r>
              <a:rPr lang="el-GR" sz="1400" dirty="0" err="1"/>
              <a:t>Saussure</a:t>
            </a:r>
            <a:r>
              <a:rPr lang="el-GR" sz="1400" dirty="0"/>
              <a:t> υποστήριξε ότι η σχέση μεταξύ σημαίνοντος και </a:t>
            </a:r>
            <a:r>
              <a:rPr lang="el-GR" sz="1400" dirty="0" err="1"/>
              <a:t>σημαινόμενου</a:t>
            </a:r>
            <a:r>
              <a:rPr lang="el-GR" sz="1400" dirty="0"/>
              <a:t> είναι αυθαίρετη. Δηλαδή, δεν υπάρχει κάποια φυσική ή αναγκαία σχέση ανάμεσά τους, και αυτός είναι ο λόγος που διαφορετικές γλώσσες χρησιμοποιούν διαφορετικές λέξεις για την ίδια έννοια.</a:t>
            </a:r>
          </a:p>
          <a:p>
            <a:pPr marL="0" indent="0">
              <a:buNone/>
            </a:pPr>
            <a:endParaRPr lang="el-GR" sz="1400" dirty="0"/>
          </a:p>
          <a:p>
            <a:pPr marL="0" indent="0">
              <a:buNone/>
            </a:pPr>
            <a:r>
              <a:rPr lang="el-GR" sz="1400" dirty="0"/>
              <a:t>Το σημείο, λοιπόν, είναι η ένωση σημαίνοντος και </a:t>
            </a:r>
            <a:r>
              <a:rPr lang="el-GR" sz="1400" dirty="0" err="1"/>
              <a:t>σημαινόμενου</a:t>
            </a:r>
            <a:r>
              <a:rPr lang="el-GR" sz="1400" dirty="0"/>
              <a:t>, και η σημασία του προκύπτει όχι από κάποια απόλυτη έννοια, αλλά μέσα από τις σχέσεις και τις διαφορές του με άλλα σημεία στο γλωσσικό σύστημα.</a:t>
            </a:r>
          </a:p>
        </p:txBody>
      </p:sp>
    </p:spTree>
    <p:extLst>
      <p:ext uri="{BB962C8B-B14F-4D97-AF65-F5344CB8AC3E}">
        <p14:creationId xmlns:p14="http://schemas.microsoft.com/office/powerpoint/2010/main" val="1991088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8DECC1-65DA-AE36-CEDF-5EAB8D41C800}"/>
              </a:ext>
            </a:extLst>
          </p:cNvPr>
          <p:cNvSpPr>
            <a:spLocks noGrp="1"/>
          </p:cNvSpPr>
          <p:nvPr>
            <p:ph type="title"/>
          </p:nvPr>
        </p:nvSpPr>
        <p:spPr>
          <a:xfrm>
            <a:off x="731520" y="642594"/>
            <a:ext cx="7680960" cy="770182"/>
          </a:xfrm>
        </p:spPr>
        <p:txBody>
          <a:bodyPr>
            <a:normAutofit/>
          </a:bodyPr>
          <a:lstStyle/>
          <a:p>
            <a:r>
              <a:rPr lang="el-GR" sz="2400" b="1" dirty="0"/>
              <a:t>Φερντινάντ ντε </a:t>
            </a:r>
            <a:r>
              <a:rPr lang="el-GR" sz="2400" b="1" dirty="0" err="1"/>
              <a:t>Σωσύρ</a:t>
            </a:r>
            <a:r>
              <a:rPr lang="el-GR" sz="2400" b="1" dirty="0"/>
              <a:t> (συνέχεια)</a:t>
            </a:r>
          </a:p>
        </p:txBody>
      </p:sp>
      <p:sp>
        <p:nvSpPr>
          <p:cNvPr id="3" name="Θέση περιεχομένου 2">
            <a:extLst>
              <a:ext uri="{FF2B5EF4-FFF2-40B4-BE49-F238E27FC236}">
                <a16:creationId xmlns:a16="http://schemas.microsoft.com/office/drawing/2014/main" id="{07B47117-32B0-A777-FD87-D4058FE65C1F}"/>
              </a:ext>
            </a:extLst>
          </p:cNvPr>
          <p:cNvSpPr>
            <a:spLocks noGrp="1"/>
          </p:cNvSpPr>
          <p:nvPr>
            <p:ph idx="1"/>
          </p:nvPr>
        </p:nvSpPr>
        <p:spPr/>
        <p:txBody>
          <a:bodyPr>
            <a:normAutofit/>
          </a:bodyPr>
          <a:lstStyle/>
          <a:p>
            <a:r>
              <a:rPr lang="el-GR" sz="1400" b="1" dirty="0"/>
              <a:t>Σύστημα Διαφορών</a:t>
            </a:r>
            <a:r>
              <a:rPr lang="el-GR" sz="1400" dirty="0"/>
              <a:t>: Οι έννοιες καθορίζονται μέσω της διαφοράς από άλλες έννοιες και όχι από την απόλυτη σημασία τους.</a:t>
            </a:r>
          </a:p>
          <a:p>
            <a:r>
              <a:rPr lang="el-GR" sz="1400" b="1" dirty="0"/>
              <a:t>Επιρροή στη Δομική Γλωσσολογία</a:t>
            </a:r>
            <a:r>
              <a:rPr lang="el-GR" sz="1400" dirty="0"/>
              <a:t>: Η θεωρία του </a:t>
            </a:r>
            <a:r>
              <a:rPr lang="el-GR" sz="1400" dirty="0" err="1"/>
              <a:t>Saussure</a:t>
            </a:r>
            <a:r>
              <a:rPr lang="el-GR" sz="1400" dirty="0"/>
              <a:t> αποτέλεσε τη βάση για τη δομική γλωσσολογία, εστιάζοντας στη μελέτη των γλωσσικών συστημάτων.</a:t>
            </a:r>
          </a:p>
          <a:p>
            <a:r>
              <a:rPr lang="el-GR" sz="1400" b="1" dirty="0"/>
              <a:t>Αρχές του Δομισμού</a:t>
            </a:r>
            <a:r>
              <a:rPr lang="el-GR" sz="1400" dirty="0"/>
              <a:t>: Ο </a:t>
            </a:r>
            <a:r>
              <a:rPr lang="el-GR" sz="1400" dirty="0" err="1"/>
              <a:t>Saussure</a:t>
            </a:r>
            <a:r>
              <a:rPr lang="el-GR" sz="1400" dirty="0"/>
              <a:t> επηρέασε άλλους κλάδους, όπως η ανθρωπολογία και η σημειολογία, εισάγοντας τη λογική της δομής και της ανάλυσης.</a:t>
            </a:r>
          </a:p>
          <a:p>
            <a:r>
              <a:rPr lang="el-GR" sz="1400" b="1" dirty="0"/>
              <a:t>Αντίληψη της Σημειολογίας</a:t>
            </a:r>
            <a:r>
              <a:rPr lang="el-GR" sz="1400" dirty="0"/>
              <a:t>: Θεωρείται πατέρας της σημειολογίας, ερευνώντας τη λειτουργία των σημείων πέρα από τη γλώσσα.</a:t>
            </a:r>
          </a:p>
          <a:p>
            <a:r>
              <a:rPr lang="el-GR" sz="1400" b="1" dirty="0"/>
              <a:t>Πρωτοποριακή Προσέγγιση στη Σημασία</a:t>
            </a:r>
            <a:r>
              <a:rPr lang="el-GR" sz="1400" dirty="0"/>
              <a:t>: Εισήγαγε τη θεώρηση της γλώσσας ως δυναμικό σύστημα, όπου τα στοιχεία της </a:t>
            </a:r>
            <a:r>
              <a:rPr lang="el-GR" sz="1400" dirty="0" err="1"/>
              <a:t>αλληλεπιδρούν</a:t>
            </a:r>
            <a:r>
              <a:rPr lang="el-GR" sz="1400" dirty="0"/>
              <a:t> και ορίζονται μέσα από σχέσεις.</a:t>
            </a:r>
          </a:p>
          <a:p>
            <a:r>
              <a:rPr lang="el-GR" sz="1400" b="1" dirty="0"/>
              <a:t>Κληρονομιά στη Θεωρία της Επικοινωνίας</a:t>
            </a:r>
            <a:r>
              <a:rPr lang="el-GR" sz="1400" dirty="0"/>
              <a:t>: Η θεωρία του για τη γλώσσα ως κοινωνικό σύστημα επηρέασε την ανάπτυξη θεωριών για την επικοινωνία και την κατανόηση.</a:t>
            </a:r>
          </a:p>
        </p:txBody>
      </p:sp>
    </p:spTree>
    <p:extLst>
      <p:ext uri="{BB962C8B-B14F-4D97-AF65-F5344CB8AC3E}">
        <p14:creationId xmlns:p14="http://schemas.microsoft.com/office/powerpoint/2010/main" val="41580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Νόρμες</a:t>
            </a:r>
          </a:p>
        </p:txBody>
      </p:sp>
      <p:sp>
        <p:nvSpPr>
          <p:cNvPr id="3" name="Θέση περιεχομένου 2"/>
          <p:cNvSpPr>
            <a:spLocks noGrp="1"/>
          </p:cNvSpPr>
          <p:nvPr>
            <p:ph idx="1"/>
          </p:nvPr>
        </p:nvSpPr>
        <p:spPr/>
        <p:txBody>
          <a:bodyPr>
            <a:normAutofit lnSpcReduction="10000"/>
          </a:bodyPr>
          <a:lstStyle/>
          <a:p>
            <a:r>
              <a:rPr lang="el-GR" dirty="0"/>
              <a:t>Καθιερωμένοι κανόνες συμπεριφοράς ή πρότυπα επαφής – όχι απλώς ιδέες ή ιδανικά</a:t>
            </a:r>
          </a:p>
          <a:p>
            <a:endParaRPr lang="el-GR" dirty="0"/>
          </a:p>
          <a:p>
            <a:r>
              <a:rPr lang="el-GR" dirty="0"/>
              <a:t>Άτυπες/τυπικές νόρμες – </a:t>
            </a:r>
            <a:r>
              <a:rPr lang="el-GR" b="1" dirty="0"/>
              <a:t>Ήθη</a:t>
            </a:r>
            <a:r>
              <a:rPr lang="el-GR" dirty="0"/>
              <a:t>, </a:t>
            </a:r>
            <a:r>
              <a:rPr lang="el-GR" b="1" dirty="0"/>
              <a:t>Έθιμα</a:t>
            </a:r>
            <a:r>
              <a:rPr lang="el-GR" dirty="0"/>
              <a:t>, </a:t>
            </a:r>
            <a:r>
              <a:rPr lang="el-GR" b="1" dirty="0"/>
              <a:t>Νόμοι</a:t>
            </a:r>
            <a:r>
              <a:rPr lang="el-GR" dirty="0"/>
              <a:t> (δεν μιλάς στον ενικό σε έναν μεγαλύτερό σου)</a:t>
            </a:r>
          </a:p>
          <a:p>
            <a:endParaRPr lang="el-GR" dirty="0"/>
          </a:p>
          <a:p>
            <a:r>
              <a:rPr lang="el-GR" dirty="0"/>
              <a:t>Εντεταλμένες νόρμες (τι να κάνεις)</a:t>
            </a:r>
          </a:p>
          <a:p>
            <a:endParaRPr lang="el-GR" dirty="0"/>
          </a:p>
          <a:p>
            <a:r>
              <a:rPr lang="el-GR" dirty="0" err="1"/>
              <a:t>Προγραφικές</a:t>
            </a:r>
            <a:r>
              <a:rPr lang="el-GR" dirty="0"/>
              <a:t> νόρμες (τι να μην κάνεις)</a:t>
            </a:r>
          </a:p>
          <a:p>
            <a:endParaRPr lang="el-GR" dirty="0"/>
          </a:p>
          <a:p>
            <a:r>
              <a:rPr lang="el-GR" dirty="0"/>
              <a:t>Κοινωνικές κυρώσεις</a:t>
            </a:r>
          </a:p>
          <a:p>
            <a:endParaRPr lang="el-GR" dirty="0"/>
          </a:p>
          <a:p>
            <a:endParaRPr lang="el-GR" dirty="0"/>
          </a:p>
        </p:txBody>
      </p:sp>
    </p:spTree>
    <p:extLst>
      <p:ext uri="{BB962C8B-B14F-4D97-AF65-F5344CB8AC3E}">
        <p14:creationId xmlns:p14="http://schemas.microsoft.com/office/powerpoint/2010/main" val="690859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B739C9-149E-42D6-A5C9-A096EC652B95}"/>
              </a:ext>
            </a:extLst>
          </p:cNvPr>
          <p:cNvSpPr>
            <a:spLocks noGrp="1"/>
          </p:cNvSpPr>
          <p:nvPr>
            <p:ph type="title"/>
          </p:nvPr>
        </p:nvSpPr>
        <p:spPr>
          <a:xfrm>
            <a:off x="467544" y="642594"/>
            <a:ext cx="8352928" cy="770182"/>
          </a:xfrm>
        </p:spPr>
        <p:txBody>
          <a:bodyPr>
            <a:normAutofit/>
          </a:bodyPr>
          <a:lstStyle/>
          <a:p>
            <a:r>
              <a:rPr lang="el-GR" sz="2000" b="1" dirty="0" err="1"/>
              <a:t>Claude</a:t>
            </a:r>
            <a:r>
              <a:rPr lang="el-GR" sz="2000" b="1" dirty="0"/>
              <a:t> </a:t>
            </a:r>
            <a:r>
              <a:rPr lang="el-GR" sz="2000" b="1" dirty="0" err="1"/>
              <a:t>Lévi-Strauss</a:t>
            </a:r>
            <a:r>
              <a:rPr lang="el-GR" sz="2000" b="1" dirty="0"/>
              <a:t> </a:t>
            </a:r>
            <a:r>
              <a:rPr lang="el-GR" sz="2000" dirty="0"/>
              <a:t>(1908-</a:t>
            </a:r>
            <a:r>
              <a:rPr lang="en-US" sz="2000" dirty="0"/>
              <a:t>2009)</a:t>
            </a:r>
            <a:r>
              <a:rPr lang="el-GR" sz="2000" dirty="0"/>
              <a:t> </a:t>
            </a:r>
            <a:r>
              <a:rPr lang="en-US" sz="2000" dirty="0"/>
              <a:t>- </a:t>
            </a:r>
            <a:r>
              <a:rPr lang="el-GR" sz="2000" dirty="0"/>
              <a:t>Βασικές Αρχές της Θεωρίας του </a:t>
            </a:r>
          </a:p>
        </p:txBody>
      </p:sp>
      <p:sp>
        <p:nvSpPr>
          <p:cNvPr id="3" name="Θέση περιεχομένου 2">
            <a:extLst>
              <a:ext uri="{FF2B5EF4-FFF2-40B4-BE49-F238E27FC236}">
                <a16:creationId xmlns:a16="http://schemas.microsoft.com/office/drawing/2014/main" id="{2391A85E-84D6-4BD6-874E-62ED7E206A60}"/>
              </a:ext>
            </a:extLst>
          </p:cNvPr>
          <p:cNvSpPr>
            <a:spLocks noGrp="1"/>
          </p:cNvSpPr>
          <p:nvPr>
            <p:ph idx="1"/>
          </p:nvPr>
        </p:nvSpPr>
        <p:spPr>
          <a:xfrm>
            <a:off x="731520" y="1700808"/>
            <a:ext cx="7680960" cy="4334232"/>
          </a:xfrm>
        </p:spPr>
        <p:txBody>
          <a:bodyPr>
            <a:normAutofit lnSpcReduction="10000"/>
          </a:bodyPr>
          <a:lstStyle/>
          <a:p>
            <a:r>
              <a:rPr lang="el-GR" sz="1500" b="1" dirty="0"/>
              <a:t>Δομισμός</a:t>
            </a:r>
            <a:r>
              <a:rPr lang="el-GR" sz="1500" dirty="0"/>
              <a:t>: Επηρεασμένος από τον </a:t>
            </a:r>
            <a:r>
              <a:rPr lang="el-GR" sz="1500" dirty="0" err="1"/>
              <a:t>Saussure</a:t>
            </a:r>
            <a:r>
              <a:rPr lang="el-GR" sz="1500" dirty="0"/>
              <a:t>, ο </a:t>
            </a:r>
            <a:r>
              <a:rPr lang="el-GR" sz="1500" dirty="0" err="1"/>
              <a:t>Lévi-Strauss</a:t>
            </a:r>
            <a:r>
              <a:rPr lang="el-GR" sz="1500" dirty="0"/>
              <a:t> ανέπτυξε τον δομισμό, υποστηρίζοντας ότι τα πολιτισμικά φαινόμενα μπορούν να αναλυθούν μέσω της δομής τους.</a:t>
            </a:r>
          </a:p>
          <a:p>
            <a:r>
              <a:rPr lang="el-GR" sz="1500" b="1" dirty="0"/>
              <a:t>Αντίληψη της Κουλτούρας ως Γλώσσας</a:t>
            </a:r>
            <a:r>
              <a:rPr lang="el-GR" sz="1500" dirty="0"/>
              <a:t>: Βλέπει την κουλτούρα ως γλωσσικό σύστημα, με σύμβολα και κανόνες, όπου οι πολιτισμικές πρακτικές και οι μύθοι λειτουργούν ως δομές επικοινωνίας.</a:t>
            </a:r>
          </a:p>
          <a:p>
            <a:r>
              <a:rPr lang="el-GR" sz="1500" b="1" dirty="0"/>
              <a:t>Δυισμός και Δυαδικές Αντιθέσεις</a:t>
            </a:r>
            <a:r>
              <a:rPr lang="el-GR" sz="1500" dirty="0"/>
              <a:t>: Εισάγει την έννοια των δυαδικών αντιθέσεων (π.χ., καλό/κακό, φύση/πολιτισμός) που καθορίζουν τον τρόπο με τον οποίο οι άνθρωποι κατανοούν τον κόσμο.</a:t>
            </a:r>
          </a:p>
          <a:p>
            <a:r>
              <a:rPr lang="el-GR" sz="1500" b="1" dirty="0"/>
              <a:t>Μύθοι και Κοινωνικές Δομές</a:t>
            </a:r>
            <a:r>
              <a:rPr lang="el-GR" sz="1500" dirty="0"/>
              <a:t>: Πίστευε ότι οι μύθοι αντικατοπτρίζουν τη δομή των κοινωνιών και αποκαλύπτουν κοινές ανθρώπινες εμπειρίες και προβλήματα.</a:t>
            </a:r>
          </a:p>
          <a:p>
            <a:r>
              <a:rPr lang="el-GR" sz="1500" b="1" dirty="0"/>
              <a:t>Ενότητα και Παγκοσμιότητα της Ανθρώπινης Σκέψης</a:t>
            </a:r>
            <a:r>
              <a:rPr lang="el-GR" sz="1500" dirty="0"/>
              <a:t>: Θεώρησε ότι όλες οι κοινωνίες έχουν κοινές δομές σκέψης που εκφράζονται μέσα από τους μύθους και τις πολιτισμικές τους πρακτικές.</a:t>
            </a:r>
          </a:p>
          <a:p>
            <a:r>
              <a:rPr lang="el-GR" sz="1500" b="1" dirty="0"/>
              <a:t>Επιστημονική Ανάλυση της Ανθρωπολογίας</a:t>
            </a:r>
            <a:r>
              <a:rPr lang="el-GR" sz="1500" dirty="0"/>
              <a:t>: Προσέγγισε την ανθρωπολογία με επιστημονικό και αντικειμενικό τρόπο, βλέποντας τα πολιτισμικά φαινόμενα ως συστήματα που μπορούν να αναλυθούν.</a:t>
            </a:r>
          </a:p>
          <a:p>
            <a:endParaRPr lang="el-GR" dirty="0"/>
          </a:p>
        </p:txBody>
      </p:sp>
    </p:spTree>
    <p:extLst>
      <p:ext uri="{BB962C8B-B14F-4D97-AF65-F5344CB8AC3E}">
        <p14:creationId xmlns:p14="http://schemas.microsoft.com/office/powerpoint/2010/main" val="29473369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450314-4BCB-4D03-B48C-4A252788701F}"/>
              </a:ext>
            </a:extLst>
          </p:cNvPr>
          <p:cNvSpPr>
            <a:spLocks noGrp="1"/>
          </p:cNvSpPr>
          <p:nvPr>
            <p:ph type="title"/>
          </p:nvPr>
        </p:nvSpPr>
        <p:spPr>
          <a:xfrm>
            <a:off x="731520" y="642594"/>
            <a:ext cx="7680960" cy="698174"/>
          </a:xfrm>
        </p:spPr>
        <p:txBody>
          <a:bodyPr>
            <a:normAutofit/>
          </a:bodyPr>
          <a:lstStyle/>
          <a:p>
            <a:r>
              <a:rPr lang="el-GR" sz="2000" b="1" dirty="0"/>
              <a:t>Η Ανάλυση των Μύθων από τον </a:t>
            </a:r>
            <a:r>
              <a:rPr lang="el-GR" sz="2000" b="1" dirty="0" err="1"/>
              <a:t>Lévi-Strauss</a:t>
            </a:r>
            <a:endParaRPr lang="el-GR" sz="1600" b="1" dirty="0"/>
          </a:p>
        </p:txBody>
      </p:sp>
      <p:sp>
        <p:nvSpPr>
          <p:cNvPr id="3" name="Θέση περιεχομένου 2">
            <a:extLst>
              <a:ext uri="{FF2B5EF4-FFF2-40B4-BE49-F238E27FC236}">
                <a16:creationId xmlns:a16="http://schemas.microsoft.com/office/drawing/2014/main" id="{20B4E048-CFBB-455C-AAC0-C574239BDF91}"/>
              </a:ext>
            </a:extLst>
          </p:cNvPr>
          <p:cNvSpPr>
            <a:spLocks noGrp="1"/>
          </p:cNvSpPr>
          <p:nvPr>
            <p:ph idx="1"/>
          </p:nvPr>
        </p:nvSpPr>
        <p:spPr>
          <a:xfrm>
            <a:off x="731520" y="1484784"/>
            <a:ext cx="7680960" cy="4896544"/>
          </a:xfrm>
        </p:spPr>
        <p:txBody>
          <a:bodyPr>
            <a:normAutofit lnSpcReduction="10000"/>
          </a:bodyPr>
          <a:lstStyle/>
          <a:p>
            <a:r>
              <a:rPr lang="el-GR" sz="1400" b="1" dirty="0"/>
              <a:t>Μύθος ως Δομικό Φαινόμενο</a:t>
            </a:r>
            <a:r>
              <a:rPr lang="el-GR" sz="1400" dirty="0"/>
              <a:t>: Θεωρεί τον μύθο ένα σύνολο δομικών στοιχείων, που λειτουργούν ως αφηρημένα σύμβολα, ανεξάρτητα από την πολιτισμική προέλευσή τους.</a:t>
            </a:r>
          </a:p>
          <a:p>
            <a:endParaRPr lang="el-GR" sz="1400" dirty="0"/>
          </a:p>
          <a:p>
            <a:r>
              <a:rPr lang="el-GR" sz="1400" b="1" dirty="0"/>
              <a:t>Μυθικά Θέματα και Δομές</a:t>
            </a:r>
            <a:r>
              <a:rPr lang="el-GR" sz="1400" dirty="0"/>
              <a:t>: Κάθε μύθος περιέχει δομικά στοιχεία που αντικατοπτρίζουν κοινές αντιθέσεις και συγκρούσεις.</a:t>
            </a:r>
          </a:p>
          <a:p>
            <a:endParaRPr lang="el-GR" sz="1400" dirty="0"/>
          </a:p>
          <a:p>
            <a:r>
              <a:rPr lang="el-GR" sz="1400" b="1" dirty="0"/>
              <a:t>Κανόνας των Αντιθέσεων</a:t>
            </a:r>
            <a:r>
              <a:rPr lang="el-GR" sz="1400" dirty="0"/>
              <a:t>: Στους μύθους συχνά συναντάμε αντιθετικά ζεύγη, όπως φύση-πολιτισμός, ζωή-θάνατος, που αποκαλύπτουν τις αξίες της κοινωνίας.</a:t>
            </a:r>
          </a:p>
          <a:p>
            <a:endParaRPr lang="el-GR" sz="1400" dirty="0"/>
          </a:p>
          <a:p>
            <a:r>
              <a:rPr lang="el-GR" sz="1400" b="1" dirty="0"/>
              <a:t>Μελέτη του Μυθικού Συστήματος</a:t>
            </a:r>
            <a:r>
              <a:rPr lang="el-GR" sz="1400" dirty="0"/>
              <a:t>: Μελέτησε και σύγκρινε μύθους διαφόρων λαών, προσπαθώντας να αναδείξει κοινά δομικά στοιχεία και συμβολισμούς.</a:t>
            </a:r>
          </a:p>
          <a:p>
            <a:endParaRPr lang="el-GR" sz="1400" dirty="0"/>
          </a:p>
          <a:p>
            <a:r>
              <a:rPr lang="el-GR" sz="1400" b="1" dirty="0"/>
              <a:t>Μυθολογίες ως Συλλογική Σκέψη</a:t>
            </a:r>
            <a:r>
              <a:rPr lang="el-GR" sz="1400" dirty="0"/>
              <a:t>: Οι μύθοι δεν είναι απλές ιστορίες, αλλά συλλογικές σκέψεις που αντικατοπτρίζουν τα κοινά προβλήματα και τις ανησυχίες της κοινωνίας.</a:t>
            </a:r>
          </a:p>
          <a:p>
            <a:endParaRPr lang="el-GR" sz="1400" dirty="0"/>
          </a:p>
          <a:p>
            <a:r>
              <a:rPr lang="el-GR" sz="1400" b="1" dirty="0"/>
              <a:t>Ενότητα Μύθων και Συμβολισμών</a:t>
            </a:r>
            <a:r>
              <a:rPr lang="el-GR" sz="1400" dirty="0"/>
              <a:t>: Οι μύθοι, παρά τις διαφορές τους, έχουν παγκόσμιες ομοιότητες που αντικατοπτρίζουν κοινές ανθρώπινες δομές σκέψης.</a:t>
            </a:r>
          </a:p>
        </p:txBody>
      </p:sp>
    </p:spTree>
    <p:extLst>
      <p:ext uri="{BB962C8B-B14F-4D97-AF65-F5344CB8AC3E}">
        <p14:creationId xmlns:p14="http://schemas.microsoft.com/office/powerpoint/2010/main" val="3431288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A1E020-2EBF-4BCF-BC17-5C86C90354DF}"/>
              </a:ext>
            </a:extLst>
          </p:cNvPr>
          <p:cNvSpPr>
            <a:spLocks noGrp="1"/>
          </p:cNvSpPr>
          <p:nvPr>
            <p:ph type="title"/>
          </p:nvPr>
        </p:nvSpPr>
        <p:spPr>
          <a:xfrm>
            <a:off x="734458" y="476672"/>
            <a:ext cx="7680960" cy="626166"/>
          </a:xfrm>
        </p:spPr>
        <p:txBody>
          <a:bodyPr>
            <a:normAutofit/>
          </a:bodyPr>
          <a:lstStyle/>
          <a:p>
            <a:r>
              <a:rPr lang="el-GR" sz="2400" b="1" dirty="0"/>
              <a:t>Κύριες Συνεισφορές και Επιρροές του </a:t>
            </a:r>
            <a:r>
              <a:rPr lang="el-GR" sz="2400" b="1" dirty="0" err="1"/>
              <a:t>Lévi-Strauss</a:t>
            </a:r>
            <a:endParaRPr lang="el-GR" sz="2400" b="1" dirty="0"/>
          </a:p>
        </p:txBody>
      </p:sp>
      <p:sp>
        <p:nvSpPr>
          <p:cNvPr id="3" name="Θέση περιεχομένου 2">
            <a:extLst>
              <a:ext uri="{FF2B5EF4-FFF2-40B4-BE49-F238E27FC236}">
                <a16:creationId xmlns:a16="http://schemas.microsoft.com/office/drawing/2014/main" id="{E1F7D6F7-B07A-4ED0-9CFD-8D2D73D6C65F}"/>
              </a:ext>
            </a:extLst>
          </p:cNvPr>
          <p:cNvSpPr>
            <a:spLocks noGrp="1"/>
          </p:cNvSpPr>
          <p:nvPr>
            <p:ph idx="1"/>
          </p:nvPr>
        </p:nvSpPr>
        <p:spPr>
          <a:xfrm>
            <a:off x="731520" y="1412776"/>
            <a:ext cx="7680960" cy="4968552"/>
          </a:xfrm>
        </p:spPr>
        <p:txBody>
          <a:bodyPr>
            <a:normAutofit fontScale="92500" lnSpcReduction="10000"/>
          </a:bodyPr>
          <a:lstStyle/>
          <a:p>
            <a:r>
              <a:rPr lang="el-GR" sz="1400" b="1" dirty="0"/>
              <a:t>Πολιτισμική Ανθρωπολογία</a:t>
            </a:r>
            <a:r>
              <a:rPr lang="el-GR" sz="1400" dirty="0"/>
              <a:t>: Άνοιξε νέους δρόμους στην πολιτισμική ανθρωπολογία, εισάγοντας τη μελέτη του πολιτισμού με δομική και γλωσσολογική προσέγγιση.</a:t>
            </a:r>
          </a:p>
          <a:p>
            <a:endParaRPr lang="el-GR" sz="1400" dirty="0"/>
          </a:p>
          <a:p>
            <a:r>
              <a:rPr lang="el-GR" sz="1400" b="1" dirty="0"/>
              <a:t>Δομική Ανάλυση στην Κοινωνία</a:t>
            </a:r>
            <a:r>
              <a:rPr lang="el-GR" sz="1400" dirty="0"/>
              <a:t>: Η προσέγγισή του επηρέασε την κοινωνιολογία, την ψυχανάλυση και άλλους κλάδους, τονίζοντας τη σημασία της ανάλυσης των σχέσεων μεταξύ πολιτισμικών στοιχείων.</a:t>
            </a:r>
          </a:p>
          <a:p>
            <a:endParaRPr lang="el-GR" sz="1400" dirty="0"/>
          </a:p>
          <a:p>
            <a:r>
              <a:rPr lang="el-GR" sz="1400" b="1" dirty="0"/>
              <a:t>Κριτική στην Ανθρωποκεντρική Αντίληψη</a:t>
            </a:r>
            <a:r>
              <a:rPr lang="el-GR" sz="1400" dirty="0"/>
              <a:t>: Επέκρινε την αντίληψη ότι ο δυτικός πολιτισμός είναι ανώτερος, υποστηρίζοντας ότι όλες οι κοινωνίες έχουν σύνθετες δομές.</a:t>
            </a:r>
          </a:p>
          <a:p>
            <a:endParaRPr lang="el-GR" sz="1400" dirty="0"/>
          </a:p>
          <a:p>
            <a:r>
              <a:rPr lang="el-GR" sz="1400" b="1" dirty="0"/>
              <a:t>Προσέγγιση της Κουλτούρας ως Σύστημα Σημείων</a:t>
            </a:r>
            <a:r>
              <a:rPr lang="el-GR" sz="1400" dirty="0"/>
              <a:t>: Ο </a:t>
            </a:r>
            <a:r>
              <a:rPr lang="el-GR" sz="1400" dirty="0" err="1"/>
              <a:t>Lévi-Strauss</a:t>
            </a:r>
            <a:r>
              <a:rPr lang="el-GR" sz="1400" dirty="0"/>
              <a:t> θεωρεί ότι κάθε πολιτισμός μπορεί να αναλυθεί ως σύστημα σημείων, όπως ακριβώς και η γλώσσα.</a:t>
            </a:r>
          </a:p>
          <a:p>
            <a:endParaRPr lang="el-GR" sz="1400" dirty="0"/>
          </a:p>
          <a:p>
            <a:r>
              <a:rPr lang="el-GR" sz="1400" b="1" dirty="0"/>
              <a:t>Παραδόσεις και Σύγχρονες Κοινωνίες: </a:t>
            </a:r>
            <a:r>
              <a:rPr lang="el-GR" sz="1400" dirty="0"/>
              <a:t>Μελέτησε τις παραδοσιακές κοινωνίες και τη διαχρονικότητά τους, αναδεικνύοντας τις ομοιότητες με τις σύγχρονες κοινωνικές δομές.</a:t>
            </a:r>
          </a:p>
          <a:p>
            <a:endParaRPr lang="el-GR" sz="1400" dirty="0"/>
          </a:p>
          <a:p>
            <a:r>
              <a:rPr lang="el-GR" sz="1400" b="1" dirty="0"/>
              <a:t>Διαχρονική Επιρροή</a:t>
            </a:r>
            <a:r>
              <a:rPr lang="el-GR" sz="1400" dirty="0"/>
              <a:t>: Η δουλειά του </a:t>
            </a:r>
            <a:r>
              <a:rPr lang="el-GR" sz="1400" dirty="0" err="1"/>
              <a:t>Lévi-Strauss</a:t>
            </a:r>
            <a:r>
              <a:rPr lang="el-GR" sz="1400" dirty="0"/>
              <a:t> άφησε παρακαταθήκη στην ανθρωπολογία και στη σύγχρονη κοινωνική σκέψη, διαμορφώνοντας τον τρόπο με τον οποίο αντιλαμβανόμαστε τον πολιτισμό και την κοινωνία.</a:t>
            </a:r>
          </a:p>
        </p:txBody>
      </p:sp>
    </p:spTree>
    <p:extLst>
      <p:ext uri="{BB962C8B-B14F-4D97-AF65-F5344CB8AC3E}">
        <p14:creationId xmlns:p14="http://schemas.microsoft.com/office/powerpoint/2010/main" val="36937553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C7F19B-FD45-4BF8-8FC0-F03EA798AEAB}"/>
              </a:ext>
            </a:extLst>
          </p:cNvPr>
          <p:cNvSpPr>
            <a:spLocks noGrp="1"/>
          </p:cNvSpPr>
          <p:nvPr>
            <p:ph type="title"/>
          </p:nvPr>
        </p:nvSpPr>
        <p:spPr>
          <a:xfrm>
            <a:off x="731520" y="642594"/>
            <a:ext cx="7680960" cy="554158"/>
          </a:xfrm>
        </p:spPr>
        <p:txBody>
          <a:bodyPr>
            <a:normAutofit/>
          </a:bodyPr>
          <a:lstStyle/>
          <a:p>
            <a:r>
              <a:rPr lang="el-GR" sz="2000" dirty="0"/>
              <a:t>Άγρια Σκέψη (1962)</a:t>
            </a:r>
          </a:p>
        </p:txBody>
      </p:sp>
      <p:sp>
        <p:nvSpPr>
          <p:cNvPr id="3" name="Θέση περιεχομένου 2">
            <a:extLst>
              <a:ext uri="{FF2B5EF4-FFF2-40B4-BE49-F238E27FC236}">
                <a16:creationId xmlns:a16="http://schemas.microsoft.com/office/drawing/2014/main" id="{11BE345D-CD1E-4C6C-86EA-07E177B8A5B3}"/>
              </a:ext>
            </a:extLst>
          </p:cNvPr>
          <p:cNvSpPr>
            <a:spLocks noGrp="1"/>
          </p:cNvSpPr>
          <p:nvPr>
            <p:ph idx="1"/>
          </p:nvPr>
        </p:nvSpPr>
        <p:spPr>
          <a:xfrm>
            <a:off x="731520" y="1484784"/>
            <a:ext cx="7680960" cy="4550256"/>
          </a:xfrm>
        </p:spPr>
        <p:txBody>
          <a:bodyPr>
            <a:normAutofit fontScale="85000" lnSpcReduction="20000"/>
          </a:bodyPr>
          <a:lstStyle/>
          <a:p>
            <a:r>
              <a:rPr lang="el-GR" b="1" dirty="0"/>
              <a:t>Διαφορετικοί Τρόποι Σκέψης</a:t>
            </a:r>
            <a:r>
              <a:rPr lang="el-GR" dirty="0"/>
              <a:t>: Ο </a:t>
            </a:r>
            <a:r>
              <a:rPr lang="el-GR" dirty="0" err="1"/>
              <a:t>Lévi-Strauss</a:t>
            </a:r>
            <a:r>
              <a:rPr lang="el-GR" dirty="0"/>
              <a:t> εισάγει την έννοια της "άγριας σκέψης" ως μια μορφή γνώσης και κατανόησης που χαρακτηρίζει τις λεγόμενες πρωτόγονες κοινωνίες, σε αντίθεση με τη "συμβολική σκέψη" των σύγχρονων κοινωνιών.</a:t>
            </a:r>
          </a:p>
          <a:p>
            <a:r>
              <a:rPr lang="el-GR" b="1" dirty="0"/>
              <a:t>Επιστημονική και Μυθολογική Σκέψη</a:t>
            </a:r>
            <a:r>
              <a:rPr lang="el-GR" dirty="0"/>
              <a:t>: Υποστηρίζει ότι η άγρια σκέψη δεν είναι κατώτερη από την επιστημονική, αλλά διαφορετική, καθώς εστιάζει στην αντίληψη του κόσμου μέσω της ομοιότητας και των συσχετίσεων.</a:t>
            </a:r>
          </a:p>
          <a:p>
            <a:r>
              <a:rPr lang="el-GR" b="1" dirty="0"/>
              <a:t>Ταξινόμηση και Κατηγοριοποίηση</a:t>
            </a:r>
            <a:r>
              <a:rPr lang="el-GR" dirty="0"/>
              <a:t>: Οι πρωτόγονες κοινωνίες δημιουργούν πολύπλοκα ταξινομικά συστήματα που οργανώνουν τη φύση και την κοινωνία τους, αποδεικνύοντας μια δομική προσέγγιση στη γνώση.</a:t>
            </a:r>
          </a:p>
          <a:p>
            <a:r>
              <a:rPr lang="el-GR" b="1" dirty="0"/>
              <a:t>Συγγένεια και Οικολογία</a:t>
            </a:r>
            <a:r>
              <a:rPr lang="el-GR" dirty="0"/>
              <a:t>: Η άγρια σκέψη είναι συνδεδεμένη με την καθημερινή εμπειρία και τη φύση, μελετώντας τις σχέσεις ανάμεσα στα ζωντανά όντα και το περιβάλλον τους.</a:t>
            </a:r>
          </a:p>
          <a:p>
            <a:r>
              <a:rPr lang="el-GR" b="1" dirty="0"/>
              <a:t>Συμβολισμός και Δομή</a:t>
            </a:r>
            <a:r>
              <a:rPr lang="el-GR" dirty="0"/>
              <a:t>: Τα σύμβολα και οι μύθοι εξυπηρετούν ως εργαλεία που οργανώνουν την κοινωνική ζωή και την κοσμοθεωρία, χωρίς να υπακούν στην τυπική λογική.</a:t>
            </a:r>
          </a:p>
          <a:p>
            <a:r>
              <a:rPr lang="el-GR" b="1" dirty="0"/>
              <a:t>Καθολικότητα της Σκέψης</a:t>
            </a:r>
            <a:r>
              <a:rPr lang="el-GR" dirty="0"/>
              <a:t>: Ο </a:t>
            </a:r>
            <a:r>
              <a:rPr lang="el-GR" dirty="0" err="1"/>
              <a:t>Lévi-Strauss</a:t>
            </a:r>
            <a:r>
              <a:rPr lang="el-GR" dirty="0"/>
              <a:t> αναδεικνύει τη βασική ομοιότητα όλων των μορφών σκέψης, υποστηρίζοντας ότι η ανάγκη για κατανόηση και ταξινόμηση είναι κοινή για κάθε ανθρώπινη κοινωνία, ανεξάρτητα από τον βαθμό εκβιομηχάνισης ή τεχνολογικής ανάπτυξης.</a:t>
            </a:r>
          </a:p>
          <a:p>
            <a:endParaRPr lang="el-GR" dirty="0"/>
          </a:p>
        </p:txBody>
      </p:sp>
    </p:spTree>
    <p:extLst>
      <p:ext uri="{BB962C8B-B14F-4D97-AF65-F5344CB8AC3E}">
        <p14:creationId xmlns:p14="http://schemas.microsoft.com/office/powerpoint/2010/main" val="3952640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D5648F-0370-4AED-8DAD-98EC87CBEC60}"/>
              </a:ext>
            </a:extLst>
          </p:cNvPr>
          <p:cNvSpPr>
            <a:spLocks noGrp="1"/>
          </p:cNvSpPr>
          <p:nvPr>
            <p:ph type="title"/>
          </p:nvPr>
        </p:nvSpPr>
        <p:spPr>
          <a:xfrm>
            <a:off x="539552" y="642594"/>
            <a:ext cx="7872928" cy="770182"/>
          </a:xfrm>
        </p:spPr>
        <p:txBody>
          <a:bodyPr>
            <a:normAutofit/>
          </a:bodyPr>
          <a:lstStyle/>
          <a:p>
            <a:r>
              <a:rPr lang="en-US" sz="2400" b="1" dirty="0"/>
              <a:t>Mary Douglas</a:t>
            </a:r>
            <a:r>
              <a:rPr lang="el-GR" sz="2400" b="1" dirty="0"/>
              <a:t> </a:t>
            </a:r>
            <a:r>
              <a:rPr lang="en-US" sz="2400" b="1" dirty="0"/>
              <a:t>(Purity and Danger 1966)</a:t>
            </a:r>
            <a:endParaRPr lang="el-GR" sz="2400" b="1" dirty="0"/>
          </a:p>
        </p:txBody>
      </p:sp>
      <p:sp>
        <p:nvSpPr>
          <p:cNvPr id="3" name="Θέση περιεχομένου 2">
            <a:extLst>
              <a:ext uri="{FF2B5EF4-FFF2-40B4-BE49-F238E27FC236}">
                <a16:creationId xmlns:a16="http://schemas.microsoft.com/office/drawing/2014/main" id="{B0711A26-0163-49F5-B176-6D6FB0841C5A}"/>
              </a:ext>
            </a:extLst>
          </p:cNvPr>
          <p:cNvSpPr>
            <a:spLocks noGrp="1"/>
          </p:cNvSpPr>
          <p:nvPr>
            <p:ph idx="1"/>
          </p:nvPr>
        </p:nvSpPr>
        <p:spPr/>
        <p:txBody>
          <a:bodyPr/>
          <a:lstStyle/>
          <a:p>
            <a:pPr>
              <a:lnSpc>
                <a:spcPct val="115000"/>
              </a:lnSpc>
              <a:spcAft>
                <a:spcPts val="800"/>
              </a:spcAft>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Συμβολικά Όρια και Καθαρότητα</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Στο έργο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Purity</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and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Danger</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(1966), η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Douglas</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αναλύει πώς οι κοινωνίες καθορίζουν τα όρια μεταξύ "καθαρού" και "ακάθαρτου", βασισμένη στην ιδέα ότι αυτές οι κατηγορίες δεν είναι τυχαίες, αλλά υπηρετούν τη διατήρηση της κοινωνικής τάξης.</a:t>
            </a:r>
          </a:p>
          <a:p>
            <a:pPr>
              <a:lnSpc>
                <a:spcPct val="115000"/>
              </a:lnSpc>
              <a:spcAft>
                <a:spcPts val="800"/>
              </a:spcAft>
            </a:pP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l-GR" sz="1800" b="1" kern="100" dirty="0">
                <a:effectLst/>
                <a:latin typeface="Aptos" panose="020B0004020202020204" pitchFamily="34" charset="0"/>
                <a:ea typeface="Aptos" panose="020B0004020202020204" pitchFamily="34" charset="0"/>
                <a:cs typeface="Times New Roman" panose="02020603050405020304" pitchFamily="18" charset="0"/>
              </a:rPr>
              <a:t>Ταξινόμηση και Κοινωνική Τάξη</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Η </a:t>
            </a:r>
            <a:r>
              <a:rPr lang="el-GR" sz="1800" kern="100" dirty="0" err="1">
                <a:effectLst/>
                <a:latin typeface="Aptos" panose="020B0004020202020204" pitchFamily="34" charset="0"/>
                <a:ea typeface="Aptos" panose="020B0004020202020204" pitchFamily="34" charset="0"/>
                <a:cs typeface="Times New Roman" panose="02020603050405020304" pitchFamily="18" charset="0"/>
              </a:rPr>
              <a:t>Douglas</a:t>
            </a:r>
            <a:r>
              <a:rPr lang="el-GR" sz="1800" kern="100" dirty="0">
                <a:effectLst/>
                <a:latin typeface="Aptos" panose="020B0004020202020204" pitchFamily="34" charset="0"/>
                <a:ea typeface="Aptos" panose="020B0004020202020204" pitchFamily="34" charset="0"/>
                <a:cs typeface="Times New Roman" panose="02020603050405020304" pitchFamily="18" charset="0"/>
              </a:rPr>
              <a:t> υποστηρίζει ότι οι κοινωνικές ταξινομήσεις και τα όρια έχουν συμβολική σημασία, βοηθώντας τις κοινωνίες να επιβάλλουν και να διατηρούν την τάξη. Οι κατηγορίες καθαρότητας, κινδύνου και ταμπού λειτουργούν ως μηχανισμοί κοινωνικού ελέγχου.</a:t>
            </a:r>
          </a:p>
        </p:txBody>
      </p:sp>
    </p:spTree>
    <p:extLst>
      <p:ext uri="{BB962C8B-B14F-4D97-AF65-F5344CB8AC3E}">
        <p14:creationId xmlns:p14="http://schemas.microsoft.com/office/powerpoint/2010/main" val="29019342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E70AAA-6556-BF55-AE49-0C50C72C2DCA}"/>
              </a:ext>
            </a:extLst>
          </p:cNvPr>
          <p:cNvSpPr>
            <a:spLocks noGrp="1"/>
          </p:cNvSpPr>
          <p:nvPr>
            <p:ph type="title"/>
          </p:nvPr>
        </p:nvSpPr>
        <p:spPr>
          <a:xfrm>
            <a:off x="731520" y="642594"/>
            <a:ext cx="7680960" cy="626166"/>
          </a:xfrm>
        </p:spPr>
        <p:txBody>
          <a:bodyPr>
            <a:normAutofit/>
          </a:bodyPr>
          <a:lstStyle/>
          <a:p>
            <a:r>
              <a:rPr lang="en-US" sz="2000" dirty="0"/>
              <a:t>Mary Douglas  (</a:t>
            </a:r>
            <a:r>
              <a:rPr lang="el-GR" sz="2000" dirty="0"/>
              <a:t>Συνέχεια)</a:t>
            </a:r>
          </a:p>
        </p:txBody>
      </p:sp>
      <p:sp>
        <p:nvSpPr>
          <p:cNvPr id="3" name="Θέση περιεχομένου 2">
            <a:extLst>
              <a:ext uri="{FF2B5EF4-FFF2-40B4-BE49-F238E27FC236}">
                <a16:creationId xmlns:a16="http://schemas.microsoft.com/office/drawing/2014/main" id="{F9C9AE9D-331D-4B26-7A7C-9483922A3538}"/>
              </a:ext>
            </a:extLst>
          </p:cNvPr>
          <p:cNvSpPr>
            <a:spLocks noGrp="1"/>
          </p:cNvSpPr>
          <p:nvPr>
            <p:ph idx="1"/>
          </p:nvPr>
        </p:nvSpPr>
        <p:spPr/>
        <p:txBody>
          <a:bodyPr/>
          <a:lstStyle/>
          <a:p>
            <a:r>
              <a:rPr lang="el-GR" dirty="0"/>
              <a:t>Θρησκεία και Ιεροτελεστίες: Μελετά τις θρησκευτικές και τελετουργικές πρακτικές ως μέσο κοινωνικής συνοχής και συνείδησης, βασιζόμενη στις ιδέες του </a:t>
            </a:r>
            <a:r>
              <a:rPr lang="el-GR" dirty="0" err="1"/>
              <a:t>Emile</a:t>
            </a:r>
            <a:r>
              <a:rPr lang="el-GR" dirty="0"/>
              <a:t> </a:t>
            </a:r>
            <a:r>
              <a:rPr lang="el-GR" dirty="0" err="1"/>
              <a:t>Durkheim</a:t>
            </a:r>
            <a:r>
              <a:rPr lang="el-GR" dirty="0"/>
              <a:t> για το ιερό και το βέβηλο. Οι συμβολικές αυτές πρακτικές επικυρώνουν τα κοινωνικά όρια και τις αξίες.</a:t>
            </a:r>
          </a:p>
          <a:p>
            <a:endParaRPr lang="el-GR" dirty="0"/>
          </a:p>
          <a:p>
            <a:r>
              <a:rPr lang="el-GR" dirty="0"/>
              <a:t>Θεωρία "Group and </a:t>
            </a:r>
            <a:r>
              <a:rPr lang="el-GR" dirty="0" err="1"/>
              <a:t>Grid</a:t>
            </a:r>
            <a:r>
              <a:rPr lang="el-GR" dirty="0"/>
              <a:t>": Η </a:t>
            </a:r>
            <a:r>
              <a:rPr lang="el-GR" dirty="0" err="1"/>
              <a:t>Douglas</a:t>
            </a:r>
            <a:r>
              <a:rPr lang="el-GR" dirty="0"/>
              <a:t> ανέπτυξε το μοντέλο "Ομάδας και Δικτύου" για την ανάλυση της κοινωνικής οργάνωσης, το οποίο εξετάζει τη σχέση κοινωνικών ομάδων (ομάδα) και κοινωνικών κανόνων (δίκτυο). Ανάλογα με το επίπεδο κοινωνικού ελέγχου και ενσωμάτωσης, οι κοινωνίες εμφανίζουν διαφορετικά μοτίβα δομών και αλληλεπιδράσεων.</a:t>
            </a:r>
          </a:p>
          <a:p>
            <a:endParaRPr lang="el-GR" dirty="0"/>
          </a:p>
        </p:txBody>
      </p:sp>
    </p:spTree>
    <p:extLst>
      <p:ext uri="{BB962C8B-B14F-4D97-AF65-F5344CB8AC3E}">
        <p14:creationId xmlns:p14="http://schemas.microsoft.com/office/powerpoint/2010/main" val="405590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08C1AC-0662-A861-E62E-7ACB8E334F9A}"/>
              </a:ext>
            </a:extLst>
          </p:cNvPr>
          <p:cNvSpPr>
            <a:spLocks noGrp="1"/>
          </p:cNvSpPr>
          <p:nvPr>
            <p:ph type="title"/>
          </p:nvPr>
        </p:nvSpPr>
        <p:spPr>
          <a:xfrm>
            <a:off x="731520" y="642594"/>
            <a:ext cx="7680960" cy="626166"/>
          </a:xfrm>
        </p:spPr>
        <p:txBody>
          <a:bodyPr>
            <a:normAutofit/>
          </a:bodyPr>
          <a:lstStyle/>
          <a:p>
            <a:r>
              <a:rPr lang="en-US" sz="2000" dirty="0"/>
              <a:t>Mary Douglas  (</a:t>
            </a:r>
            <a:r>
              <a:rPr lang="el-GR" sz="2000" dirty="0"/>
              <a:t>Συνέχεια)</a:t>
            </a:r>
          </a:p>
        </p:txBody>
      </p:sp>
      <p:sp>
        <p:nvSpPr>
          <p:cNvPr id="3" name="Θέση περιεχομένου 2">
            <a:extLst>
              <a:ext uri="{FF2B5EF4-FFF2-40B4-BE49-F238E27FC236}">
                <a16:creationId xmlns:a16="http://schemas.microsoft.com/office/drawing/2014/main" id="{3AB3941F-A72B-EC70-D8E6-8919E357E354}"/>
              </a:ext>
            </a:extLst>
          </p:cNvPr>
          <p:cNvSpPr>
            <a:spLocks noGrp="1"/>
          </p:cNvSpPr>
          <p:nvPr>
            <p:ph idx="1"/>
          </p:nvPr>
        </p:nvSpPr>
        <p:spPr/>
        <p:txBody>
          <a:bodyPr/>
          <a:lstStyle/>
          <a:p>
            <a:r>
              <a:rPr lang="el-GR" dirty="0"/>
              <a:t>Θρησκεία και Ιεροτελεστίες: Μελετά τις θρησκευτικές και τελετουργικές πρακτικές ως μέσο κοινωνικής συνοχής και συνείδησης, βασιζόμενη στις ιδέες του </a:t>
            </a:r>
            <a:r>
              <a:rPr lang="el-GR" dirty="0" err="1"/>
              <a:t>Emile</a:t>
            </a:r>
            <a:r>
              <a:rPr lang="el-GR" dirty="0"/>
              <a:t> </a:t>
            </a:r>
            <a:r>
              <a:rPr lang="el-GR" dirty="0" err="1"/>
              <a:t>Durkheim</a:t>
            </a:r>
            <a:r>
              <a:rPr lang="el-GR" dirty="0"/>
              <a:t> για το ιερό και το βέβηλο. Οι συμβολικές αυτές πρακτικές επικυρώνουν τα κοινωνικά όρια και τις αξίες.</a:t>
            </a:r>
          </a:p>
          <a:p>
            <a:endParaRPr lang="el-GR" dirty="0"/>
          </a:p>
          <a:p>
            <a:r>
              <a:rPr lang="el-GR" b="1" dirty="0"/>
              <a:t>Θεωρία "Group and </a:t>
            </a:r>
            <a:r>
              <a:rPr lang="el-GR" b="1" dirty="0" err="1"/>
              <a:t>Grid</a:t>
            </a:r>
            <a:r>
              <a:rPr lang="el-GR" b="1" dirty="0"/>
              <a:t>": </a:t>
            </a:r>
            <a:r>
              <a:rPr lang="el-GR" dirty="0"/>
              <a:t>Η </a:t>
            </a:r>
            <a:r>
              <a:rPr lang="el-GR" dirty="0" err="1"/>
              <a:t>Douglas</a:t>
            </a:r>
            <a:r>
              <a:rPr lang="el-GR" dirty="0"/>
              <a:t> ανέπτυξε το μοντέλο "Ομάδας και Δικτύου" για την ανάλυση της κοινωνικής οργάνωσης, το οποίο εξετάζει τη σχέση κοινωνικών ομάδων (ομάδα) και κοινωνικών κανόνων (δίκτυο). Ανάλογα με το επίπεδο κοινωνικού ελέγχου και ενσωμάτωσης, οι κοινωνίες εμφανίζουν διαφορετικά μοτίβα δομών και αλληλεπιδράσεων.</a:t>
            </a:r>
          </a:p>
          <a:p>
            <a:endParaRPr lang="el-GR" dirty="0"/>
          </a:p>
        </p:txBody>
      </p:sp>
    </p:spTree>
    <p:extLst>
      <p:ext uri="{BB962C8B-B14F-4D97-AF65-F5344CB8AC3E}">
        <p14:creationId xmlns:p14="http://schemas.microsoft.com/office/powerpoint/2010/main" val="34838030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8297AD-2A4E-0DC0-5DCF-135F1EA83566}"/>
              </a:ext>
            </a:extLst>
          </p:cNvPr>
          <p:cNvSpPr>
            <a:spLocks noGrp="1"/>
          </p:cNvSpPr>
          <p:nvPr>
            <p:ph type="title"/>
          </p:nvPr>
        </p:nvSpPr>
        <p:spPr>
          <a:xfrm>
            <a:off x="731520" y="642594"/>
            <a:ext cx="7680960" cy="482150"/>
          </a:xfrm>
        </p:spPr>
        <p:txBody>
          <a:bodyPr>
            <a:normAutofit/>
          </a:bodyPr>
          <a:lstStyle/>
          <a:p>
            <a:r>
              <a:rPr lang="en-US" sz="2400" dirty="0"/>
              <a:t>Mary Douglas  (</a:t>
            </a:r>
            <a:r>
              <a:rPr lang="el-GR" sz="2400" dirty="0"/>
              <a:t>Συνέχεια)</a:t>
            </a:r>
          </a:p>
        </p:txBody>
      </p:sp>
      <p:sp>
        <p:nvSpPr>
          <p:cNvPr id="3" name="Θέση περιεχομένου 2">
            <a:extLst>
              <a:ext uri="{FF2B5EF4-FFF2-40B4-BE49-F238E27FC236}">
                <a16:creationId xmlns:a16="http://schemas.microsoft.com/office/drawing/2014/main" id="{C0DD3289-1731-6B35-7A5C-57FA4F5FB25E}"/>
              </a:ext>
            </a:extLst>
          </p:cNvPr>
          <p:cNvSpPr>
            <a:spLocks noGrp="1"/>
          </p:cNvSpPr>
          <p:nvPr>
            <p:ph idx="1"/>
          </p:nvPr>
        </p:nvSpPr>
        <p:spPr>
          <a:xfrm>
            <a:off x="731520" y="1484784"/>
            <a:ext cx="7680960" cy="4550256"/>
          </a:xfrm>
        </p:spPr>
        <p:txBody>
          <a:bodyPr>
            <a:normAutofit fontScale="92500" lnSpcReduction="10000"/>
          </a:bodyPr>
          <a:lstStyle/>
          <a:p>
            <a:r>
              <a:rPr lang="el-GR" dirty="0"/>
              <a:t>Θρησκεία και Ιεροτελεστίες: Μελετά τις θρησκευτικές και τελετουργικές πρακτικές ως μέσο κοινωνικής συνοχής και συνείδησης, βασιζόμενη στις ιδέες του </a:t>
            </a:r>
            <a:r>
              <a:rPr lang="el-GR" dirty="0" err="1"/>
              <a:t>Emile</a:t>
            </a:r>
            <a:r>
              <a:rPr lang="el-GR" dirty="0"/>
              <a:t> </a:t>
            </a:r>
            <a:r>
              <a:rPr lang="el-GR" dirty="0" err="1"/>
              <a:t>Durkheim</a:t>
            </a:r>
            <a:r>
              <a:rPr lang="el-GR" dirty="0"/>
              <a:t> για το ιερό και το βέβηλο. Οι συμβολικές αυτές πρακτικές επικυρώνουν τα κοινωνικά όρια και τις αξίες.</a:t>
            </a:r>
          </a:p>
          <a:p>
            <a:endParaRPr lang="el-GR" dirty="0"/>
          </a:p>
          <a:p>
            <a:r>
              <a:rPr lang="el-GR" dirty="0"/>
              <a:t>Θεωρία "Group and </a:t>
            </a:r>
            <a:r>
              <a:rPr lang="el-GR" dirty="0" err="1"/>
              <a:t>Grid</a:t>
            </a:r>
            <a:r>
              <a:rPr lang="el-GR" dirty="0"/>
              <a:t>": Η </a:t>
            </a:r>
            <a:r>
              <a:rPr lang="el-GR" dirty="0" err="1"/>
              <a:t>Douglas</a:t>
            </a:r>
            <a:r>
              <a:rPr lang="el-GR" dirty="0"/>
              <a:t> ανέπτυξε το μοντέλο "Ομάδας και Δικτύου" για την ανάλυση της κοινωνικής οργάνωσης, το οποίο εξετάζει τη σχέση κοινωνικών ομάδων (ομάδα) και κοινωνικών κανόνων (δίκτυο). Ανάλογα με το επίπεδο κοινωνικού ελέγχου και ενσωμάτωσης, οι κοινωνίες εμφανίζουν διαφορετικά μοτίβα δομών και αλληλεπιδράσεων.</a:t>
            </a:r>
          </a:p>
          <a:p>
            <a:endParaRPr lang="el-GR" dirty="0"/>
          </a:p>
          <a:p>
            <a:r>
              <a:rPr lang="el-GR" dirty="0"/>
              <a:t>Λειτουργισμός και Κοινωνικά Πρότυπα: Όπως και ο </a:t>
            </a:r>
            <a:r>
              <a:rPr lang="el-GR" dirty="0" err="1"/>
              <a:t>Durkheim</a:t>
            </a:r>
            <a:r>
              <a:rPr lang="el-GR" dirty="0"/>
              <a:t>, η </a:t>
            </a:r>
            <a:r>
              <a:rPr lang="el-GR" dirty="0" err="1"/>
              <a:t>Douglas</a:t>
            </a:r>
            <a:r>
              <a:rPr lang="el-GR" dirty="0"/>
              <a:t> θεωρεί ότι τα κοινωνικά πρότυπα, ακόμα και τα φαινομενικά παράλογα (π.χ., ταμπού και δεισιδαιμονίες), έχουν σημαντικό κοινωνικό ρόλο. Υποστηρίζει ότι οι πολιτισμικές αυτές πρακτικές διατηρούν την ηθική και την κοινωνική τάξη.</a:t>
            </a:r>
          </a:p>
        </p:txBody>
      </p:sp>
    </p:spTree>
    <p:extLst>
      <p:ext uri="{BB962C8B-B14F-4D97-AF65-F5344CB8AC3E}">
        <p14:creationId xmlns:p14="http://schemas.microsoft.com/office/powerpoint/2010/main" val="4572883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CE5DC0-FA03-CE0E-CA28-57075200F3D6}"/>
              </a:ext>
            </a:extLst>
          </p:cNvPr>
          <p:cNvSpPr>
            <a:spLocks noGrp="1"/>
          </p:cNvSpPr>
          <p:nvPr>
            <p:ph type="title"/>
          </p:nvPr>
        </p:nvSpPr>
        <p:spPr/>
        <p:txBody>
          <a:bodyPr>
            <a:normAutofit/>
          </a:bodyPr>
          <a:lstStyle/>
          <a:p>
            <a:r>
              <a:rPr lang="en-US" sz="2000" b="1" dirty="0"/>
              <a:t>Mary Douglas: </a:t>
            </a:r>
            <a:r>
              <a:rPr lang="el-GR" sz="2000" b="1" dirty="0"/>
              <a:t>Οι κουλτούρες διαχειρίζονται την κοινωνική τάξη, τα όρια και τη σημασία των κανόνων</a:t>
            </a:r>
          </a:p>
        </p:txBody>
      </p:sp>
      <p:sp>
        <p:nvSpPr>
          <p:cNvPr id="3" name="Θέση περιεχομένου 2">
            <a:extLst>
              <a:ext uri="{FF2B5EF4-FFF2-40B4-BE49-F238E27FC236}">
                <a16:creationId xmlns:a16="http://schemas.microsoft.com/office/drawing/2014/main" id="{CAEB98DC-9030-2C1D-CF49-737379BA9FFC}"/>
              </a:ext>
            </a:extLst>
          </p:cNvPr>
          <p:cNvSpPr>
            <a:spLocks noGrp="1"/>
          </p:cNvSpPr>
          <p:nvPr>
            <p:ph idx="1"/>
          </p:nvPr>
        </p:nvSpPr>
        <p:spPr>
          <a:xfrm>
            <a:off x="731520" y="1844824"/>
            <a:ext cx="7680960" cy="4190216"/>
          </a:xfrm>
        </p:spPr>
        <p:txBody>
          <a:bodyPr>
            <a:normAutofit lnSpcReduction="10000"/>
          </a:bodyPr>
          <a:lstStyle/>
          <a:p>
            <a:r>
              <a:rPr lang="el-GR" b="1" dirty="0"/>
              <a:t>Κύριες Διαστάσεις</a:t>
            </a:r>
          </a:p>
          <a:p>
            <a:pPr>
              <a:buFont typeface="+mj-lt"/>
              <a:buAutoNum type="arabicPeriod"/>
            </a:pPr>
            <a:r>
              <a:rPr lang="el-GR" b="1" dirty="0"/>
              <a:t> </a:t>
            </a:r>
            <a:r>
              <a:rPr lang="el-GR" sz="1500" b="1" dirty="0" err="1"/>
              <a:t>Group</a:t>
            </a:r>
            <a:r>
              <a:rPr lang="el-GR" sz="1500" b="1" dirty="0"/>
              <a:t> (Ομάδα)</a:t>
            </a:r>
            <a:r>
              <a:rPr lang="el-GR" sz="1500" dirty="0"/>
              <a:t>: Αναφέρεται στο βαθμό στον οποίο τα άτομα αισθάνονται ενσωματωμένα σε μία ομάδα ή κοινότητα.</a:t>
            </a:r>
          </a:p>
          <a:p>
            <a:pPr marL="742950" lvl="1" indent="-285750">
              <a:buFont typeface="+mj-lt"/>
              <a:buAutoNum type="arabicPeriod"/>
            </a:pPr>
            <a:r>
              <a:rPr lang="el-GR" sz="1500" b="1" dirty="0"/>
              <a:t>Υψηλό Group</a:t>
            </a:r>
            <a:r>
              <a:rPr lang="el-GR" sz="1500" dirty="0"/>
              <a:t>: Υπάρχει έντονο αίσθημα συλλογικότητας και κοινότητας. Οι άνθρωποι ζουν, δουλεύουν και λειτουργούν ως μέρος μιας κοινότητας που απαιτεί αφοσίωση και δέσμευση.</a:t>
            </a:r>
          </a:p>
          <a:p>
            <a:pPr marL="742950" lvl="1" indent="-285750">
              <a:buFont typeface="+mj-lt"/>
              <a:buAutoNum type="arabicPeriod"/>
            </a:pPr>
            <a:r>
              <a:rPr lang="el-GR" sz="1500" b="1" dirty="0"/>
              <a:t>Χαμηλό Group</a:t>
            </a:r>
            <a:r>
              <a:rPr lang="el-GR" sz="1500" dirty="0"/>
              <a:t>: Τα άτομα έχουν μεγαλύτερη αυτονομία και λιγότερο έντονο αίσθημα συμμετοχής σε μία ομάδα ή κοινότητα.</a:t>
            </a:r>
          </a:p>
          <a:p>
            <a:pPr marL="742950" lvl="1" indent="-285750">
              <a:buFont typeface="+mj-lt"/>
              <a:buAutoNum type="arabicPeriod"/>
            </a:pPr>
            <a:endParaRPr lang="el-GR" sz="1500" dirty="0"/>
          </a:p>
          <a:p>
            <a:pPr>
              <a:buFont typeface="+mj-lt"/>
              <a:buAutoNum type="arabicPeriod"/>
            </a:pPr>
            <a:r>
              <a:rPr lang="el-GR" sz="1500" b="1" dirty="0"/>
              <a:t> </a:t>
            </a:r>
            <a:r>
              <a:rPr lang="el-GR" sz="1500" b="1" dirty="0" err="1"/>
              <a:t>Grid</a:t>
            </a:r>
            <a:r>
              <a:rPr lang="el-GR" sz="1500" b="1" dirty="0"/>
              <a:t> (Δίκτυο</a:t>
            </a:r>
            <a:r>
              <a:rPr lang="en-US" sz="1500" b="1" dirty="0"/>
              <a:t>/</a:t>
            </a:r>
            <a:r>
              <a:rPr lang="el-GR" sz="1500" b="1" dirty="0"/>
              <a:t>πλέγμα)</a:t>
            </a:r>
            <a:r>
              <a:rPr lang="el-GR" sz="1500" dirty="0"/>
              <a:t>: Αναφέρεται στο βαθμό στον οποίο οι κοινωνικοί ρόλοι, οι ιεραρχίες και οι κανόνες επηρεάζουν τη συμπεριφορά των ατόμων.</a:t>
            </a:r>
          </a:p>
          <a:p>
            <a:pPr marL="742950" lvl="1" indent="-285750">
              <a:buFont typeface="+mj-lt"/>
              <a:buAutoNum type="arabicPeriod"/>
            </a:pPr>
            <a:r>
              <a:rPr lang="el-GR" sz="1500" b="1" dirty="0"/>
              <a:t>Υψηλό </a:t>
            </a:r>
            <a:r>
              <a:rPr lang="el-GR" sz="1500" b="1" dirty="0" err="1"/>
              <a:t>Grid</a:t>
            </a:r>
            <a:r>
              <a:rPr lang="el-GR" sz="1500" dirty="0"/>
              <a:t>: Υπάρχουν σαφώς καθορισμένοι κανόνες, ρόλοι και ιεραρχίες. Οι άνθρωποι έχουν περιορισμένες επιλογές και πρέπει να ακολουθούν αυστηρά πρότυπα.</a:t>
            </a:r>
          </a:p>
          <a:p>
            <a:pPr marL="742950" lvl="1" indent="-285750">
              <a:buFont typeface="+mj-lt"/>
              <a:buAutoNum type="arabicPeriod"/>
            </a:pPr>
            <a:r>
              <a:rPr lang="el-GR" sz="1500" b="1" dirty="0"/>
              <a:t>Χαμηλό </a:t>
            </a:r>
            <a:r>
              <a:rPr lang="el-GR" sz="1500" b="1" dirty="0" err="1"/>
              <a:t>Grid</a:t>
            </a:r>
            <a:r>
              <a:rPr lang="el-GR" sz="1500" dirty="0"/>
              <a:t>: Λιγότερο αυστηρή ιεραρχία και πιο χαλαροί κανόνες. Τα άτομα έχουν μεγαλύτερη ελευθερία στις επιλογές τους.</a:t>
            </a:r>
          </a:p>
          <a:p>
            <a:endParaRPr lang="el-GR" dirty="0"/>
          </a:p>
        </p:txBody>
      </p:sp>
    </p:spTree>
    <p:extLst>
      <p:ext uri="{BB962C8B-B14F-4D97-AF65-F5344CB8AC3E}">
        <p14:creationId xmlns:p14="http://schemas.microsoft.com/office/powerpoint/2010/main" val="16914845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275329-4392-FE3C-61C6-66D82437A139}"/>
              </a:ext>
            </a:extLst>
          </p:cNvPr>
          <p:cNvSpPr>
            <a:spLocks noGrp="1"/>
          </p:cNvSpPr>
          <p:nvPr>
            <p:ph type="title"/>
          </p:nvPr>
        </p:nvSpPr>
        <p:spPr>
          <a:xfrm>
            <a:off x="731520" y="642594"/>
            <a:ext cx="7680960" cy="410142"/>
          </a:xfrm>
        </p:spPr>
        <p:txBody>
          <a:bodyPr>
            <a:normAutofit/>
          </a:bodyPr>
          <a:lstStyle/>
          <a:p>
            <a:r>
              <a:rPr lang="en-US" sz="2000" b="1" dirty="0"/>
              <a:t>Group </a:t>
            </a:r>
            <a:r>
              <a:rPr lang="el-GR" sz="2000" b="1" dirty="0"/>
              <a:t>και</a:t>
            </a:r>
            <a:r>
              <a:rPr lang="en-US" sz="2000" b="1" dirty="0"/>
              <a:t> Grid</a:t>
            </a:r>
            <a:endParaRPr lang="el-GR" sz="2000" b="1" dirty="0"/>
          </a:p>
        </p:txBody>
      </p:sp>
      <p:sp>
        <p:nvSpPr>
          <p:cNvPr id="3" name="Θέση περιεχομένου 2">
            <a:extLst>
              <a:ext uri="{FF2B5EF4-FFF2-40B4-BE49-F238E27FC236}">
                <a16:creationId xmlns:a16="http://schemas.microsoft.com/office/drawing/2014/main" id="{21AA7713-A40C-EC06-CEA1-F482B806286E}"/>
              </a:ext>
            </a:extLst>
          </p:cNvPr>
          <p:cNvSpPr>
            <a:spLocks noGrp="1"/>
          </p:cNvSpPr>
          <p:nvPr>
            <p:ph idx="1"/>
          </p:nvPr>
        </p:nvSpPr>
        <p:spPr>
          <a:xfrm>
            <a:off x="731520" y="1268760"/>
            <a:ext cx="7680960" cy="4766280"/>
          </a:xfrm>
        </p:spPr>
        <p:txBody>
          <a:bodyPr>
            <a:normAutofit lnSpcReduction="10000"/>
          </a:bodyPr>
          <a:lstStyle/>
          <a:p>
            <a:r>
              <a:rPr lang="el-GR" b="1" dirty="0"/>
              <a:t>Τύποι Κοινωνιών και Πολιτισμών (Group και </a:t>
            </a:r>
            <a:r>
              <a:rPr lang="el-GR" b="1" dirty="0" err="1"/>
              <a:t>Grid</a:t>
            </a:r>
            <a:r>
              <a:rPr lang="el-GR" b="1" dirty="0"/>
              <a:t> συνδυασμοί)</a:t>
            </a:r>
          </a:p>
          <a:p>
            <a:r>
              <a:rPr lang="el-GR" dirty="0"/>
              <a:t>Ο συνδυασμός αυτών των δύο διαστάσεων οδηγεί σε τέσσερις βασικούς τύπους κοινωνικών περιβαλλόντων ή πολιτισμών:</a:t>
            </a:r>
          </a:p>
          <a:p>
            <a:pPr>
              <a:buFont typeface="+mj-lt"/>
              <a:buAutoNum type="arabicPeriod"/>
            </a:pPr>
            <a:r>
              <a:rPr lang="el-GR" b="1" dirty="0"/>
              <a:t>Ιεραρχικός Πολιτισμός (Υψηλό Group, Υψηλό </a:t>
            </a:r>
            <a:r>
              <a:rPr lang="el-GR" b="1" dirty="0" err="1"/>
              <a:t>Grid</a:t>
            </a:r>
            <a:r>
              <a:rPr lang="el-GR" b="1" dirty="0"/>
              <a:t>)</a:t>
            </a:r>
            <a:r>
              <a:rPr lang="el-GR" dirty="0"/>
              <a:t>:</a:t>
            </a:r>
          </a:p>
          <a:p>
            <a:pPr marL="742950" lvl="1" indent="-285750">
              <a:buFont typeface="+mj-lt"/>
              <a:buAutoNum type="arabicPeriod"/>
            </a:pPr>
            <a:r>
              <a:rPr lang="el-GR" dirty="0"/>
              <a:t>Κοινωνίες με ισχυρή ομαδική ταυτότητα και αυστηρές ιεραρχίες. Υπάρχουν καθορισμένοι ρόλοι και κανόνες που οργανώνουν τη συμπεριφορά και τις κοινωνικές σχέσεις.</a:t>
            </a:r>
          </a:p>
          <a:p>
            <a:pPr marL="742950" lvl="1" indent="-285750">
              <a:buFont typeface="+mj-lt"/>
              <a:buAutoNum type="arabicPeriod"/>
            </a:pPr>
            <a:r>
              <a:rPr lang="el-GR" dirty="0"/>
              <a:t>Οι αξίες είναι συλλογικές, και η τάξη διατηρείται μέσω κανόνων και διαφόρων μορφών κοινωνικού ελέγχου.</a:t>
            </a:r>
          </a:p>
          <a:p>
            <a:pPr>
              <a:buFont typeface="+mj-lt"/>
              <a:buAutoNum type="arabicPeriod"/>
            </a:pPr>
            <a:r>
              <a:rPr lang="el-GR" b="1" dirty="0"/>
              <a:t>Ανταγωνιστικός ή Ατομικιστικός Πολιτισμός (Χαμηλό Group, Χαμηλό </a:t>
            </a:r>
            <a:r>
              <a:rPr lang="el-GR" b="1" dirty="0" err="1"/>
              <a:t>Grid</a:t>
            </a:r>
            <a:r>
              <a:rPr lang="el-GR" b="1" dirty="0"/>
              <a:t>)</a:t>
            </a:r>
            <a:r>
              <a:rPr lang="el-GR" dirty="0"/>
              <a:t>:</a:t>
            </a:r>
          </a:p>
          <a:p>
            <a:pPr marL="742950" lvl="1" indent="-285750">
              <a:buFont typeface="+mj-lt"/>
              <a:buAutoNum type="arabicPeriod"/>
            </a:pPr>
            <a:r>
              <a:rPr lang="el-GR" dirty="0"/>
              <a:t>Οι άνθρωποι λειτουργούν αυτόνομα και δεν υπόκεινται σε πολλούς κοινωνικούς κανόνες ή περιορισμούς. Η προσωπική πρωτοβουλία και οι ατομικές επιλογές είναι κεντρικές.</a:t>
            </a:r>
          </a:p>
          <a:p>
            <a:pPr marL="742950" lvl="1" indent="-285750">
              <a:buFont typeface="+mj-lt"/>
              <a:buAutoNum type="arabicPeriod"/>
            </a:pPr>
            <a:r>
              <a:rPr lang="el-GR" dirty="0"/>
              <a:t>Οι κοινωνικές σχέσεις είναι πιο ρευστές, και η κοινωνική τάξη βασίζεται περισσότερο στην ατομική ευθύνη και στις αγορές παρά στην ιεραρχία.</a:t>
            </a:r>
          </a:p>
          <a:p>
            <a:endParaRPr lang="el-GR" dirty="0"/>
          </a:p>
        </p:txBody>
      </p:sp>
    </p:spTree>
    <p:extLst>
      <p:ext uri="{BB962C8B-B14F-4D97-AF65-F5344CB8AC3E}">
        <p14:creationId xmlns:p14="http://schemas.microsoft.com/office/powerpoint/2010/main" val="12536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Έθιμα</a:t>
            </a:r>
          </a:p>
        </p:txBody>
      </p:sp>
      <p:sp>
        <p:nvSpPr>
          <p:cNvPr id="3" name="Θέση περιεχομένου 2"/>
          <p:cNvSpPr>
            <a:spLocks noGrp="1"/>
          </p:cNvSpPr>
          <p:nvPr>
            <p:ph idx="1"/>
          </p:nvPr>
        </p:nvSpPr>
        <p:spPr/>
        <p:txBody>
          <a:bodyPr>
            <a:normAutofit/>
          </a:bodyPr>
          <a:lstStyle/>
          <a:p>
            <a:r>
              <a:rPr lang="el-GR" sz="2000" dirty="0"/>
              <a:t>Συνήθεις συμπεριφορές και καθιερωμένες συμβάσεις της καθημερινής ζωής που δηλώνουν κανονικότητα</a:t>
            </a:r>
          </a:p>
          <a:p>
            <a:endParaRPr lang="el-GR" sz="2000" dirty="0"/>
          </a:p>
          <a:p>
            <a:endParaRPr lang="el-GR" sz="2000" dirty="0"/>
          </a:p>
          <a:p>
            <a:r>
              <a:rPr lang="el-GR" sz="2000" dirty="0"/>
              <a:t>Η μη-κανονικότητα αντιμετωπίζεται με δυσφορία ή απόσταση, αλλά όχι με επιθετικότητα</a:t>
            </a:r>
            <a:r>
              <a:rPr lang="en-US" sz="2000" dirty="0"/>
              <a:t> </a:t>
            </a:r>
            <a:r>
              <a:rPr lang="el-GR" sz="2000" dirty="0"/>
              <a:t>και αντίποινα</a:t>
            </a:r>
          </a:p>
          <a:p>
            <a:endParaRPr lang="el-GR" sz="2000" dirty="0"/>
          </a:p>
          <a:p>
            <a:endParaRPr lang="el-GR" sz="2000" dirty="0"/>
          </a:p>
          <a:p>
            <a:r>
              <a:rPr lang="el-GR" sz="2000" dirty="0"/>
              <a:t>Η αντίδραση περιορίζεται σε «εξηγήσεις»</a:t>
            </a:r>
          </a:p>
          <a:p>
            <a:endParaRPr lang="el-GR" dirty="0"/>
          </a:p>
        </p:txBody>
      </p:sp>
    </p:spTree>
    <p:extLst>
      <p:ext uri="{BB962C8B-B14F-4D97-AF65-F5344CB8AC3E}">
        <p14:creationId xmlns:p14="http://schemas.microsoft.com/office/powerpoint/2010/main" val="14447916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3804D1-4058-31AD-5064-7AFE27E00561}"/>
              </a:ext>
            </a:extLst>
          </p:cNvPr>
          <p:cNvSpPr>
            <a:spLocks noGrp="1"/>
          </p:cNvSpPr>
          <p:nvPr>
            <p:ph type="title"/>
          </p:nvPr>
        </p:nvSpPr>
        <p:spPr>
          <a:xfrm>
            <a:off x="731520" y="642594"/>
            <a:ext cx="7680960" cy="626166"/>
          </a:xfrm>
        </p:spPr>
        <p:txBody>
          <a:bodyPr>
            <a:normAutofit/>
          </a:bodyPr>
          <a:lstStyle/>
          <a:p>
            <a:r>
              <a:rPr lang="en-US" sz="2000" b="1" dirty="0"/>
              <a:t>Group </a:t>
            </a:r>
            <a:r>
              <a:rPr lang="el-GR" sz="2000" b="1" dirty="0"/>
              <a:t>και</a:t>
            </a:r>
            <a:r>
              <a:rPr lang="en-US" sz="2000" b="1" dirty="0"/>
              <a:t> Grid</a:t>
            </a:r>
            <a:endParaRPr lang="el-GR" sz="2000" dirty="0"/>
          </a:p>
        </p:txBody>
      </p:sp>
      <p:sp>
        <p:nvSpPr>
          <p:cNvPr id="3" name="Θέση περιεχομένου 2">
            <a:extLst>
              <a:ext uri="{FF2B5EF4-FFF2-40B4-BE49-F238E27FC236}">
                <a16:creationId xmlns:a16="http://schemas.microsoft.com/office/drawing/2014/main" id="{93471A84-8C5E-5A4C-EFC8-2742F971AF6F}"/>
              </a:ext>
            </a:extLst>
          </p:cNvPr>
          <p:cNvSpPr>
            <a:spLocks noGrp="1"/>
          </p:cNvSpPr>
          <p:nvPr>
            <p:ph idx="1"/>
          </p:nvPr>
        </p:nvSpPr>
        <p:spPr>
          <a:xfrm>
            <a:off x="731520" y="1268760"/>
            <a:ext cx="7680960" cy="4766280"/>
          </a:xfrm>
        </p:spPr>
        <p:txBody>
          <a:bodyPr>
            <a:normAutofit fontScale="92500" lnSpcReduction="20000"/>
          </a:bodyPr>
          <a:lstStyle/>
          <a:p>
            <a:pPr>
              <a:lnSpc>
                <a:spcPct val="115000"/>
              </a:lnSpc>
              <a:spcAft>
                <a:spcPts val="800"/>
              </a:spcAft>
            </a:pPr>
            <a:r>
              <a:rPr lang="el-G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Εγκεκριμένη ή Δικτυωτή κουλτούρα (Υψηλό Group, Χαμηλό </a:t>
            </a:r>
            <a:r>
              <a:rPr lang="el-GR"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Grid</a:t>
            </a:r>
            <a:r>
              <a:rPr lang="el-G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l-GR" sz="1800" kern="0" dirty="0">
                <a:effectLst/>
                <a:latin typeface="Times New Roman" panose="02020603050405020304" pitchFamily="18" charset="0"/>
                <a:ea typeface="Times New Roman" panose="02020603050405020304" pitchFamily="18" charset="0"/>
                <a:cs typeface="Times New Roman" panose="02020603050405020304" pitchFamily="18" charset="0"/>
              </a:rPr>
              <a:t>Κοινωνίες με ισχυρή αίσθηση ομάδας αλλά με χαλαρούς ή προσαρμόσιμους ρόλους και κανόνες. Ενισχύεται η ισότητα και η αλληλεγγύη, και τα άτομα νιώθουν ότι συμμετέχουν σε μια κοινότητα χωρίς αυστηρές ιεραρχίες.</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l-GR" sz="1800" kern="0" dirty="0">
                <a:effectLst/>
                <a:latin typeface="Times New Roman" panose="02020603050405020304" pitchFamily="18" charset="0"/>
                <a:ea typeface="Times New Roman" panose="02020603050405020304" pitchFamily="18" charset="0"/>
                <a:cs typeface="Times New Roman" panose="02020603050405020304" pitchFamily="18" charset="0"/>
              </a:rPr>
              <a:t>Συχνά συναντάται σε κοινότητες που δίνουν έμφαση στην αμοιβαία υποστήριξη και συνεργασία, όπως οι εναλλακτικές κοινότητες και οι πολιτισμοί κοινής ιδιοκτησίας.</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l-GR" sz="1800" kern="0" dirty="0">
                <a:effectLst/>
                <a:latin typeface="Symbol" panose="05050102010706020507" pitchFamily="18" charset="2"/>
                <a:ea typeface="Times New Roman" panose="02020603050405020304" pitchFamily="18" charset="0"/>
                <a:cs typeface="Times New Roman" panose="02020603050405020304" pitchFamily="18" charset="0"/>
              </a:rPr>
              <a:t>·</a:t>
            </a:r>
            <a:r>
              <a:rPr lang="el-GR"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Φαταλιστική</a:t>
            </a:r>
            <a:r>
              <a:rPr lang="el-G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κουλτούρα (Χαμηλό Group, Υψηλό </a:t>
            </a:r>
            <a:r>
              <a:rPr lang="el-GR"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Grid</a:t>
            </a:r>
            <a:r>
              <a:rPr lang="el-G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l-GR" sz="1800" kern="0" dirty="0">
                <a:effectLst/>
                <a:latin typeface="Times New Roman" panose="02020603050405020304" pitchFamily="18" charset="0"/>
                <a:ea typeface="Times New Roman" panose="02020603050405020304" pitchFamily="18" charset="0"/>
                <a:cs typeface="Times New Roman" panose="02020603050405020304" pitchFamily="18" charset="0"/>
              </a:rPr>
              <a:t>Οι κοινωνίες αυτές έχουν πολλούς κανόνες και περιορισμούς, αλλά χαμηλό επίπεδο ομαδικής ενσωμάτωσης. Τα άτομα αισθάνονται περιορισμένα από τις κοινωνικές δομές χωρίς να νιώθουν ότι ανήκουν σε μια κοινότητα.</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anose="05050102010706020507" pitchFamily="18" charset="2"/>
              <a:buChar char=""/>
              <a:tabLst>
                <a:tab pos="457200" algn="l"/>
              </a:tabLst>
            </a:pPr>
            <a:r>
              <a:rPr lang="el-GR" sz="1800" kern="0" dirty="0">
                <a:effectLst/>
                <a:latin typeface="Times New Roman" panose="02020603050405020304" pitchFamily="18" charset="0"/>
                <a:ea typeface="Times New Roman" panose="02020603050405020304" pitchFamily="18" charset="0"/>
                <a:cs typeface="Times New Roman" panose="02020603050405020304" pitchFamily="18" charset="0"/>
              </a:rPr>
              <a:t>Οι άνθρωποι μπορεί να αισθάνονται αποξενωμένοι και να βλέπουν την κοινωνία ως κάτι που δεν μπορούν να επηρεάσουν ή να ελέγξουν.</a:t>
            </a:r>
            <a:endParaRPr lang="el-GR"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034753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A14ADC-07C6-C80F-4F4A-4CC74D12DFCD}"/>
              </a:ext>
            </a:extLst>
          </p:cNvPr>
          <p:cNvSpPr>
            <a:spLocks noGrp="1"/>
          </p:cNvSpPr>
          <p:nvPr>
            <p:ph type="title"/>
          </p:nvPr>
        </p:nvSpPr>
        <p:spPr>
          <a:xfrm>
            <a:off x="731520" y="642594"/>
            <a:ext cx="7680960" cy="410142"/>
          </a:xfrm>
        </p:spPr>
        <p:txBody>
          <a:bodyPr>
            <a:noAutofit/>
          </a:bodyPr>
          <a:lstStyle/>
          <a:p>
            <a:r>
              <a:rPr lang="el-G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Εφαρμογές της Θεωρίας "Group and </a:t>
            </a:r>
            <a:r>
              <a:rPr lang="el-GR"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Grid</a:t>
            </a:r>
            <a:r>
              <a:rPr lang="el-GR" sz="1800" b="1"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l-GR" sz="1800" dirty="0"/>
          </a:p>
        </p:txBody>
      </p:sp>
      <p:sp>
        <p:nvSpPr>
          <p:cNvPr id="3" name="Θέση περιεχομένου 2">
            <a:extLst>
              <a:ext uri="{FF2B5EF4-FFF2-40B4-BE49-F238E27FC236}">
                <a16:creationId xmlns:a16="http://schemas.microsoft.com/office/drawing/2014/main" id="{550A79CF-0EF4-65E8-B16A-D49F0E4EEE47}"/>
              </a:ext>
            </a:extLst>
          </p:cNvPr>
          <p:cNvSpPr>
            <a:spLocks noGrp="1"/>
          </p:cNvSpPr>
          <p:nvPr>
            <p:ph idx="1"/>
          </p:nvPr>
        </p:nvSpPr>
        <p:spPr>
          <a:xfrm>
            <a:off x="731520" y="1268760"/>
            <a:ext cx="7680960" cy="4766280"/>
          </a:xfrm>
        </p:spPr>
        <p:txBody>
          <a:bodyPr>
            <a:normAutofit/>
          </a:bodyPr>
          <a:lstStyle/>
          <a:p>
            <a:r>
              <a:rPr lang="el-GR" sz="1500" dirty="0"/>
              <a:t>Η θεωρία </a:t>
            </a:r>
            <a:r>
              <a:rPr lang="el-GR" sz="1500" i="1" dirty="0"/>
              <a:t>Group and </a:t>
            </a:r>
            <a:r>
              <a:rPr lang="el-GR" sz="1500" i="1" dirty="0" err="1"/>
              <a:t>Grid</a:t>
            </a:r>
            <a:r>
              <a:rPr lang="el-GR" sz="1500" dirty="0"/>
              <a:t> είναι χρήσιμη για την κατανόηση διαφόρων κοινωνικών και πολιτισμικών συστημάτων. </a:t>
            </a:r>
          </a:p>
          <a:p>
            <a:r>
              <a:rPr lang="el-GR" sz="1500" dirty="0"/>
              <a:t>Εφαρμόζεται σε:</a:t>
            </a:r>
          </a:p>
          <a:p>
            <a:pPr>
              <a:buFont typeface="Arial" panose="020B0604020202020204" pitchFamily="34" charset="0"/>
              <a:buChar char="•"/>
            </a:pPr>
            <a:r>
              <a:rPr lang="el-GR" sz="1500" dirty="0"/>
              <a:t>Ανάλυση οργανισμών και θεσμών, όπου μπορεί να εξηγήσει τις διαφορετικές μορφές εξουσίας και αλληλεπίδρασης.</a:t>
            </a:r>
          </a:p>
          <a:p>
            <a:pPr>
              <a:buFont typeface="Arial" panose="020B0604020202020204" pitchFamily="34" charset="0"/>
              <a:buChar char="•"/>
            </a:pPr>
            <a:r>
              <a:rPr lang="el-GR" sz="1500" dirty="0"/>
              <a:t>Μελέτη της σχέσης ανάμεσα σε πολιτισμικά πρότυπα και κοινωνικές δομές, βοηθώντας να κατανοήσουμε πώς οι πολιτισμοί ενισχύουν τη συνοχή ή την αυτονομία.</a:t>
            </a:r>
          </a:p>
          <a:p>
            <a:pPr>
              <a:buFont typeface="Arial" panose="020B0604020202020204" pitchFamily="34" charset="0"/>
              <a:buChar char="•"/>
            </a:pPr>
            <a:r>
              <a:rPr lang="el-GR" sz="1500" dirty="0"/>
              <a:t>Ερμηνεία του τρόπου που οι κοινωνίες αντιλαμβάνονται την τάξη, την ακαθαρσία και τα ταμπού, δίνοντας έμφαση στο πώς διαφορετικές κοινωνίες χειρίζονται τη ρύθμιση της κοινωνικής συμπεριφοράς.</a:t>
            </a:r>
          </a:p>
          <a:p>
            <a:r>
              <a:rPr lang="el-GR" sz="1500" dirty="0"/>
              <a:t>Η θεωρία "Group and </a:t>
            </a:r>
            <a:r>
              <a:rPr lang="el-GR" sz="1500" dirty="0" err="1"/>
              <a:t>Grid</a:t>
            </a:r>
            <a:r>
              <a:rPr lang="el-GR" sz="1500" dirty="0"/>
              <a:t>" της </a:t>
            </a:r>
            <a:r>
              <a:rPr lang="el-GR" sz="1500" dirty="0" err="1"/>
              <a:t>Douglas</a:t>
            </a:r>
            <a:r>
              <a:rPr lang="el-GR" sz="1500" dirty="0"/>
              <a:t> προσφέρει μια ευέλικτη μέθοδο κατηγοριοποίησης των κοινωνιών με βάση τον τρόπο που ρυθμίζουν τους κοινωνικούς κανόνες και την ομαδική συνοχή, συμβάλλοντας στην κατανόηση της σχέσης μεταξύ ατομικής ελευθερίας και κοινωνικής τάξης.</a:t>
            </a:r>
          </a:p>
          <a:p>
            <a:endParaRPr lang="el-GR" dirty="0"/>
          </a:p>
        </p:txBody>
      </p:sp>
    </p:spTree>
    <p:extLst>
      <p:ext uri="{BB962C8B-B14F-4D97-AF65-F5344CB8AC3E}">
        <p14:creationId xmlns:p14="http://schemas.microsoft.com/office/powerpoint/2010/main" val="4146348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B6F8B8-F25E-4921-AE04-945C5FA89F74}"/>
              </a:ext>
            </a:extLst>
          </p:cNvPr>
          <p:cNvSpPr>
            <a:spLocks noGrp="1"/>
          </p:cNvSpPr>
          <p:nvPr>
            <p:ph type="title"/>
          </p:nvPr>
        </p:nvSpPr>
        <p:spPr>
          <a:xfrm>
            <a:off x="731520" y="642594"/>
            <a:ext cx="7680960" cy="482150"/>
          </a:xfrm>
        </p:spPr>
        <p:txBody>
          <a:bodyPr>
            <a:normAutofit/>
          </a:bodyPr>
          <a:lstStyle/>
          <a:p>
            <a:r>
              <a:rPr lang="el-GR" sz="2000" b="1" dirty="0"/>
              <a:t>Έντουαρντ </a:t>
            </a:r>
            <a:r>
              <a:rPr lang="el-GR" sz="2000" b="1" dirty="0" err="1"/>
              <a:t>Σιλς</a:t>
            </a:r>
            <a:r>
              <a:rPr lang="el-GR" sz="2000" b="1" dirty="0"/>
              <a:t> (1910-1995)</a:t>
            </a:r>
          </a:p>
        </p:txBody>
      </p:sp>
      <p:sp>
        <p:nvSpPr>
          <p:cNvPr id="3" name="Θέση περιεχομένου 2">
            <a:extLst>
              <a:ext uri="{FF2B5EF4-FFF2-40B4-BE49-F238E27FC236}">
                <a16:creationId xmlns:a16="http://schemas.microsoft.com/office/drawing/2014/main" id="{81A19D51-9249-47E7-A566-89112D80FF79}"/>
              </a:ext>
            </a:extLst>
          </p:cNvPr>
          <p:cNvSpPr>
            <a:spLocks noGrp="1"/>
          </p:cNvSpPr>
          <p:nvPr>
            <p:ph idx="1"/>
          </p:nvPr>
        </p:nvSpPr>
        <p:spPr>
          <a:xfrm>
            <a:off x="731520" y="1412776"/>
            <a:ext cx="7680960" cy="4968552"/>
          </a:xfrm>
        </p:spPr>
        <p:txBody>
          <a:bodyPr>
            <a:normAutofit fontScale="92500" lnSpcReduction="20000"/>
          </a:bodyPr>
          <a:lstStyle/>
          <a:p>
            <a:r>
              <a:rPr lang="el-GR" dirty="0"/>
              <a:t>Από το </a:t>
            </a:r>
            <a:r>
              <a:rPr lang="el-GR" dirty="0" err="1"/>
              <a:t>Παρσονικό</a:t>
            </a:r>
            <a:r>
              <a:rPr lang="el-GR" dirty="0"/>
              <a:t> σύστημα στην εμπειρική έρευνα κοινωνικής συγκρότησης του Ιερού</a:t>
            </a:r>
          </a:p>
          <a:p>
            <a:endParaRPr lang="el-GR" dirty="0"/>
          </a:p>
          <a:p>
            <a:r>
              <a:rPr lang="en-US" dirty="0" err="1"/>
              <a:t>Shils</a:t>
            </a:r>
            <a:r>
              <a:rPr lang="en-US" dirty="0"/>
              <a:t> and Young (195</a:t>
            </a:r>
            <a:r>
              <a:rPr lang="el-GR" dirty="0"/>
              <a:t>3</a:t>
            </a:r>
            <a:r>
              <a:rPr lang="en-US" dirty="0"/>
              <a:t>) The Meaning of the Coronation</a:t>
            </a:r>
            <a:r>
              <a:rPr lang="el-GR" dirty="0"/>
              <a:t>: Τελετουργίες εκτός θρησκευτικού πλαισίου «Επιβεβαίωση των ηθικών αξιών μιας κοινωνίας... Μία εθνική Θεία Κοινωνία» </a:t>
            </a:r>
          </a:p>
          <a:p>
            <a:endParaRPr lang="el-GR" dirty="0"/>
          </a:p>
          <a:p>
            <a:r>
              <a:rPr lang="en-US" dirty="0"/>
              <a:t>Primordial, Personal, Sacred and Civil Ties, The Concentration and Dispersion of Charisma, Center and Periphery</a:t>
            </a:r>
          </a:p>
          <a:p>
            <a:r>
              <a:rPr lang="el-GR" dirty="0"/>
              <a:t>Κάθε κοινωνία έχει το «ιερό κέντρο» της: πυρήνας συλλογικής ταυτότητας</a:t>
            </a:r>
          </a:p>
          <a:p>
            <a:r>
              <a:rPr lang="el-GR" dirty="0"/>
              <a:t>Το «κέντρο» δεν είναι γεωγραφικό αλλά λειτουργεί ως πυρήνας συλλογικής ταυτότητας – αποκρυστάλλωση αξιών και πεποιθήσεων – βασικό </a:t>
            </a:r>
            <a:r>
              <a:rPr lang="el-GR" dirty="0" err="1"/>
              <a:t>αξιακό</a:t>
            </a:r>
            <a:r>
              <a:rPr lang="el-GR" dirty="0"/>
              <a:t> σύστημα, με την ιδιότητα να συνδέει τα μέλη της κοινωνίας με κάτι που υπερβαίνει και μεταστοιχειώνει την συγκεκριμένη ατομική ύπαρξη</a:t>
            </a:r>
          </a:p>
          <a:p>
            <a:r>
              <a:rPr lang="el-GR" dirty="0"/>
              <a:t>Οι αναφερόμενοι σε αυτό το κέντρο θεσμοί αποκτούν χάρισμα</a:t>
            </a:r>
          </a:p>
          <a:p>
            <a:r>
              <a:rPr lang="el-GR" dirty="0"/>
              <a:t>Το χάρισμα: συμπυκνωμένο/έντονο/ανατρεπτικό ή διεσπαρμένο/εξασθενημένο/υποστηρικτικό </a:t>
            </a:r>
          </a:p>
        </p:txBody>
      </p:sp>
    </p:spTree>
    <p:extLst>
      <p:ext uri="{BB962C8B-B14F-4D97-AF65-F5344CB8AC3E}">
        <p14:creationId xmlns:p14="http://schemas.microsoft.com/office/powerpoint/2010/main" val="12889334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8A1662-CB18-49B6-A553-9193556BE63A}"/>
              </a:ext>
            </a:extLst>
          </p:cNvPr>
          <p:cNvSpPr>
            <a:spLocks noGrp="1"/>
          </p:cNvSpPr>
          <p:nvPr>
            <p:ph type="title"/>
          </p:nvPr>
        </p:nvSpPr>
        <p:spPr>
          <a:xfrm>
            <a:off x="731520" y="642594"/>
            <a:ext cx="7680960" cy="698174"/>
          </a:xfrm>
        </p:spPr>
        <p:txBody>
          <a:bodyPr>
            <a:normAutofit/>
          </a:bodyPr>
          <a:lstStyle/>
          <a:p>
            <a:r>
              <a:rPr lang="en-US" sz="2000" b="1" dirty="0"/>
              <a:t>Robert </a:t>
            </a:r>
            <a:r>
              <a:rPr lang="en-US" sz="2000" b="1" dirty="0" err="1"/>
              <a:t>Bellah</a:t>
            </a:r>
            <a:r>
              <a:rPr lang="en-US" sz="2000" b="1" dirty="0"/>
              <a:t> – </a:t>
            </a:r>
            <a:r>
              <a:rPr lang="el-GR" sz="2000" b="1" dirty="0"/>
              <a:t>Πολιτική Θρησκεία</a:t>
            </a:r>
          </a:p>
        </p:txBody>
      </p:sp>
      <p:sp>
        <p:nvSpPr>
          <p:cNvPr id="3" name="Θέση περιεχομένου 2">
            <a:extLst>
              <a:ext uri="{FF2B5EF4-FFF2-40B4-BE49-F238E27FC236}">
                <a16:creationId xmlns:a16="http://schemas.microsoft.com/office/drawing/2014/main" id="{3E4D3956-51C9-4733-B536-1D03B2D2EAF3}"/>
              </a:ext>
            </a:extLst>
          </p:cNvPr>
          <p:cNvSpPr>
            <a:spLocks noGrp="1"/>
          </p:cNvSpPr>
          <p:nvPr>
            <p:ph idx="1"/>
          </p:nvPr>
        </p:nvSpPr>
        <p:spPr>
          <a:xfrm>
            <a:off x="731520" y="1484784"/>
            <a:ext cx="7680960" cy="4824536"/>
          </a:xfrm>
        </p:spPr>
        <p:txBody>
          <a:bodyPr>
            <a:normAutofit fontScale="92500" lnSpcReduction="20000"/>
          </a:bodyPr>
          <a:lstStyle/>
          <a:p>
            <a:r>
              <a:rPr lang="el-GR" b="1" dirty="0"/>
              <a:t>Πολιτική Θρησκεία</a:t>
            </a:r>
            <a:r>
              <a:rPr lang="el-GR" dirty="0"/>
              <a:t>: Ο </a:t>
            </a:r>
            <a:r>
              <a:rPr lang="el-GR" dirty="0" err="1"/>
              <a:t>Bellah</a:t>
            </a:r>
            <a:r>
              <a:rPr lang="el-GR" dirty="0"/>
              <a:t> εισάγει τον όρο για να περιγράψει τις θρησκευτικές διαστάσεις και τελετουργίες που διαπερνούν την πολιτική ζωή και την εθνική ταυτότητα, κυρίως στις Ηνωμένες Πολιτείες.</a:t>
            </a:r>
          </a:p>
          <a:p>
            <a:r>
              <a:rPr lang="el-GR" b="1" dirty="0"/>
              <a:t>Ιερά Σύμβολα και Εθνική Ενότητα</a:t>
            </a:r>
            <a:r>
              <a:rPr lang="el-GR" dirty="0"/>
              <a:t>: Σύμφωνα με τον </a:t>
            </a:r>
            <a:r>
              <a:rPr lang="el-GR" dirty="0" err="1"/>
              <a:t>Bellah</a:t>
            </a:r>
            <a:r>
              <a:rPr lang="el-GR" dirty="0"/>
              <a:t>, η πολιτική θρησκεία περιλαμβάνει σύμβολα, τελετουργίες και αφηγήσεις που προάγουν την εθνική ενότητα και δίνουν νόημα στην πολιτική ζωή.</a:t>
            </a:r>
          </a:p>
          <a:p>
            <a:r>
              <a:rPr lang="el-GR" b="1" dirty="0"/>
              <a:t>Εξέχουσες Μορφές</a:t>
            </a:r>
            <a:r>
              <a:rPr lang="el-GR" dirty="0"/>
              <a:t>: Πρόσωπα όπως ο Τζορτζ Ουάσιγκτον και ο Αβραάμ Λίνκολν αποκτούν συμβολική αξία ως "άγιοι" της πολιτικής θρησκείας, και οι σημαντικές τους πράξεις γίνονται μέρος μιας εθνικής μυθολογίας.</a:t>
            </a:r>
          </a:p>
          <a:p>
            <a:r>
              <a:rPr lang="el-GR" b="1" dirty="0"/>
              <a:t>Τελετουργίες και Τελετές</a:t>
            </a:r>
            <a:r>
              <a:rPr lang="el-GR" dirty="0"/>
              <a:t>: Τελετές όπως η ορκωμοσία του προέδρου, οι εθνικές εορτές και οι ομιλίες μετά από κρίσεις ενισχύουν τις θρησκευτικές αναφορές και τις αξίες της πολιτικής κοινότητας.</a:t>
            </a:r>
          </a:p>
          <a:p>
            <a:r>
              <a:rPr lang="el-GR" b="1" dirty="0"/>
              <a:t>Ηθική και Κοινό Καλό</a:t>
            </a:r>
            <a:r>
              <a:rPr lang="el-GR" dirty="0"/>
              <a:t>: Η πολιτική θρησκεία ενσωματώνει αξίες όπως η ελευθερία, η ισότητα και το κοινό καλό, προάγοντας την ιδέα ότι το έθνος έχει έναν ηθικό προορισμό.</a:t>
            </a:r>
          </a:p>
          <a:p>
            <a:r>
              <a:rPr lang="el-GR" b="1" dirty="0"/>
              <a:t>Υπέρβαση και Ιερότητα του Κράτους</a:t>
            </a:r>
            <a:r>
              <a:rPr lang="el-GR" dirty="0"/>
              <a:t>: Ο </a:t>
            </a:r>
            <a:r>
              <a:rPr lang="el-GR" dirty="0" err="1"/>
              <a:t>Bellah</a:t>
            </a:r>
            <a:r>
              <a:rPr lang="el-GR" dirty="0"/>
              <a:t> υποστηρίζει ότι η πολιτική θρησκεία δίνει μια υπερβατική διάσταση στο κράτος και τις αρχές του, που μετατρέπονται σε ιερά στοιχεία.</a:t>
            </a:r>
          </a:p>
        </p:txBody>
      </p:sp>
    </p:spTree>
    <p:extLst>
      <p:ext uri="{BB962C8B-B14F-4D97-AF65-F5344CB8AC3E}">
        <p14:creationId xmlns:p14="http://schemas.microsoft.com/office/powerpoint/2010/main" val="789433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DD834E-EB0D-4705-B576-7A8053F0A9F6}"/>
              </a:ext>
            </a:extLst>
          </p:cNvPr>
          <p:cNvSpPr>
            <a:spLocks noGrp="1"/>
          </p:cNvSpPr>
          <p:nvPr>
            <p:ph type="title"/>
          </p:nvPr>
        </p:nvSpPr>
        <p:spPr>
          <a:xfrm>
            <a:off x="731520" y="642594"/>
            <a:ext cx="7680960" cy="770182"/>
          </a:xfrm>
        </p:spPr>
        <p:txBody>
          <a:bodyPr>
            <a:normAutofit/>
          </a:bodyPr>
          <a:lstStyle/>
          <a:p>
            <a:r>
              <a:rPr lang="en-US" sz="2400" dirty="0" err="1"/>
              <a:t>Bellah</a:t>
            </a:r>
            <a:r>
              <a:rPr lang="el-GR" sz="2400" dirty="0"/>
              <a:t> (συνέχεια)</a:t>
            </a:r>
          </a:p>
        </p:txBody>
      </p:sp>
      <p:sp>
        <p:nvSpPr>
          <p:cNvPr id="3" name="Θέση περιεχομένου 2">
            <a:extLst>
              <a:ext uri="{FF2B5EF4-FFF2-40B4-BE49-F238E27FC236}">
                <a16:creationId xmlns:a16="http://schemas.microsoft.com/office/drawing/2014/main" id="{42B9AEC3-3514-40CB-9472-5A6AC3775E6C}"/>
              </a:ext>
            </a:extLst>
          </p:cNvPr>
          <p:cNvSpPr>
            <a:spLocks noGrp="1"/>
          </p:cNvSpPr>
          <p:nvPr>
            <p:ph idx="1"/>
          </p:nvPr>
        </p:nvSpPr>
        <p:spPr>
          <a:xfrm>
            <a:off x="731520" y="1556792"/>
            <a:ext cx="7680960" cy="4752528"/>
          </a:xfrm>
        </p:spPr>
        <p:txBody>
          <a:bodyPr>
            <a:normAutofit fontScale="85000" lnSpcReduction="10000"/>
          </a:bodyPr>
          <a:lstStyle/>
          <a:p>
            <a:r>
              <a:rPr lang="el-GR" b="1" dirty="0"/>
              <a:t>Εθνικές Κρίσεις και Θρησκευτικές Αναφορές</a:t>
            </a:r>
            <a:r>
              <a:rPr lang="el-GR" dirty="0"/>
              <a:t>: Σε περιόδους κρίσης, οι ηγέτες συχνά χρησιμοποιούν θρησκευτική γλώσσα για να ενώσουν τον λαό και να ενισχύσουν την αίσθηση του εθνικού καθήκοντος.</a:t>
            </a:r>
          </a:p>
          <a:p>
            <a:r>
              <a:rPr lang="el-GR" b="1" dirty="0"/>
              <a:t>Διαχωρισμός Εκκλησίας-Κράτους</a:t>
            </a:r>
            <a:r>
              <a:rPr lang="el-GR" dirty="0"/>
              <a:t>: Παρόλο που η πολιτική θρησκεία δεν συνδέεται με συγκεκριμένη θρησκεία, αντλεί θρησκευτικά στοιχεία που παραμένουν συμβατά με τον διαχωρισμό εκκλησίας και κράτους.</a:t>
            </a:r>
          </a:p>
          <a:p>
            <a:r>
              <a:rPr lang="el-GR" b="1" dirty="0"/>
              <a:t>Κοινή Κληρονομιά και Ιστορική Μνήμη</a:t>
            </a:r>
            <a:r>
              <a:rPr lang="el-GR" dirty="0"/>
              <a:t>: Η πολιτική θρησκεία ενσωματώνει και εξυμνεί ιστορικά γεγονότα και αφηγήσεις, συμβάλλοντας στη συλλογική ταυτότητα και στη συνέχεια της εθνικής παράδοσης.</a:t>
            </a:r>
          </a:p>
          <a:p>
            <a:r>
              <a:rPr lang="el-GR" b="1" dirty="0"/>
              <a:t>Δομή και Ομοιογένεια</a:t>
            </a:r>
            <a:r>
              <a:rPr lang="el-GR" dirty="0"/>
              <a:t>: Παρέχει μια κοινή βάση για πολυπολιτισμικές κοινωνίες, συνδέοντας ανθρώπους με διαφορετικά υπόβαθρα μέσω κοινών αξιών και συμβόλων.</a:t>
            </a:r>
          </a:p>
          <a:p>
            <a:r>
              <a:rPr lang="el-GR" b="1" dirty="0"/>
              <a:t>Κριτική και Αμφισβήτηση</a:t>
            </a:r>
            <a:r>
              <a:rPr lang="el-GR" dirty="0"/>
              <a:t>: Η έννοια της πολιτικής θρησκείας έχει δεχθεί κριτική ότι μπορεί να οδηγήσει σε υπερβολική ταύτιση της θρησκείας με τον πατριωτισμό ή τον εθνικισμό.</a:t>
            </a:r>
          </a:p>
          <a:p>
            <a:r>
              <a:rPr lang="el-GR" b="1" dirty="0"/>
              <a:t>Διεθνείς Επιρροές</a:t>
            </a:r>
            <a:r>
              <a:rPr lang="el-GR" dirty="0"/>
              <a:t>: Η θεωρία της πολιτικής θρησκείας του </a:t>
            </a:r>
            <a:r>
              <a:rPr lang="el-GR" dirty="0" err="1"/>
              <a:t>Bellah</a:t>
            </a:r>
            <a:r>
              <a:rPr lang="el-GR" dirty="0"/>
              <a:t> επηρέασε τη μελέτη της εθνικής ταυτότητας και των παρόμοιων φαινομένων σε άλλα κράτη, υποδεικνύοντας ότι πολλές χώρες έχουν αναπτύξει δικές τους μορφές πολιτικής θρησκείας.</a:t>
            </a:r>
          </a:p>
        </p:txBody>
      </p:sp>
    </p:spTree>
    <p:extLst>
      <p:ext uri="{BB962C8B-B14F-4D97-AF65-F5344CB8AC3E}">
        <p14:creationId xmlns:p14="http://schemas.microsoft.com/office/powerpoint/2010/main" val="41352666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345A3A-2523-1714-1656-38D5ECA6F278}"/>
              </a:ext>
            </a:extLst>
          </p:cNvPr>
          <p:cNvSpPr>
            <a:spLocks noGrp="1"/>
          </p:cNvSpPr>
          <p:nvPr>
            <p:ph type="title"/>
          </p:nvPr>
        </p:nvSpPr>
        <p:spPr>
          <a:xfrm>
            <a:off x="731520" y="642594"/>
            <a:ext cx="7680960" cy="698174"/>
          </a:xfrm>
        </p:spPr>
        <p:txBody>
          <a:bodyPr>
            <a:normAutofit/>
          </a:bodyPr>
          <a:lstStyle/>
          <a:p>
            <a:r>
              <a:rPr lang="en-US" sz="2400" b="1" dirty="0"/>
              <a:t>Jeffrey Alexander – The Cultural Turn </a:t>
            </a:r>
            <a:endParaRPr lang="el-GR" sz="2400" b="1" dirty="0"/>
          </a:p>
        </p:txBody>
      </p:sp>
      <p:sp>
        <p:nvSpPr>
          <p:cNvPr id="3" name="Θέση περιεχομένου 2">
            <a:extLst>
              <a:ext uri="{FF2B5EF4-FFF2-40B4-BE49-F238E27FC236}">
                <a16:creationId xmlns:a16="http://schemas.microsoft.com/office/drawing/2014/main" id="{A2490783-8118-8AC3-863D-5E75AE14BF5E}"/>
              </a:ext>
            </a:extLst>
          </p:cNvPr>
          <p:cNvSpPr>
            <a:spLocks noGrp="1"/>
          </p:cNvSpPr>
          <p:nvPr>
            <p:ph idx="1"/>
          </p:nvPr>
        </p:nvSpPr>
        <p:spPr>
          <a:xfrm>
            <a:off x="611560" y="1628800"/>
            <a:ext cx="7800920" cy="4406240"/>
          </a:xfrm>
        </p:spPr>
        <p:txBody>
          <a:bodyPr>
            <a:normAutofit fontScale="92500" lnSpcReduction="10000"/>
          </a:bodyPr>
          <a:lstStyle/>
          <a:p>
            <a:pPr marL="0" indent="0">
              <a:buNone/>
            </a:pPr>
            <a:r>
              <a:rPr lang="el-GR" dirty="0"/>
              <a:t>Η κουλτούρα δεν αποτελεί απλώς αντανάκλαση των κοινωνικών δομών, αλλά δύναμη με αυτονομία και επιρροή. Οι θεμελιώδεις αρχές της θεωρίας του Alexander περιλαμβάνουν τα εξής:</a:t>
            </a:r>
          </a:p>
          <a:p>
            <a:endParaRPr lang="el-GR" dirty="0"/>
          </a:p>
          <a:p>
            <a:r>
              <a:rPr lang="el-GR" b="1" dirty="0"/>
              <a:t>Αυτόνομη δύναμη της κουλτούρας</a:t>
            </a:r>
            <a:r>
              <a:rPr lang="el-GR" dirty="0"/>
              <a:t>: Η κουλτούρα έχει την ικανότητα να επηρεάζει την κοινωνία ανεξάρτητα από τις οικονομικές ή πολιτικές δομές.  Η κουλτούρα δεν εξηγείται απλώς μέσω κοινωνικών ή οικονομικών παραγόντων, αλλά αποτελεί ξεχωριστό παράγοντα που διαμορφώνει συμπεριφορές, αξίες και νοήματα.</a:t>
            </a:r>
          </a:p>
          <a:p>
            <a:endParaRPr lang="el-GR" dirty="0"/>
          </a:p>
          <a:p>
            <a:r>
              <a:rPr lang="el-GR" b="1" dirty="0"/>
              <a:t>Διχοτομίες και συμβολικές διακρίσεις</a:t>
            </a:r>
            <a:r>
              <a:rPr lang="el-GR" dirty="0"/>
              <a:t>:  Η κουλτούρα διαμορφώνεται μέσω διχοτομιών και συμβολικών διακρίσεων, όπως το καλό και το κακό, το ιερό και το βέβηλο, που δίνουν νόημα στις κοινωνικές πρακτικές. Αυτές οι διχοτομίες βοηθούν τα άτομα να </a:t>
            </a:r>
            <a:r>
              <a:rPr lang="el-GR" dirty="0" err="1"/>
              <a:t>νοηματοδοτούν</a:t>
            </a:r>
            <a:r>
              <a:rPr lang="el-GR" dirty="0"/>
              <a:t> την κοινωνική τους πραγματικότητα και να τοποθετούν τον εαυτό τους μέσα σε αυτήν.</a:t>
            </a:r>
          </a:p>
          <a:p>
            <a:endParaRPr lang="el-GR" dirty="0"/>
          </a:p>
          <a:p>
            <a:endParaRPr lang="el-GR" dirty="0"/>
          </a:p>
        </p:txBody>
      </p:sp>
    </p:spTree>
    <p:extLst>
      <p:ext uri="{BB962C8B-B14F-4D97-AF65-F5344CB8AC3E}">
        <p14:creationId xmlns:p14="http://schemas.microsoft.com/office/powerpoint/2010/main" val="39332511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4AE8C8-A8A3-B5BC-92BB-AEA2CE174D65}"/>
              </a:ext>
            </a:extLst>
          </p:cNvPr>
          <p:cNvSpPr>
            <a:spLocks noGrp="1"/>
          </p:cNvSpPr>
          <p:nvPr>
            <p:ph type="title"/>
          </p:nvPr>
        </p:nvSpPr>
        <p:spPr>
          <a:xfrm>
            <a:off x="731520" y="642594"/>
            <a:ext cx="7680960" cy="698174"/>
          </a:xfrm>
        </p:spPr>
        <p:txBody>
          <a:bodyPr>
            <a:normAutofit/>
          </a:bodyPr>
          <a:lstStyle/>
          <a:p>
            <a:r>
              <a:rPr lang="en-US" sz="2000" dirty="0"/>
              <a:t>Alexander </a:t>
            </a:r>
            <a:r>
              <a:rPr lang="el-GR" sz="2000" dirty="0"/>
              <a:t>(συνέχεια)</a:t>
            </a:r>
          </a:p>
        </p:txBody>
      </p:sp>
      <p:sp>
        <p:nvSpPr>
          <p:cNvPr id="3" name="Θέση περιεχομένου 2">
            <a:extLst>
              <a:ext uri="{FF2B5EF4-FFF2-40B4-BE49-F238E27FC236}">
                <a16:creationId xmlns:a16="http://schemas.microsoft.com/office/drawing/2014/main" id="{2E598D2C-1380-3DE9-90C7-114F3CF2B09D}"/>
              </a:ext>
            </a:extLst>
          </p:cNvPr>
          <p:cNvSpPr>
            <a:spLocks noGrp="1"/>
          </p:cNvSpPr>
          <p:nvPr>
            <p:ph idx="1"/>
          </p:nvPr>
        </p:nvSpPr>
        <p:spPr/>
        <p:txBody>
          <a:bodyPr>
            <a:normAutofit/>
          </a:bodyPr>
          <a:lstStyle/>
          <a:p>
            <a:r>
              <a:rPr lang="el-GR" b="1" dirty="0"/>
              <a:t>Ερμηνεία και αφήγημα</a:t>
            </a:r>
            <a:r>
              <a:rPr lang="el-GR" dirty="0"/>
              <a:t>: Η κουλτούρα είναι ερμηνευτική. Τα αφηγήματα, οι συμβολισμοί και οι ιστορίες είναι βασικά εργαλεία μέσω των οποίων οι κοινωνίες δημιουργούν και διατηρούν την ταυτότητά τους. Τα αφηγήματα μπορούν να γίνουν οχήματα για κοινωνικές αλλαγές, αφού επηρεάζουν τον τρόπο που οι άνθρωποι βλέπουν και </a:t>
            </a:r>
            <a:r>
              <a:rPr lang="el-GR" dirty="0" err="1"/>
              <a:t>νοηματοδοτούν</a:t>
            </a:r>
            <a:r>
              <a:rPr lang="el-GR" dirty="0"/>
              <a:t> τον κόσμο.</a:t>
            </a:r>
          </a:p>
          <a:p>
            <a:endParaRPr lang="el-GR" dirty="0"/>
          </a:p>
          <a:p>
            <a:r>
              <a:rPr lang="el-GR" b="1" dirty="0"/>
              <a:t>Ενσωμάτωση και κοινωνική συνοχή</a:t>
            </a:r>
            <a:r>
              <a:rPr lang="el-GR" dirty="0"/>
              <a:t>: Οι πολιτισμικές αφηγήσεις μπορούν να ενσωματώνουν και να ενοποιούν την κοινωνία, προσφέροντας κοινά νοήματα και αξίες. Μέσω κοινών αφηγημάτων, τα μέλη της κοινωνίας νιώθουν συνδεδεμένα και ικανά να αντιληφθούν τον εαυτό τους ως μέρος ενός ευρύτερου κοινωνικού συνόλου.</a:t>
            </a:r>
          </a:p>
          <a:p>
            <a:endParaRPr lang="el-GR" dirty="0"/>
          </a:p>
        </p:txBody>
      </p:sp>
    </p:spTree>
    <p:extLst>
      <p:ext uri="{BB962C8B-B14F-4D97-AF65-F5344CB8AC3E}">
        <p14:creationId xmlns:p14="http://schemas.microsoft.com/office/powerpoint/2010/main" val="26493490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857146-CD4D-0FE9-DE21-7934AD164206}"/>
              </a:ext>
            </a:extLst>
          </p:cNvPr>
          <p:cNvSpPr>
            <a:spLocks noGrp="1"/>
          </p:cNvSpPr>
          <p:nvPr>
            <p:ph type="title"/>
          </p:nvPr>
        </p:nvSpPr>
        <p:spPr>
          <a:xfrm>
            <a:off x="731520" y="642594"/>
            <a:ext cx="7680960" cy="626166"/>
          </a:xfrm>
        </p:spPr>
        <p:txBody>
          <a:bodyPr>
            <a:normAutofit/>
          </a:bodyPr>
          <a:lstStyle/>
          <a:p>
            <a:r>
              <a:rPr lang="en-US" sz="2000" dirty="0"/>
              <a:t>Alexander (</a:t>
            </a:r>
            <a:r>
              <a:rPr lang="el-GR" sz="2000" dirty="0"/>
              <a:t>συνέχεια)</a:t>
            </a:r>
          </a:p>
        </p:txBody>
      </p:sp>
      <p:sp>
        <p:nvSpPr>
          <p:cNvPr id="3" name="Θέση περιεχομένου 2">
            <a:extLst>
              <a:ext uri="{FF2B5EF4-FFF2-40B4-BE49-F238E27FC236}">
                <a16:creationId xmlns:a16="http://schemas.microsoft.com/office/drawing/2014/main" id="{5C8320EB-DD6B-8DC7-0C74-89932961E8BA}"/>
              </a:ext>
            </a:extLst>
          </p:cNvPr>
          <p:cNvSpPr>
            <a:spLocks noGrp="1"/>
          </p:cNvSpPr>
          <p:nvPr>
            <p:ph idx="1"/>
          </p:nvPr>
        </p:nvSpPr>
        <p:spPr>
          <a:xfrm>
            <a:off x="731520" y="1628800"/>
            <a:ext cx="7680960" cy="4406240"/>
          </a:xfrm>
        </p:spPr>
        <p:txBody>
          <a:bodyPr>
            <a:normAutofit/>
          </a:bodyPr>
          <a:lstStyle/>
          <a:p>
            <a:r>
              <a:rPr lang="el-GR" b="1" dirty="0"/>
              <a:t>Παρουσίαση και "δραματουργία": </a:t>
            </a:r>
            <a:r>
              <a:rPr lang="el-GR" dirty="0"/>
              <a:t>Η πολιτισμική θεωρία του Alexander δανείζεται στοιχεία από τη δραματουργική προσέγγιση, τονίζοντας τη σημασία της παρουσίασης. Τα άτομα, οι οργανισμοί και τα κράτη παρουσιάζουν τον εαυτό τους μέσω συμβολικών πράξεων που αναπαριστούν την ταυτότητά τους. Αυτό αναδεικνύει την κουλτούρα ως μια σκηνή όπου οι κοινωνικοί δρώντες/ηθοποιοί διαδραματίζουν ρόλους.</a:t>
            </a:r>
          </a:p>
          <a:p>
            <a:endParaRPr lang="el-GR" dirty="0"/>
          </a:p>
          <a:p>
            <a:r>
              <a:rPr lang="el-GR" b="1" dirty="0"/>
              <a:t>Πολιτισμικό τραύμα</a:t>
            </a:r>
            <a:r>
              <a:rPr lang="el-GR" dirty="0"/>
              <a:t>: Οι κοινωνίες βιώνουν συλλογικά τραυματικές εμπειρίες (π.χ., πόλεμοι, καταστροφές). Αυτά τα γεγονότα δεν είναι απλώς ιστορικές στιγμές, αλλά πολιτισμικές αφηγήσεις που διαμορφώνουν την κοινωνική ταυτότητα και το συλλογικό ήθος.</a:t>
            </a:r>
          </a:p>
          <a:p>
            <a:endParaRPr lang="el-GR" dirty="0"/>
          </a:p>
        </p:txBody>
      </p:sp>
    </p:spTree>
    <p:extLst>
      <p:ext uri="{BB962C8B-B14F-4D97-AF65-F5344CB8AC3E}">
        <p14:creationId xmlns:p14="http://schemas.microsoft.com/office/powerpoint/2010/main" val="33215082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B1B7BB-0516-43A7-AF4C-231928E36608}"/>
              </a:ext>
            </a:extLst>
          </p:cNvPr>
          <p:cNvSpPr>
            <a:spLocks noGrp="1"/>
          </p:cNvSpPr>
          <p:nvPr>
            <p:ph type="title"/>
          </p:nvPr>
        </p:nvSpPr>
        <p:spPr>
          <a:xfrm>
            <a:off x="731520" y="332656"/>
            <a:ext cx="7680960" cy="770182"/>
          </a:xfrm>
        </p:spPr>
        <p:txBody>
          <a:bodyPr>
            <a:normAutofit/>
          </a:bodyPr>
          <a:lstStyle/>
          <a:p>
            <a:r>
              <a:rPr lang="en-US" sz="2400" dirty="0"/>
              <a:t>Victor Turner</a:t>
            </a:r>
            <a:r>
              <a:rPr lang="el-GR" sz="2400" dirty="0"/>
              <a:t> (1920-1983)</a:t>
            </a:r>
          </a:p>
        </p:txBody>
      </p:sp>
      <p:sp>
        <p:nvSpPr>
          <p:cNvPr id="3" name="Θέση περιεχομένου 2">
            <a:extLst>
              <a:ext uri="{FF2B5EF4-FFF2-40B4-BE49-F238E27FC236}">
                <a16:creationId xmlns:a16="http://schemas.microsoft.com/office/drawing/2014/main" id="{A2EA55AB-B289-482C-BBC1-268DB7BA7BE7}"/>
              </a:ext>
            </a:extLst>
          </p:cNvPr>
          <p:cNvSpPr>
            <a:spLocks noGrp="1"/>
          </p:cNvSpPr>
          <p:nvPr>
            <p:ph idx="1"/>
          </p:nvPr>
        </p:nvSpPr>
        <p:spPr>
          <a:xfrm>
            <a:off x="731520" y="1340768"/>
            <a:ext cx="7680960" cy="4694272"/>
          </a:xfrm>
        </p:spPr>
        <p:txBody>
          <a:bodyPr>
            <a:normAutofit fontScale="85000" lnSpcReduction="10000"/>
          </a:bodyPr>
          <a:lstStyle/>
          <a:p>
            <a:r>
              <a:rPr lang="el-GR" b="1" dirty="0"/>
              <a:t>Μεταβατικά Τελετουργικά (</a:t>
            </a:r>
            <a:r>
              <a:rPr lang="el-GR" b="1" dirty="0" err="1"/>
              <a:t>Rites</a:t>
            </a:r>
            <a:r>
              <a:rPr lang="el-GR" b="1" dirty="0"/>
              <a:t> of </a:t>
            </a:r>
            <a:r>
              <a:rPr lang="el-GR" b="1" dirty="0" err="1"/>
              <a:t>Passage</a:t>
            </a:r>
            <a:r>
              <a:rPr lang="el-GR" b="1" dirty="0"/>
              <a:t>)</a:t>
            </a:r>
            <a:r>
              <a:rPr lang="el-GR" dirty="0"/>
              <a:t>: Ο </a:t>
            </a:r>
            <a:r>
              <a:rPr lang="el-GR" dirty="0" err="1"/>
              <a:t>Turner</a:t>
            </a:r>
            <a:r>
              <a:rPr lang="el-GR" dirty="0"/>
              <a:t> εστίασε στα τελετουργικά μετάβασης που συνοδεύουν τις αλλαγές στις κοινωνικές θέσεις ή καταστάσεις των ατόμων (π.χ., γέννηση, γάμος, ενηλικίωση).</a:t>
            </a:r>
            <a:endParaRPr lang="en-US" dirty="0"/>
          </a:p>
          <a:p>
            <a:r>
              <a:rPr lang="el-GR" b="1" dirty="0"/>
              <a:t>Μεθοριακότητα (</a:t>
            </a:r>
            <a:r>
              <a:rPr lang="el-GR" b="1" dirty="0" err="1"/>
              <a:t>Liminality</a:t>
            </a:r>
            <a:r>
              <a:rPr lang="el-GR" b="1" dirty="0"/>
              <a:t>): </a:t>
            </a:r>
            <a:r>
              <a:rPr lang="el-GR" dirty="0"/>
              <a:t>Εισήγαγε την έννοια της </a:t>
            </a:r>
            <a:r>
              <a:rPr lang="el-GR" dirty="0" err="1"/>
              <a:t>λιμινικότητας</a:t>
            </a:r>
            <a:r>
              <a:rPr lang="el-GR" dirty="0"/>
              <a:t>, δηλαδή της μεταβατικής κατάστασης ανάμεσα σε δύο φάσεις, κατά την οποία οι συμμετέχοντες βιώνουν μια προσωρινή αναστολή των κοινωνικών δομών και ρόλων.</a:t>
            </a:r>
          </a:p>
          <a:p>
            <a:r>
              <a:rPr lang="el-GR" b="1" dirty="0" err="1"/>
              <a:t>Communitas</a:t>
            </a:r>
            <a:r>
              <a:rPr lang="el-GR" b="1" dirty="0"/>
              <a:t>: </a:t>
            </a:r>
            <a:r>
              <a:rPr lang="el-GR" dirty="0"/>
              <a:t>Στην μεθοριακή φάση, οι συμμετέχοντες συχνά δημιουργούν μια αίσθηση έντονης συντροφικότητας και ισότητας, την οποία ο </a:t>
            </a:r>
            <a:r>
              <a:rPr lang="el-GR" dirty="0" err="1"/>
              <a:t>Turner</a:t>
            </a:r>
            <a:r>
              <a:rPr lang="el-GR" dirty="0"/>
              <a:t> ονόμασε </a:t>
            </a:r>
            <a:r>
              <a:rPr lang="el-GR" dirty="0" err="1"/>
              <a:t>communitas</a:t>
            </a:r>
            <a:r>
              <a:rPr lang="el-GR" dirty="0"/>
              <a:t>.</a:t>
            </a:r>
          </a:p>
          <a:p>
            <a:r>
              <a:rPr lang="el-GR" b="1" dirty="0"/>
              <a:t>Αναστολή των Ιεραρχιών: </a:t>
            </a:r>
            <a:r>
              <a:rPr lang="el-GR" dirty="0"/>
              <a:t>Κατά τη διάρκεια της </a:t>
            </a:r>
            <a:r>
              <a:rPr lang="el-GR" dirty="0" err="1"/>
              <a:t>λιμινικότητας</a:t>
            </a:r>
            <a:r>
              <a:rPr lang="el-GR" dirty="0"/>
              <a:t>, οι ιεραρχίες και οι διακρίσεις αναστέλλονται, επιτρέποντας στους συμμετέχοντες να βιώσουν μια αυθεντική αίσθηση κοινότητας.</a:t>
            </a:r>
          </a:p>
          <a:p>
            <a:r>
              <a:rPr lang="el-GR" b="1" dirty="0"/>
              <a:t>Συμβολισμός και Επανάληψη των Τελετουργικών: </a:t>
            </a:r>
            <a:r>
              <a:rPr lang="el-GR" dirty="0"/>
              <a:t>Τα τελετουργικά χρησιμοποιούν συμβολισμούς που ενισχύουν την ταυτότητα της ομάδας και επαναλαμβάνονται για να τονίσουν την αλλαγή και την ανανέωση.</a:t>
            </a:r>
          </a:p>
          <a:p>
            <a:r>
              <a:rPr lang="el-GR" b="1" dirty="0"/>
              <a:t>Μεταμορφωτική Εμπειρία: </a:t>
            </a:r>
            <a:r>
              <a:rPr lang="el-GR" dirty="0"/>
              <a:t>Οι τελετουργικές διαδικασίες, ιδιαίτερα στη </a:t>
            </a:r>
            <a:r>
              <a:rPr lang="el-GR" dirty="0" err="1"/>
              <a:t>λιμινική</a:t>
            </a:r>
            <a:r>
              <a:rPr lang="el-GR" dirty="0"/>
              <a:t> φάση, θεωρούνται μεταμορφωτικές, καθώς αναδιαμορφώνουν την ταυτότητα και τη θέση των ατόμων στην κοινωνία.</a:t>
            </a:r>
          </a:p>
        </p:txBody>
      </p:sp>
    </p:spTree>
    <p:extLst>
      <p:ext uri="{BB962C8B-B14F-4D97-AF65-F5344CB8AC3E}">
        <p14:creationId xmlns:p14="http://schemas.microsoft.com/office/powerpoint/2010/main" val="26732139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FD11A1-DD80-9C16-4AE9-72042ADDFA6F}"/>
              </a:ext>
            </a:extLst>
          </p:cNvPr>
          <p:cNvSpPr>
            <a:spLocks noGrp="1"/>
          </p:cNvSpPr>
          <p:nvPr>
            <p:ph type="title"/>
          </p:nvPr>
        </p:nvSpPr>
        <p:spPr>
          <a:xfrm>
            <a:off x="731520" y="642594"/>
            <a:ext cx="7680960" cy="554158"/>
          </a:xfrm>
        </p:spPr>
        <p:txBody>
          <a:bodyPr>
            <a:normAutofit/>
          </a:bodyPr>
          <a:lstStyle/>
          <a:p>
            <a:r>
              <a:rPr lang="el-GR" sz="1800" dirty="0"/>
              <a:t>Βασικές διαφορές </a:t>
            </a:r>
            <a:r>
              <a:rPr lang="en-US" sz="1800" dirty="0"/>
              <a:t>Turner </a:t>
            </a:r>
            <a:r>
              <a:rPr lang="el-GR" sz="1800" dirty="0"/>
              <a:t>και </a:t>
            </a:r>
            <a:r>
              <a:rPr lang="en-US" sz="1800" dirty="0"/>
              <a:t>Durkheim </a:t>
            </a:r>
            <a:endParaRPr lang="el-GR" sz="1800" dirty="0"/>
          </a:p>
        </p:txBody>
      </p:sp>
      <p:sp>
        <p:nvSpPr>
          <p:cNvPr id="3" name="Θέση περιεχομένου 2">
            <a:extLst>
              <a:ext uri="{FF2B5EF4-FFF2-40B4-BE49-F238E27FC236}">
                <a16:creationId xmlns:a16="http://schemas.microsoft.com/office/drawing/2014/main" id="{DCD27469-DA4A-37D7-24CD-712643797EF9}"/>
              </a:ext>
            </a:extLst>
          </p:cNvPr>
          <p:cNvSpPr>
            <a:spLocks noGrp="1"/>
          </p:cNvSpPr>
          <p:nvPr>
            <p:ph idx="1"/>
          </p:nvPr>
        </p:nvSpPr>
        <p:spPr>
          <a:xfrm>
            <a:off x="731520" y="1484784"/>
            <a:ext cx="7680960" cy="4550256"/>
          </a:xfrm>
        </p:spPr>
        <p:txBody>
          <a:bodyPr/>
          <a:lstStyle/>
          <a:p>
            <a:pPr>
              <a:buFont typeface="+mj-lt"/>
              <a:buAutoNum type="arabicPeriod"/>
            </a:pPr>
            <a:r>
              <a:rPr lang="el-GR" b="1" dirty="0"/>
              <a:t>Σκοπός και φύση της κοινωνικής συνοχής</a:t>
            </a:r>
            <a:r>
              <a:rPr lang="el-GR" dirty="0"/>
              <a:t>:</a:t>
            </a:r>
          </a:p>
          <a:p>
            <a:pPr>
              <a:buFont typeface="+mj-lt"/>
              <a:buAutoNum type="arabicPeriod"/>
            </a:pPr>
            <a:endParaRPr lang="el-GR" dirty="0"/>
          </a:p>
          <a:p>
            <a:pPr marL="742950" lvl="1" indent="-285750">
              <a:buFont typeface="+mj-lt"/>
              <a:buAutoNum type="arabicPeriod"/>
            </a:pPr>
            <a:r>
              <a:rPr lang="el-GR" b="1" dirty="0" err="1"/>
              <a:t>Durkheim</a:t>
            </a:r>
            <a:r>
              <a:rPr lang="el-GR" dirty="0"/>
              <a:t>: Αντιμετωπίζει την κοινωνική συνοχή ως αποτέλεσμα των συλλογικών αντιλήψεων και των κοινών αξιών. Θεωρεί ότι οι κοινωνικές τελετουργίες και οι ιεροτελεστίες διατηρούν την κοινωνική τάξη και ενισχύουν τη συλλογική συνείδηση, η οποία είναι απαραίτητη για τη σταθερότητα και τη λειτουργικότητα της κοινωνίας.</a:t>
            </a:r>
          </a:p>
          <a:p>
            <a:pPr marL="742950" lvl="1" indent="-285750">
              <a:buFont typeface="+mj-lt"/>
              <a:buAutoNum type="arabicPeriod"/>
            </a:pPr>
            <a:r>
              <a:rPr lang="el-GR" b="1" dirty="0" err="1"/>
              <a:t>Turner</a:t>
            </a:r>
            <a:r>
              <a:rPr lang="el-GR" dirty="0"/>
              <a:t>: Εστιάζει περισσότερο σε καταστάσεις «μετάβασης» και «</a:t>
            </a:r>
            <a:r>
              <a:rPr lang="el-GR" dirty="0" err="1"/>
              <a:t>περιθωριακότητας</a:t>
            </a:r>
            <a:r>
              <a:rPr lang="el-GR" dirty="0"/>
              <a:t>», με την έννοια ότι η κοινωνική συνοχή δοκιμάζεται σε περιόδους αλλαγής και κρίσεων. Στα έργα του, ο </a:t>
            </a:r>
            <a:r>
              <a:rPr lang="el-GR" dirty="0" err="1"/>
              <a:t>Turner</a:t>
            </a:r>
            <a:r>
              <a:rPr lang="el-GR" dirty="0"/>
              <a:t> τονίζει ότι τα τελετουργικά και οι συμβολικές πρακτικές διαμορφώνουν νέες κοινωνικές ταυτότητες και ρόλους, που δεν είναι απαραίτητα σταθεροί, αλλά προσωρινοί και μεταβατικοί.</a:t>
            </a:r>
          </a:p>
          <a:p>
            <a:endParaRPr lang="el-GR" dirty="0"/>
          </a:p>
        </p:txBody>
      </p:sp>
    </p:spTree>
    <p:extLst>
      <p:ext uri="{BB962C8B-B14F-4D97-AF65-F5344CB8AC3E}">
        <p14:creationId xmlns:p14="http://schemas.microsoft.com/office/powerpoint/2010/main" val="121269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Εξηγήσεις (Λογοδοσία)</a:t>
            </a:r>
          </a:p>
        </p:txBody>
      </p:sp>
      <p:sp>
        <p:nvSpPr>
          <p:cNvPr id="3" name="Θέση περιεχομένου 2"/>
          <p:cNvSpPr>
            <a:spLocks noGrp="1"/>
          </p:cNvSpPr>
          <p:nvPr>
            <p:ph idx="1"/>
          </p:nvPr>
        </p:nvSpPr>
        <p:spPr/>
        <p:txBody>
          <a:bodyPr>
            <a:normAutofit/>
          </a:bodyPr>
          <a:lstStyle/>
          <a:p>
            <a:r>
              <a:rPr lang="el-GR" sz="2000" dirty="0"/>
              <a:t>Πώς οι άνθρωποι χρησιμοποιούν την κοινή ομιλία για να εξηγήσουν, να ζητήσουν συγνώμη ή για να δικαιολογήσουν την συμπεριφορά τους στον εαυτό τους και στους άλλους.</a:t>
            </a:r>
          </a:p>
          <a:p>
            <a:endParaRPr lang="el-GR" sz="2000" dirty="0"/>
          </a:p>
          <a:p>
            <a:endParaRPr lang="el-GR" sz="2000" dirty="0"/>
          </a:p>
          <a:p>
            <a:r>
              <a:rPr lang="el-GR" sz="2000" dirty="0"/>
              <a:t>Τα κίνητρα/αφορμές/ελατήρια είναι ένας τύπος εξηγήσεων. </a:t>
            </a:r>
          </a:p>
          <a:p>
            <a:endParaRPr lang="el-GR" sz="2000" dirty="0"/>
          </a:p>
          <a:p>
            <a:endParaRPr lang="el-GR" sz="2000" dirty="0"/>
          </a:p>
          <a:p>
            <a:r>
              <a:rPr lang="el-GR" sz="2000" dirty="0"/>
              <a:t>Αποτελούν ρηματοποιήσεις του «γιατί» της συμπεριφοράς μας.     </a:t>
            </a:r>
          </a:p>
        </p:txBody>
      </p:sp>
    </p:spTree>
    <p:extLst>
      <p:ext uri="{BB962C8B-B14F-4D97-AF65-F5344CB8AC3E}">
        <p14:creationId xmlns:p14="http://schemas.microsoft.com/office/powerpoint/2010/main" val="9423597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BA783F-A88F-E967-503D-5153FD086F37}"/>
              </a:ext>
            </a:extLst>
          </p:cNvPr>
          <p:cNvSpPr>
            <a:spLocks noGrp="1"/>
          </p:cNvSpPr>
          <p:nvPr>
            <p:ph type="title"/>
          </p:nvPr>
        </p:nvSpPr>
        <p:spPr>
          <a:xfrm>
            <a:off x="731520" y="642594"/>
            <a:ext cx="7680960" cy="554158"/>
          </a:xfrm>
        </p:spPr>
        <p:txBody>
          <a:bodyPr>
            <a:normAutofit/>
          </a:bodyPr>
          <a:lstStyle/>
          <a:p>
            <a:r>
              <a:rPr lang="el-GR" sz="1600" b="1" dirty="0"/>
              <a:t>2. Αντίληψη της τελετουργίας και της συμβολικής δράσης</a:t>
            </a:r>
            <a:r>
              <a:rPr lang="el-GR" sz="1600" dirty="0"/>
              <a:t>:</a:t>
            </a:r>
            <a:br>
              <a:rPr lang="el-GR" sz="1600" dirty="0"/>
            </a:br>
            <a:endParaRPr lang="el-GR" sz="1600" dirty="0"/>
          </a:p>
        </p:txBody>
      </p:sp>
      <p:sp>
        <p:nvSpPr>
          <p:cNvPr id="3" name="Θέση περιεχομένου 2">
            <a:extLst>
              <a:ext uri="{FF2B5EF4-FFF2-40B4-BE49-F238E27FC236}">
                <a16:creationId xmlns:a16="http://schemas.microsoft.com/office/drawing/2014/main" id="{070D3D0F-9333-FA9D-6DAA-6640AD969FF7}"/>
              </a:ext>
            </a:extLst>
          </p:cNvPr>
          <p:cNvSpPr>
            <a:spLocks noGrp="1"/>
          </p:cNvSpPr>
          <p:nvPr>
            <p:ph idx="1"/>
          </p:nvPr>
        </p:nvSpPr>
        <p:spPr/>
        <p:txBody>
          <a:bodyPr/>
          <a:lstStyle/>
          <a:p>
            <a:pPr>
              <a:buFont typeface="Arial" panose="020B0604020202020204" pitchFamily="34" charset="0"/>
              <a:buChar char="•"/>
            </a:pPr>
            <a:r>
              <a:rPr lang="el-GR" b="1" dirty="0" err="1"/>
              <a:t>Durkheim</a:t>
            </a:r>
            <a:r>
              <a:rPr lang="el-GR" dirty="0"/>
              <a:t>: Βλέπει τις τελετουργίες ως μέσο ενίσχυσης της κοινωνικής τάξης και ανανέωσης της συλλογικής συνείδησης. Η τελετουργία εξυπηρετεί τη διατήρηση των κανόνων και την επικοινωνία των κοινών αξιών.</a:t>
            </a:r>
          </a:p>
          <a:p>
            <a:pPr>
              <a:buFont typeface="Arial" panose="020B0604020202020204" pitchFamily="34" charset="0"/>
              <a:buChar char="•"/>
            </a:pPr>
            <a:r>
              <a:rPr lang="el-GR" b="1" dirty="0" err="1"/>
              <a:t>Turner</a:t>
            </a:r>
            <a:r>
              <a:rPr lang="el-GR" dirty="0"/>
              <a:t>: Αντιμετωπίζει τις τελετουργίες ως "μεταβατικές" και εξετάζει τη δημιουργία νοήματος μέσα από αυτές, ιδίως κατά την «περιθωριακή» φάση των τελετουργικών (</a:t>
            </a:r>
            <a:r>
              <a:rPr lang="el-GR" dirty="0" err="1"/>
              <a:t>liminality</a:t>
            </a:r>
            <a:r>
              <a:rPr lang="el-GR" dirty="0"/>
              <a:t>). Οι τελετουργίες επιτρέπουν στους ανθρώπους να πειραματιστούν με νέους ρόλους και ταυτότητες και προσφέρουν χώρο για ανανέωση και ανατροπή των υπαρχουσών κοινωνικών δομών.</a:t>
            </a:r>
          </a:p>
          <a:p>
            <a:endParaRPr lang="el-GR" dirty="0"/>
          </a:p>
        </p:txBody>
      </p:sp>
    </p:spTree>
    <p:extLst>
      <p:ext uri="{BB962C8B-B14F-4D97-AF65-F5344CB8AC3E}">
        <p14:creationId xmlns:p14="http://schemas.microsoft.com/office/powerpoint/2010/main" val="25506195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D36EBDF-E13F-5FB2-8CB3-72FA5ECF2494}"/>
              </a:ext>
            </a:extLst>
          </p:cNvPr>
          <p:cNvSpPr>
            <a:spLocks noGrp="1"/>
          </p:cNvSpPr>
          <p:nvPr>
            <p:ph type="title"/>
          </p:nvPr>
        </p:nvSpPr>
        <p:spPr>
          <a:xfrm>
            <a:off x="731520" y="642594"/>
            <a:ext cx="7680960" cy="482150"/>
          </a:xfrm>
        </p:spPr>
        <p:txBody>
          <a:bodyPr>
            <a:normAutofit fontScale="90000"/>
          </a:bodyPr>
          <a:lstStyle/>
          <a:p>
            <a:r>
              <a:rPr lang="el-GR" sz="2400" b="1" dirty="0"/>
              <a:t>3. Κεντρική έννοια της «</a:t>
            </a:r>
            <a:r>
              <a:rPr lang="el-GR" sz="2400" b="1" dirty="0" err="1"/>
              <a:t>μεθοριακότητας</a:t>
            </a:r>
            <a:r>
              <a:rPr lang="el-GR" sz="2400" b="1" dirty="0"/>
              <a:t>» (</a:t>
            </a:r>
            <a:r>
              <a:rPr lang="el-GR" sz="2400" b="1" dirty="0" err="1"/>
              <a:t>liminality</a:t>
            </a:r>
            <a:r>
              <a:rPr lang="el-GR" sz="2400" b="1" dirty="0"/>
              <a:t>)</a:t>
            </a:r>
            <a:r>
              <a:rPr lang="el-GR" sz="2400" dirty="0"/>
              <a:t>:</a:t>
            </a:r>
            <a:br>
              <a:rPr lang="el-GR" sz="2400" dirty="0"/>
            </a:br>
            <a:endParaRPr lang="el-GR" sz="2400" dirty="0"/>
          </a:p>
        </p:txBody>
      </p:sp>
      <p:sp>
        <p:nvSpPr>
          <p:cNvPr id="3" name="Θέση περιεχομένου 2">
            <a:extLst>
              <a:ext uri="{FF2B5EF4-FFF2-40B4-BE49-F238E27FC236}">
                <a16:creationId xmlns:a16="http://schemas.microsoft.com/office/drawing/2014/main" id="{A6092E4B-C0FC-3C85-4164-9F5D37319BB2}"/>
              </a:ext>
            </a:extLst>
          </p:cNvPr>
          <p:cNvSpPr>
            <a:spLocks noGrp="1"/>
          </p:cNvSpPr>
          <p:nvPr>
            <p:ph idx="1"/>
          </p:nvPr>
        </p:nvSpPr>
        <p:spPr/>
        <p:txBody>
          <a:bodyPr/>
          <a:lstStyle/>
          <a:p>
            <a:pPr>
              <a:buFont typeface="Arial" panose="020B0604020202020204" pitchFamily="34" charset="0"/>
              <a:buChar char="•"/>
            </a:pPr>
            <a:r>
              <a:rPr lang="el-GR" b="1" dirty="0" err="1"/>
              <a:t>Turner</a:t>
            </a:r>
            <a:r>
              <a:rPr lang="el-GR" dirty="0"/>
              <a:t>: Εισήγαγε και ανέπτυξε την έννοια της «</a:t>
            </a:r>
            <a:r>
              <a:rPr lang="el-GR" dirty="0" err="1"/>
              <a:t>μεθοριακότητας</a:t>
            </a:r>
            <a:r>
              <a:rPr lang="el-GR" dirty="0"/>
              <a:t>» (</a:t>
            </a:r>
            <a:r>
              <a:rPr lang="el-GR" dirty="0" err="1"/>
              <a:t>liminality</a:t>
            </a:r>
            <a:r>
              <a:rPr lang="el-GR" dirty="0"/>
              <a:t>), υποστηρίζοντας ότι οι άνθρωποι σε μεταβατικές φάσεις (όπως γάμοι, εφηβεία, θρησκευτικές τελετές) βρίσκονται σε ένα «μεσοδιάστημα» όπου δεν ανήκουν ούτε στην προηγούμενη ούτε στην επόμενη κατάστασή τους. Αυτή η φάση περιλαμβάνει τη δυνατότητα δημιουργίας νέων κοινωνικών μορφών και νοημάτων.</a:t>
            </a:r>
          </a:p>
          <a:p>
            <a:pPr>
              <a:buFont typeface="Arial" panose="020B0604020202020204" pitchFamily="34" charset="0"/>
              <a:buChar char="•"/>
            </a:pPr>
            <a:endParaRPr lang="el-GR" dirty="0"/>
          </a:p>
          <a:p>
            <a:pPr>
              <a:buFont typeface="Arial" panose="020B0604020202020204" pitchFamily="34" charset="0"/>
              <a:buChar char="•"/>
            </a:pPr>
            <a:r>
              <a:rPr lang="el-GR" b="1" dirty="0" err="1"/>
              <a:t>Durkheim</a:t>
            </a:r>
            <a:r>
              <a:rPr lang="el-GR" dirty="0"/>
              <a:t>: Εστιάζει περισσότερο στην κοινωνική οργάνωση και στους τρόπους που οι κοινές πρακτικές διατηρούν την τάξη, χωρίς ιδιαίτερη έμφαση σε μεταβατικές καταστάσεις που διαταράσσουν τη σταθερότητα.</a:t>
            </a:r>
          </a:p>
          <a:p>
            <a:endParaRPr lang="el-GR" dirty="0"/>
          </a:p>
        </p:txBody>
      </p:sp>
    </p:spTree>
    <p:extLst>
      <p:ext uri="{BB962C8B-B14F-4D97-AF65-F5344CB8AC3E}">
        <p14:creationId xmlns:p14="http://schemas.microsoft.com/office/powerpoint/2010/main" val="7668785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0EC359-89AA-27ED-3905-DE37DBCA771D}"/>
              </a:ext>
            </a:extLst>
          </p:cNvPr>
          <p:cNvSpPr>
            <a:spLocks noGrp="1"/>
          </p:cNvSpPr>
          <p:nvPr>
            <p:ph type="title"/>
          </p:nvPr>
        </p:nvSpPr>
        <p:spPr>
          <a:xfrm>
            <a:off x="731520" y="642594"/>
            <a:ext cx="7680960" cy="554158"/>
          </a:xfrm>
        </p:spPr>
        <p:txBody>
          <a:bodyPr>
            <a:normAutofit fontScale="90000"/>
          </a:bodyPr>
          <a:lstStyle/>
          <a:p>
            <a:r>
              <a:rPr lang="el-GR" sz="1800" b="1" dirty="0"/>
              <a:t>4. Ρόλος της κοινότητας και της αλληλεγγύης</a:t>
            </a:r>
            <a:r>
              <a:rPr lang="el-GR" sz="1800" dirty="0"/>
              <a:t>:</a:t>
            </a:r>
            <a:br>
              <a:rPr lang="el-GR" sz="1800" dirty="0"/>
            </a:br>
            <a:endParaRPr lang="el-GR" sz="1800" dirty="0"/>
          </a:p>
        </p:txBody>
      </p:sp>
      <p:sp>
        <p:nvSpPr>
          <p:cNvPr id="3" name="Θέση περιεχομένου 2">
            <a:extLst>
              <a:ext uri="{FF2B5EF4-FFF2-40B4-BE49-F238E27FC236}">
                <a16:creationId xmlns:a16="http://schemas.microsoft.com/office/drawing/2014/main" id="{BC8F2A78-39DA-BACF-6C5B-DF0C944148B3}"/>
              </a:ext>
            </a:extLst>
          </p:cNvPr>
          <p:cNvSpPr>
            <a:spLocks noGrp="1"/>
          </p:cNvSpPr>
          <p:nvPr>
            <p:ph idx="1"/>
          </p:nvPr>
        </p:nvSpPr>
        <p:spPr/>
        <p:txBody>
          <a:bodyPr/>
          <a:lstStyle/>
          <a:p>
            <a:pPr>
              <a:buFont typeface="Arial" panose="020B0604020202020204" pitchFamily="34" charset="0"/>
              <a:buChar char="•"/>
            </a:pPr>
            <a:r>
              <a:rPr lang="el-GR" b="1" dirty="0" err="1"/>
              <a:t>Durkheim</a:t>
            </a:r>
            <a:r>
              <a:rPr lang="el-GR" dirty="0"/>
              <a:t>: Διακρίνει δύο βασικές μορφές αλληλεγγύης, τη μηχανική και την οργανική. Η μηχανική αλληλεγγύη χαρακτηρίζει παραδοσιακές κοινωνίες με ομοιογενείς πεποιθήσεις, ενώ η οργανική αλληλεγγύη αναπτύσσεται σε πιο σύνθετες κοινωνίες, όπου οι άνθρωποι συνεργάζονται για κοινό όφελος.</a:t>
            </a:r>
          </a:p>
          <a:p>
            <a:pPr>
              <a:buFont typeface="Arial" panose="020B0604020202020204" pitchFamily="34" charset="0"/>
              <a:buChar char="•"/>
            </a:pPr>
            <a:endParaRPr lang="el-GR" dirty="0"/>
          </a:p>
          <a:p>
            <a:pPr>
              <a:buFont typeface="Arial" panose="020B0604020202020204" pitchFamily="34" charset="0"/>
              <a:buChar char="•"/>
            </a:pPr>
            <a:r>
              <a:rPr lang="el-GR" b="1" dirty="0" err="1"/>
              <a:t>Turner</a:t>
            </a:r>
            <a:r>
              <a:rPr lang="el-GR" dirty="0"/>
              <a:t>: Υποστηρίζει την ύπαρξη μιας ιδιαίτερης μορφής αλληλεγγύης, την «</a:t>
            </a:r>
            <a:r>
              <a:rPr lang="el-GR" dirty="0" err="1"/>
              <a:t>communitas</a:t>
            </a:r>
            <a:r>
              <a:rPr lang="el-GR" dirty="0"/>
              <a:t>», η οποία είναι προσωρινή και αναδύεται κατά τη διάρκεια των περιθωριακών φάσεων, όπου οι κοινωνικές ιεραρχίες παύουν να ισχύουν και οι συμμετέχοντες βιώνουν την αίσθηση της κοινότητας με τρόπο </a:t>
            </a:r>
            <a:r>
              <a:rPr lang="el-GR" dirty="0" err="1"/>
              <a:t>αδιαμεσολάβητο</a:t>
            </a:r>
            <a:r>
              <a:rPr lang="el-GR" dirty="0"/>
              <a:t>.</a:t>
            </a:r>
          </a:p>
          <a:p>
            <a:endParaRPr lang="el-GR" dirty="0"/>
          </a:p>
        </p:txBody>
      </p:sp>
    </p:spTree>
    <p:extLst>
      <p:ext uri="{BB962C8B-B14F-4D97-AF65-F5344CB8AC3E}">
        <p14:creationId xmlns:p14="http://schemas.microsoft.com/office/powerpoint/2010/main" val="36608777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A3AD3E-DBFF-6C1B-FDBB-01337F9A3383}"/>
              </a:ext>
            </a:extLst>
          </p:cNvPr>
          <p:cNvSpPr>
            <a:spLocks noGrp="1"/>
          </p:cNvSpPr>
          <p:nvPr>
            <p:ph type="title"/>
          </p:nvPr>
        </p:nvSpPr>
        <p:spPr>
          <a:xfrm>
            <a:off x="731520" y="642594"/>
            <a:ext cx="7680960" cy="698174"/>
          </a:xfrm>
        </p:spPr>
        <p:txBody>
          <a:bodyPr>
            <a:normAutofit/>
          </a:bodyPr>
          <a:lstStyle/>
          <a:p>
            <a:r>
              <a:rPr lang="el-GR" sz="2000" b="1" dirty="0"/>
              <a:t>5. Μεθοδολογικές προσεγγίσεις</a:t>
            </a:r>
            <a:r>
              <a:rPr lang="el-GR" sz="2000" dirty="0"/>
              <a:t>:</a:t>
            </a:r>
            <a:br>
              <a:rPr lang="el-GR" sz="2000" dirty="0"/>
            </a:br>
            <a:endParaRPr lang="el-GR" sz="2000" dirty="0"/>
          </a:p>
        </p:txBody>
      </p:sp>
      <p:sp>
        <p:nvSpPr>
          <p:cNvPr id="3" name="Θέση περιεχομένου 2">
            <a:extLst>
              <a:ext uri="{FF2B5EF4-FFF2-40B4-BE49-F238E27FC236}">
                <a16:creationId xmlns:a16="http://schemas.microsoft.com/office/drawing/2014/main" id="{13314D34-7F1B-091A-43F6-52FFE0A96C05}"/>
              </a:ext>
            </a:extLst>
          </p:cNvPr>
          <p:cNvSpPr>
            <a:spLocks noGrp="1"/>
          </p:cNvSpPr>
          <p:nvPr>
            <p:ph idx="1"/>
          </p:nvPr>
        </p:nvSpPr>
        <p:spPr/>
        <p:txBody>
          <a:bodyPr/>
          <a:lstStyle/>
          <a:p>
            <a:pPr>
              <a:buFont typeface="Arial" panose="020B0604020202020204" pitchFamily="34" charset="0"/>
              <a:buChar char="•"/>
            </a:pPr>
            <a:r>
              <a:rPr lang="el-GR" b="1" dirty="0" err="1"/>
              <a:t>Durkheim</a:t>
            </a:r>
            <a:r>
              <a:rPr lang="el-GR" dirty="0"/>
              <a:t>: Χρησιμοποιεί θετικιστικές προσεγγίσεις, υποστηρίζοντας ότι οι κοινωνικοί κανόνες και οι νόρμες είναι αντικειμενικά δεδομένα που μπορούν να αναλυθούν επιστημονικά και να κατανοηθούν ως «κοινωνικά γεγονότα».</a:t>
            </a:r>
          </a:p>
          <a:p>
            <a:pPr>
              <a:buFont typeface="Arial" panose="020B0604020202020204" pitchFamily="34" charset="0"/>
              <a:buChar char="•"/>
            </a:pPr>
            <a:endParaRPr lang="el-GR" dirty="0"/>
          </a:p>
          <a:p>
            <a:pPr>
              <a:buFont typeface="Arial" panose="020B0604020202020204" pitchFamily="34" charset="0"/>
              <a:buChar char="•"/>
            </a:pPr>
            <a:r>
              <a:rPr lang="el-GR" b="1" dirty="0" err="1"/>
              <a:t>Turner</a:t>
            </a:r>
            <a:r>
              <a:rPr lang="el-GR" dirty="0"/>
              <a:t>: Υιοθετεί μια ερμηνευτική προσέγγιση, δίνοντας έμφαση στο συμβολικό και βιωματικό στοιχείο, εξετάζοντας πώς οι άνθρωποι κατασκευάζουν τα νοήματα και τις κοινωνικές τους πραγματικότητες.</a:t>
            </a:r>
          </a:p>
          <a:p>
            <a:endParaRPr lang="el-GR" dirty="0"/>
          </a:p>
        </p:txBody>
      </p:sp>
    </p:spTree>
    <p:extLst>
      <p:ext uri="{BB962C8B-B14F-4D97-AF65-F5344CB8AC3E}">
        <p14:creationId xmlns:p14="http://schemas.microsoft.com/office/powerpoint/2010/main" val="2588268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B4D76A-A5A9-25FF-F9D7-6D14E874543C}"/>
              </a:ext>
            </a:extLst>
          </p:cNvPr>
          <p:cNvSpPr>
            <a:spLocks noGrp="1"/>
          </p:cNvSpPr>
          <p:nvPr>
            <p:ph type="title"/>
          </p:nvPr>
        </p:nvSpPr>
        <p:spPr>
          <a:xfrm>
            <a:off x="731520" y="642594"/>
            <a:ext cx="7680960" cy="410142"/>
          </a:xfrm>
        </p:spPr>
        <p:txBody>
          <a:bodyPr>
            <a:normAutofit/>
          </a:bodyPr>
          <a:lstStyle/>
          <a:p>
            <a:r>
              <a:rPr lang="en-US" sz="2000" dirty="0"/>
              <a:t>Durkheim </a:t>
            </a:r>
            <a:r>
              <a:rPr lang="el-GR" sz="2000" dirty="0"/>
              <a:t>και </a:t>
            </a:r>
            <a:r>
              <a:rPr lang="en-US" sz="2000" dirty="0"/>
              <a:t>Turner</a:t>
            </a:r>
            <a:endParaRPr lang="el-GR" sz="2000" dirty="0"/>
          </a:p>
        </p:txBody>
      </p:sp>
      <p:sp>
        <p:nvSpPr>
          <p:cNvPr id="3" name="Θέση περιεχομένου 2">
            <a:extLst>
              <a:ext uri="{FF2B5EF4-FFF2-40B4-BE49-F238E27FC236}">
                <a16:creationId xmlns:a16="http://schemas.microsoft.com/office/drawing/2014/main" id="{64E486F4-1488-C2AB-5106-176756560422}"/>
              </a:ext>
            </a:extLst>
          </p:cNvPr>
          <p:cNvSpPr>
            <a:spLocks noGrp="1"/>
          </p:cNvSpPr>
          <p:nvPr>
            <p:ph idx="1"/>
          </p:nvPr>
        </p:nvSpPr>
        <p:spPr>
          <a:xfrm>
            <a:off x="731520" y="1196752"/>
            <a:ext cx="7680960" cy="4838288"/>
          </a:xfrm>
        </p:spPr>
        <p:txBody>
          <a:bodyPr>
            <a:normAutofit fontScale="85000" lnSpcReduction="20000"/>
          </a:bodyPr>
          <a:lstStyle/>
          <a:p>
            <a:r>
              <a:rPr lang="en-US" dirty="0"/>
              <a:t>H</a:t>
            </a:r>
            <a:r>
              <a:rPr lang="el-GR" dirty="0"/>
              <a:t> </a:t>
            </a:r>
            <a:r>
              <a:rPr lang="el-GR" i="1" dirty="0" err="1"/>
              <a:t>communitas</a:t>
            </a:r>
            <a:r>
              <a:rPr lang="el-GR" dirty="0"/>
              <a:t> ως μια έντονη μορφή αλληλεγγύης που προσωρινά υπερβαίνει τις κοινωνικές δομές και </a:t>
            </a:r>
            <a:r>
              <a:rPr lang="el-GR" b="1" dirty="0"/>
              <a:t>ενισχύει</a:t>
            </a:r>
            <a:r>
              <a:rPr lang="el-GR" dirty="0"/>
              <a:t> τις μακροπρόθεσμες μορφές αλληλεγγύης που περιγράφει ο </a:t>
            </a:r>
            <a:r>
              <a:rPr lang="el-GR" dirty="0" err="1"/>
              <a:t>Durkheim</a:t>
            </a:r>
            <a:r>
              <a:rPr lang="el-GR" dirty="0"/>
              <a:t>.</a:t>
            </a:r>
            <a:endParaRPr lang="en-US" dirty="0"/>
          </a:p>
          <a:p>
            <a:r>
              <a:rPr lang="el-GR" dirty="0"/>
              <a:t>Οι μεταβατικές εμπειρίες ενδυναμώνουν ή αναδιαμορφώνουν την κοινωνική αλληλεγγύη, καθώς τα άτομα επιστρέφουν στην κοινωνία με </a:t>
            </a:r>
            <a:r>
              <a:rPr lang="el-GR" b="1" dirty="0"/>
              <a:t>ανανεωμένες</a:t>
            </a:r>
            <a:r>
              <a:rPr lang="el-GR" dirty="0"/>
              <a:t> σχέσεις και δεσμούς. Έτσι, η </a:t>
            </a:r>
            <a:r>
              <a:rPr lang="el-GR" i="1" dirty="0" err="1"/>
              <a:t>communitas</a:t>
            </a:r>
            <a:r>
              <a:rPr lang="el-GR" dirty="0"/>
              <a:t> θα μπορούσε να θεωρηθεί ως μια διαδικασία αναζωογόνησης της κοινωνίας, η οποία ενδυναμώνει τις υπάρχουσες μορφές αλληλεγγύης ή επιτρέπει τη γένεση νέων.</a:t>
            </a:r>
            <a:endParaRPr lang="en-US" dirty="0"/>
          </a:p>
          <a:p>
            <a:r>
              <a:rPr lang="el-GR" dirty="0"/>
              <a:t>Στις σύγχρονες κοινωνίες, εκδηλώσεις που δημιουργούν περιορισμένες </a:t>
            </a:r>
            <a:r>
              <a:rPr lang="el-GR" dirty="0" err="1"/>
              <a:t>communitas</a:t>
            </a:r>
            <a:r>
              <a:rPr lang="el-GR" dirty="0"/>
              <a:t> (</a:t>
            </a:r>
            <a:r>
              <a:rPr lang="el-GR" b="1" dirty="0" err="1"/>
              <a:t>μεθοριώδη</a:t>
            </a:r>
            <a:r>
              <a:rPr lang="el-GR" b="1" dirty="0"/>
              <a:t> γεγονότα</a:t>
            </a:r>
            <a:r>
              <a:rPr lang="el-GR" dirty="0"/>
              <a:t>) —όπως εθνικές εορτές, διαδηλώσεις αθλητικά γεγονότα, είναι απαραίτητες για να </a:t>
            </a:r>
            <a:r>
              <a:rPr lang="el-GR" dirty="0" err="1"/>
              <a:t>επανενεργοποιηθεί</a:t>
            </a:r>
            <a:r>
              <a:rPr lang="el-GR" dirty="0"/>
              <a:t> ένα βαθύτερο, άμεσο αίσθημα κοινότητας, που υπερβαίνει την αλληλεγγύη που προκύπτει από τους ρόλους.</a:t>
            </a:r>
            <a:endParaRPr lang="en-US" dirty="0"/>
          </a:p>
          <a:p>
            <a:r>
              <a:rPr lang="el-GR" dirty="0"/>
              <a:t>Οι εμπειρίες που </a:t>
            </a:r>
            <a:r>
              <a:rPr lang="el-GR" b="1" dirty="0"/>
              <a:t>παράγουν</a:t>
            </a:r>
            <a:r>
              <a:rPr lang="el-GR" dirty="0"/>
              <a:t> </a:t>
            </a:r>
            <a:r>
              <a:rPr lang="el-GR" dirty="0" err="1"/>
              <a:t>communitas</a:t>
            </a:r>
            <a:r>
              <a:rPr lang="el-GR" dirty="0"/>
              <a:t> σε τακτική βάση, όπως τα προσκυνήματα, γίνονται κρίσιμες για τη διατήρηση της αλληλεγγύης που διατηρεί τη σταθερότητα της κοινωνίας.</a:t>
            </a:r>
            <a:endParaRPr lang="en-US" dirty="0"/>
          </a:p>
          <a:p>
            <a:r>
              <a:rPr lang="el-GR" dirty="0"/>
              <a:t>Οι εμπειρίες της </a:t>
            </a:r>
            <a:r>
              <a:rPr lang="el-GR" dirty="0" err="1"/>
              <a:t>communitas</a:t>
            </a:r>
            <a:r>
              <a:rPr lang="el-GR" dirty="0"/>
              <a:t> επιτρέπουν στα μέλη να </a:t>
            </a:r>
            <a:r>
              <a:rPr lang="el-GR" b="1" dirty="0"/>
              <a:t>επαναπροσδιορίσουν</a:t>
            </a:r>
            <a:r>
              <a:rPr lang="el-GR" dirty="0"/>
              <a:t> τους κοινωνικούς κανόνες και να δημιουργήσουν αλληλεγγύη που ανταποκρίνεται στις νέες προκλήσεις. Αυτή η ευελιξία εμπλουτίζει το μοντέλο του </a:t>
            </a:r>
            <a:r>
              <a:rPr lang="el-GR" dirty="0" err="1"/>
              <a:t>Durkheim</a:t>
            </a:r>
            <a:r>
              <a:rPr lang="el-GR" dirty="0"/>
              <a:t>, δείχνοντας πώς η αλληλεγγύη μπορεί να εξελιχθεί μέσα από συλλογικές συναισθηματικές εμπειρίες.</a:t>
            </a:r>
            <a:endParaRPr lang="en-US" dirty="0"/>
          </a:p>
          <a:p>
            <a:endParaRPr lang="el-GR" dirty="0"/>
          </a:p>
        </p:txBody>
      </p:sp>
    </p:spTree>
    <p:extLst>
      <p:ext uri="{BB962C8B-B14F-4D97-AF65-F5344CB8AC3E}">
        <p14:creationId xmlns:p14="http://schemas.microsoft.com/office/powerpoint/2010/main" val="37892167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278830-96EC-AD5E-BD89-EB99653D0DC0}"/>
              </a:ext>
            </a:extLst>
          </p:cNvPr>
          <p:cNvSpPr>
            <a:spLocks noGrp="1"/>
          </p:cNvSpPr>
          <p:nvPr>
            <p:ph type="title"/>
          </p:nvPr>
        </p:nvSpPr>
        <p:spPr>
          <a:xfrm>
            <a:off x="731520" y="642594"/>
            <a:ext cx="7680960" cy="626166"/>
          </a:xfrm>
        </p:spPr>
        <p:txBody>
          <a:bodyPr>
            <a:normAutofit fontScale="90000"/>
          </a:bodyPr>
          <a:lstStyle/>
          <a:p>
            <a:r>
              <a:rPr lang="el-GR" sz="2000" b="1" dirty="0"/>
              <a:t>Κίνδυνοι της Παρατεταμένης Μεθοριακότητας (</a:t>
            </a:r>
            <a:r>
              <a:rPr lang="el-GR" sz="2000" b="1" dirty="0" err="1"/>
              <a:t>Αrpad</a:t>
            </a:r>
            <a:r>
              <a:rPr lang="el-GR" sz="2000" b="1" dirty="0"/>
              <a:t> Szakolczai)</a:t>
            </a:r>
            <a:br>
              <a:rPr lang="el-GR" sz="2000" b="1" dirty="0"/>
            </a:br>
            <a:endParaRPr lang="el-GR" sz="2000" b="1" dirty="0"/>
          </a:p>
        </p:txBody>
      </p:sp>
      <p:sp>
        <p:nvSpPr>
          <p:cNvPr id="3" name="Θέση περιεχομένου 2">
            <a:extLst>
              <a:ext uri="{FF2B5EF4-FFF2-40B4-BE49-F238E27FC236}">
                <a16:creationId xmlns:a16="http://schemas.microsoft.com/office/drawing/2014/main" id="{D280A667-439C-6057-85D2-943352E02F5C}"/>
              </a:ext>
            </a:extLst>
          </p:cNvPr>
          <p:cNvSpPr>
            <a:spLocks noGrp="1"/>
          </p:cNvSpPr>
          <p:nvPr>
            <p:ph idx="1"/>
          </p:nvPr>
        </p:nvSpPr>
        <p:spPr>
          <a:xfrm>
            <a:off x="731520" y="1268760"/>
            <a:ext cx="7680960" cy="5184576"/>
          </a:xfrm>
        </p:spPr>
        <p:txBody>
          <a:bodyPr>
            <a:normAutofit fontScale="92500" lnSpcReduction="10000"/>
          </a:bodyPr>
          <a:lstStyle/>
          <a:p>
            <a:r>
              <a:rPr lang="el-GR" sz="1400" b="1" dirty="0"/>
              <a:t>Διαρκής Κατάσταση Αβεβαιότητας</a:t>
            </a:r>
            <a:r>
              <a:rPr lang="el-GR" sz="1400" dirty="0"/>
              <a:t>: Η συνεχής μεθοριακότητα οδηγεί σε μια κατάσταση όπου οι κοινωνικές δομές και αξίες αμφισβητούνται, προκαλώντας παρατεταμένη αβεβαιότητα και αστάθεια.</a:t>
            </a:r>
          </a:p>
          <a:p>
            <a:endParaRPr lang="el-GR" sz="1400" dirty="0"/>
          </a:p>
          <a:p>
            <a:r>
              <a:rPr lang="el-GR" sz="1400" b="1" dirty="0"/>
              <a:t>Αποπροσανατολισμός και Σύγχυση</a:t>
            </a:r>
            <a:r>
              <a:rPr lang="el-GR" sz="1400" dirty="0"/>
              <a:t>: Τα άτομα χάνουν τη δυνατότητα να διακρίνουν σαφώς τους ρόλους και τις ταυτότητές τους, οδηγούμενα σε σύγχυση και αποπροσανατολισμό.</a:t>
            </a:r>
          </a:p>
          <a:p>
            <a:endParaRPr lang="el-GR" sz="1400" dirty="0"/>
          </a:p>
          <a:p>
            <a:r>
              <a:rPr lang="el-GR" sz="1400" b="1" dirty="0"/>
              <a:t>Συνεχής Κρίση και Ανασφάλεια</a:t>
            </a:r>
            <a:r>
              <a:rPr lang="el-GR" sz="1400" dirty="0"/>
              <a:t>: Η διαρκής μεταβατικότητα δημιουργεί μια κατάσταση συνεχούς κρίσης, η οποία προκαλεί ανασφάλεια και φόβο για το μέλλον.</a:t>
            </a:r>
          </a:p>
          <a:p>
            <a:endParaRPr lang="el-GR" sz="1400" dirty="0"/>
          </a:p>
          <a:p>
            <a:r>
              <a:rPr lang="el-GR" sz="1400" b="1" dirty="0"/>
              <a:t>Απουσία Σταθερών Αξιών</a:t>
            </a:r>
            <a:r>
              <a:rPr lang="el-GR" sz="1400" dirty="0"/>
              <a:t>: Η μεθοριακότητα διαβρώνει τις καθιερωμένες αξίες χωρίς να τις αντικαθιστά με νέες, αφήνοντας ένα κενό που οδηγεί στην αποδιοργάνωση.</a:t>
            </a:r>
          </a:p>
          <a:p>
            <a:endParaRPr lang="el-GR" sz="1400" dirty="0"/>
          </a:p>
          <a:p>
            <a:r>
              <a:rPr lang="el-GR" sz="1400" b="1" dirty="0"/>
              <a:t>Ενίσχυση του Λαϊκισμού και των Διχασμών</a:t>
            </a:r>
            <a:r>
              <a:rPr lang="el-GR" sz="1400" dirty="0"/>
              <a:t>: Η κοινωνική πόλωση και ο λαϊκισμός εντείνονται, καθώς οι άνθρωποι στρέφονται σε ριζοσπαστικές λύσεις για να διαχειριστούν την αβεβαιότητα.</a:t>
            </a:r>
          </a:p>
          <a:p>
            <a:endParaRPr lang="el-GR" sz="1400" dirty="0"/>
          </a:p>
          <a:p>
            <a:r>
              <a:rPr lang="el-GR" sz="1400" b="1" dirty="0"/>
              <a:t>Εκμετάλλευση από «</a:t>
            </a:r>
            <a:r>
              <a:rPr lang="el-GR" sz="1400" b="1" dirty="0" err="1"/>
              <a:t>Trickster</a:t>
            </a:r>
            <a:r>
              <a:rPr lang="el-GR" sz="1400" b="1" dirty="0"/>
              <a:t>» Μορφές Εξουσίας</a:t>
            </a:r>
            <a:r>
              <a:rPr lang="el-GR" sz="1400" dirty="0"/>
              <a:t>: Αρχηγοί με χειριστικά κίνητρα εκμεταλλεύονται την κατάσταση της </a:t>
            </a:r>
            <a:r>
              <a:rPr lang="el-GR" sz="1400" dirty="0" err="1"/>
              <a:t>μεθοριακότητας</a:t>
            </a:r>
            <a:r>
              <a:rPr lang="el-GR" sz="1400" dirty="0"/>
              <a:t> για προσωπικό όφελος, οδηγώντας σε πολιτική και κοινωνική αστάθεια.</a:t>
            </a:r>
          </a:p>
        </p:txBody>
      </p:sp>
    </p:spTree>
    <p:extLst>
      <p:ext uri="{BB962C8B-B14F-4D97-AF65-F5344CB8AC3E}">
        <p14:creationId xmlns:p14="http://schemas.microsoft.com/office/powerpoint/2010/main" val="17164880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3F5299-B070-C757-ACA0-F857E994BD2D}"/>
              </a:ext>
            </a:extLst>
          </p:cNvPr>
          <p:cNvSpPr>
            <a:spLocks noGrp="1"/>
          </p:cNvSpPr>
          <p:nvPr>
            <p:ph type="title"/>
          </p:nvPr>
        </p:nvSpPr>
        <p:spPr>
          <a:xfrm>
            <a:off x="731520" y="642594"/>
            <a:ext cx="7680960" cy="770182"/>
          </a:xfrm>
        </p:spPr>
        <p:txBody>
          <a:bodyPr>
            <a:normAutofit/>
          </a:bodyPr>
          <a:lstStyle/>
          <a:p>
            <a:r>
              <a:rPr lang="el-GR" sz="2000" b="1" dirty="0"/>
              <a:t>Επιπτώσεις της Διαρκούς Μεθοριακότητας και η </a:t>
            </a:r>
            <a:r>
              <a:rPr lang="el-GR" sz="2000" b="1" dirty="0" err="1"/>
              <a:t>Θεατρικοποίηση</a:t>
            </a:r>
            <a:r>
              <a:rPr lang="el-GR" sz="2000" b="1" dirty="0"/>
              <a:t> της Κοινωνίας</a:t>
            </a:r>
          </a:p>
        </p:txBody>
      </p:sp>
      <p:sp>
        <p:nvSpPr>
          <p:cNvPr id="3" name="Θέση περιεχομένου 2">
            <a:extLst>
              <a:ext uri="{FF2B5EF4-FFF2-40B4-BE49-F238E27FC236}">
                <a16:creationId xmlns:a16="http://schemas.microsoft.com/office/drawing/2014/main" id="{4BB0C9B4-D23F-D369-F20D-67BE3AAB1515}"/>
              </a:ext>
            </a:extLst>
          </p:cNvPr>
          <p:cNvSpPr>
            <a:spLocks noGrp="1"/>
          </p:cNvSpPr>
          <p:nvPr>
            <p:ph idx="1"/>
          </p:nvPr>
        </p:nvSpPr>
        <p:spPr>
          <a:xfrm>
            <a:off x="731520" y="1772816"/>
            <a:ext cx="7680960" cy="4262224"/>
          </a:xfrm>
        </p:spPr>
        <p:txBody>
          <a:bodyPr>
            <a:normAutofit fontScale="85000" lnSpcReduction="20000"/>
          </a:bodyPr>
          <a:lstStyle/>
          <a:p>
            <a:r>
              <a:rPr lang="el-GR" b="1" dirty="0"/>
              <a:t>Απώλεια της Κοινωνικής Συνοχής</a:t>
            </a:r>
            <a:r>
              <a:rPr lang="el-GR" dirty="0"/>
              <a:t>: Η μόνιμη αίσθηση μετάβασης υπονομεύει την κοινωνική συνοχή και δυσχεραίνει την ανάπτυξη σταθερών κοινωνικών δεσμών.</a:t>
            </a:r>
          </a:p>
          <a:p>
            <a:r>
              <a:rPr lang="el-GR" b="1" dirty="0" err="1"/>
              <a:t>Θεατρικοποίηση</a:t>
            </a:r>
            <a:r>
              <a:rPr lang="el-GR" b="1" dirty="0"/>
              <a:t> της Κοινωνικής Ζωής</a:t>
            </a:r>
            <a:r>
              <a:rPr lang="el-GR" dirty="0"/>
              <a:t>: Τα άτομα δίνουν προτεραιότητα στην εικόνα και την επιφάνεια αντί της ουσίας, με αποτέλεσμα η κοινωνία να γίνεται «θεατρική» και επιφανειακή.</a:t>
            </a:r>
          </a:p>
          <a:p>
            <a:r>
              <a:rPr lang="el-GR" b="1" dirty="0"/>
              <a:t>Αποδυνάμωση της Κριτικής Σκέψης</a:t>
            </a:r>
            <a:r>
              <a:rPr lang="el-GR" dirty="0"/>
              <a:t>: Η αδυναμία διάκρισης μεταξύ πραγματικότητας και φαντασίας δημιουργεί ένα θολό τοπίο, αποδυναμώνοντας την κριτική σκέψη.</a:t>
            </a:r>
          </a:p>
          <a:p>
            <a:r>
              <a:rPr lang="el-GR" b="1" dirty="0"/>
              <a:t>Εξάλειψη της Αυθεντικότητας</a:t>
            </a:r>
            <a:r>
              <a:rPr lang="el-GR" dirty="0"/>
              <a:t>: Η συνεχής προσαρμογή σε μια μεταβατική κατάσταση ενθαρρύνει την προσποίηση και την απώλεια της αυθεντικότητας στην κοινωνική αλληλεπίδραση.</a:t>
            </a:r>
          </a:p>
          <a:p>
            <a:r>
              <a:rPr lang="el-GR" b="1" dirty="0"/>
              <a:t>Ευπάθεια στη Χειραγώγηση:</a:t>
            </a:r>
            <a:r>
              <a:rPr lang="el-GR" dirty="0"/>
              <a:t> Η παρατεταμένη </a:t>
            </a:r>
            <a:r>
              <a:rPr lang="el-GR" dirty="0" err="1"/>
              <a:t>liminality</a:t>
            </a:r>
            <a:r>
              <a:rPr lang="el-GR" dirty="0"/>
              <a:t> κάνει τις κοινωνίες ευάλωτες σε παραπληροφόρηση και χειραγώγηση, καθώς οι άνθρωποι αναζητούν απλές λύσεις στην αστάθεια.</a:t>
            </a:r>
          </a:p>
          <a:p>
            <a:r>
              <a:rPr lang="el-GR" b="1" dirty="0"/>
              <a:t>Διαρκής Αποσταθεροποίηση</a:t>
            </a:r>
            <a:r>
              <a:rPr lang="el-GR" dirty="0"/>
              <a:t>: Η μόνιμη κατάσταση </a:t>
            </a:r>
            <a:r>
              <a:rPr lang="el-GR" dirty="0" err="1"/>
              <a:t>liminality</a:t>
            </a:r>
            <a:r>
              <a:rPr lang="el-GR" dirty="0"/>
              <a:t> καθιστά δύσκολη την αποκατάσταση της σταθερότητας, με την κοινωνία να κινδυνεύει από μόνιμη αποσταθεροποίηση και απώλεια ταυτότητας.</a:t>
            </a:r>
          </a:p>
        </p:txBody>
      </p:sp>
    </p:spTree>
    <p:extLst>
      <p:ext uri="{BB962C8B-B14F-4D97-AF65-F5344CB8AC3E}">
        <p14:creationId xmlns:p14="http://schemas.microsoft.com/office/powerpoint/2010/main" val="3543208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821E63-FE6A-2310-336E-CB6BDAD9A41E}"/>
              </a:ext>
            </a:extLst>
          </p:cNvPr>
          <p:cNvSpPr>
            <a:spLocks noGrp="1"/>
          </p:cNvSpPr>
          <p:nvPr>
            <p:ph type="title"/>
          </p:nvPr>
        </p:nvSpPr>
        <p:spPr/>
        <p:txBody>
          <a:bodyPr/>
          <a:lstStyle/>
          <a:p>
            <a:r>
              <a:rPr lang="en-US" dirty="0"/>
              <a:t>Shmuel Eisenstadt</a:t>
            </a:r>
          </a:p>
        </p:txBody>
      </p:sp>
      <p:pic>
        <p:nvPicPr>
          <p:cNvPr id="5" name="Θέση περιεχομένου 4" descr="Εικόνα που περιέχει κείμενο, στιγμιότυπο οθόνης, διάγραμμα, γραμματοσειρά">
            <a:extLst>
              <a:ext uri="{FF2B5EF4-FFF2-40B4-BE49-F238E27FC236}">
                <a16:creationId xmlns:a16="http://schemas.microsoft.com/office/drawing/2014/main" id="{625D69C9-554F-997E-85BC-EC419C98488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380" y="1772816"/>
            <a:ext cx="8605163" cy="4680520"/>
          </a:xfrm>
        </p:spPr>
      </p:pic>
    </p:spTree>
    <p:extLst>
      <p:ext uri="{BB962C8B-B14F-4D97-AF65-F5344CB8AC3E}">
        <p14:creationId xmlns:p14="http://schemas.microsoft.com/office/powerpoint/2010/main" val="22999541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A9E36B-B360-40C6-A196-2C98399513ED}"/>
              </a:ext>
            </a:extLst>
          </p:cNvPr>
          <p:cNvSpPr>
            <a:spLocks noGrp="1"/>
          </p:cNvSpPr>
          <p:nvPr>
            <p:ph type="title"/>
          </p:nvPr>
        </p:nvSpPr>
        <p:spPr>
          <a:xfrm>
            <a:off x="731520" y="642594"/>
            <a:ext cx="7680960" cy="698174"/>
          </a:xfrm>
        </p:spPr>
        <p:txBody>
          <a:bodyPr>
            <a:normAutofit/>
          </a:bodyPr>
          <a:lstStyle/>
          <a:p>
            <a:r>
              <a:rPr lang="el-GR" sz="2000" b="1" dirty="0"/>
              <a:t>Μαραγκουδάκης </a:t>
            </a:r>
            <a:r>
              <a:rPr lang="el-GR" sz="1600" b="1" dirty="0"/>
              <a:t>(</a:t>
            </a:r>
            <a:r>
              <a:rPr lang="en-US" sz="1600" b="1" dirty="0"/>
              <a:t>The Greek Crisis and its Cultural Origins </a:t>
            </a:r>
            <a:r>
              <a:rPr lang="el-GR" sz="1600" b="1" dirty="0"/>
              <a:t>2019)</a:t>
            </a:r>
          </a:p>
        </p:txBody>
      </p:sp>
      <p:sp>
        <p:nvSpPr>
          <p:cNvPr id="3" name="Θέση περιεχομένου 2">
            <a:extLst>
              <a:ext uri="{FF2B5EF4-FFF2-40B4-BE49-F238E27FC236}">
                <a16:creationId xmlns:a16="http://schemas.microsoft.com/office/drawing/2014/main" id="{CEA4CFD3-D16E-4C30-8FAF-AF068878B46F}"/>
              </a:ext>
            </a:extLst>
          </p:cNvPr>
          <p:cNvSpPr>
            <a:spLocks noGrp="1"/>
          </p:cNvSpPr>
          <p:nvPr>
            <p:ph idx="1"/>
          </p:nvPr>
        </p:nvSpPr>
        <p:spPr>
          <a:xfrm>
            <a:off x="731520" y="1484784"/>
            <a:ext cx="7680960" cy="4550256"/>
          </a:xfrm>
        </p:spPr>
        <p:txBody>
          <a:bodyPr>
            <a:normAutofit/>
          </a:bodyPr>
          <a:lstStyle/>
          <a:p>
            <a:r>
              <a:rPr lang="el-GR" dirty="0"/>
              <a:t>Η πολιτική θρησκεία στην Ελλάδα</a:t>
            </a:r>
          </a:p>
          <a:p>
            <a:endParaRPr lang="el-GR" dirty="0"/>
          </a:p>
          <a:p>
            <a:r>
              <a:rPr lang="el-GR" dirty="0"/>
              <a:t>(1936-1981) </a:t>
            </a:r>
            <a:r>
              <a:rPr lang="el-GR" dirty="0" err="1"/>
              <a:t>Εθνικο</a:t>
            </a:r>
            <a:r>
              <a:rPr lang="el-GR" dirty="0"/>
              <a:t>-θρησκευτική - Χορηγούμενη από το Κράτος και την Εκκλησία -- Εθνικές εορτές (25/3/, 28/10), εκκλησιαστικές εορτές και πομπές, κλπ. </a:t>
            </a:r>
          </a:p>
          <a:p>
            <a:r>
              <a:rPr lang="el-GR" dirty="0"/>
              <a:t>Το ελληνικό Έθνος εν. των εχθρών του Έθνους (Βούλγαροι, Τούρκοι, Γερμανοί) </a:t>
            </a:r>
          </a:p>
          <a:p>
            <a:endParaRPr lang="el-GR" dirty="0"/>
          </a:p>
          <a:p>
            <a:r>
              <a:rPr lang="el-GR" dirty="0"/>
              <a:t>(1981-2019) </a:t>
            </a:r>
            <a:r>
              <a:rPr lang="el-GR" dirty="0" err="1"/>
              <a:t>Εθνο-λαϊκιστική</a:t>
            </a:r>
            <a:r>
              <a:rPr lang="el-GR" dirty="0"/>
              <a:t> πολιτική θρησκεία (Πολυτεχνείο, οι τέχνες του «</a:t>
            </a:r>
            <a:r>
              <a:rPr lang="el-GR" dirty="0" err="1"/>
              <a:t>Αη</a:t>
            </a:r>
            <a:r>
              <a:rPr lang="el-GR" dirty="0"/>
              <a:t>-Λαού») – εν μέρει αυτόνομη</a:t>
            </a:r>
          </a:p>
          <a:p>
            <a:r>
              <a:rPr lang="el-GR" dirty="0"/>
              <a:t>Ο ελληνικός Λαός εν. της Αμερικής και των ιμπεριαλιστών </a:t>
            </a:r>
          </a:p>
          <a:p>
            <a:endParaRPr lang="el-GR" dirty="0"/>
          </a:p>
          <a:p>
            <a:endParaRPr lang="el-GR" dirty="0"/>
          </a:p>
        </p:txBody>
      </p:sp>
    </p:spTree>
    <p:extLst>
      <p:ext uri="{BB962C8B-B14F-4D97-AF65-F5344CB8AC3E}">
        <p14:creationId xmlns:p14="http://schemas.microsoft.com/office/powerpoint/2010/main" val="5337150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EF4C54-61F7-492A-A971-9FB866B64DDE}"/>
              </a:ext>
            </a:extLst>
          </p:cNvPr>
          <p:cNvSpPr>
            <a:spLocks noGrp="1"/>
          </p:cNvSpPr>
          <p:nvPr>
            <p:ph type="title"/>
          </p:nvPr>
        </p:nvSpPr>
        <p:spPr>
          <a:xfrm>
            <a:off x="731520" y="642594"/>
            <a:ext cx="7680960" cy="698174"/>
          </a:xfrm>
        </p:spPr>
        <p:txBody>
          <a:bodyPr>
            <a:normAutofit/>
          </a:bodyPr>
          <a:lstStyle/>
          <a:p>
            <a:r>
              <a:rPr lang="el-GR" sz="2000" dirty="0"/>
              <a:t>Μαραγκουδάκης </a:t>
            </a:r>
            <a:r>
              <a:rPr lang="en-US" sz="2000" dirty="0"/>
              <a:t>(</a:t>
            </a:r>
            <a:r>
              <a:rPr lang="el-GR" sz="2000" dirty="0"/>
              <a:t>συνέχεια)</a:t>
            </a:r>
          </a:p>
        </p:txBody>
      </p:sp>
      <p:sp>
        <p:nvSpPr>
          <p:cNvPr id="3" name="Θέση περιεχομένου 2">
            <a:extLst>
              <a:ext uri="{FF2B5EF4-FFF2-40B4-BE49-F238E27FC236}">
                <a16:creationId xmlns:a16="http://schemas.microsoft.com/office/drawing/2014/main" id="{EC4A1E36-D49A-4CED-9EF5-C4962469BB79}"/>
              </a:ext>
            </a:extLst>
          </p:cNvPr>
          <p:cNvSpPr>
            <a:spLocks noGrp="1"/>
          </p:cNvSpPr>
          <p:nvPr>
            <p:ph idx="1"/>
          </p:nvPr>
        </p:nvSpPr>
        <p:spPr>
          <a:xfrm>
            <a:off x="731520" y="1700808"/>
            <a:ext cx="7680960" cy="4334232"/>
          </a:xfrm>
        </p:spPr>
        <p:txBody>
          <a:bodyPr/>
          <a:lstStyle/>
          <a:p>
            <a:r>
              <a:rPr lang="el-GR" dirty="0"/>
              <a:t>Η ηγεμονεύουσα πολιτική θρησκεία συγκροτεί ένα δημόσιο αφήγημα που ελκύει και </a:t>
            </a:r>
            <a:r>
              <a:rPr lang="el-GR" b="1" dirty="0"/>
              <a:t>συγχρωτίζει</a:t>
            </a:r>
            <a:r>
              <a:rPr lang="el-GR" dirty="0"/>
              <a:t> πολύ διαφορετικές ατομικές πολιτισμικές νοοτροπίες </a:t>
            </a:r>
          </a:p>
          <a:p>
            <a:endParaRPr lang="el-GR" dirty="0"/>
          </a:p>
          <a:p>
            <a:r>
              <a:rPr lang="el-GR" dirty="0"/>
              <a:t>Στην πολιτική περιφέρεια συναντούμε διάφορες εν δυνάμει πολιτικές θρησκείες που </a:t>
            </a:r>
            <a:r>
              <a:rPr lang="el-GR" b="1" dirty="0"/>
              <a:t>αμφισβητούν</a:t>
            </a:r>
            <a:r>
              <a:rPr lang="el-GR" dirty="0"/>
              <a:t> την ηγεμονική και </a:t>
            </a:r>
            <a:r>
              <a:rPr lang="el-GR" b="1" dirty="0"/>
              <a:t>ανταγωνίζονται</a:t>
            </a:r>
            <a:r>
              <a:rPr lang="el-GR" dirty="0"/>
              <a:t> μεταξύ τους για απόκτηση ηγεμονικής θέσης στη δημόσια σφαίρα</a:t>
            </a:r>
          </a:p>
          <a:p>
            <a:endParaRPr lang="el-GR" dirty="0"/>
          </a:p>
          <a:p>
            <a:r>
              <a:rPr lang="el-GR" dirty="0"/>
              <a:t> Βασικό στοιχείο μίας πολιτικής θρησκείας είναι ένα </a:t>
            </a:r>
            <a:r>
              <a:rPr lang="el-GR" b="1" dirty="0"/>
              <a:t>πολιτισμικό τραύμα </a:t>
            </a:r>
            <a:r>
              <a:rPr lang="el-GR" dirty="0"/>
              <a:t>που μετατρέπει ένα κρίσιμο ιστορικό γεγονός σε ύψιστο θέμα ηθικής τάξης (ιερό-βέβηλο, θύμα-θύτης, δίκαιο-άδικο) </a:t>
            </a:r>
          </a:p>
        </p:txBody>
      </p:sp>
    </p:spTree>
    <p:extLst>
      <p:ext uri="{BB962C8B-B14F-4D97-AF65-F5344CB8AC3E}">
        <p14:creationId xmlns:p14="http://schemas.microsoft.com/office/powerpoint/2010/main" val="190151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Ήθη</a:t>
            </a:r>
          </a:p>
        </p:txBody>
      </p:sp>
      <p:sp>
        <p:nvSpPr>
          <p:cNvPr id="3" name="Θέση περιεχομένου 2"/>
          <p:cNvSpPr>
            <a:spLocks noGrp="1"/>
          </p:cNvSpPr>
          <p:nvPr>
            <p:ph idx="1"/>
          </p:nvPr>
        </p:nvSpPr>
        <p:spPr/>
        <p:txBody>
          <a:bodyPr>
            <a:normAutofit/>
          </a:bodyPr>
          <a:lstStyle/>
          <a:p>
            <a:r>
              <a:rPr lang="el-GR" dirty="0"/>
              <a:t>Τα ήθη συγκροτούν ομάδες ηθικών αρχών </a:t>
            </a:r>
          </a:p>
          <a:p>
            <a:endParaRPr lang="el-GR" dirty="0"/>
          </a:p>
          <a:p>
            <a:r>
              <a:rPr lang="el-GR" dirty="0"/>
              <a:t>Στάσεις ζωής  ζωτικής σημασίας για την κοινωνική συνοχή</a:t>
            </a:r>
          </a:p>
          <a:p>
            <a:endParaRPr lang="el-GR" dirty="0"/>
          </a:p>
          <a:p>
            <a:r>
              <a:rPr lang="el-GR" dirty="0"/>
              <a:t>Οι παραβάτες είναι ανήθικοι και εξοστρακίζονται από τον δημόσιο βίο</a:t>
            </a:r>
          </a:p>
          <a:p>
            <a:endParaRPr lang="el-GR" dirty="0"/>
          </a:p>
          <a:p>
            <a:r>
              <a:rPr lang="el-GR" dirty="0"/>
              <a:t>Αυθόρμητα και συλλογικά</a:t>
            </a:r>
          </a:p>
          <a:p>
            <a:endParaRPr lang="el-GR" dirty="0"/>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1366943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80FC5085-C741-4EDA-9ACA-BB782244E3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504" y="188640"/>
            <a:ext cx="8627976" cy="6480720"/>
          </a:xfrm>
        </p:spPr>
      </p:pic>
    </p:spTree>
    <p:extLst>
      <p:ext uri="{BB962C8B-B14F-4D97-AF65-F5344CB8AC3E}">
        <p14:creationId xmlns:p14="http://schemas.microsoft.com/office/powerpoint/2010/main" val="28771547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a:extLst>
              <a:ext uri="{FF2B5EF4-FFF2-40B4-BE49-F238E27FC236}">
                <a16:creationId xmlns:a16="http://schemas.microsoft.com/office/drawing/2014/main" id="{01FB6871-939E-4683-BA75-E236863EC8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495260"/>
            <a:ext cx="8640960" cy="5540415"/>
          </a:xfrm>
        </p:spPr>
      </p:pic>
    </p:spTree>
    <p:extLst>
      <p:ext uri="{BB962C8B-B14F-4D97-AF65-F5344CB8AC3E}">
        <p14:creationId xmlns:p14="http://schemas.microsoft.com/office/powerpoint/2010/main" val="5407443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322E90-B6A5-4A20-A271-7A03F5A6428E}"/>
              </a:ext>
            </a:extLst>
          </p:cNvPr>
          <p:cNvSpPr>
            <a:spLocks noGrp="1"/>
          </p:cNvSpPr>
          <p:nvPr>
            <p:ph type="title"/>
          </p:nvPr>
        </p:nvSpPr>
        <p:spPr>
          <a:xfrm>
            <a:off x="742186" y="340810"/>
            <a:ext cx="7680960" cy="482150"/>
          </a:xfrm>
        </p:spPr>
        <p:txBody>
          <a:bodyPr>
            <a:normAutofit/>
          </a:bodyPr>
          <a:lstStyle/>
          <a:p>
            <a:r>
              <a:rPr lang="el-GR" sz="2000" dirty="0"/>
              <a:t>Αναθεωρήσεις - Εξελίξεις</a:t>
            </a:r>
          </a:p>
        </p:txBody>
      </p:sp>
      <p:sp>
        <p:nvSpPr>
          <p:cNvPr id="3" name="Θέση περιεχομένου 2">
            <a:extLst>
              <a:ext uri="{FF2B5EF4-FFF2-40B4-BE49-F238E27FC236}">
                <a16:creationId xmlns:a16="http://schemas.microsoft.com/office/drawing/2014/main" id="{2BA9B3DF-A468-4E10-AFDF-E25A56691ABA}"/>
              </a:ext>
            </a:extLst>
          </p:cNvPr>
          <p:cNvSpPr>
            <a:spLocks noGrp="1"/>
          </p:cNvSpPr>
          <p:nvPr>
            <p:ph idx="1"/>
          </p:nvPr>
        </p:nvSpPr>
        <p:spPr>
          <a:xfrm>
            <a:off x="731520" y="980728"/>
            <a:ext cx="7680960" cy="5536462"/>
          </a:xfrm>
        </p:spPr>
        <p:txBody>
          <a:bodyPr>
            <a:normAutofit fontScale="70000" lnSpcReduction="20000"/>
          </a:bodyPr>
          <a:lstStyle/>
          <a:p>
            <a:r>
              <a:rPr lang="en-US" dirty="0"/>
              <a:t>Steven </a:t>
            </a:r>
            <a:r>
              <a:rPr lang="en-US" dirty="0" err="1"/>
              <a:t>Lukes</a:t>
            </a:r>
            <a:r>
              <a:rPr lang="en-US" dirty="0"/>
              <a:t> (1975)</a:t>
            </a:r>
            <a:r>
              <a:rPr lang="el-GR" dirty="0"/>
              <a:t>: Οι τελετές δεν είναι αυθόρμητες, τα κίνητρα συμμετοχής είναι ακαθόριστα, οι απέχοντες αγνοούνται, οι οργανωτές έχουν ισχύ και εγωιστικά συμφέροντα</a:t>
            </a:r>
          </a:p>
          <a:p>
            <a:endParaRPr lang="el-GR" dirty="0"/>
          </a:p>
          <a:p>
            <a:r>
              <a:rPr lang="en-US" dirty="0"/>
              <a:t>David </a:t>
            </a:r>
            <a:r>
              <a:rPr lang="en-US" dirty="0" err="1"/>
              <a:t>Kertzer</a:t>
            </a:r>
            <a:r>
              <a:rPr lang="en-US" dirty="0"/>
              <a:t> (1989)</a:t>
            </a:r>
            <a:r>
              <a:rPr lang="el-GR" dirty="0"/>
              <a:t>: Οι άνθρωποι συνέρχονται, δεν συμμετέχουν ούτε συμμερίζονται απαραιτήτως  </a:t>
            </a:r>
          </a:p>
          <a:p>
            <a:endParaRPr lang="el-GR" dirty="0"/>
          </a:p>
          <a:p>
            <a:r>
              <a:rPr lang="en-US" dirty="0"/>
              <a:t>Phillip Smith (1991)</a:t>
            </a:r>
            <a:r>
              <a:rPr lang="el-GR" dirty="0"/>
              <a:t>, </a:t>
            </a:r>
            <a:r>
              <a:rPr lang="en-US" dirty="0" err="1"/>
              <a:t>Tiryakian</a:t>
            </a:r>
            <a:r>
              <a:rPr lang="en-US" dirty="0"/>
              <a:t> (1995)</a:t>
            </a:r>
            <a:r>
              <a:rPr lang="el-GR" dirty="0"/>
              <a:t>: Τα σύμβολα και οι τελετουργίες παίζουν ενεργό ρόλο στον προσδιορισμό μίας κοινωνικής διαδικασίας</a:t>
            </a:r>
            <a:r>
              <a:rPr lang="en-US" dirty="0"/>
              <a:t> </a:t>
            </a:r>
            <a:r>
              <a:rPr lang="el-GR" dirty="0"/>
              <a:t>όπως ένας πόλεμος και μία επανάσταση</a:t>
            </a:r>
          </a:p>
          <a:p>
            <a:endParaRPr lang="el-GR" dirty="0"/>
          </a:p>
          <a:p>
            <a:r>
              <a:rPr lang="en-US" dirty="0"/>
              <a:t>Daniel Dayan </a:t>
            </a:r>
            <a:r>
              <a:rPr lang="el-GR" dirty="0"/>
              <a:t>και </a:t>
            </a:r>
            <a:r>
              <a:rPr lang="en-US" dirty="0"/>
              <a:t>Elihu Katz (1992)</a:t>
            </a:r>
            <a:r>
              <a:rPr lang="el-GR" dirty="0"/>
              <a:t>: </a:t>
            </a:r>
            <a:r>
              <a:rPr lang="el-GR" b="1" dirty="0"/>
              <a:t>Επικοινωνιακό γεγονός </a:t>
            </a:r>
            <a:r>
              <a:rPr lang="el-GR" dirty="0"/>
              <a:t>(</a:t>
            </a:r>
            <a:r>
              <a:rPr lang="en-US" dirty="0"/>
              <a:t>media event)</a:t>
            </a:r>
            <a:r>
              <a:rPr lang="el-GR" dirty="0"/>
              <a:t>: ζωντάνια και προγραμματισμένος χαρακτήρας (τίποτα το αυθόρμητο) – συντηρητικά, ηγεμονικά, και υποστηριζόμενα από το κατεστημένο  - έξαρση του αισθήματος ότι ανήκουμε σε μία κοινότητα – ολοκλήρωση του έθνους</a:t>
            </a:r>
          </a:p>
          <a:p>
            <a:endParaRPr lang="el-GR" dirty="0"/>
          </a:p>
          <a:p>
            <a:r>
              <a:rPr lang="en-US" dirty="0"/>
              <a:t>Kai Erikson (1966): </a:t>
            </a:r>
            <a:r>
              <a:rPr lang="el-GR" b="1" dirty="0"/>
              <a:t>Τήρηση των ορίων </a:t>
            </a:r>
            <a:r>
              <a:rPr lang="en-US" dirty="0"/>
              <a:t>(boundary maintenance): </a:t>
            </a:r>
            <a:r>
              <a:rPr lang="el-GR" dirty="0"/>
              <a:t>Η εξολόθρευση ενός «παραβάτη» επιβεβαιώνει και ενισχύει τα συμβολικά όρια μίας κοινότητας (η βία ως μέσον συλλογικής ολοκλήρωσης)</a:t>
            </a:r>
          </a:p>
          <a:p>
            <a:endParaRPr lang="el-GR" dirty="0"/>
          </a:p>
          <a:p>
            <a:r>
              <a:rPr lang="en-US" dirty="0"/>
              <a:t>Stanley Cohen (1973):  </a:t>
            </a:r>
            <a:r>
              <a:rPr lang="el-GR" b="1" dirty="0"/>
              <a:t>Ηθικός πανικός </a:t>
            </a:r>
            <a:r>
              <a:rPr lang="el-GR" dirty="0"/>
              <a:t>(</a:t>
            </a:r>
            <a:r>
              <a:rPr lang="en-US" dirty="0"/>
              <a:t>moral panic): </a:t>
            </a:r>
            <a:r>
              <a:rPr lang="el-GR" dirty="0"/>
              <a:t>Μία κατάσταση που εκλαμβάνεται ως απειλή για τις κοινωνικές αξίες: λαϊκός διάβολος–ευαισθητοποίηση–μεγέθυνση παράβασης</a:t>
            </a:r>
            <a:endParaRPr lang="el-GR" b="1" dirty="0"/>
          </a:p>
          <a:p>
            <a:endParaRPr lang="el-GR" dirty="0"/>
          </a:p>
          <a:p>
            <a:r>
              <a:rPr lang="en-US" dirty="0"/>
              <a:t>Pierre Nora (1996), Robin Wagner-Pacific </a:t>
            </a:r>
            <a:r>
              <a:rPr lang="el-GR" dirty="0"/>
              <a:t>και </a:t>
            </a:r>
            <a:r>
              <a:rPr lang="en-US" dirty="0"/>
              <a:t>Barry Schwartz (1992), Smith 1999): </a:t>
            </a:r>
            <a:r>
              <a:rPr lang="el-GR" dirty="0"/>
              <a:t>Η κατασκευή συμβόλων, τελετών, και λογοπλαισίων δεν είναι μία αυτόματη διαδικασία αλλά ένα </a:t>
            </a:r>
            <a:r>
              <a:rPr lang="el-GR" b="1" dirty="0"/>
              <a:t>επίτευγμα</a:t>
            </a:r>
          </a:p>
        </p:txBody>
      </p:sp>
    </p:spTree>
    <p:extLst>
      <p:ext uri="{BB962C8B-B14F-4D97-AF65-F5344CB8AC3E}">
        <p14:creationId xmlns:p14="http://schemas.microsoft.com/office/powerpoint/2010/main" val="20742143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B24222-F46F-4EFC-8ABD-36577341F9BB}"/>
              </a:ext>
            </a:extLst>
          </p:cNvPr>
          <p:cNvSpPr>
            <a:spLocks noGrp="1"/>
          </p:cNvSpPr>
          <p:nvPr>
            <p:ph type="title"/>
          </p:nvPr>
        </p:nvSpPr>
        <p:spPr>
          <a:xfrm>
            <a:off x="731520" y="459185"/>
            <a:ext cx="7680960" cy="626166"/>
          </a:xfrm>
        </p:spPr>
        <p:txBody>
          <a:bodyPr>
            <a:normAutofit/>
          </a:bodyPr>
          <a:lstStyle/>
          <a:p>
            <a:r>
              <a:rPr lang="el-GR" sz="2000" dirty="0" err="1"/>
              <a:t>Ρολάντ</a:t>
            </a:r>
            <a:r>
              <a:rPr lang="el-GR" sz="2000" dirty="0"/>
              <a:t> </a:t>
            </a:r>
            <a:r>
              <a:rPr lang="el-GR" sz="2000" dirty="0" err="1"/>
              <a:t>Μπαρτ</a:t>
            </a:r>
            <a:r>
              <a:rPr lang="el-GR" sz="2000" dirty="0"/>
              <a:t> (1915-1980) </a:t>
            </a:r>
            <a:r>
              <a:rPr lang="el-GR" sz="1400" dirty="0"/>
              <a:t>Συνδυασμός σημειολογίας και κριτικής σκέψης</a:t>
            </a:r>
          </a:p>
        </p:txBody>
      </p:sp>
      <p:sp>
        <p:nvSpPr>
          <p:cNvPr id="3" name="Θέση περιεχομένου 2">
            <a:extLst>
              <a:ext uri="{FF2B5EF4-FFF2-40B4-BE49-F238E27FC236}">
                <a16:creationId xmlns:a16="http://schemas.microsoft.com/office/drawing/2014/main" id="{97449DFD-9E5E-4407-9DAB-DE57605E72EB}"/>
              </a:ext>
            </a:extLst>
          </p:cNvPr>
          <p:cNvSpPr>
            <a:spLocks noGrp="1"/>
          </p:cNvSpPr>
          <p:nvPr>
            <p:ph idx="1"/>
          </p:nvPr>
        </p:nvSpPr>
        <p:spPr>
          <a:xfrm>
            <a:off x="731520" y="1412776"/>
            <a:ext cx="7680960" cy="4968552"/>
          </a:xfrm>
        </p:spPr>
        <p:txBody>
          <a:bodyPr>
            <a:normAutofit/>
          </a:bodyPr>
          <a:lstStyle/>
          <a:p>
            <a:r>
              <a:rPr lang="el-GR" dirty="0"/>
              <a:t>Στοιχεία και όροι σημειολογίας (1964)</a:t>
            </a:r>
          </a:p>
          <a:p>
            <a:endParaRPr lang="el-GR" dirty="0"/>
          </a:p>
          <a:p>
            <a:r>
              <a:rPr lang="el-GR" dirty="0"/>
              <a:t>Γλώσσα/ομιλία: Οποιοδήποτε σημειωτικό πλαίσιο διαθέτει την «γλώσσα» του </a:t>
            </a:r>
            <a:endParaRPr lang="en-US" dirty="0"/>
          </a:p>
          <a:p>
            <a:r>
              <a:rPr lang="el-GR" dirty="0"/>
              <a:t>Σημαίνον (έννοια) και σημαινόμενο (πράγμα): συνδυασμός σημαινόντων δημιουργούν νέες πραγματικότητες (σημαίνοντα)</a:t>
            </a:r>
          </a:p>
          <a:p>
            <a:r>
              <a:rPr lang="el-GR" b="1" dirty="0"/>
              <a:t>Συνταγματικός άξονας</a:t>
            </a:r>
            <a:r>
              <a:rPr lang="el-GR" dirty="0"/>
              <a:t>: η σειρά των λέξεων σε μία πρόταση – η σειρά των γεγονότων σε μία αφήγηση  ή η οπτική διάταξη σε μία εικόνα (αντιθέσεις με το προηγούμενο και το επόμενο)</a:t>
            </a:r>
          </a:p>
          <a:p>
            <a:r>
              <a:rPr lang="el-GR" b="1" dirty="0"/>
              <a:t>Παραδειγματικός άξονας</a:t>
            </a:r>
            <a:r>
              <a:rPr lang="el-GR" dirty="0"/>
              <a:t>: το σύστημα έναντι άλλων συστημάτων – οριζόντια ανάγνωση του όλου συστήματος</a:t>
            </a:r>
          </a:p>
          <a:p>
            <a:r>
              <a:rPr lang="el-GR" b="1" dirty="0"/>
              <a:t>Καταδήλωση</a:t>
            </a:r>
            <a:r>
              <a:rPr lang="el-GR" dirty="0"/>
              <a:t> (</a:t>
            </a:r>
            <a:r>
              <a:rPr lang="en-US" dirty="0"/>
              <a:t>denotation) </a:t>
            </a:r>
            <a:r>
              <a:rPr lang="el-GR" dirty="0"/>
              <a:t>/ </a:t>
            </a:r>
            <a:r>
              <a:rPr lang="el-GR" b="1" dirty="0"/>
              <a:t>συνδήλωση</a:t>
            </a:r>
            <a:r>
              <a:rPr lang="el-GR" dirty="0"/>
              <a:t> (</a:t>
            </a:r>
            <a:r>
              <a:rPr lang="en-US" dirty="0"/>
              <a:t>connotation)</a:t>
            </a:r>
            <a:r>
              <a:rPr lang="el-GR" dirty="0"/>
              <a:t>: τα κυριολεκτικά νοήματα των σημείων έναντι της μεταγλώσσας που δημιουργεί ένα κυρίαρχο θέμα</a:t>
            </a:r>
          </a:p>
        </p:txBody>
      </p:sp>
    </p:spTree>
    <p:extLst>
      <p:ext uri="{BB962C8B-B14F-4D97-AF65-F5344CB8AC3E}">
        <p14:creationId xmlns:p14="http://schemas.microsoft.com/office/powerpoint/2010/main" val="22114856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112BE9-03A8-4541-B137-2574026D007D}"/>
              </a:ext>
            </a:extLst>
          </p:cNvPr>
          <p:cNvSpPr>
            <a:spLocks noGrp="1"/>
          </p:cNvSpPr>
          <p:nvPr>
            <p:ph type="title"/>
          </p:nvPr>
        </p:nvSpPr>
        <p:spPr>
          <a:xfrm>
            <a:off x="4934587" y="727627"/>
            <a:ext cx="3718165" cy="1645920"/>
          </a:xfrm>
        </p:spPr>
        <p:txBody>
          <a:bodyPr>
            <a:normAutofit/>
          </a:bodyPr>
          <a:lstStyle/>
          <a:p>
            <a:r>
              <a:rPr lang="el-GR"/>
              <a:t>Μυθολογίες (1957)</a:t>
            </a:r>
          </a:p>
        </p:txBody>
      </p:sp>
      <p:sp>
        <p:nvSpPr>
          <p:cNvPr id="9" name="Rectangle 8">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740" y="727628"/>
            <a:ext cx="4025373"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l-GR"/>
          </a:p>
        </p:txBody>
      </p:sp>
      <p:sp>
        <p:nvSpPr>
          <p:cNvPr id="11" name="Rectangle 10">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983" y="886862"/>
            <a:ext cx="3790888" cy="5097085"/>
          </a:xfrm>
          <a:prstGeom prst="rect">
            <a:avLst/>
          </a:prstGeom>
          <a:noFill/>
          <a:ln w="6350" cap="sq" cmpd="sng" algn="ctr">
            <a:solidFill>
              <a:schemeClr val="tx1">
                <a:lumMod val="75000"/>
                <a:lumOff val="25000"/>
              </a:schemeClr>
            </a:solidFill>
            <a:prstDash val="solid"/>
            <a:miter lim="800000"/>
          </a:ln>
          <a:effectLst/>
        </p:spPr>
        <p:txBody>
          <a:bodyPr/>
          <a:lstStyle/>
          <a:p>
            <a:endParaRPr lang="el-GR"/>
          </a:p>
        </p:txBody>
      </p:sp>
      <p:pic>
        <p:nvPicPr>
          <p:cNvPr id="4" name="Εικόνα 3" descr="Εικόνα που περιέχει άνδρας, κείμενο, βιβλίο, ντύσιμο&#10;&#10;Περιγραφή που δημιουργήθηκε αυτόματα">
            <a:extLst>
              <a:ext uri="{FF2B5EF4-FFF2-40B4-BE49-F238E27FC236}">
                <a16:creationId xmlns:a16="http://schemas.microsoft.com/office/drawing/2014/main" id="{85DABD55-D5D2-4871-AC92-5BAB0EA83EB8}"/>
              </a:ext>
            </a:extLst>
          </p:cNvPr>
          <p:cNvPicPr>
            <a:picLocks noChangeAspect="1"/>
          </p:cNvPicPr>
          <p:nvPr/>
        </p:nvPicPr>
        <p:blipFill>
          <a:blip r:embed="rId2"/>
          <a:stretch>
            <a:fillRect/>
          </a:stretch>
        </p:blipFill>
        <p:spPr>
          <a:xfrm>
            <a:off x="909335" y="1206902"/>
            <a:ext cx="3298183" cy="4457005"/>
          </a:xfrm>
          <a:prstGeom prst="rect">
            <a:avLst/>
          </a:prstGeom>
        </p:spPr>
      </p:pic>
      <p:sp>
        <p:nvSpPr>
          <p:cNvPr id="3" name="Θέση περιεχομένου 2">
            <a:extLst>
              <a:ext uri="{FF2B5EF4-FFF2-40B4-BE49-F238E27FC236}">
                <a16:creationId xmlns:a16="http://schemas.microsoft.com/office/drawing/2014/main" id="{2DF7A83B-5126-46C1-979C-49DEB6EF981B}"/>
              </a:ext>
            </a:extLst>
          </p:cNvPr>
          <p:cNvSpPr>
            <a:spLocks noGrp="1"/>
          </p:cNvSpPr>
          <p:nvPr>
            <p:ph idx="1"/>
          </p:nvPr>
        </p:nvSpPr>
        <p:spPr>
          <a:xfrm>
            <a:off x="4934587" y="2538919"/>
            <a:ext cx="3718166" cy="3496120"/>
          </a:xfrm>
        </p:spPr>
        <p:txBody>
          <a:bodyPr>
            <a:normAutofit/>
          </a:bodyPr>
          <a:lstStyle/>
          <a:p>
            <a:r>
              <a:rPr lang="el-GR" dirty="0"/>
              <a:t>Ανάλυση της κουλτούρας της καθημερινότητας της Γαλλίας</a:t>
            </a:r>
          </a:p>
          <a:p>
            <a:endParaRPr lang="el-GR" dirty="0"/>
          </a:p>
          <a:p>
            <a:r>
              <a:rPr lang="el-GR" dirty="0"/>
              <a:t>Ανάλυση συμπλεγμάτων σημείων και ιδεολογίας (</a:t>
            </a:r>
            <a:r>
              <a:rPr lang="el-GR" dirty="0" err="1"/>
              <a:t>καταδηλώσεων</a:t>
            </a:r>
            <a:r>
              <a:rPr lang="el-GR" dirty="0"/>
              <a:t> και συνδηλώσεων)</a:t>
            </a:r>
          </a:p>
          <a:p>
            <a:endParaRPr lang="el-GR" dirty="0"/>
          </a:p>
          <a:p>
            <a:endParaRPr lang="el-GR" dirty="0"/>
          </a:p>
        </p:txBody>
      </p:sp>
    </p:spTree>
    <p:extLst>
      <p:ext uri="{BB962C8B-B14F-4D97-AF65-F5344CB8AC3E}">
        <p14:creationId xmlns:p14="http://schemas.microsoft.com/office/powerpoint/2010/main" val="29351636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1346C5-D107-477A-9591-33898C86D781}"/>
              </a:ext>
            </a:extLst>
          </p:cNvPr>
          <p:cNvSpPr>
            <a:spLocks noGrp="1"/>
          </p:cNvSpPr>
          <p:nvPr>
            <p:ph type="title"/>
          </p:nvPr>
        </p:nvSpPr>
        <p:spPr>
          <a:xfrm>
            <a:off x="731520" y="642594"/>
            <a:ext cx="7680960" cy="698174"/>
          </a:xfrm>
        </p:spPr>
        <p:txBody>
          <a:bodyPr>
            <a:normAutofit/>
          </a:bodyPr>
          <a:lstStyle/>
          <a:p>
            <a:r>
              <a:rPr lang="en-US" sz="1800" dirty="0"/>
              <a:t>To Citroen </a:t>
            </a:r>
            <a:r>
              <a:rPr lang="el-GR" sz="1800" dirty="0"/>
              <a:t>ως ένας «σύγχρονος καθεδρικός ναός» </a:t>
            </a:r>
          </a:p>
        </p:txBody>
      </p:sp>
      <p:pic>
        <p:nvPicPr>
          <p:cNvPr id="4" name="Θέση περιεχομένου 3">
            <a:extLst>
              <a:ext uri="{FF2B5EF4-FFF2-40B4-BE49-F238E27FC236}">
                <a16:creationId xmlns:a16="http://schemas.microsoft.com/office/drawing/2014/main" id="{BB62EE05-43A8-488E-B88B-665F8308D33A}"/>
              </a:ext>
            </a:extLst>
          </p:cNvPr>
          <p:cNvPicPr>
            <a:picLocks noGrp="1" noChangeAspect="1"/>
          </p:cNvPicPr>
          <p:nvPr>
            <p:ph idx="1"/>
          </p:nvPr>
        </p:nvPicPr>
        <p:blipFill>
          <a:blip r:embed="rId2"/>
          <a:stretch>
            <a:fillRect/>
          </a:stretch>
        </p:blipFill>
        <p:spPr>
          <a:xfrm>
            <a:off x="1882645" y="2276872"/>
            <a:ext cx="5071660" cy="3816424"/>
          </a:xfrm>
          <a:prstGeom prst="rect">
            <a:avLst/>
          </a:prstGeom>
        </p:spPr>
      </p:pic>
    </p:spTree>
    <p:extLst>
      <p:ext uri="{BB962C8B-B14F-4D97-AF65-F5344CB8AC3E}">
        <p14:creationId xmlns:p14="http://schemas.microsoft.com/office/powerpoint/2010/main" val="116962780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100C77-2720-438B-B684-5C17F1152BE4}"/>
              </a:ext>
            </a:extLst>
          </p:cNvPr>
          <p:cNvSpPr>
            <a:spLocks noGrp="1"/>
          </p:cNvSpPr>
          <p:nvPr>
            <p:ph type="title"/>
          </p:nvPr>
        </p:nvSpPr>
        <p:spPr>
          <a:xfrm>
            <a:off x="731520" y="642594"/>
            <a:ext cx="7680960" cy="770182"/>
          </a:xfrm>
        </p:spPr>
        <p:txBody>
          <a:bodyPr>
            <a:normAutofit fontScale="90000"/>
          </a:bodyPr>
          <a:lstStyle/>
          <a:p>
            <a:r>
              <a:rPr lang="el-GR" sz="1800" dirty="0"/>
              <a:t>«Ο Μύθος Σήμερα» </a:t>
            </a:r>
            <a:br>
              <a:rPr lang="el-GR" sz="1800" dirty="0"/>
            </a:br>
            <a:br>
              <a:rPr lang="el-GR" sz="1800" dirty="0"/>
            </a:br>
            <a:endParaRPr lang="el-GR" sz="1800" dirty="0"/>
          </a:p>
        </p:txBody>
      </p:sp>
      <p:sp>
        <p:nvSpPr>
          <p:cNvPr id="3" name="Θέση περιεχομένου 2">
            <a:extLst>
              <a:ext uri="{FF2B5EF4-FFF2-40B4-BE49-F238E27FC236}">
                <a16:creationId xmlns:a16="http://schemas.microsoft.com/office/drawing/2014/main" id="{8BF6C158-F1D6-47F3-B383-C2F0CB5FBA58}"/>
              </a:ext>
            </a:extLst>
          </p:cNvPr>
          <p:cNvSpPr>
            <a:spLocks noGrp="1"/>
          </p:cNvSpPr>
          <p:nvPr>
            <p:ph idx="1"/>
          </p:nvPr>
        </p:nvSpPr>
        <p:spPr>
          <a:xfrm>
            <a:off x="731520" y="2132856"/>
            <a:ext cx="7680960" cy="3902184"/>
          </a:xfrm>
        </p:spPr>
        <p:txBody>
          <a:bodyPr>
            <a:normAutofit fontScale="92500" lnSpcReduction="20000"/>
          </a:bodyPr>
          <a:lstStyle/>
          <a:p>
            <a:r>
              <a:rPr lang="el-GR" dirty="0"/>
              <a:t>Ενοφθαλμισμός (αναγνωρίζω κάποια αδικία αποτρέποντας συνολική κριτική)</a:t>
            </a:r>
          </a:p>
          <a:p>
            <a:endParaRPr lang="el-GR" dirty="0"/>
          </a:p>
          <a:p>
            <a:r>
              <a:rPr lang="el-GR" dirty="0"/>
              <a:t>Εξάλειψη της ιστορίας (έλλειψη κοινωνικής καταγωγής των πραγμάτων από το αφήγημα)</a:t>
            </a:r>
          </a:p>
          <a:p>
            <a:endParaRPr lang="el-GR" dirty="0"/>
          </a:p>
          <a:p>
            <a:r>
              <a:rPr lang="el-GR" dirty="0"/>
              <a:t>Ταυτοποίηση (ταύτιση δύο διαφορετικών σημείων που δημιουργούν ένα καινούργιο)</a:t>
            </a:r>
          </a:p>
          <a:p>
            <a:endParaRPr lang="el-GR" dirty="0"/>
          </a:p>
          <a:p>
            <a:r>
              <a:rPr lang="el-GR" dirty="0"/>
              <a:t>Ποσοτικοποίηση της ποιότητας (υποταγή στον ορθολογισμό)</a:t>
            </a:r>
          </a:p>
          <a:p>
            <a:endParaRPr lang="el-GR" dirty="0"/>
          </a:p>
          <a:p>
            <a:r>
              <a:rPr lang="el-GR" dirty="0"/>
              <a:t>Παρουσίαση των γεγονότων (αποφθέγματα για τον κόσμο που ευνουχίζουν την κριτική σκέψη)</a:t>
            </a:r>
          </a:p>
          <a:p>
            <a:endParaRPr lang="el-GR" dirty="0"/>
          </a:p>
        </p:txBody>
      </p:sp>
    </p:spTree>
    <p:extLst>
      <p:ext uri="{BB962C8B-B14F-4D97-AF65-F5344CB8AC3E}">
        <p14:creationId xmlns:p14="http://schemas.microsoft.com/office/powerpoint/2010/main" val="13620948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489CFA-8B15-4CD4-92B3-E0FC2337E63F}"/>
              </a:ext>
            </a:extLst>
          </p:cNvPr>
          <p:cNvSpPr>
            <a:spLocks noGrp="1"/>
          </p:cNvSpPr>
          <p:nvPr>
            <p:ph type="title"/>
          </p:nvPr>
        </p:nvSpPr>
        <p:spPr>
          <a:xfrm>
            <a:off x="731520" y="642594"/>
            <a:ext cx="7680960" cy="554158"/>
          </a:xfrm>
        </p:spPr>
        <p:txBody>
          <a:bodyPr>
            <a:normAutofit/>
          </a:bodyPr>
          <a:lstStyle/>
          <a:p>
            <a:r>
              <a:rPr lang="el-GR" sz="2400" dirty="0"/>
              <a:t>Μάρσαλ </a:t>
            </a:r>
            <a:r>
              <a:rPr lang="el-GR" sz="2400" dirty="0" err="1"/>
              <a:t>Σαλίνς</a:t>
            </a:r>
            <a:endParaRPr lang="el-GR" sz="2400" dirty="0"/>
          </a:p>
        </p:txBody>
      </p:sp>
      <p:sp>
        <p:nvSpPr>
          <p:cNvPr id="3" name="Θέση περιεχομένου 2">
            <a:extLst>
              <a:ext uri="{FF2B5EF4-FFF2-40B4-BE49-F238E27FC236}">
                <a16:creationId xmlns:a16="http://schemas.microsoft.com/office/drawing/2014/main" id="{E159D163-C580-44E5-9911-3DBE213B75B7}"/>
              </a:ext>
            </a:extLst>
          </p:cNvPr>
          <p:cNvSpPr>
            <a:spLocks noGrp="1"/>
          </p:cNvSpPr>
          <p:nvPr>
            <p:ph idx="1"/>
          </p:nvPr>
        </p:nvSpPr>
        <p:spPr>
          <a:xfrm>
            <a:off x="731520" y="1412776"/>
            <a:ext cx="7680960" cy="4622264"/>
          </a:xfrm>
        </p:spPr>
        <p:txBody>
          <a:bodyPr/>
          <a:lstStyle/>
          <a:p>
            <a:r>
              <a:rPr lang="el-GR" dirty="0"/>
              <a:t>Κουλτούρα και Πρακτικός Λόγος (1976)</a:t>
            </a:r>
          </a:p>
          <a:p>
            <a:endParaRPr lang="el-GR" dirty="0"/>
          </a:p>
          <a:p>
            <a:r>
              <a:rPr lang="el-GR" dirty="0"/>
              <a:t>Όχι (ορθολογικά) συμφέροντα αλλά αυθαίρετα πολιτισμικά στοιχεία συγκροτούν την ανθρώπινη δράση</a:t>
            </a:r>
          </a:p>
          <a:p>
            <a:endParaRPr lang="el-GR" dirty="0"/>
          </a:p>
          <a:p>
            <a:r>
              <a:rPr lang="el-GR" dirty="0"/>
              <a:t>Πολιτισμικοί κώδικες και όχι ανάλυση κόστους στην οικονομική δράση</a:t>
            </a:r>
          </a:p>
          <a:p>
            <a:endParaRPr lang="el-GR" dirty="0"/>
          </a:p>
          <a:p>
            <a:r>
              <a:rPr lang="el-GR" dirty="0"/>
              <a:t>Σημειωτική ανάγνωση της αστικής σκέψης</a:t>
            </a:r>
          </a:p>
          <a:p>
            <a:endParaRPr lang="el-GR" dirty="0"/>
          </a:p>
          <a:p>
            <a:r>
              <a:rPr lang="el-GR" dirty="0"/>
              <a:t>Το «αμερικανικό σύστημα κρέατος» = ζώο-άνθρωπος, βρώσιμο-μη βρώσιμο ζωικό κρέας, αντιστοίχιση βρώσιμων ζώων με την ανθρώπινη κατάσταση </a:t>
            </a:r>
          </a:p>
        </p:txBody>
      </p:sp>
    </p:spTree>
    <p:extLst>
      <p:ext uri="{BB962C8B-B14F-4D97-AF65-F5344CB8AC3E}">
        <p14:creationId xmlns:p14="http://schemas.microsoft.com/office/powerpoint/2010/main" val="28999652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AB1259-F734-4591-A22D-CFBA36979E1C}"/>
              </a:ext>
            </a:extLst>
          </p:cNvPr>
          <p:cNvSpPr>
            <a:spLocks noGrp="1"/>
          </p:cNvSpPr>
          <p:nvPr>
            <p:ph type="title"/>
          </p:nvPr>
        </p:nvSpPr>
        <p:spPr>
          <a:xfrm>
            <a:off x="731520" y="404664"/>
            <a:ext cx="7680960" cy="626166"/>
          </a:xfrm>
        </p:spPr>
        <p:txBody>
          <a:bodyPr>
            <a:normAutofit/>
          </a:bodyPr>
          <a:lstStyle/>
          <a:p>
            <a:r>
              <a:rPr lang="el-GR" sz="2000" b="1" dirty="0" err="1"/>
              <a:t>Μεταδομισμός</a:t>
            </a:r>
            <a:endParaRPr lang="el-GR" sz="2000" b="1" dirty="0"/>
          </a:p>
        </p:txBody>
      </p:sp>
      <p:sp>
        <p:nvSpPr>
          <p:cNvPr id="3" name="Θέση περιεχομένου 2">
            <a:extLst>
              <a:ext uri="{FF2B5EF4-FFF2-40B4-BE49-F238E27FC236}">
                <a16:creationId xmlns:a16="http://schemas.microsoft.com/office/drawing/2014/main" id="{B24258D6-7898-472E-945C-FAB682B27599}"/>
              </a:ext>
            </a:extLst>
          </p:cNvPr>
          <p:cNvSpPr>
            <a:spLocks noGrp="1"/>
          </p:cNvSpPr>
          <p:nvPr>
            <p:ph idx="1"/>
          </p:nvPr>
        </p:nvSpPr>
        <p:spPr>
          <a:xfrm>
            <a:off x="731520" y="1340768"/>
            <a:ext cx="7680960" cy="4694272"/>
          </a:xfrm>
        </p:spPr>
        <p:txBody>
          <a:bodyPr>
            <a:normAutofit fontScale="92500" lnSpcReduction="20000"/>
          </a:bodyPr>
          <a:lstStyle/>
          <a:p>
            <a:r>
              <a:rPr lang="el-GR" dirty="0"/>
              <a:t>Άτεγκτες ιστορικές και νοητικές δομές που καθορίζουν την ανθρώπινη δράση</a:t>
            </a:r>
          </a:p>
          <a:p>
            <a:endParaRPr lang="el-GR" dirty="0"/>
          </a:p>
          <a:p>
            <a:r>
              <a:rPr lang="el-GR" dirty="0"/>
              <a:t>«Ο θάνατος του υποκειμένου» - η αποκέντρωση του υποκειμένου</a:t>
            </a:r>
          </a:p>
          <a:p>
            <a:endParaRPr lang="el-GR" dirty="0"/>
          </a:p>
          <a:p>
            <a:r>
              <a:rPr lang="el-GR" dirty="0"/>
              <a:t>Ο εαυτός: αντιφατικός, </a:t>
            </a:r>
            <a:r>
              <a:rPr lang="el-GR" dirty="0" err="1"/>
              <a:t>κατατμημένος</a:t>
            </a:r>
            <a:r>
              <a:rPr lang="el-GR" dirty="0"/>
              <a:t>, ατελής </a:t>
            </a:r>
          </a:p>
          <a:p>
            <a:endParaRPr lang="el-GR" dirty="0"/>
          </a:p>
          <a:p>
            <a:r>
              <a:rPr lang="el-GR" dirty="0"/>
              <a:t>Η Σημειολογία ως εγγύηση της αυτονομίας της κουλτούρας</a:t>
            </a:r>
          </a:p>
          <a:p>
            <a:endParaRPr lang="el-GR" dirty="0"/>
          </a:p>
          <a:p>
            <a:r>
              <a:rPr lang="el-GR" dirty="0"/>
              <a:t>Το λογοπλαίσιο </a:t>
            </a:r>
            <a:r>
              <a:rPr lang="en-US" dirty="0"/>
              <a:t>(discourse) </a:t>
            </a:r>
            <a:r>
              <a:rPr lang="el-GR" dirty="0"/>
              <a:t>ως βάση επιστημονικής ανάλυσης</a:t>
            </a:r>
          </a:p>
          <a:p>
            <a:endParaRPr lang="el-GR" dirty="0"/>
          </a:p>
          <a:p>
            <a:r>
              <a:rPr lang="el-GR" dirty="0"/>
              <a:t>Υποκειμενικότητα της έρευνας </a:t>
            </a:r>
          </a:p>
          <a:p>
            <a:endParaRPr lang="el-GR" dirty="0"/>
          </a:p>
          <a:p>
            <a:r>
              <a:rPr lang="el-GR" dirty="0"/>
              <a:t>Όχι «μαθηματική» ανάλυση, αλλά «δημιουργική» παρατήρηση βούλησης και συναισθήματος</a:t>
            </a:r>
          </a:p>
        </p:txBody>
      </p:sp>
    </p:spTree>
    <p:extLst>
      <p:ext uri="{BB962C8B-B14F-4D97-AF65-F5344CB8AC3E}">
        <p14:creationId xmlns:p14="http://schemas.microsoft.com/office/powerpoint/2010/main" val="12419128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0D5232-0A71-422C-8610-0B9C61FF5A7C}"/>
              </a:ext>
            </a:extLst>
          </p:cNvPr>
          <p:cNvSpPr>
            <a:spLocks noGrp="1"/>
          </p:cNvSpPr>
          <p:nvPr>
            <p:ph type="title"/>
          </p:nvPr>
        </p:nvSpPr>
        <p:spPr>
          <a:xfrm>
            <a:off x="731520" y="642594"/>
            <a:ext cx="7680960" cy="554158"/>
          </a:xfrm>
        </p:spPr>
        <p:txBody>
          <a:bodyPr>
            <a:normAutofit/>
          </a:bodyPr>
          <a:lstStyle/>
          <a:p>
            <a:r>
              <a:rPr lang="el-GR" sz="2400" b="1" dirty="0"/>
              <a:t>Εξουσία/Ιστορία</a:t>
            </a:r>
          </a:p>
        </p:txBody>
      </p:sp>
      <p:sp>
        <p:nvSpPr>
          <p:cNvPr id="3" name="Θέση περιεχομένου 2">
            <a:extLst>
              <a:ext uri="{FF2B5EF4-FFF2-40B4-BE49-F238E27FC236}">
                <a16:creationId xmlns:a16="http://schemas.microsoft.com/office/drawing/2014/main" id="{75578CDE-DA0B-43D2-915D-79906C3FC2DB}"/>
              </a:ext>
            </a:extLst>
          </p:cNvPr>
          <p:cNvSpPr>
            <a:spLocks noGrp="1"/>
          </p:cNvSpPr>
          <p:nvPr>
            <p:ph idx="1"/>
          </p:nvPr>
        </p:nvSpPr>
        <p:spPr>
          <a:xfrm>
            <a:off x="731520" y="1556792"/>
            <a:ext cx="7680960" cy="4478248"/>
          </a:xfrm>
        </p:spPr>
        <p:txBody>
          <a:bodyPr>
            <a:normAutofit fontScale="85000" lnSpcReduction="20000"/>
          </a:bodyPr>
          <a:lstStyle/>
          <a:p>
            <a:r>
              <a:rPr lang="el-GR" dirty="0"/>
              <a:t>Η «εξουσία» ως βασική παράμετρος της κουλτούρας</a:t>
            </a:r>
          </a:p>
          <a:p>
            <a:endParaRPr lang="el-GR" dirty="0"/>
          </a:p>
          <a:p>
            <a:r>
              <a:rPr lang="el-GR" dirty="0" err="1"/>
              <a:t>Μαρξίζουσα</a:t>
            </a:r>
            <a:r>
              <a:rPr lang="el-GR" dirty="0"/>
              <a:t> ανάγνωση της κουλτούρας ως σχέσεις εξουσίας</a:t>
            </a:r>
          </a:p>
          <a:p>
            <a:endParaRPr lang="el-GR" dirty="0"/>
          </a:p>
          <a:p>
            <a:r>
              <a:rPr lang="el-GR" dirty="0" err="1"/>
              <a:t>Αλληλοδιείσδηση</a:t>
            </a:r>
            <a:r>
              <a:rPr lang="el-GR" dirty="0"/>
              <a:t>  λογοπλαισίων και δομών εξουσίας</a:t>
            </a:r>
          </a:p>
          <a:p>
            <a:endParaRPr lang="el-GR" dirty="0"/>
          </a:p>
          <a:p>
            <a:r>
              <a:rPr lang="el-GR" dirty="0"/>
              <a:t>Ρατσισμός, </a:t>
            </a:r>
            <a:r>
              <a:rPr lang="el-GR" dirty="0" err="1"/>
              <a:t>έμφυλες</a:t>
            </a:r>
            <a:r>
              <a:rPr lang="el-GR" dirty="0"/>
              <a:t> σχέσεις, αποικιοκρατία, επιστήμη</a:t>
            </a:r>
          </a:p>
          <a:p>
            <a:endParaRPr lang="el-GR" dirty="0"/>
          </a:p>
          <a:p>
            <a:r>
              <a:rPr lang="el-GR" dirty="0"/>
              <a:t>Η κοινωνική ζωή έχει ως κίνητρο την «θέληση για δύναμη»</a:t>
            </a:r>
          </a:p>
          <a:p>
            <a:endParaRPr lang="el-GR" dirty="0"/>
          </a:p>
          <a:p>
            <a:r>
              <a:rPr lang="el-GR" dirty="0"/>
              <a:t>Απόρριψη </a:t>
            </a:r>
            <a:r>
              <a:rPr lang="el-GR" dirty="0" err="1"/>
              <a:t>μετα</a:t>
            </a:r>
            <a:r>
              <a:rPr lang="el-GR" dirty="0"/>
              <a:t>-αφηγήσεων περί νοήματος της Ιστορίας</a:t>
            </a:r>
          </a:p>
          <a:p>
            <a:endParaRPr lang="el-GR" dirty="0"/>
          </a:p>
          <a:p>
            <a:r>
              <a:rPr lang="el-GR" dirty="0"/>
              <a:t>Ασυνέχειες, ρήξεις, </a:t>
            </a:r>
            <a:r>
              <a:rPr lang="el-GR" dirty="0" err="1"/>
              <a:t>ενδεχομενικότητα</a:t>
            </a:r>
            <a:r>
              <a:rPr lang="el-GR" dirty="0"/>
              <a:t>, τύχη</a:t>
            </a:r>
          </a:p>
          <a:p>
            <a:endParaRPr lang="el-GR" dirty="0"/>
          </a:p>
          <a:p>
            <a:r>
              <a:rPr lang="el-GR" dirty="0"/>
              <a:t>Ο πολιτισμός ως αταίριαστα θραύσματα συγκρούσεων για την εξουσία </a:t>
            </a:r>
          </a:p>
        </p:txBody>
      </p:sp>
    </p:spTree>
    <p:extLst>
      <p:ext uri="{BB962C8B-B14F-4D97-AF65-F5344CB8AC3E}">
        <p14:creationId xmlns:p14="http://schemas.microsoft.com/office/powerpoint/2010/main" val="13900861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απούνι">
  <a:themeElements>
    <a:clrScheme name="Σαπούνι">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Σαπούνι">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Σαπούνι">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2179</TotalTime>
  <Words>9831</Words>
  <Application>Microsoft Office PowerPoint</Application>
  <PresentationFormat>Προβολή στην οθόνη (4:3)</PresentationFormat>
  <Paragraphs>1089</Paragraphs>
  <Slides>121</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121</vt:i4>
      </vt:variant>
    </vt:vector>
  </HeadingPairs>
  <TitlesOfParts>
    <vt:vector size="129" baseType="lpstr">
      <vt:lpstr>Aptos</vt:lpstr>
      <vt:lpstr>Arial</vt:lpstr>
      <vt:lpstr>Century Gothic</vt:lpstr>
      <vt:lpstr>Garamond</vt:lpstr>
      <vt:lpstr>Symbol</vt:lpstr>
      <vt:lpstr>Times New Roman</vt:lpstr>
      <vt:lpstr>Wingdings</vt:lpstr>
      <vt:lpstr>Σαπούνι</vt:lpstr>
      <vt:lpstr>Πολιτισμική Κοινωνιολογία</vt:lpstr>
      <vt:lpstr>Ορισμοί της Κουλτούρας </vt:lpstr>
      <vt:lpstr>Η φύση της Κουλτούρας</vt:lpstr>
      <vt:lpstr>Κοινωνικά Πρότυπα</vt:lpstr>
      <vt:lpstr>Κοινωνικά Πρότυπα (Νόρμες) </vt:lpstr>
      <vt:lpstr>Νόρμες</vt:lpstr>
      <vt:lpstr>Έθιμα</vt:lpstr>
      <vt:lpstr>Εξηγήσεις (Λογοδοσία)</vt:lpstr>
      <vt:lpstr>Ήθη</vt:lpstr>
      <vt:lpstr>Νόμοι</vt:lpstr>
      <vt:lpstr>Αξίες</vt:lpstr>
      <vt:lpstr>Αξίες</vt:lpstr>
      <vt:lpstr>Αλλαγές στις Αξίες</vt:lpstr>
      <vt:lpstr>Σύμβολο</vt:lpstr>
      <vt:lpstr>Γλώσσα</vt:lpstr>
      <vt:lpstr>Υπόθεση Γλωσσικής Σχετικότητας</vt:lpstr>
      <vt:lpstr>Εκφραστικός συμβολισμός και παραγωγή κουλτούρας</vt:lpstr>
      <vt:lpstr>Καθολικά στοιχεία της Κουλτούρας (George Peter Murdock, 1950)</vt:lpstr>
      <vt:lpstr>Πολιτισμική Ολοκλήρωση - Αρμονία</vt:lpstr>
      <vt:lpstr>Εθνοκεντρισμός</vt:lpstr>
      <vt:lpstr>Κουλτούρα: Η επικράτεια του νοήματος και του κύρους</vt:lpstr>
      <vt:lpstr>Η κουλτούρα στην κλασσική κοινωνιολογία</vt:lpstr>
      <vt:lpstr>Καρλ Μαρξ (1818-1883)  Οικονομικά και Φιλοσοφικά Χειρόγραφα (1844)</vt:lpstr>
      <vt:lpstr>Εμίλ Ντυρκέμ (1858-1917)  (Η Αυτοκτονία, 1897)</vt:lpstr>
      <vt:lpstr>Εμίλ Ντυρκέμ (Οι στοιχειώδεις Μορφές της Θρησκευτικής Ζωής, 1915)</vt:lpstr>
      <vt:lpstr>Η τελετουργία</vt:lpstr>
      <vt:lpstr>Μαξ Βέμπερ (1864-1920)</vt:lpstr>
      <vt:lpstr>Παρουσίαση του PowerPoint</vt:lpstr>
      <vt:lpstr>Η Προτεσταντική Ηθική και το Πνεύμα του Καπιταλισμού (1904)</vt:lpstr>
      <vt:lpstr>Γκεοργκ Ζίμελ (1858-1918)</vt:lpstr>
      <vt:lpstr>Τάλκοτ Πάρσονς (1902-1979)</vt:lpstr>
      <vt:lpstr>Ενότητα δράσης (The Social System 1951)</vt:lpstr>
      <vt:lpstr>Το κοινωνικό σύστημα (Toward a General Theory of Action 1962)</vt:lpstr>
      <vt:lpstr>Το μοντέλο AGIL</vt:lpstr>
      <vt:lpstr>Μεταβλητές Προτύπων – Αξιακή γενίκευση  (pattern variables – value generalization) (TaGToA, 1962)</vt:lpstr>
      <vt:lpstr>(δυτικός) Μαρξισμός και κουλτούρα</vt:lpstr>
      <vt:lpstr>Γκέοργκ Λούκατς (1885-1971)  History and Class Consciousness (1918-1930 // 1971)</vt:lpstr>
      <vt:lpstr>Αντόνιο Γκράμσι 1891-1937)  Τετράδια Φυλακής (1929-1933)</vt:lpstr>
      <vt:lpstr>Σχολή της Φρανκφούρτης</vt:lpstr>
      <vt:lpstr>Βάλτερ Μπένγιαμιν (1892-1940)</vt:lpstr>
      <vt:lpstr>Τέοντορ Αντόρνο (1903-1969) και Μαξ Χορκχάιμερ</vt:lpstr>
      <vt:lpstr>Γιούργκεν Χάμπερμας</vt:lpstr>
      <vt:lpstr>Θεωρία της επικοινωνιακής δράσης (1984)</vt:lpstr>
      <vt:lpstr>Λουί Αλτουσέρ (1918-1990)</vt:lpstr>
      <vt:lpstr>Μικροθεωρίες</vt:lpstr>
      <vt:lpstr>Έρβιν Γκόφμαν – συμβολική αλληλεπίδραση</vt:lpstr>
      <vt:lpstr>Άσυλα (1961)</vt:lpstr>
      <vt:lpstr>Διαδραστική τελετουργία (1967)</vt:lpstr>
      <vt:lpstr>Θεωρία της ετικέτας (1963, Edwin Lemert και Howard Becker)</vt:lpstr>
      <vt:lpstr>Φαινομενολογία</vt:lpstr>
      <vt:lpstr>Εθνομεθοδολογία – Γκάρφινκελ (1968)</vt:lpstr>
      <vt:lpstr>Γράνφινκελ - Έννοιες</vt:lpstr>
      <vt:lpstr>Επίγονοι του Ντυρκέμ</vt:lpstr>
      <vt:lpstr>Μαρσέλ Μως (1872-1950) – Το Δώρο (1925)</vt:lpstr>
      <vt:lpstr>Μωρίς Αλμπβάς (Maurice Hallbwachs 1877-1945) – συλλογική μνήμη </vt:lpstr>
      <vt:lpstr>Δομισμός - στρουκτουραλισμός</vt:lpstr>
      <vt:lpstr>Φερντινάντ ντε Σωσύρ </vt:lpstr>
      <vt:lpstr>Φερντινάντ ντε Σωσύρ : Το σημείο</vt:lpstr>
      <vt:lpstr>Φερντινάντ ντε Σωσύρ (συνέχεια)</vt:lpstr>
      <vt:lpstr>Claude Lévi-Strauss (1908-2009) - Βασικές Αρχές της Θεωρίας του </vt:lpstr>
      <vt:lpstr>Η Ανάλυση των Μύθων από τον Lévi-Strauss</vt:lpstr>
      <vt:lpstr>Κύριες Συνεισφορές και Επιρροές του Lévi-Strauss</vt:lpstr>
      <vt:lpstr>Άγρια Σκέψη (1962)</vt:lpstr>
      <vt:lpstr>Mary Douglas (Purity and Danger 1966)</vt:lpstr>
      <vt:lpstr>Mary Douglas  (Συνέχεια)</vt:lpstr>
      <vt:lpstr>Mary Douglas  (Συνέχεια)</vt:lpstr>
      <vt:lpstr>Mary Douglas  (Συνέχεια)</vt:lpstr>
      <vt:lpstr>Mary Douglas: Οι κουλτούρες διαχειρίζονται την κοινωνική τάξη, τα όρια και τη σημασία των κανόνων</vt:lpstr>
      <vt:lpstr>Group και Grid</vt:lpstr>
      <vt:lpstr>Group και Grid</vt:lpstr>
      <vt:lpstr>Εφαρμογές της Θεωρίας "Group and Grid"</vt:lpstr>
      <vt:lpstr>Έντουαρντ Σιλς (1910-1995)</vt:lpstr>
      <vt:lpstr>Robert Bellah – Πολιτική Θρησκεία</vt:lpstr>
      <vt:lpstr>Bellah (συνέχεια)</vt:lpstr>
      <vt:lpstr>Jeffrey Alexander – The Cultural Turn </vt:lpstr>
      <vt:lpstr>Alexander (συνέχεια)</vt:lpstr>
      <vt:lpstr>Alexander (συνέχεια)</vt:lpstr>
      <vt:lpstr>Victor Turner (1920-1983)</vt:lpstr>
      <vt:lpstr>Βασικές διαφορές Turner και Durkheim </vt:lpstr>
      <vt:lpstr>2. Αντίληψη της τελετουργίας και της συμβολικής δράσης: </vt:lpstr>
      <vt:lpstr>3. Κεντρική έννοια της «μεθοριακότητας» (liminality): </vt:lpstr>
      <vt:lpstr>4. Ρόλος της κοινότητας και της αλληλεγγύης: </vt:lpstr>
      <vt:lpstr>5. Μεθοδολογικές προσεγγίσεις: </vt:lpstr>
      <vt:lpstr>Durkheim και Turner</vt:lpstr>
      <vt:lpstr>Κίνδυνοι της Παρατεταμένης Μεθοριακότητας (Αrpad Szakolczai) </vt:lpstr>
      <vt:lpstr>Επιπτώσεις της Διαρκούς Μεθοριακότητας και η Θεατρικοποίηση της Κοινωνίας</vt:lpstr>
      <vt:lpstr>Shmuel Eisenstadt</vt:lpstr>
      <vt:lpstr>Μαραγκουδάκης (The Greek Crisis and its Cultural Origins 2019)</vt:lpstr>
      <vt:lpstr>Μαραγκουδάκης (συνέχεια)</vt:lpstr>
      <vt:lpstr>Παρουσίαση του PowerPoint</vt:lpstr>
      <vt:lpstr>Παρουσίαση του PowerPoint</vt:lpstr>
      <vt:lpstr>Αναθεωρήσεις - Εξελίξεις</vt:lpstr>
      <vt:lpstr>Ρολάντ Μπαρτ (1915-1980) Συνδυασμός σημειολογίας και κριτικής σκέψης</vt:lpstr>
      <vt:lpstr>Μυθολογίες (1957)</vt:lpstr>
      <vt:lpstr>To Citroen ως ένας «σύγχρονος καθεδρικός ναός» </vt:lpstr>
      <vt:lpstr>«Ο Μύθος Σήμερα»   </vt:lpstr>
      <vt:lpstr>Μάρσαλ Σαλίνς</vt:lpstr>
      <vt:lpstr>Μεταδομισμός</vt:lpstr>
      <vt:lpstr>Εξουσία/Ιστορία</vt:lpstr>
      <vt:lpstr>Μισέλ Φουκώ (1926-1984)</vt:lpstr>
      <vt:lpstr>Εξουσία</vt:lpstr>
      <vt:lpstr>Ζακ Ντεριντά</vt:lpstr>
      <vt:lpstr>Πιέρ Μπουρντιέ (1930-2002)</vt:lpstr>
      <vt:lpstr>Κεφάλαια προσδιορισμού σχέσεων εξουσίας</vt:lpstr>
      <vt:lpstr>Άντονυ Γκίντενς (1938- )</vt:lpstr>
      <vt:lpstr>Νόρμπερτ Ελίας (1897-1990)</vt:lpstr>
      <vt:lpstr>Νέα Αριστερά – Σχολή του Birmingham </vt:lpstr>
      <vt:lpstr>Η κουλτούρα ως κείμενο: αφήγηση και ερμηνευτική</vt:lpstr>
      <vt:lpstr>Μιχαήλ Μπαχτίν (1895-1975)</vt:lpstr>
      <vt:lpstr>Ουμπέρτο Έκο – Αφηγηματικές τεχνικές</vt:lpstr>
      <vt:lpstr>Βίκτορ Τέρνερ</vt:lpstr>
      <vt:lpstr>Κλίφορντ Γκηρτζ</vt:lpstr>
      <vt:lpstr>Ψυχαναλυτικές προσεγγίσεις</vt:lpstr>
      <vt:lpstr>Ζίγκμουντ Φρόυντ </vt:lpstr>
      <vt:lpstr>Σχολή της Φρανκφούρτης – Έριχ Φρομ και Χέρμπερτ Μαρκούζε</vt:lpstr>
      <vt:lpstr>Ζακ Λακάν (1977)</vt:lpstr>
      <vt:lpstr>Μετανεοτερικότητα</vt:lpstr>
      <vt:lpstr>Ζαν-Φρανσουά Λυοτάρ</vt:lpstr>
      <vt:lpstr>Ζαν Μπωντριγιάρ</vt:lpstr>
      <vt:lpstr>Ντάνιελ Μπελ</vt:lpstr>
      <vt:lpstr>Σκοτ Λας (1988)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Πολιτισμική Κοινωνιολογία</dc:title>
  <dc:creator>Manussos  Marangudakis</dc:creator>
  <cp:lastModifiedBy>Marangudakis Manussos</cp:lastModifiedBy>
  <cp:revision>67</cp:revision>
  <dcterms:created xsi:type="dcterms:W3CDTF">2020-04-14T09:32:32Z</dcterms:created>
  <dcterms:modified xsi:type="dcterms:W3CDTF">2024-11-19T06:59:38Z</dcterms:modified>
</cp:coreProperties>
</file>