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732" r:id="rId4"/>
    <p:sldMasterId id="2147483756" r:id="rId5"/>
    <p:sldMasterId id="2147483780" r:id="rId6"/>
  </p:sldMasterIdLst>
  <p:notesMasterIdLst>
    <p:notesMasterId r:id="rId157"/>
  </p:notesMasterIdLst>
  <p:sldIdLst>
    <p:sldId id="256" r:id="rId7"/>
    <p:sldId id="263" r:id="rId8"/>
    <p:sldId id="262" r:id="rId9"/>
    <p:sldId id="261" r:id="rId10"/>
    <p:sldId id="260" r:id="rId11"/>
    <p:sldId id="288" r:id="rId12"/>
    <p:sldId id="265" r:id="rId13"/>
    <p:sldId id="372" r:id="rId14"/>
    <p:sldId id="327" r:id="rId15"/>
    <p:sldId id="328" r:id="rId16"/>
    <p:sldId id="329" r:id="rId17"/>
    <p:sldId id="360" r:id="rId18"/>
    <p:sldId id="324" r:id="rId19"/>
    <p:sldId id="361" r:id="rId20"/>
    <p:sldId id="362" r:id="rId21"/>
    <p:sldId id="363" r:id="rId22"/>
    <p:sldId id="364" r:id="rId23"/>
    <p:sldId id="365" r:id="rId24"/>
    <p:sldId id="366" r:id="rId25"/>
    <p:sldId id="325" r:id="rId26"/>
    <p:sldId id="326" r:id="rId27"/>
    <p:sldId id="367" r:id="rId28"/>
    <p:sldId id="368" r:id="rId29"/>
    <p:sldId id="369" r:id="rId30"/>
    <p:sldId id="370" r:id="rId31"/>
    <p:sldId id="371" r:id="rId32"/>
    <p:sldId id="354" r:id="rId33"/>
    <p:sldId id="355" r:id="rId34"/>
    <p:sldId id="356" r:id="rId35"/>
    <p:sldId id="357" r:id="rId36"/>
    <p:sldId id="358" r:id="rId37"/>
    <p:sldId id="359" r:id="rId38"/>
    <p:sldId id="348" r:id="rId39"/>
    <p:sldId id="349" r:id="rId40"/>
    <p:sldId id="344" r:id="rId41"/>
    <p:sldId id="373" r:id="rId42"/>
    <p:sldId id="330" r:id="rId43"/>
    <p:sldId id="331" r:id="rId44"/>
    <p:sldId id="332" r:id="rId45"/>
    <p:sldId id="374" r:id="rId46"/>
    <p:sldId id="333" r:id="rId47"/>
    <p:sldId id="334" r:id="rId48"/>
    <p:sldId id="335" r:id="rId49"/>
    <p:sldId id="375" r:id="rId50"/>
    <p:sldId id="336" r:id="rId51"/>
    <p:sldId id="376" r:id="rId52"/>
    <p:sldId id="377" r:id="rId53"/>
    <p:sldId id="378" r:id="rId54"/>
    <p:sldId id="379" r:id="rId55"/>
    <p:sldId id="380" r:id="rId56"/>
    <p:sldId id="337" r:id="rId57"/>
    <p:sldId id="381" r:id="rId58"/>
    <p:sldId id="382" r:id="rId59"/>
    <p:sldId id="383" r:id="rId60"/>
    <p:sldId id="338" r:id="rId61"/>
    <p:sldId id="384" r:id="rId62"/>
    <p:sldId id="385" r:id="rId63"/>
    <p:sldId id="386" r:id="rId64"/>
    <p:sldId id="387" r:id="rId65"/>
    <p:sldId id="388" r:id="rId66"/>
    <p:sldId id="389" r:id="rId67"/>
    <p:sldId id="390" r:id="rId68"/>
    <p:sldId id="339" r:id="rId69"/>
    <p:sldId id="391" r:id="rId70"/>
    <p:sldId id="392" r:id="rId71"/>
    <p:sldId id="393" r:id="rId72"/>
    <p:sldId id="394" r:id="rId73"/>
    <p:sldId id="395" r:id="rId74"/>
    <p:sldId id="340" r:id="rId75"/>
    <p:sldId id="396" r:id="rId76"/>
    <p:sldId id="341" r:id="rId77"/>
    <p:sldId id="408" r:id="rId78"/>
    <p:sldId id="409" r:id="rId79"/>
    <p:sldId id="342" r:id="rId80"/>
    <p:sldId id="397" r:id="rId81"/>
    <p:sldId id="350" r:id="rId82"/>
    <p:sldId id="398" r:id="rId83"/>
    <p:sldId id="399" r:id="rId84"/>
    <p:sldId id="400" r:id="rId85"/>
    <p:sldId id="401" r:id="rId86"/>
    <p:sldId id="402" r:id="rId87"/>
    <p:sldId id="403" r:id="rId88"/>
    <p:sldId id="404" r:id="rId89"/>
    <p:sldId id="405" r:id="rId90"/>
    <p:sldId id="406" r:id="rId91"/>
    <p:sldId id="353" r:id="rId92"/>
    <p:sldId id="352" r:id="rId93"/>
    <p:sldId id="351" r:id="rId94"/>
    <p:sldId id="410" r:id="rId95"/>
    <p:sldId id="411" r:id="rId96"/>
    <p:sldId id="412" r:id="rId97"/>
    <p:sldId id="413" r:id="rId98"/>
    <p:sldId id="414" r:id="rId99"/>
    <p:sldId id="415" r:id="rId100"/>
    <p:sldId id="416" r:id="rId101"/>
    <p:sldId id="417" r:id="rId102"/>
    <p:sldId id="418" r:id="rId103"/>
    <p:sldId id="419" r:id="rId104"/>
    <p:sldId id="420" r:id="rId105"/>
    <p:sldId id="407" r:id="rId106"/>
    <p:sldId id="343" r:id="rId107"/>
    <p:sldId id="345" r:id="rId108"/>
    <p:sldId id="346" r:id="rId109"/>
    <p:sldId id="347" r:id="rId110"/>
    <p:sldId id="315" r:id="rId111"/>
    <p:sldId id="269" r:id="rId112"/>
    <p:sldId id="312" r:id="rId113"/>
    <p:sldId id="313" r:id="rId114"/>
    <p:sldId id="314" r:id="rId115"/>
    <p:sldId id="316" r:id="rId116"/>
    <p:sldId id="317" r:id="rId117"/>
    <p:sldId id="318" r:id="rId118"/>
    <p:sldId id="319" r:id="rId119"/>
    <p:sldId id="320" r:id="rId120"/>
    <p:sldId id="292" r:id="rId121"/>
    <p:sldId id="293" r:id="rId122"/>
    <p:sldId id="294" r:id="rId123"/>
    <p:sldId id="295" r:id="rId124"/>
    <p:sldId id="296" r:id="rId125"/>
    <p:sldId id="297" r:id="rId126"/>
    <p:sldId id="298" r:id="rId127"/>
    <p:sldId id="275" r:id="rId128"/>
    <p:sldId id="274" r:id="rId129"/>
    <p:sldId id="321" r:id="rId130"/>
    <p:sldId id="322" r:id="rId131"/>
    <p:sldId id="309" r:id="rId132"/>
    <p:sldId id="310" r:id="rId133"/>
    <p:sldId id="323" r:id="rId134"/>
    <p:sldId id="301" r:id="rId135"/>
    <p:sldId id="277" r:id="rId136"/>
    <p:sldId id="289" r:id="rId137"/>
    <p:sldId id="290" r:id="rId138"/>
    <p:sldId id="278" r:id="rId139"/>
    <p:sldId id="279" r:id="rId140"/>
    <p:sldId id="286" r:id="rId141"/>
    <p:sldId id="280" r:id="rId142"/>
    <p:sldId id="291" r:id="rId143"/>
    <p:sldId id="281" r:id="rId144"/>
    <p:sldId id="282" r:id="rId145"/>
    <p:sldId id="304" r:id="rId146"/>
    <p:sldId id="302" r:id="rId147"/>
    <p:sldId id="305" r:id="rId148"/>
    <p:sldId id="306" r:id="rId149"/>
    <p:sldId id="307" r:id="rId150"/>
    <p:sldId id="308" r:id="rId151"/>
    <p:sldId id="303" r:id="rId152"/>
    <p:sldId id="311" r:id="rId153"/>
    <p:sldId id="283" r:id="rId154"/>
    <p:sldId id="284" r:id="rId155"/>
    <p:sldId id="287" r:id="rId15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1918" autoAdjust="0"/>
  </p:normalViewPr>
  <p:slideViewPr>
    <p:cSldViewPr>
      <p:cViewPr varScale="1">
        <p:scale>
          <a:sx n="103" d="100"/>
          <a:sy n="103" d="100"/>
        </p:scale>
        <p:origin x="18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9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Relationship Id="rId159" Type="http://schemas.openxmlformats.org/officeDocument/2006/relationships/viewProps" Target="viewProps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53" Type="http://schemas.openxmlformats.org/officeDocument/2006/relationships/slide" Target="slides/slide47.xml"/><Relationship Id="rId74" Type="http://schemas.openxmlformats.org/officeDocument/2006/relationships/slide" Target="slides/slide68.xml"/><Relationship Id="rId128" Type="http://schemas.openxmlformats.org/officeDocument/2006/relationships/slide" Target="slides/slide122.xml"/><Relationship Id="rId149" Type="http://schemas.openxmlformats.org/officeDocument/2006/relationships/slide" Target="slides/slide143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9.xml"/><Relationship Id="rId160" Type="http://schemas.openxmlformats.org/officeDocument/2006/relationships/theme" Target="theme/theme1.xml"/><Relationship Id="rId22" Type="http://schemas.openxmlformats.org/officeDocument/2006/relationships/slide" Target="slides/slide16.xml"/><Relationship Id="rId43" Type="http://schemas.openxmlformats.org/officeDocument/2006/relationships/slide" Target="slides/slide37.xml"/><Relationship Id="rId64" Type="http://schemas.openxmlformats.org/officeDocument/2006/relationships/slide" Target="slides/slide58.xml"/><Relationship Id="rId118" Type="http://schemas.openxmlformats.org/officeDocument/2006/relationships/slide" Target="slides/slide112.xml"/><Relationship Id="rId139" Type="http://schemas.openxmlformats.org/officeDocument/2006/relationships/slide" Target="slides/slide133.xml"/><Relationship Id="rId85" Type="http://schemas.openxmlformats.org/officeDocument/2006/relationships/slide" Target="slides/slide79.xml"/><Relationship Id="rId150" Type="http://schemas.openxmlformats.org/officeDocument/2006/relationships/slide" Target="slides/slide144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40" Type="http://schemas.openxmlformats.org/officeDocument/2006/relationships/slide" Target="slides/slide134.xml"/><Relationship Id="rId145" Type="http://schemas.openxmlformats.org/officeDocument/2006/relationships/slide" Target="slides/slide139.xml"/><Relationship Id="rId16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51" Type="http://schemas.openxmlformats.org/officeDocument/2006/relationships/slide" Target="slides/slide145.xml"/><Relationship Id="rId156" Type="http://schemas.openxmlformats.org/officeDocument/2006/relationships/slide" Target="slides/slide150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slide" Target="slides/slide135.xml"/><Relationship Id="rId146" Type="http://schemas.openxmlformats.org/officeDocument/2006/relationships/slide" Target="slides/slide14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157" Type="http://schemas.openxmlformats.org/officeDocument/2006/relationships/notesMaster" Target="notesMasters/notesMaster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52" Type="http://schemas.openxmlformats.org/officeDocument/2006/relationships/slide" Target="slides/slide14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158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3" Type="http://schemas.openxmlformats.org/officeDocument/2006/relationships/slide" Target="slides/slide147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slide" Target="slides/slide137.xml"/><Relationship Id="rId148" Type="http://schemas.openxmlformats.org/officeDocument/2006/relationships/slide" Target="slides/slide14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54" Type="http://schemas.openxmlformats.org/officeDocument/2006/relationships/slide" Target="slides/slide148.xml"/><Relationship Id="rId16" Type="http://schemas.openxmlformats.org/officeDocument/2006/relationships/slide" Target="slides/slide10.xml"/><Relationship Id="rId37" Type="http://schemas.openxmlformats.org/officeDocument/2006/relationships/slide" Target="slides/slide31.xml"/><Relationship Id="rId58" Type="http://schemas.openxmlformats.org/officeDocument/2006/relationships/slide" Target="slides/slide52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44" Type="http://schemas.openxmlformats.org/officeDocument/2006/relationships/slide" Target="slides/slide138.xml"/><Relationship Id="rId90" Type="http://schemas.openxmlformats.org/officeDocument/2006/relationships/slide" Target="slides/slide84.xml"/><Relationship Id="rId27" Type="http://schemas.openxmlformats.org/officeDocument/2006/relationships/slide" Target="slides/slide21.xml"/><Relationship Id="rId48" Type="http://schemas.openxmlformats.org/officeDocument/2006/relationships/slide" Target="slides/slide42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34" Type="http://schemas.openxmlformats.org/officeDocument/2006/relationships/slide" Target="slides/slide128.xml"/><Relationship Id="rId80" Type="http://schemas.openxmlformats.org/officeDocument/2006/relationships/slide" Target="slides/slide74.xml"/><Relationship Id="rId155" Type="http://schemas.openxmlformats.org/officeDocument/2006/relationships/slide" Target="slides/slide1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976AA-EA16-4D5E-84D7-C345D771E518}" type="datetimeFigureOut">
              <a:rPr lang="el-GR" smtClean="0"/>
              <a:t>13/1/2026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C1AAD-5828-47D8-BB33-7B30B94DA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442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C1AAD-5828-47D8-BB33-7B30B94DA0A6}" type="slidenum">
              <a:rPr lang="el-GR" smtClean="0"/>
              <a:t>116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541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Θέμης Τσιρώνης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D061-CFA4-4666-9145-5387D0B3C116}" type="slidenum">
              <a:rPr lang="en-US" smtClean="0">
                <a:solidFill>
                  <a:prstClr val="black"/>
                </a:solidFill>
              </a:rPr>
              <a:pPr/>
              <a:t>135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5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13/1/2026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13/1/2026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13/1/2026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13/1/2026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13/1/2026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13/1/2026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13/1/2026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13/1/2026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13/1/2026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13/1/2026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13/1/2026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FEEB88A-4549-4DB2-BC70-32EB92D2D841}" type="datetimeFigureOut">
              <a:rPr lang="el-GR" smtClean="0"/>
              <a:t>13/1/2026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FEEB88A-4549-4DB2-BC70-32EB92D2D841}" type="datetimeFigureOut">
              <a:rPr lang="el-GR" smtClean="0"/>
              <a:t>13/1/2026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FEEB88A-4549-4DB2-BC70-32EB92D2D841}" type="datetimeFigureOut">
              <a:rPr lang="el-GR" smtClean="0"/>
              <a:t>13/1/2026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FEEB88A-4549-4DB2-BC70-32EB92D2D841}" type="datetimeFigureOut">
              <a:rPr lang="el-GR" smtClean="0"/>
              <a:t>13/1/2026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FEEB88A-4549-4DB2-BC70-32EB92D2D841}" type="datetimeFigureOut">
              <a:rPr lang="el-GR" smtClean="0"/>
              <a:t>13/1/2026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FEEB88A-4549-4DB2-BC70-32EB92D2D841}" type="datetimeFigureOut">
              <a:rPr lang="el-GR" smtClean="0"/>
              <a:t>13/1/2026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8280920" cy="1470025"/>
          </a:xfrm>
        </p:spPr>
        <p:txBody>
          <a:bodyPr>
            <a:normAutofit/>
          </a:bodyPr>
          <a:lstStyle/>
          <a:p>
            <a:r>
              <a:rPr lang="el-GR" sz="2800" dirty="0"/>
              <a:t>Η ελληνική κρίση και οι πολιτισμικές της καταβολές</a:t>
            </a:r>
            <a:r>
              <a:rPr lang="en-US" sz="2800" dirty="0"/>
              <a:t> </a:t>
            </a:r>
            <a:endParaRPr lang="el-GR" sz="2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99592" y="4077072"/>
            <a:ext cx="7315200" cy="2376264"/>
          </a:xfrm>
        </p:spPr>
        <p:txBody>
          <a:bodyPr/>
          <a:lstStyle/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Κατασκευάζοντας ένα μοντέλο πολιτισμικής έρευνας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3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37E08A-E665-FD9B-7824-CB547B17C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424936" cy="637964"/>
          </a:xfrm>
        </p:spPr>
        <p:txBody>
          <a:bodyPr>
            <a:normAutofit/>
          </a:bodyPr>
          <a:lstStyle/>
          <a:p>
            <a:r>
              <a:rPr lang="el-GR" sz="2800" dirty="0"/>
              <a:t>Η κουλτούρα, η θρησκεία και η κοινωνική δράση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EC3483-230C-A588-4126-A9FB33915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1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Οι θρησκευτικές κοσμοαντιλήψεις αποτελούν θεμελιώδη πηγή πολιτισμικών αξιών και μορφών κοινωνικής δράσης.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Στο έργο Η Προτεσταντική Ηθική και το Πνεύμα του Καπιταλισμού, δείχνει πώς οι θρησκευτικές ιδέες μπορούν να διαμορφώσουν οικονομικές και κοινωνικές πρακτικές.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Οι διαφορετικές κοσμοθεωρίες των θρησκειών (Ιουδαϊσμός, Κομφουκιανισμός, Ινδουισμός, Ισλάμ) οδηγούν σε διακριτές μορφές ορθολογικότητας και κοινωνικής οργάνωσης.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Ο Weber αναλύει τη μεταστροφή από τη μαγεία στη θρησκεία και στον ορθολογισμό, ως βασικό άξονα πολιτισμικής εξέλιξης.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κουλτούρα καθορίζει τους τύπους νομιμοποίησης της εξουσίας: παραδοσιακή, χαρισματική, </a:t>
            </a:r>
            <a:r>
              <a:rPr lang="el-GR" dirty="0" err="1"/>
              <a:t>ορθολογικο</a:t>
            </a:r>
            <a:r>
              <a:rPr lang="el-GR" dirty="0"/>
              <a:t>-νομική.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πολιτισμική διάσταση της δράσης προσδίδει στη νεωτερικότητα έναν μοναδικό ηθικό και υπαρξιακό χαρακτήρα.</a:t>
            </a:r>
          </a:p>
        </p:txBody>
      </p:sp>
    </p:spTree>
    <p:extLst>
      <p:ext uri="{BB962C8B-B14F-4D97-AF65-F5344CB8AC3E}">
        <p14:creationId xmlns:p14="http://schemas.microsoft.com/office/powerpoint/2010/main" val="154950098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41FF0B-17D8-3551-72FD-764DC0162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Κοινός Άξονας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3865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8C5A6C-A186-6E0C-582C-50B6521AF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60648"/>
            <a:ext cx="8208912" cy="6336703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Κοινός άξονας: Όλοι οι θεωρητικοί αντιλαμβάνονται την κουλτούρα ως σύστημα νοήματος και δράσης, όχι ως απλό επίθεμα κοινωνικών δομών.</a:t>
            </a:r>
          </a:p>
          <a:p>
            <a:endParaRPr lang="el-GR" dirty="0"/>
          </a:p>
          <a:p>
            <a:r>
              <a:rPr lang="el-GR" dirty="0"/>
              <a:t>Weber → Eisenstadt→</a:t>
            </a:r>
            <a:r>
              <a:rPr lang="en-US" dirty="0"/>
              <a:t>Taylor</a:t>
            </a:r>
            <a:r>
              <a:rPr lang="el-GR" dirty="0"/>
              <a:t>: Από το νόημα της δράσης στη συγκριτική ιστορικότητα των πολιτισμών και των μορφών νεωτερικότητας.</a:t>
            </a:r>
          </a:p>
          <a:p>
            <a:endParaRPr lang="el-GR" dirty="0"/>
          </a:p>
          <a:p>
            <a:r>
              <a:rPr lang="el-GR" dirty="0" err="1"/>
              <a:t>Bellah</a:t>
            </a:r>
            <a:r>
              <a:rPr lang="el-GR" dirty="0"/>
              <a:t> → Alexander: Από τη θρησκευτική ηθική κοινότητα στην πολιτισμική παράσταση και τη δημόσια σφαίρα ως νέο πεδίο ιερού.</a:t>
            </a:r>
          </a:p>
          <a:p>
            <a:endParaRPr lang="el-GR" dirty="0"/>
          </a:p>
          <a:p>
            <a:r>
              <a:rPr lang="el-GR" dirty="0" err="1"/>
              <a:t>Turner</a:t>
            </a:r>
            <a:r>
              <a:rPr lang="el-GR" dirty="0"/>
              <a:t> → </a:t>
            </a:r>
            <a:r>
              <a:rPr lang="el-GR" dirty="0" err="1"/>
              <a:t>Bateson</a:t>
            </a:r>
            <a:r>
              <a:rPr lang="el-GR" dirty="0"/>
              <a:t>: Από τη συμβολική τελετουργία και την μεθοριακότητα στις επικοινωνιακές και συστημικές δυναμικές του πολιτισμού.</a:t>
            </a:r>
          </a:p>
          <a:p>
            <a:endParaRPr lang="el-GR" dirty="0"/>
          </a:p>
          <a:p>
            <a:r>
              <a:rPr lang="el-GR" dirty="0"/>
              <a:t>Όλοι συγκλίνουν στην ιδέα ότι η κουλτούρα είναι ζωντανός, </a:t>
            </a:r>
            <a:r>
              <a:rPr lang="el-GR" dirty="0" err="1"/>
              <a:t>αυτοαναφορικός</a:t>
            </a:r>
            <a:r>
              <a:rPr lang="el-GR" dirty="0"/>
              <a:t> μηχανισμός, όπου το νόημα παράγεται, μεταβάλλεται και ανανεώνεται μέσα από διαλεκτική, σύγκρουση και </a:t>
            </a:r>
            <a:r>
              <a:rPr lang="el-GR" dirty="0" err="1"/>
              <a:t>αναστοχασμό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941349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73EF8F-47DD-7A47-D203-B50DC648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641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el-GR" sz="2800" dirty="0"/>
              <a:t>Κοινωνική Εξουσία και τα Δίκτυά της</a:t>
            </a:r>
            <a:r>
              <a:rPr lang="en-US" sz="2800" dirty="0"/>
              <a:t> </a:t>
            </a:r>
            <a:r>
              <a:rPr lang="el-GR" sz="2800" dirty="0"/>
              <a:t>κατά </a:t>
            </a:r>
            <a:r>
              <a:rPr lang="en-US" sz="2800" dirty="0"/>
              <a:t>Michael Mann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AEA8CB-081E-1475-3CCA-9A397E23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68761"/>
            <a:ext cx="8784976" cy="540059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 Michael </a:t>
            </a:r>
            <a:r>
              <a:rPr lang="el-GR" dirty="0" err="1"/>
              <a:t>Mann</a:t>
            </a:r>
            <a:r>
              <a:rPr lang="el-GR" dirty="0"/>
              <a:t> αντιλαμβάνεται την κοινωνική ισχύ ως πολυκεντρική και πολυδιάστατη, όχι ενιαία ή μονολιθική.</a:t>
            </a:r>
          </a:p>
          <a:p>
            <a:endParaRPr lang="el-GR" dirty="0"/>
          </a:p>
          <a:p>
            <a:r>
              <a:rPr lang="el-GR" dirty="0"/>
              <a:t>Αναπτύσσει το μοντέλο IEMP (</a:t>
            </a:r>
            <a:r>
              <a:rPr lang="el-GR" dirty="0" err="1"/>
              <a:t>Ideological</a:t>
            </a:r>
            <a:r>
              <a:rPr lang="el-GR" dirty="0"/>
              <a:t>, Economic, </a:t>
            </a:r>
            <a:r>
              <a:rPr lang="el-GR" dirty="0" err="1"/>
              <a:t>Military</a:t>
            </a:r>
            <a:r>
              <a:rPr lang="el-GR" dirty="0"/>
              <a:t>, </a:t>
            </a:r>
            <a:r>
              <a:rPr lang="el-GR" dirty="0" err="1"/>
              <a:t>Political</a:t>
            </a:r>
            <a:r>
              <a:rPr lang="el-GR" dirty="0"/>
              <a:t>) για να αναλύσει τις πηγές εξουσίας.</a:t>
            </a:r>
          </a:p>
          <a:p>
            <a:endParaRPr lang="el-GR" dirty="0"/>
          </a:p>
          <a:p>
            <a:r>
              <a:rPr lang="el-GR" dirty="0"/>
              <a:t>Η εξουσία δεν εδράζεται σε ένα «κυρίαρχο κέντρο», αλλά διαχέεται μέσα από θεσμικά δίκτυα.</a:t>
            </a:r>
          </a:p>
          <a:p>
            <a:endParaRPr lang="el-GR" dirty="0"/>
          </a:p>
          <a:p>
            <a:r>
              <a:rPr lang="el-GR" dirty="0"/>
              <a:t>Διακρίνει ανάμεσα σε αποκεντρωμένη (</a:t>
            </a:r>
            <a:r>
              <a:rPr lang="el-GR" dirty="0" err="1"/>
              <a:t>diffused</a:t>
            </a:r>
            <a:r>
              <a:rPr lang="el-GR" dirty="0"/>
              <a:t>) και συγκεντρωτική (</a:t>
            </a:r>
            <a:r>
              <a:rPr lang="el-GR" dirty="0" err="1"/>
              <a:t>authoritative</a:t>
            </a:r>
            <a:r>
              <a:rPr lang="el-GR" dirty="0"/>
              <a:t>) ισχύ.</a:t>
            </a:r>
          </a:p>
          <a:p>
            <a:endParaRPr lang="el-GR" dirty="0"/>
          </a:p>
          <a:p>
            <a:r>
              <a:rPr lang="el-GR" dirty="0"/>
              <a:t>Ο </a:t>
            </a:r>
            <a:r>
              <a:rPr lang="el-GR" dirty="0" err="1"/>
              <a:t>Mann</a:t>
            </a:r>
            <a:r>
              <a:rPr lang="el-GR" dirty="0"/>
              <a:t> απορρίπτει τόσο τον μαρξιστικό οικονομικό μονισμό όσο και τη φιλελεύθερη θεσμική αυτονομία.</a:t>
            </a:r>
          </a:p>
          <a:p>
            <a:endParaRPr lang="el-GR" dirty="0"/>
          </a:p>
          <a:p>
            <a:r>
              <a:rPr lang="el-GR" dirty="0"/>
              <a:t>Στόχος του: να δείξει πώς οι κοινωνίες εξελίσσονται μέσα από την αλληλεπίδραση διαφορετικών μορφών ισχύος.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5250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65E50D-6595-14D6-DF64-8A3F9F99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90573"/>
            <a:ext cx="7315200" cy="516133"/>
          </a:xfrm>
        </p:spPr>
        <p:txBody>
          <a:bodyPr>
            <a:normAutofit/>
          </a:bodyPr>
          <a:lstStyle/>
          <a:p>
            <a:r>
              <a:rPr lang="el-GR" sz="2400" dirty="0"/>
              <a:t>Τα Τέσσερα Δίκτυα Εξουσίας (IEMP)</a:t>
            </a:r>
            <a:endParaRPr lang="en-US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E65CEA-4880-193A-04A8-00F83FDA0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328591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rgbClr val="FFC000"/>
                </a:solidFill>
              </a:rPr>
              <a:t>Ιδεολογική</a:t>
            </a:r>
            <a:r>
              <a:rPr lang="el-GR" dirty="0"/>
              <a:t> Εξουσία (</a:t>
            </a:r>
            <a:r>
              <a:rPr lang="el-GR" dirty="0" err="1"/>
              <a:t>Ideological</a:t>
            </a:r>
            <a:r>
              <a:rPr lang="el-GR" dirty="0"/>
              <a:t>): Καθορίζει νοήματα, αξίες και κοσμοθεωρίες· πηγές νομιμοποίησης και κοινωνικής συνοχής (π.χ. θρησκεία, ιδεολογία).</a:t>
            </a:r>
          </a:p>
          <a:p>
            <a:endParaRPr lang="el-GR" dirty="0"/>
          </a:p>
          <a:p>
            <a:r>
              <a:rPr lang="el-GR" dirty="0">
                <a:solidFill>
                  <a:srgbClr val="FFC000"/>
                </a:solidFill>
              </a:rPr>
              <a:t>Οικονομική</a:t>
            </a:r>
            <a:r>
              <a:rPr lang="el-GR" dirty="0"/>
              <a:t> Εξουσία (Economic):Έλεγχος των πόρων, της παραγωγής και της ανταλλαγής· δημιουργεί εξαρτήσεις και ανισότητες.</a:t>
            </a:r>
          </a:p>
          <a:p>
            <a:endParaRPr lang="el-GR" dirty="0"/>
          </a:p>
          <a:p>
            <a:r>
              <a:rPr lang="el-GR" dirty="0">
                <a:solidFill>
                  <a:srgbClr val="FFC000"/>
                </a:solidFill>
              </a:rPr>
              <a:t>Στρατιωτική</a:t>
            </a:r>
            <a:r>
              <a:rPr lang="el-GR" dirty="0"/>
              <a:t> Εξουσία (</a:t>
            </a:r>
            <a:r>
              <a:rPr lang="el-GR" dirty="0" err="1"/>
              <a:t>Military</a:t>
            </a:r>
            <a:r>
              <a:rPr lang="el-GR" dirty="0"/>
              <a:t>):Ικανότητα άσκησης βίας ή απειλής βίας για επιβολή και ασφάλεια· δημιουργεί κρατικούς και αυτοκρατορικούς μηχανισμούς.</a:t>
            </a:r>
          </a:p>
          <a:p>
            <a:endParaRPr lang="el-GR" dirty="0"/>
          </a:p>
          <a:p>
            <a:r>
              <a:rPr lang="el-GR" dirty="0">
                <a:solidFill>
                  <a:srgbClr val="FFC000"/>
                </a:solidFill>
              </a:rPr>
              <a:t>Πολιτική</a:t>
            </a:r>
            <a:r>
              <a:rPr lang="el-GR" dirty="0"/>
              <a:t> Εξουσία (</a:t>
            </a:r>
            <a:r>
              <a:rPr lang="el-GR" dirty="0" err="1"/>
              <a:t>Political</a:t>
            </a:r>
            <a:r>
              <a:rPr lang="el-GR" dirty="0"/>
              <a:t>):Θεσμοθετημένος έλεγχος του εδάφους και των πληθυσμών· οργάνωση της συλλογικής δράσης μέσω του κράτους.</a:t>
            </a:r>
          </a:p>
          <a:p>
            <a:endParaRPr lang="el-GR" dirty="0"/>
          </a:p>
          <a:p>
            <a:r>
              <a:rPr lang="el-GR" dirty="0"/>
              <a:t>Κάθε δίκτυο έχει διαφορετική λογική, χωρική εμβέλεια και δυναμική.</a:t>
            </a:r>
          </a:p>
          <a:p>
            <a:endParaRPr lang="el-GR" dirty="0"/>
          </a:p>
          <a:p>
            <a:r>
              <a:rPr lang="el-GR" dirty="0"/>
              <a:t>Η ιστορική εξέλιξη προκύπτει από την αλληλεπίδραση, ενίσχυση ή σύγκρουση αυτών των δικτύων.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9992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B3855F-5D10-8B2B-DDCB-6E471BC8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7315200" cy="588141"/>
          </a:xfrm>
        </p:spPr>
        <p:txBody>
          <a:bodyPr>
            <a:normAutofit/>
          </a:bodyPr>
          <a:lstStyle/>
          <a:p>
            <a:r>
              <a:rPr lang="el-GR" sz="2000" dirty="0"/>
              <a:t>Εφαρμογές και Αναλυτική Δύναμη του Μοντέλου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52E63A-C9C8-7E5B-A09C-A25575DB6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968552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Ο </a:t>
            </a:r>
            <a:r>
              <a:rPr lang="el-GR" dirty="0" err="1"/>
              <a:t>Mann</a:t>
            </a:r>
            <a:r>
              <a:rPr lang="el-GR" dirty="0"/>
              <a:t> προσφέρει το οργανωτικό-θεσμικό υπόβαθρο της ανάλυσης του Eisenstadt: πώς τα πολιτισμικά προγράμματα υλοποιούνται μέσω δικτύων εξουσίας.</a:t>
            </a:r>
            <a:endParaRPr lang="en-US" dirty="0"/>
          </a:p>
          <a:p>
            <a:endParaRPr lang="el-GR" dirty="0"/>
          </a:p>
          <a:p>
            <a:r>
              <a:rPr lang="el-GR" dirty="0"/>
              <a:t>Δείχνει πώς οι κρατικές και αυτοκρατορικές μορφές διαμορφώθηκαν από τη συνεργασία/ανταγωνισμό των δικτύων.</a:t>
            </a:r>
          </a:p>
          <a:p>
            <a:endParaRPr lang="el-GR" dirty="0"/>
          </a:p>
          <a:p>
            <a:r>
              <a:rPr lang="el-GR" dirty="0"/>
              <a:t>Η άνοδος της δυτικής νεωτερικότητας ερμηνεύεται ως συνδυασμός στρατιωτικής, πολιτικής και οικονομικής ισχύος με ιδεολογική νομιμοποίηση.</a:t>
            </a:r>
          </a:p>
          <a:p>
            <a:endParaRPr lang="el-GR" dirty="0"/>
          </a:p>
          <a:p>
            <a:r>
              <a:rPr lang="el-GR" dirty="0"/>
              <a:t>Τα δίκτυα εξουσίας επεκτείνονται διακρατικά στη σύγχρονη παγκοσμιοποίηση.</a:t>
            </a:r>
          </a:p>
          <a:p>
            <a:endParaRPr lang="el-GR" dirty="0"/>
          </a:p>
          <a:p>
            <a:r>
              <a:rPr lang="el-GR" dirty="0"/>
              <a:t>Ο </a:t>
            </a:r>
            <a:r>
              <a:rPr lang="el-GR" dirty="0" err="1"/>
              <a:t>Mann</a:t>
            </a:r>
            <a:r>
              <a:rPr lang="el-GR" dirty="0"/>
              <a:t> υπογραμμίζει την έννοια της “</a:t>
            </a:r>
            <a:r>
              <a:rPr lang="el-GR" dirty="0" err="1"/>
              <a:t>υπερπροσδιορισμένης</a:t>
            </a:r>
            <a:r>
              <a:rPr lang="el-GR" dirty="0"/>
              <a:t> αιτιότητας” – πολλαπλοί παράγοντες δρουν ταυτόχρονα.</a:t>
            </a:r>
          </a:p>
          <a:p>
            <a:endParaRPr lang="el-GR" dirty="0"/>
          </a:p>
          <a:p>
            <a:r>
              <a:rPr lang="el-GR" dirty="0"/>
              <a:t>Το μοντέλο IEMP αποτελεί εργαλείο συγκριτικής ιστορικής κοινωνιολογίας για την κατανόηση του κράτους, της ισχύος και των κοινωνικών μετασχηματισμών.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1480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90B58535-24F0-495F-A145-F73B7AE5E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98600"/>
            <a:ext cx="7185992" cy="5698752"/>
          </a:xfr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FE3FFF70-603E-4852-84E3-EC3534C8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8640"/>
            <a:ext cx="7315200" cy="503337"/>
          </a:xfrm>
        </p:spPr>
        <p:txBody>
          <a:bodyPr>
            <a:normAutofit/>
          </a:bodyPr>
          <a:lstStyle/>
          <a:p>
            <a:r>
              <a:rPr lang="el-GR" sz="2400" dirty="0"/>
              <a:t>Το μοντέλο της κοινωνικής έρευνας/ανάλυσης</a:t>
            </a:r>
          </a:p>
        </p:txBody>
      </p:sp>
    </p:spTree>
    <p:extLst>
      <p:ext uri="{BB962C8B-B14F-4D97-AF65-F5344CB8AC3E}">
        <p14:creationId xmlns:p14="http://schemas.microsoft.com/office/powerpoint/2010/main" val="312925584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548681"/>
            <a:ext cx="7315200" cy="576063"/>
          </a:xfrm>
        </p:spPr>
        <p:txBody>
          <a:bodyPr>
            <a:normAutofit/>
          </a:bodyPr>
          <a:lstStyle/>
          <a:p>
            <a:r>
              <a:rPr lang="el-GR" sz="2400" dirty="0"/>
              <a:t>Ανασκόπηση ερευνών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916833"/>
            <a:ext cx="7618040" cy="4392528"/>
          </a:xfrm>
        </p:spPr>
        <p:txBody>
          <a:bodyPr>
            <a:normAutofit fontScale="92500" lnSpcReduction="10000"/>
          </a:bodyPr>
          <a:lstStyle/>
          <a:p>
            <a:r>
              <a:rPr lang="el-GR" sz="1800" dirty="0"/>
              <a:t>Κοινωνιολογικές</a:t>
            </a:r>
          </a:p>
          <a:p>
            <a:endParaRPr lang="el-GR" sz="1800" dirty="0"/>
          </a:p>
          <a:p>
            <a:r>
              <a:rPr lang="el-GR" sz="1800" dirty="0"/>
              <a:t>Εθνογραφικές</a:t>
            </a:r>
            <a:endParaRPr lang="en-US" sz="1800" dirty="0"/>
          </a:p>
          <a:p>
            <a:endParaRPr lang="en-US" sz="1800" dirty="0"/>
          </a:p>
          <a:p>
            <a:r>
              <a:rPr lang="el-GR" sz="1800" dirty="0" err="1"/>
              <a:t>Κοινωνικο</a:t>
            </a:r>
            <a:r>
              <a:rPr lang="el-GR" sz="1800" dirty="0"/>
              <a:t>-ψυχολογικές</a:t>
            </a:r>
            <a:endParaRPr lang="en-US" sz="1800" dirty="0"/>
          </a:p>
          <a:p>
            <a:endParaRPr lang="en-US" sz="1800" dirty="0"/>
          </a:p>
          <a:p>
            <a:r>
              <a:rPr lang="el-GR" sz="1800" dirty="0"/>
              <a:t>Ανθρωπολογικές</a:t>
            </a:r>
            <a:endParaRPr lang="en-US" sz="1800" dirty="0"/>
          </a:p>
          <a:p>
            <a:endParaRPr lang="en-US" sz="1800" dirty="0"/>
          </a:p>
          <a:p>
            <a:r>
              <a:rPr lang="el-GR" sz="1800" dirty="0"/>
              <a:t>Λογοτεχνία και μουσική</a:t>
            </a:r>
            <a:endParaRPr lang="en-US" sz="1800" dirty="0"/>
          </a:p>
          <a:p>
            <a:endParaRPr lang="en-US" sz="1800" dirty="0"/>
          </a:p>
          <a:p>
            <a:r>
              <a:rPr lang="el-GR" sz="1800" dirty="0"/>
              <a:t>Ιστορικές διαδικασίες και </a:t>
            </a:r>
            <a:r>
              <a:rPr lang="el-GR" sz="1800" dirty="0" err="1"/>
              <a:t>ενδεχομενικότητες</a:t>
            </a:r>
            <a:endParaRPr lang="el-GR" sz="1800" dirty="0"/>
          </a:p>
          <a:p>
            <a:endParaRPr lang="en-US" sz="1800" dirty="0"/>
          </a:p>
          <a:p>
            <a:r>
              <a:rPr lang="el-GR" sz="1800" dirty="0"/>
              <a:t>Θεολογία και λαϊκή θρησκευτικότητα</a:t>
            </a:r>
            <a:endParaRPr lang="en-US" sz="1800" dirty="0"/>
          </a:p>
          <a:p>
            <a:endParaRPr lang="en-US" sz="1800" dirty="0"/>
          </a:p>
          <a:p>
            <a:r>
              <a:rPr lang="el-GR" sz="1800" dirty="0"/>
              <a:t>Ο Τύπος</a:t>
            </a:r>
            <a:endParaRPr lang="en-US" sz="1800" dirty="0"/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181101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7584" y="620689"/>
            <a:ext cx="7315200" cy="648072"/>
          </a:xfrm>
        </p:spPr>
        <p:txBody>
          <a:bodyPr>
            <a:normAutofit/>
          </a:bodyPr>
          <a:lstStyle/>
          <a:p>
            <a:r>
              <a:rPr lang="el-GR" sz="2400" dirty="0"/>
              <a:t>Η Ελλάδα ως κόμβος τριών διαδικασιών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5"/>
            <a:ext cx="7762056" cy="4824576"/>
          </a:xfrm>
        </p:spPr>
        <p:txBody>
          <a:bodyPr/>
          <a:lstStyle/>
          <a:p>
            <a:pPr marL="45720" indent="0">
              <a:buNone/>
            </a:pPr>
            <a:r>
              <a:rPr lang="el-GR" dirty="0"/>
              <a:t>Τι διαμορφώνεται όταν</a:t>
            </a:r>
            <a:r>
              <a:rPr lang="en-US" dirty="0"/>
              <a:t>: </a:t>
            </a:r>
          </a:p>
          <a:p>
            <a:endParaRPr lang="en-US" dirty="0"/>
          </a:p>
          <a:p>
            <a:r>
              <a:rPr lang="en-US" dirty="0"/>
              <a:t>(a) </a:t>
            </a:r>
            <a:r>
              <a:rPr lang="el-GR" dirty="0"/>
              <a:t>μία μυστικιστική θρησκεία συνυφαίνεται με δυτικές, εκκοσμικευμένες, ιδεολογίες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(b) </a:t>
            </a:r>
            <a:r>
              <a:rPr lang="el-GR" dirty="0"/>
              <a:t>μία </a:t>
            </a:r>
            <a:r>
              <a:rPr lang="el-GR" dirty="0" err="1"/>
              <a:t>κοινοτιστική</a:t>
            </a:r>
            <a:r>
              <a:rPr lang="el-GR" dirty="0"/>
              <a:t>, τρίτης Ζώνης, κοινωνία ισχυρότατων Μυθικών μνημών, συνεχώς αναστατώνεται από πολέμους και συγκρούσεις και </a:t>
            </a:r>
            <a:r>
              <a:rPr lang="el-GR" dirty="0" err="1"/>
              <a:t>συνοδά</a:t>
            </a:r>
            <a:r>
              <a:rPr lang="el-GR" dirty="0"/>
              <a:t> πολιτισμικά τραύματα, και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(c) </a:t>
            </a:r>
            <a:r>
              <a:rPr lang="el-GR" dirty="0"/>
              <a:t>η επαρχιώτικη οικογενειοκρατία συνυφαίνεται με τις δομές ενός εισαχθέντος, συγκεντρωτικού, σύγχρονου κράτους</a:t>
            </a:r>
            <a:r>
              <a:rPr lang="en-US" dirty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857523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1544715"/>
            <a:ext cx="7330008" cy="516133"/>
          </a:xfrm>
        </p:spPr>
        <p:txBody>
          <a:bodyPr>
            <a:normAutofit/>
          </a:bodyPr>
          <a:lstStyle/>
          <a:p>
            <a:r>
              <a:rPr lang="el-GR" sz="2400" dirty="0"/>
              <a:t>Τρεις </a:t>
            </a:r>
            <a:r>
              <a:rPr lang="el-GR" sz="2400" dirty="0" err="1"/>
              <a:t>εσωτερικευμένοι</a:t>
            </a:r>
            <a:r>
              <a:rPr lang="el-GR" sz="2400" dirty="0"/>
              <a:t> κώδικες προσανατολισμού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3035431"/>
          </a:xfrm>
        </p:spPr>
        <p:txBody>
          <a:bodyPr/>
          <a:lstStyle/>
          <a:p>
            <a:r>
              <a:rPr lang="el-GR" dirty="0"/>
              <a:t>Γενικευμένη </a:t>
            </a:r>
            <a:r>
              <a:rPr lang="el-GR" dirty="0" err="1"/>
              <a:t>πελατειοκρατία</a:t>
            </a:r>
            <a:r>
              <a:rPr lang="el-GR" dirty="0"/>
              <a:t> 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l-GR" dirty="0"/>
              <a:t>Ανήθικη οικογενειοκρατία</a:t>
            </a:r>
            <a:endParaRPr lang="en-US" dirty="0"/>
          </a:p>
          <a:p>
            <a:endParaRPr lang="en-US" dirty="0"/>
          </a:p>
          <a:p>
            <a:r>
              <a:rPr lang="el-GR" dirty="0"/>
              <a:t>Άναρχος ατομικισμός</a:t>
            </a:r>
          </a:p>
        </p:txBody>
      </p:sp>
    </p:spTree>
    <p:extLst>
      <p:ext uri="{BB962C8B-B14F-4D97-AF65-F5344CB8AC3E}">
        <p14:creationId xmlns:p14="http://schemas.microsoft.com/office/powerpoint/2010/main" val="85734917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398625"/>
            <a:ext cx="7315200" cy="732157"/>
          </a:xfrm>
        </p:spPr>
        <p:txBody>
          <a:bodyPr>
            <a:normAutofit/>
          </a:bodyPr>
          <a:lstStyle/>
          <a:p>
            <a:r>
              <a:rPr lang="el-GR" sz="2400" dirty="0" err="1"/>
              <a:t>Σχισμογένεσις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556791"/>
            <a:ext cx="8712968" cy="490258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l-GR" dirty="0"/>
              <a:t>Η συνεχής εντατικοποίηση των συμβολικών ρηγμάτων εντός μιας κοινωνίας ως απόρροια των οντολογικών και κοσμολογικών αρχών της</a:t>
            </a:r>
          </a:p>
          <a:p>
            <a:pPr marL="45720" indent="0">
              <a:buNone/>
            </a:pPr>
            <a:endParaRPr lang="el-GR" dirty="0"/>
          </a:p>
          <a:p>
            <a:pPr marL="45720" indent="0">
              <a:buNone/>
            </a:pPr>
            <a:r>
              <a:rPr lang="el-GR" dirty="0"/>
              <a:t>Θρησκευτική πηγή</a:t>
            </a:r>
            <a:r>
              <a:rPr lang="en-US" dirty="0"/>
              <a:t>:</a:t>
            </a:r>
          </a:p>
          <a:p>
            <a:r>
              <a:rPr lang="el-GR" sz="1800" dirty="0"/>
              <a:t>μια πολύ έντονη διάκριση μεταξύ της υπερβατικής και της </a:t>
            </a:r>
            <a:r>
              <a:rPr lang="el-GR" sz="1800" dirty="0" err="1"/>
              <a:t>εμμενούς</a:t>
            </a:r>
            <a:r>
              <a:rPr lang="el-GR" sz="1800" dirty="0"/>
              <a:t> επικράτειας</a:t>
            </a:r>
          </a:p>
          <a:p>
            <a:r>
              <a:rPr lang="el-GR" sz="1800" dirty="0"/>
              <a:t>ηθικά ασήμαντη και ανούσια </a:t>
            </a:r>
            <a:r>
              <a:rPr lang="el-GR" sz="1800" dirty="0" err="1"/>
              <a:t>ενδοκοσμική</a:t>
            </a:r>
            <a:r>
              <a:rPr lang="el-GR" sz="1800" dirty="0"/>
              <a:t> κοινωνική δράση</a:t>
            </a:r>
          </a:p>
          <a:p>
            <a:r>
              <a:rPr lang="el-GR" sz="1800" i="1" dirty="0"/>
              <a:t>Το θεμελιώδες αγαθό της </a:t>
            </a:r>
            <a:r>
              <a:rPr lang="en-US" sz="1800" i="1" dirty="0" err="1"/>
              <a:t>Communitas</a:t>
            </a:r>
            <a:r>
              <a:rPr lang="en-US" sz="1800" i="1" dirty="0"/>
              <a:t>: </a:t>
            </a:r>
            <a:r>
              <a:rPr lang="el-GR" sz="1800" dirty="0"/>
              <a:t>η μυστικιστική ένωση των μελών</a:t>
            </a:r>
            <a:endParaRPr lang="en-US" sz="1800" dirty="0"/>
          </a:p>
          <a:p>
            <a:endParaRPr lang="en-US" dirty="0"/>
          </a:p>
          <a:p>
            <a:pPr marL="45720" indent="0">
              <a:buNone/>
            </a:pPr>
            <a:r>
              <a:rPr lang="el-GR" dirty="0"/>
              <a:t>Πολιτική πηγή</a:t>
            </a:r>
            <a:r>
              <a:rPr lang="en-US" dirty="0"/>
              <a:t>:</a:t>
            </a:r>
          </a:p>
          <a:p>
            <a:r>
              <a:rPr lang="el-GR" sz="1800" dirty="0"/>
              <a:t>Η δημοκρατία ως διαμαρτυρία και απείθεια </a:t>
            </a:r>
            <a:endParaRPr lang="en-US" sz="1800" dirty="0"/>
          </a:p>
          <a:p>
            <a:r>
              <a:rPr lang="el-GR" sz="1800" dirty="0"/>
              <a:t>Ο Λαός ως μία βασανισμένη </a:t>
            </a:r>
            <a:r>
              <a:rPr lang="el-GR" sz="1800" dirty="0" err="1"/>
              <a:t>υπερ</a:t>
            </a:r>
            <a:r>
              <a:rPr lang="el-GR" sz="1800" dirty="0"/>
              <a:t>-ιστορική οντότητα</a:t>
            </a:r>
            <a:endParaRPr lang="en-US" sz="1800" dirty="0"/>
          </a:p>
          <a:p>
            <a:r>
              <a:rPr lang="en-US" sz="1800" dirty="0"/>
              <a:t> </a:t>
            </a:r>
            <a:r>
              <a:rPr lang="en-US" sz="1800" i="1" dirty="0" err="1"/>
              <a:t>Communitas</a:t>
            </a:r>
            <a:r>
              <a:rPr lang="en-US" sz="1800" dirty="0"/>
              <a:t>: </a:t>
            </a:r>
            <a:r>
              <a:rPr lang="el-GR" sz="1800" dirty="0"/>
              <a:t>οι </a:t>
            </a:r>
            <a:r>
              <a:rPr lang="el-GR" sz="1800" dirty="0" err="1"/>
              <a:t>αποδιαφοροποιημένοι</a:t>
            </a:r>
            <a:r>
              <a:rPr lang="el-GR" sz="1800" dirty="0"/>
              <a:t> πολίτες ενωμένοι μέσω συλλογικών αναπαραστάσεων ως Λαός</a:t>
            </a:r>
            <a:r>
              <a:rPr lang="en-US" sz="1800" dirty="0"/>
              <a:t> 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688810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718F7F-DB23-5CBC-B3ED-69713D6F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5662"/>
            <a:ext cx="8050088" cy="565956"/>
          </a:xfrm>
        </p:spPr>
        <p:txBody>
          <a:bodyPr>
            <a:normAutofit/>
          </a:bodyPr>
          <a:lstStyle/>
          <a:p>
            <a:r>
              <a:rPr lang="el-GR" sz="2400" dirty="0"/>
              <a:t>Απομάγευση, αξιακές σφαίρες και πολιτισμική τραγωδία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07868F-860E-4D47-C3C2-654C0ED07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256583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Η απομάγευση του κόσμου (</a:t>
            </a:r>
            <a:r>
              <a:rPr lang="el-GR" dirty="0" err="1"/>
              <a:t>Entzauberung</a:t>
            </a:r>
            <a:r>
              <a:rPr lang="el-GR" dirty="0"/>
              <a:t> </a:t>
            </a:r>
            <a:r>
              <a:rPr lang="el-GR" dirty="0" err="1"/>
              <a:t>der</a:t>
            </a:r>
            <a:r>
              <a:rPr lang="el-GR" dirty="0"/>
              <a:t> </a:t>
            </a:r>
            <a:r>
              <a:rPr lang="el-GR" dirty="0" err="1"/>
              <a:t>Welt</a:t>
            </a:r>
            <a:r>
              <a:rPr lang="el-GR" dirty="0"/>
              <a:t>) εκφράζει τη νεωτερική ρήξη μεταξύ αξιών, πίστης και ορθολογικότητας.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Οι αξίες αποσπώνται από ένα ενιαίο κοσμοείδωλο και διαμορφώνουν αυτόνομες σφαίρες (οικονομική, πολιτική, επιστημονική, αισθητική, ερωτική).</a:t>
            </a:r>
            <a:endParaRPr lang="en-US" dirty="0"/>
          </a:p>
          <a:p>
            <a:endParaRPr lang="en-US" dirty="0"/>
          </a:p>
          <a:p>
            <a:r>
              <a:rPr lang="el-GR" dirty="0"/>
              <a:t>Οι σφαίρες αυτές λειτουργούν με ίδιους ορθολογικούς κανόνες, αλλά βρίσκονται σε σύγκρουση∙ ο άνθρωπος βιώνει πολυθεϊσμό αξιών.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νεωτερικότητα συνεπάγεται ηθική τραγωδία: ο άνθρωπος καλείται να επιλέξει ανάμεσα σε ασυμβίβαστα </a:t>
            </a:r>
            <a:r>
              <a:rPr lang="el-GR" dirty="0" err="1"/>
              <a:t>αξιακά</a:t>
            </a:r>
            <a:r>
              <a:rPr lang="el-GR" dirty="0"/>
              <a:t> ιδεώδη.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κουλτούρα γίνεται έτσι πεδίο υπαρξιακής πάλης μεταξύ νοήματος και ορθολογικής οργάνωσης.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Ο Weber συνδέει την κοινωνιολογία της κουλτούρας με την ηθική ευθύνης του επιστήμονα και του πολιτικού: να ενεργεί συνειδητά μέσα σε έναν </a:t>
            </a:r>
            <a:r>
              <a:rPr lang="el-GR" dirty="0" err="1"/>
              <a:t>απομαγεμένο</a:t>
            </a:r>
            <a:r>
              <a:rPr lang="el-GR" dirty="0"/>
              <a:t> κόσμο.</a:t>
            </a:r>
          </a:p>
        </p:txBody>
      </p:sp>
    </p:spTree>
    <p:extLst>
      <p:ext uri="{BB962C8B-B14F-4D97-AF65-F5344CB8AC3E}">
        <p14:creationId xmlns:p14="http://schemas.microsoft.com/office/powerpoint/2010/main" val="427525806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2A148A-C8A1-47A8-8E66-65A9465C0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504056"/>
          </a:xfrm>
        </p:spPr>
        <p:txBody>
          <a:bodyPr>
            <a:normAutofit/>
          </a:bodyPr>
          <a:lstStyle/>
          <a:p>
            <a:r>
              <a:rPr lang="el-GR" sz="1800" dirty="0"/>
              <a:t>Η παραδοσιακή συμβολική διαμόρφωση της αγροτικής Ελλάδας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E5D4343-0C9F-42CB-9EE3-B02D227B1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92" y="1124744"/>
            <a:ext cx="6906708" cy="5422674"/>
          </a:xfrm>
        </p:spPr>
      </p:pic>
    </p:spTree>
    <p:extLst>
      <p:ext uri="{BB962C8B-B14F-4D97-AF65-F5344CB8AC3E}">
        <p14:creationId xmlns:p14="http://schemas.microsoft.com/office/powerpoint/2010/main" val="210785728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819685-DE8F-4B38-A114-82B8E7A5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7"/>
            <a:ext cx="7690048" cy="648072"/>
          </a:xfrm>
        </p:spPr>
        <p:txBody>
          <a:bodyPr>
            <a:normAutofit fontScale="90000"/>
          </a:bodyPr>
          <a:lstStyle/>
          <a:p>
            <a:r>
              <a:rPr lang="el-GR" sz="2000" dirty="0"/>
              <a:t>Μυθικός κοινοτισμός (η λογοτεχνική απεικόνιση της σύγχρονης Ελλάδος από το 1930)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2762326-7160-4CCE-A915-4BD027AA3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9" y="1124744"/>
            <a:ext cx="6978902" cy="5400599"/>
          </a:xfrm>
        </p:spPr>
      </p:pic>
    </p:spTree>
    <p:extLst>
      <p:ext uri="{BB962C8B-B14F-4D97-AF65-F5344CB8AC3E}">
        <p14:creationId xmlns:p14="http://schemas.microsoft.com/office/powerpoint/2010/main" val="99959794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1EB692-C5A7-4173-83C8-6160899B8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2657"/>
            <a:ext cx="7315200" cy="504056"/>
          </a:xfrm>
        </p:spPr>
        <p:txBody>
          <a:bodyPr>
            <a:normAutofit/>
          </a:bodyPr>
          <a:lstStyle/>
          <a:p>
            <a:r>
              <a:rPr lang="el-GR" sz="2400" dirty="0"/>
              <a:t>Άναρχος ατομικισμός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ABA9622-7CE8-40AF-B1D9-95AA29220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93406"/>
            <a:ext cx="7315200" cy="5620155"/>
          </a:xfrm>
        </p:spPr>
      </p:pic>
    </p:spTree>
    <p:extLst>
      <p:ext uri="{BB962C8B-B14F-4D97-AF65-F5344CB8AC3E}">
        <p14:creationId xmlns:p14="http://schemas.microsoft.com/office/powerpoint/2010/main" val="14144635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22A13C-0D74-482D-86DE-3F0A057D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04665"/>
            <a:ext cx="7315200" cy="504056"/>
          </a:xfrm>
        </p:spPr>
        <p:txBody>
          <a:bodyPr>
            <a:normAutofit/>
          </a:bodyPr>
          <a:lstStyle/>
          <a:p>
            <a:r>
              <a:rPr lang="el-GR" sz="2400" dirty="0"/>
              <a:t>Γενικευμένη </a:t>
            </a:r>
            <a:r>
              <a:rPr lang="el-GR" sz="2400" dirty="0" err="1"/>
              <a:t>πελατειοκρατία</a:t>
            </a:r>
            <a:endParaRPr lang="el-GR" sz="24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6CDC080-8669-4A3E-B9A7-4916CB84E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37602"/>
            <a:ext cx="6840760" cy="5359750"/>
          </a:xfrm>
        </p:spPr>
      </p:pic>
    </p:spTree>
    <p:extLst>
      <p:ext uri="{BB962C8B-B14F-4D97-AF65-F5344CB8AC3E}">
        <p14:creationId xmlns:p14="http://schemas.microsoft.com/office/powerpoint/2010/main" val="233854928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69BB74-79B6-4412-8BCA-021F94D8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2656"/>
            <a:ext cx="7315200" cy="660149"/>
          </a:xfrm>
        </p:spPr>
        <p:txBody>
          <a:bodyPr>
            <a:normAutofit/>
          </a:bodyPr>
          <a:lstStyle/>
          <a:p>
            <a:r>
              <a:rPr lang="el-GR" sz="2800" dirty="0"/>
              <a:t>Το ελληνορθόδοξο </a:t>
            </a:r>
            <a:r>
              <a:rPr lang="el-GR" sz="2800" dirty="0" err="1"/>
              <a:t>σωτηριολογικό</a:t>
            </a:r>
            <a:r>
              <a:rPr lang="el-GR" sz="2800" dirty="0"/>
              <a:t> πρότυπο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1079CF2-6319-47C8-BD11-395AFB2BF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60749"/>
            <a:ext cx="7185992" cy="5573781"/>
          </a:xfrm>
        </p:spPr>
      </p:pic>
    </p:spTree>
    <p:extLst>
      <p:ext uri="{BB962C8B-B14F-4D97-AF65-F5344CB8AC3E}">
        <p14:creationId xmlns:p14="http://schemas.microsoft.com/office/powerpoint/2010/main" val="166477133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43344"/>
            <a:ext cx="7315200" cy="792088"/>
          </a:xfrm>
        </p:spPr>
        <p:txBody>
          <a:bodyPr>
            <a:normAutofit/>
          </a:bodyPr>
          <a:lstStyle/>
          <a:p>
            <a:r>
              <a:rPr lang="el-GR" sz="2800" dirty="0"/>
              <a:t>Οι οντολογικές και κοσμολογικές αρχές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909816"/>
              </p:ext>
            </p:extLst>
          </p:nvPr>
        </p:nvGraphicFramePr>
        <p:xfrm>
          <a:off x="179384" y="1188414"/>
          <a:ext cx="8785231" cy="462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0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6450">
                <a:tc>
                  <a:txBody>
                    <a:bodyPr/>
                    <a:lstStyle/>
                    <a:p>
                      <a:r>
                        <a:rPr lang="el-GR" sz="1200" dirty="0"/>
                        <a:t>Παραδοσιακή Αγροτική Διαμόρφωση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Ο λογοτεχνικός  μυστικιστικός κοινοτισμός της δεκαετίας του 1930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Εθνογραφικός άναρχος ατομικισμός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Γενικευμένη Πελατειοκρατία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Η ελληνορθόδοξη θρησκεία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0022">
                <a:tc>
                  <a:txBody>
                    <a:bodyPr/>
                    <a:lstStyle/>
                    <a:p>
                      <a:r>
                        <a:rPr lang="el-GR" sz="1400" dirty="0"/>
                        <a:t>Ο </a:t>
                      </a:r>
                      <a:r>
                        <a:rPr lang="el-GR" sz="1400" dirty="0" err="1"/>
                        <a:t>πεπτωκός</a:t>
                      </a:r>
                      <a:r>
                        <a:rPr lang="el-GR" sz="1400" dirty="0"/>
                        <a:t> κόσμος</a:t>
                      </a:r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l-GR" sz="1400" dirty="0"/>
                        <a:t>Η Οικογένεια ως Εδέμ, έναντι του Κόσμου ως επικίνδυνου τόπου </a:t>
                      </a:r>
                    </a:p>
                    <a:p>
                      <a:endParaRPr lang="en-US" sz="1400" dirty="0"/>
                    </a:p>
                    <a:p>
                      <a:r>
                        <a:rPr lang="el-GR" sz="1400" dirty="0"/>
                        <a:t>Η </a:t>
                      </a:r>
                      <a:r>
                        <a:rPr lang="el-GR" sz="1400" dirty="0" err="1"/>
                        <a:t>κοινωινκή</a:t>
                      </a:r>
                      <a:r>
                        <a:rPr lang="el-GR" sz="1400" dirty="0"/>
                        <a:t> διάταξη ως δεδομένη και αναλλοίωτη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Μυστικιστική Ένωση του παρελθόντος και τωρινού χρόνου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err="1"/>
                        <a:t>Εξωκοσμική</a:t>
                      </a:r>
                      <a:r>
                        <a:rPr lang="el-GR" sz="1400" dirty="0"/>
                        <a:t> αυθεντικότητα έναντι </a:t>
                      </a:r>
                      <a:r>
                        <a:rPr lang="el-GR" sz="1400" dirty="0" err="1"/>
                        <a:t>ενδοκοσμικού</a:t>
                      </a:r>
                      <a:r>
                        <a:rPr lang="el-GR" sz="1400" dirty="0"/>
                        <a:t> συμβιβασμού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err="1"/>
                        <a:t>Εξωκοσμική</a:t>
                      </a:r>
                      <a:r>
                        <a:rPr lang="el-GR" sz="1400" dirty="0"/>
                        <a:t> αγνότητα έναντι εγκόσμιας μιαρότητας </a:t>
                      </a:r>
                      <a:r>
                        <a:rPr lang="en-US" sz="1400" dirty="0"/>
                        <a:t> </a:t>
                      </a:r>
                    </a:p>
                    <a:p>
                      <a:endParaRPr lang="en-US" sz="1400" dirty="0"/>
                    </a:p>
                    <a:p>
                      <a:r>
                        <a:rPr lang="el-GR" sz="1400" dirty="0"/>
                        <a:t>Η κοινωνική διάταξη ως δεδομένη και αναλλοίωτη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err="1"/>
                        <a:t>Εξωκοσμική</a:t>
                      </a:r>
                      <a:r>
                        <a:rPr lang="el-GR" sz="1400" dirty="0"/>
                        <a:t> σωτηρία</a:t>
                      </a:r>
                      <a:r>
                        <a:rPr lang="en-US" sz="1400" dirty="0"/>
                        <a:t> </a:t>
                      </a:r>
                    </a:p>
                    <a:p>
                      <a:endParaRPr lang="en-US" sz="1400" dirty="0"/>
                    </a:p>
                    <a:p>
                      <a:r>
                        <a:rPr lang="el-GR" sz="1400" dirty="0"/>
                        <a:t>Ο </a:t>
                      </a:r>
                      <a:r>
                        <a:rPr lang="el-GR" sz="1400" dirty="0" err="1"/>
                        <a:t>πεπτωκός</a:t>
                      </a:r>
                      <a:r>
                        <a:rPr lang="el-GR" sz="1400" dirty="0"/>
                        <a:t> κόσμος</a:t>
                      </a:r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l-GR" sz="1400" dirty="0"/>
                        <a:t>Αιώνιος παρών χρόνος</a:t>
                      </a:r>
                      <a:endParaRPr lang="en-US" sz="1400" dirty="0"/>
                    </a:p>
                    <a:p>
                      <a:endParaRPr lang="en-US" sz="1600" dirty="0"/>
                    </a:p>
                    <a:p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6309320"/>
            <a:ext cx="757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κόσμος ως μια αδύναμη αντανάκλαση της διαχρονικής αγνότητας</a:t>
            </a:r>
          </a:p>
        </p:txBody>
      </p:sp>
    </p:spTree>
    <p:extLst>
      <p:ext uri="{BB962C8B-B14F-4D97-AF65-F5344CB8AC3E}">
        <p14:creationId xmlns:p14="http://schemas.microsoft.com/office/powerpoint/2010/main" val="83891917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315200" cy="792088"/>
          </a:xfrm>
        </p:spPr>
        <p:txBody>
          <a:bodyPr>
            <a:normAutofit/>
          </a:bodyPr>
          <a:lstStyle/>
          <a:p>
            <a:r>
              <a:rPr lang="el-GR" sz="2800" dirty="0"/>
              <a:t>Θεμελιώδη αγαθά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539800"/>
              </p:ext>
            </p:extLst>
          </p:nvPr>
        </p:nvGraphicFramePr>
        <p:xfrm>
          <a:off x="179512" y="1844824"/>
          <a:ext cx="878523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200" dirty="0"/>
                        <a:t>Παραδοσιακή Αγροτική Διαμόρφωση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Ο λογοτεχνικός  μυστικιστικός κοινοτισμός της δεκαετίας του 1930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Εθνογραφικός άναρχος ατομικισμός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Γενικευμένη Πελατειοκρατία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Η ελληνορθόδοξη θρησκεία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Ασφάλεια</a:t>
                      </a:r>
                    </a:p>
                    <a:p>
                      <a:r>
                        <a:rPr lang="el-GR" sz="1400" dirty="0"/>
                        <a:t>Επιβίωση</a:t>
                      </a:r>
                    </a:p>
                    <a:p>
                      <a:r>
                        <a:rPr lang="el-GR" sz="1400" dirty="0"/>
                        <a:t>Τήρηση κανόνων</a:t>
                      </a:r>
                    </a:p>
                    <a:p>
                      <a:r>
                        <a:rPr lang="el-GR" sz="1400" dirty="0"/>
                        <a:t>Μετάνοια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Η Ελλάδα ως η αιώνια πηγή της αλήθειας και της αυθεντικότητας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Η αυστηρή άμυνα του εσωτερικού ατομικού κόσμου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/>
                        <a:t>Έλεγχος σταθερών και περιορισμένων πόρων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Αποκατάσταση της χαμένης κοινωνίας με τον Θεό</a:t>
                      </a:r>
                    </a:p>
                    <a:p>
                      <a:endParaRPr lang="el-GR" sz="1200" dirty="0"/>
                    </a:p>
                    <a:p>
                      <a:r>
                        <a:rPr lang="el-GR" sz="1200" dirty="0"/>
                        <a:t>Αισθηματική ένωση γνώσης και βούλησης</a:t>
                      </a:r>
                    </a:p>
                    <a:p>
                      <a:endParaRPr lang="el-GR" sz="1200" dirty="0"/>
                    </a:p>
                    <a:p>
                      <a:r>
                        <a:rPr lang="el-GR" sz="1200" dirty="0"/>
                        <a:t>Μεταθανάτια δικαίωση του πάσχοντος</a:t>
                      </a:r>
                      <a:endParaRPr lang="en-US" sz="1200" dirty="0"/>
                    </a:p>
                    <a:p>
                      <a:endParaRPr lang="en-US" sz="1600" dirty="0"/>
                    </a:p>
                    <a:p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26555" y="5908630"/>
            <a:ext cx="432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Ο κόσμος ως εχθρός της αυθεντικότητας</a:t>
            </a:r>
          </a:p>
        </p:txBody>
      </p:sp>
    </p:spTree>
    <p:extLst>
      <p:ext uri="{BB962C8B-B14F-4D97-AF65-F5344CB8AC3E}">
        <p14:creationId xmlns:p14="http://schemas.microsoft.com/office/powerpoint/2010/main" val="297150739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315200" cy="792088"/>
          </a:xfrm>
        </p:spPr>
        <p:txBody>
          <a:bodyPr>
            <a:normAutofit/>
          </a:bodyPr>
          <a:lstStyle/>
          <a:p>
            <a:r>
              <a:rPr lang="el-GR" sz="2800" dirty="0" err="1"/>
              <a:t>Λογοπλαισιακή</a:t>
            </a:r>
            <a:r>
              <a:rPr lang="el-GR" sz="2800" dirty="0"/>
              <a:t> εκδήλωση της κουλτούρας 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39566"/>
              </p:ext>
            </p:extLst>
          </p:nvPr>
        </p:nvGraphicFramePr>
        <p:xfrm>
          <a:off x="212981" y="1310640"/>
          <a:ext cx="878523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6864">
                <a:tc>
                  <a:txBody>
                    <a:bodyPr/>
                    <a:lstStyle/>
                    <a:p>
                      <a:r>
                        <a:rPr lang="el-GR" sz="1400" dirty="0"/>
                        <a:t>Παραδοσιακή Αγροτική Διαμόρφωση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Ο λογοτεχνικός  μυστικιστικός κοινοτισμός της δεκαετίας του 1930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Εθνογραφικός άναρχος ατομικισμός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Γενικευμένη Πελατειοκρατία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Η ελληνορθόδοξη θρησκεία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400" dirty="0"/>
                        <a:t>Οι θρησκευτικές τελετές «ξεπλύνουν» την αναγκαστική αμαρτία</a:t>
                      </a:r>
                    </a:p>
                    <a:p>
                      <a:endParaRPr lang="el-GR" sz="1400" dirty="0"/>
                    </a:p>
                    <a:p>
                      <a:r>
                        <a:rPr lang="el-GR" sz="1400" dirty="0"/>
                        <a:t>Επιτελέσεις που διασώζουν το κύρος του ατόμου, και υπεράσπισης της ηθικής ακεραιότητας της οικογένειας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400" dirty="0"/>
                        <a:t>Κολεκτιβιστικές αναπαραστάσεις επιβίωσης, </a:t>
                      </a:r>
                      <a:r>
                        <a:rPr lang="el-GR" sz="1400" dirty="0" err="1"/>
                        <a:t>θυματοποίησης</a:t>
                      </a:r>
                      <a:r>
                        <a:rPr lang="el-GR" sz="1400" dirty="0"/>
                        <a:t> και ανάστασης</a:t>
                      </a:r>
                    </a:p>
                    <a:p>
                      <a:endParaRPr lang="el-GR" sz="1400" dirty="0"/>
                    </a:p>
                    <a:p>
                      <a:r>
                        <a:rPr lang="el-GR" sz="1400" dirty="0"/>
                        <a:t>Απουσία αμαρτίας-λύτρωσης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400" dirty="0"/>
                        <a:t>Η </a:t>
                      </a:r>
                      <a:r>
                        <a:rPr lang="el-GR" sz="1400" dirty="0" err="1"/>
                        <a:t>επιτελεστικότητα</a:t>
                      </a:r>
                      <a:r>
                        <a:rPr lang="el-GR" sz="1400" dirty="0"/>
                        <a:t> του ατόμου που αντιμετωπίζει τον σκληρό και αλλοτριωμένο κόσμο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400" dirty="0"/>
                        <a:t>Η πατερναλιστική </a:t>
                      </a:r>
                      <a:r>
                        <a:rPr lang="el-GR" sz="1400" dirty="0" err="1"/>
                        <a:t>επιτελεστικότητα</a:t>
                      </a:r>
                      <a:r>
                        <a:rPr lang="el-GR" sz="1400" dirty="0"/>
                        <a:t> του διαμεσολαβητή-ικέτη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  <a:p>
                      <a:r>
                        <a:rPr lang="el-GR" sz="1200" baseline="0" dirty="0"/>
                        <a:t>Μυστική συγχώνευση χρόνου και χώρου, ατόμου και συλλογικότητας</a:t>
                      </a:r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43808" y="6021288"/>
            <a:ext cx="3882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Η επιτέλεση του υποφέροντος ήρωα</a:t>
            </a:r>
          </a:p>
        </p:txBody>
      </p:sp>
    </p:spTree>
    <p:extLst>
      <p:ext uri="{BB962C8B-B14F-4D97-AF65-F5344CB8AC3E}">
        <p14:creationId xmlns:p14="http://schemas.microsoft.com/office/powerpoint/2010/main" val="166210553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315200" cy="792088"/>
          </a:xfrm>
        </p:spPr>
        <p:txBody>
          <a:bodyPr>
            <a:normAutofit/>
          </a:bodyPr>
          <a:lstStyle/>
          <a:p>
            <a:r>
              <a:rPr lang="el-GR" sz="2800" dirty="0" err="1"/>
              <a:t>Εσωτερικευμένοι</a:t>
            </a:r>
            <a:r>
              <a:rPr lang="el-GR" sz="2800" dirty="0"/>
              <a:t> κώδικες προσανατολισμού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876894"/>
              </p:ext>
            </p:extLst>
          </p:nvPr>
        </p:nvGraphicFramePr>
        <p:xfrm>
          <a:off x="251519" y="2132856"/>
          <a:ext cx="878523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Παραδοσιακή Αγροτική Διαμόρφωση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Ο λογοτεχνικός  μυστικιστικός κοινοτισμός της δεκαετίας του 1930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Εθνογραφικός άναρχος ατομικισμός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Γενικευμένη Πελατειοκρατία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Η ελληνορθόδοξη θρησκεία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400" dirty="0"/>
                        <a:t>Ανήθικη οικογενειοκρατία – η οικογένεια ως αυθεντική ταυτότητα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400" dirty="0"/>
                        <a:t>Η αυθεντικότητα του Έθνους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400" dirty="0"/>
                        <a:t>Ο αυθεντικός εαυτός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400" dirty="0"/>
                        <a:t>Οικογενειακό μέλος - ξένος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  <a:p>
                      <a:r>
                        <a:rPr lang="el-GR" sz="1400" dirty="0"/>
                        <a:t>Ο κόσμος των συναισθημάτων ως αιώνια αλήθεια και κανόνας κρίσης πραγμάτων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67944" y="5260558"/>
            <a:ext cx="1632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Αυθεντικότητα</a:t>
            </a:r>
          </a:p>
        </p:txBody>
      </p:sp>
    </p:spTree>
    <p:extLst>
      <p:ext uri="{BB962C8B-B14F-4D97-AF65-F5344CB8AC3E}">
        <p14:creationId xmlns:p14="http://schemas.microsoft.com/office/powerpoint/2010/main" val="234465119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315200" cy="792088"/>
          </a:xfrm>
        </p:spPr>
        <p:txBody>
          <a:bodyPr>
            <a:normAutofit fontScale="90000"/>
          </a:bodyPr>
          <a:lstStyle/>
          <a:p>
            <a:r>
              <a:rPr lang="el-GR" sz="2800" dirty="0"/>
              <a:t>Θεσμικοί κανόνες βάσης </a:t>
            </a:r>
            <a:r>
              <a:rPr lang="en-US" sz="2800" dirty="0"/>
              <a:t>- </a:t>
            </a:r>
            <a:r>
              <a:rPr lang="el-GR" sz="1600" dirty="0"/>
              <a:t>βαθιά </a:t>
            </a:r>
            <a:r>
              <a:rPr lang="el-GR" sz="1600" dirty="0" err="1"/>
              <a:t>εσωτερικευμένοι</a:t>
            </a:r>
            <a:r>
              <a:rPr lang="el-GR" sz="1600" dirty="0"/>
              <a:t> κανονιστικοί προσανατολισμοί</a:t>
            </a:r>
            <a:r>
              <a:rPr lang="en-US" sz="1600" dirty="0"/>
              <a:t> </a:t>
            </a:r>
            <a:r>
              <a:rPr lang="el-GR" sz="1600" dirty="0"/>
              <a:t>που καθιστούν δυνατή τη συγκρότηση, αναπαραγωγή και νομιμοποίηση των κοινωνικών θεσμών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855976"/>
              </p:ext>
            </p:extLst>
          </p:nvPr>
        </p:nvGraphicFramePr>
        <p:xfrm>
          <a:off x="179512" y="2132856"/>
          <a:ext cx="8857238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Παραδοσιακή Αγροτική Διαμόρφωση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Ο λογοτεχνικός  μυστικιστικός κοινοτισμός της δεκαετίας του 1930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Εθνογραφικός άναρχος ατομικισμός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Γενικευμένη Πελατειοκρατία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Η ελληνορθόδοξη θρησκεία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400" dirty="0"/>
                        <a:t>Αρνητική ανταποδοτικότητα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200" dirty="0"/>
                        <a:t>Φαντασιακή οικογενειακή κοινότητα</a:t>
                      </a:r>
                      <a:r>
                        <a:rPr lang="en-US" sz="1200" dirty="0"/>
                        <a:t> 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200" dirty="0"/>
                        <a:t>Άναρχος ατομικισμός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200" dirty="0"/>
                        <a:t>Κοινωνικές ανταλλαγές </a:t>
                      </a:r>
                      <a:r>
                        <a:rPr lang="el-GR" sz="1200" dirty="0" err="1"/>
                        <a:t>πάτρονα</a:t>
                      </a:r>
                      <a:r>
                        <a:rPr lang="el-GR" sz="1200" dirty="0"/>
                        <a:t>-πελάτη</a:t>
                      </a:r>
                      <a:endParaRPr lang="en-US" sz="1200" dirty="0"/>
                    </a:p>
                    <a:p>
                      <a:endParaRPr lang="en-US" sz="1200" dirty="0"/>
                    </a:p>
                    <a:p>
                      <a:r>
                        <a:rPr lang="el-GR" sz="1200" dirty="0"/>
                        <a:t>Αδύναμες θεσμικές αφοσιώσεις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  <a:p>
                      <a:r>
                        <a:rPr lang="el-GR" sz="1200" dirty="0"/>
                        <a:t>Βούληση χωρίς όρια </a:t>
                      </a:r>
                      <a:endParaRPr lang="en-US" sz="1200" baseline="0" dirty="0"/>
                    </a:p>
                    <a:p>
                      <a:endParaRPr lang="en-US" sz="1200" baseline="0" dirty="0"/>
                    </a:p>
                    <a:p>
                      <a:r>
                        <a:rPr lang="el-GR" sz="1200" baseline="0" dirty="0"/>
                        <a:t>Δυσφορία έναντι κανόνων και ρυθμίσεων</a:t>
                      </a:r>
                      <a:endParaRPr lang="en-US" sz="1200" baseline="0" dirty="0"/>
                    </a:p>
                    <a:p>
                      <a:endParaRPr lang="en-US" sz="1200" baseline="0" dirty="0"/>
                    </a:p>
                    <a:p>
                      <a:r>
                        <a:rPr lang="el-GR" sz="1200" baseline="0" dirty="0"/>
                        <a:t>Μη-μεθοδική κοινωνική δράση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522920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Ασθενής ή ασταθής (φαντασιακή) κοινωνική ολοκλήρωση και χαμηλή θεσμική ανταποδοτικότητα</a:t>
            </a:r>
          </a:p>
        </p:txBody>
      </p:sp>
    </p:spTree>
    <p:extLst>
      <p:ext uri="{BB962C8B-B14F-4D97-AF65-F5344CB8AC3E}">
        <p14:creationId xmlns:p14="http://schemas.microsoft.com/office/powerpoint/2010/main" val="1124337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6C7134-41CE-E8DF-67BB-10125E28D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Shmuel N. Eisenstadt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CA9E19-34BD-D0B8-501B-2728A987C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5581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315200" cy="792088"/>
          </a:xfrm>
        </p:spPr>
        <p:txBody>
          <a:bodyPr>
            <a:normAutofit/>
          </a:bodyPr>
          <a:lstStyle/>
          <a:p>
            <a:r>
              <a:rPr lang="el-GR" sz="2800" dirty="0"/>
              <a:t>Εμπράγματα δίκτυα κοινωνικής εξουσίας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497742"/>
              </p:ext>
            </p:extLst>
          </p:nvPr>
        </p:nvGraphicFramePr>
        <p:xfrm>
          <a:off x="251519" y="2132856"/>
          <a:ext cx="878523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Παραδοσιακή Αγροτική Διαμόρφωση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Ο λογοτεχνικός  μυστικιστικός κοινοτισμός της δεκαετίας του 1930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Εθνογραφικός άναρχος ατομικισμός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Γενικευμένη Πελατειοκρατία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Η ελληνορθόδοξη θρησκεία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400" dirty="0"/>
                        <a:t>Τομεακές συλλογικότητες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200" dirty="0"/>
                        <a:t>Η Ελλάδα ως άμεση συνέχεια της αρχαίας Ελλάδας και της βυζαντινής αυτοκρατορίας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200" dirty="0"/>
                        <a:t>Αγωνιστική κοινωνική αλληλεπίδραση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200" dirty="0"/>
                        <a:t>Ανταγωνιστικά δίκτυα εξουσίας 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  <a:p>
                      <a:r>
                        <a:rPr lang="el-GR" sz="1200" dirty="0"/>
                        <a:t>Παντελώς </a:t>
                      </a:r>
                      <a:r>
                        <a:rPr lang="el-GR" sz="1200" dirty="0" err="1"/>
                        <a:t>ασχετα</a:t>
                      </a:r>
                      <a:r>
                        <a:rPr lang="el-GR" sz="1200" dirty="0"/>
                        <a:t> προς την σωτηρία της ψυχής</a:t>
                      </a:r>
                      <a:endParaRPr lang="en-US" sz="1200" dirty="0"/>
                    </a:p>
                    <a:p>
                      <a:endParaRPr lang="en-US" sz="1200" dirty="0"/>
                    </a:p>
                    <a:p>
                      <a:endParaRPr lang="en-US" sz="1400" dirty="0"/>
                    </a:p>
                    <a:p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5157192"/>
            <a:ext cx="6736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Κατακερματισμένες, τομεακές ή φαντασιακές μορφές του «εμείς»</a:t>
            </a:r>
          </a:p>
        </p:txBody>
      </p:sp>
    </p:spTree>
    <p:extLst>
      <p:ext uri="{BB962C8B-B14F-4D97-AF65-F5344CB8AC3E}">
        <p14:creationId xmlns:p14="http://schemas.microsoft.com/office/powerpoint/2010/main" val="157518026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315200" cy="648071"/>
          </a:xfrm>
        </p:spPr>
        <p:txBody>
          <a:bodyPr>
            <a:normAutofit fontScale="90000"/>
          </a:bodyPr>
          <a:lstStyle/>
          <a:p>
            <a:r>
              <a:rPr lang="el-GR" sz="2000" dirty="0"/>
              <a:t>Τα λειτουργικά </a:t>
            </a:r>
            <a:r>
              <a:rPr lang="el-GR" sz="2000" dirty="0" err="1"/>
              <a:t>προαπαιτούμενα</a:t>
            </a:r>
            <a:r>
              <a:rPr lang="el-GR" sz="2000" dirty="0"/>
              <a:t> της κοινωνικής οργάνωσης – τυπική ορθολογικότητα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043507"/>
              </p:ext>
            </p:extLst>
          </p:nvPr>
        </p:nvGraphicFramePr>
        <p:xfrm>
          <a:off x="251519" y="2132856"/>
          <a:ext cx="878523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dirty="0"/>
                        <a:t>Παραδοσιακή Αγροτική Διαμόρφωση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Ο λογοτεχνικός  μυστικιστικός κοινοτισμός της δεκαετίας του 1930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Εθνογραφικός άναρχος ατομικισμός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Γενικευμένη Πελατειοκρατία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Η ελληνορθόδοξη θρησκεία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200" dirty="0"/>
                        <a:t>Παραδοσιακοί θρησκευτικοί κανόνες και ρυθμίσεις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200" dirty="0"/>
                        <a:t>Η τυπική ορθολογικότητα ως εχθρός της αυθεντικότητας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200" dirty="0"/>
                        <a:t>Ένας ανταγωνισμός με το άτομο που θέλει να παραμένει αυθεντικό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l-GR" sz="1200" dirty="0"/>
                        <a:t>Η γραφειοκρατία ως μέσο διευκόλυνσης της σχέσης προστάτη-πελάτη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  <a:p>
                      <a:r>
                        <a:rPr lang="el-GR" sz="1200" dirty="0"/>
                        <a:t>Άσχετα με την σωτηρία της ψυχής </a:t>
                      </a:r>
                      <a:endParaRPr lang="en-US" sz="1200" dirty="0"/>
                    </a:p>
                    <a:p>
                      <a:endParaRPr lang="en-US" sz="1400" dirty="0"/>
                    </a:p>
                    <a:p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5157192"/>
            <a:ext cx="7810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τυπική ορθολογικότητα ως εχθρός της αυθεντικότητας – </a:t>
            </a:r>
          </a:p>
          <a:p>
            <a:endParaRPr lang="el-GR" dirty="0"/>
          </a:p>
          <a:p>
            <a:r>
              <a:rPr lang="el-GR" dirty="0"/>
              <a:t>Ο κανόνας δεν βιώνεται ως ηθικά δεσμευτικός, αλλά ως εξωτερικός, ύποπτος, </a:t>
            </a:r>
            <a:r>
              <a:rPr lang="el-GR" dirty="0" err="1"/>
              <a:t>εργαλειακός</a:t>
            </a:r>
            <a:r>
              <a:rPr lang="el-GR" dirty="0"/>
              <a:t> ή άσχετος με το ουσιώδες νόημα της ζωής</a:t>
            </a:r>
          </a:p>
        </p:txBody>
      </p:sp>
    </p:spTree>
    <p:extLst>
      <p:ext uri="{BB962C8B-B14F-4D97-AF65-F5344CB8AC3E}">
        <p14:creationId xmlns:p14="http://schemas.microsoft.com/office/powerpoint/2010/main" val="8092084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7992888" cy="648072"/>
          </a:xfrm>
        </p:spPr>
        <p:txBody>
          <a:bodyPr>
            <a:normAutofit/>
          </a:bodyPr>
          <a:lstStyle/>
          <a:p>
            <a:r>
              <a:rPr lang="el-GR" sz="1800" dirty="0"/>
              <a:t>Οι δύο εκκοσμικευμένες θρησκείες – Επιχορηγούμενη και Μεταπολιτευτική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0F1AF9D-1873-478E-BDA4-E7E6EB685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9" y="1700808"/>
            <a:ext cx="8656059" cy="4752528"/>
          </a:xfrm>
        </p:spPr>
      </p:pic>
    </p:spTree>
    <p:extLst>
      <p:ext uri="{BB962C8B-B14F-4D97-AF65-F5344CB8AC3E}">
        <p14:creationId xmlns:p14="http://schemas.microsoft.com/office/powerpoint/2010/main" val="289249549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1" y="381000"/>
            <a:ext cx="7787207" cy="599728"/>
          </a:xfrm>
        </p:spPr>
        <p:txBody>
          <a:bodyPr>
            <a:normAutofit fontScale="90000"/>
          </a:bodyPr>
          <a:lstStyle/>
          <a:p>
            <a:r>
              <a:rPr lang="el-GR" altLang="en-US" sz="2800" dirty="0">
                <a:solidFill>
                  <a:srgbClr val="FFFF00"/>
                </a:solidFill>
              </a:rPr>
              <a:t>Η Μεταπολιτευτική Δημόσια Σφαίρα</a:t>
            </a:r>
            <a:r>
              <a:rPr lang="en-US" altLang="en-US" sz="2800" dirty="0">
                <a:solidFill>
                  <a:srgbClr val="FFFF00"/>
                </a:solidFill>
              </a:rPr>
              <a:t> (1974-2014)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0413" cy="5105400"/>
          </a:xfrm>
        </p:spPr>
        <p:txBody>
          <a:bodyPr>
            <a:normAutofit fontScale="92500" lnSpcReduction="10000"/>
          </a:bodyPr>
          <a:lstStyle/>
          <a:p>
            <a:endParaRPr lang="en-US" altLang="en-US" sz="1600" dirty="0">
              <a:solidFill>
                <a:srgbClr val="FFC000"/>
              </a:solidFill>
            </a:endParaRPr>
          </a:p>
          <a:p>
            <a:endParaRPr lang="en-US" altLang="en-US" sz="1600" dirty="0">
              <a:solidFill>
                <a:srgbClr val="FFC000"/>
              </a:solidFill>
            </a:endParaRPr>
          </a:p>
          <a:p>
            <a:pPr marL="45720" indent="0">
              <a:buNone/>
            </a:pPr>
            <a:r>
              <a:rPr lang="el-GR" altLang="en-US" sz="1600" dirty="0">
                <a:solidFill>
                  <a:srgbClr val="FFC000"/>
                </a:solidFill>
              </a:rPr>
              <a:t>Οι σημαντικοί </a:t>
            </a:r>
            <a:r>
              <a:rPr lang="el-GR" altLang="en-US" sz="1600" dirty="0" err="1">
                <a:solidFill>
                  <a:srgbClr val="FFC000"/>
                </a:solidFill>
              </a:rPr>
              <a:t>επαναπροσανατολισμοί</a:t>
            </a:r>
            <a:r>
              <a:rPr lang="el-GR" altLang="en-US" sz="1600" dirty="0">
                <a:solidFill>
                  <a:srgbClr val="FFC000"/>
                </a:solidFill>
              </a:rPr>
              <a:t> του πολιτικού συμβολικού δίπολου κώδικα</a:t>
            </a:r>
            <a:endParaRPr lang="en-US" altLang="en-US" sz="1600" dirty="0">
              <a:solidFill>
                <a:srgbClr val="FFC000"/>
              </a:solidFill>
            </a:endParaRPr>
          </a:p>
          <a:p>
            <a:pPr marL="45720" indent="0">
              <a:buNone/>
            </a:pPr>
            <a:endParaRPr lang="en-US" altLang="en-US" sz="1600" dirty="0">
              <a:solidFill>
                <a:srgbClr val="FFC000"/>
              </a:solidFill>
            </a:endParaRPr>
          </a:p>
          <a:p>
            <a:pPr marL="45720" indent="0">
              <a:buNone/>
            </a:pPr>
            <a:r>
              <a:rPr lang="el-GR" altLang="en-US" sz="1600" dirty="0"/>
              <a:t>Ο Λαός έναντι της Δικτατορίας</a:t>
            </a:r>
            <a:r>
              <a:rPr lang="en-US" altLang="en-US" sz="1600" dirty="0"/>
              <a:t>: </a:t>
            </a:r>
          </a:p>
          <a:p>
            <a:pPr marL="45720" indent="0">
              <a:buNone/>
            </a:pPr>
            <a:r>
              <a:rPr lang="en-US" altLang="en-US" sz="1600" dirty="0"/>
              <a:t>							</a:t>
            </a:r>
          </a:p>
          <a:p>
            <a:r>
              <a:rPr lang="el-GR" altLang="en-US" sz="1600" dirty="0"/>
              <a:t>Των αντιδημοκρατικών δυνάμεων </a:t>
            </a:r>
            <a:r>
              <a:rPr lang="en-US" altLang="en-US" sz="1600" dirty="0"/>
              <a:t>(</a:t>
            </a:r>
            <a:r>
              <a:rPr lang="el-GR" altLang="en-US" sz="1600" dirty="0"/>
              <a:t>καπιταλισμού, ιμπεριαλισμού, κ.λπ.)</a:t>
            </a:r>
            <a:endParaRPr lang="en-US" altLang="en-US" sz="1600" dirty="0"/>
          </a:p>
          <a:p>
            <a:pPr marL="45720" indent="0">
              <a:buNone/>
            </a:pPr>
            <a:r>
              <a:rPr lang="en-US" altLang="en-US" sz="1600" dirty="0"/>
              <a:t>							</a:t>
            </a:r>
          </a:p>
          <a:p>
            <a:r>
              <a:rPr lang="el-GR" altLang="en-US" sz="1600" dirty="0"/>
              <a:t>Του αστικού τρόπου ζωής </a:t>
            </a:r>
            <a:r>
              <a:rPr lang="en-US" altLang="en-US" sz="1600" dirty="0"/>
              <a:t>(</a:t>
            </a:r>
            <a:r>
              <a:rPr lang="el-GR" altLang="en-US" sz="1600" dirty="0"/>
              <a:t>πειθαρχία, τυπικότητα, ευπρέπεια, σεβασμός στις αυθεντίες</a:t>
            </a:r>
            <a:r>
              <a:rPr lang="en-US" altLang="en-US" sz="1600" dirty="0"/>
              <a:t>)</a:t>
            </a:r>
          </a:p>
          <a:p>
            <a:pPr marL="45720" indent="0">
              <a:buNone/>
            </a:pPr>
            <a:r>
              <a:rPr lang="en-US" altLang="en-US" sz="1600" dirty="0"/>
              <a:t>							</a:t>
            </a:r>
          </a:p>
          <a:p>
            <a:r>
              <a:rPr lang="el-GR" altLang="en-US" sz="1600" dirty="0"/>
              <a:t>Των κοινωνικών και πολιτικών ιεραρχιών</a:t>
            </a:r>
            <a:endParaRPr lang="en-US" altLang="en-US" sz="1600" dirty="0"/>
          </a:p>
          <a:p>
            <a:pPr marL="45720" indent="0">
              <a:buNone/>
            </a:pPr>
            <a:endParaRPr lang="en-US" altLang="en-US" sz="1600" dirty="0"/>
          </a:p>
          <a:p>
            <a:pPr marL="45720" indent="0">
              <a:buNone/>
            </a:pPr>
            <a:r>
              <a:rPr lang="en-US" altLang="en-US" sz="1600" dirty="0"/>
              <a:t>						  </a:t>
            </a:r>
          </a:p>
          <a:p>
            <a:pPr marL="45720" indent="0">
              <a:buNone/>
            </a:pPr>
            <a:r>
              <a:rPr lang="el-GR" altLang="en-US" sz="1600" dirty="0">
                <a:solidFill>
                  <a:srgbClr val="FFC000"/>
                </a:solidFill>
              </a:rPr>
              <a:t>Οι σημαντικές ανακατατάξεις της κοινωνικής εξουσίας και των πολιτικών δομών (1981-2010</a:t>
            </a:r>
            <a:r>
              <a:rPr lang="en-US" altLang="en-US" sz="1600" dirty="0">
                <a:solidFill>
                  <a:srgbClr val="FFC000"/>
                </a:solidFill>
              </a:rPr>
              <a:t>)</a:t>
            </a:r>
          </a:p>
          <a:p>
            <a:r>
              <a:rPr lang="el-GR" altLang="en-US" sz="1600" dirty="0"/>
              <a:t>Ποιος είναι ο Λαός; </a:t>
            </a:r>
            <a:r>
              <a:rPr lang="en-US" altLang="en-US" sz="1600" dirty="0"/>
              <a:t>  </a:t>
            </a:r>
          </a:p>
          <a:p>
            <a:endParaRPr lang="en-US" altLang="en-US" sz="1600" dirty="0"/>
          </a:p>
          <a:p>
            <a:r>
              <a:rPr lang="el-GR" altLang="en-US" sz="1600" dirty="0"/>
              <a:t>Εξουσία στα κρατικά συνδικάτα, τους </a:t>
            </a:r>
            <a:r>
              <a:rPr lang="el-GR" altLang="en-US" sz="1600" dirty="0" err="1"/>
              <a:t>κομματάνθρωπους</a:t>
            </a:r>
            <a:r>
              <a:rPr lang="el-GR" altLang="en-US" sz="1600" dirty="0"/>
              <a:t>, και τις περιθωριοποιημένες κοινωνικές τάξεις</a:t>
            </a:r>
            <a:endParaRPr lang="en-US" altLang="en-US" sz="1600" dirty="0"/>
          </a:p>
          <a:p>
            <a:r>
              <a:rPr lang="el-GR" altLang="en-US" sz="1600" dirty="0"/>
              <a:t>Επέκταση του ελέγχου της οικονομίας από το κράτος</a:t>
            </a:r>
            <a:endParaRPr lang="en-US" altLang="en-US" sz="1600" dirty="0"/>
          </a:p>
          <a:p>
            <a:r>
              <a:rPr lang="el-GR" altLang="en-US" sz="1600" dirty="0"/>
              <a:t>Επέκταση του δημόσιου τομέα / αύξηση του αριθμού των δημοσίων υπαλλήλων</a:t>
            </a:r>
            <a:endParaRPr lang="en-US" altLang="en-US" sz="16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pPr marL="45720" indent="0">
              <a:buNone/>
            </a:pPr>
            <a:endParaRPr lang="en-US" altLang="en-US" sz="2400" dirty="0"/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9357747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A8FFEC-0F17-4F63-9CB4-398BA32C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32656"/>
            <a:ext cx="7315200" cy="660149"/>
          </a:xfrm>
        </p:spPr>
        <p:txBody>
          <a:bodyPr>
            <a:normAutofit/>
          </a:bodyPr>
          <a:lstStyle/>
          <a:p>
            <a:r>
              <a:rPr lang="el-GR" sz="2800" dirty="0"/>
              <a:t>Η Μεταπολιτευτική Πολιτική Θρησκεία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8FFE2AD-19F2-4F47-90AD-D4F5E2554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9" y="1340768"/>
            <a:ext cx="6849499" cy="5477822"/>
          </a:xfrm>
        </p:spPr>
      </p:pic>
    </p:spTree>
    <p:extLst>
      <p:ext uri="{BB962C8B-B14F-4D97-AF65-F5344CB8AC3E}">
        <p14:creationId xmlns:p14="http://schemas.microsoft.com/office/powerpoint/2010/main" val="312825650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F81783-01F7-4AE3-8748-C9A61424C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54569"/>
            <a:ext cx="7315200" cy="588141"/>
          </a:xfrm>
        </p:spPr>
        <p:txBody>
          <a:bodyPr>
            <a:normAutofit/>
          </a:bodyPr>
          <a:lstStyle/>
          <a:p>
            <a:r>
              <a:rPr lang="el-GR" sz="2400" dirty="0"/>
              <a:t>Το Μεταπολιτευτικό πολιτισμικό σύστημα</a:t>
            </a:r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83C71F7D-9BF6-4F07-8751-1E05E601D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10" y="980728"/>
            <a:ext cx="7315199" cy="5757018"/>
          </a:xfrm>
        </p:spPr>
      </p:pic>
    </p:spTree>
    <p:extLst>
      <p:ext uri="{BB962C8B-B14F-4D97-AF65-F5344CB8AC3E}">
        <p14:creationId xmlns:p14="http://schemas.microsoft.com/office/powerpoint/2010/main" val="4066736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49315"/>
            <a:ext cx="7395532" cy="587397"/>
          </a:xfrm>
        </p:spPr>
        <p:txBody>
          <a:bodyPr>
            <a:normAutofit/>
          </a:bodyPr>
          <a:lstStyle/>
          <a:p>
            <a:r>
              <a:rPr lang="el-GR" sz="2000" dirty="0"/>
              <a:t>Τα τρία </a:t>
            </a:r>
            <a:r>
              <a:rPr lang="el-GR" sz="2000" dirty="0" err="1"/>
              <a:t>αντι-μνημονιακά</a:t>
            </a:r>
            <a:r>
              <a:rPr lang="el-GR" sz="2000" dirty="0"/>
              <a:t> </a:t>
            </a:r>
            <a:r>
              <a:rPr lang="el-GR" sz="2000" dirty="0" err="1"/>
              <a:t>λογοπλαίσια</a:t>
            </a:r>
            <a:r>
              <a:rPr lang="el-GR" sz="2000" dirty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988840"/>
            <a:ext cx="7920880" cy="4320480"/>
          </a:xfrm>
        </p:spPr>
        <p:txBody>
          <a:bodyPr/>
          <a:lstStyle/>
          <a:p>
            <a:r>
              <a:rPr lang="el-GR" dirty="0"/>
              <a:t>Το εθνικιστικό λ/π</a:t>
            </a:r>
            <a:r>
              <a:rPr lang="en-US" dirty="0"/>
              <a:t>: </a:t>
            </a:r>
            <a:r>
              <a:rPr lang="el-GR" dirty="0"/>
              <a:t>Οι Έλληνες έναντι των ‘ξένων δυνάμεων’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Το προλεταριακό λ/π: Οι εργάτες έναντι του καπιταλιστικού συστήματος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Το </a:t>
            </a:r>
            <a:r>
              <a:rPr lang="el-GR" dirty="0" err="1"/>
              <a:t>αμεσοδημοκρατικό</a:t>
            </a:r>
            <a:r>
              <a:rPr lang="el-GR" dirty="0"/>
              <a:t> λ/π: Ο λαός έναντι του συστήματος </a:t>
            </a:r>
          </a:p>
        </p:txBody>
      </p:sp>
    </p:spTree>
    <p:extLst>
      <p:ext uri="{BB962C8B-B14F-4D97-AF65-F5344CB8AC3E}">
        <p14:creationId xmlns:p14="http://schemas.microsoft.com/office/powerpoint/2010/main" val="170355657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476673"/>
            <a:ext cx="7315200" cy="648072"/>
          </a:xfrm>
        </p:spPr>
        <p:txBody>
          <a:bodyPr>
            <a:normAutofit/>
          </a:bodyPr>
          <a:lstStyle/>
          <a:p>
            <a:r>
              <a:rPr lang="el-GR" sz="2800" dirty="0"/>
              <a:t>Ο ΣΥΡΙΖΑ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00809"/>
            <a:ext cx="7762056" cy="4608552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Το όραμα του παραδοσιακού κομουνισμού (μονοπώλιο κρατικής εξουσίας – απαλοιφή διάκρισης των τριών εξουσιών)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Ενσωμάτωση του Νέο-Αριστερού λ/π (συμβολική κυριαρχία στη δημόσια σφαίρα)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Εκδίκηση των νικηφόρων, εθνικιστικών-κοινοβουλευτικών κοινωνικών δυνάμεων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Πλήρης συμμόρφωση με τις ευρωπαϊκές δυνάμεις έναντι ευρωπαϊκής διαλλακτικότητας στην διακυβέρνησή του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374142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CA4631-BA70-4FA1-94BF-D17584EB5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191" y="265662"/>
            <a:ext cx="7315200" cy="565956"/>
          </a:xfrm>
        </p:spPr>
        <p:txBody>
          <a:bodyPr>
            <a:normAutofit/>
          </a:bodyPr>
          <a:lstStyle/>
          <a:p>
            <a:r>
              <a:rPr lang="el-GR" sz="2400" dirty="0"/>
              <a:t>Η πολιτική θρησκεία του ΣΥΡΙΖΑ 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13E4B6B-DB4A-46E2-AD42-679EF7923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2" y="1124744"/>
            <a:ext cx="7553503" cy="5616624"/>
          </a:xfrm>
        </p:spPr>
      </p:pic>
    </p:spTree>
    <p:extLst>
      <p:ext uri="{BB962C8B-B14F-4D97-AF65-F5344CB8AC3E}">
        <p14:creationId xmlns:p14="http://schemas.microsoft.com/office/powerpoint/2010/main" val="94387402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260649"/>
            <a:ext cx="7315200" cy="576064"/>
          </a:xfrm>
        </p:spPr>
        <p:txBody>
          <a:bodyPr>
            <a:normAutofit/>
          </a:bodyPr>
          <a:lstStyle/>
          <a:p>
            <a:r>
              <a:rPr lang="el-GR" sz="2800" dirty="0" err="1"/>
              <a:t>Ποσοτικοποιώντας</a:t>
            </a:r>
            <a:r>
              <a:rPr lang="el-GR" sz="2800" dirty="0"/>
              <a:t> την κουλτούρα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896543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l-G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Θεμελιώδη αγαθά</a:t>
            </a:r>
            <a:r>
              <a:rPr lang="en-US" dirty="0"/>
              <a:t>: </a:t>
            </a:r>
            <a:r>
              <a:rPr lang="el-GR" dirty="0"/>
              <a:t>εικονίσεις των επιθυμητών ‘καταστάσεων ύπαρξης’ </a:t>
            </a:r>
            <a:endParaRPr lang="en-US" dirty="0"/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l-GR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Εσωτερικευμένοι</a:t>
            </a:r>
            <a:r>
              <a:rPr lang="el-G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κώδικες προσανατολισμού:</a:t>
            </a:r>
            <a:r>
              <a:rPr lang="en-US" dirty="0"/>
              <a:t> </a:t>
            </a:r>
            <a:r>
              <a:rPr lang="el-GR" dirty="0"/>
              <a:t>πολιτικές διακηρύξεις ως </a:t>
            </a:r>
            <a:r>
              <a:rPr lang="en-US" dirty="0"/>
              <a:t>political statements as ‘</a:t>
            </a:r>
            <a:r>
              <a:rPr lang="el-GR" dirty="0" err="1"/>
              <a:t>αξιακά</a:t>
            </a:r>
            <a:r>
              <a:rPr lang="el-GR" dirty="0"/>
              <a:t> αιτήματα</a:t>
            </a:r>
            <a:r>
              <a:rPr lang="en-US" dirty="0"/>
              <a:t>’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l-G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Πρότυπα ηθικών διατάξεων</a:t>
            </a:r>
            <a:r>
              <a:rPr lang="en-US" dirty="0"/>
              <a:t>: </a:t>
            </a:r>
            <a:r>
              <a:rPr lang="el-GR" dirty="0"/>
              <a:t>(1 και 2 μαζί)</a:t>
            </a:r>
            <a:endParaRPr lang="en-US" dirty="0"/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l-G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Συμβολική ταυτότητα</a:t>
            </a:r>
            <a:r>
              <a:rPr lang="en-US" dirty="0"/>
              <a:t>: </a:t>
            </a:r>
            <a:r>
              <a:rPr lang="el-GR" dirty="0"/>
              <a:t>συνδυασμός 1 και πρότυπα κοινωνικής συμπεριφοράς</a:t>
            </a:r>
            <a:r>
              <a:rPr lang="en-US" dirty="0"/>
              <a:t>r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Geometric data analysis</a:t>
            </a:r>
          </a:p>
          <a:p>
            <a:pPr marL="502920" indent="-457200">
              <a:buFont typeface="+mj-lt"/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8015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E6CE7C-176E-235D-7CD8-DAE1C2F7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60648"/>
            <a:ext cx="7315200" cy="732157"/>
          </a:xfrm>
        </p:spPr>
        <p:txBody>
          <a:bodyPr>
            <a:normAutofit/>
          </a:bodyPr>
          <a:lstStyle/>
          <a:p>
            <a:r>
              <a:rPr lang="el-GR" sz="2000" dirty="0"/>
              <a:t>Θεμελιώδεις αρχές της Κοινωνιολογίας της Κουλτούρας του </a:t>
            </a:r>
            <a:r>
              <a:rPr lang="el-GR" sz="2000" dirty="0" err="1"/>
              <a:t>Shmuel</a:t>
            </a:r>
            <a:r>
              <a:rPr lang="el-GR" sz="2000" dirty="0"/>
              <a:t> Eisenstadt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9F01AB7-F06D-BFB8-5E10-8C17D7E52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0768"/>
            <a:ext cx="7762056" cy="5184575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Η κουλτούρα αποτελεί δομική διάσταση των κοινωνιών, και όχι αντανάκλαση ή επίστρωση∙ παράγει θεσμούς, νοήματα και ταυτότητες.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Κεντρική έννοια: πολιτισμικά προγράμματα (</a:t>
            </a:r>
            <a:r>
              <a:rPr lang="el-GR" dirty="0" err="1"/>
              <a:t>cultural</a:t>
            </a:r>
            <a:r>
              <a:rPr lang="el-GR" dirty="0"/>
              <a:t> </a:t>
            </a:r>
            <a:r>
              <a:rPr lang="el-GR" dirty="0" err="1"/>
              <a:t>programs</a:t>
            </a:r>
            <a:r>
              <a:rPr lang="el-GR" dirty="0"/>
              <a:t>) που διαμορφώνουν τις μορφές κοινωνικής οργάνωσης και εξουσίας.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Κάθε κοινωνία αναπτύσσει </a:t>
            </a:r>
            <a:r>
              <a:rPr lang="el-GR" dirty="0" err="1"/>
              <a:t>ιδιοτυπικά</a:t>
            </a:r>
            <a:r>
              <a:rPr lang="el-GR" dirty="0"/>
              <a:t> πρότυπα νομιμοποίησης (</a:t>
            </a:r>
            <a:r>
              <a:rPr lang="el-GR" dirty="0" err="1"/>
              <a:t>legitimation</a:t>
            </a:r>
            <a:r>
              <a:rPr lang="el-GR" dirty="0"/>
              <a:t> </a:t>
            </a:r>
            <a:r>
              <a:rPr lang="el-GR" dirty="0" err="1"/>
              <a:t>patterns</a:t>
            </a:r>
            <a:r>
              <a:rPr lang="el-GR" dirty="0"/>
              <a:t>) και τάξης.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κουλτούρα δεν είναι στατική∙ είναι δυναμική και συγκρουσιακή, καθώς αναπαράγει και μετασχηματίζει νοήματα.</a:t>
            </a:r>
            <a:endParaRPr lang="en-US" dirty="0"/>
          </a:p>
          <a:p>
            <a:endParaRPr lang="en-US" dirty="0"/>
          </a:p>
          <a:p>
            <a:r>
              <a:rPr lang="el-GR" dirty="0"/>
              <a:t>Διαφοροποίηση μεταξύ κοσμικών και ιερών πλαισίων νοήματος∙ το ιερό αποτελεί πηγή θεμελίωσης της κοινωνικής τάξης.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κουλτούρα λειτουργεί ως γέφυρα μεταξύ αξιών και θεσμών, μεταξύ υποκειμενικού και αντικειμενικού κόσμου.</a:t>
            </a:r>
          </a:p>
        </p:txBody>
      </p:sp>
    </p:spTree>
    <p:extLst>
      <p:ext uri="{BB962C8B-B14F-4D97-AF65-F5344CB8AC3E}">
        <p14:creationId xmlns:p14="http://schemas.microsoft.com/office/powerpoint/2010/main" val="378333712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The patterned order of Constitutive Goods</a:t>
            </a:r>
            <a:endParaRPr lang="el-GR" sz="2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1000" y="1157369"/>
            <a:ext cx="8511480" cy="5472031"/>
          </a:xfrm>
        </p:spPr>
        <p:txBody>
          <a:bodyPr>
            <a:normAutofit/>
          </a:bodyPr>
          <a:lstStyle/>
          <a:p>
            <a:endParaRPr lang="el-GR" sz="1400" dirty="0"/>
          </a:p>
          <a:p>
            <a:endParaRPr lang="el-GR" sz="1400" dirty="0"/>
          </a:p>
          <a:p>
            <a:pPr marL="3543300" lvl="8" indent="0">
              <a:buNone/>
            </a:pPr>
            <a:endParaRPr lang="el-GR" sz="200" dirty="0"/>
          </a:p>
          <a:p>
            <a:pPr lvl="8"/>
            <a:endParaRPr lang="el-GR" sz="200" dirty="0"/>
          </a:p>
          <a:p>
            <a:r>
              <a:rPr lang="el-GR" sz="1400" dirty="0"/>
              <a:t>                                                                                                              </a:t>
            </a:r>
            <a:r>
              <a:rPr lang="en-US" sz="1400" dirty="0"/>
              <a:t>Naturalist c/goods and Revolution</a:t>
            </a:r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r>
              <a:rPr lang="el-GR" sz="1600" dirty="0"/>
              <a:t>                                                  </a:t>
            </a:r>
            <a:r>
              <a:rPr lang="en-US" sz="1600" dirty="0"/>
              <a:t>Religion</a:t>
            </a:r>
            <a:endParaRPr lang="el-GR" sz="1600" dirty="0"/>
          </a:p>
          <a:p>
            <a:endParaRPr lang="el-GR" sz="1600" dirty="0"/>
          </a:p>
          <a:p>
            <a:endParaRPr lang="el-GR" sz="1600" dirty="0"/>
          </a:p>
          <a:p>
            <a:endParaRPr lang="el-GR" sz="1600" dirty="0"/>
          </a:p>
          <a:p>
            <a:endParaRPr lang="el-GR" sz="1600" dirty="0"/>
          </a:p>
          <a:p>
            <a:r>
              <a:rPr lang="el-GR" sz="1600" dirty="0"/>
              <a:t>                                                                           </a:t>
            </a:r>
            <a:r>
              <a:rPr lang="en-US" sz="1600" dirty="0"/>
              <a:t>Individuality </a:t>
            </a:r>
            <a:r>
              <a:rPr lang="el-GR" sz="1600" dirty="0"/>
              <a:t>+ </a:t>
            </a:r>
            <a:r>
              <a:rPr lang="en-US" sz="1600" dirty="0"/>
              <a:t>Science</a:t>
            </a:r>
            <a:endParaRPr lang="el-GR" sz="1600" dirty="0"/>
          </a:p>
          <a:p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r>
              <a:rPr lang="el-GR" sz="1600" dirty="0"/>
              <a:t>                                                                                               </a:t>
            </a:r>
            <a:r>
              <a:rPr lang="en-US" sz="1600" dirty="0"/>
              <a:t>Violence and subversion</a:t>
            </a:r>
            <a:endParaRPr lang="el-GR" sz="1600" dirty="0"/>
          </a:p>
          <a:p>
            <a:endParaRPr lang="el-GR" sz="1400" dirty="0"/>
          </a:p>
          <a:p>
            <a:endParaRPr lang="el-GR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0" y="1447800"/>
            <a:ext cx="1066800" cy="99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15901"/>
            <a:ext cx="990600" cy="12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1299155" cy="99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9901"/>
            <a:ext cx="1313365" cy="9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Εικόνα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5" y="2949561"/>
            <a:ext cx="1028700" cy="1162114"/>
          </a:xfrm>
          <a:prstGeom prst="rect">
            <a:avLst/>
          </a:prstGeom>
          <a:noFill/>
        </p:spPr>
      </p:pic>
      <p:pic>
        <p:nvPicPr>
          <p:cNvPr id="11" name="Εικόνα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57" y="2971827"/>
            <a:ext cx="862940" cy="1117582"/>
          </a:xfrm>
          <a:prstGeom prst="rect">
            <a:avLst/>
          </a:prstGeom>
          <a:noFill/>
        </p:spPr>
      </p:pic>
      <p:pic>
        <p:nvPicPr>
          <p:cNvPr id="12" name="Εικόνα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" y="4267200"/>
            <a:ext cx="983673" cy="1269671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82" y="4380588"/>
            <a:ext cx="991918" cy="103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" y="57150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90" y="5715680"/>
            <a:ext cx="1255210" cy="91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96" y="5715680"/>
            <a:ext cx="1190603" cy="91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Εικόνα 16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278" y="4398401"/>
            <a:ext cx="1008765" cy="1059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774548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04665"/>
            <a:ext cx="7315200" cy="576064"/>
          </a:xfrm>
        </p:spPr>
        <p:txBody>
          <a:bodyPr>
            <a:normAutofit/>
          </a:bodyPr>
          <a:lstStyle/>
          <a:p>
            <a:r>
              <a:rPr lang="en-US" sz="2000" dirty="0"/>
              <a:t>Internalized code-orientations</a:t>
            </a:r>
            <a:endParaRPr lang="el-GR" sz="2000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</p:nvPr>
        </p:nvGraphicFramePr>
        <p:xfrm>
          <a:off x="1232567" y="1484313"/>
          <a:ext cx="6534403" cy="51133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534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Social justice is more important than individual rights.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The interests of the people are more important than institutions and laws.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When following my personal interests I do not consider the law.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 experience the world around me mainly with through my feelings rather than through my intellect.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 believe that the destiny of each person is predetermined.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When the people truly get power, the most important problems would be solved in a mere matter of time.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 believe in the miraculous intervention of God in the world.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/>
                          <a:ea typeface="Times New Roman"/>
                        </a:rPr>
                        <a:t>In general I trust my fellow citizens, irrespective of how well I know them personally.</a:t>
                      </a:r>
                      <a:endParaRPr lang="el-G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87822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3825" y="325515"/>
            <a:ext cx="7315200" cy="511197"/>
          </a:xfrm>
        </p:spPr>
        <p:txBody>
          <a:bodyPr>
            <a:normAutofit/>
          </a:bodyPr>
          <a:lstStyle/>
          <a:p>
            <a:r>
              <a:rPr lang="en-US" sz="2000" dirty="0"/>
              <a:t>Internalized code-orientations (cont.)</a:t>
            </a:r>
            <a:endParaRPr lang="el-GR" sz="20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767591"/>
              </p:ext>
            </p:extLst>
          </p:nvPr>
        </p:nvGraphicFramePr>
        <p:xfrm>
          <a:off x="2030484" y="1124749"/>
          <a:ext cx="5298932" cy="55446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98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Arial"/>
                          <a:ea typeface="Times New Roman"/>
                        </a:rPr>
                        <a:t>At the end of the day, I am responsible for what happens to me.</a:t>
                      </a:r>
                      <a:endParaRPr lang="el-GR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 feel that my life is controlled by sinister power networks.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If I consider something to be right, I will act on that basis, irrespective of its consequences to others.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Immigrants pose a threat to our national identity.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 am ready to fight for what I believe is right, even by breaking the Law.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Physical violence does not belong in political life.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The role of politicians is to do favours for their constituency.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Foreigners are jealous and conspire against us.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If I had to choose between individual freedoms and social equality, I would choose social equality.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Arial"/>
                          <a:ea typeface="Times New Roman"/>
                        </a:rPr>
                        <a:t>I stick to my beliefs and values, even if this harms my personal interests.</a:t>
                      </a:r>
                      <a:endParaRPr lang="el-GR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27007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lowchart: Alternate Process 45"/>
          <p:cNvSpPr/>
          <p:nvPr/>
        </p:nvSpPr>
        <p:spPr>
          <a:xfrm>
            <a:off x="3352553" y="126253"/>
            <a:ext cx="5334000" cy="6629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2008817" y="896215"/>
            <a:ext cx="3206287" cy="186802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  <a:endCxn id="30" idx="3"/>
          </p:cNvCxnSpPr>
          <p:nvPr/>
        </p:nvCxnSpPr>
        <p:spPr>
          <a:xfrm flipV="1">
            <a:off x="2362200" y="1669100"/>
            <a:ext cx="4245769" cy="149383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6"/>
            <a:endCxn id="31" idx="2"/>
          </p:cNvCxnSpPr>
          <p:nvPr/>
        </p:nvCxnSpPr>
        <p:spPr>
          <a:xfrm flipV="1">
            <a:off x="2438400" y="2796013"/>
            <a:ext cx="4018920" cy="78538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  <a:endCxn id="32" idx="2"/>
          </p:cNvCxnSpPr>
          <p:nvPr/>
        </p:nvCxnSpPr>
        <p:spPr>
          <a:xfrm flipV="1">
            <a:off x="2362200" y="3748460"/>
            <a:ext cx="4171320" cy="12976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  <a:endCxn id="34" idx="2"/>
          </p:cNvCxnSpPr>
          <p:nvPr/>
        </p:nvCxnSpPr>
        <p:spPr>
          <a:xfrm>
            <a:off x="1753720" y="4507775"/>
            <a:ext cx="3751100" cy="149894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  <a:stCxn id="4" idx="5"/>
          </p:cNvCxnSpPr>
          <p:nvPr/>
        </p:nvCxnSpPr>
        <p:spPr>
          <a:xfrm>
            <a:off x="2137101" y="4281860"/>
            <a:ext cx="4434519" cy="70981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042089" y="102347"/>
            <a:ext cx="2057400" cy="10668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Phobic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306670" y="758529"/>
            <a:ext cx="2057400" cy="10668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Egoistic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457320" y="2262613"/>
            <a:ext cx="2057400" cy="1066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Self-righteous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533520" y="3215060"/>
            <a:ext cx="2057400" cy="1066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Messianic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457320" y="4655500"/>
            <a:ext cx="2057400" cy="1066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Civil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504820" y="5473316"/>
            <a:ext cx="2057400" cy="1066800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Egalitarian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3315" y="1519309"/>
            <a:ext cx="258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prstClr val="black"/>
                </a:solidFill>
              </a:rPr>
              <a:t>Ο ταμπουρωμένος εαυτός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46507" y="32443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prstClr val="black"/>
                </a:solidFill>
              </a:rPr>
              <a:t>Ο λαϊκιστής εαυτός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6249" y="4914357"/>
            <a:ext cx="223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>
                <a:solidFill>
                  <a:prstClr val="black"/>
                </a:solidFill>
              </a:rPr>
              <a:t>Ο </a:t>
            </a:r>
            <a:r>
              <a:rPr lang="el-GR" b="1" i="1" dirty="0" err="1">
                <a:solidFill>
                  <a:prstClr val="black"/>
                </a:solidFill>
              </a:rPr>
              <a:t>κοινοτιστής</a:t>
            </a:r>
            <a:r>
              <a:rPr lang="el-GR" b="1" i="1" dirty="0">
                <a:solidFill>
                  <a:prstClr val="black"/>
                </a:solidFill>
              </a:rPr>
              <a:t> εαυτός</a:t>
            </a:r>
          </a:p>
        </p:txBody>
      </p:sp>
      <p:sp>
        <p:nvSpPr>
          <p:cNvPr id="4" name="Oval 3"/>
          <p:cNvSpPr/>
          <p:nvPr/>
        </p:nvSpPr>
        <p:spPr>
          <a:xfrm>
            <a:off x="381000" y="2590800"/>
            <a:ext cx="2057400" cy="19812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Internalized code orientations</a:t>
            </a:r>
            <a:endParaRPr lang="el-GR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5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315200" cy="444125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The three world-views - Weltanschauung 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6200" y="1628800"/>
            <a:ext cx="8991600" cy="46805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400" b="1" dirty="0"/>
              <a:t>The entrenched self – the dangerous world </a:t>
            </a:r>
          </a:p>
          <a:p>
            <a:endParaRPr lang="el-GR" sz="2400" b="1" dirty="0"/>
          </a:p>
          <a:p>
            <a:r>
              <a:rPr lang="en-US" sz="2000" dirty="0"/>
              <a:t>Sacred: The habitus</a:t>
            </a:r>
          </a:p>
          <a:p>
            <a:r>
              <a:rPr lang="en-US" sz="2000" dirty="0"/>
              <a:t>Profane: The unknown world of potentialities</a:t>
            </a:r>
            <a:r>
              <a:rPr lang="el-GR" sz="2000" dirty="0"/>
              <a:t> </a:t>
            </a:r>
          </a:p>
          <a:p>
            <a:endParaRPr lang="el-GR" sz="2400" dirty="0"/>
          </a:p>
          <a:p>
            <a:pPr marL="45720" indent="0">
              <a:buNone/>
            </a:pPr>
            <a:r>
              <a:rPr lang="en-US" sz="2400" b="1" dirty="0"/>
              <a:t>The populist self </a:t>
            </a:r>
            <a:r>
              <a:rPr lang="el-GR" sz="2400" b="1" dirty="0"/>
              <a:t>/ </a:t>
            </a:r>
            <a:r>
              <a:rPr lang="en-US" sz="2400" b="1" dirty="0"/>
              <a:t>The People as the carrier of purity </a:t>
            </a:r>
          </a:p>
          <a:p>
            <a:r>
              <a:rPr lang="en-US" sz="2000" dirty="0"/>
              <a:t>Sacred</a:t>
            </a:r>
            <a:r>
              <a:rPr lang="el-GR" sz="2000" dirty="0"/>
              <a:t>: </a:t>
            </a:r>
            <a:r>
              <a:rPr lang="en-US" dirty="0"/>
              <a:t>S</a:t>
            </a:r>
            <a:r>
              <a:rPr lang="en-US" sz="2000" dirty="0"/>
              <a:t>aint People </a:t>
            </a:r>
            <a:endParaRPr lang="el-GR" sz="2000" dirty="0"/>
          </a:p>
          <a:p>
            <a:r>
              <a:rPr lang="en-US" sz="2000" dirty="0"/>
              <a:t>Profane</a:t>
            </a:r>
            <a:r>
              <a:rPr lang="el-GR" sz="2000" dirty="0"/>
              <a:t>: </a:t>
            </a:r>
            <a:r>
              <a:rPr lang="en-US" sz="2000" dirty="0"/>
              <a:t>Coercion  </a:t>
            </a:r>
            <a:endParaRPr lang="el-GR" sz="2000" dirty="0"/>
          </a:p>
          <a:p>
            <a:endParaRPr lang="el-GR" sz="2000" dirty="0"/>
          </a:p>
          <a:p>
            <a:r>
              <a:rPr lang="en-US" sz="2400" b="1" dirty="0"/>
              <a:t>The Communalist self / The collectivity as carrier of truth </a:t>
            </a:r>
            <a:endParaRPr lang="el-GR" sz="2400" b="1" dirty="0"/>
          </a:p>
          <a:p>
            <a:r>
              <a:rPr lang="en-US" sz="2000" dirty="0"/>
              <a:t>Sacred</a:t>
            </a:r>
            <a:r>
              <a:rPr lang="el-GR" sz="2000" dirty="0"/>
              <a:t>: </a:t>
            </a:r>
            <a:r>
              <a:rPr lang="en-US" sz="2000" dirty="0"/>
              <a:t>The </a:t>
            </a:r>
            <a:r>
              <a:rPr lang="en-US" sz="2000" i="1" dirty="0" err="1"/>
              <a:t>communitas</a:t>
            </a:r>
            <a:endParaRPr lang="el-GR" sz="2000" i="1" dirty="0"/>
          </a:p>
          <a:p>
            <a:r>
              <a:rPr lang="en-US" sz="2000" dirty="0"/>
              <a:t>Profane</a:t>
            </a:r>
            <a:r>
              <a:rPr lang="el-GR" sz="2000" dirty="0"/>
              <a:t>: </a:t>
            </a:r>
            <a:r>
              <a:rPr lang="en-US" sz="2000" dirty="0"/>
              <a:t>The individualized society</a:t>
            </a:r>
            <a:endParaRPr lang="el-GR" sz="2000" dirty="0"/>
          </a:p>
          <a:p>
            <a:endParaRPr lang="en-US" sz="2400" dirty="0"/>
          </a:p>
          <a:p>
            <a:endParaRPr lang="el-GR" sz="2400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908549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000" dirty="0"/>
              <a:t>The saint People</a:t>
            </a:r>
            <a:endParaRPr lang="el-G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485136" cy="559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1696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US" sz="2000" b="1" dirty="0"/>
              <a:t>Patterned orders of ethics</a:t>
            </a:r>
            <a:endParaRPr lang="el-GR" sz="2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4536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/>
              <a:t>1) </a:t>
            </a:r>
            <a:r>
              <a:rPr lang="en-US" sz="1800" dirty="0"/>
              <a:t>The Hobbesian ethics</a:t>
            </a:r>
            <a:r>
              <a:rPr lang="el-GR" sz="1800" dirty="0"/>
              <a:t>(1,1%) </a:t>
            </a:r>
            <a:r>
              <a:rPr lang="en-US" sz="1800" dirty="0"/>
              <a:t> </a:t>
            </a:r>
            <a:r>
              <a:rPr lang="el-GR" sz="18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l-GR" sz="1800" dirty="0"/>
              <a:t>2) </a:t>
            </a:r>
            <a:r>
              <a:rPr lang="en-US" sz="1800" dirty="0"/>
              <a:t>The egoistic ethics</a:t>
            </a:r>
            <a:r>
              <a:rPr lang="el-GR" sz="1800" dirty="0"/>
              <a:t> (1,9%)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l-GR" dirty="0"/>
              <a:t>3) </a:t>
            </a:r>
            <a:r>
              <a:rPr lang="en-US" dirty="0"/>
              <a:t>The </a:t>
            </a:r>
            <a:r>
              <a:rPr lang="en-US" dirty="0" err="1"/>
              <a:t>schismogenetic</a:t>
            </a:r>
            <a:r>
              <a:rPr lang="en-US" dirty="0"/>
              <a:t> ethno-populist ethics </a:t>
            </a:r>
            <a:r>
              <a:rPr lang="el-GR" dirty="0"/>
              <a:t>(1</a:t>
            </a:r>
            <a:r>
              <a:rPr lang="en-US" dirty="0"/>
              <a:t>9</a:t>
            </a:r>
            <a:r>
              <a:rPr lang="el-GR" dirty="0"/>
              <a:t>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4) </a:t>
            </a:r>
            <a:r>
              <a:rPr lang="en-US" dirty="0"/>
              <a:t>The </a:t>
            </a:r>
            <a:r>
              <a:rPr lang="en-US" dirty="0" err="1"/>
              <a:t>schismogenetic</a:t>
            </a:r>
            <a:r>
              <a:rPr lang="en-US" dirty="0"/>
              <a:t> ethno-romantic ethics</a:t>
            </a:r>
            <a:r>
              <a:rPr lang="el-GR" dirty="0"/>
              <a:t>(</a:t>
            </a:r>
            <a:r>
              <a:rPr lang="en-US" dirty="0"/>
              <a:t>41</a:t>
            </a:r>
            <a:r>
              <a:rPr lang="el-GR" dirty="0"/>
              <a:t>%)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5) The </a:t>
            </a:r>
            <a:r>
              <a:rPr lang="en-US" dirty="0" err="1"/>
              <a:t>clientelistic</a:t>
            </a:r>
            <a:r>
              <a:rPr lang="en-US" dirty="0"/>
              <a:t> ethics  (12%)</a:t>
            </a:r>
            <a:endParaRPr lang="el-G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</a:t>
            </a:r>
            <a:r>
              <a:rPr lang="el-GR" dirty="0"/>
              <a:t>) </a:t>
            </a:r>
            <a:r>
              <a:rPr lang="en-US" dirty="0"/>
              <a:t>The civil ethics </a:t>
            </a:r>
            <a:r>
              <a:rPr lang="el-GR" dirty="0"/>
              <a:t>(2</a:t>
            </a:r>
            <a:r>
              <a:rPr lang="en-US" dirty="0"/>
              <a:t>1</a:t>
            </a:r>
            <a:r>
              <a:rPr lang="el-GR" dirty="0"/>
              <a:t>%)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4203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04665"/>
            <a:ext cx="7315200" cy="432048"/>
          </a:xfrm>
        </p:spPr>
        <p:txBody>
          <a:bodyPr>
            <a:normAutofit/>
          </a:bodyPr>
          <a:lstStyle/>
          <a:p>
            <a:r>
              <a:rPr lang="en-US" sz="1800" dirty="0"/>
              <a:t>Personal social behavior</a:t>
            </a:r>
            <a:endParaRPr lang="el-GR" sz="1800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</p:nvPr>
        </p:nvGraphicFramePr>
        <p:xfrm>
          <a:off x="1802185" y="1125540"/>
          <a:ext cx="5539629" cy="54721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39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 prefer to rely on myself rather than on others.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It is important for me to perform better than others in my job.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When a co-worker or friend gets a prize, I feel proud for them.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An individual should sacrifice their own interests for the team.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 often “do my own thing”.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Accomplishing my goals means everything to me.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The well being of my co-workers is important for me.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It is my duty to take care of my family, even if I have to put aside my personal desires.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Being who I am, regardless of what others believe, is very important for me.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Competition with others is the law of nature.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It is very important for me to spend time with my friends.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Arial"/>
                          <a:ea typeface="Times New Roman"/>
                        </a:rPr>
                        <a:t>It is important for me to accept the decisions of the team that I belong to.</a:t>
                      </a:r>
                      <a:endParaRPr lang="el-GR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39712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5991200" cy="418058"/>
          </a:xfrm>
        </p:spPr>
        <p:txBody>
          <a:bodyPr>
            <a:normAutofit/>
          </a:bodyPr>
          <a:lstStyle/>
          <a:p>
            <a:r>
              <a:rPr lang="en-US" sz="1800" dirty="0"/>
              <a:t>Construction of symbolic identity</a:t>
            </a:r>
            <a:endParaRPr lang="el-GR" sz="1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5450" y="914400"/>
            <a:ext cx="8566150" cy="5638800"/>
          </a:xfrm>
        </p:spPr>
        <p:txBody>
          <a:bodyPr>
            <a:normAutofit lnSpcReduction="10000"/>
          </a:bodyPr>
          <a:lstStyle/>
          <a:p>
            <a:r>
              <a:rPr lang="en-US" sz="1400" b="1" dirty="0"/>
              <a:t>H</a:t>
            </a:r>
            <a:r>
              <a:rPr lang="en-US" sz="1400" dirty="0"/>
              <a:t>orizontal-</a:t>
            </a:r>
            <a:r>
              <a:rPr lang="en-US" sz="1400" b="1" dirty="0"/>
              <a:t>I</a:t>
            </a:r>
            <a:r>
              <a:rPr lang="en-US" sz="1400" dirty="0"/>
              <a:t>ndividualist </a:t>
            </a:r>
            <a:r>
              <a:rPr lang="el-GR" sz="1400" dirty="0"/>
              <a:t>(</a:t>
            </a:r>
            <a:r>
              <a:rPr lang="en-US" sz="1400" dirty="0"/>
              <a:t>cooperative</a:t>
            </a:r>
            <a:r>
              <a:rPr lang="el-GR" sz="1400" dirty="0"/>
              <a:t>)</a:t>
            </a:r>
          </a:p>
          <a:p>
            <a:r>
              <a:rPr lang="en-US" sz="1400" b="1" dirty="0"/>
              <a:t>V</a:t>
            </a:r>
            <a:r>
              <a:rPr lang="en-US" sz="1400" dirty="0"/>
              <a:t>ertical-</a:t>
            </a:r>
            <a:r>
              <a:rPr lang="en-US" sz="1400" b="1" dirty="0"/>
              <a:t>I</a:t>
            </a:r>
            <a:r>
              <a:rPr lang="en-US" sz="1400" dirty="0"/>
              <a:t>ndividualist </a:t>
            </a:r>
            <a:r>
              <a:rPr lang="el-GR" sz="1400" dirty="0"/>
              <a:t>(</a:t>
            </a:r>
            <a:r>
              <a:rPr lang="en-US" sz="1400" dirty="0"/>
              <a:t>antagonistic</a:t>
            </a:r>
            <a:r>
              <a:rPr lang="el-GR" sz="1400" dirty="0"/>
              <a:t>)</a:t>
            </a:r>
          </a:p>
          <a:p>
            <a:r>
              <a:rPr lang="en-US" sz="1400" b="1" dirty="0"/>
              <a:t>H</a:t>
            </a:r>
            <a:r>
              <a:rPr lang="en-US" sz="1400" dirty="0"/>
              <a:t>orizontal-</a:t>
            </a:r>
            <a:r>
              <a:rPr lang="en-US" sz="1400" b="1" dirty="0"/>
              <a:t>C</a:t>
            </a:r>
            <a:r>
              <a:rPr lang="en-US" sz="1400" dirty="0"/>
              <a:t>ollectivist </a:t>
            </a:r>
            <a:r>
              <a:rPr lang="el-GR" sz="1400" dirty="0"/>
              <a:t>(</a:t>
            </a:r>
            <a:r>
              <a:rPr lang="en-US" sz="1400" dirty="0"/>
              <a:t>collectivist</a:t>
            </a:r>
            <a:r>
              <a:rPr lang="el-GR" sz="1400" dirty="0"/>
              <a:t>)</a:t>
            </a:r>
          </a:p>
          <a:p>
            <a:r>
              <a:rPr lang="en-US" sz="1400" b="1" dirty="0"/>
              <a:t>V</a:t>
            </a:r>
            <a:r>
              <a:rPr lang="en-US" sz="1400" dirty="0"/>
              <a:t>ertical-</a:t>
            </a:r>
            <a:r>
              <a:rPr lang="en-US" sz="1400" b="1" dirty="0"/>
              <a:t>C</a:t>
            </a:r>
            <a:r>
              <a:rPr lang="en-US" sz="1400" dirty="0"/>
              <a:t>ollectivist </a:t>
            </a:r>
            <a:r>
              <a:rPr lang="el-GR" sz="1400" dirty="0"/>
              <a:t>(</a:t>
            </a:r>
            <a:r>
              <a:rPr lang="en-US" sz="1400" dirty="0"/>
              <a:t>familial</a:t>
            </a:r>
            <a:r>
              <a:rPr lang="el-GR" sz="1400" dirty="0"/>
              <a:t>)</a:t>
            </a:r>
          </a:p>
          <a:p>
            <a:pPr marL="45720" indent="0">
              <a:buNone/>
            </a:pPr>
            <a:r>
              <a:rPr lang="el-GR" sz="2000" dirty="0"/>
              <a:t> </a:t>
            </a:r>
          </a:p>
          <a:p>
            <a:r>
              <a:rPr lang="el-GR" sz="1400" dirty="0"/>
              <a:t>                                                 </a:t>
            </a:r>
            <a:r>
              <a:rPr lang="en-US" sz="1400" dirty="0"/>
              <a:t>        </a:t>
            </a:r>
            <a:r>
              <a:rPr lang="en-US" sz="1400" b="1" dirty="0"/>
              <a:t>Disagree </a:t>
            </a:r>
            <a:r>
              <a:rPr lang="el-GR" sz="1400" dirty="0"/>
              <a:t>2 </a:t>
            </a:r>
            <a:r>
              <a:rPr lang="en-US" sz="1400" dirty="0"/>
              <a:t>HI</a:t>
            </a:r>
            <a:r>
              <a:rPr lang="el-GR" sz="1400" dirty="0"/>
              <a:t>, 1 </a:t>
            </a:r>
            <a:r>
              <a:rPr lang="en-US" sz="1400" dirty="0"/>
              <a:t>VC</a:t>
            </a:r>
            <a:r>
              <a:rPr lang="el-GR" sz="1400" dirty="0"/>
              <a:t>, 1 </a:t>
            </a:r>
            <a:r>
              <a:rPr lang="en-US" sz="1400" dirty="0"/>
              <a:t>VI</a:t>
            </a:r>
            <a:r>
              <a:rPr lang="el-GR" sz="1400" dirty="0"/>
              <a:t> (1%)  </a:t>
            </a:r>
            <a:r>
              <a:rPr lang="en-US" sz="1400" b="1" dirty="0"/>
              <a:t>Disagree </a:t>
            </a:r>
            <a:r>
              <a:rPr lang="el-GR" sz="1400" dirty="0"/>
              <a:t>2 Ο-Α, 1 Κ-Σ, 1 Κ-Α (2%)</a:t>
            </a:r>
          </a:p>
          <a:p>
            <a:endParaRPr lang="el-GR" sz="1800" dirty="0"/>
          </a:p>
          <a:p>
            <a:r>
              <a:rPr lang="el-GR" sz="1800" dirty="0"/>
              <a:t>                     </a:t>
            </a:r>
          </a:p>
          <a:p>
            <a:r>
              <a:rPr lang="el-GR" sz="1800" dirty="0"/>
              <a:t>                     </a:t>
            </a:r>
            <a:r>
              <a:rPr lang="en-US" sz="1600" b="1" dirty="0"/>
              <a:t>Agree </a:t>
            </a:r>
            <a:r>
              <a:rPr lang="el-GR" sz="1600" dirty="0"/>
              <a:t>3 </a:t>
            </a:r>
            <a:r>
              <a:rPr lang="en-US" sz="1600" dirty="0"/>
              <a:t>HC</a:t>
            </a:r>
            <a:r>
              <a:rPr lang="el-GR" sz="1600" dirty="0"/>
              <a:t>, 1 </a:t>
            </a:r>
            <a:r>
              <a:rPr lang="en-US" sz="1600" dirty="0"/>
              <a:t>HI</a:t>
            </a:r>
            <a:r>
              <a:rPr lang="el-GR" sz="1600" dirty="0"/>
              <a:t> (</a:t>
            </a:r>
            <a:r>
              <a:rPr lang="en-US" sz="1600" dirty="0"/>
              <a:t>company</a:t>
            </a:r>
            <a:r>
              <a:rPr lang="el-GR" sz="1600" dirty="0"/>
              <a:t>, </a:t>
            </a:r>
            <a:r>
              <a:rPr lang="en-US" sz="1600" dirty="0"/>
              <a:t>pride</a:t>
            </a:r>
            <a:r>
              <a:rPr lang="el-GR" sz="1600" dirty="0"/>
              <a:t>, </a:t>
            </a:r>
            <a:r>
              <a:rPr lang="en-US" sz="1600" dirty="0"/>
              <a:t>well-being</a:t>
            </a:r>
            <a:r>
              <a:rPr lang="el-GR" sz="1600" dirty="0"/>
              <a:t>, </a:t>
            </a:r>
            <a:r>
              <a:rPr lang="en-US" sz="1600" dirty="0"/>
              <a:t>identity</a:t>
            </a:r>
            <a:r>
              <a:rPr lang="el-GR" sz="1600" dirty="0"/>
              <a:t>) (42%)</a:t>
            </a:r>
          </a:p>
          <a:p>
            <a:endParaRPr lang="el-GR" sz="1600" dirty="0"/>
          </a:p>
          <a:p>
            <a:endParaRPr lang="el-GR" sz="1600" dirty="0"/>
          </a:p>
          <a:p>
            <a:r>
              <a:rPr lang="el-GR" sz="1600" dirty="0"/>
              <a:t>         </a:t>
            </a:r>
            <a:r>
              <a:rPr lang="en-US" sz="1600" b="1" dirty="0"/>
              <a:t>Agree </a:t>
            </a:r>
            <a:r>
              <a:rPr lang="el-GR" sz="1600" dirty="0"/>
              <a:t>3 </a:t>
            </a:r>
            <a:r>
              <a:rPr lang="en-US" sz="1600" dirty="0"/>
              <a:t>HC</a:t>
            </a:r>
            <a:r>
              <a:rPr lang="el-GR" sz="1600" dirty="0"/>
              <a:t>, 1 </a:t>
            </a:r>
            <a:r>
              <a:rPr lang="en-US" sz="1600" dirty="0"/>
              <a:t>HI</a:t>
            </a:r>
            <a:r>
              <a:rPr lang="el-GR" sz="1600" dirty="0"/>
              <a:t> (</a:t>
            </a:r>
            <a:r>
              <a:rPr lang="en-US" sz="1600" dirty="0"/>
              <a:t>company, pride, well-being, identity</a:t>
            </a:r>
            <a:r>
              <a:rPr lang="el-GR" sz="1600" dirty="0"/>
              <a:t>) (19%)</a:t>
            </a:r>
          </a:p>
          <a:p>
            <a:endParaRPr lang="el-GR" sz="1600" dirty="0"/>
          </a:p>
          <a:p>
            <a:pPr marL="0" indent="0">
              <a:buNone/>
            </a:pPr>
            <a:endParaRPr lang="el-GR" sz="1600" dirty="0"/>
          </a:p>
          <a:p>
            <a:endParaRPr lang="el-GR" sz="1600" dirty="0"/>
          </a:p>
          <a:p>
            <a:r>
              <a:rPr lang="el-GR" sz="1800" dirty="0"/>
              <a:t>                     </a:t>
            </a:r>
            <a:r>
              <a:rPr lang="en-US" sz="1600" b="1" dirty="0"/>
              <a:t>Strongly Agree</a:t>
            </a:r>
            <a:r>
              <a:rPr lang="el-GR" sz="1600" b="1" dirty="0"/>
              <a:t> </a:t>
            </a:r>
            <a:r>
              <a:rPr lang="el-GR" sz="1600" dirty="0"/>
              <a:t>2 </a:t>
            </a:r>
            <a:r>
              <a:rPr lang="en-US" sz="1600" dirty="0"/>
              <a:t>HI</a:t>
            </a:r>
            <a:r>
              <a:rPr lang="el-GR" sz="1600" dirty="0"/>
              <a:t>, 3 </a:t>
            </a:r>
            <a:r>
              <a:rPr lang="en-US" sz="1600" dirty="0"/>
              <a:t>HC</a:t>
            </a:r>
            <a:r>
              <a:rPr lang="el-GR" sz="1600" dirty="0"/>
              <a:t>, 3 </a:t>
            </a:r>
            <a:r>
              <a:rPr lang="en-US" sz="1600" dirty="0"/>
              <a:t>VC</a:t>
            </a:r>
            <a:r>
              <a:rPr lang="el-GR" sz="1600" dirty="0"/>
              <a:t>, 2 </a:t>
            </a:r>
            <a:r>
              <a:rPr lang="en-US" sz="1600" dirty="0"/>
              <a:t>VI</a:t>
            </a:r>
            <a:r>
              <a:rPr lang="el-GR" sz="1600" dirty="0"/>
              <a:t> (30%)</a:t>
            </a:r>
          </a:p>
          <a:p>
            <a:endParaRPr lang="el-GR" sz="1800" dirty="0"/>
          </a:p>
          <a:p>
            <a:endParaRPr lang="el-GR" sz="1800" dirty="0"/>
          </a:p>
          <a:p>
            <a:r>
              <a:rPr lang="el-GR" sz="1800" dirty="0"/>
              <a:t>                                           </a:t>
            </a:r>
            <a:r>
              <a:rPr lang="en-US" sz="1600" b="1" dirty="0"/>
              <a:t>Disagree </a:t>
            </a:r>
            <a:r>
              <a:rPr lang="el-GR" sz="1600" dirty="0"/>
              <a:t>3 </a:t>
            </a:r>
            <a:r>
              <a:rPr lang="en-US" sz="1600" dirty="0"/>
              <a:t>HC</a:t>
            </a:r>
            <a:r>
              <a:rPr lang="el-GR" sz="1600" b="1" dirty="0"/>
              <a:t>, </a:t>
            </a:r>
            <a:r>
              <a:rPr lang="en-US" sz="1600" b="1" dirty="0"/>
              <a:t>Strongly Disagree </a:t>
            </a:r>
            <a:r>
              <a:rPr lang="el-GR" sz="1600" dirty="0"/>
              <a:t>1 </a:t>
            </a:r>
            <a:r>
              <a:rPr lang="en-US" sz="1600" dirty="0"/>
              <a:t>VC</a:t>
            </a:r>
            <a:r>
              <a:rPr lang="el-GR" sz="1600" dirty="0"/>
              <a:t> (23%)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79" y="2128166"/>
            <a:ext cx="682625" cy="52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105545"/>
            <a:ext cx="68262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56" y="2119131"/>
            <a:ext cx="682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97533"/>
            <a:ext cx="62865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47" y="2880756"/>
            <a:ext cx="6286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895600"/>
            <a:ext cx="6286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5" y="3733800"/>
            <a:ext cx="68262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5" y="4576948"/>
            <a:ext cx="6032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79" y="4570598"/>
            <a:ext cx="6032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9" y="5715000"/>
            <a:ext cx="6524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93" y="5715000"/>
            <a:ext cx="652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715000"/>
            <a:ext cx="7381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06536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315200" cy="588141"/>
          </a:xfrm>
        </p:spPr>
        <p:txBody>
          <a:bodyPr>
            <a:normAutofit/>
          </a:bodyPr>
          <a:lstStyle/>
          <a:p>
            <a:r>
              <a:rPr lang="en-US" sz="2400" b="1" dirty="0"/>
              <a:t>Conclusions</a:t>
            </a:r>
            <a:endParaRPr lang="el-GR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916833"/>
            <a:ext cx="7618040" cy="4392528"/>
          </a:xfrm>
        </p:spPr>
        <p:txBody>
          <a:bodyPr>
            <a:normAutofit/>
          </a:bodyPr>
          <a:lstStyle/>
          <a:p>
            <a:pPr algn="just"/>
            <a:endParaRPr lang="el-GR" sz="2800" dirty="0"/>
          </a:p>
          <a:p>
            <a:pPr algn="just"/>
            <a:r>
              <a:rPr lang="en-US" sz="1800" dirty="0"/>
              <a:t>The core of the political culture in Greece follows various  patterns of collectivism </a:t>
            </a:r>
            <a:r>
              <a:rPr lang="el-GR" sz="1800" dirty="0"/>
              <a:t> </a:t>
            </a:r>
            <a:endParaRPr lang="en-US" sz="1800" dirty="0"/>
          </a:p>
          <a:p>
            <a:pPr algn="just"/>
            <a:endParaRPr lang="el-GR" sz="1800" dirty="0"/>
          </a:p>
          <a:p>
            <a:pPr algn="just"/>
            <a:endParaRPr lang="el-GR" sz="1800" dirty="0"/>
          </a:p>
          <a:p>
            <a:pPr algn="just"/>
            <a:r>
              <a:rPr lang="en-US" sz="1800" dirty="0"/>
              <a:t>It is sensitive to discourses which underlie alternatively the morality of the traditional family and the politics of defiance and struggle</a:t>
            </a:r>
          </a:p>
          <a:p>
            <a:pPr algn="just"/>
            <a:endParaRPr lang="el-GR" sz="1800" dirty="0"/>
          </a:p>
          <a:p>
            <a:pPr algn="just"/>
            <a:endParaRPr lang="el-GR" sz="1800" dirty="0"/>
          </a:p>
          <a:p>
            <a:pPr algn="just"/>
            <a:r>
              <a:rPr lang="en-US" sz="1800" dirty="0"/>
              <a:t>The most civil part of the population is self-defined negatively – its political views are not related to collective representations</a:t>
            </a:r>
            <a:r>
              <a:rPr lang="el-GR" sz="1800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8733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9556A8-9F43-4A1D-BB19-50098634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7315200" cy="1154097"/>
          </a:xfrm>
        </p:spPr>
        <p:txBody>
          <a:bodyPr>
            <a:noAutofit/>
          </a:bodyPr>
          <a:lstStyle/>
          <a:p>
            <a:r>
              <a:rPr lang="el-GR" sz="1800" b="1" dirty="0"/>
              <a:t>1. «Η κουλτούρα αποτελεί δομική διάσταση των κοινωνιών, και όχι αντανάκλαση ή επίστρωση∙ παράγει θεσμούς, νοήματα και ταυτότητες.»</a:t>
            </a:r>
            <a:br>
              <a:rPr lang="el-GR" sz="1800" dirty="0"/>
            </a:b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A0AEC4-9592-2751-8964-6216970AF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l-GR" dirty="0"/>
            </a:br>
            <a:r>
              <a:rPr lang="el-GR" dirty="0"/>
              <a:t>Η έννοια της </a:t>
            </a:r>
            <a:r>
              <a:rPr lang="el-GR" b="1" dirty="0"/>
              <a:t>οικογένειας</a:t>
            </a:r>
            <a:r>
              <a:rPr lang="el-GR" dirty="0"/>
              <a:t> στην Ελλάδα δεν είναι απλώς κοινωνική συνήθεια αλλά δομικό πολιτισμικό θεμέλιο που παράγει θεσμούς (π.χ. οικογενειακή επιχείρηση, κληρονομικότητα στην πολιτική), ταυτότητες (π.χ. το «παιδί της μαμάς», ο «νοικοκύρης») και πρότυπα κοινωνικής αλληλεγγύης που διαμορφώνουν την ίδια τη λειτουργία του κράτους πρόνοιας.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5186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404665"/>
            <a:ext cx="7315200" cy="648072"/>
          </a:xfrm>
        </p:spPr>
        <p:txBody>
          <a:bodyPr>
            <a:normAutofit/>
          </a:bodyPr>
          <a:lstStyle/>
          <a:p>
            <a:r>
              <a:rPr lang="en-US" sz="2400" dirty="0"/>
              <a:t>The construction of the political public sphere 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772817"/>
            <a:ext cx="7690048" cy="4536544"/>
          </a:xfrm>
        </p:spPr>
        <p:txBody>
          <a:bodyPr/>
          <a:lstStyle/>
          <a:p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The structuration of the ‘democratic self’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The structuration of the ‘democratic relations’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The perception of ‘democratic’ institutions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The placement of the self inside those (3) institutions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Result: the semantic map of political semiotics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850911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04665"/>
            <a:ext cx="7315200" cy="576064"/>
          </a:xfrm>
        </p:spPr>
        <p:txBody>
          <a:bodyPr>
            <a:normAutofit/>
          </a:bodyPr>
          <a:lstStyle/>
          <a:p>
            <a:r>
              <a:rPr lang="en-US" sz="2400" dirty="0"/>
              <a:t>The ‘democratic’ self, and the ‘democratic’ relations</a:t>
            </a:r>
            <a:endParaRPr lang="el-GR" sz="2400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585036"/>
              </p:ext>
            </p:extLst>
          </p:nvPr>
        </p:nvGraphicFramePr>
        <p:xfrm>
          <a:off x="395536" y="1484784"/>
          <a:ext cx="6447155" cy="252095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4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98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209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Times New Roman"/>
                        </a:rPr>
                        <a:t>GROUP A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Times New Roman"/>
                        </a:rPr>
                        <a:t>GROUP B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NOT 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NOT 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Unconventional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Conventional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Active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Passive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Defiant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Compromised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Autonomous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Dependent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Authentic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Hypocrite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Rational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Irrational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Altruist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Egoist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Reasonable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Hysterical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Oppressed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Oppressor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Controlled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Excitable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Victim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Offender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Calm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Passionate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Sensitive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Calculative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Realistic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Unrealistic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Independent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Dependent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Sane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Mad</a:t>
                      </a:r>
                      <a:endParaRPr lang="el-G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323930"/>
              </p:ext>
            </p:extLst>
          </p:nvPr>
        </p:nvGraphicFramePr>
        <p:xfrm>
          <a:off x="395536" y="4437112"/>
          <a:ext cx="6557010" cy="2016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1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1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2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497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209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Times New Roman"/>
                        </a:rPr>
                        <a:t>GROUP A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Times New Roman"/>
                        </a:rPr>
                        <a:t>GROUP B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NOT 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NOT 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Authentic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Hypocritical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Open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Secret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Mutual support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Egotist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Trusting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Suspicious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Genuine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Manipulative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Critical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Deferential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Interpersonal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Mediated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Truthful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Deceitful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Brotherly bond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Stranger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Straightforward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Calculating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Affective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Formal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Citizen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Enemy</a:t>
                      </a:r>
                      <a:endParaRPr lang="el-G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55530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404665"/>
            <a:ext cx="7848872" cy="936104"/>
          </a:xfrm>
        </p:spPr>
        <p:txBody>
          <a:bodyPr>
            <a:normAutofit/>
          </a:bodyPr>
          <a:lstStyle/>
          <a:p>
            <a:r>
              <a:rPr lang="en-US" sz="2400" dirty="0"/>
              <a:t>The communalist self</a:t>
            </a:r>
            <a:endParaRPr lang="el-GR" sz="2400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826365"/>
              </p:ext>
            </p:extLst>
          </p:nvPr>
        </p:nvGraphicFramePr>
        <p:xfrm>
          <a:off x="467544" y="2780928"/>
          <a:ext cx="7344816" cy="316835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558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9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0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52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E16A 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items</a:t>
                      </a:r>
                      <a:r>
                        <a:rPr lang="el-GR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Type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(E17)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Title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 (%)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E16A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 Variable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v, vi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“The sufferer”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14,7%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viii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“The anti-conformist”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16,6%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GA2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iii, iv, vii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“The altruist”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20,5%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GA3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ii, iii, iv, viii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l-GR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“The hero”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21,5%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GA4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ii, v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l-GR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“The rebellious”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26,6%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GA5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14096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315200" cy="1154097"/>
          </a:xfrm>
        </p:spPr>
        <p:txBody>
          <a:bodyPr>
            <a:normAutofit/>
          </a:bodyPr>
          <a:lstStyle/>
          <a:p>
            <a:r>
              <a:rPr lang="en-US" sz="2800" dirty="0"/>
              <a:t>The civil self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379041"/>
              </p:ext>
            </p:extLst>
          </p:nvPr>
        </p:nvGraphicFramePr>
        <p:xfrm>
          <a:off x="899592" y="2348880"/>
          <a:ext cx="7488832" cy="331236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54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1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2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E16B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items</a:t>
                      </a: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Type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E17)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Nomenclature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(%)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E16B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iii, iv, viii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Moderate Activist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13,2 %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vi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C</a:t>
                      </a: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Calm Activist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16,5%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GB2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Controlled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22,2%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GB3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iii, vii, viii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Sober Onlooker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23,5%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GB4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&amp;C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Autonomous Activist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24,7%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GB5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2492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548681"/>
            <a:ext cx="7315200" cy="792088"/>
          </a:xfrm>
        </p:spPr>
        <p:txBody>
          <a:bodyPr>
            <a:normAutofit/>
          </a:bodyPr>
          <a:lstStyle/>
          <a:p>
            <a:r>
              <a:rPr lang="en-US" sz="2800" dirty="0"/>
              <a:t>The communalist relations 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404959"/>
              </p:ext>
            </p:extLst>
          </p:nvPr>
        </p:nvGraphicFramePr>
        <p:xfrm>
          <a:off x="971600" y="2708920"/>
          <a:ext cx="7272808" cy="233125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485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60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GR18Α (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items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Framework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Title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(%)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Grouping variable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Religious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GA18_1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GA18_2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ii, iv, v, vi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Political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48,6%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GA18_3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GA18_4, GA18_5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ii, iii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Intermediate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23,9%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GA18_6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82496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465912" cy="925996"/>
          </a:xfrm>
        </p:spPr>
        <p:txBody>
          <a:bodyPr>
            <a:normAutofit/>
          </a:bodyPr>
          <a:lstStyle/>
          <a:p>
            <a:r>
              <a:rPr lang="en-US" sz="2800" dirty="0"/>
              <a:t>The civil relations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402342"/>
              </p:ext>
            </p:extLst>
          </p:nvPr>
        </p:nvGraphicFramePr>
        <p:xfrm>
          <a:off x="683567" y="2420886"/>
          <a:ext cx="7704856" cy="295233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634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9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GR18Β (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items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Framework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Title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 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(%)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Grouping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ii, iii, v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Civil-critical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18,6%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GΒ18_1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ii, iv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Civic-direct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GΒ18_2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ii, vi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C, A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Civil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26,6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GΒ18_3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iii, iv, vi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Civil-suspicious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GΒ18_4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51524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7"/>
            <a:ext cx="7315200" cy="864096"/>
          </a:xfrm>
        </p:spPr>
        <p:txBody>
          <a:bodyPr>
            <a:normAutofit/>
          </a:bodyPr>
          <a:lstStyle/>
          <a:p>
            <a:r>
              <a:rPr lang="en-US" sz="2800" dirty="0"/>
              <a:t>The ‘democratic’ institutions</a:t>
            </a:r>
            <a:endParaRPr lang="el-GR" sz="2800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402637"/>
              </p:ext>
            </p:extLst>
          </p:nvPr>
        </p:nvGraphicFramePr>
        <p:xfrm>
          <a:off x="251520" y="1628803"/>
          <a:ext cx="8640959" cy="49685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49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1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Arial"/>
                          <a:ea typeface="Times New Roman"/>
                        </a:rPr>
                        <a:t>+ / –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a.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Times New Roman"/>
                        </a:rPr>
                        <a:t>…they regulate the activities of the different interest groups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b.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Times New Roman"/>
                        </a:rPr>
                        <a:t>…they primarily care for the people</a:t>
                      </a:r>
                      <a:endParaRPr lang="el-GR" sz="1400" dirty="0">
                        <a:solidFill>
                          <a:srgbClr val="92D05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c.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Times New Roman"/>
                        </a:rPr>
                        <a:t>…they deal with numbers and statistics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d.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Times New Roman"/>
                        </a:rPr>
                        <a:t>…they guarantee equality</a:t>
                      </a:r>
                      <a:endParaRPr lang="el-GR" sz="1400" dirty="0">
                        <a:solidFill>
                          <a:srgbClr val="92D05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e.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Times New Roman"/>
                        </a:rPr>
                        <a:t>…they take into consideration the particular needs of citizens</a:t>
                      </a:r>
                      <a:endParaRPr lang="el-GR" sz="1400" dirty="0">
                        <a:solidFill>
                          <a:srgbClr val="92D05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f.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Times New Roman"/>
                        </a:rPr>
                        <a:t>…they are impersonal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g.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Times New Roman"/>
                        </a:rPr>
                        <a:t>…they are sensitive to social needs</a:t>
                      </a:r>
                      <a:endParaRPr lang="el-GR" sz="1400" dirty="0">
                        <a:solidFill>
                          <a:srgbClr val="92D05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h.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Times New Roman"/>
                        </a:rPr>
                        <a:t>…they are stern and non-negotiable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i.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Times New Roman"/>
                        </a:rPr>
                        <a:t>…they guarantee the desires of the people</a:t>
                      </a:r>
                      <a:endParaRPr lang="el-GR" sz="1400" dirty="0">
                        <a:solidFill>
                          <a:srgbClr val="92D05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j.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Times New Roman"/>
                        </a:rPr>
                        <a:t>…they are based on a contract between the state and citizens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k.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Times New Roman"/>
                        </a:rPr>
                        <a:t>…they are malleable and flexible</a:t>
                      </a:r>
                      <a:endParaRPr lang="el-GR" sz="1400" dirty="0">
                        <a:solidFill>
                          <a:srgbClr val="92D05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l.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Times New Roman"/>
                        </a:rPr>
                        <a:t>…they prioritize the duties of an office over the power of individuals to make decisions 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97145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7387208" cy="360040"/>
          </a:xfrm>
        </p:spPr>
        <p:txBody>
          <a:bodyPr>
            <a:normAutofit/>
          </a:bodyPr>
          <a:lstStyle/>
          <a:p>
            <a:r>
              <a:rPr lang="en-US" sz="1400" dirty="0"/>
              <a:t>Placing statements in Democratic institutions – The dominance </a:t>
            </a:r>
            <a:r>
              <a:rPr lang="en-US" sz="1400"/>
              <a:t>of Populism  </a:t>
            </a:r>
            <a:endParaRPr lang="el-GR" sz="14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951025"/>
              </p:ext>
            </p:extLst>
          </p:nvPr>
        </p:nvGraphicFramePr>
        <p:xfrm>
          <a:off x="2051720" y="764704"/>
          <a:ext cx="4239033" cy="5769421"/>
        </p:xfrm>
        <a:graphic>
          <a:graphicData uri="http://schemas.openxmlformats.org/drawingml/2006/table">
            <a:tbl>
              <a:tblPr firstRow="1" firstCol="1" bandRow="1"/>
              <a:tblGrid>
                <a:gridCol w="160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9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05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16Α  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Groups 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16Β  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Groups 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18Α 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Groups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18Β  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Groups 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 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Groups 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GA16_1 –</a:t>
                      </a:r>
                      <a:r>
                        <a:rPr lang="en-US" sz="5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(14%)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“The Sufferer”</a:t>
                      </a:r>
                      <a:r>
                        <a:rPr lang="en-US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Oppressed-Oppressor 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Victim-Offender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GB16_2-C (16%)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</a:t>
                      </a: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Calm Activist”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Active-Passive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Calm-Passionate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GA18_3-</a:t>
                      </a:r>
                      <a:r>
                        <a:rPr lang="en-US" sz="500" b="1">
                          <a:solidFill>
                            <a:srgbClr val="4F81B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(14,8%)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“Brotherly Mutuality”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Mutual support-Egotist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Brotherly bond-Stranger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GB18_3-</a:t>
                      </a:r>
                      <a:r>
                        <a:rPr lang="en-US" sz="5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A,C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(26,6%)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“Civil”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Trusting-Suspicious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Citizen-Enemy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Civil-Liberal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50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4,4%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1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9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16_2 (16.6%)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“Anti-conformist”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Unconventional-Conventional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Independent-Dependent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GA18_1-B (12,5%)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“Brotherly expressivity”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Authentic-Hypocritical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Genuine-Manipulative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Brotherly bond-Stranger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Affective-Formal</a:t>
                      </a: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GB18_1 (18,6%)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“Civil-Critical”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Open-Secret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Critical-Differential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Trusting-Suspicious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Straight forward-Calculating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Intermediate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6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20,1%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16_3 B (20.5%)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“Altruist”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Sensitive-Calculative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Authentic-Hypocrite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Altruist-Egoist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GB16_3- (22%)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“Controlled”</a:t>
                      </a: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Controlled-Excitable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GA18_4-C (14,3%)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“Affective Mutuality”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Mutual support-Egotist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Affective-Formal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83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16_4 B (21.5%)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“Hero”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Unconventional-Conventional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Authentic-Hypocrite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Altruist-Egoist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Independent-Dependent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16_5 A (26.6%)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“Rebel” </a:t>
                      </a: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Oppressed-Oppressor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Defiant-Compromised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Unconventional-Conventional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GB16_5-</a:t>
                      </a:r>
                      <a:r>
                        <a:rPr lang="el-GR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C  (25%)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“Autonomous Activist”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Active-Passive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Autonomous-Dependent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GB16_4-</a:t>
                      </a:r>
                      <a:r>
                        <a:rPr lang="el-GR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(24%)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“Rational Onlooker”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Rational-Irrational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Realistic-Unrealistic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Sane-Mad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GA18_2-C (14,9%)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l-GR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2-C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“Interpersonal expressivity”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Authentic-Hypocritical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Genuine-Manipulative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Interpersonal-Mediated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Affective-Formal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GA18_6-</a:t>
                      </a:r>
                      <a:r>
                        <a:rPr lang="el-GR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Β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(23,9%)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“Authentic Mutuality”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Authentic-Hypocritical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Mutual support-Egotist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Genuine-Manipulative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GB18_2 (28,3%)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“Civic-Direct”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Trusting-Suspicious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Truthful-Deceitful</a:t>
                      </a: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6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Populist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l-GR" sz="6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67,2%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6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GB16_1-</a:t>
                      </a:r>
                      <a:r>
                        <a:rPr lang="el-GR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Β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(13%)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“Rational Activist”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Active-Passive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Rational-Irrational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Reasonable-Hysterical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Sane-Mad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GA18_5-</a:t>
                      </a:r>
                      <a:r>
                        <a:rPr lang="el-GR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(19,5%)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“Interpersonal Mutuality”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Mutual support-Egotist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Interpersonal-Mediated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GB18_4-</a:t>
                      </a:r>
                      <a:r>
                        <a:rPr lang="el-GR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Β</a:t>
                      </a:r>
                      <a:r>
                        <a:rPr lang="en-US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(26,5%)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“Civil-Truthful”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Open-Secret 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Critical-Differential 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Truthful-Deceitful 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Citizen-Enemy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16060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76673"/>
            <a:ext cx="7315200" cy="648072"/>
          </a:xfrm>
        </p:spPr>
        <p:txBody>
          <a:bodyPr>
            <a:normAutofit/>
          </a:bodyPr>
          <a:lstStyle/>
          <a:p>
            <a:r>
              <a:rPr lang="en-US" sz="2400" dirty="0"/>
              <a:t>The semantic map of the political self </a:t>
            </a:r>
            <a:endParaRPr lang="el-G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305671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36408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Conclusions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400" dirty="0"/>
              <a:t>1. </a:t>
            </a:r>
            <a:r>
              <a:rPr lang="en-US" sz="2400" dirty="0"/>
              <a:t>Clientelism is based on religion-inspired paternalism</a:t>
            </a:r>
            <a:r>
              <a:rPr lang="el-GR" sz="2400" dirty="0"/>
              <a:t> 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2. </a:t>
            </a:r>
            <a:r>
              <a:rPr lang="en-US" sz="2400" dirty="0"/>
              <a:t>Anomie is based on collective representations of democratic defiance and protest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1 </a:t>
            </a:r>
            <a:r>
              <a:rPr lang="en-US" sz="2400" dirty="0"/>
              <a:t>and </a:t>
            </a:r>
            <a:r>
              <a:rPr lang="el-GR" sz="2400" dirty="0"/>
              <a:t>2 </a:t>
            </a:r>
            <a:r>
              <a:rPr lang="en-US" sz="2400" dirty="0"/>
              <a:t>are interchanged through civic-religious ceremonies 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n-US" sz="2400" dirty="0"/>
              <a:t>The civil world-view is isolated without public or private collective representations</a:t>
            </a:r>
            <a:endParaRPr lang="el-GR" sz="2400" i="1" dirty="0"/>
          </a:p>
          <a:p>
            <a:pPr marL="0" indent="0">
              <a:buNone/>
            </a:pPr>
            <a:endParaRPr lang="el-GR" sz="2400" i="1" dirty="0"/>
          </a:p>
          <a:p>
            <a:pPr marL="0" indent="0">
              <a:buNone/>
            </a:pPr>
            <a:r>
              <a:rPr lang="en-US" sz="2400" dirty="0"/>
              <a:t>The public sphere is controlled by communalist discourses </a:t>
            </a:r>
            <a:endParaRPr lang="el-GR" sz="2400" b="1" dirty="0"/>
          </a:p>
          <a:p>
            <a:pPr marL="0" indent="0">
              <a:buNone/>
            </a:pPr>
            <a:endParaRPr lang="el-GR" sz="2400" b="1" dirty="0"/>
          </a:p>
          <a:p>
            <a:pPr marL="0" indent="0">
              <a:buNone/>
            </a:pPr>
            <a:r>
              <a:rPr lang="en-US" sz="2400" b="1" dirty="0"/>
              <a:t>Communalism</a:t>
            </a:r>
            <a:r>
              <a:rPr lang="el-GR" sz="2400" dirty="0"/>
              <a:t>: </a:t>
            </a:r>
            <a:r>
              <a:rPr lang="en-US" sz="2400" dirty="0"/>
              <a:t>Democracy is the collectivist, traditional, ‘authentic’ community</a:t>
            </a:r>
            <a:r>
              <a:rPr lang="el-GR" sz="2400" dirty="0"/>
              <a:t> 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179871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AAF58E-C983-9B37-58E2-E4B2655C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04664"/>
            <a:ext cx="7315200" cy="1154097"/>
          </a:xfrm>
        </p:spPr>
        <p:txBody>
          <a:bodyPr>
            <a:normAutofit/>
          </a:bodyPr>
          <a:lstStyle/>
          <a:p>
            <a:r>
              <a:rPr lang="el-GR" sz="2000" b="1" dirty="0"/>
              <a:t>2. «Κεντρική έννοια: πολιτισμικά προγράμματα (</a:t>
            </a:r>
            <a:r>
              <a:rPr lang="el-GR" sz="2000" b="1" dirty="0" err="1"/>
              <a:t>cultural</a:t>
            </a:r>
            <a:r>
              <a:rPr lang="el-GR" sz="2000" b="1" dirty="0"/>
              <a:t> </a:t>
            </a:r>
            <a:r>
              <a:rPr lang="el-GR" sz="2000" b="1" dirty="0" err="1"/>
              <a:t>programs</a:t>
            </a:r>
            <a:r>
              <a:rPr lang="el-GR" sz="2000" b="1" dirty="0"/>
              <a:t>) που διαμορφώνουν τις μορφές κοινωνικής οργάνωσης και εξουσίας.»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B8C629-9D27-1119-55FB-026BAC5D9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32856"/>
            <a:ext cx="7315200" cy="3539527"/>
          </a:xfrm>
        </p:spPr>
        <p:txBody>
          <a:bodyPr/>
          <a:lstStyle/>
          <a:p>
            <a:br>
              <a:rPr lang="el-GR" dirty="0"/>
            </a:br>
            <a:r>
              <a:rPr lang="el-GR" dirty="0"/>
              <a:t>Το </a:t>
            </a:r>
            <a:r>
              <a:rPr lang="el-GR" b="1" dirty="0"/>
              <a:t>πολιτισμικό πρόγραμμα του </a:t>
            </a:r>
            <a:r>
              <a:rPr lang="el-GR" b="1" dirty="0" err="1"/>
              <a:t>εθνολαϊκού</a:t>
            </a:r>
            <a:r>
              <a:rPr lang="el-GR" b="1" dirty="0"/>
              <a:t> κράτους</a:t>
            </a:r>
            <a:r>
              <a:rPr lang="el-GR" dirty="0"/>
              <a:t> που διαμορφώθηκε μεταπολεμικά και κορυφώθηκε τη δεκαετία του 1980 — με πυρήνα την έννοια του «λαού» ως κυρίαρχου και δικαιούμενου — καθόρισε μορφές εξουσίας βασισμένες στη διαμεσολάβηση, στο πελατειακό σύστημα και στη ρητορική της κοινωνικής δικαιοσύνης.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4697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79513" y="381000"/>
            <a:ext cx="7992888" cy="1219200"/>
          </a:xfrm>
        </p:spPr>
        <p:txBody>
          <a:bodyPr/>
          <a:lstStyle/>
          <a:p>
            <a:r>
              <a:rPr lang="en-US" sz="2400" dirty="0">
                <a:solidFill>
                  <a:srgbClr val="FFFF00"/>
                </a:solidFill>
              </a:rPr>
              <a:t>The perpetuation of entrenched collectivism</a:t>
            </a:r>
            <a:br>
              <a:rPr lang="en-US" sz="2400" dirty="0">
                <a:solidFill>
                  <a:srgbClr val="FFC000"/>
                </a:solidFill>
              </a:rPr>
            </a:b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000" dirty="0">
                <a:solidFill>
                  <a:srgbClr val="FFC000"/>
                </a:solidFill>
              </a:rPr>
              <a:t>Elective affinity between </a:t>
            </a:r>
            <a:r>
              <a:rPr lang="en-US" sz="2000" dirty="0" err="1">
                <a:solidFill>
                  <a:srgbClr val="FFC000"/>
                </a:solidFill>
              </a:rPr>
              <a:t>statism</a:t>
            </a:r>
            <a:r>
              <a:rPr lang="en-US" sz="2000" dirty="0">
                <a:solidFill>
                  <a:srgbClr val="FFC000"/>
                </a:solidFill>
              </a:rPr>
              <a:t> and collectivism 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52400" y="2054225"/>
            <a:ext cx="8839200" cy="4651375"/>
          </a:xfrm>
        </p:spPr>
        <p:txBody>
          <a:bodyPr/>
          <a:lstStyle/>
          <a:p>
            <a:r>
              <a:rPr lang="en-US" sz="2000" dirty="0"/>
              <a:t>Persistence of collectivist cosmological/ontological orientations</a:t>
            </a:r>
          </a:p>
          <a:p>
            <a:endParaRPr lang="en-US" sz="2000" dirty="0"/>
          </a:p>
          <a:p>
            <a:endParaRPr lang="en-US" sz="2000" dirty="0">
              <a:solidFill>
                <a:srgbClr val="FFC000"/>
              </a:solidFill>
            </a:endParaRPr>
          </a:p>
          <a:p>
            <a:endParaRPr lang="en-US" sz="2000" dirty="0">
              <a:solidFill>
                <a:srgbClr val="FFC000"/>
              </a:solidFill>
            </a:endParaRPr>
          </a:p>
          <a:p>
            <a:r>
              <a:rPr lang="en-US" sz="2000" dirty="0">
                <a:solidFill>
                  <a:srgbClr val="FFC000"/>
                </a:solidFill>
              </a:rPr>
              <a:t>Social networks of paternalistic polity – economy – ideology</a:t>
            </a:r>
          </a:p>
          <a:p>
            <a:pPr marL="45720" indent="0">
              <a:buNone/>
            </a:pPr>
            <a:endParaRPr lang="en-US" sz="1800" dirty="0">
              <a:solidFill>
                <a:srgbClr val="FFC000"/>
              </a:solidFill>
            </a:endParaRPr>
          </a:p>
          <a:p>
            <a:endParaRPr lang="en-US" sz="2000" dirty="0"/>
          </a:p>
          <a:p>
            <a:r>
              <a:rPr lang="en-US" sz="1800" dirty="0">
                <a:solidFill>
                  <a:srgbClr val="FFC000"/>
                </a:solidFill>
              </a:rPr>
              <a:t>Frustrated outsiders seeking entry into the system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r>
              <a:rPr lang="en-US" sz="2000" dirty="0"/>
              <a:t>No incentives for cultural innovation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4820" name="Up-Down Arrow 5"/>
          <p:cNvSpPr>
            <a:spLocks noChangeArrowheads="1"/>
          </p:cNvSpPr>
          <p:nvPr/>
        </p:nvSpPr>
        <p:spPr bwMode="auto">
          <a:xfrm>
            <a:off x="3116263" y="2471738"/>
            <a:ext cx="304800" cy="9144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4821" name="Curved Left Arrow 7"/>
          <p:cNvSpPr>
            <a:spLocks noChangeArrowheads="1"/>
          </p:cNvSpPr>
          <p:nvPr/>
        </p:nvSpPr>
        <p:spPr bwMode="auto">
          <a:xfrm>
            <a:off x="7740352" y="2471738"/>
            <a:ext cx="533400" cy="3449637"/>
          </a:xfrm>
          <a:prstGeom prst="curvedLeftArrow">
            <a:avLst>
              <a:gd name="adj1" fmla="val 25009"/>
              <a:gd name="adj2" fmla="val 49990"/>
              <a:gd name="adj3" fmla="val 25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4822" name="Up Arrow 11"/>
          <p:cNvSpPr>
            <a:spLocks noChangeArrowheads="1"/>
          </p:cNvSpPr>
          <p:nvPr/>
        </p:nvSpPr>
        <p:spPr bwMode="auto">
          <a:xfrm>
            <a:off x="2855120" y="5013176"/>
            <a:ext cx="258762" cy="304800"/>
          </a:xfrm>
          <a:prstGeom prst="upArrow">
            <a:avLst>
              <a:gd name="adj1" fmla="val 50000"/>
              <a:gd name="adj2" fmla="val 4986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4823" name="Rectangle 12"/>
          <p:cNvSpPr>
            <a:spLocks noChangeArrowheads="1"/>
          </p:cNvSpPr>
          <p:nvPr/>
        </p:nvSpPr>
        <p:spPr bwMode="auto">
          <a:xfrm>
            <a:off x="2925763" y="5317976"/>
            <a:ext cx="117475" cy="152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4824" name="Rectangle 13"/>
          <p:cNvSpPr>
            <a:spLocks noChangeArrowheads="1"/>
          </p:cNvSpPr>
          <p:nvPr/>
        </p:nvSpPr>
        <p:spPr bwMode="auto">
          <a:xfrm>
            <a:off x="2925762" y="5470376"/>
            <a:ext cx="117475" cy="1841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8737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66ADA3-C0BC-CCD7-8350-4F2E6104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04664"/>
            <a:ext cx="7315200" cy="1154097"/>
          </a:xfrm>
        </p:spPr>
        <p:txBody>
          <a:bodyPr>
            <a:noAutofit/>
          </a:bodyPr>
          <a:lstStyle/>
          <a:p>
            <a:r>
              <a:rPr lang="el-GR" sz="2400" b="1" dirty="0"/>
              <a:t>3. «Κάθε κοινωνία αναπτύσσει </a:t>
            </a:r>
            <a:r>
              <a:rPr lang="el-GR" sz="2400" b="1" dirty="0" err="1"/>
              <a:t>ιδιοτυπικά</a:t>
            </a:r>
            <a:r>
              <a:rPr lang="el-GR" sz="2400" b="1" dirty="0"/>
              <a:t> πρότυπα νομιμοποίησης και τάξης.»</a:t>
            </a:r>
            <a:endParaRPr lang="en-US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A1A37D-DD35-92E6-870F-CE1A0AA0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988840"/>
            <a:ext cx="7315200" cy="3539527"/>
          </a:xfrm>
        </p:spPr>
        <p:txBody>
          <a:bodyPr/>
          <a:lstStyle/>
          <a:p>
            <a:br>
              <a:rPr lang="el-GR" dirty="0"/>
            </a:br>
            <a:r>
              <a:rPr lang="el-GR" dirty="0"/>
              <a:t>Η ελληνική πολιτική εξουσία νομιμοποιείται όχι μόνο μέσω θεσμών αλλά και μέσω </a:t>
            </a:r>
            <a:r>
              <a:rPr lang="el-GR" b="1" dirty="0"/>
              <a:t>προσωπικών σχέσεων και “χαρισματικών” ηγετών</a:t>
            </a:r>
            <a:r>
              <a:rPr lang="el-GR" dirty="0"/>
              <a:t> (Καραμανλής, Ανδρέας Παπανδρέου, Τσίπρας). </a:t>
            </a:r>
          </a:p>
          <a:p>
            <a:endParaRPr lang="el-GR" dirty="0"/>
          </a:p>
          <a:p>
            <a:r>
              <a:rPr lang="el-GR" dirty="0"/>
              <a:t>Η νομιμότητα συνδέεται συχνά με την ικανότητα του ηγέτη να εκφράσει το «συναίσθημα του λαού» και όχι απλώς την ορθότητα των πολιτικών του.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80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7E9250-D22E-FD24-AEE6-2CFC636D3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76672"/>
            <a:ext cx="7315200" cy="1154097"/>
          </a:xfrm>
        </p:spPr>
        <p:txBody>
          <a:bodyPr>
            <a:normAutofit/>
          </a:bodyPr>
          <a:lstStyle/>
          <a:p>
            <a:r>
              <a:rPr lang="el-GR" sz="1800" b="1" dirty="0"/>
              <a:t>4. «Η κουλτούρα δεν είναι στατική∙ είναι δυναμική και συγκρουσιακή, καθώς αναπαράγει και μετασχηματίζει νοήματα.»</a:t>
            </a:r>
            <a:br>
              <a:rPr lang="el-GR" sz="1800" dirty="0"/>
            </a:b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FF359E3-6F2E-1BDA-B69F-1F61A763B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Η σύγκρουση ανάμεσα στον </a:t>
            </a:r>
            <a:r>
              <a:rPr lang="el-GR" b="1" dirty="0"/>
              <a:t>εκσυγχρονισμό</a:t>
            </a:r>
            <a:r>
              <a:rPr lang="el-GR" dirty="0"/>
              <a:t> (ευρωπαϊσμός, μεταρρυθμίσεις, κράτος δικαίου) και την </a:t>
            </a:r>
            <a:r>
              <a:rPr lang="el-GR" b="1" dirty="0"/>
              <a:t>παράδοση</a:t>
            </a:r>
            <a:r>
              <a:rPr lang="el-GR" dirty="0"/>
              <a:t> (εθνική ταυτότητα, ορθοδοξία, </a:t>
            </a:r>
            <a:r>
              <a:rPr lang="el-GR" dirty="0" err="1"/>
              <a:t>αντιδυτικισμός</a:t>
            </a:r>
            <a:r>
              <a:rPr lang="el-GR" dirty="0"/>
              <a:t>) είναι κεντρική πολιτισμική σύγκρουση στη σύγχρονη Ελλάδα. 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Εκφράζεται τόσο στην πολιτική σκηνή όσο και στον δημόσιο λόγο, π.χ. στη διαμάχη για τα πανεπιστήμια ή τα δικαιώματα των ΛΟΑΤΚΙ.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242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4B9D6B-D020-6CB5-DC3E-37388CBB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04664"/>
            <a:ext cx="7315200" cy="1154097"/>
          </a:xfrm>
        </p:spPr>
        <p:txBody>
          <a:bodyPr>
            <a:noAutofit/>
          </a:bodyPr>
          <a:lstStyle/>
          <a:p>
            <a:r>
              <a:rPr lang="el-GR" sz="1800" b="1" dirty="0"/>
              <a:t>5. «Διαφοροποίηση μεταξύ κοσμικών και ιερών πλαισίων νοήματος∙ το ιερό αποτελεί πηγή θεμελίωσης της κοινωνικής τάξης.»</a:t>
            </a: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46049D-68AD-F49E-530A-F11A24DF3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l-GR" dirty="0"/>
          </a:p>
          <a:p>
            <a:pPr marL="45720" indent="0">
              <a:buNone/>
            </a:pPr>
            <a:r>
              <a:rPr lang="el-GR" dirty="0"/>
              <a:t>Η </a:t>
            </a:r>
            <a:r>
              <a:rPr lang="el-GR" b="1" dirty="0"/>
              <a:t>Ορθοδοξία</a:t>
            </a:r>
            <a:r>
              <a:rPr lang="el-GR" dirty="0"/>
              <a:t> παραμένει ιερό πλαίσιο νοήματος που διαποτίζει το κοσμικό κράτος: από τον όρκο των βουλευτών και τη θρησκευτική εκπαίδευση έως την τελετουργία της κοινωνικής ζωής (γάμοι, βαφτίσεις, εορτές). </a:t>
            </a:r>
          </a:p>
          <a:p>
            <a:pPr marL="45720" indent="0">
              <a:buNone/>
            </a:pPr>
            <a:endParaRPr lang="el-GR" dirty="0"/>
          </a:p>
          <a:p>
            <a:pPr marL="45720" indent="0">
              <a:buNone/>
            </a:pPr>
            <a:r>
              <a:rPr lang="el-GR" dirty="0"/>
              <a:t>Παρά τον </a:t>
            </a:r>
            <a:r>
              <a:rPr lang="el-GR" dirty="0" err="1"/>
              <a:t>εκκοσμικευμένο</a:t>
            </a:r>
            <a:r>
              <a:rPr lang="el-GR" dirty="0"/>
              <a:t> χαρακτήρα της πολιτικής, το ιερό εξακολουθεί να θεμελιώνει την κοινωνική συνοχή και τη συλλογική ταυτότητα.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39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24E968-F055-0F15-2006-728A9FD2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32656"/>
            <a:ext cx="7315200" cy="1154097"/>
          </a:xfrm>
        </p:spPr>
        <p:txBody>
          <a:bodyPr>
            <a:noAutofit/>
          </a:bodyPr>
          <a:lstStyle/>
          <a:p>
            <a:r>
              <a:rPr lang="el-GR" sz="1800" b="1" dirty="0"/>
              <a:t>6. «Η κουλτούρα λειτουργεί ως γέφυρα μεταξύ αξιών και θεσμών, μεταξύ υποκειμενικού και αντικειμενικού κόσμου.»</a:t>
            </a: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AACF64-5FE1-351E-91DE-762D931AE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br>
              <a:rPr lang="el-GR" dirty="0"/>
            </a:br>
            <a:r>
              <a:rPr lang="el-GR" dirty="0"/>
              <a:t>Η έννοια του </a:t>
            </a:r>
            <a:r>
              <a:rPr lang="el-GR" b="1" dirty="0"/>
              <a:t>«φιλότιμου»</a:t>
            </a:r>
            <a:r>
              <a:rPr lang="el-GR" dirty="0"/>
              <a:t> λειτουργεί ως γέφυρα ανάμεσα στις προσωπικές αξίες (υποκειμενικό ήθος, αξιοπρέπεια, ευθύνη) και στους θεσμούς της κοινωνικής ζωής (εργασία, δημόσια υπηρεσία, στρατός, οικογένεια). 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Είναι άυλος πολιτισμικός μηχανισμός που ρυθμίζει κοινωνική συμπεριφορά, συχνά πιο αποτελεσματικά από τον τυπικό νόμο.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2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315200" cy="1154097"/>
          </a:xfrm>
        </p:spPr>
        <p:txBody>
          <a:bodyPr/>
          <a:lstStyle/>
          <a:p>
            <a:r>
              <a:rPr lang="el-GR" dirty="0"/>
              <a:t>Η ελληνική κρίση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Πόσο υπεύθυνη είναι η «ελληνική κουλτούρα» για τη οικονομική κρίση;</a:t>
            </a:r>
          </a:p>
          <a:p>
            <a:endParaRPr lang="el-GR" dirty="0"/>
          </a:p>
          <a:p>
            <a:r>
              <a:rPr lang="el-GR" dirty="0"/>
              <a:t>Τι είναι η ελληνική κουλτούρα;</a:t>
            </a:r>
          </a:p>
          <a:p>
            <a:endParaRPr lang="el-GR" dirty="0"/>
          </a:p>
          <a:p>
            <a:r>
              <a:rPr lang="el-GR" dirty="0"/>
              <a:t>Πώς εξηγούμε τα σκαμπανεβάσματα των οικονομικών επιδόσεων, εάν υπάρχει μια ελληνική κουλτούρα με επιρροή;</a:t>
            </a:r>
          </a:p>
        </p:txBody>
      </p:sp>
    </p:spTree>
    <p:extLst>
      <p:ext uri="{BB962C8B-B14F-4D97-AF65-F5344CB8AC3E}">
        <p14:creationId xmlns:p14="http://schemas.microsoft.com/office/powerpoint/2010/main" val="3353268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A811E0-336B-BA9D-12D7-D564C2592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9"/>
            <a:ext cx="8136904" cy="648072"/>
          </a:xfrm>
        </p:spPr>
        <p:txBody>
          <a:bodyPr>
            <a:normAutofit/>
          </a:bodyPr>
          <a:lstStyle/>
          <a:p>
            <a:r>
              <a:rPr lang="el-GR" sz="2000" dirty="0"/>
              <a:t>Η ιστορική και συγκριτική διάσταση: Πολλαπλές Νεωτερικότητες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D168C5-6410-07C7-CD3E-C65EA4D0C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84785"/>
            <a:ext cx="7618040" cy="4824576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Η νεωτερικότητα δεν είναι ενιαίο δυτικό φαινόμενο∙ αναδύονται πολλαπλές νεωτερικότητες ανάλογα με τα πολιτισμικά υπόβαθρα.</a:t>
            </a:r>
          </a:p>
          <a:p>
            <a:endParaRPr lang="el-GR" dirty="0"/>
          </a:p>
          <a:p>
            <a:r>
              <a:rPr lang="el-GR" dirty="0"/>
              <a:t>Τα άξονα πολιτισμικά συστήματα (</a:t>
            </a:r>
            <a:r>
              <a:rPr lang="el-GR" dirty="0" err="1"/>
              <a:t>Axial</a:t>
            </a:r>
            <a:r>
              <a:rPr lang="el-GR" dirty="0"/>
              <a:t> </a:t>
            </a:r>
            <a:r>
              <a:rPr lang="el-GR" dirty="0" err="1"/>
              <a:t>civilizations</a:t>
            </a:r>
            <a:r>
              <a:rPr lang="el-GR" dirty="0"/>
              <a:t>) – όπως το </a:t>
            </a:r>
            <a:r>
              <a:rPr lang="el-GR" dirty="0" err="1"/>
              <a:t>ιουδαιοχριστιανικό</a:t>
            </a:r>
            <a:r>
              <a:rPr lang="el-GR" dirty="0"/>
              <a:t>, το ινδικό, το κινεζικό, το ισλαμικό – θεμελιώνουν διακριτές οπτικές για τον κόσμο.</a:t>
            </a:r>
          </a:p>
          <a:p>
            <a:endParaRPr lang="el-GR" dirty="0"/>
          </a:p>
          <a:p>
            <a:r>
              <a:rPr lang="el-GR" dirty="0"/>
              <a:t>Η νεωτερική διαφοροποίηση (</a:t>
            </a:r>
            <a:r>
              <a:rPr lang="el-GR" dirty="0" err="1"/>
              <a:t>structural</a:t>
            </a:r>
            <a:r>
              <a:rPr lang="el-GR" dirty="0"/>
              <a:t> </a:t>
            </a:r>
            <a:r>
              <a:rPr lang="el-GR" dirty="0" err="1"/>
              <a:t>differentiation</a:t>
            </a:r>
            <a:r>
              <a:rPr lang="el-GR" dirty="0"/>
              <a:t>) λαμβάνει διαφορετικές μορφές ανάλογα με το πολιτισμικό πρόγραμμα κάθε κοινωνίας.</a:t>
            </a:r>
          </a:p>
          <a:p>
            <a:endParaRPr lang="el-GR" dirty="0"/>
          </a:p>
          <a:p>
            <a:r>
              <a:rPr lang="el-GR" dirty="0"/>
              <a:t>Οι δυτικές νεωτερικότητες δίνουν έμφαση στην ορθολογικότητα, τον ατομισμό και την εγκόσμια ηθική, ενώ άλλες στην κοινοτική αρμονία ή τη θρησκευτική υπερβατικότητα.</a:t>
            </a:r>
          </a:p>
          <a:p>
            <a:endParaRPr lang="el-GR" dirty="0"/>
          </a:p>
          <a:p>
            <a:r>
              <a:rPr lang="el-GR" dirty="0"/>
              <a:t>Η σύγκρουση μεταξύ κοσμικού και υπερβατικού νοήματος αποτελεί κεντρικό κινητήριο άξονα της ιστορικής εξέλιξης.</a:t>
            </a:r>
          </a:p>
          <a:p>
            <a:endParaRPr lang="el-GR" dirty="0"/>
          </a:p>
          <a:p>
            <a:r>
              <a:rPr lang="el-GR" dirty="0"/>
              <a:t>Η θεωρία των πολλαπλών νεωτερικοτήτων συνδέει κουλτούρα, εξουσία και κοινωνική αλλαγή σε παγκόσμια συγκριτική προοπτική.</a:t>
            </a:r>
          </a:p>
        </p:txBody>
      </p:sp>
    </p:spTree>
    <p:extLst>
      <p:ext uri="{BB962C8B-B14F-4D97-AF65-F5344CB8AC3E}">
        <p14:creationId xmlns:p14="http://schemas.microsoft.com/office/powerpoint/2010/main" val="1996117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9A9C05-0127-291D-502B-793FA8230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90573"/>
            <a:ext cx="7315200" cy="516133"/>
          </a:xfrm>
        </p:spPr>
        <p:txBody>
          <a:bodyPr>
            <a:normAutofit/>
          </a:bodyPr>
          <a:lstStyle/>
          <a:p>
            <a:r>
              <a:rPr lang="el-GR" sz="2400" dirty="0"/>
              <a:t>Πολιτισμικές εντάσεις, κρίση και μετασχηματισμοί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769333-CBCE-45CD-566F-56E78018E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3"/>
            <a:ext cx="8136904" cy="5370674"/>
          </a:xfrm>
        </p:spPr>
        <p:txBody>
          <a:bodyPr/>
          <a:lstStyle/>
          <a:p>
            <a:r>
              <a:rPr lang="el-GR" dirty="0"/>
              <a:t>Κάθε κοινωνία εμπεριέχει εντάσεις μεταξύ θεσμών και αξιών, μεταξύ “ιερού” και “βέβηλου” (</a:t>
            </a:r>
            <a:r>
              <a:rPr lang="el-GR" dirty="0" err="1"/>
              <a:t>profane</a:t>
            </a:r>
            <a:r>
              <a:rPr lang="el-GR" dirty="0"/>
              <a:t>).</a:t>
            </a:r>
          </a:p>
          <a:p>
            <a:endParaRPr lang="el-GR" dirty="0"/>
          </a:p>
          <a:p>
            <a:r>
              <a:rPr lang="el-GR" dirty="0"/>
              <a:t>Οι κρίσεις νοήματος οδηγούν σε </a:t>
            </a:r>
            <a:r>
              <a:rPr lang="el-GR" dirty="0" err="1"/>
              <a:t>αναστοχασμό</a:t>
            </a:r>
            <a:r>
              <a:rPr lang="el-GR" dirty="0"/>
              <a:t> και </a:t>
            </a:r>
            <a:r>
              <a:rPr lang="el-GR" dirty="0" err="1"/>
              <a:t>επαναθεμελίωση</a:t>
            </a:r>
            <a:r>
              <a:rPr lang="el-GR" dirty="0"/>
              <a:t> των πολιτισμικών προγραμμάτων.</a:t>
            </a:r>
          </a:p>
          <a:p>
            <a:endParaRPr lang="el-GR" dirty="0"/>
          </a:p>
          <a:p>
            <a:r>
              <a:rPr lang="el-GR" dirty="0"/>
              <a:t>Η πολιτισμική αναστοχαστικότητα (</a:t>
            </a:r>
            <a:r>
              <a:rPr lang="el-GR" dirty="0" err="1"/>
              <a:t>reflexivity</a:t>
            </a:r>
            <a:r>
              <a:rPr lang="el-GR" dirty="0"/>
              <a:t>) είναι χαρακτηριστικό γνώρισμα των νεωτερικών κοινωνιών.</a:t>
            </a:r>
          </a:p>
          <a:p>
            <a:endParaRPr lang="el-GR" dirty="0"/>
          </a:p>
          <a:p>
            <a:r>
              <a:rPr lang="el-GR" dirty="0"/>
              <a:t>Οι πολιτισμικές επαναστάσεις (π.χ. Διαφωτισμός, Μεταρρύθμιση) επαναπροσδιορίζουν το ιερό και τη νομιμότητα της εξουσίας.</a:t>
            </a:r>
          </a:p>
          <a:p>
            <a:endParaRPr lang="el-GR" dirty="0"/>
          </a:p>
          <a:p>
            <a:r>
              <a:rPr lang="el-GR" dirty="0"/>
              <a:t>Η παγκοσμιοποίηση προκαλεί συνάντηση και σύγκρουση διαφορετικών προγραμμάτων νεωτερικότητας, παράγοντας υβριδικές μορφές.</a:t>
            </a:r>
          </a:p>
        </p:txBody>
      </p:sp>
    </p:spTree>
    <p:extLst>
      <p:ext uri="{BB962C8B-B14F-4D97-AF65-F5344CB8AC3E}">
        <p14:creationId xmlns:p14="http://schemas.microsoft.com/office/powerpoint/2010/main" val="1886868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C08932-B475-E48B-7BB1-E9845B10E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32656"/>
            <a:ext cx="7315200" cy="1154097"/>
          </a:xfrm>
        </p:spPr>
        <p:txBody>
          <a:bodyPr>
            <a:normAutofit/>
          </a:bodyPr>
          <a:lstStyle/>
          <a:p>
            <a:r>
              <a:rPr lang="el-GR" sz="1800" b="1" dirty="0"/>
              <a:t>1. «Κάθε κοινωνία εμπεριέχει εντάσεις μεταξύ θεσμών και αξιών, μεταξύ “ιερού” και “βέβηλου” (</a:t>
            </a:r>
            <a:r>
              <a:rPr lang="el-GR" sz="1800" b="1" dirty="0" err="1"/>
              <a:t>profane</a:t>
            </a:r>
            <a:r>
              <a:rPr lang="el-GR" sz="1800" b="1" dirty="0"/>
              <a:t>).»</a:t>
            </a: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A58BE0-C10D-B1EB-85D3-CA6D75DFD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διαμάχη γύρω από το </a:t>
            </a:r>
            <a:r>
              <a:rPr lang="el-GR" b="1" dirty="0"/>
              <a:t>μάθημα των Θρησκευτικών στα σχολεία</a:t>
            </a:r>
            <a:r>
              <a:rPr lang="el-GR" dirty="0"/>
              <a:t> και τη </a:t>
            </a:r>
            <a:r>
              <a:rPr lang="el-GR" b="1" dirty="0"/>
              <a:t>διατήρηση του θρησκευτικού όρκου</a:t>
            </a:r>
            <a:r>
              <a:rPr lang="el-GR" dirty="0"/>
              <a:t> εκφράζει την ένταση ανάμεσα στους θεσμούς ενός κοσμικού κράτους και τις βαθιά ριζωμένες ορθόδοξες αξίες. </a:t>
            </a:r>
          </a:p>
          <a:p>
            <a:endParaRPr lang="el-GR" dirty="0"/>
          </a:p>
          <a:p>
            <a:r>
              <a:rPr lang="el-GR" dirty="0"/>
              <a:t>Ο “ιερός” πυρήνας της ελληνικής ταυτότητας συγκρούεται με τις “βέβηλες” αξίες της </a:t>
            </a:r>
            <a:r>
              <a:rPr lang="el-GR" dirty="0" err="1"/>
              <a:t>εκκοσμίκευσης</a:t>
            </a:r>
            <a:r>
              <a:rPr lang="el-GR" dirty="0"/>
              <a:t> και του φιλελευθερισμού.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84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9D4592-E72F-5786-6E40-22F09F5D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04664"/>
            <a:ext cx="7315200" cy="1154097"/>
          </a:xfrm>
        </p:spPr>
        <p:txBody>
          <a:bodyPr>
            <a:normAutofit/>
          </a:bodyPr>
          <a:lstStyle/>
          <a:p>
            <a:r>
              <a:rPr lang="el-GR" sz="2000" b="1" dirty="0"/>
              <a:t>2. «Οι κρίσεις νοήματος οδηγούν σε </a:t>
            </a:r>
            <a:r>
              <a:rPr lang="el-GR" sz="2000" b="1" dirty="0" err="1"/>
              <a:t>αναστοχασμό</a:t>
            </a:r>
            <a:r>
              <a:rPr lang="el-GR" sz="2000" b="1" dirty="0"/>
              <a:t> και </a:t>
            </a:r>
            <a:r>
              <a:rPr lang="el-GR" sz="2000" b="1" dirty="0" err="1"/>
              <a:t>επαναθεμελίωση</a:t>
            </a:r>
            <a:r>
              <a:rPr lang="el-GR" sz="2000" b="1" dirty="0"/>
              <a:t> των πολιτισμικών προγραμμάτων.»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E18459-0E19-C6A2-1DDB-D8A137DA6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l-GR" dirty="0"/>
            </a:br>
            <a:r>
              <a:rPr lang="el-GR" dirty="0"/>
              <a:t>Η </a:t>
            </a:r>
            <a:r>
              <a:rPr lang="el-GR" b="1" dirty="0"/>
              <a:t>οικονομική κρίση του 2010–2020</a:t>
            </a:r>
            <a:r>
              <a:rPr lang="el-GR" dirty="0"/>
              <a:t> λειτούργησε ως βαθιά κρίση νοήματος για την ελληνική κοινωνία: </a:t>
            </a:r>
            <a:r>
              <a:rPr lang="el-GR" dirty="0" err="1"/>
              <a:t>απονομιμοποίησε</a:t>
            </a:r>
            <a:r>
              <a:rPr lang="el-GR" dirty="0"/>
              <a:t> τα παραδοσιακά κόμματα, ανέδειξε νέες μορφές πολιτικής (ΣΥΡΙΖΑ, ΑΝΕΛ, ΜεΡΑ25) και προκάλεσε </a:t>
            </a:r>
            <a:r>
              <a:rPr lang="el-GR" dirty="0" err="1"/>
              <a:t>αναστοχασμό</a:t>
            </a:r>
            <a:r>
              <a:rPr lang="el-GR" dirty="0"/>
              <a:t> πάνω σε έννοιες όπως “εθνική κυριαρχία”, “ευρωπαϊκή ταυτότητα” και “κοινωνική δικαιοσύνη”.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71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FA5B5B-7047-525B-A2F3-217DF14B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7315200" cy="1154097"/>
          </a:xfrm>
        </p:spPr>
        <p:txBody>
          <a:bodyPr>
            <a:normAutofit/>
          </a:bodyPr>
          <a:lstStyle/>
          <a:p>
            <a:r>
              <a:rPr lang="el-GR" sz="1800" b="1" dirty="0"/>
              <a:t>3. «Η πολιτισμική αναστοχαστικότητα (</a:t>
            </a:r>
            <a:r>
              <a:rPr lang="el-GR" sz="1800" b="1" dirty="0" err="1"/>
              <a:t>reflexivity</a:t>
            </a:r>
            <a:r>
              <a:rPr lang="el-GR" sz="1800" b="1" dirty="0"/>
              <a:t>) είναι χαρακτηριστικό γνώρισμα των νεωτερικών κοινωνιών.»</a:t>
            </a: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8D58B7-70E2-2635-78B9-D60366A4C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l-GR" dirty="0"/>
            </a:br>
            <a:br>
              <a:rPr lang="el-GR" dirty="0"/>
            </a:br>
            <a:r>
              <a:rPr lang="el-GR" dirty="0"/>
              <a:t>Η σύγχρονη </a:t>
            </a:r>
            <a:r>
              <a:rPr lang="el-GR" b="1" dirty="0"/>
              <a:t>δημόσια συζήτηση γύρω από τα </a:t>
            </a:r>
            <a:r>
              <a:rPr lang="el-GR" b="1" dirty="0" err="1"/>
              <a:t>έμφυλα</a:t>
            </a:r>
            <a:r>
              <a:rPr lang="el-GR" b="1" dirty="0"/>
              <a:t> ζητήματα, τη </a:t>
            </a:r>
            <a:r>
              <a:rPr lang="el-GR" b="1" dirty="0" err="1"/>
              <a:t>γονεϊκότητα</a:t>
            </a:r>
            <a:r>
              <a:rPr lang="el-GR" b="1" dirty="0"/>
              <a:t> ή τα δικαιώματα των ΛΟΑΤΚΙ</a:t>
            </a:r>
            <a:r>
              <a:rPr lang="el-GR" dirty="0"/>
              <a:t> αποδεικνύει ότι η ελληνική κοινωνία εισέρχεται σε φάση πολιτισμικής </a:t>
            </a:r>
            <a:r>
              <a:rPr lang="el-GR" dirty="0" err="1"/>
              <a:t>αναστοχαστικότητας</a:t>
            </a:r>
            <a:r>
              <a:rPr lang="el-GR" dirty="0"/>
              <a:t> — θέτοντας υπό ερώτηση παραδοσιακούς ρόλους, ταυτότητες και θεσμούς που άλλοτε θεωρούνταν αυτονόητοι.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54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B6911C-4B99-31CB-AE22-21E815517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7315200" cy="1154097"/>
          </a:xfrm>
        </p:spPr>
        <p:txBody>
          <a:bodyPr>
            <a:noAutofit/>
          </a:bodyPr>
          <a:lstStyle/>
          <a:p>
            <a:r>
              <a:rPr lang="el-GR" sz="2000" b="1" dirty="0"/>
              <a:t>4. «Οι πολιτισμικές επαναστάσεις (π.χ. Διαφωτισμός, Μεταρρύθμιση) επαναπροσδιορίζουν το ιερό και τη νομιμότητα της εξουσίας.»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177644-6693-3011-CF7E-E54287026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br>
              <a:rPr lang="el-GR" dirty="0"/>
            </a:br>
            <a:r>
              <a:rPr lang="el-GR" dirty="0"/>
              <a:t>Η </a:t>
            </a:r>
            <a:r>
              <a:rPr lang="el-GR" b="1" dirty="0"/>
              <a:t>Μεταπολίτευση του 1974</a:t>
            </a:r>
            <a:r>
              <a:rPr lang="el-GR" dirty="0"/>
              <a:t> αποτέλεσε ελληνική “πολιτισμική επανάσταση”: απομάκρυνε τη νομιμότητα από τον στρατό και τη “</a:t>
            </a:r>
            <a:r>
              <a:rPr lang="el-GR" dirty="0" err="1"/>
              <a:t>σωτηριολογική</a:t>
            </a:r>
            <a:r>
              <a:rPr lang="el-GR" dirty="0"/>
              <a:t>” ρητορική της εθνικής ασφάλειας και τη μετέθεσε στη λαϊκή κυριαρχία, στα ανθρώπινα δικαιώματα και στον κοινοβουλευτισμό. 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Ήταν επαναπροσδιορισμός του “ιερού” πολιτικού πυρήνα της χώρας.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19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E5E9AF-DB6F-07DE-4D10-E9B2B8CE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7315200" cy="1154097"/>
          </a:xfrm>
        </p:spPr>
        <p:txBody>
          <a:bodyPr>
            <a:noAutofit/>
          </a:bodyPr>
          <a:lstStyle/>
          <a:p>
            <a:r>
              <a:rPr lang="el-GR" sz="2000" b="1" dirty="0"/>
              <a:t>5. «Η παγκοσμιοποίηση προκαλεί συνάντηση και σύγκρουση διαφορετικών προγραμμάτων νεωτερικότητας, παράγοντας υβριδικές μορφές.»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116041-1FD7-E9D1-4790-03DB73A05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132856"/>
            <a:ext cx="7315200" cy="3539527"/>
          </a:xfrm>
        </p:spPr>
        <p:txBody>
          <a:bodyPr>
            <a:normAutofit/>
          </a:bodyPr>
          <a:lstStyle/>
          <a:p>
            <a:pPr>
              <a:buNone/>
            </a:pPr>
            <a:br>
              <a:rPr lang="el-GR" dirty="0"/>
            </a:br>
            <a:r>
              <a:rPr lang="el-GR" dirty="0"/>
              <a:t>Η </a:t>
            </a:r>
            <a:r>
              <a:rPr lang="el-GR" b="1" dirty="0"/>
              <a:t>τουριστική και πολιτισμική παγκοσμιοποίηση της Ελλάδας</a:t>
            </a:r>
            <a:r>
              <a:rPr lang="el-GR" dirty="0"/>
              <a:t> δημιουργεί ένα υβρίδιο μεταξύ δυτικού καταναλωτισμού και ελληνικού </a:t>
            </a:r>
            <a:r>
              <a:rPr lang="el-GR" dirty="0" err="1"/>
              <a:t>παραδοσιασμού</a:t>
            </a:r>
            <a:r>
              <a:rPr lang="el-GR" dirty="0"/>
              <a:t>: τα νησιά προβάλλονται ταυτόχρονα ως “αυθεντικά” και “παγκόσμια”, ενώ η καθημερινότητα συνδυάζει ψηφιακές πρακτικές, κοσμοπολίτικες αξίες και τοπικά εθνικά σύμβολα (π.χ. γάμοι τουριστών σε εκκλησίες, ελληνικό </a:t>
            </a:r>
            <a:r>
              <a:rPr lang="el-GR" dirty="0" err="1"/>
              <a:t>design</a:t>
            </a:r>
            <a:r>
              <a:rPr lang="el-GR" dirty="0"/>
              <a:t> με αρχαιοελληνικά μοτίβα).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85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677E5D-7255-1BFC-00F8-238D8DA78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7315200" cy="565956"/>
          </a:xfrm>
        </p:spPr>
        <p:txBody>
          <a:bodyPr>
            <a:normAutofit/>
          </a:bodyPr>
          <a:lstStyle/>
          <a:p>
            <a:r>
              <a:rPr lang="el-GR" sz="2800" dirty="0"/>
              <a:t>Πολιτισμικά προγράμματα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417B39E-0950-EEF8-AEFA-2445F362A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68761"/>
            <a:ext cx="7762056" cy="5040600"/>
          </a:xfrm>
        </p:spPr>
        <p:txBody>
          <a:bodyPr/>
          <a:lstStyle/>
          <a:p>
            <a:pPr>
              <a:buNone/>
            </a:pPr>
            <a:r>
              <a:rPr lang="el-GR" sz="1800" dirty="0"/>
              <a:t>Ο όρος </a:t>
            </a:r>
            <a:r>
              <a:rPr lang="el-GR" sz="1800" b="1" dirty="0"/>
              <a:t>«πολιτισμικά προγράμματα» (</a:t>
            </a:r>
            <a:r>
              <a:rPr lang="el-GR" sz="1800" b="1" dirty="0" err="1"/>
              <a:t>cultural</a:t>
            </a:r>
            <a:r>
              <a:rPr lang="el-GR" sz="1800" b="1" dirty="0"/>
              <a:t> </a:t>
            </a:r>
            <a:r>
              <a:rPr lang="el-GR" sz="1800" b="1" dirty="0" err="1"/>
              <a:t>programs</a:t>
            </a:r>
            <a:r>
              <a:rPr lang="el-GR" sz="1800" b="1" dirty="0"/>
              <a:t>)</a:t>
            </a:r>
            <a:r>
              <a:rPr lang="el-GR" sz="1800" dirty="0"/>
              <a:t> αναφέρεται στα </a:t>
            </a:r>
            <a:r>
              <a:rPr lang="el-GR" sz="1800" b="1" dirty="0"/>
              <a:t>βασικά </a:t>
            </a:r>
            <a:r>
              <a:rPr lang="el-GR" sz="1800" b="1" dirty="0" err="1"/>
              <a:t>αξιακά</a:t>
            </a:r>
            <a:r>
              <a:rPr lang="el-GR" sz="1800" b="1" dirty="0"/>
              <a:t> και συμβολικά πλαίσια</a:t>
            </a:r>
            <a:r>
              <a:rPr lang="el-GR" sz="1800" dirty="0"/>
              <a:t> που καθορίζουν τον τρόπο με τον οποίο κάθε κοινωνία οργανώνει τη σχέση της με τη </a:t>
            </a:r>
            <a:r>
              <a:rPr lang="el-GR" sz="1800" b="1" dirty="0"/>
              <a:t>δύναμη, τη νομιμότητα, τη γνώση, την ηθική, και τη συλλογική ταυτότητα</a:t>
            </a:r>
            <a:r>
              <a:rPr lang="el-GR" sz="1800" dirty="0"/>
              <a:t>. </a:t>
            </a:r>
          </a:p>
          <a:p>
            <a:pPr>
              <a:buNone/>
            </a:pPr>
            <a:endParaRPr lang="el-GR" sz="1800" dirty="0"/>
          </a:p>
          <a:p>
            <a:pPr>
              <a:buNone/>
            </a:pPr>
            <a:r>
              <a:rPr lang="el-GR" sz="1800" dirty="0"/>
              <a:t>Δεν είναι απλώς πολιτισμικές «παραδόσεις», αλλά </a:t>
            </a:r>
            <a:r>
              <a:rPr lang="el-GR" sz="1800" b="1" dirty="0"/>
              <a:t>δυναμικά πρότυπα </a:t>
            </a:r>
            <a:r>
              <a:rPr lang="el-GR" sz="1800" b="1" dirty="0" err="1"/>
              <a:t>νοηματοδότησης</a:t>
            </a:r>
            <a:r>
              <a:rPr lang="el-GR" sz="1800" dirty="0"/>
              <a:t> που επηρεάζουν τον τρόπο με τον οποίο κάθε κοινωνία «μεταφράζει» τη νεωτερικότητα, τις θεσμικές της μορφές και τις κρίσεις της.</a:t>
            </a:r>
          </a:p>
          <a:p>
            <a:pPr>
              <a:buNone/>
            </a:pPr>
            <a:endParaRPr lang="el-GR" sz="1800" dirty="0"/>
          </a:p>
          <a:p>
            <a:pPr>
              <a:buNone/>
            </a:pPr>
            <a:r>
              <a:rPr lang="el-GR" sz="1800" dirty="0"/>
              <a:t>Τα πολιτισμικά προγράμματα είναι τα βασικά πρότυπα </a:t>
            </a:r>
            <a:r>
              <a:rPr lang="el-GR" sz="1800" b="1" dirty="0"/>
              <a:t>νοήματος</a:t>
            </a:r>
            <a:r>
              <a:rPr lang="el-GR" sz="1800" dirty="0"/>
              <a:t>, </a:t>
            </a:r>
            <a:r>
              <a:rPr lang="el-GR" sz="1800" b="1" dirty="0"/>
              <a:t>αξιών</a:t>
            </a:r>
            <a:r>
              <a:rPr lang="el-GR" sz="1800" dirty="0"/>
              <a:t> και </a:t>
            </a:r>
            <a:r>
              <a:rPr lang="el-GR" sz="1800" b="1" dirty="0"/>
              <a:t>θεσμικής οργάνωσης </a:t>
            </a:r>
            <a:r>
              <a:rPr lang="el-GR" sz="1800" dirty="0"/>
              <a:t>που συγκροτούν κάθε πολιτισμό και κατευθύνουν τη διαδικασία κοινωνικής και πολιτικής οργάνωσης — δηλαδή, το πώς μια κοινωνία “νοεί” τον εαυτό της και τον κόσμο.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8839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38B8E5-D742-27CE-C6EB-95CC7980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54569"/>
            <a:ext cx="7315200" cy="588141"/>
          </a:xfrm>
        </p:spPr>
        <p:txBody>
          <a:bodyPr>
            <a:normAutofit/>
          </a:bodyPr>
          <a:lstStyle/>
          <a:p>
            <a:r>
              <a:rPr lang="el-GR" sz="1800" dirty="0" err="1"/>
              <a:t>Ιουδαϊκοχριστιανικό</a:t>
            </a:r>
            <a:r>
              <a:rPr lang="el-GR" sz="1800" dirty="0"/>
              <a:t> πολιτισμικό πρόγραμμα (Δυτική Νεωτερικότητα)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D54DAC-67DD-1E99-CB72-AC7157B34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84784"/>
            <a:ext cx="7848872" cy="4968551"/>
          </a:xfrm>
        </p:spPr>
        <p:txBody>
          <a:bodyPr>
            <a:normAutofit fontScale="92500"/>
          </a:bodyPr>
          <a:lstStyle/>
          <a:p>
            <a:r>
              <a:rPr lang="el-GR" dirty="0"/>
              <a:t>Κύρια ιδέα: Ο κόσμος είναι δημιουργία του Θεού, αλλά ο άνθρωπος έχει αυτενέργεια και ηθική ευθύνη.</a:t>
            </a:r>
          </a:p>
          <a:p>
            <a:endParaRPr lang="el-GR" dirty="0"/>
          </a:p>
          <a:p>
            <a:r>
              <a:rPr lang="el-GR" dirty="0"/>
              <a:t>Θεμελιώδης αξία: Ο ορθολογικός και αυτόνομος άνθρωπος· το </a:t>
            </a:r>
            <a:r>
              <a:rPr lang="el-GR" dirty="0" err="1"/>
              <a:t>πρόταγμα</a:t>
            </a:r>
            <a:r>
              <a:rPr lang="el-GR" dirty="0"/>
              <a:t> της σωτηρίας μετασχηματίζεται σε </a:t>
            </a:r>
            <a:r>
              <a:rPr lang="el-GR" dirty="0" err="1"/>
              <a:t>πρόταγμα</a:t>
            </a:r>
            <a:r>
              <a:rPr lang="el-GR" dirty="0"/>
              <a:t> προόδου.</a:t>
            </a:r>
          </a:p>
          <a:p>
            <a:endParaRPr lang="el-GR" dirty="0"/>
          </a:p>
          <a:p>
            <a:r>
              <a:rPr lang="el-GR" dirty="0"/>
              <a:t>Θεσμική </a:t>
            </a:r>
            <a:r>
              <a:rPr lang="el-GR" dirty="0" err="1"/>
              <a:t>έκφραση:Ανάδυση</a:t>
            </a:r>
            <a:r>
              <a:rPr lang="el-GR" dirty="0"/>
              <a:t> ατομικότητας και πολιτικών δικαιωμάτων.</a:t>
            </a:r>
          </a:p>
          <a:p>
            <a:endParaRPr lang="el-GR" dirty="0"/>
          </a:p>
          <a:p>
            <a:r>
              <a:rPr lang="el-GR" dirty="0"/>
              <a:t>Διαχωρισμός κοσμικού και θρησκευτικού πεδίου (</a:t>
            </a:r>
            <a:r>
              <a:rPr lang="el-GR" dirty="0" err="1"/>
              <a:t>Church</a:t>
            </a:r>
            <a:r>
              <a:rPr lang="el-GR" dirty="0"/>
              <a:t> </a:t>
            </a:r>
            <a:r>
              <a:rPr lang="el-GR" dirty="0" err="1"/>
              <a:t>vs</a:t>
            </a:r>
            <a:r>
              <a:rPr lang="el-GR" dirty="0"/>
              <a:t> </a:t>
            </a:r>
            <a:r>
              <a:rPr lang="el-GR" dirty="0" err="1"/>
              <a:t>State</a:t>
            </a:r>
            <a:r>
              <a:rPr lang="el-GR" dirty="0"/>
              <a:t>).</a:t>
            </a:r>
          </a:p>
          <a:p>
            <a:endParaRPr lang="el-GR" dirty="0"/>
          </a:p>
          <a:p>
            <a:r>
              <a:rPr lang="el-GR" dirty="0"/>
              <a:t>Δημιουργία δημοκρατικών και επιστημονικών </a:t>
            </a:r>
            <a:r>
              <a:rPr lang="el-GR" dirty="0" err="1"/>
              <a:t>θεσμών.Ι</a:t>
            </a:r>
            <a:endParaRPr lang="el-GR" dirty="0"/>
          </a:p>
          <a:p>
            <a:endParaRPr lang="el-GR" dirty="0"/>
          </a:p>
          <a:p>
            <a:r>
              <a:rPr lang="el-GR" dirty="0" err="1"/>
              <a:t>στορικές</a:t>
            </a:r>
            <a:r>
              <a:rPr lang="el-GR" dirty="0"/>
              <a:t> παραλλαγές: Προτεσταντικό (βόρεια Ευρώπη), καθολικό (νότια Ευρώπη), φιλελεύθερο-δημοκρατικό (Αμερική).</a:t>
            </a:r>
          </a:p>
        </p:txBody>
      </p:sp>
    </p:spTree>
    <p:extLst>
      <p:ext uri="{BB962C8B-B14F-4D97-AF65-F5344CB8AC3E}">
        <p14:creationId xmlns:p14="http://schemas.microsoft.com/office/powerpoint/2010/main" val="4152888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EEC74D-3CC6-043C-8311-04B47319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7315200" cy="493948"/>
          </a:xfrm>
        </p:spPr>
        <p:txBody>
          <a:bodyPr>
            <a:noAutofit/>
          </a:bodyPr>
          <a:lstStyle/>
          <a:p>
            <a:r>
              <a:rPr lang="el-GR" sz="2000" dirty="0"/>
              <a:t>Κομφουκιανό πολιτισμικό πρόγραμμα (Κίνα, Κορέα, Ιαπωνία)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3E11D8-EC60-0DB7-51C5-40D1EEA7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2777"/>
            <a:ext cx="7762056" cy="4896584"/>
          </a:xfrm>
        </p:spPr>
        <p:txBody>
          <a:bodyPr/>
          <a:lstStyle/>
          <a:p>
            <a:r>
              <a:rPr lang="el-GR" dirty="0"/>
              <a:t>Κύρια ιδέα: Η αρμονία της κοινωνίας επιτυγχάνεται μέσω ηθικής αυτοπειθαρχίας και ιεραρχίας.</a:t>
            </a:r>
          </a:p>
          <a:p>
            <a:endParaRPr lang="el-GR" dirty="0"/>
          </a:p>
          <a:p>
            <a:r>
              <a:rPr lang="el-GR" dirty="0"/>
              <a:t>Θεμελιώδης αξία: Ο κοινωνικός ρόλος προηγείται του ατόμου· η τάξη είναι φυσική και κανονιστική.</a:t>
            </a:r>
          </a:p>
          <a:p>
            <a:endParaRPr lang="el-GR" dirty="0"/>
          </a:p>
          <a:p>
            <a:r>
              <a:rPr lang="el-GR" dirty="0"/>
              <a:t>Θεσμική έκφραση: Κρατικός εξεταστικός μηχανισμός (αξιοκρατία χωρίς ισότητα).Ισχυρό κράτος, αλλά όχι θεοκρατικό.</a:t>
            </a:r>
          </a:p>
          <a:p>
            <a:endParaRPr lang="el-GR" dirty="0"/>
          </a:p>
          <a:p>
            <a:r>
              <a:rPr lang="el-GR" dirty="0"/>
              <a:t>Έμφαση στην οικογενειακή αλληλεγγύη και εκπαίδευση ως ηθική καλλιέργεια.</a:t>
            </a:r>
          </a:p>
          <a:p>
            <a:endParaRPr lang="el-GR" dirty="0"/>
          </a:p>
          <a:p>
            <a:r>
              <a:rPr lang="el-GR" dirty="0"/>
              <a:t>Σύγχρονη αναβίωση: “</a:t>
            </a:r>
            <a:r>
              <a:rPr lang="el-GR" dirty="0" err="1"/>
              <a:t>Asian</a:t>
            </a:r>
            <a:r>
              <a:rPr lang="el-GR" dirty="0"/>
              <a:t> </a:t>
            </a:r>
            <a:r>
              <a:rPr lang="el-GR" dirty="0" err="1"/>
              <a:t>values</a:t>
            </a:r>
            <a:r>
              <a:rPr lang="el-GR" dirty="0"/>
              <a:t>” στη Σιγκαπούρη και Κίνα (κοινότητα &gt; άτομο).</a:t>
            </a:r>
          </a:p>
        </p:txBody>
      </p:sp>
    </p:spTree>
    <p:extLst>
      <p:ext uri="{BB962C8B-B14F-4D97-AF65-F5344CB8AC3E}">
        <p14:creationId xmlns:p14="http://schemas.microsoft.com/office/powerpoint/2010/main" val="21912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315200" cy="732157"/>
          </a:xfrm>
        </p:spPr>
        <p:txBody>
          <a:bodyPr>
            <a:normAutofit/>
          </a:bodyPr>
          <a:lstStyle/>
          <a:p>
            <a:r>
              <a:rPr lang="el-GR" sz="2800" dirty="0"/>
              <a:t>Όμως</a:t>
            </a:r>
            <a:r>
              <a:rPr lang="en-US" sz="2800" dirty="0"/>
              <a:t>… 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988840"/>
            <a:ext cx="7546032" cy="4536504"/>
          </a:xfrm>
        </p:spPr>
        <p:txBody>
          <a:bodyPr>
            <a:normAutofit/>
          </a:bodyPr>
          <a:lstStyle/>
          <a:p>
            <a:r>
              <a:rPr lang="el-GR" dirty="0"/>
              <a:t>Πώς να ξεχωρίσετε τον πολιτισμό από την κοινωνική δομή;</a:t>
            </a:r>
          </a:p>
          <a:p>
            <a:endParaRPr lang="el-GR" dirty="0"/>
          </a:p>
          <a:p>
            <a:r>
              <a:rPr lang="el-GR" dirty="0"/>
              <a:t>πώς εξηγείται ο «σύγχρονος πολυθεϊσμός»;</a:t>
            </a:r>
          </a:p>
          <a:p>
            <a:endParaRPr lang="el-GR" dirty="0"/>
          </a:p>
          <a:p>
            <a:r>
              <a:rPr lang="el-GR" dirty="0"/>
              <a:t>πώς γίνεται διάκριση μεταξύ </a:t>
            </a:r>
            <a:r>
              <a:rPr lang="el-GR" dirty="0" err="1"/>
              <a:t>εργαλειακής</a:t>
            </a:r>
            <a:r>
              <a:rPr lang="el-GR" dirty="0"/>
              <a:t> και ανακλαστικής χρήσης συμβόλων;</a:t>
            </a:r>
          </a:p>
          <a:p>
            <a:endParaRPr lang="el-GR" dirty="0"/>
          </a:p>
          <a:p>
            <a:r>
              <a:rPr lang="el-GR" dirty="0"/>
              <a:t>πώς να επαληθεύσουμε τη σημασία της κουλτούρας; </a:t>
            </a:r>
          </a:p>
          <a:p>
            <a:r>
              <a:rPr lang="el-GR" dirty="0"/>
              <a:t>πώς να απεικονίσουμε τη συμβολική δομή της κουλτούρας;</a:t>
            </a:r>
          </a:p>
          <a:p>
            <a:endParaRPr lang="el-GR" dirty="0"/>
          </a:p>
          <a:p>
            <a:r>
              <a:rPr lang="el-GR" dirty="0"/>
              <a:t>Πώς να συσχετίσετε την κουλτούρα με την κοινωνική δομή;</a:t>
            </a:r>
          </a:p>
        </p:txBody>
      </p:sp>
    </p:spTree>
    <p:extLst>
      <p:ext uri="{BB962C8B-B14F-4D97-AF65-F5344CB8AC3E}">
        <p14:creationId xmlns:p14="http://schemas.microsoft.com/office/powerpoint/2010/main" val="1952668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038812-7664-7EA7-DA86-39DD3E67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76672"/>
            <a:ext cx="7315200" cy="493948"/>
          </a:xfrm>
        </p:spPr>
        <p:txBody>
          <a:bodyPr>
            <a:normAutofit/>
          </a:bodyPr>
          <a:lstStyle/>
          <a:p>
            <a:r>
              <a:rPr lang="el-GR" sz="2400" dirty="0"/>
              <a:t>Ισλαμικό πολιτισμικό πρόγραμμα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BC981E-EEB9-8B31-D77D-32EDB79D7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96753"/>
            <a:ext cx="8122096" cy="5112608"/>
          </a:xfrm>
        </p:spPr>
        <p:txBody>
          <a:bodyPr>
            <a:normAutofit/>
          </a:bodyPr>
          <a:lstStyle/>
          <a:p>
            <a:r>
              <a:rPr lang="el-GR" dirty="0"/>
              <a:t>Κύρια ιδέα: Η ενότητα του Θεού (</a:t>
            </a:r>
            <a:r>
              <a:rPr lang="el-GR" dirty="0" err="1"/>
              <a:t>tawhid</a:t>
            </a:r>
            <a:r>
              <a:rPr lang="el-GR" dirty="0"/>
              <a:t>) συνεπάγεται την ενότητα της κοινότητας (</a:t>
            </a:r>
            <a:r>
              <a:rPr lang="el-GR" dirty="0" err="1"/>
              <a:t>umma</a:t>
            </a:r>
            <a:r>
              <a:rPr lang="el-GR" dirty="0"/>
              <a:t>) και την απουσία διάκρισης ιερού–κοσμικού.</a:t>
            </a:r>
          </a:p>
          <a:p>
            <a:endParaRPr lang="el-GR" dirty="0"/>
          </a:p>
          <a:p>
            <a:r>
              <a:rPr lang="el-GR" dirty="0"/>
              <a:t>Θεμελιώδης αξία: Υποταγή στο Θείο Νόμο (</a:t>
            </a:r>
            <a:r>
              <a:rPr lang="el-GR" dirty="0" err="1"/>
              <a:t>sharia</a:t>
            </a:r>
            <a:r>
              <a:rPr lang="el-GR" dirty="0"/>
              <a:t>) ως καθολική τάξη.</a:t>
            </a:r>
          </a:p>
          <a:p>
            <a:endParaRPr lang="el-GR" dirty="0"/>
          </a:p>
          <a:p>
            <a:r>
              <a:rPr lang="el-GR" dirty="0"/>
              <a:t>Θεσμική έκφραση: Ολοκληρωμένη </a:t>
            </a:r>
            <a:r>
              <a:rPr lang="el-GR" dirty="0" err="1"/>
              <a:t>θεονομική</a:t>
            </a:r>
            <a:r>
              <a:rPr lang="el-GR" dirty="0"/>
              <a:t> κοινότητα. Έμφαση στην κοινότητα πίστης παρά στο εθνικό κράτος.  Διαρκής ένταση μεταξύ ουτοπικής καθαρότητας και πολιτικής πρακτικής (χαλιφάτο </a:t>
            </a:r>
            <a:r>
              <a:rPr lang="el-GR" dirty="0" err="1"/>
              <a:t>vs</a:t>
            </a:r>
            <a:r>
              <a:rPr lang="el-GR" dirty="0"/>
              <a:t> κοσμικά κράτη).</a:t>
            </a:r>
          </a:p>
          <a:p>
            <a:endParaRPr lang="el-GR" dirty="0"/>
          </a:p>
          <a:p>
            <a:r>
              <a:rPr lang="el-GR" dirty="0"/>
              <a:t>Σύγχρονες εκδοχές: </a:t>
            </a:r>
            <a:r>
              <a:rPr lang="el-GR" dirty="0" err="1"/>
              <a:t>Ισλαμιστικά</a:t>
            </a:r>
            <a:r>
              <a:rPr lang="el-GR" dirty="0"/>
              <a:t> κινήματα, </a:t>
            </a:r>
            <a:r>
              <a:rPr lang="el-GR" dirty="0" err="1"/>
              <a:t>νεο</a:t>
            </a:r>
            <a:r>
              <a:rPr lang="el-GR" dirty="0"/>
              <a:t>-ουτοπισμοί, αλλά και εκσυγχρονισμένες “ισλαμικές δημοκρατίες”.</a:t>
            </a:r>
          </a:p>
        </p:txBody>
      </p:sp>
    </p:spTree>
    <p:extLst>
      <p:ext uri="{BB962C8B-B14F-4D97-AF65-F5344CB8AC3E}">
        <p14:creationId xmlns:p14="http://schemas.microsoft.com/office/powerpoint/2010/main" val="4011871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FF2898-4C49-5BE1-FB39-1A04E6A09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6672"/>
            <a:ext cx="7315200" cy="565956"/>
          </a:xfrm>
        </p:spPr>
        <p:txBody>
          <a:bodyPr>
            <a:normAutofit/>
          </a:bodyPr>
          <a:lstStyle/>
          <a:p>
            <a:r>
              <a:rPr lang="el-GR" sz="2000" dirty="0"/>
              <a:t>Ινδουιστικό πολιτισμικό πρόγραμμα (Ινδική </a:t>
            </a:r>
            <a:r>
              <a:rPr lang="el-GR" sz="2000" dirty="0" err="1"/>
              <a:t>υποήπειρος</a:t>
            </a:r>
            <a:r>
              <a:rPr lang="el-GR" sz="2000" dirty="0"/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45BCF5-5DE4-5BB2-ADD4-47EB477A6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12777"/>
            <a:ext cx="7618040" cy="4896584"/>
          </a:xfrm>
        </p:spPr>
        <p:txBody>
          <a:bodyPr/>
          <a:lstStyle/>
          <a:p>
            <a:r>
              <a:rPr lang="el-GR" dirty="0"/>
              <a:t>Κύρια ιδέα: Ο κόσμος ως ιεραρχημένη κοσμική τάξη (</a:t>
            </a:r>
            <a:r>
              <a:rPr lang="el-GR" dirty="0" err="1"/>
              <a:t>Dharma</a:t>
            </a:r>
            <a:r>
              <a:rPr lang="el-GR" dirty="0"/>
              <a:t>) με ανακύκλωση ζωής και κάρμα.</a:t>
            </a:r>
          </a:p>
          <a:p>
            <a:endParaRPr lang="el-GR" dirty="0"/>
          </a:p>
          <a:p>
            <a:r>
              <a:rPr lang="el-GR" dirty="0"/>
              <a:t>Θεμελιώδης αξία: Διατήρηση κοσμικής ισορροπίας και κοινωνικής θέσης.</a:t>
            </a:r>
          </a:p>
          <a:p>
            <a:endParaRPr lang="el-GR" dirty="0"/>
          </a:p>
          <a:p>
            <a:r>
              <a:rPr lang="el-GR" dirty="0"/>
              <a:t>Θεσμική έκφραση: Κάστες και θρησκευτικά καθήκοντα (</a:t>
            </a:r>
            <a:r>
              <a:rPr lang="el-GR" dirty="0" err="1"/>
              <a:t>varna-ashrama</a:t>
            </a:r>
            <a:r>
              <a:rPr lang="el-GR" dirty="0"/>
              <a:t>). Ιεραρχικές αλλά σταθερές κοινωνικές δομές.</a:t>
            </a:r>
          </a:p>
          <a:p>
            <a:endParaRPr lang="el-GR" dirty="0"/>
          </a:p>
          <a:p>
            <a:r>
              <a:rPr lang="el-GR" dirty="0"/>
              <a:t>Ενσωμάτωση θρησκείας, πολιτικής και οικονομίας.</a:t>
            </a:r>
          </a:p>
          <a:p>
            <a:endParaRPr lang="el-GR" dirty="0"/>
          </a:p>
          <a:p>
            <a:r>
              <a:rPr lang="el-GR" dirty="0"/>
              <a:t>Νεωτερικές μεταμορφώσεις: Εθνικισμός τύπου </a:t>
            </a:r>
            <a:r>
              <a:rPr lang="el-GR" dirty="0" err="1"/>
              <a:t>Hindutva</a:t>
            </a:r>
            <a:r>
              <a:rPr lang="el-GR" dirty="0"/>
              <a:t>, </a:t>
            </a:r>
            <a:r>
              <a:rPr lang="el-GR" dirty="0" err="1"/>
              <a:t>επανερμηνεία</a:t>
            </a:r>
            <a:r>
              <a:rPr lang="el-GR" dirty="0"/>
              <a:t> της κάρμα ως “ατομικής ευθύνης”.</a:t>
            </a:r>
          </a:p>
        </p:txBody>
      </p:sp>
    </p:spTree>
    <p:extLst>
      <p:ext uri="{BB962C8B-B14F-4D97-AF65-F5344CB8AC3E}">
        <p14:creationId xmlns:p14="http://schemas.microsoft.com/office/powerpoint/2010/main" val="3273600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D2E734-B815-23E4-19D8-166C19785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7315200" cy="493948"/>
          </a:xfrm>
        </p:spPr>
        <p:txBody>
          <a:bodyPr>
            <a:normAutofit/>
          </a:bodyPr>
          <a:lstStyle/>
          <a:p>
            <a:r>
              <a:rPr lang="el-GR" sz="2000" dirty="0"/>
              <a:t>Ορθόδοξο-Βυζαντινό πολιτισμικό πρόγραμμα (Ρωσία)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340DB7-5DCD-1042-440D-575B5DEA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96753"/>
            <a:ext cx="7690048" cy="5112608"/>
          </a:xfrm>
        </p:spPr>
        <p:txBody>
          <a:bodyPr/>
          <a:lstStyle/>
          <a:p>
            <a:r>
              <a:rPr lang="el-GR" dirty="0"/>
              <a:t>Κύρια ιδέα: Η αλήθεια και η εξουσία βρίσκονται στην ιεραρχική ενότητα πίστης και αυτοκρατορίας.</a:t>
            </a:r>
          </a:p>
          <a:p>
            <a:endParaRPr lang="el-GR" dirty="0"/>
          </a:p>
          <a:p>
            <a:r>
              <a:rPr lang="el-GR" dirty="0"/>
              <a:t>Θεμελιώδης αξία: Συλλογική σωτηρία μέσω κοινότητας πίστης και παράδοσης.</a:t>
            </a:r>
          </a:p>
          <a:p>
            <a:endParaRPr lang="el-GR" dirty="0"/>
          </a:p>
          <a:p>
            <a:r>
              <a:rPr lang="el-GR" dirty="0"/>
              <a:t>Θεσμική έκφραση: Συμφωνία Εκκλησίας–Κράτους. Έμφαση στην πνευματικότητα έναντι του ορθολογικού μετασχηματισμού.</a:t>
            </a:r>
          </a:p>
          <a:p>
            <a:endParaRPr lang="el-GR" dirty="0"/>
          </a:p>
          <a:p>
            <a:r>
              <a:rPr lang="el-GR" dirty="0"/>
              <a:t>Δυσπιστία προς τον πλουραλισμό και την κοσμική αυτονομία.</a:t>
            </a:r>
          </a:p>
          <a:p>
            <a:endParaRPr lang="el-GR" dirty="0"/>
          </a:p>
          <a:p>
            <a:r>
              <a:rPr lang="el-GR" dirty="0"/>
              <a:t>Σύγχρονες παραλλαγές: “Ρωσικός ορθόδοξος </a:t>
            </a:r>
            <a:r>
              <a:rPr lang="el-GR"/>
              <a:t>εθνικισμός”.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52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821D87-17BB-3CA6-6A66-39DD92CC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04664"/>
            <a:ext cx="7315200" cy="444125"/>
          </a:xfrm>
        </p:spPr>
        <p:txBody>
          <a:bodyPr>
            <a:normAutofit/>
          </a:bodyPr>
          <a:lstStyle/>
          <a:p>
            <a:r>
              <a:rPr lang="el-GR" sz="2000" dirty="0"/>
              <a:t>Τα πολιτισμικά προγράμματα: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FC13CA-23B1-77FC-DEF4-F2A5B08BE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7"/>
            <a:ext cx="8496944" cy="5256624"/>
          </a:xfrm>
        </p:spPr>
        <p:txBody>
          <a:bodyPr>
            <a:normAutofit/>
          </a:bodyPr>
          <a:lstStyle/>
          <a:p>
            <a:r>
              <a:rPr lang="el-GR" sz="1700" dirty="0"/>
              <a:t>Ορίζουν κατευθύνσεις και δυνατές αλλαγές</a:t>
            </a:r>
            <a:r>
              <a:rPr lang="en-US" sz="1700" dirty="0"/>
              <a:t>.  </a:t>
            </a:r>
            <a:r>
              <a:rPr lang="el-GR" sz="1700" dirty="0"/>
              <a:t>Προσφέρουν προσανατολισμούς για το είδος κοινωνίας που θεωρείται επιθυμητό</a:t>
            </a:r>
            <a:r>
              <a:rPr lang="en-US" sz="1700" dirty="0"/>
              <a:t>. </a:t>
            </a:r>
            <a:r>
              <a:rPr lang="el-GR" sz="1700" dirty="0"/>
              <a:t>π.χ. την προτεραιότητα της ατομικής ελευθερίας, της ισότητας, της τεχνοκρατικής ανάπτυξης, της θρησκευτικής αναβίωσης, </a:t>
            </a:r>
            <a:r>
              <a:rPr lang="el-GR" sz="1700" dirty="0" err="1"/>
              <a:t>κ.ο.κ.</a:t>
            </a:r>
            <a:r>
              <a:rPr lang="el-GR" sz="1700" dirty="0"/>
              <a:t> </a:t>
            </a:r>
            <a:endParaRPr lang="en-US" sz="1700" dirty="0"/>
          </a:p>
          <a:p>
            <a:endParaRPr lang="el-GR" sz="1700" dirty="0"/>
          </a:p>
          <a:p>
            <a:r>
              <a:rPr lang="el-GR" sz="1700" dirty="0"/>
              <a:t>Ένα πολιτισμικό πρόγραμμα «υποστηρίζει» ή «εγγράφει» συγκεκριμένες μορφές κοινωνικής πρακτικής.</a:t>
            </a:r>
            <a:endParaRPr lang="en-US" sz="1700" dirty="0"/>
          </a:p>
          <a:p>
            <a:endParaRPr lang="en-US" sz="1700" dirty="0"/>
          </a:p>
          <a:p>
            <a:r>
              <a:rPr lang="el-GR" sz="1700" dirty="0"/>
              <a:t>Λειτουργούν ως «κώδικες νοήματος»</a:t>
            </a:r>
            <a:r>
              <a:rPr lang="en-US" sz="1700" dirty="0"/>
              <a:t>. </a:t>
            </a:r>
            <a:r>
              <a:rPr lang="el-GR" sz="1700" dirty="0"/>
              <a:t>Δηλαδή, μεσολαβούν στο πώς οι άνθρωποι κατανοούν και ερμηνεύουν την κοινωνική πραγματικότητα— τι θεωρείται νόμιμο, ηθικό, αποδεκτό, τι σημαίνει πρόοδος, τι σημαίνει παράδοση κ.ά.</a:t>
            </a:r>
            <a:endParaRPr lang="en-US" sz="1700" dirty="0"/>
          </a:p>
          <a:p>
            <a:endParaRPr lang="en-US" sz="1700" dirty="0"/>
          </a:p>
          <a:p>
            <a:r>
              <a:rPr lang="el-GR" sz="1700" dirty="0"/>
              <a:t>Συνδέουν τον πολιτισμό και την κοινωνική δομή</a:t>
            </a:r>
            <a:r>
              <a:rPr lang="en-US" sz="1700" dirty="0"/>
              <a:t>. </a:t>
            </a:r>
            <a:r>
              <a:rPr lang="el-GR" sz="1700" dirty="0"/>
              <a:t>Δεν είναι απλώς ιδέες «πάνω από» τις δομές· τα πολιτισμικά προγράμματα </a:t>
            </a:r>
            <a:r>
              <a:rPr lang="el-GR" sz="1700" dirty="0" err="1"/>
              <a:t>αλληλεπιδρούν</a:t>
            </a:r>
            <a:r>
              <a:rPr lang="el-GR" sz="1700" dirty="0"/>
              <a:t> με θεσμούς (πολιτικά, οικονομικά, νομικά), ενισχύοντας ή </a:t>
            </a:r>
            <a:r>
              <a:rPr lang="el-GR" sz="1700" dirty="0" err="1"/>
              <a:t>αντιστέκοντας</a:t>
            </a:r>
            <a:r>
              <a:rPr lang="el-GR" sz="1700" dirty="0"/>
              <a:t> σε δομικές τάσεις. </a:t>
            </a:r>
            <a:endParaRPr lang="en-US" sz="1700" dirty="0"/>
          </a:p>
          <a:p>
            <a:endParaRPr lang="en-US" sz="1700" dirty="0"/>
          </a:p>
          <a:p>
            <a:r>
              <a:rPr lang="en-US" sz="1700" dirty="0"/>
              <a:t>H</a:t>
            </a:r>
            <a:r>
              <a:rPr lang="el-GR" sz="1700" dirty="0"/>
              <a:t> αλλαγή δεν είναι μόνο θέμα δομικών παραγόντων, αλλά και πολιτισμικών αγώνων και διαπραγματεύσεων</a:t>
            </a:r>
            <a:endParaRPr lang="en-US" sz="1700" dirty="0"/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8632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9B1B38-06C4-67B2-0E43-70840537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2697"/>
            <a:ext cx="8352928" cy="5976664"/>
          </a:xfrm>
        </p:spPr>
        <p:txBody>
          <a:bodyPr>
            <a:normAutofit/>
          </a:bodyPr>
          <a:lstStyle/>
          <a:p>
            <a:r>
              <a:rPr lang="el-GR" sz="1600" dirty="0"/>
              <a:t>Τα  πολιτισμικά προγράμματα είναι πολλαπλά και συγκρουόμενα. Δεν υπάρχει ένα ενιαίο — «παγκόσμιο» — πολιτισμικό πρόγραμμα που επιβάλλεται παντού. </a:t>
            </a:r>
          </a:p>
          <a:p>
            <a:endParaRPr lang="el-GR" sz="1600" dirty="0"/>
          </a:p>
          <a:p>
            <a:r>
              <a:rPr lang="el-GR" sz="1600" dirty="0"/>
              <a:t>Αντίθετα, σε διαφορετικές κοινωνίες, ή και εντός της ίδιας κοινωνίας, ανταγωνίζονται διαφορετικά πολιτισμικά προγράμματα (π.χ. </a:t>
            </a:r>
            <a:r>
              <a:rPr lang="el-GR" sz="1600" dirty="0" err="1"/>
              <a:t>εκκοσμίκευση</a:t>
            </a:r>
            <a:r>
              <a:rPr lang="el-GR" sz="1600" dirty="0"/>
              <a:t> έναντι θρησκευτικής αναβίωσης). </a:t>
            </a:r>
          </a:p>
          <a:p>
            <a:endParaRPr lang="el-GR" sz="1600" dirty="0"/>
          </a:p>
          <a:p>
            <a:r>
              <a:rPr lang="el-GR" sz="1600" dirty="0"/>
              <a:t>Αυτές οι συγκρούσεις και οι εντάσεις είναι κεντρική πτυχή της σύγχρονης κοινωνίας.</a:t>
            </a:r>
          </a:p>
          <a:p>
            <a:endParaRPr lang="el-GR" sz="1600" dirty="0"/>
          </a:p>
          <a:p>
            <a:r>
              <a:rPr lang="el-GR" sz="1600" dirty="0"/>
              <a:t>Είναι ανοιχτά ως προς τις δυνατότητες εξέλιξης και συγκεκριμενοποιούνται από αναδυόμενες ελίτ. </a:t>
            </a:r>
          </a:p>
          <a:p>
            <a:endParaRPr lang="el-GR" sz="1600" dirty="0"/>
          </a:p>
          <a:p>
            <a:r>
              <a:rPr lang="el-GR" sz="1600" dirty="0"/>
              <a:t>Τα πολιτισμικά προγράμματα δεν είναι μονοσήμαντα «κατασκευασμένα» και καθορισμένα — έχουν «ανοίγματα» για διαφοροποιήσεις, αναγνώσεις και εκ νέου ερμηνείες. </a:t>
            </a:r>
          </a:p>
          <a:p>
            <a:endParaRPr lang="el-GR" sz="1600" dirty="0"/>
          </a:p>
          <a:p>
            <a:r>
              <a:rPr lang="el-GR" sz="1600" dirty="0"/>
              <a:t>Ο Eisenstadt μιλά για την «</a:t>
            </a:r>
            <a:r>
              <a:rPr lang="el-GR" sz="1600" dirty="0" err="1"/>
              <a:t>ανοιχτότητα</a:t>
            </a:r>
            <a:r>
              <a:rPr lang="el-GR" sz="1600" dirty="0"/>
              <a:t>» (</a:t>
            </a:r>
            <a:r>
              <a:rPr lang="el-GR" sz="1600" dirty="0" err="1"/>
              <a:t>openness</a:t>
            </a:r>
            <a:r>
              <a:rPr lang="el-GR" sz="1600" dirty="0"/>
              <a:t>) του ανθρώπινου βιολογικού προγράμματος — ότι δηλαδή ο άνθρωπος έχει περιθώρια για διαφορετικές εξελίξεις και πολιτισμικές ποικιλίες.</a:t>
            </a:r>
          </a:p>
        </p:txBody>
      </p:sp>
    </p:spTree>
    <p:extLst>
      <p:ext uri="{BB962C8B-B14F-4D97-AF65-F5344CB8AC3E}">
        <p14:creationId xmlns:p14="http://schemas.microsoft.com/office/powerpoint/2010/main" val="1021763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κείμενο, στιγμιότυπο οθόνης, γραμματοσειρά, διάγραμμ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BE14709-FA6D-D791-B7C8-3D9F3F534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" y="1124744"/>
            <a:ext cx="9121474" cy="3816424"/>
          </a:xfrm>
        </p:spPr>
      </p:pic>
    </p:spTree>
    <p:extLst>
      <p:ext uri="{BB962C8B-B14F-4D97-AF65-F5344CB8AC3E}">
        <p14:creationId xmlns:p14="http://schemas.microsoft.com/office/powerpoint/2010/main" val="1323308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6DD48F-5573-5727-0C57-0B61A0C7D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Jeffrey Alexander</a:t>
            </a:r>
          </a:p>
        </p:txBody>
      </p:sp>
    </p:spTree>
    <p:extLst>
      <p:ext uri="{BB962C8B-B14F-4D97-AF65-F5344CB8AC3E}">
        <p14:creationId xmlns:p14="http://schemas.microsoft.com/office/powerpoint/2010/main" val="8789116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4B854A-695D-A367-86F0-3783A427E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8" y="476672"/>
            <a:ext cx="8856984" cy="576064"/>
          </a:xfrm>
        </p:spPr>
        <p:txBody>
          <a:bodyPr>
            <a:normAutofit/>
          </a:bodyPr>
          <a:lstStyle/>
          <a:p>
            <a:r>
              <a:rPr lang="el-GR" sz="1800" dirty="0"/>
              <a:t>Θεωρητικά θεμέλια της Κοινωνιολογίας της Κουλτούρας του Jeffrey Alexander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95C68F-376B-D53A-F79C-7172D54DF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2776"/>
            <a:ext cx="8280920" cy="5112567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Ο Alexander αναπτύσσει τη “ισχυρή” (</a:t>
            </a:r>
            <a:r>
              <a:rPr lang="el-GR" dirty="0" err="1"/>
              <a:t>strong</a:t>
            </a:r>
            <a:r>
              <a:rPr lang="el-GR" dirty="0"/>
              <a:t>) κοινωνιολογία της κουλτούρας, αντιδρώντας στις </a:t>
            </a:r>
            <a:r>
              <a:rPr lang="el-GR" dirty="0" err="1"/>
              <a:t>εργαλειακές</a:t>
            </a:r>
            <a:r>
              <a:rPr lang="el-GR" dirty="0"/>
              <a:t> και </a:t>
            </a:r>
            <a:r>
              <a:rPr lang="el-GR" dirty="0" err="1"/>
              <a:t>δομιστικές</a:t>
            </a:r>
            <a:r>
              <a:rPr lang="el-GR" dirty="0"/>
              <a:t> προσεγγίσεις.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κουλτούρα έχει σχετική αυτονομία από τα κοινωνικά και οικονομικά συστήματα∙ δεν είναι αντανάκλαση αλλά παραγωγός νοήματος.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Κεντρική έννοια: η πολιτισμική δομή ∙ τα σύμβολα και οι σημασίες οργανώνονται σε δυαδικά σχήματα (ιερό/</a:t>
            </a:r>
            <a:r>
              <a:rPr lang="el-GR" dirty="0" err="1"/>
              <a:t>βέληλο</a:t>
            </a:r>
            <a:r>
              <a:rPr lang="el-GR" dirty="0"/>
              <a:t>, αυθεντικό/κάλπικο).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κουλτούρα είναι ερμηνευτικό πλαίσιο που καθοδηγεί την δράση, την νομιμότητα και την κοινωνική τάξη.</a:t>
            </a:r>
            <a:endParaRPr lang="en-US" dirty="0"/>
          </a:p>
          <a:p>
            <a:endParaRPr lang="en-US" dirty="0"/>
          </a:p>
          <a:p>
            <a:r>
              <a:rPr lang="el-GR" dirty="0"/>
              <a:t>Ο Alexander προτείνει μια ερμηνευτική-σημειολογική κοινωνιολογία, εμπνευσμένη από </a:t>
            </a:r>
            <a:r>
              <a:rPr lang="el-GR" dirty="0" err="1"/>
              <a:t>Durkheim</a:t>
            </a:r>
            <a:r>
              <a:rPr lang="el-GR" dirty="0"/>
              <a:t>, </a:t>
            </a:r>
            <a:r>
              <a:rPr lang="el-GR" dirty="0" err="1"/>
              <a:t>Parsons</a:t>
            </a:r>
            <a:r>
              <a:rPr lang="el-GR" dirty="0"/>
              <a:t> και </a:t>
            </a:r>
            <a:r>
              <a:rPr lang="el-GR" dirty="0" err="1"/>
              <a:t>Clifford</a:t>
            </a:r>
            <a:r>
              <a:rPr lang="el-GR" dirty="0"/>
              <a:t> </a:t>
            </a:r>
            <a:r>
              <a:rPr lang="el-GR" dirty="0" err="1"/>
              <a:t>Geertz</a:t>
            </a:r>
            <a:r>
              <a:rPr lang="el-GR" dirty="0"/>
              <a:t>.</a:t>
            </a:r>
            <a:endParaRPr lang="en-US" dirty="0"/>
          </a:p>
          <a:p>
            <a:endParaRPr lang="en-US" dirty="0"/>
          </a:p>
          <a:p>
            <a:r>
              <a:rPr lang="el-GR" dirty="0"/>
              <a:t>Στόχος: να αποκατασταθεί η πολιτισμική διάσταση ως αυτόνομη μεταβλητή στην κοινωνική ανάλυση.</a:t>
            </a:r>
          </a:p>
        </p:txBody>
      </p:sp>
    </p:spTree>
    <p:extLst>
      <p:ext uri="{BB962C8B-B14F-4D97-AF65-F5344CB8AC3E}">
        <p14:creationId xmlns:p14="http://schemas.microsoft.com/office/powerpoint/2010/main" val="2232992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0142E4-9C59-305F-5B10-8279EAD02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04664"/>
            <a:ext cx="7315200" cy="444125"/>
          </a:xfrm>
        </p:spPr>
        <p:txBody>
          <a:bodyPr>
            <a:normAutofit fontScale="90000"/>
          </a:bodyPr>
          <a:lstStyle/>
          <a:p>
            <a:r>
              <a:rPr lang="el-GR" sz="2400" dirty="0"/>
              <a:t>Η Πολιτισμική Κωδικοποίηση και η Συμβολική Δράση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303D9D-FE9B-8D9B-55A8-75923E3B3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40768"/>
            <a:ext cx="8280920" cy="5184575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Οι κοινωνίες οργανώνουν τα νοήματά τους μέσα από δυαδικούς πολιτισμικούς κώδικες (π.χ. καλό/κακό, ιερό/βέβηλο, αθώο/ένοχο).</a:t>
            </a:r>
            <a:endParaRPr lang="en-US" dirty="0"/>
          </a:p>
          <a:p>
            <a:endParaRPr lang="en-US" dirty="0"/>
          </a:p>
          <a:p>
            <a:r>
              <a:rPr lang="el-GR" dirty="0"/>
              <a:t>Αυτοί οι κώδικες ενσαρκώνονται σε αφηγηματικές μορφές, μύθους, τελετουργίες, μέσα ενημέρωσης και πολιτικά γεγονότα.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κοινωνική δράση είναι συμβολικά δομημένη∙ οι δρώντες ενεργούν εντός πλαισίων νοήματος και όχι απλώς συμφερόντων.</a:t>
            </a:r>
            <a:endParaRPr lang="en-US" dirty="0"/>
          </a:p>
          <a:p>
            <a:endParaRPr lang="en-US" dirty="0"/>
          </a:p>
          <a:p>
            <a:r>
              <a:rPr lang="el-GR" dirty="0"/>
              <a:t>Σημαντικό παράδειγμα: η πολιτισμική ανακατασκευή του Ολοκαυτώματος ως τραύματος στη δυτική κουλτούρα (Alexander, Cultural </a:t>
            </a:r>
            <a:r>
              <a:rPr lang="el-GR" dirty="0" err="1"/>
              <a:t>Trauma</a:t>
            </a:r>
            <a:r>
              <a:rPr lang="el-GR" dirty="0"/>
              <a:t>).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έννοια του πολιτισμικού τραύματος δείχνει πώς συλλογικές αφηγήσεις μετατρέπουν το παρελθόν σε ηθική και πολιτική δέσμευση.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κουλτούρα δρα ως μέσο κοινωνικής ενσωμάτωσης και διαφοροποίησης, παράγοντας νέα όρια και ταυτότητες.</a:t>
            </a:r>
          </a:p>
        </p:txBody>
      </p:sp>
    </p:spTree>
    <p:extLst>
      <p:ext uri="{BB962C8B-B14F-4D97-AF65-F5344CB8AC3E}">
        <p14:creationId xmlns:p14="http://schemas.microsoft.com/office/powerpoint/2010/main" val="4578708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EC1486-AA47-4B49-65B7-A8C6ACB63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7978080" cy="660149"/>
          </a:xfrm>
        </p:spPr>
        <p:txBody>
          <a:bodyPr>
            <a:normAutofit/>
          </a:bodyPr>
          <a:lstStyle/>
          <a:p>
            <a:r>
              <a:rPr lang="el-GR" sz="2400" dirty="0"/>
              <a:t>Πολιτισμικά Πεδία, Δημόσια Σφαίρα και Νεωτερικότητα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7B4042-3FD6-12EE-6991-E12876E3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8136904" cy="5184575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Ο Alexander επεκτείνει τη θεωρία του στη δημόσια σφαίρα∙ μελετά πώς τα αφηγήματα, τα χρησιμοποιούμενα μέσα και οι συμβολικές μορφές διαμορφώνουν τη δημοκρατία.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πολιτισμική απόδοση (</a:t>
            </a:r>
            <a:r>
              <a:rPr lang="el-GR" dirty="0" err="1"/>
              <a:t>performance</a:t>
            </a:r>
            <a:r>
              <a:rPr lang="el-GR" dirty="0"/>
              <a:t>): κάθε κοινωνικός δρών επιχειρεί να “πείσει” μέσω συμβολικής παράστασης (</a:t>
            </a:r>
            <a:r>
              <a:rPr lang="el-GR" dirty="0" err="1"/>
              <a:t>actors</a:t>
            </a:r>
            <a:r>
              <a:rPr lang="el-GR" dirty="0"/>
              <a:t>, </a:t>
            </a:r>
            <a:r>
              <a:rPr lang="el-GR" dirty="0" err="1"/>
              <a:t>scripts</a:t>
            </a:r>
            <a:r>
              <a:rPr lang="el-GR" dirty="0"/>
              <a:t>, </a:t>
            </a:r>
            <a:r>
              <a:rPr lang="el-GR" dirty="0" err="1"/>
              <a:t>audiences</a:t>
            </a:r>
            <a:r>
              <a:rPr lang="el-GR" dirty="0"/>
              <a:t>).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νεωτερική κουλτούρα διακρίνεται από αναστοχαστικότητα, πλουραλισμό και αγώνα για ηθική νομιμοποίηση.</a:t>
            </a:r>
            <a:endParaRPr lang="en-US" dirty="0"/>
          </a:p>
          <a:p>
            <a:endParaRPr lang="en-US" dirty="0"/>
          </a:p>
          <a:p>
            <a:r>
              <a:rPr lang="el-GR" dirty="0"/>
              <a:t>Οι πολιτισμικές σφαίρες (πολιτική, θρησκεία, τέχνη, ΜΜΕ) διαθέτουν σχετική αυτονομία αλλά και αλληλεπίδραση.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“ισχυρή κοινωνιολογία της κουλτούρας” προτείνει ότι η κοινωνική αλλαγή είναι πρωτίστως πολιτισμική∙ οι ιδέες προηγούνται των θεσμών.</a:t>
            </a:r>
            <a:endParaRPr lang="en-US" dirty="0"/>
          </a:p>
          <a:p>
            <a:endParaRPr lang="en-US" dirty="0"/>
          </a:p>
          <a:p>
            <a:r>
              <a:rPr lang="el-GR" dirty="0"/>
              <a:t>Ο Alexander επαναφέρει την </a:t>
            </a:r>
            <a:r>
              <a:rPr lang="el-GR" dirty="0" err="1"/>
              <a:t>Ντυρκεμική</a:t>
            </a:r>
            <a:r>
              <a:rPr lang="el-GR" dirty="0"/>
              <a:t> έννοια του ιερού στη νεωτερικότητα, υποστηρίζοντας ότι οι σύγχρονες κοινωνίες εξακολουθούν να δομούνται γύρω από </a:t>
            </a:r>
            <a:r>
              <a:rPr lang="el-GR" dirty="0" err="1"/>
              <a:t>ιεροποιημένα</a:t>
            </a:r>
            <a:r>
              <a:rPr lang="el-GR" dirty="0"/>
              <a:t> σύμβολα και αφηγήσεις.</a:t>
            </a:r>
          </a:p>
        </p:txBody>
      </p:sp>
    </p:spTree>
    <p:extLst>
      <p:ext uri="{BB962C8B-B14F-4D97-AF65-F5344CB8AC3E}">
        <p14:creationId xmlns:p14="http://schemas.microsoft.com/office/powerpoint/2010/main" val="117161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15200" cy="792088"/>
          </a:xfrm>
        </p:spPr>
        <p:txBody>
          <a:bodyPr>
            <a:normAutofit/>
          </a:bodyPr>
          <a:lstStyle/>
          <a:p>
            <a:r>
              <a:rPr lang="el-GR" sz="3200" dirty="0"/>
              <a:t>Ο ορισμός της κουλτούρας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0" cy="4104497"/>
          </a:xfrm>
        </p:spPr>
        <p:txBody>
          <a:bodyPr>
            <a:normAutofit/>
          </a:bodyPr>
          <a:lstStyle/>
          <a:p>
            <a:pPr algn="just"/>
            <a:r>
              <a:rPr lang="el-GR" sz="1600" dirty="0"/>
              <a:t>Η κουλτούρα είναι ο τομέας των βαθιών, θεμελιωδών, ηθικών πεποιθήσεων του ατόμου και ως εκ τούτου ηθικών αξιολογήσεων του εαυτού για τον εαυτό που δομούνται γύρω από δυαδικές αντιθέσεις και κωδικοποιούνται σε συμβολικά μοτίβα.</a:t>
            </a:r>
          </a:p>
          <a:p>
            <a:pPr algn="just"/>
            <a:endParaRPr lang="el-GR" sz="1600" dirty="0"/>
          </a:p>
          <a:p>
            <a:pPr algn="just"/>
            <a:r>
              <a:rPr lang="el-GR" sz="1600" dirty="0"/>
              <a:t>Η κουλτούρα είναι ένα ξεχωριστό και ουσιώδες συστατικό ενός κοινωνικού συστήματος αφού με τη μορφή συμβολικών δομών δίνει νόημα στην κοινωνική δομή/οργάνωση.</a:t>
            </a:r>
          </a:p>
          <a:p>
            <a:pPr algn="just"/>
            <a:endParaRPr lang="el-GR" sz="1600" dirty="0"/>
          </a:p>
          <a:p>
            <a:pPr algn="just"/>
            <a:r>
              <a:rPr lang="el-GR" sz="1600" dirty="0"/>
              <a:t>Η κουλτούρα είναι παθητική στο ότι αποτελεί το «ακίνητο κινούν» μέρος του εαυτού.</a:t>
            </a:r>
            <a:endParaRPr lang="en-US" sz="1600" dirty="0"/>
          </a:p>
          <a:p>
            <a:pPr algn="just"/>
            <a:endParaRPr lang="en-US" sz="1600" dirty="0"/>
          </a:p>
          <a:p>
            <a:pPr marL="45720" indent="0" algn="just">
              <a:buNone/>
            </a:pPr>
            <a:r>
              <a:rPr lang="en-US" sz="1400" dirty="0">
                <a:solidFill>
                  <a:schemeClr val="tx2"/>
                </a:solidFill>
              </a:rPr>
              <a:t>S. Eisenstadt, Ch. Taylor, M. Weber, J. Alexander, V. Turner, R. Bellah, A. Szakolczai, E. Durkheim   </a:t>
            </a:r>
            <a:endParaRPr lang="el-GR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6E76BB-670E-5E5E-B7D2-445C4A89E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Robert Bellah</a:t>
            </a:r>
          </a:p>
        </p:txBody>
      </p:sp>
    </p:spTree>
    <p:extLst>
      <p:ext uri="{BB962C8B-B14F-4D97-AF65-F5344CB8AC3E}">
        <p14:creationId xmlns:p14="http://schemas.microsoft.com/office/powerpoint/2010/main" val="2397365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A2F727-2DC3-7B78-9E99-780D797A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493948"/>
          </a:xfrm>
        </p:spPr>
        <p:txBody>
          <a:bodyPr>
            <a:normAutofit/>
          </a:bodyPr>
          <a:lstStyle/>
          <a:p>
            <a:r>
              <a:rPr lang="el-GR" sz="2000" dirty="0"/>
              <a:t>Θεμελιώδεις αρχές της Κοινωνιολογίας της Κουλτούρας του </a:t>
            </a:r>
            <a:r>
              <a:rPr lang="el-GR" sz="2000" dirty="0" err="1"/>
              <a:t>Robert</a:t>
            </a:r>
            <a:r>
              <a:rPr lang="el-GR" sz="2000" dirty="0"/>
              <a:t> N. </a:t>
            </a:r>
            <a:r>
              <a:rPr lang="el-GR" sz="2000" dirty="0" err="1"/>
              <a:t>Bellah</a:t>
            </a:r>
            <a:endParaRPr lang="el-GR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CA9E27-917C-881E-6D0B-7761FB50C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400599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Ο </a:t>
            </a:r>
            <a:r>
              <a:rPr lang="el-GR" dirty="0" err="1"/>
              <a:t>Bellah</a:t>
            </a:r>
            <a:r>
              <a:rPr lang="el-GR" dirty="0"/>
              <a:t> συνδέει τη θρησκεία με την κοινωνική συνοχή και την πολιτισμική ταυτότητα∙ βλέπει τη θρησκεία ως πολιτισμικό σύστημα νοήματος.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Επηρεασμένος από </a:t>
            </a:r>
            <a:r>
              <a:rPr lang="el-GR" dirty="0" err="1"/>
              <a:t>Durkheim</a:t>
            </a:r>
            <a:r>
              <a:rPr lang="el-GR" dirty="0"/>
              <a:t> και Weber, αντιλαμβάνεται τη θρησκεία ως συμβολική έκφραση των συλλογικών αξιών μιας κοινωνίας.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Στο κλασικό του άρθρο “Civil </a:t>
            </a:r>
            <a:r>
              <a:rPr lang="el-GR" dirty="0" err="1"/>
              <a:t>Religion</a:t>
            </a:r>
            <a:r>
              <a:rPr lang="el-GR" dirty="0"/>
              <a:t> in </a:t>
            </a:r>
            <a:r>
              <a:rPr lang="el-GR" dirty="0" err="1"/>
              <a:t>America</a:t>
            </a:r>
            <a:r>
              <a:rPr lang="el-GR" dirty="0"/>
              <a:t>” (1967), εισάγει την έννοια της πολιτικής ή πολιτειακής θρησκείας – ένα σύνολο ιερών συμβόλων του έθνους.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κουλτούρα, μέσα από τη θρησκεία, προσδίδει ηθική νομιμότητα και ιστορική αποστολή στην πολιτική κοινότητα.</a:t>
            </a:r>
            <a:endParaRPr lang="en-US" dirty="0"/>
          </a:p>
          <a:p>
            <a:endParaRPr lang="en-US" dirty="0"/>
          </a:p>
          <a:p>
            <a:r>
              <a:rPr lang="el-GR" dirty="0"/>
              <a:t>Κάθε κοινωνία, ακόμη και η κοσμική, αναπτύσσει μορφές </a:t>
            </a:r>
            <a:r>
              <a:rPr lang="el-GR" dirty="0" err="1"/>
              <a:t>ιεροποίησης</a:t>
            </a:r>
            <a:r>
              <a:rPr lang="el-GR" dirty="0"/>
              <a:t> των θεμελιακών της αξιών.</a:t>
            </a:r>
            <a:endParaRPr lang="en-US" dirty="0"/>
          </a:p>
          <a:p>
            <a:endParaRPr lang="en-US" dirty="0"/>
          </a:p>
          <a:p>
            <a:r>
              <a:rPr lang="el-GR" dirty="0"/>
              <a:t>Ο </a:t>
            </a:r>
            <a:r>
              <a:rPr lang="el-GR" dirty="0" err="1"/>
              <a:t>Bellah</a:t>
            </a:r>
            <a:r>
              <a:rPr lang="el-GR" dirty="0"/>
              <a:t> θεωρεί την κουλτούρα πλαίσιο νοήματος και ηθικής ερμηνείας, όχι απλώς υποπροϊόν θεσμών ή δομών εξουσίας.</a:t>
            </a:r>
          </a:p>
        </p:txBody>
      </p:sp>
    </p:spTree>
    <p:extLst>
      <p:ext uri="{BB962C8B-B14F-4D97-AF65-F5344CB8AC3E}">
        <p14:creationId xmlns:p14="http://schemas.microsoft.com/office/powerpoint/2010/main" val="13832309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04FCC7-44AA-87F6-F755-794E9FD4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637964"/>
          </a:xfrm>
        </p:spPr>
        <p:txBody>
          <a:bodyPr>
            <a:normAutofit/>
          </a:bodyPr>
          <a:lstStyle/>
          <a:p>
            <a:r>
              <a:rPr lang="el-GR" sz="2400" dirty="0"/>
              <a:t>Η Πολιτειακή Θρησκεία και το Αμερικανικό Παράδειγμα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D3FB6E-1F5E-E483-2F00-1E1610E01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256583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Η American Civil </a:t>
            </a:r>
            <a:r>
              <a:rPr lang="el-GR" dirty="0" err="1"/>
              <a:t>Religion</a:t>
            </a:r>
            <a:r>
              <a:rPr lang="el-GR" dirty="0"/>
              <a:t> αποτελεί ένα σύστημα πίστης, τελετουργιών και αφηγήσεων που ενοποιεί το έθνος γύρω από “ιερά” πολιτικά σύμβολα (Σύνταγμα, Σημαία, Προεδρία).</a:t>
            </a:r>
            <a:endParaRPr lang="en-US" dirty="0"/>
          </a:p>
          <a:p>
            <a:endParaRPr lang="en-US" dirty="0"/>
          </a:p>
          <a:p>
            <a:r>
              <a:rPr lang="el-GR" dirty="0"/>
              <a:t>Κεντρικά στοιχεία: Πίστη στη θεία πρόνοια, στην εκλεκτή αποστολή της Αμερικής και στο ηθικό καθήκον προς την ελευθερία και τη δημοκρατία.</a:t>
            </a:r>
            <a:endParaRPr lang="en-US" dirty="0"/>
          </a:p>
          <a:p>
            <a:endParaRPr lang="en-US" dirty="0"/>
          </a:p>
          <a:p>
            <a:r>
              <a:rPr lang="el-GR" dirty="0"/>
              <a:t>Ιστορικοί “προφήτες” όπως ο </a:t>
            </a:r>
            <a:r>
              <a:rPr lang="el-GR" dirty="0" err="1"/>
              <a:t>Ουάσινγκτον</a:t>
            </a:r>
            <a:r>
              <a:rPr lang="el-GR" dirty="0"/>
              <a:t>, ο Λίνκολν και ο </a:t>
            </a:r>
            <a:r>
              <a:rPr lang="el-GR" dirty="0" err="1"/>
              <a:t>Κένεντι</a:t>
            </a:r>
            <a:r>
              <a:rPr lang="el-GR" dirty="0"/>
              <a:t> λειτουργούν ως φορείς της ιερής αφήγησης του έθνους.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πολιτειακή θρησκεία λειτουργεί συνεκτικά και ενοποιητικά, υπερβαίνοντας τις θρησκευτικές και πολιτικές διαιρέσεις.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Ενσωματώνει στοιχεία μεταφυσικής νομιμοποίησης της πολιτικής εξουσίας∙ η δημοκρατία αποκτά ηθικό κύρος.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Ταυτόχρονα, παραμένει ανοιχτή σε κριτική: μπορεί να λειτουργήσει είτε απελευθερωτικά είτε εθνικιστικά, ανάλογα με το ιστορικό πλαίσιο.</a:t>
            </a:r>
          </a:p>
        </p:txBody>
      </p:sp>
    </p:spTree>
    <p:extLst>
      <p:ext uri="{BB962C8B-B14F-4D97-AF65-F5344CB8AC3E}">
        <p14:creationId xmlns:p14="http://schemas.microsoft.com/office/powerpoint/2010/main" val="12637387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F26D42-D8A6-BDB1-3C8C-D84A50D0E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5662"/>
            <a:ext cx="8122096" cy="565956"/>
          </a:xfrm>
        </p:spPr>
        <p:txBody>
          <a:bodyPr>
            <a:normAutofit/>
          </a:bodyPr>
          <a:lstStyle/>
          <a:p>
            <a:r>
              <a:rPr lang="el-GR" sz="2400" dirty="0"/>
              <a:t>Νεωτερικότητα, Αναστοχασμός και Πολιτισμική Εξέλιξη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959964-1046-CCDB-F758-477A9F3AC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5323577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Στα ύστερα έργα του (The </a:t>
            </a:r>
            <a:r>
              <a:rPr lang="el-GR" dirty="0" err="1"/>
              <a:t>Broken</a:t>
            </a:r>
            <a:r>
              <a:rPr lang="el-GR" dirty="0"/>
              <a:t> </a:t>
            </a:r>
            <a:r>
              <a:rPr lang="el-GR" dirty="0" err="1"/>
              <a:t>Covenant</a:t>
            </a:r>
            <a:r>
              <a:rPr lang="el-GR" dirty="0"/>
              <a:t>, </a:t>
            </a:r>
            <a:r>
              <a:rPr lang="el-GR" dirty="0" err="1"/>
              <a:t>Habits</a:t>
            </a:r>
            <a:r>
              <a:rPr lang="el-GR" dirty="0"/>
              <a:t> of the </a:t>
            </a:r>
            <a:r>
              <a:rPr lang="el-GR" dirty="0" err="1"/>
              <a:t>Heart</a:t>
            </a:r>
            <a:r>
              <a:rPr lang="el-GR" dirty="0"/>
              <a:t>, </a:t>
            </a:r>
            <a:r>
              <a:rPr lang="el-GR" dirty="0" err="1"/>
              <a:t>Religion</a:t>
            </a:r>
            <a:r>
              <a:rPr lang="el-GR" dirty="0"/>
              <a:t> in Human </a:t>
            </a:r>
            <a:r>
              <a:rPr lang="el-GR" dirty="0" err="1"/>
              <a:t>Evolution</a:t>
            </a:r>
            <a:r>
              <a:rPr lang="el-GR" dirty="0"/>
              <a:t>), ο </a:t>
            </a:r>
            <a:r>
              <a:rPr lang="el-GR" dirty="0" err="1"/>
              <a:t>Bellah</a:t>
            </a:r>
            <a:r>
              <a:rPr lang="el-GR" dirty="0"/>
              <a:t> εξετάζει τη διαλεκτική σχέση κουλτούρας, θρησκείας και νεωτερικότητας.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Θεωρεί ότι οι νεωτερικές κοινωνίες υποφέρουν από διάρρηξη του ηθικού δεσμού∙ χρειάζονται νέες μορφές κοινής αφήγησης και νοήματος.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Εισάγει την έννοια του πολιτισμικού </a:t>
            </a:r>
            <a:r>
              <a:rPr lang="el-GR" dirty="0" err="1"/>
              <a:t>αναστοχασμού</a:t>
            </a:r>
            <a:r>
              <a:rPr lang="el-GR" dirty="0"/>
              <a:t>: η κοινωνία στοχάζεται πάνω στις ίδιες τις αξίες της και τις ανανεώνει.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εξέλιξη της θρησκείας εκφράζει την πολιτισμική διαφοροποίηση από τον μαγικό και μυθικό στον θεωρητικό και ηθικό λόγο.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κουλτούρα, για τον </a:t>
            </a:r>
            <a:r>
              <a:rPr lang="el-GR" dirty="0" err="1"/>
              <a:t>Bellah</a:t>
            </a:r>
            <a:r>
              <a:rPr lang="el-GR" dirty="0"/>
              <a:t>, είναι </a:t>
            </a:r>
            <a:r>
              <a:rPr lang="el-GR" dirty="0" err="1"/>
              <a:t>βιο</a:t>
            </a:r>
            <a:r>
              <a:rPr lang="el-GR" dirty="0"/>
              <a:t>-πολιτισμική: ριζώνει στη βιολογική ικανότητα του ανθρώπου για συμβολική αναπαράσταση και κοινωνική συνεργασία.</a:t>
            </a:r>
            <a:endParaRPr lang="en-US" dirty="0"/>
          </a:p>
          <a:p>
            <a:endParaRPr lang="en-US" dirty="0"/>
          </a:p>
          <a:p>
            <a:r>
              <a:rPr lang="el-GR" dirty="0"/>
              <a:t>Τελικός στόχος: μια οικουμενική ηθική της συμπόνιας και της υπευθυνότητας, ικανή να γεφυρώσει τις ρήξεις της νεωτερικής ζωής.</a:t>
            </a:r>
          </a:p>
        </p:txBody>
      </p:sp>
    </p:spTree>
    <p:extLst>
      <p:ext uri="{BB962C8B-B14F-4D97-AF65-F5344CB8AC3E}">
        <p14:creationId xmlns:p14="http://schemas.microsoft.com/office/powerpoint/2010/main" val="14970760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5653F3-7D50-459A-8562-C261AE2D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Victor Turner</a:t>
            </a:r>
          </a:p>
        </p:txBody>
      </p:sp>
    </p:spTree>
    <p:extLst>
      <p:ext uri="{BB962C8B-B14F-4D97-AF65-F5344CB8AC3E}">
        <p14:creationId xmlns:p14="http://schemas.microsoft.com/office/powerpoint/2010/main" val="22911347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0E5E7A-D6C0-6B31-CE25-A8C68272F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8" y="15618"/>
            <a:ext cx="8856984" cy="461054"/>
          </a:xfrm>
        </p:spPr>
        <p:txBody>
          <a:bodyPr>
            <a:normAutofit fontScale="90000"/>
          </a:bodyPr>
          <a:lstStyle/>
          <a:p>
            <a:r>
              <a:rPr lang="el-GR" sz="1800" dirty="0"/>
              <a:t>Θεμελιώδεις αρχές της Κοινωνιολογίας και Ανθρωπολογίας της Κουλτούρας του </a:t>
            </a:r>
            <a:r>
              <a:rPr lang="el-GR" sz="1800" dirty="0" err="1"/>
              <a:t>Victor</a:t>
            </a:r>
            <a:r>
              <a:rPr lang="el-GR" sz="1800" dirty="0"/>
              <a:t> </a:t>
            </a:r>
            <a:r>
              <a:rPr lang="el-GR" sz="1800" dirty="0" err="1"/>
              <a:t>Turner</a:t>
            </a:r>
            <a:endParaRPr lang="el-GR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1E3F0F-1178-1691-856D-A87ACE0F7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5544615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Ο </a:t>
            </a:r>
            <a:r>
              <a:rPr lang="el-GR" dirty="0" err="1"/>
              <a:t>Turner</a:t>
            </a:r>
            <a:r>
              <a:rPr lang="el-GR" dirty="0"/>
              <a:t>, επηρεασμένος από </a:t>
            </a:r>
            <a:r>
              <a:rPr lang="el-GR" dirty="0" err="1"/>
              <a:t>Durkheim</a:t>
            </a:r>
            <a:r>
              <a:rPr lang="el-GR" dirty="0"/>
              <a:t> και Van </a:t>
            </a:r>
            <a:r>
              <a:rPr lang="el-GR" dirty="0" err="1"/>
              <a:t>Gennep</a:t>
            </a:r>
            <a:r>
              <a:rPr lang="el-GR" dirty="0"/>
              <a:t>, ανέπτυξε μια ερμηνευτική ανθρωπολογία του συμβόλου και της τελετουργίας.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κουλτούρα είναι ένα δυναμικό πεδίο νοημάτων, εκφραζόμενο μέσω συμβολικών δράσεων – ιδίως των τελετουργιών.</a:t>
            </a:r>
            <a:endParaRPr lang="en-US" dirty="0"/>
          </a:p>
          <a:p>
            <a:endParaRPr lang="en-US" dirty="0"/>
          </a:p>
          <a:p>
            <a:r>
              <a:rPr lang="el-GR" dirty="0"/>
              <a:t>Κεντρική έννοια: κοινωνικό δράμα (</a:t>
            </a:r>
            <a:r>
              <a:rPr lang="el-GR" dirty="0" err="1"/>
              <a:t>social</a:t>
            </a:r>
            <a:r>
              <a:rPr lang="el-GR" dirty="0"/>
              <a:t> </a:t>
            </a:r>
            <a:r>
              <a:rPr lang="el-GR" dirty="0" err="1"/>
              <a:t>drama</a:t>
            </a:r>
            <a:r>
              <a:rPr lang="el-GR" dirty="0"/>
              <a:t>) – οι πολιτισμικές συγκρούσεις και μεταβάσεις αποκαλύπτουν τη βαθύτερη δομή της κοινωνίας.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Οι τελετουργίες λειτουργούν ως μηχανισμοί αποκατάστασης κοινωνικής ισορροπίας και </a:t>
            </a:r>
            <a:r>
              <a:rPr lang="el-GR" dirty="0" err="1"/>
              <a:t>επανανοηματοδότησης</a:t>
            </a:r>
            <a:r>
              <a:rPr lang="el-GR" dirty="0"/>
              <a:t> της τάξης.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κουλτούρα για τον </a:t>
            </a:r>
            <a:r>
              <a:rPr lang="el-GR" dirty="0" err="1"/>
              <a:t>Turner</a:t>
            </a:r>
            <a:r>
              <a:rPr lang="el-GR" dirty="0"/>
              <a:t> είναι διαδικασία και όχι σύστημα∙ σχηματίζεται μέσω συμμετοχής, δράσης και μετάβασης.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κοινωνιολογία της κουλτούρας του αναδεικνύει την παραστατική, θεατρική και βιωματική διάσταση του κοινωνικού νοήματος.</a:t>
            </a:r>
          </a:p>
        </p:txBody>
      </p:sp>
    </p:spTree>
    <p:extLst>
      <p:ext uri="{BB962C8B-B14F-4D97-AF65-F5344CB8AC3E}">
        <p14:creationId xmlns:p14="http://schemas.microsoft.com/office/powerpoint/2010/main" val="29287676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3D37AB-849E-5014-3611-8D29E87F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7315200" cy="1154097"/>
          </a:xfrm>
        </p:spPr>
        <p:txBody>
          <a:bodyPr>
            <a:normAutofit/>
          </a:bodyPr>
          <a:lstStyle/>
          <a:p>
            <a:r>
              <a:rPr lang="el-GR" sz="2000" b="1" dirty="0"/>
              <a:t>1. «Η κουλτούρα είναι ένα δυναμικό πεδίο νοημάτων, εκφραζόμενο μέσω συμβολικών δράσεων – ιδίως των τελετουργιών.»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49A7C4-EF56-CB04-2C5A-D230F6F32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l-GR" dirty="0"/>
            </a:br>
            <a:r>
              <a:rPr lang="el-GR" dirty="0"/>
              <a:t>Η </a:t>
            </a:r>
            <a:r>
              <a:rPr lang="el-GR" b="1" dirty="0"/>
              <a:t>τελετή του στρατιωτικού όρκου</a:t>
            </a:r>
            <a:r>
              <a:rPr lang="el-GR" dirty="0"/>
              <a:t> ή η </a:t>
            </a:r>
            <a:r>
              <a:rPr lang="el-GR" b="1" dirty="0"/>
              <a:t>παρέλαση της 25ης Μαρτίου</a:t>
            </a:r>
            <a:r>
              <a:rPr lang="el-GR" dirty="0"/>
              <a:t> δεν είναι απλώς εθνικά δρώμενα, αλλά συμβολικές δράσεις μέσα από τις οποίες αναπαράγεται το συλλογικό νόημα της ελληνικότητας, της θυσίας και της ενότητας. </a:t>
            </a:r>
            <a:endParaRPr lang="en-US" dirty="0"/>
          </a:p>
          <a:p>
            <a:endParaRPr lang="en-US" dirty="0"/>
          </a:p>
          <a:p>
            <a:r>
              <a:rPr lang="el-GR" dirty="0"/>
              <a:t>Οι συμμετέχοντες βιώνουν, παρά επαναλαμβάνουν, την ιδέα του έθνους.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373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D19899-1909-73D5-77A1-B99EF2151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7315200" cy="1154097"/>
          </a:xfrm>
        </p:spPr>
        <p:txBody>
          <a:bodyPr>
            <a:normAutofit/>
          </a:bodyPr>
          <a:lstStyle/>
          <a:p>
            <a:r>
              <a:rPr lang="el-GR" sz="2000" b="1" dirty="0"/>
              <a:t>2. «Κεντρική έννοια: κοινωνικό δράμα (</a:t>
            </a:r>
            <a:r>
              <a:rPr lang="el-GR" sz="2000" b="1" dirty="0" err="1"/>
              <a:t>social</a:t>
            </a:r>
            <a:r>
              <a:rPr lang="el-GR" sz="2000" b="1" dirty="0"/>
              <a:t> </a:t>
            </a:r>
            <a:r>
              <a:rPr lang="el-GR" sz="2000" b="1" dirty="0" err="1"/>
              <a:t>drama</a:t>
            </a:r>
            <a:r>
              <a:rPr lang="el-GR" sz="2000" b="1" dirty="0"/>
              <a:t>) – οι πολιτισμικές συγκρούσεις και μεταβάσεις αποκαλύπτουν τη βαθύτερη δομή της κοινωνίας.»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58C981-9E3C-DA6D-8306-C85D212D1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844824"/>
            <a:ext cx="7315200" cy="35395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br>
              <a:rPr lang="el-GR" dirty="0"/>
            </a:br>
            <a:r>
              <a:rPr lang="el-GR" dirty="0"/>
              <a:t>Η </a:t>
            </a:r>
            <a:r>
              <a:rPr lang="el-GR" b="1" dirty="0"/>
              <a:t>κρίση των μνημονίων (2010–2015)</a:t>
            </a:r>
            <a:r>
              <a:rPr lang="el-GR" dirty="0"/>
              <a:t> λειτούργησε ως κοινωνικό δράμα με τα τέσσερα στάδια του </a:t>
            </a:r>
            <a:r>
              <a:rPr lang="el-GR" dirty="0" err="1"/>
              <a:t>Turner</a:t>
            </a:r>
            <a:r>
              <a:rPr lang="el-GR" dirty="0"/>
              <a:t>:</a:t>
            </a:r>
            <a:endParaRPr lang="en-US" dirty="0"/>
          </a:p>
          <a:p>
            <a:pPr>
              <a:buNone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ρήξη</a:t>
            </a:r>
            <a:r>
              <a:rPr lang="el-GR" dirty="0"/>
              <a:t> (απώλεια εμπιστοσύνης στο πολιτικό σύστημα),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κρίση</a:t>
            </a:r>
            <a:r>
              <a:rPr lang="el-GR" dirty="0"/>
              <a:t> (διαδηλώσεις, πόλωση),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διαιτησία</a:t>
            </a:r>
            <a:r>
              <a:rPr lang="el-GR" dirty="0"/>
              <a:t> (διαπραγματεύσεις, δημοψήφισμα),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 err="1"/>
              <a:t>επαναένταξη</a:t>
            </a:r>
            <a:r>
              <a:rPr lang="el-GR" b="1" dirty="0"/>
              <a:t> ή σχίσμα</a:t>
            </a:r>
            <a:r>
              <a:rPr lang="el-GR" dirty="0"/>
              <a:t> (ανασύνθεση του πολιτικού πεδίου).</a:t>
            </a:r>
            <a:br>
              <a:rPr lang="el-GR" dirty="0"/>
            </a:br>
            <a:r>
              <a:rPr lang="el-GR" dirty="0"/>
              <a:t>Μέσα από αυτή τη συμβολική “τελετουργία κρίσης” αναδείχθηκαν τα βαθύτερα ρήγματα της ελληνικής κοινωνίας μεταξύ ευρωπαϊσμού και λαϊκισμού.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561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77C08C-FB00-BF72-FD9C-3F46FD69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48640"/>
            <a:ext cx="7315200" cy="1154097"/>
          </a:xfrm>
        </p:spPr>
        <p:txBody>
          <a:bodyPr>
            <a:normAutofit/>
          </a:bodyPr>
          <a:lstStyle/>
          <a:p>
            <a:r>
              <a:rPr lang="el-GR" sz="2000" b="1" dirty="0"/>
              <a:t>3. «Οι τελετουργίες λειτουργούν ως μηχανισμοί αποκατάστασης κοινωνικής ισορροπίας και </a:t>
            </a:r>
            <a:r>
              <a:rPr lang="el-GR" sz="2000" b="1" dirty="0" err="1"/>
              <a:t>επανανοηματοδότησης</a:t>
            </a:r>
            <a:r>
              <a:rPr lang="el-GR" sz="2000" b="1" dirty="0"/>
              <a:t> της τάξης.»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979C5E-50A5-0F33-2A7D-0C85DC2BB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l-GR" dirty="0"/>
            </a:br>
            <a:r>
              <a:rPr lang="el-GR" dirty="0"/>
              <a:t>Μετά από τραγωδίες όπως οι </a:t>
            </a:r>
            <a:r>
              <a:rPr lang="el-GR" b="1" dirty="0"/>
              <a:t>φυσικές καταστροφές ή οι πυρκαγιές</a:t>
            </a:r>
            <a:r>
              <a:rPr lang="el-GR" dirty="0"/>
              <a:t>, τα </a:t>
            </a:r>
            <a:r>
              <a:rPr lang="el-GR" b="1" dirty="0"/>
              <a:t>μνημόσυνα, οι πορείες μνήμης ή οι συλλογικές τελετές πένθους</a:t>
            </a:r>
            <a:r>
              <a:rPr lang="el-GR" dirty="0"/>
              <a:t> λειτουργούν ως τελετουργίες κάθαρσης και επανένωσης της κοινότητας. </a:t>
            </a:r>
            <a:endParaRPr lang="en-US" dirty="0"/>
          </a:p>
          <a:p>
            <a:endParaRPr lang="en-US" dirty="0"/>
          </a:p>
          <a:p>
            <a:r>
              <a:rPr lang="el-GR" dirty="0"/>
              <a:t>Π.χ. τα μνημόσυνα των θυμάτων στο Μάτι ή στα Τέμπη λειτουργούν ως κοινωνική τελετουργία αποκατάστασης της ηθικής τάξης που το κράτος φάνηκε να παραβίασε.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347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665C4E-A217-54C1-F125-29679CACE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764704"/>
            <a:ext cx="7315200" cy="1154097"/>
          </a:xfrm>
        </p:spPr>
        <p:txBody>
          <a:bodyPr>
            <a:normAutofit/>
          </a:bodyPr>
          <a:lstStyle/>
          <a:p>
            <a:r>
              <a:rPr lang="el-GR" sz="2000" b="1" dirty="0"/>
              <a:t>4. «Η κουλτούρα είναι διαδικασία και όχι σύστημα∙ σχηματίζεται μέσω συμμετοχής, δράσης και μετάβασης.»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2F062F-698A-24C2-8A33-2C05EEB1E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br>
              <a:rPr lang="el-GR" dirty="0"/>
            </a:br>
            <a:r>
              <a:rPr lang="el-GR" dirty="0"/>
              <a:t>Οι </a:t>
            </a:r>
            <a:r>
              <a:rPr lang="el-GR" b="1" dirty="0"/>
              <a:t>φεστιβαλικές εκδηλώσεις</a:t>
            </a:r>
            <a:r>
              <a:rPr lang="el-GR" dirty="0"/>
              <a:t> (π.χ. </a:t>
            </a:r>
            <a:r>
              <a:rPr lang="el-GR" dirty="0" err="1"/>
              <a:t>River</a:t>
            </a:r>
            <a:r>
              <a:rPr lang="el-GR" dirty="0"/>
              <a:t> </a:t>
            </a:r>
            <a:r>
              <a:rPr lang="el-GR" dirty="0" err="1"/>
              <a:t>Party</a:t>
            </a:r>
            <a:r>
              <a:rPr lang="el-GR" dirty="0"/>
              <a:t>, </a:t>
            </a:r>
            <a:r>
              <a:rPr lang="el-GR" dirty="0" err="1"/>
              <a:t>Rockwave</a:t>
            </a:r>
            <a:r>
              <a:rPr lang="el-GR" dirty="0"/>
              <a:t>, ή ακόμη και οι τοπικές γιορτές – πανηγύρια) δείχνουν πώς η κουλτούρα δεν είναι στατικό σύνολο κανόνων αλλά </a:t>
            </a:r>
            <a:r>
              <a:rPr lang="el-GR" b="1" dirty="0"/>
              <a:t>βιωματική διαδικασία</a:t>
            </a:r>
            <a:r>
              <a:rPr lang="el-GR" dirty="0"/>
              <a:t> δημιουργίας κοινότητας και προσωρινής υπέρβασης κοινωνικών ρόλων (πλούσιος/φτωχός, νέος/γέρος, ντόπιος/ξένος). Η συμμετοχή παράγει το νόημα.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332657"/>
            <a:ext cx="7315200" cy="648071"/>
          </a:xfrm>
        </p:spPr>
        <p:txBody>
          <a:bodyPr>
            <a:normAutofit/>
          </a:bodyPr>
          <a:lstStyle/>
          <a:p>
            <a:r>
              <a:rPr lang="el-GR" sz="1800" dirty="0"/>
              <a:t>Βασικά στοιχεία του μοντέλου 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395910"/>
              </p:ext>
            </p:extLst>
          </p:nvPr>
        </p:nvGraphicFramePr>
        <p:xfrm>
          <a:off x="323528" y="1340768"/>
          <a:ext cx="8568952" cy="5305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783">
                <a:tc>
                  <a:txBody>
                    <a:bodyPr/>
                    <a:lstStyle/>
                    <a:p>
                      <a:r>
                        <a:rPr lang="el-GR" sz="1600" dirty="0"/>
                        <a:t>Κεντρική Έννοια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Έννοια-κλειδί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3750">
                <a:tc>
                  <a:txBody>
                    <a:bodyPr/>
                    <a:lstStyle/>
                    <a:p>
                      <a:r>
                        <a:rPr lang="el-GR" sz="1100" dirty="0"/>
                        <a:t>Κοσμολογικές και οντολογικές αρχές</a:t>
                      </a:r>
                    </a:p>
                    <a:p>
                      <a:r>
                        <a:rPr lang="el-GR" sz="1100" dirty="0"/>
                        <a:t>Θεσμικοί βασικοί κανόνες</a:t>
                      </a:r>
                      <a:endParaRPr lang="en-US" sz="1100" dirty="0"/>
                    </a:p>
                    <a:p>
                      <a:r>
                        <a:rPr lang="el-GR" sz="1100" dirty="0" err="1"/>
                        <a:t>Εσωτερικευμένοι</a:t>
                      </a:r>
                      <a:r>
                        <a:rPr lang="el-GR" sz="1100" dirty="0"/>
                        <a:t> κώδικες προσανατολισμού</a:t>
                      </a:r>
                      <a:endParaRPr lang="en-US" sz="1100" dirty="0"/>
                    </a:p>
                    <a:p>
                      <a:r>
                        <a:rPr lang="el-GR" sz="1100" dirty="0"/>
                        <a:t>Ρύθμιση της εξουσίας </a:t>
                      </a:r>
                      <a:endParaRPr lang="en-US" sz="1100" dirty="0"/>
                    </a:p>
                    <a:p>
                      <a:r>
                        <a:rPr lang="el-GR" sz="1100" dirty="0"/>
                        <a:t>Κατασκευή συλλογικών ταυτοτήτων</a:t>
                      </a:r>
                      <a:endParaRPr lang="en-US" sz="1100" dirty="0"/>
                    </a:p>
                    <a:p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Eisenstadt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/>
                        <a:t>Απροσδιοριστία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55">
                <a:tc>
                  <a:txBody>
                    <a:bodyPr/>
                    <a:lstStyle/>
                    <a:p>
                      <a:r>
                        <a:rPr lang="el-GR" sz="1100" dirty="0"/>
                        <a:t>Ουσιώδης ορθολογικότητα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Weber</a:t>
                      </a:r>
                      <a:r>
                        <a:rPr lang="el-GR" sz="1100" dirty="0"/>
                        <a:t>/</a:t>
                      </a:r>
                      <a:r>
                        <a:rPr lang="en-US" sz="1100" dirty="0" err="1"/>
                        <a:t>Kalberg</a:t>
                      </a:r>
                      <a:r>
                        <a:rPr lang="en-US" sz="1100" dirty="0"/>
                        <a:t> 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/>
                        <a:t>Ψυχολογική επιβάρυνση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181">
                <a:tc>
                  <a:txBody>
                    <a:bodyPr/>
                    <a:lstStyle/>
                    <a:p>
                      <a:r>
                        <a:rPr lang="el-GR" sz="1100" dirty="0"/>
                        <a:t>Ο κοινωνικός καταμερισμός εργασίας ως δίκτυα εξουσίας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Mann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err="1"/>
                        <a:t>Εργαλειακή</a:t>
                      </a:r>
                      <a:r>
                        <a:rPr lang="el-GR" sz="1100" dirty="0"/>
                        <a:t> χρήση ιδεολογίας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Τελετές και επιτελέσεις ως τρόπος αποδόσεις νοήματος και συγκρότηση συλλογικού πνεύματος </a:t>
                      </a:r>
                    </a:p>
                    <a:p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Durkheim</a:t>
                      </a:r>
                      <a:r>
                        <a:rPr lang="el-GR" sz="1100" dirty="0"/>
                        <a:t>/</a:t>
                      </a:r>
                      <a:r>
                        <a:rPr lang="en-US" sz="1100" dirty="0"/>
                        <a:t>Alexander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/>
                        <a:t>Συλλογικός αναβρασμός</a:t>
                      </a:r>
                      <a:r>
                        <a:rPr lang="en-US" sz="1100" dirty="0"/>
                        <a:t>  </a:t>
                      </a:r>
                      <a:endParaRPr lang="el-GR" sz="1100" dirty="0"/>
                    </a:p>
                    <a:p>
                      <a:endParaRPr lang="el-G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873">
                <a:tc>
                  <a:txBody>
                    <a:bodyPr/>
                    <a:lstStyle/>
                    <a:p>
                      <a:r>
                        <a:rPr lang="el-GR" sz="1100" dirty="0"/>
                        <a:t>Αστικές/πολιτειακές τελετές ως απεικονίσεις του πολιτικού έθους της δημόσιας σφαίρας</a:t>
                      </a:r>
                      <a:r>
                        <a:rPr lang="en-US" sz="1100" baseline="0" dirty="0"/>
                        <a:t> 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Bellah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/>
                        <a:t>Αστική/πολιτειακή θρησκεία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614">
                <a:tc>
                  <a:txBody>
                    <a:bodyPr/>
                    <a:lstStyle/>
                    <a:p>
                      <a:r>
                        <a:rPr lang="el-GR" sz="1100" dirty="0"/>
                        <a:t>Αμφισημία ή αποπροσανατολισμός που εμφανίζεται στο μεσαίο στάδιο μιας </a:t>
                      </a:r>
                      <a:r>
                        <a:rPr lang="el-GR" sz="1100" dirty="0" err="1"/>
                        <a:t>αποδομητικής</a:t>
                      </a:r>
                      <a:r>
                        <a:rPr lang="el-GR" sz="1100" dirty="0"/>
                        <a:t> κρίσης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Turner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1" dirty="0" err="1"/>
                        <a:t>Communitas</a:t>
                      </a:r>
                      <a:r>
                        <a:rPr lang="en-US" sz="1100" i="1" dirty="0"/>
                        <a:t> </a:t>
                      </a:r>
                    </a:p>
                    <a:p>
                      <a:endParaRPr lang="en-US" sz="1100" dirty="0"/>
                    </a:p>
                    <a:p>
                      <a:r>
                        <a:rPr lang="el-GR" sz="1100" dirty="0"/>
                        <a:t>Κατεργάρης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343">
                <a:tc>
                  <a:txBody>
                    <a:bodyPr/>
                    <a:lstStyle/>
                    <a:p>
                      <a:r>
                        <a:rPr lang="el-GR" sz="1100" baseline="0" dirty="0"/>
                        <a:t>Η κοινωνική </a:t>
                      </a:r>
                      <a:r>
                        <a:rPr lang="el-GR" sz="1100" baseline="0" dirty="0" err="1"/>
                        <a:t>διάδραση</a:t>
                      </a:r>
                      <a:r>
                        <a:rPr lang="el-GR" sz="1100" baseline="0" dirty="0"/>
                        <a:t> ως μέσον δημιουργίας δομικών χασμάτων νοήματος </a:t>
                      </a:r>
                      <a:r>
                        <a:rPr lang="en-US" sz="1100" baseline="0" dirty="0"/>
                        <a:t> 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Bateson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err="1"/>
                        <a:t>Σχισμογένεση</a:t>
                      </a:r>
                      <a:r>
                        <a:rPr lang="en-US" sz="1100" dirty="0"/>
                        <a:t> </a:t>
                      </a:r>
                      <a:endParaRPr lang="el-G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5971">
                <a:tc>
                  <a:txBody>
                    <a:bodyPr/>
                    <a:lstStyle/>
                    <a:p>
                      <a:r>
                        <a:rPr lang="el-GR" sz="1100" dirty="0"/>
                        <a:t>Τα </a:t>
                      </a:r>
                      <a:r>
                        <a:rPr lang="el-GR" sz="1100" dirty="0" err="1"/>
                        <a:t>λογοπλαίσια</a:t>
                      </a:r>
                      <a:r>
                        <a:rPr lang="el-GR" sz="1100" dirty="0"/>
                        <a:t> ως διαμορφωτές συλλογικής ηθικής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Alexander</a:t>
                      </a:r>
                      <a:r>
                        <a:rPr lang="en-US" sz="1100" baseline="0" dirty="0"/>
                        <a:t> and Smith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/>
                        <a:t>Δίπολοι κώδικες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3532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18CC8C-D389-54A4-16AA-FDC5DE96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76672"/>
            <a:ext cx="7315200" cy="1154097"/>
          </a:xfrm>
        </p:spPr>
        <p:txBody>
          <a:bodyPr>
            <a:normAutofit/>
          </a:bodyPr>
          <a:lstStyle/>
          <a:p>
            <a:r>
              <a:rPr lang="el-GR" sz="1800" b="1" dirty="0"/>
              <a:t>5. «Η κοινωνιολογία της κουλτούρας του αναδεικνύει την παραστατική, θεατρική και βιωματική διάσταση του κοινωνικού νοήματος.»</a:t>
            </a: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F4E748-F559-92E4-1C5D-4FEF34A73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br>
              <a:rPr lang="el-GR" dirty="0"/>
            </a:br>
            <a:br>
              <a:rPr lang="el-GR" dirty="0"/>
            </a:br>
            <a:r>
              <a:rPr lang="el-GR" dirty="0"/>
              <a:t>Η </a:t>
            </a:r>
            <a:r>
              <a:rPr lang="el-GR" b="1" dirty="0"/>
              <a:t>πολιτική σκηνή στην Ελλάδα</a:t>
            </a:r>
            <a:r>
              <a:rPr lang="el-GR" dirty="0"/>
              <a:t> λειτουργεί συχνά με όρους “παράστασης”: συλλαλητήρια, τηλεμαχίες, δημόσιες απολογίες, ακόμη και κοινοβουλευτικές ομιλίες έχουν έντονη </a:t>
            </a:r>
            <a:r>
              <a:rPr lang="el-GR" b="1" dirty="0"/>
              <a:t>τελετουργική και θεατρική διάσταση</a:t>
            </a:r>
            <a:r>
              <a:rPr lang="el-GR" dirty="0"/>
              <a:t>, όπου το κοινό συμμετέχει συναισθηματικά. 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l-GR" dirty="0"/>
              <a:t>Η κοινωνία «παίζει» το δράμα της κρίσης, της κάθαρσης και της ελπίδας — επιτελεί δηλαδή το κοινωνικό της νόημα.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86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698291-2420-1ECC-C08B-03D65338A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29658"/>
            <a:ext cx="7315200" cy="637964"/>
          </a:xfrm>
        </p:spPr>
        <p:txBody>
          <a:bodyPr>
            <a:normAutofit/>
          </a:bodyPr>
          <a:lstStyle/>
          <a:p>
            <a:r>
              <a:rPr lang="el-GR" sz="2000" dirty="0"/>
              <a:t>Η Δομή, η </a:t>
            </a:r>
            <a:r>
              <a:rPr lang="el-GR" sz="2000" dirty="0" err="1"/>
              <a:t>Αντιδομή</a:t>
            </a:r>
            <a:r>
              <a:rPr lang="el-GR" sz="2000" dirty="0"/>
              <a:t>, και η Μεθοριακότητα (</a:t>
            </a:r>
            <a:r>
              <a:rPr lang="en-US" sz="2000" dirty="0"/>
              <a:t>Liminality)</a:t>
            </a:r>
            <a:endParaRPr lang="el-GR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B5A887-9F47-1CDA-D488-D9072B318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2"/>
            <a:ext cx="8136904" cy="5328591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Στο έργο The </a:t>
            </a:r>
            <a:r>
              <a:rPr lang="el-GR" dirty="0" err="1"/>
              <a:t>Ritual</a:t>
            </a:r>
            <a:r>
              <a:rPr lang="el-GR" dirty="0"/>
              <a:t> </a:t>
            </a:r>
            <a:r>
              <a:rPr lang="el-GR" dirty="0" err="1"/>
              <a:t>Process</a:t>
            </a:r>
            <a:r>
              <a:rPr lang="el-GR" dirty="0"/>
              <a:t> (1969), ο </a:t>
            </a:r>
            <a:r>
              <a:rPr lang="el-GR" dirty="0" err="1"/>
              <a:t>Turner</a:t>
            </a:r>
            <a:r>
              <a:rPr lang="el-GR" dirty="0"/>
              <a:t> αναλύει την μεθοριακή φάση (</a:t>
            </a:r>
            <a:r>
              <a:rPr lang="el-GR" dirty="0" err="1"/>
              <a:t>liminality</a:t>
            </a:r>
            <a:r>
              <a:rPr lang="el-GR" dirty="0"/>
              <a:t>) των τελετουργιών μετάβασης του Van </a:t>
            </a:r>
            <a:r>
              <a:rPr lang="el-GR" dirty="0" err="1"/>
              <a:t>Gennep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dirty="0"/>
              <a:t>Η μεθοριακή κατάσταση είναι μια φάση “μεταξύ”∙ οι δρώντες αποχωρίζονται από την κανονική τάξη και εισέρχονται σε έναν χώρο μεταμόρφωσης.</a:t>
            </a:r>
          </a:p>
          <a:p>
            <a:endParaRPr lang="el-GR" dirty="0"/>
          </a:p>
          <a:p>
            <a:r>
              <a:rPr lang="el-GR" dirty="0"/>
              <a:t>Εκεί αναδύεται η </a:t>
            </a:r>
            <a:r>
              <a:rPr lang="el-GR" dirty="0" err="1"/>
              <a:t>communitas</a:t>
            </a:r>
            <a:r>
              <a:rPr lang="el-GR" dirty="0"/>
              <a:t> – μια αυθεντική εμπειρία ισότητας, αδελφότητας και συλλογικής ενότητας.</a:t>
            </a:r>
          </a:p>
          <a:p>
            <a:endParaRPr lang="el-GR" dirty="0"/>
          </a:p>
          <a:p>
            <a:r>
              <a:rPr lang="el-GR" dirty="0"/>
              <a:t>Η “</a:t>
            </a:r>
            <a:r>
              <a:rPr lang="el-GR" dirty="0" err="1"/>
              <a:t>communitas</a:t>
            </a:r>
            <a:r>
              <a:rPr lang="el-GR" dirty="0"/>
              <a:t>” αντιπαρατίθεται στη δομή∙ αποτελεί το </a:t>
            </a:r>
            <a:r>
              <a:rPr lang="el-GR" dirty="0" err="1"/>
              <a:t>αντιδομικό</a:t>
            </a:r>
            <a:r>
              <a:rPr lang="el-GR" dirty="0"/>
              <a:t>, ανανεωτικό στοιχείο της κοινωνίας.</a:t>
            </a:r>
          </a:p>
          <a:p>
            <a:endParaRPr lang="el-GR" dirty="0"/>
          </a:p>
          <a:p>
            <a:r>
              <a:rPr lang="el-GR" dirty="0"/>
              <a:t>Η μετάβαση από </a:t>
            </a:r>
            <a:r>
              <a:rPr lang="el-GR" dirty="0" err="1"/>
              <a:t>communitas</a:t>
            </a:r>
            <a:r>
              <a:rPr lang="el-GR" dirty="0"/>
              <a:t> σε δομή παράγει πολιτισμική ανανέωση και νέες μορφές κοινωνικής νομιμότητας.</a:t>
            </a:r>
          </a:p>
          <a:p>
            <a:endParaRPr lang="el-GR" dirty="0"/>
          </a:p>
          <a:p>
            <a:r>
              <a:rPr lang="el-GR" dirty="0"/>
              <a:t>Η κουλτούρα, επομένως, είναι συνεχής διαλεκτική μεταξύ τάξης και ανατροπής, κανονικότητας και δημιουργικής ανασύνθεσης.</a:t>
            </a:r>
          </a:p>
        </p:txBody>
      </p:sp>
    </p:spTree>
    <p:extLst>
      <p:ext uri="{BB962C8B-B14F-4D97-AF65-F5344CB8AC3E}">
        <p14:creationId xmlns:p14="http://schemas.microsoft.com/office/powerpoint/2010/main" val="28707590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205E98-8417-F76D-24E4-8D930E201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7670"/>
            <a:ext cx="7315200" cy="421940"/>
          </a:xfrm>
        </p:spPr>
        <p:txBody>
          <a:bodyPr>
            <a:normAutofit/>
          </a:bodyPr>
          <a:lstStyle/>
          <a:p>
            <a:r>
              <a:rPr lang="el-GR" sz="1600" dirty="0"/>
              <a:t>Παραδείγματα</a:t>
            </a:r>
            <a:endParaRPr lang="en-US" sz="1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01E2D7-5C25-3DAD-0EF2-449F8233B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68761"/>
            <a:ext cx="7762056" cy="5040600"/>
          </a:xfrm>
        </p:spPr>
        <p:txBody>
          <a:bodyPr>
            <a:normAutofit fontScale="85000" lnSpcReduction="20000"/>
          </a:bodyPr>
          <a:lstStyle/>
          <a:p>
            <a:pPr marL="502920" indent="-457200">
              <a:buAutoNum type="arabicPeriod"/>
            </a:pPr>
            <a:r>
              <a:rPr lang="el-GR" b="1" dirty="0"/>
              <a:t>Το πανελλήνιο πανηγύρι ή θρησκευτική γιορτή (π.χ. Παναγία της Τήνου, Ταξιάρχης </a:t>
            </a:r>
            <a:r>
              <a:rPr lang="el-GR" b="1" dirty="0" err="1"/>
              <a:t>Μανταμάδου</a:t>
            </a:r>
            <a:r>
              <a:rPr lang="el-GR" b="1" dirty="0"/>
              <a:t>)</a:t>
            </a:r>
          </a:p>
          <a:p>
            <a:pPr marL="502920" indent="-457200">
              <a:buAutoNum type="arabicPeriod"/>
            </a:pPr>
            <a:endParaRPr lang="el-GR" b="1" dirty="0"/>
          </a:p>
          <a:p>
            <a:pPr>
              <a:buNone/>
            </a:pPr>
            <a:r>
              <a:rPr lang="el-GR" dirty="0"/>
              <a:t>Οι χιλιάδες προσκυνητές που ταξιδεύουν, διανυκτερεύουν μαζί, προσεύχονται, και συχνά “κοιμούνται στο χώμα”, βιώνουν μια </a:t>
            </a:r>
            <a:r>
              <a:rPr lang="el-GR" b="1" dirty="0"/>
              <a:t>μεθοριακή κατάσταση</a:t>
            </a:r>
            <a:r>
              <a:rPr lang="el-GR" dirty="0"/>
              <a:t> μεταξύ καθημερινότητας και ιερότητας.</a:t>
            </a:r>
            <a:br>
              <a:rPr lang="el-GR" dirty="0"/>
            </a:br>
            <a:r>
              <a:rPr lang="el-GR" dirty="0"/>
              <a:t>Η κοινωνική ιεραρχία καταλύεται – όλοι είναι ίσοι ενώπιον του ιερού –, και μέσα από αυτή τη συλλογική εμπειρία συγκροτείται μια </a:t>
            </a:r>
            <a:r>
              <a:rPr lang="el-GR" b="1" dirty="0" err="1"/>
              <a:t>communitas</a:t>
            </a:r>
            <a:r>
              <a:rPr lang="el-GR" b="1" dirty="0"/>
              <a:t> πίστης και κάθαρσης</a:t>
            </a:r>
            <a:r>
              <a:rPr lang="el-GR" dirty="0"/>
              <a:t>.</a:t>
            </a:r>
          </a:p>
          <a:p>
            <a:pPr>
              <a:buNone/>
            </a:pPr>
            <a:br>
              <a:rPr lang="el-GR" dirty="0"/>
            </a:br>
            <a:endParaRPr lang="el-GR" dirty="0"/>
          </a:p>
          <a:p>
            <a:pPr>
              <a:buNone/>
            </a:pPr>
            <a:r>
              <a:rPr lang="el-GR" b="1" dirty="0"/>
              <a:t>2. Οι φοιτητικές καταλήψεις και διαδηλώσεις</a:t>
            </a:r>
          </a:p>
          <a:p>
            <a:pPr>
              <a:buNone/>
            </a:pPr>
            <a:endParaRPr lang="el-GR" b="1" dirty="0"/>
          </a:p>
          <a:p>
            <a:pPr>
              <a:buNone/>
            </a:pPr>
            <a:r>
              <a:rPr lang="el-GR" dirty="0"/>
              <a:t>Οι νέοι που συμμετέχουν σε </a:t>
            </a:r>
            <a:r>
              <a:rPr lang="el-GR" dirty="0" err="1"/>
              <a:t>πολύημερες</a:t>
            </a:r>
            <a:r>
              <a:rPr lang="el-GR" dirty="0"/>
              <a:t> καταλήψεις πανεπιστημίων βιώνουν μια </a:t>
            </a:r>
            <a:r>
              <a:rPr lang="el-GR" i="1" dirty="0" err="1"/>
              <a:t>liminal</a:t>
            </a:r>
            <a:r>
              <a:rPr lang="el-GR" dirty="0"/>
              <a:t> κατάσταση μεταξύ παιδικής εξάρτησης και ενήλικης πολιτικής δράσης.</a:t>
            </a:r>
            <a:br>
              <a:rPr lang="el-GR" dirty="0"/>
            </a:br>
            <a:r>
              <a:rPr lang="el-GR" dirty="0"/>
              <a:t>Το κανονικό θεσμικό πλαίσιο (καθηγητές, εξετάσεις, διοίκηση) αναστέλλεται, και δημιουργείται μια </a:t>
            </a:r>
            <a:r>
              <a:rPr lang="el-GR" b="1" dirty="0" err="1"/>
              <a:t>communitas</a:t>
            </a:r>
            <a:r>
              <a:rPr lang="el-GR" b="1" dirty="0"/>
              <a:t> ισότητας και κοινής ιδεολογικής δέσμευσης</a:t>
            </a:r>
            <a:r>
              <a:rPr lang="el-GR" dirty="0"/>
              <a:t>, όπου νέες μορφές πολιτικής και κοινωνικής ταυτότητας αναδύονται.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229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25034E-43BF-CE91-D844-D2AD3F006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620689"/>
            <a:ext cx="7315200" cy="56886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b="1" dirty="0"/>
              <a:t>3. Τα φεστιβάλ, συναυλίες και καλοκαιρινά πανηγύρια</a:t>
            </a:r>
          </a:p>
          <a:p>
            <a:pPr>
              <a:buNone/>
            </a:pPr>
            <a:endParaRPr lang="el-GR" b="1" dirty="0"/>
          </a:p>
          <a:p>
            <a:pPr>
              <a:buNone/>
            </a:pPr>
            <a:r>
              <a:rPr lang="el-GR" dirty="0"/>
              <a:t>Εκδηλώσεις όπως το </a:t>
            </a:r>
            <a:r>
              <a:rPr lang="el-GR" b="1" dirty="0" err="1"/>
              <a:t>Rockwave</a:t>
            </a:r>
            <a:r>
              <a:rPr lang="el-GR" dirty="0"/>
              <a:t>, το </a:t>
            </a:r>
            <a:r>
              <a:rPr lang="el-GR" b="1" dirty="0" err="1"/>
              <a:t>River</a:t>
            </a:r>
            <a:r>
              <a:rPr lang="el-GR" b="1" dirty="0"/>
              <a:t> </a:t>
            </a:r>
            <a:r>
              <a:rPr lang="el-GR" b="1" dirty="0" err="1"/>
              <a:t>Party</a:t>
            </a:r>
            <a:r>
              <a:rPr lang="el-GR" dirty="0"/>
              <a:t> ή τα τοπικά </a:t>
            </a:r>
            <a:r>
              <a:rPr lang="el-GR" b="1" dirty="0"/>
              <a:t>πανηγύρια του Δεκαπενταύγουστου</a:t>
            </a:r>
            <a:r>
              <a:rPr lang="el-GR" dirty="0"/>
              <a:t> δημιουργούν έναν “ενδιάμεσο κόσμο” όπου οι κοινωνικοί ρόλοι αίρονται προσωρινά — εργοδότες, φοιτητές, ντόπιοι και τουρίστες γίνονται </a:t>
            </a:r>
            <a:r>
              <a:rPr lang="el-GR" b="1" dirty="0" err="1"/>
              <a:t>communitas</a:t>
            </a:r>
            <a:r>
              <a:rPr lang="el-GR" b="1" dirty="0"/>
              <a:t> χαράς</a:t>
            </a:r>
            <a:r>
              <a:rPr lang="el-GR" dirty="0"/>
              <a:t>, κοινής μέθης και μουσικής εμπειρίας.</a:t>
            </a:r>
            <a:br>
              <a:rPr lang="el-GR" dirty="0"/>
            </a:br>
            <a:r>
              <a:rPr lang="el-GR" dirty="0"/>
              <a:t>Η κοινωνία βιώνει τον εαυτό της έξω από τις κανονικές δομές της.</a:t>
            </a:r>
          </a:p>
          <a:p>
            <a:pPr>
              <a:buNone/>
            </a:pPr>
            <a:br>
              <a:rPr lang="el-GR" dirty="0"/>
            </a:br>
            <a:endParaRPr lang="el-GR" dirty="0"/>
          </a:p>
          <a:p>
            <a:pPr>
              <a:buNone/>
            </a:pPr>
            <a:r>
              <a:rPr lang="el-GR" b="1" dirty="0"/>
              <a:t>4. Η περίοδος της οικονομικής κρίσης (2010–2018)</a:t>
            </a:r>
          </a:p>
          <a:p>
            <a:pPr>
              <a:buNone/>
            </a:pPr>
            <a:endParaRPr lang="el-GR" b="1" dirty="0"/>
          </a:p>
          <a:p>
            <a:pPr>
              <a:buNone/>
            </a:pPr>
            <a:r>
              <a:rPr lang="el-GR" dirty="0"/>
              <a:t>Η Ελλάδα βίωσε μια </a:t>
            </a:r>
            <a:r>
              <a:rPr lang="el-GR" b="1" dirty="0"/>
              <a:t>μακρά συλλογική μεθοριακότητα</a:t>
            </a:r>
            <a:r>
              <a:rPr lang="el-GR" dirty="0"/>
              <a:t>: μεταξύ πλούτου και λιτότητας, εθνικής κυριαρχίας και ευρωπαϊκής επιτήρησης.</a:t>
            </a:r>
            <a:br>
              <a:rPr lang="el-GR" dirty="0"/>
            </a:br>
            <a:r>
              <a:rPr lang="el-GR" dirty="0"/>
              <a:t>Μέσα σε αυτήν την κρίση νοήματος, προέκυψαν </a:t>
            </a:r>
            <a:r>
              <a:rPr lang="el-GR" b="1" dirty="0" err="1"/>
              <a:t>communitas</a:t>
            </a:r>
            <a:r>
              <a:rPr lang="el-GR" b="1" dirty="0"/>
              <a:t> αλληλεγγύης</a:t>
            </a:r>
            <a:r>
              <a:rPr lang="el-GR" dirty="0"/>
              <a:t> — κοινωνικά ιατρεία, συλλογικές κουζίνες, ανταλλακτικά παζάρια — ως αυθόρμητες κοινότητες πέρα από το κράτος και την αγορά.</a:t>
            </a:r>
            <a:br>
              <a:rPr lang="el-GR" dirty="0"/>
            </a:br>
            <a:r>
              <a:rPr lang="el-GR" dirty="0"/>
              <a:t>Πρόκειται για καθαρό παράδειγμα </a:t>
            </a:r>
            <a:r>
              <a:rPr lang="el-GR" i="1" dirty="0" err="1"/>
              <a:t>liminal</a:t>
            </a:r>
            <a:r>
              <a:rPr lang="el-GR" i="1" dirty="0"/>
              <a:t> </a:t>
            </a:r>
            <a:r>
              <a:rPr lang="el-GR" i="1" dirty="0" err="1"/>
              <a:t>communitas</a:t>
            </a:r>
            <a:r>
              <a:rPr lang="el-GR" dirty="0"/>
              <a:t> που γεννιέται μέσα στην αβεβαιότητα.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698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424D1B5E-9E3D-7832-605E-D824C162F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677502"/>
              </p:ext>
            </p:extLst>
          </p:nvPr>
        </p:nvGraphicFramePr>
        <p:xfrm>
          <a:off x="539552" y="404664"/>
          <a:ext cx="7704855" cy="6192690"/>
        </p:xfrm>
        <a:graphic>
          <a:graphicData uri="http://schemas.openxmlformats.org/drawingml/2006/table">
            <a:tbl>
              <a:tblPr/>
              <a:tblGrid>
                <a:gridCol w="2568285">
                  <a:extLst>
                    <a:ext uri="{9D8B030D-6E8A-4147-A177-3AD203B41FA5}">
                      <a16:colId xmlns:a16="http://schemas.microsoft.com/office/drawing/2014/main" val="2226426105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val="3245876303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val="3203736377"/>
                    </a:ext>
                  </a:extLst>
                </a:gridCol>
              </a:tblGrid>
              <a:tr h="6518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 dirty="0"/>
                        <a:t>Περίπτωση </a:t>
                      </a:r>
                      <a:endParaRPr lang="el-GR" sz="1200" dirty="0"/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/>
                        <a:t>Μορφή Μεθοριακότητας (</a:t>
                      </a:r>
                      <a:r>
                        <a:rPr lang="en-US" sz="1200" b="1"/>
                        <a:t>Liminality)</a:t>
                      </a:r>
                      <a:endParaRPr lang="en-US" sz="1200"/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/>
                        <a:t>Είδος / Μορφή </a:t>
                      </a:r>
                      <a:r>
                        <a:rPr lang="en-US" sz="1200" b="1"/>
                        <a:t>Communitas</a:t>
                      </a:r>
                      <a:endParaRPr lang="en-US" sz="1200"/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251479"/>
                  </a:ext>
                </a:extLst>
              </a:tr>
              <a:tr h="14340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/>
                        <a:t>Θρησκευτικά πανηγύρια (π.χ. Παναγία Τήνου, Ταξιάρχης Μανταμάδου)</a:t>
                      </a:r>
                      <a:endParaRPr lang="el-GR" sz="1200"/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Μετάβαση από το καθημερινό στο ιερό∙ προσωρινή άρση κοινωνικών ιεραρχιών∙ συμμετοχή σε κοινό προσκύνημα και δοκιμασία πίστης.</a:t>
                      </a:r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i="1"/>
                        <a:t>Communitas πίστης και κάθαρσης</a:t>
                      </a:r>
                      <a:r>
                        <a:rPr lang="el-GR" sz="1200"/>
                        <a:t> — βιωματική ένωση των προσκυνητών πέρα από κοινωνικές διαφορές.</a:t>
                      </a:r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665329"/>
                  </a:ext>
                </a:extLst>
              </a:tr>
              <a:tr h="14340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 dirty="0"/>
                        <a:t>Φοιτητικές καταλήψεις και διαδηλώσεις</a:t>
                      </a:r>
                      <a:endParaRPr lang="el-GR" sz="1200" dirty="0"/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Αναστολή της “κανονικής” ακαδημαϊκής τάξης∙ νέες μορφές συμμετοχής και κοινής ταυτότητας μεταξύ νέων.</a:t>
                      </a:r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i="1"/>
                        <a:t>Communitas πολιτικής δράσης</a:t>
                      </a:r>
                      <a:r>
                        <a:rPr lang="el-GR" sz="1200"/>
                        <a:t> — ισότητα, αδελφικότητα και συλλογική ιδεολογία.</a:t>
                      </a:r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019741"/>
                  </a:ext>
                </a:extLst>
              </a:tr>
              <a:tr h="123853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 dirty="0"/>
                        <a:t>Φεστιβάλ, συναυλίες και πανηγύρια (π.χ. </a:t>
                      </a:r>
                      <a:r>
                        <a:rPr lang="el-GR" sz="1200" b="1" dirty="0" err="1"/>
                        <a:t>River</a:t>
                      </a:r>
                      <a:r>
                        <a:rPr lang="el-GR" sz="1200" b="1" dirty="0"/>
                        <a:t> </a:t>
                      </a:r>
                      <a:r>
                        <a:rPr lang="el-GR" sz="1200" b="1" dirty="0" err="1"/>
                        <a:t>Party</a:t>
                      </a:r>
                      <a:r>
                        <a:rPr lang="el-GR" sz="1200" b="1"/>
                        <a:t>, 15Αύγουστος)</a:t>
                      </a:r>
                      <a:endParaRPr lang="el-GR" sz="1200"/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dirty="0"/>
                        <a:t>Παροδική άρση κοινωνικών ρόλων∙ συμμετοχική εμπειρία χαράς και κοινότητας∙ προσωρινή κοινωνική εξίσωση.</a:t>
                      </a:r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i="1"/>
                        <a:t>Communitas χαράς και συμμετοχής</a:t>
                      </a:r>
                      <a:r>
                        <a:rPr lang="el-GR" sz="1200"/>
                        <a:t> — εφήμερη κοινότητα που βιώνει συλλογικό ενθουσιασμό και ελευθερία.</a:t>
                      </a:r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328028"/>
                  </a:ext>
                </a:extLst>
              </a:tr>
              <a:tr h="14340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b="1"/>
                        <a:t>Περίοδος οικονομικής κρίσης (2010–2018)</a:t>
                      </a:r>
                      <a:endParaRPr lang="el-GR" sz="1200"/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Συλλογική “ενδιάμεση” φάση μεταξύ ευημερίας και λιτότητας∙ κρίση νοήματος και αναζήτηση νέων κοινωνικών δεσμών.</a:t>
                      </a:r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i="1" dirty="0" err="1"/>
                        <a:t>Communitas</a:t>
                      </a:r>
                      <a:r>
                        <a:rPr lang="el-GR" sz="1200" i="1" dirty="0"/>
                        <a:t> αλληλεγγύης</a:t>
                      </a:r>
                      <a:r>
                        <a:rPr lang="el-GR" sz="1200" dirty="0"/>
                        <a:t> — νέες μορφές κοινότητας πέρα από το κράτος (κοινωνικά ιατρεία, συσσίτια, ανταλλακτικά δίκτυα).</a:t>
                      </a:r>
                    </a:p>
                  </a:txBody>
                  <a:tcPr marL="37248" marR="37248" marT="18624" marB="18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79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2153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5D006C-5270-F139-ACAB-F53ECB60A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7834064" cy="421940"/>
          </a:xfrm>
        </p:spPr>
        <p:txBody>
          <a:bodyPr>
            <a:normAutofit/>
          </a:bodyPr>
          <a:lstStyle/>
          <a:p>
            <a:r>
              <a:rPr lang="el-GR" sz="2000" dirty="0"/>
              <a:t>Παράσταση, Συμβολισμός και Νεωτερική Εμπειρία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6CC083-3A2A-9911-1156-AA8CDBE90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5256583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Ο </a:t>
            </a:r>
            <a:r>
              <a:rPr lang="el-GR" dirty="0" err="1"/>
              <a:t>Turner</a:t>
            </a:r>
            <a:r>
              <a:rPr lang="el-GR" dirty="0"/>
              <a:t> προτείνει την έννοια της πολιτισμικής παράστασης (</a:t>
            </a:r>
            <a:r>
              <a:rPr lang="el-GR" dirty="0" err="1"/>
              <a:t>cultural</a:t>
            </a:r>
            <a:r>
              <a:rPr lang="el-GR" dirty="0"/>
              <a:t> </a:t>
            </a:r>
            <a:r>
              <a:rPr lang="el-GR" dirty="0" err="1"/>
              <a:t>performance</a:t>
            </a:r>
            <a:r>
              <a:rPr lang="el-GR" dirty="0"/>
              <a:t>): κάθε τελετουργία, θέατρο ή πολιτικό γεγονός λειτουργεί ως δράμα </a:t>
            </a:r>
            <a:r>
              <a:rPr lang="el-GR" dirty="0" err="1"/>
              <a:t>νοηματοδότησης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dirty="0"/>
              <a:t>Οι συμβολικές μορφές (σύμβολα, μύθοι, τελετές) είναι </a:t>
            </a:r>
            <a:r>
              <a:rPr lang="el-GR" dirty="0" err="1"/>
              <a:t>πολυσημικές</a:t>
            </a:r>
            <a:r>
              <a:rPr lang="el-GR" dirty="0"/>
              <a:t>∙ φέρουν πολλαπλά επίπεδα ερμηνείας και κοινωνικής εμπειρίας.</a:t>
            </a:r>
          </a:p>
          <a:p>
            <a:endParaRPr lang="el-GR" dirty="0"/>
          </a:p>
          <a:p>
            <a:r>
              <a:rPr lang="el-GR" dirty="0"/>
              <a:t>Η κουλτούρα βιώνεται ως παίγνιο και μεταμόρφωση, όπου οι κοινωνικές σχέσεις αναδιατάσσονται και επαναπροσδιορίζονται.</a:t>
            </a:r>
          </a:p>
          <a:p>
            <a:endParaRPr lang="el-GR" dirty="0"/>
          </a:p>
          <a:p>
            <a:r>
              <a:rPr lang="el-GR" dirty="0"/>
              <a:t>Στις νεωτερικές κοινωνίες, τα μαζικά μέσα, οι διαδηλώσεις και τα φεστιβάλ λειτουργούν ως νέες μορφές τελετουργίας και </a:t>
            </a:r>
            <a:r>
              <a:rPr lang="el-GR" dirty="0" err="1"/>
              <a:t>communitas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dirty="0"/>
              <a:t>Η θεωρία του </a:t>
            </a:r>
            <a:r>
              <a:rPr lang="el-GR" dirty="0" err="1"/>
              <a:t>Turner</a:t>
            </a:r>
            <a:r>
              <a:rPr lang="el-GR" dirty="0"/>
              <a:t> επηρέασε βαθιά τη συμβολική, ερμηνευτική και δραματουργική κοινωνιολογία (π.χ. </a:t>
            </a:r>
            <a:r>
              <a:rPr lang="el-GR" dirty="0" err="1"/>
              <a:t>Goffman</a:t>
            </a:r>
            <a:r>
              <a:rPr lang="el-GR" dirty="0"/>
              <a:t>, Alexander).</a:t>
            </a:r>
          </a:p>
          <a:p>
            <a:endParaRPr lang="el-GR" dirty="0"/>
          </a:p>
          <a:p>
            <a:r>
              <a:rPr lang="el-GR" dirty="0"/>
              <a:t>Συνολικά, η κουλτούρα για τον </a:t>
            </a:r>
            <a:r>
              <a:rPr lang="el-GR" dirty="0" err="1"/>
              <a:t>Turner</a:t>
            </a:r>
            <a:r>
              <a:rPr lang="el-GR" dirty="0"/>
              <a:t> είναι μια θεατρική σκηνή κοινωνικής αλλαγής, όπου το ιερό και το κοσμικό συνυφαίνονται διαρκώς.</a:t>
            </a:r>
          </a:p>
        </p:txBody>
      </p:sp>
    </p:spTree>
    <p:extLst>
      <p:ext uri="{BB962C8B-B14F-4D97-AF65-F5344CB8AC3E}">
        <p14:creationId xmlns:p14="http://schemas.microsoft.com/office/powerpoint/2010/main" val="62690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8F98BA-1C25-B62A-ECC5-BDB661BBD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40"/>
            <a:ext cx="7315200" cy="1154097"/>
          </a:xfrm>
        </p:spPr>
        <p:txBody>
          <a:bodyPr>
            <a:normAutofit/>
          </a:bodyPr>
          <a:lstStyle/>
          <a:p>
            <a:r>
              <a:rPr lang="el-GR" sz="1600" b="1" dirty="0"/>
              <a:t>1. «Ο </a:t>
            </a:r>
            <a:r>
              <a:rPr lang="el-GR" sz="1600" b="1" dirty="0" err="1"/>
              <a:t>Turner</a:t>
            </a:r>
            <a:r>
              <a:rPr lang="el-GR" sz="1600" b="1" dirty="0"/>
              <a:t> προτείνει την έννοια της πολιτισμικής παράστασης (</a:t>
            </a:r>
            <a:r>
              <a:rPr lang="el-GR" sz="1600" b="1" dirty="0" err="1"/>
              <a:t>cultural</a:t>
            </a:r>
            <a:r>
              <a:rPr lang="el-GR" sz="1600" b="1" dirty="0"/>
              <a:t> </a:t>
            </a:r>
            <a:r>
              <a:rPr lang="el-GR" sz="1600" b="1" dirty="0" err="1"/>
              <a:t>performance</a:t>
            </a:r>
            <a:r>
              <a:rPr lang="el-GR" sz="1600" b="1" dirty="0"/>
              <a:t>): κάθε τελετουργία, θέατρο ή πολιτικό γεγονός λειτουργεί ως δράμα </a:t>
            </a:r>
            <a:r>
              <a:rPr lang="el-GR" sz="1600" b="1" dirty="0" err="1"/>
              <a:t>νοηματοδότησης</a:t>
            </a:r>
            <a:r>
              <a:rPr lang="el-GR" sz="1600" b="1" dirty="0"/>
              <a:t>.»</a:t>
            </a:r>
            <a:endParaRPr lang="en-US" sz="1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4DF29E-43FF-7D50-0C5C-0760D66DE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204864"/>
            <a:ext cx="7315200" cy="3539527"/>
          </a:xfrm>
        </p:spPr>
        <p:txBody>
          <a:bodyPr/>
          <a:lstStyle/>
          <a:p>
            <a:pPr>
              <a:buNone/>
            </a:pPr>
            <a:br>
              <a:rPr lang="el-GR" dirty="0"/>
            </a:br>
            <a:r>
              <a:rPr lang="el-GR" dirty="0"/>
              <a:t>Η </a:t>
            </a:r>
            <a:r>
              <a:rPr lang="el-GR" b="1" dirty="0"/>
              <a:t>ορκωμοσία της Βουλής</a:t>
            </a:r>
            <a:r>
              <a:rPr lang="el-GR" dirty="0"/>
              <a:t> μετά από εκλογές αποτελεί πολιτισμική παράσταση: συνδυάζει το πολιτικό (δημοκρατική νομιμοποίηση) με το τελετουργικό (όρκος, παρουσία Προέδρου, ΜΜΕ, τυπικότητες), παράγοντας δράμα εθνικής συνέχειας και συλλογικής ανανέωσης του πολιτικού σώματος.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227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DCD08B-C9D8-98FF-494C-729845E5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1800" b="1" dirty="0"/>
              <a:t>2. «Οι συμβολικές μορφές (σύμβολα, μύθοι, τελετές) είναι </a:t>
            </a:r>
            <a:r>
              <a:rPr lang="el-GR" sz="1800" b="1" dirty="0" err="1"/>
              <a:t>πολυσημικές</a:t>
            </a:r>
            <a:r>
              <a:rPr lang="el-GR" sz="1800" b="1" dirty="0"/>
              <a:t>∙ φέρουν πολλαπλά επίπεδα ερμηνείας και κοινωνικής εμπειρίας.»</a:t>
            </a: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06AD6AB-1DDC-CEBF-8AA9-98ADD1E23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284984"/>
            <a:ext cx="7315200" cy="3024376"/>
          </a:xfrm>
        </p:spPr>
        <p:txBody>
          <a:bodyPr/>
          <a:lstStyle/>
          <a:p>
            <a:br>
              <a:rPr lang="el-GR" dirty="0"/>
            </a:br>
            <a:r>
              <a:rPr lang="el-GR" dirty="0"/>
              <a:t>Η </a:t>
            </a:r>
            <a:r>
              <a:rPr lang="el-GR" b="1" dirty="0"/>
              <a:t>σημαία στην παρέλαση της 28ης Οκτωβρίου</a:t>
            </a:r>
            <a:r>
              <a:rPr lang="el-GR" dirty="0"/>
              <a:t> δεν σημαίνει μόνο “έθνος” ή “πατρίδα”, αλλά και θυσία, μνήμη, παιδική υπερηφάνεια, τοπική ταυτότητα, ακόμη και πολιτική αντιπαράθεση. </a:t>
            </a:r>
          </a:p>
          <a:p>
            <a:endParaRPr lang="el-GR" dirty="0"/>
          </a:p>
          <a:p>
            <a:r>
              <a:rPr lang="el-GR" dirty="0"/>
              <a:t>Το ίδιο σύμβολο ενεργοποιεί διαφορετικά νοήματα για τον μαθητή, τον γονιό, τον εκπαιδευτικό ή τον πολίτη.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594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BE1E78-5A1C-E941-5ED4-8CE2E2E67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6672"/>
            <a:ext cx="7315200" cy="1154097"/>
          </a:xfrm>
        </p:spPr>
        <p:txBody>
          <a:bodyPr>
            <a:noAutofit/>
          </a:bodyPr>
          <a:lstStyle/>
          <a:p>
            <a:r>
              <a:rPr lang="el-GR" sz="2000" b="1" dirty="0"/>
              <a:t>3. «Η κουλτούρα βιώνεται ως παίγνιο και μεταμόρφωση, όπου οι κοινωνικές σχέσεις αναδιατάσσονται και επαναπροσδιορίζονται.»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AF3B67-203A-2A73-7DEE-D90B1F9DC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l-GR" dirty="0"/>
            </a:br>
            <a:r>
              <a:rPr lang="el-GR" dirty="0"/>
              <a:t>Κατά την περίοδο του </a:t>
            </a:r>
            <a:r>
              <a:rPr lang="el-GR" b="1" dirty="0"/>
              <a:t>καρναβαλιού (Πάτρα, Ξάνθη, Νάουσα)</a:t>
            </a:r>
            <a:r>
              <a:rPr lang="el-GR" dirty="0"/>
              <a:t>, οι ρόλοι αντιστρέφονται, οι κοινωνικές ιεραρχίες ανατρέπονται και οι πολίτες συμμετέχουν σε ένα συλλογικό παιχνίδι μεταμόρφωσης. </a:t>
            </a:r>
          </a:p>
          <a:p>
            <a:endParaRPr lang="el-GR" dirty="0"/>
          </a:p>
          <a:p>
            <a:r>
              <a:rPr lang="el-GR" dirty="0"/>
              <a:t>Είναι ένα μεθοριακό επεισόδιο όπου η κοινωνία “παίζει” τον εαυτό της, απελευθερώνοντας το φαντασιακό και την αμφισβήτηση.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509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E9A098-B35C-B38B-8924-F4FA326B4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7315200" cy="1154097"/>
          </a:xfrm>
        </p:spPr>
        <p:txBody>
          <a:bodyPr>
            <a:normAutofit/>
          </a:bodyPr>
          <a:lstStyle/>
          <a:p>
            <a:r>
              <a:rPr lang="el-GR" sz="2000" b="1" dirty="0"/>
              <a:t>4. «Στις νεωτερικές κοινωνίες, τα μαζικά μέσα, οι διαδηλώσεις και τα φεστιβάλ λειτουργούν ως νέες μορφές τελετουργίας και </a:t>
            </a:r>
            <a:r>
              <a:rPr lang="el-GR" sz="2000" b="1" dirty="0" err="1"/>
              <a:t>communitas</a:t>
            </a:r>
            <a:r>
              <a:rPr lang="el-GR" sz="2000" b="1" dirty="0"/>
              <a:t>.»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55643F-DDBE-E7D0-3006-CEC391E42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l-GR" dirty="0"/>
            </a:br>
            <a:br>
              <a:rPr lang="el-GR" dirty="0"/>
            </a:br>
            <a:r>
              <a:rPr lang="el-GR" dirty="0"/>
              <a:t>Οι </a:t>
            </a:r>
            <a:r>
              <a:rPr lang="el-GR" b="1" dirty="0"/>
              <a:t>μαζικές διαδηλώσεις για τα Τέμπη (2023)</a:t>
            </a:r>
            <a:r>
              <a:rPr lang="el-GR" dirty="0"/>
              <a:t> λειτουργούν ως σύγχρονες τελετουργίες συλλογικής συγκίνησης: χιλιάδες άτομα ενώνονται σε μια βιωματική </a:t>
            </a:r>
            <a:r>
              <a:rPr lang="el-GR" dirty="0" err="1"/>
              <a:t>communitas</a:t>
            </a:r>
            <a:r>
              <a:rPr lang="el-GR" dirty="0"/>
              <a:t>, όπου τα ΜΜΕ και τα </a:t>
            </a:r>
            <a:r>
              <a:rPr lang="el-GR" dirty="0" err="1"/>
              <a:t>social</a:t>
            </a:r>
            <a:r>
              <a:rPr lang="el-GR" dirty="0"/>
              <a:t> </a:t>
            </a:r>
            <a:r>
              <a:rPr lang="el-GR" dirty="0" err="1"/>
              <a:t>media</a:t>
            </a:r>
            <a:r>
              <a:rPr lang="el-GR" dirty="0"/>
              <a:t> μετατρέπουν το γεγονός σε εθνικό δράμα.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548681"/>
            <a:ext cx="7315200" cy="648072"/>
          </a:xfrm>
        </p:spPr>
        <p:txBody>
          <a:bodyPr>
            <a:normAutofit/>
          </a:bodyPr>
          <a:lstStyle/>
          <a:p>
            <a:r>
              <a:rPr lang="el-GR" sz="2400" dirty="0"/>
              <a:t>Βασικά συστατικά στοιχεία συμβολικών ροών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700808"/>
            <a:ext cx="8424936" cy="4896543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Οντολογικές και κοσμολογικές αρχές</a:t>
            </a:r>
            <a:r>
              <a:rPr lang="en-US" dirty="0"/>
              <a:t> </a:t>
            </a:r>
          </a:p>
          <a:p>
            <a:pPr marL="45720" indent="0">
              <a:buNone/>
            </a:pPr>
            <a:r>
              <a:rPr lang="en-US" sz="1600" dirty="0"/>
              <a:t>(</a:t>
            </a:r>
            <a:r>
              <a:rPr lang="el-GR" sz="1600" dirty="0"/>
              <a:t>οι ύστατες πηγές νοήματος – </a:t>
            </a:r>
            <a:r>
              <a:rPr lang="en-US" sz="1600" dirty="0"/>
              <a:t>S. Eisenstadt)</a:t>
            </a:r>
          </a:p>
          <a:p>
            <a:endParaRPr lang="en-US" dirty="0"/>
          </a:p>
          <a:p>
            <a:r>
              <a:rPr lang="el-GR" dirty="0"/>
              <a:t>Θεμελιώδη αγαθά</a:t>
            </a:r>
            <a:endParaRPr lang="en-US" dirty="0"/>
          </a:p>
          <a:p>
            <a:pPr marL="45720" indent="0">
              <a:buNone/>
            </a:pPr>
            <a:r>
              <a:rPr lang="en-US" sz="1600" dirty="0"/>
              <a:t>(</a:t>
            </a:r>
            <a:r>
              <a:rPr lang="el-GR" sz="1600" dirty="0"/>
              <a:t>η επιθυμητή ιδανική κατάσταση ύπαρξης</a:t>
            </a:r>
            <a:r>
              <a:rPr lang="en-US" sz="1600" dirty="0"/>
              <a:t> – C. Taylor)</a:t>
            </a:r>
          </a:p>
          <a:p>
            <a:endParaRPr lang="en-US" dirty="0"/>
          </a:p>
          <a:p>
            <a:r>
              <a:rPr lang="el-GR" dirty="0"/>
              <a:t>Λογοπλαισιακές εκδηλώσεις της κουλτούρας</a:t>
            </a:r>
            <a:endParaRPr lang="en-US" dirty="0"/>
          </a:p>
          <a:p>
            <a:pPr marL="45720" indent="0">
              <a:buNone/>
            </a:pPr>
            <a:r>
              <a:rPr lang="en-US" sz="1600" dirty="0"/>
              <a:t>(</a:t>
            </a:r>
            <a:r>
              <a:rPr lang="el-GR" sz="1600" dirty="0"/>
              <a:t>αστική/πολιτειακή θρησκεία, τελετές, επιτελέσεις και δραματοποιήσεις</a:t>
            </a:r>
            <a:r>
              <a:rPr lang="en-US" sz="1600" dirty="0"/>
              <a:t> – Alexander, Bellah, Durkheim, Turner, Bateson) </a:t>
            </a:r>
          </a:p>
          <a:p>
            <a:endParaRPr lang="en-US" dirty="0"/>
          </a:p>
          <a:p>
            <a:r>
              <a:rPr lang="el-GR" dirty="0" err="1"/>
              <a:t>Εσωτερικευμένοι</a:t>
            </a:r>
            <a:r>
              <a:rPr lang="el-GR" dirty="0"/>
              <a:t> κώδικες προσανατολισμού</a:t>
            </a:r>
            <a:endParaRPr lang="en-US" dirty="0"/>
          </a:p>
          <a:p>
            <a:pPr marL="45720" indent="0">
              <a:buNone/>
            </a:pPr>
            <a:r>
              <a:rPr lang="en-US" sz="1600" dirty="0"/>
              <a:t>(</a:t>
            </a:r>
            <a:r>
              <a:rPr lang="el-GR" sz="1600" dirty="0"/>
              <a:t>το προσωπικό έθος κοινωνικής δράσης </a:t>
            </a:r>
            <a:r>
              <a:rPr lang="en-US" sz="1600" dirty="0"/>
              <a:t>– M. Weber)</a:t>
            </a:r>
          </a:p>
          <a:p>
            <a:endParaRPr lang="en-US" dirty="0"/>
          </a:p>
          <a:p>
            <a:r>
              <a:rPr lang="el-GR" dirty="0"/>
              <a:t>Θεσμικοί βασικοί κανόνες </a:t>
            </a:r>
          </a:p>
          <a:p>
            <a:pPr marL="45720" indent="0">
              <a:buNone/>
            </a:pPr>
            <a:r>
              <a:rPr lang="en-US" sz="1600" dirty="0"/>
              <a:t>(</a:t>
            </a:r>
            <a:r>
              <a:rPr lang="el-GR" sz="1600" dirty="0"/>
              <a:t>η ηθική νομιμοποίηση του κοινωνικού καταμερισμού της εργασία </a:t>
            </a:r>
            <a:r>
              <a:rPr lang="en-US" sz="1600" dirty="0"/>
              <a:t>– S. Eisenstadt, M. Weber)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13341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6E61A1-425D-995B-0A1B-971F1CEF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4664"/>
            <a:ext cx="7315200" cy="1154097"/>
          </a:xfrm>
        </p:spPr>
        <p:txBody>
          <a:bodyPr>
            <a:normAutofit/>
          </a:bodyPr>
          <a:lstStyle/>
          <a:p>
            <a:r>
              <a:rPr lang="el-GR" sz="1800" b="1" dirty="0"/>
              <a:t>5. «Η θεωρία του </a:t>
            </a:r>
            <a:r>
              <a:rPr lang="el-GR" sz="1800" b="1" dirty="0" err="1"/>
              <a:t>Turner</a:t>
            </a:r>
            <a:r>
              <a:rPr lang="el-GR" sz="1800" b="1" dirty="0"/>
              <a:t> επηρέασε βαθιά τη συμβολική, ερμηνευτική και δραματουργική κοινωνιολογία (π.χ. </a:t>
            </a:r>
            <a:r>
              <a:rPr lang="el-GR" sz="1800" b="1" dirty="0" err="1"/>
              <a:t>Goffman</a:t>
            </a:r>
            <a:r>
              <a:rPr lang="el-GR" sz="1800" b="1" dirty="0"/>
              <a:t>, Alexander).»</a:t>
            </a: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4807AE-96B8-D2B7-79AD-E89042662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l-GR" dirty="0"/>
            </a:br>
            <a:r>
              <a:rPr lang="el-GR" dirty="0"/>
              <a:t>Η </a:t>
            </a:r>
            <a:r>
              <a:rPr lang="el-GR" b="1" dirty="0"/>
              <a:t>τηλεοπτική πολιτική σκηνή</a:t>
            </a:r>
            <a:r>
              <a:rPr lang="el-GR" dirty="0"/>
              <a:t> στην Ελλάδα — από </a:t>
            </a:r>
            <a:r>
              <a:rPr lang="el-GR" dirty="0" err="1"/>
              <a:t>debate</a:t>
            </a:r>
            <a:r>
              <a:rPr lang="el-GR" dirty="0"/>
              <a:t> μέχρι “σκηνοθετημένες” δηλώσεις μπροστά στις κάμερες — είναι κατεξοχήν </a:t>
            </a:r>
            <a:r>
              <a:rPr lang="el-GR" i="1" dirty="0"/>
              <a:t>δραματουργικό γεγονός</a:t>
            </a:r>
            <a:r>
              <a:rPr lang="el-GR" dirty="0"/>
              <a:t> με ρόλους, σενάριο, σκηνικό και κοινό. </a:t>
            </a:r>
          </a:p>
          <a:p>
            <a:endParaRPr lang="el-GR" dirty="0"/>
          </a:p>
          <a:p>
            <a:r>
              <a:rPr lang="el-GR" dirty="0"/>
              <a:t>Ο πολιτικός “παίζει” την ταυτότητα του λαού, όπως θα έλεγαν </a:t>
            </a:r>
            <a:r>
              <a:rPr lang="el-GR" dirty="0" err="1"/>
              <a:t>Turner</a:t>
            </a:r>
            <a:r>
              <a:rPr lang="el-GR" dirty="0"/>
              <a:t> και </a:t>
            </a:r>
            <a:r>
              <a:rPr lang="el-GR" dirty="0" err="1"/>
              <a:t>Goffman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595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165A8E-D887-93A7-26D6-F890E21E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7315200" cy="1154097"/>
          </a:xfrm>
        </p:spPr>
        <p:txBody>
          <a:bodyPr>
            <a:noAutofit/>
          </a:bodyPr>
          <a:lstStyle/>
          <a:p>
            <a:r>
              <a:rPr lang="el-GR" sz="2000" b="1" dirty="0"/>
              <a:t>6. «Συνολικά, η κουλτούρα για τον </a:t>
            </a:r>
            <a:r>
              <a:rPr lang="el-GR" sz="2000" b="1" dirty="0" err="1"/>
              <a:t>Turner</a:t>
            </a:r>
            <a:r>
              <a:rPr lang="el-GR" sz="2000" b="1" dirty="0"/>
              <a:t> είναι μια θεατρική σκηνή κοινωνικής αλλαγής, όπου το ιερό και το κοσμικό συνυφαίνονται διαρκώς.»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133199-A38C-C165-9ACD-AA59289B4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l-GR" dirty="0"/>
            </a:br>
            <a:r>
              <a:rPr lang="el-GR" dirty="0"/>
              <a:t>Η </a:t>
            </a:r>
            <a:r>
              <a:rPr lang="el-GR" b="1" dirty="0"/>
              <a:t>τελετή αφής της Ολυμπιακής φλόγας στην Αρχαία Ολυμπία</a:t>
            </a:r>
            <a:r>
              <a:rPr lang="el-GR" dirty="0"/>
              <a:t> συμβολίζει αυτήν ακριβώς τη συνύφανση: αρχαία ιερότητα και σύγχρονη παγκόσμια τηλεοπτική κουλτούρα, ελληνικότητα και παγκοσμιότητα, παράδοση και νεωτερικότητα. </a:t>
            </a:r>
          </a:p>
          <a:p>
            <a:pPr marL="45720" indent="0">
              <a:buNone/>
            </a:pPr>
            <a:endParaRPr lang="el-GR" dirty="0"/>
          </a:p>
          <a:p>
            <a:pPr marL="45720" indent="0">
              <a:buNone/>
            </a:pPr>
            <a:r>
              <a:rPr lang="el-GR" dirty="0"/>
              <a:t>Η Ελλάδα προβάλλει την ταυτότητά της μέσα από μια πολιτισμική παράσταση </a:t>
            </a:r>
            <a:r>
              <a:rPr lang="el-GR" dirty="0" err="1"/>
              <a:t>ιερο</a:t>
            </a:r>
            <a:r>
              <a:rPr lang="el-GR" dirty="0"/>
              <a:t>-κοσμικής σύνθεσης.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230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5F89D2-0627-4452-BCFD-5D573E227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Gregory Bateson</a:t>
            </a:r>
          </a:p>
        </p:txBody>
      </p:sp>
    </p:spTree>
    <p:extLst>
      <p:ext uri="{BB962C8B-B14F-4D97-AF65-F5344CB8AC3E}">
        <p14:creationId xmlns:p14="http://schemas.microsoft.com/office/powerpoint/2010/main" val="968595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468F2B-9D25-8273-FC08-2A4F78B4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7670"/>
            <a:ext cx="8496944" cy="421940"/>
          </a:xfrm>
        </p:spPr>
        <p:txBody>
          <a:bodyPr>
            <a:normAutofit/>
          </a:bodyPr>
          <a:lstStyle/>
          <a:p>
            <a:r>
              <a:rPr lang="en-US" sz="2000" dirty="0"/>
              <a:t>Gregory Bateson </a:t>
            </a:r>
            <a:r>
              <a:rPr lang="el-GR" sz="2000" dirty="0"/>
              <a:t>και η έννοια της </a:t>
            </a:r>
            <a:r>
              <a:rPr lang="el-GR" sz="2000" dirty="0" err="1"/>
              <a:t>Σχισμογένεσης</a:t>
            </a:r>
            <a:r>
              <a:rPr lang="el-GR" sz="2000" dirty="0"/>
              <a:t> (</a:t>
            </a:r>
            <a:r>
              <a:rPr lang="el-GR" sz="2000" dirty="0" err="1"/>
              <a:t>Schismogenesis</a:t>
            </a:r>
            <a:r>
              <a:rPr lang="el-GR" sz="2000" dirty="0"/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D56BEA-AD1B-814B-B3DE-AC34B71FA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12776"/>
            <a:ext cx="8136904" cy="5107553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Ο </a:t>
            </a:r>
            <a:r>
              <a:rPr lang="el-GR" dirty="0" err="1"/>
              <a:t>Gregory</a:t>
            </a:r>
            <a:r>
              <a:rPr lang="el-GR" dirty="0"/>
              <a:t> </a:t>
            </a:r>
            <a:r>
              <a:rPr lang="el-GR" dirty="0" err="1"/>
              <a:t>Bateson</a:t>
            </a:r>
            <a:r>
              <a:rPr lang="el-GR" dirty="0"/>
              <a:t> εισήγαγε την έννοια της </a:t>
            </a:r>
            <a:r>
              <a:rPr lang="el-GR" dirty="0" err="1"/>
              <a:t>σχισμογένεσης</a:t>
            </a:r>
            <a:r>
              <a:rPr lang="el-GR" dirty="0"/>
              <a:t> στο έργο του </a:t>
            </a:r>
            <a:r>
              <a:rPr lang="el-GR" dirty="0" err="1"/>
              <a:t>Naven</a:t>
            </a:r>
            <a:r>
              <a:rPr lang="el-GR" dirty="0"/>
              <a:t> (1936), βασισμένος στην εθνογραφική του μελέτη της φυλής </a:t>
            </a:r>
            <a:r>
              <a:rPr lang="el-GR" dirty="0" err="1"/>
              <a:t>Iatmul</a:t>
            </a:r>
            <a:r>
              <a:rPr lang="el-GR" dirty="0"/>
              <a:t> στη Νέα Γουινέα.</a:t>
            </a:r>
          </a:p>
          <a:p>
            <a:endParaRPr lang="el-GR" dirty="0"/>
          </a:p>
          <a:p>
            <a:r>
              <a:rPr lang="el-GR" dirty="0"/>
              <a:t>“</a:t>
            </a:r>
            <a:r>
              <a:rPr lang="el-GR" dirty="0" err="1"/>
              <a:t>Schismogenesis</a:t>
            </a:r>
            <a:r>
              <a:rPr lang="el-GR" dirty="0"/>
              <a:t>” σημαίνει γένεση διάσπασης – δηλαδή τη διαδικασία με την οποία οι κοινωνικές σχέσεις ενισχύονται αμοιβαία μέχρι να οδηγηθούν σε πόλωση.</a:t>
            </a:r>
          </a:p>
          <a:p>
            <a:endParaRPr lang="el-GR" dirty="0"/>
          </a:p>
          <a:p>
            <a:r>
              <a:rPr lang="el-GR" dirty="0"/>
              <a:t>Είναι ένα δυναμικό μοντέλο κοινωνικής αλληλεπίδρασης, που δείχνει πώς τα πολιτισμικά πρότυπα παράγονται μέσα από ανατροφοδοτούμενους κύκλους συμπεριφοράς.</a:t>
            </a:r>
          </a:p>
          <a:p>
            <a:endParaRPr lang="el-GR" dirty="0"/>
          </a:p>
          <a:p>
            <a:r>
              <a:rPr lang="el-GR" dirty="0"/>
              <a:t>Η </a:t>
            </a:r>
            <a:r>
              <a:rPr lang="el-GR" dirty="0" err="1"/>
              <a:t>σχισμογένεση</a:t>
            </a:r>
            <a:r>
              <a:rPr lang="el-GR" dirty="0"/>
              <a:t> εξηγεί πώς οι πολιτισμικές διαφορές, οι ιεραρχίες και οι συγκρούσεις εξελίσσονται, όχι ως στατικές δομές αλλά ως αλληλεπιδραστικές διεργασίες.</a:t>
            </a:r>
          </a:p>
          <a:p>
            <a:endParaRPr lang="el-GR" dirty="0"/>
          </a:p>
          <a:p>
            <a:r>
              <a:rPr lang="el-GR" dirty="0"/>
              <a:t>Ο </a:t>
            </a:r>
            <a:r>
              <a:rPr lang="el-GR" dirty="0" err="1"/>
              <a:t>Bateson</a:t>
            </a:r>
            <a:r>
              <a:rPr lang="el-GR" dirty="0"/>
              <a:t> χρησιμοποίησε τη θεωρία για να περιγράψει την αλληλεξάρτηση μεταξύ ατομικής ταυτότητας και συλλογικής τάξης.</a:t>
            </a:r>
          </a:p>
          <a:p>
            <a:endParaRPr lang="el-GR" dirty="0"/>
          </a:p>
          <a:p>
            <a:r>
              <a:rPr lang="el-GR" dirty="0"/>
              <a:t>Έτσι, η κουλτούρα δεν είναι ισορροπία αλλά ζωντανό πεδίο εντάσεων, διαφοροποίησης και </a:t>
            </a:r>
            <a:r>
              <a:rPr lang="el-GR" dirty="0" err="1"/>
              <a:t>αναστοχασμού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35959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40BBB3-E804-5AEE-E3FB-C35F47BCF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04664"/>
            <a:ext cx="7315200" cy="1154097"/>
          </a:xfrm>
        </p:spPr>
        <p:txBody>
          <a:bodyPr>
            <a:noAutofit/>
          </a:bodyPr>
          <a:lstStyle/>
          <a:p>
            <a:r>
              <a:rPr lang="el-GR" sz="2000" b="1" dirty="0"/>
              <a:t>1. «“</a:t>
            </a:r>
            <a:r>
              <a:rPr lang="el-GR" sz="2000" b="1" dirty="0" err="1"/>
              <a:t>Schismogenesis</a:t>
            </a:r>
            <a:r>
              <a:rPr lang="el-GR" sz="2000" b="1" dirty="0"/>
              <a:t>” σημαίνει γένεση διάσπασης – δηλαδή τη διαδικασία με την οποία οι κοινωνικές σχέσεις ενισχύονται αμοιβαία μέχρι να οδηγηθούν σε πόλωση.»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0F2BCD-CB07-19B8-8C08-D3C72A47F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276872"/>
            <a:ext cx="7315200" cy="3539527"/>
          </a:xfrm>
        </p:spPr>
        <p:txBody>
          <a:bodyPr/>
          <a:lstStyle/>
          <a:p>
            <a:pPr>
              <a:buNone/>
            </a:pPr>
            <a:br>
              <a:rPr lang="el-GR" dirty="0"/>
            </a:br>
            <a:r>
              <a:rPr lang="el-GR" dirty="0"/>
              <a:t>Η </a:t>
            </a:r>
            <a:r>
              <a:rPr lang="el-GR" b="1" dirty="0"/>
              <a:t>πόλωση μεταξύ “</a:t>
            </a:r>
            <a:r>
              <a:rPr lang="el-GR" b="1" dirty="0" err="1"/>
              <a:t>φιλοευρωπαϊστών</a:t>
            </a:r>
            <a:r>
              <a:rPr lang="el-GR" b="1" dirty="0"/>
              <a:t>” και “</a:t>
            </a:r>
            <a:r>
              <a:rPr lang="el-GR" b="1" dirty="0" err="1"/>
              <a:t>αντιμνημονιακών</a:t>
            </a:r>
            <a:r>
              <a:rPr lang="el-GR" b="1" dirty="0"/>
              <a:t>”</a:t>
            </a:r>
            <a:r>
              <a:rPr lang="el-GR" dirty="0"/>
              <a:t> στη δεκαετία του 2010 εξελίχθηκε </a:t>
            </a:r>
            <a:r>
              <a:rPr lang="el-GR" dirty="0" err="1"/>
              <a:t>σχισμογενετικά</a:t>
            </a:r>
            <a:r>
              <a:rPr lang="el-GR" dirty="0"/>
              <a:t>: όσο η μία πλευρά τόνιζε την ανάγκη πειθαρχίας και “λογικής”, τόσο η άλλη ενίσχυε τη ρητορική της προδοσίας και της λαϊκής κυριαρχίας. 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Η αμοιβαία ενίσχυση αντιθέτων αφηγημάτων οδήγησε σε συλλογική διάσπαση και </a:t>
            </a:r>
            <a:r>
              <a:rPr lang="el-GR" dirty="0" err="1"/>
              <a:t>απονομιμοποίηση</a:t>
            </a:r>
            <a:r>
              <a:rPr lang="el-GR" dirty="0"/>
              <a:t> του διαλόγου.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896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905450-0166-F06C-B33F-A2D55B93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7315200" cy="1154097"/>
          </a:xfrm>
        </p:spPr>
        <p:txBody>
          <a:bodyPr>
            <a:normAutofit/>
          </a:bodyPr>
          <a:lstStyle/>
          <a:p>
            <a:r>
              <a:rPr lang="el-GR" sz="1600" b="1" dirty="0"/>
              <a:t>2. «Είναι ένα δυναμικό μοντέλο κοινωνικής αλληλεπίδρασης, που δείχνει πώς τα πολιτισμικά πρότυπα παράγονται μέσα από ανατροφοδοτούμενους κύκλους συμπεριφοράς.»</a:t>
            </a:r>
            <a:br>
              <a:rPr lang="el-GR" sz="1600" dirty="0"/>
            </a:br>
            <a:endParaRPr lang="en-US" sz="1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08BF8F3-B1D8-F1E6-37E0-5DB0B5AD0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6"/>
            <a:ext cx="7315200" cy="3539527"/>
          </a:xfrm>
        </p:spPr>
        <p:txBody>
          <a:bodyPr>
            <a:normAutofit/>
          </a:bodyPr>
          <a:lstStyle/>
          <a:p>
            <a:pPr>
              <a:buNone/>
            </a:pPr>
            <a:br>
              <a:rPr lang="el-GR" dirty="0"/>
            </a:br>
            <a:r>
              <a:rPr lang="el-GR" dirty="0"/>
              <a:t>Στο </a:t>
            </a:r>
            <a:r>
              <a:rPr lang="el-GR" b="1" dirty="0"/>
              <a:t>διαδικτυακό πεδίο (</a:t>
            </a:r>
            <a:r>
              <a:rPr lang="el-GR" b="1" dirty="0" err="1"/>
              <a:t>social</a:t>
            </a:r>
            <a:r>
              <a:rPr lang="el-GR" b="1" dirty="0"/>
              <a:t> </a:t>
            </a:r>
            <a:r>
              <a:rPr lang="el-GR" b="1" dirty="0" err="1"/>
              <a:t>media</a:t>
            </a:r>
            <a:r>
              <a:rPr lang="el-GR" b="1" dirty="0"/>
              <a:t>)</a:t>
            </a:r>
            <a:r>
              <a:rPr lang="el-GR" dirty="0"/>
              <a:t>, η αλληλεπίδραση ανάμεσα σε “προοδευτικούς” και “παραδοσιακούς” για ζητήματα φύλου, εκκλησίας ή ταυτότητας δημιουργεί </a:t>
            </a:r>
            <a:r>
              <a:rPr lang="el-GR" b="1" dirty="0"/>
              <a:t>ανατροφοδοτούμενους κύκλους οργής και επιβεβαίωσης</a:t>
            </a:r>
            <a:r>
              <a:rPr lang="el-GR" dirty="0"/>
              <a:t>. 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Όσο κάθε πλευρά εκφράζει τη στάση της πιο έντονα, τόσο ενισχύεται η αντίθετη, παράγοντας ένα νέο πολιτισμικό πρότυπο </a:t>
            </a:r>
            <a:r>
              <a:rPr lang="el-GR" i="1" dirty="0"/>
              <a:t>ψηφιακού πολέμου ταυτοτήτων</a:t>
            </a:r>
            <a:r>
              <a:rPr lang="el-G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650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7CE102-686D-1CB0-3426-100A5A6A3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315200" cy="1154097"/>
          </a:xfrm>
        </p:spPr>
        <p:txBody>
          <a:bodyPr>
            <a:noAutofit/>
          </a:bodyPr>
          <a:lstStyle/>
          <a:p>
            <a:r>
              <a:rPr lang="el-GR" sz="1800" b="1" dirty="0"/>
              <a:t>3. «Η </a:t>
            </a:r>
            <a:r>
              <a:rPr lang="el-GR" sz="1800" b="1" dirty="0" err="1"/>
              <a:t>σχισμογένεση</a:t>
            </a:r>
            <a:r>
              <a:rPr lang="el-GR" sz="1800" b="1" dirty="0"/>
              <a:t> εξηγεί πώς οι πολιτισμικές διαφορές, οι ιεραρχίες και οι συγκρούσεις εξελίσσονται, όχι ως στατικές δομές αλλά ως αλληλεπιδραστικές διεργασίες.»</a:t>
            </a: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387AF3-6D14-CFD6-CA91-E567B9632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br>
              <a:rPr lang="el-GR" dirty="0"/>
            </a:br>
            <a:r>
              <a:rPr lang="el-GR" dirty="0"/>
              <a:t>Η </a:t>
            </a:r>
            <a:r>
              <a:rPr lang="el-GR" b="1" dirty="0"/>
              <a:t>ένταση μεταξύ Εκκλησίας και κράτους</a:t>
            </a:r>
            <a:r>
              <a:rPr lang="el-GR" dirty="0"/>
              <a:t> γύρω από τον ρόλο της θρησκείας στη δημόσια εκπαίδευση είναι τυπικό παράδειγμα αλληλεπιδραστικής </a:t>
            </a:r>
            <a:r>
              <a:rPr lang="el-GR" dirty="0" err="1"/>
              <a:t>σχισμογένεσης</a:t>
            </a:r>
            <a:r>
              <a:rPr lang="el-GR" dirty="0"/>
              <a:t>: οι θεσμοί δεν συγκρούονται απλώς, αλλά διαμορφώνουν ο ένας τον άλλο μέσω αντιπαράθεσης. </a:t>
            </a:r>
          </a:p>
          <a:p>
            <a:endParaRPr lang="el-GR" dirty="0"/>
          </a:p>
          <a:p>
            <a:r>
              <a:rPr lang="el-GR" dirty="0"/>
              <a:t>Όσο το κράτος προωθεί </a:t>
            </a:r>
            <a:r>
              <a:rPr lang="el-GR" dirty="0" err="1"/>
              <a:t>εκκοσμίκευση</a:t>
            </a:r>
            <a:r>
              <a:rPr lang="el-GR" dirty="0"/>
              <a:t>, τόσο η Εκκλησία </a:t>
            </a:r>
            <a:r>
              <a:rPr lang="el-GR" dirty="0" err="1"/>
              <a:t>επανενεργοποιεί</a:t>
            </a:r>
            <a:r>
              <a:rPr lang="el-GR" dirty="0"/>
              <a:t> τη ρητορική της “πνευματικής απειλής”.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066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FCABD8-148F-2905-2330-B47EB632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2656"/>
            <a:ext cx="7315200" cy="1154097"/>
          </a:xfrm>
        </p:spPr>
        <p:txBody>
          <a:bodyPr>
            <a:normAutofit/>
          </a:bodyPr>
          <a:lstStyle/>
          <a:p>
            <a:r>
              <a:rPr lang="el-GR" sz="1800" b="1" dirty="0"/>
              <a:t>4. «Ο </a:t>
            </a:r>
            <a:r>
              <a:rPr lang="el-GR" sz="1800" b="1" dirty="0" err="1"/>
              <a:t>Bateson</a:t>
            </a:r>
            <a:r>
              <a:rPr lang="el-GR" sz="1800" b="1" dirty="0"/>
              <a:t> χρησιμοποίησε τη θεωρία για να περιγράψει την αλληλεξάρτηση μεταξύ ατομικής ταυτότητας και συλλογικής τάξης.»</a:t>
            </a: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1C5449-AB3A-EB6B-0084-C2703D884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l-GR" dirty="0"/>
            </a:br>
            <a:r>
              <a:rPr lang="el-GR" dirty="0"/>
              <a:t>Η </a:t>
            </a:r>
            <a:r>
              <a:rPr lang="el-GR" b="1" dirty="0"/>
              <a:t>άνοδος της ταυτότητας του “αγανακτισμένου πολίτη”</a:t>
            </a:r>
            <a:r>
              <a:rPr lang="el-GR" dirty="0"/>
              <a:t> στη διάρκεια της κρίσης δείχνει αυτή την αλληλεξάρτηση: το άτομο </a:t>
            </a:r>
            <a:r>
              <a:rPr lang="el-GR" dirty="0" err="1"/>
              <a:t>αυτοπροσδιορίζεται</a:t>
            </a:r>
            <a:r>
              <a:rPr lang="el-GR" dirty="0"/>
              <a:t> μέσω της αντίθεσής του προς τις “ελίτ”, ενώ η συλλογική τάξη (το πολιτικό σύστημα, τα ΜΜΕ) προσαρμόζει τη ρητορική και τη δράση του στη διαρκή πίεση της λαϊκής αγανάκτησης. </a:t>
            </a:r>
          </a:p>
          <a:p>
            <a:endParaRPr lang="el-GR" dirty="0"/>
          </a:p>
          <a:p>
            <a:r>
              <a:rPr lang="el-GR" dirty="0"/>
              <a:t>Πρόκειται για </a:t>
            </a:r>
            <a:r>
              <a:rPr lang="el-GR" dirty="0" err="1"/>
              <a:t>σχισμογενή</a:t>
            </a:r>
            <a:r>
              <a:rPr lang="el-GR" dirty="0"/>
              <a:t> συν-εξέλιξη ταυτότητας και εξουσίας.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640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472B61-99A4-3A67-BCFD-9CA3A64D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48640"/>
            <a:ext cx="7315200" cy="1154097"/>
          </a:xfrm>
        </p:spPr>
        <p:txBody>
          <a:bodyPr>
            <a:normAutofit/>
          </a:bodyPr>
          <a:lstStyle/>
          <a:p>
            <a:r>
              <a:rPr lang="el-GR" sz="2000" b="1" dirty="0"/>
              <a:t>5. «Έτσι, η κουλτούρα δεν είναι ισορροπία αλλά ζωντανό πεδίο εντάσεων, διαφοροποίησης και αναστοχασμού.»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10EF6CF-B386-B119-A489-3C94A66F6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l-GR" dirty="0"/>
            </a:br>
            <a:br>
              <a:rPr lang="el-GR" dirty="0"/>
            </a:br>
            <a:r>
              <a:rPr lang="el-GR" dirty="0"/>
              <a:t>Η σημερινή </a:t>
            </a:r>
            <a:r>
              <a:rPr lang="el-GR" b="1" dirty="0"/>
              <a:t>πολιτισμική συνύπαρξη εκκλησιαστικών αξιών, νεοφιλελεύθερης κατανάλωσης και ψηφιακού κοσμοπολιτισμού</a:t>
            </a:r>
            <a:r>
              <a:rPr lang="el-GR" dirty="0"/>
              <a:t> στην Ελλάδα δείχνει ότι η κουλτούρα δεν λειτουργεί </a:t>
            </a:r>
            <a:r>
              <a:rPr lang="el-GR" dirty="0" err="1"/>
              <a:t>ομοιοστατικά</a:t>
            </a:r>
            <a:r>
              <a:rPr lang="el-GR" dirty="0"/>
              <a:t> αλλά </a:t>
            </a:r>
            <a:r>
              <a:rPr lang="el-GR" dirty="0" err="1"/>
              <a:t>σχισμογενετικά</a:t>
            </a:r>
            <a:r>
              <a:rPr lang="el-GR" dirty="0"/>
              <a:t>: αντιφατικά ρεύματα (παράδοση, εκσυγχρονισμός, </a:t>
            </a:r>
            <a:r>
              <a:rPr lang="el-GR" dirty="0" err="1"/>
              <a:t>lifestyle</a:t>
            </a:r>
            <a:r>
              <a:rPr lang="el-GR" dirty="0"/>
              <a:t>) </a:t>
            </a:r>
            <a:r>
              <a:rPr lang="el-GR" dirty="0" err="1"/>
              <a:t>αλληλοτροφοδοτούνται</a:t>
            </a:r>
            <a:r>
              <a:rPr lang="el-GR" dirty="0"/>
              <a:t> και αναγκάζουν την κοινωνία σε συνεχή </a:t>
            </a:r>
            <a:r>
              <a:rPr lang="el-GR" dirty="0" err="1"/>
              <a:t>αναστοχασμό</a:t>
            </a:r>
            <a:r>
              <a:rPr lang="el-GR" dirty="0"/>
              <a:t> για την ταυτότητά της.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591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5A478F-407C-3F16-7C01-3860FB7D2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73674"/>
            <a:ext cx="7315200" cy="349932"/>
          </a:xfrm>
        </p:spPr>
        <p:txBody>
          <a:bodyPr>
            <a:normAutofit fontScale="90000"/>
          </a:bodyPr>
          <a:lstStyle/>
          <a:p>
            <a:r>
              <a:rPr lang="el-GR" sz="2400" dirty="0"/>
              <a:t>Συμμετρική και Συμπληρωματική </a:t>
            </a:r>
            <a:r>
              <a:rPr lang="el-GR" sz="2400" dirty="0" err="1"/>
              <a:t>Σχισμογένεση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779EB9-9AC9-EFEE-D62C-E2A14C0CD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8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Ο </a:t>
            </a:r>
            <a:r>
              <a:rPr lang="el-GR" dirty="0" err="1"/>
              <a:t>Bateson</a:t>
            </a:r>
            <a:r>
              <a:rPr lang="el-GR" dirty="0"/>
              <a:t> διέκρινε δύο τύπους </a:t>
            </a:r>
            <a:r>
              <a:rPr lang="el-GR" dirty="0" err="1"/>
              <a:t>σχισμογένεσης</a:t>
            </a:r>
            <a:r>
              <a:rPr lang="el-GR" dirty="0"/>
              <a:t>: συμμετρική και συμπληρωματική.</a:t>
            </a:r>
          </a:p>
          <a:p>
            <a:endParaRPr lang="el-GR" dirty="0"/>
          </a:p>
          <a:p>
            <a:r>
              <a:rPr lang="el-GR" dirty="0"/>
              <a:t>Συμμετρική </a:t>
            </a:r>
            <a:r>
              <a:rPr lang="el-GR" dirty="0" err="1"/>
              <a:t>σχισμογένεση</a:t>
            </a:r>
            <a:r>
              <a:rPr lang="el-GR" dirty="0"/>
              <a:t>: δύο άτομα ή ομάδες ανταγωνίζονται μιμητικά, κλιμακώνοντας αμοιβαίες πράξεις (π.χ. εκδίκηση, ανταγωνισμός, εξοπλιστικές κούρσες).</a:t>
            </a:r>
          </a:p>
          <a:p>
            <a:endParaRPr lang="el-GR" dirty="0"/>
          </a:p>
          <a:p>
            <a:r>
              <a:rPr lang="el-GR" dirty="0"/>
              <a:t>Συμπληρωματική </a:t>
            </a:r>
            <a:r>
              <a:rPr lang="el-GR" dirty="0" err="1"/>
              <a:t>σχισμογένεση</a:t>
            </a:r>
            <a:r>
              <a:rPr lang="el-GR" dirty="0"/>
              <a:t>: οι ρόλοι είναι αντίθετοι αλλά αλληλεξαρτώμενοι (π.χ. κυριαρχία–υποταγή, προστάτης–εξαρτημένος).</a:t>
            </a:r>
          </a:p>
          <a:p>
            <a:endParaRPr lang="el-GR" dirty="0"/>
          </a:p>
          <a:p>
            <a:r>
              <a:rPr lang="el-GR" dirty="0"/>
              <a:t>Και οι δύο μορφές, αν δεν ρυθμιστούν, οδηγούν σε κοινωνική αστάθεια ή κρίση∙ χρειάζεται μηχανισμός εξισορρόπησης (π.χ. τελετουργία, χιούμορ, πολιτισμικός κανόνας).</a:t>
            </a:r>
          </a:p>
          <a:p>
            <a:endParaRPr lang="el-GR" dirty="0"/>
          </a:p>
          <a:p>
            <a:r>
              <a:rPr lang="el-GR" dirty="0"/>
              <a:t>Οι πολιτισμοί επινοούν μηχανισμούς “</a:t>
            </a:r>
            <a:r>
              <a:rPr lang="el-GR" dirty="0" err="1"/>
              <a:t>αποσυμπίεσης</a:t>
            </a:r>
            <a:r>
              <a:rPr lang="el-GR" dirty="0"/>
              <a:t>” για να αποτρέψουν τη διάλυση της κοινωνικής συνοχής.</a:t>
            </a:r>
          </a:p>
          <a:p>
            <a:endParaRPr lang="el-GR" dirty="0"/>
          </a:p>
          <a:p>
            <a:r>
              <a:rPr lang="el-GR" dirty="0"/>
              <a:t>Η θεωρία αυτή προεικονίζει μεταγενέστερες έννοιες όπως η κυβερνητική ανατροφοδότηση και η συστημική θεωρία των σχέσεων εξουσίας.</a:t>
            </a:r>
          </a:p>
        </p:txBody>
      </p:sp>
    </p:spTree>
    <p:extLst>
      <p:ext uri="{BB962C8B-B14F-4D97-AF65-F5344CB8AC3E}">
        <p14:creationId xmlns:p14="http://schemas.microsoft.com/office/powerpoint/2010/main" val="356601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476673"/>
            <a:ext cx="7315200" cy="648072"/>
          </a:xfrm>
        </p:spPr>
        <p:txBody>
          <a:bodyPr>
            <a:normAutofit/>
          </a:bodyPr>
          <a:lstStyle/>
          <a:p>
            <a:r>
              <a:rPr lang="el-GR" sz="2400" dirty="0"/>
              <a:t>Υπόθεση</a:t>
            </a:r>
            <a:r>
              <a:rPr lang="en-US" sz="2400" dirty="0"/>
              <a:t>: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844823"/>
            <a:ext cx="7992888" cy="446453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l-GR" dirty="0"/>
              <a:t>Οι δομές της κοινωνικής εξουσίας</a:t>
            </a:r>
            <a:r>
              <a:rPr lang="en-US" dirty="0"/>
              <a:t>…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</a:t>
            </a:r>
            <a:r>
              <a:rPr lang="el-GR" dirty="0"/>
              <a:t>μέσω της εκλεκτικής συνάφειας</a:t>
            </a:r>
            <a:endParaRPr lang="en-US" dirty="0"/>
          </a:p>
          <a:p>
            <a:endParaRPr lang="en-US" dirty="0"/>
          </a:p>
          <a:p>
            <a:r>
              <a:rPr lang="el-GR" dirty="0"/>
              <a:t>…ενθαρρύνουν </a:t>
            </a:r>
            <a:r>
              <a:rPr lang="en-US" dirty="0"/>
              <a:t> </a:t>
            </a:r>
            <a:r>
              <a:rPr lang="el-GR" dirty="0"/>
              <a:t>την εξάπλωση κάποιου συμβολικού/ηθικού συστήματος</a:t>
            </a:r>
          </a:p>
          <a:p>
            <a:endParaRPr lang="en-US" dirty="0"/>
          </a:p>
          <a:p>
            <a:r>
              <a:rPr lang="el-GR" dirty="0"/>
              <a:t>…καθώς το τελευταίο δίνει σε αυτές τις δομές ηθικό νόημα</a:t>
            </a:r>
          </a:p>
          <a:p>
            <a:endParaRPr lang="en-US" dirty="0"/>
          </a:p>
          <a:p>
            <a:r>
              <a:rPr lang="el-GR" dirty="0"/>
              <a:t>…και τις νομιμοποιεί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16191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1FAAC2-D0FB-AA4C-4B58-14AAB13E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18565"/>
            <a:ext cx="7315200" cy="660149"/>
          </a:xfrm>
        </p:spPr>
        <p:txBody>
          <a:bodyPr>
            <a:normAutofit/>
          </a:bodyPr>
          <a:lstStyle/>
          <a:p>
            <a:r>
              <a:rPr lang="el-GR" sz="1800" dirty="0"/>
              <a:t>Παραδείγματα</a:t>
            </a: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C25DEF-E2E2-B4A5-09E0-A216E84B2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56793"/>
            <a:ext cx="7315200" cy="4752568"/>
          </a:xfrm>
        </p:spPr>
        <p:txBody>
          <a:bodyPr>
            <a:normAutofit fontScale="92500" lnSpcReduction="10000"/>
          </a:bodyPr>
          <a:lstStyle/>
          <a:p>
            <a:pPr marL="502920" indent="-457200">
              <a:buAutoNum type="arabicParenR"/>
            </a:pPr>
            <a:r>
              <a:rPr lang="el-GR" b="1" dirty="0"/>
              <a:t>Συμμετρική </a:t>
            </a:r>
            <a:r>
              <a:rPr lang="el-GR" b="1" dirty="0" err="1"/>
              <a:t>σχισμογένεση</a:t>
            </a:r>
            <a:r>
              <a:rPr lang="el-GR" b="1" dirty="0"/>
              <a:t> (</a:t>
            </a:r>
            <a:r>
              <a:rPr lang="el-GR" b="1" dirty="0" err="1"/>
              <a:t>mimetic</a:t>
            </a:r>
            <a:r>
              <a:rPr lang="el-GR" b="1" dirty="0"/>
              <a:t> </a:t>
            </a:r>
            <a:r>
              <a:rPr lang="el-GR" b="1" dirty="0" err="1"/>
              <a:t>rivalry</a:t>
            </a:r>
            <a:r>
              <a:rPr lang="el-GR" b="1" dirty="0"/>
              <a:t>)</a:t>
            </a:r>
            <a:br>
              <a:rPr lang="el-GR" dirty="0"/>
            </a:br>
            <a:endParaRPr lang="el-GR" dirty="0"/>
          </a:p>
          <a:p>
            <a:pPr marL="45720" indent="0">
              <a:buNone/>
            </a:pPr>
            <a:r>
              <a:rPr lang="el-GR" i="1" dirty="0" err="1"/>
              <a:t>Οπαδικές</a:t>
            </a:r>
            <a:r>
              <a:rPr lang="el-GR" i="1" dirty="0"/>
              <a:t> αντιπαλότητες Ολυμπιακού–Παναθηναϊκού.</a:t>
            </a:r>
            <a:br>
              <a:rPr lang="el-GR" dirty="0"/>
            </a:br>
            <a:r>
              <a:rPr lang="el-GR" dirty="0"/>
              <a:t>Κάθε πλευρά «ανεβάζει τον πήχη» μιμητικά (συνθήματα → πανό → καπνογόνα → επεισόδια/αντίποινα). Η αμοιβαία κλιμάκωση χωρίς ιεραρχία ρόλων είναι τυπικά συμμετρική.</a:t>
            </a:r>
          </a:p>
          <a:p>
            <a:pPr marL="502920" indent="-457200">
              <a:buAutoNum type="arabicParenR"/>
            </a:pPr>
            <a:endParaRPr lang="el-GR" dirty="0"/>
          </a:p>
          <a:p>
            <a:pPr marL="502920" indent="-457200">
              <a:buAutoNum type="arabicParenR"/>
            </a:pPr>
            <a:endParaRPr lang="el-GR" dirty="0"/>
          </a:p>
          <a:p>
            <a:pPr>
              <a:buNone/>
            </a:pPr>
            <a:r>
              <a:rPr lang="el-GR" b="1" dirty="0"/>
              <a:t>2) Συμπληρωματική </a:t>
            </a:r>
            <a:r>
              <a:rPr lang="el-GR" b="1" dirty="0" err="1"/>
              <a:t>σχισμογένεση</a:t>
            </a:r>
            <a:r>
              <a:rPr lang="el-GR" b="1" dirty="0"/>
              <a:t> (</a:t>
            </a:r>
            <a:r>
              <a:rPr lang="el-GR" b="1" dirty="0" err="1"/>
              <a:t>opposed</a:t>
            </a:r>
            <a:r>
              <a:rPr lang="el-GR" b="1" dirty="0"/>
              <a:t> </a:t>
            </a:r>
            <a:r>
              <a:rPr lang="el-GR" b="1" dirty="0" err="1"/>
              <a:t>but</a:t>
            </a:r>
            <a:r>
              <a:rPr lang="el-GR" b="1" dirty="0"/>
              <a:t> </a:t>
            </a:r>
            <a:r>
              <a:rPr lang="el-GR" b="1" dirty="0" err="1"/>
              <a:t>interdependent</a:t>
            </a:r>
            <a:r>
              <a:rPr lang="el-GR" b="1" dirty="0"/>
              <a:t> </a:t>
            </a:r>
            <a:r>
              <a:rPr lang="el-GR" b="1" dirty="0" err="1"/>
              <a:t>roles</a:t>
            </a:r>
            <a:r>
              <a:rPr lang="el-GR" b="1" dirty="0"/>
              <a:t>)</a:t>
            </a:r>
            <a:br>
              <a:rPr lang="el-GR" dirty="0"/>
            </a:br>
            <a:endParaRPr lang="el-GR" dirty="0"/>
          </a:p>
          <a:p>
            <a:pPr>
              <a:buNone/>
            </a:pPr>
            <a:r>
              <a:rPr lang="el-GR" i="1" dirty="0"/>
              <a:t>Πελατειακή σχέση πολιτικού–πολίτη/τοπικού παράγοντα.</a:t>
            </a:r>
            <a:br>
              <a:rPr lang="el-GR" dirty="0"/>
            </a:br>
            <a:r>
              <a:rPr lang="el-GR" dirty="0"/>
              <a:t>Ρόλοι «προστάτης–εξαρτημένος»: ο πολιτικός παρέχει εξυπηρετήσεις/προστασία, ο πολίτης προσφέρει ψήφο/στήριξη. Η αλληλεξάρτηση ενισχύει και διαιωνίζει τη σχέση κυριαρχίας–υποταγής, άρα συμπληρωματική.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357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DDD616-B7B9-1830-CB7B-5F2D72DD1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29658"/>
            <a:ext cx="8712968" cy="637964"/>
          </a:xfrm>
        </p:spPr>
        <p:txBody>
          <a:bodyPr>
            <a:normAutofit/>
          </a:bodyPr>
          <a:lstStyle/>
          <a:p>
            <a:r>
              <a:rPr lang="el-GR" sz="2400" dirty="0"/>
              <a:t>Πολιτισμική και Κοινωνιολογική Ερμηνεία της </a:t>
            </a:r>
            <a:r>
              <a:rPr lang="el-GR" sz="2400" dirty="0" err="1"/>
              <a:t>Σχισμογένεσης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A4BD5C-02C7-489D-7A72-9086168E8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287573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Η </a:t>
            </a:r>
            <a:r>
              <a:rPr lang="el-GR" dirty="0" err="1"/>
              <a:t>σχισμογένεση</a:t>
            </a:r>
            <a:r>
              <a:rPr lang="el-GR" dirty="0"/>
              <a:t> αποτελεί μοντέλο πολιτισμικής δυναμικής, εξηγώντας πώς τα νοήματα και οι ρόλοι αναπαράγονται ή μετασχηματίζονται μέσω σύγκρουσης.</a:t>
            </a:r>
          </a:p>
          <a:p>
            <a:endParaRPr lang="el-GR" dirty="0"/>
          </a:p>
          <a:p>
            <a:r>
              <a:rPr lang="el-GR" dirty="0"/>
              <a:t>Στη </a:t>
            </a:r>
            <a:r>
              <a:rPr lang="el-GR" dirty="0" err="1"/>
              <a:t>μακροκοινωνιολογική</a:t>
            </a:r>
            <a:r>
              <a:rPr lang="el-GR" dirty="0"/>
              <a:t> προοπτική, μπορεί να ερμηνεύσει κοινωνικές </a:t>
            </a:r>
            <a:r>
              <a:rPr lang="el-GR" dirty="0" err="1"/>
              <a:t>πόλωσεις</a:t>
            </a:r>
            <a:r>
              <a:rPr lang="el-GR" dirty="0"/>
              <a:t>, εθνικές αντιπαλότητες και πολιτισμικά τραύματα.</a:t>
            </a:r>
          </a:p>
          <a:p>
            <a:endParaRPr lang="el-GR" dirty="0"/>
          </a:p>
          <a:p>
            <a:r>
              <a:rPr lang="el-GR" dirty="0"/>
              <a:t>Στη νεωτερικότητα, οι συμμετρικές </a:t>
            </a:r>
            <a:r>
              <a:rPr lang="el-GR" dirty="0" err="1"/>
              <a:t>σχισμογενέσεις</a:t>
            </a:r>
            <a:r>
              <a:rPr lang="el-GR" dirty="0"/>
              <a:t> (π.χ. εθνικισμοί, ιδεολογικές αντιπαραθέσεις) ενισχύονται από την επικοινωνία και τα ΜΜΕ.</a:t>
            </a:r>
          </a:p>
          <a:p>
            <a:endParaRPr lang="el-GR" dirty="0"/>
          </a:p>
          <a:p>
            <a:r>
              <a:rPr lang="el-GR" dirty="0"/>
              <a:t>Οι συμπληρωματικές </a:t>
            </a:r>
            <a:r>
              <a:rPr lang="el-GR" dirty="0" err="1"/>
              <a:t>σχισμογενέσεις</a:t>
            </a:r>
            <a:r>
              <a:rPr lang="el-GR" dirty="0"/>
              <a:t> αποτυπώνονται σε ιεραρχικές κουλτούρες (π.χ. πατρωνία, εξάρτηση, αυταρχισμός).</a:t>
            </a:r>
          </a:p>
          <a:p>
            <a:endParaRPr lang="el-GR" dirty="0"/>
          </a:p>
          <a:p>
            <a:r>
              <a:rPr lang="el-GR" dirty="0"/>
              <a:t>Ο </a:t>
            </a:r>
            <a:r>
              <a:rPr lang="el-GR" dirty="0" err="1"/>
              <a:t>Bateson</a:t>
            </a:r>
            <a:r>
              <a:rPr lang="el-GR" dirty="0"/>
              <a:t> δείχνει ότι η κουλτούρα είναι σύστημα αυτορρύθμισης μέσω επικοινωνιακών κύκλων∙ η κρίση σημαίνει απώλεια αυτής της ισορροπίας.</a:t>
            </a:r>
          </a:p>
          <a:p>
            <a:endParaRPr lang="el-GR" dirty="0"/>
          </a:p>
          <a:p>
            <a:r>
              <a:rPr lang="el-GR" dirty="0"/>
              <a:t>Έτσι, η κοινωνιολογία της κουλτούρας του αναδεικνύει τον άνθρωπο ως ον που συνυπάρχει σε ένα δικτυωμένο, αλληλεπιδραστικό και ενίοτε συγκρουσιακό σύμπαν νοημάτων.</a:t>
            </a:r>
          </a:p>
        </p:txBody>
      </p:sp>
    </p:spTree>
    <p:extLst>
      <p:ext uri="{BB962C8B-B14F-4D97-AF65-F5344CB8AC3E}">
        <p14:creationId xmlns:p14="http://schemas.microsoft.com/office/powerpoint/2010/main" val="23567359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CDA047-3EEA-1EF7-BD39-D7121FAC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7315200" cy="660149"/>
          </a:xfrm>
        </p:spPr>
        <p:txBody>
          <a:bodyPr>
            <a:normAutofit/>
          </a:bodyPr>
          <a:lstStyle/>
          <a:p>
            <a:r>
              <a:rPr lang="el-GR" sz="1600" b="1" dirty="0"/>
              <a:t>Παράγοντες που αυξάνουν την επιρρέπεια</a:t>
            </a:r>
            <a:endParaRPr lang="en-US" sz="1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6AF7E0-370D-0449-DCF2-711329C41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52736"/>
            <a:ext cx="8208912" cy="5472607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1500" b="1" dirty="0"/>
              <a:t>Πολλαπλές, μη τεμνόμενες ρωγμές</a:t>
            </a:r>
            <a:r>
              <a:rPr lang="el-GR" sz="1500" dirty="0"/>
              <a:t> (τάξη–περιοχή–θρησκεία–έθνος) χωρίς ισχυρούς διαύλους διαμεσολάβησης → συμμετρική κλιμάκωση “εμείς/εσείς”.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endParaRPr lang="el-GR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500" b="1" dirty="0"/>
              <a:t>Θεσμική αδυναμία</a:t>
            </a:r>
            <a:r>
              <a:rPr lang="el-GR" sz="1500" dirty="0"/>
              <a:t> (δικαιοσύνη, ΜΜΕ, κόμματα-ομπρέλες) και χαμηλή εμπιστοσύνη → τα </a:t>
            </a:r>
            <a:r>
              <a:rPr lang="el-GR" sz="1500" dirty="0" err="1"/>
              <a:t>feedback</a:t>
            </a:r>
            <a:r>
              <a:rPr lang="el-GR" sz="1500" dirty="0"/>
              <a:t> </a:t>
            </a:r>
            <a:r>
              <a:rPr lang="el-GR" sz="1500" dirty="0" err="1"/>
              <a:t>loops</a:t>
            </a:r>
            <a:r>
              <a:rPr lang="el-GR" sz="1500" dirty="0"/>
              <a:t> δεν αποσβένονται.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endParaRPr lang="el-GR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500" b="1" dirty="0"/>
              <a:t>Εκλογικά κίνητρα μηδενικού αθροίσματος</a:t>
            </a:r>
            <a:r>
              <a:rPr lang="el-GR" sz="1500" dirty="0"/>
              <a:t> (</a:t>
            </a:r>
            <a:r>
              <a:rPr lang="el-GR" sz="1500" dirty="0" err="1"/>
              <a:t>winner-takes-all</a:t>
            </a:r>
            <a:r>
              <a:rPr lang="el-GR" sz="1500" dirty="0"/>
              <a:t>, προσωποπαγή κόμματα) → μιμητική κούρσα πόλωσης.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endParaRPr lang="el-GR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500" b="1" dirty="0"/>
              <a:t>Ψηφιακή αρχιτεκτονική</a:t>
            </a:r>
            <a:r>
              <a:rPr lang="el-GR" sz="1500" dirty="0"/>
              <a:t> (αλγόριθμοι ανταμοιβής οργής, </a:t>
            </a:r>
            <a:r>
              <a:rPr lang="el-GR" sz="1500" dirty="0" err="1"/>
              <a:t>echo</a:t>
            </a:r>
            <a:r>
              <a:rPr lang="el-GR" sz="1500" dirty="0"/>
              <a:t> </a:t>
            </a:r>
            <a:r>
              <a:rPr lang="el-GR" sz="1500" dirty="0" err="1"/>
              <a:t>chambers</a:t>
            </a:r>
            <a:r>
              <a:rPr lang="el-GR" sz="1500" dirty="0"/>
              <a:t>) → </a:t>
            </a:r>
            <a:r>
              <a:rPr lang="el-GR" sz="1500" dirty="0" err="1"/>
              <a:t>ταχύρυθμη</a:t>
            </a:r>
            <a:r>
              <a:rPr lang="el-GR" sz="1500" dirty="0"/>
              <a:t> συμμετρική </a:t>
            </a:r>
            <a:r>
              <a:rPr lang="el-GR" sz="1500" dirty="0" err="1"/>
              <a:t>σχισμογένεση</a:t>
            </a:r>
            <a:r>
              <a:rPr lang="el-GR" sz="1500" dirty="0"/>
              <a:t> λόγου/ταυτότητας.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endParaRPr lang="el-GR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500" b="1" dirty="0"/>
              <a:t>Ιστορικό τραύμα ή πρόσφατες κρίσεις</a:t>
            </a:r>
            <a:r>
              <a:rPr lang="el-GR" sz="1500" dirty="0"/>
              <a:t> (οικονομικές/ασφάλειας) → υψηλή “ευερεθιστότητα” ταυτοτήτων.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endParaRPr lang="el-GR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500" b="1" dirty="0"/>
              <a:t>Πελατειακές/</a:t>
            </a:r>
            <a:r>
              <a:rPr lang="el-GR" sz="1500" b="1" dirty="0" err="1"/>
              <a:t>πατρωνευτικές</a:t>
            </a:r>
            <a:r>
              <a:rPr lang="el-GR" sz="1500" b="1" dirty="0"/>
              <a:t> δομές</a:t>
            </a:r>
            <a:r>
              <a:rPr lang="el-GR" sz="1500" dirty="0"/>
              <a:t> → σταθεροποιημένη </a:t>
            </a:r>
            <a:r>
              <a:rPr lang="el-GR" sz="1500" b="1" dirty="0"/>
              <a:t>συμπληρωματική</a:t>
            </a:r>
            <a:r>
              <a:rPr lang="el-GR" sz="1500" dirty="0"/>
              <a:t> </a:t>
            </a:r>
            <a:r>
              <a:rPr lang="el-GR" sz="1500" dirty="0" err="1"/>
              <a:t>σχισμογένεση</a:t>
            </a:r>
            <a:r>
              <a:rPr lang="el-GR" sz="1500" dirty="0"/>
              <a:t> (προστάτης–εξαρτημένος) που αναπαράγει ιεραρχίες.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endParaRPr lang="el-GR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500" b="1" dirty="0"/>
              <a:t>Νεοπαγείς ή ταχέως εκσυγχρονιζόμενες κοινωνίες</a:t>
            </a:r>
            <a:r>
              <a:rPr lang="el-GR" sz="1500" dirty="0"/>
              <a:t> χωρίς ώριμα ενδιάμεσα σώματα (συνδικάτα, επιμελητήρια, συλλόγους) → κενό απορρόφησης εντάσεων.</a:t>
            </a:r>
            <a:endParaRPr lang="en-US" sz="1500" dirty="0"/>
          </a:p>
          <a:p>
            <a:pPr>
              <a:buFont typeface="Arial" panose="020B0604020202020204" pitchFamily="34" charset="0"/>
              <a:buChar char="•"/>
            </a:pPr>
            <a:endParaRPr lang="el-GR" sz="15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500" b="1" dirty="0"/>
              <a:t>Ακραία ανισότητα/ανασφάλεια</a:t>
            </a:r>
            <a:r>
              <a:rPr lang="el-GR" sz="1500" dirty="0"/>
              <a:t> → ενισχύει ανταγωνιστικές αφηγήσεις αξιοπρέπειας και αξίωσης πόρων.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54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94B7115-5386-A52A-43A2-24EB7EBFA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476673"/>
            <a:ext cx="7834064" cy="58326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b="1" dirty="0"/>
              <a:t>Πώς φαίνονται οι δύο τύποι στην πράξη</a:t>
            </a:r>
            <a:endParaRPr lang="en-US" b="1" dirty="0"/>
          </a:p>
          <a:p>
            <a:pPr>
              <a:buNone/>
            </a:pPr>
            <a:endParaRPr lang="el-GR" b="1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Συμμετρική </a:t>
            </a:r>
            <a:r>
              <a:rPr lang="el-GR" b="1" dirty="0" err="1"/>
              <a:t>σχισμογένεση</a:t>
            </a:r>
            <a:r>
              <a:rPr lang="el-GR" b="1" dirty="0"/>
              <a:t>:</a:t>
            </a:r>
            <a:r>
              <a:rPr lang="el-GR" dirty="0"/>
              <a:t> δύο αντίπαλα μπλοκ/ταυτότητες κλιμακώνουν μιμητικά ρητορική, συμβολικές πράξεις, μποϊκοτάζ, </a:t>
            </a:r>
            <a:r>
              <a:rPr lang="el-GR" dirty="0" err="1"/>
              <a:t>street</a:t>
            </a:r>
            <a:r>
              <a:rPr lang="el-GR" dirty="0"/>
              <a:t> </a:t>
            </a:r>
            <a:r>
              <a:rPr lang="el-GR" dirty="0" err="1"/>
              <a:t>politics</a:t>
            </a:r>
            <a:r>
              <a:rPr lang="el-GR" dirty="0"/>
              <a:t>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Συμπληρωματική </a:t>
            </a:r>
            <a:r>
              <a:rPr lang="el-GR" b="1" dirty="0" err="1"/>
              <a:t>σχισμογένεση</a:t>
            </a:r>
            <a:r>
              <a:rPr lang="el-GR" b="1" dirty="0"/>
              <a:t>:</a:t>
            </a:r>
            <a:r>
              <a:rPr lang="el-GR" dirty="0"/>
              <a:t> παγιωμένοι ρόλοι κυριαρχίας–εξάρτησης (πελάτης/προστάτης, κέντρο/περιφέρεια, “ειδικός/λαϊκός”), που </a:t>
            </a:r>
            <a:r>
              <a:rPr lang="el-GR" dirty="0" err="1"/>
              <a:t>αλληλοενισχύονται</a:t>
            </a:r>
            <a:r>
              <a:rPr lang="el-GR" dirty="0"/>
              <a:t> και κλειδώνουν το σύστημα.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l-GR" b="1" dirty="0"/>
              <a:t>Διαγνωστικά (γρήγορο τεστ επιρρέπειας)</a:t>
            </a:r>
            <a:endParaRPr lang="en-US" b="1" dirty="0"/>
          </a:p>
          <a:p>
            <a:pPr>
              <a:buNone/>
            </a:pPr>
            <a:endParaRPr lang="el-GR" b="1" dirty="0"/>
          </a:p>
          <a:p>
            <a:pPr>
              <a:buFont typeface="+mj-lt"/>
              <a:buAutoNum type="arabicPeriod"/>
            </a:pPr>
            <a:r>
              <a:rPr lang="el-GR" dirty="0"/>
              <a:t>Υπάρχουν </a:t>
            </a:r>
            <a:r>
              <a:rPr lang="el-GR" b="1" dirty="0"/>
              <a:t>διασταυρούμενοι δεσμοί</a:t>
            </a:r>
            <a:r>
              <a:rPr lang="el-GR" dirty="0"/>
              <a:t> μεταξύ αντιπάλων (π.χ. επαγγελματικές ενώσεις, μικτά ΜΜΕ);</a:t>
            </a:r>
            <a:endParaRPr lang="en-US" dirty="0"/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r>
              <a:rPr lang="el-GR" dirty="0"/>
              <a:t>Οι θεσμοί </a:t>
            </a:r>
            <a:r>
              <a:rPr lang="el-GR" b="1" dirty="0"/>
              <a:t>τιμωρούν</a:t>
            </a:r>
            <a:r>
              <a:rPr lang="el-GR" dirty="0"/>
              <a:t> την κλιμάκωση ή την </a:t>
            </a:r>
            <a:r>
              <a:rPr lang="el-GR" b="1" dirty="0"/>
              <a:t>ανταμείβουν</a:t>
            </a:r>
            <a:r>
              <a:rPr lang="el-GR" dirty="0"/>
              <a:t>;</a:t>
            </a:r>
            <a:endParaRPr lang="en-US" dirty="0"/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r>
              <a:rPr lang="el-GR" dirty="0"/>
              <a:t>Πόσο </a:t>
            </a:r>
            <a:r>
              <a:rPr lang="el-GR" b="1" dirty="0"/>
              <a:t>εύκολα</a:t>
            </a:r>
            <a:r>
              <a:rPr lang="el-GR" dirty="0"/>
              <a:t> μια προσβολή γίνεται </a:t>
            </a:r>
            <a:r>
              <a:rPr lang="el-GR" b="1" dirty="0"/>
              <a:t>συλλογική</a:t>
            </a:r>
            <a:r>
              <a:rPr lang="el-GR" dirty="0"/>
              <a:t>;</a:t>
            </a:r>
            <a:endParaRPr lang="en-US" dirty="0"/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r>
              <a:rPr lang="el-GR" dirty="0"/>
              <a:t>Πόσο </a:t>
            </a:r>
            <a:r>
              <a:rPr lang="el-GR" b="1" dirty="0"/>
              <a:t>συγκεντρωτική</a:t>
            </a:r>
            <a:r>
              <a:rPr lang="el-GR" dirty="0"/>
              <a:t> είναι η πρόσβαση σε πόρους/προστασία;</a:t>
            </a:r>
            <a:endParaRPr lang="en-US" dirty="0"/>
          </a:p>
          <a:p>
            <a:pPr>
              <a:buFont typeface="+mj-lt"/>
              <a:buAutoNum type="arabicPeriod"/>
            </a:pPr>
            <a:endParaRPr lang="el-GR" dirty="0"/>
          </a:p>
          <a:p>
            <a:pPr>
              <a:buFont typeface="+mj-lt"/>
              <a:buAutoNum type="arabicPeriod"/>
            </a:pPr>
            <a:r>
              <a:rPr lang="el-GR" dirty="0"/>
              <a:t>Η δημόσια σφαίρα είναι </a:t>
            </a:r>
            <a:r>
              <a:rPr lang="el-GR" b="1" dirty="0"/>
              <a:t>πολυκεντρική</a:t>
            </a:r>
            <a:r>
              <a:rPr lang="el-GR" dirty="0"/>
              <a:t> ή </a:t>
            </a:r>
            <a:r>
              <a:rPr lang="el-GR" b="1" dirty="0" err="1"/>
              <a:t>μονο</a:t>
            </a:r>
            <a:r>
              <a:rPr lang="el-GR" b="1" dirty="0"/>
              <a:t>-αλγοριθμική</a:t>
            </a:r>
            <a:r>
              <a:rPr lang="el-GR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660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11BE02-A6DF-9692-B3AB-3EECE06D6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5" y="44624"/>
            <a:ext cx="8568952" cy="781980"/>
          </a:xfrm>
        </p:spPr>
        <p:txBody>
          <a:bodyPr>
            <a:normAutofit/>
          </a:bodyPr>
          <a:lstStyle/>
          <a:p>
            <a:r>
              <a:rPr lang="el-GR" sz="2000" dirty="0"/>
              <a:t>Η </a:t>
            </a:r>
            <a:r>
              <a:rPr lang="el-GR" sz="2000" dirty="0" err="1"/>
              <a:t>Σχισμογένεση</a:t>
            </a:r>
            <a:r>
              <a:rPr lang="el-GR" sz="2000" dirty="0"/>
              <a:t> στις Σύγχρονες Κοινωνίες: Πολιτική, ΜΜΕ και Πολιτισμική Πόλωση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A2A2F2E-1EA3-0114-DB8B-06E40D96D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00599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Στη σύγχρονη εποχή, η </a:t>
            </a:r>
            <a:r>
              <a:rPr lang="el-GR" dirty="0" err="1"/>
              <a:t>σχισμογένεση</a:t>
            </a:r>
            <a:r>
              <a:rPr lang="el-GR" dirty="0"/>
              <a:t> εκδηλώνεται έντονα στα πολιτικά και ψηφιακά περιβάλλοντα, όπου η αλληλεπίδραση οδηγεί σε πόλωση αντί για κατανόηση.</a:t>
            </a:r>
          </a:p>
          <a:p>
            <a:endParaRPr lang="el-GR" dirty="0"/>
          </a:p>
          <a:p>
            <a:r>
              <a:rPr lang="el-GR" dirty="0"/>
              <a:t>Οι συμμετρικές </a:t>
            </a:r>
            <a:r>
              <a:rPr lang="el-GR" dirty="0" err="1"/>
              <a:t>σχισμογενέσεις</a:t>
            </a:r>
            <a:r>
              <a:rPr lang="el-GR" dirty="0"/>
              <a:t> φαίνονται σε ανταγωνιστικές ιδεολογίες, όπως φιλελευθερισμός–λαϊκισμός, ή «Δύση–Αντι-Δύση», που κλιμακώνουν αμοιβαία τον λόγο.</a:t>
            </a:r>
          </a:p>
          <a:p>
            <a:endParaRPr lang="el-GR" dirty="0"/>
          </a:p>
          <a:p>
            <a:r>
              <a:rPr lang="el-GR" dirty="0"/>
              <a:t>Τα κοινωνικά δίκτυα ενισχύουν την πόλωση μέσω “</a:t>
            </a:r>
            <a:r>
              <a:rPr lang="el-GR" dirty="0" err="1"/>
              <a:t>feedback</a:t>
            </a:r>
            <a:r>
              <a:rPr lang="el-GR" dirty="0"/>
              <a:t> </a:t>
            </a:r>
            <a:r>
              <a:rPr lang="el-GR" dirty="0" err="1"/>
              <a:t>loops</a:t>
            </a:r>
            <a:r>
              <a:rPr lang="el-GR" dirty="0"/>
              <a:t>” – κάθε πλευρά επιβεβαιώνει τα ίδια της τα νοήματα μέσα σε “</a:t>
            </a:r>
            <a:r>
              <a:rPr lang="el-GR" dirty="0" err="1"/>
              <a:t>echo</a:t>
            </a:r>
            <a:r>
              <a:rPr lang="el-GR" dirty="0"/>
              <a:t> </a:t>
            </a:r>
            <a:r>
              <a:rPr lang="el-GR" dirty="0" err="1"/>
              <a:t>chambers</a:t>
            </a:r>
            <a:r>
              <a:rPr lang="el-GR" dirty="0"/>
              <a:t>”.</a:t>
            </a:r>
          </a:p>
          <a:p>
            <a:endParaRPr lang="el-GR" dirty="0"/>
          </a:p>
          <a:p>
            <a:r>
              <a:rPr lang="el-GR" dirty="0"/>
              <a:t>Οι συμπληρωματικές </a:t>
            </a:r>
            <a:r>
              <a:rPr lang="el-GR" dirty="0" err="1"/>
              <a:t>σχισμογενέσεις</a:t>
            </a:r>
            <a:r>
              <a:rPr lang="el-GR" dirty="0"/>
              <a:t> επιμένουν σε πολιτισμικές ιεραρχίες: π.χ. ελίτ–λαός, κέντρο–περιφέρεια, γνώση–πίστη, παράγοντας εξάρτηση και θυμό.</a:t>
            </a:r>
          </a:p>
          <a:p>
            <a:endParaRPr lang="el-GR" dirty="0"/>
          </a:p>
          <a:p>
            <a:r>
              <a:rPr lang="el-GR" dirty="0"/>
              <a:t>Η απουσία μηχανισμών πολιτισμικής εξισορρόπησης (τελετουργίας, συμβολικού διαλόγου, κοινού νοήματος) οδηγεί σε κρίση εμπιστοσύνης και κοινωνικής συνοχής.</a:t>
            </a:r>
          </a:p>
          <a:p>
            <a:endParaRPr lang="el-GR" dirty="0"/>
          </a:p>
          <a:p>
            <a:r>
              <a:rPr lang="el-GR" dirty="0"/>
              <a:t>Η θεωρία του </a:t>
            </a:r>
            <a:r>
              <a:rPr lang="el-GR" dirty="0" err="1"/>
              <a:t>Bateson</a:t>
            </a:r>
            <a:r>
              <a:rPr lang="el-GR" dirty="0"/>
              <a:t> προσφέρει κριτικό εργαλείο για τη διάγνωση πολιτισμικών ρήξεων∙ υποδεικνύει ότι μόνο η επανένταξη της επικοινωνίας σε κύκλους αμοιβαίας αναγνώρισης μπορεί να αναστρέψει τη </a:t>
            </a:r>
            <a:r>
              <a:rPr lang="el-GR" dirty="0" err="1"/>
              <a:t>σχισμογενετική</a:t>
            </a:r>
            <a:r>
              <a:rPr lang="el-GR" dirty="0"/>
              <a:t> πόλωση.</a:t>
            </a:r>
          </a:p>
        </p:txBody>
      </p:sp>
    </p:spTree>
    <p:extLst>
      <p:ext uri="{BB962C8B-B14F-4D97-AF65-F5344CB8AC3E}">
        <p14:creationId xmlns:p14="http://schemas.microsoft.com/office/powerpoint/2010/main" val="25976530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D10587-7118-8698-5FF9-5B6EFF6DE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876173"/>
          </a:xfrm>
        </p:spPr>
        <p:txBody>
          <a:bodyPr>
            <a:normAutofit/>
          </a:bodyPr>
          <a:lstStyle/>
          <a:p>
            <a:r>
              <a:rPr lang="en-US" sz="3200" dirty="0"/>
              <a:t>Charles Taylor</a:t>
            </a:r>
          </a:p>
        </p:txBody>
      </p:sp>
    </p:spTree>
    <p:extLst>
      <p:ext uri="{BB962C8B-B14F-4D97-AF65-F5344CB8AC3E}">
        <p14:creationId xmlns:p14="http://schemas.microsoft.com/office/powerpoint/2010/main" val="25842053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9E3C36-6CB8-ACF4-DE91-05562B814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7315200" cy="506025"/>
          </a:xfrm>
        </p:spPr>
        <p:txBody>
          <a:bodyPr>
            <a:normAutofit/>
          </a:bodyPr>
          <a:lstStyle/>
          <a:p>
            <a:r>
              <a:rPr lang="en-US" sz="2000" dirty="0"/>
              <a:t>Charles Taylor </a:t>
            </a:r>
            <a:r>
              <a:rPr lang="el-GR" sz="2000" dirty="0"/>
              <a:t>– Πηγές του Εαυτού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D53667-C968-933B-23DD-FC86BBD3A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980728"/>
            <a:ext cx="8208912" cy="5184576"/>
          </a:xfrm>
        </p:spPr>
        <p:txBody>
          <a:bodyPr>
            <a:normAutofit fontScale="92500"/>
          </a:bodyPr>
          <a:lstStyle/>
          <a:p>
            <a:r>
              <a:rPr lang="el-GR" dirty="0"/>
              <a:t>Εισαγωγή &amp; Κεντρικά Ερωτήματα: Το έργο επιδιώκει να χαρτογραφήσει την ιστορική εξέλιξη της «μοντέρνας ταυτότητας» (</a:t>
            </a:r>
            <a:r>
              <a:rPr lang="el-GR" dirty="0" err="1"/>
              <a:t>modern</a:t>
            </a:r>
            <a:r>
              <a:rPr lang="el-GR" dirty="0"/>
              <a:t> </a:t>
            </a:r>
            <a:r>
              <a:rPr lang="el-GR" dirty="0" err="1"/>
              <a:t>identity</a:t>
            </a:r>
            <a:r>
              <a:rPr lang="el-GR" dirty="0"/>
              <a:t>)</a:t>
            </a:r>
          </a:p>
          <a:p>
            <a:endParaRPr lang="el-GR" dirty="0"/>
          </a:p>
          <a:p>
            <a:r>
              <a:rPr lang="el-GR" dirty="0"/>
              <a:t>Αναζητά τις «πηγές» (</a:t>
            </a:r>
            <a:r>
              <a:rPr lang="el-GR" dirty="0" err="1"/>
              <a:t>sources</a:t>
            </a:r>
            <a:r>
              <a:rPr lang="el-GR" dirty="0"/>
              <a:t>) που διαμορφώνουν τον σύγχρονο εαυτό</a:t>
            </a:r>
          </a:p>
          <a:p>
            <a:endParaRPr lang="el-GR" dirty="0"/>
          </a:p>
          <a:p>
            <a:r>
              <a:rPr lang="el-GR" dirty="0"/>
              <a:t>Υποστηρίζει ότι η ταυτότητα δεν είναι απλώς αποτέλεσμα δομικών δυνάμεων, αλλά φέρει ηθική κατεύθυνση</a:t>
            </a:r>
          </a:p>
          <a:p>
            <a:endParaRPr lang="el-GR" dirty="0"/>
          </a:p>
          <a:p>
            <a:r>
              <a:rPr lang="el-GR" dirty="0"/>
              <a:t>Τονίζει τη σημασία των «ισχυρών αξιολογήσεων» (</a:t>
            </a:r>
            <a:r>
              <a:rPr lang="el-GR" dirty="0" err="1"/>
              <a:t>strong</a:t>
            </a:r>
            <a:r>
              <a:rPr lang="el-GR" dirty="0"/>
              <a:t> </a:t>
            </a:r>
            <a:r>
              <a:rPr lang="el-GR" dirty="0" err="1"/>
              <a:t>evaluations</a:t>
            </a:r>
            <a:r>
              <a:rPr lang="el-GR" dirty="0"/>
              <a:t>) ως κριτήρια για το τι θεωρούμε καλό</a:t>
            </a:r>
          </a:p>
          <a:p>
            <a:endParaRPr lang="el-GR" dirty="0"/>
          </a:p>
          <a:p>
            <a:r>
              <a:rPr lang="el-GR" dirty="0"/>
              <a:t>Αντιτίθεται στον ηθικό νατουραλισμό που θέλει τις αξίες ως απλά συναισθηματικές ή λειτουργικές εκφάνσεις</a:t>
            </a:r>
          </a:p>
          <a:p>
            <a:endParaRPr lang="el-GR" dirty="0"/>
          </a:p>
          <a:p>
            <a:r>
              <a:rPr lang="el-GR" dirty="0"/>
              <a:t>Θέτει το ερώτημα: από πού πηγάζει το νόημα για τον εαυτό και την ζωή;</a:t>
            </a:r>
          </a:p>
        </p:txBody>
      </p:sp>
    </p:spTree>
    <p:extLst>
      <p:ext uri="{BB962C8B-B14F-4D97-AF65-F5344CB8AC3E}">
        <p14:creationId xmlns:p14="http://schemas.microsoft.com/office/powerpoint/2010/main" val="10149594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D10166-E6B5-B9BE-2E90-60CF51BF2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315200" cy="493948"/>
          </a:xfrm>
        </p:spPr>
        <p:txBody>
          <a:bodyPr>
            <a:normAutofit/>
          </a:bodyPr>
          <a:lstStyle/>
          <a:p>
            <a:r>
              <a:rPr lang="el-GR" sz="1800" b="1" dirty="0"/>
              <a:t>1) Αρχαιότητα: ο κοσμικός/ηθικός εαυτός της τάξης</a:t>
            </a: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D39A68-C00D-7C05-6709-5C0A5B10C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Πλάτων–Αριστοτέλης:</a:t>
            </a:r>
            <a:r>
              <a:rPr lang="el-GR" dirty="0"/>
              <a:t> ο εαυτός νοείται μέσα σε μια </a:t>
            </a:r>
            <a:r>
              <a:rPr lang="el-GR" b="1" dirty="0"/>
              <a:t>κοσμική τάξη</a:t>
            </a:r>
            <a:r>
              <a:rPr lang="el-GR" dirty="0"/>
              <a:t> (κόσμος-λόγος/τέλος). Η ηθική είναι </a:t>
            </a:r>
            <a:r>
              <a:rPr lang="el-GR" b="1" dirty="0"/>
              <a:t>τελεολογική</a:t>
            </a:r>
            <a:r>
              <a:rPr lang="el-GR" dirty="0"/>
              <a:t>: το «αγαθό βίο» συντονίζεται με την αντικειμενική τάξη πραγμάτων (λόγος &gt; πάθη).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Στωικοί:</a:t>
            </a:r>
            <a:r>
              <a:rPr lang="el-GR" dirty="0"/>
              <a:t> εσωτερική αυτάρκεια, καθολικός λόγος∙ πρώιμη ιδέα </a:t>
            </a:r>
            <a:r>
              <a:rPr lang="el-GR" b="1" dirty="0"/>
              <a:t>εσωτερικής κυριαρχίας</a:t>
            </a:r>
            <a:r>
              <a:rPr lang="el-G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489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FE01F8-345D-928F-33C3-1793CF22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8330042" cy="1154097"/>
          </a:xfrm>
        </p:spPr>
        <p:txBody>
          <a:bodyPr>
            <a:normAutofit/>
          </a:bodyPr>
          <a:lstStyle/>
          <a:p>
            <a:r>
              <a:rPr lang="el-GR" sz="1800" b="1" dirty="0"/>
              <a:t>2) Χριστιανική αρχαιότητα–Μεσαίωνας: ο</a:t>
            </a:r>
            <a:r>
              <a:rPr lang="en-US" sz="1800" b="1" dirty="0"/>
              <a:t> </a:t>
            </a:r>
            <a:r>
              <a:rPr lang="el-GR" sz="1800" b="1" dirty="0" err="1"/>
              <a:t>εσωτερικευμένος</a:t>
            </a:r>
            <a:r>
              <a:rPr lang="el-GR" sz="1800" b="1" dirty="0"/>
              <a:t>/εξομολογούμενος εαυτός</a:t>
            </a:r>
            <a:br>
              <a:rPr lang="el-GR" sz="1800" b="1" dirty="0"/>
            </a:b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04AF7C-10AC-2719-72F6-391769EAA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933" y="2060848"/>
            <a:ext cx="7315200" cy="353952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Αυγουστίνος:</a:t>
            </a:r>
            <a:r>
              <a:rPr lang="el-GR" dirty="0"/>
              <a:t> ριζική στροφή προς το </a:t>
            </a:r>
            <a:r>
              <a:rPr lang="el-GR" b="1" dirty="0"/>
              <a:t>εσωτερικό</a:t>
            </a:r>
            <a:r>
              <a:rPr lang="el-GR" dirty="0"/>
              <a:t>· ο Θεός συναντάται στην «εσωτερική σφαίρα». Γέννηση της </a:t>
            </a:r>
            <a:r>
              <a:rPr lang="el-GR" b="1" dirty="0"/>
              <a:t>εσωτερικότητας</a:t>
            </a:r>
            <a:r>
              <a:rPr lang="el-GR" dirty="0"/>
              <a:t> (</a:t>
            </a:r>
            <a:r>
              <a:rPr lang="el-GR" dirty="0" err="1"/>
              <a:t>inwardness</a:t>
            </a:r>
            <a:r>
              <a:rPr lang="el-GR" dirty="0"/>
              <a:t>) και της </a:t>
            </a:r>
            <a:r>
              <a:rPr lang="el-GR" b="1" dirty="0"/>
              <a:t>βούλησης</a:t>
            </a:r>
            <a:r>
              <a:rPr lang="el-GR" dirty="0"/>
              <a:t>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Μεσαιωνική λατινική Χριστιανοσύνη: ο εαυτός τοποθετείται σε </a:t>
            </a:r>
            <a:r>
              <a:rPr lang="el-GR" b="1" dirty="0"/>
              <a:t>ιεραρχημένο κοσμοείδωλο</a:t>
            </a:r>
            <a:r>
              <a:rPr lang="el-GR" dirty="0"/>
              <a:t>∙ η ταυτότητα νοείται σχεσιακά (Θεός–κοινότητα–λειτουργήματα).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884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4D497A-269E-4EBC-C0B4-AD68F51B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20688"/>
            <a:ext cx="7315200" cy="637964"/>
          </a:xfrm>
        </p:spPr>
        <p:txBody>
          <a:bodyPr>
            <a:normAutofit/>
          </a:bodyPr>
          <a:lstStyle/>
          <a:p>
            <a:r>
              <a:rPr lang="el-GR" sz="2000" b="1" dirty="0"/>
              <a:t>3) Μεταρρύθμιση &amp; «επιβεβαίωση της καθημερινής ζωής»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856A96-C7D9-8B59-72B4-C847032C1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32857"/>
            <a:ext cx="7315200" cy="41765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Λούθηρος–Καλβίνος:</a:t>
            </a:r>
            <a:r>
              <a:rPr lang="el-GR" dirty="0"/>
              <a:t> </a:t>
            </a:r>
            <a:r>
              <a:rPr lang="el-GR" dirty="0" err="1"/>
              <a:t>απο-ιεροποίηση</a:t>
            </a:r>
            <a:r>
              <a:rPr lang="el-GR" dirty="0"/>
              <a:t> ης μεσιτείας, έμφαση στη </a:t>
            </a:r>
            <a:r>
              <a:rPr lang="el-GR" b="1" dirty="0"/>
              <a:t>συνείδηση</a:t>
            </a:r>
            <a:r>
              <a:rPr lang="el-GR" dirty="0"/>
              <a:t>, στην καθημερινή κλήση, στην πειθαρχία.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Διαμορφώνεται η </a:t>
            </a:r>
            <a:r>
              <a:rPr lang="el-GR" b="1" dirty="0"/>
              <a:t>ηθική του καθημερινού</a:t>
            </a:r>
            <a:r>
              <a:rPr lang="el-GR" dirty="0"/>
              <a:t> (</a:t>
            </a:r>
            <a:r>
              <a:rPr lang="el-GR" dirty="0" err="1"/>
              <a:t>family</a:t>
            </a:r>
            <a:r>
              <a:rPr lang="el-GR" dirty="0"/>
              <a:t>/</a:t>
            </a:r>
            <a:r>
              <a:rPr lang="el-GR" dirty="0" err="1"/>
              <a:t>work</a:t>
            </a:r>
            <a:r>
              <a:rPr lang="el-GR" dirty="0"/>
              <a:t>), που ο Taylor ονομάζει </a:t>
            </a:r>
            <a:r>
              <a:rPr lang="el-GR" b="1" dirty="0" err="1"/>
              <a:t>affirmation</a:t>
            </a:r>
            <a:r>
              <a:rPr lang="el-GR" b="1" dirty="0"/>
              <a:t> of </a:t>
            </a:r>
            <a:r>
              <a:rPr lang="el-GR" b="1" dirty="0" err="1"/>
              <a:t>ordinary</a:t>
            </a:r>
            <a:r>
              <a:rPr lang="el-GR" b="1" dirty="0"/>
              <a:t> </a:t>
            </a:r>
            <a:r>
              <a:rPr lang="el-GR" b="1" dirty="0" err="1"/>
              <a:t>life</a:t>
            </a:r>
            <a:r>
              <a:rPr lang="el-GR" dirty="0"/>
              <a:t>: το νόημα μετατοπίζεται από τις υπερβατικές αριστείες στην ευσυνειδησία της καθημερινότητας.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7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3C59C2-81EE-59C0-5A2B-7CD98032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Weber</a:t>
            </a:r>
          </a:p>
        </p:txBody>
      </p:sp>
    </p:spTree>
    <p:extLst>
      <p:ext uri="{BB962C8B-B14F-4D97-AF65-F5344CB8AC3E}">
        <p14:creationId xmlns:p14="http://schemas.microsoft.com/office/powerpoint/2010/main" val="5839059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FD9753-6AAF-75C7-FB2D-C52F97D58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48640"/>
            <a:ext cx="7315200" cy="925996"/>
          </a:xfrm>
        </p:spPr>
        <p:txBody>
          <a:bodyPr>
            <a:normAutofit/>
          </a:bodyPr>
          <a:lstStyle/>
          <a:p>
            <a:r>
              <a:rPr lang="el-GR" sz="2000" b="1" dirty="0"/>
              <a:t>4) Νέα Επιστήμη &amp; Καρτεσιανισμός: ο διαυγής, αυτονομημένος νους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4F298F-DFB1-CBD0-A7E3-D48B2B7E9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b="1" dirty="0" err="1"/>
              <a:t>Ντεκάρτ</a:t>
            </a:r>
            <a:r>
              <a:rPr lang="el-GR" b="1" dirty="0"/>
              <a:t>:</a:t>
            </a:r>
            <a:r>
              <a:rPr lang="el-GR" dirty="0"/>
              <a:t> ο εαυτός ταυτίζεται με τη </a:t>
            </a:r>
            <a:r>
              <a:rPr lang="el-GR" b="1" dirty="0"/>
              <a:t>συνείδηση-νους</a:t>
            </a:r>
            <a:r>
              <a:rPr lang="el-GR" dirty="0"/>
              <a:t> (</a:t>
            </a:r>
            <a:r>
              <a:rPr lang="el-GR" dirty="0" err="1"/>
              <a:t>res</a:t>
            </a:r>
            <a:r>
              <a:rPr lang="el-GR" dirty="0"/>
              <a:t> </a:t>
            </a:r>
            <a:r>
              <a:rPr lang="el-GR" dirty="0" err="1"/>
              <a:t>cogitans</a:t>
            </a:r>
            <a:r>
              <a:rPr lang="el-GR" dirty="0"/>
              <a:t>)· αναδύεται το ιδεώδες της </a:t>
            </a:r>
            <a:r>
              <a:rPr lang="el-GR" b="1" dirty="0"/>
              <a:t>διαύγειας και βεβαιότητας</a:t>
            </a:r>
            <a:r>
              <a:rPr lang="el-G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Μηχανιστικός φυσικός κόσμος:</a:t>
            </a:r>
            <a:r>
              <a:rPr lang="el-GR" dirty="0"/>
              <a:t> ο εξωτερικός κόσμος αποτιμάται </a:t>
            </a:r>
            <a:r>
              <a:rPr lang="el-GR" b="1" dirty="0" err="1"/>
              <a:t>εργαλειακά</a:t>
            </a:r>
            <a:r>
              <a:rPr lang="el-GR" dirty="0"/>
              <a:t>· ηθική συχνά μεταφράζεται σε αυτοκυριαρχία και ορθολογικό έλεγχο.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696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8BA37F-F755-A81C-D073-4DE1941A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7315200" cy="1154097"/>
          </a:xfrm>
        </p:spPr>
        <p:txBody>
          <a:bodyPr>
            <a:normAutofit/>
          </a:bodyPr>
          <a:lstStyle/>
          <a:p>
            <a:r>
              <a:rPr lang="el-GR" sz="2000" b="1" dirty="0"/>
              <a:t>5) Διαφωτισμός &amp; ηθικές πηγές της ουμανιστικής κοσμικότητας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B105E1-7179-7499-7670-7D8D2F1CB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060849"/>
            <a:ext cx="8496944" cy="42485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b="1" dirty="0" err="1"/>
              <a:t>Λοκ</a:t>
            </a:r>
            <a:r>
              <a:rPr lang="el-GR" b="1" dirty="0"/>
              <a:t>–Χιουμ–Σμιθ:</a:t>
            </a:r>
            <a:r>
              <a:rPr lang="el-GR" dirty="0"/>
              <a:t> εμπειρισμός, </a:t>
            </a:r>
            <a:r>
              <a:rPr lang="el-GR" b="1" dirty="0"/>
              <a:t>ηθικό αίσθημα/συμπάθεια</a:t>
            </a:r>
            <a:r>
              <a:rPr lang="el-GR" dirty="0"/>
              <a:t>, εμπορική κοινωνία. Ο εαυτός γίνεται </a:t>
            </a:r>
            <a:r>
              <a:rPr lang="el-GR" b="1" dirty="0"/>
              <a:t>φυσικός, κοινωνικός, συναισθηματικός</a:t>
            </a:r>
            <a:r>
              <a:rPr lang="el-G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 err="1"/>
              <a:t>Καντ</a:t>
            </a:r>
            <a:r>
              <a:rPr lang="el-GR" b="1" dirty="0"/>
              <a:t>:</a:t>
            </a:r>
            <a:r>
              <a:rPr lang="el-GR" dirty="0"/>
              <a:t> αυτονομία του πρακτικού λόγου, </a:t>
            </a:r>
            <a:r>
              <a:rPr lang="el-GR" b="1" dirty="0"/>
              <a:t>αξία του προσώπου</a:t>
            </a:r>
            <a:r>
              <a:rPr lang="el-GR" dirty="0"/>
              <a:t> (αξιοπρέπεια).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Συγκροτούνται τρεις μεγάλοι ηθικοί προσανατολισμοί (κατά Taylor):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b="1" dirty="0"/>
              <a:t>Αυτοκυριαρχία/Λόγος</a:t>
            </a:r>
            <a:r>
              <a:rPr lang="el-GR" dirty="0"/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b="1" dirty="0"/>
              <a:t>Φιλανθρωπία/συμπάθεια</a:t>
            </a:r>
            <a:r>
              <a:rPr lang="el-GR" dirty="0"/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b="1" dirty="0"/>
              <a:t>Αξίωση της καθημερινής ζωής</a:t>
            </a:r>
            <a:r>
              <a:rPr lang="el-G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106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34CEAA-6D9B-5024-E4D0-6E2E9CBD0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7834064" cy="853988"/>
          </a:xfrm>
        </p:spPr>
        <p:txBody>
          <a:bodyPr>
            <a:normAutofit/>
          </a:bodyPr>
          <a:lstStyle/>
          <a:p>
            <a:r>
              <a:rPr lang="el-GR" sz="2000" b="1" dirty="0"/>
              <a:t>6) Ρομαντισμός &amp; Εκφραστικότητα: ο αυθεντικός εαυτός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78E6A8-D099-7C81-A9AD-98559EC1A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Ρουσσώ–Χέρντερ–Ρομαντικοί:</a:t>
            </a:r>
            <a:r>
              <a:rPr lang="el-GR" dirty="0"/>
              <a:t> μετατόπιση από το «σωστό» στο </a:t>
            </a:r>
            <a:r>
              <a:rPr lang="el-GR" b="1" dirty="0"/>
              <a:t>αυθεντικό</a:t>
            </a:r>
            <a:r>
              <a:rPr lang="el-GR" dirty="0"/>
              <a:t>· το άτομο οφείλει να εκφράσει το </a:t>
            </a:r>
            <a:r>
              <a:rPr lang="el-GR" b="1" dirty="0"/>
              <a:t>ιδιοσύστατο εσωτερικό του ύφος</a:t>
            </a:r>
            <a:r>
              <a:rPr lang="el-G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Η γλώσσα και η τέχνη γίνονται </a:t>
            </a:r>
            <a:r>
              <a:rPr lang="el-GR" b="1" dirty="0"/>
              <a:t>πρωτογενή μέσα </a:t>
            </a:r>
            <a:r>
              <a:rPr lang="el-GR" b="1" dirty="0" err="1"/>
              <a:t>αυτο</a:t>
            </a:r>
            <a:r>
              <a:rPr lang="el-GR" b="1" dirty="0"/>
              <a:t>-αποκάλυψης</a:t>
            </a:r>
            <a:r>
              <a:rPr lang="el-GR" dirty="0"/>
              <a:t>· αναδύεται το ήθος της </a:t>
            </a:r>
            <a:r>
              <a:rPr lang="el-GR" b="1" dirty="0"/>
              <a:t>αυθεντικότητας</a:t>
            </a:r>
            <a:r>
              <a:rPr lang="el-GR" dirty="0"/>
              <a:t> (</a:t>
            </a:r>
            <a:r>
              <a:rPr lang="el-GR" dirty="0" err="1"/>
              <a:t>ethic</a:t>
            </a:r>
            <a:r>
              <a:rPr lang="el-GR" dirty="0"/>
              <a:t> of </a:t>
            </a:r>
            <a:r>
              <a:rPr lang="el-GR" dirty="0" err="1"/>
              <a:t>authenticity</a:t>
            </a:r>
            <a:r>
              <a:rPr lang="el-GR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17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D04694-53E3-AC7B-3882-C851B4534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76672"/>
            <a:ext cx="7315200" cy="1154097"/>
          </a:xfrm>
        </p:spPr>
        <p:txBody>
          <a:bodyPr>
            <a:normAutofit/>
          </a:bodyPr>
          <a:lstStyle/>
          <a:p>
            <a:r>
              <a:rPr lang="el-GR" sz="2000" b="1" dirty="0"/>
              <a:t>7) Νεωτερικότητα–Μοντερνισμός: ο «θωρακισμένος» εαυτός στο «</a:t>
            </a:r>
            <a:r>
              <a:rPr lang="el-GR" sz="2000" b="1" dirty="0" err="1"/>
              <a:t>εμμενές</a:t>
            </a:r>
            <a:r>
              <a:rPr lang="el-GR" sz="2000" b="1" dirty="0"/>
              <a:t> πλαίσιο»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A6AB5C-B4B1-55E9-0436-7353A9BF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348880"/>
            <a:ext cx="8640960" cy="41155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Σταδιακή μετάβαση από τον «διάτρητο» (</a:t>
            </a:r>
            <a:r>
              <a:rPr lang="el-GR" dirty="0" err="1"/>
              <a:t>porous</a:t>
            </a:r>
            <a:r>
              <a:rPr lang="el-GR" dirty="0"/>
              <a:t>) μεσαιωνικό εαυτό σε </a:t>
            </a:r>
            <a:r>
              <a:rPr lang="el-GR" b="1" dirty="0"/>
              <a:t>«θωρακισμένο» (</a:t>
            </a:r>
            <a:r>
              <a:rPr lang="el-GR" b="1" dirty="0" err="1"/>
              <a:t>buffered</a:t>
            </a:r>
            <a:r>
              <a:rPr lang="el-GR" b="1" dirty="0"/>
              <a:t>) εαυτό</a:t>
            </a:r>
            <a:r>
              <a:rPr lang="el-GR" dirty="0"/>
              <a:t>: τα σύνορα εσωτερικού/εξωτερικού γίνονται πιο σκληρά.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Διαμορφώνεται το </a:t>
            </a:r>
            <a:r>
              <a:rPr lang="el-GR" b="1" dirty="0" err="1"/>
              <a:t>immanent</a:t>
            </a:r>
            <a:r>
              <a:rPr lang="el-GR" b="1" dirty="0"/>
              <a:t> frame</a:t>
            </a:r>
            <a:r>
              <a:rPr lang="el-GR" dirty="0"/>
              <a:t> (</a:t>
            </a:r>
            <a:r>
              <a:rPr lang="el-GR" dirty="0" err="1"/>
              <a:t>εμμενές</a:t>
            </a:r>
            <a:r>
              <a:rPr lang="el-GR" dirty="0"/>
              <a:t> πλαίσιο): οι εξηγήσεις νοήματος δίνονται εντός του κοσμικού κόσμου, χωρίς αναφορά στο υπερβατικό (αν και δεν το αποκλείουν κατ’ ανάγκην).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Παράλληλα αυξάνει η </a:t>
            </a:r>
            <a:r>
              <a:rPr lang="el-GR" b="1" dirty="0" err="1"/>
              <a:t>εργαλειακή</a:t>
            </a:r>
            <a:r>
              <a:rPr lang="el-GR" b="1" dirty="0"/>
              <a:t> ορθολογικότητα</a:t>
            </a:r>
            <a:r>
              <a:rPr lang="el-GR" dirty="0"/>
              <a:t> (οικονομία, διοίκηση) και η εμπειρία </a:t>
            </a:r>
            <a:r>
              <a:rPr lang="el-GR" b="1" dirty="0"/>
              <a:t>απομάγευσης</a:t>
            </a:r>
            <a:r>
              <a:rPr lang="el-G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103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18F84A-33BB-03E9-BC81-211CC1AB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04664"/>
            <a:ext cx="7315200" cy="1154097"/>
          </a:xfrm>
        </p:spPr>
        <p:txBody>
          <a:bodyPr>
            <a:normAutofit/>
          </a:bodyPr>
          <a:lstStyle/>
          <a:p>
            <a:r>
              <a:rPr lang="el-GR" sz="2400" b="1" dirty="0"/>
              <a:t>8) Σύγχρονη συνθήκη: ηθική της αυθεντικότητας και οι παθολογίες της</a:t>
            </a:r>
            <a:endParaRPr lang="en-US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E0C445-5C6B-0553-621D-F8733E54A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201" y="2204864"/>
            <a:ext cx="7315200" cy="43925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Η αξίωση </a:t>
            </a:r>
            <a:r>
              <a:rPr lang="el-GR" b="1" dirty="0"/>
              <a:t>αυτονομίας</a:t>
            </a:r>
            <a:r>
              <a:rPr lang="el-GR" dirty="0"/>
              <a:t> και </a:t>
            </a:r>
            <a:r>
              <a:rPr lang="el-GR" b="1" dirty="0"/>
              <a:t>έκφρασης</a:t>
            </a:r>
            <a:r>
              <a:rPr lang="el-GR" dirty="0"/>
              <a:t> γίνεται κεντρική. Ο Taylor την υπερασπίζεται ως γνήσια ηθική πηγή αλλά κριτικάρει τις </a:t>
            </a:r>
            <a:r>
              <a:rPr lang="el-GR" b="1" dirty="0"/>
              <a:t>εκφυλισμένες μορφές</a:t>
            </a:r>
            <a:r>
              <a:rPr lang="el-GR" dirty="0"/>
              <a:t> της (</a:t>
            </a:r>
            <a:r>
              <a:rPr lang="el-GR" dirty="0" err="1"/>
              <a:t>ατομοκεντρικός</a:t>
            </a:r>
            <a:r>
              <a:rPr lang="el-GR" dirty="0"/>
              <a:t> σχετικισμός, ρηχή </a:t>
            </a:r>
            <a:r>
              <a:rPr lang="el-GR" dirty="0" err="1"/>
              <a:t>αυτο</a:t>
            </a:r>
            <a:r>
              <a:rPr lang="el-GR" dirty="0"/>
              <a:t>-αναφορά).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Προτείνει ανάκτηση των </a:t>
            </a:r>
            <a:r>
              <a:rPr lang="el-GR" b="1" dirty="0"/>
              <a:t>«οριζόντων σημασίας»</a:t>
            </a:r>
            <a:r>
              <a:rPr lang="el-GR" dirty="0"/>
              <a:t> (</a:t>
            </a:r>
            <a:r>
              <a:rPr lang="el-GR" dirty="0" err="1"/>
              <a:t>horizons</a:t>
            </a:r>
            <a:r>
              <a:rPr lang="el-GR" dirty="0"/>
              <a:t> of </a:t>
            </a:r>
            <a:r>
              <a:rPr lang="el-GR" dirty="0" err="1"/>
              <a:t>significance</a:t>
            </a:r>
            <a:r>
              <a:rPr lang="el-GR" dirty="0"/>
              <a:t>) και της έννοιας των </a:t>
            </a:r>
            <a:r>
              <a:rPr lang="el-GR" b="1" dirty="0"/>
              <a:t>«ισχυρών αξιολογήσεων»</a:t>
            </a:r>
            <a:r>
              <a:rPr lang="el-GR" dirty="0"/>
              <a:t> (</a:t>
            </a:r>
            <a:r>
              <a:rPr lang="el-GR" dirty="0" err="1"/>
              <a:t>strong</a:t>
            </a:r>
            <a:r>
              <a:rPr lang="el-GR" dirty="0"/>
              <a:t> </a:t>
            </a:r>
            <a:r>
              <a:rPr lang="el-GR" dirty="0" err="1"/>
              <a:t>evaluations</a:t>
            </a:r>
            <a:r>
              <a:rPr lang="el-GR" dirty="0"/>
              <a:t>): δεν </a:t>
            </a:r>
            <a:r>
              <a:rPr lang="el-GR" dirty="0" err="1"/>
              <a:t>αυτο</a:t>
            </a:r>
            <a:r>
              <a:rPr lang="el-GR" dirty="0"/>
              <a:t>-ορίζουμε αυθαίρετα το καλό, αλλά μέσα σε πλούσια ιστορικά/πολιτισμικά πλαίσια νοήματος.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589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EC7453-06A3-4A16-0D6C-ECFBDE8B5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476673"/>
            <a:ext cx="7762056" cy="58326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dirty="0"/>
              <a:t>9) Κεντρικές έννοιες-κλειδιά του Taylor</a:t>
            </a:r>
          </a:p>
          <a:p>
            <a:pPr>
              <a:buNone/>
            </a:pPr>
            <a:endParaRPr lang="el-GR" b="1" dirty="0"/>
          </a:p>
          <a:p>
            <a:pPr>
              <a:buNone/>
            </a:pPr>
            <a:endParaRPr lang="el-GR" b="1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Ηθικές πηγές (</a:t>
            </a:r>
            <a:r>
              <a:rPr lang="el-GR" b="1" dirty="0" err="1"/>
              <a:t>moral</a:t>
            </a:r>
            <a:r>
              <a:rPr lang="el-GR" b="1" dirty="0"/>
              <a:t> </a:t>
            </a:r>
            <a:r>
              <a:rPr lang="el-GR" b="1" dirty="0" err="1"/>
              <a:t>sources</a:t>
            </a:r>
            <a:r>
              <a:rPr lang="el-GR" b="1" dirty="0"/>
              <a:t>):</a:t>
            </a:r>
            <a:r>
              <a:rPr lang="el-GR" dirty="0"/>
              <a:t> βαθύτερα αποθέματα νοήματος που τροφοδοτούν τις αξιολογήσεις μας (Θεός, Λόγος, Φύση, Συμπάθεια, Αυθεντικότητα).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Ισχυρές αξιολογήσεις:</a:t>
            </a:r>
            <a:r>
              <a:rPr lang="el-GR" dirty="0"/>
              <a:t> κριτικές ιεραρχήσεις επιθυμιών/σκοπών πέρα από απλή προτίμηση.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Ορίζοντες σημασίας:</a:t>
            </a:r>
            <a:r>
              <a:rPr lang="el-GR" dirty="0"/>
              <a:t> τα συλλογικά πλαίσια εντός των οποίων ο εαυτός </a:t>
            </a:r>
            <a:r>
              <a:rPr lang="el-GR" dirty="0" err="1"/>
              <a:t>νοηματοδοτείται</a:t>
            </a:r>
            <a:r>
              <a:rPr lang="el-G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Επιβεβαίωση της καθημερινής ζωής:</a:t>
            </a:r>
            <a:r>
              <a:rPr lang="el-GR" dirty="0"/>
              <a:t> ηθική αναβάθμιση της οικογένειας, της εργασίας, της κοινής ωφέλειας.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None/>
            </a:pPr>
            <a:r>
              <a:rPr lang="el-GR" b="1" dirty="0"/>
              <a:t>10) Το νήμα που ενώνει την πορεία</a:t>
            </a:r>
          </a:p>
          <a:p>
            <a:pPr>
              <a:buNone/>
            </a:pPr>
            <a:endParaRPr lang="el-GR" b="1" dirty="0"/>
          </a:p>
          <a:p>
            <a:pPr>
              <a:buNone/>
            </a:pPr>
            <a:r>
              <a:rPr lang="el-GR" dirty="0"/>
              <a:t>Από τον </a:t>
            </a:r>
            <a:r>
              <a:rPr lang="el-GR" b="1" dirty="0"/>
              <a:t>κοσμικά </a:t>
            </a:r>
            <a:r>
              <a:rPr lang="el-GR" b="1" dirty="0" err="1"/>
              <a:t>ετερο</a:t>
            </a:r>
            <a:r>
              <a:rPr lang="el-GR" b="1" dirty="0"/>
              <a:t>-καθοριζόμενο</a:t>
            </a:r>
            <a:r>
              <a:rPr lang="el-GR" dirty="0"/>
              <a:t> εαυτό της αρχαιότητας, στον </a:t>
            </a:r>
            <a:r>
              <a:rPr lang="el-GR" b="1" dirty="0" err="1"/>
              <a:t>εσωτερικευμένο</a:t>
            </a:r>
            <a:r>
              <a:rPr lang="el-GR" dirty="0"/>
              <a:t> χριστιανικό, στον </a:t>
            </a:r>
            <a:r>
              <a:rPr lang="el-GR" b="1" dirty="0"/>
              <a:t>ορθολογικά αυτονομημένο</a:t>
            </a:r>
            <a:r>
              <a:rPr lang="el-GR" dirty="0"/>
              <a:t> διαφωτιστικό, και τέλος στον </a:t>
            </a:r>
            <a:r>
              <a:rPr lang="el-GR" b="1" dirty="0" err="1"/>
              <a:t>εκφραστικο</a:t>
            </a:r>
            <a:r>
              <a:rPr lang="el-GR" b="1" dirty="0"/>
              <a:t>-αυθεντικό</a:t>
            </a:r>
            <a:r>
              <a:rPr lang="el-GR" dirty="0"/>
              <a:t> σύγχρονο, η δυτική ιστορία του εαυτού είναι μια </a:t>
            </a:r>
            <a:r>
              <a:rPr lang="el-GR" b="1" dirty="0"/>
              <a:t>σειρά μετατοπίσεων ηθικών πηγών</a:t>
            </a:r>
            <a:r>
              <a:rPr lang="el-GR" dirty="0"/>
              <a:t>.</a:t>
            </a:r>
            <a:br>
              <a:rPr lang="el-GR" dirty="0"/>
            </a:br>
            <a:endParaRPr lang="el-GR" dirty="0"/>
          </a:p>
          <a:p>
            <a:pPr>
              <a:buNone/>
            </a:pPr>
            <a:r>
              <a:rPr lang="el-GR" dirty="0"/>
              <a:t>Η νεωτερικότητα, κατά Taylor, δεν είναι απώλεια νοήματος αλλά </a:t>
            </a:r>
            <a:r>
              <a:rPr lang="el-GR" b="1" dirty="0"/>
              <a:t>ανακατανομή</a:t>
            </a:r>
            <a:r>
              <a:rPr lang="el-GR" dirty="0"/>
              <a:t> και </a:t>
            </a:r>
            <a:r>
              <a:rPr lang="el-GR" b="1" dirty="0"/>
              <a:t>πλουραλισμός</a:t>
            </a:r>
            <a:r>
              <a:rPr lang="el-GR" dirty="0"/>
              <a:t> πηγών μέσα στο </a:t>
            </a:r>
            <a:r>
              <a:rPr lang="el-GR" dirty="0" err="1"/>
              <a:t>εμμενές</a:t>
            </a:r>
            <a:r>
              <a:rPr lang="el-GR" dirty="0"/>
              <a:t> πλαίσιο—με μόνιμη ένταση μεταξύ </a:t>
            </a:r>
            <a:r>
              <a:rPr lang="el-GR" b="1" dirty="0"/>
              <a:t>αυτονομίας, αγαθότητας και κοινότητας</a:t>
            </a:r>
            <a:r>
              <a:rPr lang="el-G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1962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A22F27-3859-153D-42DD-D9625BD1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4569"/>
            <a:ext cx="7315200" cy="588141"/>
          </a:xfrm>
        </p:spPr>
        <p:txBody>
          <a:bodyPr>
            <a:normAutofit/>
          </a:bodyPr>
          <a:lstStyle/>
          <a:p>
            <a:r>
              <a:rPr lang="el-GR" sz="2000" dirty="0"/>
              <a:t>Η ταυτότητα και οι ηθικές αξιολογήσεις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EEBF92-2E16-E02F-009C-FC20C5F64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040560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Η ταυτότητα του σύγχρονου ανθρώπου δεν κατανοείται χωρίς τις ηθικές αξιολογήσεις που κάνει — δεν είμαστε απλά «υποκείμενα» αλλά «</a:t>
            </a:r>
            <a:r>
              <a:rPr lang="el-GR" dirty="0" err="1"/>
              <a:t>αξιολογούντα</a:t>
            </a:r>
            <a:r>
              <a:rPr lang="el-GR" dirty="0"/>
              <a:t> υποκείμενα». </a:t>
            </a:r>
          </a:p>
          <a:p>
            <a:endParaRPr lang="el-GR" dirty="0"/>
          </a:p>
          <a:p>
            <a:r>
              <a:rPr lang="el-GR" dirty="0"/>
              <a:t>Οι «ισχυρές αξιολογήσεις» (</a:t>
            </a:r>
            <a:r>
              <a:rPr lang="el-GR" dirty="0" err="1"/>
              <a:t>strong</a:t>
            </a:r>
            <a:r>
              <a:rPr lang="el-GR" dirty="0"/>
              <a:t> </a:t>
            </a:r>
            <a:r>
              <a:rPr lang="el-GR" dirty="0" err="1"/>
              <a:t>evaluations</a:t>
            </a:r>
            <a:r>
              <a:rPr lang="el-GR" dirty="0"/>
              <a:t>) διακρίνουν μεταξύ επιθυμιών με απλό προσωπικό ενδιαφέρον και επιλογών με ηθικό πνεύμα. </a:t>
            </a:r>
          </a:p>
          <a:p>
            <a:endParaRPr lang="el-GR" dirty="0"/>
          </a:p>
          <a:p>
            <a:r>
              <a:rPr lang="el-GR" dirty="0"/>
              <a:t>Δεν μπορούμε να προσδιορίσουμε το «καλό» χωρίς να έχουμε κάποια αξιακή ορολογία — οι αξίες δεν είναι εξωτερικά προστιθέμενα, αλλά ενσωματωμένα στη ζωή μας. </a:t>
            </a:r>
          </a:p>
          <a:p>
            <a:endParaRPr lang="el-GR" dirty="0"/>
          </a:p>
          <a:p>
            <a:r>
              <a:rPr lang="el-GR" dirty="0"/>
              <a:t>Ο άνθρωπος είναι «αυτό-</a:t>
            </a:r>
            <a:r>
              <a:rPr lang="el-GR" dirty="0" err="1"/>
              <a:t>ερμηνευόμενο</a:t>
            </a:r>
            <a:r>
              <a:rPr lang="el-GR" dirty="0"/>
              <a:t> ον» (</a:t>
            </a:r>
            <a:r>
              <a:rPr lang="el-GR" dirty="0" err="1"/>
              <a:t>self-interpreting</a:t>
            </a:r>
            <a:r>
              <a:rPr lang="el-GR" dirty="0"/>
              <a:t> </a:t>
            </a:r>
            <a:r>
              <a:rPr lang="el-GR" dirty="0" err="1"/>
              <a:t>being</a:t>
            </a:r>
            <a:r>
              <a:rPr lang="el-GR" dirty="0"/>
              <a:t>) — δηλαδή συνεχώς επεξεργάζεται τον εαυτό του και τις αξίες που τον διαμορφώνουν. </a:t>
            </a:r>
          </a:p>
          <a:p>
            <a:endParaRPr lang="el-GR" dirty="0"/>
          </a:p>
          <a:p>
            <a:r>
              <a:rPr lang="el-GR" dirty="0"/>
              <a:t>Η ηθική ζωή δεν είναι απλά τυπική λειτουργία ή εφαρμογή κανόνων, αλλά σύγχυση και αγώνας με διαφορετικά αγαθά που μπορούν να συγκρούονται. </a:t>
            </a:r>
          </a:p>
          <a:p>
            <a:endParaRPr lang="el-GR" dirty="0"/>
          </a:p>
          <a:p>
            <a:r>
              <a:rPr lang="el-GR" dirty="0"/>
              <a:t>Η ταυτότητα μπορεί να σπάσει ή να κατακερματιστεί όταν τα ηθικά ιδεώδη που την στηρίζουν εσωτερικά αμφισβητηθούν ή συγκρουστούν</a:t>
            </a:r>
          </a:p>
        </p:txBody>
      </p:sp>
    </p:spTree>
    <p:extLst>
      <p:ext uri="{BB962C8B-B14F-4D97-AF65-F5344CB8AC3E}">
        <p14:creationId xmlns:p14="http://schemas.microsoft.com/office/powerpoint/2010/main" val="16383522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104B6-B45C-1CF9-C203-53B3826CA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1"/>
            <a:ext cx="7315200" cy="504056"/>
          </a:xfrm>
        </p:spPr>
        <p:txBody>
          <a:bodyPr>
            <a:normAutofit/>
          </a:bodyPr>
          <a:lstStyle/>
          <a:p>
            <a:r>
              <a:rPr lang="el-GR" sz="2400" dirty="0"/>
              <a:t>Ιστορικές ρίζες της σύγχρονης ταυτότητας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2B8CF1-C8BD-2BA7-DC40-0764AAE0F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80729"/>
            <a:ext cx="8280920" cy="5688630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Ο χριστιανισμός, και ιδίως η </a:t>
            </a:r>
            <a:r>
              <a:rPr lang="el-GR" dirty="0" err="1"/>
              <a:t>Αυγουστίνεια</a:t>
            </a:r>
            <a:r>
              <a:rPr lang="el-GR" dirty="0"/>
              <a:t> θεώρηση για την εσωτερικότητα, συνέβαλε στη μετατόπιση του προσώπου προς το «έσω» και την αυτοαντίληψη. </a:t>
            </a:r>
          </a:p>
          <a:p>
            <a:endParaRPr lang="el-GR" dirty="0"/>
          </a:p>
          <a:p>
            <a:r>
              <a:rPr lang="el-GR" dirty="0"/>
              <a:t>Ο </a:t>
            </a:r>
            <a:r>
              <a:rPr lang="el-GR" dirty="0" err="1"/>
              <a:t>Ντεκαρτ</a:t>
            </a:r>
            <a:r>
              <a:rPr lang="el-GR" dirty="0"/>
              <a:t> και ο </a:t>
            </a:r>
            <a:r>
              <a:rPr lang="el-GR" dirty="0" err="1"/>
              <a:t>Λοκ</a:t>
            </a:r>
            <a:r>
              <a:rPr lang="el-GR" dirty="0"/>
              <a:t> ενίσχυσαν την ιδέα του «εγώ» ως σημείου εκκίνησης της γνώσης και της αυτοαντίληψης (</a:t>
            </a:r>
            <a:r>
              <a:rPr lang="el-GR" dirty="0" err="1"/>
              <a:t>reflexivity</a:t>
            </a:r>
            <a:r>
              <a:rPr lang="el-GR" dirty="0"/>
              <a:t>). </a:t>
            </a:r>
          </a:p>
          <a:p>
            <a:endParaRPr lang="el-GR" dirty="0"/>
          </a:p>
          <a:p>
            <a:r>
              <a:rPr lang="el-GR" dirty="0"/>
              <a:t>Η </a:t>
            </a:r>
            <a:r>
              <a:rPr lang="el-GR" dirty="0" err="1"/>
              <a:t>εκκοσμικευτική</a:t>
            </a:r>
            <a:r>
              <a:rPr lang="el-GR" dirty="0"/>
              <a:t> / φυσιοκρατική αντίληψη (</a:t>
            </a:r>
            <a:r>
              <a:rPr lang="el-GR" dirty="0" err="1"/>
              <a:t>naturalism</a:t>
            </a:r>
            <a:r>
              <a:rPr lang="el-GR" dirty="0"/>
              <a:t>) προσπάθησε να εξηγήσει ηθικές και ταυτότητες ως παραγώγους μηχανισμών — αλλά συναντά όρια, γιατί οι διαφορές αξιών δεν εξαντλούνται σε φυσικά δεδομένα. </a:t>
            </a:r>
          </a:p>
          <a:p>
            <a:endParaRPr lang="el-GR" dirty="0"/>
          </a:p>
          <a:p>
            <a:r>
              <a:rPr lang="el-GR" dirty="0"/>
              <a:t>Η Ρομαντική παράδοση (με τον Ρουσσώ και άλλους) έφερε την έννοια της έκφρασης (</a:t>
            </a:r>
            <a:r>
              <a:rPr lang="el-GR" dirty="0" err="1"/>
              <a:t>expression</a:t>
            </a:r>
            <a:r>
              <a:rPr lang="el-GR" dirty="0"/>
              <a:t>) ως κεντρική — η εσωτερική ζωή και οι επιθυμίες δεν είναι απλώς λειτουργικές αλλά </a:t>
            </a:r>
            <a:r>
              <a:rPr lang="el-GR" dirty="0" err="1"/>
              <a:t>νοηματοδοτημένες</a:t>
            </a:r>
            <a:r>
              <a:rPr lang="el-GR" dirty="0"/>
              <a:t>. </a:t>
            </a:r>
          </a:p>
          <a:p>
            <a:endParaRPr lang="el-GR" dirty="0"/>
          </a:p>
          <a:p>
            <a:r>
              <a:rPr lang="el-GR" dirty="0"/>
              <a:t>Η «επιβεβαίωση της καθημερινής ζωής» (</a:t>
            </a:r>
            <a:r>
              <a:rPr lang="el-GR" dirty="0" err="1"/>
              <a:t>affirmation</a:t>
            </a:r>
            <a:r>
              <a:rPr lang="el-GR" dirty="0"/>
              <a:t> of </a:t>
            </a:r>
            <a:r>
              <a:rPr lang="el-GR" dirty="0" err="1"/>
              <a:t>ordinary</a:t>
            </a:r>
            <a:r>
              <a:rPr lang="el-GR" dirty="0"/>
              <a:t> </a:t>
            </a:r>
            <a:r>
              <a:rPr lang="el-GR" dirty="0" err="1"/>
              <a:t>life</a:t>
            </a:r>
            <a:r>
              <a:rPr lang="el-GR" dirty="0"/>
              <a:t>) είναι μετατόπιση αξιών: το καθημερινό έργο, η οικογένεια, οι απλές σχέσεις αποκτούν ηθικό βάρος. </a:t>
            </a:r>
          </a:p>
          <a:p>
            <a:endParaRPr lang="el-GR" dirty="0"/>
          </a:p>
          <a:p>
            <a:r>
              <a:rPr lang="el-GR" dirty="0"/>
              <a:t>Η ταυτότητα διαμορφώθηκε υπό το καθεστώς της νεωτερικότητας, όπου τα παραδοσιακά πλαίσια κυριαρχίας και γνώσης αποσταθεροποιούνται.</a:t>
            </a:r>
          </a:p>
        </p:txBody>
      </p:sp>
    </p:spTree>
    <p:extLst>
      <p:ext uri="{BB962C8B-B14F-4D97-AF65-F5344CB8AC3E}">
        <p14:creationId xmlns:p14="http://schemas.microsoft.com/office/powerpoint/2010/main" val="132551095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68EBB2-D725-3183-DB0C-BDB08705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54569"/>
            <a:ext cx="7315200" cy="588141"/>
          </a:xfrm>
        </p:spPr>
        <p:txBody>
          <a:bodyPr>
            <a:normAutofit/>
          </a:bodyPr>
          <a:lstStyle/>
          <a:p>
            <a:r>
              <a:rPr lang="el-GR" sz="2000" dirty="0"/>
              <a:t>Το ηθικό πεδίο, οι συγκρούσεις και οι πηγές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1680F6-5711-D961-491B-41E8AA11C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328591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Η σύγχρονη κοινωνία διαθέτει ένα «ηθικό πεδίο» (</a:t>
            </a:r>
            <a:r>
              <a:rPr lang="el-GR" dirty="0" err="1"/>
              <a:t>moral</a:t>
            </a:r>
            <a:r>
              <a:rPr lang="el-GR" dirty="0"/>
              <a:t> </a:t>
            </a:r>
            <a:r>
              <a:rPr lang="el-GR" dirty="0" err="1"/>
              <a:t>space</a:t>
            </a:r>
            <a:r>
              <a:rPr lang="el-GR" dirty="0"/>
              <a:t>) όπου διαφορετικά αγαθά και αξίες συγκρούονται και πρέπει να ιδωθούν ως εναλλακτικές επιλογές. </a:t>
            </a:r>
          </a:p>
          <a:p>
            <a:endParaRPr lang="el-GR" dirty="0"/>
          </a:p>
          <a:p>
            <a:r>
              <a:rPr lang="el-GR" dirty="0"/>
              <a:t>Οι πηγές των ηθικών αξιολογήσεων στην Δύση μπορούν να χωριστούν αναλυτικά σε τρεις κύριες παραδόσεις: τη </a:t>
            </a:r>
            <a:r>
              <a:rPr lang="el-GR" dirty="0" err="1"/>
              <a:t>θεϊστική</a:t>
            </a:r>
            <a:r>
              <a:rPr lang="el-GR" dirty="0"/>
              <a:t> / χριστιανική, τη φυσιοκρατία (</a:t>
            </a:r>
            <a:r>
              <a:rPr lang="el-GR" dirty="0" err="1"/>
              <a:t>disengaged</a:t>
            </a:r>
            <a:r>
              <a:rPr lang="el-GR" dirty="0"/>
              <a:t> </a:t>
            </a:r>
            <a:r>
              <a:rPr lang="el-GR" dirty="0" err="1"/>
              <a:t>reason</a:t>
            </a:r>
            <a:r>
              <a:rPr lang="el-GR" dirty="0"/>
              <a:t>) και την εκφραστική / ρομαντική παράδοση. </a:t>
            </a:r>
          </a:p>
          <a:p>
            <a:endParaRPr lang="el-GR" dirty="0"/>
          </a:p>
          <a:p>
            <a:r>
              <a:rPr lang="el-GR" dirty="0"/>
              <a:t>Οι σύγχρονες ηθικές και </a:t>
            </a:r>
            <a:r>
              <a:rPr lang="el-GR" dirty="0" err="1"/>
              <a:t>ταυτοτικές</a:t>
            </a:r>
            <a:r>
              <a:rPr lang="el-GR" dirty="0"/>
              <a:t> συγκρούσεις προκύπτουν επειδή αυτές οι παραδόσεις συχνά δεν συμφωνούν για το τι είναι το υπέρτατο αγαθό. </a:t>
            </a:r>
          </a:p>
          <a:p>
            <a:endParaRPr lang="el-GR" dirty="0"/>
          </a:p>
          <a:p>
            <a:r>
              <a:rPr lang="el-GR" dirty="0"/>
              <a:t>Ο «εαυτός με όρια έναντι του κόσμου» τόλμησε να απομονώσει την εσωτερικότητα από τον κόσμο· αλλά αυτό το μοντέλο αντιμετωπίζει προβλήματα όταν η σχέση με το πλαίσιο και το νόημα διαρρηγνύονται. </a:t>
            </a:r>
          </a:p>
          <a:p>
            <a:endParaRPr lang="el-GR" dirty="0"/>
          </a:p>
          <a:p>
            <a:r>
              <a:rPr lang="el-GR" dirty="0"/>
              <a:t>Η σύγχρονη εμπειρία περιλαμβάνει πίεση για «αυθεντικότητα» — να είσαι ειλικρινής προς τον εαυτό σου — αλλά αυτό το αίτημα εμπεριέχει κινδύνους (απομόνωση, αβεβαιότητα).</a:t>
            </a:r>
          </a:p>
          <a:p>
            <a:endParaRPr lang="el-GR" dirty="0"/>
          </a:p>
          <a:p>
            <a:r>
              <a:rPr lang="el-GR" dirty="0"/>
              <a:t>Παρά τις διαφοροποιήσεις, υπάρχει ένα ευρύτατα αποδεκτό σύνολο ηθικών βασικών αξιών (δικαιοσύνη, ελευθερία, αξιοπρέπεια) που αντανακλούν βαθιές ηθικές ρίζες.</a:t>
            </a:r>
          </a:p>
        </p:txBody>
      </p:sp>
    </p:spTree>
    <p:extLst>
      <p:ext uri="{BB962C8B-B14F-4D97-AF65-F5344CB8AC3E}">
        <p14:creationId xmlns:p14="http://schemas.microsoft.com/office/powerpoint/2010/main" val="16577271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41140D-DD27-6D5F-68F9-0909EFC6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29658"/>
            <a:ext cx="7315200" cy="637964"/>
          </a:xfrm>
        </p:spPr>
        <p:txBody>
          <a:bodyPr>
            <a:normAutofit fontScale="90000"/>
          </a:bodyPr>
          <a:lstStyle/>
          <a:p>
            <a:r>
              <a:rPr lang="el-GR" dirty="0"/>
              <a:t>Συνδεσιμότητες</a:t>
            </a:r>
            <a:endParaRPr lang="en-US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9A102934-E82D-B0B2-E635-BB284304C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9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B4EE8D-0972-BA9D-AF2E-1074A7691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640"/>
            <a:ext cx="8640960" cy="925996"/>
          </a:xfrm>
        </p:spPr>
        <p:txBody>
          <a:bodyPr>
            <a:normAutofit/>
          </a:bodyPr>
          <a:lstStyle/>
          <a:p>
            <a:r>
              <a:rPr lang="el-GR" sz="2400" dirty="0"/>
              <a:t>Θεμελιώδεις αρχές της Κοινωνιολογίας της Κουλτούρας του Max Weber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A89597-C061-B62D-47C5-434D67C0E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4785"/>
            <a:ext cx="7906072" cy="4824576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Η κουλτούρα είναι πεδίο </a:t>
            </a:r>
            <a:r>
              <a:rPr lang="el-GR" dirty="0" err="1"/>
              <a:t>νοηματοδότησης</a:t>
            </a:r>
            <a:r>
              <a:rPr lang="el-GR" dirty="0"/>
              <a:t>: ο άνθρωπος αποδίδει νόημα στον κόσμο μέσα από αξίες, σύμβολα και προσανατολισμούς δράσης.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Ο Weber εισάγει την έννοια του νοηματικού υποκειμένου: οι κοινωνικές πράξεις είναι κατανοητές μόνο μέσω των νοημάτων τους.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</a:t>
            </a:r>
            <a:r>
              <a:rPr lang="el-GR" dirty="0" err="1"/>
              <a:t>Verstehen</a:t>
            </a:r>
            <a:r>
              <a:rPr lang="el-GR" dirty="0"/>
              <a:t> (κατανοούσα ερμηνεία) αποτελεί τη μεθοδολογική βάση της πολιτισμικής κοινωνιολογίας του.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κουλτούρα δεν είναι απλώς προϊόν της κοινωνίας, αλλά επιλέγει και ιεραρχεί την πραγματικότητα – ορίζει τι έχει αξία.</a:t>
            </a:r>
            <a:endParaRPr lang="en-US" dirty="0"/>
          </a:p>
          <a:p>
            <a:endParaRPr lang="en-US" dirty="0"/>
          </a:p>
          <a:p>
            <a:r>
              <a:rPr lang="el-GR" dirty="0"/>
              <a:t>Ο κόσμος της κουλτούρας είναι αποσπασματικός και επιλεκτικός∙ η πραγματικότητα γίνεται πολιτισμικά “σημαντική” μέσα από </a:t>
            </a:r>
            <a:r>
              <a:rPr lang="el-GR" dirty="0" err="1"/>
              <a:t>αξιακούς</a:t>
            </a:r>
            <a:r>
              <a:rPr lang="el-GR" dirty="0"/>
              <a:t> προσανατολισμούς.</a:t>
            </a:r>
            <a:endParaRPr lang="en-US" dirty="0"/>
          </a:p>
          <a:p>
            <a:endParaRPr lang="en-US" dirty="0"/>
          </a:p>
          <a:p>
            <a:r>
              <a:rPr lang="el-GR" dirty="0"/>
              <a:t>Η κοινωνιολογία της κουλτούρας είναι έτσι ερμηνευτική και όχι ντετερμινιστική∙ εστιάζει στα νοήματα πίσω από τις κοινωνικές δομές.</a:t>
            </a:r>
          </a:p>
        </p:txBody>
      </p:sp>
    </p:spTree>
    <p:extLst>
      <p:ext uri="{BB962C8B-B14F-4D97-AF65-F5344CB8AC3E}">
        <p14:creationId xmlns:p14="http://schemas.microsoft.com/office/powerpoint/2010/main" val="346776273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26E98A-6D5F-D8C0-3C71-F5ED98274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24254"/>
            <a:ext cx="7315200" cy="650041"/>
          </a:xfrm>
        </p:spPr>
        <p:txBody>
          <a:bodyPr>
            <a:normAutofit fontScale="90000"/>
          </a:bodyPr>
          <a:lstStyle/>
          <a:p>
            <a:r>
              <a:rPr lang="en-US" dirty="0"/>
              <a:t>Eisenstadt ↔ Alexander </a:t>
            </a: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285FA9E5-9CA1-121B-C3E5-5AE1C19AA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2776"/>
            <a:ext cx="7762056" cy="4895949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Ο σύνδεσμος Eisenstadt ↔ Alexander γίνεται ξεκάθαρος αν δούμε τον πρώτο ως </a:t>
            </a:r>
            <a:r>
              <a:rPr lang="el-GR" b="1" dirty="0" err="1"/>
              <a:t>μακρο</a:t>
            </a:r>
            <a:r>
              <a:rPr lang="el-GR" b="1" dirty="0"/>
              <a:t>-θεωρία πολλαπλών </a:t>
            </a:r>
            <a:r>
              <a:rPr lang="el-GR" b="1" dirty="0" err="1"/>
              <a:t>νεωτερικοτήτων</a:t>
            </a:r>
            <a:r>
              <a:rPr lang="el-GR" dirty="0"/>
              <a:t> (πολιτισμικά προγράμματα που παράγουν θεσμούς/νοήματα) και τον δεύτερο ως </a:t>
            </a:r>
            <a:r>
              <a:rPr lang="el-GR" b="1" dirty="0"/>
              <a:t>ισχυρό πρόγραμμα πολιτισμικής κοινωνιολογίας</a:t>
            </a:r>
            <a:r>
              <a:rPr lang="el-GR" dirty="0"/>
              <a:t> (κώδικες, αφηγήματα, επιτελέσεις που δίνουν νομιμότητα ή ατίμωση στην πράξη). Συνοπτικά:</a:t>
            </a:r>
          </a:p>
          <a:p>
            <a:endParaRPr lang="el-GR" dirty="0"/>
          </a:p>
          <a:p>
            <a:pPr>
              <a:buNone/>
            </a:pPr>
            <a:r>
              <a:rPr lang="el-GR" b="1" dirty="0"/>
              <a:t>Κοινός πυρήνας</a:t>
            </a:r>
          </a:p>
          <a:p>
            <a:pPr>
              <a:buNone/>
            </a:pPr>
            <a:endParaRPr lang="el-GR" b="1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600" b="1" dirty="0"/>
              <a:t>Πρωτείο του πολιτισμού:</a:t>
            </a:r>
            <a:r>
              <a:rPr lang="el-GR" sz="1600" dirty="0"/>
              <a:t> Και οι δύο απορρίπτουν τον </a:t>
            </a:r>
            <a:r>
              <a:rPr lang="el-GR" sz="1600" dirty="0" err="1"/>
              <a:t>αναγωγισμό</a:t>
            </a:r>
            <a:r>
              <a:rPr lang="el-GR" sz="1600" dirty="0"/>
              <a:t> (οικονομικό/</a:t>
            </a:r>
            <a:r>
              <a:rPr lang="el-GR" sz="1600" dirty="0" err="1"/>
              <a:t>λειτουργιστικό</a:t>
            </a:r>
            <a:r>
              <a:rPr lang="el-GR" sz="16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600" b="1" dirty="0"/>
              <a:t>Ιερό–βέβηλο:</a:t>
            </a:r>
            <a:r>
              <a:rPr lang="el-GR" sz="1600" dirty="0"/>
              <a:t> Eisenstadt (ιερό ως θεμελίωση τάξης) ↔ Alexander (</a:t>
            </a:r>
            <a:r>
              <a:rPr lang="el-GR" sz="1600" dirty="0" err="1"/>
              <a:t>δυϊκοί</a:t>
            </a:r>
            <a:r>
              <a:rPr lang="el-GR" sz="1600" dirty="0"/>
              <a:t> κώδικες της </a:t>
            </a:r>
            <a:r>
              <a:rPr lang="el-GR" sz="1600" b="1" dirty="0"/>
              <a:t>Civil </a:t>
            </a:r>
            <a:r>
              <a:rPr lang="el-GR" sz="1600" b="1" dirty="0" err="1"/>
              <a:t>Sphere</a:t>
            </a:r>
            <a:r>
              <a:rPr lang="el-GR" sz="1600" dirty="0"/>
              <a:t>: </a:t>
            </a:r>
            <a:r>
              <a:rPr lang="el-GR" sz="1600" dirty="0" err="1"/>
              <a:t>pure</a:t>
            </a:r>
            <a:r>
              <a:rPr lang="el-GR" sz="1600" dirty="0"/>
              <a:t>/</a:t>
            </a:r>
            <a:r>
              <a:rPr lang="el-GR" sz="1600" dirty="0" err="1"/>
              <a:t>civil</a:t>
            </a:r>
            <a:r>
              <a:rPr lang="el-GR" sz="1600" dirty="0"/>
              <a:t> </a:t>
            </a:r>
            <a:r>
              <a:rPr lang="el-GR" sz="1600" dirty="0" err="1"/>
              <a:t>vs</a:t>
            </a:r>
            <a:r>
              <a:rPr lang="el-GR" sz="1600" dirty="0"/>
              <a:t> </a:t>
            </a:r>
            <a:r>
              <a:rPr lang="el-GR" sz="1600" dirty="0" err="1"/>
              <a:t>impure</a:t>
            </a:r>
            <a:r>
              <a:rPr lang="el-GR" sz="1600" dirty="0"/>
              <a:t>/</a:t>
            </a:r>
            <a:r>
              <a:rPr lang="el-GR" sz="1600" dirty="0" err="1"/>
              <a:t>anti-civil</a:t>
            </a:r>
            <a:r>
              <a:rPr lang="el-GR" sz="16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1600" dirty="0"/>
          </a:p>
          <a:p>
            <a:pPr>
              <a:buFont typeface="Arial" panose="020B0604020202020204" pitchFamily="34" charset="0"/>
              <a:buChar char="•"/>
            </a:pPr>
            <a:endParaRPr lang="el-GR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600" b="1" dirty="0"/>
              <a:t>Δυναμική/συγκρουσιακή κουλτούρα:</a:t>
            </a:r>
            <a:r>
              <a:rPr lang="el-GR" sz="1600" dirty="0"/>
              <a:t> «Πολλαπλές </a:t>
            </a:r>
            <a:r>
              <a:rPr lang="el-GR" sz="1600" dirty="0" err="1"/>
              <a:t>νεωτερικότητες</a:t>
            </a:r>
            <a:r>
              <a:rPr lang="el-GR" sz="1600" dirty="0"/>
              <a:t>» ↔ «πολλαπλές, ανταγωνιστικές ερμηνείες» και </a:t>
            </a:r>
            <a:r>
              <a:rPr lang="el-GR" sz="1600" b="1" dirty="0" err="1"/>
              <a:t>performances</a:t>
            </a:r>
            <a:r>
              <a:rPr lang="el-GR" sz="1600" dirty="0"/>
              <a:t> στη δημόσια σφαίρα.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052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5F3BB7-93BB-D9A1-8D37-4259FD578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8641"/>
            <a:ext cx="7315200" cy="699186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Συμπληρωματικότητα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CC3570-3D7C-7582-9F43-4D5D76CCF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628801"/>
            <a:ext cx="7474024" cy="4680560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Από “πολιτισμικά προγράμματα” → σε “πολιτισμική επιτέλεση”:</a:t>
            </a:r>
          </a:p>
          <a:p>
            <a:pPr>
              <a:buFont typeface="Arial" panose="020B0604020202020204" pitchFamily="34" charset="0"/>
              <a:buChar char="•"/>
            </a:pPr>
            <a:br>
              <a:rPr lang="el-GR" dirty="0"/>
            </a:br>
            <a:r>
              <a:rPr lang="el-GR" dirty="0"/>
              <a:t>Eisenstadt εξηγεί </a:t>
            </a:r>
            <a:r>
              <a:rPr lang="el-GR" b="1" dirty="0"/>
              <a:t>τι</a:t>
            </a:r>
            <a:r>
              <a:rPr lang="el-GR" dirty="0"/>
              <a:t> προγράμματα διαθέτει μια κοινωνία∙ Alexander δείχνει </a:t>
            </a:r>
            <a:r>
              <a:rPr lang="el-GR" b="1" dirty="0"/>
              <a:t>πώς</a:t>
            </a:r>
            <a:r>
              <a:rPr lang="el-GR" dirty="0"/>
              <a:t> αυτά τα προγράμματα αποκτούν ή χάνουν ισχύ μέσω </a:t>
            </a:r>
            <a:r>
              <a:rPr lang="el-GR" b="1" dirty="0"/>
              <a:t>δραματουργικών επιτελέσεων</a:t>
            </a:r>
            <a:r>
              <a:rPr lang="el-GR" dirty="0"/>
              <a:t> (ηθοποιοί, σενάρια, σκηνικά, κοινό).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Από </a:t>
            </a:r>
            <a:r>
              <a:rPr lang="el-GR" b="1" dirty="0" err="1"/>
              <a:t>μακρο</a:t>
            </a:r>
            <a:r>
              <a:rPr lang="el-GR" b="1" dirty="0"/>
              <a:t>-διαφοροποίηση → σε </a:t>
            </a:r>
            <a:r>
              <a:rPr lang="el-GR" b="1" dirty="0" err="1"/>
              <a:t>μικρο</a:t>
            </a:r>
            <a:r>
              <a:rPr lang="el-GR" b="1" dirty="0"/>
              <a:t>-κώδικες/αφηγήματα:</a:t>
            </a:r>
            <a:br>
              <a:rPr lang="el-GR" dirty="0"/>
            </a:br>
            <a:r>
              <a:rPr lang="el-GR" dirty="0"/>
              <a:t>Οι εστιακές αξίες των προγραμμάτων (π.χ. ισότητα, σωτηρία, εθνική αποστολή) υλοποιούνται ως </a:t>
            </a:r>
            <a:r>
              <a:rPr lang="el-GR" b="1" dirty="0" err="1"/>
              <a:t>δυϊκοί</a:t>
            </a:r>
            <a:r>
              <a:rPr lang="el-GR" b="1" dirty="0"/>
              <a:t> κώδικες</a:t>
            </a:r>
            <a:r>
              <a:rPr lang="el-GR" dirty="0"/>
              <a:t> (τίμιο/διεφθαρμένο, οικουμενικό/παραταξιακό) και </a:t>
            </a:r>
            <a:r>
              <a:rPr lang="el-GR" b="1" dirty="0"/>
              <a:t>συλλογικά αφηγήματα</a:t>
            </a:r>
            <a:r>
              <a:rPr lang="el-GR" dirty="0"/>
              <a:t> (τραύμα, εξιλέωση) που αναλύει ο Alexander.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Νομιμοποίηση:</a:t>
            </a:r>
          </a:p>
          <a:p>
            <a:pPr>
              <a:buFont typeface="Arial" panose="020B0604020202020204" pitchFamily="34" charset="0"/>
              <a:buChar char="•"/>
            </a:pPr>
            <a:br>
              <a:rPr lang="el-GR" dirty="0"/>
            </a:br>
            <a:r>
              <a:rPr lang="el-GR" dirty="0"/>
              <a:t>Eisenstadt: </a:t>
            </a:r>
            <a:r>
              <a:rPr lang="el-GR" dirty="0" err="1"/>
              <a:t>ιδιοτυπικά</a:t>
            </a:r>
            <a:r>
              <a:rPr lang="el-GR" dirty="0"/>
              <a:t> </a:t>
            </a:r>
            <a:r>
              <a:rPr lang="el-GR" b="1" dirty="0"/>
              <a:t>πρότυπα νομιμοποίησης</a:t>
            </a:r>
            <a:r>
              <a:rPr lang="el-GR" dirty="0"/>
              <a:t> ανά κοινωνία.</a:t>
            </a:r>
            <a:br>
              <a:rPr lang="el-GR" dirty="0"/>
            </a:br>
            <a:r>
              <a:rPr lang="el-GR" dirty="0"/>
              <a:t>Alexander: </a:t>
            </a:r>
            <a:r>
              <a:rPr lang="el-GR" b="1" dirty="0"/>
              <a:t>δοκιμές νομιμοποίησης</a:t>
            </a:r>
            <a:r>
              <a:rPr lang="el-GR" dirty="0"/>
              <a:t> στη Civil </a:t>
            </a:r>
            <a:r>
              <a:rPr lang="el-GR" dirty="0" err="1"/>
              <a:t>Sphere</a:t>
            </a:r>
            <a:r>
              <a:rPr lang="el-GR" dirty="0"/>
              <a:t> μέσω </a:t>
            </a:r>
            <a:r>
              <a:rPr lang="el-GR" b="1" dirty="0"/>
              <a:t>κριτικής, θεσμικών φορέων και μέσων</a:t>
            </a:r>
            <a:r>
              <a:rPr lang="el-GR" dirty="0"/>
              <a:t> (δικαστήρια, ΜΜΕ, κοινό).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4818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1EEB672C-C274-DF0B-C625-3AAABDFA5B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622682"/>
              </p:ext>
            </p:extLst>
          </p:nvPr>
        </p:nvGraphicFramePr>
        <p:xfrm>
          <a:off x="1475656" y="764704"/>
          <a:ext cx="5976663" cy="5544018"/>
        </p:xfrm>
        <a:graphic>
          <a:graphicData uri="http://schemas.openxmlformats.org/drawingml/2006/table">
            <a:tbl>
              <a:tblPr/>
              <a:tblGrid>
                <a:gridCol w="1992221">
                  <a:extLst>
                    <a:ext uri="{9D8B030D-6E8A-4147-A177-3AD203B41FA5}">
                      <a16:colId xmlns:a16="http://schemas.microsoft.com/office/drawing/2014/main" val="3902695416"/>
                    </a:ext>
                  </a:extLst>
                </a:gridCol>
                <a:gridCol w="1992221">
                  <a:extLst>
                    <a:ext uri="{9D8B030D-6E8A-4147-A177-3AD203B41FA5}">
                      <a16:colId xmlns:a16="http://schemas.microsoft.com/office/drawing/2014/main" val="3906838816"/>
                    </a:ext>
                  </a:extLst>
                </a:gridCol>
                <a:gridCol w="1992221">
                  <a:extLst>
                    <a:ext uri="{9D8B030D-6E8A-4147-A177-3AD203B41FA5}">
                      <a16:colId xmlns:a16="http://schemas.microsoft.com/office/drawing/2014/main" val="849698650"/>
                    </a:ext>
                  </a:extLst>
                </a:gridCol>
              </a:tblGrid>
              <a:tr h="39600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Eisenstadt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Alexander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Σχέση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5417"/>
                  </a:ext>
                </a:extLst>
              </a:tr>
              <a:tr h="12870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Πολιτισμικά προγράμματα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Δυϊκοί κώδικες &amp; αφηγήματα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Τα προγράμματα γίνονται δημόσιες γλώσσες κρίσης/νομιμοποίησης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285252"/>
                  </a:ext>
                </a:extLst>
              </a:tr>
              <a:tr h="12870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Ιερό/θεμελίωση τάξης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Civil/anti-civil </a:t>
                      </a:r>
                      <a:r>
                        <a:rPr lang="el-GR" sz="1200"/>
                        <a:t>κώδικες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Το «ιερό» μεταφράζεται σε πολιτισμική αγνότητα/μίανση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000743"/>
                  </a:ext>
                </a:extLst>
              </a:tr>
              <a:tr h="12870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Πολλαπλές νεωτερικότητες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Πολυκεντρικές </a:t>
                      </a:r>
                      <a:r>
                        <a:rPr lang="en-US" sz="1200"/>
                        <a:t>performances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Διαφορετικά μοντέλα νεωτερικότητας ανταγωνίζονται επί σκηνής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782387"/>
                  </a:ext>
                </a:extLst>
              </a:tr>
              <a:tr h="12870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/>
                        <a:t>Νομιμοποίηση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dirty="0"/>
                        <a:t>Θεσμοί της </a:t>
                      </a:r>
                      <a:r>
                        <a:rPr lang="en-US" sz="1200" dirty="0"/>
                        <a:t>Civil Sphere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200" dirty="0"/>
                        <a:t>Από αξίες σε δεσμευτικούς κανόνες μέσω κρίσης/δημοσιότητας</a:t>
                      </a:r>
                    </a:p>
                  </a:txBody>
                  <a:tcPr marL="63188" marR="63188" marT="31594" marB="315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125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20817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94872F-5267-B972-EFD5-BB29435A8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7315200" cy="565956"/>
          </a:xfrm>
        </p:spPr>
        <p:txBody>
          <a:bodyPr>
            <a:normAutofit/>
          </a:bodyPr>
          <a:lstStyle/>
          <a:p>
            <a:r>
              <a:rPr lang="el-GR" sz="2000" dirty="0"/>
              <a:t>Σύνδεση </a:t>
            </a:r>
            <a:r>
              <a:rPr lang="en-US" sz="2000" dirty="0"/>
              <a:t>Victor Turner ↔ Eisenstadt ↔ Jeffrey Alexander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B624A3-BD44-5FF9-656C-DEDC94EB3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776"/>
            <a:ext cx="7920880" cy="504055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b="1" dirty="0"/>
              <a:t>Κοινός πυρήνας</a:t>
            </a:r>
          </a:p>
          <a:p>
            <a:pPr>
              <a:buNone/>
            </a:pPr>
            <a:endParaRPr lang="el-GR" b="1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Πρωτείο του πολιτισμικού νοήματος:</a:t>
            </a:r>
            <a:r>
              <a:rPr lang="el-GR" dirty="0"/>
              <a:t> Όλοι βλέπουν την κοινωνία να συγκροτείται μέσω συμβολικών μορφών/τελετουργιών/αφηγήσεων, όχι μόνο μέσω υλικών δομών.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Ιερό–βέβηλο &amp; νομιμοποίηση:</a:t>
            </a:r>
            <a:r>
              <a:rPr lang="el-GR" dirty="0"/>
              <a:t> Το ιερό θεμελιώνει τάξη (Eisenstadt), </a:t>
            </a:r>
            <a:r>
              <a:rPr lang="el-GR" dirty="0" err="1"/>
              <a:t>διαμεσολαβείται</a:t>
            </a:r>
            <a:r>
              <a:rPr lang="el-GR" dirty="0"/>
              <a:t> με τελετουργικές μεταβάσεις (</a:t>
            </a:r>
            <a:r>
              <a:rPr lang="el-GR" dirty="0" err="1"/>
              <a:t>Turner</a:t>
            </a:r>
            <a:r>
              <a:rPr lang="el-GR" dirty="0"/>
              <a:t>) και κωδικοποιείται ως </a:t>
            </a:r>
            <a:r>
              <a:rPr lang="el-GR" dirty="0" err="1"/>
              <a:t>civil</a:t>
            </a:r>
            <a:r>
              <a:rPr lang="el-GR" dirty="0"/>
              <a:t>/</a:t>
            </a:r>
            <a:r>
              <a:rPr lang="el-GR" dirty="0" err="1"/>
              <a:t>anti-civil</a:t>
            </a:r>
            <a:r>
              <a:rPr lang="el-GR" dirty="0"/>
              <a:t> κώδικες στη δημόσια σφαίρα (Alexander).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None/>
            </a:pPr>
            <a:r>
              <a:rPr lang="el-GR" b="1" dirty="0"/>
              <a:t>Ο </a:t>
            </a:r>
            <a:r>
              <a:rPr lang="el-GR" b="1" dirty="0" err="1"/>
              <a:t>Turner</a:t>
            </a:r>
            <a:r>
              <a:rPr lang="el-GR" b="1" dirty="0"/>
              <a:t> ως «γέφυρα»</a:t>
            </a:r>
          </a:p>
          <a:p>
            <a:pPr>
              <a:buNone/>
            </a:pPr>
            <a:endParaRPr lang="el-GR" b="1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Από τα </a:t>
            </a:r>
            <a:r>
              <a:rPr lang="el-GR" b="1" dirty="0" err="1"/>
              <a:t>μακρο</a:t>
            </a:r>
            <a:r>
              <a:rPr lang="el-GR" b="1" dirty="0"/>
              <a:t>-«πολιτισμικά προγράμματα» του Eisenstadt</a:t>
            </a:r>
            <a:r>
              <a:rPr lang="el-GR" dirty="0"/>
              <a:t> → στις </a:t>
            </a:r>
            <a:r>
              <a:rPr lang="el-GR" b="1" dirty="0" err="1"/>
              <a:t>μικρο-μεσο</a:t>
            </a:r>
            <a:r>
              <a:rPr lang="el-GR" dirty="0"/>
              <a:t> διαδικασίες όπου αυτά </a:t>
            </a:r>
            <a:r>
              <a:rPr lang="el-GR" b="1" dirty="0"/>
              <a:t>επιτελούνται</a:t>
            </a:r>
            <a:r>
              <a:rPr lang="el-GR" dirty="0"/>
              <a:t> ως </a:t>
            </a:r>
            <a:r>
              <a:rPr lang="el-GR" i="1" dirty="0" err="1"/>
              <a:t>social</a:t>
            </a:r>
            <a:r>
              <a:rPr lang="el-GR" i="1" dirty="0"/>
              <a:t> </a:t>
            </a:r>
            <a:r>
              <a:rPr lang="el-GR" i="1" dirty="0" err="1"/>
              <a:t>dramas</a:t>
            </a:r>
            <a:r>
              <a:rPr lang="el-GR" dirty="0"/>
              <a:t>, </a:t>
            </a:r>
            <a:r>
              <a:rPr lang="el-GR" i="1" dirty="0" err="1"/>
              <a:t>liminality</a:t>
            </a:r>
            <a:r>
              <a:rPr lang="el-GR" dirty="0"/>
              <a:t> και </a:t>
            </a:r>
            <a:r>
              <a:rPr lang="el-GR" i="1" dirty="0" err="1"/>
              <a:t>communitas</a:t>
            </a:r>
            <a:r>
              <a:rPr lang="el-G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Προς τις επιτελέσεις/</a:t>
            </a:r>
            <a:r>
              <a:rPr lang="el-GR" b="1" dirty="0" err="1"/>
              <a:t>performances</a:t>
            </a:r>
            <a:r>
              <a:rPr lang="el-GR" b="1" dirty="0"/>
              <a:t> του Alexander:</a:t>
            </a:r>
            <a:r>
              <a:rPr lang="el-GR" dirty="0"/>
              <a:t> ο </a:t>
            </a:r>
            <a:r>
              <a:rPr lang="el-GR" dirty="0" err="1"/>
              <a:t>Turner</a:t>
            </a:r>
            <a:r>
              <a:rPr lang="el-GR" dirty="0"/>
              <a:t> παρέχει τον </a:t>
            </a:r>
            <a:r>
              <a:rPr lang="el-GR" b="1" dirty="0"/>
              <a:t>μηχανισμό σκηνικής μετάβασης</a:t>
            </a:r>
            <a:r>
              <a:rPr lang="el-GR" dirty="0"/>
              <a:t> (ρήξη–κρίση–διαιτησία–</a:t>
            </a:r>
            <a:r>
              <a:rPr lang="el-GR" dirty="0" err="1"/>
              <a:t>επαναένταξη</a:t>
            </a:r>
            <a:r>
              <a:rPr lang="el-GR" dirty="0"/>
              <a:t>) με τον οποίο οι αξίες γίνονται δημόσια πειστικές ή ατιμωτικές.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9248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8C995551-84B3-5D3F-0E61-8479C570A3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693061"/>
              </p:ext>
            </p:extLst>
          </p:nvPr>
        </p:nvGraphicFramePr>
        <p:xfrm>
          <a:off x="683568" y="764704"/>
          <a:ext cx="7344816" cy="5616625"/>
        </p:xfrm>
        <a:graphic>
          <a:graphicData uri="http://schemas.openxmlformats.org/drawingml/2006/table">
            <a:tbl>
              <a:tblPr/>
              <a:tblGrid>
                <a:gridCol w="1836204">
                  <a:extLst>
                    <a:ext uri="{9D8B030D-6E8A-4147-A177-3AD203B41FA5}">
                      <a16:colId xmlns:a16="http://schemas.microsoft.com/office/drawing/2014/main" val="2380345176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870913107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589769846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62555600"/>
                    </a:ext>
                  </a:extLst>
                </a:gridCol>
              </a:tblGrid>
              <a:tr h="3353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Turner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Eisenstadt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Alexander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000"/>
                        <a:t>Πώς δένουν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590157"/>
                  </a:ext>
                </a:extLst>
              </a:tr>
              <a:tr h="1844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Social drama (</a:t>
                      </a:r>
                      <a:r>
                        <a:rPr lang="el-GR" sz="1000"/>
                        <a:t>ρήξη→κρίση→διαιτησία→επαναένταξη/σχίσμα)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000"/>
                        <a:t>Πολιτισμικά προγράμματα &amp; πρότυπα νομιμοποίησης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Cultural performance &amp; civil sphere tests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000"/>
                        <a:t>Τα προγράμματα δοκιμάζονται σε δράματα∙ η νομιμότητα κερδίζεται/χάνεται επί σκηνής.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95655"/>
                  </a:ext>
                </a:extLst>
              </a:tr>
              <a:tr h="1844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Liminality &amp; communitas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000"/>
                        <a:t>Ιερό ως θεμέλιο τάξης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000"/>
                        <a:t>Κώδικες pure/civil vs impure/anti-civil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000"/>
                        <a:t>Η μεθοριακότητα ανανεώνει/αναδιανέμει το «ιερό» σε πολιτισμικούς κώδικες.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783858"/>
                  </a:ext>
                </a:extLst>
              </a:tr>
              <a:tr h="15927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Ritual/</a:t>
                      </a:r>
                      <a:r>
                        <a:rPr lang="el-GR" sz="1000"/>
                        <a:t>τελετουργία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000"/>
                        <a:t>Ιστορικά-πολιτισμικά μοτίβα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000"/>
                        <a:t>Σκηνοθεσία, σενάρια, μάρτυρες, κοινό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000" dirty="0"/>
                        <a:t>Οι τελετές είναι φορείς μετάφρασης αξιών σε δημόσια αποδοχή.</a:t>
                      </a:r>
                    </a:p>
                  </a:txBody>
                  <a:tcPr marL="52814" marR="52814" marT="26407" marB="264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429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44364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E168F3-5F8A-EBD5-A94C-70C9FCFE2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4665"/>
            <a:ext cx="7315200" cy="792088"/>
          </a:xfrm>
        </p:spPr>
        <p:txBody>
          <a:bodyPr/>
          <a:lstStyle/>
          <a:p>
            <a:r>
              <a:rPr lang="el-GR" dirty="0"/>
              <a:t>Με </a:t>
            </a:r>
            <a:r>
              <a:rPr lang="en-US" dirty="0"/>
              <a:t>Gregory Bateson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949A06-9D89-A146-3CB5-02A8F4464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769833"/>
            <a:ext cx="8568952" cy="3539527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ο </a:t>
            </a:r>
            <a:r>
              <a:rPr lang="el-GR" b="1" dirty="0" err="1"/>
              <a:t>Bateson</a:t>
            </a:r>
            <a:r>
              <a:rPr lang="el-GR" b="1" dirty="0"/>
              <a:t> δίνει τον “κινητήρα” (μηχανισμούς ανατροφοδότησης/</a:t>
            </a:r>
            <a:r>
              <a:rPr lang="el-GR" b="1" dirty="0" err="1"/>
              <a:t>σχισμογένεσης</a:t>
            </a:r>
            <a:r>
              <a:rPr lang="el-GR" b="1" dirty="0"/>
              <a:t>), </a:t>
            </a:r>
            <a:endParaRPr lang="en-US" b="1" dirty="0"/>
          </a:p>
          <a:p>
            <a:endParaRPr lang="en-US" b="1" dirty="0"/>
          </a:p>
          <a:p>
            <a:r>
              <a:rPr lang="el-GR" b="1" dirty="0"/>
              <a:t>ο </a:t>
            </a:r>
            <a:r>
              <a:rPr lang="el-GR" b="1" dirty="0" err="1"/>
              <a:t>Turner</a:t>
            </a:r>
            <a:r>
              <a:rPr lang="el-GR" b="1" dirty="0"/>
              <a:t> το “σενάριο” (</a:t>
            </a:r>
            <a:r>
              <a:rPr lang="el-GR" b="1" dirty="0" err="1"/>
              <a:t>social</a:t>
            </a:r>
            <a:r>
              <a:rPr lang="el-GR" b="1" dirty="0"/>
              <a:t> </a:t>
            </a:r>
            <a:r>
              <a:rPr lang="el-GR" b="1" dirty="0" err="1"/>
              <a:t>drama</a:t>
            </a:r>
            <a:r>
              <a:rPr lang="el-GR" b="1" dirty="0"/>
              <a:t>–</a:t>
            </a:r>
            <a:r>
              <a:rPr lang="el-GR" b="1" dirty="0" err="1"/>
              <a:t>liminality</a:t>
            </a:r>
            <a:r>
              <a:rPr lang="el-GR" b="1" dirty="0"/>
              <a:t>–</a:t>
            </a:r>
            <a:r>
              <a:rPr lang="el-GR" b="1" dirty="0" err="1"/>
              <a:t>communitas</a:t>
            </a:r>
            <a:r>
              <a:rPr lang="el-GR" b="1" dirty="0"/>
              <a:t>), </a:t>
            </a:r>
            <a:endParaRPr lang="en-US" b="1" dirty="0"/>
          </a:p>
          <a:p>
            <a:endParaRPr lang="en-US" b="1" dirty="0"/>
          </a:p>
          <a:p>
            <a:r>
              <a:rPr lang="el-GR" b="1" dirty="0"/>
              <a:t>ο Eisenstadt το “σύμπαν αξιών” (πολιτισμικά προγράμματα/πολλαπλές </a:t>
            </a:r>
            <a:r>
              <a:rPr lang="el-GR" b="1" dirty="0" err="1"/>
              <a:t>νεωτερικότητες</a:t>
            </a:r>
            <a:r>
              <a:rPr lang="el-GR" b="1" dirty="0"/>
              <a:t>) και </a:t>
            </a:r>
            <a:endParaRPr lang="en-US" b="1" dirty="0"/>
          </a:p>
          <a:p>
            <a:endParaRPr lang="en-US" b="1" dirty="0"/>
          </a:p>
          <a:p>
            <a:r>
              <a:rPr lang="el-GR" b="1" dirty="0"/>
              <a:t>ο Alexander τη “σκηνή” και τα “κριτήρια” (</a:t>
            </a:r>
            <a:r>
              <a:rPr lang="el-GR" b="1" dirty="0" err="1"/>
              <a:t>cultural</a:t>
            </a:r>
            <a:r>
              <a:rPr lang="el-GR" b="1" dirty="0"/>
              <a:t> </a:t>
            </a:r>
            <a:r>
              <a:rPr lang="el-GR" b="1" dirty="0" err="1"/>
              <a:t>performance</a:t>
            </a:r>
            <a:r>
              <a:rPr lang="el-GR" b="1" dirty="0"/>
              <a:t>, </a:t>
            </a:r>
            <a:r>
              <a:rPr lang="el-GR" b="1" dirty="0" err="1"/>
              <a:t>civil</a:t>
            </a:r>
            <a:r>
              <a:rPr lang="el-GR" b="1" dirty="0"/>
              <a:t>/</a:t>
            </a:r>
            <a:r>
              <a:rPr lang="el-GR" b="1" dirty="0" err="1"/>
              <a:t>anti-civil</a:t>
            </a:r>
            <a:r>
              <a:rPr lang="el-GR" b="1" dirty="0"/>
              <a:t> κώδικες, δοκιμές νομιμοποίησης).</a:t>
            </a:r>
            <a:r>
              <a:rPr lang="el-GR" dirty="0"/>
              <a:t> Μαζί, συγκροτούν μια πλήρη θεωρία πολιτισμικής αλλαγής.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0248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FB3EFA-425F-CAD0-E4C5-F4C72A892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01666"/>
            <a:ext cx="7315200" cy="493948"/>
          </a:xfrm>
        </p:spPr>
        <p:txBody>
          <a:bodyPr>
            <a:normAutofit/>
          </a:bodyPr>
          <a:lstStyle/>
          <a:p>
            <a:r>
              <a:rPr lang="el-GR" sz="1800" b="1" dirty="0"/>
              <a:t>Πώς κουμπώνουν μεταξύ τους</a:t>
            </a:r>
            <a:endParaRPr lang="en-US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CBFC81-BE9C-9B4A-E854-0A5A87761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5143558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b="1" dirty="0" err="1"/>
              <a:t>Bateson</a:t>
            </a:r>
            <a:r>
              <a:rPr lang="el-GR" b="1" dirty="0"/>
              <a:t> → </a:t>
            </a:r>
            <a:r>
              <a:rPr lang="el-GR" b="1" dirty="0" err="1"/>
              <a:t>Turner</a:t>
            </a:r>
            <a:r>
              <a:rPr lang="el-GR" b="1" dirty="0"/>
              <a:t>:</a:t>
            </a:r>
            <a:r>
              <a:rPr lang="el-GR" dirty="0"/>
              <a:t> Τα </a:t>
            </a:r>
            <a:r>
              <a:rPr lang="el-GR" b="1" dirty="0" err="1"/>
              <a:t>feedback</a:t>
            </a:r>
            <a:r>
              <a:rPr lang="el-GR" b="1" dirty="0"/>
              <a:t> </a:t>
            </a:r>
            <a:r>
              <a:rPr lang="el-GR" b="1" dirty="0" err="1"/>
              <a:t>loops</a:t>
            </a:r>
            <a:r>
              <a:rPr lang="el-GR" dirty="0"/>
              <a:t> και η </a:t>
            </a:r>
            <a:r>
              <a:rPr lang="el-GR" b="1" dirty="0" err="1"/>
              <a:t>σχισμογένεση</a:t>
            </a:r>
            <a:r>
              <a:rPr lang="el-GR" dirty="0"/>
              <a:t> (συμμετρική/συμπληρωματική) εξηγούν </a:t>
            </a:r>
            <a:r>
              <a:rPr lang="el-GR" b="1" dirty="0"/>
              <a:t>γιατί ξεσπά</a:t>
            </a:r>
            <a:r>
              <a:rPr lang="el-GR" dirty="0"/>
              <a:t> ένα </a:t>
            </a:r>
            <a:r>
              <a:rPr lang="el-GR" i="1" dirty="0" err="1"/>
              <a:t>social</a:t>
            </a:r>
            <a:r>
              <a:rPr lang="el-GR" i="1" dirty="0"/>
              <a:t> </a:t>
            </a:r>
            <a:r>
              <a:rPr lang="el-GR" i="1" dirty="0" err="1"/>
              <a:t>drama</a:t>
            </a:r>
            <a:r>
              <a:rPr lang="el-GR" dirty="0"/>
              <a:t> και </a:t>
            </a:r>
            <a:r>
              <a:rPr lang="el-GR" b="1" dirty="0"/>
              <a:t>πώς κλιμακώνεται</a:t>
            </a:r>
            <a:r>
              <a:rPr lang="el-GR" dirty="0"/>
              <a:t> (</a:t>
            </a:r>
            <a:r>
              <a:rPr lang="el-GR" dirty="0" err="1"/>
              <a:t>ρήξη→κρίση</a:t>
            </a:r>
            <a:r>
              <a:rPr lang="el-GR" dirty="0"/>
              <a:t>). Η μεθοριακότητα είναι η “αναστολή ρόλων” που διακόπτει τα τοξικά </a:t>
            </a:r>
            <a:r>
              <a:rPr lang="el-GR" dirty="0" err="1"/>
              <a:t>loops</a:t>
            </a:r>
            <a:r>
              <a:rPr lang="el-GR" dirty="0"/>
              <a:t> και επιτρέπει </a:t>
            </a:r>
            <a:r>
              <a:rPr lang="el-GR" i="1" dirty="0" err="1"/>
              <a:t>communitas</a:t>
            </a:r>
            <a:r>
              <a:rPr lang="el-GR" dirty="0"/>
              <a:t>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 err="1"/>
              <a:t>Bateson</a:t>
            </a:r>
            <a:r>
              <a:rPr lang="el-GR" b="1" dirty="0"/>
              <a:t> → Eisenstadt:</a:t>
            </a:r>
            <a:r>
              <a:rPr lang="el-GR" dirty="0"/>
              <a:t> Οι μηχανισμοί πόλωσης/αλληλεξάρτησης δείχνουν </a:t>
            </a:r>
            <a:r>
              <a:rPr lang="el-GR" b="1" dirty="0"/>
              <a:t>πώς μετασχηματίζονται</a:t>
            </a:r>
            <a:r>
              <a:rPr lang="el-GR" dirty="0"/>
              <a:t> τα </a:t>
            </a:r>
            <a:r>
              <a:rPr lang="el-GR" b="1" dirty="0"/>
              <a:t>πολιτισμικά προγράμματα</a:t>
            </a:r>
            <a:r>
              <a:rPr lang="el-GR" dirty="0"/>
              <a:t>: όταν οι ανατροφοδοτήσεις “κλειδώσουν”, αναδύονται νέες ισορροπίες αξιών/θεσμών (νέα εκδοχή νεωτερικότητας).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 err="1"/>
              <a:t>Bateson</a:t>
            </a:r>
            <a:r>
              <a:rPr lang="el-GR" b="1" dirty="0"/>
              <a:t> → Alexander:</a:t>
            </a:r>
            <a:r>
              <a:rPr lang="el-GR" dirty="0"/>
              <a:t> Τα κλιμακούμενα μοτίβα δράσης μεταφράζονται σε παραστάσεις/επιτελέσεις (</a:t>
            </a:r>
            <a:r>
              <a:rPr lang="el-GR" b="1" dirty="0" err="1"/>
              <a:t>performances</a:t>
            </a:r>
            <a:r>
              <a:rPr lang="el-GR" b="1" dirty="0"/>
              <a:t>)</a:t>
            </a:r>
            <a:r>
              <a:rPr lang="el-GR" dirty="0"/>
              <a:t> που κωδικοποιούνται ως </a:t>
            </a:r>
            <a:r>
              <a:rPr lang="el-GR" b="1" dirty="0" err="1"/>
              <a:t>civil</a:t>
            </a:r>
            <a:r>
              <a:rPr lang="el-GR" b="1" dirty="0"/>
              <a:t>/</a:t>
            </a:r>
            <a:r>
              <a:rPr lang="el-GR" b="1" dirty="0" err="1"/>
              <a:t>anti-civil</a:t>
            </a:r>
            <a:r>
              <a:rPr lang="el-GR" dirty="0"/>
              <a:t>. Η δημόσια σφαίρα λειτουργεί ως </a:t>
            </a:r>
            <a:r>
              <a:rPr lang="el-GR" b="1" dirty="0"/>
              <a:t>ρυθμιστής ανατροφοδοτήσεων</a:t>
            </a:r>
            <a:r>
              <a:rPr lang="el-GR" dirty="0"/>
              <a:t>: επικυρώνει, τιθασεύει ή εντείνει τη </a:t>
            </a:r>
            <a:r>
              <a:rPr lang="el-GR" dirty="0" err="1"/>
              <a:t>σχισμογένεση</a:t>
            </a:r>
            <a:r>
              <a:rPr lang="el-G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 err="1"/>
              <a:t>Turner</a:t>
            </a:r>
            <a:r>
              <a:rPr lang="el-GR" b="1" dirty="0"/>
              <a:t> ↔ Alexander:</a:t>
            </a:r>
            <a:r>
              <a:rPr lang="el-GR" dirty="0"/>
              <a:t> Η </a:t>
            </a:r>
            <a:r>
              <a:rPr lang="el-GR" b="1" dirty="0"/>
              <a:t>μεθοριακή</a:t>
            </a:r>
            <a:r>
              <a:rPr lang="el-GR" dirty="0"/>
              <a:t> φάση είναι στιγμή </a:t>
            </a:r>
            <a:r>
              <a:rPr lang="el-GR" b="1" dirty="0"/>
              <a:t>υψηλής </a:t>
            </a:r>
            <a:r>
              <a:rPr lang="el-GR" b="1" dirty="0" err="1"/>
              <a:t>επιτελεστικότητας</a:t>
            </a:r>
            <a:r>
              <a:rPr lang="el-GR" dirty="0"/>
              <a:t>∙ οι επιτυχημένες/αποτυχημένες παραστάσεις/επιτελέσεις αποφασίζουν αν θα υπάρξει </a:t>
            </a:r>
            <a:r>
              <a:rPr lang="el-GR" b="1" dirty="0"/>
              <a:t>επανένταξη</a:t>
            </a:r>
            <a:r>
              <a:rPr lang="el-GR" dirty="0"/>
              <a:t> ή </a:t>
            </a:r>
            <a:r>
              <a:rPr lang="el-GR" b="1" dirty="0"/>
              <a:t>σχίσμα</a:t>
            </a:r>
            <a:r>
              <a:rPr lang="el-G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Eisenstadt ↔ Alexander:</a:t>
            </a:r>
            <a:r>
              <a:rPr lang="el-GR" dirty="0"/>
              <a:t> Τα </a:t>
            </a:r>
            <a:r>
              <a:rPr lang="el-GR" b="1" dirty="0"/>
              <a:t>προγράμματα</a:t>
            </a:r>
            <a:r>
              <a:rPr lang="el-GR" dirty="0"/>
              <a:t> (ιερά θεμέλια, πρότυπα νομιμοποίησης) γίνονται </a:t>
            </a:r>
            <a:r>
              <a:rPr lang="el-GR" b="1" dirty="0"/>
              <a:t>δημόσιες γλώσσες</a:t>
            </a:r>
            <a:r>
              <a:rPr lang="el-GR" dirty="0"/>
              <a:t> (</a:t>
            </a:r>
            <a:r>
              <a:rPr lang="el-GR" dirty="0" err="1"/>
              <a:t>δυϊκοί</a:t>
            </a:r>
            <a:r>
              <a:rPr lang="el-GR" dirty="0"/>
              <a:t> κώδικες/αφηγήματα) που κρίνονται σε </a:t>
            </a:r>
            <a:r>
              <a:rPr lang="el-GR" b="1" dirty="0"/>
              <a:t>τελετές, ΜΜΕ, θεσμικές δοκιμές</a:t>
            </a:r>
            <a:r>
              <a:rPr lang="el-G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2005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4331E1EB-E8B3-F675-96E4-DB97D551A5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790303"/>
              </p:ext>
            </p:extLst>
          </p:nvPr>
        </p:nvGraphicFramePr>
        <p:xfrm>
          <a:off x="539552" y="1484784"/>
          <a:ext cx="8352930" cy="4968552"/>
        </p:xfrm>
        <a:graphic>
          <a:graphicData uri="http://schemas.openxmlformats.org/drawingml/2006/table">
            <a:tbl>
              <a:tblPr/>
              <a:tblGrid>
                <a:gridCol w="1670586">
                  <a:extLst>
                    <a:ext uri="{9D8B030D-6E8A-4147-A177-3AD203B41FA5}">
                      <a16:colId xmlns:a16="http://schemas.microsoft.com/office/drawing/2014/main" val="388844231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465463468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3925198869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2365897503"/>
                    </a:ext>
                  </a:extLst>
                </a:gridCol>
                <a:gridCol w="1670586">
                  <a:extLst>
                    <a:ext uri="{9D8B030D-6E8A-4147-A177-3AD203B41FA5}">
                      <a16:colId xmlns:a16="http://schemas.microsoft.com/office/drawing/2014/main" val="1215815968"/>
                    </a:ext>
                  </a:extLst>
                </a:gridCol>
              </a:tblGrid>
              <a:tr h="9152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Bateson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Turner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Eisenstadt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Alexander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/>
                        <a:t>Συνδυαστική ιδέα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061590"/>
                  </a:ext>
                </a:extLst>
              </a:tr>
              <a:tr h="40532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/>
                        <a:t>Σχισμογένεση (</a:t>
                      </a:r>
                      <a:r>
                        <a:rPr lang="en-US"/>
                        <a:t>feedback)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Social drama, liminality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/>
                        <a:t>Πολιτισμικά προγράμματα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Cultural performance, civil/anti-civil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dirty="0"/>
                        <a:t>Τα </a:t>
                      </a:r>
                      <a:r>
                        <a:rPr lang="el-GR" dirty="0" err="1"/>
                        <a:t>feedbacks</a:t>
                      </a:r>
                      <a:r>
                        <a:rPr lang="el-GR" dirty="0"/>
                        <a:t> γεννούν δράματα που επί σκηνής </a:t>
                      </a:r>
                      <a:r>
                        <a:rPr lang="el-GR" dirty="0" err="1"/>
                        <a:t>αναθεμελιώνουν</a:t>
                      </a:r>
                      <a:r>
                        <a:rPr lang="el-GR" dirty="0"/>
                        <a:t> προγράμματα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425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90010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668630-F31D-AF59-1CD5-AA383D61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04664"/>
            <a:ext cx="7315200" cy="637964"/>
          </a:xfrm>
        </p:spPr>
        <p:txBody>
          <a:bodyPr>
            <a:normAutofit/>
          </a:bodyPr>
          <a:lstStyle/>
          <a:p>
            <a:r>
              <a:rPr lang="el-GR" sz="2000" dirty="0"/>
              <a:t>Ρόλος του Taylor στο σύνολο</a:t>
            </a:r>
            <a:endParaRPr lang="en-US" sz="2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07F301-488D-E78E-7BB3-9579A6039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52935"/>
            <a:ext cx="7315200" cy="34564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sz="1400" b="1" dirty="0"/>
              <a:t>Ηθικές πηγές (</a:t>
            </a:r>
            <a:r>
              <a:rPr lang="en-US" sz="1400" b="1" dirty="0"/>
              <a:t>moral sources), </a:t>
            </a:r>
            <a:r>
              <a:rPr lang="el-GR" sz="1400" b="1" dirty="0"/>
              <a:t>ισχυρές αξιολογήσεις, ορίζοντες σημασίας, </a:t>
            </a:r>
            <a:r>
              <a:rPr lang="en-US" sz="1400" b="1" dirty="0"/>
              <a:t>ethic of authenticity, immanent frame, buffered self.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1400" dirty="0"/>
              <a:t>Δίνει </a:t>
            </a:r>
            <a:r>
              <a:rPr lang="el-GR" sz="1400" b="1" dirty="0"/>
              <a:t>τις </a:t>
            </a:r>
            <a:r>
              <a:rPr lang="el-GR" sz="1400" b="1" dirty="0" err="1"/>
              <a:t>αξιακές</a:t>
            </a:r>
            <a:r>
              <a:rPr lang="el-GR" sz="1400" b="1" dirty="0"/>
              <a:t> κατευθύνσεις του εαυτού</a:t>
            </a:r>
            <a:r>
              <a:rPr lang="el-GR" sz="1400" dirty="0"/>
              <a:t> μέσα στις οποίες παίζουν οι μηχανισμοί (</a:t>
            </a:r>
            <a:r>
              <a:rPr lang="en-US" sz="1400" dirty="0"/>
              <a:t>Bateson), </a:t>
            </a:r>
            <a:r>
              <a:rPr lang="el-GR" sz="1400" dirty="0"/>
              <a:t>τα δράματα/τελετουργίες (</a:t>
            </a:r>
            <a:r>
              <a:rPr lang="en-US" sz="1400" dirty="0"/>
              <a:t>Turner), </a:t>
            </a:r>
            <a:r>
              <a:rPr lang="el-GR" sz="1400" dirty="0"/>
              <a:t>τα προγράμματα (</a:t>
            </a:r>
            <a:r>
              <a:rPr lang="en-US" sz="1400" dirty="0"/>
              <a:t>Eisenstadt) </a:t>
            </a:r>
            <a:r>
              <a:rPr lang="el-GR" sz="1400" dirty="0"/>
              <a:t>και οι επιτελέσεις/κώδικες (</a:t>
            </a:r>
            <a:r>
              <a:rPr lang="en-US" sz="1400" dirty="0"/>
              <a:t>Alexander).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5006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488DB139-850D-ED05-8975-9C4B1C5B42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158232"/>
              </p:ext>
            </p:extLst>
          </p:nvPr>
        </p:nvGraphicFramePr>
        <p:xfrm>
          <a:off x="107504" y="548680"/>
          <a:ext cx="8856984" cy="6192688"/>
        </p:xfrm>
        <a:graphic>
          <a:graphicData uri="http://schemas.openxmlformats.org/drawingml/2006/table">
            <a:tbl>
              <a:tblPr/>
              <a:tblGrid>
                <a:gridCol w="1549972">
                  <a:extLst>
                    <a:ext uri="{9D8B030D-6E8A-4147-A177-3AD203B41FA5}">
                      <a16:colId xmlns:a16="http://schemas.microsoft.com/office/drawing/2014/main" val="2825846606"/>
                    </a:ext>
                  </a:extLst>
                </a:gridCol>
                <a:gridCol w="1549972">
                  <a:extLst>
                    <a:ext uri="{9D8B030D-6E8A-4147-A177-3AD203B41FA5}">
                      <a16:colId xmlns:a16="http://schemas.microsoft.com/office/drawing/2014/main" val="1973456393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4211568164"/>
                    </a:ext>
                  </a:extLst>
                </a:gridCol>
                <a:gridCol w="1328548">
                  <a:extLst>
                    <a:ext uri="{9D8B030D-6E8A-4147-A177-3AD203B41FA5}">
                      <a16:colId xmlns:a16="http://schemas.microsoft.com/office/drawing/2014/main" val="3946645700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219705971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463938221"/>
                    </a:ext>
                  </a:extLst>
                </a:gridCol>
              </a:tblGrid>
              <a:tr h="5418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/>
                        <a:t>Διάσταση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Taylor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Bateson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Turner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Eisenstadt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Alexander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248498"/>
                  </a:ext>
                </a:extLst>
              </a:tr>
              <a:tr h="10063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/>
                        <a:t>Πηγή νοήματος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/>
                        <a:t>Ηθικές πηγές, ορίζοντες σημασίας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—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—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/>
                        <a:t>Πολιτισμικά προγράμματα/ιερό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Civil/anti-civil </a:t>
                      </a:r>
                      <a:r>
                        <a:rPr lang="el-GR" sz="1400"/>
                        <a:t>κώδικες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537812"/>
                  </a:ext>
                </a:extLst>
              </a:tr>
              <a:tr h="123853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/>
                        <a:t>Δόμηση εαυτού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Buffered self, </a:t>
                      </a:r>
                      <a:r>
                        <a:rPr lang="el-GR" sz="1400"/>
                        <a:t>αυθεντικότητα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Feedback </a:t>
                      </a:r>
                      <a:r>
                        <a:rPr lang="el-GR" sz="1400"/>
                        <a:t>στην ταυτότητα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Liminal </a:t>
                      </a:r>
                      <a:r>
                        <a:rPr lang="el-GR" sz="1400"/>
                        <a:t>μεταβάσεις ταυτότητας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/>
                        <a:t>Ιστορικά πρότυπα υποκειμενικότητας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/>
                        <a:t>Παραστάσεις</a:t>
                      </a:r>
                      <a:r>
                        <a:rPr lang="en-US" sz="1400" dirty="0"/>
                        <a:t> </a:t>
                      </a:r>
                      <a:r>
                        <a:rPr lang="el-GR" sz="1400" dirty="0"/>
                        <a:t>ταυτότητας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236659"/>
                  </a:ext>
                </a:extLst>
              </a:tr>
              <a:tr h="19352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/>
                        <a:t>Μεταβολή/Κρίση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/>
                        <a:t>Επαναστοχασμός αξιών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/>
                        <a:t>Σχισμογένεση, </a:t>
                      </a:r>
                      <a:r>
                        <a:rPr lang="en-US" sz="1400"/>
                        <a:t>loops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Social drama, communitas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 err="1"/>
                        <a:t>Αναθεμελίωση</a:t>
                      </a:r>
                      <a:r>
                        <a:rPr lang="el-GR" sz="1400" dirty="0"/>
                        <a:t> προγραμμάτων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/>
                        <a:t>Δοκιμές νομιμοποίησης στη σφαίρα του πολιτικού-πολιτισμικού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115182"/>
                  </a:ext>
                </a:extLst>
              </a:tr>
              <a:tr h="14707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/>
                        <a:t>Κριτήρια αξιολόγησης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Strong evaluations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—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/>
                        <a:t>Τελετουργική κάθαρση/</a:t>
                      </a:r>
                    </a:p>
                    <a:p>
                      <a:pPr>
                        <a:buNone/>
                      </a:pPr>
                      <a:r>
                        <a:rPr lang="el-GR" sz="1400" dirty="0"/>
                        <a:t>επανένταξη</a:t>
                      </a:r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/>
                        <a:t>Πρότυπα νομιμοποίησης</a:t>
                      </a:r>
                      <a:endParaRPr lang="en-US" sz="1400" dirty="0"/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1400" dirty="0"/>
                        <a:t>Αυθεντικότητα</a:t>
                      </a:r>
                    </a:p>
                    <a:p>
                      <a:pPr>
                        <a:buNone/>
                      </a:pPr>
                      <a:endParaRPr lang="el-GR" sz="1400" dirty="0"/>
                    </a:p>
                  </a:txBody>
                  <a:tcPr marL="71100" marR="71100" marT="35550" marB="355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444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851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2552</TotalTime>
  <Words>12141</Words>
  <Application>Microsoft Office PowerPoint</Application>
  <PresentationFormat>Προβολή στην οθόνη (4:3)</PresentationFormat>
  <Paragraphs>1735</Paragraphs>
  <Slides>150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6</vt:i4>
      </vt:variant>
      <vt:variant>
        <vt:lpstr>Τίτλοι διαφανειών</vt:lpstr>
      </vt:variant>
      <vt:variant>
        <vt:i4>150</vt:i4>
      </vt:variant>
    </vt:vector>
  </HeadingPairs>
  <TitlesOfParts>
    <vt:vector size="160" baseType="lpstr">
      <vt:lpstr>Arial</vt:lpstr>
      <vt:lpstr>Calibri</vt:lpstr>
      <vt:lpstr>Times New Roman</vt:lpstr>
      <vt:lpstr>Wingdings</vt:lpstr>
      <vt:lpstr>Προοπτική</vt:lpstr>
      <vt:lpstr>1_Προοπτική</vt:lpstr>
      <vt:lpstr>2_Προοπτική</vt:lpstr>
      <vt:lpstr>3_Προοπτική</vt:lpstr>
      <vt:lpstr>4_Προοπτική</vt:lpstr>
      <vt:lpstr>5_Προοπτική</vt:lpstr>
      <vt:lpstr>Η ελληνική κρίση και οι πολιτισμικές της καταβολές </vt:lpstr>
      <vt:lpstr>Η ελληνική κρίση</vt:lpstr>
      <vt:lpstr>Όμως… </vt:lpstr>
      <vt:lpstr>Ο ορισμός της κουλτούρας</vt:lpstr>
      <vt:lpstr>Βασικά στοιχεία του μοντέλου </vt:lpstr>
      <vt:lpstr>Βασικά συστατικά στοιχεία συμβολικών ροών</vt:lpstr>
      <vt:lpstr>Υπόθεση:</vt:lpstr>
      <vt:lpstr>Max Weber</vt:lpstr>
      <vt:lpstr>Θεμελιώδεις αρχές της Κοινωνιολογίας της Κουλτούρας του Max Weber</vt:lpstr>
      <vt:lpstr>Η κουλτούρα, η θρησκεία και η κοινωνική δράση</vt:lpstr>
      <vt:lpstr>Απομάγευση, αξιακές σφαίρες και πολιτισμική τραγωδία</vt:lpstr>
      <vt:lpstr>Shmuel N. Eisenstadt</vt:lpstr>
      <vt:lpstr>Θεμελιώδεις αρχές της Κοινωνιολογίας της Κουλτούρας του Shmuel Eisenstadt</vt:lpstr>
      <vt:lpstr>1. «Η κουλτούρα αποτελεί δομική διάσταση των κοινωνιών, και όχι αντανάκλαση ή επίστρωση∙ παράγει θεσμούς, νοήματα και ταυτότητες.» </vt:lpstr>
      <vt:lpstr>2. «Κεντρική έννοια: πολιτισμικά προγράμματα (cultural programs) που διαμορφώνουν τις μορφές κοινωνικής οργάνωσης και εξουσίας.»</vt:lpstr>
      <vt:lpstr>3. «Κάθε κοινωνία αναπτύσσει ιδιοτυπικά πρότυπα νομιμοποίησης και τάξης.»</vt:lpstr>
      <vt:lpstr>4. «Η κουλτούρα δεν είναι στατική∙ είναι δυναμική και συγκρουσιακή, καθώς αναπαράγει και μετασχηματίζει νοήματα.» </vt:lpstr>
      <vt:lpstr>5. «Διαφοροποίηση μεταξύ κοσμικών και ιερών πλαισίων νοήματος∙ το ιερό αποτελεί πηγή θεμελίωσης της κοινωνικής τάξης.»</vt:lpstr>
      <vt:lpstr>6. «Η κουλτούρα λειτουργεί ως γέφυρα μεταξύ αξιών και θεσμών, μεταξύ υποκειμενικού και αντικειμενικού κόσμου.»</vt:lpstr>
      <vt:lpstr>Η ιστορική και συγκριτική διάσταση: Πολλαπλές Νεωτερικότητες</vt:lpstr>
      <vt:lpstr>Πολιτισμικές εντάσεις, κρίση και μετασχηματισμοί</vt:lpstr>
      <vt:lpstr>1. «Κάθε κοινωνία εμπεριέχει εντάσεις μεταξύ θεσμών και αξιών, μεταξύ “ιερού” και “βέβηλου” (profane).»</vt:lpstr>
      <vt:lpstr>2. «Οι κρίσεις νοήματος οδηγούν σε αναστοχασμό και επαναθεμελίωση των πολιτισμικών προγραμμάτων.»</vt:lpstr>
      <vt:lpstr>3. «Η πολιτισμική αναστοχαστικότητα (reflexivity) είναι χαρακτηριστικό γνώρισμα των νεωτερικών κοινωνιών.»</vt:lpstr>
      <vt:lpstr>4. «Οι πολιτισμικές επαναστάσεις (π.χ. Διαφωτισμός, Μεταρρύθμιση) επαναπροσδιορίζουν το ιερό και τη νομιμότητα της εξουσίας.»</vt:lpstr>
      <vt:lpstr>5. «Η παγκοσμιοποίηση προκαλεί συνάντηση και σύγκρουση διαφορετικών προγραμμάτων νεωτερικότητας, παράγοντας υβριδικές μορφές.»</vt:lpstr>
      <vt:lpstr>Πολιτισμικά προγράμματα</vt:lpstr>
      <vt:lpstr>Ιουδαϊκοχριστιανικό πολιτισμικό πρόγραμμα (Δυτική Νεωτερικότητα)</vt:lpstr>
      <vt:lpstr>Κομφουκιανό πολιτισμικό πρόγραμμα (Κίνα, Κορέα, Ιαπωνία)</vt:lpstr>
      <vt:lpstr>Ισλαμικό πολιτισμικό πρόγραμμα</vt:lpstr>
      <vt:lpstr>Ινδουιστικό πολιτισμικό πρόγραμμα (Ινδική υποήπειρος)</vt:lpstr>
      <vt:lpstr>Ορθόδοξο-Βυζαντινό πολιτισμικό πρόγραμμα (Ρωσία)</vt:lpstr>
      <vt:lpstr>Τα πολιτισμικά προγράμματα:</vt:lpstr>
      <vt:lpstr>Παρουσίαση του PowerPoint</vt:lpstr>
      <vt:lpstr>Παρουσίαση του PowerPoint</vt:lpstr>
      <vt:lpstr>Jeffrey Alexander</vt:lpstr>
      <vt:lpstr>Θεωρητικά θεμέλια της Κοινωνιολογίας της Κουλτούρας του Jeffrey Alexander</vt:lpstr>
      <vt:lpstr>Η Πολιτισμική Κωδικοποίηση και η Συμβολική Δράση</vt:lpstr>
      <vt:lpstr>Πολιτισμικά Πεδία, Δημόσια Σφαίρα και Νεωτερικότητα</vt:lpstr>
      <vt:lpstr>Robert Bellah</vt:lpstr>
      <vt:lpstr>Θεμελιώδεις αρχές της Κοινωνιολογίας της Κουλτούρας του Robert N. Bellah</vt:lpstr>
      <vt:lpstr>Η Πολιτειακή Θρησκεία και το Αμερικανικό Παράδειγμα</vt:lpstr>
      <vt:lpstr>Νεωτερικότητα, Αναστοχασμός και Πολιτισμική Εξέλιξη</vt:lpstr>
      <vt:lpstr>Victor Turner</vt:lpstr>
      <vt:lpstr>Θεμελιώδεις αρχές της Κοινωνιολογίας και Ανθρωπολογίας της Κουλτούρας του Victor Turner</vt:lpstr>
      <vt:lpstr>1. «Η κουλτούρα είναι ένα δυναμικό πεδίο νοημάτων, εκφραζόμενο μέσω συμβολικών δράσεων – ιδίως των τελετουργιών.»</vt:lpstr>
      <vt:lpstr>2. «Κεντρική έννοια: κοινωνικό δράμα (social drama) – οι πολιτισμικές συγκρούσεις και μεταβάσεις αποκαλύπτουν τη βαθύτερη δομή της κοινωνίας.»</vt:lpstr>
      <vt:lpstr>3. «Οι τελετουργίες λειτουργούν ως μηχανισμοί αποκατάστασης κοινωνικής ισορροπίας και επανανοηματοδότησης της τάξης.»</vt:lpstr>
      <vt:lpstr>4. «Η κουλτούρα είναι διαδικασία και όχι σύστημα∙ σχηματίζεται μέσω συμμετοχής, δράσης και μετάβασης.»</vt:lpstr>
      <vt:lpstr>5. «Η κοινωνιολογία της κουλτούρας του αναδεικνύει την παραστατική, θεατρική και βιωματική διάσταση του κοινωνικού νοήματος.»</vt:lpstr>
      <vt:lpstr>Η Δομή, η Αντιδομή, και η Μεθοριακότητα (Liminality)</vt:lpstr>
      <vt:lpstr>Παραδείγματα</vt:lpstr>
      <vt:lpstr>Παρουσίαση του PowerPoint</vt:lpstr>
      <vt:lpstr>Παρουσίαση του PowerPoint</vt:lpstr>
      <vt:lpstr>Παράσταση, Συμβολισμός και Νεωτερική Εμπειρία</vt:lpstr>
      <vt:lpstr>1. «Ο Turner προτείνει την έννοια της πολιτισμικής παράστασης (cultural performance): κάθε τελετουργία, θέατρο ή πολιτικό γεγονός λειτουργεί ως δράμα νοηματοδότησης.»</vt:lpstr>
      <vt:lpstr>2. «Οι συμβολικές μορφές (σύμβολα, μύθοι, τελετές) είναι πολυσημικές∙ φέρουν πολλαπλά επίπεδα ερμηνείας και κοινωνικής εμπειρίας.»</vt:lpstr>
      <vt:lpstr>3. «Η κουλτούρα βιώνεται ως παίγνιο και μεταμόρφωση, όπου οι κοινωνικές σχέσεις αναδιατάσσονται και επαναπροσδιορίζονται.»</vt:lpstr>
      <vt:lpstr>4. «Στις νεωτερικές κοινωνίες, τα μαζικά μέσα, οι διαδηλώσεις και τα φεστιβάλ λειτουργούν ως νέες μορφές τελετουργίας και communitas.»</vt:lpstr>
      <vt:lpstr>5. «Η θεωρία του Turner επηρέασε βαθιά τη συμβολική, ερμηνευτική και δραματουργική κοινωνιολογία (π.χ. Goffman, Alexander).»</vt:lpstr>
      <vt:lpstr>6. «Συνολικά, η κουλτούρα για τον Turner είναι μια θεατρική σκηνή κοινωνικής αλλαγής, όπου το ιερό και το κοσμικό συνυφαίνονται διαρκώς.»</vt:lpstr>
      <vt:lpstr>Gregory Bateson</vt:lpstr>
      <vt:lpstr>Gregory Bateson και η έννοια της Σχισμογένεσης (Schismogenesis)</vt:lpstr>
      <vt:lpstr>1. «“Schismogenesis” σημαίνει γένεση διάσπασης – δηλαδή τη διαδικασία με την οποία οι κοινωνικές σχέσεις ενισχύονται αμοιβαία μέχρι να οδηγηθούν σε πόλωση.»</vt:lpstr>
      <vt:lpstr>2. «Είναι ένα δυναμικό μοντέλο κοινωνικής αλληλεπίδρασης, που δείχνει πώς τα πολιτισμικά πρότυπα παράγονται μέσα από ανατροφοδοτούμενους κύκλους συμπεριφοράς.» </vt:lpstr>
      <vt:lpstr>3. «Η σχισμογένεση εξηγεί πώς οι πολιτισμικές διαφορές, οι ιεραρχίες και οι συγκρούσεις εξελίσσονται, όχι ως στατικές δομές αλλά ως αλληλεπιδραστικές διεργασίες.»</vt:lpstr>
      <vt:lpstr>4. «Ο Bateson χρησιμοποίησε τη θεωρία για να περιγράψει την αλληλεξάρτηση μεταξύ ατομικής ταυτότητας και συλλογικής τάξης.»</vt:lpstr>
      <vt:lpstr>5. «Έτσι, η κουλτούρα δεν είναι ισορροπία αλλά ζωντανό πεδίο εντάσεων, διαφοροποίησης και αναστοχασμού.»</vt:lpstr>
      <vt:lpstr>Συμμετρική και Συμπληρωματική Σχισμογένεση</vt:lpstr>
      <vt:lpstr>Παραδείγματα</vt:lpstr>
      <vt:lpstr>Πολιτισμική και Κοινωνιολογική Ερμηνεία της Σχισμογένεσης</vt:lpstr>
      <vt:lpstr>Παράγοντες που αυξάνουν την επιρρέπεια</vt:lpstr>
      <vt:lpstr>Παρουσίαση του PowerPoint</vt:lpstr>
      <vt:lpstr>Η Σχισμογένεση στις Σύγχρονες Κοινωνίες: Πολιτική, ΜΜΕ και Πολιτισμική Πόλωση</vt:lpstr>
      <vt:lpstr>Charles Taylor</vt:lpstr>
      <vt:lpstr>Charles Taylor – Πηγές του Εαυτού</vt:lpstr>
      <vt:lpstr>1) Αρχαιότητα: ο κοσμικός/ηθικός εαυτός της τάξης</vt:lpstr>
      <vt:lpstr>2) Χριστιανική αρχαιότητα–Μεσαίωνας: ο εσωτερικευμένος/εξομολογούμενος εαυτός </vt:lpstr>
      <vt:lpstr>3) Μεταρρύθμιση &amp; «επιβεβαίωση της καθημερινής ζωής»</vt:lpstr>
      <vt:lpstr>4) Νέα Επιστήμη &amp; Καρτεσιανισμός: ο διαυγής, αυτονομημένος νους</vt:lpstr>
      <vt:lpstr>5) Διαφωτισμός &amp; ηθικές πηγές της ουμανιστικής κοσμικότητας</vt:lpstr>
      <vt:lpstr>6) Ρομαντισμός &amp; Εκφραστικότητα: ο αυθεντικός εαυτός</vt:lpstr>
      <vt:lpstr>7) Νεωτερικότητα–Μοντερνισμός: ο «θωρακισμένος» εαυτός στο «εμμενές πλαίσιο»</vt:lpstr>
      <vt:lpstr>8) Σύγχρονη συνθήκη: ηθική της αυθεντικότητας και οι παθολογίες της</vt:lpstr>
      <vt:lpstr>Παρουσίαση του PowerPoint</vt:lpstr>
      <vt:lpstr>Η ταυτότητα και οι ηθικές αξιολογήσεις</vt:lpstr>
      <vt:lpstr>Ιστορικές ρίζες της σύγχρονης ταυτότητας</vt:lpstr>
      <vt:lpstr>Το ηθικό πεδίο, οι συγκρούσεις και οι πηγές</vt:lpstr>
      <vt:lpstr>Συνδεσιμότητες</vt:lpstr>
      <vt:lpstr>Eisenstadt ↔ Alexander </vt:lpstr>
      <vt:lpstr>Συμπληρωματικότητα</vt:lpstr>
      <vt:lpstr>Παρουσίαση του PowerPoint</vt:lpstr>
      <vt:lpstr>Σύνδεση Victor Turner ↔ Eisenstadt ↔ Jeffrey Alexander</vt:lpstr>
      <vt:lpstr>Παρουσίαση του PowerPoint</vt:lpstr>
      <vt:lpstr>Με Gregory Bateson </vt:lpstr>
      <vt:lpstr>Πώς κουμπώνουν μεταξύ τους</vt:lpstr>
      <vt:lpstr>Παρουσίαση του PowerPoint</vt:lpstr>
      <vt:lpstr>Ρόλος του Taylor στο σύνολο</vt:lpstr>
      <vt:lpstr>Παρουσίαση του PowerPoint</vt:lpstr>
      <vt:lpstr>Κοινός Άξονας</vt:lpstr>
      <vt:lpstr>Παρουσίαση του PowerPoint</vt:lpstr>
      <vt:lpstr>Κοινωνική Εξουσία και τα Δίκτυά της κατά Michael Mann</vt:lpstr>
      <vt:lpstr>Τα Τέσσερα Δίκτυα Εξουσίας (IEMP)</vt:lpstr>
      <vt:lpstr>Εφαρμογές και Αναλυτική Δύναμη του Μοντέλου</vt:lpstr>
      <vt:lpstr>Το μοντέλο της κοινωνικής έρευνας/ανάλυσης</vt:lpstr>
      <vt:lpstr>Ανασκόπηση ερευνών</vt:lpstr>
      <vt:lpstr>Η Ελλάδα ως κόμβος τριών διαδικασιών</vt:lpstr>
      <vt:lpstr>Τρεις εσωτερικευμένοι κώδικες προσανατολισμού</vt:lpstr>
      <vt:lpstr>Σχισμογένεσις</vt:lpstr>
      <vt:lpstr>Η παραδοσιακή συμβολική διαμόρφωση της αγροτικής Ελλάδας</vt:lpstr>
      <vt:lpstr>Μυθικός κοινοτισμός (η λογοτεχνική απεικόνιση της σύγχρονης Ελλάδος από το 1930)</vt:lpstr>
      <vt:lpstr>Άναρχος ατομικισμός</vt:lpstr>
      <vt:lpstr>Γενικευμένη πελατειοκρατία</vt:lpstr>
      <vt:lpstr>Το ελληνορθόδοξο σωτηριολογικό πρότυπο</vt:lpstr>
      <vt:lpstr>Οι οντολογικές και κοσμολογικές αρχές</vt:lpstr>
      <vt:lpstr>Θεμελιώδη αγαθά</vt:lpstr>
      <vt:lpstr>Λογοπλαισιακή εκδήλωση της κουλτούρας </vt:lpstr>
      <vt:lpstr>Εσωτερικευμένοι κώδικες προσανατολισμού</vt:lpstr>
      <vt:lpstr>Θεσμικοί κανόνες βάσης - βαθιά εσωτερικευμένοι κανονιστικοί προσανατολισμοί που καθιστούν δυνατή τη συγκρότηση, αναπαραγωγή και νομιμοποίηση των κοινωνικών θεσμών</vt:lpstr>
      <vt:lpstr>Εμπράγματα δίκτυα κοινωνικής εξουσίας</vt:lpstr>
      <vt:lpstr>Τα λειτουργικά προαπαιτούμενα της κοινωνικής οργάνωσης – τυπική ορθολογικότητα</vt:lpstr>
      <vt:lpstr>Οι δύο εκκοσμικευμένες θρησκείες – Επιχορηγούμενη και Μεταπολιτευτική</vt:lpstr>
      <vt:lpstr>Η Μεταπολιτευτική Δημόσια Σφαίρα (1974-2014)</vt:lpstr>
      <vt:lpstr>Η Μεταπολιτευτική Πολιτική Θρησκεία</vt:lpstr>
      <vt:lpstr>Το Μεταπολιτευτικό πολιτισμικό σύστημα</vt:lpstr>
      <vt:lpstr>Τα τρία αντι-μνημονιακά λογοπλαίσια </vt:lpstr>
      <vt:lpstr>Ο ΣΥΡΙΖΑ</vt:lpstr>
      <vt:lpstr>Η πολιτική θρησκεία του ΣΥΡΙΖΑ </vt:lpstr>
      <vt:lpstr>Ποσοτικοποιώντας την κουλτούρα</vt:lpstr>
      <vt:lpstr>The patterned order of Constitutive Goods</vt:lpstr>
      <vt:lpstr>Internalized code-orientations</vt:lpstr>
      <vt:lpstr>Internalized code-orientations (cont.)</vt:lpstr>
      <vt:lpstr>Παρουσίαση του PowerPoint</vt:lpstr>
      <vt:lpstr>The three world-views - Weltanschauung </vt:lpstr>
      <vt:lpstr>The saint People</vt:lpstr>
      <vt:lpstr>Patterned orders of ethics</vt:lpstr>
      <vt:lpstr>Personal social behavior</vt:lpstr>
      <vt:lpstr>Construction of symbolic identity</vt:lpstr>
      <vt:lpstr>Conclusions</vt:lpstr>
      <vt:lpstr>The construction of the political public sphere </vt:lpstr>
      <vt:lpstr>The ‘democratic’ self, and the ‘democratic’ relations</vt:lpstr>
      <vt:lpstr>The communalist self</vt:lpstr>
      <vt:lpstr>The civil self</vt:lpstr>
      <vt:lpstr>The communalist relations </vt:lpstr>
      <vt:lpstr>The civil relations</vt:lpstr>
      <vt:lpstr>The ‘democratic’ institutions</vt:lpstr>
      <vt:lpstr>Placing statements in Democratic institutions – The dominance of Populism  </vt:lpstr>
      <vt:lpstr>The semantic map of the political self </vt:lpstr>
      <vt:lpstr>Conclusions</vt:lpstr>
      <vt:lpstr>The perpetuation of entrenched collectivism  Elective affinity between statism and collectivism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Greek Crisis and its Cultural origins</dc:title>
  <dc:creator>user</dc:creator>
  <cp:lastModifiedBy>Marangudakis Manussos</cp:lastModifiedBy>
  <cp:revision>98</cp:revision>
  <dcterms:created xsi:type="dcterms:W3CDTF">2019-03-05T19:47:39Z</dcterms:created>
  <dcterms:modified xsi:type="dcterms:W3CDTF">2026-01-13T16:26:20Z</dcterms:modified>
</cp:coreProperties>
</file>