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4" r:id="rId6"/>
    <p:sldId id="260" r:id="rId7"/>
    <p:sldId id="261" r:id="rId8"/>
    <p:sldId id="265" r:id="rId9"/>
    <p:sldId id="266" r:id="rId10"/>
    <p:sldId id="267" r:id="rId11"/>
    <p:sldId id="268" r:id="rId12"/>
    <p:sldId id="258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7442E-E53E-4A55-AC51-B20A1A2E077C}" type="datetimeFigureOut">
              <a:rPr lang="el-GR" smtClean="0"/>
              <a:pPr/>
              <a:t>11/04/2016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58F55-B00D-4256-B913-A69D829F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Πολιτική Θρησκεία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Civil religion, civic religion, political religion, public philosophy, public theology, republican religion, civic faith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Θρησκεία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200" dirty="0" smtClean="0"/>
              <a:t>Ένα ενοποιημένο σύστημα δοξασιών και πρακτικών συσχετισμένων με «ιερά πράγματα» που συνενώνει σε μία ιερή κοινότητα όλους αυτούς που τις αποδέχονται.</a:t>
            </a:r>
          </a:p>
          <a:p>
            <a:endParaRPr lang="el-GR" sz="2200" dirty="0" smtClean="0"/>
          </a:p>
          <a:p>
            <a:r>
              <a:rPr lang="el-GR" sz="2200" dirty="0" smtClean="0"/>
              <a:t>Οι ιερές τελετές διασφαλίζουν και διατηρούν την κοινωνική και την ηθική τάξη ενώνοντας την συλλογικότητα γύρω από κάποιες κοινές αξίες και δημιουργούν </a:t>
            </a:r>
            <a:r>
              <a:rPr lang="el-GR" sz="2200" b="1" i="1" dirty="0" smtClean="0"/>
              <a:t>συλλογική συνείδηση</a:t>
            </a:r>
            <a:r>
              <a:rPr lang="el-GR" sz="2200" dirty="0" smtClean="0"/>
              <a:t>.</a:t>
            </a:r>
          </a:p>
          <a:p>
            <a:endParaRPr lang="el-GR" sz="2200" dirty="0" smtClean="0"/>
          </a:p>
          <a:p>
            <a:r>
              <a:rPr lang="el-GR" sz="2200" dirty="0" smtClean="0"/>
              <a:t>Δεν δημιουργούν συναισθηματικό αναβρασμό  οι τελετές όταν ανάμεσα στα μέλη της συλλογικότητας υπάρχει  «ηθική μετριότητα».  </a:t>
            </a:r>
            <a:endParaRPr lang="el-GR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ηθική στη νεωτερικότητα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el-GR" dirty="0" smtClean="0"/>
              <a:t>Παρακμή της θρησκείας</a:t>
            </a:r>
          </a:p>
          <a:p>
            <a:pPr>
              <a:buFont typeface="Courier New" pitchFamily="49" charset="0"/>
              <a:buChar char="o"/>
            </a:pPr>
            <a:r>
              <a:rPr lang="el-GR" dirty="0" smtClean="0"/>
              <a:t>Άνοδος της «λατρείας του ατόμου»</a:t>
            </a:r>
          </a:p>
          <a:p>
            <a:pPr>
              <a:buFont typeface="Courier New" pitchFamily="49" charset="0"/>
              <a:buChar char="o"/>
            </a:pPr>
            <a:r>
              <a:rPr lang="el-GR" dirty="0" smtClean="0"/>
              <a:t>Απόμακρο κράτος</a:t>
            </a:r>
          </a:p>
          <a:p>
            <a:pPr>
              <a:buFont typeface="Courier New" pitchFamily="49" charset="0"/>
              <a:buChar char="o"/>
            </a:pPr>
            <a:r>
              <a:rPr lang="el-GR" dirty="0" smtClean="0"/>
              <a:t>Ανομικές οικονομικές δομές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Εκπαιδευτική πολιτική 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Ενδυνάμωση επαγγελματικών ενώσεων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Επαναφορά των συντεχνιών</a:t>
            </a:r>
          </a:p>
          <a:p>
            <a:endParaRPr lang="el-GR" dirty="0" smtClean="0"/>
          </a:p>
          <a:p>
            <a:r>
              <a:rPr lang="el-GR" dirty="0" smtClean="0"/>
              <a:t>Η πολιτική θρησκεία θα συνεχίσει να υπάρχει ως αυθόρμητη </a:t>
            </a:r>
            <a:r>
              <a:rPr lang="el-GR" smtClean="0"/>
              <a:t>εκδήλωση όπου </a:t>
            </a:r>
            <a:r>
              <a:rPr lang="el-GR" dirty="0" smtClean="0"/>
              <a:t>υπαρχει συλλογική συνάθροιση  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Δύο ιδεότυποι </a:t>
            </a:r>
            <a:r>
              <a:rPr lang="en-US" sz="2400" dirty="0" smtClean="0"/>
              <a:t>(Marcela </a:t>
            </a:r>
            <a:r>
              <a:rPr lang="en-US" sz="2400" dirty="0" err="1" smtClean="0"/>
              <a:t>Cristi</a:t>
            </a:r>
            <a:r>
              <a:rPr lang="en-US" sz="2400" dirty="0" smtClean="0"/>
              <a:t>)</a:t>
            </a:r>
            <a:endParaRPr lang="el-G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Πολιτισμικός ιδεότυπος (ντυρκεμικός)</a:t>
            </a:r>
          </a:p>
          <a:p>
            <a:pPr>
              <a:buNone/>
            </a:pPr>
            <a:r>
              <a:rPr lang="el-GR" sz="2400" dirty="0" smtClean="0"/>
              <a:t>Μία εσωτερική πεποίθηση των μελών μίας συγκεκριμένης συλλογικότητας – </a:t>
            </a:r>
            <a:r>
              <a:rPr lang="el-GR" sz="2400" smtClean="0"/>
              <a:t>μία δεδομένη </a:t>
            </a:r>
            <a:r>
              <a:rPr lang="el-GR" sz="2400" dirty="0" smtClean="0"/>
              <a:t>ή μια αναδυόμενη  ιδιότητα της κοινωνικής ζωής </a:t>
            </a:r>
            <a:r>
              <a:rPr lang="en-US" sz="2400" dirty="0" smtClean="0"/>
              <a:t>(</a:t>
            </a:r>
            <a:r>
              <a:rPr lang="el-GR" sz="2400" dirty="0" smtClean="0"/>
              <a:t>ενοποιητικός ρόλος)</a:t>
            </a:r>
          </a:p>
          <a:p>
            <a:endParaRPr lang="el-GR" dirty="0"/>
          </a:p>
          <a:p>
            <a:r>
              <a:rPr lang="el-GR" dirty="0" smtClean="0"/>
              <a:t>Πολιτικός ιδεότυπος (ρουσωικός)</a:t>
            </a:r>
          </a:p>
          <a:p>
            <a:pPr>
              <a:buNone/>
            </a:pPr>
            <a:r>
              <a:rPr lang="el-GR" sz="2400" dirty="0" smtClean="0"/>
              <a:t>Ένας πολιτικός πόρος, μια μορφή εξωτερικού καταναγκασμού ή βίας που χρησιμοποιείται για να υποστηρίξει μια υπάρχουσα πολιτική τάξη (συγκρουσιακή κατάσταση)</a:t>
            </a:r>
            <a:endParaRPr lang="el-G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Μερικοί ορισμοί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/>
              <a:t>«Η οικειοποίηση της θρησκείας από την πολιτική για τους δικούς της σκοπούς» (</a:t>
            </a:r>
            <a:r>
              <a:rPr lang="en-US" sz="2000" dirty="0" err="1" smtClean="0"/>
              <a:t>Beiner</a:t>
            </a:r>
            <a:r>
              <a:rPr lang="en-US" sz="2000" dirty="0" smtClean="0"/>
              <a:t>, 2011:1)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l-GR" sz="2000" dirty="0" smtClean="0"/>
              <a:t>«...η πιθανότητα ορισμένες πολιτισμικές και κοινωνικές πεποιθήσεις, συμπεριφορές και θεσμοί να αποτελούν μία θετική θρησκεία που σχετίζεται με την πολιτική τάξη (</a:t>
            </a:r>
            <a:r>
              <a:rPr lang="en-US" sz="2000" dirty="0" smtClean="0"/>
              <a:t>civil order) </a:t>
            </a:r>
            <a:r>
              <a:rPr lang="el-GR" sz="2000" dirty="0" smtClean="0"/>
              <a:t>στην κοινωνία» (</a:t>
            </a:r>
            <a:r>
              <a:rPr lang="en-US" sz="2000" dirty="0" smtClean="0"/>
              <a:t>Wilson, 1986:11)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l-GR" sz="2000" dirty="0" smtClean="0"/>
              <a:t>«Μία θρησκευτική διάσταση του οικοδομήματος της αμερικανικής ζωής συμπεριλαμβανομένης και της πολιτικής</a:t>
            </a:r>
            <a:r>
              <a:rPr lang="en-US" sz="2000" dirty="0" smtClean="0"/>
              <a:t>,</a:t>
            </a:r>
            <a:r>
              <a:rPr lang="el-GR" sz="2000" dirty="0" smtClean="0"/>
              <a:t> που εκφράζεται από συγκεκριμένα πιστεύω, σύμβολα και τελετές» </a:t>
            </a:r>
            <a:r>
              <a:rPr lang="en-US" sz="2000" dirty="0" smtClean="0"/>
              <a:t>(</a:t>
            </a:r>
            <a:r>
              <a:rPr lang="en-US" sz="2000" dirty="0" err="1" smtClean="0"/>
              <a:t>Bellah</a:t>
            </a:r>
            <a:r>
              <a:rPr lang="en-US" sz="2000" dirty="0" smtClean="0"/>
              <a:t>,</a:t>
            </a:r>
            <a:r>
              <a:rPr lang="el-GR" sz="2000" dirty="0" smtClean="0"/>
              <a:t> 1967:5)</a:t>
            </a:r>
            <a:r>
              <a:rPr lang="en-US" sz="2000" dirty="0" smtClean="0"/>
              <a:t> </a:t>
            </a:r>
            <a:r>
              <a:rPr lang="el-GR" sz="2000" dirty="0" smtClean="0"/>
              <a:t>  </a:t>
            </a:r>
            <a:endParaRPr lang="el-GR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Rousseau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92896"/>
            <a:ext cx="8219256" cy="36332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Μία πολιτειακή πίστη δημιουργημένη και επιβαλλόμενη από τις πολιτειακές αρχές με σκοπό να προωθήσει τις πολιτειακές αρετές και την πολιτική ενότητα.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Το αντικείμενο της πολιτικής θρησκείας είναι να προωθήσει αισθήματα κοινωνικότητας και την αγάπη για τα δημόσια καθήκοντα, συμβάλοντας έτσι στη διατήρηση της σταθερότητας, της τάξης και της ευημερίας της χώρας.</a:t>
            </a:r>
          </a:p>
          <a:p>
            <a:pPr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400" dirty="0" smtClean="0"/>
              <a:t>Ζαν Ζακ Ρουσώ</a:t>
            </a:r>
            <a:br>
              <a:rPr lang="el-GR" sz="2400" dirty="0" smtClean="0"/>
            </a:b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Το Κοινωνικό Συμβόλαιο (1762) </a:t>
            </a:r>
            <a:br>
              <a:rPr lang="el-GR" sz="2400" dirty="0" smtClean="0"/>
            </a:br>
            <a:r>
              <a:rPr lang="el-GR" sz="2400" dirty="0" smtClean="0"/>
              <a:t>Βιβλίο </a:t>
            </a:r>
            <a:r>
              <a:rPr lang="en-US" sz="2400" dirty="0" smtClean="0"/>
              <a:t>IV,</a:t>
            </a:r>
            <a:r>
              <a:rPr lang="el-GR" sz="2400" dirty="0" smtClean="0"/>
              <a:t> Κεφάλαια 5-9</a:t>
            </a:r>
            <a:r>
              <a:rPr lang="en-US" sz="2400" dirty="0" smtClean="0"/>
              <a:t> </a:t>
            </a:r>
            <a:endParaRPr lang="el-G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>
            <a:normAutofit fontScale="92500" lnSpcReduction="20000"/>
          </a:bodyPr>
          <a:lstStyle/>
          <a:p>
            <a:endParaRPr lang="el-GR" sz="2400" dirty="0" smtClean="0"/>
          </a:p>
          <a:p>
            <a:endParaRPr lang="el-GR" sz="2400" dirty="0"/>
          </a:p>
          <a:p>
            <a:r>
              <a:rPr lang="el-GR" sz="2400" dirty="0" smtClean="0"/>
              <a:t>Στις αρχαίες κοινωνίες ο αρχηγός του κράτους ήταν Θεός που λατρευόταν ως προστάτης του λαού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l-GR" sz="2400" dirty="0" smtClean="0"/>
              <a:t>Στις αρχαίες δημοκρατίες (Αθήνα, Ρώμη) η πόλις λάτρευε τους θεούς με τρόπο που προωθούσε και νομιμοποιούσε τους θεσμούς της. Ο πιστός ήταν συγχρόνως ενάρετος πολίτης. </a:t>
            </a:r>
          </a:p>
          <a:p>
            <a:endParaRPr lang="el-GR" sz="2400" dirty="0"/>
          </a:p>
          <a:p>
            <a:r>
              <a:rPr lang="el-GR" sz="2400" dirty="0" smtClean="0"/>
              <a:t>Ο χριστιανισμός άλλαξε αυτό το πρότυπο κηρύσσοντας ότι υπάρχει ένας Θεός κοινός για όλα τα έθνη.</a:t>
            </a:r>
          </a:p>
          <a:p>
            <a:endParaRPr lang="el-GR" sz="2400" dirty="0"/>
          </a:p>
          <a:p>
            <a:r>
              <a:rPr lang="el-GR" sz="2400" dirty="0" smtClean="0"/>
              <a:t>Έτσι, η εκκλησία και το κράτος έπαψαν να είναι ταυτόσημα προκαλόντας την απαρχή των εντάσεων μεταξύ τους.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Τρία είδη θρησκειών</a:t>
            </a:r>
          </a:p>
          <a:p>
            <a:endParaRPr lang="el-GR" dirty="0"/>
          </a:p>
          <a:p>
            <a:r>
              <a:rPr lang="el-GR" sz="2000" dirty="0" smtClean="0"/>
              <a:t>Η «θρησκεία του ανθρώπου» μία προσωπική θρησκεία βασισμένη στον αγνό χριστιανισμό που συνδέει το άτομο με τον Θεό αλλά κάνει κακό στο κράτος.</a:t>
            </a:r>
          </a:p>
          <a:p>
            <a:endParaRPr lang="el-GR" sz="2000" dirty="0"/>
          </a:p>
          <a:p>
            <a:r>
              <a:rPr lang="el-GR" sz="2000" dirty="0" smtClean="0"/>
              <a:t>Η «θρησκεία του ιερέα» που αναγνωρίζει δύο ομάδες νόμων, τον πολιτικό και τον θρησκευτικό  που σχετικοποιεί κάθε </a:t>
            </a:r>
            <a:r>
              <a:rPr lang="el-GR" sz="2000" smtClean="0"/>
              <a:t>αίσθηση ηθικού και κάνει κακό τόσο στο κράτος, όσο και στον άνθρωπο.</a:t>
            </a:r>
            <a:endParaRPr lang="en-US" sz="2000" dirty="0" smtClean="0"/>
          </a:p>
          <a:p>
            <a:endParaRPr lang="el-GR" sz="2000" dirty="0" smtClean="0"/>
          </a:p>
          <a:p>
            <a:r>
              <a:rPr lang="el-GR" sz="2000" dirty="0" smtClean="0"/>
              <a:t>Η «θρησκεία του πολίτη» η επίσημη θρησκεία του κράτους συμπεριλαμβανομένων του δόγματος, εορτασμών, συμβόλων κλπ. Καλή για το κράτος, αλλά ανήθικη, καθώς βασίζεται στο μίσος και τη βία. </a:t>
            </a:r>
            <a:endParaRPr lang="en-US" sz="2000" dirty="0" smtClean="0"/>
          </a:p>
          <a:p>
            <a:endParaRPr lang="en-US" sz="2000" dirty="0"/>
          </a:p>
          <a:p>
            <a:endParaRPr lang="el-GR" sz="2000" dirty="0" smtClean="0"/>
          </a:p>
          <a:p>
            <a:pPr>
              <a:buNone/>
            </a:pPr>
            <a:r>
              <a:rPr lang="el-GR" sz="2000" dirty="0" smtClean="0"/>
              <a:t>Ρουσώ:</a:t>
            </a:r>
          </a:p>
          <a:p>
            <a:r>
              <a:rPr lang="el-GR" sz="2000" dirty="0" smtClean="0"/>
              <a:t>Θα πρέπει να υπάρξει ένας συμβιβασμός μεταξύ της πολιτικής και της εκκλησιαστικής θρησκείας.</a:t>
            </a:r>
          </a:p>
          <a:p>
            <a:endParaRPr lang="el-GR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sz="2400" dirty="0" smtClean="0"/>
              <a:t>Πολιτική</a:t>
            </a:r>
            <a:r>
              <a:rPr lang="en-US" sz="2400" dirty="0" smtClean="0"/>
              <a:t>/</a:t>
            </a:r>
            <a:r>
              <a:rPr lang="el-GR" sz="2400" dirty="0" smtClean="0"/>
              <a:t>πολιτισμένη θρησκεία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l-GR" sz="2400" dirty="0" smtClean="0"/>
              <a:t>«Κάθε άνθρωπος μπορεί να λατρεύει ό,τι θέλει. Όμως κάθε πολίτης θα πρέπει επίσης να </a:t>
            </a:r>
            <a:r>
              <a:rPr lang="el-GR" sz="2400" b="1" dirty="0" smtClean="0"/>
              <a:t>υποτάσσεται</a:t>
            </a:r>
            <a:r>
              <a:rPr lang="el-GR" sz="2400" dirty="0" smtClean="0"/>
              <a:t> σε μία εκκοσμικευμένη πολιτική θρησκεία με τα εξής απλά διδάγματα»:</a:t>
            </a:r>
          </a:p>
          <a:p>
            <a:pPr>
              <a:buNone/>
            </a:pP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Αγάπη για την πατρίδα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Ύπαρξη Θεού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Πίστη στην μεταθανάτιο ζωή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Δικαιοσύνη για όλους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Ιερότητα του κοινωνικού συμβολαίου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Πολιτικά καθήκοντα ως ηθικά καθήκοντα αρετής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Μεταθανάτια επιβράβευση των ενάρετων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Απαγόρεψη μισαλλοδοξίας</a:t>
            </a:r>
            <a:endParaRPr lang="el-GR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Durkheim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dirty="0" smtClean="0"/>
              <a:t>Η (πολιτική) θρησκεία είναι ένα </a:t>
            </a:r>
            <a:r>
              <a:rPr lang="el-GR" b="1" dirty="0" smtClean="0"/>
              <a:t>αυθόρμητο φαινόμενο </a:t>
            </a:r>
            <a:r>
              <a:rPr lang="el-GR" dirty="0" smtClean="0"/>
              <a:t>του οποίου η φυσική "λειτουργία" είναι να παρέχει σε ένα λαό μια κοινή ηθική και πίστη στην συλλογικότητα.</a:t>
            </a:r>
          </a:p>
          <a:p>
            <a:endParaRPr lang="el-GR" dirty="0" smtClean="0"/>
          </a:p>
          <a:p>
            <a:r>
              <a:rPr lang="el-GR" dirty="0"/>
              <a:t>Κ</a:t>
            </a:r>
            <a:r>
              <a:rPr lang="el-GR" dirty="0" smtClean="0"/>
              <a:t>άθε σχετικά υγιής κοινωνία βασίζεται σε ένα σύνολο κοινών πεποιθήσεων, τελετουργιών και συμβόλων που εκφράζουν τις θεμελιώδεις αξίες της. </a:t>
            </a:r>
          </a:p>
          <a:p>
            <a:endParaRPr lang="el-GR" dirty="0" smtClean="0"/>
          </a:p>
          <a:p>
            <a:r>
              <a:rPr lang="el-GR" dirty="0" smtClean="0"/>
              <a:t>Οι αξίες αυτές αποκτούν μία υπερβατικότητα γιατί θεωρούνται ιερές από τα μέλη της ομάδας και χρησιμεύουν για να συνενώσουν τα μέλη της κοινότητας.</a:t>
            </a:r>
          </a:p>
          <a:p>
            <a:endParaRPr lang="el-GR" dirty="0" smtClean="0"/>
          </a:p>
          <a:p>
            <a:r>
              <a:rPr lang="el-GR" dirty="0" smtClean="0"/>
              <a:t>Προμηθεύουν την κοινωνία με την τάξη, την σταθερότητα, και την συνοχή που χρειάζεται για να λειτουργεί.</a:t>
            </a:r>
          </a:p>
          <a:p>
            <a:endParaRPr lang="el-GR" dirty="0"/>
          </a:p>
          <a:p>
            <a:r>
              <a:rPr lang="el-GR" dirty="0" smtClean="0"/>
              <a:t>Δεν υπάρχει ουσιαστική/λειτουργιστική διαφορά μεταξύ «Εκκλησιαστικής» και «Πολιτικής» θρησκείας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Οι στοιχειώδεις μορφές της θρησκευτικής ζωής (1912)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dirty="0" smtClean="0"/>
              <a:t>Αρούντα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Το τοτέμ αποτελεί έκφραση της ιδέας της κοινότητας</a:t>
            </a:r>
          </a:p>
          <a:p>
            <a:endParaRPr lang="el-GR" dirty="0" smtClean="0"/>
          </a:p>
          <a:p>
            <a:r>
              <a:rPr lang="el-GR" dirty="0" smtClean="0"/>
              <a:t>Η θρησκεία αποτελεί έκφραση της ίδιας της κοινωνίας</a:t>
            </a:r>
          </a:p>
          <a:p>
            <a:endParaRPr lang="el-GR" dirty="0" smtClean="0"/>
          </a:p>
          <a:p>
            <a:r>
              <a:rPr lang="el-GR" dirty="0" smtClean="0"/>
              <a:t>Είναι η «ανώτερη δύναμη» που νοιώθουμε να μας περιβάλει</a:t>
            </a:r>
          </a:p>
          <a:p>
            <a:endParaRPr lang="el-GR" dirty="0" smtClean="0"/>
          </a:p>
          <a:p>
            <a:r>
              <a:rPr lang="el-GR" dirty="0" smtClean="0"/>
              <a:t>Η θρησκεία αποτελεί έκφραση της συλλογικής συνείδησης που με την σειρά της εμποτίζει και διαμορφώνει τις ατομικές ηθικές συνειδήσεις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Τοτέμ, φυλή, και θρησκεία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 smtClean="0"/>
              <a:t>Η φυλή αποτελεί συγχρόνως μία πολιτική και μία θρησκευτική οντότητα</a:t>
            </a:r>
          </a:p>
          <a:p>
            <a:endParaRPr lang="el-GR" sz="2400" dirty="0" smtClean="0"/>
          </a:p>
          <a:p>
            <a:r>
              <a:rPr lang="el-GR" sz="2400" dirty="0" smtClean="0"/>
              <a:t>Τα άτομα που την συναποτελούν μεταμορφώνονται σε μέλη κατά τη διάρκεια τοτεμικών τελετών</a:t>
            </a:r>
          </a:p>
          <a:p>
            <a:endParaRPr lang="el-GR" sz="2400" dirty="0" smtClean="0"/>
          </a:p>
          <a:p>
            <a:r>
              <a:rPr lang="el-GR" sz="2400" dirty="0" smtClean="0"/>
              <a:t>Το μέσον-καταλύτης είναι ο συναισθηματικός </a:t>
            </a:r>
            <a:r>
              <a:rPr lang="el-GR" sz="2400" b="1" dirty="0" smtClean="0"/>
              <a:t>αναβρασμός</a:t>
            </a:r>
            <a:r>
              <a:rPr lang="el-GR" sz="2400" dirty="0" smtClean="0"/>
              <a:t> που μετουσιώνει το άτομο σε μέλος</a:t>
            </a:r>
          </a:p>
          <a:p>
            <a:endParaRPr lang="el-GR" sz="2400" dirty="0" smtClean="0"/>
          </a:p>
          <a:p>
            <a:r>
              <a:rPr lang="el-GR" sz="2400" dirty="0" smtClean="0"/>
              <a:t>«Η ηθική ενότητα μιας κοινότητας μπορεί να ενδυναμωθεί μέσω τελετών όπου τα άτομα επιβεβαιώνουν τα κοινά τους συναισθήματα» ([1912] 1961: 474-75.</a:t>
            </a:r>
            <a:endParaRPr lang="el-G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824</Words>
  <Application>Microsoft Office PowerPoint</Application>
  <PresentationFormat>Προβολή στην οθόνη (4:3)</PresentationFormat>
  <Paragraphs>97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Office Theme</vt:lpstr>
      <vt:lpstr>Πολιτική Θρησκεία</vt:lpstr>
      <vt:lpstr>Μερικοί ορισμοί</vt:lpstr>
      <vt:lpstr>Rousseau</vt:lpstr>
      <vt:lpstr>Ζαν Ζακ Ρουσώ  Το Κοινωνικό Συμβόλαιο (1762)  Βιβλίο IV, Κεφάλαια 5-9 </vt:lpstr>
      <vt:lpstr>Παρουσίαση του PowerPoint</vt:lpstr>
      <vt:lpstr>Παρουσίαση του PowerPoint</vt:lpstr>
      <vt:lpstr>Durkheim</vt:lpstr>
      <vt:lpstr>Οι στοιχειώδεις μορφές της θρησκευτικής ζωής (1912)</vt:lpstr>
      <vt:lpstr>Τοτέμ, φυλή, και θρησκεία</vt:lpstr>
      <vt:lpstr>Θρησκεία</vt:lpstr>
      <vt:lpstr>Η ηθική στη νεωτερικότητα</vt:lpstr>
      <vt:lpstr>Δύο ιδεότυποι (Marcela Cristi)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Πολιτική Θρησκεία</dc:title>
  <dc:creator>lydia papanikolopoulou</dc:creator>
  <cp:lastModifiedBy>manos</cp:lastModifiedBy>
  <cp:revision>8</cp:revision>
  <dcterms:created xsi:type="dcterms:W3CDTF">2016-03-24T09:49:11Z</dcterms:created>
  <dcterms:modified xsi:type="dcterms:W3CDTF">2016-04-11T09:03:51Z</dcterms:modified>
</cp:coreProperties>
</file>