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38" r:id="rId1"/>
  </p:sldMasterIdLst>
  <p:sldIdLst>
    <p:sldId id="256" r:id="rId2"/>
    <p:sldId id="257" r:id="rId3"/>
    <p:sldId id="258" r:id="rId4"/>
    <p:sldId id="259" r:id="rId5"/>
    <p:sldId id="260" r:id="rId6"/>
    <p:sldId id="277" r:id="rId7"/>
    <p:sldId id="278" r:id="rId8"/>
    <p:sldId id="261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5" r:id="rId20"/>
    <p:sldId id="276" r:id="rId2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Μεσαίο στυλ 2 - Έμφαση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4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55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4E1016-892F-4F61-A311-F3B42549EC8C}" type="datetimeFigureOut">
              <a:rPr lang="el-GR" smtClean="0"/>
              <a:t>7/4/2022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43B907-E9FE-456B-BFDA-54AEECC1937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5864402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Πανοραμική 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l-GR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4E1016-892F-4F61-A311-F3B42549EC8C}" type="datetimeFigureOut">
              <a:rPr lang="el-GR" smtClean="0"/>
              <a:t>7/4/2022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43B907-E9FE-456B-BFDA-54AEECC1937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1952807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Τίτλος και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4E1016-892F-4F61-A311-F3B42549EC8C}" type="datetimeFigureOut">
              <a:rPr lang="el-GR" smtClean="0"/>
              <a:t>7/4/2022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43B907-E9FE-456B-BFDA-54AEECC1937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83584423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Εισαγωγικά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l-GR"/>
              <a:t>Στυλ κειμένου υποδείγματος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4E1016-892F-4F61-A311-F3B42549EC8C}" type="datetimeFigureOut">
              <a:rPr lang="el-GR" smtClean="0"/>
              <a:t>7/4/2022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43B907-E9FE-456B-BFDA-54AEECC19376}" type="slidenum">
              <a:rPr lang="el-GR" smtClean="0"/>
              <a:t>‹#›</a:t>
            </a:fld>
            <a:endParaRPr lang="el-GR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92918675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Κάρτα ονόματ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4E1016-892F-4F61-A311-F3B42549EC8C}" type="datetimeFigureOut">
              <a:rPr lang="el-GR" smtClean="0"/>
              <a:t>7/4/2022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43B907-E9FE-456B-BFDA-54AEECC1937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26428515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στήλε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4E1016-892F-4F61-A311-F3B42549EC8C}" type="datetimeFigureOut">
              <a:rPr lang="el-GR" smtClean="0"/>
              <a:t>7/4/2022</a:t>
            </a:fld>
            <a:endParaRPr lang="el-GR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43B907-E9FE-456B-BFDA-54AEECC1937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23600868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Στήλη 3 εικόνω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l-GR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l-GR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l-GR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4E1016-892F-4F61-A311-F3B42549EC8C}" type="datetimeFigureOut">
              <a:rPr lang="el-GR" smtClean="0"/>
              <a:t>7/4/2022</a:t>
            </a:fld>
            <a:endParaRPr lang="el-GR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43B907-E9FE-456B-BFDA-54AEECC1937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0718147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4E1016-892F-4F61-A311-F3B42549EC8C}" type="datetimeFigureOut">
              <a:rPr lang="el-GR" smtClean="0"/>
              <a:t>7/4/2022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43B907-E9FE-456B-BFDA-54AEECC1937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20338572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4E1016-892F-4F61-A311-F3B42549EC8C}" type="datetimeFigureOut">
              <a:rPr lang="el-GR" smtClean="0"/>
              <a:t>7/4/2022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43B907-E9FE-456B-BFDA-54AEECC1937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6938970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4E1016-892F-4F61-A311-F3B42549EC8C}" type="datetimeFigureOut">
              <a:rPr lang="el-GR" smtClean="0"/>
              <a:t>7/4/2022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43B907-E9FE-456B-BFDA-54AEECC1937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2802452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4E1016-892F-4F61-A311-F3B42549EC8C}" type="datetimeFigureOut">
              <a:rPr lang="el-GR" smtClean="0"/>
              <a:t>7/4/2022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43B907-E9FE-456B-BFDA-54AEECC1937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0294207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4E1016-892F-4F61-A311-F3B42549EC8C}" type="datetimeFigureOut">
              <a:rPr lang="el-GR" smtClean="0"/>
              <a:t>7/4/2022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43B907-E9FE-456B-BFDA-54AEECC1937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8840177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4E1016-892F-4F61-A311-F3B42549EC8C}" type="datetimeFigureOut">
              <a:rPr lang="el-GR" smtClean="0"/>
              <a:t>7/4/2022</a:t>
            </a:fld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43B907-E9FE-456B-BFDA-54AEECC1937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115200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4E1016-892F-4F61-A311-F3B42549EC8C}" type="datetimeFigureOut">
              <a:rPr lang="el-GR" smtClean="0"/>
              <a:t>7/4/2022</a:t>
            </a:fld>
            <a:endParaRPr lang="el-GR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43B907-E9FE-456B-BFDA-54AEECC1937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0603289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4E1016-892F-4F61-A311-F3B42549EC8C}" type="datetimeFigureOut">
              <a:rPr lang="el-GR" smtClean="0"/>
              <a:t>7/4/2022</a:t>
            </a:fld>
            <a:endParaRPr lang="el-GR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43B907-E9FE-456B-BFDA-54AEECC1937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1401237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4E1016-892F-4F61-A311-F3B42549EC8C}" type="datetimeFigureOut">
              <a:rPr lang="el-GR" smtClean="0"/>
              <a:t>7/4/2022</a:t>
            </a:fld>
            <a:endParaRPr lang="el-GR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43B907-E9FE-456B-BFDA-54AEECC1937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1184503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l-GR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4E1016-892F-4F61-A311-F3B42549EC8C}" type="datetimeFigureOut">
              <a:rPr lang="el-GR" smtClean="0"/>
              <a:t>7/4/2022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43B907-E9FE-456B-BFDA-54AEECC1937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4786168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B54E1016-892F-4F61-A311-F3B42549EC8C}" type="datetimeFigureOut">
              <a:rPr lang="el-GR" smtClean="0"/>
              <a:t>7/4/2022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43B907-E9FE-456B-BFDA-54AEECC1937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419939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939" r:id="rId1"/>
    <p:sldLayoutId id="2147483940" r:id="rId2"/>
    <p:sldLayoutId id="2147483941" r:id="rId3"/>
    <p:sldLayoutId id="2147483942" r:id="rId4"/>
    <p:sldLayoutId id="2147483943" r:id="rId5"/>
    <p:sldLayoutId id="2147483944" r:id="rId6"/>
    <p:sldLayoutId id="2147483945" r:id="rId7"/>
    <p:sldLayoutId id="2147483946" r:id="rId8"/>
    <p:sldLayoutId id="2147483947" r:id="rId9"/>
    <p:sldLayoutId id="2147483948" r:id="rId10"/>
    <p:sldLayoutId id="2147483949" r:id="rId11"/>
    <p:sldLayoutId id="2147483950" r:id="rId12"/>
    <p:sldLayoutId id="2147483951" r:id="rId13"/>
    <p:sldLayoutId id="2147483952" r:id="rId14"/>
    <p:sldLayoutId id="2147483953" r:id="rId15"/>
    <p:sldLayoutId id="2147483954" r:id="rId16"/>
    <p:sldLayoutId id="2147483955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5DBB3270-A26A-45E2-9799-3E84AAEB8F8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19932" y="1447801"/>
            <a:ext cx="10678331" cy="1465880"/>
          </a:xfrm>
        </p:spPr>
        <p:txBody>
          <a:bodyPr/>
          <a:lstStyle/>
          <a:p>
            <a:pPr algn="ctr"/>
            <a:r>
              <a:rPr lang="el-GR" sz="2400" b="1" dirty="0"/>
              <a:t>Οι συμβολικές δομές της Γ’ Ελληνικής Δημοκρατίας</a:t>
            </a:r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1732C193-7D33-4D86-B406-EE32A3B5268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l-GR" dirty="0"/>
              <a:t>ΜΑΝΟΥΣΟΣ ΜΑΡΑΓΚΟΥΔΑΚΗς</a:t>
            </a:r>
          </a:p>
        </p:txBody>
      </p:sp>
    </p:spTree>
    <p:extLst>
      <p:ext uri="{BB962C8B-B14F-4D97-AF65-F5344CB8AC3E}">
        <p14:creationId xmlns:p14="http://schemas.microsoft.com/office/powerpoint/2010/main" val="114619574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D64105D7-171C-48F1-A619-B844CF65AF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722939"/>
          </a:xfrm>
        </p:spPr>
        <p:txBody>
          <a:bodyPr/>
          <a:lstStyle/>
          <a:p>
            <a:r>
              <a:rPr lang="el-GR" sz="2400" dirty="0"/>
              <a:t>Λαϊκός Κοινοτισμός (1981-2015)</a:t>
            </a:r>
          </a:p>
        </p:txBody>
      </p:sp>
      <p:graphicFrame>
        <p:nvGraphicFramePr>
          <p:cNvPr id="4" name="Θέση περιεχομένου 3">
            <a:extLst>
              <a:ext uri="{FF2B5EF4-FFF2-40B4-BE49-F238E27FC236}">
                <a16:creationId xmlns:a16="http://schemas.microsoft.com/office/drawing/2014/main" id="{10EEDA22-60E7-40B9-9383-E9FD210A1B0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8384668"/>
              </p:ext>
            </p:extLst>
          </p:nvPr>
        </p:nvGraphicFramePr>
        <p:xfrm>
          <a:off x="646111" y="1937236"/>
          <a:ext cx="10576071" cy="2983528"/>
        </p:xfrm>
        <a:graphic>
          <a:graphicData uri="http://schemas.openxmlformats.org/drawingml/2006/table">
            <a:tbl>
              <a:tblPr firstRow="1" firstCol="1" bandRow="1"/>
              <a:tblGrid>
                <a:gridCol w="4174511">
                  <a:extLst>
                    <a:ext uri="{9D8B030D-6E8A-4147-A177-3AD203B41FA5}">
                      <a16:colId xmlns:a16="http://schemas.microsoft.com/office/drawing/2014/main" val="3023033990"/>
                    </a:ext>
                  </a:extLst>
                </a:gridCol>
                <a:gridCol w="6401560">
                  <a:extLst>
                    <a:ext uri="{9D8B030D-6E8A-4147-A177-3AD203B41FA5}">
                      <a16:colId xmlns:a16="http://schemas.microsoft.com/office/drawing/2014/main" val="2486337453"/>
                    </a:ext>
                  </a:extLst>
                </a:gridCol>
              </a:tblGrid>
              <a:tr h="129441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l-GR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l-GR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Υπαρξιακή βάση/</a:t>
                      </a:r>
                      <a:endParaRPr lang="el-GR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Η ύστατη πηγή νοήματος</a:t>
                      </a:r>
                      <a:endParaRPr lang="el-GR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Ο Λαός ως η πηγή δικαιοσύνης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‘Θύμα-Αγώνας-Δικαίωση-Ελευθερία’ (-Απόλαυση)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Η Δημοκρατία ως οι επιθυμίες του Λαού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l-GR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l-GR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86548899"/>
                  </a:ext>
                </a:extLst>
              </a:tr>
              <a:tr h="94206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Το θεμελιώδες πολιτικό αγαθό</a:t>
                      </a:r>
                      <a:endParaRPr lang="el-GR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Η Δημοκρατία ως η απουσία Αυθεντίας/Πειθαρχίας/Υποχρεώσεων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17142482"/>
                  </a:ext>
                </a:extLst>
              </a:tr>
            </a:tbl>
          </a:graphicData>
        </a:graphic>
      </p:graphicFrame>
      <p:graphicFrame>
        <p:nvGraphicFramePr>
          <p:cNvPr id="6" name="Πίνακας 5">
            <a:extLst>
              <a:ext uri="{FF2B5EF4-FFF2-40B4-BE49-F238E27FC236}">
                <a16:creationId xmlns:a16="http://schemas.microsoft.com/office/drawing/2014/main" id="{982358B7-EC0D-48DC-BEAC-E312468A2B0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83719379"/>
              </p:ext>
            </p:extLst>
          </p:nvPr>
        </p:nvGraphicFramePr>
        <p:xfrm>
          <a:off x="646111" y="4920764"/>
          <a:ext cx="10576071" cy="1230654"/>
        </p:xfrm>
        <a:graphic>
          <a:graphicData uri="http://schemas.openxmlformats.org/drawingml/2006/table">
            <a:tbl>
              <a:tblPr firstRow="1" firstCol="1" bandRow="1"/>
              <a:tblGrid>
                <a:gridCol w="4175271">
                  <a:extLst>
                    <a:ext uri="{9D8B030D-6E8A-4147-A177-3AD203B41FA5}">
                      <a16:colId xmlns:a16="http://schemas.microsoft.com/office/drawing/2014/main" val="839960950"/>
                    </a:ext>
                  </a:extLst>
                </a:gridCol>
                <a:gridCol w="6400800">
                  <a:extLst>
                    <a:ext uri="{9D8B030D-6E8A-4147-A177-3AD203B41FA5}">
                      <a16:colId xmlns:a16="http://schemas.microsoft.com/office/drawing/2014/main" val="1997807486"/>
                    </a:ext>
                  </a:extLst>
                </a:gridCol>
              </a:tblGrid>
              <a:tr h="123065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b="1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Εσωτερικευμένοι</a:t>
                      </a:r>
                      <a:r>
                        <a:rPr lang="el-GR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κώδικες ατομικής συμπεριφοράς</a:t>
                      </a:r>
                      <a:endParaRPr lang="el-GR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l-G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l-G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Άναρχος ατομικισμός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l-GR" sz="18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l-G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0360466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0038242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E7CA97FF-7346-45D9-95D3-812993B1A3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556685"/>
          </a:xfrm>
        </p:spPr>
        <p:txBody>
          <a:bodyPr/>
          <a:lstStyle/>
          <a:p>
            <a:r>
              <a:rPr lang="el-GR" sz="2400" dirty="0">
                <a:solidFill>
                  <a:srgbClr val="EBEBEB"/>
                </a:solidFill>
              </a:rPr>
              <a:t>Λαϊκός Κοινοτισμός (1981-2015)</a:t>
            </a:r>
            <a:endParaRPr lang="el-GR" dirty="0"/>
          </a:p>
        </p:txBody>
      </p:sp>
      <p:graphicFrame>
        <p:nvGraphicFramePr>
          <p:cNvPr id="7" name="Θέση περιεχομένου 6">
            <a:extLst>
              <a:ext uri="{FF2B5EF4-FFF2-40B4-BE49-F238E27FC236}">
                <a16:creationId xmlns:a16="http://schemas.microsoft.com/office/drawing/2014/main" id="{DAC210ED-479E-4C50-B613-97EF87C6A5B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60038496"/>
              </p:ext>
            </p:extLst>
          </p:nvPr>
        </p:nvGraphicFramePr>
        <p:xfrm>
          <a:off x="1781299" y="1626920"/>
          <a:ext cx="7635833" cy="4524498"/>
        </p:xfrm>
        <a:graphic>
          <a:graphicData uri="http://schemas.openxmlformats.org/drawingml/2006/table">
            <a:tbl>
              <a:tblPr firstRow="1" firstCol="1" bandRow="1"/>
              <a:tblGrid>
                <a:gridCol w="3338473">
                  <a:extLst>
                    <a:ext uri="{9D8B030D-6E8A-4147-A177-3AD203B41FA5}">
                      <a16:colId xmlns:a16="http://schemas.microsoft.com/office/drawing/2014/main" val="968517059"/>
                    </a:ext>
                  </a:extLst>
                </a:gridCol>
                <a:gridCol w="4297360">
                  <a:extLst>
                    <a:ext uri="{9D8B030D-6E8A-4147-A177-3AD203B41FA5}">
                      <a16:colId xmlns:a16="http://schemas.microsoft.com/office/drawing/2014/main" val="3709523026"/>
                    </a:ext>
                  </a:extLst>
                </a:gridCol>
              </a:tblGrid>
              <a:tr h="258746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l-GR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l-GR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Βασικοί Θεσμικοί Κανόνες</a:t>
                      </a:r>
                      <a:endParaRPr lang="el-GR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Θεσμικός βολονταρισμός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Ηθικοποίηση της Πολιτικής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</a:t>
                      </a:r>
                      <a:r>
                        <a:rPr lang="el-GR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ικανοποίηση των αιτημάτων του Λαού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69933992"/>
                  </a:ext>
                </a:extLst>
              </a:tr>
              <a:tr h="193703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l-GR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l-GR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Θεσμικές Εκφάνσεις του Λαού </a:t>
                      </a:r>
                      <a:endParaRPr lang="el-GR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l-GR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l-GR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255905" algn="l"/>
                        </a:tabLst>
                      </a:pPr>
                      <a:r>
                        <a:rPr lang="el-GR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255905" algn="l"/>
                        </a:tabLst>
                      </a:pPr>
                      <a:r>
                        <a:rPr lang="el-GR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255905" algn="l"/>
                        </a:tabLst>
                      </a:pPr>
                      <a:r>
                        <a:rPr lang="el-GR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Συνδικαλισμός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255905" algn="l"/>
                        </a:tabLst>
                      </a:pPr>
                      <a:endParaRPr lang="el-GR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255905" algn="l"/>
                        </a:tabLst>
                      </a:pPr>
                      <a:r>
                        <a:rPr lang="el-GR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Κόμμα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9488247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5199542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CF43D568-2735-4E85-83F0-5D70914DF9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699188"/>
          </a:xfrm>
        </p:spPr>
        <p:txBody>
          <a:bodyPr/>
          <a:lstStyle/>
          <a:p>
            <a:r>
              <a:rPr lang="el-GR" sz="2400" dirty="0">
                <a:solidFill>
                  <a:srgbClr val="EBEBEB"/>
                </a:solidFill>
              </a:rPr>
              <a:t>Λαϊκός Κοινοτισμός (1981-2015)</a:t>
            </a:r>
            <a:endParaRPr lang="el-GR" dirty="0"/>
          </a:p>
        </p:txBody>
      </p:sp>
      <p:graphicFrame>
        <p:nvGraphicFramePr>
          <p:cNvPr id="4" name="Θέση περιεχομένου 3">
            <a:extLst>
              <a:ext uri="{FF2B5EF4-FFF2-40B4-BE49-F238E27FC236}">
                <a16:creationId xmlns:a16="http://schemas.microsoft.com/office/drawing/2014/main" id="{0D8816E4-6B73-442C-B624-7328AC8AD08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85565741"/>
              </p:ext>
            </p:extLst>
          </p:nvPr>
        </p:nvGraphicFramePr>
        <p:xfrm>
          <a:off x="918975" y="1430589"/>
          <a:ext cx="8858993" cy="5002560"/>
        </p:xfrm>
        <a:graphic>
          <a:graphicData uri="http://schemas.openxmlformats.org/drawingml/2006/table">
            <a:tbl>
              <a:tblPr firstRow="1" firstCol="1" bandRow="1"/>
              <a:tblGrid>
                <a:gridCol w="3873252">
                  <a:extLst>
                    <a:ext uri="{9D8B030D-6E8A-4147-A177-3AD203B41FA5}">
                      <a16:colId xmlns:a16="http://schemas.microsoft.com/office/drawing/2014/main" val="2743677823"/>
                    </a:ext>
                  </a:extLst>
                </a:gridCol>
                <a:gridCol w="4985741">
                  <a:extLst>
                    <a:ext uri="{9D8B030D-6E8A-4147-A177-3AD203B41FA5}">
                      <a16:colId xmlns:a16="http://schemas.microsoft.com/office/drawing/2014/main" val="769740600"/>
                    </a:ext>
                  </a:extLst>
                </a:gridCol>
              </a:tblGrid>
              <a:tr h="140414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l-GR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l-GR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Πρακτικές και επιπτώσεις</a:t>
                      </a:r>
                      <a:endParaRPr lang="el-GR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Γενικευμένη πελατειοκρατία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Αυθαίρετη πρόσβαση σε συλλογικούς πόρους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l-GR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72856346"/>
                  </a:ext>
                </a:extLst>
              </a:tr>
              <a:tr h="93265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l-GR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Δημόσια σφαίρα</a:t>
                      </a:r>
                      <a:endParaRPr lang="el-GR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Συντεχνιακές επιτελέσεις «του Λαού»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l-GR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Αυθαίρετη διακοπή της </a:t>
                      </a:r>
                      <a:r>
                        <a:rPr lang="el-GR" sz="18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κανονικότητος</a:t>
                      </a:r>
                      <a:endParaRPr lang="el-GR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54958806"/>
                  </a:ext>
                </a:extLst>
              </a:tr>
              <a:tr h="93265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l-GR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Λογοδοσία (κρίση ως προς)</a:t>
                      </a:r>
                      <a:endParaRPr lang="el-GR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Πρόσβαση στους συλλογικούς πόρους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54042260"/>
                  </a:ext>
                </a:extLst>
              </a:tr>
              <a:tr h="69690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l-GR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Αχίλλειος Πτέρνα</a:t>
                      </a:r>
                      <a:endParaRPr lang="el-GR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l-GR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Η έλλειψη παραγωγής συλλογικών πόρων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552249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76024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BBE0FAD1-7D54-4CCB-81F6-D3720146C8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645750"/>
          </a:xfrm>
        </p:spPr>
        <p:txBody>
          <a:bodyPr/>
          <a:lstStyle/>
          <a:p>
            <a:r>
              <a:rPr lang="el-GR" sz="2000" dirty="0"/>
              <a:t>Ο Επιμεριστικός  Κοινοτισμός </a:t>
            </a:r>
            <a:r>
              <a:rPr lang="en-US" sz="2000" dirty="0"/>
              <a:t>(2015-2019)</a:t>
            </a:r>
            <a:br>
              <a:rPr lang="el-GR" sz="2000" dirty="0"/>
            </a:br>
            <a:br>
              <a:rPr lang="el-GR" sz="2000" dirty="0"/>
            </a:br>
            <a:r>
              <a:rPr lang="el-GR" sz="2000" dirty="0"/>
              <a:t> </a:t>
            </a:r>
            <a:br>
              <a:rPr lang="el-GR" sz="2000" dirty="0"/>
            </a:br>
            <a:endParaRPr lang="el-GR" sz="2000" dirty="0"/>
          </a:p>
        </p:txBody>
      </p:sp>
      <p:graphicFrame>
        <p:nvGraphicFramePr>
          <p:cNvPr id="4" name="Θέση περιεχομένου 3">
            <a:extLst>
              <a:ext uri="{FF2B5EF4-FFF2-40B4-BE49-F238E27FC236}">
                <a16:creationId xmlns:a16="http://schemas.microsoft.com/office/drawing/2014/main" id="{2F6E8A63-3839-43B2-9B4F-BD8CB8AFA00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30354818"/>
              </p:ext>
            </p:extLst>
          </p:nvPr>
        </p:nvGraphicFramePr>
        <p:xfrm>
          <a:off x="1341912" y="2149434"/>
          <a:ext cx="8158348" cy="3788226"/>
        </p:xfrm>
        <a:graphic>
          <a:graphicData uri="http://schemas.openxmlformats.org/drawingml/2006/table">
            <a:tbl>
              <a:tblPr firstRow="1" firstCol="1" bandRow="1"/>
              <a:tblGrid>
                <a:gridCol w="3857751">
                  <a:extLst>
                    <a:ext uri="{9D8B030D-6E8A-4147-A177-3AD203B41FA5}">
                      <a16:colId xmlns:a16="http://schemas.microsoft.com/office/drawing/2014/main" val="4012821423"/>
                    </a:ext>
                  </a:extLst>
                </a:gridCol>
                <a:gridCol w="4300597">
                  <a:extLst>
                    <a:ext uri="{9D8B030D-6E8A-4147-A177-3AD203B41FA5}">
                      <a16:colId xmlns:a16="http://schemas.microsoft.com/office/drawing/2014/main" val="35639874"/>
                    </a:ext>
                  </a:extLst>
                </a:gridCol>
              </a:tblGrid>
              <a:tr h="126274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l-GR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Η Εικόνα του Ηγέτη</a:t>
                      </a:r>
                      <a:endParaRPr lang="el-GR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l-GR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l-GR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 </a:t>
                      </a:r>
                      <a:r>
                        <a:rPr lang="el-GR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λαϊκός άνθρωπος/τιμωρός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23179187"/>
                  </a:ext>
                </a:extLst>
              </a:tr>
              <a:tr h="126274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l-GR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Σύνθημα</a:t>
                      </a:r>
                      <a:endParaRPr lang="el-GR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l-GR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Πρώτη φορά Αριστερά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24508313"/>
                  </a:ext>
                </a:extLst>
              </a:tr>
              <a:tr h="126274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Πολιτισμικό Τραύμα/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l-GR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Εχθρός</a:t>
                      </a:r>
                      <a:endParaRPr lang="el-GR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l-GR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Τα Μνημόνια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Οι «Μένουμε Ευρώπη»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1261743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6235073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BAA5874E-5631-4732-99AD-05E37334C7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616061"/>
          </a:xfrm>
        </p:spPr>
        <p:txBody>
          <a:bodyPr/>
          <a:lstStyle/>
          <a:p>
            <a:r>
              <a:rPr lang="el-GR" sz="2000" dirty="0">
                <a:solidFill>
                  <a:srgbClr val="EBEBEB"/>
                </a:solidFill>
              </a:rPr>
              <a:t>Ο Επιμεριστικός  Κοινοτισμός (2015-2019)</a:t>
            </a:r>
            <a:endParaRPr lang="el-GR" dirty="0"/>
          </a:p>
        </p:txBody>
      </p:sp>
      <p:graphicFrame>
        <p:nvGraphicFramePr>
          <p:cNvPr id="4" name="Θέση περιεχομένου 3">
            <a:extLst>
              <a:ext uri="{FF2B5EF4-FFF2-40B4-BE49-F238E27FC236}">
                <a16:creationId xmlns:a16="http://schemas.microsoft.com/office/drawing/2014/main" id="{31A40C19-6E72-450E-9C80-0CE493A10BB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09757140"/>
              </p:ext>
            </p:extLst>
          </p:nvPr>
        </p:nvGraphicFramePr>
        <p:xfrm>
          <a:off x="646111" y="1793175"/>
          <a:ext cx="10469193" cy="4991479"/>
        </p:xfrm>
        <a:graphic>
          <a:graphicData uri="http://schemas.openxmlformats.org/drawingml/2006/table">
            <a:tbl>
              <a:tblPr firstRow="1" firstCol="1" bandRow="1"/>
              <a:tblGrid>
                <a:gridCol w="4258398">
                  <a:extLst>
                    <a:ext uri="{9D8B030D-6E8A-4147-A177-3AD203B41FA5}">
                      <a16:colId xmlns:a16="http://schemas.microsoft.com/office/drawing/2014/main" val="396981208"/>
                    </a:ext>
                  </a:extLst>
                </a:gridCol>
                <a:gridCol w="6210795">
                  <a:extLst>
                    <a:ext uri="{9D8B030D-6E8A-4147-A177-3AD203B41FA5}">
                      <a16:colId xmlns:a16="http://schemas.microsoft.com/office/drawing/2014/main" val="370594876"/>
                    </a:ext>
                  </a:extLst>
                </a:gridCol>
              </a:tblGrid>
              <a:tr h="105163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l-GR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6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Συλλογική Αναπαράσταση</a:t>
                      </a:r>
                      <a:endParaRPr lang="el-G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6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l-G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l-G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Το ΕΑΜ-ΕΛΑΣ / Βελουχιώτης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Οι καταλήψεις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l-G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557655"/>
                  </a:ext>
                </a:extLst>
              </a:tr>
              <a:tr h="184924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l-GR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6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Υπαρξιακή βάση/</a:t>
                      </a:r>
                      <a:endParaRPr lang="el-G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6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Η ύστατη πηγή νοήματος</a:t>
                      </a:r>
                      <a:endParaRPr lang="el-G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l-G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Η αριστερή κοινότητα αυθεντίας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“</a:t>
                      </a:r>
                      <a:r>
                        <a:rPr lang="el-GR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Καταδίωξη-Αγώνας-Δικαίωση-Απόλαυση</a:t>
                      </a:r>
                      <a:r>
                        <a:rPr lang="en-US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”</a:t>
                      </a:r>
                      <a:endParaRPr lang="el-G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Η Δημοκρατία ως οι Επιθυμίες του Κόμματος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49543095"/>
                  </a:ext>
                </a:extLst>
              </a:tr>
              <a:tr h="184924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l-GR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l-GR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6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Το θεμελιώδες πολιτικό αγαθό</a:t>
                      </a:r>
                      <a:endParaRPr lang="el-G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l-G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l-G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Ολοκληρωτικός πόλεμος εναντίον του βέβηλου ‘Παλαιού Καθεστώτος’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6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Αντισυστημικός</a:t>
                      </a:r>
                      <a:r>
                        <a:rPr lang="el-GR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l-GR" sz="16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Εξισωτισμός</a:t>
                      </a:r>
                      <a:endParaRPr lang="el-GR" sz="16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1785562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5963980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C804DACE-66E4-4A29-A533-497E8CF737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627937"/>
          </a:xfrm>
        </p:spPr>
        <p:txBody>
          <a:bodyPr/>
          <a:lstStyle/>
          <a:p>
            <a:r>
              <a:rPr lang="el-GR" sz="2000" dirty="0">
                <a:solidFill>
                  <a:srgbClr val="EBEBEB"/>
                </a:solidFill>
              </a:rPr>
              <a:t>Ο Επιμεριστικός  Κοινοτισμός</a:t>
            </a:r>
            <a:r>
              <a:rPr lang="en-US" sz="2000" dirty="0">
                <a:solidFill>
                  <a:srgbClr val="EBEBEB"/>
                </a:solidFill>
              </a:rPr>
              <a:t> </a:t>
            </a:r>
            <a:r>
              <a:rPr lang="el-GR" sz="2000" dirty="0">
                <a:solidFill>
                  <a:srgbClr val="EBEBEB"/>
                </a:solidFill>
              </a:rPr>
              <a:t>(2015-2019)</a:t>
            </a:r>
            <a:endParaRPr lang="el-GR" dirty="0"/>
          </a:p>
        </p:txBody>
      </p:sp>
      <p:graphicFrame>
        <p:nvGraphicFramePr>
          <p:cNvPr id="4" name="Θέση περιεχομένου 3">
            <a:extLst>
              <a:ext uri="{FF2B5EF4-FFF2-40B4-BE49-F238E27FC236}">
                <a16:creationId xmlns:a16="http://schemas.microsoft.com/office/drawing/2014/main" id="{08F1BE1D-5144-4469-A61B-273D6B53F5B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89217084"/>
              </p:ext>
            </p:extLst>
          </p:nvPr>
        </p:nvGraphicFramePr>
        <p:xfrm>
          <a:off x="1436914" y="1579418"/>
          <a:ext cx="9785268" cy="4825864"/>
        </p:xfrm>
        <a:graphic>
          <a:graphicData uri="http://schemas.openxmlformats.org/drawingml/2006/table">
            <a:tbl>
              <a:tblPr firstRow="1" firstCol="1" bandRow="1"/>
              <a:tblGrid>
                <a:gridCol w="4627056">
                  <a:extLst>
                    <a:ext uri="{9D8B030D-6E8A-4147-A177-3AD203B41FA5}">
                      <a16:colId xmlns:a16="http://schemas.microsoft.com/office/drawing/2014/main" val="3730059817"/>
                    </a:ext>
                  </a:extLst>
                </a:gridCol>
                <a:gridCol w="5158212">
                  <a:extLst>
                    <a:ext uri="{9D8B030D-6E8A-4147-A177-3AD203B41FA5}">
                      <a16:colId xmlns:a16="http://schemas.microsoft.com/office/drawing/2014/main" val="2591762998"/>
                    </a:ext>
                  </a:extLst>
                </a:gridCol>
              </a:tblGrid>
              <a:tr h="111434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l-GR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600" b="1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Εσωτερικευμένοι</a:t>
                      </a:r>
                      <a:r>
                        <a:rPr lang="el-GR" sz="16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κώδικες ατομικής συμπεριφοράς</a:t>
                      </a:r>
                      <a:endParaRPr lang="el-G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6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l-G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6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6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Ο αντινομιακός ‘Ζων Άγιος’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73734045"/>
                  </a:ext>
                </a:extLst>
              </a:tr>
              <a:tr h="224123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6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l-G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6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l-G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l-GR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l-GR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6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Βασικοί Θεσμικοί Κανόνες</a:t>
                      </a:r>
                      <a:endParaRPr lang="el-G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l-G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Βολονταρισμός/ρεβανσισμός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Η Πολιτική ως Κατίσχυση Συμβόλων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Χαρισματικό Κόμμα/Ηγέτης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99178811"/>
                  </a:ext>
                </a:extLst>
              </a:tr>
              <a:tr h="147027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6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l-G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6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l-G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6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Θεσμικές Εκφάνσεις του Λαού 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6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l-G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6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l-G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l-G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Το Κόμμα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Οι </a:t>
                      </a:r>
                      <a:r>
                        <a:rPr lang="en-US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“</a:t>
                      </a:r>
                      <a:r>
                        <a:rPr lang="el-GR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Συλλογικότητες</a:t>
                      </a:r>
                      <a:r>
                        <a:rPr lang="en-US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”</a:t>
                      </a:r>
                      <a:endParaRPr lang="el-G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Οι μετανάστες/πρόσφυγες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600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Ρομά</a:t>
                      </a:r>
                      <a:endParaRPr lang="el-GR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0632771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4553204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B6737E4F-B37E-4F5B-9712-A812A42810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627937"/>
          </a:xfrm>
        </p:spPr>
        <p:txBody>
          <a:bodyPr/>
          <a:lstStyle/>
          <a:p>
            <a:r>
              <a:rPr lang="el-GR" sz="2000" dirty="0">
                <a:solidFill>
                  <a:srgbClr val="EBEBEB"/>
                </a:solidFill>
              </a:rPr>
              <a:t>Ο Επιμεριστικός  Κοινοτισμός</a:t>
            </a:r>
            <a:r>
              <a:rPr lang="en-US" sz="2000" dirty="0">
                <a:solidFill>
                  <a:srgbClr val="EBEBEB"/>
                </a:solidFill>
              </a:rPr>
              <a:t> (2015-2019)</a:t>
            </a:r>
            <a:endParaRPr lang="el-GR" dirty="0"/>
          </a:p>
        </p:txBody>
      </p:sp>
      <p:graphicFrame>
        <p:nvGraphicFramePr>
          <p:cNvPr id="4" name="Θέση περιεχομένου 3">
            <a:extLst>
              <a:ext uri="{FF2B5EF4-FFF2-40B4-BE49-F238E27FC236}">
                <a16:creationId xmlns:a16="http://schemas.microsoft.com/office/drawing/2014/main" id="{5CBD657F-3614-4382-B306-79DAE7A2ED1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85146377"/>
              </p:ext>
            </p:extLst>
          </p:nvPr>
        </p:nvGraphicFramePr>
        <p:xfrm>
          <a:off x="783771" y="1638795"/>
          <a:ext cx="9690265" cy="4930800"/>
        </p:xfrm>
        <a:graphic>
          <a:graphicData uri="http://schemas.openxmlformats.org/drawingml/2006/table">
            <a:tbl>
              <a:tblPr firstRow="1" firstCol="1" bandRow="1"/>
              <a:tblGrid>
                <a:gridCol w="3954484">
                  <a:extLst>
                    <a:ext uri="{9D8B030D-6E8A-4147-A177-3AD203B41FA5}">
                      <a16:colId xmlns:a16="http://schemas.microsoft.com/office/drawing/2014/main" val="1048984764"/>
                    </a:ext>
                  </a:extLst>
                </a:gridCol>
                <a:gridCol w="5735781">
                  <a:extLst>
                    <a:ext uri="{9D8B030D-6E8A-4147-A177-3AD203B41FA5}">
                      <a16:colId xmlns:a16="http://schemas.microsoft.com/office/drawing/2014/main" val="1451600012"/>
                    </a:ext>
                  </a:extLst>
                </a:gridCol>
              </a:tblGrid>
              <a:tr h="241103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6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l-G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6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l-GR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l-G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6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Πρακτικές και επιπτώσεις</a:t>
                      </a:r>
                      <a:endParaRPr lang="el-G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l-G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Κομματική πελατειοκρατία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Αυθαίρετη πρόσβαση του Κόμματος σε συλλογικούς πόρους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Υποταγή της Δικαστικής Εξουσίας και των ΜΜΕ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Θεσμική </a:t>
                      </a:r>
                      <a:r>
                        <a:rPr lang="el-GR" sz="16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Αντιθεσμικότητα</a:t>
                      </a:r>
                      <a:endParaRPr lang="el-G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00663883"/>
                  </a:ext>
                </a:extLst>
              </a:tr>
              <a:tr h="83992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6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l-GR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6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Δημόσια σφαίρα</a:t>
                      </a:r>
                      <a:endParaRPr lang="el-GR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l-G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6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Μεθοριακότητα</a:t>
                      </a:r>
                      <a:endParaRPr lang="el-G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l-G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82897504"/>
                  </a:ext>
                </a:extLst>
              </a:tr>
              <a:tr h="83992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6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l-GR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6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Λογοδοσία (κρίση ως προς)</a:t>
                      </a:r>
                      <a:endParaRPr lang="el-GR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l-G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Τιμωρία / Η εξισωτική συμπεριφορά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l-G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5888112"/>
                  </a:ext>
                </a:extLst>
              </a:tr>
              <a:tr h="83992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6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l-GR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6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Αχίλλειος Πτέρνα</a:t>
                      </a:r>
                      <a:endParaRPr lang="el-GR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6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l-GR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l-G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Πολιτικός ερασιτεχνισμός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8501252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387172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BEECC3DB-FBEA-4FD3-9636-7A98E635E5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497308"/>
          </a:xfrm>
        </p:spPr>
        <p:txBody>
          <a:bodyPr/>
          <a:lstStyle/>
          <a:p>
            <a:r>
              <a:rPr lang="el-GR" sz="2000" dirty="0">
                <a:solidFill>
                  <a:srgbClr val="EBEBEB"/>
                </a:solidFill>
              </a:rPr>
              <a:t>Ο </a:t>
            </a:r>
            <a:r>
              <a:rPr lang="el-GR" sz="2000" dirty="0" err="1">
                <a:solidFill>
                  <a:srgbClr val="EBEBEB"/>
                </a:solidFill>
              </a:rPr>
              <a:t>Κοινοτιστικός</a:t>
            </a:r>
            <a:r>
              <a:rPr lang="el-GR" sz="2000" dirty="0">
                <a:solidFill>
                  <a:srgbClr val="EBEBEB"/>
                </a:solidFill>
              </a:rPr>
              <a:t> Φιλελευθερισμός (2019-)</a:t>
            </a:r>
            <a:endParaRPr lang="el-GR" dirty="0"/>
          </a:p>
        </p:txBody>
      </p:sp>
      <p:graphicFrame>
        <p:nvGraphicFramePr>
          <p:cNvPr id="4" name="Θέση περιεχομένου 3">
            <a:extLst>
              <a:ext uri="{FF2B5EF4-FFF2-40B4-BE49-F238E27FC236}">
                <a16:creationId xmlns:a16="http://schemas.microsoft.com/office/drawing/2014/main" id="{F0F24F76-1339-4E57-AEC7-C59D5634D44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81942731"/>
              </p:ext>
            </p:extLst>
          </p:nvPr>
        </p:nvGraphicFramePr>
        <p:xfrm>
          <a:off x="997528" y="1900052"/>
          <a:ext cx="9606604" cy="3996987"/>
        </p:xfrm>
        <a:graphic>
          <a:graphicData uri="http://schemas.openxmlformats.org/drawingml/2006/table">
            <a:tbl>
              <a:tblPr firstRow="1" firstCol="1" bandRow="1"/>
              <a:tblGrid>
                <a:gridCol w="4263241">
                  <a:extLst>
                    <a:ext uri="{9D8B030D-6E8A-4147-A177-3AD203B41FA5}">
                      <a16:colId xmlns:a16="http://schemas.microsoft.com/office/drawing/2014/main" val="3626774079"/>
                    </a:ext>
                  </a:extLst>
                </a:gridCol>
                <a:gridCol w="5343363">
                  <a:extLst>
                    <a:ext uri="{9D8B030D-6E8A-4147-A177-3AD203B41FA5}">
                      <a16:colId xmlns:a16="http://schemas.microsoft.com/office/drawing/2014/main" val="3303242304"/>
                    </a:ext>
                  </a:extLst>
                </a:gridCol>
              </a:tblGrid>
              <a:tr h="80997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6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l-G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6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Η Εικόνα του Ηγέτη</a:t>
                      </a:r>
                      <a:endParaRPr lang="el-G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6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l-G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6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6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Ο ευγενικός τεχνοκράτης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42255530"/>
                  </a:ext>
                </a:extLst>
              </a:tr>
              <a:tr h="80997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6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l-G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6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Σύνθημα</a:t>
                      </a:r>
                      <a:endParaRPr lang="el-G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6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l-G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Εμπιστοσύνη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04662080"/>
                  </a:ext>
                </a:extLst>
              </a:tr>
              <a:tr h="97336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l-GR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l-GR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6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Πολιτισμικό Τραύμα/Εχθρός</a:t>
                      </a:r>
                      <a:endParaRPr lang="el-G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6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l-G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Ο ΣΥΡΙΖΑ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l-G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56824603"/>
                  </a:ext>
                </a:extLst>
              </a:tr>
              <a:tr h="108404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l-GR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l-GR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6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Συλλογική Αναπαράσταση</a:t>
                      </a:r>
                      <a:endParaRPr lang="el-G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6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l-G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l-G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Η Ελλάδα του </a:t>
                      </a:r>
                      <a:r>
                        <a:rPr lang="el-GR" sz="16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κορονοϊού</a:t>
                      </a:r>
                      <a:r>
                        <a:rPr lang="el-GR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/ Σωτήρης </a:t>
                      </a:r>
                      <a:r>
                        <a:rPr lang="el-GR" sz="16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Τσιόδρας</a:t>
                      </a:r>
                      <a:endParaRPr lang="el-G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“</a:t>
                      </a:r>
                      <a:r>
                        <a:rPr lang="el-GR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Μένουμε Σπίτι</a:t>
                      </a:r>
                      <a:r>
                        <a:rPr lang="en-US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”</a:t>
                      </a:r>
                      <a:endParaRPr lang="el-G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6962743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1355391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5B63AC57-F519-4E4E-A663-7323E1460A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663563"/>
          </a:xfrm>
        </p:spPr>
        <p:txBody>
          <a:bodyPr/>
          <a:lstStyle/>
          <a:p>
            <a:r>
              <a:rPr lang="el-GR" sz="2000" dirty="0">
                <a:solidFill>
                  <a:srgbClr val="EBEBEB"/>
                </a:solidFill>
              </a:rPr>
              <a:t>Ο </a:t>
            </a:r>
            <a:r>
              <a:rPr lang="el-GR" sz="2000" dirty="0" err="1">
                <a:solidFill>
                  <a:srgbClr val="EBEBEB"/>
                </a:solidFill>
              </a:rPr>
              <a:t>Κοινοτιστικός</a:t>
            </a:r>
            <a:r>
              <a:rPr lang="el-GR" sz="2000" dirty="0">
                <a:solidFill>
                  <a:srgbClr val="EBEBEB"/>
                </a:solidFill>
              </a:rPr>
              <a:t> Φιλελευθερισμός (2019-)</a:t>
            </a:r>
            <a:endParaRPr lang="el-GR" dirty="0"/>
          </a:p>
        </p:txBody>
      </p:sp>
      <p:graphicFrame>
        <p:nvGraphicFramePr>
          <p:cNvPr id="9" name="Θέση περιεχομένου 8">
            <a:extLst>
              <a:ext uri="{FF2B5EF4-FFF2-40B4-BE49-F238E27FC236}">
                <a16:creationId xmlns:a16="http://schemas.microsoft.com/office/drawing/2014/main" id="{A65C5497-5E41-480A-A381-0A7F8B88028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71124651"/>
              </p:ext>
            </p:extLst>
          </p:nvPr>
        </p:nvGraphicFramePr>
        <p:xfrm>
          <a:off x="1413164" y="1698172"/>
          <a:ext cx="8918368" cy="4417620"/>
        </p:xfrm>
        <a:graphic>
          <a:graphicData uri="http://schemas.openxmlformats.org/drawingml/2006/table">
            <a:tbl>
              <a:tblPr firstRow="1" firstCol="1" bandRow="1"/>
              <a:tblGrid>
                <a:gridCol w="4624668">
                  <a:extLst>
                    <a:ext uri="{9D8B030D-6E8A-4147-A177-3AD203B41FA5}">
                      <a16:colId xmlns:a16="http://schemas.microsoft.com/office/drawing/2014/main" val="1769058266"/>
                    </a:ext>
                  </a:extLst>
                </a:gridCol>
                <a:gridCol w="4293700">
                  <a:extLst>
                    <a:ext uri="{9D8B030D-6E8A-4147-A177-3AD203B41FA5}">
                      <a16:colId xmlns:a16="http://schemas.microsoft.com/office/drawing/2014/main" val="3144342677"/>
                    </a:ext>
                  </a:extLst>
                </a:gridCol>
              </a:tblGrid>
              <a:tr h="224140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6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l-G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l-GR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6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Υπαρξιακή βάση/</a:t>
                      </a:r>
                      <a:endParaRPr lang="el-G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6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Η ύστατη πηγή νοήματος</a:t>
                      </a:r>
                      <a:endParaRPr lang="el-G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l-G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Η «</a:t>
                      </a:r>
                      <a:r>
                        <a:rPr lang="el-GR" sz="16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κεχαριτωμένη</a:t>
                      </a:r>
                      <a:r>
                        <a:rPr lang="el-GR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» πολιτική κοινότητα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Η Δημοκρατία ως προσφορά στα κοινά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34354629"/>
                  </a:ext>
                </a:extLst>
              </a:tr>
              <a:tr h="97032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l-GR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6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Το θεμελιώδες πολιτικό αγαθό</a:t>
                      </a:r>
                      <a:endParaRPr lang="el-G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l-G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Διαφοροποιημένη Αλληλεγγύη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l-G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20301684"/>
                  </a:ext>
                </a:extLst>
              </a:tr>
              <a:tr h="120588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l-GR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600" b="1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Εσωτερικευμένοι</a:t>
                      </a:r>
                      <a:r>
                        <a:rPr lang="el-GR" sz="16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κώδικες ατομικής συμπεριφοράς</a:t>
                      </a:r>
                      <a:endParaRPr lang="el-G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6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l-G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Ο υπεύθυνος πολίτης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1686023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3903710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C804DACE-66E4-4A29-A533-497E8CF737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627937"/>
          </a:xfrm>
        </p:spPr>
        <p:txBody>
          <a:bodyPr/>
          <a:lstStyle/>
          <a:p>
            <a:r>
              <a:rPr lang="el-GR" sz="2000" dirty="0">
                <a:solidFill>
                  <a:srgbClr val="EBEBEB"/>
                </a:solidFill>
              </a:rPr>
              <a:t>Ο </a:t>
            </a:r>
            <a:r>
              <a:rPr lang="el-GR" sz="2000" dirty="0" err="1">
                <a:solidFill>
                  <a:srgbClr val="EBEBEB"/>
                </a:solidFill>
              </a:rPr>
              <a:t>Κοινοτιστικός</a:t>
            </a:r>
            <a:r>
              <a:rPr lang="el-GR" sz="2000" dirty="0">
                <a:solidFill>
                  <a:srgbClr val="EBEBEB"/>
                </a:solidFill>
              </a:rPr>
              <a:t> Φιλελευθερισμός (2019-)</a:t>
            </a:r>
            <a:endParaRPr lang="el-GR" dirty="0"/>
          </a:p>
        </p:txBody>
      </p:sp>
      <p:graphicFrame>
        <p:nvGraphicFramePr>
          <p:cNvPr id="4" name="Θέση περιεχομένου 3">
            <a:extLst>
              <a:ext uri="{FF2B5EF4-FFF2-40B4-BE49-F238E27FC236}">
                <a16:creationId xmlns:a16="http://schemas.microsoft.com/office/drawing/2014/main" id="{08F1BE1D-5144-4469-A61B-273D6B53F5B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87339030"/>
              </p:ext>
            </p:extLst>
          </p:nvPr>
        </p:nvGraphicFramePr>
        <p:xfrm>
          <a:off x="1418602" y="1307506"/>
          <a:ext cx="9812126" cy="3629661"/>
        </p:xfrm>
        <a:graphic>
          <a:graphicData uri="http://schemas.openxmlformats.org/drawingml/2006/table">
            <a:tbl>
              <a:tblPr firstRow="1" firstCol="1" bandRow="1"/>
              <a:tblGrid>
                <a:gridCol w="4639756">
                  <a:extLst>
                    <a:ext uri="{9D8B030D-6E8A-4147-A177-3AD203B41FA5}">
                      <a16:colId xmlns:a16="http://schemas.microsoft.com/office/drawing/2014/main" val="3730059817"/>
                    </a:ext>
                  </a:extLst>
                </a:gridCol>
                <a:gridCol w="5172370">
                  <a:extLst>
                    <a:ext uri="{9D8B030D-6E8A-4147-A177-3AD203B41FA5}">
                      <a16:colId xmlns:a16="http://schemas.microsoft.com/office/drawing/2014/main" val="2591762998"/>
                    </a:ext>
                  </a:extLst>
                </a:gridCol>
              </a:tblGrid>
              <a:tr h="117412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l-GR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l-GR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6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Βασικοί Θεσμικοί Κανόνες</a:t>
                      </a:r>
                      <a:endParaRPr lang="el-G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l-G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Επαγγελματικότητα, Αποτελεσματικότητα, Τεχνοκρατία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«Κανείς δεν θα μείνει πίσω»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73734045"/>
                  </a:ext>
                </a:extLst>
              </a:tr>
              <a:tr h="156842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6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l-G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6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l-G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l-GR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6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Θεσμικές Εκφάνσεις του Λαού 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l-GR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l-G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l-G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Επαγγελματικές Ενώσεις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Εθελοντικοί Σύλλογοι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6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Διακριθέντα</a:t>
                      </a:r>
                      <a:r>
                        <a:rPr lang="el-GR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άτομα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Περιθωριοποιημένες ομάδες υψηλού συμβολισμού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l-G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9917881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171979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FF4F2102-A324-4030-B914-D1B930DDFF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Τα σύμβολα στο Πολιτικό σύστημα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866FFE6D-7C8D-4495-86C8-17A5631A9F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6111" y="1598065"/>
            <a:ext cx="11309455" cy="5016380"/>
          </a:xfrm>
        </p:spPr>
        <p:txBody>
          <a:bodyPr>
            <a:normAutofit/>
          </a:bodyPr>
          <a:lstStyle/>
          <a:p>
            <a:r>
              <a:rPr lang="en-US" dirty="0"/>
              <a:t>“</a:t>
            </a:r>
            <a:r>
              <a:rPr lang="el-GR" dirty="0"/>
              <a:t>Σύστημα</a:t>
            </a:r>
            <a:r>
              <a:rPr lang="en-US" dirty="0"/>
              <a:t>”</a:t>
            </a:r>
            <a:r>
              <a:rPr lang="el-GR" dirty="0"/>
              <a:t>: Ένα οριοθετημένο δίκτυο ροής πληροφοριών και πόρων   </a:t>
            </a:r>
          </a:p>
          <a:p>
            <a:endParaRPr lang="el-GR" dirty="0"/>
          </a:p>
          <a:p>
            <a:r>
              <a:rPr lang="el-GR" dirty="0"/>
              <a:t>Απροσδιοριστία πόρων (περιορισμένοι) και πληροφοριών (απεριόριστες)  </a:t>
            </a:r>
          </a:p>
          <a:p>
            <a:endParaRPr lang="el-GR" dirty="0"/>
          </a:p>
          <a:p>
            <a:r>
              <a:rPr lang="el-GR" dirty="0"/>
              <a:t>Σύμβολα: Καθορίζουν το </a:t>
            </a:r>
            <a:r>
              <a:rPr lang="el-GR" u="sng" dirty="0"/>
              <a:t>νόημα</a:t>
            </a:r>
            <a:r>
              <a:rPr lang="el-GR" dirty="0"/>
              <a:t> των ροών </a:t>
            </a:r>
          </a:p>
          <a:p>
            <a:endParaRPr lang="el-GR" dirty="0"/>
          </a:p>
          <a:p>
            <a:r>
              <a:rPr lang="el-GR" dirty="0"/>
              <a:t>Εσωτερική </a:t>
            </a:r>
            <a:r>
              <a:rPr lang="en-US" dirty="0"/>
              <a:t>“</a:t>
            </a:r>
            <a:r>
              <a:rPr lang="el-GR" dirty="0"/>
              <a:t>λογική</a:t>
            </a:r>
            <a:r>
              <a:rPr lang="en-US" dirty="0"/>
              <a:t>” </a:t>
            </a:r>
            <a:r>
              <a:rPr lang="el-GR" dirty="0"/>
              <a:t>του συστήματος </a:t>
            </a:r>
            <a:r>
              <a:rPr lang="el-GR" dirty="0">
                <a:sym typeface="Wingdings" panose="05000000000000000000" pitchFamily="2" charset="2"/>
              </a:rPr>
              <a:t></a:t>
            </a:r>
            <a:r>
              <a:rPr lang="el-GR" dirty="0"/>
              <a:t> συνοχή/συντονισμός νοημάτων/νοοτροπιών </a:t>
            </a:r>
          </a:p>
          <a:p>
            <a:endParaRPr lang="el-GR" dirty="0"/>
          </a:p>
          <a:p>
            <a:r>
              <a:rPr lang="el-GR" dirty="0"/>
              <a:t>Συμβολικό σύστημα = Ένας </a:t>
            </a:r>
            <a:r>
              <a:rPr lang="en-US" dirty="0"/>
              <a:t>“</a:t>
            </a:r>
            <a:r>
              <a:rPr lang="el-GR" dirty="0"/>
              <a:t>αλγόριθμος</a:t>
            </a:r>
            <a:r>
              <a:rPr lang="en-US" dirty="0"/>
              <a:t>”</a:t>
            </a:r>
            <a:r>
              <a:rPr lang="el-GR" dirty="0"/>
              <a:t> απλοποίησης της κοινωνικής 	αλληλεπίδρασης που επιτρέπει την συστημική ροή πόρων και πληροφοριών</a:t>
            </a:r>
          </a:p>
        </p:txBody>
      </p:sp>
    </p:spTree>
    <p:extLst>
      <p:ext uri="{BB962C8B-B14F-4D97-AF65-F5344CB8AC3E}">
        <p14:creationId xmlns:p14="http://schemas.microsoft.com/office/powerpoint/2010/main" val="130716479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B6737E4F-B37E-4F5B-9712-A812A42810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627937"/>
          </a:xfrm>
        </p:spPr>
        <p:txBody>
          <a:bodyPr/>
          <a:lstStyle/>
          <a:p>
            <a:r>
              <a:rPr lang="el-GR" sz="2000" dirty="0">
                <a:solidFill>
                  <a:srgbClr val="EBEBEB"/>
                </a:solidFill>
              </a:rPr>
              <a:t>Ο </a:t>
            </a:r>
            <a:r>
              <a:rPr lang="el-GR" sz="2000" dirty="0" err="1">
                <a:solidFill>
                  <a:srgbClr val="EBEBEB"/>
                </a:solidFill>
              </a:rPr>
              <a:t>Κοινοτιστικός</a:t>
            </a:r>
            <a:r>
              <a:rPr lang="el-GR" sz="2000" dirty="0">
                <a:solidFill>
                  <a:srgbClr val="EBEBEB"/>
                </a:solidFill>
              </a:rPr>
              <a:t> Φιλελευθερισμός (2019-)</a:t>
            </a:r>
            <a:endParaRPr lang="el-GR" dirty="0"/>
          </a:p>
        </p:txBody>
      </p:sp>
      <p:graphicFrame>
        <p:nvGraphicFramePr>
          <p:cNvPr id="4" name="Θέση περιεχομένου 3">
            <a:extLst>
              <a:ext uri="{FF2B5EF4-FFF2-40B4-BE49-F238E27FC236}">
                <a16:creationId xmlns:a16="http://schemas.microsoft.com/office/drawing/2014/main" id="{5CBD657F-3614-4382-B306-79DAE7A2ED1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77271967"/>
              </p:ext>
            </p:extLst>
          </p:nvPr>
        </p:nvGraphicFramePr>
        <p:xfrm>
          <a:off x="749588" y="1271326"/>
          <a:ext cx="9690265" cy="5048581"/>
        </p:xfrm>
        <a:graphic>
          <a:graphicData uri="http://schemas.openxmlformats.org/drawingml/2006/table">
            <a:tbl>
              <a:tblPr firstRow="1" firstCol="1" bandRow="1"/>
              <a:tblGrid>
                <a:gridCol w="3954484">
                  <a:extLst>
                    <a:ext uri="{9D8B030D-6E8A-4147-A177-3AD203B41FA5}">
                      <a16:colId xmlns:a16="http://schemas.microsoft.com/office/drawing/2014/main" val="1048984764"/>
                    </a:ext>
                  </a:extLst>
                </a:gridCol>
                <a:gridCol w="5735781">
                  <a:extLst>
                    <a:ext uri="{9D8B030D-6E8A-4147-A177-3AD203B41FA5}">
                      <a16:colId xmlns:a16="http://schemas.microsoft.com/office/drawing/2014/main" val="1451600012"/>
                    </a:ext>
                  </a:extLst>
                </a:gridCol>
              </a:tblGrid>
              <a:tr h="192480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6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l-G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6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l-GR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l-G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6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Πρακτικές</a:t>
                      </a:r>
                      <a:endParaRPr lang="el-G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l-G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6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Θεσμικότητα</a:t>
                      </a:r>
                      <a:endParaRPr lang="el-G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l-G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Τεχνοκρατική λογική</a:t>
                      </a:r>
                      <a:r>
                        <a:rPr lang="en-US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Επιτελικό Κράτος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l-G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“</a:t>
                      </a:r>
                      <a:r>
                        <a:rPr lang="el-GR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Αριστεία</a:t>
                      </a:r>
                      <a:r>
                        <a:rPr lang="en-US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”</a:t>
                      </a:r>
                      <a:endParaRPr lang="el-G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00663883"/>
                  </a:ext>
                </a:extLst>
              </a:tr>
              <a:tr h="83992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6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l-GR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6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Δημόσια σφαίρα</a:t>
                      </a:r>
                      <a:endParaRPr lang="el-GR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l-G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Νόμος και Τάξη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l-G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82897504"/>
                  </a:ext>
                </a:extLst>
              </a:tr>
              <a:tr h="83992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6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l-GR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6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Λογοδοσία (κρίση ως προς)</a:t>
                      </a:r>
                      <a:endParaRPr lang="el-GR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l-G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Αποτελεσματικότητα διαχείρισης κρίσεων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Νεποτισμός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Πελατειοκρατία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l-G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5888112"/>
                  </a:ext>
                </a:extLst>
              </a:tr>
              <a:tr h="83992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6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l-GR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6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Αχίλλειος Πτέρνα</a:t>
                      </a:r>
                      <a:endParaRPr lang="el-GR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6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l-GR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l-G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Ελιτισμός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Η </a:t>
                      </a:r>
                      <a:r>
                        <a:rPr lang="el-GR" sz="16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σύνολη</a:t>
                      </a:r>
                      <a:r>
                        <a:rPr lang="el-GR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πολιτική κοινότητα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8501252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101125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57A3D55C-6C6B-45D1-A21B-68F3980696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538594"/>
          </a:xfrm>
        </p:spPr>
        <p:txBody>
          <a:bodyPr/>
          <a:lstStyle/>
          <a:p>
            <a:r>
              <a:rPr lang="el-GR" sz="2000" dirty="0"/>
              <a:t>Το νόημα της Δημοκρατίας: </a:t>
            </a:r>
            <a:br>
              <a:rPr lang="el-GR" sz="2000" dirty="0"/>
            </a:br>
            <a:endParaRPr lang="el-GR" sz="2000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93CFEC03-7225-4A93-B1E0-19E3114745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4293" y="2179179"/>
            <a:ext cx="8946541" cy="357214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l-GR" sz="2400" dirty="0"/>
              <a:t>Ισότητα   /  Ελευθερία /  Κρατική παρέμβαση  </a:t>
            </a:r>
          </a:p>
          <a:p>
            <a:endParaRPr lang="el-GR" sz="2400" dirty="0"/>
          </a:p>
          <a:p>
            <a:pPr marL="0" indent="0">
              <a:buNone/>
            </a:pPr>
            <a:r>
              <a:rPr lang="el-GR" sz="2400" dirty="0"/>
              <a:t>Ατομική πρωτοβουλία / Άμεση / Έμμεση </a:t>
            </a:r>
          </a:p>
          <a:p>
            <a:endParaRPr lang="el-GR" sz="2400" dirty="0"/>
          </a:p>
          <a:p>
            <a:pPr marL="0" indent="0">
              <a:buNone/>
            </a:pPr>
            <a:r>
              <a:rPr lang="el-GR" sz="2400" dirty="0"/>
              <a:t>Κλειστή / Ανοιχτή  / Αναδιανομή / Εθελοντισμός 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912060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D7BBB839-7FD3-4D36-A117-B851CEF182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z="2400" dirty="0"/>
              <a:t>Το </a:t>
            </a:r>
            <a:r>
              <a:rPr lang="el-GR" sz="2400" b="1" dirty="0"/>
              <a:t>νόημα</a:t>
            </a:r>
            <a:r>
              <a:rPr lang="el-GR" sz="2400" dirty="0"/>
              <a:t> αποτυπώνεται σε κυρίαρχους δημόσιους «λόγους»: </a:t>
            </a:r>
            <a:br>
              <a:rPr lang="el-GR" sz="2400" dirty="0"/>
            </a:br>
            <a:endParaRPr lang="el-GR" sz="2400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E8BDB71F-BF1F-4FF9-BCC8-61D06A9803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3312" y="1484416"/>
            <a:ext cx="8946541" cy="4920866"/>
          </a:xfrm>
        </p:spPr>
        <p:txBody>
          <a:bodyPr>
            <a:normAutofit lnSpcReduction="10000"/>
          </a:bodyPr>
          <a:lstStyle/>
          <a:p>
            <a:r>
              <a:rPr lang="el-GR" sz="1800" dirty="0"/>
              <a:t>Πολιτικά διαγγέλματα και Ομιλίες, </a:t>
            </a:r>
          </a:p>
          <a:p>
            <a:r>
              <a:rPr lang="el-GR" sz="1800" dirty="0"/>
              <a:t>Τελετές, </a:t>
            </a:r>
          </a:p>
          <a:p>
            <a:r>
              <a:rPr lang="el-GR" sz="1800" dirty="0"/>
              <a:t>Εορτασμοί, </a:t>
            </a:r>
          </a:p>
          <a:p>
            <a:r>
              <a:rPr lang="el-GR" sz="1800" dirty="0"/>
              <a:t>Εκδηλώσεις, </a:t>
            </a:r>
          </a:p>
          <a:p>
            <a:r>
              <a:rPr lang="el-GR" sz="1800" dirty="0"/>
              <a:t>Συγκεντρώσεις, </a:t>
            </a:r>
          </a:p>
          <a:p>
            <a:r>
              <a:rPr lang="el-GR" sz="1800" dirty="0"/>
              <a:t>Συναυλίες, </a:t>
            </a:r>
          </a:p>
          <a:p>
            <a:r>
              <a:rPr lang="el-GR" sz="1800" dirty="0"/>
              <a:t>Δράσεις ανυπακοής, </a:t>
            </a:r>
          </a:p>
          <a:p>
            <a:r>
              <a:rPr lang="el-GR" sz="1800" dirty="0"/>
              <a:t>Υψηλή Τέχνη (μουσική, ζωγραφική και λογοτεχνία)</a:t>
            </a:r>
          </a:p>
          <a:p>
            <a:r>
              <a:rPr lang="el-GR" sz="1800" dirty="0"/>
              <a:t>Λαϊκή Τέχνη (μουσική, θρησκευτικότητα, τηλεοπτικές σειρές, ΜΜΕ) </a:t>
            </a:r>
          </a:p>
          <a:p>
            <a:endParaRPr lang="el-GR" sz="1800" dirty="0"/>
          </a:p>
          <a:p>
            <a:r>
              <a:rPr lang="el-GR" sz="1800" dirty="0"/>
              <a:t>Φράσεις-κλειδιά, συνθήματα, άρρητες συνδηλώσεις, «ευκόλως εννοούμενα»</a:t>
            </a:r>
          </a:p>
          <a:p>
            <a:endParaRPr lang="el-GR" sz="1800" dirty="0"/>
          </a:p>
          <a:p>
            <a:r>
              <a:rPr lang="el-GR" sz="1800" b="1" dirty="0"/>
              <a:t>Συλλογικές Αναπαραστάσεις της Δημοκρατίας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2180831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C9741221-99FF-4FBE-B47C-611FCA9934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782316"/>
          </a:xfrm>
        </p:spPr>
        <p:txBody>
          <a:bodyPr/>
          <a:lstStyle/>
          <a:p>
            <a:r>
              <a:rPr lang="el-GR" sz="2800" dirty="0"/>
              <a:t>Συλλογικές αναπαραστάσεις: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8F632482-8D36-4E86-BDE0-83EDD3ECA7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4293" y="1235034"/>
            <a:ext cx="8946541" cy="5170248"/>
          </a:xfrm>
        </p:spPr>
        <p:txBody>
          <a:bodyPr>
            <a:normAutofit lnSpcReduction="10000"/>
          </a:bodyPr>
          <a:lstStyle/>
          <a:p>
            <a:r>
              <a:rPr lang="el-GR" dirty="0"/>
              <a:t>Το νόημα της </a:t>
            </a:r>
            <a:r>
              <a:rPr lang="en-US" dirty="0"/>
              <a:t>“</a:t>
            </a:r>
            <a:r>
              <a:rPr lang="el-GR" dirty="0"/>
              <a:t>πολιτικής κοινότητας</a:t>
            </a:r>
            <a:r>
              <a:rPr lang="en-US" dirty="0"/>
              <a:t>”</a:t>
            </a:r>
          </a:p>
          <a:p>
            <a:endParaRPr lang="en-US" dirty="0"/>
          </a:p>
          <a:p>
            <a:r>
              <a:rPr lang="el-GR" dirty="0"/>
              <a:t>Το νόημα της συλλογικής δράσης (γιατί απαιτώ αυτό που απαιτώ;)</a:t>
            </a:r>
          </a:p>
          <a:p>
            <a:pPr marL="0" indent="0">
              <a:buNone/>
            </a:pPr>
            <a:endParaRPr lang="el-GR" dirty="0"/>
          </a:p>
          <a:p>
            <a:r>
              <a:rPr lang="el-GR" dirty="0"/>
              <a:t>Την πρόσβαση στα συλλογικά αγαθά (ποιος έχει προτεραιότητα και γιατί;)</a:t>
            </a:r>
          </a:p>
          <a:p>
            <a:endParaRPr lang="el-GR" dirty="0"/>
          </a:p>
          <a:p>
            <a:r>
              <a:rPr lang="el-GR" dirty="0"/>
              <a:t>Το νόημα του </a:t>
            </a:r>
            <a:r>
              <a:rPr lang="en-US" dirty="0"/>
              <a:t>“</a:t>
            </a:r>
            <a:r>
              <a:rPr lang="el-GR" dirty="0"/>
              <a:t>δημοκρατικού πολίτη</a:t>
            </a:r>
            <a:r>
              <a:rPr lang="en-US" dirty="0"/>
              <a:t>”</a:t>
            </a:r>
            <a:r>
              <a:rPr lang="el-GR" dirty="0"/>
              <a:t> (τι είναι δικαίωμά μου, και τι υποχρέωσή μου;) </a:t>
            </a:r>
          </a:p>
          <a:p>
            <a:endParaRPr lang="el-GR" dirty="0"/>
          </a:p>
          <a:p>
            <a:r>
              <a:rPr lang="el-GR" dirty="0"/>
              <a:t>Την πρόσβαση στον, και την κατοχή του δημόσιου χώρου </a:t>
            </a:r>
          </a:p>
          <a:p>
            <a:endParaRPr lang="el-GR" dirty="0"/>
          </a:p>
          <a:p>
            <a:r>
              <a:rPr lang="el-GR" dirty="0"/>
              <a:t>Λογοδοσία της εξουσίας</a:t>
            </a:r>
          </a:p>
          <a:p>
            <a:endParaRPr lang="el-GR" dirty="0"/>
          </a:p>
          <a:p>
            <a:endParaRPr lang="el-GR" dirty="0"/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2218964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3F960390-3169-4B1F-9425-54B0D7B59D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940246"/>
          </a:xfrm>
        </p:spPr>
        <p:txBody>
          <a:bodyPr/>
          <a:lstStyle/>
          <a:p>
            <a:r>
              <a:rPr lang="el-GR" sz="2400" dirty="0"/>
              <a:t>Βασικοί πολιτισμικοί προσανατολισμοί της Ελληνικής Κοινωνίας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07CE1C3F-95D0-4F02-A02D-BE63E38A52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3312" y="2052918"/>
            <a:ext cx="10672793" cy="2912189"/>
          </a:xfrm>
        </p:spPr>
        <p:txBody>
          <a:bodyPr/>
          <a:lstStyle/>
          <a:p>
            <a:r>
              <a:rPr lang="el-GR" dirty="0"/>
              <a:t>Οικογενειοκρατία (οικογένεια </a:t>
            </a:r>
            <a:r>
              <a:rPr lang="en-US" dirty="0"/>
              <a:t>vs. </a:t>
            </a:r>
            <a:r>
              <a:rPr lang="el-GR" dirty="0"/>
              <a:t>ο έξω κόσμος)</a:t>
            </a:r>
          </a:p>
          <a:p>
            <a:endParaRPr lang="el-GR" dirty="0"/>
          </a:p>
          <a:p>
            <a:r>
              <a:rPr lang="el-GR" dirty="0"/>
              <a:t>Πελατειοκρατία (πατερναλιστικές διαπροσωπικές και δομικές σχέσεις)</a:t>
            </a:r>
          </a:p>
          <a:p>
            <a:endParaRPr lang="el-GR" dirty="0"/>
          </a:p>
          <a:p>
            <a:r>
              <a:rPr lang="el-GR" dirty="0"/>
              <a:t>Άναρχος Ατομικισμός (Εγώ </a:t>
            </a:r>
            <a:r>
              <a:rPr lang="en-US" dirty="0"/>
              <a:t>vs. </a:t>
            </a:r>
            <a:r>
              <a:rPr lang="el-GR" dirty="0"/>
              <a:t>κανονιστικός εαυτός)</a:t>
            </a:r>
          </a:p>
        </p:txBody>
      </p:sp>
    </p:spTree>
    <p:extLst>
      <p:ext uri="{BB962C8B-B14F-4D97-AF65-F5344CB8AC3E}">
        <p14:creationId xmlns:p14="http://schemas.microsoft.com/office/powerpoint/2010/main" val="42775911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209AF25A-587B-4D56-A844-0044AE7E28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837697"/>
          </a:xfrm>
        </p:spPr>
        <p:txBody>
          <a:bodyPr/>
          <a:lstStyle/>
          <a:p>
            <a:r>
              <a:rPr lang="el-GR" sz="2400" dirty="0" err="1"/>
              <a:t>Εσωτερικευμένοι</a:t>
            </a:r>
            <a:r>
              <a:rPr lang="el-GR" sz="2400" dirty="0"/>
              <a:t> κώδικες προσανατολισμού του εαυτού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D7FD8F7E-659F-4960-8A11-4B51D7DFA7B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l-GR" dirty="0"/>
          </a:p>
          <a:p>
            <a:r>
              <a:rPr lang="el-GR" dirty="0"/>
              <a:t>Φοβικός + Εγωιστικός </a:t>
            </a:r>
            <a:r>
              <a:rPr lang="el-GR" dirty="0">
                <a:sym typeface="Wingdings" panose="05000000000000000000" pitchFamily="2" charset="2"/>
              </a:rPr>
              <a:t>  Α</a:t>
            </a:r>
            <a:r>
              <a:rPr lang="el-GR" dirty="0"/>
              <a:t>νήθικη οικογενειοκρατία </a:t>
            </a:r>
          </a:p>
          <a:p>
            <a:endParaRPr lang="el-GR" dirty="0"/>
          </a:p>
          <a:p>
            <a:r>
              <a:rPr lang="el-GR" dirty="0"/>
              <a:t>Αυτοδίκαιος + </a:t>
            </a:r>
            <a:r>
              <a:rPr lang="el-GR" dirty="0" err="1"/>
              <a:t>Μεσσιανιστής</a:t>
            </a:r>
            <a:r>
              <a:rPr lang="el-GR" dirty="0"/>
              <a:t> </a:t>
            </a:r>
            <a:r>
              <a:rPr lang="el-GR" dirty="0">
                <a:sym typeface="Wingdings" panose="05000000000000000000" pitchFamily="2" charset="2"/>
              </a:rPr>
              <a:t> Λαϊκισμός </a:t>
            </a:r>
          </a:p>
          <a:p>
            <a:endParaRPr lang="el-GR" dirty="0">
              <a:sym typeface="Wingdings" panose="05000000000000000000" pitchFamily="2" charset="2"/>
            </a:endParaRPr>
          </a:p>
          <a:p>
            <a:r>
              <a:rPr lang="el-GR" dirty="0">
                <a:sym typeface="Wingdings" panose="05000000000000000000" pitchFamily="2" charset="2"/>
              </a:rPr>
              <a:t>Αστικός + </a:t>
            </a:r>
            <a:r>
              <a:rPr lang="el-GR" dirty="0" err="1">
                <a:sym typeface="Wingdings" panose="05000000000000000000" pitchFamily="2" charset="2"/>
              </a:rPr>
              <a:t>Εξισωτιστής</a:t>
            </a:r>
            <a:r>
              <a:rPr lang="el-GR" dirty="0">
                <a:sym typeface="Wingdings" panose="05000000000000000000" pitchFamily="2" charset="2"/>
              </a:rPr>
              <a:t>  </a:t>
            </a:r>
            <a:r>
              <a:rPr lang="el-GR" dirty="0" err="1">
                <a:sym typeface="Wingdings" panose="05000000000000000000" pitchFamily="2" charset="2"/>
              </a:rPr>
              <a:t>Ισονομισμός</a:t>
            </a:r>
            <a:endParaRPr lang="el-GR" dirty="0"/>
          </a:p>
          <a:p>
            <a:endParaRPr lang="el-GR" dirty="0"/>
          </a:p>
          <a:p>
            <a:endParaRPr lang="el-GR" dirty="0"/>
          </a:p>
          <a:p>
            <a:endParaRPr lang="el-GR" dirty="0"/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8574474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CBB231ED-CE50-41E9-A21F-90F8F6557B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901069"/>
          </a:xfrm>
        </p:spPr>
        <p:txBody>
          <a:bodyPr/>
          <a:lstStyle/>
          <a:p>
            <a:r>
              <a:rPr lang="el-GR" sz="2400" dirty="0"/>
              <a:t>Τα τρία συμβολικά συστήματα της Γ’ Ελληνικής Δημοκρατίας</a:t>
            </a:r>
          </a:p>
        </p:txBody>
      </p:sp>
      <p:graphicFrame>
        <p:nvGraphicFramePr>
          <p:cNvPr id="4" name="Θέση περιεχομένου 3">
            <a:extLst>
              <a:ext uri="{FF2B5EF4-FFF2-40B4-BE49-F238E27FC236}">
                <a16:creationId xmlns:a16="http://schemas.microsoft.com/office/drawing/2014/main" id="{E20D36E8-389C-4B51-865C-DF3159D9C8B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30064558"/>
              </p:ext>
            </p:extLst>
          </p:nvPr>
        </p:nvGraphicFramePr>
        <p:xfrm>
          <a:off x="498764" y="2588822"/>
          <a:ext cx="10747169" cy="2041462"/>
        </p:xfrm>
        <a:graphic>
          <a:graphicData uri="http://schemas.openxmlformats.org/drawingml/2006/table">
            <a:tbl>
              <a:tblPr firstRow="1" firstCol="1" bandRow="1"/>
              <a:tblGrid>
                <a:gridCol w="3990934">
                  <a:extLst>
                    <a:ext uri="{9D8B030D-6E8A-4147-A177-3AD203B41FA5}">
                      <a16:colId xmlns:a16="http://schemas.microsoft.com/office/drawing/2014/main" val="3686177031"/>
                    </a:ext>
                  </a:extLst>
                </a:gridCol>
                <a:gridCol w="3760234">
                  <a:extLst>
                    <a:ext uri="{9D8B030D-6E8A-4147-A177-3AD203B41FA5}">
                      <a16:colId xmlns:a16="http://schemas.microsoft.com/office/drawing/2014/main" val="503539529"/>
                    </a:ext>
                  </a:extLst>
                </a:gridCol>
                <a:gridCol w="2996001">
                  <a:extLst>
                    <a:ext uri="{9D8B030D-6E8A-4147-A177-3AD203B41FA5}">
                      <a16:colId xmlns:a16="http://schemas.microsoft.com/office/drawing/2014/main" val="886635748"/>
                    </a:ext>
                  </a:extLst>
                </a:gridCol>
              </a:tblGrid>
              <a:tr h="168629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l-GR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                             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Ο Λαϊκός Κοινοτισμός  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(1981-2015)</a:t>
                      </a:r>
                      <a:endParaRPr lang="el-GR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l-GR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 ΠΑΣΟΚ – Α. Παπανδρέου</a:t>
                      </a:r>
                      <a:endParaRPr lang="el-GR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l-GR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                          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l-GR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Ο </a:t>
                      </a:r>
                      <a:r>
                        <a:rPr lang="el-GR" sz="1800" b="1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Αντισυστημικός</a:t>
                      </a:r>
                      <a:r>
                        <a:rPr lang="el-GR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Κοινοτισμός (2015-2019) </a:t>
                      </a:r>
                      <a:endParaRPr lang="el-GR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l-GR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ΣΥΡΙΖΑ-ΑΝΕΛ – Α. Τσίπρας</a:t>
                      </a:r>
                      <a:endParaRPr lang="el-GR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l-GR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l-GR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l-GR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Ο Φιλελεύθερος Κοινοτισμός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(2019-) </a:t>
                      </a:r>
                      <a:endParaRPr lang="el-GR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endParaRPr lang="el-GR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ΝΔ – Κ. Μητσοτάκης</a:t>
                      </a:r>
                      <a:endParaRPr lang="el-GR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0518809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930007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740DB37E-489F-4F0D-BEFA-92D8B69E9A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924820"/>
          </a:xfrm>
        </p:spPr>
        <p:txBody>
          <a:bodyPr/>
          <a:lstStyle/>
          <a:p>
            <a:r>
              <a:rPr lang="el-GR" sz="2400" dirty="0"/>
              <a:t>Λαϊκός Κοινοτισμός (</a:t>
            </a:r>
            <a:r>
              <a:rPr lang="en-US" sz="2400" dirty="0"/>
              <a:t>1981-2015</a:t>
            </a:r>
            <a:r>
              <a:rPr lang="el-GR" sz="2400" dirty="0"/>
              <a:t>)</a:t>
            </a:r>
          </a:p>
        </p:txBody>
      </p:sp>
      <p:graphicFrame>
        <p:nvGraphicFramePr>
          <p:cNvPr id="7" name="Θέση περιεχομένου 6">
            <a:extLst>
              <a:ext uri="{FF2B5EF4-FFF2-40B4-BE49-F238E27FC236}">
                <a16:creationId xmlns:a16="http://schemas.microsoft.com/office/drawing/2014/main" id="{D0D2E9DF-5D35-4402-AFF9-5AC3C603107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58223525"/>
              </p:ext>
            </p:extLst>
          </p:nvPr>
        </p:nvGraphicFramePr>
        <p:xfrm>
          <a:off x="1330036" y="1377538"/>
          <a:ext cx="8241476" cy="5177642"/>
        </p:xfrm>
        <a:graphic>
          <a:graphicData uri="http://schemas.openxmlformats.org/drawingml/2006/table">
            <a:tbl>
              <a:tblPr firstRow="1" firstCol="1" bandRow="1"/>
              <a:tblGrid>
                <a:gridCol w="3603265">
                  <a:extLst>
                    <a:ext uri="{9D8B030D-6E8A-4147-A177-3AD203B41FA5}">
                      <a16:colId xmlns:a16="http://schemas.microsoft.com/office/drawing/2014/main" val="3498864501"/>
                    </a:ext>
                  </a:extLst>
                </a:gridCol>
                <a:gridCol w="4638211">
                  <a:extLst>
                    <a:ext uri="{9D8B030D-6E8A-4147-A177-3AD203B41FA5}">
                      <a16:colId xmlns:a16="http://schemas.microsoft.com/office/drawing/2014/main" val="1098723215"/>
                    </a:ext>
                  </a:extLst>
                </a:gridCol>
              </a:tblGrid>
              <a:tr h="121746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l-GR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l-GR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Η Εικόνα του Ηγέτη:</a:t>
                      </a:r>
                      <a:endParaRPr lang="el-GR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l-GR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l-GR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Η πατρική αυθεντία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04537974"/>
                  </a:ext>
                </a:extLst>
              </a:tr>
              <a:tr h="121746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l-GR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l-GR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Σύνθημα:</a:t>
                      </a:r>
                      <a:endParaRPr lang="el-GR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l-GR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l-GR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“</a:t>
                      </a:r>
                      <a:r>
                        <a:rPr lang="el-GR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Ο Λαός στην Εξουσία</a:t>
                      </a:r>
                      <a:r>
                        <a:rPr lang="en-US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”</a:t>
                      </a:r>
                      <a:endParaRPr lang="el-GR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62330114"/>
                  </a:ext>
                </a:extLst>
              </a:tr>
              <a:tr h="152524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l-GR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Πολιτισμικό Τραύμα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l-GR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Εχθρός</a:t>
                      </a:r>
                      <a:endParaRPr lang="el-GR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l-GR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l-GR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Η Δικτατορία / η προδοσία της Κύπρου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Οι «προνομιούχοι»</a:t>
                      </a:r>
                      <a:r>
                        <a:rPr lang="en-US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/ </a:t>
                      </a:r>
                      <a:r>
                        <a:rPr lang="el-GR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οι ξένες δυνάμεις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50759735"/>
                  </a:ext>
                </a:extLst>
              </a:tr>
              <a:tr h="121746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l-GR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l-GR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Συλλογική Αναπαράσταση</a:t>
                      </a:r>
                      <a:endParaRPr lang="el-GR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l-GR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l-GR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Το Πολυτεχνείο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Οι προεκλογικές «λαοθάλασσες»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5387859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0420263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Ιόν">
  <a:themeElements>
    <a:clrScheme name="Ιόν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Ιόν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Ιόν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264</TotalTime>
  <Words>926</Words>
  <Application>Microsoft Office PowerPoint</Application>
  <PresentationFormat>Ευρεία οθόνη</PresentationFormat>
  <Paragraphs>379</Paragraphs>
  <Slides>20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4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20</vt:i4>
      </vt:variant>
    </vt:vector>
  </HeadingPairs>
  <TitlesOfParts>
    <vt:vector size="25" baseType="lpstr">
      <vt:lpstr>Arial</vt:lpstr>
      <vt:lpstr>Calibri</vt:lpstr>
      <vt:lpstr>Century Gothic</vt:lpstr>
      <vt:lpstr>Wingdings 3</vt:lpstr>
      <vt:lpstr>Ιόν</vt:lpstr>
      <vt:lpstr>Οι συμβολικές δομές της Γ’ Ελληνικής Δημοκρατίας</vt:lpstr>
      <vt:lpstr>Τα σύμβολα στο Πολιτικό σύστημα</vt:lpstr>
      <vt:lpstr>Το νόημα της Δημοκρατίας:  </vt:lpstr>
      <vt:lpstr>Το νόημα αποτυπώνεται σε κυρίαρχους δημόσιους «λόγους»:  </vt:lpstr>
      <vt:lpstr>Συλλογικές αναπαραστάσεις:</vt:lpstr>
      <vt:lpstr>Βασικοί πολιτισμικοί προσανατολισμοί της Ελληνικής Κοινωνίας</vt:lpstr>
      <vt:lpstr>Εσωτερικευμένοι κώδικες προσανατολισμού του εαυτού</vt:lpstr>
      <vt:lpstr>Τα τρία συμβολικά συστήματα της Γ’ Ελληνικής Δημοκρατίας</vt:lpstr>
      <vt:lpstr>Λαϊκός Κοινοτισμός (1981-2015)</vt:lpstr>
      <vt:lpstr>Λαϊκός Κοινοτισμός (1981-2015)</vt:lpstr>
      <vt:lpstr>Λαϊκός Κοινοτισμός (1981-2015)</vt:lpstr>
      <vt:lpstr>Λαϊκός Κοινοτισμός (1981-2015)</vt:lpstr>
      <vt:lpstr>Ο Επιμεριστικός  Κοινοτισμός (2015-2019)    </vt:lpstr>
      <vt:lpstr>Ο Επιμεριστικός  Κοινοτισμός (2015-2019)</vt:lpstr>
      <vt:lpstr>Ο Επιμεριστικός  Κοινοτισμός (2015-2019)</vt:lpstr>
      <vt:lpstr>Ο Επιμεριστικός  Κοινοτισμός (2015-2019)</vt:lpstr>
      <vt:lpstr>Ο Κοινοτιστικός Φιλελευθερισμός (2019-)</vt:lpstr>
      <vt:lpstr>Ο Κοινοτιστικός Φιλελευθερισμός (2019-)</vt:lpstr>
      <vt:lpstr>Ο Κοινοτιστικός Φιλελευθερισμός (2019-)</vt:lpstr>
      <vt:lpstr>Ο Κοινοτιστικός Φιλελευθερισμός (2019-)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Οι συμβολικές δομές της Γ’ Ελληνικής Δημοκρατίας</dc:title>
  <dc:creator>Manussos  Marangudakis</dc:creator>
  <cp:lastModifiedBy>Marangudakis Manussos</cp:lastModifiedBy>
  <cp:revision>17</cp:revision>
  <dcterms:created xsi:type="dcterms:W3CDTF">2020-04-28T06:12:32Z</dcterms:created>
  <dcterms:modified xsi:type="dcterms:W3CDTF">2022-04-07T15:05:01Z</dcterms:modified>
</cp:coreProperties>
</file>