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8" r:id="rId49"/>
    <p:sldId id="339" r:id="rId50"/>
    <p:sldId id="340" r:id="rId51"/>
    <p:sldId id="341"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napToObjects="1" showGuides="1">
      <p:cViewPr varScale="1">
        <p:scale>
          <a:sx n="72" d="100"/>
          <a:sy n="72" d="100"/>
        </p:scale>
        <p:origin x="168"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3</a:t>
            </a:r>
          </a:p>
        </p:txBody>
      </p:sp>
      <p:sp>
        <p:nvSpPr>
          <p:cNvPr id="6" name="Subtitle 5"/>
          <p:cNvSpPr>
            <a:spLocks noGrp="1"/>
          </p:cNvSpPr>
          <p:nvPr>
            <p:ph type="subTitle" idx="1"/>
          </p:nvPr>
        </p:nvSpPr>
        <p:spPr/>
        <p:txBody>
          <a:bodyPr/>
          <a:lstStyle/>
          <a:p>
            <a:r>
              <a:rPr lang="el-GR" dirty="0"/>
              <a:t>ΠΡΟΣΦΟΡΑ ΚΑΙ ΖΗΤΗΣΗ</a:t>
            </a:r>
            <a:r>
              <a:rPr lang="en-US" dirty="0"/>
              <a:t>: </a:t>
            </a:r>
          </a:p>
          <a:p>
            <a:r>
              <a:rPr lang="el-GR" dirty="0"/>
              <a:t>ΘΕΩΡΙΑ</a:t>
            </a:r>
            <a:endParaRPr lang="en-US" dirty="0"/>
          </a:p>
        </p:txBody>
      </p:sp>
      <p:sp>
        <p:nvSpPr>
          <p:cNvPr id="2" name="TextBox 1">
            <a:extLst>
              <a:ext uri="{FF2B5EF4-FFF2-40B4-BE49-F238E27FC236}">
                <a16:creationId xmlns:a16="http://schemas.microsoft.com/office/drawing/2014/main" id="{EB5B414C-3231-43D5-8CC1-43D7CD996AD0}"/>
              </a:ext>
            </a:extLst>
          </p:cNvPr>
          <p:cNvSpPr txBox="1"/>
          <p:nvPr/>
        </p:nvSpPr>
        <p:spPr>
          <a:xfrm>
            <a:off x="5979673" y="565604"/>
            <a:ext cx="1401346" cy="369332"/>
          </a:xfrm>
          <a:prstGeom prst="rect">
            <a:avLst/>
          </a:prstGeom>
          <a:solidFill>
            <a:srgbClr val="92D050"/>
          </a:solidFill>
        </p:spPr>
        <p:txBody>
          <a:bodyPr wrap="none" rtlCol="0">
            <a:spAutoFit/>
          </a:bodyPr>
          <a:lstStyle/>
          <a:p>
            <a:r>
              <a:rPr lang="el-GR" dirty="0">
                <a:solidFill>
                  <a:schemeClr val="bg1"/>
                </a:solidFill>
              </a:rPr>
              <a:t>ΚΕΦΑΛΑΙΟ</a:t>
            </a:r>
            <a:endParaRPr lang="en-US" dirty="0">
              <a:solidFill>
                <a:schemeClr val="bg1"/>
              </a:solidFill>
            </a:endParaRPr>
          </a:p>
        </p:txBody>
      </p:sp>
    </p:spTree>
    <p:extLst>
      <p:ext uri="{BB962C8B-B14F-4D97-AF65-F5344CB8AC3E}">
        <p14:creationId xmlns:p14="http://schemas.microsoft.com/office/powerpoint/2010/main" val="11580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Μετατοπίσεις της Καμπύλης Ζήτησης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10</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6" name="Εικόνα 5">
            <a:extLst>
              <a:ext uri="{FF2B5EF4-FFF2-40B4-BE49-F238E27FC236}">
                <a16:creationId xmlns:a16="http://schemas.microsoft.com/office/drawing/2014/main" id="{98ED679F-FB95-4BF1-AF74-8B5591058212}"/>
              </a:ext>
            </a:extLst>
          </p:cNvPr>
          <p:cNvPicPr>
            <a:picLocks noChangeAspect="1"/>
          </p:cNvPicPr>
          <p:nvPr/>
        </p:nvPicPr>
        <p:blipFill>
          <a:blip r:embed="rId2"/>
          <a:stretch>
            <a:fillRect/>
          </a:stretch>
        </p:blipFill>
        <p:spPr>
          <a:xfrm>
            <a:off x="421479" y="1646089"/>
            <a:ext cx="8301041" cy="4619852"/>
          </a:xfrm>
          <a:prstGeom prst="rect">
            <a:avLst/>
          </a:prstGeom>
        </p:spPr>
      </p:pic>
    </p:spTree>
    <p:extLst>
      <p:ext uri="{BB962C8B-B14F-4D97-AF65-F5344CB8AC3E}">
        <p14:creationId xmlns:p14="http://schemas.microsoft.com/office/powerpoint/2010/main" val="273656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dirty="0"/>
              <a:t> </a:t>
            </a:r>
            <a:r>
              <a:rPr lang="en-US" sz="1400" dirty="0"/>
              <a:t>(6 </a:t>
            </a:r>
            <a:r>
              <a:rPr lang="el-GR" sz="1400" dirty="0"/>
              <a:t>από</a:t>
            </a:r>
            <a:r>
              <a:rPr lang="en-US" sz="1400" dirty="0"/>
              <a:t> 9) </a:t>
            </a:r>
          </a:p>
        </p:txBody>
      </p:sp>
      <p:sp>
        <p:nvSpPr>
          <p:cNvPr id="3" name="Content Placeholder 2"/>
          <p:cNvSpPr>
            <a:spLocks noGrp="1"/>
          </p:cNvSpPr>
          <p:nvPr>
            <p:ph idx="1"/>
          </p:nvPr>
        </p:nvSpPr>
        <p:spPr>
          <a:xfrm>
            <a:off x="528794" y="1398495"/>
            <a:ext cx="8329089" cy="5094280"/>
          </a:xfrm>
        </p:spPr>
        <p:txBody>
          <a:bodyPr>
            <a:normAutofit fontScale="92500" lnSpcReduction="20000"/>
          </a:bodyPr>
          <a:lstStyle/>
          <a:p>
            <a:r>
              <a:rPr lang="en-US" dirty="0"/>
              <a:t>3-1</a:t>
            </a:r>
            <a:r>
              <a:rPr lang="el-GR" dirty="0" err="1"/>
              <a:t>στ</a:t>
            </a:r>
            <a:r>
              <a:rPr lang="en-US" dirty="0"/>
              <a:t> </a:t>
            </a:r>
            <a:r>
              <a:rPr lang="el-GR" dirty="0"/>
              <a:t>Παράγοντες που Προκαλούν Μετατόπιση της Καμπύλης Ζήτησης</a:t>
            </a:r>
            <a:endParaRPr lang="en-US" dirty="0"/>
          </a:p>
          <a:p>
            <a:pPr lvl="1"/>
            <a:r>
              <a:rPr lang="en-US" dirty="0"/>
              <a:t>1. </a:t>
            </a:r>
            <a:r>
              <a:rPr lang="el-GR" dirty="0"/>
              <a:t>Εισόδημα</a:t>
            </a:r>
            <a:endParaRPr lang="en-US" dirty="0"/>
          </a:p>
          <a:p>
            <a:pPr lvl="1"/>
            <a:r>
              <a:rPr lang="en-US" dirty="0"/>
              <a:t>2. </a:t>
            </a:r>
            <a:r>
              <a:rPr lang="el-GR" dirty="0"/>
              <a:t>Προτιμήσεις</a:t>
            </a:r>
            <a:endParaRPr lang="en-US" dirty="0"/>
          </a:p>
          <a:p>
            <a:pPr lvl="1"/>
            <a:r>
              <a:rPr lang="en-US" dirty="0"/>
              <a:t>3. </a:t>
            </a:r>
            <a:r>
              <a:rPr lang="el-GR" dirty="0"/>
              <a:t>Τιμές των σχετικών αγαθών</a:t>
            </a:r>
            <a:endParaRPr lang="en-US" dirty="0"/>
          </a:p>
          <a:p>
            <a:pPr lvl="1"/>
            <a:r>
              <a:rPr lang="en-US" dirty="0"/>
              <a:t>4. </a:t>
            </a:r>
            <a:r>
              <a:rPr lang="el-GR" dirty="0"/>
              <a:t>Αριθμός αγοραστών</a:t>
            </a:r>
            <a:r>
              <a:rPr lang="en-US" dirty="0"/>
              <a:t>, </a:t>
            </a:r>
            <a:r>
              <a:rPr lang="el-GR" dirty="0"/>
              <a:t>και</a:t>
            </a:r>
            <a:endParaRPr lang="en-US" dirty="0"/>
          </a:p>
          <a:p>
            <a:pPr lvl="1"/>
            <a:r>
              <a:rPr lang="en-US" dirty="0"/>
              <a:t>5. </a:t>
            </a:r>
            <a:r>
              <a:rPr lang="el-GR" dirty="0"/>
              <a:t>Προσδοκίες για τις μελλοντικές τιμές</a:t>
            </a:r>
            <a:endParaRPr lang="en-US" dirty="0"/>
          </a:p>
          <a:p>
            <a:pPr lvl="1"/>
            <a:r>
              <a:rPr lang="el-GR" dirty="0"/>
              <a:t>ΕΙΣΟΔΗΜΑ</a:t>
            </a:r>
            <a:endParaRPr lang="en-US" dirty="0"/>
          </a:p>
          <a:p>
            <a:pPr lvl="2"/>
            <a:r>
              <a:rPr lang="el-GR" b="1" dirty="0">
                <a:solidFill>
                  <a:srgbClr val="87004A"/>
                </a:solidFill>
              </a:rPr>
              <a:t>Κανονικό Αγαθό</a:t>
            </a:r>
            <a:r>
              <a:rPr lang="en-US" dirty="0"/>
              <a:t>: </a:t>
            </a:r>
            <a:r>
              <a:rPr lang="el-GR" dirty="0"/>
              <a:t>Ένα αγαθό για το οποίο η ζήτηση αυξάνεται </a:t>
            </a:r>
            <a:r>
              <a:rPr lang="en-US" dirty="0"/>
              <a:t>(</a:t>
            </a:r>
            <a:r>
              <a:rPr lang="el-GR" dirty="0"/>
              <a:t>μειώνεται</a:t>
            </a:r>
            <a:r>
              <a:rPr lang="en-US" dirty="0"/>
              <a:t>) </a:t>
            </a:r>
            <a:r>
              <a:rPr lang="el-GR" dirty="0"/>
              <a:t>καθώς το εισόδημα αυξάνεται </a:t>
            </a:r>
            <a:r>
              <a:rPr lang="en-US" dirty="0"/>
              <a:t>(</a:t>
            </a:r>
            <a:r>
              <a:rPr lang="el-GR" dirty="0"/>
              <a:t>μειώνεται</a:t>
            </a:r>
            <a:r>
              <a:rPr lang="en-US" dirty="0"/>
              <a:t>)</a:t>
            </a:r>
          </a:p>
          <a:p>
            <a:pPr lvl="2"/>
            <a:r>
              <a:rPr lang="el-GR" b="1" dirty="0">
                <a:solidFill>
                  <a:srgbClr val="87004A"/>
                </a:solidFill>
              </a:rPr>
              <a:t>Κατώτερο Αγαθό</a:t>
            </a:r>
            <a:r>
              <a:rPr lang="en-US" dirty="0"/>
              <a:t>: </a:t>
            </a:r>
            <a:r>
              <a:rPr lang="el-GR" dirty="0"/>
              <a:t>Ένα αγαθό για το οποίο η ζήτηση μειώνεται</a:t>
            </a:r>
            <a:r>
              <a:rPr lang="en-US" dirty="0"/>
              <a:t> (</a:t>
            </a:r>
            <a:r>
              <a:rPr lang="el-GR" dirty="0"/>
              <a:t>αυξάνεται</a:t>
            </a:r>
            <a:r>
              <a:rPr lang="en-US" dirty="0"/>
              <a:t>) </a:t>
            </a:r>
            <a:r>
              <a:rPr lang="el-GR" dirty="0"/>
              <a:t>καθώς το εισόδημα αυξάνεται </a:t>
            </a:r>
            <a:r>
              <a:rPr lang="en-US" dirty="0"/>
              <a:t>(</a:t>
            </a:r>
            <a:r>
              <a:rPr lang="el-GR" dirty="0"/>
              <a:t>μειώνεται</a:t>
            </a:r>
            <a:r>
              <a:rPr lang="en-US" dirty="0"/>
              <a:t>)</a:t>
            </a:r>
          </a:p>
          <a:p>
            <a:pPr lvl="2"/>
            <a:r>
              <a:rPr lang="el-GR" b="1" dirty="0">
                <a:solidFill>
                  <a:srgbClr val="87004A"/>
                </a:solidFill>
              </a:rPr>
              <a:t>Ουδέτερο Αγαθό</a:t>
            </a:r>
            <a:r>
              <a:rPr lang="en-US" dirty="0"/>
              <a:t>: </a:t>
            </a:r>
            <a:r>
              <a:rPr lang="el-GR" dirty="0"/>
              <a:t>Ένα αγαθό για το οποίο η ζήτηση δεν αλλάζει καθώς αυξάνεται ή μειώνεται το εισόδημα</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11</a:t>
            </a:fld>
            <a:endParaRPr lang="en-US" sz="1100">
              <a:latin typeface="Arial Narrow Bold" charset="0"/>
              <a:cs typeface="Arial Narrow Bold" charset="0"/>
            </a:endParaRPr>
          </a:p>
        </p:txBody>
      </p:sp>
    </p:spTree>
    <p:extLst>
      <p:ext uri="{BB962C8B-B14F-4D97-AF65-F5344CB8AC3E}">
        <p14:creationId xmlns:p14="http://schemas.microsoft.com/office/powerpoint/2010/main" val="359072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sz="1400" dirty="0"/>
              <a:t>(7 </a:t>
            </a:r>
            <a:r>
              <a:rPr lang="el-GR" sz="1400" dirty="0"/>
              <a:t>από</a:t>
            </a:r>
            <a:r>
              <a:rPr lang="en-US" sz="1400" dirty="0"/>
              <a:t> 9) </a:t>
            </a:r>
          </a:p>
        </p:txBody>
      </p:sp>
      <p:sp>
        <p:nvSpPr>
          <p:cNvPr id="3" name="Content Placeholder 2"/>
          <p:cNvSpPr>
            <a:spLocks noGrp="1"/>
          </p:cNvSpPr>
          <p:nvPr>
            <p:ph idx="1"/>
          </p:nvPr>
        </p:nvSpPr>
        <p:spPr>
          <a:xfrm>
            <a:off x="528794" y="1398495"/>
            <a:ext cx="8329089" cy="5094280"/>
          </a:xfrm>
        </p:spPr>
        <p:txBody>
          <a:bodyPr>
            <a:normAutofit/>
          </a:bodyPr>
          <a:lstStyle/>
          <a:p>
            <a:pPr lvl="1"/>
            <a:r>
              <a:rPr lang="el-GR" dirty="0"/>
              <a:t>ΠΡΟΤΙΜΗΣΕΙΣ</a:t>
            </a:r>
            <a:endParaRPr lang="en-US" dirty="0"/>
          </a:p>
          <a:p>
            <a:pPr lvl="1"/>
            <a:r>
              <a:rPr lang="el-GR" dirty="0"/>
              <a:t>Μία αλλαγή στις προτιμήσεις υπέρ ενός αγαθού θα μετατοπίσει την καμπύλη ζήτησης στα δεξιά</a:t>
            </a:r>
            <a:r>
              <a:rPr lang="en-US" dirty="0"/>
              <a:t> </a:t>
            </a:r>
            <a:endParaRPr lang="el-GR" dirty="0"/>
          </a:p>
          <a:p>
            <a:pPr lvl="1"/>
            <a:r>
              <a:rPr lang="el-GR" dirty="0"/>
              <a:t>Μία αλλαγή στις προτιμήσεις σε βάρος ενός αγαθού θα μετατοπίσει την καμπύλη ζήτησης στα αριστερά</a:t>
            </a:r>
            <a:endParaRPr lang="en-US" dirty="0"/>
          </a:p>
          <a:p>
            <a:pPr lvl="1"/>
            <a:r>
              <a:rPr lang="el-GR" dirty="0"/>
              <a:t>ΤΙΜΕΣ ΤΩΝ ΣΧΕΤΙΚΩΝ ΑΓΑΘΩΝ</a:t>
            </a:r>
            <a:endParaRPr lang="en-US" dirty="0"/>
          </a:p>
          <a:p>
            <a:pPr lvl="2"/>
            <a:r>
              <a:rPr lang="el-GR" b="1" dirty="0">
                <a:solidFill>
                  <a:srgbClr val="87004A"/>
                </a:solidFill>
              </a:rPr>
              <a:t>Υποκατάστατα</a:t>
            </a:r>
            <a:r>
              <a:rPr lang="en-US" dirty="0"/>
              <a:t>: </a:t>
            </a:r>
            <a:r>
              <a:rPr lang="el-GR" dirty="0"/>
              <a:t>Δύο αγαθά που ικανοποιούν παρόμοιες ανάγκες ή επιθυμίες</a:t>
            </a:r>
            <a:r>
              <a:rPr lang="en-US" dirty="0"/>
              <a:t> </a:t>
            </a:r>
          </a:p>
          <a:p>
            <a:pPr lvl="2"/>
            <a:endParaRPr lang="en-US" b="1" dirty="0"/>
          </a:p>
          <a:p>
            <a:pPr lvl="2"/>
            <a:r>
              <a:rPr lang="el-GR" b="1" dirty="0">
                <a:solidFill>
                  <a:srgbClr val="87004A"/>
                </a:solidFill>
              </a:rPr>
              <a:t>Συμπληρωματικά</a:t>
            </a:r>
            <a:r>
              <a:rPr lang="en-US" dirty="0">
                <a:solidFill>
                  <a:srgbClr val="87004A"/>
                </a:solidFill>
              </a:rPr>
              <a:t>:</a:t>
            </a:r>
            <a:r>
              <a:rPr lang="en-US" dirty="0"/>
              <a:t> </a:t>
            </a:r>
            <a:r>
              <a:rPr lang="el-GR" dirty="0"/>
              <a:t>Δύο αγαθά που καταναλώνονται ταυτόχρονα</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a:latin typeface="Arial Narrow Bold" charset="0"/>
              <a:cs typeface="Arial Narrow Bold" charset="0"/>
            </a:endParaRPr>
          </a:p>
        </p:txBody>
      </p:sp>
      <p:pic>
        <p:nvPicPr>
          <p:cNvPr id="6" name="Εικόνα 5">
            <a:extLst>
              <a:ext uri="{FF2B5EF4-FFF2-40B4-BE49-F238E27FC236}">
                <a16:creationId xmlns:a16="http://schemas.microsoft.com/office/drawing/2014/main" id="{2EF3D67E-D2BC-45BD-BC4C-9E859D1594B1}"/>
              </a:ext>
            </a:extLst>
          </p:cNvPr>
          <p:cNvPicPr>
            <a:picLocks noChangeAspect="1"/>
          </p:cNvPicPr>
          <p:nvPr/>
        </p:nvPicPr>
        <p:blipFill>
          <a:blip r:embed="rId2"/>
          <a:stretch>
            <a:fillRect/>
          </a:stretch>
        </p:blipFill>
        <p:spPr>
          <a:xfrm>
            <a:off x="1499564" y="4795159"/>
            <a:ext cx="6387548" cy="415450"/>
          </a:xfrm>
          <a:prstGeom prst="rect">
            <a:avLst/>
          </a:prstGeom>
        </p:spPr>
      </p:pic>
      <p:pic>
        <p:nvPicPr>
          <p:cNvPr id="10" name="Εικόνα 9">
            <a:extLst>
              <a:ext uri="{FF2B5EF4-FFF2-40B4-BE49-F238E27FC236}">
                <a16:creationId xmlns:a16="http://schemas.microsoft.com/office/drawing/2014/main" id="{81195319-4A6E-494E-852F-0437B2E6A114}"/>
              </a:ext>
            </a:extLst>
          </p:cNvPr>
          <p:cNvPicPr>
            <a:picLocks noChangeAspect="1"/>
          </p:cNvPicPr>
          <p:nvPr/>
        </p:nvPicPr>
        <p:blipFill>
          <a:blip r:embed="rId3"/>
          <a:stretch>
            <a:fillRect/>
          </a:stretch>
        </p:blipFill>
        <p:spPr>
          <a:xfrm>
            <a:off x="1499564" y="5913310"/>
            <a:ext cx="6520070" cy="334231"/>
          </a:xfrm>
          <a:prstGeom prst="rect">
            <a:avLst/>
          </a:prstGeom>
        </p:spPr>
      </p:pic>
    </p:spTree>
    <p:extLst>
      <p:ext uri="{BB962C8B-B14F-4D97-AF65-F5344CB8AC3E}">
        <p14:creationId xmlns:p14="http://schemas.microsoft.com/office/powerpoint/2010/main" val="325075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Υποκατάστατα και Συμπληρωματικά</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13</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6" name="Εικόνα 5">
            <a:extLst>
              <a:ext uri="{FF2B5EF4-FFF2-40B4-BE49-F238E27FC236}">
                <a16:creationId xmlns:a16="http://schemas.microsoft.com/office/drawing/2014/main" id="{78913511-ABA8-4A44-8CCE-2E5AB39C006E}"/>
              </a:ext>
            </a:extLst>
          </p:cNvPr>
          <p:cNvPicPr>
            <a:picLocks noChangeAspect="1"/>
          </p:cNvPicPr>
          <p:nvPr/>
        </p:nvPicPr>
        <p:blipFill>
          <a:blip r:embed="rId2"/>
          <a:stretch>
            <a:fillRect/>
          </a:stretch>
        </p:blipFill>
        <p:spPr>
          <a:xfrm>
            <a:off x="947530" y="1346930"/>
            <a:ext cx="7248940" cy="5264754"/>
          </a:xfrm>
          <a:prstGeom prst="rect">
            <a:avLst/>
          </a:prstGeom>
        </p:spPr>
      </p:pic>
    </p:spTree>
    <p:extLst>
      <p:ext uri="{BB962C8B-B14F-4D97-AF65-F5344CB8AC3E}">
        <p14:creationId xmlns:p14="http://schemas.microsoft.com/office/powerpoint/2010/main" val="145728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sz="1400" dirty="0"/>
              <a:t>(8 </a:t>
            </a:r>
            <a:r>
              <a:rPr lang="el-GR" sz="1400" dirty="0"/>
              <a:t>από</a:t>
            </a:r>
            <a:r>
              <a:rPr lang="en-US" sz="1400" dirty="0"/>
              <a:t> 9) </a:t>
            </a:r>
          </a:p>
        </p:txBody>
      </p:sp>
      <p:sp>
        <p:nvSpPr>
          <p:cNvPr id="3" name="Content Placeholder 2"/>
          <p:cNvSpPr>
            <a:spLocks noGrp="1"/>
          </p:cNvSpPr>
          <p:nvPr>
            <p:ph idx="1"/>
          </p:nvPr>
        </p:nvSpPr>
        <p:spPr>
          <a:xfrm>
            <a:off x="528794" y="1398495"/>
            <a:ext cx="8329089" cy="5094280"/>
          </a:xfrm>
        </p:spPr>
        <p:txBody>
          <a:bodyPr>
            <a:normAutofit fontScale="85000" lnSpcReduction="20000"/>
          </a:bodyPr>
          <a:lstStyle/>
          <a:p>
            <a:pPr lvl="1"/>
            <a:r>
              <a:rPr lang="el-GR" dirty="0"/>
              <a:t>ΑΡΙΘΜΟΣ ΑΓΟΡΑΣΤΩΝ</a:t>
            </a:r>
            <a:endParaRPr lang="en-US" dirty="0"/>
          </a:p>
          <a:p>
            <a:pPr lvl="2"/>
            <a:r>
              <a:rPr lang="el-GR" dirty="0"/>
              <a:t>Περισσότεροι αγοραστές συνεπάγονται μεγαλύτερη ζήτηση. Λιγότεροι αγοραστές συνεπάγονται μικρότερη ζήτηση</a:t>
            </a:r>
            <a:endParaRPr lang="en-US" dirty="0"/>
          </a:p>
          <a:p>
            <a:pPr lvl="2"/>
            <a:r>
              <a:rPr lang="el-GR" dirty="0"/>
              <a:t>Ο αριθμός των αγοραστών μπορεί να αυξηθεί εξαιτίας ενός αυξημένου ποσοστού γεννήσεων, της αύξησης της μετανάστευσης, της μετεγκατάστασης ανθρώπων από τη μία περιοχή της χώρας στην άλλη</a:t>
            </a:r>
            <a:r>
              <a:rPr lang="en-US" dirty="0"/>
              <a:t> </a:t>
            </a:r>
            <a:r>
              <a:rPr lang="el-GR" dirty="0" err="1"/>
              <a:t>κ.ο.κ.</a:t>
            </a:r>
            <a:endParaRPr lang="en-US" dirty="0"/>
          </a:p>
          <a:p>
            <a:pPr lvl="2"/>
            <a:r>
              <a:rPr lang="el-GR" dirty="0"/>
              <a:t>Ο αριθμός των αγοραστών μπορεί να μειωθεί εξαιτίας ενός αυξημένου ποσοστού θανάτων, πολέμου, μετεγκατάστασης ανθρώπων από τη μία περιοχή της χώρας στην άλλη </a:t>
            </a:r>
            <a:r>
              <a:rPr lang="el-GR" dirty="0" err="1"/>
              <a:t>κ.ο.κ.</a:t>
            </a:r>
            <a:r>
              <a:rPr lang="en-US" dirty="0"/>
              <a:t> </a:t>
            </a:r>
          </a:p>
          <a:p>
            <a:pPr lvl="1"/>
            <a:r>
              <a:rPr lang="el-GR" dirty="0"/>
              <a:t>ΠΡΟΣΔΟΚΙΕΣ ΓΙΑ ΤΙΣ ΜΕΛΛΟΝΤΙΚΕΣ ΤΙΜΕΣ</a:t>
            </a:r>
            <a:endParaRPr lang="en-US" dirty="0"/>
          </a:p>
          <a:p>
            <a:pPr lvl="2"/>
            <a:r>
              <a:rPr lang="el-GR" dirty="0"/>
              <a:t>Οι αγοραστές που περιμένουν ότι η τιμή ενός αγαθού θα είναι υψηλότερη σε έναν μήνα από τώρα μπορεί να αγοράσουν το αγαθό τώρα</a:t>
            </a:r>
            <a:endParaRPr lang="en-US" dirty="0"/>
          </a:p>
          <a:p>
            <a:pPr lvl="2"/>
            <a:r>
              <a:rPr lang="el-GR" dirty="0"/>
              <a:t>Οι αγοραστές που περιμένουν ότι η τιμή ενός αγαθού θα είναι μικρότερη τον επόμενο μήνα, μπορεί να περιμένουν μέχρι τότε για να το αγοράσουν</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14</a:t>
            </a:fld>
            <a:endParaRPr lang="en-US" sz="1100">
              <a:latin typeface="Arial Narrow Bold" charset="0"/>
              <a:cs typeface="Arial Narrow Bold" charset="0"/>
            </a:endParaRPr>
          </a:p>
        </p:txBody>
      </p:sp>
    </p:spTree>
    <p:extLst>
      <p:ext uri="{BB962C8B-B14F-4D97-AF65-F5344CB8AC3E}">
        <p14:creationId xmlns:p14="http://schemas.microsoft.com/office/powerpoint/2010/main" val="97900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sz="1400" dirty="0"/>
              <a:t>(9 </a:t>
            </a:r>
            <a:r>
              <a:rPr lang="el-GR" sz="1400" dirty="0"/>
              <a:t>από</a:t>
            </a:r>
            <a:r>
              <a:rPr lang="en-US" sz="1400" dirty="0"/>
              <a:t> 9) </a:t>
            </a:r>
          </a:p>
        </p:txBody>
      </p:sp>
      <p:sp>
        <p:nvSpPr>
          <p:cNvPr id="3" name="Content Placeholder 2"/>
          <p:cNvSpPr>
            <a:spLocks noGrp="1"/>
          </p:cNvSpPr>
          <p:nvPr>
            <p:ph idx="1"/>
          </p:nvPr>
        </p:nvSpPr>
        <p:spPr>
          <a:xfrm>
            <a:off x="528794" y="1398495"/>
            <a:ext cx="8329089" cy="5094280"/>
          </a:xfrm>
        </p:spPr>
        <p:txBody>
          <a:bodyPr>
            <a:normAutofit fontScale="92500" lnSpcReduction="20000"/>
          </a:bodyPr>
          <a:lstStyle/>
          <a:p>
            <a:r>
              <a:rPr lang="en-US" dirty="0"/>
              <a:t>3-1</a:t>
            </a:r>
            <a:r>
              <a:rPr lang="el-GR" dirty="0"/>
              <a:t>ζ</a:t>
            </a:r>
            <a:r>
              <a:rPr lang="en-US" dirty="0"/>
              <a:t>  </a:t>
            </a:r>
            <a:r>
              <a:rPr lang="el-GR" dirty="0"/>
              <a:t>Παράγοντες Κίνησης και Παράγοντες Μετατόπισης</a:t>
            </a:r>
            <a:endParaRPr lang="en-US" dirty="0"/>
          </a:p>
          <a:p>
            <a:pPr lvl="1"/>
            <a:r>
              <a:rPr lang="el-GR" dirty="0"/>
              <a:t>Οι οικονομολόγοι συχνά διακρίνουν μεταξύ</a:t>
            </a:r>
            <a:r>
              <a:rPr lang="en-US" dirty="0"/>
              <a:t>:</a:t>
            </a:r>
          </a:p>
          <a:p>
            <a:pPr lvl="2"/>
            <a:r>
              <a:rPr lang="en-US" dirty="0"/>
              <a:t>1. </a:t>
            </a:r>
            <a:r>
              <a:rPr lang="el-GR" dirty="0"/>
              <a:t>των παραγόντων που οδηγούν σε κίνηση κατά μήκος μιας καμπύλης και</a:t>
            </a:r>
            <a:endParaRPr lang="en-US" dirty="0"/>
          </a:p>
          <a:p>
            <a:pPr lvl="2"/>
            <a:r>
              <a:rPr lang="en-US" dirty="0"/>
              <a:t>2. </a:t>
            </a:r>
            <a:r>
              <a:rPr lang="el-GR" dirty="0"/>
              <a:t>των παραγόντων που οδηγούν σε μετατόπιση μιας καμπύλης</a:t>
            </a:r>
            <a:endParaRPr lang="en-US" dirty="0"/>
          </a:p>
          <a:p>
            <a:pPr lvl="1"/>
            <a:r>
              <a:rPr lang="el-GR" dirty="0"/>
              <a:t>Σε πολλά οικονομικά γραφήματα</a:t>
            </a:r>
            <a:r>
              <a:rPr lang="en-US" dirty="0"/>
              <a:t>, </a:t>
            </a:r>
            <a:r>
              <a:rPr lang="el-GR" dirty="0"/>
              <a:t>ο παράγοντας κίνησης βρίσκεται στον κάθετο άξονα</a:t>
            </a:r>
            <a:endParaRPr lang="en-US" dirty="0"/>
          </a:p>
          <a:p>
            <a:pPr lvl="1"/>
            <a:r>
              <a:rPr lang="el-GR" dirty="0"/>
              <a:t>Οι παράγοντες μετατόπισης για την καμπύλη ζήτησης είναι το εισόδημα, οι προτιμήσεις, οι τιμές των σχετικών αγαθών </a:t>
            </a:r>
            <a:r>
              <a:rPr lang="el-GR" dirty="0" err="1"/>
              <a:t>κ.ο.κ.</a:t>
            </a:r>
            <a:r>
              <a:rPr lang="el-GR" dirty="0"/>
              <a:t> Οι παράγοντες μετατόπισης δεν εμφανίζονται στις γραφικές παραστάσεις. Θα πρέπει να γνωρίζουμε τι είναι</a:t>
            </a:r>
            <a:endParaRPr lang="en-US" dirty="0"/>
          </a:p>
          <a:p>
            <a:pPr lvl="1"/>
            <a:r>
              <a:rPr lang="el-GR" dirty="0"/>
              <a:t>Όταν συναντάτε μια καμπύλη στο παρόν εγχειρίδιο, αρχικά αναρωτηθείτε ποιος είναι ο παράγοντας που οδηγεί σε μετακίνηση κατά μήκος της καμπύλης. Ποιος είναι ο παράγοντας μετακίνησης;</a:t>
            </a:r>
            <a:r>
              <a:rPr lang="en-US" dirty="0"/>
              <a:t> </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a:latin typeface="Arial Narrow Bold" charset="0"/>
              <a:cs typeface="Arial Narrow Bold" charset="0"/>
            </a:endParaRPr>
          </a:p>
        </p:txBody>
      </p:sp>
    </p:spTree>
    <p:extLst>
      <p:ext uri="{BB962C8B-B14F-4D97-AF65-F5344CB8AC3E}">
        <p14:creationId xmlns:p14="http://schemas.microsoft.com/office/powerpoint/2010/main" val="411025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Αλλαγή στη Ζήτηση</a:t>
            </a:r>
            <a:r>
              <a:rPr lang="en-US" dirty="0"/>
              <a:t> vs </a:t>
            </a:r>
            <a:r>
              <a:rPr lang="el-GR" dirty="0"/>
              <a:t>Μια αλλαγή στη Ζητούμενη Ποσότητα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16</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6" name="Εικόνα 5">
            <a:extLst>
              <a:ext uri="{FF2B5EF4-FFF2-40B4-BE49-F238E27FC236}">
                <a16:creationId xmlns:a16="http://schemas.microsoft.com/office/drawing/2014/main" id="{1F65751B-D3A4-4A23-B338-20C921D49D74}"/>
              </a:ext>
            </a:extLst>
          </p:cNvPr>
          <p:cNvPicPr>
            <a:picLocks noChangeAspect="1"/>
          </p:cNvPicPr>
          <p:nvPr/>
        </p:nvPicPr>
        <p:blipFill>
          <a:blip r:embed="rId2"/>
          <a:stretch>
            <a:fillRect/>
          </a:stretch>
        </p:blipFill>
        <p:spPr>
          <a:xfrm>
            <a:off x="169688" y="1513664"/>
            <a:ext cx="8804624" cy="4652167"/>
          </a:xfrm>
          <a:prstGeom prst="rect">
            <a:avLst/>
          </a:prstGeom>
        </p:spPr>
      </p:pic>
    </p:spTree>
    <p:extLst>
      <p:ext uri="{BB962C8B-B14F-4D97-AF65-F5344CB8AC3E}">
        <p14:creationId xmlns:p14="http://schemas.microsoft.com/office/powerpoint/2010/main" val="209767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3-2  </a:t>
            </a:r>
            <a:r>
              <a:rPr lang="el-GR" dirty="0"/>
              <a:t>Προσφορά</a:t>
            </a:r>
            <a:r>
              <a:rPr lang="en-US" dirty="0"/>
              <a:t> </a:t>
            </a:r>
            <a:r>
              <a:rPr lang="en-US" sz="1400" dirty="0"/>
              <a:t>(1 </a:t>
            </a:r>
            <a:r>
              <a:rPr lang="el-GR" sz="1400" dirty="0"/>
              <a:t>από</a:t>
            </a:r>
            <a:r>
              <a:rPr lang="en-US" sz="1400" dirty="0"/>
              <a:t> 5) </a:t>
            </a:r>
          </a:p>
        </p:txBody>
      </p:sp>
      <p:sp>
        <p:nvSpPr>
          <p:cNvPr id="3" name="Content Placeholder 2"/>
          <p:cNvSpPr>
            <a:spLocks noGrp="1"/>
          </p:cNvSpPr>
          <p:nvPr>
            <p:ph idx="1"/>
          </p:nvPr>
        </p:nvSpPr>
        <p:spPr>
          <a:xfrm>
            <a:off x="528794" y="1828800"/>
            <a:ext cx="8329089" cy="4663974"/>
          </a:xfrm>
        </p:spPr>
        <p:txBody>
          <a:bodyPr>
            <a:normAutofit fontScale="92500" lnSpcReduction="10000"/>
          </a:bodyPr>
          <a:lstStyle/>
          <a:p>
            <a:pPr lvl="1"/>
            <a:r>
              <a:rPr lang="el-GR" b="1" dirty="0"/>
              <a:t>Προσφορά</a:t>
            </a:r>
            <a:r>
              <a:rPr lang="en-US" dirty="0"/>
              <a:t>: </a:t>
            </a:r>
            <a:r>
              <a:rPr lang="el-GR" dirty="0"/>
              <a:t>Η προθυμία και ικανότητα των πωλητών να παράγουν και να προσφέρουν προς πώληση διαφορετικές ποσότητες ενός αγαθού σε διαφορετικές τιμές κατά τη διάρκεια μιας συγκεκριμένης χρονικής περιόδου</a:t>
            </a:r>
            <a:endParaRPr lang="en-US" dirty="0"/>
          </a:p>
          <a:p>
            <a:r>
              <a:rPr lang="en-US" dirty="0"/>
              <a:t>3-2</a:t>
            </a:r>
            <a:r>
              <a:rPr lang="el-GR" dirty="0"/>
              <a:t>α</a:t>
            </a:r>
            <a:r>
              <a:rPr lang="en-US" dirty="0"/>
              <a:t> </a:t>
            </a:r>
            <a:r>
              <a:rPr lang="el-GR" dirty="0"/>
              <a:t>Ο Νόμος της Προσφοράς</a:t>
            </a:r>
            <a:endParaRPr lang="en-US" dirty="0"/>
          </a:p>
          <a:p>
            <a:pPr lvl="1"/>
            <a:r>
              <a:rPr lang="el-GR" b="1" dirty="0">
                <a:solidFill>
                  <a:srgbClr val="87004A"/>
                </a:solidFill>
              </a:rPr>
              <a:t>Νόμος της Προσφοράς</a:t>
            </a:r>
            <a:r>
              <a:rPr lang="en-US" dirty="0"/>
              <a:t>: </a:t>
            </a:r>
            <a:r>
              <a:rPr lang="el-GR" dirty="0"/>
              <a:t>Καθώς η τιμή ενός αγαθού αυξάνεται, η προσφερόμενη ποσότητα αυτού του αγαθού επίσης αυξάνεται, και καθώς η τιμή του προσφερόμενου αγαθού μειώνεται, το ίδιο συμβαίνει και με την προσφερόμενη ποσότητα</a:t>
            </a:r>
            <a:r>
              <a:rPr lang="en-US" dirty="0"/>
              <a:t>, ceteris paribus</a:t>
            </a:r>
          </a:p>
          <a:p>
            <a:pPr lvl="1"/>
            <a:endParaRPr lang="en-US" b="1" dirty="0"/>
          </a:p>
          <a:p>
            <a:pPr lvl="1"/>
            <a:r>
              <a:rPr lang="el-GR" b="1" dirty="0">
                <a:solidFill>
                  <a:srgbClr val="87004A"/>
                </a:solidFill>
              </a:rPr>
              <a:t>Καμπύλη Προσφοράς (Με Ανοδική Κλίση)</a:t>
            </a:r>
            <a:r>
              <a:rPr lang="en-US" dirty="0"/>
              <a:t>: </a:t>
            </a:r>
            <a:r>
              <a:rPr lang="el-GR" dirty="0"/>
              <a:t>Η γραφική αναπαράσταση του νόμου της προσφοράς</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17</a:t>
            </a:fld>
            <a:endParaRPr lang="en-US" sz="1100">
              <a:latin typeface="Arial Narrow Bold" charset="0"/>
              <a:cs typeface="Arial Narrow Bold" charset="0"/>
            </a:endParaRPr>
          </a:p>
        </p:txBody>
      </p:sp>
      <p:pic>
        <p:nvPicPr>
          <p:cNvPr id="5" name="Picture 4" descr="P upward arrow Q_s upward arrow. P downward arrow Q_s downward arrow, ceteris paribus&#10;"/>
          <p:cNvPicPr>
            <a:picLocks noChangeAspect="1"/>
          </p:cNvPicPr>
          <p:nvPr/>
        </p:nvPicPr>
        <p:blipFill>
          <a:blip r:embed="rId2"/>
          <a:stretch>
            <a:fillRect/>
          </a:stretch>
        </p:blipFill>
        <p:spPr>
          <a:xfrm>
            <a:off x="3765177" y="4991577"/>
            <a:ext cx="2103280" cy="719915"/>
          </a:xfrm>
          <a:prstGeom prst="rect">
            <a:avLst/>
          </a:prstGeom>
        </p:spPr>
      </p:pic>
    </p:spTree>
    <p:extLst>
      <p:ext uri="{BB962C8B-B14F-4D97-AF65-F5344CB8AC3E}">
        <p14:creationId xmlns:p14="http://schemas.microsoft.com/office/powerpoint/2010/main" val="265624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Καμπύλη Προσφοράς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18</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6" name="Εικόνα 5">
            <a:extLst>
              <a:ext uri="{FF2B5EF4-FFF2-40B4-BE49-F238E27FC236}">
                <a16:creationId xmlns:a16="http://schemas.microsoft.com/office/drawing/2014/main" id="{C5A49F13-BF4E-417F-8F30-00854A10F2B5}"/>
              </a:ext>
            </a:extLst>
          </p:cNvPr>
          <p:cNvPicPr>
            <a:picLocks noChangeAspect="1"/>
          </p:cNvPicPr>
          <p:nvPr/>
        </p:nvPicPr>
        <p:blipFill>
          <a:blip r:embed="rId2"/>
          <a:stretch>
            <a:fillRect/>
          </a:stretch>
        </p:blipFill>
        <p:spPr>
          <a:xfrm>
            <a:off x="220388" y="1693224"/>
            <a:ext cx="8454887" cy="3779608"/>
          </a:xfrm>
          <a:prstGeom prst="rect">
            <a:avLst/>
          </a:prstGeom>
        </p:spPr>
      </p:pic>
    </p:spTree>
    <p:extLst>
      <p:ext uri="{BB962C8B-B14F-4D97-AF65-F5344CB8AC3E}">
        <p14:creationId xmlns:p14="http://schemas.microsoft.com/office/powerpoint/2010/main" val="117240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3-2  </a:t>
            </a:r>
            <a:r>
              <a:rPr lang="el-GR" dirty="0"/>
              <a:t>Προσφορά</a:t>
            </a:r>
            <a:r>
              <a:rPr lang="en-US" dirty="0"/>
              <a:t> </a:t>
            </a:r>
            <a:r>
              <a:rPr lang="en-US" sz="1400" dirty="0"/>
              <a:t>(2 </a:t>
            </a:r>
            <a:r>
              <a:rPr lang="el-GR" sz="1400" dirty="0"/>
              <a:t>από</a:t>
            </a:r>
            <a:r>
              <a:rPr lang="en-US" sz="1400" dirty="0"/>
              <a:t> 5) </a:t>
            </a:r>
          </a:p>
        </p:txBody>
      </p:sp>
      <p:sp>
        <p:nvSpPr>
          <p:cNvPr id="3" name="Content Placeholder 2"/>
          <p:cNvSpPr>
            <a:spLocks noGrp="1"/>
          </p:cNvSpPr>
          <p:nvPr>
            <p:ph idx="1"/>
          </p:nvPr>
        </p:nvSpPr>
        <p:spPr>
          <a:xfrm>
            <a:off x="466082" y="1462329"/>
            <a:ext cx="8329089" cy="4663974"/>
          </a:xfrm>
        </p:spPr>
        <p:txBody>
          <a:bodyPr>
            <a:normAutofit fontScale="92500" lnSpcReduction="20000"/>
          </a:bodyPr>
          <a:lstStyle/>
          <a:p>
            <a:r>
              <a:rPr lang="en-US" dirty="0"/>
              <a:t>3-2</a:t>
            </a:r>
            <a:r>
              <a:rPr lang="el-GR" dirty="0"/>
              <a:t>β</a:t>
            </a:r>
            <a:r>
              <a:rPr lang="en-US" dirty="0"/>
              <a:t> </a:t>
            </a:r>
            <a:r>
              <a:rPr lang="el-GR" dirty="0"/>
              <a:t>Γιατί οι Περισσότερες Καμπύλες Προσφοράς Έχουν Ανοδική Κλίση</a:t>
            </a:r>
            <a:endParaRPr lang="en-US" dirty="0"/>
          </a:p>
          <a:p>
            <a:pPr lvl="1"/>
            <a:r>
              <a:rPr lang="el-GR" dirty="0"/>
              <a:t>Οι περισσότερες καμπύλες προσφοράς έχουν ανοδική κλίση</a:t>
            </a:r>
            <a:endParaRPr lang="en-US" dirty="0"/>
          </a:p>
          <a:p>
            <a:pPr lvl="1"/>
            <a:r>
              <a:rPr lang="el-GR" dirty="0"/>
              <a:t>Ο βασικός λόγος αυτής της συμπεριφοράς είναι ο νόμος των φθινουσών αποδόσεων, που θα εξετάσουμε σε επόμενο κεφάλαιο</a:t>
            </a:r>
            <a:endParaRPr lang="en-US" dirty="0"/>
          </a:p>
          <a:p>
            <a:pPr lvl="1"/>
            <a:r>
              <a:rPr lang="el-GR" dirty="0"/>
              <a:t>Στο παρόν κεφάλαιο αρκεί να ισχυριστούμε ότι μία καμπύλη προσφοράς με ανοδική κλίση αντανακλά το γεγονός ότι, υπό ορισμένες συνθήκες, μια υψηλότερη τιμή αποτελεί κίνητρο για τους παραγωγούς ώστε να παράγουν περισσότερες μονάδες ενός αγαθού</a:t>
            </a:r>
            <a:endParaRPr lang="en-US" dirty="0"/>
          </a:p>
          <a:p>
            <a:pPr lvl="1"/>
            <a:r>
              <a:rPr lang="el-GR" b="1" dirty="0">
                <a:solidFill>
                  <a:srgbClr val="87004A"/>
                </a:solidFill>
              </a:rPr>
              <a:t>Πίνακας Προσφοράς</a:t>
            </a:r>
            <a:r>
              <a:rPr lang="en-US" b="1" dirty="0"/>
              <a:t>: </a:t>
            </a:r>
            <a:r>
              <a:rPr lang="el-GR" dirty="0"/>
              <a:t>Η αριθμητική έκφραση της προσφερόμενης ποσότητας ενός αγαθού σε διαφορετικές τιμές. Ο πίνακας ζήτησης είναι η αριθμητική αναπαράσταση του νόμου της προσφοράς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19</a:t>
            </a:fld>
            <a:endParaRPr lang="en-US" sz="1100">
              <a:latin typeface="Arial Narrow Bold" charset="0"/>
              <a:cs typeface="Arial Narrow Bold" charset="0"/>
            </a:endParaRPr>
          </a:p>
        </p:txBody>
      </p:sp>
    </p:spTree>
    <p:extLst>
      <p:ext uri="{BB962C8B-B14F-4D97-AF65-F5344CB8AC3E}">
        <p14:creationId xmlns:p14="http://schemas.microsoft.com/office/powerpoint/2010/main" val="20440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3-1 </a:t>
            </a:r>
            <a:r>
              <a:rPr lang="en-US" sz="2400" dirty="0"/>
              <a:t>	</a:t>
            </a:r>
            <a:r>
              <a:rPr lang="el-GR" sz="2400" dirty="0"/>
              <a:t>Τι Εννοούμε με τον Όρο «Ζήτηση»;</a:t>
            </a:r>
            <a:endParaRPr lang="en-US" sz="2400" dirty="0"/>
          </a:p>
          <a:p>
            <a:r>
              <a:rPr lang="en-US" sz="2400" dirty="0">
                <a:solidFill>
                  <a:srgbClr val="87004A"/>
                </a:solidFill>
              </a:rPr>
              <a:t>3-2 </a:t>
            </a:r>
            <a:r>
              <a:rPr lang="en-US" sz="2400" dirty="0"/>
              <a:t>	</a:t>
            </a:r>
            <a:r>
              <a:rPr lang="el-GR" sz="2400" dirty="0"/>
              <a:t>Προσφορά</a:t>
            </a:r>
            <a:endParaRPr lang="en-US" sz="2400" dirty="0"/>
          </a:p>
          <a:p>
            <a:r>
              <a:rPr lang="en-US" sz="2400" dirty="0">
                <a:solidFill>
                  <a:srgbClr val="87004A"/>
                </a:solidFill>
              </a:rPr>
              <a:t>3-3 </a:t>
            </a:r>
            <a:r>
              <a:rPr lang="en-US" sz="2400" dirty="0"/>
              <a:t>	</a:t>
            </a:r>
            <a:r>
              <a:rPr lang="el-GR" sz="2400" dirty="0"/>
              <a:t>Η Αγορά</a:t>
            </a:r>
            <a:r>
              <a:rPr lang="en-US" sz="2400" dirty="0"/>
              <a:t>: </a:t>
            </a:r>
            <a:r>
              <a:rPr lang="el-GR" sz="2400" dirty="0"/>
              <a:t>Συνδυασμός Ζήτησης και Προσφοράς</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a:latin typeface="Arial Narrow Bold" charset="0"/>
              <a:cs typeface="Arial Narrow Bold" charset="0"/>
            </a:endParaRPr>
          </a:p>
        </p:txBody>
      </p:sp>
    </p:spTree>
    <p:extLst>
      <p:ext uri="{BB962C8B-B14F-4D97-AF65-F5344CB8AC3E}">
        <p14:creationId xmlns:p14="http://schemas.microsoft.com/office/powerpoint/2010/main" val="105165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76" y="405102"/>
            <a:ext cx="8675275" cy="865656"/>
          </a:xfrm>
        </p:spPr>
        <p:txBody>
          <a:bodyPr/>
          <a:lstStyle/>
          <a:p>
            <a:r>
              <a:rPr lang="el-GR" sz="2000" dirty="0"/>
              <a:t>Καμπύλη Προσφοράς Όταν Δεν Υπάρχει Χρόνος για Περεταίρω Παραγωγή ή Όταν Δεν Μπορούν να Παραχθούν Περισσότερες Μονάδες</a:t>
            </a:r>
            <a:endParaRPr lang="en-US" sz="2000"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20</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5" name="Εικόνα 4">
            <a:extLst>
              <a:ext uri="{FF2B5EF4-FFF2-40B4-BE49-F238E27FC236}">
                <a16:creationId xmlns:a16="http://schemas.microsoft.com/office/drawing/2014/main" id="{A62805DE-6722-4206-8D8F-FABE8B75BFF6}"/>
              </a:ext>
            </a:extLst>
          </p:cNvPr>
          <p:cNvPicPr>
            <a:picLocks noChangeAspect="1"/>
          </p:cNvPicPr>
          <p:nvPr/>
        </p:nvPicPr>
        <p:blipFill>
          <a:blip r:embed="rId2"/>
          <a:stretch>
            <a:fillRect/>
          </a:stretch>
        </p:blipFill>
        <p:spPr>
          <a:xfrm>
            <a:off x="185530" y="1952676"/>
            <a:ext cx="8772939" cy="2952647"/>
          </a:xfrm>
          <a:prstGeom prst="rect">
            <a:avLst/>
          </a:prstGeom>
        </p:spPr>
      </p:pic>
    </p:spTree>
    <p:extLst>
      <p:ext uri="{BB962C8B-B14F-4D97-AF65-F5344CB8AC3E}">
        <p14:creationId xmlns:p14="http://schemas.microsoft.com/office/powerpoint/2010/main" val="73086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3-2  </a:t>
            </a:r>
            <a:r>
              <a:rPr lang="el-GR" dirty="0"/>
              <a:t>Προσφορά</a:t>
            </a:r>
            <a:r>
              <a:rPr lang="en-US" dirty="0"/>
              <a:t> </a:t>
            </a:r>
            <a:r>
              <a:rPr lang="en-US" sz="1400" dirty="0"/>
              <a:t>(3 </a:t>
            </a:r>
            <a:r>
              <a:rPr lang="el-GR" sz="1400" dirty="0"/>
              <a:t>από</a:t>
            </a:r>
            <a:r>
              <a:rPr lang="en-US" sz="1400" dirty="0"/>
              <a:t> 5) </a:t>
            </a:r>
          </a:p>
        </p:txBody>
      </p:sp>
      <p:sp>
        <p:nvSpPr>
          <p:cNvPr id="3" name="Content Placeholder 2"/>
          <p:cNvSpPr>
            <a:spLocks noGrp="1"/>
          </p:cNvSpPr>
          <p:nvPr>
            <p:ph idx="1"/>
          </p:nvPr>
        </p:nvSpPr>
        <p:spPr>
          <a:xfrm>
            <a:off x="466082" y="1462329"/>
            <a:ext cx="8329089" cy="4663974"/>
          </a:xfrm>
        </p:spPr>
        <p:txBody>
          <a:bodyPr>
            <a:normAutofit/>
          </a:bodyPr>
          <a:lstStyle/>
          <a:p>
            <a:r>
              <a:rPr lang="en-US" dirty="0"/>
              <a:t>3-2</a:t>
            </a:r>
            <a:r>
              <a:rPr lang="el-GR" dirty="0"/>
              <a:t>γ</a:t>
            </a:r>
            <a:r>
              <a:rPr lang="en-US" dirty="0"/>
              <a:t> Changes in Supply Mean Shifts in Supply Curves </a:t>
            </a:r>
          </a:p>
          <a:p>
            <a:pPr lvl="1"/>
            <a:r>
              <a:rPr lang="el-GR" dirty="0"/>
              <a:t>Η προσφορά ενός αγαθού μπορεί να αυξηθεί ή να μειωθεί</a:t>
            </a:r>
            <a:endParaRPr lang="en-US" dirty="0"/>
          </a:p>
          <a:p>
            <a:pPr lvl="1"/>
            <a:r>
              <a:rPr lang="el-GR" dirty="0"/>
              <a:t>Μια αύξηση στην προσφορά ενός αγαθού σημαίνει ότι οι προμηθευτές είναι πρόθυμοι και ικανοί να παράγουν και να διαθέσουν προς πώληση περισσότερες μονάδες του αγαθού σε κάθε επίπεδο τιμών</a:t>
            </a:r>
            <a:endParaRPr lang="en-US" dirty="0"/>
          </a:p>
          <a:p>
            <a:pPr lvl="1"/>
            <a:r>
              <a:rPr lang="el-GR" dirty="0"/>
              <a:t>Η προσφορά ενός αγαθού μειώνεται αν οι πωλητές είναι πρόθυμοι και ικανοί να παράγουν και να διαθέσουν</a:t>
            </a:r>
            <a:r>
              <a:rPr lang="en-US" dirty="0"/>
              <a:t> </a:t>
            </a:r>
            <a:r>
              <a:rPr lang="el-GR" dirty="0"/>
              <a:t>προς πώληση λιγότερες μονάδες του αγαθού σε κάθε επίπεδο τιμών</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21</a:t>
            </a:fld>
            <a:endParaRPr lang="en-US" sz="1100">
              <a:latin typeface="Arial Narrow Bold" charset="0"/>
              <a:cs typeface="Arial Narrow Bold" charset="0"/>
            </a:endParaRPr>
          </a:p>
        </p:txBody>
      </p:sp>
    </p:spTree>
    <p:extLst>
      <p:ext uri="{BB962C8B-B14F-4D97-AF65-F5344CB8AC3E}">
        <p14:creationId xmlns:p14="http://schemas.microsoft.com/office/powerpoint/2010/main" val="338732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Πίνακας Προσφοράς και Αγοραία Καμπύλη Προσφοράς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22</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8</a:t>
            </a:r>
          </a:p>
        </p:txBody>
      </p:sp>
      <p:pic>
        <p:nvPicPr>
          <p:cNvPr id="5" name="Εικόνα 4">
            <a:extLst>
              <a:ext uri="{FF2B5EF4-FFF2-40B4-BE49-F238E27FC236}">
                <a16:creationId xmlns:a16="http://schemas.microsoft.com/office/drawing/2014/main" id="{203A5230-E4E9-4371-9D0D-3691C1C8F6DE}"/>
              </a:ext>
            </a:extLst>
          </p:cNvPr>
          <p:cNvPicPr>
            <a:picLocks noChangeAspect="1"/>
          </p:cNvPicPr>
          <p:nvPr/>
        </p:nvPicPr>
        <p:blipFill>
          <a:blip r:embed="rId2"/>
          <a:stretch>
            <a:fillRect/>
          </a:stretch>
        </p:blipFill>
        <p:spPr>
          <a:xfrm>
            <a:off x="742121" y="1312143"/>
            <a:ext cx="7659757" cy="5055209"/>
          </a:xfrm>
          <a:prstGeom prst="rect">
            <a:avLst/>
          </a:prstGeom>
        </p:spPr>
      </p:pic>
    </p:spTree>
    <p:extLst>
      <p:ext uri="{BB962C8B-B14F-4D97-AF65-F5344CB8AC3E}">
        <p14:creationId xmlns:p14="http://schemas.microsoft.com/office/powerpoint/2010/main" val="421820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3-2  </a:t>
            </a:r>
            <a:r>
              <a:rPr lang="el-GR" dirty="0"/>
              <a:t>Προσφορά </a:t>
            </a:r>
            <a:r>
              <a:rPr lang="en-US" sz="1400" dirty="0"/>
              <a:t>(4 </a:t>
            </a:r>
            <a:r>
              <a:rPr lang="el-GR" sz="1400" dirty="0"/>
              <a:t>από</a:t>
            </a:r>
            <a:r>
              <a:rPr lang="en-US" sz="1400" dirty="0"/>
              <a:t> 5) </a:t>
            </a:r>
          </a:p>
        </p:txBody>
      </p:sp>
      <p:sp>
        <p:nvSpPr>
          <p:cNvPr id="3" name="Content Placeholder 2"/>
          <p:cNvSpPr>
            <a:spLocks noGrp="1"/>
          </p:cNvSpPr>
          <p:nvPr>
            <p:ph idx="1"/>
          </p:nvPr>
        </p:nvSpPr>
        <p:spPr>
          <a:xfrm>
            <a:off x="466082" y="1462329"/>
            <a:ext cx="8329089" cy="4663974"/>
          </a:xfrm>
        </p:spPr>
        <p:txBody>
          <a:bodyPr>
            <a:normAutofit lnSpcReduction="10000"/>
          </a:bodyPr>
          <a:lstStyle/>
          <a:p>
            <a:r>
              <a:rPr lang="en-US" dirty="0"/>
              <a:t>3-2</a:t>
            </a:r>
            <a:r>
              <a:rPr lang="el-GR" dirty="0"/>
              <a:t>δ</a:t>
            </a:r>
            <a:r>
              <a:rPr lang="en-US" dirty="0"/>
              <a:t> </a:t>
            </a:r>
            <a:r>
              <a:rPr lang="el-GR" dirty="0"/>
              <a:t>Ποιοι Παράγοντες Οδηγούν σε Μετατόπιση της Καμπύλης Προσφοράς</a:t>
            </a:r>
            <a:endParaRPr lang="en-US" dirty="0"/>
          </a:p>
          <a:p>
            <a:pPr lvl="1"/>
            <a:r>
              <a:rPr lang="en-US" dirty="0"/>
              <a:t>1. </a:t>
            </a:r>
            <a:r>
              <a:rPr lang="el-GR" dirty="0"/>
              <a:t>Οι τιμές των σχετικών πόρων</a:t>
            </a:r>
            <a:endParaRPr lang="en-US" dirty="0"/>
          </a:p>
          <a:p>
            <a:pPr lvl="1"/>
            <a:r>
              <a:rPr lang="en-US" dirty="0"/>
              <a:t>2. </a:t>
            </a:r>
            <a:r>
              <a:rPr lang="el-GR" dirty="0"/>
              <a:t>Η τεχνολογία</a:t>
            </a:r>
            <a:endParaRPr lang="en-US" dirty="0"/>
          </a:p>
          <a:p>
            <a:pPr lvl="1"/>
            <a:r>
              <a:rPr lang="en-US" dirty="0"/>
              <a:t>3. </a:t>
            </a:r>
            <a:r>
              <a:rPr lang="el-GR" dirty="0"/>
              <a:t>Οι τιμές των σχετικών αγαθών</a:t>
            </a:r>
            <a:endParaRPr lang="en-US" dirty="0"/>
          </a:p>
          <a:p>
            <a:pPr lvl="1"/>
            <a:r>
              <a:rPr lang="en-US" dirty="0"/>
              <a:t>4. </a:t>
            </a:r>
            <a:r>
              <a:rPr lang="el-GR" dirty="0"/>
              <a:t>Ο αριθμός των πωλητών</a:t>
            </a:r>
            <a:endParaRPr lang="en-US" dirty="0"/>
          </a:p>
          <a:p>
            <a:pPr lvl="1"/>
            <a:r>
              <a:rPr lang="en-US" dirty="0"/>
              <a:t>5. </a:t>
            </a:r>
            <a:r>
              <a:rPr lang="el-GR" dirty="0"/>
              <a:t>Οι προσδοκίες για τις μελλοντικές τιμές</a:t>
            </a:r>
            <a:endParaRPr lang="en-US" dirty="0"/>
          </a:p>
          <a:p>
            <a:pPr lvl="1"/>
            <a:r>
              <a:rPr lang="en-US" dirty="0"/>
              <a:t>6. </a:t>
            </a:r>
            <a:r>
              <a:rPr lang="el-GR" dirty="0"/>
              <a:t>Οι φόροι και οι επιδοτήσεις</a:t>
            </a:r>
            <a:r>
              <a:rPr lang="en-US" dirty="0"/>
              <a:t>, and</a:t>
            </a:r>
          </a:p>
          <a:p>
            <a:pPr lvl="1"/>
            <a:r>
              <a:rPr lang="en-US" dirty="0"/>
              <a:t>7. </a:t>
            </a:r>
            <a:r>
              <a:rPr lang="el-GR" dirty="0"/>
              <a:t>Οι κυβερνητικοί περιορισμοί</a:t>
            </a:r>
            <a:endParaRPr lang="en-US" dirty="0"/>
          </a:p>
          <a:p>
            <a:pPr lvl="1"/>
            <a:r>
              <a:rPr lang="el-GR" b="1" dirty="0">
                <a:solidFill>
                  <a:srgbClr val="87004A"/>
                </a:solidFill>
              </a:rPr>
              <a:t>Επιδότηση</a:t>
            </a:r>
            <a:r>
              <a:rPr lang="en-US" dirty="0"/>
              <a:t>: </a:t>
            </a:r>
            <a:r>
              <a:rPr lang="el-GR" dirty="0"/>
              <a:t>Μία χρηματική πληρωμή από την κυβέρνηση στον παραγωγό ενός αγαθού ή μιας υπηρεσίας</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23</a:t>
            </a:fld>
            <a:endParaRPr lang="en-US" sz="1100">
              <a:latin typeface="Arial Narrow Bold" charset="0"/>
              <a:cs typeface="Arial Narrow Bold" charset="0"/>
            </a:endParaRPr>
          </a:p>
        </p:txBody>
      </p:sp>
    </p:spTree>
    <p:extLst>
      <p:ext uri="{BB962C8B-B14F-4D97-AF65-F5344CB8AC3E}">
        <p14:creationId xmlns:p14="http://schemas.microsoft.com/office/powerpoint/2010/main" val="20644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Μετατοπίσεις στην Καμπύλη Προσφοράς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24</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9</a:t>
            </a:r>
          </a:p>
        </p:txBody>
      </p:sp>
      <p:pic>
        <p:nvPicPr>
          <p:cNvPr id="6" name="Εικόνα 5">
            <a:extLst>
              <a:ext uri="{FF2B5EF4-FFF2-40B4-BE49-F238E27FC236}">
                <a16:creationId xmlns:a16="http://schemas.microsoft.com/office/drawing/2014/main" id="{D3E527A6-955C-4F5B-953A-9DBCB3780F30}"/>
              </a:ext>
            </a:extLst>
          </p:cNvPr>
          <p:cNvPicPr>
            <a:picLocks noChangeAspect="1"/>
          </p:cNvPicPr>
          <p:nvPr/>
        </p:nvPicPr>
        <p:blipFill>
          <a:blip r:embed="rId2"/>
          <a:stretch>
            <a:fillRect/>
          </a:stretch>
        </p:blipFill>
        <p:spPr>
          <a:xfrm>
            <a:off x="339376" y="1495927"/>
            <a:ext cx="8348869" cy="4536095"/>
          </a:xfrm>
          <a:prstGeom prst="rect">
            <a:avLst/>
          </a:prstGeom>
        </p:spPr>
      </p:pic>
    </p:spTree>
    <p:extLst>
      <p:ext uri="{BB962C8B-B14F-4D97-AF65-F5344CB8AC3E}">
        <p14:creationId xmlns:p14="http://schemas.microsoft.com/office/powerpoint/2010/main" val="1263676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3-2  </a:t>
            </a:r>
            <a:r>
              <a:rPr lang="el-GR" dirty="0"/>
              <a:t>Προσφορά </a:t>
            </a:r>
            <a:r>
              <a:rPr lang="en-US" sz="1400" dirty="0"/>
              <a:t>(5 </a:t>
            </a:r>
            <a:r>
              <a:rPr lang="el-GR" sz="1400" dirty="0"/>
              <a:t>από</a:t>
            </a:r>
            <a:r>
              <a:rPr lang="en-US" sz="1400" dirty="0"/>
              <a:t> 5) </a:t>
            </a:r>
          </a:p>
        </p:txBody>
      </p:sp>
      <p:sp>
        <p:nvSpPr>
          <p:cNvPr id="3" name="Content Placeholder 2"/>
          <p:cNvSpPr>
            <a:spLocks noGrp="1"/>
          </p:cNvSpPr>
          <p:nvPr>
            <p:ph idx="1"/>
          </p:nvPr>
        </p:nvSpPr>
        <p:spPr>
          <a:xfrm>
            <a:off x="466082" y="1462329"/>
            <a:ext cx="8329089" cy="4663974"/>
          </a:xfrm>
        </p:spPr>
        <p:txBody>
          <a:bodyPr>
            <a:normAutofit lnSpcReduction="10000"/>
          </a:bodyPr>
          <a:lstStyle/>
          <a:p>
            <a:r>
              <a:rPr lang="en-US" dirty="0"/>
              <a:t>3-2</a:t>
            </a:r>
            <a:r>
              <a:rPr lang="el-GR" dirty="0"/>
              <a:t>ε</a:t>
            </a:r>
            <a:r>
              <a:rPr lang="en-US" dirty="0"/>
              <a:t> </a:t>
            </a:r>
            <a:r>
              <a:rPr lang="el-GR" dirty="0"/>
              <a:t>Μια Αλλαγή στην Προσφοράς </a:t>
            </a:r>
            <a:r>
              <a:rPr lang="en-US" dirty="0"/>
              <a:t>vs </a:t>
            </a:r>
            <a:r>
              <a:rPr lang="el-GR" dirty="0"/>
              <a:t>Μια Αλλαγή στην Προσφερόμενη Ποσότητα</a:t>
            </a:r>
            <a:r>
              <a:rPr lang="en-US" dirty="0"/>
              <a:t> </a:t>
            </a:r>
          </a:p>
          <a:p>
            <a:pPr lvl="1"/>
            <a:r>
              <a:rPr lang="el-GR" dirty="0"/>
              <a:t>Μια αλλαγή στην </a:t>
            </a:r>
            <a:r>
              <a:rPr lang="el-GR" i="1" dirty="0"/>
              <a:t>προσφορά</a:t>
            </a:r>
            <a:r>
              <a:rPr lang="en-US" dirty="0"/>
              <a:t> </a:t>
            </a:r>
            <a:r>
              <a:rPr lang="el-GR" dirty="0"/>
              <a:t>διαφέρει από μία αλλαγή στην</a:t>
            </a:r>
            <a:r>
              <a:rPr lang="en-US" dirty="0"/>
              <a:t> </a:t>
            </a:r>
            <a:r>
              <a:rPr lang="el-GR" i="1" dirty="0"/>
              <a:t>προσφερόμενη ποσότητα</a:t>
            </a:r>
            <a:endParaRPr lang="en-US" i="1" dirty="0"/>
          </a:p>
          <a:p>
            <a:pPr lvl="1"/>
            <a:r>
              <a:rPr lang="el-GR" dirty="0"/>
              <a:t>Μια αλλαγή στην προσφορά μετατοπίζει την καμπύλη προσφοράς. Βλ. Σχήμα 10(α)</a:t>
            </a:r>
            <a:r>
              <a:rPr lang="en-US" dirty="0"/>
              <a:t> </a:t>
            </a:r>
            <a:endParaRPr lang="el-GR" dirty="0"/>
          </a:p>
          <a:p>
            <a:pPr lvl="1"/>
            <a:r>
              <a:rPr lang="el-GR" dirty="0"/>
              <a:t>Μια αλλαγή στην προσφερόμενη ποσότητα αναφέρεται σε μια κίνηση κατά μήκος της καμπύλης προσφοράς, όπως στο Σχήμα 10(β)</a:t>
            </a:r>
            <a:r>
              <a:rPr lang="en-US" dirty="0"/>
              <a:t> </a:t>
            </a:r>
            <a:endParaRPr lang="el-GR" dirty="0"/>
          </a:p>
          <a:p>
            <a:pPr lvl="1"/>
            <a:r>
              <a:rPr lang="el-GR" dirty="0"/>
              <a:t>Ο μόνος παράγοντας που μπορεί άμεσα να οδηγήσει σε αλλαγή της προσφερόμενης ποσότητας ενός αγαθού είναι η αλλαγή στην τιμή του αγαθού</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25</a:t>
            </a:fld>
            <a:endParaRPr lang="en-US" sz="1100">
              <a:latin typeface="Arial Narrow Bold" charset="0"/>
              <a:cs typeface="Arial Narrow Bold" charset="0"/>
            </a:endParaRPr>
          </a:p>
        </p:txBody>
      </p:sp>
    </p:spTree>
    <p:extLst>
      <p:ext uri="{BB962C8B-B14F-4D97-AF65-F5344CB8AC3E}">
        <p14:creationId xmlns:p14="http://schemas.microsoft.com/office/powerpoint/2010/main" val="2966967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Αλλαγή στην Προσφορά </a:t>
            </a:r>
            <a:r>
              <a:rPr lang="en-US" dirty="0"/>
              <a:t>vs </a:t>
            </a:r>
            <a:r>
              <a:rPr lang="el-GR" dirty="0"/>
              <a:t>Μια Αλλαγή στην Προσφερόμενη Ποσότητα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26</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10</a:t>
            </a:r>
          </a:p>
        </p:txBody>
      </p:sp>
      <p:pic>
        <p:nvPicPr>
          <p:cNvPr id="6" name="Εικόνα 5">
            <a:extLst>
              <a:ext uri="{FF2B5EF4-FFF2-40B4-BE49-F238E27FC236}">
                <a16:creationId xmlns:a16="http://schemas.microsoft.com/office/drawing/2014/main" id="{340A0709-94D3-4258-801B-CC0D253BC0D2}"/>
              </a:ext>
            </a:extLst>
          </p:cNvPr>
          <p:cNvPicPr>
            <a:picLocks noChangeAspect="1"/>
          </p:cNvPicPr>
          <p:nvPr/>
        </p:nvPicPr>
        <p:blipFill>
          <a:blip r:embed="rId2"/>
          <a:stretch>
            <a:fillRect/>
          </a:stretch>
        </p:blipFill>
        <p:spPr>
          <a:xfrm>
            <a:off x="209758" y="1345302"/>
            <a:ext cx="8550825" cy="5121858"/>
          </a:xfrm>
          <a:prstGeom prst="rect">
            <a:avLst/>
          </a:prstGeom>
        </p:spPr>
      </p:pic>
    </p:spTree>
    <p:extLst>
      <p:ext uri="{BB962C8B-B14F-4D97-AF65-F5344CB8AC3E}">
        <p14:creationId xmlns:p14="http://schemas.microsoft.com/office/powerpoint/2010/main" val="3588817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(1 </a:t>
            </a:r>
            <a:r>
              <a:rPr lang="el-GR" sz="1400" dirty="0"/>
              <a:t>από 13</a:t>
            </a:r>
            <a:r>
              <a:rPr lang="en-US" sz="1400" dirty="0"/>
              <a:t>) </a:t>
            </a:r>
          </a:p>
        </p:txBody>
      </p:sp>
      <p:sp>
        <p:nvSpPr>
          <p:cNvPr id="3" name="Content Placeholder 2"/>
          <p:cNvSpPr>
            <a:spLocks noGrp="1"/>
          </p:cNvSpPr>
          <p:nvPr>
            <p:ph idx="1"/>
          </p:nvPr>
        </p:nvSpPr>
        <p:spPr>
          <a:xfrm>
            <a:off x="528794" y="1828800"/>
            <a:ext cx="8329089" cy="4663974"/>
          </a:xfrm>
        </p:spPr>
        <p:txBody>
          <a:bodyPr>
            <a:normAutofit fontScale="92500"/>
          </a:bodyPr>
          <a:lstStyle/>
          <a:p>
            <a:r>
              <a:rPr lang="en-US" dirty="0"/>
              <a:t>3-3a </a:t>
            </a:r>
            <a:r>
              <a:rPr lang="el-GR" dirty="0"/>
              <a:t>Λειτουργία της Προσφοράς και της Ζήτησης σε μια Δημοπρασία</a:t>
            </a:r>
            <a:endParaRPr lang="en-US" dirty="0"/>
          </a:p>
          <a:p>
            <a:pPr lvl="1"/>
            <a:r>
              <a:rPr lang="el-GR" dirty="0"/>
              <a:t>Στο Σχήμα </a:t>
            </a:r>
            <a:r>
              <a:rPr lang="en-US" dirty="0"/>
              <a:t>11, </a:t>
            </a:r>
            <a:r>
              <a:rPr lang="el-GR" dirty="0"/>
              <a:t>η καμπύλη προσφοράς για το καλαμπόκι είναι κάθετη</a:t>
            </a:r>
            <a:endParaRPr lang="en-US" dirty="0"/>
          </a:p>
          <a:p>
            <a:pPr lvl="1"/>
            <a:r>
              <a:rPr lang="el-GR" dirty="0"/>
              <a:t>Τέμνει τον οριζόντιο άξονα στα 40.000 καφάσια. Δηλαδή, η προσφερόμενη ποσότητα είναι</a:t>
            </a:r>
            <a:r>
              <a:rPr lang="en-US" dirty="0"/>
              <a:t> </a:t>
            </a:r>
            <a:r>
              <a:rPr lang="el-GR" dirty="0"/>
              <a:t>40.000 καφάσια</a:t>
            </a:r>
            <a:endParaRPr lang="en-US" dirty="0"/>
          </a:p>
          <a:p>
            <a:pPr lvl="1"/>
            <a:r>
              <a:rPr lang="el-GR" dirty="0"/>
              <a:t>Η καμπύλη ζήτησης για το καλαμπόκι έχει αρνητική κλίση</a:t>
            </a:r>
            <a:endParaRPr lang="en-US" dirty="0"/>
          </a:p>
          <a:p>
            <a:pPr lvl="1"/>
            <a:r>
              <a:rPr lang="el-GR" dirty="0"/>
              <a:t>Ας υποθέσουμε, τώρα</a:t>
            </a:r>
            <a:r>
              <a:rPr lang="en-US" dirty="0"/>
              <a:t>, </a:t>
            </a:r>
            <a:r>
              <a:rPr lang="el-GR" dirty="0"/>
              <a:t>ότι βρίσκεστε σε μία διαδικτυακή δημοπρασία αγοράς και πώλησης καφασιών καλαμποκιού</a:t>
            </a:r>
            <a:endParaRPr lang="en-US" dirty="0"/>
          </a:p>
          <a:p>
            <a:pPr lvl="1"/>
            <a:r>
              <a:rPr lang="el-GR" dirty="0"/>
              <a:t>Η δημοπρασία ξεκινά. Παρατηρήστε το Σχήμα 11 καθώς εξελίσσεται η δημοπρασία και ο υπεύθυνος της δημοπρασίας ανακοινώνει τις μεταβαλλόμενες τιμές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27</a:t>
            </a:fld>
            <a:endParaRPr lang="en-US" sz="1100">
              <a:latin typeface="Arial Narrow Bold" charset="0"/>
              <a:cs typeface="Arial Narrow Bold" charset="0"/>
            </a:endParaRPr>
          </a:p>
        </p:txBody>
      </p:sp>
    </p:spTree>
    <p:extLst>
      <p:ext uri="{BB962C8B-B14F-4D97-AF65-F5344CB8AC3E}">
        <p14:creationId xmlns:p14="http://schemas.microsoft.com/office/powerpoint/2010/main" val="2573509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Λειτουργία της Προσφοράς και της Ζήτησης σε μια Δημοπρασία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28</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11</a:t>
            </a:r>
          </a:p>
        </p:txBody>
      </p:sp>
      <p:pic>
        <p:nvPicPr>
          <p:cNvPr id="6" name="Εικόνα 5">
            <a:extLst>
              <a:ext uri="{FF2B5EF4-FFF2-40B4-BE49-F238E27FC236}">
                <a16:creationId xmlns:a16="http://schemas.microsoft.com/office/drawing/2014/main" id="{9476F6D2-7515-45A2-B1A9-752238438D60}"/>
              </a:ext>
            </a:extLst>
          </p:cNvPr>
          <p:cNvPicPr>
            <a:picLocks noChangeAspect="1"/>
          </p:cNvPicPr>
          <p:nvPr/>
        </p:nvPicPr>
        <p:blipFill>
          <a:blip r:embed="rId2"/>
          <a:stretch>
            <a:fillRect/>
          </a:stretch>
        </p:blipFill>
        <p:spPr>
          <a:xfrm>
            <a:off x="801756" y="1730529"/>
            <a:ext cx="7540487" cy="4211853"/>
          </a:xfrm>
          <a:prstGeom prst="rect">
            <a:avLst/>
          </a:prstGeom>
        </p:spPr>
      </p:pic>
    </p:spTree>
    <p:extLst>
      <p:ext uri="{BB962C8B-B14F-4D97-AF65-F5344CB8AC3E}">
        <p14:creationId xmlns:p14="http://schemas.microsoft.com/office/powerpoint/2010/main" val="129187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(2 </a:t>
            </a:r>
            <a:r>
              <a:rPr lang="el-GR" sz="1400" dirty="0"/>
              <a:t>από 13</a:t>
            </a:r>
            <a:r>
              <a:rPr lang="en-US" sz="1400" dirty="0"/>
              <a:t>) </a:t>
            </a:r>
          </a:p>
        </p:txBody>
      </p:sp>
      <p:sp>
        <p:nvSpPr>
          <p:cNvPr id="3" name="Content Placeholder 2"/>
          <p:cNvSpPr>
            <a:spLocks noGrp="1"/>
          </p:cNvSpPr>
          <p:nvPr>
            <p:ph idx="1"/>
          </p:nvPr>
        </p:nvSpPr>
        <p:spPr>
          <a:xfrm>
            <a:off x="528794" y="1573306"/>
            <a:ext cx="8329089" cy="4663974"/>
          </a:xfrm>
        </p:spPr>
        <p:txBody>
          <a:bodyPr>
            <a:normAutofit fontScale="92500"/>
          </a:bodyPr>
          <a:lstStyle/>
          <a:p>
            <a:r>
              <a:rPr lang="en-US" dirty="0"/>
              <a:t>3-3</a:t>
            </a:r>
            <a:r>
              <a:rPr lang="el-GR" dirty="0"/>
              <a:t>β</a:t>
            </a:r>
            <a:r>
              <a:rPr lang="en-US" dirty="0"/>
              <a:t> </a:t>
            </a:r>
            <a:r>
              <a:rPr lang="el-GR" dirty="0"/>
              <a:t>Η Γλώσσα της Προσφοράς και της Ζήτησης</a:t>
            </a:r>
            <a:r>
              <a:rPr lang="en-US" dirty="0"/>
              <a:t>: </a:t>
            </a:r>
            <a:r>
              <a:rPr lang="el-GR" dirty="0"/>
              <a:t>Ορισμένοι Σημαντικοί Όροι</a:t>
            </a:r>
            <a:endParaRPr lang="en-US" dirty="0"/>
          </a:p>
          <a:p>
            <a:pPr lvl="1"/>
            <a:r>
              <a:rPr lang="el-GR" b="1" dirty="0">
                <a:solidFill>
                  <a:srgbClr val="87004A"/>
                </a:solidFill>
              </a:rPr>
              <a:t>Πλεόνασμα</a:t>
            </a:r>
            <a:r>
              <a:rPr lang="en-US" b="1" dirty="0">
                <a:solidFill>
                  <a:srgbClr val="87004A"/>
                </a:solidFill>
              </a:rPr>
              <a:t> (</a:t>
            </a:r>
            <a:r>
              <a:rPr lang="el-GR" b="1" dirty="0">
                <a:solidFill>
                  <a:srgbClr val="87004A"/>
                </a:solidFill>
              </a:rPr>
              <a:t>Πλεονάζουσα Προσφορά</a:t>
            </a:r>
            <a:r>
              <a:rPr lang="en-US" b="1" dirty="0">
                <a:solidFill>
                  <a:srgbClr val="87004A"/>
                </a:solidFill>
              </a:rPr>
              <a:t>)</a:t>
            </a:r>
            <a:r>
              <a:rPr lang="en-US" b="1" dirty="0"/>
              <a:t>: </a:t>
            </a:r>
            <a:r>
              <a:rPr lang="el-GR" dirty="0"/>
              <a:t>Μία κατάσταση όπου η προσφερόμενη ποσότητα είναι μεγαλύτερη από τη ζητούμενη ποσότητα. Τα πλεονάσματα προκύπτουν μόνο σε τιμές πάνω από την τιμή ισορροπίας</a:t>
            </a:r>
            <a:endParaRPr lang="en-US" dirty="0"/>
          </a:p>
          <a:p>
            <a:pPr lvl="1"/>
            <a:r>
              <a:rPr lang="el-GR" b="1" dirty="0">
                <a:solidFill>
                  <a:srgbClr val="87004A"/>
                </a:solidFill>
              </a:rPr>
              <a:t>Έλλειμμα</a:t>
            </a:r>
            <a:r>
              <a:rPr lang="en-US" b="1" dirty="0">
                <a:solidFill>
                  <a:srgbClr val="87004A"/>
                </a:solidFill>
              </a:rPr>
              <a:t> (</a:t>
            </a:r>
            <a:r>
              <a:rPr lang="el-GR" b="1" dirty="0">
                <a:solidFill>
                  <a:srgbClr val="87004A"/>
                </a:solidFill>
              </a:rPr>
              <a:t>Πλεονάζουσα Ζήτηση</a:t>
            </a:r>
            <a:r>
              <a:rPr lang="en-US" b="1" dirty="0">
                <a:solidFill>
                  <a:srgbClr val="87004A"/>
                </a:solidFill>
              </a:rPr>
              <a:t>)</a:t>
            </a:r>
            <a:r>
              <a:rPr lang="en-US" b="1" dirty="0"/>
              <a:t>: </a:t>
            </a:r>
            <a:r>
              <a:rPr lang="el-GR" dirty="0"/>
              <a:t>Μία κατάσταση όπου η ζητούμενη ποσότητα είναι μεγαλύτερη από την προσφερόμενη ποσότητα. Τα ελλείμματα προκύπτουν μόνο σε τιμές κάτω από την τιμή ισορροπίας </a:t>
            </a:r>
          </a:p>
          <a:p>
            <a:pPr lvl="1"/>
            <a:r>
              <a:rPr lang="el-GR" b="1" dirty="0">
                <a:solidFill>
                  <a:srgbClr val="87004A"/>
                </a:solidFill>
              </a:rPr>
              <a:t>Τιμή Ισορροπίας </a:t>
            </a:r>
            <a:r>
              <a:rPr lang="en-US" b="1" dirty="0">
                <a:solidFill>
                  <a:srgbClr val="87004A"/>
                </a:solidFill>
              </a:rPr>
              <a:t>(</a:t>
            </a:r>
            <a:r>
              <a:rPr lang="el-GR" b="1" dirty="0">
                <a:solidFill>
                  <a:srgbClr val="87004A"/>
                </a:solidFill>
              </a:rPr>
              <a:t>Τιμή Εκκαθάρισης της Αγοράς</a:t>
            </a:r>
            <a:r>
              <a:rPr lang="en-US" b="1" dirty="0">
                <a:solidFill>
                  <a:srgbClr val="87004A"/>
                </a:solidFill>
              </a:rPr>
              <a:t>)</a:t>
            </a:r>
            <a:r>
              <a:rPr lang="en-US" b="1" dirty="0"/>
              <a:t>: </a:t>
            </a:r>
            <a:r>
              <a:rPr lang="el-GR" dirty="0"/>
              <a:t>Η τιμή στην οποία η ζητούμενη ποσότητα ενός αγαθού ισούται με την προσφερόμενη ποσότητα</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29</a:t>
            </a:fld>
            <a:endParaRPr lang="en-US" sz="1100">
              <a:latin typeface="Arial Narrow Bold" charset="0"/>
              <a:cs typeface="Arial Narrow Bold" charset="0"/>
            </a:endParaRPr>
          </a:p>
        </p:txBody>
      </p:sp>
    </p:spTree>
    <p:extLst>
      <p:ext uri="{BB962C8B-B14F-4D97-AF65-F5344CB8AC3E}">
        <p14:creationId xmlns:p14="http://schemas.microsoft.com/office/powerpoint/2010/main" val="29489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sz="3200" dirty="0"/>
              <a:t>Τι Εννοούμε με τον Όρο «Ζήτηση»;</a:t>
            </a:r>
            <a:r>
              <a:rPr lang="en-US" dirty="0"/>
              <a:t> </a:t>
            </a:r>
            <a:r>
              <a:rPr lang="en-US" sz="1400" dirty="0"/>
              <a:t>(1 </a:t>
            </a:r>
            <a:r>
              <a:rPr lang="el-GR" sz="1400" dirty="0"/>
              <a:t>από</a:t>
            </a:r>
            <a:r>
              <a:rPr lang="en-US" sz="1400" dirty="0"/>
              <a:t> 9) </a:t>
            </a:r>
          </a:p>
        </p:txBody>
      </p:sp>
      <p:sp>
        <p:nvSpPr>
          <p:cNvPr id="3" name="Content Placeholder 2" descr="P upward arrow, Q sub d downward arrow. P downward arrow, Q sub d upward arrow, ceteris paribus.&#10;"/>
          <p:cNvSpPr>
            <a:spLocks noGrp="1"/>
          </p:cNvSpPr>
          <p:nvPr>
            <p:ph idx="1"/>
          </p:nvPr>
        </p:nvSpPr>
        <p:spPr/>
        <p:txBody>
          <a:bodyPr>
            <a:normAutofit fontScale="92500" lnSpcReduction="20000"/>
          </a:bodyPr>
          <a:lstStyle/>
          <a:p>
            <a:pPr lvl="1"/>
            <a:r>
              <a:rPr lang="el-GR" b="1" dirty="0">
                <a:solidFill>
                  <a:srgbClr val="87004A"/>
                </a:solidFill>
              </a:rPr>
              <a:t>Αγορά</a:t>
            </a:r>
            <a:r>
              <a:rPr lang="en-US" dirty="0"/>
              <a:t>: </a:t>
            </a:r>
            <a:r>
              <a:rPr lang="el-GR" dirty="0"/>
              <a:t>Κάθε μέρος όπου οι άνθρωποι συναθροίζονται για να εμπορευθούν</a:t>
            </a:r>
            <a:endParaRPr lang="en-US" dirty="0"/>
          </a:p>
          <a:p>
            <a:pPr lvl="1"/>
            <a:r>
              <a:rPr lang="el-GR" b="1" dirty="0">
                <a:solidFill>
                  <a:srgbClr val="87004A"/>
                </a:solidFill>
              </a:rPr>
              <a:t>Ζήτηση</a:t>
            </a:r>
            <a:r>
              <a:rPr lang="en-US" b="1" dirty="0"/>
              <a:t>: </a:t>
            </a:r>
            <a:r>
              <a:rPr lang="el-GR" dirty="0"/>
              <a:t>Η προθυμία και ικανότητα των αγοραστών να αγοράσουν διαφορετικές ποσότητες ενός αγαθού σε διαφορετικές τιμές κατά τη διάρκεια μίας συγκεκριμένης χρονικής περιόδου</a:t>
            </a:r>
            <a:endParaRPr lang="en-US" dirty="0"/>
          </a:p>
          <a:p>
            <a:pPr lvl="1"/>
            <a:r>
              <a:rPr lang="en-US" sz="2200" b="1" dirty="0"/>
              <a:t>3-1</a:t>
            </a:r>
            <a:r>
              <a:rPr lang="el-GR" sz="2200" b="1" dirty="0"/>
              <a:t>α</a:t>
            </a:r>
            <a:r>
              <a:rPr lang="en-US" sz="2200" b="1" dirty="0"/>
              <a:t> </a:t>
            </a:r>
            <a:r>
              <a:rPr lang="el-GR" sz="2200" b="1" dirty="0"/>
              <a:t>Ο Νόμος της Ζήτησης</a:t>
            </a:r>
            <a:endParaRPr lang="en-US" sz="2200" b="1" dirty="0"/>
          </a:p>
          <a:p>
            <a:pPr lvl="2"/>
            <a:r>
              <a:rPr lang="el-GR" b="1" dirty="0">
                <a:solidFill>
                  <a:srgbClr val="87004A"/>
                </a:solidFill>
              </a:rPr>
              <a:t>Νόμος της Ζήτησης</a:t>
            </a:r>
            <a:r>
              <a:rPr lang="en-US" dirty="0">
                <a:solidFill>
                  <a:srgbClr val="87004A"/>
                </a:solidFill>
              </a:rPr>
              <a:t>:</a:t>
            </a:r>
            <a:r>
              <a:rPr lang="en-US" dirty="0"/>
              <a:t> </a:t>
            </a:r>
            <a:r>
              <a:rPr lang="el-GR" dirty="0"/>
              <a:t>Καθώς η τιμή ενός αγαθού αυξάνεται, η ζητούμενη ποσότητα για το αγαθό μειώνεται, ενώ καθώς η τιμή ενός αγαθού μειώνεται, η</a:t>
            </a:r>
            <a:r>
              <a:rPr lang="en-US" dirty="0"/>
              <a:t> </a:t>
            </a:r>
            <a:r>
              <a:rPr lang="el-GR" dirty="0"/>
              <a:t>ζητούμενη ποσότητα για το αγαθό αυξάνεται</a:t>
            </a:r>
            <a:r>
              <a:rPr lang="en-US" dirty="0"/>
              <a:t>, </a:t>
            </a:r>
            <a:r>
              <a:rPr lang="en-US" i="1" dirty="0"/>
              <a:t>ceteris paribus</a:t>
            </a:r>
            <a:endParaRPr lang="el-GR" i="1" dirty="0"/>
          </a:p>
          <a:p>
            <a:pPr lvl="2"/>
            <a:endParaRPr lang="el-GR" dirty="0"/>
          </a:p>
          <a:p>
            <a:pPr lvl="2"/>
            <a:endParaRPr lang="el-GR" dirty="0"/>
          </a:p>
          <a:p>
            <a:pPr lvl="2"/>
            <a:endParaRPr lang="el-GR" dirty="0"/>
          </a:p>
          <a:p>
            <a:pPr lvl="2"/>
            <a:endParaRPr lang="el-GR" dirty="0"/>
          </a:p>
          <a:p>
            <a:pPr lvl="4"/>
            <a:r>
              <a:rPr lang="el-GR" dirty="0"/>
              <a:t>Όπου</a:t>
            </a:r>
            <a:r>
              <a:rPr lang="en-US" dirty="0"/>
              <a:t> </a:t>
            </a:r>
            <a:r>
              <a:rPr lang="en-US" i="1" dirty="0"/>
              <a:t>P</a:t>
            </a:r>
            <a:r>
              <a:rPr lang="en-US" dirty="0"/>
              <a:t> = </a:t>
            </a:r>
            <a:r>
              <a:rPr lang="el-GR" dirty="0"/>
              <a:t>τιμή και</a:t>
            </a:r>
            <a:r>
              <a:rPr lang="en-US" dirty="0"/>
              <a:t> </a:t>
            </a:r>
            <a:r>
              <a:rPr lang="en-US" dirty="0" err="1"/>
              <a:t>Q</a:t>
            </a:r>
            <a:r>
              <a:rPr lang="en-US" baseline="-25000" dirty="0" err="1"/>
              <a:t>d</a:t>
            </a:r>
            <a:r>
              <a:rPr lang="en-US" dirty="0"/>
              <a:t> + </a:t>
            </a:r>
            <a:r>
              <a:rPr lang="el-GR" dirty="0"/>
              <a:t>ζητούμενη ποσότητα</a:t>
            </a:r>
            <a:r>
              <a:rPr lang="en-US" dirty="0"/>
              <a:t> demanded</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a:latin typeface="Arial Narrow Bold" charset="0"/>
              <a:cs typeface="Arial Narrow Bold" charset="0"/>
            </a:endParaRPr>
          </a:p>
        </p:txBody>
      </p:sp>
      <p:pic>
        <p:nvPicPr>
          <p:cNvPr id="4" name="Picture 3" descr="P upward arrow, Q sub d downward arrow. P downward arrow, Q sub d upward arrow, ceteris paribus.&#10;"/>
          <p:cNvPicPr>
            <a:picLocks noChangeAspect="1"/>
          </p:cNvPicPr>
          <p:nvPr/>
        </p:nvPicPr>
        <p:blipFill>
          <a:blip r:embed="rId2"/>
          <a:stretch>
            <a:fillRect/>
          </a:stretch>
        </p:blipFill>
        <p:spPr>
          <a:xfrm>
            <a:off x="3287919" y="5190565"/>
            <a:ext cx="2297393" cy="847164"/>
          </a:xfrm>
          <a:prstGeom prst="rect">
            <a:avLst/>
          </a:prstGeom>
        </p:spPr>
      </p:pic>
    </p:spTree>
    <p:extLst>
      <p:ext uri="{BB962C8B-B14F-4D97-AF65-F5344CB8AC3E}">
        <p14:creationId xmlns:p14="http://schemas.microsoft.com/office/powerpoint/2010/main" val="293648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(3 </a:t>
            </a:r>
            <a:r>
              <a:rPr lang="el-GR" sz="1400" dirty="0"/>
              <a:t>από 13</a:t>
            </a:r>
            <a:r>
              <a:rPr lang="en-US" sz="1400" dirty="0"/>
              <a:t>) </a:t>
            </a:r>
          </a:p>
        </p:txBody>
      </p:sp>
      <p:sp>
        <p:nvSpPr>
          <p:cNvPr id="3" name="Content Placeholder 2"/>
          <p:cNvSpPr>
            <a:spLocks noGrp="1"/>
          </p:cNvSpPr>
          <p:nvPr>
            <p:ph idx="1"/>
          </p:nvPr>
        </p:nvSpPr>
        <p:spPr>
          <a:xfrm>
            <a:off x="528794" y="1828800"/>
            <a:ext cx="8329089" cy="4663974"/>
          </a:xfrm>
        </p:spPr>
        <p:txBody>
          <a:bodyPr>
            <a:normAutofit fontScale="92500" lnSpcReduction="10000"/>
          </a:bodyPr>
          <a:lstStyle/>
          <a:p>
            <a:r>
              <a:rPr lang="en-US" dirty="0"/>
              <a:t>3-3</a:t>
            </a:r>
            <a:r>
              <a:rPr lang="el-GR" dirty="0"/>
              <a:t>β</a:t>
            </a:r>
            <a:r>
              <a:rPr lang="en-US" dirty="0"/>
              <a:t> </a:t>
            </a:r>
            <a:r>
              <a:rPr lang="el-GR" dirty="0"/>
              <a:t>Η Γλώσσα της Προσφοράς και της Ζήτησης</a:t>
            </a:r>
            <a:r>
              <a:rPr lang="en-US" dirty="0"/>
              <a:t>: </a:t>
            </a:r>
            <a:r>
              <a:rPr lang="el-GR" dirty="0"/>
              <a:t>Ορισμένοι Σημαντικοί Όροι </a:t>
            </a:r>
            <a:r>
              <a:rPr lang="en-US" sz="1400" b="0" dirty="0"/>
              <a:t>(</a:t>
            </a:r>
            <a:r>
              <a:rPr lang="el-GR" sz="1400" b="0" dirty="0"/>
              <a:t>συνέχεια</a:t>
            </a:r>
            <a:r>
              <a:rPr lang="en-US" sz="1400" b="0" dirty="0"/>
              <a:t>)</a:t>
            </a:r>
            <a:endParaRPr lang="en-US" dirty="0"/>
          </a:p>
          <a:p>
            <a:pPr lvl="1"/>
            <a:r>
              <a:rPr lang="el-GR" b="1" dirty="0">
                <a:solidFill>
                  <a:srgbClr val="87004A"/>
                </a:solidFill>
              </a:rPr>
              <a:t>Ποσότητα Ισορροπίας</a:t>
            </a:r>
            <a:r>
              <a:rPr lang="en-US" b="1" dirty="0"/>
              <a:t>: </a:t>
            </a:r>
            <a:r>
              <a:rPr lang="el-GR" dirty="0"/>
              <a:t>Η ποσότητα που αντιστοιχεί στην τιμή ισορροπίας. Η ποσότητα</a:t>
            </a:r>
            <a:r>
              <a:rPr lang="en-US" dirty="0"/>
              <a:t> </a:t>
            </a:r>
            <a:r>
              <a:rPr lang="el-GR" dirty="0"/>
              <a:t>στην οποία η ποσότητα του αγαθού που οι αγοραστές είναι πρόθυμοι και ικανοί να αγοράσουν ισούται με την ποσότητα που οι πωλητές είναι πρόθυμοι και ικανοί να πουλήσουν. Οι δύο αυτές ποσότητες είναι ίσες με την ποσότητα που αγοράζεται και πουλιέται στην πραγματικότητα </a:t>
            </a:r>
          </a:p>
          <a:p>
            <a:pPr lvl="1"/>
            <a:r>
              <a:rPr lang="el-GR" b="1" dirty="0">
                <a:solidFill>
                  <a:srgbClr val="87004A"/>
                </a:solidFill>
              </a:rPr>
              <a:t>Τιμή Ανισορροπίας</a:t>
            </a:r>
            <a:r>
              <a:rPr lang="en-US" b="1" dirty="0"/>
              <a:t>: </a:t>
            </a:r>
            <a:r>
              <a:rPr lang="el-GR" dirty="0"/>
              <a:t>Οποιαδήποτε τιμής εκτός της τιμής ισορροπίας. Κάθε τιμή όπου η ζητούμενη ποσότητα δεν ισούται με την προσφερόμενη ποσότητα</a:t>
            </a:r>
            <a:endParaRPr lang="en-US" dirty="0"/>
          </a:p>
          <a:p>
            <a:pPr lvl="1"/>
            <a:r>
              <a:rPr lang="el-GR" b="1" dirty="0">
                <a:solidFill>
                  <a:srgbClr val="87004A"/>
                </a:solidFill>
              </a:rPr>
              <a:t>Ανισορροπία</a:t>
            </a:r>
            <a:r>
              <a:rPr lang="en-US" b="1" dirty="0"/>
              <a:t>: </a:t>
            </a:r>
            <a:r>
              <a:rPr lang="el-GR" dirty="0"/>
              <a:t>Μια κατάσταση πλεονάσματος ή ελλείμματος στην αγορά</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30</a:t>
            </a:fld>
            <a:endParaRPr lang="en-US" sz="1100">
              <a:latin typeface="Arial Narrow Bold" charset="0"/>
              <a:cs typeface="Arial Narrow Bold" charset="0"/>
            </a:endParaRPr>
          </a:p>
        </p:txBody>
      </p:sp>
    </p:spTree>
    <p:extLst>
      <p:ext uri="{BB962C8B-B14F-4D97-AF65-F5344CB8AC3E}">
        <p14:creationId xmlns:p14="http://schemas.microsoft.com/office/powerpoint/2010/main" val="4106501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(4 </a:t>
            </a:r>
            <a:r>
              <a:rPr lang="el-GR" sz="1400" dirty="0"/>
              <a:t>από 13</a:t>
            </a:r>
            <a:r>
              <a:rPr lang="en-US" sz="1400" dirty="0"/>
              <a:t>) </a:t>
            </a:r>
          </a:p>
        </p:txBody>
      </p:sp>
      <p:sp>
        <p:nvSpPr>
          <p:cNvPr id="3" name="Content Placeholder 2"/>
          <p:cNvSpPr>
            <a:spLocks noGrp="1"/>
          </p:cNvSpPr>
          <p:nvPr>
            <p:ph idx="1"/>
          </p:nvPr>
        </p:nvSpPr>
        <p:spPr>
          <a:xfrm>
            <a:off x="528794" y="1828800"/>
            <a:ext cx="8329089" cy="4663974"/>
          </a:xfrm>
        </p:spPr>
        <p:txBody>
          <a:bodyPr>
            <a:normAutofit/>
          </a:bodyPr>
          <a:lstStyle/>
          <a:p>
            <a:r>
              <a:rPr lang="en-US" dirty="0"/>
              <a:t>3-3</a:t>
            </a:r>
            <a:r>
              <a:rPr lang="el-GR" dirty="0"/>
              <a:t>β</a:t>
            </a:r>
            <a:r>
              <a:rPr lang="en-US" dirty="0"/>
              <a:t> </a:t>
            </a:r>
            <a:r>
              <a:rPr lang="el-GR" dirty="0"/>
              <a:t>Η Γλώσσα της Προσφοράς και της Ζήτησης</a:t>
            </a:r>
            <a:r>
              <a:rPr lang="en-US" dirty="0"/>
              <a:t>: </a:t>
            </a:r>
            <a:r>
              <a:rPr lang="el-GR" dirty="0"/>
              <a:t>Ορισμένοι Σημαντικοί Όροι </a:t>
            </a:r>
            <a:r>
              <a:rPr lang="en-US" sz="1400" b="0" dirty="0"/>
              <a:t>(</a:t>
            </a:r>
            <a:r>
              <a:rPr lang="el-GR" sz="1400" b="0" dirty="0"/>
              <a:t>συνέχεια</a:t>
            </a:r>
            <a:r>
              <a:rPr lang="en-US" sz="1400" b="0" dirty="0"/>
              <a:t>)</a:t>
            </a:r>
            <a:endParaRPr lang="en-US" dirty="0"/>
          </a:p>
          <a:p>
            <a:pPr lvl="1"/>
            <a:r>
              <a:rPr lang="el-GR" b="1" dirty="0">
                <a:solidFill>
                  <a:srgbClr val="87004A"/>
                </a:solidFill>
              </a:rPr>
              <a:t>Ισορροπία</a:t>
            </a:r>
            <a:r>
              <a:rPr lang="en-US" b="1" dirty="0"/>
              <a:t>: </a:t>
            </a:r>
            <a:r>
              <a:rPr lang="el-GR" dirty="0"/>
              <a:t>Η ισορροπία σημαίνει</a:t>
            </a:r>
            <a:r>
              <a:rPr lang="en-US" dirty="0"/>
              <a:t> “</a:t>
            </a:r>
            <a:r>
              <a:rPr lang="el-GR" dirty="0"/>
              <a:t>σε κατάσταση ηρεμίας</a:t>
            </a:r>
            <a:r>
              <a:rPr lang="en-US" dirty="0"/>
              <a:t>.” </a:t>
            </a:r>
            <a:r>
              <a:rPr lang="el-GR" dirty="0"/>
              <a:t>Η ισορροπία σε μια αγορά είναι ο συνδυασμός τιμής – ποσότητας από τον οποίο αγοραστές ή πωλητές τείνουν να μην απομακρύνονται. Διαγραμματικά, η ισορροπία είναι το σημείο τομής των καμπυλών προσφοράς και ζήτησης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31</a:t>
            </a:fld>
            <a:endParaRPr lang="en-US" sz="1100">
              <a:latin typeface="Arial Narrow Bold" charset="0"/>
              <a:cs typeface="Arial Narrow Bold" charset="0"/>
            </a:endParaRPr>
          </a:p>
        </p:txBody>
      </p:sp>
    </p:spTree>
    <p:extLst>
      <p:ext uri="{BB962C8B-B14F-4D97-AF65-F5344CB8AC3E}">
        <p14:creationId xmlns:p14="http://schemas.microsoft.com/office/powerpoint/2010/main" val="2135053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5</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fontScale="92500" lnSpcReduction="10000"/>
          </a:bodyPr>
          <a:lstStyle/>
          <a:p>
            <a:r>
              <a:rPr lang="en-US" dirty="0"/>
              <a:t>3-3</a:t>
            </a:r>
            <a:r>
              <a:rPr lang="el-GR" dirty="0"/>
              <a:t>γ</a:t>
            </a:r>
            <a:r>
              <a:rPr lang="en-US" dirty="0"/>
              <a:t> </a:t>
            </a:r>
            <a:r>
              <a:rPr lang="el-GR" dirty="0"/>
              <a:t>Προχωρώντας προς την Ισορροπία: Τι Συμβαίνει στην Τιμή Όταν Υπάρχει Πλεόνασμα ή Έλλειμμα;</a:t>
            </a:r>
            <a:endParaRPr lang="en-US" dirty="0"/>
          </a:p>
          <a:p>
            <a:pPr lvl="1"/>
            <a:r>
              <a:rPr lang="el-GR" dirty="0"/>
              <a:t>Γιατί η Τιμή Μειώνεται Όταν</a:t>
            </a:r>
            <a:r>
              <a:rPr lang="en-US" dirty="0"/>
              <a:t> </a:t>
            </a:r>
            <a:r>
              <a:rPr lang="el-GR" dirty="0"/>
              <a:t>Υπάρχει Πλεόνασμα;</a:t>
            </a:r>
            <a:r>
              <a:rPr lang="en-US" dirty="0"/>
              <a:t> </a:t>
            </a:r>
          </a:p>
          <a:p>
            <a:pPr lvl="2"/>
            <a:r>
              <a:rPr lang="el-GR" dirty="0"/>
              <a:t>Στο Σχήμα 12 υπάρχει ένα πλεόνασμα στην τιμή των</a:t>
            </a:r>
            <a:r>
              <a:rPr lang="en-US" dirty="0"/>
              <a:t> $15</a:t>
            </a:r>
          </a:p>
          <a:p>
            <a:pPr lvl="2"/>
            <a:r>
              <a:rPr lang="el-GR" dirty="0"/>
              <a:t>Η προσφερόμενη ποσότητα είναι μεγαλύτερη από τη ζητούμενη ποσότητα</a:t>
            </a:r>
            <a:endParaRPr lang="en-US" dirty="0"/>
          </a:p>
          <a:p>
            <a:pPr lvl="2"/>
            <a:r>
              <a:rPr lang="el-GR" dirty="0"/>
              <a:t>Στα</a:t>
            </a:r>
            <a:r>
              <a:rPr lang="en-US" dirty="0"/>
              <a:t> $15, </a:t>
            </a:r>
            <a:r>
              <a:rPr lang="el-GR" dirty="0"/>
              <a:t>οι προμηθευτές δε θα καταφέρουν να πουλήσουν όλες τις μονάδες που ήλπιζαν ότι θα πουλήσουν. Έτσι, τα αποθέματά τους θα αυξηθούν και θα θέλουν να μειώσουν τα αποθέματά τους</a:t>
            </a:r>
          </a:p>
          <a:p>
            <a:pPr lvl="2"/>
            <a:r>
              <a:rPr lang="el-GR" dirty="0"/>
              <a:t>Ορισμένοι θα μειώσουν τις τιμές για να το πετύχουν, άλλοι θα μειώσουν την παραγωγή, ενώ κάποιοι άλλοι θα εφαρμόσουν και τις δύο παραπάνω τακτικές</a:t>
            </a:r>
            <a:endParaRPr lang="en-US" dirty="0"/>
          </a:p>
          <a:p>
            <a:pPr lvl="2"/>
            <a:r>
              <a:rPr lang="el-GR" dirty="0"/>
              <a:t>Η τιμή και η παραγωγή τείνουν να μειώνονται μέχρι να επιτευχθεί η ισορροπία</a:t>
            </a:r>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32</a:t>
            </a:fld>
            <a:endParaRPr lang="en-US" sz="1100">
              <a:latin typeface="Arial Narrow Bold" charset="0"/>
              <a:cs typeface="Arial Narrow Bold" charset="0"/>
            </a:endParaRPr>
          </a:p>
        </p:txBody>
      </p:sp>
    </p:spTree>
    <p:extLst>
      <p:ext uri="{BB962C8B-B14F-4D97-AF65-F5344CB8AC3E}">
        <p14:creationId xmlns:p14="http://schemas.microsoft.com/office/powerpoint/2010/main" val="1795053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6 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fontScale="85000" lnSpcReduction="20000"/>
          </a:bodyPr>
          <a:lstStyle/>
          <a:p>
            <a:r>
              <a:rPr lang="en-US" dirty="0"/>
              <a:t>3-3</a:t>
            </a:r>
            <a:r>
              <a:rPr lang="el-GR" dirty="0"/>
              <a:t>γ</a:t>
            </a:r>
            <a:r>
              <a:rPr lang="en-US" dirty="0"/>
              <a:t> </a:t>
            </a:r>
            <a:r>
              <a:rPr lang="el-GR" dirty="0"/>
              <a:t>Προχωρώντας προς την Ισορροπία: Τι Συμβαίνει στην Τιμή Όταν Υπάρχει Πλεόνασμα ή Έλλειμμα; </a:t>
            </a:r>
            <a:r>
              <a:rPr lang="en-US" sz="1400" b="0" dirty="0"/>
              <a:t>(</a:t>
            </a:r>
            <a:r>
              <a:rPr lang="el-GR" sz="1400" b="0" dirty="0"/>
              <a:t>συνέχεια</a:t>
            </a:r>
            <a:r>
              <a:rPr lang="en-US" sz="1400" b="0" dirty="0"/>
              <a:t>)</a:t>
            </a:r>
            <a:endParaRPr lang="en-US" dirty="0"/>
          </a:p>
          <a:p>
            <a:pPr lvl="1"/>
            <a:r>
              <a:rPr lang="el-GR" dirty="0"/>
              <a:t>Γιατί</a:t>
            </a:r>
            <a:r>
              <a:rPr lang="en-US" dirty="0"/>
              <a:t> </a:t>
            </a:r>
            <a:r>
              <a:rPr lang="el-GR" dirty="0"/>
              <a:t>η Τιμή Αυξάνεται Όταν Υπάρχει Έλλειμμα;</a:t>
            </a:r>
            <a:r>
              <a:rPr lang="en-US" dirty="0"/>
              <a:t> </a:t>
            </a:r>
          </a:p>
          <a:p>
            <a:pPr lvl="2"/>
            <a:r>
              <a:rPr lang="el-GR" dirty="0"/>
              <a:t>Στο Σχήμα </a:t>
            </a:r>
            <a:r>
              <a:rPr lang="en-US" dirty="0"/>
              <a:t>12 </a:t>
            </a:r>
            <a:r>
              <a:rPr lang="el-GR" dirty="0"/>
              <a:t>υπάρχει</a:t>
            </a:r>
            <a:r>
              <a:rPr lang="en-US" dirty="0"/>
              <a:t> </a:t>
            </a:r>
            <a:r>
              <a:rPr lang="el-GR" dirty="0"/>
              <a:t>έλλειμμα στην τιμή των</a:t>
            </a:r>
            <a:r>
              <a:rPr lang="en-US" dirty="0"/>
              <a:t> $5</a:t>
            </a:r>
          </a:p>
          <a:p>
            <a:pPr lvl="2"/>
            <a:r>
              <a:rPr lang="el-GR" dirty="0"/>
              <a:t>Η ζητούμενη ποσότητα είναι μεγαλύτερη από την προσφερόμενη ποσότητα</a:t>
            </a:r>
            <a:r>
              <a:rPr lang="en-US" dirty="0"/>
              <a:t> </a:t>
            </a:r>
            <a:endParaRPr lang="el-GR" dirty="0"/>
          </a:p>
          <a:p>
            <a:pPr lvl="2"/>
            <a:r>
              <a:rPr lang="el-GR" dirty="0"/>
              <a:t>Στα</a:t>
            </a:r>
            <a:r>
              <a:rPr lang="en-US" dirty="0"/>
              <a:t> $5, </a:t>
            </a:r>
            <a:r>
              <a:rPr lang="el-GR" dirty="0"/>
              <a:t>οι αγοραστές δε θα καταφέρουν να αγοράσουν όλες τις μονάδες που ήλπιζαν ότι θα αγοράσουν. Έτσι, κάποιοι αγοραστές θα προσφέρουν υψηλότερη τιμή για να αναγκάσουν τους πωλητές να πουλήσουν σε αυτούς και όχι σε άλλους αγοραστές</a:t>
            </a:r>
            <a:r>
              <a:rPr lang="en-US" dirty="0"/>
              <a:t> </a:t>
            </a:r>
            <a:endParaRPr lang="el-GR" dirty="0"/>
          </a:p>
          <a:p>
            <a:pPr lvl="2"/>
            <a:r>
              <a:rPr lang="el-GR" dirty="0"/>
              <a:t>Ορισμένοι πωλητές</a:t>
            </a:r>
            <a:r>
              <a:rPr lang="en-US" dirty="0"/>
              <a:t>,</a:t>
            </a:r>
            <a:r>
              <a:rPr lang="el-GR" dirty="0"/>
              <a:t> παρατηρώντας ότι οι αγοραστές ζητούν τα αγαθά τους, θα συνειδητοποιήσουν ότι μπορούν να αυξήσουν την τιμή των αγαθών που διαθέτουν προς πώληση. Οι υψηλότερες τιμές θα οδηγήσουν σε επιπρόσθετη παραγωγή</a:t>
            </a:r>
            <a:endParaRPr lang="en-US" dirty="0"/>
          </a:p>
          <a:p>
            <a:pPr lvl="2"/>
            <a:r>
              <a:rPr lang="el-GR" dirty="0"/>
              <a:t>Η τιμή και η παραγωγή τείνουν να αυξάνονται μέχρι να επιτευχθεί η ισορροπία</a:t>
            </a:r>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33</a:t>
            </a:fld>
            <a:endParaRPr lang="en-US" sz="1100">
              <a:latin typeface="Arial Narrow Bold" charset="0"/>
              <a:cs typeface="Arial Narrow Bold" charset="0"/>
            </a:endParaRPr>
          </a:p>
        </p:txBody>
      </p:sp>
    </p:spTree>
    <p:extLst>
      <p:ext uri="{BB962C8B-B14F-4D97-AF65-F5344CB8AC3E}">
        <p14:creationId xmlns:p14="http://schemas.microsoft.com/office/powerpoint/2010/main" val="1766248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Προχωρώντας προς την Ισορροπία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34</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12</a:t>
            </a:r>
          </a:p>
        </p:txBody>
      </p:sp>
      <p:pic>
        <p:nvPicPr>
          <p:cNvPr id="6" name="Εικόνα 5">
            <a:extLst>
              <a:ext uri="{FF2B5EF4-FFF2-40B4-BE49-F238E27FC236}">
                <a16:creationId xmlns:a16="http://schemas.microsoft.com/office/drawing/2014/main" id="{CC5A2B30-F6CF-425B-8E4A-2F4E928A2CE8}"/>
              </a:ext>
            </a:extLst>
          </p:cNvPr>
          <p:cNvPicPr>
            <a:picLocks noChangeAspect="1"/>
          </p:cNvPicPr>
          <p:nvPr/>
        </p:nvPicPr>
        <p:blipFill>
          <a:blip r:embed="rId2"/>
          <a:stretch>
            <a:fillRect/>
          </a:stretch>
        </p:blipFill>
        <p:spPr>
          <a:xfrm>
            <a:off x="993913" y="1360486"/>
            <a:ext cx="7243625" cy="5192192"/>
          </a:xfrm>
          <a:prstGeom prst="rect">
            <a:avLst/>
          </a:prstGeom>
        </p:spPr>
      </p:pic>
    </p:spTree>
    <p:extLst>
      <p:ext uri="{BB962C8B-B14F-4D97-AF65-F5344CB8AC3E}">
        <p14:creationId xmlns:p14="http://schemas.microsoft.com/office/powerpoint/2010/main" val="2721699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Σύνοψη μίας Αγοράς</a:t>
            </a:r>
            <a:r>
              <a:rPr lang="en-US" dirty="0"/>
              <a:t> (</a:t>
            </a:r>
            <a:r>
              <a:rPr lang="el-GR" dirty="0"/>
              <a:t>Προσφορά και Ζήτηση</a:t>
            </a:r>
            <a:r>
              <a:rPr lang="en-US" dirty="0"/>
              <a:t>)</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35</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13</a:t>
            </a:r>
          </a:p>
        </p:txBody>
      </p:sp>
      <p:pic>
        <p:nvPicPr>
          <p:cNvPr id="6" name="Εικόνα 5">
            <a:extLst>
              <a:ext uri="{FF2B5EF4-FFF2-40B4-BE49-F238E27FC236}">
                <a16:creationId xmlns:a16="http://schemas.microsoft.com/office/drawing/2014/main" id="{873F18E1-52E4-411C-BE59-549A5AF082D4}"/>
              </a:ext>
            </a:extLst>
          </p:cNvPr>
          <p:cNvPicPr>
            <a:picLocks noChangeAspect="1"/>
          </p:cNvPicPr>
          <p:nvPr/>
        </p:nvPicPr>
        <p:blipFill>
          <a:blip r:embed="rId2"/>
          <a:stretch>
            <a:fillRect/>
          </a:stretch>
        </p:blipFill>
        <p:spPr>
          <a:xfrm>
            <a:off x="397565" y="1801811"/>
            <a:ext cx="8348870" cy="3596944"/>
          </a:xfrm>
          <a:prstGeom prst="rect">
            <a:avLst/>
          </a:prstGeom>
        </p:spPr>
      </p:pic>
    </p:spTree>
    <p:extLst>
      <p:ext uri="{BB962C8B-B14F-4D97-AF65-F5344CB8AC3E}">
        <p14:creationId xmlns:p14="http://schemas.microsoft.com/office/powerpoint/2010/main" val="338893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7</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fontScale="92500" lnSpcReduction="20000"/>
          </a:bodyPr>
          <a:lstStyle/>
          <a:p>
            <a:r>
              <a:rPr lang="en-US" dirty="0"/>
              <a:t>3-3</a:t>
            </a:r>
            <a:r>
              <a:rPr lang="el-GR" dirty="0"/>
              <a:t>δ</a:t>
            </a:r>
            <a:r>
              <a:rPr lang="en-US" dirty="0"/>
              <a:t> </a:t>
            </a:r>
            <a:r>
              <a:rPr lang="el-GR" dirty="0"/>
              <a:t>Ταχύτητα Κίνησης προς την Ισορροπία</a:t>
            </a:r>
            <a:endParaRPr lang="en-US" dirty="0"/>
          </a:p>
          <a:p>
            <a:pPr lvl="1"/>
            <a:r>
              <a:rPr lang="el-GR" dirty="0"/>
              <a:t>Αναλογιστείτε την περίπτωση του χρηματιστηρίου. Η τιμή μίας μετοχής της </a:t>
            </a:r>
            <a:r>
              <a:rPr lang="en-US" dirty="0"/>
              <a:t>IBM </a:t>
            </a:r>
            <a:r>
              <a:rPr lang="el-GR" dirty="0"/>
              <a:t>ήταν</a:t>
            </a:r>
            <a:r>
              <a:rPr lang="en-US" dirty="0"/>
              <a:t> $174</a:t>
            </a:r>
            <a:r>
              <a:rPr lang="el-GR" dirty="0"/>
              <a:t>,</a:t>
            </a:r>
            <a:r>
              <a:rPr lang="en-US" dirty="0"/>
              <a:t>75 </a:t>
            </a:r>
            <a:r>
              <a:rPr lang="el-GR" dirty="0"/>
              <a:t>στις</a:t>
            </a:r>
            <a:r>
              <a:rPr lang="en-US" dirty="0"/>
              <a:t> 9:05 </a:t>
            </a:r>
            <a:r>
              <a:rPr lang="el-GR" dirty="0"/>
              <a:t>π.μ.</a:t>
            </a:r>
            <a:endParaRPr lang="en-US" dirty="0"/>
          </a:p>
          <a:p>
            <a:pPr lvl="1"/>
            <a:r>
              <a:rPr lang="el-GR" dirty="0"/>
              <a:t>Μερικά λεπτά αργότερα, η τιμή είχε αυξηθεί στα</a:t>
            </a:r>
            <a:r>
              <a:rPr lang="en-US" dirty="0"/>
              <a:t> $175.20</a:t>
            </a:r>
          </a:p>
          <a:p>
            <a:pPr lvl="2"/>
            <a:r>
              <a:rPr lang="el-GR" dirty="0"/>
              <a:t>Προφανώς</a:t>
            </a:r>
            <a:r>
              <a:rPr lang="en-US" dirty="0"/>
              <a:t>, </a:t>
            </a:r>
            <a:r>
              <a:rPr lang="el-GR" dirty="0"/>
              <a:t>το χρηματιστήριο φτάνει σύντομα στην ισορροπία</a:t>
            </a:r>
            <a:endParaRPr lang="en-US" dirty="0"/>
          </a:p>
          <a:p>
            <a:pPr lvl="1"/>
            <a:r>
              <a:rPr lang="el-GR" dirty="0"/>
              <a:t>Ας σκεφτούμε, τώρα, την περίπτωση ενός σπιτιού που διατίθεται προς πώληση για </a:t>
            </a:r>
            <a:r>
              <a:rPr lang="en-US" dirty="0"/>
              <a:t>$400</a:t>
            </a:r>
            <a:r>
              <a:rPr lang="el-GR" dirty="0"/>
              <a:t>.</a:t>
            </a:r>
            <a:r>
              <a:rPr lang="en-US" dirty="0"/>
              <a:t>000</a:t>
            </a:r>
            <a:r>
              <a:rPr lang="el-GR" dirty="0"/>
              <a:t>. Δέκα μήνες αργότερα, το σπίτι παραμένει απούλητο και η τιμή παραμένει αμετάβλητη. Η συγκεκριμένη τιμή είναι μεγαλύτερη της τιμής ισορροπίας. Η ισορροπία δεν έχει επιτευχθεί</a:t>
            </a:r>
            <a:endParaRPr lang="en-US" dirty="0"/>
          </a:p>
          <a:p>
            <a:pPr lvl="1"/>
            <a:r>
              <a:rPr lang="el-GR" dirty="0"/>
              <a:t>Ορισμένοι</a:t>
            </a:r>
            <a:r>
              <a:rPr lang="en-US" dirty="0"/>
              <a:t> </a:t>
            </a:r>
            <a:r>
              <a:rPr lang="el-GR" dirty="0"/>
              <a:t>θα ισχυριστούν ότι η προσφορά και η ζήτηση λειτουργούν στο χρηματιστήριο, αλλά όχι στην αγορά ακινήτων</a:t>
            </a:r>
            <a:endParaRPr lang="en-US" dirty="0"/>
          </a:p>
          <a:p>
            <a:pPr lvl="1"/>
            <a:r>
              <a:rPr lang="el-GR" dirty="0"/>
              <a:t>Ωστόσο, μία καλύτερη εξήγηση είναι ότι</a:t>
            </a:r>
            <a:r>
              <a:rPr lang="en-US" dirty="0"/>
              <a:t> </a:t>
            </a:r>
            <a:r>
              <a:rPr lang="el-GR" i="1" dirty="0"/>
              <a:t>δεν φτάνουν όλες οι αγορές στο σημείο ισορροπίας με την ίδια ταχύτητα</a:t>
            </a:r>
            <a:endParaRPr lang="en-US" i="1"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36</a:t>
            </a:fld>
            <a:endParaRPr lang="en-US" sz="1100">
              <a:latin typeface="Arial Narrow Bold" charset="0"/>
              <a:cs typeface="Arial Narrow Bold" charset="0"/>
            </a:endParaRPr>
          </a:p>
        </p:txBody>
      </p:sp>
    </p:spTree>
    <p:extLst>
      <p:ext uri="{BB962C8B-B14F-4D97-AF65-F5344CB8AC3E}">
        <p14:creationId xmlns:p14="http://schemas.microsoft.com/office/powerpoint/2010/main" val="262461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Υψηλότερες Τιμές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37</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14</a:t>
            </a:r>
          </a:p>
        </p:txBody>
      </p:sp>
      <p:pic>
        <p:nvPicPr>
          <p:cNvPr id="5" name="Εικόνα 4">
            <a:extLst>
              <a:ext uri="{FF2B5EF4-FFF2-40B4-BE49-F238E27FC236}">
                <a16:creationId xmlns:a16="http://schemas.microsoft.com/office/drawing/2014/main" id="{D70052C1-3AE9-473E-9F51-7DF9DE55D9E9}"/>
              </a:ext>
            </a:extLst>
          </p:cNvPr>
          <p:cNvPicPr>
            <a:picLocks noChangeAspect="1"/>
          </p:cNvPicPr>
          <p:nvPr/>
        </p:nvPicPr>
        <p:blipFill>
          <a:blip r:embed="rId2"/>
          <a:stretch>
            <a:fillRect/>
          </a:stretch>
        </p:blipFill>
        <p:spPr>
          <a:xfrm>
            <a:off x="234362" y="1646089"/>
            <a:ext cx="8675275" cy="3859723"/>
          </a:xfrm>
          <a:prstGeom prst="rect">
            <a:avLst/>
          </a:prstGeom>
        </p:spPr>
      </p:pic>
    </p:spTree>
    <p:extLst>
      <p:ext uri="{BB962C8B-B14F-4D97-AF65-F5344CB8AC3E}">
        <p14:creationId xmlns:p14="http://schemas.microsoft.com/office/powerpoint/2010/main" val="102629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8</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fontScale="85000" lnSpcReduction="20000"/>
          </a:bodyPr>
          <a:lstStyle/>
          <a:p>
            <a:r>
              <a:rPr lang="en-US" dirty="0"/>
              <a:t>3-3</a:t>
            </a:r>
            <a:r>
              <a:rPr lang="el-GR" dirty="0"/>
              <a:t>ε</a:t>
            </a:r>
            <a:r>
              <a:rPr lang="en-US" dirty="0"/>
              <a:t> </a:t>
            </a:r>
            <a:r>
              <a:rPr lang="el-GR" dirty="0"/>
              <a:t>Προχωρώντας προς την Ισορροπία</a:t>
            </a:r>
            <a:r>
              <a:rPr lang="en-US" dirty="0"/>
              <a:t>: </a:t>
            </a:r>
            <a:r>
              <a:rPr lang="el-GR" dirty="0"/>
              <a:t>Μέγιστες και Ελάχιστες Τιμές</a:t>
            </a:r>
            <a:endParaRPr lang="en-US" dirty="0"/>
          </a:p>
          <a:p>
            <a:pPr lvl="1"/>
            <a:r>
              <a:rPr lang="el-GR" dirty="0"/>
              <a:t>Το Σχήμα</a:t>
            </a:r>
            <a:r>
              <a:rPr lang="en-US" dirty="0"/>
              <a:t> 15 </a:t>
            </a:r>
            <a:r>
              <a:rPr lang="el-GR" dirty="0"/>
              <a:t>παρουσιάζει την αγορά για το αγαθό Χ. Εξετάστε την πρώτη μονάδα</a:t>
            </a:r>
            <a:endParaRPr lang="en-US" dirty="0"/>
          </a:p>
          <a:p>
            <a:pPr lvl="2"/>
            <a:r>
              <a:rPr lang="el-GR" i="1" dirty="0"/>
              <a:t>Ποια είναι η μέγιστη τιμή που οι αγοραστές είναι διατεθειμένοι να πληρώσουν για αυτή;</a:t>
            </a:r>
            <a:r>
              <a:rPr lang="en-US" i="1" dirty="0"/>
              <a:t> </a:t>
            </a:r>
          </a:p>
          <a:p>
            <a:pPr lvl="1"/>
            <a:r>
              <a:rPr lang="el-GR" dirty="0"/>
              <a:t>Ακολουθήστε τη διακεκομμένη γραμμή</a:t>
            </a:r>
            <a:r>
              <a:rPr lang="en-US" dirty="0"/>
              <a:t> </a:t>
            </a:r>
            <a:r>
              <a:rPr lang="el-GR" dirty="0"/>
              <a:t>από την πρώτη μονάδα έως την καμπύλη ζήτησης</a:t>
            </a:r>
            <a:endParaRPr lang="en-US" dirty="0"/>
          </a:p>
          <a:p>
            <a:pPr lvl="2"/>
            <a:r>
              <a:rPr lang="el-GR" i="1" dirty="0"/>
              <a:t>Ποια είναι η ελάχιστη τιμή που οι πωλητές πρέπει να εξασφαλίσουν ώστε να είναι πρόθυμοι να πουλήσουν αυτή τη μονάδα του αγαθού Χ;</a:t>
            </a:r>
            <a:endParaRPr lang="en-US" i="1" dirty="0"/>
          </a:p>
          <a:p>
            <a:pPr lvl="1"/>
            <a:r>
              <a:rPr lang="el-GR" dirty="0"/>
              <a:t>Ακολουθήστε τη διακεκομμένη γραμμή</a:t>
            </a:r>
            <a:r>
              <a:rPr lang="en-US" dirty="0"/>
              <a:t> </a:t>
            </a:r>
            <a:r>
              <a:rPr lang="el-GR" dirty="0"/>
              <a:t>από την πρώτη μονάδα έως την καμπύλη προσφοράς</a:t>
            </a:r>
            <a:endParaRPr lang="en-US" dirty="0"/>
          </a:p>
          <a:p>
            <a:pPr lvl="2"/>
            <a:r>
              <a:rPr lang="el-GR" i="1" dirty="0"/>
              <a:t>Επειδή η μέγιστη τιμή αγοράς είναι μεγαλύτερη από την ελάχιστη τιμή πώλησης, η πρώτη μονάδα του αγαθού θα ανταλλαχθεί</a:t>
            </a:r>
            <a:endParaRPr lang="en-US" i="1" dirty="0"/>
          </a:p>
          <a:p>
            <a:pPr lvl="1"/>
            <a:r>
              <a:rPr lang="el-GR" dirty="0"/>
              <a:t>Τι θα συμβεί με τη δεύτερη μονάδα του αγαθού;</a:t>
            </a:r>
            <a:endParaRPr lang="en-US" dirty="0"/>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38</a:t>
            </a:fld>
            <a:endParaRPr lang="en-US" sz="1100">
              <a:latin typeface="Arial Narrow Bold" charset="0"/>
              <a:cs typeface="Arial Narrow Bold" charset="0"/>
            </a:endParaRPr>
          </a:p>
        </p:txBody>
      </p:sp>
    </p:spTree>
    <p:extLst>
      <p:ext uri="{BB962C8B-B14F-4D97-AF65-F5344CB8AC3E}">
        <p14:creationId xmlns:p14="http://schemas.microsoft.com/office/powerpoint/2010/main" val="2202608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Προχωρώντας στην Ισορροπία με Όρους Μέγιστων και Ελάχιστων Τιμών</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39</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15</a:t>
            </a:r>
          </a:p>
        </p:txBody>
      </p:sp>
      <p:pic>
        <p:nvPicPr>
          <p:cNvPr id="6" name="Εικόνα 5">
            <a:extLst>
              <a:ext uri="{FF2B5EF4-FFF2-40B4-BE49-F238E27FC236}">
                <a16:creationId xmlns:a16="http://schemas.microsoft.com/office/drawing/2014/main" id="{E84E9D53-9F1C-40BE-9ACC-40695C03B8B0}"/>
              </a:ext>
            </a:extLst>
          </p:cNvPr>
          <p:cNvPicPr>
            <a:picLocks noChangeAspect="1"/>
          </p:cNvPicPr>
          <p:nvPr/>
        </p:nvPicPr>
        <p:blipFill>
          <a:blip r:embed="rId2"/>
          <a:stretch>
            <a:fillRect/>
          </a:stretch>
        </p:blipFill>
        <p:spPr>
          <a:xfrm>
            <a:off x="64674" y="1748781"/>
            <a:ext cx="9014651" cy="3409358"/>
          </a:xfrm>
          <a:prstGeom prst="rect">
            <a:avLst/>
          </a:prstGeom>
        </p:spPr>
      </p:pic>
    </p:spTree>
    <p:extLst>
      <p:ext uri="{BB962C8B-B14F-4D97-AF65-F5344CB8AC3E}">
        <p14:creationId xmlns:p14="http://schemas.microsoft.com/office/powerpoint/2010/main" val="43764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sz="1400" dirty="0"/>
              <a:t>(2 </a:t>
            </a:r>
            <a:r>
              <a:rPr lang="el-GR" sz="1400" dirty="0"/>
              <a:t>από</a:t>
            </a:r>
            <a:r>
              <a:rPr lang="en-US" sz="1400" dirty="0"/>
              <a:t> 9) </a:t>
            </a:r>
          </a:p>
        </p:txBody>
      </p:sp>
      <p:sp>
        <p:nvSpPr>
          <p:cNvPr id="3" name="Content Placeholder 2"/>
          <p:cNvSpPr>
            <a:spLocks noGrp="1"/>
          </p:cNvSpPr>
          <p:nvPr>
            <p:ph idx="1"/>
          </p:nvPr>
        </p:nvSpPr>
        <p:spPr/>
        <p:txBody>
          <a:bodyPr>
            <a:normAutofit/>
          </a:bodyPr>
          <a:lstStyle/>
          <a:p>
            <a:r>
              <a:rPr lang="en-US" dirty="0"/>
              <a:t>3-1</a:t>
            </a:r>
            <a:r>
              <a:rPr lang="el-GR" dirty="0"/>
              <a:t>β</a:t>
            </a:r>
            <a:r>
              <a:rPr lang="en-US" dirty="0"/>
              <a:t>  </a:t>
            </a:r>
            <a:r>
              <a:rPr lang="el-GR" dirty="0"/>
              <a:t>Τέσσερις Τρόποι Διατύπωσης του Νόμου της Ζήτησης</a:t>
            </a:r>
            <a:endParaRPr lang="en-US" dirty="0"/>
          </a:p>
          <a:p>
            <a:pPr lvl="1"/>
            <a:r>
              <a:rPr lang="el-GR" i="1" dirty="0"/>
              <a:t>Με Λέξεις</a:t>
            </a:r>
            <a:r>
              <a:rPr lang="en-US" i="1" dirty="0"/>
              <a:t>:</a:t>
            </a:r>
          </a:p>
          <a:p>
            <a:pPr lvl="1"/>
            <a:r>
              <a:rPr lang="el-GR" i="1" dirty="0"/>
              <a:t>Με σύμβολα</a:t>
            </a:r>
            <a:r>
              <a:rPr lang="en-US" i="1" dirty="0"/>
              <a:t>:</a:t>
            </a:r>
          </a:p>
          <a:p>
            <a:pPr lvl="1"/>
            <a:r>
              <a:rPr lang="el-GR" i="1" dirty="0"/>
              <a:t>Με έναν πίνακα ζήτησης</a:t>
            </a:r>
            <a:endParaRPr lang="en-US" i="1" dirty="0"/>
          </a:p>
          <a:p>
            <a:pPr lvl="1"/>
            <a:r>
              <a:rPr lang="el-GR" i="1" dirty="0"/>
              <a:t>Με μία καμπύλη ζήτησης</a:t>
            </a:r>
            <a:endParaRPr lang="en-US" i="1" dirty="0"/>
          </a:p>
          <a:p>
            <a:pPr lvl="1"/>
            <a:r>
              <a:rPr lang="el-GR" b="1" dirty="0">
                <a:solidFill>
                  <a:srgbClr val="87004A"/>
                </a:solidFill>
              </a:rPr>
              <a:t>Πίνακας Ζήτησης</a:t>
            </a:r>
            <a:r>
              <a:rPr lang="en-US" dirty="0"/>
              <a:t>: </a:t>
            </a:r>
            <a:r>
              <a:rPr lang="el-GR" dirty="0"/>
              <a:t>Η αριθμητική έκφραση της ζητούμενης ποσότητας ενός αγαθού σε διαφορετικές τιμές. Ο πίνακας ζήτησης είναι η αριθμητική αναπαράσταση του νόμου της ζήτησης</a:t>
            </a:r>
            <a:endParaRPr lang="en-US" dirty="0"/>
          </a:p>
          <a:p>
            <a:pPr lvl="1"/>
            <a:r>
              <a:rPr lang="el-GR" b="1" dirty="0">
                <a:solidFill>
                  <a:srgbClr val="87004A"/>
                </a:solidFill>
              </a:rPr>
              <a:t>Καμπύλη Ζήτησης</a:t>
            </a:r>
            <a:r>
              <a:rPr lang="en-US" b="1" dirty="0">
                <a:solidFill>
                  <a:srgbClr val="87004A"/>
                </a:solidFill>
              </a:rPr>
              <a:t>:</a:t>
            </a:r>
            <a:r>
              <a:rPr lang="en-US" b="1" dirty="0"/>
              <a:t> </a:t>
            </a:r>
            <a:r>
              <a:rPr lang="el-GR" dirty="0"/>
              <a:t>Η γραφική αναπαράσταση του νόμου της ζήτησης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a:latin typeface="Arial Narrow Bold" charset="0"/>
              <a:cs typeface="Arial Narrow Bold" charset="0"/>
            </a:endParaRPr>
          </a:p>
        </p:txBody>
      </p:sp>
      <p:pic>
        <p:nvPicPr>
          <p:cNvPr id="4" name="Picture 3" descr="P upward arrow, Q sub d downward arrow. P downward arrow, Q sub d upward arrow, ceteris paribus.&#10;"/>
          <p:cNvPicPr>
            <a:picLocks noChangeAspect="1"/>
          </p:cNvPicPr>
          <p:nvPr/>
        </p:nvPicPr>
        <p:blipFill>
          <a:blip r:embed="rId2"/>
          <a:stretch>
            <a:fillRect/>
          </a:stretch>
        </p:blipFill>
        <p:spPr>
          <a:xfrm>
            <a:off x="4595088" y="2030506"/>
            <a:ext cx="3242517" cy="954741"/>
          </a:xfrm>
          <a:prstGeom prst="rect">
            <a:avLst/>
          </a:prstGeom>
        </p:spPr>
      </p:pic>
    </p:spTree>
    <p:extLst>
      <p:ext uri="{BB962C8B-B14F-4D97-AF65-F5344CB8AC3E}">
        <p14:creationId xmlns:p14="http://schemas.microsoft.com/office/powerpoint/2010/main" val="791601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9</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fontScale="92500" lnSpcReduction="10000"/>
          </a:bodyPr>
          <a:lstStyle/>
          <a:p>
            <a:r>
              <a:rPr lang="en-US" dirty="0"/>
              <a:t>3-3</a:t>
            </a:r>
            <a:r>
              <a:rPr lang="el-GR" dirty="0" err="1"/>
              <a:t>στ</a:t>
            </a:r>
            <a:r>
              <a:rPr lang="en-US" dirty="0"/>
              <a:t> </a:t>
            </a:r>
            <a:r>
              <a:rPr lang="el-GR" dirty="0"/>
              <a:t>Η Σχέση Μεταξύ Ισορροπίας και Προβλέψεων</a:t>
            </a:r>
            <a:endParaRPr lang="en-US" dirty="0"/>
          </a:p>
          <a:p>
            <a:pPr lvl="2"/>
            <a:r>
              <a:rPr lang="el-GR" dirty="0"/>
              <a:t>Η ισορροπία αναπαριστά ένα ισοζύγιο δυνάμεων από των οποίο δεν υπάρχει τάση απομάκρυνσης</a:t>
            </a:r>
            <a:endParaRPr lang="en-US" dirty="0"/>
          </a:p>
          <a:p>
            <a:pPr lvl="2"/>
            <a:r>
              <a:rPr lang="el-GR" dirty="0"/>
              <a:t>Η ανισορροπία αναπαριστά μία ασυμμετρία, από την οποία υπάρχει τάση απομάκρυνσης. Η ανισορροπία συνεπάγεται ότι κάτι πρόκειται να συμβεί</a:t>
            </a:r>
            <a:endParaRPr lang="en-US" dirty="0"/>
          </a:p>
          <a:p>
            <a:pPr lvl="1"/>
            <a:r>
              <a:rPr lang="el-GR" dirty="0"/>
              <a:t>Η έννοια της ισορροπίας σχετίζεται με τις προβλέψεις των οικονομολόγων. Είναι μία διαδικασία δύο βημάτων</a:t>
            </a:r>
            <a:r>
              <a:rPr lang="en-US" dirty="0"/>
              <a:t> </a:t>
            </a:r>
            <a:endParaRPr lang="el-GR" dirty="0"/>
          </a:p>
          <a:p>
            <a:pPr lvl="2"/>
            <a:r>
              <a:rPr lang="en-US" dirty="0"/>
              <a:t>1. </a:t>
            </a:r>
            <a:r>
              <a:rPr lang="el-GR" dirty="0"/>
              <a:t>Ο οικονομολόγος συγκρίνει τις παρούσες συνθήκες με τις συνθήκες της ισορροπίας</a:t>
            </a:r>
            <a:endParaRPr lang="en-US" dirty="0"/>
          </a:p>
          <a:p>
            <a:pPr lvl="2"/>
            <a:r>
              <a:rPr lang="en-US" dirty="0"/>
              <a:t>2. </a:t>
            </a:r>
            <a:r>
              <a:rPr lang="el-GR" dirty="0"/>
              <a:t>Αν οι συνθήκες που ισχύουν τώρα διαφέρουν από τις συνθήκες της ισορροπίας, τότε ο οικονομολόγος προβλέπει τον δρόμο που θα ακολουθήσει η αγορά για να φτάσει στο σημείο ισορροπίας</a:t>
            </a:r>
            <a:r>
              <a:rPr lang="en-US" dirty="0"/>
              <a:t> </a:t>
            </a:r>
          </a:p>
          <a:p>
            <a:pPr lvl="2"/>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40</a:t>
            </a:fld>
            <a:endParaRPr lang="en-US" sz="1100">
              <a:latin typeface="Arial Narrow Bold" charset="0"/>
              <a:cs typeface="Arial Narrow Bold" charset="0"/>
            </a:endParaRPr>
          </a:p>
        </p:txBody>
      </p:sp>
    </p:spTree>
    <p:extLst>
      <p:ext uri="{BB962C8B-B14F-4D97-AF65-F5344CB8AC3E}">
        <p14:creationId xmlns:p14="http://schemas.microsoft.com/office/powerpoint/2010/main" val="4263692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10</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fontScale="92500" lnSpcReduction="10000"/>
          </a:bodyPr>
          <a:lstStyle/>
          <a:p>
            <a:r>
              <a:rPr lang="en-US" dirty="0"/>
              <a:t>3-3</a:t>
            </a:r>
            <a:r>
              <a:rPr lang="el-GR" dirty="0"/>
              <a:t>ζ</a:t>
            </a:r>
            <a:r>
              <a:rPr lang="en-US" dirty="0"/>
              <a:t> </a:t>
            </a:r>
            <a:r>
              <a:rPr lang="el-GR" dirty="0"/>
              <a:t>Η Ισορροπία με Όρους Πλεονάσματος Καταναλωτή και Παραγωγού</a:t>
            </a:r>
            <a:endParaRPr lang="en-US" dirty="0"/>
          </a:p>
          <a:p>
            <a:pPr lvl="1"/>
            <a:r>
              <a:rPr lang="el-GR" b="1" dirty="0">
                <a:solidFill>
                  <a:srgbClr val="87004A"/>
                </a:solidFill>
              </a:rPr>
              <a:t>Πλεόνασμα Καταναλωτή </a:t>
            </a:r>
            <a:r>
              <a:rPr lang="en-US" b="1" dirty="0">
                <a:solidFill>
                  <a:srgbClr val="87004A"/>
                </a:solidFill>
              </a:rPr>
              <a:t>(</a:t>
            </a:r>
            <a:r>
              <a:rPr lang="el-GR" b="1" i="1" dirty="0">
                <a:solidFill>
                  <a:srgbClr val="87004A"/>
                </a:solidFill>
              </a:rPr>
              <a:t>ΠΚ</a:t>
            </a:r>
            <a:r>
              <a:rPr lang="en-US" b="1" dirty="0">
                <a:solidFill>
                  <a:srgbClr val="87004A"/>
                </a:solidFill>
              </a:rPr>
              <a:t>)</a:t>
            </a:r>
            <a:r>
              <a:rPr lang="en-US" b="1" dirty="0"/>
              <a:t>: </a:t>
            </a:r>
            <a:r>
              <a:rPr lang="el-GR" dirty="0"/>
              <a:t>Η διαφορά μεταξύ της μέγιστης τιμής που ένας αγοραστής είναι πρόθυμος και ικανός να πληρώσει για ένα αγαθό ή μία υπηρεσία και της τιμής που πλήρωσε στην πραγματικότητα (ΠΚ = Μέγιστη τιμή αγοράς – Τιμή που καταβλήθηκε)</a:t>
            </a:r>
            <a:endParaRPr lang="en-US" dirty="0"/>
          </a:p>
          <a:p>
            <a:pPr lvl="1"/>
            <a:r>
              <a:rPr lang="el-GR" b="1" dirty="0">
                <a:solidFill>
                  <a:srgbClr val="87004A"/>
                </a:solidFill>
              </a:rPr>
              <a:t>Πλεόνασμα Παραγωγού (ή Πωλητή)</a:t>
            </a:r>
            <a:r>
              <a:rPr lang="en-US" b="1" dirty="0">
                <a:solidFill>
                  <a:srgbClr val="87004A"/>
                </a:solidFill>
              </a:rPr>
              <a:t> (</a:t>
            </a:r>
            <a:r>
              <a:rPr lang="el-GR" b="1" i="1" dirty="0">
                <a:solidFill>
                  <a:srgbClr val="87004A"/>
                </a:solidFill>
              </a:rPr>
              <a:t>ΠΠ</a:t>
            </a:r>
            <a:r>
              <a:rPr lang="en-US" b="1" dirty="0">
                <a:solidFill>
                  <a:srgbClr val="87004A"/>
                </a:solidFill>
              </a:rPr>
              <a:t>)</a:t>
            </a:r>
            <a:r>
              <a:rPr lang="en-US" b="1" dirty="0"/>
              <a:t>: </a:t>
            </a:r>
            <a:r>
              <a:rPr lang="el-GR" dirty="0"/>
              <a:t>Η διαφορά μεταξύ της τιμής που λαμβάνουν οι πωλητές για ένα αγαθό και της ελάχιστης τιμής για την οποία θα ήταν διατεθειμένοι να πουλήσουν το αγαθό </a:t>
            </a:r>
            <a:r>
              <a:rPr lang="en-US" dirty="0"/>
              <a:t>(</a:t>
            </a:r>
            <a:r>
              <a:rPr lang="el-GR" i="1" dirty="0"/>
              <a:t>ΠΠ</a:t>
            </a:r>
            <a:r>
              <a:rPr lang="en-US" i="1" dirty="0"/>
              <a:t> </a:t>
            </a:r>
            <a:r>
              <a:rPr lang="en-US" dirty="0"/>
              <a:t>= </a:t>
            </a:r>
            <a:r>
              <a:rPr lang="el-GR" dirty="0"/>
              <a:t>Τιμή που εισπράχθηκε </a:t>
            </a:r>
            <a:r>
              <a:rPr lang="en-US" dirty="0"/>
              <a:t>–</a:t>
            </a:r>
            <a:r>
              <a:rPr lang="el-GR" dirty="0"/>
              <a:t> Ελάχιστη τιμή πώλησης</a:t>
            </a:r>
            <a:r>
              <a:rPr lang="en-US" dirty="0"/>
              <a:t>)</a:t>
            </a:r>
          </a:p>
          <a:p>
            <a:pPr lvl="1"/>
            <a:r>
              <a:rPr lang="el-GR" b="1" dirty="0">
                <a:solidFill>
                  <a:srgbClr val="87004A"/>
                </a:solidFill>
              </a:rPr>
              <a:t>Συνολικό Πλεόνασμα </a:t>
            </a:r>
            <a:r>
              <a:rPr lang="en-US" b="1" dirty="0">
                <a:solidFill>
                  <a:srgbClr val="87004A"/>
                </a:solidFill>
              </a:rPr>
              <a:t>(</a:t>
            </a:r>
            <a:r>
              <a:rPr lang="el-GR" b="1" i="1" dirty="0">
                <a:solidFill>
                  <a:srgbClr val="87004A"/>
                </a:solidFill>
              </a:rPr>
              <a:t>ΣΠ</a:t>
            </a:r>
            <a:r>
              <a:rPr lang="en-US" b="1" dirty="0">
                <a:solidFill>
                  <a:srgbClr val="87004A"/>
                </a:solidFill>
              </a:rPr>
              <a:t>)</a:t>
            </a:r>
            <a:r>
              <a:rPr lang="en-US" b="1" dirty="0"/>
              <a:t>: </a:t>
            </a:r>
            <a:r>
              <a:rPr lang="el-GR" dirty="0"/>
              <a:t>Το άθροισμα των πλεονασμάτων καταναλωτή και παραγωγού</a:t>
            </a:r>
            <a:r>
              <a:rPr lang="en-US" dirty="0"/>
              <a:t>. (</a:t>
            </a:r>
            <a:r>
              <a:rPr lang="el-GR" i="1" dirty="0"/>
              <a:t>ΣΠ</a:t>
            </a:r>
            <a:r>
              <a:rPr lang="en-US" i="1" dirty="0"/>
              <a:t> = </a:t>
            </a:r>
            <a:r>
              <a:rPr lang="el-GR" i="1" dirty="0"/>
              <a:t>ΠΚ</a:t>
            </a:r>
            <a:r>
              <a:rPr lang="en-US" i="1" dirty="0"/>
              <a:t> + </a:t>
            </a:r>
            <a:r>
              <a:rPr lang="el-GR" i="1" dirty="0"/>
              <a:t>ΠΠ</a:t>
            </a:r>
            <a:r>
              <a:rPr lang="en-US" dirty="0"/>
              <a:t>) </a:t>
            </a:r>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41</a:t>
            </a:fld>
            <a:endParaRPr lang="en-US" sz="1100">
              <a:latin typeface="Arial Narrow Bold" charset="0"/>
              <a:cs typeface="Arial Narrow Bold" charset="0"/>
            </a:endParaRPr>
          </a:p>
        </p:txBody>
      </p:sp>
    </p:spTree>
    <p:extLst>
      <p:ext uri="{BB962C8B-B14F-4D97-AF65-F5344CB8AC3E}">
        <p14:creationId xmlns:p14="http://schemas.microsoft.com/office/powerpoint/2010/main" val="337920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Πλεόνασμα Καταναλωτή και Παραγωγού</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42</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16</a:t>
            </a:r>
          </a:p>
        </p:txBody>
      </p:sp>
      <p:pic>
        <p:nvPicPr>
          <p:cNvPr id="6" name="Εικόνα 5">
            <a:extLst>
              <a:ext uri="{FF2B5EF4-FFF2-40B4-BE49-F238E27FC236}">
                <a16:creationId xmlns:a16="http://schemas.microsoft.com/office/drawing/2014/main" id="{AD8C379E-730C-4335-9B2C-01A711CB6A08}"/>
              </a:ext>
            </a:extLst>
          </p:cNvPr>
          <p:cNvPicPr>
            <a:picLocks noChangeAspect="1"/>
          </p:cNvPicPr>
          <p:nvPr/>
        </p:nvPicPr>
        <p:blipFill>
          <a:blip r:embed="rId2"/>
          <a:stretch>
            <a:fillRect/>
          </a:stretch>
        </p:blipFill>
        <p:spPr>
          <a:xfrm>
            <a:off x="302209" y="1336533"/>
            <a:ext cx="8539581" cy="5072205"/>
          </a:xfrm>
          <a:prstGeom prst="rect">
            <a:avLst/>
          </a:prstGeom>
        </p:spPr>
      </p:pic>
    </p:spTree>
    <p:extLst>
      <p:ext uri="{BB962C8B-B14F-4D97-AF65-F5344CB8AC3E}">
        <p14:creationId xmlns:p14="http://schemas.microsoft.com/office/powerpoint/2010/main" val="294990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Ισορροπία, Πλεόνασμα Καταναλωτή και Πλεόνασμα Παραγωγού</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43</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17</a:t>
            </a:r>
          </a:p>
        </p:txBody>
      </p:sp>
      <p:pic>
        <p:nvPicPr>
          <p:cNvPr id="6" name="Εικόνα 5">
            <a:extLst>
              <a:ext uri="{FF2B5EF4-FFF2-40B4-BE49-F238E27FC236}">
                <a16:creationId xmlns:a16="http://schemas.microsoft.com/office/drawing/2014/main" id="{89384B71-F5D4-402F-B180-8BDE8CF7329E}"/>
              </a:ext>
            </a:extLst>
          </p:cNvPr>
          <p:cNvPicPr>
            <a:picLocks noChangeAspect="1"/>
          </p:cNvPicPr>
          <p:nvPr/>
        </p:nvPicPr>
        <p:blipFill>
          <a:blip r:embed="rId2"/>
          <a:stretch>
            <a:fillRect/>
          </a:stretch>
        </p:blipFill>
        <p:spPr>
          <a:xfrm>
            <a:off x="234362" y="1816428"/>
            <a:ext cx="8675275" cy="3409349"/>
          </a:xfrm>
          <a:prstGeom prst="rect">
            <a:avLst/>
          </a:prstGeom>
        </p:spPr>
      </p:pic>
    </p:spTree>
    <p:extLst>
      <p:ext uri="{BB962C8B-B14F-4D97-AF65-F5344CB8AC3E}">
        <p14:creationId xmlns:p14="http://schemas.microsoft.com/office/powerpoint/2010/main" val="2859702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11</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a:bodyPr>
          <a:lstStyle/>
          <a:p>
            <a:r>
              <a:rPr lang="en-US" dirty="0"/>
              <a:t>3-3</a:t>
            </a:r>
            <a:r>
              <a:rPr lang="el-GR" dirty="0"/>
              <a:t>η</a:t>
            </a:r>
            <a:r>
              <a:rPr lang="en-US" dirty="0"/>
              <a:t> </a:t>
            </a:r>
            <a:r>
              <a:rPr lang="el-GR" dirty="0"/>
              <a:t>Ποιοι Παράγοντες Μπορούν να Μεταβάλουν την Τιμή και την Ποσότητα Ισορροπίας;</a:t>
            </a:r>
            <a:r>
              <a:rPr lang="en-US" dirty="0"/>
              <a:t> </a:t>
            </a:r>
          </a:p>
          <a:p>
            <a:pPr lvl="1"/>
            <a:r>
              <a:rPr lang="el-GR" dirty="0"/>
              <a:t>Η τιμή και η ποσότητα ισορροπίας καθορίζονται από την προσφορά και τη ζήτηση</a:t>
            </a:r>
            <a:endParaRPr lang="en-US" dirty="0"/>
          </a:p>
          <a:p>
            <a:pPr lvl="1"/>
            <a:r>
              <a:rPr lang="el-GR" dirty="0"/>
              <a:t>Το Σχήμα18 παρουσιάζει οκτώ διαφορετικές περιπτώσεις όπου συμβαίνει αυτό το σενάριο</a:t>
            </a:r>
            <a:endParaRPr lang="en-US" dirty="0"/>
          </a:p>
          <a:p>
            <a:r>
              <a:rPr lang="en-US" dirty="0"/>
              <a:t>3-3</a:t>
            </a:r>
            <a:r>
              <a:rPr lang="el-GR" dirty="0"/>
              <a:t>θ</a:t>
            </a:r>
            <a:r>
              <a:rPr lang="en-US" dirty="0"/>
              <a:t> </a:t>
            </a:r>
            <a:r>
              <a:rPr lang="el-GR" dirty="0"/>
              <a:t>Είναι Σημαντικό να Γνωρίζετε Γιατί η Τιμή Άλλαξε: Επιστροφή στα Υποκατάστατα και τα Συμπληρωματικά</a:t>
            </a:r>
            <a:endParaRPr lang="en-US" dirty="0"/>
          </a:p>
          <a:p>
            <a:pPr lvl="1"/>
            <a:r>
              <a:rPr lang="el-GR" dirty="0"/>
              <a:t>Δύο αγαθά είναι υποκατάστατα αν, όταν η τιμή του ενός αυξάνεται (μειώνεται), τότε η ζήτηση του άλλου αυξάνεται (μειώνεται)</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44</a:t>
            </a:fld>
            <a:endParaRPr lang="en-US" sz="1100">
              <a:latin typeface="Arial Narrow Bold" charset="0"/>
              <a:cs typeface="Arial Narrow Bold" charset="0"/>
            </a:endParaRPr>
          </a:p>
        </p:txBody>
      </p:sp>
    </p:spTree>
    <p:extLst>
      <p:ext uri="{BB962C8B-B14F-4D97-AF65-F5344CB8AC3E}">
        <p14:creationId xmlns:p14="http://schemas.microsoft.com/office/powerpoint/2010/main" val="3035674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200" dirty="0"/>
              <a:t>Επιπτώσεις των μετατοπίσεων της καμπύλης προσφοράς και της καμπύλης ζήτησης στην τιμή και την ποσότητα ισορροπίας</a:t>
            </a:r>
            <a:endParaRPr lang="en-US" sz="2200"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45</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 18</a:t>
            </a:r>
            <a:endParaRPr lang="en-US" dirty="0"/>
          </a:p>
        </p:txBody>
      </p:sp>
      <p:pic>
        <p:nvPicPr>
          <p:cNvPr id="6" name="Εικόνα 5">
            <a:extLst>
              <a:ext uri="{FF2B5EF4-FFF2-40B4-BE49-F238E27FC236}">
                <a16:creationId xmlns:a16="http://schemas.microsoft.com/office/drawing/2014/main" id="{40082E64-F300-4951-B122-32AC0746B26D}"/>
              </a:ext>
            </a:extLst>
          </p:cNvPr>
          <p:cNvPicPr>
            <a:picLocks noChangeAspect="1"/>
          </p:cNvPicPr>
          <p:nvPr/>
        </p:nvPicPr>
        <p:blipFill>
          <a:blip r:embed="rId2"/>
          <a:stretch>
            <a:fillRect/>
          </a:stretch>
        </p:blipFill>
        <p:spPr>
          <a:xfrm>
            <a:off x="781878" y="1270758"/>
            <a:ext cx="7235687" cy="5335298"/>
          </a:xfrm>
          <a:prstGeom prst="rect">
            <a:avLst/>
          </a:prstGeom>
        </p:spPr>
      </p:pic>
    </p:spTree>
    <p:extLst>
      <p:ext uri="{BB962C8B-B14F-4D97-AF65-F5344CB8AC3E}">
        <p14:creationId xmlns:p14="http://schemas.microsoft.com/office/powerpoint/2010/main" val="3711485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12</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fontScale="92500" lnSpcReduction="20000"/>
          </a:bodyPr>
          <a:lstStyle/>
          <a:p>
            <a:pPr marL="342900" marR="0" lvl="0" indent="-342900" algn="l" defTabSz="457200" rtl="0" eaLnBrk="1" fontAlgn="base" latinLnBrk="0" hangingPunct="1">
              <a:lnSpc>
                <a:spcPct val="100000"/>
              </a:lnSpc>
              <a:spcBef>
                <a:spcPts val="1400"/>
              </a:spcBef>
              <a:spcAft>
                <a:spcPts val="200"/>
              </a:spcAft>
              <a:buClr>
                <a:srgbClr val="1F497D">
                  <a:lumMod val="60000"/>
                  <a:lumOff val="40000"/>
                </a:srgbClr>
              </a:buClr>
              <a:buSzPct val="125000"/>
              <a:buFont typeface="Lucida Grande"/>
              <a:buChar char="●"/>
              <a:tabLst/>
              <a:defRPr/>
            </a:pPr>
            <a:r>
              <a:rPr lang="en-US" dirty="0"/>
              <a:t>3-3</a:t>
            </a:r>
            <a:r>
              <a:rPr lang="el-GR" dirty="0"/>
              <a:t>θ</a:t>
            </a:r>
            <a:r>
              <a:rPr lang="en-US" dirty="0"/>
              <a:t> </a:t>
            </a:r>
            <a:r>
              <a:rPr lang="el-GR" dirty="0"/>
              <a:t>Είναι Σημαντικό να Γνωρίζετε Γιατί η Τιμή Άλλαξε: Επιστροφή στα Υποκατάστατα και τα Συμπληρωματικά</a:t>
            </a:r>
            <a:r>
              <a:rPr lang="en-US" dirty="0"/>
              <a:t> </a:t>
            </a:r>
            <a:r>
              <a:rPr kumimoji="0" lang="en-US" sz="1200" b="0" i="0" u="none" strike="noStrike" kern="1200" cap="none" spc="0" normalizeH="0" baseline="0" noProof="0" dirty="0">
                <a:ln>
                  <a:noFill/>
                </a:ln>
                <a:solidFill>
                  <a:prstClr val="black"/>
                </a:solidFill>
                <a:effectLst/>
                <a:uLnTx/>
                <a:uFillTx/>
                <a:latin typeface="Century Gothic"/>
                <a:ea typeface="ＭＳ Ｐゴシック" charset="0"/>
              </a:rPr>
              <a:t>(</a:t>
            </a:r>
            <a:r>
              <a:rPr kumimoji="0" lang="el-GR" sz="1200" b="0" i="0" u="none" strike="noStrike" kern="1200" cap="none" spc="0" normalizeH="0" baseline="0" noProof="0" dirty="0">
                <a:ln>
                  <a:noFill/>
                </a:ln>
                <a:solidFill>
                  <a:prstClr val="black"/>
                </a:solidFill>
                <a:effectLst/>
                <a:uLnTx/>
                <a:uFillTx/>
                <a:latin typeface="Century Gothic"/>
                <a:ea typeface="ＭＳ Ｐゴシック" charset="0"/>
              </a:rPr>
              <a:t>συνέχεια</a:t>
            </a:r>
            <a:r>
              <a:rPr kumimoji="0" lang="en-US" sz="1200" b="0" i="0" u="none" strike="noStrike" kern="1200" cap="none" spc="0" normalizeH="0" baseline="0" noProof="0" dirty="0">
                <a:ln>
                  <a:noFill/>
                </a:ln>
                <a:solidFill>
                  <a:prstClr val="black"/>
                </a:solidFill>
                <a:effectLst/>
                <a:uLnTx/>
                <a:uFillTx/>
                <a:latin typeface="Century Gothic"/>
                <a:ea typeface="ＭＳ Ｐゴシック" charset="0"/>
              </a:rPr>
              <a:t>)</a:t>
            </a:r>
            <a:endParaRPr lang="en-US" dirty="0"/>
          </a:p>
          <a:p>
            <a:pPr lvl="1"/>
            <a:r>
              <a:rPr lang="el-GR" dirty="0"/>
              <a:t>Δύο αγαθά είναι υποκατάστατα αν, καθώς η τιμή του ενός αυξάνεται (μειώνεται), η ζήτηση για το άλλο αγαθό αυξάνεται (μειώνεται)</a:t>
            </a:r>
            <a:r>
              <a:rPr lang="en-US" dirty="0"/>
              <a:t> </a:t>
            </a:r>
            <a:endParaRPr lang="el-GR" dirty="0"/>
          </a:p>
          <a:p>
            <a:pPr lvl="1"/>
            <a:r>
              <a:rPr lang="el-GR" dirty="0"/>
              <a:t>Δύο αγαθά είναι συμπληρωματικά αν, καθώς η τιμή του ενός αυξάνεται (μειώνεται), η ζήτηση για το άλλο αγαθό μειώνεται (αυξάνεται)</a:t>
            </a:r>
            <a:r>
              <a:rPr lang="en-US" dirty="0"/>
              <a:t> </a:t>
            </a:r>
            <a:endParaRPr lang="el-GR" dirty="0"/>
          </a:p>
          <a:p>
            <a:pPr lvl="1"/>
            <a:r>
              <a:rPr lang="el-GR" dirty="0"/>
              <a:t>Αυτοί οι κανόνες είναι σωστοί εάν η αρχική αύξηση ή μείωση της τιμής είναι αποτέλεσμα μεταβολής της προσφοράς και </a:t>
            </a:r>
            <a:r>
              <a:rPr lang="el-GR" i="1" dirty="0"/>
              <a:t>όχι</a:t>
            </a:r>
            <a:r>
              <a:rPr lang="el-GR" dirty="0"/>
              <a:t> μεταβολής της ζήτησης</a:t>
            </a:r>
            <a:r>
              <a:rPr lang="en-US" dirty="0"/>
              <a:t> </a:t>
            </a:r>
            <a:endParaRPr lang="el-GR" dirty="0"/>
          </a:p>
          <a:p>
            <a:pPr lvl="1"/>
            <a:r>
              <a:rPr lang="el-GR" dirty="0"/>
              <a:t>Μάθημα</a:t>
            </a:r>
            <a:r>
              <a:rPr lang="en-US" dirty="0"/>
              <a:t>: </a:t>
            </a:r>
            <a:r>
              <a:rPr lang="el-GR" dirty="0"/>
              <a:t>Δεν πρέπει ποτέ να εξηγούμε τις οικονομικές συνθήκες ξεκινώντας από μία μεταβολή της τιμής. Αντιθέτως, θα πρέπει να ξεκινούμε μία οικονομική εξήγηση ένα βήμα </a:t>
            </a:r>
            <a:r>
              <a:rPr lang="el-GR" i="1" dirty="0"/>
              <a:t>πριν</a:t>
            </a:r>
            <a:r>
              <a:rPr lang="en-US" dirty="0"/>
              <a:t> </a:t>
            </a:r>
            <a:r>
              <a:rPr lang="el-GR" dirty="0"/>
              <a:t>από τη μεταβολή της τιμής και να αναρωτιόμαστε «Γιατί μεταβλήθηκε η τιμή;»</a:t>
            </a:r>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46</a:t>
            </a:fld>
            <a:endParaRPr lang="en-US" sz="1100">
              <a:latin typeface="Arial Narrow Bold" charset="0"/>
              <a:cs typeface="Arial Narrow Bold" charset="0"/>
            </a:endParaRPr>
          </a:p>
        </p:txBody>
      </p:sp>
    </p:spTree>
    <p:extLst>
      <p:ext uri="{BB962C8B-B14F-4D97-AF65-F5344CB8AC3E}">
        <p14:creationId xmlns:p14="http://schemas.microsoft.com/office/powerpoint/2010/main" val="279506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3-3 </a:t>
            </a:r>
            <a:r>
              <a:rPr lang="el-GR" dirty="0"/>
              <a:t>Η Αγορά</a:t>
            </a:r>
            <a:r>
              <a:rPr lang="en-US" dirty="0"/>
              <a:t>: </a:t>
            </a:r>
            <a:r>
              <a:rPr lang="el-GR" dirty="0"/>
              <a:t>Συνδυασμός Προσφοράς  και Ζήτησης </a:t>
            </a:r>
            <a:r>
              <a:rPr lang="en-US" sz="1400" dirty="0"/>
              <a:t>(</a:t>
            </a:r>
            <a:r>
              <a:rPr lang="el-GR" sz="1400" dirty="0"/>
              <a:t>13</a:t>
            </a:r>
            <a:r>
              <a:rPr lang="en-US" sz="1400" dirty="0"/>
              <a:t> </a:t>
            </a:r>
            <a:r>
              <a:rPr lang="el-GR" sz="1400" dirty="0"/>
              <a:t>από 13</a:t>
            </a:r>
            <a:r>
              <a:rPr lang="en-US" sz="1400" dirty="0"/>
              <a:t>) </a:t>
            </a:r>
          </a:p>
        </p:txBody>
      </p:sp>
      <p:sp>
        <p:nvSpPr>
          <p:cNvPr id="3" name="Content Placeholder 2"/>
          <p:cNvSpPr>
            <a:spLocks noGrp="1"/>
          </p:cNvSpPr>
          <p:nvPr>
            <p:ph idx="1"/>
          </p:nvPr>
        </p:nvSpPr>
        <p:spPr>
          <a:xfrm>
            <a:off x="466082" y="1331258"/>
            <a:ext cx="8329089" cy="5077479"/>
          </a:xfrm>
        </p:spPr>
        <p:txBody>
          <a:bodyPr>
            <a:normAutofit/>
          </a:bodyPr>
          <a:lstStyle/>
          <a:p>
            <a:r>
              <a:rPr lang="en-US" dirty="0"/>
              <a:t>3-3</a:t>
            </a:r>
            <a:r>
              <a:rPr lang="el-GR" dirty="0"/>
              <a:t>ι</a:t>
            </a:r>
            <a:r>
              <a:rPr lang="en-US" dirty="0"/>
              <a:t> </a:t>
            </a:r>
            <a:r>
              <a:rPr lang="el-GR" dirty="0"/>
              <a:t>Επίλογος</a:t>
            </a:r>
            <a:r>
              <a:rPr lang="en-US" dirty="0"/>
              <a:t>: </a:t>
            </a:r>
            <a:r>
              <a:rPr lang="el-GR" dirty="0"/>
              <a:t>Ποιος Ταΐζει το </a:t>
            </a:r>
            <a:r>
              <a:rPr lang="en-US" dirty="0"/>
              <a:t>Cleveland</a:t>
            </a:r>
            <a:r>
              <a:rPr lang="el-GR" dirty="0"/>
              <a:t>;</a:t>
            </a:r>
            <a:r>
              <a:rPr lang="en-US" dirty="0"/>
              <a:t> </a:t>
            </a:r>
          </a:p>
          <a:p>
            <a:pPr lvl="1"/>
            <a:r>
              <a:rPr lang="el-GR" dirty="0"/>
              <a:t>Η αγορά ταΐζει το </a:t>
            </a:r>
            <a:r>
              <a:rPr lang="en-US" dirty="0"/>
              <a:t>Cleveland</a:t>
            </a:r>
          </a:p>
          <a:p>
            <a:pPr lvl="1"/>
            <a:r>
              <a:rPr lang="el-GR" b="1" dirty="0">
                <a:solidFill>
                  <a:srgbClr val="87004A"/>
                </a:solidFill>
              </a:rPr>
              <a:t>Αυθόρμητη Πράξη</a:t>
            </a:r>
            <a:r>
              <a:rPr lang="en-US" dirty="0"/>
              <a:t>: </a:t>
            </a:r>
            <a:r>
              <a:rPr lang="el-GR" dirty="0"/>
              <a:t>Η αυθόρμητη και αθέλητη ανάδυση μιας τάξης από τις ιδιοτελείς πράξης των ατόμων. Μία αθέλητη συνέπεια της ανθρώπινης δράσης, με έμφαση στη λέξη «αθέλητη»</a:t>
            </a:r>
            <a:endParaRPr lang="en-US" dirty="0"/>
          </a:p>
          <a:p>
            <a:pPr lvl="1"/>
            <a:endParaRPr lang="en-US" dirty="0"/>
          </a:p>
          <a:p>
            <a:pPr lvl="1"/>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47</a:t>
            </a:fld>
            <a:endParaRPr lang="en-US" sz="1100">
              <a:latin typeface="Arial Narrow Bold" charset="0"/>
              <a:cs typeface="Arial Narrow Bold" charset="0"/>
            </a:endParaRPr>
          </a:p>
        </p:txBody>
      </p:sp>
    </p:spTree>
    <p:extLst>
      <p:ext uri="{BB962C8B-B14F-4D97-AF65-F5344CB8AC3E}">
        <p14:creationId xmlns:p14="http://schemas.microsoft.com/office/powerpoint/2010/main" val="2921361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 </a:t>
            </a:r>
            <a:r>
              <a:rPr lang="el-GR" sz="3200" dirty="0"/>
              <a:t>Βασικές Έννοιες της Οικονομικής Επιστήμης</a:t>
            </a:r>
            <a:r>
              <a:rPr lang="en-US" sz="1400" dirty="0"/>
              <a:t>(1 </a:t>
            </a:r>
            <a:r>
              <a:rPr lang="el-GR" sz="1400" dirty="0"/>
              <a:t>από</a:t>
            </a:r>
            <a:r>
              <a:rPr lang="en-US" sz="1400" dirty="0"/>
              <a:t> 7)</a:t>
            </a:r>
          </a:p>
        </p:txBody>
      </p:sp>
      <p:sp>
        <p:nvSpPr>
          <p:cNvPr id="3" name="Content Placeholder 2"/>
          <p:cNvSpPr>
            <a:spLocks noGrp="1"/>
          </p:cNvSpPr>
          <p:nvPr>
            <p:ph idx="1"/>
          </p:nvPr>
        </p:nvSpPr>
        <p:spPr/>
        <p:txBody>
          <a:bodyPr>
            <a:normAutofit fontScale="92500" lnSpcReduction="10000"/>
          </a:bodyPr>
          <a:lstStyle/>
          <a:p>
            <a:r>
              <a:rPr lang="en-US" dirty="0"/>
              <a:t>1-3</a:t>
            </a:r>
            <a:r>
              <a:rPr lang="el-GR" dirty="0"/>
              <a:t>α</a:t>
            </a:r>
            <a:r>
              <a:rPr lang="en-US" dirty="0"/>
              <a:t>  </a:t>
            </a:r>
            <a:r>
              <a:rPr lang="el-GR" dirty="0"/>
              <a:t>Κόστος Ευκαιρίας</a:t>
            </a:r>
            <a:endParaRPr lang="en-US" dirty="0"/>
          </a:p>
          <a:p>
            <a:pPr lvl="1"/>
            <a:r>
              <a:rPr lang="el-GR" b="1" dirty="0">
                <a:solidFill>
                  <a:srgbClr val="87004A"/>
                </a:solidFill>
              </a:rPr>
              <a:t>Κόστος Ευκαιρίας</a:t>
            </a:r>
            <a:r>
              <a:rPr lang="en-US" dirty="0"/>
              <a:t>: </a:t>
            </a:r>
            <a:r>
              <a:rPr lang="el-GR" dirty="0"/>
              <a:t>Η ευκαιρία ή η εναλλακτική που έχει την υψηλότερη αξία και θυσιάζεται όταν προχωράμε σε μία επιλογή</a:t>
            </a:r>
            <a:endParaRPr lang="en-US" dirty="0"/>
          </a:p>
          <a:p>
            <a:pPr lvl="2"/>
            <a:r>
              <a:rPr lang="el-GR" dirty="0"/>
              <a:t>Τίποτα δεν χαρίζεται</a:t>
            </a:r>
            <a:endParaRPr lang="en-US" dirty="0"/>
          </a:p>
          <a:p>
            <a:pPr lvl="2"/>
            <a:r>
              <a:rPr lang="el-GR" i="1" dirty="0"/>
              <a:t>Σκεφτείτε ως Οικονομολόγος</a:t>
            </a:r>
            <a:r>
              <a:rPr lang="en-US" i="1" dirty="0"/>
              <a:t>: </a:t>
            </a:r>
            <a:r>
              <a:rPr lang="el-GR" i="1" dirty="0"/>
              <a:t>Η Μηδενική Τιμή δεν Σημαίνει Μηδενικό Κόστος</a:t>
            </a:r>
            <a:endParaRPr lang="en-US" i="1" dirty="0"/>
          </a:p>
          <a:p>
            <a:r>
              <a:rPr lang="en-US" b="1" dirty="0"/>
              <a:t>1-3</a:t>
            </a:r>
            <a:r>
              <a:rPr lang="el-GR" b="1" dirty="0"/>
              <a:t>β</a:t>
            </a:r>
            <a:r>
              <a:rPr lang="en-US" b="1" dirty="0"/>
              <a:t> </a:t>
            </a:r>
            <a:r>
              <a:rPr lang="el-GR" b="1" dirty="0"/>
              <a:t>Κόστος Ευκαιρίας και Συμπεριφορά</a:t>
            </a:r>
            <a:endParaRPr lang="en-US" b="1" dirty="0"/>
          </a:p>
          <a:p>
            <a:pPr lvl="1"/>
            <a:r>
              <a:rPr lang="el-GR" dirty="0"/>
              <a:t>Οι οικονομολόγοι πιστεύουν ότι μία αλλαγή στο κόστος ευκαιρίας μπορεί να αλλάξει τη συμπεριφορά ενός ανθρώπου</a:t>
            </a:r>
            <a:endParaRPr lang="en-US" dirty="0"/>
          </a:p>
          <a:p>
            <a:pPr lvl="1"/>
            <a:r>
              <a:rPr lang="el-GR" dirty="0"/>
              <a:t>Όσο πιο υψηλό είναι το κόστος ευκαιρίας ενός πράγματος, τόσο λιγότερο πιθανό είναι να το κάνουμε</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348398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 </a:t>
            </a:r>
            <a:r>
              <a:rPr lang="el-GR" sz="3200" dirty="0"/>
              <a:t>Βασικές Έννοιες της Οικονομικής Επιστήμης </a:t>
            </a:r>
            <a:r>
              <a:rPr lang="en-US" sz="1400" dirty="0"/>
              <a:t>(2 </a:t>
            </a:r>
            <a:r>
              <a:rPr lang="el-GR" sz="1400" dirty="0"/>
              <a:t>από</a:t>
            </a:r>
            <a:r>
              <a:rPr lang="en-US" sz="1400" dirty="0"/>
              <a:t> 7)</a:t>
            </a:r>
          </a:p>
        </p:txBody>
      </p:sp>
      <p:sp>
        <p:nvSpPr>
          <p:cNvPr id="3" name="Content Placeholder 2"/>
          <p:cNvSpPr>
            <a:spLocks noGrp="1"/>
          </p:cNvSpPr>
          <p:nvPr>
            <p:ph idx="1"/>
          </p:nvPr>
        </p:nvSpPr>
        <p:spPr/>
        <p:txBody>
          <a:bodyPr>
            <a:normAutofit/>
          </a:bodyPr>
          <a:lstStyle/>
          <a:p>
            <a:r>
              <a:rPr lang="en-US" dirty="0"/>
              <a:t>1-3</a:t>
            </a:r>
            <a:r>
              <a:rPr lang="el-GR" dirty="0"/>
              <a:t>γ</a:t>
            </a:r>
            <a:r>
              <a:rPr lang="en-US" dirty="0"/>
              <a:t>  </a:t>
            </a:r>
            <a:r>
              <a:rPr lang="el-GR" dirty="0"/>
              <a:t>Οφέλη και Κόστη</a:t>
            </a:r>
            <a:endParaRPr lang="en-US" dirty="0"/>
          </a:p>
          <a:p>
            <a:pPr lvl="1"/>
            <a:r>
              <a:rPr lang="el-GR" dirty="0"/>
              <a:t>Τα οφέλη σπάνια δεν επιφέρουν κόστη</a:t>
            </a:r>
            <a:endParaRPr lang="en-US" dirty="0"/>
          </a:p>
          <a:p>
            <a:pPr lvl="1"/>
            <a:r>
              <a:rPr lang="el-GR" dirty="0"/>
              <a:t>Αν εγκρίναμε έναν νόμο σύμφωνα με τον οποίο όποιος οδηγεί αυτοκίνητο θα καταδικάζεται σε ποινή φυλάκισης 40 ετών, τότε ελάχιστοι θα οδηγούσαν και η ρύπανση από τα καυσαέρια θα εξαλειφόταν</a:t>
            </a:r>
            <a:r>
              <a:rPr lang="en-US" dirty="0"/>
              <a:t> </a:t>
            </a:r>
            <a:endParaRPr lang="el-GR" dirty="0"/>
          </a:p>
          <a:p>
            <a:pPr lvl="1"/>
            <a:r>
              <a:rPr lang="el-GR" dirty="0"/>
              <a:t>Ωστόσο, πολλοί άνθρωποι θα θεωρούσαν ότι το κόστος είναι υπερβολικά υψηλό</a:t>
            </a:r>
            <a:endParaRPr lang="en-US" dirty="0"/>
          </a:p>
          <a:p>
            <a:pPr lvl="1"/>
            <a:r>
              <a:rPr lang="el-GR" dirty="0"/>
              <a:t>Οι οικονομολόγοι λαμβάνουν υπόψη τους</a:t>
            </a:r>
            <a:r>
              <a:rPr lang="en-US" dirty="0"/>
              <a:t> </a:t>
            </a:r>
            <a:r>
              <a:rPr lang="el-GR" i="1" dirty="0"/>
              <a:t>τόσο τα κόστη όσο και τα οφέλη</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21188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Πίνακας Ζήτησης και Καμπύλη Ζήτησης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5</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6" name="Εικόνα 5">
            <a:extLst>
              <a:ext uri="{FF2B5EF4-FFF2-40B4-BE49-F238E27FC236}">
                <a16:creationId xmlns:a16="http://schemas.microsoft.com/office/drawing/2014/main" id="{A771757F-5CEF-4C1D-B783-134827A70E54}"/>
              </a:ext>
            </a:extLst>
          </p:cNvPr>
          <p:cNvPicPr>
            <a:picLocks noChangeAspect="1"/>
          </p:cNvPicPr>
          <p:nvPr/>
        </p:nvPicPr>
        <p:blipFill>
          <a:blip r:embed="rId2"/>
          <a:stretch>
            <a:fillRect/>
          </a:stretch>
        </p:blipFill>
        <p:spPr>
          <a:xfrm>
            <a:off x="234362" y="1695567"/>
            <a:ext cx="8675275" cy="3591538"/>
          </a:xfrm>
          <a:prstGeom prst="rect">
            <a:avLst/>
          </a:prstGeom>
        </p:spPr>
      </p:pic>
    </p:spTree>
    <p:extLst>
      <p:ext uri="{BB962C8B-B14F-4D97-AF65-F5344CB8AC3E}">
        <p14:creationId xmlns:p14="http://schemas.microsoft.com/office/powerpoint/2010/main" val="1023816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1-3  </a:t>
            </a:r>
            <a:r>
              <a:rPr lang="el-GR" dirty="0"/>
              <a:t>Βασικές Έννοιες της Οικονομικής Επιστήμης </a:t>
            </a:r>
            <a:r>
              <a:rPr lang="en-US" sz="1400" dirty="0"/>
              <a:t>(6 </a:t>
            </a:r>
            <a:r>
              <a:rPr lang="el-GR" sz="1400" dirty="0"/>
              <a:t>από</a:t>
            </a:r>
            <a:r>
              <a:rPr lang="en-US" sz="1400" dirty="0"/>
              <a:t> 7)</a:t>
            </a:r>
          </a:p>
        </p:txBody>
      </p:sp>
      <p:sp>
        <p:nvSpPr>
          <p:cNvPr id="3" name="Content Placeholder 2"/>
          <p:cNvSpPr>
            <a:spLocks noGrp="1"/>
          </p:cNvSpPr>
          <p:nvPr>
            <p:ph idx="1"/>
          </p:nvPr>
        </p:nvSpPr>
        <p:spPr/>
        <p:txBody>
          <a:bodyPr>
            <a:normAutofit/>
          </a:bodyPr>
          <a:lstStyle/>
          <a:p>
            <a:r>
              <a:rPr lang="en-US" b="1" dirty="0"/>
              <a:t>1-3</a:t>
            </a:r>
            <a:r>
              <a:rPr lang="el-GR" b="1" dirty="0"/>
              <a:t>ε</a:t>
            </a:r>
            <a:r>
              <a:rPr lang="en-US" b="1" dirty="0"/>
              <a:t> </a:t>
            </a:r>
            <a:r>
              <a:rPr lang="el-GR" b="1" dirty="0"/>
              <a:t>Αποτελεσματικότητα</a:t>
            </a:r>
            <a:r>
              <a:rPr lang="en-US" b="1" dirty="0"/>
              <a:t> </a:t>
            </a:r>
            <a:r>
              <a:rPr lang="en-US" sz="1400" b="0" dirty="0"/>
              <a:t>(</a:t>
            </a:r>
            <a:r>
              <a:rPr lang="el-GR" sz="1400" b="0" dirty="0"/>
              <a:t>συνέχεια</a:t>
            </a:r>
            <a:r>
              <a:rPr lang="en-US" sz="1400" b="0" dirty="0"/>
              <a:t>)</a:t>
            </a:r>
            <a:endParaRPr lang="en-US" b="1" dirty="0"/>
          </a:p>
          <a:p>
            <a:pPr lvl="1"/>
            <a:r>
              <a:rPr lang="el-GR" b="1" dirty="0">
                <a:solidFill>
                  <a:srgbClr val="87004A"/>
                </a:solidFill>
              </a:rPr>
              <a:t>Μεγιστοποίηση των Καθαρών Οφελών</a:t>
            </a:r>
            <a:r>
              <a:rPr lang="en-US" b="1" dirty="0"/>
              <a:t>: </a:t>
            </a:r>
            <a:r>
              <a:rPr lang="el-GR" dirty="0"/>
              <a:t>Αν είχατε σταματήσει τη μελέτη μετά την 1</a:t>
            </a:r>
            <a:r>
              <a:rPr lang="el-GR" baseline="30000" dirty="0"/>
              <a:t>η</a:t>
            </a:r>
            <a:r>
              <a:rPr lang="el-GR" dirty="0"/>
              <a:t> ώρα, θα είχατε θυσιάσει τα </a:t>
            </a:r>
            <a:r>
              <a:rPr lang="el-GR" i="1" dirty="0"/>
              <a:t>καθαρά οφέλη </a:t>
            </a:r>
            <a:r>
              <a:rPr lang="el-GR" dirty="0"/>
              <a:t>της επιπρόσθετης μελέτης</a:t>
            </a:r>
            <a:r>
              <a:rPr lang="en-US" dirty="0"/>
              <a:t> </a:t>
            </a:r>
            <a:endParaRPr lang="el-GR" dirty="0"/>
          </a:p>
          <a:p>
            <a:pPr lvl="1"/>
            <a:r>
              <a:rPr lang="el-GR" dirty="0"/>
              <a:t>Η αποτελεσματικότητα αντιστοιχεί σε</a:t>
            </a:r>
            <a:r>
              <a:rPr lang="en-US" dirty="0"/>
              <a:t> </a:t>
            </a:r>
            <a:r>
              <a:rPr lang="en-US" i="1" dirty="0"/>
              <a:t>MB</a:t>
            </a:r>
            <a:r>
              <a:rPr lang="en-US" dirty="0"/>
              <a:t> = </a:t>
            </a:r>
            <a:r>
              <a:rPr lang="en-US" i="1" dirty="0"/>
              <a:t>MC</a:t>
            </a:r>
            <a:r>
              <a:rPr lang="el-GR" i="1" dirty="0"/>
              <a:t> </a:t>
            </a:r>
            <a:r>
              <a:rPr lang="el-GR" dirty="0"/>
              <a:t>και στη μεγιστοποίηση των καθαρών οφελών</a:t>
            </a:r>
            <a:endParaRPr lang="en-US" dirty="0"/>
          </a:p>
          <a:p>
            <a:r>
              <a:rPr lang="el-GR" b="0" i="1" dirty="0"/>
              <a:t>Σκεφτείτε ως Οικονομολόγος</a:t>
            </a:r>
            <a:r>
              <a:rPr lang="en-US" b="0" i="1" dirty="0"/>
              <a:t>: </a:t>
            </a:r>
            <a:r>
              <a:rPr lang="el-GR" b="0" i="1" dirty="0"/>
              <a:t>Δεν υπάρχουν χαρτονομίσματα των</a:t>
            </a:r>
            <a:r>
              <a:rPr lang="en-US" b="0" i="1" dirty="0"/>
              <a:t> $10 </a:t>
            </a:r>
            <a:r>
              <a:rPr lang="el-GR" b="0" i="1" dirty="0"/>
              <a:t>στο πεζοδρόμιο</a:t>
            </a:r>
            <a:endParaRPr lang="en-US" b="0" i="1" dirty="0"/>
          </a:p>
          <a:p>
            <a:r>
              <a:rPr lang="en-US" i="0" dirty="0"/>
              <a:t>1-3</a:t>
            </a:r>
            <a:r>
              <a:rPr lang="el-GR" i="0" dirty="0" err="1"/>
              <a:t>στ</a:t>
            </a:r>
            <a:r>
              <a:rPr lang="en-US" i="0" dirty="0"/>
              <a:t> </a:t>
            </a:r>
            <a:r>
              <a:rPr lang="el-GR" i="0" dirty="0"/>
              <a:t>Η Οικονομική Επιστήμη Σχετίζεται με τα Κίνητρα</a:t>
            </a:r>
            <a:endParaRPr lang="en-US" i="0" dirty="0"/>
          </a:p>
          <a:p>
            <a:pPr lvl="1"/>
            <a:r>
              <a:rPr lang="el-GR" b="1" dirty="0">
                <a:solidFill>
                  <a:srgbClr val="87004A"/>
                </a:solidFill>
              </a:rPr>
              <a:t>Κίνητρο</a:t>
            </a:r>
            <a:r>
              <a:rPr lang="en-US" dirty="0"/>
              <a:t>: </a:t>
            </a:r>
            <a:r>
              <a:rPr lang="el-GR" dirty="0"/>
              <a:t>Κάτι που ενθαρρύνει ή κινητοποιεί έναν άνθρωπο να αναλάβει δράση</a:t>
            </a:r>
            <a:endParaRPr lang="en-US" i="0"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50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168979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Σπανιότητα</a:t>
            </a:r>
            <a:r>
              <a:rPr lang="en-US" dirty="0"/>
              <a:t> </a:t>
            </a:r>
            <a:r>
              <a:rPr lang="el-GR" dirty="0"/>
              <a:t>και</a:t>
            </a:r>
            <a:r>
              <a:rPr lang="en-US" dirty="0"/>
              <a:t> </a:t>
            </a:r>
            <a:r>
              <a:rPr lang="el-GR" dirty="0"/>
              <a:t>Σχετικές Έννοιες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51</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12" name="Εικόνα 11">
            <a:extLst>
              <a:ext uri="{FF2B5EF4-FFF2-40B4-BE49-F238E27FC236}">
                <a16:creationId xmlns:a16="http://schemas.microsoft.com/office/drawing/2014/main" id="{B03E381E-D1D8-42C6-B33C-7891B0B13EB6}"/>
              </a:ext>
            </a:extLst>
          </p:cNvPr>
          <p:cNvPicPr>
            <a:picLocks noChangeAspect="1"/>
          </p:cNvPicPr>
          <p:nvPr/>
        </p:nvPicPr>
        <p:blipFill>
          <a:blip r:embed="rId2"/>
          <a:stretch>
            <a:fillRect/>
          </a:stretch>
        </p:blipFill>
        <p:spPr>
          <a:xfrm>
            <a:off x="305333" y="2550520"/>
            <a:ext cx="8533333" cy="1571429"/>
          </a:xfrm>
          <a:prstGeom prst="rect">
            <a:avLst/>
          </a:prstGeom>
        </p:spPr>
      </p:pic>
    </p:spTree>
    <p:extLst>
      <p:ext uri="{BB962C8B-B14F-4D97-AF65-F5344CB8AC3E}">
        <p14:creationId xmlns:p14="http://schemas.microsoft.com/office/powerpoint/2010/main" val="375991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sz="1400" dirty="0"/>
              <a:t>(3 </a:t>
            </a:r>
            <a:r>
              <a:rPr lang="el-GR" sz="1400" dirty="0"/>
              <a:t>από</a:t>
            </a:r>
            <a:r>
              <a:rPr lang="en-US" sz="1400" dirty="0"/>
              <a:t> 9) </a:t>
            </a:r>
          </a:p>
        </p:txBody>
      </p:sp>
      <p:sp>
        <p:nvSpPr>
          <p:cNvPr id="3" name="Content Placeholder 2"/>
          <p:cNvSpPr>
            <a:spLocks noGrp="1"/>
          </p:cNvSpPr>
          <p:nvPr>
            <p:ph idx="1"/>
          </p:nvPr>
        </p:nvSpPr>
        <p:spPr/>
        <p:txBody>
          <a:bodyPr>
            <a:normAutofit lnSpcReduction="10000"/>
          </a:bodyPr>
          <a:lstStyle/>
          <a:p>
            <a:r>
              <a:rPr lang="en-US" dirty="0"/>
              <a:t>3-1</a:t>
            </a:r>
            <a:r>
              <a:rPr lang="el-GR" dirty="0"/>
              <a:t>γ</a:t>
            </a:r>
            <a:r>
              <a:rPr lang="en-US" dirty="0"/>
              <a:t>  </a:t>
            </a:r>
            <a:r>
              <a:rPr lang="el-GR" dirty="0"/>
              <a:t>Γιατί η Ζητούμενη Ποσότητα Μειώνεται Καθώς Αυξάνεται η Τιμή;</a:t>
            </a:r>
            <a:endParaRPr lang="en-US" dirty="0"/>
          </a:p>
          <a:p>
            <a:pPr lvl="1"/>
            <a:r>
              <a:rPr lang="el-GR" b="1" dirty="0">
                <a:solidFill>
                  <a:srgbClr val="87004A"/>
                </a:solidFill>
              </a:rPr>
              <a:t>Νόμος της Φθίνουσας Οριακής Χρησιμότητας</a:t>
            </a:r>
            <a:r>
              <a:rPr lang="en-US" dirty="0"/>
              <a:t>: </a:t>
            </a:r>
            <a:r>
              <a:rPr lang="el-GR" dirty="0"/>
              <a:t>Για μία δεδομένη χρονική περίοδο, η οριακή (ή επιπρόσθετη) χρησιμότητα ή ικανοποίηση από την κατανάλωση ίσων, διαδοχικών μονάδων ενός αγαθού μειώνεται, καθώς η ποσότητα του αγαθού που καταναλώνεται αυξάνεται. </a:t>
            </a:r>
          </a:p>
          <a:p>
            <a:pPr lvl="1"/>
            <a:r>
              <a:rPr lang="el-GR" dirty="0"/>
              <a:t>Γιατί;</a:t>
            </a:r>
            <a:endParaRPr lang="en-US" dirty="0"/>
          </a:p>
          <a:p>
            <a:pPr lvl="2"/>
            <a:r>
              <a:rPr lang="el-GR" dirty="0"/>
              <a:t>Οι άνθρωποι υποκαθιστούν τα αγαθά με υψηλότερη τιμή με αγαθά με χαμηλότερη τιμή</a:t>
            </a:r>
            <a:endParaRPr lang="en-US" dirty="0"/>
          </a:p>
          <a:p>
            <a:pPr lvl="2"/>
            <a:r>
              <a:rPr lang="el-GR" dirty="0"/>
              <a:t>Λόγω του νόμου της φθίνουσας οριακής χρησιμότητας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a:latin typeface="Arial Narrow Bold" charset="0"/>
              <a:cs typeface="Arial Narrow Bold" charset="0"/>
            </a:endParaRPr>
          </a:p>
        </p:txBody>
      </p:sp>
    </p:spTree>
    <p:extLst>
      <p:ext uri="{BB962C8B-B14F-4D97-AF65-F5344CB8AC3E}">
        <p14:creationId xmlns:p14="http://schemas.microsoft.com/office/powerpoint/2010/main" val="392850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sz="1400" dirty="0"/>
              <a:t>(4 </a:t>
            </a:r>
            <a:r>
              <a:rPr lang="el-GR" sz="1400" dirty="0"/>
              <a:t>από</a:t>
            </a:r>
            <a:r>
              <a:rPr lang="en-US" sz="1400" dirty="0"/>
              <a:t> 9) </a:t>
            </a:r>
          </a:p>
        </p:txBody>
      </p:sp>
      <p:sp>
        <p:nvSpPr>
          <p:cNvPr id="3" name="Content Placeholder 2"/>
          <p:cNvSpPr>
            <a:spLocks noGrp="1"/>
          </p:cNvSpPr>
          <p:nvPr>
            <p:ph idx="1"/>
          </p:nvPr>
        </p:nvSpPr>
        <p:spPr>
          <a:xfrm>
            <a:off x="528794" y="1398495"/>
            <a:ext cx="8329089" cy="5094280"/>
          </a:xfrm>
        </p:spPr>
        <p:txBody>
          <a:bodyPr/>
          <a:lstStyle/>
          <a:p>
            <a:r>
              <a:rPr lang="en-US" dirty="0"/>
              <a:t>3-1</a:t>
            </a:r>
            <a:r>
              <a:rPr lang="el-GR" dirty="0"/>
              <a:t>δ</a:t>
            </a:r>
            <a:r>
              <a:rPr lang="en-US" dirty="0"/>
              <a:t>  </a:t>
            </a:r>
            <a:r>
              <a:rPr lang="el-GR" dirty="0"/>
              <a:t>Ατομική και Αγοραία Καμπύλη Ζήτησης</a:t>
            </a:r>
            <a:endParaRPr lang="en-US" dirty="0"/>
          </a:p>
          <a:p>
            <a:pPr lvl="1"/>
            <a:r>
              <a:rPr lang="el-GR" dirty="0"/>
              <a:t>Υπάρχει μία διαφορά μεταξύ αυτών των δύο καμπυλών ζήτησης</a:t>
            </a:r>
            <a:r>
              <a:rPr lang="en-US" dirty="0"/>
              <a:t>: </a:t>
            </a:r>
          </a:p>
          <a:p>
            <a:pPr lvl="2"/>
            <a:r>
              <a:rPr lang="el-GR" dirty="0"/>
              <a:t>Μία ατομική καμπύλη ζήτησης αναπαριστά τους συνδυασμούς τιμής-ποσότητας για ένα συγκεκριμένο αγαθό ή έναν μεμονωμένο αγοραστή</a:t>
            </a:r>
            <a:endParaRPr lang="en-US" dirty="0"/>
          </a:p>
          <a:p>
            <a:pPr lvl="2"/>
            <a:r>
              <a:rPr lang="el-GR" dirty="0"/>
              <a:t>Μία αγοραία καμπύλη ζήτησης αναπαριστά τους συνδυασμούς τιμής-ποσότητας ενός αγαθού για </a:t>
            </a:r>
            <a:r>
              <a:rPr lang="el-GR" i="1" dirty="0"/>
              <a:t>όλους τους αγοραστές. </a:t>
            </a:r>
            <a:r>
              <a:rPr lang="el-GR" dirty="0"/>
              <a:t>Η καμπύλη προκύπτει από την </a:t>
            </a:r>
            <a:r>
              <a:rPr lang="en-US" dirty="0"/>
              <a:t>“</a:t>
            </a:r>
            <a:r>
              <a:rPr lang="el-GR" dirty="0"/>
              <a:t>πρόσθεση</a:t>
            </a:r>
            <a:r>
              <a:rPr lang="en-US" dirty="0"/>
              <a:t>” </a:t>
            </a:r>
            <a:r>
              <a:rPr lang="el-GR" dirty="0"/>
              <a:t>των ατομικών καμπυλών ζήτησης, όπως φαίνεται στο Σχήμα 2</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7</a:t>
            </a:fld>
            <a:endParaRPr lang="en-US" sz="1100">
              <a:latin typeface="Arial Narrow Bold" charset="0"/>
              <a:cs typeface="Arial Narrow Bold" charset="0"/>
            </a:endParaRPr>
          </a:p>
        </p:txBody>
      </p:sp>
    </p:spTree>
    <p:extLst>
      <p:ext uri="{BB962C8B-B14F-4D97-AF65-F5344CB8AC3E}">
        <p14:creationId xmlns:p14="http://schemas.microsoft.com/office/powerpoint/2010/main" val="153647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Πίνακας Αγοραίας Ζήτησης και Αγοραία Καμπύλη Ζήτησης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8</a:t>
            </a:fld>
            <a:endParaRPr lang="en-US" sz="110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6" name="Εικόνα 5">
            <a:extLst>
              <a:ext uri="{FF2B5EF4-FFF2-40B4-BE49-F238E27FC236}">
                <a16:creationId xmlns:a16="http://schemas.microsoft.com/office/drawing/2014/main" id="{D83DD033-ED36-4FE0-A6FF-4950B80A475F}"/>
              </a:ext>
            </a:extLst>
          </p:cNvPr>
          <p:cNvPicPr>
            <a:picLocks noChangeAspect="1"/>
          </p:cNvPicPr>
          <p:nvPr/>
        </p:nvPicPr>
        <p:blipFill>
          <a:blip r:embed="rId2"/>
          <a:stretch>
            <a:fillRect/>
          </a:stretch>
        </p:blipFill>
        <p:spPr>
          <a:xfrm>
            <a:off x="415925" y="1390998"/>
            <a:ext cx="8237538" cy="5200302"/>
          </a:xfrm>
          <a:prstGeom prst="rect">
            <a:avLst/>
          </a:prstGeom>
        </p:spPr>
      </p:pic>
    </p:spTree>
    <p:extLst>
      <p:ext uri="{BB962C8B-B14F-4D97-AF65-F5344CB8AC3E}">
        <p14:creationId xmlns:p14="http://schemas.microsoft.com/office/powerpoint/2010/main" val="285568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3-1  </a:t>
            </a:r>
            <a:r>
              <a:rPr lang="el-GR" dirty="0"/>
              <a:t>Τι Εννοούμε με τον Όρο «Ζήτηση»; </a:t>
            </a:r>
            <a:r>
              <a:rPr lang="en-US" sz="1400" dirty="0"/>
              <a:t>(5 </a:t>
            </a:r>
            <a:r>
              <a:rPr lang="el-GR" sz="1400" dirty="0"/>
              <a:t>από</a:t>
            </a:r>
            <a:r>
              <a:rPr lang="en-US" sz="1400" dirty="0"/>
              <a:t> 9) </a:t>
            </a:r>
          </a:p>
        </p:txBody>
      </p:sp>
      <p:sp>
        <p:nvSpPr>
          <p:cNvPr id="3" name="Content Placeholder 2"/>
          <p:cNvSpPr>
            <a:spLocks noGrp="1"/>
          </p:cNvSpPr>
          <p:nvPr>
            <p:ph idx="1"/>
          </p:nvPr>
        </p:nvSpPr>
        <p:spPr>
          <a:xfrm>
            <a:off x="528794" y="1398495"/>
            <a:ext cx="8329089" cy="5094280"/>
          </a:xfrm>
        </p:spPr>
        <p:txBody>
          <a:bodyPr>
            <a:normAutofit fontScale="92500" lnSpcReduction="10000"/>
          </a:bodyPr>
          <a:lstStyle/>
          <a:p>
            <a:r>
              <a:rPr lang="en-US" dirty="0"/>
              <a:t>3-1</a:t>
            </a:r>
            <a:r>
              <a:rPr lang="el-GR" dirty="0"/>
              <a:t>ε</a:t>
            </a:r>
            <a:r>
              <a:rPr lang="en-US" dirty="0"/>
              <a:t>  </a:t>
            </a:r>
            <a:r>
              <a:rPr lang="el-GR" dirty="0"/>
              <a:t>Μία Αλλαγή στη Ζητούμενη Ποσότητα </a:t>
            </a:r>
            <a:r>
              <a:rPr lang="en-US" dirty="0"/>
              <a:t>vs </a:t>
            </a:r>
            <a:r>
              <a:rPr lang="el-GR" dirty="0"/>
              <a:t>Μία Αλλαγή στη Ζήτηση</a:t>
            </a:r>
            <a:endParaRPr lang="en-US" dirty="0"/>
          </a:p>
          <a:p>
            <a:pPr lvl="1"/>
            <a:r>
              <a:rPr lang="el-GR" dirty="0"/>
              <a:t>Ζητούμενη Ποσότητα </a:t>
            </a:r>
            <a:r>
              <a:rPr lang="en-US" i="1" dirty="0"/>
              <a:t>= </a:t>
            </a:r>
            <a:r>
              <a:rPr lang="el-GR" dirty="0"/>
              <a:t>ο</a:t>
            </a:r>
            <a:r>
              <a:rPr lang="en-US" i="1" dirty="0"/>
              <a:t> </a:t>
            </a:r>
            <a:r>
              <a:rPr lang="el-GR" i="1" dirty="0"/>
              <a:t>αριθμός</a:t>
            </a:r>
            <a:r>
              <a:rPr lang="en-US" i="1" dirty="0"/>
              <a:t> </a:t>
            </a:r>
            <a:r>
              <a:rPr lang="el-GR" dirty="0"/>
              <a:t>των μονάδων ενός αγαθού που τα άτομα είναι πρόθυμα και ικανά να αγοράσουν σε μια δεδομένη τιμή</a:t>
            </a:r>
            <a:endParaRPr lang="en-US" dirty="0"/>
          </a:p>
          <a:p>
            <a:pPr lvl="1"/>
            <a:r>
              <a:rPr lang="el-GR" dirty="0"/>
              <a:t>Αλλαγή στη Ζητούμενη Ποσότητα </a:t>
            </a:r>
            <a:r>
              <a:rPr lang="en-US" dirty="0"/>
              <a:t>= </a:t>
            </a:r>
            <a:r>
              <a:rPr lang="el-GR" dirty="0"/>
              <a:t>Μία μετακίνηση από το ένα σημείο στο άλλο στην ίδια καμπύλη ζήτησης που προκαλείται από μία αλλαγή στην τιμή του αγαθού </a:t>
            </a:r>
          </a:p>
          <a:p>
            <a:pPr lvl="1"/>
            <a:r>
              <a:rPr lang="el-GR" b="1" dirty="0">
                <a:solidFill>
                  <a:srgbClr val="87004A"/>
                </a:solidFill>
              </a:rPr>
              <a:t>Ξεχωριστή Τιμή</a:t>
            </a:r>
            <a:r>
              <a:rPr lang="en-US" dirty="0"/>
              <a:t>: </a:t>
            </a:r>
            <a:r>
              <a:rPr lang="el-GR" dirty="0"/>
              <a:t>Η τιμή ενός αγαθού</a:t>
            </a:r>
            <a:r>
              <a:rPr lang="en-US" dirty="0"/>
              <a:t>. </a:t>
            </a:r>
            <a:r>
              <a:rPr lang="el-GR" dirty="0"/>
              <a:t>Για παράδειγμα</a:t>
            </a:r>
            <a:r>
              <a:rPr lang="en-US" dirty="0"/>
              <a:t>, </a:t>
            </a:r>
            <a:r>
              <a:rPr lang="el-GR" dirty="0"/>
              <a:t>αν η τιμή για τα πορτοκάλια είναι</a:t>
            </a:r>
            <a:r>
              <a:rPr lang="en-US" dirty="0"/>
              <a:t> $1, </a:t>
            </a:r>
            <a:r>
              <a:rPr lang="el-GR" dirty="0"/>
              <a:t>αυτή είναι η ξεχωριστή τιμή του συγκεκριμένου αγαθού</a:t>
            </a:r>
            <a:endParaRPr lang="en-US" dirty="0"/>
          </a:p>
          <a:p>
            <a:pPr lvl="1"/>
            <a:r>
              <a:rPr lang="el-GR" dirty="0"/>
              <a:t>Αλλαγή στη Ζήτηση</a:t>
            </a:r>
            <a:r>
              <a:rPr lang="en-US" dirty="0"/>
              <a:t> = </a:t>
            </a:r>
            <a:r>
              <a:rPr lang="el-GR" dirty="0"/>
              <a:t>Μετατόπιση Καμπύλης Ζήτησης</a:t>
            </a:r>
            <a:endParaRPr lang="en-US" dirty="0"/>
          </a:p>
          <a:p>
            <a:pPr lvl="3"/>
            <a:r>
              <a:rPr lang="el-GR" dirty="0"/>
              <a:t>Αύξηση στη ζήτηση </a:t>
            </a:r>
            <a:r>
              <a:rPr lang="en-US" dirty="0"/>
              <a:t>= </a:t>
            </a:r>
            <a:r>
              <a:rPr lang="el-GR" dirty="0"/>
              <a:t>Δεξιά μετατόπιση της καμπύλης ζήτησης</a:t>
            </a:r>
            <a:endParaRPr lang="en-US" dirty="0"/>
          </a:p>
          <a:p>
            <a:pPr lvl="3"/>
            <a:r>
              <a:rPr lang="el-GR" dirty="0"/>
              <a:t>Μείωση στη ζήτηση</a:t>
            </a:r>
            <a:r>
              <a:rPr lang="en-US" dirty="0"/>
              <a:t> = </a:t>
            </a:r>
            <a:r>
              <a:rPr lang="el-GR" dirty="0"/>
              <a:t>Αριστερή μετατόπιση της καμπύλης ζήτησης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9</a:t>
            </a:fld>
            <a:endParaRPr lang="en-US" sz="1100">
              <a:latin typeface="Arial Narrow Bold" charset="0"/>
              <a:cs typeface="Arial Narrow Bold" charset="0"/>
            </a:endParaRPr>
          </a:p>
        </p:txBody>
      </p:sp>
    </p:spTree>
    <p:extLst>
      <p:ext uri="{BB962C8B-B14F-4D97-AF65-F5344CB8AC3E}">
        <p14:creationId xmlns:p14="http://schemas.microsoft.com/office/powerpoint/2010/main" val="737183899"/>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22063</TotalTime>
  <Words>3380</Words>
  <Application>Microsoft Office PowerPoint</Application>
  <PresentationFormat>Προβολή στην οθόνη (4:3)</PresentationFormat>
  <Paragraphs>302</Paragraphs>
  <Slides>51</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51</vt:i4>
      </vt:variant>
    </vt:vector>
  </HeadingPairs>
  <TitlesOfParts>
    <vt:vector size="60" baseType="lpstr">
      <vt:lpstr>Arial</vt:lpstr>
      <vt:lpstr>Arial Narrow</vt:lpstr>
      <vt:lpstr>Arial Narrow Bold</vt:lpstr>
      <vt:lpstr>Calibri</vt:lpstr>
      <vt:lpstr>Century Gothic</vt:lpstr>
      <vt:lpstr>Century Schoolbook</vt:lpstr>
      <vt:lpstr>Lucida Grande</vt:lpstr>
      <vt:lpstr>Palatino Linotype</vt:lpstr>
      <vt:lpstr>Arnold12e_new</vt:lpstr>
      <vt:lpstr>3</vt:lpstr>
      <vt:lpstr>Παρουσίαση του PowerPoint</vt:lpstr>
      <vt:lpstr>3-1 Τι Εννοούμε με τον Όρο «Ζήτηση»; (1 από 9) </vt:lpstr>
      <vt:lpstr>3-1  Τι Εννοούμε με τον Όρο «Ζήτηση»; (2 από 9) </vt:lpstr>
      <vt:lpstr>Πίνακας Ζήτησης και Καμπύλη Ζήτησης</vt:lpstr>
      <vt:lpstr>3-1 Τι Εννοούμε με τον Όρο «Ζήτηση»; (3 από 9) </vt:lpstr>
      <vt:lpstr>3-1  Τι Εννοούμε με τον Όρο «Ζήτηση»; (4 από 9) </vt:lpstr>
      <vt:lpstr>Πίνακας Αγοραίας Ζήτησης και Αγοραία Καμπύλη Ζήτησης</vt:lpstr>
      <vt:lpstr>3-1  Τι Εννοούμε με τον Όρο «Ζήτηση»; (5 από 9) </vt:lpstr>
      <vt:lpstr>Μετατοπίσεις της Καμπύλης Ζήτησης</vt:lpstr>
      <vt:lpstr>3-1  Τι Εννοούμε με τον Όρο «Ζήτηση»;  (6 από 9) </vt:lpstr>
      <vt:lpstr>3-1 Τι Εννοούμε με τον Όρο «Ζήτηση»; (7 από 9) </vt:lpstr>
      <vt:lpstr>Υποκατάστατα και Συμπληρωματικά</vt:lpstr>
      <vt:lpstr>3-1  Τι Εννοούμε με τον Όρο «Ζήτηση»; (8 από 9) </vt:lpstr>
      <vt:lpstr>3-1 Τι Εννοούμε με τον Όρο «Ζήτηση»; (9 από 9) </vt:lpstr>
      <vt:lpstr>Μια Αλλαγή στη Ζήτηση vs Μια αλλαγή στη Ζητούμενη Ποσότητα</vt:lpstr>
      <vt:lpstr>3-2  Προσφορά (1 από 5) </vt:lpstr>
      <vt:lpstr>Μια Καμπύλη Προσφοράς</vt:lpstr>
      <vt:lpstr>3-2  Προσφορά (2 από 5) </vt:lpstr>
      <vt:lpstr>Καμπύλη Προσφοράς Όταν Δεν Υπάρχει Χρόνος για Περεταίρω Παραγωγή ή Όταν Δεν Μπορούν να Παραχθούν Περισσότερες Μονάδες</vt:lpstr>
      <vt:lpstr>3-2  Προσφορά (3 από 5) </vt:lpstr>
      <vt:lpstr>Πίνακας Προσφοράς και Αγοραία Καμπύλη Προσφοράς</vt:lpstr>
      <vt:lpstr>3-2  Προσφορά (4 από 5) </vt:lpstr>
      <vt:lpstr>Μετατοπίσεις στην Καμπύλη Προσφοράς</vt:lpstr>
      <vt:lpstr>3-2  Προσφορά (5 από 5) </vt:lpstr>
      <vt:lpstr>Μια Αλλαγή στην Προσφορά vs Μια Αλλαγή στην Προσφερόμενη Ποσότητα</vt:lpstr>
      <vt:lpstr>3-3 Η Αγορά: Συνδυασμός Προσφοράς  και Ζήτησης (1 από 13) </vt:lpstr>
      <vt:lpstr>Λειτουργία της Προσφοράς και της Ζήτησης σε μια Δημοπρασία</vt:lpstr>
      <vt:lpstr>3-3 Η Αγορά: Συνδυασμός Προσφοράς  και Ζήτησης (2 από 13) </vt:lpstr>
      <vt:lpstr>3-3 Η Αγορά: Συνδυασμός Προσφοράς  και Ζήτησης (3 από 13) </vt:lpstr>
      <vt:lpstr>3-3 Η Αγορά: Συνδυασμός Προσφοράς  και Ζήτησης (4 από 13) </vt:lpstr>
      <vt:lpstr>3-3 Η Αγορά: Συνδυασμός Προσφοράς  και Ζήτησης (5 από 13) </vt:lpstr>
      <vt:lpstr>3-3 Η Αγορά: Συνδυασμός Προσφοράς  και Ζήτησης (6 από 13) </vt:lpstr>
      <vt:lpstr>Προχωρώντας προς την Ισορροπία</vt:lpstr>
      <vt:lpstr>Σύνοψη μίας Αγοράς (Προσφορά και Ζήτηση)</vt:lpstr>
      <vt:lpstr>3-3 Η Αγορά: Συνδυασμός Προσφοράς  και Ζήτησης (7 από 13) </vt:lpstr>
      <vt:lpstr>Υψηλότερες Τιμές</vt:lpstr>
      <vt:lpstr>3-3 Η Αγορά: Συνδυασμός Προσφοράς  και Ζήτησης (8 από 13) </vt:lpstr>
      <vt:lpstr>Προχωρώντας στην Ισορροπία με Όρους Μέγιστων και Ελάχιστων Τιμών</vt:lpstr>
      <vt:lpstr>3-3 Η Αγορά: Συνδυασμός Προσφοράς  και Ζήτησης (9 από 13) </vt:lpstr>
      <vt:lpstr>3-3 Η Αγορά: Συνδυασμός Προσφοράς  και Ζήτησης (10 από 13) </vt:lpstr>
      <vt:lpstr>Πλεόνασμα Καταναλωτή και Παραγωγού</vt:lpstr>
      <vt:lpstr>Ισορροπία, Πλεόνασμα Καταναλωτή και Πλεόνασμα Παραγωγού</vt:lpstr>
      <vt:lpstr>3-3 Η Αγορά: Συνδυασμός Προσφοράς  και Ζήτησης (11 από 13) </vt:lpstr>
      <vt:lpstr>Επιπτώσεις των μετατοπίσεων της καμπύλης προσφοράς και της καμπύλης ζήτησης στην τιμή και την ποσότητα ισορροπίας</vt:lpstr>
      <vt:lpstr>3-3 Η Αγορά: Συνδυασμός Προσφοράς  και Ζήτησης (12 από 13) </vt:lpstr>
      <vt:lpstr>3-3 Η Αγορά: Συνδυασμός Προσφοράς  και Ζήτησης (13 από 13) </vt:lpstr>
      <vt:lpstr>1-3 Βασικές Έννοιες της Οικονομικής Επιστήμης(1 από 7)</vt:lpstr>
      <vt:lpstr>1-3 Βασικές Έννοιες της Οικονομικής Επιστήμης (2 από 7)</vt:lpstr>
      <vt:lpstr>1-3  Βασικές Έννοιες της Οικονομικής Επιστήμης (6 από 7)</vt:lpstr>
      <vt:lpstr>Σπανιότητα και Σχετικές Έννοιες</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136</cp:revision>
  <dcterms:created xsi:type="dcterms:W3CDTF">2017-01-09T20:37:40Z</dcterms:created>
  <dcterms:modified xsi:type="dcterms:W3CDTF">2021-06-29T09:08:29Z</dcterms:modified>
</cp:coreProperties>
</file>