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morning, and thank you to the organisers for the invitation. My name is Kiymet Dirican, I am a doctoral researcher at Dokuz Eylul University in Izmir, and I work at the intersection of visual culture, aesthetics and law. Today I want to make an argument about children's animation that starts from something this conference already has a word for: discoverability. My claim is that discoverability is not only a marketing problem. It is a form of government, and it is carried out through aesthetic means. I have fifteen minutes, so I will move quickly: first a short theoretical frame, then three concrete sites where this government happens, then two regulatory instruments from last year, and finally a proposal.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situation in one sentence. Before a child sees a single frame, the work has already been catalogued, rated, ranked against everything else in the library, and given artwork that nobody who made it necessarily chose. It has been placed in a row, or it has not. Two encounters happen before the encounter we usually study. The first is with a tile in a ranked row. The second is with an age band attached to a profile, which decides whether the tile appears at all. Only afterwards does anyone press play. So when we analyse a children's animation and stop at the work, we are analysing the third thing that happens, and treating it as the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argument is that children's animation is now produced and circulated within a field of aesthetic governance: a domain where the arrangement of the visible does work that curation, classification and criticism used to do separately. What makes this hard to see is that the governing acts are small and formal. The ordering of a row. The choice of a thumbnail. The assignment of a label. The setting of a default. None of them prohibits anything, so none of them looks like power. Three consequences follow, one for each of the constituencies in this room. For the industry, discoverability has moved upstream and now shapes commissioning and form. For scholarship, the work no longer arrives alone. And for regulators, last year's instruments regulate form without saying 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want to build the frame quickly, and I want to build it from animation rather than import it wholesale from media theory. Hannah Frank's reading of the arrested cartoon frame recovers the labour, the dust and the photographic accident that the illusion of movement conceals. Paul Wells grounds the medium's specificity in its independence from the recorded world. Thomas Lamarre describes the animetic apparatus as layers held at calculated intervals rather than a window onto anything. Different projects, but they converge: animation is assembled from discrete decisions. It is, before anything else, an art of arrangement. Which is precisely why it matters when someone else takes arrangement over. That is what the platform has done.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Benjamin described the withering of aura under technological reproducibility. Animation is an awkward test case, because there was never an original to wither. But something in that account still holds if we relocate it. Aura has not left the animated work. It has moved to the environment that presents it. Position now confers what provenance once conferred. A series that opens the default row, that carries artwork composed for one particular household, that sits inside a curated collection, has acquired an authority that no property of the work supplies. The old question was where the work came from. The operative question now is where the interface has put it. And that question has an answer, but the answer is not published.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why Foucault's account of governmentality is useful here, and why censorship is the wrong vocabulary. Government in this sense does not forbid. It arranges milieux, calculates probabilities, and acts on conduct through the conditions in which conduct occurs. Anyone who has watched a four-year-old with a tablet has seen it. A profile is created, usually once, usually by a parent. A default is set. A queue is ordered. Autoplay finishes the sentence. Nothing is forbidden at any point. The child never meets a boundary; she meets an improbability. And an improbability leaves no trace, which is why this form of power has been so much harder to name than the older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industry's own vocabulary is candid about this. Discoverability names the problem of being found inside a catalogue too large to survey, and every solution to it is aesthetic: metadata, key art, row placement, the wording of a title. In children's libraries the problem has an unusual shape, because the viewer cannot read the metadata, did not choose the profile, and is often not the person holding the device. What is optimised is a household. What is measured is a small body's attention. And for producers this is political economy before it is taste. A studio negotiating with a global service negotiates over placement as much as over fee, because a title that is licensed but unplaced has been bought and buried. Smaller European producers feel this most sharply.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want to look at three sites where this happens, and I will spend most of my remaining time on the second and third. The first is the threshold: the children's profile. It is the platform's most consequential aesthetic object and it is almost never analysed as one. It is a juridical device given visual form. It establishes a person before the service, attaches a status to that person, usually an age band, and allows the status to govern what may appear. Its grammar is consistent everywhere: enlarged avatars, heavy rounded type, high-contrast colour, a deliberately thinned field of choice. Thinning the field is styled as care, and the styling conceals the moment at which a legal category was applied.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Bluey shows what happens to a work once it enters this system. Produced by Ludo Studio for the Australian public broadcaster, distributed internationally by Disney, the series has circulated unevenly. Individual episodes have been withheld from international platform release; others were altered before it. An episode conceived for a public broadcaster's morning schedule enters the platform as an object whose availability is settled case by case, on criteria belonging to the distributor rather than to the makers. The result is a work that is territorially variable in a way its authorship is not: a canon that differs depending on where a child happens to live. And the deeper consequence is anticipatory compliance. The label determines the row, the row determines discovery, discovery determines the return. So the label is internalised before the storyboard.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third site is the row, and its history includes one well-documented failure. The 2017 controversy over automatically generated, keyword-optimised children's video exposed an environment in which nobody had decided what a child would see, because deciding had been delegated to optimisation. The regulatory answer came in 2019, when the settlement between the Federal Trade Commission and YouTube required child-directed content to be designated as such and removed personalised advertising from it. The consequence was industrial before it was ethical. Once the revenue attached to a children's video changed, so did its optimal length, its thumbnail vocabulary, its structure of repetition. Look at the industrial preschool channel today and you are looking at a transcription of an objective function. Its form is the visible shape of a metric.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instruments from last year make the argument concrete. On the fourteenth of July 2025 the European Commission published its guidelines under Article 28 of the Digital Services Act: risk-based, grounded in children's rights, addressed to default settings, recommender systems and user empowerment tools. Eleven days later Ofcom's Protection of Children Codes came into force in the United Kingdom, with more than forty measures covering age assurance, moderation, recommender feeds and settings. Notice the level at which both operate. They do not principally regulate works. They regulate defaults, feeds, thresholds and interfaces. That is, in a precise sense, aesthetic legislation. Design has acquired jurisdiction. But both are built around risk, and both are good at subtraction. Removing harm is not the same as producing justice.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here is the proposal. Visual jurisprudence has long held that the aesthetic dimension of law is constitutive rather than decorative. If that is granted, the converse follows: a system that distributes visibility exercises a jurisdiction, and can be held to the standards proper to one. Aesthetic justice, as I use it, holds that the distribution of visibility is a question of justice and that the child is a party to it rather than only its beneficiary. Three propositions. Legibility: the criteria should be readable and contestable by those they govern, because an arrangement nobody can read cannot be answered. Plurality of form: measure age-appropriateness by the range of registers a child can actually reach. And standing: children have a claim to be heard in the design of the systems that govern their looking.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close. Children's animation is now made, classified and distributed inside an apparatus in which the administrative act and the aesthetic act have become indistinguishable. The label enters the storyboard. The recommender's objective function becomes a visual style. The profile threshold operates as a legal category rendered in rounded typography. For this conference the practical consequence is that discoverability is not a marketing problem attached to a finished work; it is a condition under which the work is conceived, and its criteria are set by parties who take no part in making it. Aesthetic justice names the demand that follows: that the arrangement of the visible be legible, plural and answerable, and that the child at the beginning of her visual life be treated as a subject with standing in the order that is teaching her how to see. Thank you. I am happy to take questions.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E2430"/>
        </a:solidFill>
      </p:bgPr>
    </p:bg>
    <p:spTree>
      <p:nvGrpSpPr>
        <p:cNvPr id="1" name=""/>
        <p:cNvGrpSpPr/>
        <p:nvPr/>
      </p:nvGrpSpPr>
      <p:grpSpPr>
        <a:xfrm>
          <a:off x="0" y="0"/>
          <a:ext cx="0" cy="0"/>
          <a:chOff x="0" y="0"/>
          <a:chExt cx="0" cy="0"/>
        </a:xfrm>
      </p:grpSpPr>
      <p:sp>
        <p:nvSpPr>
          <p:cNvPr id="2" name="Text 0"/>
          <p:cNvSpPr txBox="1"/>
          <p:nvPr/>
        </p:nvSpPr>
        <p:spPr>
          <a:xfrm>
            <a:off x="640080" y="1371600"/>
            <a:ext cx="7863840" cy="822960"/>
          </a:xfrm>
          <a:prstGeom prst="rect">
            <a:avLst/>
          </a:prstGeom>
          <a:noFill/>
          <a:ln/>
        </p:spPr>
        <p:txBody>
          <a:bodyPr wrap="square" rtlCol="0" anchor="ctr"/>
          <a:lstStyle/>
          <a:p>
            <a:pPr indent="0" marL="0">
              <a:buNone/>
            </a:pPr>
            <a:r>
              <a:rPr lang="en-US" sz="4000" b="1" dirty="0">
                <a:solidFill>
                  <a:srgbClr val="FFFFFF"/>
                </a:solidFill>
                <a:latin typeface="Cambria" pitchFamily="34" charset="0"/>
                <a:ea typeface="Cambria" pitchFamily="34" charset="-122"/>
                <a:cs typeface="Cambria" pitchFamily="34" charset="-120"/>
              </a:rPr>
              <a:t>Governing the Visible</a:t>
            </a:r>
            <a:endParaRPr lang="en-US" sz="4000" dirty="0"/>
          </a:p>
        </p:txBody>
      </p:sp>
      <p:sp>
        <p:nvSpPr>
          <p:cNvPr id="3" name="Text 1"/>
          <p:cNvSpPr txBox="1"/>
          <p:nvPr/>
        </p:nvSpPr>
        <p:spPr>
          <a:xfrm>
            <a:off x="640080" y="2194560"/>
            <a:ext cx="7680960" cy="731520"/>
          </a:xfrm>
          <a:prstGeom prst="rect">
            <a:avLst/>
          </a:prstGeom>
          <a:noFill/>
          <a:ln/>
        </p:spPr>
        <p:txBody>
          <a:bodyPr wrap="square" rtlCol="0" anchor="ctr"/>
          <a:lstStyle/>
          <a:p>
            <a:pPr indent="0" marL="0">
              <a:buNone/>
            </a:pPr>
            <a:r>
              <a:rPr lang="en-US" sz="1900" i="1" dirty="0">
                <a:solidFill>
                  <a:srgbClr val="B9C3CE"/>
                </a:solidFill>
                <a:latin typeface="Cambria" pitchFamily="34" charset="0"/>
                <a:ea typeface="Cambria" pitchFamily="34" charset="-122"/>
                <a:cs typeface="Cambria" pitchFamily="34" charset="-120"/>
              </a:rPr>
              <a:t>Discoverability, Classification and Aesthetic Justice in Children’s Animation</a:t>
            </a:r>
            <a:endParaRPr lang="en-US" sz="1900" dirty="0"/>
          </a:p>
        </p:txBody>
      </p:sp>
      <p:sp>
        <p:nvSpPr>
          <p:cNvPr id="4" name="Text 2"/>
          <p:cNvSpPr txBox="1"/>
          <p:nvPr/>
        </p:nvSpPr>
        <p:spPr>
          <a:xfrm>
            <a:off x="640080" y="3246120"/>
            <a:ext cx="7680960" cy="320040"/>
          </a:xfrm>
          <a:prstGeom prst="rect">
            <a:avLst/>
          </a:prstGeom>
          <a:noFill/>
          <a:ln/>
        </p:spPr>
        <p:txBody>
          <a:bodyPr wrap="square" rtlCol="0" anchor="ctr"/>
          <a:lstStyle/>
          <a:p>
            <a:pPr indent="0" marL="0">
              <a:buNone/>
            </a:pPr>
            <a:r>
              <a:rPr lang="en-US" sz="1600" b="1" dirty="0">
                <a:solidFill>
                  <a:srgbClr val="FFFFFF"/>
                </a:solidFill>
                <a:latin typeface="Calibri" pitchFamily="34" charset="0"/>
                <a:ea typeface="Calibri" pitchFamily="34" charset="-122"/>
                <a:cs typeface="Calibri" pitchFamily="34" charset="-120"/>
              </a:rPr>
              <a:t>Kıymet Dirican</a:t>
            </a:r>
            <a:endParaRPr lang="en-US" sz="1600" dirty="0"/>
          </a:p>
        </p:txBody>
      </p:sp>
      <p:sp>
        <p:nvSpPr>
          <p:cNvPr id="5" name="Text 3"/>
          <p:cNvSpPr txBox="1"/>
          <p:nvPr/>
        </p:nvSpPr>
        <p:spPr>
          <a:xfrm>
            <a:off x="640080" y="3566160"/>
            <a:ext cx="7680960" cy="274320"/>
          </a:xfrm>
          <a:prstGeom prst="rect">
            <a:avLst/>
          </a:prstGeom>
          <a:noFill/>
          <a:ln/>
        </p:spPr>
        <p:txBody>
          <a:bodyPr wrap="square" rtlCol="0" anchor="ctr"/>
          <a:lstStyle/>
          <a:p>
            <a:pPr indent="0" marL="0">
              <a:buNone/>
            </a:pPr>
            <a:r>
              <a:rPr lang="en-US" sz="1200" dirty="0">
                <a:solidFill>
                  <a:srgbClr val="6B7885"/>
                </a:solidFill>
                <a:latin typeface="Calibri" pitchFamily="34" charset="0"/>
                <a:ea typeface="Calibri" pitchFamily="34" charset="-122"/>
                <a:cs typeface="Calibri" pitchFamily="34" charset="-120"/>
              </a:rPr>
              <a:t>Dokuz Eylül University, İzmir  ·  ORCID 0000-0002-0879-8200</a:t>
            </a:r>
            <a:endParaRPr lang="en-US" sz="1200" dirty="0"/>
          </a:p>
        </p:txBody>
      </p:sp>
      <p:sp>
        <p:nvSpPr>
          <p:cNvPr id="6" name="Text 4"/>
          <p:cNvSpPr txBox="1"/>
          <p:nvPr/>
        </p:nvSpPr>
        <p:spPr>
          <a:xfrm>
            <a:off x="640080" y="4206240"/>
            <a:ext cx="7680960" cy="274320"/>
          </a:xfrm>
          <a:prstGeom prst="rect">
            <a:avLst/>
          </a:prstGeom>
          <a:noFill/>
          <a:ln/>
        </p:spPr>
        <p:txBody>
          <a:bodyPr wrap="square" rtlCol="0" anchor="ctr"/>
          <a:lstStyle/>
          <a:p>
            <a:pPr indent="0" marL="0">
              <a:buNone/>
            </a:pPr>
            <a:r>
              <a:rPr lang="en-US" sz="1200" dirty="0">
                <a:solidFill>
                  <a:srgbClr val="D9521E"/>
                </a:solidFill>
                <a:latin typeface="Calibri" pitchFamily="34" charset="0"/>
                <a:ea typeface="Calibri" pitchFamily="34" charset="-122"/>
                <a:cs typeface="Calibri" pitchFamily="34" charset="-120"/>
              </a:rPr>
              <a:t>AB/BA 2026  ·  Syros  ·  20–22 September 2026</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4F5F7"/>
        </a:solidFill>
      </p:bgPr>
    </p:bg>
    <p:spTree>
      <p:nvGrpSpPr>
        <p:cNvPr id="1" name=""/>
        <p:cNvGrpSpPr/>
        <p:nvPr/>
      </p:nvGrpSpPr>
      <p:grpSpPr>
        <a:xfrm>
          <a:off x="0" y="0"/>
          <a:ext cx="0" cy="0"/>
          <a:chOff x="0" y="0"/>
          <a:chExt cx="0" cy="0"/>
        </a:xfrm>
      </p:grpSpPr>
      <p:sp>
        <p:nvSpPr>
          <p:cNvPr id="2" name="Text 0"/>
          <p:cNvSpPr txBox="1"/>
          <p:nvPr/>
        </p:nvSpPr>
        <p:spPr>
          <a:xfrm>
            <a:off x="640080" y="914400"/>
            <a:ext cx="7863840" cy="1371600"/>
          </a:xfrm>
          <a:prstGeom prst="rect">
            <a:avLst/>
          </a:prstGeom>
          <a:noFill/>
          <a:ln/>
        </p:spPr>
        <p:txBody>
          <a:bodyPr wrap="square" rtlCol="0" anchor="ctr"/>
          <a:lstStyle/>
          <a:p>
            <a:pPr indent="0" marL="0">
              <a:lnSpc>
                <a:spcPts val="3800"/>
              </a:lnSpc>
              <a:buNone/>
            </a:pPr>
            <a:r>
              <a:rPr lang="en-US" sz="3000" b="1" dirty="0">
                <a:solidFill>
                  <a:srgbClr val="1E2430"/>
                </a:solidFill>
                <a:latin typeface="Cambria" pitchFamily="34" charset="0"/>
                <a:ea typeface="Cambria" pitchFamily="34" charset="-122"/>
                <a:cs typeface="Cambria" pitchFamily="34" charset="-120"/>
              </a:rPr>
              <a:t>A children’s animation is encountered twice</a:t>
            </a:r>
            <a:endParaRPr lang="en-US" sz="3000" dirty="0"/>
          </a:p>
          <a:p>
            <a:pPr indent="0" marL="0">
              <a:lnSpc>
                <a:spcPts val="3800"/>
              </a:lnSpc>
              <a:buNone/>
            </a:pPr>
            <a:r>
              <a:rPr lang="en-US" sz="3000" b="1" dirty="0">
                <a:solidFill>
                  <a:srgbClr val="1E2430"/>
                </a:solidFill>
                <a:latin typeface="Cambria" pitchFamily="34" charset="0"/>
                <a:ea typeface="Cambria" pitchFamily="34" charset="-122"/>
                <a:cs typeface="Cambria" pitchFamily="34" charset="-120"/>
              </a:rPr>
              <a:t>before anyone watches it once.</a:t>
            </a:r>
            <a:endParaRPr lang="en-US" sz="3000" dirty="0"/>
          </a:p>
        </p:txBody>
      </p:sp>
      <p:sp>
        <p:nvSpPr>
          <p:cNvPr id="3" name="Shape 1"/>
          <p:cNvSpPr/>
          <p:nvPr/>
        </p:nvSpPr>
        <p:spPr>
          <a:xfrm>
            <a:off x="685800" y="2743200"/>
            <a:ext cx="384048" cy="384048"/>
          </a:xfrm>
          <a:prstGeom prst="roundRect">
            <a:avLst>
              <a:gd name="adj" fmla="val 23810"/>
            </a:avLst>
          </a:prstGeom>
          <a:solidFill>
            <a:srgbClr val="D9521E"/>
          </a:solidFill>
          <a:ln w="12700">
            <a:solidFill>
              <a:srgbClr val="D9521E"/>
            </a:solidFill>
            <a:prstDash val="solid"/>
          </a:ln>
        </p:spPr>
      </p:sp>
      <p:sp>
        <p:nvSpPr>
          <p:cNvPr id="4" name="Text 2"/>
          <p:cNvSpPr txBox="1"/>
          <p:nvPr/>
        </p:nvSpPr>
        <p:spPr>
          <a:xfrm>
            <a:off x="685800" y="2743200"/>
            <a:ext cx="384048" cy="384048"/>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5" name="Text 3"/>
          <p:cNvSpPr txBox="1"/>
          <p:nvPr/>
        </p:nvSpPr>
        <p:spPr>
          <a:xfrm>
            <a:off x="1207008" y="2743200"/>
            <a:ext cx="2468880" cy="384048"/>
          </a:xfrm>
          <a:prstGeom prst="rect">
            <a:avLst/>
          </a:prstGeom>
          <a:noFill/>
          <a:ln/>
        </p:spPr>
        <p:txBody>
          <a:bodyPr wrap="square" lIns="0" tIns="0" rIns="0" bIns="0" rtlCol="0" anchor="ctr"/>
          <a:lstStyle/>
          <a:p>
            <a:pPr indent="0" marL="0">
              <a:buNone/>
            </a:pPr>
            <a:r>
              <a:rPr lang="en-US" sz="1400" dirty="0">
                <a:solidFill>
                  <a:srgbClr val="1E2430"/>
                </a:solidFill>
                <a:latin typeface="Calibri" pitchFamily="34" charset="0"/>
                <a:ea typeface="Calibri" pitchFamily="34" charset="-122"/>
                <a:cs typeface="Calibri" pitchFamily="34" charset="-120"/>
              </a:rPr>
              <a:t>As a tile in a ranked row</a:t>
            </a:r>
            <a:endParaRPr lang="en-US" sz="1400" dirty="0"/>
          </a:p>
        </p:txBody>
      </p:sp>
      <p:sp>
        <p:nvSpPr>
          <p:cNvPr id="6" name="Shape 4"/>
          <p:cNvSpPr/>
          <p:nvPr/>
        </p:nvSpPr>
        <p:spPr>
          <a:xfrm>
            <a:off x="685800" y="3310128"/>
            <a:ext cx="384048" cy="384048"/>
          </a:xfrm>
          <a:prstGeom prst="roundRect">
            <a:avLst>
              <a:gd name="adj" fmla="val 23810"/>
            </a:avLst>
          </a:prstGeom>
          <a:solidFill>
            <a:srgbClr val="D9521E"/>
          </a:solidFill>
          <a:ln w="12700">
            <a:solidFill>
              <a:srgbClr val="D9521E"/>
            </a:solidFill>
            <a:prstDash val="solid"/>
          </a:ln>
        </p:spPr>
      </p:sp>
      <p:sp>
        <p:nvSpPr>
          <p:cNvPr id="7" name="Text 5"/>
          <p:cNvSpPr txBox="1"/>
          <p:nvPr/>
        </p:nvSpPr>
        <p:spPr>
          <a:xfrm>
            <a:off x="685800" y="3310128"/>
            <a:ext cx="384048" cy="384048"/>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8" name="Text 6"/>
          <p:cNvSpPr txBox="1"/>
          <p:nvPr/>
        </p:nvSpPr>
        <p:spPr>
          <a:xfrm>
            <a:off x="1207008" y="3310128"/>
            <a:ext cx="2926080" cy="384048"/>
          </a:xfrm>
          <a:prstGeom prst="rect">
            <a:avLst/>
          </a:prstGeom>
          <a:noFill/>
          <a:ln/>
        </p:spPr>
        <p:txBody>
          <a:bodyPr wrap="square" lIns="0" tIns="0" rIns="0" bIns="0" rtlCol="0" anchor="ctr"/>
          <a:lstStyle/>
          <a:p>
            <a:pPr indent="0" marL="0">
              <a:buNone/>
            </a:pPr>
            <a:r>
              <a:rPr lang="en-US" sz="1400" dirty="0">
                <a:solidFill>
                  <a:srgbClr val="1E2430"/>
                </a:solidFill>
                <a:latin typeface="Calibri" pitchFamily="34" charset="0"/>
                <a:ea typeface="Calibri" pitchFamily="34" charset="-122"/>
                <a:cs typeface="Calibri" pitchFamily="34" charset="-120"/>
              </a:rPr>
              <a:t>As an age band attached to a profile</a:t>
            </a:r>
            <a:endParaRPr lang="en-US" sz="1400" dirty="0"/>
          </a:p>
        </p:txBody>
      </p:sp>
      <p:sp>
        <p:nvSpPr>
          <p:cNvPr id="9" name="Text 7"/>
          <p:cNvSpPr txBox="1"/>
          <p:nvPr/>
        </p:nvSpPr>
        <p:spPr>
          <a:xfrm>
            <a:off x="685800" y="3977640"/>
            <a:ext cx="5486400" cy="365760"/>
          </a:xfrm>
          <a:prstGeom prst="rect">
            <a:avLst/>
          </a:prstGeom>
          <a:noFill/>
          <a:ln/>
        </p:spPr>
        <p:txBody>
          <a:bodyPr wrap="square" rtlCol="0" anchor="ctr"/>
          <a:lstStyle/>
          <a:p>
            <a:pPr indent="0" marL="0">
              <a:buNone/>
            </a:pPr>
            <a:r>
              <a:rPr lang="en-US" sz="1400" i="1" dirty="0">
                <a:solidFill>
                  <a:srgbClr val="6B7885"/>
                </a:solidFill>
                <a:latin typeface="Calibri" pitchFamily="34" charset="0"/>
                <a:ea typeface="Calibri" pitchFamily="34" charset="-122"/>
                <a:cs typeface="Calibri" pitchFamily="34" charset="-120"/>
              </a:rPr>
              <a:t>Only afterwards does anyone press play.</a:t>
            </a: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8046720" cy="777240"/>
          </a:xfrm>
          <a:prstGeom prst="rect">
            <a:avLst/>
          </a:prstGeom>
          <a:noFill/>
          <a:ln/>
        </p:spPr>
        <p:txBody>
          <a:bodyPr wrap="square" rtlCol="0" anchor="ctr"/>
          <a:lstStyle/>
          <a:p>
            <a:pPr indent="0" marL="0">
              <a:buNone/>
            </a:pPr>
            <a:r>
              <a:rPr lang="en-US" sz="3200" b="1" dirty="0">
                <a:solidFill>
                  <a:srgbClr val="1E2430"/>
                </a:solidFill>
                <a:latin typeface="Cambria" pitchFamily="34" charset="0"/>
                <a:ea typeface="Cambria" pitchFamily="34" charset="-122"/>
                <a:cs typeface="Cambria" pitchFamily="34" charset="-120"/>
              </a:rPr>
              <a:t>The argument</a:t>
            </a:r>
            <a:endParaRPr lang="en-US" sz="3200" dirty="0"/>
          </a:p>
        </p:txBody>
      </p:sp>
      <p:sp>
        <p:nvSpPr>
          <p:cNvPr id="3" name="Shape 1"/>
          <p:cNvSpPr/>
          <p:nvPr/>
        </p:nvSpPr>
        <p:spPr>
          <a:xfrm>
            <a:off x="548640" y="1280160"/>
            <a:ext cx="3931920" cy="1371600"/>
          </a:xfrm>
          <a:prstGeom prst="roundRect">
            <a:avLst>
              <a:gd name="adj" fmla="val 4000"/>
            </a:avLst>
          </a:prstGeom>
          <a:solidFill>
            <a:srgbClr val="1E2430"/>
          </a:solidFill>
          <a:ln w="12700">
            <a:solidFill>
              <a:srgbClr val="1E2430"/>
            </a:solidFill>
            <a:prstDash val="solid"/>
          </a:ln>
        </p:spPr>
      </p:sp>
      <p:sp>
        <p:nvSpPr>
          <p:cNvPr id="4" name="Text 2"/>
          <p:cNvSpPr txBox="1"/>
          <p:nvPr/>
        </p:nvSpPr>
        <p:spPr>
          <a:xfrm>
            <a:off x="777240" y="1463040"/>
            <a:ext cx="3474720" cy="1005840"/>
          </a:xfrm>
          <a:prstGeom prst="rect">
            <a:avLst/>
          </a:prstGeom>
          <a:noFill/>
          <a:ln/>
        </p:spPr>
        <p:txBody>
          <a:bodyPr wrap="square" rtlCol="0" anchor="ctr"/>
          <a:lstStyle/>
          <a:p>
            <a:pPr indent="0" marL="0">
              <a:buNone/>
            </a:pPr>
            <a:r>
              <a:rPr lang="en-US" sz="1700" dirty="0">
                <a:solidFill>
                  <a:srgbClr val="FFFFFF"/>
                </a:solidFill>
                <a:latin typeface="Cambria" pitchFamily="34" charset="0"/>
                <a:ea typeface="Cambria" pitchFamily="34" charset="-122"/>
                <a:cs typeface="Cambria" pitchFamily="34" charset="-120"/>
              </a:rPr>
              <a:t>Children’s animation is produced and circulated within a field of aesthetic governance.</a:t>
            </a:r>
            <a:endParaRPr lang="en-US" sz="1700" dirty="0"/>
          </a:p>
        </p:txBody>
      </p:sp>
      <p:sp>
        <p:nvSpPr>
          <p:cNvPr id="5" name="Text 3"/>
          <p:cNvSpPr txBox="1"/>
          <p:nvPr/>
        </p:nvSpPr>
        <p:spPr>
          <a:xfrm>
            <a:off x="548640" y="2788920"/>
            <a:ext cx="3931920" cy="731520"/>
          </a:xfrm>
          <a:prstGeom prst="rect">
            <a:avLst/>
          </a:prstGeom>
          <a:noFill/>
          <a:ln/>
        </p:spPr>
        <p:txBody>
          <a:bodyPr wrap="square" rtlCol="0" anchor="ctr"/>
          <a:lstStyle/>
          <a:p>
            <a:pPr indent="0" marL="0">
              <a:buNone/>
            </a:pPr>
            <a:r>
              <a:rPr lang="en-US" sz="1400" i="1" dirty="0">
                <a:solidFill>
                  <a:srgbClr val="6B7885"/>
                </a:solidFill>
                <a:latin typeface="Calibri" pitchFamily="34" charset="0"/>
                <a:ea typeface="Calibri" pitchFamily="34" charset="-122"/>
                <a:cs typeface="Calibri" pitchFamily="34" charset="-120"/>
              </a:rPr>
              <a:t>The governing acts are small and formal.</a:t>
            </a:r>
            <a:endParaRPr lang="en-US" sz="1400" dirty="0"/>
          </a:p>
          <a:p>
            <a:pPr indent="0" marL="0">
              <a:buNone/>
            </a:pPr>
            <a:r>
              <a:rPr lang="en-US" sz="1400" i="1" dirty="0">
                <a:solidFill>
                  <a:srgbClr val="6B7885"/>
                </a:solidFill>
                <a:latin typeface="Calibri" pitchFamily="34" charset="0"/>
                <a:ea typeface="Calibri" pitchFamily="34" charset="-122"/>
                <a:cs typeface="Calibri" pitchFamily="34" charset="-120"/>
              </a:rPr>
              <a:t>None of them prohibits anything.</a:t>
            </a:r>
            <a:endParaRPr lang="en-US" sz="1400" dirty="0"/>
          </a:p>
        </p:txBody>
      </p:sp>
      <p:sp>
        <p:nvSpPr>
          <p:cNvPr id="6" name="Shape 4"/>
          <p:cNvSpPr/>
          <p:nvPr/>
        </p:nvSpPr>
        <p:spPr>
          <a:xfrm>
            <a:off x="4754880" y="1280160"/>
            <a:ext cx="3840480" cy="960120"/>
          </a:xfrm>
          <a:prstGeom prst="roundRect">
            <a:avLst>
              <a:gd name="adj" fmla="val 5714"/>
            </a:avLst>
          </a:prstGeom>
          <a:solidFill>
            <a:srgbClr val="F4F5F7"/>
          </a:solidFill>
          <a:ln w="12700">
            <a:solidFill>
              <a:srgbClr val="DDE1E6"/>
            </a:solidFill>
            <a:prstDash val="solid"/>
          </a:ln>
        </p:spPr>
      </p:sp>
      <p:sp>
        <p:nvSpPr>
          <p:cNvPr id="7" name="Text 5"/>
          <p:cNvSpPr txBox="1"/>
          <p:nvPr/>
        </p:nvSpPr>
        <p:spPr>
          <a:xfrm>
            <a:off x="4956048" y="1371600"/>
            <a:ext cx="3474720" cy="274320"/>
          </a:xfrm>
          <a:prstGeom prst="rect">
            <a:avLst/>
          </a:prstGeom>
          <a:noFill/>
          <a:ln/>
        </p:spPr>
        <p:txBody>
          <a:bodyPr wrap="square" lIns="0" tIns="0" rIns="0" bIns="0" rtlCol="0" anchor="ctr"/>
          <a:lstStyle/>
          <a:p>
            <a:pPr indent="0" marL="0">
              <a:buNone/>
            </a:pPr>
            <a:r>
              <a:rPr lang="en-US" sz="1300" b="1" dirty="0">
                <a:solidFill>
                  <a:srgbClr val="D9521E"/>
                </a:solidFill>
                <a:latin typeface="Calibri" pitchFamily="34" charset="0"/>
                <a:ea typeface="Calibri" pitchFamily="34" charset="-122"/>
                <a:cs typeface="Calibri" pitchFamily="34" charset="-120"/>
              </a:rPr>
              <a:t>Industry</a:t>
            </a:r>
            <a:endParaRPr lang="en-US" sz="1300" dirty="0"/>
          </a:p>
        </p:txBody>
      </p:sp>
      <p:sp>
        <p:nvSpPr>
          <p:cNvPr id="8" name="Text 6"/>
          <p:cNvSpPr txBox="1"/>
          <p:nvPr/>
        </p:nvSpPr>
        <p:spPr>
          <a:xfrm>
            <a:off x="4956048" y="1664208"/>
            <a:ext cx="3474720" cy="502920"/>
          </a:xfrm>
          <a:prstGeom prst="rect">
            <a:avLst/>
          </a:prstGeom>
          <a:noFill/>
          <a:ln/>
        </p:spPr>
        <p:txBody>
          <a:bodyPr wrap="square" lIns="0" tIns="0" rIns="0" bIns="0" rtlCol="0" anchor="ctr"/>
          <a:lstStyle/>
          <a:p>
            <a:pPr indent="0" marL="0">
              <a:buNone/>
            </a:pPr>
            <a:r>
              <a:rPr lang="en-US" sz="1250" dirty="0">
                <a:solidFill>
                  <a:srgbClr val="1E2430"/>
                </a:solidFill>
                <a:latin typeface="Calibri" pitchFamily="34" charset="0"/>
                <a:ea typeface="Calibri" pitchFamily="34" charset="-122"/>
                <a:cs typeface="Calibri" pitchFamily="34" charset="-120"/>
              </a:rPr>
              <a:t>Discoverability moves upstream, into commissioning and form.</a:t>
            </a:r>
            <a:endParaRPr lang="en-US" sz="1250" dirty="0"/>
          </a:p>
        </p:txBody>
      </p:sp>
      <p:sp>
        <p:nvSpPr>
          <p:cNvPr id="9" name="Shape 7"/>
          <p:cNvSpPr/>
          <p:nvPr/>
        </p:nvSpPr>
        <p:spPr>
          <a:xfrm>
            <a:off x="4754880" y="2377440"/>
            <a:ext cx="3840480" cy="960120"/>
          </a:xfrm>
          <a:prstGeom prst="roundRect">
            <a:avLst>
              <a:gd name="adj" fmla="val 5714"/>
            </a:avLst>
          </a:prstGeom>
          <a:solidFill>
            <a:srgbClr val="F4F5F7"/>
          </a:solidFill>
          <a:ln w="12700">
            <a:solidFill>
              <a:srgbClr val="DDE1E6"/>
            </a:solidFill>
            <a:prstDash val="solid"/>
          </a:ln>
        </p:spPr>
      </p:sp>
      <p:sp>
        <p:nvSpPr>
          <p:cNvPr id="10" name="Text 8"/>
          <p:cNvSpPr txBox="1"/>
          <p:nvPr/>
        </p:nvSpPr>
        <p:spPr>
          <a:xfrm>
            <a:off x="4956048" y="2468880"/>
            <a:ext cx="3474720" cy="274320"/>
          </a:xfrm>
          <a:prstGeom prst="rect">
            <a:avLst/>
          </a:prstGeom>
          <a:noFill/>
          <a:ln/>
        </p:spPr>
        <p:txBody>
          <a:bodyPr wrap="square" lIns="0" tIns="0" rIns="0" bIns="0" rtlCol="0" anchor="ctr"/>
          <a:lstStyle/>
          <a:p>
            <a:pPr indent="0" marL="0">
              <a:buNone/>
            </a:pPr>
            <a:r>
              <a:rPr lang="en-US" sz="1300" b="1" dirty="0">
                <a:solidFill>
                  <a:srgbClr val="D9521E"/>
                </a:solidFill>
                <a:latin typeface="Calibri" pitchFamily="34" charset="0"/>
                <a:ea typeface="Calibri" pitchFamily="34" charset="-122"/>
                <a:cs typeface="Calibri" pitchFamily="34" charset="-120"/>
              </a:rPr>
              <a:t>Scholarship</a:t>
            </a:r>
            <a:endParaRPr lang="en-US" sz="1300" dirty="0"/>
          </a:p>
        </p:txBody>
      </p:sp>
      <p:sp>
        <p:nvSpPr>
          <p:cNvPr id="11" name="Text 9"/>
          <p:cNvSpPr txBox="1"/>
          <p:nvPr/>
        </p:nvSpPr>
        <p:spPr>
          <a:xfrm>
            <a:off x="4956048" y="2761488"/>
            <a:ext cx="3474720" cy="502920"/>
          </a:xfrm>
          <a:prstGeom prst="rect">
            <a:avLst/>
          </a:prstGeom>
          <a:noFill/>
          <a:ln/>
        </p:spPr>
        <p:txBody>
          <a:bodyPr wrap="square" lIns="0" tIns="0" rIns="0" bIns="0" rtlCol="0" anchor="ctr"/>
          <a:lstStyle/>
          <a:p>
            <a:pPr indent="0" marL="0">
              <a:buNone/>
            </a:pPr>
            <a:r>
              <a:rPr lang="en-US" sz="1250" dirty="0">
                <a:solidFill>
                  <a:srgbClr val="1E2430"/>
                </a:solidFill>
                <a:latin typeface="Calibri" pitchFamily="34" charset="0"/>
                <a:ea typeface="Calibri" pitchFamily="34" charset="-122"/>
                <a:cs typeface="Calibri" pitchFamily="34" charset="-120"/>
              </a:rPr>
              <a:t>Analysis cannot stop at the work; the work no longer arrives alone.</a:t>
            </a:r>
            <a:endParaRPr lang="en-US" sz="1250" dirty="0"/>
          </a:p>
        </p:txBody>
      </p:sp>
      <p:sp>
        <p:nvSpPr>
          <p:cNvPr id="12" name="Shape 10"/>
          <p:cNvSpPr/>
          <p:nvPr/>
        </p:nvSpPr>
        <p:spPr>
          <a:xfrm>
            <a:off x="4754880" y="3474720"/>
            <a:ext cx="3840480" cy="960120"/>
          </a:xfrm>
          <a:prstGeom prst="roundRect">
            <a:avLst>
              <a:gd name="adj" fmla="val 5714"/>
            </a:avLst>
          </a:prstGeom>
          <a:solidFill>
            <a:srgbClr val="F4F5F7"/>
          </a:solidFill>
          <a:ln w="12700">
            <a:solidFill>
              <a:srgbClr val="DDE1E6"/>
            </a:solidFill>
            <a:prstDash val="solid"/>
          </a:ln>
        </p:spPr>
      </p:sp>
      <p:sp>
        <p:nvSpPr>
          <p:cNvPr id="13" name="Text 11"/>
          <p:cNvSpPr txBox="1"/>
          <p:nvPr/>
        </p:nvSpPr>
        <p:spPr>
          <a:xfrm>
            <a:off x="4956048" y="3566160"/>
            <a:ext cx="3474720" cy="274320"/>
          </a:xfrm>
          <a:prstGeom prst="rect">
            <a:avLst/>
          </a:prstGeom>
          <a:noFill/>
          <a:ln/>
        </p:spPr>
        <p:txBody>
          <a:bodyPr wrap="square" lIns="0" tIns="0" rIns="0" bIns="0" rtlCol="0" anchor="ctr"/>
          <a:lstStyle/>
          <a:p>
            <a:pPr indent="0" marL="0">
              <a:buNone/>
            </a:pPr>
            <a:r>
              <a:rPr lang="en-US" sz="1300" b="1" dirty="0">
                <a:solidFill>
                  <a:srgbClr val="D9521E"/>
                </a:solidFill>
                <a:latin typeface="Calibri" pitchFamily="34" charset="0"/>
                <a:ea typeface="Calibri" pitchFamily="34" charset="-122"/>
                <a:cs typeface="Calibri" pitchFamily="34" charset="-120"/>
              </a:rPr>
              <a:t>Regulation</a:t>
            </a:r>
            <a:endParaRPr lang="en-US" sz="1300" dirty="0"/>
          </a:p>
        </p:txBody>
      </p:sp>
      <p:sp>
        <p:nvSpPr>
          <p:cNvPr id="14" name="Text 12"/>
          <p:cNvSpPr txBox="1"/>
          <p:nvPr/>
        </p:nvSpPr>
        <p:spPr>
          <a:xfrm>
            <a:off x="4956048" y="3858768"/>
            <a:ext cx="3474720" cy="502920"/>
          </a:xfrm>
          <a:prstGeom prst="rect">
            <a:avLst/>
          </a:prstGeom>
          <a:noFill/>
          <a:ln/>
        </p:spPr>
        <p:txBody>
          <a:bodyPr wrap="square" lIns="0" tIns="0" rIns="0" bIns="0" rtlCol="0" anchor="ctr"/>
          <a:lstStyle/>
          <a:p>
            <a:pPr indent="0" marL="0">
              <a:buNone/>
            </a:pPr>
            <a:r>
              <a:rPr lang="en-US" sz="1250" dirty="0">
                <a:solidFill>
                  <a:srgbClr val="1E2430"/>
                </a:solidFill>
                <a:latin typeface="Calibri" pitchFamily="34" charset="0"/>
                <a:ea typeface="Calibri" pitchFamily="34" charset="-122"/>
                <a:cs typeface="Calibri" pitchFamily="34" charset="-120"/>
              </a:rPr>
              <a:t>The 2025 instruments legislate defaults and feeds, which is to say form.</a:t>
            </a:r>
            <a:endParaRPr lang="en-US" sz="12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4F5F7"/>
        </a:solidFill>
      </p:bgPr>
    </p:bg>
    <p:spTree>
      <p:nvGrpSpPr>
        <p:cNvPr id="1" name=""/>
        <p:cNvGrpSpPr/>
        <p:nvPr/>
      </p:nvGrpSpPr>
      <p:grpSpPr>
        <a:xfrm>
          <a:off x="0" y="0"/>
          <a:ext cx="0" cy="0"/>
          <a:chOff x="0" y="0"/>
          <a:chExt cx="0" cy="0"/>
        </a:xfrm>
      </p:grpSpPr>
      <p:sp>
        <p:nvSpPr>
          <p:cNvPr id="2" name="Text 0"/>
          <p:cNvSpPr txBox="1"/>
          <p:nvPr/>
        </p:nvSpPr>
        <p:spPr>
          <a:xfrm>
            <a:off x="548640" y="384048"/>
            <a:ext cx="8046720" cy="777240"/>
          </a:xfrm>
          <a:prstGeom prst="rect">
            <a:avLst/>
          </a:prstGeom>
          <a:noFill/>
          <a:ln/>
        </p:spPr>
        <p:txBody>
          <a:bodyPr wrap="square" rtlCol="0" anchor="ctr"/>
          <a:lstStyle/>
          <a:p>
            <a:pPr indent="0" marL="0">
              <a:buNone/>
            </a:pPr>
            <a:r>
              <a:rPr lang="en-US" sz="3200" b="1" dirty="0">
                <a:solidFill>
                  <a:srgbClr val="1E2430"/>
                </a:solidFill>
                <a:latin typeface="Cambria" pitchFamily="34" charset="0"/>
                <a:ea typeface="Cambria" pitchFamily="34" charset="-122"/>
                <a:cs typeface="Cambria" pitchFamily="34" charset="-120"/>
              </a:rPr>
              <a:t>Animation was always an art of arrangement</a:t>
            </a:r>
            <a:endParaRPr lang="en-US" sz="3200" dirty="0"/>
          </a:p>
        </p:txBody>
      </p:sp>
      <p:sp>
        <p:nvSpPr>
          <p:cNvPr id="3" name="Shape 1"/>
          <p:cNvSpPr/>
          <p:nvPr/>
        </p:nvSpPr>
        <p:spPr>
          <a:xfrm>
            <a:off x="548640" y="1371600"/>
            <a:ext cx="2606040" cy="2286000"/>
          </a:xfrm>
          <a:prstGeom prst="roundRect">
            <a:avLst>
              <a:gd name="adj" fmla="val 2400"/>
            </a:avLst>
          </a:prstGeom>
          <a:solidFill>
            <a:srgbClr val="FFFFFF"/>
          </a:solidFill>
          <a:ln w="12700">
            <a:solidFill>
              <a:srgbClr val="DDE1E6"/>
            </a:solidFill>
            <a:prstDash val="solid"/>
          </a:ln>
        </p:spPr>
      </p:sp>
      <p:sp>
        <p:nvSpPr>
          <p:cNvPr id="4" name="Text 2"/>
          <p:cNvSpPr txBox="1"/>
          <p:nvPr/>
        </p:nvSpPr>
        <p:spPr>
          <a:xfrm>
            <a:off x="777240" y="1600200"/>
            <a:ext cx="2194560" cy="365760"/>
          </a:xfrm>
          <a:prstGeom prst="rect">
            <a:avLst/>
          </a:prstGeom>
          <a:noFill/>
          <a:ln/>
        </p:spPr>
        <p:txBody>
          <a:bodyPr wrap="square" lIns="0" tIns="0" rIns="0" bIns="0" rtlCol="0" anchor="ctr"/>
          <a:lstStyle/>
          <a:p>
            <a:pPr indent="0" marL="0">
              <a:buNone/>
            </a:pPr>
            <a:r>
              <a:rPr lang="en-US" sz="1900" b="1" dirty="0">
                <a:solidFill>
                  <a:srgbClr val="D9521E"/>
                </a:solidFill>
                <a:latin typeface="Cambria" pitchFamily="34" charset="0"/>
                <a:ea typeface="Cambria" pitchFamily="34" charset="-122"/>
                <a:cs typeface="Cambria" pitchFamily="34" charset="-120"/>
              </a:rPr>
              <a:t>Frank</a:t>
            </a:r>
            <a:endParaRPr lang="en-US" sz="1900" dirty="0"/>
          </a:p>
        </p:txBody>
      </p:sp>
      <p:sp>
        <p:nvSpPr>
          <p:cNvPr id="5" name="Text 3"/>
          <p:cNvSpPr txBox="1"/>
          <p:nvPr/>
        </p:nvSpPr>
        <p:spPr>
          <a:xfrm>
            <a:off x="777240" y="2057400"/>
            <a:ext cx="2194560" cy="1371600"/>
          </a:xfrm>
          <a:prstGeom prst="rect">
            <a:avLst/>
          </a:prstGeom>
          <a:noFill/>
          <a:ln/>
        </p:spPr>
        <p:txBody>
          <a:bodyPr wrap="square" lIns="0" tIns="0" rIns="0" bIns="0" rtlCol="0" anchor="ctr"/>
          <a:lstStyle/>
          <a:p>
            <a:pPr indent="0" marL="0">
              <a:buNone/>
            </a:pPr>
            <a:r>
              <a:rPr lang="en-US" sz="1300" dirty="0">
                <a:solidFill>
                  <a:srgbClr val="1E2430"/>
                </a:solidFill>
                <a:latin typeface="Calibri" pitchFamily="34" charset="0"/>
                <a:ea typeface="Calibri" pitchFamily="34" charset="-122"/>
                <a:cs typeface="Calibri" pitchFamily="34" charset="-120"/>
              </a:rPr>
              <a:t>The arrested cartoon frame reveals the labour, dust and accident that continuity conceals.</a:t>
            </a:r>
            <a:endParaRPr lang="en-US" sz="1300" dirty="0"/>
          </a:p>
        </p:txBody>
      </p:sp>
      <p:sp>
        <p:nvSpPr>
          <p:cNvPr id="6" name="Shape 4"/>
          <p:cNvSpPr/>
          <p:nvPr/>
        </p:nvSpPr>
        <p:spPr>
          <a:xfrm>
            <a:off x="3337560" y="1371600"/>
            <a:ext cx="2606040" cy="2286000"/>
          </a:xfrm>
          <a:prstGeom prst="roundRect">
            <a:avLst>
              <a:gd name="adj" fmla="val 2400"/>
            </a:avLst>
          </a:prstGeom>
          <a:solidFill>
            <a:srgbClr val="FFFFFF"/>
          </a:solidFill>
          <a:ln w="12700">
            <a:solidFill>
              <a:srgbClr val="DDE1E6"/>
            </a:solidFill>
            <a:prstDash val="solid"/>
          </a:ln>
        </p:spPr>
      </p:sp>
      <p:sp>
        <p:nvSpPr>
          <p:cNvPr id="7" name="Text 5"/>
          <p:cNvSpPr txBox="1"/>
          <p:nvPr/>
        </p:nvSpPr>
        <p:spPr>
          <a:xfrm>
            <a:off x="3566160" y="1600200"/>
            <a:ext cx="2194560" cy="365760"/>
          </a:xfrm>
          <a:prstGeom prst="rect">
            <a:avLst/>
          </a:prstGeom>
          <a:noFill/>
          <a:ln/>
        </p:spPr>
        <p:txBody>
          <a:bodyPr wrap="square" lIns="0" tIns="0" rIns="0" bIns="0" rtlCol="0" anchor="ctr"/>
          <a:lstStyle/>
          <a:p>
            <a:pPr indent="0" marL="0">
              <a:buNone/>
            </a:pPr>
            <a:r>
              <a:rPr lang="en-US" sz="1900" b="1" dirty="0">
                <a:solidFill>
                  <a:srgbClr val="D9521E"/>
                </a:solidFill>
                <a:latin typeface="Cambria" pitchFamily="34" charset="0"/>
                <a:ea typeface="Cambria" pitchFamily="34" charset="-122"/>
                <a:cs typeface="Cambria" pitchFamily="34" charset="-120"/>
              </a:rPr>
              <a:t>Wells</a:t>
            </a:r>
            <a:endParaRPr lang="en-US" sz="1900" dirty="0"/>
          </a:p>
        </p:txBody>
      </p:sp>
      <p:sp>
        <p:nvSpPr>
          <p:cNvPr id="8" name="Text 6"/>
          <p:cNvSpPr txBox="1"/>
          <p:nvPr/>
        </p:nvSpPr>
        <p:spPr>
          <a:xfrm>
            <a:off x="3566160" y="2057400"/>
            <a:ext cx="2194560" cy="1371600"/>
          </a:xfrm>
          <a:prstGeom prst="rect">
            <a:avLst/>
          </a:prstGeom>
          <a:noFill/>
          <a:ln/>
        </p:spPr>
        <p:txBody>
          <a:bodyPr wrap="square" lIns="0" tIns="0" rIns="0" bIns="0" rtlCol="0" anchor="ctr"/>
          <a:lstStyle/>
          <a:p>
            <a:pPr indent="0" marL="0">
              <a:buNone/>
            </a:pPr>
            <a:r>
              <a:rPr lang="en-US" sz="1300" dirty="0">
                <a:solidFill>
                  <a:srgbClr val="1E2430"/>
                </a:solidFill>
                <a:latin typeface="Calibri" pitchFamily="34" charset="0"/>
                <a:ea typeface="Calibri" pitchFamily="34" charset="-122"/>
                <a:cs typeface="Calibri" pitchFamily="34" charset="-120"/>
              </a:rPr>
              <a:t>The medium’s specificity lies in its independence from the recorded world.</a:t>
            </a:r>
            <a:endParaRPr lang="en-US" sz="1300" dirty="0"/>
          </a:p>
        </p:txBody>
      </p:sp>
      <p:sp>
        <p:nvSpPr>
          <p:cNvPr id="9" name="Shape 7"/>
          <p:cNvSpPr/>
          <p:nvPr/>
        </p:nvSpPr>
        <p:spPr>
          <a:xfrm>
            <a:off x="6126480" y="1371600"/>
            <a:ext cx="2606040" cy="2286000"/>
          </a:xfrm>
          <a:prstGeom prst="roundRect">
            <a:avLst>
              <a:gd name="adj" fmla="val 2400"/>
            </a:avLst>
          </a:prstGeom>
          <a:solidFill>
            <a:srgbClr val="FFFFFF"/>
          </a:solidFill>
          <a:ln w="12700">
            <a:solidFill>
              <a:srgbClr val="DDE1E6"/>
            </a:solidFill>
            <a:prstDash val="solid"/>
          </a:ln>
        </p:spPr>
      </p:sp>
      <p:sp>
        <p:nvSpPr>
          <p:cNvPr id="10" name="Text 8"/>
          <p:cNvSpPr txBox="1"/>
          <p:nvPr/>
        </p:nvSpPr>
        <p:spPr>
          <a:xfrm>
            <a:off x="6355080" y="1600200"/>
            <a:ext cx="2194560" cy="365760"/>
          </a:xfrm>
          <a:prstGeom prst="rect">
            <a:avLst/>
          </a:prstGeom>
          <a:noFill/>
          <a:ln/>
        </p:spPr>
        <p:txBody>
          <a:bodyPr wrap="square" lIns="0" tIns="0" rIns="0" bIns="0" rtlCol="0" anchor="ctr"/>
          <a:lstStyle/>
          <a:p>
            <a:pPr indent="0" marL="0">
              <a:buNone/>
            </a:pPr>
            <a:r>
              <a:rPr lang="en-US" sz="1900" b="1" dirty="0">
                <a:solidFill>
                  <a:srgbClr val="D9521E"/>
                </a:solidFill>
                <a:latin typeface="Cambria" pitchFamily="34" charset="0"/>
                <a:ea typeface="Cambria" pitchFamily="34" charset="-122"/>
                <a:cs typeface="Cambria" pitchFamily="34" charset="-120"/>
              </a:rPr>
              <a:t>Lamarre</a:t>
            </a:r>
            <a:endParaRPr lang="en-US" sz="1900" dirty="0"/>
          </a:p>
        </p:txBody>
      </p:sp>
      <p:sp>
        <p:nvSpPr>
          <p:cNvPr id="11" name="Text 9"/>
          <p:cNvSpPr txBox="1"/>
          <p:nvPr/>
        </p:nvSpPr>
        <p:spPr>
          <a:xfrm>
            <a:off x="6355080" y="2057400"/>
            <a:ext cx="2194560" cy="1371600"/>
          </a:xfrm>
          <a:prstGeom prst="rect">
            <a:avLst/>
          </a:prstGeom>
          <a:noFill/>
          <a:ln/>
        </p:spPr>
        <p:txBody>
          <a:bodyPr wrap="square" lIns="0" tIns="0" rIns="0" bIns="0" rtlCol="0" anchor="ctr"/>
          <a:lstStyle/>
          <a:p>
            <a:pPr indent="0" marL="0">
              <a:buNone/>
            </a:pPr>
            <a:r>
              <a:rPr lang="en-US" sz="1300" dirty="0">
                <a:solidFill>
                  <a:srgbClr val="1E2430"/>
                </a:solidFill>
                <a:latin typeface="Calibri" pitchFamily="34" charset="0"/>
                <a:ea typeface="Calibri" pitchFamily="34" charset="-122"/>
                <a:cs typeface="Calibri" pitchFamily="34" charset="-120"/>
              </a:rPr>
              <a:t>The animetic apparatus: layers held at calculated intervals, not a window.</a:t>
            </a:r>
            <a:endParaRPr lang="en-US" sz="1300" dirty="0"/>
          </a:p>
        </p:txBody>
      </p:sp>
      <p:sp>
        <p:nvSpPr>
          <p:cNvPr id="12" name="Text 10"/>
          <p:cNvSpPr txBox="1"/>
          <p:nvPr/>
        </p:nvSpPr>
        <p:spPr>
          <a:xfrm>
            <a:off x="548640" y="3886200"/>
            <a:ext cx="8046720" cy="457200"/>
          </a:xfrm>
          <a:prstGeom prst="rect">
            <a:avLst/>
          </a:prstGeom>
          <a:noFill/>
          <a:ln/>
        </p:spPr>
        <p:txBody>
          <a:bodyPr wrap="square" rtlCol="0" anchor="ctr"/>
          <a:lstStyle/>
          <a:p>
            <a:pPr indent="0" marL="0">
              <a:buNone/>
            </a:pPr>
            <a:r>
              <a:rPr lang="en-US" sz="1400" i="1" dirty="0">
                <a:solidFill>
                  <a:srgbClr val="6B7885"/>
                </a:solidFill>
                <a:latin typeface="Calibri" pitchFamily="34" charset="0"/>
                <a:ea typeface="Calibri" pitchFamily="34" charset="-122"/>
                <a:cs typeface="Calibri" pitchFamily="34" charset="-120"/>
              </a:rPr>
              <a:t>If animation is arrangement, then whoever controls arrangement has taken something from it.</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8046720" cy="777240"/>
          </a:xfrm>
          <a:prstGeom prst="rect">
            <a:avLst/>
          </a:prstGeom>
          <a:noFill/>
          <a:ln/>
        </p:spPr>
        <p:txBody>
          <a:bodyPr wrap="square" rtlCol="0" anchor="ctr"/>
          <a:lstStyle/>
          <a:p>
            <a:pPr indent="0" marL="0">
              <a:buNone/>
            </a:pPr>
            <a:r>
              <a:rPr lang="en-US" sz="3200" b="1" dirty="0">
                <a:solidFill>
                  <a:srgbClr val="1E2430"/>
                </a:solidFill>
                <a:latin typeface="Cambria" pitchFamily="34" charset="0"/>
                <a:ea typeface="Cambria" pitchFamily="34" charset="-122"/>
                <a:cs typeface="Cambria" pitchFamily="34" charset="-120"/>
              </a:rPr>
              <a:t>Aura has not disappeared. It has moved.</a:t>
            </a:r>
            <a:endParaRPr lang="en-US" sz="3200" dirty="0"/>
          </a:p>
        </p:txBody>
      </p:sp>
      <p:sp>
        <p:nvSpPr>
          <p:cNvPr id="3" name="Shape 1"/>
          <p:cNvSpPr/>
          <p:nvPr/>
        </p:nvSpPr>
        <p:spPr>
          <a:xfrm>
            <a:off x="548640" y="1371600"/>
            <a:ext cx="3749040" cy="2194560"/>
          </a:xfrm>
          <a:prstGeom prst="roundRect">
            <a:avLst>
              <a:gd name="adj" fmla="val 2500"/>
            </a:avLst>
          </a:prstGeom>
          <a:solidFill>
            <a:srgbClr val="F4F5F7"/>
          </a:solidFill>
          <a:ln w="12700">
            <a:solidFill>
              <a:srgbClr val="DDE1E6"/>
            </a:solidFill>
            <a:prstDash val="solid"/>
          </a:ln>
        </p:spPr>
      </p:sp>
      <p:sp>
        <p:nvSpPr>
          <p:cNvPr id="4" name="Text 2"/>
          <p:cNvSpPr txBox="1"/>
          <p:nvPr/>
        </p:nvSpPr>
        <p:spPr>
          <a:xfrm>
            <a:off x="777240" y="1554480"/>
            <a:ext cx="3291840" cy="320040"/>
          </a:xfrm>
          <a:prstGeom prst="rect">
            <a:avLst/>
          </a:prstGeom>
          <a:noFill/>
          <a:ln/>
        </p:spPr>
        <p:txBody>
          <a:bodyPr wrap="square" lIns="0" tIns="0" rIns="0" bIns="0" rtlCol="0" anchor="ctr"/>
          <a:lstStyle/>
          <a:p>
            <a:pPr indent="0" marL="0">
              <a:buNone/>
            </a:pPr>
            <a:r>
              <a:rPr lang="en-US" sz="1300" b="1" dirty="0">
                <a:solidFill>
                  <a:srgbClr val="6B7885"/>
                </a:solidFill>
                <a:latin typeface="Calibri" pitchFamily="34" charset="0"/>
                <a:ea typeface="Calibri" pitchFamily="34" charset="-122"/>
                <a:cs typeface="Calibri" pitchFamily="34" charset="-120"/>
              </a:rPr>
              <a:t>Once: the work</a:t>
            </a:r>
            <a:endParaRPr lang="en-US" sz="1300" dirty="0"/>
          </a:p>
        </p:txBody>
      </p:sp>
      <p:sp>
        <p:nvSpPr>
          <p:cNvPr id="5" name="Text 3"/>
          <p:cNvSpPr txBox="1"/>
          <p:nvPr/>
        </p:nvSpPr>
        <p:spPr>
          <a:xfrm>
            <a:off x="777240" y="1965960"/>
            <a:ext cx="3291840" cy="1280160"/>
          </a:xfrm>
          <a:prstGeom prst="rect">
            <a:avLst/>
          </a:prstGeom>
          <a:noFill/>
          <a:ln/>
        </p:spPr>
        <p:txBody>
          <a:bodyPr wrap="square" lIns="0" tIns="0" rIns="0" bIns="0" rtlCol="0" anchor="ctr"/>
          <a:lstStyle/>
          <a:p>
            <a:pPr indent="0" marL="0">
              <a:buNone/>
            </a:pPr>
            <a:r>
              <a:rPr lang="en-US" sz="1700" dirty="0">
                <a:solidFill>
                  <a:srgbClr val="1E2430"/>
                </a:solidFill>
                <a:latin typeface="Cambria" pitchFamily="34" charset="0"/>
                <a:ea typeface="Cambria" pitchFamily="34" charset="-122"/>
                <a:cs typeface="Cambria" pitchFamily="34" charset="-120"/>
              </a:rPr>
              <a:t>Authority attached to provenance, to where the work came from.</a:t>
            </a:r>
            <a:endParaRPr lang="en-US" sz="1700" dirty="0"/>
          </a:p>
        </p:txBody>
      </p:sp>
      <p:sp>
        <p:nvSpPr>
          <p:cNvPr id="6" name="Shape 4"/>
          <p:cNvSpPr/>
          <p:nvPr/>
        </p:nvSpPr>
        <p:spPr>
          <a:xfrm>
            <a:off x="4846320" y="1371600"/>
            <a:ext cx="3749040" cy="2194560"/>
          </a:xfrm>
          <a:prstGeom prst="roundRect">
            <a:avLst>
              <a:gd name="adj" fmla="val 2500"/>
            </a:avLst>
          </a:prstGeom>
          <a:solidFill>
            <a:srgbClr val="1E2430"/>
          </a:solidFill>
          <a:ln w="12700">
            <a:solidFill>
              <a:srgbClr val="1E2430"/>
            </a:solidFill>
            <a:prstDash val="solid"/>
          </a:ln>
        </p:spPr>
      </p:sp>
      <p:sp>
        <p:nvSpPr>
          <p:cNvPr id="7" name="Text 5"/>
          <p:cNvSpPr txBox="1"/>
          <p:nvPr/>
        </p:nvSpPr>
        <p:spPr>
          <a:xfrm>
            <a:off x="5074920" y="1554480"/>
            <a:ext cx="3291840" cy="320040"/>
          </a:xfrm>
          <a:prstGeom prst="rect">
            <a:avLst/>
          </a:prstGeom>
          <a:noFill/>
          <a:ln/>
        </p:spPr>
        <p:txBody>
          <a:bodyPr wrap="square" lIns="0" tIns="0" rIns="0" bIns="0" rtlCol="0" anchor="ctr"/>
          <a:lstStyle/>
          <a:p>
            <a:pPr indent="0" marL="0">
              <a:buNone/>
            </a:pPr>
            <a:r>
              <a:rPr lang="en-US" sz="1300" b="1" dirty="0">
                <a:solidFill>
                  <a:srgbClr val="D9521E"/>
                </a:solidFill>
                <a:latin typeface="Calibri" pitchFamily="34" charset="0"/>
                <a:ea typeface="Calibri" pitchFamily="34" charset="-122"/>
                <a:cs typeface="Calibri" pitchFamily="34" charset="-120"/>
              </a:rPr>
              <a:t>Now: the position</a:t>
            </a:r>
            <a:endParaRPr lang="en-US" sz="1300" dirty="0"/>
          </a:p>
        </p:txBody>
      </p:sp>
      <p:sp>
        <p:nvSpPr>
          <p:cNvPr id="8" name="Text 6"/>
          <p:cNvSpPr txBox="1"/>
          <p:nvPr/>
        </p:nvSpPr>
        <p:spPr>
          <a:xfrm>
            <a:off x="5074920" y="1965960"/>
            <a:ext cx="3291840" cy="1371600"/>
          </a:xfrm>
          <a:prstGeom prst="rect">
            <a:avLst/>
          </a:prstGeom>
          <a:noFill/>
          <a:ln/>
        </p:spPr>
        <p:txBody>
          <a:bodyPr wrap="square" lIns="0" tIns="0" rIns="0" bIns="0" rtlCol="0" anchor="ctr"/>
          <a:lstStyle/>
          <a:p>
            <a:pPr indent="0" marL="0">
              <a:buNone/>
            </a:pPr>
            <a:r>
              <a:rPr lang="en-US" sz="1700" dirty="0">
                <a:solidFill>
                  <a:srgbClr val="FFFFFF"/>
                </a:solidFill>
                <a:latin typeface="Cambria" pitchFamily="34" charset="0"/>
                <a:ea typeface="Cambria" pitchFamily="34" charset="-122"/>
                <a:cs typeface="Cambria" pitchFamily="34" charset="-120"/>
              </a:rPr>
              <a:t>Opening the default row. Artwork composed for one household. A badge in a curated collection.</a:t>
            </a:r>
            <a:endParaRPr lang="en-US" sz="1700" dirty="0"/>
          </a:p>
        </p:txBody>
      </p:sp>
      <p:sp>
        <p:nvSpPr>
          <p:cNvPr id="9" name="Text 7"/>
          <p:cNvSpPr txBox="1"/>
          <p:nvPr/>
        </p:nvSpPr>
        <p:spPr>
          <a:xfrm>
            <a:off x="548640" y="3886200"/>
            <a:ext cx="8046720" cy="457200"/>
          </a:xfrm>
          <a:prstGeom prst="rect">
            <a:avLst/>
          </a:prstGeom>
          <a:noFill/>
          <a:ln/>
        </p:spPr>
        <p:txBody>
          <a:bodyPr wrap="square" rtlCol="0" anchor="ctr"/>
          <a:lstStyle/>
          <a:p>
            <a:pPr indent="0" marL="0">
              <a:buNone/>
            </a:pPr>
            <a:r>
              <a:rPr lang="en-US" sz="1400" i="1" dirty="0">
                <a:solidFill>
                  <a:srgbClr val="6B7885"/>
                </a:solidFill>
                <a:latin typeface="Calibri" pitchFamily="34" charset="0"/>
                <a:ea typeface="Calibri" pitchFamily="34" charset="-122"/>
                <a:cs typeface="Calibri" pitchFamily="34" charset="-120"/>
              </a:rPr>
              <a:t>Where the work came from has been displaced by where the interface has put it.</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1E2430"/>
        </a:solidFill>
      </p:bgPr>
    </p:bg>
    <p:spTree>
      <p:nvGrpSpPr>
        <p:cNvPr id="1" name=""/>
        <p:cNvGrpSpPr/>
        <p:nvPr/>
      </p:nvGrpSpPr>
      <p:grpSpPr>
        <a:xfrm>
          <a:off x="0" y="0"/>
          <a:ext cx="0" cy="0"/>
          <a:chOff x="0" y="0"/>
          <a:chExt cx="0" cy="0"/>
        </a:xfrm>
      </p:grpSpPr>
      <p:sp>
        <p:nvSpPr>
          <p:cNvPr id="2" name="Text 0"/>
          <p:cNvSpPr txBox="1"/>
          <p:nvPr/>
        </p:nvSpPr>
        <p:spPr>
          <a:xfrm>
            <a:off x="731520" y="1371600"/>
            <a:ext cx="7680960" cy="1463040"/>
          </a:xfrm>
          <a:prstGeom prst="rect">
            <a:avLst/>
          </a:prstGeom>
          <a:noFill/>
          <a:ln/>
        </p:spPr>
        <p:txBody>
          <a:bodyPr wrap="square" rtlCol="0" anchor="ctr"/>
          <a:lstStyle/>
          <a:p>
            <a:pPr indent="0" marL="0">
              <a:lnSpc>
                <a:spcPts val="4200"/>
              </a:lnSpc>
              <a:buNone/>
            </a:pPr>
            <a:r>
              <a:rPr lang="en-US" sz="3400" b="1" dirty="0">
                <a:solidFill>
                  <a:srgbClr val="FFFFFF"/>
                </a:solidFill>
                <a:latin typeface="Cambria" pitchFamily="34" charset="0"/>
                <a:ea typeface="Cambria" pitchFamily="34" charset="-122"/>
                <a:cs typeface="Cambria" pitchFamily="34" charset="-120"/>
              </a:rPr>
              <a:t>The child never meets a boundary.</a:t>
            </a:r>
            <a:endParaRPr lang="en-US" sz="3400" dirty="0"/>
          </a:p>
          <a:p>
            <a:pPr indent="0" marL="0">
              <a:lnSpc>
                <a:spcPts val="4200"/>
              </a:lnSpc>
              <a:buNone/>
            </a:pPr>
            <a:r>
              <a:rPr lang="en-US" sz="3400" b="1" dirty="0">
                <a:solidFill>
                  <a:srgbClr val="FFFFFF"/>
                </a:solidFill>
                <a:latin typeface="Cambria" pitchFamily="34" charset="0"/>
                <a:ea typeface="Cambria" pitchFamily="34" charset="-122"/>
                <a:cs typeface="Cambria" pitchFamily="34" charset="-120"/>
              </a:rPr>
              <a:t>She meets an improbability.</a:t>
            </a:r>
            <a:endParaRPr lang="en-US" sz="3400" dirty="0"/>
          </a:p>
        </p:txBody>
      </p:sp>
      <p:sp>
        <p:nvSpPr>
          <p:cNvPr id="3" name="Text 1"/>
          <p:cNvSpPr txBox="1"/>
          <p:nvPr/>
        </p:nvSpPr>
        <p:spPr>
          <a:xfrm>
            <a:off x="731520" y="3017520"/>
            <a:ext cx="7680960" cy="365760"/>
          </a:xfrm>
          <a:prstGeom prst="rect">
            <a:avLst/>
          </a:prstGeom>
          <a:noFill/>
          <a:ln/>
        </p:spPr>
        <p:txBody>
          <a:bodyPr wrap="square" rtlCol="0" anchor="ctr"/>
          <a:lstStyle/>
          <a:p>
            <a:pPr indent="0" marL="0">
              <a:buNone/>
            </a:pPr>
            <a:r>
              <a:rPr lang="en-US" sz="1500" dirty="0">
                <a:solidFill>
                  <a:srgbClr val="B9C3CE"/>
                </a:solidFill>
                <a:latin typeface="Calibri" pitchFamily="34" charset="0"/>
                <a:ea typeface="Calibri" pitchFamily="34" charset="-122"/>
                <a:cs typeface="Calibri" pitchFamily="34" charset="-120"/>
              </a:rPr>
              <a:t>Foucault: government arranges milieux and disposes conduct. It does not forbid.</a:t>
            </a:r>
            <a:endParaRPr lang="en-US" sz="1500" dirty="0"/>
          </a:p>
        </p:txBody>
      </p:sp>
      <p:sp>
        <p:nvSpPr>
          <p:cNvPr id="4" name="Text 2"/>
          <p:cNvSpPr txBox="1"/>
          <p:nvPr/>
        </p:nvSpPr>
        <p:spPr>
          <a:xfrm>
            <a:off x="731520" y="3611880"/>
            <a:ext cx="7680960" cy="365760"/>
          </a:xfrm>
          <a:prstGeom prst="rect">
            <a:avLst/>
          </a:prstGeom>
          <a:noFill/>
          <a:ln/>
        </p:spPr>
        <p:txBody>
          <a:bodyPr wrap="square" rtlCol="0" anchor="ctr"/>
          <a:lstStyle/>
          <a:p>
            <a:pPr indent="0" marL="0">
              <a:buNone/>
            </a:pPr>
            <a:r>
              <a:rPr lang="en-US" sz="1500" dirty="0">
                <a:solidFill>
                  <a:srgbClr val="D9521E"/>
                </a:solidFill>
                <a:latin typeface="Calibri" pitchFamily="34" charset="0"/>
                <a:ea typeface="Calibri" pitchFamily="34" charset="-122"/>
                <a:cs typeface="Calibri" pitchFamily="34" charset="-120"/>
              </a:rPr>
              <a:t>A profile is created. A default is set. A queue is ordered. Autoplay finishes the sentence.</a:t>
            </a:r>
            <a:endParaRPr lang="en-US" sz="1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4F5F7"/>
        </a:solidFill>
      </p:bgPr>
    </p:bg>
    <p:spTree>
      <p:nvGrpSpPr>
        <p:cNvPr id="1" name=""/>
        <p:cNvGrpSpPr/>
        <p:nvPr/>
      </p:nvGrpSpPr>
      <p:grpSpPr>
        <a:xfrm>
          <a:off x="0" y="0"/>
          <a:ext cx="0" cy="0"/>
          <a:chOff x="0" y="0"/>
          <a:chExt cx="0" cy="0"/>
        </a:xfrm>
      </p:grpSpPr>
      <p:sp>
        <p:nvSpPr>
          <p:cNvPr id="2" name="Text 0"/>
          <p:cNvSpPr txBox="1"/>
          <p:nvPr/>
        </p:nvSpPr>
        <p:spPr>
          <a:xfrm>
            <a:off x="548640" y="384048"/>
            <a:ext cx="8046720" cy="777240"/>
          </a:xfrm>
          <a:prstGeom prst="rect">
            <a:avLst/>
          </a:prstGeom>
          <a:noFill/>
          <a:ln/>
        </p:spPr>
        <p:txBody>
          <a:bodyPr wrap="square" rtlCol="0" anchor="ctr"/>
          <a:lstStyle/>
          <a:p>
            <a:pPr indent="0" marL="0">
              <a:buNone/>
            </a:pPr>
            <a:r>
              <a:rPr lang="en-US" sz="3200" b="1" dirty="0">
                <a:solidFill>
                  <a:srgbClr val="1E2430"/>
                </a:solidFill>
                <a:latin typeface="Cambria" pitchFamily="34" charset="0"/>
                <a:ea typeface="Cambria" pitchFamily="34" charset="-122"/>
                <a:cs typeface="Cambria" pitchFamily="34" charset="-120"/>
              </a:rPr>
              <a:t>Discoverability is an industrial relation</a:t>
            </a:r>
            <a:endParaRPr lang="en-US" sz="3200" dirty="0"/>
          </a:p>
        </p:txBody>
      </p:sp>
      <p:sp>
        <p:nvSpPr>
          <p:cNvPr id="3" name="Shape 1"/>
          <p:cNvSpPr/>
          <p:nvPr/>
        </p:nvSpPr>
        <p:spPr>
          <a:xfrm>
            <a:off x="548640" y="1435608"/>
            <a:ext cx="384048" cy="384048"/>
          </a:xfrm>
          <a:prstGeom prst="roundRect">
            <a:avLst>
              <a:gd name="adj" fmla="val 23810"/>
            </a:avLst>
          </a:prstGeom>
          <a:solidFill>
            <a:srgbClr val="D9521E"/>
          </a:solidFill>
          <a:ln w="12700">
            <a:solidFill>
              <a:srgbClr val="D9521E"/>
            </a:solidFill>
            <a:prstDash val="solid"/>
          </a:ln>
        </p:spPr>
      </p:sp>
      <p:sp>
        <p:nvSpPr>
          <p:cNvPr id="4" name="Text 2"/>
          <p:cNvSpPr txBox="1"/>
          <p:nvPr/>
        </p:nvSpPr>
        <p:spPr>
          <a:xfrm>
            <a:off x="548640" y="1435608"/>
            <a:ext cx="384048" cy="384048"/>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5" name="Text 3"/>
          <p:cNvSpPr txBox="1"/>
          <p:nvPr/>
        </p:nvSpPr>
        <p:spPr>
          <a:xfrm>
            <a:off x="1097280" y="1399032"/>
            <a:ext cx="1737360" cy="365760"/>
          </a:xfrm>
          <a:prstGeom prst="rect">
            <a:avLst/>
          </a:prstGeom>
          <a:noFill/>
          <a:ln/>
        </p:spPr>
        <p:txBody>
          <a:bodyPr wrap="square" lIns="0" tIns="0" rIns="0" bIns="0" rtlCol="0" anchor="ctr"/>
          <a:lstStyle/>
          <a:p>
            <a:pPr indent="0" marL="0">
              <a:buNone/>
            </a:pPr>
            <a:r>
              <a:rPr lang="en-US" sz="1500" b="1" dirty="0">
                <a:solidFill>
                  <a:srgbClr val="1E2430"/>
                </a:solidFill>
                <a:latin typeface="Calibri" pitchFamily="34" charset="0"/>
                <a:ea typeface="Calibri" pitchFamily="34" charset="-122"/>
                <a:cs typeface="Calibri" pitchFamily="34" charset="-120"/>
              </a:rPr>
              <a:t>Metadata</a:t>
            </a:r>
            <a:endParaRPr lang="en-US" sz="1500" dirty="0"/>
          </a:p>
        </p:txBody>
      </p:sp>
      <p:sp>
        <p:nvSpPr>
          <p:cNvPr id="6" name="Text 4"/>
          <p:cNvSpPr txBox="1"/>
          <p:nvPr/>
        </p:nvSpPr>
        <p:spPr>
          <a:xfrm>
            <a:off x="2880360" y="1371600"/>
            <a:ext cx="5669280" cy="548640"/>
          </a:xfrm>
          <a:prstGeom prst="rect">
            <a:avLst/>
          </a:prstGeom>
          <a:noFill/>
          <a:ln/>
        </p:spPr>
        <p:txBody>
          <a:bodyPr wrap="square" lIns="0" tIns="0" rIns="0" bIns="0" rtlCol="0" anchor="ctr"/>
          <a:lstStyle/>
          <a:p>
            <a:pPr indent="0" marL="0">
              <a:buNone/>
            </a:pPr>
            <a:r>
              <a:rPr lang="en-US" sz="1300" dirty="0">
                <a:solidFill>
                  <a:srgbClr val="6B7885"/>
                </a:solidFill>
                <a:latin typeface="Calibri" pitchFamily="34" charset="0"/>
                <a:ea typeface="Calibri" pitchFamily="34" charset="-122"/>
                <a:cs typeface="Calibri" pitchFamily="34" charset="-120"/>
              </a:rPr>
              <a:t>Descriptors, genre tags, age band, the keywords that decide which searches surface a title.</a:t>
            </a:r>
            <a:endParaRPr lang="en-US" sz="1300" dirty="0"/>
          </a:p>
        </p:txBody>
      </p:sp>
      <p:sp>
        <p:nvSpPr>
          <p:cNvPr id="7" name="Shape 5"/>
          <p:cNvSpPr/>
          <p:nvPr/>
        </p:nvSpPr>
        <p:spPr>
          <a:xfrm>
            <a:off x="548640" y="2212848"/>
            <a:ext cx="384048" cy="384048"/>
          </a:xfrm>
          <a:prstGeom prst="roundRect">
            <a:avLst>
              <a:gd name="adj" fmla="val 23810"/>
            </a:avLst>
          </a:prstGeom>
          <a:solidFill>
            <a:srgbClr val="D9521E"/>
          </a:solidFill>
          <a:ln w="12700">
            <a:solidFill>
              <a:srgbClr val="D9521E"/>
            </a:solidFill>
            <a:prstDash val="solid"/>
          </a:ln>
        </p:spPr>
      </p:sp>
      <p:sp>
        <p:nvSpPr>
          <p:cNvPr id="8" name="Text 6"/>
          <p:cNvSpPr txBox="1"/>
          <p:nvPr/>
        </p:nvSpPr>
        <p:spPr>
          <a:xfrm>
            <a:off x="548640" y="2212848"/>
            <a:ext cx="384048" cy="384048"/>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9" name="Text 7"/>
          <p:cNvSpPr txBox="1"/>
          <p:nvPr/>
        </p:nvSpPr>
        <p:spPr>
          <a:xfrm>
            <a:off x="1097280" y="2176272"/>
            <a:ext cx="1737360" cy="365760"/>
          </a:xfrm>
          <a:prstGeom prst="rect">
            <a:avLst/>
          </a:prstGeom>
          <a:noFill/>
          <a:ln/>
        </p:spPr>
        <p:txBody>
          <a:bodyPr wrap="square" lIns="0" tIns="0" rIns="0" bIns="0" rtlCol="0" anchor="ctr"/>
          <a:lstStyle/>
          <a:p>
            <a:pPr indent="0" marL="0">
              <a:buNone/>
            </a:pPr>
            <a:r>
              <a:rPr lang="en-US" sz="1500" b="1" dirty="0">
                <a:solidFill>
                  <a:srgbClr val="1E2430"/>
                </a:solidFill>
                <a:latin typeface="Calibri" pitchFamily="34" charset="0"/>
                <a:ea typeface="Calibri" pitchFamily="34" charset="-122"/>
                <a:cs typeface="Calibri" pitchFamily="34" charset="-120"/>
              </a:rPr>
              <a:t>Key art</a:t>
            </a:r>
            <a:endParaRPr lang="en-US" sz="1500" dirty="0"/>
          </a:p>
        </p:txBody>
      </p:sp>
      <p:sp>
        <p:nvSpPr>
          <p:cNvPr id="10" name="Text 8"/>
          <p:cNvSpPr txBox="1"/>
          <p:nvPr/>
        </p:nvSpPr>
        <p:spPr>
          <a:xfrm>
            <a:off x="2880360" y="2148840"/>
            <a:ext cx="5669280" cy="548640"/>
          </a:xfrm>
          <a:prstGeom prst="rect">
            <a:avLst/>
          </a:prstGeom>
          <a:noFill/>
          <a:ln/>
        </p:spPr>
        <p:txBody>
          <a:bodyPr wrap="square" lIns="0" tIns="0" rIns="0" bIns="0" rtlCol="0" anchor="ctr"/>
          <a:lstStyle/>
          <a:p>
            <a:pPr indent="0" marL="0">
              <a:buNone/>
            </a:pPr>
            <a:r>
              <a:rPr lang="en-US" sz="1300" dirty="0">
                <a:solidFill>
                  <a:srgbClr val="6B7885"/>
                </a:solidFill>
                <a:latin typeface="Calibri" pitchFamily="34" charset="0"/>
                <a:ea typeface="Calibri" pitchFamily="34" charset="-122"/>
                <a:cs typeface="Calibri" pitchFamily="34" charset="-120"/>
              </a:rPr>
              <a:t>Thumbnails frequently chosen by measurement rather than by authorship.</a:t>
            </a:r>
            <a:endParaRPr lang="en-US" sz="1300" dirty="0"/>
          </a:p>
        </p:txBody>
      </p:sp>
      <p:sp>
        <p:nvSpPr>
          <p:cNvPr id="11" name="Shape 9"/>
          <p:cNvSpPr/>
          <p:nvPr/>
        </p:nvSpPr>
        <p:spPr>
          <a:xfrm>
            <a:off x="548640" y="2990088"/>
            <a:ext cx="384048" cy="384048"/>
          </a:xfrm>
          <a:prstGeom prst="roundRect">
            <a:avLst>
              <a:gd name="adj" fmla="val 23810"/>
            </a:avLst>
          </a:prstGeom>
          <a:solidFill>
            <a:srgbClr val="D9521E"/>
          </a:solidFill>
          <a:ln w="12700">
            <a:solidFill>
              <a:srgbClr val="D9521E"/>
            </a:solidFill>
            <a:prstDash val="solid"/>
          </a:ln>
        </p:spPr>
      </p:sp>
      <p:sp>
        <p:nvSpPr>
          <p:cNvPr id="12" name="Text 10"/>
          <p:cNvSpPr txBox="1"/>
          <p:nvPr/>
        </p:nvSpPr>
        <p:spPr>
          <a:xfrm>
            <a:off x="548640" y="2990088"/>
            <a:ext cx="384048" cy="384048"/>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3" name="Text 11"/>
          <p:cNvSpPr txBox="1"/>
          <p:nvPr/>
        </p:nvSpPr>
        <p:spPr>
          <a:xfrm>
            <a:off x="1097280" y="2953512"/>
            <a:ext cx="1737360" cy="365760"/>
          </a:xfrm>
          <a:prstGeom prst="rect">
            <a:avLst/>
          </a:prstGeom>
          <a:noFill/>
          <a:ln/>
        </p:spPr>
        <p:txBody>
          <a:bodyPr wrap="square" lIns="0" tIns="0" rIns="0" bIns="0" rtlCol="0" anchor="ctr"/>
          <a:lstStyle/>
          <a:p>
            <a:pPr indent="0" marL="0">
              <a:buNone/>
            </a:pPr>
            <a:r>
              <a:rPr lang="en-US" sz="1500" b="1" dirty="0">
                <a:solidFill>
                  <a:srgbClr val="1E2430"/>
                </a:solidFill>
                <a:latin typeface="Calibri" pitchFamily="34" charset="0"/>
                <a:ea typeface="Calibri" pitchFamily="34" charset="-122"/>
                <a:cs typeface="Calibri" pitchFamily="34" charset="-120"/>
              </a:rPr>
              <a:t>Placement</a:t>
            </a:r>
            <a:endParaRPr lang="en-US" sz="1500" dirty="0"/>
          </a:p>
        </p:txBody>
      </p:sp>
      <p:sp>
        <p:nvSpPr>
          <p:cNvPr id="14" name="Text 12"/>
          <p:cNvSpPr txBox="1"/>
          <p:nvPr/>
        </p:nvSpPr>
        <p:spPr>
          <a:xfrm>
            <a:off x="2880360" y="2926080"/>
            <a:ext cx="5669280" cy="548640"/>
          </a:xfrm>
          <a:prstGeom prst="rect">
            <a:avLst/>
          </a:prstGeom>
          <a:noFill/>
          <a:ln/>
        </p:spPr>
        <p:txBody>
          <a:bodyPr wrap="square" lIns="0" tIns="0" rIns="0" bIns="0" rtlCol="0" anchor="ctr"/>
          <a:lstStyle/>
          <a:p>
            <a:pPr indent="0" marL="0">
              <a:buNone/>
            </a:pPr>
            <a:r>
              <a:rPr lang="en-US" sz="1300" dirty="0">
                <a:solidFill>
                  <a:srgbClr val="6B7885"/>
                </a:solidFill>
                <a:latin typeface="Calibri" pitchFamily="34" charset="0"/>
                <a:ea typeface="Calibri" pitchFamily="34" charset="-122"/>
                <a:cs typeface="Calibri" pitchFamily="34" charset="-120"/>
              </a:rPr>
              <a:t>The row title is already a classification; its order is an argument about value.</a:t>
            </a:r>
            <a:endParaRPr lang="en-US" sz="1300" dirty="0"/>
          </a:p>
        </p:txBody>
      </p:sp>
      <p:sp>
        <p:nvSpPr>
          <p:cNvPr id="15" name="Shape 13"/>
          <p:cNvSpPr/>
          <p:nvPr/>
        </p:nvSpPr>
        <p:spPr>
          <a:xfrm>
            <a:off x="548640" y="3749040"/>
            <a:ext cx="8046720" cy="868680"/>
          </a:xfrm>
          <a:prstGeom prst="roundRect">
            <a:avLst>
              <a:gd name="adj" fmla="val 6316"/>
            </a:avLst>
          </a:prstGeom>
          <a:solidFill>
            <a:srgbClr val="FFFFFF"/>
          </a:solidFill>
          <a:ln w="12700">
            <a:solidFill>
              <a:srgbClr val="DDE1E6"/>
            </a:solidFill>
            <a:prstDash val="solid"/>
          </a:ln>
        </p:spPr>
      </p:sp>
      <p:sp>
        <p:nvSpPr>
          <p:cNvPr id="16" name="Text 14"/>
          <p:cNvSpPr txBox="1"/>
          <p:nvPr/>
        </p:nvSpPr>
        <p:spPr>
          <a:xfrm>
            <a:off x="777240" y="3840480"/>
            <a:ext cx="7589520" cy="685800"/>
          </a:xfrm>
          <a:prstGeom prst="rect">
            <a:avLst/>
          </a:prstGeom>
          <a:noFill/>
          <a:ln/>
        </p:spPr>
        <p:txBody>
          <a:bodyPr wrap="square" rtlCol="0" anchor="ctr"/>
          <a:lstStyle/>
          <a:p>
            <a:pPr indent="0" marL="0">
              <a:buNone/>
            </a:pPr>
            <a:r>
              <a:rPr lang="en-US" sz="1350" dirty="0">
                <a:solidFill>
                  <a:srgbClr val="1E2430"/>
                </a:solidFill>
                <a:latin typeface="Calibri" pitchFamily="34" charset="0"/>
                <a:ea typeface="Calibri" pitchFamily="34" charset="-122"/>
                <a:cs typeface="Calibri" pitchFamily="34" charset="-120"/>
              </a:rPr>
              <a:t>A title that is licensed but unplaced has been bought and buried. The party who made the work has the least information about how it will be found.</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8046720" cy="777240"/>
          </a:xfrm>
          <a:prstGeom prst="rect">
            <a:avLst/>
          </a:prstGeom>
          <a:noFill/>
          <a:ln/>
        </p:spPr>
        <p:txBody>
          <a:bodyPr wrap="square" rtlCol="0" anchor="ctr"/>
          <a:lstStyle/>
          <a:p>
            <a:pPr indent="0" marL="0">
              <a:buNone/>
            </a:pPr>
            <a:r>
              <a:rPr lang="en-US" sz="3200" b="1" dirty="0">
                <a:solidFill>
                  <a:srgbClr val="1E2430"/>
                </a:solidFill>
                <a:latin typeface="Cambria" pitchFamily="34" charset="0"/>
                <a:ea typeface="Cambria" pitchFamily="34" charset="-122"/>
                <a:cs typeface="Cambria" pitchFamily="34" charset="-120"/>
              </a:rPr>
              <a:t>Three sites of aesthetic governance</a:t>
            </a:r>
            <a:endParaRPr lang="en-US" sz="3200" dirty="0"/>
          </a:p>
        </p:txBody>
      </p:sp>
      <p:sp>
        <p:nvSpPr>
          <p:cNvPr id="3" name="Shape 1"/>
          <p:cNvSpPr/>
          <p:nvPr/>
        </p:nvSpPr>
        <p:spPr>
          <a:xfrm>
            <a:off x="548640" y="1325880"/>
            <a:ext cx="2606040" cy="2651760"/>
          </a:xfrm>
          <a:prstGeom prst="roundRect">
            <a:avLst>
              <a:gd name="adj" fmla="val 2105"/>
            </a:avLst>
          </a:prstGeom>
          <a:solidFill>
            <a:srgbClr val="F4F5F7"/>
          </a:solidFill>
          <a:ln w="12700">
            <a:solidFill>
              <a:srgbClr val="DDE1E6"/>
            </a:solidFill>
            <a:prstDash val="solid"/>
          </a:ln>
        </p:spPr>
      </p:sp>
      <p:sp>
        <p:nvSpPr>
          <p:cNvPr id="4" name="Shape 2"/>
          <p:cNvSpPr/>
          <p:nvPr/>
        </p:nvSpPr>
        <p:spPr>
          <a:xfrm>
            <a:off x="777240" y="1536192"/>
            <a:ext cx="384048" cy="384048"/>
          </a:xfrm>
          <a:prstGeom prst="roundRect">
            <a:avLst>
              <a:gd name="adj" fmla="val 23810"/>
            </a:avLst>
          </a:prstGeom>
          <a:solidFill>
            <a:srgbClr val="D9521E"/>
          </a:solidFill>
          <a:ln w="12700">
            <a:solidFill>
              <a:srgbClr val="D9521E"/>
            </a:solidFill>
            <a:prstDash val="solid"/>
          </a:ln>
        </p:spPr>
      </p:sp>
      <p:sp>
        <p:nvSpPr>
          <p:cNvPr id="5" name="Text 3"/>
          <p:cNvSpPr txBox="1"/>
          <p:nvPr/>
        </p:nvSpPr>
        <p:spPr>
          <a:xfrm>
            <a:off x="777240" y="1536192"/>
            <a:ext cx="384048" cy="384048"/>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6" name="Text 4"/>
          <p:cNvSpPr txBox="1"/>
          <p:nvPr/>
        </p:nvSpPr>
        <p:spPr>
          <a:xfrm>
            <a:off x="1280160" y="1536192"/>
            <a:ext cx="1737360" cy="384048"/>
          </a:xfrm>
          <a:prstGeom prst="rect">
            <a:avLst/>
          </a:prstGeom>
          <a:noFill/>
          <a:ln/>
        </p:spPr>
        <p:txBody>
          <a:bodyPr wrap="square" lIns="0" tIns="0" rIns="0" bIns="0" rtlCol="0" anchor="ctr"/>
          <a:lstStyle/>
          <a:p>
            <a:pPr indent="0" marL="0">
              <a:buNone/>
            </a:pPr>
            <a:r>
              <a:rPr lang="en-US" sz="1200" b="1" dirty="0">
                <a:solidFill>
                  <a:srgbClr val="D9521E"/>
                </a:solidFill>
                <a:latin typeface="Calibri" pitchFamily="34" charset="0"/>
                <a:ea typeface="Calibri" pitchFamily="34" charset="-122"/>
                <a:cs typeface="Calibri" pitchFamily="34" charset="-120"/>
              </a:rPr>
              <a:t>The threshold</a:t>
            </a:r>
            <a:endParaRPr lang="en-US" sz="1200" dirty="0"/>
          </a:p>
        </p:txBody>
      </p:sp>
      <p:sp>
        <p:nvSpPr>
          <p:cNvPr id="7" name="Text 5"/>
          <p:cNvSpPr txBox="1"/>
          <p:nvPr/>
        </p:nvSpPr>
        <p:spPr>
          <a:xfrm>
            <a:off x="777240" y="2057400"/>
            <a:ext cx="2194560" cy="457200"/>
          </a:xfrm>
          <a:prstGeom prst="rect">
            <a:avLst/>
          </a:prstGeom>
          <a:noFill/>
          <a:ln/>
        </p:spPr>
        <p:txBody>
          <a:bodyPr wrap="square" lIns="0" tIns="0" rIns="0" bIns="0" rtlCol="0" anchor="ctr"/>
          <a:lstStyle/>
          <a:p>
            <a:pPr indent="0" marL="0">
              <a:buNone/>
            </a:pPr>
            <a:r>
              <a:rPr lang="en-US" sz="1900" b="1" dirty="0">
                <a:solidFill>
                  <a:srgbClr val="1E2430"/>
                </a:solidFill>
                <a:latin typeface="Cambria" pitchFamily="34" charset="0"/>
                <a:ea typeface="Cambria" pitchFamily="34" charset="-122"/>
                <a:cs typeface="Cambria" pitchFamily="34" charset="-120"/>
              </a:rPr>
              <a:t>The children’s profile</a:t>
            </a:r>
            <a:endParaRPr lang="en-US" sz="1900" dirty="0"/>
          </a:p>
        </p:txBody>
      </p:sp>
      <p:sp>
        <p:nvSpPr>
          <p:cNvPr id="8" name="Text 6"/>
          <p:cNvSpPr txBox="1"/>
          <p:nvPr/>
        </p:nvSpPr>
        <p:spPr>
          <a:xfrm>
            <a:off x="777240" y="2560320"/>
            <a:ext cx="2194560" cy="1280160"/>
          </a:xfrm>
          <a:prstGeom prst="rect">
            <a:avLst/>
          </a:prstGeom>
          <a:noFill/>
          <a:ln/>
        </p:spPr>
        <p:txBody>
          <a:bodyPr wrap="square" lIns="0" tIns="0" rIns="0" bIns="0" rtlCol="0" anchor="ctr"/>
          <a:lstStyle/>
          <a:p>
            <a:pPr indent="0" marL="0">
              <a:buNone/>
            </a:pPr>
            <a:r>
              <a:rPr lang="en-US" sz="1250" dirty="0">
                <a:solidFill>
                  <a:srgbClr val="6B7885"/>
                </a:solidFill>
                <a:latin typeface="Calibri" pitchFamily="34" charset="0"/>
                <a:ea typeface="Calibri" pitchFamily="34" charset="-122"/>
                <a:cs typeface="Calibri" pitchFamily="34" charset="-120"/>
              </a:rPr>
              <a:t>A juridical device in visual form: it establishes a person, attaches a status, and lets the status govern what appears.</a:t>
            </a:r>
            <a:endParaRPr lang="en-US" sz="1250" dirty="0"/>
          </a:p>
        </p:txBody>
      </p:sp>
      <p:sp>
        <p:nvSpPr>
          <p:cNvPr id="9" name="Shape 7"/>
          <p:cNvSpPr/>
          <p:nvPr/>
        </p:nvSpPr>
        <p:spPr>
          <a:xfrm>
            <a:off x="3337560" y="1325880"/>
            <a:ext cx="2606040" cy="2651760"/>
          </a:xfrm>
          <a:prstGeom prst="roundRect">
            <a:avLst>
              <a:gd name="adj" fmla="val 2105"/>
            </a:avLst>
          </a:prstGeom>
          <a:solidFill>
            <a:srgbClr val="F4F5F7"/>
          </a:solidFill>
          <a:ln w="12700">
            <a:solidFill>
              <a:srgbClr val="DDE1E6"/>
            </a:solidFill>
            <a:prstDash val="solid"/>
          </a:ln>
        </p:spPr>
      </p:sp>
      <p:sp>
        <p:nvSpPr>
          <p:cNvPr id="10" name="Shape 8"/>
          <p:cNvSpPr/>
          <p:nvPr/>
        </p:nvSpPr>
        <p:spPr>
          <a:xfrm>
            <a:off x="3566160" y="1536192"/>
            <a:ext cx="384048" cy="384048"/>
          </a:xfrm>
          <a:prstGeom prst="roundRect">
            <a:avLst>
              <a:gd name="adj" fmla="val 23810"/>
            </a:avLst>
          </a:prstGeom>
          <a:solidFill>
            <a:srgbClr val="D9521E"/>
          </a:solidFill>
          <a:ln w="12700">
            <a:solidFill>
              <a:srgbClr val="D9521E"/>
            </a:solidFill>
            <a:prstDash val="solid"/>
          </a:ln>
        </p:spPr>
      </p:sp>
      <p:sp>
        <p:nvSpPr>
          <p:cNvPr id="11" name="Text 9"/>
          <p:cNvSpPr txBox="1"/>
          <p:nvPr/>
        </p:nvSpPr>
        <p:spPr>
          <a:xfrm>
            <a:off x="3566160" y="1536192"/>
            <a:ext cx="384048" cy="384048"/>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2" name="Text 10"/>
          <p:cNvSpPr txBox="1"/>
          <p:nvPr/>
        </p:nvSpPr>
        <p:spPr>
          <a:xfrm>
            <a:off x="4069080" y="1536192"/>
            <a:ext cx="1737360" cy="384048"/>
          </a:xfrm>
          <a:prstGeom prst="rect">
            <a:avLst/>
          </a:prstGeom>
          <a:noFill/>
          <a:ln/>
        </p:spPr>
        <p:txBody>
          <a:bodyPr wrap="square" lIns="0" tIns="0" rIns="0" bIns="0" rtlCol="0" anchor="ctr"/>
          <a:lstStyle/>
          <a:p>
            <a:pPr indent="0" marL="0">
              <a:buNone/>
            </a:pPr>
            <a:r>
              <a:rPr lang="en-US" sz="1200" b="1" dirty="0">
                <a:solidFill>
                  <a:srgbClr val="D9521E"/>
                </a:solidFill>
                <a:latin typeface="Calibri" pitchFamily="34" charset="0"/>
                <a:ea typeface="Calibri" pitchFamily="34" charset="-122"/>
                <a:cs typeface="Calibri" pitchFamily="34" charset="-120"/>
              </a:rPr>
              <a:t>The label</a:t>
            </a:r>
            <a:endParaRPr lang="en-US" sz="1200" dirty="0"/>
          </a:p>
        </p:txBody>
      </p:sp>
      <p:sp>
        <p:nvSpPr>
          <p:cNvPr id="13" name="Text 11"/>
          <p:cNvSpPr txBox="1"/>
          <p:nvPr/>
        </p:nvSpPr>
        <p:spPr>
          <a:xfrm>
            <a:off x="3566160" y="2057400"/>
            <a:ext cx="2194560" cy="457200"/>
          </a:xfrm>
          <a:prstGeom prst="rect">
            <a:avLst/>
          </a:prstGeom>
          <a:noFill/>
          <a:ln/>
        </p:spPr>
        <p:txBody>
          <a:bodyPr wrap="square" lIns="0" tIns="0" rIns="0" bIns="0" rtlCol="0" anchor="ctr"/>
          <a:lstStyle/>
          <a:p>
            <a:pPr indent="0" marL="0">
              <a:buNone/>
            </a:pPr>
            <a:r>
              <a:rPr lang="en-US" sz="1900" b="1" dirty="0">
                <a:solidFill>
                  <a:srgbClr val="1E2430"/>
                </a:solidFill>
                <a:latin typeface="Cambria" pitchFamily="34" charset="0"/>
                <a:ea typeface="Cambria" pitchFamily="34" charset="-122"/>
                <a:cs typeface="Cambria" pitchFamily="34" charset="-120"/>
              </a:rPr>
              <a:t>Classification</a:t>
            </a:r>
            <a:endParaRPr lang="en-US" sz="1900" dirty="0"/>
          </a:p>
        </p:txBody>
      </p:sp>
      <p:sp>
        <p:nvSpPr>
          <p:cNvPr id="14" name="Text 12"/>
          <p:cNvSpPr txBox="1"/>
          <p:nvPr/>
        </p:nvSpPr>
        <p:spPr>
          <a:xfrm>
            <a:off x="3566160" y="2560320"/>
            <a:ext cx="2194560" cy="1280160"/>
          </a:xfrm>
          <a:prstGeom prst="rect">
            <a:avLst/>
          </a:prstGeom>
          <a:noFill/>
          <a:ln/>
        </p:spPr>
        <p:txBody>
          <a:bodyPr wrap="square" lIns="0" tIns="0" rIns="0" bIns="0" rtlCol="0" anchor="ctr"/>
          <a:lstStyle/>
          <a:p>
            <a:pPr indent="0" marL="0">
              <a:buNone/>
            </a:pPr>
            <a:r>
              <a:rPr lang="en-US" sz="1250" dirty="0">
                <a:solidFill>
                  <a:srgbClr val="6B7885"/>
                </a:solidFill>
                <a:latin typeface="Calibri" pitchFamily="34" charset="0"/>
                <a:ea typeface="Calibri" pitchFamily="34" charset="-122"/>
                <a:cs typeface="Calibri" pitchFamily="34" charset="-120"/>
              </a:rPr>
              <a:t>Ratings do not arrive after the work. They enter it, at the point of invention.</a:t>
            </a:r>
            <a:endParaRPr lang="en-US" sz="1250" dirty="0"/>
          </a:p>
        </p:txBody>
      </p:sp>
      <p:sp>
        <p:nvSpPr>
          <p:cNvPr id="15" name="Shape 13"/>
          <p:cNvSpPr/>
          <p:nvPr/>
        </p:nvSpPr>
        <p:spPr>
          <a:xfrm>
            <a:off x="6126480" y="1325880"/>
            <a:ext cx="2606040" cy="2651760"/>
          </a:xfrm>
          <a:prstGeom prst="roundRect">
            <a:avLst>
              <a:gd name="adj" fmla="val 2105"/>
            </a:avLst>
          </a:prstGeom>
          <a:solidFill>
            <a:srgbClr val="F4F5F7"/>
          </a:solidFill>
          <a:ln w="12700">
            <a:solidFill>
              <a:srgbClr val="DDE1E6"/>
            </a:solidFill>
            <a:prstDash val="solid"/>
          </a:ln>
        </p:spPr>
      </p:sp>
      <p:sp>
        <p:nvSpPr>
          <p:cNvPr id="16" name="Shape 14"/>
          <p:cNvSpPr/>
          <p:nvPr/>
        </p:nvSpPr>
        <p:spPr>
          <a:xfrm>
            <a:off x="6355080" y="1536192"/>
            <a:ext cx="384048" cy="384048"/>
          </a:xfrm>
          <a:prstGeom prst="roundRect">
            <a:avLst>
              <a:gd name="adj" fmla="val 23810"/>
            </a:avLst>
          </a:prstGeom>
          <a:solidFill>
            <a:srgbClr val="D9521E"/>
          </a:solidFill>
          <a:ln w="12700">
            <a:solidFill>
              <a:srgbClr val="D9521E"/>
            </a:solidFill>
            <a:prstDash val="solid"/>
          </a:ln>
        </p:spPr>
      </p:sp>
      <p:sp>
        <p:nvSpPr>
          <p:cNvPr id="17" name="Text 15"/>
          <p:cNvSpPr txBox="1"/>
          <p:nvPr/>
        </p:nvSpPr>
        <p:spPr>
          <a:xfrm>
            <a:off x="6355080" y="1536192"/>
            <a:ext cx="384048" cy="384048"/>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8" name="Text 16"/>
          <p:cNvSpPr txBox="1"/>
          <p:nvPr/>
        </p:nvSpPr>
        <p:spPr>
          <a:xfrm>
            <a:off x="6858000" y="1536192"/>
            <a:ext cx="1737360" cy="384048"/>
          </a:xfrm>
          <a:prstGeom prst="rect">
            <a:avLst/>
          </a:prstGeom>
          <a:noFill/>
          <a:ln/>
        </p:spPr>
        <p:txBody>
          <a:bodyPr wrap="square" lIns="0" tIns="0" rIns="0" bIns="0" rtlCol="0" anchor="ctr"/>
          <a:lstStyle/>
          <a:p>
            <a:pPr indent="0" marL="0">
              <a:buNone/>
            </a:pPr>
            <a:r>
              <a:rPr lang="en-US" sz="1200" b="1" dirty="0">
                <a:solidFill>
                  <a:srgbClr val="D9521E"/>
                </a:solidFill>
                <a:latin typeface="Calibri" pitchFamily="34" charset="0"/>
                <a:ea typeface="Calibri" pitchFamily="34" charset="-122"/>
                <a:cs typeface="Calibri" pitchFamily="34" charset="-120"/>
              </a:rPr>
              <a:t>The row</a:t>
            </a:r>
            <a:endParaRPr lang="en-US" sz="1200" dirty="0"/>
          </a:p>
        </p:txBody>
      </p:sp>
      <p:sp>
        <p:nvSpPr>
          <p:cNvPr id="19" name="Text 17"/>
          <p:cNvSpPr txBox="1"/>
          <p:nvPr/>
        </p:nvSpPr>
        <p:spPr>
          <a:xfrm>
            <a:off x="6355080" y="2057400"/>
            <a:ext cx="2194560" cy="457200"/>
          </a:xfrm>
          <a:prstGeom prst="rect">
            <a:avLst/>
          </a:prstGeom>
          <a:noFill/>
          <a:ln/>
        </p:spPr>
        <p:txBody>
          <a:bodyPr wrap="square" lIns="0" tIns="0" rIns="0" bIns="0" rtlCol="0" anchor="ctr"/>
          <a:lstStyle/>
          <a:p>
            <a:pPr indent="0" marL="0">
              <a:buNone/>
            </a:pPr>
            <a:r>
              <a:rPr lang="en-US" sz="1900" b="1" dirty="0">
                <a:solidFill>
                  <a:srgbClr val="1E2430"/>
                </a:solidFill>
                <a:latin typeface="Cambria" pitchFamily="34" charset="0"/>
                <a:ea typeface="Cambria" pitchFamily="34" charset="-122"/>
                <a:cs typeface="Cambria" pitchFamily="34" charset="-120"/>
              </a:rPr>
              <a:t>Recommendation</a:t>
            </a:r>
            <a:endParaRPr lang="en-US" sz="1900" dirty="0"/>
          </a:p>
        </p:txBody>
      </p:sp>
      <p:sp>
        <p:nvSpPr>
          <p:cNvPr id="20" name="Text 18"/>
          <p:cNvSpPr txBox="1"/>
          <p:nvPr/>
        </p:nvSpPr>
        <p:spPr>
          <a:xfrm>
            <a:off x="6355080" y="2560320"/>
            <a:ext cx="2194560" cy="1280160"/>
          </a:xfrm>
          <a:prstGeom prst="rect">
            <a:avLst/>
          </a:prstGeom>
          <a:noFill/>
          <a:ln/>
        </p:spPr>
        <p:txBody>
          <a:bodyPr wrap="square" lIns="0" tIns="0" rIns="0" bIns="0" rtlCol="0" anchor="ctr"/>
          <a:lstStyle/>
          <a:p>
            <a:pPr indent="0" marL="0">
              <a:buNone/>
            </a:pPr>
            <a:r>
              <a:rPr lang="en-US" sz="1250" dirty="0">
                <a:solidFill>
                  <a:srgbClr val="6B7885"/>
                </a:solidFill>
                <a:latin typeface="Calibri" pitchFamily="34" charset="0"/>
                <a:ea typeface="Calibri" pitchFamily="34" charset="-122"/>
                <a:cs typeface="Calibri" pitchFamily="34" charset="-120"/>
              </a:rPr>
              <a:t>A curatorial statement that presents itself as a service.</a:t>
            </a:r>
            <a:endParaRPr lang="en-US" sz="12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4F5F7"/>
        </a:solidFill>
      </p:bgPr>
    </p:bg>
    <p:spTree>
      <p:nvGrpSpPr>
        <p:cNvPr id="1" name=""/>
        <p:cNvGrpSpPr/>
        <p:nvPr/>
      </p:nvGrpSpPr>
      <p:grpSpPr>
        <a:xfrm>
          <a:off x="0" y="0"/>
          <a:ext cx="0" cy="0"/>
          <a:chOff x="0" y="0"/>
          <a:chExt cx="0" cy="0"/>
        </a:xfrm>
      </p:grpSpPr>
      <p:sp>
        <p:nvSpPr>
          <p:cNvPr id="2" name="Text 0"/>
          <p:cNvSpPr txBox="1"/>
          <p:nvPr/>
        </p:nvSpPr>
        <p:spPr>
          <a:xfrm>
            <a:off x="548640" y="384048"/>
            <a:ext cx="8046720" cy="777240"/>
          </a:xfrm>
          <a:prstGeom prst="rect">
            <a:avLst/>
          </a:prstGeom>
          <a:noFill/>
          <a:ln/>
        </p:spPr>
        <p:txBody>
          <a:bodyPr wrap="square" rtlCol="0" anchor="ctr"/>
          <a:lstStyle/>
          <a:p>
            <a:pPr indent="0" marL="0">
              <a:buNone/>
            </a:pPr>
            <a:r>
              <a:rPr lang="en-US" sz="3200" b="1" dirty="0">
                <a:solidFill>
                  <a:srgbClr val="1E2430"/>
                </a:solidFill>
                <a:latin typeface="Cambria" pitchFamily="34" charset="0"/>
                <a:ea typeface="Cambria" pitchFamily="34" charset="-122"/>
                <a:cs typeface="Cambria" pitchFamily="34" charset="-120"/>
              </a:rPr>
              <a:t>The label enters the work</a:t>
            </a:r>
            <a:endParaRPr lang="en-US" sz="3200" dirty="0"/>
          </a:p>
        </p:txBody>
      </p:sp>
      <p:sp>
        <p:nvSpPr>
          <p:cNvPr id="3" name="Text 1"/>
          <p:cNvSpPr txBox="1"/>
          <p:nvPr/>
        </p:nvSpPr>
        <p:spPr>
          <a:xfrm>
            <a:off x="548640" y="1234440"/>
            <a:ext cx="2743200" cy="457200"/>
          </a:xfrm>
          <a:prstGeom prst="rect">
            <a:avLst/>
          </a:prstGeom>
          <a:noFill/>
          <a:ln/>
        </p:spPr>
        <p:txBody>
          <a:bodyPr wrap="square" rtlCol="0" anchor="ctr"/>
          <a:lstStyle/>
          <a:p>
            <a:pPr indent="0" marL="0">
              <a:buNone/>
            </a:pPr>
            <a:r>
              <a:rPr lang="en-US" sz="2600" b="1" dirty="0">
                <a:solidFill>
                  <a:srgbClr val="D9521E"/>
                </a:solidFill>
                <a:latin typeface="Cambria" pitchFamily="34" charset="0"/>
                <a:ea typeface="Cambria" pitchFamily="34" charset="-122"/>
                <a:cs typeface="Cambria" pitchFamily="34" charset="-120"/>
              </a:rPr>
              <a:t>Bluey</a:t>
            </a:r>
            <a:endParaRPr lang="en-US" sz="2600" dirty="0"/>
          </a:p>
        </p:txBody>
      </p:sp>
      <p:sp>
        <p:nvSpPr>
          <p:cNvPr id="4" name="Text 2"/>
          <p:cNvSpPr txBox="1"/>
          <p:nvPr/>
        </p:nvSpPr>
        <p:spPr>
          <a:xfrm>
            <a:off x="548640" y="1691640"/>
            <a:ext cx="3931920" cy="822960"/>
          </a:xfrm>
          <a:prstGeom prst="rect">
            <a:avLst/>
          </a:prstGeom>
          <a:noFill/>
          <a:ln/>
        </p:spPr>
        <p:txBody>
          <a:bodyPr wrap="square" rtlCol="0" anchor="ctr"/>
          <a:lstStyle/>
          <a:p>
            <a:pPr indent="0" marL="0">
              <a:buNone/>
            </a:pPr>
            <a:r>
              <a:rPr lang="en-US" sz="1350" dirty="0">
                <a:solidFill>
                  <a:srgbClr val="6B7885"/>
                </a:solidFill>
                <a:latin typeface="Calibri" pitchFamily="34" charset="0"/>
                <a:ea typeface="Calibri" pitchFamily="34" charset="-122"/>
                <a:cs typeface="Calibri" pitchFamily="34" charset="-120"/>
              </a:rPr>
              <a:t>Ludo Studio for the Australian Broadcasting Corporation; distributed internationally by Disney.</a:t>
            </a:r>
            <a:endParaRPr lang="en-US" sz="1350" dirty="0"/>
          </a:p>
        </p:txBody>
      </p:sp>
      <p:sp>
        <p:nvSpPr>
          <p:cNvPr id="5" name="Shape 3"/>
          <p:cNvSpPr/>
          <p:nvPr/>
        </p:nvSpPr>
        <p:spPr>
          <a:xfrm>
            <a:off x="4754880" y="1234440"/>
            <a:ext cx="3840480" cy="2377440"/>
          </a:xfrm>
          <a:prstGeom prst="roundRect">
            <a:avLst>
              <a:gd name="adj" fmla="val 2308"/>
            </a:avLst>
          </a:prstGeom>
          <a:solidFill>
            <a:srgbClr val="FFFFFF"/>
          </a:solidFill>
          <a:ln w="12700">
            <a:solidFill>
              <a:srgbClr val="DDE1E6"/>
            </a:solidFill>
            <a:prstDash val="solid"/>
          </a:ln>
        </p:spPr>
      </p:sp>
      <p:sp>
        <p:nvSpPr>
          <p:cNvPr id="6" name="Text 4"/>
          <p:cNvSpPr txBox="1"/>
          <p:nvPr/>
        </p:nvSpPr>
        <p:spPr>
          <a:xfrm>
            <a:off x="4983480" y="1417320"/>
            <a:ext cx="3429000" cy="2011680"/>
          </a:xfrm>
          <a:prstGeom prst="rect">
            <a:avLst/>
          </a:prstGeom>
          <a:noFill/>
          <a:ln/>
        </p:spPr>
        <p:txBody>
          <a:bodyPr wrap="square" rtlCol="0" anchor="ctr"/>
          <a:lstStyle/>
          <a:p>
            <a:pPr marL="342900" indent="-342900">
              <a:spcAft>
                <a:spcPts val="800"/>
              </a:spcAft>
              <a:buSzPct val="100000"/>
              <a:buChar char="•"/>
            </a:pPr>
            <a:r>
              <a:rPr lang="en-US" sz="1300" dirty="0">
                <a:solidFill>
                  <a:srgbClr val="1E2430"/>
                </a:solidFill>
                <a:latin typeface="Calibri" pitchFamily="34" charset="0"/>
                <a:ea typeface="Calibri" pitchFamily="34" charset="-122"/>
                <a:cs typeface="Calibri" pitchFamily="34" charset="-120"/>
              </a:rPr>
              <a:t>Episodes withheld from international platform release</a:t>
            </a:r>
            <a:endParaRPr lang="en-US" sz="1300" dirty="0"/>
          </a:p>
          <a:p>
            <a:pPr marL="342900" indent="-342900">
              <a:spcAft>
                <a:spcPts val="800"/>
              </a:spcAft>
              <a:buSzPct val="100000"/>
              <a:buChar char="•"/>
            </a:pPr>
            <a:r>
              <a:rPr lang="en-US" sz="1300" dirty="0">
                <a:solidFill>
                  <a:srgbClr val="1E2430"/>
                </a:solidFill>
                <a:latin typeface="Calibri" pitchFamily="34" charset="0"/>
                <a:ea typeface="Calibri" pitchFamily="34" charset="-122"/>
                <a:cs typeface="Calibri" pitchFamily="34" charset="-120"/>
              </a:rPr>
              <a:t>Others altered before it</a:t>
            </a:r>
            <a:endParaRPr lang="en-US" sz="1300" dirty="0"/>
          </a:p>
          <a:p>
            <a:pPr marL="342900" indent="-342900">
              <a:spcAft>
                <a:spcPts val="800"/>
              </a:spcAft>
              <a:buSzPct val="100000"/>
              <a:buChar char="•"/>
            </a:pPr>
            <a:r>
              <a:rPr lang="en-US" sz="1300" dirty="0">
                <a:solidFill>
                  <a:srgbClr val="1E2430"/>
                </a:solidFill>
                <a:latin typeface="Calibri" pitchFamily="34" charset="0"/>
                <a:ea typeface="Calibri" pitchFamily="34" charset="-122"/>
                <a:cs typeface="Calibri" pitchFamily="34" charset="-120"/>
              </a:rPr>
              <a:t>Availability settled case by case, by the distributor</a:t>
            </a:r>
            <a:endParaRPr lang="en-US" sz="1300" dirty="0"/>
          </a:p>
          <a:p>
            <a:pPr marL="342900" indent="-342900">
              <a:spcAft>
                <a:spcPts val="800"/>
              </a:spcAft>
              <a:buSzPct val="100000"/>
              <a:buChar char="•"/>
            </a:pPr>
            <a:r>
              <a:rPr lang="en-US" sz="1300" dirty="0">
                <a:solidFill>
                  <a:srgbClr val="1E2430"/>
                </a:solidFill>
                <a:latin typeface="Calibri" pitchFamily="34" charset="0"/>
                <a:ea typeface="Calibri" pitchFamily="34" charset="-122"/>
                <a:cs typeface="Calibri" pitchFamily="34" charset="-120"/>
              </a:rPr>
              <a:t>A canon that differs depending on where a child lives</a:t>
            </a:r>
            <a:endParaRPr lang="en-US" sz="1300" dirty="0"/>
          </a:p>
        </p:txBody>
      </p:sp>
      <p:sp>
        <p:nvSpPr>
          <p:cNvPr id="7" name="Text 5"/>
          <p:cNvSpPr txBox="1"/>
          <p:nvPr/>
        </p:nvSpPr>
        <p:spPr>
          <a:xfrm>
            <a:off x="548640" y="3794760"/>
            <a:ext cx="8046720" cy="777240"/>
          </a:xfrm>
          <a:prstGeom prst="rect">
            <a:avLst/>
          </a:prstGeom>
          <a:noFill/>
          <a:ln/>
        </p:spPr>
        <p:txBody>
          <a:bodyPr wrap="square" rtlCol="0" anchor="ctr"/>
          <a:lstStyle/>
          <a:p>
            <a:pPr indent="0" marL="0">
              <a:buNone/>
            </a:pPr>
            <a:r>
              <a:rPr lang="en-US" sz="1350" dirty="0">
                <a:solidFill>
                  <a:srgbClr val="1E2430"/>
                </a:solidFill>
                <a:latin typeface="Calibri" pitchFamily="34" charset="0"/>
                <a:ea typeface="Calibri" pitchFamily="34" charset="-122"/>
                <a:cs typeface="Calibri" pitchFamily="34" charset="-120"/>
              </a:rPr>
              <a:t>Anticipatory compliance: the label determines the row, the row determines discovery, discovery determines the return. So the label is internalised before the storyboard.</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8046720" cy="777240"/>
          </a:xfrm>
          <a:prstGeom prst="rect">
            <a:avLst/>
          </a:prstGeom>
          <a:noFill/>
          <a:ln/>
        </p:spPr>
        <p:txBody>
          <a:bodyPr wrap="square" rtlCol="0" anchor="ctr"/>
          <a:lstStyle/>
          <a:p>
            <a:pPr indent="0" marL="0">
              <a:buNone/>
            </a:pPr>
            <a:r>
              <a:rPr lang="en-US" sz="3200" b="1" dirty="0">
                <a:solidFill>
                  <a:srgbClr val="1E2430"/>
                </a:solidFill>
                <a:latin typeface="Cambria" pitchFamily="34" charset="0"/>
                <a:ea typeface="Cambria" pitchFamily="34" charset="-122"/>
                <a:cs typeface="Cambria" pitchFamily="34" charset="-120"/>
              </a:rPr>
              <a:t>When the metric becomes the style</a:t>
            </a:r>
            <a:endParaRPr lang="en-US" sz="3200" dirty="0"/>
          </a:p>
        </p:txBody>
      </p:sp>
      <p:sp>
        <p:nvSpPr>
          <p:cNvPr id="3" name="Shape 1"/>
          <p:cNvSpPr/>
          <p:nvPr/>
        </p:nvSpPr>
        <p:spPr>
          <a:xfrm>
            <a:off x="548640" y="1325880"/>
            <a:ext cx="3749040" cy="2286000"/>
          </a:xfrm>
          <a:prstGeom prst="roundRect">
            <a:avLst>
              <a:gd name="adj" fmla="val 2400"/>
            </a:avLst>
          </a:prstGeom>
          <a:solidFill>
            <a:srgbClr val="F4F5F7"/>
          </a:solidFill>
          <a:ln w="12700">
            <a:solidFill>
              <a:srgbClr val="DDE1E6"/>
            </a:solidFill>
            <a:prstDash val="solid"/>
          </a:ln>
        </p:spPr>
      </p:sp>
      <p:sp>
        <p:nvSpPr>
          <p:cNvPr id="4" name="Text 2"/>
          <p:cNvSpPr txBox="1"/>
          <p:nvPr/>
        </p:nvSpPr>
        <p:spPr>
          <a:xfrm>
            <a:off x="777240" y="1463040"/>
            <a:ext cx="3291840" cy="320040"/>
          </a:xfrm>
          <a:prstGeom prst="rect">
            <a:avLst/>
          </a:prstGeom>
          <a:noFill/>
          <a:ln/>
        </p:spPr>
        <p:txBody>
          <a:bodyPr wrap="square" lIns="0" tIns="0" rIns="0" bIns="0" rtlCol="0" anchor="ctr"/>
          <a:lstStyle/>
          <a:p>
            <a:pPr indent="0" marL="0">
              <a:buNone/>
            </a:pPr>
            <a:r>
              <a:rPr lang="en-US" sz="1200" b="1" dirty="0">
                <a:solidFill>
                  <a:srgbClr val="D9521E"/>
                </a:solidFill>
                <a:latin typeface="Calibri" pitchFamily="34" charset="0"/>
                <a:ea typeface="Calibri" pitchFamily="34" charset="-122"/>
                <a:cs typeface="Calibri" pitchFamily="34" charset="-120"/>
              </a:rPr>
              <a:t>2017</a:t>
            </a:r>
            <a:endParaRPr lang="en-US" sz="1200" dirty="0"/>
          </a:p>
        </p:txBody>
      </p:sp>
      <p:sp>
        <p:nvSpPr>
          <p:cNvPr id="5" name="Text 3"/>
          <p:cNvSpPr txBox="1"/>
          <p:nvPr/>
        </p:nvSpPr>
        <p:spPr>
          <a:xfrm>
            <a:off x="777240" y="1828800"/>
            <a:ext cx="3291840" cy="1645920"/>
          </a:xfrm>
          <a:prstGeom prst="rect">
            <a:avLst/>
          </a:prstGeom>
          <a:noFill/>
          <a:ln/>
        </p:spPr>
        <p:txBody>
          <a:bodyPr wrap="square" lIns="0" tIns="0" rIns="0" bIns="0" rtlCol="0" anchor="ctr"/>
          <a:lstStyle/>
          <a:p>
            <a:pPr indent="0" marL="0">
              <a:buNone/>
            </a:pPr>
            <a:r>
              <a:rPr lang="en-US" sz="1350" dirty="0">
                <a:solidFill>
                  <a:srgbClr val="1E2430"/>
                </a:solidFill>
                <a:latin typeface="Calibri" pitchFamily="34" charset="0"/>
                <a:ea typeface="Calibri" pitchFamily="34" charset="-122"/>
                <a:cs typeface="Calibri" pitchFamily="34" charset="-120"/>
              </a:rPr>
              <a:t>Keyword-optimised children’s video. Nobody had decided what a child would see, because deciding had been delegated to optimisation.</a:t>
            </a:r>
            <a:endParaRPr lang="en-US" sz="1350" dirty="0"/>
          </a:p>
        </p:txBody>
      </p:sp>
      <p:sp>
        <p:nvSpPr>
          <p:cNvPr id="6" name="Shape 4"/>
          <p:cNvSpPr/>
          <p:nvPr/>
        </p:nvSpPr>
        <p:spPr>
          <a:xfrm>
            <a:off x="4846320" y="1325880"/>
            <a:ext cx="3749040" cy="2286000"/>
          </a:xfrm>
          <a:prstGeom prst="roundRect">
            <a:avLst>
              <a:gd name="adj" fmla="val 2400"/>
            </a:avLst>
          </a:prstGeom>
          <a:solidFill>
            <a:srgbClr val="1E2430"/>
          </a:solidFill>
          <a:ln w="12700">
            <a:solidFill>
              <a:srgbClr val="1E2430"/>
            </a:solidFill>
            <a:prstDash val="solid"/>
          </a:ln>
        </p:spPr>
      </p:sp>
      <p:sp>
        <p:nvSpPr>
          <p:cNvPr id="7" name="Text 5"/>
          <p:cNvSpPr txBox="1"/>
          <p:nvPr/>
        </p:nvSpPr>
        <p:spPr>
          <a:xfrm>
            <a:off x="5074920" y="1463040"/>
            <a:ext cx="3291840" cy="320040"/>
          </a:xfrm>
          <a:prstGeom prst="rect">
            <a:avLst/>
          </a:prstGeom>
          <a:noFill/>
          <a:ln/>
        </p:spPr>
        <p:txBody>
          <a:bodyPr wrap="square" lIns="0" tIns="0" rIns="0" bIns="0" rtlCol="0" anchor="ctr"/>
          <a:lstStyle/>
          <a:p>
            <a:pPr indent="0" marL="0">
              <a:buNone/>
            </a:pPr>
            <a:r>
              <a:rPr lang="en-US" sz="1200" b="1" dirty="0">
                <a:solidFill>
                  <a:srgbClr val="D9521E"/>
                </a:solidFill>
                <a:latin typeface="Calibri" pitchFamily="34" charset="0"/>
                <a:ea typeface="Calibri" pitchFamily="34" charset="-122"/>
                <a:cs typeface="Calibri" pitchFamily="34" charset="-120"/>
              </a:rPr>
              <a:t>2019</a:t>
            </a:r>
            <a:endParaRPr lang="en-US" sz="1200" dirty="0"/>
          </a:p>
        </p:txBody>
      </p:sp>
      <p:sp>
        <p:nvSpPr>
          <p:cNvPr id="8" name="Text 6"/>
          <p:cNvSpPr txBox="1"/>
          <p:nvPr/>
        </p:nvSpPr>
        <p:spPr>
          <a:xfrm>
            <a:off x="5074920" y="1828800"/>
            <a:ext cx="3291840" cy="1645920"/>
          </a:xfrm>
          <a:prstGeom prst="rect">
            <a:avLst/>
          </a:prstGeom>
          <a:noFill/>
          <a:ln/>
        </p:spPr>
        <p:txBody>
          <a:bodyPr wrap="square" lIns="0" tIns="0" rIns="0" bIns="0" rtlCol="0" anchor="ctr"/>
          <a:lstStyle/>
          <a:p>
            <a:pPr indent="0" marL="0">
              <a:buNone/>
            </a:pPr>
            <a:r>
              <a:rPr lang="en-US" sz="1350" dirty="0">
                <a:solidFill>
                  <a:srgbClr val="FFFFFF"/>
                </a:solidFill>
                <a:latin typeface="Calibri" pitchFamily="34" charset="0"/>
                <a:ea typeface="Calibri" pitchFamily="34" charset="-122"/>
                <a:cs typeface="Calibri" pitchFamily="34" charset="-120"/>
              </a:rPr>
              <a:t>The FTC–YouTube settlement required child-directed content to be designated, and removed personalised advertising from it.</a:t>
            </a:r>
            <a:endParaRPr lang="en-US" sz="1350" dirty="0"/>
          </a:p>
        </p:txBody>
      </p:sp>
      <p:sp>
        <p:nvSpPr>
          <p:cNvPr id="9" name="Text 7"/>
          <p:cNvSpPr txBox="1"/>
          <p:nvPr/>
        </p:nvSpPr>
        <p:spPr>
          <a:xfrm>
            <a:off x="548640" y="3840480"/>
            <a:ext cx="8046720" cy="777240"/>
          </a:xfrm>
          <a:prstGeom prst="rect">
            <a:avLst/>
          </a:prstGeom>
          <a:noFill/>
          <a:ln/>
        </p:spPr>
        <p:txBody>
          <a:bodyPr wrap="square" rtlCol="0" anchor="ctr"/>
          <a:lstStyle/>
          <a:p>
            <a:pPr indent="0" marL="0">
              <a:buNone/>
            </a:pPr>
            <a:r>
              <a:rPr lang="en-US" sz="1350" i="1" dirty="0">
                <a:solidFill>
                  <a:srgbClr val="1E2430"/>
                </a:solidFill>
                <a:latin typeface="Calibri" pitchFamily="34" charset="0"/>
                <a:ea typeface="Calibri" pitchFamily="34" charset="-122"/>
                <a:cs typeface="Calibri" pitchFamily="34" charset="-120"/>
              </a:rPr>
              <a:t>Saturated palettes, cutting rates calibrated to attention span, looping refrains, titles addressed to a search box. The form is a transcription of an objective function.</a:t>
            </a:r>
            <a:endParaRPr lang="en-US" sz="13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4F5F7"/>
        </a:solidFill>
      </p:bgPr>
    </p:bg>
    <p:spTree>
      <p:nvGrpSpPr>
        <p:cNvPr id="1" name=""/>
        <p:cNvGrpSpPr/>
        <p:nvPr/>
      </p:nvGrpSpPr>
      <p:grpSpPr>
        <a:xfrm>
          <a:off x="0" y="0"/>
          <a:ext cx="0" cy="0"/>
          <a:chOff x="0" y="0"/>
          <a:chExt cx="0" cy="0"/>
        </a:xfrm>
      </p:grpSpPr>
      <p:sp>
        <p:nvSpPr>
          <p:cNvPr id="2" name="Text 0"/>
          <p:cNvSpPr txBox="1"/>
          <p:nvPr/>
        </p:nvSpPr>
        <p:spPr>
          <a:xfrm>
            <a:off x="548640" y="384048"/>
            <a:ext cx="8046720" cy="777240"/>
          </a:xfrm>
          <a:prstGeom prst="rect">
            <a:avLst/>
          </a:prstGeom>
          <a:noFill/>
          <a:ln/>
        </p:spPr>
        <p:txBody>
          <a:bodyPr wrap="square" rtlCol="0" anchor="ctr"/>
          <a:lstStyle/>
          <a:p>
            <a:pPr indent="0" marL="0">
              <a:buNone/>
            </a:pPr>
            <a:r>
              <a:rPr lang="en-US" sz="3200" b="1" dirty="0">
                <a:solidFill>
                  <a:srgbClr val="1E2430"/>
                </a:solidFill>
                <a:latin typeface="Cambria" pitchFamily="34" charset="0"/>
                <a:ea typeface="Cambria" pitchFamily="34" charset="-122"/>
                <a:cs typeface="Cambria" pitchFamily="34" charset="-120"/>
              </a:rPr>
              <a:t>2025: aesthetic legislation</a:t>
            </a:r>
            <a:endParaRPr lang="en-US" sz="3200" dirty="0"/>
          </a:p>
        </p:txBody>
      </p:sp>
      <p:sp>
        <p:nvSpPr>
          <p:cNvPr id="3" name="Shape 1"/>
          <p:cNvSpPr/>
          <p:nvPr/>
        </p:nvSpPr>
        <p:spPr>
          <a:xfrm>
            <a:off x="548640" y="1280160"/>
            <a:ext cx="3931920" cy="1600200"/>
          </a:xfrm>
          <a:prstGeom prst="roundRect">
            <a:avLst>
              <a:gd name="adj" fmla="val 3429"/>
            </a:avLst>
          </a:prstGeom>
          <a:solidFill>
            <a:srgbClr val="FFFFFF"/>
          </a:solidFill>
          <a:ln w="12700">
            <a:solidFill>
              <a:srgbClr val="DDE1E6"/>
            </a:solidFill>
            <a:prstDash val="solid"/>
          </a:ln>
        </p:spPr>
      </p:sp>
      <p:sp>
        <p:nvSpPr>
          <p:cNvPr id="4" name="Text 2"/>
          <p:cNvSpPr txBox="1"/>
          <p:nvPr/>
        </p:nvSpPr>
        <p:spPr>
          <a:xfrm>
            <a:off x="777240" y="1417320"/>
            <a:ext cx="3474720" cy="274320"/>
          </a:xfrm>
          <a:prstGeom prst="rect">
            <a:avLst/>
          </a:prstGeom>
          <a:noFill/>
          <a:ln/>
        </p:spPr>
        <p:txBody>
          <a:bodyPr wrap="square" lIns="0" tIns="0" rIns="0" bIns="0" rtlCol="0" anchor="ctr"/>
          <a:lstStyle/>
          <a:p>
            <a:pPr indent="0" marL="0">
              <a:buNone/>
            </a:pPr>
            <a:r>
              <a:rPr lang="en-US" sz="1200" b="1" dirty="0">
                <a:solidFill>
                  <a:srgbClr val="D9521E"/>
                </a:solidFill>
                <a:latin typeface="Calibri" pitchFamily="34" charset="0"/>
                <a:ea typeface="Calibri" pitchFamily="34" charset="-122"/>
                <a:cs typeface="Calibri" pitchFamily="34" charset="-120"/>
              </a:rPr>
              <a:t>14 July 2025</a:t>
            </a:r>
            <a:endParaRPr lang="en-US" sz="1200" dirty="0"/>
          </a:p>
        </p:txBody>
      </p:sp>
      <p:sp>
        <p:nvSpPr>
          <p:cNvPr id="5" name="Text 3"/>
          <p:cNvSpPr txBox="1"/>
          <p:nvPr/>
        </p:nvSpPr>
        <p:spPr>
          <a:xfrm>
            <a:off x="777240" y="1737360"/>
            <a:ext cx="3474720" cy="1005840"/>
          </a:xfrm>
          <a:prstGeom prst="rect">
            <a:avLst/>
          </a:prstGeom>
          <a:noFill/>
          <a:ln/>
        </p:spPr>
        <p:txBody>
          <a:bodyPr wrap="square" lIns="0" tIns="0" rIns="0" bIns="0" rtlCol="0" anchor="ctr"/>
          <a:lstStyle/>
          <a:p>
            <a:pPr indent="0" marL="0">
              <a:buNone/>
            </a:pPr>
            <a:r>
              <a:rPr lang="en-US" sz="1300" dirty="0">
                <a:solidFill>
                  <a:srgbClr val="1E2430"/>
                </a:solidFill>
                <a:latin typeface="Calibri" pitchFamily="34" charset="0"/>
                <a:ea typeface="Calibri" pitchFamily="34" charset="-122"/>
                <a:cs typeface="Calibri" pitchFamily="34" charset="-120"/>
              </a:rPr>
              <a:t>European Commission guidelines under Article 28 DSA: default settings, recommender systems, user empowerment.</a:t>
            </a:r>
            <a:endParaRPr lang="en-US" sz="1300" dirty="0"/>
          </a:p>
        </p:txBody>
      </p:sp>
      <p:sp>
        <p:nvSpPr>
          <p:cNvPr id="6" name="Shape 4"/>
          <p:cNvSpPr/>
          <p:nvPr/>
        </p:nvSpPr>
        <p:spPr>
          <a:xfrm>
            <a:off x="4663440" y="1280160"/>
            <a:ext cx="3931920" cy="1600200"/>
          </a:xfrm>
          <a:prstGeom prst="roundRect">
            <a:avLst>
              <a:gd name="adj" fmla="val 3429"/>
            </a:avLst>
          </a:prstGeom>
          <a:solidFill>
            <a:srgbClr val="FFFFFF"/>
          </a:solidFill>
          <a:ln w="12700">
            <a:solidFill>
              <a:srgbClr val="DDE1E6"/>
            </a:solidFill>
            <a:prstDash val="solid"/>
          </a:ln>
        </p:spPr>
      </p:sp>
      <p:sp>
        <p:nvSpPr>
          <p:cNvPr id="7" name="Text 5"/>
          <p:cNvSpPr txBox="1"/>
          <p:nvPr/>
        </p:nvSpPr>
        <p:spPr>
          <a:xfrm>
            <a:off x="4892040" y="1417320"/>
            <a:ext cx="3474720" cy="274320"/>
          </a:xfrm>
          <a:prstGeom prst="rect">
            <a:avLst/>
          </a:prstGeom>
          <a:noFill/>
          <a:ln/>
        </p:spPr>
        <p:txBody>
          <a:bodyPr wrap="square" lIns="0" tIns="0" rIns="0" bIns="0" rtlCol="0" anchor="ctr"/>
          <a:lstStyle/>
          <a:p>
            <a:pPr indent="0" marL="0">
              <a:buNone/>
            </a:pPr>
            <a:r>
              <a:rPr lang="en-US" sz="1200" b="1" dirty="0">
                <a:solidFill>
                  <a:srgbClr val="D9521E"/>
                </a:solidFill>
                <a:latin typeface="Calibri" pitchFamily="34" charset="0"/>
                <a:ea typeface="Calibri" pitchFamily="34" charset="-122"/>
                <a:cs typeface="Calibri" pitchFamily="34" charset="-120"/>
              </a:rPr>
              <a:t>25 July 2025</a:t>
            </a:r>
            <a:endParaRPr lang="en-US" sz="1200" dirty="0"/>
          </a:p>
        </p:txBody>
      </p:sp>
      <p:sp>
        <p:nvSpPr>
          <p:cNvPr id="8" name="Text 6"/>
          <p:cNvSpPr txBox="1"/>
          <p:nvPr/>
        </p:nvSpPr>
        <p:spPr>
          <a:xfrm>
            <a:off x="4892040" y="1737360"/>
            <a:ext cx="3474720" cy="1005840"/>
          </a:xfrm>
          <a:prstGeom prst="rect">
            <a:avLst/>
          </a:prstGeom>
          <a:noFill/>
          <a:ln/>
        </p:spPr>
        <p:txBody>
          <a:bodyPr wrap="square" lIns="0" tIns="0" rIns="0" bIns="0" rtlCol="0" anchor="ctr"/>
          <a:lstStyle/>
          <a:p>
            <a:pPr indent="0" marL="0">
              <a:buNone/>
            </a:pPr>
            <a:r>
              <a:rPr lang="en-US" sz="1300" dirty="0">
                <a:solidFill>
                  <a:srgbClr val="1E2430"/>
                </a:solidFill>
                <a:latin typeface="Calibri" pitchFamily="34" charset="0"/>
                <a:ea typeface="Calibri" pitchFamily="34" charset="-122"/>
                <a:cs typeface="Calibri" pitchFamily="34" charset="-120"/>
              </a:rPr>
              <a:t>Ofcom’s Protection of Children Codes in force: age assurance, moderation, recommender feeds, settings.</a:t>
            </a:r>
            <a:endParaRPr lang="en-US" sz="1300" dirty="0"/>
          </a:p>
        </p:txBody>
      </p:sp>
      <p:sp>
        <p:nvSpPr>
          <p:cNvPr id="9" name="Shape 7"/>
          <p:cNvSpPr/>
          <p:nvPr/>
        </p:nvSpPr>
        <p:spPr>
          <a:xfrm>
            <a:off x="548640" y="3063240"/>
            <a:ext cx="8046720" cy="1417320"/>
          </a:xfrm>
          <a:prstGeom prst="roundRect">
            <a:avLst>
              <a:gd name="adj" fmla="val 3871"/>
            </a:avLst>
          </a:prstGeom>
          <a:solidFill>
            <a:srgbClr val="1E2430"/>
          </a:solidFill>
          <a:ln w="12700">
            <a:solidFill>
              <a:srgbClr val="1E2430"/>
            </a:solidFill>
            <a:prstDash val="solid"/>
          </a:ln>
        </p:spPr>
      </p:sp>
      <p:sp>
        <p:nvSpPr>
          <p:cNvPr id="10" name="Text 8"/>
          <p:cNvSpPr txBox="1"/>
          <p:nvPr/>
        </p:nvSpPr>
        <p:spPr>
          <a:xfrm>
            <a:off x="822960" y="3200400"/>
            <a:ext cx="7498080" cy="457200"/>
          </a:xfrm>
          <a:prstGeom prst="rect">
            <a:avLst/>
          </a:prstGeom>
          <a:noFill/>
          <a:ln/>
        </p:spPr>
        <p:txBody>
          <a:bodyPr wrap="square" lIns="0" tIns="0" rIns="0" bIns="0" rtlCol="0" anchor="ctr"/>
          <a:lstStyle/>
          <a:p>
            <a:pPr indent="0" marL="0">
              <a:buNone/>
            </a:pPr>
            <a:r>
              <a:rPr lang="en-US" sz="1700" dirty="0">
                <a:solidFill>
                  <a:srgbClr val="FFFFFF"/>
                </a:solidFill>
                <a:latin typeface="Cambria" pitchFamily="34" charset="0"/>
                <a:ea typeface="Cambria" pitchFamily="34" charset="-122"/>
                <a:cs typeface="Cambria" pitchFamily="34" charset="-120"/>
              </a:rPr>
              <a:t>They do not principally regulate works. They regulate defaults, feeds, thresholds and interfaces.</a:t>
            </a:r>
            <a:endParaRPr lang="en-US" sz="1700" dirty="0"/>
          </a:p>
        </p:txBody>
      </p:sp>
      <p:sp>
        <p:nvSpPr>
          <p:cNvPr id="11" name="Text 9"/>
          <p:cNvSpPr txBox="1"/>
          <p:nvPr/>
        </p:nvSpPr>
        <p:spPr>
          <a:xfrm>
            <a:off x="822960" y="3749040"/>
            <a:ext cx="7498080" cy="640080"/>
          </a:xfrm>
          <a:prstGeom prst="rect">
            <a:avLst/>
          </a:prstGeom>
          <a:noFill/>
          <a:ln/>
        </p:spPr>
        <p:txBody>
          <a:bodyPr wrap="square" lIns="0" tIns="0" rIns="0" bIns="0" rtlCol="0" anchor="ctr"/>
          <a:lstStyle/>
          <a:p>
            <a:pPr indent="0" marL="0">
              <a:buNone/>
            </a:pPr>
            <a:r>
              <a:rPr lang="en-US" sz="1350" dirty="0">
                <a:solidFill>
                  <a:srgbClr val="B9C3CE"/>
                </a:solidFill>
                <a:latin typeface="Calibri" pitchFamily="34" charset="0"/>
                <a:ea typeface="Calibri" pitchFamily="34" charset="-122"/>
                <a:cs typeface="Calibri" pitchFamily="34" charset="-120"/>
              </a:rPr>
              <a:t>Both are built around risk, and both are good at subtraction. Removing harm is not the same as producing justice.</a:t>
            </a:r>
            <a:endParaRPr lang="en-US" sz="13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8046720" cy="777240"/>
          </a:xfrm>
          <a:prstGeom prst="rect">
            <a:avLst/>
          </a:prstGeom>
          <a:noFill/>
          <a:ln/>
        </p:spPr>
        <p:txBody>
          <a:bodyPr wrap="square" rtlCol="0" anchor="ctr"/>
          <a:lstStyle/>
          <a:p>
            <a:pPr indent="0" marL="0">
              <a:buNone/>
            </a:pPr>
            <a:r>
              <a:rPr lang="en-US" sz="3200" b="1" dirty="0">
                <a:solidFill>
                  <a:srgbClr val="1E2430"/>
                </a:solidFill>
                <a:latin typeface="Cambria" pitchFamily="34" charset="0"/>
                <a:ea typeface="Cambria" pitchFamily="34" charset="-122"/>
                <a:cs typeface="Cambria" pitchFamily="34" charset="-120"/>
              </a:rPr>
              <a:t>Aesthetic justice: three propositions</a:t>
            </a:r>
            <a:endParaRPr lang="en-US" sz="3200" dirty="0"/>
          </a:p>
        </p:txBody>
      </p:sp>
      <p:sp>
        <p:nvSpPr>
          <p:cNvPr id="3" name="Shape 1"/>
          <p:cNvSpPr/>
          <p:nvPr/>
        </p:nvSpPr>
        <p:spPr>
          <a:xfrm>
            <a:off x="548640" y="1325880"/>
            <a:ext cx="8046720" cy="914400"/>
          </a:xfrm>
          <a:prstGeom prst="roundRect">
            <a:avLst>
              <a:gd name="adj" fmla="val 6000"/>
            </a:avLst>
          </a:prstGeom>
          <a:solidFill>
            <a:srgbClr val="F4F5F7"/>
          </a:solidFill>
          <a:ln w="12700">
            <a:solidFill>
              <a:srgbClr val="DDE1E6"/>
            </a:solidFill>
            <a:prstDash val="solid"/>
          </a:ln>
        </p:spPr>
      </p:sp>
      <p:sp>
        <p:nvSpPr>
          <p:cNvPr id="4" name="Shape 2"/>
          <p:cNvSpPr/>
          <p:nvPr/>
        </p:nvSpPr>
        <p:spPr>
          <a:xfrm>
            <a:off x="777240" y="1591056"/>
            <a:ext cx="384048" cy="384048"/>
          </a:xfrm>
          <a:prstGeom prst="roundRect">
            <a:avLst>
              <a:gd name="adj" fmla="val 23810"/>
            </a:avLst>
          </a:prstGeom>
          <a:solidFill>
            <a:srgbClr val="D9521E"/>
          </a:solidFill>
          <a:ln w="12700">
            <a:solidFill>
              <a:srgbClr val="D9521E"/>
            </a:solidFill>
            <a:prstDash val="solid"/>
          </a:ln>
        </p:spPr>
      </p:sp>
      <p:sp>
        <p:nvSpPr>
          <p:cNvPr id="5" name="Text 3"/>
          <p:cNvSpPr txBox="1"/>
          <p:nvPr/>
        </p:nvSpPr>
        <p:spPr>
          <a:xfrm>
            <a:off x="777240" y="1591056"/>
            <a:ext cx="384048" cy="384048"/>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6" name="Text 4"/>
          <p:cNvSpPr txBox="1"/>
          <p:nvPr/>
        </p:nvSpPr>
        <p:spPr>
          <a:xfrm>
            <a:off x="1325880" y="1435608"/>
            <a:ext cx="1920240" cy="320040"/>
          </a:xfrm>
          <a:prstGeom prst="rect">
            <a:avLst/>
          </a:prstGeom>
          <a:noFill/>
          <a:ln/>
        </p:spPr>
        <p:txBody>
          <a:bodyPr wrap="square" lIns="0" tIns="0" rIns="0" bIns="0" rtlCol="0" anchor="ctr"/>
          <a:lstStyle/>
          <a:p>
            <a:pPr indent="0" marL="0">
              <a:buNone/>
            </a:pPr>
            <a:r>
              <a:rPr lang="en-US" sz="1400" b="1" dirty="0">
                <a:solidFill>
                  <a:srgbClr val="D9521E"/>
                </a:solidFill>
                <a:latin typeface="Calibri" pitchFamily="34" charset="0"/>
                <a:ea typeface="Calibri" pitchFamily="34" charset="-122"/>
                <a:cs typeface="Calibri" pitchFamily="34" charset="-120"/>
              </a:rPr>
              <a:t>Legibility</a:t>
            </a:r>
            <a:endParaRPr lang="en-US" sz="1400" dirty="0"/>
          </a:p>
        </p:txBody>
      </p:sp>
      <p:sp>
        <p:nvSpPr>
          <p:cNvPr id="7" name="Text 5"/>
          <p:cNvSpPr txBox="1"/>
          <p:nvPr/>
        </p:nvSpPr>
        <p:spPr>
          <a:xfrm>
            <a:off x="1325880" y="1737360"/>
            <a:ext cx="7040880" cy="457200"/>
          </a:xfrm>
          <a:prstGeom prst="rect">
            <a:avLst/>
          </a:prstGeom>
          <a:noFill/>
          <a:ln/>
        </p:spPr>
        <p:txBody>
          <a:bodyPr wrap="square" lIns="0" tIns="0" rIns="0" bIns="0" rtlCol="0" anchor="ctr"/>
          <a:lstStyle/>
          <a:p>
            <a:pPr indent="0" marL="0">
              <a:buNone/>
            </a:pPr>
            <a:r>
              <a:rPr lang="en-US" sz="1250" dirty="0">
                <a:solidFill>
                  <a:srgbClr val="1E2430"/>
                </a:solidFill>
                <a:latin typeface="Calibri" pitchFamily="34" charset="0"/>
                <a:ea typeface="Calibri" pitchFamily="34" charset="-122"/>
                <a:cs typeface="Calibri" pitchFamily="34" charset="-120"/>
              </a:rPr>
              <a:t>The criteria by which a row is ordered and a label applied should be readable and contestable by those they govern. An arrangement nobody can read cannot be answered.</a:t>
            </a:r>
            <a:endParaRPr lang="en-US" sz="1250" dirty="0"/>
          </a:p>
        </p:txBody>
      </p:sp>
      <p:sp>
        <p:nvSpPr>
          <p:cNvPr id="8" name="Shape 6"/>
          <p:cNvSpPr/>
          <p:nvPr/>
        </p:nvSpPr>
        <p:spPr>
          <a:xfrm>
            <a:off x="548640" y="2350008"/>
            <a:ext cx="8046720" cy="914400"/>
          </a:xfrm>
          <a:prstGeom prst="roundRect">
            <a:avLst>
              <a:gd name="adj" fmla="val 6000"/>
            </a:avLst>
          </a:prstGeom>
          <a:solidFill>
            <a:srgbClr val="F4F5F7"/>
          </a:solidFill>
          <a:ln w="12700">
            <a:solidFill>
              <a:srgbClr val="DDE1E6"/>
            </a:solidFill>
            <a:prstDash val="solid"/>
          </a:ln>
        </p:spPr>
      </p:sp>
      <p:sp>
        <p:nvSpPr>
          <p:cNvPr id="9" name="Shape 7"/>
          <p:cNvSpPr/>
          <p:nvPr/>
        </p:nvSpPr>
        <p:spPr>
          <a:xfrm>
            <a:off x="777240" y="2615184"/>
            <a:ext cx="384048" cy="384048"/>
          </a:xfrm>
          <a:prstGeom prst="roundRect">
            <a:avLst>
              <a:gd name="adj" fmla="val 23810"/>
            </a:avLst>
          </a:prstGeom>
          <a:solidFill>
            <a:srgbClr val="D9521E"/>
          </a:solidFill>
          <a:ln w="12700">
            <a:solidFill>
              <a:srgbClr val="D9521E"/>
            </a:solidFill>
            <a:prstDash val="solid"/>
          </a:ln>
        </p:spPr>
      </p:sp>
      <p:sp>
        <p:nvSpPr>
          <p:cNvPr id="10" name="Text 8"/>
          <p:cNvSpPr txBox="1"/>
          <p:nvPr/>
        </p:nvSpPr>
        <p:spPr>
          <a:xfrm>
            <a:off x="777240" y="2615184"/>
            <a:ext cx="384048" cy="384048"/>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1" name="Text 9"/>
          <p:cNvSpPr txBox="1"/>
          <p:nvPr/>
        </p:nvSpPr>
        <p:spPr>
          <a:xfrm>
            <a:off x="1325880" y="2459736"/>
            <a:ext cx="1920240" cy="320040"/>
          </a:xfrm>
          <a:prstGeom prst="rect">
            <a:avLst/>
          </a:prstGeom>
          <a:noFill/>
          <a:ln/>
        </p:spPr>
        <p:txBody>
          <a:bodyPr wrap="square" lIns="0" tIns="0" rIns="0" bIns="0" rtlCol="0" anchor="ctr"/>
          <a:lstStyle/>
          <a:p>
            <a:pPr indent="0" marL="0">
              <a:buNone/>
            </a:pPr>
            <a:r>
              <a:rPr lang="en-US" sz="1400" b="1" dirty="0">
                <a:solidFill>
                  <a:srgbClr val="D9521E"/>
                </a:solidFill>
                <a:latin typeface="Calibri" pitchFamily="34" charset="0"/>
                <a:ea typeface="Calibri" pitchFamily="34" charset="-122"/>
                <a:cs typeface="Calibri" pitchFamily="34" charset="-120"/>
              </a:rPr>
              <a:t>Plurality of form</a:t>
            </a:r>
            <a:endParaRPr lang="en-US" sz="1400" dirty="0"/>
          </a:p>
        </p:txBody>
      </p:sp>
      <p:sp>
        <p:nvSpPr>
          <p:cNvPr id="12" name="Text 10"/>
          <p:cNvSpPr txBox="1"/>
          <p:nvPr/>
        </p:nvSpPr>
        <p:spPr>
          <a:xfrm>
            <a:off x="1325880" y="2761488"/>
            <a:ext cx="7040880" cy="457200"/>
          </a:xfrm>
          <a:prstGeom prst="rect">
            <a:avLst/>
          </a:prstGeom>
          <a:noFill/>
          <a:ln/>
        </p:spPr>
        <p:txBody>
          <a:bodyPr wrap="square" lIns="0" tIns="0" rIns="0" bIns="0" rtlCol="0" anchor="ctr"/>
          <a:lstStyle/>
          <a:p>
            <a:pPr indent="0" marL="0">
              <a:buNone/>
            </a:pPr>
            <a:r>
              <a:rPr lang="en-US" sz="1250" dirty="0">
                <a:solidFill>
                  <a:srgbClr val="1E2430"/>
                </a:solidFill>
                <a:latin typeface="Calibri" pitchFamily="34" charset="0"/>
                <a:ea typeface="Calibri" pitchFamily="34" charset="-122"/>
                <a:cs typeface="Calibri" pitchFamily="34" charset="-120"/>
              </a:rPr>
              <a:t>Measure age-appropriateness by the range of registers a child can reach, not by the absence of risk. A catalogue in which slowness exists but cannot be found is not plural.</a:t>
            </a:r>
            <a:endParaRPr lang="en-US" sz="1250" dirty="0"/>
          </a:p>
        </p:txBody>
      </p:sp>
      <p:sp>
        <p:nvSpPr>
          <p:cNvPr id="13" name="Shape 11"/>
          <p:cNvSpPr/>
          <p:nvPr/>
        </p:nvSpPr>
        <p:spPr>
          <a:xfrm>
            <a:off x="548640" y="3374136"/>
            <a:ext cx="8046720" cy="914400"/>
          </a:xfrm>
          <a:prstGeom prst="roundRect">
            <a:avLst>
              <a:gd name="adj" fmla="val 6000"/>
            </a:avLst>
          </a:prstGeom>
          <a:solidFill>
            <a:srgbClr val="F4F5F7"/>
          </a:solidFill>
          <a:ln w="12700">
            <a:solidFill>
              <a:srgbClr val="DDE1E6"/>
            </a:solidFill>
            <a:prstDash val="solid"/>
          </a:ln>
        </p:spPr>
      </p:sp>
      <p:sp>
        <p:nvSpPr>
          <p:cNvPr id="14" name="Shape 12"/>
          <p:cNvSpPr/>
          <p:nvPr/>
        </p:nvSpPr>
        <p:spPr>
          <a:xfrm>
            <a:off x="777240" y="3639312"/>
            <a:ext cx="384048" cy="384048"/>
          </a:xfrm>
          <a:prstGeom prst="roundRect">
            <a:avLst>
              <a:gd name="adj" fmla="val 23810"/>
            </a:avLst>
          </a:prstGeom>
          <a:solidFill>
            <a:srgbClr val="D9521E"/>
          </a:solidFill>
          <a:ln w="12700">
            <a:solidFill>
              <a:srgbClr val="D9521E"/>
            </a:solidFill>
            <a:prstDash val="solid"/>
          </a:ln>
        </p:spPr>
      </p:sp>
      <p:sp>
        <p:nvSpPr>
          <p:cNvPr id="15" name="Text 13"/>
          <p:cNvSpPr txBox="1"/>
          <p:nvPr/>
        </p:nvSpPr>
        <p:spPr>
          <a:xfrm>
            <a:off x="777240" y="3639312"/>
            <a:ext cx="384048" cy="384048"/>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6" name="Text 14"/>
          <p:cNvSpPr txBox="1"/>
          <p:nvPr/>
        </p:nvSpPr>
        <p:spPr>
          <a:xfrm>
            <a:off x="1325880" y="3483864"/>
            <a:ext cx="1920240" cy="320040"/>
          </a:xfrm>
          <a:prstGeom prst="rect">
            <a:avLst/>
          </a:prstGeom>
          <a:noFill/>
          <a:ln/>
        </p:spPr>
        <p:txBody>
          <a:bodyPr wrap="square" lIns="0" tIns="0" rIns="0" bIns="0" rtlCol="0" anchor="ctr"/>
          <a:lstStyle/>
          <a:p>
            <a:pPr indent="0" marL="0">
              <a:buNone/>
            </a:pPr>
            <a:r>
              <a:rPr lang="en-US" sz="1400" b="1" dirty="0">
                <a:solidFill>
                  <a:srgbClr val="D9521E"/>
                </a:solidFill>
                <a:latin typeface="Calibri" pitchFamily="34" charset="0"/>
                <a:ea typeface="Calibri" pitchFamily="34" charset="-122"/>
                <a:cs typeface="Calibri" pitchFamily="34" charset="-120"/>
              </a:rPr>
              <a:t>Standing</a:t>
            </a:r>
            <a:endParaRPr lang="en-US" sz="1400" dirty="0"/>
          </a:p>
        </p:txBody>
      </p:sp>
      <p:sp>
        <p:nvSpPr>
          <p:cNvPr id="17" name="Text 15"/>
          <p:cNvSpPr txBox="1"/>
          <p:nvPr/>
        </p:nvSpPr>
        <p:spPr>
          <a:xfrm>
            <a:off x="1325880" y="3785616"/>
            <a:ext cx="7040880" cy="457200"/>
          </a:xfrm>
          <a:prstGeom prst="rect">
            <a:avLst/>
          </a:prstGeom>
          <a:noFill/>
          <a:ln/>
        </p:spPr>
        <p:txBody>
          <a:bodyPr wrap="square" lIns="0" tIns="0" rIns="0" bIns="0" rtlCol="0" anchor="ctr"/>
          <a:lstStyle/>
          <a:p>
            <a:pPr indent="0" marL="0">
              <a:buNone/>
            </a:pPr>
            <a:r>
              <a:rPr lang="en-US" sz="1250" dirty="0">
                <a:solidFill>
                  <a:srgbClr val="1E2430"/>
                </a:solidFill>
                <a:latin typeface="Calibri" pitchFamily="34" charset="0"/>
                <a:ea typeface="Calibri" pitchFamily="34" charset="-122"/>
                <a:cs typeface="Calibri" pitchFamily="34" charset="-120"/>
              </a:rPr>
              <a:t>Children have a claim to be heard in the design of the systems that govern their looking.</a:t>
            </a:r>
            <a:endParaRPr lang="en-US" sz="1250" dirty="0"/>
          </a:p>
        </p:txBody>
      </p:sp>
      <p:sp>
        <p:nvSpPr>
          <p:cNvPr id="18" name="Text 16"/>
          <p:cNvSpPr txBox="1"/>
          <p:nvPr/>
        </p:nvSpPr>
        <p:spPr>
          <a:xfrm>
            <a:off x="548640" y="4434840"/>
            <a:ext cx="8046720" cy="365760"/>
          </a:xfrm>
          <a:prstGeom prst="rect">
            <a:avLst/>
          </a:prstGeom>
          <a:noFill/>
          <a:ln/>
        </p:spPr>
        <p:txBody>
          <a:bodyPr wrap="square" rtlCol="0" anchor="ctr"/>
          <a:lstStyle/>
          <a:p>
            <a:pPr indent="0" marL="0">
              <a:buNone/>
            </a:pPr>
            <a:r>
              <a:rPr lang="en-US" sz="1300" i="1" dirty="0">
                <a:solidFill>
                  <a:srgbClr val="6B7885"/>
                </a:solidFill>
                <a:latin typeface="Calibri" pitchFamily="34" charset="0"/>
                <a:ea typeface="Calibri" pitchFamily="34" charset="-122"/>
                <a:cs typeface="Calibri" pitchFamily="34" charset="-120"/>
              </a:rPr>
              <a:t>No new statute required. A standard against which the ones we have can be assessed.</a:t>
            </a:r>
            <a:endParaRPr lang="en-US" sz="13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E2430"/>
        </a:solidFill>
      </p:bgPr>
    </p:bg>
    <p:spTree>
      <p:nvGrpSpPr>
        <p:cNvPr id="1" name=""/>
        <p:cNvGrpSpPr/>
        <p:nvPr/>
      </p:nvGrpSpPr>
      <p:grpSpPr>
        <a:xfrm>
          <a:off x="0" y="0"/>
          <a:ext cx="0" cy="0"/>
          <a:chOff x="0" y="0"/>
          <a:chExt cx="0" cy="0"/>
        </a:xfrm>
      </p:grpSpPr>
      <p:sp>
        <p:nvSpPr>
          <p:cNvPr id="2" name="Text 0"/>
          <p:cNvSpPr txBox="1"/>
          <p:nvPr/>
        </p:nvSpPr>
        <p:spPr>
          <a:xfrm>
            <a:off x="731520" y="1143000"/>
            <a:ext cx="7680960" cy="1188720"/>
          </a:xfrm>
          <a:prstGeom prst="rect">
            <a:avLst/>
          </a:prstGeom>
          <a:noFill/>
          <a:ln/>
        </p:spPr>
        <p:txBody>
          <a:bodyPr wrap="square" rtlCol="0" anchor="ctr"/>
          <a:lstStyle/>
          <a:p>
            <a:pPr indent="0" marL="0">
              <a:lnSpc>
                <a:spcPts val="3600"/>
              </a:lnSpc>
              <a:buNone/>
            </a:pPr>
            <a:r>
              <a:rPr lang="en-US" sz="2700" b="1" dirty="0">
                <a:solidFill>
                  <a:srgbClr val="FFFFFF"/>
                </a:solidFill>
                <a:latin typeface="Cambria" pitchFamily="34" charset="0"/>
                <a:ea typeface="Cambria" pitchFamily="34" charset="-122"/>
                <a:cs typeface="Cambria" pitchFamily="34" charset="-120"/>
              </a:rPr>
              <a:t>The administrative act and the aesthetic act</a:t>
            </a:r>
            <a:endParaRPr lang="en-US" sz="2700" dirty="0"/>
          </a:p>
          <a:p>
            <a:pPr indent="0" marL="0">
              <a:lnSpc>
                <a:spcPts val="3600"/>
              </a:lnSpc>
              <a:buNone/>
            </a:pPr>
            <a:r>
              <a:rPr lang="en-US" sz="2700" b="1" dirty="0">
                <a:solidFill>
                  <a:srgbClr val="FFFFFF"/>
                </a:solidFill>
                <a:latin typeface="Cambria" pitchFamily="34" charset="0"/>
                <a:ea typeface="Cambria" pitchFamily="34" charset="-122"/>
                <a:cs typeface="Cambria" pitchFamily="34" charset="-120"/>
              </a:rPr>
              <a:t>have become indistinguishable.</a:t>
            </a:r>
            <a:endParaRPr lang="en-US" sz="2700" dirty="0"/>
          </a:p>
        </p:txBody>
      </p:sp>
      <p:sp>
        <p:nvSpPr>
          <p:cNvPr id="3" name="Text 1"/>
          <p:cNvSpPr txBox="1"/>
          <p:nvPr/>
        </p:nvSpPr>
        <p:spPr>
          <a:xfrm>
            <a:off x="731520" y="2514600"/>
            <a:ext cx="7680960" cy="731520"/>
          </a:xfrm>
          <a:prstGeom prst="rect">
            <a:avLst/>
          </a:prstGeom>
          <a:noFill/>
          <a:ln/>
        </p:spPr>
        <p:txBody>
          <a:bodyPr wrap="square" rtlCol="0" anchor="ctr"/>
          <a:lstStyle/>
          <a:p>
            <a:pPr indent="0" marL="0">
              <a:buNone/>
            </a:pPr>
            <a:r>
              <a:rPr lang="en-US" sz="1400" dirty="0">
                <a:solidFill>
                  <a:srgbClr val="B9C3CE"/>
                </a:solidFill>
                <a:latin typeface="Calibri" pitchFamily="34" charset="0"/>
                <a:ea typeface="Calibri" pitchFamily="34" charset="-122"/>
                <a:cs typeface="Calibri" pitchFamily="34" charset="-120"/>
              </a:rPr>
              <a:t>The label enters the storyboard.  The objective function becomes a visual style.  The profile threshold is a legal category rendered in rounded type.</a:t>
            </a:r>
            <a:endParaRPr lang="en-US" sz="1400" dirty="0"/>
          </a:p>
        </p:txBody>
      </p:sp>
      <p:sp>
        <p:nvSpPr>
          <p:cNvPr id="4" name="Text 2"/>
          <p:cNvSpPr txBox="1"/>
          <p:nvPr/>
        </p:nvSpPr>
        <p:spPr>
          <a:xfrm>
            <a:off x="731520" y="3337560"/>
            <a:ext cx="7680960" cy="777240"/>
          </a:xfrm>
          <a:prstGeom prst="rect">
            <a:avLst/>
          </a:prstGeom>
          <a:noFill/>
          <a:ln/>
        </p:spPr>
        <p:txBody>
          <a:bodyPr wrap="square" rtlCol="0" anchor="ctr"/>
          <a:lstStyle/>
          <a:p>
            <a:pPr indent="0" marL="0">
              <a:buNone/>
            </a:pPr>
            <a:r>
              <a:rPr lang="en-US" sz="1600" i="1" dirty="0">
                <a:solidFill>
                  <a:srgbClr val="D9521E"/>
                </a:solidFill>
                <a:latin typeface="Cambria" pitchFamily="34" charset="0"/>
                <a:ea typeface="Cambria" pitchFamily="34" charset="-122"/>
                <a:cs typeface="Cambria" pitchFamily="34" charset="-120"/>
              </a:rPr>
              <a:t>That the arrangement of the visible be legible, plural and answerable — and the child a subject with standing in the order that is teaching her how to see.</a:t>
            </a:r>
            <a:endParaRPr lang="en-US" sz="1600" dirty="0"/>
          </a:p>
        </p:txBody>
      </p:sp>
      <p:sp>
        <p:nvSpPr>
          <p:cNvPr id="5" name="Text 3"/>
          <p:cNvSpPr txBox="1"/>
          <p:nvPr/>
        </p:nvSpPr>
        <p:spPr>
          <a:xfrm>
            <a:off x="731520" y="4343400"/>
            <a:ext cx="7680960" cy="320040"/>
          </a:xfrm>
          <a:prstGeom prst="rect">
            <a:avLst/>
          </a:prstGeom>
          <a:noFill/>
          <a:ln/>
        </p:spPr>
        <p:txBody>
          <a:bodyPr wrap="square" rtlCol="0" anchor="ctr"/>
          <a:lstStyle/>
          <a:p>
            <a:pPr indent="0" marL="0">
              <a:buNone/>
            </a:pPr>
            <a:r>
              <a:rPr lang="en-US" sz="1200" dirty="0">
                <a:solidFill>
                  <a:srgbClr val="6B7885"/>
                </a:solidFill>
                <a:latin typeface="Calibri" pitchFamily="34" charset="0"/>
                <a:ea typeface="Calibri" pitchFamily="34" charset="-122"/>
                <a:cs typeface="Calibri" pitchFamily="34" charset="-120"/>
              </a:rPr>
              <a:t>Thank you.  ·  k.dirican@hotmail.com  ·  ORCID 0000-0002-0879-8200</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2026-09-15T11:07:01Z</dcterms:created>
  <dcterms:modified xsi:type="dcterms:W3CDTF">2026-09-15T11:07:01Z</dcterms:modified>
</cp:coreProperties>
</file>