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48" r:id="rId1"/>
  </p:sldMasterIdLst>
  <p:notesMasterIdLst>
    <p:notesMasterId r:id="rId17"/>
  </p:notesMasterIdLst>
  <p:sldIdLst>
    <p:sldId id="258" r:id="rId2"/>
    <p:sldId id="256" r:id="rId3"/>
    <p:sldId id="300" r:id="rId4"/>
    <p:sldId id="301" r:id="rId5"/>
    <p:sldId id="302" r:id="rId6"/>
    <p:sldId id="303" r:id="rId7"/>
    <p:sldId id="304" r:id="rId8"/>
    <p:sldId id="326" r:id="rId9"/>
    <p:sldId id="287" r:id="rId10"/>
    <p:sldId id="273" r:id="rId11"/>
    <p:sldId id="290" r:id="rId12"/>
    <p:sldId id="306" r:id="rId13"/>
    <p:sldId id="308" r:id="rId14"/>
    <p:sldId id="325" r:id="rId15"/>
    <p:sldId id="288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80" d="100"/>
          <a:sy n="80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658E-FBC4-46F0-A4D1-36BF9F18E263}" type="datetimeFigureOut">
              <a:rPr lang="en-GB" smtClean="0"/>
              <a:pPr/>
              <a:t>12/05/2021</a:t>
            </a:fld>
            <a:endParaRPr lang="en-GB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7226E-21CA-4D4E-89B7-A3321C4CDE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572D9-396F-4F21-9E81-DD9C30E4406B}" type="slidenum">
              <a:rPr lang="en-US"/>
              <a:pPr/>
              <a:t>9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12/5/2021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12/5/2021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12/5/2021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12/5/2021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12/5/2021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12/5/2021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12/5/2021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12/5/2021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12/5/2021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12/5/2021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D167-8654-4BDA-84B5-A25420FD12BB}" type="datetimeFigureOut">
              <a:rPr lang="el-GR" smtClean="0"/>
              <a:pPr/>
              <a:t>12/5/2021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2D167-8654-4BDA-84B5-A25420FD12BB}" type="datetimeFigureOut">
              <a:rPr lang="el-GR" smtClean="0"/>
              <a:pPr/>
              <a:t>12/5/2021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8579B-4A86-42E5-9321-0200D1B6E5D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</p:spPr>
        <p:txBody>
          <a:bodyPr>
            <a:normAutofit/>
          </a:bodyPr>
          <a:lstStyle/>
          <a:p>
            <a:r>
              <a:rPr lang="el-GR" sz="3400" b="1" dirty="0" smtClean="0"/>
              <a:t>Ασκήσεις Παράκτιας </a:t>
            </a:r>
            <a:br>
              <a:rPr lang="el-GR" sz="3400" b="1" dirty="0" smtClean="0"/>
            </a:br>
            <a:r>
              <a:rPr lang="el-GR" sz="3400" b="1" dirty="0" smtClean="0"/>
              <a:t>Μορφοδυναμικής/Μηχανικής</a:t>
            </a:r>
            <a:endParaRPr lang="el-GR" sz="3400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728" y="6000768"/>
            <a:ext cx="6400800" cy="500066"/>
          </a:xfrm>
        </p:spPr>
        <p:txBody>
          <a:bodyPr>
            <a:normAutofit/>
          </a:bodyPr>
          <a:lstStyle/>
          <a:p>
            <a:r>
              <a:rPr lang="el-GR" sz="2400" i="1" dirty="0" smtClean="0">
                <a:solidFill>
                  <a:schemeClr val="tx1"/>
                </a:solidFill>
              </a:rPr>
              <a:t>Ι.Ν. </a:t>
            </a:r>
            <a:r>
              <a:rPr lang="el-GR" sz="2400" i="1" dirty="0" err="1" smtClean="0">
                <a:solidFill>
                  <a:schemeClr val="tx1"/>
                </a:solidFill>
              </a:rPr>
              <a:t>Μονιούδη</a:t>
            </a:r>
            <a:endParaRPr lang="el-GR" sz="2400" i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282" y="214290"/>
            <a:ext cx="8750331" cy="6500858"/>
          </a:xfrm>
          <a:prstGeom prst="rect">
            <a:avLst/>
          </a:prstGeom>
          <a:noFill/>
          <a:ln w="73025" cmpd="thickThin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1912" y="339452"/>
            <a:ext cx="1046683" cy="1052736"/>
          </a:xfrm>
          <a:prstGeom prst="rect">
            <a:avLst/>
          </a:prstGeom>
          <a:blipFill>
            <a:blip r:embed="rId3" cstate="email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63500"/>
          </a:effec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214546" y="214290"/>
            <a:ext cx="46815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l-GR" dirty="0">
                <a:solidFill>
                  <a:srgbClr val="000000"/>
                </a:solidFill>
              </a:rPr>
              <a:t>ΠΑΝΕΠΙΣΤΗΜΙΟ ΑΙΓΑΙΟΥ</a:t>
            </a:r>
          </a:p>
          <a:p>
            <a:pPr algn="ctr" eaLnBrk="1" hangingPunct="1">
              <a:lnSpc>
                <a:spcPct val="120000"/>
              </a:lnSpc>
            </a:pPr>
            <a:r>
              <a:rPr lang="el-GR" dirty="0">
                <a:solidFill>
                  <a:srgbClr val="000000"/>
                </a:solidFill>
              </a:rPr>
              <a:t>ΤΜΗΜΑ ΕΠΙΣΤΗΜΩΝ ΤΗΣ ΘΑΛΑΣΣΑΣ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cc\Boussinesq\video\Images\12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2857496"/>
            <a:ext cx="5572164" cy="2985088"/>
          </a:xfrm>
          <a:prstGeom prst="rect">
            <a:avLst/>
          </a:prstGeom>
          <a:ln w="3175">
            <a:solidFill>
              <a:schemeClr val="tx1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2</a:t>
            </a:r>
            <a:r>
              <a:rPr lang="en-US" sz="2800" dirty="0" smtClean="0"/>
              <a:t>. </a:t>
            </a:r>
            <a:r>
              <a:rPr lang="el-GR" sz="2800" dirty="0" smtClean="0"/>
              <a:t>Μέθοδος Διατομών Ισορροπίας </a:t>
            </a:r>
            <a:r>
              <a:rPr lang="en-GB" sz="2800" dirty="0" smtClean="0"/>
              <a:t>EBP 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8 - Υπότιτλος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501122" cy="5214974"/>
          </a:xfrm>
        </p:spPr>
        <p:txBody>
          <a:bodyPr>
            <a:normAutofit/>
          </a:bodyPr>
          <a:lstStyle/>
          <a:p>
            <a:pPr algn="just"/>
            <a:r>
              <a:rPr lang="el-GR" sz="1900" dirty="0" smtClean="0">
                <a:solidFill>
                  <a:schemeClr val="tx1"/>
                </a:solidFill>
              </a:rPr>
              <a:t>Μετά την αρχική εναπόθεση της άμμου, η δράση των κυματισμών θα διαμορφώσει ένα νέο εγκάρσιο προφίλ ισορροπίας. Η διαμόρφωση του νέου προφίλ συνοδεύεται συνήθως από διάβρωση της </a:t>
            </a:r>
            <a:r>
              <a:rPr lang="el-GR" sz="1900" dirty="0" smtClean="0">
                <a:solidFill>
                  <a:schemeClr val="tx1"/>
                </a:solidFill>
              </a:rPr>
              <a:t>ακτής (μείωση πλάτους επέκτασης από </a:t>
            </a:r>
            <a:r>
              <a:rPr lang="el-GR" sz="1900" dirty="0" smtClean="0">
                <a:solidFill>
                  <a:srgbClr val="FF0000"/>
                </a:solidFill>
              </a:rPr>
              <a:t>Δ</a:t>
            </a:r>
            <a:r>
              <a:rPr lang="en-US" sz="1900" baseline="-25000" dirty="0" smtClean="0">
                <a:solidFill>
                  <a:srgbClr val="FF0000"/>
                </a:solidFill>
              </a:rPr>
              <a:t>y0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r>
              <a:rPr lang="el-GR" sz="1900" dirty="0" smtClean="0">
                <a:solidFill>
                  <a:schemeClr val="tx1"/>
                </a:solidFill>
              </a:rPr>
              <a:t>σε </a:t>
            </a:r>
            <a:r>
              <a:rPr lang="el-GR" sz="1900" dirty="0" smtClean="0">
                <a:solidFill>
                  <a:srgbClr val="FF0000"/>
                </a:solidFill>
              </a:rPr>
              <a:t>Δ</a:t>
            </a:r>
            <a:r>
              <a:rPr lang="en-US" sz="1900" baseline="-25000" dirty="0" err="1" smtClean="0">
                <a:solidFill>
                  <a:srgbClr val="FF0000"/>
                </a:solidFill>
              </a:rPr>
              <a:t>yf</a:t>
            </a:r>
            <a:r>
              <a:rPr lang="en-US" sz="1900" dirty="0" smtClean="0">
                <a:solidFill>
                  <a:schemeClr val="tx1"/>
                </a:solidFill>
              </a:rPr>
              <a:t>)</a:t>
            </a:r>
            <a:r>
              <a:rPr lang="el-GR" sz="1900" dirty="0" smtClean="0">
                <a:solidFill>
                  <a:schemeClr val="tx1"/>
                </a:solidFill>
              </a:rPr>
              <a:t>. </a:t>
            </a:r>
            <a:endParaRPr lang="el-GR" sz="1900" dirty="0" smtClean="0">
              <a:solidFill>
                <a:schemeClr val="tx1"/>
              </a:solidFill>
            </a:endParaRPr>
          </a:p>
          <a:p>
            <a:pPr algn="just"/>
            <a:endParaRPr lang="el-GR" sz="1900" dirty="0" smtClean="0">
              <a:solidFill>
                <a:schemeClr val="tx1"/>
              </a:solidFill>
            </a:endParaRPr>
          </a:p>
          <a:p>
            <a:pPr algn="just"/>
            <a:r>
              <a:rPr lang="el-GR" sz="1900" dirty="0" smtClean="0">
                <a:solidFill>
                  <a:schemeClr val="tx1"/>
                </a:solidFill>
              </a:rPr>
              <a:t>Με δεδομένα τα δύο προφίλ ισορροπίας (αρχικό και νέο) και την παραδοχή ότι το προφίλ δίνεται από τη Σχέση </a:t>
            </a:r>
            <a:r>
              <a:rPr lang="el-GR" sz="1900" dirty="0" smtClean="0">
                <a:solidFill>
                  <a:srgbClr val="FF0000"/>
                </a:solidFill>
              </a:rPr>
              <a:t>d(y)=A</a:t>
            </a:r>
            <a:r>
              <a:rPr lang="el-GR" sz="1900" baseline="-25000" dirty="0" smtClean="0">
                <a:solidFill>
                  <a:srgbClr val="FF0000"/>
                </a:solidFill>
              </a:rPr>
              <a:t>p</a:t>
            </a:r>
            <a:r>
              <a:rPr lang="el-GR" sz="1900" dirty="0" smtClean="0">
                <a:solidFill>
                  <a:srgbClr val="FF0000"/>
                </a:solidFill>
              </a:rPr>
              <a:t>y</a:t>
            </a:r>
            <a:r>
              <a:rPr lang="el-GR" sz="1900" baseline="30000" dirty="0" smtClean="0">
                <a:solidFill>
                  <a:srgbClr val="FF0000"/>
                </a:solidFill>
              </a:rPr>
              <a:t>2/3</a:t>
            </a:r>
            <a:r>
              <a:rPr lang="el-GR" sz="1900" dirty="0" smtClean="0">
                <a:solidFill>
                  <a:schemeClr val="tx1"/>
                </a:solidFill>
              </a:rPr>
              <a:t>, (θεωρώντας ότι </a:t>
            </a:r>
            <a:r>
              <a:rPr lang="el-GR" sz="1900" dirty="0" smtClean="0">
                <a:solidFill>
                  <a:srgbClr val="FF0000"/>
                </a:solidFill>
              </a:rPr>
              <a:t>m=2/3</a:t>
            </a:r>
            <a:r>
              <a:rPr lang="el-GR" sz="1900" dirty="0" smtClean="0">
                <a:solidFill>
                  <a:schemeClr val="tx1"/>
                </a:solidFill>
              </a:rPr>
              <a:t>), μπορεί να υπολογιστεί γεωμετρικά ο απαιτούμενος όγκος αναπλήρωσης </a:t>
            </a:r>
            <a:r>
              <a:rPr lang="el-GR" sz="1900" i="1" dirty="0" smtClean="0">
                <a:solidFill>
                  <a:srgbClr val="FF0000"/>
                </a:solidFill>
              </a:rPr>
              <a:t>V</a:t>
            </a:r>
            <a:r>
              <a:rPr lang="el-GR" sz="1900" i="1" baseline="-25000" dirty="0" smtClean="0">
                <a:solidFill>
                  <a:srgbClr val="FF0000"/>
                </a:solidFill>
              </a:rPr>
              <a:t>N</a:t>
            </a:r>
            <a:r>
              <a:rPr lang="el-GR" sz="1900" i="1" dirty="0" smtClean="0">
                <a:solidFill>
                  <a:schemeClr val="tx1"/>
                </a:solidFill>
              </a:rPr>
              <a:t> ώστε </a:t>
            </a:r>
            <a:r>
              <a:rPr lang="el-GR" sz="1900" dirty="0" smtClean="0">
                <a:solidFill>
                  <a:schemeClr val="tx1"/>
                </a:solidFill>
              </a:rPr>
              <a:t>να επιτευχθεί ένα συγκεκριμένο επιθυμητό πλάτος της νέας παραλίας </a:t>
            </a:r>
            <a:r>
              <a:rPr lang="el-GR" sz="1900" i="1" dirty="0" err="1" smtClean="0">
                <a:solidFill>
                  <a:srgbClr val="FF0000"/>
                </a:solidFill>
              </a:rPr>
              <a:t>Δ</a:t>
            </a:r>
            <a:r>
              <a:rPr lang="el-GR" sz="1900" i="1" baseline="-25000" dirty="0" err="1" smtClean="0">
                <a:solidFill>
                  <a:srgbClr val="FF0000"/>
                </a:solidFill>
              </a:rPr>
              <a:t>yf</a:t>
            </a:r>
            <a:r>
              <a:rPr lang="el-GR" sz="1900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endParaRPr lang="el-GR" sz="1900" dirty="0" smtClean="0">
              <a:solidFill>
                <a:schemeClr val="tx1"/>
              </a:solidFill>
            </a:endParaRPr>
          </a:p>
          <a:p>
            <a:pPr algn="just"/>
            <a:r>
              <a:rPr lang="el-GR" sz="1900" dirty="0" smtClean="0">
                <a:solidFill>
                  <a:schemeClr val="tx1"/>
                </a:solidFill>
              </a:rPr>
              <a:t>Ταυτόχρονα, βέβαια, θα πρέπει να </a:t>
            </a:r>
            <a:r>
              <a:rPr lang="el-GR" sz="1900" dirty="0" smtClean="0">
                <a:solidFill>
                  <a:schemeClr val="tx1"/>
                </a:solidFill>
              </a:rPr>
              <a:t>καθοριστούν </a:t>
            </a:r>
            <a:r>
              <a:rPr lang="el-GR" sz="1900" dirty="0" smtClean="0">
                <a:solidFill>
                  <a:schemeClr val="tx1"/>
                </a:solidFill>
              </a:rPr>
              <a:t>και το ύψος στέψης </a:t>
            </a:r>
            <a:r>
              <a:rPr lang="el-GR" sz="1900" i="1" dirty="0" smtClean="0">
                <a:solidFill>
                  <a:srgbClr val="FF0000"/>
                </a:solidFill>
              </a:rPr>
              <a:t>Β</a:t>
            </a:r>
            <a:r>
              <a:rPr lang="el-GR" sz="1900" dirty="0" smtClean="0">
                <a:solidFill>
                  <a:schemeClr val="tx1"/>
                </a:solidFill>
              </a:rPr>
              <a:t>, η κλίση πρανούς </a:t>
            </a:r>
            <a:r>
              <a:rPr lang="el-GR" sz="1900" i="1" dirty="0" smtClean="0">
                <a:solidFill>
                  <a:srgbClr val="FF0000"/>
                </a:solidFill>
              </a:rPr>
              <a:t>m</a:t>
            </a:r>
            <a:r>
              <a:rPr lang="el-GR" sz="1900" i="1" baseline="-25000" dirty="0" smtClean="0">
                <a:solidFill>
                  <a:srgbClr val="FF0000"/>
                </a:solidFill>
              </a:rPr>
              <a:t>i</a:t>
            </a:r>
            <a:r>
              <a:rPr lang="el-GR" sz="1900" dirty="0" smtClean="0">
                <a:solidFill>
                  <a:schemeClr val="tx1"/>
                </a:solidFill>
              </a:rPr>
              <a:t> και το αρχικό πλάτος παραλίας </a:t>
            </a:r>
            <a:r>
              <a:rPr lang="el-GR" sz="1900" i="1" dirty="0" smtClean="0">
                <a:solidFill>
                  <a:srgbClr val="FF0000"/>
                </a:solidFill>
              </a:rPr>
              <a:t>Δ</a:t>
            </a:r>
            <a:r>
              <a:rPr lang="el-GR" sz="1900" i="1" baseline="-25000" dirty="0" smtClean="0">
                <a:solidFill>
                  <a:srgbClr val="FF0000"/>
                </a:solidFill>
              </a:rPr>
              <a:t>y0</a:t>
            </a:r>
            <a:r>
              <a:rPr lang="el-GR" sz="1900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endParaRPr lang="el-GR" sz="1900" dirty="0" smtClean="0">
              <a:solidFill>
                <a:schemeClr val="tx1"/>
              </a:solidFill>
            </a:endParaRPr>
          </a:p>
          <a:p>
            <a:pPr algn="just"/>
            <a:r>
              <a:rPr lang="el-GR" sz="1900" dirty="0" smtClean="0">
                <a:solidFill>
                  <a:schemeClr val="tx1"/>
                </a:solidFill>
              </a:rPr>
              <a:t>Η εκτίμηση του </a:t>
            </a:r>
            <a:r>
              <a:rPr lang="el-GR" sz="1900" dirty="0" smtClean="0">
                <a:solidFill>
                  <a:schemeClr val="tx1"/>
                </a:solidFill>
              </a:rPr>
              <a:t>απαιτούμενου όγκου </a:t>
            </a:r>
            <a:r>
              <a:rPr lang="el-GR" sz="1900" i="1" dirty="0" smtClean="0">
                <a:solidFill>
                  <a:srgbClr val="FF0000"/>
                </a:solidFill>
              </a:rPr>
              <a:t>V</a:t>
            </a:r>
            <a:r>
              <a:rPr lang="el-GR" sz="1900" i="1" baseline="-25000" dirty="0" smtClean="0">
                <a:solidFill>
                  <a:srgbClr val="FF0000"/>
                </a:solidFill>
              </a:rPr>
              <a:t>N</a:t>
            </a:r>
            <a:r>
              <a:rPr lang="el-GR" sz="1900" i="1" dirty="0" smtClean="0">
                <a:solidFill>
                  <a:schemeClr val="tx1"/>
                </a:solidFill>
              </a:rPr>
              <a:t> αναπλήρωσης γίνεται </a:t>
            </a:r>
            <a:r>
              <a:rPr lang="el-GR" sz="1900" i="1" dirty="0" smtClean="0">
                <a:solidFill>
                  <a:schemeClr val="tx1"/>
                </a:solidFill>
              </a:rPr>
              <a:t>με τη Μέθοδο Διατομών Ισορροπίας EBP </a:t>
            </a:r>
            <a:r>
              <a:rPr lang="en-GB" sz="1900" dirty="0" smtClean="0">
                <a:solidFill>
                  <a:schemeClr val="tx1"/>
                </a:solidFill>
              </a:rPr>
              <a:t>(Equilibrium </a:t>
            </a:r>
            <a:r>
              <a:rPr lang="el-GR" sz="1900" dirty="0" smtClean="0">
                <a:solidFill>
                  <a:schemeClr val="tx1"/>
                </a:solidFill>
              </a:rPr>
              <a:t>Β</a:t>
            </a:r>
            <a:r>
              <a:rPr lang="en-GB" sz="1900" dirty="0" smtClean="0">
                <a:solidFill>
                  <a:schemeClr val="tx1"/>
                </a:solidFill>
              </a:rPr>
              <a:t>each Profiles) </a:t>
            </a:r>
            <a:r>
              <a:rPr lang="el-GR" sz="1900" dirty="0" smtClean="0">
                <a:solidFill>
                  <a:schemeClr val="tx1"/>
                </a:solidFill>
              </a:rPr>
              <a:t>που αναπτύχθηκε από τον </a:t>
            </a:r>
            <a:r>
              <a:rPr lang="en-GB" sz="1900" dirty="0" smtClean="0">
                <a:solidFill>
                  <a:schemeClr val="tx1"/>
                </a:solidFill>
              </a:rPr>
              <a:t>Dean (2002, 2003· US Army Corps of Engineers,</a:t>
            </a:r>
            <a:r>
              <a:rPr lang="el-GR" sz="1900" dirty="0" smtClean="0">
                <a:solidFill>
                  <a:schemeClr val="tx1"/>
                </a:solidFill>
              </a:rPr>
              <a:t> </a:t>
            </a:r>
            <a:r>
              <a:rPr lang="en-GB" sz="1900" dirty="0" smtClean="0">
                <a:solidFill>
                  <a:schemeClr val="tx1"/>
                </a:solidFill>
              </a:rPr>
              <a:t>2002).</a:t>
            </a:r>
            <a:endParaRPr lang="el-GR" sz="1900" dirty="0" smtClean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2</a:t>
            </a:r>
            <a:r>
              <a:rPr lang="en-US" sz="2800" dirty="0" smtClean="0"/>
              <a:t>. </a:t>
            </a:r>
            <a:r>
              <a:rPr lang="el-GR" sz="2800" dirty="0" smtClean="0"/>
              <a:t>Μέθοδος Διατομών Ισορροπίας </a:t>
            </a:r>
            <a:r>
              <a:rPr lang="en-GB" sz="2800" dirty="0" smtClean="0"/>
              <a:t>EBP 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8 - Υπότιτλος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501122" cy="280831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l-GR" sz="1800" b="1" u="sng" dirty="0" smtClean="0">
                <a:solidFill>
                  <a:schemeClr val="tx1"/>
                </a:solidFill>
              </a:rPr>
              <a:t>Τα δεδομένα της μεθόδου είναι:</a:t>
            </a:r>
          </a:p>
          <a:p>
            <a:pPr marL="266700" indent="-266700" algn="l">
              <a:spcBef>
                <a:spcPts val="0"/>
              </a:spcBef>
            </a:pPr>
            <a:r>
              <a:rPr lang="el-GR" sz="1800" dirty="0" smtClean="0">
                <a:solidFill>
                  <a:schemeClr val="tx1"/>
                </a:solidFill>
              </a:rPr>
              <a:t>• 	οι δύο τιμές του συντελεστή </a:t>
            </a:r>
            <a:r>
              <a:rPr lang="el-GR" sz="1800" i="1" dirty="0" err="1" smtClean="0">
                <a:solidFill>
                  <a:srgbClr val="FF0000"/>
                </a:solidFill>
              </a:rPr>
              <a:t>A</a:t>
            </a:r>
            <a:r>
              <a:rPr lang="el-GR" sz="1800" i="1" baseline="-25000" dirty="0" err="1" smtClean="0">
                <a:solidFill>
                  <a:srgbClr val="FF0000"/>
                </a:solidFill>
              </a:rPr>
              <a:t>p</a:t>
            </a:r>
            <a:r>
              <a:rPr lang="el-GR" sz="1800" dirty="0" smtClean="0">
                <a:solidFill>
                  <a:schemeClr val="tx1"/>
                </a:solidFill>
              </a:rPr>
              <a:t> των δύο διατομών ισορροπίας: η αρχική τιμή </a:t>
            </a:r>
            <a:r>
              <a:rPr lang="el-GR" sz="1800" i="1" dirty="0" err="1" smtClean="0">
                <a:solidFill>
                  <a:srgbClr val="FF0000"/>
                </a:solidFill>
              </a:rPr>
              <a:t>A</a:t>
            </a:r>
            <a:r>
              <a:rPr lang="el-GR" sz="1800" i="1" baseline="-25000" dirty="0" err="1" smtClean="0">
                <a:solidFill>
                  <a:srgbClr val="FF0000"/>
                </a:solidFill>
              </a:rPr>
              <a:t>pi</a:t>
            </a:r>
            <a:r>
              <a:rPr lang="el-GR" sz="1800" dirty="0" smtClean="0">
                <a:solidFill>
                  <a:schemeClr val="tx1"/>
                </a:solidFill>
              </a:rPr>
              <a:t> και η τελική </a:t>
            </a:r>
            <a:r>
              <a:rPr lang="el-GR" sz="1800" i="1" dirty="0" err="1" smtClean="0">
                <a:solidFill>
                  <a:srgbClr val="FF0000"/>
                </a:solidFill>
              </a:rPr>
              <a:t>A</a:t>
            </a:r>
            <a:r>
              <a:rPr lang="el-GR" sz="1800" i="1" baseline="-25000" dirty="0" err="1" smtClean="0">
                <a:solidFill>
                  <a:srgbClr val="FF0000"/>
                </a:solidFill>
              </a:rPr>
              <a:t>pf</a:t>
            </a:r>
            <a:r>
              <a:rPr lang="el-GR" sz="1800" dirty="0" smtClean="0">
                <a:solidFill>
                  <a:schemeClr val="tx1"/>
                </a:solidFill>
              </a:rPr>
              <a:t> μετά τη δράση των κυματισμών. Η πρώτη τιμή αντιστοιχεί στη χαρακτηριστική διάμετρο κόκκων </a:t>
            </a:r>
            <a:r>
              <a:rPr lang="el-GR" sz="1800" i="1" dirty="0" smtClean="0">
                <a:solidFill>
                  <a:srgbClr val="FF0000"/>
                </a:solidFill>
              </a:rPr>
              <a:t>d</a:t>
            </a:r>
            <a:r>
              <a:rPr lang="el-GR" sz="1800" i="1" baseline="-25000" dirty="0" smtClean="0">
                <a:solidFill>
                  <a:srgbClr val="FF0000"/>
                </a:solidFill>
              </a:rPr>
              <a:t>50i</a:t>
            </a:r>
            <a:r>
              <a:rPr lang="el-GR" sz="1800" dirty="0" smtClean="0">
                <a:solidFill>
                  <a:schemeClr val="tx1"/>
                </a:solidFill>
              </a:rPr>
              <a:t> της υφιστάμενης ακτής, ενώ η δεύτερη αντιστοιχεί στη </a:t>
            </a:r>
            <a:r>
              <a:rPr lang="el-GR" sz="1800" i="1" dirty="0" smtClean="0">
                <a:solidFill>
                  <a:srgbClr val="FF0000"/>
                </a:solidFill>
              </a:rPr>
              <a:t>d</a:t>
            </a:r>
            <a:r>
              <a:rPr lang="el-GR" sz="1800" i="1" baseline="-25000" dirty="0" smtClean="0">
                <a:solidFill>
                  <a:srgbClr val="FF0000"/>
                </a:solidFill>
              </a:rPr>
              <a:t>50f</a:t>
            </a:r>
            <a:r>
              <a:rPr lang="el-GR" sz="1800" dirty="0" smtClean="0">
                <a:solidFill>
                  <a:schemeClr val="tx1"/>
                </a:solidFill>
              </a:rPr>
              <a:t> της άμμου προστίθεται.</a:t>
            </a:r>
          </a:p>
          <a:p>
            <a:pPr marL="266700" indent="-266700" algn="l">
              <a:spcBef>
                <a:spcPts val="0"/>
              </a:spcBef>
            </a:pPr>
            <a:r>
              <a:rPr lang="el-GR" sz="1800" dirty="0" smtClean="0">
                <a:solidFill>
                  <a:schemeClr val="tx1"/>
                </a:solidFill>
              </a:rPr>
              <a:t>• 	το ύψος στέψης </a:t>
            </a:r>
            <a:r>
              <a:rPr lang="el-GR" sz="1800" i="1" dirty="0" smtClean="0">
                <a:solidFill>
                  <a:srgbClr val="FF0000"/>
                </a:solidFill>
              </a:rPr>
              <a:t>Β</a:t>
            </a:r>
            <a:r>
              <a:rPr lang="el-GR" sz="1800" dirty="0" smtClean="0">
                <a:solidFill>
                  <a:schemeClr val="tx1"/>
                </a:solidFill>
              </a:rPr>
              <a:t> του παραλιακού αμμώδους μετώπου που διαμορφώνεται (ύψος </a:t>
            </a:r>
            <a:r>
              <a:rPr lang="el-GR" sz="1800" dirty="0" smtClean="0">
                <a:solidFill>
                  <a:schemeClr val="tx1"/>
                </a:solidFill>
              </a:rPr>
              <a:t>χερσαίου υβώματος) </a:t>
            </a:r>
            <a:endParaRPr lang="el-GR" sz="1800" dirty="0" smtClean="0">
              <a:solidFill>
                <a:schemeClr val="tx1"/>
              </a:solidFill>
            </a:endParaRPr>
          </a:p>
          <a:p>
            <a:pPr marL="266700" indent="-266700" algn="l">
              <a:spcBef>
                <a:spcPts val="0"/>
              </a:spcBef>
            </a:pPr>
            <a:r>
              <a:rPr lang="el-GR" sz="1800" dirty="0" smtClean="0">
                <a:solidFill>
                  <a:schemeClr val="tx1"/>
                </a:solidFill>
              </a:rPr>
              <a:t>• 	η αρχική κλίση του πρανούς </a:t>
            </a:r>
            <a:r>
              <a:rPr lang="el-GR" sz="1800" i="1" dirty="0" smtClean="0">
                <a:solidFill>
                  <a:srgbClr val="FF0000"/>
                </a:solidFill>
              </a:rPr>
              <a:t>m</a:t>
            </a:r>
            <a:r>
              <a:rPr lang="el-GR" sz="1800" i="1" baseline="-25000" dirty="0" smtClean="0">
                <a:solidFill>
                  <a:srgbClr val="FF0000"/>
                </a:solidFill>
              </a:rPr>
              <a:t>i</a:t>
            </a:r>
          </a:p>
          <a:p>
            <a:pPr marL="266700" indent="-266700" algn="l">
              <a:spcBef>
                <a:spcPts val="0"/>
              </a:spcBef>
            </a:pPr>
            <a:r>
              <a:rPr lang="el-GR" sz="1800" dirty="0" smtClean="0">
                <a:solidFill>
                  <a:schemeClr val="tx1"/>
                </a:solidFill>
              </a:rPr>
              <a:t>• 	το βάθος "κλεισίματος" </a:t>
            </a:r>
            <a:r>
              <a:rPr lang="el-GR" sz="1800" i="1" dirty="0" smtClean="0">
                <a:solidFill>
                  <a:srgbClr val="FF0000"/>
                </a:solidFill>
              </a:rPr>
              <a:t>h</a:t>
            </a:r>
            <a:r>
              <a:rPr lang="el-GR" sz="1800" i="1" baseline="-25000" dirty="0" smtClean="0">
                <a:solidFill>
                  <a:srgbClr val="FF0000"/>
                </a:solidFill>
              </a:rPr>
              <a:t>*</a:t>
            </a:r>
            <a:r>
              <a:rPr lang="el-GR" sz="1800" i="1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>
                <a:solidFill>
                  <a:schemeClr val="tx1"/>
                </a:solidFill>
              </a:rPr>
              <a:t>(</a:t>
            </a:r>
            <a:r>
              <a:rPr lang="el-GR" sz="1800" dirty="0" err="1" smtClean="0">
                <a:solidFill>
                  <a:schemeClr val="tx1"/>
                </a:solidFill>
              </a:rPr>
              <a:t>closure</a:t>
            </a:r>
            <a:r>
              <a:rPr lang="el-GR" sz="1800" dirty="0" smtClean="0">
                <a:solidFill>
                  <a:schemeClr val="tx1"/>
                </a:solidFill>
              </a:rPr>
              <a:t> </a:t>
            </a:r>
            <a:r>
              <a:rPr lang="el-GR" sz="1800" dirty="0" err="1" smtClean="0">
                <a:solidFill>
                  <a:schemeClr val="tx1"/>
                </a:solidFill>
              </a:rPr>
              <a:t>depth</a:t>
            </a:r>
            <a:r>
              <a:rPr lang="el-GR" sz="1800" dirty="0" smtClean="0">
                <a:solidFill>
                  <a:schemeClr val="tx1"/>
                </a:solidFill>
              </a:rPr>
              <a:t>) του αρχικού </a:t>
            </a:r>
            <a:r>
              <a:rPr lang="el-GR" sz="1800" dirty="0" smtClean="0">
                <a:solidFill>
                  <a:schemeClr val="tx1"/>
                </a:solidFill>
              </a:rPr>
              <a:t>προφίλ</a:t>
            </a:r>
          </a:p>
          <a:p>
            <a:pPr marL="266700" indent="-266700" algn="l">
              <a:spcBef>
                <a:spcPts val="0"/>
              </a:spcBef>
              <a:buFont typeface="Arial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</a:rPr>
              <a:t>Οριζόντια απόσταση </a:t>
            </a:r>
            <a:r>
              <a:rPr lang="en-US" sz="1800" dirty="0" smtClean="0">
                <a:solidFill>
                  <a:srgbClr val="FF0000"/>
                </a:solidFill>
              </a:rPr>
              <a:t>W</a:t>
            </a:r>
            <a:r>
              <a:rPr lang="en-US" sz="1800" baseline="-25000" dirty="0" smtClean="0">
                <a:solidFill>
                  <a:srgbClr val="FF0000"/>
                </a:solidFill>
              </a:rPr>
              <a:t>*</a:t>
            </a:r>
            <a:endParaRPr lang="el-GR" sz="1800" baseline="-25000" dirty="0" smtClean="0">
              <a:solidFill>
                <a:srgbClr val="FF0000"/>
              </a:solidFill>
            </a:endParaRPr>
          </a:p>
          <a:p>
            <a:pPr marL="266700" indent="-266700" algn="l">
              <a:spcBef>
                <a:spcPts val="0"/>
              </a:spcBef>
            </a:pPr>
            <a:endParaRPr lang="el-GR" sz="1800" dirty="0" smtClean="0">
              <a:solidFill>
                <a:schemeClr val="tx1"/>
              </a:solidFill>
            </a:endParaRPr>
          </a:p>
          <a:p>
            <a:pPr marL="266700" indent="-266700" algn="l">
              <a:spcBef>
                <a:spcPts val="0"/>
              </a:spcBef>
            </a:pPr>
            <a:endParaRPr lang="el-GR" sz="1800" dirty="0" smtClean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9" name="8 - Ομάδα"/>
          <p:cNvGrpSpPr/>
          <p:nvPr/>
        </p:nvGrpSpPr>
        <p:grpSpPr>
          <a:xfrm>
            <a:off x="251520" y="4149080"/>
            <a:ext cx="6665912" cy="2382838"/>
            <a:chOff x="827088" y="3546475"/>
            <a:chExt cx="6665912" cy="2382838"/>
          </a:xfrm>
        </p:grpSpPr>
        <p:pic>
          <p:nvPicPr>
            <p:cNvPr id="10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7088" y="3933825"/>
              <a:ext cx="6665912" cy="199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21"/>
            <p:cNvSpPr txBox="1">
              <a:spLocks noChangeArrowheads="1"/>
            </p:cNvSpPr>
            <p:nvPr/>
          </p:nvSpPr>
          <p:spPr bwMode="auto">
            <a:xfrm>
              <a:off x="4427538" y="3546475"/>
              <a:ext cx="9874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W</a:t>
              </a:r>
              <a:r>
                <a:rPr lang="en-CA" baseline="-25000" dirty="0"/>
                <a:t>*</a:t>
              </a:r>
              <a:endParaRPr lang="el-GR" baseline="-25000" dirty="0"/>
            </a:p>
          </p:txBody>
        </p:sp>
        <p:cxnSp>
          <p:nvCxnSpPr>
            <p:cNvPr id="13" name="Ευθύγραμμο βέλος σύνδεσης 22"/>
            <p:cNvCxnSpPr/>
            <p:nvPr/>
          </p:nvCxnSpPr>
          <p:spPr>
            <a:xfrm>
              <a:off x="1908175" y="3860800"/>
              <a:ext cx="5400675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661248"/>
            <a:ext cx="1872208" cy="665674"/>
          </a:xfrm>
          <a:prstGeom prst="rect">
            <a:avLst/>
          </a:prstGeom>
          <a:noFill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077072"/>
            <a:ext cx="1368152" cy="428577"/>
          </a:xfrm>
          <a:prstGeom prst="rect">
            <a:avLst/>
          </a:prstGeom>
          <a:noFill/>
        </p:spPr>
      </p:pic>
      <p:pic>
        <p:nvPicPr>
          <p:cNvPr id="16" name="21 - Εικόνα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7776" y="4941168"/>
            <a:ext cx="2016224" cy="45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356992"/>
            <a:ext cx="1485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2</a:t>
            </a:r>
            <a:r>
              <a:rPr lang="en-US" sz="2800" dirty="0" smtClean="0"/>
              <a:t>. </a:t>
            </a:r>
            <a:r>
              <a:rPr lang="el-GR" sz="2800" dirty="0" smtClean="0"/>
              <a:t>Μέθοδος Διατομών Ισορροπίας </a:t>
            </a:r>
            <a:r>
              <a:rPr lang="en-GB" sz="2800" dirty="0" smtClean="0"/>
              <a:t>EBP 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8 - Υπότιτλος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01122" cy="521497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l-GR" sz="1800" b="1" u="sng" dirty="0" smtClean="0">
                <a:solidFill>
                  <a:schemeClr val="tx1"/>
                </a:solidFill>
              </a:rPr>
              <a:t>Σύμφωνα με τη μέθοδο ΕΜΡ διακρίνονται δύο βασικές καταστάσεις ισορροπίας:</a:t>
            </a:r>
          </a:p>
          <a:p>
            <a:pPr algn="l">
              <a:spcBef>
                <a:spcPts val="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1. </a:t>
            </a:r>
            <a:r>
              <a:rPr lang="en-GB" sz="1800" dirty="0" err="1" smtClean="0">
                <a:solidFill>
                  <a:schemeClr val="tx1"/>
                </a:solidFill>
              </a:rPr>
              <a:t>Τεμνόμενα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προφίλ</a:t>
            </a:r>
            <a:r>
              <a:rPr lang="en-GB" sz="1800" dirty="0" smtClean="0">
                <a:solidFill>
                  <a:schemeClr val="tx1"/>
                </a:solidFill>
              </a:rPr>
              <a:t> (Intersecting profiles)</a:t>
            </a:r>
          </a:p>
          <a:p>
            <a:pPr algn="l">
              <a:spcBef>
                <a:spcPts val="0"/>
              </a:spcBef>
            </a:pPr>
            <a:r>
              <a:rPr lang="el-GR" sz="1800" dirty="0" smtClean="0">
                <a:solidFill>
                  <a:schemeClr val="tx1"/>
                </a:solidFill>
              </a:rPr>
              <a:t>2. Μη τεμνόμενα προφίλ (</a:t>
            </a:r>
            <a:r>
              <a:rPr lang="en-GB" sz="1800" dirty="0" smtClean="0">
                <a:solidFill>
                  <a:schemeClr val="tx1"/>
                </a:solidFill>
              </a:rPr>
              <a:t>Non-intersecting profiles)</a:t>
            </a:r>
            <a:endParaRPr lang="el-GR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5724128" y="2852936"/>
            <a:ext cx="2952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</a:t>
            </a:r>
            <a:r>
              <a:rPr lang="el-GR" dirty="0" smtClean="0"/>
              <a:t>Στην </a:t>
            </a:r>
            <a:r>
              <a:rPr lang="el-GR" dirty="0" smtClean="0"/>
              <a:t>πρώτη κατάσταση ισορροπίας το υλικό αναπλήρωσης έχει μεγαλύτερη διάμετρο κόκκου από το </a:t>
            </a:r>
            <a:r>
              <a:rPr lang="el-GR" dirty="0" smtClean="0"/>
              <a:t>υπάρχον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l-GR" dirty="0" smtClean="0"/>
              <a:t>Στη δεύτερη κατάσταση ισορροπίας το υλικό αναπλήρωσης έχει </a:t>
            </a:r>
            <a:r>
              <a:rPr lang="el-GR" dirty="0" smtClean="0"/>
              <a:t>ίση ή </a:t>
            </a:r>
            <a:r>
              <a:rPr lang="el-GR" dirty="0" smtClean="0"/>
              <a:t>μικρότερη διάμετρο κόκκου από το </a:t>
            </a:r>
            <a:r>
              <a:rPr lang="el-GR" dirty="0" smtClean="0"/>
              <a:t>υπάρχον</a:t>
            </a:r>
            <a:endParaRPr lang="el-GR" dirty="0" smtClean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181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23 - Ομάδα"/>
          <p:cNvGrpSpPr/>
          <p:nvPr/>
        </p:nvGrpSpPr>
        <p:grpSpPr>
          <a:xfrm>
            <a:off x="395536" y="2359521"/>
            <a:ext cx="4968552" cy="2149599"/>
            <a:chOff x="395536" y="2492896"/>
            <a:chExt cx="4968552" cy="2149599"/>
          </a:xfrm>
        </p:grpSpPr>
        <p:pic>
          <p:nvPicPr>
            <p:cNvPr id="88066" name="Picture 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536" y="2708920"/>
              <a:ext cx="4968552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22 - Ομάδα"/>
            <p:cNvGrpSpPr/>
            <p:nvPr/>
          </p:nvGrpSpPr>
          <p:grpSpPr>
            <a:xfrm>
              <a:off x="539552" y="2492896"/>
              <a:ext cx="4347170" cy="1440160"/>
              <a:chOff x="539552" y="2492896"/>
              <a:chExt cx="4347170" cy="1440160"/>
            </a:xfrm>
          </p:grpSpPr>
          <p:pic>
            <p:nvPicPr>
              <p:cNvPr id="88069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47664" y="2492896"/>
                <a:ext cx="295275" cy="23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070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19872" y="2708920"/>
                <a:ext cx="146685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071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9552" y="3371081"/>
                <a:ext cx="1343025" cy="56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072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71600" y="3068960"/>
                <a:ext cx="276225" cy="257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073" name="Picture 9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23728" y="3429000"/>
                <a:ext cx="24765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88077" name="Picture 13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4726260"/>
            <a:ext cx="496855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4797152"/>
            <a:ext cx="1504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4293096"/>
            <a:ext cx="3752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5085184"/>
            <a:ext cx="2762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5517232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517232"/>
            <a:ext cx="13430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5656" y="4581128"/>
            <a:ext cx="2667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2</a:t>
            </a:r>
            <a:r>
              <a:rPr lang="en-US" sz="2800" dirty="0" smtClean="0"/>
              <a:t>. </a:t>
            </a:r>
            <a:r>
              <a:rPr lang="el-GR" sz="2800" dirty="0" smtClean="0"/>
              <a:t>Μέθοδος Διατομών Ισορροπίας </a:t>
            </a:r>
            <a:r>
              <a:rPr lang="en-GB" sz="2800" dirty="0" smtClean="0"/>
              <a:t>EBP 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8 - Υπότιτλος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01122" cy="521497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GB" sz="105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GB" sz="1800" b="1" u="sng" dirty="0" err="1" smtClean="0">
                <a:solidFill>
                  <a:schemeClr val="tx1"/>
                </a:solidFill>
              </a:rPr>
              <a:t>Τεμνόμενα</a:t>
            </a:r>
            <a:r>
              <a:rPr lang="en-GB" sz="1800" b="1" u="sng" dirty="0" smtClean="0">
                <a:solidFill>
                  <a:schemeClr val="tx1"/>
                </a:solidFill>
              </a:rPr>
              <a:t> </a:t>
            </a:r>
            <a:r>
              <a:rPr lang="en-GB" sz="1800" b="1" u="sng" dirty="0" err="1" smtClean="0">
                <a:solidFill>
                  <a:schemeClr val="tx1"/>
                </a:solidFill>
              </a:rPr>
              <a:t>προφίλ</a:t>
            </a:r>
            <a:r>
              <a:rPr lang="en-GB" sz="1800" b="1" u="sng" dirty="0" smtClean="0">
                <a:solidFill>
                  <a:schemeClr val="tx1"/>
                </a:solidFill>
              </a:rPr>
              <a:t> (Intersecting profiles)</a:t>
            </a:r>
          </a:p>
          <a:p>
            <a:pPr algn="l">
              <a:spcBef>
                <a:spcPts val="0"/>
              </a:spcBef>
            </a:pP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b="53398"/>
          <a:stretch>
            <a:fillRect/>
          </a:stretch>
        </p:blipFill>
        <p:spPr bwMode="auto">
          <a:xfrm>
            <a:off x="827584" y="4077072"/>
            <a:ext cx="762043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395536" y="177281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απαιτούμενος όγκος υλικού αναπλήρωσης V</a:t>
            </a:r>
            <a:r>
              <a:rPr lang="el-GR" baseline="-25000" dirty="0" smtClean="0"/>
              <a:t>N</a:t>
            </a:r>
            <a:r>
              <a:rPr lang="el-GR" dirty="0" smtClean="0"/>
              <a:t> ανά μονάδα μήκους παραλίας (m</a:t>
            </a:r>
            <a:r>
              <a:rPr lang="el-GR" baseline="30000" dirty="0" smtClean="0"/>
              <a:t>3</a:t>
            </a:r>
            <a:r>
              <a:rPr lang="el-GR" dirty="0" smtClean="0"/>
              <a:t>/m)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9148" y="2276872"/>
            <a:ext cx="453108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2</a:t>
            </a:r>
            <a:r>
              <a:rPr lang="en-US" sz="2800" dirty="0" smtClean="0"/>
              <a:t>. </a:t>
            </a:r>
            <a:r>
              <a:rPr lang="el-GR" sz="2800" dirty="0" smtClean="0"/>
              <a:t>Μέθοδος Διατομών Ισορροπίας </a:t>
            </a:r>
            <a:r>
              <a:rPr lang="en-GB" sz="2800" dirty="0" smtClean="0"/>
              <a:t>EBP 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8 - Υπότιτλος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01122" cy="521497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endParaRPr lang="en-GB" sz="105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l-GR" sz="1800" b="1" u="sng" dirty="0" smtClean="0">
                <a:solidFill>
                  <a:schemeClr val="tx1"/>
                </a:solidFill>
              </a:rPr>
              <a:t>Μη τεμνόμενα προφίλ (</a:t>
            </a:r>
            <a:r>
              <a:rPr lang="en-GB" sz="1800" b="1" u="sng" dirty="0" smtClean="0">
                <a:solidFill>
                  <a:schemeClr val="tx1"/>
                </a:solidFill>
              </a:rPr>
              <a:t>Non-intersecting profiles)</a:t>
            </a:r>
          </a:p>
          <a:p>
            <a:pPr algn="l">
              <a:spcBef>
                <a:spcPts val="0"/>
              </a:spcBef>
            </a:pP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t="49426" b="1147"/>
          <a:stretch>
            <a:fillRect/>
          </a:stretch>
        </p:blipFill>
        <p:spPr bwMode="auto">
          <a:xfrm>
            <a:off x="539552" y="3645024"/>
            <a:ext cx="827361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395536" y="177281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απαιτούμενος όγκος υλικού αναπλήρωσης V</a:t>
            </a:r>
            <a:r>
              <a:rPr lang="el-GR" baseline="-25000" dirty="0" smtClean="0"/>
              <a:t>N</a:t>
            </a:r>
            <a:r>
              <a:rPr lang="el-GR" dirty="0" smtClean="0"/>
              <a:t> ανά μονάδα μήκους παραλίας (m</a:t>
            </a:r>
            <a:r>
              <a:rPr lang="el-GR" baseline="30000" dirty="0" smtClean="0"/>
              <a:t>3</a:t>
            </a:r>
            <a:r>
              <a:rPr lang="el-GR" dirty="0" smtClean="0"/>
              <a:t>/m)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204864"/>
            <a:ext cx="52203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42910" y="214290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800" dirty="0" smtClean="0"/>
              <a:t>2</a:t>
            </a:r>
            <a:r>
              <a:rPr lang="en-US" sz="2800" dirty="0" smtClean="0"/>
              <a:t>. </a:t>
            </a:r>
            <a:r>
              <a:rPr lang="el-GR" sz="2800" dirty="0" smtClean="0"/>
              <a:t>Μέθοδος Διατομών Ισορροπίας </a:t>
            </a:r>
            <a:r>
              <a:rPr lang="en-GB" sz="2800" dirty="0" smtClean="0"/>
              <a:t>EBP </a:t>
            </a:r>
            <a:endParaRPr lang="el-GR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" name="10 - Εικόνα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t="12195" b="7317"/>
          <a:stretch>
            <a:fillRect/>
          </a:stretch>
        </p:blipFill>
        <p:spPr bwMode="auto">
          <a:xfrm>
            <a:off x="3059832" y="5517232"/>
            <a:ext cx="5364596" cy="86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- Ορθογώνιο"/>
          <p:cNvSpPr/>
          <p:nvPr/>
        </p:nvSpPr>
        <p:spPr>
          <a:xfrm>
            <a:off x="467544" y="5301208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B</a:t>
            </a:r>
            <a:r>
              <a:rPr lang="el-GR" dirty="0" smtClean="0"/>
              <a:t> </a:t>
            </a:r>
            <a:r>
              <a:rPr lang="en-GB" dirty="0" smtClean="0"/>
              <a:t>=</a:t>
            </a:r>
            <a:r>
              <a:rPr lang="el-GR" dirty="0" smtClean="0"/>
              <a:t> </a:t>
            </a:r>
            <a:r>
              <a:rPr lang="en-GB" dirty="0" smtClean="0"/>
              <a:t>SLR + </a:t>
            </a:r>
            <a:r>
              <a:rPr lang="en-GB" dirty="0" smtClean="0"/>
              <a:t>R</a:t>
            </a:r>
            <a:endParaRPr lang="el-GR" dirty="0" smtClean="0"/>
          </a:p>
          <a:p>
            <a:r>
              <a:rPr lang="el-GR" i="1" dirty="0" err="1" smtClean="0"/>
              <a:t>Δ</a:t>
            </a:r>
            <a:r>
              <a:rPr lang="en-US" i="1" baseline="-25000" dirty="0" err="1" smtClean="0"/>
              <a:t>yf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l-GR" dirty="0" smtClean="0"/>
              <a:t>προβλεπόμενη οπισθοχώρηση από μοντέλα </a:t>
            </a:r>
            <a:endParaRPr lang="en-GB" dirty="0"/>
          </a:p>
        </p:txBody>
      </p:sp>
      <p:sp>
        <p:nvSpPr>
          <p:cNvPr id="20" name="19 - Ορθογώνιο"/>
          <p:cNvSpPr/>
          <p:nvPr/>
        </p:nvSpPr>
        <p:spPr>
          <a:xfrm>
            <a:off x="3491880" y="5157192"/>
            <a:ext cx="435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Ύψος αναρρίχησης </a:t>
            </a:r>
            <a:r>
              <a:rPr lang="en-US" dirty="0" smtClean="0"/>
              <a:t>R </a:t>
            </a:r>
            <a:r>
              <a:rPr lang="en-GB" dirty="0" smtClean="0"/>
              <a:t>(</a:t>
            </a:r>
            <a:r>
              <a:rPr lang="en-GB" dirty="0" err="1" smtClean="0"/>
              <a:t>Stockdon</a:t>
            </a:r>
            <a:r>
              <a:rPr lang="en-GB" dirty="0" smtClean="0"/>
              <a:t> et al., 2006):</a:t>
            </a:r>
            <a:endParaRPr lang="en-GB" dirty="0"/>
          </a:p>
        </p:txBody>
      </p:sp>
      <p:sp>
        <p:nvSpPr>
          <p:cNvPr id="21" name="20 - Ορθογώνιο"/>
          <p:cNvSpPr/>
          <p:nvPr/>
        </p:nvSpPr>
        <p:spPr>
          <a:xfrm>
            <a:off x="3275856" y="630002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όπου </a:t>
            </a:r>
            <a:r>
              <a:rPr lang="el-GR" dirty="0" err="1" smtClean="0"/>
              <a:t>tanβ</a:t>
            </a:r>
            <a:r>
              <a:rPr lang="el-GR" baseline="-25000" dirty="0" err="1" smtClean="0"/>
              <a:t>f</a:t>
            </a:r>
            <a:r>
              <a:rPr lang="el-GR" dirty="0" smtClean="0"/>
              <a:t>  η κλίση της ακτής στη ζώνη αναρρίχησης</a:t>
            </a:r>
            <a:endParaRPr lang="en-GB" dirty="0"/>
          </a:p>
        </p:txBody>
      </p:sp>
      <p:pic>
        <p:nvPicPr>
          <p:cNvPr id="22" name="13 - Εικόνα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4869160"/>
            <a:ext cx="1008112" cy="67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- Ορθογώνιο"/>
          <p:cNvSpPr/>
          <p:nvPr/>
        </p:nvSpPr>
        <p:spPr>
          <a:xfrm>
            <a:off x="323528" y="4509120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/>
              <a:t>Υπολογισμός όγκου αναπλήρωσης προκειμένου να διατηρηθεί το σημερινό ‘ξηρό’ πλάτος της παραλίας </a:t>
            </a:r>
            <a:r>
              <a:rPr lang="el-GR" u="sng" dirty="0" smtClean="0"/>
              <a:t>στο μέλλον κάτω </a:t>
            </a:r>
            <a:r>
              <a:rPr lang="el-GR" u="sng" dirty="0" smtClean="0"/>
              <a:t>από Κλιματική </a:t>
            </a:r>
            <a:r>
              <a:rPr lang="el-GR" u="sng" dirty="0" smtClean="0"/>
              <a:t>Αλλαγή </a:t>
            </a:r>
            <a:endParaRPr lang="en-GB" u="sng" dirty="0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2411760" y="1124744"/>
          <a:ext cx="4570065" cy="3427549"/>
        </p:xfrm>
        <a:graphic>
          <a:graphicData uri="http://schemas.openxmlformats.org/presentationml/2006/ole">
            <p:oleObj spid="_x0000_s56325" name="Εξίσωση" r:id="rId6" imgW="3149280" imgH="236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24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7344816" cy="3643362"/>
          </a:xfrm>
        </p:spPr>
        <p:txBody>
          <a:bodyPr>
            <a:normAutofit/>
          </a:bodyPr>
          <a:lstStyle/>
          <a:p>
            <a:pPr marL="269875" indent="-269875" algn="l"/>
            <a:r>
              <a:rPr lang="el-GR" sz="2000" b="1" dirty="0" smtClean="0">
                <a:solidFill>
                  <a:schemeClr val="tx1"/>
                </a:solidFill>
              </a:rPr>
              <a:t>1. </a:t>
            </a:r>
            <a:r>
              <a:rPr lang="el-GR" sz="2200" dirty="0" smtClean="0">
                <a:solidFill>
                  <a:schemeClr val="tx1"/>
                </a:solidFill>
              </a:rPr>
              <a:t>Γενικά για την τεχνητή αναπλήρωση ακτών</a:t>
            </a:r>
          </a:p>
          <a:p>
            <a:pPr marL="457200" indent="-457200" algn="l">
              <a:buAutoNum type="arabicPeriod"/>
            </a:pPr>
            <a:endParaRPr lang="el-GR" sz="2200" dirty="0" smtClean="0">
              <a:solidFill>
                <a:schemeClr val="tx1"/>
              </a:solidFill>
            </a:endParaRPr>
          </a:p>
          <a:p>
            <a:pPr marL="360363" indent="-360000" algn="l"/>
            <a:r>
              <a:rPr lang="el-GR" sz="2200" b="1" dirty="0" smtClean="0">
                <a:solidFill>
                  <a:schemeClr val="tx1"/>
                </a:solidFill>
              </a:rPr>
              <a:t>2. </a:t>
            </a:r>
            <a:r>
              <a:rPr lang="el-GR" sz="2200" dirty="0" smtClean="0">
                <a:solidFill>
                  <a:schemeClr val="tx1"/>
                </a:solidFill>
              </a:rPr>
              <a:t>Μέθοδος Διατομών Ισορροπίας </a:t>
            </a:r>
            <a:r>
              <a:rPr lang="en-GB" sz="2200" dirty="0" smtClean="0">
                <a:solidFill>
                  <a:schemeClr val="tx1"/>
                </a:solidFill>
              </a:rPr>
              <a:t>EBP </a:t>
            </a:r>
            <a:r>
              <a:rPr lang="en-GB" sz="2200" dirty="0" smtClean="0">
                <a:solidFill>
                  <a:schemeClr val="tx1"/>
                </a:solidFill>
              </a:rPr>
              <a:t>(</a:t>
            </a:r>
            <a:r>
              <a:rPr lang="en-GB" sz="2200" dirty="0" smtClean="0">
                <a:solidFill>
                  <a:schemeClr val="tx1"/>
                </a:solidFill>
              </a:rPr>
              <a:t>Dean, 2002)</a:t>
            </a:r>
            <a:endParaRPr lang="el-GR" sz="2200" dirty="0" smtClean="0">
              <a:solidFill>
                <a:schemeClr val="tx1"/>
              </a:solidFill>
            </a:endParaRPr>
          </a:p>
          <a:p>
            <a:pPr indent="-360000" algn="l"/>
            <a:endParaRPr lang="el-GR" sz="2200" dirty="0" smtClean="0">
              <a:solidFill>
                <a:schemeClr val="tx1"/>
              </a:solidFill>
            </a:endParaRPr>
          </a:p>
          <a:p>
            <a:pPr indent="-360000" algn="l"/>
            <a:r>
              <a:rPr lang="en-US" sz="2200" b="1" dirty="0" smtClean="0">
                <a:solidFill>
                  <a:schemeClr val="tx1"/>
                </a:solidFill>
              </a:rPr>
              <a:t>3</a:t>
            </a:r>
            <a:r>
              <a:rPr lang="en-US" sz="2200" b="1" dirty="0" smtClean="0">
                <a:solidFill>
                  <a:schemeClr val="tx1"/>
                </a:solidFill>
              </a:rPr>
              <a:t>. </a:t>
            </a:r>
            <a:r>
              <a:rPr lang="el-GR" sz="2200" dirty="0" smtClean="0">
                <a:solidFill>
                  <a:schemeClr val="tx1"/>
                </a:solidFill>
              </a:rPr>
              <a:t>Εφαρμογή της μεθόδου Διατομών Ισορροπίας </a:t>
            </a:r>
            <a:r>
              <a:rPr lang="en-GB" sz="2200" dirty="0" smtClean="0">
                <a:solidFill>
                  <a:schemeClr val="tx1"/>
                </a:solidFill>
              </a:rPr>
              <a:t>EBP </a:t>
            </a:r>
            <a:r>
              <a:rPr lang="el-GR" sz="2200" dirty="0" smtClean="0">
                <a:solidFill>
                  <a:schemeClr val="tx1"/>
                </a:solidFill>
              </a:rPr>
              <a:t>σε </a:t>
            </a:r>
            <a:r>
              <a:rPr lang="en-US" sz="2200" dirty="0" smtClean="0">
                <a:solidFill>
                  <a:schemeClr val="tx1"/>
                </a:solidFill>
              </a:rPr>
              <a:t>excel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2910" y="428604"/>
            <a:ext cx="8000992" cy="121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l-GR" sz="2500" b="1" u="sng" dirty="0" smtClean="0"/>
              <a:t>Άσκηση 6</a:t>
            </a:r>
            <a:r>
              <a:rPr lang="el-GR" sz="2500" b="1" dirty="0" smtClean="0"/>
              <a:t>:  </a:t>
            </a:r>
            <a:r>
              <a:rPr lang="el-GR" altLang="en-US" sz="2800" dirty="0" smtClean="0">
                <a:cs typeface="Arial" charset="0"/>
              </a:rPr>
              <a:t>Τεχνητή </a:t>
            </a:r>
            <a:r>
              <a:rPr lang="el-GR" altLang="en-US" sz="2800" dirty="0" smtClean="0">
                <a:cs typeface="Arial" charset="0"/>
              </a:rPr>
              <a:t>αναπλήρωση </a:t>
            </a:r>
            <a:r>
              <a:rPr lang="el-GR" altLang="en-US" sz="2800" dirty="0" smtClean="0">
                <a:cs typeface="Arial" charset="0"/>
              </a:rPr>
              <a:t>ακτών</a:t>
            </a:r>
            <a:endParaRPr lang="en-GB" altLang="en-US" sz="2800" dirty="0" smtClean="0">
              <a:cs typeface="Arial" charset="0"/>
            </a:endParaRPr>
          </a:p>
          <a:p>
            <a:pPr algn="ctr">
              <a:defRPr/>
            </a:pPr>
            <a:endParaRPr lang="el-GR" sz="25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428604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1. </a:t>
            </a:r>
            <a:r>
              <a:rPr lang="el-GR" sz="2800" dirty="0" smtClean="0"/>
              <a:t>Γενικά για την τεχνητή αναπλήρωση ακτών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67544" y="1556792"/>
            <a:ext cx="828092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l-GR" altLang="en-US" dirty="0" smtClean="0">
                <a:latin typeface="Calibri" pitchFamily="34" charset="0"/>
                <a:cs typeface="Calibri" pitchFamily="34" charset="0"/>
              </a:rPr>
              <a:t>Ο εμπλουτισμός παράλιας αναφέρεται στην τοποθέτηση μεγάλων ποσοτήτων χαλαρών υλικών (άμμου ή χαλικιών) στην παραλία με σκοπό (α) τη δημιουργία καλύτερης ψυχαγωγικής ακτής και (β) την προστασία της ενδοχώρας</a:t>
            </a:r>
          </a:p>
          <a:p>
            <a:endParaRPr lang="en-US" sz="1800" dirty="0" smtClean="0">
              <a:latin typeface="+mn-lt"/>
            </a:endParaRPr>
          </a:p>
          <a:p>
            <a:r>
              <a:rPr lang="el-GR" sz="1800" dirty="0" smtClean="0">
                <a:latin typeface="+mn-lt"/>
              </a:rPr>
              <a:t>Διαμορφώνεται συνήθως ένα τεχνητό πρανές, με πλάτος στέψης Δy0 αρκετά μέτρα, ύψος 1 έως 2 m πάνω από τη στάθμη της θάλασσας, με μεγάλη συνήθως κλίση, π.χ. 1:1.5, 1:2.</a:t>
            </a:r>
          </a:p>
          <a:p>
            <a:endParaRPr lang="el-GR" sz="1800" dirty="0" smtClean="0">
              <a:latin typeface="+mn-lt"/>
            </a:endParaRPr>
          </a:p>
          <a:p>
            <a:r>
              <a:rPr lang="el-GR" sz="1800" dirty="0" smtClean="0">
                <a:latin typeface="+mn-lt"/>
              </a:rPr>
              <a:t>Η αναπλήρωση γίνεται με υλικό με χαρακτηριστική διάμετρο κόκκων d</a:t>
            </a:r>
            <a:r>
              <a:rPr lang="el-GR" sz="1800" baseline="-25000" dirty="0" smtClean="0">
                <a:latin typeface="+mn-lt"/>
              </a:rPr>
              <a:t>50f</a:t>
            </a:r>
            <a:r>
              <a:rPr lang="el-GR" sz="1800" dirty="0" smtClean="0">
                <a:latin typeface="+mn-lt"/>
              </a:rPr>
              <a:t>, η οποία μπορεί είναι διαφορετική (συνήθως μεγαλύτερη) ή και ίδια με τη χαρακτηριστική διάμετρο κόκκων, d</a:t>
            </a:r>
            <a:r>
              <a:rPr lang="el-GR" sz="1800" baseline="-25000" dirty="0" smtClean="0">
                <a:latin typeface="+mn-lt"/>
              </a:rPr>
              <a:t>50i</a:t>
            </a:r>
            <a:r>
              <a:rPr lang="el-GR" sz="1800" dirty="0" smtClean="0">
                <a:latin typeface="+mn-lt"/>
              </a:rPr>
              <a:t>, της υφιστάμενης ακτής.</a:t>
            </a:r>
          </a:p>
          <a:p>
            <a:endParaRPr lang="el-GR" sz="1800" dirty="0" smtClean="0">
              <a:latin typeface="+mn-lt"/>
            </a:endParaRPr>
          </a:p>
          <a:p>
            <a:r>
              <a:rPr lang="el-GR" sz="1800" dirty="0" smtClean="0">
                <a:latin typeface="+mn-lt"/>
              </a:rPr>
              <a:t>Οι περισσότεροι εμπλουτισμοί χρειάζονται περιοδικά </a:t>
            </a:r>
            <a:r>
              <a:rPr lang="el-GR" sz="1800" dirty="0" err="1" smtClean="0">
                <a:latin typeface="+mn-lt"/>
              </a:rPr>
              <a:t>επανεμπλουτισμό</a:t>
            </a:r>
            <a:r>
              <a:rPr lang="el-GR" sz="1800" dirty="0" smtClean="0">
                <a:latin typeface="+mn-lt"/>
              </a:rPr>
              <a:t>. </a:t>
            </a:r>
          </a:p>
          <a:p>
            <a:endParaRPr lang="el-GR" sz="1800" dirty="0" smtClean="0">
              <a:latin typeface="+mn-lt"/>
            </a:endParaRPr>
          </a:p>
          <a:p>
            <a:r>
              <a:rPr lang="el-GR" sz="1800" dirty="0" smtClean="0">
                <a:latin typeface="+mn-lt"/>
              </a:rPr>
              <a:t>Τα καλύτερα από αισθητική και ουσιαστική άποψη υλικά για αναπλήρωση προέρχονται από τη θάλασσα (</a:t>
            </a:r>
            <a:r>
              <a:rPr lang="el-GR" sz="1800" dirty="0" err="1" smtClean="0">
                <a:latin typeface="+mn-lt"/>
              </a:rPr>
              <a:t>marine</a:t>
            </a:r>
            <a:r>
              <a:rPr lang="el-GR" sz="1800" dirty="0" smtClean="0">
                <a:latin typeface="+mn-lt"/>
              </a:rPr>
              <a:t> </a:t>
            </a:r>
            <a:r>
              <a:rPr lang="el-GR" sz="1800" dirty="0" err="1" smtClean="0">
                <a:latin typeface="+mn-lt"/>
              </a:rPr>
              <a:t>aggregates</a:t>
            </a:r>
            <a:r>
              <a:rPr lang="el-GR" sz="1800" dirty="0" smtClean="0">
                <a:latin typeface="+mn-lt"/>
              </a:rPr>
              <a:t>). Πρέπει όμως να εξαχθούν μακράν από το μέγιστο σημείο ανατάραξης (</a:t>
            </a:r>
            <a:r>
              <a:rPr lang="el-GR" sz="1800" dirty="0" err="1" smtClean="0">
                <a:latin typeface="+mn-lt"/>
              </a:rPr>
              <a:t>closure</a:t>
            </a:r>
            <a:r>
              <a:rPr lang="el-GR" sz="1800" dirty="0" smtClean="0">
                <a:latin typeface="+mn-lt"/>
              </a:rPr>
              <a:t> </a:t>
            </a:r>
            <a:r>
              <a:rPr lang="el-GR" sz="1800" dirty="0" err="1" smtClean="0">
                <a:latin typeface="+mn-lt"/>
              </a:rPr>
              <a:t>depth</a:t>
            </a:r>
            <a:r>
              <a:rPr lang="el-GR" sz="1800" dirty="0" smtClean="0">
                <a:latin typeface="+mn-lt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428604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1. </a:t>
            </a:r>
            <a:r>
              <a:rPr lang="el-GR" sz="2800" dirty="0" smtClean="0"/>
              <a:t>Γενικά για την τεχνητή αναπλήρωση ακτών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573135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940152" y="1628800"/>
            <a:ext cx="2952328" cy="337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l-GR" altLang="en-US" sz="1800" dirty="0" smtClean="0">
                <a:latin typeface="+mn-lt"/>
                <a:cs typeface="Arial" charset="0"/>
              </a:rPr>
              <a:t>Η τεχνητή αναπλήρωση μπορεί να εφαρμοστεί και στο υποβρύχιο τμήμα της ακτής, διαμορφώνοντας έναν επιμήκη τεχνητό ύφαλο. </a:t>
            </a:r>
            <a:endParaRPr lang="en-US" altLang="en-US" sz="1800" dirty="0" smtClean="0">
              <a:latin typeface="+mn-lt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en-US" altLang="en-US" dirty="0" smtClean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l-GR" altLang="en-US" sz="1800" dirty="0" smtClean="0">
                <a:latin typeface="+mn-lt"/>
                <a:cs typeface="Arial" charset="0"/>
              </a:rPr>
              <a:t>Ο ύφαλος αυτός </a:t>
            </a:r>
            <a:endParaRPr lang="en-US" altLang="en-US" sz="1800" dirty="0" smtClean="0">
              <a:latin typeface="+mn-lt"/>
              <a:cs typeface="Arial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l-GR" altLang="en-US" sz="1800" dirty="0" smtClean="0">
                <a:latin typeface="+mn-lt"/>
                <a:cs typeface="Arial" charset="0"/>
              </a:rPr>
              <a:t>αφενός προστατεύει την ακτή (γιατί οι κυματισμοί θραύονται πάνω σε αυτόν και χάνουν σημαντική ποσότητα της ενέργειάς τους)</a:t>
            </a:r>
            <a:endParaRPr lang="en-US" altLang="en-US" sz="1800" dirty="0" smtClean="0">
              <a:latin typeface="+mn-lt"/>
              <a:cs typeface="Arial" charset="0"/>
            </a:endParaRPr>
          </a:p>
          <a:p>
            <a:pPr marL="266700" indent="-266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l-GR" altLang="en-US" sz="1800" dirty="0" smtClean="0">
                <a:latin typeface="+mn-lt"/>
                <a:cs typeface="Arial" charset="0"/>
              </a:rPr>
              <a:t>αφετέρου κάτω από ήπιες κυματικές συνθήκες εναπόθεσης, θα</a:t>
            </a:r>
            <a:r>
              <a:rPr lang="en-US" altLang="en-US" sz="1800" dirty="0" smtClean="0">
                <a:latin typeface="+mn-lt"/>
                <a:cs typeface="Arial" charset="0"/>
              </a:rPr>
              <a:t> </a:t>
            </a:r>
            <a:r>
              <a:rPr lang="el-GR" altLang="en-US" sz="1800" dirty="0" smtClean="0">
                <a:latin typeface="+mn-lt"/>
                <a:cs typeface="Arial" charset="0"/>
              </a:rPr>
              <a:t>μεταφερθεί άμμος προς την ακτή διαμορφώνοντας ένα θερινό προφίλ.</a:t>
            </a:r>
            <a:endParaRPr lang="en-GB" altLang="en-US" sz="1800" b="0" dirty="0">
              <a:effectLst/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2910" y="428604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1. </a:t>
            </a:r>
            <a:r>
              <a:rPr lang="el-GR" sz="2800" dirty="0" smtClean="0"/>
              <a:t>Γενικά για την τεχνητή αναπλήρωση ακτών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2776"/>
            <a:ext cx="614915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228184" y="1412776"/>
            <a:ext cx="28083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l-GR" sz="1800" dirty="0" smtClean="0">
                <a:latin typeface="+mn-lt"/>
              </a:rPr>
              <a:t>Κάτω από τη δράση των κυματισμών και των κυματογενών ρευμάτων, θα επέλθει εξέλιξη της καλυπτόμενης επιφάνειας («κάτοψης») αλλά και του προφίλ, τείνοντας προς μια νέα ισορροπία. </a:t>
            </a:r>
          </a:p>
          <a:p>
            <a:endParaRPr lang="el-GR" dirty="0" smtClean="0"/>
          </a:p>
          <a:p>
            <a:r>
              <a:rPr lang="el-GR" sz="1800" dirty="0" smtClean="0">
                <a:latin typeface="+mn-lt"/>
              </a:rPr>
              <a:t>Θα υπάρξουν δύο διαφορετικοί μηχανισμοί απωλειών της άμμου: οι πλευρικές απώλειες λόγω των παράκτιων κυματογενών ρευμάτων και οι εγκάρσιες απώλειες προς τα ανοιχτά</a:t>
            </a:r>
            <a:endParaRPr lang="en-GB" altLang="en-US" sz="1800" b="0" dirty="0">
              <a:effectLst/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11560" y="260648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1. </a:t>
            </a:r>
            <a:r>
              <a:rPr lang="el-GR" sz="2800" dirty="0" smtClean="0"/>
              <a:t>Γενικά για την τεχνητή αναπλήρωση ακτών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1628800"/>
            <a:ext cx="84614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Οι κυματισμοί που προσπίπτουν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στην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ακτή κατά τη διάρκεια ενός κυματικού επεισοδίου, μετακινούν τα ιζήματα και προκαλούν μορφολογικές μεταβολές του εγκάρσιου προφίλ.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“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το αποτέλεσμα της μακροπρόθεσμης ισορροπίας μεταξύ των δυνάμεων απόστασης και απόθεσης υλικού σε αμμώδεις ακτές, η οποία οδηγεί στη διαμόρφωση ενός αντιπροσωπευτικού προφίλ που μπορεί να θεωρηθεί σταθερό σε βάθος χρόνου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”</a:t>
            </a: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Τα χαρακτηριστικά του προφίλ αυτού εξαρτώνται από την </a:t>
            </a:r>
            <a:r>
              <a:rPr lang="el-GR" dirty="0" err="1" smtClean="0">
                <a:solidFill>
                  <a:prstClr val="black"/>
                </a:solidFill>
                <a:latin typeface="Calibri"/>
              </a:rPr>
              <a:t>κοκκομετρία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του ιζήματος του πυθμένα και τα χαρακτηριστικά των κυματισμών (ύψος και περίοδος) και σε γενικές γραμμές είναι τα ακόλουθα: </a:t>
            </a: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(α) τείνουν να διαμορφωθούν καμπύλες με τα κοίλα προς τα πάνω, </a:t>
            </a: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(β) οι κλίσεις είναι ήπιες όσο πιο λεπτόκοκκο είναι ίζημα, </a:t>
            </a: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(γ) οι κλίσεις τείνουν να είναι πιο επίπεδες για μεγάλου ύψους κυματισμούς. </a:t>
            </a: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491880" y="1124744"/>
            <a:ext cx="222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u="sng" dirty="0" smtClean="0">
                <a:latin typeface="+mn-lt"/>
              </a:rPr>
              <a:t>Προφίλ ισορροπίας</a:t>
            </a:r>
            <a:endParaRPr lang="en-GB" sz="2000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11560" y="260648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1. </a:t>
            </a:r>
            <a:r>
              <a:rPr lang="el-GR" sz="2800" dirty="0" smtClean="0"/>
              <a:t>Γενικά για την τεχνητή αναπλήρωση ακτών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3491880" y="1124744"/>
            <a:ext cx="222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u="sng" dirty="0" smtClean="0">
                <a:latin typeface="+mn-lt"/>
              </a:rPr>
              <a:t>Προφίλ ισορροπίας</a:t>
            </a:r>
            <a:endParaRPr lang="en-GB" sz="2000" u="sng" dirty="0"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59340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484784"/>
            <a:ext cx="14859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- Ορθογώνιο"/>
          <p:cNvSpPr/>
          <p:nvPr/>
        </p:nvSpPr>
        <p:spPr>
          <a:xfrm>
            <a:off x="5940152" y="1772816"/>
            <a:ext cx="3024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 smtClean="0">
                <a:latin typeface="+mn-lt"/>
              </a:rPr>
              <a:t>όπου d = βάθος νερού, </a:t>
            </a:r>
            <a:r>
              <a:rPr lang="el-GR" sz="1800" i="1" dirty="0" err="1" smtClean="0">
                <a:latin typeface="+mn-lt"/>
              </a:rPr>
              <a:t>A</a:t>
            </a:r>
            <a:r>
              <a:rPr lang="el-GR" sz="1800" i="1" baseline="-25000" dirty="0" err="1" smtClean="0">
                <a:latin typeface="+mn-lt"/>
              </a:rPr>
              <a:t>p</a:t>
            </a:r>
            <a:r>
              <a:rPr lang="el-GR" sz="1800" i="1" dirty="0" smtClean="0">
                <a:latin typeface="+mn-lt"/>
              </a:rPr>
              <a:t> = παράμετρος που σχετίζεται με το μέγεθος του κόκκου </a:t>
            </a:r>
            <a:r>
              <a:rPr lang="en-US" sz="1800" i="1" dirty="0" smtClean="0">
                <a:latin typeface="+mn-lt"/>
              </a:rPr>
              <a:t>y</a:t>
            </a:r>
            <a:r>
              <a:rPr lang="el-GR" sz="1800" i="1" dirty="0" smtClean="0">
                <a:latin typeface="+mn-lt"/>
              </a:rPr>
              <a:t>=απόσταση από </a:t>
            </a:r>
            <a:r>
              <a:rPr lang="el-GR" sz="1800" dirty="0" smtClean="0">
                <a:latin typeface="+mn-lt"/>
              </a:rPr>
              <a:t>την ακτογραμμή. </a:t>
            </a:r>
            <a:endParaRPr lang="en-GB" sz="1800" dirty="0" smtClean="0">
              <a:latin typeface="+mn-lt"/>
            </a:endParaRPr>
          </a:p>
          <a:p>
            <a:endParaRPr lang="en-GB" sz="1800" dirty="0" smtClean="0">
              <a:latin typeface="+mn-lt"/>
            </a:endParaRPr>
          </a:p>
          <a:p>
            <a:r>
              <a:rPr lang="el-GR" sz="1800" dirty="0" smtClean="0">
                <a:latin typeface="+mn-lt"/>
              </a:rPr>
              <a:t>Ο εκθέτης m λαμβάνεται συνήθως </a:t>
            </a:r>
            <a:r>
              <a:rPr lang="el-GR" sz="1800" dirty="0" err="1" smtClean="0">
                <a:latin typeface="+mn-lt"/>
              </a:rPr>
              <a:t>ίσ</a:t>
            </a:r>
            <a:r>
              <a:rPr lang="en-US" sz="1800" dirty="0" smtClean="0">
                <a:latin typeface="+mn-lt"/>
              </a:rPr>
              <a:t>o</a:t>
            </a:r>
            <a:r>
              <a:rPr lang="el-GR" sz="1800" dirty="0" smtClean="0">
                <a:latin typeface="+mn-lt"/>
              </a:rPr>
              <a:t>ς με 2/3 ενώ ο συντελεστής </a:t>
            </a:r>
            <a:r>
              <a:rPr lang="el-GR" sz="1800" dirty="0" err="1" smtClean="0">
                <a:latin typeface="+mn-lt"/>
              </a:rPr>
              <a:t>A</a:t>
            </a:r>
            <a:r>
              <a:rPr lang="el-GR" sz="1800" baseline="-25000" dirty="0" err="1" smtClean="0">
                <a:latin typeface="+mn-lt"/>
              </a:rPr>
              <a:t>p</a:t>
            </a:r>
            <a:r>
              <a:rPr lang="el-GR" sz="1800" dirty="0" smtClean="0">
                <a:latin typeface="+mn-lt"/>
              </a:rPr>
              <a:t> ισούται με</a:t>
            </a:r>
            <a:endParaRPr lang="en-GB" sz="1800" dirty="0">
              <a:latin typeface="+mn-lt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5" y="4293096"/>
            <a:ext cx="1584177" cy="56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21 - Εικόνα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5261519"/>
            <a:ext cx="1800200" cy="40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899592" y="5085184"/>
          <a:ext cx="2662296" cy="792088"/>
        </p:xfrm>
        <a:graphic>
          <a:graphicData uri="http://schemas.openxmlformats.org/presentationml/2006/ole">
            <p:oleObj spid="_x0000_s64513" name="Εξίσωση" r:id="rId8" imgW="1536480" imgH="457200" progId="Equation.3">
              <p:embed/>
            </p:oleObj>
          </a:graphicData>
        </a:graphic>
      </p:graphicFrame>
      <p:sp>
        <p:nvSpPr>
          <p:cNvPr id="18" name="17 - Ορθογώνιο"/>
          <p:cNvSpPr/>
          <p:nvPr/>
        </p:nvSpPr>
        <p:spPr>
          <a:xfrm>
            <a:off x="251520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 err="1" smtClean="0"/>
              <a:t>Η</a:t>
            </a:r>
            <a:r>
              <a:rPr lang="el-GR" i="1" baseline="-25000" dirty="0" err="1" smtClean="0"/>
              <a:t>sx</a:t>
            </a:r>
            <a:r>
              <a:rPr lang="el-GR" i="1" baseline="-25000" dirty="0" smtClean="0"/>
              <a:t> </a:t>
            </a:r>
            <a:r>
              <a:rPr lang="el-GR" dirty="0" smtClean="0"/>
              <a:t>: μέγιστο ύψος κύματος που εμφανίζεται 12 ώρες ετησίως και </a:t>
            </a:r>
            <a:r>
              <a:rPr lang="el-GR" i="1" dirty="0" err="1" smtClean="0"/>
              <a:t>Τ</a:t>
            </a:r>
            <a:r>
              <a:rPr lang="el-GR" i="1" baseline="-25000" dirty="0" err="1" smtClean="0"/>
              <a:t>sx</a:t>
            </a:r>
            <a:r>
              <a:rPr lang="el-GR" dirty="0" smtClean="0"/>
              <a:t> η περίοδος του.</a:t>
            </a:r>
            <a:endParaRPr lang="en-GB" dirty="0"/>
          </a:p>
        </p:txBody>
      </p:sp>
      <p:sp>
        <p:nvSpPr>
          <p:cNvPr id="20" name="19 - Ορθογώνιο"/>
          <p:cNvSpPr/>
          <p:nvPr/>
        </p:nvSpPr>
        <p:spPr>
          <a:xfrm>
            <a:off x="4932040" y="5733256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el-GR" dirty="0" smtClean="0"/>
              <a:t> : Μέσο ύψος κύματος</a:t>
            </a:r>
            <a:endParaRPr lang="en-US" dirty="0" smtClean="0"/>
          </a:p>
          <a:p>
            <a:r>
              <a:rPr lang="el-GR" i="1" dirty="0" smtClean="0"/>
              <a:t>σ</a:t>
            </a:r>
            <a:r>
              <a:rPr lang="el-GR" i="1" baseline="-25000" dirty="0" smtClean="0"/>
              <a:t>Η</a:t>
            </a:r>
            <a:r>
              <a:rPr lang="el-GR" dirty="0" smtClean="0"/>
              <a:t> : η τυπική απόκλιση του σημαντικού ύψους κύματος</a:t>
            </a:r>
            <a:endParaRPr lang="en-GB" dirty="0"/>
          </a:p>
        </p:txBody>
      </p:sp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4932040" y="5733256"/>
          <a:ext cx="288032" cy="332144"/>
        </p:xfrm>
        <a:graphic>
          <a:graphicData uri="http://schemas.openxmlformats.org/presentationml/2006/ole">
            <p:oleObj spid="_x0000_s64517" name="Εξίσωση" r:id="rId9" imgW="177480" imgH="203040" progId="Equation.3">
              <p:embed/>
            </p:oleObj>
          </a:graphicData>
        </a:graphic>
      </p:graphicFrame>
      <p:sp>
        <p:nvSpPr>
          <p:cNvPr id="21" name="20 - Ορθογώνιο"/>
          <p:cNvSpPr/>
          <p:nvPr/>
        </p:nvSpPr>
        <p:spPr>
          <a:xfrm>
            <a:off x="2987824" y="4725144"/>
            <a:ext cx="2013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 err="1" smtClean="0"/>
              <a:t>Hallermeier</a:t>
            </a:r>
            <a:r>
              <a:rPr lang="el-GR" u="sng" dirty="0" smtClean="0"/>
              <a:t> (1981)</a:t>
            </a:r>
            <a:r>
              <a:rPr lang="en-US" u="sng" dirty="0" smtClean="0"/>
              <a:t>:</a:t>
            </a:r>
            <a:endParaRPr lang="en-GB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4282" y="142852"/>
            <a:ext cx="8750331" cy="6572296"/>
          </a:xfrm>
          <a:prstGeom prst="rect">
            <a:avLst/>
          </a:prstGeom>
          <a:noFill/>
          <a:ln w="73025" cmpd="thickThin">
            <a:solidFill>
              <a:schemeClr val="accent1">
                <a:lumMod val="60000"/>
                <a:lumOff val="40000"/>
              </a:schemeClr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buClr>
                <a:srgbClr val="FFFF66"/>
              </a:buClr>
            </a:pPr>
            <a:endParaRPr lang="el-GR" sz="2400" dirty="0">
              <a:solidFill>
                <a:srgbClr val="003366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11560" y="260648"/>
            <a:ext cx="8000992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 smtClean="0"/>
              <a:t>1. </a:t>
            </a:r>
            <a:r>
              <a:rPr lang="el-GR" sz="2800" dirty="0" smtClean="0"/>
              <a:t>Γενικά για την τεχνητή αναπλήρωση ακτών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1403648" y="1124744"/>
            <a:ext cx="6509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u="sng" dirty="0" smtClean="0">
                <a:latin typeface="+mn-lt"/>
              </a:rPr>
              <a:t>Υπολογισμός βάθους </a:t>
            </a:r>
            <a:r>
              <a:rPr lang="el-GR" sz="2000" u="sng" dirty="0" smtClean="0">
                <a:latin typeface="+mn-lt"/>
              </a:rPr>
              <a:t>κλεισίματος</a:t>
            </a:r>
            <a:r>
              <a:rPr lang="en-US" sz="2000" u="sng" dirty="0" smtClean="0">
                <a:latin typeface="+mn-lt"/>
              </a:rPr>
              <a:t> </a:t>
            </a:r>
            <a:endParaRPr lang="el-GR" sz="2000" u="sng" dirty="0" smtClean="0"/>
          </a:p>
          <a:p>
            <a:pPr algn="ctr"/>
            <a:r>
              <a:rPr lang="en-US" sz="2000" dirty="0" smtClean="0">
                <a:latin typeface="+mn-lt"/>
              </a:rPr>
              <a:t>(</a:t>
            </a:r>
            <a:r>
              <a:rPr lang="el-GR" sz="2000" dirty="0" smtClean="0"/>
              <a:t>με δεδομένα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, T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</a:t>
            </a:r>
            <a:r>
              <a:rPr lang="el-GR" sz="2000" dirty="0" smtClean="0"/>
              <a:t>στην ανοικτή θάλασσα)</a:t>
            </a:r>
            <a:endParaRPr lang="en-GB" sz="2000" dirty="0">
              <a:latin typeface="+mn-lt"/>
            </a:endParaRPr>
          </a:p>
        </p:txBody>
      </p:sp>
      <p:pic>
        <p:nvPicPr>
          <p:cNvPr id="17" name="21 - Εικόνα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44824"/>
            <a:ext cx="1800200" cy="40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 r="6796" b="8365"/>
          <a:stretch>
            <a:fillRect/>
          </a:stretch>
        </p:blipFill>
        <p:spPr bwMode="auto">
          <a:xfrm>
            <a:off x="2555776" y="2348880"/>
            <a:ext cx="12961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6 - Εικόνα"/>
          <p:cNvPicPr preferRelativeResize="0">
            <a:picLocks noChangeAspect="1"/>
          </p:cNvPicPr>
          <p:nvPr/>
        </p:nvPicPr>
        <p:blipFill>
          <a:blip r:embed="rId5" cstate="print"/>
          <a:srcRect t="10465"/>
          <a:stretch>
            <a:fillRect/>
          </a:stretch>
        </p:blipFill>
        <p:spPr bwMode="auto">
          <a:xfrm>
            <a:off x="1979712" y="3068960"/>
            <a:ext cx="1939682" cy="65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20 - Εικόνα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725144"/>
            <a:ext cx="3312368" cy="40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19 - Πίνακας"/>
          <p:cNvGraphicFramePr>
            <a:graphicFrameLocks noGrp="1"/>
          </p:cNvGraphicFramePr>
          <p:nvPr/>
        </p:nvGraphicFramePr>
        <p:xfrm>
          <a:off x="683568" y="3861048"/>
          <a:ext cx="7848872" cy="548640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Υπολογισμός μέγιστου ύψους κύματος </a:t>
                      </a:r>
                      <a:r>
                        <a:rPr lang="en-US" sz="1800" b="1" i="1" u="none" strike="noStrike" dirty="0" err="1" smtClean="0">
                          <a:solidFill>
                            <a:srgbClr val="FF0000"/>
                          </a:solidFill>
                          <a:latin typeface="Calibri"/>
                        </a:rPr>
                        <a:t>H</a:t>
                      </a:r>
                      <a:r>
                        <a:rPr lang="en-US" sz="1800" b="1" i="1" u="none" strike="noStrike" baseline="-25000" dirty="0" err="1" smtClean="0">
                          <a:solidFill>
                            <a:srgbClr val="FF0000"/>
                          </a:solidFill>
                          <a:latin typeface="Calibri"/>
                        </a:rPr>
                        <a:t>sx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el-G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που </a:t>
                      </a: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εμφανίζεται 12 ώρες ετησίως, δηλ. συχνότητα εμφάνισης (12/(365*24))*100=0.137%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20 - Ορθογώνιο"/>
          <p:cNvSpPr/>
          <p:nvPr/>
        </p:nvSpPr>
        <p:spPr>
          <a:xfrm>
            <a:off x="4283968" y="458112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επιλύουμε ως προς </a:t>
            </a:r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el-GR" dirty="0" smtClean="0"/>
              <a:t> και θεωρώντας </a:t>
            </a:r>
            <a:r>
              <a:rPr lang="el-GR" b="1" dirty="0" smtClean="0">
                <a:solidFill>
                  <a:srgbClr val="FF0000"/>
                </a:solidFill>
              </a:rPr>
              <a:t>P (&gt;=H)=0.00137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3923928" y="2420888"/>
            <a:ext cx="2447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επιλύουμε ως προς </a:t>
            </a:r>
            <a:r>
              <a:rPr lang="en-GB" b="1" dirty="0" err="1" smtClean="0">
                <a:solidFill>
                  <a:srgbClr val="FF0000"/>
                </a:solidFill>
              </a:rPr>
              <a:t>H</a:t>
            </a:r>
            <a:r>
              <a:rPr lang="en-GB" b="1" baseline="-25000" dirty="0" err="1" smtClean="0">
                <a:solidFill>
                  <a:srgbClr val="FF0000"/>
                </a:solidFill>
              </a:rPr>
              <a:t>rms</a:t>
            </a:r>
            <a:endParaRPr lang="en-GB" b="1" baseline="-25000" dirty="0">
              <a:solidFill>
                <a:srgbClr val="FF0000"/>
              </a:solidFill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3995936" y="3212976"/>
            <a:ext cx="342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Υπολογίζουμε μέσο ύψος κύματος</a:t>
            </a:r>
            <a:endParaRPr lang="en-GB" baseline="-25000" dirty="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699792" y="5517232"/>
            <a:ext cx="1872208" cy="45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- Ορθογώνιο"/>
          <p:cNvSpPr/>
          <p:nvPr/>
        </p:nvSpPr>
        <p:spPr>
          <a:xfrm>
            <a:off x="4644008" y="5589240"/>
            <a:ext cx="2336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επιλύουμε ως προς </a:t>
            </a:r>
            <a:r>
              <a:rPr lang="el-GR" b="1" i="1" dirty="0" smtClean="0">
                <a:solidFill>
                  <a:srgbClr val="FF0000"/>
                </a:solidFill>
              </a:rPr>
              <a:t>σ</a:t>
            </a:r>
            <a:r>
              <a:rPr lang="en-GB" b="1" i="1" baseline="-25000" dirty="0" smtClean="0">
                <a:solidFill>
                  <a:srgbClr val="FF0000"/>
                </a:solidFill>
              </a:rPr>
              <a:t>H</a:t>
            </a:r>
            <a:endParaRPr lang="en-GB" b="1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619672" y="476672"/>
            <a:ext cx="6120680" cy="4583633"/>
          </a:xfrm>
          <a:prstGeom prst="rect">
            <a:avLst/>
          </a:prstGeom>
          <a:noFill/>
          <a:ln w="28575" algn="ctr">
            <a:solidFill>
              <a:srgbClr val="FF6600"/>
            </a:solidFill>
            <a:miter lim="800000"/>
            <a:headEnd/>
            <a:tailEnd/>
          </a:ln>
          <a:effectLst/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67544" y="0"/>
            <a:ext cx="83884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  <a:cs typeface="Calibri" pitchFamily="34" charset="0"/>
              </a:rPr>
              <a:t>Ταχύτητα κατακρήμνισης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80643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827584" y="5229200"/>
            <a:ext cx="730638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10 - Ομάδα"/>
          <p:cNvGrpSpPr/>
          <p:nvPr/>
        </p:nvGrpSpPr>
        <p:grpSpPr>
          <a:xfrm>
            <a:off x="107504" y="5157192"/>
            <a:ext cx="1800200" cy="1152128"/>
            <a:chOff x="467544" y="5157192"/>
            <a:chExt cx="1800200" cy="1152128"/>
          </a:xfrm>
        </p:grpSpPr>
        <p:sp>
          <p:nvSpPr>
            <p:cNvPr id="8" name="7 - Στρογγυλεμένο ορθογώνιο"/>
            <p:cNvSpPr/>
            <p:nvPr/>
          </p:nvSpPr>
          <p:spPr>
            <a:xfrm>
              <a:off x="467544" y="5157192"/>
              <a:ext cx="1800200" cy="11521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5733256"/>
              <a:ext cx="1584177" cy="560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 l="9692" t="22909"/>
            <a:stretch>
              <a:fillRect/>
            </a:stretch>
          </p:blipFill>
          <p:spPr bwMode="auto">
            <a:xfrm>
              <a:off x="755576" y="5301208"/>
              <a:ext cx="1341884" cy="484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978</Words>
  <Application>Microsoft Office PowerPoint</Application>
  <PresentationFormat>Προβολή στην οθόνη (4:3)</PresentationFormat>
  <Paragraphs>96</Paragraphs>
  <Slides>15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8" baseType="lpstr">
      <vt:lpstr>Θέμα του Office</vt:lpstr>
      <vt:lpstr>Εξίσωση</vt:lpstr>
      <vt:lpstr>Microsoft Equation 3.0</vt:lpstr>
      <vt:lpstr>Ασκήσεις Παράκτιας  Μορφοδυναμικής/Μηχανικής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Άσκηση 1:  Ανάλυση τοπογραφικών δεδομένων</dc:title>
  <dc:creator>user</dc:creator>
  <cp:lastModifiedBy>ISAVELA</cp:lastModifiedBy>
  <cp:revision>214</cp:revision>
  <dcterms:created xsi:type="dcterms:W3CDTF">2012-10-24T19:56:08Z</dcterms:created>
  <dcterms:modified xsi:type="dcterms:W3CDTF">2021-05-12T14:53:47Z</dcterms:modified>
</cp:coreProperties>
</file>