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sldIdLst>
    <p:sldId id="258" r:id="rId2"/>
    <p:sldId id="256" r:id="rId3"/>
    <p:sldId id="293" r:id="rId4"/>
    <p:sldId id="323" r:id="rId5"/>
    <p:sldId id="326" r:id="rId6"/>
    <p:sldId id="324" r:id="rId7"/>
    <p:sldId id="325" r:id="rId8"/>
    <p:sldId id="327" r:id="rId9"/>
    <p:sldId id="317" r:id="rId10"/>
    <p:sldId id="328" r:id="rId11"/>
    <p:sldId id="319" r:id="rId12"/>
    <p:sldId id="320" r:id="rId13"/>
    <p:sldId id="321" r:id="rId14"/>
    <p:sldId id="322" r:id="rId15"/>
    <p:sldId id="302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D167-8654-4BDA-84B5-A25420FD12BB}" type="datetimeFigureOut">
              <a:rPr lang="el-GR" smtClean="0"/>
              <a:pPr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470025"/>
          </a:xfrm>
        </p:spPr>
        <p:txBody>
          <a:bodyPr>
            <a:normAutofit/>
          </a:bodyPr>
          <a:lstStyle/>
          <a:p>
            <a:r>
              <a:rPr lang="el-GR" sz="3400" b="1" dirty="0" smtClean="0"/>
              <a:t>Ασκήσεις Παράκτιας Μηχανικής/ Μορφοδυναμικής</a:t>
            </a:r>
            <a:endParaRPr lang="el-GR" sz="34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6000768"/>
            <a:ext cx="6400800" cy="500066"/>
          </a:xfrm>
        </p:spPr>
        <p:txBody>
          <a:bodyPr>
            <a:normAutofit/>
          </a:bodyPr>
          <a:lstStyle/>
          <a:p>
            <a:r>
              <a:rPr lang="el-GR" sz="2400" i="1" dirty="0" smtClean="0">
                <a:solidFill>
                  <a:schemeClr val="tx1"/>
                </a:solidFill>
              </a:rPr>
              <a:t>Ι.Ν. </a:t>
            </a:r>
            <a:r>
              <a:rPr lang="el-GR" sz="2400" i="1" dirty="0" err="1" smtClean="0">
                <a:solidFill>
                  <a:schemeClr val="tx1"/>
                </a:solidFill>
              </a:rPr>
              <a:t>Μονιούδη</a:t>
            </a:r>
            <a:endParaRPr lang="el-GR" sz="2400" i="1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4282" y="214290"/>
            <a:ext cx="8750331" cy="6500858"/>
          </a:xfrm>
          <a:prstGeom prst="rect">
            <a:avLst/>
          </a:prstGeom>
          <a:noFill/>
          <a:ln w="73025" cmpd="thickThin">
            <a:solidFill>
              <a:srgbClr val="0033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12" y="339452"/>
            <a:ext cx="1046683" cy="105273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softEdge rad="63500"/>
          </a:effec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214546" y="214290"/>
            <a:ext cx="46815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l-GR" dirty="0">
                <a:solidFill>
                  <a:srgbClr val="000000"/>
                </a:solidFill>
              </a:rPr>
              <a:t>ΠΑΝΕΠΙΣΤΗΜΙΟ ΑΙΓΑΙΟΥ</a:t>
            </a:r>
          </a:p>
          <a:p>
            <a:pPr algn="ctr" eaLnBrk="1" hangingPunct="1">
              <a:lnSpc>
                <a:spcPct val="120000"/>
              </a:lnSpc>
            </a:pPr>
            <a:r>
              <a:rPr lang="el-GR" dirty="0">
                <a:solidFill>
                  <a:srgbClr val="000000"/>
                </a:solidFill>
              </a:rPr>
              <a:t>ΤΜΗΜΑ ΕΠΙΣΤΗΜΩΝ ΤΗΣ ΘΑΛΑΣΣΑΣ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C:\cc\Boussinesq\video\Images\1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2857496"/>
            <a:ext cx="5572164" cy="2985088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116632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/>
              <a:t>2</a:t>
            </a:r>
            <a:r>
              <a:rPr lang="en-US" sz="2800" dirty="0" smtClean="0"/>
              <a:t>. </a:t>
            </a:r>
            <a:r>
              <a:rPr lang="el-GR" sz="2800" dirty="0" smtClean="0"/>
              <a:t>Το μοντέλο </a:t>
            </a:r>
            <a:r>
              <a:rPr lang="en-US" sz="2800" dirty="0" smtClean="0"/>
              <a:t>SBEACH</a:t>
            </a:r>
            <a:endParaRPr lang="el-GR" sz="2800" dirty="0" smtClean="0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79512" y="1268760"/>
            <a:ext cx="3857652" cy="708350"/>
            <a:chOff x="113" y="1752"/>
            <a:chExt cx="1996" cy="414"/>
          </a:xfrm>
        </p:grpSpPr>
        <p:sp>
          <p:nvSpPr>
            <p:cNvPr id="20" name="AutoShape 40"/>
            <p:cNvSpPr>
              <a:spLocks noChangeArrowheads="1"/>
            </p:cNvSpPr>
            <p:nvPr/>
          </p:nvSpPr>
          <p:spPr bwMode="auto">
            <a:xfrm>
              <a:off x="113" y="1752"/>
              <a:ext cx="1996" cy="225"/>
            </a:xfrm>
            <a:prstGeom prst="roundRect">
              <a:avLst>
                <a:gd name="adj" fmla="val 50000"/>
              </a:avLst>
            </a:prstGeom>
            <a:solidFill>
              <a:srgbClr val="AF67FF">
                <a:alpha val="63000"/>
              </a:srgbClr>
            </a:solidFill>
            <a:ln w="9525">
              <a:noFill/>
              <a:round/>
              <a:headEnd/>
              <a:tailEnd/>
            </a:ln>
            <a:effectLst>
              <a:outerShdw dist="71842" dir="2700000" algn="ctr" rotWithShape="0">
                <a:srgbClr val="5C5C5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l-GR" kern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 Box 41"/>
            <p:cNvSpPr txBox="1">
              <a:spLocks noChangeArrowheads="1"/>
            </p:cNvSpPr>
            <p:nvPr/>
          </p:nvSpPr>
          <p:spPr bwMode="auto">
            <a:xfrm>
              <a:off x="204" y="1752"/>
              <a:ext cx="1799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l-GR" sz="2000" kern="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Υδροδυναμικό υπό-μοντέλο</a:t>
              </a: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51520" y="3645024"/>
            <a:ext cx="3715470" cy="400372"/>
            <a:chOff x="113" y="2568"/>
            <a:chExt cx="2387" cy="234"/>
          </a:xfrm>
        </p:grpSpPr>
        <p:sp>
          <p:nvSpPr>
            <p:cNvPr id="18" name="AutoShape 42"/>
            <p:cNvSpPr>
              <a:spLocks noChangeArrowheads="1"/>
            </p:cNvSpPr>
            <p:nvPr/>
          </p:nvSpPr>
          <p:spPr bwMode="auto">
            <a:xfrm>
              <a:off x="113" y="2568"/>
              <a:ext cx="2387" cy="216"/>
            </a:xfrm>
            <a:prstGeom prst="roundRect">
              <a:avLst>
                <a:gd name="adj" fmla="val 50000"/>
              </a:avLst>
            </a:prstGeom>
            <a:solidFill>
              <a:srgbClr val="AF67FF">
                <a:alpha val="63000"/>
              </a:srgbClr>
            </a:solidFill>
            <a:ln w="9525">
              <a:noFill/>
              <a:round/>
              <a:headEnd/>
              <a:tailEnd/>
            </a:ln>
            <a:effectLst>
              <a:outerShdw dist="71842" dir="2700000" algn="ctr" rotWithShape="0">
                <a:srgbClr val="5C5C5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l-GR" kern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Text Box 43"/>
            <p:cNvSpPr txBox="1">
              <a:spLocks noChangeArrowheads="1"/>
            </p:cNvSpPr>
            <p:nvPr/>
          </p:nvSpPr>
          <p:spPr bwMode="auto">
            <a:xfrm>
              <a:off x="203" y="2568"/>
              <a:ext cx="22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l-GR" sz="2000" kern="0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Ιζηματοδυναμικό</a:t>
              </a:r>
              <a:r>
                <a:rPr lang="el-GR" sz="2000" kern="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υπό-μοντέλο </a:t>
              </a:r>
            </a:p>
          </p:txBody>
        </p:sp>
      </p:grp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323528" y="1844824"/>
            <a:ext cx="8653584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75000"/>
              </a:spcBef>
            </a:pPr>
            <a:r>
              <a:rPr lang="el-GR" sz="2000" dirty="0" smtClean="0">
                <a:solidFill>
                  <a:prstClr val="black"/>
                </a:solidFill>
              </a:rPr>
              <a:t>Περιγράφει με λεπτομέρεια το μετασχηματισμό του κύματος χρησιμοποιώντας τη Θεωρία του </a:t>
            </a:r>
            <a:r>
              <a:rPr lang="en-US" sz="2000" dirty="0" smtClean="0">
                <a:solidFill>
                  <a:prstClr val="black"/>
                </a:solidFill>
              </a:rPr>
              <a:t>Airy </a:t>
            </a:r>
            <a:r>
              <a:rPr lang="el-GR" sz="2000" dirty="0" smtClean="0">
                <a:solidFill>
                  <a:prstClr val="black"/>
                </a:solidFill>
              </a:rPr>
              <a:t>και το μοντέλο του </a:t>
            </a:r>
            <a:r>
              <a:rPr lang="en-US" sz="2000" dirty="0" smtClean="0">
                <a:solidFill>
                  <a:prstClr val="black"/>
                </a:solidFill>
              </a:rPr>
              <a:t>Dally </a:t>
            </a:r>
            <a:r>
              <a:rPr lang="el-GR" sz="2000" dirty="0" smtClean="0">
                <a:solidFill>
                  <a:prstClr val="black"/>
                </a:solidFill>
              </a:rPr>
              <a:t>(</a:t>
            </a:r>
            <a:r>
              <a:rPr lang="en-US" sz="2000" dirty="0" smtClean="0">
                <a:solidFill>
                  <a:prstClr val="black"/>
                </a:solidFill>
              </a:rPr>
              <a:t>1980</a:t>
            </a:r>
            <a:r>
              <a:rPr lang="el-GR" sz="2000" dirty="0" smtClean="0">
                <a:solidFill>
                  <a:prstClr val="black"/>
                </a:solidFill>
              </a:rPr>
              <a:t>)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>
              <a:solidFill>
                <a:prstClr val="black"/>
              </a:solidFill>
            </a:endParaRPr>
          </a:p>
          <a:p>
            <a:pPr>
              <a:spcBef>
                <a:spcPct val="75000"/>
              </a:spcBef>
            </a:pPr>
            <a:endParaRPr lang="el-GR" sz="20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75000"/>
              </a:spcBef>
            </a:pPr>
            <a:endParaRPr lang="en-GB" sz="20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75000"/>
              </a:spcBef>
            </a:pPr>
            <a:endParaRPr lang="en-US" sz="2000" dirty="0" smtClean="0">
              <a:solidFill>
                <a:prstClr val="black"/>
              </a:solidFill>
            </a:endParaRPr>
          </a:p>
          <a:p>
            <a:endParaRPr lang="el-GR" sz="9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000" dirty="0" smtClean="0">
                <a:solidFill>
                  <a:prstClr val="black"/>
                </a:solidFill>
              </a:rPr>
              <a:t>Υπολογίζει τη </a:t>
            </a:r>
            <a:r>
              <a:rPr lang="el-GR" sz="2000" dirty="0" err="1" smtClean="0">
                <a:solidFill>
                  <a:prstClr val="black"/>
                </a:solidFill>
              </a:rPr>
              <a:t>στερεομεταφορά</a:t>
            </a:r>
            <a:r>
              <a:rPr lang="el-GR" sz="2000" dirty="0" smtClean="0">
                <a:solidFill>
                  <a:prstClr val="black"/>
                </a:solidFill>
              </a:rPr>
              <a:t> από τη διάχυση της κυματικής ενέργειας και από την παραλιακή κλίση, προσομοιώνοντας το σχηματισμό/εξέλιξη ύφαλων αναβαθμών στην περιοχή της κυματικής θραύσης</a:t>
            </a:r>
            <a:endParaRPr lang="el-GR" sz="2000" dirty="0">
              <a:solidFill>
                <a:prstClr val="black"/>
              </a:solidFill>
            </a:endParaRPr>
          </a:p>
        </p:txBody>
      </p:sp>
      <p:graphicFrame>
        <p:nvGraphicFramePr>
          <p:cNvPr id="1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84545640"/>
              </p:ext>
            </p:extLst>
          </p:nvPr>
        </p:nvGraphicFramePr>
        <p:xfrm>
          <a:off x="467544" y="2636912"/>
          <a:ext cx="2415460" cy="729940"/>
        </p:xfrm>
        <a:graphic>
          <a:graphicData uri="http://schemas.openxmlformats.org/presentationml/2006/ole">
            <p:oleObj spid="_x0000_s117762" name="Εξίσωση" r:id="rId4" imgW="1447172" imgH="406224" progId="Equation.3">
              <p:embed/>
            </p:oleObj>
          </a:graphicData>
        </a:graphic>
      </p:graphicFrame>
      <p:graphicFrame>
        <p:nvGraphicFramePr>
          <p:cNvPr id="1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03154388"/>
              </p:ext>
            </p:extLst>
          </p:nvPr>
        </p:nvGraphicFramePr>
        <p:xfrm>
          <a:off x="395536" y="5373216"/>
          <a:ext cx="2781301" cy="765162"/>
        </p:xfrm>
        <a:graphic>
          <a:graphicData uri="http://schemas.openxmlformats.org/presentationml/2006/ole">
            <p:oleObj spid="_x0000_s117763" name="Εξίσωση" r:id="rId5" imgW="1688367" imgH="431613" progId="Equation.3">
              <p:embed/>
            </p:oleObj>
          </a:graphicData>
        </a:graphic>
      </p:graphicFrame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3167335" y="2492896"/>
            <a:ext cx="59766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b="1" i="1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  <a:r>
              <a:rPr lang="el-GR" b="0" i="0" dirty="0"/>
              <a:t>: εμπειρικός συντελεστής κυματικής εξασθένισης </a:t>
            </a:r>
          </a:p>
          <a:p>
            <a:r>
              <a:rPr lang="el-GR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Ε</a:t>
            </a:r>
            <a:r>
              <a:rPr lang="en-GB" b="1" i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l-GR" b="0" i="0" dirty="0"/>
              <a:t>: ροή της κυματικής ενέργειας </a:t>
            </a:r>
          </a:p>
          <a:p>
            <a:r>
              <a:rPr lang="el-GR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Ε</a:t>
            </a:r>
            <a:r>
              <a:rPr lang="en-GB" b="1" i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Fs</a:t>
            </a:r>
            <a:r>
              <a:rPr lang="el-GR" b="0" i="0" dirty="0"/>
              <a:t>: σταθερή ροή κυματικής ενέργειας. </a:t>
            </a:r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3167335" y="5229200"/>
            <a:ext cx="59766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GB" b="1" i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l-GR" b="0" i="0" dirty="0"/>
              <a:t>: εμπειρικός συντελεστής του ρυθμού </a:t>
            </a:r>
            <a:r>
              <a:rPr lang="el-GR" b="0" i="0" dirty="0" err="1"/>
              <a:t>ιζηματομεταφοράς</a:t>
            </a:r>
            <a:r>
              <a:rPr lang="el-GR" b="0" i="0" dirty="0"/>
              <a:t>, </a:t>
            </a:r>
            <a:r>
              <a:rPr lang="el-GR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GB" b="1" i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l-GR" b="0" i="0" dirty="0"/>
              <a:t>: η ενέργεια διάχυσης, </a:t>
            </a:r>
            <a:r>
              <a:rPr lang="el-GR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l-GR" b="1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eq</a:t>
            </a:r>
            <a:r>
              <a:rPr lang="el-GR" b="0" i="0" dirty="0"/>
              <a:t>: η ενέργεια διάχυσης σε </a:t>
            </a:r>
            <a:r>
              <a:rPr lang="el-GR" b="0" i="0" dirty="0" smtClean="0"/>
              <a:t>ισορροπία, </a:t>
            </a:r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b="0" i="0" dirty="0"/>
              <a:t>: ο συντελεστής του ρυθμού </a:t>
            </a:r>
            <a:r>
              <a:rPr lang="el-GR" b="0" i="0" dirty="0" smtClean="0"/>
              <a:t>μεταφοράς</a:t>
            </a:r>
            <a:endParaRPr lang="el-GR" b="0" i="0" dirty="0"/>
          </a:p>
        </p:txBody>
      </p:sp>
    </p:spTree>
    <p:extLst>
      <p:ext uri="{BB962C8B-B14F-4D97-AF65-F5344CB8AC3E}">
        <p14:creationId xmlns="" xmlns:p14="http://schemas.microsoft.com/office/powerpoint/2010/main" val="37851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357166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/>
              <a:t>2</a:t>
            </a:r>
            <a:r>
              <a:rPr lang="en-US" sz="2800" dirty="0" smtClean="0"/>
              <a:t>. </a:t>
            </a:r>
            <a:r>
              <a:rPr lang="el-GR" sz="2800" dirty="0" smtClean="0"/>
              <a:t>Το μοντέλο </a:t>
            </a:r>
            <a:r>
              <a:rPr lang="en-US" sz="2800" dirty="0" smtClean="0"/>
              <a:t>SBEACH</a:t>
            </a:r>
            <a:endParaRPr lang="el-GR" sz="2800" dirty="0" smtClean="0"/>
          </a:p>
        </p:txBody>
      </p:sp>
      <p:pic>
        <p:nvPicPr>
          <p:cNvPr id="16" name="Picture 19" descr="sBEA"/>
          <p:cNvPicPr>
            <a:picLocks noChangeAspect="1" noChangeArrowheads="1"/>
          </p:cNvPicPr>
          <p:nvPr/>
        </p:nvPicPr>
        <p:blipFill>
          <a:blip r:embed="rId4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214282" y="2357430"/>
            <a:ext cx="6118225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rgbClr val="666699">
                <a:alpha val="50000"/>
              </a:srgbClr>
            </a:prstShdw>
          </a:effectLst>
        </p:spPr>
      </p:pic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2285984" y="1571612"/>
            <a:ext cx="4572032" cy="857256"/>
            <a:chOff x="4059" y="1525"/>
            <a:chExt cx="1565" cy="480"/>
          </a:xfrm>
        </p:grpSpPr>
        <p:sp>
          <p:nvSpPr>
            <p:cNvPr id="26" name="AutoShape 48"/>
            <p:cNvSpPr>
              <a:spLocks noChangeArrowheads="1"/>
            </p:cNvSpPr>
            <p:nvPr/>
          </p:nvSpPr>
          <p:spPr bwMode="auto">
            <a:xfrm>
              <a:off x="4059" y="1525"/>
              <a:ext cx="1565" cy="270"/>
            </a:xfrm>
            <a:prstGeom prst="roundRect">
              <a:avLst>
                <a:gd name="adj" fmla="val 50000"/>
              </a:avLst>
            </a:prstGeom>
            <a:solidFill>
              <a:srgbClr val="AF67FF">
                <a:alpha val="63000"/>
              </a:srgbClr>
            </a:solidFill>
            <a:ln w="9525">
              <a:noFill/>
              <a:round/>
              <a:headEnd/>
              <a:tailEnd/>
            </a:ln>
            <a:effectLst>
              <a:outerShdw dist="71842" dir="2700000" algn="ctr" rotWithShape="0">
                <a:srgbClr val="5C5C5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 Box 49"/>
            <p:cNvSpPr txBox="1">
              <a:spLocks noChangeArrowheads="1"/>
            </p:cNvSpPr>
            <p:nvPr/>
          </p:nvSpPr>
          <p:spPr bwMode="auto">
            <a:xfrm>
              <a:off x="4120" y="1570"/>
              <a:ext cx="1504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Μορφολογικό Υπό-μοντέλο </a:t>
              </a:r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6500794" y="2500306"/>
            <a:ext cx="264320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Προσεγγίζει την εξίσωση διατήρησης του ιζήματος με πεπερασμένες διαφορές και διαφορικά κλιμακωτό πλέγμα </a:t>
            </a:r>
            <a:r>
              <a:rPr lang="el-GR" sz="2000" b="0" i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διακριτοποίησης</a:t>
            </a:r>
            <a:r>
              <a:rPr lang="el-GR" sz="2000" b="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85720" y="5214950"/>
            <a:ext cx="70199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l-GR" sz="1800" b="1" i="0" dirty="0"/>
              <a:t>Σχήμα </a:t>
            </a:r>
            <a:r>
              <a:rPr lang="el-GR" sz="1800" b="1" i="0" dirty="0" smtClean="0"/>
              <a:t>3.  </a:t>
            </a:r>
            <a:r>
              <a:rPr lang="el-GR" sz="1800" b="0" i="0" dirty="0"/>
              <a:t>Πλέγμα </a:t>
            </a:r>
            <a:r>
              <a:rPr lang="el-GR" sz="1800" b="0" i="0" dirty="0" err="1"/>
              <a:t>διακριτοποίησης</a:t>
            </a:r>
            <a:r>
              <a:rPr lang="el-GR" sz="1800" b="0" i="0" dirty="0"/>
              <a:t> για το μοντέλο SBEACH (τροποποιημένο από CEM, 2008), όπου οι κατακόρυφες μεταβολές του βάθους του νερού </a:t>
            </a:r>
            <a:r>
              <a:rPr lang="el-GR" sz="1800" dirty="0"/>
              <a:t>h</a:t>
            </a:r>
            <a:r>
              <a:rPr lang="el-GR" sz="1800" i="0" dirty="0"/>
              <a:t> </a:t>
            </a:r>
            <a:r>
              <a:rPr lang="el-GR" sz="1800" b="0" i="0" dirty="0"/>
              <a:t>καθορίζονται από τις οριζόντιες βαθμίδες του ρυθμού </a:t>
            </a:r>
            <a:r>
              <a:rPr lang="el-GR" sz="1800" b="0" i="0" dirty="0" err="1"/>
              <a:t>στερεομεταφοράς</a:t>
            </a:r>
            <a:r>
              <a:rPr lang="el-GR" sz="1800" b="0" i="0" dirty="0"/>
              <a:t> </a:t>
            </a:r>
            <a:r>
              <a:rPr lang="el-GR" sz="1800" dirty="0"/>
              <a:t>q</a:t>
            </a:r>
            <a:r>
              <a:rPr lang="el-GR" sz="1800" b="0" i="0" dirty="0"/>
              <a:t>.</a:t>
            </a:r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7308304" y="5085184"/>
          <a:ext cx="1433512" cy="747712"/>
        </p:xfrm>
        <a:graphic>
          <a:graphicData uri="http://schemas.openxmlformats.org/presentationml/2006/ole">
            <p:oleObj spid="_x0000_s115714" name="Εξίσωση" r:id="rId5" imgW="761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357166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/>
              <a:t>3</a:t>
            </a:r>
            <a:r>
              <a:rPr lang="en-US" sz="2800" dirty="0" smtClean="0"/>
              <a:t>. </a:t>
            </a:r>
            <a:r>
              <a:rPr lang="el-GR" sz="2800" dirty="0" smtClean="0"/>
              <a:t>Το μοντέλο </a:t>
            </a:r>
            <a:r>
              <a:rPr lang="en-US" sz="2800" dirty="0" err="1" smtClean="0"/>
              <a:t>Leont’yev</a:t>
            </a:r>
            <a:endParaRPr lang="el-GR" sz="2800" dirty="0" smtClean="0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28596" y="1643050"/>
            <a:ext cx="485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0" i="0" u="sng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Υδροδυναμικό υπό-μοντέλο</a:t>
            </a:r>
            <a:r>
              <a:rPr lang="el-GR" sz="2400" b="0" i="0" dirty="0">
                <a:solidFill>
                  <a:srgbClr val="BD91F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85720" y="2285992"/>
            <a:ext cx="864235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31F49"/>
              </a:buClr>
            </a:pPr>
            <a:r>
              <a:rPr lang="el-GR" sz="19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Βασίζεται στην ενεργητική </a:t>
            </a:r>
            <a:r>
              <a:rPr lang="el-GR" sz="19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προσέγγιση των </a:t>
            </a:r>
            <a:r>
              <a:rPr lang="en-US" sz="1900" i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Battjes</a:t>
            </a:r>
            <a:r>
              <a:rPr lang="en-US" sz="19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and Janssen</a:t>
            </a:r>
            <a:r>
              <a:rPr lang="el-GR" sz="19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(1978</a:t>
            </a:r>
            <a:r>
              <a:rPr lang="el-GR" sz="19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</a:t>
            </a:r>
            <a:endParaRPr lang="el-GR" sz="1900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31F49"/>
              </a:buClr>
            </a:pPr>
            <a:r>
              <a:rPr lang="el-GR" sz="1900" b="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οι </a:t>
            </a:r>
            <a:r>
              <a:rPr lang="el-GR" sz="1900" b="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εγκάρσιες διακυμάνσεις στη ροή της κυματικής ενέργειας, σε κάθε </a:t>
            </a:r>
            <a:r>
              <a:rPr lang="el-GR" sz="1900" b="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σημείο,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31F49"/>
              </a:buClr>
            </a:pPr>
            <a:r>
              <a:rPr lang="el-GR" sz="1900" b="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ισούνται </a:t>
            </a:r>
            <a:r>
              <a:rPr lang="el-GR" sz="1900" b="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με την απώλεια ενέργειας λόγω θραύσης. </a:t>
            </a:r>
            <a:endParaRPr lang="el-GR" sz="2000" b="0" i="0" dirty="0"/>
          </a:p>
        </p:txBody>
      </p:sp>
      <p:grpSp>
        <p:nvGrpSpPr>
          <p:cNvPr id="23" name="22 - Ομάδα"/>
          <p:cNvGrpSpPr/>
          <p:nvPr/>
        </p:nvGrpSpPr>
        <p:grpSpPr>
          <a:xfrm>
            <a:off x="857224" y="3643314"/>
            <a:ext cx="7346947" cy="2592387"/>
            <a:chOff x="684213" y="3716338"/>
            <a:chExt cx="7346947" cy="2592387"/>
          </a:xfrm>
        </p:grpSpPr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>
              <a:off x="684213" y="3716338"/>
              <a:ext cx="7272337" cy="25923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B3B3FF"/>
                </a:gs>
                <a:gs pos="100000">
                  <a:srgbClr val="C9E4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5C5C5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en-US" sz="1800" b="0" i="0"/>
            </a:p>
          </p:txBody>
        </p:sp>
        <p:pic>
          <p:nvPicPr>
            <p:cNvPr id="25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4575" y="4579938"/>
              <a:ext cx="2879725" cy="887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4214810" y="3857628"/>
              <a:ext cx="3816350" cy="2400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000" b="0" dirty="0"/>
                <a:t>φ:</a:t>
              </a:r>
              <a:r>
                <a:rPr lang="el-GR" sz="2000" b="0" i="0" dirty="0"/>
                <a:t> η γωνία πρόσπτωσης των κυμάτων </a:t>
              </a:r>
            </a:p>
            <a:p>
              <a:pPr>
                <a:spcBef>
                  <a:spcPct val="50000"/>
                </a:spcBef>
              </a:pPr>
              <a:r>
                <a:rPr lang="en-GB" sz="2000" b="0" dirty="0" err="1"/>
                <a:t>E</a:t>
              </a:r>
              <a:r>
                <a:rPr lang="en-GB" sz="2000" b="0" baseline="-25000" dirty="0" err="1"/>
                <a:t>w</a:t>
              </a:r>
              <a:r>
                <a:rPr lang="el-GR" sz="2000" b="0" i="0" dirty="0"/>
                <a:t>: η κυματική ενέργεια </a:t>
              </a:r>
            </a:p>
            <a:p>
              <a:pPr>
                <a:spcBef>
                  <a:spcPct val="50000"/>
                </a:spcBef>
              </a:pPr>
              <a:r>
                <a:rPr lang="en-US" sz="2000" b="0" dirty="0"/>
                <a:t>c</a:t>
              </a:r>
              <a:r>
                <a:rPr lang="en-GB" sz="2000" b="0" baseline="-25000" dirty="0"/>
                <a:t>g</a:t>
              </a:r>
              <a:r>
                <a:rPr lang="el-GR" sz="2000" b="0" i="0" dirty="0"/>
                <a:t>: η ταχύτητα ομάδας και </a:t>
              </a:r>
            </a:p>
            <a:p>
              <a:pPr>
                <a:spcBef>
                  <a:spcPct val="50000"/>
                </a:spcBef>
              </a:pPr>
              <a:r>
                <a:rPr lang="en-GB" sz="2000" b="0" dirty="0"/>
                <a:t>D</a:t>
              </a:r>
              <a:r>
                <a:rPr lang="en-GB" sz="2000" b="0" baseline="-25000" dirty="0"/>
                <a:t>e</a:t>
              </a:r>
              <a:r>
                <a:rPr lang="el-GR" sz="2000" b="0" i="0" dirty="0"/>
                <a:t>: η απόσβεση της κυματικής ενέργειας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357166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/>
              <a:t>3</a:t>
            </a:r>
            <a:r>
              <a:rPr lang="en-US" sz="2800" dirty="0" smtClean="0"/>
              <a:t>. </a:t>
            </a:r>
            <a:r>
              <a:rPr lang="el-GR" sz="2800" dirty="0" smtClean="0"/>
              <a:t>Το μοντέλο </a:t>
            </a:r>
            <a:r>
              <a:rPr lang="en-US" sz="2800" dirty="0" err="1" smtClean="0"/>
              <a:t>Leont’yev</a:t>
            </a:r>
            <a:endParaRPr lang="el-GR" sz="2800" dirty="0" smtClean="0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28596" y="1643050"/>
            <a:ext cx="485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u="sng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Ιζηματοδυναμικό</a:t>
            </a:r>
            <a:r>
              <a:rPr lang="el-GR" sz="2400" b="0" i="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400" b="0" i="0" u="sng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υπό-μοντέλο</a:t>
            </a:r>
            <a:r>
              <a:rPr lang="el-GR" sz="2400" b="0" i="0" dirty="0">
                <a:solidFill>
                  <a:srgbClr val="BD91F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285720" y="2285992"/>
            <a:ext cx="6286544" cy="3643338"/>
            <a:chOff x="113" y="1752"/>
            <a:chExt cx="2858" cy="1678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113" y="1752"/>
              <a:ext cx="2858" cy="1678"/>
            </a:xfrm>
            <a:prstGeom prst="rect">
              <a:avLst/>
            </a:prstGeom>
            <a:solidFill>
              <a:srgbClr val="666699">
                <a:alpha val="47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9999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  <p:pic>
          <p:nvPicPr>
            <p:cNvPr id="15" name="Picture 22" descr="leonn"/>
            <p:cNvPicPr>
              <a:picLocks noChangeAspect="1" noChangeArrowheads="1"/>
            </p:cNvPicPr>
            <p:nvPr/>
          </p:nvPicPr>
          <p:blipFill>
            <a:blip r:embed="rId3" cstate="print">
              <a:lum contrast="6000"/>
            </a:blip>
            <a:srcRect/>
            <a:stretch>
              <a:fillRect/>
            </a:stretch>
          </p:blipFill>
          <p:spPr bwMode="auto">
            <a:xfrm>
              <a:off x="113" y="1752"/>
              <a:ext cx="2812" cy="1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71842" dir="13500000">
                <a:srgbClr val="666699">
                  <a:alpha val="50000"/>
                </a:srgbClr>
              </a:prstShdw>
            </a:effectLst>
          </p:spPr>
        </p:pic>
      </p:grp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429388" y="2571744"/>
            <a:ext cx="2571768" cy="340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l-GR" sz="2000" b="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ζώνη διάθλασης </a:t>
            </a:r>
            <a:endParaRPr lang="el-GR" sz="2000" b="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el-GR" sz="2000" b="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των </a:t>
            </a:r>
            <a:r>
              <a:rPr lang="el-GR" sz="2000" b="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κυματισμών</a:t>
            </a:r>
            <a:r>
              <a:rPr lang="el-GR" sz="2000" b="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endParaRPr lang="el-GR" sz="2000" b="0" i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el-GR" sz="2000" b="0" i="0" dirty="0" err="1" smtClean="0"/>
              <a:t>q</a:t>
            </a:r>
            <a:r>
              <a:rPr lang="el-GR" sz="2000" b="0" i="0" baseline="-25000" dirty="0" err="1" smtClean="0"/>
              <a:t>R</a:t>
            </a:r>
            <a:r>
              <a:rPr lang="el-GR" sz="2000" b="0" i="0" baseline="-25000" dirty="0" smtClean="0"/>
              <a:t> </a:t>
            </a:r>
            <a:r>
              <a:rPr lang="el-GR" sz="2000" b="0" i="0" dirty="0"/>
              <a:t>= 0 και q = </a:t>
            </a:r>
            <a:r>
              <a:rPr lang="el-GR" sz="2000" b="0" i="0" dirty="0" err="1"/>
              <a:t>q</a:t>
            </a:r>
            <a:r>
              <a:rPr lang="el-GR" sz="2000" b="0" i="0" baseline="-25000" dirty="0" err="1"/>
              <a:t>W</a:t>
            </a:r>
            <a:endParaRPr lang="el-GR" sz="2000" b="0" i="0" baseline="-25000" dirty="0"/>
          </a:p>
          <a:p>
            <a:pPr algn="ctr">
              <a:lnSpc>
                <a:spcPct val="110000"/>
              </a:lnSpc>
            </a:pPr>
            <a:endParaRPr lang="el-GR" sz="2000" b="0" i="0" dirty="0"/>
          </a:p>
          <a:p>
            <a:pPr algn="ctr">
              <a:lnSpc>
                <a:spcPct val="110000"/>
              </a:lnSpc>
            </a:pPr>
            <a:r>
              <a:rPr lang="el-GR" sz="2000" b="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ζώνη απόσβεσης</a:t>
            </a:r>
            <a:r>
              <a:rPr lang="el-GR" sz="2000" b="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lnSpc>
                <a:spcPct val="110000"/>
              </a:lnSpc>
            </a:pPr>
            <a:r>
              <a:rPr lang="el-GR" sz="2000" b="0" i="0" dirty="0"/>
              <a:t>q = </a:t>
            </a:r>
            <a:r>
              <a:rPr lang="el-GR" sz="2000" b="0" i="0" dirty="0" err="1"/>
              <a:t>q</a:t>
            </a:r>
            <a:r>
              <a:rPr lang="el-GR" sz="2000" b="0" i="0" baseline="-25000" dirty="0" err="1"/>
              <a:t>W</a:t>
            </a:r>
            <a:r>
              <a:rPr lang="el-GR" sz="2000" b="0" i="0" dirty="0"/>
              <a:t> + </a:t>
            </a:r>
            <a:r>
              <a:rPr lang="el-GR" sz="2000" b="0" i="0" dirty="0" err="1"/>
              <a:t>q</a:t>
            </a:r>
            <a:r>
              <a:rPr lang="el-GR" sz="2000" b="0" i="0" baseline="-25000" dirty="0" err="1"/>
              <a:t>R</a:t>
            </a:r>
            <a:endParaRPr lang="el-GR" sz="2000" b="0" i="0" baseline="-25000" dirty="0"/>
          </a:p>
          <a:p>
            <a:pPr algn="ctr">
              <a:lnSpc>
                <a:spcPct val="110000"/>
              </a:lnSpc>
            </a:pPr>
            <a:endParaRPr lang="el-GR" sz="2000" b="0" i="0" baseline="-25000" dirty="0"/>
          </a:p>
          <a:p>
            <a:pPr algn="ctr">
              <a:lnSpc>
                <a:spcPct val="110000"/>
              </a:lnSpc>
            </a:pPr>
            <a:r>
              <a:rPr lang="el-GR" sz="2000" b="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ζώνη αναρρίχησης</a:t>
            </a:r>
            <a:r>
              <a:rPr lang="el-GR" sz="2000" b="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lnSpc>
                <a:spcPct val="110000"/>
              </a:lnSpc>
            </a:pPr>
            <a:r>
              <a:rPr lang="el-GR" sz="2000" b="0" i="0" dirty="0" err="1"/>
              <a:t>q</a:t>
            </a:r>
            <a:r>
              <a:rPr lang="el-GR" sz="2000" b="0" i="0" baseline="-25000" dirty="0" err="1"/>
              <a:t>W</a:t>
            </a:r>
            <a:r>
              <a:rPr lang="el-GR" sz="2000" b="0" i="0" dirty="0"/>
              <a:t> = 0 και q = </a:t>
            </a:r>
            <a:r>
              <a:rPr lang="el-GR" sz="2000" b="0" i="0" dirty="0" err="1"/>
              <a:t>q</a:t>
            </a:r>
            <a:r>
              <a:rPr lang="el-GR" sz="2000" b="0" i="0" baseline="-25000" dirty="0" err="1"/>
              <a:t>R</a:t>
            </a:r>
            <a:endParaRPr lang="el-GR" sz="2000" b="0" i="0" dirty="0"/>
          </a:p>
          <a:p>
            <a:pPr>
              <a:spcBef>
                <a:spcPct val="30000"/>
              </a:spcBef>
            </a:pPr>
            <a:r>
              <a:rPr lang="el-GR" sz="1900" b="0" i="0" dirty="0"/>
              <a:t> 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85720" y="6000768"/>
            <a:ext cx="77867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l-GR" sz="2000" b="1" i="0" dirty="0"/>
              <a:t>Σχήμα 4. </a:t>
            </a:r>
            <a:r>
              <a:rPr lang="el-GR" sz="2000" b="0" i="0" dirty="0"/>
              <a:t>Η παραλιακή διατομή χωρισμένη σε ζώνες και η διακύμανση του ρυθμού </a:t>
            </a:r>
            <a:r>
              <a:rPr lang="el-GR" sz="2000" b="0" i="0" dirty="0" err="1"/>
              <a:t>στερεομεταφοράς</a:t>
            </a:r>
            <a:r>
              <a:rPr lang="el-GR" sz="2000" b="0" i="0" dirty="0"/>
              <a:t> κατά μήκος της διατομής.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357166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/>
              <a:t>3</a:t>
            </a:r>
            <a:r>
              <a:rPr lang="en-US" sz="2800" dirty="0" smtClean="0"/>
              <a:t>. </a:t>
            </a:r>
            <a:r>
              <a:rPr lang="el-GR" sz="2800" dirty="0" smtClean="0"/>
              <a:t>Το μοντέλο </a:t>
            </a:r>
            <a:r>
              <a:rPr lang="en-US" sz="2800" dirty="0" err="1" smtClean="0"/>
              <a:t>Leont’yev</a:t>
            </a:r>
            <a:endParaRPr lang="el-GR" sz="2800" dirty="0" smtClean="0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28596" y="1643050"/>
            <a:ext cx="485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Μορφολογικό</a:t>
            </a:r>
            <a:r>
              <a:rPr lang="el-GR" sz="2400" b="0" i="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400" b="0" i="0" u="sng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υπό-μοντέλο</a:t>
            </a:r>
            <a:r>
              <a:rPr lang="el-GR" sz="2400" b="0" i="0" dirty="0">
                <a:solidFill>
                  <a:srgbClr val="BD91F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467544" y="2564904"/>
            <a:ext cx="79930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400" b="0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μεταβολή της μορφολογίας του πυθμένα προσδιορίζεται</a:t>
            </a:r>
            <a:r>
              <a:rPr lang="el-GR" sz="2400" b="0" i="0" dirty="0"/>
              <a:t>:</a:t>
            </a:r>
          </a:p>
          <a:p>
            <a:endParaRPr lang="el-GR" sz="2400" b="0" i="0" dirty="0"/>
          </a:p>
          <a:p>
            <a:pPr marL="812800" lvl="1" indent="-355600">
              <a:buFontTx/>
              <a:buBlip>
                <a:blip r:embed="rId4"/>
              </a:buBlip>
            </a:pPr>
            <a:r>
              <a:rPr lang="el-GR" sz="2400" b="0" i="0" dirty="0" smtClean="0"/>
              <a:t> </a:t>
            </a:r>
            <a:r>
              <a:rPr lang="el-GR" sz="2400" b="0" i="0" dirty="0"/>
              <a:t>Από την εξίσωση διατήρησης του ιζήματος  </a:t>
            </a:r>
          </a:p>
          <a:p>
            <a:pPr marL="812800" lvl="1" indent="-355600">
              <a:buFontTx/>
              <a:buBlip>
                <a:blip r:embed="rId4"/>
              </a:buBlip>
            </a:pPr>
            <a:endParaRPr lang="el-GR" sz="2400" b="0" i="0" dirty="0"/>
          </a:p>
          <a:p>
            <a:pPr marL="812800" lvl="1" indent="-355600">
              <a:buFontTx/>
              <a:buBlip>
                <a:blip r:embed="rId4"/>
              </a:buBlip>
            </a:pPr>
            <a:r>
              <a:rPr lang="el-GR" sz="2400" b="0" i="0" dirty="0"/>
              <a:t> Λαμβάνοντας υπόψη την επίδραση του πορώδους του ιζήματος</a:t>
            </a:r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3143250" y="5013325"/>
          <a:ext cx="2149475" cy="747713"/>
        </p:xfrm>
        <a:graphic>
          <a:graphicData uri="http://schemas.openxmlformats.org/presentationml/2006/ole">
            <p:oleObj spid="_x0000_s116738" name="Εξίσωση" r:id="rId5" imgW="1143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14348" y="0"/>
            <a:ext cx="8000992" cy="857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4.</a:t>
            </a:r>
            <a:r>
              <a:rPr lang="el-GR" sz="2800" dirty="0" smtClean="0"/>
              <a:t> Εφαρμογή με χρήση </a:t>
            </a:r>
            <a:r>
              <a:rPr lang="en-US" sz="2800" dirty="0" smtClean="0"/>
              <a:t>GUI</a:t>
            </a:r>
            <a:endParaRPr lang="el-G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4495726" cy="343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3905" y="2132856"/>
            <a:ext cx="454009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TextBox"/>
          <p:cNvSpPr txBox="1"/>
          <p:nvPr/>
        </p:nvSpPr>
        <p:spPr>
          <a:xfrm>
            <a:off x="1259632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Γραμμικές Διατομές</a:t>
            </a:r>
            <a:endParaRPr lang="en-GB" dirty="0"/>
          </a:p>
        </p:txBody>
      </p:sp>
      <p:sp>
        <p:nvSpPr>
          <p:cNvPr id="10" name="9 - Ορθογώνιο"/>
          <p:cNvSpPr/>
          <p:nvPr/>
        </p:nvSpPr>
        <p:spPr>
          <a:xfrm>
            <a:off x="5580112" y="1556792"/>
            <a:ext cx="194421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652120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Φυσικές Διατομές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4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571604" y="2285992"/>
            <a:ext cx="6500858" cy="3214710"/>
          </a:xfrm>
        </p:spPr>
        <p:txBody>
          <a:bodyPr>
            <a:normAutofit/>
          </a:bodyPr>
          <a:lstStyle/>
          <a:p>
            <a:pPr marL="360363" indent="-360000" algn="l"/>
            <a:r>
              <a:rPr lang="en-US" sz="2200" b="1" dirty="0" smtClean="0">
                <a:solidFill>
                  <a:schemeClr val="tx1"/>
                </a:solidFill>
              </a:rPr>
              <a:t>1</a:t>
            </a:r>
            <a:r>
              <a:rPr lang="el-GR" sz="2200" b="1" dirty="0" smtClean="0">
                <a:solidFill>
                  <a:schemeClr val="tx1"/>
                </a:solidFill>
              </a:rPr>
              <a:t>.</a:t>
            </a:r>
            <a:r>
              <a:rPr lang="el-GR" sz="2200" dirty="0" smtClean="0">
                <a:solidFill>
                  <a:schemeClr val="tx1"/>
                </a:solidFill>
              </a:rPr>
              <a:t> Γενικά για τα δυναμικά/αριθμητικά μοντέλα οπισθοχώρησης της ακτογραμμής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360363" indent="-360000" algn="l"/>
            <a:endParaRPr lang="en-US" sz="2200" b="1" dirty="0" smtClean="0">
              <a:solidFill>
                <a:schemeClr val="tx1"/>
              </a:solidFill>
            </a:endParaRPr>
          </a:p>
          <a:p>
            <a:pPr marL="360363" indent="-360000" algn="l"/>
            <a:r>
              <a:rPr lang="el-GR" sz="2200" b="1" dirty="0" smtClean="0">
                <a:solidFill>
                  <a:schemeClr val="tx1"/>
                </a:solidFill>
              </a:rPr>
              <a:t>2</a:t>
            </a:r>
            <a:r>
              <a:rPr lang="en-US" sz="2200" b="1" dirty="0" smtClean="0">
                <a:solidFill>
                  <a:schemeClr val="tx1"/>
                </a:solidFill>
              </a:rPr>
              <a:t>.</a:t>
            </a:r>
            <a:r>
              <a:rPr lang="el-GR" sz="2200" b="1" dirty="0" smtClean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Το μοντέλο </a:t>
            </a:r>
            <a:r>
              <a:rPr lang="en-US" sz="2200" dirty="0" smtClean="0">
                <a:solidFill>
                  <a:schemeClr val="tx1"/>
                </a:solidFill>
              </a:rPr>
              <a:t>SBEACH</a:t>
            </a:r>
          </a:p>
          <a:p>
            <a:pPr marL="360363" indent="-360000" algn="l"/>
            <a:endParaRPr lang="en-US" sz="2200" dirty="0" smtClean="0">
              <a:solidFill>
                <a:schemeClr val="tx1"/>
              </a:solidFill>
            </a:endParaRPr>
          </a:p>
          <a:p>
            <a:pPr marL="360363" indent="-360000" algn="l"/>
            <a:r>
              <a:rPr lang="en-US" sz="2200" b="1" dirty="0" smtClean="0">
                <a:solidFill>
                  <a:schemeClr val="tx1"/>
                </a:solidFill>
              </a:rPr>
              <a:t>3. </a:t>
            </a:r>
            <a:r>
              <a:rPr lang="el-GR" sz="2200" dirty="0" smtClean="0">
                <a:solidFill>
                  <a:schemeClr val="tx1"/>
                </a:solidFill>
              </a:rPr>
              <a:t>Το μοντέλο </a:t>
            </a:r>
            <a:r>
              <a:rPr lang="en-US" sz="2200" dirty="0" err="1" smtClean="0">
                <a:solidFill>
                  <a:schemeClr val="tx1"/>
                </a:solidFill>
              </a:rPr>
              <a:t>Leont’yev</a:t>
            </a:r>
            <a:endParaRPr lang="el-GR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4. </a:t>
            </a:r>
            <a:r>
              <a:rPr lang="el-GR" sz="2200" dirty="0" smtClean="0">
                <a:solidFill>
                  <a:schemeClr val="tx1"/>
                </a:solidFill>
              </a:rPr>
              <a:t>Εφαρμογή με χρήση </a:t>
            </a:r>
            <a:r>
              <a:rPr lang="en-US" sz="2200" dirty="0" smtClean="0">
                <a:solidFill>
                  <a:schemeClr val="tx1"/>
                </a:solidFill>
              </a:rPr>
              <a:t>GUI</a:t>
            </a:r>
            <a:r>
              <a:rPr lang="el-GR" sz="2200" dirty="0" smtClean="0">
                <a:solidFill>
                  <a:schemeClr val="tx1"/>
                </a:solidFill>
              </a:rPr>
              <a:t>.</a:t>
            </a:r>
            <a:endParaRPr lang="el-GR" sz="220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500" b="1" u="sng" dirty="0" smtClean="0"/>
              <a:t>Άσκηση </a:t>
            </a:r>
            <a:r>
              <a:rPr lang="en-US" sz="2500" b="1" u="sng" dirty="0" smtClean="0"/>
              <a:t>5</a:t>
            </a:r>
            <a:r>
              <a:rPr lang="el-GR" sz="2500" b="1" dirty="0" smtClean="0"/>
              <a:t>: </a:t>
            </a:r>
            <a:r>
              <a:rPr lang="el-GR" sz="2800" dirty="0" smtClean="0"/>
              <a:t>Μοντέλα οπισθοχώρησης της ακτογραμμής (Δυναμικά/ αριθμητικά μοντέλα)</a:t>
            </a:r>
            <a:endParaRPr lang="el-GR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/>
              <a:t>1.</a:t>
            </a:r>
            <a:r>
              <a:rPr lang="el-GR" sz="2800" dirty="0" smtClean="0"/>
              <a:t> Γενικά για τα δυναμικά/αριθμητικά μοντέλα οπισθοχώρησης της ακτογραμμής</a:t>
            </a:r>
          </a:p>
        </p:txBody>
      </p:sp>
      <p:sp>
        <p:nvSpPr>
          <p:cNvPr id="9" name="Rectangle 16"/>
          <p:cNvSpPr txBox="1">
            <a:spLocks noChangeArrowheads="1"/>
          </p:cNvSpPr>
          <p:nvPr/>
        </p:nvSpPr>
        <p:spPr bwMode="auto">
          <a:xfrm>
            <a:off x="928662" y="2000240"/>
            <a:ext cx="778674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ea typeface="+mn-ea"/>
                <a:cs typeface="Arial"/>
              </a:rPr>
              <a:t>Πραγματοποιούν υπολογισμούς σε διαφορετικά σημεία της διατομής και προσομοιώνουν την εξέλιξη της σε κάθε χρονική στιγμή. Αποτελούνται από τα εξής υπό-μοντέλα: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marR="0" lvl="1" indent="-268288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l-GR" sz="200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Το υδροδυναμικό</a:t>
            </a:r>
            <a:endParaRPr kumimoji="0" lang="el-GR" sz="2000" i="0" u="none" strike="noStrike" kern="0" cap="none" spc="0" normalizeH="0" baseline="0" noProof="0" dirty="0" smtClean="0">
              <a:ln>
                <a:noFill/>
              </a:ln>
              <a:uLnTx/>
              <a:uFillTx/>
              <a:cs typeface="Arial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i="0" u="none" strike="noStrike" kern="0" cap="none" spc="0" normalizeH="0" baseline="0" noProof="0" dirty="0" smtClean="0">
              <a:ln>
                <a:noFill/>
              </a:ln>
              <a:uLnTx/>
              <a:uFillTx/>
              <a:ea typeface="+mn-ea"/>
              <a:cs typeface="Arial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i="0" u="none" strike="noStrike" kern="0" cap="none" spc="0" normalizeH="0" baseline="0" noProof="0" dirty="0" smtClean="0">
              <a:ln>
                <a:noFill/>
              </a:ln>
              <a:uLnTx/>
              <a:uFillTx/>
              <a:ea typeface="+mn-ea"/>
              <a:cs typeface="Arial"/>
            </a:endParaRPr>
          </a:p>
          <a:p>
            <a:pPr marL="633413" marR="0" lvl="1" indent="-268288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l-GR" sz="200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Το </a:t>
            </a:r>
            <a:r>
              <a:rPr kumimoji="0" lang="el-GR" sz="2000" i="0" u="sng" strike="noStrike" kern="0" cap="none" spc="0" normalizeH="0" baseline="0" noProof="0" dirty="0" err="1" smtClean="0">
                <a:ln>
                  <a:noFill/>
                </a:ln>
                <a:uLnTx/>
                <a:uFillTx/>
                <a:cs typeface="Arial"/>
              </a:rPr>
              <a:t>Ιζηματοδυναμικό</a:t>
            </a:r>
            <a:endParaRPr kumimoji="0" lang="el-GR" sz="2000" i="0" u="sng" strike="noStrike" kern="0" cap="none" spc="0" normalizeH="0" baseline="0" noProof="0" dirty="0" smtClean="0">
              <a:ln>
                <a:noFill/>
              </a:ln>
              <a:uLnTx/>
              <a:uFillTx/>
              <a:cs typeface="Arial"/>
            </a:endParaRPr>
          </a:p>
          <a:p>
            <a:pPr marL="633413" marR="0" lvl="1" indent="-268288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i="0" u="none" strike="noStrike" kern="0" cap="none" spc="0" normalizeH="0" baseline="0" noProof="0" dirty="0" smtClean="0">
              <a:ln>
                <a:noFill/>
              </a:ln>
              <a:uLnTx/>
              <a:uFillTx/>
              <a:ea typeface="+mn-ea"/>
              <a:cs typeface="Arial"/>
            </a:endParaRPr>
          </a:p>
          <a:p>
            <a:pPr marL="633413" marR="0" lvl="1" indent="-268288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i="0" u="none" strike="noStrike" kern="0" cap="none" spc="0" normalizeH="0" baseline="0" noProof="0" dirty="0" smtClean="0">
              <a:ln>
                <a:noFill/>
              </a:ln>
              <a:uLnTx/>
              <a:uFillTx/>
              <a:ea typeface="+mn-ea"/>
              <a:cs typeface="Arial"/>
            </a:endParaRPr>
          </a:p>
          <a:p>
            <a:pPr marL="633413" marR="0" lvl="1" indent="-268288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l-GR" sz="200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Το μορφολογικό</a:t>
            </a:r>
            <a:endParaRPr kumimoji="0" lang="el-GR" sz="2000" i="0" u="none" strike="noStrike" kern="0" cap="none" spc="0" normalizeH="0" baseline="0" noProof="0" dirty="0" smtClean="0">
              <a:ln>
                <a:noFill/>
              </a:ln>
              <a:uLnTx/>
              <a:uFillTx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/>
              <a:t>1.</a:t>
            </a:r>
            <a:r>
              <a:rPr lang="el-GR" sz="2800" dirty="0" smtClean="0"/>
              <a:t> Γενικά για τα δυναμικά/αριθμητικά μοντέλα οπισθοχώρησης της ακτογραμμής</a:t>
            </a:r>
          </a:p>
        </p:txBody>
      </p:sp>
      <p:sp>
        <p:nvSpPr>
          <p:cNvPr id="9" name="Rectangle 16"/>
          <p:cNvSpPr txBox="1">
            <a:spLocks noChangeArrowheads="1"/>
          </p:cNvSpPr>
          <p:nvPr/>
        </p:nvSpPr>
        <p:spPr bwMode="auto">
          <a:xfrm>
            <a:off x="357158" y="2357430"/>
            <a:ext cx="832170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Δεδομένα</a:t>
            </a:r>
            <a:r>
              <a:rPr lang="el-GR" sz="2000" b="1" kern="0" dirty="0" smtClean="0">
                <a:cs typeface="Arial"/>
              </a:rPr>
              <a:t>:</a:t>
            </a:r>
            <a:r>
              <a:rPr lang="el-GR" sz="2000" kern="0" dirty="0" smtClean="0">
                <a:solidFill>
                  <a:srgbClr val="9900CC"/>
                </a:solidFill>
                <a:cs typeface="Arial"/>
              </a:rPr>
              <a:t> </a:t>
            </a:r>
            <a:r>
              <a:rPr lang="el-GR" sz="2000" kern="0" dirty="0" smtClean="0">
                <a:solidFill>
                  <a:srgbClr val="000000"/>
                </a:solidFill>
                <a:cs typeface="Arial"/>
              </a:rPr>
              <a:t>βαθυμετρία, κυματικές συνθήκες στα ανοικτά και το μέγεθος του ιζήματος (τριβή πυθμένα)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Υπολογίζουν</a:t>
            </a:r>
            <a:r>
              <a:rPr kumimoji="0" lang="el-GR" sz="2000" b="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kumimoji="0" lang="el-GR" sz="2000" b="1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:</a:t>
            </a:r>
            <a:r>
              <a:rPr kumimoji="0" lang="el-GR" sz="2000" b="0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lang="el-GR" sz="2000" dirty="0" smtClean="0"/>
              <a:t>την εγκάρσια εξέλιξη του κυματικού ύψους και των τροχιακών ταχυτήτων καθώς και τις μέσες ταχύτητες των εγκάρσιων (</a:t>
            </a:r>
            <a:r>
              <a:rPr lang="en-US" sz="2000" dirty="0" smtClean="0"/>
              <a:t>cross</a:t>
            </a:r>
            <a:r>
              <a:rPr lang="el-GR" sz="2000" dirty="0" smtClean="0"/>
              <a:t>-</a:t>
            </a:r>
            <a:r>
              <a:rPr lang="en-US" sz="2000" dirty="0" smtClean="0"/>
              <a:t>shore</a:t>
            </a:r>
            <a:r>
              <a:rPr lang="el-GR" sz="2000" dirty="0" smtClean="0"/>
              <a:t>) και επιμηκών (</a:t>
            </a:r>
            <a:r>
              <a:rPr lang="en-US" sz="2000" dirty="0" err="1" smtClean="0"/>
              <a:t>longshore</a:t>
            </a:r>
            <a:r>
              <a:rPr lang="el-GR" sz="2000" dirty="0" smtClean="0"/>
              <a:t>) ρευμάτων. </a:t>
            </a: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defRPr/>
            </a:pP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cs typeface="Arial"/>
              </a:rPr>
              <a:t>     Κλασσικές εξισώσεις: </a:t>
            </a:r>
            <a:r>
              <a:rPr kumimoji="0" lang="el-GR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cs typeface="Arial"/>
              </a:rPr>
              <a:t>Οι εξισώσεις ορμής και ενέργειας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Κατηγορίες</a:t>
            </a:r>
            <a:r>
              <a:rPr kumimoji="0" lang="el-GR" sz="2000" b="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kumimoji="0" lang="el-GR" sz="2000" b="1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:</a:t>
            </a:r>
            <a:r>
              <a:rPr kumimoji="0" lang="el-GR" sz="2000" b="1" i="0" strike="noStrike" kern="0" cap="none" spc="0" normalizeH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defRPr/>
            </a:pPr>
            <a:r>
              <a:rPr lang="el-GR" sz="2000" b="1" kern="0" dirty="0" smtClean="0">
                <a:cs typeface="Arial"/>
              </a:rPr>
              <a:t>    </a:t>
            </a:r>
            <a:r>
              <a:rPr lang="el-GR" sz="2000" dirty="0" smtClean="0"/>
              <a:t>(1-</a:t>
            </a:r>
            <a:r>
              <a:rPr lang="en-GB" sz="2000" dirty="0" smtClean="0"/>
              <a:t>D</a:t>
            </a:r>
            <a:r>
              <a:rPr lang="el-GR" sz="2000" dirty="0" smtClean="0"/>
              <a:t>), (2-D), (Quasi-3-D) και (3-D) μοντέλα.</a:t>
            </a:r>
          </a:p>
          <a:p>
            <a:pPr marL="633413" marR="0" lvl="1" indent="-2682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cs typeface="Arial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28596" y="1714488"/>
            <a:ext cx="485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0" i="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Υδροδυναμικ</a:t>
            </a:r>
            <a:r>
              <a:rPr lang="el-GR" sz="240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ά</a:t>
            </a:r>
            <a:r>
              <a:rPr lang="el-GR" sz="2400" b="0" i="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υπό-μοντέλα</a:t>
            </a:r>
            <a:r>
              <a:rPr lang="el-GR" sz="2400" b="0" i="0" dirty="0" smtClean="0">
                <a:solidFill>
                  <a:srgbClr val="BD91F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l-GR" sz="2400" b="0" i="0" dirty="0">
              <a:solidFill>
                <a:srgbClr val="BD91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285720" y="1500174"/>
            <a:ext cx="485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0" i="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Υδροδυναμικ</a:t>
            </a:r>
            <a:r>
              <a:rPr lang="el-GR" sz="240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ά</a:t>
            </a:r>
            <a:r>
              <a:rPr lang="el-GR" sz="2400" b="0" i="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υπό-μοντέλα</a:t>
            </a:r>
            <a:r>
              <a:rPr lang="el-GR" sz="2400" b="0" i="0" dirty="0" smtClean="0">
                <a:solidFill>
                  <a:srgbClr val="BD91F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l-GR" sz="2400" b="0" i="0" dirty="0">
              <a:solidFill>
                <a:srgbClr val="BD91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" name="Picture 2" descr="C:\cc\Boussinesq\video\Images\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285992"/>
            <a:ext cx="6400845" cy="3429024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8 - Υπότιτλος"/>
          <p:cNvSpPr>
            <a:spLocks noGrp="1"/>
          </p:cNvSpPr>
          <p:nvPr>
            <p:ph type="subTitle" idx="1"/>
          </p:nvPr>
        </p:nvSpPr>
        <p:spPr>
          <a:xfrm>
            <a:off x="357158" y="5857892"/>
            <a:ext cx="8572560" cy="714356"/>
          </a:xfrm>
        </p:spPr>
        <p:txBody>
          <a:bodyPr>
            <a:normAutofit fontScale="92500" lnSpcReduction="20000"/>
          </a:bodyPr>
          <a:lstStyle/>
          <a:p>
            <a:r>
              <a:rPr lang="el-GR" sz="2400" b="1" dirty="0" smtClean="0">
                <a:solidFill>
                  <a:schemeClr val="tx1"/>
                </a:solidFill>
              </a:rPr>
              <a:t>Σχήμα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l-GR" sz="2400" dirty="0" smtClean="0">
                <a:solidFill>
                  <a:schemeClr val="tx1"/>
                </a:solidFill>
              </a:rPr>
              <a:t>Αποτέλεσμα </a:t>
            </a:r>
            <a:r>
              <a:rPr lang="en-US" sz="2400" dirty="0" smtClean="0">
                <a:solidFill>
                  <a:schemeClr val="tx1"/>
                </a:solidFill>
              </a:rPr>
              <a:t>1-D </a:t>
            </a:r>
            <a:r>
              <a:rPr lang="el-GR" sz="2400" dirty="0" smtClean="0">
                <a:solidFill>
                  <a:schemeClr val="tx1"/>
                </a:solidFill>
              </a:rPr>
              <a:t>υδροδυναμικού </a:t>
            </a:r>
            <a:r>
              <a:rPr lang="el-GR" sz="2400" dirty="0" err="1" smtClean="0">
                <a:solidFill>
                  <a:schemeClr val="tx1"/>
                </a:solidFill>
              </a:rPr>
              <a:t>υπο</a:t>
            </a:r>
            <a:r>
              <a:rPr lang="el-GR" sz="2400" dirty="0" smtClean="0">
                <a:solidFill>
                  <a:schemeClr val="tx1"/>
                </a:solidFill>
              </a:rPr>
              <a:t>-μοντέλου (μοντέλο </a:t>
            </a:r>
            <a:r>
              <a:rPr lang="en-US" sz="2400" dirty="0" err="1" smtClean="0">
                <a:solidFill>
                  <a:schemeClr val="tx1"/>
                </a:solidFill>
              </a:rPr>
              <a:t>Boussinesq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el-GR" sz="2900" dirty="0" smtClean="0">
                <a:solidFill>
                  <a:schemeClr val="tx1"/>
                </a:solidFill>
              </a:rPr>
              <a:t> </a:t>
            </a:r>
          </a:p>
          <a:p>
            <a:endParaRPr lang="el-GR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/>
              <a:t>1.</a:t>
            </a:r>
            <a:r>
              <a:rPr lang="el-GR" sz="2800" dirty="0" smtClean="0"/>
              <a:t> Γενικά για τα δυναμικά/αριθμητικά μοντέλα οπισθοχώρησης της ακτογραμμής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/>
              <a:t>1.</a:t>
            </a:r>
            <a:r>
              <a:rPr lang="el-GR" sz="2800" dirty="0" smtClean="0"/>
              <a:t> Γενικά για τα δυναμικά/αριθμητικά μοντέλα οπισθοχώρησης της ακτογραμμής</a:t>
            </a:r>
          </a:p>
        </p:txBody>
      </p:sp>
      <p:sp>
        <p:nvSpPr>
          <p:cNvPr id="9" name="Rectangle 16"/>
          <p:cNvSpPr txBox="1">
            <a:spLocks noChangeArrowheads="1"/>
          </p:cNvSpPr>
          <p:nvPr/>
        </p:nvSpPr>
        <p:spPr bwMode="auto">
          <a:xfrm>
            <a:off x="357158" y="2357430"/>
            <a:ext cx="832170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Δεδομένα</a:t>
            </a:r>
            <a:r>
              <a:rPr lang="el-GR" sz="2000" b="1" kern="0" dirty="0" smtClean="0">
                <a:cs typeface="Arial"/>
              </a:rPr>
              <a:t>:</a:t>
            </a:r>
            <a:r>
              <a:rPr lang="el-GR" sz="2000" kern="0" dirty="0" smtClean="0">
                <a:solidFill>
                  <a:srgbClr val="9900CC"/>
                </a:solidFill>
                <a:cs typeface="Arial"/>
              </a:rPr>
              <a:t> </a:t>
            </a:r>
            <a:r>
              <a:rPr lang="el-GR" sz="2000" dirty="0" smtClean="0"/>
              <a:t>Τα αποτελέσματα του υδροδυναμικού μοντέλου</a:t>
            </a:r>
            <a:endParaRPr lang="el-GR" sz="2000" kern="0" dirty="0" smtClean="0">
              <a:solidFill>
                <a:srgbClr val="000000"/>
              </a:solidFill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Υπολογίζουν</a:t>
            </a:r>
            <a:r>
              <a:rPr kumimoji="0" lang="el-GR" sz="2000" b="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kumimoji="0" lang="el-GR" sz="2000" b="1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:</a:t>
            </a:r>
            <a:r>
              <a:rPr kumimoji="0" lang="el-GR" sz="2000" b="0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lang="el-GR" sz="2000" dirty="0" smtClean="0"/>
              <a:t>το ρυθμό </a:t>
            </a:r>
            <a:r>
              <a:rPr lang="el-GR" sz="2000" dirty="0" err="1" smtClean="0"/>
              <a:t>ιζηματομεταφοράς</a:t>
            </a:r>
            <a:r>
              <a:rPr lang="el-GR" sz="2000" dirty="0" smtClean="0"/>
              <a:t> σε κάθε χωρικό βήμα. </a:t>
            </a: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Είδη </a:t>
            </a:r>
            <a:r>
              <a:rPr kumimoji="0" lang="el-GR" sz="2000" b="1" i="0" u="sng" strike="noStrike" kern="0" cap="none" spc="0" normalizeH="0" baseline="0" noProof="0" dirty="0" err="1" smtClean="0">
                <a:ln>
                  <a:noFill/>
                </a:ln>
                <a:uLnTx/>
                <a:uFillTx/>
                <a:cs typeface="Arial"/>
              </a:rPr>
              <a:t>ιζηματομεταφοράς</a:t>
            </a:r>
            <a:r>
              <a:rPr kumimoji="0" lang="el-GR" sz="2000" b="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kumimoji="0" lang="el-GR" sz="2000" b="1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:</a:t>
            </a:r>
            <a:r>
              <a:rPr kumimoji="0" lang="el-GR" sz="2000" b="1" i="0" strike="noStrike" kern="0" cap="none" spc="0" normalizeH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defRPr/>
            </a:pPr>
            <a:r>
              <a:rPr lang="el-GR" sz="2000" b="1" kern="0" dirty="0" smtClean="0">
                <a:cs typeface="Arial"/>
              </a:rPr>
              <a:t>    </a:t>
            </a:r>
            <a:r>
              <a:rPr lang="el-GR" sz="2000" dirty="0" smtClean="0"/>
              <a:t>φορτίο πυθμένα (</a:t>
            </a:r>
            <a:r>
              <a:rPr lang="en-US" sz="2000" dirty="0" err="1" smtClean="0"/>
              <a:t>bedload</a:t>
            </a:r>
            <a:r>
              <a:rPr lang="el-GR" sz="2000" dirty="0" smtClean="0"/>
              <a:t>), </a:t>
            </a: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defRPr/>
            </a:pPr>
            <a:r>
              <a:rPr lang="el-GR" sz="2000" dirty="0" smtClean="0"/>
              <a:t>    φορτίο σε αιώρηση (</a:t>
            </a:r>
            <a:r>
              <a:rPr lang="en-US" sz="2000" dirty="0" smtClean="0"/>
              <a:t>suspended load</a:t>
            </a:r>
            <a:r>
              <a:rPr lang="el-GR" sz="2000" dirty="0" smtClean="0"/>
              <a:t>) </a:t>
            </a: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defRPr/>
            </a:pPr>
            <a:endParaRPr lang="el-GR" sz="2000" dirty="0" smtClean="0"/>
          </a:p>
          <a:p>
            <a:pPr marL="633413" marR="0" lvl="1" indent="-2682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cs typeface="Arial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28596" y="1714488"/>
            <a:ext cx="4859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u="sng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Ιζηματοδυναμικά</a:t>
            </a:r>
            <a:r>
              <a:rPr lang="el-GR" sz="240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400" u="sng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υπομοντέλα</a:t>
            </a:r>
            <a:r>
              <a:rPr lang="el-GR" sz="240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l-GR" sz="2400" b="0" i="0" dirty="0">
              <a:solidFill>
                <a:srgbClr val="BD91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/>
              <a:t>1.</a:t>
            </a:r>
            <a:r>
              <a:rPr lang="el-GR" sz="2800" dirty="0" smtClean="0"/>
              <a:t> Γενικά για τα δυναμικά/αριθμητικά μοντέλα οπισθοχώρησης της ακτογραμμής</a:t>
            </a:r>
          </a:p>
        </p:txBody>
      </p:sp>
      <p:sp>
        <p:nvSpPr>
          <p:cNvPr id="9" name="Rectangle 16"/>
          <p:cNvSpPr txBox="1">
            <a:spLocks noChangeArrowheads="1"/>
          </p:cNvSpPr>
          <p:nvPr/>
        </p:nvSpPr>
        <p:spPr bwMode="auto">
          <a:xfrm>
            <a:off x="357158" y="2357430"/>
            <a:ext cx="832170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Δεδομένα</a:t>
            </a:r>
            <a:r>
              <a:rPr lang="el-GR" sz="2000" b="1" kern="0" dirty="0" smtClean="0">
                <a:cs typeface="Arial"/>
              </a:rPr>
              <a:t>:</a:t>
            </a:r>
            <a:r>
              <a:rPr lang="el-GR" sz="2000" kern="0" dirty="0" smtClean="0">
                <a:solidFill>
                  <a:srgbClr val="9900CC"/>
                </a:solidFill>
                <a:cs typeface="Arial"/>
              </a:rPr>
              <a:t> </a:t>
            </a:r>
            <a:r>
              <a:rPr lang="el-GR" sz="2000" dirty="0" smtClean="0"/>
              <a:t>Η </a:t>
            </a:r>
            <a:r>
              <a:rPr lang="el-GR" sz="2000" dirty="0" err="1" smtClean="0"/>
              <a:t>ιζηματομεταφορά</a:t>
            </a:r>
            <a:r>
              <a:rPr lang="el-GR" sz="2000" dirty="0" smtClean="0"/>
              <a:t> (φορτίο) </a:t>
            </a:r>
            <a:r>
              <a:rPr lang="en-GB" sz="2000" i="1" dirty="0" smtClean="0"/>
              <a:t>q</a:t>
            </a:r>
            <a:r>
              <a:rPr lang="en-GB" sz="2000" i="1" baseline="-25000" dirty="0" smtClean="0"/>
              <a:t>t</a:t>
            </a:r>
            <a:r>
              <a:rPr lang="en-GB" sz="2000" dirty="0" smtClean="0"/>
              <a:t> </a:t>
            </a:r>
            <a:endParaRPr lang="el-GR" sz="2000" kern="0" dirty="0" smtClean="0">
              <a:solidFill>
                <a:srgbClr val="000000"/>
              </a:solidFill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kumimoji="0" lang="el-GR" sz="2000" b="1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Υπολογίζουν</a:t>
            </a:r>
            <a:r>
              <a:rPr kumimoji="0" lang="el-GR" sz="2000" b="0" i="0" u="sng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kumimoji="0" lang="el-GR" sz="2000" b="1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:</a:t>
            </a:r>
            <a:r>
              <a:rPr kumimoji="0" lang="el-GR" sz="2000" b="0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</a:t>
            </a:r>
            <a:r>
              <a:rPr lang="el-GR" sz="2000" dirty="0" smtClean="0"/>
              <a:t>τις μορφολογικές μεταβολές της παραλιακής διατομής με την επίλυσης της </a:t>
            </a:r>
            <a:r>
              <a:rPr lang="el-GR" sz="2000" u="sng" dirty="0" smtClean="0">
                <a:solidFill>
                  <a:srgbClr val="FF0000"/>
                </a:solidFill>
              </a:rPr>
              <a:t>εξίσωσης διατήρησης (συνέχειας) του ιζήματος.</a:t>
            </a: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defRPr/>
            </a:pPr>
            <a:r>
              <a:rPr kumimoji="0" lang="el-GR" sz="2000" b="0" i="0" strike="noStrike" kern="0" cap="none" spc="0" normalizeH="0" baseline="0" noProof="0" dirty="0" smtClean="0">
                <a:ln>
                  <a:noFill/>
                </a:ln>
                <a:uLnTx/>
                <a:uFillTx/>
                <a:cs typeface="Arial"/>
              </a:rPr>
              <a:t>     Συχνά χρησιμοποιούνται </a:t>
            </a:r>
            <a:r>
              <a:rPr lang="el-GR" sz="2000" u="sng" dirty="0" smtClean="0">
                <a:solidFill>
                  <a:srgbClr val="FF0000"/>
                </a:solidFill>
              </a:rPr>
              <a:t>όροι εξομάλυνσης της διατομής</a:t>
            </a:r>
            <a:r>
              <a:rPr lang="el-GR" sz="2000" dirty="0" smtClean="0"/>
              <a:t>, (κλίσεις &gt; από μία οριακή τιμή)</a:t>
            </a:r>
            <a:endParaRPr kumimoji="0" lang="el-GR" sz="2000" b="0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ea typeface="+mn-ea"/>
              <a:cs typeface="Arial"/>
            </a:endParaRPr>
          </a:p>
          <a:p>
            <a:pPr marL="633413" lvl="1" indent="-26828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Blip>
                <a:blip r:embed="rId3"/>
              </a:buBlip>
              <a:defRPr/>
            </a:pPr>
            <a:r>
              <a:rPr lang="el-GR" sz="2000" b="1" u="sng" dirty="0" smtClean="0"/>
              <a:t>Νέα μορφολογία ως δεδομένο εισόδου : </a:t>
            </a:r>
            <a:r>
              <a:rPr lang="el-GR" sz="2000" dirty="0" smtClean="0"/>
              <a:t>του υδροδυναμικού </a:t>
            </a:r>
            <a:r>
              <a:rPr lang="el-GR" sz="2000" dirty="0" err="1" smtClean="0"/>
              <a:t>υπο</a:t>
            </a:r>
            <a:r>
              <a:rPr lang="el-GR" sz="2000" dirty="0" smtClean="0"/>
              <a:t>-μοντέλου στο επόμενο χρονικό βήμα</a:t>
            </a:r>
          </a:p>
          <a:p>
            <a:pPr marL="633413" marR="0" lvl="1" indent="-2682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31F4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cs typeface="Arial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28596" y="1714488"/>
            <a:ext cx="800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Μορφολογικά </a:t>
            </a:r>
            <a:r>
              <a:rPr lang="el-GR" sz="2400" u="sng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υπομοντέλα</a:t>
            </a:r>
            <a:endParaRPr lang="el-GR" sz="2400" b="0" i="0" dirty="0">
              <a:solidFill>
                <a:srgbClr val="BD91F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2" name="8 - Υπότιτλος"/>
          <p:cNvSpPr>
            <a:spLocks noGrp="1"/>
          </p:cNvSpPr>
          <p:nvPr>
            <p:ph type="subTitle" idx="1"/>
          </p:nvPr>
        </p:nvSpPr>
        <p:spPr>
          <a:xfrm>
            <a:off x="285720" y="6143644"/>
            <a:ext cx="8572560" cy="714356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dirty="0" smtClean="0">
                <a:solidFill>
                  <a:schemeClr val="tx1"/>
                </a:solidFill>
              </a:rPr>
              <a:t>Σχήμα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l-GR" sz="2400" dirty="0" smtClean="0">
                <a:solidFill>
                  <a:schemeClr val="tx1"/>
                </a:solidFill>
              </a:rPr>
              <a:t>Αποτέλεσμα του </a:t>
            </a:r>
            <a:r>
              <a:rPr lang="el-GR" sz="2400" dirty="0" err="1" smtClean="0">
                <a:solidFill>
                  <a:schemeClr val="tx1"/>
                </a:solidFill>
              </a:rPr>
              <a:t>ιζηματοδυναμικού</a:t>
            </a:r>
            <a:r>
              <a:rPr lang="el-GR" sz="2400" dirty="0" smtClean="0">
                <a:solidFill>
                  <a:schemeClr val="tx1"/>
                </a:solidFill>
              </a:rPr>
              <a:t> και του μορφολογικού  </a:t>
            </a:r>
            <a:r>
              <a:rPr lang="el-GR" sz="2400" dirty="0" err="1" smtClean="0">
                <a:solidFill>
                  <a:schemeClr val="tx1"/>
                </a:solidFill>
              </a:rPr>
              <a:t>υπο</a:t>
            </a:r>
            <a:r>
              <a:rPr lang="el-GR" sz="2400" dirty="0" smtClean="0">
                <a:solidFill>
                  <a:schemeClr val="tx1"/>
                </a:solidFill>
              </a:rPr>
              <a:t>-μοντέλου</a:t>
            </a:r>
            <a:endParaRPr lang="el-GR" sz="2900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  <p:pic>
        <p:nvPicPr>
          <p:cNvPr id="101378" name="Picture 2" descr="C:\Users\user\Desktop\untitled.tif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00034" y="1428735"/>
            <a:ext cx="8072494" cy="4644755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/>
              <a:t>1.</a:t>
            </a:r>
            <a:r>
              <a:rPr lang="el-GR" sz="2800" dirty="0" smtClean="0"/>
              <a:t> Γενικά για τα δυναμικά/αριθμητικά μοντέλα οπισθοχώρησης της ακτογραμμής</a:t>
            </a: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H="1">
            <a:off x="6732240" y="1916832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236296" y="2276872"/>
            <a:ext cx="0" cy="208823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7452320" y="2276872"/>
            <a:ext cx="0" cy="208823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716428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endParaRPr lang="en-GB" dirty="0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4572000" y="2636912"/>
            <a:ext cx="0" cy="208823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4788024" y="2636912"/>
            <a:ext cx="0" cy="208823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499992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/>
              <a:t>1.</a:t>
            </a:r>
            <a:r>
              <a:rPr lang="el-GR" sz="2800" dirty="0" smtClean="0"/>
              <a:t> Γενικά για τα δυναμικά/αριθμητικά μοντέλα οπισθοχώρησης της ακτογραμμής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2000232" y="1357298"/>
            <a:ext cx="5429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0" i="1" u="sng" dirty="0" smtClean="0">
                <a:solidFill>
                  <a:srgbClr val="454545"/>
                </a:solidFill>
              </a:rPr>
              <a:t>Διάγραμμα ροής δυναμικών μοντέλων</a:t>
            </a:r>
            <a:r>
              <a:rPr lang="en-US" sz="2400" b="0" dirty="0" smtClean="0">
                <a:solidFill>
                  <a:srgbClr val="454545"/>
                </a:solidFill>
              </a:rPr>
              <a:t>:</a:t>
            </a:r>
            <a:endParaRPr lang="el-GR" sz="19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" name="10 - Ομάδα"/>
          <p:cNvGrpSpPr/>
          <p:nvPr/>
        </p:nvGrpSpPr>
        <p:grpSpPr>
          <a:xfrm>
            <a:off x="214282" y="2071678"/>
            <a:ext cx="8715436" cy="4429156"/>
            <a:chOff x="142844" y="2071678"/>
            <a:chExt cx="8715436" cy="4429156"/>
          </a:xfrm>
        </p:grpSpPr>
        <p:grpSp>
          <p:nvGrpSpPr>
            <p:cNvPr id="12" name="103 - Ομάδα"/>
            <p:cNvGrpSpPr/>
            <p:nvPr/>
          </p:nvGrpSpPr>
          <p:grpSpPr>
            <a:xfrm>
              <a:off x="142844" y="2143116"/>
              <a:ext cx="2571768" cy="2500330"/>
              <a:chOff x="142844" y="2571744"/>
              <a:chExt cx="2571768" cy="2500330"/>
            </a:xfrm>
          </p:grpSpPr>
          <p:sp>
            <p:nvSpPr>
              <p:cNvPr id="26" name="25 - Στρογγυλεμένο ορθογώνιο"/>
              <p:cNvSpPr/>
              <p:nvPr/>
            </p:nvSpPr>
            <p:spPr>
              <a:xfrm>
                <a:off x="142844" y="2571744"/>
                <a:ext cx="2571768" cy="250033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175">
                <a:noFill/>
                <a:prstDash val="sysDot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" name="26 - TextBox"/>
              <p:cNvSpPr txBox="1"/>
              <p:nvPr/>
            </p:nvSpPr>
            <p:spPr>
              <a:xfrm>
                <a:off x="357158" y="2571744"/>
                <a:ext cx="2143140" cy="3693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Δεδομένα εισόδου</a:t>
                </a:r>
                <a:r>
                  <a:rPr lang="el-GR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</a:t>
                </a:r>
              </a:p>
            </p:txBody>
          </p:sp>
          <p:sp>
            <p:nvSpPr>
              <p:cNvPr id="28" name="27 - Ορθογώνιο"/>
              <p:cNvSpPr/>
              <p:nvPr/>
            </p:nvSpPr>
            <p:spPr>
              <a:xfrm>
                <a:off x="357158" y="3071810"/>
                <a:ext cx="2143140" cy="428628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dirty="0" smtClean="0">
                    <a:solidFill>
                      <a:schemeClr val="tx1"/>
                    </a:solidFill>
                  </a:rPr>
                  <a:t>Αρχική μορφολογία</a:t>
                </a:r>
              </a:p>
            </p:txBody>
          </p:sp>
          <p:sp>
            <p:nvSpPr>
              <p:cNvPr id="29" name="28 - Ορθογώνιο"/>
              <p:cNvSpPr/>
              <p:nvPr/>
            </p:nvSpPr>
            <p:spPr>
              <a:xfrm>
                <a:off x="357158" y="3643314"/>
                <a:ext cx="2143140" cy="500066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80000"/>
                  </a:lnSpc>
                </a:pPr>
                <a:r>
                  <a:rPr lang="el-GR" dirty="0" smtClean="0">
                    <a:solidFill>
                      <a:schemeClr val="tx1"/>
                    </a:solidFill>
                  </a:rPr>
                  <a:t>Κυματικές συνθήκες 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l-GR" dirty="0" smtClean="0">
                    <a:solidFill>
                      <a:schemeClr val="tx1"/>
                    </a:solidFill>
                  </a:rPr>
                  <a:t>στα ανοικτά (</a:t>
                </a:r>
                <a:r>
                  <a:rPr lang="el-GR" dirty="0" err="1" smtClean="0">
                    <a:solidFill>
                      <a:schemeClr val="tx1"/>
                    </a:solidFill>
                  </a:rPr>
                  <a:t>Η</a:t>
                </a:r>
                <a:r>
                  <a:rPr lang="el-GR" baseline="-25000" dirty="0" err="1" smtClean="0">
                    <a:solidFill>
                      <a:schemeClr val="tx1"/>
                    </a:solidFill>
                  </a:rPr>
                  <a:t>ο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, Τ</a:t>
                </a:r>
                <a:r>
                  <a:rPr lang="el-GR" baseline="-25000" dirty="0" smtClean="0">
                    <a:solidFill>
                      <a:schemeClr val="tx1"/>
                    </a:solidFill>
                  </a:rPr>
                  <a:t>ο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30" name="29 - Ορθογώνιο"/>
              <p:cNvSpPr/>
              <p:nvPr/>
            </p:nvSpPr>
            <p:spPr>
              <a:xfrm>
                <a:off x="357158" y="4286256"/>
                <a:ext cx="2143140" cy="500066"/>
              </a:xfrm>
              <a:prstGeom prst="rect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l-GR" dirty="0" err="1" smtClean="0">
                    <a:solidFill>
                      <a:schemeClr val="tx1"/>
                    </a:solidFill>
                  </a:rPr>
                  <a:t>Κοκκομετρία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 ιζήματος (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50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endParaRPr lang="el-GR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93 - Ομάδα"/>
            <p:cNvGrpSpPr/>
            <p:nvPr/>
          </p:nvGrpSpPr>
          <p:grpSpPr>
            <a:xfrm>
              <a:off x="4929190" y="5643578"/>
              <a:ext cx="2214578" cy="857256"/>
              <a:chOff x="4857752" y="5572140"/>
              <a:chExt cx="2214578" cy="857256"/>
            </a:xfrm>
          </p:grpSpPr>
          <p:sp>
            <p:nvSpPr>
              <p:cNvPr id="24" name="23 - Στρογγυλεμένο ορθογώνιο"/>
              <p:cNvSpPr/>
              <p:nvPr/>
            </p:nvSpPr>
            <p:spPr>
              <a:xfrm>
                <a:off x="4857752" y="5572140"/>
                <a:ext cx="2214578" cy="85725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175">
                <a:noFill/>
                <a:prstDash val="sysDot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5005188" y="5786454"/>
                <a:ext cx="1872208" cy="4286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none" anchor="ctr"/>
              <a:lstStyle/>
              <a:p>
                <a:pPr algn="ctr"/>
                <a:r>
                  <a:rPr lang="el-GR" dirty="0" smtClean="0"/>
                  <a:t>Τελική μορφολογία</a:t>
                </a:r>
                <a:endParaRPr lang="el-GR" dirty="0"/>
              </a:p>
            </p:txBody>
          </p:sp>
        </p:grpSp>
        <p:sp>
          <p:nvSpPr>
            <p:cNvPr id="14" name="13 - Ορθογώνιο"/>
            <p:cNvSpPr/>
            <p:nvPr/>
          </p:nvSpPr>
          <p:spPr>
            <a:xfrm>
              <a:off x="3143240" y="2071678"/>
              <a:ext cx="5715040" cy="30718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prstDash val="sysDot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43306" y="2571744"/>
              <a:ext cx="2000264" cy="64294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l-G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Υδροδυναμικό </a:t>
              </a:r>
            </a:p>
            <a:p>
              <a:pPr algn="ctr"/>
              <a:r>
                <a:rPr lang="el-G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υπο</a:t>
              </a:r>
              <a:r>
                <a:rPr lang="el-G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-μοντέλο</a:t>
              </a:r>
              <a:r>
                <a:rPr lang="en-GB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l-GR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6429388" y="2571744"/>
              <a:ext cx="2022475" cy="64294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endPara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l-G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Ιζηματοδυναμικό</a:t>
              </a:r>
              <a:r>
                <a:rPr lang="el-G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algn="ctr"/>
              <a:r>
                <a:rPr lang="el-G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Υπο</a:t>
              </a:r>
              <a:r>
                <a:rPr lang="el-G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-μοντέλο </a:t>
              </a:r>
            </a:p>
            <a:p>
              <a:pPr algn="ctr"/>
              <a:r>
                <a:rPr lang="en-GB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l-GR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5143504" y="3857628"/>
              <a:ext cx="1873250" cy="8572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l-G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Μορφολογικό </a:t>
              </a:r>
            </a:p>
            <a:p>
              <a:pPr algn="ctr"/>
              <a:r>
                <a:rPr lang="el-G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υπο</a:t>
              </a:r>
              <a:r>
                <a:rPr lang="el-G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-μοντέλο</a:t>
              </a:r>
            </a:p>
            <a:p>
              <a:pPr algn="ctr"/>
              <a:r>
                <a:rPr lang="el-GR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(νέα μορφολογία)</a:t>
              </a:r>
              <a:endParaRPr lang="el-GR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17 - Καμπύλο αριστερό βέλος"/>
            <p:cNvSpPr/>
            <p:nvPr/>
          </p:nvSpPr>
          <p:spPr>
            <a:xfrm>
              <a:off x="7143768" y="3429000"/>
              <a:ext cx="500066" cy="1000132"/>
            </a:xfrm>
            <a:prstGeom prst="curvedLeftArrow">
              <a:avLst>
                <a:gd name="adj1" fmla="val 25000"/>
                <a:gd name="adj2" fmla="val 50000"/>
                <a:gd name="adj3" fmla="val 3272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19" name="18 - Καμπύλο δεξιό βέλος"/>
            <p:cNvSpPr/>
            <p:nvPr/>
          </p:nvSpPr>
          <p:spPr>
            <a:xfrm flipV="1">
              <a:off x="4500562" y="3357562"/>
              <a:ext cx="428628" cy="1000132"/>
            </a:xfrm>
            <a:prstGeom prst="curvedRightArrow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20" name="19 - Βέλος προς τα κάτω"/>
            <p:cNvSpPr/>
            <p:nvPr/>
          </p:nvSpPr>
          <p:spPr>
            <a:xfrm>
              <a:off x="5857884" y="4786322"/>
              <a:ext cx="357190" cy="785818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20 - Δεξιό βέλος"/>
            <p:cNvSpPr/>
            <p:nvPr/>
          </p:nvSpPr>
          <p:spPr>
            <a:xfrm>
              <a:off x="2786050" y="2786058"/>
              <a:ext cx="714380" cy="28575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Δεξιό βέλος"/>
            <p:cNvSpPr/>
            <p:nvPr/>
          </p:nvSpPr>
          <p:spPr>
            <a:xfrm>
              <a:off x="5715008" y="2786058"/>
              <a:ext cx="571504" cy="28575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3286116" y="3429000"/>
              <a:ext cx="12144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/>
                <a:t>Αν</a:t>
              </a:r>
            </a:p>
            <a:p>
              <a:pPr algn="ctr"/>
              <a:r>
                <a:rPr lang="el-GR" sz="1600" dirty="0" smtClean="0"/>
                <a:t>χρόνος&lt; επιθυμητό</a:t>
              </a:r>
              <a:endParaRPr lang="el-GR" sz="1600" dirty="0"/>
            </a:p>
          </p:txBody>
        </p:sp>
      </p:grpSp>
      <p:sp>
        <p:nvSpPr>
          <p:cNvPr id="31" name="30 - TextBox"/>
          <p:cNvSpPr txBox="1"/>
          <p:nvPr/>
        </p:nvSpPr>
        <p:spPr>
          <a:xfrm>
            <a:off x="4714876" y="2071678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Παραλιακές υδροδυναμικές συνθήκες</a:t>
            </a:r>
            <a:endParaRPr lang="el-GR" sz="16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215206" y="404878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Ρυθμός </a:t>
            </a:r>
            <a:r>
              <a:rPr lang="el-GR" sz="1400" dirty="0" err="1" smtClean="0"/>
              <a:t>στερεομεταφοράς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6141</TotalTime>
  <Words>726</Words>
  <Application>Microsoft Office PowerPoint</Application>
  <PresentationFormat>Προβολή στην οθόνη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7" baseType="lpstr">
      <vt:lpstr>Θέμα του Office</vt:lpstr>
      <vt:lpstr>Εξίσωση</vt:lpstr>
      <vt:lpstr>Ασκήσεις Παράκτιας Μηχανικής/ Μορφοδυναμικής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Άσκηση 1:  Ανάλυση τοπογραφικών δεδομένων</dc:title>
  <dc:creator>user</dc:creator>
  <cp:lastModifiedBy>ISAVELA</cp:lastModifiedBy>
  <cp:revision>448</cp:revision>
  <dcterms:created xsi:type="dcterms:W3CDTF">2012-10-24T19:56:08Z</dcterms:created>
  <dcterms:modified xsi:type="dcterms:W3CDTF">2021-04-21T16:37:44Z</dcterms:modified>
</cp:coreProperties>
</file>