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sldIdLst>
    <p:sldId id="258" r:id="rId2"/>
    <p:sldId id="256" r:id="rId3"/>
    <p:sldId id="260" r:id="rId4"/>
    <p:sldId id="257" r:id="rId5"/>
    <p:sldId id="280" r:id="rId6"/>
    <p:sldId id="285" r:id="rId7"/>
    <p:sldId id="286" r:id="rId8"/>
    <p:sldId id="281" r:id="rId9"/>
    <p:sldId id="282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D167-8654-4BDA-84B5-A25420FD12BB}" type="datetimeFigureOut">
              <a:rPr lang="el-GR" smtClean="0"/>
              <a:pPr/>
              <a:t>31/3/2021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579B-4A86-42E5-9321-0200D1B6E5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470025"/>
          </a:xfrm>
        </p:spPr>
        <p:txBody>
          <a:bodyPr>
            <a:normAutofit/>
          </a:bodyPr>
          <a:lstStyle/>
          <a:p>
            <a:r>
              <a:rPr lang="el-GR" sz="3400" b="1" smtClean="0"/>
              <a:t>Ασκήσεις Παράκτιας </a:t>
            </a:r>
            <a:br>
              <a:rPr lang="el-GR" sz="3400" b="1" smtClean="0"/>
            </a:br>
            <a:r>
              <a:rPr lang="el-GR" sz="3400" b="1" smtClean="0"/>
              <a:t>Μορφοδυναμικής/Μηχανικής</a:t>
            </a:r>
            <a:endParaRPr lang="el-GR" sz="34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6000768"/>
            <a:ext cx="6400800" cy="500066"/>
          </a:xfrm>
        </p:spPr>
        <p:txBody>
          <a:bodyPr>
            <a:normAutofit/>
          </a:bodyPr>
          <a:lstStyle/>
          <a:p>
            <a:r>
              <a:rPr lang="el-GR" sz="2400" i="1" dirty="0" smtClean="0">
                <a:solidFill>
                  <a:schemeClr val="tx1"/>
                </a:solidFill>
              </a:rPr>
              <a:t>Ι.Ν. </a:t>
            </a:r>
            <a:r>
              <a:rPr lang="el-GR" sz="2400" i="1" dirty="0" err="1" smtClean="0">
                <a:solidFill>
                  <a:schemeClr val="tx1"/>
                </a:solidFill>
              </a:rPr>
              <a:t>Μονιούδη</a:t>
            </a:r>
            <a:endParaRPr lang="el-GR" sz="2400" i="1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4282" y="214290"/>
            <a:ext cx="8750331" cy="6500858"/>
          </a:xfrm>
          <a:prstGeom prst="rect">
            <a:avLst/>
          </a:prstGeom>
          <a:noFill/>
          <a:ln w="73025" cmpd="thickThin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12" y="339452"/>
            <a:ext cx="1046683" cy="105273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63500"/>
          </a:effec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214546" y="214290"/>
            <a:ext cx="46815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l-GR" dirty="0">
                <a:solidFill>
                  <a:srgbClr val="000000"/>
                </a:solidFill>
              </a:rPr>
              <a:t>ΠΑΝΕΠΙΣΤΗΜΙΟ ΑΙΓΑΙΟΥ</a:t>
            </a:r>
          </a:p>
          <a:p>
            <a:pPr algn="ctr" eaLnBrk="1" hangingPunct="1">
              <a:lnSpc>
                <a:spcPct val="120000"/>
              </a:lnSpc>
            </a:pPr>
            <a:r>
              <a:rPr lang="el-GR" dirty="0">
                <a:solidFill>
                  <a:srgbClr val="000000"/>
                </a:solidFill>
              </a:rPr>
              <a:t>ΤΜΗΜΑ ΕΠΙΣΤΗΜΩΝ ΤΗΣ ΘΑΛΑΣΣΑΣ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cc\Boussinesq\video\Images\1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2857496"/>
            <a:ext cx="5572164" cy="2985088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pic>
        <p:nvPicPr>
          <p:cNvPr id="1026" name="Picture 2" descr="J:\χωρίς τίτλο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466" y="1232490"/>
            <a:ext cx="6967558" cy="543687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2.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Ανάλυση </a:t>
            </a:r>
            <a:r>
              <a:rPr lang="el-GR" sz="2800" dirty="0" err="1">
                <a:solidFill>
                  <a:prstClr val="black"/>
                </a:solidFill>
              </a:rPr>
              <a:t>χρονοσειράς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2800" dirty="0" err="1">
                <a:solidFill>
                  <a:prstClr val="black"/>
                </a:solidFill>
              </a:rPr>
              <a:t>ανεμολογικών</a:t>
            </a:r>
            <a:r>
              <a:rPr lang="el-GR" sz="2800" dirty="0">
                <a:solidFill>
                  <a:prstClr val="black"/>
                </a:solidFill>
              </a:rPr>
              <a:t> δεδομένων με χρήση </a:t>
            </a:r>
            <a:r>
              <a:rPr lang="en-US" sz="2800" dirty="0" smtClean="0">
                <a:solidFill>
                  <a:prstClr val="black"/>
                </a:solidFill>
              </a:rPr>
              <a:t>GUI</a:t>
            </a:r>
            <a:endParaRPr lang="el-G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59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2.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Ανάλυση </a:t>
            </a:r>
            <a:r>
              <a:rPr lang="el-GR" sz="2800" dirty="0" err="1">
                <a:solidFill>
                  <a:prstClr val="black"/>
                </a:solidFill>
              </a:rPr>
              <a:t>χρονοσειράς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2800" dirty="0" err="1">
                <a:solidFill>
                  <a:prstClr val="black"/>
                </a:solidFill>
              </a:rPr>
              <a:t>ανεμολογικών</a:t>
            </a:r>
            <a:r>
              <a:rPr lang="el-GR" sz="2800" dirty="0">
                <a:solidFill>
                  <a:prstClr val="black"/>
                </a:solidFill>
              </a:rPr>
              <a:t> δεδομένων με χρήση </a:t>
            </a:r>
            <a:r>
              <a:rPr lang="en-US" sz="2800" dirty="0" smtClean="0">
                <a:solidFill>
                  <a:prstClr val="black"/>
                </a:solidFill>
              </a:rPr>
              <a:t>GUI</a:t>
            </a:r>
            <a:endParaRPr lang="el-GR" sz="2800" dirty="0">
              <a:solidFill>
                <a:prstClr val="black"/>
              </a:solidFill>
            </a:endParaRPr>
          </a:p>
        </p:txBody>
      </p:sp>
      <p:sp>
        <p:nvSpPr>
          <p:cNvPr id="8" name="8 - Υπότιτλος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357982" cy="3357586"/>
          </a:xfrm>
        </p:spPr>
        <p:txBody>
          <a:bodyPr>
            <a:normAutofit/>
          </a:bodyPr>
          <a:lstStyle/>
          <a:p>
            <a:pPr marL="269875" indent="-269875" algn="l"/>
            <a:r>
              <a:rPr lang="el-GR" sz="2000" b="1" i="1" u="sng" dirty="0" smtClean="0">
                <a:solidFill>
                  <a:schemeClr val="tx1"/>
                </a:solidFill>
              </a:rPr>
              <a:t>Αποτελούν:</a:t>
            </a:r>
          </a:p>
          <a:p>
            <a:pPr marL="269875" indent="-269875" algn="l"/>
            <a:r>
              <a:rPr lang="el-GR" sz="2000" dirty="0" smtClean="0">
                <a:solidFill>
                  <a:schemeClr val="tx1"/>
                </a:solidFill>
              </a:rPr>
              <a:t>Παρατηρήσεις του ανέμου συνήθως ανά μισή ή μία ώρα </a:t>
            </a:r>
          </a:p>
          <a:p>
            <a:pPr marL="269875" indent="-269875" algn="l"/>
            <a:endParaRPr lang="el-GR" sz="800" dirty="0" smtClean="0">
              <a:solidFill>
                <a:schemeClr val="tx1"/>
              </a:solidFill>
            </a:endParaRPr>
          </a:p>
          <a:p>
            <a:pPr marL="269875" indent="-269875" algn="l"/>
            <a:endParaRPr lang="el-GR" sz="2000" dirty="0" smtClean="0">
              <a:solidFill>
                <a:schemeClr val="tx1"/>
              </a:solidFill>
            </a:endParaRPr>
          </a:p>
          <a:p>
            <a:pPr algn="l"/>
            <a:r>
              <a:rPr lang="el-GR" sz="2000" b="1" i="1" u="sng" dirty="0" smtClean="0">
                <a:solidFill>
                  <a:schemeClr val="tx1"/>
                </a:solidFill>
              </a:rPr>
              <a:t>Περιλαμβάνουν:</a:t>
            </a:r>
          </a:p>
          <a:p>
            <a:pPr algn="l"/>
            <a:endParaRPr lang="el-GR" sz="800" b="1" i="1" u="sng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1"/>
                </a:solidFill>
              </a:rPr>
              <a:t>  την ημερομηνία και την ώρα της καταγραφής </a:t>
            </a:r>
          </a:p>
          <a:p>
            <a:pPr algn="l">
              <a:buFont typeface="Wingdings" pitchFamily="2" charset="2"/>
              <a:buChar char="Ø"/>
            </a:pPr>
            <a:endParaRPr lang="el-GR" sz="2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1"/>
                </a:solidFill>
              </a:rPr>
              <a:t>  την ταχύτητα και διεύθυνση του ανέμου. </a:t>
            </a:r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00298" y="1500174"/>
            <a:ext cx="364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</a:t>
            </a:r>
            <a:r>
              <a:rPr lang="el-GR" sz="2400" i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ανεμολογικά</a:t>
            </a:r>
            <a:r>
              <a:rPr lang="el-GR" sz="2400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δεδομένα.</a:t>
            </a:r>
            <a:r>
              <a:rPr lang="el-GR" sz="2400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989138"/>
            <a:ext cx="640873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212" y="1125538"/>
            <a:ext cx="1296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3333FF"/>
                </a:solidFill>
              </a:rPr>
              <a:t>Χρόνος</a:t>
            </a:r>
            <a:r>
              <a:rPr lang="en-GB" sz="2400" b="1" dirty="0" smtClean="0">
                <a:solidFill>
                  <a:srgbClr val="3333FF"/>
                </a:solidFill>
              </a:rPr>
              <a:t> </a:t>
            </a:r>
            <a:endParaRPr lang="el-GR" sz="2400" b="1" dirty="0">
              <a:solidFill>
                <a:srgbClr val="3333FF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187450" y="1773238"/>
            <a:ext cx="42481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084888" y="1773238"/>
            <a:ext cx="12239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436096" y="1124744"/>
            <a:ext cx="3174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3333FF"/>
                </a:solidFill>
              </a:rPr>
              <a:t>Ταχύτητα</a:t>
            </a:r>
            <a:r>
              <a:rPr lang="en-GB" sz="2400" b="1" dirty="0" smtClean="0">
                <a:solidFill>
                  <a:srgbClr val="3333FF"/>
                </a:solidFill>
              </a:rPr>
              <a:t> </a:t>
            </a:r>
            <a:r>
              <a:rPr lang="en-GB" sz="2400" b="1" dirty="0">
                <a:solidFill>
                  <a:srgbClr val="3333FF"/>
                </a:solidFill>
              </a:rPr>
              <a:t>&amp; </a:t>
            </a:r>
            <a:r>
              <a:rPr lang="el-GR" sz="2400" b="1" dirty="0" smtClean="0">
                <a:solidFill>
                  <a:srgbClr val="3333FF"/>
                </a:solidFill>
              </a:rPr>
              <a:t>Διεύθυνση</a:t>
            </a:r>
            <a:endParaRPr lang="el-GR" sz="2400" b="1" dirty="0">
              <a:solidFill>
                <a:srgbClr val="3333FF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42910" y="188640"/>
            <a:ext cx="800099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2.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Ανάλυση </a:t>
            </a:r>
            <a:r>
              <a:rPr lang="el-GR" sz="2800" dirty="0" err="1">
                <a:solidFill>
                  <a:prstClr val="black"/>
                </a:solidFill>
              </a:rPr>
              <a:t>χρονοσειράς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2800" dirty="0" err="1">
                <a:solidFill>
                  <a:prstClr val="black"/>
                </a:solidFill>
              </a:rPr>
              <a:t>ανεμολογικών</a:t>
            </a:r>
            <a:r>
              <a:rPr lang="el-GR" sz="2800" dirty="0">
                <a:solidFill>
                  <a:prstClr val="black"/>
                </a:solidFill>
              </a:rPr>
              <a:t> δεδομένων με χρήση </a:t>
            </a:r>
            <a:r>
              <a:rPr lang="en-US" sz="2800" dirty="0" smtClean="0">
                <a:solidFill>
                  <a:prstClr val="black"/>
                </a:solidFill>
              </a:rPr>
              <a:t>GUI</a:t>
            </a:r>
            <a:endParaRPr lang="el-G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7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8" name="8 - Υπότιτλος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01056" cy="5112568"/>
          </a:xfrm>
        </p:spPr>
        <p:txBody>
          <a:bodyPr>
            <a:normAutofit/>
          </a:bodyPr>
          <a:lstStyle/>
          <a:p>
            <a:pPr marL="269875" indent="-269875" algn="l"/>
            <a:r>
              <a:rPr lang="el-GR" sz="2000" u="sng" dirty="0" smtClean="0">
                <a:solidFill>
                  <a:schemeClr val="tx1"/>
                </a:solidFill>
              </a:rPr>
              <a:t>Η </a:t>
            </a:r>
            <a:r>
              <a:rPr lang="el-GR" sz="2000" b="1" u="sng" dirty="0" smtClean="0">
                <a:solidFill>
                  <a:schemeClr val="tx1"/>
                </a:solidFill>
              </a:rPr>
              <a:t>Γενικευμένη Ανάλυση </a:t>
            </a:r>
            <a:r>
              <a:rPr lang="el-GR" sz="2000" u="sng" dirty="0" smtClean="0">
                <a:solidFill>
                  <a:schemeClr val="tx1"/>
                </a:solidFill>
              </a:rPr>
              <a:t>των δεδομένων πραγματοποιείται στα εξής βήματα </a:t>
            </a:r>
            <a:r>
              <a:rPr lang="el-GR" sz="2000" dirty="0" smtClean="0">
                <a:solidFill>
                  <a:schemeClr val="tx1"/>
                </a:solidFill>
              </a:rPr>
              <a:t>:</a:t>
            </a:r>
          </a:p>
          <a:p>
            <a:pPr marL="269875" indent="-269875" algn="l"/>
            <a:r>
              <a:rPr lang="el-GR" sz="2000" dirty="0" smtClean="0">
                <a:solidFill>
                  <a:schemeClr val="tx1"/>
                </a:solidFill>
              </a:rPr>
              <a:t> 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 smtClean="0">
                <a:solidFill>
                  <a:schemeClr val="tx1"/>
                </a:solidFill>
              </a:rPr>
              <a:t>Μετατροπή των μονάδων της ταχύτητας σε m/s.</a:t>
            </a:r>
          </a:p>
          <a:p>
            <a:pPr marL="457200" indent="-457200" algn="l">
              <a:buFont typeface="+mj-lt"/>
              <a:buAutoNum type="arabicPeriod"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 smtClean="0">
                <a:solidFill>
                  <a:schemeClr val="tx1"/>
                </a:solidFill>
              </a:rPr>
              <a:t>Αναγωγή των ταχυτήτων σε υψόμετρο 10 m από την επιφάνεια της θάλασσας (U</a:t>
            </a:r>
            <a:r>
              <a:rPr lang="el-GR" sz="2000" baseline="-25000" dirty="0" smtClean="0">
                <a:solidFill>
                  <a:schemeClr val="tx1"/>
                </a:solidFill>
              </a:rPr>
              <a:t>10</a:t>
            </a:r>
            <a:r>
              <a:rPr lang="el-GR" sz="2000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l">
              <a:buFont typeface="+mj-lt"/>
              <a:buAutoNum type="arabicPeriod"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l-GR" sz="2000" u="sng" dirty="0" smtClean="0">
                <a:solidFill>
                  <a:schemeClr val="tx1"/>
                </a:solidFill>
              </a:rPr>
              <a:t>Για κάθε βαθμό </a:t>
            </a:r>
            <a:r>
              <a:rPr lang="en-US" sz="2000" u="sng" dirty="0" smtClean="0">
                <a:solidFill>
                  <a:schemeClr val="tx1"/>
                </a:solidFill>
              </a:rPr>
              <a:t>Beaufort</a:t>
            </a:r>
            <a:r>
              <a:rPr lang="el-GR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υπολογίζεται η </a:t>
            </a:r>
            <a:r>
              <a:rPr lang="el-GR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εμφάνισης</a:t>
            </a:r>
            <a:r>
              <a:rPr lang="el-GR" sz="2000" dirty="0" smtClean="0">
                <a:solidFill>
                  <a:schemeClr val="tx1"/>
                </a:solidFill>
              </a:rPr>
              <a:t>, </a:t>
            </a:r>
            <a:r>
              <a:rPr lang="el-GR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μέση ταχύτητα </a:t>
            </a:r>
            <a:r>
              <a:rPr lang="el-GR" sz="2000" dirty="0" smtClean="0">
                <a:solidFill>
                  <a:schemeClr val="tx1"/>
                </a:solidFill>
              </a:rPr>
              <a:t>και </a:t>
            </a:r>
            <a:r>
              <a:rPr lang="el-GR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μέση διάρκεια πνοής</a:t>
            </a:r>
            <a:r>
              <a:rPr lang="el-GR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 smtClean="0">
                <a:solidFill>
                  <a:schemeClr val="tx1"/>
                </a:solidFill>
              </a:rPr>
              <a:t>Η ανάλυση πραγματοποιείται για καθένα από τους 8 κύριους τομείς διευθύνσεων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2.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Ανάλυση </a:t>
            </a:r>
            <a:r>
              <a:rPr lang="el-GR" sz="2800" dirty="0" err="1">
                <a:solidFill>
                  <a:prstClr val="black"/>
                </a:solidFill>
              </a:rPr>
              <a:t>χρονοσειράς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2800" dirty="0" err="1">
                <a:solidFill>
                  <a:prstClr val="black"/>
                </a:solidFill>
              </a:rPr>
              <a:t>ανεμολογικών</a:t>
            </a:r>
            <a:r>
              <a:rPr lang="el-GR" sz="2800" dirty="0">
                <a:solidFill>
                  <a:prstClr val="black"/>
                </a:solidFill>
              </a:rPr>
              <a:t> δεδομένων με χρήση </a:t>
            </a:r>
            <a:r>
              <a:rPr lang="en-US" sz="2800" dirty="0" smtClean="0">
                <a:solidFill>
                  <a:prstClr val="black"/>
                </a:solidFill>
              </a:rPr>
              <a:t>GUI</a:t>
            </a:r>
            <a:endParaRPr lang="el-G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09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8" name="8 - Υπότιτλος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001056" cy="3731306"/>
          </a:xfrm>
        </p:spPr>
        <p:txBody>
          <a:bodyPr>
            <a:normAutofit/>
          </a:bodyPr>
          <a:lstStyle/>
          <a:p>
            <a:pPr marL="269875" indent="-269875" algn="l"/>
            <a:r>
              <a:rPr lang="el-GR" sz="2000" b="1" u="sng" dirty="0" smtClean="0">
                <a:solidFill>
                  <a:schemeClr val="tx1"/>
                </a:solidFill>
              </a:rPr>
              <a:t>Εξειδικευμένη ανάλυση</a:t>
            </a:r>
            <a:r>
              <a:rPr lang="el-GR" sz="20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Παρέχει πληροφορία σχετικά με τα χαρακτηριστικά του ανέμου που επηρεάζουν μια παραλία με συγκεκριμένο προσανατολισμό.</a:t>
            </a:r>
          </a:p>
          <a:p>
            <a:pPr marL="269875" indent="-269875" algn="l"/>
            <a:endParaRPr lang="el-GR" sz="2000" dirty="0" smtClean="0">
              <a:solidFill>
                <a:schemeClr val="tx1"/>
              </a:solidFill>
            </a:endParaRP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 Υπολογισμός της </a:t>
            </a:r>
            <a:r>
              <a:rPr lang="el-GR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συχνότητας εμφάνισης</a:t>
            </a:r>
            <a:r>
              <a:rPr lang="el-GR" sz="2000" dirty="0" smtClean="0">
                <a:solidFill>
                  <a:schemeClr val="tx1"/>
                </a:solidFill>
              </a:rPr>
              <a:t>, </a:t>
            </a:r>
            <a:r>
              <a:rPr lang="el-GR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μέσης ταχύτητα </a:t>
            </a:r>
            <a:r>
              <a:rPr lang="el-GR" sz="2000" dirty="0" smtClean="0">
                <a:solidFill>
                  <a:schemeClr val="tx1"/>
                </a:solidFill>
              </a:rPr>
              <a:t>και </a:t>
            </a:r>
            <a:r>
              <a:rPr lang="el-GR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μέσης διάρκειας πνοής </a:t>
            </a:r>
            <a:r>
              <a:rPr lang="el-GR" sz="2000" dirty="0" smtClean="0">
                <a:solidFill>
                  <a:schemeClr val="tx1"/>
                </a:solidFill>
              </a:rPr>
              <a:t>του ανέμου.</a:t>
            </a:r>
          </a:p>
          <a:p>
            <a:pPr algn="l"/>
            <a:endParaRPr lang="el-G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1"/>
                </a:solidFill>
              </a:rPr>
              <a:t>Για συγκεκριμένο εύρος διευθύνσεων του ανέμου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1"/>
                </a:solidFill>
              </a:rPr>
              <a:t>Για συγκεκριμένο εύρος ταχυτήτων του ανέμου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800" smtClean="0">
                <a:solidFill>
                  <a:prstClr val="black"/>
                </a:solidFill>
              </a:rPr>
              <a:t>2.</a:t>
            </a:r>
            <a:r>
              <a:rPr lang="en-US" sz="280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Ανάλυση </a:t>
            </a:r>
            <a:r>
              <a:rPr lang="el-GR" sz="2800" dirty="0" err="1">
                <a:solidFill>
                  <a:prstClr val="black"/>
                </a:solidFill>
              </a:rPr>
              <a:t>χρονοσειράς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2800" dirty="0" err="1">
                <a:solidFill>
                  <a:prstClr val="black"/>
                </a:solidFill>
              </a:rPr>
              <a:t>ανεμολογικών</a:t>
            </a:r>
            <a:r>
              <a:rPr lang="el-GR" sz="2800" dirty="0">
                <a:solidFill>
                  <a:prstClr val="black"/>
                </a:solidFill>
              </a:rPr>
              <a:t> δεδομένων με χρήση </a:t>
            </a:r>
            <a:r>
              <a:rPr lang="en-US" sz="2800" dirty="0" smtClean="0">
                <a:solidFill>
                  <a:prstClr val="black"/>
                </a:solidFill>
              </a:rPr>
              <a:t>GUI</a:t>
            </a:r>
            <a:endParaRPr lang="el-G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4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4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953426" cy="2428892"/>
          </a:xfrm>
        </p:spPr>
        <p:txBody>
          <a:bodyPr>
            <a:normAutofit/>
          </a:bodyPr>
          <a:lstStyle/>
          <a:p>
            <a:pPr marL="269875" indent="-269875" algn="l"/>
            <a:r>
              <a:rPr lang="el-GR" sz="2000" b="1" dirty="0" smtClean="0">
                <a:solidFill>
                  <a:schemeClr val="tx1"/>
                </a:solidFill>
              </a:rPr>
              <a:t>1. </a:t>
            </a:r>
            <a:r>
              <a:rPr lang="el-GR" sz="2200" dirty="0" smtClean="0">
                <a:solidFill>
                  <a:schemeClr val="tx1"/>
                </a:solidFill>
              </a:rPr>
              <a:t>Γενικά χαρακτηριστικά των ανέμων</a:t>
            </a:r>
          </a:p>
          <a:p>
            <a:pPr marL="457200" indent="-457200" algn="l">
              <a:buAutoNum type="arabicPeriod"/>
            </a:pPr>
            <a:endParaRPr lang="el-GR" sz="2200" dirty="0" smtClean="0">
              <a:solidFill>
                <a:schemeClr val="tx1"/>
              </a:solidFill>
            </a:endParaRPr>
          </a:p>
          <a:p>
            <a:pPr marL="360363" indent="-360000" algn="l"/>
            <a:r>
              <a:rPr lang="el-GR" sz="2200" b="1" dirty="0" smtClean="0">
                <a:solidFill>
                  <a:schemeClr val="tx1"/>
                </a:solidFill>
              </a:rPr>
              <a:t>2. </a:t>
            </a:r>
            <a:r>
              <a:rPr lang="el-GR" sz="2200" dirty="0" smtClean="0">
                <a:solidFill>
                  <a:schemeClr val="tx1"/>
                </a:solidFill>
              </a:rPr>
              <a:t>Ανάλυση </a:t>
            </a:r>
            <a:r>
              <a:rPr lang="el-GR" sz="2200" dirty="0" err="1" smtClean="0">
                <a:solidFill>
                  <a:schemeClr val="tx1"/>
                </a:solidFill>
              </a:rPr>
              <a:t>χρονοσειράς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</a:rPr>
              <a:t>ανεμολογικών</a:t>
            </a:r>
            <a:r>
              <a:rPr lang="el-GR" sz="2200" dirty="0" smtClean="0">
                <a:solidFill>
                  <a:schemeClr val="tx1"/>
                </a:solidFill>
              </a:rPr>
              <a:t> δεδομένων με χρήση GUI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42910" y="428604"/>
            <a:ext cx="8000992" cy="1214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l-GR" sz="2500" b="1" u="sng" dirty="0" smtClean="0"/>
              <a:t>Άσκηση 2</a:t>
            </a:r>
            <a:r>
              <a:rPr lang="el-GR" sz="2500" b="1" dirty="0" smtClean="0"/>
              <a:t>: </a:t>
            </a:r>
            <a:r>
              <a:rPr lang="el-GR" sz="2800" dirty="0" smtClean="0"/>
              <a:t>Ανάλυση χρονοσειράς ανεμολογικών δεδομένων</a:t>
            </a:r>
            <a:endParaRPr lang="el-GR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428604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8" name="8 - Υπότιτλος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143800" cy="3357586"/>
          </a:xfrm>
        </p:spPr>
        <p:txBody>
          <a:bodyPr>
            <a:normAutofit lnSpcReduction="10000"/>
          </a:bodyPr>
          <a:lstStyle/>
          <a:p>
            <a:pPr algn="l"/>
            <a:r>
              <a:rPr lang="el-GR" sz="2000" b="1" i="1" u="sng" dirty="0" err="1" smtClean="0">
                <a:solidFill>
                  <a:schemeClr val="tx1"/>
                </a:solidFill>
              </a:rPr>
              <a:t>Διευθυνση</a:t>
            </a:r>
            <a:r>
              <a:rPr lang="el-GR" sz="2000" b="1" i="1" u="sng" dirty="0" smtClean="0">
                <a:solidFill>
                  <a:schemeClr val="tx1"/>
                </a:solidFill>
              </a:rPr>
              <a:t> του ανέμου:</a:t>
            </a: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Η διεύθυνση του ανέμου χαρακτηρίζεται από το σημείο του ορίζοντα </a:t>
            </a:r>
            <a:r>
              <a:rPr lang="el-GR" sz="2000" dirty="0" err="1" smtClean="0">
                <a:solidFill>
                  <a:schemeClr val="tx1"/>
                </a:solidFill>
              </a:rPr>
              <a:t>απ΄</a:t>
            </a:r>
            <a:r>
              <a:rPr lang="el-GR" sz="2000" dirty="0" smtClean="0">
                <a:solidFill>
                  <a:schemeClr val="tx1"/>
                </a:solidFill>
              </a:rPr>
              <a:t> όπου πνέει ο άνεμος και όχι προς τα που πνέει ο άνεμος</a:t>
            </a:r>
          </a:p>
          <a:p>
            <a:pPr algn="l"/>
            <a:endParaRPr lang="el-GR" sz="2000" dirty="0" smtClean="0">
              <a:solidFill>
                <a:schemeClr val="tx1"/>
              </a:solidFill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</a:rPr>
              <a:t>Ταχύτητα του ανέμου:</a:t>
            </a: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Η ταχύτητα του ανέμου ορίζεται ως το διάστημα που διανύει η αέρια μάζα στη μονάδα του χρόνου. </a:t>
            </a:r>
            <a:r>
              <a:rPr lang="el-GR" sz="2000" dirty="0" smtClean="0">
                <a:solidFill>
                  <a:schemeClr val="tx1"/>
                </a:solidFill>
              </a:rPr>
              <a:t>Μετριέται </a:t>
            </a:r>
            <a:r>
              <a:rPr lang="el-GR" sz="2000" dirty="0" smtClean="0">
                <a:solidFill>
                  <a:schemeClr val="tx1"/>
                </a:solidFill>
              </a:rPr>
              <a:t>η ταχύτητα την οποία προσδίνει ο άνεμος σε διάφορα ελαφρά σώματα (φτερά, καπνό, σύννεφα, μικρά αερόστατα), τα οποία παρασύρει.</a:t>
            </a:r>
          </a:p>
          <a:p>
            <a:pPr algn="l"/>
            <a:endParaRPr lang="el-GR" sz="2000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71472" y="214290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71538" y="6215082"/>
            <a:ext cx="7429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000" b="1" dirty="0" smtClean="0"/>
              <a:t>Σχήμα 1‑1 </a:t>
            </a:r>
            <a:r>
              <a:rPr lang="el-GR" sz="2000" dirty="0" smtClean="0"/>
              <a:t>. Οι κύριες και δευτερεύουσες διευθύνσεις του ανέμου.</a:t>
            </a:r>
            <a:r>
              <a:rPr lang="el-GR" sz="2000" dirty="0" smtClean="0">
                <a:latin typeface="Arial" charset="0"/>
              </a:rPr>
              <a:t>    </a:t>
            </a:r>
            <a:endParaRPr lang="en-GB" sz="2000" dirty="0">
              <a:latin typeface="Arial" charset="0"/>
            </a:endParaRPr>
          </a:p>
        </p:txBody>
      </p:sp>
      <p:pic>
        <p:nvPicPr>
          <p:cNvPr id="1026" name="Εικόνα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691570"/>
            <a:ext cx="4786346" cy="452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928926" y="1285860"/>
            <a:ext cx="328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Διεύθυνση του ανέμου.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285728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95536" y="1988840"/>
            <a:ext cx="5344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b="1" dirty="0" smtClean="0"/>
              <a:t>Πίνακας 1‑1 </a:t>
            </a:r>
            <a:r>
              <a:rPr lang="el-GR" dirty="0" smtClean="0"/>
              <a:t>. Οι κύριες διευθύνσεις του ανέμου.</a:t>
            </a:r>
            <a:r>
              <a:rPr lang="el-GR" dirty="0" smtClean="0">
                <a:latin typeface="Arial" charset="0"/>
              </a:rPr>
              <a:t>    </a:t>
            </a:r>
            <a:endParaRPr lang="en-GB" dirty="0">
              <a:latin typeface="Arial" charset="0"/>
            </a:endParaRP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1" y="2492896"/>
          <a:ext cx="5688632" cy="3154680"/>
        </p:xfrm>
        <a:graphic>
          <a:graphicData uri="http://schemas.openxmlformats.org/drawingml/2006/table">
            <a:tbl>
              <a:tblPr/>
              <a:tblGrid>
                <a:gridCol w="1952813"/>
                <a:gridCol w="1782319"/>
                <a:gridCol w="1953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/>
                          <a:ea typeface="Times New Roman"/>
                          <a:cs typeface="Times New Roman"/>
                        </a:rPr>
                        <a:t>Άνεμος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Times New Roman"/>
                          <a:ea typeface="Times New Roman"/>
                          <a:cs typeface="Times New Roman"/>
                        </a:rPr>
                        <a:t>Κύρια διεύθυνση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Times New Roman"/>
                          <a:ea typeface="Times New Roman"/>
                          <a:cs typeface="Times New Roman"/>
                        </a:rPr>
                        <a:t>Τομέας διευθύνσεων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Βόρειος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0˚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337.5-22.5˚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Βορειοανατολικός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45˚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22.5-67.5˚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Ανατολικός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90˚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67.5-112.5˚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Νοτιοανατολικός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135˚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112.5-157.5˚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Νότιος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180˚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157.5-202.5˚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Νοτιοδυτικός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225˚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202.5-247.5˚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Δυτικός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Times New Roman"/>
                          <a:ea typeface="Times New Roman"/>
                          <a:cs typeface="Times New Roman"/>
                        </a:rPr>
                        <a:t>270˚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247.5-292.5˚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Βορειοδυτικός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Times New Roman"/>
                          <a:ea typeface="Times New Roman"/>
                          <a:cs typeface="Times New Roman"/>
                        </a:rPr>
                        <a:t>315˚</a:t>
                      </a:r>
                      <a:endParaRPr lang="el-G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292.5-337.5˚</a:t>
                      </a:r>
                      <a:endParaRPr lang="el-G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928926" y="1357298"/>
            <a:ext cx="328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Διεύθυνση του ανέμου.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 l="2190" t="1391" r="1462" b="1434"/>
          <a:stretch>
            <a:fillRect/>
          </a:stretch>
        </p:blipFill>
        <p:spPr bwMode="auto">
          <a:xfrm>
            <a:off x="5868144" y="3645024"/>
            <a:ext cx="3168352" cy="30243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31840" y="1412776"/>
            <a:ext cx="328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 του 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ανέμου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8 - Υπότιτλος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001056" cy="4286280"/>
          </a:xfrm>
        </p:spPr>
        <p:txBody>
          <a:bodyPr>
            <a:normAutofit/>
          </a:bodyPr>
          <a:lstStyle/>
          <a:p>
            <a:pPr algn="l"/>
            <a:r>
              <a:rPr lang="el-GR" sz="2000" u="sng" dirty="0" smtClean="0">
                <a:solidFill>
                  <a:schemeClr val="tx1"/>
                </a:solidFill>
              </a:rPr>
              <a:t>Η ταχύτητα του ανέμου επηρεάζεται από τις διαφορετικές θερμοκρασίες των ατμοσφαιρικών στρωμάτων. </a:t>
            </a:r>
          </a:p>
          <a:p>
            <a:pPr algn="l"/>
            <a:endParaRPr lang="el-GR" sz="2000" dirty="0" smtClean="0">
              <a:solidFill>
                <a:schemeClr val="tx1"/>
              </a:solidFill>
            </a:endParaRP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Ως αντιπροσωπευτική ταχύτητα έχει οριστεί η ταχύτητα σε υψόμετρο 10 m από το επίπεδο της θάλασσας</a:t>
            </a:r>
          </a:p>
          <a:p>
            <a:pPr marL="269875" indent="-269875" algn="l"/>
            <a:endParaRPr lang="el-GR" sz="2000" dirty="0" smtClean="0">
              <a:solidFill>
                <a:schemeClr val="tx1"/>
              </a:solidFill>
            </a:endParaRPr>
          </a:p>
          <a:p>
            <a:pPr marL="269875" indent="-269875" algn="l"/>
            <a:r>
              <a:rPr lang="el-GR" sz="2000" dirty="0" smtClean="0">
                <a:solidFill>
                  <a:schemeClr val="tx1"/>
                </a:solidFill>
              </a:rPr>
              <a:t>Η αναγωγή αυτή πραγματοποιείται σύμφωνα με τη σχέση :</a:t>
            </a:r>
          </a:p>
          <a:p>
            <a:pPr marL="269875" indent="-269875" algn="l"/>
            <a:endParaRPr lang="el-GR" sz="2000" dirty="0" smtClean="0">
              <a:solidFill>
                <a:schemeClr val="tx1"/>
              </a:solidFill>
            </a:endParaRPr>
          </a:p>
          <a:p>
            <a:pPr marL="269875" indent="-269875" algn="l"/>
            <a:endParaRPr lang="el-GR" sz="2000" dirty="0" smtClean="0">
              <a:solidFill>
                <a:schemeClr val="tx1"/>
              </a:solidFill>
            </a:endParaRPr>
          </a:p>
          <a:p>
            <a:pPr algn="l"/>
            <a:endParaRPr lang="el-GR" sz="2000" dirty="0" smtClean="0">
              <a:solidFill>
                <a:schemeClr val="tx1"/>
              </a:solidFill>
            </a:endParaRP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όπου U(z) η ταχύτητα του ανέμου σε υψόμετρο z και U10 η ταχύτητα του ανέμου σε υψόμετρο 10m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857760"/>
            <a:ext cx="2786082" cy="58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928926" y="1357298"/>
            <a:ext cx="328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 του ανέμου.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8 - Υπότιτλος"/>
          <p:cNvSpPr>
            <a:spLocks noGrp="1"/>
          </p:cNvSpPr>
          <p:nvPr>
            <p:ph type="subTitle" idx="1"/>
          </p:nvPr>
        </p:nvSpPr>
        <p:spPr>
          <a:xfrm>
            <a:off x="500034" y="1988840"/>
            <a:ext cx="8001056" cy="4536504"/>
          </a:xfrm>
        </p:spPr>
        <p:txBody>
          <a:bodyPr>
            <a:normAutofit lnSpcReduction="10000"/>
          </a:bodyPr>
          <a:lstStyle/>
          <a:p>
            <a:pPr marL="269875" indent="-269875" algn="l"/>
            <a:r>
              <a:rPr lang="el-GR" sz="2000" u="sng" dirty="0" smtClean="0">
                <a:solidFill>
                  <a:schemeClr val="tx1"/>
                </a:solidFill>
              </a:rPr>
              <a:t>Μονάδες μέτρησης της ταχύτητας</a:t>
            </a:r>
            <a:r>
              <a:rPr lang="el-GR" sz="2000" dirty="0" smtClean="0">
                <a:solidFill>
                  <a:schemeClr val="tx1"/>
                </a:solidFill>
              </a:rPr>
              <a:t>:</a:t>
            </a:r>
          </a:p>
          <a:p>
            <a:pPr marL="269875" indent="-269875" algn="l"/>
            <a:endParaRPr lang="el-GR" sz="2000" dirty="0" smtClean="0">
              <a:solidFill>
                <a:schemeClr val="tx1"/>
              </a:solidFill>
            </a:endParaRPr>
          </a:p>
          <a:p>
            <a:pPr marL="269875" algn="l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1"/>
                </a:solidFill>
              </a:rPr>
              <a:t> m/</a:t>
            </a:r>
            <a:r>
              <a:rPr lang="el-GR" sz="2000" dirty="0" err="1" smtClean="0">
                <a:solidFill>
                  <a:schemeClr val="tx1"/>
                </a:solidFill>
              </a:rPr>
              <a:t>sec</a:t>
            </a:r>
            <a:r>
              <a:rPr lang="el-GR" sz="2000" dirty="0" smtClean="0">
                <a:solidFill>
                  <a:schemeClr val="tx1"/>
                </a:solidFill>
              </a:rPr>
              <a:t>, </a:t>
            </a:r>
            <a:r>
              <a:rPr lang="el-GR" sz="2000" dirty="0" err="1" smtClean="0">
                <a:solidFill>
                  <a:schemeClr val="tx1"/>
                </a:solidFill>
              </a:rPr>
              <a:t>km</a:t>
            </a:r>
            <a:r>
              <a:rPr lang="el-GR" sz="2000" dirty="0" smtClean="0">
                <a:solidFill>
                  <a:schemeClr val="tx1"/>
                </a:solidFill>
              </a:rPr>
              <a:t>/h, </a:t>
            </a:r>
            <a:r>
              <a:rPr lang="el-GR" sz="2000" dirty="0" err="1" smtClean="0">
                <a:solidFill>
                  <a:schemeClr val="tx1"/>
                </a:solidFill>
              </a:rPr>
              <a:t>miles</a:t>
            </a:r>
            <a:r>
              <a:rPr lang="el-GR" sz="2000" dirty="0" smtClean="0">
                <a:solidFill>
                  <a:schemeClr val="tx1"/>
                </a:solidFill>
              </a:rPr>
              <a:t>/h και </a:t>
            </a:r>
            <a:r>
              <a:rPr lang="el-GR" sz="2000" dirty="0" err="1" smtClean="0">
                <a:solidFill>
                  <a:schemeClr val="tx1"/>
                </a:solidFill>
              </a:rPr>
              <a:t>knots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l-GR" sz="2000" dirty="0" smtClean="0">
                <a:solidFill>
                  <a:schemeClr val="tx1"/>
                </a:solidFill>
              </a:rPr>
              <a:t> Η αντιστοιχία των μονάδων έχει ως εξής:</a:t>
            </a:r>
          </a:p>
          <a:p>
            <a:pPr marL="269875" algn="l"/>
            <a:endParaRPr lang="en-US" sz="2000" dirty="0" smtClean="0">
              <a:solidFill>
                <a:schemeClr val="tx1"/>
              </a:solidFill>
            </a:endParaRPr>
          </a:p>
          <a:p>
            <a:pPr marL="269875" algn="l"/>
            <a:r>
              <a:rPr lang="en-US" sz="2000" dirty="0" smtClean="0">
                <a:solidFill>
                  <a:schemeClr val="tx1"/>
                </a:solidFill>
              </a:rPr>
              <a:t>            1 m/s = 3,6 km/h = 1,944 knots = 2,237 miles/hour</a:t>
            </a:r>
          </a:p>
          <a:p>
            <a:pPr marL="269875" algn="l"/>
            <a:endParaRPr lang="en-US" sz="800" dirty="0" smtClean="0">
              <a:solidFill>
                <a:schemeClr val="tx1"/>
              </a:solidFill>
            </a:endParaRPr>
          </a:p>
          <a:p>
            <a:pPr marL="269875" algn="l"/>
            <a:endParaRPr lang="el-GR" sz="2000" dirty="0" smtClean="0">
              <a:solidFill>
                <a:schemeClr val="tx1"/>
              </a:solidFill>
            </a:endParaRPr>
          </a:p>
          <a:p>
            <a:pPr marL="269875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Κλίμακα </a:t>
            </a:r>
            <a:r>
              <a:rPr lang="en-US" sz="2000" dirty="0" smtClean="0">
                <a:solidFill>
                  <a:schemeClr val="tx1"/>
                </a:solidFill>
              </a:rPr>
              <a:t>Beaufort </a:t>
            </a:r>
            <a:endParaRPr lang="el-GR" sz="2000" dirty="0" smtClean="0">
              <a:solidFill>
                <a:schemeClr val="tx1"/>
              </a:solidFill>
            </a:endParaRPr>
          </a:p>
          <a:p>
            <a:pPr marL="269875" algn="l">
              <a:buFont typeface="Wingdings" pitchFamily="2" charset="2"/>
              <a:buChar char="Ø"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269875" algn="l"/>
            <a:endParaRPr lang="el-GR" sz="2000" dirty="0" smtClean="0">
              <a:solidFill>
                <a:schemeClr val="tx1"/>
              </a:solidFill>
            </a:endParaRPr>
          </a:p>
          <a:p>
            <a:pPr marL="269875" algn="l"/>
            <a:endParaRPr lang="el-GR" sz="2000" dirty="0" smtClean="0">
              <a:solidFill>
                <a:schemeClr val="tx1"/>
              </a:solidFill>
            </a:endParaRPr>
          </a:p>
          <a:p>
            <a:pPr marL="269875" algn="l"/>
            <a:r>
              <a:rPr lang="el-GR" sz="2000" dirty="0" smtClean="0">
                <a:solidFill>
                  <a:schemeClr val="tx1"/>
                </a:solidFill>
              </a:rPr>
              <a:t>όπου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U</a:t>
            </a:r>
            <a:r>
              <a:rPr lang="en-US" sz="2000" i="1" baseline="-25000" dirty="0" smtClean="0">
                <a:solidFill>
                  <a:schemeClr val="tx1"/>
                </a:solidFill>
              </a:rPr>
              <a:t>(m/s)</a:t>
            </a:r>
            <a:r>
              <a:rPr lang="en-US" sz="2000" baseline="-25000" dirty="0" smtClean="0">
                <a:solidFill>
                  <a:schemeClr val="tx1"/>
                </a:solidFill>
              </a:rPr>
              <a:t>  </a:t>
            </a:r>
            <a:r>
              <a:rPr lang="el-GR" sz="2000" dirty="0" smtClean="0">
                <a:solidFill>
                  <a:schemeClr val="tx1"/>
                </a:solidFill>
              </a:rPr>
              <a:t>η ταχύτητα του ανέμου σε </a:t>
            </a:r>
            <a:r>
              <a:rPr lang="en-US" sz="2000" dirty="0" smtClean="0">
                <a:solidFill>
                  <a:schemeClr val="tx1"/>
                </a:solidFill>
              </a:rPr>
              <a:t>m/s </a:t>
            </a:r>
            <a:r>
              <a:rPr lang="el-GR" sz="2000" dirty="0" smtClean="0">
                <a:solidFill>
                  <a:schemeClr val="tx1"/>
                </a:solidFill>
              </a:rPr>
              <a:t>και </a:t>
            </a:r>
            <a:r>
              <a:rPr lang="en-US" sz="2000" i="1" dirty="0" smtClean="0">
                <a:solidFill>
                  <a:schemeClr val="tx1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οι βαθμοί της κλίμακας </a:t>
            </a:r>
            <a:r>
              <a:rPr lang="en-US" sz="2000" dirty="0" smtClean="0">
                <a:solidFill>
                  <a:schemeClr val="tx1"/>
                </a:solidFill>
              </a:rPr>
              <a:t> Beaufort</a:t>
            </a:r>
            <a:r>
              <a:rPr lang="el-GR" sz="2000" dirty="0" smtClean="0">
                <a:solidFill>
                  <a:schemeClr val="tx1"/>
                </a:solidFill>
              </a:rPr>
              <a:t>.</a:t>
            </a:r>
            <a:endParaRPr lang="el-GR" sz="2000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59832" y="5085184"/>
          <a:ext cx="2519363" cy="566738"/>
        </p:xfrm>
        <a:graphic>
          <a:graphicData uri="http://schemas.openxmlformats.org/presentationml/2006/ole">
            <p:oleObj spid="_x0000_s1031" name="Εξίσωση" r:id="rId4" imgW="1129810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71472" y="0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1344027"/>
            <a:ext cx="828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1600" b="1" dirty="0" smtClean="0"/>
              <a:t>Πίνακας 1-2</a:t>
            </a:r>
            <a:r>
              <a:rPr lang="el-GR" sz="1600" dirty="0" smtClean="0"/>
              <a:t> Αντιστοιχία μεταξύ της κλίμακας </a:t>
            </a:r>
            <a:r>
              <a:rPr lang="el-GR" sz="1600" dirty="0" err="1" smtClean="0"/>
              <a:t>Beaufort</a:t>
            </a:r>
            <a:r>
              <a:rPr lang="el-GR" sz="1600" dirty="0" smtClean="0"/>
              <a:t> και των ταχυτήτων του ανέμου, σύμφωνα με την Εθνική Μετεωρολογική </a:t>
            </a:r>
            <a:r>
              <a:rPr lang="el-GR" sz="1600" dirty="0" smtClean="0"/>
              <a:t>Υ</a:t>
            </a:r>
            <a:r>
              <a:rPr lang="el-GR" sz="1600" dirty="0" smtClean="0"/>
              <a:t>πηρεσία </a:t>
            </a:r>
            <a:r>
              <a:rPr lang="el-GR" sz="1600" dirty="0" smtClean="0"/>
              <a:t>(Ε.Μ.Υ.).</a:t>
            </a:r>
            <a:endParaRPr lang="en-GB" sz="16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928926" y="785794"/>
            <a:ext cx="328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 του ανέμου.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3" name="12 - Πίνακας"/>
          <p:cNvGraphicFramePr>
            <a:graphicFrameLocks noGrp="1"/>
          </p:cNvGraphicFramePr>
          <p:nvPr/>
        </p:nvGraphicFramePr>
        <p:xfrm>
          <a:off x="428596" y="1928802"/>
          <a:ext cx="8429685" cy="4739640"/>
        </p:xfrm>
        <a:graphic>
          <a:graphicData uri="http://schemas.openxmlformats.org/drawingml/2006/table">
            <a:tbl>
              <a:tblPr/>
              <a:tblGrid>
                <a:gridCol w="742117"/>
                <a:gridCol w="1913243"/>
                <a:gridCol w="1314706"/>
                <a:gridCol w="1202263"/>
                <a:gridCol w="1231672"/>
                <a:gridCol w="2025684"/>
              </a:tblGrid>
              <a:tr h="1143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Times New Roman"/>
                          <a:cs typeface="Times New Roman"/>
                        </a:rPr>
                        <a:t>Ένταση ανέμου σε </a:t>
                      </a:r>
                      <a:r>
                        <a:rPr lang="el-GR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Beaufort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Times New Roman"/>
                          <a:cs typeface="Times New Roman"/>
                        </a:rPr>
                        <a:t>Ταχύτητα ανέμου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Άνεμος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m/s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km/h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knots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miles/h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άπνοια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0-0,2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&lt; 1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&lt; 1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σχεδόν άπνοια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0,3-1,5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1-5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1-3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1-3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πολύ ασθενής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1,6-3,3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6-11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4-6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4-7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ασθενής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3,4-5,4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12-19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7-10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8-11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σχεδόν μέτριος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5,5-7,9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20-28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11-16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13-18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μέτριος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8,0-10,7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29-38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17-21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19-24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ισχυρός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10,8-13,8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39-49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22-27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25-31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Σχεδόν θυελλώδης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13,9-17,1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50-61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28-33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32-38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θυελλώδης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17,2-20,7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62-74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34-40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39-46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πολύ θυελλώδης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20,8-24,4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75-88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41-47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47-54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θύελλα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24,5-28,4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89-102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48-55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55-63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ισχυρή θύελλα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28,5-32,6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103-117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56-63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64-74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τυφώνας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&gt;= 32,7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&gt;= 118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&gt;= 64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&gt;=75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4282" y="142852"/>
            <a:ext cx="8750331" cy="6572296"/>
          </a:xfrm>
          <a:prstGeom prst="rect">
            <a:avLst/>
          </a:prstGeom>
          <a:noFill/>
          <a:ln w="73025" cmpd="thickThin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Clr>
                <a:srgbClr val="FFFF66"/>
              </a:buClr>
            </a:pPr>
            <a:endParaRPr lang="el-GR" sz="2400" dirty="0">
              <a:solidFill>
                <a:srgbClr val="003366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214290"/>
            <a:ext cx="8000992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1. </a:t>
            </a:r>
            <a:r>
              <a:rPr lang="el-GR" sz="2800" dirty="0" smtClean="0"/>
              <a:t>Γενικά χαρακτηριστικά των ανέμων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928926" y="1214422"/>
            <a:ext cx="364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Ροδόγραμμα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ανέμου.</a:t>
            </a:r>
            <a:r>
              <a:rPr lang="el-GR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endParaRPr lang="en-GB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8 - Υπότιτλος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3429024" cy="250033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Εποπτικό διάγραμμα του ανέμου που επικρατεί σε μια περιοχή. </a:t>
            </a:r>
          </a:p>
          <a:p>
            <a:pPr algn="l">
              <a:buFont typeface="Wingdings" pitchFamily="2" charset="2"/>
              <a:buChar char="Ø"/>
            </a:pPr>
            <a:endParaRPr lang="el-GR" sz="22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Δείχνει την συχνότητα εμφάνισης ανά κατεύθυνση και ανά κατηγορίας έντασης.</a:t>
            </a:r>
          </a:p>
          <a:p>
            <a:pPr algn="l"/>
            <a:endParaRPr lang="el-GR" sz="2200" dirty="0" smtClean="0">
              <a:solidFill>
                <a:schemeClr val="tx1"/>
              </a:solidFill>
            </a:endParaRPr>
          </a:p>
        </p:txBody>
      </p:sp>
      <p:pic>
        <p:nvPicPr>
          <p:cNvPr id="23554" name="Εικόνα 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071678"/>
            <a:ext cx="542928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5357826"/>
            <a:ext cx="33575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l-GR" b="1" dirty="0" smtClean="0"/>
              <a:t>Σχήμα 1‑2</a:t>
            </a:r>
            <a:r>
              <a:rPr lang="el-GR" dirty="0" smtClean="0"/>
              <a:t>. </a:t>
            </a:r>
            <a:r>
              <a:rPr lang="el-GR" dirty="0" err="1" smtClean="0"/>
              <a:t>Ροδόγραμμα</a:t>
            </a:r>
            <a:r>
              <a:rPr lang="el-GR" dirty="0" smtClean="0"/>
              <a:t> ανέμου από τον μετεωρολογικό σταθμό στο Λόφο Πανεπιστημίου.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622</Words>
  <Application>Microsoft Office PowerPoint</Application>
  <PresentationFormat>Προβολή στην οθόνη (4:3)</PresentationFormat>
  <Paragraphs>201</Paragraphs>
  <Slides>14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Θέμα του Office</vt:lpstr>
      <vt:lpstr>Εξίσωση</vt:lpstr>
      <vt:lpstr>Ασκήσεις Παράκτιας  Μορφοδυναμικής/Μηχανικής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Άσκηση 1:  Ανάλυση τοπογραφικών δεδομένων</dc:title>
  <dc:creator>user</dc:creator>
  <cp:lastModifiedBy>ISAVELA</cp:lastModifiedBy>
  <cp:revision>237</cp:revision>
  <dcterms:created xsi:type="dcterms:W3CDTF">2012-10-24T19:56:08Z</dcterms:created>
  <dcterms:modified xsi:type="dcterms:W3CDTF">2021-03-31T14:48:56Z</dcterms:modified>
</cp:coreProperties>
</file>