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3">
  <p:sldMasterIdLst>
    <p:sldMasterId id="2147483648" r:id="rId1"/>
  </p:sldMasterIdLst>
  <p:sldIdLst>
    <p:sldId id="258" r:id="rId2"/>
    <p:sldId id="256" r:id="rId3"/>
    <p:sldId id="260" r:id="rId4"/>
    <p:sldId id="257" r:id="rId5"/>
    <p:sldId id="261" r:id="rId6"/>
    <p:sldId id="262" r:id="rId7"/>
    <p:sldId id="272" r:id="rId8"/>
    <p:sldId id="273" r:id="rId9"/>
    <p:sldId id="281" r:id="rId10"/>
    <p:sldId id="263" r:id="rId11"/>
    <p:sldId id="265" r:id="rId12"/>
    <p:sldId id="275" r:id="rId13"/>
    <p:sldId id="269" r:id="rId14"/>
    <p:sldId id="267" r:id="rId15"/>
    <p:sldId id="268" r:id="rId16"/>
    <p:sldId id="270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/>
              <a:pPr/>
              <a:t>24/3/2021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/>
              <a:pPr/>
              <a:t>24/3/2021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/>
              <a:pPr/>
              <a:t>24/3/2021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/>
              <a:pPr/>
              <a:t>24/3/2021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/>
              <a:pPr/>
              <a:t>24/3/2021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/>
              <a:pPr/>
              <a:t>24/3/2021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/>
              <a:pPr/>
              <a:t>24/3/2021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/>
              <a:pPr/>
              <a:t>24/3/2021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/>
              <a:pPr/>
              <a:t>24/3/2021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/>
              <a:pPr/>
              <a:t>24/3/2021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/>
              <a:pPr/>
              <a:t>24/3/2021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2D167-8654-4BDA-84B5-A25420FD12BB}" type="datetimeFigureOut">
              <a:rPr lang="el-GR" smtClean="0"/>
              <a:pPr/>
              <a:t>24/3/2021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8579B-4A86-42E5-9321-0200D1B6E5D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85786" y="1357298"/>
            <a:ext cx="7772400" cy="1470025"/>
          </a:xfrm>
        </p:spPr>
        <p:txBody>
          <a:bodyPr>
            <a:normAutofit/>
          </a:bodyPr>
          <a:lstStyle/>
          <a:p>
            <a:r>
              <a:rPr lang="el-GR" sz="3400" b="1" dirty="0" smtClean="0"/>
              <a:t>Ασκήσεις Παράκτιας </a:t>
            </a:r>
            <a:br>
              <a:rPr lang="el-GR" sz="3400" b="1" dirty="0" smtClean="0"/>
            </a:br>
            <a:r>
              <a:rPr lang="el-GR" sz="3400" b="1" dirty="0" smtClean="0"/>
              <a:t>Μορφοδυναμικής/Μηχανικής</a:t>
            </a:r>
            <a:endParaRPr lang="el-GR" sz="3400" b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28728" y="6000768"/>
            <a:ext cx="6400800" cy="500066"/>
          </a:xfrm>
        </p:spPr>
        <p:txBody>
          <a:bodyPr>
            <a:normAutofit/>
          </a:bodyPr>
          <a:lstStyle/>
          <a:p>
            <a:r>
              <a:rPr lang="el-GR" sz="2400" i="1" dirty="0" smtClean="0">
                <a:solidFill>
                  <a:schemeClr val="tx1"/>
                </a:solidFill>
              </a:rPr>
              <a:t>Ι.Ν. </a:t>
            </a:r>
            <a:r>
              <a:rPr lang="el-GR" sz="2400" i="1" dirty="0" err="1" smtClean="0">
                <a:solidFill>
                  <a:schemeClr val="tx1"/>
                </a:solidFill>
              </a:rPr>
              <a:t>Μονιούδη</a:t>
            </a:r>
            <a:endParaRPr lang="el-GR" sz="2400" i="1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14282" y="214290"/>
            <a:ext cx="8750331" cy="6500858"/>
          </a:xfrm>
          <a:prstGeom prst="rect">
            <a:avLst/>
          </a:prstGeom>
          <a:noFill/>
          <a:ln w="73025" cmpd="thickThin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1912" y="339452"/>
            <a:ext cx="1046683" cy="1052736"/>
          </a:xfrm>
          <a:prstGeom prst="rect">
            <a:avLst/>
          </a:prstGeom>
          <a:blipFill>
            <a:blip r:embed="rId3" cstate="email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214546" y="214290"/>
            <a:ext cx="468153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el-GR" dirty="0">
                <a:solidFill>
                  <a:srgbClr val="000000"/>
                </a:solidFill>
              </a:rPr>
              <a:t>ΠΑΝΕΠΙΣΤΗΜΙΟ ΑΙΓΑΙΟΥ</a:t>
            </a:r>
          </a:p>
          <a:p>
            <a:pPr algn="ctr" eaLnBrk="1" hangingPunct="1">
              <a:lnSpc>
                <a:spcPct val="120000"/>
              </a:lnSpc>
            </a:pPr>
            <a:r>
              <a:rPr lang="el-GR" dirty="0">
                <a:solidFill>
                  <a:srgbClr val="000000"/>
                </a:solidFill>
              </a:rPr>
              <a:t>ΤΜΗΜΑ ΕΠΙΣΤΗΜΩΝ ΤΗΣ ΘΑΛΑΣΣΑΣ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C:\cc\Boussinesq\video\Images\12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57356" y="2857496"/>
            <a:ext cx="5572164" cy="2985088"/>
          </a:xfrm>
          <a:prstGeom prst="rect">
            <a:avLst/>
          </a:prstGeom>
          <a:ln w="3175">
            <a:solidFill>
              <a:schemeClr val="tx1"/>
            </a:solidFill>
            <a:prstDash val="soli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2910" y="214290"/>
            <a:ext cx="8000992" cy="9286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el-GR" sz="2800" dirty="0" smtClean="0"/>
              <a:t>2</a:t>
            </a:r>
            <a:r>
              <a:rPr lang="en-US" sz="2800" dirty="0" smtClean="0"/>
              <a:t>. </a:t>
            </a:r>
            <a:r>
              <a:rPr lang="el-GR" sz="2800" dirty="0" smtClean="0"/>
              <a:t>Δυναμική της παραλίας</a:t>
            </a:r>
            <a:endParaRPr lang="el-GR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8 - Υπότιτλος"/>
          <p:cNvSpPr>
            <a:spLocks noGrp="1"/>
          </p:cNvSpPr>
          <p:nvPr>
            <p:ph type="subTitle" idx="1"/>
          </p:nvPr>
        </p:nvSpPr>
        <p:spPr>
          <a:xfrm>
            <a:off x="785786" y="2000240"/>
            <a:ext cx="7858180" cy="3214710"/>
          </a:xfrm>
        </p:spPr>
        <p:txBody>
          <a:bodyPr>
            <a:normAutofit/>
          </a:bodyPr>
          <a:lstStyle/>
          <a:p>
            <a:pPr algn="l"/>
            <a:r>
              <a:rPr lang="el-GR" sz="2000" dirty="0" smtClean="0">
                <a:solidFill>
                  <a:schemeClr val="tx1"/>
                </a:solidFill>
              </a:rPr>
              <a:t>Οι παραλίες δεν παραμένουν σταθερές ούτε </a:t>
            </a:r>
            <a:r>
              <a:rPr lang="el-GR" sz="2000" b="1" u="sng" dirty="0" smtClean="0">
                <a:solidFill>
                  <a:schemeClr val="tx1"/>
                </a:solidFill>
              </a:rPr>
              <a:t>στον χώρο </a:t>
            </a:r>
            <a:r>
              <a:rPr lang="el-GR" sz="2000" dirty="0" smtClean="0">
                <a:solidFill>
                  <a:schemeClr val="tx1"/>
                </a:solidFill>
              </a:rPr>
              <a:t>αλλά ούτε και </a:t>
            </a:r>
            <a:r>
              <a:rPr lang="el-GR" sz="2000" b="1" u="sng" dirty="0" smtClean="0">
                <a:solidFill>
                  <a:schemeClr val="tx1"/>
                </a:solidFill>
              </a:rPr>
              <a:t>στον χρόνο </a:t>
            </a:r>
            <a:r>
              <a:rPr lang="el-GR" sz="2000" dirty="0" smtClean="0">
                <a:solidFill>
                  <a:schemeClr val="tx1"/>
                </a:solidFill>
              </a:rPr>
              <a:t>(</a:t>
            </a:r>
            <a:r>
              <a:rPr lang="el-GR" sz="2000" dirty="0" err="1" smtClean="0">
                <a:solidFill>
                  <a:schemeClr val="tx1"/>
                </a:solidFill>
              </a:rPr>
              <a:t>Komar</a:t>
            </a:r>
            <a:r>
              <a:rPr lang="el-GR" sz="2000" dirty="0" smtClean="0">
                <a:solidFill>
                  <a:schemeClr val="tx1"/>
                </a:solidFill>
              </a:rPr>
              <a:t>, 1998).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marL="449263" indent="-449263" algn="l"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1"/>
                </a:solidFill>
              </a:rPr>
              <a:t>Διαφορετικά τμήματα της ίδιας παραλίας μπορεί να χαρακτηρίζονται από διαφορετικά προφίλ, λόγω κατά μήκος αλλαγών των κυματικών χαρακτηριστικών (κυρίως ύψος και γωνία πρόσπτωσης).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449263" indent="-449263" algn="l">
              <a:buFont typeface="Wingdings" pitchFamily="2" charset="2"/>
              <a:buChar char="Ø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49263" indent="-449263" algn="l"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1"/>
                </a:solidFill>
              </a:rPr>
              <a:t>Σημαντικές μεταβολές της παραλίας  λαμβάνουν χώρα σε διαφορετικές χρονικές κλίμακες.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2910" y="214290"/>
            <a:ext cx="8000992" cy="9286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el-GR" sz="2800" dirty="0" smtClean="0"/>
              <a:t>2</a:t>
            </a:r>
            <a:r>
              <a:rPr lang="en-US" sz="2800" dirty="0" smtClean="0"/>
              <a:t>. </a:t>
            </a:r>
            <a:r>
              <a:rPr lang="el-GR" sz="2800" dirty="0" smtClean="0"/>
              <a:t>Δυναμική της παραλίας</a:t>
            </a:r>
            <a:endParaRPr lang="el-GR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8 - Υπότιτλος"/>
          <p:cNvSpPr>
            <a:spLocks noGrp="1"/>
          </p:cNvSpPr>
          <p:nvPr>
            <p:ph type="subTitle" idx="1"/>
          </p:nvPr>
        </p:nvSpPr>
        <p:spPr>
          <a:xfrm>
            <a:off x="357158" y="1571612"/>
            <a:ext cx="8572560" cy="5286388"/>
          </a:xfrm>
        </p:spPr>
        <p:txBody>
          <a:bodyPr>
            <a:normAutofit/>
          </a:bodyPr>
          <a:lstStyle/>
          <a:p>
            <a:pPr marL="449263" indent="-449263" algn="l"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1"/>
                </a:solidFill>
              </a:rPr>
              <a:t>Της τάξης </a:t>
            </a:r>
            <a:r>
              <a:rPr lang="el-GR" sz="2000" b="1" u="sng" dirty="0" smtClean="0">
                <a:solidFill>
                  <a:schemeClr val="tx1"/>
                </a:solidFill>
              </a:rPr>
              <a:t>μερικών χιλιομέτρων </a:t>
            </a:r>
            <a:r>
              <a:rPr lang="el-GR" sz="2000" dirty="0" smtClean="0">
                <a:solidFill>
                  <a:schemeClr val="tx1"/>
                </a:solidFill>
              </a:rPr>
              <a:t>και </a:t>
            </a:r>
            <a:r>
              <a:rPr lang="el-GR" sz="2000" b="1" u="sng" dirty="0" smtClean="0">
                <a:solidFill>
                  <a:schemeClr val="tx1"/>
                </a:solidFill>
              </a:rPr>
              <a:t>δεκαετιών</a:t>
            </a:r>
            <a:r>
              <a:rPr lang="el-GR" sz="2000" dirty="0" smtClean="0">
                <a:solidFill>
                  <a:schemeClr val="tx1"/>
                </a:solidFill>
              </a:rPr>
              <a:t>, που αφορούν μεταβολές στο ευρύτερο σχήμα της ακτογραμμής και σχετίζονται με μεταβολές της παροχής ιζήματος, της στάθμης θάλασσας και του κυματικού κλίματος.</a:t>
            </a:r>
          </a:p>
          <a:p>
            <a:pPr marL="449263" indent="-449263" algn="l"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1"/>
                </a:solidFill>
              </a:rPr>
              <a:t>Εποχιακές μεταβολές. </a:t>
            </a:r>
          </a:p>
          <a:p>
            <a:pPr algn="l"/>
            <a:r>
              <a:rPr lang="el-GR" sz="2000" dirty="0" smtClean="0">
                <a:solidFill>
                  <a:schemeClr val="tx1"/>
                </a:solidFill>
              </a:rPr>
              <a:t>    </a:t>
            </a:r>
          </a:p>
          <a:p>
            <a:pPr algn="l"/>
            <a:endParaRPr lang="el-GR" sz="2000" dirty="0" smtClean="0">
              <a:solidFill>
                <a:schemeClr val="tx1"/>
              </a:solidFill>
            </a:endParaRPr>
          </a:p>
          <a:p>
            <a:pPr algn="l"/>
            <a:r>
              <a:rPr lang="el-GR" sz="2000" dirty="0" smtClean="0">
                <a:solidFill>
                  <a:schemeClr val="tx1"/>
                </a:solidFill>
              </a:rPr>
              <a:t>      </a:t>
            </a:r>
          </a:p>
          <a:p>
            <a:pPr algn="l"/>
            <a:endParaRPr lang="el-GR" sz="2000" dirty="0" smtClean="0">
              <a:solidFill>
                <a:schemeClr val="tx1"/>
              </a:solidFill>
            </a:endParaRPr>
          </a:p>
          <a:p>
            <a:pPr algn="l"/>
            <a:endParaRPr lang="el-GR" sz="2000" dirty="0" smtClean="0">
              <a:solidFill>
                <a:schemeClr val="tx1"/>
              </a:solidFill>
            </a:endParaRPr>
          </a:p>
          <a:p>
            <a:pPr algn="l"/>
            <a:endParaRPr lang="el-GR" sz="2000" dirty="0" smtClean="0">
              <a:solidFill>
                <a:schemeClr val="tx1"/>
              </a:solidFill>
            </a:endParaRPr>
          </a:p>
          <a:p>
            <a:pPr marL="449263" indent="-449263" algn="l">
              <a:buFont typeface="Wingdings" pitchFamily="2" charset="2"/>
              <a:buChar char="Ø"/>
            </a:pPr>
            <a:endParaRPr lang="el-GR" sz="1200" dirty="0" smtClean="0">
              <a:solidFill>
                <a:schemeClr val="tx1"/>
              </a:solidFill>
            </a:endParaRPr>
          </a:p>
          <a:p>
            <a:pPr marL="449263" indent="-449263" algn="l"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1"/>
                </a:solidFill>
              </a:rPr>
              <a:t>Της κλίμακας </a:t>
            </a:r>
            <a:r>
              <a:rPr lang="el-GR" sz="2000" b="1" u="sng" dirty="0" smtClean="0">
                <a:solidFill>
                  <a:schemeClr val="tx1"/>
                </a:solidFill>
              </a:rPr>
              <a:t>ωρών-ημερών</a:t>
            </a:r>
            <a:r>
              <a:rPr lang="el-GR" sz="2000" dirty="0" smtClean="0">
                <a:solidFill>
                  <a:schemeClr val="tx1"/>
                </a:solidFill>
              </a:rPr>
              <a:t>, λόγω ακραίων καιρικών φαινομένων (θυελλωδών κυματισμών). Στις συνθήκες αυτές σημαντικές μεταβολές λαμβάνουν χώρα σε όλο το μήκος της διατομής και Ιζήματα μπορούν να μεταφερθούν πέρα από το βάθος κλεισίματος.</a:t>
            </a:r>
          </a:p>
          <a:p>
            <a:pPr algn="l"/>
            <a:endParaRPr lang="el-GR" sz="2000" dirty="0" smtClean="0">
              <a:solidFill>
                <a:schemeClr val="tx1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2357422" y="1142984"/>
            <a:ext cx="41923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i="1" u="sng" dirty="0" smtClean="0"/>
              <a:t>Μεταβολές της παραλιακής διατομής</a:t>
            </a:r>
            <a:endParaRPr lang="el-GR" sz="2000" b="1" i="1" u="sng" dirty="0"/>
          </a:p>
        </p:txBody>
      </p:sp>
      <p:sp>
        <p:nvSpPr>
          <p:cNvPr id="9" name="8 - Δεξιό βέλος"/>
          <p:cNvSpPr/>
          <p:nvPr/>
        </p:nvSpPr>
        <p:spPr>
          <a:xfrm flipV="1">
            <a:off x="3357554" y="3357562"/>
            <a:ext cx="785818" cy="28575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TextBox"/>
          <p:cNvSpPr txBox="1"/>
          <p:nvPr/>
        </p:nvSpPr>
        <p:spPr>
          <a:xfrm>
            <a:off x="928662" y="3071810"/>
            <a:ext cx="2143140" cy="83715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l-G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Χειμώνας</a:t>
            </a:r>
          </a:p>
          <a:p>
            <a:pPr algn="ctr">
              <a:lnSpc>
                <a:spcPct val="80000"/>
              </a:lnSpc>
            </a:pPr>
            <a:r>
              <a:rPr lang="el-G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(Κύματα μεγάλης καμπυλότητας </a:t>
            </a:r>
            <a:r>
              <a:rPr lang="el-GR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</a:t>
            </a:r>
            <a:r>
              <a:rPr lang="el-G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l-G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928662" y="4286256"/>
            <a:ext cx="2143140" cy="83715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l-G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Καλοκαίρι</a:t>
            </a:r>
          </a:p>
          <a:p>
            <a:pPr algn="ctr">
              <a:lnSpc>
                <a:spcPct val="80000"/>
              </a:lnSpc>
            </a:pPr>
            <a:r>
              <a:rPr lang="el-G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(Κύματα μικρής καμπυλότητας </a:t>
            </a:r>
            <a:r>
              <a:rPr lang="el-GR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</a:t>
            </a:r>
            <a:r>
              <a:rPr lang="el-G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l-GR" sz="2000" dirty="0">
              <a:solidFill>
                <a:schemeClr val="bg1"/>
              </a:solidFill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4357686" y="3000372"/>
            <a:ext cx="4214842" cy="1015663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Διάβρωση </a:t>
            </a:r>
            <a:r>
              <a:rPr lang="en-GB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berm</a:t>
            </a:r>
            <a:r>
              <a:rPr lang="el-G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απόθεση στο υποθαλάσσιο τμήμα και δημιουργία υβωμάτων και κοιλοτήτων</a:t>
            </a:r>
            <a:endParaRPr lang="el-G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4357686" y="4214818"/>
            <a:ext cx="4214842" cy="1015663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Δημιουργία </a:t>
            </a:r>
            <a:r>
              <a:rPr lang="el-GR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berm</a:t>
            </a:r>
            <a:r>
              <a:rPr lang="el-G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διάβρωση στο υποθαλάσσιο τμήμα και καταστροφή υβωμάτων και κοιλοτήτων</a:t>
            </a:r>
            <a:endParaRPr lang="el-G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- Δεξιό βέλος"/>
          <p:cNvSpPr/>
          <p:nvPr/>
        </p:nvSpPr>
        <p:spPr>
          <a:xfrm flipV="1">
            <a:off x="3357554" y="4572008"/>
            <a:ext cx="785818" cy="28575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TextBox"/>
          <p:cNvSpPr txBox="1"/>
          <p:nvPr/>
        </p:nvSpPr>
        <p:spPr>
          <a:xfrm>
            <a:off x="3214678" y="3857628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endParaRPr lang="el-G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2910" y="214290"/>
            <a:ext cx="8000992" cy="9286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el-GR" sz="2800" dirty="0" smtClean="0"/>
              <a:t>2</a:t>
            </a:r>
            <a:r>
              <a:rPr lang="en-US" sz="2800" dirty="0" smtClean="0"/>
              <a:t>. </a:t>
            </a:r>
            <a:r>
              <a:rPr lang="el-GR" sz="2800" dirty="0" smtClean="0"/>
              <a:t>Δυναμική της παραλίας</a:t>
            </a:r>
            <a:endParaRPr lang="el-GR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714348" y="1214422"/>
            <a:ext cx="27860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i="1" u="sng" dirty="0" smtClean="0"/>
              <a:t>Εποχιακές μεταβολές</a:t>
            </a:r>
            <a:endParaRPr lang="el-GR" sz="2200" i="1" u="sng" dirty="0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57158" y="5572141"/>
            <a:ext cx="8786842" cy="10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l-GR" sz="2000" b="1" dirty="0"/>
              <a:t>Σχήμα </a:t>
            </a:r>
            <a:r>
              <a:rPr lang="el-GR" sz="2000" b="1" dirty="0" smtClean="0"/>
              <a:t>1-5</a:t>
            </a:r>
            <a:r>
              <a:rPr lang="el-GR" sz="2000" dirty="0" smtClean="0"/>
              <a:t> Το χειμερινό και θερινό προφίλ. Τα προφίλ προέρχονται από μετρήσεις πεδίου κατά τη διάρκεια του πειράματος </a:t>
            </a:r>
            <a:r>
              <a:rPr lang="en-GB" sz="2000" dirty="0" err="1" smtClean="0"/>
              <a:t>SandyDuck</a:t>
            </a:r>
            <a:r>
              <a:rPr lang="el-GR" sz="2000" dirty="0" smtClean="0"/>
              <a:t> (1997) στην περιοχή </a:t>
            </a:r>
            <a:r>
              <a:rPr lang="en-US" sz="2000" dirty="0" smtClean="0"/>
              <a:t>Duck</a:t>
            </a:r>
            <a:r>
              <a:rPr lang="el-GR" sz="2000" dirty="0" smtClean="0"/>
              <a:t>. Το χειμερινό προφίλ  (</a:t>
            </a:r>
            <a:r>
              <a:rPr lang="en-GB" sz="2000" dirty="0" smtClean="0"/>
              <a:t>winter profile</a:t>
            </a:r>
            <a:r>
              <a:rPr lang="el-GR" sz="2000" dirty="0" smtClean="0"/>
              <a:t>) αποτυπώθηκε στις 16 Δεκεμβρίου και το θερινό (</a:t>
            </a:r>
            <a:r>
              <a:rPr lang="en-GB" sz="2000" dirty="0" smtClean="0"/>
              <a:t>summer profile</a:t>
            </a:r>
            <a:r>
              <a:rPr lang="el-GR" sz="2000" dirty="0" smtClean="0"/>
              <a:t>) στις 28 Ιουλίου.</a:t>
            </a:r>
            <a:endParaRPr lang="en-GB" sz="2000" dirty="0"/>
          </a:p>
        </p:txBody>
      </p:sp>
      <p:pic>
        <p:nvPicPr>
          <p:cNvPr id="9" name="5 - Εικόνα" descr="corr fig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1700808"/>
            <a:ext cx="7283722" cy="375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2910" y="214290"/>
            <a:ext cx="8000992" cy="1143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el-GR" sz="2800" dirty="0" smtClean="0"/>
              <a:t>3. Ανάλυση τοπογραφικών δεδομένων –</a:t>
            </a:r>
          </a:p>
          <a:p>
            <a:pPr algn="ctr">
              <a:defRPr/>
            </a:pPr>
            <a:r>
              <a:rPr lang="el-GR" sz="2800" dirty="0" smtClean="0"/>
              <a:t> η μέθοδος </a:t>
            </a:r>
            <a:r>
              <a:rPr lang="en-US" sz="2800" dirty="0" smtClean="0"/>
              <a:t>EOF</a:t>
            </a:r>
            <a:endParaRPr lang="el-GR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071670" y="1357298"/>
            <a:ext cx="5129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i="1" u="sng" dirty="0" smtClean="0"/>
              <a:t>Παράδειγμα τοπογραφικών δεδομένων</a:t>
            </a:r>
            <a:endParaRPr lang="el-GR" sz="2400" i="1" u="sng" dirty="0"/>
          </a:p>
        </p:txBody>
      </p:sp>
      <p:pic>
        <p:nvPicPr>
          <p:cNvPr id="21506" name="Picture 2" descr="H:\all files\after format files\desktop\Τσαμακια\Αντώνης paper\stations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643182"/>
            <a:ext cx="4733235" cy="2951624"/>
          </a:xfrm>
          <a:prstGeom prst="rect">
            <a:avLst/>
          </a:prstGeom>
          <a:noFill/>
        </p:spPr>
      </p:pic>
      <p:sp>
        <p:nvSpPr>
          <p:cNvPr id="9" name="8 - Λυγισμένο βέλος"/>
          <p:cNvSpPr/>
          <p:nvPr/>
        </p:nvSpPr>
        <p:spPr>
          <a:xfrm>
            <a:off x="3286116" y="2214554"/>
            <a:ext cx="1500198" cy="2000264"/>
          </a:xfrm>
          <a:prstGeom prst="bentArrow">
            <a:avLst>
              <a:gd name="adj1" fmla="val 7764"/>
              <a:gd name="adj2" fmla="val 12260"/>
              <a:gd name="adj3" fmla="val 25000"/>
              <a:gd name="adj4" fmla="val 4375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4" name="13 - Λυγισμένο βέλος"/>
          <p:cNvSpPr/>
          <p:nvPr/>
        </p:nvSpPr>
        <p:spPr>
          <a:xfrm flipV="1">
            <a:off x="2000232" y="4071942"/>
            <a:ext cx="2857520" cy="2143140"/>
          </a:xfrm>
          <a:prstGeom prst="bentArrow">
            <a:avLst>
              <a:gd name="adj1" fmla="val 4966"/>
              <a:gd name="adj2" fmla="val 8763"/>
              <a:gd name="adj3" fmla="val 17306"/>
              <a:gd name="adj4" fmla="val 4165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21508" name="Picture 4" descr="C:\EOF\p5.tif"/>
          <p:cNvPicPr>
            <a:picLocks noChangeAspect="1" noChangeArrowheads="1"/>
          </p:cNvPicPr>
          <p:nvPr/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4871734" y="4429132"/>
            <a:ext cx="4253466" cy="2357430"/>
          </a:xfrm>
          <a:prstGeom prst="rect">
            <a:avLst/>
          </a:prstGeom>
          <a:noFill/>
        </p:spPr>
      </p:pic>
      <p:pic>
        <p:nvPicPr>
          <p:cNvPr id="21509" name="Picture 5" descr="C:\EOF\testt\Eof newnew\latest\p3.tif"/>
          <p:cNvPicPr>
            <a:picLocks noChangeAspect="1" noChangeArrowheads="1"/>
          </p:cNvPicPr>
          <p:nvPr/>
        </p:nvPicPr>
        <p:blipFill>
          <a:blip r:embed="rId5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4916287" y="1857364"/>
            <a:ext cx="4227713" cy="2343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2910" y="214290"/>
            <a:ext cx="8000992" cy="1143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el-GR" sz="2800" dirty="0" smtClean="0"/>
              <a:t>3. Ανάλυση τοπογραφικών δεδομένων –</a:t>
            </a:r>
          </a:p>
          <a:p>
            <a:pPr algn="ctr">
              <a:defRPr/>
            </a:pPr>
            <a:r>
              <a:rPr lang="el-GR" sz="2800" dirty="0" smtClean="0"/>
              <a:t> η μέθοδος </a:t>
            </a:r>
            <a:r>
              <a:rPr lang="en-US" sz="2800" dirty="0" smtClean="0"/>
              <a:t>EOF</a:t>
            </a:r>
            <a:endParaRPr lang="el-GR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8 - Υπότιτλος"/>
          <p:cNvSpPr>
            <a:spLocks noGrp="1"/>
          </p:cNvSpPr>
          <p:nvPr>
            <p:ph type="subTitle" idx="1"/>
          </p:nvPr>
        </p:nvSpPr>
        <p:spPr>
          <a:xfrm>
            <a:off x="785786" y="1785926"/>
            <a:ext cx="7858180" cy="4643470"/>
          </a:xfrm>
        </p:spPr>
        <p:txBody>
          <a:bodyPr>
            <a:normAutofit lnSpcReduction="10000"/>
          </a:bodyPr>
          <a:lstStyle/>
          <a:p>
            <a:pPr algn="l"/>
            <a:r>
              <a:rPr lang="el-GR" sz="2400" b="1" dirty="0" smtClean="0">
                <a:solidFill>
                  <a:schemeClr val="tx1"/>
                </a:solidFill>
              </a:rPr>
              <a:t>Γιατί χρειάζεται?</a:t>
            </a:r>
          </a:p>
          <a:p>
            <a:pPr algn="l"/>
            <a:endParaRPr lang="el-GR" sz="2000" b="1" dirty="0" smtClean="0">
              <a:solidFill>
                <a:schemeClr val="tx1"/>
              </a:solidFill>
            </a:endParaRPr>
          </a:p>
          <a:p>
            <a:pPr marL="269875" indent="-269875" algn="l">
              <a:buFont typeface="Wingdings" pitchFamily="2" charset="2"/>
              <a:buChar char="Ø"/>
            </a:pPr>
            <a:r>
              <a:rPr lang="el-GR" sz="2000" b="1" dirty="0" smtClean="0">
                <a:solidFill>
                  <a:schemeClr val="tx1"/>
                </a:solidFill>
              </a:rPr>
              <a:t> </a:t>
            </a:r>
            <a:r>
              <a:rPr lang="el-GR" sz="2000" dirty="0" smtClean="0">
                <a:solidFill>
                  <a:schemeClr val="tx1"/>
                </a:solidFill>
              </a:rPr>
              <a:t>Η παραλιακή μορφολογία ελέγχει (και ελέγχεται από) τις παραλιακές υδροδυναμικές και </a:t>
            </a:r>
            <a:r>
              <a:rPr lang="el-GR" sz="2000" dirty="0" err="1" smtClean="0">
                <a:solidFill>
                  <a:schemeClr val="tx1"/>
                </a:solidFill>
              </a:rPr>
              <a:t>ιζηματοδυναμικές</a:t>
            </a:r>
            <a:r>
              <a:rPr lang="el-GR" sz="2000" dirty="0" smtClean="0">
                <a:solidFill>
                  <a:schemeClr val="tx1"/>
                </a:solidFill>
              </a:rPr>
              <a:t> διεργασίες και, συνεπώς, η ακριβής περιγραφή της είναι ιδιαίτερα σημαντική στην παράκτια μελέτη</a:t>
            </a:r>
          </a:p>
          <a:p>
            <a:pPr marL="269875" indent="-269875" algn="l">
              <a:buFont typeface="Wingdings" pitchFamily="2" charset="2"/>
              <a:buChar char="Ø"/>
            </a:pPr>
            <a:endParaRPr lang="el-GR" sz="2000" dirty="0" smtClean="0">
              <a:solidFill>
                <a:schemeClr val="tx1"/>
              </a:solidFill>
            </a:endParaRPr>
          </a:p>
          <a:p>
            <a:pPr marL="269875" indent="-269875" algn="l"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1"/>
                </a:solidFill>
              </a:rPr>
              <a:t>Η παραλιακή διατομή είναι ιδιαίτερα δυναμική, οπότε η αποτύπωση της μία συγκεκριμένη μέρα δεν μπορεί να είναι αντιπροσωπευτική.</a:t>
            </a:r>
          </a:p>
          <a:p>
            <a:pPr marL="269875" indent="-269875" algn="l">
              <a:buFont typeface="Wingdings" pitchFamily="2" charset="2"/>
              <a:buChar char="Ø"/>
            </a:pPr>
            <a:endParaRPr lang="el-GR" sz="2000" dirty="0" smtClean="0">
              <a:solidFill>
                <a:schemeClr val="tx1"/>
              </a:solidFill>
            </a:endParaRPr>
          </a:p>
          <a:p>
            <a:pPr marL="269875" indent="-269875" algn="l"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1"/>
                </a:solidFill>
              </a:rPr>
              <a:t>Υπάρχει η ανάγκη της περιγραφής μιας ‘μέσης’ διατομής όπου οι μικρής και μεσαίας κλίμακας αλλαγές βρίσκονται σε σχετική ισορροπία</a:t>
            </a:r>
          </a:p>
          <a:p>
            <a:pPr marL="269875" indent="-269875" algn="l">
              <a:buFont typeface="Wingdings" pitchFamily="2" charset="2"/>
              <a:buChar char="Ø"/>
            </a:pPr>
            <a:endParaRPr lang="el-GR" sz="2000" dirty="0" smtClean="0">
              <a:solidFill>
                <a:schemeClr val="tx1"/>
              </a:solidFill>
            </a:endParaRPr>
          </a:p>
          <a:p>
            <a:pPr algn="l"/>
            <a:r>
              <a:rPr lang="el-GR" sz="2000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el-GR" sz="2000" dirty="0" smtClean="0">
              <a:solidFill>
                <a:schemeClr val="tx1"/>
              </a:solidFill>
            </a:endParaRPr>
          </a:p>
          <a:p>
            <a:pPr algn="l"/>
            <a:endParaRPr lang="el-GR" sz="2000" dirty="0" smtClean="0">
              <a:solidFill>
                <a:schemeClr val="tx1"/>
              </a:solidFill>
            </a:endParaRPr>
          </a:p>
          <a:p>
            <a:pPr algn="l"/>
            <a:endParaRPr lang="el-GR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2910" y="214290"/>
            <a:ext cx="8000992" cy="1143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en-GB" sz="2800" dirty="0" smtClean="0"/>
              <a:t>3. </a:t>
            </a:r>
            <a:r>
              <a:rPr lang="el-GR" sz="2800" dirty="0" smtClean="0"/>
              <a:t>Ανάλυση </a:t>
            </a:r>
            <a:r>
              <a:rPr lang="el-GR" sz="2800" dirty="0" smtClean="0"/>
              <a:t>τοπογραφικών δεδομένων –</a:t>
            </a:r>
          </a:p>
          <a:p>
            <a:pPr algn="ctr">
              <a:defRPr/>
            </a:pPr>
            <a:r>
              <a:rPr lang="el-GR" sz="2800" dirty="0" smtClean="0"/>
              <a:t> η μέθοδος </a:t>
            </a:r>
            <a:r>
              <a:rPr lang="en-US" sz="2800" dirty="0" smtClean="0"/>
              <a:t>EOF</a:t>
            </a:r>
            <a:endParaRPr lang="el-GR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8 - Υπότιτλος"/>
          <p:cNvSpPr>
            <a:spLocks noGrp="1"/>
          </p:cNvSpPr>
          <p:nvPr>
            <p:ph type="subTitle" idx="1"/>
          </p:nvPr>
        </p:nvSpPr>
        <p:spPr>
          <a:xfrm>
            <a:off x="785786" y="1928802"/>
            <a:ext cx="7858180" cy="3929090"/>
          </a:xfrm>
        </p:spPr>
        <p:txBody>
          <a:bodyPr>
            <a:normAutofit/>
          </a:bodyPr>
          <a:lstStyle/>
          <a:p>
            <a:pPr algn="l"/>
            <a:endParaRPr lang="el-GR" sz="2000" dirty="0" smtClean="0">
              <a:solidFill>
                <a:schemeClr val="tx1"/>
              </a:solidFill>
            </a:endParaRPr>
          </a:p>
          <a:p>
            <a:pPr algn="l"/>
            <a:endParaRPr lang="el-GR" sz="2000" dirty="0" smtClean="0">
              <a:solidFill>
                <a:schemeClr val="tx1"/>
              </a:solidFill>
            </a:endParaRPr>
          </a:p>
          <a:p>
            <a:pPr algn="l"/>
            <a:endParaRPr lang="el-GR" sz="2000" dirty="0" smtClean="0">
              <a:solidFill>
                <a:schemeClr val="tx1"/>
              </a:solidFill>
            </a:endParaRPr>
          </a:p>
        </p:txBody>
      </p:sp>
      <p:sp>
        <p:nvSpPr>
          <p:cNvPr id="8" name="8 - Υπότιτλος"/>
          <p:cNvSpPr txBox="1">
            <a:spLocks/>
          </p:cNvSpPr>
          <p:nvPr/>
        </p:nvSpPr>
        <p:spPr>
          <a:xfrm>
            <a:off x="785786" y="1785926"/>
            <a:ext cx="7858180" cy="4786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Τι επιτυγχάνει η μέθοδος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EOF</a:t>
            </a:r>
            <a:r>
              <a:rPr kumimoji="0" lang="el-G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9875" lvl="0" indent="-269875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000" dirty="0" smtClean="0"/>
              <a:t>απομονώσει την χωρική και χρονική εξάρτηση των δεδομένων</a:t>
            </a:r>
            <a:r>
              <a:rPr lang="en-US" sz="2000" dirty="0" smtClean="0"/>
              <a:t> </a:t>
            </a:r>
            <a:r>
              <a:rPr lang="el-GR" sz="2000" dirty="0" smtClean="0"/>
              <a:t>και παράγει ένα ουσιαστικά μικρότερο αριθμό μεταβλητών οι οποίες εμπεριέχουν όμως τη μέγιστη αρχική πληροφορία.</a:t>
            </a:r>
          </a:p>
          <a:p>
            <a:pPr marL="269875" lvl="0" indent="-269875">
              <a:spcBef>
                <a:spcPct val="20000"/>
              </a:spcBef>
              <a:buFont typeface="Wingdings" pitchFamily="2" charset="2"/>
              <a:buChar char="Ø"/>
            </a:pP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9875" lvl="0" indent="-269875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000" dirty="0" smtClean="0"/>
              <a:t>παρέχει αντικειμενικούς μέσους των τάσεων της μεταβλητότητας και περιορίζει τον ‘θόρυβο’ στα δεδομένα</a:t>
            </a:r>
            <a:r>
              <a:rPr lang="en-US" sz="2000" dirty="0" smtClean="0"/>
              <a:t>.</a:t>
            </a:r>
          </a:p>
          <a:p>
            <a:pPr marL="269875" lvl="0" indent="-269875">
              <a:spcBef>
                <a:spcPct val="20000"/>
              </a:spcBef>
              <a:buFont typeface="Wingdings" pitchFamily="2" charset="2"/>
              <a:buChar char="Ø"/>
            </a:pP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9875" lvl="0" indent="-269875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000" dirty="0" smtClean="0"/>
              <a:t>διευκολύνει την ερμηνεία της χωρικής και χρονικής μεταβλητότητας.</a:t>
            </a: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2910" y="214290"/>
            <a:ext cx="8000992" cy="1143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el-GR" sz="2800" dirty="0" smtClean="0"/>
              <a:t>3. Ανάλυση τοπογραφικών δεδομένων –</a:t>
            </a:r>
          </a:p>
          <a:p>
            <a:pPr algn="ctr">
              <a:defRPr/>
            </a:pPr>
            <a:r>
              <a:rPr lang="el-GR" sz="2800" dirty="0" smtClean="0"/>
              <a:t> η μέθοδος </a:t>
            </a:r>
            <a:r>
              <a:rPr lang="en-US" sz="2800" dirty="0" smtClean="0"/>
              <a:t>EOF</a:t>
            </a:r>
            <a:endParaRPr lang="el-GR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8 - Υπότιτλος"/>
          <p:cNvSpPr>
            <a:spLocks noGrp="1"/>
          </p:cNvSpPr>
          <p:nvPr>
            <p:ph type="subTitle" idx="1"/>
          </p:nvPr>
        </p:nvSpPr>
        <p:spPr>
          <a:xfrm>
            <a:off x="785786" y="1928802"/>
            <a:ext cx="7858180" cy="3929090"/>
          </a:xfrm>
        </p:spPr>
        <p:txBody>
          <a:bodyPr>
            <a:normAutofit/>
          </a:bodyPr>
          <a:lstStyle/>
          <a:p>
            <a:pPr algn="l"/>
            <a:endParaRPr lang="el-GR" sz="2000" dirty="0" smtClean="0">
              <a:solidFill>
                <a:schemeClr val="tx1"/>
              </a:solidFill>
            </a:endParaRPr>
          </a:p>
          <a:p>
            <a:pPr algn="l"/>
            <a:endParaRPr lang="el-GR" sz="2000" dirty="0" smtClean="0">
              <a:solidFill>
                <a:schemeClr val="tx1"/>
              </a:solidFill>
            </a:endParaRPr>
          </a:p>
          <a:p>
            <a:pPr algn="l"/>
            <a:endParaRPr lang="el-GR" sz="2000" dirty="0" smtClean="0">
              <a:solidFill>
                <a:schemeClr val="tx1"/>
              </a:solidFill>
            </a:endParaRPr>
          </a:p>
        </p:txBody>
      </p:sp>
      <p:sp>
        <p:nvSpPr>
          <p:cNvPr id="8" name="8 - Υπότιτλος"/>
          <p:cNvSpPr txBox="1">
            <a:spLocks/>
          </p:cNvSpPr>
          <p:nvPr/>
        </p:nvSpPr>
        <p:spPr>
          <a:xfrm>
            <a:off x="357158" y="1357298"/>
            <a:ext cx="8429684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l-GR" sz="2000" dirty="0" smtClean="0"/>
              <a:t>Τα δεδομένα αποτελούν:</a:t>
            </a:r>
          </a:p>
          <a:p>
            <a:pPr lvl="0">
              <a:spcBef>
                <a:spcPct val="20000"/>
              </a:spcBef>
            </a:pPr>
            <a:endParaRPr lang="el-GR" sz="1000" dirty="0" smtClean="0"/>
          </a:p>
          <a:p>
            <a:pPr lvl="0">
              <a:spcBef>
                <a:spcPct val="20000"/>
              </a:spcBef>
            </a:pPr>
            <a:r>
              <a:rPr lang="el-GR" sz="2000" b="1" u="sng" dirty="0" smtClean="0"/>
              <a:t>Για κάθε σταθμό </a:t>
            </a:r>
            <a:r>
              <a:rPr lang="el-GR" sz="2000" dirty="0" smtClean="0"/>
              <a:t>ανυψώσεις του πυθμένα σε </a:t>
            </a:r>
            <a:r>
              <a:rPr lang="el-GR" sz="2400" b="1" i="1" dirty="0" err="1" smtClean="0">
                <a:solidFill>
                  <a:srgbClr val="FF0000"/>
                </a:solidFill>
              </a:rPr>
              <a:t>n</a:t>
            </a:r>
            <a:r>
              <a:rPr lang="el-GR" sz="2400" b="1" i="1" baseline="-25000" dirty="0" err="1" smtClean="0">
                <a:solidFill>
                  <a:srgbClr val="FF0000"/>
                </a:solidFill>
              </a:rPr>
              <a:t>s</a:t>
            </a:r>
            <a:r>
              <a:rPr lang="el-GR" sz="2000" b="1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διαφορετικά σημεία πάνω στο προφίλ και σε </a:t>
            </a:r>
            <a:r>
              <a:rPr lang="el-GR" sz="2400" b="1" i="1" dirty="0" err="1" smtClean="0">
                <a:solidFill>
                  <a:srgbClr val="FF0000"/>
                </a:solidFill>
              </a:rPr>
              <a:t>n</a:t>
            </a:r>
            <a:r>
              <a:rPr lang="el-GR" sz="2400" b="1" i="1" baseline="-25000" dirty="0" err="1" smtClean="0">
                <a:solidFill>
                  <a:srgbClr val="FF0000"/>
                </a:solidFill>
              </a:rPr>
              <a:t>t</a:t>
            </a:r>
            <a:r>
              <a:rPr lang="el-GR" sz="2000" baseline="-25000" dirty="0" smtClean="0"/>
              <a:t> </a:t>
            </a:r>
            <a:r>
              <a:rPr lang="el-GR" sz="2000" dirty="0" smtClean="0"/>
              <a:t> διαφορετικές χρονικές στιγμές. Για τη χρονική στιγμή </a:t>
            </a:r>
            <a:r>
              <a:rPr lang="en-GB" sz="2000" b="1" i="1" dirty="0" err="1" smtClean="0">
                <a:solidFill>
                  <a:srgbClr val="FF0000"/>
                </a:solidFill>
              </a:rPr>
              <a:t>t</a:t>
            </a:r>
            <a:r>
              <a:rPr lang="en-GB" sz="2000" b="1" i="1" baseline="-25000" dirty="0" err="1" smtClean="0">
                <a:solidFill>
                  <a:srgbClr val="FF0000"/>
                </a:solidFill>
              </a:rPr>
              <a:t>j</a:t>
            </a:r>
            <a:r>
              <a:rPr lang="el-GR" sz="2000" b="1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σε ένα σημείο </a:t>
            </a:r>
            <a:r>
              <a:rPr lang="en-GB" sz="2000" b="1" i="1" dirty="0" smtClean="0">
                <a:solidFill>
                  <a:srgbClr val="FF0000"/>
                </a:solidFill>
              </a:rPr>
              <a:t>x</a:t>
            </a:r>
            <a:r>
              <a:rPr lang="en-GB" sz="2000" b="1" i="1" baseline="-25000" dirty="0" smtClean="0">
                <a:solidFill>
                  <a:srgbClr val="FF0000"/>
                </a:solidFill>
              </a:rPr>
              <a:t>i</a:t>
            </a:r>
            <a:r>
              <a:rPr lang="el-GR" sz="2000" b="1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η ανύψωση είναι:</a:t>
            </a:r>
          </a:p>
          <a:p>
            <a:pPr lvl="0">
              <a:spcBef>
                <a:spcPct val="20000"/>
              </a:spcBef>
            </a:pPr>
            <a:endParaRPr lang="el-GR" sz="1000" dirty="0" smtClean="0"/>
          </a:p>
          <a:p>
            <a:pPr lvl="0">
              <a:spcBef>
                <a:spcPct val="20000"/>
              </a:spcBef>
            </a:pPr>
            <a:r>
              <a:rPr lang="el-GR" sz="2000" dirty="0" smtClean="0"/>
              <a:t>                                            όπου</a:t>
            </a:r>
          </a:p>
          <a:p>
            <a:pPr lvl="0">
              <a:spcBef>
                <a:spcPct val="20000"/>
              </a:spcBef>
            </a:pPr>
            <a:r>
              <a:rPr lang="el-GR" sz="2000" dirty="0" smtClean="0"/>
              <a:t>Οπότε:</a:t>
            </a:r>
          </a:p>
          <a:p>
            <a:pPr lvl="0">
              <a:spcBef>
                <a:spcPct val="20000"/>
              </a:spcBef>
            </a:pPr>
            <a:endParaRPr lang="el-GR" sz="2000" dirty="0" smtClean="0"/>
          </a:p>
          <a:p>
            <a:pPr lvl="0">
              <a:spcBef>
                <a:spcPct val="20000"/>
              </a:spcBef>
            </a:pP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2000232" y="3000372"/>
          <a:ext cx="857256" cy="734791"/>
        </p:xfrm>
        <a:graphic>
          <a:graphicData uri="http://schemas.openxmlformats.org/presentationml/2006/ole">
            <p:oleObj spid="_x0000_s28680" name="Εξίσωση" r:id="rId4" imgW="304536" imgH="253780" progId="Equation.3">
              <p:embed/>
            </p:oleObj>
          </a:graphicData>
        </a:graphic>
      </p:graphicFrame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3714744" y="3143248"/>
          <a:ext cx="3357586" cy="454673"/>
        </p:xfrm>
        <a:graphic>
          <a:graphicData uri="http://schemas.openxmlformats.org/presentationml/2006/ole">
            <p:oleObj spid="_x0000_s28681" name="Εξίσωση" r:id="rId5" imgW="1651000" imgH="228600" progId="Equation.3">
              <p:embed/>
            </p:oleObj>
          </a:graphicData>
        </a:graphic>
      </p:graphicFrame>
      <p:pic>
        <p:nvPicPr>
          <p:cNvPr id="13" name="12 - Εικόνα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00166" y="4071942"/>
            <a:ext cx="650085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2910" y="214290"/>
            <a:ext cx="8000992" cy="1143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el-GR" sz="2800" dirty="0" smtClean="0"/>
              <a:t>3. Ανάλυση τοπογραφικών δεδομένων –</a:t>
            </a:r>
          </a:p>
          <a:p>
            <a:pPr algn="ctr">
              <a:defRPr/>
            </a:pPr>
            <a:r>
              <a:rPr lang="el-GR" sz="2800" dirty="0" smtClean="0"/>
              <a:t> η μέθοδος </a:t>
            </a:r>
            <a:r>
              <a:rPr lang="en-US" sz="2800" dirty="0" smtClean="0"/>
              <a:t>EOF</a:t>
            </a:r>
            <a:endParaRPr lang="el-GR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8 - Υπότιτλος"/>
          <p:cNvSpPr txBox="1">
            <a:spLocks/>
          </p:cNvSpPr>
          <p:nvPr/>
        </p:nvSpPr>
        <p:spPr>
          <a:xfrm>
            <a:off x="357158" y="1357298"/>
            <a:ext cx="8429684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l-GR" sz="2000" dirty="0" smtClean="0"/>
              <a:t>Από τον πίνακα </a:t>
            </a:r>
            <a:r>
              <a:rPr lang="el-GR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GB" sz="2400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l-GR" sz="2000" dirty="0" smtClean="0"/>
              <a:t>, υπολογίζονται στη συνέχεια οι παρακάτω τετραγωνικοί  πίνακες </a:t>
            </a:r>
            <a:r>
              <a:rPr lang="el-GR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n-GB" sz="2400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l-GR" sz="2000" dirty="0" smtClean="0"/>
              <a:t> και </a:t>
            </a:r>
            <a:r>
              <a:rPr lang="el-GR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en-GB" sz="2400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l-GR" sz="2000" dirty="0" smtClean="0"/>
              <a:t>: </a:t>
            </a:r>
            <a:endParaRPr lang="en-US" sz="2000" dirty="0" smtClean="0"/>
          </a:p>
          <a:p>
            <a:pPr lvl="0">
              <a:spcBef>
                <a:spcPct val="20000"/>
              </a:spcBef>
            </a:pPr>
            <a:endParaRPr lang="en-US" sz="2000" dirty="0" smtClean="0"/>
          </a:p>
          <a:p>
            <a:pPr lvl="0">
              <a:spcBef>
                <a:spcPct val="20000"/>
              </a:spcBef>
            </a:pPr>
            <a:endParaRPr lang="en-US" sz="2000" dirty="0" smtClean="0"/>
          </a:p>
          <a:p>
            <a:pPr lvl="0">
              <a:spcBef>
                <a:spcPct val="20000"/>
              </a:spcBef>
            </a:pPr>
            <a:endParaRPr lang="en-US" sz="2000" dirty="0" smtClean="0"/>
          </a:p>
          <a:p>
            <a:pPr lvl="0">
              <a:spcBef>
                <a:spcPct val="20000"/>
              </a:spcBef>
            </a:pPr>
            <a:endParaRPr lang="el-GR" dirty="0" smtClean="0"/>
          </a:p>
          <a:p>
            <a:pPr lvl="0">
              <a:spcBef>
                <a:spcPct val="20000"/>
              </a:spcBef>
            </a:pPr>
            <a:r>
              <a:rPr lang="el-GR" sz="2000" dirty="0" smtClean="0"/>
              <a:t>Στη συνέχεια προσδιορίζονται :</a:t>
            </a:r>
          </a:p>
          <a:p>
            <a:pPr marL="269875" lvl="0" indent="-269875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000" dirty="0" smtClean="0"/>
              <a:t>οι </a:t>
            </a:r>
            <a:r>
              <a:rPr lang="el-GR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GB" sz="2000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dirty="0" err="1" smtClean="0"/>
              <a:t>ιδιοτιμές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ιδιοσυναρτήσεις</a:t>
            </a:r>
            <a:r>
              <a:rPr lang="el-GR" sz="2000" dirty="0" smtClean="0"/>
              <a:t> του πίνακα </a:t>
            </a:r>
            <a:r>
              <a:rPr lang="el-GR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n-GB" sz="2000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dirty="0" smtClean="0"/>
              <a:t>για τις οποίες ισχύει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</a:p>
          <a:p>
            <a:pPr marL="269875" lvl="0" indent="-269875">
              <a:spcBef>
                <a:spcPct val="20000"/>
              </a:spcBef>
              <a:buFont typeface="Wingdings" pitchFamily="2" charset="2"/>
              <a:buChar char="Ø"/>
            </a:pPr>
            <a:endParaRPr lang="el-GR" sz="2000" dirty="0" smtClean="0"/>
          </a:p>
          <a:p>
            <a:pPr marL="269875" lvl="0" indent="-269875">
              <a:spcBef>
                <a:spcPct val="20000"/>
              </a:spcBef>
            </a:pPr>
            <a:r>
              <a:rPr lang="el-GR" sz="2000" dirty="0" smtClean="0"/>
              <a:t>               όπου, </a:t>
            </a:r>
            <a:r>
              <a:rPr lang="en-GB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GB" sz="2000" i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GB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l-GR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1, 2, ..., </a:t>
            </a:r>
            <a:r>
              <a:rPr lang="en-GB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GB" sz="2000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l-GR" sz="2000" dirty="0" smtClean="0"/>
              <a:t>  είναι οι χωρικές </a:t>
            </a:r>
            <a:r>
              <a:rPr lang="el-GR" sz="2000" dirty="0" err="1" smtClean="0"/>
              <a:t>ιδιοσυναρτήσεις</a:t>
            </a:r>
            <a:endParaRPr lang="el-GR" sz="2000" dirty="0" smtClean="0"/>
          </a:p>
          <a:p>
            <a:pPr marL="269875" lvl="0" indent="-269875">
              <a:spcBef>
                <a:spcPct val="20000"/>
              </a:spcBef>
            </a:pPr>
            <a:endParaRPr lang="el-GR" sz="900" dirty="0" smtClean="0"/>
          </a:p>
          <a:p>
            <a:pPr marL="269875" indent="-269875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000" i="1" dirty="0" smtClean="0"/>
              <a:t> οι </a:t>
            </a:r>
            <a:r>
              <a:rPr lang="en-GB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GB" sz="2000" i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GB" sz="2000" i="1" dirty="0" smtClean="0"/>
              <a:t> </a:t>
            </a:r>
            <a:r>
              <a:rPr lang="el-GR" sz="2000" dirty="0" err="1" smtClean="0"/>
              <a:t>ιδιοτιμές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ιδιοσυναρτήσεις</a:t>
            </a:r>
            <a:r>
              <a:rPr lang="el-GR" sz="2000" dirty="0" smtClean="0"/>
              <a:t> του πίνακα </a:t>
            </a:r>
            <a:r>
              <a:rPr lang="el-GR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en-GB" sz="2000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dirty="0" smtClean="0"/>
              <a:t>για τις οποίες ισχύει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</a:p>
          <a:p>
            <a:pPr marL="269875" indent="-269875">
              <a:spcBef>
                <a:spcPct val="20000"/>
              </a:spcBef>
              <a:buFont typeface="Wingdings" pitchFamily="2" charset="2"/>
              <a:buChar char="Ø"/>
            </a:pPr>
            <a:endParaRPr lang="el-GR" sz="2000" dirty="0" smtClean="0"/>
          </a:p>
          <a:p>
            <a:pPr marL="269875" indent="-269875">
              <a:spcBef>
                <a:spcPct val="20000"/>
              </a:spcBef>
              <a:buFont typeface="Wingdings" pitchFamily="2" charset="2"/>
              <a:buChar char="Ø"/>
            </a:pPr>
            <a:endParaRPr lang="el-GR" sz="1000" dirty="0" smtClean="0"/>
          </a:p>
          <a:p>
            <a:pPr marL="269875" indent="-269875">
              <a:spcBef>
                <a:spcPct val="20000"/>
              </a:spcBef>
            </a:pPr>
            <a:r>
              <a:rPr lang="el-GR" sz="2000" dirty="0" smtClean="0"/>
              <a:t>              όπου, </a:t>
            </a:r>
            <a:r>
              <a:rPr lang="en-GB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2000" i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GB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l-GR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1, 2, ..., </a:t>
            </a:r>
            <a:r>
              <a:rPr lang="en-GB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GB" sz="2000" i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l-GR" sz="2000" dirty="0" smtClean="0"/>
              <a:t>είναι οι χρονικές </a:t>
            </a:r>
            <a:r>
              <a:rPr lang="el-GR" sz="2000" dirty="0" err="1" smtClean="0"/>
              <a:t>ιδιοσυναρτήσεις</a:t>
            </a:r>
            <a:endParaRPr lang="en-US" sz="2000" dirty="0" smtClean="0"/>
          </a:p>
          <a:p>
            <a:pPr lvl="0">
              <a:spcBef>
                <a:spcPct val="20000"/>
              </a:spcBef>
            </a:pPr>
            <a:endParaRPr lang="en-US" sz="2000" dirty="0" smtClean="0"/>
          </a:p>
          <a:p>
            <a:pPr lvl="0">
              <a:spcBef>
                <a:spcPct val="20000"/>
              </a:spcBef>
            </a:pPr>
            <a:endParaRPr lang="en-US" sz="2000" dirty="0" smtClean="0"/>
          </a:p>
          <a:p>
            <a:pPr lvl="0">
              <a:spcBef>
                <a:spcPct val="20000"/>
              </a:spcBef>
            </a:pPr>
            <a:endParaRPr lang="en-US" sz="2000" dirty="0" smtClean="0"/>
          </a:p>
          <a:p>
            <a:pPr lvl="0">
              <a:spcBef>
                <a:spcPct val="20000"/>
              </a:spcBef>
            </a:pPr>
            <a:endParaRPr lang="en-US" sz="2000" dirty="0" smtClean="0"/>
          </a:p>
          <a:p>
            <a:pPr lvl="0">
              <a:spcBef>
                <a:spcPct val="20000"/>
              </a:spcBef>
            </a:pPr>
            <a:endParaRPr lang="en-US" sz="2000" dirty="0" smtClean="0"/>
          </a:p>
          <a:p>
            <a:pPr lvl="0">
              <a:spcBef>
                <a:spcPct val="20000"/>
              </a:spcBef>
            </a:pPr>
            <a:endParaRPr lang="en-US" sz="2000" dirty="0" smtClean="0"/>
          </a:p>
          <a:p>
            <a:pPr lvl="0">
              <a:spcBef>
                <a:spcPct val="20000"/>
              </a:spcBef>
            </a:pPr>
            <a:endParaRPr lang="en-US" sz="2000" dirty="0" smtClean="0"/>
          </a:p>
          <a:p>
            <a:pPr lvl="0">
              <a:spcBef>
                <a:spcPct val="20000"/>
              </a:spcBef>
            </a:pPr>
            <a:endParaRPr lang="el-GR" sz="2000" dirty="0" smtClean="0"/>
          </a:p>
          <a:p>
            <a:pPr lvl="0">
              <a:spcBef>
                <a:spcPct val="20000"/>
              </a:spcBef>
            </a:pPr>
            <a:endParaRPr lang="el-GR" sz="1000" dirty="0" smtClean="0"/>
          </a:p>
          <a:p>
            <a:pPr lvl="0">
              <a:spcBef>
                <a:spcPct val="20000"/>
              </a:spcBef>
            </a:pPr>
            <a:endParaRPr lang="el-GR" sz="2000" dirty="0" smtClean="0"/>
          </a:p>
          <a:p>
            <a:pPr lvl="0">
              <a:spcBef>
                <a:spcPct val="20000"/>
              </a:spcBef>
            </a:pP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4286248" y="2071678"/>
          <a:ext cx="2289174" cy="886084"/>
        </p:xfrm>
        <a:graphic>
          <a:graphicData uri="http://schemas.openxmlformats.org/presentationml/2006/ole">
            <p:oleObj spid="_x0000_s32785" name="Εξίσωση" r:id="rId4" imgW="1104840" imgH="431640" progId="Equation.3">
              <p:embed/>
            </p:oleObj>
          </a:graphicData>
        </a:graphic>
      </p:graphicFrame>
      <p:sp>
        <p:nvSpPr>
          <p:cNvPr id="16" name="15 - TextBox"/>
          <p:cNvSpPr txBox="1"/>
          <p:nvPr/>
        </p:nvSpPr>
        <p:spPr>
          <a:xfrm>
            <a:off x="2357422" y="2928934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όπου</a:t>
            </a:r>
            <a:r>
              <a:rPr 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GB" sz="2400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l-GR" sz="2400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dirty="0" smtClean="0"/>
              <a:t>είναι ο ανάστροφος του </a:t>
            </a:r>
            <a:r>
              <a:rPr lang="el-GR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GB" sz="2400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l-G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2000232" y="2143116"/>
          <a:ext cx="2217736" cy="858432"/>
        </p:xfrm>
        <a:graphic>
          <a:graphicData uri="http://schemas.openxmlformats.org/presentationml/2006/ole">
            <p:oleObj spid="_x0000_s32786" name="Εξίσωση" r:id="rId5" imgW="1104840" imgH="431640" progId="Equation.3">
              <p:embed/>
            </p:oleObj>
          </a:graphicData>
        </a:graphic>
      </p:graphicFrame>
      <p:pic>
        <p:nvPicPr>
          <p:cNvPr id="24" name="23 - Εικόνα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868" y="4286256"/>
            <a:ext cx="150019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32778" name="Object 10"/>
          <p:cNvGraphicFramePr>
            <a:graphicFrameLocks noChangeAspect="1"/>
          </p:cNvGraphicFramePr>
          <p:nvPr/>
        </p:nvGraphicFramePr>
        <p:xfrm>
          <a:off x="3643306" y="5643578"/>
          <a:ext cx="1447800" cy="490538"/>
        </p:xfrm>
        <a:graphic>
          <a:graphicData uri="http://schemas.openxmlformats.org/presentationml/2006/ole">
            <p:oleObj spid="_x0000_s32787" name="Εξίσωση" r:id="rId7" imgW="71100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2910" y="214290"/>
            <a:ext cx="8000992" cy="1143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el-GR" sz="2800" dirty="0" smtClean="0"/>
              <a:t>3. Ανάλυση τοπογραφικών δεδομένων –</a:t>
            </a:r>
          </a:p>
          <a:p>
            <a:pPr algn="ctr">
              <a:defRPr/>
            </a:pPr>
            <a:r>
              <a:rPr lang="el-GR" sz="2800" dirty="0" smtClean="0"/>
              <a:t> η μέθοδος </a:t>
            </a:r>
            <a:r>
              <a:rPr lang="en-US" sz="2800" dirty="0" smtClean="0"/>
              <a:t>EOF</a:t>
            </a:r>
            <a:endParaRPr lang="el-GR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8 - Υπότιτλος"/>
          <p:cNvSpPr>
            <a:spLocks noGrp="1"/>
          </p:cNvSpPr>
          <p:nvPr>
            <p:ph type="subTitle" idx="1"/>
          </p:nvPr>
        </p:nvSpPr>
        <p:spPr>
          <a:xfrm>
            <a:off x="785786" y="1928802"/>
            <a:ext cx="7858180" cy="3929090"/>
          </a:xfrm>
        </p:spPr>
        <p:txBody>
          <a:bodyPr>
            <a:normAutofit/>
          </a:bodyPr>
          <a:lstStyle/>
          <a:p>
            <a:pPr algn="l"/>
            <a:endParaRPr lang="el-GR" sz="2000" dirty="0" smtClean="0">
              <a:solidFill>
                <a:schemeClr val="tx1"/>
              </a:solidFill>
            </a:endParaRPr>
          </a:p>
          <a:p>
            <a:pPr algn="l"/>
            <a:endParaRPr lang="el-GR" sz="2000" dirty="0" smtClean="0">
              <a:solidFill>
                <a:schemeClr val="tx1"/>
              </a:solidFill>
            </a:endParaRPr>
          </a:p>
          <a:p>
            <a:pPr algn="l"/>
            <a:endParaRPr lang="el-GR" sz="2000" dirty="0" smtClean="0">
              <a:solidFill>
                <a:schemeClr val="tx1"/>
              </a:solidFill>
            </a:endParaRPr>
          </a:p>
        </p:txBody>
      </p:sp>
      <p:sp>
        <p:nvSpPr>
          <p:cNvPr id="8" name="8 - Υπότιτλος"/>
          <p:cNvSpPr txBox="1">
            <a:spLocks/>
          </p:cNvSpPr>
          <p:nvPr/>
        </p:nvSpPr>
        <p:spPr>
          <a:xfrm>
            <a:off x="642910" y="1571612"/>
            <a:ext cx="7858180" cy="47863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Τι εκφράζουν οι χωρικές </a:t>
            </a:r>
            <a:r>
              <a:rPr kumimoji="0" lang="el-G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ιδιοσυναρτήσεις</a:t>
            </a:r>
            <a:endParaRPr kumimoji="0" lang="el-G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just">
              <a:spcBef>
                <a:spcPct val="20000"/>
              </a:spcBef>
            </a:pPr>
            <a:r>
              <a:rPr lang="el-GR" sz="2000" u="sng" dirty="0" smtClean="0"/>
              <a:t>Έχει προταθεί </a:t>
            </a:r>
            <a:r>
              <a:rPr lang="en-US" sz="2000" u="sng" dirty="0" smtClean="0"/>
              <a:t>(</a:t>
            </a:r>
            <a:r>
              <a:rPr lang="el-GR" sz="2000" u="sng" dirty="0" smtClean="0"/>
              <a:t>π.χ. </a:t>
            </a:r>
            <a:r>
              <a:rPr lang="en-US" sz="2000" u="sng" dirty="0" smtClean="0"/>
              <a:t>Aubrey, 1979) </a:t>
            </a:r>
            <a:r>
              <a:rPr lang="el-GR" sz="2000" u="sng" dirty="0" smtClean="0"/>
              <a:t>ότι οι 3 πρώτες χωρικές </a:t>
            </a:r>
            <a:r>
              <a:rPr lang="el-GR" sz="2000" u="sng" dirty="0" err="1" smtClean="0"/>
              <a:t>ιδιοσυναρτήσεις</a:t>
            </a:r>
            <a:r>
              <a:rPr lang="el-GR" sz="2000" u="sng" dirty="0" smtClean="0"/>
              <a:t> περιέχουν σχεδόν όλη την πληροφορία της μεταβλητότητας της παραλιακής διατομής</a:t>
            </a:r>
            <a:r>
              <a:rPr lang="el-GR" sz="2000" dirty="0" smtClean="0"/>
              <a:t>:</a:t>
            </a:r>
          </a:p>
          <a:p>
            <a:pPr marL="269875" lvl="0" indent="-269875">
              <a:spcBef>
                <a:spcPct val="20000"/>
              </a:spcBef>
            </a:pPr>
            <a:endParaRPr lang="el-GR" sz="2000" dirty="0" smtClean="0"/>
          </a:p>
          <a:p>
            <a:pPr marL="269875" lvl="0" indent="-269875">
              <a:spcBef>
                <a:spcPct val="20000"/>
              </a:spcBef>
            </a:pPr>
            <a:r>
              <a:rPr lang="el-GR" sz="2000" dirty="0" smtClean="0"/>
              <a:t> (1) η πρώτη χωρική </a:t>
            </a:r>
            <a:r>
              <a:rPr lang="el-GR" sz="2000" dirty="0" err="1" smtClean="0"/>
              <a:t>ιδιοσυνάρτηση</a:t>
            </a:r>
            <a:r>
              <a:rPr lang="el-GR" sz="2000" dirty="0" smtClean="0"/>
              <a:t> (</a:t>
            </a:r>
            <a:r>
              <a:rPr lang="en-U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l-GR" sz="2000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l-GR" sz="2000" dirty="0" smtClean="0"/>
              <a:t>) αντιπροσωπεύει το ‘μέσο’ προφίλ της </a:t>
            </a:r>
            <a:r>
              <a:rPr lang="el-GR" sz="2000" dirty="0" err="1" smtClean="0"/>
              <a:t>χρονοσειράς</a:t>
            </a:r>
            <a:endParaRPr lang="el-GR" sz="2000" dirty="0" smtClean="0"/>
          </a:p>
          <a:p>
            <a:pPr marL="269875" lvl="0" indent="-269875">
              <a:spcBef>
                <a:spcPct val="20000"/>
              </a:spcBef>
            </a:pPr>
            <a:endParaRPr lang="el-GR" sz="2000" dirty="0" smtClean="0"/>
          </a:p>
          <a:p>
            <a:pPr marL="269875" lvl="0" indent="-269875">
              <a:spcBef>
                <a:spcPct val="20000"/>
              </a:spcBef>
            </a:pPr>
            <a:r>
              <a:rPr lang="el-GR" sz="2000" dirty="0" smtClean="0"/>
              <a:t>(2) η δεύτερη (</a:t>
            </a:r>
            <a:r>
              <a:rPr lang="en-U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l-GR" sz="2000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sz="2000" dirty="0" smtClean="0"/>
              <a:t>) δίνει πληροφορία για τις πιθανές θέσεις του χερσαίου και του υποθαλάσσιου υβώματος.</a:t>
            </a:r>
          </a:p>
          <a:p>
            <a:pPr marL="269875" lvl="0" indent="-269875">
              <a:spcBef>
                <a:spcPct val="20000"/>
              </a:spcBef>
            </a:pPr>
            <a:endParaRPr lang="el-GR" sz="2000" dirty="0" smtClean="0"/>
          </a:p>
          <a:p>
            <a:pPr marL="269875" lvl="0" indent="-269875">
              <a:spcBef>
                <a:spcPct val="20000"/>
              </a:spcBef>
            </a:pPr>
            <a:r>
              <a:rPr lang="el-GR" sz="2000" dirty="0" smtClean="0"/>
              <a:t> (3) η τρίτη συνάρτηση (</a:t>
            </a:r>
            <a:r>
              <a:rPr lang="en-U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l-GR" sz="2000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l-GR" sz="2000" dirty="0" smtClean="0"/>
              <a:t>) σχετίζεται με την χαμηλότερη στάθμη της παλίρροιας (</a:t>
            </a:r>
            <a:r>
              <a:rPr lang="en-US" sz="2000" dirty="0" smtClean="0"/>
              <a:t>low</a:t>
            </a:r>
            <a:r>
              <a:rPr lang="el-GR" sz="2000" dirty="0" smtClean="0"/>
              <a:t>-</a:t>
            </a:r>
            <a:r>
              <a:rPr lang="en-US" sz="2000" dirty="0" smtClean="0"/>
              <a:t>tide terrace</a:t>
            </a:r>
            <a:r>
              <a:rPr lang="el-GR" sz="2000" dirty="0" smtClean="0"/>
              <a:t>).</a:t>
            </a: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2910" y="214290"/>
            <a:ext cx="8000992" cy="1143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el-GR" sz="2800" dirty="0" smtClean="0"/>
              <a:t>3. Ανάλυση τοπογραφικών δεδομένων –</a:t>
            </a:r>
          </a:p>
          <a:p>
            <a:pPr algn="ctr">
              <a:defRPr/>
            </a:pPr>
            <a:r>
              <a:rPr lang="el-GR" sz="2800" dirty="0" smtClean="0"/>
              <a:t> η μέθοδος </a:t>
            </a:r>
            <a:r>
              <a:rPr lang="en-US" sz="2800" dirty="0" smtClean="0"/>
              <a:t>EOF</a:t>
            </a:r>
            <a:endParaRPr lang="el-GR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8 - Υπότιτλος"/>
          <p:cNvSpPr>
            <a:spLocks noGrp="1"/>
          </p:cNvSpPr>
          <p:nvPr>
            <p:ph type="subTitle" idx="1"/>
          </p:nvPr>
        </p:nvSpPr>
        <p:spPr>
          <a:xfrm>
            <a:off x="785786" y="1928802"/>
            <a:ext cx="7858180" cy="3929090"/>
          </a:xfrm>
        </p:spPr>
        <p:txBody>
          <a:bodyPr>
            <a:normAutofit/>
          </a:bodyPr>
          <a:lstStyle/>
          <a:p>
            <a:pPr algn="l"/>
            <a:endParaRPr lang="el-GR" sz="2000" dirty="0" smtClean="0">
              <a:solidFill>
                <a:schemeClr val="tx1"/>
              </a:solidFill>
            </a:endParaRPr>
          </a:p>
          <a:p>
            <a:pPr algn="l"/>
            <a:endParaRPr lang="el-GR" sz="2000" dirty="0" smtClean="0">
              <a:solidFill>
                <a:schemeClr val="tx1"/>
              </a:solidFill>
            </a:endParaRPr>
          </a:p>
          <a:p>
            <a:pPr algn="l"/>
            <a:endParaRPr lang="el-GR" sz="2000" dirty="0" smtClean="0">
              <a:solidFill>
                <a:schemeClr val="tx1"/>
              </a:solidFill>
            </a:endParaRPr>
          </a:p>
        </p:txBody>
      </p:sp>
      <p:sp>
        <p:nvSpPr>
          <p:cNvPr id="8" name="8 - Υπότιτλος"/>
          <p:cNvSpPr txBox="1">
            <a:spLocks/>
          </p:cNvSpPr>
          <p:nvPr/>
        </p:nvSpPr>
        <p:spPr>
          <a:xfrm>
            <a:off x="642910" y="1500174"/>
            <a:ext cx="7858180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Τι εκφράζουν οι χρονικές </a:t>
            </a:r>
            <a:r>
              <a:rPr kumimoji="0" lang="el-G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ιδιοσυναρτήσεις</a:t>
            </a:r>
            <a:endParaRPr kumimoji="0" lang="el-G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just">
              <a:spcBef>
                <a:spcPct val="20000"/>
              </a:spcBef>
            </a:pPr>
            <a:r>
              <a:rPr lang="el-GR" sz="2000" u="sng" dirty="0" smtClean="0"/>
              <a:t>Έχει προταθεί </a:t>
            </a:r>
            <a:r>
              <a:rPr lang="en-US" sz="2000" u="sng" dirty="0" smtClean="0"/>
              <a:t>(</a:t>
            </a:r>
            <a:r>
              <a:rPr lang="el-GR" sz="2000" u="sng" dirty="0" smtClean="0"/>
              <a:t>π.χ. </a:t>
            </a:r>
            <a:r>
              <a:rPr lang="en-US" sz="2000" u="sng" dirty="0" smtClean="0"/>
              <a:t>Aubrey, 1979) </a:t>
            </a:r>
            <a:r>
              <a:rPr lang="el-GR" sz="2000" u="sng" dirty="0" smtClean="0"/>
              <a:t>ότι οι 3 πρώτες χρονικές </a:t>
            </a:r>
            <a:r>
              <a:rPr lang="el-GR" sz="2000" u="sng" dirty="0" err="1" smtClean="0"/>
              <a:t>ιδιοσυναρτήσεις</a:t>
            </a:r>
            <a:r>
              <a:rPr lang="el-GR" sz="2000" u="sng" dirty="0" smtClean="0"/>
              <a:t> δίνουν την εξής πληροφορία</a:t>
            </a:r>
            <a:r>
              <a:rPr lang="el-GR" sz="2000" dirty="0" smtClean="0"/>
              <a:t>:</a:t>
            </a:r>
          </a:p>
          <a:p>
            <a:pPr marL="269875" lvl="0" indent="-269875">
              <a:spcBef>
                <a:spcPct val="20000"/>
              </a:spcBef>
            </a:pPr>
            <a:endParaRPr lang="el-GR" sz="2000" dirty="0" smtClean="0"/>
          </a:p>
          <a:p>
            <a:pPr marL="457200" lvl="0" indent="-457200">
              <a:spcBef>
                <a:spcPct val="20000"/>
              </a:spcBef>
              <a:buAutoNum type="arabicParenBoth"/>
            </a:pPr>
            <a:r>
              <a:rPr lang="el-GR" sz="2000" dirty="0" smtClean="0"/>
              <a:t>από την πρώτη συνάρτηση (</a:t>
            </a:r>
            <a:r>
              <a:rPr lang="en-GB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l-GR" sz="2000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l-GR" sz="2000" dirty="0" smtClean="0"/>
              <a:t>) μπορεί να εξαχθεί η γενικότερη τάση του προφίλ για διάβρωση ή απόθεση, όταν αυτή αναπαρασταθεί σε σχέση με τον χρόνο</a:t>
            </a:r>
          </a:p>
          <a:p>
            <a:pPr marL="457200" lvl="0" indent="-457200">
              <a:spcBef>
                <a:spcPct val="20000"/>
              </a:spcBef>
              <a:buAutoNum type="arabicParenBoth"/>
            </a:pPr>
            <a:endParaRPr lang="el-GR" sz="2000" dirty="0" smtClean="0"/>
          </a:p>
          <a:p>
            <a:pPr marL="457200" lvl="0" indent="-457200">
              <a:spcBef>
                <a:spcPct val="20000"/>
              </a:spcBef>
              <a:buAutoNum type="arabicParenBoth"/>
            </a:pPr>
            <a:r>
              <a:rPr lang="el-GR" sz="2000" dirty="0" smtClean="0"/>
              <a:t>η δεύτερη συνάρτηση (</a:t>
            </a:r>
            <a:r>
              <a:rPr lang="en-GB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l-GR" sz="2000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sz="2000" dirty="0" smtClean="0"/>
              <a:t>) δίνει πληροφορία σχετικά με τις εποχιακές διεργασίες </a:t>
            </a:r>
            <a:r>
              <a:rPr lang="el-GR" sz="2000" dirty="0" err="1" smtClean="0"/>
              <a:t>στερεομεταφοράς</a:t>
            </a:r>
            <a:endParaRPr lang="el-GR" sz="2000" dirty="0" smtClean="0"/>
          </a:p>
          <a:p>
            <a:pPr marL="457200" lvl="0" indent="-457200">
              <a:spcBef>
                <a:spcPct val="20000"/>
              </a:spcBef>
              <a:buAutoNum type="arabicParenBoth"/>
            </a:pPr>
            <a:endParaRPr lang="el-GR" sz="2000" dirty="0" smtClean="0"/>
          </a:p>
          <a:p>
            <a:pPr marL="457200" lvl="0" indent="-457200">
              <a:spcBef>
                <a:spcPct val="20000"/>
              </a:spcBef>
              <a:buAutoNum type="arabicParenBoth"/>
            </a:pPr>
            <a:r>
              <a:rPr lang="el-GR" sz="2000" dirty="0" smtClean="0"/>
              <a:t>η τρίτη </a:t>
            </a:r>
            <a:r>
              <a:rPr lang="el-GR" sz="2000" dirty="0" err="1" smtClean="0"/>
              <a:t>ιδιοσυνάρτηση</a:t>
            </a:r>
            <a:r>
              <a:rPr lang="el-GR" sz="2000" dirty="0" smtClean="0"/>
              <a:t> (</a:t>
            </a:r>
            <a:r>
              <a:rPr lang="en-GB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l-GR" sz="2000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l-GR" sz="2000" dirty="0" smtClean="0"/>
              <a:t>) περιγράφει </a:t>
            </a:r>
            <a:r>
              <a:rPr lang="el-GR" sz="2000" dirty="0" err="1" smtClean="0"/>
              <a:t>υψίσυχνες</a:t>
            </a:r>
            <a:r>
              <a:rPr lang="el-GR" sz="2000" dirty="0" smtClean="0"/>
              <a:t> μεταβολές μέσα σε χρονικό διάστημα μικρότερο από μήνα.</a:t>
            </a: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24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000100" y="2285992"/>
            <a:ext cx="7000924" cy="3643362"/>
          </a:xfrm>
        </p:spPr>
        <p:txBody>
          <a:bodyPr>
            <a:normAutofit/>
          </a:bodyPr>
          <a:lstStyle/>
          <a:p>
            <a:pPr marL="269875" indent="-269875" algn="l"/>
            <a:r>
              <a:rPr lang="el-GR" sz="2000" b="1" dirty="0" smtClean="0">
                <a:solidFill>
                  <a:schemeClr val="tx1"/>
                </a:solidFill>
              </a:rPr>
              <a:t>1. </a:t>
            </a:r>
            <a:r>
              <a:rPr lang="el-GR" sz="2200" dirty="0" smtClean="0">
                <a:solidFill>
                  <a:schemeClr val="tx1"/>
                </a:solidFill>
              </a:rPr>
              <a:t>Γενική μορφολογία της παραλίας</a:t>
            </a:r>
          </a:p>
          <a:p>
            <a:pPr marL="457200" indent="-457200" algn="l">
              <a:buAutoNum type="arabicPeriod"/>
            </a:pPr>
            <a:endParaRPr lang="el-GR" sz="2200" dirty="0" smtClean="0">
              <a:solidFill>
                <a:schemeClr val="tx1"/>
              </a:solidFill>
            </a:endParaRPr>
          </a:p>
          <a:p>
            <a:pPr marL="360363" indent="-360000" algn="l"/>
            <a:r>
              <a:rPr lang="el-GR" sz="2200" b="1" dirty="0" smtClean="0">
                <a:solidFill>
                  <a:schemeClr val="tx1"/>
                </a:solidFill>
              </a:rPr>
              <a:t>2. </a:t>
            </a:r>
            <a:r>
              <a:rPr lang="el-GR" sz="2200" dirty="0" smtClean="0">
                <a:solidFill>
                  <a:schemeClr val="tx1"/>
                </a:solidFill>
              </a:rPr>
              <a:t>Δυναμική της παραλίας – Χώρο-χρονική μεταβλητότητα</a:t>
            </a:r>
          </a:p>
          <a:p>
            <a:pPr indent="-360000" algn="l"/>
            <a:endParaRPr lang="el-GR" sz="2200" dirty="0" smtClean="0">
              <a:solidFill>
                <a:schemeClr val="tx1"/>
              </a:solidFill>
            </a:endParaRPr>
          </a:p>
          <a:p>
            <a:pPr indent="-360000" algn="l"/>
            <a:r>
              <a:rPr lang="el-GR" sz="2200" b="1" dirty="0" smtClean="0">
                <a:solidFill>
                  <a:schemeClr val="tx1"/>
                </a:solidFill>
              </a:rPr>
              <a:t>3. </a:t>
            </a:r>
            <a:r>
              <a:rPr lang="el-GR" sz="2200" dirty="0" smtClean="0">
                <a:solidFill>
                  <a:schemeClr val="tx1"/>
                </a:solidFill>
              </a:rPr>
              <a:t>Ανάλυση τοπογραφικών δεδομένων – η μέθοδος </a:t>
            </a:r>
            <a:r>
              <a:rPr lang="en-US" sz="2200" dirty="0" smtClean="0">
                <a:solidFill>
                  <a:schemeClr val="tx1"/>
                </a:solidFill>
              </a:rPr>
              <a:t>EOF</a:t>
            </a:r>
            <a:endParaRPr lang="el-GR" sz="2200" dirty="0" smtClean="0">
              <a:solidFill>
                <a:schemeClr val="tx1"/>
              </a:solidFill>
            </a:endParaRPr>
          </a:p>
          <a:p>
            <a:pPr algn="l"/>
            <a:endParaRPr lang="en-US" sz="2200" dirty="0" smtClean="0">
              <a:solidFill>
                <a:schemeClr val="tx1"/>
              </a:solidFill>
            </a:endParaRP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4. </a:t>
            </a:r>
            <a:r>
              <a:rPr lang="el-GR" sz="2200" dirty="0" smtClean="0">
                <a:solidFill>
                  <a:schemeClr val="tx1"/>
                </a:solidFill>
              </a:rPr>
              <a:t>Εφαρμογή της μεθόδου </a:t>
            </a:r>
            <a:r>
              <a:rPr lang="en-US" sz="2200" dirty="0" smtClean="0">
                <a:solidFill>
                  <a:schemeClr val="tx1"/>
                </a:solidFill>
              </a:rPr>
              <a:t>EOF </a:t>
            </a:r>
            <a:r>
              <a:rPr lang="el-GR" sz="2200" dirty="0" smtClean="0">
                <a:solidFill>
                  <a:schemeClr val="tx1"/>
                </a:solidFill>
              </a:rPr>
              <a:t>με χρήση </a:t>
            </a:r>
            <a:r>
              <a:rPr lang="en-US" sz="2200" dirty="0" smtClean="0">
                <a:solidFill>
                  <a:schemeClr val="tx1"/>
                </a:solidFill>
              </a:rPr>
              <a:t>GUI</a:t>
            </a:r>
            <a:r>
              <a:rPr lang="el-GR" sz="2200" dirty="0" smtClean="0">
                <a:solidFill>
                  <a:schemeClr val="tx1"/>
                </a:solidFill>
              </a:rPr>
              <a:t>.</a:t>
            </a:r>
            <a:endParaRPr lang="el-GR" sz="2200" dirty="0">
              <a:solidFill>
                <a:schemeClr val="tx1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42910" y="428604"/>
            <a:ext cx="8000992" cy="12144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el-GR" sz="2500" b="1" u="sng" dirty="0" smtClean="0"/>
              <a:t>Άσκηση 1</a:t>
            </a:r>
            <a:r>
              <a:rPr lang="el-GR" sz="2500" b="1" dirty="0" smtClean="0"/>
              <a:t>:  </a:t>
            </a:r>
            <a:r>
              <a:rPr lang="el-GR" sz="2500" dirty="0" smtClean="0"/>
              <a:t>Εγκάρσια μορφολογία της παραλίας -Ανάλυση τοπογραφικών δεδομένων</a:t>
            </a:r>
            <a:endParaRPr lang="el-GR" sz="25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2910" y="214290"/>
            <a:ext cx="8000992" cy="9286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el-GR" sz="2800" dirty="0" smtClean="0"/>
              <a:t>4</a:t>
            </a:r>
            <a:r>
              <a:rPr lang="en-US" sz="2800" dirty="0" smtClean="0"/>
              <a:t>.</a:t>
            </a:r>
            <a:r>
              <a:rPr lang="el-GR" sz="2800" dirty="0" smtClean="0"/>
              <a:t> Εφαρμογή της μεθόδου </a:t>
            </a:r>
            <a:r>
              <a:rPr lang="en-US" sz="2800" dirty="0" smtClean="0"/>
              <a:t>EOF </a:t>
            </a:r>
            <a:r>
              <a:rPr lang="el-GR" sz="2800" dirty="0" smtClean="0"/>
              <a:t>με χρήση </a:t>
            </a:r>
            <a:r>
              <a:rPr lang="en-US" sz="2800" dirty="0" smtClean="0"/>
              <a:t>GUI</a:t>
            </a:r>
            <a:endParaRPr lang="el-GR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" name="11 - Εικόνα"/>
          <p:cNvPicPr/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1500166" y="1214422"/>
            <a:ext cx="614366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2910" y="214290"/>
            <a:ext cx="8000992" cy="9286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el-GR" sz="2800" dirty="0" smtClean="0"/>
              <a:t>4</a:t>
            </a:r>
            <a:r>
              <a:rPr lang="en-US" sz="2800" dirty="0" smtClean="0"/>
              <a:t>.</a:t>
            </a:r>
            <a:r>
              <a:rPr lang="el-GR" sz="2800" dirty="0" smtClean="0"/>
              <a:t> Εφαρμογή της μεθόδου </a:t>
            </a:r>
            <a:r>
              <a:rPr lang="en-US" sz="2800" dirty="0" smtClean="0"/>
              <a:t>EOF </a:t>
            </a:r>
            <a:r>
              <a:rPr lang="el-GR" sz="2800" dirty="0" smtClean="0"/>
              <a:t>με χρήση </a:t>
            </a:r>
            <a:r>
              <a:rPr lang="en-US" sz="2800" dirty="0" smtClean="0"/>
              <a:t>GUI</a:t>
            </a:r>
            <a:endParaRPr lang="el-GR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8 - Υπότιτλος"/>
          <p:cNvSpPr>
            <a:spLocks noGrp="1"/>
          </p:cNvSpPr>
          <p:nvPr>
            <p:ph type="subTitle" idx="1"/>
          </p:nvPr>
        </p:nvSpPr>
        <p:spPr>
          <a:xfrm>
            <a:off x="357158" y="1214422"/>
            <a:ext cx="8429684" cy="5357850"/>
          </a:xfrm>
        </p:spPr>
        <p:txBody>
          <a:bodyPr>
            <a:normAutofit/>
          </a:bodyPr>
          <a:lstStyle/>
          <a:p>
            <a:pPr algn="l"/>
            <a:r>
              <a:rPr lang="el-GR" sz="2000" b="1" u="sng" dirty="0" smtClean="0">
                <a:solidFill>
                  <a:schemeClr val="tx1"/>
                </a:solidFill>
              </a:rPr>
              <a:t>Απαραίτητα δεδομένα</a:t>
            </a:r>
            <a:r>
              <a:rPr lang="el-GR" sz="2000" dirty="0" smtClean="0">
                <a:solidFill>
                  <a:schemeClr val="tx1"/>
                </a:solidFill>
              </a:rPr>
              <a:t>: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marL="449263" indent="-449263" algn="l"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1"/>
                </a:solidFill>
              </a:rPr>
              <a:t>Οι </a:t>
            </a:r>
            <a:r>
              <a:rPr lang="el-GR" sz="2000" dirty="0" err="1" smtClean="0">
                <a:solidFill>
                  <a:schemeClr val="tx1"/>
                </a:solidFill>
              </a:rPr>
              <a:t>χρονοσειρές</a:t>
            </a:r>
            <a:r>
              <a:rPr lang="el-GR" sz="2000" dirty="0" smtClean="0">
                <a:solidFill>
                  <a:schemeClr val="tx1"/>
                </a:solidFill>
              </a:rPr>
              <a:t> των αποτυπώσεων με τη μορφή </a:t>
            </a:r>
            <a:r>
              <a:rPr lang="en-US" sz="2000" b="1" i="1" dirty="0" smtClean="0">
                <a:solidFill>
                  <a:schemeClr val="tx1"/>
                </a:solidFill>
              </a:rPr>
              <a:t>txt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l-GR" sz="2000" dirty="0" smtClean="0">
                <a:solidFill>
                  <a:schemeClr val="tx1"/>
                </a:solidFill>
              </a:rPr>
              <a:t>αρχείων, τα οποία θα περιέχουν 1 στήλη με την εγκάρσια (στην ακτογραμμή) απόσταση και 1 στήλη με τις ανυψώσεις του πυθμένα για ένα σταθμό και μία χρονική στιγμή. Τα ονόματα των αρχείων έχουν την εξής μορφή </a:t>
            </a:r>
          </a:p>
          <a:p>
            <a:pPr marL="449263" indent="-449263" algn="l"/>
            <a:r>
              <a:rPr lang="el-GR" sz="2000" dirty="0" smtClean="0">
                <a:solidFill>
                  <a:schemeClr val="tx1"/>
                </a:solidFill>
              </a:rPr>
              <a:t>  </a:t>
            </a:r>
          </a:p>
          <a:p>
            <a:pPr marL="449263" indent="-449263" algn="l"/>
            <a:r>
              <a:rPr lang="el-GR" sz="2000" dirty="0" smtClean="0">
                <a:solidFill>
                  <a:schemeClr val="tx1"/>
                </a:solidFill>
              </a:rPr>
              <a:t>        </a:t>
            </a:r>
            <a:r>
              <a:rPr lang="en-US" sz="2000" dirty="0" smtClean="0">
                <a:solidFill>
                  <a:schemeClr val="tx1"/>
                </a:solidFill>
              </a:rPr>
              <a:t>Name_p001_t001, Name_p002_t001, ...,   Name_pi_t001, ..., </a:t>
            </a:r>
            <a:r>
              <a:rPr lang="en-US" sz="2000" dirty="0" err="1" smtClean="0">
                <a:solidFill>
                  <a:schemeClr val="tx1"/>
                </a:solidFill>
              </a:rPr>
              <a:t>Name_pi_tj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endParaRPr lang="el-GR" sz="2000" dirty="0" smtClean="0">
              <a:solidFill>
                <a:schemeClr val="tx1"/>
              </a:solidFill>
            </a:endParaRPr>
          </a:p>
          <a:p>
            <a:pPr marL="449263" indent="-449263" algn="l"/>
            <a:r>
              <a:rPr lang="el-GR" sz="2000" dirty="0" smtClean="0">
                <a:solidFill>
                  <a:schemeClr val="tx1"/>
                </a:solidFill>
              </a:rPr>
              <a:t>        όπου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el-GR" sz="2000" dirty="0" smtClean="0">
                <a:solidFill>
                  <a:schemeClr val="tx1"/>
                </a:solidFill>
              </a:rPr>
              <a:t>ο συνολικός αριθμός των θέσεων και   </a:t>
            </a:r>
            <a:r>
              <a:rPr lang="en-US" sz="2000" dirty="0" smtClean="0">
                <a:solidFill>
                  <a:schemeClr val="tx1"/>
                </a:solidFill>
              </a:rPr>
              <a:t>j: </a:t>
            </a:r>
            <a:r>
              <a:rPr lang="el-GR" sz="2000" dirty="0" smtClean="0">
                <a:solidFill>
                  <a:schemeClr val="tx1"/>
                </a:solidFill>
              </a:rPr>
              <a:t>ο συνολικός αριθμός της χρονικής αποτύπωσης</a:t>
            </a:r>
            <a:r>
              <a:rPr lang="en-US" sz="2000" dirty="0" smtClean="0">
                <a:solidFill>
                  <a:schemeClr val="tx1"/>
                </a:solidFill>
              </a:rPr>
              <a:t>, 001&lt;= </a:t>
            </a:r>
            <a:r>
              <a:rPr lang="en-US" sz="2000" dirty="0" err="1" smtClean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&lt;=999, 06&lt;j&lt;=999</a:t>
            </a:r>
          </a:p>
          <a:p>
            <a:pPr marL="449263" indent="-449263" algn="l">
              <a:buFont typeface="Wingdings" pitchFamily="2" charset="2"/>
              <a:buChar char="Ø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49263" indent="-449263" algn="l"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1"/>
                </a:solidFill>
              </a:rPr>
              <a:t>Ένα αρχείο </a:t>
            </a:r>
            <a:r>
              <a:rPr lang="en-US" sz="2000" b="1" i="1" dirty="0" smtClean="0">
                <a:solidFill>
                  <a:schemeClr val="tx1"/>
                </a:solidFill>
              </a:rPr>
              <a:t>txt</a:t>
            </a:r>
            <a:r>
              <a:rPr lang="el-GR" sz="2000" dirty="0" smtClean="0">
                <a:solidFill>
                  <a:schemeClr val="tx1"/>
                </a:solidFill>
              </a:rPr>
              <a:t> με τις ημερομηνίες των τοπογραφικών αποτυπώσεων.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449263" indent="-449263" algn="l">
              <a:buFont typeface="Wingdings" pitchFamily="2" charset="2"/>
              <a:buChar char="Ø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49263" indent="-449263" algn="l"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1"/>
                </a:solidFill>
              </a:rPr>
              <a:t>Ένα αρχείο </a:t>
            </a:r>
            <a:r>
              <a:rPr lang="en-US" sz="2000" b="1" i="1" dirty="0" smtClean="0">
                <a:solidFill>
                  <a:schemeClr val="tx1"/>
                </a:solidFill>
              </a:rPr>
              <a:t>txt</a:t>
            </a:r>
            <a:r>
              <a:rPr lang="el-GR" sz="2000" dirty="0" smtClean="0">
                <a:solidFill>
                  <a:schemeClr val="tx1"/>
                </a:solidFill>
              </a:rPr>
              <a:t> με τις συντεταγμένες κατά μήκος της παραλίας των σταθμών.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2910" y="428604"/>
            <a:ext cx="8000992" cy="9286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en-US" sz="2800" dirty="0" smtClean="0"/>
              <a:t>1. </a:t>
            </a:r>
            <a:r>
              <a:rPr lang="el-GR" sz="2800" dirty="0" smtClean="0"/>
              <a:t>Γενική μορφολογία της παραλίας</a:t>
            </a:r>
            <a:endParaRPr lang="el-GR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8 - Υπότιτλος"/>
          <p:cNvSpPr>
            <a:spLocks noGrp="1"/>
          </p:cNvSpPr>
          <p:nvPr>
            <p:ph type="subTitle" idx="1"/>
          </p:nvPr>
        </p:nvSpPr>
        <p:spPr>
          <a:xfrm>
            <a:off x="714348" y="2071678"/>
            <a:ext cx="8072494" cy="4071966"/>
          </a:xfrm>
        </p:spPr>
        <p:txBody>
          <a:bodyPr>
            <a:normAutofit/>
          </a:bodyPr>
          <a:lstStyle/>
          <a:p>
            <a:pPr algn="l"/>
            <a:r>
              <a:rPr lang="el-GR" sz="2000" b="1" u="sng" dirty="0" smtClean="0">
                <a:solidFill>
                  <a:schemeClr val="tx1"/>
                </a:solidFill>
              </a:rPr>
              <a:t>Χερσαία παραλία:</a:t>
            </a:r>
          </a:p>
          <a:p>
            <a:pPr algn="l"/>
            <a:endParaRPr lang="el-GR" sz="2000" b="1" u="sng" dirty="0" smtClean="0">
              <a:solidFill>
                <a:schemeClr val="tx1"/>
              </a:solidFill>
            </a:endParaRPr>
          </a:p>
          <a:p>
            <a:pPr marL="630238" indent="-360363" algn="l"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1"/>
                </a:solidFill>
              </a:rPr>
              <a:t>Το ιζηματογενές ύβωμα (ή </a:t>
            </a:r>
            <a:r>
              <a:rPr lang="el-GR" sz="2000" dirty="0" err="1" smtClean="0">
                <a:solidFill>
                  <a:schemeClr val="tx1"/>
                </a:solidFill>
              </a:rPr>
              <a:t>έξαλος</a:t>
            </a:r>
            <a:r>
              <a:rPr lang="el-GR" sz="2000" dirty="0" smtClean="0">
                <a:solidFill>
                  <a:schemeClr val="tx1"/>
                </a:solidFill>
              </a:rPr>
              <a:t> αναβαθμός, </a:t>
            </a:r>
            <a:r>
              <a:rPr lang="el-GR" sz="2000" dirty="0" err="1" smtClean="0">
                <a:solidFill>
                  <a:schemeClr val="tx1"/>
                </a:solidFill>
              </a:rPr>
              <a:t>berm</a:t>
            </a:r>
            <a:r>
              <a:rPr lang="el-GR" sz="2000" dirty="0" smtClean="0">
                <a:solidFill>
                  <a:schemeClr val="tx1"/>
                </a:solidFill>
              </a:rPr>
              <a:t>) με ή χωρίς ‘κρημνό’ (</a:t>
            </a:r>
            <a:r>
              <a:rPr lang="el-GR" sz="2000" dirty="0" err="1" smtClean="0">
                <a:solidFill>
                  <a:schemeClr val="tx1"/>
                </a:solidFill>
              </a:rPr>
              <a:t>berm</a:t>
            </a:r>
            <a:r>
              <a:rPr lang="el-GR" sz="2000" dirty="0" smtClean="0">
                <a:solidFill>
                  <a:schemeClr val="tx1"/>
                </a:solidFill>
              </a:rPr>
              <a:t> </a:t>
            </a:r>
            <a:r>
              <a:rPr lang="el-GR" sz="2000" dirty="0" err="1" smtClean="0">
                <a:solidFill>
                  <a:schemeClr val="tx1"/>
                </a:solidFill>
              </a:rPr>
              <a:t>scarp</a:t>
            </a:r>
            <a:r>
              <a:rPr lang="el-GR" sz="2000" dirty="0" smtClean="0">
                <a:solidFill>
                  <a:schemeClr val="tx1"/>
                </a:solidFill>
              </a:rPr>
              <a:t>)</a:t>
            </a:r>
          </a:p>
          <a:p>
            <a:pPr marL="630238" indent="-360363" algn="l"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1"/>
                </a:solidFill>
              </a:rPr>
              <a:t>Η ‘εσωτερική παράλια’ (</a:t>
            </a:r>
            <a:r>
              <a:rPr lang="el-GR" sz="2000" dirty="0" err="1" smtClean="0">
                <a:solidFill>
                  <a:schemeClr val="tx1"/>
                </a:solidFill>
              </a:rPr>
              <a:t>backshore</a:t>
            </a:r>
            <a:r>
              <a:rPr lang="el-GR" sz="2000" dirty="0" smtClean="0">
                <a:solidFill>
                  <a:schemeClr val="tx1"/>
                </a:solidFill>
              </a:rPr>
              <a:t>)</a:t>
            </a:r>
          </a:p>
          <a:p>
            <a:pPr algn="l"/>
            <a:endParaRPr lang="el-GR" sz="2000" dirty="0" smtClean="0">
              <a:solidFill>
                <a:schemeClr val="tx1"/>
              </a:solidFill>
            </a:endParaRPr>
          </a:p>
          <a:p>
            <a:pPr algn="l"/>
            <a:endParaRPr lang="el-GR" sz="2000" dirty="0" smtClean="0">
              <a:solidFill>
                <a:schemeClr val="tx1"/>
              </a:solidFill>
            </a:endParaRPr>
          </a:p>
          <a:p>
            <a:pPr algn="l"/>
            <a:r>
              <a:rPr lang="el-GR" sz="2000" b="1" u="sng" dirty="0" smtClean="0">
                <a:solidFill>
                  <a:schemeClr val="tx1"/>
                </a:solidFill>
              </a:rPr>
              <a:t>Υποθαλάσσια παραλία:</a:t>
            </a:r>
          </a:p>
          <a:p>
            <a:pPr algn="l"/>
            <a:endParaRPr lang="el-GR" sz="2000" b="1" u="sng" dirty="0" smtClean="0">
              <a:solidFill>
                <a:schemeClr val="tx1"/>
              </a:solidFill>
            </a:endParaRPr>
          </a:p>
          <a:p>
            <a:pPr marL="630238" indent="-360363" algn="l"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1"/>
                </a:solidFill>
              </a:rPr>
              <a:t>Ο επιμήκης ιζηματογενής ύφαλος (ή ύβωμα) (</a:t>
            </a:r>
            <a:r>
              <a:rPr lang="el-GR" sz="2000" dirty="0" err="1" smtClean="0">
                <a:solidFill>
                  <a:schemeClr val="tx1"/>
                </a:solidFill>
              </a:rPr>
              <a:t>longshore</a:t>
            </a:r>
            <a:r>
              <a:rPr lang="el-GR" sz="2000" dirty="0" smtClean="0">
                <a:solidFill>
                  <a:schemeClr val="tx1"/>
                </a:solidFill>
              </a:rPr>
              <a:t> </a:t>
            </a:r>
            <a:r>
              <a:rPr lang="el-GR" sz="2000" dirty="0" err="1" smtClean="0">
                <a:solidFill>
                  <a:schemeClr val="tx1"/>
                </a:solidFill>
              </a:rPr>
              <a:t>bar</a:t>
            </a:r>
            <a:r>
              <a:rPr lang="el-GR" sz="2000" dirty="0" smtClean="0">
                <a:solidFill>
                  <a:schemeClr val="tx1"/>
                </a:solidFill>
              </a:rPr>
              <a:t>) </a:t>
            </a:r>
          </a:p>
          <a:p>
            <a:pPr marL="630238" indent="-360363" algn="l"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1"/>
                </a:solidFill>
              </a:rPr>
              <a:t>Η επιμήκης κοιλότητα (</a:t>
            </a:r>
            <a:r>
              <a:rPr lang="el-GR" sz="2000" dirty="0" err="1" smtClean="0">
                <a:solidFill>
                  <a:schemeClr val="tx1"/>
                </a:solidFill>
              </a:rPr>
              <a:t>longshore</a:t>
            </a:r>
            <a:r>
              <a:rPr lang="el-GR" sz="2000" dirty="0" smtClean="0">
                <a:solidFill>
                  <a:schemeClr val="tx1"/>
                </a:solidFill>
              </a:rPr>
              <a:t> </a:t>
            </a:r>
            <a:r>
              <a:rPr lang="el-GR" sz="2000" dirty="0" err="1" smtClean="0">
                <a:solidFill>
                  <a:schemeClr val="tx1"/>
                </a:solidFill>
              </a:rPr>
              <a:t>trough</a:t>
            </a:r>
            <a:r>
              <a:rPr lang="el-GR" sz="2000" dirty="0" smtClean="0">
                <a:solidFill>
                  <a:schemeClr val="tx1"/>
                </a:solidFill>
              </a:rPr>
              <a:t>)</a:t>
            </a:r>
            <a:endParaRPr lang="el-G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2910" y="428604"/>
            <a:ext cx="8000992" cy="9286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en-US" sz="2800" dirty="0" smtClean="0"/>
              <a:t>1. </a:t>
            </a:r>
            <a:r>
              <a:rPr lang="el-GR" sz="2800" dirty="0" smtClean="0"/>
              <a:t>Γενική μορφολογία της παραλίας</a:t>
            </a:r>
            <a:endParaRPr lang="el-GR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" name="11 - Εικόνα" descr="Slide5"/>
          <p:cNvPicPr/>
          <p:nvPr/>
        </p:nvPicPr>
        <p:blipFill>
          <a:blip r:embed="rId3" cstate="email"/>
          <a:srcRect b="21474"/>
          <a:stretch>
            <a:fillRect/>
          </a:stretch>
        </p:blipFill>
        <p:spPr bwMode="auto">
          <a:xfrm>
            <a:off x="1071538" y="1500174"/>
            <a:ext cx="707236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00034" y="5929330"/>
            <a:ext cx="81439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000" b="1" dirty="0" smtClean="0"/>
              <a:t>Σχήμα 1‑1 </a:t>
            </a:r>
            <a:r>
              <a:rPr lang="el-GR" sz="2000" dirty="0" smtClean="0"/>
              <a:t>Μορφολογικά χαρακτηριστικά ενός τυπικού παραλιακού προφίλ (</a:t>
            </a:r>
            <a:r>
              <a:rPr lang="el-GR" sz="2000" dirty="0" err="1" smtClean="0"/>
              <a:t>Βουσδούκας</a:t>
            </a:r>
            <a:r>
              <a:rPr lang="el-GR" sz="2000" dirty="0" smtClean="0"/>
              <a:t>, 2006).</a:t>
            </a:r>
            <a:r>
              <a:rPr lang="el-GR" sz="2000" dirty="0" smtClean="0">
                <a:latin typeface="Arial" charset="0"/>
              </a:rPr>
              <a:t>    </a:t>
            </a:r>
            <a:endParaRPr lang="en-GB" sz="2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2910" y="214290"/>
            <a:ext cx="8000992" cy="9286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en-US" sz="2800" dirty="0" smtClean="0"/>
              <a:t>1. </a:t>
            </a:r>
            <a:r>
              <a:rPr lang="el-GR" sz="2800" dirty="0" smtClean="0"/>
              <a:t>Γενική μορφολογία της παραλίας</a:t>
            </a:r>
            <a:endParaRPr lang="el-GR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Picture 2" descr="IMG053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1142984"/>
            <a:ext cx="7072362" cy="4436171"/>
          </a:xfrm>
          <a:prstGeom prst="rect">
            <a:avLst/>
          </a:prstGeom>
          <a:noFill/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57222" y="5595961"/>
            <a:ext cx="87153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l-GR" sz="1800" b="1" dirty="0"/>
              <a:t>Σχήμα </a:t>
            </a:r>
            <a:r>
              <a:rPr lang="el-GR" sz="1800" b="1" dirty="0" smtClean="0"/>
              <a:t>1-2</a:t>
            </a:r>
            <a:r>
              <a:rPr lang="el-GR" sz="1800" dirty="0" smtClean="0"/>
              <a:t> </a:t>
            </a:r>
            <a:r>
              <a:rPr lang="el-GR" sz="1800" dirty="0"/>
              <a:t>Κρημνός ιζηματογενούς (αμμώδους) υβώματος (</a:t>
            </a:r>
            <a:r>
              <a:rPr lang="en-GB" sz="1800" dirty="0" err="1"/>
              <a:t>Berm</a:t>
            </a:r>
            <a:r>
              <a:rPr lang="en-GB" sz="1800" dirty="0"/>
              <a:t> scarp</a:t>
            </a:r>
            <a:r>
              <a:rPr lang="el-GR" sz="1800" dirty="0"/>
              <a:t>) στην </a:t>
            </a:r>
            <a:r>
              <a:rPr lang="en-GB" sz="1800" dirty="0"/>
              <a:t>S. California</a:t>
            </a:r>
            <a:r>
              <a:rPr lang="el-GR" sz="1800" dirty="0"/>
              <a:t> στην αρχή του φθινοπώρου. Ο κρημνός είναι ένδειξη διάβρωσης, </a:t>
            </a:r>
            <a:r>
              <a:rPr lang="el-GR" sz="1800" dirty="0" smtClean="0"/>
              <a:t>από τους πρώτους υψηλούς κυματισμούς του φθινοπώρου, οι οποίοι </a:t>
            </a:r>
            <a:r>
              <a:rPr lang="el-GR" sz="1800" dirty="0"/>
              <a:t>διαβρώνουν το ύβωμα που σχηματίσθηκε την άνοιξη και το καλοκαίρι από τα μικρά κύματα.    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2910" y="214290"/>
            <a:ext cx="8000992" cy="9286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en-US" sz="2800" dirty="0" smtClean="0"/>
              <a:t>1. </a:t>
            </a:r>
            <a:r>
              <a:rPr lang="el-GR" sz="2800" dirty="0" smtClean="0"/>
              <a:t>Γενική μορφολογία της παραλίας</a:t>
            </a:r>
            <a:endParaRPr lang="el-GR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57222" y="5929330"/>
            <a:ext cx="85010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000" b="1" dirty="0"/>
              <a:t>Σχήμα </a:t>
            </a:r>
            <a:r>
              <a:rPr lang="el-GR" sz="2000" b="1" dirty="0" smtClean="0"/>
              <a:t>1-3</a:t>
            </a:r>
            <a:r>
              <a:rPr lang="el-GR" sz="2000" dirty="0" smtClean="0"/>
              <a:t> Αμμώδεις θίνες (</a:t>
            </a:r>
            <a:r>
              <a:rPr lang="en-GB" sz="2000" dirty="0" smtClean="0"/>
              <a:t>sand dunes</a:t>
            </a:r>
            <a:r>
              <a:rPr lang="el-GR" sz="2000" dirty="0" smtClean="0"/>
              <a:t>) βλάστηση στην εσωτερική παραλία του </a:t>
            </a:r>
            <a:r>
              <a:rPr lang="en-GB" sz="2000" dirty="0" smtClean="0"/>
              <a:t>Christchurch, New Zealand. SEPM, 1996</a:t>
            </a:r>
            <a:r>
              <a:rPr lang="el-GR" sz="2000" dirty="0" smtClean="0"/>
              <a:t>.</a:t>
            </a:r>
            <a:endParaRPr lang="en-GB" sz="2000" dirty="0"/>
          </a:p>
        </p:txBody>
      </p:sp>
      <p:pic>
        <p:nvPicPr>
          <p:cNvPr id="10" name="Picture 2" descr="IMG058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285860"/>
            <a:ext cx="7643866" cy="4437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2910" y="214290"/>
            <a:ext cx="8000992" cy="9286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en-US" sz="2800" dirty="0" smtClean="0"/>
              <a:t>1. </a:t>
            </a:r>
            <a:r>
              <a:rPr lang="el-GR" sz="2800" dirty="0" smtClean="0"/>
              <a:t>Γενική μορφολογία της παραλίας</a:t>
            </a:r>
            <a:endParaRPr lang="el-GR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8 - Υπότιτλος"/>
          <p:cNvSpPr>
            <a:spLocks noGrp="1"/>
          </p:cNvSpPr>
          <p:nvPr>
            <p:ph type="subTitle" idx="1"/>
          </p:nvPr>
        </p:nvSpPr>
        <p:spPr>
          <a:xfrm>
            <a:off x="214282" y="1214422"/>
            <a:ext cx="8715404" cy="5357850"/>
          </a:xfrm>
        </p:spPr>
        <p:txBody>
          <a:bodyPr>
            <a:normAutofit/>
          </a:bodyPr>
          <a:lstStyle/>
          <a:p>
            <a:pPr marL="360363" indent="-360363" algn="l">
              <a:buFont typeface="Wingdings" pitchFamily="2" charset="2"/>
              <a:buChar char="Ø"/>
            </a:pPr>
            <a:r>
              <a:rPr lang="el-GR" sz="2000" b="1" u="sng" dirty="0" smtClean="0">
                <a:solidFill>
                  <a:schemeClr val="tx1"/>
                </a:solidFill>
              </a:rPr>
              <a:t>Το χερσαίο ύβωμα </a:t>
            </a:r>
            <a:r>
              <a:rPr lang="el-GR" sz="2000" dirty="0" smtClean="0">
                <a:solidFill>
                  <a:schemeClr val="tx1"/>
                </a:solidFill>
              </a:rPr>
              <a:t>(</a:t>
            </a:r>
            <a:r>
              <a:rPr lang="el-GR" sz="2000" dirty="0" err="1" smtClean="0">
                <a:solidFill>
                  <a:schemeClr val="tx1"/>
                </a:solidFill>
              </a:rPr>
              <a:t>έξαλος</a:t>
            </a:r>
            <a:r>
              <a:rPr lang="el-GR" sz="2000" dirty="0" smtClean="0">
                <a:solidFill>
                  <a:schemeClr val="tx1"/>
                </a:solidFill>
              </a:rPr>
              <a:t> αναβαθμός-</a:t>
            </a:r>
            <a:r>
              <a:rPr lang="el-GR" sz="2000" dirty="0" err="1" smtClean="0">
                <a:solidFill>
                  <a:schemeClr val="tx1"/>
                </a:solidFill>
              </a:rPr>
              <a:t>berm</a:t>
            </a:r>
            <a:r>
              <a:rPr lang="el-GR" sz="2000" dirty="0" smtClean="0">
                <a:solidFill>
                  <a:schemeClr val="tx1"/>
                </a:solidFill>
              </a:rPr>
              <a:t>) σχηματίζεται κάτω από ήπιες κυματικές συνθήκες. Σχηματίζεται καλύτερα σε παραλίες με </a:t>
            </a:r>
            <a:r>
              <a:rPr lang="el-GR" sz="2000" dirty="0" err="1" smtClean="0">
                <a:solidFill>
                  <a:schemeClr val="tx1"/>
                </a:solidFill>
              </a:rPr>
              <a:t>χονδρόκοκκα</a:t>
            </a:r>
            <a:r>
              <a:rPr lang="el-GR" sz="2000" dirty="0" smtClean="0">
                <a:solidFill>
                  <a:schemeClr val="tx1"/>
                </a:solidFill>
              </a:rPr>
              <a:t> ιζήματα (π.χ. χαλίκια και </a:t>
            </a:r>
            <a:r>
              <a:rPr lang="el-GR" sz="2000" dirty="0" err="1" smtClean="0">
                <a:solidFill>
                  <a:schemeClr val="tx1"/>
                </a:solidFill>
              </a:rPr>
              <a:t>χονδρόκοκκη</a:t>
            </a:r>
            <a:r>
              <a:rPr lang="el-GR" sz="2000" dirty="0" smtClean="0">
                <a:solidFill>
                  <a:schemeClr val="tx1"/>
                </a:solidFill>
              </a:rPr>
              <a:t> άμμο) και το ύψος του </a:t>
            </a:r>
            <a:r>
              <a:rPr lang="el-GR" sz="2000" dirty="0" err="1" smtClean="0">
                <a:solidFill>
                  <a:schemeClr val="tx1"/>
                </a:solidFill>
              </a:rPr>
              <a:t>B</a:t>
            </a:r>
            <a:r>
              <a:rPr lang="el-GR" sz="2000" baseline="-25000" dirty="0" err="1" smtClean="0">
                <a:solidFill>
                  <a:schemeClr val="tx1"/>
                </a:solidFill>
              </a:rPr>
              <a:t>h</a:t>
            </a:r>
            <a:r>
              <a:rPr lang="el-GR" sz="2000" dirty="0" smtClean="0">
                <a:solidFill>
                  <a:schemeClr val="tx1"/>
                </a:solidFill>
              </a:rPr>
              <a:t> εξαρτάται από το ύψος που φθάνει το κύμα στην παραλία το οποίο δίνεται από (</a:t>
            </a:r>
            <a:r>
              <a:rPr lang="el-GR" sz="2000" dirty="0" err="1" smtClean="0">
                <a:solidFill>
                  <a:schemeClr val="tx1"/>
                </a:solidFill>
              </a:rPr>
              <a:t>Sunamura</a:t>
            </a:r>
            <a:r>
              <a:rPr lang="el-GR" sz="2000" dirty="0" smtClean="0">
                <a:solidFill>
                  <a:schemeClr val="tx1"/>
                </a:solidFill>
              </a:rPr>
              <a:t>, 1989) :</a:t>
            </a:r>
          </a:p>
          <a:p>
            <a:pPr marL="360363" indent="-360363" algn="l"/>
            <a:endParaRPr lang="el-GR" sz="800" dirty="0" smtClean="0">
              <a:solidFill>
                <a:schemeClr val="tx1"/>
              </a:solidFill>
            </a:endParaRPr>
          </a:p>
          <a:p>
            <a:pPr marL="360363" indent="-360363" algn="l"/>
            <a:r>
              <a:rPr lang="en-US" sz="2000" dirty="0" smtClean="0">
                <a:solidFill>
                  <a:schemeClr val="tx1"/>
                </a:solidFill>
              </a:rPr>
              <a:t>                                                 </a:t>
            </a:r>
            <a:endParaRPr lang="el-GR" sz="2000" dirty="0" smtClean="0">
              <a:solidFill>
                <a:schemeClr val="tx1"/>
              </a:solidFill>
            </a:endParaRPr>
          </a:p>
          <a:p>
            <a:pPr marL="360363" indent="-360363" algn="l"/>
            <a:r>
              <a:rPr lang="el-GR" sz="2000" dirty="0" smtClean="0">
                <a:solidFill>
                  <a:schemeClr val="tx1"/>
                </a:solidFill>
              </a:rPr>
              <a:t>                      </a:t>
            </a:r>
            <a:r>
              <a:rPr lang="el-GR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H</a:t>
            </a:r>
            <a:r>
              <a:rPr lang="en-US" sz="2000" i="1" baseline="-25000" dirty="0" err="1" smtClean="0">
                <a:solidFill>
                  <a:schemeClr val="tx1"/>
                </a:solidFill>
              </a:rPr>
              <a:t>b</a:t>
            </a:r>
            <a:r>
              <a:rPr lang="el-GR" sz="2000" dirty="0" smtClean="0">
                <a:solidFill>
                  <a:schemeClr val="tx1"/>
                </a:solidFill>
              </a:rPr>
              <a:t>: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l-GR" sz="2000" dirty="0" smtClean="0">
                <a:solidFill>
                  <a:schemeClr val="tx1"/>
                </a:solidFill>
              </a:rPr>
              <a:t>ύψος κύματος στη θραύση, </a:t>
            </a:r>
            <a:r>
              <a:rPr lang="el-GR" sz="2000" i="1" dirty="0" smtClean="0">
                <a:solidFill>
                  <a:schemeClr val="tx1"/>
                </a:solidFill>
              </a:rPr>
              <a:t>Τ</a:t>
            </a:r>
            <a:r>
              <a:rPr lang="el-GR" sz="2000" dirty="0" smtClean="0">
                <a:solidFill>
                  <a:schemeClr val="tx1"/>
                </a:solidFill>
              </a:rPr>
              <a:t>: η αντίστοιχη περίοδος</a:t>
            </a:r>
            <a:r>
              <a:rPr lang="en-US" sz="2000" dirty="0" smtClean="0">
                <a:solidFill>
                  <a:schemeClr val="tx1"/>
                </a:solidFill>
              </a:rPr>
              <a:t>                       </a:t>
            </a:r>
            <a:endParaRPr lang="el-GR" sz="2000" dirty="0" smtClean="0">
              <a:solidFill>
                <a:schemeClr val="tx1"/>
              </a:solidFill>
            </a:endParaRPr>
          </a:p>
          <a:p>
            <a:pPr marL="360363" indent="-360363" algn="l">
              <a:buFont typeface="Wingdings" pitchFamily="2" charset="2"/>
              <a:buChar char="Ø"/>
            </a:pPr>
            <a:endParaRPr lang="el-GR" sz="800" dirty="0" smtClean="0">
              <a:solidFill>
                <a:schemeClr val="tx1"/>
              </a:solidFill>
            </a:endParaRPr>
          </a:p>
          <a:p>
            <a:pPr marL="360363" indent="-360363" algn="l">
              <a:buFont typeface="Wingdings" pitchFamily="2" charset="2"/>
              <a:buChar char="Ø"/>
            </a:pPr>
            <a:r>
              <a:rPr lang="el-GR" sz="2000" b="1" u="sng" dirty="0" smtClean="0">
                <a:solidFill>
                  <a:schemeClr val="tx1"/>
                </a:solidFill>
              </a:rPr>
              <a:t>Τα υποθαλάσσια υβώματα </a:t>
            </a:r>
            <a:r>
              <a:rPr lang="el-GR" sz="2000" dirty="0" smtClean="0">
                <a:solidFill>
                  <a:schemeClr val="tx1"/>
                </a:solidFill>
              </a:rPr>
              <a:t>(</a:t>
            </a:r>
            <a:r>
              <a:rPr lang="el-GR" sz="2000" dirty="0" err="1" smtClean="0">
                <a:solidFill>
                  <a:schemeClr val="tx1"/>
                </a:solidFill>
              </a:rPr>
              <a:t>longshore</a:t>
            </a:r>
            <a:r>
              <a:rPr lang="el-GR" sz="2000" dirty="0" smtClean="0">
                <a:solidFill>
                  <a:schemeClr val="tx1"/>
                </a:solidFill>
              </a:rPr>
              <a:t> </a:t>
            </a:r>
            <a:r>
              <a:rPr lang="el-GR" sz="2000" dirty="0" err="1" smtClean="0">
                <a:solidFill>
                  <a:schemeClr val="tx1"/>
                </a:solidFill>
              </a:rPr>
              <a:t>bars</a:t>
            </a:r>
            <a:r>
              <a:rPr lang="el-GR" sz="2000" dirty="0" smtClean="0">
                <a:solidFill>
                  <a:schemeClr val="tx1"/>
                </a:solidFill>
              </a:rPr>
              <a:t>) σχηματίζονται κάτω από ισχυρά κύματα τα οποία διαβρώνουν το χερσαίο ύβωμα και μεταφέρουν το υλικό βαθύτερα. Η θέση,  μέγεθος και βάθος εξαρτάται από το είδος, ύψος και θέση των </a:t>
            </a:r>
            <a:r>
              <a:rPr lang="el-GR" sz="2000" dirty="0" err="1" smtClean="0">
                <a:solidFill>
                  <a:schemeClr val="tx1"/>
                </a:solidFill>
              </a:rPr>
              <a:t>θραυόμενων</a:t>
            </a:r>
            <a:r>
              <a:rPr lang="el-GR" sz="2000" dirty="0" smtClean="0">
                <a:solidFill>
                  <a:schemeClr val="tx1"/>
                </a:solidFill>
              </a:rPr>
              <a:t> κυμάτων.</a:t>
            </a:r>
          </a:p>
          <a:p>
            <a:pPr marL="360363" indent="-360363" algn="l">
              <a:buFont typeface="Wingdings" pitchFamily="2" charset="2"/>
              <a:buChar char="Ø"/>
            </a:pPr>
            <a:endParaRPr lang="el-GR" sz="2000" dirty="0" smtClean="0">
              <a:solidFill>
                <a:schemeClr val="tx1"/>
              </a:solidFill>
            </a:endParaRPr>
          </a:p>
          <a:p>
            <a:pPr marL="360363" indent="-360363" algn="l">
              <a:buFont typeface="Wingdings" pitchFamily="2" charset="2"/>
              <a:buChar char="Ø"/>
            </a:pPr>
            <a:r>
              <a:rPr lang="el-GR" sz="2000" b="1" u="sng" dirty="0" smtClean="0">
                <a:solidFill>
                  <a:schemeClr val="tx1"/>
                </a:solidFill>
              </a:rPr>
              <a:t>Οι υποθαλάσσιες κοιλότητες </a:t>
            </a:r>
            <a:r>
              <a:rPr lang="el-GR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</a:rPr>
              <a:t>longshore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throughs</a:t>
            </a:r>
            <a:r>
              <a:rPr lang="en-US" sz="2000" dirty="0" smtClean="0">
                <a:solidFill>
                  <a:schemeClr val="tx1"/>
                </a:solidFill>
              </a:rPr>
              <a:t>) </a:t>
            </a:r>
            <a:r>
              <a:rPr lang="el-GR" sz="2000" dirty="0" smtClean="0">
                <a:solidFill>
                  <a:schemeClr val="tx1"/>
                </a:solidFill>
              </a:rPr>
              <a:t>σχηματίζονται από την τυρβώδη ροή των </a:t>
            </a:r>
            <a:r>
              <a:rPr lang="el-GR" sz="2000" dirty="0" err="1" smtClean="0">
                <a:solidFill>
                  <a:schemeClr val="tx1"/>
                </a:solidFill>
              </a:rPr>
              <a:t>θραυόμενων</a:t>
            </a:r>
            <a:r>
              <a:rPr lang="el-GR" sz="2000" dirty="0" smtClean="0">
                <a:solidFill>
                  <a:schemeClr val="tx1"/>
                </a:solidFill>
              </a:rPr>
              <a:t> κυμάτων και τα κυματογενή ρεύματα. Έτσι, η θέση της κοιλότητας σχετίζεται με το σημείο θραύσης των κυμάτων.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2857488" y="2786058"/>
          <a:ext cx="3143272" cy="532758"/>
        </p:xfrm>
        <a:graphic>
          <a:graphicData uri="http://schemas.openxmlformats.org/presentationml/2006/ole">
            <p:oleObj spid="_x0000_s27655" name="Εξίσωση" r:id="rId4" imgW="1625600" imgH="279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2910" y="214290"/>
            <a:ext cx="8000992" cy="9286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en-US" sz="2800" dirty="0" smtClean="0"/>
              <a:t>1. </a:t>
            </a:r>
            <a:r>
              <a:rPr lang="el-GR" sz="2800" dirty="0" smtClean="0"/>
              <a:t>Γενική μορφολογία της παραλίας</a:t>
            </a:r>
            <a:endParaRPr lang="el-GR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8 - Υπότιτλος"/>
          <p:cNvSpPr>
            <a:spLocks noGrp="1"/>
          </p:cNvSpPr>
          <p:nvPr>
            <p:ph type="subTitle" idx="1"/>
          </p:nvPr>
        </p:nvSpPr>
        <p:spPr>
          <a:xfrm>
            <a:off x="357158" y="1428736"/>
            <a:ext cx="8501122" cy="5214974"/>
          </a:xfrm>
        </p:spPr>
        <p:txBody>
          <a:bodyPr>
            <a:normAutofit/>
          </a:bodyPr>
          <a:lstStyle/>
          <a:p>
            <a:pPr marL="360363" indent="-360363" algn="l"/>
            <a:r>
              <a:rPr lang="el-GR" sz="2000" b="1" u="sng" dirty="0" smtClean="0">
                <a:solidFill>
                  <a:schemeClr val="tx1"/>
                </a:solidFill>
              </a:rPr>
              <a:t>Το βάθος κλεισίματος/εναπόθεσης</a:t>
            </a:r>
          </a:p>
          <a:p>
            <a:pPr marL="360363" indent="-360363" algn="l"/>
            <a:endParaRPr lang="el-GR" sz="1400" dirty="0" smtClean="0">
              <a:solidFill>
                <a:schemeClr val="tx1"/>
              </a:solidFill>
            </a:endParaRPr>
          </a:p>
          <a:p>
            <a:pPr algn="l"/>
            <a:r>
              <a:rPr lang="el-GR" sz="2000" dirty="0" smtClean="0">
                <a:solidFill>
                  <a:schemeClr val="tx1"/>
                </a:solidFill>
              </a:rPr>
              <a:t>Το μέγιστο βάθος μέχρι το οποίο λαμβάνουν χώρα σημαντικές παραλιακές διεργασίες </a:t>
            </a:r>
            <a:r>
              <a:rPr lang="el-GR" sz="2000" dirty="0" err="1" smtClean="0">
                <a:solidFill>
                  <a:schemeClr val="tx1"/>
                </a:solidFill>
              </a:rPr>
              <a:t>ιζηματομεταφοράς</a:t>
            </a:r>
            <a:r>
              <a:rPr lang="el-GR" sz="2000" dirty="0" smtClean="0">
                <a:solidFill>
                  <a:schemeClr val="tx1"/>
                </a:solidFill>
              </a:rPr>
              <a:t>, που έχουν σαν αποτέλεσμα σημαντικές μεταβολές της υποθαλάσσιας παραλιακής μορφολογίας. Υπολογίζεται ως εξής:</a:t>
            </a:r>
          </a:p>
          <a:p>
            <a:pPr algn="l"/>
            <a:endParaRPr lang="el-GR" sz="2000" dirty="0" smtClean="0">
              <a:solidFill>
                <a:schemeClr val="tx1"/>
              </a:solidFill>
            </a:endParaRPr>
          </a:p>
          <a:p>
            <a:pPr marL="269875" indent="-269875" algn="l"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1"/>
                </a:solidFill>
              </a:rPr>
              <a:t>Από υψηλής ποιότητας </a:t>
            </a:r>
            <a:r>
              <a:rPr lang="el-GR" sz="2000" dirty="0" err="1" smtClean="0">
                <a:solidFill>
                  <a:schemeClr val="tx1"/>
                </a:solidFill>
              </a:rPr>
              <a:t>χρονοσειρές</a:t>
            </a:r>
            <a:r>
              <a:rPr lang="el-GR" sz="2000" dirty="0" smtClean="0">
                <a:solidFill>
                  <a:schemeClr val="tx1"/>
                </a:solidFill>
              </a:rPr>
              <a:t> μορφολογικών αποτυπώσεων μιας παραλιακής διατομής (αν είναι διαθέσιμες). </a:t>
            </a:r>
          </a:p>
          <a:p>
            <a:pPr marL="269875" indent="-269875" algn="l">
              <a:buFont typeface="Wingdings" pitchFamily="2" charset="2"/>
              <a:buChar char="Ø"/>
            </a:pPr>
            <a:endParaRPr lang="el-GR" sz="1600" dirty="0" smtClean="0">
              <a:solidFill>
                <a:schemeClr val="tx1"/>
              </a:solidFill>
            </a:endParaRPr>
          </a:p>
          <a:p>
            <a:pPr marL="269875" indent="-269875" algn="l"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1"/>
                </a:solidFill>
              </a:rPr>
              <a:t>Σύμφωνα με τον </a:t>
            </a:r>
            <a:r>
              <a:rPr lang="en-US" sz="2000" dirty="0" err="1" smtClean="0">
                <a:solidFill>
                  <a:schemeClr val="tx1"/>
                </a:solidFill>
              </a:rPr>
              <a:t>Hallermeier</a:t>
            </a:r>
            <a:r>
              <a:rPr lang="en-US" sz="2000" dirty="0" smtClean="0">
                <a:solidFill>
                  <a:schemeClr val="tx1"/>
                </a:solidFill>
              </a:rPr>
              <a:t> (1981)</a:t>
            </a:r>
            <a:r>
              <a:rPr lang="el-GR" sz="2000" dirty="0" smtClean="0">
                <a:solidFill>
                  <a:schemeClr val="tx1"/>
                </a:solidFill>
              </a:rPr>
              <a:t>:</a:t>
            </a:r>
          </a:p>
          <a:p>
            <a:pPr marL="269875" indent="-269875" algn="l"/>
            <a:endParaRPr lang="el-GR" sz="2000" dirty="0" smtClean="0">
              <a:solidFill>
                <a:schemeClr val="tx1"/>
              </a:solidFill>
            </a:endParaRPr>
          </a:p>
          <a:p>
            <a:pPr marL="360363" indent="-360363" algn="l">
              <a:buFont typeface="Wingdings" pitchFamily="2" charset="2"/>
              <a:buChar char="Ø"/>
            </a:pPr>
            <a:endParaRPr lang="el-GR" sz="2000" dirty="0" smtClean="0">
              <a:solidFill>
                <a:schemeClr val="tx1"/>
              </a:solidFill>
            </a:endParaRPr>
          </a:p>
          <a:p>
            <a:pPr marL="360363" indent="-360363" algn="l"/>
            <a:r>
              <a:rPr lang="el-GR" sz="2000" i="1" dirty="0" smtClean="0">
                <a:solidFill>
                  <a:schemeClr val="tx1"/>
                </a:solidFill>
              </a:rPr>
              <a:t>       </a:t>
            </a:r>
            <a:r>
              <a:rPr lang="el-GR" sz="2000" i="1" dirty="0" err="1" smtClean="0">
                <a:solidFill>
                  <a:schemeClr val="tx1"/>
                </a:solidFill>
              </a:rPr>
              <a:t>Η</a:t>
            </a:r>
            <a:r>
              <a:rPr lang="el-GR" sz="2000" i="1" baseline="-25000" dirty="0" err="1" smtClean="0">
                <a:solidFill>
                  <a:schemeClr val="tx1"/>
                </a:solidFill>
              </a:rPr>
              <a:t>sx</a:t>
            </a:r>
            <a:r>
              <a:rPr lang="el-GR" sz="2000" i="1" baseline="-25000" dirty="0" smtClean="0">
                <a:solidFill>
                  <a:schemeClr val="tx1"/>
                </a:solidFill>
              </a:rPr>
              <a:t> </a:t>
            </a:r>
            <a:r>
              <a:rPr lang="el-GR" sz="2000" dirty="0" smtClean="0">
                <a:solidFill>
                  <a:schemeClr val="tx1"/>
                </a:solidFill>
              </a:rPr>
              <a:t>: μέγιστο ύψος κύματος που εμφανίζεται 12 ώρες ετησίως και </a:t>
            </a:r>
            <a:r>
              <a:rPr lang="el-GR" sz="2000" i="1" dirty="0" err="1" smtClean="0">
                <a:solidFill>
                  <a:schemeClr val="tx1"/>
                </a:solidFill>
              </a:rPr>
              <a:t>Τ</a:t>
            </a:r>
            <a:r>
              <a:rPr lang="el-GR" sz="2000" i="1" baseline="-25000" dirty="0" err="1" smtClean="0">
                <a:solidFill>
                  <a:schemeClr val="tx1"/>
                </a:solidFill>
              </a:rPr>
              <a:t>sx</a:t>
            </a:r>
            <a:r>
              <a:rPr lang="el-GR" sz="2000" dirty="0" smtClean="0">
                <a:solidFill>
                  <a:schemeClr val="tx1"/>
                </a:solidFill>
              </a:rPr>
              <a:t> η περίοδος του.</a:t>
            </a:r>
          </a:p>
          <a:p>
            <a:pPr marL="360363" indent="-360363" algn="l">
              <a:buFont typeface="Wingdings" pitchFamily="2" charset="2"/>
              <a:buChar char="Ø"/>
            </a:pPr>
            <a:endParaRPr lang="el-GR" sz="2000" dirty="0" smtClean="0">
              <a:solidFill>
                <a:schemeClr val="tx1"/>
              </a:solidFill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2928926" y="4572008"/>
          <a:ext cx="2786082" cy="815438"/>
        </p:xfrm>
        <a:graphic>
          <a:graphicData uri="http://schemas.openxmlformats.org/presentationml/2006/ole">
            <p:oleObj spid="_x0000_s26628" name="Εξίσωση" r:id="rId4" imgW="15621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pic>
        <p:nvPicPr>
          <p:cNvPr id="5" name="4 - Εικόνα" descr="runup"/>
          <p:cNvPicPr/>
          <p:nvPr/>
        </p:nvPicPr>
        <p:blipFill>
          <a:blip r:embed="rId3" cstate="email">
            <a:lum bright="-6000" contrast="12000"/>
          </a:blip>
          <a:srcRect/>
          <a:stretch>
            <a:fillRect/>
          </a:stretch>
        </p:blipFill>
        <p:spPr bwMode="auto">
          <a:xfrm>
            <a:off x="1142976" y="1142984"/>
            <a:ext cx="6715172" cy="4429156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57158" y="5643579"/>
            <a:ext cx="857256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l-GR" b="1" dirty="0"/>
              <a:t>Σχήμα </a:t>
            </a:r>
            <a:r>
              <a:rPr lang="el-GR" b="1" dirty="0" smtClean="0"/>
              <a:t>1-4</a:t>
            </a:r>
            <a:r>
              <a:rPr lang="el-GR" dirty="0" smtClean="0"/>
              <a:t> Οι αποτυπώσεις της διατομής της παραλίας στ</a:t>
            </a:r>
            <a:r>
              <a:rPr lang="en-US" dirty="0" smtClean="0"/>
              <a:t>o</a:t>
            </a:r>
            <a:r>
              <a:rPr lang="el-GR" dirty="0" smtClean="0"/>
              <a:t> </a:t>
            </a:r>
            <a:r>
              <a:rPr lang="el-GR" dirty="0" err="1" smtClean="0"/>
              <a:t>Duck</a:t>
            </a:r>
            <a:r>
              <a:rPr lang="el-GR" dirty="0" smtClean="0"/>
              <a:t>, κατά τη διάρκεια του πειράματος </a:t>
            </a:r>
            <a:r>
              <a:rPr lang="el-GR" dirty="0" err="1" smtClean="0"/>
              <a:t>Delilah</a:t>
            </a:r>
            <a:r>
              <a:rPr lang="el-GR" dirty="0" smtClean="0"/>
              <a:t>, η χαμηλότερη (</a:t>
            </a:r>
            <a:r>
              <a:rPr lang="el-GR" dirty="0" err="1" smtClean="0"/>
              <a:t>Low</a:t>
            </a:r>
            <a:r>
              <a:rPr lang="el-GR" dirty="0" smtClean="0"/>
              <a:t> </a:t>
            </a:r>
            <a:r>
              <a:rPr lang="el-GR" dirty="0" err="1" smtClean="0"/>
              <a:t>tide</a:t>
            </a:r>
            <a:r>
              <a:rPr lang="el-GR" dirty="0" smtClean="0"/>
              <a:t>) και ψηλότερη (</a:t>
            </a:r>
            <a:r>
              <a:rPr lang="el-GR" dirty="0" err="1" smtClean="0"/>
              <a:t>High</a:t>
            </a:r>
            <a:r>
              <a:rPr lang="el-GR" dirty="0" smtClean="0"/>
              <a:t> </a:t>
            </a:r>
            <a:r>
              <a:rPr lang="el-GR" dirty="0" err="1" smtClean="0"/>
              <a:t>tide</a:t>
            </a:r>
            <a:r>
              <a:rPr lang="el-GR" dirty="0" smtClean="0"/>
              <a:t>) παλιρροιακή στάθμη, η μέγιστη ((</a:t>
            </a:r>
            <a:r>
              <a:rPr lang="el-GR" i="1" dirty="0" smtClean="0"/>
              <a:t>R</a:t>
            </a:r>
            <a:r>
              <a:rPr lang="en-GB" i="1" baseline="-25000" dirty="0" smtClean="0"/>
              <a:t>h</a:t>
            </a:r>
            <a:r>
              <a:rPr lang="el-GR" dirty="0" smtClean="0"/>
              <a:t>+</a:t>
            </a:r>
            <a:r>
              <a:rPr lang="el-GR" dirty="0" err="1" smtClean="0"/>
              <a:t>tide</a:t>
            </a:r>
            <a:r>
              <a:rPr lang="el-GR" dirty="0" smtClean="0"/>
              <a:t>)</a:t>
            </a:r>
            <a:r>
              <a:rPr lang="el-GR" baseline="-25000" dirty="0" err="1" smtClean="0"/>
              <a:t>max</a:t>
            </a:r>
            <a:r>
              <a:rPr lang="el-GR" dirty="0" smtClean="0"/>
              <a:t>) και ελάχιστη αναρρίχηση ((</a:t>
            </a:r>
            <a:r>
              <a:rPr lang="el-GR" i="1" dirty="0" smtClean="0"/>
              <a:t>R</a:t>
            </a:r>
            <a:r>
              <a:rPr lang="en-GB" i="1" baseline="-25000" dirty="0" smtClean="0"/>
              <a:t>h</a:t>
            </a:r>
            <a:r>
              <a:rPr lang="el-GR" dirty="0" smtClean="0"/>
              <a:t>+</a:t>
            </a:r>
            <a:r>
              <a:rPr lang="el-GR" dirty="0" err="1" smtClean="0"/>
              <a:t>tide</a:t>
            </a:r>
            <a:r>
              <a:rPr lang="el-GR" dirty="0" smtClean="0"/>
              <a:t>)</a:t>
            </a:r>
            <a:r>
              <a:rPr lang="el-GR" baseline="-25000" dirty="0" err="1" smtClean="0"/>
              <a:t>min</a:t>
            </a:r>
            <a:r>
              <a:rPr lang="el-GR" dirty="0" smtClean="0"/>
              <a:t>) και το βάθος κλεισίματος.</a:t>
            </a:r>
            <a:endParaRPr lang="en-GB" sz="20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42910" y="214290"/>
            <a:ext cx="8000992" cy="9286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en-US" sz="2800" dirty="0" smtClean="0"/>
              <a:t>1. </a:t>
            </a:r>
            <a:r>
              <a:rPr lang="el-GR" sz="2800" dirty="0" smtClean="0"/>
              <a:t>Γενική μορφολογία της παραλίας</a:t>
            </a:r>
            <a:endParaRPr lang="el-GR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2745</TotalTime>
  <Words>1402</Words>
  <Application>Microsoft Office PowerPoint</Application>
  <PresentationFormat>Προβολή στην οθόνη (4:3)</PresentationFormat>
  <Paragraphs>181</Paragraphs>
  <Slides>21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3" baseType="lpstr">
      <vt:lpstr>Θέμα του Office</vt:lpstr>
      <vt:lpstr>Εξίσωση</vt:lpstr>
      <vt:lpstr>Ασκήσεις Παράκτιας  Μορφοδυναμικής/Μηχανικής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Άσκηση 1:  Ανάλυση τοπογραφικών δεδομένων</dc:title>
  <dc:creator>user</dc:creator>
  <cp:lastModifiedBy>ISAVELA</cp:lastModifiedBy>
  <cp:revision>199</cp:revision>
  <dcterms:created xsi:type="dcterms:W3CDTF">2012-10-24T19:56:08Z</dcterms:created>
  <dcterms:modified xsi:type="dcterms:W3CDTF">2021-03-24T13:59:07Z</dcterms:modified>
</cp:coreProperties>
</file>