
<file path=[Content_Types].xml><?xml version="1.0" encoding="utf-8"?>
<Types xmlns="http://schemas.openxmlformats.org/package/2006/content-types">
  <Override PartName="/ppt/slideMasters/slideMaster3.xml" ContentType="application/vnd.openxmlformats-officedocument.presentationml.slideMaster+xml"/>
  <Override PartName="/ppt/slides/slide29.xml" ContentType="application/vnd.openxmlformats-officedocument.presentationml.slide+xml"/>
  <Override PartName="/ppt/slideLayouts/slideLayout39.xml" ContentType="application/vnd.openxmlformats-officedocument.presentationml.slideLayout+xml"/>
  <Override PartName="/ppt/slideLayouts/slideLayout57.xml" ContentType="application/vnd.openxmlformats-officedocument.presentationml.slideLayout+xml"/>
  <Override PartName="/ppt/theme/theme5.xml" ContentType="application/vnd.openxmlformats-officedocument.theme+xml"/>
  <Override PartName="/ppt/notesSlides/notesSlide2.xml" ContentType="application/vnd.openxmlformats-officedocument.presentationml.notesSlide+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Layouts/slideLayout6.xml" ContentType="application/vnd.openxmlformats-officedocument.presentationml.slideLayout+xml"/>
  <Override PartName="/ppt/slideLayouts/slideLayout17.xml" ContentType="application/vnd.openxmlformats-officedocument.presentationml.slideLayout+xml"/>
  <Override PartName="/ppt/slideLayouts/slideLayout28.xml" ContentType="application/vnd.openxmlformats-officedocument.presentationml.slideLayout+xml"/>
  <Override PartName="/ppt/slideLayouts/slideLayout46.xml" ContentType="application/vnd.openxmlformats-officedocument.presentationml.slideLayout+xml"/>
  <Override PartName="/ppt/slides/slide25.xml" ContentType="application/vnd.openxmlformats-officedocument.presentationml.slide+xml"/>
  <Override PartName="/ppt/slides/slide4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5.xml" ContentType="application/vnd.openxmlformats-officedocument.presentationml.slideLayout+xml"/>
  <Override PartName="/ppt/slideLayouts/slideLayout53.xml" ContentType="application/vnd.openxmlformats-officedocument.presentationml.slideLayout+xml"/>
  <Override PartName="/ppt/notesSlides/notesSlide27.xml" ContentType="application/vnd.openxmlformats-officedocument.presentationml.notesSlide+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slideLayouts/slideLayout24.xml" ContentType="application/vnd.openxmlformats-officedocument.presentationml.slideLayout+xml"/>
  <Override PartName="/ppt/slideLayouts/slideLayout42.xml" ContentType="application/vnd.openxmlformats-officedocument.presentationml.slideLayout+xml"/>
  <Override PartName="/ppt/notesSlides/notesSlide16.xml" ContentType="application/vnd.openxmlformats-officedocument.presentationml.notesSlide+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20.xml" ContentType="application/vnd.openxmlformats-officedocument.presentationml.slideLayout+xml"/>
  <Override PartName="/ppt/slideLayouts/slideLayout31.xml" ContentType="application/vnd.openxmlformats-officedocument.presentationml.slideLayout+xml"/>
  <Override PartName="/ppt/notesSlides/notesSlide23.xml" ContentType="application/vnd.openxmlformats-officedocument.presentationml.notesSlide+xml"/>
  <Override PartName="/ppt/notesSlides/notesSlide12.xml" ContentType="application/vnd.openxmlformats-officedocument.presentationml.notesSlide+xml"/>
  <Override PartName="/ppt/notesSlides/notesSlide30.xml" ContentType="application/vnd.openxmlformats-officedocument.presentationml.notesSlide+xml"/>
  <Override PartName="/ppt/notesSlides/notesSlide7.xml" ContentType="application/vnd.openxmlformats-officedocument.presentationml.notesSlide+xml"/>
  <Override PartName="/ppt/slideMasters/slideMaster4.xml" ContentType="application/vnd.openxmlformats-officedocument.presentationml.slideMaster+xml"/>
  <Override PartName="/ppt/slides/slide9.xml" ContentType="application/vnd.openxmlformats-officedocument.presentationml.slide+xml"/>
  <Override PartName="/ppt/viewProps.xml" ContentType="application/vnd.openxmlformats-officedocument.presentationml.viewProps+xml"/>
  <Override PartName="/ppt/theme/theme6.xml" ContentType="application/vnd.openxmlformats-officedocument.theme+xml"/>
  <Override PartName="/ppt/slides/slide5.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29.xml" ContentType="application/vnd.openxmlformats-officedocument.presentationml.slideLayout+xml"/>
  <Default Extension="png" ContentType="image/png"/>
  <Override PartName="/ppt/notesSlides/notesSlide3.xml" ContentType="application/vnd.openxmlformats-officedocument.presentationml.notesSlide+xml"/>
  <Default Extension="bin" ContentType="application/vnd.openxmlformats-officedocument.oleObject"/>
  <Override PartName="/ppt/slides/slide2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slideLayouts/slideLayout18.xml" ContentType="application/vnd.openxmlformats-officedocument.presentationml.slideLayout+xml"/>
  <Override PartName="/ppt/theme/theme2.xml" ContentType="application/vnd.openxmlformats-officedocument.theme+xml"/>
  <Override PartName="/ppt/slideLayouts/slideLayout36.xml" ContentType="application/vnd.openxmlformats-officedocument.presentationml.slideLayout+xml"/>
  <Override PartName="/ppt/slideLayouts/slideLayout47.xml" ContentType="application/vnd.openxmlformats-officedocument.presentationml.slideLayout+xml"/>
  <Override PartName="/ppt/slides/slide1.xml" ContentType="application/vnd.openxmlformats-officedocument.presentationml.slide+xml"/>
  <Override PartName="/ppt/slides/slide15.xml" ContentType="application/vnd.openxmlformats-officedocument.presentationml.slide+xml"/>
  <Override PartName="/ppt/slides/slide33.xml" ContentType="application/vnd.openxmlformats-officedocument.presentationml.slide+xml"/>
  <Override PartName="/ppt/slides/slide44.xml" ContentType="application/vnd.openxmlformats-officedocument.presentationml.slide+xml"/>
  <Override PartName="/ppt/slideLayouts/slideLayout3.xml" ContentType="application/vnd.openxmlformats-officedocument.presentationml.slideLayout+xml"/>
  <Override PartName="/ppt/slideLayouts/slideLayout25.xml" ContentType="application/vnd.openxmlformats-officedocument.presentationml.slideLayout+xml"/>
  <Override PartName="/ppt/slideLayouts/slideLayout43.xml" ContentType="application/vnd.openxmlformats-officedocument.presentationml.slideLayout+xml"/>
  <Override PartName="/ppt/slideLayouts/slideLayout54.xml" ContentType="application/vnd.openxmlformats-officedocument.presentationml.slideLayout+xml"/>
  <Override PartName="/ppt/notesSlides/notesSlide17.xml" ContentType="application/vnd.openxmlformats-officedocument.presentationml.notesSlide+xml"/>
  <Default Extension="emf" ContentType="image/x-emf"/>
  <Override PartName="/ppt/notesSlides/notesSlide28.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Layouts/slideLayout1.xml" ContentType="application/vnd.openxmlformats-officedocument.presentationml.slideLayout+xml"/>
  <Override PartName="/ppt/slideLayouts/slideLayout14.xml" ContentType="application/vnd.openxmlformats-officedocument.presentationml.slideLayout+xml"/>
  <Override PartName="/ppt/slideLayouts/slideLayout23.xml" ContentType="application/vnd.openxmlformats-officedocument.presentationml.slideLayout+xml"/>
  <Override PartName="/ppt/slideLayouts/slideLayout32.xml" ContentType="application/vnd.openxmlformats-officedocument.presentationml.slideLayout+xml"/>
  <Override PartName="/ppt/slideLayouts/slideLayout41.xml" ContentType="application/vnd.openxmlformats-officedocument.presentationml.slideLayout+xml"/>
  <Override PartName="/ppt/slideLayouts/slideLayout52.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2.xml" ContentType="application/vnd.openxmlformats-officedocument.presentationml.slideLayout+xml"/>
  <Override PartName="/ppt/slideLayouts/slideLayout21.xml" ContentType="application/vnd.openxmlformats-officedocument.presentationml.slideLayout+xml"/>
  <Override PartName="/ppt/slideLayouts/slideLayout30.xml" ContentType="application/vnd.openxmlformats-officedocument.presentationml.slideLayout+xml"/>
  <Override PartName="/ppt/slideLayouts/slideLayout50.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slideLayouts/slideLayout10.xml" ContentType="application/vnd.openxmlformats-officedocument.presentationml.slideLayout+xml"/>
  <Default Extension="vml" ContentType="application/vnd.openxmlformats-officedocument.vmlDrawing"/>
  <Default Extension="gif" ContentType="image/gif"/>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Override PartName="/ppt/notesSlides/notesSlide31.xml" ContentType="application/vnd.openxmlformats-officedocument.presentationml.notesSlide+xml"/>
  <Override PartName="/ppt/notesSlides/notesSlide6.xml" ContentType="application/vnd.openxmlformats-officedocument.presentationml.notesSlide+xml"/>
  <Override PartName="/ppt/slideMasters/slideMaster5.xml" ContentType="application/vnd.openxmlformats-officedocument.presentationml.slideMaster+xml"/>
  <Override PartName="/ppt/slides/slide8.xml" ContentType="application/vnd.openxmlformats-officedocument.presentationml.slide+xml"/>
  <Override PartName="/ppt/notesSlides/notesSlide4.xml" ContentType="application/vnd.openxmlformats-officedocument.presentationml.notesSl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Layouts/slideLayout8.xml" ContentType="application/vnd.openxmlformats-officedocument.presentationml.slideLayout+xml"/>
  <Override PartName="/ppt/slideLayouts/slideLayout19.xml" ContentType="application/vnd.openxmlformats-officedocument.presentationml.slideLayout+xml"/>
  <Override PartName="/ppt/slideLayouts/slideLayout48.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Layouts/slideLayout4.xml" ContentType="application/vnd.openxmlformats-officedocument.presentationml.slideLayout+xml"/>
  <Override PartName="/ppt/theme/theme3.xml" ContentType="application/vnd.openxmlformats-officedocument.theme+xml"/>
  <Override PartName="/ppt/slideLayouts/slideLayout37.xml" ContentType="application/vnd.openxmlformats-officedocument.presentationml.slideLayout+xml"/>
  <Override PartName="/ppt/slideLayouts/slideLayout55.xml" ContentType="application/vnd.openxmlformats-officedocument.presentationml.slideLayout+xml"/>
  <Override PartName="/ppt/notesSlides/notesSlide29.xml" ContentType="application/vnd.openxmlformats-officedocument.presentationml.notesSlid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Layouts/slideLayout15.xml" ContentType="application/vnd.openxmlformats-officedocument.presentationml.slideLayout+xml"/>
  <Override PartName="/ppt/slideLayouts/slideLayout26.xml" ContentType="application/vnd.openxmlformats-officedocument.presentationml.slideLayout+xml"/>
  <Override PartName="/ppt/slideLayouts/slideLayout44.xml" ContentType="application/vnd.openxmlformats-officedocument.presentationml.slideLayout+xml"/>
  <Default Extension="wmf" ContentType="image/x-wmf"/>
  <Override PartName="/ppt/notesSlides/notesSlide18.xml" ContentType="application/vnd.openxmlformats-officedocument.presentationml.notesSlide+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slideLayouts/slideLayout22.xml" ContentType="application/vnd.openxmlformats-officedocument.presentationml.slideLayout+xml"/>
  <Override PartName="/ppt/slideLayouts/slideLayout33.xml" ContentType="application/vnd.openxmlformats-officedocument.presentationml.slideLayout+xml"/>
  <Override PartName="/ppt/slideLayouts/slideLayout51.xml" ContentType="application/vnd.openxmlformats-officedocument.presentationml.slideLayout+xml"/>
  <Override PartName="/ppt/notesSlides/notesSlide25.xml" ContentType="application/vnd.openxmlformats-officedocument.presentationml.notesSlide+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slideLayouts/slideLayout40.xml" ContentType="application/vnd.openxmlformats-officedocument.presentationml.slideLayout+xml"/>
  <Override PartName="/ppt/notesSlides/notesSlide14.xml" ContentType="application/vnd.openxmlformats-officedocument.presentationml.notesSlide+xml"/>
  <Override PartName="/ppt/notesSlides/notesSlide32.xml" ContentType="application/vnd.openxmlformats-officedocument.presentationml.notesSlide+xml"/>
  <Override PartName="/ppt/notesSlides/notesSlide9.xml" ContentType="application/vnd.openxmlformats-officedocument.presentationml.notesSlide+xml"/>
  <Override PartName="/ppt/notesSlides/notesSlide21.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slideMasters/slideMaster2.xml" ContentType="application/vnd.openxmlformats-officedocument.presentationml.slideMaster+xml"/>
  <Override PartName="/ppt/slides/slide28.xml" ContentType="application/vnd.openxmlformats-officedocument.presentationml.slide+xml"/>
  <Override PartName="/ppt/slides/slide39.xml" ContentType="application/vnd.openxmlformats-officedocument.presentationml.slide+xml"/>
  <Override PartName="/ppt/slideLayouts/slideLayout38.xml" ContentType="application/vnd.openxmlformats-officedocument.presentationml.slideLayout+xml"/>
  <Override PartName="/ppt/theme/theme4.xml" ContentType="application/vnd.openxmlformats-officedocument.theme+xml"/>
  <Override PartName="/ppt/slideLayouts/slideLayout49.xml" ContentType="application/vnd.openxmlformats-officedocument.presentationml.slideLayout+xml"/>
  <Override PartName="/ppt/notesSlides/notesSlide1.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46.xml" ContentType="application/vnd.openxmlformats-officedocument.presentationml.slide+xml"/>
  <Override PartName="/ppt/slideLayouts/slideLayout5.xml" ContentType="application/vnd.openxmlformats-officedocument.presentationml.slideLayout+xml"/>
  <Override PartName="/ppt/slideLayouts/slideLayout27.xml" ContentType="application/vnd.openxmlformats-officedocument.presentationml.slideLayout+xml"/>
  <Override PartName="/ppt/slideLayouts/slideLayout45.xml" ContentType="application/vnd.openxmlformats-officedocument.presentationml.slideLayout+xml"/>
  <Override PartName="/ppt/slideLayouts/slideLayout56.xml" ContentType="application/vnd.openxmlformats-officedocument.presentationml.slideLayout+xml"/>
  <Override PartName="/ppt/notesSlides/notesSlide19.xml" ContentType="application/vnd.openxmlformats-officedocument.presentationml.notesSlide+xml"/>
  <Override PartName="/ppt/slides/slide24.xml" ContentType="application/vnd.openxmlformats-officedocument.presentationml.slide+xml"/>
  <Override PartName="/ppt/slides/slide35.xml" ContentType="application/vnd.openxmlformats-officedocument.presentationml.slide+xml"/>
  <Override PartName="/ppt/slideLayouts/slideLayout16.xml" ContentType="application/vnd.openxmlformats-officedocument.presentationml.slideLayout+xml"/>
  <Override PartName="/ppt/slideLayouts/slideLayout34.xml" ContentType="application/vnd.openxmlformats-officedocument.presentationml.slideLayout+xml"/>
  <Default Extension="jpeg" ContentType="image/jpeg"/>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816" r:id="rId2"/>
    <p:sldMasterId id="2147483829" r:id="rId3"/>
    <p:sldMasterId id="2147483853" r:id="rId4"/>
    <p:sldMasterId id="2147483877" r:id="rId5"/>
  </p:sldMasterIdLst>
  <p:notesMasterIdLst>
    <p:notesMasterId r:id="rId52"/>
  </p:notesMasterIdLst>
  <p:sldIdLst>
    <p:sldId id="315" r:id="rId6"/>
    <p:sldId id="495" r:id="rId7"/>
    <p:sldId id="427" r:id="rId8"/>
    <p:sldId id="449" r:id="rId9"/>
    <p:sldId id="450" r:id="rId10"/>
    <p:sldId id="455" r:id="rId11"/>
    <p:sldId id="451" r:id="rId12"/>
    <p:sldId id="452" r:id="rId13"/>
    <p:sldId id="453" r:id="rId14"/>
    <p:sldId id="454" r:id="rId15"/>
    <p:sldId id="429" r:id="rId16"/>
    <p:sldId id="431" r:id="rId17"/>
    <p:sldId id="432" r:id="rId18"/>
    <p:sldId id="458" r:id="rId19"/>
    <p:sldId id="433" r:id="rId20"/>
    <p:sldId id="457" r:id="rId21"/>
    <p:sldId id="392" r:id="rId22"/>
    <p:sldId id="393" r:id="rId23"/>
    <p:sldId id="394" r:id="rId24"/>
    <p:sldId id="466" r:id="rId25"/>
    <p:sldId id="496" r:id="rId26"/>
    <p:sldId id="397" r:id="rId27"/>
    <p:sldId id="437" r:id="rId28"/>
    <p:sldId id="456" r:id="rId29"/>
    <p:sldId id="460" r:id="rId30"/>
    <p:sldId id="461" r:id="rId31"/>
    <p:sldId id="468" r:id="rId32"/>
    <p:sldId id="463" r:id="rId33"/>
    <p:sldId id="497" r:id="rId34"/>
    <p:sldId id="469" r:id="rId35"/>
    <p:sldId id="471" r:id="rId36"/>
    <p:sldId id="472" r:id="rId37"/>
    <p:sldId id="474" r:id="rId38"/>
    <p:sldId id="467" r:id="rId39"/>
    <p:sldId id="473" r:id="rId40"/>
    <p:sldId id="477" r:id="rId41"/>
    <p:sldId id="481" r:id="rId42"/>
    <p:sldId id="482" r:id="rId43"/>
    <p:sldId id="485" r:id="rId44"/>
    <p:sldId id="483" r:id="rId45"/>
    <p:sldId id="484" r:id="rId46"/>
    <p:sldId id="487" r:id="rId47"/>
    <p:sldId id="488" r:id="rId48"/>
    <p:sldId id="476" r:id="rId49"/>
    <p:sldId id="438" r:id="rId50"/>
    <p:sldId id="439" r:id="rId51"/>
  </p:sldIdLst>
  <p:sldSz cx="9144000" cy="6858000" type="screen4x3"/>
  <p:notesSz cx="6858000" cy="9144000"/>
  <p:defaultTextStyle>
    <a:defPPr>
      <a:defRPr lang="en-US"/>
    </a:defPPr>
    <a:lvl1pPr algn="l" rtl="0" fontAlgn="base">
      <a:spcBef>
        <a:spcPct val="0"/>
      </a:spcBef>
      <a:spcAft>
        <a:spcPct val="0"/>
      </a:spcAft>
      <a:defRPr sz="2400" kern="1200">
        <a:solidFill>
          <a:schemeClr val="tx1"/>
        </a:solidFill>
        <a:latin typeface="Times New Roman" pitchFamily="18" charset="0"/>
        <a:ea typeface="+mn-ea"/>
        <a:cs typeface="+mn-cs"/>
      </a:defRPr>
    </a:lvl1pPr>
    <a:lvl2pPr marL="457200" algn="l" rtl="0" fontAlgn="base">
      <a:spcBef>
        <a:spcPct val="0"/>
      </a:spcBef>
      <a:spcAft>
        <a:spcPct val="0"/>
      </a:spcAft>
      <a:defRPr sz="2400" kern="1200">
        <a:solidFill>
          <a:schemeClr val="tx1"/>
        </a:solidFill>
        <a:latin typeface="Times New Roman" pitchFamily="18" charset="0"/>
        <a:ea typeface="+mn-ea"/>
        <a:cs typeface="+mn-cs"/>
      </a:defRPr>
    </a:lvl2pPr>
    <a:lvl3pPr marL="914400" algn="l" rtl="0" fontAlgn="base">
      <a:spcBef>
        <a:spcPct val="0"/>
      </a:spcBef>
      <a:spcAft>
        <a:spcPct val="0"/>
      </a:spcAft>
      <a:defRPr sz="2400" kern="1200">
        <a:solidFill>
          <a:schemeClr val="tx1"/>
        </a:solidFill>
        <a:latin typeface="Times New Roman" pitchFamily="18" charset="0"/>
        <a:ea typeface="+mn-ea"/>
        <a:cs typeface="+mn-cs"/>
      </a:defRPr>
    </a:lvl3pPr>
    <a:lvl4pPr marL="1371600" algn="l" rtl="0" fontAlgn="base">
      <a:spcBef>
        <a:spcPct val="0"/>
      </a:spcBef>
      <a:spcAft>
        <a:spcPct val="0"/>
      </a:spcAft>
      <a:defRPr sz="2400" kern="1200">
        <a:solidFill>
          <a:schemeClr val="tx1"/>
        </a:solidFill>
        <a:latin typeface="Times New Roman" pitchFamily="18" charset="0"/>
        <a:ea typeface="+mn-ea"/>
        <a:cs typeface="+mn-cs"/>
      </a:defRPr>
    </a:lvl4pPr>
    <a:lvl5pPr marL="1828800" algn="l" rtl="0" fontAlgn="base">
      <a:spcBef>
        <a:spcPct val="0"/>
      </a:spcBef>
      <a:spcAft>
        <a:spcPct val="0"/>
      </a:spcAft>
      <a:defRPr sz="2400" kern="1200">
        <a:solidFill>
          <a:schemeClr val="tx1"/>
        </a:solidFill>
        <a:latin typeface="Times New Roman" pitchFamily="18" charset="0"/>
        <a:ea typeface="+mn-ea"/>
        <a:cs typeface="+mn-cs"/>
      </a:defRPr>
    </a:lvl5pPr>
    <a:lvl6pPr marL="2286000" algn="l" defTabSz="914400" rtl="0" eaLnBrk="1" latinLnBrk="0" hangingPunct="1">
      <a:defRPr sz="2400" kern="1200">
        <a:solidFill>
          <a:schemeClr val="tx1"/>
        </a:solidFill>
        <a:latin typeface="Times New Roman" pitchFamily="18" charset="0"/>
        <a:ea typeface="+mn-ea"/>
        <a:cs typeface="+mn-cs"/>
      </a:defRPr>
    </a:lvl6pPr>
    <a:lvl7pPr marL="2743200" algn="l" defTabSz="914400" rtl="0" eaLnBrk="1" latinLnBrk="0" hangingPunct="1">
      <a:defRPr sz="2400" kern="1200">
        <a:solidFill>
          <a:schemeClr val="tx1"/>
        </a:solidFill>
        <a:latin typeface="Times New Roman" pitchFamily="18" charset="0"/>
        <a:ea typeface="+mn-ea"/>
        <a:cs typeface="+mn-cs"/>
      </a:defRPr>
    </a:lvl7pPr>
    <a:lvl8pPr marL="3200400" algn="l" defTabSz="914400" rtl="0" eaLnBrk="1" latinLnBrk="0" hangingPunct="1">
      <a:defRPr sz="2400" kern="1200">
        <a:solidFill>
          <a:schemeClr val="tx1"/>
        </a:solidFill>
        <a:latin typeface="Times New Roman" pitchFamily="18" charset="0"/>
        <a:ea typeface="+mn-ea"/>
        <a:cs typeface="+mn-cs"/>
      </a:defRPr>
    </a:lvl8pPr>
    <a:lvl9pPr marL="3657600" algn="l" defTabSz="914400" rtl="0" eaLnBrk="1" latinLnBrk="0" hangingPunct="1">
      <a:defRPr sz="2400" kern="1200">
        <a:solidFill>
          <a:schemeClr val="tx1"/>
        </a:solidFill>
        <a:latin typeface="Times New Roman" pitchFamily="18"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176FB1"/>
    <a:srgbClr val="6699FF"/>
    <a:srgbClr val="0000FF"/>
    <a:srgbClr val="00CCFF"/>
    <a:srgbClr val="008000"/>
    <a:srgbClr val="CCFFFF"/>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5381" autoAdjust="0"/>
    <p:restoredTop sz="99755" autoAdjust="0"/>
  </p:normalViewPr>
  <p:slideViewPr>
    <p:cSldViewPr>
      <p:cViewPr varScale="1">
        <p:scale>
          <a:sx n="84" d="100"/>
          <a:sy n="84" d="100"/>
        </p:scale>
        <p:origin x="-1795" y="-8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slide" Target="slides/slide42.xml"/><Relationship Id="rId50" Type="http://schemas.openxmlformats.org/officeDocument/2006/relationships/slide" Target="slides/slide45.xml"/><Relationship Id="rId55" Type="http://schemas.openxmlformats.org/officeDocument/2006/relationships/theme" Target="theme/theme1.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41" Type="http://schemas.openxmlformats.org/officeDocument/2006/relationships/slide" Target="slides/slide36.xml"/><Relationship Id="rId54"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3" Type="http://schemas.openxmlformats.org/officeDocument/2006/relationships/presProps" Target="presProp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notesMaster" Target="notesMasters/notesMaster1.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tableStyles" Target="tableStyles.xml"/><Relationship Id="rId8" Type="http://schemas.openxmlformats.org/officeDocument/2006/relationships/slide" Target="slides/slide3.xml"/><Relationship Id="rId51" Type="http://schemas.openxmlformats.org/officeDocument/2006/relationships/slide" Target="slides/slide46.xml"/><Relationship Id="rId3" Type="http://schemas.openxmlformats.org/officeDocument/2006/relationships/slideMaster" Target="slideMasters/slideMaster3.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3.png"/></Relationships>
</file>

<file path=ppt/drawings/_rels/vmlDrawing2.vml.rels><?xml version="1.0" encoding="UTF-8" standalone="yes"?>
<Relationships xmlns="http://schemas.openxmlformats.org/package/2006/relationships"><Relationship Id="rId3" Type="http://schemas.openxmlformats.org/officeDocument/2006/relationships/image" Target="../media/image15.wmf"/><Relationship Id="rId2" Type="http://schemas.openxmlformats.org/officeDocument/2006/relationships/image" Target="../media/image14.wmf"/><Relationship Id="rId1" Type="http://schemas.openxmlformats.org/officeDocument/2006/relationships/image" Target="../media/image13.wmf"/><Relationship Id="rId4" Type="http://schemas.openxmlformats.org/officeDocument/2006/relationships/image" Target="../media/image16.w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7.w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22.e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24.wmf"/></Relationships>
</file>

<file path=ppt/drawings/_rels/vmlDrawing6.vml.rels><?xml version="1.0" encoding="UTF-8" standalone="yes"?>
<Relationships xmlns="http://schemas.openxmlformats.org/package/2006/relationships"><Relationship Id="rId3" Type="http://schemas.openxmlformats.org/officeDocument/2006/relationships/image" Target="../media/image27.wmf"/><Relationship Id="rId2" Type="http://schemas.openxmlformats.org/officeDocument/2006/relationships/image" Target="../media/image26.wmf"/><Relationship Id="rId1" Type="http://schemas.openxmlformats.org/officeDocument/2006/relationships/image" Target="../media/image25.w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31.wmf"/></Relationships>
</file>

<file path=ppt/drawings/_rels/vmlDrawing8.vml.rels><?xml version="1.0" encoding="UTF-8" standalone="yes"?>
<Relationships xmlns="http://schemas.openxmlformats.org/package/2006/relationships"><Relationship Id="rId3" Type="http://schemas.openxmlformats.org/officeDocument/2006/relationships/image" Target="../media/image34.wmf"/><Relationship Id="rId2" Type="http://schemas.openxmlformats.org/officeDocument/2006/relationships/image" Target="../media/image33.wmf"/><Relationship Id="rId1" Type="http://schemas.openxmlformats.org/officeDocument/2006/relationships/image" Target="../media/image32.wmf"/><Relationship Id="rId4" Type="http://schemas.openxmlformats.org/officeDocument/2006/relationships/image" Target="../media/image35.w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47.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427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pPr>
              <a:defRPr/>
            </a:pPr>
            <a:endParaRPr lang="en-US"/>
          </a:p>
        </p:txBody>
      </p:sp>
      <p:sp>
        <p:nvSpPr>
          <p:cNvPr id="5427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pPr>
              <a:defRPr/>
            </a:pPr>
            <a:endParaRPr lang="en-US"/>
          </a:p>
        </p:txBody>
      </p:sp>
      <p:sp>
        <p:nvSpPr>
          <p:cNvPr id="57348"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p:spPr>
      </p:sp>
      <p:sp>
        <p:nvSpPr>
          <p:cNvPr id="5427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5427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pPr>
              <a:defRPr/>
            </a:pPr>
            <a:endParaRPr lang="en-US"/>
          </a:p>
        </p:txBody>
      </p:sp>
      <p:sp>
        <p:nvSpPr>
          <p:cNvPr id="5427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pPr>
              <a:defRPr/>
            </a:pPr>
            <a:fld id="{9C48A975-6B84-4B4E-B40A-7CA7474B1C33}" type="slidenum">
              <a:rPr lang="en-US"/>
              <a:pPr>
                <a:defRPr/>
              </a:pPr>
              <a:t>‹#›</a:t>
            </a:fld>
            <a:endParaRPr 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Times New Roman" pitchFamily="18" charset="0"/>
        <a:ea typeface="+mn-ea"/>
        <a:cs typeface="+mn-cs"/>
      </a:defRPr>
    </a:lvl1pPr>
    <a:lvl2pPr marL="457200" algn="l" rtl="0" eaLnBrk="0" fontAlgn="base" hangingPunct="0">
      <a:spcBef>
        <a:spcPct val="30000"/>
      </a:spcBef>
      <a:spcAft>
        <a:spcPct val="0"/>
      </a:spcAft>
      <a:defRPr sz="1200" kern="1200">
        <a:solidFill>
          <a:schemeClr val="tx1"/>
        </a:solidFill>
        <a:latin typeface="Times New Roman" pitchFamily="18" charset="0"/>
        <a:ea typeface="+mn-ea"/>
        <a:cs typeface="+mn-cs"/>
      </a:defRPr>
    </a:lvl2pPr>
    <a:lvl3pPr marL="914400" algn="l" rtl="0" eaLnBrk="0" fontAlgn="base" hangingPunct="0">
      <a:spcBef>
        <a:spcPct val="30000"/>
      </a:spcBef>
      <a:spcAft>
        <a:spcPct val="0"/>
      </a:spcAft>
      <a:defRPr sz="1200" kern="1200">
        <a:solidFill>
          <a:schemeClr val="tx1"/>
        </a:solidFill>
        <a:latin typeface="Times New Roman" pitchFamily="18" charset="0"/>
        <a:ea typeface="+mn-ea"/>
        <a:cs typeface="+mn-cs"/>
      </a:defRPr>
    </a:lvl3pPr>
    <a:lvl4pPr marL="1371600" algn="l" rtl="0" eaLnBrk="0" fontAlgn="base" hangingPunct="0">
      <a:spcBef>
        <a:spcPct val="30000"/>
      </a:spcBef>
      <a:spcAft>
        <a:spcPct val="0"/>
      </a:spcAft>
      <a:defRPr sz="1200" kern="1200">
        <a:solidFill>
          <a:schemeClr val="tx1"/>
        </a:solidFill>
        <a:latin typeface="Times New Roman" pitchFamily="18" charset="0"/>
        <a:ea typeface="+mn-ea"/>
        <a:cs typeface="+mn-cs"/>
      </a:defRPr>
    </a:lvl4pPr>
    <a:lvl5pPr marL="1828800" algn="l" rtl="0" eaLnBrk="0" fontAlgn="base" hangingPunct="0">
      <a:spcBef>
        <a:spcPct val="30000"/>
      </a:spcBef>
      <a:spcAft>
        <a:spcPct val="0"/>
      </a:spcAft>
      <a:defRPr sz="1200" kern="1200">
        <a:solidFill>
          <a:schemeClr val="tx1"/>
        </a:solidFill>
        <a:latin typeface="Times New Roman" pitchFamily="18"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p:cNvSpPr>
            <a:spLocks noGrp="1" noChangeArrowheads="1"/>
          </p:cNvSpPr>
          <p:nvPr>
            <p:ph type="sldNum" sz="quarter" idx="5"/>
          </p:nvPr>
        </p:nvSpPr>
        <p:spPr>
          <a:noFill/>
        </p:spPr>
        <p:txBody>
          <a:bodyPr/>
          <a:lstStyle/>
          <a:p>
            <a:fld id="{6EF8BE5B-C0C5-4342-AE5D-67CA1E63EACE}" type="slidenum">
              <a:rPr lang="en-US" smtClean="0">
                <a:solidFill>
                  <a:srgbClr val="000000"/>
                </a:solidFill>
              </a:rPr>
              <a:pPr/>
              <a:t>2</a:t>
            </a:fld>
            <a:endParaRPr lang="en-US" smtClean="0">
              <a:solidFill>
                <a:srgbClr val="000000"/>
              </a:solidFill>
            </a:endParaRPr>
          </a:p>
        </p:txBody>
      </p:sp>
      <p:sp>
        <p:nvSpPr>
          <p:cNvPr id="58371" name="Rectangle 2"/>
          <p:cNvSpPr>
            <a:spLocks noGrp="1" noRot="1" noChangeAspect="1" noChangeArrowheads="1" noTextEdit="1"/>
          </p:cNvSpPr>
          <p:nvPr>
            <p:ph type="sldImg"/>
          </p:nvPr>
        </p:nvSpPr>
        <p:spPr>
          <a:ln/>
        </p:spPr>
      </p:sp>
      <p:sp>
        <p:nvSpPr>
          <p:cNvPr id="5837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p:cNvSpPr>
            <a:spLocks noGrp="1" noChangeArrowheads="1"/>
          </p:cNvSpPr>
          <p:nvPr>
            <p:ph type="sldNum" sz="quarter" idx="5"/>
          </p:nvPr>
        </p:nvSpPr>
        <p:spPr>
          <a:noFill/>
        </p:spPr>
        <p:txBody>
          <a:bodyPr/>
          <a:lstStyle/>
          <a:p>
            <a:fld id="{6EF8BE5B-C0C5-4342-AE5D-67CA1E63EACE}" type="slidenum">
              <a:rPr lang="en-US" smtClean="0">
                <a:solidFill>
                  <a:srgbClr val="000000"/>
                </a:solidFill>
              </a:rPr>
              <a:pPr/>
              <a:t>3</a:t>
            </a:fld>
            <a:endParaRPr lang="en-US" smtClean="0">
              <a:solidFill>
                <a:srgbClr val="000000"/>
              </a:solidFill>
            </a:endParaRPr>
          </a:p>
        </p:txBody>
      </p:sp>
      <p:sp>
        <p:nvSpPr>
          <p:cNvPr id="58371" name="Rectangle 2"/>
          <p:cNvSpPr>
            <a:spLocks noGrp="1" noRot="1" noChangeAspect="1" noChangeArrowheads="1" noTextEdit="1"/>
          </p:cNvSpPr>
          <p:nvPr>
            <p:ph type="sldImg"/>
          </p:nvPr>
        </p:nvSpPr>
        <p:spPr>
          <a:ln/>
        </p:spPr>
      </p:sp>
      <p:sp>
        <p:nvSpPr>
          <p:cNvPr id="58372" name="Rectangle 3"/>
          <p:cNvSpPr>
            <a:spLocks noGrp="1" noChangeArrowheads="1"/>
          </p:cNvSpPr>
          <p:nvPr>
            <p:ph type="body" idx="1"/>
          </p:nvPr>
        </p:nvSpPr>
        <p:spPr>
          <a:noFill/>
          <a:ln/>
        </p:spPr>
        <p:txBody>
          <a:bodyPr/>
          <a:lstStyle/>
          <a:p>
            <a:pPr eaLnBrk="1" hangingPunct="1"/>
            <a:endParaRPr lang="en-US"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4</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5</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6</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7</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8</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9</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pPr/>
              <a:t>10</a:t>
            </a:fld>
            <a:endParaRPr lang="en-GB"/>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pPr/>
              <a:t>11</a:t>
            </a:fld>
            <a:endParaRPr lang="en-GB"/>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7"/>
          <p:cNvSpPr>
            <a:spLocks noGrp="1" noChangeArrowheads="1"/>
          </p:cNvSpPr>
          <p:nvPr>
            <p:ph type="sldNum" sz="quarter" idx="5"/>
          </p:nvPr>
        </p:nvSpPr>
        <p:spPr>
          <a:noFill/>
        </p:spPr>
        <p:txBody>
          <a:bodyPr/>
          <a:lstStyle/>
          <a:p>
            <a:fld id="{0D4A98B2-F7E5-47FD-9F24-1C19E9EA028E}" type="slidenum">
              <a:rPr lang="en-US">
                <a:solidFill>
                  <a:prstClr val="black"/>
                </a:solidFill>
              </a:rPr>
              <a:pPr/>
              <a:t>12</a:t>
            </a:fld>
            <a:endParaRPr lang="en-US">
              <a:solidFill>
                <a:prstClr val="black"/>
              </a:solidFill>
            </a:endParaRPr>
          </a:p>
        </p:txBody>
      </p:sp>
      <p:sp>
        <p:nvSpPr>
          <p:cNvPr id="67587" name="Rectangle 2"/>
          <p:cNvSpPr>
            <a:spLocks noGrp="1" noRot="1" noChangeAspect="1" noChangeArrowheads="1" noTextEdit="1"/>
          </p:cNvSpPr>
          <p:nvPr>
            <p:ph type="sldImg"/>
          </p:nvPr>
        </p:nvSpPr>
        <p:spPr>
          <a:ln/>
        </p:spPr>
      </p:sp>
      <p:sp>
        <p:nvSpPr>
          <p:cNvPr id="67588"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7"/>
          <p:cNvSpPr>
            <a:spLocks noGrp="1" noChangeArrowheads="1"/>
          </p:cNvSpPr>
          <p:nvPr>
            <p:ph type="sldNum" sz="quarter" idx="5"/>
          </p:nvPr>
        </p:nvSpPr>
        <p:spPr>
          <a:noFill/>
        </p:spPr>
        <p:txBody>
          <a:bodyPr/>
          <a:lstStyle/>
          <a:p>
            <a:fld id="{0525E184-B9A3-4734-94E2-65155E2175F6}" type="slidenum">
              <a:rPr lang="en-US">
                <a:solidFill>
                  <a:prstClr val="black"/>
                </a:solidFill>
              </a:rPr>
              <a:pPr/>
              <a:t>13</a:t>
            </a:fld>
            <a:endParaRPr lang="en-US">
              <a:solidFill>
                <a:prstClr val="black"/>
              </a:solidFill>
            </a:endParaRPr>
          </a:p>
        </p:txBody>
      </p:sp>
      <p:sp>
        <p:nvSpPr>
          <p:cNvPr id="68611" name="Rectangle 2"/>
          <p:cNvSpPr>
            <a:spLocks noGrp="1" noRot="1" noChangeAspect="1" noChangeArrowheads="1" noTextEdit="1"/>
          </p:cNvSpPr>
          <p:nvPr>
            <p:ph type="sldImg"/>
          </p:nvPr>
        </p:nvSpPr>
        <p:spPr>
          <a:ln/>
        </p:spPr>
      </p:sp>
      <p:sp>
        <p:nvSpPr>
          <p:cNvPr id="68612"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7"/>
          <p:cNvSpPr>
            <a:spLocks noGrp="1" noChangeArrowheads="1"/>
          </p:cNvSpPr>
          <p:nvPr>
            <p:ph type="sldNum" sz="quarter" idx="5"/>
          </p:nvPr>
        </p:nvSpPr>
        <p:spPr>
          <a:noFill/>
        </p:spPr>
        <p:txBody>
          <a:bodyPr/>
          <a:lstStyle/>
          <a:p>
            <a:fld id="{47CC1640-4DDF-4E17-A164-DD3CD3D8B72F}" type="slidenum">
              <a:rPr lang="en-US">
                <a:solidFill>
                  <a:prstClr val="black"/>
                </a:solidFill>
              </a:rPr>
              <a:pPr/>
              <a:t>14</a:t>
            </a:fld>
            <a:endParaRPr lang="en-US">
              <a:solidFill>
                <a:prstClr val="black"/>
              </a:solidFill>
            </a:endParaRPr>
          </a:p>
        </p:txBody>
      </p:sp>
      <p:sp>
        <p:nvSpPr>
          <p:cNvPr id="69635" name="Rectangle 2"/>
          <p:cNvSpPr>
            <a:spLocks noGrp="1" noRot="1" noChangeAspect="1" noChangeArrowheads="1" noTextEdit="1"/>
          </p:cNvSpPr>
          <p:nvPr>
            <p:ph type="sldImg"/>
          </p:nvPr>
        </p:nvSpPr>
        <p:spPr>
          <a:ln/>
        </p:spPr>
      </p:sp>
      <p:sp>
        <p:nvSpPr>
          <p:cNvPr id="69636"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7"/>
          <p:cNvSpPr>
            <a:spLocks noGrp="1" noChangeArrowheads="1"/>
          </p:cNvSpPr>
          <p:nvPr>
            <p:ph type="sldNum" sz="quarter" idx="5"/>
          </p:nvPr>
        </p:nvSpPr>
        <p:spPr>
          <a:noFill/>
        </p:spPr>
        <p:txBody>
          <a:bodyPr/>
          <a:lstStyle/>
          <a:p>
            <a:fld id="{47CC1640-4DDF-4E17-A164-DD3CD3D8B72F}" type="slidenum">
              <a:rPr lang="en-US">
                <a:solidFill>
                  <a:prstClr val="black"/>
                </a:solidFill>
              </a:rPr>
              <a:pPr/>
              <a:t>15</a:t>
            </a:fld>
            <a:endParaRPr lang="en-US">
              <a:solidFill>
                <a:prstClr val="black"/>
              </a:solidFill>
            </a:endParaRPr>
          </a:p>
        </p:txBody>
      </p:sp>
      <p:sp>
        <p:nvSpPr>
          <p:cNvPr id="69635" name="Rectangle 2"/>
          <p:cNvSpPr>
            <a:spLocks noGrp="1" noRot="1" noChangeAspect="1" noChangeArrowheads="1" noTextEdit="1"/>
          </p:cNvSpPr>
          <p:nvPr>
            <p:ph type="sldImg"/>
          </p:nvPr>
        </p:nvSpPr>
        <p:spPr>
          <a:ln/>
        </p:spPr>
      </p:sp>
      <p:sp>
        <p:nvSpPr>
          <p:cNvPr id="69636"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7"/>
          <p:cNvSpPr>
            <a:spLocks noGrp="1" noChangeArrowheads="1"/>
          </p:cNvSpPr>
          <p:nvPr>
            <p:ph type="sldNum" sz="quarter" idx="5"/>
          </p:nvPr>
        </p:nvSpPr>
        <p:spPr>
          <a:noFill/>
        </p:spPr>
        <p:txBody>
          <a:bodyPr/>
          <a:lstStyle/>
          <a:p>
            <a:fld id="{47CC1640-4DDF-4E17-A164-DD3CD3D8B72F}" type="slidenum">
              <a:rPr lang="en-US">
                <a:solidFill>
                  <a:prstClr val="black"/>
                </a:solidFill>
              </a:rPr>
              <a:pPr/>
              <a:t>16</a:t>
            </a:fld>
            <a:endParaRPr lang="en-US">
              <a:solidFill>
                <a:prstClr val="black"/>
              </a:solidFill>
            </a:endParaRPr>
          </a:p>
        </p:txBody>
      </p:sp>
      <p:sp>
        <p:nvSpPr>
          <p:cNvPr id="69635" name="Rectangle 2"/>
          <p:cNvSpPr>
            <a:spLocks noGrp="1" noRot="1" noChangeAspect="1" noChangeArrowheads="1" noTextEdit="1"/>
          </p:cNvSpPr>
          <p:nvPr>
            <p:ph type="sldImg"/>
          </p:nvPr>
        </p:nvSpPr>
        <p:spPr>
          <a:ln/>
        </p:spPr>
      </p:sp>
      <p:sp>
        <p:nvSpPr>
          <p:cNvPr id="69636"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914A0326-CA72-4829-9BF8-7BC303331712}" type="slidenum">
              <a:rPr lang="el-GR"/>
              <a:pPr/>
              <a:t>20</a:t>
            </a:fld>
            <a:endParaRPr lang="el-GR"/>
          </a:p>
        </p:txBody>
      </p:sp>
      <p:sp>
        <p:nvSpPr>
          <p:cNvPr id="43010" name="Rectangle 2"/>
          <p:cNvSpPr>
            <a:spLocks noGrp="1" noRot="1" noChangeAspect="1" noChangeArrowheads="1" noTextEdit="1"/>
          </p:cNvSpPr>
          <p:nvPr>
            <p:ph type="sldImg"/>
          </p:nvPr>
        </p:nvSpPr>
        <p:spPr>
          <a:ln/>
        </p:spPr>
      </p:sp>
      <p:sp>
        <p:nvSpPr>
          <p:cNvPr id="43011" name="Rectangle 3"/>
          <p:cNvSpPr>
            <a:spLocks noGrp="1" noChangeArrowheads="1"/>
          </p:cNvSpPr>
          <p:nvPr>
            <p:ph type="body" idx="1"/>
          </p:nvPr>
        </p:nvSpPr>
        <p:spPr>
          <a:xfrm>
            <a:off x="685800" y="4341813"/>
            <a:ext cx="5487988" cy="4116387"/>
          </a:xfrm>
        </p:spPr>
        <p:txBody>
          <a:bodyPr/>
          <a:lstStyle/>
          <a:p>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Rectangle 7"/>
          <p:cNvSpPr>
            <a:spLocks noGrp="1" noChangeArrowheads="1"/>
          </p:cNvSpPr>
          <p:nvPr>
            <p:ph type="sldNum" sz="quarter" idx="5"/>
          </p:nvPr>
        </p:nvSpPr>
        <p:spPr>
          <a:noFill/>
        </p:spPr>
        <p:txBody>
          <a:bodyPr/>
          <a:lstStyle/>
          <a:p>
            <a:fld id="{4E34748B-886F-4F3E-A25E-D50FFF251ACA}" type="slidenum">
              <a:rPr lang="en-US">
                <a:solidFill>
                  <a:prstClr val="black"/>
                </a:solidFill>
              </a:rPr>
              <a:pPr/>
              <a:t>23</a:t>
            </a:fld>
            <a:endParaRPr lang="en-US">
              <a:solidFill>
                <a:prstClr val="black"/>
              </a:solidFill>
            </a:endParaRPr>
          </a:p>
        </p:txBody>
      </p:sp>
      <p:sp>
        <p:nvSpPr>
          <p:cNvPr id="102403" name="Rectangle 2"/>
          <p:cNvSpPr>
            <a:spLocks noGrp="1" noRot="1" noChangeAspect="1" noChangeArrowheads="1" noTextEdit="1"/>
          </p:cNvSpPr>
          <p:nvPr>
            <p:ph type="sldImg"/>
          </p:nvPr>
        </p:nvSpPr>
        <p:spPr>
          <a:ln/>
        </p:spPr>
      </p:sp>
      <p:sp>
        <p:nvSpPr>
          <p:cNvPr id="102404"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Rectangle 7"/>
          <p:cNvSpPr>
            <a:spLocks noGrp="1" noChangeArrowheads="1"/>
          </p:cNvSpPr>
          <p:nvPr>
            <p:ph type="sldNum" sz="quarter" idx="5"/>
          </p:nvPr>
        </p:nvSpPr>
        <p:spPr>
          <a:noFill/>
        </p:spPr>
        <p:txBody>
          <a:bodyPr/>
          <a:lstStyle/>
          <a:p>
            <a:fld id="{4E34748B-886F-4F3E-A25E-D50FFF251ACA}" type="slidenum">
              <a:rPr lang="en-US">
                <a:solidFill>
                  <a:prstClr val="black"/>
                </a:solidFill>
              </a:rPr>
              <a:pPr/>
              <a:t>24</a:t>
            </a:fld>
            <a:endParaRPr lang="en-US">
              <a:solidFill>
                <a:prstClr val="black"/>
              </a:solidFill>
            </a:endParaRPr>
          </a:p>
        </p:txBody>
      </p:sp>
      <p:sp>
        <p:nvSpPr>
          <p:cNvPr id="102403" name="Rectangle 2"/>
          <p:cNvSpPr>
            <a:spLocks noGrp="1" noRot="1" noChangeAspect="1" noChangeArrowheads="1" noTextEdit="1"/>
          </p:cNvSpPr>
          <p:nvPr>
            <p:ph type="sldImg"/>
          </p:nvPr>
        </p:nvSpPr>
        <p:spPr>
          <a:ln/>
        </p:spPr>
      </p:sp>
      <p:sp>
        <p:nvSpPr>
          <p:cNvPr id="102404"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25</a:t>
            </a:fld>
            <a:endParaRPr lang="en-GB">
              <a:solidFill>
                <a:prstClr val="black"/>
              </a:solidFil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26</a:t>
            </a:fld>
            <a:endParaRPr lang="en-GB">
              <a:solidFill>
                <a:prstClr val="black"/>
              </a:solidFill>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27</a:t>
            </a:fld>
            <a:endParaRPr lang="en-GB">
              <a:solidFill>
                <a:prstClr val="black"/>
              </a:solidFill>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28</a:t>
            </a:fld>
            <a:endParaRPr lang="en-GB">
              <a:solidFill>
                <a:prstClr val="black"/>
              </a:solidFill>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29</a:t>
            </a:fld>
            <a:endParaRPr lang="en-GB">
              <a:solidFill>
                <a:prstClr val="black"/>
              </a:solidFill>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B408697-7F97-43E3-BE6B-F9017C448D74}" type="slidenum">
              <a:rPr lang="el-GR">
                <a:solidFill>
                  <a:prstClr val="black"/>
                </a:solidFill>
              </a:rPr>
              <a:pPr/>
              <a:t>31</a:t>
            </a:fld>
            <a:endParaRPr lang="el-GR">
              <a:solidFill>
                <a:prstClr val="black"/>
              </a:solidFill>
            </a:endParaRPr>
          </a:p>
        </p:txBody>
      </p:sp>
      <p:sp>
        <p:nvSpPr>
          <p:cNvPr id="94210" name="Rectangle 2"/>
          <p:cNvSpPr>
            <a:spLocks noGrp="1" noRot="1" noChangeAspect="1" noChangeArrowheads="1" noTextEdit="1"/>
          </p:cNvSpPr>
          <p:nvPr>
            <p:ph type="sldImg"/>
          </p:nvPr>
        </p:nvSpPr>
        <p:spPr>
          <a:ln/>
        </p:spPr>
      </p:sp>
      <p:sp>
        <p:nvSpPr>
          <p:cNvPr id="9421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959278F6-7438-4DD7-8806-1FC2F13CC8D9}" type="slidenum">
              <a:rPr lang="el-GR">
                <a:solidFill>
                  <a:prstClr val="black"/>
                </a:solidFill>
              </a:rPr>
              <a:pPr/>
              <a:t>32</a:t>
            </a:fld>
            <a:endParaRPr lang="el-GR">
              <a:solidFill>
                <a:prstClr val="black"/>
              </a:solidFill>
            </a:endParaRPr>
          </a:p>
        </p:txBody>
      </p:sp>
      <p:sp>
        <p:nvSpPr>
          <p:cNvPr id="99330" name="Rectangle 2"/>
          <p:cNvSpPr>
            <a:spLocks noGrp="1" noRot="1" noChangeAspect="1" noChangeArrowheads="1" noTextEdit="1"/>
          </p:cNvSpPr>
          <p:nvPr>
            <p:ph type="sldImg"/>
          </p:nvPr>
        </p:nvSpPr>
        <p:spPr>
          <a:ln/>
        </p:spPr>
      </p:sp>
      <p:sp>
        <p:nvSpPr>
          <p:cNvPr id="99331"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7"/>
          <p:cNvSpPr>
            <a:spLocks noGrp="1" noChangeArrowheads="1"/>
          </p:cNvSpPr>
          <p:nvPr>
            <p:ph type="sldNum" sz="quarter" idx="5"/>
          </p:nvPr>
        </p:nvSpPr>
        <p:spPr>
          <a:noFill/>
        </p:spPr>
        <p:txBody>
          <a:bodyPr/>
          <a:lstStyle/>
          <a:p>
            <a:fld id="{47041C70-9CDE-4127-9A50-8B15CB525BF1}" type="slidenum">
              <a:rPr lang="en-US">
                <a:solidFill>
                  <a:prstClr val="black"/>
                </a:solidFill>
              </a:rPr>
              <a:pPr/>
              <a:t>33</a:t>
            </a:fld>
            <a:endParaRPr lang="en-US">
              <a:solidFill>
                <a:prstClr val="black"/>
              </a:solidFill>
            </a:endParaRPr>
          </a:p>
        </p:txBody>
      </p:sp>
      <p:sp>
        <p:nvSpPr>
          <p:cNvPr id="70659" name="Rectangle 2"/>
          <p:cNvSpPr>
            <a:spLocks noGrp="1" noRot="1" noChangeAspect="1" noChangeArrowheads="1" noTextEdit="1"/>
          </p:cNvSpPr>
          <p:nvPr>
            <p:ph type="sldImg"/>
          </p:nvPr>
        </p:nvSpPr>
        <p:spPr>
          <a:ln/>
        </p:spPr>
      </p:sp>
      <p:sp>
        <p:nvSpPr>
          <p:cNvPr id="70660"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79D59B26-FD6C-44B0-BF20-8B66D67FD77C}" type="slidenum">
              <a:rPr lang="el-GR">
                <a:solidFill>
                  <a:prstClr val="black"/>
                </a:solidFill>
              </a:rPr>
              <a:pPr/>
              <a:t>34</a:t>
            </a:fld>
            <a:endParaRPr lang="el-GR">
              <a:solidFill>
                <a:prstClr val="black"/>
              </a:solidFill>
            </a:endParaRPr>
          </a:p>
        </p:txBody>
      </p:sp>
      <p:sp>
        <p:nvSpPr>
          <p:cNvPr id="100354" name="Rectangle 2"/>
          <p:cNvSpPr>
            <a:spLocks noGrp="1" noRot="1" noChangeAspect="1" noChangeArrowheads="1" noTextEdit="1"/>
          </p:cNvSpPr>
          <p:nvPr>
            <p:ph type="sldImg"/>
          </p:nvPr>
        </p:nvSpPr>
        <p:spPr>
          <a:ln/>
        </p:spPr>
      </p:sp>
      <p:sp>
        <p:nvSpPr>
          <p:cNvPr id="100355" name="Rectangle 3"/>
          <p:cNvSpPr>
            <a:spLocks noGrp="1" noChangeArrowheads="1"/>
          </p:cNvSpPr>
          <p:nvPr>
            <p:ph type="body" idx="1"/>
          </p:nvPr>
        </p:nvSpPr>
        <p:spPr/>
        <p:txBody>
          <a:bodyPr/>
          <a:lstStyle/>
          <a:p>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Rectangle 7"/>
          <p:cNvSpPr>
            <a:spLocks noGrp="1" noChangeArrowheads="1"/>
          </p:cNvSpPr>
          <p:nvPr>
            <p:ph type="sldNum" sz="quarter" idx="5"/>
          </p:nvPr>
        </p:nvSpPr>
        <p:spPr>
          <a:noFill/>
        </p:spPr>
        <p:txBody>
          <a:bodyPr/>
          <a:lstStyle/>
          <a:p>
            <a:fld id="{699B3878-E0F0-40F8-832B-F9CF4E163D00}" type="slidenum">
              <a:rPr lang="en-US" smtClean="0">
                <a:latin typeface="Arial" charset="0"/>
              </a:rPr>
              <a:pPr/>
              <a:t>35</a:t>
            </a:fld>
            <a:endParaRPr lang="en-US" smtClean="0">
              <a:latin typeface="Arial" charset="0"/>
            </a:endParaRPr>
          </a:p>
        </p:txBody>
      </p:sp>
      <p:sp>
        <p:nvSpPr>
          <p:cNvPr id="104451" name="Rectangle 2"/>
          <p:cNvSpPr>
            <a:spLocks noGrp="1" noRot="1" noChangeAspect="1" noChangeArrowheads="1" noTextEdit="1"/>
          </p:cNvSpPr>
          <p:nvPr>
            <p:ph type="sldImg"/>
          </p:nvPr>
        </p:nvSpPr>
        <p:spPr>
          <a:ln/>
        </p:spPr>
      </p:sp>
      <p:sp>
        <p:nvSpPr>
          <p:cNvPr id="104452"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546" name="Rectangle 7"/>
          <p:cNvSpPr>
            <a:spLocks noGrp="1" noChangeArrowheads="1"/>
          </p:cNvSpPr>
          <p:nvPr>
            <p:ph type="sldNum" sz="quarter" idx="5"/>
          </p:nvPr>
        </p:nvSpPr>
        <p:spPr>
          <a:noFill/>
        </p:spPr>
        <p:txBody>
          <a:bodyPr/>
          <a:lstStyle/>
          <a:p>
            <a:fld id="{B2858759-6252-4264-AA69-99DAEDA73585}" type="slidenum">
              <a:rPr lang="en-US" smtClean="0">
                <a:latin typeface="Arial" charset="0"/>
              </a:rPr>
              <a:pPr/>
              <a:t>42</a:t>
            </a:fld>
            <a:endParaRPr lang="en-US" smtClean="0">
              <a:latin typeface="Arial" charset="0"/>
            </a:endParaRPr>
          </a:p>
        </p:txBody>
      </p:sp>
      <p:sp>
        <p:nvSpPr>
          <p:cNvPr id="108547" name="Rectangle 2"/>
          <p:cNvSpPr>
            <a:spLocks noGrp="1" noRot="1" noChangeAspect="1" noChangeArrowheads="1" noTextEdit="1"/>
          </p:cNvSpPr>
          <p:nvPr>
            <p:ph type="sldImg"/>
          </p:nvPr>
        </p:nvSpPr>
        <p:spPr>
          <a:ln/>
        </p:spPr>
      </p:sp>
      <p:sp>
        <p:nvSpPr>
          <p:cNvPr id="108548" name="Rectangle 3"/>
          <p:cNvSpPr>
            <a:spLocks noGrp="1" noChangeArrowheads="1"/>
          </p:cNvSpPr>
          <p:nvPr>
            <p:ph type="body" idx="1"/>
          </p:nvPr>
        </p:nvSpPr>
        <p:spPr>
          <a:noFill/>
          <a:ln/>
        </p:spPr>
        <p:txBody>
          <a:bodyPr/>
          <a:lstStyle/>
          <a:p>
            <a:pPr eaLnBrk="1" hangingPunct="1"/>
            <a:endParaRPr lang="en-US" smtClean="0">
              <a:latin typeface="Arial" charset="0"/>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44</a:t>
            </a:fld>
            <a:endParaRPr lang="en-GB">
              <a:solidFill>
                <a:prstClr val="black"/>
              </a:solidFill>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45</a:t>
            </a:fld>
            <a:endParaRPr lang="en-GB">
              <a:solidFill>
                <a:prstClr val="black"/>
              </a:solidFill>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Θέση εικόνας διαφάνειας"/>
          <p:cNvSpPr>
            <a:spLocks noGrp="1" noRot="1" noChangeAspect="1"/>
          </p:cNvSpPr>
          <p:nvPr>
            <p:ph type="sldImg"/>
          </p:nvPr>
        </p:nvSpPr>
        <p:spPr/>
      </p:sp>
      <p:sp>
        <p:nvSpPr>
          <p:cNvPr id="3" name="2 - Θέση σημειώσεων"/>
          <p:cNvSpPr>
            <a:spLocks noGrp="1"/>
          </p:cNvSpPr>
          <p:nvPr>
            <p:ph type="body" idx="1"/>
          </p:nvPr>
        </p:nvSpPr>
        <p:spPr/>
        <p:txBody>
          <a:bodyPr>
            <a:normAutofit/>
          </a:bodyPr>
          <a:lstStyle/>
          <a:p>
            <a:endParaRPr lang="en-GB" dirty="0"/>
          </a:p>
        </p:txBody>
      </p:sp>
      <p:sp>
        <p:nvSpPr>
          <p:cNvPr id="4" name="3 - Θέση αριθμού διαφάνειας"/>
          <p:cNvSpPr>
            <a:spLocks noGrp="1"/>
          </p:cNvSpPr>
          <p:nvPr>
            <p:ph type="sldNum" sz="quarter" idx="10"/>
          </p:nvPr>
        </p:nvSpPr>
        <p:spPr/>
        <p:txBody>
          <a:bodyPr/>
          <a:lstStyle/>
          <a:p>
            <a:fld id="{59B149E0-4532-4C24-800B-40A16D382263}" type="slidenum">
              <a:rPr lang="en-GB" smtClean="0">
                <a:solidFill>
                  <a:prstClr val="black"/>
                </a:solidFill>
              </a:rPr>
              <a:pPr/>
              <a:t>46</a:t>
            </a:fld>
            <a:endParaRPr lang="en-GB">
              <a:solidFill>
                <a:prstClr val="black"/>
              </a:solidFill>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l-GR"/>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l-GR" smtClean="0"/>
              <a:t>Κάντε κλικ για να επεξεργαστείτε τον υπότιτλο του υποδείγματος</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6E0FD162-654B-4C58-BF7A-4D057B96497A}"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2B2C4C54-690E-40BE-B07F-60FA2E3E1DB3}" type="slidenum">
              <a:rPr lang="el-GR"/>
              <a:pPr>
                <a:defRPr/>
              </a:pPr>
              <a:t>‹#›</a:t>
            </a:fld>
            <a:endParaRPr lang="el-G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A218832B-5B31-4593-9AAF-4FDC1176A122}"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CBBE54AE-7670-4CD7-ACF5-1B3E1312FF0D}" type="slidenum">
              <a:rPr lang="el-GR"/>
              <a:pPr>
                <a:defRPr/>
              </a:pPr>
              <a:t>‹#›</a:t>
            </a:fld>
            <a:endParaRPr lang="el-G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l-GR" smtClean="0"/>
              <a:t>Kλικ για επεξεργασία των στυλ του υποδείγματος</a:t>
            </a: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9B53AF86-3FA9-4CB9-8716-D78C7B62B1EE}"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6B59908-0810-4902-915E-5CD81D5C00D7}" type="slidenum">
              <a:rPr lang="el-GR"/>
              <a:pPr>
                <a:defRPr/>
              </a:pPr>
              <a:t>‹#›</a:t>
            </a:fld>
            <a:endParaRPr lang="el-G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B9E96A18-6A03-4005-95F0-A35E81D5B798}"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104EC5EA-8BFD-4654-A1CB-DC199DFF7B51}" type="slidenum">
              <a:rPr lang="el-GR"/>
              <a:pPr>
                <a:defRPr/>
              </a:pPr>
              <a:t>‹#›</a:t>
            </a:fld>
            <a:endParaRPr lang="el-G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7" name="6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9721CEBD-CC65-4462-9A05-6E82C79576C8}" type="datetimeFigureOut">
              <a:rPr lang="el-GR"/>
              <a:pPr>
                <a:defRPr/>
              </a:pPr>
              <a:t>24/2/2021</a:t>
            </a:fld>
            <a:endParaRPr lang="el-GR"/>
          </a:p>
        </p:txBody>
      </p:sp>
      <p:sp>
        <p:nvSpPr>
          <p:cNvPr id="8" name="7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9" name="8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3183048B-9261-4925-9C44-9CF1803A7BEF}" type="slidenum">
              <a:rPr lang="el-GR"/>
              <a:pPr>
                <a:defRPr/>
              </a:pPr>
              <a:t>‹#›</a:t>
            </a:fld>
            <a:endParaRPr lang="el-G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F8C20299-42FD-462C-A8D9-F8382889D416}" type="datetimeFigureOut">
              <a:rPr lang="el-GR"/>
              <a:pPr>
                <a:defRPr/>
              </a:pPr>
              <a:t>24/2/2021</a:t>
            </a:fld>
            <a:endParaRPr lang="el-GR"/>
          </a:p>
        </p:txBody>
      </p:sp>
      <p:sp>
        <p:nvSpPr>
          <p:cNvPr id="4" name="3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5" name="4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936A4F9-FF3D-4696-AF5D-DD8603EFD013}" type="slidenum">
              <a:rPr lang="el-GR"/>
              <a:pPr>
                <a:defRPr/>
              </a:pPr>
              <a:t>‹#›</a:t>
            </a:fld>
            <a:endParaRPr lang="el-G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166200AD-191B-422C-8787-209A7E497072}" type="datetimeFigureOut">
              <a:rPr lang="el-GR"/>
              <a:pPr>
                <a:defRPr/>
              </a:pPr>
              <a:t>24/2/2021</a:t>
            </a:fld>
            <a:endParaRPr lang="el-GR"/>
          </a:p>
        </p:txBody>
      </p:sp>
      <p:sp>
        <p:nvSpPr>
          <p:cNvPr id="3" name="2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4" name="3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E021839-BFFD-4425-9EF0-E52B7FF0595F}" type="slidenum">
              <a:rPr lang="el-GR"/>
              <a:pPr>
                <a:defRPr/>
              </a:pPr>
              <a:t>‹#›</a:t>
            </a:fld>
            <a:endParaRPr lang="el-G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l-GR"/>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3A63C18E-E194-47E1-8194-5689220C9EE7}"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3FF91D4A-CD38-4018-AE85-7370CB88D8FC}" type="slidenum">
              <a:rPr lang="el-GR"/>
              <a:pPr>
                <a:defRPr/>
              </a:pPr>
              <a:t>‹#›</a:t>
            </a:fld>
            <a:endParaRPr lang="el-G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l-GR"/>
          </a:p>
        </p:txBody>
      </p:sp>
      <p:sp>
        <p:nvSpPr>
          <p:cNvPr id="3" name="2 - Θέση εικόνας"/>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l-GR" noProof="0"/>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19278111-178A-4155-972A-0862A4EA15A8}"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F3CE175-B1C1-4997-858D-E036D160E456}" type="slidenum">
              <a:rPr lang="el-GR"/>
              <a:pPr>
                <a:defRPr/>
              </a:pPr>
              <a:t>‹#›</a:t>
            </a:fld>
            <a:endParaRPr lang="el-G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869EB978-1C90-4D59-8E13-A85125AE4FCF}"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7BE71E5C-7CD4-4F39-AFD1-6D867A90543C}" type="slidenum">
              <a:rPr lang="el-GR"/>
              <a:pPr>
                <a:defRPr/>
              </a:pPr>
              <a:t>‹#›</a:t>
            </a:fld>
            <a:endParaRPr lang="el-G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E8BA87D6-F0EB-4576-8824-500182F57F80}"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60502A93-59F6-4EC1-8183-9E1A474DC26C}" type="slidenum">
              <a:rPr lang="el-GR"/>
              <a:pPr>
                <a:defRPr/>
              </a:pPr>
              <a:t>‹#›</a:t>
            </a:fld>
            <a:endParaRPr lang="el-G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n-GB"/>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l-GR" smtClean="0"/>
              <a:t>Κάντε κλικ για να επεξεργαστείτε τον υπότιτλο του υποδείγματος</a:t>
            </a:r>
            <a:endParaRPr lang="en-GB"/>
          </a:p>
        </p:txBody>
      </p:sp>
      <p:sp>
        <p:nvSpPr>
          <p:cNvPr id="4" name="3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l-GR" smtClean="0"/>
              <a:t>Kλικ για επεξεργασία των στυλ του υποδείγματος</a:t>
            </a:r>
          </a:p>
        </p:txBody>
      </p:sp>
      <p:sp>
        <p:nvSpPr>
          <p:cNvPr id="4" name="3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4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4638"/>
            <a:ext cx="8229600" cy="1143000"/>
          </a:xfrm>
        </p:spPr>
        <p:txBody>
          <a:bodyPr/>
          <a:lstStyle>
            <a:lvl1pPr>
              <a:defRPr/>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7" name="6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n-GB"/>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n-GB"/>
          </a:p>
        </p:txBody>
      </p:sp>
      <p:sp>
        <p:nvSpPr>
          <p:cNvPr id="3" name="2 - Θέση εικόνας"/>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38925" y="260350"/>
            <a:ext cx="2058988" cy="5865813"/>
          </a:xfrm>
        </p:spPr>
        <p:txBody>
          <a:bodyPr vert="eaVert"/>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a:xfrm>
            <a:off x="457200" y="260350"/>
            <a:ext cx="6029325" cy="5865813"/>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υποσέλιδου"/>
          <p:cNvSpPr>
            <a:spLocks noGrp="1"/>
          </p:cNvSpPr>
          <p:nvPr>
            <p:ph type="ftr" sz="quarter" idx="10"/>
          </p:nvPr>
        </p:nvSpPr>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Only" preserve="1">
  <p:cSld name="Αντικείμενο">
    <p:spTree>
      <p:nvGrpSpPr>
        <p:cNvPr id="1" name=""/>
        <p:cNvGrpSpPr/>
        <p:nvPr/>
      </p:nvGrpSpPr>
      <p:grpSpPr>
        <a:xfrm>
          <a:off x="0" y="0"/>
          <a:ext cx="0" cy="0"/>
          <a:chOff x="0" y="0"/>
          <a:chExt cx="0" cy="0"/>
        </a:xfrm>
      </p:grpSpPr>
      <p:sp>
        <p:nvSpPr>
          <p:cNvPr id="2" name="1 - Θέση περιεχομένου"/>
          <p:cNvSpPr>
            <a:spLocks noGrp="1"/>
          </p:cNvSpPr>
          <p:nvPr>
            <p:ph/>
          </p:nvPr>
        </p:nvSpPr>
        <p:spPr>
          <a:xfrm>
            <a:off x="457200" y="260350"/>
            <a:ext cx="8240713" cy="5865813"/>
          </a:xfrm>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3" name="2 - Θέση υποσέλιδου"/>
          <p:cNvSpPr>
            <a:spLocks noGrp="1"/>
          </p:cNvSpPr>
          <p:nvPr>
            <p:ph type="ftr" sz="quarter" idx="10"/>
          </p:nvPr>
        </p:nvSpPr>
        <p:spPr>
          <a:xfrm>
            <a:off x="468313" y="6545263"/>
            <a:ext cx="4248150" cy="412750"/>
          </a:xfrm>
        </p:spPr>
        <p:txBody>
          <a:bodyPr/>
          <a:lstStyle>
            <a:lvl1pPr>
              <a:defRPr/>
            </a:lvl1pPr>
          </a:lstStyle>
          <a:p>
            <a:r>
              <a:rPr lang="el-GR"/>
              <a:t>ΕΙΣΑΓΩΓΙΚΑ ΣΤΟΙΧΕΙΑ ΚΥΜΑΤΟΜΗΧΑΝΙΚΗΣ</a:t>
            </a:r>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n-GB"/>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l-GR" smtClean="0"/>
              <a:t>Κάντε κλικ για να επεξεργαστείτε τον υπότιτλο του υποδείγματος</a:t>
            </a:r>
            <a:endParaRPr lang="en-GB"/>
          </a:p>
        </p:txBody>
      </p:sp>
      <p:sp>
        <p:nvSpPr>
          <p:cNvPr id="4"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3AD47B1C-EC00-434D-8265-B7DCCF5971AA}"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8DB3D968-2EFD-48EB-8C01-8567544B6205}"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l-GR" smtClean="0"/>
              <a:t>Kλικ για επεξεργασία των στυλ του υποδείγματος</a:t>
            </a:r>
          </a:p>
        </p:txBody>
      </p:sp>
      <p:sp>
        <p:nvSpPr>
          <p:cNvPr id="4"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4BBDDF83-A425-459D-9BCB-D04F2813AFB5}"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71FDCC4C-12BE-4A67-8268-9DDDC6CB0851}"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7"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8"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9" name="Rectangle 6"/>
          <p:cNvSpPr>
            <a:spLocks noGrp="1" noChangeArrowheads="1"/>
          </p:cNvSpPr>
          <p:nvPr>
            <p:ph type="sldNum" sz="quarter" idx="12"/>
          </p:nvPr>
        </p:nvSpPr>
        <p:spPr>
          <a:ln/>
        </p:spPr>
        <p:txBody>
          <a:bodyPr/>
          <a:lstStyle>
            <a:lvl1pPr>
              <a:defRPr/>
            </a:lvl1pPr>
          </a:lstStyle>
          <a:p>
            <a:pPr>
              <a:defRPr/>
            </a:pPr>
            <a:fld id="{01B162C7-472A-49AA-9D51-55DE6E9279B2}"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4"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5" name="Rectangle 6"/>
          <p:cNvSpPr>
            <a:spLocks noGrp="1" noChangeArrowheads="1"/>
          </p:cNvSpPr>
          <p:nvPr>
            <p:ph type="sldNum" sz="quarter" idx="12"/>
          </p:nvPr>
        </p:nvSpPr>
        <p:spPr>
          <a:ln/>
        </p:spPr>
        <p:txBody>
          <a:bodyPr/>
          <a:lstStyle>
            <a:lvl1pPr>
              <a:defRPr/>
            </a:lvl1pPr>
          </a:lstStyle>
          <a:p>
            <a:pPr>
              <a:defRPr/>
            </a:pPr>
            <a:fld id="{5032BA3B-B9EB-4E90-988F-062EC41B3189}"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3"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4" name="Rectangle 6"/>
          <p:cNvSpPr>
            <a:spLocks noGrp="1" noChangeArrowheads="1"/>
          </p:cNvSpPr>
          <p:nvPr>
            <p:ph type="sldNum" sz="quarter" idx="12"/>
          </p:nvPr>
        </p:nvSpPr>
        <p:spPr>
          <a:ln/>
        </p:spPr>
        <p:txBody>
          <a:bodyPr/>
          <a:lstStyle>
            <a:lvl1pPr>
              <a:defRPr/>
            </a:lvl1pPr>
          </a:lstStyle>
          <a:p>
            <a:pPr>
              <a:defRPr/>
            </a:pPr>
            <a:fld id="{D89898B4-70AC-4E83-8AFE-41A6C2E0A844}"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n-GB"/>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FDCF1CCB-CB74-45EE-B94C-30386EDFFBA7}"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n-GB"/>
          </a:p>
        </p:txBody>
      </p:sp>
      <p:sp>
        <p:nvSpPr>
          <p:cNvPr id="3" name="2 - Θέση εικόνας"/>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GB" noProof="0" smtClean="0"/>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6"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7" name="Rectangle 6"/>
          <p:cNvSpPr>
            <a:spLocks noGrp="1" noChangeArrowheads="1"/>
          </p:cNvSpPr>
          <p:nvPr>
            <p:ph type="sldNum" sz="quarter" idx="12"/>
          </p:nvPr>
        </p:nvSpPr>
        <p:spPr>
          <a:ln/>
        </p:spPr>
        <p:txBody>
          <a:bodyPr/>
          <a:lstStyle>
            <a:lvl1pPr>
              <a:defRPr/>
            </a:lvl1pPr>
          </a:lstStyle>
          <a:p>
            <a:pPr>
              <a:defRPr/>
            </a:pPr>
            <a:fld id="{BE99214A-FE97-4CD0-937A-05C6DC81561D}"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C54CC372-9EAD-4C49-BECC-D4709C15E234}"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Rectangle 4"/>
          <p:cNvSpPr>
            <a:spLocks noGrp="1" noChangeArrowheads="1"/>
          </p:cNvSpPr>
          <p:nvPr>
            <p:ph type="dt" sz="half" idx="10"/>
          </p:nvPr>
        </p:nvSpPr>
        <p:spPr>
          <a:ln/>
        </p:spPr>
        <p:txBody>
          <a:bodyPr/>
          <a:lstStyle>
            <a:lvl1pPr>
              <a:defRPr/>
            </a:lvl1pPr>
          </a:lstStyle>
          <a:p>
            <a:pPr>
              <a:defRPr/>
            </a:pPr>
            <a:endParaRPr lang="el-GR">
              <a:solidFill>
                <a:srgbClr val="000000"/>
              </a:solidFill>
            </a:endParaRPr>
          </a:p>
        </p:txBody>
      </p:sp>
      <p:sp>
        <p:nvSpPr>
          <p:cNvPr id="5" name="Rectangle 5"/>
          <p:cNvSpPr>
            <a:spLocks noGrp="1" noChangeArrowheads="1"/>
          </p:cNvSpPr>
          <p:nvPr>
            <p:ph type="ftr" sz="quarter" idx="11"/>
          </p:nvPr>
        </p:nvSpPr>
        <p:spPr>
          <a:ln/>
        </p:spPr>
        <p:txBody>
          <a:bodyPr/>
          <a:lstStyle>
            <a:lvl1pPr>
              <a:defRPr/>
            </a:lvl1pPr>
          </a:lstStyle>
          <a:p>
            <a:pPr>
              <a:defRPr/>
            </a:pPr>
            <a:endParaRPr lang="el-GR">
              <a:solidFill>
                <a:srgbClr val="000000"/>
              </a:solidFill>
            </a:endParaRPr>
          </a:p>
        </p:txBody>
      </p:sp>
      <p:sp>
        <p:nvSpPr>
          <p:cNvPr id="6" name="Rectangle 6"/>
          <p:cNvSpPr>
            <a:spLocks noGrp="1" noChangeArrowheads="1"/>
          </p:cNvSpPr>
          <p:nvPr>
            <p:ph type="sldNum" sz="quarter" idx="12"/>
          </p:nvPr>
        </p:nvSpPr>
        <p:spPr>
          <a:ln/>
        </p:spPr>
        <p:txBody>
          <a:bodyPr/>
          <a:lstStyle>
            <a:lvl1pPr>
              <a:defRPr/>
            </a:lvl1pPr>
          </a:lstStyle>
          <a:p>
            <a:pPr>
              <a:defRPr/>
            </a:pPr>
            <a:fld id="{23FFA2E9-2E2E-4B6F-912F-045AE6C1086E}" type="slidenum">
              <a:rPr lang="el-GR">
                <a:solidFill>
                  <a:srgbClr val="000000"/>
                </a:solidFill>
              </a:rPr>
              <a:pPr>
                <a:defRPr/>
              </a:pPr>
              <a:t>‹#›</a:t>
            </a:fld>
            <a:endParaRPr lang="el-GR">
              <a:solidFill>
                <a:srgbClr val="000000"/>
              </a:solidFill>
            </a:endParaRPr>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n-GB"/>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l-GR" smtClean="0"/>
              <a:t>Κάντε κλικ για να επεξεργαστείτε τον υπότιτλο του υποδείγματος</a:t>
            </a:r>
            <a:endParaRPr lang="en-GB"/>
          </a:p>
        </p:txBody>
      </p:sp>
      <p:sp>
        <p:nvSpPr>
          <p:cNvPr id="4" name="3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251FDFA7-C99C-4601-80DF-380910956C8C}"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88063894-2C4A-4373-8290-223010233110}"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l-GR" smtClean="0"/>
              <a:t>Kλικ για επεξεργασία των στυλ του υποδείγματος</a:t>
            </a:r>
          </a:p>
        </p:txBody>
      </p:sp>
      <p:sp>
        <p:nvSpPr>
          <p:cNvPr id="4" name="3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060D603C-E017-49AD-B5F4-F7B06D79EFE1}"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4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02768489-2B3B-493C-845C-09BC25058C98}"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n-GB"/>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7" name="6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8" name="7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9" name="8 - Θέση αριθμού διαφάνειας"/>
          <p:cNvSpPr>
            <a:spLocks noGrp="1"/>
          </p:cNvSpPr>
          <p:nvPr>
            <p:ph type="sldNum" sz="quarter" idx="12"/>
          </p:nvPr>
        </p:nvSpPr>
        <p:spPr/>
        <p:txBody>
          <a:bodyPr/>
          <a:lstStyle>
            <a:lvl1pPr>
              <a:defRPr/>
            </a:lvl1pPr>
          </a:lstStyle>
          <a:p>
            <a:fld id="{BD9484FD-91E0-499C-A8D3-E52C59FA272C}"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4" name="3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5" name="4 - Θέση αριθμού διαφάνειας"/>
          <p:cNvSpPr>
            <a:spLocks noGrp="1"/>
          </p:cNvSpPr>
          <p:nvPr>
            <p:ph type="sldNum" sz="quarter" idx="12"/>
          </p:nvPr>
        </p:nvSpPr>
        <p:spPr/>
        <p:txBody>
          <a:bodyPr/>
          <a:lstStyle>
            <a:lvl1pPr>
              <a:defRPr/>
            </a:lvl1pPr>
          </a:lstStyle>
          <a:p>
            <a:fld id="{54A684B7-3541-407E-9563-C6B302F3452C}"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3" name="2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4" name="3 - Θέση αριθμού διαφάνειας"/>
          <p:cNvSpPr>
            <a:spLocks noGrp="1"/>
          </p:cNvSpPr>
          <p:nvPr>
            <p:ph type="sldNum" sz="quarter" idx="12"/>
          </p:nvPr>
        </p:nvSpPr>
        <p:spPr/>
        <p:txBody>
          <a:bodyPr/>
          <a:lstStyle>
            <a:lvl1pPr>
              <a:defRPr/>
            </a:lvl1pPr>
          </a:lstStyle>
          <a:p>
            <a:fld id="{272A3F53-5714-4510-9BE1-96F2238518DE}"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n-GB"/>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D6780052-A8D4-4495-8169-E99BC2EAB4A7}"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n-GB"/>
          </a:p>
        </p:txBody>
      </p:sp>
      <p:sp>
        <p:nvSpPr>
          <p:cNvPr id="3" name="2 - Θέση εικόνας"/>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6" name="5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7" name="6 - Θέση αριθμού διαφάνειας"/>
          <p:cNvSpPr>
            <a:spLocks noGrp="1"/>
          </p:cNvSpPr>
          <p:nvPr>
            <p:ph type="sldNum" sz="quarter" idx="12"/>
          </p:nvPr>
        </p:nvSpPr>
        <p:spPr/>
        <p:txBody>
          <a:bodyPr/>
          <a:lstStyle>
            <a:lvl1pPr>
              <a:defRPr/>
            </a:lvl1pPr>
          </a:lstStyle>
          <a:p>
            <a:fld id="{28CEB48A-5D51-49E2-A1D7-3B741095E85E}"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9FFE31EA-D72D-4AC4-907D-5F06640768B9}"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n-GB"/>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4" name="3 - Θέση ημερομηνίας"/>
          <p:cNvSpPr>
            <a:spLocks noGrp="1"/>
          </p:cNvSpPr>
          <p:nvPr>
            <p:ph type="dt" sz="half" idx="10"/>
          </p:nvPr>
        </p:nvSpPr>
        <p:spPr/>
        <p:txBody>
          <a:bodyPr/>
          <a:lstStyle>
            <a:lvl1pPr>
              <a:defRPr/>
            </a:lvl1pPr>
          </a:lstStyle>
          <a:p>
            <a:endParaRPr lang="en-US">
              <a:solidFill>
                <a:srgbClr val="000000"/>
              </a:solidFill>
            </a:endParaRPr>
          </a:p>
        </p:txBody>
      </p:sp>
      <p:sp>
        <p:nvSpPr>
          <p:cNvPr id="5" name="4 - Θέση υποσέλιδου"/>
          <p:cNvSpPr>
            <a:spLocks noGrp="1"/>
          </p:cNvSpPr>
          <p:nvPr>
            <p:ph type="ftr" sz="quarter" idx="11"/>
          </p:nvPr>
        </p:nvSpPr>
        <p:spPr/>
        <p:txBody>
          <a:bodyPr/>
          <a:lstStyle>
            <a:lvl1pPr>
              <a:defRPr/>
            </a:lvl1pPr>
          </a:lstStyle>
          <a:p>
            <a:endParaRPr lang="en-US">
              <a:solidFill>
                <a:srgbClr val="000000"/>
              </a:solidFill>
            </a:endParaRPr>
          </a:p>
        </p:txBody>
      </p:sp>
      <p:sp>
        <p:nvSpPr>
          <p:cNvPr id="6" name="5 - Θέση αριθμού διαφάνειας"/>
          <p:cNvSpPr>
            <a:spLocks noGrp="1"/>
          </p:cNvSpPr>
          <p:nvPr>
            <p:ph type="sldNum" sz="quarter" idx="12"/>
          </p:nvPr>
        </p:nvSpPr>
        <p:spPr/>
        <p:txBody>
          <a:bodyPr/>
          <a:lstStyle>
            <a:lvl1pPr>
              <a:defRPr/>
            </a:lvl1pPr>
          </a:lstStyle>
          <a:p>
            <a:fld id="{632669C2-AED2-4E3B-86BE-5737FED7BDDB}" type="slidenum">
              <a:rPr lang="en-US">
                <a:solidFill>
                  <a:srgbClr val="000000"/>
                </a:solidFill>
              </a:rPr>
              <a:pPr/>
              <a:t>‹#›</a:t>
            </a:fld>
            <a:endParaRPr lang="en-US">
              <a:solidFill>
                <a:srgbClr val="000000"/>
              </a:solidFill>
            </a:endParaRPr>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itle" preserve="1">
  <p:cSld name="Διαφάνεια τίτλου">
    <p:spTree>
      <p:nvGrpSpPr>
        <p:cNvPr id="1" name=""/>
        <p:cNvGrpSpPr/>
        <p:nvPr/>
      </p:nvGrpSpPr>
      <p:grpSpPr>
        <a:xfrm>
          <a:off x="0" y="0"/>
          <a:ext cx="0" cy="0"/>
          <a:chOff x="0" y="0"/>
          <a:chExt cx="0" cy="0"/>
        </a:xfrm>
      </p:grpSpPr>
      <p:sp>
        <p:nvSpPr>
          <p:cNvPr id="2" name="1 - Τίτλος"/>
          <p:cNvSpPr>
            <a:spLocks noGrp="1"/>
          </p:cNvSpPr>
          <p:nvPr>
            <p:ph type="ctrTitle"/>
          </p:nvPr>
        </p:nvSpPr>
        <p:spPr>
          <a:xfrm>
            <a:off x="685800" y="2130425"/>
            <a:ext cx="7772400" cy="1470025"/>
          </a:xfrm>
        </p:spPr>
        <p:txBody>
          <a:bodyPr/>
          <a:lstStyle/>
          <a:p>
            <a:r>
              <a:rPr lang="el-GR" smtClean="0"/>
              <a:t>Kλικ για επεξεργασία του τίτλου</a:t>
            </a:r>
            <a:endParaRPr lang="el-GR"/>
          </a:p>
        </p:txBody>
      </p:sp>
      <p:sp>
        <p:nvSpPr>
          <p:cNvPr id="3" name="2 - Υπότιτλος"/>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l-GR" smtClean="0"/>
              <a:t>Κάντε κλικ για να επεξεργαστείτε τον υπότιτλο του υποδείγματος</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6E0FD162-654B-4C58-BF7A-4D057B96497A}"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2B2C4C54-690E-40BE-B07F-60FA2E3E1DB3}" type="slidenum">
              <a:rPr lang="el-GR"/>
              <a:pPr>
                <a:defRPr/>
              </a:pPr>
              <a:t>‹#›</a:t>
            </a:fld>
            <a:endParaRPr lang="el-GR"/>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obj" preserve="1">
  <p:cSld name="Τίτλος και Αντι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idx="1"/>
          </p:nvPr>
        </p:nvSpPr>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A218832B-5B31-4593-9AAF-4FDC1176A122}"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CBBE54AE-7670-4CD7-ACF5-1B3E1312FF0D}" type="slidenum">
              <a:rPr lang="el-GR"/>
              <a:pPr>
                <a:defRPr/>
              </a:pPr>
              <a:t>‹#›</a:t>
            </a:fld>
            <a:endParaRPr lang="el-GR"/>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secHead" preserve="1">
  <p:cSld name="Κεφαλίδα ενότητας">
    <p:spTree>
      <p:nvGrpSpPr>
        <p:cNvPr id="1" name=""/>
        <p:cNvGrpSpPr/>
        <p:nvPr/>
      </p:nvGrpSpPr>
      <p:grpSpPr>
        <a:xfrm>
          <a:off x="0" y="0"/>
          <a:ext cx="0" cy="0"/>
          <a:chOff x="0" y="0"/>
          <a:chExt cx="0" cy="0"/>
        </a:xfrm>
      </p:grpSpPr>
      <p:sp>
        <p:nvSpPr>
          <p:cNvPr id="2" name="1 - Τίτλος"/>
          <p:cNvSpPr>
            <a:spLocks noGrp="1"/>
          </p:cNvSpPr>
          <p:nvPr>
            <p:ph type="title"/>
          </p:nvPr>
        </p:nvSpPr>
        <p:spPr>
          <a:xfrm>
            <a:off x="722313" y="4406900"/>
            <a:ext cx="7772400" cy="1362075"/>
          </a:xfrm>
        </p:spPr>
        <p:txBody>
          <a:bodyPr anchor="t"/>
          <a:lstStyle>
            <a:lvl1pPr algn="l">
              <a:defRPr sz="4000" b="1" cap="all"/>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l-GR" smtClean="0"/>
              <a:t>Kλικ για επεξεργασία των στυλ του υποδείγματος</a:t>
            </a: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9B53AF86-3FA9-4CB9-8716-D78C7B62B1EE}"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6B59908-0810-4902-915E-5CD81D5C00D7}" type="slidenum">
              <a:rPr lang="el-GR"/>
              <a:pPr>
                <a:defRPr/>
              </a:pPr>
              <a:t>‹#›</a:t>
            </a:fld>
            <a:endParaRPr lang="el-GR"/>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woObj" preserve="1">
  <p:cSld name="Δύο περιεχόμενα">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περιεχομένου"/>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περιεχομένου"/>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B9E96A18-6A03-4005-95F0-A35E81D5B798}"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104EC5EA-8BFD-4654-A1CB-DC199DFF7B51}" type="slidenum">
              <a:rPr lang="el-GR"/>
              <a:pPr>
                <a:defRPr/>
              </a:pPr>
              <a:t>‹#›</a:t>
            </a:fld>
            <a:endParaRPr lang="el-GR"/>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woTxTwoObj" preserve="1">
  <p:cSld name="Σύγκριση">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lvl1pPr>
              <a:defRPr/>
            </a:lvl1pPr>
          </a:lstStyle>
          <a:p>
            <a:r>
              <a:rPr lang="el-GR" smtClean="0"/>
              <a:t>Kλικ για επεξεργασία του τίτλου</a:t>
            </a:r>
            <a:endParaRPr lang="el-GR"/>
          </a:p>
        </p:txBody>
      </p:sp>
      <p:sp>
        <p:nvSpPr>
          <p:cNvPr id="3" name="2 - Θέση κειμένου"/>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4" name="3 - Θέση περιεχομένου"/>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5" name="4 - Θέση κειμένου"/>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l-GR" smtClean="0"/>
              <a:t>Kλικ για επεξεργασία των στυλ του υποδείγματος</a:t>
            </a:r>
          </a:p>
        </p:txBody>
      </p:sp>
      <p:sp>
        <p:nvSpPr>
          <p:cNvPr id="6" name="5 - Θέση περιεχομένου"/>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7" name="6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9721CEBD-CC65-4462-9A05-6E82C79576C8}" type="datetimeFigureOut">
              <a:rPr lang="el-GR"/>
              <a:pPr>
                <a:defRPr/>
              </a:pPr>
              <a:t>24/2/2021</a:t>
            </a:fld>
            <a:endParaRPr lang="el-GR"/>
          </a:p>
        </p:txBody>
      </p:sp>
      <p:sp>
        <p:nvSpPr>
          <p:cNvPr id="8" name="7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9" name="8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3183048B-9261-4925-9C44-9CF1803A7BEF}" type="slidenum">
              <a:rPr lang="el-GR"/>
              <a:pPr>
                <a:defRPr/>
              </a:pPr>
              <a:t>‹#›</a:t>
            </a:fld>
            <a:endParaRPr lang="el-GR"/>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itleOnly" preserve="1">
  <p:cSld name="Μόνο τίτλος">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F8C20299-42FD-462C-A8D9-F8382889D416}" type="datetimeFigureOut">
              <a:rPr lang="el-GR"/>
              <a:pPr>
                <a:defRPr/>
              </a:pPr>
              <a:t>24/2/2021</a:t>
            </a:fld>
            <a:endParaRPr lang="el-GR"/>
          </a:p>
        </p:txBody>
      </p:sp>
      <p:sp>
        <p:nvSpPr>
          <p:cNvPr id="4" name="3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5" name="4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936A4F9-FF3D-4696-AF5D-DD8603EFD013}" type="slidenum">
              <a:rPr lang="el-GR"/>
              <a:pPr>
                <a:defRPr/>
              </a:pPr>
              <a:t>‹#›</a:t>
            </a:fld>
            <a:endParaRPr lang="el-GR"/>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blank" preserve="1">
  <p:cSld name="Κενή">
    <p:spTree>
      <p:nvGrpSpPr>
        <p:cNvPr id="1" name=""/>
        <p:cNvGrpSpPr/>
        <p:nvPr/>
      </p:nvGrpSpPr>
      <p:grpSpPr>
        <a:xfrm>
          <a:off x="0" y="0"/>
          <a:ext cx="0" cy="0"/>
          <a:chOff x="0" y="0"/>
          <a:chExt cx="0" cy="0"/>
        </a:xfrm>
      </p:grpSpPr>
      <p:sp>
        <p:nvSpPr>
          <p:cNvPr id="2" name="1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166200AD-191B-422C-8787-209A7E497072}" type="datetimeFigureOut">
              <a:rPr lang="el-GR"/>
              <a:pPr>
                <a:defRPr/>
              </a:pPr>
              <a:t>24/2/2021</a:t>
            </a:fld>
            <a:endParaRPr lang="el-GR"/>
          </a:p>
        </p:txBody>
      </p:sp>
      <p:sp>
        <p:nvSpPr>
          <p:cNvPr id="3" name="2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4" name="3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E021839-BFFD-4425-9EF0-E52B7FF0595F}" type="slidenum">
              <a:rPr lang="el-GR"/>
              <a:pPr>
                <a:defRPr/>
              </a:pPr>
              <a:t>‹#›</a:t>
            </a:fld>
            <a:endParaRPr lang="el-GR"/>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objTx" preserve="1">
  <p:cSld name="Περιεχόμενο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457200" y="273050"/>
            <a:ext cx="3008313" cy="1162050"/>
          </a:xfrm>
        </p:spPr>
        <p:txBody>
          <a:bodyPr anchor="b"/>
          <a:lstStyle>
            <a:lvl1pPr algn="l">
              <a:defRPr sz="2000" b="1"/>
            </a:lvl1pPr>
          </a:lstStyle>
          <a:p>
            <a:r>
              <a:rPr lang="el-GR" smtClean="0"/>
              <a:t>Kλικ για επεξεργασία του τίτλου</a:t>
            </a:r>
            <a:endParaRPr lang="el-GR"/>
          </a:p>
        </p:txBody>
      </p:sp>
      <p:sp>
        <p:nvSpPr>
          <p:cNvPr id="3" name="2 - Θέση περιεχομένου"/>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κειμένου"/>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3A63C18E-E194-47E1-8194-5689220C9EE7}"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3FF91D4A-CD38-4018-AE85-7370CB88D8FC}" type="slidenum">
              <a:rPr lang="el-GR"/>
              <a:pPr>
                <a:defRPr/>
              </a:pPr>
              <a:t>‹#›</a:t>
            </a:fld>
            <a:endParaRPr lang="el-GR"/>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picTx" preserve="1">
  <p:cSld name="Εικόνα με λεζάντα">
    <p:spTree>
      <p:nvGrpSpPr>
        <p:cNvPr id="1" name=""/>
        <p:cNvGrpSpPr/>
        <p:nvPr/>
      </p:nvGrpSpPr>
      <p:grpSpPr>
        <a:xfrm>
          <a:off x="0" y="0"/>
          <a:ext cx="0" cy="0"/>
          <a:chOff x="0" y="0"/>
          <a:chExt cx="0" cy="0"/>
        </a:xfrm>
      </p:grpSpPr>
      <p:sp>
        <p:nvSpPr>
          <p:cNvPr id="2" name="1 - Τίτλος"/>
          <p:cNvSpPr>
            <a:spLocks noGrp="1"/>
          </p:cNvSpPr>
          <p:nvPr>
            <p:ph type="title"/>
          </p:nvPr>
        </p:nvSpPr>
        <p:spPr>
          <a:xfrm>
            <a:off x="1792288" y="4800600"/>
            <a:ext cx="5486400" cy="566738"/>
          </a:xfrm>
        </p:spPr>
        <p:txBody>
          <a:bodyPr anchor="b"/>
          <a:lstStyle>
            <a:lvl1pPr algn="l">
              <a:defRPr sz="2000" b="1"/>
            </a:lvl1pPr>
          </a:lstStyle>
          <a:p>
            <a:r>
              <a:rPr lang="el-GR" smtClean="0"/>
              <a:t>Kλικ για επεξεργασία του τίτλου</a:t>
            </a:r>
            <a:endParaRPr lang="el-GR"/>
          </a:p>
        </p:txBody>
      </p:sp>
      <p:sp>
        <p:nvSpPr>
          <p:cNvPr id="3" name="2 - Θέση εικόνας"/>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l-GR" noProof="0"/>
          </a:p>
        </p:txBody>
      </p:sp>
      <p:sp>
        <p:nvSpPr>
          <p:cNvPr id="4" name="3 - Θέση κειμένου"/>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l-GR" smtClean="0"/>
              <a:t>Kλικ για επεξεργασία των στυλ του υποδείγματος</a:t>
            </a:r>
          </a:p>
        </p:txBody>
      </p:sp>
      <p:sp>
        <p:nvSpPr>
          <p:cNvPr id="5" name="4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19278111-178A-4155-972A-0862A4EA15A8}" type="datetimeFigureOut">
              <a:rPr lang="el-GR"/>
              <a:pPr>
                <a:defRPr/>
              </a:pPr>
              <a:t>24/2/2021</a:t>
            </a:fld>
            <a:endParaRPr lang="el-GR"/>
          </a:p>
        </p:txBody>
      </p:sp>
      <p:sp>
        <p:nvSpPr>
          <p:cNvPr id="6" name="5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7" name="6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AF3CE175-B1C1-4997-858D-E036D160E456}" type="slidenum">
              <a:rPr lang="el-GR"/>
              <a:pPr>
                <a:defRPr/>
              </a:pPr>
              <a:t>‹#›</a:t>
            </a:fld>
            <a:endParaRPr lang="el-GR"/>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vertTx" preserve="1">
  <p:cSld name="Τίτλος και Κατακόρυφο κείμενο">
    <p:spTree>
      <p:nvGrpSpPr>
        <p:cNvPr id="1" name=""/>
        <p:cNvGrpSpPr/>
        <p:nvPr/>
      </p:nvGrpSpPr>
      <p:grpSpPr>
        <a:xfrm>
          <a:off x="0" y="0"/>
          <a:ext cx="0" cy="0"/>
          <a:chOff x="0" y="0"/>
          <a:chExt cx="0" cy="0"/>
        </a:xfrm>
      </p:grpSpPr>
      <p:sp>
        <p:nvSpPr>
          <p:cNvPr id="2" name="1 - Τίτλος"/>
          <p:cNvSpPr>
            <a:spLocks noGrp="1"/>
          </p:cNvSpPr>
          <p:nvPr>
            <p:ph type="title"/>
          </p:nvPr>
        </p:nvSpPr>
        <p:spPr/>
        <p:txBody>
          <a:bodyPr/>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869EB978-1C90-4D59-8E13-A85125AE4FCF}"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7BE71E5C-7CD4-4F39-AFD1-6D867A90543C}" type="slidenum">
              <a:rPr lang="el-GR"/>
              <a:pPr>
                <a:defRPr/>
              </a:pPr>
              <a:t>‹#›</a:t>
            </a:fld>
            <a:endParaRPr lang="el-GR"/>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vertTitleAndTx" preserve="1">
  <p:cSld name="Κατακόρυφος τίτλος και Κείμενο">
    <p:spTree>
      <p:nvGrpSpPr>
        <p:cNvPr id="1" name=""/>
        <p:cNvGrpSpPr/>
        <p:nvPr/>
      </p:nvGrpSpPr>
      <p:grpSpPr>
        <a:xfrm>
          <a:off x="0" y="0"/>
          <a:ext cx="0" cy="0"/>
          <a:chOff x="0" y="0"/>
          <a:chExt cx="0" cy="0"/>
        </a:xfrm>
      </p:grpSpPr>
      <p:sp>
        <p:nvSpPr>
          <p:cNvPr id="2" name="1 - Κατακόρυφος τίτλος"/>
          <p:cNvSpPr>
            <a:spLocks noGrp="1"/>
          </p:cNvSpPr>
          <p:nvPr>
            <p:ph type="title" orient="vert"/>
          </p:nvPr>
        </p:nvSpPr>
        <p:spPr>
          <a:xfrm>
            <a:off x="6629400" y="274638"/>
            <a:ext cx="2057400" cy="5851525"/>
          </a:xfrm>
        </p:spPr>
        <p:txBody>
          <a:bodyPr vert="eaVert"/>
          <a:lstStyle/>
          <a:p>
            <a:r>
              <a:rPr lang="el-GR" smtClean="0"/>
              <a:t>Kλικ για επεξεργασία του τίτλου</a:t>
            </a:r>
            <a:endParaRPr lang="el-GR"/>
          </a:p>
        </p:txBody>
      </p:sp>
      <p:sp>
        <p:nvSpPr>
          <p:cNvPr id="3" name="2 - Θέση κατακόρυφου κειμένου"/>
          <p:cNvSpPr>
            <a:spLocks noGrp="1"/>
          </p:cNvSpPr>
          <p:nvPr>
            <p:ph type="body" orient="vert" idx="1"/>
          </p:nvPr>
        </p:nvSpPr>
        <p:spPr>
          <a:xfrm>
            <a:off x="457200" y="274638"/>
            <a:ext cx="6019800" cy="5851525"/>
          </a:xfrm>
        </p:spPr>
        <p:txBody>
          <a:bodyPr vert="eaVert"/>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l-GR"/>
          </a:p>
        </p:txBody>
      </p:sp>
      <p:sp>
        <p:nvSpPr>
          <p:cNvPr id="4" name="3 - Θέση ημερομηνίας"/>
          <p:cNvSpPr>
            <a:spLocks noGrp="1"/>
          </p:cNvSpPr>
          <p:nvPr>
            <p:ph type="dt" sz="half" idx="10"/>
          </p:nvPr>
        </p:nvSpPr>
        <p:spPr/>
        <p:txBody>
          <a:bodyPr/>
          <a:lstStyle>
            <a:lvl1pPr fontAlgn="base">
              <a:spcBef>
                <a:spcPct val="0"/>
              </a:spcBef>
              <a:spcAft>
                <a:spcPct val="0"/>
              </a:spcAft>
              <a:defRPr>
                <a:latin typeface="Times New Roman" pitchFamily="18" charset="0"/>
              </a:defRPr>
            </a:lvl1pPr>
          </a:lstStyle>
          <a:p>
            <a:pPr>
              <a:defRPr/>
            </a:pPr>
            <a:fld id="{E8BA87D6-F0EB-4576-8824-500182F57F80}" type="datetimeFigureOut">
              <a:rPr lang="el-GR"/>
              <a:pPr>
                <a:defRPr/>
              </a:pPr>
              <a:t>24/2/2021</a:t>
            </a:fld>
            <a:endParaRPr lang="el-GR"/>
          </a:p>
        </p:txBody>
      </p:sp>
      <p:sp>
        <p:nvSpPr>
          <p:cNvPr id="5" name="4 - Θέση υποσέλιδου"/>
          <p:cNvSpPr>
            <a:spLocks noGrp="1"/>
          </p:cNvSpPr>
          <p:nvPr>
            <p:ph type="ftr" sz="quarter" idx="11"/>
          </p:nvPr>
        </p:nvSpPr>
        <p:spPr/>
        <p:txBody>
          <a:bodyPr/>
          <a:lstStyle>
            <a:lvl1pPr fontAlgn="base">
              <a:spcBef>
                <a:spcPct val="0"/>
              </a:spcBef>
              <a:spcAft>
                <a:spcPct val="0"/>
              </a:spcAft>
              <a:defRPr>
                <a:latin typeface="Times New Roman" pitchFamily="18" charset="0"/>
              </a:defRPr>
            </a:lvl1pPr>
          </a:lstStyle>
          <a:p>
            <a:pPr>
              <a:defRPr/>
            </a:pPr>
            <a:endParaRPr lang="el-GR"/>
          </a:p>
        </p:txBody>
      </p:sp>
      <p:sp>
        <p:nvSpPr>
          <p:cNvPr id="6" name="5 - Θέση αριθμού διαφάνειας"/>
          <p:cNvSpPr>
            <a:spLocks noGrp="1"/>
          </p:cNvSpPr>
          <p:nvPr>
            <p:ph type="sldNum" sz="quarter" idx="12"/>
          </p:nvPr>
        </p:nvSpPr>
        <p:spPr/>
        <p:txBody>
          <a:bodyPr/>
          <a:lstStyle>
            <a:lvl1pPr fontAlgn="base">
              <a:spcBef>
                <a:spcPct val="0"/>
              </a:spcBef>
              <a:spcAft>
                <a:spcPct val="0"/>
              </a:spcAft>
              <a:defRPr>
                <a:latin typeface="Times New Roman" pitchFamily="18" charset="0"/>
              </a:defRPr>
            </a:lvl1pPr>
          </a:lstStyle>
          <a:p>
            <a:pPr>
              <a:defRPr/>
            </a:pPr>
            <a:fld id="{60502A93-59F6-4EC1-8183-9E1A474DC26C}" type="slidenum">
              <a:rPr lang="el-GR"/>
              <a:pPr>
                <a:defRPr/>
              </a:pPr>
              <a:t>‹#›</a:t>
            </a:fld>
            <a:endParaRPr lang="el-GR"/>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objOnly">
  <p:cSld name="Αντικείμενο">
    <p:spTree>
      <p:nvGrpSpPr>
        <p:cNvPr id="1" name=""/>
        <p:cNvGrpSpPr/>
        <p:nvPr/>
      </p:nvGrpSpPr>
      <p:grpSpPr>
        <a:xfrm>
          <a:off x="0" y="0"/>
          <a:ext cx="0" cy="0"/>
          <a:chOff x="0" y="0"/>
          <a:chExt cx="0" cy="0"/>
        </a:xfrm>
      </p:grpSpPr>
      <p:sp>
        <p:nvSpPr>
          <p:cNvPr id="2" name="1 - Θέση περιεχομένου"/>
          <p:cNvSpPr>
            <a:spLocks noGrp="1"/>
          </p:cNvSpPr>
          <p:nvPr>
            <p:ph/>
          </p:nvPr>
        </p:nvSpPr>
        <p:spPr>
          <a:xfrm>
            <a:off x="457200" y="260350"/>
            <a:ext cx="8240713" cy="5865813"/>
          </a:xfrm>
        </p:spPr>
        <p:txBody>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endParaRPr lang="en-GB"/>
          </a:p>
        </p:txBody>
      </p:sp>
      <p:sp>
        <p:nvSpPr>
          <p:cNvPr id="3" name="2 - Θέση υποσέλιδου"/>
          <p:cNvSpPr>
            <a:spLocks noGrp="1"/>
          </p:cNvSpPr>
          <p:nvPr>
            <p:ph type="ftr" sz="quarter" idx="10"/>
          </p:nvPr>
        </p:nvSpPr>
        <p:spPr>
          <a:xfrm>
            <a:off x="468313" y="6545263"/>
            <a:ext cx="4248150" cy="412750"/>
          </a:xfrm>
        </p:spPr>
        <p:txBody>
          <a:bodyPr/>
          <a:lstStyle>
            <a:lvl1pPr>
              <a:defRPr/>
            </a:lvl1pPr>
          </a:lstStyle>
          <a:p>
            <a:r>
              <a:rPr lang="el-GR"/>
              <a:t>ΕΙΣΑΓΩΓΙΚΑ ΣΤΟΙΧΕΙΑ ΚΥΜΑΤΟΜΗΧΑΝΙΚΗΣ</a:t>
            </a: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1.xml"/><Relationship Id="rId3" Type="http://schemas.openxmlformats.org/officeDocument/2006/relationships/slideLayout" Target="../slideLayouts/slideLayout26.xml"/><Relationship Id="rId7" Type="http://schemas.openxmlformats.org/officeDocument/2006/relationships/slideLayout" Target="../slideLayouts/slideLayout30.xml"/><Relationship Id="rId12" Type="http://schemas.openxmlformats.org/officeDocument/2006/relationships/theme" Target="../theme/theme3.xml"/><Relationship Id="rId2" Type="http://schemas.openxmlformats.org/officeDocument/2006/relationships/slideLayout" Target="../slideLayouts/slideLayout25.xml"/><Relationship Id="rId1" Type="http://schemas.openxmlformats.org/officeDocument/2006/relationships/slideLayout" Target="../slideLayouts/slideLayout24.xml"/><Relationship Id="rId6" Type="http://schemas.openxmlformats.org/officeDocument/2006/relationships/slideLayout" Target="../slideLayouts/slideLayout29.xml"/><Relationship Id="rId11" Type="http://schemas.openxmlformats.org/officeDocument/2006/relationships/slideLayout" Target="../slideLayouts/slideLayout34.xml"/><Relationship Id="rId5" Type="http://schemas.openxmlformats.org/officeDocument/2006/relationships/slideLayout" Target="../slideLayouts/slideLayout28.xml"/><Relationship Id="rId10" Type="http://schemas.openxmlformats.org/officeDocument/2006/relationships/slideLayout" Target="../slideLayouts/slideLayout33.xml"/><Relationship Id="rId4" Type="http://schemas.openxmlformats.org/officeDocument/2006/relationships/slideLayout" Target="../slideLayouts/slideLayout27.xml"/><Relationship Id="rId9" Type="http://schemas.openxmlformats.org/officeDocument/2006/relationships/slideLayout" Target="../slideLayouts/slideLayout32.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2.xml"/><Relationship Id="rId3" Type="http://schemas.openxmlformats.org/officeDocument/2006/relationships/slideLayout" Target="../slideLayouts/slideLayout37.xml"/><Relationship Id="rId7" Type="http://schemas.openxmlformats.org/officeDocument/2006/relationships/slideLayout" Target="../slideLayouts/slideLayout41.xml"/><Relationship Id="rId12" Type="http://schemas.openxmlformats.org/officeDocument/2006/relationships/theme" Target="../theme/theme4.xml"/><Relationship Id="rId2" Type="http://schemas.openxmlformats.org/officeDocument/2006/relationships/slideLayout" Target="../slideLayouts/slideLayout36.xml"/><Relationship Id="rId1" Type="http://schemas.openxmlformats.org/officeDocument/2006/relationships/slideLayout" Target="../slideLayouts/slideLayout35.xml"/><Relationship Id="rId6" Type="http://schemas.openxmlformats.org/officeDocument/2006/relationships/slideLayout" Target="../slideLayouts/slideLayout40.xml"/><Relationship Id="rId11" Type="http://schemas.openxmlformats.org/officeDocument/2006/relationships/slideLayout" Target="../slideLayouts/slideLayout45.xml"/><Relationship Id="rId5" Type="http://schemas.openxmlformats.org/officeDocument/2006/relationships/slideLayout" Target="../slideLayouts/slideLayout39.xml"/><Relationship Id="rId10" Type="http://schemas.openxmlformats.org/officeDocument/2006/relationships/slideLayout" Target="../slideLayouts/slideLayout44.xml"/><Relationship Id="rId4" Type="http://schemas.openxmlformats.org/officeDocument/2006/relationships/slideLayout" Target="../slideLayouts/slideLayout38.xml"/><Relationship Id="rId9" Type="http://schemas.openxmlformats.org/officeDocument/2006/relationships/slideLayout" Target="../slideLayouts/slideLayout43.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3.xml"/><Relationship Id="rId13" Type="http://schemas.openxmlformats.org/officeDocument/2006/relationships/theme" Target="../theme/theme5.xml"/><Relationship Id="rId3" Type="http://schemas.openxmlformats.org/officeDocument/2006/relationships/slideLayout" Target="../slideLayouts/slideLayout48.xml"/><Relationship Id="rId7" Type="http://schemas.openxmlformats.org/officeDocument/2006/relationships/slideLayout" Target="../slideLayouts/slideLayout52.xml"/><Relationship Id="rId12" Type="http://schemas.openxmlformats.org/officeDocument/2006/relationships/slideLayout" Target="../slideLayouts/slideLayout57.xml"/><Relationship Id="rId2" Type="http://schemas.openxmlformats.org/officeDocument/2006/relationships/slideLayout" Target="../slideLayouts/slideLayout47.xml"/><Relationship Id="rId1" Type="http://schemas.openxmlformats.org/officeDocument/2006/relationships/slideLayout" Target="../slideLayouts/slideLayout46.xml"/><Relationship Id="rId6" Type="http://schemas.openxmlformats.org/officeDocument/2006/relationships/slideLayout" Target="../slideLayouts/slideLayout51.xml"/><Relationship Id="rId11" Type="http://schemas.openxmlformats.org/officeDocument/2006/relationships/slideLayout" Target="../slideLayouts/slideLayout56.xml"/><Relationship Id="rId5" Type="http://schemas.openxmlformats.org/officeDocument/2006/relationships/slideLayout" Target="../slideLayouts/slideLayout50.xml"/><Relationship Id="rId10" Type="http://schemas.openxmlformats.org/officeDocument/2006/relationships/slideLayout" Target="../slideLayouts/slideLayout55.xml"/><Relationship Id="rId4" Type="http://schemas.openxmlformats.org/officeDocument/2006/relationships/slideLayout" Target="../slideLayouts/slideLayout49.xml"/><Relationship Id="rId9" Type="http://schemas.openxmlformats.org/officeDocument/2006/relationships/slideLayout" Target="../slideLayouts/slideLayout5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8" name="1 - Θέση τίτλου"/>
          <p:cNvSpPr>
            <a:spLocks noGrp="1"/>
          </p:cNvSpPr>
          <p:nvPr>
            <p:ph type="title"/>
          </p:nvPr>
        </p:nvSpPr>
        <p:spPr bwMode="auto">
          <a:xfrm>
            <a:off x="457200" y="274638"/>
            <a:ext cx="82296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l-GR" smtClean="0"/>
              <a:t>Kλικ για επεξεργασία του τίτλου</a:t>
            </a:r>
          </a:p>
        </p:txBody>
      </p:sp>
      <p:sp>
        <p:nvSpPr>
          <p:cNvPr id="4099" name="2 - Θέση κειμένου"/>
          <p:cNvSpPr>
            <a:spLocks noGrp="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p>
        </p:txBody>
      </p:sp>
      <p:sp>
        <p:nvSpPr>
          <p:cNvPr id="4" name="3 - Θέση ημερομηνίας"/>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5B26C186-3581-4F41-B5EA-13F46FA3609D}" type="datetimeFigureOut">
              <a:rPr lang="el-GR"/>
              <a:pPr>
                <a:defRPr/>
              </a:pPr>
              <a:t>24/2/2021</a:t>
            </a:fld>
            <a:endParaRPr lang="el-GR"/>
          </a:p>
        </p:txBody>
      </p:sp>
      <p:sp>
        <p:nvSpPr>
          <p:cNvPr id="5" name="4 - Θέση υποσέλιδου"/>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l-GR"/>
          </a:p>
        </p:txBody>
      </p:sp>
      <p:sp>
        <p:nvSpPr>
          <p:cNvPr id="6" name="5 - Θέση αριθμού διαφάνειας"/>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prstClr val="black">
                    <a:tint val="75000"/>
                  </a:prstClr>
                </a:solidFill>
                <a:latin typeface="Calibri"/>
              </a:defRPr>
            </a:lvl1pPr>
          </a:lstStyle>
          <a:p>
            <a:pPr>
              <a:defRPr/>
            </a:pPr>
            <a:fld id="{2C8C684D-A09A-4769-A5B8-FB34AF3AA5C1}" type="slidenum">
              <a:rPr lang="el-GR"/>
              <a:pPr>
                <a:defRPr/>
              </a:pPr>
              <a:t>‹#›</a:t>
            </a:fld>
            <a:endParaRPr lang="el-GR"/>
          </a:p>
        </p:txBody>
      </p:sp>
    </p:spTree>
  </p:cSld>
  <p:clrMap bg1="lt1" tx1="dk1" bg2="lt2" tx2="dk2" accent1="accent1" accent2="accent2" accent3="accent3" accent4="accent4" accent5="accent5" accent6="accent6" hlink="hlink" folHlink="folHlink"/>
  <p:sldLayoutIdLst>
    <p:sldLayoutId id="2147483805" r:id="rId1"/>
    <p:sldLayoutId id="2147483806" r:id="rId2"/>
    <p:sldLayoutId id="2147483807" r:id="rId3"/>
    <p:sldLayoutId id="2147483808" r:id="rId4"/>
    <p:sldLayoutId id="2147483809" r:id="rId5"/>
    <p:sldLayoutId id="2147483810" r:id="rId6"/>
    <p:sldLayoutId id="2147483811" r:id="rId7"/>
    <p:sldLayoutId id="2147483812" r:id="rId8"/>
    <p:sldLayoutId id="2147483813" r:id="rId9"/>
    <p:sldLayoutId id="2147483814" r:id="rId10"/>
    <p:sldLayoutId id="2147483815"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gradFill rotWithShape="0">
          <a:gsLst>
            <a:gs pos="0">
              <a:schemeClr val="accent1"/>
            </a:gs>
            <a:gs pos="100000">
              <a:srgbClr val="0066FF"/>
            </a:gs>
          </a:gsLst>
          <a:path path="rect">
            <a:fillToRect l="100000" b="100000"/>
          </a:path>
        </a:gradFill>
        <a:effectLst/>
      </p:bgPr>
    </p:bg>
    <p:spTree>
      <p:nvGrpSpPr>
        <p:cNvPr id="1" name=""/>
        <p:cNvGrpSpPr/>
        <p:nvPr/>
      </p:nvGrpSpPr>
      <p:grpSpPr>
        <a:xfrm>
          <a:off x="0" y="0"/>
          <a:ext cx="0" cy="0"/>
          <a:chOff x="0" y="0"/>
          <a:chExt cx="0" cy="0"/>
        </a:xfrm>
      </p:grpSpPr>
      <p:sp>
        <p:nvSpPr>
          <p:cNvPr id="69634" name="Rectangle 2"/>
          <p:cNvSpPr>
            <a:spLocks noGrp="1" noChangeArrowheads="1"/>
          </p:cNvSpPr>
          <p:nvPr>
            <p:ph type="title"/>
          </p:nvPr>
        </p:nvSpPr>
        <p:spPr bwMode="auto">
          <a:xfrm>
            <a:off x="468313" y="260350"/>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l-GR" smtClean="0"/>
              <a:t>Click to edit Master title style</a:t>
            </a:r>
          </a:p>
        </p:txBody>
      </p:sp>
      <p:sp>
        <p:nvSpPr>
          <p:cNvPr id="69635"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l-GR" smtClean="0"/>
              <a:t>Click to edit Master text styles</a:t>
            </a:r>
          </a:p>
          <a:p>
            <a:pPr lvl="1"/>
            <a:r>
              <a:rPr lang="el-GR" smtClean="0"/>
              <a:t>Second level</a:t>
            </a:r>
          </a:p>
          <a:p>
            <a:pPr lvl="2"/>
            <a:r>
              <a:rPr lang="el-GR" smtClean="0"/>
              <a:t>Third level</a:t>
            </a:r>
          </a:p>
          <a:p>
            <a:pPr lvl="3"/>
            <a:r>
              <a:rPr lang="el-GR" smtClean="0"/>
              <a:t>Fourth level</a:t>
            </a:r>
          </a:p>
          <a:p>
            <a:pPr lvl="4"/>
            <a:r>
              <a:rPr lang="el-GR" smtClean="0"/>
              <a:t>Fifth level</a:t>
            </a:r>
          </a:p>
        </p:txBody>
      </p:sp>
      <p:sp>
        <p:nvSpPr>
          <p:cNvPr id="69636" name="Rectangle 4"/>
          <p:cNvSpPr>
            <a:spLocks noGrp="1" noChangeArrowheads="1"/>
          </p:cNvSpPr>
          <p:nvPr>
            <p:ph type="ftr" sz="quarter" idx="3"/>
          </p:nvPr>
        </p:nvSpPr>
        <p:spPr bwMode="auto">
          <a:xfrm>
            <a:off x="468313" y="6545263"/>
            <a:ext cx="4248150" cy="4127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b="1">
                <a:solidFill>
                  <a:srgbClr val="FF9900"/>
                </a:solidFill>
                <a:effectLst>
                  <a:outerShdw blurRad="38100" dist="38100" dir="2700000" algn="tl">
                    <a:srgbClr val="000000"/>
                  </a:outerShdw>
                </a:effectLst>
              </a:defRPr>
            </a:lvl1pPr>
          </a:lstStyle>
          <a:p>
            <a:r>
              <a:rPr lang="el-GR">
                <a:latin typeface="Arial" charset="0"/>
              </a:rPr>
              <a:t>ΕΙΣΑΓΩΓΙΚΑ ΣΤΟΙΧΕΙΑ ΚΥΜΑΤΟΜΗΧΑΝΙΚΗΣ</a:t>
            </a:r>
          </a:p>
        </p:txBody>
      </p:sp>
      <p:sp>
        <p:nvSpPr>
          <p:cNvPr id="69637" name="Rectangle 5"/>
          <p:cNvSpPr>
            <a:spLocks noChangeArrowheads="1"/>
          </p:cNvSpPr>
          <p:nvPr/>
        </p:nvSpPr>
        <p:spPr bwMode="auto">
          <a:xfrm>
            <a:off x="4140200" y="6545263"/>
            <a:ext cx="4895850" cy="412750"/>
          </a:xfrm>
          <a:prstGeom prst="rect">
            <a:avLst/>
          </a:prstGeom>
          <a:noFill/>
          <a:ln w="9525">
            <a:noFill/>
            <a:miter lim="800000"/>
            <a:headEnd/>
            <a:tailEnd/>
          </a:ln>
          <a:effectLst/>
        </p:spPr>
        <p:txBody>
          <a:bodyPr/>
          <a:lstStyle/>
          <a:p>
            <a:pPr algn="r"/>
            <a:r>
              <a:rPr lang="el-GR" sz="1400" b="1">
                <a:solidFill>
                  <a:srgbClr val="FF9900"/>
                </a:solidFill>
                <a:effectLst>
                  <a:outerShdw blurRad="38100" dist="38100" dir="2700000" algn="tl">
                    <a:srgbClr val="000000"/>
                  </a:outerShdw>
                </a:effectLst>
                <a:latin typeface="Arial" charset="0"/>
              </a:rPr>
              <a:t>ΑΚΤΟΜΗΧΑΝΙΚΗ ΚΑΙ ΛΙΜΕΝΙΚΑ ΕΡΓΑ</a:t>
            </a:r>
          </a:p>
        </p:txBody>
      </p:sp>
      <p:sp>
        <p:nvSpPr>
          <p:cNvPr id="69638" name="Rectangle 6"/>
          <p:cNvSpPr>
            <a:spLocks noChangeArrowheads="1"/>
          </p:cNvSpPr>
          <p:nvPr/>
        </p:nvSpPr>
        <p:spPr bwMode="auto">
          <a:xfrm>
            <a:off x="3924300" y="6545263"/>
            <a:ext cx="1655763" cy="412750"/>
          </a:xfrm>
          <a:prstGeom prst="rect">
            <a:avLst/>
          </a:prstGeom>
          <a:noFill/>
          <a:ln w="9525">
            <a:noFill/>
            <a:miter lim="800000"/>
            <a:headEnd/>
            <a:tailEnd/>
          </a:ln>
          <a:effectLst/>
        </p:spPr>
        <p:txBody>
          <a:bodyPr/>
          <a:lstStyle/>
          <a:p>
            <a:pPr algn="ctr"/>
            <a:r>
              <a:rPr lang="el-GR" sz="1400" b="1">
                <a:solidFill>
                  <a:srgbClr val="FF9900"/>
                </a:solidFill>
                <a:effectLst>
                  <a:outerShdw blurRad="38100" dist="38100" dir="2700000" algn="tl">
                    <a:srgbClr val="000000"/>
                  </a:outerShdw>
                </a:effectLst>
                <a:latin typeface="Arial" charset="0"/>
              </a:rPr>
              <a:t>-</a:t>
            </a:r>
            <a:fld id="{92B851BD-1086-4C55-A4C1-B08A37C2C5FD}" type="slidenum">
              <a:rPr lang="el-GR" sz="1400" b="1">
                <a:solidFill>
                  <a:srgbClr val="FF9900"/>
                </a:solidFill>
                <a:effectLst>
                  <a:outerShdw blurRad="38100" dist="38100" dir="2700000" algn="tl">
                    <a:srgbClr val="000000"/>
                  </a:outerShdw>
                </a:effectLst>
                <a:latin typeface="Arial" charset="0"/>
              </a:rPr>
              <a:pPr algn="ctr"/>
              <a:t>‹#›</a:t>
            </a:fld>
            <a:r>
              <a:rPr lang="el-GR" sz="1400" b="1">
                <a:solidFill>
                  <a:srgbClr val="FF9900"/>
                </a:solidFill>
                <a:effectLst>
                  <a:outerShdw blurRad="38100" dist="38100" dir="2700000" algn="tl">
                    <a:srgbClr val="000000"/>
                  </a:outerShdw>
                </a:effectLst>
                <a:latin typeface="Arial" charset="0"/>
              </a:rPr>
              <a:t>-</a:t>
            </a:r>
          </a:p>
        </p:txBody>
      </p:sp>
    </p:spTree>
  </p:cSld>
  <p:clrMap bg1="lt1" tx1="dk1" bg2="lt2" tx2="dk2" accent1="accent1" accent2="accent2" accent3="accent3" accent4="accent4" accent5="accent5" accent6="accent6" hlink="hlink" folHlink="folHlink"/>
  <p:sldLayoutIdLst>
    <p:sldLayoutId id="2147483817" r:id="rId1"/>
    <p:sldLayoutId id="2147483818" r:id="rId2"/>
    <p:sldLayoutId id="2147483819" r:id="rId3"/>
    <p:sldLayoutId id="2147483820" r:id="rId4"/>
    <p:sldLayoutId id="2147483821" r:id="rId5"/>
    <p:sldLayoutId id="2147483822" r:id="rId6"/>
    <p:sldLayoutId id="2147483823" r:id="rId7"/>
    <p:sldLayoutId id="2147483824" r:id="rId8"/>
    <p:sldLayoutId id="2147483825" r:id="rId9"/>
    <p:sldLayoutId id="2147483826" r:id="rId10"/>
    <p:sldLayoutId id="2147483827" r:id="rId11"/>
    <p:sldLayoutId id="2147483828" r:id="rId12"/>
  </p:sldLayoutIdLst>
  <p:hf sldNum="0" hdr="0" dt="0"/>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cs typeface="Arial" charset="0"/>
        </a:defRPr>
      </a:lvl2pPr>
      <a:lvl3pPr algn="ctr" rtl="0" fontAlgn="base">
        <a:spcBef>
          <a:spcPct val="0"/>
        </a:spcBef>
        <a:spcAft>
          <a:spcPct val="0"/>
        </a:spcAft>
        <a:defRPr sz="4400">
          <a:solidFill>
            <a:schemeClr val="tx2"/>
          </a:solidFill>
          <a:latin typeface="Arial" charset="0"/>
          <a:cs typeface="Arial" charset="0"/>
        </a:defRPr>
      </a:lvl3pPr>
      <a:lvl4pPr algn="ctr" rtl="0" fontAlgn="base">
        <a:spcBef>
          <a:spcPct val="0"/>
        </a:spcBef>
        <a:spcAft>
          <a:spcPct val="0"/>
        </a:spcAft>
        <a:defRPr sz="4400">
          <a:solidFill>
            <a:schemeClr val="tx2"/>
          </a:solidFill>
          <a:latin typeface="Arial" charset="0"/>
          <a:cs typeface="Arial" charset="0"/>
        </a:defRPr>
      </a:lvl4pPr>
      <a:lvl5pPr algn="ctr" rtl="0" fontAlgn="base">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cs typeface="+mn-cs"/>
        </a:defRPr>
      </a:lvl2pPr>
      <a:lvl3pPr marL="1143000" indent="-228600" algn="l" rtl="0" fontAlgn="base">
        <a:spcBef>
          <a:spcPct val="20000"/>
        </a:spcBef>
        <a:spcAft>
          <a:spcPct val="0"/>
        </a:spcAft>
        <a:buChar char="•"/>
        <a:defRPr sz="2400">
          <a:solidFill>
            <a:schemeClr val="tx1"/>
          </a:solidFill>
          <a:latin typeface="+mn-lt"/>
          <a:cs typeface="+mn-cs"/>
        </a:defRPr>
      </a:lvl3pPr>
      <a:lvl4pPr marL="1600200" indent="-228600" algn="l" rtl="0" fontAlgn="base">
        <a:spcBef>
          <a:spcPct val="20000"/>
        </a:spcBef>
        <a:spcAft>
          <a:spcPct val="0"/>
        </a:spcAft>
        <a:buChar char="–"/>
        <a:defRPr sz="2000">
          <a:solidFill>
            <a:schemeClr val="tx1"/>
          </a:solidFill>
          <a:latin typeface="+mn-lt"/>
          <a:cs typeface="+mn-cs"/>
        </a:defRPr>
      </a:lvl4pPr>
      <a:lvl5pPr marL="2057400" indent="-228600" algn="l" rtl="0" fontAlgn="base">
        <a:spcBef>
          <a:spcPct val="20000"/>
        </a:spcBef>
        <a:spcAft>
          <a:spcPct val="0"/>
        </a:spcAft>
        <a:buChar char="»"/>
        <a:defRPr sz="2000">
          <a:solidFill>
            <a:schemeClr val="tx1"/>
          </a:solidFill>
          <a:latin typeface="+mn-lt"/>
          <a:cs typeface="+mn-cs"/>
        </a:defRPr>
      </a:lvl5pPr>
      <a:lvl6pPr marL="2514600" indent="-228600" algn="l" rtl="0" fontAlgn="base">
        <a:spcBef>
          <a:spcPct val="20000"/>
        </a:spcBef>
        <a:spcAft>
          <a:spcPct val="0"/>
        </a:spcAft>
        <a:buChar char="»"/>
        <a:defRPr sz="2000">
          <a:solidFill>
            <a:schemeClr val="tx1"/>
          </a:solidFill>
          <a:latin typeface="+mn-lt"/>
          <a:cs typeface="+mn-cs"/>
        </a:defRPr>
      </a:lvl6pPr>
      <a:lvl7pPr marL="2971800" indent="-228600" algn="l" rtl="0" fontAlgn="base">
        <a:spcBef>
          <a:spcPct val="20000"/>
        </a:spcBef>
        <a:spcAft>
          <a:spcPct val="0"/>
        </a:spcAft>
        <a:buChar char="»"/>
        <a:defRPr sz="2000">
          <a:solidFill>
            <a:schemeClr val="tx1"/>
          </a:solidFill>
          <a:latin typeface="+mn-lt"/>
          <a:cs typeface="+mn-cs"/>
        </a:defRPr>
      </a:lvl7pPr>
      <a:lvl8pPr marL="3429000" indent="-228600" algn="l" rtl="0" fontAlgn="base">
        <a:spcBef>
          <a:spcPct val="20000"/>
        </a:spcBef>
        <a:spcAft>
          <a:spcPct val="0"/>
        </a:spcAft>
        <a:buChar char="»"/>
        <a:defRPr sz="2000">
          <a:solidFill>
            <a:schemeClr val="tx1"/>
          </a:solidFill>
          <a:latin typeface="+mn-lt"/>
          <a:cs typeface="+mn-cs"/>
        </a:defRPr>
      </a:lvl8pPr>
      <a:lvl9pPr marL="3886200" indent="-228600" algn="l" rtl="0" fontAlgn="base">
        <a:spcBef>
          <a:spcPct val="20000"/>
        </a:spcBef>
        <a:spcAft>
          <a:spcPct val="0"/>
        </a:spcAft>
        <a:buChar char="»"/>
        <a:defRPr sz="20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l-GR" smtClean="0"/>
              <a:t>Κάντε κλικ για να επεξεργαστείτε τον τίτλο</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l-GR" smtClean="0"/>
              <a:t>Κάντε κλικ για να επεξεργαστείτε τα στυλ κειμένου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Arial" pitchFamily="34" charset="0"/>
              </a:defRPr>
            </a:lvl1pPr>
          </a:lstStyle>
          <a:p>
            <a:pPr>
              <a:defRPr/>
            </a:pPr>
            <a:endParaRPr lang="el-GR">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atin typeface="Arial" pitchFamily="34" charset="0"/>
              </a:defRPr>
            </a:lvl1pPr>
          </a:lstStyle>
          <a:p>
            <a:pPr>
              <a:defRPr/>
            </a:pPr>
            <a:endParaRPr lang="el-GR">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Arial" pitchFamily="34" charset="0"/>
              </a:defRPr>
            </a:lvl1pPr>
          </a:lstStyle>
          <a:p>
            <a:pPr>
              <a:defRPr/>
            </a:pPr>
            <a:fld id="{3A682BB5-086B-469A-A6E4-3015178548BD}" type="slidenum">
              <a:rPr lang="el-GR">
                <a:solidFill>
                  <a:srgbClr val="000000"/>
                </a:solidFill>
              </a:rPr>
              <a:pPr>
                <a:defRPr/>
              </a:pPr>
              <a:t>‹#›</a:t>
            </a:fld>
            <a:endParaRPr lang="el-GR">
              <a:solidFill>
                <a:srgbClr val="000000"/>
              </a:solidFill>
            </a:endParaRPr>
          </a:p>
        </p:txBody>
      </p:sp>
    </p:spTree>
  </p:cSld>
  <p:clrMap bg1="lt1" tx1="dk1" bg2="lt2" tx2="dk2" accent1="accent1" accent2="accent2" accent3="accent3" accent4="accent4" accent5="accent5" accent6="accent6" hlink="hlink" folHlink="folHlink"/>
  <p:sldLayoutIdLst>
    <p:sldLayoutId id="2147483830" r:id="rId1"/>
    <p:sldLayoutId id="2147483831" r:id="rId2"/>
    <p:sldLayoutId id="2147483832" r:id="rId3"/>
    <p:sldLayoutId id="2147483833" r:id="rId4"/>
    <p:sldLayoutId id="2147483834" r:id="rId5"/>
    <p:sldLayoutId id="2147483835" r:id="rId6"/>
    <p:sldLayoutId id="2147483836" r:id="rId7"/>
    <p:sldLayoutId id="2147483837" r:id="rId8"/>
    <p:sldLayoutId id="2147483838" r:id="rId9"/>
    <p:sldLayoutId id="2147483839" r:id="rId10"/>
    <p:sldLayoutId id="2147483840" r:id="rId11"/>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pitchFamily="34" charset="0"/>
        </a:defRPr>
      </a:lvl2pPr>
      <a:lvl3pPr algn="ctr" rtl="0" eaLnBrk="0" fontAlgn="base" hangingPunct="0">
        <a:spcBef>
          <a:spcPct val="0"/>
        </a:spcBef>
        <a:spcAft>
          <a:spcPct val="0"/>
        </a:spcAft>
        <a:defRPr sz="4400">
          <a:solidFill>
            <a:schemeClr val="tx2"/>
          </a:solidFill>
          <a:latin typeface="Arial" pitchFamily="34" charset="0"/>
        </a:defRPr>
      </a:lvl3pPr>
      <a:lvl4pPr algn="ctr" rtl="0" eaLnBrk="0" fontAlgn="base" hangingPunct="0">
        <a:spcBef>
          <a:spcPct val="0"/>
        </a:spcBef>
        <a:spcAft>
          <a:spcPct val="0"/>
        </a:spcAft>
        <a:defRPr sz="4400">
          <a:solidFill>
            <a:schemeClr val="tx2"/>
          </a:solidFill>
          <a:latin typeface="Arial" pitchFamily="34" charset="0"/>
        </a:defRPr>
      </a:lvl4pPr>
      <a:lvl5pPr algn="ctr" rtl="0" eaLnBrk="0" fontAlgn="base" hangingPunct="0">
        <a:spcBef>
          <a:spcPct val="0"/>
        </a:spcBef>
        <a:spcAft>
          <a:spcPct val="0"/>
        </a:spcAft>
        <a:defRPr sz="4400">
          <a:solidFill>
            <a:schemeClr val="tx2"/>
          </a:solidFill>
          <a:latin typeface="Arial" pitchFamily="34" charset="0"/>
        </a:defRPr>
      </a:lvl5pPr>
      <a:lvl6pPr marL="457200" algn="ctr" rtl="0" fontAlgn="base">
        <a:spcBef>
          <a:spcPct val="0"/>
        </a:spcBef>
        <a:spcAft>
          <a:spcPct val="0"/>
        </a:spcAft>
        <a:defRPr sz="4400">
          <a:solidFill>
            <a:schemeClr val="tx2"/>
          </a:solidFill>
          <a:latin typeface="Arial" pitchFamily="34" charset="0"/>
        </a:defRPr>
      </a:lvl6pPr>
      <a:lvl7pPr marL="914400" algn="ctr" rtl="0" fontAlgn="base">
        <a:spcBef>
          <a:spcPct val="0"/>
        </a:spcBef>
        <a:spcAft>
          <a:spcPct val="0"/>
        </a:spcAft>
        <a:defRPr sz="4400">
          <a:solidFill>
            <a:schemeClr val="tx2"/>
          </a:solidFill>
          <a:latin typeface="Arial" pitchFamily="34" charset="0"/>
        </a:defRPr>
      </a:lvl7pPr>
      <a:lvl8pPr marL="1371600" algn="ctr" rtl="0" fontAlgn="base">
        <a:spcBef>
          <a:spcPct val="0"/>
        </a:spcBef>
        <a:spcAft>
          <a:spcPct val="0"/>
        </a:spcAft>
        <a:defRPr sz="4400">
          <a:solidFill>
            <a:schemeClr val="tx2"/>
          </a:solidFill>
          <a:latin typeface="Arial" pitchFamily="34" charset="0"/>
        </a:defRPr>
      </a:lvl8pPr>
      <a:lvl9pPr marL="1828800" algn="ctr" rtl="0" fontAlgn="base">
        <a:spcBef>
          <a:spcPct val="0"/>
        </a:spcBef>
        <a:spcAft>
          <a:spcPct val="0"/>
        </a:spcAft>
        <a:defRPr sz="4400">
          <a:solidFill>
            <a:schemeClr val="tx2"/>
          </a:solidFill>
          <a:latin typeface="Arial" pitchFamily="34"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smtClean="0">
              <a:solidFill>
                <a:srgbClr val="000000"/>
              </a:solidFill>
              <a:latin typeface="Arial" charset="0"/>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smtClean="0">
              <a:solidFill>
                <a:srgbClr val="000000"/>
              </a:solidFill>
              <a:latin typeface="Arial" charset="0"/>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E18B97EC-ABFF-41E9-9E41-EE3E40CAB9CA}" type="slidenum">
              <a:rPr lang="en-US" smtClean="0">
                <a:solidFill>
                  <a:srgbClr val="000000"/>
                </a:solidFill>
                <a:latin typeface="Arial" charset="0"/>
              </a:rPr>
              <a:pPr/>
              <a:t>‹#›</a:t>
            </a:fld>
            <a:endParaRPr lang="en-US" smtClean="0">
              <a:solidFill>
                <a:srgbClr val="000000"/>
              </a:solidFill>
              <a:latin typeface="Arial" charset="0"/>
            </a:endParaRPr>
          </a:p>
        </p:txBody>
      </p:sp>
    </p:spTree>
  </p:cSld>
  <p:clrMap bg1="lt1" tx1="dk1" bg2="lt2" tx2="dk2" accent1="accent1" accent2="accent2" accent3="accent3" accent4="accent4" accent5="accent5" accent6="accent6" hlink="hlink" folHlink="folHlink"/>
  <p:sldLayoutIdLst>
    <p:sldLayoutId id="2147483854" r:id="rId1"/>
    <p:sldLayoutId id="2147483855" r:id="rId2"/>
    <p:sldLayoutId id="2147483856" r:id="rId3"/>
    <p:sldLayoutId id="2147483857" r:id="rId4"/>
    <p:sldLayoutId id="2147483858" r:id="rId5"/>
    <p:sldLayoutId id="2147483859" r:id="rId6"/>
    <p:sldLayoutId id="2147483860" r:id="rId7"/>
    <p:sldLayoutId id="2147483861" r:id="rId8"/>
    <p:sldLayoutId id="2147483862" r:id="rId9"/>
    <p:sldLayoutId id="2147483863" r:id="rId10"/>
    <p:sldLayoutId id="2147483864" r:id="rId11"/>
  </p:sldLayoutIdLst>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cs typeface="Arial" charset="0"/>
        </a:defRPr>
      </a:lvl2pPr>
      <a:lvl3pPr algn="ctr" rtl="0" fontAlgn="base">
        <a:spcBef>
          <a:spcPct val="0"/>
        </a:spcBef>
        <a:spcAft>
          <a:spcPct val="0"/>
        </a:spcAft>
        <a:defRPr sz="4400">
          <a:solidFill>
            <a:schemeClr val="tx2"/>
          </a:solidFill>
          <a:latin typeface="Arial" charset="0"/>
          <a:cs typeface="Arial" charset="0"/>
        </a:defRPr>
      </a:lvl3pPr>
      <a:lvl4pPr algn="ctr" rtl="0" fontAlgn="base">
        <a:spcBef>
          <a:spcPct val="0"/>
        </a:spcBef>
        <a:spcAft>
          <a:spcPct val="0"/>
        </a:spcAft>
        <a:defRPr sz="4400">
          <a:solidFill>
            <a:schemeClr val="tx2"/>
          </a:solidFill>
          <a:latin typeface="Arial" charset="0"/>
          <a:cs typeface="Arial" charset="0"/>
        </a:defRPr>
      </a:lvl4pPr>
      <a:lvl5pPr algn="ctr" rtl="0" fontAlgn="base">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cs typeface="+mn-cs"/>
        </a:defRPr>
      </a:lvl2pPr>
      <a:lvl3pPr marL="1143000" indent="-228600" algn="l" rtl="0" fontAlgn="base">
        <a:spcBef>
          <a:spcPct val="20000"/>
        </a:spcBef>
        <a:spcAft>
          <a:spcPct val="0"/>
        </a:spcAft>
        <a:buChar char="•"/>
        <a:defRPr sz="2400">
          <a:solidFill>
            <a:schemeClr val="tx1"/>
          </a:solidFill>
          <a:latin typeface="+mn-lt"/>
          <a:cs typeface="+mn-cs"/>
        </a:defRPr>
      </a:lvl3pPr>
      <a:lvl4pPr marL="1600200" indent="-228600" algn="l" rtl="0" fontAlgn="base">
        <a:spcBef>
          <a:spcPct val="20000"/>
        </a:spcBef>
        <a:spcAft>
          <a:spcPct val="0"/>
        </a:spcAft>
        <a:buChar char="–"/>
        <a:defRPr sz="2000">
          <a:solidFill>
            <a:schemeClr val="tx1"/>
          </a:solidFill>
          <a:latin typeface="+mn-lt"/>
          <a:cs typeface="+mn-cs"/>
        </a:defRPr>
      </a:lvl4pPr>
      <a:lvl5pPr marL="2057400" indent="-228600" algn="l" rtl="0" fontAlgn="base">
        <a:spcBef>
          <a:spcPct val="20000"/>
        </a:spcBef>
        <a:spcAft>
          <a:spcPct val="0"/>
        </a:spcAft>
        <a:buChar char="»"/>
        <a:defRPr sz="2000">
          <a:solidFill>
            <a:schemeClr val="tx1"/>
          </a:solidFill>
          <a:latin typeface="+mn-lt"/>
          <a:cs typeface="+mn-cs"/>
        </a:defRPr>
      </a:lvl5pPr>
      <a:lvl6pPr marL="2514600" indent="-228600" algn="l" rtl="0" fontAlgn="base">
        <a:spcBef>
          <a:spcPct val="20000"/>
        </a:spcBef>
        <a:spcAft>
          <a:spcPct val="0"/>
        </a:spcAft>
        <a:buChar char="»"/>
        <a:defRPr sz="2000">
          <a:solidFill>
            <a:schemeClr val="tx1"/>
          </a:solidFill>
          <a:latin typeface="+mn-lt"/>
          <a:cs typeface="+mn-cs"/>
        </a:defRPr>
      </a:lvl6pPr>
      <a:lvl7pPr marL="2971800" indent="-228600" algn="l" rtl="0" fontAlgn="base">
        <a:spcBef>
          <a:spcPct val="20000"/>
        </a:spcBef>
        <a:spcAft>
          <a:spcPct val="0"/>
        </a:spcAft>
        <a:buChar char="»"/>
        <a:defRPr sz="2000">
          <a:solidFill>
            <a:schemeClr val="tx1"/>
          </a:solidFill>
          <a:latin typeface="+mn-lt"/>
          <a:cs typeface="+mn-cs"/>
        </a:defRPr>
      </a:lvl7pPr>
      <a:lvl8pPr marL="3429000" indent="-228600" algn="l" rtl="0" fontAlgn="base">
        <a:spcBef>
          <a:spcPct val="20000"/>
        </a:spcBef>
        <a:spcAft>
          <a:spcPct val="0"/>
        </a:spcAft>
        <a:buChar char="»"/>
        <a:defRPr sz="2000">
          <a:solidFill>
            <a:schemeClr val="tx1"/>
          </a:solidFill>
          <a:latin typeface="+mn-lt"/>
          <a:cs typeface="+mn-cs"/>
        </a:defRPr>
      </a:lvl8pPr>
      <a:lvl9pPr marL="3886200" indent="-228600" algn="l" rtl="0" fontAlgn="base">
        <a:spcBef>
          <a:spcPct val="20000"/>
        </a:spcBef>
        <a:spcAft>
          <a:spcPct val="0"/>
        </a:spcAft>
        <a:buChar char="»"/>
        <a:defRPr sz="20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8" name="1 - Θέση τίτλου"/>
          <p:cNvSpPr>
            <a:spLocks noGrp="1"/>
          </p:cNvSpPr>
          <p:nvPr>
            <p:ph type="title"/>
          </p:nvPr>
        </p:nvSpPr>
        <p:spPr bwMode="auto">
          <a:xfrm>
            <a:off x="457200" y="274638"/>
            <a:ext cx="8229600" cy="11430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l-GR" smtClean="0"/>
              <a:t>Kλικ για επεξεργασία του τίτλου</a:t>
            </a:r>
          </a:p>
        </p:txBody>
      </p:sp>
      <p:sp>
        <p:nvSpPr>
          <p:cNvPr id="4099" name="2 - Θέση κειμένου"/>
          <p:cNvSpPr>
            <a:spLocks noGrp="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l-GR" smtClean="0"/>
              <a:t>Kλικ για επεξεργασία των στυλ του υποδείγματος</a:t>
            </a:r>
          </a:p>
          <a:p>
            <a:pPr lvl="1"/>
            <a:r>
              <a:rPr lang="el-GR" smtClean="0"/>
              <a:t>Δεύτερου επιπέδου</a:t>
            </a:r>
          </a:p>
          <a:p>
            <a:pPr lvl="2"/>
            <a:r>
              <a:rPr lang="el-GR" smtClean="0"/>
              <a:t>Τρίτου επιπέδου</a:t>
            </a:r>
          </a:p>
          <a:p>
            <a:pPr lvl="3"/>
            <a:r>
              <a:rPr lang="el-GR" smtClean="0"/>
              <a:t>Τέταρτου επιπέδου</a:t>
            </a:r>
          </a:p>
          <a:p>
            <a:pPr lvl="4"/>
            <a:r>
              <a:rPr lang="el-GR" smtClean="0"/>
              <a:t>Πέμπτου επιπέδου</a:t>
            </a:r>
          </a:p>
        </p:txBody>
      </p:sp>
      <p:sp>
        <p:nvSpPr>
          <p:cNvPr id="4" name="3 - Θέση ημερομηνίας"/>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5B26C186-3581-4F41-B5EA-13F46FA3609D}" type="datetimeFigureOut">
              <a:rPr lang="el-GR"/>
              <a:pPr>
                <a:defRPr/>
              </a:pPr>
              <a:t>24/2/2021</a:t>
            </a:fld>
            <a:endParaRPr lang="el-GR"/>
          </a:p>
        </p:txBody>
      </p:sp>
      <p:sp>
        <p:nvSpPr>
          <p:cNvPr id="5" name="4 - Θέση υποσέλιδου"/>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l-GR"/>
          </a:p>
        </p:txBody>
      </p:sp>
      <p:sp>
        <p:nvSpPr>
          <p:cNvPr id="6" name="5 - Θέση αριθμού διαφάνειας"/>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prstClr val="black">
                    <a:tint val="75000"/>
                  </a:prstClr>
                </a:solidFill>
                <a:latin typeface="Calibri"/>
              </a:defRPr>
            </a:lvl1pPr>
          </a:lstStyle>
          <a:p>
            <a:pPr>
              <a:defRPr/>
            </a:pPr>
            <a:fld id="{2C8C684D-A09A-4769-A5B8-FB34AF3AA5C1}" type="slidenum">
              <a:rPr lang="el-GR"/>
              <a:pPr>
                <a:defRPr/>
              </a:pPr>
              <a:t>‹#›</a:t>
            </a:fld>
            <a:endParaRPr lang="el-GR"/>
          </a:p>
        </p:txBody>
      </p:sp>
    </p:spTree>
  </p:cSld>
  <p:clrMap bg1="lt1" tx1="dk1" bg2="lt2" tx2="dk2" accent1="accent1" accent2="accent2" accent3="accent3" accent4="accent4" accent5="accent5" accent6="accent6" hlink="hlink" folHlink="folHlink"/>
  <p:sldLayoutIdLst>
    <p:sldLayoutId id="2147483878" r:id="rId1"/>
    <p:sldLayoutId id="2147483879" r:id="rId2"/>
    <p:sldLayoutId id="2147483880" r:id="rId3"/>
    <p:sldLayoutId id="2147483881" r:id="rId4"/>
    <p:sldLayoutId id="2147483882" r:id="rId5"/>
    <p:sldLayoutId id="2147483883" r:id="rId6"/>
    <p:sldLayoutId id="2147483884" r:id="rId7"/>
    <p:sldLayoutId id="2147483885" r:id="rId8"/>
    <p:sldLayoutId id="2147483886" r:id="rId9"/>
    <p:sldLayoutId id="2147483887" r:id="rId10"/>
    <p:sldLayoutId id="2147483888" r:id="rId11"/>
    <p:sldLayoutId id="2147483889" r:id="rId12"/>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l-G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2.jpeg"/></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oleObject" Target="../embeddings/oleObject1.bin"/><Relationship Id="rId5" Type="http://schemas.openxmlformats.org/officeDocument/2006/relationships/image" Target="../media/image2.jpeg"/><Relationship Id="rId4" Type="http://schemas.openxmlformats.org/officeDocument/2006/relationships/image" Target="../media/image1.png"/></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4.jpeg"/><Relationship Id="rId4" Type="http://schemas.openxmlformats.org/officeDocument/2006/relationships/image" Target="../media/image2.jpeg"/></Relationships>
</file>

<file path=ppt/slides/_rels/slide7.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1.png"/><Relationship Id="rId7" Type="http://schemas.openxmlformats.org/officeDocument/2006/relationships/hyperlink" Target="https://commons.wikimedia.org/wiki/File:Crest_trough_el.svg" TargetMode="External"/><Relationship Id="rId2" Type="http://schemas.openxmlformats.org/officeDocument/2006/relationships/notesSlide" Target="../notesSlides/notesSlide6.xml"/><Relationship Id="rId1" Type="http://schemas.openxmlformats.org/officeDocument/2006/relationships/slideLayout" Target="../slideLayouts/slideLayout7.xml"/><Relationship Id="rId6" Type="http://schemas.openxmlformats.org/officeDocument/2006/relationships/image" Target="../media/image5.gif"/><Relationship Id="rId5" Type="http://schemas.openxmlformats.org/officeDocument/2006/relationships/hyperlink" Target="Wave.gif" TargetMode="External"/><Relationship Id="rId4" Type="http://schemas.openxmlformats.org/officeDocument/2006/relationships/image" Target="../media/image2.jpeg"/></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7.xml"/><Relationship Id="rId6" Type="http://schemas.openxmlformats.org/officeDocument/2006/relationships/image" Target="../media/image8.gif"/><Relationship Id="rId5" Type="http://schemas.openxmlformats.org/officeDocument/2006/relationships/image" Target="../media/image7.png"/><Relationship Id="rId4" Type="http://schemas.openxmlformats.org/officeDocument/2006/relationships/image" Target="../media/image2.jpeg"/></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7.xml"/><Relationship Id="rId5" Type="http://schemas.openxmlformats.org/officeDocument/2006/relationships/image" Target="../media/image9.gif"/><Relationship Id="rId4" Type="http://schemas.openxmlformats.org/officeDocument/2006/relationships/image" Target="../media/image2.jpeg"/></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2.jpeg"/></Relationships>
</file>

<file path=ppt/slides/_rels/slide1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2.xml"/><Relationship Id="rId1" Type="http://schemas.openxmlformats.org/officeDocument/2006/relationships/slideLayout" Target="../slideLayouts/slideLayout7.xml"/><Relationship Id="rId5" Type="http://schemas.openxmlformats.org/officeDocument/2006/relationships/image" Target="../media/image2.jpeg"/><Relationship Id="rId4" Type="http://schemas.openxmlformats.org/officeDocument/2006/relationships/image" Target="../media/image1.png"/></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2.xml"/><Relationship Id="rId5" Type="http://schemas.openxmlformats.org/officeDocument/2006/relationships/image" Target="../media/image11.png"/><Relationship Id="rId4" Type="http://schemas.openxmlformats.org/officeDocument/2006/relationships/image" Target="../media/image2.jpeg"/></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2.jpeg"/></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25.xml"/><Relationship Id="rId5" Type="http://schemas.openxmlformats.org/officeDocument/2006/relationships/image" Target="../media/image12.png"/><Relationship Id="rId4" Type="http://schemas.openxmlformats.org/officeDocument/2006/relationships/image" Target="../media/image2.jpeg"/></Relationships>
</file>

<file path=ppt/slides/_rels/slide17.xml.rels><?xml version="1.0" encoding="UTF-8" standalone="yes"?>
<Relationships xmlns="http://schemas.openxmlformats.org/package/2006/relationships"><Relationship Id="rId8" Type="http://schemas.openxmlformats.org/officeDocument/2006/relationships/image" Target="../media/image2.jpeg"/><Relationship Id="rId3" Type="http://schemas.openxmlformats.org/officeDocument/2006/relationships/oleObject" Target="../embeddings/oleObject2.bin"/><Relationship Id="rId7" Type="http://schemas.openxmlformats.org/officeDocument/2006/relationships/image" Target="../media/image1.png"/><Relationship Id="rId2" Type="http://schemas.openxmlformats.org/officeDocument/2006/relationships/slideLayout" Target="../slideLayouts/slideLayout41.xml"/><Relationship Id="rId1" Type="http://schemas.openxmlformats.org/officeDocument/2006/relationships/vmlDrawing" Target="../drawings/vmlDrawing2.vml"/><Relationship Id="rId6" Type="http://schemas.openxmlformats.org/officeDocument/2006/relationships/oleObject" Target="../embeddings/oleObject5.bin"/><Relationship Id="rId5" Type="http://schemas.openxmlformats.org/officeDocument/2006/relationships/oleObject" Target="../embeddings/oleObject4.bin"/><Relationship Id="rId4" Type="http://schemas.openxmlformats.org/officeDocument/2006/relationships/oleObject" Target="../embeddings/oleObject3.bin"/></Relationships>
</file>

<file path=ppt/slides/_rels/slide1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41.xml"/></Relationships>
</file>

<file path=ppt/slides/_rels/slide19.xml.rels><?xml version="1.0" encoding="UTF-8" standalone="yes"?>
<Relationships xmlns="http://schemas.openxmlformats.org/package/2006/relationships"><Relationship Id="rId3" Type="http://schemas.openxmlformats.org/officeDocument/2006/relationships/oleObject" Target="../embeddings/oleObject6.bin"/><Relationship Id="rId2" Type="http://schemas.openxmlformats.org/officeDocument/2006/relationships/slideLayout" Target="../slideLayouts/slideLayout41.xml"/><Relationship Id="rId1" Type="http://schemas.openxmlformats.org/officeDocument/2006/relationships/vmlDrawing" Target="../drawings/vmlDrawing3.vml"/><Relationship Id="rId5" Type="http://schemas.openxmlformats.org/officeDocument/2006/relationships/image" Target="../media/image2.jpeg"/><Relationship Id="rId4" Type="http://schemas.openxmlformats.org/officeDocument/2006/relationships/image" Target="../media/image1.png"/></Relationships>
</file>

<file path=ppt/slides/_rels/slide20.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6.xml"/><Relationship Id="rId1" Type="http://schemas.openxmlformats.org/officeDocument/2006/relationships/slideLayout" Target="../slideLayouts/slideLayout41.xml"/><Relationship Id="rId5" Type="http://schemas.openxmlformats.org/officeDocument/2006/relationships/image" Target="../media/image2.jpeg"/><Relationship Id="rId4" Type="http://schemas.openxmlformats.org/officeDocument/2006/relationships/image" Target="../media/image1.png"/></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9.jpeg"/><Relationship Id="rId1" Type="http://schemas.openxmlformats.org/officeDocument/2006/relationships/slideLayout" Target="../slideLayouts/slideLayout36.xml"/><Relationship Id="rId4" Type="http://schemas.openxmlformats.org/officeDocument/2006/relationships/image" Target="../media/image2.jpeg"/></Relationships>
</file>

<file path=ppt/slides/_rels/slide2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36.xml"/></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36.xml"/><Relationship Id="rId4" Type="http://schemas.openxmlformats.org/officeDocument/2006/relationships/image" Target="../media/image2.jpeg"/></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36.xml"/><Relationship Id="rId4" Type="http://schemas.openxmlformats.org/officeDocument/2006/relationships/image" Target="../media/image2.jpeg"/></Relationships>
</file>

<file path=ppt/slides/_rels/slide2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46.xml"/><Relationship Id="rId4" Type="http://schemas.openxmlformats.org/officeDocument/2006/relationships/image" Target="../media/image2.jpeg"/></Relationships>
</file>

<file path=ppt/slides/_rels/slide2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46.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2.jpeg"/></Relationships>
</file>

<file path=ppt/slides/_rels/slide27.xml.rels><?xml version="1.0" encoding="UTF-8" standalone="yes"?>
<Relationships xmlns="http://schemas.openxmlformats.org/package/2006/relationships"><Relationship Id="rId3" Type="http://schemas.openxmlformats.org/officeDocument/2006/relationships/notesSlide" Target="../notesSlides/notesSlide21.xml"/><Relationship Id="rId7" Type="http://schemas.openxmlformats.org/officeDocument/2006/relationships/image" Target="../media/image23.png"/><Relationship Id="rId2" Type="http://schemas.openxmlformats.org/officeDocument/2006/relationships/slideLayout" Target="../slideLayouts/slideLayout46.xml"/><Relationship Id="rId1" Type="http://schemas.openxmlformats.org/officeDocument/2006/relationships/vmlDrawing" Target="../drawings/vmlDrawing4.vml"/><Relationship Id="rId6" Type="http://schemas.openxmlformats.org/officeDocument/2006/relationships/oleObject" Target="../embeddings/oleObject7.bin"/><Relationship Id="rId5" Type="http://schemas.openxmlformats.org/officeDocument/2006/relationships/image" Target="../media/image2.jpeg"/><Relationship Id="rId4" Type="http://schemas.openxmlformats.org/officeDocument/2006/relationships/image" Target="../media/image1.png"/></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22.xml"/><Relationship Id="rId2" Type="http://schemas.openxmlformats.org/officeDocument/2006/relationships/slideLayout" Target="../slideLayouts/slideLayout46.xml"/><Relationship Id="rId1" Type="http://schemas.openxmlformats.org/officeDocument/2006/relationships/vmlDrawing" Target="../drawings/vmlDrawing5.vml"/><Relationship Id="rId6" Type="http://schemas.openxmlformats.org/officeDocument/2006/relationships/oleObject" Target="../embeddings/oleObject8.bin"/><Relationship Id="rId5" Type="http://schemas.openxmlformats.org/officeDocument/2006/relationships/image" Target="../media/image2.jpeg"/><Relationship Id="rId4" Type="http://schemas.openxmlformats.org/officeDocument/2006/relationships/image" Target="../media/image1.png"/></Relationships>
</file>

<file path=ppt/slides/_rels/slide29.xml.rels><?xml version="1.0" encoding="UTF-8" standalone="yes"?>
<Relationships xmlns="http://schemas.openxmlformats.org/package/2006/relationships"><Relationship Id="rId8" Type="http://schemas.openxmlformats.org/officeDocument/2006/relationships/oleObject" Target="../embeddings/oleObject11.bin"/><Relationship Id="rId3" Type="http://schemas.openxmlformats.org/officeDocument/2006/relationships/notesSlide" Target="../notesSlides/notesSlide23.xml"/><Relationship Id="rId7" Type="http://schemas.openxmlformats.org/officeDocument/2006/relationships/oleObject" Target="../embeddings/oleObject10.bin"/><Relationship Id="rId2" Type="http://schemas.openxmlformats.org/officeDocument/2006/relationships/slideLayout" Target="../slideLayouts/slideLayout46.xml"/><Relationship Id="rId1" Type="http://schemas.openxmlformats.org/officeDocument/2006/relationships/vmlDrawing" Target="../drawings/vmlDrawing6.vml"/><Relationship Id="rId6" Type="http://schemas.openxmlformats.org/officeDocument/2006/relationships/oleObject" Target="../embeddings/oleObject9.bin"/><Relationship Id="rId5" Type="http://schemas.openxmlformats.org/officeDocument/2006/relationships/image" Target="../media/image2.jpeg"/><Relationship Id="rId4" Type="http://schemas.openxmlformats.org/officeDocument/2006/relationships/image" Target="../media/image1.png"/></Relationships>
</file>

<file path=ppt/slides/_rels/slide30.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6" Type="http://schemas.openxmlformats.org/officeDocument/2006/relationships/image" Target="../media/image30.png"/><Relationship Id="rId5" Type="http://schemas.openxmlformats.org/officeDocument/2006/relationships/image" Target="../media/image29.jpeg"/><Relationship Id="rId4" Type="http://schemas.openxmlformats.org/officeDocument/2006/relationships/image" Target="../media/image28.png"/></Relationships>
</file>

<file path=ppt/slides/_rels/slide31.xml.rels><?xml version="1.0" encoding="UTF-8" standalone="yes"?>
<Relationships xmlns="http://schemas.openxmlformats.org/package/2006/relationships"><Relationship Id="rId3" Type="http://schemas.openxmlformats.org/officeDocument/2006/relationships/notesSlide" Target="../notesSlides/notesSlide24.xml"/><Relationship Id="rId2" Type="http://schemas.openxmlformats.org/officeDocument/2006/relationships/slideLayout" Target="../slideLayouts/slideLayout57.xml"/><Relationship Id="rId1" Type="http://schemas.openxmlformats.org/officeDocument/2006/relationships/vmlDrawing" Target="../drawings/vmlDrawing7.vml"/><Relationship Id="rId6" Type="http://schemas.openxmlformats.org/officeDocument/2006/relationships/image" Target="../media/image2.jpeg"/><Relationship Id="rId5" Type="http://schemas.openxmlformats.org/officeDocument/2006/relationships/image" Target="../media/image1.png"/><Relationship Id="rId4" Type="http://schemas.openxmlformats.org/officeDocument/2006/relationships/oleObject" Target="../embeddings/oleObject12.bin"/></Relationships>
</file>

<file path=ppt/slides/_rels/slide32.xml.rels><?xml version="1.0" encoding="UTF-8" standalone="yes"?>
<Relationships xmlns="http://schemas.openxmlformats.org/package/2006/relationships"><Relationship Id="rId8" Type="http://schemas.openxmlformats.org/officeDocument/2006/relationships/image" Target="../media/image36.png"/><Relationship Id="rId3" Type="http://schemas.openxmlformats.org/officeDocument/2006/relationships/notesSlide" Target="../notesSlides/notesSlide25.xml"/><Relationship Id="rId7" Type="http://schemas.openxmlformats.org/officeDocument/2006/relationships/oleObject" Target="../embeddings/oleObject16.bin"/><Relationship Id="rId2" Type="http://schemas.openxmlformats.org/officeDocument/2006/relationships/slideLayout" Target="../slideLayouts/slideLayout47.xml"/><Relationship Id="rId1" Type="http://schemas.openxmlformats.org/officeDocument/2006/relationships/vmlDrawing" Target="../drawings/vmlDrawing8.vml"/><Relationship Id="rId6" Type="http://schemas.openxmlformats.org/officeDocument/2006/relationships/oleObject" Target="../embeddings/oleObject15.bin"/><Relationship Id="rId5" Type="http://schemas.openxmlformats.org/officeDocument/2006/relationships/oleObject" Target="../embeddings/oleObject14.bin"/><Relationship Id="rId10" Type="http://schemas.openxmlformats.org/officeDocument/2006/relationships/image" Target="../media/image38.png"/><Relationship Id="rId4" Type="http://schemas.openxmlformats.org/officeDocument/2006/relationships/oleObject" Target="../embeddings/oleObject13.bin"/><Relationship Id="rId9" Type="http://schemas.openxmlformats.org/officeDocument/2006/relationships/image" Target="../media/image37.png"/></Relationships>
</file>

<file path=ppt/slides/_rels/slide33.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6.xml"/><Relationship Id="rId1" Type="http://schemas.openxmlformats.org/officeDocument/2006/relationships/slideLayout" Target="../slideLayouts/slideLayout52.xml"/><Relationship Id="rId4" Type="http://schemas.openxmlformats.org/officeDocument/2006/relationships/image" Target="../media/image40.png"/></Relationships>
</file>

<file path=ppt/slides/_rels/slide34.xml.rels><?xml version="1.0" encoding="UTF-8" standalone="yes"?>
<Relationships xmlns="http://schemas.openxmlformats.org/package/2006/relationships"><Relationship Id="rId3" Type="http://schemas.openxmlformats.org/officeDocument/2006/relationships/image" Target="../media/image41.gif"/><Relationship Id="rId2" Type="http://schemas.openxmlformats.org/officeDocument/2006/relationships/notesSlide" Target="../notesSlides/notesSlide27.xml"/><Relationship Id="rId1" Type="http://schemas.openxmlformats.org/officeDocument/2006/relationships/slideLayout" Target="../slideLayouts/slideLayout46.xml"/><Relationship Id="rId5" Type="http://schemas.openxmlformats.org/officeDocument/2006/relationships/image" Target="../media/image43.gif"/><Relationship Id="rId4" Type="http://schemas.openxmlformats.org/officeDocument/2006/relationships/image" Target="../media/image42.gif"/></Relationships>
</file>

<file path=ppt/slides/_rels/slide35.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8.xml"/><Relationship Id="rId1" Type="http://schemas.openxmlformats.org/officeDocument/2006/relationships/slideLayout" Target="../slideLayouts/slideLayout52.xml"/><Relationship Id="rId5" Type="http://schemas.openxmlformats.org/officeDocument/2006/relationships/image" Target="../media/image2.jpeg"/><Relationship Id="rId4" Type="http://schemas.openxmlformats.org/officeDocument/2006/relationships/image" Target="../media/image1.png"/></Relationships>
</file>

<file path=ppt/slides/_rels/slide36.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4" Type="http://schemas.openxmlformats.org/officeDocument/2006/relationships/image" Target="../media/image45.png"/></Relationships>
</file>

<file path=ppt/slides/_rels/slide37.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s>
</file>

<file path=ppt/slides/_rels/slide3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4" Type="http://schemas.openxmlformats.org/officeDocument/2006/relationships/image" Target="../media/image46.png"/></Relationships>
</file>

<file path=ppt/slides/_rels/slide3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slideLayout" Target="../slideLayouts/slideLayout52.xml"/><Relationship Id="rId1" Type="http://schemas.openxmlformats.org/officeDocument/2006/relationships/vmlDrawing" Target="../drawings/vmlDrawing9.vml"/><Relationship Id="rId5" Type="http://schemas.openxmlformats.org/officeDocument/2006/relationships/oleObject" Target="../embeddings/oleObject17.bin"/><Relationship Id="rId4" Type="http://schemas.openxmlformats.org/officeDocument/2006/relationships/image" Target="../media/image2.jpeg"/></Relationships>
</file>

<file path=ppt/slides/_rels/slide40.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4" Type="http://schemas.openxmlformats.org/officeDocument/2006/relationships/image" Target="../media/image48.png"/></Relationships>
</file>

<file path=ppt/slides/_rels/slide4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4" Type="http://schemas.openxmlformats.org/officeDocument/2006/relationships/image" Target="../media/image49.jpeg"/></Relationships>
</file>

<file path=ppt/slides/_rels/slide4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9.xml"/><Relationship Id="rId1" Type="http://schemas.openxmlformats.org/officeDocument/2006/relationships/slideLayout" Target="../slideLayouts/slideLayout47.xml"/><Relationship Id="rId4" Type="http://schemas.openxmlformats.org/officeDocument/2006/relationships/image" Target="../media/image2.jpeg"/></Relationships>
</file>

<file path=ppt/slides/_rels/slide4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52.xml"/><Relationship Id="rId4" Type="http://schemas.openxmlformats.org/officeDocument/2006/relationships/image" Target="../media/image50.png"/></Relationships>
</file>

<file path=ppt/slides/_rels/slide44.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30.xml"/><Relationship Id="rId1" Type="http://schemas.openxmlformats.org/officeDocument/2006/relationships/slideLayout" Target="../slideLayouts/slideLayout1.xml"/></Relationships>
</file>

<file path=ppt/slides/_rels/slide45.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notesSlide" Target="../notesSlides/notesSlide31.xml"/><Relationship Id="rId1" Type="http://schemas.openxmlformats.org/officeDocument/2006/relationships/slideLayout" Target="../slideLayouts/slideLayout1.xml"/></Relationships>
</file>

<file path=ppt/slides/_rels/slide46.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32.xml"/><Relationship Id="rId1" Type="http://schemas.openxmlformats.org/officeDocument/2006/relationships/slideLayout" Target="../slideLayouts/slideLayout1.xml"/><Relationship Id="rId5" Type="http://schemas.openxmlformats.org/officeDocument/2006/relationships/image" Target="../media/image2.jpeg"/><Relationship Id="rId4" Type="http://schemas.openxmlformats.org/officeDocument/2006/relationships/image" Target="../media/image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 Υπότιτλος"/>
          <p:cNvSpPr>
            <a:spLocks noGrp="1"/>
          </p:cNvSpPr>
          <p:nvPr>
            <p:ph type="subTitle" idx="1"/>
          </p:nvPr>
        </p:nvSpPr>
        <p:spPr>
          <a:xfrm>
            <a:off x="1403350" y="5732463"/>
            <a:ext cx="6400800" cy="501650"/>
          </a:xfrm>
        </p:spPr>
        <p:txBody>
          <a:bodyPr rtlCol="0">
            <a:normAutofit/>
          </a:bodyPr>
          <a:lstStyle/>
          <a:p>
            <a:pPr eaLnBrk="1" fontAlgn="auto" hangingPunct="1">
              <a:spcAft>
                <a:spcPts val="0"/>
              </a:spcAft>
              <a:buFont typeface="Arial" pitchFamily="34" charset="0"/>
              <a:buNone/>
              <a:defRPr/>
            </a:pPr>
            <a:r>
              <a:rPr lang="el-GR" sz="2400" i="1" dirty="0" smtClean="0">
                <a:solidFill>
                  <a:schemeClr val="tx1"/>
                </a:solidFill>
              </a:rPr>
              <a:t>Ι.Ν. </a:t>
            </a:r>
            <a:r>
              <a:rPr lang="el-GR" sz="2400" i="1" dirty="0" err="1" smtClean="0">
                <a:solidFill>
                  <a:schemeClr val="tx1"/>
                </a:solidFill>
              </a:rPr>
              <a:t>Μονιούδη</a:t>
            </a:r>
            <a:endParaRPr lang="el-GR" sz="2400" i="1" dirty="0"/>
          </a:p>
        </p:txBody>
      </p:sp>
      <p:sp>
        <p:nvSpPr>
          <p:cNvPr id="17411" name="Rectangle 5"/>
          <p:cNvSpPr>
            <a:spLocks noChangeArrowheads="1"/>
          </p:cNvSpPr>
          <p:nvPr/>
        </p:nvSpPr>
        <p:spPr bwMode="auto">
          <a:xfrm>
            <a:off x="214313" y="214313"/>
            <a:ext cx="8750300" cy="6500812"/>
          </a:xfrm>
          <a:prstGeom prst="rect">
            <a:avLst/>
          </a:prstGeom>
          <a:noFill/>
          <a:ln w="73025" cmpd="thickThin">
            <a:solidFill>
              <a:srgbClr val="176FB1"/>
            </a:solidFill>
            <a:miter lim="800000"/>
            <a:headEnd/>
            <a:tailEnd/>
          </a:ln>
        </p:spPr>
        <p:txBody>
          <a:bodyPr/>
          <a:lstStyle/>
          <a:p>
            <a:pPr marL="342900" indent="-342900">
              <a:lnSpc>
                <a:spcPct val="105000"/>
              </a:lnSpc>
              <a:spcBef>
                <a:spcPct val="20000"/>
              </a:spcBef>
              <a:buClr>
                <a:srgbClr val="FFFF66"/>
              </a:buClr>
            </a:pPr>
            <a:endParaRPr lang="el-GR">
              <a:solidFill>
                <a:srgbClr val="003366"/>
              </a:solidFill>
              <a:latin typeface="Calibri" pitchFamily="34" charset="0"/>
            </a:endParaRPr>
          </a:p>
        </p:txBody>
      </p:sp>
      <p:pic>
        <p:nvPicPr>
          <p:cNvPr id="5" name="Picture 2"/>
          <p:cNvPicPr>
            <a:picLocks noChangeAspect="1" noChangeArrowheads="1"/>
          </p:cNvPicPr>
          <p:nvPr/>
        </p:nvPicPr>
        <p:blipFill>
          <a:blip r:embed="rId2" cstate="print"/>
          <a:srcRect/>
          <a:stretch>
            <a:fillRect/>
          </a:stretch>
        </p:blipFill>
        <p:spPr bwMode="auto">
          <a:xfrm>
            <a:off x="331912" y="339452"/>
            <a:ext cx="1046683" cy="1052736"/>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7413" name="TextBox 6"/>
          <p:cNvSpPr txBox="1">
            <a:spLocks noChangeArrowheads="1"/>
          </p:cNvSpPr>
          <p:nvPr/>
        </p:nvSpPr>
        <p:spPr bwMode="auto">
          <a:xfrm>
            <a:off x="2214563" y="214313"/>
            <a:ext cx="4681537" cy="1200329"/>
          </a:xfrm>
          <a:prstGeom prst="rect">
            <a:avLst/>
          </a:prstGeom>
          <a:noFill/>
          <a:ln w="9525">
            <a:noFill/>
            <a:miter lim="800000"/>
            <a:headEnd/>
            <a:tailEnd/>
          </a:ln>
        </p:spPr>
        <p:txBody>
          <a:bodyPr>
            <a:spAutoFit/>
          </a:bodyPr>
          <a:lstStyle/>
          <a:p>
            <a:pPr algn="ctr">
              <a:lnSpc>
                <a:spcPct val="120000"/>
              </a:lnSpc>
            </a:pPr>
            <a:r>
              <a:rPr lang="el-GR" sz="2000" dirty="0">
                <a:solidFill>
                  <a:srgbClr val="000000"/>
                </a:solidFill>
                <a:latin typeface="Calibri" pitchFamily="34" charset="0"/>
              </a:rPr>
              <a:t>ΠΑΝΕΠΙΣΤΗΜΙΟ ΑΙΓΑΙΟΥ</a:t>
            </a:r>
          </a:p>
          <a:p>
            <a:pPr algn="ctr">
              <a:lnSpc>
                <a:spcPct val="120000"/>
              </a:lnSpc>
            </a:pPr>
            <a:r>
              <a:rPr lang="el-GR" sz="2000" smtClean="0">
                <a:solidFill>
                  <a:srgbClr val="000000"/>
                </a:solidFill>
                <a:latin typeface="Calibri" pitchFamily="34" charset="0"/>
              </a:rPr>
              <a:t>ΤΜΗΜΑ ΩΚΕΑΝΟΓΡΑΦΙΑΣ ΚΑΙ ΘΑΛΑΣΣΙΩΝ ΒΙΟΕΠΙΣΤΗΜΩΝ</a:t>
            </a:r>
            <a:endParaRPr lang="en-US" sz="2000" dirty="0">
              <a:solidFill>
                <a:srgbClr val="000000"/>
              </a:solidFill>
              <a:latin typeface="Calibri" pitchFamily="34" charset="0"/>
            </a:endParaRPr>
          </a:p>
        </p:txBody>
      </p:sp>
      <p:sp>
        <p:nvSpPr>
          <p:cNvPr id="7" name="Rectangle 2"/>
          <p:cNvSpPr txBox="1">
            <a:spLocks noChangeArrowheads="1"/>
          </p:cNvSpPr>
          <p:nvPr/>
        </p:nvSpPr>
        <p:spPr bwMode="auto">
          <a:xfrm>
            <a:off x="1259632" y="2780928"/>
            <a:ext cx="6848351" cy="1224136"/>
          </a:xfrm>
          <a:prstGeom prst="rect">
            <a:avLst/>
          </a:prstGeom>
          <a:solidFill>
            <a:schemeClr val="accent5">
              <a:lumMod val="60000"/>
              <a:lumOff val="40000"/>
            </a:schemeClr>
          </a:solidFill>
          <a:ln w="9525">
            <a:noFill/>
            <a:miter lim="800000"/>
            <a:headEnd/>
            <a:tailEnd/>
          </a:ln>
          <a:effectLst>
            <a:glow rad="63500">
              <a:schemeClr val="accent5">
                <a:satMod val="175000"/>
                <a:alpha val="40000"/>
              </a:schemeClr>
            </a:glow>
            <a:outerShdw blurRad="63500" sx="102000" sy="102000" algn="ctr" rotWithShape="0">
              <a:prstClr val="black">
                <a:alpha val="40000"/>
              </a:prstClr>
            </a:outerShdw>
          </a:effectLst>
        </p:spPr>
        <p:txBody>
          <a:bodyPr vert="horz" wrap="square" lIns="91440" tIns="45720" rIns="91440" bIns="45720" numCol="1" anchor="ctr" anchorCtr="0" compatLnSpc="1">
            <a:prstTxWarp prst="textNoShape">
              <a:avLst/>
            </a:prstTxWarp>
          </a:bodyPr>
          <a:lstStyle/>
          <a:p>
            <a:pPr lvl="0" algn="ctr">
              <a:defRPr/>
            </a:pPr>
            <a:r>
              <a:rPr kumimoji="1" lang="el-GR" altLang="ja-JP" sz="3200" b="1" kern="0" dirty="0">
                <a:latin typeface="+mj-lt"/>
                <a:ea typeface="+mj-ea"/>
                <a:cs typeface="+mj-cs"/>
              </a:rPr>
              <a:t>ΠΑΡΑΚΤΙΑ ΜΟΡΦΟΔΥΝΑΜΙΚΗ ΚΑΙ ΜΗΧΑΝΙΚΗ</a:t>
            </a:r>
            <a:endParaRPr kumimoji="1" lang="en-US" altLang="ja-JP" sz="3200" b="1" i="0" u="none" strike="noStrike" kern="0" cap="none" spc="0" normalizeH="0" baseline="0" noProof="0" dirty="0" smtClean="0">
              <a:ln>
                <a:noFill/>
              </a:ln>
              <a:effectLst/>
              <a:uLnTx/>
              <a:uFillTx/>
              <a:latin typeface="+mj-lt"/>
              <a:ea typeface="+mj-ea"/>
              <a:cs typeface="+mj-cs"/>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8 - Υπότιτλος"/>
          <p:cNvSpPr txBox="1">
            <a:spLocks/>
          </p:cNvSpPr>
          <p:nvPr/>
        </p:nvSpPr>
        <p:spPr>
          <a:xfrm>
            <a:off x="755650" y="1341438"/>
            <a:ext cx="7920038" cy="5111750"/>
          </a:xfrm>
          <a:prstGeom prst="rect">
            <a:avLst/>
          </a:prstGeom>
          <a:noFill/>
          <a:ln w="79375" cmpd="thickThin">
            <a:noFill/>
          </a:ln>
        </p:spPr>
        <p:txBody>
          <a:bodyPr>
            <a:normAutofit/>
          </a:bodyPr>
          <a:lstStyle/>
          <a:p>
            <a:pPr marL="360363" indent="-360363" fontAlgn="auto">
              <a:lnSpc>
                <a:spcPct val="110000"/>
              </a:lnSpc>
              <a:spcBef>
                <a:spcPts val="1200"/>
              </a:spcBef>
              <a:spcAft>
                <a:spcPts val="1200"/>
              </a:spcAft>
              <a:buFont typeface="Courier New" pitchFamily="49" charset="0"/>
              <a:buChar char="o"/>
              <a:defRPr/>
            </a:pPr>
            <a:endParaRPr lang="el-GR" sz="2000" dirty="0" smtClean="0">
              <a:latin typeface="Calibri"/>
            </a:endParaRPr>
          </a:p>
          <a:p>
            <a:pPr marL="360363" indent="-360363" fontAlgn="auto">
              <a:lnSpc>
                <a:spcPct val="110000"/>
              </a:lnSpc>
              <a:spcBef>
                <a:spcPts val="1200"/>
              </a:spcBef>
              <a:spcAft>
                <a:spcPts val="1200"/>
              </a:spcAft>
              <a:buFont typeface="Courier New" pitchFamily="49" charset="0"/>
              <a:buChar char="o"/>
              <a:defRPr/>
            </a:pPr>
            <a:r>
              <a:rPr lang="el-GR" sz="2000" dirty="0" smtClean="0">
                <a:latin typeface="Calibri"/>
              </a:rPr>
              <a:t>Κυματομηχανική</a:t>
            </a:r>
            <a:endParaRPr lang="el-GR" sz="2000" dirty="0">
              <a:latin typeface="Calibri"/>
            </a:endParaRPr>
          </a:p>
          <a:p>
            <a:pPr marL="360363" indent="-360363" fontAlgn="auto">
              <a:lnSpc>
                <a:spcPct val="110000"/>
              </a:lnSpc>
              <a:spcBef>
                <a:spcPts val="1200"/>
              </a:spcBef>
              <a:spcAft>
                <a:spcPts val="1200"/>
              </a:spcAft>
              <a:buFont typeface="Courier New" pitchFamily="49" charset="0"/>
              <a:buChar char="o"/>
              <a:defRPr/>
            </a:pPr>
            <a:r>
              <a:rPr lang="el-GR" sz="2000" dirty="0" smtClean="0">
                <a:latin typeface="Calibri"/>
              </a:rPr>
              <a:t>Δυναμική </a:t>
            </a:r>
            <a:r>
              <a:rPr lang="el-GR" sz="2000" dirty="0" err="1" smtClean="0">
                <a:latin typeface="Calibri"/>
              </a:rPr>
              <a:t>ιζηματολογία</a:t>
            </a:r>
            <a:r>
              <a:rPr lang="el-GR" sz="2000" dirty="0" smtClean="0">
                <a:latin typeface="Calibri"/>
              </a:rPr>
              <a:t> - Παράκτια </a:t>
            </a:r>
            <a:r>
              <a:rPr lang="el-GR" sz="2000" dirty="0">
                <a:latin typeface="Calibri"/>
              </a:rPr>
              <a:t>Μορφοδυναμική</a:t>
            </a:r>
          </a:p>
          <a:p>
            <a:pPr marL="360363" indent="-360363" fontAlgn="auto">
              <a:lnSpc>
                <a:spcPct val="110000"/>
              </a:lnSpc>
              <a:spcBef>
                <a:spcPts val="1200"/>
              </a:spcBef>
              <a:spcAft>
                <a:spcPts val="1200"/>
              </a:spcAft>
              <a:buFont typeface="Courier New" pitchFamily="49" charset="0"/>
              <a:buChar char="o"/>
              <a:defRPr/>
            </a:pPr>
            <a:r>
              <a:rPr lang="el-GR" sz="2000" dirty="0" smtClean="0">
                <a:latin typeface="Calibri"/>
              </a:rPr>
              <a:t>Παράκτια διάβρωση</a:t>
            </a:r>
            <a:endParaRPr lang="en-US" sz="2000" dirty="0" smtClean="0">
              <a:latin typeface="Calibri"/>
            </a:endParaRPr>
          </a:p>
          <a:p>
            <a:pPr marL="360363" indent="-360363" fontAlgn="auto">
              <a:lnSpc>
                <a:spcPct val="110000"/>
              </a:lnSpc>
              <a:spcBef>
                <a:spcPts val="1200"/>
              </a:spcBef>
              <a:spcAft>
                <a:spcPts val="1200"/>
              </a:spcAft>
              <a:buFont typeface="Courier New" pitchFamily="49" charset="0"/>
              <a:buChar char="o"/>
              <a:defRPr/>
            </a:pPr>
            <a:r>
              <a:rPr lang="el-GR" sz="2000" dirty="0" smtClean="0">
                <a:latin typeface="Calibri"/>
              </a:rPr>
              <a:t>Παράκτια και Λιμενικά Έργα</a:t>
            </a:r>
          </a:p>
          <a:p>
            <a:pPr marL="360363" indent="-360363" fontAlgn="auto">
              <a:lnSpc>
                <a:spcPct val="110000"/>
              </a:lnSpc>
              <a:spcBef>
                <a:spcPts val="1200"/>
              </a:spcBef>
              <a:spcAft>
                <a:spcPts val="1200"/>
              </a:spcAft>
              <a:buFont typeface="Courier New" pitchFamily="49" charset="0"/>
              <a:buChar char="o"/>
              <a:defRPr/>
            </a:pPr>
            <a:r>
              <a:rPr lang="el-GR" sz="2000" dirty="0" smtClean="0">
                <a:latin typeface="Calibri"/>
              </a:rPr>
              <a:t>Μέθοδοι παρακολούθησης και μοντελοποίησης </a:t>
            </a:r>
            <a:r>
              <a:rPr lang="el-GR" sz="2000" dirty="0">
                <a:latin typeface="Calibri"/>
              </a:rPr>
              <a:t>Παράκτιας </a:t>
            </a:r>
            <a:r>
              <a:rPr lang="el-GR" sz="2000" dirty="0" smtClean="0">
                <a:latin typeface="Calibri"/>
              </a:rPr>
              <a:t>Μορφοδυναμικής</a:t>
            </a:r>
          </a:p>
        </p:txBody>
      </p:sp>
      <p:sp>
        <p:nvSpPr>
          <p:cNvPr id="5" name="Rectangle 5"/>
          <p:cNvSpPr>
            <a:spLocks noChangeArrowheads="1"/>
          </p:cNvSpPr>
          <p:nvPr/>
        </p:nvSpPr>
        <p:spPr bwMode="auto">
          <a:xfrm>
            <a:off x="214313" y="214313"/>
            <a:ext cx="8750300" cy="6500812"/>
          </a:xfrm>
          <a:prstGeom prst="rect">
            <a:avLst/>
          </a:prstGeom>
          <a:noFill/>
          <a:ln w="73025" cmpd="thickThin">
            <a:solidFill>
              <a:srgbClr val="176FB1"/>
            </a:solidFill>
            <a:miter lim="800000"/>
            <a:headEnd/>
            <a:tailEnd/>
          </a:ln>
        </p:spPr>
        <p:txBody>
          <a:bodyPr/>
          <a:lstStyle/>
          <a:p>
            <a:pPr marL="342900" indent="-342900">
              <a:lnSpc>
                <a:spcPct val="105000"/>
              </a:lnSpc>
              <a:spcBef>
                <a:spcPct val="20000"/>
              </a:spcBef>
              <a:buClr>
                <a:srgbClr val="FFFF66"/>
              </a:buClr>
            </a:pPr>
            <a:endParaRPr lang="el-GR">
              <a:solidFill>
                <a:srgbClr val="003366"/>
              </a:solidFill>
              <a:latin typeface="Calibri" pitchFamily="34" charset="0"/>
            </a:endParaRPr>
          </a:p>
        </p:txBody>
      </p:sp>
      <p:sp>
        <p:nvSpPr>
          <p:cNvPr id="6" name="Rectangle 2"/>
          <p:cNvSpPr txBox="1">
            <a:spLocks noChangeArrowheads="1"/>
          </p:cNvSpPr>
          <p:nvPr/>
        </p:nvSpPr>
        <p:spPr bwMode="auto">
          <a:xfrm>
            <a:off x="755576" y="548680"/>
            <a:ext cx="7848872" cy="720080"/>
          </a:xfrm>
          <a:prstGeom prst="rect">
            <a:avLst/>
          </a:prstGeom>
          <a:solidFill>
            <a:schemeClr val="accent5">
              <a:lumMod val="60000"/>
              <a:lumOff val="40000"/>
            </a:schemeClr>
          </a:solidFill>
          <a:ln w="9525">
            <a:noFill/>
            <a:miter lim="800000"/>
            <a:headEnd/>
            <a:tailEnd/>
          </a:ln>
          <a:effectLst>
            <a:glow rad="63500">
              <a:schemeClr val="accent5">
                <a:satMod val="175000"/>
                <a:alpha val="40000"/>
              </a:schemeClr>
            </a:glow>
            <a:outerShdw blurRad="63500" sx="102000" sy="102000" algn="ctr" rotWithShape="0">
              <a:prstClr val="black">
                <a:alpha val="40000"/>
              </a:prstClr>
            </a:outerShdw>
          </a:effectLst>
        </p:spPr>
        <p:txBody>
          <a:bodyPr vert="horz" wrap="square" lIns="91440" tIns="45720" rIns="91440" bIns="45720" numCol="1" anchor="ctr" anchorCtr="0" compatLnSpc="1">
            <a:prstTxWarp prst="textNoShape">
              <a:avLst/>
            </a:prstTxWarp>
          </a:bodyPr>
          <a:lstStyle/>
          <a:p>
            <a:pPr algn="ctr">
              <a:defRPr/>
            </a:pPr>
            <a:r>
              <a:rPr lang="el-GR" sz="3200" b="1" dirty="0" smtClean="0">
                <a:solidFill>
                  <a:prstClr val="black"/>
                </a:solidFill>
                <a:latin typeface="Calibri"/>
                <a:cs typeface="Times New Roman" pitchFamily="18" charset="0"/>
              </a:rPr>
              <a:t>Δομή </a:t>
            </a:r>
            <a:r>
              <a:rPr lang="el-GR" sz="3200" b="1" dirty="0">
                <a:solidFill>
                  <a:prstClr val="black"/>
                </a:solidFill>
                <a:latin typeface="Calibri"/>
                <a:cs typeface="Times New Roman" pitchFamily="18" charset="0"/>
              </a:rPr>
              <a:t>Μαθήματος</a:t>
            </a:r>
            <a:endParaRPr lang="el-GR" sz="3200" dirty="0">
              <a:solidFill>
                <a:prstClr val="black"/>
              </a:solidFill>
              <a:effectLst>
                <a:outerShdw blurRad="38100" dist="38100" dir="2700000" algn="tl">
                  <a:srgbClr val="C0C0C0"/>
                </a:outerShdw>
              </a:effectLst>
            </a:endParaRPr>
          </a:p>
        </p:txBody>
      </p:sp>
      <p:pic>
        <p:nvPicPr>
          <p:cNvPr id="8" name="Picture 2"/>
          <p:cNvPicPr>
            <a:picLocks noChangeAspect="1" noChangeArrowheads="1"/>
          </p:cNvPicPr>
          <p:nvPr/>
        </p:nvPicPr>
        <p:blipFill>
          <a:blip r:embed="rId3" cstate="print"/>
          <a:srcRect/>
          <a:stretch>
            <a:fillRect/>
          </a:stretch>
        </p:blipFill>
        <p:spPr bwMode="auto">
          <a:xfrm>
            <a:off x="755576" y="548680"/>
            <a:ext cx="720080" cy="724244"/>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8 - Υπότιτλος"/>
          <p:cNvSpPr txBox="1">
            <a:spLocks/>
          </p:cNvSpPr>
          <p:nvPr/>
        </p:nvSpPr>
        <p:spPr>
          <a:xfrm>
            <a:off x="755650" y="1341438"/>
            <a:ext cx="7920038" cy="5111750"/>
          </a:xfrm>
          <a:prstGeom prst="rect">
            <a:avLst/>
          </a:prstGeom>
          <a:noFill/>
          <a:ln w="79375" cmpd="thickThin">
            <a:noFill/>
          </a:ln>
        </p:spPr>
        <p:txBody>
          <a:bodyPr>
            <a:normAutofit/>
          </a:bodyPr>
          <a:lstStyle/>
          <a:p>
            <a:pPr marL="360363" indent="-360363" fontAlgn="auto">
              <a:lnSpc>
                <a:spcPct val="110000"/>
              </a:lnSpc>
              <a:spcBef>
                <a:spcPts val="800"/>
              </a:spcBef>
              <a:spcAft>
                <a:spcPts val="800"/>
              </a:spcAft>
              <a:buFont typeface="Courier New" pitchFamily="49" charset="0"/>
              <a:buChar char="o"/>
              <a:defRPr/>
            </a:pPr>
            <a:endParaRPr lang="el-GR" sz="2000" dirty="0" smtClean="0">
              <a:latin typeface="Calibri"/>
            </a:endParaRPr>
          </a:p>
          <a:p>
            <a:pPr marL="360363" indent="-360363" fontAlgn="auto">
              <a:lnSpc>
                <a:spcPct val="110000"/>
              </a:lnSpc>
              <a:spcBef>
                <a:spcPts val="800"/>
              </a:spcBef>
              <a:spcAft>
                <a:spcPts val="800"/>
              </a:spcAft>
              <a:buFont typeface="Courier New" pitchFamily="49" charset="0"/>
              <a:buChar char="o"/>
              <a:defRPr/>
            </a:pPr>
            <a:r>
              <a:rPr lang="el-GR" sz="2000" dirty="0" smtClean="0">
                <a:latin typeface="Calibri"/>
              </a:rPr>
              <a:t>Κυματισμοί - Έννοιες</a:t>
            </a:r>
          </a:p>
          <a:p>
            <a:pPr marL="360363" indent="-360363" fontAlgn="auto">
              <a:lnSpc>
                <a:spcPct val="110000"/>
              </a:lnSpc>
              <a:spcBef>
                <a:spcPts val="800"/>
              </a:spcBef>
              <a:spcAft>
                <a:spcPts val="800"/>
              </a:spcAft>
              <a:buFont typeface="Courier New" pitchFamily="49" charset="0"/>
              <a:buChar char="o"/>
              <a:defRPr/>
            </a:pPr>
            <a:r>
              <a:rPr lang="el-GR" sz="2000" dirty="0" smtClean="0">
                <a:latin typeface="Calibri"/>
              </a:rPr>
              <a:t>Διάδοση του κύματος σε ρηχά, βαθιά και ενδιάμεσα νερά </a:t>
            </a:r>
            <a:endParaRPr lang="en-US" sz="2000" dirty="0" smtClean="0">
              <a:latin typeface="Calibri"/>
            </a:endParaRPr>
          </a:p>
          <a:p>
            <a:pPr marL="360363" indent="-360363" fontAlgn="auto">
              <a:lnSpc>
                <a:spcPct val="110000"/>
              </a:lnSpc>
              <a:spcBef>
                <a:spcPts val="800"/>
              </a:spcBef>
              <a:spcAft>
                <a:spcPts val="800"/>
              </a:spcAft>
              <a:buFont typeface="Courier New" pitchFamily="49" charset="0"/>
              <a:buChar char="o"/>
              <a:defRPr/>
            </a:pPr>
            <a:r>
              <a:rPr lang="el-GR" sz="2000" dirty="0" smtClean="0">
                <a:latin typeface="Calibri"/>
              </a:rPr>
              <a:t>Θεωρίες Κυματισμών</a:t>
            </a:r>
          </a:p>
        </p:txBody>
      </p:sp>
      <p:sp>
        <p:nvSpPr>
          <p:cNvPr id="5" name="Rectangle 5"/>
          <p:cNvSpPr>
            <a:spLocks noChangeArrowheads="1"/>
          </p:cNvSpPr>
          <p:nvPr/>
        </p:nvSpPr>
        <p:spPr bwMode="auto">
          <a:xfrm>
            <a:off x="214313" y="214313"/>
            <a:ext cx="8750300" cy="6500812"/>
          </a:xfrm>
          <a:prstGeom prst="rect">
            <a:avLst/>
          </a:prstGeom>
          <a:noFill/>
          <a:ln w="73025" cmpd="thickThin">
            <a:solidFill>
              <a:srgbClr val="176FB1"/>
            </a:solidFill>
            <a:miter lim="800000"/>
            <a:headEnd/>
            <a:tailEnd/>
          </a:ln>
        </p:spPr>
        <p:txBody>
          <a:bodyPr/>
          <a:lstStyle/>
          <a:p>
            <a:pPr marL="342900" indent="-342900">
              <a:lnSpc>
                <a:spcPct val="105000"/>
              </a:lnSpc>
              <a:spcBef>
                <a:spcPct val="20000"/>
              </a:spcBef>
              <a:buClr>
                <a:srgbClr val="FFFF66"/>
              </a:buClr>
            </a:pPr>
            <a:endParaRPr lang="el-GR">
              <a:solidFill>
                <a:srgbClr val="003366"/>
              </a:solidFill>
              <a:latin typeface="Calibri" pitchFamily="34" charset="0"/>
            </a:endParaRPr>
          </a:p>
        </p:txBody>
      </p:sp>
      <p:sp>
        <p:nvSpPr>
          <p:cNvPr id="6" name="Rectangle 2"/>
          <p:cNvSpPr txBox="1">
            <a:spLocks noChangeArrowheads="1"/>
          </p:cNvSpPr>
          <p:nvPr/>
        </p:nvSpPr>
        <p:spPr bwMode="auto">
          <a:xfrm>
            <a:off x="755576" y="404664"/>
            <a:ext cx="7848872" cy="720080"/>
          </a:xfrm>
          <a:prstGeom prst="rect">
            <a:avLst/>
          </a:prstGeom>
          <a:solidFill>
            <a:schemeClr val="accent5">
              <a:lumMod val="60000"/>
              <a:lumOff val="40000"/>
            </a:schemeClr>
          </a:solidFill>
          <a:ln w="9525">
            <a:noFill/>
            <a:miter lim="800000"/>
            <a:headEnd/>
            <a:tailEnd/>
          </a:ln>
          <a:effectLst>
            <a:glow rad="63500">
              <a:schemeClr val="accent5">
                <a:satMod val="175000"/>
                <a:alpha val="40000"/>
              </a:schemeClr>
            </a:glow>
            <a:outerShdw blurRad="63500" sx="102000" sy="102000" algn="ctr" rotWithShape="0">
              <a:prstClr val="black">
                <a:alpha val="40000"/>
              </a:prstClr>
            </a:outerShdw>
          </a:effectLst>
        </p:spPr>
        <p:txBody>
          <a:bodyPr vert="horz" wrap="square" lIns="91440" tIns="45720" rIns="91440" bIns="45720" numCol="1" anchor="ctr" anchorCtr="0" compatLnSpc="1">
            <a:prstTxWarp prst="textNoShape">
              <a:avLst/>
            </a:prstTxWarp>
          </a:bodyPr>
          <a:lstStyle/>
          <a:p>
            <a:pPr algn="ctr">
              <a:defRPr/>
            </a:pPr>
            <a:r>
              <a:rPr lang="el-GR" sz="3200" b="1" dirty="0" smtClean="0">
                <a:solidFill>
                  <a:prstClr val="black"/>
                </a:solidFill>
                <a:latin typeface="Calibri"/>
                <a:cs typeface="Times New Roman" pitchFamily="18" charset="0"/>
              </a:rPr>
              <a:t>Περιεχόμενα Μαθήματος</a:t>
            </a:r>
            <a:endParaRPr lang="el-GR" sz="3200" dirty="0">
              <a:solidFill>
                <a:prstClr val="black"/>
              </a:solidFill>
              <a:effectLst>
                <a:outerShdw blurRad="38100" dist="38100" dir="2700000" algn="tl">
                  <a:srgbClr val="C0C0C0"/>
                </a:outerShdw>
              </a:effectLst>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323528" y="1124744"/>
            <a:ext cx="8352928" cy="5256584"/>
          </a:xfrm>
          <a:prstGeom prst="rect">
            <a:avLst/>
          </a:prstGeom>
        </p:spPr>
        <p:txBody>
          <a:bodyPr/>
          <a:lstStyle/>
          <a:p>
            <a:pPr lvl="0">
              <a:spcBef>
                <a:spcPts val="0"/>
              </a:spcBef>
              <a:defRPr/>
            </a:pPr>
            <a:r>
              <a:rPr lang="el-GR" sz="2000" b="1" dirty="0" smtClean="0">
                <a:solidFill>
                  <a:srgbClr val="0000FF"/>
                </a:solidFill>
                <a:latin typeface="Calibri" pitchFamily="34" charset="0"/>
                <a:ea typeface="Calibri"/>
                <a:cs typeface="Calibri" pitchFamily="34" charset="0"/>
              </a:rPr>
              <a:t>Τι είναι κύμα?</a:t>
            </a:r>
          </a:p>
          <a:p>
            <a:pPr lvl="0">
              <a:spcBef>
                <a:spcPts val="0"/>
              </a:spcBef>
              <a:defRPr/>
            </a:pPr>
            <a:endParaRPr lang="en-GB" sz="2000" dirty="0" smtClean="0">
              <a:latin typeface="Calibri" pitchFamily="34" charset="0"/>
              <a:ea typeface="Calibri"/>
              <a:cs typeface="Calibri" pitchFamily="34" charset="0"/>
            </a:endParaRPr>
          </a:p>
          <a:p>
            <a:pPr lvl="0">
              <a:spcBef>
                <a:spcPts val="0"/>
              </a:spcBef>
              <a:defRPr/>
            </a:pPr>
            <a:r>
              <a:rPr lang="el-GR" sz="2000" dirty="0" smtClean="0">
                <a:latin typeface="Calibri" pitchFamily="34" charset="0"/>
                <a:ea typeface="Calibri"/>
                <a:cs typeface="Calibri" pitchFamily="34" charset="0"/>
              </a:rPr>
              <a:t>Κύμα είναι μια διαταραχή ενός συστήματος από την κατάσταση ισορροπίας, η οποία ταξιδεύει στο χώρο μεταφέροντας ενέργεια από μία περιοχή του συστήματος σε μία άλλη.</a:t>
            </a:r>
          </a:p>
          <a:p>
            <a:pPr lvl="0">
              <a:spcBef>
                <a:spcPts val="0"/>
              </a:spcBef>
              <a:defRPr/>
            </a:pPr>
            <a:endParaRPr lang="el-GR" sz="2000" dirty="0" smtClean="0">
              <a:latin typeface="Calibri" pitchFamily="34" charset="0"/>
              <a:ea typeface="Calibri"/>
              <a:cs typeface="Calibri" pitchFamily="34" charset="0"/>
            </a:endParaRPr>
          </a:p>
          <a:p>
            <a:pPr>
              <a:spcBef>
                <a:spcPts val="0"/>
              </a:spcBef>
            </a:pPr>
            <a:r>
              <a:rPr lang="el-GR" sz="2000" dirty="0" smtClean="0">
                <a:latin typeface="Calibri" pitchFamily="34" charset="0"/>
                <a:cs typeface="Calibri" pitchFamily="34" charset="0"/>
              </a:rPr>
              <a:t>Τρία είναι τα βασικά είδη κυμάτων:</a:t>
            </a:r>
          </a:p>
          <a:p>
            <a:pPr>
              <a:spcBef>
                <a:spcPts val="0"/>
              </a:spcBef>
            </a:pPr>
            <a:endParaRPr lang="el-GR" sz="2000" dirty="0" smtClean="0">
              <a:latin typeface="Calibri" pitchFamily="34" charset="0"/>
              <a:cs typeface="Calibri" pitchFamily="34" charset="0"/>
            </a:endParaRPr>
          </a:p>
          <a:p>
            <a:pPr marL="358775" indent="-358775">
              <a:spcBef>
                <a:spcPts val="0"/>
              </a:spcBef>
              <a:buFont typeface="Courier New" pitchFamily="49" charset="0"/>
              <a:buChar char="o"/>
            </a:pPr>
            <a:r>
              <a:rPr lang="el-GR" sz="2000" b="1" dirty="0" smtClean="0">
                <a:latin typeface="Calibri" pitchFamily="34" charset="0"/>
                <a:cs typeface="Calibri" pitchFamily="34" charset="0"/>
              </a:rPr>
              <a:t>Τα μηχανικά κύματα</a:t>
            </a:r>
            <a:r>
              <a:rPr lang="el-GR" sz="2000" dirty="0" smtClean="0">
                <a:latin typeface="Calibri" pitchFamily="34" charset="0"/>
                <a:cs typeface="Calibri" pitchFamily="34" charset="0"/>
              </a:rPr>
              <a:t>, που ταξιδεύουν διαμέσου ενός υλικού (π.χ. αέρας, νερό κτλ.)</a:t>
            </a:r>
            <a:r>
              <a:rPr lang="en-GB" sz="2000" dirty="0" smtClean="0">
                <a:latin typeface="Calibri" pitchFamily="34" charset="0"/>
                <a:cs typeface="Calibri" pitchFamily="34" charset="0"/>
              </a:rPr>
              <a:t>. </a:t>
            </a:r>
            <a:r>
              <a:rPr lang="el-GR" sz="2000" dirty="0" smtClean="0">
                <a:latin typeface="Calibri" pitchFamily="34" charset="0"/>
                <a:cs typeface="Calibri" pitchFamily="34" charset="0"/>
              </a:rPr>
              <a:t>Το διαταρασσόμενο μέγεθος είναι η θέση των μορίων του μέσου.</a:t>
            </a:r>
            <a:endParaRPr lang="en-GB" sz="2000" dirty="0" smtClean="0">
              <a:latin typeface="Calibri" pitchFamily="34" charset="0"/>
              <a:cs typeface="Calibri" pitchFamily="34" charset="0"/>
            </a:endParaRPr>
          </a:p>
          <a:p>
            <a:pPr marL="358775" indent="-358775">
              <a:spcBef>
                <a:spcPts val="0"/>
              </a:spcBef>
              <a:buFont typeface="Courier New" pitchFamily="49" charset="0"/>
              <a:buChar char="o"/>
            </a:pPr>
            <a:r>
              <a:rPr lang="el-GR" sz="2000" b="1" dirty="0" smtClean="0">
                <a:latin typeface="Calibri" pitchFamily="34" charset="0"/>
                <a:cs typeface="Calibri" pitchFamily="34" charset="0"/>
              </a:rPr>
              <a:t>Τα ηλεκτρομαγνητικά κύματα</a:t>
            </a:r>
            <a:r>
              <a:rPr lang="en-GB" sz="2000" dirty="0" smtClean="0">
                <a:latin typeface="Calibri" pitchFamily="34" charset="0"/>
                <a:cs typeface="Calibri" pitchFamily="34" charset="0"/>
              </a:rPr>
              <a:t>. </a:t>
            </a:r>
            <a:r>
              <a:rPr lang="el-GR" sz="2000" dirty="0" smtClean="0">
                <a:latin typeface="Calibri" pitchFamily="34" charset="0"/>
                <a:cs typeface="Calibri" pitchFamily="34" charset="0"/>
              </a:rPr>
              <a:t>Διαδίδονται στην ύλη και το κενό. Το διαταρασσόμενο μέγεθος είναι η ένταση του ηλεκτρικού πεδίου και η ένταση του μαγνητικού πεδίου. </a:t>
            </a:r>
            <a:endParaRPr lang="en-GB" sz="2000" dirty="0" smtClean="0">
              <a:latin typeface="Calibri" pitchFamily="34" charset="0"/>
              <a:cs typeface="Calibri" pitchFamily="34" charset="0"/>
            </a:endParaRPr>
          </a:p>
          <a:p>
            <a:pPr marL="358775" indent="-358775">
              <a:spcBef>
                <a:spcPts val="0"/>
              </a:spcBef>
              <a:buFont typeface="Courier New" pitchFamily="49" charset="0"/>
              <a:buChar char="o"/>
            </a:pPr>
            <a:r>
              <a:rPr lang="el-GR" sz="2000" b="1" dirty="0" smtClean="0">
                <a:latin typeface="Calibri" pitchFamily="34" charset="0"/>
                <a:cs typeface="Calibri" pitchFamily="34" charset="0"/>
              </a:rPr>
              <a:t>Τα υλικά κύματα</a:t>
            </a:r>
            <a:r>
              <a:rPr lang="en-GB" sz="2000" b="1" dirty="0" smtClean="0">
                <a:latin typeface="Calibri" pitchFamily="34" charset="0"/>
                <a:cs typeface="Calibri" pitchFamily="34" charset="0"/>
              </a:rPr>
              <a:t>. </a:t>
            </a:r>
            <a:r>
              <a:rPr lang="el-GR" sz="2000" dirty="0" smtClean="0">
                <a:latin typeface="Calibri" pitchFamily="34" charset="0"/>
                <a:cs typeface="Calibri" pitchFamily="34" charset="0"/>
              </a:rPr>
              <a:t>Αυτού του είδους τα κύματα μελετώνται από την κβαντική φυσική. </a:t>
            </a:r>
            <a:endParaRPr lang="en-GB" sz="2000" dirty="0" smtClean="0">
              <a:latin typeface="Calibri" pitchFamily="34" charset="0"/>
              <a:cs typeface="Calibri" pitchFamily="34" charset="0"/>
            </a:endParaRPr>
          </a:p>
          <a:p>
            <a:pPr>
              <a:spcBef>
                <a:spcPts val="0"/>
              </a:spcBef>
            </a:pPr>
            <a:endParaRPr lang="el-GR" sz="1800" dirty="0" smtClean="0">
              <a:latin typeface="Calibri" pitchFamily="34" charset="0"/>
              <a:cs typeface="Calibri" pitchFamily="34" charset="0"/>
            </a:endParaRPr>
          </a:p>
          <a:p>
            <a:pPr>
              <a:spcBef>
                <a:spcPts val="0"/>
              </a:spcBef>
            </a:pPr>
            <a:endParaRPr lang="el-GR" sz="1800" dirty="0" smtClean="0">
              <a:latin typeface="Calibri" pitchFamily="34" charset="0"/>
              <a:cs typeface="Calibri" pitchFamily="34" charset="0"/>
            </a:endParaRPr>
          </a:p>
          <a:p>
            <a:pPr lvl="0">
              <a:spcBef>
                <a:spcPct val="20000"/>
              </a:spcBef>
              <a:defRPr/>
            </a:pPr>
            <a:r>
              <a:rPr lang="el-GR" sz="1800" dirty="0" smtClean="0">
                <a:latin typeface="Calibri" pitchFamily="34" charset="0"/>
                <a:ea typeface="Calibri"/>
                <a:cs typeface="Calibri" pitchFamily="34" charset="0"/>
              </a:rPr>
              <a:t> </a:t>
            </a:r>
            <a:endParaRPr kumimoji="0" lang="el-GR" sz="1800" b="0" i="0" u="none" strike="noStrike" kern="0" cap="none" spc="0" normalizeH="0" baseline="0" noProof="0" dirty="0" smtClean="0">
              <a:ln>
                <a:noFill/>
              </a:ln>
              <a:solidFill>
                <a:schemeClr val="tx1"/>
              </a:solidFill>
              <a:effectLst/>
              <a:uLnTx/>
              <a:uFillTx/>
              <a:latin typeface="Calibri" pitchFamily="34" charset="0"/>
              <a:cs typeface="Calibri" pitchFamily="34" charset="0"/>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0" y="1124744"/>
            <a:ext cx="6732240" cy="4967734"/>
          </a:xfrm>
          <a:prstGeom prst="rect">
            <a:avLst/>
          </a:prstGeom>
        </p:spPr>
        <p:txBody>
          <a:bodyPr/>
          <a:lstStyle/>
          <a:p>
            <a:r>
              <a:rPr lang="el-GR" sz="2000" dirty="0" smtClean="0">
                <a:latin typeface="Calibri" pitchFamily="34" charset="0"/>
                <a:cs typeface="Calibri" pitchFamily="34" charset="0"/>
              </a:rPr>
              <a:t>Τα </a:t>
            </a:r>
            <a:r>
              <a:rPr lang="el-GR" sz="2000" b="1" dirty="0" smtClean="0">
                <a:latin typeface="Calibri" pitchFamily="34" charset="0"/>
                <a:cs typeface="Calibri" pitchFamily="34" charset="0"/>
              </a:rPr>
              <a:t>μηχανικά</a:t>
            </a:r>
            <a:r>
              <a:rPr lang="el-GR" sz="2000" dirty="0" smtClean="0">
                <a:latin typeface="Calibri" pitchFamily="34" charset="0"/>
                <a:cs typeface="Calibri" pitchFamily="34" charset="0"/>
              </a:rPr>
              <a:t> κύματα</a:t>
            </a:r>
            <a:r>
              <a:rPr lang="en-GB" sz="2000" dirty="0" smtClean="0">
                <a:latin typeface="Calibri" pitchFamily="34" charset="0"/>
                <a:cs typeface="Calibri" pitchFamily="34" charset="0"/>
              </a:rPr>
              <a:t> </a:t>
            </a:r>
            <a:r>
              <a:rPr lang="el-GR" sz="2000" dirty="0" smtClean="0">
                <a:latin typeface="Calibri" pitchFamily="34" charset="0"/>
                <a:cs typeface="Calibri" pitchFamily="34" charset="0"/>
              </a:rPr>
              <a:t>έχουν δύο βασικά κοινά χαρακτηριστικά:</a:t>
            </a:r>
          </a:p>
          <a:p>
            <a:endParaRPr lang="el-GR" sz="2000" dirty="0" smtClean="0">
              <a:latin typeface="Calibri" pitchFamily="34" charset="0"/>
              <a:cs typeface="Calibri" pitchFamily="34" charset="0"/>
            </a:endParaRPr>
          </a:p>
          <a:p>
            <a:r>
              <a:rPr lang="el-GR" sz="2000" dirty="0" smtClean="0">
                <a:latin typeface="Calibri" pitchFamily="34" charset="0"/>
                <a:cs typeface="Calibri" pitchFamily="34" charset="0"/>
              </a:rPr>
              <a:t>α) Διαδίδονται μόνο στα υλικά μέσα, όχι στο κενό.</a:t>
            </a:r>
            <a:br>
              <a:rPr lang="el-GR" sz="2000" dirty="0" smtClean="0">
                <a:latin typeface="Calibri" pitchFamily="34" charset="0"/>
                <a:cs typeface="Calibri" pitchFamily="34" charset="0"/>
              </a:rPr>
            </a:br>
            <a:r>
              <a:rPr lang="el-GR" sz="2000" dirty="0" smtClean="0">
                <a:latin typeface="Calibri" pitchFamily="34" charset="0"/>
                <a:cs typeface="Calibri" pitchFamily="34" charset="0"/>
              </a:rPr>
              <a:t>β) Κατά τη διάδοσή τους μεταφέρουν ενέργεια</a:t>
            </a:r>
          </a:p>
          <a:p>
            <a:endParaRPr lang="el-GR" sz="2000" dirty="0" smtClean="0">
              <a:latin typeface="Calibri" pitchFamily="34" charset="0"/>
              <a:cs typeface="Calibri" pitchFamily="34" charset="0"/>
            </a:endParaRPr>
          </a:p>
          <a:p>
            <a:r>
              <a:rPr lang="el-GR" sz="2000" b="1" dirty="0" smtClean="0">
                <a:solidFill>
                  <a:srgbClr val="0000FF"/>
                </a:solidFill>
                <a:latin typeface="Calibri" pitchFamily="34" charset="0"/>
                <a:cs typeface="Calibri" pitchFamily="34" charset="0"/>
              </a:rPr>
              <a:t>Ποιος είναι ο τρόπος παραγωγής και διάδοσης των κυμάτων;</a:t>
            </a:r>
          </a:p>
          <a:p>
            <a:r>
              <a:rPr lang="el-GR" sz="2000" dirty="0" smtClean="0">
                <a:latin typeface="Calibri" pitchFamily="34" charset="0"/>
                <a:cs typeface="Calibri" pitchFamily="34" charset="0"/>
              </a:rPr>
              <a:t>Κάθε κύμα παράγεται από μια πηγή η οποία δημιουργεί μια διαταραχή. Για να τεθεί μια πηγή σε ταλάντωση προσφέρεται ενέργεια η οποία μεταφέρεται από την πηγή στο κύμα και έπειτα διαδίδεται μέσω του κύματος.</a:t>
            </a:r>
          </a:p>
          <a:p>
            <a:endParaRPr lang="el-GR" sz="2000" dirty="0" smtClean="0">
              <a:latin typeface="Calibri" pitchFamily="34" charset="0"/>
              <a:cs typeface="Calibri" pitchFamily="34" charset="0"/>
            </a:endParaRPr>
          </a:p>
          <a:p>
            <a:r>
              <a:rPr lang="el-GR" sz="2000" dirty="0" smtClean="0">
                <a:latin typeface="Calibri" pitchFamily="34" charset="0"/>
                <a:cs typeface="Calibri" pitchFamily="34" charset="0"/>
              </a:rPr>
              <a:t>Το μέσο στο οποίο γίνεται η διάδοση του κύματος αποτελείται από μικροσκοπικά μόρια ή σωματίδια τα οποία εκτελούν ταλαντώσεις ίδιες με αυτές της πηγής αποκτώντας ενέργεια από το προηγούμενό τους σωματίδιο. Έτσι τη μεταδίδουν στο αμέσως γειτονικό τους και με αυτή τη διαδικασία συνεχίζεται η διάδοση.</a:t>
            </a:r>
          </a:p>
          <a:p>
            <a:endParaRPr kumimoji="0" lang="el-GR" sz="1800" b="0" i="0" u="none" strike="noStrike" kern="0" cap="none" spc="0" normalizeH="0" baseline="0" noProof="0" dirty="0" smtClean="0">
              <a:ln>
                <a:noFill/>
              </a:ln>
              <a:solidFill>
                <a:schemeClr val="tx1"/>
              </a:solidFill>
              <a:effectLst/>
              <a:uLnTx/>
              <a:uFillTx/>
              <a:latin typeface="Calibri" pitchFamily="34" charset="0"/>
              <a:ea typeface="+mn-ea"/>
              <a:cs typeface="Calibri" pitchFamily="34" charset="0"/>
            </a:endParaRPr>
          </a:p>
        </p:txBody>
      </p:sp>
      <p:graphicFrame>
        <p:nvGraphicFramePr>
          <p:cNvPr id="515075" name="Object 3"/>
          <p:cNvGraphicFramePr>
            <a:graphicFrameLocks noChangeAspect="1"/>
          </p:cNvGraphicFramePr>
          <p:nvPr/>
        </p:nvGraphicFramePr>
        <p:xfrm>
          <a:off x="6557777" y="1988840"/>
          <a:ext cx="2586223" cy="3957935"/>
        </p:xfrm>
        <a:graphic>
          <a:graphicData uri="http://schemas.openxmlformats.org/presentationml/2006/ole">
            <p:oleObj spid="_x0000_s515075" r:id="rId6" imgW="8097380" imgH="12380952" progId="">
              <p:embed/>
            </p:oleObj>
          </a:graphicData>
        </a:graphic>
      </p:graphicFrame>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323528" y="980728"/>
            <a:ext cx="8424936" cy="4967734"/>
          </a:xfrm>
          <a:prstGeom prst="rect">
            <a:avLst/>
          </a:prstGeom>
        </p:spPr>
        <p:txBody>
          <a:bodyPr/>
          <a:lstStyle/>
          <a:p>
            <a:endParaRPr lang="el-GR" sz="2000" dirty="0" smtClean="0">
              <a:latin typeface="Calibri" pitchFamily="34" charset="0"/>
              <a:cs typeface="Calibri" pitchFamily="34" charset="0"/>
            </a:endParaRPr>
          </a:p>
          <a:p>
            <a:r>
              <a:rPr lang="el-GR" sz="2000" dirty="0" smtClean="0">
                <a:latin typeface="Calibri" pitchFamily="34" charset="0"/>
                <a:cs typeface="Calibri" pitchFamily="34" charset="0"/>
              </a:rPr>
              <a:t>Τα </a:t>
            </a:r>
            <a:r>
              <a:rPr lang="el-GR" sz="2000" b="1" dirty="0" smtClean="0">
                <a:latin typeface="Calibri" pitchFamily="34" charset="0"/>
                <a:cs typeface="Calibri" pitchFamily="34" charset="0"/>
              </a:rPr>
              <a:t>μηχανικά</a:t>
            </a:r>
            <a:r>
              <a:rPr lang="el-GR" sz="2000" dirty="0" smtClean="0">
                <a:latin typeface="Calibri" pitchFamily="34" charset="0"/>
                <a:cs typeface="Calibri" pitchFamily="34" charset="0"/>
              </a:rPr>
              <a:t> κύματα</a:t>
            </a:r>
            <a:r>
              <a:rPr lang="en-GB" sz="2000" dirty="0" smtClean="0">
                <a:latin typeface="Calibri" pitchFamily="34" charset="0"/>
                <a:cs typeface="Calibri" pitchFamily="34" charset="0"/>
              </a:rPr>
              <a:t> </a:t>
            </a:r>
            <a:r>
              <a:rPr lang="el-GR" sz="2000" dirty="0" smtClean="0">
                <a:latin typeface="Calibri" pitchFamily="34" charset="0"/>
                <a:cs typeface="Calibri" pitchFamily="34" charset="0"/>
              </a:rPr>
              <a:t>ανάλογα με τον τρόπο ταλάντωσης των σωματιδίων χωρίζονται σε:</a:t>
            </a:r>
          </a:p>
          <a:p>
            <a:endParaRPr lang="el-GR" sz="2000" dirty="0" smtClean="0">
              <a:latin typeface="Calibri" pitchFamily="34" charset="0"/>
              <a:cs typeface="Calibri" pitchFamily="34" charset="0"/>
            </a:endParaRPr>
          </a:p>
          <a:p>
            <a:pPr marL="361950" indent="-361950">
              <a:buFont typeface="Courier New" pitchFamily="49" charset="0"/>
              <a:buChar char="o"/>
            </a:pPr>
            <a:r>
              <a:rPr lang="el-GR" sz="2000" b="1" dirty="0" smtClean="0">
                <a:latin typeface="Calibri" pitchFamily="34" charset="0"/>
                <a:cs typeface="Calibri" pitchFamily="34" charset="0"/>
              </a:rPr>
              <a:t>Εγκάρσια. </a:t>
            </a:r>
            <a:r>
              <a:rPr lang="el-GR" sz="2000" dirty="0" smtClean="0">
                <a:latin typeface="Calibri" pitchFamily="34" charset="0"/>
                <a:cs typeface="Calibri" pitchFamily="34" charset="0"/>
              </a:rPr>
              <a:t>Η</a:t>
            </a:r>
            <a:r>
              <a:rPr lang="el-GR" sz="2000" dirty="0" smtClean="0">
                <a:latin typeface="Calibri"/>
                <a:ea typeface="Calibri"/>
                <a:cs typeface="Times New Roman"/>
              </a:rPr>
              <a:t> διεύθυνση διάδοσής τους είναι </a:t>
            </a:r>
            <a:r>
              <a:rPr lang="el-GR" sz="2000" b="1" i="1" dirty="0" smtClean="0">
                <a:solidFill>
                  <a:srgbClr val="176FB1"/>
                </a:solidFill>
                <a:latin typeface="Calibri"/>
                <a:ea typeface="Calibri"/>
                <a:cs typeface="Times New Roman"/>
              </a:rPr>
              <a:t>κάθετη</a:t>
            </a:r>
            <a:r>
              <a:rPr lang="el-GR" sz="2000" dirty="0" smtClean="0">
                <a:latin typeface="Calibri"/>
                <a:ea typeface="Calibri"/>
                <a:cs typeface="Times New Roman"/>
              </a:rPr>
              <a:t> στη διεύθυνση της ταλάντωσης</a:t>
            </a:r>
            <a:endParaRPr lang="el-GR" sz="2000" dirty="0" smtClean="0">
              <a:latin typeface="Calibri" pitchFamily="34" charset="0"/>
              <a:cs typeface="Calibri" pitchFamily="34" charset="0"/>
            </a:endParaRPr>
          </a:p>
          <a:p>
            <a:pPr marL="361950" indent="-361950">
              <a:buFont typeface="Courier New" pitchFamily="49" charset="0"/>
              <a:buChar char="o"/>
            </a:pPr>
            <a:r>
              <a:rPr lang="el-GR" sz="2000" b="1" dirty="0" smtClean="0">
                <a:latin typeface="Calibri" pitchFamily="34" charset="0"/>
                <a:cs typeface="Calibri" pitchFamily="34" charset="0"/>
              </a:rPr>
              <a:t>Διαμήκη. </a:t>
            </a:r>
            <a:r>
              <a:rPr lang="el-GR" sz="2000" dirty="0" smtClean="0">
                <a:latin typeface="Calibri" pitchFamily="34" charset="0"/>
                <a:cs typeface="Calibri" pitchFamily="34" charset="0"/>
              </a:rPr>
              <a:t>Η </a:t>
            </a:r>
            <a:r>
              <a:rPr lang="el-GR" sz="2000" dirty="0" smtClean="0">
                <a:latin typeface="Calibri"/>
                <a:ea typeface="Calibri"/>
                <a:cs typeface="Times New Roman"/>
              </a:rPr>
              <a:t>διεύθυνση διάδοσής είναι </a:t>
            </a:r>
            <a:r>
              <a:rPr lang="el-GR" sz="2000" b="1" i="1" dirty="0" smtClean="0">
                <a:solidFill>
                  <a:srgbClr val="176FB1"/>
                </a:solidFill>
                <a:latin typeface="Calibri"/>
                <a:ea typeface="Calibri"/>
                <a:cs typeface="Times New Roman"/>
              </a:rPr>
              <a:t>παράλληλη</a:t>
            </a:r>
            <a:r>
              <a:rPr lang="el-GR" sz="2000" dirty="0" smtClean="0">
                <a:latin typeface="Calibri"/>
                <a:ea typeface="Calibri"/>
                <a:cs typeface="Times New Roman"/>
              </a:rPr>
              <a:t> στη διεύθυνση της ταλάντωσης </a:t>
            </a:r>
            <a:endParaRPr lang="el-GR" sz="2000" dirty="0" smtClean="0">
              <a:latin typeface="Calibri" pitchFamily="34" charset="0"/>
              <a:cs typeface="Calibri" pitchFamily="34" charset="0"/>
            </a:endParaRPr>
          </a:p>
          <a:p>
            <a:pPr marL="361950" indent="-361950">
              <a:buFont typeface="Courier New" pitchFamily="49" charset="0"/>
              <a:buChar char="o"/>
            </a:pPr>
            <a:r>
              <a:rPr lang="el-GR" sz="2000" b="1" dirty="0" smtClean="0">
                <a:latin typeface="Calibri" pitchFamily="34" charset="0"/>
                <a:cs typeface="Calibri" pitchFamily="34" charset="0"/>
              </a:rPr>
              <a:t>Επιφανειακά. </a:t>
            </a:r>
            <a:r>
              <a:rPr lang="el-GR" sz="2000" dirty="0" smtClean="0">
                <a:latin typeface="Calibri"/>
                <a:cs typeface="Times New Roman"/>
              </a:rPr>
              <a:t>Α</a:t>
            </a:r>
            <a:r>
              <a:rPr lang="el-GR" sz="2000" dirty="0" smtClean="0">
                <a:latin typeface="Calibri"/>
                <a:ea typeface="Calibri"/>
                <a:cs typeface="Times New Roman"/>
              </a:rPr>
              <a:t>ποτελούν </a:t>
            </a:r>
          </a:p>
          <a:p>
            <a:pPr marL="361950" indent="-361950"/>
            <a:r>
              <a:rPr lang="el-GR" sz="2000" dirty="0" smtClean="0">
                <a:latin typeface="Calibri"/>
                <a:ea typeface="Calibri"/>
                <a:cs typeface="Times New Roman"/>
              </a:rPr>
              <a:t>	ένα συνδυασμό εγκάρσιων </a:t>
            </a:r>
          </a:p>
          <a:p>
            <a:pPr marL="361950" indent="-361950"/>
            <a:r>
              <a:rPr lang="el-GR" sz="2000" dirty="0" smtClean="0">
                <a:latin typeface="Calibri"/>
                <a:ea typeface="Calibri"/>
                <a:cs typeface="Times New Roman"/>
              </a:rPr>
              <a:t>	και </a:t>
            </a:r>
            <a:r>
              <a:rPr lang="el-GR" sz="2000" dirty="0" err="1" smtClean="0">
                <a:latin typeface="Calibri"/>
                <a:ea typeface="Calibri"/>
                <a:cs typeface="Times New Roman"/>
              </a:rPr>
              <a:t>διαμήκων</a:t>
            </a:r>
            <a:r>
              <a:rPr lang="el-GR" sz="2000" dirty="0" smtClean="0">
                <a:latin typeface="Calibri"/>
                <a:ea typeface="Calibri"/>
                <a:cs typeface="Times New Roman"/>
              </a:rPr>
              <a:t> κυμάτων</a:t>
            </a:r>
            <a:endParaRPr lang="el-GR" sz="2000" dirty="0" smtClean="0">
              <a:latin typeface="Calibri" pitchFamily="34" charset="0"/>
              <a:cs typeface="Calibri" pitchFamily="34" charset="0"/>
            </a:endParaRPr>
          </a:p>
          <a:p>
            <a:endParaRPr lang="el-GR" sz="2000" dirty="0" smtClean="0">
              <a:latin typeface="Calibri" pitchFamily="34" charset="0"/>
              <a:cs typeface="Calibri" pitchFamily="34" charset="0"/>
            </a:endParaRPr>
          </a:p>
          <a:p>
            <a:endParaRPr lang="el-GR" sz="2000" dirty="0" smtClean="0">
              <a:latin typeface="Calibri" pitchFamily="34" charset="0"/>
              <a:cs typeface="Calibri" pitchFamily="34" charset="0"/>
            </a:endParaRPr>
          </a:p>
          <a:p>
            <a:endParaRPr lang="el-GR" sz="2000" dirty="0" smtClean="0">
              <a:latin typeface="Calibri" pitchFamily="34" charset="0"/>
              <a:cs typeface="Calibri" pitchFamily="34" charset="0"/>
            </a:endParaRPr>
          </a:p>
          <a:p>
            <a:pPr lvl="0">
              <a:spcBef>
                <a:spcPct val="20000"/>
              </a:spcBef>
              <a:defRPr/>
            </a:pPr>
            <a:r>
              <a:rPr lang="el-GR" sz="1800" dirty="0" smtClean="0">
                <a:latin typeface="Calibri"/>
                <a:ea typeface="Calibri"/>
                <a:cs typeface="Times New Roman"/>
              </a:rPr>
              <a:t> </a:t>
            </a:r>
            <a:endParaRPr kumimoji="0" lang="el-GR" sz="1800" b="0" i="0" u="none" strike="noStrike" kern="0" cap="none" spc="0" normalizeH="0" baseline="0" noProof="0" dirty="0" smtClean="0">
              <a:ln>
                <a:noFill/>
              </a:ln>
              <a:solidFill>
                <a:schemeClr val="tx1"/>
              </a:solidFill>
              <a:effectLst/>
              <a:uLnTx/>
              <a:uFillTx/>
              <a:latin typeface="Calibri" pitchFamily="34" charset="0"/>
              <a:ea typeface="+mn-ea"/>
              <a:cs typeface="Calibri" pitchFamily="34" charset="0"/>
            </a:endParaRPr>
          </a:p>
        </p:txBody>
      </p:sp>
      <p:pic>
        <p:nvPicPr>
          <p:cNvPr id="509954" name="Picture 2" descr="C:\Users\ISAVELA\Desktop\deskk\ΠΑΡΑΚΤΙΑ ΜΗΧΑΝΙΚΗ\2019\Διάλεξη 2\egkarsiodiamikes1.jpg"/>
          <p:cNvPicPr>
            <a:picLocks noChangeAspect="1" noChangeArrowheads="1"/>
          </p:cNvPicPr>
          <p:nvPr/>
        </p:nvPicPr>
        <p:blipFill>
          <a:blip r:embed="rId5" cstate="print">
            <a:lum bright="-20000" contrast="20000"/>
          </a:blip>
          <a:srcRect/>
          <a:stretch>
            <a:fillRect/>
          </a:stretch>
        </p:blipFill>
        <p:spPr bwMode="auto">
          <a:xfrm>
            <a:off x="4139952" y="3483006"/>
            <a:ext cx="4499992" cy="3374994"/>
          </a:xfrm>
          <a:prstGeom prst="rect">
            <a:avLst/>
          </a:prstGeom>
          <a:noFill/>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323528" y="1124744"/>
            <a:ext cx="8424862" cy="4967734"/>
          </a:xfrm>
          <a:prstGeom prst="rect">
            <a:avLst/>
          </a:prstGeom>
        </p:spPr>
        <p:txBody>
          <a:bodyPr/>
          <a:lstStyle/>
          <a:p>
            <a:r>
              <a:rPr lang="el-GR" sz="1800" b="1" dirty="0" smtClean="0">
                <a:latin typeface="Calibri"/>
                <a:ea typeface="Calibri"/>
                <a:cs typeface="Times New Roman"/>
              </a:rPr>
              <a:t>Εγκάρσια κύματα</a:t>
            </a:r>
            <a:r>
              <a:rPr lang="el-GR" sz="1800" dirty="0" smtClean="0">
                <a:latin typeface="Calibri"/>
                <a:ea typeface="Calibri"/>
                <a:cs typeface="Times New Roman"/>
              </a:rPr>
              <a:t> ονομάζονται τα κύματα όπου τα σωματίδια του μέσου κινούνται </a:t>
            </a:r>
            <a:r>
              <a:rPr lang="el-GR" sz="1800" b="1" i="1" dirty="0" smtClean="0">
                <a:solidFill>
                  <a:srgbClr val="0000FF"/>
                </a:solidFill>
                <a:latin typeface="Calibri"/>
                <a:ea typeface="Calibri"/>
                <a:cs typeface="Times New Roman"/>
              </a:rPr>
              <a:t>κάθετα</a:t>
            </a:r>
            <a:r>
              <a:rPr lang="el-GR" sz="1800" dirty="0" smtClean="0">
                <a:latin typeface="Calibri"/>
                <a:ea typeface="Calibri"/>
                <a:cs typeface="Times New Roman"/>
              </a:rPr>
              <a:t> στη διεύθυνση διάδοσης του κύματος. </a:t>
            </a:r>
            <a:r>
              <a:rPr lang="el-GR" sz="1800" dirty="0" smtClean="0">
                <a:latin typeface="Calibri" pitchFamily="34" charset="0"/>
                <a:cs typeface="Calibri" pitchFamily="34" charset="0"/>
              </a:rPr>
              <a:t>Στα εγκάρσια κύματα κατά τη διάδοσή </a:t>
            </a:r>
            <a:r>
              <a:rPr lang="el-GR" sz="1800" b="1" dirty="0" smtClean="0">
                <a:latin typeface="Calibri" pitchFamily="34" charset="0"/>
                <a:cs typeface="Calibri" pitchFamily="34" charset="0"/>
              </a:rPr>
              <a:t>τους δημιουργούνται «όρη» και «κοιλάδες». </a:t>
            </a:r>
            <a:r>
              <a:rPr lang="el-GR" sz="1800" dirty="0" smtClean="0">
                <a:latin typeface="Calibri" pitchFamily="34" charset="0"/>
                <a:cs typeface="Calibri" pitchFamily="34" charset="0"/>
              </a:rPr>
              <a:t>Τα εγκάρσια κύματα </a:t>
            </a:r>
            <a:r>
              <a:rPr lang="el-GR" sz="1800" b="1" dirty="0" smtClean="0">
                <a:latin typeface="Calibri" pitchFamily="34" charset="0"/>
                <a:cs typeface="Calibri" pitchFamily="34" charset="0"/>
              </a:rPr>
              <a:t>διαδίδονται μόνο στα στερεά </a:t>
            </a:r>
            <a:r>
              <a:rPr lang="el-GR" sz="1800" dirty="0" smtClean="0">
                <a:latin typeface="Calibri" pitchFamily="34" charset="0"/>
                <a:cs typeface="Calibri" pitchFamily="34" charset="0"/>
              </a:rPr>
              <a:t>σώματα.</a:t>
            </a:r>
            <a:endParaRPr lang="en-GB" sz="1800" dirty="0" smtClean="0">
              <a:latin typeface="Calibri" pitchFamily="34" charset="0"/>
              <a:ea typeface="Calibri"/>
              <a:cs typeface="Calibri" pitchFamily="34" charset="0"/>
            </a:endParaRPr>
          </a:p>
          <a:p>
            <a:pPr lvl="0">
              <a:spcBef>
                <a:spcPct val="20000"/>
              </a:spcBef>
              <a:defRPr/>
            </a:pPr>
            <a:endParaRPr lang="en-GB" sz="1800" dirty="0" smtClean="0">
              <a:latin typeface="Calibri"/>
              <a:ea typeface="Calibri"/>
              <a:cs typeface="Times New Roman"/>
            </a:endParaRPr>
          </a:p>
          <a:p>
            <a:pPr lvl="0">
              <a:spcBef>
                <a:spcPct val="20000"/>
              </a:spcBef>
              <a:defRPr/>
            </a:pPr>
            <a:endParaRPr lang="el-GR" sz="1800" dirty="0" smtClean="0">
              <a:latin typeface="Calibri"/>
              <a:ea typeface="Calibri"/>
              <a:cs typeface="Times New Roman"/>
            </a:endParaRPr>
          </a:p>
        </p:txBody>
      </p:sp>
      <p:pic>
        <p:nvPicPr>
          <p:cNvPr id="11" name="Picture 2" descr="C:\Users\ISAVELA\Desktop\deskk\ΠΑΡΑΚΤΙΑ ΜΗΧΑΝΙΚΗ\2nd_Lecture\2nd_Lecture_Material\Wave.gif">
            <a:hlinkClick r:id="rId5" action="ppaction://hlinkfile"/>
          </p:cNvPr>
          <p:cNvPicPr>
            <a:picLocks noChangeAspect="1" noChangeArrowheads="1" noCrop="1"/>
          </p:cNvPicPr>
          <p:nvPr/>
        </p:nvPicPr>
        <p:blipFill>
          <a:blip r:embed="rId6" cstate="print"/>
          <a:srcRect/>
          <a:stretch>
            <a:fillRect/>
          </a:stretch>
        </p:blipFill>
        <p:spPr bwMode="auto">
          <a:xfrm>
            <a:off x="683568" y="3645024"/>
            <a:ext cx="5057775" cy="2695575"/>
          </a:xfrm>
          <a:prstGeom prst="rect">
            <a:avLst/>
          </a:prstGeom>
          <a:noFill/>
        </p:spPr>
      </p:pic>
      <p:pic>
        <p:nvPicPr>
          <p:cNvPr id="12" name="11 - Εικόνα" descr="https://upload.wikimedia.org/wikipedia/commons/thumb/1/13/Crest_trough_el.svg/300px-Crest_trough_el.svg.png">
            <a:hlinkClick r:id="rId7"/>
          </p:cNvPr>
          <p:cNvPicPr/>
          <p:nvPr/>
        </p:nvPicPr>
        <p:blipFill>
          <a:blip r:embed="rId8" cstate="print"/>
          <a:srcRect/>
          <a:stretch>
            <a:fillRect/>
          </a:stretch>
        </p:blipFill>
        <p:spPr bwMode="auto">
          <a:xfrm>
            <a:off x="5220072" y="2780928"/>
            <a:ext cx="3672408" cy="1944216"/>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323528" y="1124744"/>
            <a:ext cx="8424862" cy="4967734"/>
          </a:xfrm>
          <a:prstGeom prst="rect">
            <a:avLst/>
          </a:prstGeom>
        </p:spPr>
        <p:txBody>
          <a:bodyPr/>
          <a:lstStyle/>
          <a:p>
            <a:pPr>
              <a:spcBef>
                <a:spcPct val="20000"/>
              </a:spcBef>
              <a:defRPr/>
            </a:pPr>
            <a:r>
              <a:rPr lang="el-GR" sz="1800" b="1" dirty="0" smtClean="0">
                <a:latin typeface="Calibri"/>
                <a:ea typeface="Calibri"/>
                <a:cs typeface="Times New Roman"/>
              </a:rPr>
              <a:t>Διαμήκη κύματα </a:t>
            </a:r>
            <a:r>
              <a:rPr lang="el-GR" sz="1800" dirty="0" smtClean="0">
                <a:latin typeface="Calibri"/>
                <a:ea typeface="Calibri"/>
                <a:cs typeface="Times New Roman"/>
              </a:rPr>
              <a:t>ονομάζονται τα κύματα όπου τα σωματίδια του μέσου διάδοσης κινούνται </a:t>
            </a:r>
            <a:r>
              <a:rPr lang="el-GR" sz="1800" b="1" i="1" dirty="0" smtClean="0">
                <a:solidFill>
                  <a:srgbClr val="0000FF"/>
                </a:solidFill>
                <a:latin typeface="Calibri"/>
                <a:ea typeface="Calibri"/>
                <a:cs typeface="Times New Roman"/>
              </a:rPr>
              <a:t>παράλληλα </a:t>
            </a:r>
            <a:r>
              <a:rPr lang="el-GR" sz="1800" dirty="0" smtClean="0">
                <a:latin typeface="Calibri"/>
                <a:ea typeface="Calibri"/>
                <a:cs typeface="Times New Roman"/>
              </a:rPr>
              <a:t>με τη διεύθυνση διάδοσης του κύματος. Με την κίνηση που πραγματοποιούν τα σωματίδια του μέσου στα διαμήκη κύματα παρατηρούνται </a:t>
            </a:r>
            <a:r>
              <a:rPr lang="el-GR" sz="1800" b="1" dirty="0" smtClean="0">
                <a:latin typeface="Calibri"/>
                <a:ea typeface="Calibri"/>
                <a:cs typeface="Times New Roman"/>
              </a:rPr>
              <a:t>πυκνώματα</a:t>
            </a:r>
            <a:r>
              <a:rPr lang="el-GR" sz="1800" dirty="0" smtClean="0">
                <a:latin typeface="Calibri"/>
                <a:ea typeface="Calibri"/>
                <a:cs typeface="Times New Roman"/>
              </a:rPr>
              <a:t> και </a:t>
            </a:r>
            <a:r>
              <a:rPr lang="el-GR" sz="1800" b="1" dirty="0" smtClean="0">
                <a:latin typeface="Calibri"/>
                <a:ea typeface="Calibri"/>
                <a:cs typeface="Times New Roman"/>
              </a:rPr>
              <a:t>αραιώματα</a:t>
            </a:r>
            <a:r>
              <a:rPr lang="el-GR" sz="1800" dirty="0" smtClean="0">
                <a:latin typeface="Calibri"/>
                <a:ea typeface="Calibri"/>
                <a:cs typeface="Times New Roman"/>
              </a:rPr>
              <a:t>. Διαμήκη κύματα διαδίδονται και στα στερεά και στα υγρά και στα αέρια σώματα.</a:t>
            </a:r>
            <a:endParaRPr lang="en-GB" sz="1800" dirty="0" smtClean="0">
              <a:latin typeface="Calibri"/>
              <a:ea typeface="Calibri"/>
              <a:cs typeface="Times New Roman"/>
            </a:endParaRPr>
          </a:p>
          <a:p>
            <a:pPr lvl="0">
              <a:spcBef>
                <a:spcPct val="20000"/>
              </a:spcBef>
              <a:defRPr/>
            </a:pPr>
            <a:endParaRPr lang="el-GR" sz="1800" dirty="0" smtClean="0">
              <a:latin typeface="Calibri"/>
              <a:ea typeface="Calibri"/>
              <a:cs typeface="Times New Roman"/>
            </a:endParaRPr>
          </a:p>
        </p:txBody>
      </p:sp>
      <p:pic>
        <p:nvPicPr>
          <p:cNvPr id="512002" name="Picture 2"/>
          <p:cNvPicPr>
            <a:picLocks noChangeAspect="1" noChangeArrowheads="1"/>
          </p:cNvPicPr>
          <p:nvPr/>
        </p:nvPicPr>
        <p:blipFill>
          <a:blip r:embed="rId5" cstate="print">
            <a:lum bright="-10000" contrast="40000"/>
          </a:blip>
          <a:srcRect l="8141" t="10553" r="10453" b="15578"/>
          <a:stretch>
            <a:fillRect/>
          </a:stretch>
        </p:blipFill>
        <p:spPr bwMode="auto">
          <a:xfrm>
            <a:off x="4211960" y="4509120"/>
            <a:ext cx="4320480" cy="2016224"/>
          </a:xfrm>
          <a:prstGeom prst="rect">
            <a:avLst/>
          </a:prstGeom>
          <a:noFill/>
          <a:ln w="9525">
            <a:noFill/>
            <a:miter lim="800000"/>
            <a:headEnd/>
            <a:tailEnd/>
          </a:ln>
        </p:spPr>
      </p:pic>
      <p:pic>
        <p:nvPicPr>
          <p:cNvPr id="512003" name="Picture 3" descr="C:\Users\ISAVELA\Desktop\deskk\ΠΑΡΑΚΤΙΑ ΜΗΧΑΝΙΚΗ\2019\Διάλεξη 2\Pwaves.gif"/>
          <p:cNvPicPr>
            <a:picLocks noChangeAspect="1" noChangeArrowheads="1"/>
          </p:cNvPicPr>
          <p:nvPr/>
        </p:nvPicPr>
        <p:blipFill>
          <a:blip r:embed="rId6" cstate="print"/>
          <a:srcRect/>
          <a:stretch>
            <a:fillRect/>
          </a:stretch>
        </p:blipFill>
        <p:spPr bwMode="auto">
          <a:xfrm>
            <a:off x="395536" y="3140968"/>
            <a:ext cx="4819650" cy="1247775"/>
          </a:xfrm>
          <a:prstGeom prst="rect">
            <a:avLst/>
          </a:prstGeom>
          <a:noFill/>
        </p:spPr>
      </p:pic>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0" name="Rectangle 3"/>
          <p:cNvSpPr txBox="1">
            <a:spLocks noChangeArrowheads="1"/>
          </p:cNvSpPr>
          <p:nvPr/>
        </p:nvSpPr>
        <p:spPr>
          <a:xfrm>
            <a:off x="323528" y="980728"/>
            <a:ext cx="8424862" cy="4967734"/>
          </a:xfrm>
          <a:prstGeom prst="rect">
            <a:avLst/>
          </a:prstGeom>
        </p:spPr>
        <p:txBody>
          <a:bodyPr/>
          <a:lstStyle/>
          <a:p>
            <a:pPr>
              <a:spcBef>
                <a:spcPct val="20000"/>
              </a:spcBef>
              <a:defRPr/>
            </a:pPr>
            <a:r>
              <a:rPr lang="el-GR" sz="1800" b="1" dirty="0" smtClean="0">
                <a:latin typeface="Calibri"/>
                <a:ea typeface="Calibri"/>
                <a:cs typeface="Times New Roman"/>
              </a:rPr>
              <a:t>Επιφανειακό </a:t>
            </a:r>
            <a:r>
              <a:rPr lang="el-GR" sz="1800" dirty="0" smtClean="0">
                <a:latin typeface="Calibri"/>
                <a:ea typeface="Calibri"/>
                <a:cs typeface="Times New Roman"/>
              </a:rPr>
              <a:t>λέγεται το κύμα που διαδίδεται στο όριο δύο μέσων διαφορετικής πυκνότητας (πχ αέρας και θάλασσα). Τα σωματίδια του μέσου διάδοσης ταλαντώνονται και κάθετα και παράλληλα στη διεύθυνση διάδοσης του κύματος. Αυτό σημαίνει ότι το επιφανειακό κύμα είναι ένας συνδυασμός εγκάρσιων και </a:t>
            </a:r>
            <a:r>
              <a:rPr lang="el-GR" sz="1800" dirty="0" err="1" smtClean="0">
                <a:latin typeface="Calibri"/>
                <a:ea typeface="Calibri"/>
                <a:cs typeface="Times New Roman"/>
              </a:rPr>
              <a:t>διαμήκων</a:t>
            </a:r>
            <a:r>
              <a:rPr lang="el-GR" sz="1800" dirty="0" smtClean="0">
                <a:latin typeface="Calibri"/>
                <a:ea typeface="Calibri"/>
                <a:cs typeface="Times New Roman"/>
              </a:rPr>
              <a:t> κυμάτων με αποτέλεσμα να σχηματίζονται κυκλικές τροχιές.</a:t>
            </a:r>
          </a:p>
          <a:p>
            <a:pPr lvl="0">
              <a:spcBef>
                <a:spcPct val="20000"/>
              </a:spcBef>
              <a:defRPr/>
            </a:pPr>
            <a:endParaRPr lang="el-GR" sz="1800" dirty="0" smtClean="0">
              <a:latin typeface="Calibri"/>
              <a:ea typeface="Calibri"/>
              <a:cs typeface="Times New Roman"/>
            </a:endParaRPr>
          </a:p>
        </p:txBody>
      </p:sp>
      <p:pic>
        <p:nvPicPr>
          <p:cNvPr id="12" name="Picture 2" descr="C:\Users\ISAVELA\Desktop\deskk\ΠΑΡΑΚΤΙΑ ΜΗΧΑΝΙΚΗ\2019\Διάλεξη 2\epifaneiako.gif"/>
          <p:cNvPicPr>
            <a:picLocks noChangeAspect="1" noChangeArrowheads="1" noCrop="1"/>
          </p:cNvPicPr>
          <p:nvPr/>
        </p:nvPicPr>
        <p:blipFill>
          <a:blip r:embed="rId5" cstate="print"/>
          <a:srcRect/>
          <a:stretch>
            <a:fillRect/>
          </a:stretch>
        </p:blipFill>
        <p:spPr bwMode="auto">
          <a:xfrm>
            <a:off x="1835696" y="2924944"/>
            <a:ext cx="5629106" cy="2952328"/>
          </a:xfrm>
          <a:prstGeom prst="rect">
            <a:avLst/>
          </a:prstGeom>
          <a:noFill/>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r>
              <a:rPr lang="el-GR" sz="2800" b="1" dirty="0" smtClean="0"/>
              <a:t>Κυματισμοί - Έννοιες</a:t>
            </a: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1" name="Rectangle 3"/>
          <p:cNvSpPr txBox="1">
            <a:spLocks noChangeArrowheads="1"/>
          </p:cNvSpPr>
          <p:nvPr/>
        </p:nvSpPr>
        <p:spPr bwMode="auto">
          <a:xfrm>
            <a:off x="395536" y="1340768"/>
            <a:ext cx="8353474" cy="44644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indent="-342900">
              <a:spcBef>
                <a:spcPct val="20000"/>
              </a:spcBef>
              <a:defRPr/>
            </a:pPr>
            <a:r>
              <a:rPr lang="el-GR" sz="2000" b="1" dirty="0" smtClean="0">
                <a:solidFill>
                  <a:srgbClr val="0000FF"/>
                </a:solidFill>
                <a:latin typeface="Calibri" pitchFamily="34" charset="0"/>
                <a:ea typeface="Calibri"/>
                <a:cs typeface="Calibri" pitchFamily="34" charset="0"/>
              </a:rPr>
              <a:t>Τι είναι το θαλάσσιο κύμα?</a:t>
            </a:r>
          </a:p>
          <a:p>
            <a:pPr marL="342900" marR="0" lvl="0" indent="-342900" algn="l" defTabSz="914400" rtl="0" eaLnBrk="1" fontAlgn="base" latinLnBrk="0" hangingPunct="1">
              <a:lnSpc>
                <a:spcPct val="100000"/>
              </a:lnSpc>
              <a:spcBef>
                <a:spcPct val="20000"/>
              </a:spcBef>
              <a:spcAft>
                <a:spcPct val="0"/>
              </a:spcAft>
              <a:buClrTx/>
              <a:buSzTx/>
              <a:buFontTx/>
              <a:buNone/>
              <a:tabLst/>
              <a:defRPr/>
            </a:pPr>
            <a:endParaRPr kumimoji="0" lang="el-GR" sz="2000" b="0" i="0" u="none" strike="noStrike" kern="0" cap="none" spc="0" normalizeH="0" baseline="0" noProof="0" dirty="0" smtClean="0">
              <a:ln>
                <a:noFill/>
              </a:ln>
              <a:solidFill>
                <a:srgbClr val="000000"/>
              </a:solidFill>
              <a:effectLst/>
              <a:uLnTx/>
              <a:uFillTx/>
              <a:latin typeface="Times New Roman" pitchFamily="18" charset="0"/>
              <a:ea typeface="+mn-ea"/>
              <a:cs typeface="+mn-cs"/>
            </a:endParaRPr>
          </a:p>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Ως θαλάσσιοι</a:t>
            </a:r>
            <a:r>
              <a:rPr kumimoji="0" lang="el-GR" sz="2000" b="0" i="0" u="none" strike="noStrike" kern="0" cap="none" spc="0" normalizeH="0" noProof="0" dirty="0" smtClean="0">
                <a:ln>
                  <a:noFill/>
                </a:ln>
                <a:solidFill>
                  <a:srgbClr val="000000"/>
                </a:solidFill>
                <a:effectLst/>
                <a:uLnTx/>
                <a:uFillTx/>
                <a:latin typeface="Calibri" pitchFamily="34" charset="0"/>
                <a:ea typeface="+mn-ea"/>
                <a:cs typeface="Calibri" pitchFamily="34" charset="0"/>
              </a:rPr>
              <a:t> </a:t>
            </a: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κυματισμοί μπορούν να οριστούν όλες οι:</a:t>
            </a:r>
          </a:p>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Μη μόνιμες περιοδικές ή μη διαταραχές της θέσεως των μορίων του νερού γύρω από μία θέση ισορροπίας στο εσωτερικό ή στην επιφάνεια τους.</a:t>
            </a:r>
          </a:p>
          <a:p>
            <a:pPr marL="0" marR="0" lvl="0" indent="0" algn="l" defTabSz="914400" rtl="0" eaLnBrk="1" fontAlgn="base" latinLnBrk="0" hangingPunct="1">
              <a:lnSpc>
                <a:spcPct val="100000"/>
              </a:lnSpc>
              <a:spcBef>
                <a:spcPct val="20000"/>
              </a:spcBef>
              <a:spcAft>
                <a:spcPct val="0"/>
              </a:spcAft>
              <a:buClrTx/>
              <a:buSzTx/>
              <a:buFontTx/>
              <a:buNone/>
              <a:tabLst/>
              <a:defRPr/>
            </a:pPr>
            <a:endPar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a:p>
            <a:pPr marL="342900" marR="0" lvl="0" indent="-34290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Υπάρχουν πολλών ειδών κύματα στους ωκεανούς</a:t>
            </a:r>
          </a:p>
          <a:p>
            <a:pPr marL="342900" marR="0" lvl="0" indent="-342900" algn="l" defTabSz="914400" rtl="0" eaLnBrk="1" fontAlgn="base" latinLnBrk="0" hangingPunct="1">
              <a:lnSpc>
                <a:spcPct val="100000"/>
              </a:lnSpc>
              <a:spcBef>
                <a:spcPct val="20000"/>
              </a:spcBef>
              <a:spcAft>
                <a:spcPct val="0"/>
              </a:spcAft>
              <a:buClrTx/>
              <a:buSzTx/>
              <a:buFontTx/>
              <a:buNone/>
              <a:tabLst/>
              <a:defRPr/>
            </a:pPr>
            <a:endPar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a:p>
            <a:pPr marL="342900" marR="0" lvl="0" indent="-34290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Η διαφοροποίηση τους βασίζεται σύμφωνα με </a:t>
            </a:r>
          </a:p>
          <a:p>
            <a:pPr marL="342900" marR="0" lvl="0" indent="-34290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(α) τις υπεύθυνες δυνάμεις και </a:t>
            </a:r>
          </a:p>
          <a:p>
            <a:pPr marL="342900" marR="0" lvl="0" indent="-34290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(β) τα χαρακτηριστικά τους δηλαδή την περίοδο, μήκος κύματος, κανονικότητα κλπ</a:t>
            </a:r>
            <a:endParaRPr kumimoji="0" lang="en-GB"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a:p>
            <a:pPr marL="342900" marR="0" lvl="0" indent="-342900" algn="l" defTabSz="914400" rtl="0" eaLnBrk="1" fontAlgn="base" latinLnBrk="0" hangingPunct="1">
              <a:lnSpc>
                <a:spcPct val="100000"/>
              </a:lnSpc>
              <a:spcBef>
                <a:spcPct val="20000"/>
              </a:spcBef>
              <a:spcAft>
                <a:spcPct val="0"/>
              </a:spcAft>
              <a:buClrTx/>
              <a:buSzTx/>
              <a:buFontTx/>
              <a:buNone/>
              <a:tabLst/>
              <a:defRPr/>
            </a:pPr>
            <a:endParaRPr kumimoji="0" lang="el-GR" sz="2000" b="0" i="0" u="none" strike="noStrike" kern="0" cap="none" spc="0" normalizeH="0" baseline="0" noProof="0" dirty="0" smtClean="0">
              <a:ln>
                <a:noFill/>
              </a:ln>
              <a:solidFill>
                <a:srgbClr val="000000"/>
              </a:solidFill>
              <a:effectLst/>
              <a:uLnTx/>
              <a:uFillTx/>
              <a:latin typeface="Arial"/>
              <a:ea typeface="+mn-ea"/>
              <a:cs typeface="+mn-cs"/>
            </a:endParaRPr>
          </a:p>
          <a:p>
            <a:pPr marL="342900" marR="0" lvl="0" indent="-342900" algn="l" defTabSz="914400" rtl="0" eaLnBrk="1" fontAlgn="base" latinLnBrk="0" hangingPunct="1">
              <a:lnSpc>
                <a:spcPct val="100000"/>
              </a:lnSpc>
              <a:spcBef>
                <a:spcPct val="20000"/>
              </a:spcBef>
              <a:spcAft>
                <a:spcPct val="0"/>
              </a:spcAft>
              <a:buClrTx/>
              <a:buSzTx/>
              <a:buFontTx/>
              <a:buChar char="•"/>
              <a:tabLst/>
              <a:defRPr/>
            </a:pPr>
            <a:endParaRPr kumimoji="0" lang="el-GR" sz="2000" b="0" i="0" u="none" strike="noStrike" kern="0" cap="none" spc="0" normalizeH="0" baseline="0" noProof="0" dirty="0" smtClean="0">
              <a:ln>
                <a:noFill/>
              </a:ln>
              <a:solidFill>
                <a:srgbClr val="000000"/>
              </a:solidFill>
              <a:effectLst/>
              <a:uLnTx/>
              <a:uFillTx/>
              <a:latin typeface="Arial"/>
              <a:ea typeface="+mn-ea"/>
              <a:cs typeface="+mn-cs"/>
            </a:endParaRPr>
          </a:p>
        </p:txBody>
      </p:sp>
      <p:pic>
        <p:nvPicPr>
          <p:cNvPr id="7"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r>
              <a:rPr lang="el-GR" sz="2800" b="1" dirty="0" smtClean="0"/>
              <a:t>Κυματισμοί - Έννοιες</a:t>
            </a: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8" name="Rectangle 3"/>
          <p:cNvSpPr txBox="1">
            <a:spLocks noChangeArrowheads="1"/>
          </p:cNvSpPr>
          <p:nvPr/>
        </p:nvSpPr>
        <p:spPr bwMode="auto">
          <a:xfrm>
            <a:off x="539552" y="1628800"/>
            <a:ext cx="8208963" cy="396081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marL="342900" marR="0" lvl="0" indent="-342900" algn="l" defTabSz="914400" rtl="0" eaLnBrk="1" fontAlgn="base" latinLnBrk="0" hangingPunct="1">
              <a:lnSpc>
                <a:spcPct val="100000"/>
              </a:lnSpc>
              <a:spcBef>
                <a:spcPct val="20000"/>
              </a:spcBef>
              <a:spcAft>
                <a:spcPct val="0"/>
              </a:spcAft>
              <a:buClrTx/>
              <a:buSzTx/>
              <a:buFontTx/>
              <a:buNone/>
              <a:tabLst/>
              <a:defRPr/>
            </a:pPr>
            <a:r>
              <a:rPr kumimoji="0" lang="el-GR" sz="2000" b="1"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Υπεύθυνες δυνάμεις</a:t>
            </a:r>
          </a:p>
          <a:p>
            <a:pPr marL="342900" marR="0" lvl="0" indent="-342900" algn="l" defTabSz="914400" rtl="0" eaLnBrk="1" fontAlgn="base" latinLnBrk="0" hangingPunct="1">
              <a:lnSpc>
                <a:spcPct val="100000"/>
              </a:lnSpc>
              <a:spcBef>
                <a:spcPct val="20000"/>
              </a:spcBef>
              <a:spcAft>
                <a:spcPct val="0"/>
              </a:spcAft>
              <a:buClrTx/>
              <a:buSzTx/>
              <a:buFontTx/>
              <a:buNone/>
              <a:tabLst/>
              <a:defRPr/>
            </a:pPr>
            <a:endParaRPr kumimoji="0" lang="el-GR" sz="2000" b="1"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a:p>
            <a:pPr marL="358775" marR="0" lvl="0" indent="-358775" algn="l" defTabSz="914400" rtl="0" eaLnBrk="1" fontAlgn="base" latinLnBrk="0" hangingPunct="1">
              <a:lnSpc>
                <a:spcPct val="100000"/>
              </a:lnSpc>
              <a:spcBef>
                <a:spcPct val="20000"/>
              </a:spcBef>
              <a:spcAft>
                <a:spcPct val="0"/>
              </a:spcAft>
              <a:buClrTx/>
              <a:buSzTx/>
              <a:buFontTx/>
              <a:buChar char="•"/>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δυνάμεις απομακρύνσεως των υδάτινων σωματιδίων της θαλάσσιας μάζας από τη θέση ηρεμίας τους (γενεσιουργές δυνάμεις) </a:t>
            </a:r>
          </a:p>
          <a:p>
            <a:pPr marL="358775" marR="0" lvl="0" indent="-358775" algn="l" defTabSz="914400" rtl="0" eaLnBrk="1" fontAlgn="base" latinLnBrk="0" hangingPunct="1">
              <a:lnSpc>
                <a:spcPct val="100000"/>
              </a:lnSpc>
              <a:spcBef>
                <a:spcPct val="20000"/>
              </a:spcBef>
              <a:spcAft>
                <a:spcPct val="0"/>
              </a:spcAft>
              <a:buClrTx/>
              <a:buSzTx/>
              <a:buFontTx/>
              <a:buChar char="•"/>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και δυνάμεις επαναφοράς των σωματιδίων στις αρχικές θέσεις τους (</a:t>
            </a:r>
            <a:r>
              <a:rPr kumimoji="0" lang="el-GR" sz="2000" b="0" i="0" u="none" strike="noStrike" kern="0" cap="none" spc="0" normalizeH="0" baseline="0" noProof="0" dirty="0" err="1" smtClean="0">
                <a:ln>
                  <a:noFill/>
                </a:ln>
                <a:solidFill>
                  <a:srgbClr val="000000"/>
                </a:solidFill>
                <a:effectLst/>
                <a:uLnTx/>
                <a:uFillTx/>
                <a:latin typeface="Calibri" pitchFamily="34" charset="0"/>
                <a:ea typeface="+mn-ea"/>
                <a:cs typeface="Calibri" pitchFamily="34" charset="0"/>
              </a:rPr>
              <a:t>επαναφέρουσες</a:t>
            </a: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 δυνάμεις)</a:t>
            </a:r>
          </a:p>
          <a:p>
            <a:pPr marL="358775" marR="0" lvl="0" indent="-358775" algn="l" defTabSz="914400" rtl="0" eaLnBrk="1" fontAlgn="base" latinLnBrk="0" hangingPunct="1">
              <a:lnSpc>
                <a:spcPct val="100000"/>
              </a:lnSpc>
              <a:spcBef>
                <a:spcPct val="20000"/>
              </a:spcBef>
              <a:spcAft>
                <a:spcPct val="0"/>
              </a:spcAft>
              <a:buClrTx/>
              <a:buSzTx/>
              <a:buFontTx/>
              <a:buChar char="•"/>
              <a:tabLst/>
              <a:defRPr/>
            </a:pPr>
            <a:endPar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rPr>
              <a:t>Η ταυτόχρονη δράση των δυνάμεων αυτών σε συνδυασμό με τη μεγάλη κινητικότητα των σωματιδίων, προκαλεί κάτω από ορισμένες συνθήκες τη δημιουργία κινήσεων ταλάντωσης στα σωματίδια. Η συνισταμένη διαταραχή της θαλάσσιας μάζας από τις ταλαντώσεις των σωματιδίων οδηγεί στο θαλάσσιο κυματισμό.</a:t>
            </a:r>
          </a:p>
          <a:p>
            <a:pPr marL="342900" marR="0" lvl="0" indent="-342900" algn="l" defTabSz="914400" rtl="0" eaLnBrk="1" fontAlgn="base" latinLnBrk="0" hangingPunct="1">
              <a:lnSpc>
                <a:spcPct val="100000"/>
              </a:lnSpc>
              <a:spcBef>
                <a:spcPct val="20000"/>
              </a:spcBef>
              <a:spcAft>
                <a:spcPct val="0"/>
              </a:spcAft>
              <a:buClrTx/>
              <a:buSzTx/>
              <a:buFontTx/>
              <a:buChar char="•"/>
              <a:tabLst/>
              <a:defRPr/>
            </a:pPr>
            <a:endParaRPr kumimoji="0" lang="el-GR" sz="2000" b="0" i="0" u="none" strike="noStrike" kern="0" cap="none" spc="0" normalizeH="0" baseline="0" noProof="0" dirty="0" smtClean="0">
              <a:ln>
                <a:noFill/>
              </a:ln>
              <a:solidFill>
                <a:srgbClr val="000000"/>
              </a:solidFill>
              <a:effectLst/>
              <a:uLnTx/>
              <a:uFillTx/>
              <a:latin typeface="Calibri" pitchFamily="34" charset="0"/>
              <a:ea typeface="+mn-ea"/>
              <a:cs typeface="Calibri" pitchFamily="34" charset="0"/>
            </a:endParaRPr>
          </a:p>
        </p:txBody>
      </p:sp>
      <p:pic>
        <p:nvPicPr>
          <p:cNvPr id="7"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7" name="Rectangle 3"/>
          <p:cNvSpPr>
            <a:spLocks noGrp="1" noChangeArrowheads="1"/>
          </p:cNvSpPr>
          <p:nvPr>
            <p:ph type="body" idx="1"/>
          </p:nvPr>
        </p:nvSpPr>
        <p:spPr>
          <a:xfrm>
            <a:off x="395536" y="1124744"/>
            <a:ext cx="8424862" cy="5111750"/>
          </a:xfrm>
        </p:spPr>
        <p:txBody>
          <a:bodyPr/>
          <a:lstStyle/>
          <a:p>
            <a:pPr eaLnBrk="1" hangingPunct="1">
              <a:buFontTx/>
              <a:buNone/>
              <a:defRPr/>
            </a:pPr>
            <a:r>
              <a:rPr lang="el-GR" sz="1800" b="1" dirty="0" smtClean="0">
                <a:latin typeface="Calibri" pitchFamily="34" charset="0"/>
                <a:cs typeface="Calibri" pitchFamily="34" charset="0"/>
              </a:rPr>
              <a:t>Γενεσιουργές δυνάμεις</a:t>
            </a:r>
          </a:p>
          <a:p>
            <a:pPr marL="271463" indent="-271463" eaLnBrk="1" hangingPunct="1">
              <a:defRPr/>
            </a:pPr>
            <a:r>
              <a:rPr lang="el-GR" sz="1800" dirty="0" smtClean="0">
                <a:latin typeface="Calibri" pitchFamily="34" charset="0"/>
                <a:cs typeface="Calibri" pitchFamily="34" charset="0"/>
              </a:rPr>
              <a:t>Άνεμος (</a:t>
            </a:r>
            <a:r>
              <a:rPr lang="el-GR" sz="1800" dirty="0" err="1" smtClean="0">
                <a:latin typeface="Calibri" pitchFamily="34" charset="0"/>
                <a:cs typeface="Calibri" pitchFamily="34" charset="0"/>
              </a:rPr>
              <a:t>ανεμογενείς</a:t>
            </a:r>
            <a:r>
              <a:rPr lang="el-GR" sz="1800" dirty="0" smtClean="0">
                <a:latin typeface="Calibri" pitchFamily="34" charset="0"/>
                <a:cs typeface="Calibri" pitchFamily="34" charset="0"/>
              </a:rPr>
              <a:t> κυματισμοί)</a:t>
            </a:r>
          </a:p>
          <a:p>
            <a:pPr marL="271463" indent="-271463" eaLnBrk="1" hangingPunct="1">
              <a:defRPr/>
            </a:pPr>
            <a:r>
              <a:rPr lang="el-GR" sz="1800" dirty="0" smtClean="0">
                <a:latin typeface="Calibri" pitchFamily="34" charset="0"/>
                <a:cs typeface="Calibri" pitchFamily="34" charset="0"/>
              </a:rPr>
              <a:t>Αστρονομική παλίρροια (παλιρροιακά κύματα)</a:t>
            </a:r>
          </a:p>
          <a:p>
            <a:pPr marL="271463" indent="-271463" eaLnBrk="1" hangingPunct="1">
              <a:defRPr/>
            </a:pPr>
            <a:r>
              <a:rPr lang="el-GR" sz="1800" dirty="0" smtClean="0">
                <a:latin typeface="Calibri" pitchFamily="34" charset="0"/>
                <a:cs typeface="Calibri" pitchFamily="34" charset="0"/>
              </a:rPr>
              <a:t>Υποβρύχιες κατολισθήσεις κ σεισμοί (</a:t>
            </a:r>
            <a:r>
              <a:rPr lang="el-GR" sz="1800" dirty="0" err="1" smtClean="0">
                <a:latin typeface="Calibri" pitchFamily="34" charset="0"/>
                <a:cs typeface="Calibri" pitchFamily="34" charset="0"/>
              </a:rPr>
              <a:t>tsunami</a:t>
            </a:r>
            <a:r>
              <a:rPr lang="el-GR" sz="1800" dirty="0" smtClean="0">
                <a:latin typeface="Calibri" pitchFamily="34" charset="0"/>
                <a:cs typeface="Calibri" pitchFamily="34" charset="0"/>
              </a:rPr>
              <a:t>)</a:t>
            </a:r>
          </a:p>
          <a:p>
            <a:pPr marL="271463" indent="-271463" eaLnBrk="1" hangingPunct="1">
              <a:defRPr/>
            </a:pPr>
            <a:r>
              <a:rPr lang="el-GR" sz="1800" dirty="0" smtClean="0">
                <a:latin typeface="Calibri" pitchFamily="34" charset="0"/>
                <a:cs typeface="Calibri" pitchFamily="34" charset="0"/>
              </a:rPr>
              <a:t>Διαφοροποιήσεις ατμοσφαιρικής πίεσης</a:t>
            </a:r>
          </a:p>
          <a:p>
            <a:pPr marL="271463" indent="-271463" eaLnBrk="1" hangingPunct="1">
              <a:defRPr/>
            </a:pPr>
            <a:r>
              <a:rPr lang="el-GR" sz="1800" dirty="0" smtClean="0">
                <a:latin typeface="Calibri" pitchFamily="34" charset="0"/>
                <a:cs typeface="Calibri" pitchFamily="34" charset="0"/>
              </a:rPr>
              <a:t>Διαφοροποιήσεις πυκνότητας των θαλασσίων μαζών</a:t>
            </a:r>
          </a:p>
          <a:p>
            <a:pPr marL="0" indent="0" eaLnBrk="1" hangingPunct="1">
              <a:defRPr/>
            </a:pPr>
            <a:endParaRPr lang="el-GR" sz="1800" dirty="0" smtClean="0">
              <a:latin typeface="Calibri" pitchFamily="34" charset="0"/>
              <a:cs typeface="Calibri" pitchFamily="34" charset="0"/>
            </a:endParaRPr>
          </a:p>
          <a:p>
            <a:pPr marL="0" indent="0" eaLnBrk="1" hangingPunct="1">
              <a:buFontTx/>
              <a:buNone/>
              <a:defRPr/>
            </a:pPr>
            <a:r>
              <a:rPr lang="el-GR" sz="1800" b="1" dirty="0" err="1" smtClean="0">
                <a:latin typeface="Calibri" pitchFamily="34" charset="0"/>
                <a:cs typeface="Calibri" pitchFamily="34" charset="0"/>
              </a:rPr>
              <a:t>Επαναφέρουσες</a:t>
            </a:r>
            <a:r>
              <a:rPr lang="el-GR" sz="1800" b="1" dirty="0" smtClean="0">
                <a:latin typeface="Calibri" pitchFamily="34" charset="0"/>
                <a:cs typeface="Calibri" pitchFamily="34" charset="0"/>
              </a:rPr>
              <a:t> δυνάμεις</a:t>
            </a:r>
          </a:p>
          <a:p>
            <a:pPr marL="271463" indent="-271463" eaLnBrk="1" hangingPunct="1">
              <a:buFont typeface="Arial" pitchFamily="34" charset="0"/>
              <a:buChar char="•"/>
              <a:defRPr/>
            </a:pPr>
            <a:r>
              <a:rPr lang="el-GR" sz="1800" dirty="0" smtClean="0">
                <a:latin typeface="Calibri" pitchFamily="34" charset="0"/>
                <a:cs typeface="Calibri" pitchFamily="34" charset="0"/>
              </a:rPr>
              <a:t>βαρύτητα (κυματισμούς βαρύτητας) και την </a:t>
            </a:r>
          </a:p>
          <a:p>
            <a:pPr marL="271463" indent="-271463" eaLnBrk="1" hangingPunct="1">
              <a:buFont typeface="Arial" pitchFamily="34" charset="0"/>
              <a:buChar char="•"/>
              <a:defRPr/>
            </a:pPr>
            <a:r>
              <a:rPr lang="el-GR" sz="1800" dirty="0" smtClean="0">
                <a:latin typeface="Calibri" pitchFamily="34" charset="0"/>
                <a:cs typeface="Calibri" pitchFamily="34" charset="0"/>
              </a:rPr>
              <a:t>επιφανειακή τάση (κυματισμοί επιφανειακής τάσης). </a:t>
            </a:r>
          </a:p>
          <a:p>
            <a:pPr marL="0" indent="0" eaLnBrk="1" hangingPunct="1">
              <a:buFontTx/>
              <a:buNone/>
              <a:defRPr/>
            </a:pPr>
            <a:r>
              <a:rPr lang="el-GR" sz="1800" dirty="0" smtClean="0">
                <a:latin typeface="Calibri" pitchFamily="34" charset="0"/>
                <a:cs typeface="Calibri" pitchFamily="34" charset="0"/>
              </a:rPr>
              <a:t>Η επιφανειακή τάση υπεισέρχεται στους κυματισμούς μικρής κλίμακας με μήκος μερικά μόνο εκατοστά.</a:t>
            </a:r>
          </a:p>
          <a:p>
            <a:pPr marL="0" indent="0" eaLnBrk="1" hangingPunct="1">
              <a:buFontTx/>
              <a:buNone/>
              <a:defRPr/>
            </a:pPr>
            <a:endParaRPr lang="el-GR" sz="1800" dirty="0" smtClean="0">
              <a:latin typeface="Calibri" pitchFamily="34" charset="0"/>
              <a:cs typeface="Calibri" pitchFamily="34" charset="0"/>
            </a:endParaRPr>
          </a:p>
          <a:p>
            <a:pPr marL="0" indent="0" eaLnBrk="1" hangingPunct="1">
              <a:buFontTx/>
              <a:buNone/>
              <a:defRPr/>
            </a:pPr>
            <a:r>
              <a:rPr lang="el-GR" sz="1800" dirty="0" smtClean="0">
                <a:latin typeface="Calibri" pitchFamily="34" charset="0"/>
                <a:cs typeface="Calibri" pitchFamily="34" charset="0"/>
              </a:rPr>
              <a:t>Π.χ. στους </a:t>
            </a:r>
            <a:r>
              <a:rPr lang="el-GR" sz="1800" dirty="0" err="1" smtClean="0">
                <a:latin typeface="Calibri" pitchFamily="34" charset="0"/>
                <a:cs typeface="Calibri" pitchFamily="34" charset="0"/>
              </a:rPr>
              <a:t>ανεμογενείς</a:t>
            </a:r>
            <a:r>
              <a:rPr lang="el-GR" sz="1800" dirty="0" smtClean="0">
                <a:latin typeface="Calibri" pitchFamily="34" charset="0"/>
                <a:cs typeface="Calibri" pitchFamily="34" charset="0"/>
              </a:rPr>
              <a:t> κυματισμούς, η δύναμη από την πνοή του ανέμου απομακρύνει τα υγρά σωματίδια από τη θέση ισορροπίας. Η φορά της κίνησης αντιστρέφεται από τη δράση της βαρύτητας που τείνει να επαναφέρει τα σωματίδια στην αρχική τους θέση.</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mn-lt"/>
                <a:ea typeface="+mn-ea"/>
                <a:cs typeface="+mn-cs"/>
              </a:rPr>
              <a:t>Κυματισμοί - Έννοιες</a:t>
            </a:r>
            <a:endParaRPr kumimoji="0" lang="el-GR" sz="2800" b="1" i="0" u="none" strike="noStrike" kern="1200" cap="none" spc="0" normalizeH="0" baseline="0" noProof="0" dirty="0" smtClean="0">
              <a:ln>
                <a:noFill/>
              </a:ln>
              <a:solidFill>
                <a:schemeClr val="dk1"/>
              </a:solidFill>
              <a:effectLst/>
              <a:uLnTx/>
              <a:uFillTx/>
              <a:latin typeface="+mn-lt"/>
              <a:ea typeface="+mn-ea"/>
              <a:cs typeface="+mn-cs"/>
            </a:endParaRP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4" descr="IMG0289"/>
          <p:cNvPicPr>
            <a:picLocks noChangeAspect="1" noChangeArrowheads="1"/>
          </p:cNvPicPr>
          <p:nvPr/>
        </p:nvPicPr>
        <p:blipFill>
          <a:blip r:embed="rId3" cstate="print"/>
          <a:srcRect l="15863" t="21896" r="16995" b="22655"/>
          <a:stretch>
            <a:fillRect/>
          </a:stretch>
        </p:blipFill>
        <p:spPr bwMode="auto">
          <a:xfrm>
            <a:off x="611560" y="1052736"/>
            <a:ext cx="7848600" cy="4321175"/>
          </a:xfrm>
          <a:prstGeom prst="rect">
            <a:avLst/>
          </a:prstGeom>
          <a:noFill/>
          <a:ln w="9525">
            <a:noFill/>
            <a:miter lim="800000"/>
            <a:headEnd/>
            <a:tailEnd/>
          </a:ln>
        </p:spPr>
      </p:pic>
      <p:sp>
        <p:nvSpPr>
          <p:cNvPr id="20483" name="Text Box 5"/>
          <p:cNvSpPr txBox="1">
            <a:spLocks noChangeArrowheads="1"/>
          </p:cNvSpPr>
          <p:nvPr/>
        </p:nvSpPr>
        <p:spPr bwMode="auto">
          <a:xfrm>
            <a:off x="539552" y="5589240"/>
            <a:ext cx="8064500" cy="923925"/>
          </a:xfrm>
          <a:prstGeom prst="rect">
            <a:avLst/>
          </a:prstGeom>
          <a:noFill/>
          <a:ln w="9525">
            <a:noFill/>
            <a:miter lim="800000"/>
            <a:headEnd/>
            <a:tailEnd/>
          </a:ln>
        </p:spPr>
        <p:txBody>
          <a:bodyPr>
            <a:spAutoFit/>
          </a:bodyPr>
          <a:lstStyle/>
          <a:p>
            <a:r>
              <a:rPr lang="el-GR" sz="1800" dirty="0" smtClean="0">
                <a:solidFill>
                  <a:srgbClr val="000000"/>
                </a:solidFill>
                <a:latin typeface="Calibri" pitchFamily="34" charset="0"/>
                <a:cs typeface="Calibri" pitchFamily="34" charset="0"/>
              </a:rPr>
              <a:t>Διάγραμμα που δείχνει το φάσμα της κυματικής ενέργειας στους ωκεανούς σαν συνάρτηση της περιόδου. Η περισσότερη ενέργεια συγκεντρώνεται στα </a:t>
            </a:r>
            <a:r>
              <a:rPr lang="el-GR" sz="1800" dirty="0" err="1" smtClean="0">
                <a:solidFill>
                  <a:srgbClr val="000000"/>
                </a:solidFill>
                <a:latin typeface="Calibri" pitchFamily="34" charset="0"/>
                <a:cs typeface="Calibri" pitchFamily="34" charset="0"/>
              </a:rPr>
              <a:t>ανεμογενή</a:t>
            </a:r>
            <a:r>
              <a:rPr lang="el-GR" sz="1800" dirty="0" smtClean="0">
                <a:solidFill>
                  <a:srgbClr val="000000"/>
                </a:solidFill>
                <a:latin typeface="Calibri" pitchFamily="34" charset="0"/>
                <a:cs typeface="Calibri" pitchFamily="34" charset="0"/>
              </a:rPr>
              <a:t> κύματα. </a:t>
            </a:r>
            <a:r>
              <a:rPr lang="en-GB" sz="1800" dirty="0" smtClean="0">
                <a:solidFill>
                  <a:srgbClr val="000000"/>
                </a:solidFill>
                <a:latin typeface="Calibri" pitchFamily="34" charset="0"/>
                <a:ea typeface="MS Mincho" pitchFamily="49" charset="-128"/>
                <a:cs typeface="Calibri" pitchFamily="34" charset="0"/>
              </a:rPr>
              <a:t>Garrison (1996, Fig. 10.4</a:t>
            </a:r>
            <a:r>
              <a:rPr lang="el-GR" sz="1800" dirty="0" smtClean="0">
                <a:solidFill>
                  <a:srgbClr val="000000"/>
                </a:solidFill>
                <a:latin typeface="Calibri" pitchFamily="34" charset="0"/>
                <a:cs typeface="Calibri" pitchFamily="34" charset="0"/>
              </a:rPr>
              <a:t>)</a:t>
            </a:r>
            <a:r>
              <a:rPr lang="en-GB" sz="1800" dirty="0" smtClean="0">
                <a:solidFill>
                  <a:srgbClr val="000000"/>
                </a:solidFill>
                <a:latin typeface="Calibri" pitchFamily="34" charset="0"/>
                <a:cs typeface="Calibri" pitchFamily="34" charset="0"/>
              </a:rPr>
              <a:t> </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mn-lt"/>
                <a:ea typeface="+mn-ea"/>
                <a:cs typeface="+mn-cs"/>
              </a:rPr>
              <a:t>Κυματισμοί - Έννοιες</a:t>
            </a:r>
            <a:endParaRPr kumimoji="0" lang="el-GR" sz="2800" b="1" i="0" u="none" strike="noStrike" kern="1200" cap="none" spc="0" normalizeH="0" baseline="0" noProof="0" dirty="0" smtClean="0">
              <a:ln>
                <a:noFill/>
              </a:ln>
              <a:solidFill>
                <a:schemeClr val="dk1"/>
              </a:solidFill>
              <a:effectLst/>
              <a:uLnTx/>
              <a:uFillTx/>
              <a:latin typeface="+mn-lt"/>
              <a:ea typeface="+mn-ea"/>
              <a:cs typeface="+mn-cs"/>
            </a:endParaRP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7" name="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8"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5"/>
          <p:cNvSpPr txBox="1">
            <a:spLocks noChangeArrowheads="1"/>
          </p:cNvSpPr>
          <p:nvPr/>
        </p:nvSpPr>
        <p:spPr bwMode="auto">
          <a:xfrm>
            <a:off x="611560" y="1340768"/>
            <a:ext cx="7775575" cy="707886"/>
          </a:xfrm>
          <a:prstGeom prst="rect">
            <a:avLst/>
          </a:prstGeom>
          <a:noFill/>
          <a:ln w="9525">
            <a:noFill/>
            <a:miter lim="800000"/>
            <a:headEnd/>
            <a:tailEnd/>
          </a:ln>
          <a:effectLst/>
        </p:spPr>
        <p:txBody>
          <a:bodyPr>
            <a:spAutoFit/>
          </a:bodyPr>
          <a:lstStyle/>
          <a:p>
            <a:r>
              <a:rPr lang="el-GR" sz="2000" dirty="0" smtClean="0">
                <a:latin typeface="Calibri" pitchFamily="34" charset="0"/>
                <a:cs typeface="Calibri" pitchFamily="34" charset="0"/>
              </a:rPr>
              <a:t>Μήκη κύματος (</a:t>
            </a:r>
            <a:r>
              <a:rPr lang="en-GB" sz="2000" dirty="0" smtClean="0">
                <a:latin typeface="Calibri" pitchFamily="34" charset="0"/>
                <a:ea typeface="MS Mincho" pitchFamily="49" charset="-128"/>
                <a:cs typeface="Calibri" pitchFamily="34" charset="0"/>
              </a:rPr>
              <a:t>wavelength</a:t>
            </a:r>
            <a:r>
              <a:rPr lang="el-GR" sz="2000" dirty="0" smtClean="0">
                <a:latin typeface="Calibri" pitchFamily="34" charset="0"/>
                <a:ea typeface="MS Mincho" pitchFamily="49" charset="-128"/>
                <a:cs typeface="Calibri" pitchFamily="34" charset="0"/>
              </a:rPr>
              <a:t>)</a:t>
            </a:r>
            <a:r>
              <a:rPr lang="en-GB" sz="2000" dirty="0" smtClean="0">
                <a:latin typeface="Calibri" pitchFamily="34" charset="0"/>
                <a:ea typeface="MS Mincho" pitchFamily="49" charset="-128"/>
                <a:cs typeface="Calibri" pitchFamily="34" charset="0"/>
              </a:rPr>
              <a:t> </a:t>
            </a:r>
            <a:r>
              <a:rPr lang="el-GR" sz="2000" dirty="0" smtClean="0">
                <a:latin typeface="Calibri" pitchFamily="34" charset="0"/>
                <a:ea typeface="MS Mincho" pitchFamily="49" charset="-128"/>
                <a:cs typeface="Calibri" pitchFamily="34" charset="0"/>
              </a:rPr>
              <a:t>και υπεύθυνες δυνάμεις των κύριων τύπων ωκεάνιων κυμάτων. </a:t>
            </a:r>
            <a:endParaRPr lang="en-GB" sz="2000" dirty="0" smtClean="0">
              <a:latin typeface="Calibri" pitchFamily="34" charset="0"/>
              <a:ea typeface="MS Mincho" pitchFamily="49" charset="-128"/>
              <a:cs typeface="Calibri" pitchFamily="34" charset="0"/>
            </a:endParaRPr>
          </a:p>
        </p:txBody>
      </p:sp>
      <p:sp>
        <p:nvSpPr>
          <p:cNvPr id="6"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7"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8" name="7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9" name="8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1"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pic>
        <p:nvPicPr>
          <p:cNvPr id="285697" name="Picture 1"/>
          <p:cNvPicPr>
            <a:picLocks noChangeAspect="1" noChangeArrowheads="1"/>
          </p:cNvPicPr>
          <p:nvPr/>
        </p:nvPicPr>
        <p:blipFill>
          <a:blip r:embed="rId5" cstate="print"/>
          <a:srcRect/>
          <a:stretch>
            <a:fillRect/>
          </a:stretch>
        </p:blipFill>
        <p:spPr bwMode="auto">
          <a:xfrm>
            <a:off x="683568" y="2564904"/>
            <a:ext cx="7776864" cy="355880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7" name="Rectangle 3"/>
          <p:cNvSpPr>
            <a:spLocks noGrp="1" noChangeArrowheads="1"/>
          </p:cNvSpPr>
          <p:nvPr>
            <p:ph type="body" idx="1"/>
          </p:nvPr>
        </p:nvSpPr>
        <p:spPr>
          <a:xfrm>
            <a:off x="395536" y="1196752"/>
            <a:ext cx="8424862" cy="4176464"/>
          </a:xfrm>
        </p:spPr>
        <p:txBody>
          <a:bodyPr/>
          <a:lstStyle/>
          <a:p>
            <a:pPr marL="0" indent="0" eaLnBrk="1" hangingPunct="1">
              <a:buFontTx/>
              <a:buNone/>
              <a:defRPr/>
            </a:pPr>
            <a:r>
              <a:rPr lang="el-GR" sz="1800" b="1" dirty="0" smtClean="0">
                <a:latin typeface="Calibri" pitchFamily="34" charset="0"/>
                <a:cs typeface="Calibri" pitchFamily="34" charset="0"/>
              </a:rPr>
              <a:t>Διάκριση με βάση την περίοδο σε:</a:t>
            </a:r>
          </a:p>
          <a:p>
            <a:pPr marL="179388" indent="-179388" eaLnBrk="1" hangingPunct="1">
              <a:defRPr/>
            </a:pPr>
            <a:r>
              <a:rPr lang="el-GR" sz="1800" dirty="0" smtClean="0">
                <a:latin typeface="Calibri" pitchFamily="34" charset="0"/>
                <a:cs typeface="Calibri" pitchFamily="34" charset="0"/>
              </a:rPr>
              <a:t>Κυματισμούς μεγάλης περιόδου, με περιόδους μεγαλύτερες των 5 </a:t>
            </a:r>
            <a:r>
              <a:rPr lang="en-GB" sz="1800" dirty="0" smtClean="0">
                <a:latin typeface="Calibri" pitchFamily="34" charset="0"/>
                <a:cs typeface="Calibri" pitchFamily="34" charset="0"/>
              </a:rPr>
              <a:t>min</a:t>
            </a:r>
            <a:r>
              <a:rPr lang="el-GR" sz="1800" dirty="0" smtClean="0">
                <a:latin typeface="Calibri" pitchFamily="34" charset="0"/>
                <a:cs typeface="Calibri" pitchFamily="34" charset="0"/>
              </a:rPr>
              <a:t> </a:t>
            </a:r>
          </a:p>
          <a:p>
            <a:pPr marL="179388" indent="-179388" eaLnBrk="1" hangingPunct="1">
              <a:defRPr/>
            </a:pPr>
            <a:r>
              <a:rPr lang="el-GR" sz="1800" dirty="0" smtClean="0">
                <a:latin typeface="Calibri" pitchFamily="34" charset="0"/>
                <a:cs typeface="Calibri" pitchFamily="34" charset="0"/>
              </a:rPr>
              <a:t>Κυματισμούς μικρής περιόδου, με μικρότερες περιόδους – και ιδιαίτερα περιόδους </a:t>
            </a:r>
            <a:r>
              <a:rPr lang="el-GR" sz="1800" b="1" dirty="0" smtClean="0">
                <a:latin typeface="Calibri" pitchFamily="34" charset="0"/>
                <a:cs typeface="Calibri" pitchFamily="34" charset="0"/>
              </a:rPr>
              <a:t>Τ&lt;30 </a:t>
            </a:r>
            <a:r>
              <a:rPr lang="en-GB" sz="1800" b="1" dirty="0" smtClean="0">
                <a:latin typeface="Calibri" pitchFamily="34" charset="0"/>
                <a:cs typeface="Calibri" pitchFamily="34" charset="0"/>
              </a:rPr>
              <a:t>sec</a:t>
            </a:r>
            <a:r>
              <a:rPr lang="el-GR" sz="1800" b="1" dirty="0" smtClean="0">
                <a:latin typeface="Calibri" pitchFamily="34" charset="0"/>
                <a:cs typeface="Calibri" pitchFamily="34" charset="0"/>
              </a:rPr>
              <a:t>.</a:t>
            </a:r>
          </a:p>
          <a:p>
            <a:pPr marL="180975" indent="0" eaLnBrk="1" hangingPunct="1">
              <a:buFontTx/>
              <a:buNone/>
              <a:defRPr/>
            </a:pPr>
            <a:r>
              <a:rPr lang="el-GR" sz="1800" dirty="0" smtClean="0">
                <a:latin typeface="Calibri" pitchFamily="34" charset="0"/>
                <a:cs typeface="Calibri" pitchFamily="34" charset="0"/>
              </a:rPr>
              <a:t>Η χρονική κλίμακα μεταβολής της στάθμης της επιφάνειας (περίοδος Τ, για τους περιοδικούς κυματισμούς) ποικίλει ανάλογα με την προέλευση γένεσης του κυματισμού, από μερικά </a:t>
            </a:r>
            <a:r>
              <a:rPr lang="el-GR" sz="1800" dirty="0" err="1" smtClean="0">
                <a:latin typeface="Calibri" pitchFamily="34" charset="0"/>
                <a:cs typeface="Calibri" pitchFamily="34" charset="0"/>
              </a:rPr>
              <a:t>sec</a:t>
            </a:r>
            <a:r>
              <a:rPr lang="el-GR" sz="1800" dirty="0" smtClean="0">
                <a:latin typeface="Calibri" pitchFamily="34" charset="0"/>
                <a:cs typeface="Calibri" pitchFamily="34" charset="0"/>
              </a:rPr>
              <a:t> σε μερικές ώρες.</a:t>
            </a:r>
          </a:p>
          <a:p>
            <a:pPr marL="361950" indent="171450" eaLnBrk="1" hangingPunct="1">
              <a:buFont typeface="Calibri" pitchFamily="34" charset="0"/>
              <a:buChar char="‒"/>
              <a:tabLst>
                <a:tab pos="90488" algn="l"/>
              </a:tabLst>
              <a:defRPr/>
            </a:pPr>
            <a:r>
              <a:rPr lang="el-GR" sz="1800" dirty="0" smtClean="0">
                <a:latin typeface="Calibri" pitchFamily="34" charset="0"/>
                <a:cs typeface="Calibri" pitchFamily="34" charset="0"/>
              </a:rPr>
              <a:t> Παλιρροιακά κύματα Τ= 43000 </a:t>
            </a:r>
            <a:r>
              <a:rPr lang="el-GR" sz="1800" dirty="0" err="1" smtClean="0">
                <a:latin typeface="Calibri" pitchFamily="34" charset="0"/>
                <a:cs typeface="Calibri" pitchFamily="34" charset="0"/>
              </a:rPr>
              <a:t>sec</a:t>
            </a:r>
            <a:endParaRPr lang="el-GR" sz="1800" dirty="0" smtClean="0">
              <a:latin typeface="Calibri" pitchFamily="34" charset="0"/>
              <a:cs typeface="Calibri" pitchFamily="34" charset="0"/>
            </a:endParaRPr>
          </a:p>
          <a:p>
            <a:pPr marL="361950" indent="171450" eaLnBrk="1" hangingPunct="1">
              <a:buFont typeface="Calibri" pitchFamily="34" charset="0"/>
              <a:buChar char="‒"/>
              <a:tabLst>
                <a:tab pos="90488" algn="l"/>
              </a:tabLst>
              <a:defRPr/>
            </a:pPr>
            <a:r>
              <a:rPr lang="el-GR" sz="1800" dirty="0" smtClean="0">
                <a:latin typeface="Calibri" pitchFamily="34" charset="0"/>
                <a:cs typeface="Calibri" pitchFamily="34" charset="0"/>
              </a:rPr>
              <a:t> </a:t>
            </a:r>
            <a:r>
              <a:rPr lang="el-GR" sz="1800" dirty="0" err="1" smtClean="0">
                <a:latin typeface="Calibri" pitchFamily="34" charset="0"/>
                <a:cs typeface="Calibri" pitchFamily="34" charset="0"/>
              </a:rPr>
              <a:t>Ανεμογενή</a:t>
            </a:r>
            <a:r>
              <a:rPr lang="el-GR" sz="1800" dirty="0" smtClean="0">
                <a:latin typeface="Calibri" pitchFamily="34" charset="0"/>
                <a:cs typeface="Calibri" pitchFamily="34" charset="0"/>
              </a:rPr>
              <a:t> κύματα Τ= 2-15sec</a:t>
            </a:r>
          </a:p>
          <a:p>
            <a:pPr marL="0" indent="0" eaLnBrk="1" hangingPunct="1">
              <a:buFontTx/>
              <a:buNone/>
              <a:defRPr/>
            </a:pPr>
            <a:endParaRPr lang="el-GR" sz="1800" b="1" dirty="0" smtClean="0">
              <a:latin typeface="Calibri" pitchFamily="34" charset="0"/>
              <a:cs typeface="Calibri" pitchFamily="34" charset="0"/>
            </a:endParaRPr>
          </a:p>
          <a:p>
            <a:pPr marL="0" indent="0" eaLnBrk="1" hangingPunct="1">
              <a:buFontTx/>
              <a:buNone/>
              <a:defRPr/>
            </a:pPr>
            <a:r>
              <a:rPr lang="el-GR" sz="1800" b="1" dirty="0" smtClean="0">
                <a:latin typeface="Calibri" pitchFamily="34" charset="0"/>
                <a:cs typeface="Calibri" pitchFamily="34" charset="0"/>
              </a:rPr>
              <a:t>Διάκριση με βάση την κανονικότητα σε:</a:t>
            </a:r>
          </a:p>
          <a:p>
            <a:pPr marL="179388" indent="-179388" eaLnBrk="1" hangingPunct="1">
              <a:defRPr/>
            </a:pPr>
            <a:r>
              <a:rPr lang="el-GR" sz="1800" dirty="0" smtClean="0">
                <a:latin typeface="Calibri" pitchFamily="34" charset="0"/>
                <a:cs typeface="Calibri" pitchFamily="34" charset="0"/>
              </a:rPr>
              <a:t>Μονοχρωματικούς κυματισμούς. Έχουν ημιτονοειδή μορφή και χαρακτηρίζονται από μία περίοδο.</a:t>
            </a:r>
          </a:p>
          <a:p>
            <a:pPr marL="179388" indent="-179388" eaLnBrk="1" hangingPunct="1">
              <a:defRPr/>
            </a:pPr>
            <a:r>
              <a:rPr lang="el-GR" sz="1800" dirty="0" smtClean="0">
                <a:latin typeface="Calibri" pitchFamily="34" charset="0"/>
                <a:cs typeface="Calibri" pitchFamily="34" charset="0"/>
              </a:rPr>
              <a:t>Πολυχρωματικούς κυματισμούς. Η επιφάνεια της θάλασσας μπορεί να προσεγγιστεί από τη σύνθεση πολλών μονοχρωματικών κυματισμών (με διαφορετικά ύψη και περιόδους).</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mn-lt"/>
                <a:ea typeface="+mn-ea"/>
                <a:cs typeface="+mn-cs"/>
              </a:rPr>
              <a:t>Κυματισμοί - Έννοιες</a:t>
            </a: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7" name="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7" name="Rectangle 3"/>
          <p:cNvSpPr>
            <a:spLocks noGrp="1" noChangeArrowheads="1"/>
          </p:cNvSpPr>
          <p:nvPr>
            <p:ph type="body" idx="1"/>
          </p:nvPr>
        </p:nvSpPr>
        <p:spPr>
          <a:xfrm>
            <a:off x="251520" y="908720"/>
            <a:ext cx="8352928" cy="1512168"/>
          </a:xfrm>
        </p:spPr>
        <p:txBody>
          <a:bodyPr/>
          <a:lstStyle/>
          <a:p>
            <a:pPr marL="0" indent="0" eaLnBrk="1" hangingPunct="1">
              <a:buFontTx/>
              <a:buNone/>
              <a:defRPr/>
            </a:pPr>
            <a:r>
              <a:rPr lang="el-GR" sz="1800" dirty="0" smtClean="0">
                <a:latin typeface="Calibri" pitchFamily="34" charset="0"/>
                <a:cs typeface="Calibri" pitchFamily="34" charset="0"/>
              </a:rPr>
              <a:t>Παρατηρώντας την επιφάνεια της θάλασσας δε φαίνεται να υπάρχει ομοιογένεια στις μορφές των κυμάτων. Αυτό οφείλεται στο γεγονός πως στην πράξη έχουμε διάφορους κυματισμούς που συμβάλλουν μεταξύ τους με διάφορους συνδυασμούς διαφοράς φάσης και έτσι η μορφή της θαλάσσιας επιφάνειας είναι αποτέλεσμα της υπέρθεσης.</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7" name="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pic>
        <p:nvPicPr>
          <p:cNvPr id="516098" name="Picture 2"/>
          <p:cNvPicPr>
            <a:picLocks noChangeAspect="1" noChangeArrowheads="1"/>
          </p:cNvPicPr>
          <p:nvPr/>
        </p:nvPicPr>
        <p:blipFill>
          <a:blip r:embed="rId5" cstate="print"/>
          <a:srcRect/>
          <a:stretch>
            <a:fillRect/>
          </a:stretch>
        </p:blipFill>
        <p:spPr bwMode="auto">
          <a:xfrm>
            <a:off x="1835696" y="2348880"/>
            <a:ext cx="5346006" cy="4032448"/>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8"/>
          <p:cNvGrpSpPr>
            <a:grpSpLocks/>
          </p:cNvGrpSpPr>
          <p:nvPr/>
        </p:nvGrpSpPr>
        <p:grpSpPr bwMode="auto">
          <a:xfrm>
            <a:off x="684213" y="1268413"/>
            <a:ext cx="7539038" cy="4892675"/>
            <a:chOff x="431" y="935"/>
            <a:chExt cx="4749" cy="3082"/>
          </a:xfrm>
        </p:grpSpPr>
        <p:sp>
          <p:nvSpPr>
            <p:cNvPr id="215044" name="Text Box 4"/>
            <p:cNvSpPr txBox="1">
              <a:spLocks noChangeArrowheads="1"/>
            </p:cNvSpPr>
            <p:nvPr/>
          </p:nvSpPr>
          <p:spPr bwMode="auto">
            <a:xfrm>
              <a:off x="431" y="935"/>
              <a:ext cx="4717" cy="834"/>
            </a:xfrm>
            <a:prstGeom prst="rect">
              <a:avLst/>
            </a:prstGeom>
            <a:noFill/>
            <a:ln w="9525">
              <a:noFill/>
              <a:miter lim="800000"/>
              <a:headEnd/>
              <a:tailEnd/>
            </a:ln>
            <a:effectLst/>
          </p:spPr>
          <p:txBody>
            <a:bodyPr>
              <a:spAutoFit/>
            </a:bodyPr>
            <a:lstStyle/>
            <a:p>
              <a:r>
                <a:rPr lang="el-GR" sz="2000" dirty="0" smtClean="0">
                  <a:latin typeface="Calibri" pitchFamily="34" charset="0"/>
                  <a:cs typeface="Calibri" pitchFamily="34" charset="0"/>
                </a:rPr>
                <a:t>Κύμα είναι ο μηχανισμός μεταφοράς μιας διαταραχής </a:t>
              </a:r>
            </a:p>
            <a:p>
              <a:endParaRPr lang="el-GR" sz="2000" dirty="0" smtClean="0">
                <a:latin typeface="Calibri" pitchFamily="34" charset="0"/>
                <a:cs typeface="Calibri" pitchFamily="34" charset="0"/>
              </a:endParaRPr>
            </a:p>
            <a:p>
              <a:r>
                <a:rPr lang="el-GR" sz="2000" dirty="0" smtClean="0">
                  <a:latin typeface="Calibri" pitchFamily="34" charset="0"/>
                  <a:cs typeface="Calibri" pitchFamily="34" charset="0"/>
                </a:rPr>
                <a:t>Στην πιο απλή, γραμμική τους μορφή, τα κύματα μεταφέρουν μόνο ενέργεια και όχι μάζα</a:t>
              </a:r>
              <a:endParaRPr lang="en-US" sz="2000" dirty="0" smtClean="0">
                <a:latin typeface="Calibri" pitchFamily="34" charset="0"/>
                <a:cs typeface="Calibri" pitchFamily="34" charset="0"/>
              </a:endParaRPr>
            </a:p>
          </p:txBody>
        </p:sp>
        <p:graphicFrame>
          <p:nvGraphicFramePr>
            <p:cNvPr id="215045" name="Object 5"/>
            <p:cNvGraphicFramePr>
              <a:graphicFrameLocks noChangeAspect="1"/>
            </p:cNvGraphicFramePr>
            <p:nvPr/>
          </p:nvGraphicFramePr>
          <p:xfrm>
            <a:off x="657" y="2115"/>
            <a:ext cx="1134" cy="517"/>
          </p:xfrm>
          <a:graphic>
            <a:graphicData uri="http://schemas.openxmlformats.org/presentationml/2006/ole">
              <p:oleObj spid="_x0000_s283650" name="Εξίσωση" r:id="rId3" imgW="1002960" imgH="457200" progId="Equation.3">
                <p:embed/>
              </p:oleObj>
            </a:graphicData>
          </a:graphic>
        </p:graphicFrame>
        <p:sp>
          <p:nvSpPr>
            <p:cNvPr id="215046" name="Text Box 6"/>
            <p:cNvSpPr txBox="1">
              <a:spLocks noChangeArrowheads="1"/>
            </p:cNvSpPr>
            <p:nvPr/>
          </p:nvSpPr>
          <p:spPr bwMode="auto">
            <a:xfrm>
              <a:off x="2154" y="2251"/>
              <a:ext cx="2676" cy="252"/>
            </a:xfrm>
            <a:prstGeom prst="rect">
              <a:avLst/>
            </a:prstGeom>
            <a:noFill/>
            <a:ln w="9525">
              <a:noFill/>
              <a:miter lim="800000"/>
              <a:headEnd/>
              <a:tailEnd/>
            </a:ln>
            <a:effectLst/>
          </p:spPr>
          <p:txBody>
            <a:bodyPr>
              <a:spAutoFit/>
            </a:bodyPr>
            <a:lstStyle/>
            <a:p>
              <a:pPr eaLnBrk="0" hangingPunct="0">
                <a:spcBef>
                  <a:spcPct val="50000"/>
                </a:spcBef>
              </a:pPr>
              <a:r>
                <a:rPr lang="el-GR" sz="2000" dirty="0" smtClean="0">
                  <a:latin typeface="Calibri" pitchFamily="34" charset="0"/>
                  <a:cs typeface="Calibri" pitchFamily="34" charset="0"/>
                </a:rPr>
                <a:t>Τυπική εξίσωση κύματος (1-</a:t>
              </a:r>
              <a:r>
                <a:rPr lang="en-US" sz="2000" dirty="0" smtClean="0">
                  <a:latin typeface="Calibri" pitchFamily="34" charset="0"/>
                  <a:cs typeface="Calibri" pitchFamily="34" charset="0"/>
                </a:rPr>
                <a:t>D)</a:t>
              </a:r>
            </a:p>
          </p:txBody>
        </p:sp>
        <p:sp>
          <p:nvSpPr>
            <p:cNvPr id="215047" name="Text Box 7"/>
            <p:cNvSpPr txBox="1">
              <a:spLocks noChangeArrowheads="1"/>
            </p:cNvSpPr>
            <p:nvPr/>
          </p:nvSpPr>
          <p:spPr bwMode="auto">
            <a:xfrm>
              <a:off x="522" y="3042"/>
              <a:ext cx="3265" cy="252"/>
            </a:xfrm>
            <a:prstGeom prst="rect">
              <a:avLst/>
            </a:prstGeom>
            <a:noFill/>
            <a:ln w="9525">
              <a:noFill/>
              <a:miter lim="800000"/>
              <a:headEnd/>
              <a:tailEnd/>
            </a:ln>
            <a:effectLst/>
          </p:spPr>
          <p:txBody>
            <a:bodyPr>
              <a:spAutoFit/>
            </a:bodyPr>
            <a:lstStyle/>
            <a:p>
              <a:pPr eaLnBrk="0" hangingPunct="0">
                <a:spcBef>
                  <a:spcPct val="50000"/>
                </a:spcBef>
              </a:pPr>
              <a:r>
                <a:rPr lang="el-GR" sz="2000" dirty="0" smtClean="0">
                  <a:latin typeface="Calibri" pitchFamily="34" charset="0"/>
                  <a:cs typeface="Calibri" pitchFamily="34" charset="0"/>
                </a:rPr>
                <a:t>Λύση: οποιαδήποτε συνάρτηση </a:t>
              </a:r>
              <a:r>
                <a:rPr lang="en-US" sz="2000" dirty="0" smtClean="0">
                  <a:latin typeface="Calibri" pitchFamily="34" charset="0"/>
                  <a:cs typeface="Calibri" pitchFamily="34" charset="0"/>
                </a:rPr>
                <a:t>f </a:t>
              </a:r>
              <a:r>
                <a:rPr lang="el-GR" sz="2000" dirty="0" smtClean="0">
                  <a:latin typeface="Calibri" pitchFamily="34" charset="0"/>
                  <a:cs typeface="Calibri" pitchFamily="34" charset="0"/>
                </a:rPr>
                <a:t>της μορφής </a:t>
              </a:r>
              <a:endParaRPr lang="en-US" sz="2000" dirty="0" smtClean="0">
                <a:latin typeface="Calibri" pitchFamily="34" charset="0"/>
                <a:cs typeface="Calibri" pitchFamily="34" charset="0"/>
              </a:endParaRPr>
            </a:p>
          </p:txBody>
        </p:sp>
        <p:graphicFrame>
          <p:nvGraphicFramePr>
            <p:cNvPr id="215050" name="Object 10"/>
            <p:cNvGraphicFramePr>
              <a:graphicFrameLocks noChangeAspect="1"/>
            </p:cNvGraphicFramePr>
            <p:nvPr/>
          </p:nvGraphicFramePr>
          <p:xfrm>
            <a:off x="3560" y="3068"/>
            <a:ext cx="681" cy="248"/>
          </p:xfrm>
          <a:graphic>
            <a:graphicData uri="http://schemas.openxmlformats.org/presentationml/2006/ole">
              <p:oleObj spid="_x0000_s283651" name="Εξίσωση" r:id="rId4" imgW="558558" imgH="203112" progId="Equation.3">
                <p:embed/>
              </p:oleObj>
            </a:graphicData>
          </a:graphic>
        </p:graphicFrame>
        <p:graphicFrame>
          <p:nvGraphicFramePr>
            <p:cNvPr id="215051" name="Object 11"/>
            <p:cNvGraphicFramePr>
              <a:graphicFrameLocks noChangeAspect="1"/>
            </p:cNvGraphicFramePr>
            <p:nvPr/>
          </p:nvGraphicFramePr>
          <p:xfrm>
            <a:off x="4468" y="3068"/>
            <a:ext cx="712" cy="248"/>
          </p:xfrm>
          <a:graphic>
            <a:graphicData uri="http://schemas.openxmlformats.org/presentationml/2006/ole">
              <p:oleObj spid="_x0000_s283652" name="Εξίσωση" r:id="rId5" imgW="583947" imgH="203112" progId="Equation.3">
                <p:embed/>
              </p:oleObj>
            </a:graphicData>
          </a:graphic>
        </p:graphicFrame>
        <p:sp>
          <p:nvSpPr>
            <p:cNvPr id="215052" name="Text Box 12"/>
            <p:cNvSpPr txBox="1">
              <a:spLocks noChangeArrowheads="1"/>
            </p:cNvSpPr>
            <p:nvPr/>
          </p:nvSpPr>
          <p:spPr bwMode="auto">
            <a:xfrm>
              <a:off x="4241" y="3068"/>
              <a:ext cx="272" cy="252"/>
            </a:xfrm>
            <a:prstGeom prst="rect">
              <a:avLst/>
            </a:prstGeom>
            <a:noFill/>
            <a:ln w="9525">
              <a:noFill/>
              <a:miter lim="800000"/>
              <a:headEnd/>
              <a:tailEnd/>
            </a:ln>
            <a:effectLst/>
          </p:spPr>
          <p:txBody>
            <a:bodyPr>
              <a:spAutoFit/>
            </a:bodyPr>
            <a:lstStyle/>
            <a:p>
              <a:pPr eaLnBrk="0" hangingPunct="0">
                <a:spcBef>
                  <a:spcPct val="50000"/>
                </a:spcBef>
              </a:pPr>
              <a:r>
                <a:rPr lang="el-GR" sz="2000" dirty="0" smtClean="0">
                  <a:latin typeface="Calibri" pitchFamily="34" charset="0"/>
                  <a:cs typeface="Calibri" pitchFamily="34" charset="0"/>
                </a:rPr>
                <a:t>ή</a:t>
              </a:r>
              <a:r>
                <a:rPr lang="el-GR" sz="1800" b="1" dirty="0" smtClean="0">
                  <a:solidFill>
                    <a:srgbClr val="000066"/>
                  </a:solidFill>
                  <a:latin typeface="Arial" charset="0"/>
                </a:rPr>
                <a:t> </a:t>
              </a:r>
              <a:endParaRPr lang="en-US" sz="1800" dirty="0" smtClean="0">
                <a:solidFill>
                  <a:srgbClr val="000000"/>
                </a:solidFill>
                <a:latin typeface="Arial" charset="0"/>
              </a:endParaRPr>
            </a:p>
          </p:txBody>
        </p:sp>
        <p:sp>
          <p:nvSpPr>
            <p:cNvPr id="215053" name="Text Box 13"/>
            <p:cNvSpPr txBox="1">
              <a:spLocks noChangeArrowheads="1"/>
            </p:cNvSpPr>
            <p:nvPr/>
          </p:nvSpPr>
          <p:spPr bwMode="auto">
            <a:xfrm>
              <a:off x="2018" y="3612"/>
              <a:ext cx="2202" cy="252"/>
            </a:xfrm>
            <a:prstGeom prst="rect">
              <a:avLst/>
            </a:prstGeom>
            <a:noFill/>
            <a:ln w="9525">
              <a:noFill/>
              <a:miter lim="800000"/>
              <a:headEnd/>
              <a:tailEnd/>
            </a:ln>
            <a:effectLst/>
          </p:spPr>
          <p:txBody>
            <a:bodyPr>
              <a:spAutoFit/>
            </a:bodyPr>
            <a:lstStyle/>
            <a:p>
              <a:pPr eaLnBrk="0" hangingPunct="0">
                <a:spcBef>
                  <a:spcPct val="50000"/>
                </a:spcBef>
              </a:pPr>
              <a:r>
                <a:rPr lang="el-GR" sz="2000" dirty="0" smtClean="0">
                  <a:latin typeface="Calibri" pitchFamily="34" charset="0"/>
                  <a:cs typeface="Calibri" pitchFamily="34" charset="0"/>
                </a:rPr>
                <a:t>Τυπική εξίσωση κύματος (</a:t>
              </a:r>
              <a:r>
                <a:rPr lang="en-US" sz="2000" dirty="0" smtClean="0">
                  <a:latin typeface="Calibri" pitchFamily="34" charset="0"/>
                  <a:cs typeface="Calibri" pitchFamily="34" charset="0"/>
                </a:rPr>
                <a:t>3</a:t>
              </a:r>
              <a:r>
                <a:rPr lang="el-GR" sz="2000" dirty="0" smtClean="0">
                  <a:latin typeface="Calibri" pitchFamily="34" charset="0"/>
                  <a:cs typeface="Calibri" pitchFamily="34" charset="0"/>
                </a:rPr>
                <a:t>-</a:t>
              </a:r>
              <a:r>
                <a:rPr lang="en-US" sz="2000" dirty="0" smtClean="0">
                  <a:latin typeface="Calibri" pitchFamily="34" charset="0"/>
                  <a:cs typeface="Calibri" pitchFamily="34" charset="0"/>
                </a:rPr>
                <a:t>D)</a:t>
              </a:r>
            </a:p>
          </p:txBody>
        </p:sp>
        <p:graphicFrame>
          <p:nvGraphicFramePr>
            <p:cNvPr id="215056" name="Object 16"/>
            <p:cNvGraphicFramePr>
              <a:graphicFrameLocks noChangeAspect="1"/>
            </p:cNvGraphicFramePr>
            <p:nvPr/>
          </p:nvGraphicFramePr>
          <p:xfrm>
            <a:off x="657" y="3521"/>
            <a:ext cx="1088" cy="496"/>
          </p:xfrm>
          <a:graphic>
            <a:graphicData uri="http://schemas.openxmlformats.org/presentationml/2006/ole">
              <p:oleObj spid="_x0000_s283653" name="Microsoft Equation 3.0" r:id="rId6" imgW="1002865" imgH="457002" progId="Equation.3">
                <p:embed/>
              </p:oleObj>
            </a:graphicData>
          </a:graphic>
        </p:graphicFrame>
      </p:grpSp>
      <p:sp>
        <p:nvSpPr>
          <p:cNvPr id="1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16" name="1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17" name="1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8" name="Picture 2"/>
          <p:cNvPicPr>
            <a:picLocks noChangeAspect="1" noChangeArrowheads="1"/>
          </p:cNvPicPr>
          <p:nvPr/>
        </p:nvPicPr>
        <p:blipFill>
          <a:blip r:embed="rId7" cstate="print"/>
          <a:srcRect/>
          <a:stretch>
            <a:fillRect/>
          </a:stretch>
        </p:blipFill>
        <p:spPr bwMode="auto">
          <a:xfrm>
            <a:off x="0" y="0"/>
            <a:ext cx="780777" cy="785292"/>
          </a:xfrm>
          <a:prstGeom prst="rect">
            <a:avLst/>
          </a:prstGeom>
          <a:blipFill>
            <a:blip r:embed="rId8"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6068" name="Text Box 4"/>
          <p:cNvSpPr txBox="1">
            <a:spLocks noChangeArrowheads="1"/>
          </p:cNvSpPr>
          <p:nvPr/>
        </p:nvSpPr>
        <p:spPr bwMode="auto">
          <a:xfrm>
            <a:off x="0" y="836712"/>
            <a:ext cx="6121400" cy="427038"/>
          </a:xfrm>
          <a:prstGeom prst="rect">
            <a:avLst/>
          </a:prstGeom>
          <a:noFill/>
          <a:ln w="9525">
            <a:noFill/>
            <a:miter lim="800000"/>
            <a:headEnd/>
            <a:tailEnd/>
          </a:ln>
          <a:effectLst/>
        </p:spPr>
        <p:txBody>
          <a:bodyPr>
            <a:spAutoFit/>
          </a:bodyPr>
          <a:lstStyle/>
          <a:p>
            <a:r>
              <a:rPr lang="el-GR" sz="2200" b="1" dirty="0" smtClean="0">
                <a:latin typeface="Calibri" pitchFamily="34" charset="0"/>
              </a:rPr>
              <a:t>Κύματα</a:t>
            </a:r>
            <a:r>
              <a:rPr lang="en-US" sz="2200" b="1" dirty="0" smtClean="0">
                <a:latin typeface="Calibri" pitchFamily="34" charset="0"/>
              </a:rPr>
              <a:t>: </a:t>
            </a:r>
            <a:r>
              <a:rPr lang="el-GR" sz="2200" b="1" dirty="0" smtClean="0">
                <a:latin typeface="Calibri" pitchFamily="34" charset="0"/>
              </a:rPr>
              <a:t>Λύση της εξίσωσης κύματος </a:t>
            </a:r>
            <a:endParaRPr lang="en-US" sz="2200" b="1" dirty="0" smtClean="0">
              <a:latin typeface="Calibri" pitchFamily="34" charset="0"/>
            </a:endParaRPr>
          </a:p>
        </p:txBody>
      </p:sp>
      <p:sp>
        <p:nvSpPr>
          <p:cNvPr id="216100" name="Text Box 36"/>
          <p:cNvSpPr txBox="1">
            <a:spLocks noChangeArrowheads="1"/>
          </p:cNvSpPr>
          <p:nvPr/>
        </p:nvSpPr>
        <p:spPr bwMode="auto">
          <a:xfrm>
            <a:off x="539552" y="1556792"/>
            <a:ext cx="2879725" cy="336550"/>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0</a:t>
            </a:r>
            <a:endParaRPr lang="en-US" sz="1600" dirty="0" smtClean="0">
              <a:latin typeface="Arial" charset="0"/>
            </a:endParaRPr>
          </a:p>
        </p:txBody>
      </p:sp>
      <p:sp>
        <p:nvSpPr>
          <p:cNvPr id="216101" name="Text Box 37"/>
          <p:cNvSpPr txBox="1">
            <a:spLocks noChangeArrowheads="1"/>
          </p:cNvSpPr>
          <p:nvPr/>
        </p:nvSpPr>
        <p:spPr bwMode="auto">
          <a:xfrm>
            <a:off x="467544" y="2492896"/>
            <a:ext cx="4052887" cy="825500"/>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t1, </a:t>
            </a:r>
            <a:r>
              <a:rPr lang="el-GR" sz="1600" b="1" dirty="0" smtClean="0">
                <a:latin typeface="Arial" charset="0"/>
              </a:rPr>
              <a:t>η λύση της εξίσωσης γίνεται </a:t>
            </a:r>
            <a:r>
              <a:rPr lang="en-US" sz="1600" b="1" dirty="0" smtClean="0">
                <a:latin typeface="Arial" charset="0"/>
              </a:rPr>
              <a:t>f (x</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ct1) = f(x1), </a:t>
            </a:r>
            <a:r>
              <a:rPr lang="el-GR" sz="1600" b="1" dirty="0" smtClean="0">
                <a:latin typeface="Arial" charset="0"/>
              </a:rPr>
              <a:t>όπου</a:t>
            </a:r>
          </a:p>
          <a:p>
            <a:pPr eaLnBrk="0" hangingPunct="0"/>
            <a:r>
              <a:rPr lang="el-GR" sz="1600" b="1" dirty="0" smtClean="0">
                <a:latin typeface="Arial" charset="0"/>
              </a:rPr>
              <a:t> </a:t>
            </a:r>
            <a:r>
              <a:rPr lang="en-US" sz="1600" b="1" dirty="0" smtClean="0">
                <a:latin typeface="Arial" charset="0"/>
              </a:rPr>
              <a:t>x1</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x + ct1</a:t>
            </a:r>
            <a:endParaRPr lang="en-US" sz="1600" dirty="0" smtClean="0">
              <a:latin typeface="Arial" charset="0"/>
            </a:endParaRPr>
          </a:p>
        </p:txBody>
      </p:sp>
      <p:sp>
        <p:nvSpPr>
          <p:cNvPr id="216102" name="Text Box 38"/>
          <p:cNvSpPr txBox="1">
            <a:spLocks noChangeArrowheads="1"/>
          </p:cNvSpPr>
          <p:nvPr/>
        </p:nvSpPr>
        <p:spPr bwMode="auto">
          <a:xfrm>
            <a:off x="467544" y="3789040"/>
            <a:ext cx="3816350" cy="825500"/>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t2, </a:t>
            </a:r>
            <a:r>
              <a:rPr lang="el-GR" sz="1600" b="1" dirty="0" smtClean="0">
                <a:latin typeface="Arial" charset="0"/>
              </a:rPr>
              <a:t>η λύση της εξίσωσης γίνεται </a:t>
            </a:r>
            <a:r>
              <a:rPr lang="en-US" sz="1600" b="1" dirty="0" smtClean="0">
                <a:latin typeface="Arial" charset="0"/>
              </a:rPr>
              <a:t>f (x</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ct2) = f(x2), </a:t>
            </a:r>
            <a:r>
              <a:rPr lang="el-GR" sz="1600" b="1" dirty="0" smtClean="0">
                <a:latin typeface="Arial" charset="0"/>
              </a:rPr>
              <a:t>όπου </a:t>
            </a:r>
          </a:p>
          <a:p>
            <a:pPr eaLnBrk="0" hangingPunct="0"/>
            <a:r>
              <a:rPr lang="en-US" sz="1600" b="1" dirty="0" smtClean="0">
                <a:latin typeface="Arial" charset="0"/>
              </a:rPr>
              <a:t>x2</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x + ct2</a:t>
            </a:r>
            <a:endParaRPr lang="en-US" sz="1600" dirty="0" smtClean="0">
              <a:latin typeface="Arial" charset="0"/>
            </a:endParaRPr>
          </a:p>
        </p:txBody>
      </p:sp>
      <p:sp>
        <p:nvSpPr>
          <p:cNvPr id="216103" name="Text Box 39"/>
          <p:cNvSpPr txBox="1">
            <a:spLocks noChangeArrowheads="1"/>
          </p:cNvSpPr>
          <p:nvPr/>
        </p:nvSpPr>
        <p:spPr bwMode="auto">
          <a:xfrm>
            <a:off x="179512" y="5157192"/>
            <a:ext cx="8784976" cy="1354217"/>
          </a:xfrm>
          <a:prstGeom prst="rect">
            <a:avLst/>
          </a:prstGeom>
          <a:noFill/>
          <a:ln w="9525">
            <a:noFill/>
            <a:miter lim="800000"/>
            <a:headEnd/>
            <a:tailEnd/>
          </a:ln>
          <a:effectLst/>
        </p:spPr>
        <p:txBody>
          <a:bodyPr wrap="square">
            <a:spAutoFit/>
          </a:bodyPr>
          <a:lstStyle/>
          <a:p>
            <a:pPr eaLnBrk="0" hangingPunct="0">
              <a:spcBef>
                <a:spcPts val="0"/>
              </a:spcBef>
              <a:spcAft>
                <a:spcPts val="600"/>
              </a:spcAft>
            </a:pPr>
            <a:r>
              <a:rPr lang="el-GR" sz="1800" dirty="0" smtClean="0">
                <a:latin typeface="Calibri" pitchFamily="34" charset="0"/>
                <a:cs typeface="Calibri" pitchFamily="34" charset="0"/>
              </a:rPr>
              <a:t>Οποιαδήποτε λύση της μορφής </a:t>
            </a:r>
            <a:r>
              <a:rPr lang="en-US" sz="1800" dirty="0" smtClean="0">
                <a:latin typeface="Calibri" pitchFamily="34" charset="0"/>
                <a:cs typeface="Calibri" pitchFamily="34" charset="0"/>
              </a:rPr>
              <a:t>f(</a:t>
            </a:r>
            <a:r>
              <a:rPr lang="en-US" sz="1800" dirty="0" err="1" smtClean="0">
                <a:latin typeface="Calibri" pitchFamily="34" charset="0"/>
                <a:cs typeface="Calibri" pitchFamily="34" charset="0"/>
              </a:rPr>
              <a:t>x+ct</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αντιστοιχεί σε κύμα που κινείται προς τα δεξιά με ταχύτητα </a:t>
            </a:r>
            <a:r>
              <a:rPr lang="en-US" sz="1800" dirty="0" smtClean="0">
                <a:latin typeface="Calibri" pitchFamily="34" charset="0"/>
                <a:cs typeface="Calibri" pitchFamily="34" charset="0"/>
              </a:rPr>
              <a:t>c</a:t>
            </a:r>
            <a:endParaRPr lang="el-GR" sz="1800" dirty="0" smtClean="0">
              <a:latin typeface="Calibri" pitchFamily="34" charset="0"/>
              <a:cs typeface="Calibri" pitchFamily="34" charset="0"/>
            </a:endParaRPr>
          </a:p>
          <a:p>
            <a:pPr>
              <a:spcBef>
                <a:spcPts val="0"/>
              </a:spcBef>
              <a:spcAft>
                <a:spcPts val="600"/>
              </a:spcAft>
            </a:pPr>
            <a:r>
              <a:rPr lang="el-GR" sz="1800" dirty="0" smtClean="0">
                <a:latin typeface="Calibri" pitchFamily="34" charset="0"/>
                <a:cs typeface="Calibri" pitchFamily="34" charset="0"/>
              </a:rPr>
              <a:t>Στο παράδειγμα, η λύση της εξίσωσης (το κύμα) δεν αλλάζει μορφή καθώς διαδίδεται</a:t>
            </a:r>
          </a:p>
          <a:p>
            <a:pPr eaLnBrk="0" hangingPunct="0">
              <a:spcBef>
                <a:spcPts val="0"/>
              </a:spcBef>
            </a:pPr>
            <a:r>
              <a:rPr lang="el-GR" sz="1800" dirty="0" smtClean="0">
                <a:latin typeface="Calibri" pitchFamily="34" charset="0"/>
                <a:cs typeface="Calibri" pitchFamily="34" charset="0"/>
              </a:rPr>
              <a:t>Δηλαδή, το κύμα δεν διασπείρεται (έχει μηδενική διασπορά)</a:t>
            </a:r>
            <a:endParaRPr lang="en-US" sz="1800" dirty="0" smtClean="0">
              <a:solidFill>
                <a:srgbClr val="3333FF"/>
              </a:solidFill>
              <a:latin typeface="Calibri" pitchFamily="34" charset="0"/>
              <a:cs typeface="Calibri" pitchFamily="34" charset="0"/>
            </a:endParaRPr>
          </a:p>
        </p:txBody>
      </p:sp>
      <p:grpSp>
        <p:nvGrpSpPr>
          <p:cNvPr id="37" name="36 - Ομάδα"/>
          <p:cNvGrpSpPr/>
          <p:nvPr/>
        </p:nvGrpSpPr>
        <p:grpSpPr>
          <a:xfrm>
            <a:off x="4427984" y="1124744"/>
            <a:ext cx="4572000" cy="3986212"/>
            <a:chOff x="4572000" y="836613"/>
            <a:chExt cx="4572000" cy="3986212"/>
          </a:xfrm>
        </p:grpSpPr>
        <p:grpSp>
          <p:nvGrpSpPr>
            <p:cNvPr id="2" name="Group 32"/>
            <p:cNvGrpSpPr>
              <a:grpSpLocks/>
            </p:cNvGrpSpPr>
            <p:nvPr/>
          </p:nvGrpSpPr>
          <p:grpSpPr bwMode="auto">
            <a:xfrm>
              <a:off x="4572000" y="836613"/>
              <a:ext cx="4572000" cy="3986212"/>
              <a:chOff x="2880" y="1298"/>
              <a:chExt cx="2880" cy="2511"/>
            </a:xfrm>
          </p:grpSpPr>
          <p:sp>
            <p:nvSpPr>
              <p:cNvPr id="216069" name="Freeform 3"/>
              <p:cNvSpPr>
                <a:spLocks/>
              </p:cNvSpPr>
              <p:nvPr/>
            </p:nvSpPr>
            <p:spPr bwMode="auto">
              <a:xfrm>
                <a:off x="3061" y="1654"/>
                <a:ext cx="1452" cy="506"/>
              </a:xfrm>
              <a:custGeom>
                <a:avLst/>
                <a:gdLst>
                  <a:gd name="T0" fmla="*/ 0 w 1452"/>
                  <a:gd name="T1" fmla="*/ 442913 h 506"/>
                  <a:gd name="T2" fmla="*/ 288925 w 1452"/>
                  <a:gd name="T3" fmla="*/ 371475 h 506"/>
                  <a:gd name="T4" fmla="*/ 433388 w 1452"/>
                  <a:gd name="T5" fmla="*/ 155575 h 506"/>
                  <a:gd name="T6" fmla="*/ 649287 w 1452"/>
                  <a:gd name="T7" fmla="*/ 11113 h 506"/>
                  <a:gd name="T8" fmla="*/ 792162 w 1452"/>
                  <a:gd name="T9" fmla="*/ 227013 h 506"/>
                  <a:gd name="T10" fmla="*/ 936625 w 1452"/>
                  <a:gd name="T11" fmla="*/ 658813 h 506"/>
                  <a:gd name="T12" fmla="*/ 1152525 w 1452"/>
                  <a:gd name="T13" fmla="*/ 731838 h 506"/>
                  <a:gd name="T14" fmla="*/ 1512887 w 1452"/>
                  <a:gd name="T15" fmla="*/ 227013 h 506"/>
                  <a:gd name="T16" fmla="*/ 1728788 w 1452"/>
                  <a:gd name="T17" fmla="*/ 298450 h 506"/>
                  <a:gd name="T18" fmla="*/ 1800225 w 1452"/>
                  <a:gd name="T19" fmla="*/ 515938 h 506"/>
                  <a:gd name="T20" fmla="*/ 2017713 w 1452"/>
                  <a:gd name="T21" fmla="*/ 515938 h 506"/>
                  <a:gd name="T22" fmla="*/ 2089150 w 1452"/>
                  <a:gd name="T23" fmla="*/ 442913 h 506"/>
                  <a:gd name="T24" fmla="*/ 2305050 w 1452"/>
                  <a:gd name="T25" fmla="*/ 442913 h 50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452"/>
                  <a:gd name="T40" fmla="*/ 0 h 506"/>
                  <a:gd name="T41" fmla="*/ 1452 w 1452"/>
                  <a:gd name="T42" fmla="*/ 506 h 50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p:spPr>
            <p:txBody>
              <a:bodyPr/>
              <a:lstStyle/>
              <a:p>
                <a:endParaRPr lang="en-GB" sz="1800" smtClean="0">
                  <a:solidFill>
                    <a:srgbClr val="000000"/>
                  </a:solidFill>
                  <a:latin typeface="Arial" charset="0"/>
                </a:endParaRPr>
              </a:p>
            </p:txBody>
          </p:sp>
          <p:grpSp>
            <p:nvGrpSpPr>
              <p:cNvPr id="3" name="Group 4"/>
              <p:cNvGrpSpPr>
                <a:grpSpLocks/>
              </p:cNvGrpSpPr>
              <p:nvPr/>
            </p:nvGrpSpPr>
            <p:grpSpPr bwMode="auto">
              <a:xfrm>
                <a:off x="2880" y="1298"/>
                <a:ext cx="2132" cy="878"/>
                <a:chOff x="2880" y="1298"/>
                <a:chExt cx="2132" cy="878"/>
              </a:xfrm>
            </p:grpSpPr>
            <p:grpSp>
              <p:nvGrpSpPr>
                <p:cNvPr id="4" name="Group 5"/>
                <p:cNvGrpSpPr>
                  <a:grpSpLocks/>
                </p:cNvGrpSpPr>
                <p:nvPr/>
              </p:nvGrpSpPr>
              <p:grpSpPr bwMode="auto">
                <a:xfrm>
                  <a:off x="2880" y="1298"/>
                  <a:ext cx="2132" cy="681"/>
                  <a:chOff x="2880" y="1298"/>
                  <a:chExt cx="2132" cy="681"/>
                </a:xfrm>
              </p:grpSpPr>
              <p:sp>
                <p:nvSpPr>
                  <p:cNvPr id="216072" name="Line 6"/>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6073" name="Line 7"/>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6074" name="Text Box 8"/>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f</a:t>
                  </a:r>
                  <a:endParaRPr lang="el-GR" b="1" smtClean="0">
                    <a:solidFill>
                      <a:srgbClr val="000000"/>
                    </a:solidFill>
                    <a:latin typeface="Arial" charset="0"/>
                    <a:ea typeface="MS PGothic" pitchFamily="34" charset="-128"/>
                  </a:endParaRPr>
                </a:p>
              </p:txBody>
            </p:sp>
            <p:sp>
              <p:nvSpPr>
                <p:cNvPr id="216075" name="Text Box 9"/>
                <p:cNvSpPr txBox="1">
                  <a:spLocks noChangeArrowheads="1"/>
                </p:cNvSpPr>
                <p:nvPr/>
              </p:nvSpPr>
              <p:spPr bwMode="auto">
                <a:xfrm>
                  <a:off x="4785" y="188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x</a:t>
                  </a:r>
                  <a:endParaRPr lang="el-GR" b="1" smtClean="0">
                    <a:solidFill>
                      <a:srgbClr val="000000"/>
                    </a:solidFill>
                    <a:latin typeface="Arial" charset="0"/>
                    <a:ea typeface="MS PGothic" pitchFamily="34" charset="-128"/>
                  </a:endParaRPr>
                </a:p>
              </p:txBody>
            </p:sp>
          </p:grpSp>
          <p:sp>
            <p:nvSpPr>
              <p:cNvPr id="216076" name="Text Box 10"/>
              <p:cNvSpPr txBox="1">
                <a:spLocks noChangeArrowheads="1"/>
              </p:cNvSpPr>
              <p:nvPr/>
            </p:nvSpPr>
            <p:spPr bwMode="auto">
              <a:xfrm>
                <a:off x="5080" y="1525"/>
                <a:ext cx="680" cy="250"/>
              </a:xfrm>
              <a:prstGeom prst="rect">
                <a:avLst/>
              </a:prstGeom>
              <a:noFill/>
              <a:ln w="9525">
                <a:noFill/>
                <a:miter lim="800000"/>
                <a:headEnd/>
                <a:tailEnd/>
              </a:ln>
            </p:spPr>
            <p:txBody>
              <a:bodyPr>
                <a:spAutoFit/>
              </a:bodyPr>
              <a:lstStyle/>
              <a:p>
                <a:pPr eaLnBrk="0" hangingPunct="0">
                  <a:spcBef>
                    <a:spcPct val="50000"/>
                  </a:spcBef>
                </a:pPr>
                <a:r>
                  <a:rPr lang="en-US" sz="2000" b="1" smtClean="0">
                    <a:solidFill>
                      <a:srgbClr val="000000"/>
                    </a:solidFill>
                    <a:latin typeface="Arial" charset="0"/>
                    <a:ea typeface="MS PGothic" pitchFamily="34" charset="-128"/>
                  </a:rPr>
                  <a:t>t = 0</a:t>
                </a:r>
                <a:endParaRPr lang="el-GR" sz="2000" b="1" smtClean="0">
                  <a:solidFill>
                    <a:srgbClr val="000000"/>
                  </a:solidFill>
                  <a:latin typeface="Arial" charset="0"/>
                  <a:ea typeface="MS PGothic" pitchFamily="34" charset="-128"/>
                </a:endParaRPr>
              </a:p>
            </p:txBody>
          </p:sp>
          <p:grpSp>
            <p:nvGrpSpPr>
              <p:cNvPr id="5" name="Group 12"/>
              <p:cNvGrpSpPr>
                <a:grpSpLocks/>
              </p:cNvGrpSpPr>
              <p:nvPr/>
            </p:nvGrpSpPr>
            <p:grpSpPr bwMode="auto">
              <a:xfrm>
                <a:off x="2880" y="2115"/>
                <a:ext cx="2132" cy="878"/>
                <a:chOff x="2880" y="1298"/>
                <a:chExt cx="2132" cy="878"/>
              </a:xfrm>
            </p:grpSpPr>
            <p:grpSp>
              <p:nvGrpSpPr>
                <p:cNvPr id="6" name="Group 13"/>
                <p:cNvGrpSpPr>
                  <a:grpSpLocks/>
                </p:cNvGrpSpPr>
                <p:nvPr/>
              </p:nvGrpSpPr>
              <p:grpSpPr bwMode="auto">
                <a:xfrm>
                  <a:off x="2880" y="1298"/>
                  <a:ext cx="2132" cy="681"/>
                  <a:chOff x="2880" y="1298"/>
                  <a:chExt cx="2132" cy="681"/>
                </a:xfrm>
              </p:grpSpPr>
              <p:sp>
                <p:nvSpPr>
                  <p:cNvPr id="216079" name="Line 14"/>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6080" name="Line 15"/>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6081" name="Text Box 16"/>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f</a:t>
                  </a:r>
                  <a:endParaRPr lang="el-GR" b="1" smtClean="0">
                    <a:solidFill>
                      <a:srgbClr val="000000"/>
                    </a:solidFill>
                    <a:latin typeface="Arial" charset="0"/>
                    <a:ea typeface="MS PGothic" pitchFamily="34" charset="-128"/>
                  </a:endParaRPr>
                </a:p>
              </p:txBody>
            </p:sp>
            <p:sp>
              <p:nvSpPr>
                <p:cNvPr id="216082" name="Text Box 17"/>
                <p:cNvSpPr txBox="1">
                  <a:spLocks noChangeArrowheads="1"/>
                </p:cNvSpPr>
                <p:nvPr/>
              </p:nvSpPr>
              <p:spPr bwMode="auto">
                <a:xfrm>
                  <a:off x="4785" y="188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x</a:t>
                  </a:r>
                  <a:endParaRPr lang="el-GR" b="1" smtClean="0">
                    <a:solidFill>
                      <a:srgbClr val="000000"/>
                    </a:solidFill>
                    <a:latin typeface="Arial" charset="0"/>
                    <a:ea typeface="MS PGothic" pitchFamily="34" charset="-128"/>
                  </a:endParaRPr>
                </a:p>
              </p:txBody>
            </p:sp>
          </p:grpSp>
          <p:grpSp>
            <p:nvGrpSpPr>
              <p:cNvPr id="7" name="Group 18"/>
              <p:cNvGrpSpPr>
                <a:grpSpLocks/>
              </p:cNvGrpSpPr>
              <p:nvPr/>
            </p:nvGrpSpPr>
            <p:grpSpPr bwMode="auto">
              <a:xfrm>
                <a:off x="2880" y="2931"/>
                <a:ext cx="2268" cy="878"/>
                <a:chOff x="2880" y="1298"/>
                <a:chExt cx="2268" cy="878"/>
              </a:xfrm>
            </p:grpSpPr>
            <p:grpSp>
              <p:nvGrpSpPr>
                <p:cNvPr id="8" name="Group 19"/>
                <p:cNvGrpSpPr>
                  <a:grpSpLocks/>
                </p:cNvGrpSpPr>
                <p:nvPr/>
              </p:nvGrpSpPr>
              <p:grpSpPr bwMode="auto">
                <a:xfrm>
                  <a:off x="2880" y="1298"/>
                  <a:ext cx="2132" cy="681"/>
                  <a:chOff x="2880" y="1298"/>
                  <a:chExt cx="2132" cy="681"/>
                </a:xfrm>
              </p:grpSpPr>
              <p:sp>
                <p:nvSpPr>
                  <p:cNvPr id="216085" name="Line 20"/>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6086" name="Line 21"/>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6087" name="Text Box 22"/>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f</a:t>
                  </a:r>
                  <a:endParaRPr lang="el-GR" b="1" smtClean="0">
                    <a:solidFill>
                      <a:srgbClr val="000000"/>
                    </a:solidFill>
                    <a:latin typeface="Arial" charset="0"/>
                    <a:ea typeface="MS PGothic" pitchFamily="34" charset="-128"/>
                  </a:endParaRPr>
                </a:p>
              </p:txBody>
            </p:sp>
            <p:sp>
              <p:nvSpPr>
                <p:cNvPr id="216088" name="Text Box 23"/>
                <p:cNvSpPr txBox="1">
                  <a:spLocks noChangeArrowheads="1"/>
                </p:cNvSpPr>
                <p:nvPr/>
              </p:nvSpPr>
              <p:spPr bwMode="auto">
                <a:xfrm>
                  <a:off x="4921" y="1888"/>
                  <a:ext cx="227" cy="288"/>
                </a:xfrm>
                <a:prstGeom prst="rect">
                  <a:avLst/>
                </a:prstGeom>
                <a:noFill/>
                <a:ln w="9525">
                  <a:noFill/>
                  <a:miter lim="800000"/>
                  <a:headEnd/>
                  <a:tailEnd/>
                </a:ln>
              </p:spPr>
              <p:txBody>
                <a:bodyPr>
                  <a:spAutoFit/>
                </a:bodyPr>
                <a:lstStyle/>
                <a:p>
                  <a:pPr eaLnBrk="0" hangingPunct="0">
                    <a:spcBef>
                      <a:spcPct val="50000"/>
                    </a:spcBef>
                  </a:pPr>
                  <a:r>
                    <a:rPr lang="en-US" b="1" dirty="0" smtClean="0">
                      <a:solidFill>
                        <a:srgbClr val="000000"/>
                      </a:solidFill>
                      <a:latin typeface="Arial" charset="0"/>
                      <a:ea typeface="MS PGothic" pitchFamily="34" charset="-128"/>
                    </a:rPr>
                    <a:t>x</a:t>
                  </a:r>
                  <a:endParaRPr lang="el-GR" b="1" dirty="0" smtClean="0">
                    <a:solidFill>
                      <a:srgbClr val="000000"/>
                    </a:solidFill>
                    <a:latin typeface="Arial" charset="0"/>
                    <a:ea typeface="MS PGothic" pitchFamily="34" charset="-128"/>
                  </a:endParaRPr>
                </a:p>
              </p:txBody>
            </p:sp>
          </p:grpSp>
          <p:sp>
            <p:nvSpPr>
              <p:cNvPr id="216089" name="Line 25"/>
              <p:cNvSpPr>
                <a:spLocks noChangeShapeType="1"/>
              </p:cNvSpPr>
              <p:nvPr/>
            </p:nvSpPr>
            <p:spPr bwMode="auto">
              <a:xfrm>
                <a:off x="3061" y="1933"/>
                <a:ext cx="590" cy="1633"/>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6090" name="Line 26"/>
              <p:cNvSpPr>
                <a:spLocks noChangeShapeType="1"/>
              </p:cNvSpPr>
              <p:nvPr/>
            </p:nvSpPr>
            <p:spPr bwMode="auto">
              <a:xfrm>
                <a:off x="3424" y="1706"/>
                <a:ext cx="590" cy="1633"/>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6091" name="Line 27"/>
              <p:cNvSpPr>
                <a:spLocks noChangeShapeType="1"/>
              </p:cNvSpPr>
              <p:nvPr/>
            </p:nvSpPr>
            <p:spPr bwMode="auto">
              <a:xfrm>
                <a:off x="4014" y="1797"/>
                <a:ext cx="590" cy="1633"/>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6092" name="Line 28"/>
              <p:cNvSpPr>
                <a:spLocks noChangeShapeType="1"/>
              </p:cNvSpPr>
              <p:nvPr/>
            </p:nvSpPr>
            <p:spPr bwMode="auto">
              <a:xfrm>
                <a:off x="4513" y="1933"/>
                <a:ext cx="590" cy="1633"/>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6093" name="Freeform 29"/>
              <p:cNvSpPr>
                <a:spLocks/>
              </p:cNvSpPr>
              <p:nvPr/>
            </p:nvSpPr>
            <p:spPr bwMode="auto">
              <a:xfrm>
                <a:off x="3379" y="2478"/>
                <a:ext cx="1452" cy="506"/>
              </a:xfrm>
              <a:custGeom>
                <a:avLst/>
                <a:gdLst>
                  <a:gd name="T0" fmla="*/ 0 w 1452"/>
                  <a:gd name="T1" fmla="*/ 442913 h 506"/>
                  <a:gd name="T2" fmla="*/ 288925 w 1452"/>
                  <a:gd name="T3" fmla="*/ 371475 h 506"/>
                  <a:gd name="T4" fmla="*/ 433388 w 1452"/>
                  <a:gd name="T5" fmla="*/ 155575 h 506"/>
                  <a:gd name="T6" fmla="*/ 649287 w 1452"/>
                  <a:gd name="T7" fmla="*/ 11113 h 506"/>
                  <a:gd name="T8" fmla="*/ 792162 w 1452"/>
                  <a:gd name="T9" fmla="*/ 227013 h 506"/>
                  <a:gd name="T10" fmla="*/ 936625 w 1452"/>
                  <a:gd name="T11" fmla="*/ 658813 h 506"/>
                  <a:gd name="T12" fmla="*/ 1152525 w 1452"/>
                  <a:gd name="T13" fmla="*/ 731838 h 506"/>
                  <a:gd name="T14" fmla="*/ 1512887 w 1452"/>
                  <a:gd name="T15" fmla="*/ 227013 h 506"/>
                  <a:gd name="T16" fmla="*/ 1728788 w 1452"/>
                  <a:gd name="T17" fmla="*/ 298450 h 506"/>
                  <a:gd name="T18" fmla="*/ 1800225 w 1452"/>
                  <a:gd name="T19" fmla="*/ 515938 h 506"/>
                  <a:gd name="T20" fmla="*/ 2017713 w 1452"/>
                  <a:gd name="T21" fmla="*/ 515938 h 506"/>
                  <a:gd name="T22" fmla="*/ 2089150 w 1452"/>
                  <a:gd name="T23" fmla="*/ 442913 h 506"/>
                  <a:gd name="T24" fmla="*/ 2305050 w 1452"/>
                  <a:gd name="T25" fmla="*/ 442913 h 50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452"/>
                  <a:gd name="T40" fmla="*/ 0 h 506"/>
                  <a:gd name="T41" fmla="*/ 1452 w 1452"/>
                  <a:gd name="T42" fmla="*/ 506 h 50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p:spPr>
            <p:txBody>
              <a:bodyPr/>
              <a:lstStyle/>
              <a:p>
                <a:endParaRPr lang="en-GB" sz="1800" smtClean="0">
                  <a:solidFill>
                    <a:srgbClr val="000000"/>
                  </a:solidFill>
                  <a:latin typeface="Arial" charset="0"/>
                </a:endParaRPr>
              </a:p>
            </p:txBody>
          </p:sp>
          <p:sp>
            <p:nvSpPr>
              <p:cNvPr id="216094" name="Text Box 31"/>
              <p:cNvSpPr txBox="1">
                <a:spLocks noChangeArrowheads="1"/>
              </p:cNvSpPr>
              <p:nvPr/>
            </p:nvSpPr>
            <p:spPr bwMode="auto">
              <a:xfrm>
                <a:off x="5080" y="2251"/>
                <a:ext cx="680" cy="250"/>
              </a:xfrm>
              <a:prstGeom prst="rect">
                <a:avLst/>
              </a:prstGeom>
              <a:noFill/>
              <a:ln w="9525">
                <a:noFill/>
                <a:miter lim="800000"/>
                <a:headEnd/>
                <a:tailEnd/>
              </a:ln>
            </p:spPr>
            <p:txBody>
              <a:bodyPr>
                <a:spAutoFit/>
              </a:bodyPr>
              <a:lstStyle/>
              <a:p>
                <a:pPr eaLnBrk="0" hangingPunct="0">
                  <a:spcBef>
                    <a:spcPct val="50000"/>
                  </a:spcBef>
                </a:pPr>
                <a:r>
                  <a:rPr lang="en-US" sz="2000" b="1" smtClean="0">
                    <a:solidFill>
                      <a:srgbClr val="000000"/>
                    </a:solidFill>
                    <a:latin typeface="Arial" charset="0"/>
                    <a:ea typeface="MS PGothic" pitchFamily="34" charset="-128"/>
                  </a:rPr>
                  <a:t>t = t</a:t>
                </a:r>
                <a:r>
                  <a:rPr lang="en-US" sz="2000" b="1" baseline="-25000" smtClean="0">
                    <a:solidFill>
                      <a:srgbClr val="000000"/>
                    </a:solidFill>
                    <a:latin typeface="Arial" charset="0"/>
                    <a:ea typeface="MS PGothic" pitchFamily="34" charset="-128"/>
                  </a:rPr>
                  <a:t>1</a:t>
                </a:r>
                <a:endParaRPr lang="el-GR" sz="2000" b="1" baseline="-25000" smtClean="0">
                  <a:solidFill>
                    <a:srgbClr val="000000"/>
                  </a:solidFill>
                  <a:latin typeface="Arial" charset="0"/>
                  <a:ea typeface="MS PGothic" pitchFamily="34" charset="-128"/>
                </a:endParaRPr>
              </a:p>
            </p:txBody>
          </p:sp>
          <p:sp>
            <p:nvSpPr>
              <p:cNvPr id="216095" name="Text Box 32"/>
              <p:cNvSpPr txBox="1">
                <a:spLocks noChangeArrowheads="1"/>
              </p:cNvSpPr>
              <p:nvPr/>
            </p:nvSpPr>
            <p:spPr bwMode="auto">
              <a:xfrm>
                <a:off x="5080" y="2976"/>
                <a:ext cx="680" cy="250"/>
              </a:xfrm>
              <a:prstGeom prst="rect">
                <a:avLst/>
              </a:prstGeom>
              <a:noFill/>
              <a:ln w="9525">
                <a:noFill/>
                <a:miter lim="800000"/>
                <a:headEnd/>
                <a:tailEnd/>
              </a:ln>
            </p:spPr>
            <p:txBody>
              <a:bodyPr>
                <a:spAutoFit/>
              </a:bodyPr>
              <a:lstStyle/>
              <a:p>
                <a:pPr eaLnBrk="0" hangingPunct="0">
                  <a:spcBef>
                    <a:spcPct val="50000"/>
                  </a:spcBef>
                </a:pPr>
                <a:r>
                  <a:rPr lang="en-US" sz="2000" b="1" smtClean="0">
                    <a:solidFill>
                      <a:srgbClr val="000000"/>
                    </a:solidFill>
                    <a:latin typeface="Arial" charset="0"/>
                    <a:ea typeface="MS PGothic" pitchFamily="34" charset="-128"/>
                  </a:rPr>
                  <a:t>t = t</a:t>
                </a:r>
                <a:r>
                  <a:rPr lang="en-US" sz="2000" b="1" baseline="-25000" smtClean="0">
                    <a:solidFill>
                      <a:srgbClr val="000000"/>
                    </a:solidFill>
                    <a:latin typeface="Arial" charset="0"/>
                    <a:ea typeface="MS PGothic" pitchFamily="34" charset="-128"/>
                  </a:rPr>
                  <a:t>2</a:t>
                </a:r>
                <a:endParaRPr lang="el-GR" sz="2000" b="1" baseline="-25000" smtClean="0">
                  <a:solidFill>
                    <a:srgbClr val="000000"/>
                  </a:solidFill>
                  <a:latin typeface="Arial" charset="0"/>
                  <a:ea typeface="MS PGothic" pitchFamily="34" charset="-128"/>
                </a:endParaRPr>
              </a:p>
            </p:txBody>
          </p:sp>
        </p:grpSp>
        <p:sp>
          <p:nvSpPr>
            <p:cNvPr id="36" name="Freeform 30"/>
            <p:cNvSpPr>
              <a:spLocks/>
            </p:cNvSpPr>
            <p:nvPr/>
          </p:nvSpPr>
          <p:spPr bwMode="auto">
            <a:xfrm>
              <a:off x="5796136" y="4005064"/>
              <a:ext cx="2305050" cy="803275"/>
            </a:xfrm>
            <a:custGeom>
              <a:avLst/>
              <a:gdLst/>
              <a:ahLst/>
              <a:cxnLst>
                <a:cxn ang="0">
                  <a:pos x="0" y="279"/>
                </a:cxn>
                <a:cxn ang="0">
                  <a:pos x="182" y="234"/>
                </a:cxn>
                <a:cxn ang="0">
                  <a:pos x="273" y="98"/>
                </a:cxn>
                <a:cxn ang="0">
                  <a:pos x="409" y="7"/>
                </a:cxn>
                <a:cxn ang="0">
                  <a:pos x="499" y="143"/>
                </a:cxn>
                <a:cxn ang="0">
                  <a:pos x="590" y="415"/>
                </a:cxn>
                <a:cxn ang="0">
                  <a:pos x="726" y="461"/>
                </a:cxn>
                <a:cxn ang="0">
                  <a:pos x="953" y="143"/>
                </a:cxn>
                <a:cxn ang="0">
                  <a:pos x="1089" y="188"/>
                </a:cxn>
                <a:cxn ang="0">
                  <a:pos x="1134" y="325"/>
                </a:cxn>
                <a:cxn ang="0">
                  <a:pos x="1271" y="325"/>
                </a:cxn>
                <a:cxn ang="0">
                  <a:pos x="1316" y="279"/>
                </a:cxn>
                <a:cxn ang="0">
                  <a:pos x="1452" y="279"/>
                </a:cxn>
              </a:cxnLst>
              <a:rect l="0" t="0" r="r" b="b"/>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a:effectLst/>
          </p:spPr>
          <p:txBody>
            <a:bodyPr/>
            <a:lstStyle/>
            <a:p>
              <a:endParaRPr lang="en-GB" sz="1800">
                <a:solidFill>
                  <a:srgbClr val="000000"/>
                </a:solidFill>
                <a:latin typeface="Arial" charset="0"/>
              </a:endParaRPr>
            </a:p>
          </p:txBody>
        </p:sp>
      </p:grpSp>
      <p:sp>
        <p:nvSpPr>
          <p:cNvPr id="39" name="1 - Τίτλος"/>
          <p:cNvSpPr txBox="1">
            <a:spLocks/>
          </p:cNvSpPr>
          <p:nvPr/>
        </p:nvSpPr>
        <p:spPr bwMode="auto">
          <a:xfrm>
            <a:off x="0" y="0"/>
            <a:ext cx="9144000" cy="836712"/>
          </a:xfrm>
          <a:prstGeom prst="rect">
            <a:avLst/>
          </a:prstGeom>
          <a:gradFill flip="none" rotWithShape="1">
            <a:gsLst>
              <a:gs pos="100000">
                <a:sysClr val="window" lastClr="FFFFFF"/>
              </a:gs>
              <a:gs pos="27000">
                <a:srgbClr val="95C9D7">
                  <a:alpha val="60000"/>
                </a:srgbClr>
              </a:gs>
              <a:gs pos="100000">
                <a:srgbClr val="4BACC6">
                  <a:lumMod val="60000"/>
                  <a:lumOff val="40000"/>
                  <a:tint val="23500"/>
                  <a:satMod val="160000"/>
                </a:srgbClr>
              </a:gs>
            </a:gsLst>
            <a:lin ang="0" scaled="1"/>
            <a:tileRect/>
          </a:gradFill>
          <a:ln w="3175" cap="flat" cmpd="sng" algn="ctr">
            <a:noFill/>
            <a:prstDash val="solid"/>
            <a:miter lim="800000"/>
            <a:headEnd/>
            <a:tailEnd/>
          </a:ln>
          <a:effectLst/>
        </p:spPr>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ysClr val="windowText" lastClr="000000"/>
                </a:solidFill>
                <a:effectLst/>
                <a:uLnTx/>
                <a:uFillTx/>
                <a:latin typeface="Calibri"/>
                <a:ea typeface="+mn-ea"/>
                <a:cs typeface="+mn-cs"/>
              </a:rPr>
              <a:t>Κυματισμοί - Έννοιες</a:t>
            </a:r>
            <a:endParaRPr kumimoji="0" lang="el-GR" sz="2800" b="1" i="0" u="none" strike="noStrike" kern="1200" cap="none" spc="0" normalizeH="0" baseline="0" noProof="0" dirty="0" smtClean="0">
              <a:ln>
                <a:noFill/>
              </a:ln>
              <a:solidFill>
                <a:sysClr val="windowText" lastClr="000000"/>
              </a:solidFill>
              <a:effectLst/>
              <a:uLnTx/>
              <a:uFillTx/>
              <a:latin typeface="Calibri"/>
              <a:ea typeface="+mn-ea"/>
              <a:cs typeface="+mn-cs"/>
            </a:endParaRPr>
          </a:p>
        </p:txBody>
      </p:sp>
      <p:cxnSp>
        <p:nvCxnSpPr>
          <p:cNvPr id="40" name="39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41"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42"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43" name="42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44" name="43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45"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32"/>
          <p:cNvGrpSpPr>
            <a:grpSpLocks/>
          </p:cNvGrpSpPr>
          <p:nvPr/>
        </p:nvGrpSpPr>
        <p:grpSpPr bwMode="auto">
          <a:xfrm>
            <a:off x="3995738" y="1988840"/>
            <a:ext cx="5148262" cy="3986213"/>
            <a:chOff x="2653" y="1434"/>
            <a:chExt cx="3243" cy="2511"/>
          </a:xfrm>
        </p:grpSpPr>
        <p:grpSp>
          <p:nvGrpSpPr>
            <p:cNvPr id="3" name="Group 3"/>
            <p:cNvGrpSpPr>
              <a:grpSpLocks/>
            </p:cNvGrpSpPr>
            <p:nvPr/>
          </p:nvGrpSpPr>
          <p:grpSpPr bwMode="auto">
            <a:xfrm>
              <a:off x="3016" y="1434"/>
              <a:ext cx="2132" cy="878"/>
              <a:chOff x="2880" y="1298"/>
              <a:chExt cx="2132" cy="878"/>
            </a:xfrm>
          </p:grpSpPr>
          <p:grpSp>
            <p:nvGrpSpPr>
              <p:cNvPr id="4" name="Group 4"/>
              <p:cNvGrpSpPr>
                <a:grpSpLocks/>
              </p:cNvGrpSpPr>
              <p:nvPr/>
            </p:nvGrpSpPr>
            <p:grpSpPr bwMode="auto">
              <a:xfrm>
                <a:off x="2880" y="1298"/>
                <a:ext cx="2132" cy="681"/>
                <a:chOff x="2880" y="1298"/>
                <a:chExt cx="2132" cy="681"/>
              </a:xfrm>
            </p:grpSpPr>
            <p:sp>
              <p:nvSpPr>
                <p:cNvPr id="218118" name="Line 5"/>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8119" name="Line 6"/>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8120" name="Text Box 7"/>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f</a:t>
                </a:r>
                <a:endParaRPr lang="el-GR" b="1" smtClean="0">
                  <a:solidFill>
                    <a:srgbClr val="000000"/>
                  </a:solidFill>
                  <a:latin typeface="Arial" charset="0"/>
                  <a:ea typeface="MS PGothic" pitchFamily="34" charset="-128"/>
                </a:endParaRPr>
              </a:p>
            </p:txBody>
          </p:sp>
          <p:sp>
            <p:nvSpPr>
              <p:cNvPr id="218121" name="Text Box 8"/>
              <p:cNvSpPr txBox="1">
                <a:spLocks noChangeArrowheads="1"/>
              </p:cNvSpPr>
              <p:nvPr/>
            </p:nvSpPr>
            <p:spPr bwMode="auto">
              <a:xfrm>
                <a:off x="4785" y="188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x</a:t>
                </a:r>
                <a:endParaRPr lang="el-GR" b="1" smtClean="0">
                  <a:solidFill>
                    <a:srgbClr val="000000"/>
                  </a:solidFill>
                  <a:latin typeface="Arial" charset="0"/>
                  <a:ea typeface="MS PGothic" pitchFamily="34" charset="-128"/>
                </a:endParaRPr>
              </a:p>
            </p:txBody>
          </p:sp>
        </p:grpSp>
        <p:sp>
          <p:nvSpPr>
            <p:cNvPr id="218122" name="Text Box 9"/>
            <p:cNvSpPr txBox="1">
              <a:spLocks noChangeArrowheads="1"/>
            </p:cNvSpPr>
            <p:nvPr/>
          </p:nvSpPr>
          <p:spPr bwMode="auto">
            <a:xfrm>
              <a:off x="5216" y="1706"/>
              <a:ext cx="680" cy="250"/>
            </a:xfrm>
            <a:prstGeom prst="rect">
              <a:avLst/>
            </a:prstGeom>
            <a:noFill/>
            <a:ln w="9525">
              <a:noFill/>
              <a:miter lim="800000"/>
              <a:headEnd/>
              <a:tailEnd/>
            </a:ln>
          </p:spPr>
          <p:txBody>
            <a:bodyPr>
              <a:spAutoFit/>
            </a:bodyPr>
            <a:lstStyle/>
            <a:p>
              <a:pPr eaLnBrk="0" hangingPunct="0">
                <a:spcBef>
                  <a:spcPct val="50000"/>
                </a:spcBef>
              </a:pPr>
              <a:r>
                <a:rPr lang="en-US" sz="2000" b="1" smtClean="0">
                  <a:solidFill>
                    <a:srgbClr val="000000"/>
                  </a:solidFill>
                  <a:latin typeface="Arial" charset="0"/>
                  <a:ea typeface="MS PGothic" pitchFamily="34" charset="-128"/>
                </a:rPr>
                <a:t>t = 0</a:t>
              </a:r>
              <a:endParaRPr lang="el-GR" sz="2000" b="1" smtClean="0">
                <a:solidFill>
                  <a:srgbClr val="000000"/>
                </a:solidFill>
                <a:latin typeface="Arial" charset="0"/>
                <a:ea typeface="MS PGothic" pitchFamily="34" charset="-128"/>
              </a:endParaRPr>
            </a:p>
          </p:txBody>
        </p:sp>
        <p:grpSp>
          <p:nvGrpSpPr>
            <p:cNvPr id="5" name="Group 11"/>
            <p:cNvGrpSpPr>
              <a:grpSpLocks/>
            </p:cNvGrpSpPr>
            <p:nvPr/>
          </p:nvGrpSpPr>
          <p:grpSpPr bwMode="auto">
            <a:xfrm>
              <a:off x="3016" y="2251"/>
              <a:ext cx="2132" cy="878"/>
              <a:chOff x="2880" y="1298"/>
              <a:chExt cx="2132" cy="878"/>
            </a:xfrm>
          </p:grpSpPr>
          <p:grpSp>
            <p:nvGrpSpPr>
              <p:cNvPr id="6" name="Group 12"/>
              <p:cNvGrpSpPr>
                <a:grpSpLocks/>
              </p:cNvGrpSpPr>
              <p:nvPr/>
            </p:nvGrpSpPr>
            <p:grpSpPr bwMode="auto">
              <a:xfrm>
                <a:off x="2880" y="1298"/>
                <a:ext cx="2132" cy="681"/>
                <a:chOff x="2880" y="1298"/>
                <a:chExt cx="2132" cy="681"/>
              </a:xfrm>
            </p:grpSpPr>
            <p:sp>
              <p:nvSpPr>
                <p:cNvPr id="218125" name="Line 13"/>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8126" name="Line 14"/>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8127" name="Text Box 15"/>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f</a:t>
                </a:r>
                <a:endParaRPr lang="el-GR" b="1" smtClean="0">
                  <a:solidFill>
                    <a:srgbClr val="000000"/>
                  </a:solidFill>
                  <a:latin typeface="Arial" charset="0"/>
                  <a:ea typeface="MS PGothic" pitchFamily="34" charset="-128"/>
                </a:endParaRPr>
              </a:p>
            </p:txBody>
          </p:sp>
          <p:sp>
            <p:nvSpPr>
              <p:cNvPr id="218128" name="Text Box 16"/>
              <p:cNvSpPr txBox="1">
                <a:spLocks noChangeArrowheads="1"/>
              </p:cNvSpPr>
              <p:nvPr/>
            </p:nvSpPr>
            <p:spPr bwMode="auto">
              <a:xfrm>
                <a:off x="4785" y="188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x</a:t>
                </a:r>
                <a:endParaRPr lang="el-GR" b="1" smtClean="0">
                  <a:solidFill>
                    <a:srgbClr val="000000"/>
                  </a:solidFill>
                  <a:latin typeface="Arial" charset="0"/>
                  <a:ea typeface="MS PGothic" pitchFamily="34" charset="-128"/>
                </a:endParaRPr>
              </a:p>
            </p:txBody>
          </p:sp>
        </p:grpSp>
        <p:grpSp>
          <p:nvGrpSpPr>
            <p:cNvPr id="7" name="Group 17"/>
            <p:cNvGrpSpPr>
              <a:grpSpLocks/>
            </p:cNvGrpSpPr>
            <p:nvPr/>
          </p:nvGrpSpPr>
          <p:grpSpPr bwMode="auto">
            <a:xfrm>
              <a:off x="3016" y="3067"/>
              <a:ext cx="2132" cy="878"/>
              <a:chOff x="2880" y="1298"/>
              <a:chExt cx="2132" cy="878"/>
            </a:xfrm>
          </p:grpSpPr>
          <p:grpSp>
            <p:nvGrpSpPr>
              <p:cNvPr id="8" name="Group 18"/>
              <p:cNvGrpSpPr>
                <a:grpSpLocks/>
              </p:cNvGrpSpPr>
              <p:nvPr/>
            </p:nvGrpSpPr>
            <p:grpSpPr bwMode="auto">
              <a:xfrm>
                <a:off x="2880" y="1298"/>
                <a:ext cx="2132" cy="681"/>
                <a:chOff x="2880" y="1298"/>
                <a:chExt cx="2132" cy="681"/>
              </a:xfrm>
            </p:grpSpPr>
            <p:sp>
              <p:nvSpPr>
                <p:cNvPr id="218131" name="Line 19"/>
                <p:cNvSpPr>
                  <a:spLocks noChangeShapeType="1"/>
                </p:cNvSpPr>
                <p:nvPr/>
              </p:nvSpPr>
              <p:spPr bwMode="auto">
                <a:xfrm>
                  <a:off x="2880" y="1933"/>
                  <a:ext cx="2132" cy="0"/>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sp>
              <p:nvSpPr>
                <p:cNvPr id="218132" name="Line 20"/>
                <p:cNvSpPr>
                  <a:spLocks noChangeShapeType="1"/>
                </p:cNvSpPr>
                <p:nvPr/>
              </p:nvSpPr>
              <p:spPr bwMode="auto">
                <a:xfrm flipH="1" flipV="1">
                  <a:off x="2971" y="1298"/>
                  <a:ext cx="0" cy="681"/>
                </a:xfrm>
                <a:prstGeom prst="line">
                  <a:avLst/>
                </a:prstGeom>
                <a:noFill/>
                <a:ln w="9525">
                  <a:solidFill>
                    <a:schemeClr val="tx1"/>
                  </a:solidFill>
                  <a:round/>
                  <a:headEnd/>
                  <a:tailEnd type="triangle" w="med" len="med"/>
                </a:ln>
              </p:spPr>
              <p:txBody>
                <a:bodyPr/>
                <a:lstStyle/>
                <a:p>
                  <a:endParaRPr lang="en-GB" sz="1800" smtClean="0">
                    <a:solidFill>
                      <a:srgbClr val="000000"/>
                    </a:solidFill>
                    <a:latin typeface="Arial" charset="0"/>
                  </a:endParaRPr>
                </a:p>
              </p:txBody>
            </p:sp>
          </p:grpSp>
          <p:sp>
            <p:nvSpPr>
              <p:cNvPr id="218133" name="Text Box 21"/>
              <p:cNvSpPr txBox="1">
                <a:spLocks noChangeArrowheads="1"/>
              </p:cNvSpPr>
              <p:nvPr/>
            </p:nvSpPr>
            <p:spPr bwMode="auto">
              <a:xfrm>
                <a:off x="2971" y="1298"/>
                <a:ext cx="227" cy="288"/>
              </a:xfrm>
              <a:prstGeom prst="rect">
                <a:avLst/>
              </a:prstGeom>
              <a:noFill/>
              <a:ln w="9525">
                <a:noFill/>
                <a:miter lim="800000"/>
                <a:headEnd/>
                <a:tailEnd/>
              </a:ln>
            </p:spPr>
            <p:txBody>
              <a:bodyPr>
                <a:spAutoFit/>
              </a:bodyPr>
              <a:lstStyle/>
              <a:p>
                <a:pPr eaLnBrk="0" hangingPunct="0">
                  <a:spcBef>
                    <a:spcPct val="50000"/>
                  </a:spcBef>
                </a:pPr>
                <a:r>
                  <a:rPr lang="en-US" b="1" dirty="0" smtClean="0">
                    <a:solidFill>
                      <a:srgbClr val="000000"/>
                    </a:solidFill>
                    <a:latin typeface="Arial" charset="0"/>
                    <a:ea typeface="MS PGothic" pitchFamily="34" charset="-128"/>
                  </a:rPr>
                  <a:t>f</a:t>
                </a:r>
                <a:endParaRPr lang="el-GR" b="1" dirty="0" smtClean="0">
                  <a:solidFill>
                    <a:srgbClr val="000000"/>
                  </a:solidFill>
                  <a:latin typeface="Arial" charset="0"/>
                  <a:ea typeface="MS PGothic" pitchFamily="34" charset="-128"/>
                </a:endParaRPr>
              </a:p>
            </p:txBody>
          </p:sp>
          <p:sp>
            <p:nvSpPr>
              <p:cNvPr id="218134" name="Text Box 22"/>
              <p:cNvSpPr txBox="1">
                <a:spLocks noChangeArrowheads="1"/>
              </p:cNvSpPr>
              <p:nvPr/>
            </p:nvSpPr>
            <p:spPr bwMode="auto">
              <a:xfrm>
                <a:off x="4785" y="1888"/>
                <a:ext cx="227" cy="288"/>
              </a:xfrm>
              <a:prstGeom prst="rect">
                <a:avLst/>
              </a:prstGeom>
              <a:noFill/>
              <a:ln w="9525">
                <a:noFill/>
                <a:miter lim="800000"/>
                <a:headEnd/>
                <a:tailEnd/>
              </a:ln>
            </p:spPr>
            <p:txBody>
              <a:bodyPr>
                <a:spAutoFit/>
              </a:bodyPr>
              <a:lstStyle/>
              <a:p>
                <a:pPr eaLnBrk="0" hangingPunct="0">
                  <a:spcBef>
                    <a:spcPct val="50000"/>
                  </a:spcBef>
                </a:pPr>
                <a:r>
                  <a:rPr lang="en-US" b="1" smtClean="0">
                    <a:solidFill>
                      <a:srgbClr val="000000"/>
                    </a:solidFill>
                    <a:latin typeface="Arial" charset="0"/>
                    <a:ea typeface="MS PGothic" pitchFamily="34" charset="-128"/>
                  </a:rPr>
                  <a:t>x</a:t>
                </a:r>
                <a:endParaRPr lang="el-GR" b="1" smtClean="0">
                  <a:solidFill>
                    <a:srgbClr val="000000"/>
                  </a:solidFill>
                  <a:latin typeface="Arial" charset="0"/>
                  <a:ea typeface="MS PGothic" pitchFamily="34" charset="-128"/>
                </a:endParaRPr>
              </a:p>
            </p:txBody>
          </p:sp>
        </p:grpSp>
        <p:sp>
          <p:nvSpPr>
            <p:cNvPr id="218135" name="Freeform 23"/>
            <p:cNvSpPr>
              <a:spLocks/>
            </p:cNvSpPr>
            <p:nvPr/>
          </p:nvSpPr>
          <p:spPr bwMode="auto">
            <a:xfrm>
              <a:off x="3197" y="1790"/>
              <a:ext cx="1452" cy="506"/>
            </a:xfrm>
            <a:custGeom>
              <a:avLst/>
              <a:gdLst>
                <a:gd name="T0" fmla="*/ 0 w 1452"/>
                <a:gd name="T1" fmla="*/ 442913 h 506"/>
                <a:gd name="T2" fmla="*/ 288925 w 1452"/>
                <a:gd name="T3" fmla="*/ 371475 h 506"/>
                <a:gd name="T4" fmla="*/ 433388 w 1452"/>
                <a:gd name="T5" fmla="*/ 155575 h 506"/>
                <a:gd name="T6" fmla="*/ 649287 w 1452"/>
                <a:gd name="T7" fmla="*/ 11113 h 506"/>
                <a:gd name="T8" fmla="*/ 792162 w 1452"/>
                <a:gd name="T9" fmla="*/ 227013 h 506"/>
                <a:gd name="T10" fmla="*/ 936625 w 1452"/>
                <a:gd name="T11" fmla="*/ 658813 h 506"/>
                <a:gd name="T12" fmla="*/ 1152525 w 1452"/>
                <a:gd name="T13" fmla="*/ 731838 h 506"/>
                <a:gd name="T14" fmla="*/ 1512887 w 1452"/>
                <a:gd name="T15" fmla="*/ 227013 h 506"/>
                <a:gd name="T16" fmla="*/ 1728788 w 1452"/>
                <a:gd name="T17" fmla="*/ 298450 h 506"/>
                <a:gd name="T18" fmla="*/ 1800225 w 1452"/>
                <a:gd name="T19" fmla="*/ 515938 h 506"/>
                <a:gd name="T20" fmla="*/ 2017713 w 1452"/>
                <a:gd name="T21" fmla="*/ 515938 h 506"/>
                <a:gd name="T22" fmla="*/ 2089150 w 1452"/>
                <a:gd name="T23" fmla="*/ 442913 h 506"/>
                <a:gd name="T24" fmla="*/ 2305050 w 1452"/>
                <a:gd name="T25" fmla="*/ 442913 h 50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452"/>
                <a:gd name="T40" fmla="*/ 0 h 506"/>
                <a:gd name="T41" fmla="*/ 1452 w 1452"/>
                <a:gd name="T42" fmla="*/ 506 h 50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p:spPr>
          <p:txBody>
            <a:bodyPr/>
            <a:lstStyle/>
            <a:p>
              <a:endParaRPr lang="en-GB" sz="1800" smtClean="0">
                <a:solidFill>
                  <a:srgbClr val="000000"/>
                </a:solidFill>
                <a:latin typeface="Arial" charset="0"/>
              </a:endParaRPr>
            </a:p>
          </p:txBody>
        </p:sp>
        <p:sp>
          <p:nvSpPr>
            <p:cNvPr id="218136" name="Line 24"/>
            <p:cNvSpPr>
              <a:spLocks noChangeShapeType="1"/>
            </p:cNvSpPr>
            <p:nvPr/>
          </p:nvSpPr>
          <p:spPr bwMode="auto">
            <a:xfrm flipH="1">
              <a:off x="2653" y="2069"/>
              <a:ext cx="545" cy="1679"/>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8137" name="Line 25"/>
            <p:cNvSpPr>
              <a:spLocks noChangeShapeType="1"/>
            </p:cNvSpPr>
            <p:nvPr/>
          </p:nvSpPr>
          <p:spPr bwMode="auto">
            <a:xfrm flipH="1">
              <a:off x="3152" y="1933"/>
              <a:ext cx="545" cy="1679"/>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8138" name="Line 26"/>
            <p:cNvSpPr>
              <a:spLocks noChangeShapeType="1"/>
            </p:cNvSpPr>
            <p:nvPr/>
          </p:nvSpPr>
          <p:spPr bwMode="auto">
            <a:xfrm flipH="1">
              <a:off x="3651" y="1933"/>
              <a:ext cx="545" cy="1679"/>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8139" name="Line 27"/>
            <p:cNvSpPr>
              <a:spLocks noChangeShapeType="1"/>
            </p:cNvSpPr>
            <p:nvPr/>
          </p:nvSpPr>
          <p:spPr bwMode="auto">
            <a:xfrm flipH="1">
              <a:off x="4105" y="2024"/>
              <a:ext cx="545" cy="1679"/>
            </a:xfrm>
            <a:prstGeom prst="line">
              <a:avLst/>
            </a:prstGeom>
            <a:noFill/>
            <a:ln w="9525">
              <a:solidFill>
                <a:schemeClr val="tx1"/>
              </a:solidFill>
              <a:prstDash val="dash"/>
              <a:round/>
              <a:headEnd/>
              <a:tailEnd/>
            </a:ln>
          </p:spPr>
          <p:txBody>
            <a:bodyPr/>
            <a:lstStyle/>
            <a:p>
              <a:endParaRPr lang="en-GB" sz="1800" smtClean="0">
                <a:solidFill>
                  <a:srgbClr val="000000"/>
                </a:solidFill>
                <a:latin typeface="Arial" charset="0"/>
              </a:endParaRPr>
            </a:p>
          </p:txBody>
        </p:sp>
        <p:sp>
          <p:nvSpPr>
            <p:cNvPr id="218140" name="Freeform 28"/>
            <p:cNvSpPr>
              <a:spLocks/>
            </p:cNvSpPr>
            <p:nvPr/>
          </p:nvSpPr>
          <p:spPr bwMode="auto">
            <a:xfrm>
              <a:off x="2925" y="2614"/>
              <a:ext cx="1452" cy="506"/>
            </a:xfrm>
            <a:custGeom>
              <a:avLst/>
              <a:gdLst>
                <a:gd name="T0" fmla="*/ 0 w 1452"/>
                <a:gd name="T1" fmla="*/ 442913 h 506"/>
                <a:gd name="T2" fmla="*/ 288925 w 1452"/>
                <a:gd name="T3" fmla="*/ 371475 h 506"/>
                <a:gd name="T4" fmla="*/ 433388 w 1452"/>
                <a:gd name="T5" fmla="*/ 155575 h 506"/>
                <a:gd name="T6" fmla="*/ 649287 w 1452"/>
                <a:gd name="T7" fmla="*/ 11113 h 506"/>
                <a:gd name="T8" fmla="*/ 792162 w 1452"/>
                <a:gd name="T9" fmla="*/ 227013 h 506"/>
                <a:gd name="T10" fmla="*/ 936625 w 1452"/>
                <a:gd name="T11" fmla="*/ 658813 h 506"/>
                <a:gd name="T12" fmla="*/ 1152525 w 1452"/>
                <a:gd name="T13" fmla="*/ 731838 h 506"/>
                <a:gd name="T14" fmla="*/ 1512887 w 1452"/>
                <a:gd name="T15" fmla="*/ 227013 h 506"/>
                <a:gd name="T16" fmla="*/ 1728788 w 1452"/>
                <a:gd name="T17" fmla="*/ 298450 h 506"/>
                <a:gd name="T18" fmla="*/ 1800225 w 1452"/>
                <a:gd name="T19" fmla="*/ 515938 h 506"/>
                <a:gd name="T20" fmla="*/ 2017713 w 1452"/>
                <a:gd name="T21" fmla="*/ 515938 h 506"/>
                <a:gd name="T22" fmla="*/ 2089150 w 1452"/>
                <a:gd name="T23" fmla="*/ 442913 h 506"/>
                <a:gd name="T24" fmla="*/ 2305050 w 1452"/>
                <a:gd name="T25" fmla="*/ 442913 h 50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452"/>
                <a:gd name="T40" fmla="*/ 0 h 506"/>
                <a:gd name="T41" fmla="*/ 1452 w 1452"/>
                <a:gd name="T42" fmla="*/ 506 h 50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p:spPr>
          <p:txBody>
            <a:bodyPr/>
            <a:lstStyle/>
            <a:p>
              <a:endParaRPr lang="en-GB" sz="1800" smtClean="0">
                <a:solidFill>
                  <a:srgbClr val="000000"/>
                </a:solidFill>
                <a:latin typeface="Arial" charset="0"/>
              </a:endParaRPr>
            </a:p>
          </p:txBody>
        </p:sp>
        <p:sp>
          <p:nvSpPr>
            <p:cNvPr id="218141" name="Freeform 29"/>
            <p:cNvSpPr>
              <a:spLocks/>
            </p:cNvSpPr>
            <p:nvPr/>
          </p:nvSpPr>
          <p:spPr bwMode="auto">
            <a:xfrm>
              <a:off x="2653" y="3430"/>
              <a:ext cx="1452" cy="506"/>
            </a:xfrm>
            <a:custGeom>
              <a:avLst/>
              <a:gdLst>
                <a:gd name="T0" fmla="*/ 0 w 1452"/>
                <a:gd name="T1" fmla="*/ 442913 h 506"/>
                <a:gd name="T2" fmla="*/ 288925 w 1452"/>
                <a:gd name="T3" fmla="*/ 371475 h 506"/>
                <a:gd name="T4" fmla="*/ 433388 w 1452"/>
                <a:gd name="T5" fmla="*/ 155575 h 506"/>
                <a:gd name="T6" fmla="*/ 649287 w 1452"/>
                <a:gd name="T7" fmla="*/ 11113 h 506"/>
                <a:gd name="T8" fmla="*/ 792162 w 1452"/>
                <a:gd name="T9" fmla="*/ 227013 h 506"/>
                <a:gd name="T10" fmla="*/ 936625 w 1452"/>
                <a:gd name="T11" fmla="*/ 658813 h 506"/>
                <a:gd name="T12" fmla="*/ 1152525 w 1452"/>
                <a:gd name="T13" fmla="*/ 731838 h 506"/>
                <a:gd name="T14" fmla="*/ 1512887 w 1452"/>
                <a:gd name="T15" fmla="*/ 227013 h 506"/>
                <a:gd name="T16" fmla="*/ 1728788 w 1452"/>
                <a:gd name="T17" fmla="*/ 298450 h 506"/>
                <a:gd name="T18" fmla="*/ 1800225 w 1452"/>
                <a:gd name="T19" fmla="*/ 515938 h 506"/>
                <a:gd name="T20" fmla="*/ 2017713 w 1452"/>
                <a:gd name="T21" fmla="*/ 515938 h 506"/>
                <a:gd name="T22" fmla="*/ 2089150 w 1452"/>
                <a:gd name="T23" fmla="*/ 442913 h 506"/>
                <a:gd name="T24" fmla="*/ 2305050 w 1452"/>
                <a:gd name="T25" fmla="*/ 442913 h 50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452"/>
                <a:gd name="T40" fmla="*/ 0 h 506"/>
                <a:gd name="T41" fmla="*/ 1452 w 1452"/>
                <a:gd name="T42" fmla="*/ 506 h 50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452" h="506">
                  <a:moveTo>
                    <a:pt x="0" y="279"/>
                  </a:moveTo>
                  <a:cubicBezTo>
                    <a:pt x="68" y="271"/>
                    <a:pt x="137" y="264"/>
                    <a:pt x="182" y="234"/>
                  </a:cubicBezTo>
                  <a:cubicBezTo>
                    <a:pt x="227" y="204"/>
                    <a:pt x="235" y="136"/>
                    <a:pt x="273" y="98"/>
                  </a:cubicBezTo>
                  <a:cubicBezTo>
                    <a:pt x="311" y="60"/>
                    <a:pt x="371" y="0"/>
                    <a:pt x="409" y="7"/>
                  </a:cubicBezTo>
                  <a:cubicBezTo>
                    <a:pt x="447" y="14"/>
                    <a:pt x="469" y="75"/>
                    <a:pt x="499" y="143"/>
                  </a:cubicBezTo>
                  <a:cubicBezTo>
                    <a:pt x="529" y="211"/>
                    <a:pt x="552" y="362"/>
                    <a:pt x="590" y="415"/>
                  </a:cubicBezTo>
                  <a:cubicBezTo>
                    <a:pt x="628" y="468"/>
                    <a:pt x="666" y="506"/>
                    <a:pt x="726" y="461"/>
                  </a:cubicBezTo>
                  <a:cubicBezTo>
                    <a:pt x="786" y="416"/>
                    <a:pt x="893" y="188"/>
                    <a:pt x="953" y="143"/>
                  </a:cubicBezTo>
                  <a:cubicBezTo>
                    <a:pt x="1013" y="98"/>
                    <a:pt x="1059" y="158"/>
                    <a:pt x="1089" y="188"/>
                  </a:cubicBezTo>
                  <a:cubicBezTo>
                    <a:pt x="1119" y="218"/>
                    <a:pt x="1104" y="302"/>
                    <a:pt x="1134" y="325"/>
                  </a:cubicBezTo>
                  <a:cubicBezTo>
                    <a:pt x="1164" y="348"/>
                    <a:pt x="1241" y="333"/>
                    <a:pt x="1271" y="325"/>
                  </a:cubicBezTo>
                  <a:cubicBezTo>
                    <a:pt x="1301" y="317"/>
                    <a:pt x="1286" y="287"/>
                    <a:pt x="1316" y="279"/>
                  </a:cubicBezTo>
                  <a:cubicBezTo>
                    <a:pt x="1346" y="271"/>
                    <a:pt x="1399" y="275"/>
                    <a:pt x="1452" y="279"/>
                  </a:cubicBezTo>
                </a:path>
              </a:pathLst>
            </a:custGeom>
            <a:noFill/>
            <a:ln w="25400">
              <a:solidFill>
                <a:srgbClr val="FF0000"/>
              </a:solidFill>
              <a:round/>
              <a:headEnd/>
              <a:tailEnd/>
            </a:ln>
          </p:spPr>
          <p:txBody>
            <a:bodyPr/>
            <a:lstStyle/>
            <a:p>
              <a:endParaRPr lang="en-GB" sz="1800" smtClean="0">
                <a:solidFill>
                  <a:srgbClr val="000000"/>
                </a:solidFill>
                <a:latin typeface="Arial" charset="0"/>
              </a:endParaRPr>
            </a:p>
          </p:txBody>
        </p:sp>
        <p:sp>
          <p:nvSpPr>
            <p:cNvPr id="218142" name="Text Box 31"/>
            <p:cNvSpPr txBox="1">
              <a:spLocks noChangeArrowheads="1"/>
            </p:cNvSpPr>
            <p:nvPr/>
          </p:nvSpPr>
          <p:spPr bwMode="auto">
            <a:xfrm>
              <a:off x="5216" y="2387"/>
              <a:ext cx="680" cy="250"/>
            </a:xfrm>
            <a:prstGeom prst="rect">
              <a:avLst/>
            </a:prstGeom>
            <a:noFill/>
            <a:ln w="9525">
              <a:noFill/>
              <a:miter lim="800000"/>
              <a:headEnd/>
              <a:tailEnd/>
            </a:ln>
          </p:spPr>
          <p:txBody>
            <a:bodyPr>
              <a:spAutoFit/>
            </a:bodyPr>
            <a:lstStyle/>
            <a:p>
              <a:pPr eaLnBrk="0" hangingPunct="0">
                <a:spcBef>
                  <a:spcPct val="50000"/>
                </a:spcBef>
              </a:pPr>
              <a:r>
                <a:rPr lang="en-US" sz="2000" b="1" dirty="0" smtClean="0">
                  <a:solidFill>
                    <a:srgbClr val="000000"/>
                  </a:solidFill>
                  <a:latin typeface="Arial" charset="0"/>
                  <a:ea typeface="MS PGothic" pitchFamily="34" charset="-128"/>
                </a:rPr>
                <a:t>t = t</a:t>
              </a:r>
              <a:r>
                <a:rPr lang="en-US" sz="2000" b="1" baseline="-25000" dirty="0" smtClean="0">
                  <a:solidFill>
                    <a:srgbClr val="000000"/>
                  </a:solidFill>
                  <a:latin typeface="Arial" charset="0"/>
                  <a:ea typeface="MS PGothic" pitchFamily="34" charset="-128"/>
                </a:rPr>
                <a:t>1</a:t>
              </a:r>
              <a:endParaRPr lang="el-GR" sz="2000" b="1" baseline="-25000" dirty="0" smtClean="0">
                <a:solidFill>
                  <a:srgbClr val="000000"/>
                </a:solidFill>
                <a:latin typeface="Arial" charset="0"/>
                <a:ea typeface="MS PGothic" pitchFamily="34" charset="-128"/>
              </a:endParaRPr>
            </a:p>
          </p:txBody>
        </p:sp>
        <p:sp>
          <p:nvSpPr>
            <p:cNvPr id="218143" name="Text Box 32"/>
            <p:cNvSpPr txBox="1">
              <a:spLocks noChangeArrowheads="1"/>
            </p:cNvSpPr>
            <p:nvPr/>
          </p:nvSpPr>
          <p:spPr bwMode="auto">
            <a:xfrm>
              <a:off x="5216" y="3112"/>
              <a:ext cx="680" cy="250"/>
            </a:xfrm>
            <a:prstGeom prst="rect">
              <a:avLst/>
            </a:prstGeom>
            <a:noFill/>
            <a:ln w="9525">
              <a:noFill/>
              <a:miter lim="800000"/>
              <a:headEnd/>
              <a:tailEnd/>
            </a:ln>
          </p:spPr>
          <p:txBody>
            <a:bodyPr>
              <a:spAutoFit/>
            </a:bodyPr>
            <a:lstStyle/>
            <a:p>
              <a:pPr eaLnBrk="0" hangingPunct="0">
                <a:spcBef>
                  <a:spcPct val="50000"/>
                </a:spcBef>
              </a:pPr>
              <a:r>
                <a:rPr lang="en-US" sz="2000" b="1" smtClean="0">
                  <a:solidFill>
                    <a:srgbClr val="000000"/>
                  </a:solidFill>
                  <a:latin typeface="Arial" charset="0"/>
                  <a:ea typeface="MS PGothic" pitchFamily="34" charset="-128"/>
                </a:rPr>
                <a:t>t = t</a:t>
              </a:r>
              <a:r>
                <a:rPr lang="en-US" sz="2000" b="1" baseline="-25000" smtClean="0">
                  <a:solidFill>
                    <a:srgbClr val="000000"/>
                  </a:solidFill>
                  <a:latin typeface="Arial" charset="0"/>
                  <a:ea typeface="MS PGothic" pitchFamily="34" charset="-128"/>
                </a:rPr>
                <a:t>2</a:t>
              </a:r>
              <a:endParaRPr lang="el-GR" sz="2000" b="1" baseline="-25000" smtClean="0">
                <a:solidFill>
                  <a:srgbClr val="000000"/>
                </a:solidFill>
                <a:latin typeface="Arial" charset="0"/>
                <a:ea typeface="MS PGothic" pitchFamily="34" charset="-128"/>
              </a:endParaRPr>
            </a:p>
          </p:txBody>
        </p:sp>
      </p:grpSp>
      <p:sp>
        <p:nvSpPr>
          <p:cNvPr id="218145" name="Text Box 33"/>
          <p:cNvSpPr txBox="1">
            <a:spLocks noChangeArrowheads="1"/>
          </p:cNvSpPr>
          <p:nvPr/>
        </p:nvSpPr>
        <p:spPr bwMode="auto">
          <a:xfrm>
            <a:off x="467544" y="2348880"/>
            <a:ext cx="2879725" cy="336550"/>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0</a:t>
            </a:r>
            <a:endParaRPr lang="en-US" sz="1600" dirty="0" smtClean="0">
              <a:latin typeface="Arial" charset="0"/>
            </a:endParaRPr>
          </a:p>
        </p:txBody>
      </p:sp>
      <p:sp>
        <p:nvSpPr>
          <p:cNvPr id="218146" name="Text Box 34"/>
          <p:cNvSpPr txBox="1">
            <a:spLocks noChangeArrowheads="1"/>
          </p:cNvSpPr>
          <p:nvPr/>
        </p:nvSpPr>
        <p:spPr bwMode="auto">
          <a:xfrm>
            <a:off x="395536" y="3212976"/>
            <a:ext cx="4052887" cy="1069975"/>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t1, </a:t>
            </a:r>
            <a:r>
              <a:rPr lang="el-GR" sz="1600" b="1" dirty="0" smtClean="0">
                <a:latin typeface="Arial" charset="0"/>
              </a:rPr>
              <a:t>η λύση της εξίσωσης γίνεται </a:t>
            </a:r>
            <a:r>
              <a:rPr lang="en-US" sz="1600" b="1" dirty="0" smtClean="0">
                <a:latin typeface="Arial" charset="0"/>
              </a:rPr>
              <a:t>f (x</a:t>
            </a:r>
            <a:r>
              <a:rPr lang="el-GR" sz="1600" b="1" dirty="0" smtClean="0">
                <a:latin typeface="Arial" charset="0"/>
              </a:rPr>
              <a:t> - </a:t>
            </a:r>
            <a:r>
              <a:rPr lang="en-US" sz="1600" b="1" dirty="0" smtClean="0">
                <a:latin typeface="Arial" charset="0"/>
              </a:rPr>
              <a:t>ct1) = f(x1), </a:t>
            </a:r>
            <a:r>
              <a:rPr lang="el-GR" sz="1600" b="1" dirty="0" smtClean="0">
                <a:latin typeface="Arial" charset="0"/>
              </a:rPr>
              <a:t>όπου</a:t>
            </a:r>
          </a:p>
          <a:p>
            <a:pPr eaLnBrk="0" hangingPunct="0"/>
            <a:r>
              <a:rPr lang="el-GR" sz="1600" b="1" dirty="0" smtClean="0">
                <a:latin typeface="Arial" charset="0"/>
              </a:rPr>
              <a:t> </a:t>
            </a:r>
            <a:r>
              <a:rPr lang="en-US" sz="1600" b="1" dirty="0" smtClean="0">
                <a:latin typeface="Arial" charset="0"/>
              </a:rPr>
              <a:t>x1</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x </a:t>
            </a:r>
            <a:r>
              <a:rPr lang="el-GR" sz="1600" b="1" dirty="0" smtClean="0">
                <a:latin typeface="Arial" charset="0"/>
              </a:rPr>
              <a:t>-</a:t>
            </a:r>
            <a:r>
              <a:rPr lang="en-US" sz="1600" b="1" dirty="0" smtClean="0">
                <a:latin typeface="Arial" charset="0"/>
              </a:rPr>
              <a:t> ct1</a:t>
            </a:r>
            <a:endParaRPr lang="el-GR" sz="1600" b="1" dirty="0" smtClean="0">
              <a:latin typeface="Arial" charset="0"/>
            </a:endParaRPr>
          </a:p>
          <a:p>
            <a:pPr eaLnBrk="0" hangingPunct="0"/>
            <a:endParaRPr lang="en-US" sz="1600" dirty="0" smtClean="0">
              <a:solidFill>
                <a:srgbClr val="3333FF"/>
              </a:solidFill>
              <a:latin typeface="Arial" charset="0"/>
            </a:endParaRPr>
          </a:p>
        </p:txBody>
      </p:sp>
      <p:sp>
        <p:nvSpPr>
          <p:cNvPr id="218147" name="Text Box 35"/>
          <p:cNvSpPr txBox="1">
            <a:spLocks noChangeArrowheads="1"/>
          </p:cNvSpPr>
          <p:nvPr/>
        </p:nvSpPr>
        <p:spPr bwMode="auto">
          <a:xfrm>
            <a:off x="395536" y="4653136"/>
            <a:ext cx="3816350" cy="825500"/>
          </a:xfrm>
          <a:prstGeom prst="rect">
            <a:avLst/>
          </a:prstGeom>
          <a:noFill/>
          <a:ln w="9525">
            <a:noFill/>
            <a:miter lim="800000"/>
            <a:headEnd/>
            <a:tailEnd/>
          </a:ln>
          <a:effectLst/>
        </p:spPr>
        <p:txBody>
          <a:bodyPr>
            <a:spAutoFit/>
          </a:bodyPr>
          <a:lstStyle/>
          <a:p>
            <a:pPr eaLnBrk="0" hangingPunct="0"/>
            <a:r>
              <a:rPr lang="el-GR" sz="1600" b="1" dirty="0" smtClean="0">
                <a:latin typeface="Arial" charset="0"/>
              </a:rPr>
              <a:t>Σε χρόνο </a:t>
            </a:r>
            <a:r>
              <a:rPr lang="en-US" sz="1600" b="1" dirty="0" smtClean="0">
                <a:latin typeface="Arial" charset="0"/>
              </a:rPr>
              <a:t>t = t2, </a:t>
            </a:r>
            <a:r>
              <a:rPr lang="el-GR" sz="1600" b="1" dirty="0" smtClean="0">
                <a:latin typeface="Arial" charset="0"/>
              </a:rPr>
              <a:t>η λύση της εξίσωσης γίνεται </a:t>
            </a:r>
            <a:r>
              <a:rPr lang="en-US" sz="1600" b="1" dirty="0" smtClean="0">
                <a:latin typeface="Arial" charset="0"/>
              </a:rPr>
              <a:t>f (x</a:t>
            </a:r>
            <a:r>
              <a:rPr lang="el-GR" sz="1600" b="1" dirty="0" smtClean="0">
                <a:latin typeface="Arial" charset="0"/>
              </a:rPr>
              <a:t> - </a:t>
            </a:r>
            <a:r>
              <a:rPr lang="en-US" sz="1600" b="1" dirty="0" smtClean="0">
                <a:latin typeface="Arial" charset="0"/>
              </a:rPr>
              <a:t>ct2) = f(x2), </a:t>
            </a:r>
            <a:r>
              <a:rPr lang="el-GR" sz="1600" b="1" dirty="0" smtClean="0">
                <a:latin typeface="Arial" charset="0"/>
              </a:rPr>
              <a:t>όπου </a:t>
            </a:r>
          </a:p>
          <a:p>
            <a:pPr eaLnBrk="0" hangingPunct="0"/>
            <a:r>
              <a:rPr lang="en-US" sz="1600" b="1" dirty="0" smtClean="0">
                <a:latin typeface="Arial" charset="0"/>
              </a:rPr>
              <a:t>x2</a:t>
            </a:r>
            <a:r>
              <a:rPr lang="el-GR" sz="1600" b="1" dirty="0" smtClean="0">
                <a:latin typeface="Arial" charset="0"/>
              </a:rPr>
              <a:t> </a:t>
            </a:r>
            <a:r>
              <a:rPr lang="en-US" sz="1600" b="1" dirty="0" smtClean="0">
                <a:latin typeface="Arial" charset="0"/>
              </a:rPr>
              <a:t>=</a:t>
            </a:r>
            <a:r>
              <a:rPr lang="el-GR" sz="1600" b="1" dirty="0" smtClean="0">
                <a:latin typeface="Arial" charset="0"/>
              </a:rPr>
              <a:t> </a:t>
            </a:r>
            <a:r>
              <a:rPr lang="en-US" sz="1600" b="1" dirty="0" smtClean="0">
                <a:latin typeface="Arial" charset="0"/>
              </a:rPr>
              <a:t>x </a:t>
            </a:r>
            <a:r>
              <a:rPr lang="el-GR" sz="1600" b="1" dirty="0" smtClean="0">
                <a:latin typeface="Arial" charset="0"/>
              </a:rPr>
              <a:t>-</a:t>
            </a:r>
            <a:r>
              <a:rPr lang="en-US" sz="1600" b="1" dirty="0" smtClean="0">
                <a:latin typeface="Arial" charset="0"/>
              </a:rPr>
              <a:t> ct2</a:t>
            </a:r>
            <a:endParaRPr lang="en-US" sz="1600" dirty="0" smtClean="0">
              <a:latin typeface="Arial" charset="0"/>
            </a:endParaRPr>
          </a:p>
        </p:txBody>
      </p:sp>
      <p:sp>
        <p:nvSpPr>
          <p:cNvPr id="218148" name="Text Box 36"/>
          <p:cNvSpPr txBox="1">
            <a:spLocks noChangeArrowheads="1"/>
          </p:cNvSpPr>
          <p:nvPr/>
        </p:nvSpPr>
        <p:spPr bwMode="auto">
          <a:xfrm>
            <a:off x="0" y="841722"/>
            <a:ext cx="6121400" cy="427038"/>
          </a:xfrm>
          <a:prstGeom prst="rect">
            <a:avLst/>
          </a:prstGeom>
          <a:noFill/>
          <a:ln w="9525">
            <a:noFill/>
            <a:miter lim="800000"/>
            <a:headEnd/>
            <a:tailEnd/>
          </a:ln>
          <a:effectLst/>
        </p:spPr>
        <p:txBody>
          <a:bodyPr>
            <a:spAutoFit/>
          </a:bodyPr>
          <a:lstStyle/>
          <a:p>
            <a:r>
              <a:rPr lang="el-GR" sz="2200" b="1" dirty="0" smtClean="0">
                <a:latin typeface="Calibri" pitchFamily="34" charset="0"/>
              </a:rPr>
              <a:t>Κύματα</a:t>
            </a:r>
            <a:r>
              <a:rPr lang="en-US" sz="2200" b="1" dirty="0" smtClean="0">
                <a:latin typeface="Calibri" pitchFamily="34" charset="0"/>
              </a:rPr>
              <a:t>: </a:t>
            </a:r>
            <a:r>
              <a:rPr lang="el-GR" sz="2200" b="1" dirty="0" smtClean="0">
                <a:latin typeface="Calibri" pitchFamily="34" charset="0"/>
              </a:rPr>
              <a:t>Λύση της εξίσωσης κύματος </a:t>
            </a:r>
            <a:endParaRPr lang="en-US" sz="2200" b="1" dirty="0" smtClean="0">
              <a:latin typeface="Calibri" pitchFamily="34" charset="0"/>
            </a:endParaRPr>
          </a:p>
        </p:txBody>
      </p:sp>
      <p:sp>
        <p:nvSpPr>
          <p:cNvPr id="218149" name="Text Box 37"/>
          <p:cNvSpPr txBox="1">
            <a:spLocks noChangeArrowheads="1"/>
          </p:cNvSpPr>
          <p:nvPr/>
        </p:nvSpPr>
        <p:spPr bwMode="auto">
          <a:xfrm>
            <a:off x="107504" y="5949280"/>
            <a:ext cx="8784976" cy="641350"/>
          </a:xfrm>
          <a:prstGeom prst="rect">
            <a:avLst/>
          </a:prstGeom>
          <a:noFill/>
          <a:ln w="9525">
            <a:noFill/>
            <a:miter lim="800000"/>
            <a:headEnd/>
            <a:tailEnd/>
          </a:ln>
          <a:effectLst/>
        </p:spPr>
        <p:txBody>
          <a:bodyPr wrap="square">
            <a:spAutoFit/>
          </a:bodyPr>
          <a:lstStyle/>
          <a:p>
            <a:pPr eaLnBrk="0" hangingPunct="0"/>
            <a:r>
              <a:rPr lang="el-GR" sz="1800" dirty="0" smtClean="0">
                <a:latin typeface="Calibri" pitchFamily="34" charset="0"/>
                <a:cs typeface="Calibri" pitchFamily="34" charset="0"/>
              </a:rPr>
              <a:t>Οποιαδήποτε λύση της μορφής </a:t>
            </a:r>
            <a:r>
              <a:rPr lang="en-US" sz="1800" dirty="0" smtClean="0">
                <a:latin typeface="Calibri" pitchFamily="34" charset="0"/>
                <a:cs typeface="Calibri" pitchFamily="34" charset="0"/>
              </a:rPr>
              <a:t>f(x</a:t>
            </a:r>
            <a:r>
              <a:rPr lang="el-GR" sz="1800" dirty="0" smtClean="0">
                <a:latin typeface="Calibri" pitchFamily="34" charset="0"/>
                <a:cs typeface="Calibri" pitchFamily="34" charset="0"/>
              </a:rPr>
              <a:t> </a:t>
            </a:r>
            <a:r>
              <a:rPr lang="en-US" sz="1800" dirty="0" smtClean="0">
                <a:latin typeface="Calibri" pitchFamily="34" charset="0"/>
                <a:cs typeface="Calibri" pitchFamily="34" charset="0"/>
              </a:rPr>
              <a:t>-</a:t>
            </a:r>
            <a:r>
              <a:rPr lang="el-GR" sz="1800" dirty="0" smtClean="0">
                <a:latin typeface="Calibri" pitchFamily="34" charset="0"/>
                <a:cs typeface="Calibri" pitchFamily="34" charset="0"/>
              </a:rPr>
              <a:t> </a:t>
            </a:r>
            <a:r>
              <a:rPr lang="en-US" sz="1800" dirty="0" smtClean="0">
                <a:latin typeface="Calibri" pitchFamily="34" charset="0"/>
                <a:cs typeface="Calibri" pitchFamily="34" charset="0"/>
              </a:rPr>
              <a:t>ct) </a:t>
            </a:r>
            <a:r>
              <a:rPr lang="el-GR" sz="1800" dirty="0" smtClean="0">
                <a:latin typeface="Calibri" pitchFamily="34" charset="0"/>
                <a:cs typeface="Calibri" pitchFamily="34" charset="0"/>
              </a:rPr>
              <a:t>αντιστοιχεί σε κύμα που κινείται προς τα αριστερά με ταχύτητα </a:t>
            </a:r>
            <a:r>
              <a:rPr lang="en-US" sz="1800" dirty="0" smtClean="0">
                <a:latin typeface="Calibri" pitchFamily="34" charset="0"/>
                <a:cs typeface="Calibri" pitchFamily="34" charset="0"/>
              </a:rPr>
              <a:t>-c.</a:t>
            </a:r>
          </a:p>
        </p:txBody>
      </p:sp>
      <p:sp>
        <p:nvSpPr>
          <p:cNvPr id="37" name="36 - Ορθογώνιο"/>
          <p:cNvSpPr/>
          <p:nvPr/>
        </p:nvSpPr>
        <p:spPr>
          <a:xfrm>
            <a:off x="107504" y="1412776"/>
            <a:ext cx="8712968" cy="646331"/>
          </a:xfrm>
          <a:prstGeom prst="rect">
            <a:avLst/>
          </a:prstGeom>
        </p:spPr>
        <p:txBody>
          <a:bodyPr wrap="square">
            <a:spAutoFit/>
          </a:bodyPr>
          <a:lstStyle/>
          <a:p>
            <a:pPr lvl="0">
              <a:spcBef>
                <a:spcPct val="50000"/>
              </a:spcBef>
            </a:pPr>
            <a:r>
              <a:rPr lang="el-GR" sz="1800" dirty="0" smtClean="0">
                <a:latin typeface="Calibri" pitchFamily="34" charset="0"/>
                <a:cs typeface="Calibri" pitchFamily="34" charset="0"/>
              </a:rPr>
              <a:t>Η λύση της εξίσωσης κύματος                          </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εκτός από </a:t>
            </a:r>
            <a:r>
              <a:rPr lang="en-US" sz="1800" dirty="0" smtClean="0">
                <a:latin typeface="Calibri" pitchFamily="34" charset="0"/>
                <a:cs typeface="Calibri" pitchFamily="34" charset="0"/>
              </a:rPr>
              <a:t>f = f(</a:t>
            </a:r>
            <a:r>
              <a:rPr lang="en-US" sz="1800" dirty="0" err="1" smtClean="0">
                <a:latin typeface="Calibri" pitchFamily="34" charset="0"/>
                <a:cs typeface="Calibri" pitchFamily="34" charset="0"/>
              </a:rPr>
              <a:t>x+ct</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μπορεί να είναι και </a:t>
            </a:r>
            <a:r>
              <a:rPr lang="en-US" sz="1800" dirty="0" smtClean="0">
                <a:latin typeface="Calibri" pitchFamily="34" charset="0"/>
                <a:cs typeface="Calibri" pitchFamily="34" charset="0"/>
              </a:rPr>
              <a:t>f = f(x-ct):</a:t>
            </a:r>
            <a:endParaRPr lang="el-GR" sz="1800" dirty="0">
              <a:latin typeface="Calibri" pitchFamily="34" charset="0"/>
              <a:cs typeface="Calibri" pitchFamily="34" charset="0"/>
            </a:endParaRPr>
          </a:p>
        </p:txBody>
      </p:sp>
      <p:graphicFrame>
        <p:nvGraphicFramePr>
          <p:cNvPr id="409601" name="Object 1"/>
          <p:cNvGraphicFramePr>
            <a:graphicFrameLocks noChangeAspect="1"/>
          </p:cNvGraphicFramePr>
          <p:nvPr/>
        </p:nvGraphicFramePr>
        <p:xfrm>
          <a:off x="3131840" y="1196752"/>
          <a:ext cx="1728192" cy="786657"/>
        </p:xfrm>
        <a:graphic>
          <a:graphicData uri="http://schemas.openxmlformats.org/presentationml/2006/ole">
            <p:oleObj spid="_x0000_s409601" name="Εξίσωση" r:id="rId3" imgW="1002960" imgH="457200" progId="Equation.3">
              <p:embed/>
            </p:oleObj>
          </a:graphicData>
        </a:graphic>
      </p:graphicFrame>
      <p:sp>
        <p:nvSpPr>
          <p:cNvPr id="39"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40"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41" name="40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42" name="41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43"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7" name="Rectangle 3"/>
          <p:cNvSpPr>
            <a:spLocks noChangeArrowheads="1"/>
          </p:cNvSpPr>
          <p:nvPr/>
        </p:nvSpPr>
        <p:spPr bwMode="auto">
          <a:xfrm>
            <a:off x="0" y="1484784"/>
            <a:ext cx="1623073" cy="381771"/>
          </a:xfrm>
          <a:prstGeom prst="rect">
            <a:avLst/>
          </a:prstGeom>
          <a:noFill/>
          <a:ln w="9525">
            <a:noFill/>
            <a:miter lim="800000"/>
            <a:headEnd/>
            <a:tailEnd/>
          </a:ln>
          <a:effectLst/>
        </p:spPr>
        <p:txBody>
          <a:bodyPr wrap="none">
            <a:spAutoFit/>
          </a:bodyPr>
          <a:lstStyle/>
          <a:p>
            <a:pPr>
              <a:lnSpc>
                <a:spcPct val="110000"/>
              </a:lnSpc>
            </a:pPr>
            <a:r>
              <a:rPr lang="el-GR" sz="1800" b="1" dirty="0">
                <a:solidFill>
                  <a:schemeClr val="accent2"/>
                </a:solidFill>
                <a:effectLst>
                  <a:outerShdw blurRad="38100" dist="38100" dir="2700000" algn="tl">
                    <a:srgbClr val="000000"/>
                  </a:outerShdw>
                </a:effectLst>
                <a:latin typeface="Calibri" pitchFamily="34" charset="0"/>
                <a:cs typeface="Calibri" pitchFamily="34" charset="0"/>
              </a:rPr>
              <a:t>ΣΥΜΒΟΛΙΣΜΟΙ</a:t>
            </a:r>
          </a:p>
        </p:txBody>
      </p:sp>
      <p:sp>
        <p:nvSpPr>
          <p:cNvPr id="41989" name="Rectangle 5"/>
          <p:cNvSpPr>
            <a:spLocks noChangeArrowheads="1"/>
          </p:cNvSpPr>
          <p:nvPr/>
        </p:nvSpPr>
        <p:spPr bwMode="auto">
          <a:xfrm>
            <a:off x="5688013" y="2254250"/>
            <a:ext cx="3421062" cy="4185761"/>
          </a:xfrm>
          <a:prstGeom prst="rect">
            <a:avLst/>
          </a:prstGeom>
          <a:noFill/>
          <a:ln w="9525" algn="ctr">
            <a:noFill/>
            <a:miter lim="800000"/>
            <a:headEnd/>
            <a:tailEnd/>
          </a:ln>
          <a:effectLst/>
        </p:spPr>
        <p:txBody>
          <a:bodyPr>
            <a:spAutoFit/>
          </a:bodyPr>
          <a:lstStyle/>
          <a:p>
            <a:pPr>
              <a:spcBef>
                <a:spcPct val="50000"/>
              </a:spcBef>
            </a:pPr>
            <a:r>
              <a:rPr lang="el-GR" sz="1400" b="1" dirty="0">
                <a:latin typeface="Calibri" pitchFamily="34" charset="0"/>
                <a:cs typeface="Calibri" pitchFamily="34" charset="0"/>
              </a:rPr>
              <a:t>Η = ύψος κύματος (απόσταση κορυφής</a:t>
            </a:r>
            <a:r>
              <a:rPr lang="en-US" sz="1400" b="1" dirty="0">
                <a:latin typeface="Calibri" pitchFamily="34" charset="0"/>
                <a:cs typeface="Calibri" pitchFamily="34" charset="0"/>
              </a:rPr>
              <a:t> -</a:t>
            </a:r>
            <a:r>
              <a:rPr lang="el-GR" sz="1400" b="1" dirty="0">
                <a:latin typeface="Calibri" pitchFamily="34" charset="0"/>
                <a:cs typeface="Calibri" pitchFamily="34" charset="0"/>
              </a:rPr>
              <a:t> κοιλιάς)   (</a:t>
            </a:r>
            <a:r>
              <a:rPr lang="en-US" sz="1400" b="1" dirty="0">
                <a:latin typeface="Calibri" pitchFamily="34" charset="0"/>
                <a:cs typeface="Calibri" pitchFamily="34" charset="0"/>
              </a:rPr>
              <a:t>m</a:t>
            </a:r>
            <a:r>
              <a:rPr lang="el-GR" sz="1400" b="1" dirty="0">
                <a:latin typeface="Calibri" pitchFamily="34" charset="0"/>
                <a:cs typeface="Calibri" pitchFamily="34" charset="0"/>
              </a:rPr>
              <a:t>)</a:t>
            </a:r>
          </a:p>
          <a:p>
            <a:pPr>
              <a:spcBef>
                <a:spcPct val="50000"/>
              </a:spcBef>
            </a:pPr>
            <a:r>
              <a:rPr lang="el-GR" sz="1400" b="1" dirty="0">
                <a:latin typeface="Calibri" pitchFamily="34" charset="0"/>
                <a:cs typeface="Calibri" pitchFamily="34" charset="0"/>
              </a:rPr>
              <a:t>α = πλάτος κύματος (μισό του ύψους στους απλούς ημιτονοειδείς κυματισμούς)  (</a:t>
            </a:r>
            <a:r>
              <a:rPr lang="en-US" sz="1400" b="1" dirty="0">
                <a:latin typeface="Calibri" pitchFamily="34" charset="0"/>
                <a:cs typeface="Calibri" pitchFamily="34" charset="0"/>
              </a:rPr>
              <a:t>m</a:t>
            </a:r>
            <a:r>
              <a:rPr lang="el-GR" sz="1400" b="1" dirty="0">
                <a:latin typeface="Calibri" pitchFamily="34" charset="0"/>
                <a:cs typeface="Calibri" pitchFamily="34" charset="0"/>
              </a:rPr>
              <a:t>)</a:t>
            </a:r>
          </a:p>
          <a:p>
            <a:pPr>
              <a:spcBef>
                <a:spcPct val="50000"/>
              </a:spcBef>
            </a:pPr>
            <a:r>
              <a:rPr lang="el-GR" sz="1400" b="1" dirty="0">
                <a:latin typeface="Calibri" pitchFamily="34" charset="0"/>
                <a:cs typeface="Calibri" pitchFamily="34" charset="0"/>
              </a:rPr>
              <a:t>Τ = περίοδος του κύματος  (</a:t>
            </a:r>
            <a:r>
              <a:rPr lang="en-US" sz="1400" b="1" dirty="0">
                <a:latin typeface="Calibri" pitchFamily="34" charset="0"/>
                <a:cs typeface="Calibri" pitchFamily="34" charset="0"/>
              </a:rPr>
              <a:t>sec</a:t>
            </a:r>
            <a:r>
              <a:rPr lang="el-GR" sz="1400" b="1" dirty="0">
                <a:latin typeface="Calibri" pitchFamily="34" charset="0"/>
                <a:cs typeface="Calibri" pitchFamily="34" charset="0"/>
              </a:rPr>
              <a:t>)</a:t>
            </a:r>
          </a:p>
          <a:p>
            <a:pPr>
              <a:spcBef>
                <a:spcPct val="50000"/>
              </a:spcBef>
            </a:pPr>
            <a:r>
              <a:rPr lang="en-US" sz="1400" b="1" dirty="0">
                <a:latin typeface="Calibri" pitchFamily="34" charset="0"/>
                <a:cs typeface="Calibri" pitchFamily="34" charset="0"/>
              </a:rPr>
              <a:t>c</a:t>
            </a:r>
            <a:r>
              <a:rPr lang="el-GR" sz="1400" b="1" dirty="0">
                <a:latin typeface="Calibri" pitchFamily="34" charset="0"/>
                <a:cs typeface="Calibri" pitchFamily="34" charset="0"/>
              </a:rPr>
              <a:t> = ταχύτητα φάσης ή ταχύτητα διάδοσης απλού κυματισμού ( </a:t>
            </a:r>
            <a:r>
              <a:rPr lang="en-US" sz="1400" b="1" dirty="0">
                <a:latin typeface="Calibri" pitchFamily="34" charset="0"/>
                <a:cs typeface="Calibri" pitchFamily="34" charset="0"/>
              </a:rPr>
              <a:t>m</a:t>
            </a:r>
            <a:r>
              <a:rPr lang="el-GR" sz="1400" b="1" dirty="0">
                <a:latin typeface="Calibri" pitchFamily="34" charset="0"/>
                <a:cs typeface="Calibri" pitchFamily="34" charset="0"/>
              </a:rPr>
              <a:t>/</a:t>
            </a:r>
            <a:r>
              <a:rPr lang="en-US" sz="1400" b="1" dirty="0">
                <a:latin typeface="Calibri" pitchFamily="34" charset="0"/>
                <a:cs typeface="Calibri" pitchFamily="34" charset="0"/>
              </a:rPr>
              <a:t>sec</a:t>
            </a:r>
            <a:r>
              <a:rPr lang="el-GR" sz="1400" b="1" dirty="0">
                <a:latin typeface="Calibri" pitchFamily="34" charset="0"/>
                <a:cs typeface="Calibri" pitchFamily="34" charset="0"/>
              </a:rPr>
              <a:t>)</a:t>
            </a:r>
          </a:p>
          <a:p>
            <a:pPr>
              <a:spcBef>
                <a:spcPct val="50000"/>
              </a:spcBef>
            </a:pPr>
            <a:r>
              <a:rPr lang="en-US" sz="1400" b="1" dirty="0">
                <a:latin typeface="Calibri" pitchFamily="34" charset="0"/>
                <a:cs typeface="Calibri" pitchFamily="34" charset="0"/>
              </a:rPr>
              <a:t>L</a:t>
            </a:r>
            <a:r>
              <a:rPr lang="el-GR" sz="1400" b="1" dirty="0">
                <a:latin typeface="Calibri" pitchFamily="34" charset="0"/>
                <a:cs typeface="Calibri" pitchFamily="34" charset="0"/>
              </a:rPr>
              <a:t>= μήκος του κύματος (απόσταση από κορυφή σε κορυφή) (</a:t>
            </a:r>
            <a:r>
              <a:rPr lang="en-US" sz="1400" b="1" dirty="0">
                <a:latin typeface="Calibri" pitchFamily="34" charset="0"/>
                <a:cs typeface="Calibri" pitchFamily="34" charset="0"/>
              </a:rPr>
              <a:t>m</a:t>
            </a:r>
            <a:r>
              <a:rPr lang="el-GR" sz="1400" b="1" dirty="0">
                <a:latin typeface="Calibri" pitchFamily="34" charset="0"/>
                <a:cs typeface="Calibri" pitchFamily="34" charset="0"/>
              </a:rPr>
              <a:t>)</a:t>
            </a:r>
            <a:r>
              <a:rPr lang="en-US" sz="1400" b="1" dirty="0">
                <a:latin typeface="Calibri" pitchFamily="34" charset="0"/>
                <a:cs typeface="Calibri" pitchFamily="34" charset="0"/>
              </a:rPr>
              <a:t>	</a:t>
            </a:r>
            <a:endParaRPr lang="el-GR" sz="1400" b="1" dirty="0">
              <a:latin typeface="Calibri" pitchFamily="34" charset="0"/>
              <a:cs typeface="Calibri" pitchFamily="34" charset="0"/>
            </a:endParaRPr>
          </a:p>
          <a:p>
            <a:pPr>
              <a:spcBef>
                <a:spcPct val="50000"/>
              </a:spcBef>
            </a:pPr>
            <a:r>
              <a:rPr lang="en-US" sz="1400" b="1" dirty="0">
                <a:latin typeface="Calibri" pitchFamily="34" charset="0"/>
                <a:cs typeface="Calibri" pitchFamily="34" charset="0"/>
              </a:rPr>
              <a:t>k</a:t>
            </a:r>
            <a:r>
              <a:rPr lang="el-GR" sz="1400" b="1" dirty="0">
                <a:latin typeface="Calibri" pitchFamily="34" charset="0"/>
                <a:cs typeface="Calibri" pitchFamily="34" charset="0"/>
              </a:rPr>
              <a:t>= </a:t>
            </a:r>
            <a:r>
              <a:rPr lang="en-US" sz="1400" b="1" dirty="0">
                <a:latin typeface="Calibri" pitchFamily="34" charset="0"/>
                <a:cs typeface="Calibri" pitchFamily="34" charset="0"/>
              </a:rPr>
              <a:t>2</a:t>
            </a:r>
            <a:r>
              <a:rPr lang="el-GR" sz="1400" b="1" dirty="0">
                <a:latin typeface="Calibri" pitchFamily="34" charset="0"/>
                <a:cs typeface="Calibri" pitchFamily="34" charset="0"/>
              </a:rPr>
              <a:t>π/</a:t>
            </a:r>
            <a:r>
              <a:rPr lang="en-US" sz="1400" b="1" dirty="0">
                <a:latin typeface="Calibri" pitchFamily="34" charset="0"/>
                <a:cs typeface="Calibri" pitchFamily="34" charset="0"/>
              </a:rPr>
              <a:t>L</a:t>
            </a:r>
            <a:r>
              <a:rPr lang="el-GR" sz="1400" b="1" dirty="0">
                <a:latin typeface="Calibri" pitchFamily="34" charset="0"/>
                <a:cs typeface="Calibri" pitchFamily="34" charset="0"/>
              </a:rPr>
              <a:t>= κυματικός αριθμός   (</a:t>
            </a:r>
            <a:r>
              <a:rPr lang="en-US" sz="1400" b="1" dirty="0">
                <a:latin typeface="Calibri" pitchFamily="34" charset="0"/>
                <a:cs typeface="Calibri" pitchFamily="34" charset="0"/>
              </a:rPr>
              <a:t>m</a:t>
            </a:r>
            <a:r>
              <a:rPr lang="en-US" sz="1400" b="1" baseline="30000" dirty="0">
                <a:latin typeface="Calibri" pitchFamily="34" charset="0"/>
                <a:cs typeface="Calibri" pitchFamily="34" charset="0"/>
              </a:rPr>
              <a:t>-1</a:t>
            </a:r>
            <a:r>
              <a:rPr lang="el-GR" sz="1400" b="1" dirty="0">
                <a:latin typeface="Calibri" pitchFamily="34" charset="0"/>
                <a:cs typeface="Calibri" pitchFamily="34" charset="0"/>
              </a:rPr>
              <a:t>)</a:t>
            </a:r>
          </a:p>
          <a:p>
            <a:pPr>
              <a:spcBef>
                <a:spcPct val="50000"/>
              </a:spcBef>
            </a:pPr>
            <a:r>
              <a:rPr lang="en-US" sz="1400" b="1" dirty="0">
                <a:latin typeface="Calibri" pitchFamily="34" charset="0"/>
                <a:cs typeface="Calibri" pitchFamily="34" charset="0"/>
              </a:rPr>
              <a:t>f</a:t>
            </a:r>
            <a:r>
              <a:rPr lang="el-GR" sz="1400" b="1" dirty="0">
                <a:latin typeface="Calibri" pitchFamily="34" charset="0"/>
                <a:cs typeface="Calibri" pitchFamily="34" charset="0"/>
              </a:rPr>
              <a:t> = κυκλική συχνότητα = 1/Τ  (</a:t>
            </a:r>
            <a:r>
              <a:rPr lang="en-US" sz="1400" b="1" dirty="0">
                <a:latin typeface="Calibri" pitchFamily="34" charset="0"/>
                <a:cs typeface="Calibri" pitchFamily="34" charset="0"/>
              </a:rPr>
              <a:t>cycles</a:t>
            </a:r>
            <a:r>
              <a:rPr lang="el-GR" sz="1400" b="1" dirty="0">
                <a:latin typeface="Calibri" pitchFamily="34" charset="0"/>
                <a:cs typeface="Calibri" pitchFamily="34" charset="0"/>
              </a:rPr>
              <a:t>/</a:t>
            </a:r>
            <a:r>
              <a:rPr lang="en-US" sz="1400" b="1" dirty="0">
                <a:latin typeface="Calibri" pitchFamily="34" charset="0"/>
                <a:cs typeface="Calibri" pitchFamily="34" charset="0"/>
              </a:rPr>
              <a:t>sec</a:t>
            </a:r>
            <a:r>
              <a:rPr lang="el-GR" sz="1400" b="1" dirty="0">
                <a:latin typeface="Calibri" pitchFamily="34" charset="0"/>
                <a:cs typeface="Calibri" pitchFamily="34" charset="0"/>
              </a:rPr>
              <a:t> ,</a:t>
            </a:r>
            <a:r>
              <a:rPr lang="en-US" sz="1400" b="1" dirty="0">
                <a:latin typeface="Calibri" pitchFamily="34" charset="0"/>
                <a:cs typeface="Calibri" pitchFamily="34" charset="0"/>
              </a:rPr>
              <a:t>Hz</a:t>
            </a:r>
            <a:r>
              <a:rPr lang="el-GR" sz="1400" b="1" dirty="0">
                <a:latin typeface="Calibri" pitchFamily="34" charset="0"/>
                <a:cs typeface="Calibri" pitchFamily="34" charset="0"/>
              </a:rPr>
              <a:t>)</a:t>
            </a:r>
          </a:p>
          <a:p>
            <a:pPr>
              <a:spcBef>
                <a:spcPct val="50000"/>
              </a:spcBef>
            </a:pPr>
            <a:r>
              <a:rPr lang="el-GR" sz="1400" b="1" dirty="0" err="1">
                <a:latin typeface="Calibri" pitchFamily="34" charset="0"/>
                <a:cs typeface="Calibri" pitchFamily="34" charset="0"/>
              </a:rPr>
              <a:t>σ,ω</a:t>
            </a:r>
            <a:r>
              <a:rPr lang="el-GR" sz="1400" b="1" dirty="0">
                <a:latin typeface="Calibri" pitchFamily="34" charset="0"/>
                <a:cs typeface="Calibri" pitchFamily="34" charset="0"/>
              </a:rPr>
              <a:t> = γωνιακή συχνότητα =2π/Τ  (</a:t>
            </a:r>
            <a:r>
              <a:rPr lang="en-US" sz="1400" b="1" dirty="0" err="1">
                <a:latin typeface="Calibri" pitchFamily="34" charset="0"/>
                <a:cs typeface="Calibri" pitchFamily="34" charset="0"/>
              </a:rPr>
              <a:t>rad</a:t>
            </a:r>
            <a:r>
              <a:rPr lang="el-GR" sz="1400" b="1" dirty="0">
                <a:latin typeface="Calibri" pitchFamily="34" charset="0"/>
                <a:cs typeface="Calibri" pitchFamily="34" charset="0"/>
              </a:rPr>
              <a:t>/</a:t>
            </a:r>
            <a:r>
              <a:rPr lang="en-US" sz="1400" b="1" dirty="0">
                <a:latin typeface="Calibri" pitchFamily="34" charset="0"/>
                <a:cs typeface="Calibri" pitchFamily="34" charset="0"/>
              </a:rPr>
              <a:t>sec</a:t>
            </a:r>
            <a:r>
              <a:rPr lang="el-GR" sz="1400" b="1" dirty="0">
                <a:latin typeface="Calibri" pitchFamily="34" charset="0"/>
                <a:cs typeface="Calibri" pitchFamily="34" charset="0"/>
              </a:rPr>
              <a:t>)</a:t>
            </a:r>
          </a:p>
          <a:p>
            <a:pPr>
              <a:spcBef>
                <a:spcPct val="50000"/>
              </a:spcBef>
            </a:pPr>
            <a:r>
              <a:rPr lang="el-GR" sz="1400" b="1" dirty="0">
                <a:latin typeface="Calibri" pitchFamily="34" charset="0"/>
                <a:cs typeface="Calibri" pitchFamily="34" charset="0"/>
              </a:rPr>
              <a:t> </a:t>
            </a:r>
            <a:r>
              <a:rPr lang="en-US" sz="1400" b="1" dirty="0">
                <a:latin typeface="Calibri" pitchFamily="34" charset="0"/>
                <a:cs typeface="Calibri" pitchFamily="34" charset="0"/>
              </a:rPr>
              <a:t>u</a:t>
            </a:r>
            <a:r>
              <a:rPr lang="el-GR" sz="1400" b="1" dirty="0">
                <a:latin typeface="Calibri" pitchFamily="34" charset="0"/>
                <a:cs typeface="Calibri" pitchFamily="34" charset="0"/>
              </a:rPr>
              <a:t>,</a:t>
            </a:r>
            <a:r>
              <a:rPr lang="en-US" sz="1400" b="1" dirty="0">
                <a:latin typeface="Calibri" pitchFamily="34" charset="0"/>
                <a:cs typeface="Calibri" pitchFamily="34" charset="0"/>
              </a:rPr>
              <a:t>w</a:t>
            </a:r>
            <a:r>
              <a:rPr lang="el-GR" sz="1400" b="1" dirty="0">
                <a:latin typeface="Calibri" pitchFamily="34" charset="0"/>
                <a:cs typeface="Calibri" pitchFamily="34" charset="0"/>
              </a:rPr>
              <a:t> = συνιστώσες ταχύτητας των μορίων του νερού κατά </a:t>
            </a:r>
            <a:r>
              <a:rPr lang="en-US" sz="1400" b="1" dirty="0">
                <a:latin typeface="Calibri" pitchFamily="34" charset="0"/>
                <a:cs typeface="Calibri" pitchFamily="34" charset="0"/>
              </a:rPr>
              <a:t>x</a:t>
            </a:r>
            <a:r>
              <a:rPr lang="el-GR" sz="1400" b="1" dirty="0">
                <a:latin typeface="Calibri" pitchFamily="34" charset="0"/>
                <a:cs typeface="Calibri" pitchFamily="34" charset="0"/>
              </a:rPr>
              <a:t>,</a:t>
            </a:r>
            <a:r>
              <a:rPr lang="en-US" sz="1400" b="1" dirty="0">
                <a:latin typeface="Calibri" pitchFamily="34" charset="0"/>
                <a:cs typeface="Calibri" pitchFamily="34" charset="0"/>
              </a:rPr>
              <a:t>z</a:t>
            </a:r>
            <a:r>
              <a:rPr lang="el-GR" sz="1400" b="1" dirty="0">
                <a:latin typeface="Calibri" pitchFamily="34" charset="0"/>
                <a:cs typeface="Calibri" pitchFamily="34" charset="0"/>
              </a:rPr>
              <a:t> (</a:t>
            </a:r>
            <a:r>
              <a:rPr lang="en-US" sz="1400" b="1" dirty="0">
                <a:latin typeface="Calibri" pitchFamily="34" charset="0"/>
                <a:cs typeface="Calibri" pitchFamily="34" charset="0"/>
              </a:rPr>
              <a:t>m</a:t>
            </a:r>
            <a:r>
              <a:rPr lang="el-GR" sz="1400" b="1" dirty="0">
                <a:latin typeface="Calibri" pitchFamily="34" charset="0"/>
                <a:cs typeface="Calibri" pitchFamily="34" charset="0"/>
              </a:rPr>
              <a:t>/</a:t>
            </a:r>
            <a:r>
              <a:rPr lang="en-US" sz="1400" b="1" dirty="0">
                <a:latin typeface="Calibri" pitchFamily="34" charset="0"/>
                <a:cs typeface="Calibri" pitchFamily="34" charset="0"/>
              </a:rPr>
              <a:t>sec</a:t>
            </a:r>
            <a:r>
              <a:rPr lang="el-GR" sz="1400" b="1" dirty="0">
                <a:latin typeface="Calibri" pitchFamily="34" charset="0"/>
                <a:cs typeface="Calibri" pitchFamily="34" charset="0"/>
              </a:rPr>
              <a:t>)</a:t>
            </a:r>
          </a:p>
        </p:txBody>
      </p:sp>
      <p:sp>
        <p:nvSpPr>
          <p:cNvPr id="41990" name="Rectangle 6"/>
          <p:cNvSpPr>
            <a:spLocks noChangeArrowheads="1"/>
          </p:cNvSpPr>
          <p:nvPr/>
        </p:nvSpPr>
        <p:spPr bwMode="auto">
          <a:xfrm>
            <a:off x="467544" y="1772816"/>
            <a:ext cx="8208963" cy="584775"/>
          </a:xfrm>
          <a:prstGeom prst="rect">
            <a:avLst/>
          </a:prstGeom>
          <a:noFill/>
          <a:ln w="9525" algn="ctr">
            <a:noFill/>
            <a:miter lim="800000"/>
            <a:headEnd/>
            <a:tailEnd/>
          </a:ln>
          <a:effectLst/>
        </p:spPr>
        <p:txBody>
          <a:bodyPr>
            <a:spAutoFit/>
          </a:bodyPr>
          <a:lstStyle/>
          <a:p>
            <a:pPr>
              <a:spcBef>
                <a:spcPts val="0"/>
              </a:spcBef>
            </a:pPr>
            <a:r>
              <a:rPr lang="el-GR" sz="1600" b="1" dirty="0">
                <a:latin typeface="Calibri" pitchFamily="34" charset="0"/>
                <a:cs typeface="Calibri" pitchFamily="34" charset="0"/>
              </a:rPr>
              <a:t>η, ζ = υψόμετρο στάθμης ελεύθερης επιφάνειας πάνω από τη ΜΣΚ (</a:t>
            </a:r>
            <a:r>
              <a:rPr lang="en-US" sz="1600" b="1" dirty="0">
                <a:latin typeface="Calibri" pitchFamily="34" charset="0"/>
                <a:cs typeface="Calibri" pitchFamily="34" charset="0"/>
              </a:rPr>
              <a:t>m</a:t>
            </a:r>
            <a:r>
              <a:rPr lang="el-GR" sz="1600" b="1" dirty="0">
                <a:latin typeface="Calibri" pitchFamily="34" charset="0"/>
                <a:cs typeface="Calibri" pitchFamily="34" charset="0"/>
              </a:rPr>
              <a:t>)</a:t>
            </a:r>
          </a:p>
          <a:p>
            <a:pPr>
              <a:spcBef>
                <a:spcPts val="0"/>
              </a:spcBef>
            </a:pPr>
            <a:r>
              <a:rPr lang="en-US" sz="1600" b="1" dirty="0">
                <a:latin typeface="Calibri" pitchFamily="34" charset="0"/>
                <a:cs typeface="Calibri" pitchFamily="34" charset="0"/>
              </a:rPr>
              <a:t>d</a:t>
            </a:r>
            <a:r>
              <a:rPr lang="el-GR" sz="1600" b="1" dirty="0">
                <a:latin typeface="Calibri" pitchFamily="34" charset="0"/>
                <a:cs typeface="Calibri" pitchFamily="34" charset="0"/>
              </a:rPr>
              <a:t>, </a:t>
            </a:r>
            <a:r>
              <a:rPr lang="en-US" sz="1600" b="1" dirty="0">
                <a:latin typeface="Calibri" pitchFamily="34" charset="0"/>
                <a:cs typeface="Calibri" pitchFamily="34" charset="0"/>
              </a:rPr>
              <a:t>h</a:t>
            </a:r>
            <a:r>
              <a:rPr lang="el-GR" sz="1600" b="1" dirty="0">
                <a:latin typeface="Calibri" pitchFamily="34" charset="0"/>
                <a:cs typeface="Calibri" pitchFamily="34" charset="0"/>
              </a:rPr>
              <a:t> = βάθος του νερού από ΜΣΚ ως τον πυθμένα (</a:t>
            </a:r>
            <a:r>
              <a:rPr lang="en-US" sz="1600" b="1" dirty="0">
                <a:latin typeface="Calibri" pitchFamily="34" charset="0"/>
                <a:cs typeface="Calibri" pitchFamily="34" charset="0"/>
              </a:rPr>
              <a:t>m</a:t>
            </a:r>
            <a:r>
              <a:rPr lang="el-GR" sz="1600" b="1" dirty="0">
                <a:latin typeface="Calibri" pitchFamily="34" charset="0"/>
                <a:cs typeface="Calibri" pitchFamily="34" charset="0"/>
              </a:rPr>
              <a:t>)</a:t>
            </a:r>
          </a:p>
        </p:txBody>
      </p:sp>
      <p:pic>
        <p:nvPicPr>
          <p:cNvPr id="41992" name="Picture 8" descr="S5"/>
          <p:cNvPicPr>
            <a:picLocks noChangeAspect="1" noChangeArrowheads="1"/>
          </p:cNvPicPr>
          <p:nvPr/>
        </p:nvPicPr>
        <p:blipFill>
          <a:blip r:embed="rId3" cstate="print"/>
          <a:srcRect/>
          <a:stretch>
            <a:fillRect/>
          </a:stretch>
        </p:blipFill>
        <p:spPr bwMode="auto">
          <a:xfrm>
            <a:off x="107950" y="2470150"/>
            <a:ext cx="5472113" cy="4125913"/>
          </a:xfrm>
          <a:prstGeom prst="rect">
            <a:avLst/>
          </a:prstGeom>
          <a:noFill/>
          <a:ln w="25400">
            <a:solidFill>
              <a:srgbClr val="FF6600"/>
            </a:solidFill>
            <a:miter lim="800000"/>
            <a:headEnd/>
            <a:tailEnd/>
          </a:ln>
        </p:spPr>
      </p:pic>
      <p:sp>
        <p:nvSpPr>
          <p:cNvPr id="41993" name="Oval 9"/>
          <p:cNvSpPr>
            <a:spLocks noChangeArrowheads="1"/>
          </p:cNvSpPr>
          <p:nvPr/>
        </p:nvSpPr>
        <p:spPr bwMode="auto">
          <a:xfrm>
            <a:off x="4499992" y="3789040"/>
            <a:ext cx="288925" cy="288925"/>
          </a:xfrm>
          <a:prstGeom prst="ellipse">
            <a:avLst/>
          </a:prstGeom>
          <a:noFill/>
          <a:ln w="19050">
            <a:solidFill>
              <a:srgbClr val="FF6600"/>
            </a:solidFill>
            <a:round/>
            <a:headEnd/>
            <a:tailEnd/>
          </a:ln>
          <a:effectLst/>
        </p:spPr>
        <p:txBody>
          <a:bodyPr wrap="none" anchor="ctr"/>
          <a:lstStyle/>
          <a:p>
            <a:endParaRPr lang="en-GB"/>
          </a:p>
        </p:txBody>
      </p:sp>
      <p:sp>
        <p:nvSpPr>
          <p:cNvPr id="41994" name="Oval 10"/>
          <p:cNvSpPr>
            <a:spLocks noChangeArrowheads="1"/>
          </p:cNvSpPr>
          <p:nvPr/>
        </p:nvSpPr>
        <p:spPr bwMode="auto">
          <a:xfrm>
            <a:off x="2987824" y="3356992"/>
            <a:ext cx="288925" cy="288925"/>
          </a:xfrm>
          <a:prstGeom prst="ellipse">
            <a:avLst/>
          </a:prstGeom>
          <a:noFill/>
          <a:ln w="19050">
            <a:solidFill>
              <a:srgbClr val="FF6600"/>
            </a:solidFill>
            <a:round/>
            <a:headEnd/>
            <a:tailEnd/>
          </a:ln>
          <a:effectLst/>
        </p:spPr>
        <p:txBody>
          <a:bodyPr wrap="none" anchor="ctr"/>
          <a:lstStyle/>
          <a:p>
            <a:endParaRPr lang="en-GB"/>
          </a:p>
        </p:txBody>
      </p:sp>
      <p:sp>
        <p:nvSpPr>
          <p:cNvPr id="41995" name="Oval 11"/>
          <p:cNvSpPr>
            <a:spLocks noChangeArrowheads="1"/>
          </p:cNvSpPr>
          <p:nvPr/>
        </p:nvSpPr>
        <p:spPr bwMode="auto">
          <a:xfrm>
            <a:off x="2987824" y="2780928"/>
            <a:ext cx="288925" cy="288925"/>
          </a:xfrm>
          <a:prstGeom prst="ellipse">
            <a:avLst/>
          </a:prstGeom>
          <a:noFill/>
          <a:ln w="19050">
            <a:solidFill>
              <a:srgbClr val="FF6600"/>
            </a:solidFill>
            <a:round/>
            <a:headEnd/>
            <a:tailEnd/>
          </a:ln>
          <a:effectLst/>
        </p:spPr>
        <p:txBody>
          <a:bodyPr wrap="none" anchor="ctr"/>
          <a:lstStyle/>
          <a:p>
            <a:endParaRPr lang="en-GB"/>
          </a:p>
        </p:txBody>
      </p:sp>
      <p:sp>
        <p:nvSpPr>
          <p:cNvPr id="10"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11"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12" name="11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13" name="12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4"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cxnSp>
        <p:nvCxnSpPr>
          <p:cNvPr id="18" name="17 - Ευθύγραμμο βέλος σύνδεσης"/>
          <p:cNvCxnSpPr/>
          <p:nvPr/>
        </p:nvCxnSpPr>
        <p:spPr>
          <a:xfrm>
            <a:off x="2267744" y="5373216"/>
            <a:ext cx="504056" cy="0"/>
          </a:xfrm>
          <a:prstGeom prst="straightConnector1">
            <a:avLst/>
          </a:prstGeom>
          <a:ln w="28575">
            <a:solidFill>
              <a:schemeClr val="accent6">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20" name="19 - Ευθύγραμμο βέλος σύνδεσης"/>
          <p:cNvCxnSpPr/>
          <p:nvPr/>
        </p:nvCxnSpPr>
        <p:spPr>
          <a:xfrm flipV="1">
            <a:off x="2267744" y="4941168"/>
            <a:ext cx="0" cy="432048"/>
          </a:xfrm>
          <a:prstGeom prst="straightConnector1">
            <a:avLst/>
          </a:prstGeom>
          <a:ln w="28575">
            <a:solidFill>
              <a:srgbClr val="176FB1"/>
            </a:solidFill>
            <a:tailEnd type="arrow"/>
          </a:ln>
        </p:spPr>
        <p:style>
          <a:lnRef idx="1">
            <a:schemeClr val="accent1"/>
          </a:lnRef>
          <a:fillRef idx="0">
            <a:schemeClr val="accent1"/>
          </a:fillRef>
          <a:effectRef idx="0">
            <a:schemeClr val="accent1"/>
          </a:effectRef>
          <a:fontRef idx="minor">
            <a:schemeClr val="tx1"/>
          </a:fontRef>
        </p:style>
      </p:cxnSp>
      <p:sp>
        <p:nvSpPr>
          <p:cNvPr id="21" name="20 - TextBox"/>
          <p:cNvSpPr txBox="1"/>
          <p:nvPr/>
        </p:nvSpPr>
        <p:spPr>
          <a:xfrm>
            <a:off x="2699792" y="5013176"/>
            <a:ext cx="216024" cy="461665"/>
          </a:xfrm>
          <a:prstGeom prst="rect">
            <a:avLst/>
          </a:prstGeom>
          <a:noFill/>
        </p:spPr>
        <p:txBody>
          <a:bodyPr wrap="square" rtlCol="0">
            <a:spAutoFit/>
          </a:bodyPr>
          <a:lstStyle/>
          <a:p>
            <a:r>
              <a:rPr lang="en-US" dirty="0" smtClean="0">
                <a:solidFill>
                  <a:srgbClr val="176FB1"/>
                </a:solidFill>
              </a:rPr>
              <a:t>u</a:t>
            </a:r>
            <a:endParaRPr lang="en-GB" dirty="0">
              <a:solidFill>
                <a:srgbClr val="176FB1"/>
              </a:solidFill>
            </a:endParaRPr>
          </a:p>
        </p:txBody>
      </p:sp>
      <p:sp>
        <p:nvSpPr>
          <p:cNvPr id="22" name="21 - TextBox"/>
          <p:cNvSpPr txBox="1"/>
          <p:nvPr/>
        </p:nvSpPr>
        <p:spPr>
          <a:xfrm>
            <a:off x="2339752" y="4653136"/>
            <a:ext cx="216024" cy="461665"/>
          </a:xfrm>
          <a:prstGeom prst="rect">
            <a:avLst/>
          </a:prstGeom>
          <a:noFill/>
        </p:spPr>
        <p:txBody>
          <a:bodyPr wrap="square" rtlCol="0">
            <a:spAutoFit/>
          </a:bodyPr>
          <a:lstStyle/>
          <a:p>
            <a:r>
              <a:rPr lang="en-US" dirty="0" smtClean="0">
                <a:solidFill>
                  <a:srgbClr val="176FB1"/>
                </a:solidFill>
              </a:rPr>
              <a:t>w</a:t>
            </a:r>
            <a:endParaRPr lang="en-GB" dirty="0">
              <a:solidFill>
                <a:srgbClr val="176FB1"/>
              </a:solidFill>
            </a:endParaRPr>
          </a:p>
        </p:txBody>
      </p:sp>
      <p:sp>
        <p:nvSpPr>
          <p:cNvPr id="19" name="Rectangle 3"/>
          <p:cNvSpPr txBox="1">
            <a:spLocks noChangeArrowheads="1"/>
          </p:cNvSpPr>
          <p:nvPr/>
        </p:nvSpPr>
        <p:spPr>
          <a:xfrm>
            <a:off x="395536" y="836712"/>
            <a:ext cx="8435975" cy="648072"/>
          </a:xfrm>
          <a:prstGeom prst="rect">
            <a:avLst/>
          </a:prstGeom>
        </p:spPr>
        <p:txBody>
          <a:bodyPr/>
          <a:lstStyle/>
          <a:p>
            <a:pPr marL="0" marR="0" lvl="0" indent="0" algn="l" defTabSz="914400" rtl="0" eaLnBrk="1" fontAlgn="base" latinLnBrk="0" hangingPunct="1">
              <a:lnSpc>
                <a:spcPct val="100000"/>
              </a:lnSpc>
              <a:spcBef>
                <a:spcPct val="20000"/>
              </a:spcBef>
              <a:spcAft>
                <a:spcPct val="0"/>
              </a:spcAft>
              <a:buClrTx/>
              <a:buSzTx/>
              <a:buFontTx/>
              <a:buNone/>
              <a:tabLst/>
              <a:defRPr/>
            </a:pPr>
            <a:r>
              <a:rPr kumimoji="0" lang="el-GR" sz="1800" b="1" i="0" u="sng" strike="noStrike" kern="0" cap="none" spc="0" normalizeH="0" baseline="0" noProof="0" dirty="0" smtClean="0">
                <a:ln>
                  <a:noFill/>
                </a:ln>
                <a:solidFill>
                  <a:schemeClr val="tx1"/>
                </a:solidFill>
                <a:effectLst/>
                <a:uLnTx/>
                <a:uFillTx/>
                <a:latin typeface="Calibri" pitchFamily="34" charset="0"/>
                <a:ea typeface="+mn-ea"/>
                <a:cs typeface="Calibri" pitchFamily="34" charset="0"/>
              </a:rPr>
              <a:t>Θεώρημα </a:t>
            </a:r>
            <a:r>
              <a:rPr kumimoji="0" lang="en-US" sz="1800" b="1" i="0" u="sng" strike="noStrike" kern="0" cap="none" spc="0" normalizeH="0" baseline="0" noProof="0" dirty="0" smtClean="0">
                <a:ln>
                  <a:noFill/>
                </a:ln>
                <a:solidFill>
                  <a:schemeClr val="tx1"/>
                </a:solidFill>
                <a:effectLst/>
                <a:uLnTx/>
                <a:uFillTx/>
                <a:latin typeface="Calibri" pitchFamily="34" charset="0"/>
                <a:ea typeface="+mn-ea"/>
                <a:cs typeface="Calibri" pitchFamily="34" charset="0"/>
              </a:rPr>
              <a:t>Fourier:</a:t>
            </a:r>
            <a:r>
              <a:rPr kumimoji="0" lang="en-US" sz="1800" b="1" i="0" u="none" strike="noStrike" kern="0" cap="none" spc="0" normalizeH="0" baseline="0" noProof="0" dirty="0" smtClean="0">
                <a:ln>
                  <a:noFill/>
                </a:ln>
                <a:solidFill>
                  <a:schemeClr val="tx1"/>
                </a:solidFill>
                <a:effectLst/>
                <a:uLnTx/>
                <a:uFillTx/>
                <a:latin typeface="Calibri" pitchFamily="34" charset="0"/>
                <a:ea typeface="+mn-ea"/>
                <a:cs typeface="Calibri" pitchFamily="34" charset="0"/>
              </a:rPr>
              <a:t> </a:t>
            </a:r>
            <a:r>
              <a:rPr kumimoji="0" lang="el-GR" sz="1800" b="0" i="0" u="none" strike="noStrike" kern="0" cap="none" spc="0" normalizeH="0" baseline="0" noProof="0" dirty="0" smtClean="0">
                <a:ln>
                  <a:noFill/>
                </a:ln>
                <a:solidFill>
                  <a:schemeClr val="tx1"/>
                </a:solidFill>
                <a:effectLst/>
                <a:uLnTx/>
                <a:uFillTx/>
                <a:latin typeface="Calibri" pitchFamily="34" charset="0"/>
                <a:ea typeface="+mn-ea"/>
                <a:cs typeface="Calibri" pitchFamily="34" charset="0"/>
              </a:rPr>
              <a:t>Όλες οι λύσεις της κυματικής εξίσωσης μπορούν να γραφτούν σαν άθροισμα ημιτονοειδών κυμάτων που ταξιδεύουν προς όλες τις κατευθύνσεις. </a:t>
            </a:r>
            <a:endParaRPr kumimoji="0" lang="en-US" sz="2000" b="0" i="0" u="none" strike="noStrike" kern="0" cap="none" spc="0" normalizeH="0" baseline="0" noProof="0" dirty="0" smtClean="0">
              <a:ln>
                <a:noFill/>
              </a:ln>
              <a:solidFill>
                <a:srgbClr val="3333FF"/>
              </a:solidFill>
              <a:effectLst/>
              <a:uLnTx/>
              <a:uFillTx/>
              <a:latin typeface="+mn-lt"/>
              <a:ea typeface="+mn-ea"/>
              <a:cs typeface="+mn-cs"/>
            </a:endParaRPr>
          </a:p>
          <a:p>
            <a:pPr marL="342900" marR="0" lvl="0" indent="-342900" algn="l" defTabSz="914400" rtl="0" eaLnBrk="1" fontAlgn="base" latinLnBrk="0" hangingPunct="1">
              <a:lnSpc>
                <a:spcPct val="100000"/>
              </a:lnSpc>
              <a:spcBef>
                <a:spcPct val="20000"/>
              </a:spcBef>
              <a:spcAft>
                <a:spcPct val="0"/>
              </a:spcAft>
              <a:buClrTx/>
              <a:buSzTx/>
              <a:buFontTx/>
              <a:buNone/>
              <a:tabLst/>
              <a:defRPr/>
            </a:pPr>
            <a:endParaRPr kumimoji="0" lang="el-GR" sz="2000" b="0" i="0" u="none" strike="noStrike" kern="0" cap="none" spc="0" normalizeH="0" baseline="0" noProof="0" dirty="0">
              <a:ln>
                <a:noFill/>
              </a:ln>
              <a:solidFill>
                <a:srgbClr val="3333FF"/>
              </a:solidFill>
              <a:effectLst/>
              <a:uLnTx/>
              <a:uFillTx/>
              <a:latin typeface="+mn-lt"/>
              <a:ea typeface="+mn-ea"/>
              <a:cs typeface="+mn-cs"/>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1989">
                                            <p:txEl>
                                              <p:pRg st="0" end="0"/>
                                            </p:txEl>
                                          </p:spTgt>
                                        </p:tgtEl>
                                        <p:attrNameLst>
                                          <p:attrName>style.visibility</p:attrName>
                                        </p:attrNameLst>
                                      </p:cBhvr>
                                      <p:to>
                                        <p:strVal val="visible"/>
                                      </p:to>
                                    </p:set>
                                    <p:anim calcmode="lin" valueType="num">
                                      <p:cBhvr additive="base">
                                        <p:cTn id="7" dur="500" fill="hold"/>
                                        <p:tgtEl>
                                          <p:spTgt spid="41989">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41989">
                                            <p:txEl>
                                              <p:pRg st="0" end="0"/>
                                            </p:txEl>
                                          </p:spTgt>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41993"/>
                                        </p:tgtEl>
                                        <p:attrNameLst>
                                          <p:attrName>style.visibility</p:attrName>
                                        </p:attrNameLst>
                                      </p:cBhvr>
                                      <p:to>
                                        <p:strVal val="visible"/>
                                      </p:to>
                                    </p:set>
                                    <p:anim calcmode="lin" valueType="num">
                                      <p:cBhvr additive="base">
                                        <p:cTn id="11" dur="500" fill="hold"/>
                                        <p:tgtEl>
                                          <p:spTgt spid="41993"/>
                                        </p:tgtEl>
                                        <p:attrNameLst>
                                          <p:attrName>ppt_x</p:attrName>
                                        </p:attrNameLst>
                                      </p:cBhvr>
                                      <p:tavLst>
                                        <p:tav tm="0">
                                          <p:val>
                                            <p:strVal val="#ppt_x"/>
                                          </p:val>
                                        </p:tav>
                                        <p:tav tm="100000">
                                          <p:val>
                                            <p:strVal val="#ppt_x"/>
                                          </p:val>
                                        </p:tav>
                                      </p:tavLst>
                                    </p:anim>
                                    <p:anim calcmode="lin" valueType="num">
                                      <p:cBhvr additive="base">
                                        <p:cTn id="12" dur="500" fill="hold"/>
                                        <p:tgtEl>
                                          <p:spTgt spid="41993"/>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8" presetClass="entr" presetSubtype="16" fill="hold" nodeType="clickEffect">
                                  <p:stCondLst>
                                    <p:cond delay="0"/>
                                  </p:stCondLst>
                                  <p:childTnLst>
                                    <p:set>
                                      <p:cBhvr>
                                        <p:cTn id="16" dur="1" fill="hold">
                                          <p:stCondLst>
                                            <p:cond delay="0"/>
                                          </p:stCondLst>
                                        </p:cTn>
                                        <p:tgtEl>
                                          <p:spTgt spid="41989">
                                            <p:txEl>
                                              <p:pRg st="1" end="1"/>
                                            </p:txEl>
                                          </p:spTgt>
                                        </p:tgtEl>
                                        <p:attrNameLst>
                                          <p:attrName>style.visibility</p:attrName>
                                        </p:attrNameLst>
                                      </p:cBhvr>
                                      <p:to>
                                        <p:strVal val="visible"/>
                                      </p:to>
                                    </p:set>
                                    <p:animEffect transition="in" filter="diamond(in)">
                                      <p:cBhvr>
                                        <p:cTn id="17" dur="2000"/>
                                        <p:tgtEl>
                                          <p:spTgt spid="41989">
                                            <p:txEl>
                                              <p:pRg st="1" end="1"/>
                                            </p:txEl>
                                          </p:spTgt>
                                        </p:tgtEl>
                                      </p:cBhvr>
                                    </p:animEffect>
                                  </p:childTnLst>
                                </p:cTn>
                              </p:par>
                              <p:par>
                                <p:cTn id="18" presetID="2" presetClass="entr" presetSubtype="4" fill="hold" grpId="0" nodeType="withEffect">
                                  <p:stCondLst>
                                    <p:cond delay="0"/>
                                  </p:stCondLst>
                                  <p:childTnLst>
                                    <p:set>
                                      <p:cBhvr>
                                        <p:cTn id="19" dur="1" fill="hold">
                                          <p:stCondLst>
                                            <p:cond delay="0"/>
                                          </p:stCondLst>
                                        </p:cTn>
                                        <p:tgtEl>
                                          <p:spTgt spid="41994"/>
                                        </p:tgtEl>
                                        <p:attrNameLst>
                                          <p:attrName>style.visibility</p:attrName>
                                        </p:attrNameLst>
                                      </p:cBhvr>
                                      <p:to>
                                        <p:strVal val="visible"/>
                                      </p:to>
                                    </p:set>
                                    <p:anim calcmode="lin" valueType="num">
                                      <p:cBhvr additive="base">
                                        <p:cTn id="20" dur="500" fill="hold"/>
                                        <p:tgtEl>
                                          <p:spTgt spid="41994"/>
                                        </p:tgtEl>
                                        <p:attrNameLst>
                                          <p:attrName>ppt_x</p:attrName>
                                        </p:attrNameLst>
                                      </p:cBhvr>
                                      <p:tavLst>
                                        <p:tav tm="0">
                                          <p:val>
                                            <p:strVal val="#ppt_x"/>
                                          </p:val>
                                        </p:tav>
                                        <p:tav tm="100000">
                                          <p:val>
                                            <p:strVal val="#ppt_x"/>
                                          </p:val>
                                        </p:tav>
                                      </p:tavLst>
                                    </p:anim>
                                    <p:anim calcmode="lin" valueType="num">
                                      <p:cBhvr additive="base">
                                        <p:cTn id="21" dur="500" fill="hold"/>
                                        <p:tgtEl>
                                          <p:spTgt spid="41994"/>
                                        </p:tgtEl>
                                        <p:attrNameLst>
                                          <p:attrName>ppt_y</p:attrName>
                                        </p:attrNameLst>
                                      </p:cBhvr>
                                      <p:tavLst>
                                        <p:tav tm="0">
                                          <p:val>
                                            <p:strVal val="1+#ppt_h/2"/>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 presetClass="entr" presetSubtype="16" fill="hold" nodeType="clickEffect">
                                  <p:stCondLst>
                                    <p:cond delay="0"/>
                                  </p:stCondLst>
                                  <p:childTnLst>
                                    <p:set>
                                      <p:cBhvr>
                                        <p:cTn id="25" dur="1" fill="hold">
                                          <p:stCondLst>
                                            <p:cond delay="0"/>
                                          </p:stCondLst>
                                        </p:cTn>
                                        <p:tgtEl>
                                          <p:spTgt spid="41989">
                                            <p:txEl>
                                              <p:pRg st="2" end="2"/>
                                            </p:txEl>
                                          </p:spTgt>
                                        </p:tgtEl>
                                        <p:attrNameLst>
                                          <p:attrName>style.visibility</p:attrName>
                                        </p:attrNameLst>
                                      </p:cBhvr>
                                      <p:to>
                                        <p:strVal val="visible"/>
                                      </p:to>
                                    </p:set>
                                    <p:animEffect transition="in" filter="box(in)">
                                      <p:cBhvr>
                                        <p:cTn id="26" dur="500"/>
                                        <p:tgtEl>
                                          <p:spTgt spid="41989">
                                            <p:txEl>
                                              <p:pRg st="2" end="2"/>
                                            </p:txEl>
                                          </p:spTgt>
                                        </p:tgtEl>
                                      </p:cBhvr>
                                    </p:animEffect>
                                  </p:childTnLst>
                                </p:cTn>
                              </p:par>
                            </p:childTnLst>
                          </p:cTn>
                        </p:par>
                      </p:childTnLst>
                    </p:cTn>
                  </p:par>
                  <p:par>
                    <p:cTn id="27" fill="hold">
                      <p:stCondLst>
                        <p:cond delay="indefinite"/>
                      </p:stCondLst>
                      <p:childTnLst>
                        <p:par>
                          <p:cTn id="28" fill="hold">
                            <p:stCondLst>
                              <p:cond delay="0"/>
                            </p:stCondLst>
                            <p:childTnLst>
                              <p:par>
                                <p:cTn id="29" presetID="3" presetClass="entr" presetSubtype="10" fill="hold" nodeType="clickEffect">
                                  <p:stCondLst>
                                    <p:cond delay="0"/>
                                  </p:stCondLst>
                                  <p:childTnLst>
                                    <p:set>
                                      <p:cBhvr>
                                        <p:cTn id="30" dur="1" fill="hold">
                                          <p:stCondLst>
                                            <p:cond delay="0"/>
                                          </p:stCondLst>
                                        </p:cTn>
                                        <p:tgtEl>
                                          <p:spTgt spid="41989">
                                            <p:txEl>
                                              <p:pRg st="3" end="3"/>
                                            </p:txEl>
                                          </p:spTgt>
                                        </p:tgtEl>
                                        <p:attrNameLst>
                                          <p:attrName>style.visibility</p:attrName>
                                        </p:attrNameLst>
                                      </p:cBhvr>
                                      <p:to>
                                        <p:strVal val="visible"/>
                                      </p:to>
                                    </p:set>
                                    <p:animEffect transition="in" filter="blinds(horizontal)">
                                      <p:cBhvr>
                                        <p:cTn id="31" dur="500"/>
                                        <p:tgtEl>
                                          <p:spTgt spid="41989">
                                            <p:txEl>
                                              <p:pRg st="3" end="3"/>
                                            </p:txEl>
                                          </p:spTgt>
                                        </p:tgtEl>
                                      </p:cBhvr>
                                    </p:animEffect>
                                  </p:childTnLst>
                                </p:cTn>
                              </p:par>
                            </p:childTnLst>
                          </p:cTn>
                        </p:par>
                      </p:childTnLst>
                    </p:cTn>
                  </p:par>
                  <p:par>
                    <p:cTn id="32" fill="hold">
                      <p:stCondLst>
                        <p:cond delay="indefinite"/>
                      </p:stCondLst>
                      <p:childTnLst>
                        <p:par>
                          <p:cTn id="33" fill="hold">
                            <p:stCondLst>
                              <p:cond delay="0"/>
                            </p:stCondLst>
                            <p:childTnLst>
                              <p:par>
                                <p:cTn id="34" presetID="2" presetClass="entr" presetSubtype="4" fill="hold" nodeType="clickEffect">
                                  <p:stCondLst>
                                    <p:cond delay="0"/>
                                  </p:stCondLst>
                                  <p:childTnLst>
                                    <p:set>
                                      <p:cBhvr>
                                        <p:cTn id="35" dur="1" fill="hold">
                                          <p:stCondLst>
                                            <p:cond delay="0"/>
                                          </p:stCondLst>
                                        </p:cTn>
                                        <p:tgtEl>
                                          <p:spTgt spid="41989">
                                            <p:txEl>
                                              <p:pRg st="4" end="4"/>
                                            </p:txEl>
                                          </p:spTgt>
                                        </p:tgtEl>
                                        <p:attrNameLst>
                                          <p:attrName>style.visibility</p:attrName>
                                        </p:attrNameLst>
                                      </p:cBhvr>
                                      <p:to>
                                        <p:strVal val="visible"/>
                                      </p:to>
                                    </p:set>
                                    <p:anim calcmode="lin" valueType="num">
                                      <p:cBhvr additive="base">
                                        <p:cTn id="36" dur="500" fill="hold"/>
                                        <p:tgtEl>
                                          <p:spTgt spid="41989">
                                            <p:txEl>
                                              <p:pRg st="4" end="4"/>
                                            </p:txEl>
                                          </p:spTgt>
                                        </p:tgtEl>
                                        <p:attrNameLst>
                                          <p:attrName>ppt_x</p:attrName>
                                        </p:attrNameLst>
                                      </p:cBhvr>
                                      <p:tavLst>
                                        <p:tav tm="0">
                                          <p:val>
                                            <p:strVal val="#ppt_x"/>
                                          </p:val>
                                        </p:tav>
                                        <p:tav tm="100000">
                                          <p:val>
                                            <p:strVal val="#ppt_x"/>
                                          </p:val>
                                        </p:tav>
                                      </p:tavLst>
                                    </p:anim>
                                    <p:anim calcmode="lin" valueType="num">
                                      <p:cBhvr additive="base">
                                        <p:cTn id="37" dur="500" fill="hold"/>
                                        <p:tgtEl>
                                          <p:spTgt spid="41989">
                                            <p:txEl>
                                              <p:pRg st="4" end="4"/>
                                            </p:txEl>
                                          </p:spTgt>
                                        </p:tgtEl>
                                        <p:attrNameLst>
                                          <p:attrName>ppt_y</p:attrName>
                                        </p:attrNameLst>
                                      </p:cBhvr>
                                      <p:tavLst>
                                        <p:tav tm="0">
                                          <p:val>
                                            <p:strVal val="1+#ppt_h/2"/>
                                          </p:val>
                                        </p:tav>
                                        <p:tav tm="100000">
                                          <p:val>
                                            <p:strVal val="#ppt_y"/>
                                          </p:val>
                                        </p:tav>
                                      </p:tavLst>
                                    </p:anim>
                                  </p:childTnLst>
                                </p:cTn>
                              </p:par>
                              <p:par>
                                <p:cTn id="38" presetID="2" presetClass="entr" presetSubtype="4" fill="hold" grpId="0" nodeType="withEffect">
                                  <p:stCondLst>
                                    <p:cond delay="0"/>
                                  </p:stCondLst>
                                  <p:childTnLst>
                                    <p:set>
                                      <p:cBhvr>
                                        <p:cTn id="39" dur="1" fill="hold">
                                          <p:stCondLst>
                                            <p:cond delay="0"/>
                                          </p:stCondLst>
                                        </p:cTn>
                                        <p:tgtEl>
                                          <p:spTgt spid="41995"/>
                                        </p:tgtEl>
                                        <p:attrNameLst>
                                          <p:attrName>style.visibility</p:attrName>
                                        </p:attrNameLst>
                                      </p:cBhvr>
                                      <p:to>
                                        <p:strVal val="visible"/>
                                      </p:to>
                                    </p:set>
                                    <p:anim calcmode="lin" valueType="num">
                                      <p:cBhvr additive="base">
                                        <p:cTn id="40" dur="500" fill="hold"/>
                                        <p:tgtEl>
                                          <p:spTgt spid="41995"/>
                                        </p:tgtEl>
                                        <p:attrNameLst>
                                          <p:attrName>ppt_x</p:attrName>
                                        </p:attrNameLst>
                                      </p:cBhvr>
                                      <p:tavLst>
                                        <p:tav tm="0">
                                          <p:val>
                                            <p:strVal val="#ppt_x"/>
                                          </p:val>
                                        </p:tav>
                                        <p:tav tm="100000">
                                          <p:val>
                                            <p:strVal val="#ppt_x"/>
                                          </p:val>
                                        </p:tav>
                                      </p:tavLst>
                                    </p:anim>
                                    <p:anim calcmode="lin" valueType="num">
                                      <p:cBhvr additive="base">
                                        <p:cTn id="41" dur="500" fill="hold"/>
                                        <p:tgtEl>
                                          <p:spTgt spid="41995"/>
                                        </p:tgtEl>
                                        <p:attrNameLst>
                                          <p:attrName>ppt_y</p:attrName>
                                        </p:attrNameLst>
                                      </p:cBhvr>
                                      <p:tavLst>
                                        <p:tav tm="0">
                                          <p:val>
                                            <p:strVal val="1+#ppt_h/2"/>
                                          </p:val>
                                        </p:tav>
                                        <p:tav tm="100000">
                                          <p:val>
                                            <p:strVal val="#ppt_y"/>
                                          </p:val>
                                        </p:tav>
                                      </p:tavLst>
                                    </p:anim>
                                  </p:childTnLst>
                                </p:cTn>
                              </p:par>
                            </p:childTnLst>
                          </p:cTn>
                        </p:par>
                      </p:childTnLst>
                    </p:cTn>
                  </p:par>
                  <p:par>
                    <p:cTn id="42" fill="hold">
                      <p:stCondLst>
                        <p:cond delay="indefinite"/>
                      </p:stCondLst>
                      <p:childTnLst>
                        <p:par>
                          <p:cTn id="43" fill="hold">
                            <p:stCondLst>
                              <p:cond delay="0"/>
                            </p:stCondLst>
                            <p:childTnLst>
                              <p:par>
                                <p:cTn id="44" presetID="2" presetClass="entr" presetSubtype="4" fill="hold" nodeType="clickEffect">
                                  <p:stCondLst>
                                    <p:cond delay="0"/>
                                  </p:stCondLst>
                                  <p:childTnLst>
                                    <p:set>
                                      <p:cBhvr>
                                        <p:cTn id="45" dur="1" fill="hold">
                                          <p:stCondLst>
                                            <p:cond delay="0"/>
                                          </p:stCondLst>
                                        </p:cTn>
                                        <p:tgtEl>
                                          <p:spTgt spid="41989">
                                            <p:txEl>
                                              <p:pRg st="5" end="5"/>
                                            </p:txEl>
                                          </p:spTgt>
                                        </p:tgtEl>
                                        <p:attrNameLst>
                                          <p:attrName>style.visibility</p:attrName>
                                        </p:attrNameLst>
                                      </p:cBhvr>
                                      <p:to>
                                        <p:strVal val="visible"/>
                                      </p:to>
                                    </p:set>
                                    <p:anim calcmode="lin" valueType="num">
                                      <p:cBhvr additive="base">
                                        <p:cTn id="46" dur="500" fill="hold"/>
                                        <p:tgtEl>
                                          <p:spTgt spid="41989">
                                            <p:txEl>
                                              <p:pRg st="5" end="5"/>
                                            </p:txEl>
                                          </p:spTgt>
                                        </p:tgtEl>
                                        <p:attrNameLst>
                                          <p:attrName>ppt_x</p:attrName>
                                        </p:attrNameLst>
                                      </p:cBhvr>
                                      <p:tavLst>
                                        <p:tav tm="0">
                                          <p:val>
                                            <p:strVal val="#ppt_x"/>
                                          </p:val>
                                        </p:tav>
                                        <p:tav tm="100000">
                                          <p:val>
                                            <p:strVal val="#ppt_x"/>
                                          </p:val>
                                        </p:tav>
                                      </p:tavLst>
                                    </p:anim>
                                    <p:anim calcmode="lin" valueType="num">
                                      <p:cBhvr additive="base">
                                        <p:cTn id="47" dur="500" fill="hold"/>
                                        <p:tgtEl>
                                          <p:spTgt spid="41989">
                                            <p:txEl>
                                              <p:pRg st="5" end="5"/>
                                            </p:txEl>
                                          </p:spTgt>
                                        </p:tgtEl>
                                        <p:attrNameLst>
                                          <p:attrName>ppt_y</p:attrName>
                                        </p:attrNameLst>
                                      </p:cBhvr>
                                      <p:tavLst>
                                        <p:tav tm="0">
                                          <p:val>
                                            <p:strVal val="1+#ppt_h/2"/>
                                          </p:val>
                                        </p:tav>
                                        <p:tav tm="100000">
                                          <p:val>
                                            <p:strVal val="#ppt_y"/>
                                          </p:val>
                                        </p:tav>
                                      </p:tavLst>
                                    </p:anim>
                                  </p:childTnLst>
                                </p:cTn>
                              </p:par>
                            </p:childTnLst>
                          </p:cTn>
                        </p:par>
                      </p:childTnLst>
                    </p:cTn>
                  </p:par>
                  <p:par>
                    <p:cTn id="48" fill="hold">
                      <p:stCondLst>
                        <p:cond delay="indefinite"/>
                      </p:stCondLst>
                      <p:childTnLst>
                        <p:par>
                          <p:cTn id="49" fill="hold">
                            <p:stCondLst>
                              <p:cond delay="0"/>
                            </p:stCondLst>
                            <p:childTnLst>
                              <p:par>
                                <p:cTn id="50" presetID="4" presetClass="entr" presetSubtype="16" fill="hold" nodeType="clickEffect">
                                  <p:stCondLst>
                                    <p:cond delay="0"/>
                                  </p:stCondLst>
                                  <p:childTnLst>
                                    <p:set>
                                      <p:cBhvr>
                                        <p:cTn id="51" dur="1" fill="hold">
                                          <p:stCondLst>
                                            <p:cond delay="0"/>
                                          </p:stCondLst>
                                        </p:cTn>
                                        <p:tgtEl>
                                          <p:spTgt spid="41989">
                                            <p:txEl>
                                              <p:pRg st="6" end="6"/>
                                            </p:txEl>
                                          </p:spTgt>
                                        </p:tgtEl>
                                        <p:attrNameLst>
                                          <p:attrName>style.visibility</p:attrName>
                                        </p:attrNameLst>
                                      </p:cBhvr>
                                      <p:to>
                                        <p:strVal val="visible"/>
                                      </p:to>
                                    </p:set>
                                    <p:animEffect transition="in" filter="box(in)">
                                      <p:cBhvr>
                                        <p:cTn id="52" dur="500"/>
                                        <p:tgtEl>
                                          <p:spTgt spid="41989">
                                            <p:txEl>
                                              <p:pRg st="6" end="6"/>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4" presetClass="entr" presetSubtype="16" fill="hold" nodeType="clickEffect">
                                  <p:stCondLst>
                                    <p:cond delay="0"/>
                                  </p:stCondLst>
                                  <p:childTnLst>
                                    <p:set>
                                      <p:cBhvr>
                                        <p:cTn id="56" dur="1" fill="hold">
                                          <p:stCondLst>
                                            <p:cond delay="0"/>
                                          </p:stCondLst>
                                        </p:cTn>
                                        <p:tgtEl>
                                          <p:spTgt spid="41989">
                                            <p:txEl>
                                              <p:pRg st="7" end="7"/>
                                            </p:txEl>
                                          </p:spTgt>
                                        </p:tgtEl>
                                        <p:attrNameLst>
                                          <p:attrName>style.visibility</p:attrName>
                                        </p:attrNameLst>
                                      </p:cBhvr>
                                      <p:to>
                                        <p:strVal val="visible"/>
                                      </p:to>
                                    </p:set>
                                    <p:animEffect transition="in" filter="box(in)">
                                      <p:cBhvr>
                                        <p:cTn id="57" dur="500"/>
                                        <p:tgtEl>
                                          <p:spTgt spid="41989">
                                            <p:txEl>
                                              <p:pRg st="7" end="7"/>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2" presetClass="entr" presetSubtype="4" fill="hold" nodeType="clickEffect">
                                  <p:stCondLst>
                                    <p:cond delay="0"/>
                                  </p:stCondLst>
                                  <p:childTnLst>
                                    <p:set>
                                      <p:cBhvr>
                                        <p:cTn id="61" dur="1" fill="hold">
                                          <p:stCondLst>
                                            <p:cond delay="0"/>
                                          </p:stCondLst>
                                        </p:cTn>
                                        <p:tgtEl>
                                          <p:spTgt spid="41989">
                                            <p:txEl>
                                              <p:pRg st="8" end="8"/>
                                            </p:txEl>
                                          </p:spTgt>
                                        </p:tgtEl>
                                        <p:attrNameLst>
                                          <p:attrName>style.visibility</p:attrName>
                                        </p:attrNameLst>
                                      </p:cBhvr>
                                      <p:to>
                                        <p:strVal val="visible"/>
                                      </p:to>
                                    </p:set>
                                    <p:anim calcmode="lin" valueType="num">
                                      <p:cBhvr additive="base">
                                        <p:cTn id="62" dur="500" fill="hold"/>
                                        <p:tgtEl>
                                          <p:spTgt spid="41989">
                                            <p:txEl>
                                              <p:pRg st="8" end="8"/>
                                            </p:txEl>
                                          </p:spTgt>
                                        </p:tgtEl>
                                        <p:attrNameLst>
                                          <p:attrName>ppt_x</p:attrName>
                                        </p:attrNameLst>
                                      </p:cBhvr>
                                      <p:tavLst>
                                        <p:tav tm="0">
                                          <p:val>
                                            <p:strVal val="#ppt_x"/>
                                          </p:val>
                                        </p:tav>
                                        <p:tav tm="100000">
                                          <p:val>
                                            <p:strVal val="#ppt_x"/>
                                          </p:val>
                                        </p:tav>
                                      </p:tavLst>
                                    </p:anim>
                                    <p:anim calcmode="lin" valueType="num">
                                      <p:cBhvr additive="base">
                                        <p:cTn id="63" dur="500" fill="hold"/>
                                        <p:tgtEl>
                                          <p:spTgt spid="41989">
                                            <p:txEl>
                                              <p:pRg st="8" end="8"/>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993" grpId="0" animBg="1"/>
      <p:bldP spid="41994" grpId="0" animBg="1"/>
      <p:bldP spid="41995"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10 - Ομάδα"/>
          <p:cNvGrpSpPr/>
          <p:nvPr/>
        </p:nvGrpSpPr>
        <p:grpSpPr>
          <a:xfrm>
            <a:off x="179512" y="1916832"/>
            <a:ext cx="8642350" cy="3613150"/>
            <a:chOff x="250825" y="2997200"/>
            <a:chExt cx="8642350" cy="3613150"/>
          </a:xfrm>
        </p:grpSpPr>
        <p:pic>
          <p:nvPicPr>
            <p:cNvPr id="12" name="Picture 3" descr="Wave_0"/>
            <p:cNvPicPr>
              <a:picLocks noChangeAspect="1" noChangeArrowheads="1"/>
            </p:cNvPicPr>
            <p:nvPr/>
          </p:nvPicPr>
          <p:blipFill>
            <a:blip r:embed="rId2" cstate="print"/>
            <a:srcRect/>
            <a:stretch>
              <a:fillRect/>
            </a:stretch>
          </p:blipFill>
          <p:spPr bwMode="auto">
            <a:xfrm>
              <a:off x="250825" y="2997200"/>
              <a:ext cx="8642350" cy="3613150"/>
            </a:xfrm>
            <a:prstGeom prst="rect">
              <a:avLst/>
            </a:prstGeom>
            <a:noFill/>
          </p:spPr>
        </p:pic>
        <p:sp>
          <p:nvSpPr>
            <p:cNvPr id="13" name="Text Box 4"/>
            <p:cNvSpPr txBox="1">
              <a:spLocks noChangeArrowheads="1"/>
            </p:cNvSpPr>
            <p:nvPr/>
          </p:nvSpPr>
          <p:spPr bwMode="auto">
            <a:xfrm>
              <a:off x="2195513" y="5865813"/>
              <a:ext cx="2089150" cy="366712"/>
            </a:xfrm>
            <a:prstGeom prst="rect">
              <a:avLst/>
            </a:prstGeom>
            <a:noFill/>
            <a:ln w="9525">
              <a:noFill/>
              <a:miter lim="800000"/>
              <a:headEnd/>
              <a:tailEnd/>
            </a:ln>
            <a:effectLst/>
          </p:spPr>
          <p:txBody>
            <a:bodyPr>
              <a:spAutoFit/>
            </a:bodyPr>
            <a:lstStyle/>
            <a:p>
              <a:pPr>
                <a:spcBef>
                  <a:spcPct val="50000"/>
                </a:spcBef>
              </a:pPr>
              <a:r>
                <a:rPr lang="el-GR" sz="1800" b="1" dirty="0">
                  <a:solidFill>
                    <a:srgbClr val="000000"/>
                  </a:solidFill>
                  <a:latin typeface="Arial" charset="0"/>
                </a:rPr>
                <a:t>Μήκος κύματος,</a:t>
              </a:r>
            </a:p>
          </p:txBody>
        </p:sp>
        <p:sp>
          <p:nvSpPr>
            <p:cNvPr id="14" name="Text Box 5"/>
            <p:cNvSpPr txBox="1">
              <a:spLocks noChangeArrowheads="1"/>
            </p:cNvSpPr>
            <p:nvPr/>
          </p:nvSpPr>
          <p:spPr bwMode="auto">
            <a:xfrm>
              <a:off x="7054850" y="3778250"/>
              <a:ext cx="1404938" cy="641350"/>
            </a:xfrm>
            <a:prstGeom prst="rect">
              <a:avLst/>
            </a:prstGeom>
            <a:noFill/>
            <a:ln w="9525">
              <a:noFill/>
              <a:miter lim="800000"/>
              <a:headEnd/>
              <a:tailEnd/>
            </a:ln>
            <a:effectLst/>
          </p:spPr>
          <p:txBody>
            <a:bodyPr>
              <a:spAutoFit/>
            </a:bodyPr>
            <a:lstStyle/>
            <a:p>
              <a:pPr>
                <a:spcBef>
                  <a:spcPct val="50000"/>
                </a:spcBef>
              </a:pPr>
              <a:r>
                <a:rPr lang="el-GR" sz="1800" b="1" dirty="0">
                  <a:solidFill>
                    <a:srgbClr val="000000"/>
                  </a:solidFill>
                  <a:latin typeface="Arial" charset="0"/>
                </a:rPr>
                <a:t>Ύψος</a:t>
              </a:r>
            </a:p>
            <a:p>
              <a:r>
                <a:rPr lang="el-GR" sz="1800" b="1" dirty="0">
                  <a:solidFill>
                    <a:srgbClr val="000000"/>
                  </a:solidFill>
                  <a:latin typeface="Arial" charset="0"/>
                </a:rPr>
                <a:t> κύματος,</a:t>
              </a:r>
            </a:p>
          </p:txBody>
        </p:sp>
        <p:sp>
          <p:nvSpPr>
            <p:cNvPr id="15" name="Text Box 6"/>
            <p:cNvSpPr txBox="1">
              <a:spLocks noChangeArrowheads="1"/>
            </p:cNvSpPr>
            <p:nvPr/>
          </p:nvSpPr>
          <p:spPr bwMode="auto">
            <a:xfrm>
              <a:off x="3598863" y="3094038"/>
              <a:ext cx="2520950" cy="366712"/>
            </a:xfrm>
            <a:prstGeom prst="rect">
              <a:avLst/>
            </a:prstGeom>
            <a:noFill/>
            <a:ln w="9525">
              <a:noFill/>
              <a:miter lim="800000"/>
              <a:headEnd/>
              <a:tailEnd/>
            </a:ln>
            <a:effectLst/>
          </p:spPr>
          <p:txBody>
            <a:bodyPr>
              <a:spAutoFit/>
            </a:bodyPr>
            <a:lstStyle/>
            <a:p>
              <a:pPr>
                <a:spcBef>
                  <a:spcPct val="50000"/>
                </a:spcBef>
              </a:pPr>
              <a:r>
                <a:rPr lang="en-US" sz="1800" b="1" dirty="0">
                  <a:solidFill>
                    <a:srgbClr val="000000"/>
                  </a:solidFill>
                  <a:latin typeface="Arial" charset="0"/>
                </a:rPr>
                <a:t>steepness</a:t>
              </a:r>
              <a:r>
                <a:rPr lang="el-GR" sz="1800" b="1" dirty="0">
                  <a:solidFill>
                    <a:srgbClr val="000000"/>
                  </a:solidFill>
                  <a:latin typeface="Arial" charset="0"/>
                </a:rPr>
                <a:t> κύματος,</a:t>
              </a:r>
            </a:p>
          </p:txBody>
        </p:sp>
        <p:sp>
          <p:nvSpPr>
            <p:cNvPr id="16" name="Text Box 7"/>
            <p:cNvSpPr txBox="1">
              <a:spLocks noChangeArrowheads="1"/>
            </p:cNvSpPr>
            <p:nvPr/>
          </p:nvSpPr>
          <p:spPr bwMode="auto">
            <a:xfrm>
              <a:off x="323850" y="3921125"/>
              <a:ext cx="1404938" cy="641350"/>
            </a:xfrm>
            <a:prstGeom prst="rect">
              <a:avLst/>
            </a:prstGeom>
            <a:noFill/>
            <a:ln w="9525">
              <a:noFill/>
              <a:miter lim="800000"/>
              <a:headEnd/>
              <a:tailEnd/>
            </a:ln>
            <a:effectLst/>
          </p:spPr>
          <p:txBody>
            <a:bodyPr>
              <a:spAutoFit/>
            </a:bodyPr>
            <a:lstStyle/>
            <a:p>
              <a:pPr>
                <a:spcBef>
                  <a:spcPct val="50000"/>
                </a:spcBef>
              </a:pPr>
              <a:r>
                <a:rPr lang="el-GR" sz="1800" b="1" dirty="0">
                  <a:solidFill>
                    <a:srgbClr val="000000"/>
                  </a:solidFill>
                  <a:latin typeface="Arial" charset="0"/>
                </a:rPr>
                <a:t>Πλάτος</a:t>
              </a:r>
            </a:p>
            <a:p>
              <a:r>
                <a:rPr lang="el-GR" sz="1800" b="1" dirty="0">
                  <a:solidFill>
                    <a:srgbClr val="000000"/>
                  </a:solidFill>
                  <a:latin typeface="Arial" charset="0"/>
                </a:rPr>
                <a:t>κύματος,</a:t>
              </a:r>
            </a:p>
          </p:txBody>
        </p:sp>
        <p:sp>
          <p:nvSpPr>
            <p:cNvPr id="17" name="Line 8"/>
            <p:cNvSpPr>
              <a:spLocks noChangeShapeType="1"/>
            </p:cNvSpPr>
            <p:nvPr/>
          </p:nvSpPr>
          <p:spPr bwMode="auto">
            <a:xfrm flipH="1" flipV="1">
              <a:off x="7091585" y="5877520"/>
              <a:ext cx="360363" cy="288925"/>
            </a:xfrm>
            <a:prstGeom prst="line">
              <a:avLst/>
            </a:prstGeom>
            <a:noFill/>
            <a:ln w="9525">
              <a:solidFill>
                <a:schemeClr val="tx1"/>
              </a:solidFill>
              <a:round/>
              <a:headEnd/>
              <a:tailEnd type="triangle" w="med" len="med"/>
            </a:ln>
            <a:effectLst/>
          </p:spPr>
          <p:txBody>
            <a:bodyPr/>
            <a:lstStyle/>
            <a:p>
              <a:endParaRPr lang="en-GB" sz="1800">
                <a:solidFill>
                  <a:srgbClr val="000000"/>
                </a:solidFill>
                <a:latin typeface="Arial" charset="0"/>
              </a:endParaRPr>
            </a:p>
          </p:txBody>
        </p:sp>
        <p:sp>
          <p:nvSpPr>
            <p:cNvPr id="18" name="Text Box 9"/>
            <p:cNvSpPr txBox="1">
              <a:spLocks noChangeArrowheads="1"/>
            </p:cNvSpPr>
            <p:nvPr/>
          </p:nvSpPr>
          <p:spPr bwMode="auto">
            <a:xfrm>
              <a:off x="7451625" y="5949528"/>
              <a:ext cx="936625" cy="366713"/>
            </a:xfrm>
            <a:prstGeom prst="rect">
              <a:avLst/>
            </a:prstGeom>
            <a:noFill/>
            <a:ln w="9525">
              <a:noFill/>
              <a:miter lim="800000"/>
              <a:headEnd/>
              <a:tailEnd/>
            </a:ln>
            <a:effectLst/>
          </p:spPr>
          <p:txBody>
            <a:bodyPr>
              <a:spAutoFit/>
            </a:bodyPr>
            <a:lstStyle/>
            <a:p>
              <a:pPr>
                <a:spcBef>
                  <a:spcPct val="50000"/>
                </a:spcBef>
              </a:pPr>
              <a:r>
                <a:rPr lang="el-GR" sz="1800" b="1" dirty="0">
                  <a:solidFill>
                    <a:srgbClr val="000000"/>
                  </a:solidFill>
                  <a:latin typeface="Arial" charset="0"/>
                </a:rPr>
                <a:t>κοιλία</a:t>
              </a:r>
            </a:p>
          </p:txBody>
        </p:sp>
        <p:sp>
          <p:nvSpPr>
            <p:cNvPr id="19" name="Line 10"/>
            <p:cNvSpPr>
              <a:spLocks noChangeShapeType="1"/>
            </p:cNvSpPr>
            <p:nvPr/>
          </p:nvSpPr>
          <p:spPr bwMode="auto">
            <a:xfrm flipH="1">
              <a:off x="1763713" y="3417888"/>
              <a:ext cx="360362" cy="287337"/>
            </a:xfrm>
            <a:prstGeom prst="line">
              <a:avLst/>
            </a:prstGeom>
            <a:noFill/>
            <a:ln w="9525">
              <a:solidFill>
                <a:schemeClr val="tx1"/>
              </a:solidFill>
              <a:round/>
              <a:headEnd/>
              <a:tailEnd type="triangle" w="med" len="med"/>
            </a:ln>
            <a:effectLst/>
          </p:spPr>
          <p:txBody>
            <a:bodyPr/>
            <a:lstStyle/>
            <a:p>
              <a:endParaRPr lang="en-GB" sz="1800">
                <a:solidFill>
                  <a:srgbClr val="000000"/>
                </a:solidFill>
                <a:latin typeface="Arial" charset="0"/>
              </a:endParaRPr>
            </a:p>
          </p:txBody>
        </p:sp>
        <p:sp>
          <p:nvSpPr>
            <p:cNvPr id="20" name="Text Box 11"/>
            <p:cNvSpPr txBox="1">
              <a:spLocks noChangeArrowheads="1"/>
            </p:cNvSpPr>
            <p:nvPr/>
          </p:nvSpPr>
          <p:spPr bwMode="auto">
            <a:xfrm>
              <a:off x="2124075" y="3201988"/>
              <a:ext cx="1079500" cy="366712"/>
            </a:xfrm>
            <a:prstGeom prst="rect">
              <a:avLst/>
            </a:prstGeom>
            <a:noFill/>
            <a:ln w="9525">
              <a:noFill/>
              <a:miter lim="800000"/>
              <a:headEnd/>
              <a:tailEnd/>
            </a:ln>
            <a:effectLst/>
          </p:spPr>
          <p:txBody>
            <a:bodyPr>
              <a:spAutoFit/>
            </a:bodyPr>
            <a:lstStyle/>
            <a:p>
              <a:pPr>
                <a:spcBef>
                  <a:spcPct val="50000"/>
                </a:spcBef>
              </a:pPr>
              <a:r>
                <a:rPr lang="el-GR" sz="1800" b="1" dirty="0">
                  <a:solidFill>
                    <a:srgbClr val="000000"/>
                  </a:solidFill>
                  <a:latin typeface="Arial" charset="0"/>
                </a:rPr>
                <a:t>κορυφή</a:t>
              </a:r>
            </a:p>
          </p:txBody>
        </p:sp>
      </p:grpSp>
      <p:sp>
        <p:nvSpPr>
          <p:cNvPr id="21"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22"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23" name="22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24" name="23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25"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1186" name="Rectangle 2"/>
          <p:cNvSpPr>
            <a:spLocks noGrp="1" noChangeArrowheads="1"/>
          </p:cNvSpPr>
          <p:nvPr>
            <p:ph type="title"/>
          </p:nvPr>
        </p:nvSpPr>
        <p:spPr>
          <a:xfrm>
            <a:off x="395536" y="836712"/>
            <a:ext cx="8229600" cy="633412"/>
          </a:xfrm>
        </p:spPr>
        <p:txBody>
          <a:bodyPr/>
          <a:lstStyle/>
          <a:p>
            <a:r>
              <a:rPr lang="el-GR" sz="2400" b="1" dirty="0">
                <a:solidFill>
                  <a:schemeClr val="tx1"/>
                </a:solidFill>
                <a:latin typeface="Calibri" pitchFamily="34" charset="0"/>
                <a:cs typeface="Calibri" pitchFamily="34" charset="0"/>
              </a:rPr>
              <a:t>Παράμετροι χαρακτηρισμού κύματος</a:t>
            </a:r>
            <a:endParaRPr lang="en-US" sz="2400" b="1" dirty="0">
              <a:solidFill>
                <a:schemeClr val="tx1"/>
              </a:solidFill>
              <a:latin typeface="Calibri" pitchFamily="34" charset="0"/>
              <a:cs typeface="Calibri" pitchFamily="34" charset="0"/>
            </a:endParaRPr>
          </a:p>
        </p:txBody>
      </p:sp>
      <p:sp>
        <p:nvSpPr>
          <p:cNvPr id="221187" name="Rectangle 3"/>
          <p:cNvSpPr>
            <a:spLocks noGrp="1" noChangeArrowheads="1"/>
          </p:cNvSpPr>
          <p:nvPr>
            <p:ph type="body" idx="1"/>
          </p:nvPr>
        </p:nvSpPr>
        <p:spPr>
          <a:xfrm>
            <a:off x="539552" y="1772817"/>
            <a:ext cx="8280400" cy="4464496"/>
          </a:xfrm>
        </p:spPr>
        <p:txBody>
          <a:bodyPr/>
          <a:lstStyle/>
          <a:p>
            <a:pPr>
              <a:lnSpc>
                <a:spcPct val="90000"/>
              </a:lnSpc>
              <a:buFontTx/>
              <a:buNone/>
            </a:pPr>
            <a:r>
              <a:rPr lang="el-GR" sz="2000" b="1" dirty="0" smtClean="0">
                <a:solidFill>
                  <a:srgbClr val="FF0000"/>
                </a:solidFill>
                <a:latin typeface="Calibri" pitchFamily="34" charset="0"/>
                <a:cs typeface="Calibri" pitchFamily="34" charset="0"/>
              </a:rPr>
              <a:t>ε </a:t>
            </a:r>
            <a:r>
              <a:rPr lang="en-US" sz="2000" b="1" dirty="0" smtClean="0">
                <a:solidFill>
                  <a:srgbClr val="FF0000"/>
                </a:solidFill>
                <a:latin typeface="Calibri" pitchFamily="34" charset="0"/>
                <a:cs typeface="Calibri" pitchFamily="34" charset="0"/>
              </a:rPr>
              <a:t>= H</a:t>
            </a:r>
            <a:r>
              <a:rPr lang="el-GR" sz="2000" b="1" dirty="0">
                <a:solidFill>
                  <a:srgbClr val="FF0000"/>
                </a:solidFill>
                <a:latin typeface="Calibri" pitchFamily="34" charset="0"/>
                <a:cs typeface="Calibri" pitchFamily="34" charset="0"/>
              </a:rPr>
              <a:t>/</a:t>
            </a:r>
            <a:r>
              <a:rPr lang="en-US" sz="2000" b="1" dirty="0">
                <a:solidFill>
                  <a:srgbClr val="FF0000"/>
                </a:solidFill>
                <a:latin typeface="Calibri" pitchFamily="34" charset="0"/>
                <a:cs typeface="Calibri" pitchFamily="34" charset="0"/>
              </a:rPr>
              <a:t>d</a:t>
            </a:r>
            <a:r>
              <a:rPr lang="el-GR" sz="2000" dirty="0">
                <a:latin typeface="Calibri" pitchFamily="34" charset="0"/>
                <a:cs typeface="Calibri" pitchFamily="34" charset="0"/>
              </a:rPr>
              <a:t>, ο λόγος ύψους κύματος προς το βάθος θάλασσας </a:t>
            </a:r>
          </a:p>
          <a:p>
            <a:pPr>
              <a:lnSpc>
                <a:spcPct val="90000"/>
              </a:lnSpc>
              <a:buFontTx/>
              <a:buNone/>
            </a:pPr>
            <a:endParaRPr lang="el-GR" sz="2000" dirty="0">
              <a:latin typeface="Calibri" pitchFamily="34" charset="0"/>
              <a:cs typeface="Calibri" pitchFamily="34" charset="0"/>
            </a:endParaRPr>
          </a:p>
          <a:p>
            <a:pPr>
              <a:lnSpc>
                <a:spcPct val="90000"/>
              </a:lnSpc>
              <a:buFontTx/>
              <a:buNone/>
            </a:pPr>
            <a:r>
              <a:rPr lang="el-GR" sz="2000" b="1" dirty="0">
                <a:solidFill>
                  <a:srgbClr val="FF0000"/>
                </a:solidFill>
                <a:latin typeface="Calibri" pitchFamily="34" charset="0"/>
                <a:cs typeface="Calibri" pitchFamily="34" charset="0"/>
              </a:rPr>
              <a:t>ε</a:t>
            </a:r>
            <a:r>
              <a:rPr lang="el-GR" sz="2000" dirty="0">
                <a:latin typeface="Calibri" pitchFamily="34" charset="0"/>
                <a:cs typeface="Calibri" pitchFamily="34" charset="0"/>
              </a:rPr>
              <a:t>: διασπορά εύρους</a:t>
            </a:r>
            <a:endParaRPr lang="en-US" sz="2000" dirty="0">
              <a:latin typeface="Calibri" pitchFamily="34" charset="0"/>
              <a:cs typeface="Calibri" pitchFamily="34" charset="0"/>
            </a:endParaRPr>
          </a:p>
          <a:p>
            <a:pPr>
              <a:lnSpc>
                <a:spcPct val="90000"/>
              </a:lnSpc>
            </a:pPr>
            <a:r>
              <a:rPr lang="el-GR" sz="2000" dirty="0">
                <a:latin typeface="Calibri" pitchFamily="34" charset="0"/>
                <a:cs typeface="Calibri" pitchFamily="34" charset="0"/>
              </a:rPr>
              <a:t> κυματισμοί απειροστού πλάτους αν </a:t>
            </a:r>
            <a:r>
              <a:rPr lang="el-GR" sz="2000" b="1" dirty="0">
                <a:solidFill>
                  <a:srgbClr val="FF0000"/>
                </a:solidFill>
                <a:latin typeface="Calibri" pitchFamily="34" charset="0"/>
                <a:cs typeface="Calibri" pitchFamily="34" charset="0"/>
              </a:rPr>
              <a:t>ε &lt; 10</a:t>
            </a:r>
            <a:r>
              <a:rPr lang="el-GR" sz="2000" b="1" baseline="30000" dirty="0">
                <a:solidFill>
                  <a:srgbClr val="FF0000"/>
                </a:solidFill>
                <a:latin typeface="Calibri" pitchFamily="34" charset="0"/>
                <a:cs typeface="Calibri" pitchFamily="34" charset="0"/>
              </a:rPr>
              <a:t>-1</a:t>
            </a:r>
            <a:r>
              <a:rPr lang="el-GR" sz="2000" b="1" dirty="0">
                <a:solidFill>
                  <a:srgbClr val="FF0000"/>
                </a:solidFill>
                <a:latin typeface="Calibri" pitchFamily="34" charset="0"/>
                <a:cs typeface="Calibri" pitchFamily="34" charset="0"/>
              </a:rPr>
              <a:t> </a:t>
            </a:r>
          </a:p>
          <a:p>
            <a:pPr>
              <a:lnSpc>
                <a:spcPct val="90000"/>
              </a:lnSpc>
            </a:pPr>
            <a:r>
              <a:rPr lang="el-GR" sz="2000" dirty="0">
                <a:latin typeface="Calibri" pitchFamily="34" charset="0"/>
                <a:cs typeface="Calibri" pitchFamily="34" charset="0"/>
              </a:rPr>
              <a:t> πεπερασμένου πλάτους, αν </a:t>
            </a:r>
            <a:r>
              <a:rPr lang="el-GR" sz="2000" b="1" dirty="0">
                <a:solidFill>
                  <a:srgbClr val="FF0000"/>
                </a:solidFill>
                <a:latin typeface="Calibri" pitchFamily="34" charset="0"/>
                <a:cs typeface="Calibri" pitchFamily="34" charset="0"/>
              </a:rPr>
              <a:t>ε &gt; 10</a:t>
            </a:r>
            <a:r>
              <a:rPr lang="el-GR" sz="2000" b="1" baseline="30000" dirty="0">
                <a:solidFill>
                  <a:srgbClr val="FF0000"/>
                </a:solidFill>
                <a:latin typeface="Calibri" pitchFamily="34" charset="0"/>
                <a:cs typeface="Calibri" pitchFamily="34" charset="0"/>
              </a:rPr>
              <a:t>-1</a:t>
            </a:r>
            <a:endParaRPr lang="el-GR" sz="2000" b="1" dirty="0">
              <a:solidFill>
                <a:srgbClr val="FF0000"/>
              </a:solidFill>
              <a:latin typeface="Calibri" pitchFamily="34" charset="0"/>
              <a:cs typeface="Calibri" pitchFamily="34" charset="0"/>
            </a:endParaRPr>
          </a:p>
          <a:p>
            <a:pPr>
              <a:lnSpc>
                <a:spcPct val="90000"/>
              </a:lnSpc>
              <a:buFontTx/>
              <a:buNone/>
            </a:pPr>
            <a:endParaRPr lang="el-GR" sz="2000" dirty="0">
              <a:latin typeface="Calibri" pitchFamily="34" charset="0"/>
              <a:cs typeface="Calibri" pitchFamily="34" charset="0"/>
            </a:endParaRPr>
          </a:p>
          <a:p>
            <a:pPr>
              <a:lnSpc>
                <a:spcPct val="90000"/>
              </a:lnSpc>
              <a:buFontTx/>
              <a:buNone/>
            </a:pPr>
            <a:r>
              <a:rPr lang="el-GR" sz="2000" b="1" dirty="0" smtClean="0">
                <a:solidFill>
                  <a:srgbClr val="FF0000"/>
                </a:solidFill>
                <a:latin typeface="Calibri" pitchFamily="34" charset="0"/>
                <a:cs typeface="Calibri" pitchFamily="34" charset="0"/>
              </a:rPr>
              <a:t>σ </a:t>
            </a:r>
            <a:r>
              <a:rPr lang="en-US" sz="2000" b="1" dirty="0" smtClean="0">
                <a:solidFill>
                  <a:srgbClr val="FF0000"/>
                </a:solidFill>
                <a:latin typeface="Calibri" pitchFamily="34" charset="0"/>
                <a:cs typeface="Calibri" pitchFamily="34" charset="0"/>
              </a:rPr>
              <a:t>= d</a:t>
            </a:r>
            <a:r>
              <a:rPr lang="el-GR" sz="2000" b="1" dirty="0">
                <a:solidFill>
                  <a:srgbClr val="FF0000"/>
                </a:solidFill>
                <a:latin typeface="Calibri" pitchFamily="34" charset="0"/>
                <a:cs typeface="Calibri" pitchFamily="34" charset="0"/>
              </a:rPr>
              <a:t>/</a:t>
            </a:r>
            <a:r>
              <a:rPr lang="en-US" sz="2000" b="1" dirty="0">
                <a:solidFill>
                  <a:srgbClr val="FF0000"/>
                </a:solidFill>
                <a:latin typeface="Calibri" pitchFamily="34" charset="0"/>
                <a:cs typeface="Calibri" pitchFamily="34" charset="0"/>
              </a:rPr>
              <a:t>L</a:t>
            </a:r>
            <a:r>
              <a:rPr lang="el-GR" sz="2000" dirty="0">
                <a:latin typeface="Calibri" pitchFamily="34" charset="0"/>
                <a:cs typeface="Calibri" pitchFamily="34" charset="0"/>
              </a:rPr>
              <a:t>, ο λόγος του βάθους της θάλασσας ως προς το μήκος κύματος</a:t>
            </a:r>
            <a:endParaRPr lang="en-US" sz="2000" dirty="0">
              <a:latin typeface="Calibri" pitchFamily="34" charset="0"/>
              <a:cs typeface="Calibri" pitchFamily="34" charset="0"/>
            </a:endParaRPr>
          </a:p>
          <a:p>
            <a:pPr>
              <a:lnSpc>
                <a:spcPct val="90000"/>
              </a:lnSpc>
              <a:buFontTx/>
              <a:buNone/>
            </a:pPr>
            <a:r>
              <a:rPr lang="el-GR" sz="2000" b="1" dirty="0">
                <a:solidFill>
                  <a:srgbClr val="FF0000"/>
                </a:solidFill>
                <a:latin typeface="Calibri" pitchFamily="34" charset="0"/>
                <a:cs typeface="Calibri" pitchFamily="34" charset="0"/>
              </a:rPr>
              <a:t>σ</a:t>
            </a:r>
            <a:r>
              <a:rPr lang="el-GR" sz="2000" dirty="0">
                <a:latin typeface="Calibri" pitchFamily="34" charset="0"/>
                <a:cs typeface="Calibri" pitchFamily="34" charset="0"/>
              </a:rPr>
              <a:t>: διασπορά συχνότητας</a:t>
            </a:r>
          </a:p>
          <a:p>
            <a:pPr>
              <a:lnSpc>
                <a:spcPct val="90000"/>
              </a:lnSpc>
            </a:pPr>
            <a:r>
              <a:rPr lang="el-GR" sz="2000" dirty="0">
                <a:latin typeface="Calibri" pitchFamily="34" charset="0"/>
                <a:cs typeface="Calibri" pitchFamily="34" charset="0"/>
              </a:rPr>
              <a:t>βραχείς κυματισμοί όταν </a:t>
            </a:r>
            <a:r>
              <a:rPr lang="el-GR" sz="2000" b="1" dirty="0">
                <a:solidFill>
                  <a:srgbClr val="FF0000"/>
                </a:solidFill>
                <a:latin typeface="Calibri" pitchFamily="34" charset="0"/>
                <a:cs typeface="Calibri" pitchFamily="34" charset="0"/>
              </a:rPr>
              <a:t>σ &gt; 10</a:t>
            </a:r>
            <a:r>
              <a:rPr lang="el-GR" sz="2000" b="1" baseline="30000" dirty="0">
                <a:solidFill>
                  <a:srgbClr val="FF0000"/>
                </a:solidFill>
                <a:latin typeface="Calibri" pitchFamily="34" charset="0"/>
                <a:cs typeface="Calibri" pitchFamily="34" charset="0"/>
              </a:rPr>
              <a:t>-2 </a:t>
            </a:r>
          </a:p>
          <a:p>
            <a:pPr>
              <a:lnSpc>
                <a:spcPct val="90000"/>
              </a:lnSpc>
            </a:pPr>
            <a:r>
              <a:rPr lang="el-GR" sz="2000" dirty="0">
                <a:latin typeface="Calibri" pitchFamily="34" charset="0"/>
                <a:cs typeface="Calibri" pitchFamily="34" charset="0"/>
              </a:rPr>
              <a:t>μακροί κυματισμοί όταν </a:t>
            </a:r>
            <a:r>
              <a:rPr lang="el-GR" sz="2000" b="1" dirty="0">
                <a:solidFill>
                  <a:srgbClr val="FF0000"/>
                </a:solidFill>
                <a:latin typeface="Calibri" pitchFamily="34" charset="0"/>
                <a:cs typeface="Calibri" pitchFamily="34" charset="0"/>
              </a:rPr>
              <a:t>σ &lt; 10</a:t>
            </a:r>
            <a:r>
              <a:rPr lang="el-GR" sz="2000" b="1" baseline="30000" dirty="0">
                <a:solidFill>
                  <a:srgbClr val="FF0000"/>
                </a:solidFill>
                <a:latin typeface="Calibri" pitchFamily="34" charset="0"/>
                <a:cs typeface="Calibri" pitchFamily="34" charset="0"/>
              </a:rPr>
              <a:t>-2</a:t>
            </a:r>
            <a:endParaRPr lang="en-US" sz="2000" b="1" dirty="0">
              <a:solidFill>
                <a:srgbClr val="FF0000"/>
              </a:solidFill>
              <a:latin typeface="Calibri" pitchFamily="34" charset="0"/>
              <a:cs typeface="Calibri" pitchFamily="34" charset="0"/>
            </a:endParaRPr>
          </a:p>
          <a:p>
            <a:pPr>
              <a:lnSpc>
                <a:spcPct val="90000"/>
              </a:lnSpc>
              <a:buFontTx/>
              <a:buNone/>
            </a:pPr>
            <a:endParaRPr lang="el-GR" sz="2000" dirty="0">
              <a:latin typeface="Calibri" pitchFamily="34" charset="0"/>
              <a:cs typeface="Calibri" pitchFamily="34" charset="0"/>
            </a:endParaRPr>
          </a:p>
          <a:p>
            <a:pPr>
              <a:lnSpc>
                <a:spcPct val="90000"/>
              </a:lnSpc>
              <a:buFontTx/>
              <a:buNone/>
            </a:pPr>
            <a:r>
              <a:rPr lang="el-GR" sz="2000" b="1" dirty="0" err="1" smtClean="0">
                <a:solidFill>
                  <a:srgbClr val="FF0000"/>
                </a:solidFill>
                <a:latin typeface="Calibri" pitchFamily="34" charset="0"/>
                <a:cs typeface="Calibri" pitchFamily="34" charset="0"/>
              </a:rPr>
              <a:t>γ=Η</a:t>
            </a:r>
            <a:r>
              <a:rPr lang="el-GR" sz="2000" b="1" dirty="0" smtClean="0">
                <a:solidFill>
                  <a:srgbClr val="FF0000"/>
                </a:solidFill>
                <a:latin typeface="Calibri" pitchFamily="34" charset="0"/>
                <a:cs typeface="Calibri" pitchFamily="34" charset="0"/>
              </a:rPr>
              <a:t>/</a:t>
            </a:r>
            <a:r>
              <a:rPr lang="en-US" sz="2000" b="1" dirty="0">
                <a:solidFill>
                  <a:srgbClr val="FF0000"/>
                </a:solidFill>
                <a:latin typeface="Calibri" pitchFamily="34" charset="0"/>
                <a:cs typeface="Calibri" pitchFamily="34" charset="0"/>
              </a:rPr>
              <a:t>L</a:t>
            </a:r>
            <a:r>
              <a:rPr lang="el-GR" sz="2000" dirty="0">
                <a:latin typeface="Calibri" pitchFamily="34" charset="0"/>
                <a:cs typeface="Calibri" pitchFamily="34" charset="0"/>
              </a:rPr>
              <a:t>: καμπυλότητα κύματος, που χαρακτηρίζει την ευστάθεια της ελεύθερης επιφάνειας του νερού </a:t>
            </a:r>
          </a:p>
          <a:p>
            <a:pPr>
              <a:lnSpc>
                <a:spcPct val="90000"/>
              </a:lnSpc>
              <a:buFontTx/>
              <a:buNone/>
            </a:pPr>
            <a:endParaRPr lang="en-US" sz="2000" dirty="0">
              <a:solidFill>
                <a:srgbClr val="3333FF"/>
              </a:solidFill>
            </a:endParaRPr>
          </a:p>
        </p:txBody>
      </p:sp>
      <p:sp>
        <p:nvSpPr>
          <p:cNvPr id="5"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cs typeface="Calibri" pitchFamily="34" charset="0"/>
              </a:rPr>
              <a:t>Κυματισμοί - Έννοιες</a:t>
            </a:r>
          </a:p>
        </p:txBody>
      </p: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3" name="Rectangle 3"/>
          <p:cNvSpPr>
            <a:spLocks noGrp="1" noChangeArrowheads="1"/>
          </p:cNvSpPr>
          <p:nvPr>
            <p:ph type="body" idx="1"/>
          </p:nvPr>
        </p:nvSpPr>
        <p:spPr>
          <a:xfrm>
            <a:off x="467544" y="1412776"/>
            <a:ext cx="8352928" cy="4392488"/>
          </a:xfrm>
        </p:spPr>
        <p:txBody>
          <a:bodyPr/>
          <a:lstStyle/>
          <a:p>
            <a:pPr eaLnBrk="1" hangingPunct="1">
              <a:lnSpc>
                <a:spcPct val="80000"/>
              </a:lnSpc>
              <a:buFontTx/>
              <a:buNone/>
              <a:defRPr/>
            </a:pPr>
            <a:endParaRPr lang="el-GR" sz="1600" dirty="0" smtClean="0">
              <a:latin typeface="Calibri" pitchFamily="34" charset="0"/>
              <a:cs typeface="Calibri" pitchFamily="34" charset="0"/>
            </a:endParaRPr>
          </a:p>
          <a:p>
            <a:pPr marL="0" indent="0">
              <a:lnSpc>
                <a:spcPct val="120000"/>
              </a:lnSpc>
              <a:spcBef>
                <a:spcPts val="0"/>
              </a:spcBef>
              <a:buNone/>
              <a:defRPr/>
            </a:pPr>
            <a:r>
              <a:rPr lang="el-GR" sz="2200" dirty="0" smtClean="0">
                <a:latin typeface="Calibri" pitchFamily="34" charset="0"/>
                <a:cs typeface="Calibri" pitchFamily="34" charset="0"/>
              </a:rPr>
              <a:t>Όλες οι σχέσεις που περιγράφουν την εσωτερική κίνηση του νερού προέρχονται από τις λύσεις ενός συστήματος που περιέχει:</a:t>
            </a:r>
          </a:p>
          <a:p>
            <a:pPr marL="0" indent="0" eaLnBrk="1" hangingPunct="1">
              <a:lnSpc>
                <a:spcPct val="120000"/>
              </a:lnSpc>
              <a:spcBef>
                <a:spcPts val="0"/>
              </a:spcBef>
              <a:buFontTx/>
              <a:buNone/>
              <a:defRPr/>
            </a:pPr>
            <a:endParaRPr lang="el-GR" sz="2200" dirty="0" smtClean="0">
              <a:latin typeface="Calibri" pitchFamily="34" charset="0"/>
              <a:cs typeface="Calibri" pitchFamily="34" charset="0"/>
            </a:endParaRPr>
          </a:p>
          <a:p>
            <a:pPr marL="442913" indent="-442913" eaLnBrk="1" hangingPunct="1">
              <a:lnSpc>
                <a:spcPct val="120000"/>
              </a:lnSpc>
              <a:spcBef>
                <a:spcPts val="0"/>
              </a:spcBef>
              <a:buFontTx/>
              <a:buNone/>
              <a:defRPr/>
            </a:pPr>
            <a:r>
              <a:rPr lang="el-GR" sz="2200" dirty="0" smtClean="0">
                <a:latin typeface="Calibri" pitchFamily="34" charset="0"/>
                <a:cs typeface="Calibri" pitchFamily="34" charset="0"/>
              </a:rPr>
              <a:t>(α)	τις εξισώσεις ορμής </a:t>
            </a:r>
            <a:r>
              <a:rPr lang="en-GB" sz="2200" dirty="0" err="1" smtClean="0">
                <a:latin typeface="Calibri" pitchFamily="34" charset="0"/>
                <a:cs typeface="Calibri" pitchFamily="34" charset="0"/>
              </a:rPr>
              <a:t>Navier</a:t>
            </a:r>
            <a:r>
              <a:rPr lang="en-GB" sz="2200" dirty="0" smtClean="0">
                <a:latin typeface="Calibri" pitchFamily="34" charset="0"/>
                <a:cs typeface="Calibri" pitchFamily="34" charset="0"/>
              </a:rPr>
              <a:t>-Stokes</a:t>
            </a:r>
            <a:r>
              <a:rPr lang="el-GR" sz="2200" dirty="0" smtClean="0">
                <a:latin typeface="Calibri" pitchFamily="34" charset="0"/>
                <a:cs typeface="Calibri" pitchFamily="34" charset="0"/>
              </a:rPr>
              <a:t> </a:t>
            </a:r>
          </a:p>
          <a:p>
            <a:pPr marL="442913" indent="-442913" eaLnBrk="1" hangingPunct="1">
              <a:lnSpc>
                <a:spcPct val="120000"/>
              </a:lnSpc>
              <a:spcBef>
                <a:spcPts val="0"/>
              </a:spcBef>
              <a:buFontTx/>
              <a:buNone/>
              <a:defRPr/>
            </a:pPr>
            <a:r>
              <a:rPr lang="el-GR" sz="2200" dirty="0" smtClean="0">
                <a:latin typeface="Calibri" pitchFamily="34" charset="0"/>
                <a:cs typeface="Calibri" pitchFamily="34" charset="0"/>
              </a:rPr>
              <a:t>(β)	την εξίσωση συνέχειας (που εξασφαλίζει την διατήρηση της μάζας).</a:t>
            </a:r>
          </a:p>
          <a:p>
            <a:pPr marL="0" indent="0" eaLnBrk="1" hangingPunct="1">
              <a:lnSpc>
                <a:spcPct val="120000"/>
              </a:lnSpc>
              <a:spcBef>
                <a:spcPts val="0"/>
              </a:spcBef>
              <a:buFontTx/>
              <a:buNone/>
              <a:defRPr/>
            </a:pPr>
            <a:endParaRPr lang="el-GR" sz="2200" dirty="0" smtClean="0">
              <a:latin typeface="Calibri" pitchFamily="34" charset="0"/>
              <a:cs typeface="Calibri" pitchFamily="34" charset="0"/>
            </a:endParaRPr>
          </a:p>
          <a:p>
            <a:pPr marL="0" indent="0" eaLnBrk="1" hangingPunct="1">
              <a:lnSpc>
                <a:spcPct val="120000"/>
              </a:lnSpc>
              <a:spcBef>
                <a:spcPts val="0"/>
              </a:spcBef>
              <a:buFontTx/>
              <a:buNone/>
              <a:defRPr/>
            </a:pPr>
            <a:endParaRPr lang="el-GR" sz="2200" dirty="0" smtClean="0">
              <a:latin typeface="Calibri" pitchFamily="34" charset="0"/>
              <a:cs typeface="Calibri" pitchFamily="34" charset="0"/>
            </a:endParaRPr>
          </a:p>
          <a:p>
            <a:pPr marL="0" indent="0" eaLnBrk="1" hangingPunct="1">
              <a:lnSpc>
                <a:spcPct val="120000"/>
              </a:lnSpc>
              <a:spcBef>
                <a:spcPts val="0"/>
              </a:spcBef>
              <a:buFontTx/>
              <a:buNone/>
              <a:defRPr/>
            </a:pPr>
            <a:r>
              <a:rPr lang="el-GR" sz="2200" dirty="0" smtClean="0">
                <a:latin typeface="Calibri" pitchFamily="34" charset="0"/>
                <a:cs typeface="Calibri" pitchFamily="34" charset="0"/>
              </a:rPr>
              <a:t>Για να λυθεί το σύστημα των εξισώσεων απαιτούνται κάποιες παραδοχές, οι οποίες όμως ελαττώνουν την ακρίβεια των λύσεων.</a:t>
            </a:r>
          </a:p>
          <a:p>
            <a:pPr marL="0" indent="0" eaLnBrk="1" hangingPunct="1">
              <a:lnSpc>
                <a:spcPct val="120000"/>
              </a:lnSpc>
              <a:spcBef>
                <a:spcPts val="0"/>
              </a:spcBef>
              <a:buFontTx/>
              <a:buNone/>
              <a:defRPr/>
            </a:pPr>
            <a:r>
              <a:rPr lang="el-GR" sz="2200" dirty="0" smtClean="0">
                <a:latin typeface="Calibri" pitchFamily="34" charset="0"/>
                <a:cs typeface="Calibri" pitchFamily="34" charset="0"/>
              </a:rPr>
              <a:t> </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lvl="0" algn="ctr" eaLnBrk="0" hangingPunct="0"/>
            <a:r>
              <a:rPr lang="el-GR" sz="2800" b="1" dirty="0" smtClean="0">
                <a:latin typeface="Calibri" pitchFamily="34" charset="0"/>
                <a:cs typeface="Calibri" pitchFamily="34" charset="0"/>
              </a:rPr>
              <a:t>Θεωρίες κυμάτων </a:t>
            </a: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3" name="Rectangle 3"/>
          <p:cNvSpPr>
            <a:spLocks noGrp="1" noChangeArrowheads="1"/>
          </p:cNvSpPr>
          <p:nvPr>
            <p:ph type="body" idx="1"/>
          </p:nvPr>
        </p:nvSpPr>
        <p:spPr>
          <a:xfrm>
            <a:off x="683568" y="1052736"/>
            <a:ext cx="7992888" cy="4392488"/>
          </a:xfrm>
        </p:spPr>
        <p:txBody>
          <a:bodyPr/>
          <a:lstStyle/>
          <a:p>
            <a:pPr eaLnBrk="1" hangingPunct="1">
              <a:lnSpc>
                <a:spcPct val="80000"/>
              </a:lnSpc>
              <a:buFontTx/>
              <a:buNone/>
              <a:defRPr/>
            </a:pPr>
            <a:endParaRPr lang="el-GR" sz="1600" dirty="0" smtClean="0">
              <a:latin typeface="Calibri" pitchFamily="34" charset="0"/>
              <a:cs typeface="Calibri" pitchFamily="34" charset="0"/>
            </a:endParaRPr>
          </a:p>
          <a:p>
            <a:pPr marL="0" indent="0" eaLnBrk="1" hangingPunct="1">
              <a:lnSpc>
                <a:spcPct val="120000"/>
              </a:lnSpc>
              <a:spcBef>
                <a:spcPts val="0"/>
              </a:spcBef>
              <a:buFontTx/>
              <a:buNone/>
              <a:defRPr/>
            </a:pPr>
            <a:r>
              <a:rPr lang="el-GR" sz="2200" b="1" dirty="0" smtClean="0">
                <a:latin typeface="Calibri" pitchFamily="34" charset="0"/>
                <a:cs typeface="Calibri" pitchFamily="34" charset="0"/>
              </a:rPr>
              <a:t>Θεωρίες κυματισμών απειροστού πλάτους</a:t>
            </a:r>
          </a:p>
          <a:p>
            <a:pPr lvl="0">
              <a:lnSpc>
                <a:spcPct val="90000"/>
              </a:lnSpc>
              <a:buNone/>
            </a:pPr>
            <a:r>
              <a:rPr lang="el-GR" sz="1800" dirty="0" smtClean="0">
                <a:solidFill>
                  <a:srgbClr val="000000"/>
                </a:solidFill>
                <a:latin typeface="Calibri" pitchFamily="34" charset="0"/>
                <a:cs typeface="Calibri" pitchFamily="34" charset="0"/>
              </a:rPr>
              <a:t>Ο λόγος (</a:t>
            </a:r>
            <a:r>
              <a:rPr lang="el-GR" sz="1800" b="1" dirty="0" smtClean="0">
                <a:solidFill>
                  <a:srgbClr val="FF0000"/>
                </a:solidFill>
                <a:latin typeface="Calibri" pitchFamily="34" charset="0"/>
                <a:cs typeface="Calibri" pitchFamily="34" charset="0"/>
              </a:rPr>
              <a:t>ε </a:t>
            </a:r>
            <a:r>
              <a:rPr lang="en-US" sz="1800" b="1" dirty="0" smtClean="0">
                <a:solidFill>
                  <a:srgbClr val="FF0000"/>
                </a:solidFill>
                <a:latin typeface="Calibri" pitchFamily="34" charset="0"/>
                <a:cs typeface="Calibri" pitchFamily="34" charset="0"/>
              </a:rPr>
              <a:t>= H</a:t>
            </a:r>
            <a:r>
              <a:rPr lang="el-GR" sz="1800" b="1" dirty="0" smtClean="0">
                <a:solidFill>
                  <a:srgbClr val="FF0000"/>
                </a:solidFill>
                <a:latin typeface="Calibri" pitchFamily="34" charset="0"/>
                <a:cs typeface="Calibri" pitchFamily="34" charset="0"/>
              </a:rPr>
              <a:t>/</a:t>
            </a:r>
            <a:r>
              <a:rPr lang="en-US" sz="1800" b="1" dirty="0" smtClean="0">
                <a:solidFill>
                  <a:srgbClr val="FF0000"/>
                </a:solidFill>
                <a:latin typeface="Calibri" pitchFamily="34" charset="0"/>
                <a:cs typeface="Calibri" pitchFamily="34" charset="0"/>
              </a:rPr>
              <a:t>d</a:t>
            </a:r>
            <a:r>
              <a:rPr lang="el-GR" sz="1800" dirty="0" smtClean="0">
                <a:latin typeface="Calibri" pitchFamily="34" charset="0"/>
                <a:cs typeface="Calibri" pitchFamily="34" charset="0"/>
              </a:rPr>
              <a:t>)</a:t>
            </a:r>
            <a:r>
              <a:rPr lang="el-GR" sz="1800" b="1" dirty="0" smtClean="0">
                <a:solidFill>
                  <a:srgbClr val="FF0000"/>
                </a:solidFill>
                <a:latin typeface="Calibri" pitchFamily="34" charset="0"/>
                <a:cs typeface="Calibri" pitchFamily="34" charset="0"/>
              </a:rPr>
              <a:t> </a:t>
            </a:r>
            <a:r>
              <a:rPr lang="el-GR" sz="1800" dirty="0" smtClean="0">
                <a:solidFill>
                  <a:srgbClr val="000000"/>
                </a:solidFill>
                <a:latin typeface="Calibri" pitchFamily="34" charset="0"/>
                <a:cs typeface="Calibri" pitchFamily="34" charset="0"/>
              </a:rPr>
              <a:t>ύψους κύματος προς το βάθος θάλασσας είναι </a:t>
            </a:r>
            <a:r>
              <a:rPr lang="el-GR" sz="1800" b="1" dirty="0" smtClean="0">
                <a:solidFill>
                  <a:srgbClr val="FF0000"/>
                </a:solidFill>
                <a:latin typeface="Calibri" pitchFamily="34" charset="0"/>
                <a:cs typeface="Calibri" pitchFamily="34" charset="0"/>
              </a:rPr>
              <a:t>ε &lt; 10</a:t>
            </a:r>
            <a:r>
              <a:rPr lang="el-GR" sz="1800" b="1" baseline="30000" dirty="0" smtClean="0">
                <a:solidFill>
                  <a:srgbClr val="FF0000"/>
                </a:solidFill>
                <a:latin typeface="Calibri" pitchFamily="34" charset="0"/>
                <a:cs typeface="Calibri" pitchFamily="34" charset="0"/>
              </a:rPr>
              <a:t>-1</a:t>
            </a:r>
            <a:r>
              <a:rPr lang="el-GR" sz="1800" b="1" dirty="0" smtClean="0">
                <a:solidFill>
                  <a:srgbClr val="FF0000"/>
                </a:solidFill>
                <a:latin typeface="Calibri" pitchFamily="34" charset="0"/>
                <a:cs typeface="Calibri" pitchFamily="34" charset="0"/>
              </a:rPr>
              <a:t> </a:t>
            </a:r>
          </a:p>
          <a:p>
            <a:pPr marL="0" indent="0" eaLnBrk="1" hangingPunct="1">
              <a:lnSpc>
                <a:spcPct val="120000"/>
              </a:lnSpc>
              <a:spcBef>
                <a:spcPts val="0"/>
              </a:spcBef>
              <a:buFontTx/>
              <a:buNone/>
              <a:defRPr/>
            </a:pPr>
            <a:endParaRPr lang="el-GR" sz="1800" dirty="0" smtClean="0">
              <a:latin typeface="Calibri" pitchFamily="34" charset="0"/>
              <a:cs typeface="Calibri" pitchFamily="34" charset="0"/>
            </a:endParaRPr>
          </a:p>
          <a:p>
            <a:pPr marL="0" indent="0" eaLnBrk="1" hangingPunct="1">
              <a:lnSpc>
                <a:spcPct val="120000"/>
              </a:lnSpc>
              <a:spcBef>
                <a:spcPts val="0"/>
              </a:spcBef>
              <a:buFontTx/>
              <a:buNone/>
              <a:defRPr/>
            </a:pPr>
            <a:r>
              <a:rPr lang="el-GR" sz="1800" dirty="0" smtClean="0">
                <a:latin typeface="Calibri" pitchFamily="34" charset="0"/>
                <a:cs typeface="Calibri" pitchFamily="34" charset="0"/>
              </a:rPr>
              <a:t>Η αντίστοιχη θεωρία ονομάζεται </a:t>
            </a:r>
            <a:r>
              <a:rPr lang="el-GR" sz="1800" u="sng" dirty="0" smtClean="0">
                <a:latin typeface="Calibri" pitchFamily="34" charset="0"/>
                <a:cs typeface="Calibri" pitchFamily="34" charset="0"/>
              </a:rPr>
              <a:t>Γραμμική θεωρία κυματισμών</a:t>
            </a:r>
            <a:r>
              <a:rPr lang="el-GR" sz="1800" dirty="0" smtClean="0">
                <a:latin typeface="Calibri" pitchFamily="34" charset="0"/>
                <a:cs typeface="Calibri" pitchFamily="34" charset="0"/>
              </a:rPr>
              <a:t> ή </a:t>
            </a:r>
            <a:r>
              <a:rPr lang="el-GR" sz="1800" u="sng" dirty="0" smtClean="0">
                <a:latin typeface="Calibri" pitchFamily="34" charset="0"/>
                <a:cs typeface="Calibri" pitchFamily="34" charset="0"/>
              </a:rPr>
              <a:t>Θεωρία κυματισμών </a:t>
            </a:r>
            <a:r>
              <a:rPr lang="el-GR" sz="1800" u="sng" dirty="0" err="1" smtClean="0">
                <a:latin typeface="Calibri" pitchFamily="34" charset="0"/>
                <a:cs typeface="Calibri" pitchFamily="34" charset="0"/>
              </a:rPr>
              <a:t>Airy</a:t>
            </a:r>
            <a:r>
              <a:rPr lang="el-GR" sz="1800" dirty="0" smtClean="0">
                <a:latin typeface="Calibri" pitchFamily="34" charset="0"/>
                <a:cs typeface="Calibri" pitchFamily="34" charset="0"/>
              </a:rPr>
              <a:t>  ή </a:t>
            </a:r>
            <a:r>
              <a:rPr lang="el-GR" sz="1800" u="sng" dirty="0" smtClean="0">
                <a:latin typeface="Calibri" pitchFamily="34" charset="0"/>
                <a:cs typeface="Calibri" pitchFamily="34" charset="0"/>
              </a:rPr>
              <a:t>Θεωρία κυματισμών </a:t>
            </a:r>
            <a:r>
              <a:rPr lang="el-GR" sz="1800" u="sng" dirty="0" err="1" smtClean="0">
                <a:latin typeface="Calibri" pitchFamily="34" charset="0"/>
                <a:cs typeface="Calibri" pitchFamily="34" charset="0"/>
              </a:rPr>
              <a:t>Stokes</a:t>
            </a:r>
            <a:r>
              <a:rPr lang="el-GR" sz="1800" u="sng" dirty="0" smtClean="0">
                <a:latin typeface="Calibri" pitchFamily="34" charset="0"/>
                <a:cs typeface="Calibri" pitchFamily="34" charset="0"/>
              </a:rPr>
              <a:t> 1ης τάξης</a:t>
            </a:r>
          </a:p>
          <a:p>
            <a:pPr marL="0" indent="0" eaLnBrk="1" hangingPunct="1">
              <a:lnSpc>
                <a:spcPct val="120000"/>
              </a:lnSpc>
              <a:spcBef>
                <a:spcPts val="0"/>
              </a:spcBef>
              <a:buFontTx/>
              <a:buNone/>
              <a:defRPr/>
            </a:pPr>
            <a:endParaRPr lang="el-GR" sz="1800" dirty="0" smtClean="0">
              <a:latin typeface="Calibri" pitchFamily="34" charset="0"/>
              <a:cs typeface="Calibri" pitchFamily="34" charset="0"/>
            </a:endParaRPr>
          </a:p>
          <a:p>
            <a:pPr marL="0" indent="0" eaLnBrk="1" hangingPunct="1">
              <a:lnSpc>
                <a:spcPct val="120000"/>
              </a:lnSpc>
              <a:spcBef>
                <a:spcPts val="0"/>
              </a:spcBef>
              <a:buFontTx/>
              <a:buNone/>
              <a:defRPr/>
            </a:pPr>
            <a:endParaRPr lang="el-GR" sz="2200" dirty="0" smtClean="0">
              <a:latin typeface="Calibri" pitchFamily="34" charset="0"/>
              <a:cs typeface="Calibri" pitchFamily="34" charset="0"/>
            </a:endParaRPr>
          </a:p>
          <a:p>
            <a:pPr marL="0" indent="0">
              <a:lnSpc>
                <a:spcPct val="120000"/>
              </a:lnSpc>
              <a:spcBef>
                <a:spcPts val="0"/>
              </a:spcBef>
              <a:buNone/>
              <a:defRPr/>
            </a:pPr>
            <a:r>
              <a:rPr lang="el-GR" sz="2200" b="1" dirty="0" smtClean="0">
                <a:latin typeface="Calibri" pitchFamily="34" charset="0"/>
                <a:cs typeface="Calibri" pitchFamily="34" charset="0"/>
              </a:rPr>
              <a:t>Θεωρίες κυματισμών πεπερασμένου πλάτους</a:t>
            </a:r>
          </a:p>
          <a:p>
            <a:pPr lvl="0">
              <a:lnSpc>
                <a:spcPct val="90000"/>
              </a:lnSpc>
              <a:buNone/>
            </a:pPr>
            <a:r>
              <a:rPr lang="el-GR" sz="1800" dirty="0" smtClean="0">
                <a:solidFill>
                  <a:srgbClr val="000000"/>
                </a:solidFill>
                <a:latin typeface="Calibri" pitchFamily="34" charset="0"/>
                <a:cs typeface="Calibri" pitchFamily="34" charset="0"/>
              </a:rPr>
              <a:t>Ο λόγος (</a:t>
            </a:r>
            <a:r>
              <a:rPr lang="el-GR" sz="1800" b="1" dirty="0" smtClean="0">
                <a:solidFill>
                  <a:srgbClr val="FF0000"/>
                </a:solidFill>
                <a:latin typeface="Calibri" pitchFamily="34" charset="0"/>
                <a:cs typeface="Calibri" pitchFamily="34" charset="0"/>
              </a:rPr>
              <a:t>ε </a:t>
            </a:r>
            <a:r>
              <a:rPr lang="en-US" sz="1800" b="1" dirty="0" smtClean="0">
                <a:solidFill>
                  <a:srgbClr val="FF0000"/>
                </a:solidFill>
                <a:latin typeface="Calibri" pitchFamily="34" charset="0"/>
                <a:cs typeface="Calibri" pitchFamily="34" charset="0"/>
              </a:rPr>
              <a:t>= H</a:t>
            </a:r>
            <a:r>
              <a:rPr lang="el-GR" sz="1800" b="1" dirty="0" smtClean="0">
                <a:solidFill>
                  <a:srgbClr val="FF0000"/>
                </a:solidFill>
                <a:latin typeface="Calibri" pitchFamily="34" charset="0"/>
                <a:cs typeface="Calibri" pitchFamily="34" charset="0"/>
              </a:rPr>
              <a:t>/</a:t>
            </a:r>
            <a:r>
              <a:rPr lang="en-US" sz="1800" b="1" dirty="0" smtClean="0">
                <a:solidFill>
                  <a:srgbClr val="FF0000"/>
                </a:solidFill>
                <a:latin typeface="Calibri" pitchFamily="34" charset="0"/>
                <a:cs typeface="Calibri" pitchFamily="34" charset="0"/>
              </a:rPr>
              <a:t>d</a:t>
            </a:r>
            <a:r>
              <a:rPr lang="el-GR" sz="1800" dirty="0" smtClean="0">
                <a:solidFill>
                  <a:srgbClr val="000000"/>
                </a:solidFill>
                <a:latin typeface="Calibri" pitchFamily="34" charset="0"/>
                <a:cs typeface="Calibri" pitchFamily="34" charset="0"/>
              </a:rPr>
              <a:t>)</a:t>
            </a:r>
            <a:r>
              <a:rPr lang="el-GR" sz="1800" b="1" dirty="0" smtClean="0">
                <a:solidFill>
                  <a:srgbClr val="FF0000"/>
                </a:solidFill>
                <a:latin typeface="Calibri" pitchFamily="34" charset="0"/>
                <a:cs typeface="Calibri" pitchFamily="34" charset="0"/>
              </a:rPr>
              <a:t> </a:t>
            </a:r>
            <a:r>
              <a:rPr lang="el-GR" sz="1800" dirty="0" smtClean="0">
                <a:solidFill>
                  <a:srgbClr val="000000"/>
                </a:solidFill>
                <a:latin typeface="Calibri" pitchFamily="34" charset="0"/>
                <a:cs typeface="Calibri" pitchFamily="34" charset="0"/>
              </a:rPr>
              <a:t>ύψους κύματος προς το βάθος θάλασσας είναι </a:t>
            </a:r>
            <a:r>
              <a:rPr lang="el-GR" sz="1800" b="1" dirty="0" smtClean="0">
                <a:solidFill>
                  <a:srgbClr val="FF0000"/>
                </a:solidFill>
                <a:latin typeface="Calibri" pitchFamily="34" charset="0"/>
                <a:cs typeface="Calibri" pitchFamily="34" charset="0"/>
              </a:rPr>
              <a:t>ε &gt; 10</a:t>
            </a:r>
            <a:r>
              <a:rPr lang="el-GR" sz="1800" b="1" baseline="30000" dirty="0" smtClean="0">
                <a:solidFill>
                  <a:srgbClr val="FF0000"/>
                </a:solidFill>
                <a:latin typeface="Calibri" pitchFamily="34" charset="0"/>
                <a:cs typeface="Calibri" pitchFamily="34" charset="0"/>
              </a:rPr>
              <a:t>-1</a:t>
            </a:r>
            <a:endParaRPr lang="el-GR" sz="1800" b="1" dirty="0" smtClean="0">
              <a:solidFill>
                <a:srgbClr val="FF0000"/>
              </a:solidFill>
              <a:latin typeface="Calibri" pitchFamily="34" charset="0"/>
              <a:cs typeface="Calibri" pitchFamily="34" charset="0"/>
            </a:endParaRPr>
          </a:p>
          <a:p>
            <a:pPr marL="0" indent="0">
              <a:lnSpc>
                <a:spcPct val="120000"/>
              </a:lnSpc>
              <a:spcBef>
                <a:spcPts val="0"/>
              </a:spcBef>
              <a:buNone/>
              <a:defRPr/>
            </a:pPr>
            <a:endParaRPr lang="el-GR" sz="2200" b="1" dirty="0" smtClean="0">
              <a:latin typeface="Calibri" pitchFamily="34" charset="0"/>
              <a:cs typeface="Calibri" pitchFamily="34" charset="0"/>
            </a:endParaRPr>
          </a:p>
          <a:p>
            <a:pPr marL="180975" lvl="0" indent="-180975">
              <a:spcBef>
                <a:spcPct val="0"/>
              </a:spcBef>
              <a:buFont typeface="Arial" pitchFamily="34" charset="0"/>
              <a:buChar char="•"/>
            </a:pPr>
            <a:r>
              <a:rPr lang="en-GB" sz="2000" kern="1200" dirty="0" smtClean="0">
                <a:solidFill>
                  <a:prstClr val="black"/>
                </a:solidFill>
                <a:latin typeface="Calibri"/>
              </a:rPr>
              <a:t>Stokes</a:t>
            </a:r>
            <a:r>
              <a:rPr lang="el-GR" sz="2000" kern="1200" dirty="0" smtClean="0">
                <a:solidFill>
                  <a:prstClr val="black"/>
                </a:solidFill>
                <a:latin typeface="Calibri"/>
              </a:rPr>
              <a:t> 2</a:t>
            </a:r>
            <a:r>
              <a:rPr lang="el-GR" sz="2000" kern="1200" baseline="30000" dirty="0" smtClean="0">
                <a:solidFill>
                  <a:prstClr val="black"/>
                </a:solidFill>
                <a:latin typeface="Calibri"/>
              </a:rPr>
              <a:t>ης</a:t>
            </a:r>
            <a:r>
              <a:rPr lang="el-GR" sz="2000" kern="1200" dirty="0" smtClean="0">
                <a:solidFill>
                  <a:prstClr val="black"/>
                </a:solidFill>
                <a:latin typeface="Calibri"/>
              </a:rPr>
              <a:t> (3</a:t>
            </a:r>
            <a:r>
              <a:rPr lang="el-GR" sz="2000" kern="1200" baseline="30000" dirty="0" smtClean="0">
                <a:solidFill>
                  <a:prstClr val="black"/>
                </a:solidFill>
                <a:latin typeface="Calibri"/>
              </a:rPr>
              <a:t>ης</a:t>
            </a:r>
            <a:r>
              <a:rPr lang="el-GR" sz="2000" kern="1200" dirty="0" smtClean="0">
                <a:solidFill>
                  <a:prstClr val="black"/>
                </a:solidFill>
                <a:latin typeface="Calibri"/>
              </a:rPr>
              <a:t> και ανωτέρων) τάξης </a:t>
            </a:r>
          </a:p>
          <a:p>
            <a:pPr marL="180975" lvl="0" indent="-180975">
              <a:spcBef>
                <a:spcPct val="0"/>
              </a:spcBef>
              <a:buFont typeface="Arial" pitchFamily="34" charset="0"/>
              <a:buChar char="•"/>
            </a:pPr>
            <a:r>
              <a:rPr lang="el-GR" sz="2000" kern="1200" dirty="0" smtClean="0">
                <a:solidFill>
                  <a:prstClr val="black"/>
                </a:solidFill>
                <a:latin typeface="Calibri"/>
              </a:rPr>
              <a:t>Ελλειπτικού συνημίτονου (</a:t>
            </a:r>
            <a:r>
              <a:rPr lang="en-US" sz="2000" kern="1200" dirty="0" err="1" smtClean="0">
                <a:solidFill>
                  <a:prstClr val="black"/>
                </a:solidFill>
                <a:latin typeface="Calibri"/>
              </a:rPr>
              <a:t>cnoidal</a:t>
            </a:r>
            <a:r>
              <a:rPr lang="el-GR" sz="2000" kern="1200" dirty="0" smtClean="0">
                <a:solidFill>
                  <a:prstClr val="black"/>
                </a:solidFill>
                <a:latin typeface="Calibri"/>
              </a:rPr>
              <a:t>)</a:t>
            </a:r>
          </a:p>
          <a:p>
            <a:pPr marL="180975" lvl="0" indent="-180975">
              <a:spcBef>
                <a:spcPct val="0"/>
              </a:spcBef>
              <a:buFont typeface="Arial" pitchFamily="34" charset="0"/>
              <a:buChar char="•"/>
            </a:pPr>
            <a:r>
              <a:rPr lang="el-GR" sz="2000" kern="1200" dirty="0" smtClean="0">
                <a:solidFill>
                  <a:prstClr val="black"/>
                </a:solidFill>
                <a:latin typeface="Calibri"/>
              </a:rPr>
              <a:t>Μοναχικού κύματος (</a:t>
            </a:r>
            <a:r>
              <a:rPr lang="en-US" sz="2000" kern="1200" dirty="0" smtClean="0">
                <a:solidFill>
                  <a:prstClr val="black"/>
                </a:solidFill>
                <a:latin typeface="Calibri"/>
              </a:rPr>
              <a:t>solitary</a:t>
            </a:r>
            <a:r>
              <a:rPr lang="el-GR" sz="2000" kern="1200" dirty="0" smtClean="0">
                <a:solidFill>
                  <a:prstClr val="black"/>
                </a:solidFill>
                <a:latin typeface="Calibri"/>
              </a:rPr>
              <a:t>)</a:t>
            </a:r>
            <a:endParaRPr lang="el-GR" sz="2200" b="1" dirty="0" smtClean="0">
              <a:latin typeface="Calibri" pitchFamily="34" charset="0"/>
              <a:cs typeface="Calibri" pitchFamily="34" charset="0"/>
            </a:endParaRPr>
          </a:p>
          <a:p>
            <a:pPr marL="0" indent="0" eaLnBrk="1" hangingPunct="1">
              <a:lnSpc>
                <a:spcPct val="120000"/>
              </a:lnSpc>
              <a:spcBef>
                <a:spcPts val="0"/>
              </a:spcBef>
              <a:buFontTx/>
              <a:buNone/>
              <a:defRPr/>
            </a:pPr>
            <a:endParaRPr lang="el-GR" sz="2200" dirty="0" smtClean="0">
              <a:latin typeface="Calibri" pitchFamily="34" charset="0"/>
              <a:cs typeface="Calibri" pitchFamily="34" charset="0"/>
            </a:endParaRP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ctr" anchorCtr="0" compatLnSpc="1">
            <a:prstTxWarp prst="textNoShape">
              <a:avLst/>
            </a:prstTxWarp>
            <a:noAutofit/>
          </a:bodyPr>
          <a:lstStyle/>
          <a:p>
            <a:pPr lvl="0" algn="ctr" eaLnBrk="0" hangingPunct="0"/>
            <a:r>
              <a:rPr lang="el-GR" sz="2800" b="1" dirty="0" smtClean="0">
                <a:latin typeface="Calibri" pitchFamily="34" charset="0"/>
                <a:cs typeface="Calibri" pitchFamily="34" charset="0"/>
              </a:rPr>
              <a:t>Θεωρίες κυμάτων </a:t>
            </a:r>
          </a:p>
        </p:txBody>
      </p:sp>
      <p:sp>
        <p:nvSpPr>
          <p:cNvPr id="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endParaRPr kumimoji="0" lang="el-GR" sz="3200" b="0"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7" name="6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cxnSp>
        <p:nvCxnSpPr>
          <p:cNvPr id="8" name="7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pPr lvl="0"/>
            <a:r>
              <a:rPr lang="el-GR" sz="2800" b="1" dirty="0" smtClean="0">
                <a:latin typeface="Calibri" pitchFamily="34" charset="0"/>
                <a:cs typeface="Calibri" pitchFamily="34" charset="0"/>
              </a:rPr>
              <a:t>Θεωρίες κυμάτων </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21" name="Rectangle 3"/>
          <p:cNvSpPr txBox="1">
            <a:spLocks noChangeArrowheads="1"/>
          </p:cNvSpPr>
          <p:nvPr/>
        </p:nvSpPr>
        <p:spPr bwMode="auto">
          <a:xfrm>
            <a:off x="251520" y="1916832"/>
            <a:ext cx="8496944" cy="424881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marL="231775" indent="-231775">
              <a:spcBef>
                <a:spcPct val="20000"/>
              </a:spcBef>
              <a:defRPr/>
            </a:pPr>
            <a:endParaRPr lang="el-GR" kern="0" dirty="0" smtClean="0">
              <a:solidFill>
                <a:prstClr val="black"/>
              </a:solidFill>
              <a:latin typeface="Arial"/>
              <a:cs typeface="Arial"/>
            </a:endParaRPr>
          </a:p>
          <a:p>
            <a:pPr marL="231775" indent="-231775">
              <a:spcBef>
                <a:spcPts val="0"/>
              </a:spcBef>
              <a:spcAft>
                <a:spcPts val="1800"/>
              </a:spcAft>
              <a:defRPr/>
            </a:pPr>
            <a:r>
              <a:rPr lang="el-GR" sz="1800" b="1" kern="0" dirty="0" smtClean="0">
                <a:solidFill>
                  <a:prstClr val="black"/>
                </a:solidFill>
                <a:latin typeface="Calibri" pitchFamily="34" charset="0"/>
                <a:cs typeface="Calibri" pitchFamily="34" charset="0"/>
              </a:rPr>
              <a:t>Παραδοχές </a:t>
            </a:r>
          </a:p>
          <a:p>
            <a:pPr marL="231775" indent="-231775">
              <a:spcBef>
                <a:spcPts val="0"/>
              </a:spcBef>
              <a:spcAft>
                <a:spcPts val="1200"/>
              </a:spcAft>
              <a:buFontTx/>
              <a:buChar char="•"/>
              <a:defRPr/>
            </a:pPr>
            <a:r>
              <a:rPr lang="el-GR" sz="1800" kern="0" dirty="0" smtClean="0">
                <a:solidFill>
                  <a:prstClr val="black"/>
                </a:solidFill>
                <a:latin typeface="Calibri" pitchFamily="34" charset="0"/>
                <a:cs typeface="Calibri" pitchFamily="34" charset="0"/>
              </a:rPr>
              <a:t>Οι παράμετροι χαρακτηρισμού </a:t>
            </a:r>
            <a:r>
              <a:rPr lang="el-GR" sz="1800" b="1" kern="0" dirty="0" err="1" smtClean="0">
                <a:solidFill>
                  <a:srgbClr val="FF0000"/>
                </a:solidFill>
                <a:latin typeface="Calibri" pitchFamily="34" charset="0"/>
                <a:cs typeface="Calibri" pitchFamily="34" charset="0"/>
              </a:rPr>
              <a:t>ε=H</a:t>
            </a:r>
            <a:r>
              <a:rPr lang="el-GR" sz="1800" b="1" kern="0" dirty="0" smtClean="0">
                <a:solidFill>
                  <a:srgbClr val="FF0000"/>
                </a:solidFill>
                <a:latin typeface="Calibri" pitchFamily="34" charset="0"/>
                <a:cs typeface="Calibri" pitchFamily="34" charset="0"/>
              </a:rPr>
              <a:t>/d</a:t>
            </a:r>
            <a:r>
              <a:rPr lang="el-GR" sz="1800" kern="0" dirty="0" smtClean="0">
                <a:solidFill>
                  <a:prstClr val="black"/>
                </a:solidFill>
                <a:latin typeface="Calibri" pitchFamily="34" charset="0"/>
                <a:cs typeface="Calibri" pitchFamily="34" charset="0"/>
              </a:rPr>
              <a:t> και </a:t>
            </a:r>
            <a:r>
              <a:rPr lang="el-GR" sz="1800" b="1" kern="0" dirty="0" err="1" smtClean="0">
                <a:solidFill>
                  <a:srgbClr val="FF0000"/>
                </a:solidFill>
                <a:latin typeface="Calibri" pitchFamily="34" charset="0"/>
                <a:cs typeface="Calibri" pitchFamily="34" charset="0"/>
              </a:rPr>
              <a:t>γ=H</a:t>
            </a:r>
            <a:r>
              <a:rPr lang="el-GR" sz="1800" b="1" kern="0" dirty="0" smtClean="0">
                <a:solidFill>
                  <a:srgbClr val="FF0000"/>
                </a:solidFill>
                <a:latin typeface="Calibri" pitchFamily="34" charset="0"/>
                <a:cs typeface="Calibri" pitchFamily="34" charset="0"/>
              </a:rPr>
              <a:t>/L</a:t>
            </a:r>
            <a:r>
              <a:rPr lang="el-GR" sz="1800" kern="0" dirty="0" smtClean="0">
                <a:solidFill>
                  <a:prstClr val="black"/>
                </a:solidFill>
                <a:latin typeface="Calibri" pitchFamily="34" charset="0"/>
                <a:cs typeface="Calibri" pitchFamily="34" charset="0"/>
              </a:rPr>
              <a:t> έχουν μικρές τιμές (</a:t>
            </a:r>
            <a:r>
              <a:rPr lang="el-GR" sz="1800" u="sng" kern="0" dirty="0" smtClean="0">
                <a:solidFill>
                  <a:prstClr val="black"/>
                </a:solidFill>
                <a:latin typeface="Calibri" pitchFamily="34" charset="0"/>
                <a:cs typeface="Calibri" pitchFamily="34" charset="0"/>
              </a:rPr>
              <a:t>βασική παραδοχή γραμμικής θεωρίας</a:t>
            </a:r>
            <a:r>
              <a:rPr lang="el-GR" sz="1800" kern="0" dirty="0" smtClean="0">
                <a:solidFill>
                  <a:prstClr val="black"/>
                </a:solidFill>
                <a:latin typeface="Calibri" pitchFamily="34" charset="0"/>
                <a:cs typeface="Calibri" pitchFamily="34" charset="0"/>
              </a:rPr>
              <a:t>)</a:t>
            </a:r>
          </a:p>
          <a:p>
            <a:pPr marL="231775" indent="-231775">
              <a:spcBef>
                <a:spcPts val="0"/>
              </a:spcBef>
              <a:spcAft>
                <a:spcPts val="1200"/>
              </a:spcAft>
              <a:buFontTx/>
              <a:buChar char="•"/>
              <a:defRPr/>
            </a:pPr>
            <a:r>
              <a:rPr lang="el-GR" sz="1800" kern="0" dirty="0" smtClean="0">
                <a:solidFill>
                  <a:prstClr val="black"/>
                </a:solidFill>
                <a:latin typeface="Calibri" pitchFamily="34" charset="0"/>
                <a:cs typeface="Calibri" pitchFamily="34" charset="0"/>
              </a:rPr>
              <a:t>Σταθερό βάθος θάλασσας και δισδιάστατο φαινόμενο (μεταβολές μόνο κατά τις κατευθύνσεις </a:t>
            </a:r>
            <a:r>
              <a:rPr lang="el-GR" sz="1800" kern="0" dirty="0" err="1" smtClean="0">
                <a:solidFill>
                  <a:prstClr val="black"/>
                </a:solidFill>
                <a:latin typeface="Calibri" pitchFamily="34" charset="0"/>
                <a:cs typeface="Calibri" pitchFamily="34" charset="0"/>
              </a:rPr>
              <a:t>Οx</a:t>
            </a:r>
            <a:r>
              <a:rPr lang="el-GR" sz="1800" kern="0" dirty="0" smtClean="0">
                <a:solidFill>
                  <a:prstClr val="black"/>
                </a:solidFill>
                <a:latin typeface="Calibri" pitchFamily="34" charset="0"/>
                <a:cs typeface="Calibri" pitchFamily="34" charset="0"/>
              </a:rPr>
              <a:t> και </a:t>
            </a:r>
            <a:r>
              <a:rPr lang="el-GR" sz="1800" kern="0" dirty="0" err="1" smtClean="0">
                <a:solidFill>
                  <a:prstClr val="black"/>
                </a:solidFill>
                <a:latin typeface="Calibri" pitchFamily="34" charset="0"/>
                <a:cs typeface="Calibri" pitchFamily="34" charset="0"/>
              </a:rPr>
              <a:t>Οz</a:t>
            </a:r>
            <a:r>
              <a:rPr lang="el-GR" sz="1800" kern="0" dirty="0" smtClean="0">
                <a:solidFill>
                  <a:prstClr val="black"/>
                </a:solidFill>
                <a:latin typeface="Calibri" pitchFamily="34" charset="0"/>
                <a:cs typeface="Calibri" pitchFamily="34" charset="0"/>
              </a:rPr>
              <a:t>)</a:t>
            </a:r>
          </a:p>
          <a:p>
            <a:pPr marL="231775" indent="-231775">
              <a:spcBef>
                <a:spcPts val="0"/>
              </a:spcBef>
              <a:spcAft>
                <a:spcPts val="1200"/>
              </a:spcAft>
              <a:buFontTx/>
              <a:buChar char="•"/>
              <a:defRPr/>
            </a:pPr>
            <a:r>
              <a:rPr lang="el-GR" sz="1800" kern="0" dirty="0" smtClean="0">
                <a:solidFill>
                  <a:prstClr val="black"/>
                </a:solidFill>
                <a:latin typeface="Calibri" pitchFamily="34" charset="0"/>
                <a:cs typeface="Calibri" pitchFamily="34" charset="0"/>
              </a:rPr>
              <a:t>Τέλειο ρευστό, αμελητέες δυνάμεις ιξώδους, άρα θεώρηση </a:t>
            </a:r>
            <a:r>
              <a:rPr lang="el-GR" sz="1800" kern="0" dirty="0" err="1" smtClean="0">
                <a:solidFill>
                  <a:prstClr val="black"/>
                </a:solidFill>
                <a:latin typeface="Calibri" pitchFamily="34" charset="0"/>
                <a:cs typeface="Calibri" pitchFamily="34" charset="0"/>
              </a:rPr>
              <a:t>αστρόβιλης</a:t>
            </a:r>
            <a:r>
              <a:rPr lang="el-GR" sz="1800" kern="0" dirty="0" smtClean="0">
                <a:solidFill>
                  <a:prstClr val="black"/>
                </a:solidFill>
                <a:latin typeface="Calibri" pitchFamily="34" charset="0"/>
                <a:cs typeface="Calibri" pitchFamily="34" charset="0"/>
              </a:rPr>
              <a:t> ροής </a:t>
            </a:r>
          </a:p>
          <a:p>
            <a:pPr marL="231775" indent="-231775">
              <a:spcBef>
                <a:spcPts val="0"/>
              </a:spcBef>
              <a:spcAft>
                <a:spcPts val="1200"/>
              </a:spcAft>
              <a:buFontTx/>
              <a:buChar char="•"/>
              <a:defRPr/>
            </a:pPr>
            <a:r>
              <a:rPr lang="el-GR" sz="1800" kern="0" dirty="0" smtClean="0">
                <a:solidFill>
                  <a:prstClr val="black"/>
                </a:solidFill>
                <a:latin typeface="Calibri" pitchFamily="34" charset="0"/>
                <a:cs typeface="Calibri" pitchFamily="34" charset="0"/>
              </a:rPr>
              <a:t>Ασυμπίεστο ρευστό</a:t>
            </a:r>
          </a:p>
          <a:p>
            <a:pPr marL="231775" indent="-231775">
              <a:spcBef>
                <a:spcPts val="0"/>
              </a:spcBef>
              <a:spcAft>
                <a:spcPts val="1200"/>
              </a:spcAft>
              <a:buFontTx/>
              <a:buChar char="•"/>
              <a:defRPr/>
            </a:pPr>
            <a:endParaRPr lang="el-GR" sz="1800" kern="0" dirty="0" smtClean="0">
              <a:solidFill>
                <a:prstClr val="black"/>
              </a:solidFill>
              <a:latin typeface="Calibri" pitchFamily="34" charset="0"/>
              <a:cs typeface="Calibri" pitchFamily="34" charset="0"/>
            </a:endParaRPr>
          </a:p>
          <a:p>
            <a:pPr>
              <a:spcBef>
                <a:spcPts val="0"/>
              </a:spcBef>
              <a:spcAft>
                <a:spcPts val="1200"/>
              </a:spcAft>
              <a:defRPr/>
            </a:pPr>
            <a:r>
              <a:rPr lang="el-GR" sz="1800" kern="0" dirty="0" smtClean="0">
                <a:solidFill>
                  <a:prstClr val="black"/>
                </a:solidFill>
                <a:latin typeface="Calibri" pitchFamily="34" charset="0"/>
                <a:cs typeface="Calibri" pitchFamily="34" charset="0"/>
              </a:rPr>
              <a:t>Στη γραμμική θεωρία η μορφή των κυματισμών προϋποτίθεται ως ημιτονοειδής (μονοχρωματικός γραμμικός κυματισμός).</a:t>
            </a:r>
          </a:p>
          <a:p>
            <a:pPr marL="231775" indent="-231775">
              <a:spcBef>
                <a:spcPts val="0"/>
              </a:spcBef>
              <a:spcAft>
                <a:spcPts val="1200"/>
              </a:spcAft>
              <a:defRPr/>
            </a:pPr>
            <a:endParaRPr lang="el-GR" sz="1800" kern="0" dirty="0" smtClean="0">
              <a:solidFill>
                <a:prstClr val="black"/>
              </a:solidFill>
              <a:latin typeface="Arial"/>
              <a:cs typeface="Arial"/>
            </a:endParaRPr>
          </a:p>
        </p:txBody>
      </p:sp>
      <p:pic>
        <p:nvPicPr>
          <p:cNvPr id="12"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3" name="12 - Ορθογώνιο"/>
          <p:cNvSpPr/>
          <p:nvPr/>
        </p:nvSpPr>
        <p:spPr>
          <a:xfrm>
            <a:off x="1547664" y="908720"/>
            <a:ext cx="6624736" cy="461665"/>
          </a:xfrm>
          <a:prstGeom prst="rect">
            <a:avLst/>
          </a:prstGeom>
        </p:spPr>
        <p:txBody>
          <a:bodyPr wrap="square">
            <a:spAutoFit/>
          </a:bodyPr>
          <a:lstStyle/>
          <a:p>
            <a:r>
              <a:rPr lang="el-GR" i="1" u="sng" dirty="0" smtClean="0">
                <a:solidFill>
                  <a:prstClr val="black"/>
                </a:solidFill>
                <a:latin typeface="Calibri"/>
              </a:rPr>
              <a:t>ΓΡΑΜΜΙΚΟΙ ΚΥΜΑΤΙΣΜΟΙ ΑΠΕΙΡΟΣΤΟΥ ΠΛΑΤΟΥΣ</a:t>
            </a:r>
            <a:endParaRPr lang="en-GB" i="1" u="sng" dirty="0">
              <a:solidFill>
                <a:prstClr val="black"/>
              </a:solidFill>
              <a:latin typeface="Calibri"/>
            </a:endParaRPr>
          </a:p>
        </p:txBody>
      </p:sp>
      <p:sp>
        <p:nvSpPr>
          <p:cNvPr id="14" name="Rectangle 2"/>
          <p:cNvSpPr txBox="1">
            <a:spLocks noChangeArrowheads="1"/>
          </p:cNvSpPr>
          <p:nvPr/>
        </p:nvSpPr>
        <p:spPr bwMode="auto">
          <a:xfrm>
            <a:off x="179512" y="1268760"/>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Γραμμική 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1ης τάξης ‒ </a:t>
            </a:r>
            <a:r>
              <a:rPr lang="el-GR" sz="2000" b="1" kern="0" dirty="0" err="1" smtClean="0">
                <a:latin typeface="Calibri" pitchFamily="34" charset="0"/>
                <a:ea typeface="+mj-ea"/>
                <a:cs typeface="Calibri" pitchFamily="34" charset="0"/>
              </a:rPr>
              <a:t>Airy</a:t>
            </a:r>
            <a:r>
              <a:rPr lang="el-GR" sz="2000" b="1" kern="0" dirty="0" smtClean="0">
                <a:latin typeface="Calibri" pitchFamily="34" charset="0"/>
                <a:ea typeface="+mj-ea"/>
                <a:cs typeface="Calibri" pitchFamily="34" charset="0"/>
              </a:rPr>
              <a:t>) </a:t>
            </a: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pPr lvl="0"/>
            <a:r>
              <a:rPr lang="el-GR" sz="2800" b="1" dirty="0" smtClean="0">
                <a:latin typeface="Calibri" pitchFamily="34" charset="0"/>
                <a:cs typeface="Calibri" pitchFamily="34" charset="0"/>
              </a:rPr>
              <a:t>Θεωρίες κυμάτων </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21" name="Rectangle 3"/>
          <p:cNvSpPr txBox="1">
            <a:spLocks noChangeArrowheads="1"/>
          </p:cNvSpPr>
          <p:nvPr/>
        </p:nvSpPr>
        <p:spPr bwMode="auto">
          <a:xfrm>
            <a:off x="251520" y="1916832"/>
            <a:ext cx="8496944" cy="4608512"/>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a:spcBef>
                <a:spcPts val="0"/>
              </a:spcBef>
              <a:spcAft>
                <a:spcPts val="1800"/>
              </a:spcAft>
              <a:defRPr/>
            </a:pPr>
            <a:r>
              <a:rPr lang="el-GR" sz="1800" kern="0" dirty="0" smtClean="0">
                <a:solidFill>
                  <a:prstClr val="black"/>
                </a:solidFill>
                <a:latin typeface="Calibri" pitchFamily="34" charset="0"/>
                <a:cs typeface="Calibri" pitchFamily="34" charset="0"/>
              </a:rPr>
              <a:t>Οι εξισώσεις διατήρησης της ορμής, στη δισδιάστατη ροή για ένα ασυμπίεστο τέλειο ρευστό, χωρίς την επίδραση εξωτερικών δυνάμεων, εκτός της βαρύτητας, γράφονται:</a:t>
            </a: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r>
              <a:rPr lang="el-GR" sz="1800" kern="0" dirty="0" smtClean="0">
                <a:solidFill>
                  <a:prstClr val="black"/>
                </a:solidFill>
                <a:latin typeface="Calibri" pitchFamily="34" charset="0"/>
                <a:cs typeface="Calibri" pitchFamily="34" charset="0"/>
              </a:rPr>
              <a:t>ενώ ή εξίσωση της συνέχειας γράφεται:</a:t>
            </a: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r>
              <a:rPr lang="el-GR" sz="1800" kern="0" dirty="0" smtClean="0">
                <a:solidFill>
                  <a:prstClr val="black"/>
                </a:solidFill>
                <a:latin typeface="Calibri" pitchFamily="34" charset="0"/>
                <a:cs typeface="Calibri" pitchFamily="34" charset="0"/>
              </a:rPr>
              <a:t>όπου </a:t>
            </a:r>
            <a:r>
              <a:rPr lang="el-GR" sz="1800" b="1" i="1" kern="0" dirty="0" smtClean="0">
                <a:solidFill>
                  <a:srgbClr val="FF0000"/>
                </a:solidFill>
                <a:latin typeface="Calibri" pitchFamily="34" charset="0"/>
                <a:cs typeface="Calibri" pitchFamily="34" charset="0"/>
              </a:rPr>
              <a:t>u</a:t>
            </a:r>
            <a:r>
              <a:rPr lang="el-GR" sz="1800" kern="0" dirty="0" smtClean="0">
                <a:solidFill>
                  <a:prstClr val="black"/>
                </a:solidFill>
                <a:latin typeface="Calibri" pitchFamily="34" charset="0"/>
                <a:cs typeface="Calibri" pitchFamily="34" charset="0"/>
              </a:rPr>
              <a:t> είναι η οριζόντια ταχύτητα κατά x, </a:t>
            </a:r>
            <a:r>
              <a:rPr lang="el-GR" sz="1800" b="1" kern="0" dirty="0" smtClean="0">
                <a:solidFill>
                  <a:srgbClr val="FF0000"/>
                </a:solidFill>
                <a:latin typeface="Calibri" pitchFamily="34" charset="0"/>
                <a:cs typeface="Calibri" pitchFamily="34" charset="0"/>
              </a:rPr>
              <a:t>w</a:t>
            </a:r>
            <a:r>
              <a:rPr lang="el-GR" sz="1800" kern="0" dirty="0" smtClean="0">
                <a:solidFill>
                  <a:prstClr val="black"/>
                </a:solidFill>
                <a:latin typeface="Calibri" pitchFamily="34" charset="0"/>
                <a:cs typeface="Calibri" pitchFamily="34" charset="0"/>
              </a:rPr>
              <a:t> η κατακόρυφη ταχύτητα κατά z, </a:t>
            </a:r>
            <a:r>
              <a:rPr lang="el-GR" sz="1800" b="1" i="1" kern="0" dirty="0" smtClean="0">
                <a:solidFill>
                  <a:srgbClr val="FF0000"/>
                </a:solidFill>
                <a:latin typeface="Calibri" pitchFamily="34" charset="0"/>
                <a:cs typeface="Calibri" pitchFamily="34" charset="0"/>
              </a:rPr>
              <a:t>p</a:t>
            </a:r>
            <a:r>
              <a:rPr lang="el-GR" sz="1800" kern="0" dirty="0" smtClean="0">
                <a:solidFill>
                  <a:prstClr val="black"/>
                </a:solidFill>
                <a:latin typeface="Calibri" pitchFamily="34" charset="0"/>
                <a:cs typeface="Calibri" pitchFamily="34" charset="0"/>
              </a:rPr>
              <a:t> η πίεση, </a:t>
            </a:r>
            <a:r>
              <a:rPr lang="el-GR" sz="1800" b="1" i="1" kern="0" dirty="0" smtClean="0">
                <a:solidFill>
                  <a:srgbClr val="FF0000"/>
                </a:solidFill>
                <a:latin typeface="Calibri" pitchFamily="34" charset="0"/>
                <a:cs typeface="Calibri" pitchFamily="34" charset="0"/>
              </a:rPr>
              <a:t>ρ</a:t>
            </a:r>
            <a:r>
              <a:rPr lang="el-GR" sz="1800" kern="0" dirty="0" smtClean="0">
                <a:solidFill>
                  <a:prstClr val="black"/>
                </a:solidFill>
                <a:latin typeface="Calibri" pitchFamily="34" charset="0"/>
                <a:cs typeface="Calibri" pitchFamily="34" charset="0"/>
              </a:rPr>
              <a:t> η πυκνότητα του νερού και</a:t>
            </a:r>
            <a:r>
              <a:rPr lang="el-GR" sz="1800" b="1" i="1" kern="0" dirty="0" smtClean="0">
                <a:solidFill>
                  <a:srgbClr val="FF0000"/>
                </a:solidFill>
                <a:latin typeface="Calibri" pitchFamily="34" charset="0"/>
                <a:cs typeface="Calibri" pitchFamily="34" charset="0"/>
              </a:rPr>
              <a:t> g </a:t>
            </a:r>
            <a:r>
              <a:rPr lang="el-GR" sz="1800" kern="0" dirty="0" smtClean="0">
                <a:solidFill>
                  <a:prstClr val="black"/>
                </a:solidFill>
                <a:latin typeface="Calibri" pitchFamily="34" charset="0"/>
                <a:cs typeface="Calibri" pitchFamily="34" charset="0"/>
              </a:rPr>
              <a:t>η επιτάχυνση της βαρύτητας</a:t>
            </a: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Arial"/>
              <a:cs typeface="Arial"/>
            </a:endParaRPr>
          </a:p>
        </p:txBody>
      </p:sp>
      <p:pic>
        <p:nvPicPr>
          <p:cNvPr id="12"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3" name="12 - Ορθογώνιο"/>
          <p:cNvSpPr/>
          <p:nvPr/>
        </p:nvSpPr>
        <p:spPr>
          <a:xfrm>
            <a:off x="1547664" y="908720"/>
            <a:ext cx="6624736" cy="461665"/>
          </a:xfrm>
          <a:prstGeom prst="rect">
            <a:avLst/>
          </a:prstGeom>
        </p:spPr>
        <p:txBody>
          <a:bodyPr wrap="square">
            <a:spAutoFit/>
          </a:bodyPr>
          <a:lstStyle/>
          <a:p>
            <a:r>
              <a:rPr lang="el-GR" i="1" u="sng" dirty="0" smtClean="0">
                <a:solidFill>
                  <a:prstClr val="black"/>
                </a:solidFill>
                <a:latin typeface="Calibri"/>
              </a:rPr>
              <a:t>ΓΡΑΜΜΙΚΟΙ ΚΥΜΑΤΙΣΜΟΙ ΑΠΕΙΡΟΣΤΟΥ ΠΛΑΤΟΥΣ</a:t>
            </a:r>
            <a:endParaRPr lang="en-GB" i="1" u="sng" dirty="0">
              <a:solidFill>
                <a:prstClr val="black"/>
              </a:solidFill>
              <a:latin typeface="Calibri"/>
            </a:endParaRPr>
          </a:p>
        </p:txBody>
      </p:sp>
      <p:sp>
        <p:nvSpPr>
          <p:cNvPr id="14"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Γραμμική 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1ης τάξης ‒ </a:t>
            </a:r>
            <a:r>
              <a:rPr lang="el-GR" sz="2000" b="1" kern="0" dirty="0" err="1" smtClean="0">
                <a:latin typeface="Calibri" pitchFamily="34" charset="0"/>
                <a:ea typeface="+mj-ea"/>
                <a:cs typeface="Calibri" pitchFamily="34" charset="0"/>
              </a:rPr>
              <a:t>Airy</a:t>
            </a:r>
            <a:r>
              <a:rPr lang="el-GR" sz="2000" b="1" kern="0" dirty="0" smtClean="0">
                <a:latin typeface="Calibri" pitchFamily="34" charset="0"/>
                <a:ea typeface="+mj-ea"/>
                <a:cs typeface="Calibri" pitchFamily="34" charset="0"/>
              </a:rPr>
              <a:t>) </a:t>
            </a:r>
          </a:p>
        </p:txBody>
      </p:sp>
      <p:pic>
        <p:nvPicPr>
          <p:cNvPr id="517122" name="Picture 2"/>
          <p:cNvPicPr>
            <a:picLocks noChangeAspect="1" noChangeArrowheads="1"/>
          </p:cNvPicPr>
          <p:nvPr/>
        </p:nvPicPr>
        <p:blipFill>
          <a:blip r:embed="rId5" cstate="print"/>
          <a:srcRect/>
          <a:stretch>
            <a:fillRect/>
          </a:stretch>
        </p:blipFill>
        <p:spPr bwMode="auto">
          <a:xfrm>
            <a:off x="2699792" y="2708920"/>
            <a:ext cx="3744416" cy="1813174"/>
          </a:xfrm>
          <a:prstGeom prst="rect">
            <a:avLst/>
          </a:prstGeom>
          <a:noFill/>
          <a:ln w="9525">
            <a:noFill/>
            <a:miter lim="800000"/>
            <a:headEnd/>
            <a:tailEnd/>
          </a:ln>
        </p:spPr>
      </p:pic>
      <p:sp>
        <p:nvSpPr>
          <p:cNvPr id="15" name="14 - Έλλειψη"/>
          <p:cNvSpPr/>
          <p:nvPr/>
        </p:nvSpPr>
        <p:spPr>
          <a:xfrm>
            <a:off x="3707904" y="2780928"/>
            <a:ext cx="576064" cy="648072"/>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15 - Έλλειψη"/>
          <p:cNvSpPr/>
          <p:nvPr/>
        </p:nvSpPr>
        <p:spPr>
          <a:xfrm>
            <a:off x="4355976" y="2780928"/>
            <a:ext cx="648072" cy="648072"/>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16 - Έλλειψη"/>
          <p:cNvSpPr/>
          <p:nvPr/>
        </p:nvSpPr>
        <p:spPr>
          <a:xfrm>
            <a:off x="3491880" y="3717032"/>
            <a:ext cx="648072" cy="720080"/>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8" name="17 - Έλλειψη"/>
          <p:cNvSpPr/>
          <p:nvPr/>
        </p:nvSpPr>
        <p:spPr>
          <a:xfrm>
            <a:off x="4211960" y="3717032"/>
            <a:ext cx="648072" cy="720080"/>
          </a:xfrm>
          <a:prstGeom prst="ellipse">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517123" name="Picture 3"/>
          <p:cNvPicPr>
            <a:picLocks noChangeAspect="1" noChangeArrowheads="1"/>
          </p:cNvPicPr>
          <p:nvPr/>
        </p:nvPicPr>
        <p:blipFill>
          <a:blip r:embed="rId6" cstate="print"/>
          <a:srcRect/>
          <a:stretch>
            <a:fillRect/>
          </a:stretch>
        </p:blipFill>
        <p:spPr bwMode="auto">
          <a:xfrm>
            <a:off x="3779912" y="5013176"/>
            <a:ext cx="1407407" cy="747142"/>
          </a:xfrm>
          <a:prstGeom prst="rect">
            <a:avLst/>
          </a:prstGeom>
          <a:noFill/>
          <a:ln w="9525">
            <a:noFill/>
            <a:miter lim="800000"/>
            <a:headEnd/>
            <a:tailEnd/>
          </a:ln>
        </p:spPr>
      </p:pic>
      <p:sp>
        <p:nvSpPr>
          <p:cNvPr id="19" name="18 - Στρογγυλεμένο ορθογώνιο"/>
          <p:cNvSpPr/>
          <p:nvPr/>
        </p:nvSpPr>
        <p:spPr>
          <a:xfrm>
            <a:off x="6588224" y="2780928"/>
            <a:ext cx="2160240" cy="1728192"/>
          </a:xfrm>
          <a:prstGeom prst="roundRect">
            <a:avLst/>
          </a:prstGeom>
          <a:solidFill>
            <a:srgbClr val="6699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l-GR" sz="1800" kern="0" dirty="0" smtClean="0">
                <a:solidFill>
                  <a:schemeClr val="tx1"/>
                </a:solidFill>
                <a:latin typeface="Calibri" pitchFamily="34" charset="0"/>
                <a:cs typeface="Calibri" pitchFamily="34" charset="0"/>
              </a:rPr>
              <a:t>Με την παραδοχή ότι </a:t>
            </a:r>
            <a:r>
              <a:rPr lang="el-GR" sz="1800" b="1" kern="0" dirty="0" err="1" smtClean="0">
                <a:solidFill>
                  <a:srgbClr val="FF0000"/>
                </a:solidFill>
                <a:latin typeface="Calibri" pitchFamily="34" charset="0"/>
                <a:cs typeface="Calibri" pitchFamily="34" charset="0"/>
              </a:rPr>
              <a:t>ε=H</a:t>
            </a:r>
            <a:r>
              <a:rPr lang="el-GR" sz="1800" b="1" kern="0" dirty="0" smtClean="0">
                <a:solidFill>
                  <a:srgbClr val="FF0000"/>
                </a:solidFill>
                <a:latin typeface="Calibri" pitchFamily="34" charset="0"/>
                <a:cs typeface="Calibri" pitchFamily="34" charset="0"/>
              </a:rPr>
              <a:t>/d</a:t>
            </a:r>
            <a:r>
              <a:rPr lang="el-GR" sz="1800" kern="0" dirty="0" smtClean="0">
                <a:solidFill>
                  <a:prstClr val="black"/>
                </a:solidFill>
                <a:latin typeface="Calibri" pitchFamily="34" charset="0"/>
                <a:cs typeface="Calibri" pitchFamily="34" charset="0"/>
              </a:rPr>
              <a:t> και </a:t>
            </a:r>
            <a:r>
              <a:rPr lang="el-GR" sz="1800" b="1" kern="0" dirty="0" err="1" smtClean="0">
                <a:solidFill>
                  <a:srgbClr val="FF0000"/>
                </a:solidFill>
                <a:latin typeface="Calibri" pitchFamily="34" charset="0"/>
                <a:cs typeface="Calibri" pitchFamily="34" charset="0"/>
              </a:rPr>
              <a:t>γ=H</a:t>
            </a:r>
            <a:r>
              <a:rPr lang="el-GR" sz="1800" b="1" kern="0" dirty="0" smtClean="0">
                <a:solidFill>
                  <a:srgbClr val="FF0000"/>
                </a:solidFill>
                <a:latin typeface="Calibri" pitchFamily="34" charset="0"/>
                <a:cs typeface="Calibri" pitchFamily="34" charset="0"/>
              </a:rPr>
              <a:t>/L</a:t>
            </a:r>
            <a:r>
              <a:rPr lang="el-GR" sz="1800" kern="0" dirty="0" smtClean="0">
                <a:solidFill>
                  <a:prstClr val="black"/>
                </a:solidFill>
                <a:latin typeface="Calibri" pitchFamily="34" charset="0"/>
                <a:cs typeface="Calibri" pitchFamily="34" charset="0"/>
              </a:rPr>
              <a:t> έχουν μικρές τιμές </a:t>
            </a:r>
            <a:endParaRPr lang="en-GB"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7"/>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8"/>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6" grpId="0" animBg="1"/>
      <p:bldP spid="17" grpId="0" animBg="1"/>
      <p:bldP spid="18" grpId="0" animBg="1"/>
      <p:bldP spid="19"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pPr lvl="0"/>
            <a:r>
              <a:rPr lang="el-GR" sz="2800" b="1" dirty="0" smtClean="0">
                <a:latin typeface="Calibri" pitchFamily="34" charset="0"/>
                <a:cs typeface="Calibri" pitchFamily="34" charset="0"/>
              </a:rPr>
              <a:t>Θεωρίες κυμάτων </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21" name="Rectangle 3"/>
          <p:cNvSpPr txBox="1">
            <a:spLocks noChangeArrowheads="1"/>
          </p:cNvSpPr>
          <p:nvPr/>
        </p:nvSpPr>
        <p:spPr bwMode="auto">
          <a:xfrm>
            <a:off x="251520" y="1916832"/>
            <a:ext cx="8640960" cy="4608512"/>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Calibri" pitchFamily="34" charset="0"/>
              <a:cs typeface="Calibri" pitchFamily="34" charset="0"/>
            </a:endParaRPr>
          </a:p>
          <a:p>
            <a:pPr>
              <a:spcBef>
                <a:spcPts val="0"/>
              </a:spcBef>
              <a:spcAft>
                <a:spcPts val="1800"/>
              </a:spcAft>
              <a:defRPr/>
            </a:pPr>
            <a:endParaRPr lang="el-GR" sz="1800" kern="0" dirty="0" smtClean="0">
              <a:solidFill>
                <a:prstClr val="black"/>
              </a:solidFill>
              <a:latin typeface="Arial"/>
              <a:cs typeface="Arial"/>
            </a:endParaRPr>
          </a:p>
        </p:txBody>
      </p:sp>
      <p:pic>
        <p:nvPicPr>
          <p:cNvPr id="12"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3" name="12 - Ορθογώνιο"/>
          <p:cNvSpPr/>
          <p:nvPr/>
        </p:nvSpPr>
        <p:spPr>
          <a:xfrm>
            <a:off x="1547664" y="908720"/>
            <a:ext cx="6624736" cy="461665"/>
          </a:xfrm>
          <a:prstGeom prst="rect">
            <a:avLst/>
          </a:prstGeom>
        </p:spPr>
        <p:txBody>
          <a:bodyPr wrap="square">
            <a:spAutoFit/>
          </a:bodyPr>
          <a:lstStyle/>
          <a:p>
            <a:r>
              <a:rPr lang="el-GR" i="1" u="sng" dirty="0" smtClean="0">
                <a:solidFill>
                  <a:prstClr val="black"/>
                </a:solidFill>
                <a:latin typeface="Calibri"/>
              </a:rPr>
              <a:t>ΓΡΑΜΜΙΚΟΙ ΚΥΜΑΤΙΣΜΟΙ ΑΠΕΙΡΟΣΤΟΥ ΠΛΑΤΟΥΣ</a:t>
            </a:r>
            <a:endParaRPr lang="en-GB" i="1" u="sng" dirty="0">
              <a:solidFill>
                <a:prstClr val="black"/>
              </a:solidFill>
              <a:latin typeface="Calibri"/>
            </a:endParaRPr>
          </a:p>
        </p:txBody>
      </p:sp>
      <p:sp>
        <p:nvSpPr>
          <p:cNvPr id="14"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Γραμμική 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1ης τάξης ‒ </a:t>
            </a:r>
            <a:r>
              <a:rPr lang="el-GR" sz="2000" b="1" kern="0" dirty="0" err="1" smtClean="0">
                <a:latin typeface="Calibri" pitchFamily="34" charset="0"/>
                <a:ea typeface="+mj-ea"/>
                <a:cs typeface="Calibri" pitchFamily="34" charset="0"/>
              </a:rPr>
              <a:t>Airy</a:t>
            </a:r>
            <a:r>
              <a:rPr lang="el-GR" sz="2000" b="1" kern="0" dirty="0" smtClean="0">
                <a:latin typeface="Calibri" pitchFamily="34" charset="0"/>
                <a:ea typeface="+mj-ea"/>
                <a:cs typeface="Calibri" pitchFamily="34" charset="0"/>
              </a:rPr>
              <a:t>) </a:t>
            </a:r>
          </a:p>
        </p:txBody>
      </p:sp>
      <p:graphicFrame>
        <p:nvGraphicFramePr>
          <p:cNvPr id="520194" name="Object 7"/>
          <p:cNvGraphicFramePr>
            <a:graphicFrameLocks noChangeAspect="1"/>
          </p:cNvGraphicFramePr>
          <p:nvPr/>
        </p:nvGraphicFramePr>
        <p:xfrm>
          <a:off x="3347864" y="2924944"/>
          <a:ext cx="2160587" cy="631825"/>
        </p:xfrm>
        <a:graphic>
          <a:graphicData uri="http://schemas.openxmlformats.org/presentationml/2006/ole">
            <p:oleObj spid="_x0000_s523266" name="Equation" r:id="rId6" imgW="1778400" imgH="507960" progId="">
              <p:embed/>
            </p:oleObj>
          </a:graphicData>
        </a:graphic>
      </p:graphicFrame>
      <p:pic>
        <p:nvPicPr>
          <p:cNvPr id="520195" name="Picture 3"/>
          <p:cNvPicPr>
            <a:picLocks noChangeAspect="1" noChangeArrowheads="1"/>
          </p:cNvPicPr>
          <p:nvPr/>
        </p:nvPicPr>
        <p:blipFill>
          <a:blip r:embed="rId7" cstate="print"/>
          <a:srcRect/>
          <a:stretch>
            <a:fillRect/>
          </a:stretch>
        </p:blipFill>
        <p:spPr bwMode="auto">
          <a:xfrm>
            <a:off x="233010" y="3573016"/>
            <a:ext cx="8910990" cy="2232248"/>
          </a:xfrm>
          <a:prstGeom prst="rect">
            <a:avLst/>
          </a:prstGeom>
          <a:noFill/>
          <a:ln w="9525">
            <a:noFill/>
            <a:miter lim="800000"/>
            <a:headEnd/>
            <a:tailEnd/>
          </a:ln>
        </p:spPr>
      </p:pic>
      <p:sp>
        <p:nvSpPr>
          <p:cNvPr id="15" name="Text Box 4"/>
          <p:cNvSpPr txBox="1">
            <a:spLocks noChangeArrowheads="1"/>
          </p:cNvSpPr>
          <p:nvPr/>
        </p:nvSpPr>
        <p:spPr bwMode="auto">
          <a:xfrm>
            <a:off x="323528" y="2348880"/>
            <a:ext cx="6354762" cy="396875"/>
          </a:xfrm>
          <a:prstGeom prst="rect">
            <a:avLst/>
          </a:prstGeom>
          <a:noFill/>
          <a:ln w="9525" algn="ctr">
            <a:noFill/>
            <a:miter lim="800000"/>
            <a:headEnd/>
            <a:tailEnd/>
          </a:ln>
          <a:effectLst/>
        </p:spPr>
        <p:txBody>
          <a:bodyPr>
            <a:spAutoFit/>
          </a:bodyPr>
          <a:lstStyle/>
          <a:p>
            <a:pPr>
              <a:spcBef>
                <a:spcPct val="50000"/>
              </a:spcBef>
            </a:pPr>
            <a:r>
              <a:rPr lang="el-GR" sz="2000" b="1" dirty="0">
                <a:solidFill>
                  <a:srgbClr val="FF6600"/>
                </a:solidFill>
                <a:effectLst>
                  <a:outerShdw blurRad="38100" dist="38100" dir="2700000" algn="tl">
                    <a:srgbClr val="000000"/>
                  </a:outerShdw>
                </a:effectLst>
                <a:latin typeface="Arial" charset="0"/>
              </a:rPr>
              <a:t>Εξίσωση ελεύθερης επιφάνειας </a:t>
            </a:r>
          </a:p>
        </p:txBody>
      </p:sp>
      <p:sp>
        <p:nvSpPr>
          <p:cNvPr id="16" name="15 - Ορθογώνιο"/>
          <p:cNvSpPr/>
          <p:nvPr/>
        </p:nvSpPr>
        <p:spPr>
          <a:xfrm>
            <a:off x="3491880" y="4365104"/>
            <a:ext cx="144016" cy="216024"/>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pPr lvl="0"/>
            <a:r>
              <a:rPr lang="el-GR" sz="2800" b="1" dirty="0" smtClean="0">
                <a:latin typeface="Calibri" pitchFamily="34" charset="0"/>
                <a:cs typeface="Calibri" pitchFamily="34" charset="0"/>
              </a:rPr>
              <a:t>Θεωρίες κυμάτων </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21" name="Rectangle 3"/>
          <p:cNvSpPr txBox="1">
            <a:spLocks noChangeArrowheads="1"/>
          </p:cNvSpPr>
          <p:nvPr/>
        </p:nvSpPr>
        <p:spPr bwMode="auto">
          <a:xfrm>
            <a:off x="323528" y="2492896"/>
            <a:ext cx="8640960" cy="3888432"/>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a:spcBef>
                <a:spcPts val="0"/>
              </a:spcBef>
              <a:spcAft>
                <a:spcPts val="0"/>
              </a:spcAft>
              <a:defRPr/>
            </a:pPr>
            <a:r>
              <a:rPr lang="en-US" sz="1800" kern="0" dirty="0" smtClean="0">
                <a:solidFill>
                  <a:prstClr val="black"/>
                </a:solidFill>
                <a:latin typeface="Calibri" pitchFamily="34" charset="0"/>
                <a:cs typeface="Calibri" pitchFamily="34" charset="0"/>
              </a:rPr>
              <a:t>H </a:t>
            </a:r>
            <a:r>
              <a:rPr lang="el-GR" sz="1800" kern="0" dirty="0" smtClean="0">
                <a:solidFill>
                  <a:prstClr val="black"/>
                </a:solidFill>
                <a:latin typeface="Calibri" pitchFamily="34" charset="0"/>
                <a:cs typeface="Calibri" pitchFamily="34" charset="0"/>
              </a:rPr>
              <a:t>σχέση διασποράς συσχετίζει τη συχνότητα σ με το βάθος d και</a:t>
            </a:r>
            <a:r>
              <a:rPr lang="en-US" sz="1800" kern="0" dirty="0" smtClean="0">
                <a:solidFill>
                  <a:prstClr val="black"/>
                </a:solidFill>
                <a:latin typeface="Calibri" pitchFamily="34" charset="0"/>
                <a:cs typeface="Calibri" pitchFamily="34" charset="0"/>
              </a:rPr>
              <a:t> </a:t>
            </a:r>
            <a:r>
              <a:rPr lang="el-GR" sz="1800" kern="0" dirty="0" smtClean="0">
                <a:solidFill>
                  <a:prstClr val="black"/>
                </a:solidFill>
                <a:latin typeface="Calibri" pitchFamily="34" charset="0"/>
                <a:cs typeface="Calibri" pitchFamily="34" charset="0"/>
              </a:rPr>
              <a:t>το μήκος κύματος L</a:t>
            </a:r>
            <a:r>
              <a:rPr lang="en-US" sz="1800" kern="0" dirty="0" smtClean="0">
                <a:solidFill>
                  <a:prstClr val="black"/>
                </a:solidFill>
                <a:latin typeface="Calibri" pitchFamily="34" charset="0"/>
                <a:cs typeface="Calibri" pitchFamily="34" charset="0"/>
              </a:rPr>
              <a:t>:</a:t>
            </a:r>
          </a:p>
          <a:p>
            <a:pPr>
              <a:spcBef>
                <a:spcPts val="0"/>
              </a:spcBef>
              <a:spcAft>
                <a:spcPts val="0"/>
              </a:spcAft>
              <a:defRPr/>
            </a:pPr>
            <a:endParaRPr lang="en-US" sz="1800" kern="0" dirty="0" smtClean="0">
              <a:solidFill>
                <a:prstClr val="black"/>
              </a:solidFill>
              <a:latin typeface="Arial"/>
              <a:cs typeface="Arial"/>
            </a:endParaRPr>
          </a:p>
          <a:p>
            <a:pPr>
              <a:spcBef>
                <a:spcPts val="0"/>
              </a:spcBef>
              <a:spcAft>
                <a:spcPts val="0"/>
              </a:spcAft>
              <a:defRPr/>
            </a:pPr>
            <a:endParaRPr lang="en-US" sz="1800" kern="0" dirty="0" smtClean="0">
              <a:solidFill>
                <a:prstClr val="black"/>
              </a:solidFill>
              <a:latin typeface="Arial"/>
              <a:cs typeface="Arial"/>
            </a:endParaRPr>
          </a:p>
          <a:p>
            <a:pPr>
              <a:spcBef>
                <a:spcPts val="0"/>
              </a:spcBef>
              <a:spcAft>
                <a:spcPts val="0"/>
              </a:spcAft>
              <a:defRPr/>
            </a:pPr>
            <a:endParaRPr lang="en-US" sz="1800" kern="0" dirty="0" smtClean="0">
              <a:solidFill>
                <a:prstClr val="black"/>
              </a:solidFill>
              <a:latin typeface="Arial"/>
              <a:cs typeface="Arial"/>
            </a:endParaRPr>
          </a:p>
          <a:p>
            <a:pPr>
              <a:spcBef>
                <a:spcPts val="0"/>
              </a:spcBef>
              <a:spcAft>
                <a:spcPts val="0"/>
              </a:spcAft>
              <a:defRPr/>
            </a:pPr>
            <a:r>
              <a:rPr lang="el-GR" sz="1800" kern="0" dirty="0" smtClean="0">
                <a:solidFill>
                  <a:prstClr val="black"/>
                </a:solidFill>
                <a:latin typeface="Calibri" pitchFamily="34" charset="0"/>
                <a:cs typeface="Calibri" pitchFamily="34" charset="0"/>
              </a:rPr>
              <a:t>Ορίζοντας τη φασική ταχύτητα </a:t>
            </a:r>
            <a:endParaRPr lang="en-US" sz="1800" kern="0" dirty="0" smtClean="0">
              <a:solidFill>
                <a:prstClr val="black"/>
              </a:solidFill>
              <a:latin typeface="Calibri" pitchFamily="34" charset="0"/>
              <a:cs typeface="Calibri" pitchFamily="34" charset="0"/>
            </a:endParaRPr>
          </a:p>
          <a:p>
            <a:pPr>
              <a:spcBef>
                <a:spcPts val="0"/>
              </a:spcBef>
              <a:spcAft>
                <a:spcPts val="0"/>
              </a:spcAft>
              <a:defRPr/>
            </a:pPr>
            <a:r>
              <a:rPr lang="el-GR" sz="1800" kern="0" dirty="0" smtClean="0">
                <a:solidFill>
                  <a:prstClr val="black"/>
                </a:solidFill>
                <a:latin typeface="Calibri" pitchFamily="34" charset="0"/>
                <a:cs typeface="Calibri" pitchFamily="34" charset="0"/>
              </a:rPr>
              <a:t>(ταχύτητα προώθησης/διάδοσης) του κυματισμού </a:t>
            </a:r>
            <a:endParaRPr lang="en-US" sz="1800" kern="0" dirty="0" smtClean="0">
              <a:solidFill>
                <a:prstClr val="black"/>
              </a:solidFill>
              <a:latin typeface="Calibri" pitchFamily="34" charset="0"/>
              <a:cs typeface="Calibri" pitchFamily="34" charset="0"/>
            </a:endParaRPr>
          </a:p>
          <a:p>
            <a:pPr>
              <a:spcBef>
                <a:spcPts val="0"/>
              </a:spcBef>
              <a:spcAft>
                <a:spcPts val="0"/>
              </a:spcAft>
              <a:defRPr/>
            </a:pPr>
            <a:r>
              <a:rPr lang="en-GB" sz="1800" kern="0" dirty="0" smtClean="0">
                <a:solidFill>
                  <a:prstClr val="black"/>
                </a:solidFill>
                <a:latin typeface="Calibri" pitchFamily="34" charset="0"/>
                <a:cs typeface="Calibri" pitchFamily="34" charset="0"/>
              </a:rPr>
              <a:t>C </a:t>
            </a:r>
            <a:r>
              <a:rPr lang="en-US" sz="1800" kern="0" dirty="0" smtClean="0">
                <a:solidFill>
                  <a:prstClr val="black"/>
                </a:solidFill>
                <a:latin typeface="Calibri" pitchFamily="34" charset="0"/>
                <a:cs typeface="Calibri" pitchFamily="34" charset="0"/>
              </a:rPr>
              <a:t>= L/T = </a:t>
            </a:r>
            <a:r>
              <a:rPr lang="el-GR" sz="1800" kern="0" dirty="0" smtClean="0">
                <a:solidFill>
                  <a:prstClr val="black"/>
                </a:solidFill>
                <a:latin typeface="Calibri" pitchFamily="34" charset="0"/>
                <a:cs typeface="Calibri" pitchFamily="34" charset="0"/>
              </a:rPr>
              <a:t>σ</a:t>
            </a:r>
            <a:r>
              <a:rPr lang="en-US" sz="1800" kern="0" dirty="0" smtClean="0">
                <a:solidFill>
                  <a:prstClr val="black"/>
                </a:solidFill>
                <a:latin typeface="Calibri" pitchFamily="34" charset="0"/>
                <a:cs typeface="Calibri" pitchFamily="34" charset="0"/>
              </a:rPr>
              <a:t>/k</a:t>
            </a:r>
            <a:endParaRPr lang="el-GR" sz="1800" kern="0" dirty="0" smtClean="0">
              <a:solidFill>
                <a:prstClr val="black"/>
              </a:solidFill>
              <a:latin typeface="Calibri" pitchFamily="34" charset="0"/>
              <a:cs typeface="Calibri" pitchFamily="34" charset="0"/>
            </a:endParaRPr>
          </a:p>
        </p:txBody>
      </p:sp>
      <p:pic>
        <p:nvPicPr>
          <p:cNvPr id="12"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3" name="12 - Ορθογώνιο"/>
          <p:cNvSpPr/>
          <p:nvPr/>
        </p:nvSpPr>
        <p:spPr>
          <a:xfrm>
            <a:off x="1547664" y="908720"/>
            <a:ext cx="6624736" cy="461665"/>
          </a:xfrm>
          <a:prstGeom prst="rect">
            <a:avLst/>
          </a:prstGeom>
        </p:spPr>
        <p:txBody>
          <a:bodyPr wrap="square">
            <a:spAutoFit/>
          </a:bodyPr>
          <a:lstStyle/>
          <a:p>
            <a:r>
              <a:rPr lang="el-GR" i="1" u="sng" dirty="0" smtClean="0">
                <a:solidFill>
                  <a:prstClr val="black"/>
                </a:solidFill>
                <a:latin typeface="Calibri"/>
              </a:rPr>
              <a:t>ΓΡΑΜΜΙΚΟΙ ΚΥΜΑΤΙΣΜΟΙ ΑΠΕΙΡΟΣΤΟΥ ΠΛΑΤΟΥΣ</a:t>
            </a:r>
            <a:endParaRPr lang="en-GB" i="1" u="sng" dirty="0">
              <a:solidFill>
                <a:prstClr val="black"/>
              </a:solidFill>
              <a:latin typeface="Calibri"/>
            </a:endParaRPr>
          </a:p>
        </p:txBody>
      </p:sp>
      <p:sp>
        <p:nvSpPr>
          <p:cNvPr id="14"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Γραμμική 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1ης τάξης ‒ </a:t>
            </a:r>
            <a:r>
              <a:rPr lang="el-GR" sz="2000" b="1" kern="0" dirty="0" err="1" smtClean="0">
                <a:latin typeface="Calibri" pitchFamily="34" charset="0"/>
                <a:ea typeface="+mj-ea"/>
                <a:cs typeface="Calibri" pitchFamily="34" charset="0"/>
              </a:rPr>
              <a:t>Airy</a:t>
            </a:r>
            <a:r>
              <a:rPr lang="el-GR" sz="2000" b="1" kern="0" dirty="0" smtClean="0">
                <a:latin typeface="Calibri" pitchFamily="34" charset="0"/>
                <a:ea typeface="+mj-ea"/>
                <a:cs typeface="Calibri" pitchFamily="34" charset="0"/>
              </a:rPr>
              <a:t>) </a:t>
            </a:r>
          </a:p>
        </p:txBody>
      </p:sp>
      <p:sp>
        <p:nvSpPr>
          <p:cNvPr id="15" name="Text Box 4"/>
          <p:cNvSpPr txBox="1">
            <a:spLocks noChangeArrowheads="1"/>
          </p:cNvSpPr>
          <p:nvPr/>
        </p:nvSpPr>
        <p:spPr bwMode="auto">
          <a:xfrm>
            <a:off x="323528" y="1988840"/>
            <a:ext cx="6354762" cy="396875"/>
          </a:xfrm>
          <a:prstGeom prst="rect">
            <a:avLst/>
          </a:prstGeom>
          <a:noFill/>
          <a:ln w="9525" algn="ctr">
            <a:noFill/>
            <a:miter lim="800000"/>
            <a:headEnd/>
            <a:tailEnd/>
          </a:ln>
          <a:effectLst/>
        </p:spPr>
        <p:txBody>
          <a:bodyPr>
            <a:spAutoFit/>
          </a:bodyPr>
          <a:lstStyle/>
          <a:p>
            <a:pPr>
              <a:spcBef>
                <a:spcPct val="50000"/>
              </a:spcBef>
            </a:pPr>
            <a:r>
              <a:rPr lang="el-GR" sz="2000" b="1" dirty="0">
                <a:solidFill>
                  <a:srgbClr val="FF6600"/>
                </a:solidFill>
                <a:effectLst>
                  <a:outerShdw blurRad="38100" dist="38100" dir="2700000" algn="tl">
                    <a:srgbClr val="000000"/>
                  </a:outerShdw>
                </a:effectLst>
                <a:latin typeface="Arial" charset="0"/>
              </a:rPr>
              <a:t>Εξίσωση </a:t>
            </a:r>
            <a:r>
              <a:rPr lang="el-GR" sz="2000" b="1" dirty="0" smtClean="0">
                <a:solidFill>
                  <a:srgbClr val="FF6600"/>
                </a:solidFill>
                <a:effectLst>
                  <a:outerShdw blurRad="38100" dist="38100" dir="2700000" algn="tl">
                    <a:srgbClr val="000000"/>
                  </a:outerShdw>
                </a:effectLst>
                <a:latin typeface="Arial" charset="0"/>
              </a:rPr>
              <a:t>διασποράς</a:t>
            </a:r>
            <a:endParaRPr lang="el-GR" sz="2000" b="1" dirty="0">
              <a:solidFill>
                <a:srgbClr val="FF6600"/>
              </a:solidFill>
              <a:effectLst>
                <a:outerShdw blurRad="38100" dist="38100" dir="2700000" algn="tl">
                  <a:srgbClr val="000000"/>
                </a:outerShdw>
              </a:effectLst>
              <a:latin typeface="Arial" charset="0"/>
            </a:endParaRPr>
          </a:p>
        </p:txBody>
      </p:sp>
      <p:graphicFrame>
        <p:nvGraphicFramePr>
          <p:cNvPr id="520196" name="Object 6"/>
          <p:cNvGraphicFramePr>
            <a:graphicFrameLocks noChangeAspect="1"/>
          </p:cNvGraphicFramePr>
          <p:nvPr/>
        </p:nvGraphicFramePr>
        <p:xfrm>
          <a:off x="5796136" y="3068960"/>
          <a:ext cx="2614919" cy="1800200"/>
        </p:xfrm>
        <a:graphic>
          <a:graphicData uri="http://schemas.openxmlformats.org/presentationml/2006/ole">
            <p:oleObj spid="_x0000_s520196" name="Equation" r:id="rId6" imgW="1346200" imgH="927100" progId="">
              <p:embed/>
            </p:oleObj>
          </a:graphicData>
        </a:graphic>
      </p:graphicFrame>
      <p:sp>
        <p:nvSpPr>
          <p:cNvPr id="16" name="Rectangle 8"/>
          <p:cNvSpPr>
            <a:spLocks noChangeArrowheads="1"/>
          </p:cNvSpPr>
          <p:nvPr/>
        </p:nvSpPr>
        <p:spPr bwMode="auto">
          <a:xfrm>
            <a:off x="323528" y="4725144"/>
            <a:ext cx="2700337" cy="1604962"/>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lgn="ctr">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txBody>
          <a:bodyPr>
            <a:spAutoFit/>
          </a:bodyPr>
          <a:lstStyle/>
          <a:p>
            <a:pPr marL="0" marR="0" lvl="0" indent="0" defTabSz="914400" eaLnBrk="1" fontAlgn="auto" latinLnBrk="0" hangingPunct="1">
              <a:lnSpc>
                <a:spcPct val="100000"/>
              </a:lnSpc>
              <a:spcBef>
                <a:spcPct val="50000"/>
              </a:spcBef>
              <a:spcAft>
                <a:spcPts val="0"/>
              </a:spcAft>
              <a:buClrTx/>
              <a:buSzTx/>
              <a:buFontTx/>
              <a:buNone/>
              <a:tabLst/>
              <a:defRPr/>
            </a:pPr>
            <a:r>
              <a:rPr kumimoji="0" lang="en-US" sz="1800" b="1" i="0" u="none" strike="noStrike" kern="0" cap="none" spc="0" normalizeH="0" baseline="0" noProof="0" dirty="0" smtClean="0">
                <a:ln>
                  <a:noFill/>
                </a:ln>
                <a:solidFill>
                  <a:srgbClr val="3333FF"/>
                </a:solidFill>
                <a:uLnTx/>
                <a:uFillTx/>
              </a:rPr>
              <a:t> </a:t>
            </a:r>
            <a:r>
              <a:rPr kumimoji="0" lang="en-US" sz="1800" b="0" i="0" u="none" strike="noStrike" kern="0" cap="none" spc="0" normalizeH="0" baseline="0" noProof="0" dirty="0" smtClean="0">
                <a:ln>
                  <a:noFill/>
                </a:ln>
                <a:uLnTx/>
                <a:uFillTx/>
              </a:rPr>
              <a:t>k</a:t>
            </a:r>
            <a:r>
              <a:rPr kumimoji="0" lang="el-GR" sz="1800" b="0" i="0" u="none" strike="noStrike" kern="0" cap="none" spc="0" normalizeH="0" baseline="0" noProof="0" dirty="0" smtClean="0">
                <a:ln>
                  <a:noFill/>
                </a:ln>
                <a:uLnTx/>
                <a:uFillTx/>
              </a:rPr>
              <a:t> </a:t>
            </a:r>
            <a:r>
              <a:rPr kumimoji="0" lang="el-GR" sz="1800" b="0" i="0" u="none" strike="noStrike" kern="0" cap="none" spc="0" normalizeH="0" baseline="0" noProof="0" dirty="0" smtClean="0">
                <a:ln>
                  <a:noFill/>
                </a:ln>
                <a:effectLst/>
                <a:uLnTx/>
                <a:uFillTx/>
              </a:rPr>
              <a:t>= 2π/</a:t>
            </a:r>
            <a:r>
              <a:rPr kumimoji="0" lang="en-US" sz="1800" b="0" i="0" u="none" strike="noStrike" kern="0" cap="none" spc="0" normalizeH="0" baseline="0" noProof="0" dirty="0" smtClean="0">
                <a:ln>
                  <a:noFill/>
                </a:ln>
                <a:effectLst/>
                <a:uLnTx/>
                <a:uFillTx/>
              </a:rPr>
              <a:t>L</a:t>
            </a:r>
            <a:r>
              <a:rPr kumimoji="0" lang="el-GR" sz="1800" b="0" i="0" u="none" strike="noStrike" kern="0" cap="none" spc="0" normalizeH="0" baseline="0" noProof="0" dirty="0" smtClean="0">
                <a:ln>
                  <a:noFill/>
                </a:ln>
                <a:effectLst/>
                <a:uLnTx/>
                <a:uFillTx/>
              </a:rPr>
              <a:t> </a:t>
            </a:r>
          </a:p>
          <a:p>
            <a:pPr marL="0" marR="0" lvl="0" indent="0" defTabSz="914400" eaLnBrk="1" fontAlgn="auto" latinLnBrk="0" hangingPunct="1">
              <a:lnSpc>
                <a:spcPct val="100000"/>
              </a:lnSpc>
              <a:spcBef>
                <a:spcPct val="50000"/>
              </a:spcBef>
              <a:spcAft>
                <a:spcPts val="0"/>
              </a:spcAft>
              <a:buClrTx/>
              <a:buSzTx/>
              <a:buFontTx/>
              <a:buNone/>
              <a:tabLst/>
              <a:defRPr/>
            </a:pPr>
            <a:r>
              <a:rPr kumimoji="0" lang="el-GR" sz="1800" b="0" i="0" u="none" strike="noStrike" kern="0" cap="none" spc="0" normalizeH="0" baseline="0" noProof="0" dirty="0" smtClean="0">
                <a:ln>
                  <a:noFill/>
                </a:ln>
                <a:effectLst/>
                <a:uLnTx/>
                <a:uFillTx/>
              </a:rPr>
              <a:t>(κυματικός αριθμός</a:t>
            </a:r>
            <a:r>
              <a:rPr kumimoji="0" lang="en-US" sz="1800" b="0" i="0" u="none" strike="noStrike" kern="0" cap="none" spc="0" normalizeH="0" baseline="0" noProof="0" dirty="0" smtClean="0">
                <a:ln>
                  <a:noFill/>
                </a:ln>
                <a:effectLst/>
                <a:uLnTx/>
                <a:uFillTx/>
              </a:rPr>
              <a:t>)</a:t>
            </a:r>
            <a:r>
              <a:rPr kumimoji="0" lang="el-GR" sz="1800" b="0" i="0" u="none" strike="noStrike" kern="0" cap="none" spc="0" normalizeH="0" baseline="0" noProof="0" dirty="0" smtClean="0">
                <a:ln>
                  <a:noFill/>
                </a:ln>
                <a:effectLst/>
                <a:uLnTx/>
                <a:uFillTx/>
              </a:rPr>
              <a:t> </a:t>
            </a:r>
          </a:p>
          <a:p>
            <a:pPr marL="0" marR="0" lvl="0" indent="0" defTabSz="914400" eaLnBrk="1" fontAlgn="auto" latinLnBrk="0" hangingPunct="1">
              <a:lnSpc>
                <a:spcPct val="100000"/>
              </a:lnSpc>
              <a:spcBef>
                <a:spcPct val="50000"/>
              </a:spcBef>
              <a:spcAft>
                <a:spcPts val="0"/>
              </a:spcAft>
              <a:buClrTx/>
              <a:buSzTx/>
              <a:buFontTx/>
              <a:buNone/>
              <a:tabLst/>
              <a:defRPr/>
            </a:pPr>
            <a:r>
              <a:rPr kumimoji="0" lang="el-GR" sz="1800" b="0" i="0" u="none" strike="noStrike" kern="0" cap="none" spc="0" normalizeH="0" baseline="0" noProof="0" dirty="0" smtClean="0">
                <a:ln>
                  <a:noFill/>
                </a:ln>
                <a:effectLst/>
                <a:uLnTx/>
                <a:uFillTx/>
              </a:rPr>
              <a:t>σ(ω) = 2π/Τ </a:t>
            </a:r>
          </a:p>
          <a:p>
            <a:pPr marL="0" marR="0" lvl="0" indent="0" defTabSz="914400" eaLnBrk="1" fontAlgn="auto" latinLnBrk="0" hangingPunct="1">
              <a:lnSpc>
                <a:spcPct val="100000"/>
              </a:lnSpc>
              <a:spcBef>
                <a:spcPct val="50000"/>
              </a:spcBef>
              <a:spcAft>
                <a:spcPts val="0"/>
              </a:spcAft>
              <a:buClrTx/>
              <a:buSzTx/>
              <a:buFontTx/>
              <a:buNone/>
              <a:tabLst/>
              <a:defRPr/>
            </a:pPr>
            <a:r>
              <a:rPr kumimoji="0" lang="el-GR" sz="1800" b="0" i="0" u="none" strike="noStrike" kern="0" cap="none" spc="0" normalizeH="0" baseline="0" noProof="0" dirty="0" smtClean="0">
                <a:ln>
                  <a:noFill/>
                </a:ln>
                <a:effectLst/>
                <a:uLnTx/>
                <a:uFillTx/>
              </a:rPr>
              <a:t>(γωνιακή συχνότητα)</a:t>
            </a:r>
          </a:p>
        </p:txBody>
      </p:sp>
      <p:sp>
        <p:nvSpPr>
          <p:cNvPr id="17" name="Text Box 6"/>
          <p:cNvSpPr txBox="1">
            <a:spLocks noChangeArrowheads="1"/>
          </p:cNvSpPr>
          <p:nvPr/>
        </p:nvSpPr>
        <p:spPr bwMode="auto">
          <a:xfrm>
            <a:off x="3707904" y="4869160"/>
            <a:ext cx="5112568" cy="1754326"/>
          </a:xfrm>
          <a:prstGeom prst="rect">
            <a:avLst/>
          </a:prstGeom>
          <a:noFill/>
          <a:ln w="9525" algn="ctr">
            <a:noFill/>
            <a:miter lim="800000"/>
            <a:headEnd/>
            <a:tailEnd/>
          </a:ln>
          <a:effectLst/>
        </p:spPr>
        <p:txBody>
          <a:bodyPr wrap="square" anchor="ctr">
            <a:spAutoFit/>
          </a:bodyPr>
          <a:lstStyle/>
          <a:p>
            <a:pPr>
              <a:lnSpc>
                <a:spcPct val="120000"/>
              </a:lnSpc>
            </a:pPr>
            <a:r>
              <a:rPr lang="el-GR" sz="1800" b="1" dirty="0">
                <a:solidFill>
                  <a:srgbClr val="FF6600"/>
                </a:solidFill>
                <a:effectLst>
                  <a:outerShdw blurRad="38100" dist="38100" dir="2700000" algn="tl">
                    <a:srgbClr val="000000"/>
                  </a:outerShdw>
                </a:effectLst>
                <a:latin typeface="Calibri" pitchFamily="34" charset="0"/>
                <a:cs typeface="Calibri" pitchFamily="34" charset="0"/>
              </a:rPr>
              <a:t>η φασική ταχύτητα είναι αύξουσα συνάρτηση της περιόδου του κύματος. </a:t>
            </a:r>
          </a:p>
          <a:p>
            <a:pPr>
              <a:lnSpc>
                <a:spcPct val="120000"/>
              </a:lnSpc>
            </a:pPr>
            <a:r>
              <a:rPr lang="el-GR" sz="1800" b="1" dirty="0">
                <a:solidFill>
                  <a:srgbClr val="FF6600"/>
                </a:solidFill>
                <a:effectLst>
                  <a:outerShdw blurRad="38100" dist="38100" dir="2700000" algn="tl">
                    <a:srgbClr val="000000"/>
                  </a:outerShdw>
                </a:effectLst>
                <a:latin typeface="Calibri" pitchFamily="34" charset="0"/>
                <a:cs typeface="Calibri" pitchFamily="34" charset="0"/>
              </a:rPr>
              <a:t>Επομένως ένας κυματισμός διαδίδεται («διασπείρεται») ταχύτερα από άλλον με μικρότερη περίοδο.</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pPr lvl="0"/>
            <a:r>
              <a:rPr lang="el-GR" sz="2800" b="1" dirty="0" smtClean="0">
                <a:latin typeface="Calibri" pitchFamily="34" charset="0"/>
                <a:cs typeface="Calibri" pitchFamily="34" charset="0"/>
              </a:rPr>
              <a:t>Θεωρίες κυμάτων </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2"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graphicFrame>
        <p:nvGraphicFramePr>
          <p:cNvPr id="18" name="Object 2"/>
          <p:cNvGraphicFramePr>
            <a:graphicFrameLocks noChangeAspect="1"/>
          </p:cNvGraphicFramePr>
          <p:nvPr/>
        </p:nvGraphicFramePr>
        <p:xfrm>
          <a:off x="3347865" y="1844824"/>
          <a:ext cx="2232248" cy="781721"/>
        </p:xfrm>
        <a:graphic>
          <a:graphicData uri="http://schemas.openxmlformats.org/presentationml/2006/ole">
            <p:oleObj spid="_x0000_s645123" name="Εξίσωση" r:id="rId6" imgW="1117440" imgH="393480" progId="Equation.3">
              <p:embed/>
            </p:oleObj>
          </a:graphicData>
        </a:graphic>
      </p:graphicFrame>
      <p:sp>
        <p:nvSpPr>
          <p:cNvPr id="19" name="Text Box 3"/>
          <p:cNvSpPr txBox="1">
            <a:spLocks noChangeArrowheads="1"/>
          </p:cNvSpPr>
          <p:nvPr/>
        </p:nvSpPr>
        <p:spPr bwMode="auto">
          <a:xfrm>
            <a:off x="0" y="836712"/>
            <a:ext cx="8604250" cy="457200"/>
          </a:xfrm>
          <a:prstGeom prst="rect">
            <a:avLst/>
          </a:prstGeom>
          <a:noFill/>
          <a:ln w="9525">
            <a:noFill/>
            <a:miter lim="800000"/>
            <a:headEnd/>
            <a:tailEnd/>
          </a:ln>
          <a:effectLst/>
        </p:spPr>
        <p:txBody>
          <a:bodyPr>
            <a:spAutoFit/>
          </a:bodyPr>
          <a:lstStyle/>
          <a:p>
            <a:pPr marL="715963" lvl="1" indent="-350838">
              <a:spcBef>
                <a:spcPct val="50000"/>
              </a:spcBef>
            </a:pPr>
            <a:r>
              <a:rPr lang="el-GR" b="1" dirty="0" smtClean="0">
                <a:solidFill>
                  <a:srgbClr val="FF3300"/>
                </a:solidFill>
                <a:latin typeface="Calibri" pitchFamily="34" charset="0"/>
                <a:cs typeface="Calibri" pitchFamily="34" charset="0"/>
              </a:rPr>
              <a:t>Εξίσωση </a:t>
            </a:r>
            <a:r>
              <a:rPr lang="el-GR" b="1" dirty="0">
                <a:solidFill>
                  <a:srgbClr val="FF3300"/>
                </a:solidFill>
                <a:latin typeface="Calibri" pitchFamily="34" charset="0"/>
                <a:cs typeface="Calibri" pitchFamily="34" charset="0"/>
              </a:rPr>
              <a:t>διασποράς</a:t>
            </a:r>
            <a:endParaRPr lang="el-GR" b="1" dirty="0">
              <a:solidFill>
                <a:srgbClr val="333399"/>
              </a:solidFill>
              <a:latin typeface="Calibri" pitchFamily="34" charset="0"/>
              <a:cs typeface="Calibri" pitchFamily="34" charset="0"/>
            </a:endParaRPr>
          </a:p>
        </p:txBody>
      </p:sp>
      <p:sp>
        <p:nvSpPr>
          <p:cNvPr id="20" name="Rectangle 4"/>
          <p:cNvSpPr>
            <a:spLocks noChangeArrowheads="1"/>
          </p:cNvSpPr>
          <p:nvPr/>
        </p:nvSpPr>
        <p:spPr bwMode="auto">
          <a:xfrm>
            <a:off x="323528" y="1340768"/>
            <a:ext cx="8496944" cy="369332"/>
          </a:xfrm>
          <a:prstGeom prst="rect">
            <a:avLst/>
          </a:prstGeom>
          <a:noFill/>
          <a:ln w="9525">
            <a:noFill/>
            <a:miter lim="800000"/>
            <a:headEnd/>
            <a:tailEnd/>
          </a:ln>
          <a:effectLst/>
        </p:spPr>
        <p:txBody>
          <a:bodyPr wrap="square">
            <a:spAutoFit/>
          </a:bodyPr>
          <a:lstStyle/>
          <a:p>
            <a:r>
              <a:rPr lang="el-GR" sz="1800" dirty="0">
                <a:latin typeface="Calibri" pitchFamily="34" charset="0"/>
                <a:cs typeface="Calibri" pitchFamily="34" charset="0"/>
              </a:rPr>
              <a:t>Από τη γενική εξίσωση διασποράς βγάλαμε ότι η ταχύτητα φάσης δίνεται από τον τύπο</a:t>
            </a:r>
          </a:p>
        </p:txBody>
      </p:sp>
      <p:sp>
        <p:nvSpPr>
          <p:cNvPr id="22" name="Rectangle 5"/>
          <p:cNvSpPr>
            <a:spLocks noChangeArrowheads="1"/>
          </p:cNvSpPr>
          <p:nvPr/>
        </p:nvSpPr>
        <p:spPr bwMode="auto">
          <a:xfrm>
            <a:off x="250825" y="2708275"/>
            <a:ext cx="8713788" cy="2289175"/>
          </a:xfrm>
          <a:prstGeom prst="rect">
            <a:avLst/>
          </a:prstGeom>
          <a:noFill/>
          <a:ln w="9525">
            <a:noFill/>
            <a:miter lim="800000"/>
            <a:headEnd/>
            <a:tailEnd/>
          </a:ln>
          <a:effectLst/>
        </p:spPr>
        <p:txBody>
          <a:bodyPr>
            <a:spAutoFit/>
          </a:bodyPr>
          <a:lstStyle/>
          <a:p>
            <a:r>
              <a:rPr lang="el-GR" sz="1800" dirty="0">
                <a:latin typeface="Calibri" pitchFamily="34" charset="0"/>
                <a:cs typeface="Calibri" pitchFamily="34" charset="0"/>
              </a:rPr>
              <a:t>Αυτό σημαίνει ότι κύματα μεγαλύτερης περιόδου, θα τείνουν να διαδίδονται ταχύτερα από κύματα μικρότερης περιόδου.</a:t>
            </a:r>
          </a:p>
          <a:p>
            <a:r>
              <a:rPr lang="el-GR" sz="1800" dirty="0">
                <a:latin typeface="Calibri" pitchFamily="34" charset="0"/>
                <a:cs typeface="Calibri" pitchFamily="34" charset="0"/>
              </a:rPr>
              <a:t>Άρα, αυτό σημαίνει ότι κάποια αρχική παραμόρφωση δεν θα διαδίδεται αναλλοίωτη στην επιφάνεια του νερού, αλλά ότι η ενέργειά της θα «διασπείρεται» στα διαφόρων συχνοτήτων κύματα από τα οποία αποτελείται.</a:t>
            </a:r>
          </a:p>
          <a:p>
            <a:endParaRPr lang="el-GR" sz="1800" dirty="0">
              <a:latin typeface="Calibri" pitchFamily="34" charset="0"/>
              <a:cs typeface="Calibri" pitchFamily="34" charset="0"/>
            </a:endParaRPr>
          </a:p>
          <a:p>
            <a:r>
              <a:rPr lang="el-GR" sz="1800" dirty="0">
                <a:latin typeface="Calibri" pitchFamily="34" charset="0"/>
                <a:cs typeface="Calibri" pitchFamily="34" charset="0"/>
              </a:rPr>
              <a:t>Το «κύριο πακέτο» της ενέργειας των κυμάτων διαδίδεται με την λεγόμενη «</a:t>
            </a:r>
            <a:r>
              <a:rPr lang="el-GR" sz="1800" u="sng" dirty="0">
                <a:latin typeface="Calibri" pitchFamily="34" charset="0"/>
                <a:cs typeface="Calibri" pitchFamily="34" charset="0"/>
              </a:rPr>
              <a:t>ταχύτητα ομάδας</a:t>
            </a:r>
            <a:r>
              <a:rPr lang="el-GR" sz="1800" dirty="0">
                <a:latin typeface="Calibri" pitchFamily="34" charset="0"/>
                <a:cs typeface="Calibri" pitchFamily="34" charset="0"/>
              </a:rPr>
              <a:t>», που δίνεται από τον τύπο </a:t>
            </a:r>
          </a:p>
        </p:txBody>
      </p:sp>
      <p:graphicFrame>
        <p:nvGraphicFramePr>
          <p:cNvPr id="23" name="Object 6"/>
          <p:cNvGraphicFramePr>
            <a:graphicFrameLocks noChangeAspect="1"/>
          </p:cNvGraphicFramePr>
          <p:nvPr/>
        </p:nvGraphicFramePr>
        <p:xfrm>
          <a:off x="900113" y="5300663"/>
          <a:ext cx="1308100" cy="911225"/>
        </p:xfrm>
        <a:graphic>
          <a:graphicData uri="http://schemas.openxmlformats.org/presentationml/2006/ole">
            <p:oleObj spid="_x0000_s645124" name="Εξίσωση" r:id="rId7" imgW="596880" imgH="419040" progId="Equation.3">
              <p:embed/>
            </p:oleObj>
          </a:graphicData>
        </a:graphic>
      </p:graphicFrame>
      <p:sp>
        <p:nvSpPr>
          <p:cNvPr id="24" name="Rectangle 7"/>
          <p:cNvSpPr>
            <a:spLocks noChangeArrowheads="1"/>
          </p:cNvSpPr>
          <p:nvPr/>
        </p:nvSpPr>
        <p:spPr bwMode="auto">
          <a:xfrm>
            <a:off x="3779838" y="5373688"/>
            <a:ext cx="3527425" cy="641350"/>
          </a:xfrm>
          <a:prstGeom prst="rect">
            <a:avLst/>
          </a:prstGeom>
          <a:noFill/>
          <a:ln w="9525">
            <a:noFill/>
            <a:miter lim="800000"/>
            <a:headEnd/>
            <a:tailEnd/>
          </a:ln>
          <a:effectLst/>
        </p:spPr>
        <p:txBody>
          <a:bodyPr>
            <a:spAutoFit/>
          </a:bodyPr>
          <a:lstStyle/>
          <a:p>
            <a:r>
              <a:rPr lang="el-GR" sz="1800" dirty="0">
                <a:latin typeface="Calibri" pitchFamily="34" charset="0"/>
                <a:cs typeface="Calibri" pitchFamily="34" charset="0"/>
              </a:rPr>
              <a:t>Κατ’ αντιστοιχία , η ταχύτητα φάσης δίνεται από: </a:t>
            </a:r>
          </a:p>
        </p:txBody>
      </p:sp>
      <p:graphicFrame>
        <p:nvGraphicFramePr>
          <p:cNvPr id="25" name="Object 8"/>
          <p:cNvGraphicFramePr>
            <a:graphicFrameLocks noChangeAspect="1"/>
          </p:cNvGraphicFramePr>
          <p:nvPr/>
        </p:nvGraphicFramePr>
        <p:xfrm>
          <a:off x="7308850" y="5300663"/>
          <a:ext cx="917575" cy="855662"/>
        </p:xfrm>
        <a:graphic>
          <a:graphicData uri="http://schemas.openxmlformats.org/presentationml/2006/ole">
            <p:oleObj spid="_x0000_s645125" name="Εξίσωση" r:id="rId8" imgW="419040" imgH="393480" progId="Equation.3">
              <p:embed/>
            </p:oleObj>
          </a:graphicData>
        </a:graphic>
      </p:graphicFrame>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628800"/>
            <a:ext cx="8496944" cy="646331"/>
          </a:xfrm>
          <a:prstGeom prst="rect">
            <a:avLst/>
          </a:prstGeom>
          <a:noFill/>
          <a:ln w="9525">
            <a:noFill/>
            <a:miter lim="800000"/>
            <a:headEnd/>
            <a:tailEnd/>
          </a:ln>
          <a:effectLst/>
        </p:spPr>
        <p:txBody>
          <a:bodyPr wrap="square">
            <a:spAutoFit/>
          </a:bodyPr>
          <a:lstStyle/>
          <a:p>
            <a:r>
              <a:rPr lang="el-GR" sz="1800" dirty="0" smtClean="0">
                <a:latin typeface="Calibri" pitchFamily="34" charset="0"/>
                <a:cs typeface="Calibri" pitchFamily="34" charset="0"/>
              </a:rPr>
              <a:t>Οι ταχύτητες των μορίων του νερού u και w, κατά την οριζόντια και κατά την</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κατακόρυφη </a:t>
            </a:r>
            <a:r>
              <a:rPr lang="el-GR" sz="1800" dirty="0" smtClean="0">
                <a:latin typeface="Calibri" pitchFamily="34" charset="0"/>
                <a:cs typeface="Calibri" pitchFamily="34" charset="0"/>
              </a:rPr>
              <a:t>διεύθυνση</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αντίστοιχα, προκύπτουν</a:t>
            </a:r>
            <a:endParaRPr lang="el-GR" sz="1800" dirty="0">
              <a:latin typeface="Calibri" pitchFamily="34" charset="0"/>
              <a:cs typeface="Calibri" pitchFamily="34" charset="0"/>
            </a:endParaRPr>
          </a:p>
        </p:txBody>
      </p:sp>
      <p:sp>
        <p:nvSpPr>
          <p:cNvPr id="147461" name="Rectangle 5"/>
          <p:cNvSpPr>
            <a:spLocks noChangeArrowheads="1"/>
          </p:cNvSpPr>
          <p:nvPr/>
        </p:nvSpPr>
        <p:spPr bwMode="auto">
          <a:xfrm>
            <a:off x="179512" y="5229200"/>
            <a:ext cx="8713788" cy="923330"/>
          </a:xfrm>
          <a:prstGeom prst="rect">
            <a:avLst/>
          </a:prstGeom>
          <a:noFill/>
          <a:ln w="9525">
            <a:noFill/>
            <a:miter lim="800000"/>
            <a:headEnd/>
            <a:tailEnd/>
          </a:ln>
          <a:effectLst/>
        </p:spPr>
        <p:txBody>
          <a:bodyPr>
            <a:spAutoFit/>
          </a:bodyPr>
          <a:lstStyle/>
          <a:p>
            <a:r>
              <a:rPr lang="el-GR" sz="1800" dirty="0" smtClean="0">
                <a:latin typeface="Calibri" pitchFamily="34" charset="0"/>
                <a:cs typeface="Calibri" pitchFamily="34" charset="0"/>
              </a:rPr>
              <a:t>Εύκολα διαπιστώνουμε ότι οι παραπάνω ταχύτητες βρίσκονται σε διαφορά φάσης π/2 (δηλ. όταν η</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οριζόντια ταχύτητα παίρνει τη μέγιστη τιμή της στην κορυφή του κύματος ή την ελάχιστή της στην κοιλιά η</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κατακόρυφη ταχύτητα μηδενίζεται, και αντίστροφα).</a:t>
            </a:r>
            <a:endParaRPr lang="el-GR" sz="1800" dirty="0">
              <a:latin typeface="Calibri" pitchFamily="34" charset="0"/>
              <a:cs typeface="Calibri" pitchFamily="34" charset="0"/>
            </a:endParaRP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pic>
        <p:nvPicPr>
          <p:cNvPr id="524293" name="Picture 5"/>
          <p:cNvPicPr>
            <a:picLocks noChangeAspect="1" noChangeArrowheads="1"/>
          </p:cNvPicPr>
          <p:nvPr/>
        </p:nvPicPr>
        <p:blipFill>
          <a:blip r:embed="rId4" cstate="print"/>
          <a:srcRect/>
          <a:stretch>
            <a:fillRect/>
          </a:stretch>
        </p:blipFill>
        <p:spPr bwMode="auto">
          <a:xfrm>
            <a:off x="1907704" y="2348880"/>
            <a:ext cx="4543425" cy="2133600"/>
          </a:xfrm>
          <a:prstGeom prst="rect">
            <a:avLst/>
          </a:prstGeom>
          <a:noFill/>
          <a:ln w="9525">
            <a:noFill/>
            <a:miter lim="800000"/>
            <a:headEnd/>
            <a:tailEnd/>
          </a:ln>
        </p:spPr>
      </p:pic>
      <p:sp>
        <p:nvSpPr>
          <p:cNvPr id="20" name="Text Box 13"/>
          <p:cNvSpPr txBox="1">
            <a:spLocks noChangeArrowheads="1"/>
          </p:cNvSpPr>
          <p:nvPr/>
        </p:nvSpPr>
        <p:spPr bwMode="auto">
          <a:xfrm>
            <a:off x="1043608" y="980728"/>
            <a:ext cx="7225055" cy="461665"/>
          </a:xfrm>
          <a:prstGeom prst="rect">
            <a:avLst/>
          </a:prstGeom>
          <a:noFill/>
          <a:ln w="9525" algn="ctr">
            <a:noFill/>
            <a:miter lim="800000"/>
            <a:headEnd/>
            <a:tailEnd/>
          </a:ln>
          <a:effectLst/>
        </p:spPr>
        <p:txBody>
          <a:bodyPr wrap="none">
            <a:spAutoFit/>
          </a:bodyPr>
          <a:lstStyle/>
          <a:p>
            <a:pPr marL="0" marR="0" lvl="0" indent="0" defTabSz="914400" eaLnBrk="1" fontAlgn="auto" latinLnBrk="0" hangingPunct="1">
              <a:lnSpc>
                <a:spcPct val="100000"/>
              </a:lnSpc>
              <a:spcBef>
                <a:spcPct val="50000"/>
              </a:spcBef>
              <a:spcAft>
                <a:spcPts val="0"/>
              </a:spcAft>
              <a:buClrTx/>
              <a:buSzTx/>
              <a:buFontTx/>
              <a:buNone/>
              <a:tabLst/>
              <a:defRPr/>
            </a:pPr>
            <a:r>
              <a:rPr kumimoji="0" lang="el-GR" sz="2400" b="1" i="0" u="none" strike="noStrike" kern="0" cap="none" spc="0" normalizeH="0" baseline="0" noProof="0" dirty="0" smtClean="0">
                <a:ln>
                  <a:noFill/>
                </a:ln>
                <a:solidFill>
                  <a:srgbClr val="333399"/>
                </a:solidFill>
                <a:effectLst>
                  <a:outerShdw blurRad="38100" dist="38100" dir="2700000" algn="tl">
                    <a:srgbClr val="000000"/>
                  </a:outerShdw>
                </a:effectLst>
                <a:uLnTx/>
                <a:uFillTx/>
                <a:latin typeface="+mn-lt"/>
              </a:rPr>
              <a:t>ΣΥΝΙΣΤΩΣΕΣ ΤΗΣ ΤΑΧΥΤΗΤΑΣ ΤΩΝ ΜΟΡΙΩΝ ΤΟΥ ΝΕΡΟΥ</a:t>
            </a:r>
          </a:p>
        </p:txBody>
      </p:sp>
      <p:grpSp>
        <p:nvGrpSpPr>
          <p:cNvPr id="21" name="Group 15"/>
          <p:cNvGrpSpPr>
            <a:grpSpLocks/>
          </p:cNvGrpSpPr>
          <p:nvPr/>
        </p:nvGrpSpPr>
        <p:grpSpPr bwMode="auto">
          <a:xfrm>
            <a:off x="323528" y="2780928"/>
            <a:ext cx="2586038" cy="2185988"/>
            <a:chOff x="1701" y="2568"/>
            <a:chExt cx="1629" cy="1377"/>
          </a:xfrm>
        </p:grpSpPr>
        <p:sp>
          <p:nvSpPr>
            <p:cNvPr id="22" name="Line 4"/>
            <p:cNvSpPr>
              <a:spLocks noChangeShapeType="1"/>
            </p:cNvSpPr>
            <p:nvPr/>
          </p:nvSpPr>
          <p:spPr bwMode="auto">
            <a:xfrm>
              <a:off x="1791" y="2840"/>
              <a:ext cx="0" cy="998"/>
            </a:xfrm>
            <a:prstGeom prst="line">
              <a:avLst/>
            </a:prstGeom>
            <a:noFill/>
            <a:ln w="25400">
              <a:solidFill>
                <a:srgbClr val="000000"/>
              </a:solidFill>
              <a:round/>
              <a:headEnd type="triangle" w="med" len="med"/>
              <a:tailEnd/>
            </a:ln>
            <a:effectLst/>
          </p:spPr>
          <p:txBody>
            <a:bodyPr>
              <a:spAutoFit/>
            </a:bodyPr>
            <a:lstStyle/>
            <a:p>
              <a:endParaRPr lang="en-GB"/>
            </a:p>
          </p:txBody>
        </p:sp>
        <p:sp>
          <p:nvSpPr>
            <p:cNvPr id="23" name="Line 5"/>
            <p:cNvSpPr>
              <a:spLocks noChangeShapeType="1"/>
            </p:cNvSpPr>
            <p:nvPr/>
          </p:nvSpPr>
          <p:spPr bwMode="auto">
            <a:xfrm>
              <a:off x="1791" y="3838"/>
              <a:ext cx="1316" cy="0"/>
            </a:xfrm>
            <a:prstGeom prst="line">
              <a:avLst/>
            </a:prstGeom>
            <a:noFill/>
            <a:ln w="25400">
              <a:solidFill>
                <a:srgbClr val="000000"/>
              </a:solidFill>
              <a:round/>
              <a:headEnd/>
              <a:tailEnd type="triangle" w="med" len="med"/>
            </a:ln>
            <a:effectLst/>
          </p:spPr>
          <p:txBody>
            <a:bodyPr>
              <a:spAutoFit/>
            </a:bodyPr>
            <a:lstStyle/>
            <a:p>
              <a:endParaRPr lang="en-GB"/>
            </a:p>
          </p:txBody>
        </p:sp>
        <p:sp>
          <p:nvSpPr>
            <p:cNvPr id="24" name="Text Box 6"/>
            <p:cNvSpPr txBox="1">
              <a:spLocks noChangeArrowheads="1"/>
            </p:cNvSpPr>
            <p:nvPr/>
          </p:nvSpPr>
          <p:spPr bwMode="auto">
            <a:xfrm>
              <a:off x="1701" y="2568"/>
              <a:ext cx="212" cy="288"/>
            </a:xfrm>
            <a:prstGeom prst="rect">
              <a:avLst/>
            </a:prstGeom>
            <a:noFill/>
            <a:ln w="9525" algn="ctr">
              <a:noFill/>
              <a:miter lim="800000"/>
              <a:headEnd/>
              <a:tailEnd/>
            </a:ln>
            <a:effectLst/>
          </p:spPr>
          <p:txBody>
            <a:bodyPr wrap="none">
              <a:spAutoFit/>
            </a:bodyPr>
            <a:lstStyle/>
            <a:p>
              <a:pPr>
                <a:spcBef>
                  <a:spcPct val="50000"/>
                </a:spcBef>
              </a:pPr>
              <a:r>
                <a:rPr lang="en-US" sz="2400" b="1">
                  <a:solidFill>
                    <a:srgbClr val="CC3300"/>
                  </a:solidFill>
                </a:rPr>
                <a:t>z</a:t>
              </a:r>
              <a:endParaRPr lang="el-GR" sz="2400" b="1">
                <a:solidFill>
                  <a:srgbClr val="CC3300"/>
                </a:solidFill>
              </a:endParaRPr>
            </a:p>
          </p:txBody>
        </p:sp>
        <p:sp>
          <p:nvSpPr>
            <p:cNvPr id="25" name="Text Box 7"/>
            <p:cNvSpPr txBox="1">
              <a:spLocks noChangeArrowheads="1"/>
            </p:cNvSpPr>
            <p:nvPr/>
          </p:nvSpPr>
          <p:spPr bwMode="auto">
            <a:xfrm>
              <a:off x="3107" y="3657"/>
              <a:ext cx="223" cy="288"/>
            </a:xfrm>
            <a:prstGeom prst="rect">
              <a:avLst/>
            </a:prstGeom>
            <a:noFill/>
            <a:ln w="9525" algn="ctr">
              <a:noFill/>
              <a:miter lim="800000"/>
              <a:headEnd/>
              <a:tailEnd/>
            </a:ln>
            <a:effectLst/>
          </p:spPr>
          <p:txBody>
            <a:bodyPr wrap="none">
              <a:spAutoFit/>
            </a:bodyPr>
            <a:lstStyle/>
            <a:p>
              <a:pPr>
                <a:spcBef>
                  <a:spcPct val="50000"/>
                </a:spcBef>
              </a:pPr>
              <a:r>
                <a:rPr lang="en-US" sz="2400" b="1">
                  <a:solidFill>
                    <a:srgbClr val="CC3300"/>
                  </a:solidFill>
                </a:rPr>
                <a:t>x</a:t>
              </a:r>
              <a:endParaRPr lang="el-GR" sz="2400" b="1">
                <a:solidFill>
                  <a:srgbClr val="CC3300"/>
                </a:solidFill>
              </a:endParaRPr>
            </a:p>
          </p:txBody>
        </p:sp>
        <p:sp>
          <p:nvSpPr>
            <p:cNvPr id="26" name="Line 9"/>
            <p:cNvSpPr>
              <a:spLocks noChangeShapeType="1"/>
            </p:cNvSpPr>
            <p:nvPr/>
          </p:nvSpPr>
          <p:spPr bwMode="auto">
            <a:xfrm flipV="1">
              <a:off x="1791" y="3158"/>
              <a:ext cx="0" cy="680"/>
            </a:xfrm>
            <a:prstGeom prst="line">
              <a:avLst/>
            </a:prstGeom>
            <a:noFill/>
            <a:ln w="38100">
              <a:solidFill>
                <a:srgbClr val="FF0000"/>
              </a:solidFill>
              <a:round/>
              <a:headEnd/>
              <a:tailEnd type="triangle" w="med" len="med"/>
            </a:ln>
            <a:effectLst/>
          </p:spPr>
          <p:txBody>
            <a:bodyPr>
              <a:spAutoFit/>
            </a:bodyPr>
            <a:lstStyle/>
            <a:p>
              <a:endParaRPr lang="en-GB"/>
            </a:p>
          </p:txBody>
        </p:sp>
        <p:sp>
          <p:nvSpPr>
            <p:cNvPr id="27" name="Line 10"/>
            <p:cNvSpPr>
              <a:spLocks noChangeShapeType="1"/>
            </p:cNvSpPr>
            <p:nvPr/>
          </p:nvSpPr>
          <p:spPr bwMode="auto">
            <a:xfrm>
              <a:off x="1791" y="3838"/>
              <a:ext cx="862" cy="0"/>
            </a:xfrm>
            <a:prstGeom prst="line">
              <a:avLst/>
            </a:prstGeom>
            <a:noFill/>
            <a:ln w="38100">
              <a:solidFill>
                <a:srgbClr val="FF0000"/>
              </a:solidFill>
              <a:round/>
              <a:headEnd/>
              <a:tailEnd type="triangle" w="med" len="med"/>
            </a:ln>
            <a:effectLst/>
          </p:spPr>
          <p:txBody>
            <a:bodyPr>
              <a:spAutoFit/>
            </a:bodyPr>
            <a:lstStyle/>
            <a:p>
              <a:endParaRPr lang="en-GB"/>
            </a:p>
          </p:txBody>
        </p:sp>
        <p:sp>
          <p:nvSpPr>
            <p:cNvPr id="28" name="Text Box 11"/>
            <p:cNvSpPr txBox="1">
              <a:spLocks noChangeArrowheads="1"/>
            </p:cNvSpPr>
            <p:nvPr/>
          </p:nvSpPr>
          <p:spPr bwMode="auto">
            <a:xfrm>
              <a:off x="1837" y="3067"/>
              <a:ext cx="265" cy="288"/>
            </a:xfrm>
            <a:prstGeom prst="rect">
              <a:avLst/>
            </a:prstGeom>
            <a:noFill/>
            <a:ln w="9525" algn="ctr">
              <a:noFill/>
              <a:miter lim="800000"/>
              <a:headEnd/>
              <a:tailEnd/>
            </a:ln>
            <a:effectLst/>
          </p:spPr>
          <p:txBody>
            <a:bodyPr wrap="none">
              <a:spAutoFit/>
            </a:bodyPr>
            <a:lstStyle/>
            <a:p>
              <a:pPr>
                <a:spcBef>
                  <a:spcPct val="50000"/>
                </a:spcBef>
              </a:pPr>
              <a:r>
                <a:rPr lang="en-US" sz="2400" b="1">
                  <a:solidFill>
                    <a:srgbClr val="CC3300"/>
                  </a:solidFill>
                </a:rPr>
                <a:t>w</a:t>
              </a:r>
              <a:endParaRPr lang="el-GR" sz="2400" b="1">
                <a:solidFill>
                  <a:srgbClr val="CC3300"/>
                </a:solidFill>
              </a:endParaRPr>
            </a:p>
          </p:txBody>
        </p:sp>
        <p:sp>
          <p:nvSpPr>
            <p:cNvPr id="29" name="Text Box 12"/>
            <p:cNvSpPr txBox="1">
              <a:spLocks noChangeArrowheads="1"/>
            </p:cNvSpPr>
            <p:nvPr/>
          </p:nvSpPr>
          <p:spPr bwMode="auto">
            <a:xfrm>
              <a:off x="2517" y="3521"/>
              <a:ext cx="223" cy="288"/>
            </a:xfrm>
            <a:prstGeom prst="rect">
              <a:avLst/>
            </a:prstGeom>
            <a:noFill/>
            <a:ln w="9525" algn="ctr">
              <a:noFill/>
              <a:miter lim="800000"/>
              <a:headEnd/>
              <a:tailEnd/>
            </a:ln>
            <a:effectLst/>
          </p:spPr>
          <p:txBody>
            <a:bodyPr>
              <a:spAutoFit/>
            </a:bodyPr>
            <a:lstStyle/>
            <a:p>
              <a:pPr>
                <a:spcBef>
                  <a:spcPct val="50000"/>
                </a:spcBef>
              </a:pPr>
              <a:r>
                <a:rPr lang="en-US" sz="2400" b="1">
                  <a:solidFill>
                    <a:srgbClr val="CC3300"/>
                  </a:solidFill>
                </a:rPr>
                <a:t>u</a:t>
              </a:r>
              <a:endParaRPr lang="el-GR" sz="2400" b="1">
                <a:solidFill>
                  <a:srgbClr val="CC3300"/>
                </a:solidFill>
              </a:endParaRPr>
            </a:p>
          </p:txBody>
        </p:sp>
      </p:grpSp>
      <p:pic>
        <p:nvPicPr>
          <p:cNvPr id="632834" name="Picture 2" descr="Μια οπτική αντιπροσώπευση του συνημιτόνου λειτουργίας"/>
          <p:cNvPicPr>
            <a:picLocks noChangeAspect="1" noChangeArrowheads="1"/>
          </p:cNvPicPr>
          <p:nvPr/>
        </p:nvPicPr>
        <p:blipFill>
          <a:blip r:embed="rId5" cstate="print"/>
          <a:srcRect l="5128" t="3058" b="11315"/>
          <a:stretch>
            <a:fillRect/>
          </a:stretch>
        </p:blipFill>
        <p:spPr bwMode="auto">
          <a:xfrm>
            <a:off x="6084168" y="2276872"/>
            <a:ext cx="3044910" cy="2304256"/>
          </a:xfrm>
          <a:prstGeom prst="rect">
            <a:avLst/>
          </a:prstGeom>
          <a:noFill/>
        </p:spPr>
      </p:pic>
      <p:pic>
        <p:nvPicPr>
          <p:cNvPr id="629762" name="Picture 2"/>
          <p:cNvPicPr>
            <a:picLocks noChangeAspect="1" noChangeArrowheads="1"/>
          </p:cNvPicPr>
          <p:nvPr/>
        </p:nvPicPr>
        <p:blipFill>
          <a:blip r:embed="rId6" cstate="print"/>
          <a:srcRect/>
          <a:stretch>
            <a:fillRect/>
          </a:stretch>
        </p:blipFill>
        <p:spPr bwMode="auto">
          <a:xfrm>
            <a:off x="7598346" y="1700808"/>
            <a:ext cx="1387854" cy="1266626"/>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9" name="Rectangle 5"/>
          <p:cNvSpPr>
            <a:spLocks noChangeArrowheads="1"/>
          </p:cNvSpPr>
          <p:nvPr/>
        </p:nvSpPr>
        <p:spPr bwMode="auto">
          <a:xfrm>
            <a:off x="0" y="3230563"/>
            <a:ext cx="9144000" cy="0"/>
          </a:xfrm>
          <a:prstGeom prst="rect">
            <a:avLst/>
          </a:prstGeom>
          <a:noFill/>
          <a:ln w="9525" algn="ctr">
            <a:noFill/>
            <a:miter lim="800000"/>
            <a:headEnd/>
            <a:tailEnd/>
          </a:ln>
          <a:effectLst/>
        </p:spPr>
        <p:txBody>
          <a:bodyPr wrap="none" anchor="ctr">
            <a:spAutoFit/>
          </a:bodyPr>
          <a:lstStyle/>
          <a:p>
            <a:endParaRPr lang="en-GB" sz="1800">
              <a:solidFill>
                <a:srgbClr val="000000"/>
              </a:solidFill>
              <a:latin typeface="Arial" charset="0"/>
            </a:endParaRPr>
          </a:p>
        </p:txBody>
      </p:sp>
      <p:sp>
        <p:nvSpPr>
          <p:cNvPr id="82952" name="Text Box 8"/>
          <p:cNvSpPr txBox="1">
            <a:spLocks noChangeArrowheads="1"/>
          </p:cNvSpPr>
          <p:nvPr/>
        </p:nvSpPr>
        <p:spPr bwMode="auto">
          <a:xfrm>
            <a:off x="683568" y="1196752"/>
            <a:ext cx="7580665" cy="461665"/>
          </a:xfrm>
          <a:prstGeom prst="rect">
            <a:avLst/>
          </a:prstGeom>
          <a:noFill/>
          <a:ln w="9525" algn="ctr">
            <a:noFill/>
            <a:miter lim="800000"/>
            <a:headEnd/>
            <a:tailEnd/>
          </a:ln>
          <a:effectLst/>
        </p:spPr>
        <p:txBody>
          <a:bodyPr wrap="none">
            <a:spAutoFit/>
          </a:bodyPr>
          <a:lstStyle/>
          <a:p>
            <a:pPr>
              <a:spcBef>
                <a:spcPct val="50000"/>
              </a:spcBef>
            </a:pPr>
            <a:r>
              <a:rPr lang="el-GR" b="1" dirty="0">
                <a:solidFill>
                  <a:srgbClr val="333399"/>
                </a:solidFill>
                <a:effectLst>
                  <a:outerShdw blurRad="38100" dist="38100" dir="2700000" algn="tl">
                    <a:srgbClr val="000000"/>
                  </a:outerShdw>
                </a:effectLst>
                <a:latin typeface="Arial" charset="0"/>
              </a:rPr>
              <a:t>ΥΠΕΡΒΟΛΙΚΕΣ </a:t>
            </a:r>
            <a:r>
              <a:rPr lang="el-GR" b="1" dirty="0" smtClean="0">
                <a:solidFill>
                  <a:srgbClr val="333399"/>
                </a:solidFill>
                <a:effectLst>
                  <a:outerShdw blurRad="38100" dist="38100" dir="2700000" algn="tl">
                    <a:srgbClr val="000000"/>
                  </a:outerShdw>
                </a:effectLst>
                <a:latin typeface="Arial" charset="0"/>
              </a:rPr>
              <a:t>ΤΡΙΓΩΝΟΜΕΤΡΙΚΕΣ </a:t>
            </a:r>
            <a:r>
              <a:rPr lang="el-GR" b="1" dirty="0">
                <a:solidFill>
                  <a:srgbClr val="333399"/>
                </a:solidFill>
                <a:effectLst>
                  <a:outerShdw blurRad="38100" dist="38100" dir="2700000" algn="tl">
                    <a:srgbClr val="000000"/>
                  </a:outerShdw>
                </a:effectLst>
                <a:latin typeface="Arial" charset="0"/>
              </a:rPr>
              <a:t>ΣΥΝΑΡΤΗΣΕΙΣ</a:t>
            </a:r>
          </a:p>
        </p:txBody>
      </p:sp>
      <p:sp>
        <p:nvSpPr>
          <p:cNvPr id="5" name="4 - Ορθογώνιο"/>
          <p:cNvSpPr/>
          <p:nvPr/>
        </p:nvSpPr>
        <p:spPr>
          <a:xfrm>
            <a:off x="1331640" y="1844824"/>
            <a:ext cx="6336704" cy="396044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aphicFrame>
        <p:nvGraphicFramePr>
          <p:cNvPr id="526339" name="Object 3"/>
          <p:cNvGraphicFramePr>
            <a:graphicFrameLocks noChangeAspect="1"/>
          </p:cNvGraphicFramePr>
          <p:nvPr/>
        </p:nvGraphicFramePr>
        <p:xfrm>
          <a:off x="1547664" y="2132856"/>
          <a:ext cx="5903913" cy="3482975"/>
        </p:xfrm>
        <a:graphic>
          <a:graphicData uri="http://schemas.openxmlformats.org/presentationml/2006/ole">
            <p:oleObj spid="_x0000_s526339" name="Equation" r:id="rId4" imgW="2387520" imgH="1409400" progId="">
              <p:embed/>
            </p:oleObj>
          </a:graphicData>
        </a:graphic>
      </p:graphicFrame>
      <p:sp>
        <p:nvSpPr>
          <p:cNvPr id="7"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t" anchorCtr="0" compatLnSpc="1">
            <a:prstTxWarp prst="textNoShape">
              <a:avLst/>
            </a:prstTxWarp>
            <a:noAutofit/>
          </a:bodyPr>
          <a:lstStyle/>
          <a:p>
            <a:pPr marR="0" lvl="0" algn="ctr" defTabSz="914400" rtl="0" eaLnBrk="0" fontAlgn="base" latinLnBrk="0" hangingPunct="0">
              <a:lnSpc>
                <a:spcPct val="100000"/>
              </a:lnSpc>
              <a:spcBef>
                <a:spcPts val="0"/>
              </a:spcBef>
              <a:spcAft>
                <a:spcPct val="0"/>
              </a:spcAft>
              <a:buClrTx/>
              <a:buSzTx/>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8" name="7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1" name="Picture 2"/>
          <p:cNvPicPr>
            <a:picLocks noChangeAspect="1" noChangeArrowheads="1"/>
          </p:cNvPicPr>
          <p:nvPr/>
        </p:nvPicPr>
        <p:blipFill>
          <a:blip r:embed="rId5" cstate="print"/>
          <a:srcRect/>
          <a:stretch>
            <a:fillRect/>
          </a:stretch>
        </p:blipFill>
        <p:spPr bwMode="auto">
          <a:xfrm>
            <a:off x="0" y="0"/>
            <a:ext cx="780777" cy="785292"/>
          </a:xfrm>
          <a:prstGeom prst="rect">
            <a:avLst/>
          </a:prstGeom>
          <a:blipFill>
            <a:blip r:embed="rId6"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Rectangle 2"/>
          <p:cNvSpPr>
            <a:spLocks noChangeArrowheads="1"/>
          </p:cNvSpPr>
          <p:nvPr/>
        </p:nvSpPr>
        <p:spPr bwMode="auto">
          <a:xfrm>
            <a:off x="0" y="2770188"/>
            <a:ext cx="9144000" cy="0"/>
          </a:xfrm>
          <a:prstGeom prst="rect">
            <a:avLst/>
          </a:prstGeom>
          <a:noFill/>
          <a:ln w="9525" algn="ctr">
            <a:noFill/>
            <a:miter lim="800000"/>
            <a:headEnd/>
            <a:tailEnd/>
          </a:ln>
          <a:effectLst/>
        </p:spPr>
        <p:txBody>
          <a:bodyPr wrap="none" anchor="ctr">
            <a:spAutoFit/>
          </a:bodyPr>
          <a:lstStyle/>
          <a:p>
            <a:endParaRPr lang="en-GB" sz="1800">
              <a:solidFill>
                <a:srgbClr val="000000"/>
              </a:solidFill>
              <a:latin typeface="Arial" charset="0"/>
            </a:endParaRPr>
          </a:p>
        </p:txBody>
      </p:sp>
      <p:sp>
        <p:nvSpPr>
          <p:cNvPr id="84996" name="Rectangle 4"/>
          <p:cNvSpPr>
            <a:spLocks noChangeArrowheads="1"/>
          </p:cNvSpPr>
          <p:nvPr/>
        </p:nvSpPr>
        <p:spPr bwMode="auto">
          <a:xfrm>
            <a:off x="0" y="2735263"/>
            <a:ext cx="9144000" cy="0"/>
          </a:xfrm>
          <a:prstGeom prst="rect">
            <a:avLst/>
          </a:prstGeom>
          <a:noFill/>
          <a:ln w="9525" algn="ctr">
            <a:noFill/>
            <a:miter lim="800000"/>
            <a:headEnd/>
            <a:tailEnd/>
          </a:ln>
          <a:effectLst/>
        </p:spPr>
        <p:txBody>
          <a:bodyPr wrap="none" anchor="ctr">
            <a:spAutoFit/>
          </a:bodyPr>
          <a:lstStyle/>
          <a:p>
            <a:endParaRPr lang="en-GB" sz="1800">
              <a:solidFill>
                <a:srgbClr val="000000"/>
              </a:solidFill>
              <a:latin typeface="Arial" charset="0"/>
            </a:endParaRPr>
          </a:p>
        </p:txBody>
      </p:sp>
      <p:sp>
        <p:nvSpPr>
          <p:cNvPr id="84998" name="Text Box 6"/>
          <p:cNvSpPr txBox="1">
            <a:spLocks noChangeArrowheads="1"/>
          </p:cNvSpPr>
          <p:nvPr/>
        </p:nvSpPr>
        <p:spPr bwMode="auto">
          <a:xfrm>
            <a:off x="303213" y="407317"/>
            <a:ext cx="4735512" cy="457200"/>
          </a:xfrm>
          <a:prstGeom prst="rect">
            <a:avLst/>
          </a:prstGeom>
          <a:noFill/>
          <a:ln w="9525" algn="ctr">
            <a:noFill/>
            <a:miter lim="800000"/>
            <a:headEnd/>
            <a:tailEnd/>
          </a:ln>
          <a:effectLst/>
        </p:spPr>
        <p:txBody>
          <a:bodyPr wrap="none">
            <a:spAutoFit/>
          </a:bodyPr>
          <a:lstStyle/>
          <a:p>
            <a:pPr>
              <a:spcBef>
                <a:spcPct val="50000"/>
              </a:spcBef>
            </a:pPr>
            <a:r>
              <a:rPr lang="el-GR" b="1" dirty="0">
                <a:solidFill>
                  <a:srgbClr val="333399"/>
                </a:solidFill>
                <a:effectLst>
                  <a:outerShdw blurRad="38100" dist="38100" dir="2700000" algn="tl">
                    <a:srgbClr val="000000"/>
                  </a:outerShdw>
                </a:effectLst>
                <a:latin typeface="Arial" charset="0"/>
              </a:rPr>
              <a:t>Ρηχά νερά </a:t>
            </a:r>
            <a:r>
              <a:rPr lang="en-US" b="1" dirty="0">
                <a:solidFill>
                  <a:srgbClr val="333399"/>
                </a:solidFill>
                <a:effectLst>
                  <a:outerShdw blurRad="38100" dist="38100" dir="2700000" algn="tl">
                    <a:srgbClr val="000000"/>
                  </a:outerShdw>
                </a:effectLst>
                <a:latin typeface="Arial" charset="0"/>
              </a:rPr>
              <a:t>d</a:t>
            </a:r>
            <a:r>
              <a:rPr lang="el-GR" b="1" dirty="0">
                <a:solidFill>
                  <a:srgbClr val="333399"/>
                </a:solidFill>
                <a:effectLst>
                  <a:outerShdw blurRad="38100" dist="38100" dir="2700000" algn="tl">
                    <a:srgbClr val="000000"/>
                  </a:outerShdw>
                </a:effectLst>
                <a:latin typeface="Arial" charset="0"/>
              </a:rPr>
              <a:t>/</a:t>
            </a:r>
            <a:r>
              <a:rPr lang="en-US" b="1" dirty="0">
                <a:solidFill>
                  <a:srgbClr val="333399"/>
                </a:solidFill>
                <a:effectLst>
                  <a:outerShdw blurRad="38100" dist="38100" dir="2700000" algn="tl">
                    <a:srgbClr val="000000"/>
                  </a:outerShdw>
                </a:effectLst>
                <a:latin typeface="Arial" charset="0"/>
              </a:rPr>
              <a:t>L</a:t>
            </a:r>
            <a:r>
              <a:rPr lang="el-GR" b="1" dirty="0">
                <a:solidFill>
                  <a:srgbClr val="333399"/>
                </a:solidFill>
                <a:effectLst>
                  <a:outerShdw blurRad="38100" dist="38100" dir="2700000" algn="tl">
                    <a:srgbClr val="000000"/>
                  </a:outerShdw>
                </a:effectLst>
                <a:latin typeface="Arial" charset="0"/>
              </a:rPr>
              <a:t> &lt; 0.05 ή </a:t>
            </a:r>
            <a:r>
              <a:rPr lang="en-US" b="1" dirty="0" err="1">
                <a:solidFill>
                  <a:srgbClr val="333399"/>
                </a:solidFill>
                <a:effectLst>
                  <a:outerShdw blurRad="38100" dist="38100" dir="2700000" algn="tl">
                    <a:srgbClr val="000000"/>
                  </a:outerShdw>
                </a:effectLst>
                <a:latin typeface="Arial" charset="0"/>
              </a:rPr>
              <a:t>kd</a:t>
            </a:r>
            <a:r>
              <a:rPr lang="en-US" b="1" dirty="0">
                <a:solidFill>
                  <a:srgbClr val="333399"/>
                </a:solidFill>
                <a:effectLst>
                  <a:outerShdw blurRad="38100" dist="38100" dir="2700000" algn="tl">
                    <a:srgbClr val="000000"/>
                  </a:outerShdw>
                </a:effectLst>
                <a:latin typeface="Arial" charset="0"/>
              </a:rPr>
              <a:t>&lt;0.1</a:t>
            </a:r>
            <a:r>
              <a:rPr lang="el-GR" b="1" dirty="0">
                <a:solidFill>
                  <a:srgbClr val="333399"/>
                </a:solidFill>
                <a:effectLst>
                  <a:outerShdw blurRad="38100" dist="38100" dir="2700000" algn="tl">
                    <a:srgbClr val="000000"/>
                  </a:outerShdw>
                </a:effectLst>
                <a:latin typeface="Arial" charset="0"/>
              </a:rPr>
              <a:t>π</a:t>
            </a:r>
          </a:p>
        </p:txBody>
      </p:sp>
      <p:sp>
        <p:nvSpPr>
          <p:cNvPr id="84999" name="Rectangle 7"/>
          <p:cNvSpPr>
            <a:spLocks noChangeArrowheads="1"/>
          </p:cNvSpPr>
          <p:nvPr/>
        </p:nvSpPr>
        <p:spPr bwMode="auto">
          <a:xfrm>
            <a:off x="323528" y="3212976"/>
            <a:ext cx="4233863" cy="457200"/>
          </a:xfrm>
          <a:prstGeom prst="rect">
            <a:avLst/>
          </a:prstGeom>
          <a:noFill/>
          <a:ln w="9525" algn="ctr">
            <a:noFill/>
            <a:miter lim="800000"/>
            <a:headEnd/>
            <a:tailEnd/>
          </a:ln>
          <a:effectLst/>
        </p:spPr>
        <p:txBody>
          <a:bodyPr wrap="none">
            <a:spAutoFit/>
          </a:bodyPr>
          <a:lstStyle/>
          <a:p>
            <a:pPr>
              <a:spcBef>
                <a:spcPct val="50000"/>
              </a:spcBef>
            </a:pPr>
            <a:r>
              <a:rPr lang="el-GR" b="1" dirty="0">
                <a:solidFill>
                  <a:srgbClr val="333399"/>
                </a:solidFill>
                <a:effectLst>
                  <a:outerShdw blurRad="38100" dist="38100" dir="2700000" algn="tl">
                    <a:srgbClr val="000000"/>
                  </a:outerShdw>
                </a:effectLst>
                <a:latin typeface="Arial" charset="0"/>
              </a:rPr>
              <a:t>Βαθιά νερά </a:t>
            </a:r>
            <a:r>
              <a:rPr lang="en-US" b="1" dirty="0">
                <a:solidFill>
                  <a:srgbClr val="333399"/>
                </a:solidFill>
                <a:effectLst>
                  <a:outerShdw blurRad="38100" dist="38100" dir="2700000" algn="tl">
                    <a:srgbClr val="000000"/>
                  </a:outerShdw>
                </a:effectLst>
                <a:latin typeface="Arial" charset="0"/>
              </a:rPr>
              <a:t>d</a:t>
            </a:r>
            <a:r>
              <a:rPr lang="el-GR" b="1" dirty="0">
                <a:solidFill>
                  <a:srgbClr val="333399"/>
                </a:solidFill>
                <a:effectLst>
                  <a:outerShdw blurRad="38100" dist="38100" dir="2700000" algn="tl">
                    <a:srgbClr val="000000"/>
                  </a:outerShdw>
                </a:effectLst>
                <a:latin typeface="Arial" charset="0"/>
              </a:rPr>
              <a:t>/</a:t>
            </a:r>
            <a:r>
              <a:rPr lang="en-US" b="1" dirty="0">
                <a:solidFill>
                  <a:srgbClr val="333399"/>
                </a:solidFill>
                <a:effectLst>
                  <a:outerShdw blurRad="38100" dist="38100" dir="2700000" algn="tl">
                    <a:srgbClr val="000000"/>
                  </a:outerShdw>
                </a:effectLst>
                <a:latin typeface="Arial" charset="0"/>
              </a:rPr>
              <a:t>L</a:t>
            </a:r>
            <a:r>
              <a:rPr lang="el-GR" b="1" dirty="0">
                <a:solidFill>
                  <a:srgbClr val="333399"/>
                </a:solidFill>
                <a:effectLst>
                  <a:outerShdw blurRad="38100" dist="38100" dir="2700000" algn="tl">
                    <a:srgbClr val="000000"/>
                  </a:outerShdw>
                </a:effectLst>
                <a:latin typeface="Arial" charset="0"/>
              </a:rPr>
              <a:t> &gt; 0.5 ή </a:t>
            </a:r>
            <a:r>
              <a:rPr lang="en-US" b="1" dirty="0" err="1">
                <a:solidFill>
                  <a:srgbClr val="333399"/>
                </a:solidFill>
                <a:effectLst>
                  <a:outerShdw blurRad="38100" dist="38100" dir="2700000" algn="tl">
                    <a:srgbClr val="000000"/>
                  </a:outerShdw>
                </a:effectLst>
                <a:latin typeface="Arial" charset="0"/>
              </a:rPr>
              <a:t>kd</a:t>
            </a:r>
            <a:r>
              <a:rPr lang="el-GR" b="1" dirty="0">
                <a:solidFill>
                  <a:srgbClr val="333399"/>
                </a:solidFill>
                <a:effectLst>
                  <a:outerShdw blurRad="38100" dist="38100" dir="2700000" algn="tl">
                    <a:srgbClr val="000000"/>
                  </a:outerShdw>
                </a:effectLst>
                <a:latin typeface="Arial" charset="0"/>
              </a:rPr>
              <a:t>&gt;π</a:t>
            </a:r>
          </a:p>
        </p:txBody>
      </p:sp>
      <p:sp>
        <p:nvSpPr>
          <p:cNvPr id="10" name="9 - Ορθογώνιο"/>
          <p:cNvSpPr/>
          <p:nvPr/>
        </p:nvSpPr>
        <p:spPr>
          <a:xfrm>
            <a:off x="251520" y="959296"/>
            <a:ext cx="6480720" cy="158417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aphicFrame>
        <p:nvGraphicFramePr>
          <p:cNvPr id="527366" name="Object 6"/>
          <p:cNvGraphicFramePr>
            <a:graphicFrameLocks noChangeAspect="1"/>
          </p:cNvGraphicFramePr>
          <p:nvPr/>
        </p:nvGraphicFramePr>
        <p:xfrm>
          <a:off x="467544" y="959296"/>
          <a:ext cx="6073775" cy="2325688"/>
        </p:xfrm>
        <a:graphic>
          <a:graphicData uri="http://schemas.openxmlformats.org/presentationml/2006/ole">
            <p:oleObj spid="_x0000_s527366" name="Equation" r:id="rId4" imgW="3441600" imgH="1320480" progId="">
              <p:embed/>
            </p:oleObj>
          </a:graphicData>
        </a:graphic>
      </p:graphicFrame>
      <p:graphicFrame>
        <p:nvGraphicFramePr>
          <p:cNvPr id="527367" name="Object 7"/>
          <p:cNvGraphicFramePr>
            <a:graphicFrameLocks noChangeAspect="1"/>
          </p:cNvGraphicFramePr>
          <p:nvPr/>
        </p:nvGraphicFramePr>
        <p:xfrm>
          <a:off x="4499992" y="980728"/>
          <a:ext cx="1800225" cy="382587"/>
        </p:xfrm>
        <a:graphic>
          <a:graphicData uri="http://schemas.openxmlformats.org/presentationml/2006/ole">
            <p:oleObj spid="_x0000_s527367" name="Equation" r:id="rId5" imgW="1015920" imgH="215640" progId="">
              <p:embed/>
            </p:oleObj>
          </a:graphicData>
        </a:graphic>
      </p:graphicFrame>
      <p:sp>
        <p:nvSpPr>
          <p:cNvPr id="13" name="12 - Ορθογώνιο"/>
          <p:cNvSpPr/>
          <p:nvPr/>
        </p:nvSpPr>
        <p:spPr>
          <a:xfrm>
            <a:off x="251520" y="3717032"/>
            <a:ext cx="6696744" cy="18002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aphicFrame>
        <p:nvGraphicFramePr>
          <p:cNvPr id="527368" name="Object 8"/>
          <p:cNvGraphicFramePr>
            <a:graphicFrameLocks noChangeAspect="1"/>
          </p:cNvGraphicFramePr>
          <p:nvPr/>
        </p:nvGraphicFramePr>
        <p:xfrm>
          <a:off x="323528" y="3717032"/>
          <a:ext cx="5905500" cy="2543175"/>
        </p:xfrm>
        <a:graphic>
          <a:graphicData uri="http://schemas.openxmlformats.org/presentationml/2006/ole">
            <p:oleObj spid="_x0000_s527368" name="Equation" r:id="rId6" imgW="3225600" imgH="1384200" progId="">
              <p:embed/>
            </p:oleObj>
          </a:graphicData>
        </a:graphic>
      </p:graphicFrame>
      <p:graphicFrame>
        <p:nvGraphicFramePr>
          <p:cNvPr id="527369" name="Object 9"/>
          <p:cNvGraphicFramePr>
            <a:graphicFrameLocks noChangeAspect="1"/>
          </p:cNvGraphicFramePr>
          <p:nvPr/>
        </p:nvGraphicFramePr>
        <p:xfrm>
          <a:off x="4499992" y="3789040"/>
          <a:ext cx="1574800" cy="382588"/>
        </p:xfrm>
        <a:graphic>
          <a:graphicData uri="http://schemas.openxmlformats.org/presentationml/2006/ole">
            <p:oleObj spid="_x0000_s527369" name="Equation" r:id="rId7" imgW="888840" imgH="215640" progId="">
              <p:embed/>
            </p:oleObj>
          </a:graphicData>
        </a:graphic>
      </p:graphicFrame>
      <p:pic>
        <p:nvPicPr>
          <p:cNvPr id="527370" name="Picture 10"/>
          <p:cNvPicPr>
            <a:picLocks noChangeAspect="1" noChangeArrowheads="1"/>
          </p:cNvPicPr>
          <p:nvPr/>
        </p:nvPicPr>
        <p:blipFill>
          <a:blip r:embed="rId8" cstate="print"/>
          <a:srcRect/>
          <a:stretch>
            <a:fillRect/>
          </a:stretch>
        </p:blipFill>
        <p:spPr bwMode="auto">
          <a:xfrm>
            <a:off x="7022068" y="3717032"/>
            <a:ext cx="2121932" cy="1760612"/>
          </a:xfrm>
          <a:prstGeom prst="rect">
            <a:avLst/>
          </a:prstGeom>
          <a:noFill/>
          <a:ln w="9525">
            <a:noFill/>
            <a:miter lim="800000"/>
            <a:headEnd/>
            <a:tailEnd/>
          </a:ln>
        </p:spPr>
      </p:pic>
      <p:pic>
        <p:nvPicPr>
          <p:cNvPr id="527371" name="Picture 11"/>
          <p:cNvPicPr>
            <a:picLocks noChangeAspect="1" noChangeArrowheads="1"/>
          </p:cNvPicPr>
          <p:nvPr/>
        </p:nvPicPr>
        <p:blipFill>
          <a:blip r:embed="rId9" cstate="print"/>
          <a:srcRect/>
          <a:stretch>
            <a:fillRect/>
          </a:stretch>
        </p:blipFill>
        <p:spPr bwMode="auto">
          <a:xfrm>
            <a:off x="6876256" y="959296"/>
            <a:ext cx="2130374" cy="1440160"/>
          </a:xfrm>
          <a:prstGeom prst="rect">
            <a:avLst/>
          </a:prstGeom>
          <a:noFill/>
          <a:ln w="9525">
            <a:noFill/>
            <a:miter lim="800000"/>
            <a:headEnd/>
            <a:tailEnd/>
          </a:ln>
        </p:spPr>
      </p:pic>
      <p:sp>
        <p:nvSpPr>
          <p:cNvPr id="15" name="14 - TextBox"/>
          <p:cNvSpPr txBox="1"/>
          <p:nvPr/>
        </p:nvSpPr>
        <p:spPr>
          <a:xfrm>
            <a:off x="5291064" y="188640"/>
            <a:ext cx="3852936" cy="646331"/>
          </a:xfrm>
          <a:prstGeom prst="rect">
            <a:avLst/>
          </a:prstGeom>
          <a:noFill/>
        </p:spPr>
        <p:txBody>
          <a:bodyPr wrap="square" rtlCol="0">
            <a:spAutoFit/>
          </a:bodyPr>
          <a:lstStyle/>
          <a:p>
            <a:r>
              <a:rPr lang="en-US" sz="1800" dirty="0" smtClean="0">
                <a:latin typeface="Calibri" pitchFamily="34" charset="0"/>
                <a:cs typeface="Calibri" pitchFamily="34" charset="0"/>
              </a:rPr>
              <a:t>k=2</a:t>
            </a:r>
            <a:r>
              <a:rPr lang="el-GR" sz="1800" dirty="0" smtClean="0">
                <a:latin typeface="Calibri" pitchFamily="34" charset="0"/>
                <a:cs typeface="Calibri" pitchFamily="34" charset="0"/>
              </a:rPr>
              <a:t>π/</a:t>
            </a:r>
            <a:r>
              <a:rPr lang="en-GB" sz="1800" dirty="0" smtClean="0">
                <a:latin typeface="Calibri" pitchFamily="34" charset="0"/>
                <a:cs typeface="Calibri" pitchFamily="34" charset="0"/>
              </a:rPr>
              <a:t>L </a:t>
            </a:r>
            <a:r>
              <a:rPr lang="en-GB" sz="1800" dirty="0" smtClean="0">
                <a:latin typeface="Calibri" pitchFamily="34" charset="0"/>
                <a:cs typeface="Calibri" pitchFamily="34" charset="0"/>
                <a:sym typeface="Wingdings" pitchFamily="2" charset="2"/>
              </a:rPr>
              <a:t> L=</a:t>
            </a:r>
            <a:r>
              <a:rPr lang="el-GR" sz="1800" dirty="0" smtClean="0">
                <a:latin typeface="Calibri" pitchFamily="34" charset="0"/>
                <a:cs typeface="Calibri" pitchFamily="34" charset="0"/>
                <a:sym typeface="Wingdings" pitchFamily="2" charset="2"/>
              </a:rPr>
              <a:t>2π/</a:t>
            </a:r>
            <a:r>
              <a:rPr lang="en-US" sz="1800" dirty="0" smtClean="0">
                <a:latin typeface="Calibri" pitchFamily="34" charset="0"/>
                <a:cs typeface="Calibri" pitchFamily="34" charset="0"/>
                <a:sym typeface="Wingdings" pitchFamily="2" charset="2"/>
              </a:rPr>
              <a:t>k</a:t>
            </a:r>
          </a:p>
          <a:p>
            <a:r>
              <a:rPr lang="en-US" sz="1800" dirty="0" smtClean="0">
                <a:latin typeface="Calibri" pitchFamily="34" charset="0"/>
                <a:cs typeface="Calibri" pitchFamily="34" charset="0"/>
                <a:sym typeface="Wingdings" pitchFamily="2" charset="2"/>
              </a:rPr>
              <a:t>d/2</a:t>
            </a:r>
            <a:r>
              <a:rPr lang="el-GR" sz="1800" dirty="0" smtClean="0">
                <a:latin typeface="Calibri" pitchFamily="34" charset="0"/>
                <a:cs typeface="Calibri" pitchFamily="34" charset="0"/>
                <a:sym typeface="Wingdings" pitchFamily="2" charset="2"/>
              </a:rPr>
              <a:t>π</a:t>
            </a:r>
            <a:r>
              <a:rPr lang="en-US" sz="1800" dirty="0" smtClean="0">
                <a:latin typeface="Calibri" pitchFamily="34" charset="0"/>
                <a:cs typeface="Calibri" pitchFamily="34" charset="0"/>
                <a:sym typeface="Wingdings" pitchFamily="2" charset="2"/>
              </a:rPr>
              <a:t>/k</a:t>
            </a:r>
            <a:r>
              <a:rPr lang="el-GR" sz="1800" dirty="0" smtClean="0">
                <a:latin typeface="Calibri" pitchFamily="34" charset="0"/>
                <a:cs typeface="Calibri" pitchFamily="34" charset="0"/>
                <a:sym typeface="Wingdings" pitchFamily="2" charset="2"/>
              </a:rPr>
              <a:t>&lt;0.05  </a:t>
            </a:r>
            <a:r>
              <a:rPr lang="en-US" sz="1800" dirty="0" err="1" smtClean="0">
                <a:latin typeface="Calibri" pitchFamily="34" charset="0"/>
                <a:cs typeface="Calibri" pitchFamily="34" charset="0"/>
                <a:sym typeface="Wingdings" pitchFamily="2" charset="2"/>
              </a:rPr>
              <a:t>kd</a:t>
            </a:r>
            <a:r>
              <a:rPr lang="en-US" sz="1800" dirty="0" smtClean="0">
                <a:latin typeface="Calibri" pitchFamily="34" charset="0"/>
                <a:cs typeface="Calibri" pitchFamily="34" charset="0"/>
                <a:sym typeface="Wingdings" pitchFamily="2" charset="2"/>
              </a:rPr>
              <a:t>/2</a:t>
            </a:r>
            <a:r>
              <a:rPr lang="el-GR" sz="1800" dirty="0" smtClean="0">
                <a:latin typeface="Calibri" pitchFamily="34" charset="0"/>
                <a:cs typeface="Calibri" pitchFamily="34" charset="0"/>
                <a:sym typeface="Wingdings" pitchFamily="2" charset="2"/>
              </a:rPr>
              <a:t>π&lt;0.05  </a:t>
            </a:r>
            <a:r>
              <a:rPr lang="en-US" sz="1800" dirty="0" err="1" smtClean="0">
                <a:latin typeface="Calibri" pitchFamily="34" charset="0"/>
                <a:cs typeface="Calibri" pitchFamily="34" charset="0"/>
                <a:sym typeface="Wingdings" pitchFamily="2" charset="2"/>
              </a:rPr>
              <a:t>kd</a:t>
            </a:r>
            <a:r>
              <a:rPr lang="el-GR" sz="1800" dirty="0" smtClean="0">
                <a:latin typeface="Calibri" pitchFamily="34" charset="0"/>
                <a:cs typeface="Calibri" pitchFamily="34" charset="0"/>
                <a:sym typeface="Wingdings" pitchFamily="2" charset="2"/>
              </a:rPr>
              <a:t>&lt;</a:t>
            </a:r>
            <a:r>
              <a:rPr lang="en-US" sz="1800" dirty="0" smtClean="0">
                <a:latin typeface="Calibri" pitchFamily="34" charset="0"/>
                <a:cs typeface="Calibri" pitchFamily="34" charset="0"/>
                <a:sym typeface="Wingdings" pitchFamily="2" charset="2"/>
              </a:rPr>
              <a:t>0.1</a:t>
            </a:r>
            <a:r>
              <a:rPr lang="el-GR" sz="1800" dirty="0" smtClean="0">
                <a:latin typeface="Calibri" pitchFamily="34" charset="0"/>
                <a:cs typeface="Calibri" pitchFamily="34" charset="0"/>
                <a:sym typeface="Wingdings" pitchFamily="2" charset="2"/>
              </a:rPr>
              <a:t>π</a:t>
            </a:r>
            <a:endParaRPr lang="en-GB" sz="1800" dirty="0">
              <a:latin typeface="Calibri" pitchFamily="34" charset="0"/>
              <a:cs typeface="Calibri" pitchFamily="34" charset="0"/>
            </a:endParaRPr>
          </a:p>
        </p:txBody>
      </p:sp>
      <p:pic>
        <p:nvPicPr>
          <p:cNvPr id="3" name="Picture 11"/>
          <p:cNvPicPr>
            <a:picLocks noChangeAspect="1" noChangeArrowheads="1"/>
          </p:cNvPicPr>
          <p:nvPr/>
        </p:nvPicPr>
        <p:blipFill>
          <a:blip r:embed="rId10" cstate="print"/>
          <a:srcRect/>
          <a:stretch>
            <a:fillRect/>
          </a:stretch>
        </p:blipFill>
        <p:spPr bwMode="auto">
          <a:xfrm>
            <a:off x="6876256" y="2420888"/>
            <a:ext cx="1943502" cy="126129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4" descr="IMG0286"/>
          <p:cNvPicPr>
            <a:picLocks noChangeAspect="1" noChangeArrowheads="1"/>
          </p:cNvPicPr>
          <p:nvPr/>
        </p:nvPicPr>
        <p:blipFill>
          <a:blip r:embed="rId3" cstate="print"/>
          <a:srcRect l="25410" t="17577" r="25212" b="14305"/>
          <a:stretch>
            <a:fillRect/>
          </a:stretch>
        </p:blipFill>
        <p:spPr bwMode="auto">
          <a:xfrm>
            <a:off x="539750" y="260350"/>
            <a:ext cx="2959100" cy="6121400"/>
          </a:xfrm>
          <a:prstGeom prst="rect">
            <a:avLst/>
          </a:prstGeom>
          <a:noFill/>
          <a:ln w="9525">
            <a:noFill/>
            <a:miter lim="800000"/>
            <a:headEnd/>
            <a:tailEnd/>
          </a:ln>
        </p:spPr>
      </p:pic>
      <p:sp>
        <p:nvSpPr>
          <p:cNvPr id="22531" name="Text Box 5"/>
          <p:cNvSpPr txBox="1">
            <a:spLocks noChangeArrowheads="1"/>
          </p:cNvSpPr>
          <p:nvPr/>
        </p:nvSpPr>
        <p:spPr bwMode="auto">
          <a:xfrm>
            <a:off x="3635896" y="5517232"/>
            <a:ext cx="5111750" cy="915988"/>
          </a:xfrm>
          <a:prstGeom prst="rect">
            <a:avLst/>
          </a:prstGeom>
          <a:noFill/>
          <a:ln w="9525">
            <a:noFill/>
            <a:miter lim="800000"/>
            <a:headEnd/>
            <a:tailEnd/>
          </a:ln>
        </p:spPr>
        <p:txBody>
          <a:bodyPr>
            <a:spAutoFit/>
          </a:bodyPr>
          <a:lstStyle/>
          <a:p>
            <a:r>
              <a:rPr lang="el-GR" sz="1800" dirty="0" smtClean="0">
                <a:solidFill>
                  <a:srgbClr val="000000"/>
                </a:solidFill>
                <a:latin typeface="Calibri" pitchFamily="34" charset="0"/>
                <a:cs typeface="Calibri" pitchFamily="34" charset="0"/>
              </a:rPr>
              <a:t>Τα κύματα στην ανοικτή θάλασσα δεν μεταφέρουν μάζα αλλά μόνον ενέργεια. </a:t>
            </a:r>
            <a:r>
              <a:rPr lang="en-GB" sz="1800" dirty="0" smtClean="0">
                <a:solidFill>
                  <a:srgbClr val="000000"/>
                </a:solidFill>
                <a:latin typeface="Calibri" pitchFamily="34" charset="0"/>
                <a:ea typeface="MS Mincho" pitchFamily="49" charset="-128"/>
                <a:cs typeface="Calibri" pitchFamily="34" charset="0"/>
              </a:rPr>
              <a:t>Garrison (1996, Fig. 10.1</a:t>
            </a:r>
            <a:r>
              <a:rPr lang="el-GR" sz="1800" dirty="0" smtClean="0">
                <a:solidFill>
                  <a:srgbClr val="000000"/>
                </a:solidFill>
                <a:latin typeface="Calibri" pitchFamily="34" charset="0"/>
                <a:cs typeface="Calibri" pitchFamily="34" charset="0"/>
              </a:rPr>
              <a:t>)</a:t>
            </a:r>
            <a:r>
              <a:rPr lang="en-GB" sz="1800" dirty="0" smtClean="0">
                <a:solidFill>
                  <a:srgbClr val="000000"/>
                </a:solidFill>
                <a:latin typeface="Calibri" pitchFamily="34" charset="0"/>
                <a:cs typeface="Calibri" pitchFamily="34" charset="0"/>
              </a:rPr>
              <a:t> </a:t>
            </a:r>
          </a:p>
        </p:txBody>
      </p:sp>
      <p:pic>
        <p:nvPicPr>
          <p:cNvPr id="5" name="Picture 2" descr="IMG0288"/>
          <p:cNvPicPr>
            <a:picLocks noChangeAspect="1" noChangeArrowheads="1"/>
          </p:cNvPicPr>
          <p:nvPr/>
        </p:nvPicPr>
        <p:blipFill>
          <a:blip r:embed="rId4" cstate="print"/>
          <a:srcRect l="24614" t="17514" r="26167" b="15576"/>
          <a:stretch>
            <a:fillRect/>
          </a:stretch>
        </p:blipFill>
        <p:spPr bwMode="auto">
          <a:xfrm>
            <a:off x="3563888" y="260648"/>
            <a:ext cx="4897437" cy="443865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3" name="Picture 3" descr="patint"/>
          <p:cNvPicPr>
            <a:picLocks noChangeAspect="1" noChangeArrowheads="1" noCrop="1"/>
          </p:cNvPicPr>
          <p:nvPr/>
        </p:nvPicPr>
        <p:blipFill>
          <a:blip r:embed="rId3" cstate="print"/>
          <a:srcRect/>
          <a:stretch>
            <a:fillRect/>
          </a:stretch>
        </p:blipFill>
        <p:spPr bwMode="auto">
          <a:xfrm>
            <a:off x="4643438" y="133350"/>
            <a:ext cx="4176712" cy="3079750"/>
          </a:xfrm>
          <a:prstGeom prst="rect">
            <a:avLst/>
          </a:prstGeom>
          <a:noFill/>
        </p:spPr>
      </p:pic>
      <p:sp>
        <p:nvSpPr>
          <p:cNvPr id="56325" name="Text Box 5"/>
          <p:cNvSpPr txBox="1">
            <a:spLocks noChangeArrowheads="1"/>
          </p:cNvSpPr>
          <p:nvPr/>
        </p:nvSpPr>
        <p:spPr bwMode="auto">
          <a:xfrm>
            <a:off x="539750" y="1125538"/>
            <a:ext cx="3621088" cy="1006475"/>
          </a:xfrm>
          <a:prstGeom prst="rect">
            <a:avLst/>
          </a:prstGeom>
          <a:noFill/>
          <a:ln w="9525" algn="ctr">
            <a:noFill/>
            <a:miter lim="800000"/>
            <a:headEnd/>
            <a:tailEnd/>
          </a:ln>
          <a:effectLst/>
        </p:spPr>
        <p:txBody>
          <a:bodyPr>
            <a:spAutoFit/>
          </a:bodyPr>
          <a:lstStyle/>
          <a:p>
            <a:pPr>
              <a:spcBef>
                <a:spcPct val="50000"/>
              </a:spcBef>
            </a:pPr>
            <a:r>
              <a:rPr lang="el-GR" sz="2000" b="1">
                <a:solidFill>
                  <a:srgbClr val="333399"/>
                </a:solidFill>
                <a:effectLst>
                  <a:outerShdw blurRad="38100" dist="38100" dir="2700000" algn="tl">
                    <a:srgbClr val="000000"/>
                  </a:outerShdw>
                </a:effectLst>
                <a:latin typeface="Arial" charset="0"/>
              </a:rPr>
              <a:t>Μεταβολή της κίνησης των μορίων του νερού ανάλογα με το βάθος </a:t>
            </a:r>
            <a:endParaRPr lang="en-US" sz="2000" b="1">
              <a:solidFill>
                <a:srgbClr val="333399"/>
              </a:solidFill>
              <a:effectLst>
                <a:outerShdw blurRad="38100" dist="38100" dir="2700000" algn="tl">
                  <a:srgbClr val="000000"/>
                </a:outerShdw>
              </a:effectLst>
              <a:latin typeface="Arial" charset="0"/>
            </a:endParaRPr>
          </a:p>
        </p:txBody>
      </p:sp>
      <p:grpSp>
        <p:nvGrpSpPr>
          <p:cNvPr id="2" name="8 - Ομάδα"/>
          <p:cNvGrpSpPr/>
          <p:nvPr/>
        </p:nvGrpSpPr>
        <p:grpSpPr>
          <a:xfrm>
            <a:off x="4716016" y="3356992"/>
            <a:ext cx="4103688" cy="3168650"/>
            <a:chOff x="323850" y="3355975"/>
            <a:chExt cx="4103688" cy="3168650"/>
          </a:xfrm>
        </p:grpSpPr>
        <p:pic>
          <p:nvPicPr>
            <p:cNvPr id="56322" name="Picture 2" descr="patshal"/>
            <p:cNvPicPr>
              <a:picLocks noChangeAspect="1" noChangeArrowheads="1" noCrop="1"/>
            </p:cNvPicPr>
            <p:nvPr/>
          </p:nvPicPr>
          <p:blipFill>
            <a:blip r:embed="rId4" cstate="print"/>
            <a:srcRect/>
            <a:stretch>
              <a:fillRect/>
            </a:stretch>
          </p:blipFill>
          <p:spPr bwMode="auto">
            <a:xfrm>
              <a:off x="323850" y="3355975"/>
              <a:ext cx="4103688" cy="3168650"/>
            </a:xfrm>
            <a:prstGeom prst="rect">
              <a:avLst/>
            </a:prstGeom>
            <a:noFill/>
          </p:spPr>
        </p:pic>
        <p:sp>
          <p:nvSpPr>
            <p:cNvPr id="56326" name="Text Box 6"/>
            <p:cNvSpPr txBox="1">
              <a:spLocks noChangeArrowheads="1"/>
            </p:cNvSpPr>
            <p:nvPr/>
          </p:nvSpPr>
          <p:spPr bwMode="auto">
            <a:xfrm>
              <a:off x="611188" y="5949950"/>
              <a:ext cx="1797050" cy="366713"/>
            </a:xfrm>
            <a:prstGeom prst="rect">
              <a:avLst/>
            </a:prstGeom>
            <a:noFill/>
            <a:ln w="9525" algn="ctr">
              <a:noFill/>
              <a:miter lim="800000"/>
              <a:headEnd/>
              <a:tailEnd/>
            </a:ln>
            <a:effectLst/>
          </p:spPr>
          <p:txBody>
            <a:bodyPr>
              <a:spAutoFit/>
            </a:bodyPr>
            <a:lstStyle/>
            <a:p>
              <a:pPr>
                <a:spcBef>
                  <a:spcPct val="50000"/>
                </a:spcBef>
              </a:pPr>
              <a:r>
                <a:rPr lang="el-GR" sz="1800" b="1" dirty="0">
                  <a:solidFill>
                    <a:srgbClr val="FF6600"/>
                  </a:solidFill>
                  <a:effectLst>
                    <a:outerShdw blurRad="38100" dist="38100" dir="2700000" algn="tl">
                      <a:srgbClr val="000000"/>
                    </a:outerShdw>
                  </a:effectLst>
                  <a:latin typeface="Arial" charset="0"/>
                </a:rPr>
                <a:t>Μικρό βάθος</a:t>
              </a:r>
              <a:endParaRPr lang="en-US" sz="1800" b="1" dirty="0">
                <a:solidFill>
                  <a:srgbClr val="FF6600"/>
                </a:solidFill>
                <a:effectLst>
                  <a:outerShdw blurRad="38100" dist="38100" dir="2700000" algn="tl">
                    <a:srgbClr val="000000"/>
                  </a:outerShdw>
                </a:effectLst>
                <a:latin typeface="Arial" charset="0"/>
              </a:endParaRPr>
            </a:p>
          </p:txBody>
        </p:sp>
      </p:grpSp>
      <p:sp>
        <p:nvSpPr>
          <p:cNvPr id="56327" name="Rectangle 7"/>
          <p:cNvSpPr>
            <a:spLocks noChangeArrowheads="1"/>
          </p:cNvSpPr>
          <p:nvPr/>
        </p:nvSpPr>
        <p:spPr bwMode="auto">
          <a:xfrm>
            <a:off x="4932363" y="2636838"/>
            <a:ext cx="2078037" cy="366712"/>
          </a:xfrm>
          <a:prstGeom prst="rect">
            <a:avLst/>
          </a:prstGeom>
          <a:noFill/>
          <a:ln w="9525" algn="ctr">
            <a:noFill/>
            <a:miter lim="800000"/>
            <a:headEnd/>
            <a:tailEnd/>
          </a:ln>
          <a:effectLst/>
        </p:spPr>
        <p:txBody>
          <a:bodyPr>
            <a:spAutoFit/>
          </a:bodyPr>
          <a:lstStyle/>
          <a:p>
            <a:pPr>
              <a:spcBef>
                <a:spcPct val="50000"/>
              </a:spcBef>
            </a:pPr>
            <a:r>
              <a:rPr lang="el-GR" sz="1800" b="1" dirty="0">
                <a:solidFill>
                  <a:srgbClr val="FF6600"/>
                </a:solidFill>
                <a:effectLst>
                  <a:outerShdw blurRad="38100" dist="38100" dir="2700000" algn="tl">
                    <a:srgbClr val="000000"/>
                  </a:outerShdw>
                </a:effectLst>
                <a:latin typeface="Arial" charset="0"/>
              </a:rPr>
              <a:t>Ενδιάμεσο βάθος</a:t>
            </a:r>
            <a:endParaRPr lang="en-US" sz="1800" b="1" dirty="0">
              <a:solidFill>
                <a:srgbClr val="FF6600"/>
              </a:solidFill>
              <a:effectLst>
                <a:outerShdw blurRad="38100" dist="38100" dir="2700000" algn="tl">
                  <a:srgbClr val="000000"/>
                </a:outerShdw>
              </a:effectLst>
              <a:latin typeface="Arial" charset="0"/>
            </a:endParaRPr>
          </a:p>
        </p:txBody>
      </p:sp>
      <p:grpSp>
        <p:nvGrpSpPr>
          <p:cNvPr id="3" name="10 - Ομάδα"/>
          <p:cNvGrpSpPr/>
          <p:nvPr/>
        </p:nvGrpSpPr>
        <p:grpSpPr>
          <a:xfrm>
            <a:off x="251520" y="3284984"/>
            <a:ext cx="4176712" cy="3248025"/>
            <a:chOff x="4643438" y="3276600"/>
            <a:chExt cx="4176712" cy="3248025"/>
          </a:xfrm>
        </p:grpSpPr>
        <p:pic>
          <p:nvPicPr>
            <p:cNvPr id="56324" name="Picture 4" descr="patdeep"/>
            <p:cNvPicPr>
              <a:picLocks noChangeAspect="1" noChangeArrowheads="1" noCrop="1"/>
            </p:cNvPicPr>
            <p:nvPr/>
          </p:nvPicPr>
          <p:blipFill>
            <a:blip r:embed="rId5" cstate="print"/>
            <a:srcRect/>
            <a:stretch>
              <a:fillRect/>
            </a:stretch>
          </p:blipFill>
          <p:spPr bwMode="auto">
            <a:xfrm>
              <a:off x="4643438" y="3276600"/>
              <a:ext cx="4176712" cy="3248025"/>
            </a:xfrm>
            <a:prstGeom prst="rect">
              <a:avLst/>
            </a:prstGeom>
            <a:noFill/>
          </p:spPr>
        </p:pic>
        <p:sp>
          <p:nvSpPr>
            <p:cNvPr id="56328" name="Rectangle 8"/>
            <p:cNvSpPr>
              <a:spLocks noChangeArrowheads="1"/>
            </p:cNvSpPr>
            <p:nvPr/>
          </p:nvSpPr>
          <p:spPr bwMode="auto">
            <a:xfrm>
              <a:off x="4859338" y="5949950"/>
              <a:ext cx="1744662" cy="366713"/>
            </a:xfrm>
            <a:prstGeom prst="rect">
              <a:avLst/>
            </a:prstGeom>
            <a:noFill/>
            <a:ln w="9525" algn="ctr">
              <a:noFill/>
              <a:miter lim="800000"/>
              <a:headEnd/>
              <a:tailEnd/>
            </a:ln>
            <a:effectLst/>
          </p:spPr>
          <p:txBody>
            <a:bodyPr>
              <a:spAutoFit/>
            </a:bodyPr>
            <a:lstStyle/>
            <a:p>
              <a:pPr>
                <a:spcBef>
                  <a:spcPct val="50000"/>
                </a:spcBef>
              </a:pPr>
              <a:r>
                <a:rPr lang="el-GR" sz="1800" b="1" dirty="0">
                  <a:solidFill>
                    <a:srgbClr val="FF6600"/>
                  </a:solidFill>
                  <a:effectLst>
                    <a:outerShdw blurRad="38100" dist="38100" dir="2700000" algn="tl">
                      <a:srgbClr val="000000"/>
                    </a:outerShdw>
                  </a:effectLst>
                  <a:latin typeface="Arial" charset="0"/>
                </a:rPr>
                <a:t>Μεγάλο βάθος</a:t>
              </a:r>
              <a:endParaRPr lang="en-US" sz="1800" b="1" dirty="0">
                <a:solidFill>
                  <a:srgbClr val="FF6600"/>
                </a:solidFill>
                <a:effectLst>
                  <a:outerShdw blurRad="38100" dist="38100" dir="2700000" algn="tl">
                    <a:srgbClr val="000000"/>
                  </a:outerShdw>
                </a:effectLst>
                <a:latin typeface="Arial" charset="0"/>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56323"/>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632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6327"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Text Box 5"/>
          <p:cNvSpPr txBox="1">
            <a:spLocks noChangeArrowheads="1"/>
          </p:cNvSpPr>
          <p:nvPr/>
        </p:nvSpPr>
        <p:spPr bwMode="auto">
          <a:xfrm>
            <a:off x="3347864" y="5949280"/>
            <a:ext cx="2762295" cy="400110"/>
          </a:xfrm>
          <a:prstGeom prst="rect">
            <a:avLst/>
          </a:prstGeom>
          <a:noFill/>
          <a:ln w="9525">
            <a:noFill/>
            <a:miter lim="800000"/>
            <a:headEnd/>
            <a:tailEnd/>
          </a:ln>
        </p:spPr>
        <p:txBody>
          <a:bodyPr wrap="none">
            <a:spAutoFit/>
          </a:bodyPr>
          <a:lstStyle/>
          <a:p>
            <a:r>
              <a:rPr lang="el-GR" sz="2000" dirty="0" smtClean="0">
                <a:latin typeface="Calibri" pitchFamily="34" charset="0"/>
                <a:cs typeface="Calibri" pitchFamily="34" charset="0"/>
              </a:rPr>
              <a:t>Λύσεις </a:t>
            </a:r>
            <a:r>
              <a:rPr lang="el-GR" sz="2000" dirty="0">
                <a:latin typeface="Calibri" pitchFamily="34" charset="0"/>
                <a:cs typeface="Calibri" pitchFamily="34" charset="0"/>
              </a:rPr>
              <a:t>για τα </a:t>
            </a:r>
            <a:r>
              <a:rPr lang="en-US" sz="2000" dirty="0">
                <a:latin typeface="Calibri" pitchFamily="34" charset="0"/>
                <a:cs typeface="Calibri" pitchFamily="34" charset="0"/>
              </a:rPr>
              <a:t>Airy waves</a:t>
            </a:r>
          </a:p>
        </p:txBody>
      </p:sp>
      <p:pic>
        <p:nvPicPr>
          <p:cNvPr id="58371" name="4 - Εικόνα" descr="Εικόνα7h.tif"/>
          <p:cNvPicPr>
            <a:picLocks noChangeAspect="1"/>
          </p:cNvPicPr>
          <p:nvPr/>
        </p:nvPicPr>
        <p:blipFill>
          <a:blip r:embed="rId3" cstate="print"/>
          <a:srcRect/>
          <a:stretch>
            <a:fillRect/>
          </a:stretch>
        </p:blipFill>
        <p:spPr bwMode="auto">
          <a:xfrm>
            <a:off x="395536" y="836712"/>
            <a:ext cx="8459788" cy="5156200"/>
          </a:xfrm>
          <a:prstGeom prst="rect">
            <a:avLst/>
          </a:prstGeom>
          <a:noFill/>
          <a:ln w="9525">
            <a:noFill/>
            <a:miter lim="800000"/>
            <a:headEnd/>
            <a:tailEnd/>
          </a:ln>
        </p:spPr>
      </p:pic>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t" anchorCtr="0" compatLnSpc="1">
            <a:prstTxWarp prst="textNoShape">
              <a:avLst/>
            </a:prstTxWarp>
            <a:noAutofit/>
          </a:bodyPr>
          <a:lstStyle/>
          <a:p>
            <a:pPr marR="0" lvl="0" algn="ctr" defTabSz="914400" rtl="0" eaLnBrk="0" fontAlgn="base" latinLnBrk="0" hangingPunct="0">
              <a:lnSpc>
                <a:spcPct val="100000"/>
              </a:lnSpc>
              <a:spcBef>
                <a:spcPts val="0"/>
              </a:spcBef>
              <a:spcAft>
                <a:spcPct val="0"/>
              </a:spcAft>
              <a:buClrTx/>
              <a:buSzTx/>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5" name="4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7" name="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8"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916832"/>
            <a:ext cx="8496944" cy="923330"/>
          </a:xfrm>
          <a:prstGeom prst="rect">
            <a:avLst/>
          </a:prstGeom>
          <a:noFill/>
          <a:ln w="9525">
            <a:noFill/>
            <a:miter lim="800000"/>
            <a:headEnd/>
            <a:tailEnd/>
          </a:ln>
          <a:effectLst/>
        </p:spPr>
        <p:txBody>
          <a:bodyPr wrap="square">
            <a:spAutoFit/>
          </a:bodyPr>
          <a:lstStyle/>
          <a:p>
            <a:r>
              <a:rPr lang="el-GR" sz="1800" dirty="0" smtClean="0">
                <a:latin typeface="Calibri" pitchFamily="34" charset="0"/>
                <a:cs typeface="Calibri" pitchFamily="34" charset="0"/>
              </a:rPr>
              <a:t>Η ενέργεια που περιέχεται σε ένα μήκος κύματος και ένα μέτρο πλάτους εγκάρσια προς την</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κατεύθυνση διάδοσης είναι το άθροισμα της κινητικής </a:t>
            </a:r>
            <a:r>
              <a:rPr lang="el-GR" sz="1800" dirty="0" err="1" smtClean="0">
                <a:latin typeface="Calibri" pitchFamily="34" charset="0"/>
                <a:cs typeface="Calibri" pitchFamily="34" charset="0"/>
              </a:rPr>
              <a:t>Ε</a:t>
            </a:r>
            <a:r>
              <a:rPr lang="el-GR" sz="1800" baseline="-25000" dirty="0" err="1" smtClean="0">
                <a:latin typeface="Calibri" pitchFamily="34" charset="0"/>
                <a:cs typeface="Calibri" pitchFamily="34" charset="0"/>
              </a:rPr>
              <a:t>k</a:t>
            </a:r>
            <a:r>
              <a:rPr lang="el-GR" sz="1800" dirty="0" smtClean="0">
                <a:latin typeface="Calibri" pitchFamily="34" charset="0"/>
                <a:cs typeface="Calibri" pitchFamily="34" charset="0"/>
              </a:rPr>
              <a:t> και της δυναμικής ενέργειας </a:t>
            </a:r>
            <a:r>
              <a:rPr lang="el-GR" sz="1800" dirty="0" err="1" smtClean="0">
                <a:latin typeface="Calibri" pitchFamily="34" charset="0"/>
                <a:cs typeface="Calibri" pitchFamily="34" charset="0"/>
              </a:rPr>
              <a:t>Ε</a:t>
            </a:r>
            <a:r>
              <a:rPr lang="el-GR" sz="1800" baseline="-25000" dirty="0" err="1" smtClean="0">
                <a:latin typeface="Calibri" pitchFamily="34" charset="0"/>
                <a:cs typeface="Calibri" pitchFamily="34" charset="0"/>
              </a:rPr>
              <a:t>p</a:t>
            </a:r>
            <a:r>
              <a:rPr lang="el-GR" sz="1800" dirty="0" smtClean="0">
                <a:latin typeface="Calibri" pitchFamily="34" charset="0"/>
                <a:cs typeface="Calibri" pitchFamily="34" charset="0"/>
              </a:rPr>
              <a:t> και δίνεται από τη</a:t>
            </a:r>
            <a:r>
              <a:rPr lang="en-US" sz="1800" dirty="0" smtClean="0">
                <a:latin typeface="Calibri" pitchFamily="34" charset="0"/>
                <a:cs typeface="Calibri" pitchFamily="34" charset="0"/>
              </a:rPr>
              <a:t> </a:t>
            </a:r>
            <a:r>
              <a:rPr lang="el-GR" sz="1800" dirty="0" smtClean="0">
                <a:latin typeface="Calibri" pitchFamily="34" charset="0"/>
                <a:cs typeface="Calibri" pitchFamily="34" charset="0"/>
              </a:rPr>
              <a:t>σχέση:</a:t>
            </a:r>
            <a:endParaRPr lang="el-GR" sz="1800" dirty="0">
              <a:latin typeface="Calibri" pitchFamily="34" charset="0"/>
              <a:cs typeface="Calibri" pitchFamily="34" charset="0"/>
            </a:endParaRP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pic>
        <p:nvPicPr>
          <p:cNvPr id="529410" name="Picture 2"/>
          <p:cNvPicPr>
            <a:picLocks noChangeAspect="1" noChangeArrowheads="1"/>
          </p:cNvPicPr>
          <p:nvPr/>
        </p:nvPicPr>
        <p:blipFill>
          <a:blip r:embed="rId4" cstate="print"/>
          <a:srcRect/>
          <a:stretch>
            <a:fillRect/>
          </a:stretch>
        </p:blipFill>
        <p:spPr bwMode="auto">
          <a:xfrm>
            <a:off x="467544" y="3212976"/>
            <a:ext cx="7861144" cy="3096344"/>
          </a:xfrm>
          <a:prstGeom prst="rect">
            <a:avLst/>
          </a:prstGeom>
          <a:noFill/>
          <a:ln w="9525">
            <a:noFill/>
            <a:miter lim="800000"/>
            <a:headEnd/>
            <a:tailEnd/>
          </a:ln>
        </p:spPr>
      </p:pic>
      <p:sp>
        <p:nvSpPr>
          <p:cNvPr id="12" name="11 - Ορθογώνιο"/>
          <p:cNvSpPr/>
          <p:nvPr/>
        </p:nvSpPr>
        <p:spPr>
          <a:xfrm>
            <a:off x="1547664" y="908720"/>
            <a:ext cx="6624736" cy="461665"/>
          </a:xfrm>
          <a:prstGeom prst="rect">
            <a:avLst/>
          </a:prstGeom>
        </p:spPr>
        <p:txBody>
          <a:bodyPr wrap="square">
            <a:spAutoFit/>
          </a:bodyPr>
          <a:lstStyle/>
          <a:p>
            <a:r>
              <a:rPr lang="el-GR" i="1" u="sng" dirty="0" smtClean="0">
                <a:solidFill>
                  <a:prstClr val="black"/>
                </a:solidFill>
                <a:latin typeface="Calibri"/>
              </a:rPr>
              <a:t>ΓΡΑΜΜΙΚΟΙ ΚΥΜΑΤΙΣΜΟΙ ΑΠΕΙΡΟΣΤΟΥ ΠΛΑΤΟΥΣ</a:t>
            </a:r>
            <a:endParaRPr lang="en-GB" i="1" u="sng" dirty="0">
              <a:solidFill>
                <a:prstClr val="black"/>
              </a:solidFill>
              <a:latin typeface="Calibri"/>
            </a:endParaRP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Γραμμική 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1ης τάξης ‒ </a:t>
            </a:r>
            <a:r>
              <a:rPr lang="el-GR" sz="2000" b="1" kern="0" dirty="0" err="1" smtClean="0">
                <a:latin typeface="Calibri" pitchFamily="34" charset="0"/>
                <a:ea typeface="+mj-ea"/>
                <a:cs typeface="Calibri" pitchFamily="34" charset="0"/>
              </a:rPr>
              <a:t>Airy</a:t>
            </a:r>
            <a:r>
              <a:rPr lang="el-GR" sz="2000" b="1" kern="0" dirty="0" smtClean="0">
                <a:latin typeface="Calibri" pitchFamily="34" charset="0"/>
                <a:ea typeface="+mj-ea"/>
                <a:cs typeface="Calibri" pitchFamily="34" charset="0"/>
              </a:rPr>
              <a:t>) </a:t>
            </a:r>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916832"/>
            <a:ext cx="8496944" cy="4001095"/>
          </a:xfrm>
          <a:prstGeom prst="rect">
            <a:avLst/>
          </a:prstGeom>
          <a:noFill/>
          <a:ln w="9525">
            <a:noFill/>
            <a:miter lim="800000"/>
            <a:headEnd/>
            <a:tailEnd/>
          </a:ln>
          <a:effectLst/>
        </p:spPr>
        <p:txBody>
          <a:bodyPr wrap="square">
            <a:spAutoFit/>
          </a:bodyPr>
          <a:lstStyle/>
          <a:p>
            <a:r>
              <a:rPr lang="el-GR" sz="1800" dirty="0" smtClean="0">
                <a:latin typeface="Calibri" pitchFamily="34" charset="0"/>
                <a:cs typeface="Calibri" pitchFamily="34" charset="0"/>
              </a:rPr>
              <a:t>Ο </a:t>
            </a:r>
            <a:r>
              <a:rPr lang="el-GR" sz="1800" dirty="0" err="1" smtClean="0">
                <a:latin typeface="Calibri" pitchFamily="34" charset="0"/>
                <a:cs typeface="Calibri" pitchFamily="34" charset="0"/>
              </a:rPr>
              <a:t>Stokes</a:t>
            </a:r>
            <a:r>
              <a:rPr lang="el-GR" sz="1800" dirty="0" smtClean="0">
                <a:latin typeface="Calibri" pitchFamily="34" charset="0"/>
                <a:cs typeface="Calibri" pitchFamily="34" charset="0"/>
              </a:rPr>
              <a:t> παρατήρησε ότι η θεωρία του </a:t>
            </a:r>
            <a:r>
              <a:rPr lang="el-GR" sz="1800" dirty="0" err="1" smtClean="0">
                <a:latin typeface="Calibri" pitchFamily="34" charset="0"/>
                <a:cs typeface="Calibri" pitchFamily="34" charset="0"/>
              </a:rPr>
              <a:t>Airy</a:t>
            </a:r>
            <a:r>
              <a:rPr lang="el-GR" sz="1800" dirty="0" smtClean="0">
                <a:latin typeface="Calibri" pitchFamily="34" charset="0"/>
                <a:cs typeface="Calibri" pitchFamily="34" charset="0"/>
              </a:rPr>
              <a:t> δεν είναι αρκετή για να εξηγήσει τις</a:t>
            </a:r>
          </a:p>
          <a:p>
            <a:r>
              <a:rPr lang="el-GR" sz="1800" dirty="0" smtClean="0">
                <a:latin typeface="Calibri" pitchFamily="34" charset="0"/>
                <a:cs typeface="Calibri" pitchFamily="34" charset="0"/>
              </a:rPr>
              <a:t>περιπτώσεις στις οποίες έχουμε μεταφορά μάζας νερού κατά την διεύθυνση της</a:t>
            </a:r>
          </a:p>
          <a:p>
            <a:r>
              <a:rPr lang="el-GR" sz="1800" dirty="0" smtClean="0">
                <a:latin typeface="Calibri" pitchFamily="34" charset="0"/>
                <a:cs typeface="Calibri" pitchFamily="34" charset="0"/>
              </a:rPr>
              <a:t>διάδοσης του κύματος.</a:t>
            </a:r>
          </a:p>
          <a:p>
            <a:endParaRPr lang="el-GR" sz="1800" dirty="0" smtClean="0">
              <a:latin typeface="Calibri" pitchFamily="34" charset="0"/>
              <a:cs typeface="Calibri" pitchFamily="34" charset="0"/>
            </a:endParaRPr>
          </a:p>
          <a:p>
            <a:r>
              <a:rPr lang="el-GR" sz="1800" dirty="0" smtClean="0">
                <a:latin typeface="Calibri" pitchFamily="34" charset="0"/>
                <a:cs typeface="Calibri" pitchFamily="34" charset="0"/>
              </a:rPr>
              <a:t>Η αδυναμία της θεωρίας του </a:t>
            </a:r>
            <a:r>
              <a:rPr lang="el-GR" sz="1800" dirty="0" err="1" smtClean="0">
                <a:latin typeface="Calibri" pitchFamily="34" charset="0"/>
                <a:cs typeface="Calibri" pitchFamily="34" charset="0"/>
              </a:rPr>
              <a:t>Airy</a:t>
            </a:r>
            <a:r>
              <a:rPr lang="el-GR" sz="1800" dirty="0" smtClean="0">
                <a:latin typeface="Calibri" pitchFamily="34" charset="0"/>
                <a:cs typeface="Calibri" pitchFamily="34" charset="0"/>
              </a:rPr>
              <a:t> προκύπτει από την υπόθεση ότι το ύψος του</a:t>
            </a:r>
          </a:p>
          <a:p>
            <a:r>
              <a:rPr lang="el-GR" sz="1800" dirty="0" smtClean="0">
                <a:latin typeface="Calibri" pitchFamily="34" charset="0"/>
                <a:cs typeface="Calibri" pitchFamily="34" charset="0"/>
              </a:rPr>
              <a:t>κύματος πρέπει να είναι πολύ μικρότερο από το μήκος του. Αυτό όμως δεν</a:t>
            </a:r>
          </a:p>
          <a:p>
            <a:r>
              <a:rPr lang="el-GR" sz="1800" dirty="0" smtClean="0">
                <a:latin typeface="Calibri" pitchFamily="34" charset="0"/>
                <a:cs typeface="Calibri" pitchFamily="34" charset="0"/>
              </a:rPr>
              <a:t>συμβαίνει πάντα στην πράξη. Έτσι ο </a:t>
            </a:r>
            <a:r>
              <a:rPr lang="el-GR" sz="1800" dirty="0" err="1" smtClean="0">
                <a:latin typeface="Calibri" pitchFamily="34" charset="0"/>
                <a:cs typeface="Calibri" pitchFamily="34" charset="0"/>
              </a:rPr>
              <a:t>Stokes</a:t>
            </a:r>
            <a:r>
              <a:rPr lang="el-GR" sz="1800" dirty="0" smtClean="0">
                <a:latin typeface="Calibri" pitchFamily="34" charset="0"/>
                <a:cs typeface="Calibri" pitchFamily="34" charset="0"/>
              </a:rPr>
              <a:t> έλαβε υπόψη του στους</a:t>
            </a:r>
          </a:p>
          <a:p>
            <a:r>
              <a:rPr lang="el-GR" sz="1800" dirty="0" smtClean="0">
                <a:latin typeface="Calibri" pitchFamily="34" charset="0"/>
                <a:cs typeface="Calibri" pitchFamily="34" charset="0"/>
              </a:rPr>
              <a:t>υπολογισμούς του και το ύψος του κύματος.</a:t>
            </a:r>
          </a:p>
          <a:p>
            <a:endParaRPr lang="el-GR" sz="1800" dirty="0" smtClean="0">
              <a:latin typeface="Calibri" pitchFamily="34" charset="0"/>
              <a:cs typeface="Calibri" pitchFamily="34" charset="0"/>
            </a:endParaRPr>
          </a:p>
          <a:p>
            <a:endParaRPr lang="el-GR" sz="1800" dirty="0" smtClean="0">
              <a:latin typeface="Calibri" pitchFamily="34" charset="0"/>
              <a:cs typeface="Calibri" pitchFamily="34" charset="0"/>
            </a:endParaRPr>
          </a:p>
          <a:p>
            <a:r>
              <a:rPr lang="el-GR" sz="1800" dirty="0" smtClean="0">
                <a:latin typeface="Calibri" pitchFamily="34" charset="0"/>
                <a:cs typeface="Calibri" pitchFamily="34" charset="0"/>
              </a:rPr>
              <a:t>Η συνθήκη που οφείλει να πληρείται για να ισχύει η θεωρία του </a:t>
            </a:r>
            <a:r>
              <a:rPr lang="el-GR" sz="1800" dirty="0" err="1" smtClean="0">
                <a:latin typeface="Calibri" pitchFamily="34" charset="0"/>
                <a:cs typeface="Calibri" pitchFamily="34" charset="0"/>
              </a:rPr>
              <a:t>Stokes</a:t>
            </a:r>
            <a:r>
              <a:rPr lang="el-GR" sz="1800" dirty="0" smtClean="0">
                <a:latin typeface="Calibri" pitchFamily="34" charset="0"/>
                <a:cs typeface="Calibri" pitchFamily="34" charset="0"/>
              </a:rPr>
              <a:t> είναι ότι</a:t>
            </a:r>
          </a:p>
          <a:p>
            <a:r>
              <a:rPr lang="el-GR" sz="1800" dirty="0" smtClean="0">
                <a:latin typeface="Calibri" pitchFamily="34" charset="0"/>
                <a:cs typeface="Calibri" pitchFamily="34" charset="0"/>
              </a:rPr>
              <a:t>το βάθος πρέπει να είναι μεγάλο σε σχέση με το μήκος κύματος </a:t>
            </a:r>
            <a:r>
              <a:rPr lang="en-US" sz="1800" dirty="0" smtClean="0">
                <a:latin typeface="Calibri" pitchFamily="34" charset="0"/>
                <a:cs typeface="Calibri" pitchFamily="34" charset="0"/>
              </a:rPr>
              <a:t>L</a:t>
            </a:r>
            <a:r>
              <a:rPr lang="el-GR" sz="1800" dirty="0" smtClean="0">
                <a:latin typeface="Calibri" pitchFamily="34" charset="0"/>
                <a:cs typeface="Calibri" pitchFamily="34" charset="0"/>
              </a:rPr>
              <a:t> και</a:t>
            </a:r>
          </a:p>
          <a:p>
            <a:r>
              <a:rPr lang="el-GR" sz="1800" dirty="0" smtClean="0">
                <a:latin typeface="Calibri" pitchFamily="34" charset="0"/>
                <a:cs typeface="Calibri" pitchFamily="34" charset="0"/>
              </a:rPr>
              <a:t>Συγκεκριμένα:</a:t>
            </a:r>
            <a:endParaRPr lang="el-GR" sz="2000" dirty="0" smtClean="0">
              <a:latin typeface="Calibri" pitchFamily="34" charset="0"/>
              <a:cs typeface="Calibri" pitchFamily="34" charset="0"/>
            </a:endParaRPr>
          </a:p>
          <a:p>
            <a:r>
              <a:rPr lang="el-GR" sz="2000" dirty="0" smtClean="0">
                <a:latin typeface="Calibri" pitchFamily="34" charset="0"/>
                <a:cs typeface="Calibri" pitchFamily="34" charset="0"/>
              </a:rPr>
              <a:t>                                                    </a:t>
            </a:r>
            <a:r>
              <a:rPr lang="en-US" sz="2000" dirty="0" smtClean="0">
                <a:latin typeface="Calibri" pitchFamily="34" charset="0"/>
                <a:cs typeface="Calibri" pitchFamily="34" charset="0"/>
              </a:rPr>
              <a:t>               </a:t>
            </a:r>
            <a:r>
              <a:rPr lang="en-US" sz="2000" b="1" dirty="0" err="1" smtClean="0">
                <a:latin typeface="Calibri" pitchFamily="34" charset="0"/>
                <a:cs typeface="Calibri" pitchFamily="34" charset="0"/>
              </a:rPr>
              <a:t>d/L</a:t>
            </a:r>
            <a:r>
              <a:rPr lang="en-US" sz="2000" b="1" dirty="0" smtClean="0">
                <a:latin typeface="Calibri" pitchFamily="34" charset="0"/>
                <a:cs typeface="Calibri" pitchFamily="34" charset="0"/>
              </a:rPr>
              <a:t> &gt;0.1</a:t>
            </a: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2ης τάξης</a:t>
            </a:r>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916832"/>
            <a:ext cx="8496944" cy="1200329"/>
          </a:xfrm>
          <a:prstGeom prst="rect">
            <a:avLst/>
          </a:prstGeom>
          <a:noFill/>
          <a:ln w="9525">
            <a:noFill/>
            <a:miter lim="800000"/>
            <a:headEnd/>
            <a:tailEnd/>
          </a:ln>
          <a:effectLst/>
        </p:spPr>
        <p:txBody>
          <a:bodyPr wrap="square">
            <a:spAutoFit/>
          </a:bodyPr>
          <a:lstStyle/>
          <a:p>
            <a:r>
              <a:rPr lang="el-GR" sz="1800" dirty="0" smtClean="0">
                <a:latin typeface="Calibri" pitchFamily="34" charset="0"/>
                <a:cs typeface="Calibri" pitchFamily="34" charset="0"/>
              </a:rPr>
              <a:t>Κατά τη θεωρία του </a:t>
            </a:r>
            <a:r>
              <a:rPr lang="el-GR" sz="1800" dirty="0" err="1" smtClean="0">
                <a:latin typeface="Calibri" pitchFamily="34" charset="0"/>
                <a:cs typeface="Calibri" pitchFamily="34" charset="0"/>
              </a:rPr>
              <a:t>Stokes</a:t>
            </a:r>
            <a:r>
              <a:rPr lang="el-GR" sz="1800" dirty="0" smtClean="0">
                <a:latin typeface="Calibri" pitchFamily="34" charset="0"/>
                <a:cs typeface="Calibri" pitchFamily="34" charset="0"/>
              </a:rPr>
              <a:t> τα μόρια του νερού κινούνται γράφοντας κυκλικά</a:t>
            </a:r>
          </a:p>
          <a:p>
            <a:r>
              <a:rPr lang="el-GR" sz="1800" dirty="0" smtClean="0">
                <a:latin typeface="Calibri" pitchFamily="34" charset="0"/>
                <a:cs typeface="Calibri" pitchFamily="34" charset="0"/>
              </a:rPr>
              <a:t>τόξα και όχι πλήρεις κύκλους. Αυτό έχει σαν αποτέλεσμα τα μόρια του νερού να</a:t>
            </a:r>
          </a:p>
          <a:p>
            <a:r>
              <a:rPr lang="el-GR" sz="1800" dirty="0" smtClean="0">
                <a:latin typeface="Calibri" pitchFamily="34" charset="0"/>
                <a:cs typeface="Calibri" pitchFamily="34" charset="0"/>
              </a:rPr>
              <a:t>κινούνται στην διεύθυνση διάδοσης του κύματος. Έχουμε δηλαδή και διάδοση</a:t>
            </a:r>
          </a:p>
          <a:p>
            <a:r>
              <a:rPr lang="el-GR" sz="1800" dirty="0" smtClean="0">
                <a:latin typeface="Calibri" pitchFamily="34" charset="0"/>
                <a:cs typeface="Calibri" pitchFamily="34" charset="0"/>
              </a:rPr>
              <a:t>μάζας σε αντίθεση με την θεωρία του </a:t>
            </a:r>
            <a:r>
              <a:rPr lang="el-GR" sz="1800" dirty="0" err="1" smtClean="0">
                <a:latin typeface="Calibri" pitchFamily="34" charset="0"/>
                <a:cs typeface="Calibri" pitchFamily="34" charset="0"/>
              </a:rPr>
              <a:t>Airy</a:t>
            </a:r>
            <a:r>
              <a:rPr lang="el-GR" sz="1800" dirty="0" smtClean="0">
                <a:latin typeface="Calibri" pitchFamily="34" charset="0"/>
                <a:cs typeface="Calibri" pitchFamily="34" charset="0"/>
              </a:rPr>
              <a:t> που είχαμε μόνο διάδοση ενέργειας.</a:t>
            </a:r>
            <a:endParaRPr lang="en-US" sz="2000" b="1" dirty="0" smtClean="0">
              <a:latin typeface="Calibri" pitchFamily="34" charset="0"/>
              <a:cs typeface="Calibri" pitchFamily="34" charset="0"/>
            </a:endParaRP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2ης τάξης</a:t>
            </a:r>
          </a:p>
        </p:txBody>
      </p:sp>
      <p:pic>
        <p:nvPicPr>
          <p:cNvPr id="534530" name="Picture 2"/>
          <p:cNvPicPr>
            <a:picLocks noChangeAspect="1" noChangeArrowheads="1"/>
          </p:cNvPicPr>
          <p:nvPr/>
        </p:nvPicPr>
        <p:blipFill>
          <a:blip r:embed="rId4" cstate="print"/>
          <a:srcRect/>
          <a:stretch>
            <a:fillRect/>
          </a:stretch>
        </p:blipFill>
        <p:spPr bwMode="auto">
          <a:xfrm>
            <a:off x="1475656" y="3429000"/>
            <a:ext cx="6093605" cy="3096344"/>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916832"/>
            <a:ext cx="8496944" cy="1059008"/>
          </a:xfrm>
          <a:prstGeom prst="rect">
            <a:avLst/>
          </a:prstGeom>
          <a:noFill/>
          <a:ln w="9525">
            <a:noFill/>
            <a:miter lim="800000"/>
            <a:headEnd/>
            <a:tailEnd/>
          </a:ln>
          <a:effectLst/>
        </p:spPr>
        <p:txBody>
          <a:bodyPr wrap="square">
            <a:spAutoFit/>
          </a:bodyPr>
          <a:lstStyle/>
          <a:p>
            <a:pPr>
              <a:lnSpc>
                <a:spcPct val="120000"/>
              </a:lnSpc>
              <a:spcBef>
                <a:spcPct val="50000"/>
              </a:spcBef>
            </a:pPr>
            <a:r>
              <a:rPr lang="el-GR" sz="1800" dirty="0" smtClean="0">
                <a:latin typeface="Calibri" pitchFamily="34" charset="0"/>
                <a:cs typeface="Calibri" pitchFamily="34" charset="0"/>
              </a:rPr>
              <a:t>Οι τροχιές δεν είναι πλέον κλειστές και σε μία περίοδο μένει μια μετατόπιση προς την κατεύθυνση διάδοσης του κύματος. Η μέση κατά την περίοδο του κύματος ταχύτητα «</a:t>
            </a:r>
            <a:r>
              <a:rPr lang="el-GR" sz="1800" dirty="0" err="1" smtClean="0">
                <a:latin typeface="Calibri" pitchFamily="34" charset="0"/>
                <a:cs typeface="Calibri" pitchFamily="34" charset="0"/>
              </a:rPr>
              <a:t>παράσυρσης</a:t>
            </a:r>
            <a:r>
              <a:rPr lang="el-GR" sz="1800" dirty="0" smtClean="0">
                <a:latin typeface="Calibri" pitchFamily="34" charset="0"/>
                <a:cs typeface="Calibri" pitchFamily="34" charset="0"/>
              </a:rPr>
              <a:t>» των μορίων του νερού (</a:t>
            </a:r>
            <a:r>
              <a:rPr lang="el-GR" sz="1800" dirty="0" err="1" smtClean="0">
                <a:latin typeface="Calibri" pitchFamily="34" charset="0"/>
                <a:cs typeface="Calibri" pitchFamily="34" charset="0"/>
              </a:rPr>
              <a:t>Stoke’s</a:t>
            </a:r>
            <a:r>
              <a:rPr lang="el-GR" sz="1800" dirty="0" smtClean="0">
                <a:latin typeface="Calibri" pitchFamily="34" charset="0"/>
                <a:cs typeface="Calibri" pitchFamily="34" charset="0"/>
              </a:rPr>
              <a:t> </a:t>
            </a:r>
            <a:r>
              <a:rPr lang="el-GR" sz="1800" dirty="0" err="1" smtClean="0">
                <a:latin typeface="Calibri" pitchFamily="34" charset="0"/>
                <a:cs typeface="Calibri" pitchFamily="34" charset="0"/>
              </a:rPr>
              <a:t>drift</a:t>
            </a:r>
            <a:r>
              <a:rPr lang="el-GR" sz="1800" dirty="0" smtClean="0">
                <a:latin typeface="Calibri" pitchFamily="34" charset="0"/>
                <a:cs typeface="Calibri" pitchFamily="34" charset="0"/>
              </a:rPr>
              <a:t>) είναι</a:t>
            </a:r>
            <a:endParaRPr lang="el-GR" sz="1800" dirty="0">
              <a:latin typeface="Calibri" pitchFamily="34" charset="0"/>
              <a:cs typeface="Calibri" pitchFamily="34" charset="0"/>
            </a:endParaRP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2ης τάξης</a:t>
            </a:r>
          </a:p>
        </p:txBody>
      </p:sp>
      <p:sp>
        <p:nvSpPr>
          <p:cNvPr id="17" name="16 - Ορθογώνιο"/>
          <p:cNvSpPr/>
          <p:nvPr/>
        </p:nvSpPr>
        <p:spPr>
          <a:xfrm>
            <a:off x="1835696" y="3861048"/>
            <a:ext cx="5472608" cy="165618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aphicFrame>
        <p:nvGraphicFramePr>
          <p:cNvPr id="535555" name="Object 3"/>
          <p:cNvGraphicFramePr>
            <a:graphicFrameLocks noChangeAspect="1"/>
          </p:cNvGraphicFramePr>
          <p:nvPr/>
        </p:nvGraphicFramePr>
        <p:xfrm>
          <a:off x="2555776" y="4077072"/>
          <a:ext cx="3927475" cy="1039813"/>
        </p:xfrm>
        <a:graphic>
          <a:graphicData uri="http://schemas.openxmlformats.org/presentationml/2006/ole">
            <p:oleObj spid="_x0000_s535555" name="Equation" r:id="rId5" imgW="2070000" imgH="545760" progId="">
              <p:embed/>
            </p:oleObj>
          </a:graphicData>
        </a:graphic>
      </p:graphicFrame>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2ης τάξης</a:t>
            </a:r>
          </a:p>
        </p:txBody>
      </p:sp>
      <p:pic>
        <p:nvPicPr>
          <p:cNvPr id="11" name="5 - Εικόνα" descr="Εικόνα9yyg.tif"/>
          <p:cNvPicPr>
            <a:picLocks noChangeAspect="1"/>
          </p:cNvPicPr>
          <p:nvPr/>
        </p:nvPicPr>
        <p:blipFill>
          <a:blip r:embed="rId4" cstate="print"/>
          <a:srcRect/>
          <a:stretch>
            <a:fillRect/>
          </a:stretch>
        </p:blipFill>
        <p:spPr bwMode="auto">
          <a:xfrm>
            <a:off x="683568" y="1628800"/>
            <a:ext cx="7560840" cy="4621927"/>
          </a:xfrm>
          <a:prstGeom prst="rect">
            <a:avLst/>
          </a:prstGeom>
          <a:noFill/>
          <a:ln w="9525">
            <a:noFill/>
            <a:miter lim="800000"/>
            <a:headEnd/>
            <a:tailEnd/>
          </a:ln>
        </p:spPr>
      </p:pic>
      <p:sp>
        <p:nvSpPr>
          <p:cNvPr id="17" name="Text Box 5"/>
          <p:cNvSpPr txBox="1">
            <a:spLocks noChangeArrowheads="1"/>
          </p:cNvSpPr>
          <p:nvPr/>
        </p:nvSpPr>
        <p:spPr bwMode="auto">
          <a:xfrm>
            <a:off x="2771800" y="6237312"/>
            <a:ext cx="2739596" cy="369332"/>
          </a:xfrm>
          <a:prstGeom prst="rect">
            <a:avLst/>
          </a:prstGeom>
          <a:noFill/>
          <a:ln w="9525">
            <a:noFill/>
            <a:miter lim="800000"/>
            <a:headEnd/>
            <a:tailEnd/>
          </a:ln>
        </p:spPr>
        <p:txBody>
          <a:bodyPr wrap="none">
            <a:spAutoFit/>
          </a:bodyPr>
          <a:lstStyle/>
          <a:p>
            <a:r>
              <a:rPr lang="el-GR" sz="1800" dirty="0" smtClean="0">
                <a:latin typeface="Calibri" pitchFamily="34" charset="0"/>
                <a:cs typeface="Calibri" pitchFamily="34" charset="0"/>
              </a:rPr>
              <a:t>Λύσεις </a:t>
            </a:r>
            <a:r>
              <a:rPr lang="el-GR" sz="1800" dirty="0">
                <a:latin typeface="Calibri" pitchFamily="34" charset="0"/>
                <a:cs typeface="Calibri" pitchFamily="34" charset="0"/>
              </a:rPr>
              <a:t>για τα </a:t>
            </a:r>
            <a:r>
              <a:rPr lang="en-US" sz="1800" dirty="0">
                <a:latin typeface="Calibri" pitchFamily="34" charset="0"/>
                <a:cs typeface="Calibri" pitchFamily="34" charset="0"/>
              </a:rPr>
              <a:t>Stokes waves</a:t>
            </a:r>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κυματισμών </a:t>
            </a:r>
            <a:r>
              <a:rPr lang="el-GR" sz="2000" b="1" kern="0" dirty="0" err="1" smtClean="0">
                <a:latin typeface="Calibri" pitchFamily="34" charset="0"/>
                <a:ea typeface="+mj-ea"/>
                <a:cs typeface="Calibri" pitchFamily="34" charset="0"/>
              </a:rPr>
              <a:t>Stokes</a:t>
            </a:r>
            <a:r>
              <a:rPr lang="el-GR" sz="2000" b="1" kern="0" dirty="0" smtClean="0">
                <a:latin typeface="Calibri" pitchFamily="34" charset="0"/>
                <a:ea typeface="+mj-ea"/>
                <a:cs typeface="Calibri" pitchFamily="34" charset="0"/>
              </a:rPr>
              <a:t> 2ης τάξης</a:t>
            </a:r>
          </a:p>
        </p:txBody>
      </p:sp>
      <p:pic>
        <p:nvPicPr>
          <p:cNvPr id="20" name="Picture 5" descr="Stokes 2nd Order"/>
          <p:cNvPicPr>
            <a:picLocks noChangeAspect="1" noChangeArrowheads="1"/>
          </p:cNvPicPr>
          <p:nvPr/>
        </p:nvPicPr>
        <p:blipFill>
          <a:blip r:embed="rId4" cstate="print"/>
          <a:srcRect/>
          <a:stretch>
            <a:fillRect/>
          </a:stretch>
        </p:blipFill>
        <p:spPr bwMode="auto">
          <a:xfrm>
            <a:off x="0" y="1726495"/>
            <a:ext cx="5436096" cy="5131505"/>
          </a:xfrm>
          <a:prstGeom prst="rect">
            <a:avLst/>
          </a:prstGeom>
          <a:noFill/>
          <a:ln w="9525">
            <a:solidFill>
              <a:schemeClr val="tx1"/>
            </a:solidFill>
          </a:ln>
        </p:spPr>
      </p:pic>
      <p:sp>
        <p:nvSpPr>
          <p:cNvPr id="21" name="Rectangle 9"/>
          <p:cNvSpPr>
            <a:spLocks noChangeArrowheads="1"/>
          </p:cNvSpPr>
          <p:nvPr/>
        </p:nvSpPr>
        <p:spPr bwMode="auto">
          <a:xfrm>
            <a:off x="6012160" y="2420888"/>
            <a:ext cx="2771775" cy="1266825"/>
          </a:xfrm>
          <a:prstGeom prst="rect">
            <a:avLst/>
          </a:prstGeom>
          <a:noFill/>
          <a:ln w="9525" algn="ctr">
            <a:noFill/>
            <a:miter lim="800000"/>
            <a:headEnd/>
            <a:tailEnd/>
          </a:ln>
          <a:effectLst/>
        </p:spPr>
        <p:txBody>
          <a:bodyPr>
            <a:spAutoFit/>
          </a:bodyPr>
          <a:lstStyle/>
          <a:p>
            <a:pPr>
              <a:lnSpc>
                <a:spcPct val="120000"/>
              </a:lnSpc>
              <a:spcBef>
                <a:spcPct val="50000"/>
              </a:spcBef>
            </a:pPr>
            <a:r>
              <a:rPr lang="el-GR" sz="1600" b="1" dirty="0">
                <a:solidFill>
                  <a:srgbClr val="FF6600"/>
                </a:solidFill>
                <a:effectLst>
                  <a:outerShdw blurRad="38100" dist="38100" dir="2700000" algn="tl">
                    <a:srgbClr val="000000"/>
                  </a:outerShdw>
                </a:effectLst>
                <a:latin typeface="Arial" charset="0"/>
              </a:rPr>
              <a:t>Η μορφή του κύματος δεν είναι ημιτονοειδής αλλά έχει οξείες κορυφές και πεπλατυσμένες κοιλίες</a:t>
            </a:r>
          </a:p>
        </p:txBody>
      </p:sp>
      <p:sp>
        <p:nvSpPr>
          <p:cNvPr id="22" name="Rectangle 8"/>
          <p:cNvSpPr>
            <a:spLocks noChangeArrowheads="1"/>
          </p:cNvSpPr>
          <p:nvPr/>
        </p:nvSpPr>
        <p:spPr bwMode="auto">
          <a:xfrm>
            <a:off x="5724128" y="5445224"/>
            <a:ext cx="2808312" cy="923330"/>
          </a:xfrm>
          <a:prstGeom prst="rect">
            <a:avLst/>
          </a:prstGeom>
          <a:noFill/>
          <a:ln w="9525">
            <a:noFill/>
            <a:miter lim="800000"/>
            <a:headEnd/>
            <a:tailEnd/>
          </a:ln>
          <a:effectLst/>
        </p:spPr>
        <p:txBody>
          <a:bodyPr wrap="square">
            <a:spAutoFit/>
          </a:bodyPr>
          <a:lstStyle/>
          <a:p>
            <a:r>
              <a:rPr lang="el-GR" sz="1800" b="1" dirty="0">
                <a:latin typeface="Calibri" pitchFamily="34" charset="0"/>
                <a:cs typeface="Calibri" pitchFamily="34" charset="0"/>
              </a:rPr>
              <a:t>Μορφολογική διαφορά κύματος απειροστού και πεπερασμένου πλάτους</a:t>
            </a:r>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2"/>
          <p:cNvSpPr>
            <a:spLocks noGrp="1" noChangeArrowheads="1"/>
          </p:cNvSpPr>
          <p:nvPr>
            <p:ph type="title"/>
          </p:nvPr>
        </p:nvSpPr>
        <p:spPr>
          <a:xfrm>
            <a:off x="395536" y="764704"/>
            <a:ext cx="8218487" cy="561975"/>
          </a:xfrm>
        </p:spPr>
        <p:txBody>
          <a:bodyPr/>
          <a:lstStyle/>
          <a:p>
            <a:pPr eaLnBrk="1" hangingPunct="1"/>
            <a:r>
              <a:rPr lang="el-GR" sz="2400" b="1" u="sng" dirty="0" smtClean="0">
                <a:latin typeface="Calibri" pitchFamily="34" charset="0"/>
                <a:cs typeface="Calibri" pitchFamily="34" charset="0"/>
              </a:rPr>
              <a:t>Θεωρίες κυμάτων για αβαθή νερά</a:t>
            </a:r>
          </a:p>
        </p:txBody>
      </p:sp>
      <p:sp>
        <p:nvSpPr>
          <p:cNvPr id="62467" name="Rectangle 3"/>
          <p:cNvSpPr>
            <a:spLocks noGrp="1" noChangeArrowheads="1"/>
          </p:cNvSpPr>
          <p:nvPr>
            <p:ph type="body" idx="1"/>
          </p:nvPr>
        </p:nvSpPr>
        <p:spPr>
          <a:xfrm>
            <a:off x="468313" y="1341438"/>
            <a:ext cx="8280400" cy="5040312"/>
          </a:xfrm>
        </p:spPr>
        <p:txBody>
          <a:bodyPr/>
          <a:lstStyle/>
          <a:p>
            <a:pPr marL="0" indent="0" eaLnBrk="1" hangingPunct="1">
              <a:lnSpc>
                <a:spcPct val="80000"/>
              </a:lnSpc>
              <a:buFontTx/>
              <a:buNone/>
            </a:pPr>
            <a:r>
              <a:rPr lang="el-GR" sz="1600" dirty="0" smtClean="0">
                <a:latin typeface="Calibri" pitchFamily="34" charset="0"/>
                <a:cs typeface="Calibri" pitchFamily="34" charset="0"/>
              </a:rPr>
              <a:t>Όταν τα νερά γίνονται πολύ αβαθή, ακόμα και οι λύσεις του </a:t>
            </a:r>
            <a:r>
              <a:rPr lang="en-GB" sz="1600" dirty="0" smtClean="0">
                <a:latin typeface="Calibri" pitchFamily="34" charset="0"/>
                <a:cs typeface="Calibri" pitchFamily="34" charset="0"/>
              </a:rPr>
              <a:t>Stokes </a:t>
            </a:r>
            <a:r>
              <a:rPr lang="el-GR" sz="1600" dirty="0" smtClean="0">
                <a:latin typeface="Calibri" pitchFamily="34" charset="0"/>
                <a:cs typeface="Calibri" pitchFamily="34" charset="0"/>
              </a:rPr>
              <a:t>δεν είναι ικανές να προβλέψουν την κίνηση του νερού. Έτσι, δημιουργήθηκαν άλλες θεωρίες όπως </a:t>
            </a:r>
            <a:endParaRPr lang="en-US" sz="1600" dirty="0" smtClean="0">
              <a:latin typeface="Calibri" pitchFamily="34" charset="0"/>
              <a:cs typeface="Calibri" pitchFamily="34" charset="0"/>
            </a:endParaRPr>
          </a:p>
          <a:p>
            <a:pPr marL="180975" indent="-180975">
              <a:buFont typeface="Arial" pitchFamily="34" charset="0"/>
              <a:buChar char="•"/>
            </a:pPr>
            <a:r>
              <a:rPr lang="el-GR" sz="1600" dirty="0" smtClean="0"/>
              <a:t>Ελλειπτικού συνημίτονου (</a:t>
            </a:r>
            <a:r>
              <a:rPr lang="en-US" sz="1600" dirty="0" err="1" smtClean="0"/>
              <a:t>cnoidal</a:t>
            </a:r>
            <a:r>
              <a:rPr lang="el-GR" sz="1600" dirty="0" smtClean="0"/>
              <a:t>)</a:t>
            </a:r>
          </a:p>
          <a:p>
            <a:pPr marL="180975" indent="-180975">
              <a:buFont typeface="Arial" pitchFamily="34" charset="0"/>
              <a:buChar char="•"/>
            </a:pPr>
            <a:r>
              <a:rPr lang="el-GR" sz="1600" dirty="0" smtClean="0"/>
              <a:t>Μοναχικού κύματος (</a:t>
            </a:r>
            <a:r>
              <a:rPr lang="en-US" sz="1600" dirty="0" smtClean="0"/>
              <a:t>solitary</a:t>
            </a:r>
            <a:r>
              <a:rPr lang="el-GR" sz="1600" dirty="0" smtClean="0"/>
              <a:t>)</a:t>
            </a:r>
            <a:endParaRPr lang="el-GR" sz="1600" dirty="0" smtClean="0">
              <a:latin typeface="Calibri" pitchFamily="34" charset="0"/>
              <a:cs typeface="Calibri" pitchFamily="34" charset="0"/>
            </a:endParaRPr>
          </a:p>
          <a:p>
            <a:pPr marL="0" indent="0" eaLnBrk="1" hangingPunct="1">
              <a:lnSpc>
                <a:spcPct val="80000"/>
              </a:lnSpc>
              <a:buFontTx/>
              <a:buNone/>
            </a:pPr>
            <a:endParaRPr lang="el-GR" sz="1600" dirty="0" smtClean="0">
              <a:latin typeface="Calibri" pitchFamily="34" charset="0"/>
              <a:cs typeface="Calibri" pitchFamily="34" charset="0"/>
            </a:endParaRPr>
          </a:p>
          <a:p>
            <a:pPr marL="0" indent="0" eaLnBrk="1" hangingPunct="1">
              <a:lnSpc>
                <a:spcPct val="80000"/>
              </a:lnSpc>
              <a:buFontTx/>
              <a:buNone/>
            </a:pPr>
            <a:r>
              <a:rPr lang="el-GR" sz="1600" dirty="0" smtClean="0">
                <a:latin typeface="Calibri" pitchFamily="34" charset="0"/>
                <a:cs typeface="Calibri" pitchFamily="34" charset="0"/>
              </a:rPr>
              <a:t>Τα μαθηματικά των δυο αυτών θεωριών είναι πολύ προχωρημένα και γι αυτό χρησιμοποιούνται σπάνια, ειδικά η δεύτερη.</a:t>
            </a:r>
          </a:p>
          <a:p>
            <a:pPr marL="0" indent="0" eaLnBrk="1" hangingPunct="1">
              <a:lnSpc>
                <a:spcPct val="80000"/>
              </a:lnSpc>
              <a:buFontTx/>
              <a:buNone/>
            </a:pPr>
            <a:endParaRPr lang="el-GR" sz="1600" dirty="0" smtClean="0">
              <a:latin typeface="Calibri" pitchFamily="34" charset="0"/>
              <a:cs typeface="Calibri" pitchFamily="34" charset="0"/>
            </a:endParaRPr>
          </a:p>
          <a:p>
            <a:pPr marL="0" indent="0" eaLnBrk="1" hangingPunct="1">
              <a:lnSpc>
                <a:spcPct val="80000"/>
              </a:lnSpc>
              <a:buFontTx/>
              <a:buNone/>
            </a:pPr>
            <a:r>
              <a:rPr lang="el-GR" sz="1600" dirty="0" smtClean="0">
                <a:latin typeface="Calibri" pitchFamily="34" charset="0"/>
                <a:cs typeface="Calibri" pitchFamily="34" charset="0"/>
              </a:rPr>
              <a:t>Αυτό που πρέπει να θυμάστε είναι ότι οι θεωρίες αυτές βοηθούν να βρεθούν σχέσεις στα σημεία μεγάλης αστάθειας όπως π.χ. στην περιοχή θραύσης κυμάτων.</a:t>
            </a:r>
          </a:p>
          <a:p>
            <a:pPr marL="0" indent="0" eaLnBrk="1" hangingPunct="1">
              <a:lnSpc>
                <a:spcPct val="80000"/>
              </a:lnSpc>
              <a:buFontTx/>
              <a:buNone/>
            </a:pPr>
            <a:endParaRPr lang="el-GR" sz="1600" dirty="0" smtClean="0">
              <a:latin typeface="Calibri" pitchFamily="34" charset="0"/>
              <a:cs typeface="Calibri" pitchFamily="34" charset="0"/>
            </a:endParaRPr>
          </a:p>
          <a:p>
            <a:pPr marL="0" indent="0" eaLnBrk="1" hangingPunct="1">
              <a:lnSpc>
                <a:spcPct val="80000"/>
              </a:lnSpc>
              <a:buFontTx/>
              <a:buNone/>
            </a:pPr>
            <a:r>
              <a:rPr lang="el-GR" sz="1600" dirty="0" smtClean="0">
                <a:latin typeface="Calibri" pitchFamily="34" charset="0"/>
                <a:cs typeface="Calibri" pitchFamily="34" charset="0"/>
              </a:rPr>
              <a:t>Έτσι, με την βοήθεια των μοναχικών κυμάτων βρέθηκε ότι </a:t>
            </a:r>
          </a:p>
          <a:p>
            <a:pPr marL="0" indent="0" algn="ctr" eaLnBrk="1" hangingPunct="1">
              <a:lnSpc>
                <a:spcPct val="80000"/>
              </a:lnSpc>
              <a:buFontTx/>
              <a:buNone/>
            </a:pPr>
            <a:r>
              <a:rPr lang="en-GB" sz="1600" b="1" dirty="0" smtClean="0">
                <a:latin typeface="Calibri" pitchFamily="34" charset="0"/>
                <a:cs typeface="Calibri" pitchFamily="34" charset="0"/>
                <a:sym typeface="Symbol" pitchFamily="18" charset="2"/>
              </a:rPr>
              <a:t>   </a:t>
            </a:r>
            <a:endParaRPr lang="el-GR" sz="1600" b="1" dirty="0" smtClean="0">
              <a:latin typeface="Calibri" pitchFamily="34" charset="0"/>
              <a:cs typeface="Calibri" pitchFamily="34" charset="0"/>
              <a:sym typeface="Symbol" pitchFamily="18" charset="2"/>
            </a:endParaRPr>
          </a:p>
          <a:p>
            <a:pPr marL="0" indent="0" algn="ctr" eaLnBrk="1" hangingPunct="1">
              <a:lnSpc>
                <a:spcPct val="80000"/>
              </a:lnSpc>
              <a:buFontTx/>
              <a:buNone/>
            </a:pPr>
            <a:r>
              <a:rPr lang="en-GB" sz="1600" b="1" dirty="0" smtClean="0">
                <a:latin typeface="Calibri" pitchFamily="34" charset="0"/>
                <a:cs typeface="Calibri" pitchFamily="34" charset="0"/>
                <a:sym typeface="Symbol" pitchFamily="18" charset="2"/>
              </a:rPr>
              <a:t>0.73 </a:t>
            </a:r>
            <a:r>
              <a:rPr lang="el-GR" sz="1600" b="1" dirty="0" smtClean="0">
                <a:latin typeface="Calibri" pitchFamily="34" charset="0"/>
                <a:cs typeface="Calibri" pitchFamily="34" charset="0"/>
                <a:sym typeface="Symbol" pitchFamily="18" charset="2"/>
              </a:rPr>
              <a:t> </a:t>
            </a:r>
            <a:r>
              <a:rPr lang="el-GR" sz="1600" b="1" dirty="0" smtClean="0">
                <a:latin typeface="Calibri" pitchFamily="34" charset="0"/>
                <a:cs typeface="Calibri" pitchFamily="34" charset="0"/>
              </a:rPr>
              <a:t>γ</a:t>
            </a:r>
            <a:r>
              <a:rPr lang="en-GB" sz="1600" b="1" baseline="-25000" dirty="0" smtClean="0">
                <a:latin typeface="Calibri" pitchFamily="34" charset="0"/>
                <a:cs typeface="Calibri" pitchFamily="34" charset="0"/>
              </a:rPr>
              <a:t>b</a:t>
            </a:r>
            <a:r>
              <a:rPr lang="en-GB" sz="1600" b="1" dirty="0" smtClean="0">
                <a:latin typeface="Calibri" pitchFamily="34" charset="0"/>
                <a:cs typeface="Calibri" pitchFamily="34" charset="0"/>
              </a:rPr>
              <a:t> =</a:t>
            </a:r>
            <a:r>
              <a:rPr lang="el-GR" sz="1600" b="1" dirty="0" smtClean="0">
                <a:latin typeface="Calibri" pitchFamily="34" charset="0"/>
                <a:cs typeface="Calibri" pitchFamily="34" charset="0"/>
              </a:rPr>
              <a:t> </a:t>
            </a:r>
            <a:r>
              <a:rPr lang="en-GB" sz="1600" b="1" dirty="0" smtClean="0">
                <a:latin typeface="Calibri" pitchFamily="34" charset="0"/>
                <a:cs typeface="Calibri" pitchFamily="34" charset="0"/>
              </a:rPr>
              <a:t>(</a:t>
            </a:r>
            <a:r>
              <a:rPr lang="en-GB" sz="1600" b="1" dirty="0" err="1" smtClean="0">
                <a:latin typeface="Calibri" pitchFamily="34" charset="0"/>
                <a:cs typeface="Calibri" pitchFamily="34" charset="0"/>
              </a:rPr>
              <a:t>H</a:t>
            </a:r>
            <a:r>
              <a:rPr lang="en-GB" sz="1600" b="1" baseline="-25000" dirty="0" err="1" smtClean="0">
                <a:latin typeface="Calibri" pitchFamily="34" charset="0"/>
                <a:cs typeface="Calibri" pitchFamily="34" charset="0"/>
              </a:rPr>
              <a:t>b</a:t>
            </a:r>
            <a:r>
              <a:rPr lang="en-GB" sz="1600" b="1" dirty="0" smtClean="0">
                <a:latin typeface="Calibri" pitchFamily="34" charset="0"/>
                <a:cs typeface="Calibri" pitchFamily="34" charset="0"/>
              </a:rPr>
              <a:t>/</a:t>
            </a:r>
            <a:r>
              <a:rPr lang="en-GB" sz="1600" b="1" dirty="0" err="1" smtClean="0">
                <a:latin typeface="Calibri" pitchFamily="34" charset="0"/>
                <a:cs typeface="Calibri" pitchFamily="34" charset="0"/>
              </a:rPr>
              <a:t>h</a:t>
            </a:r>
            <a:r>
              <a:rPr lang="en-GB" sz="1600" b="1" baseline="-25000" dirty="0" err="1" smtClean="0">
                <a:latin typeface="Calibri" pitchFamily="34" charset="0"/>
                <a:cs typeface="Calibri" pitchFamily="34" charset="0"/>
              </a:rPr>
              <a:t>b</a:t>
            </a:r>
            <a:r>
              <a:rPr lang="en-GB" sz="1600" b="1" dirty="0" smtClean="0">
                <a:latin typeface="Calibri" pitchFamily="34" charset="0"/>
                <a:cs typeface="Calibri" pitchFamily="34" charset="0"/>
              </a:rPr>
              <a:t>) = </a:t>
            </a:r>
            <a:r>
              <a:rPr lang="el-GR" sz="1600" b="1" dirty="0" smtClean="0">
                <a:latin typeface="Calibri" pitchFamily="34" charset="0"/>
                <a:cs typeface="Calibri" pitchFamily="34" charset="0"/>
                <a:sym typeface="Symbol" pitchFamily="18" charset="2"/>
              </a:rPr>
              <a:t></a:t>
            </a:r>
            <a:r>
              <a:rPr lang="en-GB" sz="1600" b="1" dirty="0" smtClean="0">
                <a:latin typeface="Calibri" pitchFamily="34" charset="0"/>
                <a:cs typeface="Calibri" pitchFamily="34" charset="0"/>
                <a:sym typeface="Symbol" pitchFamily="18" charset="2"/>
              </a:rPr>
              <a:t> 1.03</a:t>
            </a:r>
            <a:r>
              <a:rPr lang="el-GR" sz="1600" b="1" dirty="0" smtClean="0">
                <a:latin typeface="Calibri" pitchFamily="34" charset="0"/>
                <a:cs typeface="Calibri" pitchFamily="34" charset="0"/>
              </a:rPr>
              <a:t> </a:t>
            </a:r>
          </a:p>
          <a:p>
            <a:pPr marL="0" indent="0" eaLnBrk="1" hangingPunct="1">
              <a:lnSpc>
                <a:spcPct val="80000"/>
              </a:lnSpc>
              <a:buFontTx/>
              <a:buNone/>
            </a:pPr>
            <a:r>
              <a:rPr lang="el-GR" sz="1600" dirty="0" smtClean="0">
                <a:latin typeface="Calibri" pitchFamily="34" charset="0"/>
                <a:cs typeface="Calibri" pitchFamily="34" charset="0"/>
              </a:rPr>
              <a:t>	</a:t>
            </a:r>
          </a:p>
          <a:p>
            <a:pPr marL="0" indent="0" eaLnBrk="1" hangingPunct="1">
              <a:lnSpc>
                <a:spcPct val="80000"/>
              </a:lnSpc>
              <a:buFontTx/>
              <a:buNone/>
            </a:pPr>
            <a:r>
              <a:rPr lang="el-GR" sz="1600" dirty="0" smtClean="0">
                <a:latin typeface="Calibri" pitchFamily="34" charset="0"/>
                <a:cs typeface="Calibri" pitchFamily="34" charset="0"/>
              </a:rPr>
              <a:t>Όπου γ</a:t>
            </a:r>
            <a:r>
              <a:rPr lang="en-GB" sz="1600" baseline="-25000" dirty="0" smtClean="0">
                <a:latin typeface="Calibri" pitchFamily="34" charset="0"/>
                <a:cs typeface="Calibri" pitchFamily="34" charset="0"/>
              </a:rPr>
              <a:t>b</a:t>
            </a:r>
            <a:r>
              <a:rPr lang="el-GR" sz="1600" dirty="0" smtClean="0">
                <a:latin typeface="Calibri" pitchFamily="34" charset="0"/>
                <a:cs typeface="Calibri" pitchFamily="34" charset="0"/>
              </a:rPr>
              <a:t> είναι η σχέση μεταξύ ύψους κύματος και βάθους στο σημείο θραύσης. Πειραματικά δεδομένα (π.χ. </a:t>
            </a:r>
            <a:r>
              <a:rPr lang="en-GB" sz="1600" dirty="0" err="1" smtClean="0">
                <a:latin typeface="Calibri" pitchFamily="34" charset="0"/>
                <a:cs typeface="Calibri" pitchFamily="34" charset="0"/>
              </a:rPr>
              <a:t>Svendrup</a:t>
            </a:r>
            <a:r>
              <a:rPr lang="en-GB" sz="1600" dirty="0" smtClean="0">
                <a:latin typeface="Calibri" pitchFamily="34" charset="0"/>
                <a:cs typeface="Calibri" pitchFamily="34" charset="0"/>
              </a:rPr>
              <a:t> and </a:t>
            </a:r>
            <a:r>
              <a:rPr lang="en-GB" sz="1600" dirty="0" err="1" smtClean="0">
                <a:latin typeface="Calibri" pitchFamily="34" charset="0"/>
                <a:cs typeface="Calibri" pitchFamily="34" charset="0"/>
              </a:rPr>
              <a:t>Munk</a:t>
            </a:r>
            <a:r>
              <a:rPr lang="en-GB" sz="1600" dirty="0" smtClean="0">
                <a:latin typeface="Calibri" pitchFamily="34" charset="0"/>
                <a:cs typeface="Calibri" pitchFamily="34" charset="0"/>
              </a:rPr>
              <a:t>, 1946, Trans. Am. </a:t>
            </a:r>
            <a:r>
              <a:rPr lang="en-GB" sz="1600" dirty="0" err="1" smtClean="0">
                <a:latin typeface="Calibri" pitchFamily="34" charset="0"/>
                <a:cs typeface="Calibri" pitchFamily="34" charset="0"/>
              </a:rPr>
              <a:t>Geoph</a:t>
            </a:r>
            <a:r>
              <a:rPr lang="en-GB" sz="1600" dirty="0" smtClean="0">
                <a:latin typeface="Calibri" pitchFamily="34" charset="0"/>
                <a:cs typeface="Calibri" pitchFamily="34" charset="0"/>
              </a:rPr>
              <a:t>. Union, 27, 828-836) </a:t>
            </a:r>
            <a:r>
              <a:rPr lang="el-GR" sz="1600" dirty="0" smtClean="0">
                <a:latin typeface="Calibri" pitchFamily="34" charset="0"/>
                <a:cs typeface="Calibri" pitchFamily="34" charset="0"/>
              </a:rPr>
              <a:t>έδειξαν καλή συμφωνία (0.78).</a:t>
            </a:r>
            <a:r>
              <a:rPr lang="en-GB" sz="1600" dirty="0" smtClean="0">
                <a:latin typeface="Calibri" pitchFamily="34" charset="0"/>
                <a:cs typeface="Calibri" pitchFamily="34" charset="0"/>
              </a:rPr>
              <a:t> </a:t>
            </a:r>
            <a:endParaRPr lang="el-GR" sz="1600" dirty="0" smtClean="0">
              <a:latin typeface="Calibri" pitchFamily="34" charset="0"/>
              <a:cs typeface="Calibri" pitchFamily="34" charset="0"/>
            </a:endParaRPr>
          </a:p>
          <a:p>
            <a:pPr marL="0" indent="0" eaLnBrk="1" hangingPunct="1">
              <a:lnSpc>
                <a:spcPct val="80000"/>
              </a:lnSpc>
              <a:buFontTx/>
              <a:buNone/>
            </a:pPr>
            <a:endParaRPr lang="el-GR" sz="1600" dirty="0" smtClean="0">
              <a:latin typeface="Calibri" pitchFamily="34" charset="0"/>
              <a:cs typeface="Calibri" pitchFamily="34" charset="0"/>
            </a:endParaRPr>
          </a:p>
          <a:p>
            <a:pPr marL="0" indent="0" eaLnBrk="1" hangingPunct="1">
              <a:lnSpc>
                <a:spcPct val="80000"/>
              </a:lnSpc>
              <a:buFontTx/>
              <a:buNone/>
            </a:pPr>
            <a:r>
              <a:rPr lang="el-GR" sz="1600" dirty="0" smtClean="0">
                <a:latin typeface="Calibri" pitchFamily="34" charset="0"/>
                <a:cs typeface="Calibri" pitchFamily="34" charset="0"/>
              </a:rPr>
              <a:t>Τέλος, να θυμάστε ότι οι διάφορες θεωρίες χρησιμοποιούνται σε διαφορετικές περιπτώσεις (δηλ εκεί που οι λύσεις που δίνουν είναι πλέον ακριβείς.     </a:t>
            </a:r>
          </a:p>
        </p:txBody>
      </p:sp>
      <p:sp>
        <p:nvSpPr>
          <p:cNvPr id="4" name="1 - Τίτλος"/>
          <p:cNvSpPr txBox="1">
            <a:spLocks/>
          </p:cNvSpPr>
          <p:nvPr/>
        </p:nvSpPr>
        <p:spPr bwMode="auto">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miter lim="800000"/>
            <a:headEnd/>
            <a:tailEnd/>
          </a:ln>
        </p:spPr>
        <p:style>
          <a:lnRef idx="2">
            <a:schemeClr val="accent1"/>
          </a:lnRef>
          <a:fillRef idx="1">
            <a:schemeClr val="lt1"/>
          </a:fillRef>
          <a:effectRef idx="0">
            <a:schemeClr val="accent1"/>
          </a:effectRef>
          <a:fontRef idx="minor">
            <a:schemeClr val="dk1"/>
          </a:fontRef>
        </p:style>
        <p:txBody>
          <a:bodyPr vert="horz" wrap="square" lIns="91440" tIns="45720" rIns="91440" bIns="45720" numCol="1" anchor="t" anchorCtr="0" compatLnSpc="1">
            <a:prstTxWarp prst="textNoShape">
              <a:avLst/>
            </a:prstTxWarp>
            <a:noAutofit/>
          </a:bodyPr>
          <a:lstStyle/>
          <a:p>
            <a:pPr marR="0" lvl="0" algn="ctr" defTabSz="914400" rtl="0" eaLnBrk="0" fontAlgn="base" latinLnBrk="0" hangingPunct="0">
              <a:lnSpc>
                <a:spcPct val="100000"/>
              </a:lnSpc>
              <a:spcBef>
                <a:spcPts val="0"/>
              </a:spcBef>
              <a:spcAft>
                <a:spcPct val="0"/>
              </a:spcAft>
              <a:buClrTx/>
              <a:buSzTx/>
              <a:tabLst/>
              <a:defRPr/>
            </a:pPr>
            <a:r>
              <a:rPr kumimoji="0" lang="el-GR" sz="2800" b="1" i="0" u="none" strike="noStrike" kern="1200" cap="none" spc="0" normalizeH="0" baseline="0" noProof="0" dirty="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cxnSp>
        <p:nvCxnSpPr>
          <p:cNvPr id="5" name="4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6"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7" name="6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8" name="Picture 2"/>
          <p:cNvPicPr>
            <a:picLocks noChangeAspect="1" noChangeArrowheads="1"/>
          </p:cNvPicPr>
          <p:nvPr/>
        </p:nvPicPr>
        <p:blipFill>
          <a:blip r:embed="rId3" cstate="print"/>
          <a:srcRect/>
          <a:stretch>
            <a:fillRect/>
          </a:stretch>
        </p:blipFill>
        <p:spPr bwMode="auto">
          <a:xfrm>
            <a:off x="0" y="0"/>
            <a:ext cx="780777" cy="785292"/>
          </a:xfrm>
          <a:prstGeom prst="rect">
            <a:avLst/>
          </a:prstGeom>
          <a:blipFill>
            <a:blip r:embed="rId4"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60" name="Rectangle 4"/>
          <p:cNvSpPr>
            <a:spLocks noChangeArrowheads="1"/>
          </p:cNvSpPr>
          <p:nvPr/>
        </p:nvSpPr>
        <p:spPr bwMode="auto">
          <a:xfrm>
            <a:off x="323528" y="1916832"/>
            <a:ext cx="8496944" cy="1477328"/>
          </a:xfrm>
          <a:prstGeom prst="rect">
            <a:avLst/>
          </a:prstGeom>
          <a:noFill/>
          <a:ln w="9525">
            <a:noFill/>
            <a:miter lim="800000"/>
            <a:headEnd/>
            <a:tailEnd/>
          </a:ln>
          <a:effectLst/>
        </p:spPr>
        <p:txBody>
          <a:bodyPr wrap="square">
            <a:spAutoFit/>
          </a:bodyPr>
          <a:lstStyle/>
          <a:p>
            <a:pPr>
              <a:spcBef>
                <a:spcPts val="0"/>
              </a:spcBef>
            </a:pPr>
            <a:r>
              <a:rPr lang="el-GR" sz="1800" dirty="0" smtClean="0">
                <a:latin typeface="Arial" charset="0"/>
              </a:rPr>
              <a:t>Στην θεωρία αυτή κάθε κύμα εξετάζεται χωριστά. Το κύμα διαδίδεται πάνω στην</a:t>
            </a:r>
          </a:p>
          <a:p>
            <a:pPr>
              <a:spcBef>
                <a:spcPts val="0"/>
              </a:spcBef>
            </a:pPr>
            <a:r>
              <a:rPr lang="el-GR" sz="1800" dirty="0" smtClean="0">
                <a:latin typeface="Arial" charset="0"/>
              </a:rPr>
              <a:t>ελεύθερη υδάτινη επιφάνεια σαν μια έξαρση χωρίς να υπάρχει κοιλιά. Τα μόρια</a:t>
            </a:r>
          </a:p>
          <a:p>
            <a:pPr>
              <a:spcBef>
                <a:spcPts val="0"/>
              </a:spcBef>
            </a:pPr>
            <a:r>
              <a:rPr lang="el-GR" sz="1800" dirty="0" smtClean="0">
                <a:latin typeface="Arial" charset="0"/>
              </a:rPr>
              <a:t>του νερού είναι ακίνητα και μόλις περάσει από πάνω τους το κύμα κινούνται</a:t>
            </a:r>
          </a:p>
          <a:p>
            <a:pPr>
              <a:spcBef>
                <a:spcPts val="0"/>
              </a:spcBef>
            </a:pPr>
            <a:r>
              <a:rPr lang="el-GR" sz="1800" dirty="0" smtClean="0">
                <a:latin typeface="Arial" charset="0"/>
              </a:rPr>
              <a:t>προς τα μπροστά γράφοντας είτε τροχιά τόξου εφόσον βρίσκονται στην</a:t>
            </a:r>
          </a:p>
          <a:p>
            <a:pPr>
              <a:spcBef>
                <a:spcPts val="0"/>
              </a:spcBef>
            </a:pPr>
            <a:r>
              <a:rPr lang="el-GR" sz="1800" dirty="0" smtClean="0">
                <a:latin typeface="Arial" charset="0"/>
              </a:rPr>
              <a:t>επιφάνεια, είτε ευθύγραμμου τμήματος αν βρίσκονται στον πυθμένα.</a:t>
            </a:r>
            <a:endParaRPr lang="el-GR" sz="1800" dirty="0">
              <a:latin typeface="Arial" charset="0"/>
            </a:endParaRPr>
          </a:p>
        </p:txBody>
      </p:sp>
      <p:cxnSp>
        <p:nvCxnSpPr>
          <p:cNvPr id="14" name="13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5"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6" name="15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8" name="1 - Τίτλος"/>
          <p:cNvSpPr txBox="1">
            <a:spLocks/>
          </p:cNvSpPr>
          <p:nvPr/>
        </p:nvSpPr>
        <p:spPr>
          <a:xfrm>
            <a:off x="0" y="0"/>
            <a:ext cx="9144000" cy="836712"/>
          </a:xfrm>
          <a:prstGeom prst="rect">
            <a:avLst/>
          </a:prstGeo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a:noAutofit/>
          </a:bodyPr>
          <a:lstStyle/>
          <a:p>
            <a:pPr marL="0" marR="0" lvl="0" indent="0" algn="ctr" defTabSz="914400" rtl="0" eaLnBrk="0" fontAlgn="base" latinLnBrk="0" hangingPunct="0">
              <a:lnSpc>
                <a:spcPct val="100000"/>
              </a:lnSpc>
              <a:spcBef>
                <a:spcPct val="0"/>
              </a:spcBef>
              <a:spcAft>
                <a:spcPct val="0"/>
              </a:spcAft>
              <a:buClrTx/>
              <a:buSzTx/>
              <a:buFontTx/>
              <a:buNone/>
              <a:tabLst/>
              <a:defRPr/>
            </a:pPr>
            <a:r>
              <a:rPr kumimoji="0" lang="el-GR" sz="2800" b="1" i="0" u="none" strike="noStrike" kern="1200" cap="none" spc="0" normalizeH="0" baseline="0" noProof="0" smtClean="0">
                <a:ln>
                  <a:noFill/>
                </a:ln>
                <a:solidFill>
                  <a:schemeClr val="dk1"/>
                </a:solidFill>
                <a:effectLst/>
                <a:uLnTx/>
                <a:uFillTx/>
                <a:latin typeface="Calibri" pitchFamily="34" charset="0"/>
                <a:ea typeface="+mn-ea"/>
                <a:cs typeface="Calibri" pitchFamily="34" charset="0"/>
              </a:rPr>
              <a:t>Θεωρίες κυμάτων </a:t>
            </a:r>
            <a:endParaRPr kumimoji="0" lang="el-GR" sz="2800" b="1" i="0" u="none" strike="noStrike" kern="1200" cap="none" spc="0" normalizeH="0" baseline="0" noProof="0" dirty="0">
              <a:ln>
                <a:noFill/>
              </a:ln>
              <a:solidFill>
                <a:schemeClr val="tx1"/>
              </a:solidFill>
              <a:effectLst/>
              <a:uLnTx/>
              <a:uFillTx/>
              <a:latin typeface="Bookman Old Style" pitchFamily="18" charset="0"/>
              <a:ea typeface="+mn-ea"/>
              <a:cs typeface="+mn-cs"/>
            </a:endParaRPr>
          </a:p>
        </p:txBody>
      </p:sp>
      <p:pic>
        <p:nvPicPr>
          <p:cNvPr id="19" name="Picture 2"/>
          <p:cNvPicPr>
            <a:picLocks noChangeAspect="1" noChangeArrowheads="1"/>
          </p:cNvPicPr>
          <p:nvPr/>
        </p:nvPicPr>
        <p:blipFill>
          <a:blip r:embed="rId2" cstate="print"/>
          <a:srcRect/>
          <a:stretch>
            <a:fillRect/>
          </a:stretch>
        </p:blipFill>
        <p:spPr bwMode="auto">
          <a:xfrm>
            <a:off x="0" y="0"/>
            <a:ext cx="780777" cy="785292"/>
          </a:xfrm>
          <a:prstGeom prst="rect">
            <a:avLst/>
          </a:prstGeom>
          <a:blipFill>
            <a:blip r:embed="rId3"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
        <p:nvSpPr>
          <p:cNvPr id="12" name="11 - Ορθογώνιο"/>
          <p:cNvSpPr/>
          <p:nvPr/>
        </p:nvSpPr>
        <p:spPr>
          <a:xfrm>
            <a:off x="791072" y="908720"/>
            <a:ext cx="8352928" cy="400110"/>
          </a:xfrm>
          <a:prstGeom prst="rect">
            <a:avLst/>
          </a:prstGeom>
        </p:spPr>
        <p:txBody>
          <a:bodyPr wrap="square">
            <a:spAutoFit/>
          </a:bodyPr>
          <a:lstStyle/>
          <a:p>
            <a:r>
              <a:rPr lang="el-GR" sz="2000" i="1" u="sng" dirty="0" smtClean="0">
                <a:solidFill>
                  <a:prstClr val="black"/>
                </a:solidFill>
                <a:latin typeface="Calibri"/>
              </a:rPr>
              <a:t>ΜΗ ΓΡΑΜΜΙΚΟΙ ΚΥΜΑΤΙΣΜΟΙ ΚΑΙ ΚΥΜΑΤΙΣΜΟΙ ΠΕΠΕΡΑΣΜΕΝΟΥ ΠΛΑΤΟΥΣ</a:t>
            </a:r>
          </a:p>
        </p:txBody>
      </p:sp>
      <p:sp>
        <p:nvSpPr>
          <p:cNvPr id="13" name="Rectangle 2"/>
          <p:cNvSpPr txBox="1">
            <a:spLocks noChangeArrowheads="1"/>
          </p:cNvSpPr>
          <p:nvPr/>
        </p:nvSpPr>
        <p:spPr bwMode="auto">
          <a:xfrm>
            <a:off x="179512" y="1052736"/>
            <a:ext cx="8686800" cy="922338"/>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algn="ctr">
              <a:defRPr/>
            </a:pPr>
            <a:r>
              <a:rPr lang="el-GR" sz="2000" b="1" kern="0" dirty="0" smtClean="0">
                <a:latin typeface="Calibri" pitchFamily="34" charset="0"/>
                <a:ea typeface="+mj-ea"/>
                <a:cs typeface="Calibri" pitchFamily="34" charset="0"/>
              </a:rPr>
              <a:t>Θεωρία μοναχικού κύματος</a:t>
            </a:r>
          </a:p>
        </p:txBody>
      </p:sp>
      <p:pic>
        <p:nvPicPr>
          <p:cNvPr id="537603" name="Picture 3"/>
          <p:cNvPicPr>
            <a:picLocks noChangeAspect="1" noChangeArrowheads="1"/>
          </p:cNvPicPr>
          <p:nvPr/>
        </p:nvPicPr>
        <p:blipFill>
          <a:blip r:embed="rId4" cstate="print"/>
          <a:srcRect/>
          <a:stretch>
            <a:fillRect/>
          </a:stretch>
        </p:blipFill>
        <p:spPr bwMode="auto">
          <a:xfrm>
            <a:off x="827584" y="3861048"/>
            <a:ext cx="7364455" cy="1944216"/>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r>
              <a:rPr lang="el-GR" sz="2800" b="1" dirty="0" smtClean="0"/>
              <a:t>Θεωρίες κυματισμών</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11" name="Text Box 6"/>
          <p:cNvSpPr txBox="1">
            <a:spLocks noChangeArrowheads="1"/>
          </p:cNvSpPr>
          <p:nvPr/>
        </p:nvSpPr>
        <p:spPr bwMode="auto">
          <a:xfrm>
            <a:off x="1691680" y="6093296"/>
            <a:ext cx="6264696" cy="366713"/>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txBody>
          <a:bodyPr wrap="square">
            <a:spAutoFit/>
          </a:bodyPr>
          <a:lstStyle/>
          <a:p>
            <a:pPr fontAlgn="auto">
              <a:spcBef>
                <a:spcPts val="0"/>
              </a:spcBef>
              <a:spcAft>
                <a:spcPts val="0"/>
              </a:spcAft>
              <a:defRPr/>
            </a:pPr>
            <a:r>
              <a:rPr lang="el-GR" sz="1800" kern="0" dirty="0" smtClean="0">
                <a:solidFill>
                  <a:prstClr val="black"/>
                </a:solidFill>
                <a:latin typeface="Calibri"/>
              </a:rPr>
              <a:t>Σχηματική παρουσίαση των κυμάτων των διαφόρων θεωριών</a:t>
            </a:r>
          </a:p>
        </p:txBody>
      </p:sp>
      <p:pic>
        <p:nvPicPr>
          <p:cNvPr id="8" name="7 - Εικόνα" descr="UntitledF.png"/>
          <p:cNvPicPr>
            <a:picLocks noChangeAspect="1"/>
          </p:cNvPicPr>
          <p:nvPr/>
        </p:nvPicPr>
        <p:blipFill>
          <a:blip r:embed="rId3" cstate="print"/>
          <a:stretch>
            <a:fillRect/>
          </a:stretch>
        </p:blipFill>
        <p:spPr>
          <a:xfrm>
            <a:off x="1835696" y="1196752"/>
            <a:ext cx="5436096" cy="4471026"/>
          </a:xfrm>
          <a:prstGeom prst="rect">
            <a:avLst/>
          </a:prstGeom>
          <a:ln>
            <a:solidFill>
              <a:schemeClr val="tx1"/>
            </a:solidFill>
          </a:ln>
          <a:effectLst>
            <a:outerShdw blurRad="292100" dist="139700" dir="2700000" algn="tl" rotWithShape="0">
              <a:srgbClr val="333333">
                <a:alpha val="65000"/>
              </a:srgbClr>
            </a:outerShdw>
          </a:effectLst>
        </p:spPr>
      </p:pic>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r>
              <a:rPr lang="el-GR" sz="2800" b="1" dirty="0" smtClean="0"/>
              <a:t>Θεωρίες κυματισμών</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7" name="6 - Εικόνα" descr="Εικόνα4ILH'.png"/>
          <p:cNvPicPr>
            <a:picLocks noChangeAspect="1"/>
          </p:cNvPicPr>
          <p:nvPr/>
        </p:nvPicPr>
        <p:blipFill>
          <a:blip r:embed="rId3" cstate="print"/>
          <a:srcRect l="1054" b="1808"/>
          <a:stretch>
            <a:fillRect/>
          </a:stretch>
        </p:blipFill>
        <p:spPr>
          <a:xfrm>
            <a:off x="1259632" y="1268760"/>
            <a:ext cx="6762750" cy="4537075"/>
          </a:xfrm>
          <a:prstGeom prst="rect">
            <a:avLst/>
          </a:prstGeom>
          <a:effectLst>
            <a:outerShdw blurRad="50800" dist="139700" dir="2700000" algn="tl" rotWithShape="0">
              <a:prstClr val="black">
                <a:alpha val="40000"/>
              </a:prstClr>
            </a:outerShdw>
          </a:effectLst>
        </p:spPr>
      </p:pic>
      <p:sp>
        <p:nvSpPr>
          <p:cNvPr id="8" name="Text Box 6"/>
          <p:cNvSpPr txBox="1">
            <a:spLocks noChangeArrowheads="1"/>
          </p:cNvSpPr>
          <p:nvPr/>
        </p:nvSpPr>
        <p:spPr bwMode="auto">
          <a:xfrm>
            <a:off x="971600" y="6093296"/>
            <a:ext cx="7525271" cy="369332"/>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txBody>
          <a:bodyPr wrap="squar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l-GR" sz="1800" b="0" i="0" u="none" strike="noStrike" kern="0" cap="none" spc="0" normalizeH="0" baseline="0" noProof="0" dirty="0" smtClean="0">
                <a:ln>
                  <a:noFill/>
                </a:ln>
                <a:effectLst/>
                <a:uLnTx/>
                <a:uFillTx/>
                <a:latin typeface="+mn-lt"/>
              </a:rPr>
              <a:t>Σύγκριση θεωριών με πειραματικά δεδομένα για αβαθή νερά (</a:t>
            </a:r>
            <a:r>
              <a:rPr kumimoji="0" lang="en-US" sz="1800" b="0" i="0" u="none" strike="noStrike" kern="0" cap="none" spc="0" normalizeH="0" baseline="0" noProof="0" dirty="0" err="1" smtClean="0">
                <a:ln>
                  <a:noFill/>
                </a:ln>
                <a:effectLst/>
                <a:uLnTx/>
                <a:uFillTx/>
                <a:latin typeface="+mn-lt"/>
              </a:rPr>
              <a:t>Komar</a:t>
            </a:r>
            <a:r>
              <a:rPr kumimoji="0" lang="en-US" sz="1800" b="0" i="0" u="none" strike="noStrike" kern="0" cap="none" spc="0" normalizeH="0" baseline="0" noProof="0" dirty="0" smtClean="0">
                <a:ln>
                  <a:noFill/>
                </a:ln>
                <a:effectLst/>
                <a:uLnTx/>
                <a:uFillTx/>
                <a:latin typeface="+mn-lt"/>
              </a:rPr>
              <a:t>, 1998)</a:t>
            </a:r>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 Τίτλος"/>
          <p:cNvSpPr>
            <a:spLocks noGrp="1"/>
          </p:cNvSpPr>
          <p:nvPr>
            <p:ph type="ctrTitle"/>
          </p:nvPr>
        </p:nvSpPr>
        <p:spPr>
          <a:xfrm>
            <a:off x="0" y="0"/>
            <a:ext cx="9144000" cy="836712"/>
          </a:xfrm>
          <a:gradFill flip="none" rotWithShape="1">
            <a:gsLst>
              <a:gs pos="100000">
                <a:schemeClr val="bg1"/>
              </a:gs>
              <a:gs pos="27000">
                <a:srgbClr val="95C9D7">
                  <a:alpha val="60000"/>
                </a:srgbClr>
              </a:gs>
              <a:gs pos="100000">
                <a:schemeClr val="accent5">
                  <a:lumMod val="60000"/>
                  <a:lumOff val="40000"/>
                  <a:tint val="23500"/>
                  <a:satMod val="160000"/>
                </a:schemeClr>
              </a:gs>
            </a:gsLst>
            <a:lin ang="0" scaled="1"/>
            <a:tileRect/>
          </a:gradFill>
          <a:ln w="3175">
            <a:noFill/>
          </a:ln>
        </p:spPr>
        <p:style>
          <a:lnRef idx="2">
            <a:schemeClr val="accent1"/>
          </a:lnRef>
          <a:fillRef idx="1">
            <a:schemeClr val="lt1"/>
          </a:fillRef>
          <a:effectRef idx="0">
            <a:schemeClr val="accent1"/>
          </a:effectRef>
          <a:fontRef idx="minor">
            <a:schemeClr val="dk1"/>
          </a:fontRef>
        </p:style>
        <p:txBody>
          <a:bodyPr>
            <a:noAutofit/>
          </a:bodyPr>
          <a:lstStyle/>
          <a:p>
            <a:r>
              <a:rPr lang="el-GR" sz="2800" b="1" dirty="0" smtClean="0"/>
              <a:t>Θεωρίες κυματισμών</a:t>
            </a:r>
            <a:endParaRPr lang="el-GR" sz="2800" b="1" cap="none" dirty="0">
              <a:ln>
                <a:noFill/>
              </a:ln>
              <a:solidFill>
                <a:schemeClr val="tx1"/>
              </a:solidFill>
              <a:effectLst/>
              <a:latin typeface="Bookman Old Style" pitchFamily="18" charset="0"/>
            </a:endParaRPr>
          </a:p>
        </p:txBody>
      </p:sp>
      <p:cxnSp>
        <p:nvCxnSpPr>
          <p:cNvPr id="6" name="5 - Ευθεία γραμμή σύνδεσης"/>
          <p:cNvCxnSpPr/>
          <p:nvPr/>
        </p:nvCxnSpPr>
        <p:spPr>
          <a:xfrm>
            <a:off x="0" y="836712"/>
            <a:ext cx="9144000" cy="0"/>
          </a:xfrm>
          <a:prstGeom prst="line">
            <a:avLst/>
          </a:prstGeom>
          <a:ln w="57150">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sp>
        <p:nvSpPr>
          <p:cNvPr id="9" name="1 - Τίτλος"/>
          <p:cNvSpPr txBox="1">
            <a:spLocks/>
          </p:cNvSpPr>
          <p:nvPr/>
        </p:nvSpPr>
        <p:spPr>
          <a:xfrm>
            <a:off x="0" y="6597352"/>
            <a:ext cx="9144000" cy="260648"/>
          </a:xfrm>
          <a:prstGeom prst="rect">
            <a:avLst/>
          </a:prstGeom>
          <a:gradFill flip="none" rotWithShape="1">
            <a:gsLst>
              <a:gs pos="100000">
                <a:schemeClr val="bg1"/>
              </a:gs>
              <a:gs pos="27000">
                <a:srgbClr val="95C9D7"/>
              </a:gs>
              <a:gs pos="100000">
                <a:schemeClr val="accent5">
                  <a:lumMod val="60000"/>
                  <a:lumOff val="40000"/>
                  <a:tint val="23500"/>
                  <a:satMod val="160000"/>
                </a:schemeClr>
              </a:gs>
            </a:gsLst>
            <a:lin ang="0" scaled="1"/>
            <a:tileRect/>
          </a:gradFill>
          <a:ln w="3175" cap="flat" cmpd="sng" algn="ctr">
            <a:noFill/>
            <a:prstDash val="solid"/>
          </a:ln>
        </p:spPr>
        <p:style>
          <a:lnRef idx="2">
            <a:schemeClr val="accent1"/>
          </a:lnRef>
          <a:fillRef idx="1">
            <a:schemeClr val="lt1"/>
          </a:fillRef>
          <a:effectRef idx="0">
            <a:schemeClr val="accent1"/>
          </a:effectRef>
          <a:fontRef idx="minor">
            <a:schemeClr val="dk1"/>
          </a:fontRef>
        </p:style>
        <p:txBody>
          <a:bodyPr vert="horz" lIns="91440" tIns="45720" rIns="91440" bIns="45720" rtlCol="0" anchor="ctr">
            <a:noAutofit/>
          </a:bodyPr>
          <a:lstStyle/>
          <a:p>
            <a:pPr algn="ctr" fontAlgn="auto">
              <a:spcAft>
                <a:spcPts val="0"/>
              </a:spcAft>
              <a:defRPr/>
            </a:pPr>
            <a:endParaRPr lang="el-GR" sz="3200" dirty="0">
              <a:solidFill>
                <a:prstClr val="black"/>
              </a:solidFill>
              <a:latin typeface="Bookman Old Style" pitchFamily="18" charset="0"/>
            </a:endParaRPr>
          </a:p>
        </p:txBody>
      </p:sp>
      <p:cxnSp>
        <p:nvCxnSpPr>
          <p:cNvPr id="10" name="9 - Ευθεία γραμμή σύνδεσης"/>
          <p:cNvCxnSpPr/>
          <p:nvPr/>
        </p:nvCxnSpPr>
        <p:spPr>
          <a:xfrm>
            <a:off x="0" y="6597352"/>
            <a:ext cx="9144000" cy="0"/>
          </a:xfrm>
          <a:prstGeom prst="line">
            <a:avLst/>
          </a:prstGeom>
          <a:ln w="3175">
            <a:solidFill>
              <a:schemeClr val="accent5">
                <a:lumMod val="75000"/>
              </a:schemeClr>
            </a:solidFill>
          </a:ln>
        </p:spPr>
        <p:style>
          <a:lnRef idx="1">
            <a:schemeClr val="accent1"/>
          </a:lnRef>
          <a:fillRef idx="0">
            <a:schemeClr val="accent1"/>
          </a:fillRef>
          <a:effectRef idx="0">
            <a:schemeClr val="accent1"/>
          </a:effectRef>
          <a:fontRef idx="minor">
            <a:schemeClr val="tx1"/>
          </a:fontRef>
        </p:style>
      </p:cxnSp>
      <p:pic>
        <p:nvPicPr>
          <p:cNvPr id="12" name="5 - Εικόνα" descr="Εικόνα3IF.png"/>
          <p:cNvPicPr>
            <a:picLocks noChangeAspect="1"/>
          </p:cNvPicPr>
          <p:nvPr/>
        </p:nvPicPr>
        <p:blipFill>
          <a:blip r:embed="rId3" cstate="print"/>
          <a:srcRect/>
          <a:stretch>
            <a:fillRect/>
          </a:stretch>
        </p:blipFill>
        <p:spPr bwMode="auto">
          <a:xfrm>
            <a:off x="1115616" y="1124744"/>
            <a:ext cx="7200799" cy="5003752"/>
          </a:xfrm>
          <a:prstGeom prst="rect">
            <a:avLst/>
          </a:prstGeom>
          <a:noFill/>
          <a:ln w="9525">
            <a:noFill/>
            <a:miter lim="800000"/>
            <a:headEnd/>
            <a:tailEnd/>
          </a:ln>
        </p:spPr>
      </p:pic>
      <p:sp>
        <p:nvSpPr>
          <p:cNvPr id="13" name="Text Box 5"/>
          <p:cNvSpPr txBox="1">
            <a:spLocks noChangeArrowheads="1"/>
          </p:cNvSpPr>
          <p:nvPr/>
        </p:nvSpPr>
        <p:spPr bwMode="auto">
          <a:xfrm>
            <a:off x="2771800" y="6165304"/>
            <a:ext cx="3853940" cy="400110"/>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txBody>
          <a:bodyPr wrap="none">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l-GR" sz="2000" b="0" i="0" u="none" strike="noStrike" kern="0" cap="none" spc="0" normalizeH="0" baseline="0" noProof="0" dirty="0" smtClean="0">
                <a:ln>
                  <a:noFill/>
                </a:ln>
                <a:effectLst/>
                <a:uLnTx/>
                <a:uFillTx/>
                <a:latin typeface="+mn-lt"/>
              </a:rPr>
              <a:t>Πεδίο χρήσης διαφόρων θεωριών. </a:t>
            </a:r>
            <a:endParaRPr kumimoji="0" lang="en-US" sz="2000" b="0" i="0" u="none" strike="noStrike" kern="0" cap="none" spc="0" normalizeH="0" baseline="0" noProof="0" dirty="0" smtClean="0">
              <a:ln>
                <a:noFill/>
              </a:ln>
              <a:effectLst/>
              <a:uLnTx/>
              <a:uFillTx/>
              <a:latin typeface="+mn-lt"/>
            </a:endParaRPr>
          </a:p>
        </p:txBody>
      </p:sp>
      <p:pic>
        <p:nvPicPr>
          <p:cNvPr id="8" name="Picture 2"/>
          <p:cNvPicPr>
            <a:picLocks noChangeAspect="1" noChangeArrowheads="1"/>
          </p:cNvPicPr>
          <p:nvPr/>
        </p:nvPicPr>
        <p:blipFill>
          <a:blip r:embed="rId4" cstate="print"/>
          <a:srcRect/>
          <a:stretch>
            <a:fillRect/>
          </a:stretch>
        </p:blipFill>
        <p:spPr bwMode="auto">
          <a:xfrm>
            <a:off x="0" y="0"/>
            <a:ext cx="780777" cy="785292"/>
          </a:xfrm>
          <a:prstGeom prst="rect">
            <a:avLst/>
          </a:prstGeom>
          <a:blipFill>
            <a:blip r:embed="rId5" cstate="print"/>
            <a:tile tx="0" ty="0" sx="100000" sy="100000" flip="none" algn="tl"/>
          </a:blipFill>
          <a:ln w="9525">
            <a:noFill/>
            <a:miter lim="800000"/>
            <a:headEnd/>
            <a:tailEnd/>
          </a:ln>
          <a:effectLst>
            <a:innerShdw blurRad="63500" dist="50800" dir="2700000">
              <a:prstClr val="black">
                <a:alpha val="50000"/>
              </a:prstClr>
            </a:innerShdw>
            <a:softEdge rad="63500"/>
          </a:effectLst>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Θέμα του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Default Design">
  <a:themeElements>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1_Default 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1_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1_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1_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1_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1_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1_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1_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1_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1_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1_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1_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Προεπιλεγμένη σχεδίαση">
  <a:themeElements>
    <a:clrScheme name="Προεπιλεγμένη σχεδίαση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Προεπιλεγμένη σχεδίαση">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Προεπιλεγμένη σχεδίαση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Προεπιλεγμένη σχεδίαση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Προεπιλεγμένη σχεδίαση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Προεπιλεγμένη σχεδίαση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Προεπιλεγμένη σχεδίαση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Προεπιλεγμένη σχεδίαση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Προεπιλεγμένη σχεδίαση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Προεπιλεγμένη σχεδίαση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Προεπιλεγμένη σχεδίαση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Προεπιλεγμένη σχεδίαση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Προεπιλεγμένη σχεδίαση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Προεπιλεγμένη σχεδίαση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1_Θέμα του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Θέμα του Offic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10786</TotalTime>
  <Words>2646</Words>
  <Application>Microsoft Office PowerPoint</Application>
  <PresentationFormat>Προβολή στην οθόνη (4:3)</PresentationFormat>
  <Paragraphs>396</Paragraphs>
  <Slides>46</Slides>
  <Notes>32</Notes>
  <HiddenSlides>0</HiddenSlides>
  <MMClips>0</MMClips>
  <ScaleCrop>false</ScaleCrop>
  <HeadingPairs>
    <vt:vector size="6" baseType="variant">
      <vt:variant>
        <vt:lpstr>Θέμα</vt:lpstr>
      </vt:variant>
      <vt:variant>
        <vt:i4>5</vt:i4>
      </vt:variant>
      <vt:variant>
        <vt:lpstr>Ενσωματωμένοι διακομιστές OLE</vt:lpstr>
      </vt:variant>
      <vt:variant>
        <vt:i4>3</vt:i4>
      </vt:variant>
      <vt:variant>
        <vt:lpstr>Τίτλοι διαφανειών</vt:lpstr>
      </vt:variant>
      <vt:variant>
        <vt:i4>46</vt:i4>
      </vt:variant>
    </vt:vector>
  </HeadingPairs>
  <TitlesOfParts>
    <vt:vector size="54" baseType="lpstr">
      <vt:lpstr>Θέμα του Office</vt:lpstr>
      <vt:lpstr>1_Default Design</vt:lpstr>
      <vt:lpstr>Προεπιλεγμένη σχεδίαση</vt:lpstr>
      <vt:lpstr>Default Design</vt:lpstr>
      <vt:lpstr>1_Θέμα του Office</vt:lpstr>
      <vt:lpstr>Εξίσωση</vt:lpstr>
      <vt:lpstr>Microsoft Equation 3.0</vt:lpstr>
      <vt:lpstr>Equation</vt:lpstr>
      <vt:lpstr>Διαφάνεια 1</vt:lpstr>
      <vt:lpstr>Διαφάνεια 2</vt:lpstr>
      <vt:lpstr>Διαφάνεια 3</vt:lpstr>
      <vt:lpstr>Διαφάνεια 4</vt:lpstr>
      <vt:lpstr>Διαφάνεια 5</vt:lpstr>
      <vt:lpstr>Διαφάνεια 6</vt:lpstr>
      <vt:lpstr>Διαφάνεια 7</vt:lpstr>
      <vt:lpstr>Διαφάνεια 8</vt:lpstr>
      <vt:lpstr>Διαφάνεια 9</vt:lpstr>
      <vt:lpstr>Κυματισμοί - Έννοιες</vt:lpstr>
      <vt:lpstr>Κυματισμοί - Έννοιες</vt:lpstr>
      <vt:lpstr>Διαφάνεια 12</vt:lpstr>
      <vt:lpstr>Διαφάνεια 13</vt:lpstr>
      <vt:lpstr>Διαφάνεια 14</vt:lpstr>
      <vt:lpstr>Διαφάνεια 15</vt:lpstr>
      <vt:lpstr>Διαφάνεια 16</vt:lpstr>
      <vt:lpstr>Διαφάνεια 17</vt:lpstr>
      <vt:lpstr>Διαφάνεια 18</vt:lpstr>
      <vt:lpstr>Διαφάνεια 19</vt:lpstr>
      <vt:lpstr>Διαφάνεια 20</vt:lpstr>
      <vt:lpstr>Διαφάνεια 21</vt:lpstr>
      <vt:lpstr>Παράμετροι χαρακτηρισμού κύματος</vt:lpstr>
      <vt:lpstr>Διαφάνεια 23</vt:lpstr>
      <vt:lpstr>Διαφάνεια 24</vt:lpstr>
      <vt:lpstr>Θεωρίες κυμάτων </vt:lpstr>
      <vt:lpstr>Θεωρίες κυμάτων </vt:lpstr>
      <vt:lpstr>Θεωρίες κυμάτων </vt:lpstr>
      <vt:lpstr>Θεωρίες κυμάτων </vt:lpstr>
      <vt:lpstr>Θεωρίες κυμάτων </vt:lpstr>
      <vt:lpstr>Διαφάνεια 30</vt:lpstr>
      <vt:lpstr>Διαφάνεια 31</vt:lpstr>
      <vt:lpstr>Διαφάνεια 32</vt:lpstr>
      <vt:lpstr>Διαφάνεια 33</vt:lpstr>
      <vt:lpstr>Διαφάνεια 34</vt:lpstr>
      <vt:lpstr>Διαφάνεια 35</vt:lpstr>
      <vt:lpstr>Διαφάνεια 36</vt:lpstr>
      <vt:lpstr>Διαφάνεια 37</vt:lpstr>
      <vt:lpstr>Διαφάνεια 38</vt:lpstr>
      <vt:lpstr>Διαφάνεια 39</vt:lpstr>
      <vt:lpstr>Διαφάνεια 40</vt:lpstr>
      <vt:lpstr>Διαφάνεια 41</vt:lpstr>
      <vt:lpstr>Θεωρίες κυμάτων για αβαθή νερά</vt:lpstr>
      <vt:lpstr>Διαφάνεια 43</vt:lpstr>
      <vt:lpstr>Θεωρίες κυματισμών</vt:lpstr>
      <vt:lpstr>Θεωρίες κυματισμών</vt:lpstr>
      <vt:lpstr>Θεωρίες κυματισμών</vt:lpstr>
    </vt:vector>
  </TitlesOfParts>
  <Company>Dept of Marine Science</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1. Δυναμική ιζημάτων: Ορισμός και ερευνητικές μέθοδοι</dc:title>
  <dc:creator>afv</dc:creator>
  <cp:lastModifiedBy>ISAVELA</cp:lastModifiedBy>
  <cp:revision>250</cp:revision>
  <dcterms:created xsi:type="dcterms:W3CDTF">2004-03-01T16:33:06Z</dcterms:created>
  <dcterms:modified xsi:type="dcterms:W3CDTF">2021-02-24T15:59:55Z</dcterms:modified>
</cp:coreProperties>
</file>