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onis Velegrakis" initials="AV" lastIdx="3" clrIdx="0">
    <p:extLst>
      <p:ext uri="{19B8F6BF-5375-455C-9EA6-DF929625EA0E}">
        <p15:presenceInfo xmlns:p15="http://schemas.microsoft.com/office/powerpoint/2012/main" userId="Adonis Velegrak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ED8E1E-73E7-4F6B-89DB-33D37CA39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C01028A-42E5-468A-9758-9E045BDC2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2CFF5CE-C364-42C0-AFC8-3AFBE680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18FD-8081-46F3-9160-1E3AEE864F0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2841C66-4600-4025-AFF9-F0F76270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E363D6-9B15-495C-B1AA-2F7317F1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08C-805B-4730-A111-61E017E0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0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55A458-8531-4EFF-BBEE-9EFA94F1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7E1D520-6B6F-43CD-9F2B-BAFB1CBDE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98C846-9E8C-4A64-A35B-9E262D06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18FD-8081-46F3-9160-1E3AEE864F0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EC460F-A7F8-4417-954C-DAFCC703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70247F-8246-4183-AE14-16108B83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08C-805B-4730-A111-61E017E0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2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6B2C144-AB03-4EE5-8A39-37BDE99E3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1FC42C5-40A8-489A-BD4C-B90307221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495BEA-80F4-4BC8-881F-7B26E173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18FD-8081-46F3-9160-1E3AEE864F0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6EB59B-BC24-4B8A-B55D-F36713F4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2655427-5866-432F-B4A3-EC7BE744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08C-805B-4730-A111-61E017E0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7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8BDCBB-26E7-4EDD-A6BA-7EC2E6A0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651A7C-60F4-4191-9CEF-F623C5575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6D01DAC-BA8F-4045-8633-03F9D401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18FD-8081-46F3-9160-1E3AEE864F0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88F40C-46C3-4EE2-9D36-A7249D8E7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86EDB8-3B5A-49BD-8731-62EA6813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08C-805B-4730-A111-61E017E0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6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7FB9DB-D2B0-492E-89B3-1CA6194B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9FEE767-024A-4EDE-8E8F-DE81E9C5E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15209D-6C37-46A9-BE0D-C73058288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18FD-8081-46F3-9160-1E3AEE864F0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8F313D5-70A4-438F-A945-8163A70D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DBDB11-336A-442E-A511-DC8EA7A5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08C-805B-4730-A111-61E017E0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4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B4C040-5085-4411-90B9-73C325CF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B6382D-ECDB-49C3-B227-BF53FD14D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F500717-9F12-4E9D-B51C-CC471971A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E0B75D-D33A-4AB4-989E-A5013CB7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18FD-8081-46F3-9160-1E3AEE864F0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C87A62B-DAF2-4284-B884-9C7AE7A1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0892B9E-648D-4537-AC00-92E2A369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08C-805B-4730-A111-61E017E0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7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CEDBBB-2700-46B8-B25F-124BEF9D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122729E-0CF2-4C78-BF83-8191BDB67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20F1176-A005-4CFD-8DE2-EA6ABBEB5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8ABCACA-1B11-4FF3-A4CA-D538B9FA9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5752239-9C1E-4F71-B927-7E302CD47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0ED163B-FCCC-4C1F-A8E6-605162C2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18FD-8081-46F3-9160-1E3AEE864F0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71B66D8-C512-4EDC-BA8B-E0D59D02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511E73E-561B-4125-A582-4AAC0E3F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08C-805B-4730-A111-61E017E0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8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56362B-5019-4FBA-8E0A-A28078E6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C5690B0-3EE7-462F-87F8-9E756246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18FD-8081-46F3-9160-1E3AEE864F0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93D4523-4013-41EF-88D0-0DB803F5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0D44CA4-6B7E-4461-B3B6-B16AE856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08C-805B-4730-A111-61E017E0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8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8C2A83E-CEB9-41C9-843B-C5DFCAC8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18FD-8081-46F3-9160-1E3AEE864F0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39B5891-1CE0-49D7-B18A-14A5DBFF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486C158-2E93-4BE5-AC72-D0A4D2BD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08C-805B-4730-A111-61E017E0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207705-3420-4314-96DC-32091D90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E9F309-3306-4A51-A747-9783428CA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BC0C4FA-9A4F-446A-9E0D-3F28004E9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088B893-45E3-46EE-AB00-25F77FEC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18FD-8081-46F3-9160-1E3AEE864F0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E1FBBA8-15F3-4F16-83F5-9CD04A2A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AEA8DDD-42E0-494D-A0CA-961CBA9D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08C-805B-4730-A111-61E017E0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1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F2005E-B6E5-4F0D-ABCB-D8D0CD7D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D736089-701F-4782-9B76-50E3F859B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42AF132-0847-4269-8C5E-2D34F7F40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084CA82-C46D-4FFB-9958-20BD5777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18FD-8081-46F3-9160-1E3AEE864F0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E3FDEC4-B7C1-4BEB-846A-CCC920FE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0508C93-15D2-4ED5-AEE9-C57A070E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08C-805B-4730-A111-61E017E0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0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96270C8-C1D1-4856-9086-6D373466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CCAB86F-8C13-4BDC-B1CD-4A844103E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77B8E2-D13B-40BB-A635-D675A7BAE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918FD-8081-46F3-9160-1E3AEE864F0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29B600A-AFA1-4F08-B55D-7C9378665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8364C5-9CF4-4D47-8441-758C32440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1D08C-805B-4730-A111-61E017E0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8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30" y="214314"/>
            <a:ext cx="687781" cy="69175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672196" y="99697"/>
            <a:ext cx="6400800" cy="8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</a:rPr>
              <a:t>ΠΑΝΕΠΙΣΤΗΜΙΟ ΑΙΓΑΙΟΥ</a:t>
            </a:r>
          </a:p>
          <a:p>
            <a:pPr algn="ctr">
              <a:lnSpc>
                <a:spcPct val="120000"/>
              </a:lnSpc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</a:rPr>
              <a:t>ΤΜΗΜΑ ΩΚΕΑΝΟΓΡΑΦΙΑΣ ΚΑΙ ΘΑΛΑΣΣΙΩΝ ΒΙΟΕΠΙΣΤΗΜΩΝ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2 - Υπότιτλος">
            <a:extLst>
              <a:ext uri="{FF2B5EF4-FFF2-40B4-BE49-F238E27FC236}">
                <a16:creationId xmlns:a16="http://schemas.microsoft.com/office/drawing/2014/main" id="{33FDA07B-CC7B-A1F9-307D-38564B48AC66}"/>
              </a:ext>
            </a:extLst>
          </p:cNvPr>
          <p:cNvSpPr txBox="1">
            <a:spLocks/>
          </p:cNvSpPr>
          <p:nvPr/>
        </p:nvSpPr>
        <p:spPr bwMode="auto">
          <a:xfrm>
            <a:off x="3007407" y="4825774"/>
            <a:ext cx="64008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i="1" dirty="0">
                <a:solidFill>
                  <a:srgbClr val="3333FF"/>
                </a:solidFill>
              </a:rPr>
              <a:t>A. </a:t>
            </a:r>
            <a:r>
              <a:rPr lang="el-GR" sz="2000" i="1" dirty="0" err="1">
                <a:solidFill>
                  <a:srgbClr val="3333FF"/>
                </a:solidFill>
              </a:rPr>
              <a:t>Βελεγράκης</a:t>
            </a:r>
            <a:r>
              <a:rPr lang="el-GR" sz="2000" i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E875F-3000-42F1-83C7-D076A94C6481}"/>
              </a:ext>
            </a:extLst>
          </p:cNvPr>
          <p:cNvSpPr txBox="1"/>
          <p:nvPr/>
        </p:nvSpPr>
        <p:spPr>
          <a:xfrm>
            <a:off x="3511054" y="2032226"/>
            <a:ext cx="539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3333FF"/>
                </a:solidFill>
              </a:rPr>
              <a:t>ΠΤΥΧΙΑΚΗ ΕΡΓΑΣΙΑ 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DBC79-4690-4835-ADE6-97C8750687E1}"/>
              </a:ext>
            </a:extLst>
          </p:cNvPr>
          <p:cNvSpPr txBox="1"/>
          <p:nvPr/>
        </p:nvSpPr>
        <p:spPr>
          <a:xfrm>
            <a:off x="5444836" y="3728704"/>
            <a:ext cx="168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3333FF"/>
                </a:solidFill>
              </a:rPr>
              <a:t>ΕΙΣΑΓΩΓΗ</a:t>
            </a:r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9DC29-4A47-4E59-A3A2-6CAAC31FE861}"/>
              </a:ext>
            </a:extLst>
          </p:cNvPr>
          <p:cNvSpPr txBox="1"/>
          <p:nvPr/>
        </p:nvSpPr>
        <p:spPr>
          <a:xfrm>
            <a:off x="10323715" y="6026728"/>
            <a:ext cx="130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3333FF"/>
                </a:solidFill>
              </a:rPr>
              <a:t>2025-2026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CF6A4D-EA7C-4320-BD4D-335A41817787}"/>
              </a:ext>
            </a:extLst>
          </p:cNvPr>
          <p:cNvSpPr txBox="1"/>
          <p:nvPr/>
        </p:nvSpPr>
        <p:spPr>
          <a:xfrm>
            <a:off x="490451" y="1014153"/>
            <a:ext cx="3765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3333FF"/>
                </a:solidFill>
              </a:rPr>
              <a:t>Βιβλιογραφική έρευνα </a:t>
            </a:r>
            <a:endParaRPr lang="en-US" sz="2200" b="1" dirty="0">
              <a:solidFill>
                <a:srgbClr val="3333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BA3DDC-C422-474B-B13B-1AD1CA9F414A}"/>
              </a:ext>
            </a:extLst>
          </p:cNvPr>
          <p:cNvSpPr txBox="1"/>
          <p:nvPr/>
        </p:nvSpPr>
        <p:spPr>
          <a:xfrm>
            <a:off x="423949" y="1778922"/>
            <a:ext cx="10474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Τι ξέρουμε σήμερα για αυτό το θέμα (και για την περιοχή μελέτης)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 Υπάρχουν ανοικτά </a:t>
            </a:r>
            <a:r>
              <a:rPr lang="el-GR" dirty="0" err="1"/>
              <a:t>ερωτἠματα</a:t>
            </a:r>
            <a:r>
              <a:rPr lang="el-GR" dirty="0"/>
              <a:t> και ποια είναι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Τι ερευνητικές μέθοδοι έχουν χρησιμοποιηθεί και είναι εφικτές στα </a:t>
            </a:r>
            <a:r>
              <a:rPr lang="el-GR" dirty="0" err="1"/>
              <a:t>πλάισια</a:t>
            </a:r>
            <a:r>
              <a:rPr lang="el-GR" dirty="0"/>
              <a:t> της Θέσης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2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ADE10-5DAA-4B66-AE0C-C2C0BEF130FC}"/>
              </a:ext>
            </a:extLst>
          </p:cNvPr>
          <p:cNvSpPr txBox="1"/>
          <p:nvPr/>
        </p:nvSpPr>
        <p:spPr>
          <a:xfrm>
            <a:off x="548640" y="872836"/>
            <a:ext cx="3765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3333FF"/>
                </a:solidFill>
              </a:rPr>
              <a:t>Μεθοδολογία </a:t>
            </a:r>
            <a:endParaRPr lang="en-US" sz="2200" b="1" dirty="0">
              <a:solidFill>
                <a:srgbClr val="3333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5B3E24-278A-405F-A124-DC1BEFEC53F7}"/>
              </a:ext>
            </a:extLst>
          </p:cNvPr>
          <p:cNvSpPr txBox="1"/>
          <p:nvPr/>
        </p:nvSpPr>
        <p:spPr>
          <a:xfrm>
            <a:off x="615141" y="1620981"/>
            <a:ext cx="82702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Ίσως το σημαντικότερο μέρος της Θέσης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Επιλογή εφικτών/αποτελεσματικών μεθόδων </a:t>
            </a:r>
            <a:r>
              <a:rPr lang="el-GR" dirty="0" err="1"/>
              <a:t>συλλαγής</a:t>
            </a:r>
            <a:r>
              <a:rPr lang="el-GR" dirty="0"/>
              <a:t> ανάλυσης δεδομένων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Ανάλυση προβλημάτων (π.χ. ακρίβεια διακριτικότητα δορυφορικής πληροφορίας)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7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F0D41-AD33-4BCB-9190-4986605F4E2E}"/>
              </a:ext>
            </a:extLst>
          </p:cNvPr>
          <p:cNvSpPr txBox="1"/>
          <p:nvPr/>
        </p:nvSpPr>
        <p:spPr>
          <a:xfrm>
            <a:off x="490451" y="1014153"/>
            <a:ext cx="3765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3333FF"/>
                </a:solidFill>
              </a:rPr>
              <a:t>Αποτελέσματα </a:t>
            </a:r>
            <a:endParaRPr lang="en-US" sz="2200" b="1" dirty="0">
              <a:solidFill>
                <a:srgbClr val="3333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5B034-78DA-46D3-B45C-16E6C7A3FADC}"/>
              </a:ext>
            </a:extLst>
          </p:cNvPr>
          <p:cNvSpPr txBox="1"/>
          <p:nvPr/>
        </p:nvSpPr>
        <p:spPr>
          <a:xfrm>
            <a:off x="615141" y="1620981"/>
            <a:ext cx="100446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Ανάλυση με τις μεθόδους που έχουν </a:t>
            </a:r>
            <a:r>
              <a:rPr lang="el-GR" dirty="0" err="1"/>
              <a:t>περιγραφεί</a:t>
            </a:r>
            <a:r>
              <a:rPr lang="el-GR" dirty="0"/>
              <a:t>/αναλυθεί στην Μεθοδολογία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Ποια είναι τα διαφορετικά αποτελέσματα (</a:t>
            </a:r>
            <a:r>
              <a:rPr lang="el-GR" dirty="0" err="1"/>
              <a:t>π.χ</a:t>
            </a:r>
            <a:r>
              <a:rPr lang="el-GR" dirty="0"/>
              <a:t> υδροδυναμική και </a:t>
            </a:r>
            <a:r>
              <a:rPr lang="el-GR" dirty="0" err="1"/>
              <a:t>βιο</a:t>
            </a:r>
            <a:r>
              <a:rPr lang="el-GR" dirty="0"/>
              <a:t>-γεωχημεία)?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Υπάρχει λογική εξήγηση? Επιλογή </a:t>
            </a:r>
            <a:r>
              <a:rPr lang="el-GR" dirty="0" err="1"/>
              <a:t>εφικτώἄποτελεσματικών</a:t>
            </a:r>
            <a:r>
              <a:rPr lang="el-GR" dirty="0"/>
              <a:t> μεθόδων </a:t>
            </a:r>
            <a:r>
              <a:rPr lang="el-GR" dirty="0" err="1"/>
              <a:t>συλλαγής</a:t>
            </a:r>
            <a:r>
              <a:rPr lang="el-GR" dirty="0"/>
              <a:t> ανάλυσης δεδομένων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ακρίβεια/ανάλυση μας επιτρέπει σε στερεά συμπεράσματα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4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47904E-E097-4EA2-9FD1-CEAD11483E20}"/>
              </a:ext>
            </a:extLst>
          </p:cNvPr>
          <p:cNvSpPr txBox="1"/>
          <p:nvPr/>
        </p:nvSpPr>
        <p:spPr>
          <a:xfrm>
            <a:off x="590204" y="939338"/>
            <a:ext cx="3765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3333FF"/>
                </a:solidFill>
              </a:rPr>
              <a:t>Συζήτηση </a:t>
            </a:r>
            <a:endParaRPr lang="en-US" sz="2200" b="1" dirty="0">
              <a:solidFill>
                <a:srgbClr val="3333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F9C85-728D-4F06-AEB1-D3A2D95D612B}"/>
              </a:ext>
            </a:extLst>
          </p:cNvPr>
          <p:cNvSpPr txBox="1"/>
          <p:nvPr/>
        </p:nvSpPr>
        <p:spPr>
          <a:xfrm>
            <a:off x="548640" y="1986742"/>
            <a:ext cx="9917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α) Μικρή περίληψη των αποτελεσμάτων </a:t>
            </a:r>
          </a:p>
          <a:p>
            <a:endParaRPr lang="el-GR" dirty="0"/>
          </a:p>
          <a:p>
            <a:r>
              <a:rPr lang="el-GR" dirty="0"/>
              <a:t>β) Σύγκριση των αποτελεσμάτων με προηγούμενες σχετικές έρευνες</a:t>
            </a:r>
          </a:p>
          <a:p>
            <a:endParaRPr lang="el-GR" dirty="0"/>
          </a:p>
          <a:p>
            <a:r>
              <a:rPr lang="el-GR" dirty="0"/>
              <a:t>γ) Διατύπωση θεωρίας για τις διεργασίες/περιοχή</a:t>
            </a:r>
          </a:p>
          <a:p>
            <a:endParaRPr lang="el-GR" dirty="0"/>
          </a:p>
          <a:p>
            <a:r>
              <a:rPr lang="el-GR" dirty="0"/>
              <a:t>δ) Τι επιπτώσεις έχει η θεωρία που </a:t>
            </a:r>
            <a:r>
              <a:rPr lang="el-GR" dirty="0" err="1"/>
              <a:t>που</a:t>
            </a:r>
            <a:r>
              <a:rPr lang="el-GR" dirty="0"/>
              <a:t> αναπτύχθηκε?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5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F072C2-3EC1-4173-BDD1-D7FAC6D5BFA1}"/>
              </a:ext>
            </a:extLst>
          </p:cNvPr>
          <p:cNvSpPr txBox="1"/>
          <p:nvPr/>
        </p:nvSpPr>
        <p:spPr>
          <a:xfrm>
            <a:off x="490451" y="1014153"/>
            <a:ext cx="3765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3333FF"/>
                </a:solidFill>
              </a:rPr>
              <a:t>Συμπεράσματα </a:t>
            </a:r>
            <a:endParaRPr lang="en-US" sz="2200" b="1" dirty="0">
              <a:solidFill>
                <a:srgbClr val="3333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B021D-3AA6-488C-84C1-33ED32B74C2E}"/>
              </a:ext>
            </a:extLst>
          </p:cNvPr>
          <p:cNvSpPr txBox="1"/>
          <p:nvPr/>
        </p:nvSpPr>
        <p:spPr>
          <a:xfrm>
            <a:off x="548640" y="1986742"/>
            <a:ext cx="9917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Ποια είναι </a:t>
            </a:r>
            <a:r>
              <a:rPr lang="el-GR"/>
              <a:t>τα συμπεράσματα </a:t>
            </a:r>
            <a:r>
              <a:rPr lang="el-GR" dirty="0"/>
              <a:t>της μελέτης (περιληπτικά/κεντρική ιδέα) </a:t>
            </a:r>
          </a:p>
          <a:p>
            <a:endParaRPr lang="el-GR" dirty="0"/>
          </a:p>
          <a:p>
            <a:r>
              <a:rPr lang="el-GR" dirty="0"/>
              <a:t>Απαντούν στο ερώτημα που τέθηκε στην Εισαγωγή  και πώς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063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81D901-9A26-4220-966D-A377D517D735}"/>
              </a:ext>
            </a:extLst>
          </p:cNvPr>
          <p:cNvSpPr txBox="1"/>
          <p:nvPr/>
        </p:nvSpPr>
        <p:spPr>
          <a:xfrm>
            <a:off x="673331" y="806334"/>
            <a:ext cx="2128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3333FF"/>
                </a:solidFill>
              </a:rPr>
              <a:t>ΠΕΡΙΕΧΟΜΕΝΑ 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0E224-2204-451A-9ABA-BAFBEC677D33}"/>
              </a:ext>
            </a:extLst>
          </p:cNvPr>
          <p:cNvSpPr txBox="1"/>
          <p:nvPr/>
        </p:nvSpPr>
        <p:spPr>
          <a:xfrm>
            <a:off x="673330" y="2036617"/>
            <a:ext cx="9933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Τι είναι η πτυχιακή εργασία και ποιος ο ρόλος της</a:t>
            </a:r>
          </a:p>
          <a:p>
            <a:endParaRPr lang="el-GR" dirty="0"/>
          </a:p>
          <a:p>
            <a:r>
              <a:rPr lang="el-GR" dirty="0"/>
              <a:t>(</a:t>
            </a:r>
            <a:r>
              <a:rPr lang="en-US" dirty="0"/>
              <a:t>Mini</a:t>
            </a:r>
            <a:r>
              <a:rPr lang="el-GR" dirty="0"/>
              <a:t>) Επιστημονική Θέση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8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C61B1F-12C9-4190-A62D-C0ACBB9E9E4E}"/>
              </a:ext>
            </a:extLst>
          </p:cNvPr>
          <p:cNvSpPr txBox="1"/>
          <p:nvPr/>
        </p:nvSpPr>
        <p:spPr>
          <a:xfrm>
            <a:off x="604751" y="733890"/>
            <a:ext cx="47569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</a:rPr>
              <a:t>Επιστημονική Θέση - Χαρακτηριστικά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88A90-CDE0-460B-9FDF-E16D60D860F2}"/>
              </a:ext>
            </a:extLst>
          </p:cNvPr>
          <p:cNvSpPr txBox="1"/>
          <p:nvPr/>
        </p:nvSpPr>
        <p:spPr>
          <a:xfrm>
            <a:off x="604751" y="1679171"/>
            <a:ext cx="9644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Έλεγχος υπόθεσης 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Πώς γίνεται ο έλεγχος της υπόθεσης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Παρατηρήσεις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Πείραμα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Ανάπτυξη θεωρίας 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17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5FF3F-8D36-4748-B7E3-60822AB113BE}"/>
              </a:ext>
            </a:extLst>
          </p:cNvPr>
          <p:cNvSpPr txBox="1"/>
          <p:nvPr/>
        </p:nvSpPr>
        <p:spPr>
          <a:xfrm>
            <a:off x="521623" y="782083"/>
            <a:ext cx="7491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3333FF"/>
                </a:solidFill>
              </a:rPr>
              <a:t>Παράδειγμα</a:t>
            </a:r>
            <a:r>
              <a:rPr lang="en-US" sz="2200" dirty="0">
                <a:solidFill>
                  <a:srgbClr val="3333FF"/>
                </a:solidFill>
              </a:rPr>
              <a:t>: </a:t>
            </a:r>
            <a:r>
              <a:rPr lang="el-GR" sz="2200" dirty="0" err="1">
                <a:solidFill>
                  <a:srgbClr val="3333FF"/>
                </a:solidFill>
              </a:rPr>
              <a:t>Αιωρημένο</a:t>
            </a:r>
            <a:r>
              <a:rPr lang="el-GR" sz="2200" dirty="0">
                <a:solidFill>
                  <a:srgbClr val="3333FF"/>
                </a:solidFill>
              </a:rPr>
              <a:t> υλικό στην Θάλασσα της Μάγχης </a:t>
            </a:r>
            <a:r>
              <a:rPr lang="en-US" sz="2200" dirty="0">
                <a:solidFill>
                  <a:srgbClr val="3333FF"/>
                </a:solidFill>
              </a:rPr>
              <a:t> </a:t>
            </a:r>
            <a:endParaRPr lang="el-GR" sz="2200" dirty="0">
              <a:solidFill>
                <a:srgbClr val="3333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8AC67-0043-480F-B89E-E7F4B7C45DA7}"/>
              </a:ext>
            </a:extLst>
          </p:cNvPr>
          <p:cNvSpPr txBox="1"/>
          <p:nvPr/>
        </p:nvSpPr>
        <p:spPr>
          <a:xfrm>
            <a:off x="604751" y="1620982"/>
            <a:ext cx="10831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Υπάρχει η δεν υπάρχει απόθεση στον και </a:t>
            </a:r>
            <a:r>
              <a:rPr lang="el-GR" dirty="0" err="1"/>
              <a:t>επαναιώρηση</a:t>
            </a:r>
            <a:r>
              <a:rPr lang="el-GR" dirty="0"/>
              <a:t> από τον πυθμένα</a:t>
            </a:r>
          </a:p>
          <a:p>
            <a:endParaRPr lang="el-GR" dirty="0"/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Παρατηρήσεις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Πείραμα (</a:t>
            </a:r>
            <a:r>
              <a:rPr lang="el-GR" dirty="0" err="1"/>
              <a:t>ανἀπτυξη</a:t>
            </a:r>
            <a:r>
              <a:rPr lang="el-GR" dirty="0"/>
              <a:t>/χρήση μοντέλου)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Ανάπτυξη θεωρίας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9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ddyn6-9">
            <a:extLst>
              <a:ext uri="{FF2B5EF4-FFF2-40B4-BE49-F238E27FC236}">
                <a16:creationId xmlns:a16="http://schemas.microsoft.com/office/drawing/2014/main" id="{CF8586E8-458F-4D85-BBE9-3B615D2C8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5299" r="7758" b="6958"/>
          <a:stretch>
            <a:fillRect/>
          </a:stretch>
        </p:blipFill>
        <p:spPr bwMode="auto">
          <a:xfrm>
            <a:off x="465860" y="1755187"/>
            <a:ext cx="3183427" cy="494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757F45C-B34D-4574-9F02-B7C83A0F9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543" y="5733755"/>
            <a:ext cx="7107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Σχήμα </a:t>
            </a:r>
            <a:r>
              <a:rPr lang="en-GB" sz="16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6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l-GR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Μέση οριζόντια ταχύτητα και συγκέντρωση υλικού σε αιώρηση σε σημείο της Θάλασσας της Μάγχης</a:t>
            </a:r>
            <a:r>
              <a:rPr lang="en-GB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Lecouturier</a:t>
            </a:r>
            <a:r>
              <a:rPr lang="en-GB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et al., 2000)</a:t>
            </a:r>
            <a:r>
              <a:rPr lang="el-GR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GB" sz="16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E9DEE-F252-4CA3-8F0A-F8C737B50615}"/>
              </a:ext>
            </a:extLst>
          </p:cNvPr>
          <p:cNvSpPr txBox="1"/>
          <p:nvPr/>
        </p:nvSpPr>
        <p:spPr>
          <a:xfrm>
            <a:off x="465860" y="317460"/>
            <a:ext cx="2778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3333FF"/>
                </a:solidFill>
              </a:rPr>
              <a:t>Παρατήρηση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7195E-0A61-420F-A4E4-BFE2506B0DB2}"/>
              </a:ext>
            </a:extLst>
          </p:cNvPr>
          <p:cNvSpPr txBox="1"/>
          <p:nvPr/>
        </p:nvSpPr>
        <p:spPr>
          <a:xfrm>
            <a:off x="465860" y="831857"/>
            <a:ext cx="1126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Παρατηρήθηκε σε μια θέση χρονική μεταβλητότητα στην συγκέντρωση του </a:t>
            </a:r>
            <a:r>
              <a:rPr lang="el-GR" dirty="0" err="1"/>
              <a:t>αιωρημένου</a:t>
            </a:r>
            <a:r>
              <a:rPr lang="el-GR" dirty="0"/>
              <a:t> υλικού </a:t>
            </a:r>
            <a:r>
              <a:rPr lang="el-GR" dirty="0" err="1"/>
              <a:t>κοντα</a:t>
            </a:r>
            <a:r>
              <a:rPr lang="el-GR" dirty="0"/>
              <a:t> στον </a:t>
            </a:r>
            <a:r>
              <a:rPr lang="el-GR" dirty="0" err="1"/>
              <a:t>πυθμενα</a:t>
            </a:r>
            <a:r>
              <a:rPr lang="el-GR" dirty="0"/>
              <a:t> που φαίνεται ότι εξαρτάται από την ταχύτητα ροής</a:t>
            </a:r>
            <a:r>
              <a:rPr lang="en-US" dirty="0"/>
              <a:t>. </a:t>
            </a:r>
            <a:r>
              <a:rPr lang="el-GR" dirty="0"/>
              <a:t>Υπάρχει η δεν υπάρχει απόθεση στον και </a:t>
            </a:r>
            <a:r>
              <a:rPr lang="el-GR" dirty="0" err="1"/>
              <a:t>επαναιώρηση</a:t>
            </a:r>
            <a:r>
              <a:rPr lang="el-GR" dirty="0"/>
              <a:t> από τον πυθμένα   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675A7-22D8-48DC-A48C-10C114ABBFB4}"/>
              </a:ext>
            </a:extLst>
          </p:cNvPr>
          <p:cNvSpPr txBox="1"/>
          <p:nvPr/>
        </p:nvSpPr>
        <p:spPr>
          <a:xfrm>
            <a:off x="4364852" y="2169620"/>
            <a:ext cx="7107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3333FF"/>
                </a:solidFill>
              </a:rPr>
              <a:t>Υπόθεση</a:t>
            </a:r>
            <a:r>
              <a:rPr lang="en-US" dirty="0">
                <a:solidFill>
                  <a:srgbClr val="3333FF"/>
                </a:solidFill>
              </a:rPr>
              <a:t>: </a:t>
            </a:r>
            <a:r>
              <a:rPr lang="el-GR" dirty="0">
                <a:solidFill>
                  <a:srgbClr val="3333FF"/>
                </a:solidFill>
              </a:rPr>
              <a:t>Υπάρχει η δεν υπάρχει απόθεση στον και </a:t>
            </a:r>
            <a:r>
              <a:rPr lang="el-GR" dirty="0" err="1">
                <a:solidFill>
                  <a:srgbClr val="3333FF"/>
                </a:solidFill>
              </a:rPr>
              <a:t>επαναιώρηση</a:t>
            </a:r>
            <a:r>
              <a:rPr lang="el-GR" dirty="0">
                <a:solidFill>
                  <a:srgbClr val="3333FF"/>
                </a:solidFill>
              </a:rPr>
              <a:t> από τον πυθμένα</a:t>
            </a:r>
          </a:p>
          <a:p>
            <a:endParaRPr lang="el-GR" dirty="0"/>
          </a:p>
          <a:p>
            <a:r>
              <a:rPr lang="el-GR" dirty="0"/>
              <a:t>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6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2661CF-B85C-4BD9-AFAC-2DE0677095D4}"/>
              </a:ext>
            </a:extLst>
          </p:cNvPr>
          <p:cNvSpPr txBox="1"/>
          <p:nvPr/>
        </p:nvSpPr>
        <p:spPr>
          <a:xfrm>
            <a:off x="515737" y="434322"/>
            <a:ext cx="32166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3333FF"/>
                </a:solidFill>
              </a:rPr>
              <a:t>Πείραμα</a:t>
            </a:r>
            <a:r>
              <a:rPr lang="en-US" sz="2200" b="1" dirty="0">
                <a:solidFill>
                  <a:srgbClr val="3333FF"/>
                </a:solidFill>
              </a:rPr>
              <a:t>: </a:t>
            </a:r>
            <a:r>
              <a:rPr lang="el-GR" sz="2200" b="1" dirty="0">
                <a:solidFill>
                  <a:srgbClr val="3333FF"/>
                </a:solidFill>
              </a:rPr>
              <a:t>Πεδίο </a:t>
            </a:r>
            <a:r>
              <a:rPr lang="en-US" sz="2200" b="1" dirty="0">
                <a:solidFill>
                  <a:srgbClr val="3333FF"/>
                </a:solidFill>
              </a:rPr>
              <a:t> </a:t>
            </a:r>
            <a:r>
              <a:rPr lang="el-GR" sz="2200" b="1" dirty="0">
                <a:solidFill>
                  <a:srgbClr val="3333FF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4B4FE1-5CF7-40B5-8A56-EE7D12D58D59}"/>
              </a:ext>
            </a:extLst>
          </p:cNvPr>
          <p:cNvSpPr txBox="1"/>
          <p:nvPr/>
        </p:nvSpPr>
        <p:spPr>
          <a:xfrm>
            <a:off x="515737" y="958021"/>
            <a:ext cx="1045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Συλλογή ανάλυση </a:t>
            </a:r>
            <a:r>
              <a:rPr lang="el-GR" dirty="0" err="1"/>
              <a:t>δεδομενών</a:t>
            </a:r>
            <a:r>
              <a:rPr lang="el-GR" dirty="0"/>
              <a:t> πεδίου σε καθορισμένες θέσεις </a:t>
            </a:r>
            <a:endParaRPr lang="en-US" dirty="0"/>
          </a:p>
        </p:txBody>
      </p:sp>
      <p:pic>
        <p:nvPicPr>
          <p:cNvPr id="4" name="Picture 2" descr="seddyn6-5">
            <a:extLst>
              <a:ext uri="{FF2B5EF4-FFF2-40B4-BE49-F238E27FC236}">
                <a16:creationId xmlns:a16="http://schemas.microsoft.com/office/drawing/2014/main" id="{31F7A57D-6B83-4EBB-A4F0-389C5795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368" r="11627" b="5902"/>
          <a:stretch>
            <a:fillRect/>
          </a:stretch>
        </p:blipFill>
        <p:spPr bwMode="auto">
          <a:xfrm>
            <a:off x="7478686" y="1142687"/>
            <a:ext cx="3927425" cy="558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F700438-F925-494F-8C51-CDC5860B5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37" y="5592681"/>
            <a:ext cx="6791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Σχήμα 2</a:t>
            </a:r>
            <a:r>
              <a:rPr lang="el-GR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Μέγεθος αιωρούμενου υλικού (μέσα στο εύρος 2-63μ</a:t>
            </a:r>
            <a:r>
              <a:rPr lang="en-US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GB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(στο στρώμα νερού 3 </a:t>
            </a:r>
            <a:r>
              <a:rPr lang="en-US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 </a:t>
            </a:r>
            <a:r>
              <a:rPr lang="el-GR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από τον πυθμένα) στη Θάλασσα της Μάγχης. (α) το χειμώνα και (β) το καλοκαίρι.</a:t>
            </a:r>
            <a:endParaRPr lang="en-GB" sz="16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8BE13E11-66BB-47DD-AB48-4EC83C5AD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37" y="1614068"/>
            <a:ext cx="3527806" cy="327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261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FB3FBC-DACA-4EBF-98AA-CE94F62A4324}"/>
              </a:ext>
            </a:extLst>
          </p:cNvPr>
          <p:cNvSpPr txBox="1"/>
          <p:nvPr/>
        </p:nvSpPr>
        <p:spPr>
          <a:xfrm>
            <a:off x="415636" y="212105"/>
            <a:ext cx="4738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3333FF"/>
                </a:solidFill>
              </a:rPr>
              <a:t>Πείραμα</a:t>
            </a:r>
            <a:r>
              <a:rPr lang="en-US" sz="2200" b="1" dirty="0">
                <a:solidFill>
                  <a:srgbClr val="3333FF"/>
                </a:solidFill>
              </a:rPr>
              <a:t>: </a:t>
            </a:r>
            <a:r>
              <a:rPr lang="el-GR" sz="2200" b="1" dirty="0">
                <a:solidFill>
                  <a:srgbClr val="3333FF"/>
                </a:solidFill>
              </a:rPr>
              <a:t> Προσομοίωση</a:t>
            </a:r>
            <a:endParaRPr lang="en-US" sz="2200" b="1" dirty="0">
              <a:solidFill>
                <a:srgbClr val="3333FF"/>
              </a:solidFill>
            </a:endParaRPr>
          </a:p>
        </p:txBody>
      </p:sp>
      <p:pic>
        <p:nvPicPr>
          <p:cNvPr id="3" name="Picture 2" descr="seddyn6-1">
            <a:extLst>
              <a:ext uri="{FF2B5EF4-FFF2-40B4-BE49-F238E27FC236}">
                <a16:creationId xmlns:a16="http://schemas.microsoft.com/office/drawing/2014/main" id="{15CCA5DE-4BF7-4DAD-AC16-3F908F329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162"/>
          <a:stretch>
            <a:fillRect/>
          </a:stretch>
        </p:blipFill>
        <p:spPr bwMode="auto">
          <a:xfrm>
            <a:off x="7533851" y="141317"/>
            <a:ext cx="4490525" cy="669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A9F870AD-FC5E-41A5-AD08-AE4F9FDD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47" y="4023020"/>
            <a:ext cx="73371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Σχήμα 3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Δυναμικό </a:t>
            </a:r>
            <a:r>
              <a:rPr lang="el-GR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επαναιώρησης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κινητικότητας πυθμενικών ιζημάτων στη Θάλασσα της Μάγχης κάτω από ρεύματα και </a:t>
            </a:r>
            <a:r>
              <a:rPr lang="el-GR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ρευματα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/κύματα.  (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Velegrakis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1999). Και τα δύο εκφρασμένα ως ποσοστά του συνολικού χρόνου ενός παλιρροιακού κύκλου, κατά τη διάρκεια του οποίου η </a:t>
            </a:r>
            <a:r>
              <a:rPr lang="el-GR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διατμητική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τάση πυθμένα ξεπερνάει την κρίσιμη </a:t>
            </a:r>
            <a:r>
              <a:rPr lang="el-GR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διατμητική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τάση που απαιτείται για την έναρξη της </a:t>
            </a:r>
            <a:r>
              <a:rPr lang="el-GR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επαναιώρησης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κινιτηκότητας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(a, c, e)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κάτω από </a:t>
            </a:r>
            <a:r>
              <a:rPr lang="el-GR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παλιροιακά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ρεύματα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(b, d, f)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κάτω από παλιρροιακά ρεύματα και κύματα τα οποία πλησιάζουν από τα δυτικά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σημαντικό ύψος κύματος 1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m,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περίοδος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 s).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δυναμικό </a:t>
            </a:r>
            <a:r>
              <a:rPr lang="el-GR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επαναιώρησης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έχει εκτιμηθεί για σωματίδια με 0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.04 mm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διάμετρο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(a, b); 0.1 mm (c, d);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0.2 mm (e, f).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Κινητικότητα ιζήματος κάτω από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(g)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παλιρροιακά ρεύματα μόνο και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(h)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παλιρροιακά ρεύματα και κύματα</a:t>
            </a:r>
            <a:r>
              <a:rPr lang="en-GB" sz="1600" dirty="0"/>
              <a:t>. </a:t>
            </a:r>
            <a:endParaRPr lang="el-GR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8A5C76-3586-4CA8-8775-F5172853BB56}"/>
              </a:ext>
            </a:extLst>
          </p:cNvPr>
          <p:cNvSpPr txBox="1"/>
          <p:nvPr/>
        </p:nvSpPr>
        <p:spPr>
          <a:xfrm>
            <a:off x="357447" y="1080655"/>
            <a:ext cx="6583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Σύζευξη μοντέλου ροής (</a:t>
            </a:r>
            <a:r>
              <a:rPr lang="el-GR" dirty="0" err="1"/>
              <a:t>παρίρροια</a:t>
            </a:r>
            <a:r>
              <a:rPr lang="el-GR" dirty="0"/>
              <a:t> και κύματα) με </a:t>
            </a:r>
            <a:r>
              <a:rPr lang="el-GR" dirty="0" err="1"/>
              <a:t>ιζηματοδυναμικό</a:t>
            </a:r>
            <a:r>
              <a:rPr lang="el-GR" dirty="0"/>
              <a:t> μοντέλο </a:t>
            </a:r>
          </a:p>
          <a:p>
            <a:endParaRPr lang="el-GR" dirty="0"/>
          </a:p>
          <a:p>
            <a:r>
              <a:rPr lang="el-GR" dirty="0"/>
              <a:t>Το μοντέλο δείχνει α) </a:t>
            </a:r>
            <a:r>
              <a:rPr lang="el-GR" dirty="0" err="1"/>
              <a:t>μεγαλη</a:t>
            </a:r>
            <a:r>
              <a:rPr lang="el-GR" dirty="0"/>
              <a:t> δυνητική </a:t>
            </a:r>
            <a:r>
              <a:rPr lang="el-GR" dirty="0" err="1"/>
              <a:t>επαναιώρηση</a:t>
            </a:r>
            <a:r>
              <a:rPr lang="el-GR" dirty="0"/>
              <a:t> των μικρών κόκκων β) απουσία </a:t>
            </a:r>
            <a:r>
              <a:rPr lang="el-GR" dirty="0" err="1"/>
              <a:t>κινησης</a:t>
            </a:r>
            <a:r>
              <a:rPr lang="el-GR" dirty="0"/>
              <a:t> στον </a:t>
            </a:r>
            <a:r>
              <a:rPr lang="el-GR" dirty="0" err="1"/>
              <a:t>πυθμενα</a:t>
            </a:r>
            <a:r>
              <a:rPr lang="el-GR" dirty="0"/>
              <a:t> των υπαρχόντων </a:t>
            </a:r>
            <a:r>
              <a:rPr lang="el-GR" dirty="0" err="1"/>
              <a:t>ιζηματων</a:t>
            </a:r>
            <a:r>
              <a:rPr lang="el-GR" dirty="0"/>
              <a:t> εκτός πλησίον των ακτών (από τα κύματα)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6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AB7646-6980-4E9D-862C-D0BA160EDD90}"/>
              </a:ext>
            </a:extLst>
          </p:cNvPr>
          <p:cNvSpPr txBox="1"/>
          <p:nvPr/>
        </p:nvSpPr>
        <p:spPr>
          <a:xfrm>
            <a:off x="773432" y="434322"/>
            <a:ext cx="32166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3333FF"/>
                </a:solidFill>
              </a:rPr>
              <a:t>Θεωρία  </a:t>
            </a:r>
            <a:r>
              <a:rPr lang="en-US" sz="2200" b="1" dirty="0">
                <a:solidFill>
                  <a:srgbClr val="3333FF"/>
                </a:solidFill>
              </a:rPr>
              <a:t> </a:t>
            </a:r>
            <a:r>
              <a:rPr lang="el-GR" sz="2200" b="1" dirty="0">
                <a:solidFill>
                  <a:srgbClr val="3333FF"/>
                </a:solidFill>
              </a:rPr>
              <a:t>  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562569D-F876-46A8-BEDF-FA1278D97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13" y="1959054"/>
            <a:ext cx="4639352" cy="460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1B5F48-D306-4B9C-9B66-F268B010D0EE}"/>
              </a:ext>
            </a:extLst>
          </p:cNvPr>
          <p:cNvSpPr txBox="1"/>
          <p:nvPr/>
        </p:nvSpPr>
        <p:spPr>
          <a:xfrm>
            <a:off x="773432" y="1088966"/>
            <a:ext cx="1046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Απο</a:t>
            </a:r>
            <a:r>
              <a:rPr lang="el-GR" dirty="0"/>
              <a:t> τα πειράματα και την χωρική κατανομή των ιζημάτων του </a:t>
            </a:r>
            <a:r>
              <a:rPr lang="el-GR" dirty="0" err="1"/>
              <a:t>πυθμενα</a:t>
            </a:r>
            <a:r>
              <a:rPr lang="el-GR" dirty="0"/>
              <a:t> </a:t>
            </a:r>
            <a:r>
              <a:rPr lang="el-GR" dirty="0" err="1"/>
              <a:t>φάινεται</a:t>
            </a:r>
            <a:r>
              <a:rPr lang="el-GR" dirty="0"/>
              <a:t> ότι το Αγγλικό Κανάλι είναι περιοχή είναι περιοχή </a:t>
            </a:r>
            <a:r>
              <a:rPr lang="en-US" dirty="0"/>
              <a:t>transit </a:t>
            </a:r>
            <a:r>
              <a:rPr lang="el-GR" dirty="0"/>
              <a:t>για τα </a:t>
            </a:r>
            <a:r>
              <a:rPr lang="el-GR" dirty="0" err="1"/>
              <a:t>αιωρημένα</a:t>
            </a:r>
            <a:r>
              <a:rPr lang="el-GR" dirty="0"/>
              <a:t> ιζήματα (εκτός από τις παράκτιες περιοχές) </a:t>
            </a:r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EE4D028-967C-4BD7-A739-7855BCD90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720" y="6322962"/>
            <a:ext cx="7337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Σχήμα 4 </a:t>
            </a:r>
            <a:r>
              <a:rPr lang="el-GR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Κοκκομετρία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πυθμενα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στη Θάλασσα της Μάγχης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88933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6F9BE4-8128-402B-8DAD-E9E339803BC1}"/>
              </a:ext>
            </a:extLst>
          </p:cNvPr>
          <p:cNvSpPr txBox="1"/>
          <p:nvPr/>
        </p:nvSpPr>
        <p:spPr>
          <a:xfrm>
            <a:off x="490451" y="955963"/>
            <a:ext cx="7581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3333FF"/>
                </a:solidFill>
              </a:rPr>
              <a:t>Διατύπωση υπόθεσης-Επιστημονικό ερώτημα  </a:t>
            </a:r>
            <a:endParaRPr lang="en-US" sz="2200" b="1" dirty="0">
              <a:solidFill>
                <a:srgbClr val="3333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5B54A-F6A6-4B84-B1DC-55058AF5E59C}"/>
              </a:ext>
            </a:extLst>
          </p:cNvPr>
          <p:cNvSpPr txBox="1"/>
          <p:nvPr/>
        </p:nvSpPr>
        <p:spPr>
          <a:xfrm>
            <a:off x="548640" y="1679170"/>
            <a:ext cx="10764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3333FF"/>
                </a:solidFill>
              </a:rPr>
              <a:t>Εισαγωγή της Θέσης-Αντικειμενικός σκοπός  </a:t>
            </a:r>
          </a:p>
          <a:p>
            <a:endParaRPr lang="el-GR" dirty="0"/>
          </a:p>
          <a:p>
            <a:r>
              <a:rPr lang="el-GR" dirty="0"/>
              <a:t>Ποιο είναι το ερώτημα και γιατί είναι σημαντικό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059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7253</TotalTime>
  <Words>618</Words>
  <Application>Microsoft Office PowerPoint</Application>
  <PresentationFormat>Ευρεία οθόνη</PresentationFormat>
  <Paragraphs>97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Adonis Velegrakis</dc:creator>
  <cp:lastModifiedBy>Adonis Velegrakis</cp:lastModifiedBy>
  <cp:revision>12</cp:revision>
  <dcterms:created xsi:type="dcterms:W3CDTF">2025-11-12T08:20:26Z</dcterms:created>
  <dcterms:modified xsi:type="dcterms:W3CDTF">2025-12-08T08:18:06Z</dcterms:modified>
</cp:coreProperties>
</file>