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13">
  <p:sldMasterIdLst>
    <p:sldMasterId id="2147483648" r:id="rId1"/>
  </p:sldMasterIdLst>
  <p:sldIdLst>
    <p:sldId id="321" r:id="rId2"/>
    <p:sldId id="323" r:id="rId3"/>
    <p:sldId id="324" r:id="rId4"/>
    <p:sldId id="307" r:id="rId5"/>
    <p:sldId id="308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318" r:id="rId16"/>
    <p:sldId id="319" r:id="rId17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5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19/3/2026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19/3/2026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19/3/2026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19/3/2026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19/3/2026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19/3/2026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19/3/2026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19/3/2026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19/3/2026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19/3/2026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19/3/2026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62D167-8654-4BDA-84B5-A25420FD12BB}" type="datetimeFigureOut">
              <a:rPr lang="el-GR" smtClean="0"/>
              <a:pPr/>
              <a:t>19/3/2026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4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9.bin"/><Relationship Id="rId10" Type="http://schemas.openxmlformats.org/officeDocument/2006/relationships/image" Target="../media/image20.wmf"/><Relationship Id="rId4" Type="http://schemas.openxmlformats.org/officeDocument/2006/relationships/image" Target="../media/image17.wmf"/><Relationship Id="rId9" Type="http://schemas.openxmlformats.org/officeDocument/2006/relationships/oleObject" Target="../embeddings/oleObject11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21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wmf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785786" y="1357298"/>
            <a:ext cx="7772400" cy="1470025"/>
          </a:xfrm>
        </p:spPr>
        <p:txBody>
          <a:bodyPr>
            <a:normAutofit/>
          </a:bodyPr>
          <a:lstStyle/>
          <a:p>
            <a:r>
              <a:rPr lang="el-GR" sz="3400" b="1"/>
              <a:t>Ασκήσεις Παράκτιας </a:t>
            </a:r>
            <a:br>
              <a:rPr lang="el-GR" sz="3400" b="1"/>
            </a:br>
            <a:r>
              <a:rPr lang="el-GR" sz="3400" b="1"/>
              <a:t>Μορφοδυναμικής/Μηχανικής</a:t>
            </a:r>
            <a:endParaRPr lang="el-GR" sz="3400" b="1" dirty="0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14282" y="214290"/>
            <a:ext cx="8750331" cy="6500858"/>
          </a:xfrm>
          <a:prstGeom prst="rect">
            <a:avLst/>
          </a:prstGeom>
          <a:noFill/>
          <a:ln w="73025" cmpd="thickThin">
            <a:solidFill>
              <a:srgbClr val="003366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1912" y="339452"/>
            <a:ext cx="1046683" cy="1052736"/>
          </a:xfrm>
          <a:prstGeom prst="rect">
            <a:avLst/>
          </a:prstGeom>
          <a:blipFill>
            <a:blip r:embed="rId3" cstate="email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  <a:softEdge rad="63500"/>
          </a:effectLst>
        </p:spPr>
      </p:pic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2214546" y="214290"/>
            <a:ext cx="4681538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l-GR" dirty="0">
                <a:solidFill>
                  <a:srgbClr val="000000"/>
                </a:solidFill>
              </a:rPr>
              <a:t>ΠΑΝΕΠΙΣΤΗΜΙΟ ΑΙΓΑΙΟΥ</a:t>
            </a:r>
          </a:p>
          <a:p>
            <a:pPr algn="ctr" eaLnBrk="1" hangingPunct="1">
              <a:lnSpc>
                <a:spcPct val="120000"/>
              </a:lnSpc>
            </a:pPr>
            <a:r>
              <a:rPr lang="el-GR" dirty="0">
                <a:solidFill>
                  <a:srgbClr val="000000"/>
                </a:solidFill>
              </a:rPr>
              <a:t>ΤΜΗΜΑ ΕΠΙΣΤΗΜΩΝ ΤΗΣ ΘΑΛΑΣΣΑΣ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1026" name="Picture 2" descr="C:\cc\Boussinesq\video\Images\12.bmp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857356" y="2857496"/>
            <a:ext cx="5572164" cy="2985088"/>
          </a:xfrm>
          <a:prstGeom prst="rect">
            <a:avLst/>
          </a:prstGeom>
          <a:ln w="3175">
            <a:solidFill>
              <a:schemeClr val="tx1"/>
            </a:solidFill>
            <a:prstDash val="solid"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2 - Υπότιτλος">
            <a:extLst>
              <a:ext uri="{FF2B5EF4-FFF2-40B4-BE49-F238E27FC236}">
                <a16:creationId xmlns:a16="http://schemas.microsoft.com/office/drawing/2014/main" id="{C99596BA-57F1-1F06-E1EC-47503B308E45}"/>
              </a:ext>
            </a:extLst>
          </p:cNvPr>
          <p:cNvSpPr txBox="1">
            <a:spLocks/>
          </p:cNvSpPr>
          <p:nvPr/>
        </p:nvSpPr>
        <p:spPr>
          <a:xfrm>
            <a:off x="1428728" y="6000768"/>
            <a:ext cx="6400800" cy="5000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l-GR" altLang="el-GR" sz="2400" i="1">
                <a:solidFill>
                  <a:prstClr val="black"/>
                </a:solidFill>
                <a:latin typeface="Calibri"/>
              </a:rPr>
              <a:t>Α.Φ. Βελεγράκης, Θ. Χασιώτης</a:t>
            </a:r>
            <a:r>
              <a:rPr lang="en-US" altLang="el-GR" sz="2400" i="1">
                <a:solidFill>
                  <a:prstClr val="black"/>
                </a:solidFill>
                <a:latin typeface="Calibri"/>
              </a:rPr>
              <a:t>, </a:t>
            </a:r>
            <a:r>
              <a:rPr lang="el-GR" altLang="el-GR" sz="2400" i="1">
                <a:solidFill>
                  <a:prstClr val="black"/>
                </a:solidFill>
                <a:latin typeface="Calibri"/>
              </a:rPr>
              <a:t>Ι.Ν. Μονιούδη</a:t>
            </a:r>
            <a:endParaRPr lang="el-GR" sz="2400" i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sp>
        <p:nvSpPr>
          <p:cNvPr id="12" name="11 - Υπότιτλος"/>
          <p:cNvSpPr>
            <a:spLocks noGrp="1"/>
          </p:cNvSpPr>
          <p:nvPr>
            <p:ph type="subTitle" idx="1"/>
          </p:nvPr>
        </p:nvSpPr>
        <p:spPr>
          <a:xfrm>
            <a:off x="285720" y="1500174"/>
            <a:ext cx="8858280" cy="5000660"/>
          </a:xfrm>
        </p:spPr>
        <p:txBody>
          <a:bodyPr>
            <a:normAutofit fontScale="92500"/>
          </a:bodyPr>
          <a:lstStyle/>
          <a:p>
            <a:pPr algn="l"/>
            <a:r>
              <a:rPr lang="el-GR" sz="1900" b="1" dirty="0">
                <a:solidFill>
                  <a:schemeClr val="tx1"/>
                </a:solidFill>
              </a:rPr>
              <a:t>Κατηγορίες καταστάσεων ανάπτυξης των κυματισμών</a:t>
            </a:r>
          </a:p>
          <a:p>
            <a:pPr algn="l">
              <a:buFont typeface="Wingdings" pitchFamily="2" charset="2"/>
              <a:buChar char="Ø"/>
            </a:pPr>
            <a:endParaRPr lang="el-GR" sz="1900" dirty="0">
              <a:solidFill>
                <a:schemeClr val="tx1"/>
              </a:solidFill>
            </a:endParaRPr>
          </a:p>
          <a:p>
            <a:pPr algn="l">
              <a:buFont typeface="Wingdings" pitchFamily="2" charset="2"/>
              <a:buChar char="Ø"/>
            </a:pPr>
            <a:r>
              <a:rPr lang="el-GR" sz="1900" i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Πλήρως αναπτυγμένη κατάσταση κυματισμών (FDS- </a:t>
            </a:r>
            <a:r>
              <a:rPr lang="el-GR" sz="1900" i="1" u="sng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Fully</a:t>
            </a:r>
            <a:r>
              <a:rPr lang="el-GR" sz="1900" i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l-GR" sz="1900" i="1" u="sng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Developed</a:t>
            </a:r>
            <a:r>
              <a:rPr lang="el-GR" sz="1900" i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l-GR" sz="1900" i="1" u="sng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Sea</a:t>
            </a:r>
            <a:r>
              <a:rPr lang="el-GR" sz="1900" i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</a:p>
          <a:p>
            <a:pPr algn="l"/>
            <a:r>
              <a:rPr lang="el-GR" sz="1900" dirty="0">
                <a:solidFill>
                  <a:schemeClr val="tx1"/>
                </a:solidFill>
              </a:rPr>
              <a:t>Στην περίπτωση αυτή μεταφέρεται η μέγιστη ενέργεια από την ατμόσφαιρα στη θάλασσα δεν περιορίζεται ούτε από τη διάρκεια πνοής του ανέμου</a:t>
            </a:r>
            <a:r>
              <a:rPr lang="el-GR" sz="19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l-GR" sz="19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l-GR" sz="1900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el-GR" sz="1900" i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l-GR" sz="1900" dirty="0">
                <a:solidFill>
                  <a:schemeClr val="tx1"/>
                </a:solidFill>
              </a:rPr>
              <a:t>ούτε από το μήκος ανάπτυξης </a:t>
            </a:r>
            <a:r>
              <a:rPr lang="el-GR" sz="19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  <a:r>
              <a:rPr lang="el-GR" sz="1900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eff</a:t>
            </a:r>
            <a:r>
              <a:rPr lang="el-GR" sz="1900" dirty="0">
                <a:solidFill>
                  <a:schemeClr val="tx1"/>
                </a:solidFill>
              </a:rPr>
              <a:t> και τα στοιχεία του κύματος </a:t>
            </a:r>
            <a:r>
              <a:rPr lang="el-GR" sz="19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(Η,Τ) </a:t>
            </a:r>
            <a:r>
              <a:rPr lang="el-GR" sz="1900" dirty="0">
                <a:solidFill>
                  <a:schemeClr val="tx1"/>
                </a:solidFill>
              </a:rPr>
              <a:t>εξαρτώνται μόνο από την </a:t>
            </a:r>
            <a:r>
              <a:rPr lang="el-GR" sz="2000" dirty="0">
                <a:solidFill>
                  <a:schemeClr val="tx1"/>
                </a:solidFill>
              </a:rPr>
              <a:t>ταχύτητα </a:t>
            </a:r>
            <a:r>
              <a:rPr lang="el-GR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</a:t>
            </a:r>
            <a:r>
              <a:rPr lang="el-GR" sz="2000" dirty="0">
                <a:solidFill>
                  <a:schemeClr val="tx1"/>
                </a:solidFill>
              </a:rPr>
              <a:t>.</a:t>
            </a:r>
          </a:p>
          <a:p>
            <a:pPr algn="l">
              <a:buFont typeface="Wingdings" pitchFamily="2" charset="2"/>
              <a:buChar char="Ø"/>
            </a:pPr>
            <a:endParaRPr lang="el-GR" sz="1900" dirty="0">
              <a:solidFill>
                <a:schemeClr val="tx1"/>
              </a:solidFill>
            </a:endParaRPr>
          </a:p>
          <a:p>
            <a:pPr algn="l">
              <a:buFont typeface="Wingdings" pitchFamily="2" charset="2"/>
              <a:buChar char="Ø"/>
            </a:pPr>
            <a:r>
              <a:rPr lang="el-GR" sz="1900" i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Ανάπτυξη με περιορισμό μήκους ανάπτυξης </a:t>
            </a:r>
            <a:r>
              <a:rPr lang="el-GR" sz="1900" i="1" u="sng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Feff</a:t>
            </a:r>
            <a:r>
              <a:rPr lang="el-GR" sz="1900" i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l-GR" sz="1900" i="1" u="sng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fetch</a:t>
            </a:r>
            <a:r>
              <a:rPr lang="el-GR" sz="1900" i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l-GR" sz="1900" i="1" u="sng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limited</a:t>
            </a:r>
            <a:r>
              <a:rPr lang="el-GR" sz="1900" i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algn="l"/>
            <a:r>
              <a:rPr lang="el-GR" sz="1900" dirty="0">
                <a:solidFill>
                  <a:schemeClr val="tx1"/>
                </a:solidFill>
              </a:rPr>
              <a:t>Στην περίπτωση αυτή το μήκος ανάπτυξης είναι μικρό &lt; από την ελάχιστη τιμή που απαιτείται για τη μεταφορά της μέγιστης ενέργειας. Τα στοιχεία του κύματος </a:t>
            </a:r>
            <a:r>
              <a:rPr lang="el-GR" sz="19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(Η,Τ) </a:t>
            </a:r>
            <a:r>
              <a:rPr lang="el-GR" sz="1900" dirty="0">
                <a:solidFill>
                  <a:schemeClr val="tx1"/>
                </a:solidFill>
              </a:rPr>
              <a:t>εξαρτώνται από το μήκος ανάπτυξης </a:t>
            </a:r>
            <a:r>
              <a:rPr lang="el-GR" sz="19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  <a:r>
              <a:rPr lang="el-GR" sz="1900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eff</a:t>
            </a:r>
            <a:r>
              <a:rPr lang="el-GR" sz="1900" i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l-GR" sz="1900" dirty="0">
                <a:solidFill>
                  <a:schemeClr val="tx1"/>
                </a:solidFill>
              </a:rPr>
              <a:t>και την ταχύτητα </a:t>
            </a:r>
            <a:r>
              <a:rPr lang="el-GR" sz="19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</a:t>
            </a:r>
            <a:r>
              <a:rPr lang="el-GR" sz="1900" dirty="0">
                <a:solidFill>
                  <a:schemeClr val="tx1"/>
                </a:solidFill>
              </a:rPr>
              <a:t>.</a:t>
            </a:r>
          </a:p>
          <a:p>
            <a:pPr algn="l"/>
            <a:r>
              <a:rPr lang="el-GR" sz="1900" dirty="0">
                <a:solidFill>
                  <a:schemeClr val="tx1"/>
                </a:solidFill>
              </a:rPr>
              <a:t> </a:t>
            </a:r>
          </a:p>
          <a:p>
            <a:pPr algn="l">
              <a:buFont typeface="Wingdings" pitchFamily="2" charset="2"/>
              <a:buChar char="Ø"/>
            </a:pPr>
            <a:r>
              <a:rPr lang="el-GR" sz="1900" i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Ανάπτυξη με περιορισμό διάρκειας (</a:t>
            </a:r>
            <a:r>
              <a:rPr lang="el-GR" sz="1900" i="1" u="sng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duration</a:t>
            </a:r>
            <a:r>
              <a:rPr lang="el-GR" sz="1900" i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l-GR" sz="1900" i="1" u="sng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limited</a:t>
            </a:r>
            <a:r>
              <a:rPr lang="el-GR" sz="1900" i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</a:p>
          <a:p>
            <a:pPr algn="l"/>
            <a:r>
              <a:rPr lang="el-GR" sz="1900" dirty="0">
                <a:solidFill>
                  <a:schemeClr val="tx1"/>
                </a:solidFill>
              </a:rPr>
              <a:t>Στην περίπτωση αυτή  η διάρκεια είναι &lt; από την ελάχιστη τιμή που απαιτείται για την μεταφορά της μέγιστης ενέργειας. Τα στοιχεία του κύματος </a:t>
            </a:r>
            <a:r>
              <a:rPr lang="el-GR" sz="19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(Η,Τ) </a:t>
            </a:r>
            <a:r>
              <a:rPr lang="el-GR" sz="1900" dirty="0">
                <a:solidFill>
                  <a:schemeClr val="tx1"/>
                </a:solidFill>
              </a:rPr>
              <a:t>εξαρτώνται από τη διάρκεια πνοής του ανέμου </a:t>
            </a:r>
            <a:r>
              <a:rPr lang="el-GR" sz="19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l-GR" sz="1900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el-GR" sz="19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l-GR" sz="1900" dirty="0">
                <a:solidFill>
                  <a:schemeClr val="tx1"/>
                </a:solidFill>
              </a:rPr>
              <a:t>και την ταχύτητα </a:t>
            </a:r>
            <a:r>
              <a:rPr lang="el-GR" sz="19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</a:t>
            </a:r>
            <a:r>
              <a:rPr lang="el-GR" sz="19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642910" y="214290"/>
            <a:ext cx="8000992" cy="105447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>
                <a:solidFill>
                  <a:prstClr val="black"/>
                </a:solidFill>
              </a:rPr>
              <a:t>2.</a:t>
            </a:r>
            <a:r>
              <a:rPr lang="en-US" sz="2800" dirty="0">
                <a:solidFill>
                  <a:prstClr val="black"/>
                </a:solidFill>
              </a:rPr>
              <a:t> </a:t>
            </a:r>
            <a:r>
              <a:rPr lang="el-GR" sz="2800" dirty="0">
                <a:solidFill>
                  <a:prstClr val="black"/>
                </a:solidFill>
              </a:rPr>
              <a:t>Γένεση </a:t>
            </a:r>
            <a:r>
              <a:rPr lang="el-GR" sz="2800" dirty="0" err="1">
                <a:solidFill>
                  <a:prstClr val="black"/>
                </a:solidFill>
              </a:rPr>
              <a:t>ανεμογενών</a:t>
            </a:r>
            <a:r>
              <a:rPr lang="el-GR" sz="2800" dirty="0">
                <a:solidFill>
                  <a:prstClr val="black"/>
                </a:solidFill>
              </a:rPr>
              <a:t> κυματισμών</a:t>
            </a:r>
          </a:p>
        </p:txBody>
      </p:sp>
    </p:spTree>
    <p:extLst>
      <p:ext uri="{BB962C8B-B14F-4D97-AF65-F5344CB8AC3E}">
        <p14:creationId xmlns:p14="http://schemas.microsoft.com/office/powerpoint/2010/main" val="14674188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42910" y="214290"/>
            <a:ext cx="8000992" cy="9286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>
                <a:solidFill>
                  <a:prstClr val="black"/>
                </a:solidFill>
              </a:rPr>
              <a:t>3. Μέθοδος εκτίμησης κυματισμών</a:t>
            </a: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sp>
        <p:nvSpPr>
          <p:cNvPr id="12" name="11 - Υπότιτλος"/>
          <p:cNvSpPr>
            <a:spLocks noGrp="1"/>
          </p:cNvSpPr>
          <p:nvPr>
            <p:ph type="subTitle" idx="1"/>
          </p:nvPr>
        </p:nvSpPr>
        <p:spPr>
          <a:xfrm>
            <a:off x="285720" y="1357298"/>
            <a:ext cx="8643998" cy="5214974"/>
          </a:xfrm>
        </p:spPr>
        <p:txBody>
          <a:bodyPr>
            <a:normAutofit/>
          </a:bodyPr>
          <a:lstStyle/>
          <a:p>
            <a:pPr algn="l"/>
            <a:r>
              <a:rPr lang="el-GR" sz="1900" dirty="0">
                <a:solidFill>
                  <a:schemeClr val="tx1"/>
                </a:solidFill>
              </a:rPr>
              <a:t>Οι </a:t>
            </a:r>
            <a:r>
              <a:rPr lang="el-GR" sz="1900" dirty="0" err="1">
                <a:solidFill>
                  <a:schemeClr val="tx1"/>
                </a:solidFill>
              </a:rPr>
              <a:t>ανεμογενείς</a:t>
            </a:r>
            <a:r>
              <a:rPr lang="el-GR" sz="1900" dirty="0">
                <a:solidFill>
                  <a:schemeClr val="tx1"/>
                </a:solidFill>
              </a:rPr>
              <a:t> κυματισμοί είναι «πολυχρωματικοί». Η επιφάνεια της θάλασσας μπορεί να προσεγγιστεί από τη σύνθεση πολλών μονοχρωματικών κυματισμών (με διαφορετικά ύψη και περιόδους). </a:t>
            </a:r>
          </a:p>
          <a:p>
            <a:pPr algn="l"/>
            <a:endParaRPr lang="el-GR" sz="1900" dirty="0">
              <a:solidFill>
                <a:schemeClr val="tx1"/>
              </a:solidFill>
            </a:endParaRPr>
          </a:p>
          <a:p>
            <a:pPr algn="l"/>
            <a:r>
              <a:rPr lang="el-GR" sz="19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Το ενεργειακό φάσμα </a:t>
            </a:r>
            <a:r>
              <a:rPr lang="el-GR" sz="1900" dirty="0">
                <a:solidFill>
                  <a:schemeClr val="tx1"/>
                </a:solidFill>
              </a:rPr>
              <a:t>είναι η κατανομή της ενέργειας στις διάφορες συχνότητες (περιόδους) που περιέχονται σε ένα σύνθετο κυματισμό. </a:t>
            </a:r>
          </a:p>
          <a:p>
            <a:pPr algn="l"/>
            <a:endParaRPr lang="el-GR" sz="1900" dirty="0">
              <a:solidFill>
                <a:schemeClr val="tx1"/>
              </a:solidFill>
            </a:endParaRPr>
          </a:p>
          <a:p>
            <a:r>
              <a:rPr lang="el-GR" sz="1900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Τα φάσματα που χρησιμοποιούνται για να περιγράψουν τις κυματικές συνθήκες:</a:t>
            </a:r>
          </a:p>
          <a:p>
            <a:pPr algn="l"/>
            <a:r>
              <a:rPr lang="el-GR" sz="19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Φάσμα JONSWAP</a:t>
            </a:r>
          </a:p>
          <a:p>
            <a:pPr algn="l"/>
            <a:r>
              <a:rPr lang="el-GR" sz="1900" dirty="0">
                <a:solidFill>
                  <a:schemeClr val="tx1"/>
                </a:solidFill>
              </a:rPr>
              <a:t>Περιγράφει καλύτερα την ανάπτυξη κυματισμών με περιορισμό μήκους</a:t>
            </a:r>
          </a:p>
          <a:p>
            <a:pPr algn="l">
              <a:buFont typeface="Wingdings" pitchFamily="2" charset="2"/>
              <a:buChar char="Ø"/>
            </a:pPr>
            <a:endParaRPr lang="el-GR" sz="1900" dirty="0">
              <a:solidFill>
                <a:schemeClr val="tx1"/>
              </a:solidFill>
            </a:endParaRPr>
          </a:p>
          <a:p>
            <a:pPr algn="l"/>
            <a:r>
              <a:rPr lang="el-GR" sz="19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Φάσμα P-M (</a:t>
            </a:r>
            <a:r>
              <a:rPr lang="el-GR" sz="1900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Pierson</a:t>
            </a:r>
            <a:r>
              <a:rPr lang="el-GR" sz="19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el-GR" sz="1900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Moskowitz</a:t>
            </a:r>
            <a:r>
              <a:rPr lang="el-GR" sz="19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algn="l"/>
            <a:r>
              <a:rPr lang="el-GR" sz="1900" dirty="0">
                <a:solidFill>
                  <a:schemeClr val="tx1"/>
                </a:solidFill>
              </a:rPr>
              <a:t>Περιγράφει καλύτερα τους πλήρως ανεπτυγμένους κυματισμούς, όπου ουσιαστικά η διάρκεια πνοής του ανέμου </a:t>
            </a:r>
            <a:r>
              <a:rPr lang="el-GR" sz="1900" dirty="0" err="1">
                <a:solidFill>
                  <a:schemeClr val="tx1"/>
                </a:solidFill>
              </a:rPr>
              <a:t>t</a:t>
            </a:r>
            <a:r>
              <a:rPr lang="el-GR" sz="1900" baseline="-25000" dirty="0" err="1">
                <a:solidFill>
                  <a:schemeClr val="tx1"/>
                </a:solidFill>
              </a:rPr>
              <a:t>D</a:t>
            </a:r>
            <a:r>
              <a:rPr lang="el-GR" sz="1900" dirty="0">
                <a:solidFill>
                  <a:schemeClr val="tx1"/>
                </a:solidFill>
              </a:rPr>
              <a:t> και το ενεργό ανάπτυγμα F είναι απεριόριστα.</a:t>
            </a:r>
          </a:p>
        </p:txBody>
      </p:sp>
    </p:spTree>
    <p:extLst>
      <p:ext uri="{BB962C8B-B14F-4D97-AF65-F5344CB8AC3E}">
        <p14:creationId xmlns:p14="http://schemas.microsoft.com/office/powerpoint/2010/main" val="7122805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sp>
        <p:nvSpPr>
          <p:cNvPr id="12" name="11 - Υπότιτλος"/>
          <p:cNvSpPr>
            <a:spLocks noGrp="1"/>
          </p:cNvSpPr>
          <p:nvPr>
            <p:ph type="subTitle" idx="1"/>
          </p:nvPr>
        </p:nvSpPr>
        <p:spPr>
          <a:xfrm>
            <a:off x="642910" y="1428736"/>
            <a:ext cx="8072494" cy="5214974"/>
          </a:xfrm>
        </p:spPr>
        <p:txBody>
          <a:bodyPr>
            <a:normAutofit/>
          </a:bodyPr>
          <a:lstStyle/>
          <a:p>
            <a:r>
              <a:rPr lang="el-GR" sz="2000" b="1" dirty="0">
                <a:solidFill>
                  <a:schemeClr val="tx1"/>
                </a:solidFill>
              </a:rPr>
              <a:t>Εκτίμηση κυματισμών (</a:t>
            </a:r>
            <a:r>
              <a:rPr lang="en-US" sz="2000" b="1" dirty="0">
                <a:solidFill>
                  <a:schemeClr val="tx1"/>
                </a:solidFill>
              </a:rPr>
              <a:t>Wave Estimation)</a:t>
            </a:r>
            <a:endParaRPr lang="el-GR" sz="2000" b="1" dirty="0">
              <a:solidFill>
                <a:schemeClr val="tx1"/>
              </a:solidFill>
            </a:endParaRPr>
          </a:p>
          <a:p>
            <a:pPr algn="l"/>
            <a:endParaRPr lang="en-US" sz="2000" dirty="0">
              <a:solidFill>
                <a:schemeClr val="tx1"/>
              </a:solidFill>
            </a:endParaRPr>
          </a:p>
          <a:p>
            <a:pPr algn="l"/>
            <a:endParaRPr lang="en-US" sz="2000" dirty="0">
              <a:solidFill>
                <a:schemeClr val="tx1"/>
              </a:solidFill>
            </a:endParaRPr>
          </a:p>
          <a:p>
            <a:pPr algn="l"/>
            <a:endParaRPr lang="en-US" sz="2000" dirty="0">
              <a:solidFill>
                <a:schemeClr val="tx1"/>
              </a:solidFill>
            </a:endParaRPr>
          </a:p>
          <a:p>
            <a:pPr algn="l"/>
            <a:endParaRPr lang="en-US" sz="2000" dirty="0">
              <a:solidFill>
                <a:schemeClr val="tx1"/>
              </a:solidFill>
            </a:endParaRPr>
          </a:p>
          <a:p>
            <a:pPr algn="l"/>
            <a:endParaRPr lang="en-US" sz="2000" dirty="0">
              <a:solidFill>
                <a:schemeClr val="tx1"/>
              </a:solidFill>
            </a:endParaRPr>
          </a:p>
          <a:p>
            <a:pPr algn="l"/>
            <a:endParaRPr lang="el-GR" sz="2000" dirty="0">
              <a:solidFill>
                <a:schemeClr val="tx1"/>
              </a:solidFill>
            </a:endParaRPr>
          </a:p>
          <a:p>
            <a:pPr algn="l"/>
            <a:endParaRPr lang="el-GR" sz="2000" dirty="0">
              <a:solidFill>
                <a:schemeClr val="tx1"/>
              </a:solidFill>
            </a:endParaRPr>
          </a:p>
          <a:p>
            <a:pPr algn="l"/>
            <a:r>
              <a:rPr lang="el-GR" sz="2000" dirty="0">
                <a:solidFill>
                  <a:schemeClr val="tx1"/>
                </a:solidFill>
              </a:rPr>
              <a:t>Ένα από τα συχνότερα εφαρμοζόμενα εμπειρικά μοντέλα εκτίμησης κυματισμών:</a:t>
            </a:r>
          </a:p>
          <a:p>
            <a:pPr algn="l"/>
            <a:endParaRPr lang="el-GR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JONSWAP-PM (</a:t>
            </a:r>
            <a:r>
              <a:rPr lang="el-GR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ενεργειακά φάσματα)</a:t>
            </a:r>
          </a:p>
          <a:p>
            <a:pPr algn="l"/>
            <a:endParaRPr lang="el-GR" sz="2000" dirty="0">
              <a:solidFill>
                <a:schemeClr val="tx1"/>
              </a:solidFill>
            </a:endParaRPr>
          </a:p>
          <a:p>
            <a:pPr algn="l"/>
            <a:endParaRPr lang="el-GR" sz="1900" dirty="0">
              <a:solidFill>
                <a:schemeClr val="tx1"/>
              </a:solidFill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graphicFrame>
        <p:nvGraphicFramePr>
          <p:cNvPr id="35841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4377730"/>
              </p:ext>
            </p:extLst>
          </p:nvPr>
        </p:nvGraphicFramePr>
        <p:xfrm>
          <a:off x="2166938" y="2143125"/>
          <a:ext cx="4843462" cy="176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Εξίσωση" r:id="rId3" imgW="1930320" imgH="711000" progId="Equation.3">
                  <p:embed/>
                </p:oleObj>
              </mc:Choice>
              <mc:Fallback>
                <p:oleObj name="Εξίσωση" r:id="rId3" imgW="1930320" imgH="711000" progId="Equation.3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6938" y="2143125"/>
                        <a:ext cx="4843462" cy="17637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642910" y="214290"/>
            <a:ext cx="8000992" cy="9286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>
                <a:solidFill>
                  <a:prstClr val="black"/>
                </a:solidFill>
              </a:rPr>
              <a:t>3. Μέθοδος εκτίμησης κυματισμών</a:t>
            </a:r>
          </a:p>
        </p:txBody>
      </p:sp>
    </p:spTree>
    <p:extLst>
      <p:ext uri="{BB962C8B-B14F-4D97-AF65-F5344CB8AC3E}">
        <p14:creationId xmlns:p14="http://schemas.microsoft.com/office/powerpoint/2010/main" val="30317397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2" name="11 - Υπότιτλος"/>
          <p:cNvSpPr>
            <a:spLocks noGrp="1"/>
          </p:cNvSpPr>
          <p:nvPr>
            <p:ph type="subTitle" idx="1"/>
          </p:nvPr>
        </p:nvSpPr>
        <p:spPr>
          <a:xfrm>
            <a:off x="571472" y="1285860"/>
            <a:ext cx="8072494" cy="5214974"/>
          </a:xfrm>
        </p:spPr>
        <p:txBody>
          <a:bodyPr>
            <a:normAutofit/>
          </a:bodyPr>
          <a:lstStyle/>
          <a:p>
            <a:r>
              <a:rPr lang="el-GR" sz="2000" b="1" dirty="0">
                <a:solidFill>
                  <a:schemeClr val="tx1"/>
                </a:solidFill>
              </a:rPr>
              <a:t>Η μέθοδος </a:t>
            </a:r>
            <a:r>
              <a:rPr lang="en-US" sz="2000" b="1" dirty="0">
                <a:solidFill>
                  <a:schemeClr val="tx1"/>
                </a:solidFill>
              </a:rPr>
              <a:t>JONSWAP-PM </a:t>
            </a:r>
            <a:endParaRPr lang="el-GR" sz="2000" b="1" dirty="0">
              <a:solidFill>
                <a:schemeClr val="tx1"/>
              </a:solidFill>
            </a:endParaRPr>
          </a:p>
          <a:p>
            <a:pPr algn="l"/>
            <a:r>
              <a:rPr lang="el-GR" sz="2000" dirty="0">
                <a:solidFill>
                  <a:schemeClr val="tx1"/>
                </a:solidFill>
              </a:rPr>
              <a:t>Αρχικά ελέγχεται εάν ισχύει η ανισότητα:</a:t>
            </a:r>
          </a:p>
          <a:p>
            <a:pPr algn="l"/>
            <a:endParaRPr lang="el-GR" sz="2000" dirty="0">
              <a:solidFill>
                <a:schemeClr val="tx1"/>
              </a:solidFill>
            </a:endParaRPr>
          </a:p>
          <a:p>
            <a:pPr algn="l"/>
            <a:endParaRPr lang="el-GR" sz="2000" dirty="0">
              <a:solidFill>
                <a:schemeClr val="tx1"/>
              </a:solidFill>
            </a:endParaRPr>
          </a:p>
          <a:p>
            <a:pPr algn="l"/>
            <a:endParaRPr lang="el-GR" sz="2000" dirty="0">
              <a:solidFill>
                <a:schemeClr val="tx1"/>
              </a:solidFill>
            </a:endParaRPr>
          </a:p>
          <a:p>
            <a:pPr marL="539750" algn="l"/>
            <a:r>
              <a:rPr lang="el-GR" sz="2000" b="1" dirty="0">
                <a:solidFill>
                  <a:schemeClr val="tx1"/>
                </a:solidFill>
              </a:rPr>
              <a:t>Α. </a:t>
            </a:r>
            <a:r>
              <a:rPr lang="el-GR" sz="20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Εάν ισχύει </a:t>
            </a:r>
            <a:r>
              <a:rPr lang="el-GR" sz="2000" dirty="0">
                <a:solidFill>
                  <a:schemeClr val="tx1"/>
                </a:solidFill>
              </a:rPr>
              <a:t>τότε οι κυματισμοί έχουν </a:t>
            </a:r>
            <a:r>
              <a:rPr lang="el-GR" sz="20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πλήρη ανάπτυξη </a:t>
            </a:r>
            <a:r>
              <a:rPr lang="el-GR" sz="2000" dirty="0">
                <a:solidFill>
                  <a:schemeClr val="tx1"/>
                </a:solidFill>
              </a:rPr>
              <a:t>και εφαρμόζονται οι σχέσεις (</a:t>
            </a:r>
            <a:r>
              <a:rPr lang="el-GR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φάσμα </a:t>
            </a:r>
            <a:r>
              <a:rPr lang="el-GR" sz="2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Pierson</a:t>
            </a:r>
            <a:r>
              <a:rPr lang="el-GR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el-GR" sz="2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Moskowitz</a:t>
            </a:r>
            <a:r>
              <a:rPr lang="el-GR" sz="2000" dirty="0">
                <a:solidFill>
                  <a:schemeClr val="tx1"/>
                </a:solidFill>
              </a:rPr>
              <a:t>): </a:t>
            </a:r>
          </a:p>
          <a:p>
            <a:pPr algn="l"/>
            <a:endParaRPr lang="el-GR" sz="2000" dirty="0">
              <a:solidFill>
                <a:schemeClr val="tx1"/>
              </a:solidFill>
            </a:endParaRPr>
          </a:p>
          <a:p>
            <a:pPr algn="l"/>
            <a:endParaRPr lang="el-GR" sz="2000" dirty="0">
              <a:solidFill>
                <a:schemeClr val="tx1"/>
              </a:solidFill>
            </a:endParaRPr>
          </a:p>
          <a:p>
            <a:pPr algn="l"/>
            <a:endParaRPr lang="el-GR" sz="2000" dirty="0">
              <a:solidFill>
                <a:schemeClr val="tx1"/>
              </a:solidFill>
            </a:endParaRPr>
          </a:p>
          <a:p>
            <a:pPr algn="l"/>
            <a:endParaRPr lang="el-GR" sz="2000" dirty="0">
              <a:solidFill>
                <a:schemeClr val="tx1"/>
              </a:solidFill>
            </a:endParaRPr>
          </a:p>
          <a:p>
            <a:pPr marL="539750" algn="l"/>
            <a:r>
              <a:rPr lang="el-GR" sz="2000" dirty="0">
                <a:solidFill>
                  <a:schemeClr val="tx1"/>
                </a:solidFill>
              </a:rPr>
              <a:t>Οι οποίες επιλύονται ως προς </a:t>
            </a:r>
            <a:r>
              <a:rPr lang="el-GR" sz="20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l-GR" sz="2000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el-GR" sz="2000" dirty="0">
                <a:solidFill>
                  <a:schemeClr val="tx1"/>
                </a:solidFill>
              </a:rPr>
              <a:t> (σημαντικό ύψος κύματος) και </a:t>
            </a:r>
            <a:r>
              <a:rPr lang="el-GR" sz="20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l-GR" sz="2000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el-GR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l-GR" sz="2000" dirty="0">
                <a:solidFill>
                  <a:schemeClr val="tx1"/>
                </a:solidFill>
              </a:rPr>
              <a:t>(περίοδος κορυφής του φάσματος)</a:t>
            </a:r>
          </a:p>
          <a:p>
            <a:pPr algn="l"/>
            <a:endParaRPr lang="en-US" sz="2000" dirty="0">
              <a:solidFill>
                <a:schemeClr val="tx1"/>
              </a:solidFill>
            </a:endParaRPr>
          </a:p>
          <a:p>
            <a:pPr algn="l"/>
            <a:endParaRPr lang="el-GR" sz="2000" dirty="0">
              <a:solidFill>
                <a:schemeClr val="tx1"/>
              </a:solidFill>
            </a:endParaRPr>
          </a:p>
          <a:p>
            <a:pPr algn="l"/>
            <a:endParaRPr lang="el-GR" sz="1900" dirty="0">
              <a:solidFill>
                <a:schemeClr val="tx1"/>
              </a:solidFill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graphicFrame>
        <p:nvGraphicFramePr>
          <p:cNvPr id="38915" name="Object 3"/>
          <p:cNvGraphicFramePr>
            <a:graphicFrameLocks noChangeAspect="1"/>
          </p:cNvGraphicFramePr>
          <p:nvPr/>
        </p:nvGraphicFramePr>
        <p:xfrm>
          <a:off x="3714744" y="2143116"/>
          <a:ext cx="1592472" cy="714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Εξίσωση" r:id="rId3" imgW="952087" imgH="431613" progId="Equation.3">
                  <p:embed/>
                </p:oleObj>
              </mc:Choice>
              <mc:Fallback>
                <p:oleObj name="Εξίσωση" r:id="rId3" imgW="952087" imgH="431613" progId="Equation.3">
                  <p:embed/>
                  <p:pic>
                    <p:nvPicPr>
                      <p:cNvPr id="0" name="Picture 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4744" y="2143116"/>
                        <a:ext cx="1592472" cy="7143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sp>
        <p:nvSpPr>
          <p:cNvPr id="3892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graphicFrame>
        <p:nvGraphicFramePr>
          <p:cNvPr id="38919" name="Object 7"/>
          <p:cNvGraphicFramePr>
            <a:graphicFrameLocks noChangeAspect="1"/>
          </p:cNvGraphicFramePr>
          <p:nvPr/>
        </p:nvGraphicFramePr>
        <p:xfrm>
          <a:off x="2357422" y="4143380"/>
          <a:ext cx="1571636" cy="843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Εξίσωση" r:id="rId5" imgW="837836" imgH="444307" progId="Equation.3">
                  <p:embed/>
                </p:oleObj>
              </mc:Choice>
              <mc:Fallback>
                <p:oleObj name="Εξίσωση" r:id="rId5" imgW="837836" imgH="444307" progId="Equation.3">
                  <p:embed/>
                  <p:pic>
                    <p:nvPicPr>
                      <p:cNvPr id="0" name="Picture 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7422" y="4143380"/>
                        <a:ext cx="1571636" cy="8437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21" name="Rectangle 9"/>
          <p:cNvSpPr>
            <a:spLocks noChangeArrowheads="1"/>
          </p:cNvSpPr>
          <p:nvPr/>
        </p:nvSpPr>
        <p:spPr bwMode="auto">
          <a:xfrm>
            <a:off x="0" y="485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graphicFrame>
        <p:nvGraphicFramePr>
          <p:cNvPr id="38922" name="Object 10"/>
          <p:cNvGraphicFramePr>
            <a:graphicFrameLocks noChangeAspect="1"/>
          </p:cNvGraphicFramePr>
          <p:nvPr/>
        </p:nvGraphicFramePr>
        <p:xfrm>
          <a:off x="4643438" y="4143380"/>
          <a:ext cx="1375182" cy="857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Εξίσωση" r:id="rId7" imgW="736600" imgH="457200" progId="Equation.3">
                  <p:embed/>
                </p:oleObj>
              </mc:Choice>
              <mc:Fallback>
                <p:oleObj name="Εξίσωση" r:id="rId7" imgW="736600" imgH="457200" progId="Equation.3">
                  <p:embed/>
                  <p:pic>
                    <p:nvPicPr>
                      <p:cNvPr id="0" name="Picture 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4143380"/>
                        <a:ext cx="1375182" cy="8572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24" name="Rectangle 12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sp>
        <p:nvSpPr>
          <p:cNvPr id="21" name="AutoShape 13"/>
          <p:cNvSpPr>
            <a:spLocks noChangeArrowheads="1"/>
          </p:cNvSpPr>
          <p:nvPr/>
        </p:nvSpPr>
        <p:spPr bwMode="auto">
          <a:xfrm>
            <a:off x="571472" y="3143248"/>
            <a:ext cx="504825" cy="360363"/>
          </a:xfrm>
          <a:custGeom>
            <a:avLst/>
            <a:gdLst>
              <a:gd name="T0" fmla="*/ 378619 w 21600"/>
              <a:gd name="T1" fmla="*/ 0 h 21600"/>
              <a:gd name="T2" fmla="*/ 0 w 21600"/>
              <a:gd name="T3" fmla="*/ 180182 h 21600"/>
              <a:gd name="T4" fmla="*/ 378619 w 21600"/>
              <a:gd name="T5" fmla="*/ 360363 h 21600"/>
              <a:gd name="T6" fmla="*/ 504825 w 21600"/>
              <a:gd name="T7" fmla="*/ 180182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6600"/>
          </a:solidFill>
          <a:ln w="25400" algn="ctr">
            <a:solidFill>
              <a:schemeClr val="bg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642910" y="214290"/>
            <a:ext cx="8000992" cy="9286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>
                <a:solidFill>
                  <a:prstClr val="black"/>
                </a:solidFill>
              </a:rPr>
              <a:t>3. Μέθοδος εκτίμησης κυματισμών</a:t>
            </a:r>
          </a:p>
        </p:txBody>
      </p:sp>
    </p:spTree>
    <p:extLst>
      <p:ext uri="{BB962C8B-B14F-4D97-AF65-F5344CB8AC3E}">
        <p14:creationId xmlns:p14="http://schemas.microsoft.com/office/powerpoint/2010/main" val="38739951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2" name="11 - Υπότιτλος"/>
          <p:cNvSpPr>
            <a:spLocks noGrp="1"/>
          </p:cNvSpPr>
          <p:nvPr>
            <p:ph type="subTitle" idx="1"/>
          </p:nvPr>
        </p:nvSpPr>
        <p:spPr>
          <a:xfrm>
            <a:off x="571472" y="1071546"/>
            <a:ext cx="8072494" cy="5786454"/>
          </a:xfrm>
        </p:spPr>
        <p:txBody>
          <a:bodyPr>
            <a:normAutofit/>
          </a:bodyPr>
          <a:lstStyle/>
          <a:p>
            <a:r>
              <a:rPr lang="el-GR" sz="2000" b="1" dirty="0">
                <a:solidFill>
                  <a:schemeClr val="tx1"/>
                </a:solidFill>
              </a:rPr>
              <a:t>Η μέθοδος </a:t>
            </a:r>
            <a:r>
              <a:rPr lang="en-US" sz="2000" b="1" dirty="0">
                <a:solidFill>
                  <a:schemeClr val="tx1"/>
                </a:solidFill>
              </a:rPr>
              <a:t>JONSWAP-PM </a:t>
            </a:r>
            <a:endParaRPr lang="el-GR" sz="2000" b="1" dirty="0">
              <a:solidFill>
                <a:schemeClr val="tx1"/>
              </a:solidFill>
            </a:endParaRPr>
          </a:p>
          <a:p>
            <a:pPr marL="539750" algn="l"/>
            <a:r>
              <a:rPr lang="el-GR" sz="2000" b="1" dirty="0">
                <a:solidFill>
                  <a:schemeClr val="tx1"/>
                </a:solidFill>
              </a:rPr>
              <a:t>Β. </a:t>
            </a:r>
            <a:r>
              <a:rPr lang="el-GR" sz="20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Εάν δεν ισχύει </a:t>
            </a:r>
            <a:r>
              <a:rPr lang="el-GR" sz="2000" dirty="0">
                <a:solidFill>
                  <a:schemeClr val="tx1"/>
                </a:solidFill>
              </a:rPr>
              <a:t>τότε γίνεται εφαρμογή του  ενεργειακού </a:t>
            </a:r>
            <a:r>
              <a:rPr lang="el-GR" sz="20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φάσματος JONSWAP</a:t>
            </a:r>
            <a:r>
              <a:rPr lang="el-GR" sz="2000" dirty="0">
                <a:solidFill>
                  <a:schemeClr val="tx1"/>
                </a:solidFill>
              </a:rPr>
              <a:t>: </a:t>
            </a:r>
          </a:p>
          <a:p>
            <a:pPr marL="539750" algn="l"/>
            <a:r>
              <a:rPr lang="el-GR" sz="2000" dirty="0">
                <a:solidFill>
                  <a:schemeClr val="tx1"/>
                </a:solidFill>
              </a:rPr>
              <a:t>Χρησιμοποιούνται οι σχέσεις:</a:t>
            </a:r>
          </a:p>
          <a:p>
            <a:pPr marL="539750" algn="l"/>
            <a:endParaRPr lang="el-GR" sz="2000" dirty="0">
              <a:solidFill>
                <a:schemeClr val="tx1"/>
              </a:solidFill>
            </a:endParaRPr>
          </a:p>
          <a:p>
            <a:pPr marL="539750" algn="l"/>
            <a:endParaRPr lang="el-GR" sz="2000" dirty="0">
              <a:solidFill>
                <a:schemeClr val="tx1"/>
              </a:solidFill>
            </a:endParaRPr>
          </a:p>
          <a:p>
            <a:pPr marL="539750" algn="l"/>
            <a:r>
              <a:rPr lang="el-GR" sz="2000" dirty="0">
                <a:solidFill>
                  <a:schemeClr val="tx1"/>
                </a:solidFill>
              </a:rPr>
              <a:t>Αρχικά ελέγχεται αν ισχύει η ανισότητα :</a:t>
            </a:r>
          </a:p>
          <a:p>
            <a:pPr algn="l"/>
            <a:endParaRPr lang="el-GR" sz="2000" dirty="0">
              <a:solidFill>
                <a:schemeClr val="tx1"/>
              </a:solidFill>
            </a:endParaRPr>
          </a:p>
          <a:p>
            <a:pPr algn="l"/>
            <a:endParaRPr lang="el-GR" sz="2000" dirty="0">
              <a:solidFill>
                <a:schemeClr val="tx1"/>
              </a:solidFill>
            </a:endParaRPr>
          </a:p>
          <a:p>
            <a:pPr marL="1079500" algn="l"/>
            <a:r>
              <a:rPr lang="el-GR" sz="2000" b="1" dirty="0">
                <a:solidFill>
                  <a:schemeClr val="tx1"/>
                </a:solidFill>
              </a:rPr>
              <a:t>Β1. </a:t>
            </a:r>
            <a:r>
              <a:rPr lang="el-GR" sz="20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Εάν ισχύει </a:t>
            </a:r>
            <a:r>
              <a:rPr lang="el-GR" sz="2000" dirty="0">
                <a:solidFill>
                  <a:schemeClr val="tx1"/>
                </a:solidFill>
              </a:rPr>
              <a:t>υπάρχει </a:t>
            </a:r>
            <a:r>
              <a:rPr lang="el-GR" sz="20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περιορισμός του μήκους ανάπτυξης </a:t>
            </a:r>
            <a:r>
              <a:rPr lang="el-GR" sz="2000" dirty="0">
                <a:solidFill>
                  <a:schemeClr val="tx1"/>
                </a:solidFill>
              </a:rPr>
              <a:t>και τίθεται </a:t>
            </a:r>
            <a:r>
              <a:rPr lang="en-US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 </a:t>
            </a:r>
            <a:r>
              <a:rPr lang="el-GR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 </a:t>
            </a:r>
            <a:r>
              <a:rPr lang="el-GR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  <a:r>
              <a:rPr lang="en-US" sz="2000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eff</a:t>
            </a:r>
            <a:r>
              <a:rPr lang="el-GR" sz="20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υπολογισμός Η</a:t>
            </a:r>
            <a:r>
              <a:rPr lang="en-US" sz="2000" i="1" baseline="-25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en-US" sz="20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,</a:t>
            </a:r>
            <a:r>
              <a:rPr lang="en-US" sz="2000" i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n-US" sz="2000" i="1" baseline="-25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endParaRPr lang="el-GR" sz="2000" baseline="-25000" dirty="0">
              <a:solidFill>
                <a:schemeClr val="tx1"/>
              </a:solidFill>
            </a:endParaRPr>
          </a:p>
          <a:p>
            <a:pPr marL="1079500" algn="l"/>
            <a:r>
              <a:rPr lang="el-GR" sz="2000" b="1" dirty="0">
                <a:solidFill>
                  <a:schemeClr val="tx1"/>
                </a:solidFill>
              </a:rPr>
              <a:t>Β2.</a:t>
            </a:r>
            <a:r>
              <a:rPr lang="el-GR" sz="20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Εάν δεν ισχύει </a:t>
            </a:r>
            <a:r>
              <a:rPr lang="el-GR" sz="2000" dirty="0">
                <a:solidFill>
                  <a:schemeClr val="tx1"/>
                </a:solidFill>
              </a:rPr>
              <a:t>υπάρχει </a:t>
            </a:r>
            <a:r>
              <a:rPr lang="el-GR" sz="20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περιορισμός διάρκειας </a:t>
            </a:r>
            <a:r>
              <a:rPr lang="el-GR" sz="2000" dirty="0">
                <a:solidFill>
                  <a:schemeClr val="tx1"/>
                </a:solidFill>
              </a:rPr>
              <a:t>και η ανισότητα επιλύεται ως ισότητα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l-GR" sz="2000" dirty="0">
                <a:solidFill>
                  <a:schemeClr val="tx1"/>
                </a:solidFill>
              </a:rPr>
              <a:t>και </a:t>
            </a:r>
            <a:r>
              <a:rPr lang="el-GR" sz="20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υπολογίζεται νέο </a:t>
            </a:r>
            <a:r>
              <a:rPr lang="el-GR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  <a:r>
              <a:rPr lang="en-US" sz="2000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eff</a:t>
            </a:r>
            <a:r>
              <a:rPr lang="el-GR" sz="20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1079500" algn="l"/>
            <a:r>
              <a:rPr lang="el-GR" sz="2000" dirty="0">
                <a:solidFill>
                  <a:schemeClr val="tx1"/>
                </a:solidFill>
              </a:rPr>
              <a:t>τίθεται </a:t>
            </a:r>
            <a:r>
              <a:rPr lang="en-US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 </a:t>
            </a:r>
            <a:r>
              <a:rPr lang="el-GR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 </a:t>
            </a:r>
            <a:r>
              <a:rPr lang="el-GR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  <a:r>
              <a:rPr lang="en-US" sz="2000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eff</a:t>
            </a:r>
            <a:r>
              <a:rPr lang="el-GR" sz="20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υπολογισμός Η</a:t>
            </a:r>
            <a:r>
              <a:rPr lang="en-US" sz="2000" i="1" baseline="-25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en-US" sz="20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,</a:t>
            </a:r>
            <a:r>
              <a:rPr lang="en-US" sz="2000" i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n-US" sz="2000" i="1" baseline="-25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endParaRPr lang="el-GR" sz="2000" i="1" baseline="-25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endParaRPr lang="el-GR" sz="105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el-GR" sz="20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Η περίοδος Τ</a:t>
            </a:r>
            <a:r>
              <a:rPr lang="en-US" sz="2000" i="1" baseline="-25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en-US" sz="20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l-GR" sz="20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υπολογίζεται ως : </a:t>
            </a:r>
          </a:p>
          <a:p>
            <a:pPr marL="1079500" algn="l"/>
            <a:endParaRPr lang="el-GR" sz="2000" b="1" dirty="0">
              <a:solidFill>
                <a:schemeClr val="tx1"/>
              </a:solidFill>
            </a:endParaRPr>
          </a:p>
          <a:p>
            <a:pPr algn="l"/>
            <a:endParaRPr lang="en-US" sz="2000" dirty="0">
              <a:solidFill>
                <a:schemeClr val="tx1"/>
              </a:solidFill>
            </a:endParaRPr>
          </a:p>
          <a:p>
            <a:pPr algn="l"/>
            <a:endParaRPr lang="el-GR" sz="2000" dirty="0">
              <a:solidFill>
                <a:schemeClr val="tx1"/>
              </a:solidFill>
            </a:endParaRPr>
          </a:p>
          <a:p>
            <a:pPr algn="l"/>
            <a:endParaRPr lang="el-GR" sz="1900" dirty="0">
              <a:solidFill>
                <a:schemeClr val="tx1"/>
              </a:solidFill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sp>
        <p:nvSpPr>
          <p:cNvPr id="3892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sp>
        <p:nvSpPr>
          <p:cNvPr id="38921" name="Rectangle 9"/>
          <p:cNvSpPr>
            <a:spLocks noChangeArrowheads="1"/>
          </p:cNvSpPr>
          <p:nvPr/>
        </p:nvSpPr>
        <p:spPr bwMode="auto">
          <a:xfrm>
            <a:off x="0" y="485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sp>
        <p:nvSpPr>
          <p:cNvPr id="38924" name="Rectangle 12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sp>
        <p:nvSpPr>
          <p:cNvPr id="21" name="AutoShape 13"/>
          <p:cNvSpPr>
            <a:spLocks noChangeArrowheads="1"/>
          </p:cNvSpPr>
          <p:nvPr/>
        </p:nvSpPr>
        <p:spPr bwMode="auto">
          <a:xfrm>
            <a:off x="642910" y="1428736"/>
            <a:ext cx="504825" cy="360363"/>
          </a:xfrm>
          <a:custGeom>
            <a:avLst/>
            <a:gdLst>
              <a:gd name="T0" fmla="*/ 378619 w 21600"/>
              <a:gd name="T1" fmla="*/ 0 h 21600"/>
              <a:gd name="T2" fmla="*/ 0 w 21600"/>
              <a:gd name="T3" fmla="*/ 180182 h 21600"/>
              <a:gd name="T4" fmla="*/ 378619 w 21600"/>
              <a:gd name="T5" fmla="*/ 360363 h 21600"/>
              <a:gd name="T6" fmla="*/ 504825 w 21600"/>
              <a:gd name="T7" fmla="*/ 180182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6600"/>
          </a:solidFill>
          <a:ln w="25400" algn="ctr">
            <a:solidFill>
              <a:schemeClr val="bg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graphicFrame>
        <p:nvGraphicFramePr>
          <p:cNvPr id="39941" name="Object 5"/>
          <p:cNvGraphicFramePr>
            <a:graphicFrameLocks noChangeAspect="1"/>
          </p:cNvGraphicFramePr>
          <p:nvPr/>
        </p:nvGraphicFramePr>
        <p:xfrm>
          <a:off x="3571868" y="3571876"/>
          <a:ext cx="2214578" cy="8652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Εξίσωση" r:id="rId3" imgW="1346200" imgH="533400" progId="Equation.3">
                  <p:embed/>
                </p:oleObj>
              </mc:Choice>
              <mc:Fallback>
                <p:oleObj name="Εξίσωση" r:id="rId3" imgW="1346200" imgH="533400" progId="Equation.3">
                  <p:embed/>
                  <p:pic>
                    <p:nvPicPr>
                      <p:cNvPr id="0" name="Picture 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868" y="3571876"/>
                        <a:ext cx="2214578" cy="86529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AutoShape 10"/>
          <p:cNvSpPr>
            <a:spLocks noChangeArrowheads="1"/>
          </p:cNvSpPr>
          <p:nvPr/>
        </p:nvSpPr>
        <p:spPr bwMode="auto">
          <a:xfrm>
            <a:off x="1285852" y="4357694"/>
            <a:ext cx="358775" cy="214312"/>
          </a:xfrm>
          <a:prstGeom prst="homePlate">
            <a:avLst>
              <a:gd name="adj" fmla="val 41852"/>
            </a:avLst>
          </a:prstGeom>
          <a:solidFill>
            <a:srgbClr val="FF6600"/>
          </a:solidFill>
          <a:ln w="25400" algn="ctr">
            <a:solidFill>
              <a:schemeClr val="bg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graphicFrame>
        <p:nvGraphicFramePr>
          <p:cNvPr id="39943" name="Object 7"/>
          <p:cNvGraphicFramePr>
            <a:graphicFrameLocks noChangeAspect="1"/>
          </p:cNvGraphicFramePr>
          <p:nvPr/>
        </p:nvGraphicFramePr>
        <p:xfrm>
          <a:off x="2214546" y="2500306"/>
          <a:ext cx="2335284" cy="857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Εξίσωση" r:id="rId5" imgW="1397000" imgH="508000" progId="Equation.3">
                  <p:embed/>
                </p:oleObj>
              </mc:Choice>
              <mc:Fallback>
                <p:oleObj name="Εξίσωση" r:id="rId5" imgW="1397000" imgH="508000" progId="Equation.3">
                  <p:embed/>
                  <p:pic>
                    <p:nvPicPr>
                      <p:cNvPr id="0" name="Picture 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4546" y="2500306"/>
                        <a:ext cx="2335284" cy="8572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graphicFrame>
        <p:nvGraphicFramePr>
          <p:cNvPr id="39945" name="Object 9"/>
          <p:cNvGraphicFramePr>
            <a:graphicFrameLocks noChangeAspect="1"/>
          </p:cNvGraphicFramePr>
          <p:nvPr/>
        </p:nvGraphicFramePr>
        <p:xfrm>
          <a:off x="4786314" y="2428868"/>
          <a:ext cx="2395053" cy="9286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Εξίσωση" r:id="rId7" imgW="1397000" imgH="533400" progId="Equation.3">
                  <p:embed/>
                </p:oleObj>
              </mc:Choice>
              <mc:Fallback>
                <p:oleObj name="Εξίσωση" r:id="rId7" imgW="1397000" imgH="533400" progId="Equation.3">
                  <p:embed/>
                  <p:pic>
                    <p:nvPicPr>
                      <p:cNvPr id="0" name="Picture 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6314" y="2428868"/>
                        <a:ext cx="2395053" cy="92869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AutoShape 10"/>
          <p:cNvSpPr>
            <a:spLocks noChangeArrowheads="1"/>
          </p:cNvSpPr>
          <p:nvPr/>
        </p:nvSpPr>
        <p:spPr bwMode="auto">
          <a:xfrm>
            <a:off x="1285852" y="5072074"/>
            <a:ext cx="358775" cy="214312"/>
          </a:xfrm>
          <a:prstGeom prst="homePlate">
            <a:avLst>
              <a:gd name="adj" fmla="val 41852"/>
            </a:avLst>
          </a:prstGeom>
          <a:solidFill>
            <a:srgbClr val="FF6600"/>
          </a:solidFill>
          <a:ln w="25400" algn="ctr">
            <a:solidFill>
              <a:schemeClr val="bg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sp>
        <p:nvSpPr>
          <p:cNvPr id="26" name="25 - Δεξιό βέλος"/>
          <p:cNvSpPr/>
          <p:nvPr/>
        </p:nvSpPr>
        <p:spPr>
          <a:xfrm>
            <a:off x="3428992" y="4786322"/>
            <a:ext cx="428628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sp>
        <p:nvSpPr>
          <p:cNvPr id="27" name="26 - Δεξιό βέλος"/>
          <p:cNvSpPr/>
          <p:nvPr/>
        </p:nvSpPr>
        <p:spPr>
          <a:xfrm>
            <a:off x="3357554" y="5786454"/>
            <a:ext cx="428628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graphicFrame>
        <p:nvGraphicFramePr>
          <p:cNvPr id="39947" name="Object 11"/>
          <p:cNvGraphicFramePr>
            <a:graphicFrameLocks noChangeAspect="1"/>
          </p:cNvGraphicFramePr>
          <p:nvPr/>
        </p:nvGraphicFramePr>
        <p:xfrm>
          <a:off x="4214810" y="6215082"/>
          <a:ext cx="1174758" cy="4286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Εξίσωση" r:id="rId9" imgW="660113" imgH="241195" progId="Equation.3">
                  <p:embed/>
                </p:oleObj>
              </mc:Choice>
              <mc:Fallback>
                <p:oleObj name="Εξίσωση" r:id="rId9" imgW="660113" imgH="241195" progId="Equation.3">
                  <p:embed/>
                  <p:pic>
                    <p:nvPicPr>
                      <p:cNvPr id="0" name="Picture 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4810" y="6215082"/>
                        <a:ext cx="1174758" cy="4286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49" name="Rectangle 13"/>
          <p:cNvSpPr>
            <a:spLocks noChangeArrowheads="1"/>
          </p:cNvSpPr>
          <p:nvPr/>
        </p:nvSpPr>
        <p:spPr bwMode="auto">
          <a:xfrm>
            <a:off x="0" y="257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642910" y="214290"/>
            <a:ext cx="8000992" cy="9286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>
                <a:solidFill>
                  <a:prstClr val="black"/>
                </a:solidFill>
              </a:rPr>
              <a:t>3. Μέθοδος εκτίμησης κυματισμών</a:t>
            </a:r>
          </a:p>
        </p:txBody>
      </p:sp>
    </p:spTree>
    <p:extLst>
      <p:ext uri="{BB962C8B-B14F-4D97-AF65-F5344CB8AC3E}">
        <p14:creationId xmlns:p14="http://schemas.microsoft.com/office/powerpoint/2010/main" val="41490352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2" name="11 - Υπότιτλος"/>
          <p:cNvSpPr>
            <a:spLocks noGrp="1"/>
          </p:cNvSpPr>
          <p:nvPr>
            <p:ph type="subTitle" idx="1"/>
          </p:nvPr>
        </p:nvSpPr>
        <p:spPr>
          <a:xfrm>
            <a:off x="571472" y="1094346"/>
            <a:ext cx="8072494" cy="5503006"/>
          </a:xfrm>
        </p:spPr>
        <p:txBody>
          <a:bodyPr>
            <a:normAutofit/>
          </a:bodyPr>
          <a:lstStyle/>
          <a:p>
            <a:r>
              <a:rPr lang="el-GR" sz="2000" b="1" dirty="0">
                <a:solidFill>
                  <a:schemeClr val="tx1"/>
                </a:solidFill>
              </a:rPr>
              <a:t>Ισοδύναμοι κυματισμοί </a:t>
            </a:r>
          </a:p>
          <a:p>
            <a:pPr algn="l"/>
            <a:r>
              <a:rPr lang="el-GR" sz="2000" dirty="0">
                <a:solidFill>
                  <a:schemeClr val="tx1"/>
                </a:solidFill>
              </a:rPr>
              <a:t>Η εξέλιξη της παραλιακής μορφολογίας επηρεάζεται από τους ισοδύναμους κυματισμούς. Είναι αντιπροσωπευτικοί της ετήσιας κυματικής κατάστασης. Και υπολογίζονται ως εξής:</a:t>
            </a:r>
          </a:p>
          <a:p>
            <a:pPr algn="l"/>
            <a:endParaRPr lang="el-GR" sz="2000" dirty="0">
              <a:solidFill>
                <a:schemeClr val="tx1"/>
              </a:solidFill>
            </a:endParaRPr>
          </a:p>
          <a:p>
            <a:pPr marL="269875" indent="-269875" algn="l">
              <a:buFont typeface="Wingdings" pitchFamily="2" charset="2"/>
              <a:buChar char="Ø"/>
            </a:pPr>
            <a:r>
              <a:rPr lang="el-GR" sz="2000" dirty="0">
                <a:solidFill>
                  <a:schemeClr val="tx1"/>
                </a:solidFill>
              </a:rPr>
              <a:t>Από </a:t>
            </a:r>
            <a:r>
              <a:rPr lang="el-GR" sz="2000" dirty="0" err="1">
                <a:solidFill>
                  <a:schemeClr val="tx1"/>
                </a:solidFill>
              </a:rPr>
              <a:t>ανεμολογικά</a:t>
            </a:r>
            <a:r>
              <a:rPr lang="el-GR" sz="2000" dirty="0">
                <a:solidFill>
                  <a:schemeClr val="tx1"/>
                </a:solidFill>
              </a:rPr>
              <a:t> δεδομένα τουλάχιστον ενός έτους προσδιορίζονται η </a:t>
            </a:r>
            <a:r>
              <a:rPr lang="en-US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  <a:r>
              <a:rPr lang="el-GR" sz="2000" dirty="0">
                <a:solidFill>
                  <a:schemeClr val="tx1"/>
                </a:solidFill>
              </a:rPr>
              <a:t>, </a:t>
            </a:r>
            <a:r>
              <a:rPr lang="en-US" sz="20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n-US" sz="2000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en-US" sz="2000" dirty="0">
                <a:solidFill>
                  <a:schemeClr val="tx1"/>
                </a:solidFill>
              </a:rPr>
              <a:t>  </a:t>
            </a:r>
            <a:r>
              <a:rPr lang="el-GR" sz="2000" dirty="0">
                <a:solidFill>
                  <a:schemeClr val="tx1"/>
                </a:solidFill>
              </a:rPr>
              <a:t>και </a:t>
            </a:r>
            <a:r>
              <a:rPr lang="en-US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</a:t>
            </a:r>
            <a:r>
              <a:rPr lang="en-US" sz="2000" i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r>
              <a:rPr lang="en-US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l-GR" sz="2000" dirty="0">
                <a:solidFill>
                  <a:schemeClr val="tx1"/>
                </a:solidFill>
              </a:rPr>
              <a:t>ανά </a:t>
            </a:r>
            <a:r>
              <a:rPr lang="el-GR" sz="2000" dirty="0" err="1">
                <a:solidFill>
                  <a:schemeClr val="tx1"/>
                </a:solidFill>
              </a:rPr>
              <a:t>Beaufort</a:t>
            </a:r>
            <a:r>
              <a:rPr lang="en-US" sz="2000" dirty="0">
                <a:solidFill>
                  <a:schemeClr val="tx1"/>
                </a:solidFill>
              </a:rPr>
              <a:t>.</a:t>
            </a:r>
          </a:p>
          <a:p>
            <a:pPr marL="269875" indent="-269875" algn="l">
              <a:buFont typeface="Wingdings" pitchFamily="2" charset="2"/>
              <a:buChar char="Ø"/>
            </a:pPr>
            <a:r>
              <a:rPr lang="el-GR" sz="2000" dirty="0">
                <a:solidFill>
                  <a:schemeClr val="tx1"/>
                </a:solidFill>
              </a:rPr>
              <a:t>Με τη μέθοδο JON</a:t>
            </a:r>
            <a:r>
              <a:rPr lang="en-US" sz="2000" dirty="0">
                <a:solidFill>
                  <a:schemeClr val="tx1"/>
                </a:solidFill>
              </a:rPr>
              <a:t>S</a:t>
            </a:r>
            <a:r>
              <a:rPr lang="el-GR" sz="2000" dirty="0">
                <a:solidFill>
                  <a:schemeClr val="tx1"/>
                </a:solidFill>
              </a:rPr>
              <a:t>WAP-</a:t>
            </a:r>
            <a:r>
              <a:rPr lang="en-US" sz="2000" dirty="0">
                <a:solidFill>
                  <a:schemeClr val="tx1"/>
                </a:solidFill>
              </a:rPr>
              <a:t>PM</a:t>
            </a:r>
            <a:r>
              <a:rPr lang="el-GR" sz="2000" dirty="0">
                <a:solidFill>
                  <a:schemeClr val="tx1"/>
                </a:solidFill>
              </a:rPr>
              <a:t> προσδιορίζονται τα ύψη (</a:t>
            </a:r>
            <a:r>
              <a:rPr lang="el-GR" sz="20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</a:t>
            </a:r>
            <a:r>
              <a:rPr lang="el-GR" sz="2000" dirty="0">
                <a:solidFill>
                  <a:schemeClr val="tx1"/>
                </a:solidFill>
              </a:rPr>
              <a:t>) και οι περίοδοι (</a:t>
            </a:r>
            <a:r>
              <a:rPr lang="el-GR" sz="20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</a:t>
            </a:r>
            <a:r>
              <a:rPr lang="el-GR" sz="2000" dirty="0">
                <a:solidFill>
                  <a:schemeClr val="tx1"/>
                </a:solidFill>
              </a:rPr>
              <a:t>) ανά </a:t>
            </a:r>
            <a:r>
              <a:rPr lang="el-GR" sz="2000" dirty="0" err="1">
                <a:solidFill>
                  <a:schemeClr val="tx1"/>
                </a:solidFill>
              </a:rPr>
              <a:t>Beaufort</a:t>
            </a:r>
            <a:r>
              <a:rPr lang="el-GR" sz="2000" dirty="0">
                <a:solidFill>
                  <a:schemeClr val="tx1"/>
                </a:solidFill>
              </a:rPr>
              <a:t>. </a:t>
            </a:r>
            <a:endParaRPr lang="en-US" sz="2000" dirty="0">
              <a:solidFill>
                <a:schemeClr val="tx1"/>
              </a:solidFill>
            </a:endParaRPr>
          </a:p>
          <a:p>
            <a:pPr marL="269875" indent="-269875" algn="l">
              <a:buFont typeface="Wingdings" pitchFamily="2" charset="2"/>
              <a:buChar char="Ø"/>
            </a:pPr>
            <a:r>
              <a:rPr lang="el-GR" sz="2000" dirty="0">
                <a:solidFill>
                  <a:schemeClr val="tx1"/>
                </a:solidFill>
              </a:rPr>
              <a:t>Η ισοδύναμη περίοδος κύματος </a:t>
            </a:r>
            <a:r>
              <a:rPr lang="el-GR" sz="20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l-GR" sz="2000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l-GR" sz="2000" dirty="0">
                <a:solidFill>
                  <a:schemeClr val="tx1"/>
                </a:solidFill>
              </a:rPr>
              <a:t> στα ανοικτά υπολογίζεται:</a:t>
            </a:r>
          </a:p>
          <a:p>
            <a:pPr marL="269875" indent="-269875" algn="l">
              <a:buFont typeface="Wingdings" pitchFamily="2" charset="2"/>
              <a:buChar char="Ø"/>
            </a:pPr>
            <a:endParaRPr lang="el-GR" sz="2000" dirty="0">
              <a:solidFill>
                <a:schemeClr val="tx1"/>
              </a:solidFill>
            </a:endParaRPr>
          </a:p>
          <a:p>
            <a:pPr marL="269875" indent="-269875" algn="l"/>
            <a:endParaRPr lang="el-GR" sz="2000" dirty="0">
              <a:solidFill>
                <a:schemeClr val="tx1"/>
              </a:solidFill>
            </a:endParaRPr>
          </a:p>
          <a:p>
            <a:pPr marL="269875" indent="-269875" algn="l"/>
            <a:endParaRPr lang="el-GR" sz="900" dirty="0">
              <a:solidFill>
                <a:schemeClr val="tx1"/>
              </a:solidFill>
            </a:endParaRPr>
          </a:p>
          <a:p>
            <a:pPr marL="269875" indent="-269875" algn="l"/>
            <a:r>
              <a:rPr lang="el-GR" sz="2000" dirty="0">
                <a:solidFill>
                  <a:schemeClr val="tx1"/>
                </a:solidFill>
              </a:rPr>
              <a:t>      Και το ύψος του ισοδύναμου κυματισμού </a:t>
            </a:r>
          </a:p>
          <a:p>
            <a:pPr algn="l"/>
            <a:endParaRPr lang="el-GR" sz="1900" dirty="0">
              <a:solidFill>
                <a:schemeClr val="tx1"/>
              </a:solidFill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sp>
        <p:nvSpPr>
          <p:cNvPr id="3892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sp>
        <p:nvSpPr>
          <p:cNvPr id="38921" name="Rectangle 9"/>
          <p:cNvSpPr>
            <a:spLocks noChangeArrowheads="1"/>
          </p:cNvSpPr>
          <p:nvPr/>
        </p:nvSpPr>
        <p:spPr bwMode="auto">
          <a:xfrm>
            <a:off x="0" y="485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sp>
        <p:nvSpPr>
          <p:cNvPr id="38924" name="Rectangle 12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graphicFrame>
        <p:nvGraphicFramePr>
          <p:cNvPr id="40965" name="Object 5"/>
          <p:cNvGraphicFramePr>
            <a:graphicFrameLocks noChangeAspect="1"/>
          </p:cNvGraphicFramePr>
          <p:nvPr/>
        </p:nvGraphicFramePr>
        <p:xfrm>
          <a:off x="3635896" y="4509120"/>
          <a:ext cx="1722305" cy="9286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Εξίσωση" r:id="rId3" imgW="774364" imgH="482391" progId="Equation.3">
                  <p:embed/>
                </p:oleObj>
              </mc:Choice>
              <mc:Fallback>
                <p:oleObj name="Εξίσωση" r:id="rId3" imgW="774364" imgH="482391" progId="Equation.3">
                  <p:embed/>
                  <p:pic>
                    <p:nvPicPr>
                      <p:cNvPr id="0" name="Picture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896" y="4509120"/>
                        <a:ext cx="1722305" cy="92869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graphicFrame>
        <p:nvGraphicFramePr>
          <p:cNvPr id="40967" name="Object 7"/>
          <p:cNvGraphicFramePr>
            <a:graphicFrameLocks noChangeAspect="1"/>
          </p:cNvGraphicFramePr>
          <p:nvPr/>
        </p:nvGraphicFramePr>
        <p:xfrm>
          <a:off x="3059832" y="5733256"/>
          <a:ext cx="2339595" cy="857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Εξίσωση" r:id="rId5" imgW="1155700" imgH="482600" progId="Equation.3">
                  <p:embed/>
                </p:oleObj>
              </mc:Choice>
              <mc:Fallback>
                <p:oleObj name="Εξίσωση" r:id="rId5" imgW="1155700" imgH="482600" progId="Equation.3">
                  <p:embed/>
                  <p:pic>
                    <p:nvPicPr>
                      <p:cNvPr id="0" name="Picture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832" y="5733256"/>
                        <a:ext cx="2339595" cy="8572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642910" y="214290"/>
            <a:ext cx="8000992" cy="9286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>
                <a:solidFill>
                  <a:prstClr val="black"/>
                </a:solidFill>
              </a:rPr>
              <a:t>3. Μέθοδος εκτίμησης κυματισμών</a:t>
            </a:r>
          </a:p>
        </p:txBody>
      </p:sp>
    </p:spTree>
    <p:extLst>
      <p:ext uri="{BB962C8B-B14F-4D97-AF65-F5344CB8AC3E}">
        <p14:creationId xmlns:p14="http://schemas.microsoft.com/office/powerpoint/2010/main" val="16775101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714348" y="0"/>
            <a:ext cx="8000992" cy="8572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>
                <a:solidFill>
                  <a:prstClr val="black"/>
                </a:solidFill>
              </a:rPr>
              <a:t>4. Εφαρμογή με χρήση </a:t>
            </a:r>
            <a:r>
              <a:rPr lang="en-US" sz="2800" dirty="0">
                <a:solidFill>
                  <a:prstClr val="black"/>
                </a:solidFill>
              </a:rPr>
              <a:t>GUI</a:t>
            </a:r>
            <a:endParaRPr lang="el-GR" sz="2800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31640" y="869108"/>
            <a:ext cx="6624736" cy="5872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60170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" y="24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9" name="8 - Υπότιτλος"/>
          <p:cNvSpPr>
            <a:spLocks noGrp="1"/>
          </p:cNvSpPr>
          <p:nvPr>
            <p:ph type="subTitle" idx="1"/>
          </p:nvPr>
        </p:nvSpPr>
        <p:spPr>
          <a:xfrm>
            <a:off x="1500166" y="2428868"/>
            <a:ext cx="7000924" cy="2428892"/>
          </a:xfrm>
        </p:spPr>
        <p:txBody>
          <a:bodyPr>
            <a:normAutofit fontScale="92500" lnSpcReduction="10000"/>
          </a:bodyPr>
          <a:lstStyle/>
          <a:p>
            <a:pPr marL="457200" indent="-457200" algn="l"/>
            <a:r>
              <a:rPr lang="en-US" sz="2200" b="1" dirty="0">
                <a:solidFill>
                  <a:schemeClr val="tx1"/>
                </a:solidFill>
              </a:rPr>
              <a:t>1.  </a:t>
            </a:r>
            <a:r>
              <a:rPr lang="el-GR" sz="2200" dirty="0">
                <a:solidFill>
                  <a:schemeClr val="tx1"/>
                </a:solidFill>
              </a:rPr>
              <a:t>Βασικοί παράμετροι των </a:t>
            </a:r>
            <a:r>
              <a:rPr lang="el-GR" sz="2200" dirty="0" err="1">
                <a:solidFill>
                  <a:schemeClr val="tx1"/>
                </a:solidFill>
              </a:rPr>
              <a:t>ανεμογενών</a:t>
            </a:r>
            <a:r>
              <a:rPr lang="el-GR" sz="2200" dirty="0">
                <a:solidFill>
                  <a:schemeClr val="tx1"/>
                </a:solidFill>
              </a:rPr>
              <a:t> κυματισμών</a:t>
            </a:r>
            <a:endParaRPr lang="en-US" sz="2200" dirty="0">
              <a:solidFill>
                <a:schemeClr val="tx1"/>
              </a:solidFill>
            </a:endParaRPr>
          </a:p>
          <a:p>
            <a:pPr marL="457200" indent="-457200" algn="l"/>
            <a:endParaRPr lang="en-US" sz="2200" dirty="0">
              <a:solidFill>
                <a:schemeClr val="tx1"/>
              </a:solidFill>
            </a:endParaRPr>
          </a:p>
          <a:p>
            <a:pPr marL="457200" indent="-457200" algn="l"/>
            <a:r>
              <a:rPr lang="en-US" sz="2200" b="1" dirty="0">
                <a:solidFill>
                  <a:schemeClr val="tx1"/>
                </a:solidFill>
              </a:rPr>
              <a:t>2.  </a:t>
            </a:r>
            <a:r>
              <a:rPr lang="el-GR" sz="2200" dirty="0">
                <a:solidFill>
                  <a:schemeClr val="tx1"/>
                </a:solidFill>
              </a:rPr>
              <a:t>Γένεση </a:t>
            </a:r>
            <a:r>
              <a:rPr lang="el-GR" sz="2200" dirty="0" err="1">
                <a:solidFill>
                  <a:schemeClr val="tx1"/>
                </a:solidFill>
              </a:rPr>
              <a:t>ανεμογενών</a:t>
            </a:r>
            <a:r>
              <a:rPr lang="el-GR" sz="2200" dirty="0">
                <a:solidFill>
                  <a:schemeClr val="tx1"/>
                </a:solidFill>
              </a:rPr>
              <a:t> κυματισμών</a:t>
            </a:r>
            <a:endParaRPr lang="en-US" sz="2200" dirty="0">
              <a:solidFill>
                <a:schemeClr val="tx1"/>
              </a:solidFill>
            </a:endParaRPr>
          </a:p>
          <a:p>
            <a:pPr marL="457200" indent="-457200" algn="l">
              <a:buAutoNum type="arabicPeriod"/>
            </a:pPr>
            <a:endParaRPr lang="el-GR" sz="2200" dirty="0">
              <a:solidFill>
                <a:schemeClr val="tx1"/>
              </a:solidFill>
            </a:endParaRPr>
          </a:p>
          <a:p>
            <a:pPr marL="360363" indent="-360000" algn="l"/>
            <a:r>
              <a:rPr lang="en-US" sz="2200" b="1" dirty="0">
                <a:solidFill>
                  <a:schemeClr val="tx1"/>
                </a:solidFill>
              </a:rPr>
              <a:t>3</a:t>
            </a:r>
            <a:r>
              <a:rPr lang="el-GR" sz="2200" b="1" dirty="0">
                <a:solidFill>
                  <a:schemeClr val="tx1"/>
                </a:solidFill>
              </a:rPr>
              <a:t>. </a:t>
            </a:r>
            <a:r>
              <a:rPr lang="el-GR" sz="2200" dirty="0">
                <a:solidFill>
                  <a:schemeClr val="tx1"/>
                </a:solidFill>
              </a:rPr>
              <a:t>Μέθοδος εκτίμησης κυματισμών (</a:t>
            </a:r>
            <a:r>
              <a:rPr lang="en-US" sz="2200" dirty="0">
                <a:solidFill>
                  <a:schemeClr val="tx1"/>
                </a:solidFill>
              </a:rPr>
              <a:t>JONSWAP</a:t>
            </a:r>
            <a:r>
              <a:rPr lang="el-GR" sz="2200" dirty="0">
                <a:solidFill>
                  <a:schemeClr val="tx1"/>
                </a:solidFill>
              </a:rPr>
              <a:t>-</a:t>
            </a:r>
            <a:r>
              <a:rPr lang="en-US" sz="2200" dirty="0">
                <a:solidFill>
                  <a:schemeClr val="tx1"/>
                </a:solidFill>
              </a:rPr>
              <a:t>PM)</a:t>
            </a:r>
            <a:endParaRPr lang="el-GR" sz="2200" dirty="0">
              <a:solidFill>
                <a:schemeClr val="tx1"/>
              </a:solidFill>
            </a:endParaRPr>
          </a:p>
          <a:p>
            <a:pPr algn="l"/>
            <a:endParaRPr lang="en-US" sz="2200" dirty="0">
              <a:solidFill>
                <a:schemeClr val="tx1"/>
              </a:solidFill>
            </a:endParaRPr>
          </a:p>
          <a:p>
            <a:pPr algn="l"/>
            <a:r>
              <a:rPr lang="en-US" sz="2200" b="1" dirty="0">
                <a:solidFill>
                  <a:schemeClr val="tx1"/>
                </a:solidFill>
              </a:rPr>
              <a:t>4. </a:t>
            </a:r>
            <a:r>
              <a:rPr lang="el-GR" sz="2200" dirty="0">
                <a:solidFill>
                  <a:schemeClr val="tx1"/>
                </a:solidFill>
              </a:rPr>
              <a:t>Εφαρμογή με χρήση </a:t>
            </a:r>
            <a:r>
              <a:rPr lang="en-US" sz="2200" dirty="0">
                <a:solidFill>
                  <a:schemeClr val="tx1"/>
                </a:solidFill>
              </a:rPr>
              <a:t>GUI</a:t>
            </a:r>
            <a:r>
              <a:rPr lang="el-GR" sz="22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642910" y="428604"/>
            <a:ext cx="8000992" cy="10001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500" b="1" u="sng" dirty="0"/>
              <a:t>Άσκηση </a:t>
            </a:r>
            <a:r>
              <a:rPr lang="en-US" sz="2500" b="1" u="sng" dirty="0"/>
              <a:t>3</a:t>
            </a:r>
            <a:r>
              <a:rPr lang="el-GR" sz="2500" b="1" dirty="0"/>
              <a:t>: </a:t>
            </a:r>
            <a:r>
              <a:rPr lang="el-GR" sz="2800" dirty="0"/>
              <a:t>Εκτίμηση </a:t>
            </a:r>
            <a:r>
              <a:rPr lang="el-GR" sz="2800" dirty="0" err="1"/>
              <a:t>ανεμογενών</a:t>
            </a:r>
            <a:r>
              <a:rPr lang="el-GR" sz="2800" dirty="0"/>
              <a:t> κυματισμών</a:t>
            </a:r>
            <a:endParaRPr lang="el-GR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42910" y="214290"/>
            <a:ext cx="8000992" cy="9286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/>
              <a:t>1</a:t>
            </a:r>
            <a:r>
              <a:rPr lang="en-US" sz="2800" dirty="0"/>
              <a:t>. </a:t>
            </a:r>
            <a:r>
              <a:rPr lang="el-GR" sz="2800" dirty="0"/>
              <a:t>Βασικοί παράμετροι των </a:t>
            </a:r>
            <a:r>
              <a:rPr lang="el-GR" sz="2800" dirty="0" err="1"/>
              <a:t>ανεμογενών</a:t>
            </a:r>
            <a:r>
              <a:rPr lang="el-GR" sz="2800" dirty="0"/>
              <a:t> κυματισμών</a:t>
            </a:r>
          </a:p>
        </p:txBody>
      </p:sp>
      <p:pic>
        <p:nvPicPr>
          <p:cNvPr id="10" name="Picture 9" descr="C:\Users\user\Desktop\d of d\cg\cg5\fig1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08175" y="3616325"/>
            <a:ext cx="5543550" cy="319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3"/>
          <p:cNvSpPr txBox="1">
            <a:spLocks/>
          </p:cNvSpPr>
          <p:nvPr/>
        </p:nvSpPr>
        <p:spPr>
          <a:xfrm>
            <a:off x="323528" y="1268760"/>
            <a:ext cx="8496944" cy="3527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25475" marR="0" lvl="0" indent="-350838" algn="just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Οι </a:t>
            </a:r>
            <a:r>
              <a:rPr kumimoji="0" lang="el-GR" sz="2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ανεμογενής</a:t>
            </a:r>
            <a:r>
              <a:rPr kumimoji="0" lang="el-GR" sz="20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κυματισμοί χαρακτηρίζονται από τις εξής βασικές παραμέτρους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: </a:t>
            </a:r>
          </a:p>
          <a:p>
            <a:pPr marL="625475" marR="0" lvl="0" indent="-350838" algn="just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ourier New" pitchFamily="49" charset="0"/>
              <a:buChar char="o"/>
              <a:tabLst/>
              <a:defRPr/>
            </a:pPr>
            <a:r>
              <a:rPr kumimoji="0" lang="el-GR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Μήκος</a:t>
            </a:r>
            <a:r>
              <a:rPr kumimoji="0" lang="el-GR" sz="20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κύματος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L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(</a:t>
            </a: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σε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m): </a:t>
            </a: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η απόσταση</a:t>
            </a:r>
            <a:r>
              <a:rPr kumimoji="0" lang="el-GR" sz="20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μεταξύ 2 διαδοχικών κορυφών του κύματος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n-ea"/>
              <a:cs typeface="+mn-cs"/>
            </a:endParaRPr>
          </a:p>
          <a:p>
            <a:pPr marL="625475" marR="0" lvl="0" indent="-350838" algn="just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ourier New" pitchFamily="49" charset="0"/>
              <a:buChar char="o"/>
              <a:tabLst/>
              <a:defRPr/>
            </a:pPr>
            <a:r>
              <a:rPr kumimoji="0" lang="el-GR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Περίοδος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(</a:t>
            </a: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σε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sec): </a:t>
            </a: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ο χρόνος που απαιτείται</a:t>
            </a:r>
            <a:r>
              <a:rPr kumimoji="0" lang="el-GR" sz="20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για να ταξιδέψει το κύμα απόσταση ίση με το μήκος του κύματος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L</a:t>
            </a:r>
          </a:p>
          <a:p>
            <a:pPr marL="625475" marR="0" lvl="0" indent="-350838" algn="just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ourier New" pitchFamily="49" charset="0"/>
              <a:buChar char="o"/>
              <a:tabLst/>
              <a:defRPr/>
            </a:pPr>
            <a:r>
              <a:rPr kumimoji="0" lang="el-GR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Ύψος κύματος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H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(</a:t>
            </a: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σε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m): </a:t>
            </a: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η κατακόρυφη</a:t>
            </a:r>
            <a:r>
              <a:rPr kumimoji="0" lang="el-GR" sz="20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απόσταση μεταξύ της κορυφής και της κοιλίας του κύματος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8" name="8 - Υπότιτλος"/>
          <p:cNvSpPr>
            <a:spLocks noGrp="1"/>
          </p:cNvSpPr>
          <p:nvPr>
            <p:ph type="subTitle" idx="1"/>
          </p:nvPr>
        </p:nvSpPr>
        <p:spPr>
          <a:xfrm>
            <a:off x="785786" y="1785926"/>
            <a:ext cx="7858180" cy="4143404"/>
          </a:xfrm>
        </p:spPr>
        <p:txBody>
          <a:bodyPr>
            <a:normAutofit/>
          </a:bodyPr>
          <a:lstStyle/>
          <a:p>
            <a:pPr algn="l"/>
            <a:r>
              <a:rPr lang="el-GR" sz="2000" dirty="0">
                <a:solidFill>
                  <a:schemeClr val="tx1"/>
                </a:solidFill>
              </a:rPr>
              <a:t>Η γένεση των κυμάτων οφείλεται στην διαφορική πίεση που αναπτύσσεται πάνω στην επιφάνεια της θάλασσας λόγω της τυρβώδους ροής του αέρα </a:t>
            </a:r>
            <a:endParaRPr lang="en-US" sz="2000" dirty="0">
              <a:solidFill>
                <a:schemeClr val="tx1"/>
              </a:solidFill>
            </a:endParaRPr>
          </a:p>
          <a:p>
            <a:pPr algn="l"/>
            <a:endParaRPr lang="en-US" sz="2000" b="1" dirty="0">
              <a:solidFill>
                <a:schemeClr val="tx1"/>
              </a:solidFill>
            </a:endParaRPr>
          </a:p>
          <a:p>
            <a:pPr algn="l"/>
            <a:r>
              <a:rPr lang="el-GR" sz="2000" b="1" dirty="0">
                <a:solidFill>
                  <a:schemeClr val="tx1"/>
                </a:solidFill>
              </a:rPr>
              <a:t>Μια γενικευμένη θεώρηση (</a:t>
            </a:r>
            <a:r>
              <a:rPr lang="el-GR" sz="2000" b="1" dirty="0" err="1">
                <a:solidFill>
                  <a:schemeClr val="tx1"/>
                </a:solidFill>
              </a:rPr>
              <a:t>Komar</a:t>
            </a:r>
            <a:r>
              <a:rPr lang="el-GR" sz="2000" b="1" dirty="0">
                <a:solidFill>
                  <a:schemeClr val="tx1"/>
                </a:solidFill>
              </a:rPr>
              <a:t>, 1998) αναγνωρίζει τα εξής στάδια</a:t>
            </a:r>
            <a:r>
              <a:rPr lang="el-GR" sz="2000" dirty="0">
                <a:solidFill>
                  <a:schemeClr val="tx1"/>
                </a:solidFill>
              </a:rPr>
              <a:t>:</a:t>
            </a:r>
            <a:endParaRPr lang="en-US" sz="2000" dirty="0">
              <a:solidFill>
                <a:schemeClr val="tx1"/>
              </a:solidFill>
            </a:endParaRPr>
          </a:p>
          <a:p>
            <a:pPr algn="l"/>
            <a:endParaRPr lang="en-US" sz="2000" dirty="0">
              <a:solidFill>
                <a:schemeClr val="tx1"/>
              </a:solidFill>
            </a:endParaRPr>
          </a:p>
          <a:p>
            <a:pPr marL="360363" indent="-360363" algn="l"/>
            <a:r>
              <a:rPr lang="el-GR" sz="2000" b="1" dirty="0">
                <a:solidFill>
                  <a:schemeClr val="tx1"/>
                </a:solidFill>
              </a:rPr>
              <a:t>(α) </a:t>
            </a:r>
            <a:r>
              <a:rPr lang="el-GR" sz="2000" dirty="0">
                <a:solidFill>
                  <a:schemeClr val="tx1"/>
                </a:solidFill>
              </a:rPr>
              <a:t>την γένεση μικρών ρυτίδων (περίοδος Τ&lt;1 s, H ~ 1-2 cm) όταν ο άνεμος αρχίζει να φυσάει</a:t>
            </a:r>
            <a:endParaRPr lang="en-US" sz="2000" dirty="0">
              <a:solidFill>
                <a:schemeClr val="tx1"/>
              </a:solidFill>
            </a:endParaRPr>
          </a:p>
          <a:p>
            <a:pPr algn="l"/>
            <a:endParaRPr lang="en-US" sz="2000" dirty="0">
              <a:solidFill>
                <a:schemeClr val="tx1"/>
              </a:solidFill>
            </a:endParaRPr>
          </a:p>
          <a:p>
            <a:pPr marL="360363" indent="-360363" algn="l"/>
            <a:r>
              <a:rPr lang="el-GR" sz="2000" b="1" dirty="0">
                <a:solidFill>
                  <a:schemeClr val="tx1"/>
                </a:solidFill>
              </a:rPr>
              <a:t>(β) </a:t>
            </a:r>
            <a:r>
              <a:rPr lang="el-GR" sz="2000" dirty="0">
                <a:solidFill>
                  <a:schemeClr val="tx1"/>
                </a:solidFill>
              </a:rPr>
              <a:t>τον σχηματισμό κυμάτων με μεγαλύτερη περίοδο (T), και ύψος (H) με την πάροδο του χρόνου (και την προσάρτηση περισσότερης ενέργειας από τον άνεμο)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642910" y="214290"/>
            <a:ext cx="8000992" cy="105447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>
                <a:solidFill>
                  <a:prstClr val="black"/>
                </a:solidFill>
              </a:rPr>
              <a:t>2.</a:t>
            </a:r>
            <a:r>
              <a:rPr lang="en-US" sz="2800" dirty="0">
                <a:solidFill>
                  <a:prstClr val="black"/>
                </a:solidFill>
              </a:rPr>
              <a:t> </a:t>
            </a:r>
            <a:r>
              <a:rPr lang="el-GR" sz="2800" dirty="0">
                <a:solidFill>
                  <a:prstClr val="black"/>
                </a:solidFill>
              </a:rPr>
              <a:t>Γένεση </a:t>
            </a:r>
            <a:r>
              <a:rPr lang="el-GR" sz="2800" dirty="0" err="1">
                <a:solidFill>
                  <a:prstClr val="black"/>
                </a:solidFill>
              </a:rPr>
              <a:t>ανεμογενών</a:t>
            </a:r>
            <a:r>
              <a:rPr lang="el-GR" sz="2800" dirty="0">
                <a:solidFill>
                  <a:prstClr val="black"/>
                </a:solidFill>
              </a:rPr>
              <a:t> κυματισμών</a:t>
            </a:r>
          </a:p>
        </p:txBody>
      </p:sp>
    </p:spTree>
    <p:extLst>
      <p:ext uri="{BB962C8B-B14F-4D97-AF65-F5344CB8AC3E}">
        <p14:creationId xmlns:p14="http://schemas.microsoft.com/office/powerpoint/2010/main" val="12786213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sp>
        <p:nvSpPr>
          <p:cNvPr id="14" name="8 - Υπότιτλος"/>
          <p:cNvSpPr txBox="1">
            <a:spLocks/>
          </p:cNvSpPr>
          <p:nvPr/>
        </p:nvSpPr>
        <p:spPr>
          <a:xfrm>
            <a:off x="142876" y="6000768"/>
            <a:ext cx="8929718" cy="7858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l-GR" sz="1900" b="1" dirty="0">
                <a:solidFill>
                  <a:prstClr val="black"/>
                </a:solidFill>
              </a:rPr>
              <a:t>Σχήμα 1-3.</a:t>
            </a:r>
            <a:r>
              <a:rPr lang="el-GR" sz="1900" dirty="0">
                <a:solidFill>
                  <a:prstClr val="black"/>
                </a:solidFill>
              </a:rPr>
              <a:t> </a:t>
            </a:r>
            <a:r>
              <a:rPr lang="el-GR" sz="1900" dirty="0" err="1">
                <a:solidFill>
                  <a:prstClr val="black"/>
                </a:solidFill>
              </a:rPr>
              <a:t>Tομογραφία</a:t>
            </a:r>
            <a:r>
              <a:rPr lang="el-GR" sz="1900" dirty="0">
                <a:solidFill>
                  <a:prstClr val="black"/>
                </a:solidFill>
              </a:rPr>
              <a:t> ‘θάλασσας’, δηλ. </a:t>
            </a:r>
            <a:r>
              <a:rPr lang="el-GR" sz="1900" dirty="0" err="1">
                <a:solidFill>
                  <a:prstClr val="black"/>
                </a:solidFill>
              </a:rPr>
              <a:t>ανεμογενών</a:t>
            </a:r>
            <a:r>
              <a:rPr lang="el-GR" sz="1900" dirty="0">
                <a:solidFill>
                  <a:prstClr val="black"/>
                </a:solidFill>
              </a:rPr>
              <a:t> κυμάτων ανοικτής θάλασσας την ώρα της δημιουργίας τους. (</a:t>
            </a:r>
            <a:r>
              <a:rPr lang="el-GR" sz="1900" dirty="0" err="1">
                <a:solidFill>
                  <a:prstClr val="black"/>
                </a:solidFill>
              </a:rPr>
              <a:t>Komar</a:t>
            </a:r>
            <a:r>
              <a:rPr lang="el-GR" sz="1900" dirty="0">
                <a:solidFill>
                  <a:prstClr val="black"/>
                </a:solidFill>
              </a:rPr>
              <a:t>, 1998).</a:t>
            </a:r>
          </a:p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endParaRPr lang="el-GR" sz="3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11 - Υπότιτλος"/>
          <p:cNvSpPr>
            <a:spLocks noGrp="1"/>
          </p:cNvSpPr>
          <p:nvPr>
            <p:ph type="subTitle" idx="1"/>
          </p:nvPr>
        </p:nvSpPr>
        <p:spPr>
          <a:xfrm>
            <a:off x="285720" y="1268760"/>
            <a:ext cx="8858280" cy="2874620"/>
          </a:xfrm>
        </p:spPr>
        <p:txBody>
          <a:bodyPr>
            <a:normAutofit lnSpcReduction="10000"/>
          </a:bodyPr>
          <a:lstStyle/>
          <a:p>
            <a:pPr algn="l">
              <a:buFont typeface="Wingdings" pitchFamily="2" charset="2"/>
              <a:buChar char="Ø"/>
            </a:pPr>
            <a:r>
              <a:rPr lang="el-GR" sz="2000" dirty="0">
                <a:solidFill>
                  <a:schemeClr val="tx1"/>
                </a:solidFill>
              </a:rPr>
              <a:t>  Μεταφέρεται ενέργεια από τα κύματα μικρότερης στα κύματα μεγαλύτερης περιόδου (Τ).</a:t>
            </a:r>
          </a:p>
          <a:p>
            <a:pPr algn="l">
              <a:buFont typeface="Wingdings" pitchFamily="2" charset="2"/>
              <a:buChar char="Ø"/>
            </a:pPr>
            <a:endParaRPr lang="el-GR" sz="1400" dirty="0">
              <a:solidFill>
                <a:schemeClr val="tx1"/>
              </a:solidFill>
            </a:endParaRPr>
          </a:p>
          <a:p>
            <a:pPr algn="l">
              <a:buFont typeface="Wingdings" pitchFamily="2" charset="2"/>
              <a:buChar char="Ø"/>
            </a:pPr>
            <a:r>
              <a:rPr lang="el-GR" sz="2000" dirty="0">
                <a:solidFill>
                  <a:schemeClr val="tx1"/>
                </a:solidFill>
              </a:rPr>
              <a:t>  Έτσι αν ο άνεμος συνεχίσει να πνέει, δημιουργούνται κύματα μεγαλύτερης Τ (μέχρι που η θραύση περιορίζει την αύξηση). </a:t>
            </a:r>
          </a:p>
          <a:p>
            <a:pPr algn="l">
              <a:buFont typeface="Wingdings" pitchFamily="2" charset="2"/>
              <a:buChar char="Ø"/>
            </a:pPr>
            <a:endParaRPr lang="el-GR" sz="1400" dirty="0">
              <a:solidFill>
                <a:schemeClr val="tx1"/>
              </a:solidFill>
            </a:endParaRPr>
          </a:p>
          <a:p>
            <a:pPr algn="l">
              <a:buFont typeface="Wingdings" pitchFamily="2" charset="2"/>
              <a:buChar char="Ø"/>
            </a:pPr>
            <a:endParaRPr lang="el-GR" sz="1400" dirty="0">
              <a:solidFill>
                <a:schemeClr val="tx1"/>
              </a:solidFill>
            </a:endParaRPr>
          </a:p>
          <a:p>
            <a:pPr algn="l"/>
            <a:r>
              <a:rPr lang="el-GR" sz="2000" dirty="0">
                <a:solidFill>
                  <a:schemeClr val="tx1"/>
                </a:solidFill>
              </a:rPr>
              <a:t>Τα κύματα στο σημείο γένεσης (‘θάλασσα’) είναι πολυχρωματικά, δηλ. συνυπάρχουν κύματα με διαφορετικά κυματικά χαρακτηριστικά (ύψη, μήκη και περιόδους) </a:t>
            </a:r>
          </a:p>
        </p:txBody>
      </p:sp>
      <p:pic>
        <p:nvPicPr>
          <p:cNvPr id="9" name="Picture 10" descr="C:\Users\user\Desktop\d of d\cg\cg5\Εικόνα5KL;.png"/>
          <p:cNvPicPr>
            <a:picLocks noChangeAspect="1" noChangeArrowheads="1"/>
          </p:cNvPicPr>
          <p:nvPr/>
        </p:nvPicPr>
        <p:blipFill>
          <a:blip r:embed="rId3" cstate="email"/>
          <a:srcRect b="-1594"/>
          <a:stretch>
            <a:fillRect/>
          </a:stretch>
        </p:blipFill>
        <p:spPr bwMode="auto">
          <a:xfrm>
            <a:off x="395536" y="4221088"/>
            <a:ext cx="8353425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642910" y="214290"/>
            <a:ext cx="8000992" cy="105447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>
                <a:solidFill>
                  <a:prstClr val="black"/>
                </a:solidFill>
              </a:rPr>
              <a:t>2.</a:t>
            </a:r>
            <a:r>
              <a:rPr lang="en-US" sz="2800" dirty="0">
                <a:solidFill>
                  <a:prstClr val="black"/>
                </a:solidFill>
              </a:rPr>
              <a:t> </a:t>
            </a:r>
            <a:r>
              <a:rPr lang="el-GR" sz="2800" dirty="0">
                <a:solidFill>
                  <a:prstClr val="black"/>
                </a:solidFill>
              </a:rPr>
              <a:t>Γένεση </a:t>
            </a:r>
            <a:r>
              <a:rPr lang="el-GR" sz="2800" dirty="0" err="1">
                <a:solidFill>
                  <a:prstClr val="black"/>
                </a:solidFill>
              </a:rPr>
              <a:t>ανεμογενών</a:t>
            </a:r>
            <a:r>
              <a:rPr lang="el-GR" sz="2800" dirty="0">
                <a:solidFill>
                  <a:prstClr val="black"/>
                </a:solidFill>
              </a:rPr>
              <a:t> κυματισμών</a:t>
            </a:r>
          </a:p>
        </p:txBody>
      </p:sp>
    </p:spTree>
    <p:extLst>
      <p:ext uri="{BB962C8B-B14F-4D97-AF65-F5344CB8AC3E}">
        <p14:creationId xmlns:p14="http://schemas.microsoft.com/office/powerpoint/2010/main" val="17417664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2" name="11 - Υπότιτλος"/>
          <p:cNvSpPr>
            <a:spLocks noGrp="1"/>
          </p:cNvSpPr>
          <p:nvPr>
            <p:ph type="subTitle" idx="1"/>
          </p:nvPr>
        </p:nvSpPr>
        <p:spPr>
          <a:xfrm>
            <a:off x="285720" y="1196752"/>
            <a:ext cx="8858280" cy="5256584"/>
          </a:xfrm>
        </p:spPr>
        <p:txBody>
          <a:bodyPr>
            <a:normAutofit lnSpcReduction="10000"/>
          </a:bodyPr>
          <a:lstStyle/>
          <a:p>
            <a:pPr algn="l"/>
            <a:r>
              <a:rPr lang="el-GR" sz="2000" b="1" i="1" dirty="0">
                <a:solidFill>
                  <a:schemeClr val="tx1"/>
                </a:solidFill>
              </a:rPr>
              <a:t>Παράμετροι που επηρεάζουν τη γένεση των κυματισμών</a:t>
            </a:r>
            <a:endParaRPr lang="el-GR" sz="2000" dirty="0">
              <a:solidFill>
                <a:schemeClr val="tx1"/>
              </a:solidFill>
            </a:endParaRPr>
          </a:p>
          <a:p>
            <a:pPr algn="l">
              <a:buFont typeface="Wingdings" pitchFamily="2" charset="2"/>
              <a:buChar char="Ø"/>
            </a:pPr>
            <a:endParaRPr lang="el-GR" sz="2000" dirty="0">
              <a:solidFill>
                <a:schemeClr val="tx1"/>
              </a:solidFill>
            </a:endParaRPr>
          </a:p>
          <a:p>
            <a:pPr algn="l">
              <a:buFont typeface="Wingdings" pitchFamily="2" charset="2"/>
              <a:buChar char="Ø"/>
            </a:pPr>
            <a:r>
              <a:rPr lang="el-GR" sz="2000" b="1" u="sng" dirty="0">
                <a:solidFill>
                  <a:schemeClr val="tx1"/>
                </a:solidFill>
              </a:rPr>
              <a:t>  Ταχύτητα/ένταση ανέμου</a:t>
            </a:r>
            <a:r>
              <a:rPr lang="el-GR" sz="2000" dirty="0">
                <a:solidFill>
                  <a:schemeClr val="tx1"/>
                </a:solidFill>
              </a:rPr>
              <a:t>.  Όσο μεγαλύτερη είναι η ταχύτητα του ανέμου τόσο μεγαλύτερη είναι η μεταφορά ενέργειας από τον άνεμο στη θάλασσα</a:t>
            </a:r>
          </a:p>
          <a:p>
            <a:pPr algn="l"/>
            <a:r>
              <a:rPr lang="el-GR" sz="2000" dirty="0">
                <a:solidFill>
                  <a:schemeClr val="tx1"/>
                </a:solidFill>
              </a:rPr>
              <a:t>Για την πρόγνωση των κυματισμών χρησιμοποιείται η ρυθμισμένη ταχύτητα του ανέμου</a:t>
            </a:r>
            <a:r>
              <a:rPr lang="el-GR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</a:t>
            </a:r>
            <a:r>
              <a:rPr lang="el-GR" sz="2000" i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Α</a:t>
            </a:r>
          </a:p>
          <a:p>
            <a:pPr algn="l">
              <a:buFont typeface="Wingdings" pitchFamily="2" charset="2"/>
              <a:buChar char="Ø"/>
            </a:pPr>
            <a:endParaRPr lang="el-GR" sz="1400" dirty="0">
              <a:solidFill>
                <a:schemeClr val="tx1"/>
              </a:solidFill>
            </a:endParaRPr>
          </a:p>
          <a:p>
            <a:pPr algn="l"/>
            <a:r>
              <a:rPr lang="el-GR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</a:t>
            </a:r>
            <a:r>
              <a:rPr lang="el-GR" sz="2000" i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</a:t>
            </a:r>
            <a:r>
              <a:rPr lang="el-GR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l-GR" sz="2000" dirty="0">
                <a:solidFill>
                  <a:schemeClr val="tx1"/>
                </a:solidFill>
              </a:rPr>
              <a:t>χαρακτηριστική ταχύτητα του ανέμου σε ύψος 10m από την επιφάνεια της θάλασσας</a:t>
            </a:r>
          </a:p>
          <a:p>
            <a:pPr algn="l"/>
            <a:endParaRPr lang="el-GR" sz="2000" dirty="0">
              <a:solidFill>
                <a:schemeClr val="tx1"/>
              </a:solidFill>
            </a:endParaRPr>
          </a:p>
          <a:p>
            <a:pPr algn="l"/>
            <a:endParaRPr lang="el-GR" sz="2000" dirty="0">
              <a:solidFill>
                <a:schemeClr val="tx1"/>
              </a:solidFill>
            </a:endParaRPr>
          </a:p>
          <a:p>
            <a:pPr algn="l">
              <a:buFont typeface="Wingdings" pitchFamily="2" charset="2"/>
              <a:buChar char="Ø"/>
            </a:pPr>
            <a:r>
              <a:rPr lang="el-GR" sz="2000" b="1" u="sng" dirty="0">
                <a:solidFill>
                  <a:schemeClr val="tx1"/>
                </a:solidFill>
              </a:rPr>
              <a:t>  Διάρκεια πνοής του ανέμου </a:t>
            </a:r>
            <a:r>
              <a:rPr lang="el-GR" sz="20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l-GR" sz="2000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el-GR" sz="2000" i="1" dirty="0">
                <a:solidFill>
                  <a:schemeClr val="tx1"/>
                </a:solidFill>
              </a:rPr>
              <a:t> . </a:t>
            </a:r>
            <a:r>
              <a:rPr lang="el-GR" sz="2000" dirty="0">
                <a:solidFill>
                  <a:schemeClr val="tx1"/>
                </a:solidFill>
              </a:rPr>
              <a:t>Η μεταφορά ενέργειας αυξάνει με τη διάρκεια που πνέει ο άνεμος πάνω από μία θαλάσσια περιοχή.</a:t>
            </a:r>
            <a:endParaRPr lang="el-GR" sz="20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buFont typeface="Wingdings" pitchFamily="2" charset="2"/>
              <a:buChar char="Ø"/>
            </a:pPr>
            <a:endParaRPr lang="el-GR" sz="2000" dirty="0">
              <a:solidFill>
                <a:schemeClr val="tx1"/>
              </a:solidFill>
            </a:endParaRPr>
          </a:p>
          <a:p>
            <a:pPr algn="l">
              <a:buFont typeface="Wingdings" pitchFamily="2" charset="2"/>
              <a:buChar char="Ø"/>
            </a:pPr>
            <a:endParaRPr lang="el-GR" sz="1400" dirty="0">
              <a:solidFill>
                <a:schemeClr val="tx1"/>
              </a:solidFill>
            </a:endParaRPr>
          </a:p>
          <a:p>
            <a:pPr algn="l">
              <a:buFont typeface="Wingdings" pitchFamily="2" charset="2"/>
              <a:buChar char="Ø"/>
            </a:pPr>
            <a:r>
              <a:rPr lang="el-GR" sz="2000" b="1" u="sng" dirty="0">
                <a:solidFill>
                  <a:schemeClr val="tx1"/>
                </a:solidFill>
              </a:rPr>
              <a:t>  Ενεργό μήκος ανάπτυξης (</a:t>
            </a:r>
            <a:r>
              <a:rPr lang="en-US" sz="2000" b="1" u="sng" dirty="0">
                <a:solidFill>
                  <a:schemeClr val="tx1"/>
                </a:solidFill>
              </a:rPr>
              <a:t>Fetch)</a:t>
            </a:r>
            <a:r>
              <a:rPr lang="el-GR" sz="20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l-GR" sz="20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  <a:r>
              <a:rPr lang="el-GR" sz="2000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</a:t>
            </a:r>
            <a:r>
              <a:rPr lang="en-US" sz="2000" i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  <a:r>
              <a:rPr lang="el-GR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l-GR" sz="2000" i="1" dirty="0">
                <a:solidFill>
                  <a:schemeClr val="tx1"/>
                </a:solidFill>
              </a:rPr>
              <a:t>. </a:t>
            </a:r>
            <a:r>
              <a:rPr lang="el-GR" sz="2000" dirty="0">
                <a:solidFill>
                  <a:schemeClr val="tx1"/>
                </a:solidFill>
              </a:rPr>
              <a:t>Μικρά αναπτύγματα δεν επιτρέπουν την ανάπτυξη μεγάλων κυματισμών.</a:t>
            </a:r>
            <a:endParaRPr lang="en-US" sz="2000" i="1" dirty="0">
              <a:solidFill>
                <a:schemeClr val="tx1"/>
              </a:solidFill>
            </a:endParaRPr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1840" y="2924944"/>
            <a:ext cx="2428892" cy="387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642910" y="214290"/>
            <a:ext cx="8000992" cy="105447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>
                <a:solidFill>
                  <a:prstClr val="black"/>
                </a:solidFill>
              </a:rPr>
              <a:t>2.</a:t>
            </a:r>
            <a:r>
              <a:rPr lang="en-US" sz="2800" dirty="0">
                <a:solidFill>
                  <a:prstClr val="black"/>
                </a:solidFill>
              </a:rPr>
              <a:t> </a:t>
            </a:r>
            <a:r>
              <a:rPr lang="el-GR" sz="2800" dirty="0">
                <a:solidFill>
                  <a:prstClr val="black"/>
                </a:solidFill>
              </a:rPr>
              <a:t>Γένεση </a:t>
            </a:r>
            <a:r>
              <a:rPr lang="el-GR" sz="2800" dirty="0" err="1">
                <a:solidFill>
                  <a:prstClr val="black"/>
                </a:solidFill>
              </a:rPr>
              <a:t>ανεμογενών</a:t>
            </a:r>
            <a:r>
              <a:rPr lang="el-GR" sz="2800" dirty="0">
                <a:solidFill>
                  <a:prstClr val="black"/>
                </a:solidFill>
              </a:rPr>
              <a:t> κυματισμών</a:t>
            </a:r>
          </a:p>
        </p:txBody>
      </p:sp>
    </p:spTree>
    <p:extLst>
      <p:ext uri="{BB962C8B-B14F-4D97-AF65-F5344CB8AC3E}">
        <p14:creationId xmlns:p14="http://schemas.microsoft.com/office/powerpoint/2010/main" val="4676053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2" name="11 - Υπότιτλος"/>
          <p:cNvSpPr>
            <a:spLocks noGrp="1"/>
          </p:cNvSpPr>
          <p:nvPr>
            <p:ph type="subTitle" idx="1"/>
          </p:nvPr>
        </p:nvSpPr>
        <p:spPr>
          <a:xfrm>
            <a:off x="285720" y="1285860"/>
            <a:ext cx="3929090" cy="4929222"/>
          </a:xfrm>
        </p:spPr>
        <p:txBody>
          <a:bodyPr>
            <a:normAutofit/>
          </a:bodyPr>
          <a:lstStyle/>
          <a:p>
            <a:pPr algn="l"/>
            <a:r>
              <a:rPr lang="el-GR" sz="2000" b="1" i="1" dirty="0">
                <a:solidFill>
                  <a:schemeClr val="tx1"/>
                </a:solidFill>
              </a:rPr>
              <a:t>Ενεργό μήκος ανάπτυξης (</a:t>
            </a:r>
            <a:r>
              <a:rPr lang="en-US" sz="2000" b="1" i="1" dirty="0">
                <a:solidFill>
                  <a:schemeClr val="tx1"/>
                </a:solidFill>
              </a:rPr>
              <a:t>Fetch)</a:t>
            </a:r>
          </a:p>
          <a:p>
            <a:pPr algn="l">
              <a:buFont typeface="Wingdings" pitchFamily="2" charset="2"/>
              <a:buChar char="Ø"/>
            </a:pPr>
            <a:r>
              <a:rPr lang="el-GR" sz="1900" dirty="0">
                <a:solidFill>
                  <a:schemeClr val="tx1"/>
                </a:solidFill>
              </a:rPr>
              <a:t>  Το ενεργό μήκος ανάπτυξης είναι το μέγιστο μήκος της θαλάσσιας επιφάνειας (μεταξύ δύο διαδοχικών εμποδίων) στην οποία ο άνεμος μπορεί να πνέει ανεμπόδιστα</a:t>
            </a:r>
          </a:p>
          <a:p>
            <a:pPr algn="l">
              <a:buFont typeface="Wingdings" pitchFamily="2" charset="2"/>
              <a:buChar char="Ø"/>
            </a:pPr>
            <a:endParaRPr lang="el-GR" sz="1900" dirty="0">
              <a:solidFill>
                <a:schemeClr val="tx1"/>
              </a:solidFill>
            </a:endParaRPr>
          </a:p>
          <a:p>
            <a:pPr algn="l">
              <a:buFont typeface="Wingdings" pitchFamily="2" charset="2"/>
              <a:buChar char="Ø"/>
            </a:pPr>
            <a:r>
              <a:rPr lang="el-GR" sz="1900" dirty="0">
                <a:solidFill>
                  <a:schemeClr val="tx1"/>
                </a:solidFill>
              </a:rPr>
              <a:t>  Προσδιορίζεται από το σημείο όπου υπολογίζονται τα στοιχεία του κύματος θεωρώντας ένα τομέα εύρους </a:t>
            </a:r>
            <a:r>
              <a:rPr lang="el-GR" sz="19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±45° </a:t>
            </a:r>
            <a:r>
              <a:rPr lang="el-GR" sz="1900" dirty="0">
                <a:solidFill>
                  <a:schemeClr val="tx1"/>
                </a:solidFill>
              </a:rPr>
              <a:t>ως προς την κύρια κατεύθυνση</a:t>
            </a:r>
            <a:endParaRPr lang="en-US" sz="19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17025" y="1214421"/>
            <a:ext cx="5026975" cy="4775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graphicFrame>
        <p:nvGraphicFramePr>
          <p:cNvPr id="31747" name="Object 3"/>
          <p:cNvGraphicFramePr>
            <a:graphicFrameLocks noChangeAspect="1"/>
          </p:cNvGraphicFramePr>
          <p:nvPr/>
        </p:nvGraphicFramePr>
        <p:xfrm>
          <a:off x="714348" y="5214950"/>
          <a:ext cx="2410490" cy="12144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Εξίσωση" r:id="rId4" imgW="1358900" imgH="673100" progId="Equation.3">
                  <p:embed/>
                </p:oleObj>
              </mc:Choice>
              <mc:Fallback>
                <p:oleObj name="Εξίσωση" r:id="rId4" imgW="1358900" imgH="673100" progId="Equation.3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48" y="5214950"/>
                        <a:ext cx="2410490" cy="12144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8 - Υπότιτλος"/>
          <p:cNvSpPr txBox="1">
            <a:spLocks/>
          </p:cNvSpPr>
          <p:nvPr/>
        </p:nvSpPr>
        <p:spPr>
          <a:xfrm>
            <a:off x="4000496" y="6000768"/>
            <a:ext cx="5143504" cy="85723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algn="just"/>
            <a:r>
              <a:rPr lang="x-none" sz="2400" b="1">
                <a:solidFill>
                  <a:prstClr val="black"/>
                </a:solidFill>
              </a:rPr>
              <a:t>Σχήμα </a:t>
            </a:r>
            <a:r>
              <a:rPr lang="el-GR" sz="2400" b="1" dirty="0">
                <a:solidFill>
                  <a:prstClr val="black"/>
                </a:solidFill>
              </a:rPr>
              <a:t>1-4.</a:t>
            </a:r>
            <a:r>
              <a:rPr lang="x-none" sz="2400">
                <a:solidFill>
                  <a:prstClr val="black"/>
                </a:solidFill>
              </a:rPr>
              <a:t> Υπολογισμός ενεργού μήκους ανάπτυξης κυματισμών με βάση τις ακτίνες ανά 5° (Κουτίτας, 1994).</a:t>
            </a:r>
            <a:endParaRPr lang="el-GR" sz="2400" b="1" dirty="0">
              <a:solidFill>
                <a:prstClr val="black"/>
              </a:solidFill>
            </a:endParaRPr>
          </a:p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endParaRPr lang="el-GR" sz="3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642910" y="214290"/>
            <a:ext cx="8000992" cy="105447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>
                <a:solidFill>
                  <a:prstClr val="black"/>
                </a:solidFill>
              </a:rPr>
              <a:t>2.</a:t>
            </a:r>
            <a:r>
              <a:rPr lang="en-US" sz="2800" dirty="0">
                <a:solidFill>
                  <a:prstClr val="black"/>
                </a:solidFill>
              </a:rPr>
              <a:t> </a:t>
            </a:r>
            <a:r>
              <a:rPr lang="el-GR" sz="2800" dirty="0">
                <a:solidFill>
                  <a:prstClr val="black"/>
                </a:solidFill>
              </a:rPr>
              <a:t>Γένεση </a:t>
            </a:r>
            <a:r>
              <a:rPr lang="el-GR" sz="2800" dirty="0" err="1">
                <a:solidFill>
                  <a:prstClr val="black"/>
                </a:solidFill>
              </a:rPr>
              <a:t>ανεμογενών</a:t>
            </a:r>
            <a:r>
              <a:rPr lang="el-GR" sz="2800" dirty="0">
                <a:solidFill>
                  <a:prstClr val="black"/>
                </a:solidFill>
              </a:rPr>
              <a:t> κυματισμών</a:t>
            </a:r>
          </a:p>
        </p:txBody>
      </p:sp>
    </p:spTree>
    <p:extLst>
      <p:ext uri="{BB962C8B-B14F-4D97-AF65-F5344CB8AC3E}">
        <p14:creationId xmlns:p14="http://schemas.microsoft.com/office/powerpoint/2010/main" val="30370414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sp>
        <p:nvSpPr>
          <p:cNvPr id="13" name="8 - Υπότιτλος"/>
          <p:cNvSpPr txBox="1">
            <a:spLocks/>
          </p:cNvSpPr>
          <p:nvPr/>
        </p:nvSpPr>
        <p:spPr>
          <a:xfrm>
            <a:off x="3357554" y="6000768"/>
            <a:ext cx="5572164" cy="857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l-GR" sz="2000" b="1" dirty="0">
                <a:solidFill>
                  <a:prstClr val="black"/>
                </a:solidFill>
              </a:rPr>
              <a:t>Σχήμα 1-5.</a:t>
            </a:r>
            <a:r>
              <a:rPr lang="el-GR" sz="2000" dirty="0">
                <a:solidFill>
                  <a:prstClr val="black"/>
                </a:solidFill>
              </a:rPr>
              <a:t> Ενεργό ανάπτυγμα για την Παραλία </a:t>
            </a:r>
            <a:r>
              <a:rPr lang="el-GR" sz="2000" dirty="0" err="1">
                <a:solidFill>
                  <a:prstClr val="black"/>
                </a:solidFill>
              </a:rPr>
              <a:t>Τσαμάκια</a:t>
            </a:r>
            <a:r>
              <a:rPr lang="el-GR" sz="2000" dirty="0">
                <a:solidFill>
                  <a:prstClr val="black"/>
                </a:solidFill>
              </a:rPr>
              <a:t> για νοτιοανατολικό άνεμο. </a:t>
            </a:r>
          </a:p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endParaRPr lang="el-GR" sz="3200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3795" name="Picture 3" descr="f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81342" y="1285860"/>
            <a:ext cx="5962658" cy="4607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11 - Υπότιτλος"/>
          <p:cNvSpPr>
            <a:spLocks noGrp="1"/>
          </p:cNvSpPr>
          <p:nvPr>
            <p:ph type="subTitle" idx="1"/>
          </p:nvPr>
        </p:nvSpPr>
        <p:spPr>
          <a:xfrm>
            <a:off x="285720" y="1285860"/>
            <a:ext cx="2786082" cy="4929222"/>
          </a:xfrm>
        </p:spPr>
        <p:txBody>
          <a:bodyPr>
            <a:normAutofit/>
          </a:bodyPr>
          <a:lstStyle/>
          <a:p>
            <a:pPr algn="l"/>
            <a:r>
              <a:rPr lang="el-GR" sz="2000" b="1" dirty="0">
                <a:solidFill>
                  <a:schemeClr val="tx1"/>
                </a:solidFill>
              </a:rPr>
              <a:t>Παράδειγμα για την παραλία '</a:t>
            </a:r>
            <a:r>
              <a:rPr lang="el-GR" sz="2000" b="1" dirty="0" err="1">
                <a:solidFill>
                  <a:schemeClr val="tx1"/>
                </a:solidFill>
              </a:rPr>
              <a:t>Τσαμάκια</a:t>
            </a:r>
            <a:r>
              <a:rPr lang="el-GR" sz="2000" b="1" dirty="0">
                <a:solidFill>
                  <a:schemeClr val="tx1"/>
                </a:solidFill>
              </a:rPr>
              <a:t>‘ </a:t>
            </a:r>
          </a:p>
          <a:p>
            <a:pPr algn="l"/>
            <a:endParaRPr lang="el-GR" sz="2000" dirty="0">
              <a:solidFill>
                <a:schemeClr val="tx1"/>
              </a:solidFill>
            </a:endParaRPr>
          </a:p>
          <a:p>
            <a:pPr algn="l"/>
            <a:r>
              <a:rPr lang="el-GR" sz="2000" u="sng" dirty="0">
                <a:solidFill>
                  <a:schemeClr val="tx1"/>
                </a:solidFill>
              </a:rPr>
              <a:t>Για ΝΑ άνεμο </a:t>
            </a:r>
          </a:p>
          <a:p>
            <a:pPr algn="l"/>
            <a:r>
              <a:rPr lang="el-GR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90-180° </a:t>
            </a:r>
            <a:r>
              <a:rPr lang="el-GR" sz="2000" dirty="0">
                <a:solidFill>
                  <a:schemeClr val="tx1"/>
                </a:solidFill>
              </a:rPr>
              <a:t>(135°)</a:t>
            </a:r>
          </a:p>
          <a:p>
            <a:pPr algn="l"/>
            <a:endParaRPr lang="el-GR" sz="2000" dirty="0">
              <a:solidFill>
                <a:schemeClr val="tx1"/>
              </a:solidFill>
            </a:endParaRPr>
          </a:p>
          <a:p>
            <a:pPr algn="l"/>
            <a:r>
              <a:rPr lang="el-GR" sz="2000" dirty="0">
                <a:solidFill>
                  <a:schemeClr val="tx1"/>
                </a:solidFill>
              </a:rPr>
              <a:t>Επειδή η παραλία είναι προστατευμένη από  τις διευθύνσεις </a:t>
            </a:r>
            <a:r>
              <a:rPr lang="el-GR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155-180°</a:t>
            </a:r>
          </a:p>
          <a:p>
            <a:pPr algn="l"/>
            <a:endParaRPr lang="el-GR" sz="2000" dirty="0">
              <a:solidFill>
                <a:schemeClr val="tx1"/>
              </a:solidFill>
            </a:endParaRPr>
          </a:p>
          <a:p>
            <a:pPr algn="l"/>
            <a:endParaRPr lang="el-GR" sz="2000" dirty="0">
              <a:solidFill>
                <a:schemeClr val="tx1"/>
              </a:solidFill>
            </a:endParaRPr>
          </a:p>
          <a:p>
            <a:pPr algn="l"/>
            <a:r>
              <a:rPr lang="el-GR" sz="2000" dirty="0">
                <a:solidFill>
                  <a:schemeClr val="tx1"/>
                </a:solidFill>
              </a:rPr>
              <a:t>Χρησιμοποιήθηκε ο τομέας </a:t>
            </a:r>
            <a:r>
              <a:rPr lang="el-GR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90-150°</a:t>
            </a:r>
            <a:r>
              <a:rPr lang="el-GR" sz="20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642910" y="214290"/>
            <a:ext cx="8000992" cy="105447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>
                <a:solidFill>
                  <a:prstClr val="black"/>
                </a:solidFill>
              </a:rPr>
              <a:t>2.</a:t>
            </a:r>
            <a:r>
              <a:rPr lang="en-US" sz="2800" dirty="0">
                <a:solidFill>
                  <a:prstClr val="black"/>
                </a:solidFill>
              </a:rPr>
              <a:t> </a:t>
            </a:r>
            <a:r>
              <a:rPr lang="el-GR" sz="2800" dirty="0">
                <a:solidFill>
                  <a:prstClr val="black"/>
                </a:solidFill>
              </a:rPr>
              <a:t>Γένεση </a:t>
            </a:r>
            <a:r>
              <a:rPr lang="el-GR" sz="2800" dirty="0" err="1">
                <a:solidFill>
                  <a:prstClr val="black"/>
                </a:solidFill>
              </a:rPr>
              <a:t>ανεμογενών</a:t>
            </a:r>
            <a:r>
              <a:rPr lang="el-GR" sz="2800" dirty="0">
                <a:solidFill>
                  <a:prstClr val="black"/>
                </a:solidFill>
              </a:rPr>
              <a:t> κυματισμών</a:t>
            </a:r>
          </a:p>
        </p:txBody>
      </p:sp>
    </p:spTree>
    <p:extLst>
      <p:ext uri="{BB962C8B-B14F-4D97-AF65-F5344CB8AC3E}">
        <p14:creationId xmlns:p14="http://schemas.microsoft.com/office/powerpoint/2010/main" val="39853513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sp>
        <p:nvSpPr>
          <p:cNvPr id="13" name="8 - Υπότιτλος"/>
          <p:cNvSpPr txBox="1">
            <a:spLocks/>
          </p:cNvSpPr>
          <p:nvPr/>
        </p:nvSpPr>
        <p:spPr>
          <a:xfrm>
            <a:off x="214282" y="1285860"/>
            <a:ext cx="8143932" cy="857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x-none" sz="2000" b="1">
                <a:solidFill>
                  <a:prstClr val="black"/>
                </a:solidFill>
              </a:rPr>
              <a:t>Πίνακας </a:t>
            </a:r>
            <a:r>
              <a:rPr lang="el-GR" sz="2000" b="1" dirty="0">
                <a:solidFill>
                  <a:prstClr val="black"/>
                </a:solidFill>
              </a:rPr>
              <a:t>1-1.</a:t>
            </a:r>
            <a:r>
              <a:rPr lang="x-none" sz="2000">
                <a:solidFill>
                  <a:prstClr val="black"/>
                </a:solidFill>
              </a:rPr>
              <a:t>  Μήκη αναπτύγματος </a:t>
            </a:r>
            <a:r>
              <a:rPr lang="el-GR" sz="2000" dirty="0">
                <a:solidFill>
                  <a:prstClr val="black"/>
                </a:solidFill>
              </a:rPr>
              <a:t>για την παραλία </a:t>
            </a:r>
            <a:r>
              <a:rPr lang="el-GR" sz="2000" dirty="0" err="1">
                <a:solidFill>
                  <a:prstClr val="black"/>
                </a:solidFill>
              </a:rPr>
              <a:t>Τσαμάκια</a:t>
            </a:r>
            <a:r>
              <a:rPr lang="el-GR" sz="2000" dirty="0">
                <a:solidFill>
                  <a:prstClr val="black"/>
                </a:solidFill>
              </a:rPr>
              <a:t> για </a:t>
            </a:r>
            <a:r>
              <a:rPr lang="x-none" sz="2000">
                <a:solidFill>
                  <a:prstClr val="black"/>
                </a:solidFill>
              </a:rPr>
              <a:t>άνεμο ΝΑ </a:t>
            </a:r>
            <a:r>
              <a:rPr lang="el-GR" sz="2000" dirty="0">
                <a:solidFill>
                  <a:prstClr val="black"/>
                </a:solidFill>
              </a:rPr>
              <a:t>(90-150</a:t>
            </a:r>
            <a:r>
              <a:rPr lang="x-none" sz="2000">
                <a:solidFill>
                  <a:prstClr val="black"/>
                </a:solidFill>
              </a:rPr>
              <a:t>°</a:t>
            </a:r>
            <a:r>
              <a:rPr lang="el-GR" sz="2000" dirty="0">
                <a:solidFill>
                  <a:prstClr val="black"/>
                </a:solidFill>
              </a:rPr>
              <a:t>) </a:t>
            </a:r>
            <a:r>
              <a:rPr lang="x-none" sz="2000">
                <a:solidFill>
                  <a:prstClr val="black"/>
                </a:solidFill>
              </a:rPr>
              <a:t>κατεύθυνσης με βάση τις ακτίνες ανά 5°</a:t>
            </a:r>
            <a:r>
              <a:rPr lang="el-GR" sz="2000" dirty="0">
                <a:solidFill>
                  <a:prstClr val="black"/>
                </a:solidFill>
              </a:rPr>
              <a:t>.</a:t>
            </a:r>
            <a:endParaRPr lang="el-GR" sz="2000" b="1" dirty="0">
              <a:solidFill>
                <a:prstClr val="black"/>
              </a:solidFill>
            </a:endParaRPr>
          </a:p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endParaRPr lang="el-GR" sz="3200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2" name="11 - Πίνακας"/>
          <p:cNvGraphicFramePr>
            <a:graphicFrameLocks noGrp="1"/>
          </p:cNvGraphicFramePr>
          <p:nvPr/>
        </p:nvGraphicFramePr>
        <p:xfrm>
          <a:off x="357158" y="2071678"/>
          <a:ext cx="5945723" cy="4480787"/>
        </p:xfrm>
        <a:graphic>
          <a:graphicData uri="http://schemas.openxmlformats.org/drawingml/2006/table">
            <a:tbl>
              <a:tblPr/>
              <a:tblGrid>
                <a:gridCol w="8048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3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1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82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423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633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804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Ακτίνα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6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r>
                        <a:rPr lang="el-GR" sz="1600" b="1" baseline="-25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Διεύθυνση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cos(a</a:t>
                      </a:r>
                      <a:r>
                        <a:rPr lang="el-GR" sz="1600" b="1" baseline="-25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el-GR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6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F</a:t>
                      </a:r>
                      <a:r>
                        <a:rPr lang="el-GR" sz="1600" b="1" baseline="-25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el-GR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[</a:t>
                      </a:r>
                      <a:r>
                        <a:rPr lang="el-GR" sz="16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km</a:t>
                      </a:r>
                      <a:r>
                        <a:rPr lang="el-GR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F</a:t>
                      </a:r>
                      <a:r>
                        <a:rPr lang="el-GR" sz="1600" b="1" baseline="-25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el-GR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*cos</a:t>
                      </a:r>
                      <a:r>
                        <a:rPr lang="el-GR" sz="1600" b="1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l-GR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(a</a:t>
                      </a:r>
                      <a:r>
                        <a:rPr lang="el-GR" sz="1600" b="1" baseline="-25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el-GR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 [km]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345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150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0.97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44.50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41.52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1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350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145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0.98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49.40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47.91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1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355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140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1.00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49.00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48.63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1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135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1.00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44.00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44.00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1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130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1.00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26.50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26.30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21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125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0.98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24.35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23.62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21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120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0.97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21.60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20.15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21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115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0.94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22.00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19.43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21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110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0.91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22.70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18.65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1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105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0.87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24.90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18.68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21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35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0.82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27.50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18.45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21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95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0.77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27.30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16.02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21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45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90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0.71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26.00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13.00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445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Σύνολο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11.90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356.35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>
              <a:solidFill>
                <a:prstClr val="black"/>
              </a:solidFill>
            </a:endParaRPr>
          </a:p>
        </p:txBody>
      </p:sp>
      <p:graphicFrame>
        <p:nvGraphicFramePr>
          <p:cNvPr id="34817" name="Object 1"/>
          <p:cNvGraphicFramePr>
            <a:graphicFrameLocks noChangeAspect="1"/>
          </p:cNvGraphicFramePr>
          <p:nvPr/>
        </p:nvGraphicFramePr>
        <p:xfrm>
          <a:off x="6500826" y="3143248"/>
          <a:ext cx="2405503" cy="12144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Εξίσωση" r:id="rId3" imgW="1320227" imgH="672808" progId="Equation.3">
                  <p:embed/>
                </p:oleObj>
              </mc:Choice>
              <mc:Fallback>
                <p:oleObj name="Εξίσωση" r:id="rId3" imgW="1320227" imgH="672808" progId="Equation.3">
                  <p:embed/>
                  <p:pic>
                    <p:nvPicPr>
                      <p:cNvPr id="0" name="Picture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0826" y="3143248"/>
                        <a:ext cx="2405503" cy="12144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19" name="Object 3"/>
          <p:cNvGraphicFramePr>
            <a:graphicFrameLocks noChangeAspect="1"/>
          </p:cNvGraphicFramePr>
          <p:nvPr/>
        </p:nvGraphicFramePr>
        <p:xfrm>
          <a:off x="6770688" y="4572000"/>
          <a:ext cx="1965325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Εξίσωση" r:id="rId5" imgW="939392" imgH="241195" progId="Equation.3">
                  <p:embed/>
                </p:oleObj>
              </mc:Choice>
              <mc:Fallback>
                <p:oleObj name="Εξίσωση" r:id="rId5" imgW="939392" imgH="241195" progId="Equation.3">
                  <p:embed/>
                  <p:pic>
                    <p:nvPicPr>
                      <p:cNvPr id="0" name="Picture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70688" y="4572000"/>
                        <a:ext cx="1965325" cy="500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642910" y="214290"/>
            <a:ext cx="8000992" cy="105447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>
                <a:solidFill>
                  <a:prstClr val="black"/>
                </a:solidFill>
              </a:rPr>
              <a:t>2.</a:t>
            </a:r>
            <a:r>
              <a:rPr lang="en-US" sz="2800" dirty="0">
                <a:solidFill>
                  <a:prstClr val="black"/>
                </a:solidFill>
              </a:rPr>
              <a:t> </a:t>
            </a:r>
            <a:r>
              <a:rPr lang="el-GR" sz="2800" dirty="0">
                <a:solidFill>
                  <a:prstClr val="black"/>
                </a:solidFill>
              </a:rPr>
              <a:t>Γένεση </a:t>
            </a:r>
            <a:r>
              <a:rPr lang="el-GR" sz="2800" dirty="0" err="1">
                <a:solidFill>
                  <a:prstClr val="black"/>
                </a:solidFill>
              </a:rPr>
              <a:t>ανεμογενών</a:t>
            </a:r>
            <a:r>
              <a:rPr lang="el-GR" sz="2800" dirty="0">
                <a:solidFill>
                  <a:prstClr val="black"/>
                </a:solidFill>
              </a:rPr>
              <a:t> κυματισμών</a:t>
            </a:r>
          </a:p>
        </p:txBody>
      </p:sp>
    </p:spTree>
    <p:extLst>
      <p:ext uri="{BB962C8B-B14F-4D97-AF65-F5344CB8AC3E}">
        <p14:creationId xmlns:p14="http://schemas.microsoft.com/office/powerpoint/2010/main" val="2509934715"/>
      </p:ext>
    </p:extLst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1216</Words>
  <Application>Microsoft Office PowerPoint</Application>
  <PresentationFormat>On-screen Show (4:3)</PresentationFormat>
  <Paragraphs>230</Paragraphs>
  <Slides>16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Calibri</vt:lpstr>
      <vt:lpstr>Courier New</vt:lpstr>
      <vt:lpstr>Times New Roman</vt:lpstr>
      <vt:lpstr>Wingdings</vt:lpstr>
      <vt:lpstr>Θέμα του Office</vt:lpstr>
      <vt:lpstr>Εξίσωση</vt:lpstr>
      <vt:lpstr>Ασκήσεις Παράκτιας  Μορφοδυναμικής/Μηχανικής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Άσκηση 1:  Ανάλυση τοπογραφικών δεδομένων</dc:title>
  <dc:creator>user</dc:creator>
  <cp:lastModifiedBy>Is Mon</cp:lastModifiedBy>
  <cp:revision>227</cp:revision>
  <dcterms:created xsi:type="dcterms:W3CDTF">2012-10-24T19:56:08Z</dcterms:created>
  <dcterms:modified xsi:type="dcterms:W3CDTF">2026-03-20T12:12:04Z</dcterms:modified>
</cp:coreProperties>
</file>