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13">
  <p:sldMasterIdLst>
    <p:sldMasterId id="2147483648" r:id="rId1"/>
  </p:sldMasterIdLst>
  <p:sldIdLst>
    <p:sldId id="258" r:id="rId2"/>
    <p:sldId id="256" r:id="rId3"/>
    <p:sldId id="260" r:id="rId4"/>
    <p:sldId id="257" r:id="rId5"/>
    <p:sldId id="280" r:id="rId6"/>
    <p:sldId id="285" r:id="rId7"/>
    <p:sldId id="286" r:id="rId8"/>
    <p:sldId id="281" r:id="rId9"/>
    <p:sldId id="282" r:id="rId10"/>
    <p:sldId id="290" r:id="rId11"/>
    <p:sldId id="291" r:id="rId12"/>
    <p:sldId id="292" r:id="rId13"/>
    <p:sldId id="293" r:id="rId14"/>
    <p:sldId id="294" r:id="rId15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5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26/3/2025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26/3/2025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26/3/2025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26/3/2025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26/3/2025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26/3/2025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26/3/2025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26/3/2025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26/3/2025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26/3/2025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26/3/2025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62D167-8654-4BDA-84B5-A25420FD12BB}" type="datetimeFigureOut">
              <a:rPr lang="el-GR" smtClean="0"/>
              <a:pPr/>
              <a:t>26/3/2025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785786" y="1357298"/>
            <a:ext cx="7772400" cy="1470025"/>
          </a:xfrm>
        </p:spPr>
        <p:txBody>
          <a:bodyPr>
            <a:normAutofit/>
          </a:bodyPr>
          <a:lstStyle/>
          <a:p>
            <a:r>
              <a:rPr lang="el-GR" sz="3400" b="1"/>
              <a:t>Ασκήσεις Παράκτιας </a:t>
            </a:r>
            <a:br>
              <a:rPr lang="el-GR" sz="3400" b="1"/>
            </a:br>
            <a:r>
              <a:rPr lang="el-GR" sz="3400" b="1"/>
              <a:t>Μορφοδυναμικής/Μηχανικής</a:t>
            </a:r>
            <a:endParaRPr lang="el-GR" sz="3400" b="1" dirty="0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428728" y="6000768"/>
            <a:ext cx="6400800" cy="500066"/>
          </a:xfrm>
        </p:spPr>
        <p:txBody>
          <a:bodyPr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altLang="el-GR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Α.Φ. </a:t>
            </a:r>
            <a:r>
              <a:rPr kumimoji="0" lang="el-GR" altLang="el-GR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Βελεγράκης</a:t>
            </a:r>
            <a:r>
              <a:rPr kumimoji="0" lang="el-GR" altLang="el-GR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Θ. Χασιώτης</a:t>
            </a:r>
            <a:r>
              <a:rPr kumimoji="0" lang="en-US" altLang="el-GR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l-GR" altLang="el-GR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Ι.Ν. </a:t>
            </a:r>
            <a:r>
              <a:rPr kumimoji="0" lang="el-GR" altLang="el-GR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Μονιούδη</a:t>
            </a:r>
            <a:endParaRPr lang="el-GR" sz="2400" i="1" dirty="0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14282" y="214290"/>
            <a:ext cx="8750331" cy="6500858"/>
          </a:xfrm>
          <a:prstGeom prst="rect">
            <a:avLst/>
          </a:prstGeom>
          <a:noFill/>
          <a:ln w="73025" cmpd="thickThin">
            <a:solidFill>
              <a:srgbClr val="003366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1912" y="339452"/>
            <a:ext cx="1046683" cy="105273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  <a:softEdge rad="63500"/>
          </a:effectLst>
        </p:spPr>
      </p:pic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2214546" y="214290"/>
            <a:ext cx="4681538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l-GR" dirty="0">
                <a:solidFill>
                  <a:srgbClr val="000000"/>
                </a:solidFill>
              </a:rPr>
              <a:t>ΠΑΝΕΠΙΣΤΗΜΙΟ ΑΙΓΑΙΟΥ</a:t>
            </a:r>
          </a:p>
          <a:p>
            <a:pPr algn="ctr" eaLnBrk="1" hangingPunct="1">
              <a:lnSpc>
                <a:spcPct val="120000"/>
              </a:lnSpc>
            </a:pPr>
            <a:r>
              <a:rPr lang="el-GR" dirty="0">
                <a:solidFill>
                  <a:srgbClr val="000000"/>
                </a:solidFill>
              </a:rPr>
              <a:t>ΤΜΗΜΑ ΕΠΙΣΤΗΜΩΝ ΤΗΣ ΘΑΛΑΣΣΑΣ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1026" name="Picture 2" descr="C:\cc\Boussinesq\video\Images\12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2857496"/>
            <a:ext cx="5572164" cy="2985088"/>
          </a:xfrm>
          <a:prstGeom prst="rect">
            <a:avLst/>
          </a:prstGeom>
          <a:ln w="3175">
            <a:solidFill>
              <a:schemeClr val="tx1"/>
            </a:solidFill>
            <a:prstDash val="solid"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pic>
        <p:nvPicPr>
          <p:cNvPr id="1026" name="Picture 2" descr="J:\χωρίς τίτλο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3466" y="1232490"/>
            <a:ext cx="6967558" cy="5436870"/>
          </a:xfrm>
          <a:prstGeom prst="rect">
            <a:avLst/>
          </a:prstGeom>
          <a:noFill/>
        </p:spPr>
      </p:pic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642910" y="214290"/>
            <a:ext cx="8000992" cy="107157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 dirty="0">
                <a:solidFill>
                  <a:prstClr val="black"/>
                </a:solidFill>
              </a:rPr>
              <a:t>2.</a:t>
            </a:r>
            <a:r>
              <a:rPr lang="en-US" sz="2800" dirty="0">
                <a:solidFill>
                  <a:prstClr val="black"/>
                </a:solidFill>
              </a:rPr>
              <a:t> </a:t>
            </a:r>
            <a:r>
              <a:rPr lang="el-GR" sz="2800" dirty="0">
                <a:solidFill>
                  <a:prstClr val="black"/>
                </a:solidFill>
              </a:rPr>
              <a:t>Ανάλυση </a:t>
            </a:r>
            <a:r>
              <a:rPr lang="el-GR" sz="2800" dirty="0" err="1">
                <a:solidFill>
                  <a:prstClr val="black"/>
                </a:solidFill>
              </a:rPr>
              <a:t>χρονοσειράς</a:t>
            </a:r>
            <a:r>
              <a:rPr lang="el-GR" sz="2800" dirty="0">
                <a:solidFill>
                  <a:prstClr val="black"/>
                </a:solidFill>
              </a:rPr>
              <a:t> </a:t>
            </a:r>
            <a:r>
              <a:rPr lang="el-GR" sz="2800" dirty="0" err="1">
                <a:solidFill>
                  <a:prstClr val="black"/>
                </a:solidFill>
              </a:rPr>
              <a:t>ανεμολογικών</a:t>
            </a:r>
            <a:r>
              <a:rPr lang="el-GR" sz="2800" dirty="0">
                <a:solidFill>
                  <a:prstClr val="black"/>
                </a:solidFill>
              </a:rPr>
              <a:t> δεδομένων με χρήση </a:t>
            </a:r>
            <a:r>
              <a:rPr lang="en-US" sz="2800" dirty="0">
                <a:solidFill>
                  <a:prstClr val="black"/>
                </a:solidFill>
              </a:rPr>
              <a:t>GUI</a:t>
            </a:r>
            <a:endParaRPr lang="el-GR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9951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42910" y="214290"/>
            <a:ext cx="8000992" cy="107157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 dirty="0">
                <a:solidFill>
                  <a:prstClr val="black"/>
                </a:solidFill>
              </a:rPr>
              <a:t>2.</a:t>
            </a:r>
            <a:r>
              <a:rPr lang="en-US" sz="2800" dirty="0">
                <a:solidFill>
                  <a:prstClr val="black"/>
                </a:solidFill>
              </a:rPr>
              <a:t> </a:t>
            </a:r>
            <a:r>
              <a:rPr lang="el-GR" sz="2800" dirty="0">
                <a:solidFill>
                  <a:prstClr val="black"/>
                </a:solidFill>
              </a:rPr>
              <a:t>Ανάλυση </a:t>
            </a:r>
            <a:r>
              <a:rPr lang="el-GR" sz="2800" dirty="0" err="1">
                <a:solidFill>
                  <a:prstClr val="black"/>
                </a:solidFill>
              </a:rPr>
              <a:t>χρονοσειράς</a:t>
            </a:r>
            <a:r>
              <a:rPr lang="el-GR" sz="2800" dirty="0">
                <a:solidFill>
                  <a:prstClr val="black"/>
                </a:solidFill>
              </a:rPr>
              <a:t> </a:t>
            </a:r>
            <a:r>
              <a:rPr lang="el-GR" sz="2800" dirty="0" err="1">
                <a:solidFill>
                  <a:prstClr val="black"/>
                </a:solidFill>
              </a:rPr>
              <a:t>ανεμολογικών</a:t>
            </a:r>
            <a:r>
              <a:rPr lang="el-GR" sz="2800" dirty="0">
                <a:solidFill>
                  <a:prstClr val="black"/>
                </a:solidFill>
              </a:rPr>
              <a:t> δεδομένων με χρήση </a:t>
            </a:r>
            <a:r>
              <a:rPr lang="en-US" sz="2800" dirty="0">
                <a:solidFill>
                  <a:prstClr val="black"/>
                </a:solidFill>
              </a:rPr>
              <a:t>GUI</a:t>
            </a:r>
            <a:endParaRPr lang="el-GR" sz="2800" dirty="0">
              <a:solidFill>
                <a:prstClr val="black"/>
              </a:solidFill>
            </a:endParaRPr>
          </a:p>
        </p:txBody>
      </p:sp>
      <p:sp>
        <p:nvSpPr>
          <p:cNvPr id="8" name="8 - Υπότιτλος"/>
          <p:cNvSpPr>
            <a:spLocks noGrp="1"/>
          </p:cNvSpPr>
          <p:nvPr>
            <p:ph type="subTitle" idx="1"/>
          </p:nvPr>
        </p:nvSpPr>
        <p:spPr>
          <a:xfrm>
            <a:off x="1285852" y="2357430"/>
            <a:ext cx="6357982" cy="3357586"/>
          </a:xfrm>
        </p:spPr>
        <p:txBody>
          <a:bodyPr>
            <a:normAutofit/>
          </a:bodyPr>
          <a:lstStyle/>
          <a:p>
            <a:pPr marL="269875" indent="-269875" algn="l"/>
            <a:r>
              <a:rPr lang="el-GR" sz="2000" b="1" i="1" u="sng" dirty="0">
                <a:solidFill>
                  <a:schemeClr val="tx1"/>
                </a:solidFill>
              </a:rPr>
              <a:t>Αποτελούν:</a:t>
            </a:r>
          </a:p>
          <a:p>
            <a:pPr marL="269875" indent="-269875" algn="l"/>
            <a:r>
              <a:rPr lang="el-GR" sz="2000" dirty="0">
                <a:solidFill>
                  <a:schemeClr val="tx1"/>
                </a:solidFill>
              </a:rPr>
              <a:t>Παρατηρήσεις του ανέμου συνήθως ανά μισή ή μία ώρα </a:t>
            </a:r>
          </a:p>
          <a:p>
            <a:pPr marL="269875" indent="-269875" algn="l"/>
            <a:endParaRPr lang="el-GR" sz="800" dirty="0">
              <a:solidFill>
                <a:schemeClr val="tx1"/>
              </a:solidFill>
            </a:endParaRPr>
          </a:p>
          <a:p>
            <a:pPr marL="269875" indent="-269875" algn="l"/>
            <a:endParaRPr lang="el-GR" sz="2000" dirty="0">
              <a:solidFill>
                <a:schemeClr val="tx1"/>
              </a:solidFill>
            </a:endParaRPr>
          </a:p>
          <a:p>
            <a:pPr algn="l"/>
            <a:r>
              <a:rPr lang="el-GR" sz="2000" b="1" i="1" u="sng" dirty="0">
                <a:solidFill>
                  <a:schemeClr val="tx1"/>
                </a:solidFill>
              </a:rPr>
              <a:t>Περιλαμβάνουν:</a:t>
            </a:r>
          </a:p>
          <a:p>
            <a:pPr algn="l"/>
            <a:endParaRPr lang="el-GR" sz="800" b="1" i="1" u="sng" dirty="0">
              <a:solidFill>
                <a:schemeClr val="tx1"/>
              </a:solidFill>
            </a:endParaRPr>
          </a:p>
          <a:p>
            <a:pPr algn="l">
              <a:buFont typeface="Wingdings" pitchFamily="2" charset="2"/>
              <a:buChar char="Ø"/>
            </a:pPr>
            <a:r>
              <a:rPr lang="el-GR" sz="2000" dirty="0">
                <a:solidFill>
                  <a:schemeClr val="tx1"/>
                </a:solidFill>
              </a:rPr>
              <a:t>  την ημερομηνία και την ώρα της καταγραφής </a:t>
            </a:r>
          </a:p>
          <a:p>
            <a:pPr algn="l">
              <a:buFont typeface="Wingdings" pitchFamily="2" charset="2"/>
              <a:buChar char="Ø"/>
            </a:pPr>
            <a:endParaRPr lang="el-GR" sz="2000" dirty="0">
              <a:solidFill>
                <a:schemeClr val="tx1"/>
              </a:solidFill>
            </a:endParaRPr>
          </a:p>
          <a:p>
            <a:pPr algn="l">
              <a:buFont typeface="Wingdings" pitchFamily="2" charset="2"/>
              <a:buChar char="Ø"/>
            </a:pPr>
            <a:r>
              <a:rPr lang="el-GR" sz="2000" dirty="0">
                <a:solidFill>
                  <a:schemeClr val="tx1"/>
                </a:solidFill>
              </a:rPr>
              <a:t>  την ταχύτητα και διεύθυνση του ανέμου. 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2500298" y="1500174"/>
            <a:ext cx="36433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l-GR" sz="2400" i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Τα </a:t>
            </a:r>
            <a:r>
              <a:rPr lang="el-GR" sz="2400" i="1" u="sng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ανεμολογικά</a:t>
            </a:r>
            <a:r>
              <a:rPr lang="el-GR" sz="2400" i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δεδομένα.</a:t>
            </a:r>
            <a:r>
              <a:rPr lang="el-GR" sz="2400" i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  </a:t>
            </a:r>
            <a:endParaRPr lang="en-GB" sz="2400" i="1" u="sng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71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450" y="1989138"/>
            <a:ext cx="6408738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2843212" y="1125538"/>
            <a:ext cx="129673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400" b="1" dirty="0">
                <a:solidFill>
                  <a:srgbClr val="3333FF"/>
                </a:solidFill>
              </a:rPr>
              <a:t>Χρόνος</a:t>
            </a:r>
            <a:r>
              <a:rPr lang="en-GB" sz="2400" b="1" dirty="0">
                <a:solidFill>
                  <a:srgbClr val="3333FF"/>
                </a:solidFill>
              </a:rPr>
              <a:t> </a:t>
            </a:r>
            <a:endParaRPr lang="el-GR" sz="2400" b="1" dirty="0">
              <a:solidFill>
                <a:srgbClr val="3333FF"/>
              </a:solidFill>
            </a:endParaRPr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>
            <a:off x="1187450" y="1773238"/>
            <a:ext cx="424815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l-GR">
              <a:solidFill>
                <a:prstClr val="black"/>
              </a:solidFill>
            </a:endParaRPr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auto">
          <a:xfrm>
            <a:off x="6084888" y="1773238"/>
            <a:ext cx="1223962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l-GR">
              <a:solidFill>
                <a:prstClr val="black"/>
              </a:solidFill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5436096" y="1124744"/>
            <a:ext cx="31746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2400" b="1" dirty="0">
                <a:solidFill>
                  <a:srgbClr val="3333FF"/>
                </a:solidFill>
              </a:rPr>
              <a:t>Ταχύτητα</a:t>
            </a:r>
            <a:r>
              <a:rPr lang="en-GB" sz="2400" b="1" dirty="0">
                <a:solidFill>
                  <a:srgbClr val="3333FF"/>
                </a:solidFill>
              </a:rPr>
              <a:t> &amp; </a:t>
            </a:r>
            <a:r>
              <a:rPr lang="el-GR" sz="2400" b="1" dirty="0">
                <a:solidFill>
                  <a:srgbClr val="3333FF"/>
                </a:solidFill>
              </a:rPr>
              <a:t>Διεύθυνση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642910" y="188640"/>
            <a:ext cx="8000992" cy="107157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 dirty="0">
                <a:solidFill>
                  <a:prstClr val="black"/>
                </a:solidFill>
              </a:rPr>
              <a:t>2.</a:t>
            </a:r>
            <a:r>
              <a:rPr lang="en-US" sz="2800" dirty="0">
                <a:solidFill>
                  <a:prstClr val="black"/>
                </a:solidFill>
              </a:rPr>
              <a:t> </a:t>
            </a:r>
            <a:r>
              <a:rPr lang="el-GR" sz="2800" dirty="0">
                <a:solidFill>
                  <a:prstClr val="black"/>
                </a:solidFill>
              </a:rPr>
              <a:t>Ανάλυση </a:t>
            </a:r>
            <a:r>
              <a:rPr lang="el-GR" sz="2800" dirty="0" err="1">
                <a:solidFill>
                  <a:prstClr val="black"/>
                </a:solidFill>
              </a:rPr>
              <a:t>χρονοσειράς</a:t>
            </a:r>
            <a:r>
              <a:rPr lang="el-GR" sz="2800" dirty="0">
                <a:solidFill>
                  <a:prstClr val="black"/>
                </a:solidFill>
              </a:rPr>
              <a:t> </a:t>
            </a:r>
            <a:r>
              <a:rPr lang="el-GR" sz="2800" dirty="0" err="1">
                <a:solidFill>
                  <a:prstClr val="black"/>
                </a:solidFill>
              </a:rPr>
              <a:t>ανεμολογικών</a:t>
            </a:r>
            <a:r>
              <a:rPr lang="el-GR" sz="2800" dirty="0">
                <a:solidFill>
                  <a:prstClr val="black"/>
                </a:solidFill>
              </a:rPr>
              <a:t> δεδομένων με χρήση </a:t>
            </a:r>
            <a:r>
              <a:rPr lang="en-US" sz="2800" dirty="0">
                <a:solidFill>
                  <a:prstClr val="black"/>
                </a:solidFill>
              </a:rPr>
              <a:t>GUI</a:t>
            </a:r>
            <a:endParaRPr lang="el-GR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7964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8" name="8 - Υπότιτλος"/>
          <p:cNvSpPr>
            <a:spLocks noGrp="1"/>
          </p:cNvSpPr>
          <p:nvPr>
            <p:ph type="subTitle" idx="1"/>
          </p:nvPr>
        </p:nvSpPr>
        <p:spPr>
          <a:xfrm>
            <a:off x="539552" y="1412776"/>
            <a:ext cx="8001056" cy="5112568"/>
          </a:xfrm>
        </p:spPr>
        <p:txBody>
          <a:bodyPr>
            <a:normAutofit/>
          </a:bodyPr>
          <a:lstStyle/>
          <a:p>
            <a:pPr marL="269875" indent="-269875" algn="l"/>
            <a:r>
              <a:rPr lang="el-GR" sz="2000" u="sng" dirty="0">
                <a:solidFill>
                  <a:schemeClr val="tx1"/>
                </a:solidFill>
              </a:rPr>
              <a:t>Η </a:t>
            </a:r>
            <a:r>
              <a:rPr lang="el-GR" sz="2000" b="1" u="sng" dirty="0">
                <a:solidFill>
                  <a:schemeClr val="tx1"/>
                </a:solidFill>
              </a:rPr>
              <a:t>Γενικευμένη Ανάλυση </a:t>
            </a:r>
            <a:r>
              <a:rPr lang="el-GR" sz="2000" u="sng" dirty="0">
                <a:solidFill>
                  <a:schemeClr val="tx1"/>
                </a:solidFill>
              </a:rPr>
              <a:t>των δεδομένων πραγματοποιείται στα εξής βήματα </a:t>
            </a:r>
            <a:r>
              <a:rPr lang="el-GR" sz="2000" dirty="0">
                <a:solidFill>
                  <a:schemeClr val="tx1"/>
                </a:solidFill>
              </a:rPr>
              <a:t>:</a:t>
            </a:r>
          </a:p>
          <a:p>
            <a:pPr marL="269875" indent="-269875" algn="l"/>
            <a:r>
              <a:rPr lang="el-GR" sz="2000" dirty="0">
                <a:solidFill>
                  <a:schemeClr val="tx1"/>
                </a:solidFill>
              </a:rPr>
              <a:t> </a:t>
            </a:r>
          </a:p>
          <a:p>
            <a:pPr marL="457200" indent="-457200" algn="l">
              <a:buFont typeface="+mj-lt"/>
              <a:buAutoNum type="arabicPeriod"/>
            </a:pPr>
            <a:r>
              <a:rPr lang="el-GR" sz="2000" dirty="0">
                <a:solidFill>
                  <a:schemeClr val="tx1"/>
                </a:solidFill>
              </a:rPr>
              <a:t>Μετατροπή των μονάδων της ταχύτητας σε m/s.</a:t>
            </a:r>
          </a:p>
          <a:p>
            <a:pPr marL="457200" indent="-457200" algn="l">
              <a:buFont typeface="+mj-lt"/>
              <a:buAutoNum type="arabicPeriod"/>
            </a:pPr>
            <a:endParaRPr lang="el-GR" sz="2000" dirty="0">
              <a:solidFill>
                <a:schemeClr val="tx1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l-GR" sz="2000" dirty="0">
                <a:solidFill>
                  <a:schemeClr val="tx1"/>
                </a:solidFill>
              </a:rPr>
              <a:t>Αναγωγή των ταχυτήτων σε υψόμετρο 10 m από την επιφάνεια της θάλασσας (U</a:t>
            </a:r>
            <a:r>
              <a:rPr lang="el-GR" sz="2000" baseline="-25000" dirty="0">
                <a:solidFill>
                  <a:schemeClr val="tx1"/>
                </a:solidFill>
              </a:rPr>
              <a:t>10</a:t>
            </a:r>
            <a:r>
              <a:rPr lang="el-GR" sz="2000" dirty="0">
                <a:solidFill>
                  <a:schemeClr val="tx1"/>
                </a:solidFill>
              </a:rPr>
              <a:t>).</a:t>
            </a:r>
          </a:p>
          <a:p>
            <a:pPr marL="457200" indent="-457200" algn="l">
              <a:buFont typeface="+mj-lt"/>
              <a:buAutoNum type="arabicPeriod"/>
            </a:pPr>
            <a:endParaRPr lang="el-GR" sz="2000" dirty="0">
              <a:solidFill>
                <a:schemeClr val="tx1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l-GR" sz="2000" u="sng" dirty="0">
                <a:solidFill>
                  <a:schemeClr val="tx1"/>
                </a:solidFill>
              </a:rPr>
              <a:t>Για κάθε βαθμό </a:t>
            </a:r>
            <a:r>
              <a:rPr lang="en-US" sz="2000" u="sng" dirty="0">
                <a:solidFill>
                  <a:schemeClr val="tx1"/>
                </a:solidFill>
              </a:rPr>
              <a:t>Beaufort</a:t>
            </a:r>
            <a:r>
              <a:rPr lang="el-GR" sz="2000" dirty="0">
                <a:solidFill>
                  <a:schemeClr val="tx1"/>
                </a:solidFill>
              </a:rPr>
              <a:t>: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l-GR" sz="2000" dirty="0">
                <a:solidFill>
                  <a:schemeClr val="tx1"/>
                </a:solidFill>
              </a:rPr>
              <a:t>υπολογίζεται η </a:t>
            </a:r>
            <a:r>
              <a:rPr lang="el-GR" sz="20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συχνότητα εμφάνισης</a:t>
            </a:r>
            <a:r>
              <a:rPr lang="el-GR" sz="2000" dirty="0">
                <a:solidFill>
                  <a:schemeClr val="tx1"/>
                </a:solidFill>
              </a:rPr>
              <a:t>, </a:t>
            </a:r>
            <a:r>
              <a:rPr lang="el-GR" sz="20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η μέση ταχύτητα </a:t>
            </a:r>
            <a:r>
              <a:rPr lang="el-GR" sz="2000" dirty="0">
                <a:solidFill>
                  <a:schemeClr val="tx1"/>
                </a:solidFill>
              </a:rPr>
              <a:t>και </a:t>
            </a:r>
            <a:r>
              <a:rPr lang="el-GR" sz="20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η μέση διάρκεια πνοής</a:t>
            </a:r>
            <a:r>
              <a:rPr lang="el-GR" sz="2000" dirty="0">
                <a:solidFill>
                  <a:schemeClr val="tx1"/>
                </a:solidFill>
              </a:rPr>
              <a:t>.</a:t>
            </a:r>
          </a:p>
          <a:p>
            <a:pPr marL="457200" indent="-457200" algn="l">
              <a:buFont typeface="+mj-lt"/>
              <a:buAutoNum type="arabicPeriod"/>
            </a:pPr>
            <a:endParaRPr lang="en-US" sz="2000" dirty="0">
              <a:solidFill>
                <a:schemeClr val="tx1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l-GR" sz="2000" dirty="0">
                <a:solidFill>
                  <a:schemeClr val="tx1"/>
                </a:solidFill>
              </a:rPr>
              <a:t>Η ανάλυση πραγματοποιείται για καθένα από τους 8 κύριους τομείς διευθύνσεων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642910" y="214290"/>
            <a:ext cx="8000992" cy="107157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 dirty="0">
                <a:solidFill>
                  <a:prstClr val="black"/>
                </a:solidFill>
              </a:rPr>
              <a:t>2.</a:t>
            </a:r>
            <a:r>
              <a:rPr lang="en-US" sz="2800" dirty="0">
                <a:solidFill>
                  <a:prstClr val="black"/>
                </a:solidFill>
              </a:rPr>
              <a:t> </a:t>
            </a:r>
            <a:r>
              <a:rPr lang="el-GR" sz="2800" dirty="0">
                <a:solidFill>
                  <a:prstClr val="black"/>
                </a:solidFill>
              </a:rPr>
              <a:t>Ανάλυση </a:t>
            </a:r>
            <a:r>
              <a:rPr lang="el-GR" sz="2800" dirty="0" err="1">
                <a:solidFill>
                  <a:prstClr val="black"/>
                </a:solidFill>
              </a:rPr>
              <a:t>χρονοσειράς</a:t>
            </a:r>
            <a:r>
              <a:rPr lang="el-GR" sz="2800" dirty="0">
                <a:solidFill>
                  <a:prstClr val="black"/>
                </a:solidFill>
              </a:rPr>
              <a:t> </a:t>
            </a:r>
            <a:r>
              <a:rPr lang="el-GR" sz="2800" dirty="0" err="1">
                <a:solidFill>
                  <a:prstClr val="black"/>
                </a:solidFill>
              </a:rPr>
              <a:t>ανεμολογικών</a:t>
            </a:r>
            <a:r>
              <a:rPr lang="el-GR" sz="2800" dirty="0">
                <a:solidFill>
                  <a:prstClr val="black"/>
                </a:solidFill>
              </a:rPr>
              <a:t> δεδομένων με χρήση </a:t>
            </a:r>
            <a:r>
              <a:rPr lang="en-US" sz="2800" dirty="0">
                <a:solidFill>
                  <a:prstClr val="black"/>
                </a:solidFill>
              </a:rPr>
              <a:t>GUI</a:t>
            </a:r>
            <a:endParaRPr lang="el-GR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9009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8" name="8 - Υπότιτλος"/>
          <p:cNvSpPr>
            <a:spLocks noGrp="1"/>
          </p:cNvSpPr>
          <p:nvPr>
            <p:ph type="subTitle" idx="1"/>
          </p:nvPr>
        </p:nvSpPr>
        <p:spPr>
          <a:xfrm>
            <a:off x="500034" y="1785926"/>
            <a:ext cx="8001056" cy="3731306"/>
          </a:xfrm>
        </p:spPr>
        <p:txBody>
          <a:bodyPr>
            <a:normAutofit/>
          </a:bodyPr>
          <a:lstStyle/>
          <a:p>
            <a:pPr marL="269875" indent="-269875" algn="l"/>
            <a:r>
              <a:rPr lang="el-GR" sz="2000" b="1" u="sng" dirty="0">
                <a:solidFill>
                  <a:schemeClr val="tx1"/>
                </a:solidFill>
              </a:rPr>
              <a:t>Εξειδικευμένη ανάλυση</a:t>
            </a:r>
            <a:r>
              <a:rPr lang="el-GR" sz="2000" dirty="0">
                <a:solidFill>
                  <a:schemeClr val="tx1"/>
                </a:solidFill>
              </a:rPr>
              <a:t>:</a:t>
            </a:r>
          </a:p>
          <a:p>
            <a:pPr algn="l"/>
            <a:r>
              <a:rPr lang="el-GR" sz="2000" dirty="0">
                <a:solidFill>
                  <a:schemeClr val="tx1"/>
                </a:solidFill>
              </a:rPr>
              <a:t>Παρέχει πληροφορία σχετικά με τα χαρακτηριστικά του ανέμου που επηρεάζουν μια παραλία με συγκεκριμένο προσανατολισμό.</a:t>
            </a:r>
          </a:p>
          <a:p>
            <a:pPr marL="269875" indent="-269875" algn="l"/>
            <a:endParaRPr lang="el-GR" sz="2000" dirty="0">
              <a:solidFill>
                <a:schemeClr val="tx1"/>
              </a:solidFill>
            </a:endParaRPr>
          </a:p>
          <a:p>
            <a:pPr algn="l"/>
            <a:r>
              <a:rPr lang="el-GR" sz="2000" dirty="0">
                <a:solidFill>
                  <a:schemeClr val="tx1"/>
                </a:solidFill>
              </a:rPr>
              <a:t> Υπολογισμός της </a:t>
            </a:r>
            <a:r>
              <a:rPr lang="el-GR" sz="20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συχνότητας εμφάνισης</a:t>
            </a:r>
            <a:r>
              <a:rPr lang="el-GR" sz="2000" dirty="0">
                <a:solidFill>
                  <a:schemeClr val="tx1"/>
                </a:solidFill>
              </a:rPr>
              <a:t>, </a:t>
            </a:r>
            <a:r>
              <a:rPr lang="el-GR" sz="20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της μέσης ταχύτητα </a:t>
            </a:r>
            <a:r>
              <a:rPr lang="el-GR" sz="2000" dirty="0">
                <a:solidFill>
                  <a:schemeClr val="tx1"/>
                </a:solidFill>
              </a:rPr>
              <a:t>και </a:t>
            </a:r>
            <a:r>
              <a:rPr lang="el-GR" sz="20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της μέσης διάρκειας πνοής </a:t>
            </a:r>
            <a:r>
              <a:rPr lang="el-GR" sz="2000" dirty="0">
                <a:solidFill>
                  <a:schemeClr val="tx1"/>
                </a:solidFill>
              </a:rPr>
              <a:t>του ανέμου.</a:t>
            </a:r>
          </a:p>
          <a:p>
            <a:pPr algn="l"/>
            <a:endParaRPr lang="el-GR" sz="2000" dirty="0">
              <a:solidFill>
                <a:schemeClr val="tx1"/>
              </a:solidFill>
            </a:endParaRPr>
          </a:p>
          <a:p>
            <a:pPr marL="457200" indent="-457200" algn="l">
              <a:buFont typeface="Wingdings" pitchFamily="2" charset="2"/>
              <a:buChar char="Ø"/>
            </a:pPr>
            <a:r>
              <a:rPr lang="el-GR" sz="2000" dirty="0">
                <a:solidFill>
                  <a:schemeClr val="tx1"/>
                </a:solidFill>
              </a:rPr>
              <a:t>Για συγκεκριμένο εύρος διευθύνσεων του ανέμου</a:t>
            </a:r>
          </a:p>
          <a:p>
            <a:pPr marL="457200" indent="-457200" algn="l">
              <a:buFont typeface="Wingdings" pitchFamily="2" charset="2"/>
              <a:buChar char="Ø"/>
            </a:pPr>
            <a:endParaRPr lang="el-GR" sz="2000" dirty="0">
              <a:solidFill>
                <a:schemeClr val="tx1"/>
              </a:solidFill>
            </a:endParaRPr>
          </a:p>
          <a:p>
            <a:pPr marL="457200" indent="-457200" algn="l">
              <a:buFont typeface="Wingdings" pitchFamily="2" charset="2"/>
              <a:buChar char="Ø"/>
            </a:pPr>
            <a:r>
              <a:rPr lang="el-GR" sz="2000" dirty="0">
                <a:solidFill>
                  <a:schemeClr val="tx1"/>
                </a:solidFill>
              </a:rPr>
              <a:t>Για συγκεκριμένο εύρος ταχυτήτων του ανέμου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642910" y="214290"/>
            <a:ext cx="8000992" cy="107157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>
                <a:solidFill>
                  <a:prstClr val="black"/>
                </a:solidFill>
              </a:rPr>
              <a:t>2.</a:t>
            </a:r>
            <a:r>
              <a:rPr lang="en-US" sz="2800">
                <a:solidFill>
                  <a:prstClr val="black"/>
                </a:solidFill>
              </a:rPr>
              <a:t> </a:t>
            </a:r>
            <a:r>
              <a:rPr lang="el-GR" sz="2800" dirty="0">
                <a:solidFill>
                  <a:prstClr val="black"/>
                </a:solidFill>
              </a:rPr>
              <a:t>Ανάλυση </a:t>
            </a:r>
            <a:r>
              <a:rPr lang="el-GR" sz="2800" dirty="0" err="1">
                <a:solidFill>
                  <a:prstClr val="black"/>
                </a:solidFill>
              </a:rPr>
              <a:t>χρονοσειράς</a:t>
            </a:r>
            <a:r>
              <a:rPr lang="el-GR" sz="2800" dirty="0">
                <a:solidFill>
                  <a:prstClr val="black"/>
                </a:solidFill>
              </a:rPr>
              <a:t> </a:t>
            </a:r>
            <a:r>
              <a:rPr lang="el-GR" sz="2800" dirty="0" err="1">
                <a:solidFill>
                  <a:prstClr val="black"/>
                </a:solidFill>
              </a:rPr>
              <a:t>ανεμολογικών</a:t>
            </a:r>
            <a:r>
              <a:rPr lang="el-GR" sz="2800" dirty="0">
                <a:solidFill>
                  <a:prstClr val="black"/>
                </a:solidFill>
              </a:rPr>
              <a:t> δεδομένων με χρήση </a:t>
            </a:r>
            <a:r>
              <a:rPr lang="en-US" sz="2800" dirty="0">
                <a:solidFill>
                  <a:prstClr val="black"/>
                </a:solidFill>
              </a:rPr>
              <a:t>GUI</a:t>
            </a:r>
            <a:endParaRPr lang="el-GR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055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24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9" name="8 - Υπότιτλος"/>
          <p:cNvSpPr>
            <a:spLocks noGrp="1"/>
          </p:cNvSpPr>
          <p:nvPr>
            <p:ph type="subTitle" idx="1"/>
          </p:nvPr>
        </p:nvSpPr>
        <p:spPr>
          <a:xfrm>
            <a:off x="1259632" y="2708920"/>
            <a:ext cx="6953426" cy="2428892"/>
          </a:xfrm>
        </p:spPr>
        <p:txBody>
          <a:bodyPr>
            <a:normAutofit/>
          </a:bodyPr>
          <a:lstStyle/>
          <a:p>
            <a:pPr marL="269875" indent="-269875" algn="l"/>
            <a:r>
              <a:rPr lang="el-GR" sz="2000" b="1" dirty="0">
                <a:solidFill>
                  <a:schemeClr val="tx1"/>
                </a:solidFill>
              </a:rPr>
              <a:t>1. </a:t>
            </a:r>
            <a:r>
              <a:rPr lang="el-GR" sz="2200" dirty="0">
                <a:solidFill>
                  <a:schemeClr val="tx1"/>
                </a:solidFill>
              </a:rPr>
              <a:t>Γενικά χαρακτηριστικά των ανέμων</a:t>
            </a:r>
          </a:p>
          <a:p>
            <a:pPr marL="457200" indent="-457200" algn="l">
              <a:buAutoNum type="arabicPeriod"/>
            </a:pPr>
            <a:endParaRPr lang="el-GR" sz="2200" dirty="0">
              <a:solidFill>
                <a:schemeClr val="tx1"/>
              </a:solidFill>
            </a:endParaRPr>
          </a:p>
          <a:p>
            <a:pPr marL="360363" indent="-360000" algn="l"/>
            <a:r>
              <a:rPr lang="el-GR" sz="2200" b="1" dirty="0">
                <a:solidFill>
                  <a:schemeClr val="tx1"/>
                </a:solidFill>
              </a:rPr>
              <a:t>2. </a:t>
            </a:r>
            <a:r>
              <a:rPr lang="el-GR" sz="2200" dirty="0">
                <a:solidFill>
                  <a:schemeClr val="tx1"/>
                </a:solidFill>
              </a:rPr>
              <a:t>Ανάλυση </a:t>
            </a:r>
            <a:r>
              <a:rPr lang="el-GR" sz="2200" dirty="0" err="1">
                <a:solidFill>
                  <a:schemeClr val="tx1"/>
                </a:solidFill>
              </a:rPr>
              <a:t>χρονοσειράς</a:t>
            </a:r>
            <a:r>
              <a:rPr lang="el-GR" sz="2200" dirty="0">
                <a:solidFill>
                  <a:schemeClr val="tx1"/>
                </a:solidFill>
              </a:rPr>
              <a:t> </a:t>
            </a:r>
            <a:r>
              <a:rPr lang="el-GR" sz="2200" dirty="0" err="1">
                <a:solidFill>
                  <a:schemeClr val="tx1"/>
                </a:solidFill>
              </a:rPr>
              <a:t>ανεμολογικών</a:t>
            </a:r>
            <a:r>
              <a:rPr lang="el-GR" sz="2200" dirty="0">
                <a:solidFill>
                  <a:schemeClr val="tx1"/>
                </a:solidFill>
              </a:rPr>
              <a:t> δεδομένων με χρήση GUI</a:t>
            </a:r>
          </a:p>
          <a:p>
            <a:pPr algn="l"/>
            <a:endParaRPr lang="en-US" sz="2200" dirty="0">
              <a:solidFill>
                <a:schemeClr val="tx1"/>
              </a:solidFill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642910" y="428604"/>
            <a:ext cx="8000992" cy="121444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500" b="1" u="sng" dirty="0"/>
              <a:t>Άσκηση 2</a:t>
            </a:r>
            <a:r>
              <a:rPr lang="el-GR" sz="2500" b="1" dirty="0"/>
              <a:t>: </a:t>
            </a:r>
            <a:r>
              <a:rPr lang="el-GR" sz="2800" dirty="0"/>
              <a:t>Ανάλυση χρονοσειράς ανεμολογικών δεδομένων</a:t>
            </a:r>
            <a:endParaRPr lang="el-GR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42910" y="428604"/>
            <a:ext cx="8000992" cy="9286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n-US" sz="2800" dirty="0"/>
              <a:t>1. </a:t>
            </a:r>
            <a:r>
              <a:rPr lang="el-GR" sz="2800" dirty="0"/>
              <a:t>Γενικά χαρακτηριστικά των ανέμων</a:t>
            </a:r>
          </a:p>
        </p:txBody>
      </p:sp>
      <p:sp>
        <p:nvSpPr>
          <p:cNvPr id="8" name="8 - Υπότιτλος"/>
          <p:cNvSpPr>
            <a:spLocks noGrp="1"/>
          </p:cNvSpPr>
          <p:nvPr>
            <p:ph type="subTitle" idx="1"/>
          </p:nvPr>
        </p:nvSpPr>
        <p:spPr>
          <a:xfrm>
            <a:off x="1000100" y="2071678"/>
            <a:ext cx="7143800" cy="3357586"/>
          </a:xfrm>
        </p:spPr>
        <p:txBody>
          <a:bodyPr>
            <a:normAutofit lnSpcReduction="10000"/>
          </a:bodyPr>
          <a:lstStyle/>
          <a:p>
            <a:pPr algn="l"/>
            <a:r>
              <a:rPr lang="el-GR" sz="2000" b="1" i="1" u="sng" dirty="0">
                <a:solidFill>
                  <a:schemeClr val="tx1"/>
                </a:solidFill>
              </a:rPr>
              <a:t>Διεύθυνση του ανέμου:</a:t>
            </a:r>
          </a:p>
          <a:p>
            <a:pPr algn="l"/>
            <a:r>
              <a:rPr lang="el-GR" sz="2000" dirty="0">
                <a:solidFill>
                  <a:schemeClr val="tx1"/>
                </a:solidFill>
              </a:rPr>
              <a:t>Η διεύθυνση του ανέμου χαρακτηρίζεται από το σημείο του ορίζοντα </a:t>
            </a:r>
            <a:r>
              <a:rPr lang="el-GR" sz="2000" dirty="0" err="1">
                <a:solidFill>
                  <a:schemeClr val="tx1"/>
                </a:solidFill>
              </a:rPr>
              <a:t>απ΄</a:t>
            </a:r>
            <a:r>
              <a:rPr lang="el-GR" sz="2000" dirty="0">
                <a:solidFill>
                  <a:schemeClr val="tx1"/>
                </a:solidFill>
              </a:rPr>
              <a:t> όπου πνέει ο άνεμος και όχι προς τα που πνέει ο άνεμος</a:t>
            </a:r>
          </a:p>
          <a:p>
            <a:pPr algn="l"/>
            <a:endParaRPr lang="el-GR" sz="2000" dirty="0">
              <a:solidFill>
                <a:schemeClr val="tx1"/>
              </a:solidFill>
            </a:endParaRPr>
          </a:p>
          <a:p>
            <a:pPr algn="l"/>
            <a:r>
              <a:rPr lang="el-GR" sz="2000" b="1" u="sng" dirty="0">
                <a:solidFill>
                  <a:schemeClr val="tx1"/>
                </a:solidFill>
              </a:rPr>
              <a:t>Ταχύτητα του ανέμου:</a:t>
            </a:r>
          </a:p>
          <a:p>
            <a:pPr algn="l"/>
            <a:r>
              <a:rPr lang="el-GR" sz="2000" dirty="0">
                <a:solidFill>
                  <a:schemeClr val="tx1"/>
                </a:solidFill>
              </a:rPr>
              <a:t>Η ταχύτητα του ανέμου ορίζεται ως το διάστημα που διανύει η αέρια μάζα στη μονάδα του χρόνου. Μετριέται η ταχύτητα την οποία προσδίνει ο άνεμος σε διάφορα ελαφρά σώματα (φτερά, καπνό, σύννεφα, μικρά αερόστατα), τα οποία παρασύρει.</a:t>
            </a:r>
          </a:p>
          <a:p>
            <a:pPr algn="l"/>
            <a:endParaRPr lang="el-GR" sz="2000" b="1" u="sng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571472" y="214290"/>
            <a:ext cx="8000992" cy="9286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n-US" sz="2800" dirty="0"/>
              <a:t>1. </a:t>
            </a:r>
            <a:r>
              <a:rPr lang="el-GR" sz="2800" dirty="0"/>
              <a:t>Γενικά χαρακτηριστικά των ανέμων</a:t>
            </a: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071538" y="6215082"/>
            <a:ext cx="74295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l-GR" sz="2000" b="1" dirty="0"/>
              <a:t>Σχήμα 1‑1 </a:t>
            </a:r>
            <a:r>
              <a:rPr lang="el-GR" sz="2000" dirty="0"/>
              <a:t>. Οι κύριες και δευτερεύουσες διευθύνσεις του ανέμου.</a:t>
            </a:r>
            <a:r>
              <a:rPr lang="el-GR" sz="2000" dirty="0">
                <a:latin typeface="Arial" charset="0"/>
              </a:rPr>
              <a:t>    </a:t>
            </a:r>
            <a:endParaRPr lang="en-GB" sz="2000" dirty="0">
              <a:latin typeface="Arial" charset="0"/>
            </a:endParaRPr>
          </a:p>
        </p:txBody>
      </p:sp>
      <p:pic>
        <p:nvPicPr>
          <p:cNvPr id="1026" name="Εικόνα 7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1691570"/>
            <a:ext cx="4786346" cy="452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928926" y="1285860"/>
            <a:ext cx="32861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l-GR" sz="2400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Διεύθυνση του ανέμου.</a:t>
            </a:r>
            <a:r>
              <a:rPr lang="el-GR" sz="2400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  </a:t>
            </a:r>
            <a:endParaRPr lang="en-GB" sz="2400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42910" y="285728"/>
            <a:ext cx="8000992" cy="9286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n-US" sz="2800" dirty="0"/>
              <a:t>1. </a:t>
            </a:r>
            <a:r>
              <a:rPr lang="el-GR" sz="2800" dirty="0"/>
              <a:t>Γενικά χαρακτηριστικά των ανέμων</a:t>
            </a: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000100" y="2000240"/>
            <a:ext cx="70009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l-GR" b="1" dirty="0"/>
              <a:t>Πίνακας 1‑1 </a:t>
            </a:r>
            <a:r>
              <a:rPr lang="el-GR" dirty="0"/>
              <a:t>. Οι κύριες διευθύνσεις του ανέμου.</a:t>
            </a:r>
            <a:r>
              <a:rPr lang="el-GR" dirty="0">
                <a:latin typeface="Arial" charset="0"/>
              </a:rPr>
              <a:t>    </a:t>
            </a:r>
            <a:endParaRPr lang="en-GB" dirty="0">
              <a:latin typeface="Arial" charset="0"/>
            </a:endParaRPr>
          </a:p>
        </p:txBody>
      </p:sp>
      <p:graphicFrame>
        <p:nvGraphicFramePr>
          <p:cNvPr id="8" name="7 - Πίνακας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9886253"/>
              </p:ext>
            </p:extLst>
          </p:nvPr>
        </p:nvGraphicFramePr>
        <p:xfrm>
          <a:off x="1571604" y="2571744"/>
          <a:ext cx="6134760" cy="2974662"/>
        </p:xfrm>
        <a:graphic>
          <a:graphicData uri="http://schemas.openxmlformats.org/drawingml/2006/table">
            <a:tbl>
              <a:tblPr/>
              <a:tblGrid>
                <a:gridCol w="2044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5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5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800" b="1" dirty="0">
                          <a:latin typeface="Times New Roman"/>
                          <a:ea typeface="Times New Roman"/>
                          <a:cs typeface="Times New Roman"/>
                        </a:rPr>
                        <a:t>Άνεμος</a:t>
                      </a:r>
                      <a:endParaRPr lang="el-GR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800" b="1">
                          <a:latin typeface="Times New Roman"/>
                          <a:ea typeface="Times New Roman"/>
                          <a:cs typeface="Times New Roman"/>
                        </a:rPr>
                        <a:t>Κύρια διεύθυνση</a:t>
                      </a:r>
                      <a:endParaRPr lang="el-GR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800" b="1" dirty="0">
                          <a:latin typeface="Times New Roman"/>
                          <a:ea typeface="Times New Roman"/>
                          <a:cs typeface="Times New Roman"/>
                        </a:rPr>
                        <a:t>Τομέας διευθύνσεων</a:t>
                      </a:r>
                      <a:endParaRPr lang="el-GR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800" dirty="0">
                          <a:latin typeface="Times New Roman"/>
                          <a:ea typeface="Times New Roman"/>
                          <a:cs typeface="Times New Roman"/>
                        </a:rPr>
                        <a:t>Βόρειος</a:t>
                      </a:r>
                      <a:endParaRPr lang="el-GR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800">
                          <a:latin typeface="Times New Roman"/>
                          <a:ea typeface="Times New Roman"/>
                          <a:cs typeface="Times New Roman"/>
                        </a:rPr>
                        <a:t>0˚</a:t>
                      </a:r>
                      <a:endParaRPr lang="el-GR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800" dirty="0">
                          <a:latin typeface="Times New Roman"/>
                          <a:ea typeface="Times New Roman"/>
                          <a:cs typeface="Times New Roman"/>
                        </a:rPr>
                        <a:t>337.5-22.5˚</a:t>
                      </a:r>
                      <a:endParaRPr lang="el-GR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800" dirty="0">
                          <a:latin typeface="Times New Roman"/>
                          <a:ea typeface="Times New Roman"/>
                          <a:cs typeface="Times New Roman"/>
                        </a:rPr>
                        <a:t>Βορειοανατολικός</a:t>
                      </a:r>
                      <a:endParaRPr lang="el-GR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800" dirty="0">
                          <a:latin typeface="Times New Roman"/>
                          <a:ea typeface="Times New Roman"/>
                          <a:cs typeface="Times New Roman"/>
                        </a:rPr>
                        <a:t>45˚</a:t>
                      </a:r>
                      <a:endParaRPr lang="el-GR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800" dirty="0">
                          <a:latin typeface="Times New Roman"/>
                          <a:ea typeface="Times New Roman"/>
                          <a:cs typeface="Times New Roman"/>
                        </a:rPr>
                        <a:t>22.5-67.5˚</a:t>
                      </a:r>
                      <a:endParaRPr lang="el-GR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800">
                          <a:latin typeface="Times New Roman"/>
                          <a:ea typeface="Times New Roman"/>
                          <a:cs typeface="Times New Roman"/>
                        </a:rPr>
                        <a:t>Ανατολικός</a:t>
                      </a:r>
                      <a:endParaRPr lang="el-GR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800" dirty="0">
                          <a:latin typeface="Times New Roman"/>
                          <a:ea typeface="Times New Roman"/>
                          <a:cs typeface="Times New Roman"/>
                        </a:rPr>
                        <a:t>90˚</a:t>
                      </a:r>
                      <a:endParaRPr lang="el-GR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800" dirty="0">
                          <a:latin typeface="Times New Roman"/>
                          <a:ea typeface="Times New Roman"/>
                          <a:cs typeface="Times New Roman"/>
                        </a:rPr>
                        <a:t>67.5-112.5˚</a:t>
                      </a:r>
                      <a:endParaRPr lang="el-GR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800">
                          <a:latin typeface="Times New Roman"/>
                          <a:ea typeface="Times New Roman"/>
                          <a:cs typeface="Times New Roman"/>
                        </a:rPr>
                        <a:t>Νοτιοανατολικός</a:t>
                      </a:r>
                      <a:endParaRPr lang="el-GR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800" dirty="0">
                          <a:latin typeface="Times New Roman"/>
                          <a:ea typeface="Times New Roman"/>
                          <a:cs typeface="Times New Roman"/>
                        </a:rPr>
                        <a:t>135˚</a:t>
                      </a:r>
                      <a:endParaRPr lang="el-GR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800" dirty="0">
                          <a:latin typeface="Times New Roman"/>
                          <a:ea typeface="Times New Roman"/>
                          <a:cs typeface="Times New Roman"/>
                        </a:rPr>
                        <a:t>112.5-157.5˚</a:t>
                      </a:r>
                      <a:endParaRPr lang="el-GR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800">
                          <a:latin typeface="Times New Roman"/>
                          <a:ea typeface="Times New Roman"/>
                          <a:cs typeface="Times New Roman"/>
                        </a:rPr>
                        <a:t>Νότιος</a:t>
                      </a:r>
                      <a:endParaRPr lang="el-GR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800" dirty="0">
                          <a:latin typeface="Times New Roman"/>
                          <a:ea typeface="Times New Roman"/>
                          <a:cs typeface="Times New Roman"/>
                        </a:rPr>
                        <a:t>180˚</a:t>
                      </a:r>
                      <a:endParaRPr lang="el-GR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800" dirty="0">
                          <a:latin typeface="Times New Roman"/>
                          <a:ea typeface="Times New Roman"/>
                          <a:cs typeface="Times New Roman"/>
                        </a:rPr>
                        <a:t>157.5-202.5˚</a:t>
                      </a:r>
                      <a:endParaRPr lang="el-GR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800">
                          <a:latin typeface="Times New Roman"/>
                          <a:ea typeface="Times New Roman"/>
                          <a:cs typeface="Times New Roman"/>
                        </a:rPr>
                        <a:t>Νοτιοδυτικός</a:t>
                      </a:r>
                      <a:endParaRPr lang="el-GR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800" dirty="0">
                          <a:latin typeface="Times New Roman"/>
                          <a:ea typeface="Times New Roman"/>
                          <a:cs typeface="Times New Roman"/>
                        </a:rPr>
                        <a:t>225˚</a:t>
                      </a:r>
                      <a:endParaRPr lang="el-GR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800" dirty="0">
                          <a:latin typeface="Times New Roman"/>
                          <a:ea typeface="Times New Roman"/>
                          <a:cs typeface="Times New Roman"/>
                        </a:rPr>
                        <a:t>202.5-247.5˚</a:t>
                      </a:r>
                      <a:endParaRPr lang="el-GR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800">
                          <a:latin typeface="Times New Roman"/>
                          <a:ea typeface="Times New Roman"/>
                          <a:cs typeface="Times New Roman"/>
                        </a:rPr>
                        <a:t>Δυτικός</a:t>
                      </a:r>
                      <a:endParaRPr lang="el-GR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800" dirty="0">
                          <a:latin typeface="Times New Roman"/>
                          <a:ea typeface="Times New Roman"/>
                          <a:cs typeface="Times New Roman"/>
                        </a:rPr>
                        <a:t>270˚</a:t>
                      </a:r>
                      <a:endParaRPr lang="el-GR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800" dirty="0">
                          <a:latin typeface="Times New Roman"/>
                          <a:ea typeface="Times New Roman"/>
                          <a:cs typeface="Times New Roman"/>
                        </a:rPr>
                        <a:t>247.5-292.5˚</a:t>
                      </a:r>
                      <a:endParaRPr lang="el-GR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800">
                          <a:latin typeface="Times New Roman"/>
                          <a:ea typeface="Times New Roman"/>
                          <a:cs typeface="Times New Roman"/>
                        </a:rPr>
                        <a:t>Βορειοδυτικός</a:t>
                      </a:r>
                      <a:endParaRPr lang="el-GR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800">
                          <a:latin typeface="Times New Roman"/>
                          <a:ea typeface="Times New Roman"/>
                          <a:cs typeface="Times New Roman"/>
                        </a:rPr>
                        <a:t>315˚</a:t>
                      </a:r>
                      <a:endParaRPr lang="el-GR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800" dirty="0">
                          <a:latin typeface="Times New Roman"/>
                          <a:ea typeface="Times New Roman"/>
                          <a:cs typeface="Times New Roman"/>
                        </a:rPr>
                        <a:t>292.5-337.5˚</a:t>
                      </a:r>
                      <a:endParaRPr lang="el-GR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2928926" y="1357298"/>
            <a:ext cx="32861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l-GR" sz="2400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Διεύθυνση του ανέμου.</a:t>
            </a:r>
            <a:r>
              <a:rPr lang="el-GR" sz="2400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  </a:t>
            </a:r>
            <a:endParaRPr lang="en-GB" sz="2400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42910" y="214290"/>
            <a:ext cx="8000992" cy="9286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n-US" sz="2800" dirty="0"/>
              <a:t>1. </a:t>
            </a:r>
            <a:r>
              <a:rPr lang="el-GR" sz="2800" dirty="0"/>
              <a:t>Γενικά χαρακτηριστικά των ανέμων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928926" y="1357298"/>
            <a:ext cx="32861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l-GR" sz="2400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Ταχύτητα του ανέμου.</a:t>
            </a:r>
            <a:r>
              <a:rPr lang="el-GR" sz="2400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  </a:t>
            </a:r>
            <a:endParaRPr lang="en-GB" sz="2400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0" name="8 - Υπότιτλος"/>
          <p:cNvSpPr>
            <a:spLocks noGrp="1"/>
          </p:cNvSpPr>
          <p:nvPr>
            <p:ph type="subTitle" idx="1"/>
          </p:nvPr>
        </p:nvSpPr>
        <p:spPr>
          <a:xfrm>
            <a:off x="571472" y="2143116"/>
            <a:ext cx="8001056" cy="4286280"/>
          </a:xfrm>
        </p:spPr>
        <p:txBody>
          <a:bodyPr>
            <a:normAutofit/>
          </a:bodyPr>
          <a:lstStyle/>
          <a:p>
            <a:pPr algn="l"/>
            <a:r>
              <a:rPr lang="el-GR" sz="2000" u="sng" dirty="0">
                <a:solidFill>
                  <a:schemeClr val="tx1"/>
                </a:solidFill>
              </a:rPr>
              <a:t>Η ταχύτητα του ανέμου επηρεάζεται από τις διαφορετικές θερμοκρασίες των ατμοσφαιρικών στρωμάτων. </a:t>
            </a:r>
          </a:p>
          <a:p>
            <a:pPr algn="l"/>
            <a:endParaRPr lang="el-GR" sz="2000" dirty="0">
              <a:solidFill>
                <a:schemeClr val="tx1"/>
              </a:solidFill>
            </a:endParaRPr>
          </a:p>
          <a:p>
            <a:pPr algn="l"/>
            <a:r>
              <a:rPr lang="el-GR" sz="2000" dirty="0">
                <a:solidFill>
                  <a:schemeClr val="tx1"/>
                </a:solidFill>
              </a:rPr>
              <a:t>Ως αντιπροσωπευτική ταχύτητα έχει οριστεί η ταχύτητα σε υψόμετρο 10 m από το επίπεδο της θάλασσας</a:t>
            </a:r>
          </a:p>
          <a:p>
            <a:pPr marL="269875" indent="-269875" algn="l"/>
            <a:endParaRPr lang="el-GR" sz="2000" dirty="0">
              <a:solidFill>
                <a:schemeClr val="tx1"/>
              </a:solidFill>
            </a:endParaRPr>
          </a:p>
          <a:p>
            <a:pPr marL="269875" indent="-269875" algn="l"/>
            <a:r>
              <a:rPr lang="el-GR" sz="2000" dirty="0">
                <a:solidFill>
                  <a:schemeClr val="tx1"/>
                </a:solidFill>
              </a:rPr>
              <a:t>Η αναγωγή αυτή πραγματοποιείται σύμφωνα με τη σχέση :</a:t>
            </a:r>
          </a:p>
          <a:p>
            <a:pPr marL="269875" indent="-269875" algn="l"/>
            <a:endParaRPr lang="el-GR" sz="2000" dirty="0">
              <a:solidFill>
                <a:schemeClr val="tx1"/>
              </a:solidFill>
            </a:endParaRPr>
          </a:p>
          <a:p>
            <a:pPr marL="269875" indent="-269875" algn="l"/>
            <a:endParaRPr lang="el-GR" sz="2000" dirty="0">
              <a:solidFill>
                <a:schemeClr val="tx1"/>
              </a:solidFill>
            </a:endParaRPr>
          </a:p>
          <a:p>
            <a:pPr algn="l"/>
            <a:endParaRPr lang="el-GR" sz="2000" dirty="0">
              <a:solidFill>
                <a:schemeClr val="tx1"/>
              </a:solidFill>
            </a:endParaRPr>
          </a:p>
          <a:p>
            <a:pPr algn="l"/>
            <a:r>
              <a:rPr lang="el-GR" sz="2000" dirty="0">
                <a:solidFill>
                  <a:schemeClr val="tx1"/>
                </a:solidFill>
              </a:rPr>
              <a:t>όπου U(z) η ταχύτητα του ανέμου σε υψόμετρο z και U10 η ταχύτητα του ανέμου σε υψόμετρο 10m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43240" y="4857760"/>
            <a:ext cx="2786082" cy="580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42910" y="214290"/>
            <a:ext cx="8000992" cy="9286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n-US" sz="2800" dirty="0"/>
              <a:t>1. </a:t>
            </a:r>
            <a:r>
              <a:rPr lang="el-GR" sz="2800" dirty="0"/>
              <a:t>Γενικά χαρακτηριστικά των ανέμων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928926" y="1357298"/>
            <a:ext cx="32861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l-GR" sz="2400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Ταχύτητα του ανέμου.</a:t>
            </a:r>
            <a:r>
              <a:rPr lang="el-GR" sz="2400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  </a:t>
            </a:r>
            <a:endParaRPr lang="en-GB" sz="2400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0" name="8 - Υπότιτλος"/>
          <p:cNvSpPr>
            <a:spLocks noGrp="1"/>
          </p:cNvSpPr>
          <p:nvPr>
            <p:ph type="subTitle" idx="1"/>
          </p:nvPr>
        </p:nvSpPr>
        <p:spPr>
          <a:xfrm>
            <a:off x="500034" y="1988840"/>
            <a:ext cx="8001056" cy="4536504"/>
          </a:xfrm>
        </p:spPr>
        <p:txBody>
          <a:bodyPr>
            <a:normAutofit lnSpcReduction="10000"/>
          </a:bodyPr>
          <a:lstStyle/>
          <a:p>
            <a:pPr marL="269875" indent="-269875" algn="l"/>
            <a:r>
              <a:rPr lang="el-GR" sz="2000" u="sng" dirty="0">
                <a:solidFill>
                  <a:schemeClr val="tx1"/>
                </a:solidFill>
              </a:rPr>
              <a:t>Μονάδες μέτρησης της ταχύτητας</a:t>
            </a:r>
            <a:r>
              <a:rPr lang="el-GR" sz="2000" dirty="0">
                <a:solidFill>
                  <a:schemeClr val="tx1"/>
                </a:solidFill>
              </a:rPr>
              <a:t>:</a:t>
            </a:r>
          </a:p>
          <a:p>
            <a:pPr marL="269875" indent="-269875" algn="l"/>
            <a:endParaRPr lang="el-GR" sz="2000" dirty="0">
              <a:solidFill>
                <a:schemeClr val="tx1"/>
              </a:solidFill>
            </a:endParaRPr>
          </a:p>
          <a:p>
            <a:pPr marL="269875" algn="l">
              <a:buFont typeface="Wingdings" pitchFamily="2" charset="2"/>
              <a:buChar char="Ø"/>
            </a:pPr>
            <a:r>
              <a:rPr lang="el-GR" sz="2000" dirty="0">
                <a:solidFill>
                  <a:schemeClr val="tx1"/>
                </a:solidFill>
              </a:rPr>
              <a:t> m/</a:t>
            </a:r>
            <a:r>
              <a:rPr lang="el-GR" sz="2000" dirty="0" err="1">
                <a:solidFill>
                  <a:schemeClr val="tx1"/>
                </a:solidFill>
              </a:rPr>
              <a:t>sec</a:t>
            </a:r>
            <a:r>
              <a:rPr lang="el-GR" sz="2000" dirty="0">
                <a:solidFill>
                  <a:schemeClr val="tx1"/>
                </a:solidFill>
              </a:rPr>
              <a:t>, </a:t>
            </a:r>
            <a:r>
              <a:rPr lang="el-GR" sz="2000" dirty="0" err="1">
                <a:solidFill>
                  <a:schemeClr val="tx1"/>
                </a:solidFill>
              </a:rPr>
              <a:t>km</a:t>
            </a:r>
            <a:r>
              <a:rPr lang="el-GR" sz="2000" dirty="0">
                <a:solidFill>
                  <a:schemeClr val="tx1"/>
                </a:solidFill>
              </a:rPr>
              <a:t>/h, </a:t>
            </a:r>
            <a:r>
              <a:rPr lang="el-GR" sz="2000" dirty="0" err="1">
                <a:solidFill>
                  <a:schemeClr val="tx1"/>
                </a:solidFill>
              </a:rPr>
              <a:t>miles</a:t>
            </a:r>
            <a:r>
              <a:rPr lang="el-GR" sz="2000" dirty="0">
                <a:solidFill>
                  <a:schemeClr val="tx1"/>
                </a:solidFill>
              </a:rPr>
              <a:t>/h και </a:t>
            </a:r>
            <a:r>
              <a:rPr lang="el-GR" sz="2000" dirty="0" err="1">
                <a:solidFill>
                  <a:schemeClr val="tx1"/>
                </a:solidFill>
              </a:rPr>
              <a:t>knots</a:t>
            </a:r>
            <a:r>
              <a:rPr lang="en-US" sz="2000" dirty="0">
                <a:solidFill>
                  <a:schemeClr val="tx1"/>
                </a:solidFill>
              </a:rPr>
              <a:t>.</a:t>
            </a:r>
            <a:r>
              <a:rPr lang="el-GR" sz="2000" dirty="0">
                <a:solidFill>
                  <a:schemeClr val="tx1"/>
                </a:solidFill>
              </a:rPr>
              <a:t> Η αντιστοιχία των μονάδων έχει ως εξής:</a:t>
            </a:r>
          </a:p>
          <a:p>
            <a:pPr marL="269875" algn="l"/>
            <a:endParaRPr lang="en-US" sz="2000" dirty="0">
              <a:solidFill>
                <a:schemeClr val="tx1"/>
              </a:solidFill>
            </a:endParaRPr>
          </a:p>
          <a:p>
            <a:pPr marL="269875" algn="l"/>
            <a:r>
              <a:rPr lang="en-US" sz="2000" dirty="0">
                <a:solidFill>
                  <a:schemeClr val="tx1"/>
                </a:solidFill>
              </a:rPr>
              <a:t>            1 m/s = 3,6 km/h = 1,944 knots = 2,237 miles/hour</a:t>
            </a:r>
          </a:p>
          <a:p>
            <a:pPr marL="269875" algn="l"/>
            <a:endParaRPr lang="en-US" sz="800" dirty="0">
              <a:solidFill>
                <a:schemeClr val="tx1"/>
              </a:solidFill>
            </a:endParaRPr>
          </a:p>
          <a:p>
            <a:pPr marL="269875" algn="l"/>
            <a:endParaRPr lang="el-GR" sz="2000" dirty="0">
              <a:solidFill>
                <a:schemeClr val="tx1"/>
              </a:solidFill>
            </a:endParaRPr>
          </a:p>
          <a:p>
            <a:pPr marL="269875" algn="l">
              <a:buFont typeface="Wingdings" pitchFamily="2" charset="2"/>
              <a:buChar char="Ø"/>
            </a:pP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l-GR" sz="2000" dirty="0">
                <a:solidFill>
                  <a:schemeClr val="tx1"/>
                </a:solidFill>
              </a:rPr>
              <a:t>Κλίμακα </a:t>
            </a:r>
            <a:r>
              <a:rPr lang="en-US" sz="2000" dirty="0">
                <a:solidFill>
                  <a:schemeClr val="tx1"/>
                </a:solidFill>
              </a:rPr>
              <a:t>Beaufort </a:t>
            </a:r>
            <a:endParaRPr lang="el-GR" sz="2000" dirty="0">
              <a:solidFill>
                <a:schemeClr val="tx1"/>
              </a:solidFill>
            </a:endParaRPr>
          </a:p>
          <a:p>
            <a:pPr marL="269875" algn="l">
              <a:buFont typeface="Wingdings" pitchFamily="2" charset="2"/>
              <a:buChar char="Ø"/>
            </a:pPr>
            <a:endParaRPr lang="el-GR" sz="2000" dirty="0">
              <a:solidFill>
                <a:schemeClr val="tx1"/>
              </a:solidFill>
            </a:endParaRPr>
          </a:p>
          <a:p>
            <a:pPr marL="269875" algn="l"/>
            <a:endParaRPr lang="el-GR" sz="2000" dirty="0">
              <a:solidFill>
                <a:schemeClr val="tx1"/>
              </a:solidFill>
            </a:endParaRPr>
          </a:p>
          <a:p>
            <a:pPr marL="269875" algn="l"/>
            <a:endParaRPr lang="el-GR" sz="2000" dirty="0">
              <a:solidFill>
                <a:schemeClr val="tx1"/>
              </a:solidFill>
            </a:endParaRPr>
          </a:p>
          <a:p>
            <a:pPr marL="269875" algn="l"/>
            <a:r>
              <a:rPr lang="el-GR" sz="2000" dirty="0">
                <a:solidFill>
                  <a:schemeClr val="tx1"/>
                </a:solidFill>
              </a:rPr>
              <a:t>όπου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i="1" dirty="0">
                <a:solidFill>
                  <a:schemeClr val="tx1"/>
                </a:solidFill>
              </a:rPr>
              <a:t>U</a:t>
            </a:r>
            <a:r>
              <a:rPr lang="en-US" sz="2000" i="1" baseline="-25000" dirty="0">
                <a:solidFill>
                  <a:schemeClr val="tx1"/>
                </a:solidFill>
              </a:rPr>
              <a:t>(m/s)</a:t>
            </a:r>
            <a:r>
              <a:rPr lang="en-US" sz="2000" baseline="-25000" dirty="0">
                <a:solidFill>
                  <a:schemeClr val="tx1"/>
                </a:solidFill>
              </a:rPr>
              <a:t>  </a:t>
            </a:r>
            <a:r>
              <a:rPr lang="el-GR" sz="2000" dirty="0">
                <a:solidFill>
                  <a:schemeClr val="tx1"/>
                </a:solidFill>
              </a:rPr>
              <a:t>η ταχύτητα του ανέμου σε </a:t>
            </a:r>
            <a:r>
              <a:rPr lang="en-US" sz="2000" dirty="0">
                <a:solidFill>
                  <a:schemeClr val="tx1"/>
                </a:solidFill>
              </a:rPr>
              <a:t>m/s </a:t>
            </a:r>
            <a:r>
              <a:rPr lang="el-GR" sz="2000" dirty="0">
                <a:solidFill>
                  <a:schemeClr val="tx1"/>
                </a:solidFill>
              </a:rPr>
              <a:t>και </a:t>
            </a:r>
            <a:r>
              <a:rPr lang="en-US" sz="2000" i="1" dirty="0">
                <a:solidFill>
                  <a:schemeClr val="tx1"/>
                </a:solidFill>
              </a:rPr>
              <a:t>B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l-GR" sz="2000" dirty="0">
                <a:solidFill>
                  <a:schemeClr val="tx1"/>
                </a:solidFill>
              </a:rPr>
              <a:t>οι βαθμοί της κλίμακας </a:t>
            </a:r>
            <a:r>
              <a:rPr lang="en-US" sz="2000" dirty="0">
                <a:solidFill>
                  <a:schemeClr val="tx1"/>
                </a:solidFill>
              </a:rPr>
              <a:t> Beaufort</a:t>
            </a:r>
            <a:r>
              <a:rPr lang="el-GR" sz="20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059832" y="5085184"/>
          <a:ext cx="2519363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Εξίσωση" r:id="rId3" imgW="1129810" imgH="253890" progId="Equation.3">
                  <p:embed/>
                </p:oleObj>
              </mc:Choice>
              <mc:Fallback>
                <p:oleObj name="Εξίσωση" r:id="rId3" imgW="1129810" imgH="25389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832" y="5085184"/>
                        <a:ext cx="2519363" cy="566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571472" y="0"/>
            <a:ext cx="8000992" cy="9286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n-US" sz="2800" dirty="0"/>
              <a:t>1. </a:t>
            </a:r>
            <a:r>
              <a:rPr lang="el-GR" sz="2800" dirty="0"/>
              <a:t>Γενικά χαρακτηριστικά των ανέμων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428596" y="1344027"/>
            <a:ext cx="828677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l-GR" sz="1600" b="1" dirty="0"/>
              <a:t>Πίνακας 1-2</a:t>
            </a:r>
            <a:r>
              <a:rPr lang="el-GR" sz="1600" dirty="0"/>
              <a:t> Αντιστοιχία μεταξύ της κλίμακας Beaufort και των ταχυτήτων του ανέμου, σύμφωνα με την Εθνική Μετεωρολογική υπηρεσία (Ε.Μ.Υ.).</a:t>
            </a:r>
            <a:endParaRPr lang="en-GB" sz="1600" dirty="0"/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928926" y="785794"/>
            <a:ext cx="32861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l-GR" sz="2400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Ταχύτητα του ανέμου.</a:t>
            </a:r>
            <a:r>
              <a:rPr lang="el-GR" sz="2400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  </a:t>
            </a:r>
            <a:endParaRPr lang="en-GB" sz="2400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graphicFrame>
        <p:nvGraphicFramePr>
          <p:cNvPr id="13" name="12 - Πίνακας"/>
          <p:cNvGraphicFramePr>
            <a:graphicFrameLocks noGrp="1"/>
          </p:cNvGraphicFramePr>
          <p:nvPr/>
        </p:nvGraphicFramePr>
        <p:xfrm>
          <a:off x="428596" y="1928802"/>
          <a:ext cx="8429685" cy="4472940"/>
        </p:xfrm>
        <a:graphic>
          <a:graphicData uri="http://schemas.openxmlformats.org/drawingml/2006/table">
            <a:tbl>
              <a:tblPr/>
              <a:tblGrid>
                <a:gridCol w="7421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32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7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22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316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2568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430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b="1" dirty="0">
                          <a:latin typeface="Times New Roman"/>
                          <a:ea typeface="Times New Roman"/>
                          <a:cs typeface="Times New Roman"/>
                        </a:rPr>
                        <a:t>Ένταση ανέμου σε Beaufort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b="1">
                          <a:latin typeface="Times New Roman"/>
                          <a:ea typeface="Times New Roman"/>
                          <a:cs typeface="Times New Roman"/>
                        </a:rPr>
                        <a:t>Ταχύτητα ανέμου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B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Άνεμος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latin typeface="Times New Roman"/>
                          <a:ea typeface="Times New Roman"/>
                          <a:cs typeface="Times New Roman"/>
                        </a:rPr>
                        <a:t>m/s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latin typeface="Times New Roman"/>
                          <a:ea typeface="Times New Roman"/>
                          <a:cs typeface="Times New Roman"/>
                        </a:rPr>
                        <a:t>km/h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latin typeface="Times New Roman"/>
                          <a:ea typeface="Times New Roman"/>
                          <a:cs typeface="Times New Roman"/>
                        </a:rPr>
                        <a:t>knots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latin typeface="Times New Roman"/>
                          <a:ea typeface="Times New Roman"/>
                          <a:cs typeface="Times New Roman"/>
                        </a:rPr>
                        <a:t>miles/h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άπνοια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0-0,2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latin typeface="Times New Roman"/>
                          <a:ea typeface="Times New Roman"/>
                          <a:cs typeface="Times New Roman"/>
                        </a:rPr>
                        <a:t>&lt; 1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latin typeface="Times New Roman"/>
                          <a:ea typeface="Times New Roman"/>
                          <a:cs typeface="Times New Roman"/>
                        </a:rPr>
                        <a:t>&lt; 1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&lt;1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σχεδόν άπνοια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0,3-1,5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1-5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1-3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1-3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πολύ ασθενής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1,6-3,3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6-11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4-6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4-7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ασθενής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3,4-5,4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latin typeface="Times New Roman"/>
                          <a:ea typeface="Times New Roman"/>
                          <a:cs typeface="Times New Roman"/>
                        </a:rPr>
                        <a:t>12-19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7-10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8-11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σχεδόν μέτριος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5,5-7,9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latin typeface="Times New Roman"/>
                          <a:ea typeface="Times New Roman"/>
                          <a:cs typeface="Times New Roman"/>
                        </a:rPr>
                        <a:t>20-28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latin typeface="Times New Roman"/>
                          <a:ea typeface="Times New Roman"/>
                          <a:cs typeface="Times New Roman"/>
                        </a:rPr>
                        <a:t>11-16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13-18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μέτριος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8,0-10,7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latin typeface="Times New Roman"/>
                          <a:ea typeface="Times New Roman"/>
                          <a:cs typeface="Times New Roman"/>
                        </a:rPr>
                        <a:t>29-38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latin typeface="Times New Roman"/>
                          <a:ea typeface="Times New Roman"/>
                          <a:cs typeface="Times New Roman"/>
                        </a:rPr>
                        <a:t>17-21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19-24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latin typeface="Times New Roman"/>
                          <a:ea typeface="Times New Roman"/>
                          <a:cs typeface="Times New Roman"/>
                        </a:rPr>
                        <a:t>ισχυρός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10,8-13,8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39-49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latin typeface="Times New Roman"/>
                          <a:ea typeface="Times New Roman"/>
                          <a:cs typeface="Times New Roman"/>
                        </a:rPr>
                        <a:t>22-27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25-31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latin typeface="Times New Roman"/>
                          <a:ea typeface="Times New Roman"/>
                          <a:cs typeface="Times New Roman"/>
                        </a:rPr>
                        <a:t>Σχεδόν θυελλώδης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13,9-17,1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50-61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28-33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latin typeface="Times New Roman"/>
                          <a:ea typeface="Times New Roman"/>
                          <a:cs typeface="Times New Roman"/>
                        </a:rPr>
                        <a:t>32-38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latin typeface="Times New Roman"/>
                          <a:ea typeface="Times New Roman"/>
                          <a:cs typeface="Times New Roman"/>
                        </a:rPr>
                        <a:t>θυελλώδης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latin typeface="Times New Roman"/>
                          <a:ea typeface="Times New Roman"/>
                          <a:cs typeface="Times New Roman"/>
                        </a:rPr>
                        <a:t>17,2-20,7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62-74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34-40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latin typeface="Times New Roman"/>
                          <a:ea typeface="Times New Roman"/>
                          <a:cs typeface="Times New Roman"/>
                        </a:rPr>
                        <a:t>39-46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latin typeface="Times New Roman"/>
                          <a:ea typeface="Times New Roman"/>
                          <a:cs typeface="Times New Roman"/>
                        </a:rPr>
                        <a:t>πολύ θυελλώδης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latin typeface="Times New Roman"/>
                          <a:ea typeface="Times New Roman"/>
                          <a:cs typeface="Times New Roman"/>
                        </a:rPr>
                        <a:t>20,8-24,4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75-88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41-47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latin typeface="Times New Roman"/>
                          <a:ea typeface="Times New Roman"/>
                          <a:cs typeface="Times New Roman"/>
                        </a:rPr>
                        <a:t>47-54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latin typeface="Times New Roman"/>
                          <a:ea typeface="Times New Roman"/>
                          <a:cs typeface="Times New Roman"/>
                        </a:rPr>
                        <a:t>θύελλα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latin typeface="Times New Roman"/>
                          <a:ea typeface="Times New Roman"/>
                          <a:cs typeface="Times New Roman"/>
                        </a:rPr>
                        <a:t>24,5-28,4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89-102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48-55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55-63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latin typeface="Times New Roman"/>
                          <a:ea typeface="Times New Roman"/>
                          <a:cs typeface="Times New Roman"/>
                        </a:rPr>
                        <a:t>ισχυρή θύελλα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latin typeface="Times New Roman"/>
                          <a:ea typeface="Times New Roman"/>
                          <a:cs typeface="Times New Roman"/>
                        </a:rPr>
                        <a:t>28,5-32,6</a:t>
                      </a:r>
                      <a:endParaRPr lang="el-GR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103-117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56-63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64-74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τυφώνας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&gt;= 32,7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&gt;= 118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&gt;= 64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Times New Roman"/>
                          <a:ea typeface="Times New Roman"/>
                          <a:cs typeface="Times New Roman"/>
                        </a:rPr>
                        <a:t>&gt;=75</a:t>
                      </a:r>
                      <a:endParaRPr lang="el-GR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42910" y="214290"/>
            <a:ext cx="8000992" cy="9286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n-US" sz="2800" dirty="0"/>
              <a:t>1. </a:t>
            </a:r>
            <a:r>
              <a:rPr lang="el-GR" sz="2800" dirty="0"/>
              <a:t>Γενικά χαρακτηριστικά των ανέμων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928926" y="1214422"/>
            <a:ext cx="36433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l-GR" sz="2400" i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Ροδόγραμμα</a:t>
            </a:r>
            <a:r>
              <a:rPr lang="el-GR" sz="2400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του ανέμου.</a:t>
            </a:r>
            <a:r>
              <a:rPr lang="el-GR" sz="2400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  </a:t>
            </a:r>
            <a:endParaRPr lang="en-GB" sz="2400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0" name="8 - Υπότιτλος"/>
          <p:cNvSpPr>
            <a:spLocks noGrp="1"/>
          </p:cNvSpPr>
          <p:nvPr>
            <p:ph type="subTitle" idx="1"/>
          </p:nvPr>
        </p:nvSpPr>
        <p:spPr>
          <a:xfrm>
            <a:off x="285720" y="2071678"/>
            <a:ext cx="3429024" cy="2500330"/>
          </a:xfrm>
        </p:spPr>
        <p:txBody>
          <a:bodyPr>
            <a:normAutofit fontScale="92500"/>
          </a:bodyPr>
          <a:lstStyle/>
          <a:p>
            <a:pPr algn="l">
              <a:buFont typeface="Wingdings" pitchFamily="2" charset="2"/>
              <a:buChar char="Ø"/>
            </a:pPr>
            <a:r>
              <a:rPr lang="en-US" sz="2200" dirty="0">
                <a:solidFill>
                  <a:schemeClr val="tx1"/>
                </a:solidFill>
              </a:rPr>
              <a:t> </a:t>
            </a:r>
            <a:r>
              <a:rPr lang="el-GR" sz="2200" dirty="0">
                <a:solidFill>
                  <a:schemeClr val="tx1"/>
                </a:solidFill>
              </a:rPr>
              <a:t>Εποπτικό διάγραμμα του ανέμου που επικρατεί σε μια περιοχή. </a:t>
            </a:r>
          </a:p>
          <a:p>
            <a:pPr algn="l">
              <a:buFont typeface="Wingdings" pitchFamily="2" charset="2"/>
              <a:buChar char="Ø"/>
            </a:pPr>
            <a:endParaRPr lang="el-GR" sz="2200" dirty="0">
              <a:solidFill>
                <a:schemeClr val="tx1"/>
              </a:solidFill>
            </a:endParaRPr>
          </a:p>
          <a:p>
            <a:pPr algn="l">
              <a:buFont typeface="Wingdings" pitchFamily="2" charset="2"/>
              <a:buChar char="Ø"/>
            </a:pPr>
            <a:r>
              <a:rPr lang="en-US" sz="2200" dirty="0">
                <a:solidFill>
                  <a:schemeClr val="tx1"/>
                </a:solidFill>
              </a:rPr>
              <a:t> </a:t>
            </a:r>
            <a:r>
              <a:rPr lang="el-GR" sz="2200" dirty="0">
                <a:solidFill>
                  <a:schemeClr val="tx1"/>
                </a:solidFill>
              </a:rPr>
              <a:t>Δείχνει την συχνότητα εμφάνισης ανά κατεύθυνση και ανά κατηγορίας έντασης.</a:t>
            </a:r>
          </a:p>
          <a:p>
            <a:pPr algn="l"/>
            <a:endParaRPr lang="el-GR" sz="2200" dirty="0">
              <a:solidFill>
                <a:schemeClr val="tx1"/>
              </a:solidFill>
            </a:endParaRPr>
          </a:p>
        </p:txBody>
      </p:sp>
      <p:pic>
        <p:nvPicPr>
          <p:cNvPr id="23554" name="Εικόνα 8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2071678"/>
            <a:ext cx="5429288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214282" y="5357826"/>
            <a:ext cx="335758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el-GR" b="1" dirty="0"/>
              <a:t>Σχήμα 1‑2</a:t>
            </a:r>
            <a:r>
              <a:rPr lang="el-GR" dirty="0"/>
              <a:t>. </a:t>
            </a:r>
            <a:r>
              <a:rPr lang="el-GR" dirty="0" err="1"/>
              <a:t>Ροδόγραμμα</a:t>
            </a:r>
            <a:r>
              <a:rPr lang="el-GR" dirty="0"/>
              <a:t> ανέμου από τον μετεωρολογικό σταθμό στο Λόφο Πανεπιστημίου.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754</Words>
  <Application>Microsoft Office PowerPoint</Application>
  <PresentationFormat>On-screen Show (4:3)</PresentationFormat>
  <Paragraphs>201</Paragraphs>
  <Slides>14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Times New Roman</vt:lpstr>
      <vt:lpstr>Wingdings</vt:lpstr>
      <vt:lpstr>Θέμα του Office</vt:lpstr>
      <vt:lpstr>Εξίσωση</vt:lpstr>
      <vt:lpstr>Ασκήσεις Παράκτιας  Μορφοδυναμικής/Μηχανικής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Άσκηση 1:  Ανάλυση τοπογραφικών δεδομένων</dc:title>
  <dc:creator>user</dc:creator>
  <cp:lastModifiedBy>Is Mon</cp:lastModifiedBy>
  <cp:revision>236</cp:revision>
  <dcterms:created xsi:type="dcterms:W3CDTF">2012-10-24T19:56:08Z</dcterms:created>
  <dcterms:modified xsi:type="dcterms:W3CDTF">2025-03-26T15:25:16Z</dcterms:modified>
</cp:coreProperties>
</file>