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51"/>
  </p:notesMasterIdLst>
  <p:sldIdLst>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307" r:id="rId25"/>
    <p:sldId id="305" r:id="rId26"/>
    <p:sldId id="303" r:id="rId27"/>
    <p:sldId id="280" r:id="rId28"/>
    <p:sldId id="281" r:id="rId29"/>
    <p:sldId id="308" r:id="rId30"/>
    <p:sldId id="282" r:id="rId31"/>
    <p:sldId id="283" r:id="rId32"/>
    <p:sldId id="284" r:id="rId33"/>
    <p:sldId id="285" r:id="rId34"/>
    <p:sldId id="286" r:id="rId35"/>
    <p:sldId id="304" r:id="rId36"/>
    <p:sldId id="288" r:id="rId37"/>
    <p:sldId id="289" r:id="rId38"/>
    <p:sldId id="290" r:id="rId39"/>
    <p:sldId id="291" r:id="rId40"/>
    <p:sldId id="294" r:id="rId41"/>
    <p:sldId id="295" r:id="rId42"/>
    <p:sldId id="296" r:id="rId43"/>
    <p:sldId id="297" r:id="rId44"/>
    <p:sldId id="298" r:id="rId45"/>
    <p:sldId id="299" r:id="rId46"/>
    <p:sldId id="300" r:id="rId47"/>
    <p:sldId id="301" r:id="rId48"/>
    <p:sldId id="302" r:id="rId49"/>
    <p:sldId id="306"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788" y="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B4E74B-6F27-488B-A89A-4B8D9A7E2247}" type="datetimeFigureOut">
              <a:rPr lang="en-GB" smtClean="0"/>
              <a:pPr/>
              <a:t>27/04/2026</a:t>
            </a:fld>
            <a:endParaRPr lang="en-GB"/>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B58E6D-8062-4F18-9A22-1F872C6369FC}"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p:txBody>
          <a:bodyPr/>
          <a:lstStyle/>
          <a:p>
            <a:pPr>
              <a:defRPr/>
            </a:pPr>
            <a:fld id="{1ECC8351-9431-42B8-8C4B-DD96EFC8C99B}" type="slidenum">
              <a:rPr lang="en-US" smtClean="0">
                <a:solidFill>
                  <a:srgbClr val="000000"/>
                </a:solidFill>
              </a:rPr>
              <a:pPr>
                <a:defRPr/>
              </a:pPr>
              <a:t>2</a:t>
            </a:fld>
            <a:endParaRPr lang="en-US">
              <a:solidFill>
                <a:srgbClr val="000000"/>
              </a:solidFill>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1 - Θέση εικόνας διαφάνειας"/>
          <p:cNvSpPr>
            <a:spLocks noGrp="1" noRot="1" noChangeAspect="1" noTextEdit="1"/>
          </p:cNvSpPr>
          <p:nvPr>
            <p:ph type="sldImg"/>
          </p:nvPr>
        </p:nvSpPr>
        <p:spPr>
          <a:ln/>
        </p:spPr>
      </p:sp>
      <p:sp>
        <p:nvSpPr>
          <p:cNvPr id="91139" name="2 - Θέση σημειώσεων"/>
          <p:cNvSpPr>
            <a:spLocks noGrp="1"/>
          </p:cNvSpPr>
          <p:nvPr>
            <p:ph type="body" idx="1"/>
          </p:nvPr>
        </p:nvSpPr>
        <p:spPr>
          <a:noFill/>
          <a:ln/>
        </p:spPr>
        <p:txBody>
          <a:bodyPr/>
          <a:lstStyle/>
          <a:p>
            <a:endParaRPr lang="en-GB"/>
          </a:p>
        </p:txBody>
      </p:sp>
      <p:sp>
        <p:nvSpPr>
          <p:cNvPr id="91140" name="3 - Θέση αριθμού διαφάνειας"/>
          <p:cNvSpPr>
            <a:spLocks noGrp="1"/>
          </p:cNvSpPr>
          <p:nvPr>
            <p:ph type="sldNum" sz="quarter" idx="5"/>
          </p:nvPr>
        </p:nvSpPr>
        <p:spPr/>
        <p:txBody>
          <a:bodyPr/>
          <a:lstStyle/>
          <a:p>
            <a:pPr>
              <a:defRPr/>
            </a:pPr>
            <a:fld id="{C67D0509-2EDF-4700-BAB8-E3C15BA03207}" type="slidenum">
              <a:rPr lang="en-GB" smtClean="0">
                <a:solidFill>
                  <a:prstClr val="black"/>
                </a:solidFill>
              </a:rPr>
              <a:pPr>
                <a:defRPr/>
              </a:pPr>
              <a:t>11</a:t>
            </a:fld>
            <a:endParaRPr lang="en-GB">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7D8AC3-6265-409E-B167-25B8D68AA31A}" type="slidenum">
              <a:rPr lang="en-US">
                <a:solidFill>
                  <a:prstClr val="black"/>
                </a:solidFill>
              </a:rPr>
              <a:pPr/>
              <a:t>12</a:t>
            </a:fld>
            <a:endParaRPr lang="en-US">
              <a:solidFill>
                <a:prstClr val="black"/>
              </a:solidFill>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7D8AC3-6265-409E-B167-25B8D68AA31A}" type="slidenum">
              <a:rPr lang="en-US">
                <a:solidFill>
                  <a:prstClr val="black"/>
                </a:solidFill>
              </a:rPr>
              <a:pPr/>
              <a:t>13</a:t>
            </a:fld>
            <a:endParaRPr lang="en-US">
              <a:solidFill>
                <a:prstClr val="black"/>
              </a:solidFill>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1 - Θέση εικόνας διαφάνειας"/>
          <p:cNvSpPr>
            <a:spLocks noGrp="1" noRot="1" noChangeAspect="1" noTextEdit="1"/>
          </p:cNvSpPr>
          <p:nvPr>
            <p:ph type="sldImg"/>
          </p:nvPr>
        </p:nvSpPr>
        <p:spPr>
          <a:ln/>
        </p:spPr>
      </p:sp>
      <p:sp>
        <p:nvSpPr>
          <p:cNvPr id="92163" name="2 - Θέση σημειώσεων"/>
          <p:cNvSpPr>
            <a:spLocks noGrp="1"/>
          </p:cNvSpPr>
          <p:nvPr>
            <p:ph type="body" idx="1"/>
          </p:nvPr>
        </p:nvSpPr>
        <p:spPr>
          <a:noFill/>
          <a:ln/>
        </p:spPr>
        <p:txBody>
          <a:bodyPr/>
          <a:lstStyle/>
          <a:p>
            <a:endParaRPr lang="en-GB"/>
          </a:p>
        </p:txBody>
      </p:sp>
      <p:sp>
        <p:nvSpPr>
          <p:cNvPr id="92164" name="3 - Θέση αριθμού διαφάνειας"/>
          <p:cNvSpPr>
            <a:spLocks noGrp="1"/>
          </p:cNvSpPr>
          <p:nvPr>
            <p:ph type="sldNum" sz="quarter" idx="5"/>
          </p:nvPr>
        </p:nvSpPr>
        <p:spPr/>
        <p:txBody>
          <a:bodyPr/>
          <a:lstStyle/>
          <a:p>
            <a:pPr>
              <a:defRPr/>
            </a:pPr>
            <a:fld id="{9F91C4C7-AF4D-41DB-A44F-D1CD90C244DD}" type="slidenum">
              <a:rPr lang="en-GB" smtClean="0">
                <a:solidFill>
                  <a:prstClr val="black"/>
                </a:solidFill>
              </a:rPr>
              <a:pPr>
                <a:defRPr/>
              </a:pPr>
              <a:t>14</a:t>
            </a:fld>
            <a:endParaRPr lang="en-GB">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1 - Θέση εικόνας διαφάνειας"/>
          <p:cNvSpPr>
            <a:spLocks noGrp="1" noRot="1" noChangeAspect="1" noTextEdit="1"/>
          </p:cNvSpPr>
          <p:nvPr>
            <p:ph type="sldImg"/>
          </p:nvPr>
        </p:nvSpPr>
        <p:spPr>
          <a:ln/>
        </p:spPr>
      </p:sp>
      <p:sp>
        <p:nvSpPr>
          <p:cNvPr id="95235" name="2 - Θέση σημειώσεων"/>
          <p:cNvSpPr>
            <a:spLocks noGrp="1"/>
          </p:cNvSpPr>
          <p:nvPr>
            <p:ph type="body" idx="1"/>
          </p:nvPr>
        </p:nvSpPr>
        <p:spPr>
          <a:noFill/>
          <a:ln/>
        </p:spPr>
        <p:txBody>
          <a:bodyPr/>
          <a:lstStyle/>
          <a:p>
            <a:endParaRPr lang="en-GB"/>
          </a:p>
        </p:txBody>
      </p:sp>
      <p:sp>
        <p:nvSpPr>
          <p:cNvPr id="95236" name="3 - Θέση αριθμού διαφάνειας"/>
          <p:cNvSpPr>
            <a:spLocks noGrp="1"/>
          </p:cNvSpPr>
          <p:nvPr>
            <p:ph type="sldNum" sz="quarter" idx="5"/>
          </p:nvPr>
        </p:nvSpPr>
        <p:spPr/>
        <p:txBody>
          <a:bodyPr/>
          <a:lstStyle/>
          <a:p>
            <a:pPr>
              <a:defRPr/>
            </a:pPr>
            <a:fld id="{18B734BD-193D-4A9C-90D5-5D4094B4DED0}" type="slidenum">
              <a:rPr lang="en-GB" smtClean="0">
                <a:solidFill>
                  <a:prstClr val="black"/>
                </a:solidFill>
              </a:rPr>
              <a:pPr>
                <a:defRPr/>
              </a:pPr>
              <a:t>15</a:t>
            </a:fld>
            <a:endParaRPr lang="en-GB">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p:txBody>
          <a:bodyPr/>
          <a:lstStyle/>
          <a:p>
            <a:pPr>
              <a:defRPr/>
            </a:pPr>
            <a:fld id="{9F98F434-4128-46FA-80A8-620C178EFEC9}" type="slidenum">
              <a:rPr lang="en-US" smtClean="0">
                <a:solidFill>
                  <a:srgbClr val="000000"/>
                </a:solidFill>
              </a:rPr>
              <a:pPr>
                <a:defRPr/>
              </a:pPr>
              <a:t>17</a:t>
            </a:fld>
            <a:endParaRPr lang="en-US">
              <a:solidFill>
                <a:srgbClr val="000000"/>
              </a:solidFill>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p:txBody>
          <a:bodyPr/>
          <a:lstStyle/>
          <a:p>
            <a:pPr>
              <a:defRPr/>
            </a:pPr>
            <a:fld id="{91732A3C-9C72-4D9F-9DA4-5DBAB77C10AA}" type="slidenum">
              <a:rPr lang="en-US" smtClean="0">
                <a:solidFill>
                  <a:srgbClr val="000000"/>
                </a:solidFill>
              </a:rPr>
              <a:pPr>
                <a:defRPr/>
              </a:pPr>
              <a:t>18</a:t>
            </a:fld>
            <a:endParaRPr lang="en-US">
              <a:solidFill>
                <a:srgbClr val="000000"/>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p:txBody>
          <a:bodyPr/>
          <a:lstStyle/>
          <a:p>
            <a:pPr>
              <a:defRPr/>
            </a:pPr>
            <a:fld id="{5CE1B074-75F6-41CB-ACD3-0A6E47E5A55E}" type="slidenum">
              <a:rPr lang="en-US" smtClean="0">
                <a:solidFill>
                  <a:srgbClr val="000000"/>
                </a:solidFill>
              </a:rPr>
              <a:pPr>
                <a:defRPr/>
              </a:pPr>
              <a:t>19</a:t>
            </a:fld>
            <a:endParaRPr lang="en-US">
              <a:solidFill>
                <a:srgbClr val="000000"/>
              </a:solidFill>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p:txBody>
          <a:bodyPr/>
          <a:lstStyle/>
          <a:p>
            <a:pPr>
              <a:defRPr/>
            </a:pPr>
            <a:fld id="{5CE1B074-75F6-41CB-ACD3-0A6E47E5A55E}" type="slidenum">
              <a:rPr lang="en-US" smtClean="0">
                <a:solidFill>
                  <a:srgbClr val="000000"/>
                </a:solidFill>
              </a:rPr>
              <a:pPr>
                <a:defRPr/>
              </a:pPr>
              <a:t>21</a:t>
            </a:fld>
            <a:endParaRPr lang="en-US">
              <a:solidFill>
                <a:srgbClr val="000000"/>
              </a:solidFill>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p:txBody>
          <a:bodyPr/>
          <a:lstStyle/>
          <a:p>
            <a:pPr>
              <a:defRPr/>
            </a:pPr>
            <a:fld id="{450FEC72-D440-4EF4-BA84-A6054EA75FB3}" type="slidenum">
              <a:rPr lang="en-US" smtClean="0">
                <a:solidFill>
                  <a:srgbClr val="000000"/>
                </a:solidFill>
              </a:rPr>
              <a:pPr>
                <a:defRPr/>
              </a:pPr>
              <a:t>29</a:t>
            </a:fld>
            <a:endParaRPr lang="en-US">
              <a:solidFill>
                <a:srgbClr val="000000"/>
              </a:solidFill>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1 - Θέση εικόνας διαφάνειας"/>
          <p:cNvSpPr>
            <a:spLocks noGrp="1" noRot="1" noChangeAspect="1" noTextEdit="1"/>
          </p:cNvSpPr>
          <p:nvPr>
            <p:ph type="sldImg"/>
          </p:nvPr>
        </p:nvSpPr>
        <p:spPr>
          <a:ln/>
        </p:spPr>
      </p:sp>
      <p:sp>
        <p:nvSpPr>
          <p:cNvPr id="86019" name="2 - Θέση σημειώσεων"/>
          <p:cNvSpPr>
            <a:spLocks noGrp="1"/>
          </p:cNvSpPr>
          <p:nvPr>
            <p:ph type="body" idx="1"/>
          </p:nvPr>
        </p:nvSpPr>
        <p:spPr>
          <a:noFill/>
          <a:ln/>
        </p:spPr>
        <p:txBody>
          <a:bodyPr/>
          <a:lstStyle/>
          <a:p>
            <a:endParaRPr lang="en-GB"/>
          </a:p>
        </p:txBody>
      </p:sp>
      <p:sp>
        <p:nvSpPr>
          <p:cNvPr id="86020" name="3 - Θέση αριθμού διαφάνειας"/>
          <p:cNvSpPr>
            <a:spLocks noGrp="1"/>
          </p:cNvSpPr>
          <p:nvPr>
            <p:ph type="sldNum" sz="quarter" idx="5"/>
          </p:nvPr>
        </p:nvSpPr>
        <p:spPr/>
        <p:txBody>
          <a:bodyPr/>
          <a:lstStyle/>
          <a:p>
            <a:pPr>
              <a:defRPr/>
            </a:pPr>
            <a:fld id="{D9993EEC-A785-4EBB-91B3-2954CCE27FD1}" type="slidenum">
              <a:rPr lang="en-GB" smtClean="0">
                <a:solidFill>
                  <a:prstClr val="black"/>
                </a:solidFill>
              </a:rPr>
              <a:pPr>
                <a:defRPr/>
              </a:pPr>
              <a:t>3</a:t>
            </a:fld>
            <a:endParaRPr lang="en-GB">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1 - Θέση εικόνας διαφάνειας"/>
          <p:cNvSpPr>
            <a:spLocks noGrp="1" noRot="1" noChangeAspect="1" noTextEdit="1"/>
          </p:cNvSpPr>
          <p:nvPr>
            <p:ph type="sldImg"/>
          </p:nvPr>
        </p:nvSpPr>
        <p:spPr>
          <a:ln/>
        </p:spPr>
      </p:sp>
      <p:sp>
        <p:nvSpPr>
          <p:cNvPr id="100355" name="2 - Θέση σημειώσεων"/>
          <p:cNvSpPr>
            <a:spLocks noGrp="1"/>
          </p:cNvSpPr>
          <p:nvPr>
            <p:ph type="body" idx="1"/>
          </p:nvPr>
        </p:nvSpPr>
        <p:spPr>
          <a:noFill/>
          <a:ln/>
        </p:spPr>
        <p:txBody>
          <a:bodyPr/>
          <a:lstStyle/>
          <a:p>
            <a:endParaRPr lang="en-GB"/>
          </a:p>
        </p:txBody>
      </p:sp>
      <p:sp>
        <p:nvSpPr>
          <p:cNvPr id="100356" name="3 - Θέση αριθμού διαφάνειας"/>
          <p:cNvSpPr>
            <a:spLocks noGrp="1"/>
          </p:cNvSpPr>
          <p:nvPr>
            <p:ph type="sldNum" sz="quarter" idx="5"/>
          </p:nvPr>
        </p:nvSpPr>
        <p:spPr/>
        <p:txBody>
          <a:bodyPr/>
          <a:lstStyle/>
          <a:p>
            <a:pPr>
              <a:defRPr/>
            </a:pPr>
            <a:fld id="{B37D1224-68C7-4D3A-BBB3-35620C9E59E1}" type="slidenum">
              <a:rPr lang="en-GB" smtClean="0">
                <a:solidFill>
                  <a:srgbClr val="000000"/>
                </a:solidFill>
              </a:rPr>
              <a:pPr>
                <a:defRPr/>
              </a:pPr>
              <a:t>34</a:t>
            </a:fld>
            <a:endParaRPr lang="en-GB">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p:txBody>
          <a:bodyPr/>
          <a:lstStyle/>
          <a:p>
            <a:pPr>
              <a:defRPr/>
            </a:pPr>
            <a:fld id="{B0D31DA7-16D9-4E58-92E9-E9C1D4F8261A}" type="slidenum">
              <a:rPr lang="en-US" smtClean="0">
                <a:solidFill>
                  <a:srgbClr val="000000"/>
                </a:solidFill>
              </a:rPr>
              <a:pPr>
                <a:defRPr/>
              </a:pPr>
              <a:t>41</a:t>
            </a:fld>
            <a:endParaRPr lang="en-US">
              <a:solidFill>
                <a:srgbClr val="000000"/>
              </a:solidFill>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p:txBody>
          <a:bodyPr/>
          <a:lstStyle/>
          <a:p>
            <a:pPr>
              <a:defRPr/>
            </a:pPr>
            <a:fld id="{B0D31DA7-16D9-4E58-92E9-E9C1D4F8261A}" type="slidenum">
              <a:rPr lang="en-US" smtClean="0">
                <a:solidFill>
                  <a:srgbClr val="000000"/>
                </a:solidFill>
              </a:rPr>
              <a:pPr>
                <a:defRPr/>
              </a:pPr>
              <a:t>42</a:t>
            </a:fld>
            <a:endParaRPr lang="en-US">
              <a:solidFill>
                <a:srgbClr val="000000"/>
              </a:solidFill>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1 - Θέση εικόνας διαφάνειας"/>
          <p:cNvSpPr>
            <a:spLocks noGrp="1" noRot="1" noChangeAspect="1" noTextEdit="1"/>
          </p:cNvSpPr>
          <p:nvPr>
            <p:ph type="sldImg"/>
          </p:nvPr>
        </p:nvSpPr>
        <p:spPr>
          <a:ln/>
        </p:spPr>
      </p:sp>
      <p:sp>
        <p:nvSpPr>
          <p:cNvPr id="87043" name="2 - Θέση σημειώσεων"/>
          <p:cNvSpPr>
            <a:spLocks noGrp="1"/>
          </p:cNvSpPr>
          <p:nvPr>
            <p:ph type="body" idx="1"/>
          </p:nvPr>
        </p:nvSpPr>
        <p:spPr>
          <a:noFill/>
          <a:ln/>
        </p:spPr>
        <p:txBody>
          <a:bodyPr/>
          <a:lstStyle/>
          <a:p>
            <a:endParaRPr lang="en-GB"/>
          </a:p>
        </p:txBody>
      </p:sp>
      <p:sp>
        <p:nvSpPr>
          <p:cNvPr id="87044" name="3 - Θέση αριθμού διαφάνειας"/>
          <p:cNvSpPr>
            <a:spLocks noGrp="1"/>
          </p:cNvSpPr>
          <p:nvPr>
            <p:ph type="sldNum" sz="quarter" idx="5"/>
          </p:nvPr>
        </p:nvSpPr>
        <p:spPr/>
        <p:txBody>
          <a:bodyPr/>
          <a:lstStyle/>
          <a:p>
            <a:pPr>
              <a:defRPr/>
            </a:pPr>
            <a:fld id="{D643C85A-2550-4BF5-A73E-26334564D604}" type="slidenum">
              <a:rPr lang="en-GB" smtClean="0">
                <a:solidFill>
                  <a:prstClr val="black"/>
                </a:solidFill>
              </a:rPr>
              <a:pPr>
                <a:defRPr/>
              </a:pPr>
              <a:t>4</a:t>
            </a:fld>
            <a:endParaRPr lang="en-GB">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1 - Θέση εικόνας διαφάνειας"/>
          <p:cNvSpPr>
            <a:spLocks noGrp="1" noRot="1" noChangeAspect="1" noTextEdit="1"/>
          </p:cNvSpPr>
          <p:nvPr>
            <p:ph type="sldImg"/>
          </p:nvPr>
        </p:nvSpPr>
        <p:spPr>
          <a:ln/>
        </p:spPr>
      </p:sp>
      <p:sp>
        <p:nvSpPr>
          <p:cNvPr id="87043" name="2 - Θέση σημειώσεων"/>
          <p:cNvSpPr>
            <a:spLocks noGrp="1"/>
          </p:cNvSpPr>
          <p:nvPr>
            <p:ph type="body" idx="1"/>
          </p:nvPr>
        </p:nvSpPr>
        <p:spPr>
          <a:noFill/>
          <a:ln/>
        </p:spPr>
        <p:txBody>
          <a:bodyPr/>
          <a:lstStyle/>
          <a:p>
            <a:endParaRPr lang="en-GB"/>
          </a:p>
        </p:txBody>
      </p:sp>
      <p:sp>
        <p:nvSpPr>
          <p:cNvPr id="87044" name="3 - Θέση αριθμού διαφάνειας"/>
          <p:cNvSpPr>
            <a:spLocks noGrp="1"/>
          </p:cNvSpPr>
          <p:nvPr>
            <p:ph type="sldNum" sz="quarter" idx="5"/>
          </p:nvPr>
        </p:nvSpPr>
        <p:spPr/>
        <p:txBody>
          <a:bodyPr/>
          <a:lstStyle/>
          <a:p>
            <a:pPr>
              <a:defRPr/>
            </a:pPr>
            <a:fld id="{D643C85A-2550-4BF5-A73E-26334564D604}" type="slidenum">
              <a:rPr lang="en-GB" smtClean="0">
                <a:solidFill>
                  <a:prstClr val="black"/>
                </a:solidFill>
              </a:rPr>
              <a:pPr>
                <a:defRPr/>
              </a:pPr>
              <a:t>5</a:t>
            </a:fld>
            <a:endParaRPr lang="en-GB">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1 - Θέση εικόνας διαφάνειας"/>
          <p:cNvSpPr>
            <a:spLocks noGrp="1" noRot="1" noChangeAspect="1" noTextEdit="1"/>
          </p:cNvSpPr>
          <p:nvPr>
            <p:ph type="sldImg"/>
          </p:nvPr>
        </p:nvSpPr>
        <p:spPr>
          <a:ln/>
        </p:spPr>
      </p:sp>
      <p:sp>
        <p:nvSpPr>
          <p:cNvPr id="87043" name="2 - Θέση σημειώσεων"/>
          <p:cNvSpPr>
            <a:spLocks noGrp="1"/>
          </p:cNvSpPr>
          <p:nvPr>
            <p:ph type="body" idx="1"/>
          </p:nvPr>
        </p:nvSpPr>
        <p:spPr>
          <a:noFill/>
          <a:ln/>
        </p:spPr>
        <p:txBody>
          <a:bodyPr/>
          <a:lstStyle/>
          <a:p>
            <a:endParaRPr lang="en-GB"/>
          </a:p>
        </p:txBody>
      </p:sp>
      <p:sp>
        <p:nvSpPr>
          <p:cNvPr id="87044" name="3 - Θέση αριθμού διαφάνειας"/>
          <p:cNvSpPr>
            <a:spLocks noGrp="1"/>
          </p:cNvSpPr>
          <p:nvPr>
            <p:ph type="sldNum" sz="quarter" idx="5"/>
          </p:nvPr>
        </p:nvSpPr>
        <p:spPr/>
        <p:txBody>
          <a:bodyPr/>
          <a:lstStyle/>
          <a:p>
            <a:pPr>
              <a:defRPr/>
            </a:pPr>
            <a:fld id="{D643C85A-2550-4BF5-A73E-26334564D604}" type="slidenum">
              <a:rPr lang="en-GB" smtClean="0">
                <a:solidFill>
                  <a:prstClr val="black"/>
                </a:solidFill>
              </a:rPr>
              <a:pPr>
                <a:defRPr/>
              </a:pPr>
              <a:t>6</a:t>
            </a:fld>
            <a:endParaRPr lang="en-GB">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1 - Θέση εικόνας διαφάνειας"/>
          <p:cNvSpPr>
            <a:spLocks noGrp="1" noRot="1" noChangeAspect="1" noTextEdit="1"/>
          </p:cNvSpPr>
          <p:nvPr>
            <p:ph type="sldImg"/>
          </p:nvPr>
        </p:nvSpPr>
        <p:spPr>
          <a:ln/>
        </p:spPr>
      </p:sp>
      <p:sp>
        <p:nvSpPr>
          <p:cNvPr id="87043" name="2 - Θέση σημειώσεων"/>
          <p:cNvSpPr>
            <a:spLocks noGrp="1"/>
          </p:cNvSpPr>
          <p:nvPr>
            <p:ph type="body" idx="1"/>
          </p:nvPr>
        </p:nvSpPr>
        <p:spPr>
          <a:noFill/>
          <a:ln/>
        </p:spPr>
        <p:txBody>
          <a:bodyPr/>
          <a:lstStyle/>
          <a:p>
            <a:endParaRPr lang="en-GB"/>
          </a:p>
        </p:txBody>
      </p:sp>
      <p:sp>
        <p:nvSpPr>
          <p:cNvPr id="87044" name="3 - Θέση αριθμού διαφάνειας"/>
          <p:cNvSpPr>
            <a:spLocks noGrp="1"/>
          </p:cNvSpPr>
          <p:nvPr>
            <p:ph type="sldNum" sz="quarter" idx="5"/>
          </p:nvPr>
        </p:nvSpPr>
        <p:spPr/>
        <p:txBody>
          <a:bodyPr/>
          <a:lstStyle/>
          <a:p>
            <a:pPr>
              <a:defRPr/>
            </a:pPr>
            <a:fld id="{D643C85A-2550-4BF5-A73E-26334564D604}" type="slidenum">
              <a:rPr lang="en-GB" smtClean="0">
                <a:solidFill>
                  <a:prstClr val="black"/>
                </a:solidFill>
              </a:rPr>
              <a:pPr>
                <a:defRPr/>
              </a:pPr>
              <a:t>7</a:t>
            </a:fld>
            <a:endParaRPr lang="en-GB">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1 - Θέση εικόνας διαφάνειας"/>
          <p:cNvSpPr>
            <a:spLocks noGrp="1" noRot="1" noChangeAspect="1" noTextEdit="1"/>
          </p:cNvSpPr>
          <p:nvPr>
            <p:ph type="sldImg"/>
          </p:nvPr>
        </p:nvSpPr>
        <p:spPr>
          <a:ln/>
        </p:spPr>
      </p:sp>
      <p:sp>
        <p:nvSpPr>
          <p:cNvPr id="88067" name="2 - Θέση σημειώσεων"/>
          <p:cNvSpPr>
            <a:spLocks noGrp="1"/>
          </p:cNvSpPr>
          <p:nvPr>
            <p:ph type="body" idx="1"/>
          </p:nvPr>
        </p:nvSpPr>
        <p:spPr>
          <a:noFill/>
          <a:ln/>
        </p:spPr>
        <p:txBody>
          <a:bodyPr/>
          <a:lstStyle/>
          <a:p>
            <a:endParaRPr lang="en-GB"/>
          </a:p>
        </p:txBody>
      </p:sp>
      <p:sp>
        <p:nvSpPr>
          <p:cNvPr id="88068" name="3 - Θέση αριθμού διαφάνειας"/>
          <p:cNvSpPr>
            <a:spLocks noGrp="1"/>
          </p:cNvSpPr>
          <p:nvPr>
            <p:ph type="sldNum" sz="quarter" idx="5"/>
          </p:nvPr>
        </p:nvSpPr>
        <p:spPr/>
        <p:txBody>
          <a:bodyPr/>
          <a:lstStyle/>
          <a:p>
            <a:pPr>
              <a:defRPr/>
            </a:pPr>
            <a:fld id="{397DFB5E-60E5-4F9A-BFA1-F7A763ED6278}" type="slidenum">
              <a:rPr lang="en-GB" smtClean="0">
                <a:solidFill>
                  <a:prstClr val="black"/>
                </a:solidFill>
              </a:rPr>
              <a:pPr>
                <a:defRPr/>
              </a:pPr>
              <a:t>8</a:t>
            </a:fld>
            <a:endParaRPr lang="en-GB">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1 - Θέση εικόνας διαφάνειας"/>
          <p:cNvSpPr>
            <a:spLocks noGrp="1" noRot="1" noChangeAspect="1" noTextEdit="1"/>
          </p:cNvSpPr>
          <p:nvPr>
            <p:ph type="sldImg"/>
          </p:nvPr>
        </p:nvSpPr>
        <p:spPr>
          <a:ln/>
        </p:spPr>
      </p:sp>
      <p:sp>
        <p:nvSpPr>
          <p:cNvPr id="89091" name="2 - Θέση σημειώσεων"/>
          <p:cNvSpPr>
            <a:spLocks noGrp="1"/>
          </p:cNvSpPr>
          <p:nvPr>
            <p:ph type="body" idx="1"/>
          </p:nvPr>
        </p:nvSpPr>
        <p:spPr>
          <a:noFill/>
          <a:ln/>
        </p:spPr>
        <p:txBody>
          <a:bodyPr/>
          <a:lstStyle/>
          <a:p>
            <a:endParaRPr lang="en-GB"/>
          </a:p>
        </p:txBody>
      </p:sp>
      <p:sp>
        <p:nvSpPr>
          <p:cNvPr id="89092" name="3 - Θέση αριθμού διαφάνειας"/>
          <p:cNvSpPr>
            <a:spLocks noGrp="1"/>
          </p:cNvSpPr>
          <p:nvPr>
            <p:ph type="sldNum" sz="quarter" idx="5"/>
          </p:nvPr>
        </p:nvSpPr>
        <p:spPr/>
        <p:txBody>
          <a:bodyPr/>
          <a:lstStyle/>
          <a:p>
            <a:pPr>
              <a:defRPr/>
            </a:pPr>
            <a:fld id="{D21F85AB-3727-4365-AB5D-3C1A59CFAA4B}" type="slidenum">
              <a:rPr lang="en-GB" smtClean="0">
                <a:solidFill>
                  <a:prstClr val="black"/>
                </a:solidFill>
              </a:rPr>
              <a:pPr>
                <a:defRPr/>
              </a:pPr>
              <a:t>9</a:t>
            </a:fld>
            <a:endParaRPr lang="en-GB">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1 - Θέση εικόνας διαφάνειας"/>
          <p:cNvSpPr>
            <a:spLocks noGrp="1" noRot="1" noChangeAspect="1" noTextEdit="1"/>
          </p:cNvSpPr>
          <p:nvPr>
            <p:ph type="sldImg"/>
          </p:nvPr>
        </p:nvSpPr>
        <p:spPr>
          <a:ln/>
        </p:spPr>
      </p:sp>
      <p:sp>
        <p:nvSpPr>
          <p:cNvPr id="90115" name="2 - Θέση σημειώσεων"/>
          <p:cNvSpPr>
            <a:spLocks noGrp="1"/>
          </p:cNvSpPr>
          <p:nvPr>
            <p:ph type="body" idx="1"/>
          </p:nvPr>
        </p:nvSpPr>
        <p:spPr>
          <a:noFill/>
          <a:ln/>
        </p:spPr>
        <p:txBody>
          <a:bodyPr/>
          <a:lstStyle/>
          <a:p>
            <a:endParaRPr lang="en-GB"/>
          </a:p>
        </p:txBody>
      </p:sp>
      <p:sp>
        <p:nvSpPr>
          <p:cNvPr id="90116" name="3 - Θέση αριθμού διαφάνειας"/>
          <p:cNvSpPr>
            <a:spLocks noGrp="1"/>
          </p:cNvSpPr>
          <p:nvPr>
            <p:ph type="sldNum" sz="quarter" idx="5"/>
          </p:nvPr>
        </p:nvSpPr>
        <p:spPr/>
        <p:txBody>
          <a:bodyPr/>
          <a:lstStyle/>
          <a:p>
            <a:pPr>
              <a:defRPr/>
            </a:pPr>
            <a:fld id="{D29B4538-60C3-48F7-8768-500305131A5A}" type="slidenum">
              <a:rPr lang="en-GB" smtClean="0">
                <a:solidFill>
                  <a:prstClr val="black"/>
                </a:solidFill>
              </a:rPr>
              <a:pPr>
                <a:defRPr/>
              </a:pPr>
              <a:t>10</a:t>
            </a:fld>
            <a:endParaRPr lang="en-GB">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C3AD02B1-A388-4496-80C2-096EBF601BCF}" type="datetimeFigureOut">
              <a:rPr lang="el-GR"/>
              <a:pPr>
                <a:defRPr/>
              </a:pPr>
              <a:t>27/4/2026</a:t>
            </a:fld>
            <a:endParaRPr lang="el-GR"/>
          </a:p>
        </p:txBody>
      </p:sp>
      <p:sp>
        <p:nvSpPr>
          <p:cNvPr id="5" name="4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0F3E7BB9-A62A-480E-B3CD-AD2E48D8FA74}" type="slidenum">
              <a:rPr lang="el-GR"/>
              <a:pPr>
                <a:defRP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FE0A87C8-832C-4B25-9158-28FE0A5CF017}" type="datetimeFigureOut">
              <a:rPr lang="el-GR"/>
              <a:pPr>
                <a:defRPr/>
              </a:pPr>
              <a:t>27/4/2026</a:t>
            </a:fld>
            <a:endParaRPr lang="el-GR"/>
          </a:p>
        </p:txBody>
      </p:sp>
      <p:sp>
        <p:nvSpPr>
          <p:cNvPr id="5" name="4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F63855CC-B052-4D53-A0AB-8C5B3BA21E80}" type="slidenum">
              <a:rPr lang="el-GR"/>
              <a:pPr>
                <a:defRP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063B3010-B214-4D77-B39B-98168CC51FB4}" type="datetimeFigureOut">
              <a:rPr lang="el-GR"/>
              <a:pPr>
                <a:defRPr/>
              </a:pPr>
              <a:t>27/4/2026</a:t>
            </a:fld>
            <a:endParaRPr lang="el-GR"/>
          </a:p>
        </p:txBody>
      </p:sp>
      <p:sp>
        <p:nvSpPr>
          <p:cNvPr id="5" name="4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19967A2B-D59F-40DD-BF2D-4FDBC7A4107E}" type="slidenum">
              <a:rPr lang="el-GR"/>
              <a:pPr>
                <a:defRPr/>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143000" y="1122363"/>
            <a:ext cx="6858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Στυλ κύριου υπότιτλου</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53257B4-3BB4-49C2-8B60-8E0765A3CC16}" type="slidenum">
              <a:rPr lang="en-GB" altLang="el-GR">
                <a:solidFill>
                  <a:srgbClr val="000000"/>
                </a:solidFill>
              </a:rPr>
              <a:pPr/>
              <a:t>‹#›</a:t>
            </a:fld>
            <a:endParaRPr lang="en-GB" altLang="el-GR">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29686DB-68C2-4E53-B418-909E1C16F692}" type="slidenum">
              <a:rPr lang="en-GB" altLang="el-GR">
                <a:solidFill>
                  <a:srgbClr val="000000"/>
                </a:solidFill>
              </a:rPr>
              <a:pPr/>
              <a:t>‹#›</a:t>
            </a:fld>
            <a:endParaRPr lang="en-GB" altLang="el-GR">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623888" y="1709738"/>
            <a:ext cx="78867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a:t>Στυλ υποδείγματος κειμένου</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EFED0F8-4A8B-432E-9E68-8FA8C10C4D46}" type="slidenum">
              <a:rPr lang="en-GB" altLang="el-GR">
                <a:solidFill>
                  <a:srgbClr val="000000"/>
                </a:solidFill>
              </a:rPr>
              <a:pPr/>
              <a:t>‹#›</a:t>
            </a:fld>
            <a:endParaRPr lang="en-GB" altLang="el-GR">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85800" y="1981200"/>
            <a:ext cx="3810000" cy="411480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8200" y="1981200"/>
            <a:ext cx="3810000" cy="411480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BC3E0B0-E992-406A-BB45-55931F842EAA}" type="slidenum">
              <a:rPr lang="en-GB" altLang="el-GR">
                <a:solidFill>
                  <a:srgbClr val="000000"/>
                </a:solidFill>
              </a:rPr>
              <a:pPr/>
              <a:t>‹#›</a:t>
            </a:fld>
            <a:endParaRPr lang="en-GB" altLang="el-GR">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630238" y="365125"/>
            <a:ext cx="7886700" cy="1325563"/>
          </a:xfrm>
        </p:spPr>
        <p:txBody>
          <a:bodyPr/>
          <a:lstStyle/>
          <a:p>
            <a:r>
              <a:rPr lang="el-GR"/>
              <a:t>Στυλ κύριου τίτλου</a:t>
            </a:r>
          </a:p>
        </p:txBody>
      </p:sp>
      <p:sp>
        <p:nvSpPr>
          <p:cNvPr id="3" name="Θέση κειμένου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630238" y="2505075"/>
            <a:ext cx="3868737"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29150" y="2505075"/>
            <a:ext cx="3887788"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p:cNvSpPr>
            <a:spLocks noGrp="1" noChangeArrowheads="1"/>
          </p:cNvSpPr>
          <p:nvPr>
            <p:ph type="dt" sz="half" idx="10"/>
          </p:nvPr>
        </p:nvSpPr>
        <p:spPr>
          <a:ln/>
        </p:spPr>
        <p:txBody>
          <a:bodyPr/>
          <a:lstStyle>
            <a:lvl1pPr>
              <a:defRPr/>
            </a:lvl1pPr>
          </a:lstStyle>
          <a:p>
            <a:pPr>
              <a:defRPr/>
            </a:pPr>
            <a:endParaRPr lang="en-GB" altLang="el-G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ltLang="el-G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9FA599D-7E9E-4C35-9BEB-B7C35D137B8A}" type="slidenum">
              <a:rPr lang="en-GB" altLang="el-GR">
                <a:solidFill>
                  <a:srgbClr val="000000"/>
                </a:solidFill>
              </a:rPr>
              <a:pPr/>
              <a:t>‹#›</a:t>
            </a:fld>
            <a:endParaRPr lang="en-GB" altLang="el-GR">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el-G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ltLang="el-G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15E217F-8140-4FAB-8220-EDBCC3646447}" type="slidenum">
              <a:rPr lang="en-GB" altLang="el-GR">
                <a:solidFill>
                  <a:srgbClr val="000000"/>
                </a:solidFill>
              </a:rPr>
              <a:pPr/>
              <a:t>‹#›</a:t>
            </a:fld>
            <a:endParaRPr lang="en-GB" altLang="el-GR">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tLang="el-G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ltLang="el-G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D30E75AC-0C96-4CC0-8F9D-910360615588}" type="slidenum">
              <a:rPr lang="en-GB" altLang="el-GR">
                <a:solidFill>
                  <a:srgbClr val="000000"/>
                </a:solidFill>
              </a:rPr>
              <a:pPr/>
              <a:t>‹#›</a:t>
            </a:fld>
            <a:endParaRPr lang="en-GB" altLang="el-GR">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30238" y="457200"/>
            <a:ext cx="2949575"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7FCE6D3-B702-43E1-91DE-3CC210227B7D}" type="slidenum">
              <a:rPr lang="en-GB" altLang="el-GR">
                <a:solidFill>
                  <a:srgbClr val="000000"/>
                </a:solidFill>
              </a:rPr>
              <a:pPr/>
              <a:t>‹#›</a:t>
            </a:fld>
            <a:endParaRPr lang="en-GB" altLang="el-GR">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0D7A060A-F198-4EFE-95D4-8EF0D743E1E1}" type="datetimeFigureOut">
              <a:rPr lang="el-GR"/>
              <a:pPr>
                <a:defRPr/>
              </a:pPr>
              <a:t>27/4/2026</a:t>
            </a:fld>
            <a:endParaRPr lang="el-GR"/>
          </a:p>
        </p:txBody>
      </p:sp>
      <p:sp>
        <p:nvSpPr>
          <p:cNvPr id="5" name="4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0D858F7C-F2F3-42D5-846C-3BC3AC88D5FA}" type="slidenum">
              <a:rPr lang="el-GR"/>
              <a:pPr>
                <a:defRPr/>
              </a:pPr>
              <a:t>‹#›</a:t>
            </a:fld>
            <a:endParaRPr lang="el-G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30238" y="457200"/>
            <a:ext cx="2949575"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52FE4E0-CD14-4973-9B6C-05677A684B5B}" type="slidenum">
              <a:rPr lang="en-GB" altLang="el-GR">
                <a:solidFill>
                  <a:srgbClr val="000000"/>
                </a:solidFill>
              </a:rPr>
              <a:pPr/>
              <a:t>‹#›</a:t>
            </a:fld>
            <a:endParaRPr lang="en-GB" altLang="el-GR">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3E6EF04-021F-4A77-9C69-B27F386FDAA0}" type="slidenum">
              <a:rPr lang="en-GB" altLang="el-GR">
                <a:solidFill>
                  <a:srgbClr val="000000"/>
                </a:solidFill>
              </a:rPr>
              <a:pPr/>
              <a:t>‹#›</a:t>
            </a:fld>
            <a:endParaRPr lang="en-GB" altLang="el-GR">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515100" y="609600"/>
            <a:ext cx="1943100" cy="5486400"/>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85800" y="609600"/>
            <a:ext cx="5676900" cy="5486400"/>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8D4CD8F-7499-4916-8D2E-FC29E77AF312}" type="slidenum">
              <a:rPr lang="en-GB" altLang="el-GR">
                <a:solidFill>
                  <a:srgbClr val="000000"/>
                </a:solidFill>
              </a:rPr>
              <a:pPr/>
              <a:t>‹#›</a:t>
            </a:fld>
            <a:endParaRPr lang="en-GB" altLang="el-GR">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Τίτλος και Πίνακας">
    <p:spTree>
      <p:nvGrpSpPr>
        <p:cNvPr id="1" name=""/>
        <p:cNvGrpSpPr/>
        <p:nvPr/>
      </p:nvGrpSpPr>
      <p:grpSpPr>
        <a:xfrm>
          <a:off x="0" y="0"/>
          <a:ext cx="0" cy="0"/>
          <a:chOff x="0" y="0"/>
          <a:chExt cx="0" cy="0"/>
        </a:xfrm>
      </p:grpSpPr>
      <p:sp>
        <p:nvSpPr>
          <p:cNvPr id="2" name="Τίτλος 1"/>
          <p:cNvSpPr>
            <a:spLocks noGrp="1"/>
          </p:cNvSpPr>
          <p:nvPr>
            <p:ph type="title"/>
          </p:nvPr>
        </p:nvSpPr>
        <p:spPr>
          <a:xfrm>
            <a:off x="685800" y="609600"/>
            <a:ext cx="7772400" cy="1143000"/>
          </a:xfrm>
        </p:spPr>
        <p:txBody>
          <a:bodyPr/>
          <a:lstStyle/>
          <a:p>
            <a:r>
              <a:rPr lang="el-GR"/>
              <a:t>Στυλ κύριου τίτλου</a:t>
            </a:r>
          </a:p>
        </p:txBody>
      </p:sp>
      <p:sp>
        <p:nvSpPr>
          <p:cNvPr id="3" name="Θέση πίνακα 2"/>
          <p:cNvSpPr>
            <a:spLocks noGrp="1"/>
          </p:cNvSpPr>
          <p:nvPr>
            <p:ph type="tbl" idx="1"/>
          </p:nvPr>
        </p:nvSpPr>
        <p:spPr>
          <a:xfrm>
            <a:off x="685800" y="1981200"/>
            <a:ext cx="7772400" cy="4114800"/>
          </a:xfrm>
        </p:spPr>
        <p:txBody>
          <a:bodyPr/>
          <a:lstStyle/>
          <a:p>
            <a:pPr lvl="0"/>
            <a:endParaRPr lang="el-GR" noProof="0"/>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5B66420-3299-43A9-8992-D817EC4F2533}" type="slidenum">
              <a:rPr lang="en-GB" altLang="el-GR">
                <a:solidFill>
                  <a:srgbClr val="000000"/>
                </a:solidFill>
              </a:rPr>
              <a:pPr/>
              <a:t>‹#›</a:t>
            </a:fld>
            <a:endParaRPr lang="en-GB" altLang="el-GR">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endParaRPr lang="en-GB"/>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a:t>Κάντε κλικ για να επεξεργαστείτε τον υπότιτλο του υποδείγματος</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141C14C-3EED-410F-B830-E712500BE6FF}" type="slidenum">
              <a:rPr lang="en-GB"/>
              <a:pPr>
                <a:defRPr/>
              </a:pPr>
              <a:t>‹#›</a:t>
            </a:fld>
            <a:endParaRPr lang="en-GB"/>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0D7A8C3-9B89-4C8D-96C7-A5A72FECA286}" type="slidenum">
              <a:rPr lang="en-GB"/>
              <a:pPr>
                <a:defRPr/>
              </a:pPr>
              <a:t>‹#›</a:t>
            </a:fld>
            <a:endParaRPr lang="en-GB"/>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endParaRPr lang="en-GB"/>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538046D-82C9-4509-B6F8-582B27F7D082}" type="slidenum">
              <a:rPr lang="en-GB"/>
              <a:pPr>
                <a:defRPr/>
              </a:pPr>
              <a:t>‹#›</a:t>
            </a:fld>
            <a:endParaRPr lang="en-GB"/>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περιεχομένου"/>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περιεχομένου"/>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41C9D53F-1ACE-4014-B5E0-C9F83A05984C}" type="slidenum">
              <a:rPr lang="en-GB"/>
              <a:pPr>
                <a:defRPr/>
              </a:pPr>
              <a:t>‹#›</a:t>
            </a:fld>
            <a:endParaRPr lang="en-GB"/>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a:t>Kλικ για επεξεργασία του τίτλου</a:t>
            </a:r>
            <a:endParaRPr lang="en-GB"/>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0D6B2897-62D8-484F-94F5-9ACC7467A44F}" type="slidenum">
              <a:rPr lang="en-GB"/>
              <a:pPr>
                <a:defRPr/>
              </a:pPr>
              <a:t>‹#›</a:t>
            </a:fld>
            <a:endParaRPr lang="en-GB"/>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37BE3F4A-4795-4768-AC18-D9CF191A9A30}"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98CF5543-DE21-4D70-B1DC-C2084D1F9530}" type="datetimeFigureOut">
              <a:rPr lang="el-GR"/>
              <a:pPr>
                <a:defRPr/>
              </a:pPr>
              <a:t>27/4/2026</a:t>
            </a:fld>
            <a:endParaRPr lang="el-GR"/>
          </a:p>
        </p:txBody>
      </p:sp>
      <p:sp>
        <p:nvSpPr>
          <p:cNvPr id="5" name="4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E82A14E2-24F2-4CB8-BE17-95394A4C672C}" type="slidenum">
              <a:rPr lang="el-GR"/>
              <a:pPr>
                <a:defRPr/>
              </a:pPr>
              <a:t>‹#›</a:t>
            </a:fld>
            <a:endParaRPr lang="el-G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92E3FEE1-F054-4A5A-BE49-DB648F21A133}" type="slidenum">
              <a:rPr lang="en-GB"/>
              <a:pPr>
                <a:defRPr/>
              </a:pPr>
              <a:t>‹#›</a:t>
            </a:fld>
            <a:endParaRPr lang="en-GB"/>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endParaRPr lang="en-GB"/>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A0E65DA6-4431-4DF4-8249-9BC5E53E91E6}" type="slidenum">
              <a:rPr lang="en-GB"/>
              <a:pPr>
                <a:defRPr/>
              </a:pPr>
              <a:t>‹#›</a:t>
            </a:fld>
            <a:endParaRPr lang="en-GB"/>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endParaRPr lang="en-GB"/>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B4B6ADB9-1DD0-4868-A7B4-DED74A38D8A1}" type="slidenum">
              <a:rPr lang="en-GB"/>
              <a:pPr>
                <a:defRPr/>
              </a:pPr>
              <a:t>‹#›</a:t>
            </a:fld>
            <a:endParaRPr lang="en-GB"/>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7E2546F-7D9A-4F07-9373-C30588B7B24D}" type="slidenum">
              <a:rPr lang="en-GB"/>
              <a:pPr>
                <a:defRPr/>
              </a:pPr>
              <a:t>‹#›</a:t>
            </a:fld>
            <a:endParaRPr lang="en-GB"/>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515100" y="609600"/>
            <a:ext cx="1943100" cy="5486400"/>
          </a:xfrm>
        </p:spPr>
        <p:txBody>
          <a:bodyPr vert="eaVert"/>
          <a:lstStyle/>
          <a:p>
            <a:r>
              <a:rPr lang="el-GR"/>
              <a:t>Kλικ για επεξεργασία του τίτλου</a:t>
            </a:r>
            <a:endParaRPr lang="en-GB"/>
          </a:p>
        </p:txBody>
      </p:sp>
      <p:sp>
        <p:nvSpPr>
          <p:cNvPr id="3" name="2 - Θέση κατακόρυφου κειμένου"/>
          <p:cNvSpPr>
            <a:spLocks noGrp="1"/>
          </p:cNvSpPr>
          <p:nvPr>
            <p:ph type="body" orient="vert" idx="1"/>
          </p:nvPr>
        </p:nvSpPr>
        <p:spPr>
          <a:xfrm>
            <a:off x="685800" y="609600"/>
            <a:ext cx="5676900" cy="5486400"/>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2AE6A4A-B19D-477C-A27D-E4E9F40444EE}" type="slidenum">
              <a:rPr lang="en-GB"/>
              <a:pPr>
                <a:defRPr/>
              </a:pPr>
              <a:t>‹#›</a:t>
            </a:fld>
            <a:endParaRPr lang="en-GB"/>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4/27/2026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9942A7C3-8F05-4838-8778-0FB27C657BD4}" type="datetimeFigureOut">
              <a:rPr lang="el-GR"/>
              <a:pPr>
                <a:defRPr/>
              </a:pPr>
              <a:t>27/4/2026</a:t>
            </a:fld>
            <a:endParaRPr lang="el-GR"/>
          </a:p>
        </p:txBody>
      </p:sp>
      <p:sp>
        <p:nvSpPr>
          <p:cNvPr id="6" name="5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7" name="6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5EC04237-7450-41D9-9378-F33C9E6412E9}" type="slidenum">
              <a:rPr lang="el-GR"/>
              <a:pPr>
                <a:defRP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91FC1221-4B02-4893-9EA5-9F01E4684770}" type="datetimeFigureOut">
              <a:rPr lang="el-GR"/>
              <a:pPr>
                <a:defRPr/>
              </a:pPr>
              <a:t>27/4/2026</a:t>
            </a:fld>
            <a:endParaRPr lang="el-GR"/>
          </a:p>
        </p:txBody>
      </p:sp>
      <p:sp>
        <p:nvSpPr>
          <p:cNvPr id="8" name="7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9" name="8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7F95792B-892D-4CBE-8AB3-4612C624F3D7}" type="slidenum">
              <a:rPr lang="el-GR"/>
              <a:pPr>
                <a:defRP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F6A44BC2-E70A-4D98-B4FE-CE1588742CF0}" type="datetimeFigureOut">
              <a:rPr lang="el-GR"/>
              <a:pPr>
                <a:defRPr/>
              </a:pPr>
              <a:t>27/4/2026</a:t>
            </a:fld>
            <a:endParaRPr lang="el-GR"/>
          </a:p>
        </p:txBody>
      </p:sp>
      <p:sp>
        <p:nvSpPr>
          <p:cNvPr id="4" name="3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5" name="4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953CFCA5-8989-4D4D-B746-E5E6B60ABDE4}" type="slidenum">
              <a:rPr lang="el-GR"/>
              <a:pPr>
                <a:defRP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2F8DE66F-5CF1-4A2F-A70E-EE145A44B160}" type="datetimeFigureOut">
              <a:rPr lang="el-GR"/>
              <a:pPr>
                <a:defRPr/>
              </a:pPr>
              <a:t>27/4/2026</a:t>
            </a:fld>
            <a:endParaRPr lang="el-GR"/>
          </a:p>
        </p:txBody>
      </p:sp>
      <p:sp>
        <p:nvSpPr>
          <p:cNvPr id="3" name="2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4" name="3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DF061021-F94B-4E65-92B4-7F06338E099C}" type="slidenum">
              <a:rPr lang="el-GR"/>
              <a:pPr>
                <a:defRP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36988D4B-D31D-44AE-8C39-76E20F771BC8}" type="datetimeFigureOut">
              <a:rPr lang="el-GR"/>
              <a:pPr>
                <a:defRPr/>
              </a:pPr>
              <a:t>27/4/2026</a:t>
            </a:fld>
            <a:endParaRPr lang="el-GR"/>
          </a:p>
        </p:txBody>
      </p:sp>
      <p:sp>
        <p:nvSpPr>
          <p:cNvPr id="6" name="5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7" name="6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0CDD3A46-1FB7-4B8C-9FC6-D236CC354A74}" type="slidenum">
              <a:rPr lang="el-GR"/>
              <a:pPr>
                <a:defRP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EA2AD3A9-15E3-4B4D-9372-E64D2222FE47}" type="datetimeFigureOut">
              <a:rPr lang="el-GR"/>
              <a:pPr>
                <a:defRPr/>
              </a:pPr>
              <a:t>27/4/2026</a:t>
            </a:fld>
            <a:endParaRPr lang="el-GR"/>
          </a:p>
        </p:txBody>
      </p:sp>
      <p:sp>
        <p:nvSpPr>
          <p:cNvPr id="6" name="5 - Θέση υποσέλιδου"/>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l-GR"/>
          </a:p>
        </p:txBody>
      </p:sp>
      <p:sp>
        <p:nvSpPr>
          <p:cNvPr id="7" name="6 - Θέση αριθμού διαφάνειας"/>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EF352638-A55F-4898-9A15-4FDBC72FF5B2}" type="slidenum">
              <a:rPr lang="el-GR"/>
              <a:pPr>
                <a:defRP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1 - Θέση τίτλου"/>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a:t>Kλικ για επεξεργασία του τίτλου</a:t>
            </a:r>
          </a:p>
        </p:txBody>
      </p:sp>
      <p:sp>
        <p:nvSpPr>
          <p:cNvPr id="1027" name="2 - Θέση κειμένου"/>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C7E750ED-3199-44CA-8788-C6E4ED881858}" type="datetimeFigureOut">
              <a:rPr lang="el-GR"/>
              <a:pPr>
                <a:defRPr/>
              </a:pPr>
              <a:t>27/4/2026</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F0B85818-B056-4587-B2AA-7C0C79761CEB}"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altLang="el-GR"/>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ltLang="el-GR"/>
              <a:t>Click to edit Master text styles</a:t>
            </a:r>
          </a:p>
          <a:p>
            <a:pPr lvl="1"/>
            <a:r>
              <a:rPr lang="en-GB" altLang="el-GR"/>
              <a:t>Second level</a:t>
            </a:r>
          </a:p>
          <a:p>
            <a:pPr lvl="2"/>
            <a:r>
              <a:rPr lang="en-GB" altLang="el-GR"/>
              <a:t>Third level</a:t>
            </a:r>
          </a:p>
          <a:p>
            <a:pPr lvl="3"/>
            <a:r>
              <a:rPr lang="en-GB" altLang="el-GR"/>
              <a:t>Fourth level</a:t>
            </a:r>
          </a:p>
          <a:p>
            <a:pPr lvl="4"/>
            <a:r>
              <a:rPr lang="en-GB" altLang="el-GR"/>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vl1pPr>
          </a:lstStyle>
          <a:p>
            <a:pPr fontAlgn="base">
              <a:spcBef>
                <a:spcPct val="0"/>
              </a:spcBef>
              <a:spcAft>
                <a:spcPct val="0"/>
              </a:spcAft>
              <a:defRPr/>
            </a:pPr>
            <a:endParaRPr lang="en-GB" altLang="el-GR">
              <a:solidFill>
                <a:srgbClr val="000000"/>
              </a:solidFill>
              <a:cs typeface="Arial" pitchFamily="34"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fontAlgn="base">
              <a:spcBef>
                <a:spcPct val="0"/>
              </a:spcBef>
              <a:spcAft>
                <a:spcPct val="0"/>
              </a:spcAft>
              <a:defRPr/>
            </a:pPr>
            <a:endParaRPr lang="en-GB" altLang="el-GR">
              <a:solidFill>
                <a:srgbClr val="000000"/>
              </a:solidFill>
              <a:cs typeface="Arial" pitchFamily="34"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0125AABB-642F-44F0-AEDE-3BFCCCF3DC3E}" type="slidenum">
              <a:rPr lang="en-GB" altLang="el-GR" smtClean="0">
                <a:solidFill>
                  <a:srgbClr val="000000"/>
                </a:solidFill>
                <a:cs typeface="Arial" pitchFamily="34" charset="0"/>
              </a:rPr>
              <a:pPr fontAlgn="base">
                <a:spcBef>
                  <a:spcPct val="0"/>
                </a:spcBef>
                <a:spcAft>
                  <a:spcPct val="0"/>
                </a:spcAft>
              </a:pPr>
              <a:t>‹#›</a:t>
            </a:fld>
            <a:endParaRPr lang="en-GB" altLang="el-GR">
              <a:solidFill>
                <a:srgbClr val="000000"/>
              </a:solidFill>
              <a:cs typeface="Arial" pitchFamily="34" charset="0"/>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fontAlgn="base">
              <a:spcBef>
                <a:spcPct val="0"/>
              </a:spcBef>
              <a:spcAft>
                <a:spcPct val="0"/>
              </a:spcAft>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fontAlgn="base">
              <a:spcBef>
                <a:spcPct val="0"/>
              </a:spcBef>
              <a:spcAft>
                <a:spcPct val="0"/>
              </a:spcAft>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fontAlgn="base">
              <a:spcBef>
                <a:spcPct val="0"/>
              </a:spcBef>
              <a:spcAft>
                <a:spcPct val="0"/>
              </a:spcAft>
              <a:defRPr/>
            </a:pPr>
            <a:fld id="{DE2E8ED7-56C6-43D0-8F85-8A083965FED0}" type="slidenum">
              <a:rPr lang="en-GB"/>
              <a:pPr fontAlgn="base">
                <a:spcBef>
                  <a:spcPct val="0"/>
                </a:spcBef>
                <a:spcAft>
                  <a:spcPct val="0"/>
                </a:spcAft>
                <a:defRPr/>
              </a:pPr>
              <a:t>‹#›</a:t>
            </a:fld>
            <a:endParaRPr lang="en-GB"/>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5.xml"/><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5.xml"/><Relationship Id="rId5" Type="http://schemas.openxmlformats.org/officeDocument/2006/relationships/image" Target="../media/image2.jpe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hyperlink" Target="https://wmo.int/publication-series/state-of-global-climate-2023" TargetMode="External"/><Relationship Id="rId2" Type="http://schemas.openxmlformats.org/officeDocument/2006/relationships/image" Target="../media/image14.jpg"/><Relationship Id="rId1" Type="http://schemas.openxmlformats.org/officeDocument/2006/relationships/slideLayout" Target="../slideLayouts/slideLayout30.xml"/><Relationship Id="rId5" Type="http://schemas.openxmlformats.org/officeDocument/2006/relationships/image" Target="../media/image16.jpeg"/><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image" Target="../media/image17.jpeg"/><Relationship Id="rId5" Type="http://schemas.openxmlformats.org/officeDocument/2006/relationships/image" Target="../media/image2.jpe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emf"/><Relationship Id="rId1" Type="http://schemas.openxmlformats.org/officeDocument/2006/relationships/slideLayout" Target="../slideLayouts/slideLayout30.xml"/><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30.xml"/><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30.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30.xml"/><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Layout" Target="../slideLayouts/slideLayout30.xml"/><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5.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30.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Layout" Target="../slideLayouts/slideLayout30.xml"/><Relationship Id="rId4" Type="http://schemas.openxmlformats.org/officeDocument/2006/relationships/image" Target="../media/image2.jpe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Layout" Target="../slideLayouts/slideLayout30.xml"/><Relationship Id="rId4" Type="http://schemas.openxmlformats.org/officeDocument/2006/relationships/image" Target="../media/image2.jpeg"/></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30.xml"/><Relationship Id="rId5" Type="http://schemas.openxmlformats.org/officeDocument/2006/relationships/image" Target="../media/image2.jpe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8" Type="http://schemas.openxmlformats.org/officeDocument/2006/relationships/hyperlink" Target="leont7.avi" TargetMode="External"/><Relationship Id="rId3" Type="http://schemas.openxmlformats.org/officeDocument/2006/relationships/slideLayout" Target="../slideLayouts/slideLayout30.xml"/><Relationship Id="rId7" Type="http://schemas.openxmlformats.org/officeDocument/2006/relationships/hyperlink" Target="coastal%20erosion.%20ppt%20(1).avi" TargetMode="External"/><Relationship Id="rId2" Type="http://schemas.openxmlformats.org/officeDocument/2006/relationships/video" Target="file:///C:\acer\unece\meeting%208.11\leont7.avi" TargetMode="External"/><Relationship Id="rId1" Type="http://schemas.openxmlformats.org/officeDocument/2006/relationships/video" Target="file:///C:\Users\Adonis%20Velegrakis\Documents\coastal%20engineering%20and%20morphodynamics\coastal%20engineering%202026\leont6.avi" TargetMode="External"/><Relationship Id="rId6" Type="http://schemas.openxmlformats.org/officeDocument/2006/relationships/hyperlink" Target="leont6.avi" TargetMode="External"/><Relationship Id="rId5" Type="http://schemas.openxmlformats.org/officeDocument/2006/relationships/image" Target="../media/image33.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jpeg"/><Relationship Id="rId1" Type="http://schemas.openxmlformats.org/officeDocument/2006/relationships/slideLayout" Target="../slideLayouts/slideLayout30.xml"/><Relationship Id="rId4" Type="http://schemas.openxmlformats.org/officeDocument/2006/relationships/image" Target="../media/image2.jpe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jpeg"/><Relationship Id="rId1" Type="http://schemas.openxmlformats.org/officeDocument/2006/relationships/slideLayout" Target="../slideLayouts/slideLayout30.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slideLayout" Target="../slideLayouts/slideLayout30.xml"/><Relationship Id="rId5" Type="http://schemas.openxmlformats.org/officeDocument/2006/relationships/image" Target="../media/image2.jpe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30.xml"/><Relationship Id="rId5" Type="http://schemas.openxmlformats.org/officeDocument/2006/relationships/image" Target="../media/image2.jpe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30.xml"/><Relationship Id="rId4" Type="http://schemas.openxmlformats.org/officeDocument/2006/relationships/image" Target="../media/image2.jpeg"/></Relationships>
</file>

<file path=ppt/slides/_rels/slide4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Layout" Target="../slideLayouts/slideLayout30.xml"/><Relationship Id="rId5" Type="http://schemas.openxmlformats.org/officeDocument/2006/relationships/image" Target="../media/image2.jpe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jpeg"/><Relationship Id="rId1" Type="http://schemas.openxmlformats.org/officeDocument/2006/relationships/slideLayout" Target="../slideLayouts/slideLayout30.xml"/><Relationship Id="rId4" Type="http://schemas.openxmlformats.org/officeDocument/2006/relationships/image" Target="../media/image2.jpeg"/></Relationships>
</file>

<file path=ppt/slides/_rels/slide46.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jpeg"/><Relationship Id="rId1" Type="http://schemas.openxmlformats.org/officeDocument/2006/relationships/slideLayout" Target="../slideLayouts/slideLayout30.xml"/><Relationship Id="rId5" Type="http://schemas.openxmlformats.org/officeDocument/2006/relationships/image" Target="../media/image2.jpe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wmf"/><Relationship Id="rId1" Type="http://schemas.openxmlformats.org/officeDocument/2006/relationships/slideLayout" Target="../slideLayouts/slideLayout30.xml"/><Relationship Id="rId4" Type="http://schemas.openxmlformats.org/officeDocument/2006/relationships/image" Target="../media/image46.wm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Υπότιτλος"/>
          <p:cNvSpPr>
            <a:spLocks noGrp="1"/>
          </p:cNvSpPr>
          <p:nvPr>
            <p:ph type="subTitle" idx="1"/>
          </p:nvPr>
        </p:nvSpPr>
        <p:spPr>
          <a:xfrm>
            <a:off x="1354931" y="4892154"/>
            <a:ext cx="6400800" cy="501650"/>
          </a:xfrm>
        </p:spPr>
        <p:txBody>
          <a:bodyPr rtlCol="0">
            <a:normAutofit/>
          </a:bodyPr>
          <a:lstStyle/>
          <a:p>
            <a:pPr eaLnBrk="1" fontAlgn="auto" hangingPunct="1">
              <a:spcAft>
                <a:spcPts val="0"/>
              </a:spcAft>
              <a:buFont typeface="Arial" pitchFamily="34" charset="0"/>
              <a:buNone/>
              <a:defRPr/>
            </a:pPr>
            <a:r>
              <a:rPr lang="el-GR" sz="2400" i="1" dirty="0">
                <a:solidFill>
                  <a:schemeClr val="tx1"/>
                </a:solidFill>
              </a:rPr>
              <a:t>Α. </a:t>
            </a:r>
            <a:r>
              <a:rPr lang="el-GR" sz="2400" i="1" dirty="0" err="1">
                <a:solidFill>
                  <a:schemeClr val="tx1"/>
                </a:solidFill>
              </a:rPr>
              <a:t>Βελεγράκης</a:t>
            </a:r>
            <a:r>
              <a:rPr lang="el-GR" sz="2400" i="1" dirty="0">
                <a:solidFill>
                  <a:schemeClr val="tx1"/>
                </a:solidFill>
              </a:rPr>
              <a:t>, Θ. Χασιώτης</a:t>
            </a:r>
            <a:r>
              <a:rPr lang="el-GR" sz="2400" i="1">
                <a:solidFill>
                  <a:schemeClr val="tx1"/>
                </a:solidFill>
              </a:rPr>
              <a:t>, Ι.</a:t>
            </a:r>
            <a:r>
              <a:rPr lang="en-GB" sz="2400" i="1" dirty="0">
                <a:solidFill>
                  <a:schemeClr val="tx1"/>
                </a:solidFill>
              </a:rPr>
              <a:t>N.</a:t>
            </a:r>
            <a:r>
              <a:rPr lang="el-GR" sz="2400" i="1" dirty="0">
                <a:solidFill>
                  <a:schemeClr val="tx1"/>
                </a:solidFill>
              </a:rPr>
              <a:t> </a:t>
            </a:r>
            <a:r>
              <a:rPr lang="el-GR" sz="2400" i="1" dirty="0" err="1">
                <a:solidFill>
                  <a:schemeClr val="tx1"/>
                </a:solidFill>
              </a:rPr>
              <a:t>Μονιούδη</a:t>
            </a:r>
            <a:endParaRPr lang="el-GR" sz="2400" i="1" dirty="0"/>
          </a:p>
        </p:txBody>
      </p:sp>
      <p:sp>
        <p:nvSpPr>
          <p:cNvPr id="39939" name="Rectangle 5"/>
          <p:cNvSpPr>
            <a:spLocks noChangeArrowheads="1"/>
          </p:cNvSpPr>
          <p:nvPr/>
        </p:nvSpPr>
        <p:spPr bwMode="auto">
          <a:xfrm>
            <a:off x="214313" y="214313"/>
            <a:ext cx="8750300" cy="6500812"/>
          </a:xfrm>
          <a:prstGeom prst="rect">
            <a:avLst/>
          </a:prstGeom>
          <a:noFill/>
          <a:ln w="73025" cmpd="thickThin">
            <a:solidFill>
              <a:srgbClr val="176FB1"/>
            </a:solidFill>
            <a:miter lim="800000"/>
            <a:headEnd/>
            <a:tailEnd/>
          </a:ln>
        </p:spPr>
        <p:txBody>
          <a:bodyPr/>
          <a:lstStyle/>
          <a:p>
            <a:pPr marL="342900" indent="-342900" fontAlgn="base">
              <a:lnSpc>
                <a:spcPct val="105000"/>
              </a:lnSpc>
              <a:spcBef>
                <a:spcPct val="20000"/>
              </a:spcBef>
              <a:spcAft>
                <a:spcPct val="0"/>
              </a:spcAft>
              <a:buClr>
                <a:srgbClr val="FFFF66"/>
              </a:buClr>
            </a:pPr>
            <a:endParaRPr lang="el-GR" sz="2400">
              <a:solidFill>
                <a:srgbClr val="003366"/>
              </a:solidFill>
              <a:cs typeface="Arial" charset="0"/>
            </a:endParaRPr>
          </a:p>
        </p:txBody>
      </p:sp>
      <p:pic>
        <p:nvPicPr>
          <p:cNvPr id="5" name="Picture 2"/>
          <p:cNvPicPr>
            <a:picLocks noChangeAspect="1" noChangeArrowheads="1"/>
          </p:cNvPicPr>
          <p:nvPr/>
        </p:nvPicPr>
        <p:blipFill>
          <a:blip r:embed="rId2" cstate="email"/>
          <a:srcRect/>
          <a:stretch>
            <a:fillRect/>
          </a:stretch>
        </p:blipFill>
        <p:spPr bwMode="auto">
          <a:xfrm>
            <a:off x="331912" y="339452"/>
            <a:ext cx="1046683" cy="1052736"/>
          </a:xfrm>
          <a:prstGeom prst="rect">
            <a:avLst/>
          </a:prstGeom>
          <a:blipFill>
            <a:blip r:embed="rId3" cstate="email"/>
            <a:tile tx="0" ty="0" sx="100000" sy="100000" flip="none" algn="tl"/>
          </a:blipFill>
          <a:ln w="9525">
            <a:noFill/>
            <a:miter lim="800000"/>
            <a:headEnd/>
            <a:tailEnd/>
          </a:ln>
          <a:effectLst>
            <a:innerShdw blurRad="63500" dist="50800" dir="2700000">
              <a:prstClr val="black">
                <a:alpha val="50000"/>
              </a:prstClr>
            </a:innerShdw>
            <a:softEdge rad="63500"/>
          </a:effectLst>
        </p:spPr>
      </p:pic>
      <p:sp>
        <p:nvSpPr>
          <p:cNvPr id="39941" name="TextBox 6"/>
          <p:cNvSpPr txBox="1">
            <a:spLocks noChangeArrowheads="1"/>
          </p:cNvSpPr>
          <p:nvPr/>
        </p:nvSpPr>
        <p:spPr bwMode="auto">
          <a:xfrm>
            <a:off x="2214563" y="214313"/>
            <a:ext cx="4681537" cy="1200329"/>
          </a:xfrm>
          <a:prstGeom prst="rect">
            <a:avLst/>
          </a:prstGeom>
          <a:noFill/>
          <a:ln w="9525">
            <a:noFill/>
            <a:miter lim="800000"/>
            <a:headEnd/>
            <a:tailEnd/>
          </a:ln>
        </p:spPr>
        <p:txBody>
          <a:bodyPr>
            <a:spAutoFit/>
          </a:bodyPr>
          <a:lstStyle/>
          <a:p>
            <a:pPr algn="ctr" fontAlgn="base">
              <a:lnSpc>
                <a:spcPct val="120000"/>
              </a:lnSpc>
              <a:spcBef>
                <a:spcPct val="0"/>
              </a:spcBef>
              <a:spcAft>
                <a:spcPct val="0"/>
              </a:spcAft>
            </a:pPr>
            <a:r>
              <a:rPr lang="el-GR" sz="2000" dirty="0">
                <a:solidFill>
                  <a:srgbClr val="000000"/>
                </a:solidFill>
                <a:cs typeface="Arial" charset="0"/>
              </a:rPr>
              <a:t>ΠΑΝΕΠΙΣΤΗΜΙΟ ΑΙΓΑΙΟΥ</a:t>
            </a:r>
          </a:p>
          <a:p>
            <a:pPr algn="ctr" fontAlgn="base">
              <a:lnSpc>
                <a:spcPct val="120000"/>
              </a:lnSpc>
              <a:spcBef>
                <a:spcPct val="0"/>
              </a:spcBef>
              <a:spcAft>
                <a:spcPct val="0"/>
              </a:spcAft>
            </a:pPr>
            <a:r>
              <a:rPr lang="el-GR" sz="2000">
                <a:solidFill>
                  <a:srgbClr val="000000"/>
                </a:solidFill>
                <a:cs typeface="Arial" charset="0"/>
              </a:rPr>
              <a:t>ΤΜΗΜΑ ΩΚΕΑΝΟΓΡΑΦΙΑΣ ΚΑΙ ΘΑΛΑΣΣΙΩΝ ΒΙΟΕΠΙΣΤΗΜΩΝ</a:t>
            </a:r>
            <a:endParaRPr lang="en-US" sz="2000" dirty="0">
              <a:solidFill>
                <a:srgbClr val="000000"/>
              </a:solidFill>
              <a:cs typeface="Arial" charset="0"/>
            </a:endParaRPr>
          </a:p>
        </p:txBody>
      </p:sp>
      <p:sp>
        <p:nvSpPr>
          <p:cNvPr id="7" name="Rectangle 2"/>
          <p:cNvSpPr txBox="1">
            <a:spLocks noChangeArrowheads="1"/>
          </p:cNvSpPr>
          <p:nvPr/>
        </p:nvSpPr>
        <p:spPr bwMode="auto">
          <a:xfrm>
            <a:off x="1259632" y="2780928"/>
            <a:ext cx="6848351" cy="1224136"/>
          </a:xfrm>
          <a:prstGeom prst="rect">
            <a:avLst/>
          </a:prstGeom>
          <a:solidFill>
            <a:schemeClr val="accent5">
              <a:lumMod val="60000"/>
              <a:lumOff val="40000"/>
            </a:schemeClr>
          </a:solidFill>
          <a:ln w="9525">
            <a:noFill/>
            <a:miter lim="800000"/>
            <a:headEnd/>
            <a:tailEnd/>
          </a:ln>
          <a:effectLst>
            <a:glow rad="63500">
              <a:schemeClr val="accent5">
                <a:satMod val="175000"/>
                <a:alpha val="40000"/>
              </a:schemeClr>
            </a:glow>
            <a:outerShdw blurRad="63500" sx="102000" sy="102000" algn="ctr" rotWithShape="0">
              <a:prstClr val="black">
                <a:alpha val="40000"/>
              </a:prstClr>
            </a:outerShdw>
          </a:effectLst>
        </p:spPr>
        <p:txBody>
          <a:bodyPr anchor="ctr"/>
          <a:lstStyle/>
          <a:p>
            <a:pPr algn="ctr" fontAlgn="base">
              <a:spcBef>
                <a:spcPct val="0"/>
              </a:spcBef>
              <a:spcAft>
                <a:spcPct val="0"/>
              </a:spcAft>
              <a:defRPr/>
            </a:pPr>
            <a:r>
              <a:rPr kumimoji="1" lang="el-GR" altLang="ja-JP" sz="3200" b="1" kern="0" dirty="0">
                <a:solidFill>
                  <a:prstClr val="black"/>
                </a:solidFill>
                <a:cs typeface="Arial" charset="0"/>
              </a:rPr>
              <a:t>ΠΑΡΑΚΤΙΑ ΜΟΡΦΟΔΥΝΑΜΙΚΗ ΚΑΙ ΜΗΧΑΝΙΚΗ</a:t>
            </a:r>
            <a:endParaRPr kumimoji="1" lang="en-US" altLang="ja-JP" sz="3200" b="1" kern="0" dirty="0">
              <a:solidFill>
                <a:prstClr val="black"/>
              </a:solidFill>
              <a:cs typeface="Arial" charset="0"/>
            </a:endParaRPr>
          </a:p>
        </p:txBody>
      </p:sp>
      <p:sp>
        <p:nvSpPr>
          <p:cNvPr id="2" name="TextBox 1">
            <a:extLst>
              <a:ext uri="{FF2B5EF4-FFF2-40B4-BE49-F238E27FC236}">
                <a16:creationId xmlns:a16="http://schemas.microsoft.com/office/drawing/2014/main" id="{1B598140-2BF3-4AD1-9D60-788E7A77D863}"/>
              </a:ext>
            </a:extLst>
          </p:cNvPr>
          <p:cNvSpPr txBox="1"/>
          <p:nvPr/>
        </p:nvSpPr>
        <p:spPr>
          <a:xfrm>
            <a:off x="7031855" y="5911562"/>
            <a:ext cx="1447751" cy="369332"/>
          </a:xfrm>
          <a:prstGeom prst="rect">
            <a:avLst/>
          </a:prstGeom>
          <a:noFill/>
        </p:spPr>
        <p:txBody>
          <a:bodyPr wrap="square" rtlCol="0">
            <a:spAutoFit/>
          </a:bodyPr>
          <a:lstStyle/>
          <a:p>
            <a:r>
              <a:rPr lang="en-US" dirty="0"/>
              <a:t>2025-2026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0"/>
            <a:ext cx="9144000" cy="836712"/>
          </a:xfrm>
          <a:gradFill flip="none" rotWithShape="1">
            <a:gsLst>
              <a:gs pos="100000">
                <a:schemeClr val="bg1"/>
              </a:gs>
              <a:gs pos="27000">
                <a:srgbClr val="95C9D7">
                  <a:alpha val="60000"/>
                </a:srgbClr>
              </a:gs>
              <a:gs pos="100000">
                <a:schemeClr val="accent5">
                  <a:lumMod val="60000"/>
                  <a:lumOff val="40000"/>
                  <a:tint val="23500"/>
                  <a:satMod val="160000"/>
                </a:schemeClr>
              </a:gs>
            </a:gsLst>
            <a:lin ang="0" scaled="1"/>
            <a:tileRect/>
          </a:gradFill>
          <a:ln w="3175">
            <a:noFill/>
          </a:ln>
        </p:spPr>
        <p:style>
          <a:lnRef idx="2">
            <a:schemeClr val="accent1"/>
          </a:lnRef>
          <a:fillRef idx="1">
            <a:schemeClr val="lt1"/>
          </a:fillRef>
          <a:effectRef idx="0">
            <a:schemeClr val="accent1"/>
          </a:effectRef>
          <a:fontRef idx="minor">
            <a:schemeClr val="dk1"/>
          </a:fontRef>
        </p:style>
        <p:txBody>
          <a:bodyPr>
            <a:noAutofit/>
          </a:bodyPr>
          <a:lstStyle/>
          <a:p>
            <a:pPr>
              <a:defRPr/>
            </a:pPr>
            <a:r>
              <a:rPr lang="el-GR" sz="2800" b="1" dirty="0"/>
              <a:t>Το πρόβλημα της Παράκτιας διάβρωσης</a:t>
            </a:r>
          </a:p>
        </p:txBody>
      </p:sp>
      <p:cxnSp>
        <p:nvCxnSpPr>
          <p:cNvPr id="6" name="5 - Ευθεία γραμμή σύνδεσης"/>
          <p:cNvCxnSpPr/>
          <p:nvPr/>
        </p:nvCxnSpPr>
        <p:spPr>
          <a:xfrm>
            <a:off x="0" y="836613"/>
            <a:ext cx="9144000"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 name="1 - Τίτλος"/>
          <p:cNvSpPr txBox="1">
            <a:spLocks/>
          </p:cNvSpPr>
          <p:nvPr/>
        </p:nvSpPr>
        <p:spPr>
          <a:xfrm>
            <a:off x="0" y="6597650"/>
            <a:ext cx="9144000" cy="260350"/>
          </a:xfrm>
          <a:prstGeom prst="rect">
            <a:avLst/>
          </a:prstGeom>
          <a:gradFill flip="none" rotWithShape="1">
            <a:gsLst>
              <a:gs pos="100000">
                <a:schemeClr val="bg1"/>
              </a:gs>
              <a:gs pos="27000">
                <a:srgbClr val="95C9D7"/>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anchor="ctr"/>
          <a:lstStyle/>
          <a:p>
            <a:pPr algn="ctr">
              <a:spcBef>
                <a:spcPct val="0"/>
              </a:spcBef>
              <a:defRPr/>
            </a:pPr>
            <a:endParaRPr lang="el-GR" sz="3200" dirty="0">
              <a:solidFill>
                <a:prstClr val="black"/>
              </a:solidFill>
              <a:latin typeface="Bookman Old Style" pitchFamily="18" charset="0"/>
            </a:endParaRPr>
          </a:p>
        </p:txBody>
      </p:sp>
      <p:cxnSp>
        <p:nvCxnSpPr>
          <p:cNvPr id="10" name="9 - Ευθεία γραμμή σύνδεσης"/>
          <p:cNvCxnSpPr/>
          <p:nvPr/>
        </p:nvCxnSpPr>
        <p:spPr>
          <a:xfrm>
            <a:off x="0" y="6597650"/>
            <a:ext cx="9144000" cy="0"/>
          </a:xfrm>
          <a:prstGeom prst="line">
            <a:avLst/>
          </a:prstGeom>
          <a:ln w="31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p:nvPicPr>
        <p:blipFill>
          <a:blip r:embed="rId3" cstate="email"/>
          <a:srcRect/>
          <a:stretch>
            <a:fillRect/>
          </a:stretch>
        </p:blipFill>
        <p:spPr bwMode="auto">
          <a:xfrm>
            <a:off x="0" y="0"/>
            <a:ext cx="780777" cy="785292"/>
          </a:xfrm>
          <a:prstGeom prst="rect">
            <a:avLst/>
          </a:prstGeom>
          <a:blipFill>
            <a:blip r:embed="rId4" cstate="email"/>
            <a:tile tx="0" ty="0" sx="100000" sy="100000" flip="none" algn="tl"/>
          </a:blipFill>
          <a:ln w="9525">
            <a:noFill/>
            <a:miter lim="800000"/>
            <a:headEnd/>
            <a:tailEnd/>
          </a:ln>
          <a:effectLst>
            <a:innerShdw blurRad="63500" dist="50800" dir="2700000">
              <a:prstClr val="black">
                <a:alpha val="50000"/>
              </a:prstClr>
            </a:innerShdw>
            <a:softEdge rad="63500"/>
          </a:effectLst>
        </p:spPr>
      </p:pic>
      <p:sp>
        <p:nvSpPr>
          <p:cNvPr id="8" name="Text Box 13"/>
          <p:cNvSpPr txBox="1">
            <a:spLocks noChangeArrowheads="1"/>
          </p:cNvSpPr>
          <p:nvPr/>
        </p:nvSpPr>
        <p:spPr bwMode="auto">
          <a:xfrm>
            <a:off x="251520" y="1268760"/>
            <a:ext cx="8569325" cy="922338"/>
          </a:xfrm>
          <a:prstGeom prst="rect">
            <a:avLst/>
          </a:prstGeom>
          <a:noFill/>
          <a:ln w="9525">
            <a:noFill/>
            <a:miter lim="800000"/>
            <a:headEnd/>
            <a:tailEnd/>
          </a:ln>
          <a:effectLst/>
        </p:spPr>
        <p:txBody>
          <a:bodyPr>
            <a:spAutoFit/>
          </a:bodyPr>
          <a:lstStyle/>
          <a:p>
            <a:pPr algn="just" fontAlgn="base">
              <a:lnSpc>
                <a:spcPct val="90000"/>
              </a:lnSpc>
              <a:spcBef>
                <a:spcPct val="20000"/>
              </a:spcBef>
              <a:spcAft>
                <a:spcPct val="0"/>
              </a:spcAft>
              <a:buClr>
                <a:srgbClr val="031F49"/>
              </a:buClr>
              <a:defRPr/>
            </a:pPr>
            <a:r>
              <a:rPr lang="el-GR" sz="2000" b="1" dirty="0">
                <a:solidFill>
                  <a:prstClr val="black"/>
                </a:solidFill>
                <a:cs typeface="Arial" charset="0"/>
              </a:rPr>
              <a:t>Ορισμός: </a:t>
            </a:r>
            <a:r>
              <a:rPr lang="el-GR" sz="2000" dirty="0">
                <a:solidFill>
                  <a:prstClr val="black"/>
                </a:solidFill>
                <a:cs typeface="Arial" charset="0"/>
              </a:rPr>
              <a:t>Απόσπαση και μεταφορά του υλικού των ακτών που οδηγεί στην υποχώρηση του ορίου μεταξύ ξηράς και θάλασσας (ακτογραμμή) δηλ. η οπισθοχώρηση της ακτογραμμής σε σχέση με την ακτογραμμή αναφοράς </a:t>
            </a:r>
          </a:p>
        </p:txBody>
      </p:sp>
      <p:sp>
        <p:nvSpPr>
          <p:cNvPr id="13" name="Rectangle 6"/>
          <p:cNvSpPr txBox="1">
            <a:spLocks noChangeArrowheads="1"/>
          </p:cNvSpPr>
          <p:nvPr/>
        </p:nvSpPr>
        <p:spPr bwMode="auto">
          <a:xfrm>
            <a:off x="179388" y="2420888"/>
            <a:ext cx="8497887" cy="3887837"/>
          </a:xfrm>
          <a:prstGeom prst="rect">
            <a:avLst/>
          </a:prstGeom>
          <a:noFill/>
          <a:ln w="9525">
            <a:noFill/>
            <a:miter lim="800000"/>
            <a:headEnd/>
            <a:tailEnd/>
          </a:ln>
        </p:spPr>
        <p:txBody>
          <a:bodyPr/>
          <a:lstStyle/>
          <a:p>
            <a:pPr marL="174625" fontAlgn="base">
              <a:lnSpc>
                <a:spcPct val="85000"/>
              </a:lnSpc>
              <a:spcBef>
                <a:spcPct val="10000"/>
              </a:spcBef>
              <a:spcAft>
                <a:spcPct val="0"/>
              </a:spcAft>
              <a:buClr>
                <a:srgbClr val="031F49"/>
              </a:buClr>
              <a:defRPr/>
            </a:pPr>
            <a:r>
              <a:rPr lang="el-GR" sz="2000" b="1" kern="0" dirty="0">
                <a:solidFill>
                  <a:srgbClr val="000000"/>
                </a:solidFill>
                <a:cs typeface="Arial"/>
              </a:rPr>
              <a:t>Τάσεις</a:t>
            </a:r>
            <a:r>
              <a:rPr lang="el-GR" sz="2000" kern="0" dirty="0">
                <a:solidFill>
                  <a:srgbClr val="000000"/>
                </a:solidFill>
                <a:cs typeface="Arial"/>
              </a:rPr>
              <a:t>:</a:t>
            </a:r>
          </a:p>
          <a:p>
            <a:pPr marL="174625" fontAlgn="base">
              <a:lnSpc>
                <a:spcPct val="85000"/>
              </a:lnSpc>
              <a:spcBef>
                <a:spcPct val="10000"/>
              </a:spcBef>
              <a:spcAft>
                <a:spcPct val="0"/>
              </a:spcAft>
              <a:buClr>
                <a:srgbClr val="031F49"/>
              </a:buClr>
              <a:defRPr/>
            </a:pPr>
            <a:endParaRPr lang="el-GR" sz="2000" kern="0" dirty="0">
              <a:solidFill>
                <a:srgbClr val="000000"/>
              </a:solidFill>
              <a:cs typeface="Arial"/>
            </a:endParaRPr>
          </a:p>
          <a:p>
            <a:pPr marL="812800" lvl="1" indent="-276225" fontAlgn="base">
              <a:lnSpc>
                <a:spcPct val="85000"/>
              </a:lnSpc>
              <a:spcBef>
                <a:spcPct val="10000"/>
              </a:spcBef>
              <a:spcAft>
                <a:spcPct val="0"/>
              </a:spcAft>
              <a:buClr>
                <a:srgbClr val="031F49"/>
              </a:buClr>
              <a:buFontTx/>
              <a:buBlip>
                <a:blip r:embed="rId5"/>
              </a:buBlip>
              <a:defRPr/>
            </a:pPr>
            <a:r>
              <a:rPr lang="el-GR" sz="2000" kern="0" dirty="0">
                <a:solidFill>
                  <a:srgbClr val="000000"/>
                </a:solidFill>
                <a:cs typeface="Arial"/>
              </a:rPr>
              <a:t>~</a:t>
            </a:r>
            <a:r>
              <a:rPr lang="el-GR" sz="2000" b="1" kern="0" dirty="0">
                <a:solidFill>
                  <a:srgbClr val="0070C0"/>
                </a:solidFill>
                <a:cs typeface="Arial"/>
              </a:rPr>
              <a:t>60%</a:t>
            </a:r>
            <a:r>
              <a:rPr lang="el-GR" sz="2000" kern="0" dirty="0">
                <a:solidFill>
                  <a:srgbClr val="000000"/>
                </a:solidFill>
                <a:cs typeface="Arial"/>
              </a:rPr>
              <a:t> περίπου των παραλιών (δηλ. των χαμηλών ακτών κτισμένων σε χαλαρά ιζήματα) παγκοσμίως έχουν οπισθοχωρήσει</a:t>
            </a:r>
          </a:p>
          <a:p>
            <a:pPr marL="812800" lvl="1" indent="-276225" fontAlgn="base">
              <a:lnSpc>
                <a:spcPct val="85000"/>
              </a:lnSpc>
              <a:spcBef>
                <a:spcPct val="10000"/>
              </a:spcBef>
              <a:spcAft>
                <a:spcPct val="0"/>
              </a:spcAft>
              <a:buClr>
                <a:srgbClr val="031F49"/>
              </a:buClr>
              <a:buFontTx/>
              <a:buBlip>
                <a:blip r:embed="rId5"/>
              </a:buBlip>
              <a:defRPr/>
            </a:pPr>
            <a:endParaRPr lang="el-GR" sz="2000" kern="0" dirty="0">
              <a:solidFill>
                <a:srgbClr val="000000"/>
              </a:solidFill>
              <a:cs typeface="Arial"/>
            </a:endParaRPr>
          </a:p>
          <a:p>
            <a:pPr marL="812800" lvl="1" indent="-276225" fontAlgn="base">
              <a:lnSpc>
                <a:spcPct val="85000"/>
              </a:lnSpc>
              <a:spcBef>
                <a:spcPct val="10000"/>
              </a:spcBef>
              <a:spcAft>
                <a:spcPct val="0"/>
              </a:spcAft>
              <a:buClr>
                <a:srgbClr val="031F49"/>
              </a:buClr>
              <a:buFontTx/>
              <a:buBlip>
                <a:blip r:embed="rId5"/>
              </a:buBlip>
              <a:defRPr/>
            </a:pPr>
            <a:endParaRPr lang="en-GB" sz="2000" kern="0" dirty="0">
              <a:solidFill>
                <a:srgbClr val="000000"/>
              </a:solidFill>
              <a:cs typeface="Arial"/>
            </a:endParaRPr>
          </a:p>
          <a:p>
            <a:pPr marL="812800" lvl="1" indent="-276225" fontAlgn="base">
              <a:lnSpc>
                <a:spcPct val="85000"/>
              </a:lnSpc>
              <a:spcBef>
                <a:spcPct val="10000"/>
              </a:spcBef>
              <a:spcAft>
                <a:spcPct val="0"/>
              </a:spcAft>
              <a:buClr>
                <a:srgbClr val="031F49"/>
              </a:buClr>
              <a:buFontTx/>
              <a:buBlip>
                <a:blip r:embed="rId5"/>
              </a:buBlip>
              <a:defRPr/>
            </a:pPr>
            <a:r>
              <a:rPr lang="el-GR" sz="2000" kern="0" dirty="0">
                <a:solidFill>
                  <a:srgbClr val="000000"/>
                </a:solidFill>
                <a:cs typeface="Arial"/>
              </a:rPr>
              <a:t>Υψηλοί ρυθμοί διάβρωσης (π.χ. </a:t>
            </a:r>
            <a:r>
              <a:rPr lang="el-GR" sz="2000" b="1" kern="0" dirty="0">
                <a:solidFill>
                  <a:srgbClr val="0070C0"/>
                </a:solidFill>
                <a:cs typeface="Arial"/>
              </a:rPr>
              <a:t>88%</a:t>
            </a:r>
            <a:r>
              <a:rPr lang="el-GR" sz="2000" kern="0" dirty="0">
                <a:solidFill>
                  <a:srgbClr val="000000"/>
                </a:solidFill>
                <a:cs typeface="Arial"/>
              </a:rPr>
              <a:t> των ακτών της </a:t>
            </a:r>
            <a:r>
              <a:rPr lang="el-GR" sz="2000" kern="0" dirty="0" err="1">
                <a:solidFill>
                  <a:srgbClr val="000000"/>
                </a:solidFill>
                <a:cs typeface="Arial"/>
              </a:rPr>
              <a:t>Λουιζιάνας</a:t>
            </a:r>
            <a:r>
              <a:rPr lang="el-GR" sz="2000" kern="0" dirty="0">
                <a:solidFill>
                  <a:srgbClr val="000000"/>
                </a:solidFill>
                <a:cs typeface="Arial"/>
              </a:rPr>
              <a:t> διαβρώνονται με ρυθμό </a:t>
            </a:r>
            <a:r>
              <a:rPr lang="el-GR" sz="2000" b="1" kern="0" dirty="0">
                <a:solidFill>
                  <a:srgbClr val="0070C0"/>
                </a:solidFill>
                <a:cs typeface="Arial"/>
              </a:rPr>
              <a:t>12 </a:t>
            </a:r>
            <a:r>
              <a:rPr lang="en-US" sz="2000" b="1" kern="0" dirty="0">
                <a:solidFill>
                  <a:srgbClr val="0070C0"/>
                </a:solidFill>
                <a:cs typeface="Arial"/>
              </a:rPr>
              <a:t>m/y</a:t>
            </a:r>
            <a:r>
              <a:rPr lang="en-US" sz="2000" kern="0" dirty="0">
                <a:solidFill>
                  <a:srgbClr val="000000"/>
                </a:solidFill>
                <a:cs typeface="Arial"/>
              </a:rPr>
              <a:t>).</a:t>
            </a:r>
            <a:endParaRPr lang="el-GR" sz="2000" kern="0" dirty="0">
              <a:solidFill>
                <a:srgbClr val="000000"/>
              </a:solidFill>
              <a:cs typeface="Arial"/>
            </a:endParaRPr>
          </a:p>
          <a:p>
            <a:pPr marL="812800" lvl="1" indent="-276225" fontAlgn="base">
              <a:lnSpc>
                <a:spcPct val="85000"/>
              </a:lnSpc>
              <a:spcBef>
                <a:spcPct val="10000"/>
              </a:spcBef>
              <a:spcAft>
                <a:spcPct val="0"/>
              </a:spcAft>
              <a:buClr>
                <a:srgbClr val="031F49"/>
              </a:buClr>
              <a:buFontTx/>
              <a:buBlip>
                <a:blip r:embed="rId5"/>
              </a:buBlip>
              <a:defRPr/>
            </a:pPr>
            <a:endParaRPr lang="el-GR" sz="2000" kern="0" dirty="0">
              <a:solidFill>
                <a:srgbClr val="000000"/>
              </a:solidFill>
              <a:cs typeface="Arial"/>
            </a:endParaRPr>
          </a:p>
          <a:p>
            <a:pPr marL="812800" lvl="1" indent="-276225" fontAlgn="base">
              <a:lnSpc>
                <a:spcPct val="85000"/>
              </a:lnSpc>
              <a:spcBef>
                <a:spcPct val="10000"/>
              </a:spcBef>
              <a:spcAft>
                <a:spcPct val="0"/>
              </a:spcAft>
              <a:buClr>
                <a:srgbClr val="031F49"/>
              </a:buClr>
              <a:buFontTx/>
              <a:buBlip>
                <a:blip r:embed="rId5"/>
              </a:buBlip>
              <a:defRPr/>
            </a:pPr>
            <a:endParaRPr lang="el-GR" sz="2000" kern="0" dirty="0">
              <a:solidFill>
                <a:srgbClr val="000000"/>
              </a:solidFill>
              <a:cs typeface="Arial"/>
            </a:endParaRPr>
          </a:p>
          <a:p>
            <a:pPr marL="812800" lvl="1" indent="-276225" fontAlgn="base">
              <a:lnSpc>
                <a:spcPct val="85000"/>
              </a:lnSpc>
              <a:spcBef>
                <a:spcPct val="10000"/>
              </a:spcBef>
              <a:spcAft>
                <a:spcPct val="0"/>
              </a:spcAft>
              <a:buClr>
                <a:srgbClr val="031F49"/>
              </a:buClr>
              <a:buFontTx/>
              <a:buBlip>
                <a:blip r:embed="rId5"/>
              </a:buBlip>
              <a:defRPr/>
            </a:pPr>
            <a:r>
              <a:rPr lang="el-GR" sz="2000" b="1" kern="0" dirty="0">
                <a:solidFill>
                  <a:srgbClr val="0070C0"/>
                </a:solidFill>
                <a:cs typeface="Arial"/>
              </a:rPr>
              <a:t>~32%</a:t>
            </a:r>
            <a:r>
              <a:rPr lang="el-GR" sz="2000" kern="0" dirty="0">
                <a:solidFill>
                  <a:srgbClr val="0070C0"/>
                </a:solidFill>
                <a:cs typeface="Arial"/>
              </a:rPr>
              <a:t> </a:t>
            </a:r>
            <a:r>
              <a:rPr lang="el-GR" sz="2000" kern="0" dirty="0">
                <a:solidFill>
                  <a:srgbClr val="000000"/>
                </a:solidFill>
                <a:cs typeface="Arial"/>
              </a:rPr>
              <a:t>της ελληνικής ακτογραμμής υπό διάβρωση</a:t>
            </a:r>
            <a:endParaRPr lang="en-US" sz="2000" kern="0" dirty="0">
              <a:solidFill>
                <a:srgbClr val="000000"/>
              </a:solidFill>
              <a:cs typeface="Arial"/>
            </a:endParaRPr>
          </a:p>
          <a:p>
            <a:pPr marL="812800" lvl="1" indent="-276225" fontAlgn="base">
              <a:lnSpc>
                <a:spcPct val="85000"/>
              </a:lnSpc>
              <a:spcBef>
                <a:spcPct val="10000"/>
              </a:spcBef>
              <a:spcAft>
                <a:spcPct val="0"/>
              </a:spcAft>
              <a:buClr>
                <a:srgbClr val="031F49"/>
              </a:buClr>
              <a:buFontTx/>
              <a:buBlip>
                <a:blip r:embed="rId5"/>
              </a:buBlip>
              <a:defRPr/>
            </a:pPr>
            <a:endParaRPr lang="en-US" sz="2000" kern="0" dirty="0">
              <a:solidFill>
                <a:srgbClr val="000000"/>
              </a:solidFill>
              <a:cs typeface="Arial"/>
            </a:endParaRPr>
          </a:p>
          <a:p>
            <a:pPr marL="812800" lvl="1" indent="-276225" fontAlgn="base">
              <a:lnSpc>
                <a:spcPct val="85000"/>
              </a:lnSpc>
              <a:spcBef>
                <a:spcPct val="10000"/>
              </a:spcBef>
              <a:spcAft>
                <a:spcPct val="0"/>
              </a:spcAft>
              <a:buClr>
                <a:srgbClr val="031F49"/>
              </a:buClr>
              <a:buFontTx/>
              <a:buBlip>
                <a:blip r:embed="rId5"/>
              </a:buBlip>
              <a:defRPr/>
            </a:pPr>
            <a:endParaRPr lang="el-GR" sz="2000" kern="0" dirty="0">
              <a:solidFill>
                <a:srgbClr val="000000"/>
              </a:solidFill>
              <a:cs typeface="Arial"/>
            </a:endParaRPr>
          </a:p>
          <a:p>
            <a:pPr marL="174625" fontAlgn="base">
              <a:lnSpc>
                <a:spcPct val="85000"/>
              </a:lnSpc>
              <a:spcBef>
                <a:spcPct val="10000"/>
              </a:spcBef>
              <a:spcAft>
                <a:spcPct val="0"/>
              </a:spcAft>
              <a:buClr>
                <a:srgbClr val="031F49"/>
              </a:buClr>
              <a:defRPr/>
            </a:pPr>
            <a:endParaRPr lang="el-GR" sz="2000" kern="0" dirty="0">
              <a:solidFill>
                <a:srgbClr val="000000"/>
              </a:solidFill>
              <a:effectLst>
                <a:outerShdw blurRad="38100" dist="38100" dir="2700000" algn="tl">
                  <a:srgbClr val="C0C0C0"/>
                </a:outerShdw>
              </a:effectLst>
              <a:latin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0"/>
            <a:ext cx="9144000" cy="836712"/>
          </a:xfrm>
          <a:gradFill flip="none" rotWithShape="1">
            <a:gsLst>
              <a:gs pos="100000">
                <a:schemeClr val="bg1"/>
              </a:gs>
              <a:gs pos="27000">
                <a:srgbClr val="95C9D7">
                  <a:alpha val="60000"/>
                </a:srgbClr>
              </a:gs>
              <a:gs pos="100000">
                <a:schemeClr val="accent5">
                  <a:lumMod val="60000"/>
                  <a:lumOff val="40000"/>
                  <a:tint val="23500"/>
                  <a:satMod val="160000"/>
                </a:schemeClr>
              </a:gs>
            </a:gsLst>
            <a:lin ang="0" scaled="1"/>
            <a:tileRect/>
          </a:gradFill>
          <a:ln w="3175">
            <a:noFill/>
          </a:ln>
        </p:spPr>
        <p:style>
          <a:lnRef idx="2">
            <a:schemeClr val="accent1"/>
          </a:lnRef>
          <a:fillRef idx="1">
            <a:schemeClr val="lt1"/>
          </a:fillRef>
          <a:effectRef idx="0">
            <a:schemeClr val="accent1"/>
          </a:effectRef>
          <a:fontRef idx="minor">
            <a:schemeClr val="dk1"/>
          </a:fontRef>
        </p:style>
        <p:txBody>
          <a:bodyPr>
            <a:noAutofit/>
          </a:bodyPr>
          <a:lstStyle/>
          <a:p>
            <a:pPr>
              <a:defRPr/>
            </a:pPr>
            <a:r>
              <a:rPr lang="el-GR" sz="2800" b="1" dirty="0"/>
              <a:t>Το πρόβλημα της Παράκτιας διάβρωσης</a:t>
            </a:r>
          </a:p>
        </p:txBody>
      </p:sp>
      <p:cxnSp>
        <p:nvCxnSpPr>
          <p:cNvPr id="6" name="5 - Ευθεία γραμμή σύνδεσης"/>
          <p:cNvCxnSpPr/>
          <p:nvPr/>
        </p:nvCxnSpPr>
        <p:spPr>
          <a:xfrm>
            <a:off x="0" y="836613"/>
            <a:ext cx="9144000"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 name="1 - Τίτλος"/>
          <p:cNvSpPr txBox="1">
            <a:spLocks/>
          </p:cNvSpPr>
          <p:nvPr/>
        </p:nvSpPr>
        <p:spPr>
          <a:xfrm>
            <a:off x="0" y="6597650"/>
            <a:ext cx="9144000" cy="260350"/>
          </a:xfrm>
          <a:prstGeom prst="rect">
            <a:avLst/>
          </a:prstGeom>
          <a:gradFill flip="none" rotWithShape="1">
            <a:gsLst>
              <a:gs pos="100000">
                <a:schemeClr val="bg1"/>
              </a:gs>
              <a:gs pos="27000">
                <a:srgbClr val="95C9D7"/>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anchor="ctr"/>
          <a:lstStyle/>
          <a:p>
            <a:pPr algn="ctr">
              <a:spcBef>
                <a:spcPct val="0"/>
              </a:spcBef>
              <a:defRPr/>
            </a:pPr>
            <a:endParaRPr lang="el-GR" sz="3200" dirty="0">
              <a:solidFill>
                <a:prstClr val="black"/>
              </a:solidFill>
              <a:latin typeface="Bookman Old Style" pitchFamily="18" charset="0"/>
            </a:endParaRPr>
          </a:p>
        </p:txBody>
      </p:sp>
      <p:cxnSp>
        <p:nvCxnSpPr>
          <p:cNvPr id="10" name="9 - Ευθεία γραμμή σύνδεσης"/>
          <p:cNvCxnSpPr/>
          <p:nvPr/>
        </p:nvCxnSpPr>
        <p:spPr>
          <a:xfrm>
            <a:off x="0" y="6597650"/>
            <a:ext cx="9144000" cy="0"/>
          </a:xfrm>
          <a:prstGeom prst="line">
            <a:avLst/>
          </a:prstGeom>
          <a:ln w="31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p:nvPicPr>
        <p:blipFill>
          <a:blip r:embed="rId3" cstate="email"/>
          <a:srcRect/>
          <a:stretch>
            <a:fillRect/>
          </a:stretch>
        </p:blipFill>
        <p:spPr bwMode="auto">
          <a:xfrm>
            <a:off x="0" y="0"/>
            <a:ext cx="780777" cy="785292"/>
          </a:xfrm>
          <a:prstGeom prst="rect">
            <a:avLst/>
          </a:prstGeom>
          <a:blipFill>
            <a:blip r:embed="rId4" cstate="email"/>
            <a:tile tx="0" ty="0" sx="100000" sy="100000" flip="none" algn="tl"/>
          </a:blipFill>
          <a:ln w="9525">
            <a:noFill/>
            <a:miter lim="800000"/>
            <a:headEnd/>
            <a:tailEnd/>
          </a:ln>
          <a:effectLst>
            <a:innerShdw blurRad="63500" dist="50800" dir="2700000">
              <a:prstClr val="black">
                <a:alpha val="50000"/>
              </a:prstClr>
            </a:innerShdw>
            <a:softEdge rad="63500"/>
          </a:effectLst>
        </p:spPr>
      </p:pic>
      <p:pic>
        <p:nvPicPr>
          <p:cNvPr id="47114" name="Picture 11"/>
          <p:cNvPicPr>
            <a:picLocks noChangeAspect="1" noChangeArrowheads="1"/>
          </p:cNvPicPr>
          <p:nvPr/>
        </p:nvPicPr>
        <p:blipFill>
          <a:blip r:embed="rId5" cstate="email"/>
          <a:srcRect/>
          <a:stretch>
            <a:fillRect/>
          </a:stretch>
        </p:blipFill>
        <p:spPr bwMode="auto">
          <a:xfrm>
            <a:off x="180000" y="2205038"/>
            <a:ext cx="8730597" cy="3996000"/>
          </a:xfrm>
          <a:prstGeom prst="rect">
            <a:avLst/>
          </a:prstGeom>
          <a:noFill/>
          <a:ln w="9525">
            <a:noFill/>
            <a:miter lim="800000"/>
            <a:headEnd/>
            <a:tailEnd/>
          </a:ln>
        </p:spPr>
      </p:pic>
      <p:sp>
        <p:nvSpPr>
          <p:cNvPr id="12" name="11 - Ορθογώνιο"/>
          <p:cNvSpPr/>
          <p:nvPr/>
        </p:nvSpPr>
        <p:spPr>
          <a:xfrm>
            <a:off x="2627784" y="5301208"/>
            <a:ext cx="504056"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12 - Ορθογώνιο"/>
          <p:cNvSpPr/>
          <p:nvPr/>
        </p:nvSpPr>
        <p:spPr>
          <a:xfrm>
            <a:off x="7092280" y="4365104"/>
            <a:ext cx="504056"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13 - Ορθογώνιο"/>
          <p:cNvSpPr/>
          <p:nvPr/>
        </p:nvSpPr>
        <p:spPr>
          <a:xfrm>
            <a:off x="2627784" y="3456000"/>
            <a:ext cx="504056"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14 - Ορθογώνιο"/>
          <p:cNvSpPr/>
          <p:nvPr/>
        </p:nvSpPr>
        <p:spPr>
          <a:xfrm>
            <a:off x="7056000" y="3456000"/>
            <a:ext cx="504056" cy="28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15 - Ορθογώνιο"/>
          <p:cNvSpPr/>
          <p:nvPr/>
        </p:nvSpPr>
        <p:spPr>
          <a:xfrm>
            <a:off x="2627784" y="4365104"/>
            <a:ext cx="504056" cy="28803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16 - Ορθογώνιο"/>
          <p:cNvSpPr/>
          <p:nvPr/>
        </p:nvSpPr>
        <p:spPr>
          <a:xfrm>
            <a:off x="2627784" y="4077072"/>
            <a:ext cx="504056" cy="28803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17 - Ορθογώνιο"/>
          <p:cNvSpPr/>
          <p:nvPr/>
        </p:nvSpPr>
        <p:spPr>
          <a:xfrm>
            <a:off x="7092280" y="5229200"/>
            <a:ext cx="504056" cy="28803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B0E6E345-2913-F4DC-60A4-44DDEF6ED0D0}"/>
              </a:ext>
            </a:extLst>
          </p:cNvPr>
          <p:cNvSpPr txBox="1"/>
          <p:nvPr/>
        </p:nvSpPr>
        <p:spPr>
          <a:xfrm>
            <a:off x="1331640" y="1524242"/>
            <a:ext cx="6480720" cy="430887"/>
          </a:xfrm>
          <a:prstGeom prst="rect">
            <a:avLst/>
          </a:prstGeom>
          <a:noFill/>
        </p:spPr>
        <p:txBody>
          <a:bodyPr wrap="square" rtlCol="0">
            <a:spAutoFit/>
          </a:bodyPr>
          <a:lstStyle/>
          <a:p>
            <a:r>
              <a:rPr lang="el-GR" sz="2200" dirty="0"/>
              <a:t>Επίπεδο παράκτιας διάβρωσης σε κράτη της Ευρώπης</a:t>
            </a:r>
            <a:endParaRPr lang="en-GB" sz="2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5" name="Rectangle 5"/>
          <p:cNvSpPr>
            <a:spLocks noChangeArrowheads="1"/>
          </p:cNvSpPr>
          <p:nvPr/>
        </p:nvSpPr>
        <p:spPr bwMode="auto">
          <a:xfrm>
            <a:off x="323528" y="1412776"/>
            <a:ext cx="8498334" cy="4247317"/>
          </a:xfrm>
          <a:prstGeom prst="rect">
            <a:avLst/>
          </a:prstGeom>
          <a:noFill/>
          <a:ln w="9525" algn="ctr">
            <a:noFill/>
            <a:miter lim="800000"/>
            <a:headEnd/>
            <a:tailEnd/>
          </a:ln>
          <a:effectLst/>
        </p:spPr>
        <p:txBody>
          <a:bodyPr wrap="square">
            <a:spAutoFit/>
          </a:bodyPr>
          <a:lstStyle/>
          <a:p>
            <a:pPr algn="justLow" fontAlgn="base">
              <a:spcAft>
                <a:spcPct val="0"/>
              </a:spcAft>
            </a:pPr>
            <a:r>
              <a:rPr lang="el-GR" dirty="0">
                <a:solidFill>
                  <a:srgbClr val="000000"/>
                </a:solidFill>
                <a:latin typeface="Calibri" pitchFamily="34" charset="0"/>
                <a:cs typeface="Calibri" pitchFamily="34" charset="0"/>
              </a:rPr>
              <a:t>Στην Ευρώπη το 1/5 των ακτών της υποχωρούν με ρυθμούς που ανέρχονται μεταξύ 0</a:t>
            </a:r>
            <a:r>
              <a:rPr lang="en-US" dirty="0">
                <a:solidFill>
                  <a:srgbClr val="000000"/>
                </a:solidFill>
                <a:latin typeface="Calibri" pitchFamily="34" charset="0"/>
                <a:cs typeface="Calibri" pitchFamily="34" charset="0"/>
              </a:rPr>
              <a:t>.</a:t>
            </a:r>
            <a:r>
              <a:rPr lang="el-GR" dirty="0">
                <a:solidFill>
                  <a:srgbClr val="000000"/>
                </a:solidFill>
                <a:latin typeface="Calibri" pitchFamily="34" charset="0"/>
                <a:cs typeface="Calibri" pitchFamily="34" charset="0"/>
              </a:rPr>
              <a:t>5 και 2 m/έτος ενώ σε ακραίες περιπτώσεις ο ρυθμός τους</a:t>
            </a:r>
            <a:r>
              <a:rPr lang="en-US" dirty="0">
                <a:solidFill>
                  <a:srgbClr val="000000"/>
                </a:solidFill>
                <a:latin typeface="Calibri" pitchFamily="34" charset="0"/>
                <a:cs typeface="Calibri" pitchFamily="34" charset="0"/>
              </a:rPr>
              <a:t> </a:t>
            </a:r>
            <a:r>
              <a:rPr lang="el-GR" dirty="0">
                <a:solidFill>
                  <a:srgbClr val="000000"/>
                </a:solidFill>
                <a:latin typeface="Calibri" pitchFamily="34" charset="0"/>
                <a:cs typeface="Calibri" pitchFamily="34" charset="0"/>
              </a:rPr>
              <a:t>αγγίζει τα 15 m/έτος. </a:t>
            </a:r>
          </a:p>
          <a:p>
            <a:pPr algn="justLow" fontAlgn="base">
              <a:spcAft>
                <a:spcPct val="0"/>
              </a:spcAft>
            </a:pPr>
            <a:endParaRPr lang="el-GR" dirty="0">
              <a:solidFill>
                <a:srgbClr val="000000"/>
              </a:solidFill>
              <a:latin typeface="Calibri" pitchFamily="34" charset="0"/>
              <a:cs typeface="Calibri" pitchFamily="34" charset="0"/>
            </a:endParaRPr>
          </a:p>
          <a:p>
            <a:pPr algn="justLow" fontAlgn="base">
              <a:spcAft>
                <a:spcPct val="0"/>
              </a:spcAft>
            </a:pPr>
            <a:r>
              <a:rPr lang="el-GR" dirty="0">
                <a:solidFill>
                  <a:srgbClr val="000000"/>
                </a:solidFill>
                <a:latin typeface="Calibri" pitchFamily="34" charset="0"/>
                <a:cs typeface="Calibri" pitchFamily="34" charset="0"/>
              </a:rPr>
              <a:t>Σύμφωνα με τη μελέτη EUROSION πάνω από 15 </a:t>
            </a:r>
            <a:r>
              <a:rPr lang="en-US" dirty="0">
                <a:solidFill>
                  <a:srgbClr val="000000"/>
                </a:solidFill>
                <a:latin typeface="Calibri" pitchFamily="34" charset="0"/>
                <a:cs typeface="Calibri" pitchFamily="34" charset="0"/>
              </a:rPr>
              <a:t>km</a:t>
            </a:r>
            <a:r>
              <a:rPr lang="en-US" baseline="30000" dirty="0">
                <a:solidFill>
                  <a:srgbClr val="000000"/>
                </a:solidFill>
                <a:latin typeface="Calibri" pitchFamily="34" charset="0"/>
                <a:cs typeface="Calibri" pitchFamily="34" charset="0"/>
              </a:rPr>
              <a:t>2</a:t>
            </a:r>
            <a:r>
              <a:rPr lang="en-US" dirty="0">
                <a:solidFill>
                  <a:srgbClr val="000000"/>
                </a:solidFill>
                <a:latin typeface="Calibri" pitchFamily="34" charset="0"/>
                <a:cs typeface="Calibri" pitchFamily="34" charset="0"/>
              </a:rPr>
              <a:t>/year </a:t>
            </a:r>
            <a:r>
              <a:rPr lang="el-GR" dirty="0">
                <a:solidFill>
                  <a:srgbClr val="000000"/>
                </a:solidFill>
                <a:latin typeface="Calibri" pitchFamily="34" charset="0"/>
                <a:cs typeface="Calibri" pitchFamily="34" charset="0"/>
              </a:rPr>
              <a:t>χάνονται ή επηρεάζονται σε σημαντικό βαθμό (</a:t>
            </a:r>
            <a:r>
              <a:rPr lang="el-GR" dirty="0" err="1">
                <a:solidFill>
                  <a:srgbClr val="000000"/>
                </a:solidFill>
                <a:latin typeface="Calibri" pitchFamily="34" charset="0"/>
                <a:cs typeface="Calibri" pitchFamily="34" charset="0"/>
              </a:rPr>
              <a:t>Eurosion</a:t>
            </a:r>
            <a:r>
              <a:rPr lang="el-GR" dirty="0">
                <a:solidFill>
                  <a:srgbClr val="000000"/>
                </a:solidFill>
                <a:latin typeface="Calibri" pitchFamily="34" charset="0"/>
                <a:cs typeface="Calibri" pitchFamily="34" charset="0"/>
              </a:rPr>
              <a:t>, 2004</a:t>
            </a:r>
            <a:r>
              <a:rPr lang="en-US" dirty="0">
                <a:solidFill>
                  <a:srgbClr val="000000"/>
                </a:solidFill>
                <a:latin typeface="Calibri" pitchFamily="34" charset="0"/>
                <a:cs typeface="Calibri" pitchFamily="34" charset="0"/>
              </a:rPr>
              <a:t>b</a:t>
            </a:r>
            <a:r>
              <a:rPr lang="el-GR" dirty="0">
                <a:solidFill>
                  <a:srgbClr val="000000"/>
                </a:solidFill>
                <a:latin typeface="Calibri" pitchFamily="34" charset="0"/>
                <a:cs typeface="Calibri" pitchFamily="34" charset="0"/>
              </a:rPr>
              <a:t>). Τα αποτελέσματα της διάβρωσης των ακτών διαφέρουν από περιοχή σε περιοχή. </a:t>
            </a:r>
          </a:p>
          <a:p>
            <a:pPr algn="justLow" fontAlgn="base">
              <a:spcAft>
                <a:spcPct val="0"/>
              </a:spcAft>
            </a:pPr>
            <a:endParaRPr lang="el-GR" dirty="0">
              <a:solidFill>
                <a:srgbClr val="000000"/>
              </a:solidFill>
              <a:latin typeface="Calibri" pitchFamily="34" charset="0"/>
              <a:cs typeface="Calibri" pitchFamily="34" charset="0"/>
            </a:endParaRPr>
          </a:p>
          <a:p>
            <a:pPr algn="justLow" fontAlgn="base">
              <a:spcAft>
                <a:spcPct val="0"/>
              </a:spcAft>
            </a:pPr>
            <a:r>
              <a:rPr lang="el-GR" dirty="0">
                <a:solidFill>
                  <a:srgbClr val="000000"/>
                </a:solidFill>
                <a:latin typeface="Calibri" pitchFamily="34" charset="0"/>
                <a:cs typeface="Calibri" pitchFamily="34" charset="0"/>
              </a:rPr>
              <a:t>Η Ελλάδα είναι</a:t>
            </a:r>
            <a:r>
              <a:rPr lang="en-US" dirty="0">
                <a:solidFill>
                  <a:srgbClr val="000000"/>
                </a:solidFill>
                <a:latin typeface="Calibri" pitchFamily="34" charset="0"/>
                <a:cs typeface="Calibri" pitchFamily="34" charset="0"/>
              </a:rPr>
              <a:t> </a:t>
            </a:r>
            <a:r>
              <a:rPr lang="el-GR" dirty="0">
                <a:solidFill>
                  <a:srgbClr val="000000"/>
                </a:solidFill>
                <a:latin typeface="Calibri" pitchFamily="34" charset="0"/>
                <a:cs typeface="Calibri" pitchFamily="34" charset="0"/>
              </a:rPr>
              <a:t>η 4η σε κατάταξη χώρα της Ε.Ε. με τα υψηλότερα επίπεδα διάβρωσης (31.8%) μετά την Κύπρο (37.8%), την</a:t>
            </a:r>
            <a:r>
              <a:rPr lang="en-US" dirty="0">
                <a:solidFill>
                  <a:srgbClr val="000000"/>
                </a:solidFill>
                <a:latin typeface="Calibri" pitchFamily="34" charset="0"/>
                <a:cs typeface="Calibri" pitchFamily="34" charset="0"/>
              </a:rPr>
              <a:t> </a:t>
            </a:r>
            <a:r>
              <a:rPr lang="el-GR" dirty="0">
                <a:solidFill>
                  <a:srgbClr val="000000"/>
                </a:solidFill>
                <a:latin typeface="Calibri" pitchFamily="34" charset="0"/>
                <a:cs typeface="Calibri" pitchFamily="34" charset="0"/>
              </a:rPr>
              <a:t>Λετονία (32.8%) και την Πολωνία (55%) (</a:t>
            </a:r>
            <a:r>
              <a:rPr lang="el-GR" dirty="0" err="1">
                <a:solidFill>
                  <a:srgbClr val="000000"/>
                </a:solidFill>
                <a:latin typeface="Calibri" pitchFamily="34" charset="0"/>
                <a:cs typeface="Calibri" pitchFamily="34" charset="0"/>
              </a:rPr>
              <a:t>CoPraNet</a:t>
            </a:r>
            <a:r>
              <a:rPr lang="el-GR" dirty="0">
                <a:solidFill>
                  <a:srgbClr val="000000"/>
                </a:solidFill>
                <a:latin typeface="Calibri" pitchFamily="34" charset="0"/>
                <a:cs typeface="Calibri" pitchFamily="34" charset="0"/>
              </a:rPr>
              <a:t>, 2004).</a:t>
            </a:r>
          </a:p>
          <a:p>
            <a:pPr algn="justLow" fontAlgn="base">
              <a:spcAft>
                <a:spcPct val="0"/>
              </a:spcAft>
            </a:pPr>
            <a:endParaRPr lang="el-GR" dirty="0">
              <a:solidFill>
                <a:srgbClr val="000000"/>
              </a:solidFill>
              <a:latin typeface="Calibri" pitchFamily="34" charset="0"/>
              <a:cs typeface="Calibri" pitchFamily="34" charset="0"/>
            </a:endParaRPr>
          </a:p>
          <a:p>
            <a:pPr algn="justLow" fontAlgn="base">
              <a:spcAft>
                <a:spcPct val="0"/>
              </a:spcAft>
            </a:pPr>
            <a:r>
              <a:rPr lang="el-GR" dirty="0">
                <a:solidFill>
                  <a:srgbClr val="000000"/>
                </a:solidFill>
                <a:latin typeface="Calibri" pitchFamily="34" charset="0"/>
                <a:cs typeface="Calibri" pitchFamily="34" charset="0"/>
              </a:rPr>
              <a:t>Χαρακτηριστικό επίσης είναι και το γεγονός ότι η διάβρωση των ακτών που προκαλείται από</a:t>
            </a:r>
            <a:r>
              <a:rPr lang="en-US" dirty="0">
                <a:solidFill>
                  <a:srgbClr val="000000"/>
                </a:solidFill>
                <a:latin typeface="Calibri" pitchFamily="34" charset="0"/>
                <a:cs typeface="Calibri" pitchFamily="34" charset="0"/>
              </a:rPr>
              <a:t> </a:t>
            </a:r>
            <a:r>
              <a:rPr lang="el-GR" dirty="0">
                <a:solidFill>
                  <a:srgbClr val="000000"/>
                </a:solidFill>
                <a:latin typeface="Calibri" pitchFamily="34" charset="0"/>
                <a:cs typeface="Calibri" pitchFamily="34" charset="0"/>
              </a:rPr>
              <a:t>τις ανθρώπινες δραστηριότητες στην Ευρώπη, έχει ξεπεράσει τη διάβρωση των ακτών που</a:t>
            </a:r>
            <a:r>
              <a:rPr lang="en-US" dirty="0">
                <a:solidFill>
                  <a:srgbClr val="000000"/>
                </a:solidFill>
                <a:latin typeface="Calibri" pitchFamily="34" charset="0"/>
                <a:cs typeface="Calibri" pitchFamily="34" charset="0"/>
              </a:rPr>
              <a:t> </a:t>
            </a:r>
            <a:r>
              <a:rPr lang="el-GR" dirty="0">
                <a:solidFill>
                  <a:srgbClr val="000000"/>
                </a:solidFill>
                <a:latin typeface="Calibri" pitchFamily="34" charset="0"/>
                <a:cs typeface="Calibri" pitchFamily="34" charset="0"/>
              </a:rPr>
              <a:t>καθοδηγείται από τους φυσικούς παράγοντες (</a:t>
            </a:r>
            <a:r>
              <a:rPr lang="el-GR" dirty="0" err="1">
                <a:solidFill>
                  <a:srgbClr val="000000"/>
                </a:solidFill>
                <a:latin typeface="Calibri" pitchFamily="34" charset="0"/>
                <a:cs typeface="Calibri" pitchFamily="34" charset="0"/>
              </a:rPr>
              <a:t>Eurosion</a:t>
            </a:r>
            <a:r>
              <a:rPr lang="el-GR" dirty="0">
                <a:solidFill>
                  <a:srgbClr val="000000"/>
                </a:solidFill>
                <a:latin typeface="Calibri" pitchFamily="34" charset="0"/>
                <a:cs typeface="Calibri" pitchFamily="34" charset="0"/>
              </a:rPr>
              <a:t>, 2004a).</a:t>
            </a:r>
            <a:endParaRPr lang="en-US" dirty="0">
              <a:solidFill>
                <a:srgbClr val="000000"/>
              </a:solidFill>
              <a:latin typeface="Calibri" pitchFamily="34" charset="0"/>
              <a:cs typeface="Calibri" pitchFamily="34" charset="0"/>
            </a:endParaRPr>
          </a:p>
          <a:p>
            <a:pPr algn="justLow" fontAlgn="base">
              <a:spcAft>
                <a:spcPct val="0"/>
              </a:spcAft>
            </a:pPr>
            <a:endParaRPr lang="en-US" dirty="0">
              <a:solidFill>
                <a:srgbClr val="000000"/>
              </a:solidFill>
              <a:latin typeface="Calibri" pitchFamily="34" charset="0"/>
              <a:cs typeface="Calibri" pitchFamily="34" charset="0"/>
            </a:endParaRPr>
          </a:p>
        </p:txBody>
      </p:sp>
      <p:sp>
        <p:nvSpPr>
          <p:cNvPr id="10" name="1 - Τίτλος"/>
          <p:cNvSpPr txBox="1">
            <a:spLocks/>
          </p:cNvSpPr>
          <p:nvPr/>
        </p:nvSpPr>
        <p:spPr bwMode="auto">
          <a:xfrm>
            <a:off x="0" y="0"/>
            <a:ext cx="9144000" cy="836712"/>
          </a:xfrm>
          <a:prstGeom prst="rect">
            <a:avLst/>
          </a:prstGeom>
          <a:gradFill flip="none" rotWithShape="1">
            <a:gsLst>
              <a:gs pos="100000">
                <a:sysClr val="window" lastClr="FFFFFF"/>
              </a:gs>
              <a:gs pos="27000">
                <a:srgbClr val="95C9D7">
                  <a:alpha val="60000"/>
                </a:srgbClr>
              </a:gs>
              <a:gs pos="100000">
                <a:srgbClr val="4BACC6">
                  <a:lumMod val="60000"/>
                  <a:lumOff val="40000"/>
                  <a:tint val="23500"/>
                  <a:satMod val="160000"/>
                </a:srgbClr>
              </a:gs>
            </a:gsLst>
            <a:lin ang="0" scaled="1"/>
            <a:tileRect/>
          </a:gradFill>
          <a:ln w="3175" cap="flat" cmpd="sng" algn="ctr">
            <a:noFill/>
            <a:prstDash val="solid"/>
            <a:miter lim="800000"/>
            <a:headEnd/>
            <a:tailEnd/>
          </a:ln>
          <a:effectLst/>
        </p:spPr>
        <p:txBody>
          <a:bodyPr vert="horz" wrap="square" lIns="91440" tIns="45720" rIns="91440" bIns="45720" numCol="1" anchor="ctr" anchorCtr="0" compatLnSpc="1">
            <a:prstTxWarp prst="textNoShape">
              <a:avLst/>
            </a:prstTxWarp>
            <a:noAutofit/>
          </a:bodyPr>
          <a:lstStyle/>
          <a:p>
            <a:pPr algn="ctr" eaLnBrk="0" fontAlgn="base" hangingPunct="0">
              <a:spcBef>
                <a:spcPct val="0"/>
              </a:spcBef>
              <a:spcAft>
                <a:spcPct val="0"/>
              </a:spcAft>
              <a:defRPr/>
            </a:pPr>
            <a:r>
              <a:rPr lang="el-GR" sz="2800" b="1">
                <a:solidFill>
                  <a:sysClr val="windowText" lastClr="000000"/>
                </a:solidFill>
                <a:latin typeface="Calibri"/>
                <a:cs typeface="Arial" charset="0"/>
              </a:rPr>
              <a:t>Το πρόβλημα της Παράκτιας διάβρωσης</a:t>
            </a:r>
            <a:endParaRPr lang="el-GR" sz="2800" b="1" dirty="0">
              <a:solidFill>
                <a:sysClr val="windowText" lastClr="000000"/>
              </a:solidFill>
              <a:latin typeface="Calibri"/>
              <a:cs typeface="Arial" charset="0"/>
            </a:endParaRPr>
          </a:p>
        </p:txBody>
      </p:sp>
      <p:cxnSp>
        <p:nvCxnSpPr>
          <p:cNvPr id="11" name="10 - Ευθεία γραμμή σύνδεσης"/>
          <p:cNvCxnSpPr/>
          <p:nvPr/>
        </p:nvCxnSpPr>
        <p:spPr>
          <a:xfrm>
            <a:off x="0" y="836613"/>
            <a:ext cx="9144000" cy="0"/>
          </a:xfrm>
          <a:prstGeom prst="line">
            <a:avLst/>
          </a:prstGeom>
          <a:noFill/>
          <a:ln w="57150" cap="flat" cmpd="sng" algn="ctr">
            <a:solidFill>
              <a:srgbClr val="4BACC6">
                <a:lumMod val="75000"/>
              </a:srgbClr>
            </a:solidFill>
            <a:prstDash val="solid"/>
          </a:ln>
          <a:effectLst/>
        </p:spPr>
      </p:cxnSp>
      <p:sp>
        <p:nvSpPr>
          <p:cNvPr id="12" name="1 - Τίτλος"/>
          <p:cNvSpPr txBox="1">
            <a:spLocks/>
          </p:cNvSpPr>
          <p:nvPr/>
        </p:nvSpPr>
        <p:spPr>
          <a:xfrm>
            <a:off x="0" y="6597650"/>
            <a:ext cx="9144000" cy="260350"/>
          </a:xfrm>
          <a:prstGeom prst="rect">
            <a:avLst/>
          </a:prstGeom>
          <a:gradFill flip="none" rotWithShape="1">
            <a:gsLst>
              <a:gs pos="100000">
                <a:sysClr val="window" lastClr="FFFFFF"/>
              </a:gs>
              <a:gs pos="27000">
                <a:srgbClr val="95C9D7"/>
              </a:gs>
              <a:gs pos="100000">
                <a:srgbClr val="4BACC6">
                  <a:lumMod val="60000"/>
                  <a:lumOff val="40000"/>
                  <a:tint val="23500"/>
                  <a:satMod val="160000"/>
                </a:srgbClr>
              </a:gs>
            </a:gsLst>
            <a:lin ang="0" scaled="1"/>
            <a:tileRect/>
          </a:gradFill>
          <a:ln w="3175" cap="flat" cmpd="sng" algn="ctr">
            <a:noFill/>
            <a:prstDash val="solid"/>
          </a:ln>
          <a:effectLst/>
        </p:spPr>
        <p:txBody>
          <a:bodyPr anchor="ctr"/>
          <a:lstStyle/>
          <a:p>
            <a:pPr algn="ctr">
              <a:defRPr/>
            </a:pPr>
            <a:endParaRPr lang="el-GR" sz="3200" kern="0" dirty="0">
              <a:solidFill>
                <a:sysClr val="windowText" lastClr="000000"/>
              </a:solidFill>
              <a:latin typeface="Bookman Old Style" pitchFamily="18" charset="0"/>
              <a:cs typeface="Arial" charset="0"/>
            </a:endParaRPr>
          </a:p>
        </p:txBody>
      </p:sp>
      <p:cxnSp>
        <p:nvCxnSpPr>
          <p:cNvPr id="13" name="12 - Ευθεία γραμμή σύνδεσης"/>
          <p:cNvCxnSpPr/>
          <p:nvPr/>
        </p:nvCxnSpPr>
        <p:spPr>
          <a:xfrm>
            <a:off x="0" y="6597650"/>
            <a:ext cx="9144000" cy="0"/>
          </a:xfrm>
          <a:prstGeom prst="line">
            <a:avLst/>
          </a:prstGeom>
          <a:noFill/>
          <a:ln w="3175" cap="flat" cmpd="sng" algn="ctr">
            <a:solidFill>
              <a:srgbClr val="4BACC6">
                <a:lumMod val="75000"/>
              </a:srgbClr>
            </a:solidFill>
            <a:prstDash val="solid"/>
          </a:ln>
          <a:effectLst/>
        </p:spPr>
      </p:cxnSp>
      <p:pic>
        <p:nvPicPr>
          <p:cNvPr id="14" name="Picture 2"/>
          <p:cNvPicPr>
            <a:picLocks noChangeAspect="1" noChangeArrowheads="1"/>
          </p:cNvPicPr>
          <p:nvPr/>
        </p:nvPicPr>
        <p:blipFill>
          <a:blip r:embed="rId3" cstate="email"/>
          <a:srcRect/>
          <a:stretch>
            <a:fillRect/>
          </a:stretch>
        </p:blipFill>
        <p:spPr bwMode="auto">
          <a:xfrm>
            <a:off x="0" y="0"/>
            <a:ext cx="780777" cy="785292"/>
          </a:xfrm>
          <a:prstGeom prst="rect">
            <a:avLst/>
          </a:prstGeom>
          <a:blipFill>
            <a:blip r:embed="rId4" cstate="email"/>
            <a:tile tx="0" ty="0" sx="100000" sy="100000" flip="none" algn="tl"/>
          </a:blipFill>
          <a:ln w="9525">
            <a:noFill/>
            <a:miter lim="800000"/>
            <a:headEnd/>
            <a:tailEnd/>
          </a:ln>
          <a:effectLst>
            <a:innerShdw blurRad="63500" dist="50800" dir="2700000">
              <a:prstClr val="black">
                <a:alpha val="50000"/>
              </a:prstClr>
            </a:innerShdw>
            <a:softEdge rad="63500"/>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cstate="email"/>
          <a:srcRect/>
          <a:stretch>
            <a:fillRect/>
          </a:stretch>
        </p:blipFill>
        <p:spPr bwMode="auto">
          <a:xfrm>
            <a:off x="179512" y="980728"/>
            <a:ext cx="6249888" cy="5379135"/>
          </a:xfrm>
          <a:prstGeom prst="rect">
            <a:avLst/>
          </a:prstGeom>
          <a:noFill/>
          <a:ln w="9525">
            <a:noFill/>
            <a:miter lim="800000"/>
            <a:headEnd/>
            <a:tailEnd/>
          </a:ln>
        </p:spPr>
      </p:pic>
      <p:sp>
        <p:nvSpPr>
          <p:cNvPr id="13" name="1 - Τίτλος"/>
          <p:cNvSpPr txBox="1">
            <a:spLocks/>
          </p:cNvSpPr>
          <p:nvPr/>
        </p:nvSpPr>
        <p:spPr>
          <a:xfrm>
            <a:off x="0" y="6597650"/>
            <a:ext cx="9144000" cy="260350"/>
          </a:xfrm>
          <a:prstGeom prst="rect">
            <a:avLst/>
          </a:prstGeom>
          <a:gradFill flip="none" rotWithShape="1">
            <a:gsLst>
              <a:gs pos="100000">
                <a:schemeClr val="bg1"/>
              </a:gs>
              <a:gs pos="27000">
                <a:srgbClr val="95C9D7"/>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anchor="ctr"/>
          <a:lstStyle/>
          <a:p>
            <a:pPr algn="ctr">
              <a:spcBef>
                <a:spcPct val="0"/>
              </a:spcBef>
              <a:defRPr/>
            </a:pPr>
            <a:endParaRPr lang="el-GR" sz="3200" dirty="0">
              <a:solidFill>
                <a:prstClr val="black"/>
              </a:solidFill>
              <a:latin typeface="Bookman Old Style" pitchFamily="18" charset="0"/>
            </a:endParaRPr>
          </a:p>
        </p:txBody>
      </p:sp>
      <p:cxnSp>
        <p:nvCxnSpPr>
          <p:cNvPr id="14" name="13 - Ευθεία γραμμή σύνδεσης"/>
          <p:cNvCxnSpPr/>
          <p:nvPr/>
        </p:nvCxnSpPr>
        <p:spPr>
          <a:xfrm>
            <a:off x="0" y="6597650"/>
            <a:ext cx="9144000" cy="0"/>
          </a:xfrm>
          <a:prstGeom prst="line">
            <a:avLst/>
          </a:prstGeom>
          <a:ln w="31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6" name="15 - TextBox"/>
          <p:cNvSpPr txBox="1"/>
          <p:nvPr/>
        </p:nvSpPr>
        <p:spPr>
          <a:xfrm>
            <a:off x="5580112" y="3645024"/>
            <a:ext cx="2664296" cy="1015663"/>
          </a:xfrm>
          <a:prstGeom prst="rect">
            <a:avLst/>
          </a:prstGeom>
          <a:noFill/>
        </p:spPr>
        <p:txBody>
          <a:bodyPr wrap="square">
            <a:spAutoFit/>
          </a:bodyPr>
          <a:lstStyle/>
          <a:p>
            <a:pPr fontAlgn="base">
              <a:spcBef>
                <a:spcPct val="0"/>
              </a:spcBef>
              <a:spcAft>
                <a:spcPct val="0"/>
              </a:spcAft>
              <a:defRPr/>
            </a:pPr>
            <a:r>
              <a:rPr lang="el-GR" sz="2000" dirty="0">
                <a:solidFill>
                  <a:prstClr val="black"/>
                </a:solidFill>
                <a:cs typeface="Arial" charset="0"/>
              </a:rPr>
              <a:t>&gt;20% των Ευρωπαϊκών ακτογραμμών υπό καθεστώς διάβρωσης</a:t>
            </a:r>
            <a:endParaRPr lang="en-GB" sz="2000" dirty="0">
              <a:solidFill>
                <a:prstClr val="black"/>
              </a:solidFill>
              <a:cs typeface="Arial" charset="0"/>
            </a:endParaRPr>
          </a:p>
        </p:txBody>
      </p:sp>
      <p:sp>
        <p:nvSpPr>
          <p:cNvPr id="9" name="1 - Τίτλος"/>
          <p:cNvSpPr txBox="1">
            <a:spLocks/>
          </p:cNvSpPr>
          <p:nvPr/>
        </p:nvSpPr>
        <p:spPr bwMode="auto">
          <a:xfrm>
            <a:off x="0" y="0"/>
            <a:ext cx="9144000" cy="836712"/>
          </a:xfrm>
          <a:prstGeom prst="rect">
            <a:avLst/>
          </a:prstGeom>
          <a:gradFill flip="none" rotWithShape="1">
            <a:gsLst>
              <a:gs pos="100000">
                <a:sysClr val="window" lastClr="FFFFFF"/>
              </a:gs>
              <a:gs pos="27000">
                <a:srgbClr val="95C9D7">
                  <a:alpha val="60000"/>
                </a:srgbClr>
              </a:gs>
              <a:gs pos="100000">
                <a:srgbClr val="4BACC6">
                  <a:lumMod val="60000"/>
                  <a:lumOff val="40000"/>
                  <a:tint val="23500"/>
                  <a:satMod val="160000"/>
                </a:srgbClr>
              </a:gs>
            </a:gsLst>
            <a:lin ang="0" scaled="1"/>
            <a:tileRect/>
          </a:gradFill>
          <a:ln w="3175" cap="flat" cmpd="sng" algn="ctr">
            <a:noFill/>
            <a:prstDash val="solid"/>
            <a:miter lim="800000"/>
            <a:headEnd/>
            <a:tailEnd/>
          </a:ln>
          <a:effectLst/>
        </p:spPr>
        <p:txBody>
          <a:bodyPr vert="horz" wrap="square" lIns="91440" tIns="45720" rIns="91440" bIns="45720" numCol="1" anchor="ctr" anchorCtr="0" compatLnSpc="1">
            <a:prstTxWarp prst="textNoShape">
              <a:avLst/>
            </a:prstTxWarp>
            <a:noAutofit/>
          </a:bodyPr>
          <a:lstStyle/>
          <a:p>
            <a:pPr algn="ctr" eaLnBrk="0" fontAlgn="base" hangingPunct="0">
              <a:spcBef>
                <a:spcPct val="0"/>
              </a:spcBef>
              <a:spcAft>
                <a:spcPct val="0"/>
              </a:spcAft>
              <a:defRPr/>
            </a:pPr>
            <a:r>
              <a:rPr lang="el-GR" sz="2800" b="1">
                <a:solidFill>
                  <a:sysClr val="windowText" lastClr="000000"/>
                </a:solidFill>
                <a:latin typeface="Calibri"/>
                <a:cs typeface="Arial" charset="0"/>
              </a:rPr>
              <a:t>Το πρόβλημα της Παράκτιας διάβρωσης</a:t>
            </a:r>
            <a:endParaRPr lang="el-GR" sz="2800" b="1" dirty="0">
              <a:solidFill>
                <a:sysClr val="windowText" lastClr="000000"/>
              </a:solidFill>
              <a:latin typeface="Calibri"/>
              <a:cs typeface="Arial" charset="0"/>
            </a:endParaRPr>
          </a:p>
        </p:txBody>
      </p:sp>
      <p:cxnSp>
        <p:nvCxnSpPr>
          <p:cNvPr id="10" name="9 - Ευθεία γραμμή σύνδεσης"/>
          <p:cNvCxnSpPr/>
          <p:nvPr/>
        </p:nvCxnSpPr>
        <p:spPr>
          <a:xfrm>
            <a:off x="0" y="836613"/>
            <a:ext cx="9144000" cy="0"/>
          </a:xfrm>
          <a:prstGeom prst="line">
            <a:avLst/>
          </a:prstGeom>
          <a:noFill/>
          <a:ln w="57150" cap="flat" cmpd="sng" algn="ctr">
            <a:solidFill>
              <a:srgbClr val="4BACC6">
                <a:lumMod val="75000"/>
              </a:srgbClr>
            </a:solidFill>
            <a:prstDash val="solid"/>
          </a:ln>
          <a:effectLst/>
        </p:spPr>
      </p:cxnSp>
      <p:pic>
        <p:nvPicPr>
          <p:cNvPr id="17" name="Picture 2"/>
          <p:cNvPicPr>
            <a:picLocks noChangeAspect="1" noChangeArrowheads="1"/>
          </p:cNvPicPr>
          <p:nvPr/>
        </p:nvPicPr>
        <p:blipFill>
          <a:blip r:embed="rId4" cstate="email"/>
          <a:srcRect/>
          <a:stretch>
            <a:fillRect/>
          </a:stretch>
        </p:blipFill>
        <p:spPr bwMode="auto">
          <a:xfrm>
            <a:off x="0" y="0"/>
            <a:ext cx="780777" cy="785292"/>
          </a:xfrm>
          <a:prstGeom prst="rect">
            <a:avLst/>
          </a:prstGeom>
          <a:blipFill>
            <a:blip r:embed="rId5" cstate="email"/>
            <a:tile tx="0" ty="0" sx="100000" sy="100000" flip="none" algn="tl"/>
          </a:blipFill>
          <a:ln w="9525">
            <a:noFill/>
            <a:miter lim="800000"/>
            <a:headEnd/>
            <a:tailEnd/>
          </a:ln>
          <a:effectLst>
            <a:innerShdw blurRad="63500" dist="50800" dir="2700000">
              <a:prstClr val="black">
                <a:alpha val="50000"/>
              </a:prstClr>
            </a:innerShdw>
            <a:softEdge rad="63500"/>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0"/>
            <a:ext cx="9144000" cy="836712"/>
          </a:xfrm>
          <a:gradFill flip="none" rotWithShape="1">
            <a:gsLst>
              <a:gs pos="100000">
                <a:schemeClr val="bg1"/>
              </a:gs>
              <a:gs pos="27000">
                <a:srgbClr val="95C9D7">
                  <a:alpha val="60000"/>
                </a:srgbClr>
              </a:gs>
              <a:gs pos="100000">
                <a:schemeClr val="accent5">
                  <a:lumMod val="60000"/>
                  <a:lumOff val="40000"/>
                  <a:tint val="23500"/>
                  <a:satMod val="160000"/>
                </a:schemeClr>
              </a:gs>
            </a:gsLst>
            <a:lin ang="0" scaled="1"/>
            <a:tileRect/>
          </a:gradFill>
          <a:ln w="3175">
            <a:noFill/>
          </a:ln>
        </p:spPr>
        <p:style>
          <a:lnRef idx="2">
            <a:schemeClr val="accent1"/>
          </a:lnRef>
          <a:fillRef idx="1">
            <a:schemeClr val="lt1"/>
          </a:fillRef>
          <a:effectRef idx="0">
            <a:schemeClr val="accent1"/>
          </a:effectRef>
          <a:fontRef idx="minor">
            <a:schemeClr val="dk1"/>
          </a:fontRef>
        </p:style>
        <p:txBody>
          <a:bodyPr>
            <a:noAutofit/>
          </a:bodyPr>
          <a:lstStyle/>
          <a:p>
            <a:pPr>
              <a:defRPr/>
            </a:pPr>
            <a:r>
              <a:rPr lang="el-GR" sz="2800" b="1" dirty="0"/>
              <a:t>Το πρόβλημα της Παράκτιας διάβρωσης</a:t>
            </a:r>
          </a:p>
        </p:txBody>
      </p:sp>
      <p:cxnSp>
        <p:nvCxnSpPr>
          <p:cNvPr id="6" name="5 - Ευθεία γραμμή σύνδεσης"/>
          <p:cNvCxnSpPr/>
          <p:nvPr/>
        </p:nvCxnSpPr>
        <p:spPr>
          <a:xfrm>
            <a:off x="0" y="836613"/>
            <a:ext cx="9144000"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 name="1 - Τίτλος"/>
          <p:cNvSpPr txBox="1">
            <a:spLocks/>
          </p:cNvSpPr>
          <p:nvPr/>
        </p:nvSpPr>
        <p:spPr>
          <a:xfrm>
            <a:off x="0" y="6597650"/>
            <a:ext cx="9144000" cy="260350"/>
          </a:xfrm>
          <a:prstGeom prst="rect">
            <a:avLst/>
          </a:prstGeom>
          <a:gradFill flip="none" rotWithShape="1">
            <a:gsLst>
              <a:gs pos="100000">
                <a:schemeClr val="bg1"/>
              </a:gs>
              <a:gs pos="27000">
                <a:srgbClr val="95C9D7"/>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anchor="ctr"/>
          <a:lstStyle/>
          <a:p>
            <a:pPr algn="ctr">
              <a:spcBef>
                <a:spcPct val="0"/>
              </a:spcBef>
              <a:defRPr/>
            </a:pPr>
            <a:endParaRPr lang="el-GR" sz="3200" dirty="0">
              <a:solidFill>
                <a:prstClr val="black"/>
              </a:solidFill>
              <a:latin typeface="Bookman Old Style" pitchFamily="18" charset="0"/>
            </a:endParaRPr>
          </a:p>
        </p:txBody>
      </p:sp>
      <p:cxnSp>
        <p:nvCxnSpPr>
          <p:cNvPr id="10" name="9 - Ευθεία γραμμή σύνδεσης"/>
          <p:cNvCxnSpPr/>
          <p:nvPr/>
        </p:nvCxnSpPr>
        <p:spPr>
          <a:xfrm>
            <a:off x="0" y="6597650"/>
            <a:ext cx="9144000" cy="0"/>
          </a:xfrm>
          <a:prstGeom prst="line">
            <a:avLst/>
          </a:prstGeom>
          <a:ln w="31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p:nvPicPr>
        <p:blipFill>
          <a:blip r:embed="rId3" cstate="email"/>
          <a:srcRect/>
          <a:stretch>
            <a:fillRect/>
          </a:stretch>
        </p:blipFill>
        <p:spPr bwMode="auto">
          <a:xfrm>
            <a:off x="0" y="0"/>
            <a:ext cx="780777" cy="785292"/>
          </a:xfrm>
          <a:prstGeom prst="rect">
            <a:avLst/>
          </a:prstGeom>
          <a:blipFill>
            <a:blip r:embed="rId4" cstate="email"/>
            <a:tile tx="0" ty="0" sx="100000" sy="100000" flip="none" algn="tl"/>
          </a:blipFill>
          <a:ln w="9525">
            <a:noFill/>
            <a:miter lim="800000"/>
            <a:headEnd/>
            <a:tailEnd/>
          </a:ln>
          <a:effectLst>
            <a:innerShdw blurRad="63500" dist="50800" dir="2700000">
              <a:prstClr val="black">
                <a:alpha val="50000"/>
              </a:prstClr>
            </a:innerShdw>
            <a:softEdge rad="63500"/>
          </a:effectLst>
        </p:spPr>
      </p:pic>
      <p:sp>
        <p:nvSpPr>
          <p:cNvPr id="13" name="Text Box 49"/>
          <p:cNvSpPr txBox="1">
            <a:spLocks noChangeArrowheads="1"/>
          </p:cNvSpPr>
          <p:nvPr/>
        </p:nvSpPr>
        <p:spPr bwMode="auto">
          <a:xfrm>
            <a:off x="1331640" y="908720"/>
            <a:ext cx="6553200" cy="400110"/>
          </a:xfrm>
          <a:prstGeom prst="rect">
            <a:avLst/>
          </a:prstGeom>
          <a:noFill/>
          <a:ln w="9525">
            <a:noFill/>
            <a:miter lim="800000"/>
            <a:headEnd/>
            <a:tailEnd/>
          </a:ln>
        </p:spPr>
        <p:txBody>
          <a:bodyPr>
            <a:spAutoFit/>
          </a:bodyPr>
          <a:lstStyle/>
          <a:p>
            <a:pPr algn="ctr" fontAlgn="base">
              <a:spcBef>
                <a:spcPct val="50000"/>
              </a:spcBef>
              <a:spcAft>
                <a:spcPct val="0"/>
              </a:spcAft>
              <a:defRPr/>
            </a:pPr>
            <a:r>
              <a:rPr lang="el-GR" sz="2000" b="1" dirty="0">
                <a:solidFill>
                  <a:prstClr val="black"/>
                </a:solidFill>
                <a:cs typeface="Arial" charset="0"/>
              </a:rPr>
              <a:t>Νησιωτική Παραλιακή διάβρωση</a:t>
            </a:r>
            <a:r>
              <a:rPr lang="en-US" sz="2000" b="1" dirty="0">
                <a:solidFill>
                  <a:prstClr val="black"/>
                </a:solidFill>
                <a:cs typeface="Arial" charset="0"/>
              </a:rPr>
              <a:t> </a:t>
            </a:r>
          </a:p>
        </p:txBody>
      </p:sp>
      <p:graphicFrame>
        <p:nvGraphicFramePr>
          <p:cNvPr id="14" name="Group 4"/>
          <p:cNvGraphicFramePr>
            <a:graphicFrameLocks noGrp="1"/>
          </p:cNvGraphicFramePr>
          <p:nvPr/>
        </p:nvGraphicFramePr>
        <p:xfrm>
          <a:off x="539552" y="2708920"/>
          <a:ext cx="8136904" cy="3313544"/>
        </p:xfrm>
        <a:graphic>
          <a:graphicData uri="http://schemas.openxmlformats.org/drawingml/2006/table">
            <a:tbl>
              <a:tblPr/>
              <a:tblGrid>
                <a:gridCol w="1402915">
                  <a:extLst>
                    <a:ext uri="{9D8B030D-6E8A-4147-A177-3AD203B41FA5}">
                      <a16:colId xmlns:a16="http://schemas.microsoft.com/office/drawing/2014/main" val="20000"/>
                    </a:ext>
                  </a:extLst>
                </a:gridCol>
                <a:gridCol w="1473060">
                  <a:extLst>
                    <a:ext uri="{9D8B030D-6E8A-4147-A177-3AD203B41FA5}">
                      <a16:colId xmlns:a16="http://schemas.microsoft.com/office/drawing/2014/main" val="20001"/>
                    </a:ext>
                  </a:extLst>
                </a:gridCol>
                <a:gridCol w="1052186">
                  <a:extLst>
                    <a:ext uri="{9D8B030D-6E8A-4147-A177-3AD203B41FA5}">
                      <a16:colId xmlns:a16="http://schemas.microsoft.com/office/drawing/2014/main" val="20002"/>
                    </a:ext>
                  </a:extLst>
                </a:gridCol>
                <a:gridCol w="1688464">
                  <a:extLst>
                    <a:ext uri="{9D8B030D-6E8A-4147-A177-3AD203B41FA5}">
                      <a16:colId xmlns:a16="http://schemas.microsoft.com/office/drawing/2014/main" val="20003"/>
                    </a:ext>
                  </a:extLst>
                </a:gridCol>
                <a:gridCol w="2520279">
                  <a:extLst>
                    <a:ext uri="{9D8B030D-6E8A-4147-A177-3AD203B41FA5}">
                      <a16:colId xmlns:a16="http://schemas.microsoft.com/office/drawing/2014/main" val="20004"/>
                    </a:ext>
                  </a:extLst>
                </a:gridCol>
              </a:tblGrid>
              <a:tr h="936104">
                <a:tc>
                  <a:txBody>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el-GR" sz="1800" b="1" i="0" u="none" strike="noStrike" cap="none" normalizeH="0" baseline="0" dirty="0">
                          <a:ln>
                            <a:noFill/>
                          </a:ln>
                          <a:solidFill>
                            <a:srgbClr val="000000"/>
                          </a:solidFill>
                          <a:effectLst/>
                          <a:latin typeface="+mn-lt"/>
                          <a:cs typeface="Times New Roman" pitchFamily="18" charset="0"/>
                        </a:rPr>
                        <a:t>Νησιωτική </a:t>
                      </a:r>
                      <a:endParaRPr kumimoji="0" lang="en-GB" sz="1800" b="0" i="0" u="none" strike="noStrike" cap="none" normalizeH="0" baseline="0" dirty="0">
                        <a:ln>
                          <a:noFill/>
                        </a:ln>
                        <a:solidFill>
                          <a:srgbClr val="000000"/>
                        </a:solidFill>
                        <a:effectLst/>
                        <a:latin typeface="+mn-lt"/>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el-GR" sz="1800" b="1" i="0" u="none" strike="noStrike" cap="none" normalizeH="0" baseline="0" dirty="0">
                          <a:ln>
                            <a:noFill/>
                          </a:ln>
                          <a:solidFill>
                            <a:srgbClr val="000000"/>
                          </a:solidFill>
                          <a:effectLst/>
                          <a:latin typeface="+mn-lt"/>
                          <a:cs typeface="Times New Roman" pitchFamily="18" charset="0"/>
                        </a:rPr>
                        <a:t>Περιοχή</a:t>
                      </a:r>
                      <a:endParaRPr kumimoji="0" lang="en-GB" sz="1800" b="0" i="0" u="none" strike="noStrike" cap="none" normalizeH="0" baseline="0" dirty="0">
                        <a:ln>
                          <a:noFill/>
                        </a:ln>
                        <a:solidFill>
                          <a:srgbClr val="000000"/>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el-GR" sz="1800" b="1" i="0" u="none" strike="noStrike" cap="none" normalizeH="0" baseline="0" dirty="0">
                          <a:ln>
                            <a:noFill/>
                          </a:ln>
                          <a:solidFill>
                            <a:srgbClr val="000000"/>
                          </a:solidFill>
                          <a:effectLst/>
                          <a:latin typeface="+mn-lt"/>
                          <a:cs typeface="Times New Roman" pitchFamily="18" charset="0"/>
                        </a:rPr>
                        <a:t>Ακτογραμμή</a:t>
                      </a:r>
                      <a:endParaRPr kumimoji="0" lang="en-GB" sz="1800" b="0" i="0" u="none" strike="noStrike" cap="none" normalizeH="0" baseline="0" dirty="0">
                        <a:ln>
                          <a:noFill/>
                        </a:ln>
                        <a:solidFill>
                          <a:srgbClr val="000000"/>
                        </a:solidFill>
                        <a:effectLst/>
                        <a:latin typeface="+mn-lt"/>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en-US" sz="1800" b="0" i="0" u="none" strike="noStrike" cap="none" normalizeH="0" baseline="0" dirty="0">
                          <a:ln>
                            <a:noFill/>
                          </a:ln>
                          <a:solidFill>
                            <a:srgbClr val="000000"/>
                          </a:solidFill>
                          <a:effectLst/>
                          <a:latin typeface="+mn-lt"/>
                          <a:cs typeface="Times New Roman" pitchFamily="18" charset="0"/>
                        </a:rPr>
                        <a:t>(</a:t>
                      </a:r>
                      <a:r>
                        <a:rPr kumimoji="0" lang="el-GR" sz="1800" b="0" i="0" u="none" strike="noStrike" cap="none" normalizeH="0" baseline="0" dirty="0">
                          <a:ln>
                            <a:noFill/>
                          </a:ln>
                          <a:solidFill>
                            <a:srgbClr val="000000"/>
                          </a:solidFill>
                          <a:effectLst/>
                          <a:latin typeface="+mn-lt"/>
                          <a:cs typeface="Times New Roman" pitchFamily="18" charset="0"/>
                        </a:rPr>
                        <a:t>Μήκος (</a:t>
                      </a:r>
                      <a:r>
                        <a:rPr kumimoji="0" lang="en-US" sz="1800" b="0" i="0" u="none" strike="noStrike" cap="none" normalizeH="0" baseline="0" dirty="0">
                          <a:ln>
                            <a:noFill/>
                          </a:ln>
                          <a:solidFill>
                            <a:srgbClr val="000000"/>
                          </a:solidFill>
                          <a:effectLst/>
                          <a:latin typeface="+mn-lt"/>
                          <a:cs typeface="Times New Roman" pitchFamily="18" charset="0"/>
                        </a:rPr>
                        <a:t>km)</a:t>
                      </a:r>
                      <a:endParaRPr kumimoji="0" lang="en-GB" sz="1800" b="0" i="0" u="none" strike="noStrike" cap="none" normalizeH="0" baseline="0" dirty="0">
                        <a:ln>
                          <a:noFill/>
                        </a:ln>
                        <a:solidFill>
                          <a:srgbClr val="000000"/>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el-GR" sz="1800" b="1" i="0" u="none" strike="noStrike" cap="none" normalizeH="0" baseline="0" dirty="0">
                          <a:ln>
                            <a:noFill/>
                          </a:ln>
                          <a:solidFill>
                            <a:srgbClr val="000000"/>
                          </a:solidFill>
                          <a:effectLst/>
                          <a:latin typeface="+mn-lt"/>
                          <a:cs typeface="Times New Roman" pitchFamily="18" charset="0"/>
                        </a:rPr>
                        <a:t>Έκταση</a:t>
                      </a:r>
                      <a:endParaRPr kumimoji="0" lang="en-GB" sz="1800" b="0" i="0" u="none" strike="noStrike" cap="none" normalizeH="0" baseline="0" dirty="0">
                        <a:ln>
                          <a:noFill/>
                        </a:ln>
                        <a:solidFill>
                          <a:srgbClr val="000000"/>
                        </a:solidFill>
                        <a:effectLst/>
                        <a:latin typeface="+mn-lt"/>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en-GB" sz="1800" b="0" i="0" u="none" strike="noStrike" cap="none" normalizeH="0" baseline="0" dirty="0">
                          <a:ln>
                            <a:noFill/>
                          </a:ln>
                          <a:solidFill>
                            <a:schemeClr val="tx1"/>
                          </a:solidFill>
                          <a:effectLst/>
                          <a:latin typeface="+mn-lt"/>
                          <a:cs typeface="Times New Roman" pitchFamily="18" charset="0"/>
                        </a:rPr>
                        <a:t>(</a:t>
                      </a:r>
                      <a:r>
                        <a:rPr kumimoji="0" lang="en-US" sz="1800" b="0" i="0" u="none" strike="noStrike" cap="none" normalizeH="0" baseline="0" dirty="0">
                          <a:ln>
                            <a:noFill/>
                          </a:ln>
                          <a:solidFill>
                            <a:schemeClr val="tx1"/>
                          </a:solidFill>
                          <a:effectLst/>
                          <a:latin typeface="+mn-lt"/>
                          <a:cs typeface="Times New Roman" pitchFamily="18" charset="0"/>
                        </a:rPr>
                        <a:t>km</a:t>
                      </a:r>
                      <a:r>
                        <a:rPr kumimoji="0" lang="en-US" sz="1800" b="0" i="0" u="none" strike="noStrike" cap="none" normalizeH="0" baseline="30000" dirty="0">
                          <a:ln>
                            <a:noFill/>
                          </a:ln>
                          <a:solidFill>
                            <a:schemeClr val="tx1"/>
                          </a:solidFill>
                          <a:effectLst/>
                          <a:latin typeface="+mn-lt"/>
                          <a:cs typeface="Times New Roman" pitchFamily="18" charset="0"/>
                        </a:rPr>
                        <a:t>2</a:t>
                      </a:r>
                      <a:r>
                        <a:rPr kumimoji="0" lang="en-US" sz="1800" b="0" i="0" u="none" strike="noStrike" cap="none" normalizeH="0" baseline="0" dirty="0">
                          <a:ln>
                            <a:noFill/>
                          </a:ln>
                          <a:solidFill>
                            <a:schemeClr val="tx1"/>
                          </a:solidFill>
                          <a:effectLst/>
                          <a:latin typeface="+mn-lt"/>
                          <a:cs typeface="Times New Roman" pitchFamily="18" charset="0"/>
                        </a:rPr>
                        <a:t>)</a:t>
                      </a: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el-GR" sz="1800" b="1" i="0" u="none" strike="noStrike" cap="none" normalizeH="0" baseline="0" dirty="0">
                          <a:ln>
                            <a:noFill/>
                          </a:ln>
                          <a:solidFill>
                            <a:srgbClr val="000000"/>
                          </a:solidFill>
                          <a:effectLst/>
                          <a:latin typeface="+mn-lt"/>
                          <a:cs typeface="Times New Roman" pitchFamily="18" charset="0"/>
                        </a:rPr>
                        <a:t>Ακτογραμμή </a:t>
                      </a:r>
                      <a:endParaRPr kumimoji="0" lang="en-GB" sz="1800" b="0" i="0" u="none" strike="noStrike" cap="none" normalizeH="0" baseline="0" dirty="0">
                        <a:ln>
                          <a:noFill/>
                        </a:ln>
                        <a:solidFill>
                          <a:srgbClr val="000000"/>
                        </a:solidFill>
                        <a:effectLst/>
                        <a:latin typeface="+mn-lt"/>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el-GR" sz="1800" b="1" i="0" u="none" strike="noStrike" cap="none" normalizeH="0" baseline="0" dirty="0">
                          <a:ln>
                            <a:noFill/>
                          </a:ln>
                          <a:solidFill>
                            <a:srgbClr val="000000"/>
                          </a:solidFill>
                          <a:effectLst/>
                          <a:latin typeface="+mn-lt"/>
                          <a:cs typeface="Times New Roman" pitchFamily="18" charset="0"/>
                        </a:rPr>
                        <a:t>υπό διάβρωση</a:t>
                      </a:r>
                      <a:endParaRPr kumimoji="0" lang="en-GB" sz="1800" b="0" i="0" u="none" strike="noStrike" cap="none" normalizeH="0" baseline="0" dirty="0">
                        <a:ln>
                          <a:noFill/>
                        </a:ln>
                        <a:solidFill>
                          <a:srgbClr val="000000"/>
                        </a:solidFill>
                        <a:effectLst/>
                        <a:latin typeface="+mn-lt"/>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en-US" sz="1800" b="0" i="0" u="none" strike="noStrike" cap="none" normalizeH="0" baseline="0" dirty="0">
                          <a:ln>
                            <a:noFill/>
                          </a:ln>
                          <a:solidFill>
                            <a:schemeClr val="tx1"/>
                          </a:solidFill>
                          <a:effectLst/>
                          <a:latin typeface="+mn-lt"/>
                          <a:cs typeface="Times New Roman" pitchFamily="18" charset="0"/>
                        </a:rPr>
                        <a:t>(</a:t>
                      </a:r>
                      <a:r>
                        <a:rPr kumimoji="0" lang="en-GB" sz="1800" b="0" i="0" u="none" strike="noStrike" cap="none" normalizeH="0" baseline="0" dirty="0" err="1">
                          <a:ln>
                            <a:noFill/>
                          </a:ln>
                          <a:solidFill>
                            <a:schemeClr val="tx1"/>
                          </a:solidFill>
                          <a:effectLst/>
                          <a:latin typeface="+mn-lt"/>
                          <a:cs typeface="Times New Roman" pitchFamily="18" charset="0"/>
                        </a:rPr>
                        <a:t>Μήκος</a:t>
                      </a:r>
                      <a:r>
                        <a:rPr kumimoji="0" lang="en-GB" sz="1800" b="0" i="0" u="none" strike="noStrike" cap="none" normalizeH="0" baseline="0" dirty="0">
                          <a:ln>
                            <a:noFill/>
                          </a:ln>
                          <a:solidFill>
                            <a:schemeClr val="tx1"/>
                          </a:solidFill>
                          <a:effectLst/>
                          <a:latin typeface="+mn-lt"/>
                          <a:cs typeface="Times New Roman" pitchFamily="18" charset="0"/>
                        </a:rPr>
                        <a:t> (</a:t>
                      </a:r>
                      <a:r>
                        <a:rPr kumimoji="0" lang="en-US" sz="1800" b="0" i="0" u="none" strike="noStrike" cap="none" normalizeH="0" baseline="0" dirty="0">
                          <a:ln>
                            <a:noFill/>
                          </a:ln>
                          <a:solidFill>
                            <a:schemeClr val="tx1"/>
                          </a:solidFill>
                          <a:effectLst/>
                          <a:latin typeface="+mn-lt"/>
                          <a:cs typeface="Times New Roman" pitchFamily="18" charset="0"/>
                        </a:rPr>
                        <a:t>km)</a:t>
                      </a:r>
                      <a:r>
                        <a:rPr kumimoji="0" lang="el-GR" sz="1800" b="0" i="0" u="none" strike="noStrike" cap="none" normalizeH="0" baseline="0" dirty="0">
                          <a:ln>
                            <a:noFill/>
                          </a:ln>
                          <a:solidFill>
                            <a:schemeClr val="tx1"/>
                          </a:solidFill>
                          <a:effectLst/>
                          <a:latin typeface="+mn-lt"/>
                          <a:cs typeface="Times New Roman" pitchFamily="18" charset="0"/>
                        </a:rPr>
                        <a:t>)</a:t>
                      </a: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el-GR" sz="1800" b="1" i="0" u="none" strike="noStrike" cap="none" normalizeH="0" baseline="0" dirty="0">
                          <a:ln>
                            <a:noFill/>
                          </a:ln>
                          <a:solidFill>
                            <a:srgbClr val="000000"/>
                          </a:solidFill>
                          <a:effectLst/>
                          <a:latin typeface="+mn-lt"/>
                          <a:cs typeface="Times New Roman" pitchFamily="18" charset="0"/>
                        </a:rPr>
                        <a:t>Έκταση απειλούμενων</a:t>
                      </a:r>
                      <a:endParaRPr kumimoji="0" lang="en-GB" sz="1800" b="0" i="0" u="none" strike="noStrike" cap="none" normalizeH="0" baseline="0" dirty="0">
                        <a:ln>
                          <a:noFill/>
                        </a:ln>
                        <a:solidFill>
                          <a:srgbClr val="000000"/>
                        </a:solidFill>
                        <a:effectLst/>
                        <a:latin typeface="+mn-lt"/>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en-GB" sz="1800" b="1" i="0" u="none" strike="noStrike" cap="none" normalizeH="0" baseline="0" dirty="0" err="1">
                          <a:ln>
                            <a:noFill/>
                          </a:ln>
                          <a:solidFill>
                            <a:schemeClr val="tx1"/>
                          </a:solidFill>
                          <a:effectLst/>
                          <a:latin typeface="+mn-lt"/>
                          <a:cs typeface="Times New Roman" pitchFamily="18" charset="0"/>
                        </a:rPr>
                        <a:t>παράκτιων</a:t>
                      </a:r>
                      <a:r>
                        <a:rPr kumimoji="0" lang="en-GB" sz="1800" b="1" i="0" u="none" strike="noStrike" cap="none" normalizeH="0" baseline="0" dirty="0">
                          <a:ln>
                            <a:noFill/>
                          </a:ln>
                          <a:solidFill>
                            <a:schemeClr val="tx1"/>
                          </a:solidFill>
                          <a:effectLst/>
                          <a:latin typeface="+mn-lt"/>
                          <a:cs typeface="Times New Roman" pitchFamily="18" charset="0"/>
                        </a:rPr>
                        <a:t>  </a:t>
                      </a:r>
                      <a:r>
                        <a:rPr kumimoji="0" lang="en-GB" sz="1800" b="1" i="0" u="none" strike="noStrike" cap="none" normalizeH="0" baseline="0" dirty="0" err="1">
                          <a:ln>
                            <a:noFill/>
                          </a:ln>
                          <a:solidFill>
                            <a:schemeClr val="tx1"/>
                          </a:solidFill>
                          <a:effectLst/>
                          <a:latin typeface="+mn-lt"/>
                          <a:cs typeface="Times New Roman" pitchFamily="18" charset="0"/>
                        </a:rPr>
                        <a:t>οικοσυστημάτων</a:t>
                      </a:r>
                      <a:r>
                        <a:rPr kumimoji="0" lang="en-GB" sz="1800" b="1" i="0" u="none" strike="noStrike" cap="none" normalizeH="0" baseline="0" dirty="0">
                          <a:ln>
                            <a:noFill/>
                          </a:ln>
                          <a:solidFill>
                            <a:schemeClr val="tx1"/>
                          </a:solidFill>
                          <a:effectLst/>
                          <a:latin typeface="+mn-lt"/>
                          <a:cs typeface="Times New Roman" pitchFamily="18" charset="0"/>
                        </a:rPr>
                        <a:t> </a:t>
                      </a:r>
                      <a:r>
                        <a:rPr kumimoji="0" lang="en-GB" sz="1800" b="0" i="0" u="none" strike="noStrike" cap="none" normalizeH="0" baseline="0" dirty="0">
                          <a:ln>
                            <a:noFill/>
                          </a:ln>
                          <a:solidFill>
                            <a:schemeClr val="tx1"/>
                          </a:solidFill>
                          <a:effectLst/>
                          <a:latin typeface="+mn-lt"/>
                          <a:cs typeface="Times New Roman" pitchFamily="18" charset="0"/>
                        </a:rPr>
                        <a:t>(</a:t>
                      </a:r>
                      <a:r>
                        <a:rPr kumimoji="0" lang="en-US" sz="1800" b="0" i="0" u="none" strike="noStrike" cap="none" normalizeH="0" baseline="0" dirty="0">
                          <a:ln>
                            <a:noFill/>
                          </a:ln>
                          <a:solidFill>
                            <a:schemeClr val="tx1"/>
                          </a:solidFill>
                          <a:effectLst/>
                          <a:latin typeface="+mn-lt"/>
                          <a:cs typeface="Times New Roman" pitchFamily="18" charset="0"/>
                        </a:rPr>
                        <a:t>km</a:t>
                      </a:r>
                      <a:r>
                        <a:rPr kumimoji="0" lang="en-GB" sz="1800" b="0" i="0" u="none" strike="noStrike" cap="none" normalizeH="0" baseline="30000" dirty="0">
                          <a:ln>
                            <a:noFill/>
                          </a:ln>
                          <a:solidFill>
                            <a:schemeClr val="tx1"/>
                          </a:solidFill>
                          <a:effectLst/>
                          <a:latin typeface="+mn-lt"/>
                          <a:cs typeface="Times New Roman" pitchFamily="18" charset="0"/>
                        </a:rPr>
                        <a:t>2</a:t>
                      </a:r>
                      <a:r>
                        <a:rPr kumimoji="0" lang="en-GB" sz="1800" b="0" i="0" u="none" strike="noStrike" cap="none" normalizeH="0" baseline="0" dirty="0">
                          <a:ln>
                            <a:noFill/>
                          </a:ln>
                          <a:solidFill>
                            <a:schemeClr val="tx1"/>
                          </a:solidFill>
                          <a:effectLst/>
                          <a:latin typeface="+mn-lt"/>
                          <a:cs typeface="Times New Roman" pitchFamily="18" charset="0"/>
                        </a:rPr>
                        <a:t>)</a:t>
                      </a:r>
                      <a:endParaRPr kumimoji="0" lang="en-GB" sz="1800" b="0" i="0" u="none" strike="noStrike" cap="none" normalizeH="0" baseline="0" dirty="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32068">
                <a:tc>
                  <a:txBody>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el-GR" sz="1800" b="0" i="0" u="none" strike="noStrike" cap="none" normalizeH="0" baseline="0">
                          <a:ln>
                            <a:noFill/>
                          </a:ln>
                          <a:solidFill>
                            <a:srgbClr val="000000"/>
                          </a:solidFill>
                          <a:effectLst/>
                          <a:latin typeface="+mn-lt"/>
                          <a:cs typeface="Times New Roman" pitchFamily="18" charset="0"/>
                        </a:rPr>
                        <a:t>Νήσοι. Β. Αιγαίου</a:t>
                      </a:r>
                      <a:endParaRPr kumimoji="0" lang="en-GB" sz="1800" b="0" i="0" u="none" strike="noStrike" cap="none" normalizeH="0" baseline="0">
                        <a:ln>
                          <a:noFill/>
                        </a:ln>
                        <a:solidFill>
                          <a:srgbClr val="000000"/>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el-GR" sz="1800" b="0" i="0" u="none" strike="noStrike" cap="none" normalizeH="0" baseline="0" dirty="0">
                          <a:ln>
                            <a:noFill/>
                          </a:ln>
                          <a:solidFill>
                            <a:srgbClr val="000000"/>
                          </a:solidFill>
                          <a:effectLst/>
                          <a:latin typeface="+mn-lt"/>
                          <a:cs typeface="Times New Roman" pitchFamily="18" charset="0"/>
                        </a:rPr>
                        <a:t>1311</a:t>
                      </a:r>
                      <a:endParaRPr kumimoji="0" lang="en-GB" sz="1800" b="0" i="0" u="none" strike="noStrike" cap="none" normalizeH="0" baseline="0" dirty="0">
                        <a:ln>
                          <a:noFill/>
                        </a:ln>
                        <a:solidFill>
                          <a:srgbClr val="000000"/>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el-GR" sz="1800" b="0" i="0" u="none" strike="noStrike" cap="none" normalizeH="0" baseline="0" dirty="0">
                          <a:ln>
                            <a:noFill/>
                          </a:ln>
                          <a:solidFill>
                            <a:srgbClr val="000000"/>
                          </a:solidFill>
                          <a:effectLst/>
                          <a:latin typeface="+mn-lt"/>
                          <a:cs typeface="Times New Roman" pitchFamily="18" charset="0"/>
                        </a:rPr>
                        <a:t>3854</a:t>
                      </a:r>
                      <a:endParaRPr kumimoji="0" lang="en-GB" sz="1800" b="0" i="0" u="none" strike="noStrike" cap="none" normalizeH="0" baseline="0" dirty="0">
                        <a:ln>
                          <a:noFill/>
                        </a:ln>
                        <a:solidFill>
                          <a:srgbClr val="000000"/>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el-GR" sz="1800" b="0" i="0" u="none" strike="noStrike" cap="none" normalizeH="0" baseline="0" dirty="0">
                          <a:ln>
                            <a:noFill/>
                          </a:ln>
                          <a:solidFill>
                            <a:srgbClr val="000000"/>
                          </a:solidFill>
                          <a:effectLst/>
                          <a:latin typeface="+mn-lt"/>
                          <a:cs typeface="Times New Roman" pitchFamily="18" charset="0"/>
                        </a:rPr>
                        <a:t>231 (17.6%)</a:t>
                      </a:r>
                      <a:endParaRPr kumimoji="0" lang="en-GB" sz="1800" b="0" i="0" u="none" strike="noStrike" cap="none" normalizeH="0" baseline="0" dirty="0">
                        <a:ln>
                          <a:noFill/>
                        </a:ln>
                        <a:solidFill>
                          <a:srgbClr val="000000"/>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el-GR" sz="1800" b="0" i="0" u="none" strike="noStrike" cap="none" normalizeH="0" baseline="0">
                          <a:ln>
                            <a:noFill/>
                          </a:ln>
                          <a:solidFill>
                            <a:srgbClr val="000000"/>
                          </a:solidFill>
                          <a:effectLst/>
                          <a:latin typeface="+mn-lt"/>
                          <a:cs typeface="Times New Roman" pitchFamily="18" charset="0"/>
                        </a:rPr>
                        <a:t>349</a:t>
                      </a:r>
                      <a:endParaRPr kumimoji="0" lang="en-GB" sz="1800" b="0" i="0" u="none" strike="noStrike" cap="none" normalizeH="0" baseline="0">
                        <a:ln>
                          <a:noFill/>
                        </a:ln>
                        <a:solidFill>
                          <a:srgbClr val="000000"/>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32068">
                <a:tc>
                  <a:txBody>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el-GR" sz="1800" b="0" i="0" u="none" strike="noStrike" cap="none" normalizeH="0" baseline="0">
                          <a:ln>
                            <a:noFill/>
                          </a:ln>
                          <a:solidFill>
                            <a:srgbClr val="000000"/>
                          </a:solidFill>
                          <a:effectLst/>
                          <a:latin typeface="+mn-lt"/>
                          <a:cs typeface="Times New Roman" pitchFamily="18" charset="0"/>
                        </a:rPr>
                        <a:t>Νήσοι. Ν. Αιγαίου</a:t>
                      </a:r>
                      <a:endParaRPr kumimoji="0" lang="en-GB" sz="1800" b="0" i="0" u="none" strike="noStrike" cap="none" normalizeH="0" baseline="0">
                        <a:ln>
                          <a:noFill/>
                        </a:ln>
                        <a:solidFill>
                          <a:srgbClr val="000000"/>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el-GR" sz="1800" b="0" i="0" u="none" strike="noStrike" cap="none" normalizeH="0" baseline="0">
                          <a:ln>
                            <a:noFill/>
                          </a:ln>
                          <a:solidFill>
                            <a:srgbClr val="000000"/>
                          </a:solidFill>
                          <a:effectLst/>
                          <a:latin typeface="+mn-lt"/>
                          <a:cs typeface="Times New Roman" pitchFamily="18" charset="0"/>
                        </a:rPr>
                        <a:t>3423</a:t>
                      </a:r>
                      <a:endParaRPr kumimoji="0" lang="en-GB" sz="1800" b="0" i="0" u="none" strike="noStrike" cap="none" normalizeH="0" baseline="0">
                        <a:ln>
                          <a:noFill/>
                        </a:ln>
                        <a:solidFill>
                          <a:srgbClr val="000000"/>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el-GR" sz="1800" b="0" i="0" u="none" strike="noStrike" cap="none" normalizeH="0" baseline="0" dirty="0">
                          <a:ln>
                            <a:noFill/>
                          </a:ln>
                          <a:solidFill>
                            <a:srgbClr val="000000"/>
                          </a:solidFill>
                          <a:effectLst/>
                          <a:latin typeface="+mn-lt"/>
                          <a:cs typeface="Times New Roman" pitchFamily="18" charset="0"/>
                        </a:rPr>
                        <a:t>5329</a:t>
                      </a:r>
                      <a:endParaRPr kumimoji="0" lang="en-GB" sz="1800" b="0" i="0" u="none" strike="noStrike" cap="none" normalizeH="0" baseline="0" dirty="0">
                        <a:ln>
                          <a:noFill/>
                        </a:ln>
                        <a:solidFill>
                          <a:srgbClr val="000000"/>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el-GR" sz="1800" b="0" i="0" u="none" strike="noStrike" cap="none" normalizeH="0" baseline="0" dirty="0">
                          <a:ln>
                            <a:noFill/>
                          </a:ln>
                          <a:solidFill>
                            <a:srgbClr val="000000"/>
                          </a:solidFill>
                          <a:effectLst/>
                          <a:latin typeface="+mn-lt"/>
                          <a:cs typeface="Times New Roman" pitchFamily="18" charset="0"/>
                        </a:rPr>
                        <a:t>503 (14.7%)</a:t>
                      </a:r>
                      <a:endParaRPr kumimoji="0" lang="en-GB" sz="1800" b="0" i="0" u="none" strike="noStrike" cap="none" normalizeH="0" baseline="0" dirty="0">
                        <a:ln>
                          <a:noFill/>
                        </a:ln>
                        <a:solidFill>
                          <a:srgbClr val="000000"/>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el-GR" sz="1800" b="0" i="0" u="none" strike="noStrike" cap="none" normalizeH="0" baseline="0">
                          <a:ln>
                            <a:noFill/>
                          </a:ln>
                          <a:solidFill>
                            <a:srgbClr val="000000"/>
                          </a:solidFill>
                          <a:effectLst/>
                          <a:latin typeface="+mn-lt"/>
                          <a:cs typeface="Times New Roman" pitchFamily="18" charset="0"/>
                        </a:rPr>
                        <a:t>929</a:t>
                      </a:r>
                      <a:endParaRPr kumimoji="0" lang="en-GB" sz="1800" b="0" i="0" u="none" strike="noStrike" cap="none" normalizeH="0" baseline="0">
                        <a:ln>
                          <a:noFill/>
                        </a:ln>
                        <a:solidFill>
                          <a:srgbClr val="000000"/>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4039">
                <a:tc>
                  <a:txBody>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el-GR" sz="1800" b="0" i="0" u="none" strike="noStrike" cap="none" normalizeH="0" baseline="0">
                          <a:ln>
                            <a:noFill/>
                          </a:ln>
                          <a:solidFill>
                            <a:srgbClr val="000000"/>
                          </a:solidFill>
                          <a:effectLst/>
                          <a:latin typeface="+mn-lt"/>
                          <a:cs typeface="Times New Roman" pitchFamily="18" charset="0"/>
                        </a:rPr>
                        <a:t>Νήσοι Ιονίου</a:t>
                      </a:r>
                      <a:endParaRPr kumimoji="0" lang="en-GB" sz="1800" b="0" i="0" u="none" strike="noStrike" cap="none" normalizeH="0" baseline="0">
                        <a:ln>
                          <a:noFill/>
                        </a:ln>
                        <a:solidFill>
                          <a:srgbClr val="000000"/>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el-GR" sz="1800" b="0" i="0" u="none" strike="noStrike" cap="none" normalizeH="0" baseline="0">
                          <a:ln>
                            <a:noFill/>
                          </a:ln>
                          <a:solidFill>
                            <a:srgbClr val="000000"/>
                          </a:solidFill>
                          <a:effectLst/>
                          <a:latin typeface="+mn-lt"/>
                          <a:cs typeface="Times New Roman" pitchFamily="18" charset="0"/>
                        </a:rPr>
                        <a:t>1056</a:t>
                      </a:r>
                      <a:endParaRPr kumimoji="0" lang="en-GB" sz="1800" b="0" i="0" u="none" strike="noStrike" cap="none" normalizeH="0" baseline="0">
                        <a:ln>
                          <a:noFill/>
                        </a:ln>
                        <a:solidFill>
                          <a:srgbClr val="000000"/>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el-GR" sz="1800" b="0" i="0" u="none" strike="noStrike" cap="none" normalizeH="0" baseline="0">
                          <a:ln>
                            <a:noFill/>
                          </a:ln>
                          <a:solidFill>
                            <a:srgbClr val="000000"/>
                          </a:solidFill>
                          <a:effectLst/>
                          <a:latin typeface="+mn-lt"/>
                          <a:cs typeface="Times New Roman" pitchFamily="18" charset="0"/>
                        </a:rPr>
                        <a:t>2304</a:t>
                      </a:r>
                      <a:endParaRPr kumimoji="0" lang="en-GB" sz="1800" b="0" i="0" u="none" strike="noStrike" cap="none" normalizeH="0" baseline="0">
                        <a:ln>
                          <a:noFill/>
                        </a:ln>
                        <a:solidFill>
                          <a:srgbClr val="000000"/>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el-GR" sz="1800" b="0" i="0" u="none" strike="noStrike" cap="none" normalizeH="0" baseline="0" dirty="0">
                          <a:ln>
                            <a:noFill/>
                          </a:ln>
                          <a:solidFill>
                            <a:srgbClr val="000000"/>
                          </a:solidFill>
                          <a:effectLst/>
                          <a:latin typeface="+mn-lt"/>
                          <a:cs typeface="Times New Roman" pitchFamily="18" charset="0"/>
                        </a:rPr>
                        <a:t>260 (24.6%)</a:t>
                      </a:r>
                      <a:endParaRPr kumimoji="0" lang="en-GB" sz="1800" b="0" i="0" u="none" strike="noStrike" cap="none" normalizeH="0" baseline="0" dirty="0">
                        <a:ln>
                          <a:noFill/>
                        </a:ln>
                        <a:solidFill>
                          <a:srgbClr val="000000"/>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el-GR" sz="1800" b="0" i="0" u="none" strike="noStrike" cap="none" normalizeH="0" baseline="0" dirty="0">
                          <a:ln>
                            <a:noFill/>
                          </a:ln>
                          <a:solidFill>
                            <a:srgbClr val="000000"/>
                          </a:solidFill>
                          <a:effectLst/>
                          <a:latin typeface="+mn-lt"/>
                          <a:cs typeface="Times New Roman" pitchFamily="18" charset="0"/>
                        </a:rPr>
                        <a:t>356</a:t>
                      </a:r>
                      <a:endParaRPr kumimoji="0" lang="en-GB" sz="1800" b="0" i="0" u="none" strike="noStrike" cap="none" normalizeH="0" baseline="0" dirty="0">
                        <a:ln>
                          <a:noFill/>
                        </a:ln>
                        <a:solidFill>
                          <a:srgbClr val="000000"/>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04039">
                <a:tc>
                  <a:txBody>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el-GR" sz="1800" b="0" i="0" u="none" strike="noStrike" cap="none" normalizeH="0" baseline="0">
                          <a:ln>
                            <a:noFill/>
                          </a:ln>
                          <a:solidFill>
                            <a:srgbClr val="000000"/>
                          </a:solidFill>
                          <a:effectLst/>
                          <a:latin typeface="+mn-lt"/>
                          <a:cs typeface="Times New Roman" pitchFamily="18" charset="0"/>
                        </a:rPr>
                        <a:t>Κρήτη </a:t>
                      </a:r>
                      <a:endParaRPr kumimoji="0" lang="en-GB" sz="1800" b="0" i="0" u="none" strike="noStrike" cap="none" normalizeH="0" baseline="0">
                        <a:ln>
                          <a:noFill/>
                        </a:ln>
                        <a:solidFill>
                          <a:srgbClr val="000000"/>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el-GR" sz="1800" b="0" i="0" u="none" strike="noStrike" cap="none" normalizeH="0" baseline="0">
                          <a:ln>
                            <a:noFill/>
                          </a:ln>
                          <a:solidFill>
                            <a:srgbClr val="000000"/>
                          </a:solidFill>
                          <a:effectLst/>
                          <a:latin typeface="+mn-lt"/>
                          <a:cs typeface="Times New Roman" pitchFamily="18" charset="0"/>
                        </a:rPr>
                        <a:t>1148</a:t>
                      </a:r>
                      <a:endParaRPr kumimoji="0" lang="en-GB" sz="1800" b="0" i="0" u="none" strike="noStrike" cap="none" normalizeH="0" baseline="0">
                        <a:ln>
                          <a:noFill/>
                        </a:ln>
                        <a:solidFill>
                          <a:srgbClr val="000000"/>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el-GR" sz="1800" b="0" i="0" u="none" strike="noStrike" cap="none" normalizeH="0" baseline="0">
                          <a:ln>
                            <a:noFill/>
                          </a:ln>
                          <a:solidFill>
                            <a:srgbClr val="000000"/>
                          </a:solidFill>
                          <a:effectLst/>
                          <a:latin typeface="+mn-lt"/>
                          <a:cs typeface="Times New Roman" pitchFamily="18" charset="0"/>
                        </a:rPr>
                        <a:t>8365</a:t>
                      </a:r>
                      <a:endParaRPr kumimoji="0" lang="en-GB" sz="1800" b="0" i="0" u="none" strike="noStrike" cap="none" normalizeH="0" baseline="0">
                        <a:ln>
                          <a:noFill/>
                        </a:ln>
                        <a:solidFill>
                          <a:srgbClr val="000000"/>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el-GR" sz="1800" b="0" i="0" u="none" strike="noStrike" cap="none" normalizeH="0" baseline="0" dirty="0">
                          <a:ln>
                            <a:noFill/>
                          </a:ln>
                          <a:solidFill>
                            <a:srgbClr val="000000"/>
                          </a:solidFill>
                          <a:effectLst/>
                          <a:latin typeface="+mn-lt"/>
                          <a:cs typeface="Times New Roman" pitchFamily="18" charset="0"/>
                        </a:rPr>
                        <a:t>756 (65.8%)</a:t>
                      </a:r>
                      <a:endParaRPr kumimoji="0" lang="en-GB" sz="1800" b="0" i="0" u="none" strike="noStrike" cap="none" normalizeH="0" baseline="0" dirty="0">
                        <a:ln>
                          <a:noFill/>
                        </a:ln>
                        <a:solidFill>
                          <a:srgbClr val="000000"/>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el-GR" sz="1800" b="0" i="0" u="none" strike="noStrike" cap="none" normalizeH="0" baseline="0" dirty="0">
                          <a:ln>
                            <a:noFill/>
                          </a:ln>
                          <a:solidFill>
                            <a:srgbClr val="000000"/>
                          </a:solidFill>
                          <a:effectLst/>
                          <a:latin typeface="+mn-lt"/>
                          <a:cs typeface="Times New Roman" pitchFamily="18" charset="0"/>
                        </a:rPr>
                        <a:t>355</a:t>
                      </a:r>
                      <a:endParaRPr kumimoji="0" lang="en-GB" sz="1800" b="0" i="0" u="none" strike="noStrike" cap="none" normalizeH="0" baseline="0" dirty="0">
                        <a:ln>
                          <a:noFill/>
                        </a:ln>
                        <a:solidFill>
                          <a:srgbClr val="000000"/>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04039">
                <a:tc>
                  <a:txBody>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el-GR" sz="1800" b="1" i="0" u="none" strike="noStrike" cap="none" normalizeH="0" baseline="0">
                          <a:ln>
                            <a:noFill/>
                          </a:ln>
                          <a:solidFill>
                            <a:srgbClr val="000000"/>
                          </a:solidFill>
                          <a:effectLst/>
                          <a:latin typeface="+mn-lt"/>
                          <a:cs typeface="Times New Roman" pitchFamily="18" charset="0"/>
                        </a:rPr>
                        <a:t>Σύνολο</a:t>
                      </a:r>
                      <a:endParaRPr kumimoji="0" lang="en-GB" sz="1800" b="0" i="0" u="none" strike="noStrike" cap="none" normalizeH="0" baseline="0">
                        <a:ln>
                          <a:noFill/>
                        </a:ln>
                        <a:solidFill>
                          <a:srgbClr val="000000"/>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el-GR" sz="1800" b="1" i="0" u="none" strike="noStrike" cap="none" normalizeH="0" baseline="0">
                          <a:ln>
                            <a:noFill/>
                          </a:ln>
                          <a:solidFill>
                            <a:srgbClr val="000000"/>
                          </a:solidFill>
                          <a:effectLst/>
                          <a:latin typeface="+mn-lt"/>
                          <a:cs typeface="Times New Roman" pitchFamily="18" charset="0"/>
                        </a:rPr>
                        <a:t>6938</a:t>
                      </a:r>
                      <a:endParaRPr kumimoji="0" lang="en-GB" sz="1800" b="0" i="0" u="none" strike="noStrike" cap="none" normalizeH="0" baseline="0">
                        <a:ln>
                          <a:noFill/>
                        </a:ln>
                        <a:solidFill>
                          <a:srgbClr val="000000"/>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el-GR" sz="1800" b="1" i="0" u="none" strike="noStrike" cap="none" normalizeH="0" baseline="0" dirty="0">
                          <a:ln>
                            <a:noFill/>
                          </a:ln>
                          <a:solidFill>
                            <a:srgbClr val="000000"/>
                          </a:solidFill>
                          <a:effectLst/>
                          <a:latin typeface="+mn-lt"/>
                          <a:cs typeface="Times New Roman" pitchFamily="18" charset="0"/>
                        </a:rPr>
                        <a:t>19852</a:t>
                      </a:r>
                      <a:endParaRPr kumimoji="0" lang="en-GB" sz="1800" b="0" i="0" u="none" strike="noStrike" cap="none" normalizeH="0" baseline="0" dirty="0">
                        <a:ln>
                          <a:noFill/>
                        </a:ln>
                        <a:solidFill>
                          <a:srgbClr val="000000"/>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el-GR" sz="1800" b="1" i="0" u="none" strike="noStrike" cap="none" normalizeH="0" baseline="0" dirty="0">
                          <a:ln>
                            <a:noFill/>
                          </a:ln>
                          <a:solidFill>
                            <a:srgbClr val="000000"/>
                          </a:solidFill>
                          <a:effectLst/>
                          <a:latin typeface="+mn-lt"/>
                          <a:cs typeface="Times New Roman" pitchFamily="18" charset="0"/>
                        </a:rPr>
                        <a:t>1750 (25.2%)</a:t>
                      </a:r>
                      <a:endParaRPr kumimoji="0" lang="en-GB" sz="1800" b="0" i="0" u="none" strike="noStrike" cap="none" normalizeH="0" baseline="0" dirty="0">
                        <a:ln>
                          <a:noFill/>
                        </a:ln>
                        <a:solidFill>
                          <a:srgbClr val="000000"/>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Arial" charset="0"/>
                        <a:buNone/>
                        <a:tabLst/>
                      </a:pPr>
                      <a:r>
                        <a:rPr kumimoji="0" lang="el-GR" sz="1800" b="1" i="0" u="none" strike="noStrike" cap="none" normalizeH="0" baseline="0" dirty="0">
                          <a:ln>
                            <a:noFill/>
                          </a:ln>
                          <a:solidFill>
                            <a:srgbClr val="000000"/>
                          </a:solidFill>
                          <a:effectLst/>
                          <a:latin typeface="+mn-lt"/>
                          <a:cs typeface="Times New Roman" pitchFamily="18" charset="0"/>
                        </a:rPr>
                        <a:t>1989</a:t>
                      </a:r>
                      <a:endParaRPr kumimoji="0" lang="en-GB" sz="1800" b="0" i="0" u="none" strike="noStrike" cap="none" normalizeH="0" baseline="0" dirty="0">
                        <a:ln>
                          <a:noFill/>
                        </a:ln>
                        <a:solidFill>
                          <a:srgbClr val="000000"/>
                        </a:solidFill>
                        <a:effectLst/>
                        <a:latin typeface="+mn-lt"/>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8182" name="Text Box 48"/>
          <p:cNvSpPr txBox="1">
            <a:spLocks noChangeArrowheads="1"/>
          </p:cNvSpPr>
          <p:nvPr/>
        </p:nvSpPr>
        <p:spPr bwMode="auto">
          <a:xfrm>
            <a:off x="539552" y="6093296"/>
            <a:ext cx="8193087" cy="369888"/>
          </a:xfrm>
          <a:prstGeom prst="rect">
            <a:avLst/>
          </a:prstGeom>
          <a:noFill/>
          <a:ln w="9525">
            <a:noFill/>
            <a:miter lim="800000"/>
            <a:headEnd/>
            <a:tailEnd/>
          </a:ln>
        </p:spPr>
        <p:txBody>
          <a:bodyPr>
            <a:spAutoFit/>
          </a:bodyPr>
          <a:lstStyle/>
          <a:p>
            <a:pPr fontAlgn="base">
              <a:spcBef>
                <a:spcPct val="0"/>
              </a:spcBef>
              <a:spcAft>
                <a:spcPct val="0"/>
              </a:spcAft>
              <a:defRPr/>
            </a:pPr>
            <a:r>
              <a:rPr lang="el-GR" b="1" dirty="0">
                <a:solidFill>
                  <a:prstClr val="black"/>
                </a:solidFill>
                <a:cs typeface="Arial" charset="0"/>
              </a:rPr>
              <a:t>Πίνακας 8.1 </a:t>
            </a:r>
            <a:r>
              <a:rPr lang="el-GR" dirty="0">
                <a:solidFill>
                  <a:prstClr val="black"/>
                </a:solidFill>
                <a:cs typeface="Arial" charset="0"/>
              </a:rPr>
              <a:t>Παράκτια διάβρωση νησιωτικών περιοχών της Ελλάδας (</a:t>
            </a:r>
            <a:r>
              <a:rPr lang="el-GR" dirty="0" err="1">
                <a:solidFill>
                  <a:prstClr val="black"/>
                </a:solidFill>
                <a:cs typeface="Arial" charset="0"/>
              </a:rPr>
              <a:t>Eurosion</a:t>
            </a:r>
            <a:r>
              <a:rPr lang="el-GR" dirty="0">
                <a:solidFill>
                  <a:prstClr val="black"/>
                </a:solidFill>
                <a:cs typeface="Arial" charset="0"/>
              </a:rPr>
              <a:t> 2004). </a:t>
            </a:r>
          </a:p>
        </p:txBody>
      </p:sp>
      <p:sp>
        <p:nvSpPr>
          <p:cNvPr id="12" name="11 - Ορθογώνιο"/>
          <p:cNvSpPr/>
          <p:nvPr/>
        </p:nvSpPr>
        <p:spPr>
          <a:xfrm>
            <a:off x="251520" y="1412776"/>
            <a:ext cx="8424936" cy="1271630"/>
          </a:xfrm>
          <a:prstGeom prst="rect">
            <a:avLst/>
          </a:prstGeom>
        </p:spPr>
        <p:txBody>
          <a:bodyPr wrap="square">
            <a:spAutoFit/>
          </a:bodyPr>
          <a:lstStyle/>
          <a:p>
            <a:pPr marL="179388" lvl="1" algn="just" fontAlgn="base">
              <a:lnSpc>
                <a:spcPct val="85000"/>
              </a:lnSpc>
              <a:spcAft>
                <a:spcPct val="0"/>
              </a:spcAft>
              <a:buClr>
                <a:srgbClr val="031F49"/>
              </a:buClr>
              <a:defRPr/>
            </a:pPr>
            <a:r>
              <a:rPr lang="el-GR" dirty="0">
                <a:cs typeface="Arial" charset="0"/>
              </a:rPr>
              <a:t>H κατάσταση είναι ιδιαίτερα ανησυχητική για τις νησιωτικές παραλίες:</a:t>
            </a:r>
          </a:p>
          <a:p>
            <a:pPr marL="874713" lvl="1" indent="-514350" algn="just" fontAlgn="base">
              <a:lnSpc>
                <a:spcPct val="85000"/>
              </a:lnSpc>
              <a:spcAft>
                <a:spcPct val="0"/>
              </a:spcAft>
              <a:buClr>
                <a:srgbClr val="031F49"/>
              </a:buClr>
              <a:buFontTx/>
              <a:buAutoNum type="romanLcParenBoth"/>
              <a:defRPr/>
            </a:pPr>
            <a:r>
              <a:rPr lang="el-GR" dirty="0">
                <a:cs typeface="Arial" charset="0"/>
              </a:rPr>
              <a:t>Λόγω του μικρού μεγέθους και των μικρών </a:t>
            </a:r>
            <a:r>
              <a:rPr lang="el-GR" dirty="0" err="1">
                <a:cs typeface="Arial" charset="0"/>
              </a:rPr>
              <a:t>ιζηματοπαροχών</a:t>
            </a:r>
            <a:r>
              <a:rPr lang="el-GR" dirty="0">
                <a:cs typeface="Arial" charset="0"/>
              </a:rPr>
              <a:t> τους (</a:t>
            </a:r>
            <a:r>
              <a:rPr lang="el-GR" dirty="0" err="1">
                <a:cs typeface="Arial" charset="0"/>
              </a:rPr>
              <a:t>Velegrakis</a:t>
            </a:r>
            <a:r>
              <a:rPr lang="el-GR" dirty="0">
                <a:cs typeface="Arial" charset="0"/>
              </a:rPr>
              <a:t> </a:t>
            </a:r>
            <a:r>
              <a:rPr lang="el-GR" dirty="0" err="1">
                <a:cs typeface="Arial" charset="0"/>
              </a:rPr>
              <a:t>et</a:t>
            </a:r>
            <a:r>
              <a:rPr lang="el-GR" dirty="0">
                <a:cs typeface="Arial" charset="0"/>
              </a:rPr>
              <a:t> </a:t>
            </a:r>
            <a:r>
              <a:rPr lang="el-GR" dirty="0" err="1">
                <a:cs typeface="Arial" charset="0"/>
              </a:rPr>
              <a:t>al</a:t>
            </a:r>
            <a:r>
              <a:rPr lang="el-GR" dirty="0">
                <a:cs typeface="Arial" charset="0"/>
              </a:rPr>
              <a:t>., 2008).</a:t>
            </a:r>
            <a:endParaRPr lang="en-US" dirty="0">
              <a:cs typeface="Arial" charset="0"/>
            </a:endParaRPr>
          </a:p>
          <a:p>
            <a:pPr marL="874713" lvl="1" indent="-514350" algn="just" fontAlgn="base">
              <a:lnSpc>
                <a:spcPct val="85000"/>
              </a:lnSpc>
              <a:spcAft>
                <a:spcPct val="0"/>
              </a:spcAft>
              <a:buClr>
                <a:srgbClr val="031F49"/>
              </a:buClr>
              <a:buFontTx/>
              <a:buAutoNum type="romanLcParenBoth"/>
              <a:defRPr/>
            </a:pPr>
            <a:r>
              <a:rPr lang="el-GR" dirty="0"/>
              <a:t>ο θερινός παράκτιος τουρισμός αποτελεί την πλέον σημαντική οικονομική δραστηριότητα για την Ελλάδα</a:t>
            </a:r>
            <a:endParaRPr lang="en-US" dirty="0">
              <a:cs typeface="Arial"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0"/>
            <a:ext cx="9144000" cy="836712"/>
          </a:xfrm>
          <a:gradFill flip="none" rotWithShape="1">
            <a:gsLst>
              <a:gs pos="100000">
                <a:schemeClr val="bg1"/>
              </a:gs>
              <a:gs pos="27000">
                <a:srgbClr val="95C9D7">
                  <a:alpha val="60000"/>
                </a:srgbClr>
              </a:gs>
              <a:gs pos="100000">
                <a:schemeClr val="accent5">
                  <a:lumMod val="60000"/>
                  <a:lumOff val="40000"/>
                  <a:tint val="23500"/>
                  <a:satMod val="160000"/>
                </a:schemeClr>
              </a:gs>
            </a:gsLst>
            <a:lin ang="0" scaled="1"/>
            <a:tileRect/>
          </a:gradFill>
          <a:ln w="3175">
            <a:noFill/>
          </a:ln>
        </p:spPr>
        <p:style>
          <a:lnRef idx="2">
            <a:schemeClr val="accent1"/>
          </a:lnRef>
          <a:fillRef idx="1">
            <a:schemeClr val="lt1"/>
          </a:fillRef>
          <a:effectRef idx="0">
            <a:schemeClr val="accent1"/>
          </a:effectRef>
          <a:fontRef idx="minor">
            <a:schemeClr val="dk1"/>
          </a:fontRef>
        </p:style>
        <p:txBody>
          <a:bodyPr>
            <a:noAutofit/>
          </a:bodyPr>
          <a:lstStyle/>
          <a:p>
            <a:pPr>
              <a:defRPr/>
            </a:pPr>
            <a:r>
              <a:rPr lang="el-GR" sz="2800" b="1" dirty="0"/>
              <a:t>Το πρόβλημα της Παράκτιας διάβρωσης</a:t>
            </a:r>
          </a:p>
        </p:txBody>
      </p:sp>
      <p:cxnSp>
        <p:nvCxnSpPr>
          <p:cNvPr id="6" name="5 - Ευθεία γραμμή σύνδεσης"/>
          <p:cNvCxnSpPr/>
          <p:nvPr/>
        </p:nvCxnSpPr>
        <p:spPr>
          <a:xfrm>
            <a:off x="0" y="836613"/>
            <a:ext cx="9144000"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 name="1 - Τίτλος"/>
          <p:cNvSpPr txBox="1">
            <a:spLocks/>
          </p:cNvSpPr>
          <p:nvPr/>
        </p:nvSpPr>
        <p:spPr>
          <a:xfrm>
            <a:off x="0" y="6597650"/>
            <a:ext cx="9144000" cy="260350"/>
          </a:xfrm>
          <a:prstGeom prst="rect">
            <a:avLst/>
          </a:prstGeom>
          <a:gradFill flip="none" rotWithShape="1">
            <a:gsLst>
              <a:gs pos="100000">
                <a:schemeClr val="bg1"/>
              </a:gs>
              <a:gs pos="27000">
                <a:srgbClr val="95C9D7"/>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anchor="ctr"/>
          <a:lstStyle/>
          <a:p>
            <a:pPr algn="ctr">
              <a:spcBef>
                <a:spcPct val="0"/>
              </a:spcBef>
              <a:defRPr/>
            </a:pPr>
            <a:endParaRPr lang="el-GR" sz="3200" dirty="0">
              <a:solidFill>
                <a:prstClr val="black"/>
              </a:solidFill>
              <a:latin typeface="Bookman Old Style" pitchFamily="18" charset="0"/>
            </a:endParaRPr>
          </a:p>
        </p:txBody>
      </p:sp>
      <p:cxnSp>
        <p:nvCxnSpPr>
          <p:cNvPr id="10" name="9 - Ευθεία γραμμή σύνδεσης"/>
          <p:cNvCxnSpPr/>
          <p:nvPr/>
        </p:nvCxnSpPr>
        <p:spPr>
          <a:xfrm>
            <a:off x="0" y="6597650"/>
            <a:ext cx="9144000" cy="0"/>
          </a:xfrm>
          <a:prstGeom prst="line">
            <a:avLst/>
          </a:prstGeom>
          <a:ln w="31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p:nvPicPr>
        <p:blipFill>
          <a:blip r:embed="rId3" cstate="email"/>
          <a:srcRect/>
          <a:stretch>
            <a:fillRect/>
          </a:stretch>
        </p:blipFill>
        <p:spPr bwMode="auto">
          <a:xfrm>
            <a:off x="0" y="0"/>
            <a:ext cx="780777" cy="785292"/>
          </a:xfrm>
          <a:prstGeom prst="rect">
            <a:avLst/>
          </a:prstGeom>
          <a:blipFill>
            <a:blip r:embed="rId4" cstate="email"/>
            <a:tile tx="0" ty="0" sx="100000" sy="100000" flip="none" algn="tl"/>
          </a:blipFill>
          <a:ln w="9525">
            <a:noFill/>
            <a:miter lim="800000"/>
            <a:headEnd/>
            <a:tailEnd/>
          </a:ln>
          <a:effectLst>
            <a:innerShdw blurRad="63500" dist="50800" dir="2700000">
              <a:prstClr val="black">
                <a:alpha val="50000"/>
              </a:prstClr>
            </a:innerShdw>
            <a:softEdge rad="63500"/>
          </a:effectLst>
        </p:spPr>
      </p:pic>
      <p:sp>
        <p:nvSpPr>
          <p:cNvPr id="12" name="Rectangle 3"/>
          <p:cNvSpPr txBox="1">
            <a:spLocks noChangeArrowheads="1"/>
          </p:cNvSpPr>
          <p:nvPr/>
        </p:nvSpPr>
        <p:spPr bwMode="auto">
          <a:xfrm>
            <a:off x="323850" y="980728"/>
            <a:ext cx="8496622" cy="4824536"/>
          </a:xfrm>
          <a:prstGeom prst="rect">
            <a:avLst/>
          </a:prstGeom>
          <a:noFill/>
          <a:ln w="9525">
            <a:noFill/>
            <a:miter lim="800000"/>
            <a:headEnd/>
            <a:tailEnd/>
          </a:ln>
        </p:spPr>
        <p:txBody>
          <a:bodyPr/>
          <a:lstStyle/>
          <a:p>
            <a:pPr fontAlgn="base">
              <a:lnSpc>
                <a:spcPct val="85000"/>
              </a:lnSpc>
              <a:spcBef>
                <a:spcPct val="20000"/>
              </a:spcBef>
              <a:spcAft>
                <a:spcPct val="0"/>
              </a:spcAft>
              <a:buClr>
                <a:srgbClr val="031F49"/>
              </a:buClr>
              <a:defRPr/>
            </a:pPr>
            <a:r>
              <a:rPr lang="el-GR" sz="2000" b="1" kern="0" dirty="0">
                <a:solidFill>
                  <a:srgbClr val="000000"/>
                </a:solidFill>
                <a:cs typeface="Arial"/>
              </a:rPr>
              <a:t>Επιπτώσεις</a:t>
            </a:r>
            <a:r>
              <a:rPr lang="el-GR" sz="2000" kern="0" dirty="0">
                <a:solidFill>
                  <a:srgbClr val="031F49"/>
                </a:solidFill>
                <a:cs typeface="Arial"/>
              </a:rPr>
              <a:t>:</a:t>
            </a:r>
          </a:p>
          <a:p>
            <a:pPr fontAlgn="base">
              <a:lnSpc>
                <a:spcPct val="85000"/>
              </a:lnSpc>
              <a:spcBef>
                <a:spcPct val="20000"/>
              </a:spcBef>
              <a:spcAft>
                <a:spcPct val="0"/>
              </a:spcAft>
              <a:buClr>
                <a:srgbClr val="031F49"/>
              </a:buClr>
              <a:defRPr/>
            </a:pPr>
            <a:endParaRPr lang="en-US" sz="2000" kern="0" dirty="0">
              <a:solidFill>
                <a:srgbClr val="031F49"/>
              </a:solidFill>
              <a:cs typeface="Arial"/>
            </a:endParaRPr>
          </a:p>
          <a:p>
            <a:pPr fontAlgn="base">
              <a:lnSpc>
                <a:spcPct val="85000"/>
              </a:lnSpc>
              <a:spcBef>
                <a:spcPct val="20000"/>
              </a:spcBef>
              <a:spcAft>
                <a:spcPct val="0"/>
              </a:spcAft>
              <a:buClr>
                <a:srgbClr val="031F49"/>
              </a:buClr>
              <a:defRPr/>
            </a:pPr>
            <a:endParaRPr lang="el-GR" sz="2000" kern="0" dirty="0">
              <a:solidFill>
                <a:srgbClr val="031F49"/>
              </a:solidFill>
              <a:cs typeface="Arial"/>
            </a:endParaRPr>
          </a:p>
          <a:p>
            <a:pPr marL="895350" lvl="1" indent="-533400" fontAlgn="base">
              <a:lnSpc>
                <a:spcPct val="85000"/>
              </a:lnSpc>
              <a:spcBef>
                <a:spcPct val="20000"/>
              </a:spcBef>
              <a:spcAft>
                <a:spcPct val="0"/>
              </a:spcAft>
              <a:buClr>
                <a:srgbClr val="031F49"/>
              </a:buClr>
              <a:buFontTx/>
              <a:buBlip>
                <a:blip r:embed="rId5"/>
              </a:buBlip>
              <a:defRPr/>
            </a:pPr>
            <a:r>
              <a:rPr lang="el-GR" sz="2000" kern="0" dirty="0">
                <a:solidFill>
                  <a:srgbClr val="000000"/>
                </a:solidFill>
                <a:cs typeface="Arial"/>
              </a:rPr>
              <a:t>Έκθεση πληθυσμών, δραστηριοτήτων, υποδομών σε </a:t>
            </a:r>
            <a:r>
              <a:rPr lang="el-GR" sz="2000" kern="0" dirty="0" err="1">
                <a:solidFill>
                  <a:srgbClr val="000000"/>
                </a:solidFill>
                <a:cs typeface="Arial"/>
              </a:rPr>
              <a:t>πλημμυρικό</a:t>
            </a:r>
            <a:r>
              <a:rPr lang="el-GR" sz="2000" kern="0" dirty="0">
                <a:solidFill>
                  <a:srgbClr val="000000"/>
                </a:solidFill>
                <a:cs typeface="Arial"/>
              </a:rPr>
              <a:t> κίνδυνο. </a:t>
            </a:r>
            <a:r>
              <a:rPr lang="el-GR" sz="2000" dirty="0">
                <a:cs typeface="Arial" charset="0"/>
              </a:rPr>
              <a:t>Το 2050 </a:t>
            </a:r>
            <a:r>
              <a:rPr lang="el-GR" sz="2000" dirty="0">
                <a:solidFill>
                  <a:srgbClr val="FF3300"/>
                </a:solidFill>
                <a:cs typeface="Arial" charset="0"/>
              </a:rPr>
              <a:t>124 εκ</a:t>
            </a:r>
            <a:r>
              <a:rPr lang="el-GR" sz="2000" dirty="0">
                <a:solidFill>
                  <a:srgbClr val="031F49"/>
                </a:solidFill>
                <a:cs typeface="Arial" charset="0"/>
              </a:rPr>
              <a:t>. </a:t>
            </a:r>
            <a:r>
              <a:rPr lang="el-GR" sz="2000" dirty="0">
                <a:cs typeface="Arial" charset="0"/>
              </a:rPr>
              <a:t>άνθρωποι και περιουσιακά στοιχεία </a:t>
            </a:r>
            <a:r>
              <a:rPr lang="el-GR" sz="2000" dirty="0">
                <a:solidFill>
                  <a:srgbClr val="FF0000"/>
                </a:solidFill>
                <a:cs typeface="Arial" charset="0"/>
              </a:rPr>
              <a:t>(</a:t>
            </a:r>
            <a:r>
              <a:rPr lang="el-GR" sz="2000" dirty="0">
                <a:solidFill>
                  <a:srgbClr val="FF3300"/>
                </a:solidFill>
                <a:cs typeface="Arial" charset="0"/>
              </a:rPr>
              <a:t>28 </a:t>
            </a:r>
            <a:r>
              <a:rPr lang="el-GR" sz="2000" dirty="0" err="1">
                <a:solidFill>
                  <a:srgbClr val="FF3300"/>
                </a:solidFill>
                <a:cs typeface="Arial" charset="0"/>
              </a:rPr>
              <a:t>τρισ</a:t>
            </a:r>
            <a:r>
              <a:rPr lang="el-GR" sz="2000" dirty="0">
                <a:solidFill>
                  <a:srgbClr val="FF3300"/>
                </a:solidFill>
                <a:cs typeface="Arial" charset="0"/>
              </a:rPr>
              <a:t>. $)</a:t>
            </a:r>
            <a:r>
              <a:rPr lang="el-GR" sz="2000" dirty="0">
                <a:solidFill>
                  <a:srgbClr val="031F49"/>
                </a:solidFill>
                <a:cs typeface="Arial" charset="0"/>
              </a:rPr>
              <a:t> </a:t>
            </a:r>
            <a:r>
              <a:rPr lang="el-GR" sz="2000" dirty="0">
                <a:cs typeface="Arial" charset="0"/>
              </a:rPr>
              <a:t>εκτεθειμένα σε πλημμύρες</a:t>
            </a:r>
            <a:r>
              <a:rPr lang="en-GB" sz="2000" dirty="0">
                <a:cs typeface="Arial" charset="0"/>
              </a:rPr>
              <a:t> </a:t>
            </a:r>
            <a:r>
              <a:rPr lang="el-GR" sz="2000" dirty="0">
                <a:cs typeface="Arial" charset="0"/>
              </a:rPr>
              <a:t>(</a:t>
            </a:r>
            <a:r>
              <a:rPr lang="el-GR" sz="2000" dirty="0" err="1">
                <a:cs typeface="Arial" charset="0"/>
              </a:rPr>
              <a:t>Lenton</a:t>
            </a:r>
            <a:r>
              <a:rPr lang="el-GR" sz="2000" dirty="0">
                <a:cs typeface="Arial" charset="0"/>
              </a:rPr>
              <a:t> </a:t>
            </a:r>
            <a:r>
              <a:rPr lang="el-GR" sz="2000" dirty="0" err="1">
                <a:cs typeface="Arial" charset="0"/>
              </a:rPr>
              <a:t>et</a:t>
            </a:r>
            <a:r>
              <a:rPr lang="el-GR" sz="2000" dirty="0">
                <a:cs typeface="Arial" charset="0"/>
              </a:rPr>
              <a:t> </a:t>
            </a:r>
            <a:r>
              <a:rPr lang="el-GR" sz="2000" dirty="0" err="1">
                <a:cs typeface="Arial" charset="0"/>
              </a:rPr>
              <a:t>al</a:t>
            </a:r>
            <a:r>
              <a:rPr lang="el-GR" sz="2000" dirty="0">
                <a:cs typeface="Arial" charset="0"/>
              </a:rPr>
              <a:t>., 2009).</a:t>
            </a:r>
            <a:endParaRPr lang="el-GR" sz="2000" kern="0" dirty="0">
              <a:cs typeface="Arial"/>
            </a:endParaRPr>
          </a:p>
          <a:p>
            <a:pPr marL="895350" lvl="1" indent="-533400" fontAlgn="base">
              <a:lnSpc>
                <a:spcPct val="85000"/>
              </a:lnSpc>
              <a:spcBef>
                <a:spcPct val="20000"/>
              </a:spcBef>
              <a:spcAft>
                <a:spcPct val="0"/>
              </a:spcAft>
              <a:buClr>
                <a:srgbClr val="031F49"/>
              </a:buClr>
              <a:buFontTx/>
              <a:buBlip>
                <a:blip r:embed="rId5"/>
              </a:buBlip>
              <a:defRPr/>
            </a:pPr>
            <a:endParaRPr lang="el-GR" sz="2000" kern="0" dirty="0">
              <a:solidFill>
                <a:srgbClr val="000000"/>
              </a:solidFill>
              <a:cs typeface="Arial"/>
            </a:endParaRPr>
          </a:p>
          <a:p>
            <a:pPr marL="895350" lvl="1" indent="-533400" fontAlgn="base">
              <a:lnSpc>
                <a:spcPct val="85000"/>
              </a:lnSpc>
              <a:spcBef>
                <a:spcPct val="20000"/>
              </a:spcBef>
              <a:spcAft>
                <a:spcPct val="0"/>
              </a:spcAft>
              <a:buClr>
                <a:srgbClr val="031F49"/>
              </a:buClr>
              <a:buFontTx/>
              <a:buBlip>
                <a:blip r:embed="rId5"/>
              </a:buBlip>
              <a:defRPr/>
            </a:pPr>
            <a:r>
              <a:rPr lang="el-GR" sz="2000" kern="0" dirty="0">
                <a:solidFill>
                  <a:srgbClr val="000000"/>
                </a:solidFill>
                <a:cs typeface="Arial"/>
              </a:rPr>
              <a:t>Στον τουρισμό</a:t>
            </a:r>
            <a:r>
              <a:rPr lang="en-GB" sz="2000" kern="0" dirty="0">
                <a:solidFill>
                  <a:srgbClr val="000000"/>
                </a:solidFill>
                <a:cs typeface="Arial"/>
              </a:rPr>
              <a:t> </a:t>
            </a:r>
            <a:endParaRPr lang="el-GR" sz="2000" kern="0" dirty="0">
              <a:solidFill>
                <a:srgbClr val="000000"/>
              </a:solidFill>
              <a:cs typeface="Arial"/>
            </a:endParaRPr>
          </a:p>
          <a:p>
            <a:pPr marL="895350" lvl="1" indent="-533400" fontAlgn="base">
              <a:lnSpc>
                <a:spcPct val="85000"/>
              </a:lnSpc>
              <a:spcBef>
                <a:spcPct val="20000"/>
              </a:spcBef>
              <a:spcAft>
                <a:spcPct val="0"/>
              </a:spcAft>
              <a:buClr>
                <a:srgbClr val="031F49"/>
              </a:buClr>
              <a:buFontTx/>
              <a:buBlip>
                <a:blip r:embed="rId5"/>
              </a:buBlip>
              <a:defRPr/>
            </a:pPr>
            <a:endParaRPr lang="el-GR" sz="2000" kern="0" dirty="0">
              <a:solidFill>
                <a:srgbClr val="000000"/>
              </a:solidFill>
              <a:cs typeface="Arial"/>
            </a:endParaRPr>
          </a:p>
          <a:p>
            <a:pPr marL="895350" lvl="1" indent="-533400" fontAlgn="base">
              <a:lnSpc>
                <a:spcPct val="85000"/>
              </a:lnSpc>
              <a:spcBef>
                <a:spcPct val="20000"/>
              </a:spcBef>
              <a:spcAft>
                <a:spcPct val="0"/>
              </a:spcAft>
              <a:buClr>
                <a:srgbClr val="031F49"/>
              </a:buClr>
              <a:buFontTx/>
              <a:buBlip>
                <a:blip r:embed="rId5"/>
              </a:buBlip>
              <a:defRPr/>
            </a:pPr>
            <a:r>
              <a:rPr lang="el-GR" sz="2000" kern="0" dirty="0">
                <a:solidFill>
                  <a:srgbClr val="000000"/>
                </a:solidFill>
                <a:cs typeface="Arial"/>
              </a:rPr>
              <a:t>Στη ναυτιλία και εμπόριο (αδρανοποίηση/ καταστροφή λιμενικούς τερματικούς σταθμούς και εγκαταστάσεις)</a:t>
            </a:r>
          </a:p>
          <a:p>
            <a:pPr marL="895350" lvl="1" indent="-533400" fontAlgn="base">
              <a:lnSpc>
                <a:spcPct val="85000"/>
              </a:lnSpc>
              <a:spcBef>
                <a:spcPct val="20000"/>
              </a:spcBef>
              <a:spcAft>
                <a:spcPct val="0"/>
              </a:spcAft>
              <a:buClr>
                <a:srgbClr val="031F49"/>
              </a:buClr>
              <a:buFontTx/>
              <a:buBlip>
                <a:blip r:embed="rId5"/>
              </a:buBlip>
              <a:defRPr/>
            </a:pPr>
            <a:endParaRPr lang="en-GB" sz="2000" kern="0" dirty="0">
              <a:solidFill>
                <a:srgbClr val="000000"/>
              </a:solidFill>
              <a:cs typeface="Arial"/>
            </a:endParaRPr>
          </a:p>
          <a:p>
            <a:pPr marL="361950" lvl="1" defTabSz="180975" fontAlgn="base">
              <a:lnSpc>
                <a:spcPct val="85000"/>
              </a:lnSpc>
              <a:spcBef>
                <a:spcPct val="20000"/>
              </a:spcBef>
              <a:spcAft>
                <a:spcPct val="0"/>
              </a:spcAft>
              <a:buClr>
                <a:srgbClr val="031F49"/>
              </a:buClr>
              <a:defRPr/>
            </a:pPr>
            <a:r>
              <a:rPr lang="el-GR" sz="2000" kern="0" dirty="0">
                <a:solidFill>
                  <a:srgbClr val="000000"/>
                </a:solidFill>
                <a:cs typeface="Arial"/>
              </a:rPr>
              <a:t>κάθε </a:t>
            </a:r>
            <a:r>
              <a:rPr lang="en-US" sz="2000" b="1" kern="0" dirty="0">
                <a:solidFill>
                  <a:srgbClr val="0070C0"/>
                </a:solidFill>
                <a:cs typeface="Arial"/>
              </a:rPr>
              <a:t>m</a:t>
            </a:r>
            <a:r>
              <a:rPr lang="en-US" sz="2000" kern="0" dirty="0">
                <a:solidFill>
                  <a:srgbClr val="0070C0"/>
                </a:solidFill>
                <a:cs typeface="Arial"/>
              </a:rPr>
              <a:t> </a:t>
            </a:r>
            <a:r>
              <a:rPr lang="el-GR" sz="2000" b="1" kern="0" dirty="0">
                <a:solidFill>
                  <a:srgbClr val="0070C0"/>
                </a:solidFill>
                <a:cs typeface="Arial"/>
              </a:rPr>
              <a:t>παραλίας</a:t>
            </a:r>
            <a:r>
              <a:rPr lang="en-US" sz="2000" b="1" kern="0" dirty="0">
                <a:solidFill>
                  <a:srgbClr val="0070C0"/>
                </a:solidFill>
                <a:cs typeface="Arial"/>
              </a:rPr>
              <a:t> </a:t>
            </a:r>
            <a:r>
              <a:rPr lang="en-GB" sz="2000" kern="0" dirty="0">
                <a:solidFill>
                  <a:srgbClr val="0070C0"/>
                </a:solidFill>
                <a:cs typeface="Arial"/>
              </a:rPr>
              <a:t>= </a:t>
            </a:r>
            <a:r>
              <a:rPr lang="el-GR" sz="2000" b="1" kern="0" dirty="0">
                <a:solidFill>
                  <a:srgbClr val="0070C0"/>
                </a:solidFill>
                <a:cs typeface="Arial"/>
              </a:rPr>
              <a:t>1350 </a:t>
            </a:r>
            <a:r>
              <a:rPr lang="el-GR" sz="2000" b="1" i="1" kern="0" dirty="0">
                <a:solidFill>
                  <a:srgbClr val="0070C0"/>
                </a:solidFill>
                <a:cs typeface="Arial"/>
              </a:rPr>
              <a:t>€</a:t>
            </a:r>
            <a:r>
              <a:rPr lang="el-GR" sz="2000" b="1" kern="0" dirty="0">
                <a:solidFill>
                  <a:srgbClr val="0070C0"/>
                </a:solidFill>
                <a:cs typeface="Arial"/>
              </a:rPr>
              <a:t> /</a:t>
            </a:r>
            <a:r>
              <a:rPr lang="en-GB" sz="2000" b="1" kern="0" dirty="0">
                <a:solidFill>
                  <a:srgbClr val="0070C0"/>
                </a:solidFill>
                <a:cs typeface="Arial"/>
              </a:rPr>
              <a:t>y (2005) </a:t>
            </a:r>
            <a:r>
              <a:rPr lang="el-GR" sz="2000" kern="0" dirty="0">
                <a:solidFill>
                  <a:srgbClr val="000000"/>
                </a:solidFill>
                <a:cs typeface="Arial"/>
              </a:rPr>
              <a:t>για την ελληνική οικονομία</a:t>
            </a:r>
            <a:r>
              <a:rPr lang="en-GB" sz="2000" kern="0" dirty="0">
                <a:solidFill>
                  <a:srgbClr val="000000"/>
                </a:solidFill>
                <a:cs typeface="Arial"/>
              </a:rPr>
              <a:t> (</a:t>
            </a:r>
            <a:r>
              <a:rPr lang="el-GR" sz="2000" kern="0" dirty="0">
                <a:solidFill>
                  <a:srgbClr val="000000"/>
                </a:solidFill>
                <a:cs typeface="Arial"/>
              </a:rPr>
              <a:t>σημαντικός φυσικός πόρος 3</a:t>
            </a:r>
            <a:r>
              <a:rPr lang="en-US" sz="2000" kern="0" dirty="0">
                <a:solidFill>
                  <a:srgbClr val="000000"/>
                </a:solidFill>
                <a:cs typeface="Arial"/>
              </a:rPr>
              <a:t>S- ‘Sun Sand Sea’</a:t>
            </a:r>
            <a:r>
              <a:rPr lang="el-GR" sz="2000" kern="0" dirty="0">
                <a:solidFill>
                  <a:srgbClr val="000000"/>
                </a:solidFill>
                <a:cs typeface="Arial"/>
              </a:rPr>
              <a:t> τουρισμός</a:t>
            </a:r>
            <a:r>
              <a:rPr lang="en-GB" sz="2000" kern="0" dirty="0">
                <a:solidFill>
                  <a:srgbClr val="000000"/>
                </a:solidFill>
                <a:cs typeface="Arial"/>
              </a:rPr>
              <a:t>)</a:t>
            </a:r>
            <a:endParaRPr lang="el-GR" sz="2000" kern="0" dirty="0">
              <a:solidFill>
                <a:srgbClr val="000000"/>
              </a:solidFill>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p:cNvPicPr>
            <a:picLocks noChangeAspect="1" noChangeArrowheads="1"/>
          </p:cNvPicPr>
          <p:nvPr/>
        </p:nvPicPr>
        <p:blipFill>
          <a:blip r:embed="rId2" cstate="email"/>
          <a:srcRect/>
          <a:stretch>
            <a:fillRect/>
          </a:stretch>
        </p:blipFill>
        <p:spPr bwMode="auto">
          <a:xfrm>
            <a:off x="0" y="188913"/>
            <a:ext cx="4732338" cy="6308725"/>
          </a:xfrm>
          <a:prstGeom prst="rect">
            <a:avLst/>
          </a:prstGeom>
          <a:noFill/>
          <a:ln w="9525">
            <a:noFill/>
            <a:miter lim="800000"/>
            <a:headEnd/>
            <a:tailEnd/>
          </a:ln>
        </p:spPr>
      </p:pic>
      <p:pic>
        <p:nvPicPr>
          <p:cNvPr id="52227" name="Picture 6" descr="suoper paradise 1"/>
          <p:cNvPicPr>
            <a:picLocks noChangeAspect="1" noChangeArrowheads="1"/>
          </p:cNvPicPr>
          <p:nvPr/>
        </p:nvPicPr>
        <p:blipFill>
          <a:blip r:embed="rId3" cstate="email"/>
          <a:srcRect/>
          <a:stretch>
            <a:fillRect/>
          </a:stretch>
        </p:blipFill>
        <p:spPr bwMode="auto">
          <a:xfrm>
            <a:off x="4860925" y="2924175"/>
            <a:ext cx="4211638" cy="2457450"/>
          </a:xfrm>
          <a:prstGeom prst="rect">
            <a:avLst/>
          </a:prstGeom>
          <a:noFill/>
          <a:ln w="9525">
            <a:noFill/>
            <a:miter lim="800000"/>
            <a:headEnd/>
            <a:tailEnd/>
          </a:ln>
        </p:spPr>
      </p:pic>
      <p:pic>
        <p:nvPicPr>
          <p:cNvPr id="52228" name="Picture 7" descr="aegean"/>
          <p:cNvPicPr>
            <a:picLocks noChangeAspect="1" noChangeArrowheads="1"/>
          </p:cNvPicPr>
          <p:nvPr/>
        </p:nvPicPr>
        <p:blipFill>
          <a:blip r:embed="rId4" cstate="email"/>
          <a:srcRect/>
          <a:stretch>
            <a:fillRect/>
          </a:stretch>
        </p:blipFill>
        <p:spPr bwMode="auto">
          <a:xfrm>
            <a:off x="4787900" y="188913"/>
            <a:ext cx="3024188" cy="2743200"/>
          </a:xfrm>
          <a:prstGeom prst="rect">
            <a:avLst/>
          </a:prstGeom>
          <a:noFill/>
          <a:ln w="9525">
            <a:noFill/>
            <a:miter lim="800000"/>
            <a:headEnd/>
            <a:tailEnd/>
          </a:ln>
        </p:spPr>
      </p:pic>
      <p:sp>
        <p:nvSpPr>
          <p:cNvPr id="12" name="Text Box 5"/>
          <p:cNvSpPr txBox="1">
            <a:spLocks noChangeArrowheads="1"/>
          </p:cNvSpPr>
          <p:nvPr/>
        </p:nvSpPr>
        <p:spPr bwMode="auto">
          <a:xfrm>
            <a:off x="4787900" y="5451475"/>
            <a:ext cx="4356100" cy="1077218"/>
          </a:xfrm>
          <a:prstGeom prst="rect">
            <a:avLst/>
          </a:prstGeom>
          <a:noFill/>
          <a:ln w="9525">
            <a:noFill/>
            <a:miter lim="800000"/>
            <a:headEnd/>
            <a:tailEnd/>
          </a:ln>
          <a:effectLst/>
        </p:spPr>
        <p:txBody>
          <a:bodyPr>
            <a:spAutoFit/>
          </a:bodyPr>
          <a:lstStyle/>
          <a:p>
            <a:pPr algn="just">
              <a:lnSpc>
                <a:spcPct val="80000"/>
              </a:lnSpc>
              <a:spcBef>
                <a:spcPct val="20000"/>
              </a:spcBef>
              <a:defRPr/>
            </a:pPr>
            <a:r>
              <a:rPr lang="en-GB" sz="2000" kern="0" dirty="0">
                <a:solidFill>
                  <a:prstClr val="black">
                    <a:lumMod val="85000"/>
                    <a:lumOff val="15000"/>
                  </a:prstClr>
                </a:solidFill>
                <a:cs typeface="Arial" charset="0"/>
              </a:rPr>
              <a:t>Super Paradise (Mykonos). A pocket beach with very large economic potential. Economic value of </a:t>
            </a:r>
            <a:r>
              <a:rPr lang="en-US" sz="2000" kern="0" dirty="0">
                <a:solidFill>
                  <a:prstClr val="black">
                    <a:lumMod val="85000"/>
                    <a:lumOff val="15000"/>
                  </a:prstClr>
                </a:solidFill>
                <a:cs typeface="Arial" charset="0"/>
              </a:rPr>
              <a:t>t</a:t>
            </a:r>
            <a:r>
              <a:rPr lang="en-GB" sz="2000" kern="0" dirty="0">
                <a:solidFill>
                  <a:prstClr val="black">
                    <a:lumMod val="85000"/>
                    <a:lumOff val="15000"/>
                  </a:prstClr>
                </a:solidFill>
                <a:cs typeface="Arial" charset="0"/>
              </a:rPr>
              <a:t>his beach, €60000/m/yr.</a:t>
            </a:r>
            <a:r>
              <a:rPr lang="el-GR" sz="2000" kern="0" dirty="0">
                <a:solidFill>
                  <a:prstClr val="black">
                    <a:lumMod val="85000"/>
                    <a:lumOff val="15000"/>
                  </a:prstClr>
                </a:solidFill>
                <a:cs typeface="Arial" charset="0"/>
              </a:rPr>
              <a:t> </a:t>
            </a:r>
          </a:p>
        </p:txBody>
      </p:sp>
      <p:sp>
        <p:nvSpPr>
          <p:cNvPr id="52230" name="Line 8"/>
          <p:cNvSpPr>
            <a:spLocks noChangeShapeType="1"/>
          </p:cNvSpPr>
          <p:nvPr/>
        </p:nvSpPr>
        <p:spPr bwMode="auto">
          <a:xfrm flipH="1">
            <a:off x="6372225" y="1052513"/>
            <a:ext cx="71438" cy="217487"/>
          </a:xfrm>
          <a:prstGeom prst="line">
            <a:avLst/>
          </a:prstGeom>
          <a:noFill/>
          <a:ln w="88900">
            <a:solidFill>
              <a:srgbClr val="FF0000"/>
            </a:solidFill>
            <a:round/>
            <a:headEnd/>
            <a:tailEnd type="triangle" w="med" len="med"/>
          </a:ln>
        </p:spPr>
        <p:txBody>
          <a:bodyPr/>
          <a:lstStyle/>
          <a:p>
            <a:pPr fontAlgn="base">
              <a:spcBef>
                <a:spcPct val="0"/>
              </a:spcBef>
              <a:spcAft>
                <a:spcPct val="0"/>
              </a:spcAft>
            </a:pPr>
            <a:endParaRPr lang="en-GB" sz="2400">
              <a:solidFill>
                <a:prstClr val="black"/>
              </a:solidFill>
              <a:latin typeface="Times New Roman" pitchFamily="18" charset="0"/>
              <a:cs typeface="Arial"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5"/>
          <p:cNvSpPr>
            <a:spLocks noGrp="1" noChangeArrowheads="1"/>
          </p:cNvSpPr>
          <p:nvPr>
            <p:ph type="body" idx="1"/>
          </p:nvPr>
        </p:nvSpPr>
        <p:spPr>
          <a:xfrm>
            <a:off x="1043608" y="1844824"/>
            <a:ext cx="7275512" cy="3332163"/>
          </a:xfrm>
        </p:spPr>
        <p:txBody>
          <a:bodyPr/>
          <a:lstStyle/>
          <a:p>
            <a:pPr marL="0" indent="0" algn="just" eaLnBrk="1" hangingPunct="1">
              <a:buFontTx/>
              <a:buNone/>
              <a:defRPr/>
            </a:pPr>
            <a:r>
              <a:rPr lang="el-GR" sz="2000" dirty="0">
                <a:latin typeface="Calibri" pitchFamily="34" charset="0"/>
              </a:rPr>
              <a:t>Υπάρχουν σημαντικά παγκόσμια προβλήματα διάβρωσης (οπισθοχώρησης) των ακτών (και ιδιαίτερα των παραλιών)</a:t>
            </a:r>
          </a:p>
          <a:p>
            <a:pPr algn="just" eaLnBrk="1" hangingPunct="1">
              <a:buFontTx/>
              <a:buNone/>
              <a:defRPr/>
            </a:pPr>
            <a:endParaRPr lang="el-GR" sz="2000" dirty="0"/>
          </a:p>
          <a:p>
            <a:pPr algn="just" eaLnBrk="1" hangingPunct="1">
              <a:spcBef>
                <a:spcPts val="1800"/>
              </a:spcBef>
              <a:buFontTx/>
              <a:buNone/>
              <a:defRPr/>
            </a:pPr>
            <a:r>
              <a:rPr lang="el-GR" sz="2000" dirty="0">
                <a:latin typeface="Calibri" pitchFamily="34" charset="0"/>
              </a:rPr>
              <a:t>Τα προβλήματα αυτά μπορεί να οφείλονται σε:</a:t>
            </a:r>
          </a:p>
          <a:p>
            <a:pPr algn="just" eaLnBrk="1" hangingPunct="1">
              <a:spcBef>
                <a:spcPts val="1800"/>
              </a:spcBef>
              <a:buFontTx/>
              <a:buNone/>
              <a:defRPr/>
            </a:pPr>
            <a:r>
              <a:rPr lang="el-GR" sz="2000" dirty="0">
                <a:latin typeface="Calibri" pitchFamily="34" charset="0"/>
              </a:rPr>
              <a:t>(α) φυσικούς ή/και </a:t>
            </a:r>
          </a:p>
          <a:p>
            <a:pPr algn="just" eaLnBrk="1" hangingPunct="1">
              <a:spcBef>
                <a:spcPts val="1800"/>
              </a:spcBef>
              <a:buFontTx/>
              <a:buNone/>
              <a:defRPr/>
            </a:pPr>
            <a:r>
              <a:rPr lang="el-GR" sz="2000" dirty="0">
                <a:latin typeface="Calibri" pitchFamily="34" charset="0"/>
              </a:rPr>
              <a:t>(β) ανθρωπογενείς παράγοντες δηλ. σε επεμβάσεις στο περιβάλλον με διάφορους τρόπους και σε διάφορες χωρικές κλίμακες</a:t>
            </a:r>
          </a:p>
        </p:txBody>
      </p:sp>
      <p:sp>
        <p:nvSpPr>
          <p:cNvPr id="9" name="1 - Τίτλος"/>
          <p:cNvSpPr txBox="1">
            <a:spLocks/>
          </p:cNvSpPr>
          <p:nvPr/>
        </p:nvSpPr>
        <p:spPr bwMode="auto">
          <a:xfrm>
            <a:off x="0" y="0"/>
            <a:ext cx="9144000" cy="836712"/>
          </a:xfrm>
          <a:prstGeom prst="rect">
            <a:avLst/>
          </a:prstGeom>
          <a:gradFill flip="none" rotWithShape="1">
            <a:gsLst>
              <a:gs pos="100000">
                <a:sysClr val="window" lastClr="FFFFFF"/>
              </a:gs>
              <a:gs pos="27000">
                <a:srgbClr val="95C9D7">
                  <a:alpha val="60000"/>
                </a:srgbClr>
              </a:gs>
              <a:gs pos="100000">
                <a:srgbClr val="4BACC6">
                  <a:lumMod val="60000"/>
                  <a:lumOff val="40000"/>
                  <a:tint val="23500"/>
                  <a:satMod val="160000"/>
                </a:srgbClr>
              </a:gs>
            </a:gsLst>
            <a:lin ang="0" scaled="1"/>
            <a:tileRect/>
          </a:gradFill>
          <a:ln w="3175" cap="flat" cmpd="sng" algn="ctr">
            <a:noFill/>
            <a:prstDash val="solid"/>
            <a:miter lim="800000"/>
            <a:headEnd/>
            <a:tailEnd/>
          </a:ln>
          <a:effectLst/>
        </p:spPr>
        <p:txBody>
          <a:bodyPr anchor="ctr"/>
          <a:lstStyle/>
          <a:p>
            <a:pPr algn="ctr" eaLnBrk="0" fontAlgn="base" hangingPunct="0">
              <a:spcBef>
                <a:spcPct val="0"/>
              </a:spcBef>
              <a:spcAft>
                <a:spcPct val="0"/>
              </a:spcAft>
              <a:defRPr/>
            </a:pPr>
            <a:r>
              <a:rPr lang="el-GR" sz="2800" b="1" dirty="0">
                <a:solidFill>
                  <a:sysClr val="windowText" lastClr="000000"/>
                </a:solidFill>
                <a:latin typeface="Calibri"/>
                <a:cs typeface="Arial" charset="0"/>
              </a:rPr>
              <a:t>Αιτίες</a:t>
            </a:r>
            <a:endParaRPr lang="el-GR" sz="2800" b="1" dirty="0">
              <a:solidFill>
                <a:sysClr val="windowText" lastClr="000000"/>
              </a:solidFill>
              <a:latin typeface="Bookman Old Style" pitchFamily="18" charset="0"/>
              <a:cs typeface="Arial" charset="0"/>
            </a:endParaRPr>
          </a:p>
        </p:txBody>
      </p:sp>
      <p:cxnSp>
        <p:nvCxnSpPr>
          <p:cNvPr id="53254" name="9 - Ευθεία γραμμή σύνδεσης"/>
          <p:cNvCxnSpPr>
            <a:cxnSpLocks noChangeShapeType="1"/>
          </p:cNvCxnSpPr>
          <p:nvPr/>
        </p:nvCxnSpPr>
        <p:spPr bwMode="auto">
          <a:xfrm>
            <a:off x="0" y="836613"/>
            <a:ext cx="9144000" cy="0"/>
          </a:xfrm>
          <a:prstGeom prst="line">
            <a:avLst/>
          </a:prstGeom>
          <a:noFill/>
          <a:ln w="57150" algn="ctr">
            <a:solidFill>
              <a:srgbClr val="31859C"/>
            </a:solidFill>
            <a:round/>
            <a:headEnd/>
            <a:tailEnd/>
          </a:ln>
        </p:spPr>
      </p:cxnSp>
      <p:sp>
        <p:nvSpPr>
          <p:cNvPr id="53255" name="1 - Τίτλος"/>
          <p:cNvSpPr txBox="1">
            <a:spLocks/>
          </p:cNvSpPr>
          <p:nvPr/>
        </p:nvSpPr>
        <p:spPr bwMode="auto">
          <a:xfrm>
            <a:off x="0" y="6597650"/>
            <a:ext cx="9144000" cy="260350"/>
          </a:xfrm>
          <a:prstGeom prst="rect">
            <a:avLst/>
          </a:prstGeom>
          <a:gradFill rotWithShape="1">
            <a:gsLst>
              <a:gs pos="0">
                <a:srgbClr val="95C9D7"/>
              </a:gs>
              <a:gs pos="27000">
                <a:srgbClr val="95C9D7"/>
              </a:gs>
              <a:gs pos="100000">
                <a:srgbClr val="FFFFFF"/>
              </a:gs>
            </a:gsLst>
            <a:lin ang="0" scaled="1"/>
          </a:gradFill>
          <a:ln w="3175" algn="ctr">
            <a:noFill/>
            <a:miter lim="800000"/>
            <a:headEnd/>
            <a:tailEnd/>
          </a:ln>
        </p:spPr>
        <p:txBody>
          <a:bodyPr anchor="ctr"/>
          <a:lstStyle/>
          <a:p>
            <a:pPr algn="ctr" fontAlgn="base">
              <a:spcBef>
                <a:spcPct val="0"/>
              </a:spcBef>
              <a:spcAft>
                <a:spcPct val="0"/>
              </a:spcAft>
            </a:pPr>
            <a:endParaRPr lang="el-GR" sz="3200">
              <a:solidFill>
                <a:srgbClr val="000000"/>
              </a:solidFill>
              <a:latin typeface="Bookman Old Style" pitchFamily="18" charset="0"/>
              <a:cs typeface="Arial" charset="0"/>
            </a:endParaRPr>
          </a:p>
        </p:txBody>
      </p:sp>
      <p:cxnSp>
        <p:nvCxnSpPr>
          <p:cNvPr id="53256" name="11 - Ευθεία γραμμή σύνδεσης"/>
          <p:cNvCxnSpPr>
            <a:cxnSpLocks noChangeShapeType="1"/>
          </p:cNvCxnSpPr>
          <p:nvPr/>
        </p:nvCxnSpPr>
        <p:spPr bwMode="auto">
          <a:xfrm>
            <a:off x="0" y="6597650"/>
            <a:ext cx="9144000" cy="0"/>
          </a:xfrm>
          <a:prstGeom prst="line">
            <a:avLst/>
          </a:prstGeom>
          <a:noFill/>
          <a:ln w="3175" algn="ctr">
            <a:solidFill>
              <a:srgbClr val="31859C"/>
            </a:solidFill>
            <a:round/>
            <a:headEnd/>
            <a:tailEnd/>
          </a:ln>
        </p:spPr>
      </p:cxnSp>
      <p:pic>
        <p:nvPicPr>
          <p:cNvPr id="13" name="Picture 2"/>
          <p:cNvPicPr>
            <a:picLocks noChangeAspect="1" noChangeArrowheads="1"/>
          </p:cNvPicPr>
          <p:nvPr/>
        </p:nvPicPr>
        <p:blipFill>
          <a:blip r:embed="rId3" cstate="email"/>
          <a:srcRect/>
          <a:stretch>
            <a:fillRect/>
          </a:stretch>
        </p:blipFill>
        <p:spPr bwMode="auto">
          <a:xfrm>
            <a:off x="0" y="0"/>
            <a:ext cx="780777" cy="785292"/>
          </a:xfrm>
          <a:prstGeom prst="rect">
            <a:avLst/>
          </a:prstGeom>
          <a:blipFill>
            <a:blip r:embed="rId4" cstate="email"/>
            <a:tile tx="0" ty="0" sx="100000" sy="100000" flip="none" algn="tl"/>
          </a:blipFill>
          <a:ln w="9525">
            <a:noFill/>
            <a:miter lim="800000"/>
            <a:headEnd/>
            <a:tailEnd/>
          </a:ln>
          <a:effectLst>
            <a:innerShdw blurRad="63500" dist="50800" dir="2700000">
              <a:prstClr val="black">
                <a:alpha val="50000"/>
              </a:prstClr>
            </a:innerShdw>
            <a:softEdge rad="63500"/>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Grp="1" noChangeArrowheads="1"/>
          </p:cNvSpPr>
          <p:nvPr>
            <p:ph type="body" idx="1"/>
          </p:nvPr>
        </p:nvSpPr>
        <p:spPr>
          <a:xfrm>
            <a:off x="539553" y="1557338"/>
            <a:ext cx="8208912" cy="3921125"/>
          </a:xfrm>
        </p:spPr>
        <p:txBody>
          <a:bodyPr/>
          <a:lstStyle/>
          <a:p>
            <a:pPr algn="just" eaLnBrk="1" hangingPunct="1">
              <a:lnSpc>
                <a:spcPct val="80000"/>
              </a:lnSpc>
              <a:buFontTx/>
              <a:buNone/>
            </a:pPr>
            <a:endParaRPr lang="el-GR" sz="2400" dirty="0">
              <a:latin typeface="Arial" charset="0"/>
            </a:endParaRPr>
          </a:p>
          <a:p>
            <a:pPr algn="just" eaLnBrk="1" hangingPunct="1"/>
            <a:r>
              <a:rPr lang="el-GR" sz="2000" dirty="0">
                <a:latin typeface="Calibri" pitchFamily="34" charset="0"/>
                <a:cs typeface="Calibri" pitchFamily="34" charset="0"/>
              </a:rPr>
              <a:t>Άνοδος Μέσης Στάθμης Θάλασσας (Μακροχρόνια)</a:t>
            </a:r>
          </a:p>
          <a:p>
            <a:pPr algn="just" eaLnBrk="1" hangingPunct="1"/>
            <a:endParaRPr lang="el-GR" sz="2000" dirty="0">
              <a:latin typeface="Calibri" pitchFamily="34" charset="0"/>
            </a:endParaRPr>
          </a:p>
          <a:p>
            <a:pPr algn="just" eaLnBrk="1" hangingPunct="1"/>
            <a:r>
              <a:rPr lang="el-GR" sz="2000" dirty="0">
                <a:latin typeface="Calibri" pitchFamily="34" charset="0"/>
              </a:rPr>
              <a:t>Αύξηση στα ακραία θαλάσσια καιρικά φαινόμενα (θύελλες (</a:t>
            </a:r>
            <a:r>
              <a:rPr lang="el-GR" sz="2000" dirty="0" err="1">
                <a:latin typeface="Calibri" pitchFamily="34" charset="0"/>
              </a:rPr>
              <a:t>storms</a:t>
            </a:r>
            <a:r>
              <a:rPr lang="el-GR" sz="2000" dirty="0">
                <a:latin typeface="Calibri" pitchFamily="34" charset="0"/>
              </a:rPr>
              <a:t>), θυελλώδεις κυματισμούς (</a:t>
            </a:r>
            <a:r>
              <a:rPr lang="el-GR" sz="2000" dirty="0" err="1">
                <a:latin typeface="Calibri" pitchFamily="34" charset="0"/>
              </a:rPr>
              <a:t>storm</a:t>
            </a:r>
            <a:r>
              <a:rPr lang="el-GR" sz="2000" dirty="0">
                <a:latin typeface="Calibri" pitchFamily="34" charset="0"/>
              </a:rPr>
              <a:t> </a:t>
            </a:r>
            <a:r>
              <a:rPr lang="el-GR" sz="2000" dirty="0" err="1">
                <a:latin typeface="Calibri" pitchFamily="34" charset="0"/>
              </a:rPr>
              <a:t>waves</a:t>
            </a:r>
            <a:r>
              <a:rPr lang="el-GR" sz="2000" dirty="0">
                <a:latin typeface="Calibri" pitchFamily="34" charset="0"/>
              </a:rPr>
              <a:t>) και μετεωρολογικών παλιρροιών (</a:t>
            </a:r>
            <a:r>
              <a:rPr lang="el-GR" sz="2000" dirty="0" err="1">
                <a:latin typeface="Calibri" pitchFamily="34" charset="0"/>
              </a:rPr>
              <a:t>storm</a:t>
            </a:r>
            <a:r>
              <a:rPr lang="el-GR" sz="2000" dirty="0">
                <a:latin typeface="Calibri" pitchFamily="34" charset="0"/>
              </a:rPr>
              <a:t> </a:t>
            </a:r>
            <a:r>
              <a:rPr lang="el-GR" sz="2000" dirty="0" err="1">
                <a:latin typeface="Calibri" pitchFamily="34" charset="0"/>
              </a:rPr>
              <a:t>surges</a:t>
            </a:r>
            <a:r>
              <a:rPr lang="el-GR" sz="2000" dirty="0">
                <a:latin typeface="Calibri" pitchFamily="34" charset="0"/>
              </a:rPr>
              <a:t>)) (βραχυχρόνια)</a:t>
            </a:r>
          </a:p>
          <a:p>
            <a:pPr algn="just" eaLnBrk="1" hangingPunct="1"/>
            <a:endParaRPr lang="el-GR" sz="2000" dirty="0">
              <a:latin typeface="Calibri" pitchFamily="34" charset="0"/>
            </a:endParaRPr>
          </a:p>
          <a:p>
            <a:pPr algn="just" eaLnBrk="1" hangingPunct="1"/>
            <a:r>
              <a:rPr lang="el-GR" sz="2000" dirty="0">
                <a:latin typeface="Calibri" pitchFamily="34" charset="0"/>
              </a:rPr>
              <a:t>Καθίζηση του εδάφους</a:t>
            </a:r>
          </a:p>
          <a:p>
            <a:pPr algn="just" eaLnBrk="1" hangingPunct="1"/>
            <a:endParaRPr lang="el-GR" sz="2000" dirty="0">
              <a:latin typeface="Calibri" pitchFamily="34" charset="0"/>
            </a:endParaRPr>
          </a:p>
          <a:p>
            <a:pPr algn="just" eaLnBrk="1" hangingPunct="1"/>
            <a:r>
              <a:rPr lang="el-GR" sz="2000" dirty="0">
                <a:latin typeface="Calibri" pitchFamily="34" charset="0"/>
              </a:rPr>
              <a:t>Φυσική μείωση </a:t>
            </a:r>
            <a:r>
              <a:rPr lang="el-GR" sz="2000" dirty="0" err="1">
                <a:latin typeface="Calibri" pitchFamily="34" charset="0"/>
              </a:rPr>
              <a:t>ιζηματοπαροχής</a:t>
            </a:r>
            <a:r>
              <a:rPr lang="el-GR" sz="2000" dirty="0">
                <a:latin typeface="Calibri" pitchFamily="34" charset="0"/>
              </a:rPr>
              <a:t>: Τάσεις στη βροχόπτωση (και </a:t>
            </a:r>
            <a:r>
              <a:rPr lang="el-GR" sz="2000" dirty="0" err="1">
                <a:latin typeface="Calibri" pitchFamily="34" charset="0"/>
              </a:rPr>
              <a:t>ιζηματοπαροχή</a:t>
            </a:r>
            <a:r>
              <a:rPr lang="el-GR" sz="2000" dirty="0">
                <a:latin typeface="Calibri" pitchFamily="34" charset="0"/>
              </a:rPr>
              <a:t>?) </a:t>
            </a:r>
            <a:endParaRPr lang="en-GB" sz="2000" dirty="0">
              <a:latin typeface="Calibri" pitchFamily="34" charset="0"/>
            </a:endParaRPr>
          </a:p>
        </p:txBody>
      </p:sp>
      <p:sp>
        <p:nvSpPr>
          <p:cNvPr id="9" name="1 - Τίτλος"/>
          <p:cNvSpPr txBox="1">
            <a:spLocks/>
          </p:cNvSpPr>
          <p:nvPr/>
        </p:nvSpPr>
        <p:spPr bwMode="auto">
          <a:xfrm>
            <a:off x="0" y="0"/>
            <a:ext cx="9144000" cy="836712"/>
          </a:xfrm>
          <a:prstGeom prst="rect">
            <a:avLst/>
          </a:prstGeom>
          <a:gradFill flip="none" rotWithShape="1">
            <a:gsLst>
              <a:gs pos="100000">
                <a:sysClr val="window" lastClr="FFFFFF"/>
              </a:gs>
              <a:gs pos="27000">
                <a:srgbClr val="95C9D7">
                  <a:alpha val="60000"/>
                </a:srgbClr>
              </a:gs>
              <a:gs pos="100000">
                <a:srgbClr val="4BACC6">
                  <a:lumMod val="60000"/>
                  <a:lumOff val="40000"/>
                  <a:tint val="23500"/>
                  <a:satMod val="160000"/>
                </a:srgbClr>
              </a:gs>
            </a:gsLst>
            <a:lin ang="0" scaled="1"/>
            <a:tileRect/>
          </a:gradFill>
          <a:ln w="3175" cap="flat" cmpd="sng" algn="ctr">
            <a:noFill/>
            <a:prstDash val="solid"/>
            <a:miter lim="800000"/>
            <a:headEnd/>
            <a:tailEnd/>
          </a:ln>
          <a:effectLst/>
        </p:spPr>
        <p:txBody>
          <a:bodyPr anchor="ctr"/>
          <a:lstStyle/>
          <a:p>
            <a:pPr algn="ctr" eaLnBrk="0" fontAlgn="base" hangingPunct="0">
              <a:spcBef>
                <a:spcPct val="0"/>
              </a:spcBef>
              <a:spcAft>
                <a:spcPct val="0"/>
              </a:spcAft>
              <a:defRPr/>
            </a:pPr>
            <a:r>
              <a:rPr lang="el-GR" sz="2800" b="1" dirty="0">
                <a:solidFill>
                  <a:sysClr val="windowText" lastClr="000000"/>
                </a:solidFill>
                <a:latin typeface="Calibri"/>
                <a:cs typeface="Arial" charset="0"/>
              </a:rPr>
              <a:t>Φυσικά αίτια</a:t>
            </a:r>
            <a:endParaRPr lang="el-GR" sz="2800" b="1" dirty="0">
              <a:solidFill>
                <a:sysClr val="windowText" lastClr="000000"/>
              </a:solidFill>
              <a:latin typeface="Bookman Old Style" pitchFamily="18" charset="0"/>
              <a:cs typeface="Arial" charset="0"/>
            </a:endParaRPr>
          </a:p>
        </p:txBody>
      </p:sp>
      <p:cxnSp>
        <p:nvCxnSpPr>
          <p:cNvPr id="54278" name="9 - Ευθεία γραμμή σύνδεσης"/>
          <p:cNvCxnSpPr>
            <a:cxnSpLocks noChangeShapeType="1"/>
          </p:cNvCxnSpPr>
          <p:nvPr/>
        </p:nvCxnSpPr>
        <p:spPr bwMode="auto">
          <a:xfrm>
            <a:off x="0" y="836613"/>
            <a:ext cx="9144000" cy="0"/>
          </a:xfrm>
          <a:prstGeom prst="line">
            <a:avLst/>
          </a:prstGeom>
          <a:noFill/>
          <a:ln w="57150" algn="ctr">
            <a:solidFill>
              <a:srgbClr val="31859C"/>
            </a:solidFill>
            <a:round/>
            <a:headEnd/>
            <a:tailEnd/>
          </a:ln>
        </p:spPr>
      </p:cxnSp>
      <p:sp>
        <p:nvSpPr>
          <p:cNvPr id="54279" name="1 - Τίτλος"/>
          <p:cNvSpPr txBox="1">
            <a:spLocks/>
          </p:cNvSpPr>
          <p:nvPr/>
        </p:nvSpPr>
        <p:spPr bwMode="auto">
          <a:xfrm>
            <a:off x="0" y="6597650"/>
            <a:ext cx="9144000" cy="260350"/>
          </a:xfrm>
          <a:prstGeom prst="rect">
            <a:avLst/>
          </a:prstGeom>
          <a:gradFill rotWithShape="1">
            <a:gsLst>
              <a:gs pos="0">
                <a:srgbClr val="95C9D7"/>
              </a:gs>
              <a:gs pos="27000">
                <a:srgbClr val="95C9D7"/>
              </a:gs>
              <a:gs pos="100000">
                <a:srgbClr val="FFFFFF"/>
              </a:gs>
            </a:gsLst>
            <a:lin ang="0" scaled="1"/>
          </a:gradFill>
          <a:ln w="3175" algn="ctr">
            <a:noFill/>
            <a:miter lim="800000"/>
            <a:headEnd/>
            <a:tailEnd/>
          </a:ln>
        </p:spPr>
        <p:txBody>
          <a:bodyPr anchor="ctr"/>
          <a:lstStyle/>
          <a:p>
            <a:pPr algn="ctr" fontAlgn="base">
              <a:spcBef>
                <a:spcPct val="0"/>
              </a:spcBef>
              <a:spcAft>
                <a:spcPct val="0"/>
              </a:spcAft>
            </a:pPr>
            <a:endParaRPr lang="el-GR" sz="3200">
              <a:solidFill>
                <a:srgbClr val="000000"/>
              </a:solidFill>
              <a:latin typeface="Bookman Old Style" pitchFamily="18" charset="0"/>
              <a:cs typeface="Arial" charset="0"/>
            </a:endParaRPr>
          </a:p>
        </p:txBody>
      </p:sp>
      <p:cxnSp>
        <p:nvCxnSpPr>
          <p:cNvPr id="54280" name="11 - Ευθεία γραμμή σύνδεσης"/>
          <p:cNvCxnSpPr>
            <a:cxnSpLocks noChangeShapeType="1"/>
          </p:cNvCxnSpPr>
          <p:nvPr/>
        </p:nvCxnSpPr>
        <p:spPr bwMode="auto">
          <a:xfrm>
            <a:off x="0" y="6597650"/>
            <a:ext cx="9144000" cy="0"/>
          </a:xfrm>
          <a:prstGeom prst="line">
            <a:avLst/>
          </a:prstGeom>
          <a:noFill/>
          <a:ln w="3175" algn="ctr">
            <a:solidFill>
              <a:srgbClr val="31859C"/>
            </a:solidFill>
            <a:round/>
            <a:headEnd/>
            <a:tailEnd/>
          </a:ln>
        </p:spPr>
      </p:cxnSp>
      <p:pic>
        <p:nvPicPr>
          <p:cNvPr id="13" name="Picture 2"/>
          <p:cNvPicPr>
            <a:picLocks noChangeAspect="1" noChangeArrowheads="1"/>
          </p:cNvPicPr>
          <p:nvPr/>
        </p:nvPicPr>
        <p:blipFill>
          <a:blip r:embed="rId3" cstate="email"/>
          <a:srcRect/>
          <a:stretch>
            <a:fillRect/>
          </a:stretch>
        </p:blipFill>
        <p:spPr bwMode="auto">
          <a:xfrm>
            <a:off x="0" y="0"/>
            <a:ext cx="780777" cy="785292"/>
          </a:xfrm>
          <a:prstGeom prst="rect">
            <a:avLst/>
          </a:prstGeom>
          <a:blipFill>
            <a:blip r:embed="rId4" cstate="email"/>
            <a:tile tx="0" ty="0" sx="100000" sy="100000" flip="none" algn="tl"/>
          </a:blipFill>
          <a:ln w="9525">
            <a:noFill/>
            <a:miter lim="800000"/>
            <a:headEnd/>
            <a:tailEnd/>
          </a:ln>
          <a:effectLst>
            <a:innerShdw blurRad="63500" dist="50800" dir="2700000">
              <a:prstClr val="black">
                <a:alpha val="50000"/>
              </a:prstClr>
            </a:innerShdw>
            <a:softEdge rad="63500"/>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Grp="1" noChangeArrowheads="1"/>
          </p:cNvSpPr>
          <p:nvPr>
            <p:ph type="body" idx="1"/>
          </p:nvPr>
        </p:nvSpPr>
        <p:spPr>
          <a:xfrm>
            <a:off x="395288" y="1196975"/>
            <a:ext cx="8497887" cy="4320257"/>
          </a:xfrm>
        </p:spPr>
        <p:txBody>
          <a:bodyPr/>
          <a:lstStyle/>
          <a:p>
            <a:pPr eaLnBrk="1" hangingPunct="1">
              <a:lnSpc>
                <a:spcPct val="80000"/>
              </a:lnSpc>
              <a:buFontTx/>
              <a:buNone/>
            </a:pPr>
            <a:r>
              <a:rPr lang="el-GR" sz="2000" b="1" dirty="0">
                <a:latin typeface="Calibri" pitchFamily="34" charset="0"/>
                <a:cs typeface="Calibri" pitchFamily="34" charset="0"/>
              </a:rPr>
              <a:t>Άνοδος Μέσης Στάθμης Θάλασσας</a:t>
            </a:r>
            <a:r>
              <a:rPr lang="en-US" sz="2000" b="1" dirty="0">
                <a:latin typeface="Calibri" pitchFamily="34" charset="0"/>
                <a:cs typeface="Calibri" pitchFamily="34" charset="0"/>
              </a:rPr>
              <a:t> (</a:t>
            </a:r>
            <a:r>
              <a:rPr lang="el-GR" sz="2000" b="1" dirty="0">
                <a:latin typeface="Calibri" pitchFamily="34" charset="0"/>
                <a:cs typeface="Calibri" pitchFamily="34" charset="0"/>
              </a:rPr>
              <a:t>μακροχρόνια)</a:t>
            </a:r>
            <a:endParaRPr lang="en-US" sz="2000" b="1" dirty="0">
              <a:latin typeface="Calibri" pitchFamily="34" charset="0"/>
              <a:cs typeface="Calibri" pitchFamily="34" charset="0"/>
            </a:endParaRPr>
          </a:p>
          <a:p>
            <a:pPr eaLnBrk="1" hangingPunct="1">
              <a:lnSpc>
                <a:spcPct val="80000"/>
              </a:lnSpc>
              <a:buFontTx/>
              <a:buNone/>
            </a:pPr>
            <a:endParaRPr lang="el-GR" sz="2400" dirty="0">
              <a:latin typeface="Arial" charset="0"/>
            </a:endParaRPr>
          </a:p>
          <a:p>
            <a:pPr eaLnBrk="1" hangingPunct="1">
              <a:lnSpc>
                <a:spcPct val="80000"/>
              </a:lnSpc>
              <a:buFontTx/>
              <a:buNone/>
            </a:pPr>
            <a:endParaRPr lang="el-GR" sz="2400" dirty="0">
              <a:latin typeface="Arial" charset="0"/>
            </a:endParaRPr>
          </a:p>
          <a:p>
            <a:pPr marL="0" lvl="0" indent="0" eaLnBrk="1" hangingPunct="1">
              <a:spcBef>
                <a:spcPct val="0"/>
              </a:spcBef>
              <a:buClr>
                <a:srgbClr val="031F49"/>
              </a:buClr>
              <a:buNone/>
              <a:defRPr/>
            </a:pPr>
            <a:r>
              <a:rPr lang="el-GR" sz="2000" kern="1200" dirty="0">
                <a:solidFill>
                  <a:prstClr val="black"/>
                </a:solidFill>
                <a:latin typeface="Calibri"/>
              </a:rPr>
              <a:t>Αποτελεί αναπόφευκτη επίπτωση της παγκόσμιας θέρμανσης για 2 κυρίως λόγους:</a:t>
            </a:r>
            <a:endParaRPr lang="el-GR" sz="2000" dirty="0">
              <a:solidFill>
                <a:srgbClr val="000000"/>
              </a:solidFill>
              <a:latin typeface="Calibri"/>
              <a:cs typeface="Arial"/>
            </a:endParaRPr>
          </a:p>
          <a:p>
            <a:pPr lvl="0" eaLnBrk="1" hangingPunct="1">
              <a:spcBef>
                <a:spcPct val="0"/>
              </a:spcBef>
              <a:buClr>
                <a:srgbClr val="031F49"/>
              </a:buClr>
              <a:buNone/>
              <a:defRPr/>
            </a:pPr>
            <a:endParaRPr lang="el-GR" sz="2000" dirty="0">
              <a:solidFill>
                <a:srgbClr val="000000"/>
              </a:solidFill>
              <a:latin typeface="Calibri"/>
              <a:cs typeface="Arial"/>
            </a:endParaRPr>
          </a:p>
          <a:p>
            <a:pPr lvl="0" eaLnBrk="1" hangingPunct="1">
              <a:spcBef>
                <a:spcPct val="0"/>
              </a:spcBef>
              <a:buClr>
                <a:srgbClr val="031F49"/>
              </a:buClr>
              <a:buBlip>
                <a:blip r:embed="rId3"/>
              </a:buBlip>
              <a:defRPr/>
            </a:pPr>
            <a:r>
              <a:rPr lang="el-GR" sz="2000" kern="1200" dirty="0">
                <a:solidFill>
                  <a:prstClr val="black"/>
                </a:solidFill>
                <a:latin typeface="Calibri"/>
              </a:rPr>
              <a:t>Το θαλάσσιο νερό διαστέλλεται καθώς θερμαίνεται (</a:t>
            </a:r>
            <a:r>
              <a:rPr lang="el-GR" sz="2000" kern="1200" dirty="0" err="1">
                <a:solidFill>
                  <a:prstClr val="black"/>
                </a:solidFill>
                <a:latin typeface="Calibri"/>
              </a:rPr>
              <a:t>στερική</a:t>
            </a:r>
            <a:r>
              <a:rPr lang="el-GR" sz="2000" kern="1200" dirty="0">
                <a:solidFill>
                  <a:prstClr val="black"/>
                </a:solidFill>
                <a:latin typeface="Calibri"/>
              </a:rPr>
              <a:t> ανύψωση της θαλάσσιας στάθμης) </a:t>
            </a:r>
            <a:r>
              <a:rPr lang="en-US" sz="2000" kern="1200" dirty="0">
                <a:solidFill>
                  <a:prstClr val="black"/>
                </a:solidFill>
                <a:latin typeface="Calibri"/>
              </a:rPr>
              <a:t>(</a:t>
            </a:r>
            <a:r>
              <a:rPr lang="el-GR" sz="2000" kern="1200" dirty="0">
                <a:solidFill>
                  <a:prstClr val="black"/>
                </a:solidFill>
                <a:latin typeface="Calibri"/>
              </a:rPr>
              <a:t>την περίοδο </a:t>
            </a:r>
            <a:r>
              <a:rPr lang="el-GR" sz="2000" u="sng" kern="1200" dirty="0">
                <a:solidFill>
                  <a:prstClr val="black"/>
                </a:solidFill>
                <a:latin typeface="Calibri"/>
              </a:rPr>
              <a:t>1961-2003</a:t>
            </a:r>
            <a:r>
              <a:rPr lang="en-US" sz="2000" kern="1200" dirty="0">
                <a:solidFill>
                  <a:prstClr val="black"/>
                </a:solidFill>
                <a:latin typeface="Calibri"/>
              </a:rPr>
              <a:t> </a:t>
            </a:r>
            <a:r>
              <a:rPr lang="el-GR" sz="2000" kern="1200" dirty="0">
                <a:solidFill>
                  <a:srgbClr val="0070C0"/>
                </a:solidFill>
                <a:latin typeface="Calibri"/>
              </a:rPr>
              <a:t>~40% </a:t>
            </a:r>
            <a:r>
              <a:rPr lang="en-US" sz="2000" kern="1200" dirty="0">
                <a:solidFill>
                  <a:srgbClr val="0070C0"/>
                </a:solidFill>
                <a:latin typeface="Calibri"/>
              </a:rPr>
              <a:t> </a:t>
            </a:r>
            <a:r>
              <a:rPr lang="el-GR" sz="2000" kern="1200" dirty="0">
                <a:solidFill>
                  <a:prstClr val="black"/>
                </a:solidFill>
                <a:latin typeface="Calibri"/>
              </a:rPr>
              <a:t>συνεισφορά)</a:t>
            </a:r>
            <a:endParaRPr lang="el-GR" sz="2000" b="1" kern="1200" dirty="0">
              <a:solidFill>
                <a:prstClr val="black"/>
              </a:solidFill>
              <a:latin typeface="Calibri"/>
            </a:endParaRPr>
          </a:p>
          <a:p>
            <a:pPr lvl="0" eaLnBrk="1" hangingPunct="1">
              <a:spcBef>
                <a:spcPct val="0"/>
              </a:spcBef>
              <a:buClr>
                <a:srgbClr val="031F49"/>
              </a:buClr>
              <a:buBlip>
                <a:blip r:embed="rId3"/>
              </a:buBlip>
              <a:defRPr/>
            </a:pPr>
            <a:endParaRPr lang="el-GR" sz="2000" kern="1200" dirty="0">
              <a:solidFill>
                <a:prstClr val="black"/>
              </a:solidFill>
              <a:latin typeface="Calibri"/>
            </a:endParaRPr>
          </a:p>
          <a:p>
            <a:pPr lvl="0" eaLnBrk="1" hangingPunct="1">
              <a:spcBef>
                <a:spcPct val="0"/>
              </a:spcBef>
              <a:buClr>
                <a:srgbClr val="031F49"/>
              </a:buClr>
              <a:buBlip>
                <a:blip r:embed="rId3"/>
              </a:buBlip>
              <a:defRPr/>
            </a:pPr>
            <a:r>
              <a:rPr lang="el-GR" sz="2000" kern="1200" dirty="0">
                <a:solidFill>
                  <a:prstClr val="black"/>
                </a:solidFill>
                <a:latin typeface="Calibri"/>
              </a:rPr>
              <a:t>Το νερό προστίθεται στους ωκεανούς λόγω τήξης των ηπειρωτικών πάγων</a:t>
            </a:r>
            <a:r>
              <a:rPr lang="en-US" sz="2000" kern="1200" dirty="0">
                <a:solidFill>
                  <a:prstClr val="black"/>
                </a:solidFill>
                <a:latin typeface="Calibri"/>
              </a:rPr>
              <a:t> (</a:t>
            </a:r>
            <a:r>
              <a:rPr lang="el-GR" sz="2000" kern="1200" dirty="0">
                <a:solidFill>
                  <a:prstClr val="black"/>
                </a:solidFill>
                <a:latin typeface="Calibri"/>
              </a:rPr>
              <a:t>την περίοδο </a:t>
            </a:r>
            <a:r>
              <a:rPr lang="el-GR" sz="2000" u="sng" kern="1200" dirty="0">
                <a:solidFill>
                  <a:prstClr val="black"/>
                </a:solidFill>
                <a:latin typeface="Calibri"/>
              </a:rPr>
              <a:t>1961-2003</a:t>
            </a:r>
            <a:r>
              <a:rPr lang="en-US" sz="2000" kern="1200" dirty="0">
                <a:solidFill>
                  <a:prstClr val="black"/>
                </a:solidFill>
                <a:latin typeface="Calibri"/>
              </a:rPr>
              <a:t> </a:t>
            </a:r>
            <a:r>
              <a:rPr lang="el-GR" sz="2000" kern="1200" dirty="0">
                <a:solidFill>
                  <a:srgbClr val="0070C0"/>
                </a:solidFill>
                <a:latin typeface="Calibri"/>
              </a:rPr>
              <a:t>~60% </a:t>
            </a:r>
            <a:r>
              <a:rPr lang="en-US" sz="2000" kern="1200" dirty="0">
                <a:solidFill>
                  <a:srgbClr val="0070C0"/>
                </a:solidFill>
                <a:latin typeface="Calibri"/>
              </a:rPr>
              <a:t> </a:t>
            </a:r>
            <a:r>
              <a:rPr lang="el-GR" sz="2000" kern="1200" dirty="0">
                <a:solidFill>
                  <a:prstClr val="black"/>
                </a:solidFill>
                <a:latin typeface="Calibri"/>
              </a:rPr>
              <a:t>συνεισφορά)</a:t>
            </a:r>
            <a:endParaRPr lang="el-GR" sz="2000" dirty="0">
              <a:solidFill>
                <a:srgbClr val="000000"/>
              </a:solidFill>
              <a:latin typeface="Calibri"/>
              <a:cs typeface="Arial"/>
            </a:endParaRPr>
          </a:p>
          <a:p>
            <a:pPr eaLnBrk="1" hangingPunct="1">
              <a:buFontTx/>
              <a:buNone/>
            </a:pPr>
            <a:endParaRPr lang="el-GR" sz="2000" dirty="0">
              <a:latin typeface="Calibri" pitchFamily="34" charset="0"/>
            </a:endParaRPr>
          </a:p>
          <a:p>
            <a:pPr marL="0" indent="0" algn="just" eaLnBrk="1" hangingPunct="1">
              <a:buFontTx/>
              <a:buNone/>
            </a:pPr>
            <a:r>
              <a:rPr lang="el-GR" sz="2000" dirty="0">
                <a:latin typeface="Calibri" pitchFamily="34" charset="0"/>
              </a:rPr>
              <a:t>Η τάση ανόδου δεν είναι συνεχής ούτε και παγκόσμια.  </a:t>
            </a:r>
            <a:endParaRPr lang="en-GB" sz="2000" dirty="0">
              <a:latin typeface="Calibri" pitchFamily="34" charset="0"/>
            </a:endParaRPr>
          </a:p>
        </p:txBody>
      </p:sp>
      <p:sp>
        <p:nvSpPr>
          <p:cNvPr id="9" name="1 - Τίτλος"/>
          <p:cNvSpPr txBox="1">
            <a:spLocks/>
          </p:cNvSpPr>
          <p:nvPr/>
        </p:nvSpPr>
        <p:spPr bwMode="auto">
          <a:xfrm>
            <a:off x="0" y="0"/>
            <a:ext cx="9144000" cy="836712"/>
          </a:xfrm>
          <a:prstGeom prst="rect">
            <a:avLst/>
          </a:prstGeom>
          <a:gradFill flip="none" rotWithShape="1">
            <a:gsLst>
              <a:gs pos="100000">
                <a:sysClr val="window" lastClr="FFFFFF"/>
              </a:gs>
              <a:gs pos="27000">
                <a:srgbClr val="95C9D7">
                  <a:alpha val="60000"/>
                </a:srgbClr>
              </a:gs>
              <a:gs pos="100000">
                <a:srgbClr val="4BACC6">
                  <a:lumMod val="60000"/>
                  <a:lumOff val="40000"/>
                  <a:tint val="23500"/>
                  <a:satMod val="160000"/>
                </a:srgbClr>
              </a:gs>
            </a:gsLst>
            <a:lin ang="0" scaled="1"/>
            <a:tileRect/>
          </a:gradFill>
          <a:ln w="3175" cap="flat" cmpd="sng" algn="ctr">
            <a:noFill/>
            <a:prstDash val="solid"/>
            <a:miter lim="800000"/>
            <a:headEnd/>
            <a:tailEnd/>
          </a:ln>
          <a:effectLst/>
        </p:spPr>
        <p:txBody>
          <a:bodyPr anchor="ctr"/>
          <a:lstStyle/>
          <a:p>
            <a:pPr algn="ctr" eaLnBrk="0" fontAlgn="base" hangingPunct="0">
              <a:spcBef>
                <a:spcPct val="0"/>
              </a:spcBef>
              <a:spcAft>
                <a:spcPct val="0"/>
              </a:spcAft>
              <a:defRPr/>
            </a:pPr>
            <a:r>
              <a:rPr lang="el-GR" sz="2800" b="1" dirty="0">
                <a:solidFill>
                  <a:sysClr val="windowText" lastClr="000000"/>
                </a:solidFill>
                <a:latin typeface="Calibri"/>
                <a:cs typeface="Arial" charset="0"/>
              </a:rPr>
              <a:t>Φυσικά αίτια</a:t>
            </a:r>
            <a:endParaRPr lang="el-GR" sz="2800" b="1" dirty="0">
              <a:solidFill>
                <a:sysClr val="windowText" lastClr="000000"/>
              </a:solidFill>
              <a:latin typeface="Bookman Old Style" pitchFamily="18" charset="0"/>
              <a:cs typeface="Arial" charset="0"/>
            </a:endParaRPr>
          </a:p>
        </p:txBody>
      </p:sp>
      <p:cxnSp>
        <p:nvCxnSpPr>
          <p:cNvPr id="55302" name="9 - Ευθεία γραμμή σύνδεσης"/>
          <p:cNvCxnSpPr>
            <a:cxnSpLocks noChangeShapeType="1"/>
          </p:cNvCxnSpPr>
          <p:nvPr/>
        </p:nvCxnSpPr>
        <p:spPr bwMode="auto">
          <a:xfrm>
            <a:off x="0" y="836613"/>
            <a:ext cx="9144000" cy="0"/>
          </a:xfrm>
          <a:prstGeom prst="line">
            <a:avLst/>
          </a:prstGeom>
          <a:noFill/>
          <a:ln w="57150" algn="ctr">
            <a:solidFill>
              <a:srgbClr val="31859C"/>
            </a:solidFill>
            <a:round/>
            <a:headEnd/>
            <a:tailEnd/>
          </a:ln>
        </p:spPr>
      </p:cxnSp>
      <p:sp>
        <p:nvSpPr>
          <p:cNvPr id="55303" name="1 - Τίτλος"/>
          <p:cNvSpPr txBox="1">
            <a:spLocks/>
          </p:cNvSpPr>
          <p:nvPr/>
        </p:nvSpPr>
        <p:spPr bwMode="auto">
          <a:xfrm>
            <a:off x="0" y="6597650"/>
            <a:ext cx="9144000" cy="260350"/>
          </a:xfrm>
          <a:prstGeom prst="rect">
            <a:avLst/>
          </a:prstGeom>
          <a:gradFill rotWithShape="1">
            <a:gsLst>
              <a:gs pos="0">
                <a:srgbClr val="95C9D7"/>
              </a:gs>
              <a:gs pos="27000">
                <a:srgbClr val="95C9D7"/>
              </a:gs>
              <a:gs pos="100000">
                <a:srgbClr val="FFFFFF"/>
              </a:gs>
            </a:gsLst>
            <a:lin ang="0" scaled="1"/>
          </a:gradFill>
          <a:ln w="3175" algn="ctr">
            <a:noFill/>
            <a:miter lim="800000"/>
            <a:headEnd/>
            <a:tailEnd/>
          </a:ln>
        </p:spPr>
        <p:txBody>
          <a:bodyPr anchor="ctr"/>
          <a:lstStyle/>
          <a:p>
            <a:pPr algn="ctr" fontAlgn="base">
              <a:spcBef>
                <a:spcPct val="0"/>
              </a:spcBef>
              <a:spcAft>
                <a:spcPct val="0"/>
              </a:spcAft>
            </a:pPr>
            <a:endParaRPr lang="el-GR" sz="3200">
              <a:solidFill>
                <a:srgbClr val="000000"/>
              </a:solidFill>
              <a:latin typeface="Bookman Old Style" pitchFamily="18" charset="0"/>
              <a:cs typeface="Arial" charset="0"/>
            </a:endParaRPr>
          </a:p>
        </p:txBody>
      </p:sp>
      <p:cxnSp>
        <p:nvCxnSpPr>
          <p:cNvPr id="55304" name="11 - Ευθεία γραμμή σύνδεσης"/>
          <p:cNvCxnSpPr>
            <a:cxnSpLocks noChangeShapeType="1"/>
          </p:cNvCxnSpPr>
          <p:nvPr/>
        </p:nvCxnSpPr>
        <p:spPr bwMode="auto">
          <a:xfrm>
            <a:off x="0" y="6597650"/>
            <a:ext cx="9144000" cy="0"/>
          </a:xfrm>
          <a:prstGeom prst="line">
            <a:avLst/>
          </a:prstGeom>
          <a:noFill/>
          <a:ln w="3175" algn="ctr">
            <a:solidFill>
              <a:srgbClr val="31859C"/>
            </a:solidFill>
            <a:round/>
            <a:headEnd/>
            <a:tailEnd/>
          </a:ln>
        </p:spPr>
      </p:cxnSp>
      <p:pic>
        <p:nvPicPr>
          <p:cNvPr id="13" name="Picture 2"/>
          <p:cNvPicPr>
            <a:picLocks noChangeAspect="1" noChangeArrowheads="1"/>
          </p:cNvPicPr>
          <p:nvPr/>
        </p:nvPicPr>
        <p:blipFill>
          <a:blip r:embed="rId4" cstate="email"/>
          <a:srcRect/>
          <a:stretch>
            <a:fillRect/>
          </a:stretch>
        </p:blipFill>
        <p:spPr bwMode="auto">
          <a:xfrm>
            <a:off x="0" y="0"/>
            <a:ext cx="780777" cy="785292"/>
          </a:xfrm>
          <a:prstGeom prst="rect">
            <a:avLst/>
          </a:prstGeom>
          <a:blipFill>
            <a:blip r:embed="rId5" cstate="email"/>
            <a:tile tx="0" ty="0" sx="100000" sy="100000" flip="none" algn="tl"/>
          </a:blipFill>
          <a:ln w="9525">
            <a:noFill/>
            <a:miter lim="800000"/>
            <a:headEnd/>
            <a:tailEnd/>
          </a:ln>
          <a:effectLst>
            <a:innerShdw blurRad="63500" dist="50800" dir="2700000">
              <a:prstClr val="black">
                <a:alpha val="50000"/>
              </a:prstClr>
            </a:innerShdw>
            <a:softEdge rad="63500"/>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8 - Υπότιτλος"/>
          <p:cNvSpPr txBox="1">
            <a:spLocks/>
          </p:cNvSpPr>
          <p:nvPr/>
        </p:nvSpPr>
        <p:spPr bwMode="auto">
          <a:xfrm>
            <a:off x="755650" y="1341438"/>
            <a:ext cx="7848600" cy="5111750"/>
          </a:xfrm>
          <a:prstGeom prst="rect">
            <a:avLst/>
          </a:prstGeom>
          <a:noFill/>
          <a:ln w="79375" cmpd="thickThin">
            <a:noFill/>
            <a:miter lim="800000"/>
            <a:headEnd/>
            <a:tailEnd/>
          </a:ln>
        </p:spPr>
        <p:txBody>
          <a:bodyPr/>
          <a:lstStyle/>
          <a:p>
            <a:pPr marL="360363" indent="-360363" fontAlgn="base">
              <a:lnSpc>
                <a:spcPct val="110000"/>
              </a:lnSpc>
              <a:spcBef>
                <a:spcPts val="1200"/>
              </a:spcBef>
              <a:spcAft>
                <a:spcPts val="1200"/>
              </a:spcAft>
              <a:buFont typeface="Courier New" pitchFamily="49" charset="0"/>
              <a:buChar char="o"/>
            </a:pPr>
            <a:endParaRPr lang="el-GR" sz="2000" dirty="0">
              <a:solidFill>
                <a:srgbClr val="000000"/>
              </a:solidFill>
              <a:cs typeface="Arial" charset="0"/>
            </a:endParaRPr>
          </a:p>
          <a:p>
            <a:pPr marL="360363" indent="-360363" fontAlgn="base">
              <a:lnSpc>
                <a:spcPct val="110000"/>
              </a:lnSpc>
              <a:spcBef>
                <a:spcPts val="1200"/>
              </a:spcBef>
              <a:spcAft>
                <a:spcPts val="1200"/>
              </a:spcAft>
              <a:buFont typeface="Courier New" pitchFamily="49" charset="0"/>
              <a:buChar char="o"/>
            </a:pPr>
            <a:r>
              <a:rPr lang="el-GR" sz="2000" dirty="0">
                <a:solidFill>
                  <a:srgbClr val="000000"/>
                </a:solidFill>
                <a:cs typeface="Arial" charset="0"/>
              </a:rPr>
              <a:t>Κυματομηχανική</a:t>
            </a:r>
          </a:p>
          <a:p>
            <a:pPr marL="360363" indent="-360363" fontAlgn="base">
              <a:lnSpc>
                <a:spcPct val="110000"/>
              </a:lnSpc>
              <a:spcBef>
                <a:spcPts val="1200"/>
              </a:spcBef>
              <a:spcAft>
                <a:spcPts val="1200"/>
              </a:spcAft>
              <a:buFont typeface="Courier New" pitchFamily="49" charset="0"/>
              <a:buChar char="o"/>
            </a:pPr>
            <a:r>
              <a:rPr lang="el-GR" sz="2000" dirty="0">
                <a:solidFill>
                  <a:srgbClr val="000000"/>
                </a:solidFill>
                <a:cs typeface="Arial" charset="0"/>
              </a:rPr>
              <a:t>Δυναμική </a:t>
            </a:r>
            <a:r>
              <a:rPr lang="el-GR" sz="2000" dirty="0" err="1">
                <a:solidFill>
                  <a:srgbClr val="000000"/>
                </a:solidFill>
                <a:cs typeface="Arial" charset="0"/>
              </a:rPr>
              <a:t>ιζηματολογία</a:t>
            </a:r>
            <a:r>
              <a:rPr lang="el-GR" sz="2000" dirty="0">
                <a:solidFill>
                  <a:srgbClr val="000000"/>
                </a:solidFill>
                <a:cs typeface="Arial" charset="0"/>
              </a:rPr>
              <a:t> - Παράκτια Μορφοδυναμική</a:t>
            </a:r>
          </a:p>
          <a:p>
            <a:pPr marL="360363" indent="-360363" fontAlgn="base">
              <a:lnSpc>
                <a:spcPct val="110000"/>
              </a:lnSpc>
              <a:spcBef>
                <a:spcPts val="1200"/>
              </a:spcBef>
              <a:spcAft>
                <a:spcPts val="1200"/>
              </a:spcAft>
              <a:buFont typeface="Courier New" pitchFamily="49" charset="0"/>
              <a:buChar char="o"/>
            </a:pPr>
            <a:r>
              <a:rPr lang="el-GR" sz="2000" dirty="0">
                <a:solidFill>
                  <a:srgbClr val="000000"/>
                </a:solidFill>
                <a:highlight>
                  <a:srgbClr val="FFFF00"/>
                </a:highlight>
                <a:cs typeface="Arial" charset="0"/>
              </a:rPr>
              <a:t>Παράκτια διάβρωση</a:t>
            </a:r>
            <a:endParaRPr lang="en-US" sz="2000" dirty="0">
              <a:solidFill>
                <a:srgbClr val="000000"/>
              </a:solidFill>
              <a:highlight>
                <a:srgbClr val="FFFF00"/>
              </a:highlight>
              <a:cs typeface="Arial" charset="0"/>
            </a:endParaRPr>
          </a:p>
          <a:p>
            <a:pPr marL="360363" indent="-360363" fontAlgn="base">
              <a:lnSpc>
                <a:spcPct val="110000"/>
              </a:lnSpc>
              <a:spcBef>
                <a:spcPts val="1200"/>
              </a:spcBef>
              <a:spcAft>
                <a:spcPts val="1200"/>
              </a:spcAft>
              <a:buFont typeface="Courier New" pitchFamily="49" charset="0"/>
              <a:buChar char="o"/>
            </a:pPr>
            <a:r>
              <a:rPr lang="el-GR" sz="2000" dirty="0">
                <a:solidFill>
                  <a:srgbClr val="000000"/>
                </a:solidFill>
                <a:cs typeface="Arial" charset="0"/>
              </a:rPr>
              <a:t>Παράκτια και Λιμενικά Έργα</a:t>
            </a:r>
          </a:p>
          <a:p>
            <a:pPr marL="360363" indent="-360363" fontAlgn="base">
              <a:lnSpc>
                <a:spcPct val="110000"/>
              </a:lnSpc>
              <a:spcBef>
                <a:spcPts val="1200"/>
              </a:spcBef>
              <a:spcAft>
                <a:spcPts val="1200"/>
              </a:spcAft>
              <a:buFont typeface="Courier New" pitchFamily="49" charset="0"/>
              <a:buChar char="o"/>
            </a:pPr>
            <a:r>
              <a:rPr lang="el-GR" sz="2000" dirty="0">
                <a:solidFill>
                  <a:srgbClr val="000000"/>
                </a:solidFill>
                <a:cs typeface="Arial" charset="0"/>
              </a:rPr>
              <a:t>Μέθοδοι παρακολούθησης και μοντελοποίησης Παράκτιας Μορφοδυναμικής</a:t>
            </a:r>
          </a:p>
        </p:txBody>
      </p:sp>
      <p:sp>
        <p:nvSpPr>
          <p:cNvPr id="40963" name="Rectangle 5"/>
          <p:cNvSpPr>
            <a:spLocks noChangeArrowheads="1"/>
          </p:cNvSpPr>
          <p:nvPr/>
        </p:nvSpPr>
        <p:spPr bwMode="auto">
          <a:xfrm>
            <a:off x="214313" y="214313"/>
            <a:ext cx="8750300" cy="6500812"/>
          </a:xfrm>
          <a:prstGeom prst="rect">
            <a:avLst/>
          </a:prstGeom>
          <a:noFill/>
          <a:ln w="73025" cmpd="thickThin">
            <a:solidFill>
              <a:srgbClr val="176FB1"/>
            </a:solidFill>
            <a:miter lim="800000"/>
            <a:headEnd/>
            <a:tailEnd/>
          </a:ln>
        </p:spPr>
        <p:txBody>
          <a:bodyPr/>
          <a:lstStyle/>
          <a:p>
            <a:pPr marL="342900" indent="-342900" fontAlgn="base">
              <a:lnSpc>
                <a:spcPct val="105000"/>
              </a:lnSpc>
              <a:spcBef>
                <a:spcPct val="20000"/>
              </a:spcBef>
              <a:spcAft>
                <a:spcPct val="0"/>
              </a:spcAft>
              <a:buClr>
                <a:srgbClr val="FFFF66"/>
              </a:buClr>
            </a:pPr>
            <a:endParaRPr lang="el-GR" sz="2400">
              <a:solidFill>
                <a:srgbClr val="003366"/>
              </a:solidFill>
              <a:cs typeface="Arial" charset="0"/>
            </a:endParaRPr>
          </a:p>
        </p:txBody>
      </p:sp>
      <p:sp>
        <p:nvSpPr>
          <p:cNvPr id="6" name="Rectangle 2"/>
          <p:cNvSpPr txBox="1">
            <a:spLocks noChangeArrowheads="1"/>
          </p:cNvSpPr>
          <p:nvPr/>
        </p:nvSpPr>
        <p:spPr bwMode="auto">
          <a:xfrm>
            <a:off x="755576" y="548680"/>
            <a:ext cx="7848872" cy="720080"/>
          </a:xfrm>
          <a:prstGeom prst="rect">
            <a:avLst/>
          </a:prstGeom>
          <a:solidFill>
            <a:schemeClr val="accent5">
              <a:lumMod val="60000"/>
              <a:lumOff val="40000"/>
            </a:schemeClr>
          </a:solidFill>
          <a:ln w="9525">
            <a:noFill/>
            <a:miter lim="800000"/>
            <a:headEnd/>
            <a:tailEnd/>
          </a:ln>
          <a:effectLst>
            <a:glow rad="63500">
              <a:schemeClr val="accent5">
                <a:satMod val="175000"/>
                <a:alpha val="40000"/>
              </a:schemeClr>
            </a:glow>
            <a:outerShdw blurRad="63500" sx="102000" sy="102000" algn="ctr" rotWithShape="0">
              <a:prstClr val="black">
                <a:alpha val="40000"/>
              </a:prstClr>
            </a:outerShdw>
          </a:effectLst>
        </p:spPr>
        <p:txBody>
          <a:bodyPr anchor="ctr"/>
          <a:lstStyle/>
          <a:p>
            <a:pPr algn="ctr" fontAlgn="base">
              <a:spcBef>
                <a:spcPct val="0"/>
              </a:spcBef>
              <a:spcAft>
                <a:spcPct val="0"/>
              </a:spcAft>
              <a:defRPr/>
            </a:pPr>
            <a:r>
              <a:rPr lang="el-GR" sz="3200" b="1" dirty="0">
                <a:solidFill>
                  <a:prstClr val="black"/>
                </a:solidFill>
                <a:cs typeface="Times New Roman" pitchFamily="18" charset="0"/>
              </a:rPr>
              <a:t>Δομή Μαθήματος</a:t>
            </a:r>
            <a:endParaRPr lang="el-GR" sz="3200" dirty="0">
              <a:solidFill>
                <a:prstClr val="black"/>
              </a:solidFill>
              <a:effectLst>
                <a:outerShdw blurRad="38100" dist="38100" dir="2700000" algn="tl">
                  <a:srgbClr val="C0C0C0"/>
                </a:outerShdw>
              </a:effectLst>
              <a:latin typeface="Times New Roman" pitchFamily="18" charset="0"/>
              <a:cs typeface="Arial" charset="0"/>
            </a:endParaRPr>
          </a:p>
        </p:txBody>
      </p:sp>
      <p:pic>
        <p:nvPicPr>
          <p:cNvPr id="8" name="Picture 2"/>
          <p:cNvPicPr>
            <a:picLocks noChangeAspect="1" noChangeArrowheads="1"/>
          </p:cNvPicPr>
          <p:nvPr/>
        </p:nvPicPr>
        <p:blipFill>
          <a:blip r:embed="rId3" cstate="email"/>
          <a:srcRect/>
          <a:stretch>
            <a:fillRect/>
          </a:stretch>
        </p:blipFill>
        <p:spPr bwMode="auto">
          <a:xfrm>
            <a:off x="755576" y="548680"/>
            <a:ext cx="720080" cy="724244"/>
          </a:xfrm>
          <a:prstGeom prst="rect">
            <a:avLst/>
          </a:prstGeom>
          <a:blipFill>
            <a:blip r:embed="rId4" cstate="email"/>
            <a:tile tx="0" ty="0" sx="100000" sy="100000" flip="none" algn="tl"/>
          </a:blipFill>
          <a:ln w="9525">
            <a:noFill/>
            <a:miter lim="800000"/>
            <a:headEnd/>
            <a:tailEnd/>
          </a:ln>
          <a:effectLst>
            <a:innerShdw blurRad="63500" dist="50800" dir="2700000">
              <a:prstClr val="black">
                <a:alpha val="50000"/>
              </a:prstClr>
            </a:innerShdw>
            <a:softEdge rad="63500"/>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Text Box 6"/>
          <p:cNvSpPr txBox="1">
            <a:spLocks noChangeArrowheads="1"/>
          </p:cNvSpPr>
          <p:nvPr/>
        </p:nvSpPr>
        <p:spPr bwMode="auto">
          <a:xfrm>
            <a:off x="5364088" y="3899694"/>
            <a:ext cx="3558887" cy="584775"/>
          </a:xfrm>
          <a:prstGeom prst="rect">
            <a:avLst/>
          </a:prstGeom>
          <a:noFill/>
          <a:ln w="9525">
            <a:noFill/>
            <a:miter lim="800000"/>
            <a:headEnd/>
            <a:tailEnd/>
          </a:ln>
        </p:spPr>
        <p:txBody>
          <a:bodyPr wrap="square">
            <a:spAutoFit/>
          </a:bodyPr>
          <a:lstStyle/>
          <a:p>
            <a:pPr fontAlgn="base">
              <a:spcBef>
                <a:spcPct val="0"/>
              </a:spcBef>
              <a:spcAft>
                <a:spcPct val="0"/>
              </a:spcAft>
            </a:pPr>
            <a:r>
              <a:rPr lang="el-GR" sz="1600" b="1" dirty="0">
                <a:solidFill>
                  <a:srgbClr val="000000"/>
                </a:solidFill>
                <a:latin typeface="Calibri" pitchFamily="34" charset="0"/>
                <a:cs typeface="Arial" charset="0"/>
              </a:rPr>
              <a:t>Σχήμα 8.2 </a:t>
            </a:r>
            <a:r>
              <a:rPr lang="el-GR" sz="1600" dirty="0">
                <a:solidFill>
                  <a:srgbClr val="000000"/>
                </a:solidFill>
                <a:latin typeface="Calibri" pitchFamily="34" charset="0"/>
                <a:cs typeface="Arial" charset="0"/>
              </a:rPr>
              <a:t>Παγκόσμια θαλάσσια στάθμη </a:t>
            </a:r>
            <a:r>
              <a:rPr lang="en-GB" sz="1600" dirty="0">
                <a:solidFill>
                  <a:srgbClr val="000000"/>
                </a:solidFill>
                <a:latin typeface="Calibri" pitchFamily="34" charset="0"/>
                <a:cs typeface="Arial" charset="0"/>
              </a:rPr>
              <a:t>1993-2024 (WMO, 2024). </a:t>
            </a:r>
          </a:p>
        </p:txBody>
      </p:sp>
      <p:sp>
        <p:nvSpPr>
          <p:cNvPr id="56325" name="Text Box 7"/>
          <p:cNvSpPr txBox="1">
            <a:spLocks noChangeArrowheads="1"/>
          </p:cNvSpPr>
          <p:nvPr/>
        </p:nvSpPr>
        <p:spPr bwMode="auto">
          <a:xfrm>
            <a:off x="1042988" y="3716338"/>
            <a:ext cx="503237" cy="366712"/>
          </a:xfrm>
          <a:prstGeom prst="rect">
            <a:avLst/>
          </a:prstGeom>
          <a:solidFill>
            <a:schemeClr val="bg1"/>
          </a:solidFill>
          <a:ln w="9525">
            <a:noFill/>
            <a:miter lim="800000"/>
            <a:headEnd/>
            <a:tailEnd/>
          </a:ln>
        </p:spPr>
        <p:txBody>
          <a:bodyPr>
            <a:spAutoFit/>
          </a:bodyPr>
          <a:lstStyle/>
          <a:p>
            <a:pPr fontAlgn="base">
              <a:spcBef>
                <a:spcPct val="50000"/>
              </a:spcBef>
              <a:spcAft>
                <a:spcPct val="0"/>
              </a:spcAft>
            </a:pPr>
            <a:endParaRPr lang="el-GR">
              <a:solidFill>
                <a:srgbClr val="000000"/>
              </a:solidFill>
              <a:latin typeface="Arial" charset="0"/>
              <a:cs typeface="Arial" charset="0"/>
            </a:endParaRPr>
          </a:p>
        </p:txBody>
      </p:sp>
      <p:sp>
        <p:nvSpPr>
          <p:cNvPr id="56326" name="Text Box 8"/>
          <p:cNvSpPr txBox="1">
            <a:spLocks noChangeArrowheads="1"/>
          </p:cNvSpPr>
          <p:nvPr/>
        </p:nvSpPr>
        <p:spPr bwMode="auto">
          <a:xfrm>
            <a:off x="589193" y="5972426"/>
            <a:ext cx="3816350" cy="584775"/>
          </a:xfrm>
          <a:prstGeom prst="rect">
            <a:avLst/>
          </a:prstGeom>
          <a:noFill/>
          <a:ln w="9525">
            <a:noFill/>
            <a:miter lim="800000"/>
            <a:headEnd/>
            <a:tailEnd/>
          </a:ln>
        </p:spPr>
        <p:txBody>
          <a:bodyPr>
            <a:spAutoFit/>
          </a:bodyPr>
          <a:lstStyle/>
          <a:p>
            <a:pPr fontAlgn="base">
              <a:spcBef>
                <a:spcPct val="0"/>
              </a:spcBef>
              <a:spcAft>
                <a:spcPct val="0"/>
              </a:spcAft>
            </a:pPr>
            <a:r>
              <a:rPr lang="el-GR" sz="1600" b="1" dirty="0">
                <a:solidFill>
                  <a:srgbClr val="000000"/>
                </a:solidFill>
                <a:latin typeface="Calibri" pitchFamily="34" charset="0"/>
                <a:cs typeface="Arial" charset="0"/>
              </a:rPr>
              <a:t>Σχήμα 8.1 </a:t>
            </a:r>
            <a:r>
              <a:rPr lang="el-GR" sz="1600" dirty="0">
                <a:solidFill>
                  <a:srgbClr val="000000"/>
                </a:solidFill>
                <a:latin typeface="Calibri" pitchFamily="34" charset="0"/>
                <a:cs typeface="Arial" charset="0"/>
              </a:rPr>
              <a:t>Μέση θερμοκρασία 1</a:t>
            </a:r>
            <a:r>
              <a:rPr lang="en-GB" sz="1600" dirty="0">
                <a:solidFill>
                  <a:srgbClr val="000000"/>
                </a:solidFill>
                <a:latin typeface="Calibri" pitchFamily="34" charset="0"/>
                <a:cs typeface="Arial" charset="0"/>
              </a:rPr>
              <a:t>850-2022. (WMO, 2022). </a:t>
            </a:r>
          </a:p>
        </p:txBody>
      </p:sp>
      <p:grpSp>
        <p:nvGrpSpPr>
          <p:cNvPr id="7" name="Ομάδα 6">
            <a:extLst>
              <a:ext uri="{FF2B5EF4-FFF2-40B4-BE49-F238E27FC236}">
                <a16:creationId xmlns:a16="http://schemas.microsoft.com/office/drawing/2014/main" id="{E9AC1878-160B-4524-9089-351820EC6F2F}"/>
              </a:ext>
            </a:extLst>
          </p:cNvPr>
          <p:cNvGrpSpPr/>
          <p:nvPr/>
        </p:nvGrpSpPr>
        <p:grpSpPr>
          <a:xfrm>
            <a:off x="4890527" y="476672"/>
            <a:ext cx="4032448" cy="3096344"/>
            <a:chOff x="9096039" y="1957857"/>
            <a:chExt cx="2930955" cy="2228838"/>
          </a:xfrm>
        </p:grpSpPr>
        <p:pic>
          <p:nvPicPr>
            <p:cNvPr id="8" name="Picture 11">
              <a:extLst>
                <a:ext uri="{FF2B5EF4-FFF2-40B4-BE49-F238E27FC236}">
                  <a16:creationId xmlns:a16="http://schemas.microsoft.com/office/drawing/2014/main" id="{25B984EC-77E6-4432-850E-3BE7DB2A5C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6039" y="1957857"/>
              <a:ext cx="2930955" cy="2228838"/>
            </a:xfrm>
            <a:prstGeom prst="rect">
              <a:avLst/>
            </a:prstGeom>
          </p:spPr>
        </p:pic>
        <p:sp>
          <p:nvSpPr>
            <p:cNvPr id="9" name="TextBox 8">
              <a:extLst>
                <a:ext uri="{FF2B5EF4-FFF2-40B4-BE49-F238E27FC236}">
                  <a16:creationId xmlns:a16="http://schemas.microsoft.com/office/drawing/2014/main" id="{0E56FD17-75E0-41E4-BA3A-6EEA1AE2E8E8}"/>
                </a:ext>
              </a:extLst>
            </p:cNvPr>
            <p:cNvSpPr txBox="1"/>
            <p:nvPr/>
          </p:nvSpPr>
          <p:spPr>
            <a:xfrm rot="10800000" flipH="1" flipV="1">
              <a:off x="10932457" y="3629608"/>
              <a:ext cx="907952" cy="257608"/>
            </a:xfrm>
            <a:prstGeom prst="rect">
              <a:avLst/>
            </a:prstGeom>
            <a:noFill/>
          </p:spPr>
          <p:txBody>
            <a:bodyPr wrap="square" rtlCol="0">
              <a:spAutoFit/>
            </a:bodyPr>
            <a:lstStyle/>
            <a:p>
              <a:r>
                <a:rPr lang="en-US" sz="1400" dirty="0">
                  <a:solidFill>
                    <a:srgbClr val="3333FF"/>
                  </a:solidFill>
                  <a:effectLst/>
                  <a:latin typeface="Calibri" panose="020F0502020204030204" pitchFamily="34" charset="0"/>
                  <a:ea typeface="Calibri" panose="020F0502020204030204" pitchFamily="34" charset="0"/>
                  <a:hlinkClick r:id="rId3"/>
                </a:rPr>
                <a:t>WMO 2024</a:t>
              </a:r>
              <a:endParaRPr lang="en-CH" sz="1400" dirty="0"/>
            </a:p>
          </p:txBody>
        </p:sp>
      </p:grpSp>
      <p:grpSp>
        <p:nvGrpSpPr>
          <p:cNvPr id="10" name="Group 7">
            <a:extLst>
              <a:ext uri="{FF2B5EF4-FFF2-40B4-BE49-F238E27FC236}">
                <a16:creationId xmlns:a16="http://schemas.microsoft.com/office/drawing/2014/main" id="{D0DE914F-5768-45D9-A40C-0C2AB5D920C4}"/>
              </a:ext>
            </a:extLst>
          </p:cNvPr>
          <p:cNvGrpSpPr/>
          <p:nvPr/>
        </p:nvGrpSpPr>
        <p:grpSpPr>
          <a:xfrm>
            <a:off x="221025" y="620688"/>
            <a:ext cx="4466155" cy="5051441"/>
            <a:chOff x="7387855" y="893636"/>
            <a:chExt cx="4683016" cy="5370822"/>
          </a:xfrm>
        </p:grpSpPr>
        <p:pic>
          <p:nvPicPr>
            <p:cNvPr id="11" name="Picture 8">
              <a:extLst>
                <a:ext uri="{FF2B5EF4-FFF2-40B4-BE49-F238E27FC236}">
                  <a16:creationId xmlns:a16="http://schemas.microsoft.com/office/drawing/2014/main" id="{54A67F8F-4352-41A4-93BE-0BFE9A4F01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993" t="6268" r="7648" b="8388"/>
            <a:stretch/>
          </p:blipFill>
          <p:spPr>
            <a:xfrm>
              <a:off x="7447520" y="3501987"/>
              <a:ext cx="4387704" cy="2762471"/>
            </a:xfrm>
            <a:prstGeom prst="rect">
              <a:avLst/>
            </a:prstGeom>
          </p:spPr>
        </p:pic>
        <p:grpSp>
          <p:nvGrpSpPr>
            <p:cNvPr id="12" name="Group 9">
              <a:extLst>
                <a:ext uri="{FF2B5EF4-FFF2-40B4-BE49-F238E27FC236}">
                  <a16:creationId xmlns:a16="http://schemas.microsoft.com/office/drawing/2014/main" id="{18C3983E-1E83-4CF5-B61A-90B21821F14F}"/>
                </a:ext>
              </a:extLst>
            </p:cNvPr>
            <p:cNvGrpSpPr/>
            <p:nvPr/>
          </p:nvGrpSpPr>
          <p:grpSpPr>
            <a:xfrm>
              <a:off x="7387855" y="893636"/>
              <a:ext cx="4447369" cy="2712143"/>
              <a:chOff x="7611227" y="754544"/>
              <a:chExt cx="4150570" cy="2457104"/>
            </a:xfrm>
          </p:grpSpPr>
          <p:pic>
            <p:nvPicPr>
              <p:cNvPr id="14" name="Picture 11">
                <a:extLst>
                  <a:ext uri="{FF2B5EF4-FFF2-40B4-BE49-F238E27FC236}">
                    <a16:creationId xmlns:a16="http://schemas.microsoft.com/office/drawing/2014/main" id="{A487D611-E56A-404F-9F2E-ADB13C94899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88" t="6154" r="3728" b="4154"/>
              <a:stretch/>
            </p:blipFill>
            <p:spPr>
              <a:xfrm>
                <a:off x="7611227" y="754544"/>
                <a:ext cx="4102489" cy="2457104"/>
              </a:xfrm>
              <a:prstGeom prst="rect">
                <a:avLst/>
              </a:prstGeom>
            </p:spPr>
          </p:pic>
          <p:sp>
            <p:nvSpPr>
              <p:cNvPr id="15" name="TextBox 14">
                <a:extLst>
                  <a:ext uri="{FF2B5EF4-FFF2-40B4-BE49-F238E27FC236}">
                    <a16:creationId xmlns:a16="http://schemas.microsoft.com/office/drawing/2014/main" id="{62E04388-91C8-48DB-A21D-A687CFD45B95}"/>
                  </a:ext>
                </a:extLst>
              </p:cNvPr>
              <p:cNvSpPr txBox="1"/>
              <p:nvPr/>
            </p:nvSpPr>
            <p:spPr>
              <a:xfrm>
                <a:off x="10628423" y="2529369"/>
                <a:ext cx="1133374" cy="296464"/>
              </a:xfrm>
              <a:prstGeom prst="rect">
                <a:avLst/>
              </a:prstGeom>
              <a:noFill/>
            </p:spPr>
            <p:txBody>
              <a:bodyPr wrap="square" rtlCol="0">
                <a:spAutoFit/>
              </a:bodyPr>
              <a:lstStyle/>
              <a:p>
                <a:r>
                  <a:rPr lang="en-US" sz="1400" dirty="0">
                    <a:solidFill>
                      <a:srgbClr val="034EBD"/>
                    </a:solidFill>
                  </a:rPr>
                  <a:t>WMO, 2023</a:t>
                </a:r>
                <a:endParaRPr lang="en-CH" sz="1400" dirty="0">
                  <a:solidFill>
                    <a:srgbClr val="034EBD"/>
                  </a:solidFill>
                </a:endParaRPr>
              </a:p>
            </p:txBody>
          </p:sp>
        </p:grpSp>
        <p:sp>
          <p:nvSpPr>
            <p:cNvPr id="13" name="TextBox 12">
              <a:extLst>
                <a:ext uri="{FF2B5EF4-FFF2-40B4-BE49-F238E27FC236}">
                  <a16:creationId xmlns:a16="http://schemas.microsoft.com/office/drawing/2014/main" id="{B4708102-E673-4EFF-8FF9-8A475985201C}"/>
                </a:ext>
              </a:extLst>
            </p:cNvPr>
            <p:cNvSpPr txBox="1"/>
            <p:nvPr/>
          </p:nvSpPr>
          <p:spPr>
            <a:xfrm>
              <a:off x="10937497" y="5510820"/>
              <a:ext cx="1133374" cy="327236"/>
            </a:xfrm>
            <a:prstGeom prst="rect">
              <a:avLst/>
            </a:prstGeom>
            <a:noFill/>
          </p:spPr>
          <p:txBody>
            <a:bodyPr wrap="square" rtlCol="0">
              <a:spAutoFit/>
            </a:bodyPr>
            <a:lstStyle/>
            <a:p>
              <a:r>
                <a:rPr lang="en-US" sz="1400" dirty="0">
                  <a:solidFill>
                    <a:srgbClr val="0000FF"/>
                  </a:solidFill>
                </a:rPr>
                <a:t>WMO, 2023</a:t>
              </a:r>
              <a:endParaRPr lang="en-CH" sz="1400" dirty="0">
                <a:solidFill>
                  <a:srgbClr val="0000FF"/>
                </a:solidFil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Grp="1" noChangeArrowheads="1"/>
          </p:cNvSpPr>
          <p:nvPr>
            <p:ph type="body" idx="1"/>
          </p:nvPr>
        </p:nvSpPr>
        <p:spPr>
          <a:xfrm>
            <a:off x="107504" y="1412776"/>
            <a:ext cx="8497887" cy="5040337"/>
          </a:xfrm>
        </p:spPr>
        <p:txBody>
          <a:bodyPr/>
          <a:lstStyle/>
          <a:p>
            <a:pPr eaLnBrk="1" hangingPunct="1">
              <a:lnSpc>
                <a:spcPct val="80000"/>
              </a:lnSpc>
              <a:buFontTx/>
              <a:buNone/>
            </a:pPr>
            <a:r>
              <a:rPr lang="el-GR" sz="2000" b="1" dirty="0">
                <a:solidFill>
                  <a:srgbClr val="0070C0"/>
                </a:solidFill>
                <a:latin typeface="Calibri" pitchFamily="34" charset="0"/>
                <a:cs typeface="Calibri" pitchFamily="34" charset="0"/>
              </a:rPr>
              <a:t>Άνοδος Μέσης Στάθμης Θάλασσας</a:t>
            </a:r>
            <a:endParaRPr lang="en-US" sz="2000" b="1" dirty="0">
              <a:solidFill>
                <a:srgbClr val="0070C0"/>
              </a:solidFill>
              <a:latin typeface="Calibri" pitchFamily="34" charset="0"/>
              <a:cs typeface="Calibri" pitchFamily="34" charset="0"/>
            </a:endParaRPr>
          </a:p>
          <a:p>
            <a:pPr eaLnBrk="1" hangingPunct="1">
              <a:lnSpc>
                <a:spcPct val="80000"/>
              </a:lnSpc>
              <a:buFontTx/>
              <a:buNone/>
            </a:pPr>
            <a:endParaRPr lang="el-GR" sz="2400" dirty="0">
              <a:latin typeface="Arial" charset="0"/>
            </a:endParaRPr>
          </a:p>
          <a:p>
            <a:pPr lvl="0" eaLnBrk="1" hangingPunct="1">
              <a:spcBef>
                <a:spcPct val="0"/>
              </a:spcBef>
              <a:buClr>
                <a:srgbClr val="031F49"/>
              </a:buClr>
              <a:buBlip>
                <a:blip r:embed="rId3"/>
              </a:buBlip>
              <a:defRPr/>
            </a:pPr>
            <a:r>
              <a:rPr lang="el-GR" sz="2000" dirty="0">
                <a:solidFill>
                  <a:srgbClr val="000000"/>
                </a:solidFill>
                <a:latin typeface="Calibri"/>
                <a:cs typeface="Arial"/>
              </a:rPr>
              <a:t>Η Μ.Σ.Θ. έχει ανέβει περίπου 0.20 m τον τελευταίο αιώνα (IPCC, 20</a:t>
            </a:r>
            <a:r>
              <a:rPr lang="en-US" sz="2000" dirty="0">
                <a:solidFill>
                  <a:srgbClr val="000000"/>
                </a:solidFill>
                <a:latin typeface="Calibri"/>
                <a:cs typeface="Arial"/>
              </a:rPr>
              <a:t>21</a:t>
            </a:r>
            <a:r>
              <a:rPr lang="el-GR" sz="2000" dirty="0">
                <a:solidFill>
                  <a:srgbClr val="000000"/>
                </a:solidFill>
                <a:latin typeface="Calibri"/>
                <a:cs typeface="Arial"/>
              </a:rPr>
              <a:t>). </a:t>
            </a:r>
          </a:p>
          <a:p>
            <a:pPr lvl="0" eaLnBrk="1" hangingPunct="1">
              <a:spcBef>
                <a:spcPct val="0"/>
              </a:spcBef>
              <a:buClr>
                <a:srgbClr val="031F49"/>
              </a:buClr>
              <a:buBlip>
                <a:blip r:embed="rId3"/>
              </a:buBlip>
              <a:defRPr/>
            </a:pPr>
            <a:endParaRPr lang="el-GR" sz="2000" dirty="0">
              <a:solidFill>
                <a:srgbClr val="000000"/>
              </a:solidFill>
              <a:latin typeface="Calibri"/>
              <a:cs typeface="Arial"/>
            </a:endParaRPr>
          </a:p>
          <a:p>
            <a:pPr lvl="0" eaLnBrk="1" hangingPunct="1">
              <a:spcBef>
                <a:spcPct val="0"/>
              </a:spcBef>
              <a:buClr>
                <a:srgbClr val="031F49"/>
              </a:buClr>
              <a:buBlip>
                <a:blip r:embed="rId3"/>
              </a:buBlip>
              <a:defRPr/>
            </a:pPr>
            <a:endParaRPr lang="el-GR" sz="2000" dirty="0">
              <a:solidFill>
                <a:srgbClr val="000000"/>
              </a:solidFill>
              <a:latin typeface="Calibri"/>
              <a:cs typeface="Arial"/>
            </a:endParaRPr>
          </a:p>
          <a:p>
            <a:pPr lvl="0" eaLnBrk="1" hangingPunct="1">
              <a:spcBef>
                <a:spcPct val="0"/>
              </a:spcBef>
              <a:buClr>
                <a:srgbClr val="031F49"/>
              </a:buClr>
              <a:buBlip>
                <a:blip r:embed="rId3"/>
              </a:buBlip>
              <a:defRPr/>
            </a:pPr>
            <a:r>
              <a:rPr lang="el-GR" sz="2000" dirty="0">
                <a:solidFill>
                  <a:srgbClr val="000000"/>
                </a:solidFill>
                <a:latin typeface="Calibri"/>
                <a:cs typeface="Arial"/>
              </a:rPr>
              <a:t>Ο μέσος ρυθμός ανόδου έχει αυξηθεί την τελευταία περίοδο 1993-2024 </a:t>
            </a:r>
            <a:r>
              <a:rPr lang="el-GR" sz="2000" dirty="0" err="1">
                <a:solidFill>
                  <a:srgbClr val="000000"/>
                </a:solidFill>
                <a:latin typeface="Calibri"/>
                <a:cs typeface="Arial"/>
              </a:rPr>
              <a:t>εως</a:t>
            </a:r>
            <a:r>
              <a:rPr lang="el-GR" sz="2000" dirty="0">
                <a:solidFill>
                  <a:srgbClr val="000000"/>
                </a:solidFill>
                <a:latin typeface="Calibri"/>
                <a:cs typeface="Arial"/>
              </a:rPr>
              <a:t> </a:t>
            </a:r>
            <a:r>
              <a:rPr lang="el-GR" sz="2000" dirty="0">
                <a:solidFill>
                  <a:srgbClr val="0070C0"/>
                </a:solidFill>
                <a:latin typeface="Calibri"/>
                <a:cs typeface="Arial"/>
              </a:rPr>
              <a:t>4.8 </a:t>
            </a:r>
            <a:r>
              <a:rPr lang="en-GB" sz="2000" b="1" dirty="0">
                <a:solidFill>
                  <a:srgbClr val="0070C0"/>
                </a:solidFill>
                <a:latin typeface="Calibri"/>
                <a:cs typeface="Arial"/>
              </a:rPr>
              <a:t>mm/y.</a:t>
            </a:r>
            <a:endParaRPr lang="el-GR" sz="2000" dirty="0">
              <a:solidFill>
                <a:srgbClr val="0070C0"/>
              </a:solidFill>
              <a:latin typeface="Calibri"/>
              <a:cs typeface="Arial"/>
            </a:endParaRPr>
          </a:p>
          <a:p>
            <a:pPr marL="0" lvl="0" indent="0" eaLnBrk="1" hangingPunct="1">
              <a:spcBef>
                <a:spcPct val="0"/>
              </a:spcBef>
              <a:buClr>
                <a:srgbClr val="031F49"/>
              </a:buClr>
              <a:buNone/>
              <a:defRPr/>
            </a:pPr>
            <a:endParaRPr lang="el-GR" sz="2000" dirty="0">
              <a:solidFill>
                <a:srgbClr val="000000"/>
              </a:solidFill>
              <a:latin typeface="Calibri"/>
              <a:cs typeface="Arial"/>
            </a:endParaRPr>
          </a:p>
          <a:p>
            <a:pPr eaLnBrk="1" hangingPunct="1">
              <a:spcBef>
                <a:spcPct val="0"/>
              </a:spcBef>
              <a:buClr>
                <a:srgbClr val="031F49"/>
              </a:buClr>
              <a:buBlip>
                <a:blip r:embed="rId3"/>
              </a:buBlip>
              <a:defRPr/>
            </a:pPr>
            <a:r>
              <a:rPr lang="el-GR" sz="2000" dirty="0">
                <a:solidFill>
                  <a:srgbClr val="000000"/>
                </a:solidFill>
                <a:latin typeface="Calibri"/>
                <a:cs typeface="Arial"/>
              </a:rPr>
              <a:t>Προγνώσεις: </a:t>
            </a:r>
          </a:p>
          <a:p>
            <a:pPr eaLnBrk="1" hangingPunct="1">
              <a:spcBef>
                <a:spcPct val="0"/>
              </a:spcBef>
              <a:buClr>
                <a:srgbClr val="031F49"/>
              </a:buClr>
              <a:buNone/>
              <a:defRPr/>
            </a:pPr>
            <a:r>
              <a:rPr lang="el-GR" sz="2000" dirty="0">
                <a:solidFill>
                  <a:srgbClr val="000000"/>
                </a:solidFill>
                <a:latin typeface="Calibri"/>
                <a:cs typeface="Arial"/>
              </a:rPr>
              <a:t>- 	</a:t>
            </a:r>
            <a:endParaRPr lang="el-GR" sz="2400" dirty="0">
              <a:latin typeface="Arial" charset="0"/>
            </a:endParaRPr>
          </a:p>
        </p:txBody>
      </p:sp>
      <p:sp>
        <p:nvSpPr>
          <p:cNvPr id="9" name="1 - Τίτλος"/>
          <p:cNvSpPr txBox="1">
            <a:spLocks/>
          </p:cNvSpPr>
          <p:nvPr/>
        </p:nvSpPr>
        <p:spPr bwMode="auto">
          <a:xfrm>
            <a:off x="0" y="0"/>
            <a:ext cx="9144000" cy="836712"/>
          </a:xfrm>
          <a:prstGeom prst="rect">
            <a:avLst/>
          </a:prstGeom>
          <a:gradFill flip="none" rotWithShape="1">
            <a:gsLst>
              <a:gs pos="100000">
                <a:sysClr val="window" lastClr="FFFFFF"/>
              </a:gs>
              <a:gs pos="27000">
                <a:srgbClr val="95C9D7">
                  <a:alpha val="60000"/>
                </a:srgbClr>
              </a:gs>
              <a:gs pos="100000">
                <a:srgbClr val="4BACC6">
                  <a:lumMod val="60000"/>
                  <a:lumOff val="40000"/>
                  <a:tint val="23500"/>
                  <a:satMod val="160000"/>
                </a:srgbClr>
              </a:gs>
            </a:gsLst>
            <a:lin ang="0" scaled="1"/>
            <a:tileRect/>
          </a:gradFill>
          <a:ln w="3175" cap="flat" cmpd="sng" algn="ctr">
            <a:noFill/>
            <a:prstDash val="solid"/>
            <a:miter lim="800000"/>
            <a:headEnd/>
            <a:tailEnd/>
          </a:ln>
          <a:effectLst/>
        </p:spPr>
        <p:txBody>
          <a:bodyPr anchor="ctr"/>
          <a:lstStyle/>
          <a:p>
            <a:pPr algn="ctr" eaLnBrk="0" fontAlgn="base" hangingPunct="0">
              <a:spcBef>
                <a:spcPct val="0"/>
              </a:spcBef>
              <a:spcAft>
                <a:spcPct val="0"/>
              </a:spcAft>
              <a:defRPr/>
            </a:pPr>
            <a:r>
              <a:rPr lang="el-GR" sz="2800" b="1" dirty="0">
                <a:solidFill>
                  <a:sysClr val="windowText" lastClr="000000"/>
                </a:solidFill>
                <a:latin typeface="Calibri"/>
                <a:cs typeface="Arial" charset="0"/>
              </a:rPr>
              <a:t>Φυσικά αίτια</a:t>
            </a:r>
            <a:endParaRPr lang="el-GR" sz="2800" b="1" dirty="0">
              <a:solidFill>
                <a:sysClr val="windowText" lastClr="000000"/>
              </a:solidFill>
              <a:latin typeface="Bookman Old Style" pitchFamily="18" charset="0"/>
              <a:cs typeface="Arial" charset="0"/>
            </a:endParaRPr>
          </a:p>
        </p:txBody>
      </p:sp>
      <p:cxnSp>
        <p:nvCxnSpPr>
          <p:cNvPr id="55302" name="9 - Ευθεία γραμμή σύνδεσης"/>
          <p:cNvCxnSpPr>
            <a:cxnSpLocks noChangeShapeType="1"/>
          </p:cNvCxnSpPr>
          <p:nvPr/>
        </p:nvCxnSpPr>
        <p:spPr bwMode="auto">
          <a:xfrm>
            <a:off x="0" y="836613"/>
            <a:ext cx="9144000" cy="0"/>
          </a:xfrm>
          <a:prstGeom prst="line">
            <a:avLst/>
          </a:prstGeom>
          <a:noFill/>
          <a:ln w="57150" algn="ctr">
            <a:solidFill>
              <a:srgbClr val="31859C"/>
            </a:solidFill>
            <a:round/>
            <a:headEnd/>
            <a:tailEnd/>
          </a:ln>
        </p:spPr>
      </p:cxnSp>
      <p:sp>
        <p:nvSpPr>
          <p:cNvPr id="55303" name="1 - Τίτλος"/>
          <p:cNvSpPr txBox="1">
            <a:spLocks/>
          </p:cNvSpPr>
          <p:nvPr/>
        </p:nvSpPr>
        <p:spPr bwMode="auto">
          <a:xfrm>
            <a:off x="0" y="6597650"/>
            <a:ext cx="9144000" cy="260350"/>
          </a:xfrm>
          <a:prstGeom prst="rect">
            <a:avLst/>
          </a:prstGeom>
          <a:gradFill rotWithShape="1">
            <a:gsLst>
              <a:gs pos="0">
                <a:srgbClr val="95C9D7"/>
              </a:gs>
              <a:gs pos="27000">
                <a:srgbClr val="95C9D7"/>
              </a:gs>
              <a:gs pos="100000">
                <a:srgbClr val="FFFFFF"/>
              </a:gs>
            </a:gsLst>
            <a:lin ang="0" scaled="1"/>
          </a:gradFill>
          <a:ln w="3175" algn="ctr">
            <a:noFill/>
            <a:miter lim="800000"/>
            <a:headEnd/>
            <a:tailEnd/>
          </a:ln>
        </p:spPr>
        <p:txBody>
          <a:bodyPr anchor="ctr"/>
          <a:lstStyle/>
          <a:p>
            <a:pPr algn="ctr" fontAlgn="base">
              <a:spcBef>
                <a:spcPct val="0"/>
              </a:spcBef>
              <a:spcAft>
                <a:spcPct val="0"/>
              </a:spcAft>
            </a:pPr>
            <a:endParaRPr lang="el-GR" sz="3200">
              <a:solidFill>
                <a:srgbClr val="000000"/>
              </a:solidFill>
              <a:latin typeface="Bookman Old Style" pitchFamily="18" charset="0"/>
              <a:cs typeface="Arial" charset="0"/>
            </a:endParaRPr>
          </a:p>
        </p:txBody>
      </p:sp>
      <p:cxnSp>
        <p:nvCxnSpPr>
          <p:cNvPr id="55304" name="11 - Ευθεία γραμμή σύνδεσης"/>
          <p:cNvCxnSpPr>
            <a:cxnSpLocks noChangeShapeType="1"/>
          </p:cNvCxnSpPr>
          <p:nvPr/>
        </p:nvCxnSpPr>
        <p:spPr bwMode="auto">
          <a:xfrm>
            <a:off x="0" y="6597650"/>
            <a:ext cx="9144000" cy="0"/>
          </a:xfrm>
          <a:prstGeom prst="line">
            <a:avLst/>
          </a:prstGeom>
          <a:noFill/>
          <a:ln w="3175" algn="ctr">
            <a:solidFill>
              <a:srgbClr val="31859C"/>
            </a:solidFill>
            <a:round/>
            <a:headEnd/>
            <a:tailEnd/>
          </a:ln>
        </p:spPr>
      </p:cxnSp>
      <p:pic>
        <p:nvPicPr>
          <p:cNvPr id="13" name="Picture 2"/>
          <p:cNvPicPr>
            <a:picLocks noChangeAspect="1" noChangeArrowheads="1"/>
          </p:cNvPicPr>
          <p:nvPr/>
        </p:nvPicPr>
        <p:blipFill>
          <a:blip r:embed="rId4" cstate="email"/>
          <a:srcRect/>
          <a:stretch>
            <a:fillRect/>
          </a:stretch>
        </p:blipFill>
        <p:spPr bwMode="auto">
          <a:xfrm>
            <a:off x="0" y="0"/>
            <a:ext cx="780777" cy="785292"/>
          </a:xfrm>
          <a:prstGeom prst="rect">
            <a:avLst/>
          </a:prstGeom>
          <a:blipFill>
            <a:blip r:embed="rId5" cstate="email"/>
            <a:tile tx="0" ty="0" sx="100000" sy="100000" flip="none" algn="tl"/>
          </a:blipFill>
          <a:ln w="9525">
            <a:noFill/>
            <a:miter lim="800000"/>
            <a:headEnd/>
            <a:tailEnd/>
          </a:ln>
          <a:effectLst>
            <a:innerShdw blurRad="63500" dist="50800" dir="2700000">
              <a:prstClr val="black">
                <a:alpha val="50000"/>
              </a:prstClr>
            </a:innerShdw>
            <a:softEdge rad="63500"/>
          </a:effectLst>
        </p:spPr>
      </p:pic>
      <p:grpSp>
        <p:nvGrpSpPr>
          <p:cNvPr id="8" name="Group 6">
            <a:extLst>
              <a:ext uri="{FF2B5EF4-FFF2-40B4-BE49-F238E27FC236}">
                <a16:creationId xmlns:a16="http://schemas.microsoft.com/office/drawing/2014/main" id="{1109E20F-9377-4115-9A18-7105C89C05B4}"/>
              </a:ext>
            </a:extLst>
          </p:cNvPr>
          <p:cNvGrpSpPr/>
          <p:nvPr/>
        </p:nvGrpSpPr>
        <p:grpSpPr>
          <a:xfrm>
            <a:off x="512470" y="4293485"/>
            <a:ext cx="6723826" cy="2159628"/>
            <a:chOff x="5727235" y="1146152"/>
            <a:chExt cx="6396713" cy="1788004"/>
          </a:xfrm>
        </p:grpSpPr>
        <p:pic>
          <p:nvPicPr>
            <p:cNvPr id="10" name="Picture 7">
              <a:extLst>
                <a:ext uri="{FF2B5EF4-FFF2-40B4-BE49-F238E27FC236}">
                  <a16:creationId xmlns:a16="http://schemas.microsoft.com/office/drawing/2014/main" id="{ACD3A3C0-98AA-4BF1-9A53-88A9A00B963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95" r="1890"/>
            <a:stretch/>
          </p:blipFill>
          <p:spPr>
            <a:xfrm>
              <a:off x="5727235" y="1146152"/>
              <a:ext cx="6396713" cy="1788004"/>
            </a:xfrm>
            <a:prstGeom prst="rect">
              <a:avLst/>
            </a:prstGeom>
          </p:spPr>
        </p:pic>
        <p:sp>
          <p:nvSpPr>
            <p:cNvPr id="11" name="Oval 8">
              <a:extLst>
                <a:ext uri="{FF2B5EF4-FFF2-40B4-BE49-F238E27FC236}">
                  <a16:creationId xmlns:a16="http://schemas.microsoft.com/office/drawing/2014/main" id="{46BCEE23-888B-46E4-B92E-93216042578B}"/>
                </a:ext>
              </a:extLst>
            </p:cNvPr>
            <p:cNvSpPr/>
            <p:nvPr/>
          </p:nvSpPr>
          <p:spPr>
            <a:xfrm>
              <a:off x="8737600" y="2072554"/>
              <a:ext cx="340139" cy="75482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p:cNvPicPr>
            <a:picLocks noChangeAspect="1" noChangeArrowheads="1"/>
          </p:cNvPicPr>
          <p:nvPr/>
        </p:nvPicPr>
        <p:blipFill>
          <a:blip r:embed="rId2" cstate="email"/>
          <a:srcRect/>
          <a:stretch>
            <a:fillRect/>
          </a:stretch>
        </p:blipFill>
        <p:spPr bwMode="auto">
          <a:xfrm>
            <a:off x="323528" y="1196752"/>
            <a:ext cx="5111750" cy="4911725"/>
          </a:xfrm>
          <a:prstGeom prst="rect">
            <a:avLst/>
          </a:prstGeom>
          <a:noFill/>
          <a:ln w="9525">
            <a:noFill/>
            <a:miter lim="800000"/>
            <a:headEnd/>
            <a:tailEnd/>
          </a:ln>
        </p:spPr>
      </p:pic>
      <p:sp>
        <p:nvSpPr>
          <p:cNvPr id="58371" name="Text Box 5"/>
          <p:cNvSpPr txBox="1">
            <a:spLocks noChangeArrowheads="1"/>
          </p:cNvSpPr>
          <p:nvPr/>
        </p:nvSpPr>
        <p:spPr bwMode="auto">
          <a:xfrm>
            <a:off x="5651500" y="3500438"/>
            <a:ext cx="3095625" cy="1974850"/>
          </a:xfrm>
          <a:prstGeom prst="rect">
            <a:avLst/>
          </a:prstGeom>
          <a:noFill/>
          <a:ln w="9525">
            <a:noFill/>
            <a:miter lim="800000"/>
            <a:headEnd/>
            <a:tailEnd/>
          </a:ln>
        </p:spPr>
        <p:txBody>
          <a:bodyPr>
            <a:spAutoFit/>
          </a:bodyPr>
          <a:lstStyle/>
          <a:p>
            <a:pPr algn="just" fontAlgn="base">
              <a:lnSpc>
                <a:spcPct val="110000"/>
              </a:lnSpc>
              <a:spcBef>
                <a:spcPct val="0"/>
              </a:spcBef>
              <a:spcAft>
                <a:spcPct val="0"/>
              </a:spcAft>
            </a:pPr>
            <a:r>
              <a:rPr lang="el-GR" sz="1600" b="1" dirty="0">
                <a:solidFill>
                  <a:srgbClr val="000000"/>
                </a:solidFill>
                <a:latin typeface="Calibri" pitchFamily="34" charset="0"/>
                <a:cs typeface="Arial" charset="0"/>
              </a:rPr>
              <a:t>Σχήμα 8.3</a:t>
            </a:r>
            <a:r>
              <a:rPr lang="en-GB" sz="1600" b="1" i="1" dirty="0">
                <a:solidFill>
                  <a:srgbClr val="000000"/>
                </a:solidFill>
                <a:latin typeface="Calibri" pitchFamily="34" charset="0"/>
                <a:cs typeface="Arial" charset="0"/>
              </a:rPr>
              <a:t> </a:t>
            </a:r>
            <a:r>
              <a:rPr lang="el-GR" sz="1600" dirty="0">
                <a:solidFill>
                  <a:srgbClr val="000000"/>
                </a:solidFill>
                <a:latin typeface="Calibri" pitchFamily="34" charset="0"/>
                <a:cs typeface="Arial" charset="0"/>
              </a:rPr>
              <a:t>Αύξηση στα στατιστικά κυματικά ύψη  στη πλατφόρμα </a:t>
            </a:r>
            <a:r>
              <a:rPr lang="en-US" sz="1600" dirty="0">
                <a:solidFill>
                  <a:srgbClr val="000000"/>
                </a:solidFill>
                <a:latin typeface="Calibri" pitchFamily="34" charset="0"/>
                <a:cs typeface="Arial" charset="0"/>
              </a:rPr>
              <a:t>NDBC</a:t>
            </a:r>
            <a:r>
              <a:rPr lang="el-GR" sz="1600" dirty="0">
                <a:solidFill>
                  <a:srgbClr val="000000"/>
                </a:solidFill>
                <a:latin typeface="Calibri" pitchFamily="34" charset="0"/>
                <a:cs typeface="Arial" charset="0"/>
              </a:rPr>
              <a:t> #46005 </a:t>
            </a:r>
            <a:r>
              <a:rPr lang="en-GB" sz="1600" dirty="0">
                <a:solidFill>
                  <a:srgbClr val="000000"/>
                </a:solidFill>
                <a:latin typeface="Calibri" pitchFamily="34" charset="0"/>
                <a:cs typeface="Arial" charset="0"/>
              </a:rPr>
              <a:t>platform (NE Pacific). </a:t>
            </a:r>
            <a:r>
              <a:rPr lang="el-GR" sz="1600" dirty="0">
                <a:solidFill>
                  <a:srgbClr val="000000"/>
                </a:solidFill>
                <a:latin typeface="Calibri" pitchFamily="34" charset="0"/>
                <a:cs typeface="Arial" charset="0"/>
              </a:rPr>
              <a:t>Το ετήσιο μέγιστο σημαντικό ύψος κύματος έχει αυξηθεί 2.4 </a:t>
            </a:r>
            <a:r>
              <a:rPr lang="en-US" sz="1600" dirty="0">
                <a:solidFill>
                  <a:srgbClr val="000000"/>
                </a:solidFill>
                <a:latin typeface="Calibri" pitchFamily="34" charset="0"/>
                <a:cs typeface="Arial" charset="0"/>
              </a:rPr>
              <a:t>m </a:t>
            </a:r>
            <a:r>
              <a:rPr lang="el-GR" sz="1600" dirty="0">
                <a:solidFill>
                  <a:srgbClr val="000000"/>
                </a:solidFill>
                <a:latin typeface="Calibri" pitchFamily="34" charset="0"/>
                <a:cs typeface="Arial" charset="0"/>
              </a:rPr>
              <a:t>τα τελευταία</a:t>
            </a:r>
            <a:r>
              <a:rPr lang="en-GB" sz="1600" dirty="0">
                <a:solidFill>
                  <a:srgbClr val="000000"/>
                </a:solidFill>
                <a:latin typeface="Calibri" pitchFamily="34" charset="0"/>
                <a:cs typeface="Arial" charset="0"/>
              </a:rPr>
              <a:t> </a:t>
            </a:r>
            <a:r>
              <a:rPr lang="el-GR" sz="1600" dirty="0">
                <a:solidFill>
                  <a:srgbClr val="000000"/>
                </a:solidFill>
                <a:latin typeface="Calibri" pitchFamily="34" charset="0"/>
                <a:cs typeface="Arial" charset="0"/>
              </a:rPr>
              <a:t>25 έτη (</a:t>
            </a:r>
            <a:r>
              <a:rPr lang="en-US" sz="1600" dirty="0">
                <a:solidFill>
                  <a:srgbClr val="000000"/>
                </a:solidFill>
                <a:latin typeface="Calibri" pitchFamily="34" charset="0"/>
                <a:cs typeface="Arial" charset="0"/>
              </a:rPr>
              <a:t>Ruggiero</a:t>
            </a:r>
            <a:r>
              <a:rPr lang="el-GR" sz="1600" dirty="0">
                <a:solidFill>
                  <a:srgbClr val="000000"/>
                </a:solidFill>
                <a:latin typeface="Calibri" pitchFamily="34" charset="0"/>
                <a:cs typeface="Arial" charset="0"/>
              </a:rPr>
              <a:t> </a:t>
            </a:r>
            <a:r>
              <a:rPr lang="en-US" sz="1600" dirty="0">
                <a:solidFill>
                  <a:srgbClr val="000000"/>
                </a:solidFill>
                <a:latin typeface="Calibri" pitchFamily="34" charset="0"/>
                <a:cs typeface="Arial" charset="0"/>
              </a:rPr>
              <a:t>et</a:t>
            </a:r>
            <a:r>
              <a:rPr lang="el-GR" sz="1600" dirty="0">
                <a:solidFill>
                  <a:srgbClr val="000000"/>
                </a:solidFill>
                <a:latin typeface="Calibri" pitchFamily="34" charset="0"/>
                <a:cs typeface="Arial" charset="0"/>
              </a:rPr>
              <a:t> </a:t>
            </a:r>
            <a:r>
              <a:rPr lang="en-US" sz="1600" dirty="0">
                <a:solidFill>
                  <a:srgbClr val="000000"/>
                </a:solidFill>
                <a:latin typeface="Calibri" pitchFamily="34" charset="0"/>
                <a:cs typeface="Arial" charset="0"/>
              </a:rPr>
              <a:t>al</a:t>
            </a:r>
            <a:r>
              <a:rPr lang="el-GR" sz="1600" dirty="0">
                <a:solidFill>
                  <a:srgbClr val="000000"/>
                </a:solidFill>
                <a:latin typeface="Calibri" pitchFamily="34" charset="0"/>
                <a:cs typeface="Arial" charset="0"/>
              </a:rPr>
              <a:t>., 2010).</a:t>
            </a:r>
            <a:r>
              <a:rPr lang="el-GR" sz="1600" b="1" i="1" dirty="0">
                <a:solidFill>
                  <a:srgbClr val="000000"/>
                </a:solidFill>
                <a:latin typeface="Calibri" pitchFamily="34" charset="0"/>
                <a:cs typeface="Arial" charset="0"/>
              </a:rPr>
              <a:t> </a:t>
            </a:r>
            <a:endParaRPr lang="en-US" sz="1600" b="1" i="1" dirty="0">
              <a:solidFill>
                <a:srgbClr val="000000"/>
              </a:solidFill>
              <a:latin typeface="Calibri" pitchFamily="34" charset="0"/>
              <a:cs typeface="Arial" charset="0"/>
            </a:endParaRPr>
          </a:p>
        </p:txBody>
      </p:sp>
      <p:sp>
        <p:nvSpPr>
          <p:cNvPr id="4" name="1 - Τίτλος"/>
          <p:cNvSpPr txBox="1">
            <a:spLocks/>
          </p:cNvSpPr>
          <p:nvPr/>
        </p:nvSpPr>
        <p:spPr bwMode="auto">
          <a:xfrm>
            <a:off x="0" y="0"/>
            <a:ext cx="9144000" cy="836712"/>
          </a:xfrm>
          <a:prstGeom prst="rect">
            <a:avLst/>
          </a:prstGeom>
          <a:gradFill flip="none" rotWithShape="1">
            <a:gsLst>
              <a:gs pos="100000">
                <a:sysClr val="window" lastClr="FFFFFF"/>
              </a:gs>
              <a:gs pos="27000">
                <a:srgbClr val="95C9D7">
                  <a:alpha val="60000"/>
                </a:srgbClr>
              </a:gs>
              <a:gs pos="100000">
                <a:srgbClr val="4BACC6">
                  <a:lumMod val="60000"/>
                  <a:lumOff val="40000"/>
                  <a:tint val="23500"/>
                  <a:satMod val="160000"/>
                </a:srgbClr>
              </a:gs>
            </a:gsLst>
            <a:lin ang="0" scaled="1"/>
            <a:tileRect/>
          </a:gradFill>
          <a:ln w="3175" cap="flat" cmpd="sng" algn="ctr">
            <a:noFill/>
            <a:prstDash val="solid"/>
            <a:miter lim="800000"/>
            <a:headEnd/>
            <a:tailEnd/>
          </a:ln>
          <a:effectLst/>
        </p:spPr>
        <p:txBody>
          <a:bodyPr anchor="ctr"/>
          <a:lstStyle/>
          <a:p>
            <a:pPr algn="ctr" eaLnBrk="0" fontAlgn="base" hangingPunct="0">
              <a:spcBef>
                <a:spcPct val="0"/>
              </a:spcBef>
              <a:spcAft>
                <a:spcPct val="0"/>
              </a:spcAft>
              <a:defRPr/>
            </a:pPr>
            <a:r>
              <a:rPr lang="el-GR" sz="2800" b="1" dirty="0">
                <a:solidFill>
                  <a:sysClr val="windowText" lastClr="000000"/>
                </a:solidFill>
                <a:latin typeface="Calibri"/>
                <a:cs typeface="Arial" charset="0"/>
              </a:rPr>
              <a:t>Φυσικά αίτια</a:t>
            </a:r>
            <a:endParaRPr lang="el-GR" sz="2800" b="1" dirty="0">
              <a:solidFill>
                <a:sysClr val="windowText" lastClr="000000"/>
              </a:solidFill>
              <a:latin typeface="Bookman Old Style" pitchFamily="18" charset="0"/>
              <a:cs typeface="Arial" charset="0"/>
            </a:endParaRPr>
          </a:p>
        </p:txBody>
      </p:sp>
      <p:cxnSp>
        <p:nvCxnSpPr>
          <p:cNvPr id="58375" name="4 - Ευθεία γραμμή σύνδεσης"/>
          <p:cNvCxnSpPr>
            <a:cxnSpLocks noChangeShapeType="1"/>
          </p:cNvCxnSpPr>
          <p:nvPr/>
        </p:nvCxnSpPr>
        <p:spPr bwMode="auto">
          <a:xfrm>
            <a:off x="0" y="836613"/>
            <a:ext cx="9144000" cy="0"/>
          </a:xfrm>
          <a:prstGeom prst="line">
            <a:avLst/>
          </a:prstGeom>
          <a:noFill/>
          <a:ln w="57150" algn="ctr">
            <a:solidFill>
              <a:srgbClr val="31859C"/>
            </a:solidFill>
            <a:round/>
            <a:headEnd/>
            <a:tailEnd/>
          </a:ln>
        </p:spPr>
      </p:cxnSp>
      <p:sp>
        <p:nvSpPr>
          <p:cNvPr id="58376" name="1 - Τίτλος"/>
          <p:cNvSpPr txBox="1">
            <a:spLocks/>
          </p:cNvSpPr>
          <p:nvPr/>
        </p:nvSpPr>
        <p:spPr bwMode="auto">
          <a:xfrm>
            <a:off x="0" y="6597650"/>
            <a:ext cx="9144000" cy="260350"/>
          </a:xfrm>
          <a:prstGeom prst="rect">
            <a:avLst/>
          </a:prstGeom>
          <a:gradFill rotWithShape="1">
            <a:gsLst>
              <a:gs pos="0">
                <a:srgbClr val="95C9D7"/>
              </a:gs>
              <a:gs pos="27000">
                <a:srgbClr val="95C9D7"/>
              </a:gs>
              <a:gs pos="100000">
                <a:srgbClr val="FFFFFF"/>
              </a:gs>
            </a:gsLst>
            <a:lin ang="0" scaled="1"/>
          </a:gradFill>
          <a:ln w="3175" algn="ctr">
            <a:noFill/>
            <a:miter lim="800000"/>
            <a:headEnd/>
            <a:tailEnd/>
          </a:ln>
        </p:spPr>
        <p:txBody>
          <a:bodyPr anchor="ctr"/>
          <a:lstStyle/>
          <a:p>
            <a:pPr algn="ctr" fontAlgn="base">
              <a:spcBef>
                <a:spcPct val="0"/>
              </a:spcBef>
              <a:spcAft>
                <a:spcPct val="0"/>
              </a:spcAft>
            </a:pPr>
            <a:endParaRPr lang="el-GR" sz="3200">
              <a:solidFill>
                <a:srgbClr val="000000"/>
              </a:solidFill>
              <a:latin typeface="Bookman Old Style" pitchFamily="18" charset="0"/>
              <a:cs typeface="Arial" charset="0"/>
            </a:endParaRPr>
          </a:p>
        </p:txBody>
      </p:sp>
      <p:cxnSp>
        <p:nvCxnSpPr>
          <p:cNvPr id="58377" name="6 - Ευθεία γραμμή σύνδεσης"/>
          <p:cNvCxnSpPr>
            <a:cxnSpLocks noChangeShapeType="1"/>
          </p:cNvCxnSpPr>
          <p:nvPr/>
        </p:nvCxnSpPr>
        <p:spPr bwMode="auto">
          <a:xfrm>
            <a:off x="0" y="6597650"/>
            <a:ext cx="9144000" cy="0"/>
          </a:xfrm>
          <a:prstGeom prst="line">
            <a:avLst/>
          </a:prstGeom>
          <a:noFill/>
          <a:ln w="3175" algn="ctr">
            <a:solidFill>
              <a:srgbClr val="31859C"/>
            </a:solidFill>
            <a:round/>
            <a:headEnd/>
            <a:tailEnd/>
          </a:ln>
        </p:spPr>
      </p:cxnSp>
      <p:pic>
        <p:nvPicPr>
          <p:cNvPr id="8" name="Picture 2"/>
          <p:cNvPicPr>
            <a:picLocks noChangeAspect="1" noChangeArrowheads="1"/>
          </p:cNvPicPr>
          <p:nvPr/>
        </p:nvPicPr>
        <p:blipFill>
          <a:blip r:embed="rId3" cstate="email"/>
          <a:srcRect/>
          <a:stretch>
            <a:fillRect/>
          </a:stretch>
        </p:blipFill>
        <p:spPr bwMode="auto">
          <a:xfrm>
            <a:off x="0" y="0"/>
            <a:ext cx="780777" cy="785292"/>
          </a:xfrm>
          <a:prstGeom prst="rect">
            <a:avLst/>
          </a:prstGeom>
          <a:blipFill>
            <a:blip r:embed="rId4" cstate="email"/>
            <a:tile tx="0" ty="0" sx="100000" sy="100000" flip="none" algn="tl"/>
          </a:blipFill>
          <a:ln w="9525">
            <a:noFill/>
            <a:miter lim="800000"/>
            <a:headEnd/>
            <a:tailEnd/>
          </a:ln>
          <a:effectLst>
            <a:innerShdw blurRad="63500" dist="50800" dir="2700000">
              <a:prstClr val="black">
                <a:alpha val="50000"/>
              </a:prstClr>
            </a:innerShdw>
            <a:softEdge rad="63500"/>
          </a:effectLst>
        </p:spPr>
      </p:pic>
      <p:sp>
        <p:nvSpPr>
          <p:cNvPr id="9" name="8 - Ορθογώνιο"/>
          <p:cNvSpPr/>
          <p:nvPr/>
        </p:nvSpPr>
        <p:spPr>
          <a:xfrm>
            <a:off x="5076056" y="908720"/>
            <a:ext cx="3960440" cy="923330"/>
          </a:xfrm>
          <a:prstGeom prst="rect">
            <a:avLst/>
          </a:prstGeom>
        </p:spPr>
        <p:txBody>
          <a:bodyPr wrap="square">
            <a:spAutoFit/>
          </a:bodyPr>
          <a:lstStyle/>
          <a:p>
            <a:r>
              <a:rPr lang="el-GR" b="1" dirty="0">
                <a:latin typeface="Calibri" pitchFamily="34" charset="0"/>
              </a:rPr>
              <a:t>Αύξηση στα ακραία θαλάσσια καιρικά φαινόμενα, θυελλώδεις κυματισμούς (</a:t>
            </a:r>
            <a:r>
              <a:rPr lang="el-GR" b="1" dirty="0" err="1">
                <a:latin typeface="Calibri" pitchFamily="34" charset="0"/>
              </a:rPr>
              <a:t>storm</a:t>
            </a:r>
            <a:r>
              <a:rPr lang="el-GR" b="1" dirty="0">
                <a:latin typeface="Calibri" pitchFamily="34" charset="0"/>
              </a:rPr>
              <a:t> </a:t>
            </a:r>
            <a:r>
              <a:rPr lang="el-GR" b="1" dirty="0" err="1">
                <a:latin typeface="Calibri" pitchFamily="34" charset="0"/>
              </a:rPr>
              <a:t>waves</a:t>
            </a:r>
            <a:r>
              <a:rPr lang="el-GR" b="1" dirty="0">
                <a:latin typeface="Calibri" pitchFamily="34" charset="0"/>
              </a:rPr>
              <a:t>)</a:t>
            </a:r>
            <a:endParaRPr lang="en-GB" b="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539552" y="764704"/>
            <a:ext cx="8132762" cy="792162"/>
          </a:xfrm>
        </p:spPr>
        <p:txBody>
          <a:bodyPr/>
          <a:lstStyle/>
          <a:p>
            <a:pPr algn="l" eaLnBrk="1" hangingPunct="1"/>
            <a:r>
              <a:rPr lang="en-US" altLang="el-GR" sz="2000" b="1" dirty="0" err="1">
                <a:solidFill>
                  <a:srgbClr val="0070C0"/>
                </a:solidFill>
                <a:latin typeface="Calibri" pitchFamily="34" charset="0"/>
              </a:rPr>
              <a:t>Βραχυχρόνια</a:t>
            </a:r>
            <a:r>
              <a:rPr lang="en-US" altLang="el-GR" sz="2000" b="1" dirty="0">
                <a:solidFill>
                  <a:srgbClr val="0070C0"/>
                </a:solidFill>
                <a:latin typeface="Calibri" pitchFamily="34" charset="0"/>
              </a:rPr>
              <a:t> (</a:t>
            </a:r>
            <a:r>
              <a:rPr lang="en-US" altLang="el-GR" sz="2000" b="1" dirty="0" err="1">
                <a:solidFill>
                  <a:srgbClr val="0070C0"/>
                </a:solidFill>
                <a:latin typeface="Calibri" pitchFamily="34" charset="0"/>
              </a:rPr>
              <a:t>επεισοδιακή</a:t>
            </a:r>
            <a:r>
              <a:rPr lang="en-US" altLang="el-GR" sz="2000" b="1" dirty="0">
                <a:solidFill>
                  <a:srgbClr val="0070C0"/>
                </a:solidFill>
                <a:latin typeface="Calibri" pitchFamily="34" charset="0"/>
              </a:rPr>
              <a:t>) </a:t>
            </a:r>
            <a:r>
              <a:rPr lang="en-US" altLang="el-GR" sz="2000" b="1" dirty="0" err="1">
                <a:solidFill>
                  <a:srgbClr val="0070C0"/>
                </a:solidFill>
                <a:latin typeface="Calibri" pitchFamily="34" charset="0"/>
              </a:rPr>
              <a:t>άνοδος</a:t>
            </a:r>
            <a:r>
              <a:rPr lang="en-US" altLang="el-GR" sz="2000" b="1" dirty="0">
                <a:solidFill>
                  <a:srgbClr val="0070C0"/>
                </a:solidFill>
                <a:latin typeface="Calibri" pitchFamily="34" charset="0"/>
              </a:rPr>
              <a:t> </a:t>
            </a:r>
            <a:r>
              <a:rPr lang="en-US" altLang="el-GR" sz="2000" b="1" dirty="0" err="1">
                <a:solidFill>
                  <a:srgbClr val="0070C0"/>
                </a:solidFill>
                <a:latin typeface="Calibri" pitchFamily="34" charset="0"/>
              </a:rPr>
              <a:t>της</a:t>
            </a:r>
            <a:r>
              <a:rPr lang="en-US" altLang="el-GR" sz="2000" b="1" dirty="0">
                <a:solidFill>
                  <a:srgbClr val="0070C0"/>
                </a:solidFill>
                <a:latin typeface="Calibri" pitchFamily="34" charset="0"/>
              </a:rPr>
              <a:t> </a:t>
            </a:r>
            <a:r>
              <a:rPr lang="en-US" altLang="el-GR" sz="2000" b="1" dirty="0" err="1">
                <a:solidFill>
                  <a:srgbClr val="0070C0"/>
                </a:solidFill>
                <a:latin typeface="Calibri" pitchFamily="34" charset="0"/>
              </a:rPr>
              <a:t>θαλάσσιας</a:t>
            </a:r>
            <a:r>
              <a:rPr lang="en-US" altLang="el-GR" sz="2000" b="1" dirty="0">
                <a:solidFill>
                  <a:srgbClr val="0070C0"/>
                </a:solidFill>
                <a:latin typeface="Calibri" pitchFamily="34" charset="0"/>
              </a:rPr>
              <a:t> </a:t>
            </a:r>
            <a:r>
              <a:rPr lang="en-US" altLang="el-GR" sz="2000" b="1" dirty="0" err="1">
                <a:solidFill>
                  <a:srgbClr val="0070C0"/>
                </a:solidFill>
                <a:latin typeface="Calibri" pitchFamily="34" charset="0"/>
              </a:rPr>
              <a:t>στάθμης</a:t>
            </a:r>
            <a:r>
              <a:rPr lang="en-US" altLang="el-GR" sz="2000" b="1" dirty="0">
                <a:solidFill>
                  <a:srgbClr val="0070C0"/>
                </a:solidFill>
                <a:latin typeface="Calibri" pitchFamily="34" charset="0"/>
              </a:rPr>
              <a:t> </a:t>
            </a:r>
            <a:endParaRPr lang="el-GR" altLang="el-GR" sz="2000" b="1" dirty="0">
              <a:solidFill>
                <a:srgbClr val="0070C0"/>
              </a:solidFill>
              <a:latin typeface="Calibri" pitchFamily="34" charset="0"/>
            </a:endParaRPr>
          </a:p>
        </p:txBody>
      </p:sp>
      <p:sp>
        <p:nvSpPr>
          <p:cNvPr id="55299" name="Rectangle 3"/>
          <p:cNvSpPr>
            <a:spLocks noGrp="1" noChangeArrowheads="1"/>
          </p:cNvSpPr>
          <p:nvPr>
            <p:ph type="body" idx="1"/>
          </p:nvPr>
        </p:nvSpPr>
        <p:spPr>
          <a:xfrm>
            <a:off x="467544" y="1484784"/>
            <a:ext cx="8496300" cy="5256584"/>
          </a:xfrm>
        </p:spPr>
        <p:txBody>
          <a:bodyPr/>
          <a:lstStyle/>
          <a:p>
            <a:pPr eaLnBrk="1" hangingPunct="1">
              <a:lnSpc>
                <a:spcPct val="90000"/>
              </a:lnSpc>
              <a:buFontTx/>
              <a:buNone/>
            </a:pPr>
            <a:r>
              <a:rPr lang="el-GR" altLang="el-GR" sz="1800" dirty="0">
                <a:latin typeface="Calibri" pitchFamily="34" charset="0"/>
              </a:rPr>
              <a:t>Οι μετεωρολογικές παλίρροιες είναι επεισοδιακές ανυψώσεις της παράκτιας στάθμης που διαρκούν από μερικές ώρες έως μερικές ημέρες και οδηγούνται από μετεωρολογικά ακραία φαινόμενα.</a:t>
            </a:r>
            <a:endParaRPr lang="en-US" altLang="el-GR" sz="1800" dirty="0">
              <a:latin typeface="Calibri" pitchFamily="34" charset="0"/>
            </a:endParaRPr>
          </a:p>
          <a:p>
            <a:pPr eaLnBrk="1" hangingPunct="1">
              <a:lnSpc>
                <a:spcPct val="90000"/>
              </a:lnSpc>
              <a:buFontTx/>
              <a:buNone/>
            </a:pPr>
            <a:endParaRPr lang="el-GR" altLang="el-GR" sz="1800" dirty="0">
              <a:latin typeface="Calibri" pitchFamily="34" charset="0"/>
            </a:endParaRPr>
          </a:p>
          <a:p>
            <a:pPr eaLnBrk="1" hangingPunct="1">
              <a:lnSpc>
                <a:spcPct val="90000"/>
              </a:lnSpc>
              <a:buFontTx/>
              <a:buNone/>
            </a:pPr>
            <a:r>
              <a:rPr lang="el-GR" altLang="el-GR" sz="1800" dirty="0">
                <a:latin typeface="Calibri" pitchFamily="34" charset="0"/>
              </a:rPr>
              <a:t>Οφείλονται σε:</a:t>
            </a:r>
          </a:p>
          <a:p>
            <a:pPr eaLnBrk="1" hangingPunct="1">
              <a:lnSpc>
                <a:spcPct val="90000"/>
              </a:lnSpc>
            </a:pPr>
            <a:r>
              <a:rPr lang="el-GR" altLang="el-GR" sz="1800" dirty="0">
                <a:latin typeface="Calibri" pitchFamily="34" charset="0"/>
              </a:rPr>
              <a:t>ισχυρούς ανέμους που μεταφέρουν θαλάσσιες μάζες λόγω ανάπτυξης ισχυρών </a:t>
            </a:r>
            <a:r>
              <a:rPr lang="el-GR" altLang="el-GR" sz="1800" dirty="0" err="1">
                <a:latin typeface="Calibri" pitchFamily="34" charset="0"/>
              </a:rPr>
              <a:t>διατμητικών</a:t>
            </a:r>
            <a:r>
              <a:rPr lang="el-GR" altLang="el-GR" sz="1800" dirty="0">
                <a:latin typeface="Calibri" pitchFamily="34" charset="0"/>
              </a:rPr>
              <a:t> τάσεων στην ελεύθερη θαλάσσια επιφάνεια και </a:t>
            </a:r>
          </a:p>
          <a:p>
            <a:pPr eaLnBrk="1" hangingPunct="1">
              <a:lnSpc>
                <a:spcPct val="90000"/>
              </a:lnSpc>
            </a:pPr>
            <a:r>
              <a:rPr lang="el-GR" altLang="el-GR" sz="1800" dirty="0">
                <a:latin typeface="Calibri" pitchFamily="34" charset="0"/>
              </a:rPr>
              <a:t>δευτερευόντως σε υψηλές διαφορικές πιέσεις λόγω έντονων ατμοσφαιρικών φαινόμενων που οδηγούν τους ισχυρούς ανέμους (π.χ. τροπικές καταιγίδες και κυκλώνες, βλ. </a:t>
            </a:r>
            <a:r>
              <a:rPr lang="en-US" altLang="el-GR" sz="1800" dirty="0">
                <a:latin typeface="Calibri" pitchFamily="34" charset="0"/>
              </a:rPr>
              <a:t>Emanuel</a:t>
            </a:r>
            <a:r>
              <a:rPr lang="el-GR" altLang="el-GR" sz="1800" dirty="0">
                <a:latin typeface="Calibri" pitchFamily="34" charset="0"/>
              </a:rPr>
              <a:t>, 2005)</a:t>
            </a:r>
            <a:r>
              <a:rPr lang="en-US" altLang="el-GR" sz="1800" dirty="0">
                <a:latin typeface="Calibri" pitchFamily="34" charset="0"/>
              </a:rPr>
              <a:t>. </a:t>
            </a:r>
            <a:endParaRPr lang="el-GR" altLang="el-GR" sz="1800" dirty="0">
              <a:latin typeface="Calibri" pitchFamily="34" charset="0"/>
            </a:endParaRPr>
          </a:p>
          <a:p>
            <a:pPr eaLnBrk="1" hangingPunct="1">
              <a:lnSpc>
                <a:spcPct val="90000"/>
              </a:lnSpc>
            </a:pPr>
            <a:endParaRPr lang="el-GR" altLang="el-GR" sz="1800" dirty="0">
              <a:latin typeface="Calibri" pitchFamily="34" charset="0"/>
            </a:endParaRPr>
          </a:p>
          <a:p>
            <a:pPr eaLnBrk="1" hangingPunct="1">
              <a:lnSpc>
                <a:spcPct val="90000"/>
              </a:lnSpc>
            </a:pPr>
            <a:endParaRPr lang="el-GR" altLang="el-GR" sz="1800" dirty="0">
              <a:latin typeface="Calibri" pitchFamily="34" charset="0"/>
            </a:endParaRPr>
          </a:p>
          <a:p>
            <a:pPr eaLnBrk="1" hangingPunct="1">
              <a:lnSpc>
                <a:spcPct val="90000"/>
              </a:lnSpc>
            </a:pPr>
            <a:endParaRPr lang="el-GR" altLang="el-GR" sz="1800" dirty="0">
              <a:latin typeface="Calibri" pitchFamily="34" charset="0"/>
            </a:endParaRPr>
          </a:p>
          <a:p>
            <a:pPr eaLnBrk="1" hangingPunct="1">
              <a:lnSpc>
                <a:spcPct val="90000"/>
              </a:lnSpc>
            </a:pPr>
            <a:endParaRPr lang="el-GR" altLang="el-GR" sz="1800" dirty="0">
              <a:latin typeface="Calibri" pitchFamily="34" charset="0"/>
            </a:endParaRPr>
          </a:p>
          <a:p>
            <a:pPr eaLnBrk="1" hangingPunct="1">
              <a:lnSpc>
                <a:spcPct val="90000"/>
              </a:lnSpc>
            </a:pPr>
            <a:endParaRPr lang="el-GR" altLang="el-GR" sz="700" dirty="0">
              <a:latin typeface="Calibri" pitchFamily="34" charset="0"/>
            </a:endParaRPr>
          </a:p>
          <a:p>
            <a:pPr eaLnBrk="1" hangingPunct="1">
              <a:lnSpc>
                <a:spcPct val="90000"/>
              </a:lnSpc>
              <a:buFontTx/>
              <a:buNone/>
            </a:pPr>
            <a:endParaRPr lang="el-GR" altLang="el-GR" sz="1800" dirty="0">
              <a:latin typeface="Calibri" pitchFamily="34" charset="0"/>
            </a:endParaRPr>
          </a:p>
          <a:p>
            <a:pPr eaLnBrk="1" hangingPunct="1">
              <a:lnSpc>
                <a:spcPct val="90000"/>
              </a:lnSpc>
              <a:buFontTx/>
              <a:buNone/>
            </a:pPr>
            <a:r>
              <a:rPr lang="el-GR" altLang="el-GR" sz="1800" dirty="0">
                <a:latin typeface="Calibri" pitchFamily="34" charset="0"/>
              </a:rPr>
              <a:t>Επίσης, οι συνοδεύοντες ισχυροί κυματισμοί ανυψώνουν περαιτέρω τη παράκτια θαλάσσια στάθμη λόγω του μεγάλου </a:t>
            </a:r>
            <a:r>
              <a:rPr lang="en-US" altLang="el-GR" sz="1800" dirty="0">
                <a:latin typeface="Calibri" pitchFamily="34" charset="0"/>
              </a:rPr>
              <a:t>wave set-up</a:t>
            </a:r>
            <a:r>
              <a:rPr lang="el-GR" altLang="el-GR" sz="1800" dirty="0">
                <a:latin typeface="Calibri" pitchFamily="34" charset="0"/>
              </a:rPr>
              <a:t>. </a:t>
            </a:r>
          </a:p>
        </p:txBody>
      </p:sp>
      <p:sp>
        <p:nvSpPr>
          <p:cNvPr id="6" name="1 - Τίτλος"/>
          <p:cNvSpPr txBox="1">
            <a:spLocks/>
          </p:cNvSpPr>
          <p:nvPr/>
        </p:nvSpPr>
        <p:spPr bwMode="auto">
          <a:xfrm>
            <a:off x="0" y="0"/>
            <a:ext cx="9144000" cy="836712"/>
          </a:xfrm>
          <a:prstGeom prst="rect">
            <a:avLst/>
          </a:prstGeom>
          <a:gradFill flip="none" rotWithShape="1">
            <a:gsLst>
              <a:gs pos="100000">
                <a:sysClr val="window" lastClr="FFFFFF"/>
              </a:gs>
              <a:gs pos="27000">
                <a:srgbClr val="95C9D7">
                  <a:alpha val="60000"/>
                </a:srgbClr>
              </a:gs>
              <a:gs pos="100000">
                <a:srgbClr val="4BACC6">
                  <a:lumMod val="60000"/>
                  <a:lumOff val="40000"/>
                  <a:tint val="23500"/>
                  <a:satMod val="160000"/>
                </a:srgbClr>
              </a:gs>
            </a:gsLst>
            <a:lin ang="0" scaled="1"/>
            <a:tileRect/>
          </a:gradFill>
          <a:ln w="3175" cap="flat" cmpd="sng" algn="ctr">
            <a:noFill/>
            <a:prstDash val="solid"/>
            <a:miter lim="800000"/>
            <a:headEnd/>
            <a:tailEnd/>
          </a:ln>
          <a:effectLst/>
        </p:spPr>
        <p:txBody>
          <a:bodyPr anchor="ctr"/>
          <a:lstStyle/>
          <a:p>
            <a:pPr algn="ctr" eaLnBrk="0" fontAlgn="base" hangingPunct="0">
              <a:spcBef>
                <a:spcPct val="0"/>
              </a:spcBef>
              <a:spcAft>
                <a:spcPct val="0"/>
              </a:spcAft>
              <a:defRPr/>
            </a:pPr>
            <a:r>
              <a:rPr lang="el-GR" sz="2800" b="1" dirty="0">
                <a:solidFill>
                  <a:sysClr val="windowText" lastClr="000000"/>
                </a:solidFill>
                <a:latin typeface="Calibri"/>
                <a:cs typeface="Arial" charset="0"/>
              </a:rPr>
              <a:t>Φυσικά αίτια</a:t>
            </a:r>
            <a:endParaRPr lang="el-GR" sz="2800" b="1" dirty="0">
              <a:solidFill>
                <a:sysClr val="windowText" lastClr="000000"/>
              </a:solidFill>
              <a:latin typeface="Bookman Old Style" pitchFamily="18" charset="0"/>
              <a:cs typeface="Arial" charset="0"/>
            </a:endParaRPr>
          </a:p>
        </p:txBody>
      </p:sp>
      <p:cxnSp>
        <p:nvCxnSpPr>
          <p:cNvPr id="7" name="5 - Ευθεία γραμμή σύνδεσης"/>
          <p:cNvCxnSpPr>
            <a:cxnSpLocks noChangeShapeType="1"/>
          </p:cNvCxnSpPr>
          <p:nvPr/>
        </p:nvCxnSpPr>
        <p:spPr bwMode="auto">
          <a:xfrm>
            <a:off x="0" y="836613"/>
            <a:ext cx="9144000" cy="0"/>
          </a:xfrm>
          <a:prstGeom prst="line">
            <a:avLst/>
          </a:prstGeom>
          <a:noFill/>
          <a:ln w="57150" algn="ctr">
            <a:solidFill>
              <a:srgbClr val="31859C"/>
            </a:solidFill>
            <a:round/>
            <a:headEnd/>
            <a:tailEnd/>
          </a:ln>
        </p:spPr>
      </p:cxnSp>
      <p:sp>
        <p:nvSpPr>
          <p:cNvPr id="8" name="1 - Τίτλος"/>
          <p:cNvSpPr txBox="1">
            <a:spLocks/>
          </p:cNvSpPr>
          <p:nvPr/>
        </p:nvSpPr>
        <p:spPr bwMode="auto">
          <a:xfrm>
            <a:off x="0" y="6597650"/>
            <a:ext cx="9144000" cy="260350"/>
          </a:xfrm>
          <a:prstGeom prst="rect">
            <a:avLst/>
          </a:prstGeom>
          <a:gradFill rotWithShape="1">
            <a:gsLst>
              <a:gs pos="0">
                <a:srgbClr val="95C9D7"/>
              </a:gs>
              <a:gs pos="27000">
                <a:srgbClr val="95C9D7"/>
              </a:gs>
              <a:gs pos="100000">
                <a:srgbClr val="FFFFFF"/>
              </a:gs>
            </a:gsLst>
            <a:lin ang="0" scaled="1"/>
          </a:gradFill>
          <a:ln w="3175" algn="ctr">
            <a:noFill/>
            <a:miter lim="800000"/>
            <a:headEnd/>
            <a:tailEnd/>
          </a:ln>
        </p:spPr>
        <p:txBody>
          <a:bodyPr anchor="ctr"/>
          <a:lstStyle/>
          <a:p>
            <a:pPr algn="ctr" fontAlgn="base">
              <a:spcBef>
                <a:spcPct val="0"/>
              </a:spcBef>
              <a:spcAft>
                <a:spcPct val="0"/>
              </a:spcAft>
            </a:pPr>
            <a:endParaRPr lang="el-GR" sz="3200">
              <a:solidFill>
                <a:srgbClr val="000000"/>
              </a:solidFill>
              <a:latin typeface="Bookman Old Style" pitchFamily="18" charset="0"/>
              <a:cs typeface="Arial" charset="0"/>
            </a:endParaRPr>
          </a:p>
        </p:txBody>
      </p:sp>
      <p:cxnSp>
        <p:nvCxnSpPr>
          <p:cNvPr id="9" name="7 - Ευθεία γραμμή σύνδεσης"/>
          <p:cNvCxnSpPr>
            <a:cxnSpLocks noChangeShapeType="1"/>
          </p:cNvCxnSpPr>
          <p:nvPr/>
        </p:nvCxnSpPr>
        <p:spPr bwMode="auto">
          <a:xfrm>
            <a:off x="0" y="6597650"/>
            <a:ext cx="9144000" cy="0"/>
          </a:xfrm>
          <a:prstGeom prst="line">
            <a:avLst/>
          </a:prstGeom>
          <a:noFill/>
          <a:ln w="3175" algn="ctr">
            <a:solidFill>
              <a:srgbClr val="31859C"/>
            </a:solidFill>
            <a:round/>
            <a:headEnd/>
            <a:tailEnd/>
          </a:ln>
        </p:spPr>
      </p:cxnSp>
      <p:pic>
        <p:nvPicPr>
          <p:cNvPr id="10" name="Picture 2"/>
          <p:cNvPicPr>
            <a:picLocks noChangeAspect="1" noChangeArrowheads="1"/>
          </p:cNvPicPr>
          <p:nvPr/>
        </p:nvPicPr>
        <p:blipFill>
          <a:blip r:embed="rId2" cstate="print"/>
          <a:srcRect t="12209" b="14538"/>
          <a:stretch>
            <a:fillRect/>
          </a:stretch>
        </p:blipFill>
        <p:spPr bwMode="auto">
          <a:xfrm>
            <a:off x="2339752" y="4265900"/>
            <a:ext cx="4536504" cy="1611372"/>
          </a:xfrm>
          <a:prstGeom prst="rect">
            <a:avLst/>
          </a:prstGeom>
          <a:ln>
            <a:noFill/>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txBox="1">
            <a:spLocks noChangeArrowheads="1"/>
          </p:cNvSpPr>
          <p:nvPr/>
        </p:nvSpPr>
        <p:spPr bwMode="auto">
          <a:xfrm>
            <a:off x="467544" y="1044378"/>
            <a:ext cx="7772400" cy="7921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l-GR" altLang="el-GR" sz="2200" b="1" i="0" u="none" strike="noStrike" kern="1200" cap="none" spc="0" normalizeH="0" baseline="0" noProof="0" dirty="0">
                <a:ln>
                  <a:noFill/>
                </a:ln>
                <a:solidFill>
                  <a:srgbClr val="0070C0"/>
                </a:solidFill>
                <a:effectLst/>
                <a:uLnTx/>
                <a:uFillTx/>
                <a:latin typeface="Calibri" pitchFamily="34" charset="0"/>
                <a:ea typeface="+mj-ea"/>
                <a:cs typeface="+mj-cs"/>
              </a:rPr>
              <a:t>Ακραίες Παράκτιες Θαλάσσιες Στάθμες (</a:t>
            </a:r>
            <a:r>
              <a:rPr kumimoji="0" lang="en-GB" altLang="el-GR" sz="2200" b="1" i="0" u="none" strike="noStrike" kern="1200" cap="none" spc="0" normalizeH="0" baseline="0" noProof="0" dirty="0">
                <a:ln>
                  <a:noFill/>
                </a:ln>
                <a:solidFill>
                  <a:srgbClr val="0070C0"/>
                </a:solidFill>
                <a:effectLst/>
                <a:uLnTx/>
                <a:uFillTx/>
                <a:latin typeface="Calibri" pitchFamily="34" charset="0"/>
                <a:ea typeface="+mj-ea"/>
                <a:cs typeface="+mj-cs"/>
              </a:rPr>
              <a:t>Extreme Sea levels-ESLs) </a:t>
            </a:r>
          </a:p>
        </p:txBody>
      </p:sp>
      <p:sp>
        <p:nvSpPr>
          <p:cNvPr id="17" name="Rectangle 3"/>
          <p:cNvSpPr txBox="1">
            <a:spLocks noChangeArrowheads="1"/>
          </p:cNvSpPr>
          <p:nvPr/>
        </p:nvSpPr>
        <p:spPr bwMode="auto">
          <a:xfrm>
            <a:off x="539552" y="1700808"/>
            <a:ext cx="8281987" cy="4471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None/>
              <a:tabLst/>
              <a:defRPr/>
            </a:pPr>
            <a:endParaRPr kumimoji="0" lang="el-GR" altLang="el-GR" sz="2000" b="0" i="0" u="none" strike="noStrike" kern="1200" cap="none" spc="0" normalizeH="0" baseline="0" noProof="0" dirty="0">
              <a:ln>
                <a:noFill/>
              </a:ln>
              <a:effectLst/>
              <a:uLnTx/>
              <a:uFillTx/>
              <a:latin typeface="Calibri" pitchFamily="34" charset="0"/>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Tx/>
              <a:buNone/>
              <a:tabLst/>
              <a:defRPr/>
            </a:pPr>
            <a:r>
              <a:rPr kumimoji="0" lang="el-GR" altLang="el-GR" b="0" i="0" u="none" strike="noStrike" kern="1200" cap="none" spc="0" normalizeH="0" baseline="0" noProof="0" dirty="0">
                <a:ln>
                  <a:noFill/>
                </a:ln>
                <a:effectLst/>
                <a:uLnTx/>
                <a:uFillTx/>
                <a:latin typeface="Calibri" pitchFamily="34" charset="0"/>
                <a:cs typeface="Calibri" pitchFamily="34" charset="0"/>
              </a:rPr>
              <a:t>Οι ακραίες παράκτιες θαλάσσιες στάθμες είναι το άθροισμα των εξής συνιστωσών:</a:t>
            </a:r>
            <a:endParaRPr kumimoji="0" lang="en-US" altLang="el-GR" b="0" i="0" u="none" strike="noStrike" kern="1200" cap="none" spc="0" normalizeH="0" baseline="0" noProof="0" dirty="0">
              <a:ln>
                <a:noFill/>
              </a:ln>
              <a:effectLst/>
              <a:uLnTx/>
              <a:uFillTx/>
              <a:latin typeface="Calibri" pitchFamily="34" charset="0"/>
              <a:cs typeface="Calibri" pitchFamily="34" charset="0"/>
            </a:endParaRPr>
          </a:p>
          <a:p>
            <a:pPr marL="342900" lvl="0" indent="-342900" fontAlgn="base">
              <a:lnSpc>
                <a:spcPct val="80000"/>
              </a:lnSpc>
              <a:spcBef>
                <a:spcPct val="20000"/>
              </a:spcBef>
              <a:spcAft>
                <a:spcPct val="0"/>
              </a:spcAft>
              <a:defRPr/>
            </a:pPr>
            <a:r>
              <a:rPr lang="en-GB" dirty="0">
                <a:latin typeface="Calibri" pitchFamily="34" charset="0"/>
                <a:cs typeface="Calibri" pitchFamily="34" charset="0"/>
              </a:rPr>
              <a:t>            </a:t>
            </a:r>
            <a:endParaRPr kumimoji="0" lang="en-US" altLang="el-GR" b="0" i="0" u="none" strike="noStrike" kern="1200" cap="none" spc="0" normalizeH="0" baseline="0" noProof="0" dirty="0">
              <a:ln>
                <a:noFill/>
              </a:ln>
              <a:effectLst/>
              <a:uLnTx/>
              <a:uFillTx/>
              <a:latin typeface="Calibri" pitchFamily="34" charset="0"/>
              <a:cs typeface="Calibri" pitchFamily="34" charset="0"/>
            </a:endParaRPr>
          </a:p>
          <a:p>
            <a:pPr marL="342900" indent="-342900" fontAlgn="base">
              <a:lnSpc>
                <a:spcPct val="80000"/>
              </a:lnSpc>
              <a:spcBef>
                <a:spcPct val="20000"/>
              </a:spcBef>
              <a:spcAft>
                <a:spcPct val="0"/>
              </a:spcAft>
              <a:buFontTx/>
              <a:buChar char="•"/>
              <a:defRPr/>
            </a:pPr>
            <a:r>
              <a:rPr kumimoji="0" lang="el-GR" altLang="el-GR" b="0" i="0" u="none" strike="noStrike" kern="1200" cap="none" spc="0" normalizeH="0" baseline="0" noProof="0" dirty="0">
                <a:ln>
                  <a:noFill/>
                </a:ln>
                <a:effectLst/>
                <a:uLnTx/>
                <a:uFillTx/>
                <a:latin typeface="Calibri" pitchFamily="34" charset="0"/>
                <a:cs typeface="Calibri" pitchFamily="34" charset="0"/>
              </a:rPr>
              <a:t>μέση θαλάσσια στάθμη (</a:t>
            </a:r>
            <a:r>
              <a:rPr kumimoji="0" lang="en-US" altLang="el-GR" b="0" i="0" u="none" strike="noStrike" kern="1200" cap="none" spc="0" normalizeH="0" baseline="0" noProof="0" dirty="0">
                <a:ln>
                  <a:noFill/>
                </a:ln>
                <a:effectLst/>
                <a:uLnTx/>
                <a:uFillTx/>
                <a:latin typeface="Calibri" pitchFamily="34" charset="0"/>
                <a:cs typeface="Calibri" pitchFamily="34" charset="0"/>
              </a:rPr>
              <a:t>MSL).</a:t>
            </a:r>
            <a:r>
              <a:rPr kumimoji="0" lang="en-US" altLang="el-GR" b="0" i="0" u="none" strike="noStrike" kern="1200" cap="none" spc="0" normalizeH="0" noProof="0" dirty="0">
                <a:ln>
                  <a:noFill/>
                </a:ln>
                <a:effectLst/>
                <a:uLnTx/>
                <a:uFillTx/>
                <a:latin typeface="Calibri" pitchFamily="34" charset="0"/>
                <a:cs typeface="Calibri" pitchFamily="34" charset="0"/>
              </a:rPr>
              <a:t> </a:t>
            </a:r>
            <a:r>
              <a:rPr lang="el-GR" altLang="el-GR" dirty="0">
                <a:latin typeface="Calibri" pitchFamily="34" charset="0"/>
                <a:cs typeface="Calibri" pitchFamily="34" charset="0"/>
              </a:rPr>
              <a:t>Για μελλοντικές προβλέψεις λαμβάνουμε υπόψη την άνοδο λόγω ΚΑ (</a:t>
            </a:r>
            <a:r>
              <a:rPr lang="en-US" altLang="el-GR" dirty="0">
                <a:latin typeface="Calibri" pitchFamily="34" charset="0"/>
                <a:cs typeface="Calibri" pitchFamily="34" charset="0"/>
              </a:rPr>
              <a:t>SLR).</a:t>
            </a:r>
            <a:r>
              <a:rPr kumimoji="0" lang="el-GR" altLang="el-GR" b="0" i="0" u="none" strike="noStrike" kern="1200" cap="none" spc="0" normalizeH="0" baseline="0" noProof="0" dirty="0">
                <a:ln>
                  <a:noFill/>
                </a:ln>
                <a:effectLst/>
                <a:uLnTx/>
                <a:uFillTx/>
                <a:latin typeface="Calibri" pitchFamily="34" charset="0"/>
                <a:cs typeface="Calibri" pitchFamily="34" charset="0"/>
              </a:rPr>
              <a:t> </a:t>
            </a:r>
            <a:r>
              <a:rPr lang="el-GR" altLang="el-GR" dirty="0">
                <a:latin typeface="Calibri" pitchFamily="34" charset="0"/>
                <a:cs typeface="Calibri" pitchFamily="34" charset="0"/>
              </a:rPr>
              <a:t>Επιπλέον, λόγω της χωρικής μεταβλητότητας της MSL θα πρέπει να ληφθεί υπόψη η σχετική άνοδος της μέσης θαλάσσιας στάθμης (</a:t>
            </a:r>
            <a:r>
              <a:rPr lang="el-GR" altLang="el-GR" dirty="0" err="1">
                <a:latin typeface="Calibri" pitchFamily="34" charset="0"/>
                <a:cs typeface="Calibri" pitchFamily="34" charset="0"/>
              </a:rPr>
              <a:t>Relative</a:t>
            </a:r>
            <a:r>
              <a:rPr lang="el-GR" altLang="el-GR" dirty="0">
                <a:latin typeface="Calibri" pitchFamily="34" charset="0"/>
                <a:cs typeface="Calibri" pitchFamily="34" charset="0"/>
              </a:rPr>
              <a:t> </a:t>
            </a:r>
            <a:r>
              <a:rPr lang="el-GR" altLang="el-GR" dirty="0" err="1">
                <a:latin typeface="Calibri" pitchFamily="34" charset="0"/>
                <a:cs typeface="Calibri" pitchFamily="34" charset="0"/>
              </a:rPr>
              <a:t>Sea</a:t>
            </a:r>
            <a:r>
              <a:rPr lang="el-GR" altLang="el-GR" dirty="0">
                <a:latin typeface="Calibri" pitchFamily="34" charset="0"/>
                <a:cs typeface="Calibri" pitchFamily="34" charset="0"/>
              </a:rPr>
              <a:t> </a:t>
            </a:r>
            <a:r>
              <a:rPr lang="el-GR" altLang="el-GR" dirty="0" err="1">
                <a:latin typeface="Calibri" pitchFamily="34" charset="0"/>
                <a:cs typeface="Calibri" pitchFamily="34" charset="0"/>
              </a:rPr>
              <a:t>Level</a:t>
            </a:r>
            <a:r>
              <a:rPr lang="el-GR" altLang="el-GR" dirty="0">
                <a:latin typeface="Calibri" pitchFamily="34" charset="0"/>
                <a:cs typeface="Calibri" pitchFamily="34" charset="0"/>
              </a:rPr>
              <a:t> </a:t>
            </a:r>
            <a:r>
              <a:rPr lang="el-GR" altLang="el-GR" dirty="0" err="1">
                <a:latin typeface="Calibri" pitchFamily="34" charset="0"/>
                <a:cs typeface="Calibri" pitchFamily="34" charset="0"/>
              </a:rPr>
              <a:t>Rise</a:t>
            </a:r>
            <a:r>
              <a:rPr lang="el-GR" altLang="el-GR" dirty="0">
                <a:latin typeface="Calibri" pitchFamily="34" charset="0"/>
                <a:cs typeface="Calibri" pitchFamily="34" charset="0"/>
              </a:rPr>
              <a:t> - RSLR)</a:t>
            </a:r>
            <a:endParaRPr kumimoji="0" lang="el-GR" altLang="el-GR" b="0" i="0" u="none" strike="noStrike" kern="1200" cap="none" spc="0" normalizeH="0" baseline="0" noProof="0" dirty="0">
              <a:ln>
                <a:noFill/>
              </a:ln>
              <a:effectLst/>
              <a:uLnTx/>
              <a:uFillTx/>
              <a:latin typeface="Calibri" pitchFamily="34" charset="0"/>
              <a:cs typeface="Calibri" pitchFamily="34" charset="0"/>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lang="el-GR" altLang="el-GR" dirty="0">
                <a:latin typeface="Calibri" pitchFamily="34" charset="0"/>
                <a:cs typeface="Calibri" pitchFamily="34" charset="0"/>
              </a:rPr>
              <a:t>ύ</a:t>
            </a:r>
            <a:r>
              <a:rPr kumimoji="0" lang="el-GR" altLang="el-GR" b="0" i="0" u="none" strike="noStrike" kern="1200" cap="none" spc="0" normalizeH="0" baseline="0" noProof="0" dirty="0" err="1">
                <a:ln>
                  <a:noFill/>
                </a:ln>
                <a:effectLst/>
                <a:uLnTx/>
                <a:uFillTx/>
                <a:latin typeface="Calibri" pitchFamily="34" charset="0"/>
                <a:cs typeface="Calibri" pitchFamily="34" charset="0"/>
              </a:rPr>
              <a:t>ψος</a:t>
            </a:r>
            <a:r>
              <a:rPr kumimoji="0" lang="el-GR" altLang="el-GR" b="0" i="0" u="none" strike="noStrike" kern="1200" cap="none" spc="0" normalizeH="0" baseline="0" noProof="0" dirty="0">
                <a:ln>
                  <a:noFill/>
                </a:ln>
                <a:effectLst/>
                <a:uLnTx/>
                <a:uFillTx/>
                <a:latin typeface="Calibri" pitchFamily="34" charset="0"/>
                <a:cs typeface="Calibri" pitchFamily="34" charset="0"/>
              </a:rPr>
              <a:t> της μετεωρολογικής παλίρροιας (</a:t>
            </a:r>
            <a:r>
              <a:rPr kumimoji="0" lang="en-US" altLang="el-GR" b="0" i="0" u="none" strike="noStrike" kern="1200" cap="none" spc="0" normalizeH="0" baseline="0" noProof="0" dirty="0">
                <a:ln>
                  <a:noFill/>
                </a:ln>
                <a:effectLst/>
                <a:uLnTx/>
                <a:uFillTx/>
                <a:latin typeface="Calibri" pitchFamily="34" charset="0"/>
                <a:cs typeface="Calibri" pitchFamily="34" charset="0"/>
              </a:rPr>
              <a:t>storm surge</a:t>
            </a:r>
            <a:r>
              <a:rPr kumimoji="0" lang="el-GR" altLang="el-GR" b="0" i="0" u="none" strike="noStrike" kern="1200" cap="none" spc="0" normalizeH="0" baseline="0" noProof="0" dirty="0">
                <a:ln>
                  <a:noFill/>
                </a:ln>
                <a:effectLst/>
                <a:uLnTx/>
                <a:uFillTx/>
                <a:latin typeface="Calibri" pitchFamily="34" charset="0"/>
                <a:cs typeface="Calibri" pitchFamily="34" charset="0"/>
              </a:rPr>
              <a:t>) (</a:t>
            </a:r>
            <a:r>
              <a:rPr kumimoji="0" lang="en-US" altLang="el-GR" b="0" i="0" u="none" strike="noStrike" kern="1200" cap="none" spc="0" normalizeH="0" baseline="0" noProof="0" dirty="0">
                <a:ln>
                  <a:noFill/>
                </a:ln>
                <a:effectLst/>
                <a:uLnTx/>
                <a:uFillTx/>
                <a:latin typeface="Calibri" pitchFamily="34" charset="0"/>
                <a:cs typeface="Calibri" pitchFamily="34" charset="0"/>
              </a:rPr>
              <a:t>SSL)</a:t>
            </a:r>
            <a:endParaRPr kumimoji="0" lang="el-GR" altLang="el-GR" b="0" i="0" u="none" strike="noStrike" kern="1200" cap="none" spc="0" normalizeH="0" baseline="0" noProof="0" dirty="0">
              <a:ln>
                <a:noFill/>
              </a:ln>
              <a:effectLst/>
              <a:uLnTx/>
              <a:uFillTx/>
              <a:latin typeface="Calibri" pitchFamily="34" charset="0"/>
              <a:cs typeface="Calibri" pitchFamily="34" charset="0"/>
            </a:endParaRPr>
          </a:p>
          <a:p>
            <a:pPr marL="342900" lvl="0" indent="-342900" fontAlgn="base">
              <a:lnSpc>
                <a:spcPct val="80000"/>
              </a:lnSpc>
              <a:spcBef>
                <a:spcPct val="20000"/>
              </a:spcBef>
              <a:spcAft>
                <a:spcPct val="0"/>
              </a:spcAft>
              <a:buFontTx/>
              <a:buChar char="•"/>
              <a:defRPr/>
            </a:pPr>
            <a:r>
              <a:rPr kumimoji="0" lang="el-GR" altLang="el-GR" b="0" i="0" u="none" strike="noStrike" kern="1200" cap="none" spc="0" normalizeH="0" baseline="0" noProof="0" dirty="0">
                <a:ln>
                  <a:noFill/>
                </a:ln>
                <a:effectLst/>
                <a:uLnTx/>
                <a:uFillTx/>
                <a:latin typeface="Calibri" pitchFamily="34" charset="0"/>
                <a:cs typeface="Calibri" pitchFamily="34" charset="0"/>
              </a:rPr>
              <a:t>το ύψος της παλίρροιας κατά την πλημμυρίδα</a:t>
            </a:r>
            <a:r>
              <a:rPr kumimoji="0" lang="en-US" altLang="el-GR" b="0" i="0" u="none" strike="noStrike" kern="1200" cap="none" spc="0" normalizeH="0" baseline="0" noProof="0" dirty="0">
                <a:ln>
                  <a:noFill/>
                </a:ln>
                <a:effectLst/>
                <a:uLnTx/>
                <a:uFillTx/>
                <a:latin typeface="Calibri" pitchFamily="34" charset="0"/>
                <a:cs typeface="Calibri" pitchFamily="34" charset="0"/>
              </a:rPr>
              <a:t> (</a:t>
            </a:r>
            <a:r>
              <a:rPr lang="el-GR" dirty="0">
                <a:latin typeface="Calibri" pitchFamily="34" charset="0"/>
                <a:cs typeface="Calibri" pitchFamily="34" charset="0"/>
              </a:rPr>
              <a:t>η</a:t>
            </a:r>
            <a:r>
              <a:rPr lang="en-GB" baseline="-25000" dirty="0">
                <a:latin typeface="Calibri" pitchFamily="34" charset="0"/>
                <a:cs typeface="Calibri" pitchFamily="34" charset="0"/>
              </a:rPr>
              <a:t>tide</a:t>
            </a:r>
            <a:r>
              <a:rPr lang="el-GR" dirty="0">
                <a:latin typeface="Calibri" pitchFamily="34" charset="0"/>
                <a:cs typeface="Calibri" pitchFamily="34" charset="0"/>
              </a:rPr>
              <a:t> </a:t>
            </a:r>
            <a:r>
              <a:rPr kumimoji="0" lang="en-US" altLang="el-GR" b="0" i="0" u="none" strike="noStrike" kern="1200" cap="none" spc="0" normalizeH="0" baseline="0" noProof="0" dirty="0">
                <a:ln>
                  <a:noFill/>
                </a:ln>
                <a:effectLst/>
                <a:uLnTx/>
                <a:uFillTx/>
                <a:latin typeface="Calibri" pitchFamily="34" charset="0"/>
                <a:cs typeface="Calibri" pitchFamily="34" charset="0"/>
              </a:rPr>
              <a:t>)</a:t>
            </a:r>
            <a:endParaRPr kumimoji="0" lang="el-GR" altLang="el-GR" b="0" i="0" u="none" strike="noStrike" kern="1200" cap="none" spc="0" normalizeH="0" baseline="0" noProof="0" dirty="0">
              <a:ln>
                <a:noFill/>
              </a:ln>
              <a:effectLst/>
              <a:uLnTx/>
              <a:uFillTx/>
              <a:latin typeface="Calibri" pitchFamily="34" charset="0"/>
              <a:cs typeface="Calibri" pitchFamily="34" charset="0"/>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el-GR" altLang="el-GR" b="0" i="0" u="none" strike="noStrike" kern="1200" cap="none" spc="0" normalizeH="0" baseline="0" noProof="0" dirty="0">
                <a:ln>
                  <a:noFill/>
                </a:ln>
                <a:effectLst/>
                <a:uLnTx/>
                <a:uFillTx/>
                <a:latin typeface="Calibri" pitchFamily="34" charset="0"/>
                <a:cs typeface="Calibri" pitchFamily="34" charset="0"/>
              </a:rPr>
              <a:t>τη κυματική ανύψωση (</a:t>
            </a:r>
            <a:r>
              <a:rPr kumimoji="0" lang="en-US" altLang="el-GR" b="0" i="0" u="none" strike="noStrike" kern="1200" cap="none" spc="0" normalizeH="0" baseline="0" noProof="0" dirty="0">
                <a:ln>
                  <a:noFill/>
                </a:ln>
                <a:effectLst/>
                <a:uLnTx/>
                <a:uFillTx/>
                <a:latin typeface="Calibri" pitchFamily="34" charset="0"/>
                <a:cs typeface="Calibri" pitchFamily="34" charset="0"/>
              </a:rPr>
              <a:t>set up</a:t>
            </a:r>
            <a:r>
              <a:rPr kumimoji="0" lang="el-GR" altLang="el-GR" b="0" i="0" u="none" strike="noStrike" kern="1200" cap="none" spc="0" normalizeH="0" baseline="0" noProof="0" dirty="0">
                <a:ln>
                  <a:noFill/>
                </a:ln>
                <a:effectLst/>
                <a:uLnTx/>
                <a:uFillTx/>
                <a:latin typeface="Calibri" pitchFamily="34" charset="0"/>
                <a:cs typeface="Calibri" pitchFamily="34" charset="0"/>
              </a:rPr>
              <a:t>) και</a:t>
            </a:r>
            <a:r>
              <a:rPr kumimoji="0" lang="en-GB" altLang="el-GR" b="0" i="0" u="none" strike="noStrike" kern="1200" cap="none" spc="0" normalizeH="0" noProof="0" dirty="0">
                <a:ln>
                  <a:noFill/>
                </a:ln>
                <a:effectLst/>
                <a:uLnTx/>
                <a:uFillTx/>
                <a:latin typeface="Calibri" pitchFamily="34" charset="0"/>
                <a:cs typeface="Calibri" pitchFamily="34" charset="0"/>
              </a:rPr>
              <a:t> </a:t>
            </a:r>
            <a:r>
              <a:rPr lang="el-GR" altLang="el-GR" dirty="0">
                <a:latin typeface="Calibri" pitchFamily="34" charset="0"/>
                <a:cs typeface="Calibri" pitchFamily="34" charset="0"/>
              </a:rPr>
              <a:t>κυματική </a:t>
            </a:r>
            <a:r>
              <a:rPr kumimoji="0" lang="el-GR" altLang="el-GR" b="0" i="0" u="none" strike="noStrike" kern="1200" cap="none" spc="0" normalizeH="0" baseline="0" noProof="0" dirty="0">
                <a:ln>
                  <a:noFill/>
                </a:ln>
                <a:effectLst/>
                <a:uLnTx/>
                <a:uFillTx/>
                <a:latin typeface="Calibri" pitchFamily="34" charset="0"/>
                <a:cs typeface="Calibri" pitchFamily="34" charset="0"/>
              </a:rPr>
              <a:t>αναρρίχηση (</a:t>
            </a:r>
            <a:r>
              <a:rPr kumimoji="0" lang="en-US" altLang="el-GR" b="0" i="0" u="none" strike="noStrike" kern="1200" cap="none" spc="0" normalizeH="0" baseline="0" noProof="0" dirty="0">
                <a:ln>
                  <a:noFill/>
                </a:ln>
                <a:effectLst/>
                <a:uLnTx/>
                <a:uFillTx/>
                <a:latin typeface="Calibri" pitchFamily="34" charset="0"/>
                <a:cs typeface="Calibri" pitchFamily="34" charset="0"/>
              </a:rPr>
              <a:t>wave run up</a:t>
            </a:r>
            <a:r>
              <a:rPr kumimoji="0" lang="el-GR" altLang="el-GR" b="0" i="0" u="none" strike="noStrike" kern="1200" cap="none" spc="0" normalizeH="0" baseline="0" noProof="0" dirty="0">
                <a:ln>
                  <a:noFill/>
                </a:ln>
                <a:effectLst/>
                <a:uLnTx/>
                <a:uFillTx/>
                <a:latin typeface="Calibri" pitchFamily="34" charset="0"/>
                <a:cs typeface="Calibri" pitchFamily="34" charset="0"/>
              </a:rPr>
              <a:t>) (</a:t>
            </a:r>
            <a:r>
              <a:rPr kumimoji="0" lang="en-US" altLang="el-GR" b="0" i="0" u="none" strike="noStrike" kern="1200" cap="none" spc="0" normalizeH="0" baseline="0" noProof="0" dirty="0">
                <a:ln>
                  <a:noFill/>
                </a:ln>
                <a:effectLst/>
                <a:uLnTx/>
                <a:uFillTx/>
                <a:latin typeface="Calibri" pitchFamily="34" charset="0"/>
                <a:cs typeface="Calibri" pitchFamily="34" charset="0"/>
              </a:rPr>
              <a:t>WSU)</a:t>
            </a: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l-GR" altLang="el-GR" b="0" i="0" u="none" strike="noStrike" kern="1200" cap="none" spc="0" normalizeH="0" baseline="0" noProof="0" dirty="0">
              <a:ln>
                <a:noFill/>
              </a:ln>
              <a:effectLst/>
              <a:uLnTx/>
              <a:uFillTx/>
              <a:latin typeface="Calibri" pitchFamily="34" charset="0"/>
              <a:cs typeface="Calibri" pitchFamily="34" charset="0"/>
            </a:endParaRPr>
          </a:p>
          <a:p>
            <a:pPr marL="342900" indent="-342900" algn="ctr" fontAlgn="base">
              <a:lnSpc>
                <a:spcPct val="80000"/>
              </a:lnSpc>
              <a:spcBef>
                <a:spcPct val="20000"/>
              </a:spcBef>
              <a:spcAft>
                <a:spcPct val="0"/>
              </a:spcAft>
              <a:defRPr/>
            </a:pPr>
            <a:r>
              <a:rPr lang="en-GB" dirty="0">
                <a:latin typeface="Calibri" pitchFamily="34" charset="0"/>
                <a:cs typeface="Calibri" pitchFamily="34" charset="0"/>
              </a:rPr>
              <a:t>ESL</a:t>
            </a:r>
            <a:r>
              <a:rPr lang="el-GR" dirty="0">
                <a:latin typeface="Calibri" pitchFamily="34" charset="0"/>
                <a:cs typeface="Calibri" pitchFamily="34" charset="0"/>
              </a:rPr>
              <a:t> = </a:t>
            </a:r>
            <a:r>
              <a:rPr lang="en-GB" dirty="0">
                <a:latin typeface="Calibri" pitchFamily="34" charset="0"/>
                <a:cs typeface="Calibri" pitchFamily="34" charset="0"/>
              </a:rPr>
              <a:t>RSLR</a:t>
            </a:r>
            <a:r>
              <a:rPr lang="el-GR" dirty="0">
                <a:latin typeface="Calibri" pitchFamily="34" charset="0"/>
                <a:cs typeface="Calibri" pitchFamily="34" charset="0"/>
              </a:rPr>
              <a:t> + η</a:t>
            </a:r>
            <a:r>
              <a:rPr lang="en-GB" baseline="-25000" dirty="0">
                <a:latin typeface="Calibri" pitchFamily="34" charset="0"/>
                <a:cs typeface="Calibri" pitchFamily="34" charset="0"/>
              </a:rPr>
              <a:t>tide</a:t>
            </a:r>
            <a:r>
              <a:rPr lang="el-GR" dirty="0">
                <a:latin typeface="Calibri" pitchFamily="34" charset="0"/>
                <a:cs typeface="Calibri" pitchFamily="34" charset="0"/>
              </a:rPr>
              <a:t> + η</a:t>
            </a:r>
            <a:r>
              <a:rPr lang="en-GB" baseline="-25000" dirty="0">
                <a:latin typeface="Calibri" pitchFamily="34" charset="0"/>
                <a:cs typeface="Calibri" pitchFamily="34" charset="0"/>
              </a:rPr>
              <a:t>CE</a:t>
            </a:r>
            <a:endParaRPr lang="el-GR" dirty="0">
              <a:latin typeface="Calibri" pitchFamily="34" charset="0"/>
              <a:cs typeface="Calibri" pitchFamily="34" charset="0"/>
            </a:endParaRPr>
          </a:p>
          <a:p>
            <a:pPr marL="342900" indent="-342900" algn="ctr" fontAlgn="base">
              <a:lnSpc>
                <a:spcPct val="80000"/>
              </a:lnSpc>
              <a:spcBef>
                <a:spcPct val="20000"/>
              </a:spcBef>
              <a:spcAft>
                <a:spcPct val="0"/>
              </a:spcAft>
              <a:defRPr/>
            </a:pPr>
            <a:r>
              <a:rPr lang="el-GR" dirty="0">
                <a:latin typeface="Calibri" pitchFamily="34" charset="0"/>
                <a:cs typeface="Calibri" pitchFamily="34" charset="0"/>
              </a:rPr>
              <a:t>όπου η</a:t>
            </a:r>
            <a:r>
              <a:rPr lang="en-GB" baseline="-25000" dirty="0">
                <a:latin typeface="Calibri" pitchFamily="34" charset="0"/>
                <a:cs typeface="Calibri" pitchFamily="34" charset="0"/>
              </a:rPr>
              <a:t>CE</a:t>
            </a:r>
            <a:r>
              <a:rPr lang="el-GR" dirty="0">
                <a:latin typeface="Calibri" pitchFamily="34" charset="0"/>
                <a:cs typeface="Calibri" pitchFamily="34" charset="0"/>
              </a:rPr>
              <a:t> ακραία επεισοδιακή διακύμανση της στάθμης του νερού </a:t>
            </a:r>
          </a:p>
          <a:p>
            <a:pPr marL="342900" indent="-342900" algn="ctr" fontAlgn="base">
              <a:lnSpc>
                <a:spcPct val="80000"/>
              </a:lnSpc>
              <a:spcBef>
                <a:spcPct val="20000"/>
              </a:spcBef>
              <a:spcAft>
                <a:spcPct val="0"/>
              </a:spcAft>
              <a:defRPr/>
            </a:pPr>
            <a:r>
              <a:rPr lang="el-GR" dirty="0">
                <a:latin typeface="Calibri" pitchFamily="34" charset="0"/>
                <a:cs typeface="Calibri" pitchFamily="34" charset="0"/>
              </a:rPr>
              <a:t>η</a:t>
            </a:r>
            <a:r>
              <a:rPr lang="en-GB" baseline="-25000" dirty="0">
                <a:latin typeface="Calibri" pitchFamily="34" charset="0"/>
                <a:cs typeface="Calibri" pitchFamily="34" charset="0"/>
              </a:rPr>
              <a:t>CE</a:t>
            </a:r>
            <a:r>
              <a:rPr lang="el-GR" dirty="0">
                <a:latin typeface="Calibri" pitchFamily="34" charset="0"/>
                <a:cs typeface="Calibri" pitchFamily="34" charset="0"/>
              </a:rPr>
              <a:t> = </a:t>
            </a:r>
            <a:r>
              <a:rPr lang="en-US" dirty="0">
                <a:latin typeface="Calibri" pitchFamily="34" charset="0"/>
                <a:cs typeface="Calibri" pitchFamily="34" charset="0"/>
              </a:rPr>
              <a:t>SSL</a:t>
            </a:r>
            <a:r>
              <a:rPr lang="el-GR" dirty="0">
                <a:latin typeface="Calibri" pitchFamily="34" charset="0"/>
                <a:cs typeface="Calibri" pitchFamily="34" charset="0"/>
              </a:rPr>
              <a:t> + </a:t>
            </a:r>
            <a:r>
              <a:rPr lang="en-US" dirty="0">
                <a:latin typeface="Calibri" pitchFamily="34" charset="0"/>
                <a:cs typeface="Calibri" pitchFamily="34" charset="0"/>
              </a:rPr>
              <a:t>WSU</a:t>
            </a:r>
            <a:endParaRPr kumimoji="0" lang="el-GR" altLang="el-GR" b="0" i="0" u="none" strike="noStrike" kern="1200" cap="none" spc="0" normalizeH="0" baseline="0" noProof="0" dirty="0">
              <a:ln>
                <a:noFill/>
              </a:ln>
              <a:effectLst/>
              <a:uLnTx/>
              <a:uFillTx/>
              <a:latin typeface="Calibri" pitchFamily="34" charset="0"/>
              <a:cs typeface="Calibri" pitchFamily="34" charset="0"/>
            </a:endParaRPr>
          </a:p>
          <a:p>
            <a:pPr marL="342900" marR="0" lvl="0" indent="-342900" algn="l" defTabSz="914400" rtl="0" eaLnBrk="1" fontAlgn="base" latinLnBrk="0" hangingPunct="1">
              <a:lnSpc>
                <a:spcPct val="80000"/>
              </a:lnSpc>
              <a:spcBef>
                <a:spcPct val="20000"/>
              </a:spcBef>
              <a:spcAft>
                <a:spcPct val="0"/>
              </a:spcAft>
              <a:buClrTx/>
              <a:buSzTx/>
              <a:buFontTx/>
              <a:buNone/>
              <a:tabLst/>
              <a:defRPr/>
            </a:pPr>
            <a:endParaRPr kumimoji="0" lang="en-US" altLang="el-GR" b="0" i="0" u="none" strike="noStrike" kern="1200" cap="none" spc="0" normalizeH="0" baseline="0" noProof="0" dirty="0">
              <a:ln>
                <a:noFill/>
              </a:ln>
              <a:effectLst/>
              <a:uLnTx/>
              <a:uFillTx/>
              <a:latin typeface="Calibri" pitchFamily="34" charset="0"/>
              <a:cs typeface="Calibri" pitchFamily="34" charset="0"/>
            </a:endParaRPr>
          </a:p>
          <a:p>
            <a:pPr marL="342900" marR="0" lvl="0" indent="-342900" algn="l" defTabSz="914400" rtl="0" eaLnBrk="1" fontAlgn="base" latinLnBrk="0" hangingPunct="1">
              <a:lnSpc>
                <a:spcPct val="80000"/>
              </a:lnSpc>
              <a:spcBef>
                <a:spcPct val="20000"/>
              </a:spcBef>
              <a:spcAft>
                <a:spcPct val="0"/>
              </a:spcAft>
              <a:buClrTx/>
              <a:buSzTx/>
              <a:buFontTx/>
              <a:buNone/>
              <a:tabLst/>
              <a:defRPr/>
            </a:pPr>
            <a:r>
              <a:rPr kumimoji="0" lang="el-GR" altLang="el-GR" b="0" i="0" u="none" strike="noStrike" kern="1200" cap="none" spc="0" normalizeH="0" baseline="0" noProof="0" dirty="0">
                <a:ln>
                  <a:noFill/>
                </a:ln>
                <a:effectLst/>
                <a:uLnTx/>
                <a:uFillTx/>
                <a:latin typeface="Calibri" pitchFamily="34" charset="0"/>
                <a:cs typeface="Calibri" pitchFamily="34" charset="0"/>
              </a:rPr>
              <a:t>Οι ακραίες παράκτιες θαλάσσιες στάθμες μπορούν να προκαλέσουν μεγάλα παράκτια </a:t>
            </a:r>
            <a:r>
              <a:rPr kumimoji="0" lang="el-GR" altLang="el-GR" b="0" i="0" u="none" strike="noStrike" kern="1200" cap="none" spc="0" normalizeH="0" baseline="0" noProof="0" dirty="0" err="1">
                <a:ln>
                  <a:noFill/>
                </a:ln>
                <a:effectLst/>
                <a:uLnTx/>
                <a:uFillTx/>
                <a:latin typeface="Calibri" pitchFamily="34" charset="0"/>
                <a:cs typeface="Calibri" pitchFamily="34" charset="0"/>
              </a:rPr>
              <a:t>πλημμυρικά</a:t>
            </a:r>
            <a:r>
              <a:rPr kumimoji="0" lang="el-GR" altLang="el-GR" b="0" i="0" u="none" strike="noStrike" kern="1200" cap="none" spc="0" normalizeH="0" baseline="0" noProof="0" dirty="0">
                <a:ln>
                  <a:noFill/>
                </a:ln>
                <a:effectLst/>
                <a:uLnTx/>
                <a:uFillTx/>
                <a:latin typeface="Calibri" pitchFamily="34" charset="0"/>
                <a:cs typeface="Calibri" pitchFamily="34" charset="0"/>
              </a:rPr>
              <a:t> φαινόμενα, ιδιαίτερα σε χαμηλές παράκτιες περιοχές (π.χ. παραλίες). </a:t>
            </a:r>
          </a:p>
          <a:p>
            <a:pPr marL="342900" marR="0" lvl="0" indent="-342900" algn="l" defTabSz="914400" rtl="0" eaLnBrk="1" fontAlgn="base" latinLnBrk="0" hangingPunct="1">
              <a:lnSpc>
                <a:spcPct val="80000"/>
              </a:lnSpc>
              <a:spcBef>
                <a:spcPct val="20000"/>
              </a:spcBef>
              <a:spcAft>
                <a:spcPct val="0"/>
              </a:spcAft>
              <a:buClrTx/>
              <a:buSzTx/>
              <a:buFontTx/>
              <a:buNone/>
              <a:tabLst/>
              <a:defRPr/>
            </a:pPr>
            <a:endParaRPr kumimoji="0" lang="el-GR" altLang="el-GR" sz="2000" b="0" i="0" u="none" strike="noStrike" kern="1200" cap="none" spc="0" normalizeH="0" baseline="0" noProof="0" dirty="0">
              <a:ln>
                <a:noFill/>
              </a:ln>
              <a:effectLst/>
              <a:uLnTx/>
              <a:uFillTx/>
              <a:latin typeface="Calibri" pitchFamily="34" charset="0"/>
              <a:ea typeface="+mn-ea"/>
              <a:cs typeface="+mn-cs"/>
            </a:endParaRPr>
          </a:p>
        </p:txBody>
      </p:sp>
      <p:sp>
        <p:nvSpPr>
          <p:cNvPr id="4" name="1 - Τίτλος"/>
          <p:cNvSpPr txBox="1">
            <a:spLocks/>
          </p:cNvSpPr>
          <p:nvPr/>
        </p:nvSpPr>
        <p:spPr bwMode="auto">
          <a:xfrm>
            <a:off x="0" y="0"/>
            <a:ext cx="9144000" cy="836712"/>
          </a:xfrm>
          <a:prstGeom prst="rect">
            <a:avLst/>
          </a:prstGeom>
          <a:gradFill flip="none" rotWithShape="1">
            <a:gsLst>
              <a:gs pos="100000">
                <a:sysClr val="window" lastClr="FFFFFF"/>
              </a:gs>
              <a:gs pos="27000">
                <a:srgbClr val="95C9D7">
                  <a:alpha val="60000"/>
                </a:srgbClr>
              </a:gs>
              <a:gs pos="100000">
                <a:srgbClr val="4BACC6">
                  <a:lumMod val="60000"/>
                  <a:lumOff val="40000"/>
                  <a:tint val="23500"/>
                  <a:satMod val="160000"/>
                </a:srgbClr>
              </a:gs>
            </a:gsLst>
            <a:lin ang="0" scaled="1"/>
            <a:tileRect/>
          </a:gradFill>
          <a:ln w="3175" cap="flat" cmpd="sng" algn="ctr">
            <a:noFill/>
            <a:prstDash val="solid"/>
            <a:miter lim="800000"/>
            <a:headEnd/>
            <a:tailEnd/>
          </a:ln>
          <a:effectLst/>
        </p:spPr>
        <p:txBody>
          <a:bodyPr anchor="ctr"/>
          <a:lstStyle/>
          <a:p>
            <a:pPr algn="ctr" eaLnBrk="0" fontAlgn="base" hangingPunct="0">
              <a:spcBef>
                <a:spcPct val="0"/>
              </a:spcBef>
              <a:spcAft>
                <a:spcPct val="0"/>
              </a:spcAft>
              <a:defRPr/>
            </a:pPr>
            <a:r>
              <a:rPr lang="el-GR" sz="2800" b="1" dirty="0">
                <a:solidFill>
                  <a:sysClr val="windowText" lastClr="000000"/>
                </a:solidFill>
                <a:latin typeface="Calibri"/>
                <a:cs typeface="Arial" charset="0"/>
              </a:rPr>
              <a:t>Φυσικά αίτια</a:t>
            </a:r>
            <a:endParaRPr lang="el-GR" sz="2800" b="1" dirty="0">
              <a:solidFill>
                <a:sysClr val="windowText" lastClr="000000"/>
              </a:solidFill>
              <a:latin typeface="Bookman Old Style" pitchFamily="18" charset="0"/>
              <a:cs typeface="Arial" charset="0"/>
            </a:endParaRPr>
          </a:p>
        </p:txBody>
      </p:sp>
      <p:cxnSp>
        <p:nvCxnSpPr>
          <p:cNvPr id="5" name="5 - Ευθεία γραμμή σύνδεσης"/>
          <p:cNvCxnSpPr>
            <a:cxnSpLocks noChangeShapeType="1"/>
          </p:cNvCxnSpPr>
          <p:nvPr/>
        </p:nvCxnSpPr>
        <p:spPr bwMode="auto">
          <a:xfrm>
            <a:off x="0" y="836613"/>
            <a:ext cx="9144000" cy="0"/>
          </a:xfrm>
          <a:prstGeom prst="line">
            <a:avLst/>
          </a:prstGeom>
          <a:noFill/>
          <a:ln w="57150" algn="ctr">
            <a:solidFill>
              <a:srgbClr val="31859C"/>
            </a:solidFill>
            <a:round/>
            <a:headEnd/>
            <a:tailEnd/>
          </a:ln>
        </p:spPr>
      </p:cxnSp>
      <p:sp>
        <p:nvSpPr>
          <p:cNvPr id="6" name="1 - Τίτλος"/>
          <p:cNvSpPr txBox="1">
            <a:spLocks/>
          </p:cNvSpPr>
          <p:nvPr/>
        </p:nvSpPr>
        <p:spPr bwMode="auto">
          <a:xfrm>
            <a:off x="0" y="6597650"/>
            <a:ext cx="9144000" cy="260350"/>
          </a:xfrm>
          <a:prstGeom prst="rect">
            <a:avLst/>
          </a:prstGeom>
          <a:gradFill rotWithShape="1">
            <a:gsLst>
              <a:gs pos="0">
                <a:srgbClr val="95C9D7"/>
              </a:gs>
              <a:gs pos="27000">
                <a:srgbClr val="95C9D7"/>
              </a:gs>
              <a:gs pos="100000">
                <a:srgbClr val="FFFFFF"/>
              </a:gs>
            </a:gsLst>
            <a:lin ang="0" scaled="1"/>
          </a:gradFill>
          <a:ln w="3175" algn="ctr">
            <a:noFill/>
            <a:miter lim="800000"/>
            <a:headEnd/>
            <a:tailEnd/>
          </a:ln>
        </p:spPr>
        <p:txBody>
          <a:bodyPr anchor="ctr"/>
          <a:lstStyle/>
          <a:p>
            <a:pPr algn="ctr" fontAlgn="base">
              <a:spcBef>
                <a:spcPct val="0"/>
              </a:spcBef>
              <a:spcAft>
                <a:spcPct val="0"/>
              </a:spcAft>
            </a:pPr>
            <a:endParaRPr lang="el-GR" sz="3200">
              <a:solidFill>
                <a:srgbClr val="000000"/>
              </a:solidFill>
              <a:latin typeface="Bookman Old Style" pitchFamily="18" charset="0"/>
              <a:cs typeface="Arial" charset="0"/>
            </a:endParaRPr>
          </a:p>
        </p:txBody>
      </p:sp>
      <p:cxnSp>
        <p:nvCxnSpPr>
          <p:cNvPr id="7" name="7 - Ευθεία γραμμή σύνδεσης"/>
          <p:cNvCxnSpPr>
            <a:cxnSpLocks noChangeShapeType="1"/>
          </p:cNvCxnSpPr>
          <p:nvPr/>
        </p:nvCxnSpPr>
        <p:spPr bwMode="auto">
          <a:xfrm>
            <a:off x="0" y="6597650"/>
            <a:ext cx="9144000" cy="0"/>
          </a:xfrm>
          <a:prstGeom prst="line">
            <a:avLst/>
          </a:prstGeom>
          <a:noFill/>
          <a:ln w="3175" algn="ctr">
            <a:solidFill>
              <a:srgbClr val="31859C"/>
            </a:solidFill>
            <a:round/>
            <a:headEnd/>
            <a:tailEnd/>
          </a:ln>
        </p:spPr>
      </p:cxnSp>
    </p:spTree>
    <p:extLst>
      <p:ext uri="{BB962C8B-B14F-4D97-AF65-F5344CB8AC3E}">
        <p14:creationId xmlns:p14="http://schemas.microsoft.com/office/powerpoint/2010/main" val="4284212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p:cNvPicPr>
            <a:picLocks noChangeAspect="1" noChangeArrowheads="1"/>
          </p:cNvPicPr>
          <p:nvPr/>
        </p:nvPicPr>
        <p:blipFill>
          <a:blip r:embed="rId2" cstate="email"/>
          <a:srcRect/>
          <a:stretch>
            <a:fillRect/>
          </a:stretch>
        </p:blipFill>
        <p:spPr bwMode="auto">
          <a:xfrm>
            <a:off x="467544" y="1484784"/>
            <a:ext cx="8164512" cy="3671887"/>
          </a:xfrm>
          <a:prstGeom prst="rect">
            <a:avLst/>
          </a:prstGeom>
          <a:noFill/>
          <a:ln w="9525">
            <a:noFill/>
            <a:miter lim="800000"/>
            <a:headEnd/>
            <a:tailEnd/>
          </a:ln>
        </p:spPr>
      </p:pic>
      <p:sp>
        <p:nvSpPr>
          <p:cNvPr id="59395" name="Text Box 6"/>
          <p:cNvSpPr txBox="1">
            <a:spLocks noChangeArrowheads="1"/>
          </p:cNvSpPr>
          <p:nvPr/>
        </p:nvSpPr>
        <p:spPr bwMode="auto">
          <a:xfrm>
            <a:off x="683568" y="908720"/>
            <a:ext cx="7829550" cy="427038"/>
          </a:xfrm>
          <a:prstGeom prst="rect">
            <a:avLst/>
          </a:prstGeom>
          <a:noFill/>
          <a:ln w="9525">
            <a:noFill/>
            <a:miter lim="800000"/>
            <a:headEnd/>
            <a:tailEnd/>
          </a:ln>
        </p:spPr>
        <p:txBody>
          <a:bodyPr wrap="none">
            <a:spAutoFit/>
          </a:bodyPr>
          <a:lstStyle/>
          <a:p>
            <a:pPr fontAlgn="base">
              <a:spcBef>
                <a:spcPct val="0"/>
              </a:spcBef>
              <a:spcAft>
                <a:spcPct val="0"/>
              </a:spcAft>
            </a:pPr>
            <a:r>
              <a:rPr lang="el-GR" sz="2200" b="1" dirty="0">
                <a:solidFill>
                  <a:srgbClr val="000000"/>
                </a:solidFill>
                <a:latin typeface="Calibri" pitchFamily="34" charset="0"/>
                <a:cs typeface="Arial" charset="0"/>
              </a:rPr>
              <a:t>Ακραίες Παράκτιες Θαλάσσιες Στάθμες (</a:t>
            </a:r>
            <a:r>
              <a:rPr lang="en-US" sz="2200" b="1" dirty="0">
                <a:solidFill>
                  <a:srgbClr val="000000"/>
                </a:solidFill>
                <a:latin typeface="Calibri" pitchFamily="34" charset="0"/>
                <a:cs typeface="Arial" charset="0"/>
              </a:rPr>
              <a:t>Extreme Sea levels-ESLs)</a:t>
            </a:r>
            <a:r>
              <a:rPr lang="el-GR" sz="2200" b="1" dirty="0">
                <a:solidFill>
                  <a:srgbClr val="000000"/>
                </a:solidFill>
                <a:latin typeface="Calibri" pitchFamily="34" charset="0"/>
                <a:cs typeface="Arial" charset="0"/>
              </a:rPr>
              <a:t> </a:t>
            </a:r>
            <a:endParaRPr lang="en-US" sz="2200" b="1" dirty="0">
              <a:solidFill>
                <a:srgbClr val="000000"/>
              </a:solidFill>
              <a:latin typeface="Calibri" pitchFamily="34" charset="0"/>
              <a:cs typeface="Arial" charset="0"/>
            </a:endParaRPr>
          </a:p>
        </p:txBody>
      </p:sp>
      <p:sp>
        <p:nvSpPr>
          <p:cNvPr id="59396" name="Text Box 7"/>
          <p:cNvSpPr txBox="1">
            <a:spLocks noChangeArrowheads="1"/>
          </p:cNvSpPr>
          <p:nvPr/>
        </p:nvSpPr>
        <p:spPr bwMode="auto">
          <a:xfrm>
            <a:off x="808038" y="5969000"/>
            <a:ext cx="184150" cy="457200"/>
          </a:xfrm>
          <a:prstGeom prst="rect">
            <a:avLst/>
          </a:prstGeom>
          <a:noFill/>
          <a:ln w="9525">
            <a:noFill/>
            <a:miter lim="800000"/>
            <a:headEnd/>
            <a:tailEnd/>
          </a:ln>
        </p:spPr>
        <p:txBody>
          <a:bodyPr wrap="none">
            <a:spAutoFit/>
          </a:bodyPr>
          <a:lstStyle/>
          <a:p>
            <a:pPr fontAlgn="base">
              <a:spcBef>
                <a:spcPct val="0"/>
              </a:spcBef>
              <a:spcAft>
                <a:spcPct val="0"/>
              </a:spcAft>
            </a:pPr>
            <a:endParaRPr lang="en-US" sz="2400">
              <a:solidFill>
                <a:srgbClr val="000000"/>
              </a:solidFill>
              <a:cs typeface="Arial" charset="0"/>
            </a:endParaRPr>
          </a:p>
        </p:txBody>
      </p:sp>
      <p:sp>
        <p:nvSpPr>
          <p:cNvPr id="59397" name="Text Box 8"/>
          <p:cNvSpPr txBox="1">
            <a:spLocks noChangeArrowheads="1"/>
          </p:cNvSpPr>
          <p:nvPr/>
        </p:nvSpPr>
        <p:spPr bwMode="auto">
          <a:xfrm>
            <a:off x="323528" y="5301208"/>
            <a:ext cx="8713093" cy="1077218"/>
          </a:xfrm>
          <a:prstGeom prst="rect">
            <a:avLst/>
          </a:prstGeom>
          <a:noFill/>
          <a:ln w="9525">
            <a:noFill/>
            <a:miter lim="800000"/>
            <a:headEnd/>
            <a:tailEnd/>
          </a:ln>
        </p:spPr>
        <p:txBody>
          <a:bodyPr wrap="square">
            <a:spAutoFit/>
          </a:bodyPr>
          <a:lstStyle/>
          <a:p>
            <a:pPr fontAlgn="base">
              <a:spcBef>
                <a:spcPct val="0"/>
              </a:spcBef>
              <a:spcAft>
                <a:spcPct val="0"/>
              </a:spcAft>
            </a:pPr>
            <a:r>
              <a:rPr lang="el-GR" sz="1600" b="1" dirty="0">
                <a:solidFill>
                  <a:srgbClr val="000000"/>
                </a:solidFill>
                <a:latin typeface="Calibri" pitchFamily="34" charset="0"/>
                <a:cs typeface="Arial" charset="0"/>
              </a:rPr>
              <a:t>Σχήμα 8.4</a:t>
            </a:r>
            <a:r>
              <a:rPr lang="el-GR" sz="1600" dirty="0">
                <a:solidFill>
                  <a:srgbClr val="000000"/>
                </a:solidFill>
                <a:latin typeface="Calibri" pitchFamily="34" charset="0"/>
                <a:cs typeface="Arial" charset="0"/>
              </a:rPr>
              <a:t> </a:t>
            </a:r>
            <a:r>
              <a:rPr lang="en-US" sz="1600" dirty="0">
                <a:solidFill>
                  <a:srgbClr val="000000"/>
                </a:solidFill>
                <a:latin typeface="Calibri" pitchFamily="34" charset="0"/>
                <a:cs typeface="Arial" charset="0"/>
              </a:rPr>
              <a:t>H </a:t>
            </a:r>
            <a:r>
              <a:rPr lang="el-GR" sz="1600" dirty="0">
                <a:solidFill>
                  <a:srgbClr val="000000"/>
                </a:solidFill>
                <a:latin typeface="Calibri" pitchFamily="34" charset="0"/>
                <a:cs typeface="Arial" charset="0"/>
              </a:rPr>
              <a:t>ακραία παράκτια θαλάσσια στάθμη έχει διάφορες συνιστώσες όπως η μετεωρολογική παλίρροια (</a:t>
            </a:r>
            <a:r>
              <a:rPr lang="en-US" sz="1600" dirty="0">
                <a:solidFill>
                  <a:srgbClr val="000000"/>
                </a:solidFill>
                <a:latin typeface="Calibri" pitchFamily="34" charset="0"/>
                <a:cs typeface="Arial" charset="0"/>
              </a:rPr>
              <a:t>storm surge</a:t>
            </a:r>
            <a:r>
              <a:rPr lang="el-GR" sz="1600" dirty="0">
                <a:solidFill>
                  <a:srgbClr val="000000"/>
                </a:solidFill>
                <a:latin typeface="Calibri" pitchFamily="34" charset="0"/>
                <a:cs typeface="Arial" charset="0"/>
              </a:rPr>
              <a:t>) που είναι η ίδια η συνισταμένη των ανόδων της θαλάσσιας στάθμης λόγω του ισχυρών ανέμων και (μικρής) ατμοσφαιρικής πίεσης, της αστρονομικής παλίρροιας, της κυματικής ανύψωσης (</a:t>
            </a:r>
            <a:r>
              <a:rPr lang="en-US" sz="1600" dirty="0">
                <a:solidFill>
                  <a:srgbClr val="000000"/>
                </a:solidFill>
                <a:latin typeface="Calibri" pitchFamily="34" charset="0"/>
                <a:cs typeface="Arial" charset="0"/>
              </a:rPr>
              <a:t>set up</a:t>
            </a:r>
            <a:r>
              <a:rPr lang="el-GR" sz="1600" dirty="0">
                <a:solidFill>
                  <a:srgbClr val="000000"/>
                </a:solidFill>
                <a:latin typeface="Calibri" pitchFamily="34" charset="0"/>
                <a:cs typeface="Arial" charset="0"/>
              </a:rPr>
              <a:t>) και της κυματικής αναρρίχησης (</a:t>
            </a:r>
            <a:r>
              <a:rPr lang="en-US" sz="1600" dirty="0">
                <a:solidFill>
                  <a:srgbClr val="000000"/>
                </a:solidFill>
                <a:latin typeface="Calibri" pitchFamily="34" charset="0"/>
                <a:cs typeface="Arial" charset="0"/>
              </a:rPr>
              <a:t>wave run up</a:t>
            </a:r>
            <a:r>
              <a:rPr lang="el-GR" sz="1600" dirty="0">
                <a:solidFill>
                  <a:srgbClr val="000000"/>
                </a:solidFill>
                <a:latin typeface="Calibri" pitchFamily="34" charset="0"/>
                <a:cs typeface="Arial" charset="0"/>
              </a:rPr>
              <a:t>) λόγω των προσπιπτόντων κυμάτων. </a:t>
            </a:r>
            <a:r>
              <a:rPr lang="en-GB" sz="1600" dirty="0">
                <a:solidFill>
                  <a:srgbClr val="000000"/>
                </a:solidFill>
                <a:latin typeface="Calibri" pitchFamily="34" charset="0"/>
                <a:cs typeface="Arial" charset="0"/>
              </a:rPr>
              <a:t> </a:t>
            </a:r>
            <a:endParaRPr lang="el-GR" sz="1600" dirty="0">
              <a:solidFill>
                <a:srgbClr val="000000"/>
              </a:solidFill>
              <a:latin typeface="Calibri" pitchFamily="34" charset="0"/>
              <a:cs typeface="Arial" charset="0"/>
            </a:endParaRPr>
          </a:p>
        </p:txBody>
      </p:sp>
      <p:sp>
        <p:nvSpPr>
          <p:cNvPr id="6" name="1 - Τίτλος"/>
          <p:cNvSpPr txBox="1">
            <a:spLocks/>
          </p:cNvSpPr>
          <p:nvPr/>
        </p:nvSpPr>
        <p:spPr bwMode="auto">
          <a:xfrm>
            <a:off x="0" y="0"/>
            <a:ext cx="9144000" cy="836712"/>
          </a:xfrm>
          <a:prstGeom prst="rect">
            <a:avLst/>
          </a:prstGeom>
          <a:gradFill flip="none" rotWithShape="1">
            <a:gsLst>
              <a:gs pos="100000">
                <a:sysClr val="window" lastClr="FFFFFF"/>
              </a:gs>
              <a:gs pos="27000">
                <a:srgbClr val="95C9D7">
                  <a:alpha val="60000"/>
                </a:srgbClr>
              </a:gs>
              <a:gs pos="100000">
                <a:srgbClr val="4BACC6">
                  <a:lumMod val="60000"/>
                  <a:lumOff val="40000"/>
                  <a:tint val="23500"/>
                  <a:satMod val="160000"/>
                </a:srgbClr>
              </a:gs>
            </a:gsLst>
            <a:lin ang="0" scaled="1"/>
            <a:tileRect/>
          </a:gradFill>
          <a:ln w="3175" cap="flat" cmpd="sng" algn="ctr">
            <a:noFill/>
            <a:prstDash val="solid"/>
            <a:miter lim="800000"/>
            <a:headEnd/>
            <a:tailEnd/>
          </a:ln>
          <a:effectLst/>
        </p:spPr>
        <p:txBody>
          <a:bodyPr anchor="ctr"/>
          <a:lstStyle/>
          <a:p>
            <a:pPr algn="ctr" eaLnBrk="0" fontAlgn="base" hangingPunct="0">
              <a:spcBef>
                <a:spcPct val="0"/>
              </a:spcBef>
              <a:spcAft>
                <a:spcPct val="0"/>
              </a:spcAft>
              <a:defRPr/>
            </a:pPr>
            <a:r>
              <a:rPr lang="el-GR" sz="2800" b="1" dirty="0">
                <a:solidFill>
                  <a:sysClr val="windowText" lastClr="000000"/>
                </a:solidFill>
                <a:latin typeface="Calibri"/>
                <a:cs typeface="Arial" charset="0"/>
              </a:rPr>
              <a:t>Φυσικά αίτια</a:t>
            </a:r>
            <a:endParaRPr lang="el-GR" sz="2800" b="1" dirty="0">
              <a:solidFill>
                <a:sysClr val="windowText" lastClr="000000"/>
              </a:solidFill>
              <a:latin typeface="Bookman Old Style" pitchFamily="18" charset="0"/>
              <a:cs typeface="Arial" charset="0"/>
            </a:endParaRPr>
          </a:p>
        </p:txBody>
      </p:sp>
      <p:cxnSp>
        <p:nvCxnSpPr>
          <p:cNvPr id="7" name="9 - Ευθεία γραμμή σύνδεσης"/>
          <p:cNvCxnSpPr>
            <a:cxnSpLocks noChangeShapeType="1"/>
          </p:cNvCxnSpPr>
          <p:nvPr/>
        </p:nvCxnSpPr>
        <p:spPr bwMode="auto">
          <a:xfrm>
            <a:off x="0" y="836613"/>
            <a:ext cx="9144000" cy="0"/>
          </a:xfrm>
          <a:prstGeom prst="line">
            <a:avLst/>
          </a:prstGeom>
          <a:noFill/>
          <a:ln w="57150" algn="ctr">
            <a:solidFill>
              <a:srgbClr val="31859C"/>
            </a:solidFill>
            <a:round/>
            <a:headEnd/>
            <a:tailEnd/>
          </a:ln>
        </p:spPr>
      </p:cxnSp>
      <p:sp>
        <p:nvSpPr>
          <p:cNvPr id="8" name="1 - Τίτλος"/>
          <p:cNvSpPr txBox="1">
            <a:spLocks/>
          </p:cNvSpPr>
          <p:nvPr/>
        </p:nvSpPr>
        <p:spPr bwMode="auto">
          <a:xfrm>
            <a:off x="0" y="6597650"/>
            <a:ext cx="9144000" cy="260350"/>
          </a:xfrm>
          <a:prstGeom prst="rect">
            <a:avLst/>
          </a:prstGeom>
          <a:gradFill rotWithShape="1">
            <a:gsLst>
              <a:gs pos="0">
                <a:srgbClr val="95C9D7"/>
              </a:gs>
              <a:gs pos="27000">
                <a:srgbClr val="95C9D7"/>
              </a:gs>
              <a:gs pos="100000">
                <a:srgbClr val="FFFFFF"/>
              </a:gs>
            </a:gsLst>
            <a:lin ang="0" scaled="1"/>
          </a:gradFill>
          <a:ln w="3175" algn="ctr">
            <a:noFill/>
            <a:miter lim="800000"/>
            <a:headEnd/>
            <a:tailEnd/>
          </a:ln>
        </p:spPr>
        <p:txBody>
          <a:bodyPr anchor="ctr"/>
          <a:lstStyle/>
          <a:p>
            <a:pPr algn="ctr" fontAlgn="base">
              <a:spcBef>
                <a:spcPct val="0"/>
              </a:spcBef>
              <a:spcAft>
                <a:spcPct val="0"/>
              </a:spcAft>
            </a:pPr>
            <a:endParaRPr lang="el-GR" sz="3200">
              <a:solidFill>
                <a:srgbClr val="000000"/>
              </a:solidFill>
              <a:latin typeface="Bookman Old Style" pitchFamily="18" charset="0"/>
              <a:cs typeface="Arial" charset="0"/>
            </a:endParaRPr>
          </a:p>
        </p:txBody>
      </p:sp>
      <p:cxnSp>
        <p:nvCxnSpPr>
          <p:cNvPr id="9" name="11 - Ευθεία γραμμή σύνδεσης"/>
          <p:cNvCxnSpPr>
            <a:cxnSpLocks noChangeShapeType="1"/>
          </p:cNvCxnSpPr>
          <p:nvPr/>
        </p:nvCxnSpPr>
        <p:spPr bwMode="auto">
          <a:xfrm>
            <a:off x="0" y="6597650"/>
            <a:ext cx="9144000" cy="0"/>
          </a:xfrm>
          <a:prstGeom prst="line">
            <a:avLst/>
          </a:prstGeom>
          <a:noFill/>
          <a:ln w="3175" algn="ctr">
            <a:solidFill>
              <a:srgbClr val="31859C"/>
            </a:solidFill>
            <a:round/>
            <a:headEnd/>
            <a:tailEnd/>
          </a:ln>
        </p:spPr>
      </p:cxnSp>
      <p:pic>
        <p:nvPicPr>
          <p:cNvPr id="10" name="Picture 2"/>
          <p:cNvPicPr>
            <a:picLocks noChangeAspect="1" noChangeArrowheads="1"/>
          </p:cNvPicPr>
          <p:nvPr/>
        </p:nvPicPr>
        <p:blipFill>
          <a:blip r:embed="rId3" cstate="email"/>
          <a:srcRect/>
          <a:stretch>
            <a:fillRect/>
          </a:stretch>
        </p:blipFill>
        <p:spPr bwMode="auto">
          <a:xfrm>
            <a:off x="0" y="0"/>
            <a:ext cx="780777" cy="785292"/>
          </a:xfrm>
          <a:prstGeom prst="rect">
            <a:avLst/>
          </a:prstGeom>
          <a:blipFill>
            <a:blip r:embed="rId4" cstate="email"/>
            <a:tile tx="0" ty="0" sx="100000" sy="100000" flip="none" algn="tl"/>
          </a:blipFill>
          <a:ln w="9525">
            <a:noFill/>
            <a:miter lim="800000"/>
            <a:headEnd/>
            <a:tailEnd/>
          </a:ln>
          <a:effectLst>
            <a:innerShdw blurRad="63500" dist="50800" dir="2700000">
              <a:prstClr val="black">
                <a:alpha val="50000"/>
              </a:prstClr>
            </a:innerShdw>
            <a:softEdge rad="63500"/>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txBox="1">
            <a:spLocks/>
          </p:cNvSpPr>
          <p:nvPr/>
        </p:nvSpPr>
        <p:spPr bwMode="auto">
          <a:xfrm>
            <a:off x="0" y="0"/>
            <a:ext cx="9144000" cy="836712"/>
          </a:xfrm>
          <a:prstGeom prst="rect">
            <a:avLst/>
          </a:prstGeom>
          <a:gradFill flip="none" rotWithShape="1">
            <a:gsLst>
              <a:gs pos="100000">
                <a:sysClr val="window" lastClr="FFFFFF"/>
              </a:gs>
              <a:gs pos="27000">
                <a:srgbClr val="95C9D7">
                  <a:alpha val="60000"/>
                </a:srgbClr>
              </a:gs>
              <a:gs pos="100000">
                <a:srgbClr val="4BACC6">
                  <a:lumMod val="60000"/>
                  <a:lumOff val="40000"/>
                  <a:tint val="23500"/>
                  <a:satMod val="160000"/>
                </a:srgbClr>
              </a:gs>
            </a:gsLst>
            <a:lin ang="0" scaled="1"/>
            <a:tileRect/>
          </a:gradFill>
          <a:ln w="3175" cap="flat" cmpd="sng" algn="ctr">
            <a:noFill/>
            <a:prstDash val="solid"/>
            <a:miter lim="800000"/>
            <a:headEnd/>
            <a:tailEnd/>
          </a:ln>
          <a:effectLst/>
        </p:spPr>
        <p:txBody>
          <a:bodyPr anchor="ctr"/>
          <a:lstStyle/>
          <a:p>
            <a:pPr algn="ctr" eaLnBrk="0" fontAlgn="base" hangingPunct="0">
              <a:spcBef>
                <a:spcPct val="0"/>
              </a:spcBef>
              <a:spcAft>
                <a:spcPct val="0"/>
              </a:spcAft>
              <a:defRPr/>
            </a:pPr>
            <a:r>
              <a:rPr lang="el-GR" sz="2800" b="1" dirty="0">
                <a:solidFill>
                  <a:sysClr val="windowText" lastClr="000000"/>
                </a:solidFill>
                <a:latin typeface="Calibri"/>
                <a:cs typeface="Arial" charset="0"/>
              </a:rPr>
              <a:t>Φυσικά αίτια</a:t>
            </a:r>
            <a:endParaRPr lang="el-GR" sz="2800" b="1" dirty="0">
              <a:solidFill>
                <a:sysClr val="windowText" lastClr="000000"/>
              </a:solidFill>
              <a:latin typeface="Bookman Old Style" pitchFamily="18" charset="0"/>
              <a:cs typeface="Arial" charset="0"/>
            </a:endParaRPr>
          </a:p>
        </p:txBody>
      </p:sp>
      <p:cxnSp>
        <p:nvCxnSpPr>
          <p:cNvPr id="5" name="9 - Ευθεία γραμμή σύνδεσης"/>
          <p:cNvCxnSpPr>
            <a:cxnSpLocks noChangeShapeType="1"/>
          </p:cNvCxnSpPr>
          <p:nvPr/>
        </p:nvCxnSpPr>
        <p:spPr bwMode="auto">
          <a:xfrm>
            <a:off x="0" y="836613"/>
            <a:ext cx="9144000" cy="0"/>
          </a:xfrm>
          <a:prstGeom prst="line">
            <a:avLst/>
          </a:prstGeom>
          <a:noFill/>
          <a:ln w="57150" algn="ctr">
            <a:solidFill>
              <a:srgbClr val="31859C"/>
            </a:solidFill>
            <a:round/>
            <a:headEnd/>
            <a:tailEnd/>
          </a:ln>
        </p:spPr>
      </p:cxnSp>
      <p:sp>
        <p:nvSpPr>
          <p:cNvPr id="6" name="1 - Τίτλος"/>
          <p:cNvSpPr txBox="1">
            <a:spLocks/>
          </p:cNvSpPr>
          <p:nvPr/>
        </p:nvSpPr>
        <p:spPr bwMode="auto">
          <a:xfrm>
            <a:off x="0" y="6597650"/>
            <a:ext cx="9144000" cy="260350"/>
          </a:xfrm>
          <a:prstGeom prst="rect">
            <a:avLst/>
          </a:prstGeom>
          <a:gradFill rotWithShape="1">
            <a:gsLst>
              <a:gs pos="0">
                <a:srgbClr val="95C9D7"/>
              </a:gs>
              <a:gs pos="27000">
                <a:srgbClr val="95C9D7"/>
              </a:gs>
              <a:gs pos="100000">
                <a:srgbClr val="FFFFFF"/>
              </a:gs>
            </a:gsLst>
            <a:lin ang="0" scaled="1"/>
          </a:gradFill>
          <a:ln w="3175" algn="ctr">
            <a:noFill/>
            <a:miter lim="800000"/>
            <a:headEnd/>
            <a:tailEnd/>
          </a:ln>
        </p:spPr>
        <p:txBody>
          <a:bodyPr anchor="ctr"/>
          <a:lstStyle/>
          <a:p>
            <a:pPr algn="ctr" fontAlgn="base">
              <a:spcBef>
                <a:spcPct val="0"/>
              </a:spcBef>
              <a:spcAft>
                <a:spcPct val="0"/>
              </a:spcAft>
            </a:pPr>
            <a:endParaRPr lang="el-GR" sz="3200">
              <a:solidFill>
                <a:srgbClr val="000000"/>
              </a:solidFill>
              <a:latin typeface="Bookman Old Style" pitchFamily="18" charset="0"/>
              <a:cs typeface="Arial" charset="0"/>
            </a:endParaRPr>
          </a:p>
        </p:txBody>
      </p:sp>
      <p:cxnSp>
        <p:nvCxnSpPr>
          <p:cNvPr id="7" name="11 - Ευθεία γραμμή σύνδεσης"/>
          <p:cNvCxnSpPr>
            <a:cxnSpLocks noChangeShapeType="1"/>
          </p:cNvCxnSpPr>
          <p:nvPr/>
        </p:nvCxnSpPr>
        <p:spPr bwMode="auto">
          <a:xfrm>
            <a:off x="0" y="6597650"/>
            <a:ext cx="9144000" cy="0"/>
          </a:xfrm>
          <a:prstGeom prst="line">
            <a:avLst/>
          </a:prstGeom>
          <a:noFill/>
          <a:ln w="3175" algn="ctr">
            <a:solidFill>
              <a:srgbClr val="31859C"/>
            </a:solidFill>
            <a:round/>
            <a:headEnd/>
            <a:tailEnd/>
          </a:ln>
        </p:spPr>
      </p:cxnSp>
      <p:pic>
        <p:nvPicPr>
          <p:cNvPr id="8" name="Picture 2"/>
          <p:cNvPicPr>
            <a:picLocks noChangeAspect="1" noChangeArrowheads="1"/>
          </p:cNvPicPr>
          <p:nvPr/>
        </p:nvPicPr>
        <p:blipFill>
          <a:blip r:embed="rId2" cstate="email"/>
          <a:srcRect/>
          <a:stretch>
            <a:fillRect/>
          </a:stretch>
        </p:blipFill>
        <p:spPr bwMode="auto">
          <a:xfrm>
            <a:off x="0" y="0"/>
            <a:ext cx="780777" cy="785292"/>
          </a:xfrm>
          <a:prstGeom prst="rect">
            <a:avLst/>
          </a:prstGeom>
          <a:blipFill>
            <a:blip r:embed="rId3" cstate="email"/>
            <a:tile tx="0" ty="0" sx="100000" sy="100000" flip="none" algn="tl"/>
          </a:blipFill>
          <a:ln w="9525">
            <a:noFill/>
            <a:miter lim="800000"/>
            <a:headEnd/>
            <a:tailEnd/>
          </a:ln>
          <a:effectLst>
            <a:innerShdw blurRad="63500" dist="50800" dir="2700000">
              <a:prstClr val="black">
                <a:alpha val="50000"/>
              </a:prstClr>
            </a:innerShdw>
            <a:softEdge rad="63500"/>
          </a:effectLst>
        </p:spPr>
      </p:pic>
      <p:sp>
        <p:nvSpPr>
          <p:cNvPr id="9" name="8 - Ορθογώνιο"/>
          <p:cNvSpPr/>
          <p:nvPr/>
        </p:nvSpPr>
        <p:spPr>
          <a:xfrm>
            <a:off x="323528" y="1124744"/>
            <a:ext cx="8280920" cy="923330"/>
          </a:xfrm>
          <a:prstGeom prst="rect">
            <a:avLst/>
          </a:prstGeom>
        </p:spPr>
        <p:txBody>
          <a:bodyPr wrap="square">
            <a:spAutoFit/>
          </a:bodyPr>
          <a:lstStyle/>
          <a:p>
            <a:pPr algn="just"/>
            <a:r>
              <a:rPr lang="el-GR" dirty="0">
                <a:latin typeface="Calibri" pitchFamily="34" charset="0"/>
                <a:cs typeface="Calibri" pitchFamily="34" charset="0"/>
              </a:rPr>
              <a:t>Δεδομένα ακραίας θαλάσσιας στάθμης διαθέσιμα από την ανοικτή βάση δεδομένων </a:t>
            </a:r>
            <a:r>
              <a:rPr lang="en-GB" dirty="0">
                <a:latin typeface="Calibri" pitchFamily="34" charset="0"/>
                <a:cs typeface="Calibri" pitchFamily="34" charset="0"/>
              </a:rPr>
              <a:t>(</a:t>
            </a:r>
            <a:r>
              <a:rPr lang="en-GB" dirty="0">
                <a:solidFill>
                  <a:schemeClr val="accent2"/>
                </a:solidFill>
                <a:latin typeface="Calibri" pitchFamily="34" charset="0"/>
                <a:cs typeface="Calibri" pitchFamily="34" charset="0"/>
              </a:rPr>
              <a:t>http://data.jrc.ec.europa.eu/collection/LISCOAST</a:t>
            </a:r>
            <a:r>
              <a:rPr lang="en-GB" dirty="0">
                <a:latin typeface="Calibri" pitchFamily="34" charset="0"/>
                <a:cs typeface="Calibri" pitchFamily="34" charset="0"/>
              </a:rPr>
              <a:t>)</a:t>
            </a:r>
            <a:r>
              <a:rPr lang="el-GR" dirty="0">
                <a:latin typeface="Calibri" pitchFamily="34" charset="0"/>
                <a:cs typeface="Calibri" pitchFamily="34" charset="0"/>
              </a:rPr>
              <a:t> του </a:t>
            </a:r>
            <a:r>
              <a:rPr lang="en-GB" dirty="0">
                <a:latin typeface="Calibri" pitchFamily="34" charset="0"/>
                <a:cs typeface="Calibri" pitchFamily="34" charset="0"/>
              </a:rPr>
              <a:t>Joint Research Centre</a:t>
            </a:r>
            <a:r>
              <a:rPr lang="el-GR" dirty="0">
                <a:latin typeface="Calibri" pitchFamily="34" charset="0"/>
                <a:cs typeface="Calibri" pitchFamily="34" charset="0"/>
              </a:rPr>
              <a:t> (</a:t>
            </a:r>
            <a:r>
              <a:rPr lang="en-GB" dirty="0" err="1">
                <a:latin typeface="Calibri" pitchFamily="34" charset="0"/>
                <a:cs typeface="Calibri" pitchFamily="34" charset="0"/>
              </a:rPr>
              <a:t>Vousdoukas</a:t>
            </a:r>
            <a:r>
              <a:rPr lang="en-GB" dirty="0">
                <a:latin typeface="Calibri" pitchFamily="34" charset="0"/>
                <a:cs typeface="Calibri" pitchFamily="34" charset="0"/>
              </a:rPr>
              <a:t> et al</a:t>
            </a:r>
            <a:r>
              <a:rPr lang="el-GR" dirty="0">
                <a:latin typeface="Calibri" pitchFamily="34" charset="0"/>
                <a:cs typeface="Calibri" pitchFamily="34" charset="0"/>
              </a:rPr>
              <a:t>., 2017)</a:t>
            </a:r>
            <a:endParaRPr lang="en-GB" dirty="0">
              <a:latin typeface="Calibri" pitchFamily="34" charset="0"/>
              <a:cs typeface="Calibri" pitchFamily="34" charset="0"/>
            </a:endParaRPr>
          </a:p>
        </p:txBody>
      </p:sp>
      <p:pic>
        <p:nvPicPr>
          <p:cNvPr id="10" name="Picture 2"/>
          <p:cNvPicPr>
            <a:picLocks noChangeAspect="1" noChangeArrowheads="1"/>
          </p:cNvPicPr>
          <p:nvPr/>
        </p:nvPicPr>
        <p:blipFill>
          <a:blip r:embed="rId4" cstate="print"/>
          <a:srcRect/>
          <a:stretch>
            <a:fillRect/>
          </a:stretch>
        </p:blipFill>
        <p:spPr bwMode="auto">
          <a:xfrm>
            <a:off x="4471612" y="1988840"/>
            <a:ext cx="4532853" cy="4241333"/>
          </a:xfrm>
          <a:prstGeom prst="rect">
            <a:avLst/>
          </a:prstGeom>
          <a:noFill/>
          <a:ln w="9525">
            <a:noFill/>
            <a:miter lim="800000"/>
            <a:headEnd/>
            <a:tailEnd/>
          </a:ln>
        </p:spPr>
      </p:pic>
      <p:sp>
        <p:nvSpPr>
          <p:cNvPr id="11" name="Text Box 7"/>
          <p:cNvSpPr txBox="1">
            <a:spLocks noChangeArrowheads="1"/>
          </p:cNvSpPr>
          <p:nvPr/>
        </p:nvSpPr>
        <p:spPr bwMode="auto">
          <a:xfrm>
            <a:off x="390388" y="5381937"/>
            <a:ext cx="4532853" cy="369332"/>
          </a:xfrm>
          <a:prstGeom prst="rect">
            <a:avLst/>
          </a:prstGeom>
          <a:noFill/>
          <a:ln w="9525">
            <a:noFill/>
            <a:miter lim="800000"/>
            <a:headEnd/>
            <a:tailEnd/>
          </a:ln>
        </p:spPr>
        <p:txBody>
          <a:bodyPr wrap="square">
            <a:spAutoFit/>
          </a:bodyPr>
          <a:lstStyle/>
          <a:p>
            <a:pPr fontAlgn="base">
              <a:spcBef>
                <a:spcPct val="0"/>
              </a:spcBef>
              <a:spcAft>
                <a:spcPct val="0"/>
              </a:spcAft>
            </a:pPr>
            <a:r>
              <a:rPr lang="el-GR" b="1" dirty="0">
                <a:solidFill>
                  <a:srgbClr val="0070C0"/>
                </a:solidFill>
                <a:latin typeface="Calibri" pitchFamily="34" charset="0"/>
                <a:cs typeface="Arial" charset="0"/>
              </a:rPr>
              <a:t>Εκτιμήσεις </a:t>
            </a:r>
            <a:r>
              <a:rPr lang="en-GB" b="1" dirty="0">
                <a:solidFill>
                  <a:srgbClr val="0070C0"/>
                </a:solidFill>
                <a:latin typeface="Calibri" pitchFamily="34" charset="0"/>
                <a:cs typeface="Arial" charset="0"/>
              </a:rPr>
              <a:t>SLR </a:t>
            </a:r>
            <a:r>
              <a:rPr lang="el-GR" b="1" dirty="0">
                <a:solidFill>
                  <a:srgbClr val="0070C0"/>
                </a:solidFill>
                <a:latin typeface="Calibri" pitchFamily="34" charset="0"/>
                <a:cs typeface="Arial" charset="0"/>
              </a:rPr>
              <a:t>από κλιματικά μοντέλα  </a:t>
            </a:r>
            <a:endParaRPr lang="en-US" b="1" dirty="0">
              <a:solidFill>
                <a:srgbClr val="0070C0"/>
              </a:solidFill>
              <a:latin typeface="Calibri" pitchFamily="34" charset="0"/>
              <a:cs typeface="Arial"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p:cNvPicPr>
            <a:picLocks noChangeAspect="1" noChangeArrowheads="1"/>
          </p:cNvPicPr>
          <p:nvPr/>
        </p:nvPicPr>
        <p:blipFill>
          <a:blip r:embed="rId2" cstate="email"/>
          <a:srcRect l="8528" t="11641" r="5122" b="13948"/>
          <a:stretch>
            <a:fillRect/>
          </a:stretch>
        </p:blipFill>
        <p:spPr bwMode="auto">
          <a:xfrm>
            <a:off x="19050" y="1844824"/>
            <a:ext cx="9124950" cy="4113212"/>
          </a:xfrm>
          <a:prstGeom prst="rect">
            <a:avLst/>
          </a:prstGeom>
          <a:noFill/>
          <a:ln w="9525">
            <a:noFill/>
            <a:miter lim="800000"/>
            <a:headEnd/>
            <a:tailEnd/>
          </a:ln>
        </p:spPr>
      </p:pic>
      <p:sp>
        <p:nvSpPr>
          <p:cNvPr id="60419" name="Text Box 7"/>
          <p:cNvSpPr txBox="1">
            <a:spLocks noChangeArrowheads="1"/>
          </p:cNvSpPr>
          <p:nvPr/>
        </p:nvSpPr>
        <p:spPr bwMode="auto">
          <a:xfrm>
            <a:off x="1331640" y="980728"/>
            <a:ext cx="6574877" cy="430887"/>
          </a:xfrm>
          <a:prstGeom prst="rect">
            <a:avLst/>
          </a:prstGeom>
          <a:noFill/>
          <a:ln w="9525">
            <a:noFill/>
            <a:miter lim="800000"/>
            <a:headEnd/>
            <a:tailEnd/>
          </a:ln>
        </p:spPr>
        <p:txBody>
          <a:bodyPr wrap="none">
            <a:spAutoFit/>
          </a:bodyPr>
          <a:lstStyle/>
          <a:p>
            <a:pPr fontAlgn="base">
              <a:spcBef>
                <a:spcPct val="0"/>
              </a:spcBef>
              <a:spcAft>
                <a:spcPct val="0"/>
              </a:spcAft>
            </a:pPr>
            <a:r>
              <a:rPr lang="el-GR" sz="2200" b="1" dirty="0">
                <a:solidFill>
                  <a:srgbClr val="000000"/>
                </a:solidFill>
                <a:latin typeface="Calibri" pitchFamily="34" charset="0"/>
                <a:cs typeface="Arial" charset="0"/>
              </a:rPr>
              <a:t>Εκτιμήσεις </a:t>
            </a:r>
            <a:r>
              <a:rPr lang="en-US" sz="2200" b="1" dirty="0">
                <a:solidFill>
                  <a:srgbClr val="000000"/>
                </a:solidFill>
                <a:latin typeface="Calibri" pitchFamily="34" charset="0"/>
                <a:cs typeface="Arial" charset="0"/>
              </a:rPr>
              <a:t>tides – storm surges </a:t>
            </a:r>
            <a:r>
              <a:rPr lang="el-GR" sz="2200" b="1" dirty="0">
                <a:solidFill>
                  <a:srgbClr val="000000"/>
                </a:solidFill>
                <a:latin typeface="Calibri" pitchFamily="34" charset="0"/>
                <a:cs typeface="Arial" charset="0"/>
              </a:rPr>
              <a:t>με</a:t>
            </a:r>
            <a:r>
              <a:rPr lang="en-US" sz="2200" b="1" dirty="0">
                <a:solidFill>
                  <a:srgbClr val="000000"/>
                </a:solidFill>
                <a:latin typeface="Calibri" pitchFamily="34" charset="0"/>
                <a:cs typeface="Arial" charset="0"/>
              </a:rPr>
              <a:t> </a:t>
            </a:r>
            <a:r>
              <a:rPr lang="el-GR" sz="2200" b="1" dirty="0">
                <a:solidFill>
                  <a:srgbClr val="000000"/>
                </a:solidFill>
                <a:latin typeface="Calibri" pitchFamily="34" charset="0"/>
                <a:cs typeface="Arial" charset="0"/>
              </a:rPr>
              <a:t>δυναμικά μοντέλα  </a:t>
            </a:r>
            <a:endParaRPr lang="en-US" sz="2200" b="1" dirty="0">
              <a:solidFill>
                <a:srgbClr val="000000"/>
              </a:solidFill>
              <a:latin typeface="Calibri" pitchFamily="34" charset="0"/>
              <a:cs typeface="Arial" charset="0"/>
            </a:endParaRPr>
          </a:p>
        </p:txBody>
      </p:sp>
      <p:sp>
        <p:nvSpPr>
          <p:cNvPr id="4" name="1 - Τίτλος"/>
          <p:cNvSpPr txBox="1">
            <a:spLocks/>
          </p:cNvSpPr>
          <p:nvPr/>
        </p:nvSpPr>
        <p:spPr bwMode="auto">
          <a:xfrm>
            <a:off x="0" y="0"/>
            <a:ext cx="9144000" cy="836712"/>
          </a:xfrm>
          <a:prstGeom prst="rect">
            <a:avLst/>
          </a:prstGeom>
          <a:gradFill flip="none" rotWithShape="1">
            <a:gsLst>
              <a:gs pos="100000">
                <a:sysClr val="window" lastClr="FFFFFF"/>
              </a:gs>
              <a:gs pos="27000">
                <a:srgbClr val="95C9D7">
                  <a:alpha val="60000"/>
                </a:srgbClr>
              </a:gs>
              <a:gs pos="100000">
                <a:srgbClr val="4BACC6">
                  <a:lumMod val="60000"/>
                  <a:lumOff val="40000"/>
                  <a:tint val="23500"/>
                  <a:satMod val="160000"/>
                </a:srgbClr>
              </a:gs>
            </a:gsLst>
            <a:lin ang="0" scaled="1"/>
            <a:tileRect/>
          </a:gradFill>
          <a:ln w="3175" cap="flat" cmpd="sng" algn="ctr">
            <a:noFill/>
            <a:prstDash val="solid"/>
            <a:miter lim="800000"/>
            <a:headEnd/>
            <a:tailEnd/>
          </a:ln>
          <a:effectLst/>
        </p:spPr>
        <p:txBody>
          <a:bodyPr anchor="ctr"/>
          <a:lstStyle/>
          <a:p>
            <a:pPr algn="ctr" eaLnBrk="0" fontAlgn="base" hangingPunct="0">
              <a:spcBef>
                <a:spcPct val="0"/>
              </a:spcBef>
              <a:spcAft>
                <a:spcPct val="0"/>
              </a:spcAft>
              <a:defRPr/>
            </a:pPr>
            <a:r>
              <a:rPr lang="el-GR" sz="2800" b="1" dirty="0">
                <a:solidFill>
                  <a:sysClr val="windowText" lastClr="000000"/>
                </a:solidFill>
                <a:latin typeface="Calibri"/>
                <a:cs typeface="Arial" charset="0"/>
              </a:rPr>
              <a:t>Φυσικά αίτια</a:t>
            </a:r>
            <a:endParaRPr lang="el-GR" sz="2800" b="1" dirty="0">
              <a:solidFill>
                <a:sysClr val="windowText" lastClr="000000"/>
              </a:solidFill>
              <a:latin typeface="Bookman Old Style" pitchFamily="18" charset="0"/>
              <a:cs typeface="Arial" charset="0"/>
            </a:endParaRPr>
          </a:p>
        </p:txBody>
      </p:sp>
      <p:cxnSp>
        <p:nvCxnSpPr>
          <p:cNvPr id="5" name="9 - Ευθεία γραμμή σύνδεσης"/>
          <p:cNvCxnSpPr>
            <a:cxnSpLocks noChangeShapeType="1"/>
          </p:cNvCxnSpPr>
          <p:nvPr/>
        </p:nvCxnSpPr>
        <p:spPr bwMode="auto">
          <a:xfrm>
            <a:off x="0" y="836613"/>
            <a:ext cx="9144000" cy="0"/>
          </a:xfrm>
          <a:prstGeom prst="line">
            <a:avLst/>
          </a:prstGeom>
          <a:noFill/>
          <a:ln w="57150" algn="ctr">
            <a:solidFill>
              <a:srgbClr val="31859C"/>
            </a:solidFill>
            <a:round/>
            <a:headEnd/>
            <a:tailEnd/>
          </a:ln>
        </p:spPr>
      </p:cxnSp>
      <p:sp>
        <p:nvSpPr>
          <p:cNvPr id="6" name="1 - Τίτλος"/>
          <p:cNvSpPr txBox="1">
            <a:spLocks/>
          </p:cNvSpPr>
          <p:nvPr/>
        </p:nvSpPr>
        <p:spPr bwMode="auto">
          <a:xfrm>
            <a:off x="0" y="6597650"/>
            <a:ext cx="9144000" cy="260350"/>
          </a:xfrm>
          <a:prstGeom prst="rect">
            <a:avLst/>
          </a:prstGeom>
          <a:gradFill rotWithShape="1">
            <a:gsLst>
              <a:gs pos="0">
                <a:srgbClr val="95C9D7"/>
              </a:gs>
              <a:gs pos="27000">
                <a:srgbClr val="95C9D7"/>
              </a:gs>
              <a:gs pos="100000">
                <a:srgbClr val="FFFFFF"/>
              </a:gs>
            </a:gsLst>
            <a:lin ang="0" scaled="1"/>
          </a:gradFill>
          <a:ln w="3175" algn="ctr">
            <a:noFill/>
            <a:miter lim="800000"/>
            <a:headEnd/>
            <a:tailEnd/>
          </a:ln>
        </p:spPr>
        <p:txBody>
          <a:bodyPr anchor="ctr"/>
          <a:lstStyle/>
          <a:p>
            <a:pPr algn="ctr" fontAlgn="base">
              <a:spcBef>
                <a:spcPct val="0"/>
              </a:spcBef>
              <a:spcAft>
                <a:spcPct val="0"/>
              </a:spcAft>
            </a:pPr>
            <a:endParaRPr lang="el-GR" sz="3200">
              <a:solidFill>
                <a:srgbClr val="000000"/>
              </a:solidFill>
              <a:latin typeface="Bookman Old Style" pitchFamily="18" charset="0"/>
              <a:cs typeface="Arial" charset="0"/>
            </a:endParaRPr>
          </a:p>
        </p:txBody>
      </p:sp>
      <p:cxnSp>
        <p:nvCxnSpPr>
          <p:cNvPr id="7" name="11 - Ευθεία γραμμή σύνδεσης"/>
          <p:cNvCxnSpPr>
            <a:cxnSpLocks noChangeShapeType="1"/>
          </p:cNvCxnSpPr>
          <p:nvPr/>
        </p:nvCxnSpPr>
        <p:spPr bwMode="auto">
          <a:xfrm>
            <a:off x="0" y="6597650"/>
            <a:ext cx="9144000" cy="0"/>
          </a:xfrm>
          <a:prstGeom prst="line">
            <a:avLst/>
          </a:prstGeom>
          <a:noFill/>
          <a:ln w="3175" algn="ctr">
            <a:solidFill>
              <a:srgbClr val="31859C"/>
            </a:solidFill>
            <a:round/>
            <a:headEnd/>
            <a:tailEnd/>
          </a:ln>
        </p:spPr>
      </p:cxnSp>
      <p:pic>
        <p:nvPicPr>
          <p:cNvPr id="8" name="Picture 2"/>
          <p:cNvPicPr>
            <a:picLocks noChangeAspect="1" noChangeArrowheads="1"/>
          </p:cNvPicPr>
          <p:nvPr/>
        </p:nvPicPr>
        <p:blipFill>
          <a:blip r:embed="rId3" cstate="email"/>
          <a:srcRect/>
          <a:stretch>
            <a:fillRect/>
          </a:stretch>
        </p:blipFill>
        <p:spPr bwMode="auto">
          <a:xfrm>
            <a:off x="0" y="0"/>
            <a:ext cx="780777" cy="785292"/>
          </a:xfrm>
          <a:prstGeom prst="rect">
            <a:avLst/>
          </a:prstGeom>
          <a:blipFill>
            <a:blip r:embed="rId4" cstate="email"/>
            <a:tile tx="0" ty="0" sx="100000" sy="100000" flip="none" algn="tl"/>
          </a:blipFill>
          <a:ln w="9525">
            <a:noFill/>
            <a:miter lim="800000"/>
            <a:headEnd/>
            <a:tailEnd/>
          </a:ln>
          <a:effectLst>
            <a:innerShdw blurRad="63500" dist="50800" dir="2700000">
              <a:prstClr val="black">
                <a:alpha val="50000"/>
              </a:prstClr>
            </a:innerShdw>
            <a:softEdge rad="63500"/>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7"/>
          <p:cNvSpPr txBox="1">
            <a:spLocks noChangeArrowheads="1"/>
          </p:cNvSpPr>
          <p:nvPr/>
        </p:nvSpPr>
        <p:spPr bwMode="auto">
          <a:xfrm>
            <a:off x="195354" y="1602768"/>
            <a:ext cx="3203922" cy="769441"/>
          </a:xfrm>
          <a:prstGeom prst="rect">
            <a:avLst/>
          </a:prstGeom>
          <a:noFill/>
          <a:ln w="9525">
            <a:noFill/>
            <a:miter lim="800000"/>
            <a:headEnd/>
            <a:tailEnd/>
          </a:ln>
        </p:spPr>
        <p:txBody>
          <a:bodyPr wrap="square">
            <a:spAutoFit/>
          </a:bodyPr>
          <a:lstStyle/>
          <a:p>
            <a:pPr fontAlgn="base">
              <a:spcBef>
                <a:spcPct val="0"/>
              </a:spcBef>
              <a:spcAft>
                <a:spcPct val="0"/>
              </a:spcAft>
            </a:pPr>
            <a:r>
              <a:rPr lang="el-GR" sz="2200" b="1" dirty="0">
                <a:solidFill>
                  <a:srgbClr val="0070C0"/>
                </a:solidFill>
                <a:latin typeface="Calibri" pitchFamily="34" charset="0"/>
                <a:cs typeface="Arial" charset="0"/>
              </a:rPr>
              <a:t>Εκτιμήσεις κύματος  με δυναμικά μοντέλα  </a:t>
            </a:r>
            <a:endParaRPr lang="en-US" sz="2200" b="1" dirty="0">
              <a:solidFill>
                <a:srgbClr val="0070C0"/>
              </a:solidFill>
              <a:latin typeface="Calibri" pitchFamily="34" charset="0"/>
              <a:cs typeface="Arial" charset="0"/>
            </a:endParaRPr>
          </a:p>
        </p:txBody>
      </p:sp>
      <p:pic>
        <p:nvPicPr>
          <p:cNvPr id="61443" name="Picture 8"/>
          <p:cNvPicPr>
            <a:picLocks noChangeAspect="1" noChangeArrowheads="1"/>
          </p:cNvPicPr>
          <p:nvPr/>
        </p:nvPicPr>
        <p:blipFill>
          <a:blip r:embed="rId2" cstate="email"/>
          <a:srcRect/>
          <a:stretch>
            <a:fillRect/>
          </a:stretch>
        </p:blipFill>
        <p:spPr bwMode="auto">
          <a:xfrm>
            <a:off x="3707904" y="764704"/>
            <a:ext cx="5111626" cy="5856437"/>
          </a:xfrm>
          <a:prstGeom prst="rect">
            <a:avLst/>
          </a:prstGeom>
          <a:noFill/>
          <a:ln w="9525">
            <a:noFill/>
            <a:miter lim="800000"/>
            <a:headEnd/>
            <a:tailEnd/>
          </a:ln>
        </p:spPr>
      </p:pic>
      <p:sp>
        <p:nvSpPr>
          <p:cNvPr id="4" name="1 - Τίτλος"/>
          <p:cNvSpPr txBox="1">
            <a:spLocks/>
          </p:cNvSpPr>
          <p:nvPr/>
        </p:nvSpPr>
        <p:spPr bwMode="auto">
          <a:xfrm>
            <a:off x="0" y="0"/>
            <a:ext cx="9144000" cy="836712"/>
          </a:xfrm>
          <a:prstGeom prst="rect">
            <a:avLst/>
          </a:prstGeom>
          <a:gradFill flip="none" rotWithShape="1">
            <a:gsLst>
              <a:gs pos="100000">
                <a:sysClr val="window" lastClr="FFFFFF"/>
              </a:gs>
              <a:gs pos="27000">
                <a:srgbClr val="95C9D7">
                  <a:alpha val="60000"/>
                </a:srgbClr>
              </a:gs>
              <a:gs pos="100000">
                <a:srgbClr val="4BACC6">
                  <a:lumMod val="60000"/>
                  <a:lumOff val="40000"/>
                  <a:tint val="23500"/>
                  <a:satMod val="160000"/>
                </a:srgbClr>
              </a:gs>
            </a:gsLst>
            <a:lin ang="0" scaled="1"/>
            <a:tileRect/>
          </a:gradFill>
          <a:ln w="3175" cap="flat" cmpd="sng" algn="ctr">
            <a:noFill/>
            <a:prstDash val="solid"/>
            <a:miter lim="800000"/>
            <a:headEnd/>
            <a:tailEnd/>
          </a:ln>
          <a:effectLst/>
        </p:spPr>
        <p:txBody>
          <a:bodyPr anchor="ctr"/>
          <a:lstStyle/>
          <a:p>
            <a:pPr algn="ctr" eaLnBrk="0" fontAlgn="base" hangingPunct="0">
              <a:spcBef>
                <a:spcPct val="0"/>
              </a:spcBef>
              <a:spcAft>
                <a:spcPct val="0"/>
              </a:spcAft>
              <a:defRPr/>
            </a:pPr>
            <a:r>
              <a:rPr lang="el-GR" sz="2800" b="1" dirty="0">
                <a:solidFill>
                  <a:sysClr val="windowText" lastClr="000000"/>
                </a:solidFill>
                <a:latin typeface="Calibri"/>
                <a:cs typeface="Arial" charset="0"/>
              </a:rPr>
              <a:t>Φυσικά αίτια</a:t>
            </a:r>
            <a:endParaRPr lang="el-GR" sz="2800" b="1" dirty="0">
              <a:solidFill>
                <a:sysClr val="windowText" lastClr="000000"/>
              </a:solidFill>
              <a:latin typeface="Bookman Old Style" pitchFamily="18" charset="0"/>
              <a:cs typeface="Arial" charset="0"/>
            </a:endParaRPr>
          </a:p>
        </p:txBody>
      </p:sp>
      <p:cxnSp>
        <p:nvCxnSpPr>
          <p:cNvPr id="5" name="9 - Ευθεία γραμμή σύνδεσης"/>
          <p:cNvCxnSpPr>
            <a:cxnSpLocks noChangeShapeType="1"/>
          </p:cNvCxnSpPr>
          <p:nvPr/>
        </p:nvCxnSpPr>
        <p:spPr bwMode="auto">
          <a:xfrm>
            <a:off x="0" y="836613"/>
            <a:ext cx="9144000" cy="0"/>
          </a:xfrm>
          <a:prstGeom prst="line">
            <a:avLst/>
          </a:prstGeom>
          <a:noFill/>
          <a:ln w="57150" algn="ctr">
            <a:solidFill>
              <a:srgbClr val="31859C"/>
            </a:solidFill>
            <a:round/>
            <a:headEnd/>
            <a:tailEnd/>
          </a:ln>
        </p:spPr>
      </p:cxnSp>
      <p:sp>
        <p:nvSpPr>
          <p:cNvPr id="6" name="1 - Τίτλος"/>
          <p:cNvSpPr txBox="1">
            <a:spLocks/>
          </p:cNvSpPr>
          <p:nvPr/>
        </p:nvSpPr>
        <p:spPr bwMode="auto">
          <a:xfrm>
            <a:off x="0" y="6597650"/>
            <a:ext cx="9144000" cy="260350"/>
          </a:xfrm>
          <a:prstGeom prst="rect">
            <a:avLst/>
          </a:prstGeom>
          <a:gradFill rotWithShape="1">
            <a:gsLst>
              <a:gs pos="0">
                <a:srgbClr val="95C9D7"/>
              </a:gs>
              <a:gs pos="27000">
                <a:srgbClr val="95C9D7"/>
              </a:gs>
              <a:gs pos="100000">
                <a:srgbClr val="FFFFFF"/>
              </a:gs>
            </a:gsLst>
            <a:lin ang="0" scaled="1"/>
          </a:gradFill>
          <a:ln w="3175" algn="ctr">
            <a:noFill/>
            <a:miter lim="800000"/>
            <a:headEnd/>
            <a:tailEnd/>
          </a:ln>
        </p:spPr>
        <p:txBody>
          <a:bodyPr anchor="ctr"/>
          <a:lstStyle/>
          <a:p>
            <a:pPr algn="ctr" fontAlgn="base">
              <a:spcBef>
                <a:spcPct val="0"/>
              </a:spcBef>
              <a:spcAft>
                <a:spcPct val="0"/>
              </a:spcAft>
            </a:pPr>
            <a:endParaRPr lang="el-GR" sz="3200">
              <a:solidFill>
                <a:srgbClr val="000000"/>
              </a:solidFill>
              <a:latin typeface="Bookman Old Style" pitchFamily="18" charset="0"/>
              <a:cs typeface="Arial" charset="0"/>
            </a:endParaRPr>
          </a:p>
        </p:txBody>
      </p:sp>
      <p:cxnSp>
        <p:nvCxnSpPr>
          <p:cNvPr id="7" name="11 - Ευθεία γραμμή σύνδεσης"/>
          <p:cNvCxnSpPr>
            <a:cxnSpLocks noChangeShapeType="1"/>
          </p:cNvCxnSpPr>
          <p:nvPr/>
        </p:nvCxnSpPr>
        <p:spPr bwMode="auto">
          <a:xfrm>
            <a:off x="0" y="6597650"/>
            <a:ext cx="9144000" cy="0"/>
          </a:xfrm>
          <a:prstGeom prst="line">
            <a:avLst/>
          </a:prstGeom>
          <a:noFill/>
          <a:ln w="3175" algn="ctr">
            <a:solidFill>
              <a:srgbClr val="31859C"/>
            </a:solidFill>
            <a:round/>
            <a:headEnd/>
            <a:tailEnd/>
          </a:ln>
        </p:spPr>
      </p:cxnSp>
      <p:pic>
        <p:nvPicPr>
          <p:cNvPr id="8" name="Picture 2"/>
          <p:cNvPicPr>
            <a:picLocks noChangeAspect="1" noChangeArrowheads="1"/>
          </p:cNvPicPr>
          <p:nvPr/>
        </p:nvPicPr>
        <p:blipFill>
          <a:blip r:embed="rId3" cstate="email"/>
          <a:srcRect/>
          <a:stretch>
            <a:fillRect/>
          </a:stretch>
        </p:blipFill>
        <p:spPr bwMode="auto">
          <a:xfrm>
            <a:off x="0" y="0"/>
            <a:ext cx="780777" cy="785292"/>
          </a:xfrm>
          <a:prstGeom prst="rect">
            <a:avLst/>
          </a:prstGeom>
          <a:blipFill>
            <a:blip r:embed="rId4" cstate="email"/>
            <a:tile tx="0" ty="0" sx="100000" sy="100000" flip="none" algn="tl"/>
          </a:blipFill>
          <a:ln w="9525">
            <a:noFill/>
            <a:miter lim="800000"/>
            <a:headEnd/>
            <a:tailEnd/>
          </a:ln>
          <a:effectLst>
            <a:innerShdw blurRad="63500" dist="50800" dir="2700000">
              <a:prstClr val="black">
                <a:alpha val="50000"/>
              </a:prstClr>
            </a:innerShdw>
            <a:softEdge rad="63500"/>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611188" y="1159043"/>
            <a:ext cx="7992491" cy="653716"/>
          </a:xfrm>
        </p:spPr>
        <p:txBody>
          <a:bodyPr/>
          <a:lstStyle/>
          <a:p>
            <a:pPr algn="l" eaLnBrk="1" hangingPunct="1"/>
            <a:r>
              <a:rPr lang="el-GR" sz="2000" b="1" dirty="0">
                <a:solidFill>
                  <a:srgbClr val="0070C0"/>
                </a:solidFill>
                <a:latin typeface="Calibri" pitchFamily="34" charset="0"/>
              </a:rPr>
              <a:t>Οπισθοχώρηση της παραλίας λόγω της ανόδου της θαλάσσιας στάθμης </a:t>
            </a:r>
            <a:endParaRPr lang="en-GB" sz="2000" b="1" dirty="0">
              <a:solidFill>
                <a:srgbClr val="0070C0"/>
              </a:solidFill>
              <a:latin typeface="Calibri" pitchFamily="34" charset="0"/>
            </a:endParaRPr>
          </a:p>
        </p:txBody>
      </p:sp>
      <p:sp>
        <p:nvSpPr>
          <p:cNvPr id="62467" name="Rectangle 3"/>
          <p:cNvSpPr>
            <a:spLocks noGrp="1" noChangeArrowheads="1"/>
          </p:cNvSpPr>
          <p:nvPr>
            <p:ph type="body" idx="1"/>
          </p:nvPr>
        </p:nvSpPr>
        <p:spPr>
          <a:xfrm>
            <a:off x="611188" y="1989138"/>
            <a:ext cx="7848600" cy="3959225"/>
          </a:xfrm>
        </p:spPr>
        <p:txBody>
          <a:bodyPr/>
          <a:lstStyle/>
          <a:p>
            <a:pPr eaLnBrk="1" hangingPunct="1">
              <a:buFontTx/>
              <a:buNone/>
            </a:pPr>
            <a:endParaRPr lang="el-GR" sz="2000" dirty="0">
              <a:solidFill>
                <a:schemeClr val="accent2"/>
              </a:solidFill>
              <a:latin typeface="Calibri" pitchFamily="34" charset="0"/>
            </a:endParaRPr>
          </a:p>
          <a:p>
            <a:pPr eaLnBrk="1" hangingPunct="1">
              <a:buFontTx/>
              <a:buNone/>
            </a:pPr>
            <a:r>
              <a:rPr lang="el-GR" sz="2000" b="1" dirty="0">
                <a:latin typeface="Calibri" pitchFamily="34" charset="0"/>
              </a:rPr>
              <a:t>Η αντίδραση των ακτών είναι η οπισθοχώρηση τους.</a:t>
            </a:r>
          </a:p>
          <a:p>
            <a:pPr marL="0" indent="0" eaLnBrk="1" hangingPunct="1">
              <a:buFontTx/>
              <a:buNone/>
            </a:pPr>
            <a:r>
              <a:rPr lang="el-GR" sz="2000" dirty="0">
                <a:latin typeface="Calibri" pitchFamily="34" charset="0"/>
              </a:rPr>
              <a:t>Οι μεγαλύτερες οπισθοχωρήσεις αναμένονται στις χαμηλές ακτές που συνίστανται από χαλαρά ιζήματα (παραλίες) μικρής </a:t>
            </a:r>
            <a:r>
              <a:rPr lang="el-GR" sz="2000" dirty="0" err="1">
                <a:latin typeface="Calibri" pitchFamily="34" charset="0"/>
              </a:rPr>
              <a:t>κοκκομετρίας</a:t>
            </a:r>
            <a:r>
              <a:rPr lang="el-GR" sz="2000" dirty="0">
                <a:latin typeface="Calibri" pitchFamily="34" charset="0"/>
              </a:rPr>
              <a:t> και χαρακτηρίζονται από μικρές κλίσεις</a:t>
            </a:r>
          </a:p>
          <a:p>
            <a:pPr eaLnBrk="1" hangingPunct="1">
              <a:buFontTx/>
              <a:buNone/>
            </a:pPr>
            <a:endParaRPr lang="el-GR" sz="2000" dirty="0">
              <a:latin typeface="Calibri" pitchFamily="34" charset="0"/>
            </a:endParaRPr>
          </a:p>
          <a:p>
            <a:pPr eaLnBrk="1" hangingPunct="1">
              <a:buFontTx/>
              <a:buNone/>
            </a:pPr>
            <a:r>
              <a:rPr lang="el-GR" sz="2000" b="1" dirty="0">
                <a:latin typeface="Calibri" pitchFamily="34" charset="0"/>
              </a:rPr>
              <a:t>Βασική αρχή </a:t>
            </a:r>
          </a:p>
          <a:p>
            <a:pPr marL="0" indent="0" eaLnBrk="1" hangingPunct="1">
              <a:buFontTx/>
              <a:buNone/>
            </a:pPr>
            <a:r>
              <a:rPr lang="el-GR" sz="2000" dirty="0">
                <a:latin typeface="Calibri" pitchFamily="34" charset="0"/>
              </a:rPr>
              <a:t>Καθώς η θαλάσσια στάθμη ή/και οι κυματικές συνθήκες αλλάζουν, η παραλιακή διατομή μεταβάλλεται, οδηγούμενη σε νέα μορφολογία</a:t>
            </a:r>
            <a:endParaRPr lang="en-GB" sz="2000" dirty="0">
              <a:latin typeface="Calibri" pitchFamily="34" charset="0"/>
            </a:endParaRPr>
          </a:p>
          <a:p>
            <a:pPr eaLnBrk="1" hangingPunct="1">
              <a:buFontTx/>
              <a:buNone/>
            </a:pPr>
            <a:endParaRPr lang="en-GB" sz="2000" dirty="0">
              <a:latin typeface="Calibri" pitchFamily="34" charset="0"/>
            </a:endParaRPr>
          </a:p>
        </p:txBody>
      </p:sp>
      <p:sp>
        <p:nvSpPr>
          <p:cNvPr id="4" name="1 - Τίτλος"/>
          <p:cNvSpPr txBox="1">
            <a:spLocks/>
          </p:cNvSpPr>
          <p:nvPr/>
        </p:nvSpPr>
        <p:spPr bwMode="auto">
          <a:xfrm>
            <a:off x="0" y="0"/>
            <a:ext cx="9144000" cy="836712"/>
          </a:xfrm>
          <a:prstGeom prst="rect">
            <a:avLst/>
          </a:prstGeom>
          <a:gradFill flip="none" rotWithShape="1">
            <a:gsLst>
              <a:gs pos="100000">
                <a:sysClr val="window" lastClr="FFFFFF"/>
              </a:gs>
              <a:gs pos="27000">
                <a:srgbClr val="95C9D7">
                  <a:alpha val="60000"/>
                </a:srgbClr>
              </a:gs>
              <a:gs pos="100000">
                <a:srgbClr val="4BACC6">
                  <a:lumMod val="60000"/>
                  <a:lumOff val="40000"/>
                  <a:tint val="23500"/>
                  <a:satMod val="160000"/>
                </a:srgbClr>
              </a:gs>
            </a:gsLst>
            <a:lin ang="0" scaled="1"/>
            <a:tileRect/>
          </a:gradFill>
          <a:ln w="3175" cap="flat" cmpd="sng" algn="ctr">
            <a:noFill/>
            <a:prstDash val="solid"/>
            <a:miter lim="800000"/>
            <a:headEnd/>
            <a:tailEnd/>
          </a:ln>
          <a:effectLst/>
        </p:spPr>
        <p:txBody>
          <a:bodyPr anchor="ctr"/>
          <a:lstStyle/>
          <a:p>
            <a:pPr algn="ctr" eaLnBrk="0" fontAlgn="base" hangingPunct="0">
              <a:spcBef>
                <a:spcPct val="0"/>
              </a:spcBef>
              <a:spcAft>
                <a:spcPct val="0"/>
              </a:spcAft>
              <a:defRPr/>
            </a:pPr>
            <a:r>
              <a:rPr lang="el-GR" sz="2800" b="1" dirty="0">
                <a:solidFill>
                  <a:sysClr val="windowText" lastClr="000000"/>
                </a:solidFill>
                <a:latin typeface="Calibri"/>
                <a:cs typeface="Arial" charset="0"/>
              </a:rPr>
              <a:t>Φυσικά αίτια</a:t>
            </a:r>
            <a:endParaRPr lang="el-GR" sz="2800" b="1" dirty="0">
              <a:solidFill>
                <a:sysClr val="windowText" lastClr="000000"/>
              </a:solidFill>
              <a:latin typeface="Bookman Old Style" pitchFamily="18" charset="0"/>
              <a:cs typeface="Arial" charset="0"/>
            </a:endParaRPr>
          </a:p>
        </p:txBody>
      </p:sp>
      <p:cxnSp>
        <p:nvCxnSpPr>
          <p:cNvPr id="62471" name="4 - Ευθεία γραμμή σύνδεσης"/>
          <p:cNvCxnSpPr>
            <a:cxnSpLocks noChangeShapeType="1"/>
          </p:cNvCxnSpPr>
          <p:nvPr/>
        </p:nvCxnSpPr>
        <p:spPr bwMode="auto">
          <a:xfrm>
            <a:off x="0" y="836613"/>
            <a:ext cx="9144000" cy="0"/>
          </a:xfrm>
          <a:prstGeom prst="line">
            <a:avLst/>
          </a:prstGeom>
          <a:noFill/>
          <a:ln w="57150" algn="ctr">
            <a:solidFill>
              <a:srgbClr val="31859C"/>
            </a:solidFill>
            <a:round/>
            <a:headEnd/>
            <a:tailEnd/>
          </a:ln>
        </p:spPr>
      </p:cxnSp>
      <p:sp>
        <p:nvSpPr>
          <p:cNvPr id="62472" name="1 - Τίτλος"/>
          <p:cNvSpPr txBox="1">
            <a:spLocks/>
          </p:cNvSpPr>
          <p:nvPr/>
        </p:nvSpPr>
        <p:spPr bwMode="auto">
          <a:xfrm>
            <a:off x="0" y="6597650"/>
            <a:ext cx="9144000" cy="260350"/>
          </a:xfrm>
          <a:prstGeom prst="rect">
            <a:avLst/>
          </a:prstGeom>
          <a:gradFill rotWithShape="1">
            <a:gsLst>
              <a:gs pos="0">
                <a:srgbClr val="95C9D7"/>
              </a:gs>
              <a:gs pos="27000">
                <a:srgbClr val="95C9D7"/>
              </a:gs>
              <a:gs pos="100000">
                <a:srgbClr val="FFFFFF"/>
              </a:gs>
            </a:gsLst>
            <a:lin ang="0" scaled="1"/>
          </a:gradFill>
          <a:ln w="3175" algn="ctr">
            <a:noFill/>
            <a:miter lim="800000"/>
            <a:headEnd/>
            <a:tailEnd/>
          </a:ln>
        </p:spPr>
        <p:txBody>
          <a:bodyPr anchor="ctr"/>
          <a:lstStyle/>
          <a:p>
            <a:pPr algn="ctr" fontAlgn="base">
              <a:spcBef>
                <a:spcPct val="0"/>
              </a:spcBef>
              <a:spcAft>
                <a:spcPct val="0"/>
              </a:spcAft>
            </a:pPr>
            <a:endParaRPr lang="el-GR" sz="3200">
              <a:solidFill>
                <a:srgbClr val="000000"/>
              </a:solidFill>
              <a:latin typeface="Bookman Old Style" pitchFamily="18" charset="0"/>
              <a:cs typeface="Arial" charset="0"/>
            </a:endParaRPr>
          </a:p>
        </p:txBody>
      </p:sp>
      <p:cxnSp>
        <p:nvCxnSpPr>
          <p:cNvPr id="62473" name="6 - Ευθεία γραμμή σύνδεσης"/>
          <p:cNvCxnSpPr>
            <a:cxnSpLocks noChangeShapeType="1"/>
          </p:cNvCxnSpPr>
          <p:nvPr/>
        </p:nvCxnSpPr>
        <p:spPr bwMode="auto">
          <a:xfrm>
            <a:off x="0" y="6597650"/>
            <a:ext cx="9144000" cy="0"/>
          </a:xfrm>
          <a:prstGeom prst="line">
            <a:avLst/>
          </a:prstGeom>
          <a:noFill/>
          <a:ln w="3175" algn="ctr">
            <a:solidFill>
              <a:srgbClr val="31859C"/>
            </a:solidFill>
            <a:round/>
            <a:headEnd/>
            <a:tailEnd/>
          </a:ln>
        </p:spPr>
      </p:cxnSp>
      <p:pic>
        <p:nvPicPr>
          <p:cNvPr id="8" name="Picture 2"/>
          <p:cNvPicPr>
            <a:picLocks noChangeAspect="1" noChangeArrowheads="1"/>
          </p:cNvPicPr>
          <p:nvPr/>
        </p:nvPicPr>
        <p:blipFill>
          <a:blip r:embed="rId3" cstate="email"/>
          <a:srcRect/>
          <a:stretch>
            <a:fillRect/>
          </a:stretch>
        </p:blipFill>
        <p:spPr bwMode="auto">
          <a:xfrm>
            <a:off x="0" y="0"/>
            <a:ext cx="780777" cy="785292"/>
          </a:xfrm>
          <a:prstGeom prst="rect">
            <a:avLst/>
          </a:prstGeom>
          <a:blipFill>
            <a:blip r:embed="rId4" cstate="email"/>
            <a:tile tx="0" ty="0" sx="100000" sy="100000" flip="none" algn="tl"/>
          </a:blipFill>
          <a:ln w="9525">
            <a:noFill/>
            <a:miter lim="800000"/>
            <a:headEnd/>
            <a:tailEnd/>
          </a:ln>
          <a:effectLst>
            <a:innerShdw blurRad="63500" dist="50800" dir="2700000">
              <a:prstClr val="black">
                <a:alpha val="50000"/>
              </a:prstClr>
            </a:innerShdw>
            <a:softEdge rad="6350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0"/>
            <a:ext cx="9144000" cy="836712"/>
          </a:xfrm>
          <a:gradFill flip="none" rotWithShape="1">
            <a:gsLst>
              <a:gs pos="100000">
                <a:schemeClr val="bg1"/>
              </a:gs>
              <a:gs pos="27000">
                <a:srgbClr val="95C9D7">
                  <a:alpha val="60000"/>
                </a:srgbClr>
              </a:gs>
              <a:gs pos="100000">
                <a:schemeClr val="accent5">
                  <a:lumMod val="60000"/>
                  <a:lumOff val="40000"/>
                  <a:tint val="23500"/>
                  <a:satMod val="160000"/>
                </a:schemeClr>
              </a:gs>
            </a:gsLst>
            <a:lin ang="0" scaled="1"/>
            <a:tileRect/>
          </a:gradFill>
          <a:ln w="3175">
            <a:noFill/>
          </a:ln>
        </p:spPr>
        <p:style>
          <a:lnRef idx="2">
            <a:schemeClr val="accent1"/>
          </a:lnRef>
          <a:fillRef idx="1">
            <a:schemeClr val="lt1"/>
          </a:fillRef>
          <a:effectRef idx="0">
            <a:schemeClr val="accent1"/>
          </a:effectRef>
          <a:fontRef idx="minor">
            <a:schemeClr val="dk1"/>
          </a:fontRef>
        </p:style>
        <p:txBody>
          <a:bodyPr>
            <a:noAutofit/>
          </a:bodyPr>
          <a:lstStyle/>
          <a:p>
            <a:pPr>
              <a:defRPr/>
            </a:pPr>
            <a:r>
              <a:rPr lang="el-GR" sz="2800" b="1" dirty="0"/>
              <a:t>Παράκτια Διάβρωση</a:t>
            </a:r>
            <a:endParaRPr lang="el-GR" sz="2800" b="1" dirty="0">
              <a:solidFill>
                <a:schemeClr val="tx1"/>
              </a:solidFill>
              <a:latin typeface="Bookman Old Style" pitchFamily="18" charset="0"/>
            </a:endParaRPr>
          </a:p>
        </p:txBody>
      </p:sp>
      <p:cxnSp>
        <p:nvCxnSpPr>
          <p:cNvPr id="6" name="5 - Ευθεία γραμμή σύνδεσης"/>
          <p:cNvCxnSpPr/>
          <p:nvPr/>
        </p:nvCxnSpPr>
        <p:spPr>
          <a:xfrm>
            <a:off x="0" y="836613"/>
            <a:ext cx="9144000"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 name="1 - Τίτλος"/>
          <p:cNvSpPr txBox="1">
            <a:spLocks/>
          </p:cNvSpPr>
          <p:nvPr/>
        </p:nvSpPr>
        <p:spPr>
          <a:xfrm>
            <a:off x="0" y="6597650"/>
            <a:ext cx="9144000" cy="260350"/>
          </a:xfrm>
          <a:prstGeom prst="rect">
            <a:avLst/>
          </a:prstGeom>
          <a:gradFill flip="none" rotWithShape="1">
            <a:gsLst>
              <a:gs pos="100000">
                <a:schemeClr val="bg1"/>
              </a:gs>
              <a:gs pos="27000">
                <a:srgbClr val="95C9D7"/>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anchor="ctr"/>
          <a:lstStyle/>
          <a:p>
            <a:pPr algn="ctr">
              <a:spcBef>
                <a:spcPct val="0"/>
              </a:spcBef>
              <a:defRPr/>
            </a:pPr>
            <a:endParaRPr lang="el-GR" sz="3200" dirty="0">
              <a:solidFill>
                <a:prstClr val="black"/>
              </a:solidFill>
              <a:latin typeface="Bookman Old Style" pitchFamily="18" charset="0"/>
            </a:endParaRPr>
          </a:p>
        </p:txBody>
      </p:sp>
      <p:cxnSp>
        <p:nvCxnSpPr>
          <p:cNvPr id="10" name="9 - Ευθεία γραμμή σύνδεσης"/>
          <p:cNvCxnSpPr/>
          <p:nvPr/>
        </p:nvCxnSpPr>
        <p:spPr>
          <a:xfrm>
            <a:off x="0" y="6597650"/>
            <a:ext cx="9144000" cy="0"/>
          </a:xfrm>
          <a:prstGeom prst="line">
            <a:avLst/>
          </a:prstGeom>
          <a:ln w="31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p:nvPicPr>
        <p:blipFill>
          <a:blip r:embed="rId3" cstate="email"/>
          <a:srcRect/>
          <a:stretch>
            <a:fillRect/>
          </a:stretch>
        </p:blipFill>
        <p:spPr bwMode="auto">
          <a:xfrm>
            <a:off x="0" y="0"/>
            <a:ext cx="780777" cy="785292"/>
          </a:xfrm>
          <a:prstGeom prst="rect">
            <a:avLst/>
          </a:prstGeom>
          <a:blipFill>
            <a:blip r:embed="rId4" cstate="email"/>
            <a:tile tx="0" ty="0" sx="100000" sy="100000" flip="none" algn="tl"/>
          </a:blipFill>
          <a:ln w="9525">
            <a:noFill/>
            <a:miter lim="800000"/>
            <a:headEnd/>
            <a:tailEnd/>
          </a:ln>
          <a:effectLst>
            <a:innerShdw blurRad="63500" dist="50800" dir="2700000">
              <a:prstClr val="black">
                <a:alpha val="50000"/>
              </a:prstClr>
            </a:innerShdw>
            <a:softEdge rad="63500"/>
          </a:effectLst>
        </p:spPr>
      </p:pic>
      <p:sp>
        <p:nvSpPr>
          <p:cNvPr id="13" name="Rectangle 5"/>
          <p:cNvSpPr>
            <a:spLocks noChangeArrowheads="1"/>
          </p:cNvSpPr>
          <p:nvPr/>
        </p:nvSpPr>
        <p:spPr bwMode="auto">
          <a:xfrm>
            <a:off x="755576" y="1844824"/>
            <a:ext cx="7740650" cy="3167063"/>
          </a:xfrm>
          <a:prstGeom prst="rect">
            <a:avLst/>
          </a:prstGeom>
          <a:noFill/>
          <a:ln w="9525">
            <a:noFill/>
            <a:miter lim="800000"/>
            <a:headEnd/>
            <a:tailEnd/>
          </a:ln>
          <a:effectLst/>
        </p:spPr>
        <p:txBody>
          <a:bodyPr/>
          <a:lstStyle/>
          <a:p>
            <a:pPr marL="609600" indent="-338138" fontAlgn="base">
              <a:lnSpc>
                <a:spcPct val="90000"/>
              </a:lnSpc>
              <a:spcBef>
                <a:spcPct val="20000"/>
              </a:spcBef>
              <a:spcAft>
                <a:spcPct val="0"/>
              </a:spcAft>
              <a:buFontTx/>
              <a:buChar char="•"/>
              <a:defRPr/>
            </a:pPr>
            <a:r>
              <a:rPr lang="el-GR" sz="2000" dirty="0">
                <a:solidFill>
                  <a:prstClr val="black"/>
                </a:solidFill>
                <a:cs typeface="Arial" charset="0"/>
              </a:rPr>
              <a:t>Παράκτια Ζώνη – Ορισμός</a:t>
            </a:r>
          </a:p>
          <a:p>
            <a:pPr marL="609600" indent="-338138" fontAlgn="base">
              <a:lnSpc>
                <a:spcPct val="90000"/>
              </a:lnSpc>
              <a:spcBef>
                <a:spcPct val="20000"/>
              </a:spcBef>
              <a:spcAft>
                <a:spcPct val="0"/>
              </a:spcAft>
              <a:buFontTx/>
              <a:buChar char="•"/>
              <a:defRPr/>
            </a:pPr>
            <a:endParaRPr lang="el-GR" sz="2000" dirty="0">
              <a:solidFill>
                <a:prstClr val="black"/>
              </a:solidFill>
              <a:cs typeface="Arial" charset="0"/>
            </a:endParaRPr>
          </a:p>
          <a:p>
            <a:pPr marL="609600" indent="-338138" fontAlgn="base">
              <a:lnSpc>
                <a:spcPct val="90000"/>
              </a:lnSpc>
              <a:spcBef>
                <a:spcPct val="20000"/>
              </a:spcBef>
              <a:spcAft>
                <a:spcPct val="0"/>
              </a:spcAft>
              <a:buFontTx/>
              <a:buChar char="•"/>
              <a:defRPr/>
            </a:pPr>
            <a:r>
              <a:rPr lang="el-GR" sz="2000" dirty="0">
                <a:solidFill>
                  <a:prstClr val="black"/>
                </a:solidFill>
                <a:cs typeface="Arial" charset="0"/>
              </a:rPr>
              <a:t>Πιέσεις στην Παράκτια Ζώνη</a:t>
            </a:r>
          </a:p>
          <a:p>
            <a:pPr marL="609600" indent="-338138" fontAlgn="base">
              <a:lnSpc>
                <a:spcPct val="90000"/>
              </a:lnSpc>
              <a:spcBef>
                <a:spcPct val="20000"/>
              </a:spcBef>
              <a:spcAft>
                <a:spcPct val="0"/>
              </a:spcAft>
              <a:defRPr/>
            </a:pPr>
            <a:endParaRPr lang="el-GR" sz="2000" dirty="0">
              <a:solidFill>
                <a:prstClr val="black"/>
              </a:solidFill>
              <a:cs typeface="Arial" charset="0"/>
            </a:endParaRPr>
          </a:p>
          <a:p>
            <a:pPr marL="609600" indent="-338138" fontAlgn="base">
              <a:lnSpc>
                <a:spcPct val="90000"/>
              </a:lnSpc>
              <a:spcBef>
                <a:spcPct val="20000"/>
              </a:spcBef>
              <a:spcAft>
                <a:spcPct val="0"/>
              </a:spcAft>
              <a:buFontTx/>
              <a:buChar char="•"/>
              <a:defRPr/>
            </a:pPr>
            <a:r>
              <a:rPr lang="el-GR" sz="2000" dirty="0">
                <a:solidFill>
                  <a:prstClr val="black"/>
                </a:solidFill>
                <a:cs typeface="Arial" charset="0"/>
              </a:rPr>
              <a:t>Το πρόβλημα</a:t>
            </a:r>
            <a:r>
              <a:rPr lang="en-US" sz="2000" dirty="0">
                <a:solidFill>
                  <a:prstClr val="black"/>
                </a:solidFill>
                <a:cs typeface="Arial" charset="0"/>
              </a:rPr>
              <a:t> </a:t>
            </a:r>
            <a:r>
              <a:rPr lang="el-GR" sz="2000" dirty="0">
                <a:solidFill>
                  <a:prstClr val="black"/>
                </a:solidFill>
                <a:cs typeface="Arial" charset="0"/>
              </a:rPr>
              <a:t>της Παράκτιας διάβρωσης</a:t>
            </a:r>
          </a:p>
          <a:p>
            <a:pPr marL="609600" indent="-338138" fontAlgn="base">
              <a:lnSpc>
                <a:spcPct val="90000"/>
              </a:lnSpc>
              <a:spcBef>
                <a:spcPct val="20000"/>
              </a:spcBef>
              <a:spcAft>
                <a:spcPct val="0"/>
              </a:spcAft>
              <a:defRPr/>
            </a:pPr>
            <a:endParaRPr lang="el-GR" sz="2000" dirty="0">
              <a:solidFill>
                <a:prstClr val="black"/>
              </a:solidFill>
              <a:cs typeface="Arial" charset="0"/>
            </a:endParaRPr>
          </a:p>
          <a:p>
            <a:pPr marL="609600" indent="-338138" fontAlgn="base">
              <a:lnSpc>
                <a:spcPct val="90000"/>
              </a:lnSpc>
              <a:spcBef>
                <a:spcPct val="20000"/>
              </a:spcBef>
              <a:spcAft>
                <a:spcPct val="0"/>
              </a:spcAft>
              <a:buFontTx/>
              <a:buChar char="•"/>
              <a:defRPr/>
            </a:pPr>
            <a:r>
              <a:rPr lang="el-GR" sz="2000" dirty="0">
                <a:solidFill>
                  <a:prstClr val="black"/>
                </a:solidFill>
                <a:cs typeface="Arial" charset="0"/>
              </a:rPr>
              <a:t>Φυσικά αίτια</a:t>
            </a:r>
          </a:p>
          <a:p>
            <a:pPr marL="609600" indent="-338138" fontAlgn="base">
              <a:lnSpc>
                <a:spcPct val="90000"/>
              </a:lnSpc>
              <a:spcBef>
                <a:spcPct val="20000"/>
              </a:spcBef>
              <a:spcAft>
                <a:spcPct val="0"/>
              </a:spcAft>
              <a:buFontTx/>
              <a:buChar char="•"/>
              <a:defRPr/>
            </a:pPr>
            <a:endParaRPr lang="el-GR" sz="2000" dirty="0">
              <a:solidFill>
                <a:prstClr val="black"/>
              </a:solidFill>
              <a:cs typeface="Arial" charset="0"/>
            </a:endParaRPr>
          </a:p>
          <a:p>
            <a:pPr marL="609600" indent="-338138" fontAlgn="base">
              <a:lnSpc>
                <a:spcPct val="90000"/>
              </a:lnSpc>
              <a:spcBef>
                <a:spcPct val="20000"/>
              </a:spcBef>
              <a:spcAft>
                <a:spcPct val="0"/>
              </a:spcAft>
              <a:buFontTx/>
              <a:buChar char="•"/>
              <a:defRPr/>
            </a:pPr>
            <a:r>
              <a:rPr lang="el-GR" sz="2000" dirty="0">
                <a:solidFill>
                  <a:prstClr val="black"/>
                </a:solidFill>
                <a:cs typeface="Arial" charset="0"/>
              </a:rPr>
              <a:t>Ανθρωπογενή αίτια</a:t>
            </a:r>
          </a:p>
          <a:p>
            <a:pPr marL="609600" indent="-338138" fontAlgn="base">
              <a:lnSpc>
                <a:spcPct val="90000"/>
              </a:lnSpc>
              <a:spcBef>
                <a:spcPct val="20000"/>
              </a:spcBef>
              <a:spcAft>
                <a:spcPct val="0"/>
              </a:spcAft>
              <a:defRPr/>
            </a:pPr>
            <a:endParaRPr lang="el-GR" sz="2000" dirty="0">
              <a:solidFill>
                <a:prstClr val="black"/>
              </a:solidFill>
              <a:cs typeface="Arial"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txBox="1">
            <a:spLocks/>
          </p:cNvSpPr>
          <p:nvPr/>
        </p:nvSpPr>
        <p:spPr bwMode="auto">
          <a:xfrm>
            <a:off x="0" y="0"/>
            <a:ext cx="9144000" cy="836712"/>
          </a:xfrm>
          <a:prstGeom prst="rect">
            <a:avLst/>
          </a:prstGeom>
          <a:gradFill flip="none" rotWithShape="1">
            <a:gsLst>
              <a:gs pos="100000">
                <a:sysClr val="window" lastClr="FFFFFF"/>
              </a:gs>
              <a:gs pos="27000">
                <a:srgbClr val="95C9D7">
                  <a:alpha val="60000"/>
                </a:srgbClr>
              </a:gs>
              <a:gs pos="100000">
                <a:srgbClr val="4BACC6">
                  <a:lumMod val="60000"/>
                  <a:lumOff val="40000"/>
                  <a:tint val="23500"/>
                  <a:satMod val="160000"/>
                </a:srgbClr>
              </a:gs>
            </a:gsLst>
            <a:lin ang="0" scaled="1"/>
            <a:tileRect/>
          </a:gradFill>
          <a:ln w="3175" cap="flat" cmpd="sng" algn="ctr">
            <a:noFill/>
            <a:prstDash val="solid"/>
            <a:miter lim="800000"/>
            <a:headEnd/>
            <a:tailEnd/>
          </a:ln>
          <a:effectLst/>
        </p:spPr>
        <p:txBody>
          <a:bodyPr anchor="ctr"/>
          <a:lstStyle/>
          <a:p>
            <a:pPr algn="ctr" eaLnBrk="0" fontAlgn="base" hangingPunct="0">
              <a:spcBef>
                <a:spcPct val="0"/>
              </a:spcBef>
              <a:spcAft>
                <a:spcPct val="0"/>
              </a:spcAft>
              <a:defRPr/>
            </a:pPr>
            <a:r>
              <a:rPr lang="el-GR" sz="2800" b="1" dirty="0">
                <a:solidFill>
                  <a:sysClr val="windowText" lastClr="000000"/>
                </a:solidFill>
                <a:latin typeface="Calibri"/>
                <a:cs typeface="Arial" charset="0"/>
              </a:rPr>
              <a:t>Φυσικά αίτια</a:t>
            </a:r>
            <a:endParaRPr lang="el-GR" sz="2800" b="1" dirty="0">
              <a:solidFill>
                <a:sysClr val="windowText" lastClr="000000"/>
              </a:solidFill>
              <a:latin typeface="Bookman Old Style" pitchFamily="18" charset="0"/>
              <a:cs typeface="Arial" charset="0"/>
            </a:endParaRPr>
          </a:p>
        </p:txBody>
      </p:sp>
      <p:cxnSp>
        <p:nvCxnSpPr>
          <p:cNvPr id="63493" name="4 - Ευθεία γραμμή σύνδεσης"/>
          <p:cNvCxnSpPr>
            <a:cxnSpLocks noChangeShapeType="1"/>
          </p:cNvCxnSpPr>
          <p:nvPr/>
        </p:nvCxnSpPr>
        <p:spPr bwMode="auto">
          <a:xfrm>
            <a:off x="0" y="836613"/>
            <a:ext cx="9144000" cy="0"/>
          </a:xfrm>
          <a:prstGeom prst="line">
            <a:avLst/>
          </a:prstGeom>
          <a:noFill/>
          <a:ln w="57150" algn="ctr">
            <a:solidFill>
              <a:srgbClr val="31859C"/>
            </a:solidFill>
            <a:round/>
            <a:headEnd/>
            <a:tailEnd/>
          </a:ln>
        </p:spPr>
      </p:cxnSp>
      <p:sp>
        <p:nvSpPr>
          <p:cNvPr id="63494" name="1 - Τίτλος"/>
          <p:cNvSpPr txBox="1">
            <a:spLocks/>
          </p:cNvSpPr>
          <p:nvPr/>
        </p:nvSpPr>
        <p:spPr bwMode="auto">
          <a:xfrm>
            <a:off x="0" y="6597650"/>
            <a:ext cx="9144000" cy="260350"/>
          </a:xfrm>
          <a:prstGeom prst="rect">
            <a:avLst/>
          </a:prstGeom>
          <a:gradFill rotWithShape="1">
            <a:gsLst>
              <a:gs pos="0">
                <a:srgbClr val="95C9D7"/>
              </a:gs>
              <a:gs pos="27000">
                <a:srgbClr val="95C9D7"/>
              </a:gs>
              <a:gs pos="100000">
                <a:srgbClr val="FFFFFF"/>
              </a:gs>
            </a:gsLst>
            <a:lin ang="0" scaled="1"/>
          </a:gradFill>
          <a:ln w="3175" algn="ctr">
            <a:noFill/>
            <a:miter lim="800000"/>
            <a:headEnd/>
            <a:tailEnd/>
          </a:ln>
        </p:spPr>
        <p:txBody>
          <a:bodyPr anchor="ctr"/>
          <a:lstStyle/>
          <a:p>
            <a:pPr algn="ctr" fontAlgn="base">
              <a:spcBef>
                <a:spcPct val="0"/>
              </a:spcBef>
              <a:spcAft>
                <a:spcPct val="0"/>
              </a:spcAft>
            </a:pPr>
            <a:endParaRPr lang="el-GR" sz="3200">
              <a:solidFill>
                <a:srgbClr val="000000"/>
              </a:solidFill>
              <a:latin typeface="Bookman Old Style" pitchFamily="18" charset="0"/>
              <a:cs typeface="Arial" charset="0"/>
            </a:endParaRPr>
          </a:p>
        </p:txBody>
      </p:sp>
      <p:cxnSp>
        <p:nvCxnSpPr>
          <p:cNvPr id="63495" name="6 - Ευθεία γραμμή σύνδεσης"/>
          <p:cNvCxnSpPr>
            <a:cxnSpLocks noChangeShapeType="1"/>
          </p:cNvCxnSpPr>
          <p:nvPr/>
        </p:nvCxnSpPr>
        <p:spPr bwMode="auto">
          <a:xfrm>
            <a:off x="0" y="6597650"/>
            <a:ext cx="9144000" cy="0"/>
          </a:xfrm>
          <a:prstGeom prst="line">
            <a:avLst/>
          </a:prstGeom>
          <a:noFill/>
          <a:ln w="3175" algn="ctr">
            <a:solidFill>
              <a:srgbClr val="31859C"/>
            </a:solidFill>
            <a:round/>
            <a:headEnd/>
            <a:tailEnd/>
          </a:ln>
        </p:spPr>
      </p:cxnSp>
      <p:pic>
        <p:nvPicPr>
          <p:cNvPr id="8" name="Picture 2"/>
          <p:cNvPicPr>
            <a:picLocks noChangeAspect="1" noChangeArrowheads="1"/>
          </p:cNvPicPr>
          <p:nvPr/>
        </p:nvPicPr>
        <p:blipFill>
          <a:blip r:embed="rId2" cstate="email"/>
          <a:srcRect/>
          <a:stretch>
            <a:fillRect/>
          </a:stretch>
        </p:blipFill>
        <p:spPr bwMode="auto">
          <a:xfrm>
            <a:off x="0" y="0"/>
            <a:ext cx="780777" cy="785292"/>
          </a:xfrm>
          <a:prstGeom prst="rect">
            <a:avLst/>
          </a:prstGeom>
          <a:blipFill>
            <a:blip r:embed="rId3" cstate="email"/>
            <a:tile tx="0" ty="0" sx="100000" sy="100000" flip="none" algn="tl"/>
          </a:blipFill>
          <a:ln w="9525">
            <a:noFill/>
            <a:miter lim="800000"/>
            <a:headEnd/>
            <a:tailEnd/>
          </a:ln>
          <a:effectLst>
            <a:innerShdw blurRad="63500" dist="50800" dir="2700000">
              <a:prstClr val="black">
                <a:alpha val="50000"/>
              </a:prstClr>
            </a:innerShdw>
            <a:softEdge rad="63500"/>
          </a:effectLst>
        </p:spPr>
      </p:pic>
      <p:sp>
        <p:nvSpPr>
          <p:cNvPr id="63497" name="8 - Υπότιτλος"/>
          <p:cNvSpPr txBox="1">
            <a:spLocks/>
          </p:cNvSpPr>
          <p:nvPr/>
        </p:nvSpPr>
        <p:spPr bwMode="auto">
          <a:xfrm>
            <a:off x="611560" y="1484784"/>
            <a:ext cx="8215313" cy="1071562"/>
          </a:xfrm>
          <a:prstGeom prst="rect">
            <a:avLst/>
          </a:prstGeom>
          <a:noFill/>
          <a:ln w="9525">
            <a:noFill/>
            <a:miter lim="800000"/>
            <a:headEnd/>
            <a:tailEnd/>
          </a:ln>
        </p:spPr>
        <p:txBody>
          <a:bodyPr/>
          <a:lstStyle/>
          <a:p>
            <a:pPr fontAlgn="base">
              <a:spcBef>
                <a:spcPct val="20000"/>
              </a:spcBef>
              <a:spcAft>
                <a:spcPct val="0"/>
              </a:spcAft>
              <a:buFont typeface="Arial" charset="0"/>
              <a:buNone/>
            </a:pPr>
            <a:r>
              <a:rPr lang="el-GR" sz="2000" dirty="0">
                <a:solidFill>
                  <a:srgbClr val="000000"/>
                </a:solidFill>
                <a:latin typeface="Calibri" pitchFamily="34" charset="0"/>
                <a:cs typeface="Arial" charset="0"/>
              </a:rPr>
              <a:t>Αν η Θ.Σ. αυξηθεί κατά </a:t>
            </a:r>
            <a:r>
              <a:rPr lang="el-GR" sz="2000" b="1" i="1" dirty="0">
                <a:solidFill>
                  <a:srgbClr val="000000"/>
                </a:solidFill>
                <a:latin typeface="Calibri" pitchFamily="34" charset="0"/>
                <a:cs typeface="Arial" charset="0"/>
              </a:rPr>
              <a:t>α</a:t>
            </a:r>
            <a:r>
              <a:rPr lang="el-GR" sz="2000" dirty="0">
                <a:solidFill>
                  <a:srgbClr val="000000"/>
                </a:solidFill>
                <a:latin typeface="Calibri" pitchFamily="34" charset="0"/>
                <a:cs typeface="Arial" charset="0"/>
              </a:rPr>
              <a:t>, το ίζημα του μετώπου της παραλίας διαβρώνεται και μεταφέρεται στον παρακείμενο πυθμένα και η ακτογραμμή υποχωρεί κατά </a:t>
            </a:r>
            <a:r>
              <a:rPr lang="el-GR" sz="2000" b="1" i="1" dirty="0">
                <a:solidFill>
                  <a:srgbClr val="000000"/>
                </a:solidFill>
                <a:latin typeface="Calibri" pitchFamily="34" charset="0"/>
                <a:cs typeface="Arial" charset="0"/>
              </a:rPr>
              <a:t>s</a:t>
            </a:r>
            <a:r>
              <a:rPr lang="el-GR" sz="2000" dirty="0">
                <a:solidFill>
                  <a:srgbClr val="000000"/>
                </a:solidFill>
                <a:latin typeface="Calibri" pitchFamily="34" charset="0"/>
                <a:cs typeface="Arial" charset="0"/>
              </a:rPr>
              <a:t>.</a:t>
            </a:r>
          </a:p>
        </p:txBody>
      </p:sp>
      <p:grpSp>
        <p:nvGrpSpPr>
          <p:cNvPr id="2" name="Group 19"/>
          <p:cNvGrpSpPr>
            <a:grpSpLocks/>
          </p:cNvGrpSpPr>
          <p:nvPr/>
        </p:nvGrpSpPr>
        <p:grpSpPr bwMode="auto">
          <a:xfrm>
            <a:off x="827584" y="2636912"/>
            <a:ext cx="7286625" cy="3500437"/>
            <a:chOff x="113" y="1026"/>
            <a:chExt cx="4445" cy="2041"/>
          </a:xfrm>
        </p:grpSpPr>
        <p:sp>
          <p:nvSpPr>
            <p:cNvPr id="16" name="Rectangle 16"/>
            <p:cNvSpPr>
              <a:spLocks noChangeArrowheads="1"/>
            </p:cNvSpPr>
            <p:nvPr/>
          </p:nvSpPr>
          <p:spPr bwMode="auto">
            <a:xfrm>
              <a:off x="158" y="1071"/>
              <a:ext cx="4400" cy="1996"/>
            </a:xfrm>
            <a:prstGeom prst="rect">
              <a:avLst/>
            </a:prstGeom>
            <a:solidFill>
              <a:srgbClr val="666699">
                <a:alpha val="47000"/>
              </a:srgbClr>
            </a:solidFill>
            <a:ln w="9525">
              <a:noFill/>
              <a:miter lim="800000"/>
              <a:headEnd/>
              <a:tailEnd/>
            </a:ln>
            <a:effectLst>
              <a:outerShdw dist="107763" dir="2700000" algn="ctr" rotWithShape="0">
                <a:srgbClr val="9999FF">
                  <a:alpha val="50000"/>
                </a:srgbClr>
              </a:outerShdw>
            </a:effectLst>
          </p:spPr>
          <p:txBody>
            <a:bodyPr wrap="none" anchor="ctr"/>
            <a:lstStyle/>
            <a:p>
              <a:pPr>
                <a:defRPr/>
              </a:pPr>
              <a:endParaRPr lang="el-GR" kern="0">
                <a:solidFill>
                  <a:sysClr val="windowText" lastClr="000000"/>
                </a:solidFill>
                <a:cs typeface="Arial" charset="0"/>
              </a:endParaRPr>
            </a:p>
          </p:txBody>
        </p:sp>
        <p:pic>
          <p:nvPicPr>
            <p:cNvPr id="63501" name="Picture 18" descr="gfd"/>
            <p:cNvPicPr>
              <a:picLocks noChangeAspect="1" noChangeArrowheads="1"/>
            </p:cNvPicPr>
            <p:nvPr/>
          </p:nvPicPr>
          <p:blipFill>
            <a:blip r:embed="rId4" cstate="email">
              <a:lum contrast="6000"/>
            </a:blip>
            <a:srcRect/>
            <a:stretch>
              <a:fillRect/>
            </a:stretch>
          </p:blipFill>
          <p:spPr bwMode="auto">
            <a:xfrm>
              <a:off x="113" y="1026"/>
              <a:ext cx="4400" cy="1996"/>
            </a:xfrm>
            <a:prstGeom prst="rect">
              <a:avLst/>
            </a:prstGeom>
            <a:noFill/>
            <a:ln w="9525">
              <a:noFill/>
              <a:miter lim="800000"/>
              <a:headEnd/>
              <a:tailEnd/>
            </a:ln>
            <a:effectLst>
              <a:prstShdw prst="shdw13" dist="89803" dir="13500000">
                <a:srgbClr val="666699">
                  <a:alpha val="50000"/>
                </a:srgbClr>
              </a:prstShdw>
            </a:effectLst>
          </p:spPr>
        </p:pic>
      </p:grpSp>
      <p:sp>
        <p:nvSpPr>
          <p:cNvPr id="18" name="Text Box 20"/>
          <p:cNvSpPr txBox="1">
            <a:spLocks noChangeArrowheads="1"/>
          </p:cNvSpPr>
          <p:nvPr/>
        </p:nvSpPr>
        <p:spPr bwMode="auto">
          <a:xfrm>
            <a:off x="1115616" y="6165304"/>
            <a:ext cx="6588125" cy="330200"/>
          </a:xfrm>
          <a:prstGeom prst="rect">
            <a:avLst/>
          </a:prstGeom>
          <a:noFill/>
          <a:ln w="9525">
            <a:noFill/>
            <a:miter lim="800000"/>
            <a:headEnd/>
            <a:tailEnd/>
          </a:ln>
          <a:effectLst/>
        </p:spPr>
        <p:txBody>
          <a:bodyPr>
            <a:spAutoFit/>
          </a:bodyPr>
          <a:lstStyle/>
          <a:p>
            <a:pPr algn="ctr">
              <a:lnSpc>
                <a:spcPct val="85000"/>
              </a:lnSpc>
              <a:defRPr/>
            </a:pPr>
            <a:r>
              <a:rPr lang="el-GR" b="1" kern="0" dirty="0">
                <a:solidFill>
                  <a:sysClr val="windowText" lastClr="000000"/>
                </a:solidFill>
                <a:latin typeface="Calibri" pitchFamily="34" charset="0"/>
                <a:cs typeface="Calibri" pitchFamily="34" charset="0"/>
              </a:rPr>
              <a:t>Σχήμα 8.5 </a:t>
            </a:r>
            <a:r>
              <a:rPr lang="el-GR" kern="0" dirty="0">
                <a:solidFill>
                  <a:sysClr val="windowText" lastClr="000000"/>
                </a:solidFill>
                <a:latin typeface="Calibri" pitchFamily="34" charset="0"/>
                <a:cs typeface="Calibri" pitchFamily="34" charset="0"/>
              </a:rPr>
              <a:t>Η ανταπόκριση της παραλίας στην αύξηση της Θ.Σ. </a:t>
            </a:r>
          </a:p>
        </p:txBody>
      </p:sp>
      <p:sp>
        <p:nvSpPr>
          <p:cNvPr id="12" name="Rectangle 2"/>
          <p:cNvSpPr txBox="1">
            <a:spLocks noChangeArrowheads="1"/>
          </p:cNvSpPr>
          <p:nvPr/>
        </p:nvSpPr>
        <p:spPr>
          <a:xfrm>
            <a:off x="395536" y="908720"/>
            <a:ext cx="8137649" cy="1008063"/>
          </a:xfrm>
          <a:prstGeom prst="rect">
            <a:avLst/>
          </a:prstGeom>
        </p:spPr>
        <p:txBody>
          <a:bodyPr/>
          <a:lstStyle/>
          <a:p>
            <a:pPr algn="ctr" fontAlgn="base">
              <a:spcBef>
                <a:spcPct val="0"/>
              </a:spcBef>
              <a:spcAft>
                <a:spcPct val="0"/>
              </a:spcAft>
              <a:defRPr/>
            </a:pPr>
            <a:r>
              <a:rPr lang="el-GR" sz="2000" b="1" kern="0" dirty="0">
                <a:solidFill>
                  <a:srgbClr val="0070C0"/>
                </a:solidFill>
                <a:latin typeface="Calibri" pitchFamily="34" charset="0"/>
                <a:cs typeface="Arial" charset="0"/>
              </a:rPr>
              <a:t>Οπισθοχώρηση της παραλίας λόγω της ανόδου της θαλάσσιας στάθμης </a:t>
            </a:r>
            <a:endParaRPr lang="en-GB" sz="2000" b="1" kern="0" dirty="0">
              <a:solidFill>
                <a:srgbClr val="0070C0"/>
              </a:solidFill>
              <a:latin typeface="Calibri" pitchFamily="34" charset="0"/>
              <a:cs typeface="Arial"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IMG0468"/>
          <p:cNvPicPr>
            <a:picLocks noChangeAspect="1" noChangeArrowheads="1"/>
          </p:cNvPicPr>
          <p:nvPr/>
        </p:nvPicPr>
        <p:blipFill>
          <a:blip r:embed="rId2" cstate="email"/>
          <a:srcRect/>
          <a:stretch>
            <a:fillRect/>
          </a:stretch>
        </p:blipFill>
        <p:spPr bwMode="auto">
          <a:xfrm>
            <a:off x="827088" y="1628775"/>
            <a:ext cx="7488237" cy="2649538"/>
          </a:xfrm>
          <a:prstGeom prst="rect">
            <a:avLst/>
          </a:prstGeom>
          <a:noFill/>
          <a:ln w="9525">
            <a:noFill/>
            <a:miter lim="800000"/>
            <a:headEnd/>
            <a:tailEnd/>
          </a:ln>
        </p:spPr>
      </p:pic>
      <p:sp>
        <p:nvSpPr>
          <p:cNvPr id="64515" name="Text Box 5"/>
          <p:cNvSpPr txBox="1">
            <a:spLocks noChangeArrowheads="1"/>
          </p:cNvSpPr>
          <p:nvPr/>
        </p:nvSpPr>
        <p:spPr bwMode="auto">
          <a:xfrm>
            <a:off x="1042988" y="5084763"/>
            <a:ext cx="7272337" cy="641350"/>
          </a:xfrm>
          <a:prstGeom prst="rect">
            <a:avLst/>
          </a:prstGeom>
          <a:noFill/>
          <a:ln w="9525">
            <a:noFill/>
            <a:miter lim="800000"/>
            <a:headEnd/>
            <a:tailEnd/>
          </a:ln>
        </p:spPr>
        <p:txBody>
          <a:bodyPr>
            <a:spAutoFit/>
          </a:bodyPr>
          <a:lstStyle/>
          <a:p>
            <a:pPr fontAlgn="base">
              <a:spcBef>
                <a:spcPct val="0"/>
              </a:spcBef>
              <a:spcAft>
                <a:spcPct val="0"/>
              </a:spcAft>
            </a:pPr>
            <a:r>
              <a:rPr lang="el-GR" b="1" dirty="0">
                <a:solidFill>
                  <a:srgbClr val="000000"/>
                </a:solidFill>
                <a:latin typeface="Calibri" pitchFamily="34" charset="0"/>
                <a:cs typeface="Arial" charset="0"/>
              </a:rPr>
              <a:t>Σχήμα 8.6 </a:t>
            </a:r>
            <a:r>
              <a:rPr lang="en-GB" dirty="0">
                <a:solidFill>
                  <a:srgbClr val="000000"/>
                </a:solidFill>
                <a:latin typeface="Calibri" pitchFamily="34" charset="0"/>
                <a:cs typeface="Arial" charset="0"/>
              </a:rPr>
              <a:t>To </a:t>
            </a:r>
            <a:r>
              <a:rPr lang="el-GR" dirty="0">
                <a:solidFill>
                  <a:srgbClr val="000000"/>
                </a:solidFill>
                <a:latin typeface="Calibri" pitchFamily="34" charset="0"/>
                <a:cs typeface="Arial" charset="0"/>
              </a:rPr>
              <a:t>αποτέλεσμα της ανόδου της θάλασσας σε παραλίες με μικρή κλίση και δυνατότητα οπισθοχώρησης </a:t>
            </a:r>
            <a:r>
              <a:rPr lang="en-GB" dirty="0">
                <a:solidFill>
                  <a:srgbClr val="000000"/>
                </a:solidFill>
                <a:latin typeface="Calibri" pitchFamily="34" charset="0"/>
                <a:cs typeface="Arial" charset="0"/>
              </a:rPr>
              <a:t>SEPM, 1996</a:t>
            </a:r>
          </a:p>
        </p:txBody>
      </p:sp>
      <p:sp>
        <p:nvSpPr>
          <p:cNvPr id="4" name="1 - Τίτλος"/>
          <p:cNvSpPr txBox="1">
            <a:spLocks/>
          </p:cNvSpPr>
          <p:nvPr/>
        </p:nvSpPr>
        <p:spPr bwMode="auto">
          <a:xfrm>
            <a:off x="0" y="0"/>
            <a:ext cx="9144000" cy="836712"/>
          </a:xfrm>
          <a:prstGeom prst="rect">
            <a:avLst/>
          </a:prstGeom>
          <a:gradFill flip="none" rotWithShape="1">
            <a:gsLst>
              <a:gs pos="100000">
                <a:sysClr val="window" lastClr="FFFFFF"/>
              </a:gs>
              <a:gs pos="27000">
                <a:srgbClr val="95C9D7">
                  <a:alpha val="60000"/>
                </a:srgbClr>
              </a:gs>
              <a:gs pos="100000">
                <a:srgbClr val="4BACC6">
                  <a:lumMod val="60000"/>
                  <a:lumOff val="40000"/>
                  <a:tint val="23500"/>
                  <a:satMod val="160000"/>
                </a:srgbClr>
              </a:gs>
            </a:gsLst>
            <a:lin ang="0" scaled="1"/>
            <a:tileRect/>
          </a:gradFill>
          <a:ln w="3175" cap="flat" cmpd="sng" algn="ctr">
            <a:noFill/>
            <a:prstDash val="solid"/>
            <a:miter lim="800000"/>
            <a:headEnd/>
            <a:tailEnd/>
          </a:ln>
          <a:effectLst/>
        </p:spPr>
        <p:txBody>
          <a:bodyPr anchor="ctr"/>
          <a:lstStyle/>
          <a:p>
            <a:pPr algn="ctr" eaLnBrk="0" fontAlgn="base" hangingPunct="0">
              <a:spcBef>
                <a:spcPct val="0"/>
              </a:spcBef>
              <a:spcAft>
                <a:spcPct val="0"/>
              </a:spcAft>
              <a:defRPr/>
            </a:pPr>
            <a:r>
              <a:rPr lang="el-GR" sz="2800" b="1" dirty="0">
                <a:solidFill>
                  <a:sysClr val="windowText" lastClr="000000"/>
                </a:solidFill>
                <a:latin typeface="Calibri"/>
                <a:cs typeface="Arial" charset="0"/>
              </a:rPr>
              <a:t>Φυσικά αίτια</a:t>
            </a:r>
            <a:endParaRPr lang="el-GR" sz="2800" b="1" dirty="0">
              <a:solidFill>
                <a:sysClr val="windowText" lastClr="000000"/>
              </a:solidFill>
              <a:latin typeface="Bookman Old Style" pitchFamily="18" charset="0"/>
              <a:cs typeface="Arial" charset="0"/>
            </a:endParaRPr>
          </a:p>
        </p:txBody>
      </p:sp>
      <p:cxnSp>
        <p:nvCxnSpPr>
          <p:cNvPr id="64519" name="4 - Ευθεία γραμμή σύνδεσης"/>
          <p:cNvCxnSpPr>
            <a:cxnSpLocks noChangeShapeType="1"/>
          </p:cNvCxnSpPr>
          <p:nvPr/>
        </p:nvCxnSpPr>
        <p:spPr bwMode="auto">
          <a:xfrm>
            <a:off x="0" y="836613"/>
            <a:ext cx="9144000" cy="0"/>
          </a:xfrm>
          <a:prstGeom prst="line">
            <a:avLst/>
          </a:prstGeom>
          <a:noFill/>
          <a:ln w="57150" algn="ctr">
            <a:solidFill>
              <a:srgbClr val="31859C"/>
            </a:solidFill>
            <a:round/>
            <a:headEnd/>
            <a:tailEnd/>
          </a:ln>
        </p:spPr>
      </p:cxnSp>
      <p:sp>
        <p:nvSpPr>
          <p:cNvPr id="64520" name="1 - Τίτλος"/>
          <p:cNvSpPr txBox="1">
            <a:spLocks/>
          </p:cNvSpPr>
          <p:nvPr/>
        </p:nvSpPr>
        <p:spPr bwMode="auto">
          <a:xfrm>
            <a:off x="0" y="6597650"/>
            <a:ext cx="9144000" cy="260350"/>
          </a:xfrm>
          <a:prstGeom prst="rect">
            <a:avLst/>
          </a:prstGeom>
          <a:gradFill rotWithShape="1">
            <a:gsLst>
              <a:gs pos="0">
                <a:srgbClr val="95C9D7"/>
              </a:gs>
              <a:gs pos="27000">
                <a:srgbClr val="95C9D7"/>
              </a:gs>
              <a:gs pos="100000">
                <a:srgbClr val="FFFFFF"/>
              </a:gs>
            </a:gsLst>
            <a:lin ang="0" scaled="1"/>
          </a:gradFill>
          <a:ln w="3175" algn="ctr">
            <a:noFill/>
            <a:miter lim="800000"/>
            <a:headEnd/>
            <a:tailEnd/>
          </a:ln>
        </p:spPr>
        <p:txBody>
          <a:bodyPr anchor="ctr"/>
          <a:lstStyle/>
          <a:p>
            <a:pPr algn="ctr" fontAlgn="base">
              <a:spcBef>
                <a:spcPct val="0"/>
              </a:spcBef>
              <a:spcAft>
                <a:spcPct val="0"/>
              </a:spcAft>
            </a:pPr>
            <a:endParaRPr lang="el-GR" sz="3200">
              <a:solidFill>
                <a:srgbClr val="000000"/>
              </a:solidFill>
              <a:latin typeface="Bookman Old Style" pitchFamily="18" charset="0"/>
              <a:cs typeface="Arial" charset="0"/>
            </a:endParaRPr>
          </a:p>
        </p:txBody>
      </p:sp>
      <p:cxnSp>
        <p:nvCxnSpPr>
          <p:cNvPr id="64521" name="6 - Ευθεία γραμμή σύνδεσης"/>
          <p:cNvCxnSpPr>
            <a:cxnSpLocks noChangeShapeType="1"/>
          </p:cNvCxnSpPr>
          <p:nvPr/>
        </p:nvCxnSpPr>
        <p:spPr bwMode="auto">
          <a:xfrm>
            <a:off x="0" y="6597650"/>
            <a:ext cx="9144000" cy="0"/>
          </a:xfrm>
          <a:prstGeom prst="line">
            <a:avLst/>
          </a:prstGeom>
          <a:noFill/>
          <a:ln w="3175" algn="ctr">
            <a:solidFill>
              <a:srgbClr val="31859C"/>
            </a:solidFill>
            <a:round/>
            <a:headEnd/>
            <a:tailEnd/>
          </a:ln>
        </p:spPr>
      </p:cxnSp>
      <p:pic>
        <p:nvPicPr>
          <p:cNvPr id="8" name="Picture 2"/>
          <p:cNvPicPr>
            <a:picLocks noChangeAspect="1" noChangeArrowheads="1"/>
          </p:cNvPicPr>
          <p:nvPr/>
        </p:nvPicPr>
        <p:blipFill>
          <a:blip r:embed="rId3" cstate="email"/>
          <a:srcRect/>
          <a:stretch>
            <a:fillRect/>
          </a:stretch>
        </p:blipFill>
        <p:spPr bwMode="auto">
          <a:xfrm>
            <a:off x="0" y="0"/>
            <a:ext cx="780777" cy="785292"/>
          </a:xfrm>
          <a:prstGeom prst="rect">
            <a:avLst/>
          </a:prstGeom>
          <a:blipFill>
            <a:blip r:embed="rId4" cstate="email"/>
            <a:tile tx="0" ty="0" sx="100000" sy="100000" flip="none" algn="tl"/>
          </a:blipFill>
          <a:ln w="9525">
            <a:noFill/>
            <a:miter lim="800000"/>
            <a:headEnd/>
            <a:tailEnd/>
          </a:ln>
          <a:effectLst>
            <a:innerShdw blurRad="63500" dist="50800" dir="2700000">
              <a:prstClr val="black">
                <a:alpha val="50000"/>
              </a:prstClr>
            </a:innerShdw>
            <a:softEdge rad="63500"/>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velegrakis rivamp 18"/>
          <p:cNvPicPr>
            <a:picLocks noChangeAspect="1" noChangeArrowheads="1"/>
          </p:cNvPicPr>
          <p:nvPr/>
        </p:nvPicPr>
        <p:blipFill>
          <a:blip r:embed="rId2" cstate="email"/>
          <a:srcRect/>
          <a:stretch>
            <a:fillRect/>
          </a:stretch>
        </p:blipFill>
        <p:spPr bwMode="auto">
          <a:xfrm>
            <a:off x="1476375" y="1196975"/>
            <a:ext cx="6119813" cy="4032250"/>
          </a:xfrm>
          <a:prstGeom prst="rect">
            <a:avLst/>
          </a:prstGeom>
          <a:noFill/>
          <a:ln w="9525">
            <a:noFill/>
            <a:miter lim="800000"/>
            <a:headEnd/>
            <a:tailEnd/>
          </a:ln>
        </p:spPr>
      </p:pic>
      <p:sp>
        <p:nvSpPr>
          <p:cNvPr id="65539" name="Text Box 5"/>
          <p:cNvSpPr txBox="1">
            <a:spLocks noChangeArrowheads="1"/>
          </p:cNvSpPr>
          <p:nvPr/>
        </p:nvSpPr>
        <p:spPr bwMode="auto">
          <a:xfrm>
            <a:off x="1042988" y="5445125"/>
            <a:ext cx="7200900" cy="641350"/>
          </a:xfrm>
          <a:prstGeom prst="rect">
            <a:avLst/>
          </a:prstGeom>
          <a:noFill/>
          <a:ln w="9525">
            <a:noFill/>
            <a:miter lim="800000"/>
            <a:headEnd/>
            <a:tailEnd/>
          </a:ln>
        </p:spPr>
        <p:txBody>
          <a:bodyPr>
            <a:spAutoFit/>
          </a:bodyPr>
          <a:lstStyle/>
          <a:p>
            <a:pPr fontAlgn="base">
              <a:spcBef>
                <a:spcPct val="0"/>
              </a:spcBef>
              <a:spcAft>
                <a:spcPct val="0"/>
              </a:spcAft>
            </a:pPr>
            <a:r>
              <a:rPr lang="el-GR" b="1" dirty="0">
                <a:solidFill>
                  <a:srgbClr val="000000"/>
                </a:solidFill>
                <a:latin typeface="Calibri" pitchFamily="34" charset="0"/>
                <a:cs typeface="Arial" charset="0"/>
              </a:rPr>
              <a:t>Σχήμα 8.7 </a:t>
            </a:r>
            <a:r>
              <a:rPr lang="el-GR" dirty="0">
                <a:solidFill>
                  <a:srgbClr val="000000"/>
                </a:solidFill>
                <a:latin typeface="Calibri" pitchFamily="34" charset="0"/>
                <a:cs typeface="Arial" charset="0"/>
              </a:rPr>
              <a:t>Οπισθοχώρηση παραλίας σε 50 έτη. </a:t>
            </a:r>
            <a:r>
              <a:rPr lang="en-US" dirty="0">
                <a:solidFill>
                  <a:srgbClr val="000000"/>
                </a:solidFill>
                <a:latin typeface="Calibri" pitchFamily="34" charset="0"/>
                <a:cs typeface="Arial" charset="0"/>
              </a:rPr>
              <a:t>Morris Island, S. Carolina, US (SEPM, 1996)</a:t>
            </a:r>
          </a:p>
        </p:txBody>
      </p:sp>
      <p:sp>
        <p:nvSpPr>
          <p:cNvPr id="4" name="1 - Τίτλος"/>
          <p:cNvSpPr txBox="1">
            <a:spLocks/>
          </p:cNvSpPr>
          <p:nvPr/>
        </p:nvSpPr>
        <p:spPr bwMode="auto">
          <a:xfrm>
            <a:off x="0" y="0"/>
            <a:ext cx="9144000" cy="836712"/>
          </a:xfrm>
          <a:prstGeom prst="rect">
            <a:avLst/>
          </a:prstGeom>
          <a:gradFill flip="none" rotWithShape="1">
            <a:gsLst>
              <a:gs pos="100000">
                <a:sysClr val="window" lastClr="FFFFFF"/>
              </a:gs>
              <a:gs pos="27000">
                <a:srgbClr val="95C9D7">
                  <a:alpha val="60000"/>
                </a:srgbClr>
              </a:gs>
              <a:gs pos="100000">
                <a:srgbClr val="4BACC6">
                  <a:lumMod val="60000"/>
                  <a:lumOff val="40000"/>
                  <a:tint val="23500"/>
                  <a:satMod val="160000"/>
                </a:srgbClr>
              </a:gs>
            </a:gsLst>
            <a:lin ang="0" scaled="1"/>
            <a:tileRect/>
          </a:gradFill>
          <a:ln w="3175" cap="flat" cmpd="sng" algn="ctr">
            <a:noFill/>
            <a:prstDash val="solid"/>
            <a:miter lim="800000"/>
            <a:headEnd/>
            <a:tailEnd/>
          </a:ln>
          <a:effectLst/>
        </p:spPr>
        <p:txBody>
          <a:bodyPr anchor="ctr"/>
          <a:lstStyle/>
          <a:p>
            <a:pPr algn="ctr" eaLnBrk="0" fontAlgn="base" hangingPunct="0">
              <a:spcBef>
                <a:spcPct val="0"/>
              </a:spcBef>
              <a:spcAft>
                <a:spcPct val="0"/>
              </a:spcAft>
              <a:defRPr/>
            </a:pPr>
            <a:r>
              <a:rPr lang="el-GR" sz="2800" b="1" dirty="0">
                <a:solidFill>
                  <a:sysClr val="windowText" lastClr="000000"/>
                </a:solidFill>
                <a:latin typeface="Calibri"/>
                <a:cs typeface="Arial" charset="0"/>
              </a:rPr>
              <a:t>Φυσικά αίτια</a:t>
            </a:r>
            <a:endParaRPr lang="el-GR" sz="2800" b="1" dirty="0">
              <a:solidFill>
                <a:sysClr val="windowText" lastClr="000000"/>
              </a:solidFill>
              <a:latin typeface="Bookman Old Style" pitchFamily="18" charset="0"/>
              <a:cs typeface="Arial" charset="0"/>
            </a:endParaRPr>
          </a:p>
        </p:txBody>
      </p:sp>
      <p:cxnSp>
        <p:nvCxnSpPr>
          <p:cNvPr id="65543" name="4 - Ευθεία γραμμή σύνδεσης"/>
          <p:cNvCxnSpPr>
            <a:cxnSpLocks noChangeShapeType="1"/>
          </p:cNvCxnSpPr>
          <p:nvPr/>
        </p:nvCxnSpPr>
        <p:spPr bwMode="auto">
          <a:xfrm>
            <a:off x="0" y="836613"/>
            <a:ext cx="9144000" cy="0"/>
          </a:xfrm>
          <a:prstGeom prst="line">
            <a:avLst/>
          </a:prstGeom>
          <a:noFill/>
          <a:ln w="57150" algn="ctr">
            <a:solidFill>
              <a:srgbClr val="31859C"/>
            </a:solidFill>
            <a:round/>
            <a:headEnd/>
            <a:tailEnd/>
          </a:ln>
        </p:spPr>
      </p:cxnSp>
      <p:sp>
        <p:nvSpPr>
          <p:cNvPr id="65544" name="1 - Τίτλος"/>
          <p:cNvSpPr txBox="1">
            <a:spLocks/>
          </p:cNvSpPr>
          <p:nvPr/>
        </p:nvSpPr>
        <p:spPr bwMode="auto">
          <a:xfrm>
            <a:off x="0" y="6597650"/>
            <a:ext cx="9144000" cy="260350"/>
          </a:xfrm>
          <a:prstGeom prst="rect">
            <a:avLst/>
          </a:prstGeom>
          <a:gradFill rotWithShape="1">
            <a:gsLst>
              <a:gs pos="0">
                <a:srgbClr val="95C9D7"/>
              </a:gs>
              <a:gs pos="27000">
                <a:srgbClr val="95C9D7"/>
              </a:gs>
              <a:gs pos="100000">
                <a:srgbClr val="FFFFFF"/>
              </a:gs>
            </a:gsLst>
            <a:lin ang="0" scaled="1"/>
          </a:gradFill>
          <a:ln w="3175" algn="ctr">
            <a:noFill/>
            <a:miter lim="800000"/>
            <a:headEnd/>
            <a:tailEnd/>
          </a:ln>
        </p:spPr>
        <p:txBody>
          <a:bodyPr anchor="ctr"/>
          <a:lstStyle/>
          <a:p>
            <a:pPr algn="ctr" fontAlgn="base">
              <a:spcBef>
                <a:spcPct val="0"/>
              </a:spcBef>
              <a:spcAft>
                <a:spcPct val="0"/>
              </a:spcAft>
            </a:pPr>
            <a:endParaRPr lang="el-GR" sz="3200">
              <a:solidFill>
                <a:srgbClr val="000000"/>
              </a:solidFill>
              <a:latin typeface="Bookman Old Style" pitchFamily="18" charset="0"/>
              <a:cs typeface="Arial" charset="0"/>
            </a:endParaRPr>
          </a:p>
        </p:txBody>
      </p:sp>
      <p:cxnSp>
        <p:nvCxnSpPr>
          <p:cNvPr id="65545" name="6 - Ευθεία γραμμή σύνδεσης"/>
          <p:cNvCxnSpPr>
            <a:cxnSpLocks noChangeShapeType="1"/>
          </p:cNvCxnSpPr>
          <p:nvPr/>
        </p:nvCxnSpPr>
        <p:spPr bwMode="auto">
          <a:xfrm>
            <a:off x="0" y="6597650"/>
            <a:ext cx="9144000" cy="0"/>
          </a:xfrm>
          <a:prstGeom prst="line">
            <a:avLst/>
          </a:prstGeom>
          <a:noFill/>
          <a:ln w="3175" algn="ctr">
            <a:solidFill>
              <a:srgbClr val="31859C"/>
            </a:solidFill>
            <a:round/>
            <a:headEnd/>
            <a:tailEnd/>
          </a:ln>
        </p:spPr>
      </p:cxnSp>
      <p:pic>
        <p:nvPicPr>
          <p:cNvPr id="8" name="Picture 2"/>
          <p:cNvPicPr>
            <a:picLocks noChangeAspect="1" noChangeArrowheads="1"/>
          </p:cNvPicPr>
          <p:nvPr/>
        </p:nvPicPr>
        <p:blipFill>
          <a:blip r:embed="rId3" cstate="email"/>
          <a:srcRect/>
          <a:stretch>
            <a:fillRect/>
          </a:stretch>
        </p:blipFill>
        <p:spPr bwMode="auto">
          <a:xfrm>
            <a:off x="0" y="0"/>
            <a:ext cx="780777" cy="785292"/>
          </a:xfrm>
          <a:prstGeom prst="rect">
            <a:avLst/>
          </a:prstGeom>
          <a:blipFill>
            <a:blip r:embed="rId4" cstate="email"/>
            <a:tile tx="0" ty="0" sx="100000" sy="100000" flip="none" algn="tl"/>
          </a:blipFill>
          <a:ln w="9525">
            <a:noFill/>
            <a:miter lim="800000"/>
            <a:headEnd/>
            <a:tailEnd/>
          </a:ln>
          <a:effectLst>
            <a:innerShdw blurRad="63500" dist="50800" dir="2700000">
              <a:prstClr val="black">
                <a:alpha val="50000"/>
              </a:prstClr>
            </a:innerShdw>
            <a:softEdge rad="63500"/>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08204" y="236220"/>
            <a:ext cx="9001125" cy="6361430"/>
            <a:chOff x="108204" y="236220"/>
            <a:chExt cx="9001125" cy="6361430"/>
          </a:xfrm>
        </p:grpSpPr>
        <p:sp>
          <p:nvSpPr>
            <p:cNvPr id="3" name="object 3"/>
            <p:cNvSpPr/>
            <p:nvPr/>
          </p:nvSpPr>
          <p:spPr>
            <a:xfrm>
              <a:off x="108204" y="2636520"/>
              <a:ext cx="4361688" cy="3960876"/>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175759" y="236220"/>
              <a:ext cx="4933188" cy="3290316"/>
            </a:xfrm>
            <a:prstGeom prst="rect">
              <a:avLst/>
            </a:prstGeom>
            <a:blipFill>
              <a:blip r:embed="rId3" cstate="print"/>
              <a:stretch>
                <a:fillRect/>
              </a:stretch>
            </a:blipFill>
          </p:spPr>
          <p:txBody>
            <a:bodyPr wrap="square" lIns="0" tIns="0" rIns="0" bIns="0" rtlCol="0"/>
            <a:lstStyle/>
            <a:p>
              <a:endParaRPr/>
            </a:p>
          </p:txBody>
        </p:sp>
      </p:grpSp>
      <p:sp>
        <p:nvSpPr>
          <p:cNvPr id="5" name="object 5"/>
          <p:cNvSpPr txBox="1"/>
          <p:nvPr/>
        </p:nvSpPr>
        <p:spPr>
          <a:xfrm>
            <a:off x="179512" y="260648"/>
            <a:ext cx="3860800" cy="1674176"/>
          </a:xfrm>
          <a:prstGeom prst="rect">
            <a:avLst/>
          </a:prstGeom>
        </p:spPr>
        <p:txBody>
          <a:bodyPr vert="horz" wrap="square" lIns="0" tIns="12065" rIns="0" bIns="0" rtlCol="0">
            <a:spAutoFit/>
          </a:bodyPr>
          <a:lstStyle/>
          <a:p>
            <a:pPr marL="12700">
              <a:lnSpc>
                <a:spcPct val="100000"/>
              </a:lnSpc>
              <a:spcBef>
                <a:spcPts val="95"/>
              </a:spcBef>
            </a:pPr>
            <a:r>
              <a:rPr spc="-25" dirty="0">
                <a:latin typeface="Calibri" pitchFamily="34" charset="0"/>
                <a:cs typeface="Calibri" pitchFamily="34" charset="0"/>
              </a:rPr>
              <a:t>Αντίδραση </a:t>
            </a:r>
            <a:r>
              <a:rPr spc="-5" dirty="0">
                <a:latin typeface="Calibri" pitchFamily="34" charset="0"/>
                <a:cs typeface="Calibri" pitchFamily="34" charset="0"/>
              </a:rPr>
              <a:t>παραλίας</a:t>
            </a:r>
            <a:r>
              <a:rPr spc="25" dirty="0">
                <a:latin typeface="Calibri" pitchFamily="34" charset="0"/>
                <a:cs typeface="Calibri" pitchFamily="34" charset="0"/>
              </a:rPr>
              <a:t> </a:t>
            </a:r>
            <a:r>
              <a:rPr spc="-5" dirty="0">
                <a:latin typeface="Calibri" pitchFamily="34" charset="0"/>
                <a:cs typeface="Calibri" pitchFamily="34" charset="0"/>
              </a:rPr>
              <a:t>σε</a:t>
            </a:r>
            <a:endParaRPr dirty="0">
              <a:latin typeface="Calibri" pitchFamily="34" charset="0"/>
              <a:cs typeface="Calibri" pitchFamily="34" charset="0"/>
            </a:endParaRPr>
          </a:p>
          <a:p>
            <a:pPr marL="12700" marR="5080">
              <a:lnSpc>
                <a:spcPct val="100000"/>
              </a:lnSpc>
            </a:pPr>
            <a:r>
              <a:rPr spc="-5" dirty="0" err="1">
                <a:latin typeface="Calibri" pitchFamily="34" charset="0"/>
                <a:cs typeface="Calibri" pitchFamily="34" charset="0"/>
              </a:rPr>
              <a:t>θυελλώδ</a:t>
            </a:r>
            <a:r>
              <a:rPr lang="el-GR" spc="-5" dirty="0">
                <a:latin typeface="Calibri" pitchFamily="34" charset="0"/>
                <a:cs typeface="Calibri" pitchFamily="34" charset="0"/>
              </a:rPr>
              <a:t>η</a:t>
            </a:r>
            <a:r>
              <a:rPr spc="-5" dirty="0">
                <a:latin typeface="Calibri" pitchFamily="34" charset="0"/>
                <a:cs typeface="Calibri" pitchFamily="34" charset="0"/>
              </a:rPr>
              <a:t> κύματα. Οι παραλίες  </a:t>
            </a:r>
            <a:r>
              <a:rPr spc="-10" dirty="0">
                <a:latin typeface="Calibri" pitchFamily="34" charset="0"/>
                <a:cs typeface="Calibri" pitchFamily="34" charset="0"/>
              </a:rPr>
              <a:t>αντιδρούν </a:t>
            </a:r>
            <a:r>
              <a:rPr spc="-5" dirty="0">
                <a:latin typeface="Calibri" pitchFamily="34" charset="0"/>
                <a:cs typeface="Calibri" pitchFamily="34" charset="0"/>
              </a:rPr>
              <a:t>με </a:t>
            </a:r>
            <a:r>
              <a:rPr spc="-10" dirty="0">
                <a:latin typeface="Calibri" pitchFamily="34" charset="0"/>
                <a:cs typeface="Calibri" pitchFamily="34" charset="0"/>
              </a:rPr>
              <a:t>οπισθοχώρηση </a:t>
            </a:r>
            <a:r>
              <a:rPr spc="-25" dirty="0">
                <a:latin typeface="Calibri" pitchFamily="34" charset="0"/>
                <a:cs typeface="Calibri" pitchFamily="34" charset="0"/>
              </a:rPr>
              <a:t>και  </a:t>
            </a:r>
            <a:r>
              <a:rPr spc="-5" dirty="0">
                <a:latin typeface="Calibri" pitchFamily="34" charset="0"/>
                <a:cs typeface="Calibri" pitchFamily="34" charset="0"/>
              </a:rPr>
              <a:t>με “επιπεδοποίηση” </a:t>
            </a:r>
            <a:r>
              <a:rPr dirty="0">
                <a:latin typeface="Calibri" pitchFamily="34" charset="0"/>
                <a:cs typeface="Calibri" pitchFamily="34" charset="0"/>
              </a:rPr>
              <a:t>(flattening)  </a:t>
            </a:r>
            <a:r>
              <a:rPr spc="-5" dirty="0">
                <a:latin typeface="Calibri" pitchFamily="34" charset="0"/>
                <a:cs typeface="Calibri" pitchFamily="34" charset="0"/>
              </a:rPr>
              <a:t>του </a:t>
            </a:r>
            <a:r>
              <a:rPr spc="-10" dirty="0">
                <a:latin typeface="Calibri" pitchFamily="34" charset="0"/>
                <a:cs typeface="Calibri" pitchFamily="34" charset="0"/>
              </a:rPr>
              <a:t>προφίλ </a:t>
            </a:r>
            <a:r>
              <a:rPr spc="-15" dirty="0">
                <a:latin typeface="Calibri" pitchFamily="34" charset="0"/>
                <a:cs typeface="Calibri" pitchFamily="34" charset="0"/>
              </a:rPr>
              <a:t>ή/και </a:t>
            </a:r>
            <a:r>
              <a:rPr spc="-5" dirty="0">
                <a:latin typeface="Calibri" pitchFamily="34" charset="0"/>
                <a:cs typeface="Calibri" pitchFamily="34" charset="0"/>
              </a:rPr>
              <a:t>δημιουργία  υποθαλάσσιων </a:t>
            </a:r>
            <a:r>
              <a:rPr spc="-10" dirty="0">
                <a:latin typeface="Calibri" pitchFamily="34" charset="0"/>
                <a:cs typeface="Calibri" pitchFamily="34" charset="0"/>
              </a:rPr>
              <a:t>υφάλων  (offshore</a:t>
            </a:r>
            <a:r>
              <a:rPr spc="10" dirty="0">
                <a:latin typeface="Calibri" pitchFamily="34" charset="0"/>
                <a:cs typeface="Calibri" pitchFamily="34" charset="0"/>
              </a:rPr>
              <a:t> </a:t>
            </a:r>
            <a:r>
              <a:rPr spc="-5" dirty="0">
                <a:latin typeface="Calibri" pitchFamily="34" charset="0"/>
                <a:cs typeface="Calibri" pitchFamily="34" charset="0"/>
              </a:rPr>
              <a:t>bars).</a:t>
            </a:r>
            <a:endParaRPr dirty="0">
              <a:latin typeface="Calibri" pitchFamily="34" charset="0"/>
              <a:cs typeface="Calibri"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0"/>
            <a:ext cx="9144000" cy="836712"/>
          </a:xfrm>
          <a:gradFill flip="none" rotWithShape="1">
            <a:gsLst>
              <a:gs pos="100000">
                <a:schemeClr val="bg1"/>
              </a:gs>
              <a:gs pos="27000">
                <a:srgbClr val="95C9D7">
                  <a:alpha val="60000"/>
                </a:srgbClr>
              </a:gs>
              <a:gs pos="100000">
                <a:schemeClr val="accent5">
                  <a:lumMod val="60000"/>
                  <a:lumOff val="40000"/>
                  <a:tint val="23500"/>
                  <a:satMod val="160000"/>
                </a:schemeClr>
              </a:gs>
            </a:gsLst>
            <a:lin ang="0" scaled="1"/>
            <a:tileRect/>
          </a:gradFill>
          <a:ln w="3175">
            <a:noFill/>
          </a:ln>
        </p:spPr>
        <p:style>
          <a:lnRef idx="2">
            <a:schemeClr val="accent1"/>
          </a:lnRef>
          <a:fillRef idx="1">
            <a:schemeClr val="lt1"/>
          </a:fillRef>
          <a:effectRef idx="0">
            <a:schemeClr val="accent1"/>
          </a:effectRef>
          <a:fontRef idx="minor">
            <a:schemeClr val="dk1"/>
          </a:fontRef>
        </p:style>
        <p:txBody>
          <a:bodyPr>
            <a:noAutofit/>
          </a:bodyPr>
          <a:lstStyle/>
          <a:p>
            <a:pPr>
              <a:defRPr/>
            </a:pPr>
            <a:r>
              <a:rPr lang="el-GR" sz="2800" b="1" dirty="0">
                <a:solidFill>
                  <a:sysClr val="windowText" lastClr="000000"/>
                </a:solidFill>
              </a:rPr>
              <a:t>Φυσικά αίτια</a:t>
            </a:r>
            <a:endParaRPr lang="el-GR" sz="2800" b="1" dirty="0">
              <a:solidFill>
                <a:sysClr val="windowText" lastClr="000000"/>
              </a:solidFill>
              <a:latin typeface="Bookman Old Style" pitchFamily="18" charset="0"/>
            </a:endParaRPr>
          </a:p>
        </p:txBody>
      </p:sp>
      <p:cxnSp>
        <p:nvCxnSpPr>
          <p:cNvPr id="6" name="5 - Ευθεία γραμμή σύνδεσης"/>
          <p:cNvCxnSpPr/>
          <p:nvPr/>
        </p:nvCxnSpPr>
        <p:spPr>
          <a:xfrm>
            <a:off x="0" y="836613"/>
            <a:ext cx="9144000"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 name="1 - Τίτλος"/>
          <p:cNvSpPr txBox="1">
            <a:spLocks/>
          </p:cNvSpPr>
          <p:nvPr/>
        </p:nvSpPr>
        <p:spPr>
          <a:xfrm>
            <a:off x="0" y="6597650"/>
            <a:ext cx="9144000" cy="260350"/>
          </a:xfrm>
          <a:prstGeom prst="rect">
            <a:avLst/>
          </a:prstGeom>
          <a:gradFill flip="none" rotWithShape="1">
            <a:gsLst>
              <a:gs pos="100000">
                <a:schemeClr val="bg1"/>
              </a:gs>
              <a:gs pos="27000">
                <a:srgbClr val="95C9D7"/>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anchor="ctr"/>
          <a:lstStyle/>
          <a:p>
            <a:pPr algn="ctr">
              <a:spcBef>
                <a:spcPct val="0"/>
              </a:spcBef>
              <a:defRPr/>
            </a:pPr>
            <a:endParaRPr lang="el-GR" sz="3200" dirty="0">
              <a:solidFill>
                <a:prstClr val="black"/>
              </a:solidFill>
              <a:latin typeface="Bookman Old Style" pitchFamily="18" charset="0"/>
            </a:endParaRPr>
          </a:p>
        </p:txBody>
      </p:sp>
      <p:cxnSp>
        <p:nvCxnSpPr>
          <p:cNvPr id="10" name="9 - Ευθεία γραμμή σύνδεσης"/>
          <p:cNvCxnSpPr/>
          <p:nvPr/>
        </p:nvCxnSpPr>
        <p:spPr>
          <a:xfrm>
            <a:off x="0" y="6597650"/>
            <a:ext cx="9144000" cy="0"/>
          </a:xfrm>
          <a:prstGeom prst="line">
            <a:avLst/>
          </a:prstGeom>
          <a:ln w="31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68616" name="Picture 4"/>
          <p:cNvPicPr>
            <a:picLocks noChangeAspect="1" noChangeArrowheads="1"/>
          </p:cNvPicPr>
          <p:nvPr/>
        </p:nvPicPr>
        <p:blipFill>
          <a:blip r:embed="rId3" cstate="email"/>
          <a:srcRect/>
          <a:stretch>
            <a:fillRect/>
          </a:stretch>
        </p:blipFill>
        <p:spPr bwMode="auto">
          <a:xfrm>
            <a:off x="52388" y="877888"/>
            <a:ext cx="4879975" cy="5934075"/>
          </a:xfrm>
          <a:prstGeom prst="rect">
            <a:avLst/>
          </a:prstGeom>
          <a:noFill/>
          <a:ln w="9525">
            <a:noFill/>
            <a:miter lim="800000"/>
            <a:headEnd/>
            <a:tailEnd/>
          </a:ln>
        </p:spPr>
      </p:pic>
      <p:sp>
        <p:nvSpPr>
          <p:cNvPr id="12" name="Text Box 7"/>
          <p:cNvSpPr txBox="1">
            <a:spLocks noChangeArrowheads="1"/>
          </p:cNvSpPr>
          <p:nvPr/>
        </p:nvSpPr>
        <p:spPr bwMode="auto">
          <a:xfrm>
            <a:off x="5076825" y="1125538"/>
            <a:ext cx="3924300" cy="641350"/>
          </a:xfrm>
          <a:prstGeom prst="rect">
            <a:avLst/>
          </a:prstGeom>
          <a:noFill/>
          <a:ln w="9525">
            <a:noFill/>
            <a:miter lim="800000"/>
            <a:headEnd/>
            <a:tailEnd/>
          </a:ln>
          <a:effectLst/>
        </p:spPr>
        <p:txBody>
          <a:bodyPr>
            <a:spAutoFit/>
          </a:bodyPr>
          <a:lstStyle/>
          <a:p>
            <a:pPr>
              <a:spcBef>
                <a:spcPct val="50000"/>
              </a:spcBef>
              <a:defRPr/>
            </a:pPr>
            <a:r>
              <a:rPr lang="el-GR" kern="0" dirty="0">
                <a:solidFill>
                  <a:prstClr val="black"/>
                </a:solidFill>
                <a:cs typeface="Arial" charset="0"/>
              </a:rPr>
              <a:t>Προβλέψεις Παραλιακής διάβρωσης</a:t>
            </a:r>
            <a:r>
              <a:rPr lang="en-US" kern="0" dirty="0">
                <a:solidFill>
                  <a:prstClr val="black"/>
                </a:solidFill>
                <a:cs typeface="Arial" charset="0"/>
              </a:rPr>
              <a:t> </a:t>
            </a:r>
            <a:r>
              <a:rPr lang="el-GR" kern="0" dirty="0">
                <a:solidFill>
                  <a:prstClr val="black"/>
                </a:solidFill>
                <a:cs typeface="Arial" charset="0"/>
              </a:rPr>
              <a:t>κάτω από τη Κλιματική Αλλαγή</a:t>
            </a:r>
            <a:endParaRPr lang="en-US" kern="0" dirty="0">
              <a:solidFill>
                <a:prstClr val="black"/>
              </a:solidFill>
              <a:cs typeface="Arial" charset="0"/>
            </a:endParaRPr>
          </a:p>
        </p:txBody>
      </p:sp>
      <p:sp>
        <p:nvSpPr>
          <p:cNvPr id="16" name="Text Box 6"/>
          <p:cNvSpPr txBox="1">
            <a:spLocks noChangeArrowheads="1"/>
          </p:cNvSpPr>
          <p:nvPr/>
        </p:nvSpPr>
        <p:spPr bwMode="auto">
          <a:xfrm>
            <a:off x="5219700" y="5084763"/>
            <a:ext cx="3744913" cy="1200150"/>
          </a:xfrm>
          <a:prstGeom prst="rect">
            <a:avLst/>
          </a:prstGeom>
          <a:noFill/>
          <a:ln w="9525">
            <a:noFill/>
            <a:miter lim="800000"/>
            <a:headEnd/>
            <a:tailEnd/>
          </a:ln>
          <a:effectLst/>
        </p:spPr>
        <p:txBody>
          <a:bodyPr>
            <a:spAutoFit/>
          </a:bodyPr>
          <a:lstStyle/>
          <a:p>
            <a:pPr>
              <a:defRPr/>
            </a:pPr>
            <a:r>
              <a:rPr lang="el-GR" b="1" kern="0" dirty="0">
                <a:solidFill>
                  <a:prstClr val="black"/>
                </a:solidFill>
                <a:cs typeface="Arial" charset="0"/>
              </a:rPr>
              <a:t>Σχήμα 8.9 </a:t>
            </a:r>
            <a:r>
              <a:rPr lang="el-GR" kern="0" dirty="0">
                <a:solidFill>
                  <a:prstClr val="black"/>
                </a:solidFill>
                <a:cs typeface="Arial" charset="0"/>
              </a:rPr>
              <a:t>Προβλέψεις</a:t>
            </a:r>
            <a:r>
              <a:rPr lang="en-US" kern="0" dirty="0">
                <a:solidFill>
                  <a:prstClr val="black"/>
                </a:solidFill>
                <a:cs typeface="Arial" charset="0"/>
              </a:rPr>
              <a:t> </a:t>
            </a:r>
            <a:r>
              <a:rPr lang="el-GR" kern="0" dirty="0">
                <a:solidFill>
                  <a:prstClr val="black"/>
                </a:solidFill>
                <a:cs typeface="Arial" charset="0"/>
              </a:rPr>
              <a:t>με βάση τις ελάχιστες εκτιμήσεις της συστοιχίας μοντέλων για </a:t>
            </a:r>
            <a:r>
              <a:rPr lang="en-US" kern="0" dirty="0">
                <a:solidFill>
                  <a:prstClr val="black"/>
                </a:solidFill>
                <a:cs typeface="Arial" charset="0"/>
              </a:rPr>
              <a:t>SLR 1.1 m</a:t>
            </a:r>
            <a:r>
              <a:rPr lang="el-GR" kern="0" dirty="0">
                <a:solidFill>
                  <a:prstClr val="black"/>
                </a:solidFill>
                <a:cs typeface="Arial" charset="0"/>
              </a:rPr>
              <a:t> (2050)</a:t>
            </a:r>
          </a:p>
          <a:p>
            <a:pPr>
              <a:defRPr/>
            </a:pPr>
            <a:r>
              <a:rPr lang="en-US" kern="0" dirty="0">
                <a:solidFill>
                  <a:prstClr val="black"/>
                </a:solidFill>
                <a:cs typeface="Arial" charset="0"/>
              </a:rPr>
              <a:t>(</a:t>
            </a:r>
            <a:r>
              <a:rPr lang="en-US" kern="0" dirty="0" err="1">
                <a:solidFill>
                  <a:prstClr val="black"/>
                </a:solidFill>
                <a:cs typeface="Arial" charset="0"/>
              </a:rPr>
              <a:t>Monioudi</a:t>
            </a:r>
            <a:r>
              <a:rPr lang="en-US" kern="0" dirty="0">
                <a:solidFill>
                  <a:prstClr val="black"/>
                </a:solidFill>
                <a:cs typeface="Arial" charset="0"/>
              </a:rPr>
              <a:t> et al., 2016)</a:t>
            </a:r>
          </a:p>
        </p:txBody>
      </p:sp>
      <p:pic>
        <p:nvPicPr>
          <p:cNvPr id="11" name="Picture 2"/>
          <p:cNvPicPr>
            <a:picLocks noChangeAspect="1" noChangeArrowheads="1"/>
          </p:cNvPicPr>
          <p:nvPr/>
        </p:nvPicPr>
        <p:blipFill>
          <a:blip r:embed="rId4" cstate="email"/>
          <a:srcRect/>
          <a:stretch>
            <a:fillRect/>
          </a:stretch>
        </p:blipFill>
        <p:spPr bwMode="auto">
          <a:xfrm>
            <a:off x="0" y="0"/>
            <a:ext cx="780777" cy="785292"/>
          </a:xfrm>
          <a:prstGeom prst="rect">
            <a:avLst/>
          </a:prstGeom>
          <a:blipFill>
            <a:blip r:embed="rId5" cstate="email"/>
            <a:tile tx="0" ty="0" sx="100000" sy="100000" flip="none" algn="tl"/>
          </a:blipFill>
          <a:ln w="9525">
            <a:noFill/>
            <a:miter lim="800000"/>
            <a:headEnd/>
            <a:tailEnd/>
          </a:ln>
          <a:effectLst>
            <a:innerShdw blurRad="63500" dist="50800" dir="2700000">
              <a:prstClr val="black">
                <a:alpha val="50000"/>
              </a:prstClr>
            </a:innerShdw>
            <a:softEdge rad="63500"/>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descr="sochi"/>
          <p:cNvPicPr>
            <a:picLocks noChangeAspect="1" noChangeArrowheads="1"/>
          </p:cNvPicPr>
          <p:nvPr/>
        </p:nvPicPr>
        <p:blipFill>
          <a:blip r:embed="rId2" cstate="email"/>
          <a:srcRect/>
          <a:stretch>
            <a:fillRect/>
          </a:stretch>
        </p:blipFill>
        <p:spPr bwMode="auto">
          <a:xfrm>
            <a:off x="1259632" y="1052736"/>
            <a:ext cx="6624637" cy="4464050"/>
          </a:xfrm>
          <a:prstGeom prst="rect">
            <a:avLst/>
          </a:prstGeom>
          <a:noFill/>
          <a:ln w="9525">
            <a:noFill/>
            <a:miter lim="800000"/>
            <a:headEnd/>
            <a:tailEnd/>
          </a:ln>
        </p:spPr>
      </p:pic>
      <p:sp>
        <p:nvSpPr>
          <p:cNvPr id="69635" name="Text Box 5"/>
          <p:cNvSpPr txBox="1">
            <a:spLocks noChangeArrowheads="1"/>
          </p:cNvSpPr>
          <p:nvPr/>
        </p:nvSpPr>
        <p:spPr bwMode="auto">
          <a:xfrm>
            <a:off x="683568" y="5661248"/>
            <a:ext cx="7919094" cy="825500"/>
          </a:xfrm>
          <a:prstGeom prst="rect">
            <a:avLst/>
          </a:prstGeom>
          <a:noFill/>
          <a:ln w="9525">
            <a:noFill/>
            <a:miter lim="800000"/>
            <a:headEnd/>
            <a:tailEnd/>
          </a:ln>
        </p:spPr>
        <p:txBody>
          <a:bodyPr wrap="square">
            <a:spAutoFit/>
          </a:bodyPr>
          <a:lstStyle/>
          <a:p>
            <a:pPr fontAlgn="base">
              <a:spcBef>
                <a:spcPct val="0"/>
              </a:spcBef>
              <a:spcAft>
                <a:spcPct val="0"/>
              </a:spcAft>
            </a:pPr>
            <a:r>
              <a:rPr lang="el-GR" sz="1600" b="1" dirty="0">
                <a:solidFill>
                  <a:srgbClr val="000000"/>
                </a:solidFill>
                <a:latin typeface="Calibri" pitchFamily="34" charset="0"/>
                <a:cs typeface="Arial" charset="0"/>
              </a:rPr>
              <a:t>Σχήμα 8.10 </a:t>
            </a:r>
            <a:r>
              <a:rPr lang="el-GR" sz="1600" dirty="0">
                <a:solidFill>
                  <a:srgbClr val="000000"/>
                </a:solidFill>
                <a:latin typeface="Calibri" pitchFamily="34" charset="0"/>
                <a:cs typeface="Arial" charset="0"/>
              </a:rPr>
              <a:t>Η σιδηροδρομική γραμμή </a:t>
            </a:r>
            <a:r>
              <a:rPr lang="en-GB" sz="1600" dirty="0">
                <a:solidFill>
                  <a:srgbClr val="000000"/>
                </a:solidFill>
                <a:latin typeface="Calibri" pitchFamily="34" charset="0"/>
                <a:cs typeface="Arial" charset="0"/>
              </a:rPr>
              <a:t>Moscow-Sochi (Black Sea)</a:t>
            </a:r>
            <a:r>
              <a:rPr lang="el-GR" sz="1600" dirty="0">
                <a:solidFill>
                  <a:srgbClr val="000000"/>
                </a:solidFill>
                <a:latin typeface="Calibri" pitchFamily="34" charset="0"/>
                <a:cs typeface="Arial" charset="0"/>
              </a:rPr>
              <a:t>. Η κόκκινη γραμμή δείχνει την οπισθοχώρηση κάτω από </a:t>
            </a:r>
            <a:r>
              <a:rPr lang="en-GB" sz="1600" dirty="0">
                <a:solidFill>
                  <a:srgbClr val="000000"/>
                </a:solidFill>
                <a:latin typeface="Calibri" pitchFamily="34" charset="0"/>
                <a:cs typeface="Arial" charset="0"/>
              </a:rPr>
              <a:t>1 m </a:t>
            </a:r>
            <a:r>
              <a:rPr lang="el-GR" sz="1600" dirty="0">
                <a:solidFill>
                  <a:srgbClr val="000000"/>
                </a:solidFill>
                <a:latin typeface="Calibri" pitchFamily="34" charset="0"/>
                <a:cs typeface="Arial" charset="0"/>
              </a:rPr>
              <a:t>φουσκοθαλασσιά και κύματα (στα ανοικτά) με ύψος </a:t>
            </a:r>
            <a:r>
              <a:rPr lang="en-GB" sz="1600" dirty="0">
                <a:solidFill>
                  <a:srgbClr val="000000"/>
                </a:solidFill>
                <a:latin typeface="Calibri" pitchFamily="34" charset="0"/>
                <a:cs typeface="Arial" charset="0"/>
              </a:rPr>
              <a:t>H = 4 m and </a:t>
            </a:r>
            <a:r>
              <a:rPr lang="el-GR" sz="1600" dirty="0">
                <a:solidFill>
                  <a:srgbClr val="000000"/>
                </a:solidFill>
                <a:latin typeface="Calibri" pitchFamily="34" charset="0"/>
                <a:cs typeface="Arial" charset="0"/>
              </a:rPr>
              <a:t>περίοδο </a:t>
            </a:r>
            <a:r>
              <a:rPr lang="en-GB" sz="1600" dirty="0">
                <a:solidFill>
                  <a:srgbClr val="000000"/>
                </a:solidFill>
                <a:latin typeface="Calibri" pitchFamily="34" charset="0"/>
                <a:cs typeface="Arial" charset="0"/>
              </a:rPr>
              <a:t>T = 7.9 s</a:t>
            </a:r>
            <a:r>
              <a:rPr lang="el-GR" sz="1600" dirty="0">
                <a:solidFill>
                  <a:srgbClr val="000000"/>
                </a:solidFill>
                <a:latin typeface="Calibri" pitchFamily="34" charset="0"/>
                <a:cs typeface="Arial" charset="0"/>
              </a:rPr>
              <a:t>, σύμφωνα με το μοντέλο </a:t>
            </a:r>
            <a:r>
              <a:rPr lang="en-GB" sz="1600" dirty="0" err="1">
                <a:solidFill>
                  <a:srgbClr val="000000"/>
                </a:solidFill>
                <a:latin typeface="Calibri" pitchFamily="34" charset="0"/>
                <a:cs typeface="Arial" charset="0"/>
              </a:rPr>
              <a:t>Leont</a:t>
            </a:r>
            <a:r>
              <a:rPr lang="en-GB" sz="1600" dirty="0">
                <a:solidFill>
                  <a:srgbClr val="000000"/>
                </a:solidFill>
                <a:latin typeface="Calibri" pitchFamily="34" charset="0"/>
                <a:cs typeface="Arial" charset="0"/>
              </a:rPr>
              <a:t>’ </a:t>
            </a:r>
            <a:r>
              <a:rPr lang="en-GB" sz="1600" dirty="0" err="1">
                <a:solidFill>
                  <a:srgbClr val="000000"/>
                </a:solidFill>
                <a:latin typeface="Calibri" pitchFamily="34" charset="0"/>
                <a:cs typeface="Arial" charset="0"/>
              </a:rPr>
              <a:t>yev</a:t>
            </a:r>
            <a:r>
              <a:rPr lang="en-GB" sz="1600" dirty="0">
                <a:solidFill>
                  <a:srgbClr val="000000"/>
                </a:solidFill>
                <a:latin typeface="Calibri" pitchFamily="34" charset="0"/>
                <a:cs typeface="Arial" charset="0"/>
              </a:rPr>
              <a:t> </a:t>
            </a:r>
            <a:r>
              <a:rPr lang="el-GR" sz="1600" dirty="0">
                <a:solidFill>
                  <a:srgbClr val="000000"/>
                </a:solidFill>
                <a:latin typeface="Calibri" pitchFamily="34" charset="0"/>
                <a:cs typeface="Arial" charset="0"/>
              </a:rPr>
              <a:t>(1996) </a:t>
            </a:r>
            <a:r>
              <a:rPr lang="en-GB" sz="1600" dirty="0">
                <a:solidFill>
                  <a:srgbClr val="000000"/>
                </a:solidFill>
                <a:latin typeface="Calibri" pitchFamily="34" charset="0"/>
                <a:cs typeface="Arial" charset="0"/>
              </a:rPr>
              <a:t>(</a:t>
            </a:r>
            <a:r>
              <a:rPr lang="en-GB" sz="1600" dirty="0" err="1">
                <a:solidFill>
                  <a:srgbClr val="000000"/>
                </a:solidFill>
                <a:latin typeface="Calibri" pitchFamily="34" charset="0"/>
                <a:cs typeface="Arial" charset="0"/>
              </a:rPr>
              <a:t>Velegrakis</a:t>
            </a:r>
            <a:r>
              <a:rPr lang="en-GB" sz="1600" dirty="0">
                <a:solidFill>
                  <a:srgbClr val="000000"/>
                </a:solidFill>
                <a:latin typeface="Calibri" pitchFamily="34" charset="0"/>
                <a:cs typeface="Arial" charset="0"/>
              </a:rPr>
              <a:t>, 2011)</a:t>
            </a:r>
            <a:endParaRPr lang="el-GR" sz="1600" dirty="0">
              <a:solidFill>
                <a:srgbClr val="000000"/>
              </a:solidFill>
              <a:latin typeface="Calibri" pitchFamily="34" charset="0"/>
              <a:cs typeface="Arial" charset="0"/>
            </a:endParaRPr>
          </a:p>
        </p:txBody>
      </p:sp>
      <p:sp>
        <p:nvSpPr>
          <p:cNvPr id="153606" name="Text Box 6"/>
          <p:cNvSpPr txBox="1">
            <a:spLocks noChangeArrowheads="1"/>
          </p:cNvSpPr>
          <p:nvPr/>
        </p:nvSpPr>
        <p:spPr bwMode="auto">
          <a:xfrm>
            <a:off x="4787900" y="1196975"/>
            <a:ext cx="3095625" cy="488950"/>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GB" sz="2600" b="1">
                <a:solidFill>
                  <a:srgbClr val="FFFFFF"/>
                </a:solidFill>
                <a:effectLst>
                  <a:outerShdw blurRad="38100" dist="38100" dir="2700000" algn="tl">
                    <a:srgbClr val="C0C0C0"/>
                  </a:outerShdw>
                </a:effectLst>
                <a:latin typeface="Arial" charset="0"/>
                <a:cs typeface="Arial" charset="0"/>
              </a:rPr>
              <a:t>Sochi, S. Russia</a:t>
            </a:r>
            <a:r>
              <a:rPr lang="en-GB" sz="2600" b="1">
                <a:solidFill>
                  <a:srgbClr val="000000"/>
                </a:solidFill>
                <a:effectLst>
                  <a:outerShdw blurRad="38100" dist="38100" dir="2700000" algn="tl">
                    <a:srgbClr val="C0C0C0"/>
                  </a:outerShdw>
                </a:effectLst>
                <a:latin typeface="Arial" charset="0"/>
                <a:cs typeface="Arial" charset="0"/>
              </a:rPr>
              <a:t> </a:t>
            </a:r>
            <a:endParaRPr lang="el-GR" sz="2600" b="1">
              <a:solidFill>
                <a:srgbClr val="000000"/>
              </a:solidFill>
              <a:effectLst>
                <a:outerShdw blurRad="38100" dist="38100" dir="2700000" algn="tl">
                  <a:srgbClr val="C0C0C0"/>
                </a:outerShdw>
              </a:effectLst>
              <a:latin typeface="Arial" charset="0"/>
              <a:cs typeface="Arial" charset="0"/>
            </a:endParaRPr>
          </a:p>
        </p:txBody>
      </p:sp>
      <p:pic>
        <p:nvPicPr>
          <p:cNvPr id="69638" name="Picture 8" descr="fig1"/>
          <p:cNvPicPr>
            <a:picLocks noChangeAspect="1" noChangeArrowheads="1"/>
          </p:cNvPicPr>
          <p:nvPr/>
        </p:nvPicPr>
        <p:blipFill>
          <a:blip r:embed="rId3" cstate="email"/>
          <a:srcRect/>
          <a:stretch>
            <a:fillRect/>
          </a:stretch>
        </p:blipFill>
        <p:spPr bwMode="auto">
          <a:xfrm>
            <a:off x="1259632" y="3789040"/>
            <a:ext cx="3529012" cy="1703387"/>
          </a:xfrm>
          <a:prstGeom prst="rect">
            <a:avLst/>
          </a:prstGeom>
          <a:noFill/>
          <a:ln w="9525">
            <a:noFill/>
            <a:miter lim="800000"/>
            <a:headEnd/>
            <a:tailEnd/>
          </a:ln>
        </p:spPr>
      </p:pic>
      <p:sp>
        <p:nvSpPr>
          <p:cNvPr id="6" name="1 - Τίτλος"/>
          <p:cNvSpPr txBox="1">
            <a:spLocks/>
          </p:cNvSpPr>
          <p:nvPr/>
        </p:nvSpPr>
        <p:spPr bwMode="auto">
          <a:xfrm>
            <a:off x="0" y="0"/>
            <a:ext cx="9144000" cy="836712"/>
          </a:xfrm>
          <a:prstGeom prst="rect">
            <a:avLst/>
          </a:prstGeom>
          <a:gradFill flip="none" rotWithShape="1">
            <a:gsLst>
              <a:gs pos="100000">
                <a:sysClr val="window" lastClr="FFFFFF"/>
              </a:gs>
              <a:gs pos="27000">
                <a:srgbClr val="95C9D7">
                  <a:alpha val="60000"/>
                </a:srgbClr>
              </a:gs>
              <a:gs pos="100000">
                <a:srgbClr val="4BACC6">
                  <a:lumMod val="60000"/>
                  <a:lumOff val="40000"/>
                  <a:tint val="23500"/>
                  <a:satMod val="160000"/>
                </a:srgbClr>
              </a:gs>
            </a:gsLst>
            <a:lin ang="0" scaled="1"/>
            <a:tileRect/>
          </a:gradFill>
          <a:ln w="3175" cap="flat" cmpd="sng" algn="ctr">
            <a:noFill/>
            <a:prstDash val="solid"/>
            <a:miter lim="800000"/>
            <a:headEnd/>
            <a:tailEnd/>
          </a:ln>
          <a:effectLst/>
        </p:spPr>
        <p:txBody>
          <a:bodyPr anchor="ctr"/>
          <a:lstStyle/>
          <a:p>
            <a:pPr algn="ctr" eaLnBrk="0" fontAlgn="base" hangingPunct="0">
              <a:spcBef>
                <a:spcPct val="0"/>
              </a:spcBef>
              <a:spcAft>
                <a:spcPct val="0"/>
              </a:spcAft>
              <a:defRPr/>
            </a:pPr>
            <a:r>
              <a:rPr lang="el-GR" sz="2800" b="1" dirty="0">
                <a:solidFill>
                  <a:sysClr val="windowText" lastClr="000000"/>
                </a:solidFill>
                <a:latin typeface="Calibri"/>
                <a:cs typeface="Arial" charset="0"/>
              </a:rPr>
              <a:t>Φυσικά αίτια</a:t>
            </a:r>
            <a:endParaRPr lang="el-GR" sz="2800" b="1" dirty="0">
              <a:solidFill>
                <a:sysClr val="windowText" lastClr="000000"/>
              </a:solidFill>
              <a:latin typeface="Bookman Old Style" pitchFamily="18" charset="0"/>
              <a:cs typeface="Arial" charset="0"/>
            </a:endParaRPr>
          </a:p>
        </p:txBody>
      </p:sp>
      <p:cxnSp>
        <p:nvCxnSpPr>
          <p:cNvPr id="7" name="9 - Ευθεία γραμμή σύνδεσης"/>
          <p:cNvCxnSpPr>
            <a:cxnSpLocks noChangeShapeType="1"/>
          </p:cNvCxnSpPr>
          <p:nvPr/>
        </p:nvCxnSpPr>
        <p:spPr bwMode="auto">
          <a:xfrm>
            <a:off x="0" y="836613"/>
            <a:ext cx="9144000" cy="0"/>
          </a:xfrm>
          <a:prstGeom prst="line">
            <a:avLst/>
          </a:prstGeom>
          <a:noFill/>
          <a:ln w="57150" algn="ctr">
            <a:solidFill>
              <a:srgbClr val="31859C"/>
            </a:solidFill>
            <a:round/>
            <a:headEnd/>
            <a:tailEnd/>
          </a:ln>
        </p:spPr>
      </p:cxnSp>
      <p:sp>
        <p:nvSpPr>
          <p:cNvPr id="8" name="1 - Τίτλος"/>
          <p:cNvSpPr txBox="1">
            <a:spLocks/>
          </p:cNvSpPr>
          <p:nvPr/>
        </p:nvSpPr>
        <p:spPr bwMode="auto">
          <a:xfrm>
            <a:off x="0" y="6597650"/>
            <a:ext cx="9144000" cy="260350"/>
          </a:xfrm>
          <a:prstGeom prst="rect">
            <a:avLst/>
          </a:prstGeom>
          <a:gradFill rotWithShape="1">
            <a:gsLst>
              <a:gs pos="0">
                <a:srgbClr val="95C9D7"/>
              </a:gs>
              <a:gs pos="27000">
                <a:srgbClr val="95C9D7"/>
              </a:gs>
              <a:gs pos="100000">
                <a:srgbClr val="FFFFFF"/>
              </a:gs>
            </a:gsLst>
            <a:lin ang="0" scaled="1"/>
          </a:gradFill>
          <a:ln w="3175" algn="ctr">
            <a:noFill/>
            <a:miter lim="800000"/>
            <a:headEnd/>
            <a:tailEnd/>
          </a:ln>
        </p:spPr>
        <p:txBody>
          <a:bodyPr anchor="ctr"/>
          <a:lstStyle/>
          <a:p>
            <a:pPr algn="ctr" fontAlgn="base">
              <a:spcBef>
                <a:spcPct val="0"/>
              </a:spcBef>
              <a:spcAft>
                <a:spcPct val="0"/>
              </a:spcAft>
            </a:pPr>
            <a:endParaRPr lang="el-GR" sz="3200">
              <a:solidFill>
                <a:srgbClr val="000000"/>
              </a:solidFill>
              <a:latin typeface="Bookman Old Style" pitchFamily="18" charset="0"/>
              <a:cs typeface="Arial" charset="0"/>
            </a:endParaRPr>
          </a:p>
        </p:txBody>
      </p:sp>
      <p:cxnSp>
        <p:nvCxnSpPr>
          <p:cNvPr id="9" name="11 - Ευθεία γραμμή σύνδεσης"/>
          <p:cNvCxnSpPr>
            <a:cxnSpLocks noChangeShapeType="1"/>
          </p:cNvCxnSpPr>
          <p:nvPr/>
        </p:nvCxnSpPr>
        <p:spPr bwMode="auto">
          <a:xfrm>
            <a:off x="0" y="6597650"/>
            <a:ext cx="9144000" cy="0"/>
          </a:xfrm>
          <a:prstGeom prst="line">
            <a:avLst/>
          </a:prstGeom>
          <a:noFill/>
          <a:ln w="3175" algn="ctr">
            <a:solidFill>
              <a:srgbClr val="31859C"/>
            </a:solidFill>
            <a:round/>
            <a:headEnd/>
            <a:tailEnd/>
          </a:ln>
        </p:spPr>
      </p:cxnSp>
      <p:pic>
        <p:nvPicPr>
          <p:cNvPr id="10" name="Picture 2"/>
          <p:cNvPicPr>
            <a:picLocks noChangeAspect="1" noChangeArrowheads="1"/>
          </p:cNvPicPr>
          <p:nvPr/>
        </p:nvPicPr>
        <p:blipFill>
          <a:blip r:embed="rId4" cstate="email"/>
          <a:srcRect/>
          <a:stretch>
            <a:fillRect/>
          </a:stretch>
        </p:blipFill>
        <p:spPr bwMode="auto">
          <a:xfrm>
            <a:off x="0" y="0"/>
            <a:ext cx="780777" cy="785292"/>
          </a:xfrm>
          <a:prstGeom prst="rect">
            <a:avLst/>
          </a:prstGeom>
          <a:blipFill>
            <a:blip r:embed="rId5" cstate="email"/>
            <a:tile tx="0" ty="0" sx="100000" sy="100000" flip="none" algn="tl"/>
          </a:blipFill>
          <a:ln w="9525">
            <a:noFill/>
            <a:miter lim="800000"/>
            <a:headEnd/>
            <a:tailEnd/>
          </a:ln>
          <a:effectLst>
            <a:innerShdw blurRad="63500" dist="50800" dir="2700000">
              <a:prstClr val="black">
                <a:alpha val="50000"/>
              </a:prstClr>
            </a:innerShdw>
            <a:softEdge rad="63500"/>
          </a:effectLst>
        </p:spPr>
      </p:pic>
      <p:sp>
        <p:nvSpPr>
          <p:cNvPr id="11" name="Line 9">
            <a:extLst>
              <a:ext uri="{FF2B5EF4-FFF2-40B4-BE49-F238E27FC236}">
                <a16:creationId xmlns:a16="http://schemas.microsoft.com/office/drawing/2014/main" id="{49325B0E-1D2C-786F-4DAE-49BFA42A20C9}"/>
              </a:ext>
            </a:extLst>
          </p:cNvPr>
          <p:cNvSpPr>
            <a:spLocks noChangeShapeType="1"/>
          </p:cNvSpPr>
          <p:nvPr/>
        </p:nvSpPr>
        <p:spPr bwMode="auto">
          <a:xfrm flipV="1">
            <a:off x="3851920" y="4509691"/>
            <a:ext cx="358775" cy="71437"/>
          </a:xfrm>
          <a:prstGeom prst="line">
            <a:avLst/>
          </a:prstGeom>
          <a:noFill/>
          <a:ln w="57150">
            <a:solidFill>
              <a:schemeClr val="tx1"/>
            </a:solidFill>
            <a:round/>
            <a:headEnd/>
            <a:tailEnd type="triangle" w="med" len="med"/>
          </a:ln>
        </p:spPr>
        <p:txBody>
          <a:bodyPr/>
          <a:lstStyle/>
          <a:p>
            <a:endParaRPr lang="en-GB"/>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8" name="leont6.avi">
            <a:hlinkClick r:id="" action="ppaction://media"/>
          </p:cNvPr>
          <p:cNvPicPr>
            <a:picLocks noRot="1" noChangeAspect="1" noChangeArrowheads="1"/>
          </p:cNvPicPr>
          <p:nvPr>
            <a:videoFile r:link="rId1"/>
          </p:nvPr>
        </p:nvPicPr>
        <p:blipFill>
          <a:blip r:embed="rId4" cstate="email"/>
          <a:srcRect/>
          <a:stretch>
            <a:fillRect/>
          </a:stretch>
        </p:blipFill>
        <p:spPr bwMode="auto">
          <a:xfrm>
            <a:off x="250825" y="620713"/>
            <a:ext cx="4249738" cy="2328862"/>
          </a:xfrm>
          <a:prstGeom prst="rect">
            <a:avLst/>
          </a:prstGeom>
          <a:noFill/>
          <a:ln w="9525">
            <a:noFill/>
            <a:miter lim="800000"/>
            <a:headEnd/>
            <a:tailEnd/>
          </a:ln>
        </p:spPr>
      </p:pic>
      <p:pic>
        <p:nvPicPr>
          <p:cNvPr id="154629" name="leont7.avi">
            <a:hlinkClick r:id="" action="ppaction://media"/>
          </p:cNvPr>
          <p:cNvPicPr>
            <a:picLocks noRot="1" noChangeAspect="1" noChangeArrowheads="1"/>
          </p:cNvPicPr>
          <p:nvPr>
            <a:videoFile r:link="rId2"/>
          </p:nvPr>
        </p:nvPicPr>
        <p:blipFill>
          <a:blip r:embed="rId5" cstate="email"/>
          <a:srcRect/>
          <a:stretch>
            <a:fillRect/>
          </a:stretch>
        </p:blipFill>
        <p:spPr bwMode="auto">
          <a:xfrm>
            <a:off x="4140200" y="3933825"/>
            <a:ext cx="4176713" cy="2289175"/>
          </a:xfrm>
          <a:prstGeom prst="rect">
            <a:avLst/>
          </a:prstGeom>
          <a:noFill/>
          <a:ln w="9525">
            <a:noFill/>
            <a:miter lim="800000"/>
            <a:headEnd/>
            <a:tailEnd/>
          </a:ln>
        </p:spPr>
      </p:pic>
      <p:sp>
        <p:nvSpPr>
          <p:cNvPr id="70660" name="Text Box 6"/>
          <p:cNvSpPr txBox="1">
            <a:spLocks noChangeArrowheads="1"/>
          </p:cNvSpPr>
          <p:nvPr/>
        </p:nvSpPr>
        <p:spPr bwMode="auto">
          <a:xfrm>
            <a:off x="250825" y="5157788"/>
            <a:ext cx="2771775" cy="669925"/>
          </a:xfrm>
          <a:prstGeom prst="rect">
            <a:avLst/>
          </a:prstGeom>
          <a:noFill/>
          <a:ln w="9525">
            <a:noFill/>
            <a:miter lim="800000"/>
            <a:headEnd/>
            <a:tailEnd/>
          </a:ln>
        </p:spPr>
        <p:txBody>
          <a:bodyPr>
            <a:spAutoFit/>
          </a:bodyPr>
          <a:lstStyle/>
          <a:p>
            <a:pPr fontAlgn="base">
              <a:spcBef>
                <a:spcPct val="50000"/>
              </a:spcBef>
              <a:spcAft>
                <a:spcPct val="0"/>
              </a:spcAft>
            </a:pPr>
            <a:r>
              <a:rPr lang="el-GR" sz="1900" b="1" u="sng">
                <a:solidFill>
                  <a:srgbClr val="3333CC"/>
                </a:solidFill>
                <a:latin typeface="Arial" charset="0"/>
                <a:cs typeface="Arial" charset="0"/>
              </a:rPr>
              <a:t>Φουσκοθαλασσιά (</a:t>
            </a:r>
            <a:r>
              <a:rPr lang="en-GB" sz="1900" b="1" u="sng">
                <a:solidFill>
                  <a:srgbClr val="3333CC"/>
                </a:solidFill>
                <a:latin typeface="Arial" charset="0"/>
                <a:cs typeface="Arial" charset="0"/>
              </a:rPr>
              <a:t>Storm surge</a:t>
            </a:r>
            <a:r>
              <a:rPr lang="el-GR" sz="1900" b="1" u="sng">
                <a:solidFill>
                  <a:srgbClr val="3333CC"/>
                </a:solidFill>
                <a:latin typeface="Arial" charset="0"/>
                <a:cs typeface="Arial" charset="0"/>
              </a:rPr>
              <a:t>)</a:t>
            </a:r>
            <a:r>
              <a:rPr lang="en-GB" sz="1900" b="1" u="sng">
                <a:solidFill>
                  <a:srgbClr val="3333CC"/>
                </a:solidFill>
                <a:latin typeface="Arial" charset="0"/>
                <a:cs typeface="Arial" charset="0"/>
              </a:rPr>
              <a:t> 1 m</a:t>
            </a:r>
            <a:endParaRPr lang="el-GR" sz="1900" b="1" u="sng">
              <a:solidFill>
                <a:srgbClr val="3333CC"/>
              </a:solidFill>
              <a:latin typeface="Arial" charset="0"/>
              <a:cs typeface="Arial" charset="0"/>
            </a:endParaRPr>
          </a:p>
        </p:txBody>
      </p:sp>
      <p:sp>
        <p:nvSpPr>
          <p:cNvPr id="70661" name="AutoShape 7"/>
          <p:cNvSpPr>
            <a:spLocks noChangeArrowheads="1"/>
          </p:cNvSpPr>
          <p:nvPr/>
        </p:nvSpPr>
        <p:spPr bwMode="auto">
          <a:xfrm flipH="1">
            <a:off x="3132138" y="5589588"/>
            <a:ext cx="863600" cy="142875"/>
          </a:xfrm>
          <a:prstGeom prst="leftArrow">
            <a:avLst>
              <a:gd name="adj1" fmla="val 50000"/>
              <a:gd name="adj2" fmla="val 151111"/>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n-GB" sz="2400">
              <a:solidFill>
                <a:srgbClr val="000000"/>
              </a:solidFill>
              <a:cs typeface="Arial" charset="0"/>
            </a:endParaRPr>
          </a:p>
        </p:txBody>
      </p:sp>
      <p:sp>
        <p:nvSpPr>
          <p:cNvPr id="70662" name="Text Box 8"/>
          <p:cNvSpPr txBox="1">
            <a:spLocks noChangeArrowheads="1"/>
          </p:cNvSpPr>
          <p:nvPr/>
        </p:nvSpPr>
        <p:spPr bwMode="auto">
          <a:xfrm>
            <a:off x="6516688" y="1773238"/>
            <a:ext cx="2303462" cy="381000"/>
          </a:xfrm>
          <a:prstGeom prst="rect">
            <a:avLst/>
          </a:prstGeom>
          <a:noFill/>
          <a:ln w="9525">
            <a:noFill/>
            <a:miter lim="800000"/>
            <a:headEnd/>
            <a:tailEnd/>
          </a:ln>
        </p:spPr>
        <p:txBody>
          <a:bodyPr>
            <a:spAutoFit/>
          </a:bodyPr>
          <a:lstStyle/>
          <a:p>
            <a:pPr fontAlgn="base">
              <a:spcBef>
                <a:spcPct val="50000"/>
              </a:spcBef>
              <a:spcAft>
                <a:spcPct val="0"/>
              </a:spcAft>
            </a:pPr>
            <a:r>
              <a:rPr lang="el-GR" sz="1900" b="1" u="sng">
                <a:solidFill>
                  <a:srgbClr val="3333CC"/>
                </a:solidFill>
                <a:latin typeface="Arial" charset="0"/>
                <a:cs typeface="Arial" charset="0"/>
              </a:rPr>
              <a:t>Κανονική στάθμη</a:t>
            </a:r>
            <a:endParaRPr lang="el-GR" sz="1900" b="1">
              <a:solidFill>
                <a:srgbClr val="3333CC"/>
              </a:solidFill>
              <a:latin typeface="Arial" charset="0"/>
              <a:cs typeface="Arial" charset="0"/>
            </a:endParaRPr>
          </a:p>
        </p:txBody>
      </p:sp>
      <p:sp>
        <p:nvSpPr>
          <p:cNvPr id="70663" name="AutoShape 9">
            <a:hlinkClick r:id="rId6" action="ppaction://hlinkfile"/>
          </p:cNvPr>
          <p:cNvSpPr>
            <a:spLocks noChangeArrowheads="1"/>
          </p:cNvSpPr>
          <p:nvPr/>
        </p:nvSpPr>
        <p:spPr bwMode="auto">
          <a:xfrm>
            <a:off x="5076825" y="1989138"/>
            <a:ext cx="792163" cy="142875"/>
          </a:xfrm>
          <a:prstGeom prst="leftArrow">
            <a:avLst>
              <a:gd name="adj1" fmla="val 50000"/>
              <a:gd name="adj2" fmla="val 138611"/>
            </a:avLst>
          </a:prstGeom>
          <a:solidFill>
            <a:schemeClr val="tx1"/>
          </a:solidFill>
          <a:ln w="9525">
            <a:solidFill>
              <a:schemeClr val="tx1"/>
            </a:solidFill>
            <a:miter lim="800000"/>
            <a:headEnd/>
            <a:tailEnd/>
          </a:ln>
        </p:spPr>
        <p:txBody>
          <a:bodyPr wrap="none" anchor="ctr"/>
          <a:lstStyle/>
          <a:p>
            <a:pPr algn="ctr" fontAlgn="base">
              <a:spcBef>
                <a:spcPct val="0"/>
              </a:spcBef>
              <a:spcAft>
                <a:spcPct val="0"/>
              </a:spcAft>
            </a:pPr>
            <a:endParaRPr lang="el-GR">
              <a:solidFill>
                <a:srgbClr val="FFFFFF"/>
              </a:solidFill>
              <a:latin typeface="Arial" charset="0"/>
              <a:cs typeface="Arial" charset="0"/>
            </a:endParaRPr>
          </a:p>
        </p:txBody>
      </p:sp>
      <p:sp>
        <p:nvSpPr>
          <p:cNvPr id="70664" name="AutoShape 10">
            <a:hlinkClick r:id="rId7" action="ppaction://hlinkfile"/>
          </p:cNvPr>
          <p:cNvSpPr>
            <a:spLocks noChangeArrowheads="1"/>
          </p:cNvSpPr>
          <p:nvPr/>
        </p:nvSpPr>
        <p:spPr bwMode="auto">
          <a:xfrm>
            <a:off x="7451725" y="2349500"/>
            <a:ext cx="720725" cy="142875"/>
          </a:xfrm>
          <a:prstGeom prst="rightArrow">
            <a:avLst>
              <a:gd name="adj1" fmla="val 50000"/>
              <a:gd name="adj2" fmla="val 126111"/>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en-GB" sz="2400">
              <a:solidFill>
                <a:srgbClr val="000000"/>
              </a:solidFill>
              <a:cs typeface="Arial" charset="0"/>
            </a:endParaRPr>
          </a:p>
        </p:txBody>
      </p:sp>
      <p:sp>
        <p:nvSpPr>
          <p:cNvPr id="70665" name="AutoShape 11">
            <a:hlinkClick r:id="rId8" action="ppaction://hlinkfile"/>
          </p:cNvPr>
          <p:cNvSpPr>
            <a:spLocks noChangeArrowheads="1"/>
          </p:cNvSpPr>
          <p:nvPr/>
        </p:nvSpPr>
        <p:spPr bwMode="auto">
          <a:xfrm>
            <a:off x="3131840" y="6093296"/>
            <a:ext cx="649287" cy="144463"/>
          </a:xfrm>
          <a:prstGeom prst="rightArrow">
            <a:avLst>
              <a:gd name="adj1" fmla="val 50000"/>
              <a:gd name="adj2" fmla="val 112362"/>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en-GB" sz="2400">
              <a:solidFill>
                <a:srgbClr val="000000"/>
              </a:solidFill>
              <a:cs typeface="Arial"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462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4628"/>
                                        </p:tgtEl>
                                      </p:cBhvr>
                                    </p:cmd>
                                  </p:childTnLst>
                                </p:cTn>
                              </p:par>
                            </p:childTnLst>
                          </p:cTn>
                        </p:par>
                      </p:childTnLst>
                    </p:cTn>
                  </p:par>
                </p:childTnLst>
              </p:cTn>
              <p:nextCondLst>
                <p:cond evt="onClick" delay="0">
                  <p:tgtEl>
                    <p:spTgt spid="154628"/>
                  </p:tgtEl>
                </p:cond>
              </p:nextCondLst>
            </p:seq>
            <p:seq concurrent="1" nextAc="seek">
              <p:cTn id="7" restart="whenNotActive" fill="hold" evtFilter="cancelBubble" nodeType="interactiveSeq">
                <p:stCondLst>
                  <p:cond evt="onClick" delay="0">
                    <p:tgtEl>
                      <p:spTgt spid="15462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4629"/>
                                        </p:tgtEl>
                                      </p:cBhvr>
                                    </p:cmd>
                                  </p:childTnLst>
                                </p:cTn>
                              </p:par>
                            </p:childTnLst>
                          </p:cTn>
                        </p:par>
                      </p:childTnLst>
                    </p:cTn>
                  </p:par>
                </p:childTnLst>
              </p:cTn>
              <p:nextCondLst>
                <p:cond evt="onClick" delay="0">
                  <p:tgtEl>
                    <p:spTgt spid="154629"/>
                  </p:tgtEl>
                </p:cond>
              </p:nextCondLst>
            </p:seq>
            <p:video>
              <p:cMediaNode>
                <p:cTn id="12" fill="hold" display="0">
                  <p:stCondLst>
                    <p:cond delay="indefinite"/>
                  </p:stCondLst>
                  <p:endCondLst>
                    <p:cond evt="onNext" delay="0">
                      <p:tgtEl>
                        <p:sldTgt/>
                      </p:tgtEl>
                    </p:cond>
                    <p:cond evt="onPrev" delay="0">
                      <p:tgtEl>
                        <p:sldTgt/>
                      </p:tgtEl>
                    </p:cond>
                  </p:endCondLst>
                </p:cTn>
                <p:tgtEl>
                  <p:spTgt spid="154628"/>
                </p:tgtEl>
              </p:cMediaNode>
            </p:video>
            <p:video>
              <p:cMediaNode>
                <p:cTn id="13" fill="hold" display="0">
                  <p:stCondLst>
                    <p:cond delay="indefinite"/>
                  </p:stCondLst>
                  <p:endCondLst>
                    <p:cond evt="onNext" delay="0">
                      <p:tgtEl>
                        <p:sldTgt/>
                      </p:tgtEl>
                    </p:cond>
                    <p:cond evt="onPrev" delay="0">
                      <p:tgtEl>
                        <p:sldTgt/>
                      </p:tgtEl>
                    </p:cond>
                  </p:endCondLst>
                </p:cTn>
                <p:tgtEl>
                  <p:spTgt spid="154629"/>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4" descr="RailwayWashout2"/>
          <p:cNvPicPr>
            <a:picLocks noChangeAspect="1" noChangeArrowheads="1"/>
          </p:cNvPicPr>
          <p:nvPr/>
        </p:nvPicPr>
        <p:blipFill>
          <a:blip r:embed="rId2" cstate="email"/>
          <a:srcRect/>
          <a:stretch>
            <a:fillRect/>
          </a:stretch>
        </p:blipFill>
        <p:spPr bwMode="auto">
          <a:xfrm>
            <a:off x="1259632" y="1268760"/>
            <a:ext cx="6696075" cy="4460875"/>
          </a:xfrm>
          <a:prstGeom prst="rect">
            <a:avLst/>
          </a:prstGeom>
          <a:noFill/>
          <a:ln w="9525">
            <a:noFill/>
            <a:miter lim="800000"/>
            <a:headEnd/>
            <a:tailEnd/>
          </a:ln>
        </p:spPr>
      </p:pic>
      <p:sp>
        <p:nvSpPr>
          <p:cNvPr id="3" name="1 - Τίτλος"/>
          <p:cNvSpPr txBox="1">
            <a:spLocks/>
          </p:cNvSpPr>
          <p:nvPr/>
        </p:nvSpPr>
        <p:spPr bwMode="auto">
          <a:xfrm>
            <a:off x="0" y="0"/>
            <a:ext cx="9144000" cy="836712"/>
          </a:xfrm>
          <a:prstGeom prst="rect">
            <a:avLst/>
          </a:prstGeom>
          <a:gradFill flip="none" rotWithShape="1">
            <a:gsLst>
              <a:gs pos="100000">
                <a:sysClr val="window" lastClr="FFFFFF"/>
              </a:gs>
              <a:gs pos="27000">
                <a:srgbClr val="95C9D7">
                  <a:alpha val="60000"/>
                </a:srgbClr>
              </a:gs>
              <a:gs pos="100000">
                <a:srgbClr val="4BACC6">
                  <a:lumMod val="60000"/>
                  <a:lumOff val="40000"/>
                  <a:tint val="23500"/>
                  <a:satMod val="160000"/>
                </a:srgbClr>
              </a:gs>
            </a:gsLst>
            <a:lin ang="0" scaled="1"/>
            <a:tileRect/>
          </a:gradFill>
          <a:ln w="3175" cap="flat" cmpd="sng" algn="ctr">
            <a:noFill/>
            <a:prstDash val="solid"/>
            <a:miter lim="800000"/>
            <a:headEnd/>
            <a:tailEnd/>
          </a:ln>
          <a:effectLst/>
        </p:spPr>
        <p:txBody>
          <a:bodyPr anchor="ctr"/>
          <a:lstStyle/>
          <a:p>
            <a:pPr algn="ctr" eaLnBrk="0" fontAlgn="base" hangingPunct="0">
              <a:spcBef>
                <a:spcPct val="0"/>
              </a:spcBef>
              <a:spcAft>
                <a:spcPct val="0"/>
              </a:spcAft>
              <a:defRPr/>
            </a:pPr>
            <a:r>
              <a:rPr lang="el-GR" sz="2800" b="1" dirty="0">
                <a:solidFill>
                  <a:sysClr val="windowText" lastClr="000000"/>
                </a:solidFill>
                <a:latin typeface="Calibri"/>
                <a:cs typeface="Arial" charset="0"/>
              </a:rPr>
              <a:t>Φυσικά αίτια</a:t>
            </a:r>
            <a:endParaRPr lang="el-GR" sz="2800" b="1" dirty="0">
              <a:solidFill>
                <a:sysClr val="windowText" lastClr="000000"/>
              </a:solidFill>
              <a:latin typeface="Bookman Old Style" pitchFamily="18" charset="0"/>
              <a:cs typeface="Arial" charset="0"/>
            </a:endParaRPr>
          </a:p>
        </p:txBody>
      </p:sp>
      <p:cxnSp>
        <p:nvCxnSpPr>
          <p:cNvPr id="4" name="9 - Ευθεία γραμμή σύνδεσης"/>
          <p:cNvCxnSpPr>
            <a:cxnSpLocks noChangeShapeType="1"/>
          </p:cNvCxnSpPr>
          <p:nvPr/>
        </p:nvCxnSpPr>
        <p:spPr bwMode="auto">
          <a:xfrm>
            <a:off x="0" y="836613"/>
            <a:ext cx="9144000" cy="0"/>
          </a:xfrm>
          <a:prstGeom prst="line">
            <a:avLst/>
          </a:prstGeom>
          <a:noFill/>
          <a:ln w="57150" algn="ctr">
            <a:solidFill>
              <a:srgbClr val="31859C"/>
            </a:solidFill>
            <a:round/>
            <a:headEnd/>
            <a:tailEnd/>
          </a:ln>
        </p:spPr>
      </p:cxnSp>
      <p:sp>
        <p:nvSpPr>
          <p:cNvPr id="5" name="1 - Τίτλος"/>
          <p:cNvSpPr txBox="1">
            <a:spLocks/>
          </p:cNvSpPr>
          <p:nvPr/>
        </p:nvSpPr>
        <p:spPr bwMode="auto">
          <a:xfrm>
            <a:off x="0" y="6597650"/>
            <a:ext cx="9144000" cy="260350"/>
          </a:xfrm>
          <a:prstGeom prst="rect">
            <a:avLst/>
          </a:prstGeom>
          <a:gradFill rotWithShape="1">
            <a:gsLst>
              <a:gs pos="0">
                <a:srgbClr val="95C9D7"/>
              </a:gs>
              <a:gs pos="27000">
                <a:srgbClr val="95C9D7"/>
              </a:gs>
              <a:gs pos="100000">
                <a:srgbClr val="FFFFFF"/>
              </a:gs>
            </a:gsLst>
            <a:lin ang="0" scaled="1"/>
          </a:gradFill>
          <a:ln w="3175" algn="ctr">
            <a:noFill/>
            <a:miter lim="800000"/>
            <a:headEnd/>
            <a:tailEnd/>
          </a:ln>
        </p:spPr>
        <p:txBody>
          <a:bodyPr anchor="ctr"/>
          <a:lstStyle/>
          <a:p>
            <a:pPr algn="ctr" fontAlgn="base">
              <a:spcBef>
                <a:spcPct val="0"/>
              </a:spcBef>
              <a:spcAft>
                <a:spcPct val="0"/>
              </a:spcAft>
            </a:pPr>
            <a:endParaRPr lang="el-GR" sz="3200">
              <a:solidFill>
                <a:srgbClr val="000000"/>
              </a:solidFill>
              <a:latin typeface="Bookman Old Style" pitchFamily="18" charset="0"/>
              <a:cs typeface="Arial" charset="0"/>
            </a:endParaRPr>
          </a:p>
        </p:txBody>
      </p:sp>
      <p:cxnSp>
        <p:nvCxnSpPr>
          <p:cNvPr id="6" name="11 - Ευθεία γραμμή σύνδεσης"/>
          <p:cNvCxnSpPr>
            <a:cxnSpLocks noChangeShapeType="1"/>
          </p:cNvCxnSpPr>
          <p:nvPr/>
        </p:nvCxnSpPr>
        <p:spPr bwMode="auto">
          <a:xfrm>
            <a:off x="0" y="6597650"/>
            <a:ext cx="9144000" cy="0"/>
          </a:xfrm>
          <a:prstGeom prst="line">
            <a:avLst/>
          </a:prstGeom>
          <a:noFill/>
          <a:ln w="3175" algn="ctr">
            <a:solidFill>
              <a:srgbClr val="31859C"/>
            </a:solidFill>
            <a:round/>
            <a:headEnd/>
            <a:tailEnd/>
          </a:ln>
        </p:spPr>
      </p:cxnSp>
      <p:pic>
        <p:nvPicPr>
          <p:cNvPr id="7" name="Picture 2"/>
          <p:cNvPicPr>
            <a:picLocks noChangeAspect="1" noChangeArrowheads="1"/>
          </p:cNvPicPr>
          <p:nvPr/>
        </p:nvPicPr>
        <p:blipFill>
          <a:blip r:embed="rId3" cstate="email"/>
          <a:srcRect/>
          <a:stretch>
            <a:fillRect/>
          </a:stretch>
        </p:blipFill>
        <p:spPr bwMode="auto">
          <a:xfrm>
            <a:off x="0" y="0"/>
            <a:ext cx="780777" cy="785292"/>
          </a:xfrm>
          <a:prstGeom prst="rect">
            <a:avLst/>
          </a:prstGeom>
          <a:blipFill>
            <a:blip r:embed="rId4" cstate="email"/>
            <a:tile tx="0" ty="0" sx="100000" sy="100000" flip="none" algn="tl"/>
          </a:blipFill>
          <a:ln w="9525">
            <a:noFill/>
            <a:miter lim="800000"/>
            <a:headEnd/>
            <a:tailEnd/>
          </a:ln>
          <a:effectLst>
            <a:innerShdw blurRad="63500" dist="50800" dir="2700000">
              <a:prstClr val="black">
                <a:alpha val="50000"/>
              </a:prstClr>
            </a:innerShdw>
            <a:softEdge rad="63500"/>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type="body" idx="1"/>
          </p:nvPr>
        </p:nvSpPr>
        <p:spPr>
          <a:xfrm>
            <a:off x="1115616" y="1700808"/>
            <a:ext cx="7129462" cy="3888457"/>
          </a:xfrm>
        </p:spPr>
        <p:txBody>
          <a:bodyPr/>
          <a:lstStyle/>
          <a:p>
            <a:pPr marL="0" indent="0" algn="just" eaLnBrk="1" hangingPunct="1">
              <a:buFontTx/>
              <a:buNone/>
            </a:pPr>
            <a:r>
              <a:rPr lang="el-GR" sz="2000" dirty="0">
                <a:latin typeface="Calibri" pitchFamily="34" charset="0"/>
              </a:rPr>
              <a:t>Την παραλιακή διάβρωση έχουν δημιουργήσει/επιδεινώσει διάφορες πρακτικές όπως </a:t>
            </a:r>
          </a:p>
          <a:p>
            <a:pPr algn="just" eaLnBrk="1" hangingPunct="1">
              <a:buFontTx/>
              <a:buNone/>
            </a:pPr>
            <a:endParaRPr lang="el-GR" sz="2000" dirty="0">
              <a:latin typeface="Calibri" pitchFamily="34" charset="0"/>
            </a:endParaRPr>
          </a:p>
          <a:p>
            <a:pPr algn="just" eaLnBrk="1" hangingPunct="1"/>
            <a:r>
              <a:rPr lang="el-GR" sz="2000" dirty="0">
                <a:latin typeface="Calibri" pitchFamily="34" charset="0"/>
              </a:rPr>
              <a:t>Η κατασκευή φραγμάτων που παγιδεύουν ιζήματα που θα αναπλήρωναν τα ιζήματα που χάνονται στα ανοικτά  </a:t>
            </a:r>
          </a:p>
          <a:p>
            <a:pPr algn="just" eaLnBrk="1" hangingPunct="1"/>
            <a:endParaRPr lang="el-GR" sz="2000" dirty="0">
              <a:latin typeface="Calibri" pitchFamily="34" charset="0"/>
            </a:endParaRPr>
          </a:p>
          <a:p>
            <a:pPr algn="just" eaLnBrk="1" hangingPunct="1"/>
            <a:r>
              <a:rPr lang="el-GR" sz="2000" dirty="0">
                <a:latin typeface="Calibri" pitchFamily="34" charset="0"/>
              </a:rPr>
              <a:t>Άστοχα παράκτια έργα και </a:t>
            </a:r>
          </a:p>
          <a:p>
            <a:pPr algn="just" eaLnBrk="1" hangingPunct="1"/>
            <a:endParaRPr lang="el-GR" sz="2000" dirty="0">
              <a:latin typeface="Calibri" pitchFamily="34" charset="0"/>
            </a:endParaRPr>
          </a:p>
          <a:p>
            <a:pPr algn="just" eaLnBrk="1" hangingPunct="1"/>
            <a:r>
              <a:rPr lang="el-GR" sz="2000" dirty="0">
                <a:latin typeface="Calibri" pitchFamily="34" charset="0"/>
              </a:rPr>
              <a:t>Η δημιουργία ισχυρών παράκτιων κυματισμών από γρήγορα πλοία </a:t>
            </a:r>
          </a:p>
        </p:txBody>
      </p:sp>
      <p:sp>
        <p:nvSpPr>
          <p:cNvPr id="75779" name="1 - Τίτλος"/>
          <p:cNvSpPr txBox="1">
            <a:spLocks/>
          </p:cNvSpPr>
          <p:nvPr/>
        </p:nvSpPr>
        <p:spPr bwMode="auto">
          <a:xfrm>
            <a:off x="0" y="6597650"/>
            <a:ext cx="9144000" cy="260350"/>
          </a:xfrm>
          <a:prstGeom prst="rect">
            <a:avLst/>
          </a:prstGeom>
          <a:gradFill rotWithShape="1">
            <a:gsLst>
              <a:gs pos="0">
                <a:srgbClr val="95C9D7"/>
              </a:gs>
              <a:gs pos="27000">
                <a:srgbClr val="95C9D7"/>
              </a:gs>
              <a:gs pos="100000">
                <a:srgbClr val="FFFFFF"/>
              </a:gs>
            </a:gsLst>
            <a:lin ang="0" scaled="1"/>
          </a:gradFill>
          <a:ln w="3175" algn="ctr">
            <a:noFill/>
            <a:miter lim="800000"/>
            <a:headEnd/>
            <a:tailEnd/>
          </a:ln>
        </p:spPr>
        <p:txBody>
          <a:bodyPr anchor="ctr"/>
          <a:lstStyle/>
          <a:p>
            <a:pPr algn="ctr" fontAlgn="base">
              <a:spcBef>
                <a:spcPct val="0"/>
              </a:spcBef>
              <a:spcAft>
                <a:spcPct val="0"/>
              </a:spcAft>
            </a:pPr>
            <a:endParaRPr lang="el-GR" sz="3200">
              <a:solidFill>
                <a:srgbClr val="000000"/>
              </a:solidFill>
              <a:latin typeface="Bookman Old Style" pitchFamily="18" charset="0"/>
              <a:cs typeface="Arial" charset="0"/>
            </a:endParaRPr>
          </a:p>
        </p:txBody>
      </p:sp>
      <p:sp>
        <p:nvSpPr>
          <p:cNvPr id="5" name="1 - Τίτλος"/>
          <p:cNvSpPr txBox="1">
            <a:spLocks/>
          </p:cNvSpPr>
          <p:nvPr/>
        </p:nvSpPr>
        <p:spPr bwMode="auto">
          <a:xfrm>
            <a:off x="0" y="0"/>
            <a:ext cx="9144000" cy="836712"/>
          </a:xfrm>
          <a:prstGeom prst="rect">
            <a:avLst/>
          </a:prstGeom>
          <a:gradFill flip="none" rotWithShape="1">
            <a:gsLst>
              <a:gs pos="100000">
                <a:sysClr val="window" lastClr="FFFFFF"/>
              </a:gs>
              <a:gs pos="27000">
                <a:srgbClr val="95C9D7">
                  <a:alpha val="60000"/>
                </a:srgbClr>
              </a:gs>
              <a:gs pos="100000">
                <a:srgbClr val="4BACC6">
                  <a:lumMod val="60000"/>
                  <a:lumOff val="40000"/>
                  <a:tint val="23500"/>
                  <a:satMod val="160000"/>
                </a:srgbClr>
              </a:gs>
            </a:gsLst>
            <a:lin ang="0" scaled="1"/>
            <a:tileRect/>
          </a:gradFill>
          <a:ln w="3175" cap="flat" cmpd="sng" algn="ctr">
            <a:noFill/>
            <a:prstDash val="solid"/>
            <a:miter lim="800000"/>
            <a:headEnd/>
            <a:tailEnd/>
          </a:ln>
          <a:effectLst/>
        </p:spPr>
        <p:txBody>
          <a:bodyPr anchor="ctr"/>
          <a:lstStyle/>
          <a:p>
            <a:pPr algn="ctr" eaLnBrk="0" fontAlgn="base" hangingPunct="0">
              <a:spcBef>
                <a:spcPct val="0"/>
              </a:spcBef>
              <a:spcAft>
                <a:spcPct val="0"/>
              </a:spcAft>
              <a:defRPr/>
            </a:pPr>
            <a:r>
              <a:rPr lang="el-GR" sz="2800" b="1" dirty="0">
                <a:solidFill>
                  <a:sysClr val="windowText" lastClr="000000"/>
                </a:solidFill>
                <a:latin typeface="Calibri"/>
                <a:cs typeface="Arial" charset="0"/>
              </a:rPr>
              <a:t>Ανθρωπογενή αίτια</a:t>
            </a:r>
            <a:endParaRPr lang="el-GR" sz="2800" b="1" dirty="0">
              <a:solidFill>
                <a:sysClr val="windowText" lastClr="000000"/>
              </a:solidFill>
              <a:latin typeface="Bookman Old Style" pitchFamily="18" charset="0"/>
              <a:cs typeface="Arial" charset="0"/>
            </a:endParaRPr>
          </a:p>
        </p:txBody>
      </p:sp>
      <p:cxnSp>
        <p:nvCxnSpPr>
          <p:cNvPr id="75783" name="5 - Ευθεία γραμμή σύνδεσης"/>
          <p:cNvCxnSpPr>
            <a:cxnSpLocks noChangeShapeType="1"/>
          </p:cNvCxnSpPr>
          <p:nvPr/>
        </p:nvCxnSpPr>
        <p:spPr bwMode="auto">
          <a:xfrm>
            <a:off x="0" y="836613"/>
            <a:ext cx="9144000" cy="0"/>
          </a:xfrm>
          <a:prstGeom prst="line">
            <a:avLst/>
          </a:prstGeom>
          <a:noFill/>
          <a:ln w="57150" algn="ctr">
            <a:solidFill>
              <a:srgbClr val="31859C"/>
            </a:solidFill>
            <a:round/>
            <a:headEnd/>
            <a:tailEnd/>
          </a:ln>
        </p:spPr>
      </p:cxnSp>
      <p:pic>
        <p:nvPicPr>
          <p:cNvPr id="7" name="Picture 2"/>
          <p:cNvPicPr>
            <a:picLocks noChangeAspect="1" noChangeArrowheads="1"/>
          </p:cNvPicPr>
          <p:nvPr/>
        </p:nvPicPr>
        <p:blipFill>
          <a:blip r:embed="rId2" cstate="email"/>
          <a:srcRect/>
          <a:stretch>
            <a:fillRect/>
          </a:stretch>
        </p:blipFill>
        <p:spPr bwMode="auto">
          <a:xfrm>
            <a:off x="0" y="0"/>
            <a:ext cx="780777" cy="785292"/>
          </a:xfrm>
          <a:prstGeom prst="rect">
            <a:avLst/>
          </a:prstGeom>
          <a:blipFill>
            <a:blip r:embed="rId3" cstate="email"/>
            <a:tile tx="0" ty="0" sx="100000" sy="100000" flip="none" algn="tl"/>
          </a:blipFill>
          <a:ln w="9525">
            <a:noFill/>
            <a:miter lim="800000"/>
            <a:headEnd/>
            <a:tailEnd/>
          </a:ln>
          <a:effectLst>
            <a:innerShdw blurRad="63500" dist="50800" dir="2700000">
              <a:prstClr val="black">
                <a:alpha val="50000"/>
              </a:prstClr>
            </a:innerShdw>
            <a:softEdge rad="63500"/>
          </a:effectLst>
        </p:spPr>
      </p:pic>
      <p:cxnSp>
        <p:nvCxnSpPr>
          <p:cNvPr id="8" name="11 - Ευθεία γραμμή σύνδεσης"/>
          <p:cNvCxnSpPr>
            <a:cxnSpLocks noChangeShapeType="1"/>
          </p:cNvCxnSpPr>
          <p:nvPr/>
        </p:nvCxnSpPr>
        <p:spPr bwMode="auto">
          <a:xfrm>
            <a:off x="0" y="6597650"/>
            <a:ext cx="9144000" cy="0"/>
          </a:xfrm>
          <a:prstGeom prst="line">
            <a:avLst/>
          </a:prstGeom>
          <a:noFill/>
          <a:ln w="3175" algn="ctr">
            <a:solidFill>
              <a:srgbClr val="31859C"/>
            </a:solidFill>
            <a:round/>
            <a:headEnd/>
            <a:tailEnd/>
          </a:ln>
        </p:spPr>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descr="Fig6Poulos"/>
          <p:cNvPicPr>
            <a:picLocks noChangeAspect="1" noChangeArrowheads="1"/>
          </p:cNvPicPr>
          <p:nvPr/>
        </p:nvPicPr>
        <p:blipFill>
          <a:blip r:embed="rId2" cstate="email"/>
          <a:srcRect/>
          <a:stretch>
            <a:fillRect/>
          </a:stretch>
        </p:blipFill>
        <p:spPr bwMode="auto">
          <a:xfrm>
            <a:off x="899592" y="1052736"/>
            <a:ext cx="7056437" cy="4524375"/>
          </a:xfrm>
          <a:prstGeom prst="rect">
            <a:avLst/>
          </a:prstGeom>
          <a:noFill/>
          <a:ln w="9525">
            <a:noFill/>
            <a:miter lim="800000"/>
            <a:headEnd/>
            <a:tailEnd/>
          </a:ln>
        </p:spPr>
      </p:pic>
      <p:sp>
        <p:nvSpPr>
          <p:cNvPr id="76803" name="Text Box 5"/>
          <p:cNvSpPr txBox="1">
            <a:spLocks noChangeArrowheads="1"/>
          </p:cNvSpPr>
          <p:nvPr/>
        </p:nvSpPr>
        <p:spPr bwMode="auto">
          <a:xfrm>
            <a:off x="611560" y="5661248"/>
            <a:ext cx="7740650" cy="915988"/>
          </a:xfrm>
          <a:prstGeom prst="rect">
            <a:avLst/>
          </a:prstGeom>
          <a:noFill/>
          <a:ln w="9525">
            <a:noFill/>
            <a:miter lim="800000"/>
            <a:headEnd/>
            <a:tailEnd/>
          </a:ln>
        </p:spPr>
        <p:txBody>
          <a:bodyPr>
            <a:spAutoFit/>
          </a:bodyPr>
          <a:lstStyle/>
          <a:p>
            <a:pPr fontAlgn="base">
              <a:spcBef>
                <a:spcPct val="0"/>
              </a:spcBef>
              <a:spcAft>
                <a:spcPct val="0"/>
              </a:spcAft>
            </a:pPr>
            <a:r>
              <a:rPr lang="el-GR" b="1" dirty="0">
                <a:solidFill>
                  <a:srgbClr val="000000"/>
                </a:solidFill>
                <a:latin typeface="Calibri" pitchFamily="34" charset="0"/>
                <a:cs typeface="Arial" charset="0"/>
              </a:rPr>
              <a:t>Σχήμα 8.13 </a:t>
            </a:r>
            <a:r>
              <a:rPr lang="el-GR" dirty="0">
                <a:solidFill>
                  <a:srgbClr val="000000"/>
                </a:solidFill>
                <a:latin typeface="Calibri" pitchFamily="34" charset="0"/>
                <a:cs typeface="Arial" charset="0"/>
              </a:rPr>
              <a:t>Η παροχή ιζήματος στην Μεσόγειο έχει μειωθεί από 1012</a:t>
            </a:r>
            <a:r>
              <a:rPr lang="en-US" dirty="0">
                <a:solidFill>
                  <a:srgbClr val="000000"/>
                </a:solidFill>
                <a:latin typeface="Calibri" pitchFamily="34" charset="0"/>
                <a:cs typeface="Arial" charset="0"/>
              </a:rPr>
              <a:t> x</a:t>
            </a:r>
            <a:r>
              <a:rPr lang="el-GR" dirty="0">
                <a:solidFill>
                  <a:srgbClr val="000000"/>
                </a:solidFill>
                <a:latin typeface="Calibri" pitchFamily="34" charset="0"/>
                <a:cs typeface="Arial" charset="0"/>
              </a:rPr>
              <a:t> 10</a:t>
            </a:r>
            <a:r>
              <a:rPr lang="el-GR" baseline="30000" dirty="0">
                <a:solidFill>
                  <a:srgbClr val="000000"/>
                </a:solidFill>
                <a:latin typeface="Calibri" pitchFamily="34" charset="0"/>
                <a:cs typeface="Arial" charset="0"/>
              </a:rPr>
              <a:t>6</a:t>
            </a:r>
            <a:r>
              <a:rPr lang="el-GR" dirty="0">
                <a:solidFill>
                  <a:srgbClr val="000000"/>
                </a:solidFill>
                <a:latin typeface="Calibri" pitchFamily="34" charset="0"/>
                <a:cs typeface="Arial" charset="0"/>
              </a:rPr>
              <a:t> σε </a:t>
            </a:r>
            <a:r>
              <a:rPr lang="en-US" dirty="0">
                <a:solidFill>
                  <a:srgbClr val="000000"/>
                </a:solidFill>
                <a:latin typeface="Calibri" pitchFamily="34" charset="0"/>
                <a:cs typeface="Arial" charset="0"/>
              </a:rPr>
              <a:t>355 x10</a:t>
            </a:r>
            <a:r>
              <a:rPr lang="en-US" baseline="30000" dirty="0">
                <a:solidFill>
                  <a:srgbClr val="000000"/>
                </a:solidFill>
                <a:latin typeface="Calibri" pitchFamily="34" charset="0"/>
                <a:cs typeface="Arial" charset="0"/>
              </a:rPr>
              <a:t>6</a:t>
            </a:r>
            <a:r>
              <a:rPr lang="en-US" dirty="0">
                <a:solidFill>
                  <a:srgbClr val="000000"/>
                </a:solidFill>
                <a:latin typeface="Calibri" pitchFamily="34" charset="0"/>
                <a:cs typeface="Arial" charset="0"/>
              </a:rPr>
              <a:t> tons/yr </a:t>
            </a:r>
            <a:r>
              <a:rPr lang="el-GR" dirty="0">
                <a:solidFill>
                  <a:srgbClr val="000000"/>
                </a:solidFill>
                <a:latin typeface="Calibri" pitchFamily="34" charset="0"/>
                <a:cs typeface="Arial" charset="0"/>
              </a:rPr>
              <a:t>μεταξύ 1950 και 2000 λόγω της κατασκευής </a:t>
            </a:r>
            <a:r>
              <a:rPr lang="en-US" dirty="0">
                <a:solidFill>
                  <a:srgbClr val="000000"/>
                </a:solidFill>
                <a:latin typeface="Calibri" pitchFamily="34" charset="0"/>
                <a:cs typeface="Arial" charset="0"/>
              </a:rPr>
              <a:t>3500 </a:t>
            </a:r>
            <a:r>
              <a:rPr lang="el-GR" dirty="0">
                <a:solidFill>
                  <a:srgbClr val="000000"/>
                </a:solidFill>
                <a:latin typeface="Calibri" pitchFamily="34" charset="0"/>
                <a:cs typeface="Arial" charset="0"/>
              </a:rPr>
              <a:t>φραγμάτων το </a:t>
            </a:r>
            <a:r>
              <a:rPr lang="en-US" dirty="0">
                <a:solidFill>
                  <a:srgbClr val="000000"/>
                </a:solidFill>
                <a:latin typeface="Calibri" pitchFamily="34" charset="0"/>
                <a:cs typeface="Arial" charset="0"/>
              </a:rPr>
              <a:t>84% </a:t>
            </a:r>
            <a:r>
              <a:rPr lang="el-GR" dirty="0">
                <a:solidFill>
                  <a:srgbClr val="000000"/>
                </a:solidFill>
                <a:latin typeface="Calibri" pitchFamily="34" charset="0"/>
                <a:cs typeface="Arial" charset="0"/>
              </a:rPr>
              <a:t>των οποίων κατασκευάσθηκαν αυτή τη περίοδο </a:t>
            </a:r>
            <a:r>
              <a:rPr lang="en-US" dirty="0">
                <a:solidFill>
                  <a:srgbClr val="000000"/>
                </a:solidFill>
                <a:latin typeface="Calibri" pitchFamily="34" charset="0"/>
                <a:cs typeface="Arial" charset="0"/>
              </a:rPr>
              <a:t>(</a:t>
            </a:r>
            <a:r>
              <a:rPr lang="en-US" dirty="0" err="1">
                <a:solidFill>
                  <a:srgbClr val="000000"/>
                </a:solidFill>
                <a:latin typeface="Calibri" pitchFamily="34" charset="0"/>
                <a:cs typeface="Arial" charset="0"/>
              </a:rPr>
              <a:t>Poulos</a:t>
            </a:r>
            <a:r>
              <a:rPr lang="en-US" dirty="0">
                <a:solidFill>
                  <a:srgbClr val="000000"/>
                </a:solidFill>
                <a:latin typeface="Calibri" pitchFamily="34" charset="0"/>
                <a:cs typeface="Arial" charset="0"/>
              </a:rPr>
              <a:t> et al., 2002)</a:t>
            </a:r>
            <a:r>
              <a:rPr lang="el-GR" dirty="0">
                <a:solidFill>
                  <a:srgbClr val="000000"/>
                </a:solidFill>
                <a:latin typeface="Calibri" pitchFamily="34" charset="0"/>
                <a:cs typeface="Arial" charset="0"/>
              </a:rPr>
              <a:t>.</a:t>
            </a:r>
            <a:endParaRPr lang="en-GB" dirty="0">
              <a:solidFill>
                <a:srgbClr val="000000"/>
              </a:solidFill>
              <a:latin typeface="Calibri" pitchFamily="34" charset="0"/>
              <a:cs typeface="Arial" charset="0"/>
            </a:endParaRPr>
          </a:p>
        </p:txBody>
      </p:sp>
      <p:sp>
        <p:nvSpPr>
          <p:cNvPr id="4" name="1 - Τίτλος"/>
          <p:cNvSpPr txBox="1">
            <a:spLocks/>
          </p:cNvSpPr>
          <p:nvPr/>
        </p:nvSpPr>
        <p:spPr bwMode="auto">
          <a:xfrm>
            <a:off x="0" y="6597650"/>
            <a:ext cx="9144000" cy="260350"/>
          </a:xfrm>
          <a:prstGeom prst="rect">
            <a:avLst/>
          </a:prstGeom>
          <a:gradFill rotWithShape="1">
            <a:gsLst>
              <a:gs pos="0">
                <a:srgbClr val="95C9D7"/>
              </a:gs>
              <a:gs pos="27000">
                <a:srgbClr val="95C9D7"/>
              </a:gs>
              <a:gs pos="100000">
                <a:srgbClr val="FFFFFF"/>
              </a:gs>
            </a:gsLst>
            <a:lin ang="0" scaled="1"/>
          </a:gradFill>
          <a:ln w="3175" algn="ctr">
            <a:noFill/>
            <a:miter lim="800000"/>
            <a:headEnd/>
            <a:tailEnd/>
          </a:ln>
        </p:spPr>
        <p:txBody>
          <a:bodyPr anchor="ctr"/>
          <a:lstStyle/>
          <a:p>
            <a:pPr algn="ctr" fontAlgn="base">
              <a:spcBef>
                <a:spcPct val="0"/>
              </a:spcBef>
              <a:spcAft>
                <a:spcPct val="0"/>
              </a:spcAft>
            </a:pPr>
            <a:endParaRPr lang="el-GR" sz="3200">
              <a:solidFill>
                <a:srgbClr val="000000"/>
              </a:solidFill>
              <a:latin typeface="Bookman Old Style" pitchFamily="18" charset="0"/>
              <a:cs typeface="Arial" charset="0"/>
            </a:endParaRPr>
          </a:p>
        </p:txBody>
      </p:sp>
      <p:sp>
        <p:nvSpPr>
          <p:cNvPr id="5" name="1 - Τίτλος"/>
          <p:cNvSpPr txBox="1">
            <a:spLocks/>
          </p:cNvSpPr>
          <p:nvPr/>
        </p:nvSpPr>
        <p:spPr bwMode="auto">
          <a:xfrm>
            <a:off x="0" y="0"/>
            <a:ext cx="9144000" cy="836712"/>
          </a:xfrm>
          <a:prstGeom prst="rect">
            <a:avLst/>
          </a:prstGeom>
          <a:gradFill flip="none" rotWithShape="1">
            <a:gsLst>
              <a:gs pos="100000">
                <a:sysClr val="window" lastClr="FFFFFF"/>
              </a:gs>
              <a:gs pos="27000">
                <a:srgbClr val="95C9D7">
                  <a:alpha val="60000"/>
                </a:srgbClr>
              </a:gs>
              <a:gs pos="100000">
                <a:srgbClr val="4BACC6">
                  <a:lumMod val="60000"/>
                  <a:lumOff val="40000"/>
                  <a:tint val="23500"/>
                  <a:satMod val="160000"/>
                </a:srgbClr>
              </a:gs>
            </a:gsLst>
            <a:lin ang="0" scaled="1"/>
            <a:tileRect/>
          </a:gradFill>
          <a:ln w="3175" cap="flat" cmpd="sng" algn="ctr">
            <a:noFill/>
            <a:prstDash val="solid"/>
            <a:miter lim="800000"/>
            <a:headEnd/>
            <a:tailEnd/>
          </a:ln>
          <a:effectLst/>
        </p:spPr>
        <p:txBody>
          <a:bodyPr anchor="ctr"/>
          <a:lstStyle/>
          <a:p>
            <a:pPr algn="ctr" eaLnBrk="0" fontAlgn="base" hangingPunct="0">
              <a:spcBef>
                <a:spcPct val="0"/>
              </a:spcBef>
              <a:spcAft>
                <a:spcPct val="0"/>
              </a:spcAft>
              <a:defRPr/>
            </a:pPr>
            <a:r>
              <a:rPr lang="el-GR" sz="2800" b="1" dirty="0">
                <a:solidFill>
                  <a:sysClr val="windowText" lastClr="000000"/>
                </a:solidFill>
                <a:latin typeface="Calibri"/>
                <a:cs typeface="Arial" charset="0"/>
              </a:rPr>
              <a:t>Ανθρωπογενή αίτια</a:t>
            </a:r>
            <a:endParaRPr lang="el-GR" sz="2800" b="1" dirty="0">
              <a:solidFill>
                <a:sysClr val="windowText" lastClr="000000"/>
              </a:solidFill>
              <a:latin typeface="Bookman Old Style" pitchFamily="18" charset="0"/>
              <a:cs typeface="Arial" charset="0"/>
            </a:endParaRPr>
          </a:p>
        </p:txBody>
      </p:sp>
      <p:cxnSp>
        <p:nvCxnSpPr>
          <p:cNvPr id="6" name="5 - Ευθεία γραμμή σύνδεσης"/>
          <p:cNvCxnSpPr>
            <a:cxnSpLocks noChangeShapeType="1"/>
          </p:cNvCxnSpPr>
          <p:nvPr/>
        </p:nvCxnSpPr>
        <p:spPr bwMode="auto">
          <a:xfrm>
            <a:off x="0" y="836613"/>
            <a:ext cx="9144000" cy="0"/>
          </a:xfrm>
          <a:prstGeom prst="line">
            <a:avLst/>
          </a:prstGeom>
          <a:noFill/>
          <a:ln w="57150" algn="ctr">
            <a:solidFill>
              <a:srgbClr val="31859C"/>
            </a:solidFill>
            <a:round/>
            <a:headEnd/>
            <a:tailEnd/>
          </a:ln>
        </p:spPr>
      </p:cxnSp>
      <p:pic>
        <p:nvPicPr>
          <p:cNvPr id="7" name="Picture 2"/>
          <p:cNvPicPr>
            <a:picLocks noChangeAspect="1" noChangeArrowheads="1"/>
          </p:cNvPicPr>
          <p:nvPr/>
        </p:nvPicPr>
        <p:blipFill>
          <a:blip r:embed="rId3" cstate="email"/>
          <a:srcRect/>
          <a:stretch>
            <a:fillRect/>
          </a:stretch>
        </p:blipFill>
        <p:spPr bwMode="auto">
          <a:xfrm>
            <a:off x="0" y="0"/>
            <a:ext cx="780777" cy="785292"/>
          </a:xfrm>
          <a:prstGeom prst="rect">
            <a:avLst/>
          </a:prstGeom>
          <a:blipFill>
            <a:blip r:embed="rId4" cstate="email"/>
            <a:tile tx="0" ty="0" sx="100000" sy="100000" flip="none" algn="tl"/>
          </a:blipFill>
          <a:ln w="9525">
            <a:noFill/>
            <a:miter lim="800000"/>
            <a:headEnd/>
            <a:tailEnd/>
          </a:ln>
          <a:effectLst>
            <a:innerShdw blurRad="63500" dist="50800" dir="2700000">
              <a:prstClr val="black">
                <a:alpha val="50000"/>
              </a:prstClr>
            </a:innerShdw>
            <a:softEdge rad="63500"/>
          </a:effectLst>
        </p:spPr>
      </p:pic>
      <p:cxnSp>
        <p:nvCxnSpPr>
          <p:cNvPr id="8" name="11 - Ευθεία γραμμή σύνδεσης"/>
          <p:cNvCxnSpPr>
            <a:cxnSpLocks noChangeShapeType="1"/>
          </p:cNvCxnSpPr>
          <p:nvPr/>
        </p:nvCxnSpPr>
        <p:spPr bwMode="auto">
          <a:xfrm>
            <a:off x="0" y="6597650"/>
            <a:ext cx="9144000" cy="0"/>
          </a:xfrm>
          <a:prstGeom prst="line">
            <a:avLst/>
          </a:prstGeom>
          <a:noFill/>
          <a:ln w="3175" algn="ctr">
            <a:solidFill>
              <a:srgbClr val="31859C"/>
            </a:solidFill>
            <a:round/>
            <a:headEnd/>
            <a:tailEnd/>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0"/>
            <a:ext cx="9144000" cy="836712"/>
          </a:xfrm>
          <a:gradFill flip="none" rotWithShape="1">
            <a:gsLst>
              <a:gs pos="100000">
                <a:schemeClr val="bg1"/>
              </a:gs>
              <a:gs pos="27000">
                <a:srgbClr val="95C9D7">
                  <a:alpha val="60000"/>
                </a:srgbClr>
              </a:gs>
              <a:gs pos="100000">
                <a:schemeClr val="accent5">
                  <a:lumMod val="60000"/>
                  <a:lumOff val="40000"/>
                  <a:tint val="23500"/>
                  <a:satMod val="160000"/>
                </a:schemeClr>
              </a:gs>
            </a:gsLst>
            <a:lin ang="0" scaled="1"/>
            <a:tileRect/>
          </a:gradFill>
          <a:ln w="3175">
            <a:noFill/>
          </a:ln>
        </p:spPr>
        <p:style>
          <a:lnRef idx="2">
            <a:schemeClr val="accent1"/>
          </a:lnRef>
          <a:fillRef idx="1">
            <a:schemeClr val="lt1"/>
          </a:fillRef>
          <a:effectRef idx="0">
            <a:schemeClr val="accent1"/>
          </a:effectRef>
          <a:fontRef idx="minor">
            <a:schemeClr val="dk1"/>
          </a:fontRef>
        </p:style>
        <p:txBody>
          <a:bodyPr>
            <a:noAutofit/>
          </a:bodyPr>
          <a:lstStyle/>
          <a:p>
            <a:pPr>
              <a:defRPr/>
            </a:pPr>
            <a:r>
              <a:rPr lang="el-GR" sz="2800" b="1" dirty="0"/>
              <a:t>Παράκτια Ζώνη – Ορισμός</a:t>
            </a:r>
          </a:p>
        </p:txBody>
      </p:sp>
      <p:cxnSp>
        <p:nvCxnSpPr>
          <p:cNvPr id="6" name="5 - Ευθεία γραμμή σύνδεσης"/>
          <p:cNvCxnSpPr/>
          <p:nvPr/>
        </p:nvCxnSpPr>
        <p:spPr>
          <a:xfrm>
            <a:off x="0" y="836613"/>
            <a:ext cx="9144000"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 name="1 - Τίτλος"/>
          <p:cNvSpPr txBox="1">
            <a:spLocks/>
          </p:cNvSpPr>
          <p:nvPr/>
        </p:nvSpPr>
        <p:spPr>
          <a:xfrm>
            <a:off x="0" y="6597650"/>
            <a:ext cx="9144000" cy="260350"/>
          </a:xfrm>
          <a:prstGeom prst="rect">
            <a:avLst/>
          </a:prstGeom>
          <a:gradFill flip="none" rotWithShape="1">
            <a:gsLst>
              <a:gs pos="100000">
                <a:schemeClr val="bg1"/>
              </a:gs>
              <a:gs pos="27000">
                <a:srgbClr val="95C9D7"/>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anchor="ctr"/>
          <a:lstStyle/>
          <a:p>
            <a:pPr algn="ctr">
              <a:spcBef>
                <a:spcPct val="0"/>
              </a:spcBef>
              <a:defRPr/>
            </a:pPr>
            <a:endParaRPr lang="el-GR" sz="3200" dirty="0">
              <a:solidFill>
                <a:prstClr val="black"/>
              </a:solidFill>
              <a:latin typeface="Bookman Old Style" pitchFamily="18" charset="0"/>
            </a:endParaRPr>
          </a:p>
        </p:txBody>
      </p:sp>
      <p:cxnSp>
        <p:nvCxnSpPr>
          <p:cNvPr id="10" name="9 - Ευθεία γραμμή σύνδεσης"/>
          <p:cNvCxnSpPr/>
          <p:nvPr/>
        </p:nvCxnSpPr>
        <p:spPr>
          <a:xfrm>
            <a:off x="0" y="6597650"/>
            <a:ext cx="9144000" cy="0"/>
          </a:xfrm>
          <a:prstGeom prst="line">
            <a:avLst/>
          </a:prstGeom>
          <a:ln w="31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p:nvPicPr>
        <p:blipFill>
          <a:blip r:embed="rId3" cstate="email"/>
          <a:srcRect/>
          <a:stretch>
            <a:fillRect/>
          </a:stretch>
        </p:blipFill>
        <p:spPr bwMode="auto">
          <a:xfrm>
            <a:off x="0" y="0"/>
            <a:ext cx="780777" cy="785292"/>
          </a:xfrm>
          <a:prstGeom prst="rect">
            <a:avLst/>
          </a:prstGeom>
          <a:blipFill>
            <a:blip r:embed="rId4" cstate="email"/>
            <a:tile tx="0" ty="0" sx="100000" sy="100000" flip="none" algn="tl"/>
          </a:blipFill>
          <a:ln w="9525">
            <a:noFill/>
            <a:miter lim="800000"/>
            <a:headEnd/>
            <a:tailEnd/>
          </a:ln>
          <a:effectLst>
            <a:innerShdw blurRad="63500" dist="50800" dir="2700000">
              <a:prstClr val="black">
                <a:alpha val="50000"/>
              </a:prstClr>
            </a:innerShdw>
            <a:softEdge rad="63500"/>
          </a:effectLst>
        </p:spPr>
      </p:pic>
      <p:sp>
        <p:nvSpPr>
          <p:cNvPr id="13" name="Rectangle 5"/>
          <p:cNvSpPr>
            <a:spLocks noChangeArrowheads="1"/>
          </p:cNvSpPr>
          <p:nvPr/>
        </p:nvSpPr>
        <p:spPr bwMode="auto">
          <a:xfrm>
            <a:off x="395536" y="1268760"/>
            <a:ext cx="8496944" cy="5184576"/>
          </a:xfrm>
          <a:prstGeom prst="rect">
            <a:avLst/>
          </a:prstGeom>
          <a:noFill/>
          <a:ln w="9525">
            <a:noFill/>
            <a:miter lim="800000"/>
            <a:headEnd/>
            <a:tailEnd/>
          </a:ln>
          <a:effectLst/>
        </p:spPr>
        <p:txBody>
          <a:bodyPr/>
          <a:lstStyle/>
          <a:p>
            <a:pPr algn="just" fontAlgn="base">
              <a:lnSpc>
                <a:spcPct val="90000"/>
              </a:lnSpc>
              <a:spcBef>
                <a:spcPts val="1200"/>
              </a:spcBef>
              <a:spcAft>
                <a:spcPct val="0"/>
              </a:spcAft>
              <a:defRPr/>
            </a:pPr>
            <a:r>
              <a:rPr lang="el-GR" dirty="0">
                <a:solidFill>
                  <a:prstClr val="black"/>
                </a:solidFill>
                <a:cs typeface="Arial" charset="0"/>
              </a:rPr>
              <a:t>Υπάρχουν πάρα πολλοί ορισμοί για την παράκτια ζώνη. Είναι και αυτό μια ένδειξη για την πολυπλοκότητα που χαρακτηρίζει αυτή τη στενή λωρίδα γης και θάλασσας</a:t>
            </a:r>
            <a:r>
              <a:rPr lang="en-US" dirty="0">
                <a:solidFill>
                  <a:prstClr val="black"/>
                </a:solidFill>
                <a:cs typeface="Arial" charset="0"/>
              </a:rPr>
              <a:t>.</a:t>
            </a:r>
            <a:endParaRPr lang="el-GR" dirty="0">
              <a:solidFill>
                <a:prstClr val="black"/>
              </a:solidFill>
              <a:cs typeface="Arial" charset="0"/>
            </a:endParaRPr>
          </a:p>
          <a:p>
            <a:pPr algn="just" fontAlgn="base">
              <a:lnSpc>
                <a:spcPct val="90000"/>
              </a:lnSpc>
              <a:spcBef>
                <a:spcPts val="1200"/>
              </a:spcBef>
              <a:spcAft>
                <a:spcPct val="0"/>
              </a:spcAft>
              <a:defRPr/>
            </a:pPr>
            <a:endParaRPr lang="el-GR" dirty="0">
              <a:solidFill>
                <a:prstClr val="black"/>
              </a:solidFill>
              <a:cs typeface="Arial" charset="0"/>
            </a:endParaRPr>
          </a:p>
          <a:p>
            <a:pPr algn="just" fontAlgn="base">
              <a:lnSpc>
                <a:spcPct val="90000"/>
              </a:lnSpc>
              <a:spcBef>
                <a:spcPts val="1200"/>
              </a:spcBef>
              <a:spcAft>
                <a:spcPct val="0"/>
              </a:spcAft>
              <a:defRPr/>
            </a:pPr>
            <a:r>
              <a:rPr lang="el-GR" dirty="0">
                <a:solidFill>
                  <a:prstClr val="black"/>
                </a:solidFill>
                <a:cs typeface="Arial" charset="0"/>
              </a:rPr>
              <a:t>Βέβαια, οι επικρατέστεροι ορισμοί που συναντούνται, προσπαθούν να ορίσουν τη γεωγραφική έκταση της παράκτιας ζώνης, για διαχειριστικούς κυρίως λόγους</a:t>
            </a:r>
          </a:p>
          <a:p>
            <a:pPr algn="just" fontAlgn="base">
              <a:lnSpc>
                <a:spcPct val="90000"/>
              </a:lnSpc>
              <a:spcBef>
                <a:spcPts val="1200"/>
              </a:spcBef>
              <a:spcAft>
                <a:spcPct val="0"/>
              </a:spcAft>
              <a:defRPr/>
            </a:pPr>
            <a:endParaRPr lang="el-GR" dirty="0">
              <a:solidFill>
                <a:prstClr val="black"/>
              </a:solidFill>
              <a:cs typeface="Arial" charset="0"/>
            </a:endParaRPr>
          </a:p>
          <a:p>
            <a:pPr algn="just" fontAlgn="base">
              <a:lnSpc>
                <a:spcPct val="90000"/>
              </a:lnSpc>
              <a:spcBef>
                <a:spcPts val="1200"/>
              </a:spcBef>
              <a:spcAft>
                <a:spcPct val="0"/>
              </a:spcAft>
              <a:defRPr/>
            </a:pPr>
            <a:r>
              <a:rPr lang="el-GR" dirty="0">
                <a:solidFill>
                  <a:prstClr val="black"/>
                </a:solidFill>
                <a:cs typeface="Arial" charset="0"/>
              </a:rPr>
              <a:t>Σύμφωνα με το Πρωτόκολλο Ολοκληρωμένης Διαχείρισης Παράκτιων Περιοχών, της Σύμβασης της Βαρκελώνης «Παράκτια ζώνη» ορίζεται ως</a:t>
            </a:r>
          </a:p>
          <a:p>
            <a:pPr algn="just" fontAlgn="base">
              <a:lnSpc>
                <a:spcPct val="90000"/>
              </a:lnSpc>
              <a:spcBef>
                <a:spcPts val="1200"/>
              </a:spcBef>
              <a:spcAft>
                <a:spcPct val="0"/>
              </a:spcAft>
              <a:defRPr/>
            </a:pPr>
            <a:r>
              <a:rPr lang="el-GR" i="1" dirty="0">
                <a:solidFill>
                  <a:prstClr val="black"/>
                </a:solidFill>
                <a:cs typeface="Arial" charset="0"/>
              </a:rPr>
              <a:t>«η γεωμορφολογική περιοχή εκατέρωθεν της ακτογραμμής στην οποία η αλληλεπίδραση μεταξύ του θαλάσσιου και του χερσαίου τμήματος αποκτά τη μορφή πολύπλοκων συστημάτων οικολογικών στοιχείων και πόρων αποτελούμενων από βιοτικές και αβιοτικές συνιστώσες που συνυπάρχουν και αλληλεπιδρούν με τις ανθρώπινες κοινότητες και τις σχετικές </a:t>
            </a:r>
            <a:r>
              <a:rPr lang="el-GR" i="1" dirty="0" err="1">
                <a:solidFill>
                  <a:prstClr val="black"/>
                </a:solidFill>
                <a:cs typeface="Arial" charset="0"/>
              </a:rPr>
              <a:t>κοινωνικο</a:t>
            </a:r>
            <a:r>
              <a:rPr lang="el-GR" i="1" dirty="0">
                <a:solidFill>
                  <a:prstClr val="black"/>
                </a:solidFill>
                <a:cs typeface="Arial" charset="0"/>
              </a:rPr>
              <a:t>-οικονομικές δραστηριότητες.»</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p:cNvPicPr>
            <a:picLocks noChangeAspect="1" noChangeArrowheads="1"/>
          </p:cNvPicPr>
          <p:nvPr/>
        </p:nvPicPr>
        <p:blipFill>
          <a:blip r:embed="rId2" cstate="email"/>
          <a:srcRect l="2516" r="3343"/>
          <a:stretch>
            <a:fillRect/>
          </a:stretch>
        </p:blipFill>
        <p:spPr bwMode="auto">
          <a:xfrm>
            <a:off x="467544" y="980728"/>
            <a:ext cx="7993063" cy="4568825"/>
          </a:xfrm>
          <a:prstGeom prst="rect">
            <a:avLst/>
          </a:prstGeom>
          <a:noFill/>
          <a:ln w="9525">
            <a:noFill/>
            <a:miter lim="800000"/>
            <a:headEnd/>
            <a:tailEnd/>
          </a:ln>
        </p:spPr>
      </p:pic>
      <p:sp>
        <p:nvSpPr>
          <p:cNvPr id="162821" name="Text Box 5"/>
          <p:cNvSpPr txBox="1">
            <a:spLocks noChangeArrowheads="1"/>
          </p:cNvSpPr>
          <p:nvPr/>
        </p:nvSpPr>
        <p:spPr bwMode="auto">
          <a:xfrm>
            <a:off x="827584" y="5589240"/>
            <a:ext cx="7343775" cy="915987"/>
          </a:xfrm>
          <a:prstGeom prst="rect">
            <a:avLst/>
          </a:prstGeom>
          <a:noFill/>
          <a:ln w="9525">
            <a:noFill/>
            <a:miter lim="800000"/>
            <a:headEnd/>
            <a:tailEnd/>
          </a:ln>
          <a:effectLst/>
        </p:spPr>
        <p:txBody>
          <a:bodyPr>
            <a:spAutoFit/>
          </a:bodyPr>
          <a:lstStyle/>
          <a:p>
            <a:pPr fontAlgn="base">
              <a:spcBef>
                <a:spcPct val="0"/>
              </a:spcBef>
              <a:spcAft>
                <a:spcPct val="0"/>
              </a:spcAft>
              <a:defRPr/>
            </a:pPr>
            <a:r>
              <a:rPr lang="el-GR" b="1" dirty="0">
                <a:solidFill>
                  <a:srgbClr val="000000"/>
                </a:solidFill>
                <a:latin typeface="Calibri" pitchFamily="34" charset="0"/>
                <a:cs typeface="Arial" charset="0"/>
              </a:rPr>
              <a:t>Σχήμα  8.14 </a:t>
            </a:r>
            <a:r>
              <a:rPr lang="el-GR" dirty="0">
                <a:solidFill>
                  <a:srgbClr val="000000"/>
                </a:solidFill>
                <a:latin typeface="Calibri" pitchFamily="34" charset="0"/>
                <a:cs typeface="Arial" charset="0"/>
              </a:rPr>
              <a:t>Οι ετήσιες </a:t>
            </a:r>
            <a:r>
              <a:rPr lang="el-GR" dirty="0" err="1">
                <a:solidFill>
                  <a:srgbClr val="000000"/>
                </a:solidFill>
                <a:latin typeface="Calibri" pitchFamily="34" charset="0"/>
                <a:cs typeface="Arial" charset="0"/>
              </a:rPr>
              <a:t>ιζηματοπαροχές</a:t>
            </a:r>
            <a:r>
              <a:rPr lang="el-GR" dirty="0">
                <a:solidFill>
                  <a:srgbClr val="000000"/>
                </a:solidFill>
                <a:latin typeface="Calibri" pitchFamily="34" charset="0"/>
                <a:cs typeface="Arial" charset="0"/>
              </a:rPr>
              <a:t> του Δούναβη στο σταθμό του </a:t>
            </a:r>
            <a:r>
              <a:rPr lang="en-US" dirty="0" err="1">
                <a:solidFill>
                  <a:srgbClr val="000000"/>
                </a:solidFill>
                <a:latin typeface="Calibri" pitchFamily="34" charset="0"/>
                <a:cs typeface="Arial" charset="0"/>
              </a:rPr>
              <a:t>Vadu</a:t>
            </a:r>
            <a:r>
              <a:rPr lang="en-US" dirty="0">
                <a:solidFill>
                  <a:srgbClr val="000000"/>
                </a:solidFill>
                <a:latin typeface="Calibri" pitchFamily="34" charset="0"/>
                <a:cs typeface="Arial" charset="0"/>
              </a:rPr>
              <a:t> </a:t>
            </a:r>
            <a:r>
              <a:rPr lang="en-US" dirty="0" err="1">
                <a:solidFill>
                  <a:srgbClr val="000000"/>
                </a:solidFill>
                <a:latin typeface="Calibri" pitchFamily="34" charset="0"/>
                <a:cs typeface="Arial" charset="0"/>
              </a:rPr>
              <a:t>Oii</a:t>
            </a:r>
            <a:r>
              <a:rPr lang="el-GR" dirty="0">
                <a:solidFill>
                  <a:srgbClr val="000000"/>
                </a:solidFill>
                <a:latin typeface="Calibri" pitchFamily="34" charset="0"/>
                <a:cs typeface="Arial" charset="0"/>
              </a:rPr>
              <a:t> </a:t>
            </a:r>
            <a:r>
              <a:rPr lang="en-US" dirty="0">
                <a:solidFill>
                  <a:srgbClr val="000000"/>
                </a:solidFill>
                <a:latin typeface="Calibri" pitchFamily="34" charset="0"/>
                <a:cs typeface="Arial" charset="0"/>
              </a:rPr>
              <a:t>(1961–1996).</a:t>
            </a:r>
            <a:r>
              <a:rPr lang="el-GR" dirty="0">
                <a:solidFill>
                  <a:srgbClr val="000000"/>
                </a:solidFill>
                <a:latin typeface="Calibri" pitchFamily="34" charset="0"/>
                <a:cs typeface="Arial" charset="0"/>
              </a:rPr>
              <a:t> Παροχές στα κατάντη των φραγμάτων </a:t>
            </a:r>
            <a:r>
              <a:rPr lang="en-US" dirty="0">
                <a:solidFill>
                  <a:srgbClr val="000000"/>
                </a:solidFill>
                <a:latin typeface="Calibri" pitchFamily="34" charset="0"/>
                <a:cs typeface="Arial" charset="0"/>
              </a:rPr>
              <a:t>Iron Gates I (∆), </a:t>
            </a:r>
            <a:r>
              <a:rPr lang="el-GR" dirty="0">
                <a:solidFill>
                  <a:srgbClr val="000000"/>
                </a:solidFill>
                <a:latin typeface="Calibri" pitchFamily="34" charset="0"/>
                <a:cs typeface="Arial" charset="0"/>
              </a:rPr>
              <a:t>και </a:t>
            </a:r>
            <a:r>
              <a:rPr lang="en-US" dirty="0">
                <a:solidFill>
                  <a:srgbClr val="000000"/>
                </a:solidFill>
                <a:latin typeface="Calibri" pitchFamily="34" charset="0"/>
                <a:cs typeface="Arial" charset="0"/>
              </a:rPr>
              <a:t>Iron Gates II (• ) (</a:t>
            </a:r>
            <a:r>
              <a:rPr lang="en-US" dirty="0" err="1">
                <a:solidFill>
                  <a:srgbClr val="000000"/>
                </a:solidFill>
                <a:latin typeface="Calibri" pitchFamily="34" charset="0"/>
                <a:cs typeface="Arial" charset="0"/>
              </a:rPr>
              <a:t>Panin</a:t>
            </a:r>
            <a:r>
              <a:rPr lang="en-US" dirty="0">
                <a:solidFill>
                  <a:srgbClr val="000000"/>
                </a:solidFill>
                <a:latin typeface="Calibri" pitchFamily="34" charset="0"/>
                <a:cs typeface="Arial" charset="0"/>
              </a:rPr>
              <a:t> and </a:t>
            </a:r>
            <a:r>
              <a:rPr lang="en-US" dirty="0" err="1">
                <a:solidFill>
                  <a:srgbClr val="000000"/>
                </a:solidFill>
                <a:latin typeface="Calibri" pitchFamily="34" charset="0"/>
                <a:cs typeface="Arial" charset="0"/>
              </a:rPr>
              <a:t>Jipa</a:t>
            </a:r>
            <a:r>
              <a:rPr lang="en-US" dirty="0">
                <a:solidFill>
                  <a:srgbClr val="000000"/>
                </a:solidFill>
                <a:latin typeface="Calibri" pitchFamily="34" charset="0"/>
                <a:cs typeface="Arial" charset="0"/>
              </a:rPr>
              <a:t>, 2002</a:t>
            </a:r>
            <a:r>
              <a:rPr lang="en-US" dirty="0">
                <a:solidFill>
                  <a:srgbClr val="000000"/>
                </a:solidFill>
                <a:effectLst>
                  <a:outerShdw blurRad="38100" dist="38100" dir="2700000" algn="tl">
                    <a:srgbClr val="C0C0C0"/>
                  </a:outerShdw>
                </a:effectLst>
                <a:latin typeface="Calibri" pitchFamily="34" charset="0"/>
                <a:cs typeface="Arial" charset="0"/>
              </a:rPr>
              <a:t>) </a:t>
            </a:r>
          </a:p>
        </p:txBody>
      </p:sp>
      <p:pic>
        <p:nvPicPr>
          <p:cNvPr id="77828" name="Picture 6"/>
          <p:cNvPicPr>
            <a:picLocks noChangeAspect="1" noChangeArrowheads="1"/>
          </p:cNvPicPr>
          <p:nvPr/>
        </p:nvPicPr>
        <p:blipFill>
          <a:blip r:embed="rId3" cstate="email"/>
          <a:srcRect l="18837" t="7520" b="9106"/>
          <a:stretch>
            <a:fillRect/>
          </a:stretch>
        </p:blipFill>
        <p:spPr bwMode="auto">
          <a:xfrm>
            <a:off x="6084168" y="1124744"/>
            <a:ext cx="2160588" cy="1227137"/>
          </a:xfrm>
          <a:prstGeom prst="rect">
            <a:avLst/>
          </a:prstGeom>
          <a:noFill/>
          <a:ln w="9525">
            <a:noFill/>
            <a:miter lim="800000"/>
            <a:headEnd/>
            <a:tailEnd/>
          </a:ln>
        </p:spPr>
      </p:pic>
      <p:sp>
        <p:nvSpPr>
          <p:cNvPr id="5" name="1 - Τίτλος"/>
          <p:cNvSpPr txBox="1">
            <a:spLocks/>
          </p:cNvSpPr>
          <p:nvPr/>
        </p:nvSpPr>
        <p:spPr bwMode="auto">
          <a:xfrm>
            <a:off x="0" y="6597650"/>
            <a:ext cx="9144000" cy="260350"/>
          </a:xfrm>
          <a:prstGeom prst="rect">
            <a:avLst/>
          </a:prstGeom>
          <a:gradFill rotWithShape="1">
            <a:gsLst>
              <a:gs pos="0">
                <a:srgbClr val="95C9D7"/>
              </a:gs>
              <a:gs pos="27000">
                <a:srgbClr val="95C9D7"/>
              </a:gs>
              <a:gs pos="100000">
                <a:srgbClr val="FFFFFF"/>
              </a:gs>
            </a:gsLst>
            <a:lin ang="0" scaled="1"/>
          </a:gradFill>
          <a:ln w="3175" algn="ctr">
            <a:noFill/>
            <a:miter lim="800000"/>
            <a:headEnd/>
            <a:tailEnd/>
          </a:ln>
        </p:spPr>
        <p:txBody>
          <a:bodyPr anchor="ctr"/>
          <a:lstStyle/>
          <a:p>
            <a:pPr algn="ctr" fontAlgn="base">
              <a:spcBef>
                <a:spcPct val="0"/>
              </a:spcBef>
              <a:spcAft>
                <a:spcPct val="0"/>
              </a:spcAft>
            </a:pPr>
            <a:endParaRPr lang="el-GR" sz="3200">
              <a:solidFill>
                <a:srgbClr val="000000"/>
              </a:solidFill>
              <a:latin typeface="Bookman Old Style" pitchFamily="18" charset="0"/>
              <a:cs typeface="Arial" charset="0"/>
            </a:endParaRPr>
          </a:p>
        </p:txBody>
      </p:sp>
      <p:sp>
        <p:nvSpPr>
          <p:cNvPr id="6" name="1 - Τίτλος"/>
          <p:cNvSpPr txBox="1">
            <a:spLocks/>
          </p:cNvSpPr>
          <p:nvPr/>
        </p:nvSpPr>
        <p:spPr bwMode="auto">
          <a:xfrm>
            <a:off x="0" y="0"/>
            <a:ext cx="9144000" cy="836712"/>
          </a:xfrm>
          <a:prstGeom prst="rect">
            <a:avLst/>
          </a:prstGeom>
          <a:gradFill flip="none" rotWithShape="1">
            <a:gsLst>
              <a:gs pos="100000">
                <a:sysClr val="window" lastClr="FFFFFF"/>
              </a:gs>
              <a:gs pos="27000">
                <a:srgbClr val="95C9D7">
                  <a:alpha val="60000"/>
                </a:srgbClr>
              </a:gs>
              <a:gs pos="100000">
                <a:srgbClr val="4BACC6">
                  <a:lumMod val="60000"/>
                  <a:lumOff val="40000"/>
                  <a:tint val="23500"/>
                  <a:satMod val="160000"/>
                </a:srgbClr>
              </a:gs>
            </a:gsLst>
            <a:lin ang="0" scaled="1"/>
            <a:tileRect/>
          </a:gradFill>
          <a:ln w="3175" cap="flat" cmpd="sng" algn="ctr">
            <a:noFill/>
            <a:prstDash val="solid"/>
            <a:miter lim="800000"/>
            <a:headEnd/>
            <a:tailEnd/>
          </a:ln>
          <a:effectLst/>
        </p:spPr>
        <p:txBody>
          <a:bodyPr anchor="ctr"/>
          <a:lstStyle/>
          <a:p>
            <a:pPr algn="ctr" eaLnBrk="0" fontAlgn="base" hangingPunct="0">
              <a:spcBef>
                <a:spcPct val="0"/>
              </a:spcBef>
              <a:spcAft>
                <a:spcPct val="0"/>
              </a:spcAft>
              <a:defRPr/>
            </a:pPr>
            <a:r>
              <a:rPr lang="el-GR" sz="2800" b="1" dirty="0">
                <a:solidFill>
                  <a:sysClr val="windowText" lastClr="000000"/>
                </a:solidFill>
                <a:latin typeface="Calibri"/>
                <a:cs typeface="Arial" charset="0"/>
              </a:rPr>
              <a:t>Ανθρωπογενή αίτια</a:t>
            </a:r>
            <a:endParaRPr lang="el-GR" sz="2800" b="1" dirty="0">
              <a:solidFill>
                <a:sysClr val="windowText" lastClr="000000"/>
              </a:solidFill>
              <a:latin typeface="Bookman Old Style" pitchFamily="18" charset="0"/>
              <a:cs typeface="Arial" charset="0"/>
            </a:endParaRPr>
          </a:p>
        </p:txBody>
      </p:sp>
      <p:cxnSp>
        <p:nvCxnSpPr>
          <p:cNvPr id="7" name="5 - Ευθεία γραμμή σύνδεσης"/>
          <p:cNvCxnSpPr>
            <a:cxnSpLocks noChangeShapeType="1"/>
          </p:cNvCxnSpPr>
          <p:nvPr/>
        </p:nvCxnSpPr>
        <p:spPr bwMode="auto">
          <a:xfrm>
            <a:off x="0" y="836613"/>
            <a:ext cx="9144000" cy="0"/>
          </a:xfrm>
          <a:prstGeom prst="line">
            <a:avLst/>
          </a:prstGeom>
          <a:noFill/>
          <a:ln w="57150" algn="ctr">
            <a:solidFill>
              <a:srgbClr val="31859C"/>
            </a:solidFill>
            <a:round/>
            <a:headEnd/>
            <a:tailEnd/>
          </a:ln>
        </p:spPr>
      </p:cxnSp>
      <p:pic>
        <p:nvPicPr>
          <p:cNvPr id="8" name="Picture 2"/>
          <p:cNvPicPr>
            <a:picLocks noChangeAspect="1" noChangeArrowheads="1"/>
          </p:cNvPicPr>
          <p:nvPr/>
        </p:nvPicPr>
        <p:blipFill>
          <a:blip r:embed="rId4" cstate="email"/>
          <a:srcRect/>
          <a:stretch>
            <a:fillRect/>
          </a:stretch>
        </p:blipFill>
        <p:spPr bwMode="auto">
          <a:xfrm>
            <a:off x="0" y="0"/>
            <a:ext cx="780777" cy="785292"/>
          </a:xfrm>
          <a:prstGeom prst="rect">
            <a:avLst/>
          </a:prstGeom>
          <a:blipFill>
            <a:blip r:embed="rId5" cstate="email"/>
            <a:tile tx="0" ty="0" sx="100000" sy="100000" flip="none" algn="tl"/>
          </a:blipFill>
          <a:ln w="9525">
            <a:noFill/>
            <a:miter lim="800000"/>
            <a:headEnd/>
            <a:tailEnd/>
          </a:ln>
          <a:effectLst>
            <a:innerShdw blurRad="63500" dist="50800" dir="2700000">
              <a:prstClr val="black">
                <a:alpha val="50000"/>
              </a:prstClr>
            </a:innerShdw>
            <a:softEdge rad="63500"/>
          </a:effectLst>
        </p:spPr>
      </p:pic>
      <p:cxnSp>
        <p:nvCxnSpPr>
          <p:cNvPr id="9" name="11 - Ευθεία γραμμή σύνδεσης"/>
          <p:cNvCxnSpPr>
            <a:cxnSpLocks noChangeShapeType="1"/>
          </p:cNvCxnSpPr>
          <p:nvPr/>
        </p:nvCxnSpPr>
        <p:spPr bwMode="auto">
          <a:xfrm>
            <a:off x="0" y="6597650"/>
            <a:ext cx="9144000" cy="0"/>
          </a:xfrm>
          <a:prstGeom prst="line">
            <a:avLst/>
          </a:prstGeom>
          <a:noFill/>
          <a:ln w="3175" algn="ctr">
            <a:solidFill>
              <a:srgbClr val="31859C"/>
            </a:solidFill>
            <a:round/>
            <a:headEnd/>
            <a:tailEnd/>
          </a:ln>
        </p:spPr>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3"/>
          <p:cNvSpPr>
            <a:spLocks noChangeArrowheads="1"/>
          </p:cNvSpPr>
          <p:nvPr/>
        </p:nvSpPr>
        <p:spPr bwMode="auto">
          <a:xfrm>
            <a:off x="899592" y="6021288"/>
            <a:ext cx="7488832" cy="369332"/>
          </a:xfrm>
          <a:prstGeom prst="rect">
            <a:avLst/>
          </a:prstGeom>
          <a:noFill/>
          <a:ln w="9525">
            <a:noFill/>
            <a:miter lim="800000"/>
            <a:headEnd/>
            <a:tailEnd/>
          </a:ln>
        </p:spPr>
        <p:txBody>
          <a:bodyPr wrap="square">
            <a:spAutoFit/>
          </a:bodyPr>
          <a:lstStyle/>
          <a:p>
            <a:pPr fontAlgn="base">
              <a:spcBef>
                <a:spcPct val="0"/>
              </a:spcBef>
              <a:spcAft>
                <a:spcPct val="0"/>
              </a:spcAft>
            </a:pPr>
            <a:r>
              <a:rPr lang="el-GR" b="1" dirty="0">
                <a:solidFill>
                  <a:srgbClr val="000000"/>
                </a:solidFill>
                <a:latin typeface="Calibri" pitchFamily="34" charset="0"/>
                <a:cs typeface="Arial" charset="0"/>
              </a:rPr>
              <a:t>Σχήμα 8.15 </a:t>
            </a:r>
            <a:r>
              <a:rPr lang="en-GB" dirty="0">
                <a:solidFill>
                  <a:srgbClr val="000000"/>
                </a:solidFill>
                <a:latin typeface="Calibri" pitchFamily="34" charset="0"/>
                <a:cs typeface="Calibri" pitchFamily="34" charset="0"/>
              </a:rPr>
              <a:t>N. Carolina coast</a:t>
            </a:r>
            <a:r>
              <a:rPr lang="el-GR" dirty="0">
                <a:solidFill>
                  <a:srgbClr val="000000"/>
                </a:solidFill>
                <a:latin typeface="Calibri" pitchFamily="34" charset="0"/>
                <a:cs typeface="Calibri" pitchFamily="34" charset="0"/>
              </a:rPr>
              <a:t>. Παράκτια απόθεση και διάβρωση </a:t>
            </a:r>
            <a:r>
              <a:rPr lang="en-GB" dirty="0">
                <a:solidFill>
                  <a:srgbClr val="000000"/>
                </a:solidFill>
                <a:latin typeface="Calibri" pitchFamily="34" charset="0"/>
                <a:cs typeface="Calibri" pitchFamily="34" charset="0"/>
              </a:rPr>
              <a:t>SEPM, 1996</a:t>
            </a:r>
            <a:r>
              <a:rPr lang="en-GB" dirty="0">
                <a:solidFill>
                  <a:srgbClr val="000000"/>
                </a:solidFill>
                <a:latin typeface="Calibri" pitchFamily="34" charset="0"/>
                <a:cs typeface="Arial" charset="0"/>
              </a:rPr>
              <a:t> </a:t>
            </a:r>
          </a:p>
        </p:txBody>
      </p:sp>
      <p:pic>
        <p:nvPicPr>
          <p:cNvPr id="4" name="Picture 2" descr="IMG0047"/>
          <p:cNvPicPr>
            <a:picLocks noChangeAspect="1" noChangeArrowheads="1"/>
          </p:cNvPicPr>
          <p:nvPr/>
        </p:nvPicPr>
        <p:blipFill>
          <a:blip r:embed="rId3" cstate="email"/>
          <a:srcRect/>
          <a:stretch>
            <a:fillRect/>
          </a:stretch>
        </p:blipFill>
        <p:spPr bwMode="auto">
          <a:xfrm>
            <a:off x="1259632" y="1412776"/>
            <a:ext cx="6624637" cy="4465638"/>
          </a:xfrm>
          <a:prstGeom prst="rect">
            <a:avLst/>
          </a:prstGeom>
          <a:noFill/>
          <a:ln w="9525">
            <a:noFill/>
            <a:miter lim="800000"/>
            <a:headEnd/>
            <a:tailEnd/>
          </a:ln>
        </p:spPr>
      </p:pic>
      <p:sp>
        <p:nvSpPr>
          <p:cNvPr id="7" name="6 - TextBox"/>
          <p:cNvSpPr txBox="1"/>
          <p:nvPr/>
        </p:nvSpPr>
        <p:spPr>
          <a:xfrm>
            <a:off x="827584" y="908720"/>
            <a:ext cx="7848872" cy="400110"/>
          </a:xfrm>
          <a:prstGeom prst="rect">
            <a:avLst/>
          </a:prstGeom>
          <a:noFill/>
        </p:spPr>
        <p:txBody>
          <a:bodyPr wrap="square" rtlCol="0">
            <a:spAutoFit/>
          </a:bodyPr>
          <a:lstStyle/>
          <a:p>
            <a:pPr fontAlgn="base">
              <a:spcBef>
                <a:spcPct val="0"/>
              </a:spcBef>
              <a:spcAft>
                <a:spcPct val="0"/>
              </a:spcAft>
            </a:pPr>
            <a:r>
              <a:rPr lang="el-GR" sz="2000" b="1" dirty="0">
                <a:solidFill>
                  <a:srgbClr val="0070C0"/>
                </a:solidFill>
                <a:latin typeface="Calibri" pitchFamily="34" charset="0"/>
                <a:cs typeface="Calibri" pitchFamily="34" charset="0"/>
              </a:rPr>
              <a:t>Άστοχα Παράκτια έργα που διακόπτουν τη διαμήκη </a:t>
            </a:r>
            <a:r>
              <a:rPr lang="el-GR" sz="2000" b="1" dirty="0" err="1">
                <a:solidFill>
                  <a:srgbClr val="0070C0"/>
                </a:solidFill>
                <a:latin typeface="Calibri" pitchFamily="34" charset="0"/>
                <a:cs typeface="Calibri" pitchFamily="34" charset="0"/>
              </a:rPr>
              <a:t>στερεομεταφορά</a:t>
            </a:r>
            <a:endParaRPr lang="en-GB" sz="2000" b="1" dirty="0">
              <a:solidFill>
                <a:srgbClr val="0070C0"/>
              </a:solidFill>
              <a:latin typeface="Calibri" pitchFamily="34" charset="0"/>
              <a:cs typeface="Calibri" pitchFamily="34" charset="0"/>
            </a:endParaRPr>
          </a:p>
        </p:txBody>
      </p:sp>
      <p:sp>
        <p:nvSpPr>
          <p:cNvPr id="5" name="1 - Τίτλος"/>
          <p:cNvSpPr txBox="1">
            <a:spLocks/>
          </p:cNvSpPr>
          <p:nvPr/>
        </p:nvSpPr>
        <p:spPr bwMode="auto">
          <a:xfrm>
            <a:off x="0" y="6597650"/>
            <a:ext cx="9144000" cy="260350"/>
          </a:xfrm>
          <a:prstGeom prst="rect">
            <a:avLst/>
          </a:prstGeom>
          <a:gradFill rotWithShape="1">
            <a:gsLst>
              <a:gs pos="0">
                <a:srgbClr val="95C9D7"/>
              </a:gs>
              <a:gs pos="27000">
                <a:srgbClr val="95C9D7"/>
              </a:gs>
              <a:gs pos="100000">
                <a:srgbClr val="FFFFFF"/>
              </a:gs>
            </a:gsLst>
            <a:lin ang="0" scaled="1"/>
          </a:gradFill>
          <a:ln w="3175" algn="ctr">
            <a:noFill/>
            <a:miter lim="800000"/>
            <a:headEnd/>
            <a:tailEnd/>
          </a:ln>
        </p:spPr>
        <p:txBody>
          <a:bodyPr anchor="ctr"/>
          <a:lstStyle/>
          <a:p>
            <a:pPr algn="ctr" fontAlgn="base">
              <a:spcBef>
                <a:spcPct val="0"/>
              </a:spcBef>
              <a:spcAft>
                <a:spcPct val="0"/>
              </a:spcAft>
            </a:pPr>
            <a:endParaRPr lang="el-GR" sz="3200">
              <a:solidFill>
                <a:srgbClr val="000000"/>
              </a:solidFill>
              <a:latin typeface="Bookman Old Style" pitchFamily="18" charset="0"/>
              <a:cs typeface="Arial" charset="0"/>
            </a:endParaRPr>
          </a:p>
        </p:txBody>
      </p:sp>
      <p:sp>
        <p:nvSpPr>
          <p:cNvPr id="6" name="1 - Τίτλος"/>
          <p:cNvSpPr txBox="1">
            <a:spLocks/>
          </p:cNvSpPr>
          <p:nvPr/>
        </p:nvSpPr>
        <p:spPr bwMode="auto">
          <a:xfrm>
            <a:off x="0" y="0"/>
            <a:ext cx="9144000" cy="836712"/>
          </a:xfrm>
          <a:prstGeom prst="rect">
            <a:avLst/>
          </a:prstGeom>
          <a:gradFill flip="none" rotWithShape="1">
            <a:gsLst>
              <a:gs pos="100000">
                <a:sysClr val="window" lastClr="FFFFFF"/>
              </a:gs>
              <a:gs pos="27000">
                <a:srgbClr val="95C9D7">
                  <a:alpha val="60000"/>
                </a:srgbClr>
              </a:gs>
              <a:gs pos="100000">
                <a:srgbClr val="4BACC6">
                  <a:lumMod val="60000"/>
                  <a:lumOff val="40000"/>
                  <a:tint val="23500"/>
                  <a:satMod val="160000"/>
                </a:srgbClr>
              </a:gs>
            </a:gsLst>
            <a:lin ang="0" scaled="1"/>
            <a:tileRect/>
          </a:gradFill>
          <a:ln w="3175" cap="flat" cmpd="sng" algn="ctr">
            <a:noFill/>
            <a:prstDash val="solid"/>
            <a:miter lim="800000"/>
            <a:headEnd/>
            <a:tailEnd/>
          </a:ln>
          <a:effectLst/>
        </p:spPr>
        <p:txBody>
          <a:bodyPr anchor="ctr"/>
          <a:lstStyle/>
          <a:p>
            <a:pPr algn="ctr" eaLnBrk="0" fontAlgn="base" hangingPunct="0">
              <a:spcBef>
                <a:spcPct val="0"/>
              </a:spcBef>
              <a:spcAft>
                <a:spcPct val="0"/>
              </a:spcAft>
              <a:defRPr/>
            </a:pPr>
            <a:r>
              <a:rPr lang="el-GR" sz="2800" b="1" dirty="0">
                <a:solidFill>
                  <a:sysClr val="windowText" lastClr="000000"/>
                </a:solidFill>
                <a:latin typeface="Calibri"/>
                <a:cs typeface="Arial" charset="0"/>
              </a:rPr>
              <a:t>Ανθρωπογενή αίτια</a:t>
            </a:r>
            <a:endParaRPr lang="el-GR" sz="2800" b="1" dirty="0">
              <a:solidFill>
                <a:sysClr val="windowText" lastClr="000000"/>
              </a:solidFill>
              <a:latin typeface="Bookman Old Style" pitchFamily="18" charset="0"/>
              <a:cs typeface="Arial" charset="0"/>
            </a:endParaRPr>
          </a:p>
        </p:txBody>
      </p:sp>
      <p:cxnSp>
        <p:nvCxnSpPr>
          <p:cNvPr id="8" name="5 - Ευθεία γραμμή σύνδεσης"/>
          <p:cNvCxnSpPr>
            <a:cxnSpLocks noChangeShapeType="1"/>
          </p:cNvCxnSpPr>
          <p:nvPr/>
        </p:nvCxnSpPr>
        <p:spPr bwMode="auto">
          <a:xfrm>
            <a:off x="0" y="836613"/>
            <a:ext cx="9144000" cy="0"/>
          </a:xfrm>
          <a:prstGeom prst="line">
            <a:avLst/>
          </a:prstGeom>
          <a:noFill/>
          <a:ln w="57150" algn="ctr">
            <a:solidFill>
              <a:srgbClr val="31859C"/>
            </a:solidFill>
            <a:round/>
            <a:headEnd/>
            <a:tailEnd/>
          </a:ln>
        </p:spPr>
      </p:cxnSp>
      <p:pic>
        <p:nvPicPr>
          <p:cNvPr id="9" name="Picture 2"/>
          <p:cNvPicPr>
            <a:picLocks noChangeAspect="1" noChangeArrowheads="1"/>
          </p:cNvPicPr>
          <p:nvPr/>
        </p:nvPicPr>
        <p:blipFill>
          <a:blip r:embed="rId4" cstate="email"/>
          <a:srcRect/>
          <a:stretch>
            <a:fillRect/>
          </a:stretch>
        </p:blipFill>
        <p:spPr bwMode="auto">
          <a:xfrm>
            <a:off x="0" y="0"/>
            <a:ext cx="780777" cy="785292"/>
          </a:xfrm>
          <a:prstGeom prst="rect">
            <a:avLst/>
          </a:prstGeom>
          <a:blipFill>
            <a:blip r:embed="rId5" cstate="email"/>
            <a:tile tx="0" ty="0" sx="100000" sy="100000" flip="none" algn="tl"/>
          </a:blipFill>
          <a:ln w="9525">
            <a:noFill/>
            <a:miter lim="800000"/>
            <a:headEnd/>
            <a:tailEnd/>
          </a:ln>
          <a:effectLst>
            <a:innerShdw blurRad="63500" dist="50800" dir="2700000">
              <a:prstClr val="black">
                <a:alpha val="50000"/>
              </a:prstClr>
            </a:innerShdw>
            <a:softEdge rad="63500"/>
          </a:effectLst>
        </p:spPr>
      </p:pic>
      <p:cxnSp>
        <p:nvCxnSpPr>
          <p:cNvPr id="10" name="11 - Ευθεία γραμμή σύνδεσης"/>
          <p:cNvCxnSpPr>
            <a:cxnSpLocks noChangeShapeType="1"/>
          </p:cNvCxnSpPr>
          <p:nvPr/>
        </p:nvCxnSpPr>
        <p:spPr bwMode="auto">
          <a:xfrm>
            <a:off x="0" y="6597650"/>
            <a:ext cx="9144000" cy="0"/>
          </a:xfrm>
          <a:prstGeom prst="line">
            <a:avLst/>
          </a:prstGeom>
          <a:noFill/>
          <a:ln w="3175" algn="ctr">
            <a:solidFill>
              <a:srgbClr val="31859C"/>
            </a:solidFill>
            <a:round/>
            <a:headEnd/>
            <a:tailEnd/>
          </a:ln>
        </p:spPr>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539552" y="1977807"/>
            <a:ext cx="8136904"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l-GR" i="1" u="sng" dirty="0">
                <a:solidFill>
                  <a:srgbClr val="000000"/>
                </a:solidFill>
                <a:latin typeface="Calibri" pitchFamily="34" charset="0"/>
                <a:ea typeface="Calibri" pitchFamily="34" charset="0"/>
                <a:cs typeface="Calibri" pitchFamily="34" charset="0"/>
              </a:rPr>
              <a:t>Παράκτιοι τοίχοι (</a:t>
            </a:r>
            <a:r>
              <a:rPr lang="en-GB" i="1" u="sng" dirty="0">
                <a:solidFill>
                  <a:srgbClr val="000000"/>
                </a:solidFill>
                <a:latin typeface="Calibri" pitchFamily="34" charset="0"/>
                <a:ea typeface="Calibri" pitchFamily="34" charset="0"/>
                <a:cs typeface="Calibri" pitchFamily="34" charset="0"/>
              </a:rPr>
              <a:t>sea</a:t>
            </a:r>
            <a:r>
              <a:rPr lang="el-GR" i="1" u="sng" dirty="0">
                <a:solidFill>
                  <a:srgbClr val="000000"/>
                </a:solidFill>
                <a:latin typeface="Calibri" pitchFamily="34" charset="0"/>
                <a:ea typeface="Calibri" pitchFamily="34" charset="0"/>
                <a:cs typeface="Calibri" pitchFamily="34" charset="0"/>
              </a:rPr>
              <a:t> </a:t>
            </a:r>
            <a:r>
              <a:rPr lang="en-GB" i="1" u="sng" dirty="0">
                <a:solidFill>
                  <a:srgbClr val="000000"/>
                </a:solidFill>
                <a:latin typeface="Calibri" pitchFamily="34" charset="0"/>
                <a:ea typeface="Calibri" pitchFamily="34" charset="0"/>
                <a:cs typeface="Calibri" pitchFamily="34" charset="0"/>
              </a:rPr>
              <a:t>walls</a:t>
            </a:r>
            <a:r>
              <a:rPr lang="el-GR" i="1" u="sng" dirty="0">
                <a:solidFill>
                  <a:srgbClr val="000000"/>
                </a:solidFill>
                <a:latin typeface="Calibri" pitchFamily="34" charset="0"/>
                <a:ea typeface="Calibri" pitchFamily="34" charset="0"/>
                <a:cs typeface="Calibri" pitchFamily="34" charset="0"/>
              </a:rPr>
              <a:t>)</a:t>
            </a:r>
            <a:endParaRPr lang="en-US" i="1" u="sng" dirty="0">
              <a:solidFill>
                <a:srgbClr val="000000"/>
              </a:solidFill>
              <a:latin typeface="Calibri" pitchFamily="34" charset="0"/>
              <a:ea typeface="Calibri" pitchFamily="34" charset="0"/>
              <a:cs typeface="Calibri" pitchFamily="34" charset="0"/>
            </a:endParaRPr>
          </a:p>
          <a:p>
            <a:pPr algn="just" fontAlgn="base">
              <a:spcBef>
                <a:spcPct val="0"/>
              </a:spcBef>
              <a:spcAft>
                <a:spcPct val="0"/>
              </a:spcAft>
            </a:pPr>
            <a:endParaRPr lang="en-GB" u="sng" dirty="0">
              <a:solidFill>
                <a:srgbClr val="000000"/>
              </a:solidFill>
              <a:latin typeface="Calibri" pitchFamily="34" charset="0"/>
              <a:cs typeface="Calibri" pitchFamily="34" charset="0"/>
            </a:endParaRPr>
          </a:p>
          <a:p>
            <a:pPr algn="just" eaLnBrk="0" fontAlgn="base" hangingPunct="0">
              <a:spcBef>
                <a:spcPct val="0"/>
              </a:spcBef>
              <a:spcAft>
                <a:spcPct val="0"/>
              </a:spcAft>
            </a:pPr>
            <a:r>
              <a:rPr lang="el-GR" dirty="0">
                <a:solidFill>
                  <a:srgbClr val="000000"/>
                </a:solidFill>
                <a:latin typeface="Calibri" pitchFamily="34" charset="0"/>
                <a:ea typeface="Calibri" pitchFamily="34" charset="0"/>
                <a:cs typeface="Calibri" pitchFamily="34" charset="0"/>
              </a:rPr>
              <a:t>Αυτοί είναι δομές παράλληλες πάνω στην παραλία. Κατασκευάζονται για να</a:t>
            </a:r>
            <a:r>
              <a:rPr lang="en-US" dirty="0">
                <a:solidFill>
                  <a:srgbClr val="000000"/>
                </a:solidFill>
                <a:latin typeface="Calibri" pitchFamily="34" charset="0"/>
                <a:ea typeface="Calibri" pitchFamily="34" charset="0"/>
                <a:cs typeface="Calibri" pitchFamily="34" charset="0"/>
              </a:rPr>
              <a:t> </a:t>
            </a:r>
            <a:r>
              <a:rPr lang="el-GR" dirty="0">
                <a:solidFill>
                  <a:srgbClr val="000000"/>
                </a:solidFill>
                <a:latin typeface="Calibri" pitchFamily="34" charset="0"/>
                <a:ea typeface="Calibri" pitchFamily="34" charset="0"/>
                <a:cs typeface="Calibri" pitchFamily="34" charset="0"/>
              </a:rPr>
              <a:t>προστατεύσουν την ενδοχώρα (και τις υποδομές της) από την διάβρωση. </a:t>
            </a:r>
            <a:endParaRPr lang="en-US" dirty="0">
              <a:solidFill>
                <a:srgbClr val="000000"/>
              </a:solidFill>
              <a:latin typeface="Calibri" pitchFamily="34" charset="0"/>
              <a:ea typeface="Calibri" pitchFamily="34" charset="0"/>
              <a:cs typeface="Calibri" pitchFamily="34" charset="0"/>
            </a:endParaRPr>
          </a:p>
          <a:p>
            <a:pPr algn="just" eaLnBrk="0" fontAlgn="base" hangingPunct="0">
              <a:spcBef>
                <a:spcPct val="0"/>
              </a:spcBef>
              <a:spcAft>
                <a:spcPct val="0"/>
              </a:spcAft>
            </a:pPr>
            <a:endParaRPr lang="en-US" dirty="0">
              <a:solidFill>
                <a:srgbClr val="000000"/>
              </a:solidFill>
              <a:latin typeface="Calibri" pitchFamily="34" charset="0"/>
              <a:ea typeface="Calibri" pitchFamily="34" charset="0"/>
              <a:cs typeface="Calibri" pitchFamily="34" charset="0"/>
            </a:endParaRPr>
          </a:p>
          <a:p>
            <a:pPr algn="just" eaLnBrk="0" fontAlgn="base" hangingPunct="0">
              <a:spcBef>
                <a:spcPct val="0"/>
              </a:spcBef>
              <a:spcAft>
                <a:spcPct val="0"/>
              </a:spcAft>
            </a:pPr>
            <a:r>
              <a:rPr lang="el-GR" dirty="0">
                <a:solidFill>
                  <a:srgbClr val="000000"/>
                </a:solidFill>
                <a:latin typeface="Calibri" pitchFamily="34" charset="0"/>
                <a:ea typeface="Calibri" pitchFamily="34" charset="0"/>
                <a:cs typeface="Calibri" pitchFamily="34" charset="0"/>
              </a:rPr>
              <a:t>Η θωράκιση</a:t>
            </a:r>
            <a:r>
              <a:rPr lang="en-US" dirty="0">
                <a:solidFill>
                  <a:srgbClr val="000000"/>
                </a:solidFill>
                <a:latin typeface="Calibri" pitchFamily="34" charset="0"/>
                <a:ea typeface="Calibri" pitchFamily="34" charset="0"/>
                <a:cs typeface="Calibri" pitchFamily="34" charset="0"/>
              </a:rPr>
              <a:t> </a:t>
            </a:r>
            <a:r>
              <a:rPr lang="el-GR" dirty="0">
                <a:solidFill>
                  <a:srgbClr val="000000"/>
                </a:solidFill>
                <a:latin typeface="Calibri" pitchFamily="34" charset="0"/>
                <a:ea typeface="Calibri" pitchFamily="34" charset="0"/>
                <a:cs typeface="Calibri" pitchFamily="34" charset="0"/>
              </a:rPr>
              <a:t>αυτή αν και προστατεύει τις κατασκευές πίσω της τείνει να εξαφανίσει την παραλία</a:t>
            </a:r>
            <a:r>
              <a:rPr lang="en-US" dirty="0">
                <a:solidFill>
                  <a:srgbClr val="000000"/>
                </a:solidFill>
                <a:latin typeface="Calibri" pitchFamily="34" charset="0"/>
                <a:ea typeface="Calibri" pitchFamily="34" charset="0"/>
                <a:cs typeface="Calibri" pitchFamily="34" charset="0"/>
              </a:rPr>
              <a:t> </a:t>
            </a:r>
            <a:r>
              <a:rPr lang="el-GR" dirty="0">
                <a:solidFill>
                  <a:srgbClr val="000000"/>
                </a:solidFill>
                <a:latin typeface="Calibri" pitchFamily="34" charset="0"/>
                <a:ea typeface="Calibri" pitchFamily="34" charset="0"/>
                <a:cs typeface="Calibri" pitchFamily="34" charset="0"/>
              </a:rPr>
              <a:t>μπροστά της λόγω ανάκλασης και θραύσης των θυελλωδών κυμάτων πάνω της με</a:t>
            </a:r>
            <a:r>
              <a:rPr lang="en-US" dirty="0">
                <a:solidFill>
                  <a:srgbClr val="000000"/>
                </a:solidFill>
                <a:latin typeface="Calibri" pitchFamily="34" charset="0"/>
                <a:ea typeface="Calibri" pitchFamily="34" charset="0"/>
                <a:cs typeface="Calibri" pitchFamily="34" charset="0"/>
              </a:rPr>
              <a:t> </a:t>
            </a:r>
            <a:r>
              <a:rPr lang="el-GR" dirty="0">
                <a:solidFill>
                  <a:srgbClr val="000000"/>
                </a:solidFill>
                <a:latin typeface="Calibri" pitchFamily="34" charset="0"/>
                <a:ea typeface="Calibri" pitchFamily="34" charset="0"/>
                <a:cs typeface="Calibri" pitchFamily="34" charset="0"/>
              </a:rPr>
              <a:t>αποτέλεσμα την μεγάλη αύξηση της ενέργειας μπροστά της.</a:t>
            </a:r>
            <a:r>
              <a:rPr lang="en-US" dirty="0">
                <a:solidFill>
                  <a:srgbClr val="000000"/>
                </a:solidFill>
                <a:latin typeface="Calibri" pitchFamily="34" charset="0"/>
                <a:ea typeface="Calibri" pitchFamily="34" charset="0"/>
                <a:cs typeface="Calibri" pitchFamily="34" charset="0"/>
              </a:rPr>
              <a:t> </a:t>
            </a:r>
          </a:p>
          <a:p>
            <a:pPr algn="just" eaLnBrk="0" fontAlgn="base" hangingPunct="0">
              <a:spcBef>
                <a:spcPct val="0"/>
              </a:spcBef>
              <a:spcAft>
                <a:spcPct val="0"/>
              </a:spcAft>
            </a:pPr>
            <a:endParaRPr lang="en-US" dirty="0">
              <a:solidFill>
                <a:srgbClr val="000000"/>
              </a:solidFill>
              <a:latin typeface="Calibri" pitchFamily="34" charset="0"/>
              <a:ea typeface="Calibri" pitchFamily="34" charset="0"/>
              <a:cs typeface="Calibri" pitchFamily="34" charset="0"/>
            </a:endParaRPr>
          </a:p>
          <a:p>
            <a:pPr algn="just" eaLnBrk="0" fontAlgn="base" hangingPunct="0">
              <a:spcBef>
                <a:spcPct val="0"/>
              </a:spcBef>
              <a:spcAft>
                <a:spcPct val="0"/>
              </a:spcAft>
            </a:pPr>
            <a:r>
              <a:rPr lang="el-GR" dirty="0">
                <a:solidFill>
                  <a:srgbClr val="000000"/>
                </a:solidFill>
                <a:latin typeface="Calibri" pitchFamily="34" charset="0"/>
                <a:ea typeface="Calibri" pitchFamily="34" charset="0"/>
                <a:cs typeface="Calibri" pitchFamily="34" charset="0"/>
              </a:rPr>
              <a:t>Έτσι, πολλές φορές οι παράκτιοι τοίχοι έχουν σαν αποτέλεσμα την μείωση του</a:t>
            </a:r>
            <a:endParaRPr lang="en-GB" dirty="0">
              <a:solidFill>
                <a:srgbClr val="000000"/>
              </a:solidFill>
              <a:latin typeface="Calibri" pitchFamily="34" charset="0"/>
              <a:cs typeface="Calibri" pitchFamily="34" charset="0"/>
            </a:endParaRPr>
          </a:p>
          <a:p>
            <a:pPr algn="just" eaLnBrk="0" fontAlgn="base" hangingPunct="0">
              <a:spcBef>
                <a:spcPct val="0"/>
              </a:spcBef>
              <a:spcAft>
                <a:spcPct val="0"/>
              </a:spcAft>
            </a:pPr>
            <a:r>
              <a:rPr lang="el-GR" dirty="0">
                <a:solidFill>
                  <a:srgbClr val="000000"/>
                </a:solidFill>
                <a:latin typeface="Calibri" pitchFamily="34" charset="0"/>
                <a:ea typeface="Calibri" pitchFamily="34" charset="0"/>
                <a:cs typeface="Calibri" pitchFamily="34" charset="0"/>
              </a:rPr>
              <a:t>εύρους της παραλίας (</a:t>
            </a:r>
            <a:r>
              <a:rPr lang="en-GB" dirty="0">
                <a:solidFill>
                  <a:srgbClr val="000000"/>
                </a:solidFill>
                <a:latin typeface="Calibri" pitchFamily="34" charset="0"/>
                <a:ea typeface="Calibri" pitchFamily="34" charset="0"/>
                <a:cs typeface="Calibri" pitchFamily="34" charset="0"/>
              </a:rPr>
              <a:t>passive</a:t>
            </a:r>
            <a:r>
              <a:rPr lang="el-GR" dirty="0">
                <a:solidFill>
                  <a:srgbClr val="000000"/>
                </a:solidFill>
                <a:latin typeface="Calibri" pitchFamily="34" charset="0"/>
                <a:ea typeface="Calibri" pitchFamily="34" charset="0"/>
                <a:cs typeface="Calibri" pitchFamily="34" charset="0"/>
              </a:rPr>
              <a:t> </a:t>
            </a:r>
            <a:r>
              <a:rPr lang="en-GB" dirty="0">
                <a:solidFill>
                  <a:srgbClr val="000000"/>
                </a:solidFill>
                <a:latin typeface="Calibri" pitchFamily="34" charset="0"/>
                <a:ea typeface="Calibri" pitchFamily="34" charset="0"/>
                <a:cs typeface="Calibri" pitchFamily="34" charset="0"/>
              </a:rPr>
              <a:t>beach</a:t>
            </a:r>
            <a:r>
              <a:rPr lang="el-GR" dirty="0">
                <a:solidFill>
                  <a:srgbClr val="000000"/>
                </a:solidFill>
                <a:latin typeface="Calibri" pitchFamily="34" charset="0"/>
                <a:ea typeface="Calibri" pitchFamily="34" charset="0"/>
                <a:cs typeface="Calibri" pitchFamily="34" charset="0"/>
              </a:rPr>
              <a:t> </a:t>
            </a:r>
            <a:r>
              <a:rPr lang="en-GB" dirty="0">
                <a:solidFill>
                  <a:srgbClr val="000000"/>
                </a:solidFill>
                <a:latin typeface="Calibri" pitchFamily="34" charset="0"/>
                <a:ea typeface="Calibri" pitchFamily="34" charset="0"/>
                <a:cs typeface="Calibri" pitchFamily="34" charset="0"/>
              </a:rPr>
              <a:t>degradation</a:t>
            </a:r>
            <a:r>
              <a:rPr lang="el-GR" dirty="0">
                <a:solidFill>
                  <a:srgbClr val="000000"/>
                </a:solidFill>
                <a:latin typeface="Calibri" pitchFamily="34" charset="0"/>
                <a:ea typeface="Calibri" pitchFamily="34" charset="0"/>
                <a:cs typeface="Calibri" pitchFamily="34" charset="0"/>
              </a:rPr>
              <a:t>)</a:t>
            </a:r>
            <a:endParaRPr lang="en-US" dirty="0">
              <a:solidFill>
                <a:srgbClr val="000000"/>
              </a:solidFill>
              <a:latin typeface="Calibri" pitchFamily="34" charset="0"/>
              <a:ea typeface="Calibri" pitchFamily="34" charset="0"/>
              <a:cs typeface="Calibri" pitchFamily="34" charset="0"/>
            </a:endParaRPr>
          </a:p>
          <a:p>
            <a:pPr algn="just" eaLnBrk="0" fontAlgn="base" hangingPunct="0">
              <a:spcBef>
                <a:spcPct val="0"/>
              </a:spcBef>
              <a:spcAft>
                <a:spcPct val="0"/>
              </a:spcAft>
            </a:pPr>
            <a:endParaRPr lang="en-US" dirty="0">
              <a:solidFill>
                <a:srgbClr val="000000"/>
              </a:solidFill>
              <a:latin typeface="Calibri" pitchFamily="34" charset="0"/>
              <a:ea typeface="Calibri" pitchFamily="34" charset="0"/>
              <a:cs typeface="Calibri" pitchFamily="34" charset="0"/>
            </a:endParaRPr>
          </a:p>
        </p:txBody>
      </p:sp>
      <p:sp>
        <p:nvSpPr>
          <p:cNvPr id="7" name="6 - TextBox"/>
          <p:cNvSpPr txBox="1"/>
          <p:nvPr/>
        </p:nvSpPr>
        <p:spPr>
          <a:xfrm>
            <a:off x="539552" y="1207204"/>
            <a:ext cx="7416824" cy="400110"/>
          </a:xfrm>
          <a:prstGeom prst="rect">
            <a:avLst/>
          </a:prstGeom>
          <a:noFill/>
        </p:spPr>
        <p:txBody>
          <a:bodyPr wrap="square" rtlCol="0">
            <a:spAutoFit/>
          </a:bodyPr>
          <a:lstStyle/>
          <a:p>
            <a:pPr fontAlgn="base">
              <a:spcBef>
                <a:spcPct val="0"/>
              </a:spcBef>
              <a:spcAft>
                <a:spcPct val="0"/>
              </a:spcAft>
            </a:pPr>
            <a:r>
              <a:rPr lang="el-GR" sz="2000" b="1" dirty="0">
                <a:solidFill>
                  <a:srgbClr val="0070C0"/>
                </a:solidFill>
                <a:latin typeface="Calibri" pitchFamily="34" charset="0"/>
                <a:cs typeface="Calibri" pitchFamily="34" charset="0"/>
              </a:rPr>
              <a:t>Άστοχα Παράκτια έργα</a:t>
            </a:r>
            <a:endParaRPr lang="en-GB" sz="2000" b="1" dirty="0">
              <a:solidFill>
                <a:srgbClr val="0070C0"/>
              </a:solidFill>
              <a:latin typeface="Calibri" pitchFamily="34" charset="0"/>
              <a:cs typeface="Calibri" pitchFamily="34" charset="0"/>
            </a:endParaRPr>
          </a:p>
        </p:txBody>
      </p:sp>
      <p:sp>
        <p:nvSpPr>
          <p:cNvPr id="4" name="1 - Τίτλος"/>
          <p:cNvSpPr txBox="1">
            <a:spLocks/>
          </p:cNvSpPr>
          <p:nvPr/>
        </p:nvSpPr>
        <p:spPr bwMode="auto">
          <a:xfrm>
            <a:off x="0" y="6597650"/>
            <a:ext cx="9144000" cy="260350"/>
          </a:xfrm>
          <a:prstGeom prst="rect">
            <a:avLst/>
          </a:prstGeom>
          <a:gradFill rotWithShape="1">
            <a:gsLst>
              <a:gs pos="0">
                <a:srgbClr val="95C9D7"/>
              </a:gs>
              <a:gs pos="27000">
                <a:srgbClr val="95C9D7"/>
              </a:gs>
              <a:gs pos="100000">
                <a:srgbClr val="FFFFFF"/>
              </a:gs>
            </a:gsLst>
            <a:lin ang="0" scaled="1"/>
          </a:gradFill>
          <a:ln w="3175" algn="ctr">
            <a:noFill/>
            <a:miter lim="800000"/>
            <a:headEnd/>
            <a:tailEnd/>
          </a:ln>
        </p:spPr>
        <p:txBody>
          <a:bodyPr anchor="ctr"/>
          <a:lstStyle/>
          <a:p>
            <a:pPr algn="ctr" fontAlgn="base">
              <a:spcBef>
                <a:spcPct val="0"/>
              </a:spcBef>
              <a:spcAft>
                <a:spcPct val="0"/>
              </a:spcAft>
            </a:pPr>
            <a:endParaRPr lang="el-GR" sz="3200">
              <a:solidFill>
                <a:srgbClr val="000000"/>
              </a:solidFill>
              <a:latin typeface="Bookman Old Style" pitchFamily="18" charset="0"/>
              <a:cs typeface="Arial" charset="0"/>
            </a:endParaRPr>
          </a:p>
        </p:txBody>
      </p:sp>
      <p:sp>
        <p:nvSpPr>
          <p:cNvPr id="5" name="1 - Τίτλος"/>
          <p:cNvSpPr txBox="1">
            <a:spLocks/>
          </p:cNvSpPr>
          <p:nvPr/>
        </p:nvSpPr>
        <p:spPr bwMode="auto">
          <a:xfrm>
            <a:off x="0" y="0"/>
            <a:ext cx="9144000" cy="836712"/>
          </a:xfrm>
          <a:prstGeom prst="rect">
            <a:avLst/>
          </a:prstGeom>
          <a:gradFill flip="none" rotWithShape="1">
            <a:gsLst>
              <a:gs pos="100000">
                <a:sysClr val="window" lastClr="FFFFFF"/>
              </a:gs>
              <a:gs pos="27000">
                <a:srgbClr val="95C9D7">
                  <a:alpha val="60000"/>
                </a:srgbClr>
              </a:gs>
              <a:gs pos="100000">
                <a:srgbClr val="4BACC6">
                  <a:lumMod val="60000"/>
                  <a:lumOff val="40000"/>
                  <a:tint val="23500"/>
                  <a:satMod val="160000"/>
                </a:srgbClr>
              </a:gs>
            </a:gsLst>
            <a:lin ang="0" scaled="1"/>
            <a:tileRect/>
          </a:gradFill>
          <a:ln w="3175" cap="flat" cmpd="sng" algn="ctr">
            <a:noFill/>
            <a:prstDash val="solid"/>
            <a:miter lim="800000"/>
            <a:headEnd/>
            <a:tailEnd/>
          </a:ln>
          <a:effectLst/>
        </p:spPr>
        <p:txBody>
          <a:bodyPr anchor="ctr"/>
          <a:lstStyle/>
          <a:p>
            <a:pPr algn="ctr" eaLnBrk="0" fontAlgn="base" hangingPunct="0">
              <a:spcBef>
                <a:spcPct val="0"/>
              </a:spcBef>
              <a:spcAft>
                <a:spcPct val="0"/>
              </a:spcAft>
              <a:defRPr/>
            </a:pPr>
            <a:r>
              <a:rPr lang="el-GR" sz="2800" b="1" dirty="0">
                <a:solidFill>
                  <a:sysClr val="windowText" lastClr="000000"/>
                </a:solidFill>
                <a:latin typeface="Calibri"/>
                <a:cs typeface="Arial" charset="0"/>
              </a:rPr>
              <a:t>Ανθρωπογενή αίτια</a:t>
            </a:r>
            <a:endParaRPr lang="el-GR" sz="2800" b="1" dirty="0">
              <a:solidFill>
                <a:sysClr val="windowText" lastClr="000000"/>
              </a:solidFill>
              <a:latin typeface="Bookman Old Style" pitchFamily="18" charset="0"/>
              <a:cs typeface="Arial" charset="0"/>
            </a:endParaRPr>
          </a:p>
        </p:txBody>
      </p:sp>
      <p:cxnSp>
        <p:nvCxnSpPr>
          <p:cNvPr id="6" name="5 - Ευθεία γραμμή σύνδεσης"/>
          <p:cNvCxnSpPr>
            <a:cxnSpLocks noChangeShapeType="1"/>
          </p:cNvCxnSpPr>
          <p:nvPr/>
        </p:nvCxnSpPr>
        <p:spPr bwMode="auto">
          <a:xfrm>
            <a:off x="0" y="836613"/>
            <a:ext cx="9144000" cy="0"/>
          </a:xfrm>
          <a:prstGeom prst="line">
            <a:avLst/>
          </a:prstGeom>
          <a:noFill/>
          <a:ln w="57150" algn="ctr">
            <a:solidFill>
              <a:srgbClr val="31859C"/>
            </a:solidFill>
            <a:round/>
            <a:headEnd/>
            <a:tailEnd/>
          </a:ln>
        </p:spPr>
      </p:cxnSp>
      <p:pic>
        <p:nvPicPr>
          <p:cNvPr id="8" name="Picture 2"/>
          <p:cNvPicPr>
            <a:picLocks noChangeAspect="1" noChangeArrowheads="1"/>
          </p:cNvPicPr>
          <p:nvPr/>
        </p:nvPicPr>
        <p:blipFill>
          <a:blip r:embed="rId3" cstate="email"/>
          <a:srcRect/>
          <a:stretch>
            <a:fillRect/>
          </a:stretch>
        </p:blipFill>
        <p:spPr bwMode="auto">
          <a:xfrm>
            <a:off x="0" y="0"/>
            <a:ext cx="780777" cy="785292"/>
          </a:xfrm>
          <a:prstGeom prst="rect">
            <a:avLst/>
          </a:prstGeom>
          <a:blipFill>
            <a:blip r:embed="rId4" cstate="email"/>
            <a:tile tx="0" ty="0" sx="100000" sy="100000" flip="none" algn="tl"/>
          </a:blipFill>
          <a:ln w="9525">
            <a:noFill/>
            <a:miter lim="800000"/>
            <a:headEnd/>
            <a:tailEnd/>
          </a:ln>
          <a:effectLst>
            <a:innerShdw blurRad="63500" dist="50800" dir="2700000">
              <a:prstClr val="black">
                <a:alpha val="50000"/>
              </a:prstClr>
            </a:innerShdw>
            <a:softEdge rad="63500"/>
          </a:effectLst>
        </p:spPr>
      </p:pic>
      <p:cxnSp>
        <p:nvCxnSpPr>
          <p:cNvPr id="9" name="11 - Ευθεία γραμμή σύνδεσης"/>
          <p:cNvCxnSpPr>
            <a:cxnSpLocks noChangeShapeType="1"/>
          </p:cNvCxnSpPr>
          <p:nvPr/>
        </p:nvCxnSpPr>
        <p:spPr bwMode="auto">
          <a:xfrm>
            <a:off x="0" y="6597650"/>
            <a:ext cx="9144000" cy="0"/>
          </a:xfrm>
          <a:prstGeom prst="line">
            <a:avLst/>
          </a:prstGeom>
          <a:noFill/>
          <a:ln w="3175" algn="ctr">
            <a:solidFill>
              <a:srgbClr val="31859C"/>
            </a:solidFill>
            <a:round/>
            <a:headEnd/>
            <a:tailEnd/>
          </a:ln>
        </p:spPr>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p:cNvPicPr>
            <a:picLocks noChangeAspect="1" noChangeArrowheads="1"/>
          </p:cNvPicPr>
          <p:nvPr/>
        </p:nvPicPr>
        <p:blipFill>
          <a:blip r:embed="rId2" cstate="email"/>
          <a:srcRect/>
          <a:stretch>
            <a:fillRect/>
          </a:stretch>
        </p:blipFill>
        <p:spPr bwMode="auto">
          <a:xfrm>
            <a:off x="251519" y="1391431"/>
            <a:ext cx="4466465" cy="2906156"/>
          </a:xfrm>
          <a:prstGeom prst="rect">
            <a:avLst/>
          </a:prstGeom>
          <a:noFill/>
          <a:ln w="9525">
            <a:noFill/>
            <a:miter lim="800000"/>
            <a:headEnd/>
            <a:tailEnd/>
          </a:ln>
        </p:spPr>
      </p:pic>
      <p:pic>
        <p:nvPicPr>
          <p:cNvPr id="79876" name="Picture 7" descr="erosion a"/>
          <p:cNvPicPr>
            <a:picLocks noChangeAspect="1" noChangeArrowheads="1"/>
          </p:cNvPicPr>
          <p:nvPr/>
        </p:nvPicPr>
        <p:blipFill>
          <a:blip r:embed="rId3" cstate="email"/>
          <a:srcRect l="9917" r="51486" b="48708"/>
          <a:stretch>
            <a:fillRect/>
          </a:stretch>
        </p:blipFill>
        <p:spPr bwMode="auto">
          <a:xfrm>
            <a:off x="5004048" y="1242728"/>
            <a:ext cx="3456384" cy="3203562"/>
          </a:xfrm>
          <a:prstGeom prst="rect">
            <a:avLst/>
          </a:prstGeom>
          <a:noFill/>
          <a:ln w="9525">
            <a:noFill/>
            <a:miter lim="800000"/>
            <a:headEnd/>
            <a:tailEnd/>
          </a:ln>
        </p:spPr>
      </p:pic>
      <p:sp>
        <p:nvSpPr>
          <p:cNvPr id="161800" name="Text Box 8"/>
          <p:cNvSpPr txBox="1">
            <a:spLocks noChangeArrowheads="1"/>
          </p:cNvSpPr>
          <p:nvPr/>
        </p:nvSpPr>
        <p:spPr bwMode="auto">
          <a:xfrm>
            <a:off x="649532" y="4714110"/>
            <a:ext cx="8136904" cy="1200329"/>
          </a:xfrm>
          <a:prstGeom prst="rect">
            <a:avLst/>
          </a:prstGeom>
          <a:noFill/>
          <a:ln w="9525">
            <a:noFill/>
            <a:miter lim="800000"/>
            <a:headEnd/>
            <a:tailEnd/>
          </a:ln>
          <a:effectLst/>
        </p:spPr>
        <p:txBody>
          <a:bodyPr wrap="square">
            <a:spAutoFit/>
          </a:bodyPr>
          <a:lstStyle/>
          <a:p>
            <a:pPr fontAlgn="base">
              <a:spcBef>
                <a:spcPct val="0"/>
              </a:spcBef>
              <a:spcAft>
                <a:spcPct val="0"/>
              </a:spcAft>
              <a:defRPr/>
            </a:pPr>
            <a:r>
              <a:rPr lang="el-GR" b="1" dirty="0">
                <a:solidFill>
                  <a:srgbClr val="000000"/>
                </a:solidFill>
                <a:latin typeface="Calibri" pitchFamily="34" charset="0"/>
                <a:cs typeface="Calibri" pitchFamily="34" charset="0"/>
              </a:rPr>
              <a:t>Σχήμα 8.16 </a:t>
            </a:r>
            <a:r>
              <a:rPr lang="el-GR" dirty="0">
                <a:solidFill>
                  <a:srgbClr val="000000"/>
                </a:solidFill>
                <a:latin typeface="Calibri" pitchFamily="34" charset="0"/>
                <a:cs typeface="Calibri" pitchFamily="34" charset="0"/>
              </a:rPr>
              <a:t>Διάβρωση παραλιών από άστοχα παράκτια έργα όπως παράκτιοι τοίχοι (</a:t>
            </a:r>
            <a:r>
              <a:rPr lang="en-US" dirty="0">
                <a:solidFill>
                  <a:srgbClr val="000000"/>
                </a:solidFill>
                <a:latin typeface="Calibri" pitchFamily="34" charset="0"/>
                <a:cs typeface="Calibri" pitchFamily="34" charset="0"/>
              </a:rPr>
              <a:t>fronting seawalls</a:t>
            </a:r>
            <a:r>
              <a:rPr lang="el-GR" dirty="0">
                <a:solidFill>
                  <a:srgbClr val="000000"/>
                </a:solidFill>
                <a:latin typeface="Calibri" pitchFamily="34" charset="0"/>
                <a:cs typeface="Calibri" pitchFamily="34" charset="0"/>
              </a:rPr>
              <a:t>)</a:t>
            </a:r>
            <a:r>
              <a:rPr lang="en-US" dirty="0">
                <a:solidFill>
                  <a:srgbClr val="000000"/>
                </a:solidFill>
                <a:latin typeface="Calibri" pitchFamily="34" charset="0"/>
                <a:cs typeface="Calibri" pitchFamily="34" charset="0"/>
              </a:rPr>
              <a:t>: </a:t>
            </a:r>
          </a:p>
          <a:p>
            <a:pPr marL="342900" indent="-342900" fontAlgn="base">
              <a:spcBef>
                <a:spcPct val="0"/>
              </a:spcBef>
              <a:spcAft>
                <a:spcPct val="0"/>
              </a:spcAft>
              <a:buFontTx/>
              <a:buAutoNum type="alphaLcParenBoth"/>
              <a:defRPr/>
            </a:pPr>
            <a:r>
              <a:rPr lang="en-US" dirty="0">
                <a:solidFill>
                  <a:srgbClr val="000000"/>
                </a:solidFill>
                <a:latin typeface="Calibri" pitchFamily="34" charset="0"/>
                <a:cs typeface="Calibri" pitchFamily="34" charset="0"/>
              </a:rPr>
              <a:t>Florida (Morton et al., 2004), </a:t>
            </a:r>
          </a:p>
          <a:p>
            <a:pPr marL="342900" indent="-342900" fontAlgn="base">
              <a:spcBef>
                <a:spcPct val="0"/>
              </a:spcBef>
              <a:spcAft>
                <a:spcPct val="0"/>
              </a:spcAft>
              <a:buFontTx/>
              <a:buAutoNum type="alphaLcParenBoth"/>
              <a:defRPr/>
            </a:pPr>
            <a:r>
              <a:rPr lang="el-GR" dirty="0">
                <a:solidFill>
                  <a:srgbClr val="000000"/>
                </a:solidFill>
                <a:latin typeface="Calibri" pitchFamily="34" charset="0"/>
                <a:cs typeface="Calibri" pitchFamily="34" charset="0"/>
              </a:rPr>
              <a:t>Ερεσός, Λέσβος</a:t>
            </a:r>
            <a:endParaRPr lang="en-US" dirty="0">
              <a:solidFill>
                <a:srgbClr val="000000"/>
              </a:solidFill>
              <a:latin typeface="Calibri" pitchFamily="34" charset="0"/>
              <a:cs typeface="Calibri" pitchFamily="34" charset="0"/>
            </a:endParaRPr>
          </a:p>
        </p:txBody>
      </p:sp>
      <p:sp>
        <p:nvSpPr>
          <p:cNvPr id="6" name="1 - Τίτλος"/>
          <p:cNvSpPr txBox="1">
            <a:spLocks/>
          </p:cNvSpPr>
          <p:nvPr/>
        </p:nvSpPr>
        <p:spPr bwMode="auto">
          <a:xfrm>
            <a:off x="0" y="6597650"/>
            <a:ext cx="9144000" cy="260350"/>
          </a:xfrm>
          <a:prstGeom prst="rect">
            <a:avLst/>
          </a:prstGeom>
          <a:gradFill rotWithShape="1">
            <a:gsLst>
              <a:gs pos="0">
                <a:srgbClr val="95C9D7"/>
              </a:gs>
              <a:gs pos="27000">
                <a:srgbClr val="95C9D7"/>
              </a:gs>
              <a:gs pos="100000">
                <a:srgbClr val="FFFFFF"/>
              </a:gs>
            </a:gsLst>
            <a:lin ang="0" scaled="1"/>
          </a:gradFill>
          <a:ln w="3175" algn="ctr">
            <a:noFill/>
            <a:miter lim="800000"/>
            <a:headEnd/>
            <a:tailEnd/>
          </a:ln>
        </p:spPr>
        <p:txBody>
          <a:bodyPr anchor="ctr"/>
          <a:lstStyle/>
          <a:p>
            <a:pPr algn="ctr" fontAlgn="base">
              <a:spcBef>
                <a:spcPct val="0"/>
              </a:spcBef>
              <a:spcAft>
                <a:spcPct val="0"/>
              </a:spcAft>
            </a:pPr>
            <a:endParaRPr lang="el-GR" sz="3200">
              <a:solidFill>
                <a:srgbClr val="000000"/>
              </a:solidFill>
              <a:latin typeface="Bookman Old Style" pitchFamily="18" charset="0"/>
              <a:cs typeface="Arial" charset="0"/>
            </a:endParaRPr>
          </a:p>
        </p:txBody>
      </p:sp>
      <p:sp>
        <p:nvSpPr>
          <p:cNvPr id="7" name="1 - Τίτλος"/>
          <p:cNvSpPr txBox="1">
            <a:spLocks/>
          </p:cNvSpPr>
          <p:nvPr/>
        </p:nvSpPr>
        <p:spPr bwMode="auto">
          <a:xfrm>
            <a:off x="0" y="0"/>
            <a:ext cx="9144000" cy="836712"/>
          </a:xfrm>
          <a:prstGeom prst="rect">
            <a:avLst/>
          </a:prstGeom>
          <a:gradFill flip="none" rotWithShape="1">
            <a:gsLst>
              <a:gs pos="100000">
                <a:sysClr val="window" lastClr="FFFFFF"/>
              </a:gs>
              <a:gs pos="27000">
                <a:srgbClr val="95C9D7">
                  <a:alpha val="60000"/>
                </a:srgbClr>
              </a:gs>
              <a:gs pos="100000">
                <a:srgbClr val="4BACC6">
                  <a:lumMod val="60000"/>
                  <a:lumOff val="40000"/>
                  <a:tint val="23500"/>
                  <a:satMod val="160000"/>
                </a:srgbClr>
              </a:gs>
            </a:gsLst>
            <a:lin ang="0" scaled="1"/>
            <a:tileRect/>
          </a:gradFill>
          <a:ln w="3175" cap="flat" cmpd="sng" algn="ctr">
            <a:noFill/>
            <a:prstDash val="solid"/>
            <a:miter lim="800000"/>
            <a:headEnd/>
            <a:tailEnd/>
          </a:ln>
          <a:effectLst/>
        </p:spPr>
        <p:txBody>
          <a:bodyPr anchor="ctr"/>
          <a:lstStyle/>
          <a:p>
            <a:pPr algn="ctr" eaLnBrk="0" fontAlgn="base" hangingPunct="0">
              <a:spcBef>
                <a:spcPct val="0"/>
              </a:spcBef>
              <a:spcAft>
                <a:spcPct val="0"/>
              </a:spcAft>
              <a:defRPr/>
            </a:pPr>
            <a:r>
              <a:rPr lang="el-GR" sz="2800" b="1" dirty="0">
                <a:solidFill>
                  <a:sysClr val="windowText" lastClr="000000"/>
                </a:solidFill>
                <a:latin typeface="Calibri"/>
                <a:cs typeface="Arial" charset="0"/>
              </a:rPr>
              <a:t>Ανθρωπογενή αίτια</a:t>
            </a:r>
            <a:endParaRPr lang="el-GR" sz="2800" b="1" dirty="0">
              <a:solidFill>
                <a:sysClr val="windowText" lastClr="000000"/>
              </a:solidFill>
              <a:latin typeface="Bookman Old Style" pitchFamily="18" charset="0"/>
              <a:cs typeface="Arial" charset="0"/>
            </a:endParaRPr>
          </a:p>
        </p:txBody>
      </p:sp>
      <p:cxnSp>
        <p:nvCxnSpPr>
          <p:cNvPr id="8" name="5 - Ευθεία γραμμή σύνδεσης"/>
          <p:cNvCxnSpPr>
            <a:cxnSpLocks noChangeShapeType="1"/>
          </p:cNvCxnSpPr>
          <p:nvPr/>
        </p:nvCxnSpPr>
        <p:spPr bwMode="auto">
          <a:xfrm>
            <a:off x="0" y="836613"/>
            <a:ext cx="9144000" cy="0"/>
          </a:xfrm>
          <a:prstGeom prst="line">
            <a:avLst/>
          </a:prstGeom>
          <a:noFill/>
          <a:ln w="57150" algn="ctr">
            <a:solidFill>
              <a:srgbClr val="31859C"/>
            </a:solidFill>
            <a:round/>
            <a:headEnd/>
            <a:tailEnd/>
          </a:ln>
        </p:spPr>
      </p:cxnSp>
      <p:pic>
        <p:nvPicPr>
          <p:cNvPr id="9" name="Picture 2"/>
          <p:cNvPicPr>
            <a:picLocks noChangeAspect="1" noChangeArrowheads="1"/>
          </p:cNvPicPr>
          <p:nvPr/>
        </p:nvPicPr>
        <p:blipFill>
          <a:blip r:embed="rId4" cstate="email"/>
          <a:srcRect/>
          <a:stretch>
            <a:fillRect/>
          </a:stretch>
        </p:blipFill>
        <p:spPr bwMode="auto">
          <a:xfrm>
            <a:off x="0" y="0"/>
            <a:ext cx="780777" cy="785292"/>
          </a:xfrm>
          <a:prstGeom prst="rect">
            <a:avLst/>
          </a:prstGeom>
          <a:blipFill>
            <a:blip r:embed="rId5" cstate="email"/>
            <a:tile tx="0" ty="0" sx="100000" sy="100000" flip="none" algn="tl"/>
          </a:blipFill>
          <a:ln w="9525">
            <a:noFill/>
            <a:miter lim="800000"/>
            <a:headEnd/>
            <a:tailEnd/>
          </a:ln>
          <a:effectLst>
            <a:innerShdw blurRad="63500" dist="50800" dir="2700000">
              <a:prstClr val="black">
                <a:alpha val="50000"/>
              </a:prstClr>
            </a:innerShdw>
            <a:softEdge rad="63500"/>
          </a:effectLst>
        </p:spPr>
      </p:pic>
      <p:cxnSp>
        <p:nvCxnSpPr>
          <p:cNvPr id="10" name="11 - Ευθεία γραμμή σύνδεσης"/>
          <p:cNvCxnSpPr>
            <a:cxnSpLocks noChangeShapeType="1"/>
          </p:cNvCxnSpPr>
          <p:nvPr/>
        </p:nvCxnSpPr>
        <p:spPr bwMode="auto">
          <a:xfrm>
            <a:off x="0" y="6597650"/>
            <a:ext cx="9144000" cy="0"/>
          </a:xfrm>
          <a:prstGeom prst="line">
            <a:avLst/>
          </a:prstGeom>
          <a:noFill/>
          <a:ln w="3175" algn="ctr">
            <a:solidFill>
              <a:srgbClr val="31859C"/>
            </a:solidFill>
            <a:round/>
            <a:headEnd/>
            <a:tailEnd/>
          </a:ln>
        </p:spPr>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Text Box 5"/>
          <p:cNvSpPr txBox="1">
            <a:spLocks noChangeArrowheads="1"/>
          </p:cNvSpPr>
          <p:nvPr/>
        </p:nvSpPr>
        <p:spPr bwMode="auto">
          <a:xfrm>
            <a:off x="467544" y="908720"/>
            <a:ext cx="8207375" cy="5189113"/>
          </a:xfrm>
          <a:prstGeom prst="rect">
            <a:avLst/>
          </a:prstGeom>
          <a:noFill/>
          <a:ln w="9525">
            <a:noFill/>
            <a:miter lim="800000"/>
            <a:headEnd/>
            <a:tailEnd/>
          </a:ln>
        </p:spPr>
        <p:txBody>
          <a:bodyPr>
            <a:spAutoFit/>
          </a:bodyPr>
          <a:lstStyle/>
          <a:p>
            <a:pPr fontAlgn="base">
              <a:lnSpc>
                <a:spcPct val="115000"/>
              </a:lnSpc>
              <a:spcBef>
                <a:spcPct val="0"/>
              </a:spcBef>
            </a:pPr>
            <a:r>
              <a:rPr lang="el-GR" sz="2000" b="1" dirty="0">
                <a:solidFill>
                  <a:srgbClr val="0070C0"/>
                </a:solidFill>
                <a:latin typeface="Calibri" pitchFamily="34" charset="0"/>
                <a:cs typeface="Arial" charset="0"/>
              </a:rPr>
              <a:t>Η δημιουργία ισχυρών παράκτιων κυματισμών από γρήγορα πλοία </a:t>
            </a:r>
            <a:endParaRPr lang="en-US" sz="2000" b="1" dirty="0">
              <a:solidFill>
                <a:srgbClr val="0070C0"/>
              </a:solidFill>
              <a:latin typeface="Calibri" pitchFamily="34" charset="0"/>
              <a:cs typeface="Arial" charset="0"/>
            </a:endParaRPr>
          </a:p>
          <a:p>
            <a:pPr fontAlgn="base">
              <a:lnSpc>
                <a:spcPct val="115000"/>
              </a:lnSpc>
              <a:spcBef>
                <a:spcPct val="0"/>
              </a:spcBef>
            </a:pPr>
            <a:endParaRPr lang="el-GR" sz="1600" dirty="0">
              <a:solidFill>
                <a:srgbClr val="000000"/>
              </a:solidFill>
              <a:latin typeface="Calibri" pitchFamily="34" charset="0"/>
              <a:cs typeface="Arial" charset="0"/>
            </a:endParaRPr>
          </a:p>
          <a:p>
            <a:pPr algn="just" fontAlgn="base">
              <a:lnSpc>
                <a:spcPct val="115000"/>
              </a:lnSpc>
              <a:spcBef>
                <a:spcPct val="0"/>
              </a:spcBef>
            </a:pPr>
            <a:r>
              <a:rPr lang="el-GR" dirty="0">
                <a:solidFill>
                  <a:srgbClr val="000000"/>
                </a:solidFill>
                <a:latin typeface="Calibri"/>
                <a:ea typeface="Calibri"/>
                <a:cs typeface="Calibri"/>
              </a:rPr>
              <a:t>Το ισοζύγιο των παραλιακών ιζημάτων ελέγχεται επίσης από το κυματικό καθεστώς. </a:t>
            </a:r>
            <a:endParaRPr lang="en-US" dirty="0">
              <a:solidFill>
                <a:srgbClr val="000000"/>
              </a:solidFill>
              <a:latin typeface="Calibri"/>
              <a:ea typeface="Calibri"/>
              <a:cs typeface="Calibri"/>
            </a:endParaRPr>
          </a:p>
          <a:p>
            <a:pPr algn="just" fontAlgn="base">
              <a:lnSpc>
                <a:spcPct val="115000"/>
              </a:lnSpc>
              <a:spcBef>
                <a:spcPct val="0"/>
              </a:spcBef>
            </a:pPr>
            <a:endParaRPr lang="en-US" dirty="0">
              <a:solidFill>
                <a:srgbClr val="000000"/>
              </a:solidFill>
              <a:latin typeface="Calibri"/>
              <a:ea typeface="Calibri"/>
              <a:cs typeface="Calibri"/>
            </a:endParaRPr>
          </a:p>
          <a:p>
            <a:pPr algn="just" fontAlgn="base">
              <a:lnSpc>
                <a:spcPct val="115000"/>
              </a:lnSpc>
              <a:spcBef>
                <a:spcPct val="0"/>
              </a:spcBef>
            </a:pPr>
            <a:r>
              <a:rPr lang="el-GR" dirty="0">
                <a:solidFill>
                  <a:srgbClr val="000000"/>
                </a:solidFill>
                <a:latin typeface="Calibri"/>
                <a:ea typeface="Calibri"/>
                <a:cs typeface="Calibri"/>
              </a:rPr>
              <a:t>Τα τελευταία χρόνια στις ελληνικές παραλίες (και όχι</a:t>
            </a:r>
            <a:r>
              <a:rPr lang="en-US" dirty="0">
                <a:solidFill>
                  <a:srgbClr val="000000"/>
                </a:solidFill>
                <a:latin typeface="Calibri"/>
                <a:ea typeface="Calibri"/>
                <a:cs typeface="Calibri"/>
              </a:rPr>
              <a:t> </a:t>
            </a:r>
            <a:r>
              <a:rPr lang="el-GR" dirty="0">
                <a:solidFill>
                  <a:srgbClr val="000000"/>
                </a:solidFill>
                <a:latin typeface="Calibri"/>
                <a:ea typeface="Calibri"/>
                <a:cs typeface="Calibri"/>
              </a:rPr>
              <a:t>μόνον) εμφανίζονται κυματισμοί που δεν οφείλονται σε φυσικούς παράγοντες, όπως ο</a:t>
            </a:r>
            <a:r>
              <a:rPr lang="en-US" dirty="0">
                <a:solidFill>
                  <a:srgbClr val="000000"/>
                </a:solidFill>
                <a:latin typeface="Calibri"/>
                <a:ea typeface="Calibri"/>
                <a:cs typeface="Calibri"/>
              </a:rPr>
              <a:t> </a:t>
            </a:r>
            <a:r>
              <a:rPr lang="el-GR" dirty="0">
                <a:solidFill>
                  <a:srgbClr val="000000"/>
                </a:solidFill>
                <a:latin typeface="Calibri"/>
                <a:ea typeface="Calibri"/>
                <a:cs typeface="Calibri"/>
              </a:rPr>
              <a:t>άνεμος, αλλά στην διέλευση συμβατικών και ταχύπλοων πλοίων της γραμμής.</a:t>
            </a:r>
            <a:endParaRPr lang="en-US" dirty="0">
              <a:solidFill>
                <a:srgbClr val="000000"/>
              </a:solidFill>
              <a:latin typeface="Calibri"/>
              <a:ea typeface="Calibri"/>
              <a:cs typeface="Calibri"/>
            </a:endParaRPr>
          </a:p>
          <a:p>
            <a:pPr algn="just" fontAlgn="base">
              <a:lnSpc>
                <a:spcPct val="115000"/>
              </a:lnSpc>
              <a:spcBef>
                <a:spcPct val="0"/>
              </a:spcBef>
            </a:pPr>
            <a:endParaRPr lang="en-US" dirty="0">
              <a:solidFill>
                <a:srgbClr val="000000"/>
              </a:solidFill>
              <a:latin typeface="Calibri"/>
              <a:ea typeface="Calibri"/>
              <a:cs typeface="Calibri"/>
            </a:endParaRPr>
          </a:p>
          <a:p>
            <a:pPr algn="just" fontAlgn="base">
              <a:lnSpc>
                <a:spcPct val="115000"/>
              </a:lnSpc>
              <a:spcBef>
                <a:spcPct val="0"/>
              </a:spcBef>
            </a:pPr>
            <a:r>
              <a:rPr lang="el-GR" dirty="0">
                <a:solidFill>
                  <a:srgbClr val="000000"/>
                </a:solidFill>
                <a:latin typeface="Calibri"/>
                <a:ea typeface="Calibri"/>
                <a:cs typeface="Calibri"/>
              </a:rPr>
              <a:t>Τα κύματα</a:t>
            </a:r>
            <a:r>
              <a:rPr lang="en-US" dirty="0">
                <a:solidFill>
                  <a:srgbClr val="000000"/>
                </a:solidFill>
                <a:latin typeface="Calibri"/>
                <a:ea typeface="Calibri"/>
                <a:cs typeface="Calibri"/>
              </a:rPr>
              <a:t> </a:t>
            </a:r>
            <a:r>
              <a:rPr lang="el-GR" dirty="0">
                <a:solidFill>
                  <a:srgbClr val="000000"/>
                </a:solidFill>
                <a:latin typeface="Calibri"/>
                <a:ea typeface="Calibri"/>
                <a:cs typeface="Calibri"/>
              </a:rPr>
              <a:t>από διέλευση πλοίων, αν και περιορισμένης διάρκειας, χαρακτηρίζονται από μεγάλη</a:t>
            </a:r>
            <a:r>
              <a:rPr lang="en-US" dirty="0">
                <a:solidFill>
                  <a:srgbClr val="000000"/>
                </a:solidFill>
                <a:latin typeface="Calibri"/>
                <a:ea typeface="Calibri"/>
                <a:cs typeface="Calibri"/>
              </a:rPr>
              <a:t> </a:t>
            </a:r>
            <a:r>
              <a:rPr lang="el-GR" dirty="0">
                <a:solidFill>
                  <a:srgbClr val="000000"/>
                </a:solidFill>
                <a:latin typeface="Calibri"/>
                <a:ea typeface="Calibri"/>
                <a:cs typeface="Calibri"/>
              </a:rPr>
              <a:t>ενέργεια και έχουν την δυνατότητα να επηρεάσουν σοβαρά την παραλιακή</a:t>
            </a:r>
            <a:r>
              <a:rPr lang="en-US" dirty="0">
                <a:solidFill>
                  <a:srgbClr val="000000"/>
                </a:solidFill>
                <a:latin typeface="Calibri"/>
                <a:ea typeface="Calibri"/>
                <a:cs typeface="Calibri"/>
              </a:rPr>
              <a:t> </a:t>
            </a:r>
            <a:r>
              <a:rPr lang="el-GR" dirty="0">
                <a:solidFill>
                  <a:srgbClr val="000000"/>
                </a:solidFill>
                <a:latin typeface="Calibri"/>
                <a:ea typeface="Calibri"/>
                <a:cs typeface="Calibri"/>
              </a:rPr>
              <a:t>μορφοδυναμική, να προκαλέσουν όχληση (και σε κάποιες περιπτώσεις κινδύνους) στους</a:t>
            </a:r>
            <a:r>
              <a:rPr lang="en-US" dirty="0">
                <a:solidFill>
                  <a:srgbClr val="000000"/>
                </a:solidFill>
                <a:latin typeface="Calibri"/>
                <a:ea typeface="Calibri"/>
                <a:cs typeface="Calibri"/>
              </a:rPr>
              <a:t> </a:t>
            </a:r>
            <a:r>
              <a:rPr lang="el-GR" dirty="0">
                <a:solidFill>
                  <a:srgbClr val="000000"/>
                </a:solidFill>
                <a:latin typeface="Calibri"/>
                <a:ea typeface="Calibri"/>
                <a:cs typeface="Calibri"/>
              </a:rPr>
              <a:t>λουόμενους και στις παράκτιες </a:t>
            </a:r>
            <a:r>
              <a:rPr lang="el-GR" dirty="0" err="1">
                <a:solidFill>
                  <a:srgbClr val="000000"/>
                </a:solidFill>
                <a:latin typeface="Calibri"/>
                <a:ea typeface="Calibri"/>
                <a:cs typeface="Calibri"/>
              </a:rPr>
              <a:t>βιοκοινωνίες</a:t>
            </a:r>
            <a:r>
              <a:rPr lang="el-GR" dirty="0">
                <a:solidFill>
                  <a:srgbClr val="000000"/>
                </a:solidFill>
                <a:latin typeface="Calibri"/>
                <a:ea typeface="Calibri"/>
                <a:cs typeface="Calibri"/>
              </a:rPr>
              <a:t>. </a:t>
            </a:r>
            <a:endParaRPr lang="en-US" dirty="0">
              <a:solidFill>
                <a:srgbClr val="000000"/>
              </a:solidFill>
              <a:latin typeface="Calibri"/>
              <a:ea typeface="Calibri"/>
              <a:cs typeface="Calibri"/>
            </a:endParaRPr>
          </a:p>
          <a:p>
            <a:pPr algn="just" fontAlgn="base">
              <a:lnSpc>
                <a:spcPct val="115000"/>
              </a:lnSpc>
              <a:spcBef>
                <a:spcPct val="0"/>
              </a:spcBef>
            </a:pPr>
            <a:endParaRPr lang="en-US" dirty="0">
              <a:solidFill>
                <a:srgbClr val="000000"/>
              </a:solidFill>
              <a:latin typeface="Calibri"/>
              <a:ea typeface="Calibri"/>
              <a:cs typeface="Calibri"/>
            </a:endParaRPr>
          </a:p>
          <a:p>
            <a:pPr algn="just" fontAlgn="base">
              <a:lnSpc>
                <a:spcPct val="115000"/>
              </a:lnSpc>
              <a:spcBef>
                <a:spcPct val="0"/>
              </a:spcBef>
            </a:pPr>
            <a:r>
              <a:rPr lang="el-GR" dirty="0">
                <a:solidFill>
                  <a:srgbClr val="000000"/>
                </a:solidFill>
                <a:latin typeface="Calibri"/>
                <a:ea typeface="Calibri"/>
                <a:cs typeface="Calibri"/>
              </a:rPr>
              <a:t>Οι κυματισμοί αυτοί</a:t>
            </a:r>
            <a:r>
              <a:rPr lang="en-US" dirty="0">
                <a:solidFill>
                  <a:srgbClr val="000000"/>
                </a:solidFill>
                <a:latin typeface="Calibri"/>
                <a:ea typeface="Calibri"/>
                <a:cs typeface="Calibri"/>
              </a:rPr>
              <a:t> </a:t>
            </a:r>
            <a:r>
              <a:rPr lang="el-GR" dirty="0">
                <a:solidFill>
                  <a:srgbClr val="000000"/>
                </a:solidFill>
                <a:latin typeface="Calibri"/>
                <a:ea typeface="Calibri"/>
                <a:cs typeface="Calibri"/>
              </a:rPr>
              <a:t>έχουν διαφορετικά χαρακτηριστικά (διάρκεια, περίοδο και κυματικό ύψος) από τους</a:t>
            </a:r>
            <a:r>
              <a:rPr lang="en-US" dirty="0">
                <a:solidFill>
                  <a:srgbClr val="000000"/>
                </a:solidFill>
                <a:latin typeface="Calibri"/>
                <a:ea typeface="Calibri"/>
                <a:cs typeface="Calibri"/>
              </a:rPr>
              <a:t> </a:t>
            </a:r>
            <a:r>
              <a:rPr lang="el-GR" dirty="0" err="1">
                <a:solidFill>
                  <a:srgbClr val="000000"/>
                </a:solidFill>
                <a:latin typeface="Calibri"/>
                <a:ea typeface="Calibri"/>
                <a:cs typeface="Calibri"/>
              </a:rPr>
              <a:t>ανεμογενείς</a:t>
            </a:r>
            <a:r>
              <a:rPr lang="el-GR" dirty="0">
                <a:solidFill>
                  <a:srgbClr val="000000"/>
                </a:solidFill>
                <a:latin typeface="Calibri"/>
                <a:ea typeface="Calibri"/>
                <a:cs typeface="Calibri"/>
              </a:rPr>
              <a:t> κυματισμούς και μπορούν να</a:t>
            </a:r>
            <a:r>
              <a:rPr lang="en-US" dirty="0">
                <a:solidFill>
                  <a:srgbClr val="000000"/>
                </a:solidFill>
                <a:latin typeface="Calibri"/>
                <a:ea typeface="Calibri"/>
                <a:cs typeface="Calibri"/>
              </a:rPr>
              <a:t> </a:t>
            </a:r>
            <a:r>
              <a:rPr lang="el-GR" dirty="0">
                <a:solidFill>
                  <a:srgbClr val="000000"/>
                </a:solidFill>
                <a:latin typeface="Calibri"/>
                <a:ea typeface="Calibri"/>
                <a:cs typeface="Calibri"/>
              </a:rPr>
              <a:t>προκαλέσουν σημαντικά διαβρωτικά προβλήματα στις παραλίες</a:t>
            </a:r>
            <a:r>
              <a:rPr lang="en-US" dirty="0">
                <a:solidFill>
                  <a:srgbClr val="000000"/>
                </a:solidFill>
                <a:latin typeface="Calibri"/>
                <a:ea typeface="Calibri"/>
                <a:cs typeface="Calibri"/>
              </a:rPr>
              <a:t>.</a:t>
            </a:r>
            <a:endParaRPr lang="en-GB" dirty="0">
              <a:solidFill>
                <a:srgbClr val="000000"/>
              </a:solidFill>
              <a:latin typeface="Calibri"/>
              <a:ea typeface="Calibri"/>
              <a:cs typeface="Times New Roman"/>
            </a:endParaRPr>
          </a:p>
        </p:txBody>
      </p:sp>
      <p:sp>
        <p:nvSpPr>
          <p:cNvPr id="3" name="1 - Τίτλος"/>
          <p:cNvSpPr txBox="1">
            <a:spLocks/>
          </p:cNvSpPr>
          <p:nvPr/>
        </p:nvSpPr>
        <p:spPr bwMode="auto">
          <a:xfrm>
            <a:off x="0" y="6597650"/>
            <a:ext cx="9144000" cy="260350"/>
          </a:xfrm>
          <a:prstGeom prst="rect">
            <a:avLst/>
          </a:prstGeom>
          <a:gradFill rotWithShape="1">
            <a:gsLst>
              <a:gs pos="0">
                <a:srgbClr val="95C9D7"/>
              </a:gs>
              <a:gs pos="27000">
                <a:srgbClr val="95C9D7"/>
              </a:gs>
              <a:gs pos="100000">
                <a:srgbClr val="FFFFFF"/>
              </a:gs>
            </a:gsLst>
            <a:lin ang="0" scaled="1"/>
          </a:gradFill>
          <a:ln w="3175" algn="ctr">
            <a:noFill/>
            <a:miter lim="800000"/>
            <a:headEnd/>
            <a:tailEnd/>
          </a:ln>
        </p:spPr>
        <p:txBody>
          <a:bodyPr anchor="ctr"/>
          <a:lstStyle/>
          <a:p>
            <a:pPr algn="ctr" fontAlgn="base">
              <a:spcBef>
                <a:spcPct val="0"/>
              </a:spcBef>
              <a:spcAft>
                <a:spcPct val="0"/>
              </a:spcAft>
            </a:pPr>
            <a:endParaRPr lang="el-GR" sz="3200">
              <a:solidFill>
                <a:srgbClr val="000000"/>
              </a:solidFill>
              <a:latin typeface="Bookman Old Style" pitchFamily="18" charset="0"/>
              <a:cs typeface="Arial" charset="0"/>
            </a:endParaRPr>
          </a:p>
        </p:txBody>
      </p:sp>
      <p:sp>
        <p:nvSpPr>
          <p:cNvPr id="4" name="1 - Τίτλος"/>
          <p:cNvSpPr txBox="1">
            <a:spLocks/>
          </p:cNvSpPr>
          <p:nvPr/>
        </p:nvSpPr>
        <p:spPr bwMode="auto">
          <a:xfrm>
            <a:off x="0" y="0"/>
            <a:ext cx="9144000" cy="836712"/>
          </a:xfrm>
          <a:prstGeom prst="rect">
            <a:avLst/>
          </a:prstGeom>
          <a:gradFill flip="none" rotWithShape="1">
            <a:gsLst>
              <a:gs pos="100000">
                <a:sysClr val="window" lastClr="FFFFFF"/>
              </a:gs>
              <a:gs pos="27000">
                <a:srgbClr val="95C9D7">
                  <a:alpha val="60000"/>
                </a:srgbClr>
              </a:gs>
              <a:gs pos="100000">
                <a:srgbClr val="4BACC6">
                  <a:lumMod val="60000"/>
                  <a:lumOff val="40000"/>
                  <a:tint val="23500"/>
                  <a:satMod val="160000"/>
                </a:srgbClr>
              </a:gs>
            </a:gsLst>
            <a:lin ang="0" scaled="1"/>
            <a:tileRect/>
          </a:gradFill>
          <a:ln w="3175" cap="flat" cmpd="sng" algn="ctr">
            <a:noFill/>
            <a:prstDash val="solid"/>
            <a:miter lim="800000"/>
            <a:headEnd/>
            <a:tailEnd/>
          </a:ln>
          <a:effectLst/>
        </p:spPr>
        <p:txBody>
          <a:bodyPr anchor="ctr"/>
          <a:lstStyle/>
          <a:p>
            <a:pPr algn="ctr" eaLnBrk="0" fontAlgn="base" hangingPunct="0">
              <a:spcBef>
                <a:spcPct val="0"/>
              </a:spcBef>
              <a:spcAft>
                <a:spcPct val="0"/>
              </a:spcAft>
              <a:defRPr/>
            </a:pPr>
            <a:r>
              <a:rPr lang="el-GR" sz="2800" b="1" dirty="0">
                <a:solidFill>
                  <a:sysClr val="windowText" lastClr="000000"/>
                </a:solidFill>
                <a:latin typeface="Calibri"/>
                <a:cs typeface="Arial" charset="0"/>
              </a:rPr>
              <a:t>Ανθρωπογενή αίτια</a:t>
            </a:r>
            <a:endParaRPr lang="el-GR" sz="2800" b="1" dirty="0">
              <a:solidFill>
                <a:sysClr val="windowText" lastClr="000000"/>
              </a:solidFill>
              <a:latin typeface="Bookman Old Style" pitchFamily="18" charset="0"/>
              <a:cs typeface="Arial" charset="0"/>
            </a:endParaRPr>
          </a:p>
        </p:txBody>
      </p:sp>
      <p:cxnSp>
        <p:nvCxnSpPr>
          <p:cNvPr id="5" name="5 - Ευθεία γραμμή σύνδεσης"/>
          <p:cNvCxnSpPr>
            <a:cxnSpLocks noChangeShapeType="1"/>
          </p:cNvCxnSpPr>
          <p:nvPr/>
        </p:nvCxnSpPr>
        <p:spPr bwMode="auto">
          <a:xfrm>
            <a:off x="0" y="836613"/>
            <a:ext cx="9144000" cy="0"/>
          </a:xfrm>
          <a:prstGeom prst="line">
            <a:avLst/>
          </a:prstGeom>
          <a:noFill/>
          <a:ln w="57150" algn="ctr">
            <a:solidFill>
              <a:srgbClr val="31859C"/>
            </a:solidFill>
            <a:round/>
            <a:headEnd/>
            <a:tailEnd/>
          </a:ln>
        </p:spPr>
      </p:cxnSp>
      <p:pic>
        <p:nvPicPr>
          <p:cNvPr id="6" name="Picture 2"/>
          <p:cNvPicPr>
            <a:picLocks noChangeAspect="1" noChangeArrowheads="1"/>
          </p:cNvPicPr>
          <p:nvPr/>
        </p:nvPicPr>
        <p:blipFill>
          <a:blip r:embed="rId2" cstate="email"/>
          <a:srcRect/>
          <a:stretch>
            <a:fillRect/>
          </a:stretch>
        </p:blipFill>
        <p:spPr bwMode="auto">
          <a:xfrm>
            <a:off x="0" y="0"/>
            <a:ext cx="780777" cy="785292"/>
          </a:xfrm>
          <a:prstGeom prst="rect">
            <a:avLst/>
          </a:prstGeom>
          <a:blipFill>
            <a:blip r:embed="rId3" cstate="email"/>
            <a:tile tx="0" ty="0" sx="100000" sy="100000" flip="none" algn="tl"/>
          </a:blipFill>
          <a:ln w="9525">
            <a:noFill/>
            <a:miter lim="800000"/>
            <a:headEnd/>
            <a:tailEnd/>
          </a:ln>
          <a:effectLst>
            <a:innerShdw blurRad="63500" dist="50800" dir="2700000">
              <a:prstClr val="black">
                <a:alpha val="50000"/>
              </a:prstClr>
            </a:innerShdw>
            <a:softEdge rad="63500"/>
          </a:effectLst>
        </p:spPr>
      </p:pic>
      <p:cxnSp>
        <p:nvCxnSpPr>
          <p:cNvPr id="7" name="11 - Ευθεία γραμμή σύνδεσης"/>
          <p:cNvCxnSpPr>
            <a:cxnSpLocks noChangeShapeType="1"/>
          </p:cNvCxnSpPr>
          <p:nvPr/>
        </p:nvCxnSpPr>
        <p:spPr bwMode="auto">
          <a:xfrm>
            <a:off x="0" y="6597650"/>
            <a:ext cx="9144000" cy="0"/>
          </a:xfrm>
          <a:prstGeom prst="line">
            <a:avLst/>
          </a:prstGeom>
          <a:noFill/>
          <a:ln w="3175" algn="ctr">
            <a:solidFill>
              <a:srgbClr val="31859C"/>
            </a:solidFill>
            <a:round/>
            <a:headEnd/>
            <a:tailEnd/>
          </a:ln>
        </p:spPr>
      </p:cxn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descr="fig ship wakes"/>
          <p:cNvPicPr>
            <a:picLocks noChangeAspect="1" noChangeArrowheads="1"/>
          </p:cNvPicPr>
          <p:nvPr/>
        </p:nvPicPr>
        <p:blipFill>
          <a:blip r:embed="rId2" cstate="email"/>
          <a:srcRect/>
          <a:stretch>
            <a:fillRect/>
          </a:stretch>
        </p:blipFill>
        <p:spPr bwMode="auto">
          <a:xfrm>
            <a:off x="683568" y="1052736"/>
            <a:ext cx="7561262" cy="4192588"/>
          </a:xfrm>
          <a:prstGeom prst="rect">
            <a:avLst/>
          </a:prstGeom>
          <a:noFill/>
          <a:ln w="9525">
            <a:noFill/>
            <a:miter lim="800000"/>
            <a:headEnd/>
            <a:tailEnd/>
          </a:ln>
        </p:spPr>
      </p:pic>
      <p:sp>
        <p:nvSpPr>
          <p:cNvPr id="80899" name="Text Box 5"/>
          <p:cNvSpPr txBox="1">
            <a:spLocks noChangeArrowheads="1"/>
          </p:cNvSpPr>
          <p:nvPr/>
        </p:nvSpPr>
        <p:spPr bwMode="auto">
          <a:xfrm>
            <a:off x="467544" y="5373216"/>
            <a:ext cx="8207375" cy="923330"/>
          </a:xfrm>
          <a:prstGeom prst="rect">
            <a:avLst/>
          </a:prstGeom>
          <a:noFill/>
          <a:ln w="9525">
            <a:noFill/>
            <a:miter lim="800000"/>
            <a:headEnd/>
            <a:tailEnd/>
          </a:ln>
        </p:spPr>
        <p:txBody>
          <a:bodyPr>
            <a:spAutoFit/>
          </a:bodyPr>
          <a:lstStyle/>
          <a:p>
            <a:pPr algn="just" fontAlgn="base">
              <a:spcBef>
                <a:spcPct val="0"/>
              </a:spcBef>
              <a:spcAft>
                <a:spcPct val="0"/>
              </a:spcAft>
            </a:pPr>
            <a:r>
              <a:rPr lang="el-GR" b="1" dirty="0">
                <a:solidFill>
                  <a:srgbClr val="000000"/>
                </a:solidFill>
                <a:latin typeface="Calibri" pitchFamily="34" charset="0"/>
                <a:cs typeface="Calibri" pitchFamily="34" charset="0"/>
              </a:rPr>
              <a:t>Σχήμα 8.17 </a:t>
            </a:r>
            <a:r>
              <a:rPr lang="el-GR" dirty="0">
                <a:solidFill>
                  <a:srgbClr val="000000"/>
                </a:solidFill>
                <a:latin typeface="Calibri" pitchFamily="34" charset="0"/>
                <a:cs typeface="Calibri" pitchFamily="34" charset="0"/>
              </a:rPr>
              <a:t>Κύματα πλοίων (</a:t>
            </a:r>
            <a:r>
              <a:rPr lang="fr-FR" dirty="0" err="1">
                <a:solidFill>
                  <a:srgbClr val="000000"/>
                </a:solidFill>
                <a:latin typeface="Calibri" pitchFamily="34" charset="0"/>
                <a:cs typeface="Calibri" pitchFamily="34" charset="0"/>
              </a:rPr>
              <a:t>Ship</a:t>
            </a:r>
            <a:r>
              <a:rPr lang="fr-FR" dirty="0">
                <a:solidFill>
                  <a:srgbClr val="000000"/>
                </a:solidFill>
                <a:latin typeface="Calibri" pitchFamily="34" charset="0"/>
                <a:cs typeface="Calibri" pitchFamily="34" charset="0"/>
              </a:rPr>
              <a:t> </a:t>
            </a:r>
            <a:r>
              <a:rPr lang="fr-FR" dirty="0" err="1">
                <a:solidFill>
                  <a:srgbClr val="000000"/>
                </a:solidFill>
                <a:latin typeface="Calibri" pitchFamily="34" charset="0"/>
                <a:cs typeface="Calibri" pitchFamily="34" charset="0"/>
              </a:rPr>
              <a:t>waves</a:t>
            </a:r>
            <a:r>
              <a:rPr lang="el-GR" dirty="0">
                <a:solidFill>
                  <a:srgbClr val="000000"/>
                </a:solidFill>
                <a:latin typeface="Calibri" pitchFamily="34" charset="0"/>
                <a:cs typeface="Calibri" pitchFamily="34" charset="0"/>
              </a:rPr>
              <a:t>)</a:t>
            </a:r>
            <a:r>
              <a:rPr lang="fr-FR" dirty="0">
                <a:solidFill>
                  <a:srgbClr val="000000"/>
                </a:solidFill>
                <a:latin typeface="Calibri" pitchFamily="34" charset="0"/>
                <a:cs typeface="Calibri" pitchFamily="34" charset="0"/>
              </a:rPr>
              <a:t> </a:t>
            </a:r>
            <a:r>
              <a:rPr lang="el-GR" dirty="0">
                <a:solidFill>
                  <a:srgbClr val="000000"/>
                </a:solidFill>
                <a:latin typeface="Calibri" pitchFamily="34" charset="0"/>
                <a:cs typeface="Calibri" pitchFamily="34" charset="0"/>
              </a:rPr>
              <a:t>από το </a:t>
            </a:r>
            <a:r>
              <a:rPr lang="fr-FR" dirty="0">
                <a:solidFill>
                  <a:srgbClr val="000000"/>
                </a:solidFill>
                <a:latin typeface="Calibri" pitchFamily="34" charset="0"/>
                <a:cs typeface="Calibri" pitchFamily="34" charset="0"/>
              </a:rPr>
              <a:t>M/V </a:t>
            </a:r>
            <a:r>
              <a:rPr lang="fr-FR" dirty="0" err="1">
                <a:solidFill>
                  <a:srgbClr val="000000"/>
                </a:solidFill>
                <a:latin typeface="Calibri" pitchFamily="34" charset="0"/>
                <a:cs typeface="Calibri" pitchFamily="34" charset="0"/>
              </a:rPr>
              <a:t>Nissos</a:t>
            </a:r>
            <a:r>
              <a:rPr lang="fr-FR" dirty="0">
                <a:solidFill>
                  <a:srgbClr val="000000"/>
                </a:solidFill>
                <a:latin typeface="Calibri" pitchFamily="34" charset="0"/>
                <a:cs typeface="Calibri" pitchFamily="34" charset="0"/>
              </a:rPr>
              <a:t> Mykonos (141 m </a:t>
            </a:r>
            <a:r>
              <a:rPr lang="fr-FR" dirty="0" err="1">
                <a:solidFill>
                  <a:srgbClr val="000000"/>
                </a:solidFill>
                <a:latin typeface="Calibri" pitchFamily="34" charset="0"/>
                <a:cs typeface="Calibri" pitchFamily="34" charset="0"/>
              </a:rPr>
              <a:t>length</a:t>
            </a:r>
            <a:r>
              <a:rPr lang="fr-FR" dirty="0">
                <a:solidFill>
                  <a:srgbClr val="000000"/>
                </a:solidFill>
                <a:latin typeface="Calibri" pitchFamily="34" charset="0"/>
                <a:cs typeface="Calibri" pitchFamily="34" charset="0"/>
              </a:rPr>
              <a:t>, 8410 tons, </a:t>
            </a:r>
            <a:r>
              <a:rPr lang="fr-FR" dirty="0" err="1">
                <a:solidFill>
                  <a:srgbClr val="000000"/>
                </a:solidFill>
                <a:latin typeface="Calibri" pitchFamily="34" charset="0"/>
                <a:cs typeface="Calibri" pitchFamily="34" charset="0"/>
              </a:rPr>
              <a:t>operational</a:t>
            </a:r>
            <a:r>
              <a:rPr lang="fr-FR" dirty="0">
                <a:solidFill>
                  <a:srgbClr val="000000"/>
                </a:solidFill>
                <a:latin typeface="Calibri" pitchFamily="34" charset="0"/>
                <a:cs typeface="Calibri" pitchFamily="34" charset="0"/>
              </a:rPr>
              <a:t> speed 26.5 </a:t>
            </a:r>
            <a:r>
              <a:rPr lang="fr-FR" dirty="0" err="1">
                <a:solidFill>
                  <a:srgbClr val="000000"/>
                </a:solidFill>
                <a:latin typeface="Calibri" pitchFamily="34" charset="0"/>
                <a:cs typeface="Calibri" pitchFamily="34" charset="0"/>
              </a:rPr>
              <a:t>knots</a:t>
            </a:r>
            <a:r>
              <a:rPr lang="fr-FR" dirty="0">
                <a:solidFill>
                  <a:srgbClr val="000000"/>
                </a:solidFill>
                <a:latin typeface="Calibri" pitchFamily="34" charset="0"/>
                <a:cs typeface="Calibri" pitchFamily="34" charset="0"/>
              </a:rPr>
              <a:t>) </a:t>
            </a:r>
            <a:r>
              <a:rPr lang="el-GR" dirty="0">
                <a:solidFill>
                  <a:srgbClr val="000000"/>
                </a:solidFill>
                <a:latin typeface="Calibri" pitchFamily="34" charset="0"/>
                <a:cs typeface="Calibri" pitchFamily="34" charset="0"/>
              </a:rPr>
              <a:t>στην είσοδο του λιμένα Μυτιλήνης </a:t>
            </a:r>
            <a:r>
              <a:rPr lang="fr-FR" dirty="0">
                <a:solidFill>
                  <a:srgbClr val="000000"/>
                </a:solidFill>
                <a:latin typeface="Calibri" pitchFamily="34" charset="0"/>
                <a:cs typeface="Calibri" pitchFamily="34" charset="0"/>
              </a:rPr>
              <a:t>(b)  </a:t>
            </a:r>
            <a:r>
              <a:rPr lang="el-GR" dirty="0">
                <a:solidFill>
                  <a:srgbClr val="000000"/>
                </a:solidFill>
                <a:latin typeface="Calibri" pitchFamily="34" charset="0"/>
                <a:cs typeface="Calibri" pitchFamily="34" charset="0"/>
              </a:rPr>
              <a:t>τα αργά πλοία δεν δημιουργούν σημαντικά απόνερα </a:t>
            </a:r>
            <a:r>
              <a:rPr lang="fr-FR" dirty="0">
                <a:solidFill>
                  <a:srgbClr val="000000"/>
                </a:solidFill>
                <a:latin typeface="Calibri" pitchFamily="34" charset="0"/>
                <a:cs typeface="Calibri" pitchFamily="34" charset="0"/>
              </a:rPr>
              <a:t>(d) </a:t>
            </a:r>
            <a:r>
              <a:rPr lang="el-GR" dirty="0">
                <a:solidFill>
                  <a:srgbClr val="000000"/>
                </a:solidFill>
                <a:latin typeface="Calibri" pitchFamily="34" charset="0"/>
                <a:cs typeface="Calibri" pitchFamily="34" charset="0"/>
              </a:rPr>
              <a:t>απόνερα πλοίων </a:t>
            </a:r>
            <a:endParaRPr lang="fr-FR" dirty="0">
              <a:solidFill>
                <a:srgbClr val="000000"/>
              </a:solidFill>
              <a:latin typeface="Calibri" pitchFamily="34" charset="0"/>
              <a:cs typeface="Calibri" pitchFamily="34" charset="0"/>
            </a:endParaRPr>
          </a:p>
        </p:txBody>
      </p:sp>
      <p:sp>
        <p:nvSpPr>
          <p:cNvPr id="4" name="1 - Τίτλος"/>
          <p:cNvSpPr txBox="1">
            <a:spLocks/>
          </p:cNvSpPr>
          <p:nvPr/>
        </p:nvSpPr>
        <p:spPr bwMode="auto">
          <a:xfrm>
            <a:off x="0" y="6597650"/>
            <a:ext cx="9144000" cy="260350"/>
          </a:xfrm>
          <a:prstGeom prst="rect">
            <a:avLst/>
          </a:prstGeom>
          <a:gradFill rotWithShape="1">
            <a:gsLst>
              <a:gs pos="0">
                <a:srgbClr val="95C9D7"/>
              </a:gs>
              <a:gs pos="27000">
                <a:srgbClr val="95C9D7"/>
              </a:gs>
              <a:gs pos="100000">
                <a:srgbClr val="FFFFFF"/>
              </a:gs>
            </a:gsLst>
            <a:lin ang="0" scaled="1"/>
          </a:gradFill>
          <a:ln w="3175" algn="ctr">
            <a:noFill/>
            <a:miter lim="800000"/>
            <a:headEnd/>
            <a:tailEnd/>
          </a:ln>
        </p:spPr>
        <p:txBody>
          <a:bodyPr anchor="ctr"/>
          <a:lstStyle/>
          <a:p>
            <a:pPr algn="ctr" fontAlgn="base">
              <a:spcBef>
                <a:spcPct val="0"/>
              </a:spcBef>
              <a:spcAft>
                <a:spcPct val="0"/>
              </a:spcAft>
            </a:pPr>
            <a:endParaRPr lang="el-GR" sz="3200">
              <a:solidFill>
                <a:srgbClr val="000000"/>
              </a:solidFill>
              <a:latin typeface="Bookman Old Style" pitchFamily="18" charset="0"/>
              <a:cs typeface="Arial" charset="0"/>
            </a:endParaRPr>
          </a:p>
        </p:txBody>
      </p:sp>
      <p:sp>
        <p:nvSpPr>
          <p:cNvPr id="5" name="1 - Τίτλος"/>
          <p:cNvSpPr txBox="1">
            <a:spLocks/>
          </p:cNvSpPr>
          <p:nvPr/>
        </p:nvSpPr>
        <p:spPr bwMode="auto">
          <a:xfrm>
            <a:off x="0" y="0"/>
            <a:ext cx="9144000" cy="836712"/>
          </a:xfrm>
          <a:prstGeom prst="rect">
            <a:avLst/>
          </a:prstGeom>
          <a:gradFill flip="none" rotWithShape="1">
            <a:gsLst>
              <a:gs pos="100000">
                <a:sysClr val="window" lastClr="FFFFFF"/>
              </a:gs>
              <a:gs pos="27000">
                <a:srgbClr val="95C9D7">
                  <a:alpha val="60000"/>
                </a:srgbClr>
              </a:gs>
              <a:gs pos="100000">
                <a:srgbClr val="4BACC6">
                  <a:lumMod val="60000"/>
                  <a:lumOff val="40000"/>
                  <a:tint val="23500"/>
                  <a:satMod val="160000"/>
                </a:srgbClr>
              </a:gs>
            </a:gsLst>
            <a:lin ang="0" scaled="1"/>
            <a:tileRect/>
          </a:gradFill>
          <a:ln w="3175" cap="flat" cmpd="sng" algn="ctr">
            <a:noFill/>
            <a:prstDash val="solid"/>
            <a:miter lim="800000"/>
            <a:headEnd/>
            <a:tailEnd/>
          </a:ln>
          <a:effectLst/>
        </p:spPr>
        <p:txBody>
          <a:bodyPr anchor="ctr"/>
          <a:lstStyle/>
          <a:p>
            <a:pPr algn="ctr" eaLnBrk="0" fontAlgn="base" hangingPunct="0">
              <a:spcBef>
                <a:spcPct val="0"/>
              </a:spcBef>
              <a:spcAft>
                <a:spcPct val="0"/>
              </a:spcAft>
              <a:defRPr/>
            </a:pPr>
            <a:r>
              <a:rPr lang="el-GR" sz="2800" b="1" dirty="0">
                <a:solidFill>
                  <a:sysClr val="windowText" lastClr="000000"/>
                </a:solidFill>
                <a:latin typeface="Calibri"/>
                <a:cs typeface="Arial" charset="0"/>
              </a:rPr>
              <a:t>Ανθρωπογενή αίτια</a:t>
            </a:r>
            <a:endParaRPr lang="el-GR" sz="2800" b="1" dirty="0">
              <a:solidFill>
                <a:sysClr val="windowText" lastClr="000000"/>
              </a:solidFill>
              <a:latin typeface="Bookman Old Style" pitchFamily="18" charset="0"/>
              <a:cs typeface="Arial" charset="0"/>
            </a:endParaRPr>
          </a:p>
        </p:txBody>
      </p:sp>
      <p:cxnSp>
        <p:nvCxnSpPr>
          <p:cNvPr id="6" name="5 - Ευθεία γραμμή σύνδεσης"/>
          <p:cNvCxnSpPr>
            <a:cxnSpLocks noChangeShapeType="1"/>
          </p:cNvCxnSpPr>
          <p:nvPr/>
        </p:nvCxnSpPr>
        <p:spPr bwMode="auto">
          <a:xfrm>
            <a:off x="0" y="836613"/>
            <a:ext cx="9144000" cy="0"/>
          </a:xfrm>
          <a:prstGeom prst="line">
            <a:avLst/>
          </a:prstGeom>
          <a:noFill/>
          <a:ln w="57150" algn="ctr">
            <a:solidFill>
              <a:srgbClr val="31859C"/>
            </a:solidFill>
            <a:round/>
            <a:headEnd/>
            <a:tailEnd/>
          </a:ln>
        </p:spPr>
      </p:cxnSp>
      <p:pic>
        <p:nvPicPr>
          <p:cNvPr id="7" name="Picture 2"/>
          <p:cNvPicPr>
            <a:picLocks noChangeAspect="1" noChangeArrowheads="1"/>
          </p:cNvPicPr>
          <p:nvPr/>
        </p:nvPicPr>
        <p:blipFill>
          <a:blip r:embed="rId3" cstate="email"/>
          <a:srcRect/>
          <a:stretch>
            <a:fillRect/>
          </a:stretch>
        </p:blipFill>
        <p:spPr bwMode="auto">
          <a:xfrm>
            <a:off x="0" y="0"/>
            <a:ext cx="780777" cy="785292"/>
          </a:xfrm>
          <a:prstGeom prst="rect">
            <a:avLst/>
          </a:prstGeom>
          <a:blipFill>
            <a:blip r:embed="rId4" cstate="email"/>
            <a:tile tx="0" ty="0" sx="100000" sy="100000" flip="none" algn="tl"/>
          </a:blipFill>
          <a:ln w="9525">
            <a:noFill/>
            <a:miter lim="800000"/>
            <a:headEnd/>
            <a:tailEnd/>
          </a:ln>
          <a:effectLst>
            <a:innerShdw blurRad="63500" dist="50800" dir="2700000">
              <a:prstClr val="black">
                <a:alpha val="50000"/>
              </a:prstClr>
            </a:innerShdw>
            <a:softEdge rad="63500"/>
          </a:effectLst>
        </p:spPr>
      </p:pic>
      <p:cxnSp>
        <p:nvCxnSpPr>
          <p:cNvPr id="8" name="11 - Ευθεία γραμμή σύνδεσης"/>
          <p:cNvCxnSpPr>
            <a:cxnSpLocks noChangeShapeType="1"/>
          </p:cNvCxnSpPr>
          <p:nvPr/>
        </p:nvCxnSpPr>
        <p:spPr bwMode="auto">
          <a:xfrm>
            <a:off x="0" y="6597650"/>
            <a:ext cx="9144000" cy="0"/>
          </a:xfrm>
          <a:prstGeom prst="line">
            <a:avLst/>
          </a:prstGeom>
          <a:noFill/>
          <a:ln w="3175" algn="ctr">
            <a:solidFill>
              <a:srgbClr val="31859C"/>
            </a:solidFill>
            <a:round/>
            <a:headEnd/>
            <a:tailEnd/>
          </a:ln>
        </p:spPr>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4" descr="Eressos7"/>
          <p:cNvPicPr>
            <a:picLocks noChangeAspect="1" noChangeArrowheads="1"/>
          </p:cNvPicPr>
          <p:nvPr/>
        </p:nvPicPr>
        <p:blipFill>
          <a:blip r:embed="rId2" cstate="email"/>
          <a:srcRect/>
          <a:stretch>
            <a:fillRect/>
          </a:stretch>
        </p:blipFill>
        <p:spPr bwMode="auto">
          <a:xfrm>
            <a:off x="899592" y="1268760"/>
            <a:ext cx="3059112" cy="3744912"/>
          </a:xfrm>
          <a:prstGeom prst="rect">
            <a:avLst/>
          </a:prstGeom>
          <a:noFill/>
          <a:ln w="9525">
            <a:noFill/>
            <a:miter lim="800000"/>
            <a:headEnd/>
            <a:tailEnd/>
          </a:ln>
        </p:spPr>
      </p:pic>
      <p:sp>
        <p:nvSpPr>
          <p:cNvPr id="164869" name="Text Box 5"/>
          <p:cNvSpPr txBox="1">
            <a:spLocks noChangeArrowheads="1"/>
          </p:cNvSpPr>
          <p:nvPr/>
        </p:nvSpPr>
        <p:spPr bwMode="auto">
          <a:xfrm>
            <a:off x="755576" y="5301208"/>
            <a:ext cx="7632700" cy="923330"/>
          </a:xfrm>
          <a:prstGeom prst="rect">
            <a:avLst/>
          </a:prstGeom>
          <a:noFill/>
          <a:ln w="9525">
            <a:noFill/>
            <a:miter lim="800000"/>
            <a:headEnd/>
            <a:tailEnd/>
          </a:ln>
          <a:effectLst/>
        </p:spPr>
        <p:txBody>
          <a:bodyPr>
            <a:spAutoFit/>
          </a:bodyPr>
          <a:lstStyle/>
          <a:p>
            <a:pPr algn="just" fontAlgn="base">
              <a:spcBef>
                <a:spcPct val="0"/>
              </a:spcBef>
              <a:spcAft>
                <a:spcPct val="0"/>
              </a:spcAft>
              <a:defRPr/>
            </a:pPr>
            <a:r>
              <a:rPr lang="el-GR" b="1" dirty="0">
                <a:solidFill>
                  <a:srgbClr val="000000"/>
                </a:solidFill>
                <a:latin typeface="Calibri" pitchFamily="34" charset="0"/>
                <a:cs typeface="Calibri" pitchFamily="34" charset="0"/>
              </a:rPr>
              <a:t>Σχήμα 8.18 </a:t>
            </a:r>
            <a:r>
              <a:rPr lang="en-US" dirty="0">
                <a:solidFill>
                  <a:srgbClr val="000000"/>
                </a:solidFill>
                <a:latin typeface="Calibri" pitchFamily="34" charset="0"/>
                <a:cs typeface="Calibri" pitchFamily="34" charset="0"/>
              </a:rPr>
              <a:t>(a) </a:t>
            </a:r>
            <a:r>
              <a:rPr lang="el-GR" dirty="0">
                <a:solidFill>
                  <a:srgbClr val="000000"/>
                </a:solidFill>
                <a:latin typeface="Calibri" pitchFamily="34" charset="0"/>
                <a:cs typeface="Calibri" pitchFamily="34" charset="0"/>
              </a:rPr>
              <a:t>Καταστροφή παράκτιου τοίχου από ταχύ πλοίο </a:t>
            </a:r>
            <a:r>
              <a:rPr lang="en-US" dirty="0">
                <a:solidFill>
                  <a:srgbClr val="000000"/>
                </a:solidFill>
                <a:latin typeface="Calibri" pitchFamily="34" charset="0"/>
                <a:cs typeface="Calibri" pitchFamily="34" charset="0"/>
              </a:rPr>
              <a:t>(M/V </a:t>
            </a:r>
            <a:r>
              <a:rPr lang="en-US" dirty="0" err="1">
                <a:solidFill>
                  <a:srgbClr val="000000"/>
                </a:solidFill>
                <a:latin typeface="Calibri" pitchFamily="34" charset="0"/>
                <a:cs typeface="Calibri" pitchFamily="34" charset="0"/>
              </a:rPr>
              <a:t>Aiolos</a:t>
            </a:r>
            <a:r>
              <a:rPr lang="en-US" dirty="0">
                <a:solidFill>
                  <a:srgbClr val="000000"/>
                </a:solidFill>
                <a:latin typeface="Calibri" pitchFamily="34" charset="0"/>
                <a:cs typeface="Calibri" pitchFamily="34" charset="0"/>
              </a:rPr>
              <a:t> </a:t>
            </a:r>
            <a:r>
              <a:rPr lang="en-US" dirty="0" err="1">
                <a:solidFill>
                  <a:srgbClr val="000000"/>
                </a:solidFill>
                <a:latin typeface="Calibri" pitchFamily="34" charset="0"/>
                <a:cs typeface="Calibri" pitchFamily="34" charset="0"/>
              </a:rPr>
              <a:t>Kenteris</a:t>
            </a:r>
            <a:r>
              <a:rPr lang="en-US" dirty="0">
                <a:solidFill>
                  <a:srgbClr val="000000"/>
                </a:solidFill>
                <a:latin typeface="Calibri" pitchFamily="34" charset="0"/>
                <a:cs typeface="Calibri" pitchFamily="34" charset="0"/>
              </a:rPr>
              <a:t>, operational speed 31 knots). (b) </a:t>
            </a:r>
            <a:r>
              <a:rPr lang="el-GR" dirty="0">
                <a:solidFill>
                  <a:srgbClr val="000000"/>
                </a:solidFill>
                <a:latin typeface="Calibri" pitchFamily="34" charset="0"/>
                <a:cs typeface="Calibri" pitchFamily="34" charset="0"/>
              </a:rPr>
              <a:t>Διάβρωση από απόνερα σε Καναδικό ποταμόκολπο </a:t>
            </a:r>
            <a:r>
              <a:rPr lang="en-US" dirty="0">
                <a:solidFill>
                  <a:srgbClr val="000000"/>
                </a:solidFill>
                <a:latin typeface="Calibri" pitchFamily="34" charset="0"/>
                <a:cs typeface="Calibri" pitchFamily="34" charset="0"/>
              </a:rPr>
              <a:t>(Canadian Wildlife Service, Michel Sacco)</a:t>
            </a:r>
          </a:p>
        </p:txBody>
      </p:sp>
      <p:pic>
        <p:nvPicPr>
          <p:cNvPr id="81924" name="Picture 6"/>
          <p:cNvPicPr>
            <a:picLocks noChangeAspect="1" noChangeArrowheads="1"/>
          </p:cNvPicPr>
          <p:nvPr/>
        </p:nvPicPr>
        <p:blipFill>
          <a:blip r:embed="rId3" cstate="email"/>
          <a:srcRect t="6578" b="8203"/>
          <a:stretch>
            <a:fillRect/>
          </a:stretch>
        </p:blipFill>
        <p:spPr bwMode="auto">
          <a:xfrm>
            <a:off x="4139952" y="1268760"/>
            <a:ext cx="4083050" cy="3743325"/>
          </a:xfrm>
          <a:prstGeom prst="rect">
            <a:avLst/>
          </a:prstGeom>
          <a:noFill/>
          <a:ln w="9525">
            <a:noFill/>
            <a:miter lim="800000"/>
            <a:headEnd/>
            <a:tailEnd/>
          </a:ln>
        </p:spPr>
      </p:pic>
      <p:sp>
        <p:nvSpPr>
          <p:cNvPr id="5" name="1 - Τίτλος"/>
          <p:cNvSpPr txBox="1">
            <a:spLocks/>
          </p:cNvSpPr>
          <p:nvPr/>
        </p:nvSpPr>
        <p:spPr bwMode="auto">
          <a:xfrm>
            <a:off x="0" y="6597650"/>
            <a:ext cx="9144000" cy="260350"/>
          </a:xfrm>
          <a:prstGeom prst="rect">
            <a:avLst/>
          </a:prstGeom>
          <a:gradFill rotWithShape="1">
            <a:gsLst>
              <a:gs pos="0">
                <a:srgbClr val="95C9D7"/>
              </a:gs>
              <a:gs pos="27000">
                <a:srgbClr val="95C9D7"/>
              </a:gs>
              <a:gs pos="100000">
                <a:srgbClr val="FFFFFF"/>
              </a:gs>
            </a:gsLst>
            <a:lin ang="0" scaled="1"/>
          </a:gradFill>
          <a:ln w="3175" algn="ctr">
            <a:noFill/>
            <a:miter lim="800000"/>
            <a:headEnd/>
            <a:tailEnd/>
          </a:ln>
        </p:spPr>
        <p:txBody>
          <a:bodyPr anchor="ctr"/>
          <a:lstStyle/>
          <a:p>
            <a:pPr algn="ctr" fontAlgn="base">
              <a:spcBef>
                <a:spcPct val="0"/>
              </a:spcBef>
              <a:spcAft>
                <a:spcPct val="0"/>
              </a:spcAft>
            </a:pPr>
            <a:endParaRPr lang="el-GR" sz="3200">
              <a:solidFill>
                <a:srgbClr val="000000"/>
              </a:solidFill>
              <a:latin typeface="Bookman Old Style" pitchFamily="18" charset="0"/>
              <a:cs typeface="Arial" charset="0"/>
            </a:endParaRPr>
          </a:p>
        </p:txBody>
      </p:sp>
      <p:sp>
        <p:nvSpPr>
          <p:cNvPr id="6" name="1 - Τίτλος"/>
          <p:cNvSpPr txBox="1">
            <a:spLocks/>
          </p:cNvSpPr>
          <p:nvPr/>
        </p:nvSpPr>
        <p:spPr bwMode="auto">
          <a:xfrm>
            <a:off x="0" y="0"/>
            <a:ext cx="9144000" cy="836712"/>
          </a:xfrm>
          <a:prstGeom prst="rect">
            <a:avLst/>
          </a:prstGeom>
          <a:gradFill flip="none" rotWithShape="1">
            <a:gsLst>
              <a:gs pos="100000">
                <a:sysClr val="window" lastClr="FFFFFF"/>
              </a:gs>
              <a:gs pos="27000">
                <a:srgbClr val="95C9D7">
                  <a:alpha val="60000"/>
                </a:srgbClr>
              </a:gs>
              <a:gs pos="100000">
                <a:srgbClr val="4BACC6">
                  <a:lumMod val="60000"/>
                  <a:lumOff val="40000"/>
                  <a:tint val="23500"/>
                  <a:satMod val="160000"/>
                </a:srgbClr>
              </a:gs>
            </a:gsLst>
            <a:lin ang="0" scaled="1"/>
            <a:tileRect/>
          </a:gradFill>
          <a:ln w="3175" cap="flat" cmpd="sng" algn="ctr">
            <a:noFill/>
            <a:prstDash val="solid"/>
            <a:miter lim="800000"/>
            <a:headEnd/>
            <a:tailEnd/>
          </a:ln>
          <a:effectLst/>
        </p:spPr>
        <p:txBody>
          <a:bodyPr anchor="ctr"/>
          <a:lstStyle/>
          <a:p>
            <a:pPr algn="ctr" eaLnBrk="0" fontAlgn="base" hangingPunct="0">
              <a:spcBef>
                <a:spcPct val="0"/>
              </a:spcBef>
              <a:spcAft>
                <a:spcPct val="0"/>
              </a:spcAft>
              <a:defRPr/>
            </a:pPr>
            <a:r>
              <a:rPr lang="el-GR" sz="2800" b="1" dirty="0">
                <a:solidFill>
                  <a:sysClr val="windowText" lastClr="000000"/>
                </a:solidFill>
                <a:latin typeface="Calibri"/>
                <a:cs typeface="Arial" charset="0"/>
              </a:rPr>
              <a:t>Ανθρωπογενή αίτια</a:t>
            </a:r>
            <a:endParaRPr lang="el-GR" sz="2800" b="1" dirty="0">
              <a:solidFill>
                <a:sysClr val="windowText" lastClr="000000"/>
              </a:solidFill>
              <a:latin typeface="Bookman Old Style" pitchFamily="18" charset="0"/>
              <a:cs typeface="Arial" charset="0"/>
            </a:endParaRPr>
          </a:p>
        </p:txBody>
      </p:sp>
      <p:cxnSp>
        <p:nvCxnSpPr>
          <p:cNvPr id="7" name="5 - Ευθεία γραμμή σύνδεσης"/>
          <p:cNvCxnSpPr>
            <a:cxnSpLocks noChangeShapeType="1"/>
          </p:cNvCxnSpPr>
          <p:nvPr/>
        </p:nvCxnSpPr>
        <p:spPr bwMode="auto">
          <a:xfrm>
            <a:off x="0" y="836613"/>
            <a:ext cx="9144000" cy="0"/>
          </a:xfrm>
          <a:prstGeom prst="line">
            <a:avLst/>
          </a:prstGeom>
          <a:noFill/>
          <a:ln w="57150" algn="ctr">
            <a:solidFill>
              <a:srgbClr val="31859C"/>
            </a:solidFill>
            <a:round/>
            <a:headEnd/>
            <a:tailEnd/>
          </a:ln>
        </p:spPr>
      </p:cxnSp>
      <p:pic>
        <p:nvPicPr>
          <p:cNvPr id="8" name="Picture 2"/>
          <p:cNvPicPr>
            <a:picLocks noChangeAspect="1" noChangeArrowheads="1"/>
          </p:cNvPicPr>
          <p:nvPr/>
        </p:nvPicPr>
        <p:blipFill>
          <a:blip r:embed="rId4" cstate="email"/>
          <a:srcRect/>
          <a:stretch>
            <a:fillRect/>
          </a:stretch>
        </p:blipFill>
        <p:spPr bwMode="auto">
          <a:xfrm>
            <a:off x="0" y="0"/>
            <a:ext cx="780777" cy="785292"/>
          </a:xfrm>
          <a:prstGeom prst="rect">
            <a:avLst/>
          </a:prstGeom>
          <a:blipFill>
            <a:blip r:embed="rId5" cstate="email"/>
            <a:tile tx="0" ty="0" sx="100000" sy="100000" flip="none" algn="tl"/>
          </a:blipFill>
          <a:ln w="9525">
            <a:noFill/>
            <a:miter lim="800000"/>
            <a:headEnd/>
            <a:tailEnd/>
          </a:ln>
          <a:effectLst>
            <a:innerShdw blurRad="63500" dist="50800" dir="2700000">
              <a:prstClr val="black">
                <a:alpha val="50000"/>
              </a:prstClr>
            </a:innerShdw>
            <a:softEdge rad="63500"/>
          </a:effectLst>
        </p:spPr>
      </p:pic>
      <p:cxnSp>
        <p:nvCxnSpPr>
          <p:cNvPr id="9" name="11 - Ευθεία γραμμή σύνδεσης"/>
          <p:cNvCxnSpPr>
            <a:cxnSpLocks noChangeShapeType="1"/>
          </p:cNvCxnSpPr>
          <p:nvPr/>
        </p:nvCxnSpPr>
        <p:spPr bwMode="auto">
          <a:xfrm>
            <a:off x="0" y="6597650"/>
            <a:ext cx="9144000" cy="0"/>
          </a:xfrm>
          <a:prstGeom prst="line">
            <a:avLst/>
          </a:prstGeom>
          <a:noFill/>
          <a:ln w="3175" algn="ctr">
            <a:solidFill>
              <a:srgbClr val="31859C"/>
            </a:solidFill>
            <a:round/>
            <a:headEnd/>
            <a:tailEnd/>
          </a:ln>
        </p:spPr>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4"/>
          <p:cNvPicPr>
            <a:picLocks noChangeAspect="1" noChangeArrowheads="1"/>
          </p:cNvPicPr>
          <p:nvPr/>
        </p:nvPicPr>
        <p:blipFill>
          <a:blip r:embed="rId2" cstate="print"/>
          <a:srcRect/>
          <a:stretch>
            <a:fillRect/>
          </a:stretch>
        </p:blipFill>
        <p:spPr bwMode="auto">
          <a:xfrm>
            <a:off x="0" y="692150"/>
            <a:ext cx="3635375" cy="2738438"/>
          </a:xfrm>
          <a:prstGeom prst="rect">
            <a:avLst/>
          </a:prstGeom>
          <a:noFill/>
          <a:ln w="9525">
            <a:noFill/>
            <a:miter lim="800000"/>
            <a:headEnd/>
            <a:tailEnd/>
          </a:ln>
        </p:spPr>
      </p:pic>
      <p:pic>
        <p:nvPicPr>
          <p:cNvPr id="82947" name="Picture 5"/>
          <p:cNvPicPr>
            <a:picLocks noChangeAspect="1" noChangeArrowheads="1"/>
          </p:cNvPicPr>
          <p:nvPr/>
        </p:nvPicPr>
        <p:blipFill>
          <a:blip r:embed="rId3" cstate="print"/>
          <a:srcRect/>
          <a:stretch>
            <a:fillRect/>
          </a:stretch>
        </p:blipFill>
        <p:spPr bwMode="auto">
          <a:xfrm>
            <a:off x="0" y="3725863"/>
            <a:ext cx="3563938" cy="2794000"/>
          </a:xfrm>
          <a:prstGeom prst="rect">
            <a:avLst/>
          </a:prstGeom>
          <a:noFill/>
          <a:ln w="9525">
            <a:noFill/>
            <a:miter lim="800000"/>
            <a:headEnd/>
            <a:tailEnd/>
          </a:ln>
        </p:spPr>
      </p:pic>
      <p:pic>
        <p:nvPicPr>
          <p:cNvPr id="82948" name="Picture 6"/>
          <p:cNvPicPr>
            <a:picLocks noChangeAspect="1" noChangeArrowheads="1"/>
          </p:cNvPicPr>
          <p:nvPr/>
        </p:nvPicPr>
        <p:blipFill>
          <a:blip r:embed="rId4" cstate="print"/>
          <a:srcRect/>
          <a:stretch>
            <a:fillRect/>
          </a:stretch>
        </p:blipFill>
        <p:spPr bwMode="auto">
          <a:xfrm>
            <a:off x="4211638" y="765175"/>
            <a:ext cx="4392612" cy="1636713"/>
          </a:xfrm>
          <a:prstGeom prst="rect">
            <a:avLst/>
          </a:prstGeom>
          <a:noFill/>
          <a:ln w="9525">
            <a:noFill/>
            <a:miter lim="800000"/>
            <a:headEnd/>
            <a:tailEnd/>
          </a:ln>
        </p:spPr>
      </p:pic>
      <p:sp>
        <p:nvSpPr>
          <p:cNvPr id="165895" name="Text Box 7"/>
          <p:cNvSpPr txBox="1">
            <a:spLocks noChangeArrowheads="1"/>
          </p:cNvSpPr>
          <p:nvPr/>
        </p:nvSpPr>
        <p:spPr bwMode="auto">
          <a:xfrm>
            <a:off x="4067175" y="3068638"/>
            <a:ext cx="4681538" cy="2781300"/>
          </a:xfrm>
          <a:prstGeom prst="rect">
            <a:avLst/>
          </a:prstGeom>
          <a:noFill/>
          <a:ln w="9525">
            <a:noFill/>
            <a:miter lim="800000"/>
            <a:headEnd/>
            <a:tailEnd/>
          </a:ln>
          <a:effectLst/>
        </p:spPr>
        <p:txBody>
          <a:bodyPr>
            <a:spAutoFit/>
          </a:bodyPr>
          <a:lstStyle/>
          <a:p>
            <a:pPr marL="342900" indent="-342900">
              <a:defRPr/>
            </a:pPr>
            <a:r>
              <a:rPr lang="el-GR" sz="1600" b="1" dirty="0">
                <a:effectLst>
                  <a:outerShdw blurRad="38100" dist="38100" dir="2700000" algn="tl">
                    <a:srgbClr val="C0C0C0"/>
                  </a:outerShdw>
                </a:effectLst>
                <a:latin typeface="Calibri" pitchFamily="34" charset="0"/>
              </a:rPr>
              <a:t>Σχήμα</a:t>
            </a:r>
            <a:endParaRPr lang="fr-FR" sz="1600" dirty="0">
              <a:effectLst>
                <a:outerShdw blurRad="38100" dist="38100" dir="2700000" algn="tl">
                  <a:srgbClr val="C0C0C0"/>
                </a:outerShdw>
              </a:effectLst>
              <a:latin typeface="Calibri" pitchFamily="34" charset="0"/>
            </a:endParaRPr>
          </a:p>
          <a:p>
            <a:pPr marL="342900" indent="-342900">
              <a:buFontTx/>
              <a:buAutoNum type="alphaLcParenBoth"/>
              <a:defRPr/>
            </a:pPr>
            <a:r>
              <a:rPr lang="el-GR" sz="1600" dirty="0">
                <a:effectLst>
                  <a:outerShdw blurRad="38100" dist="38100" dir="2700000" algn="tl">
                    <a:srgbClr val="C0C0C0"/>
                  </a:outerShdw>
                </a:effectLst>
                <a:latin typeface="Calibri" pitchFamily="34" charset="0"/>
              </a:rPr>
              <a:t>Απόνερα από συμβατικό </a:t>
            </a:r>
            <a:r>
              <a:rPr lang="fr-FR" sz="1600" dirty="0">
                <a:effectLst>
                  <a:outerShdw blurRad="38100" dist="38100" dir="2700000" algn="tl">
                    <a:srgbClr val="C0C0C0"/>
                  </a:outerShdw>
                </a:effectLst>
                <a:latin typeface="Calibri" pitchFamily="34" charset="0"/>
              </a:rPr>
              <a:t>ferry </a:t>
            </a:r>
            <a:r>
              <a:rPr lang="el-GR" sz="1600" dirty="0">
                <a:effectLst>
                  <a:outerShdw blurRad="38100" dist="38100" dir="2700000" algn="tl">
                    <a:srgbClr val="C0C0C0"/>
                  </a:outerShdw>
                </a:effectLst>
                <a:latin typeface="Calibri" pitchFamily="34" charset="0"/>
              </a:rPr>
              <a:t>μετρημένα σε βάθος </a:t>
            </a:r>
            <a:r>
              <a:rPr lang="fr-FR" sz="1600" dirty="0">
                <a:effectLst>
                  <a:outerShdw blurRad="38100" dist="38100" dir="2700000" algn="tl">
                    <a:srgbClr val="C0C0C0"/>
                  </a:outerShdw>
                </a:effectLst>
                <a:latin typeface="Calibri" pitchFamily="34" charset="0"/>
              </a:rPr>
              <a:t>2 m (Pole 2) </a:t>
            </a:r>
            <a:r>
              <a:rPr lang="el-GR" sz="1600" dirty="0">
                <a:effectLst>
                  <a:outerShdw blurRad="38100" dist="38100" dir="2700000" algn="tl">
                    <a:srgbClr val="C0C0C0"/>
                  </a:outerShdw>
                </a:effectLst>
                <a:latin typeface="Calibri" pitchFamily="34" charset="0"/>
              </a:rPr>
              <a:t>και </a:t>
            </a:r>
            <a:r>
              <a:rPr lang="fr-FR" sz="1600" dirty="0">
                <a:effectLst>
                  <a:outerShdw blurRad="38100" dist="38100" dir="2700000" algn="tl">
                    <a:srgbClr val="C0C0C0"/>
                  </a:outerShdw>
                </a:effectLst>
                <a:latin typeface="Calibri" pitchFamily="34" charset="0"/>
              </a:rPr>
              <a:t>1.2 m (Pole 3). </a:t>
            </a:r>
            <a:r>
              <a:rPr lang="el-GR" sz="1600" dirty="0">
                <a:effectLst>
                  <a:outerShdw blurRad="38100" dist="38100" dir="2700000" algn="tl">
                    <a:srgbClr val="C0C0C0"/>
                  </a:outerShdw>
                </a:effectLst>
                <a:latin typeface="Calibri" pitchFamily="34" charset="0"/>
              </a:rPr>
              <a:t>Διάρκεια φαινομένου </a:t>
            </a:r>
            <a:r>
              <a:rPr lang="fr-FR" sz="1600" dirty="0">
                <a:effectLst>
                  <a:outerShdw blurRad="38100" dist="38100" dir="2700000" algn="tl">
                    <a:srgbClr val="C0C0C0"/>
                  </a:outerShdw>
                </a:effectLst>
                <a:latin typeface="Calibri" pitchFamily="34" charset="0"/>
              </a:rPr>
              <a:t>~ 65 s, max.  </a:t>
            </a:r>
            <a:r>
              <a:rPr lang="fr-FR" sz="1600" dirty="0" err="1">
                <a:effectLst>
                  <a:outerShdw blurRad="38100" dist="38100" dir="2700000" algn="tl">
                    <a:srgbClr val="C0C0C0"/>
                  </a:outerShdw>
                </a:effectLst>
                <a:latin typeface="Calibri" pitchFamily="34" charset="0"/>
              </a:rPr>
              <a:t>wave</a:t>
            </a:r>
            <a:r>
              <a:rPr lang="fr-FR" sz="1600" dirty="0">
                <a:effectLst>
                  <a:outerShdw blurRad="38100" dist="38100" dir="2700000" algn="tl">
                    <a:srgbClr val="C0C0C0"/>
                  </a:outerShdw>
                </a:effectLst>
                <a:latin typeface="Calibri" pitchFamily="34" charset="0"/>
              </a:rPr>
              <a:t> </a:t>
            </a:r>
            <a:r>
              <a:rPr lang="fr-FR" sz="1600" dirty="0" err="1">
                <a:effectLst>
                  <a:outerShdw blurRad="38100" dist="38100" dir="2700000" algn="tl">
                    <a:srgbClr val="C0C0C0"/>
                  </a:outerShdw>
                </a:effectLst>
                <a:latin typeface="Calibri" pitchFamily="34" charset="0"/>
              </a:rPr>
              <a:t>height</a:t>
            </a:r>
            <a:r>
              <a:rPr lang="fr-FR" sz="1600" dirty="0">
                <a:effectLst>
                  <a:outerShdw blurRad="38100" dist="38100" dir="2700000" algn="tl">
                    <a:srgbClr val="C0C0C0"/>
                  </a:outerShdw>
                </a:effectLst>
                <a:latin typeface="Calibri" pitchFamily="34" charset="0"/>
              </a:rPr>
              <a:t> (2 m) 0.24 m. </a:t>
            </a:r>
          </a:p>
          <a:p>
            <a:pPr marL="342900" indent="-342900">
              <a:defRPr/>
            </a:pPr>
            <a:endParaRPr lang="fr-FR" sz="1600" dirty="0">
              <a:effectLst>
                <a:outerShdw blurRad="38100" dist="38100" dir="2700000" algn="tl">
                  <a:srgbClr val="C0C0C0"/>
                </a:outerShdw>
              </a:effectLst>
              <a:latin typeface="Calibri" pitchFamily="34" charset="0"/>
            </a:endParaRPr>
          </a:p>
          <a:p>
            <a:pPr marL="342900" indent="-342900">
              <a:defRPr/>
            </a:pPr>
            <a:r>
              <a:rPr lang="fr-FR" sz="1600" dirty="0">
                <a:effectLst>
                  <a:outerShdw blurRad="38100" dist="38100" dir="2700000" algn="tl">
                    <a:srgbClr val="C0C0C0"/>
                  </a:outerShdw>
                </a:effectLst>
                <a:latin typeface="Calibri" pitchFamily="34" charset="0"/>
              </a:rPr>
              <a:t>(b) </a:t>
            </a:r>
            <a:r>
              <a:rPr lang="el-GR" sz="1600" dirty="0">
                <a:effectLst>
                  <a:outerShdw blurRad="38100" dist="38100" dir="2700000" algn="tl">
                    <a:srgbClr val="C0C0C0"/>
                  </a:outerShdw>
                </a:effectLst>
                <a:latin typeface="Calibri" pitchFamily="34" charset="0"/>
              </a:rPr>
              <a:t>Ύψη κύματος από απόνερα γρήγορου πλοίου. Διάρκεια φαινομένου </a:t>
            </a:r>
            <a:r>
              <a:rPr lang="fr-FR" sz="1600" dirty="0">
                <a:effectLst>
                  <a:outerShdw blurRad="38100" dist="38100" dir="2700000" algn="tl">
                    <a:srgbClr val="C0C0C0"/>
                  </a:outerShdw>
                </a:effectLst>
                <a:latin typeface="Calibri" pitchFamily="34" charset="0"/>
              </a:rPr>
              <a:t>~680 s</a:t>
            </a:r>
            <a:r>
              <a:rPr lang="el-GR" sz="1600" dirty="0">
                <a:effectLst>
                  <a:outerShdw blurRad="38100" dist="38100" dir="2700000" algn="tl">
                    <a:srgbClr val="C0C0C0"/>
                  </a:outerShdw>
                </a:effectLst>
                <a:latin typeface="Calibri" pitchFamily="34" charset="0"/>
              </a:rPr>
              <a:t>. </a:t>
            </a:r>
            <a:r>
              <a:rPr lang="fr-FR" sz="1600" dirty="0">
                <a:effectLst>
                  <a:outerShdw blurRad="38100" dist="38100" dir="2700000" algn="tl">
                    <a:srgbClr val="C0C0C0"/>
                  </a:outerShdw>
                </a:effectLst>
                <a:latin typeface="Calibri" pitchFamily="34" charset="0"/>
              </a:rPr>
              <a:t>Max. </a:t>
            </a:r>
            <a:r>
              <a:rPr lang="fr-FR" sz="1600" dirty="0" err="1">
                <a:effectLst>
                  <a:outerShdw blurRad="38100" dist="38100" dir="2700000" algn="tl">
                    <a:srgbClr val="C0C0C0"/>
                  </a:outerShdw>
                </a:effectLst>
                <a:latin typeface="Calibri" pitchFamily="34" charset="0"/>
              </a:rPr>
              <a:t>Wave</a:t>
            </a:r>
            <a:r>
              <a:rPr lang="fr-FR" sz="1600" dirty="0">
                <a:effectLst>
                  <a:outerShdw blurRad="38100" dist="38100" dir="2700000" algn="tl">
                    <a:srgbClr val="C0C0C0"/>
                  </a:outerShdw>
                </a:effectLst>
                <a:latin typeface="Calibri" pitchFamily="34" charset="0"/>
              </a:rPr>
              <a:t> </a:t>
            </a:r>
            <a:r>
              <a:rPr lang="fr-FR" sz="1600" dirty="0" err="1">
                <a:effectLst>
                  <a:outerShdw blurRad="38100" dist="38100" dir="2700000" algn="tl">
                    <a:srgbClr val="C0C0C0"/>
                  </a:outerShdw>
                </a:effectLst>
                <a:latin typeface="Calibri" pitchFamily="34" charset="0"/>
              </a:rPr>
              <a:t>height</a:t>
            </a:r>
            <a:r>
              <a:rPr lang="fr-FR" sz="1600" dirty="0">
                <a:effectLst>
                  <a:outerShdw blurRad="38100" dist="38100" dir="2700000" algn="tl">
                    <a:srgbClr val="C0C0C0"/>
                  </a:outerShdw>
                </a:effectLst>
                <a:latin typeface="Calibri" pitchFamily="34" charset="0"/>
              </a:rPr>
              <a:t> 0.74 m </a:t>
            </a:r>
            <a:r>
              <a:rPr lang="el-GR" sz="1600" dirty="0">
                <a:effectLst>
                  <a:outerShdw blurRad="38100" dist="38100" dir="2700000" algn="tl">
                    <a:srgbClr val="C0C0C0"/>
                  </a:outerShdw>
                </a:effectLst>
                <a:latin typeface="Calibri" pitchFamily="34" charset="0"/>
              </a:rPr>
              <a:t>σε </a:t>
            </a:r>
            <a:r>
              <a:rPr lang="fr-FR" sz="1600" dirty="0">
                <a:effectLst>
                  <a:outerShdw blurRad="38100" dist="38100" dir="2700000" algn="tl">
                    <a:srgbClr val="C0C0C0"/>
                  </a:outerShdw>
                </a:effectLst>
                <a:latin typeface="Calibri" pitchFamily="34" charset="0"/>
              </a:rPr>
              <a:t>2 m </a:t>
            </a:r>
            <a:r>
              <a:rPr lang="el-GR" sz="1600" dirty="0">
                <a:effectLst>
                  <a:outerShdw blurRad="38100" dist="38100" dir="2700000" algn="tl">
                    <a:srgbClr val="C0C0C0"/>
                  </a:outerShdw>
                </a:effectLst>
                <a:latin typeface="Calibri" pitchFamily="34" charset="0"/>
              </a:rPr>
              <a:t>βάθος. </a:t>
            </a:r>
            <a:r>
              <a:rPr lang="fr-FR" sz="1600" dirty="0">
                <a:effectLst>
                  <a:outerShdw blurRad="38100" dist="38100" dir="2700000" algn="tl">
                    <a:srgbClr val="C0C0C0"/>
                  </a:outerShdw>
                </a:effectLst>
                <a:latin typeface="Calibri" pitchFamily="34" charset="0"/>
              </a:rPr>
              <a:t>  </a:t>
            </a:r>
          </a:p>
          <a:p>
            <a:pPr marL="342900" indent="-342900">
              <a:defRPr/>
            </a:pPr>
            <a:endParaRPr lang="fr-FR" sz="1600" dirty="0">
              <a:effectLst>
                <a:outerShdw blurRad="38100" dist="38100" dir="2700000" algn="tl">
                  <a:srgbClr val="C0C0C0"/>
                </a:outerShdw>
              </a:effectLst>
              <a:latin typeface="Calibri" pitchFamily="34" charset="0"/>
            </a:endParaRPr>
          </a:p>
          <a:p>
            <a:pPr marL="342900" indent="-342900">
              <a:defRPr/>
            </a:pPr>
            <a:r>
              <a:rPr lang="fr-FR" sz="1600" dirty="0">
                <a:effectLst>
                  <a:outerShdw blurRad="38100" dist="38100" dir="2700000" algn="tl">
                    <a:srgbClr val="C0C0C0"/>
                  </a:outerShdw>
                </a:effectLst>
                <a:latin typeface="Calibri" pitchFamily="34" charset="0"/>
              </a:rPr>
              <a:t>(c) </a:t>
            </a:r>
            <a:r>
              <a:rPr lang="el-GR" sz="1600" dirty="0">
                <a:effectLst>
                  <a:outerShdw blurRad="38100" dist="38100" dir="2700000" algn="tl">
                    <a:srgbClr val="C0C0C0"/>
                  </a:outerShdw>
                </a:effectLst>
                <a:latin typeface="Calibri" pitchFamily="34" charset="0"/>
              </a:rPr>
              <a:t>Παραλιακή διατομή και θέσεις παρατηρήσεων </a:t>
            </a:r>
            <a:endParaRPr lang="fr-FR" sz="1600" dirty="0">
              <a:effectLst>
                <a:outerShdw blurRad="38100" dist="38100" dir="2700000" algn="tl">
                  <a:srgbClr val="C0C0C0"/>
                </a:outerShdw>
              </a:effectLst>
              <a:latin typeface="Calibri" pitchFamily="34" charset="0"/>
            </a:endParaRPr>
          </a:p>
        </p:txBody>
      </p:sp>
      <p:sp>
        <p:nvSpPr>
          <p:cNvPr id="82950" name="Line 10"/>
          <p:cNvSpPr>
            <a:spLocks noChangeShapeType="1"/>
          </p:cNvSpPr>
          <p:nvPr/>
        </p:nvSpPr>
        <p:spPr bwMode="auto">
          <a:xfrm>
            <a:off x="2051050" y="3860800"/>
            <a:ext cx="431800" cy="288925"/>
          </a:xfrm>
          <a:prstGeom prst="line">
            <a:avLst/>
          </a:prstGeom>
          <a:noFill/>
          <a:ln w="57150">
            <a:solidFill>
              <a:schemeClr val="tx1"/>
            </a:solidFill>
            <a:round/>
            <a:headEnd/>
            <a:tailEnd type="triangle" w="med" len="med"/>
          </a:ln>
        </p:spPr>
        <p:txBody>
          <a:bodyPr/>
          <a:lstStyle/>
          <a:p>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0"/>
            <a:ext cx="9144000" cy="836712"/>
          </a:xfrm>
          <a:gradFill flip="none" rotWithShape="1">
            <a:gsLst>
              <a:gs pos="100000">
                <a:schemeClr val="bg1"/>
              </a:gs>
              <a:gs pos="27000">
                <a:srgbClr val="95C9D7">
                  <a:alpha val="60000"/>
                </a:srgbClr>
              </a:gs>
              <a:gs pos="100000">
                <a:schemeClr val="accent5">
                  <a:lumMod val="60000"/>
                  <a:lumOff val="40000"/>
                  <a:tint val="23500"/>
                  <a:satMod val="160000"/>
                </a:schemeClr>
              </a:gs>
            </a:gsLst>
            <a:lin ang="0" scaled="1"/>
            <a:tileRect/>
          </a:gradFill>
          <a:ln w="3175">
            <a:noFill/>
          </a:ln>
        </p:spPr>
        <p:style>
          <a:lnRef idx="2">
            <a:schemeClr val="accent1"/>
          </a:lnRef>
          <a:fillRef idx="1">
            <a:schemeClr val="lt1"/>
          </a:fillRef>
          <a:effectRef idx="0">
            <a:schemeClr val="accent1"/>
          </a:effectRef>
          <a:fontRef idx="minor">
            <a:schemeClr val="dk1"/>
          </a:fontRef>
        </p:style>
        <p:txBody>
          <a:bodyPr>
            <a:noAutofit/>
          </a:bodyPr>
          <a:lstStyle/>
          <a:p>
            <a:pPr>
              <a:defRPr/>
            </a:pPr>
            <a:r>
              <a:rPr lang="el-GR" sz="2800" b="1" dirty="0"/>
              <a:t>Παράκτια Ζώνη – Ορισμός</a:t>
            </a:r>
            <a:endParaRPr lang="el-GR" sz="2800" b="1" dirty="0">
              <a:solidFill>
                <a:schemeClr val="tx1"/>
              </a:solidFill>
              <a:latin typeface="Bookman Old Style" pitchFamily="18" charset="0"/>
            </a:endParaRPr>
          </a:p>
        </p:txBody>
      </p:sp>
      <p:cxnSp>
        <p:nvCxnSpPr>
          <p:cNvPr id="6" name="5 - Ευθεία γραμμή σύνδεσης"/>
          <p:cNvCxnSpPr/>
          <p:nvPr/>
        </p:nvCxnSpPr>
        <p:spPr>
          <a:xfrm>
            <a:off x="0" y="836613"/>
            <a:ext cx="9144000"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 name="1 - Τίτλος"/>
          <p:cNvSpPr txBox="1">
            <a:spLocks/>
          </p:cNvSpPr>
          <p:nvPr/>
        </p:nvSpPr>
        <p:spPr>
          <a:xfrm>
            <a:off x="0" y="6597650"/>
            <a:ext cx="9144000" cy="260350"/>
          </a:xfrm>
          <a:prstGeom prst="rect">
            <a:avLst/>
          </a:prstGeom>
          <a:gradFill flip="none" rotWithShape="1">
            <a:gsLst>
              <a:gs pos="100000">
                <a:schemeClr val="bg1"/>
              </a:gs>
              <a:gs pos="27000">
                <a:srgbClr val="95C9D7"/>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anchor="ctr"/>
          <a:lstStyle/>
          <a:p>
            <a:pPr algn="ctr">
              <a:spcBef>
                <a:spcPct val="0"/>
              </a:spcBef>
              <a:defRPr/>
            </a:pPr>
            <a:endParaRPr lang="el-GR" sz="3200" dirty="0">
              <a:solidFill>
                <a:prstClr val="black"/>
              </a:solidFill>
              <a:latin typeface="Bookman Old Style" pitchFamily="18" charset="0"/>
            </a:endParaRPr>
          </a:p>
        </p:txBody>
      </p:sp>
      <p:cxnSp>
        <p:nvCxnSpPr>
          <p:cNvPr id="10" name="9 - Ευθεία γραμμή σύνδεσης"/>
          <p:cNvCxnSpPr/>
          <p:nvPr/>
        </p:nvCxnSpPr>
        <p:spPr>
          <a:xfrm>
            <a:off x="0" y="6597650"/>
            <a:ext cx="9144000" cy="0"/>
          </a:xfrm>
          <a:prstGeom prst="line">
            <a:avLst/>
          </a:prstGeom>
          <a:ln w="31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p:nvPicPr>
        <p:blipFill>
          <a:blip r:embed="rId3" cstate="email"/>
          <a:srcRect/>
          <a:stretch>
            <a:fillRect/>
          </a:stretch>
        </p:blipFill>
        <p:spPr bwMode="auto">
          <a:xfrm>
            <a:off x="0" y="0"/>
            <a:ext cx="780777" cy="785292"/>
          </a:xfrm>
          <a:prstGeom prst="rect">
            <a:avLst/>
          </a:prstGeom>
          <a:blipFill>
            <a:blip r:embed="rId4" cstate="email"/>
            <a:tile tx="0" ty="0" sx="100000" sy="100000" flip="none" algn="tl"/>
          </a:blipFill>
          <a:ln w="9525">
            <a:noFill/>
            <a:miter lim="800000"/>
            <a:headEnd/>
            <a:tailEnd/>
          </a:ln>
          <a:effectLst>
            <a:innerShdw blurRad="63500" dist="50800" dir="2700000">
              <a:prstClr val="black">
                <a:alpha val="50000"/>
              </a:prstClr>
            </a:innerShdw>
            <a:softEdge rad="63500"/>
          </a:effectLst>
        </p:spPr>
      </p:pic>
      <p:sp>
        <p:nvSpPr>
          <p:cNvPr id="13" name="Rectangle 5"/>
          <p:cNvSpPr>
            <a:spLocks noChangeArrowheads="1"/>
          </p:cNvSpPr>
          <p:nvPr/>
        </p:nvSpPr>
        <p:spPr bwMode="auto">
          <a:xfrm>
            <a:off x="395536" y="1268760"/>
            <a:ext cx="8424862" cy="4968899"/>
          </a:xfrm>
          <a:prstGeom prst="rect">
            <a:avLst/>
          </a:prstGeom>
          <a:noFill/>
          <a:ln w="9525">
            <a:noFill/>
            <a:miter lim="800000"/>
            <a:headEnd/>
            <a:tailEnd/>
          </a:ln>
          <a:effectLst/>
        </p:spPr>
        <p:txBody>
          <a:bodyPr/>
          <a:lstStyle/>
          <a:p>
            <a:pPr marL="609600" indent="-338138" algn="ctr" fontAlgn="base">
              <a:lnSpc>
                <a:spcPct val="90000"/>
              </a:lnSpc>
              <a:spcBef>
                <a:spcPts val="1200"/>
              </a:spcBef>
              <a:spcAft>
                <a:spcPct val="0"/>
              </a:spcAft>
              <a:defRPr/>
            </a:pPr>
            <a:r>
              <a:rPr lang="el-GR" sz="2000" b="1" dirty="0">
                <a:solidFill>
                  <a:prstClr val="black"/>
                </a:solidFill>
                <a:cs typeface="Arial" charset="0"/>
              </a:rPr>
              <a:t>Παράκτια Ζώνη (+200 έως –200 m)</a:t>
            </a:r>
          </a:p>
          <a:p>
            <a:pPr marL="609600" indent="-338138" algn="ctr" fontAlgn="base">
              <a:lnSpc>
                <a:spcPct val="90000"/>
              </a:lnSpc>
              <a:spcBef>
                <a:spcPts val="1200"/>
              </a:spcBef>
              <a:spcAft>
                <a:spcPct val="0"/>
              </a:spcAft>
              <a:defRPr/>
            </a:pPr>
            <a:endParaRPr lang="el-GR" sz="2000" dirty="0">
              <a:solidFill>
                <a:prstClr val="black"/>
              </a:solidFill>
              <a:cs typeface="Arial" charset="0"/>
            </a:endParaRPr>
          </a:p>
          <a:p>
            <a:pPr marL="609600" indent="-338138" algn="ctr" fontAlgn="base">
              <a:lnSpc>
                <a:spcPct val="90000"/>
              </a:lnSpc>
              <a:spcBef>
                <a:spcPts val="1200"/>
              </a:spcBef>
              <a:spcAft>
                <a:spcPct val="0"/>
              </a:spcAft>
              <a:defRPr/>
            </a:pPr>
            <a:endParaRPr lang="el-GR" sz="2000" dirty="0">
              <a:solidFill>
                <a:prstClr val="black"/>
              </a:solidFill>
              <a:cs typeface="Arial" charset="0"/>
            </a:endParaRPr>
          </a:p>
          <a:p>
            <a:pPr marL="609600" indent="-338138" algn="ctr" fontAlgn="base">
              <a:lnSpc>
                <a:spcPct val="90000"/>
              </a:lnSpc>
              <a:spcBef>
                <a:spcPts val="1200"/>
              </a:spcBef>
              <a:spcAft>
                <a:spcPct val="0"/>
              </a:spcAft>
              <a:defRPr/>
            </a:pPr>
            <a:endParaRPr lang="el-GR" sz="2000" dirty="0">
              <a:solidFill>
                <a:prstClr val="black"/>
              </a:solidFill>
              <a:cs typeface="Arial" charset="0"/>
            </a:endParaRPr>
          </a:p>
          <a:p>
            <a:pPr marL="609600" indent="-338138" algn="ctr" fontAlgn="base">
              <a:lnSpc>
                <a:spcPct val="90000"/>
              </a:lnSpc>
              <a:spcBef>
                <a:spcPts val="1200"/>
              </a:spcBef>
              <a:spcAft>
                <a:spcPct val="0"/>
              </a:spcAft>
              <a:defRPr/>
            </a:pPr>
            <a:endParaRPr lang="el-GR" sz="2000" dirty="0">
              <a:solidFill>
                <a:prstClr val="black"/>
              </a:solidFill>
              <a:cs typeface="Arial" charset="0"/>
            </a:endParaRPr>
          </a:p>
          <a:p>
            <a:pPr marL="609600" indent="-338138" algn="ctr" fontAlgn="base">
              <a:lnSpc>
                <a:spcPct val="90000"/>
              </a:lnSpc>
              <a:spcBef>
                <a:spcPts val="1200"/>
              </a:spcBef>
              <a:spcAft>
                <a:spcPct val="0"/>
              </a:spcAft>
              <a:defRPr/>
            </a:pPr>
            <a:endParaRPr lang="el-GR" sz="2000" dirty="0">
              <a:solidFill>
                <a:prstClr val="black"/>
              </a:solidFill>
              <a:cs typeface="Arial" charset="0"/>
            </a:endParaRPr>
          </a:p>
          <a:p>
            <a:pPr marL="609600" indent="-338138" algn="ctr" fontAlgn="base">
              <a:lnSpc>
                <a:spcPct val="90000"/>
              </a:lnSpc>
              <a:spcBef>
                <a:spcPts val="1200"/>
              </a:spcBef>
              <a:spcAft>
                <a:spcPct val="0"/>
              </a:spcAft>
              <a:defRPr/>
            </a:pPr>
            <a:endParaRPr lang="el-GR" sz="2000" dirty="0">
              <a:solidFill>
                <a:prstClr val="black"/>
              </a:solidFill>
              <a:cs typeface="Arial" charset="0"/>
            </a:endParaRPr>
          </a:p>
          <a:p>
            <a:pPr marL="609600" indent="-338138" algn="ctr" fontAlgn="base">
              <a:lnSpc>
                <a:spcPct val="90000"/>
              </a:lnSpc>
              <a:spcBef>
                <a:spcPts val="1200"/>
              </a:spcBef>
              <a:spcAft>
                <a:spcPct val="0"/>
              </a:spcAft>
              <a:defRPr/>
            </a:pPr>
            <a:endParaRPr lang="el-GR" sz="2000" dirty="0">
              <a:solidFill>
                <a:prstClr val="black"/>
              </a:solidFill>
              <a:cs typeface="Arial" charset="0"/>
            </a:endParaRPr>
          </a:p>
          <a:p>
            <a:pPr marL="609600" indent="-338138" algn="ctr" fontAlgn="base">
              <a:lnSpc>
                <a:spcPct val="90000"/>
              </a:lnSpc>
              <a:spcBef>
                <a:spcPts val="1200"/>
              </a:spcBef>
              <a:spcAft>
                <a:spcPct val="0"/>
              </a:spcAft>
              <a:defRPr/>
            </a:pPr>
            <a:endParaRPr lang="el-GR" sz="2000" dirty="0">
              <a:solidFill>
                <a:prstClr val="black"/>
              </a:solidFill>
              <a:cs typeface="Arial" charset="0"/>
            </a:endParaRPr>
          </a:p>
          <a:p>
            <a:pPr marL="609600" indent="-338138" algn="ctr" fontAlgn="base">
              <a:lnSpc>
                <a:spcPct val="90000"/>
              </a:lnSpc>
              <a:spcBef>
                <a:spcPts val="1200"/>
              </a:spcBef>
              <a:spcAft>
                <a:spcPct val="0"/>
              </a:spcAft>
              <a:defRPr/>
            </a:pPr>
            <a:r>
              <a:rPr lang="el-GR" sz="2000" dirty="0">
                <a:solidFill>
                  <a:prstClr val="black"/>
                </a:solidFill>
                <a:cs typeface="Arial" charset="0"/>
              </a:rPr>
              <a:t>Καλύπτει περίπου το 18% της επιφάνειας της Γης</a:t>
            </a:r>
          </a:p>
        </p:txBody>
      </p:sp>
      <p:pic>
        <p:nvPicPr>
          <p:cNvPr id="1026" name="Picture 2"/>
          <p:cNvPicPr>
            <a:picLocks noChangeAspect="1" noChangeArrowheads="1"/>
          </p:cNvPicPr>
          <p:nvPr/>
        </p:nvPicPr>
        <p:blipFill>
          <a:blip r:embed="rId5" cstate="email"/>
          <a:srcRect/>
          <a:stretch>
            <a:fillRect/>
          </a:stretch>
        </p:blipFill>
        <p:spPr bwMode="auto">
          <a:xfrm>
            <a:off x="683568" y="1916832"/>
            <a:ext cx="7881861" cy="3168352"/>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0"/>
            <a:ext cx="9144000" cy="836712"/>
          </a:xfrm>
          <a:gradFill flip="none" rotWithShape="1">
            <a:gsLst>
              <a:gs pos="100000">
                <a:schemeClr val="bg1"/>
              </a:gs>
              <a:gs pos="27000">
                <a:srgbClr val="95C9D7">
                  <a:alpha val="60000"/>
                </a:srgbClr>
              </a:gs>
              <a:gs pos="100000">
                <a:schemeClr val="accent5">
                  <a:lumMod val="60000"/>
                  <a:lumOff val="40000"/>
                  <a:tint val="23500"/>
                  <a:satMod val="160000"/>
                </a:schemeClr>
              </a:gs>
            </a:gsLst>
            <a:lin ang="0" scaled="1"/>
            <a:tileRect/>
          </a:gradFill>
          <a:ln w="3175">
            <a:noFill/>
          </a:ln>
        </p:spPr>
        <p:style>
          <a:lnRef idx="2">
            <a:schemeClr val="accent1"/>
          </a:lnRef>
          <a:fillRef idx="1">
            <a:schemeClr val="lt1"/>
          </a:fillRef>
          <a:effectRef idx="0">
            <a:schemeClr val="accent1"/>
          </a:effectRef>
          <a:fontRef idx="minor">
            <a:schemeClr val="dk1"/>
          </a:fontRef>
        </p:style>
        <p:txBody>
          <a:bodyPr>
            <a:noAutofit/>
          </a:bodyPr>
          <a:lstStyle/>
          <a:p>
            <a:pPr>
              <a:defRPr/>
            </a:pPr>
            <a:r>
              <a:rPr lang="el-GR" sz="2800" b="1" dirty="0"/>
              <a:t>Παράκτια Ζώνη – Ορισμός</a:t>
            </a:r>
            <a:endParaRPr lang="el-GR" sz="2800" b="1" dirty="0">
              <a:solidFill>
                <a:schemeClr val="tx1"/>
              </a:solidFill>
              <a:latin typeface="Bookman Old Style" pitchFamily="18" charset="0"/>
            </a:endParaRPr>
          </a:p>
        </p:txBody>
      </p:sp>
      <p:cxnSp>
        <p:nvCxnSpPr>
          <p:cNvPr id="6" name="5 - Ευθεία γραμμή σύνδεσης"/>
          <p:cNvCxnSpPr/>
          <p:nvPr/>
        </p:nvCxnSpPr>
        <p:spPr>
          <a:xfrm>
            <a:off x="0" y="836613"/>
            <a:ext cx="9144000"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 name="1 - Τίτλος"/>
          <p:cNvSpPr txBox="1">
            <a:spLocks/>
          </p:cNvSpPr>
          <p:nvPr/>
        </p:nvSpPr>
        <p:spPr>
          <a:xfrm>
            <a:off x="0" y="6597650"/>
            <a:ext cx="9144000" cy="260350"/>
          </a:xfrm>
          <a:prstGeom prst="rect">
            <a:avLst/>
          </a:prstGeom>
          <a:gradFill flip="none" rotWithShape="1">
            <a:gsLst>
              <a:gs pos="100000">
                <a:schemeClr val="bg1"/>
              </a:gs>
              <a:gs pos="27000">
                <a:srgbClr val="95C9D7"/>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anchor="ctr"/>
          <a:lstStyle/>
          <a:p>
            <a:pPr algn="ctr">
              <a:spcBef>
                <a:spcPct val="0"/>
              </a:spcBef>
              <a:defRPr/>
            </a:pPr>
            <a:endParaRPr lang="el-GR" sz="3200" dirty="0">
              <a:solidFill>
                <a:prstClr val="black"/>
              </a:solidFill>
              <a:latin typeface="Bookman Old Style" pitchFamily="18" charset="0"/>
            </a:endParaRPr>
          </a:p>
        </p:txBody>
      </p:sp>
      <p:cxnSp>
        <p:nvCxnSpPr>
          <p:cNvPr id="10" name="9 - Ευθεία γραμμή σύνδεσης"/>
          <p:cNvCxnSpPr/>
          <p:nvPr/>
        </p:nvCxnSpPr>
        <p:spPr>
          <a:xfrm>
            <a:off x="0" y="6597650"/>
            <a:ext cx="9144000" cy="0"/>
          </a:xfrm>
          <a:prstGeom prst="line">
            <a:avLst/>
          </a:prstGeom>
          <a:ln w="31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p:nvPicPr>
        <p:blipFill>
          <a:blip r:embed="rId3" cstate="email"/>
          <a:srcRect/>
          <a:stretch>
            <a:fillRect/>
          </a:stretch>
        </p:blipFill>
        <p:spPr bwMode="auto">
          <a:xfrm>
            <a:off x="0" y="0"/>
            <a:ext cx="780777" cy="785292"/>
          </a:xfrm>
          <a:prstGeom prst="rect">
            <a:avLst/>
          </a:prstGeom>
          <a:blipFill>
            <a:blip r:embed="rId4" cstate="email"/>
            <a:tile tx="0" ty="0" sx="100000" sy="100000" flip="none" algn="tl"/>
          </a:blipFill>
          <a:ln w="9525">
            <a:noFill/>
            <a:miter lim="800000"/>
            <a:headEnd/>
            <a:tailEnd/>
          </a:ln>
          <a:effectLst>
            <a:innerShdw blurRad="63500" dist="50800" dir="2700000">
              <a:prstClr val="black">
                <a:alpha val="50000"/>
              </a:prstClr>
            </a:innerShdw>
            <a:softEdge rad="63500"/>
          </a:effectLst>
        </p:spPr>
      </p:pic>
      <p:sp>
        <p:nvSpPr>
          <p:cNvPr id="13" name="Rectangle 5"/>
          <p:cNvSpPr>
            <a:spLocks noChangeArrowheads="1"/>
          </p:cNvSpPr>
          <p:nvPr/>
        </p:nvSpPr>
        <p:spPr bwMode="auto">
          <a:xfrm>
            <a:off x="683568" y="1628800"/>
            <a:ext cx="7848674" cy="4104456"/>
          </a:xfrm>
          <a:prstGeom prst="rect">
            <a:avLst/>
          </a:prstGeom>
          <a:noFill/>
          <a:ln w="9525">
            <a:noFill/>
            <a:miter lim="800000"/>
            <a:headEnd/>
            <a:tailEnd/>
          </a:ln>
          <a:effectLst/>
        </p:spPr>
        <p:txBody>
          <a:bodyPr/>
          <a:lstStyle/>
          <a:p>
            <a:pPr marL="266700" indent="-266700" algn="just" fontAlgn="base">
              <a:lnSpc>
                <a:spcPct val="90000"/>
              </a:lnSpc>
              <a:spcBef>
                <a:spcPts val="1200"/>
              </a:spcBef>
              <a:spcAft>
                <a:spcPct val="0"/>
              </a:spcAft>
              <a:buFontTx/>
              <a:buChar char="•"/>
              <a:defRPr/>
            </a:pPr>
            <a:r>
              <a:rPr lang="el-GR" dirty="0">
                <a:solidFill>
                  <a:prstClr val="black"/>
                </a:solidFill>
                <a:cs typeface="Arial" charset="0"/>
              </a:rPr>
              <a:t>Η παγκόσμια παράκτια ζώνη είναι μήκους ~ 500,000 </a:t>
            </a:r>
            <a:r>
              <a:rPr lang="en-US" dirty="0">
                <a:solidFill>
                  <a:prstClr val="black"/>
                </a:solidFill>
                <a:cs typeface="Arial" charset="0"/>
              </a:rPr>
              <a:t>km</a:t>
            </a:r>
            <a:r>
              <a:rPr lang="el-GR" dirty="0">
                <a:solidFill>
                  <a:prstClr val="black"/>
                </a:solidFill>
                <a:cs typeface="Arial" charset="0"/>
              </a:rPr>
              <a:t> και μέσου πλάτους περίπου 50 </a:t>
            </a:r>
            <a:r>
              <a:rPr lang="en-US" dirty="0">
                <a:solidFill>
                  <a:prstClr val="black"/>
                </a:solidFill>
                <a:cs typeface="Arial" charset="0"/>
              </a:rPr>
              <a:t>km</a:t>
            </a:r>
            <a:endParaRPr lang="el-GR" dirty="0">
              <a:solidFill>
                <a:prstClr val="black"/>
              </a:solidFill>
              <a:cs typeface="Arial" charset="0"/>
            </a:endParaRPr>
          </a:p>
          <a:p>
            <a:pPr marL="266700" indent="-266700" algn="just" fontAlgn="base">
              <a:lnSpc>
                <a:spcPct val="90000"/>
              </a:lnSpc>
              <a:spcBef>
                <a:spcPts val="1200"/>
              </a:spcBef>
              <a:spcAft>
                <a:spcPct val="0"/>
              </a:spcAft>
              <a:buFontTx/>
              <a:buChar char="•"/>
              <a:defRPr/>
            </a:pPr>
            <a:endParaRPr lang="el-GR" dirty="0">
              <a:solidFill>
                <a:prstClr val="black"/>
              </a:solidFill>
              <a:cs typeface="Arial" charset="0"/>
            </a:endParaRPr>
          </a:p>
          <a:p>
            <a:pPr marL="266700" indent="-266700" algn="just" fontAlgn="base">
              <a:lnSpc>
                <a:spcPct val="90000"/>
              </a:lnSpc>
              <a:spcBef>
                <a:spcPts val="1200"/>
              </a:spcBef>
              <a:spcAft>
                <a:spcPct val="0"/>
              </a:spcAft>
              <a:buFontTx/>
              <a:buChar char="•"/>
              <a:defRPr/>
            </a:pPr>
            <a:r>
              <a:rPr lang="el-GR" dirty="0">
                <a:solidFill>
                  <a:prstClr val="black"/>
                </a:solidFill>
                <a:cs typeface="Arial" charset="0"/>
              </a:rPr>
              <a:t>Η μορφολογία της εξαρτάται από φυσικές διεργασίες καθώς δέχεται υλικό (ίζημα) από τα ποτάμια, τη θάλασσα και την ατμόσφαιρα. </a:t>
            </a:r>
          </a:p>
          <a:p>
            <a:pPr marL="266700" indent="-266700" algn="just" fontAlgn="base">
              <a:lnSpc>
                <a:spcPct val="90000"/>
              </a:lnSpc>
              <a:spcBef>
                <a:spcPts val="1200"/>
              </a:spcBef>
              <a:spcAft>
                <a:spcPct val="0"/>
              </a:spcAft>
              <a:buFontTx/>
              <a:buChar char="•"/>
              <a:defRPr/>
            </a:pPr>
            <a:endParaRPr lang="el-GR" dirty="0">
              <a:solidFill>
                <a:prstClr val="black"/>
              </a:solidFill>
              <a:cs typeface="Arial" charset="0"/>
            </a:endParaRPr>
          </a:p>
          <a:p>
            <a:pPr marL="266700" indent="-266700" algn="just" fontAlgn="base">
              <a:lnSpc>
                <a:spcPct val="90000"/>
              </a:lnSpc>
              <a:spcBef>
                <a:spcPts val="1200"/>
              </a:spcBef>
              <a:spcAft>
                <a:spcPct val="0"/>
              </a:spcAft>
              <a:buFontTx/>
              <a:buChar char="•"/>
              <a:defRPr/>
            </a:pPr>
            <a:r>
              <a:rPr lang="el-GR" dirty="0">
                <a:solidFill>
                  <a:prstClr val="black"/>
                </a:solidFill>
                <a:cs typeface="Arial" charset="0"/>
              </a:rPr>
              <a:t>Ιστορικά, η παράκτια ζώνη έχει συμβάλλει στην ανάπτυξη των ανθρώπινων κοινωνιών, καθώς η χρήση της θάλασσας στις μεταφορές, το εμπόριο και την αλιεία οδήγησε στην εγκατάσταση του 60% περίπου του παγκόσμιου πληθυσμού στις παράκτιες περιοχές του πλανήτη</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0"/>
            <a:ext cx="9144000" cy="836712"/>
          </a:xfrm>
          <a:gradFill flip="none" rotWithShape="1">
            <a:gsLst>
              <a:gs pos="100000">
                <a:schemeClr val="bg1"/>
              </a:gs>
              <a:gs pos="27000">
                <a:srgbClr val="95C9D7">
                  <a:alpha val="60000"/>
                </a:srgbClr>
              </a:gs>
              <a:gs pos="100000">
                <a:schemeClr val="accent5">
                  <a:lumMod val="60000"/>
                  <a:lumOff val="40000"/>
                  <a:tint val="23500"/>
                  <a:satMod val="160000"/>
                </a:schemeClr>
              </a:gs>
            </a:gsLst>
            <a:lin ang="0" scaled="1"/>
            <a:tileRect/>
          </a:gradFill>
          <a:ln w="3175">
            <a:noFill/>
          </a:ln>
        </p:spPr>
        <p:style>
          <a:lnRef idx="2">
            <a:schemeClr val="accent1"/>
          </a:lnRef>
          <a:fillRef idx="1">
            <a:schemeClr val="lt1"/>
          </a:fillRef>
          <a:effectRef idx="0">
            <a:schemeClr val="accent1"/>
          </a:effectRef>
          <a:fontRef idx="minor">
            <a:schemeClr val="dk1"/>
          </a:fontRef>
        </p:style>
        <p:txBody>
          <a:bodyPr>
            <a:noAutofit/>
          </a:bodyPr>
          <a:lstStyle/>
          <a:p>
            <a:pPr>
              <a:defRPr/>
            </a:pPr>
            <a:r>
              <a:rPr lang="el-GR" sz="2800" b="1" dirty="0"/>
              <a:t>Πιέσεις στην Παράκτια Ζώνη </a:t>
            </a:r>
            <a:endParaRPr lang="el-GR" sz="2800" b="1" dirty="0">
              <a:solidFill>
                <a:schemeClr val="tx1"/>
              </a:solidFill>
              <a:latin typeface="Bookman Old Style" pitchFamily="18" charset="0"/>
            </a:endParaRPr>
          </a:p>
        </p:txBody>
      </p:sp>
      <p:cxnSp>
        <p:nvCxnSpPr>
          <p:cNvPr id="6" name="5 - Ευθεία γραμμή σύνδεσης"/>
          <p:cNvCxnSpPr/>
          <p:nvPr/>
        </p:nvCxnSpPr>
        <p:spPr>
          <a:xfrm>
            <a:off x="0" y="836613"/>
            <a:ext cx="9144000"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 name="1 - Τίτλος"/>
          <p:cNvSpPr txBox="1">
            <a:spLocks/>
          </p:cNvSpPr>
          <p:nvPr/>
        </p:nvSpPr>
        <p:spPr>
          <a:xfrm>
            <a:off x="0" y="6597650"/>
            <a:ext cx="9144000" cy="260350"/>
          </a:xfrm>
          <a:prstGeom prst="rect">
            <a:avLst/>
          </a:prstGeom>
          <a:gradFill flip="none" rotWithShape="1">
            <a:gsLst>
              <a:gs pos="100000">
                <a:schemeClr val="bg1"/>
              </a:gs>
              <a:gs pos="27000">
                <a:srgbClr val="95C9D7"/>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anchor="ctr"/>
          <a:lstStyle/>
          <a:p>
            <a:pPr algn="ctr">
              <a:spcBef>
                <a:spcPct val="0"/>
              </a:spcBef>
              <a:defRPr/>
            </a:pPr>
            <a:endParaRPr lang="el-GR" sz="3200" dirty="0">
              <a:solidFill>
                <a:prstClr val="black"/>
              </a:solidFill>
              <a:latin typeface="Bookman Old Style" pitchFamily="18" charset="0"/>
            </a:endParaRPr>
          </a:p>
        </p:txBody>
      </p:sp>
      <p:cxnSp>
        <p:nvCxnSpPr>
          <p:cNvPr id="10" name="9 - Ευθεία γραμμή σύνδεσης"/>
          <p:cNvCxnSpPr/>
          <p:nvPr/>
        </p:nvCxnSpPr>
        <p:spPr>
          <a:xfrm>
            <a:off x="0" y="6597650"/>
            <a:ext cx="9144000" cy="0"/>
          </a:xfrm>
          <a:prstGeom prst="line">
            <a:avLst/>
          </a:prstGeom>
          <a:ln w="31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p:nvPicPr>
        <p:blipFill>
          <a:blip r:embed="rId3" cstate="email"/>
          <a:srcRect/>
          <a:stretch>
            <a:fillRect/>
          </a:stretch>
        </p:blipFill>
        <p:spPr bwMode="auto">
          <a:xfrm>
            <a:off x="0" y="0"/>
            <a:ext cx="780777" cy="785292"/>
          </a:xfrm>
          <a:prstGeom prst="rect">
            <a:avLst/>
          </a:prstGeom>
          <a:blipFill>
            <a:blip r:embed="rId4" cstate="email"/>
            <a:tile tx="0" ty="0" sx="100000" sy="100000" flip="none" algn="tl"/>
          </a:blipFill>
          <a:ln w="9525">
            <a:noFill/>
            <a:miter lim="800000"/>
            <a:headEnd/>
            <a:tailEnd/>
          </a:ln>
          <a:effectLst>
            <a:innerShdw blurRad="63500" dist="50800" dir="2700000">
              <a:prstClr val="black">
                <a:alpha val="50000"/>
              </a:prstClr>
            </a:innerShdw>
            <a:softEdge rad="63500"/>
          </a:effectLst>
        </p:spPr>
      </p:pic>
      <p:sp>
        <p:nvSpPr>
          <p:cNvPr id="13" name="Rectangle 5"/>
          <p:cNvSpPr>
            <a:spLocks noChangeArrowheads="1"/>
          </p:cNvSpPr>
          <p:nvPr/>
        </p:nvSpPr>
        <p:spPr bwMode="auto">
          <a:xfrm>
            <a:off x="395536" y="1196752"/>
            <a:ext cx="8352928" cy="5112568"/>
          </a:xfrm>
          <a:prstGeom prst="rect">
            <a:avLst/>
          </a:prstGeom>
          <a:noFill/>
          <a:ln w="9525">
            <a:noFill/>
            <a:miter lim="800000"/>
            <a:headEnd/>
            <a:tailEnd/>
          </a:ln>
          <a:effectLst/>
        </p:spPr>
        <p:txBody>
          <a:bodyPr/>
          <a:lstStyle/>
          <a:p>
            <a:pPr marL="271463" indent="-271463" algn="just" fontAlgn="base">
              <a:lnSpc>
                <a:spcPct val="90000"/>
              </a:lnSpc>
              <a:spcBef>
                <a:spcPts val="2400"/>
              </a:spcBef>
              <a:spcAft>
                <a:spcPct val="0"/>
              </a:spcAft>
              <a:buFontTx/>
              <a:buChar char="•"/>
              <a:defRPr/>
            </a:pPr>
            <a:r>
              <a:rPr lang="el-GR" sz="2000" dirty="0">
                <a:solidFill>
                  <a:prstClr val="black"/>
                </a:solidFill>
                <a:cs typeface="Arial" charset="0"/>
              </a:rPr>
              <a:t>Σήμερα, &gt;60% του παγκόσμιου πληθυσμού ζει και δραστηριοποιείται σε απόσταση 60 </a:t>
            </a:r>
            <a:r>
              <a:rPr lang="el-GR" sz="2000" dirty="0" err="1">
                <a:solidFill>
                  <a:prstClr val="black"/>
                </a:solidFill>
                <a:cs typeface="Arial" charset="0"/>
              </a:rPr>
              <a:t>χλμ</a:t>
            </a:r>
            <a:r>
              <a:rPr lang="el-GR" sz="2000" dirty="0">
                <a:solidFill>
                  <a:prstClr val="black"/>
                </a:solidFill>
                <a:cs typeface="Arial" charset="0"/>
              </a:rPr>
              <a:t>. από τη θάλασσα, με αποτέλεσμα η παράκτια ζώνη να δέχεται παγκοσμίως έντονη αναπτυξιακή πίεση. </a:t>
            </a:r>
          </a:p>
          <a:p>
            <a:pPr marL="271463" indent="-271463" algn="just" fontAlgn="base">
              <a:lnSpc>
                <a:spcPct val="90000"/>
              </a:lnSpc>
              <a:spcBef>
                <a:spcPts val="2400"/>
              </a:spcBef>
              <a:spcAft>
                <a:spcPct val="0"/>
              </a:spcAft>
              <a:buFontTx/>
              <a:buChar char="•"/>
              <a:defRPr/>
            </a:pPr>
            <a:r>
              <a:rPr lang="el-GR" sz="2000" dirty="0">
                <a:solidFill>
                  <a:prstClr val="black"/>
                </a:solidFill>
                <a:cs typeface="Arial" charset="0"/>
              </a:rPr>
              <a:t>Σύμφωνα με στοιχεία του Ο.Η.Ε ο σημερινός παράκτιος πληθυσμός των 3 </a:t>
            </a:r>
            <a:r>
              <a:rPr lang="el-GR" sz="2000" dirty="0" err="1">
                <a:solidFill>
                  <a:prstClr val="black"/>
                </a:solidFill>
                <a:cs typeface="Arial" charset="0"/>
              </a:rPr>
              <a:t>δισ</a:t>
            </a:r>
            <a:r>
              <a:rPr lang="en-GB" sz="2000" dirty="0">
                <a:solidFill>
                  <a:prstClr val="black"/>
                </a:solidFill>
                <a:cs typeface="Arial" charset="0"/>
              </a:rPr>
              <a:t>.</a:t>
            </a:r>
            <a:r>
              <a:rPr lang="el-GR" sz="2000" dirty="0">
                <a:solidFill>
                  <a:prstClr val="black"/>
                </a:solidFill>
                <a:cs typeface="Arial" charset="0"/>
              </a:rPr>
              <a:t> κατοίκων αναμένεται να διπλασιαστεί στα επόμενα 20 χρόνια. </a:t>
            </a:r>
          </a:p>
          <a:p>
            <a:pPr marL="271463" indent="-271463" algn="just" fontAlgn="base">
              <a:lnSpc>
                <a:spcPct val="90000"/>
              </a:lnSpc>
              <a:spcBef>
                <a:spcPts val="2400"/>
              </a:spcBef>
              <a:spcAft>
                <a:spcPct val="0"/>
              </a:spcAft>
              <a:buFontTx/>
              <a:buChar char="•"/>
              <a:defRPr/>
            </a:pPr>
            <a:r>
              <a:rPr lang="el-GR" sz="2000" dirty="0">
                <a:solidFill>
                  <a:prstClr val="black"/>
                </a:solidFill>
                <a:cs typeface="Arial" charset="0"/>
              </a:rPr>
              <a:t>Τα 2/3 των μεγαλουπόλεων με πληθυσμό άνω των 10 εκ. κατοίκων βρίσκονται στην παράκτια ζώνη. </a:t>
            </a:r>
          </a:p>
          <a:p>
            <a:pPr marL="271463" indent="-271463" algn="just" fontAlgn="base">
              <a:lnSpc>
                <a:spcPct val="90000"/>
              </a:lnSpc>
              <a:spcBef>
                <a:spcPts val="2400"/>
              </a:spcBef>
              <a:spcAft>
                <a:spcPct val="0"/>
              </a:spcAft>
              <a:buFontTx/>
              <a:buChar char="•"/>
              <a:defRPr/>
            </a:pPr>
            <a:r>
              <a:rPr lang="el-GR" sz="2000" dirty="0">
                <a:solidFill>
                  <a:prstClr val="black"/>
                </a:solidFill>
                <a:cs typeface="Arial" charset="0"/>
              </a:rPr>
              <a:t>Στη Μεσόγειο, ο πληθυσμός των κατοίκων στην παράκτια ζώνη φτάνει τα 150 εκ., ενώ κάθε χρόνο 200 εκ. τουρίστες επισκέπτονται τις περιοχές αυτές.</a:t>
            </a:r>
          </a:p>
          <a:p>
            <a:pPr marL="271463" indent="-271463" algn="just" fontAlgn="base">
              <a:lnSpc>
                <a:spcPct val="90000"/>
              </a:lnSpc>
              <a:spcBef>
                <a:spcPts val="2400"/>
              </a:spcBef>
              <a:spcAft>
                <a:spcPct val="0"/>
              </a:spcAft>
              <a:buFontTx/>
              <a:buChar char="•"/>
              <a:defRPr/>
            </a:pPr>
            <a:r>
              <a:rPr lang="el-GR" sz="2000" dirty="0">
                <a:solidFill>
                  <a:prstClr val="black"/>
                </a:solidFill>
                <a:cs typeface="Arial" charset="0"/>
              </a:rPr>
              <a:t>Το μεγαλύτερο μέρος των χημικών ενώσεων που εισέρχονται στον ωκεανό, διέρχονται μέσω της παγκόσμιας παράκτιας ζώνης</a:t>
            </a:r>
          </a:p>
          <a:p>
            <a:pPr marL="609600" indent="-338138" fontAlgn="base">
              <a:lnSpc>
                <a:spcPct val="90000"/>
              </a:lnSpc>
              <a:spcBef>
                <a:spcPts val="1200"/>
              </a:spcBef>
              <a:spcAft>
                <a:spcPct val="0"/>
              </a:spcAft>
              <a:buFontTx/>
              <a:buChar char="•"/>
              <a:defRPr/>
            </a:pPr>
            <a:endParaRPr lang="el-GR" sz="2000" dirty="0">
              <a:solidFill>
                <a:prstClr val="black"/>
              </a:solidFill>
              <a:cs typeface="Arial"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0"/>
            <a:ext cx="9144000" cy="836712"/>
          </a:xfrm>
          <a:gradFill flip="none" rotWithShape="1">
            <a:gsLst>
              <a:gs pos="100000">
                <a:schemeClr val="bg1"/>
              </a:gs>
              <a:gs pos="27000">
                <a:srgbClr val="95C9D7">
                  <a:alpha val="60000"/>
                </a:srgbClr>
              </a:gs>
              <a:gs pos="100000">
                <a:schemeClr val="accent5">
                  <a:lumMod val="60000"/>
                  <a:lumOff val="40000"/>
                  <a:tint val="23500"/>
                  <a:satMod val="160000"/>
                </a:schemeClr>
              </a:gs>
            </a:gsLst>
            <a:lin ang="0" scaled="1"/>
            <a:tileRect/>
          </a:gradFill>
          <a:ln w="3175">
            <a:noFill/>
          </a:ln>
        </p:spPr>
        <p:style>
          <a:lnRef idx="2">
            <a:schemeClr val="accent1"/>
          </a:lnRef>
          <a:fillRef idx="1">
            <a:schemeClr val="lt1"/>
          </a:fillRef>
          <a:effectRef idx="0">
            <a:schemeClr val="accent1"/>
          </a:effectRef>
          <a:fontRef idx="minor">
            <a:schemeClr val="dk1"/>
          </a:fontRef>
        </p:style>
        <p:txBody>
          <a:bodyPr>
            <a:noAutofit/>
          </a:bodyPr>
          <a:lstStyle/>
          <a:p>
            <a:pPr>
              <a:defRPr/>
            </a:pPr>
            <a:r>
              <a:rPr lang="el-GR" sz="2800" b="1" dirty="0"/>
              <a:t>Πιέσεις στην Παράκτια Ζώνη </a:t>
            </a:r>
            <a:endParaRPr lang="el-GR" sz="2800" b="1" dirty="0">
              <a:solidFill>
                <a:schemeClr val="tx1"/>
              </a:solidFill>
              <a:latin typeface="Bookman Old Style" pitchFamily="18" charset="0"/>
            </a:endParaRPr>
          </a:p>
        </p:txBody>
      </p:sp>
      <p:cxnSp>
        <p:nvCxnSpPr>
          <p:cNvPr id="6" name="5 - Ευθεία γραμμή σύνδεσης"/>
          <p:cNvCxnSpPr/>
          <p:nvPr/>
        </p:nvCxnSpPr>
        <p:spPr>
          <a:xfrm>
            <a:off x="0" y="836613"/>
            <a:ext cx="9144000"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 name="1 - Τίτλος"/>
          <p:cNvSpPr txBox="1">
            <a:spLocks/>
          </p:cNvSpPr>
          <p:nvPr/>
        </p:nvSpPr>
        <p:spPr>
          <a:xfrm>
            <a:off x="0" y="6597650"/>
            <a:ext cx="9144000" cy="260350"/>
          </a:xfrm>
          <a:prstGeom prst="rect">
            <a:avLst/>
          </a:prstGeom>
          <a:gradFill flip="none" rotWithShape="1">
            <a:gsLst>
              <a:gs pos="100000">
                <a:schemeClr val="bg1"/>
              </a:gs>
              <a:gs pos="27000">
                <a:srgbClr val="95C9D7"/>
              </a:gs>
              <a:gs pos="100000">
                <a:schemeClr val="accent5">
                  <a:lumMod val="60000"/>
                  <a:lumOff val="40000"/>
                  <a:tint val="23500"/>
                  <a:satMod val="160000"/>
                </a:schemeClr>
              </a:gs>
            </a:gsLst>
            <a:lin ang="0" scaled="1"/>
            <a:tileRect/>
          </a:gradFill>
          <a:ln w="3175" cap="flat" cmpd="sng" algn="ctr">
            <a:noFill/>
            <a:prstDash val="solid"/>
          </a:ln>
        </p:spPr>
        <p:style>
          <a:lnRef idx="2">
            <a:schemeClr val="accent1"/>
          </a:lnRef>
          <a:fillRef idx="1">
            <a:schemeClr val="lt1"/>
          </a:fillRef>
          <a:effectRef idx="0">
            <a:schemeClr val="accent1"/>
          </a:effectRef>
          <a:fontRef idx="minor">
            <a:schemeClr val="dk1"/>
          </a:fontRef>
        </p:style>
        <p:txBody>
          <a:bodyPr anchor="ctr"/>
          <a:lstStyle/>
          <a:p>
            <a:pPr algn="ctr">
              <a:spcBef>
                <a:spcPct val="0"/>
              </a:spcBef>
              <a:defRPr/>
            </a:pPr>
            <a:endParaRPr lang="el-GR" sz="3200" dirty="0">
              <a:solidFill>
                <a:prstClr val="black"/>
              </a:solidFill>
              <a:latin typeface="Bookman Old Style" pitchFamily="18" charset="0"/>
            </a:endParaRPr>
          </a:p>
        </p:txBody>
      </p:sp>
      <p:cxnSp>
        <p:nvCxnSpPr>
          <p:cNvPr id="10" name="9 - Ευθεία γραμμή σύνδεσης"/>
          <p:cNvCxnSpPr/>
          <p:nvPr/>
        </p:nvCxnSpPr>
        <p:spPr>
          <a:xfrm>
            <a:off x="0" y="6597650"/>
            <a:ext cx="9144000" cy="0"/>
          </a:xfrm>
          <a:prstGeom prst="line">
            <a:avLst/>
          </a:prstGeom>
          <a:ln w="31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p:nvPicPr>
        <p:blipFill>
          <a:blip r:embed="rId3" cstate="email"/>
          <a:srcRect/>
          <a:stretch>
            <a:fillRect/>
          </a:stretch>
        </p:blipFill>
        <p:spPr bwMode="auto">
          <a:xfrm>
            <a:off x="0" y="0"/>
            <a:ext cx="780777" cy="785292"/>
          </a:xfrm>
          <a:prstGeom prst="rect">
            <a:avLst/>
          </a:prstGeom>
          <a:blipFill>
            <a:blip r:embed="rId4" cstate="email"/>
            <a:tile tx="0" ty="0" sx="100000" sy="100000" flip="none" algn="tl"/>
          </a:blipFill>
          <a:ln w="9525">
            <a:noFill/>
            <a:miter lim="800000"/>
            <a:headEnd/>
            <a:tailEnd/>
          </a:ln>
          <a:effectLst>
            <a:innerShdw blurRad="63500" dist="50800" dir="2700000">
              <a:prstClr val="black">
                <a:alpha val="50000"/>
              </a:prstClr>
            </a:innerShdw>
            <a:softEdge rad="63500"/>
          </a:effectLst>
        </p:spPr>
      </p:pic>
      <p:sp>
        <p:nvSpPr>
          <p:cNvPr id="8" name="7 - Ορθογώνιο"/>
          <p:cNvSpPr/>
          <p:nvPr/>
        </p:nvSpPr>
        <p:spPr>
          <a:xfrm>
            <a:off x="1907705" y="1340768"/>
            <a:ext cx="5544616" cy="400050"/>
          </a:xfrm>
          <a:prstGeom prst="rect">
            <a:avLst/>
          </a:prstGeom>
        </p:spPr>
        <p:txBody>
          <a:bodyPr wrap="square">
            <a:spAutoFit/>
          </a:bodyPr>
          <a:lstStyle/>
          <a:p>
            <a:pPr fontAlgn="base">
              <a:spcBef>
                <a:spcPct val="0"/>
              </a:spcBef>
              <a:spcAft>
                <a:spcPct val="0"/>
              </a:spcAft>
              <a:defRPr/>
            </a:pPr>
            <a:r>
              <a:rPr lang="el-GR" sz="2000" dirty="0">
                <a:solidFill>
                  <a:prstClr val="black"/>
                </a:solidFill>
                <a:cs typeface="Arial" charset="0"/>
              </a:rPr>
              <a:t>Χαρακτηριστικά της Παγκόσμιας Παράκτιας Ζώνης</a:t>
            </a:r>
            <a:endParaRPr lang="en-GB" sz="2000" dirty="0">
              <a:solidFill>
                <a:prstClr val="black"/>
              </a:solidFill>
              <a:cs typeface="Arial" charset="0"/>
            </a:endParaRPr>
          </a:p>
        </p:txBody>
      </p:sp>
      <p:sp>
        <p:nvSpPr>
          <p:cNvPr id="13" name="12 - TextBox"/>
          <p:cNvSpPr txBox="1"/>
          <p:nvPr/>
        </p:nvSpPr>
        <p:spPr>
          <a:xfrm>
            <a:off x="3707904" y="3717032"/>
            <a:ext cx="1008112" cy="461665"/>
          </a:xfrm>
          <a:prstGeom prst="rect">
            <a:avLst/>
          </a:prstGeom>
          <a:solidFill>
            <a:schemeClr val="bg1"/>
          </a:solidFill>
        </p:spPr>
        <p:txBody>
          <a:bodyPr wrap="square" rtlCol="0">
            <a:spAutoFit/>
          </a:bodyPr>
          <a:lstStyle/>
          <a:p>
            <a:pPr fontAlgn="base">
              <a:spcBef>
                <a:spcPct val="0"/>
              </a:spcBef>
              <a:spcAft>
                <a:spcPct val="0"/>
              </a:spcAft>
            </a:pPr>
            <a:r>
              <a:rPr lang="el-GR" sz="2000" dirty="0">
                <a:solidFill>
                  <a:prstClr val="black"/>
                </a:solidFill>
                <a:cs typeface="Arial" charset="0"/>
              </a:rPr>
              <a:t>ρύπων</a:t>
            </a:r>
            <a:r>
              <a:rPr lang="el-GR" sz="2400" dirty="0">
                <a:solidFill>
                  <a:prstClr val="black"/>
                </a:solidFill>
                <a:latin typeface="Times New Roman" pitchFamily="18" charset="0"/>
                <a:cs typeface="Arial" charset="0"/>
              </a:rPr>
              <a:t> </a:t>
            </a:r>
            <a:endParaRPr lang="en-GB" sz="2400" dirty="0">
              <a:solidFill>
                <a:prstClr val="black"/>
              </a:solidFill>
              <a:latin typeface="Times New Roman" pitchFamily="18" charset="0"/>
              <a:cs typeface="Arial" charset="0"/>
            </a:endParaRPr>
          </a:p>
        </p:txBody>
      </p:sp>
      <p:pic>
        <p:nvPicPr>
          <p:cNvPr id="1026" name="Picture 2"/>
          <p:cNvPicPr>
            <a:picLocks noChangeAspect="1" noChangeArrowheads="1"/>
          </p:cNvPicPr>
          <p:nvPr/>
        </p:nvPicPr>
        <p:blipFill>
          <a:blip r:embed="rId5" cstate="print"/>
          <a:srcRect/>
          <a:stretch>
            <a:fillRect/>
          </a:stretch>
        </p:blipFill>
        <p:spPr bwMode="auto">
          <a:xfrm>
            <a:off x="251520" y="2060848"/>
            <a:ext cx="8724900" cy="3248025"/>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cstate="email"/>
          <a:srcRect/>
          <a:stretch>
            <a:fillRect/>
          </a:stretch>
        </p:blipFill>
        <p:spPr bwMode="auto">
          <a:xfrm>
            <a:off x="107504" y="0"/>
            <a:ext cx="5145088" cy="6858000"/>
          </a:xfrm>
          <a:prstGeom prst="rect">
            <a:avLst/>
          </a:prstGeom>
          <a:noFill/>
          <a:ln w="9525">
            <a:noFill/>
            <a:miter lim="800000"/>
            <a:headEnd/>
            <a:tailEnd/>
          </a:ln>
        </p:spPr>
      </p:pic>
      <p:sp>
        <p:nvSpPr>
          <p:cNvPr id="3" name="2 - Ορθογώνιο"/>
          <p:cNvSpPr/>
          <p:nvPr/>
        </p:nvSpPr>
        <p:spPr>
          <a:xfrm>
            <a:off x="5292725" y="1268413"/>
            <a:ext cx="3455988" cy="2247900"/>
          </a:xfrm>
          <a:prstGeom prst="rect">
            <a:avLst/>
          </a:prstGeom>
        </p:spPr>
        <p:txBody>
          <a:bodyPr>
            <a:spAutoFit/>
          </a:bodyPr>
          <a:lstStyle/>
          <a:p>
            <a:pPr marL="180975" indent="-180975" fontAlgn="base">
              <a:spcBef>
                <a:spcPct val="0"/>
              </a:spcBef>
              <a:spcAft>
                <a:spcPct val="0"/>
              </a:spcAft>
              <a:defRPr/>
            </a:pPr>
            <a:endParaRPr lang="en-GB" sz="2000" dirty="0">
              <a:solidFill>
                <a:srgbClr val="000000"/>
              </a:solidFill>
              <a:cs typeface="Arial" charset="0"/>
            </a:endParaRPr>
          </a:p>
          <a:p>
            <a:pPr marL="180975" indent="-180975" fontAlgn="base">
              <a:spcBef>
                <a:spcPct val="0"/>
              </a:spcBef>
              <a:spcAft>
                <a:spcPct val="0"/>
              </a:spcAft>
              <a:defRPr/>
            </a:pPr>
            <a:r>
              <a:rPr lang="en-GB" sz="2000" dirty="0">
                <a:solidFill>
                  <a:srgbClr val="000000"/>
                </a:solidFill>
                <a:cs typeface="Arial" charset="0"/>
              </a:rPr>
              <a:t>•</a:t>
            </a:r>
            <a:r>
              <a:rPr lang="el-GR" sz="2000" dirty="0">
                <a:solidFill>
                  <a:srgbClr val="000000"/>
                </a:solidFill>
                <a:cs typeface="Arial" charset="0"/>
              </a:rPr>
              <a:t>	</a:t>
            </a:r>
            <a:r>
              <a:rPr lang="en-GB" sz="2000" dirty="0">
                <a:solidFill>
                  <a:srgbClr val="000000"/>
                </a:solidFill>
                <a:cs typeface="Arial" charset="0"/>
              </a:rPr>
              <a:t>&gt;50% </a:t>
            </a:r>
            <a:r>
              <a:rPr lang="el-GR" sz="2000" dirty="0">
                <a:solidFill>
                  <a:srgbClr val="000000"/>
                </a:solidFill>
                <a:cs typeface="Arial" charset="0"/>
              </a:rPr>
              <a:t>του</a:t>
            </a:r>
            <a:r>
              <a:rPr lang="en-GB" sz="2000" dirty="0">
                <a:solidFill>
                  <a:srgbClr val="000000"/>
                </a:solidFill>
                <a:cs typeface="Arial" charset="0"/>
              </a:rPr>
              <a:t> EU </a:t>
            </a:r>
            <a:r>
              <a:rPr lang="el-GR" sz="2000" dirty="0">
                <a:solidFill>
                  <a:srgbClr val="000000"/>
                </a:solidFill>
                <a:cs typeface="Arial" charset="0"/>
              </a:rPr>
              <a:t>πληθυσμού ζει εντός</a:t>
            </a:r>
            <a:r>
              <a:rPr lang="en-GB" sz="2000" dirty="0">
                <a:solidFill>
                  <a:srgbClr val="000000"/>
                </a:solidFill>
                <a:cs typeface="Arial" charset="0"/>
              </a:rPr>
              <a:t> 50 km </a:t>
            </a:r>
            <a:r>
              <a:rPr lang="el-GR" sz="2000" dirty="0">
                <a:solidFill>
                  <a:srgbClr val="000000"/>
                </a:solidFill>
                <a:cs typeface="Arial" charset="0"/>
              </a:rPr>
              <a:t>από την ακτή</a:t>
            </a:r>
            <a:endParaRPr lang="en-GB" sz="2000" dirty="0">
              <a:solidFill>
                <a:srgbClr val="000000"/>
              </a:solidFill>
              <a:cs typeface="Arial" charset="0"/>
            </a:endParaRPr>
          </a:p>
          <a:p>
            <a:pPr marL="180975" indent="-180975" fontAlgn="base">
              <a:spcBef>
                <a:spcPct val="0"/>
              </a:spcBef>
              <a:spcAft>
                <a:spcPct val="0"/>
              </a:spcAft>
              <a:defRPr/>
            </a:pPr>
            <a:endParaRPr lang="en-GB" sz="2000" dirty="0">
              <a:solidFill>
                <a:srgbClr val="000000"/>
              </a:solidFill>
              <a:cs typeface="Arial" charset="0"/>
            </a:endParaRPr>
          </a:p>
          <a:p>
            <a:pPr marL="180975" indent="-180975" fontAlgn="base">
              <a:spcBef>
                <a:spcPct val="0"/>
              </a:spcBef>
              <a:spcAft>
                <a:spcPct val="0"/>
              </a:spcAft>
              <a:defRPr/>
            </a:pPr>
            <a:endParaRPr lang="en-GB" sz="2000" dirty="0">
              <a:solidFill>
                <a:srgbClr val="000000"/>
              </a:solidFill>
              <a:cs typeface="Arial" charset="0"/>
            </a:endParaRPr>
          </a:p>
          <a:p>
            <a:pPr marL="180975" indent="-180975" fontAlgn="base">
              <a:spcBef>
                <a:spcPct val="0"/>
              </a:spcBef>
              <a:spcAft>
                <a:spcPct val="0"/>
              </a:spcAft>
              <a:defRPr/>
            </a:pPr>
            <a:r>
              <a:rPr lang="en-GB" sz="2000" dirty="0">
                <a:solidFill>
                  <a:srgbClr val="000000"/>
                </a:solidFill>
                <a:cs typeface="Arial" charset="0"/>
              </a:rPr>
              <a:t>•</a:t>
            </a:r>
            <a:r>
              <a:rPr lang="el-GR" sz="2000" dirty="0">
                <a:solidFill>
                  <a:srgbClr val="000000"/>
                </a:solidFill>
                <a:cs typeface="Arial" charset="0"/>
              </a:rPr>
              <a:t>	Ένα μεγάλο ποσοστό ζει κάτω από το υψόμετρο των </a:t>
            </a:r>
            <a:r>
              <a:rPr lang="en-GB" sz="2000" dirty="0">
                <a:solidFill>
                  <a:srgbClr val="000000"/>
                </a:solidFill>
                <a:cs typeface="Arial" charset="0"/>
              </a:rPr>
              <a:t>10 m</a:t>
            </a:r>
          </a:p>
        </p:txBody>
      </p:sp>
    </p:spTree>
  </p:cSld>
  <p:clrMapOvr>
    <a:masterClrMapping/>
  </p:clrMapOvr>
</p:sld>
</file>

<file path=ppt/theme/theme1.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TotalTime>
  <Words>2563</Words>
  <Application>Microsoft Office PowerPoint</Application>
  <PresentationFormat>Προβολή στην οθόνη (4:3)</PresentationFormat>
  <Paragraphs>320</Paragraphs>
  <Slides>47</Slides>
  <Notes>22</Notes>
  <HiddenSlides>0</HiddenSlides>
  <MMClips>2</MMClips>
  <ScaleCrop>false</ScaleCrop>
  <HeadingPairs>
    <vt:vector size="6" baseType="variant">
      <vt:variant>
        <vt:lpstr>Γραμματοσειρές που χρησιμοποιούνται</vt:lpstr>
      </vt:variant>
      <vt:variant>
        <vt:i4>5</vt:i4>
      </vt:variant>
      <vt:variant>
        <vt:lpstr>Θέμα</vt:lpstr>
      </vt:variant>
      <vt:variant>
        <vt:i4>3</vt:i4>
      </vt:variant>
      <vt:variant>
        <vt:lpstr>Τίτλοι διαφανειών</vt:lpstr>
      </vt:variant>
      <vt:variant>
        <vt:i4>47</vt:i4>
      </vt:variant>
    </vt:vector>
  </HeadingPairs>
  <TitlesOfParts>
    <vt:vector size="55" baseType="lpstr">
      <vt:lpstr>Arial</vt:lpstr>
      <vt:lpstr>Bookman Old Style</vt:lpstr>
      <vt:lpstr>Calibri</vt:lpstr>
      <vt:lpstr>Courier New</vt:lpstr>
      <vt:lpstr>Times New Roman</vt:lpstr>
      <vt:lpstr>1_Θέμα του Office</vt:lpstr>
      <vt:lpstr>Default Design</vt:lpstr>
      <vt:lpstr>5_Default Design</vt:lpstr>
      <vt:lpstr>Παρουσίαση του PowerPoint</vt:lpstr>
      <vt:lpstr>Παρουσίαση του PowerPoint</vt:lpstr>
      <vt:lpstr>Παράκτια Διάβρωση</vt:lpstr>
      <vt:lpstr>Παράκτια Ζώνη – Ορισμός</vt:lpstr>
      <vt:lpstr>Παράκτια Ζώνη – Ορισμός</vt:lpstr>
      <vt:lpstr>Παράκτια Ζώνη – Ορισμός</vt:lpstr>
      <vt:lpstr>Πιέσεις στην Παράκτια Ζώνη </vt:lpstr>
      <vt:lpstr>Πιέσεις στην Παράκτια Ζώνη </vt:lpstr>
      <vt:lpstr>Παρουσίαση του PowerPoint</vt:lpstr>
      <vt:lpstr>Το πρόβλημα της Παράκτιας διάβρωσης</vt:lpstr>
      <vt:lpstr>Το πρόβλημα της Παράκτιας διάβρωσης</vt:lpstr>
      <vt:lpstr>Παρουσίαση του PowerPoint</vt:lpstr>
      <vt:lpstr>Παρουσίαση του PowerPoint</vt:lpstr>
      <vt:lpstr>Το πρόβλημα της Παράκτιας διάβρωσης</vt:lpstr>
      <vt:lpstr>Το πρόβλημα της Παράκτιας διάβρωσης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Βραχυχρόνια (επεισοδιακή) άνοδος της θαλάσσιας στάθμης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Οπισθοχώρηση της παραλίας λόγω της ανόδου της θαλάσσιας στάθμης </vt:lpstr>
      <vt:lpstr>Παρουσίαση του PowerPoint</vt:lpstr>
      <vt:lpstr>Παρουσίαση του PowerPoint</vt:lpstr>
      <vt:lpstr>Παρουσίαση του PowerPoint</vt:lpstr>
      <vt:lpstr>Παρουσίαση του PowerPoint</vt:lpstr>
      <vt:lpstr>Φυσικά αίτια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ISAVELA</dc:creator>
  <cp:lastModifiedBy>Adonis Velegrakis</cp:lastModifiedBy>
  <cp:revision>30</cp:revision>
  <dcterms:created xsi:type="dcterms:W3CDTF">2020-04-07T14:39:01Z</dcterms:created>
  <dcterms:modified xsi:type="dcterms:W3CDTF">2026-04-27T10:56:08Z</dcterms:modified>
</cp:coreProperties>
</file>