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42" r:id="rId3"/>
    <p:sldMasterId id="2147483914" r:id="rId4"/>
    <p:sldMasterId id="2147483927" r:id="rId5"/>
    <p:sldMasterId id="2147483941" r:id="rId6"/>
    <p:sldMasterId id="2147483966" r:id="rId7"/>
    <p:sldMasterId id="2147483979" r:id="rId8"/>
    <p:sldMasterId id="2147483992" r:id="rId9"/>
  </p:sldMasterIdLst>
  <p:notesMasterIdLst>
    <p:notesMasterId r:id="rId57"/>
  </p:notesMasterIdLst>
  <p:sldIdLst>
    <p:sldId id="315" r:id="rId10"/>
    <p:sldId id="476" r:id="rId11"/>
    <p:sldId id="478" r:id="rId12"/>
    <p:sldId id="682" r:id="rId13"/>
    <p:sldId id="683" r:id="rId14"/>
    <p:sldId id="684" r:id="rId15"/>
    <p:sldId id="685" r:id="rId16"/>
    <p:sldId id="704" r:id="rId17"/>
    <p:sldId id="688" r:id="rId18"/>
    <p:sldId id="621" r:id="rId19"/>
    <p:sldId id="623" r:id="rId20"/>
    <p:sldId id="655" r:id="rId21"/>
    <p:sldId id="624" r:id="rId22"/>
    <p:sldId id="656" r:id="rId23"/>
    <p:sldId id="626" r:id="rId24"/>
    <p:sldId id="686" r:id="rId25"/>
    <p:sldId id="687" r:id="rId26"/>
    <p:sldId id="678" r:id="rId27"/>
    <p:sldId id="679" r:id="rId28"/>
    <p:sldId id="680" r:id="rId29"/>
    <p:sldId id="681" r:id="rId30"/>
    <p:sldId id="689" r:id="rId31"/>
    <p:sldId id="690" r:id="rId32"/>
    <p:sldId id="691" r:id="rId33"/>
    <p:sldId id="693" r:id="rId34"/>
    <p:sldId id="694" r:id="rId35"/>
    <p:sldId id="695" r:id="rId36"/>
    <p:sldId id="627" r:id="rId37"/>
    <p:sldId id="658" r:id="rId38"/>
    <p:sldId id="661" r:id="rId39"/>
    <p:sldId id="662" r:id="rId40"/>
    <p:sldId id="659" r:id="rId41"/>
    <p:sldId id="703" r:id="rId42"/>
    <p:sldId id="696" r:id="rId43"/>
    <p:sldId id="697" r:id="rId44"/>
    <p:sldId id="698" r:id="rId45"/>
    <p:sldId id="699" r:id="rId46"/>
    <p:sldId id="700" r:id="rId47"/>
    <p:sldId id="701" r:id="rId48"/>
    <p:sldId id="702" r:id="rId49"/>
    <p:sldId id="633" r:id="rId50"/>
    <p:sldId id="634" r:id="rId51"/>
    <p:sldId id="645" r:id="rId52"/>
    <p:sldId id="665" r:id="rId53"/>
    <p:sldId id="705" r:id="rId54"/>
    <p:sldId id="647" r:id="rId55"/>
    <p:sldId id="649"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6699FF"/>
    <a:srgbClr val="176FB1"/>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9755" autoAdjust="0"/>
  </p:normalViewPr>
  <p:slideViewPr>
    <p:cSldViewPr>
      <p:cViewPr varScale="1">
        <p:scale>
          <a:sx n="82" d="100"/>
          <a:sy n="82" d="100"/>
        </p:scale>
        <p:origin x="4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FB707-E582-44C5-811B-A623CE7080EC}" type="slidenum">
              <a:rPr lang="en-US"/>
              <a:pPr/>
              <a:t>16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14CCB9CB-4141-4CE4-B776-FF1166837846}" type="slidenum">
              <a:rPr lang="en-US" smtClean="0"/>
              <a:pPr>
                <a:defRPr/>
              </a:pPr>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F8690-4CDF-48F6-A300-FB0362669CBA}" type="slidenum">
              <a:rPr lang="en-US"/>
              <a:pPr/>
              <a:t>19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BA15C0DB-6484-4556-8219-E6A42FE67716}" type="slidenum">
              <a:rPr lang="en-US" smtClean="0"/>
              <a:pPr>
                <a:defRPr/>
              </a:pPr>
              <a:t>20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0AC18-8157-4FE1-83D8-A52E5A58FDF4}" type="slidenum">
              <a:rPr lang="en-US"/>
              <a:pPr/>
              <a:t>21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32D0EC2-96D8-4833-B65B-D0FE8E13B3C4}" type="slidenum">
              <a:rPr lang="en-US" smtClean="0">
                <a:solidFill>
                  <a:prstClr val="black"/>
                </a:solidFill>
              </a:rPr>
              <a:pPr/>
              <a:t>22</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A96BFEC-0FBB-4042-A146-1E4901821B7C}" type="slidenum">
              <a:rPr lang="en-US" smtClean="0"/>
              <a:pPr/>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67BD131-11C8-4469-8713-A0A502DD7614}" type="slidenum">
              <a:rPr lang="en-US" smtClean="0"/>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CC0E2CB-DA34-46FE-A46E-3E5128BA0855}" type="slidenum">
              <a:rPr lang="en-US" smtClean="0"/>
              <a:pPr/>
              <a:t>25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AF456D1-0802-42C3-8CA1-6AE8210E225A}" type="slidenum">
              <a:rPr lang="en-US" smtClean="0"/>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AF456D1-0802-42C3-8CA1-6AE8210E225A}" type="slidenum">
              <a:rPr lang="en-US" smtClean="0"/>
              <a:pPr/>
              <a:t>27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6495C-30A6-4889-84C2-81C747E192E1}" type="slidenum">
              <a:rPr lang="en-US"/>
              <a:pPr/>
              <a:t>28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9B82A-596E-4033-9D39-BFCB1682F048}" type="slidenum">
              <a:rPr lang="en-US"/>
              <a:pPr/>
              <a:t>30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6973C-E97A-4414-830E-F8D1E7B05995}" type="slidenum">
              <a:rPr lang="en-US"/>
              <a:pPr/>
              <a:t>31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0CBEF-4AD0-4C1E-86C4-E10B6E60253D}" type="slidenum">
              <a:rPr lang="en-US"/>
              <a:pPr/>
              <a:t>33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3FC7E-59B3-4153-9528-CF616A5F65D7}" type="slidenum">
              <a:rPr lang="en-US">
                <a:solidFill>
                  <a:prstClr val="black"/>
                </a:solidFill>
              </a:rPr>
              <a:pPr/>
              <a:t>34</a:t>
            </a:fld>
            <a:endParaRPr lang="en-U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BEF67-A74D-4DDA-8034-E2B8B15BF7D1}" type="slidenum">
              <a:rPr lang="en-US">
                <a:solidFill>
                  <a:prstClr val="black"/>
                </a:solidFill>
              </a:rPr>
              <a:pPr/>
              <a:t>35</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51A1-4EAF-4389-A40A-BEBEE4966FCA}" type="slidenum">
              <a:rPr lang="en-US">
                <a:solidFill>
                  <a:prstClr val="black"/>
                </a:solidFill>
              </a:rPr>
              <a:pPr/>
              <a:t>36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9E43A-879A-4A5C-B974-0CEE92295EC7}" type="slidenum">
              <a:rPr lang="en-US">
                <a:solidFill>
                  <a:prstClr val="black"/>
                </a:solidFill>
              </a:rPr>
              <a:pPr/>
              <a:t>37</a:t>
            </a:fld>
            <a:endParaRPr 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C272A-E649-46CC-BDA4-A0038808BFE6}" type="slidenum">
              <a:rPr lang="en-US">
                <a:solidFill>
                  <a:prstClr val="black"/>
                </a:solidFill>
              </a:rPr>
              <a:pPr/>
              <a:t>38</a:t>
            </a:fld>
            <a:endParaRPr lang="en-US">
              <a:solidFill>
                <a:prstClr val="black"/>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BE19B-7770-4751-8170-06FAC1C0B515}"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64B09-151C-4DEC-8AAE-B68A7255002C}" type="slidenum">
              <a:rPr lang="en-US">
                <a:solidFill>
                  <a:prstClr val="black"/>
                </a:solidFill>
              </a:rPr>
              <a:pPr/>
              <a:t>39</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F15D6-6D1B-402B-B83A-2D085E454EA0}" type="slidenum">
              <a:rPr lang="en-US">
                <a:solidFill>
                  <a:prstClr val="black"/>
                </a:solidFill>
              </a:rPr>
              <a:pPr/>
              <a:t>40</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E0152-C8DA-448E-9CCB-0F4A640F6693}" type="slidenum">
              <a:rPr lang="en-US"/>
              <a:pPr/>
              <a:t>41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F75DA-14BA-4095-974C-4F4C4E026ABE}" type="slidenum">
              <a:rPr lang="en-US"/>
              <a:pPr/>
              <a:t>43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4E3068A-82CB-42A8-A08A-41E21ACD6817}" type="slidenum">
              <a:rPr lang="en-US">
                <a:solidFill>
                  <a:prstClr val="black"/>
                </a:solidFill>
              </a:rPr>
              <a:pPr/>
              <a:t>44</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9FE1B-3624-4CD4-AEFB-4A348B1F3E6B}" type="slidenum">
              <a:rPr lang="en-US"/>
              <a:pPr/>
              <a:t>45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5F39A-3305-4381-8EDF-5AAE365042C7}" type="slidenum">
              <a:rPr lang="en-US"/>
              <a:pPr/>
              <a:t>46</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394E4-1D9F-4E26-B020-718164B6233F}" type="slidenum">
              <a:rPr lang="en-US"/>
              <a:pPr/>
              <a:t>47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E3665-A224-4283-BF3B-F404384DEE74}"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696B2-FA77-474D-B005-A4D12CA14573}" type="slidenum">
              <a:rPr lang="en-US"/>
              <a:pPr/>
              <a:t>11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696B2-FA77-474D-B005-A4D12CA14573}" type="slidenum">
              <a:rPr lang="en-US"/>
              <a:pPr/>
              <a:t>12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917C2-50C3-4A3D-B57E-00E032F2E6B6}"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2BBCB-07ED-45CD-A6D1-193B879F7C67}" type="slidenum">
              <a:rPr lang="en-US"/>
              <a:pPr/>
              <a:t>14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572D9-396F-4F21-9E81-DD9C30E4406B}"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1F84C1-800E-4433-BF4B-A8D897698EE0}"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69BD13-6B5D-459C-B68B-7197699DF5E6}"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4C1AE3-2038-4126-95AA-158D9EDF7C75}"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32392E-7F58-486D-BA52-28F527B27B8F}"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E2518-70A7-4BD8-BCDD-7B80BC54A4C5}"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32F979-8ADC-4923-960B-30DB42B664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30/3/2026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30/3/2026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30/3/2026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30/3/2026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519B7A0-E09F-4B02-BE20-323C2FC090F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214D5C-5C8B-4D9B-A1D6-D83D2F6A541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EF7BF45-85E7-46EE-86EF-374644C7C2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C6142C7F-B988-464C-8E1C-A671081DED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26C340BA-100C-462B-988F-9B17315649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4A79EFF1-D3FB-4332-9D34-781781221EA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7E06DF11-5246-4585-821A-86C7DBEDE6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42E96C95-C322-4E0A-B4FF-A9DFACE184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B6A58179-15BC-42AA-A238-8BE8A0FDD9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B129D900-5D99-42DF-B208-C29589D778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ABBCEFB1-328D-433D-8CEF-2DC909E397F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4D9C6EB3-F5A5-4B46-85B8-2286202E1A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01BC97-3D24-4A2C-A043-4F8CDAAFC24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70C9A8-2651-4268-B6EB-519F4630FB0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2511A3-B1A8-47CC-8159-FF5EE9AAF1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30/3/2026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1374EA-D319-45F0-86F1-97982E9686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E698DB-67FB-442A-891C-A2FAB2E2E644}"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848CF8-F03C-4842-8E12-A0278DEBEB5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608869-B763-402C-9F21-2AE302F3721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FAE988-42FB-413D-8C55-8FF829635836}"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3724CC-9179-4772-BB1F-E5321712AD1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4CD36-36B7-49A8-9821-AF755CC2223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C964D-48D6-43B0-8477-3DAE0A98874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1654F9D-B09A-4002-8231-FE64D9F1795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451E19-748E-49C6-9DCF-51120599659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30/3/2026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7FE74A-942A-41BA-B51D-FF10AFC13B5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61E7A-0C6D-42A4-BC7A-62656025E50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25174-F5FF-48C3-A361-5A5B8339786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A4D613-0C62-4BF2-86F5-9C934C4FFE5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7B17EF-6402-4635-87E7-F25289900B2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BD497E-A4A7-4DC7-805C-28BD89B6BA8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1B7BF0-AB4A-4FE6-8084-586141A3302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03E4C6-587D-449A-986C-8C021C0BE42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EFB812-5B0C-4AB1-8257-0E1026052C3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C3A9C0-CE8B-41D3-924B-ABA91DF96E94}"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30/3/2026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50BDC2-82F5-4D49-AF62-E15B332D0D4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ίνακα 2"/>
          <p:cNvSpPr>
            <a:spLocks noGrp="1"/>
          </p:cNvSpPr>
          <p:nvPr>
            <p:ph type="tbl" idx="1"/>
          </p:nvPr>
        </p:nvSpPr>
        <p:spPr>
          <a:xfrm>
            <a:off x="685800" y="1981200"/>
            <a:ext cx="77724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30/3/2026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ίνακα 2"/>
          <p:cNvSpPr>
            <a:spLocks noGrp="1"/>
          </p:cNvSpPr>
          <p:nvPr>
            <p:ph type="tbl" idx="1"/>
          </p:nvPr>
        </p:nvSpPr>
        <p:spPr>
          <a:xfrm>
            <a:off x="685800" y="1981200"/>
            <a:ext cx="77724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E62B7-69A6-4FA1-8F3C-044F8C0D67DB}"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3EFE7-80D9-489E-A7B6-D7391BDF89FB}"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444E55-8B8F-45F3-AB3C-C8BA38B3AE07}"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3F1EA3-D62B-44A3-8EA0-F588CD5C849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C84479-D88A-4EDE-9729-33D6700324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30/3/2026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30/3/2026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46A0AFF-6FAA-4A16-84DC-BAFB4FF7642C}" type="slidenum">
              <a:rPr lang="en-US" smtClean="0">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D882E3A-5FC0-47BB-8188-C37AA2915F7E}" type="slidenum">
              <a:rPr lang="el-GR">
                <a:solidFill>
                  <a:srgbClr val="000000"/>
                </a:solidFill>
              </a:rPr>
              <a:pPr>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4C1DAC-59FD-42DD-BCA6-CB23D25900E4}" type="slidenum">
              <a:rPr lang="el-GR">
                <a:solidFill>
                  <a:srgbClr val="000000"/>
                </a:solidFill>
                <a:latin typeface="Arial" pitchFamily="34" charset="0"/>
              </a:rPr>
              <a:pPr>
                <a:defRPr/>
              </a:pPr>
              <a:t>‹#›</a:t>
            </a:fld>
            <a:endParaRPr lang="el-GR">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60EE466-BCCD-41CC-94EA-A29E1D74B3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wmf"/><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6.xml"/><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6.xml"/><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3.xml"/><Relationship Id="rId5" Type="http://schemas.openxmlformats.org/officeDocument/2006/relationships/image" Target="../media/image2.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2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1.xml"/><Relationship Id="rId5" Type="http://schemas.openxmlformats.org/officeDocument/2006/relationships/image" Target="../media/image28.emf"/><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6.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3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547664" y="5142979"/>
            <a:ext cx="6400800" cy="501650"/>
          </a:xfrm>
        </p:spPr>
        <p:txBody>
          <a:bodyPr rtlCol="0">
            <a:normAutofit/>
          </a:bodyPr>
          <a:lstStyle/>
          <a:p>
            <a:pPr eaLnBrk="1" fontAlgn="auto" hangingPunct="1">
              <a:spcAft>
                <a:spcPts val="0"/>
              </a:spcAft>
              <a:buFont typeface="Arial" pitchFamily="34" charset="0"/>
              <a:buNone/>
              <a:defRPr/>
            </a:pPr>
            <a:r>
              <a:rPr lang="el-GR" sz="2400" i="1" dirty="0" err="1">
                <a:solidFill>
                  <a:schemeClr val="tx1"/>
                </a:solidFill>
              </a:rPr>
              <a:t>Α.Βελεγράκης</a:t>
            </a:r>
            <a:r>
              <a:rPr lang="el-GR" sz="2400" i="1" dirty="0">
                <a:solidFill>
                  <a:schemeClr val="tx1"/>
                </a:solidFill>
              </a:rPr>
              <a:t>, Θ. Χασιώτης, Ι.</a:t>
            </a:r>
            <a:r>
              <a:rPr lang="en-GB" sz="2400" i="1" dirty="0">
                <a:solidFill>
                  <a:schemeClr val="tx1"/>
                </a:solidFill>
              </a:rPr>
              <a:t>N.</a:t>
            </a:r>
            <a:r>
              <a:rPr lang="el-GR" sz="2400" i="1" dirty="0">
                <a:solidFill>
                  <a:schemeClr val="tx1"/>
                </a:solidFill>
              </a:rPr>
              <a:t> </a:t>
            </a:r>
            <a:r>
              <a:rPr lang="el-GR" sz="2400" i="1" dirty="0" err="1">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a:ln>
                <a:noFill/>
              </a:ln>
              <a:effectLst/>
              <a:uLnTx/>
              <a:uFillTx/>
              <a:latin typeface="+mj-lt"/>
              <a:ea typeface="+mj-ea"/>
              <a:cs typeface="+mj-cs"/>
            </a:endParaRPr>
          </a:p>
        </p:txBody>
      </p:sp>
      <p:sp>
        <p:nvSpPr>
          <p:cNvPr id="2" name="TextBox 1">
            <a:extLst>
              <a:ext uri="{FF2B5EF4-FFF2-40B4-BE49-F238E27FC236}">
                <a16:creationId xmlns:a16="http://schemas.microsoft.com/office/drawing/2014/main" id="{E8875990-51F4-456B-8E99-B36194BA6326}"/>
              </a:ext>
            </a:extLst>
          </p:cNvPr>
          <p:cNvSpPr txBox="1"/>
          <p:nvPr/>
        </p:nvSpPr>
        <p:spPr>
          <a:xfrm>
            <a:off x="7512307" y="6093296"/>
            <a:ext cx="1191352" cy="369332"/>
          </a:xfrm>
          <a:prstGeom prst="rect">
            <a:avLst/>
          </a:prstGeom>
          <a:noFill/>
        </p:spPr>
        <p:txBody>
          <a:bodyPr wrap="none" rtlCol="0">
            <a:spAutoFit/>
          </a:bodyPr>
          <a:lstStyle/>
          <a:p>
            <a:r>
              <a:rPr lang="el-GR" sz="1800" b="1" dirty="0">
                <a:latin typeface="+mn-lt"/>
              </a:rPr>
              <a:t>2025-202</a:t>
            </a:r>
            <a:r>
              <a:rPr lang="en-US" sz="1800" b="1" dirty="0">
                <a:latin typeface="+mn-lt"/>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4427538" y="4193983"/>
            <a:ext cx="4716462" cy="2092881"/>
          </a:xfrm>
          <a:prstGeom prst="rect">
            <a:avLst/>
          </a:prstGeom>
          <a:noFill/>
          <a:ln w="9525">
            <a:noFill/>
            <a:miter lim="800000"/>
            <a:headEnd/>
            <a:tailEnd/>
          </a:ln>
          <a:effectLst/>
        </p:spPr>
        <p:txBody>
          <a:bodyPr>
            <a:spAutoFit/>
          </a:bodyPr>
          <a:lstStyle/>
          <a:p>
            <a:r>
              <a:rPr lang="el-GR" sz="1600" b="1" i="1" dirty="0">
                <a:solidFill>
                  <a:srgbClr val="0000FF"/>
                </a:solidFill>
                <a:latin typeface="Calibri" pitchFamily="34" charset="0"/>
                <a:cs typeface="Calibri" pitchFamily="34" charset="0"/>
              </a:rPr>
              <a:t>Σχήμα 3</a:t>
            </a:r>
            <a:r>
              <a:rPr lang="el-GR" sz="1600" i="1" dirty="0">
                <a:solidFill>
                  <a:srgbClr val="0000FF"/>
                </a:solidFill>
                <a:latin typeface="Calibri" pitchFamily="34" charset="0"/>
                <a:cs typeface="Calibri" pitchFamily="34" charset="0"/>
              </a:rPr>
              <a:t> α) </a:t>
            </a:r>
            <a:r>
              <a:rPr lang="en-GB" sz="1600" i="1" dirty="0">
                <a:solidFill>
                  <a:srgbClr val="0000FF"/>
                </a:solidFill>
                <a:latin typeface="Calibri" pitchFamily="34" charset="0"/>
                <a:ea typeface="MS Mincho" pitchFamily="49" charset="-128"/>
                <a:cs typeface="Calibri" pitchFamily="34" charset="0"/>
              </a:rPr>
              <a:t>Mississippi River delta</a:t>
            </a:r>
            <a:r>
              <a:rPr lang="el-GR" sz="1600" i="1" dirty="0">
                <a:solidFill>
                  <a:srgbClr val="0000FF"/>
                </a:solidFill>
                <a:latin typeface="Calibri" pitchFamily="34" charset="0"/>
                <a:cs typeface="Calibri" pitchFamily="34" charset="0"/>
              </a:rPr>
              <a:t> (</a:t>
            </a:r>
            <a:r>
              <a:rPr lang="en-GB" sz="1600" i="1" dirty="0">
                <a:solidFill>
                  <a:srgbClr val="0000FF"/>
                </a:solidFill>
                <a:latin typeface="Calibri" pitchFamily="34" charset="0"/>
                <a:ea typeface="MS Mincho" pitchFamily="49" charset="-128"/>
                <a:cs typeface="Calibri" pitchFamily="34" charset="0"/>
              </a:rPr>
              <a:t>Louisiana, US)</a:t>
            </a:r>
            <a:r>
              <a:rPr lang="el-GR" sz="1600" i="1" dirty="0">
                <a:solidFill>
                  <a:srgbClr val="0000FF"/>
                </a:solidFill>
                <a:latin typeface="Calibri" pitchFamily="34" charset="0"/>
                <a:cs typeface="Calibri" pitchFamily="34" charset="0"/>
              </a:rPr>
              <a:t> από το </a:t>
            </a:r>
            <a:r>
              <a:rPr lang="en-GB" sz="1600" i="1" dirty="0">
                <a:solidFill>
                  <a:srgbClr val="0000FF"/>
                </a:solidFill>
                <a:latin typeface="Calibri" pitchFamily="34" charset="0"/>
                <a:ea typeface="MS Mincho" pitchFamily="49" charset="-128"/>
                <a:cs typeface="Calibri" pitchFamily="34" charset="0"/>
              </a:rPr>
              <a:t>Space Shuttle (</a:t>
            </a:r>
            <a:r>
              <a:rPr lang="el-GR" sz="1600" i="1" dirty="0">
                <a:solidFill>
                  <a:srgbClr val="0000FF"/>
                </a:solidFill>
                <a:latin typeface="Calibri" pitchFamily="34" charset="0"/>
                <a:cs typeface="Calibri" pitchFamily="34" charset="0"/>
              </a:rPr>
              <a:t>10/</a:t>
            </a:r>
            <a:r>
              <a:rPr lang="en-GB" sz="1600" i="1" dirty="0">
                <a:solidFill>
                  <a:srgbClr val="0000FF"/>
                </a:solidFill>
                <a:latin typeface="Calibri" pitchFamily="34" charset="0"/>
                <a:ea typeface="MS Mincho" pitchFamily="49" charset="-128"/>
                <a:cs typeface="Calibri" pitchFamily="34" charset="0"/>
              </a:rPr>
              <a:t>1985). </a:t>
            </a:r>
            <a:r>
              <a:rPr lang="el-GR" sz="1600" i="1" dirty="0">
                <a:solidFill>
                  <a:srgbClr val="0000FF"/>
                </a:solidFill>
                <a:latin typeface="Calibri" pitchFamily="34" charset="0"/>
                <a:ea typeface="MS Mincho" pitchFamily="49" charset="-128"/>
                <a:cs typeface="Calibri" pitchFamily="34" charset="0"/>
              </a:rPr>
              <a:t>δημιουργούνται από τις ποτάμιες </a:t>
            </a:r>
            <a:r>
              <a:rPr lang="el-GR" sz="1600" i="1" dirty="0" err="1">
                <a:solidFill>
                  <a:srgbClr val="0000FF"/>
                </a:solidFill>
                <a:latin typeface="Calibri" pitchFamily="34" charset="0"/>
                <a:ea typeface="MS Mincho" pitchFamily="49" charset="-128"/>
                <a:cs typeface="Calibri" pitchFamily="34" charset="0"/>
              </a:rPr>
              <a:t>δελταϊκές</a:t>
            </a:r>
            <a:r>
              <a:rPr lang="el-GR" sz="1600" i="1" dirty="0">
                <a:solidFill>
                  <a:srgbClr val="0000FF"/>
                </a:solidFill>
                <a:latin typeface="Calibri" pitchFamily="34" charset="0"/>
                <a:ea typeface="MS Mincho" pitchFamily="49" charset="-128"/>
                <a:cs typeface="Calibri" pitchFamily="34" charset="0"/>
              </a:rPr>
              <a:t> </a:t>
            </a:r>
            <a:r>
              <a:rPr lang="el-GR" sz="1600" i="1" dirty="0" err="1">
                <a:solidFill>
                  <a:srgbClr val="0000FF"/>
                </a:solidFill>
                <a:latin typeface="Calibri" pitchFamily="34" charset="0"/>
                <a:ea typeface="MS Mincho" pitchFamily="49" charset="-128"/>
                <a:cs typeface="Calibri" pitchFamily="34" charset="0"/>
              </a:rPr>
              <a:t>απόθέσεις</a:t>
            </a:r>
            <a:r>
              <a:rPr lang="el-GR" sz="1600" i="1" dirty="0">
                <a:solidFill>
                  <a:srgbClr val="0000FF"/>
                </a:solidFill>
                <a:latin typeface="Calibri" pitchFamily="34" charset="0"/>
                <a:ea typeface="MS Mincho" pitchFamily="49" charset="-128"/>
                <a:cs typeface="Calibri" pitchFamily="34" charset="0"/>
              </a:rPr>
              <a:t>. </a:t>
            </a:r>
            <a:r>
              <a:rPr lang="en-GB"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(β) Γραμμική κλαστική ακτή στη Β. Καρολίνα (</a:t>
            </a:r>
            <a:r>
              <a:rPr lang="en-GB" sz="1600" i="1" dirty="0">
                <a:solidFill>
                  <a:srgbClr val="0000FF"/>
                </a:solidFill>
                <a:latin typeface="Calibri" pitchFamily="34" charset="0"/>
                <a:cs typeface="Calibri" pitchFamily="34" charset="0"/>
              </a:rPr>
              <a:t>Cape Lookout</a:t>
            </a:r>
            <a:r>
              <a:rPr lang="el-GR" sz="1600" i="1" dirty="0">
                <a:solidFill>
                  <a:srgbClr val="0000FF"/>
                </a:solidFill>
                <a:latin typeface="Calibri" pitchFamily="34" charset="0"/>
                <a:cs typeface="Calibri" pitchFamily="34" charset="0"/>
              </a:rPr>
              <a:t>) χαρακτηρίζονται από μεγάλες ιζηματογενείς αποθέσεις παράλληλα προς την ακτή (γ) Τυπική παραλία τσέπης της νησιωτικής Ελλάδας. είναι κυρτές παραλίες που σχηματίζονται μεταξύ δύο ακρωτηρίων</a:t>
            </a:r>
            <a:endParaRPr lang="en-GB" sz="1600" i="1" dirty="0">
              <a:solidFill>
                <a:srgbClr val="0000FF"/>
              </a:solidFill>
              <a:latin typeface="Calibri" pitchFamily="34" charset="0"/>
              <a:cs typeface="Calibri" pitchFamily="34" charset="0"/>
            </a:endParaRPr>
          </a:p>
        </p:txBody>
      </p:sp>
      <p:pic>
        <p:nvPicPr>
          <p:cNvPr id="33799" name="Picture 7" descr="PICT0108"/>
          <p:cNvPicPr>
            <a:picLocks noChangeAspect="1" noChangeArrowheads="1"/>
          </p:cNvPicPr>
          <p:nvPr/>
        </p:nvPicPr>
        <p:blipFill>
          <a:blip r:embed="rId3" cstate="print">
            <a:lum bright="-16000" contrast="68000"/>
          </a:blip>
          <a:srcRect t="2542"/>
          <a:stretch>
            <a:fillRect/>
          </a:stretch>
        </p:blipFill>
        <p:spPr bwMode="auto">
          <a:xfrm>
            <a:off x="4644008" y="908720"/>
            <a:ext cx="3743325" cy="2735263"/>
          </a:xfrm>
          <a:prstGeom prst="rect">
            <a:avLst/>
          </a:prstGeom>
          <a:noFill/>
        </p:spPr>
      </p:pic>
      <p:sp>
        <p:nvSpPr>
          <p:cNvPr id="33801" name="Text Box 9"/>
          <p:cNvSpPr txBox="1">
            <a:spLocks noChangeArrowheads="1"/>
          </p:cNvSpPr>
          <p:nvPr/>
        </p:nvSpPr>
        <p:spPr bwMode="auto">
          <a:xfrm>
            <a:off x="7884368" y="908720"/>
            <a:ext cx="463550" cy="366713"/>
          </a:xfrm>
          <a:prstGeom prst="rect">
            <a:avLst/>
          </a:prstGeom>
          <a:noFill/>
          <a:ln w="9525">
            <a:noFill/>
            <a:miter lim="800000"/>
            <a:headEnd/>
            <a:tailEnd/>
          </a:ln>
          <a:effectLst/>
        </p:spPr>
        <p:txBody>
          <a:bodyPr wrap="none">
            <a:spAutoFit/>
          </a:bodyPr>
          <a:lstStyle/>
          <a:p>
            <a:r>
              <a:rPr lang="el-GR" sz="1800" b="1" dirty="0">
                <a:solidFill>
                  <a:srgbClr val="000000"/>
                </a:solidFill>
                <a:latin typeface="Arial" charset="0"/>
              </a:rPr>
              <a:t>(γ)</a:t>
            </a:r>
          </a:p>
        </p:txBody>
      </p:sp>
      <p:grpSp>
        <p:nvGrpSpPr>
          <p:cNvPr id="2" name="Group 11"/>
          <p:cNvGrpSpPr>
            <a:grpSpLocks/>
          </p:cNvGrpSpPr>
          <p:nvPr/>
        </p:nvGrpSpPr>
        <p:grpSpPr bwMode="auto">
          <a:xfrm>
            <a:off x="323850" y="908050"/>
            <a:ext cx="4033838" cy="5541963"/>
            <a:chOff x="158" y="119"/>
            <a:chExt cx="2541" cy="3491"/>
          </a:xfrm>
        </p:grpSpPr>
        <p:pic>
          <p:nvPicPr>
            <p:cNvPr id="33796" name="Picture 4" descr="IMG0481"/>
            <p:cNvPicPr>
              <a:picLocks noChangeAspect="1" noChangeArrowheads="1"/>
            </p:cNvPicPr>
            <p:nvPr/>
          </p:nvPicPr>
          <p:blipFill>
            <a:blip r:embed="rId4" cstate="print"/>
            <a:srcRect l="5666" t="6398" r="3227" b="3387"/>
            <a:stretch>
              <a:fillRect/>
            </a:stretch>
          </p:blipFill>
          <p:spPr bwMode="auto">
            <a:xfrm>
              <a:off x="158" y="119"/>
              <a:ext cx="2540" cy="1678"/>
            </a:xfrm>
            <a:prstGeom prst="rect">
              <a:avLst/>
            </a:prstGeom>
            <a:noFill/>
          </p:spPr>
        </p:pic>
        <p:pic>
          <p:nvPicPr>
            <p:cNvPr id="33798" name="Picture 6" descr="IMG0570"/>
            <p:cNvPicPr>
              <a:picLocks noChangeAspect="1" noChangeArrowheads="1"/>
            </p:cNvPicPr>
            <p:nvPr/>
          </p:nvPicPr>
          <p:blipFill>
            <a:blip r:embed="rId5" cstate="print"/>
            <a:srcRect l="5666" t="2473" b="2420"/>
            <a:stretch>
              <a:fillRect/>
            </a:stretch>
          </p:blipFill>
          <p:spPr bwMode="auto">
            <a:xfrm>
              <a:off x="204" y="1933"/>
              <a:ext cx="2495" cy="1677"/>
            </a:xfrm>
            <a:prstGeom prst="rect">
              <a:avLst/>
            </a:prstGeom>
            <a:noFill/>
          </p:spPr>
        </p:pic>
        <p:sp>
          <p:nvSpPr>
            <p:cNvPr id="33800" name="Text Box 8"/>
            <p:cNvSpPr txBox="1">
              <a:spLocks noChangeArrowheads="1"/>
            </p:cNvSpPr>
            <p:nvPr/>
          </p:nvSpPr>
          <p:spPr bwMode="auto">
            <a:xfrm>
              <a:off x="2290" y="209"/>
              <a:ext cx="301" cy="231"/>
            </a:xfrm>
            <a:prstGeom prst="rect">
              <a:avLst/>
            </a:prstGeom>
            <a:noFill/>
            <a:ln w="9525">
              <a:noFill/>
              <a:miter lim="800000"/>
              <a:headEnd/>
              <a:tailEnd/>
            </a:ln>
            <a:effectLst/>
          </p:spPr>
          <p:txBody>
            <a:bodyPr wrap="none">
              <a:spAutoFit/>
            </a:bodyPr>
            <a:lstStyle/>
            <a:p>
              <a:r>
                <a:rPr lang="el-GR" sz="1800" b="1">
                  <a:solidFill>
                    <a:srgbClr val="000000"/>
                  </a:solidFill>
                  <a:latin typeface="Arial" charset="0"/>
                </a:rPr>
                <a:t>(α)</a:t>
              </a:r>
            </a:p>
          </p:txBody>
        </p:sp>
        <p:sp>
          <p:nvSpPr>
            <p:cNvPr id="33802" name="Text Box 10"/>
            <p:cNvSpPr txBox="1">
              <a:spLocks noChangeArrowheads="1"/>
            </p:cNvSpPr>
            <p:nvPr/>
          </p:nvSpPr>
          <p:spPr bwMode="auto">
            <a:xfrm>
              <a:off x="249" y="2206"/>
              <a:ext cx="300" cy="231"/>
            </a:xfrm>
            <a:prstGeom prst="rect">
              <a:avLst/>
            </a:prstGeom>
            <a:noFill/>
            <a:ln w="9525">
              <a:noFill/>
              <a:miter lim="800000"/>
              <a:headEnd/>
              <a:tailEnd/>
            </a:ln>
            <a:effectLst/>
          </p:spPr>
          <p:txBody>
            <a:bodyPr wrap="none">
              <a:spAutoFit/>
            </a:bodyPr>
            <a:lstStyle/>
            <a:p>
              <a:r>
                <a:rPr lang="el-GR" sz="1800" b="1">
                  <a:solidFill>
                    <a:srgbClr val="000000"/>
                  </a:solidFill>
                  <a:latin typeface="Arial" charset="0"/>
                </a:rPr>
                <a:t>(β)</a:t>
              </a:r>
            </a:p>
          </p:txBody>
        </p:sp>
      </p:grpSp>
      <p:sp>
        <p:nvSpPr>
          <p:cNvPr id="12"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lang="el-GR" sz="2800" b="1" dirty="0">
              <a:solidFill>
                <a:sysClr val="windowText" lastClr="000000"/>
              </a:solidFill>
              <a:latin typeface="Bookman Old Style" pitchFamily="18" charset="0"/>
            </a:endParaRPr>
          </a:p>
        </p:txBody>
      </p:sp>
      <p:cxnSp>
        <p:nvCxnSpPr>
          <p:cNvPr id="13" name="12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4"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6"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Rectangle 10"/>
          <p:cNvSpPr>
            <a:spLocks noGrp="1" noChangeArrowheads="1"/>
          </p:cNvSpPr>
          <p:nvPr>
            <p:ph type="title"/>
          </p:nvPr>
        </p:nvSpPr>
        <p:spPr>
          <a:xfrm>
            <a:off x="251520" y="872716"/>
            <a:ext cx="4392488" cy="504056"/>
          </a:xfrm>
        </p:spPr>
        <p:txBody>
          <a:bodyPr/>
          <a:lstStyle/>
          <a:p>
            <a:pPr algn="l"/>
            <a:r>
              <a:rPr lang="el-GR" sz="2000" b="1" dirty="0">
                <a:solidFill>
                  <a:srgbClr val="0000FF"/>
                </a:solidFill>
                <a:latin typeface="Calibri" pitchFamily="34" charset="0"/>
                <a:cs typeface="Calibri" pitchFamily="34" charset="0"/>
              </a:rPr>
              <a:t>Σημαντικά χαρακτηριστικά ιζημάτων </a:t>
            </a:r>
            <a:endParaRPr lang="en-US" sz="2000" b="1" dirty="0">
              <a:solidFill>
                <a:srgbClr val="0000FF"/>
              </a:solidFill>
              <a:latin typeface="Calibri" pitchFamily="34" charset="0"/>
              <a:cs typeface="Calibri" pitchFamily="34" charset="0"/>
            </a:endParaRPr>
          </a:p>
        </p:txBody>
      </p:sp>
      <p:sp>
        <p:nvSpPr>
          <p:cNvPr id="23557" name="Rectangle 5"/>
          <p:cNvSpPr>
            <a:spLocks noGrp="1" noChangeArrowheads="1"/>
          </p:cNvSpPr>
          <p:nvPr>
            <p:ph type="body" sz="half" idx="1"/>
          </p:nvPr>
        </p:nvSpPr>
        <p:spPr>
          <a:xfrm>
            <a:off x="251520" y="1340768"/>
            <a:ext cx="8712968" cy="4968552"/>
          </a:xfrm>
        </p:spPr>
        <p:txBody>
          <a:bodyPr/>
          <a:lstStyle/>
          <a:p>
            <a:pPr marL="0" indent="0">
              <a:spcBef>
                <a:spcPts val="0"/>
              </a:spcBef>
              <a:buNone/>
            </a:pPr>
            <a:r>
              <a:rPr lang="el-GR" sz="1800" dirty="0">
                <a:latin typeface="Calibri" pitchFamily="34" charset="0"/>
                <a:cs typeface="Calibri" pitchFamily="34" charset="0"/>
              </a:rPr>
              <a:t>Φυσικά χαρακτηριστικά του υλικού των ακτών που καθορίζουν τις φυσικές διεργασίες </a:t>
            </a:r>
            <a:r>
              <a:rPr lang="el-GR" sz="1800" dirty="0" err="1">
                <a:latin typeface="Calibri" pitchFamily="34" charset="0"/>
                <a:cs typeface="Calibri" pitchFamily="34" charset="0"/>
              </a:rPr>
              <a:t>στερεομεταφοράς</a:t>
            </a:r>
            <a:r>
              <a:rPr lang="el-GR" sz="1800" dirty="0">
                <a:latin typeface="Calibri" pitchFamily="34" charset="0"/>
                <a:cs typeface="Calibri" pitchFamily="34" charset="0"/>
              </a:rPr>
              <a:t> είναι:</a:t>
            </a:r>
          </a:p>
          <a:p>
            <a:pPr marL="0" indent="0">
              <a:spcBef>
                <a:spcPts val="0"/>
              </a:spcBef>
              <a:buNone/>
            </a:pPr>
            <a:endParaRPr lang="en-GB" sz="1800" dirty="0">
              <a:latin typeface="Calibri" pitchFamily="34" charset="0"/>
              <a:cs typeface="Calibri" pitchFamily="34" charset="0"/>
            </a:endParaRPr>
          </a:p>
          <a:p>
            <a:pPr marL="180975" indent="-180975">
              <a:spcBef>
                <a:spcPts val="0"/>
              </a:spcBef>
            </a:pPr>
            <a:r>
              <a:rPr lang="el-GR" sz="1800" dirty="0">
                <a:latin typeface="Calibri" pitchFamily="34" charset="0"/>
                <a:cs typeface="Calibri" pitchFamily="34" charset="0"/>
              </a:rPr>
              <a:t>Μέγεθος: αναφέρεται στη διάμετρο των κόκκων. Είναι αδύνατη η μέτρηση του μεγέθους του κάθε κόκκου που απαρτίζουν μια μάζα ιζήματος. Για το λόγο αυτό επιχειρείται η διάκριση του ιζήματος σε διάφορες “</a:t>
            </a:r>
            <a:r>
              <a:rPr lang="el-GR" sz="1800" dirty="0" err="1">
                <a:latin typeface="Calibri" pitchFamily="34" charset="0"/>
                <a:cs typeface="Calibri" pitchFamily="34" charset="0"/>
              </a:rPr>
              <a:t>κοκκομετρικές</a:t>
            </a:r>
            <a:r>
              <a:rPr lang="el-GR" sz="1800" dirty="0">
                <a:latin typeface="Calibri" pitchFamily="34" charset="0"/>
                <a:cs typeface="Calibri" pitchFamily="34" charset="0"/>
              </a:rPr>
              <a:t> τάξεις</a:t>
            </a:r>
            <a:r>
              <a:rPr lang="en-US" sz="1800" dirty="0">
                <a:latin typeface="Calibri" pitchFamily="34" charset="0"/>
                <a:cs typeface="Calibri" pitchFamily="34" charset="0"/>
              </a:rPr>
              <a:t>”</a:t>
            </a:r>
            <a:endParaRPr lang="el-GR" sz="1800" dirty="0">
              <a:latin typeface="Calibri" pitchFamily="34" charset="0"/>
              <a:cs typeface="Calibri" pitchFamily="34" charset="0"/>
            </a:endParaRPr>
          </a:p>
          <a:p>
            <a:pPr marL="180975" indent="-180975">
              <a:spcBef>
                <a:spcPts val="0"/>
              </a:spcBef>
            </a:pPr>
            <a:endParaRPr lang="el-GR" sz="1800" dirty="0">
              <a:latin typeface="Calibri" pitchFamily="34" charset="0"/>
              <a:cs typeface="Calibri" pitchFamily="34" charset="0"/>
            </a:endParaRPr>
          </a:p>
          <a:p>
            <a:pPr marL="180975" indent="-180975">
              <a:spcBef>
                <a:spcPts val="0"/>
              </a:spcBef>
            </a:pPr>
            <a:r>
              <a:rPr lang="el-GR" sz="1800" dirty="0">
                <a:latin typeface="Calibri" pitchFamily="34" charset="0"/>
                <a:cs typeface="Calibri" pitchFamily="34" charset="0"/>
              </a:rPr>
              <a:t>Διαβάθμιση: αναφέρεται στην </a:t>
            </a:r>
            <a:r>
              <a:rPr lang="el-GR" sz="1800" dirty="0" err="1">
                <a:latin typeface="Calibri" pitchFamily="34" charset="0"/>
                <a:cs typeface="Calibri" pitchFamily="34" charset="0"/>
              </a:rPr>
              <a:t>κοκκομετρική</a:t>
            </a:r>
            <a:r>
              <a:rPr lang="el-GR" sz="1800" dirty="0">
                <a:latin typeface="Calibri" pitchFamily="34" charset="0"/>
                <a:cs typeface="Calibri" pitchFamily="34" charset="0"/>
              </a:rPr>
              <a:t> ομοιογένεια ή ανομοιογένεια ενός ιζήματος και εκφράζεται από την τυπική απόκλιση</a:t>
            </a:r>
          </a:p>
          <a:p>
            <a:pPr marL="180975" indent="-180975">
              <a:spcBef>
                <a:spcPts val="0"/>
              </a:spcBef>
            </a:pPr>
            <a:endParaRPr lang="el-GR" sz="1800" dirty="0">
              <a:latin typeface="Calibri" pitchFamily="34" charset="0"/>
              <a:cs typeface="Calibri" pitchFamily="34" charset="0"/>
            </a:endParaRPr>
          </a:p>
          <a:p>
            <a:pPr marL="180975" indent="-180975">
              <a:spcBef>
                <a:spcPts val="0"/>
              </a:spcBef>
            </a:pPr>
            <a:r>
              <a:rPr lang="el-GR" sz="1800" dirty="0">
                <a:latin typeface="Calibri" pitchFamily="34" charset="0"/>
                <a:cs typeface="Calibri" pitchFamily="34" charset="0"/>
              </a:rPr>
              <a:t>Πυκνότητα και σχήμα. Βασικές παράμετροι των ιζημάτων που ελέγχουν την υδραυλική τους συμπεριφορά (και δίνουν πληροφορίες  για  πηγές και γεωλογικές διεργασίες)</a:t>
            </a:r>
          </a:p>
          <a:p>
            <a:pPr marL="180975" indent="-180975">
              <a:spcBef>
                <a:spcPts val="0"/>
              </a:spcBef>
            </a:pPr>
            <a:endParaRPr lang="el-GR" sz="1800" dirty="0">
              <a:latin typeface="Calibri" pitchFamily="34" charset="0"/>
              <a:cs typeface="Calibri" pitchFamily="34" charset="0"/>
            </a:endParaRPr>
          </a:p>
          <a:p>
            <a:pPr marL="180975" indent="-180975">
              <a:spcBef>
                <a:spcPts val="0"/>
              </a:spcBef>
            </a:pPr>
            <a:r>
              <a:rPr lang="el-GR" sz="1800" dirty="0">
                <a:latin typeface="Calibri" pitchFamily="34" charset="0"/>
                <a:cs typeface="Calibri" pitchFamily="34" charset="0"/>
              </a:rPr>
              <a:t>Ταχύτητα καθίζησης: εξαρτάται από το ειδικό βάρος και το μέγεθος των κόκκων</a:t>
            </a:r>
          </a:p>
          <a:p>
            <a:pPr marL="180975" indent="-180975">
              <a:spcBef>
                <a:spcPts val="0"/>
              </a:spcBef>
            </a:pPr>
            <a:endParaRPr lang="el-GR" sz="1800" dirty="0">
              <a:latin typeface="Calibri" pitchFamily="34" charset="0"/>
              <a:cs typeface="Calibri" pitchFamily="34" charset="0"/>
            </a:endParaRPr>
          </a:p>
          <a:p>
            <a:pPr marL="180975" indent="-180975">
              <a:spcBef>
                <a:spcPts val="0"/>
              </a:spcBef>
            </a:pPr>
            <a:r>
              <a:rPr lang="el-GR" sz="1800" dirty="0">
                <a:latin typeface="Calibri" pitchFamily="34" charset="0"/>
                <a:cs typeface="Calibri" pitchFamily="34" charset="0"/>
              </a:rPr>
              <a:t>Διαπερατότητα</a:t>
            </a:r>
            <a:r>
              <a:rPr lang="en-GB" sz="1800" dirty="0">
                <a:latin typeface="Calibri" pitchFamily="34" charset="0"/>
                <a:cs typeface="Calibri" pitchFamily="34" charset="0"/>
              </a:rPr>
              <a:t>: </a:t>
            </a:r>
            <a:r>
              <a:rPr lang="el-GR" sz="1800" dirty="0">
                <a:latin typeface="Calibri" pitchFamily="34" charset="0"/>
                <a:cs typeface="Calibri" pitchFamily="34" charset="0"/>
              </a:rPr>
              <a:t>εκφράζει την ευκολία με την οποία ένα ρευστό μπορεί να κινηθεί μέσω των κόκκων ενός ιζήματος. </a:t>
            </a:r>
            <a:endParaRPr lang="en-US" sz="1800" b="1"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Παράκτια Ιζήματα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Rectangle 10"/>
          <p:cNvSpPr>
            <a:spLocks noGrp="1" noChangeArrowheads="1"/>
          </p:cNvSpPr>
          <p:nvPr>
            <p:ph type="title"/>
          </p:nvPr>
        </p:nvSpPr>
        <p:spPr>
          <a:xfrm>
            <a:off x="1187624" y="1016731"/>
            <a:ext cx="2628800" cy="504056"/>
          </a:xfrm>
        </p:spPr>
        <p:txBody>
          <a:bodyPr/>
          <a:lstStyle/>
          <a:p>
            <a:pPr algn="l"/>
            <a:r>
              <a:rPr lang="el-GR" sz="2000" b="1" dirty="0">
                <a:solidFill>
                  <a:srgbClr val="0000FF"/>
                </a:solidFill>
                <a:latin typeface="Calibri" pitchFamily="34" charset="0"/>
                <a:cs typeface="Calibri" pitchFamily="34" charset="0"/>
              </a:rPr>
              <a:t>Μέγεθος ιζημάτων  </a:t>
            </a:r>
            <a:endParaRPr lang="en-US" sz="2000" b="1" dirty="0">
              <a:solidFill>
                <a:srgbClr val="0000FF"/>
              </a:solidFill>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Παράκτια Ιζήματα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886786" name="Picture 2"/>
          <p:cNvPicPr>
            <a:picLocks noChangeAspect="1" noChangeArrowheads="1"/>
          </p:cNvPicPr>
          <p:nvPr/>
        </p:nvPicPr>
        <p:blipFill>
          <a:blip r:embed="rId5" cstate="print"/>
          <a:srcRect/>
          <a:stretch>
            <a:fillRect/>
          </a:stretch>
        </p:blipFill>
        <p:spPr bwMode="auto">
          <a:xfrm>
            <a:off x="1115616" y="1700808"/>
            <a:ext cx="6984776" cy="4005121"/>
          </a:xfrm>
          <a:prstGeom prst="rect">
            <a:avLst/>
          </a:prstGeom>
          <a:noFill/>
          <a:ln w="9525">
            <a:noFill/>
            <a:miter lim="800000"/>
            <a:headEnd/>
            <a:tailEnd/>
          </a:ln>
        </p:spPr>
      </p:pic>
      <p:sp>
        <p:nvSpPr>
          <p:cNvPr id="9" name="8 - TextBox"/>
          <p:cNvSpPr txBox="1"/>
          <p:nvPr/>
        </p:nvSpPr>
        <p:spPr>
          <a:xfrm>
            <a:off x="4499992" y="1628800"/>
            <a:ext cx="2736304" cy="338554"/>
          </a:xfrm>
          <a:prstGeom prst="rect">
            <a:avLst/>
          </a:prstGeom>
          <a:solidFill>
            <a:schemeClr val="bg1"/>
          </a:solidFill>
        </p:spPr>
        <p:txBody>
          <a:bodyPr wrap="square" rtlCol="0">
            <a:spAutoFit/>
          </a:bodyPr>
          <a:lstStyle/>
          <a:p>
            <a:r>
              <a:rPr lang="el-GR" sz="1600" dirty="0">
                <a:latin typeface="Calibri" pitchFamily="34" charset="0"/>
                <a:cs typeface="Calibri" pitchFamily="34" charset="0"/>
              </a:rPr>
              <a:t>Διάμεσος</a:t>
            </a:r>
            <a:r>
              <a:rPr lang="en-US" sz="1600" dirty="0">
                <a:latin typeface="Calibri" pitchFamily="34" charset="0"/>
                <a:cs typeface="Calibri" pitchFamily="34" charset="0"/>
              </a:rPr>
              <a:t> </a:t>
            </a:r>
            <a:r>
              <a:rPr lang="el-GR" sz="1600" dirty="0">
                <a:latin typeface="Calibri" pitchFamily="34" charset="0"/>
                <a:cs typeface="Calibri" pitchFamily="34" charset="0"/>
              </a:rPr>
              <a:t>διάμετρος κόκκων)</a:t>
            </a:r>
            <a:endParaRPr lang="en-GB" sz="16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6228184" y="116632"/>
            <a:ext cx="2915816" cy="549275"/>
          </a:xfrm>
          <a:prstGeom prst="rect">
            <a:avLst/>
          </a:prstGeom>
          <a:noFill/>
          <a:ln w="9525">
            <a:noFill/>
            <a:miter lim="800000"/>
            <a:headEnd/>
            <a:tailEnd/>
          </a:ln>
          <a:effectLst/>
        </p:spPr>
        <p:txBody>
          <a:bodyPr anchor="ctr"/>
          <a:lstStyle/>
          <a:p>
            <a:pPr algn="ctr"/>
            <a:r>
              <a:rPr lang="el-GR" sz="2000" b="1" dirty="0">
                <a:solidFill>
                  <a:srgbClr val="0000FF"/>
                </a:solidFill>
                <a:latin typeface="Calibri" pitchFamily="34" charset="0"/>
                <a:cs typeface="Calibri" pitchFamily="34" charset="0"/>
              </a:rPr>
              <a:t>Μέγεθος ιζημάτων  </a:t>
            </a:r>
            <a:endParaRPr lang="en-US" sz="2000" b="1" dirty="0">
              <a:solidFill>
                <a:srgbClr val="0000FF"/>
              </a:solidFill>
              <a:latin typeface="Calibri" pitchFamily="34" charset="0"/>
              <a:cs typeface="Calibri" pitchFamily="34" charset="0"/>
            </a:endParaRPr>
          </a:p>
        </p:txBody>
      </p:sp>
      <p:sp>
        <p:nvSpPr>
          <p:cNvPr id="28678" name="Text Box 6"/>
          <p:cNvSpPr txBox="1">
            <a:spLocks noChangeArrowheads="1"/>
          </p:cNvSpPr>
          <p:nvPr/>
        </p:nvSpPr>
        <p:spPr bwMode="auto">
          <a:xfrm>
            <a:off x="1331640" y="4869160"/>
            <a:ext cx="3816424" cy="350837"/>
          </a:xfrm>
          <a:prstGeom prst="rect">
            <a:avLst/>
          </a:prstGeom>
          <a:noFill/>
          <a:ln w="9525">
            <a:noFill/>
            <a:miter lim="800000"/>
            <a:headEnd/>
            <a:tailEnd/>
          </a:ln>
          <a:effectLst/>
        </p:spPr>
        <p:txBody>
          <a:bodyPr wrap="square">
            <a:spAutoFit/>
          </a:bodyPr>
          <a:lstStyle/>
          <a:p>
            <a:r>
              <a:rPr lang="el-GR" sz="1700" b="1" dirty="0">
                <a:solidFill>
                  <a:srgbClr val="3333FF"/>
                </a:solidFill>
                <a:latin typeface="Calibri" pitchFamily="34" charset="0"/>
                <a:cs typeface="Calibri" pitchFamily="34" charset="0"/>
              </a:rPr>
              <a:t>Αθροιστική </a:t>
            </a:r>
            <a:r>
              <a:rPr lang="el-GR" sz="1700" b="1" dirty="0" err="1">
                <a:solidFill>
                  <a:srgbClr val="3333FF"/>
                </a:solidFill>
                <a:latin typeface="Calibri" pitchFamily="34" charset="0"/>
                <a:cs typeface="Calibri" pitchFamily="34" charset="0"/>
              </a:rPr>
              <a:t>κοκκομετρική</a:t>
            </a:r>
            <a:r>
              <a:rPr lang="el-GR" sz="1700" b="1" dirty="0">
                <a:solidFill>
                  <a:srgbClr val="3333FF"/>
                </a:solidFill>
                <a:latin typeface="Calibri" pitchFamily="34" charset="0"/>
                <a:cs typeface="Calibri" pitchFamily="34" charset="0"/>
              </a:rPr>
              <a:t> καμπύλη </a:t>
            </a:r>
            <a:endParaRPr lang="en-US" sz="1700" b="1" dirty="0">
              <a:solidFill>
                <a:srgbClr val="3333FF"/>
              </a:solidFill>
              <a:latin typeface="Calibri" pitchFamily="34" charset="0"/>
              <a:cs typeface="Calibri" pitchFamily="34" charset="0"/>
            </a:endParaRPr>
          </a:p>
        </p:txBody>
      </p:sp>
      <p:sp>
        <p:nvSpPr>
          <p:cNvPr id="28679" name="Text Box 7"/>
          <p:cNvSpPr txBox="1">
            <a:spLocks noChangeArrowheads="1"/>
          </p:cNvSpPr>
          <p:nvPr/>
        </p:nvSpPr>
        <p:spPr bwMode="auto">
          <a:xfrm>
            <a:off x="6228185" y="692696"/>
            <a:ext cx="2915815" cy="3785652"/>
          </a:xfrm>
          <a:prstGeom prst="rect">
            <a:avLst/>
          </a:prstGeom>
          <a:noFill/>
          <a:ln w="9525">
            <a:noFill/>
            <a:miter lim="800000"/>
            <a:headEnd/>
            <a:tailEnd/>
          </a:ln>
          <a:effectLst/>
        </p:spPr>
        <p:txBody>
          <a:bodyPr wrap="square">
            <a:spAutoFit/>
          </a:bodyPr>
          <a:lstStyle/>
          <a:p>
            <a:r>
              <a:rPr lang="el-GR" sz="1600" dirty="0">
                <a:latin typeface="Calibri" pitchFamily="34" charset="0"/>
                <a:cs typeface="Calibri" pitchFamily="34" charset="0"/>
              </a:rPr>
              <a:t>Το μέγεθος των κόκκων βρίσκεται με </a:t>
            </a:r>
            <a:r>
              <a:rPr lang="el-GR" sz="1600" dirty="0" err="1">
                <a:latin typeface="Calibri" pitchFamily="34" charset="0"/>
                <a:cs typeface="Calibri" pitchFamily="34" charset="0"/>
              </a:rPr>
              <a:t>κοκκομετρική</a:t>
            </a:r>
            <a:endParaRPr lang="el-GR" sz="1600" dirty="0">
              <a:latin typeface="Calibri" pitchFamily="34" charset="0"/>
              <a:cs typeface="Calibri" pitchFamily="34" charset="0"/>
            </a:endParaRPr>
          </a:p>
          <a:p>
            <a:r>
              <a:rPr lang="el-GR" sz="1600" dirty="0">
                <a:latin typeface="Calibri" pitchFamily="34" charset="0"/>
                <a:cs typeface="Calibri" pitchFamily="34" charset="0"/>
              </a:rPr>
              <a:t>ανάλυση στο εργαστήριο, με πρότυπα κόσκινα ή πειράματα καθίζησης </a:t>
            </a:r>
            <a:br>
              <a:rPr lang="en-GB" sz="1600" dirty="0">
                <a:latin typeface="Calibri" pitchFamily="34" charset="0"/>
                <a:cs typeface="Calibri" pitchFamily="34" charset="0"/>
              </a:rPr>
            </a:br>
            <a:endParaRPr lang="el-GR" sz="1600" dirty="0">
              <a:latin typeface="Calibri" pitchFamily="34" charset="0"/>
              <a:cs typeface="Calibri" pitchFamily="34" charset="0"/>
            </a:endParaRPr>
          </a:p>
          <a:p>
            <a:r>
              <a:rPr lang="el-GR" sz="1600" dirty="0">
                <a:latin typeface="Calibri" pitchFamily="34" charset="0"/>
                <a:cs typeface="Calibri" pitchFamily="34" charset="0"/>
              </a:rPr>
              <a:t>Χρησιμοποιείται το μέσο μέγεθος (</a:t>
            </a:r>
            <a:r>
              <a:rPr lang="en-GB" sz="1600" dirty="0">
                <a:latin typeface="Calibri" pitchFamily="34" charset="0"/>
                <a:cs typeface="Calibri" pitchFamily="34" charset="0"/>
              </a:rPr>
              <a:t>mean size)</a:t>
            </a:r>
            <a:r>
              <a:rPr lang="el-GR" sz="1600" dirty="0">
                <a:latin typeface="Calibri" pitchFamily="34" charset="0"/>
                <a:cs typeface="Calibri" pitchFamily="34" charset="0"/>
              </a:rPr>
              <a:t>, και η διάμεσος (</a:t>
            </a:r>
            <a:r>
              <a:rPr lang="en-US" sz="1600" dirty="0">
                <a:latin typeface="Calibri" pitchFamily="34" charset="0"/>
                <a:cs typeface="Calibri" pitchFamily="34" charset="0"/>
              </a:rPr>
              <a:t>D</a:t>
            </a:r>
            <a:r>
              <a:rPr lang="en-US" sz="1600" baseline="-25000" dirty="0">
                <a:latin typeface="Calibri" pitchFamily="34" charset="0"/>
                <a:cs typeface="Calibri" pitchFamily="34" charset="0"/>
              </a:rPr>
              <a:t>50</a:t>
            </a:r>
            <a:r>
              <a:rPr lang="en-US" sz="1600" dirty="0">
                <a:latin typeface="Calibri" pitchFamily="34" charset="0"/>
                <a:cs typeface="Calibri" pitchFamily="34" charset="0"/>
              </a:rPr>
              <a:t>)</a:t>
            </a:r>
            <a:r>
              <a:rPr lang="el-GR" sz="1600" dirty="0">
                <a:latin typeface="Calibri" pitchFamily="34" charset="0"/>
                <a:cs typeface="Calibri" pitchFamily="34" charset="0"/>
              </a:rPr>
              <a:t>. Είναι η διάμετρος που αντιστοιχεί στο 50% της αθροιστικής καμπύλης. Άρα 50% του δείγματος είναι λεπτομερέστερο της διαμέσου και 50% </a:t>
            </a:r>
            <a:r>
              <a:rPr lang="el-GR" sz="1600" dirty="0" err="1">
                <a:latin typeface="Calibri" pitchFamily="34" charset="0"/>
                <a:cs typeface="Calibri" pitchFamily="34" charset="0"/>
              </a:rPr>
              <a:t>αδρομερέστερο</a:t>
            </a:r>
            <a:r>
              <a:rPr lang="el-GR" sz="1600" dirty="0">
                <a:latin typeface="Calibri" pitchFamily="34" charset="0"/>
                <a:cs typeface="Calibri" pitchFamily="34" charset="0"/>
              </a:rPr>
              <a:t> αυτής.</a:t>
            </a:r>
          </a:p>
          <a:p>
            <a:endParaRPr lang="en-US" sz="1600" dirty="0">
              <a:latin typeface="Calibri" pitchFamily="34" charset="0"/>
              <a:cs typeface="Calibri" pitchFamily="34" charset="0"/>
            </a:endParaRPr>
          </a:p>
        </p:txBody>
      </p:sp>
      <p:sp>
        <p:nvSpPr>
          <p:cNvPr id="28681" name="Text Box 9"/>
          <p:cNvSpPr txBox="1">
            <a:spLocks noChangeArrowheads="1"/>
          </p:cNvSpPr>
          <p:nvPr/>
        </p:nvSpPr>
        <p:spPr bwMode="auto">
          <a:xfrm>
            <a:off x="251520" y="5373216"/>
            <a:ext cx="8640960" cy="903324"/>
          </a:xfrm>
          <a:prstGeom prst="rect">
            <a:avLst/>
          </a:prstGeom>
          <a:noFill/>
          <a:ln w="9525">
            <a:noFill/>
            <a:miter lim="800000"/>
            <a:headEnd/>
            <a:tailEnd/>
          </a:ln>
          <a:effectLst/>
        </p:spPr>
        <p:txBody>
          <a:bodyPr wrap="square">
            <a:spAutoFit/>
          </a:bodyPr>
          <a:lstStyle/>
          <a:p>
            <a:pPr>
              <a:lnSpc>
                <a:spcPct val="90000"/>
              </a:lnSpc>
              <a:spcBef>
                <a:spcPct val="20000"/>
              </a:spcBef>
            </a:pPr>
            <a:r>
              <a:rPr lang="el-GR" sz="1700" dirty="0">
                <a:latin typeface="Calibri" pitchFamily="34" charset="0"/>
                <a:cs typeface="Calibri" pitchFamily="34" charset="0"/>
              </a:rPr>
              <a:t>Χρησιμοποιείται η κλίμακα του φ, όπου φ= </a:t>
            </a:r>
            <a:r>
              <a:rPr lang="en-US" sz="1700" dirty="0">
                <a:latin typeface="Calibri" pitchFamily="34" charset="0"/>
                <a:cs typeface="Calibri" pitchFamily="34" charset="0"/>
              </a:rPr>
              <a:t>-log2(D)</a:t>
            </a:r>
            <a:endParaRPr lang="el-GR" sz="1700" dirty="0">
              <a:latin typeface="Calibri" pitchFamily="34" charset="0"/>
              <a:cs typeface="Calibri" pitchFamily="34" charset="0"/>
            </a:endParaRPr>
          </a:p>
          <a:p>
            <a:pPr>
              <a:lnSpc>
                <a:spcPct val="90000"/>
              </a:lnSpc>
              <a:spcBef>
                <a:spcPct val="20000"/>
              </a:spcBef>
            </a:pPr>
            <a:r>
              <a:rPr lang="el-GR" sz="1700" dirty="0">
                <a:latin typeface="Calibri" pitchFamily="34" charset="0"/>
                <a:cs typeface="Calibri" pitchFamily="34" charset="0"/>
              </a:rPr>
              <a:t>Μέσο μέγεθος (Μ</a:t>
            </a:r>
            <a:r>
              <a:rPr lang="en-US" sz="1700" baseline="-25000" dirty="0">
                <a:latin typeface="Calibri" pitchFamily="34" charset="0"/>
                <a:cs typeface="Calibri" pitchFamily="34" charset="0"/>
              </a:rPr>
              <a:t>G</a:t>
            </a:r>
            <a:r>
              <a:rPr lang="en-US" sz="1700" dirty="0">
                <a:latin typeface="Calibri" pitchFamily="34" charset="0"/>
                <a:cs typeface="Calibri" pitchFamily="34" charset="0"/>
              </a:rPr>
              <a:t>) </a:t>
            </a:r>
            <a:r>
              <a:rPr lang="el-GR" sz="1700" dirty="0">
                <a:latin typeface="Calibri" pitchFamily="34" charset="0"/>
                <a:cs typeface="Calibri" pitchFamily="34" charset="0"/>
              </a:rPr>
              <a:t> = (φ16+φ50+φ84)/3</a:t>
            </a:r>
          </a:p>
          <a:p>
            <a:pPr>
              <a:lnSpc>
                <a:spcPct val="90000"/>
              </a:lnSpc>
              <a:spcBef>
                <a:spcPct val="20000"/>
              </a:spcBef>
            </a:pPr>
            <a:r>
              <a:rPr lang="el-GR" sz="1700" dirty="0">
                <a:latin typeface="Calibri" pitchFamily="34" charset="0"/>
                <a:cs typeface="Calibri" pitchFamily="34" charset="0"/>
              </a:rPr>
              <a:t>Διαβάθμιση σ</a:t>
            </a:r>
            <a:r>
              <a:rPr lang="en-GB" sz="1700" baseline="-25000" dirty="0">
                <a:latin typeface="Calibri" pitchFamily="34" charset="0"/>
                <a:cs typeface="Calibri" pitchFamily="34" charset="0"/>
              </a:rPr>
              <a:t>G</a:t>
            </a:r>
            <a:r>
              <a:rPr lang="el-GR" sz="1700" dirty="0">
                <a:latin typeface="Calibri" pitchFamily="34" charset="0"/>
                <a:cs typeface="Calibri" pitchFamily="34" charset="0"/>
              </a:rPr>
              <a:t> = (φ84 – φ16)/4+(φ95-φ5)/6.6</a:t>
            </a:r>
          </a:p>
        </p:txBody>
      </p:sp>
      <p:grpSp>
        <p:nvGrpSpPr>
          <p:cNvPr id="2" name="Group 14"/>
          <p:cNvGrpSpPr>
            <a:grpSpLocks/>
          </p:cNvGrpSpPr>
          <p:nvPr/>
        </p:nvGrpSpPr>
        <p:grpSpPr bwMode="auto">
          <a:xfrm>
            <a:off x="179512" y="332656"/>
            <a:ext cx="5904656" cy="4464496"/>
            <a:chOff x="0" y="436"/>
            <a:chExt cx="3016" cy="2370"/>
          </a:xfrm>
        </p:grpSpPr>
        <p:pic>
          <p:nvPicPr>
            <p:cNvPr id="28676" name="Picture 4"/>
            <p:cNvPicPr>
              <a:picLocks noChangeAspect="1" noChangeArrowheads="1"/>
            </p:cNvPicPr>
            <p:nvPr/>
          </p:nvPicPr>
          <p:blipFill>
            <a:blip r:embed="rId3" cstate="print"/>
            <a:srcRect/>
            <a:stretch>
              <a:fillRect/>
            </a:stretch>
          </p:blipFill>
          <p:spPr bwMode="auto">
            <a:xfrm>
              <a:off x="0" y="436"/>
              <a:ext cx="3016" cy="2370"/>
            </a:xfrm>
            <a:prstGeom prst="rect">
              <a:avLst/>
            </a:prstGeom>
            <a:noFill/>
            <a:ln w="28575" algn="ctr">
              <a:solidFill>
                <a:srgbClr val="FF6600"/>
              </a:solidFill>
              <a:miter lim="800000"/>
              <a:headEnd/>
              <a:tailEnd/>
            </a:ln>
            <a:effectLst/>
          </p:spPr>
        </p:pic>
        <p:sp>
          <p:nvSpPr>
            <p:cNvPr id="28682" name="Line 10"/>
            <p:cNvSpPr>
              <a:spLocks noChangeShapeType="1"/>
            </p:cNvSpPr>
            <p:nvPr/>
          </p:nvSpPr>
          <p:spPr bwMode="auto">
            <a:xfrm flipV="1">
              <a:off x="368" y="1659"/>
              <a:ext cx="1067" cy="0"/>
            </a:xfrm>
            <a:prstGeom prst="line">
              <a:avLst/>
            </a:prstGeom>
            <a:noFill/>
            <a:ln w="28575">
              <a:solidFill>
                <a:srgbClr val="FF3300"/>
              </a:solidFill>
              <a:round/>
              <a:headEnd/>
              <a:tailEnd/>
            </a:ln>
            <a:effectLst/>
          </p:spPr>
          <p:txBody>
            <a:bodyPr/>
            <a:lstStyle/>
            <a:p>
              <a:endParaRPr lang="en-GB" sz="2200" b="1">
                <a:solidFill>
                  <a:srgbClr val="FFFF00"/>
                </a:solidFill>
                <a:latin typeface="Calibri" pitchFamily="34" charset="0"/>
              </a:endParaRPr>
            </a:p>
          </p:txBody>
        </p:sp>
        <p:sp>
          <p:nvSpPr>
            <p:cNvPr id="28683" name="Line 11"/>
            <p:cNvSpPr>
              <a:spLocks noChangeShapeType="1"/>
            </p:cNvSpPr>
            <p:nvPr/>
          </p:nvSpPr>
          <p:spPr bwMode="auto">
            <a:xfrm>
              <a:off x="1434" y="1659"/>
              <a:ext cx="0" cy="834"/>
            </a:xfrm>
            <a:prstGeom prst="line">
              <a:avLst/>
            </a:prstGeom>
            <a:noFill/>
            <a:ln w="28575">
              <a:solidFill>
                <a:srgbClr val="FF3300"/>
              </a:solidFill>
              <a:round/>
              <a:headEnd/>
              <a:tailEnd/>
            </a:ln>
            <a:effectLst/>
          </p:spPr>
          <p:txBody>
            <a:bodyPr/>
            <a:lstStyle/>
            <a:p>
              <a:endParaRPr lang="en-GB" sz="2200" b="1">
                <a:solidFill>
                  <a:srgbClr val="FFFF00"/>
                </a:solidFill>
                <a:latin typeface="Calibri" pitchFamily="34" charset="0"/>
              </a:endParaRPr>
            </a:p>
          </p:txBody>
        </p:sp>
        <p:sp>
          <p:nvSpPr>
            <p:cNvPr id="28684" name="Text Box 12"/>
            <p:cNvSpPr txBox="1">
              <a:spLocks noChangeArrowheads="1"/>
            </p:cNvSpPr>
            <p:nvPr/>
          </p:nvSpPr>
          <p:spPr bwMode="auto">
            <a:xfrm>
              <a:off x="1618" y="2003"/>
              <a:ext cx="286" cy="212"/>
            </a:xfrm>
            <a:prstGeom prst="rect">
              <a:avLst/>
            </a:prstGeom>
            <a:noFill/>
            <a:ln w="9525">
              <a:noFill/>
              <a:miter lim="800000"/>
              <a:headEnd/>
              <a:tailEnd/>
            </a:ln>
            <a:effectLst/>
          </p:spPr>
          <p:txBody>
            <a:bodyPr wrap="none">
              <a:spAutoFit/>
            </a:bodyPr>
            <a:lstStyle/>
            <a:p>
              <a:r>
                <a:rPr lang="en-US" sz="2000" b="1" dirty="0">
                  <a:solidFill>
                    <a:srgbClr val="FF3300"/>
                  </a:solidFill>
                  <a:effectLst>
                    <a:outerShdw blurRad="38100" dist="38100" dir="2700000" algn="tl">
                      <a:srgbClr val="C0C0C0"/>
                    </a:outerShdw>
                  </a:effectLst>
                  <a:latin typeface="Arial" charset="0"/>
                </a:rPr>
                <a:t>D</a:t>
              </a:r>
              <a:r>
                <a:rPr lang="el-GR" sz="2000" b="1" baseline="-25000" dirty="0">
                  <a:solidFill>
                    <a:srgbClr val="FF3300"/>
                  </a:solidFill>
                  <a:effectLst>
                    <a:outerShdw blurRad="38100" dist="38100" dir="2700000" algn="tl">
                      <a:srgbClr val="C0C0C0"/>
                    </a:outerShdw>
                  </a:effectLst>
                  <a:latin typeface="Arial" charset="0"/>
                </a:rPr>
                <a:t>50</a:t>
              </a:r>
              <a:endParaRPr lang="en-US" sz="2000" b="1" baseline="-25000" dirty="0">
                <a:solidFill>
                  <a:srgbClr val="FF3300"/>
                </a:solidFill>
                <a:effectLst>
                  <a:outerShdw blurRad="38100" dist="38100" dir="2700000" algn="tl">
                    <a:srgbClr val="C0C0C0"/>
                  </a:outerShdw>
                </a:effectLst>
                <a:latin typeface="Arial" charset="0"/>
              </a:endParaRPr>
            </a:p>
          </p:txBody>
        </p:sp>
        <p:sp>
          <p:nvSpPr>
            <p:cNvPr id="28685" name="Line 13"/>
            <p:cNvSpPr>
              <a:spLocks noChangeShapeType="1"/>
            </p:cNvSpPr>
            <p:nvPr/>
          </p:nvSpPr>
          <p:spPr bwMode="auto">
            <a:xfrm flipH="1">
              <a:off x="1434" y="2233"/>
              <a:ext cx="181" cy="227"/>
            </a:xfrm>
            <a:prstGeom prst="line">
              <a:avLst/>
            </a:prstGeom>
            <a:noFill/>
            <a:ln w="28575">
              <a:solidFill>
                <a:srgbClr val="FF3300"/>
              </a:solidFill>
              <a:round/>
              <a:headEnd/>
              <a:tailEnd type="triangle" w="med" len="med"/>
            </a:ln>
            <a:effectLst/>
          </p:spPr>
          <p:txBody>
            <a:bodyPr/>
            <a:lstStyle/>
            <a:p>
              <a:endParaRPr lang="en-GB" sz="2200" b="1">
                <a:solidFill>
                  <a:srgbClr val="FFFF00"/>
                </a:solidFill>
                <a:latin typeface="Calibri"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467544" y="1340768"/>
            <a:ext cx="8496300" cy="923330"/>
          </a:xfrm>
          <a:prstGeom prst="rect">
            <a:avLst/>
          </a:prstGeom>
          <a:noFill/>
          <a:ln w="9525">
            <a:noFill/>
            <a:miter lim="800000"/>
            <a:headEnd/>
            <a:tailEnd/>
          </a:ln>
          <a:effectLst/>
        </p:spPr>
        <p:txBody>
          <a:bodyPr>
            <a:spAutoFit/>
          </a:bodyPr>
          <a:lstStyle/>
          <a:p>
            <a:r>
              <a:rPr lang="el-GR" sz="1800" dirty="0">
                <a:latin typeface="Calibri" pitchFamily="34" charset="0"/>
                <a:cs typeface="Calibri" pitchFamily="34" charset="0"/>
              </a:rPr>
              <a:t>Αποδίδει πληροφορίες σχετικά με τις διεργασίες που έδρασαν κατά τη μεταφορά αλλά και κατά την απόθεση τους. Η στρογγυλότητα δηλώνει το σχετικό χρόνο κατά τον οποίο ο κόκκος βρίσκεται σε κίνηση και φθείρεται λόγω μηχανικής τριβής</a:t>
            </a:r>
            <a:r>
              <a:rPr lang="en-GB" sz="1800" dirty="0">
                <a:latin typeface="Calibri" pitchFamily="34" charset="0"/>
                <a:cs typeface="Calibri" pitchFamily="34" charset="0"/>
              </a:rPr>
              <a:t>.</a:t>
            </a:r>
          </a:p>
        </p:txBody>
      </p:sp>
      <p:sp>
        <p:nvSpPr>
          <p:cNvPr id="41989" name="Rectangle 5"/>
          <p:cNvSpPr>
            <a:spLocks noChangeArrowheads="1"/>
          </p:cNvSpPr>
          <p:nvPr/>
        </p:nvSpPr>
        <p:spPr bwMode="auto">
          <a:xfrm>
            <a:off x="467544" y="888809"/>
            <a:ext cx="1770100" cy="400110"/>
          </a:xfrm>
          <a:prstGeom prst="rect">
            <a:avLst/>
          </a:prstGeom>
          <a:noFill/>
          <a:ln w="9525">
            <a:noFill/>
            <a:miter lim="800000"/>
            <a:headEnd/>
            <a:tailEnd/>
          </a:ln>
          <a:effectLst/>
        </p:spPr>
        <p:txBody>
          <a:bodyPr wrap="none">
            <a:spAutoFit/>
          </a:bodyPr>
          <a:lstStyle/>
          <a:p>
            <a:r>
              <a:rPr lang="el-GR" sz="2000" b="1" dirty="0">
                <a:solidFill>
                  <a:srgbClr val="0000FF"/>
                </a:solidFill>
                <a:latin typeface="Calibri" pitchFamily="34" charset="0"/>
                <a:cs typeface="Calibri" pitchFamily="34" charset="0"/>
              </a:rPr>
              <a:t>Σχήμα κόκκων </a:t>
            </a:r>
            <a:endParaRPr lang="en-US" sz="2000" b="1" dirty="0">
              <a:solidFill>
                <a:srgbClr val="0000FF"/>
              </a:solidFill>
              <a:latin typeface="Calibri" pitchFamily="34" charset="0"/>
              <a:cs typeface="Calibri" pitchFamily="34" charset="0"/>
            </a:endParaRPr>
          </a:p>
        </p:txBody>
      </p:sp>
      <p:pic>
        <p:nvPicPr>
          <p:cNvPr id="41992" name="Picture 8" descr="gsdistibution3"/>
          <p:cNvPicPr>
            <a:picLocks noChangeAspect="1" noChangeArrowheads="1"/>
          </p:cNvPicPr>
          <p:nvPr/>
        </p:nvPicPr>
        <p:blipFill>
          <a:blip r:embed="rId3" cstate="print">
            <a:lum bright="-20000" contrast="40000"/>
          </a:blip>
          <a:srcRect l="1962" t="20515" r="7483" b="7321"/>
          <a:stretch>
            <a:fillRect/>
          </a:stretch>
        </p:blipFill>
        <p:spPr bwMode="auto">
          <a:xfrm>
            <a:off x="971600" y="2330341"/>
            <a:ext cx="7056784" cy="3314356"/>
          </a:xfrm>
          <a:prstGeom prst="rect">
            <a:avLst/>
          </a:prstGeom>
          <a:noFill/>
        </p:spPr>
      </p:pic>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Παράκτια Ιζήματα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TextBox"/>
          <p:cNvSpPr txBox="1"/>
          <p:nvPr/>
        </p:nvSpPr>
        <p:spPr>
          <a:xfrm>
            <a:off x="780777" y="5728900"/>
            <a:ext cx="8316416" cy="584775"/>
          </a:xfrm>
          <a:prstGeom prst="rect">
            <a:avLst/>
          </a:prstGeom>
          <a:noFill/>
        </p:spPr>
        <p:txBody>
          <a:bodyPr wrap="square" rtlCol="0">
            <a:spAutoFit/>
          </a:bodyPr>
          <a:lstStyle/>
          <a:p>
            <a:r>
              <a:rPr lang="el-GR" sz="1600" b="1" i="1" dirty="0">
                <a:solidFill>
                  <a:srgbClr val="0000FF"/>
                </a:solidFill>
                <a:latin typeface="Calibri" pitchFamily="34" charset="0"/>
                <a:cs typeface="Calibri" pitchFamily="34" charset="0"/>
              </a:rPr>
              <a:t>Σχήμα 4</a:t>
            </a:r>
            <a:r>
              <a:rPr lang="el-GR" sz="1600" i="1" dirty="0">
                <a:solidFill>
                  <a:srgbClr val="0000FF"/>
                </a:solidFill>
                <a:latin typeface="Calibri" pitchFamily="34" charset="0"/>
                <a:cs typeface="Calibri" pitchFamily="34" charset="0"/>
              </a:rPr>
              <a:t> Πολύ γωνιώδης </a:t>
            </a:r>
            <a:r>
              <a:rPr lang="el-GR" sz="1600" i="1" dirty="0" err="1">
                <a:solidFill>
                  <a:srgbClr val="0000FF"/>
                </a:solidFill>
                <a:latin typeface="Calibri" pitchFamily="34" charset="0"/>
                <a:cs typeface="Calibri" pitchFamily="34" charset="0"/>
              </a:rPr>
              <a:t>γωνιώδης</a:t>
            </a:r>
            <a:r>
              <a:rPr lang="el-GR" sz="1600" i="1" dirty="0">
                <a:solidFill>
                  <a:srgbClr val="0000FF"/>
                </a:solidFill>
                <a:latin typeface="Calibri" pitchFamily="34" charset="0"/>
                <a:cs typeface="Calibri" pitchFamily="34" charset="0"/>
              </a:rPr>
              <a:t> </a:t>
            </a:r>
            <a:r>
              <a:rPr lang="el-GR" sz="1600" i="1" dirty="0" err="1">
                <a:solidFill>
                  <a:srgbClr val="0000FF"/>
                </a:solidFill>
                <a:latin typeface="Calibri" pitchFamily="34" charset="0"/>
                <a:cs typeface="Calibri" pitchFamily="34" charset="0"/>
              </a:rPr>
              <a:t>υπογωνιώδης</a:t>
            </a:r>
            <a:r>
              <a:rPr lang="en-US" sz="1600" i="1" dirty="0">
                <a:solidFill>
                  <a:srgbClr val="0000FF"/>
                </a:solidFill>
                <a:latin typeface="Calibri" pitchFamily="34" charset="0"/>
                <a:cs typeface="Calibri" pitchFamily="34" charset="0"/>
              </a:rPr>
              <a:t> </a:t>
            </a:r>
            <a:r>
              <a:rPr lang="el-GR" sz="1600" i="1" dirty="0" err="1">
                <a:solidFill>
                  <a:srgbClr val="0000FF"/>
                </a:solidFill>
                <a:latin typeface="Calibri" pitchFamily="34" charset="0"/>
                <a:cs typeface="Calibri" pitchFamily="34" charset="0"/>
              </a:rPr>
              <a:t>υποστρογγυλώδης</a:t>
            </a:r>
            <a:r>
              <a:rPr lang="en-US" sz="1600" i="1" dirty="0">
                <a:solidFill>
                  <a:srgbClr val="0000FF"/>
                </a:solidFill>
                <a:latin typeface="Calibri" pitchFamily="34" charset="0"/>
                <a:cs typeface="Calibri" pitchFamily="34" charset="0"/>
              </a:rPr>
              <a:t> </a:t>
            </a:r>
            <a:r>
              <a:rPr lang="el-GR" sz="1600" i="1" dirty="0" err="1">
                <a:solidFill>
                  <a:srgbClr val="0000FF"/>
                </a:solidFill>
                <a:latin typeface="Calibri" pitchFamily="34" charset="0"/>
                <a:cs typeface="Calibri" pitchFamily="34" charset="0"/>
              </a:rPr>
              <a:t>στρογγυλώδης</a:t>
            </a:r>
            <a:r>
              <a:rPr lang="en-US"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καλά </a:t>
            </a:r>
            <a:r>
              <a:rPr lang="el-GR" sz="1600" i="1" dirty="0" err="1">
                <a:solidFill>
                  <a:srgbClr val="0000FF"/>
                </a:solidFill>
                <a:latin typeface="Calibri" pitchFamily="34" charset="0"/>
                <a:cs typeface="Calibri" pitchFamily="34" charset="0"/>
              </a:rPr>
              <a:t>στρογγυλώδης</a:t>
            </a:r>
            <a:r>
              <a:rPr lang="el-GR" sz="1600" i="1" dirty="0">
                <a:solidFill>
                  <a:srgbClr val="0000FF"/>
                </a:solidFill>
                <a:latin typeface="Calibri" pitchFamily="34" charset="0"/>
                <a:cs typeface="Calibri" pitchFamily="34" charset="0"/>
              </a:rPr>
              <a:t> </a:t>
            </a:r>
            <a:endParaRPr lang="en-GB" sz="1600" i="1" dirty="0">
              <a:solidFill>
                <a:srgbClr val="0000FF"/>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lum bright="-6000" contrast="12000"/>
          </a:blip>
          <a:srcRect/>
          <a:stretch>
            <a:fillRect/>
          </a:stretch>
        </p:blipFill>
        <p:spPr bwMode="auto">
          <a:xfrm>
            <a:off x="2051720" y="1052736"/>
            <a:ext cx="5328592" cy="3990457"/>
          </a:xfrm>
          <a:prstGeom prst="rect">
            <a:avLst/>
          </a:prstGeom>
          <a:noFill/>
          <a:ln w="28575" algn="ctr">
            <a:solidFill>
              <a:srgbClr val="FF6600"/>
            </a:solidFill>
            <a:miter lim="800000"/>
            <a:headEnd/>
            <a:tailEnd/>
          </a:ln>
          <a:effectLst/>
        </p:spPr>
      </p:pic>
      <p:sp>
        <p:nvSpPr>
          <p:cNvPr id="21512" name="Rectangle 8"/>
          <p:cNvSpPr>
            <a:spLocks noChangeArrowheads="1"/>
          </p:cNvSpPr>
          <p:nvPr/>
        </p:nvSpPr>
        <p:spPr bwMode="auto">
          <a:xfrm>
            <a:off x="389211" y="144730"/>
            <a:ext cx="3960440" cy="457200"/>
          </a:xfrm>
          <a:prstGeom prst="rect">
            <a:avLst/>
          </a:prstGeom>
          <a:noFill/>
          <a:ln w="9525">
            <a:noFill/>
            <a:miter lim="800000"/>
            <a:headEnd/>
            <a:tailEnd/>
          </a:ln>
          <a:effectLst/>
        </p:spPr>
        <p:txBody>
          <a:bodyPr wrap="square">
            <a:spAutoFit/>
          </a:bodyPr>
          <a:lstStyle/>
          <a:p>
            <a:r>
              <a:rPr lang="el-GR" b="1" dirty="0">
                <a:solidFill>
                  <a:srgbClr val="0000FF"/>
                </a:solidFill>
                <a:latin typeface="Calibri" pitchFamily="34" charset="0"/>
                <a:cs typeface="Calibri" pitchFamily="34" charset="0"/>
              </a:rPr>
              <a:t>Ταχύτητα κατακρήμνισης</a:t>
            </a:r>
            <a:endParaRPr lang="en-US" dirty="0">
              <a:solidFill>
                <a:srgbClr val="0000FF"/>
              </a:solidFill>
              <a:latin typeface="Calibri" pitchFamily="34" charset="0"/>
              <a:cs typeface="Calibri" pitchFamily="34" charset="0"/>
            </a:endParaRPr>
          </a:p>
        </p:txBody>
      </p:sp>
      <p:pic>
        <p:nvPicPr>
          <p:cNvPr id="880643" name="Picture 3"/>
          <p:cNvPicPr>
            <a:picLocks noChangeAspect="1" noChangeArrowheads="1"/>
          </p:cNvPicPr>
          <p:nvPr/>
        </p:nvPicPr>
        <p:blipFill>
          <a:blip r:embed="rId4" cstate="print">
            <a:lum bright="-20000" contrast="40000"/>
          </a:blip>
          <a:srcRect/>
          <a:stretch>
            <a:fillRect/>
          </a:stretch>
        </p:blipFill>
        <p:spPr bwMode="auto">
          <a:xfrm>
            <a:off x="683568" y="5229200"/>
            <a:ext cx="7306389" cy="15121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539751" y="1196975"/>
            <a:ext cx="8280721" cy="5146024"/>
          </a:xfrm>
          <a:prstGeom prst="rect">
            <a:avLst/>
          </a:prstGeom>
          <a:noFill/>
          <a:ln w="9525">
            <a:noFill/>
            <a:miter lim="800000"/>
            <a:headEnd/>
            <a:tailEnd/>
          </a:ln>
          <a:effectLst/>
        </p:spPr>
        <p:txBody>
          <a:bodyPr wrap="square">
            <a:spAutoFit/>
          </a:bodyPr>
          <a:lstStyle/>
          <a:p>
            <a:pPr>
              <a:spcBef>
                <a:spcPct val="20000"/>
              </a:spcBef>
            </a:pPr>
            <a:r>
              <a:rPr lang="el-GR" sz="1800" dirty="0">
                <a:latin typeface="Calibri" pitchFamily="34" charset="0"/>
                <a:cs typeface="Calibri" pitchFamily="34" charset="0"/>
              </a:rPr>
              <a:t>Η δυναμική ιζημάτων αφορά τη μελέτη των κινήσεων των ιζηματογενών κόκκων και αναφέρεται στο κομμάτι εκείνο της </a:t>
            </a:r>
            <a:r>
              <a:rPr lang="el-GR" sz="1800" dirty="0" err="1">
                <a:latin typeface="Calibri" pitchFamily="34" charset="0"/>
                <a:cs typeface="Calibri" pitchFamily="34" charset="0"/>
              </a:rPr>
              <a:t>ιζηματολογίας</a:t>
            </a:r>
            <a:r>
              <a:rPr lang="el-GR" sz="1800" dirty="0">
                <a:latin typeface="Calibri" pitchFamily="34" charset="0"/>
                <a:cs typeface="Calibri" pitchFamily="34" charset="0"/>
              </a:rPr>
              <a:t> που ασχολείται με τη διάβρωση, τη μεταφορά και την απόθεση των ιζημάτων σε διάφορες </a:t>
            </a:r>
            <a:r>
              <a:rPr lang="el-GR" sz="1800" dirty="0" err="1">
                <a:latin typeface="Calibri" pitchFamily="34" charset="0"/>
                <a:cs typeface="Calibri" pitchFamily="34" charset="0"/>
              </a:rPr>
              <a:t>χωρο</a:t>
            </a:r>
            <a:r>
              <a:rPr lang="el-GR" sz="1800" dirty="0">
                <a:latin typeface="Calibri" pitchFamily="34" charset="0"/>
                <a:cs typeface="Calibri" pitchFamily="34" charset="0"/>
              </a:rPr>
              <a:t>-χρονικές κλίμακες.</a:t>
            </a:r>
          </a:p>
          <a:p>
            <a:pPr>
              <a:spcBef>
                <a:spcPct val="20000"/>
              </a:spcBef>
            </a:pPr>
            <a:endParaRPr lang="el-GR" sz="1800" dirty="0">
              <a:latin typeface="Calibri" pitchFamily="34" charset="0"/>
              <a:cs typeface="Calibri" pitchFamily="34" charset="0"/>
            </a:endParaRPr>
          </a:p>
          <a:p>
            <a:pPr>
              <a:spcBef>
                <a:spcPct val="20000"/>
              </a:spcBef>
            </a:pPr>
            <a:r>
              <a:rPr lang="el-GR" sz="1800" dirty="0">
                <a:latin typeface="Calibri" pitchFamily="34" charset="0"/>
                <a:cs typeface="Calibri" pitchFamily="34" charset="0"/>
              </a:rPr>
              <a:t>Η μελέτη της δυναμικής ιζημάτων είναι απαραίτητη για την κατανόηση (διάγνωση) και πρόγνωση στην παράκτια μορφοδυναμική</a:t>
            </a:r>
          </a:p>
          <a:p>
            <a:pPr>
              <a:spcBef>
                <a:spcPct val="20000"/>
              </a:spcBef>
            </a:pPr>
            <a:endParaRPr lang="en-US" sz="1800" dirty="0">
              <a:latin typeface="Calibri" pitchFamily="34" charset="0"/>
              <a:cs typeface="Calibri" pitchFamily="34" charset="0"/>
            </a:endParaRPr>
          </a:p>
          <a:p>
            <a:pPr>
              <a:spcBef>
                <a:spcPct val="20000"/>
              </a:spcBef>
            </a:pPr>
            <a:r>
              <a:rPr lang="el-GR" sz="1800" dirty="0">
                <a:latin typeface="Calibri" pitchFamily="34" charset="0"/>
                <a:cs typeface="Calibri" pitchFamily="34" charset="0"/>
              </a:rPr>
              <a:t>Σημαντικότατη παράμετρος είναι ο ρυθμός </a:t>
            </a:r>
            <a:r>
              <a:rPr lang="el-GR" sz="1800" dirty="0" err="1">
                <a:latin typeface="Calibri" pitchFamily="34" charset="0"/>
                <a:cs typeface="Calibri" pitchFamily="34" charset="0"/>
              </a:rPr>
              <a:t>ιζηματομετοφοράς</a:t>
            </a:r>
            <a:r>
              <a:rPr lang="el-GR" sz="1800" dirty="0">
                <a:latin typeface="Calibri" pitchFamily="34" charset="0"/>
                <a:cs typeface="Calibri" pitchFamily="34" charset="0"/>
              </a:rPr>
              <a:t> </a:t>
            </a:r>
            <a:r>
              <a:rPr lang="en-US" sz="1800" dirty="0">
                <a:latin typeface="Calibri" pitchFamily="34" charset="0"/>
                <a:cs typeface="Calibri" pitchFamily="34" charset="0"/>
              </a:rPr>
              <a:t>q</a:t>
            </a:r>
            <a:r>
              <a:rPr lang="el-GR" sz="1800" dirty="0">
                <a:latin typeface="Calibri" pitchFamily="34" charset="0"/>
                <a:cs typeface="Calibri" pitchFamily="34" charset="0"/>
              </a:rPr>
              <a:t>, δηλ. η ποσότητα (όγκος ή μάζα) όλων των μετακινουμένων ιζηματογενών σωματιδίων στο βυθό και την υδάτινη στήλη στην μονάδα επιφανείας, πολλαπλασιασμένη με την μέση ταχύτητα μεταφοράς των ιζηματικών σωματιδίων  (</a:t>
            </a:r>
            <a:r>
              <a:rPr lang="en-GB" sz="1800" dirty="0">
                <a:latin typeface="Calibri" pitchFamily="34" charset="0"/>
                <a:cs typeface="Calibri" pitchFamily="34" charset="0"/>
              </a:rPr>
              <a:t>mean velocity of particle movement</a:t>
            </a:r>
            <a:r>
              <a:rPr lang="el-GR" sz="1800" dirty="0">
                <a:latin typeface="Calibri" pitchFamily="34" charset="0"/>
                <a:cs typeface="Calibri" pitchFamily="34" charset="0"/>
              </a:rPr>
              <a:t>)</a:t>
            </a:r>
            <a:r>
              <a:rPr lang="en-GB" sz="1800" dirty="0">
                <a:latin typeface="Calibri" pitchFamily="34" charset="0"/>
                <a:cs typeface="Calibri" pitchFamily="34" charset="0"/>
              </a:rPr>
              <a:t>:</a:t>
            </a:r>
            <a:endParaRPr lang="el-GR" sz="1800" dirty="0">
              <a:latin typeface="Calibri" pitchFamily="34" charset="0"/>
              <a:cs typeface="Calibri" pitchFamily="34" charset="0"/>
            </a:endParaRPr>
          </a:p>
          <a:p>
            <a:pPr>
              <a:lnSpc>
                <a:spcPct val="80000"/>
              </a:lnSpc>
              <a:spcBef>
                <a:spcPct val="20000"/>
              </a:spcBef>
            </a:pPr>
            <a:endParaRPr lang="el-GR" sz="1800" dirty="0">
              <a:latin typeface="Calibri" pitchFamily="34" charset="0"/>
              <a:cs typeface="Calibri" pitchFamily="34" charset="0"/>
            </a:endParaRPr>
          </a:p>
          <a:p>
            <a:pPr>
              <a:lnSpc>
                <a:spcPct val="80000"/>
              </a:lnSpc>
              <a:spcBef>
                <a:spcPct val="20000"/>
              </a:spcBef>
            </a:pPr>
            <a:r>
              <a:rPr lang="el-GR" sz="1800" dirty="0">
                <a:latin typeface="Calibri" pitchFamily="34" charset="0"/>
                <a:cs typeface="Calibri" pitchFamily="34" charset="0"/>
              </a:rPr>
              <a:t> 		</a:t>
            </a:r>
            <a:r>
              <a:rPr lang="en-GB" sz="1800" b="1" dirty="0">
                <a:latin typeface="Calibri" pitchFamily="34" charset="0"/>
                <a:cs typeface="Calibri" pitchFamily="34" charset="0"/>
              </a:rPr>
              <a:t> q = M x U / L</a:t>
            </a:r>
            <a:r>
              <a:rPr lang="en-GB" sz="1800" b="1" baseline="30000" dirty="0">
                <a:latin typeface="Calibri" pitchFamily="34" charset="0"/>
                <a:cs typeface="Calibri" pitchFamily="34" charset="0"/>
              </a:rPr>
              <a:t>2</a:t>
            </a:r>
            <a:r>
              <a:rPr lang="en-GB" sz="1800" b="1" dirty="0">
                <a:latin typeface="Calibri" pitchFamily="34" charset="0"/>
                <a:cs typeface="Calibri" pitchFamily="34" charset="0"/>
              </a:rPr>
              <a:t>  </a:t>
            </a:r>
            <a:r>
              <a:rPr lang="en-GB" sz="1800" b="1" dirty="0">
                <a:latin typeface="Calibri" pitchFamily="34" charset="0"/>
                <a:cs typeface="Calibri" pitchFamily="34" charset="0"/>
                <a:sym typeface="Symbol" pitchFamily="18" charset="2"/>
              </a:rPr>
              <a:t>  q = M / (T </a:t>
            </a:r>
            <a:r>
              <a:rPr lang="en-GB" sz="1800" b="1" dirty="0">
                <a:latin typeface="Calibri" pitchFamily="34" charset="0"/>
                <a:cs typeface="Calibri" pitchFamily="34" charset="0"/>
              </a:rPr>
              <a:t>x</a:t>
            </a:r>
            <a:r>
              <a:rPr lang="en-GB" sz="1800" b="1" dirty="0">
                <a:latin typeface="Calibri" pitchFamily="34" charset="0"/>
                <a:cs typeface="Calibri" pitchFamily="34" charset="0"/>
                <a:sym typeface="Symbol" pitchFamily="18" charset="2"/>
              </a:rPr>
              <a:t> L)</a:t>
            </a:r>
            <a:r>
              <a:rPr lang="el-GR" sz="1800" b="1" dirty="0">
                <a:latin typeface="Calibri" pitchFamily="34" charset="0"/>
                <a:cs typeface="Calibri" pitchFamily="34" charset="0"/>
                <a:sym typeface="Symbol" pitchFamily="18" charset="2"/>
              </a:rPr>
              <a:t>		[1]</a:t>
            </a:r>
            <a:endParaRPr lang="en-GB" sz="1800" b="1" dirty="0">
              <a:latin typeface="Calibri" pitchFamily="34" charset="0"/>
              <a:cs typeface="Calibri" pitchFamily="34" charset="0"/>
              <a:sym typeface="Symbol" pitchFamily="18" charset="2"/>
            </a:endParaRPr>
          </a:p>
          <a:p>
            <a:pPr algn="just">
              <a:lnSpc>
                <a:spcPct val="80000"/>
              </a:lnSpc>
              <a:spcBef>
                <a:spcPct val="20000"/>
              </a:spcBef>
            </a:pPr>
            <a:endParaRPr lang="el-GR" sz="1800" b="1" dirty="0">
              <a:latin typeface="Calibri" pitchFamily="34" charset="0"/>
              <a:cs typeface="Calibri" pitchFamily="34" charset="0"/>
            </a:endParaRPr>
          </a:p>
          <a:p>
            <a:pPr algn="just">
              <a:spcBef>
                <a:spcPct val="20000"/>
              </a:spcBef>
            </a:pPr>
            <a:r>
              <a:rPr lang="el-GR" sz="1800" dirty="0">
                <a:latin typeface="Calibri" pitchFamily="34" charset="0"/>
                <a:cs typeface="Calibri" pitchFamily="34" charset="0"/>
              </a:rPr>
              <a:t>Ο ρυθμός </a:t>
            </a:r>
            <a:r>
              <a:rPr lang="el-GR" sz="1800" dirty="0" err="1">
                <a:latin typeface="Calibri" pitchFamily="34" charset="0"/>
                <a:cs typeface="Calibri" pitchFamily="34" charset="0"/>
              </a:rPr>
              <a:t>ιζηματομεταφοράς</a:t>
            </a:r>
            <a:r>
              <a:rPr lang="el-GR" sz="1800" dirty="0">
                <a:latin typeface="Calibri" pitchFamily="34" charset="0"/>
                <a:cs typeface="Calibri" pitchFamily="34" charset="0"/>
              </a:rPr>
              <a:t> και τα χρονικά/χωρικά διαφορικά του ορίζουν τη δυναμική ιζημάτων (δηλ. τη διάβρωση, μεταφορά και απόθεση σε ένα ιζηματογενές περιβάλλον).</a:t>
            </a:r>
            <a:endParaRPr lang="en-US" sz="1800" dirty="0">
              <a:latin typeface="Calibri" pitchFamily="34" charset="0"/>
              <a:cs typeface="Calibri" pitchFamily="34" charset="0"/>
            </a:endParaRP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Δυναμική Ιζημάτων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ChangeAspect="1" noChangeArrowheads="1"/>
          </p:cNvPicPr>
          <p:nvPr/>
        </p:nvPicPr>
        <p:blipFill>
          <a:blip r:embed="rId2" cstate="print"/>
          <a:srcRect/>
          <a:stretch>
            <a:fillRect/>
          </a:stretch>
        </p:blipFill>
        <p:spPr bwMode="auto">
          <a:xfrm>
            <a:off x="539552" y="1916832"/>
            <a:ext cx="7812087" cy="3957638"/>
          </a:xfrm>
          <a:prstGeom prst="rect">
            <a:avLst/>
          </a:prstGeom>
          <a:noFill/>
          <a:ln w="9525">
            <a:noFill/>
            <a:miter lim="800000"/>
            <a:headEnd/>
            <a:tailEnd/>
          </a:ln>
          <a:effectLst/>
        </p:spPr>
      </p:pic>
      <p:sp>
        <p:nvSpPr>
          <p:cNvPr id="118789" name="Text Box 5"/>
          <p:cNvSpPr txBox="1">
            <a:spLocks noChangeArrowheads="1"/>
          </p:cNvSpPr>
          <p:nvPr/>
        </p:nvSpPr>
        <p:spPr bwMode="auto">
          <a:xfrm>
            <a:off x="712944" y="5813917"/>
            <a:ext cx="7992888" cy="584775"/>
          </a:xfrm>
          <a:prstGeom prst="rect">
            <a:avLst/>
          </a:prstGeom>
          <a:noFill/>
          <a:ln w="9525">
            <a:noFill/>
            <a:miter lim="800000"/>
            <a:headEnd/>
            <a:tailEnd/>
          </a:ln>
          <a:effectLst/>
        </p:spPr>
        <p:txBody>
          <a:bodyPr wrap="square">
            <a:spAutoFit/>
          </a:bodyPr>
          <a:lstStyle/>
          <a:p>
            <a:pPr>
              <a:spcBef>
                <a:spcPct val="50000"/>
              </a:spcBef>
            </a:pPr>
            <a:r>
              <a:rPr lang="el-GR" sz="1600" b="1" i="1" dirty="0">
                <a:solidFill>
                  <a:srgbClr val="0000FF"/>
                </a:solidFill>
                <a:latin typeface="Calibri" pitchFamily="34" charset="0"/>
                <a:cs typeface="Calibri" pitchFamily="34" charset="0"/>
              </a:rPr>
              <a:t>Σχήμα 5</a:t>
            </a:r>
            <a:r>
              <a:rPr lang="el-GR" sz="1600" i="1" dirty="0">
                <a:solidFill>
                  <a:srgbClr val="0000FF"/>
                </a:solidFill>
                <a:latin typeface="Calibri" pitchFamily="34" charset="0"/>
                <a:cs typeface="Calibri" pitchFamily="34" charset="0"/>
              </a:rPr>
              <a:t> </a:t>
            </a:r>
            <a:r>
              <a:rPr lang="en-US" sz="1600" i="1" dirty="0">
                <a:solidFill>
                  <a:srgbClr val="0000FF"/>
                </a:solidFill>
                <a:latin typeface="Calibri" pitchFamily="34" charset="0"/>
                <a:cs typeface="Calibri" pitchFamily="34" charset="0"/>
              </a:rPr>
              <a:t>Απ</a:t>
            </a:r>
            <a:r>
              <a:rPr lang="en-US" sz="1600" i="1" dirty="0" err="1">
                <a:solidFill>
                  <a:srgbClr val="0000FF"/>
                </a:solidFill>
                <a:latin typeface="Calibri" pitchFamily="34" charset="0"/>
                <a:cs typeface="Calibri" pitchFamily="34" charset="0"/>
              </a:rPr>
              <a:t>εικόνιση</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της</a:t>
            </a:r>
            <a:r>
              <a:rPr lang="en-US" sz="1600" i="1" dirty="0">
                <a:solidFill>
                  <a:srgbClr val="0000FF"/>
                </a:solidFill>
                <a:latin typeface="Calibri" pitchFamily="34" charset="0"/>
                <a:cs typeface="Calibri" pitchFamily="34" charset="0"/>
              </a:rPr>
              <a:t> π</a:t>
            </a:r>
            <a:r>
              <a:rPr lang="en-US" sz="1600" i="1" dirty="0" err="1">
                <a:solidFill>
                  <a:srgbClr val="0000FF"/>
                </a:solidFill>
                <a:latin typeface="Calibri" pitchFamily="34" charset="0"/>
                <a:cs typeface="Calibri" pitchFamily="34" charset="0"/>
              </a:rPr>
              <a:t>ρόσχωσης</a:t>
            </a:r>
            <a:r>
              <a:rPr lang="en-US" sz="1600" i="1" dirty="0">
                <a:solidFill>
                  <a:srgbClr val="0000FF"/>
                </a:solidFill>
                <a:latin typeface="Calibri" pitchFamily="34" charset="0"/>
                <a:cs typeface="Calibri" pitchFamily="34" charset="0"/>
              </a:rPr>
              <a:t> (&gt; 0 m) και </a:t>
            </a:r>
            <a:r>
              <a:rPr lang="en-US" sz="1600" i="1" dirty="0" err="1">
                <a:solidFill>
                  <a:srgbClr val="0000FF"/>
                </a:solidFill>
                <a:latin typeface="Calibri" pitchFamily="34" charset="0"/>
                <a:cs typeface="Calibri" pitchFamily="34" charset="0"/>
              </a:rPr>
              <a:t>διά</a:t>
            </a:r>
            <a:r>
              <a:rPr lang="en-US" sz="1600" i="1" dirty="0">
                <a:solidFill>
                  <a:srgbClr val="0000FF"/>
                </a:solidFill>
                <a:latin typeface="Calibri" pitchFamily="34" charset="0"/>
                <a:cs typeface="Calibri" pitchFamily="34" charset="0"/>
              </a:rPr>
              <a:t>βρωσης (&lt; 0 m) μεταξύ 03-11-2013 και 19-11-2015. </a:t>
            </a:r>
            <a:r>
              <a:rPr lang="en-US" sz="1600" i="1" dirty="0" err="1">
                <a:solidFill>
                  <a:srgbClr val="0000FF"/>
                </a:solidFill>
                <a:latin typeface="Calibri" pitchFamily="34" charset="0"/>
                <a:cs typeface="Calibri" pitchFamily="34" charset="0"/>
              </a:rPr>
              <a:t>Φαίνεται</a:t>
            </a:r>
            <a:r>
              <a:rPr lang="en-US" sz="1600" i="1" dirty="0">
                <a:solidFill>
                  <a:srgbClr val="0000FF"/>
                </a:solidFill>
                <a:latin typeface="Calibri" pitchFamily="34" charset="0"/>
                <a:cs typeface="Calibri" pitchFamily="34" charset="0"/>
              </a:rPr>
              <a:t> η </a:t>
            </a:r>
            <a:r>
              <a:rPr lang="en-US" sz="1600" i="1" dirty="0" err="1">
                <a:solidFill>
                  <a:srgbClr val="0000FF"/>
                </a:solidFill>
                <a:latin typeface="Calibri" pitchFamily="34" charset="0"/>
                <a:cs typeface="Calibri" pitchFamily="34" charset="0"/>
              </a:rPr>
              <a:t>μεταφορά</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του</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ύφαλου</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αναβαθμού</a:t>
            </a:r>
            <a:r>
              <a:rPr lang="en-US" sz="1600" i="1" dirty="0">
                <a:solidFill>
                  <a:srgbClr val="0000FF"/>
                </a:solidFill>
                <a:latin typeface="Calibri" pitchFamily="34" charset="0"/>
                <a:cs typeface="Calibri" pitchFamily="34" charset="0"/>
              </a:rPr>
              <a:t>/</a:t>
            </a:r>
            <a:r>
              <a:rPr lang="en-US" sz="1600" i="1" dirty="0" err="1">
                <a:solidFill>
                  <a:srgbClr val="0000FF"/>
                </a:solidFill>
                <a:latin typeface="Calibri" pitchFamily="34" charset="0"/>
                <a:cs typeface="Calibri" pitchFamily="34" charset="0"/>
              </a:rPr>
              <a:t>ιζημάτων</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προς</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τα</a:t>
            </a:r>
            <a:r>
              <a:rPr lang="en-US"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ανοικτά</a:t>
            </a:r>
            <a:r>
              <a:rPr lang="en-US" sz="1600" i="1" dirty="0">
                <a:solidFill>
                  <a:srgbClr val="0000FF"/>
                </a:solidFill>
                <a:latin typeface="Calibri" pitchFamily="34" charset="0"/>
                <a:cs typeface="Calibri" pitchFamily="34" charset="0"/>
              </a:rPr>
              <a:t>.</a:t>
            </a:r>
            <a:r>
              <a:rPr lang="en-US" sz="1600" b="1" i="1" dirty="0">
                <a:solidFill>
                  <a:srgbClr val="0000FF"/>
                </a:solidFill>
                <a:latin typeface="Calibri" pitchFamily="34" charset="0"/>
                <a:cs typeface="Calibri" pitchFamily="34" charset="0"/>
              </a:rPr>
              <a:t> </a:t>
            </a:r>
          </a:p>
        </p:txBody>
      </p:sp>
      <p:sp>
        <p:nvSpPr>
          <p:cNvPr id="118790" name="Text Box 6"/>
          <p:cNvSpPr txBox="1">
            <a:spLocks noChangeArrowheads="1"/>
          </p:cNvSpPr>
          <p:nvPr/>
        </p:nvSpPr>
        <p:spPr bwMode="auto">
          <a:xfrm>
            <a:off x="447675" y="457200"/>
            <a:ext cx="184150" cy="427038"/>
          </a:xfrm>
          <a:prstGeom prst="rect">
            <a:avLst/>
          </a:prstGeom>
          <a:noFill/>
          <a:ln w="9525">
            <a:noFill/>
            <a:miter lim="800000"/>
            <a:headEnd/>
            <a:tailEnd/>
          </a:ln>
          <a:effectLst/>
        </p:spPr>
        <p:txBody>
          <a:bodyPr wrap="none">
            <a:spAutoFit/>
          </a:bodyPr>
          <a:lstStyle/>
          <a:p>
            <a:endParaRPr lang="en-US" sz="2200" b="1">
              <a:solidFill>
                <a:srgbClr val="FFFF00"/>
              </a:solidFill>
              <a:latin typeface="Calibri" pitchFamily="34" charset="0"/>
            </a:endParaRPr>
          </a:p>
        </p:txBody>
      </p:sp>
      <p:sp>
        <p:nvSpPr>
          <p:cNvPr id="118791" name="Text Box 7"/>
          <p:cNvSpPr txBox="1">
            <a:spLocks noChangeArrowheads="1"/>
          </p:cNvSpPr>
          <p:nvPr/>
        </p:nvSpPr>
        <p:spPr bwMode="auto">
          <a:xfrm>
            <a:off x="447675" y="1339707"/>
            <a:ext cx="8280400" cy="641350"/>
          </a:xfrm>
          <a:prstGeom prst="rect">
            <a:avLst/>
          </a:prstGeom>
          <a:noFill/>
          <a:ln w="9525">
            <a:noFill/>
            <a:miter lim="800000"/>
            <a:headEnd/>
            <a:tailEnd/>
          </a:ln>
          <a:effectLst/>
        </p:spPr>
        <p:txBody>
          <a:bodyPr wrap="square">
            <a:spAutoFit/>
          </a:bodyPr>
          <a:lstStyle/>
          <a:p>
            <a:r>
              <a:rPr lang="el-GR" sz="1800" dirty="0">
                <a:latin typeface="Calibri" pitchFamily="34" charset="0"/>
                <a:cs typeface="Calibri" pitchFamily="34" charset="0"/>
              </a:rPr>
              <a:t>Οι αλλαγές μορφολογίας στην παράκτια ζώνη εξαρτώνται κυρίως από τη κινητικότητα των ιζημάτων </a:t>
            </a:r>
            <a:endParaRPr lang="en-US" sz="1800" dirty="0">
              <a:latin typeface="Calibri" pitchFamily="34" charset="0"/>
              <a:cs typeface="Calibri" pitchFamily="34" charset="0"/>
            </a:endParaRPr>
          </a:p>
        </p:txBody>
      </p:sp>
      <p:sp>
        <p:nvSpPr>
          <p:cNvPr id="118793" name="Rectangle 9"/>
          <p:cNvSpPr>
            <a:spLocks noChangeArrowheads="1"/>
          </p:cNvSpPr>
          <p:nvPr/>
        </p:nvSpPr>
        <p:spPr bwMode="auto">
          <a:xfrm>
            <a:off x="447675" y="979857"/>
            <a:ext cx="6480720" cy="217765"/>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rPr>
              <a:t>Κινητικότητα των ιζημάτων</a:t>
            </a:r>
          </a:p>
        </p:txBody>
      </p:sp>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Δυναμική Ιζημάτων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95288" y="1412875"/>
            <a:ext cx="8569325" cy="5111750"/>
          </a:xfrm>
        </p:spPr>
        <p:txBody>
          <a:bodyPr/>
          <a:lstStyle/>
          <a:p>
            <a:pPr marL="0" indent="0">
              <a:buFontTx/>
              <a:buNone/>
            </a:pPr>
            <a:r>
              <a:rPr lang="el-GR" sz="1800" dirty="0">
                <a:latin typeface="Calibri" pitchFamily="34" charset="0"/>
                <a:cs typeface="Calibri" pitchFamily="34" charset="0"/>
              </a:rPr>
              <a:t>Σε περιβάλλον ανυπαρξίας κυματισμών και ρευμάτων δε λαμβάνει χώρα μεταφορά κοκκώδους υλικού του πυθμένα. </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Η υδροδυναμική κατάσταση κοντά στον πυθμένα, όταν υπάρχουν κυματισμοί ή ρεύματα ή και τα δύο, αποτελεί τον ουσιαστικό παράγοντα αποσταθεροποίησης των κόκκων των ιζημάτων. </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Οι διάφορες συνιστώσες που δρουν πάνω σε έναν κόκκο της επιφάνειας του πυθμένα, είναι οι </a:t>
            </a:r>
            <a:r>
              <a:rPr lang="el-GR" sz="1800" dirty="0" err="1">
                <a:latin typeface="Calibri" pitchFamily="34" charset="0"/>
                <a:cs typeface="Calibri" pitchFamily="34" charset="0"/>
              </a:rPr>
              <a:t>διατμητικές</a:t>
            </a:r>
            <a:r>
              <a:rPr lang="el-GR" sz="1800" dirty="0">
                <a:latin typeface="Calibri" pitchFamily="34" charset="0"/>
                <a:cs typeface="Calibri" pitchFamily="34" charset="0"/>
              </a:rPr>
              <a:t> τάσεις από το κινούμενο νερό, η αντίδραση στήριξης σε άλλους κόκκους, οι υδροδυναμικές </a:t>
            </a:r>
            <a:r>
              <a:rPr lang="el-GR" sz="1800" dirty="0" err="1">
                <a:latin typeface="Calibri" pitchFamily="34" charset="0"/>
                <a:cs typeface="Calibri" pitchFamily="34" charset="0"/>
              </a:rPr>
              <a:t>υποπιέσεις</a:t>
            </a:r>
            <a:r>
              <a:rPr lang="el-GR" sz="1800" dirty="0">
                <a:latin typeface="Calibri" pitchFamily="34" charset="0"/>
                <a:cs typeface="Calibri" pitchFamily="34" charset="0"/>
              </a:rPr>
              <a:t> λόγω διήθησης και οι δυνάμεις πρόσκρουσης άλλων κόκκων. Οι δυνάμεις αυτές είναι δυνατόν να δημιουργήσουν τις κατάλληλες δυναμικές συνθήκες αποκόλλησης των επιφανειακών κόκκων.</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Στην περίπτωση λεπτοκόκκων ιζημάτων, όπως αργιλικών, μοριακές δυνάμεις συνοχής (συνεκτικά εδάφη), κάνουν πιο δύσκολη την έναρξη της διάβρωσης του πυθμένα, ιδίως σε πυθμένες όπου έχει προχωρήσει η διαδικασία στερεοποίησης.</a:t>
            </a:r>
            <a:endParaRPr lang="en-GB"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Η κίνηση των ιζημάτων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3" cstate="print">
            <a:lum bright="-10000" contrast="30000"/>
          </a:blip>
          <a:srcRect/>
          <a:stretch>
            <a:fillRect/>
          </a:stretch>
        </p:blipFill>
        <p:spPr bwMode="auto">
          <a:xfrm>
            <a:off x="755576" y="1484784"/>
            <a:ext cx="7777112" cy="4289356"/>
          </a:xfrm>
          <a:prstGeom prst="rect">
            <a:avLst/>
          </a:prstGeom>
          <a:noFill/>
          <a:ln w="28575" algn="ctr">
            <a:solidFill>
              <a:srgbClr val="FF6600"/>
            </a:solidFill>
            <a:miter lim="800000"/>
            <a:headEnd/>
            <a:tailEnd/>
          </a:ln>
          <a:effectLst/>
        </p:spPr>
      </p:pic>
      <p:sp>
        <p:nvSpPr>
          <p:cNvPr id="70661" name="Rectangle 5"/>
          <p:cNvSpPr>
            <a:spLocks noChangeArrowheads="1"/>
          </p:cNvSpPr>
          <p:nvPr/>
        </p:nvSpPr>
        <p:spPr bwMode="auto">
          <a:xfrm>
            <a:off x="721522" y="5998151"/>
            <a:ext cx="5760690" cy="338554"/>
          </a:xfrm>
          <a:prstGeom prst="rect">
            <a:avLst/>
          </a:prstGeom>
          <a:noFill/>
          <a:ln w="9525" algn="ctr">
            <a:noFill/>
            <a:miter lim="800000"/>
            <a:headEnd/>
            <a:tailEnd/>
          </a:ln>
          <a:effectLst/>
        </p:spPr>
        <p:txBody>
          <a:bodyPr wrap="square">
            <a:spAutoFit/>
          </a:bodyPr>
          <a:lstStyle/>
          <a:p>
            <a:r>
              <a:rPr lang="el-GR" sz="1600" b="1" i="1" dirty="0">
                <a:solidFill>
                  <a:srgbClr val="0000FF"/>
                </a:solidFill>
                <a:latin typeface="Calibri" pitchFamily="34" charset="0"/>
                <a:cs typeface="Calibri" pitchFamily="34" charset="0"/>
              </a:rPr>
              <a:t>Σχήμα 7</a:t>
            </a:r>
            <a:r>
              <a:rPr lang="el-GR" sz="1600" i="1" dirty="0">
                <a:solidFill>
                  <a:srgbClr val="0000FF"/>
                </a:solidFill>
                <a:latin typeface="Calibri" pitchFamily="34" charset="0"/>
                <a:cs typeface="Calibri" pitchFamily="34" charset="0"/>
              </a:rPr>
              <a:t> Δυνάμεις που επιδρούν στον κόκκο μη συνεκτικού υλικού</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Η κίνηση των ιζημάτων</a:t>
            </a:r>
            <a:endParaRPr lang="el-GR" sz="2800" b="1" dirty="0">
              <a:solidFill>
                <a:sysClr val="windowText" lastClr="000000"/>
              </a:solidFill>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Κυματομηχανική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highlight>
                  <a:srgbClr val="FFFF00"/>
                </a:highlight>
                <a:latin typeface="Calibri"/>
              </a:rPr>
              <a:t>Δυναμική </a:t>
            </a:r>
            <a:r>
              <a:rPr lang="el-GR" sz="2000" dirty="0" err="1">
                <a:solidFill>
                  <a:prstClr val="black"/>
                </a:solidFill>
                <a:highlight>
                  <a:srgbClr val="FFFF00"/>
                </a:highlight>
                <a:latin typeface="Calibri"/>
              </a:rPr>
              <a:t>ιζηματολογία</a:t>
            </a:r>
            <a:r>
              <a:rPr lang="el-GR" sz="2000" dirty="0">
                <a:solidFill>
                  <a:prstClr val="black"/>
                </a:solidFill>
                <a:highlight>
                  <a:srgbClr val="FFFF00"/>
                </a:highlight>
                <a:latin typeface="Calibri"/>
              </a:rPr>
              <a:t> - Παράκτια Μορφοδυναμική</a:t>
            </a:r>
          </a:p>
          <a:p>
            <a:pPr marL="360363" indent="-360363">
              <a:lnSpc>
                <a:spcPct val="110000"/>
              </a:lnSpc>
              <a:spcBef>
                <a:spcPts val="1200"/>
              </a:spcBef>
              <a:spcAft>
                <a:spcPts val="1200"/>
              </a:spcAft>
              <a:buFont typeface="Courier New" pitchFamily="49" charset="0"/>
              <a:buChar char="o"/>
            </a:pPr>
            <a:r>
              <a:rPr lang="el-GR" sz="2000" dirty="0">
                <a:solidFill>
                  <a:srgbClr val="000000"/>
                </a:solidFill>
                <a:latin typeface="Calibri" pitchFamily="34" charset="0"/>
              </a:rPr>
              <a:t>Παράκτια διάβρωση</a:t>
            </a:r>
            <a:endParaRPr lang="en-US" sz="2000" dirty="0">
              <a:solidFill>
                <a:srgbClr val="000000"/>
              </a:solidFill>
              <a:latin typeface="Calibri" pitchFamily="34" charset="0"/>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Μέθοδοι παρακολούθησης και μοντελοποίησης Παράκτιας 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a:solidFill>
                  <a:prstClr val="black"/>
                </a:solidFill>
                <a:latin typeface="Calibri"/>
                <a:cs typeface="Times New Roman" pitchFamily="18" charset="0"/>
              </a:rPr>
              <a:t>Δομή 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70953" y="1304491"/>
            <a:ext cx="8569325" cy="4249018"/>
          </a:xfrm>
        </p:spPr>
        <p:txBody>
          <a:bodyPr/>
          <a:lstStyle/>
          <a:p>
            <a:pPr marL="0" indent="0">
              <a:buFontTx/>
              <a:buNone/>
            </a:pPr>
            <a:r>
              <a:rPr lang="el-GR" sz="1800" dirty="0">
                <a:latin typeface="Calibri" pitchFamily="34" charset="0"/>
                <a:cs typeface="Calibri" pitchFamily="34" charset="0"/>
              </a:rPr>
              <a:t>Μετά την αποσταθεροποίηση των κόκκων η κίνηση τους γίνεται με τους εξής τρόπους: </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(α) σαν φορτίο πυθμένα όπου η κίνηση των κόκκων γίνεται με κύλιση στον πυθμένα ή διαδοχικά άλματα που συνεπάγονται περιοδική επαφή με τον πυθμένα</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(β) σαν φορτίο σε αιώρηση, όπου οι κόκκοι των ιζημάτων βρίσκονται σχεδόν συνέχεια σε αιώρηση στη στήλη του νερού</a:t>
            </a:r>
            <a:endParaRPr lang="en-US" sz="1800" dirty="0">
              <a:latin typeface="Calibri" pitchFamily="34" charset="0"/>
              <a:cs typeface="Calibri" pitchFamily="34" charset="0"/>
            </a:endParaRPr>
          </a:p>
          <a:p>
            <a:pPr marL="0" indent="0">
              <a:buFontTx/>
              <a:buNone/>
            </a:pPr>
            <a:endParaRPr lang="en-US"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Ανάλογα με τα χαρακτηριστικά των κόκκων, των κυματισμών και των κυματογενών ρευμάτων, κυριαρχεί το ένα ή το άλλο φορτίο. Προφανώς, όσο πιο μεγάλη είναι η διάμετρος των κόκκων τόσο πιο σημαντικό είναι το φορτίο πυθμένα. Η συνολική παροχή </a:t>
            </a:r>
            <a:r>
              <a:rPr lang="el-GR" sz="1800" dirty="0" err="1">
                <a:latin typeface="Calibri" pitchFamily="34" charset="0"/>
                <a:cs typeface="Calibri" pitchFamily="34" charset="0"/>
              </a:rPr>
              <a:t>qt</a:t>
            </a:r>
            <a:r>
              <a:rPr lang="el-GR" sz="1800" dirty="0">
                <a:latin typeface="Calibri" pitchFamily="34" charset="0"/>
                <a:cs typeface="Calibri" pitchFamily="34" charset="0"/>
              </a:rPr>
              <a:t> του φορτίου φερτών υλών είναι το άθροισμα της παροχής δύο επιμέρους φορτίων, του φορτίου πυθμένα </a:t>
            </a:r>
            <a:r>
              <a:rPr lang="el-GR" sz="1800" dirty="0" err="1">
                <a:latin typeface="Calibri" pitchFamily="34" charset="0"/>
                <a:cs typeface="Calibri" pitchFamily="34" charset="0"/>
              </a:rPr>
              <a:t>qb</a:t>
            </a:r>
            <a:r>
              <a:rPr lang="el-GR" sz="1800" dirty="0">
                <a:latin typeface="Calibri" pitchFamily="34" charset="0"/>
                <a:cs typeface="Calibri" pitchFamily="34" charset="0"/>
              </a:rPr>
              <a:t> και του φορτίου σε αιώρηση </a:t>
            </a:r>
            <a:r>
              <a:rPr lang="el-GR" sz="1800" dirty="0" err="1">
                <a:latin typeface="Calibri" pitchFamily="34" charset="0"/>
                <a:cs typeface="Calibri" pitchFamily="34" charset="0"/>
              </a:rPr>
              <a:t>qs</a:t>
            </a:r>
            <a:r>
              <a:rPr lang="el-GR" sz="1800" dirty="0">
                <a:latin typeface="Calibri" pitchFamily="34" charset="0"/>
                <a:cs typeface="Calibri" pitchFamily="34" charset="0"/>
              </a:rPr>
              <a:t>: </a:t>
            </a:r>
            <a:r>
              <a:rPr lang="el-GR" sz="1800" dirty="0" err="1">
                <a:latin typeface="Calibri" pitchFamily="34" charset="0"/>
                <a:cs typeface="Calibri" pitchFamily="34" charset="0"/>
              </a:rPr>
              <a:t>qt=qb+qs</a:t>
            </a:r>
            <a:r>
              <a:rPr lang="el-GR" sz="1800" dirty="0">
                <a:latin typeface="Calibri" pitchFamily="34" charset="0"/>
                <a:cs typeface="Calibri" pitchFamily="34" charset="0"/>
              </a:rPr>
              <a:t>.</a:t>
            </a:r>
            <a:endParaRPr lang="en-US" sz="1800" dirty="0">
              <a:latin typeface="Calibri" pitchFamily="34" charset="0"/>
              <a:cs typeface="Calibri" pitchFamily="34" charset="0"/>
            </a:endParaRPr>
          </a:p>
          <a:p>
            <a:pPr marL="0" indent="0">
              <a:buFontTx/>
              <a:buNone/>
            </a:pPr>
            <a:endParaRPr lang="en-GB"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Η κίνηση των ιζημάτων</a:t>
            </a:r>
            <a:endParaRPr lang="el-GR" sz="2800" b="1" dirty="0">
              <a:solidFill>
                <a:sysClr val="windowText" lastClr="000000"/>
              </a:solidFill>
              <a:latin typeface="Bookman Old Style" pitchFamily="18" charset="0"/>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539552" y="6274552"/>
            <a:ext cx="6287790" cy="338554"/>
          </a:xfrm>
          <a:prstGeom prst="rect">
            <a:avLst/>
          </a:prstGeom>
          <a:noFill/>
          <a:ln w="9525">
            <a:noFill/>
            <a:miter lim="800000"/>
            <a:headEnd/>
            <a:tailEnd/>
          </a:ln>
          <a:effectLst/>
        </p:spPr>
        <p:txBody>
          <a:bodyPr wrap="square">
            <a:spAutoFit/>
          </a:bodyPr>
          <a:lstStyle/>
          <a:p>
            <a:r>
              <a:rPr lang="el-GR" sz="1600" b="1" i="1" dirty="0">
                <a:solidFill>
                  <a:srgbClr val="0000FF"/>
                </a:solidFill>
                <a:latin typeface="Calibri" pitchFamily="34" charset="0"/>
                <a:cs typeface="Calibri" pitchFamily="34" charset="0"/>
              </a:rPr>
              <a:t>Σχήμα 8</a:t>
            </a:r>
            <a:r>
              <a:rPr lang="el-GR" sz="1600" i="1" dirty="0">
                <a:solidFill>
                  <a:srgbClr val="0000FF"/>
                </a:solidFill>
                <a:latin typeface="Calibri" pitchFamily="34" charset="0"/>
                <a:cs typeface="Calibri" pitchFamily="34" charset="0"/>
              </a:rPr>
              <a:t> Είδη κίνησης ιζηματογενών κόκκων </a:t>
            </a:r>
            <a:r>
              <a:rPr lang="en-GB" sz="1600" i="1" dirty="0">
                <a:solidFill>
                  <a:srgbClr val="0000FF"/>
                </a:solidFill>
                <a:latin typeface="Calibri" pitchFamily="34" charset="0"/>
                <a:cs typeface="Calibri" pitchFamily="34" charset="0"/>
              </a:rPr>
              <a:t>(</a:t>
            </a:r>
            <a:r>
              <a:rPr lang="en-US" sz="1600" i="1" dirty="0" err="1">
                <a:solidFill>
                  <a:srgbClr val="0000FF"/>
                </a:solidFill>
                <a:latin typeface="Calibri" pitchFamily="34" charset="0"/>
                <a:cs typeface="Calibri" pitchFamily="34" charset="0"/>
              </a:rPr>
              <a:t>Leeder</a:t>
            </a:r>
            <a:r>
              <a:rPr lang="en-US" sz="1600" i="1" dirty="0">
                <a:solidFill>
                  <a:srgbClr val="0000FF"/>
                </a:solidFill>
                <a:latin typeface="Calibri" pitchFamily="34" charset="0"/>
                <a:cs typeface="Calibri" pitchFamily="34" charset="0"/>
              </a:rPr>
              <a:t>, 2000). </a:t>
            </a:r>
            <a:endParaRPr lang="en-GB" sz="1600" i="1" dirty="0">
              <a:solidFill>
                <a:srgbClr val="0000FF"/>
              </a:solidFill>
              <a:latin typeface="Calibri" pitchFamily="34" charset="0"/>
              <a:cs typeface="Calibri" pitchFamily="34" charset="0"/>
            </a:endParaRPr>
          </a:p>
        </p:txBody>
      </p:sp>
      <p:sp>
        <p:nvSpPr>
          <p:cNvPr id="68616" name="Rectangle 8"/>
          <p:cNvSpPr>
            <a:spLocks noChangeArrowheads="1"/>
          </p:cNvSpPr>
          <p:nvPr/>
        </p:nvSpPr>
        <p:spPr bwMode="auto">
          <a:xfrm>
            <a:off x="669763" y="398782"/>
            <a:ext cx="3168352" cy="360040"/>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Η κίνηση των ιζημάτων</a:t>
            </a:r>
          </a:p>
        </p:txBody>
      </p:sp>
      <p:pic>
        <p:nvPicPr>
          <p:cNvPr id="8" name="3 - Εικόνα" descr="11it.png"/>
          <p:cNvPicPr>
            <a:picLocks noChangeAspect="1"/>
          </p:cNvPicPr>
          <p:nvPr/>
        </p:nvPicPr>
        <p:blipFill>
          <a:blip r:embed="rId3" cstate="print"/>
          <a:srcRect/>
          <a:stretch>
            <a:fillRect/>
          </a:stretch>
        </p:blipFill>
        <p:spPr bwMode="auto">
          <a:xfrm>
            <a:off x="683568" y="980728"/>
            <a:ext cx="7727950" cy="4968875"/>
          </a:xfrm>
          <a:prstGeom prst="rect">
            <a:avLst/>
          </a:prstGeom>
          <a:noFill/>
          <a:ln w="9525">
            <a:solidFill>
              <a:schemeClr val="tx1"/>
            </a:solidFill>
            <a:miter lim="800000"/>
            <a:headEnd/>
            <a:tailEnd/>
          </a:ln>
          <a:effectLst>
            <a:outerShdw blurRad="50800" dist="127000" dir="2700000" algn="tl"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55650" y="1700213"/>
            <a:ext cx="7570788" cy="4213225"/>
          </a:xfrm>
        </p:spPr>
        <p:txBody>
          <a:bodyPr/>
          <a:lstStyle/>
          <a:p>
            <a:pPr>
              <a:lnSpc>
                <a:spcPct val="80000"/>
              </a:lnSpc>
              <a:buFontTx/>
              <a:buNone/>
            </a:pPr>
            <a:r>
              <a:rPr lang="el-GR" sz="1800" dirty="0">
                <a:latin typeface="Calibri" pitchFamily="34" charset="0"/>
                <a:cs typeface="Calibri" pitchFamily="34" charset="0"/>
              </a:rPr>
              <a:t>Υπάρχουν πολλά είδη ροών που μπορούν να επιδράσουν στα ιζήματα. </a:t>
            </a:r>
          </a:p>
          <a:p>
            <a:pPr>
              <a:lnSpc>
                <a:spcPct val="80000"/>
              </a:lnSpc>
              <a:buFontTx/>
              <a:buNone/>
            </a:pPr>
            <a:r>
              <a:rPr lang="el-GR" sz="1800" dirty="0">
                <a:latin typeface="Calibri" pitchFamily="34" charset="0"/>
                <a:cs typeface="Calibri" pitchFamily="34" charset="0"/>
              </a:rPr>
              <a:t>Ένας βασικός διαχωρισμός των ροών είναι σε </a:t>
            </a:r>
          </a:p>
          <a:p>
            <a:pPr>
              <a:lnSpc>
                <a:spcPct val="80000"/>
              </a:lnSpc>
            </a:pPr>
            <a:r>
              <a:rPr lang="el-GR" sz="1800" dirty="0">
                <a:latin typeface="Calibri" pitchFamily="34" charset="0"/>
                <a:cs typeface="Calibri" pitchFamily="34" charset="0"/>
              </a:rPr>
              <a:t>σταθερές (</a:t>
            </a:r>
            <a:r>
              <a:rPr lang="en-US" sz="1800" dirty="0">
                <a:latin typeface="Calibri" pitchFamily="34" charset="0"/>
                <a:cs typeface="Calibri" pitchFamily="34" charset="0"/>
              </a:rPr>
              <a:t>steady)</a:t>
            </a:r>
            <a:r>
              <a:rPr lang="el-GR" sz="1800" dirty="0">
                <a:latin typeface="Calibri" pitchFamily="34" charset="0"/>
                <a:cs typeface="Calibri" pitchFamily="34" charset="0"/>
              </a:rPr>
              <a:t> δηλ. ροές κατά τις οποίες ο </a:t>
            </a:r>
            <a:r>
              <a:rPr lang="el-GR" sz="1800" dirty="0" err="1">
                <a:latin typeface="Calibri" pitchFamily="34" charset="0"/>
                <a:cs typeface="Calibri" pitchFamily="34" charset="0"/>
              </a:rPr>
              <a:t>τανυστής</a:t>
            </a:r>
            <a:r>
              <a:rPr lang="el-GR" sz="1800" dirty="0">
                <a:latin typeface="Calibri" pitchFamily="34" charset="0"/>
                <a:cs typeface="Calibri" pitchFamily="34" charset="0"/>
              </a:rPr>
              <a:t>-διάνυσμα (</a:t>
            </a:r>
            <a:r>
              <a:rPr lang="en-US" sz="1800" dirty="0">
                <a:latin typeface="Calibri" pitchFamily="34" charset="0"/>
                <a:cs typeface="Calibri" pitchFamily="34" charset="0"/>
              </a:rPr>
              <a:t>vector</a:t>
            </a:r>
            <a:r>
              <a:rPr lang="el-GR" sz="1800" dirty="0">
                <a:latin typeface="Calibri" pitchFamily="34" charset="0"/>
                <a:cs typeface="Calibri" pitchFamily="34" charset="0"/>
              </a:rPr>
              <a:t>) της ταχύτητας παραμένει σταθερό στο χρόνο και </a:t>
            </a:r>
            <a:endParaRPr lang="en-US" sz="1800" dirty="0">
              <a:latin typeface="Calibri" pitchFamily="34" charset="0"/>
              <a:cs typeface="Calibri" pitchFamily="34" charset="0"/>
            </a:endParaRPr>
          </a:p>
          <a:p>
            <a:pPr>
              <a:lnSpc>
                <a:spcPct val="80000"/>
              </a:lnSpc>
            </a:pPr>
            <a:r>
              <a:rPr lang="el-GR" sz="1800" dirty="0">
                <a:latin typeface="Calibri" pitchFamily="34" charset="0"/>
                <a:cs typeface="Calibri" pitchFamily="34" charset="0"/>
              </a:rPr>
              <a:t>μη σταθερές </a:t>
            </a:r>
            <a:r>
              <a:rPr lang="en-US" sz="1800" dirty="0">
                <a:latin typeface="Calibri" pitchFamily="34" charset="0"/>
                <a:cs typeface="Calibri" pitchFamily="34" charset="0"/>
              </a:rPr>
              <a:t>(unsteady)</a:t>
            </a:r>
            <a:r>
              <a:rPr lang="el-GR" sz="1800" dirty="0">
                <a:latin typeface="Calibri" pitchFamily="34" charset="0"/>
                <a:cs typeface="Calibri" pitchFamily="34" charset="0"/>
              </a:rPr>
              <a:t> δηλ. ροές κατά τις οποίες το</a:t>
            </a:r>
            <a:r>
              <a:rPr lang="en-GB" sz="1800" dirty="0">
                <a:latin typeface="Calibri" pitchFamily="34" charset="0"/>
                <a:cs typeface="Calibri" pitchFamily="34" charset="0"/>
              </a:rPr>
              <a:t> </a:t>
            </a:r>
            <a:r>
              <a:rPr lang="el-GR" sz="1800" dirty="0">
                <a:latin typeface="Calibri" pitchFamily="34" charset="0"/>
                <a:cs typeface="Calibri" pitchFamily="34" charset="0"/>
              </a:rPr>
              <a:t>διάνυσμα της ταχύτητας αλλάζει με τον χρόνο </a:t>
            </a:r>
          </a:p>
          <a:p>
            <a:pPr>
              <a:lnSpc>
                <a:spcPct val="80000"/>
              </a:lnSpc>
              <a:buFontTx/>
              <a:buNone/>
            </a:pPr>
            <a:endParaRPr lang="el-GR" sz="1800" dirty="0">
              <a:latin typeface="Calibri" pitchFamily="34" charset="0"/>
              <a:cs typeface="Calibri" pitchFamily="34" charset="0"/>
            </a:endParaRPr>
          </a:p>
          <a:p>
            <a:pPr>
              <a:lnSpc>
                <a:spcPct val="80000"/>
              </a:lnSpc>
              <a:buFontTx/>
              <a:buNone/>
            </a:pPr>
            <a:r>
              <a:rPr lang="el-GR" sz="1800" dirty="0">
                <a:latin typeface="Calibri" pitchFamily="34" charset="0"/>
                <a:cs typeface="Calibri" pitchFamily="34" charset="0"/>
              </a:rPr>
              <a:t>Για τη δυναμική </a:t>
            </a:r>
            <a:r>
              <a:rPr lang="el-GR" sz="1800" dirty="0" err="1">
                <a:latin typeface="Calibri" pitchFamily="34" charset="0"/>
                <a:cs typeface="Calibri" pitchFamily="34" charset="0"/>
              </a:rPr>
              <a:t>ιζηματολογία</a:t>
            </a:r>
            <a:r>
              <a:rPr lang="el-GR" sz="1800" dirty="0">
                <a:latin typeface="Calibri" pitchFamily="34" charset="0"/>
                <a:cs typeface="Calibri" pitchFamily="34" charset="0"/>
              </a:rPr>
              <a:t>, οι ροές διακρίνονται σε</a:t>
            </a:r>
          </a:p>
          <a:p>
            <a:pPr>
              <a:lnSpc>
                <a:spcPct val="80000"/>
              </a:lnSpc>
            </a:pPr>
            <a:r>
              <a:rPr lang="el-GR" sz="1800" dirty="0">
                <a:latin typeface="Calibri" pitchFamily="34" charset="0"/>
                <a:cs typeface="Calibri" pitchFamily="34" charset="0"/>
              </a:rPr>
              <a:t>‘</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a:t>
            </a:r>
            <a:r>
              <a:rPr lang="en-US" sz="1800" dirty="0">
                <a:latin typeface="Calibri" pitchFamily="34" charset="0"/>
                <a:cs typeface="Calibri" pitchFamily="34" charset="0"/>
              </a:rPr>
              <a:t>unidirectional)</a:t>
            </a:r>
            <a:r>
              <a:rPr lang="el-GR" sz="1800" dirty="0">
                <a:latin typeface="Calibri" pitchFamily="34" charset="0"/>
                <a:cs typeface="Calibri" pitchFamily="34" charset="0"/>
              </a:rPr>
              <a:t>, </a:t>
            </a:r>
          </a:p>
          <a:p>
            <a:pPr>
              <a:lnSpc>
                <a:spcPct val="80000"/>
              </a:lnSpc>
            </a:pPr>
            <a:r>
              <a:rPr lang="el-GR" sz="1800" dirty="0">
                <a:latin typeface="Calibri" pitchFamily="34" charset="0"/>
                <a:cs typeface="Calibri" pitchFamily="34" charset="0"/>
              </a:rPr>
              <a:t>παλινδρομικές </a:t>
            </a:r>
            <a:r>
              <a:rPr lang="en-US" sz="1800" dirty="0">
                <a:latin typeface="Calibri" pitchFamily="34" charset="0"/>
                <a:cs typeface="Calibri" pitchFamily="34" charset="0"/>
              </a:rPr>
              <a:t>(oscillatory)</a:t>
            </a:r>
            <a:r>
              <a:rPr lang="el-GR" sz="1800" dirty="0">
                <a:latin typeface="Calibri" pitchFamily="34" charset="0"/>
                <a:cs typeface="Calibri" pitchFamily="34" charset="0"/>
              </a:rPr>
              <a:t> και </a:t>
            </a:r>
          </a:p>
          <a:p>
            <a:pPr>
              <a:lnSpc>
                <a:spcPct val="80000"/>
              </a:lnSpc>
            </a:pPr>
            <a:r>
              <a:rPr lang="el-GR" sz="1800" dirty="0">
                <a:latin typeface="Calibri" pitchFamily="34" charset="0"/>
                <a:cs typeface="Calibri" pitchFamily="34" charset="0"/>
              </a:rPr>
              <a:t>άστατες (τύρβη)</a:t>
            </a:r>
            <a:r>
              <a:rPr lang="en-US" sz="1800" dirty="0">
                <a:latin typeface="Calibri" pitchFamily="34" charset="0"/>
                <a:cs typeface="Calibri" pitchFamily="34" charset="0"/>
              </a:rPr>
              <a:t> (turbulence)</a:t>
            </a:r>
            <a:r>
              <a:rPr lang="el-GR" sz="1800" dirty="0">
                <a:latin typeface="Calibri" pitchFamily="34" charset="0"/>
                <a:cs typeface="Calibri" pitchFamily="34" charset="0"/>
              </a:rPr>
              <a:t> </a:t>
            </a:r>
          </a:p>
          <a:p>
            <a:pPr>
              <a:lnSpc>
                <a:spcPct val="80000"/>
              </a:lnSpc>
              <a:buFontTx/>
              <a:buNone/>
            </a:pPr>
            <a:endParaRPr lang="el-GR" sz="1800" dirty="0">
              <a:latin typeface="Calibri" pitchFamily="34" charset="0"/>
              <a:cs typeface="Calibri" pitchFamily="34" charset="0"/>
            </a:endParaRPr>
          </a:p>
          <a:p>
            <a:pPr>
              <a:lnSpc>
                <a:spcPct val="80000"/>
              </a:lnSpc>
              <a:buFontTx/>
              <a:buNone/>
            </a:pPr>
            <a:r>
              <a:rPr lang="el-GR" sz="1800" dirty="0">
                <a:latin typeface="Calibri" pitchFamily="34" charset="0"/>
                <a:cs typeface="Calibri" pitchFamily="34" charset="0"/>
              </a:rPr>
              <a:t>Η τύρβη μπορεί να συνυπάρχει με όλα τα άλλα είδη ροών, αλλά είναι διακριτή μόνον αν υπάρχουν </a:t>
            </a:r>
            <a:r>
              <a:rPr lang="el-GR" sz="1800" dirty="0" err="1">
                <a:latin typeface="Calibri" pitchFamily="34" charset="0"/>
                <a:cs typeface="Calibri" pitchFamily="34" charset="0"/>
              </a:rPr>
              <a:t>υψίσυχνες</a:t>
            </a:r>
            <a:r>
              <a:rPr lang="el-GR" sz="1800" dirty="0">
                <a:latin typeface="Calibri" pitchFamily="34" charset="0"/>
                <a:cs typeface="Calibri" pitchFamily="34" charset="0"/>
              </a:rPr>
              <a:t> παρατηρήσεις. </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7" name="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0"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1" name="Rectangle 2"/>
          <p:cNvSpPr>
            <a:spLocks noGrp="1" noChangeArrowheads="1"/>
          </p:cNvSpPr>
          <p:nvPr>
            <p:ph type="title"/>
          </p:nvPr>
        </p:nvSpPr>
        <p:spPr>
          <a:xfrm>
            <a:off x="683568" y="836712"/>
            <a:ext cx="7570788" cy="602853"/>
          </a:xfrm>
        </p:spPr>
        <p:txBody>
          <a:bodyPr/>
          <a:lstStyle/>
          <a:p>
            <a:pPr algn="l"/>
            <a:r>
              <a:rPr lang="el-GR" sz="2400" b="1" dirty="0">
                <a:solidFill>
                  <a:srgbClr val="0000FF"/>
                </a:solidFill>
                <a:latin typeface="Calibri" pitchFamily="34" charset="0"/>
                <a:cs typeface="Calibri" pitchFamily="34" charset="0"/>
              </a:rPr>
              <a:t>Είδη ροών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6190" y="1210441"/>
            <a:ext cx="4032448" cy="603447"/>
          </a:xfrm>
        </p:spPr>
        <p:txBody>
          <a:bodyPr/>
          <a:lstStyle/>
          <a:p>
            <a:pPr algn="l"/>
            <a:r>
              <a:rPr lang="el-GR" sz="2400" b="1" dirty="0" err="1">
                <a:solidFill>
                  <a:srgbClr val="0000FF"/>
                </a:solidFill>
                <a:latin typeface="Calibri" pitchFamily="34" charset="0"/>
                <a:cs typeface="Calibri" pitchFamily="34" charset="0"/>
              </a:rPr>
              <a:t>Μονο</a:t>
            </a:r>
            <a:r>
              <a:rPr lang="el-GR" sz="2400" b="1" dirty="0">
                <a:solidFill>
                  <a:srgbClr val="0000FF"/>
                </a:solidFill>
                <a:latin typeface="Calibri" pitchFamily="34" charset="0"/>
                <a:cs typeface="Calibri" pitchFamily="34" charset="0"/>
              </a:rPr>
              <a:t>-διευθυντικές ροές </a:t>
            </a:r>
          </a:p>
        </p:txBody>
      </p:sp>
      <p:sp>
        <p:nvSpPr>
          <p:cNvPr id="19459" name="Rectangle 3"/>
          <p:cNvSpPr>
            <a:spLocks noGrp="1" noChangeArrowheads="1"/>
          </p:cNvSpPr>
          <p:nvPr>
            <p:ph type="body" idx="1"/>
          </p:nvPr>
        </p:nvSpPr>
        <p:spPr>
          <a:xfrm>
            <a:off x="536190" y="2060848"/>
            <a:ext cx="8071619" cy="3987821"/>
          </a:xfrm>
        </p:spPr>
        <p:txBody>
          <a:bodyPr/>
          <a:lstStyle/>
          <a:p>
            <a:pPr>
              <a:lnSpc>
                <a:spcPct val="80000"/>
              </a:lnSpc>
              <a:buFontTx/>
              <a:buNone/>
            </a:pP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ροές </a:t>
            </a:r>
            <a:r>
              <a:rPr lang="en-US" sz="1800" dirty="0">
                <a:latin typeface="Calibri" pitchFamily="34" charset="0"/>
                <a:cs typeface="Calibri" pitchFamily="34" charset="0"/>
              </a:rPr>
              <a:t>(unidirectional flows) </a:t>
            </a:r>
            <a:r>
              <a:rPr lang="el-GR" sz="1800" dirty="0">
                <a:latin typeface="Calibri" pitchFamily="34" charset="0"/>
                <a:cs typeface="Calibri" pitchFamily="34" charset="0"/>
              </a:rPr>
              <a:t>θεωρούνται εκείνες που η διεύθυνση τους δεν αλλάζει με το χρόνο. Οι </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ροές όμως μπορεί να είναι μη σταθερές (δηλ. επιταχυνόμενες ή επιβραδυνόμενες). </a:t>
            </a:r>
          </a:p>
          <a:p>
            <a:pPr>
              <a:lnSpc>
                <a:spcPct val="80000"/>
              </a:lnSpc>
              <a:buFontTx/>
              <a:buNone/>
            </a:pPr>
            <a:endParaRPr lang="el-GR" sz="1800" dirty="0">
              <a:latin typeface="Calibri" pitchFamily="34" charset="0"/>
              <a:cs typeface="Calibri" pitchFamily="34" charset="0"/>
            </a:endParaRPr>
          </a:p>
          <a:p>
            <a:pPr>
              <a:lnSpc>
                <a:spcPct val="80000"/>
              </a:lnSpc>
              <a:buFontTx/>
              <a:buNone/>
            </a:pPr>
            <a:r>
              <a:rPr lang="el-GR" sz="1800" dirty="0">
                <a:latin typeface="Calibri" pitchFamily="34" charset="0"/>
                <a:cs typeface="Calibri" pitchFamily="34" charset="0"/>
              </a:rPr>
              <a:t>Θα πρέπει επίσης να σημειωθεί ότι πολλές ροές που δεν είναι στην πραγματικότητα </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(όπως π.χ. οι παλιρροιακές ροές-</a:t>
            </a:r>
            <a:r>
              <a:rPr lang="en-US" sz="1800" dirty="0">
                <a:latin typeface="Calibri" pitchFamily="34" charset="0"/>
                <a:cs typeface="Calibri" pitchFamily="34" charset="0"/>
              </a:rPr>
              <a:t>tidal currents </a:t>
            </a:r>
            <a:r>
              <a:rPr lang="el-GR" sz="1800" dirty="0">
                <a:latin typeface="Calibri" pitchFamily="34" charset="0"/>
                <a:cs typeface="Calibri" pitchFamily="34" charset="0"/>
              </a:rPr>
              <a:t>ή τα ρεύματα παράλληλα στην ακτή </a:t>
            </a:r>
            <a:r>
              <a:rPr lang="en-US" sz="1800" dirty="0">
                <a:latin typeface="Calibri" pitchFamily="34" charset="0"/>
                <a:cs typeface="Calibri" pitchFamily="34" charset="0"/>
              </a:rPr>
              <a:t>(</a:t>
            </a:r>
            <a:r>
              <a:rPr lang="en-US" sz="1800" dirty="0" err="1">
                <a:latin typeface="Calibri" pitchFamily="34" charset="0"/>
                <a:cs typeface="Calibri" pitchFamily="34" charset="0"/>
              </a:rPr>
              <a:t>longshore</a:t>
            </a:r>
            <a:r>
              <a:rPr lang="en-US" sz="1800" dirty="0">
                <a:latin typeface="Calibri" pitchFamily="34" charset="0"/>
                <a:cs typeface="Calibri" pitchFamily="34" charset="0"/>
              </a:rPr>
              <a:t> currents) </a:t>
            </a:r>
            <a:r>
              <a:rPr lang="el-GR" sz="1800" dirty="0">
                <a:latin typeface="Calibri" pitchFamily="34" charset="0"/>
                <a:cs typeface="Calibri" pitchFamily="34" charset="0"/>
              </a:rPr>
              <a:t>μπορούν να θεωρηθούν </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αν</a:t>
            </a:r>
          </a:p>
          <a:p>
            <a:pPr>
              <a:lnSpc>
                <a:spcPct val="80000"/>
              </a:lnSpc>
              <a:buFontTx/>
              <a:buNone/>
            </a:pPr>
            <a:r>
              <a:rPr lang="el-GR" sz="1800" dirty="0">
                <a:latin typeface="Calibri" pitchFamily="34" charset="0"/>
                <a:cs typeface="Calibri" pitchFamily="34" charset="0"/>
              </a:rPr>
              <a:t>	</a:t>
            </a:r>
          </a:p>
          <a:p>
            <a:pPr>
              <a:lnSpc>
                <a:spcPct val="80000"/>
              </a:lnSpc>
            </a:pPr>
            <a:r>
              <a:rPr lang="el-GR" sz="1800" dirty="0">
                <a:latin typeface="Calibri" pitchFamily="34" charset="0"/>
                <a:cs typeface="Calibri" pitchFamily="34" charset="0"/>
              </a:rPr>
              <a:t>ο χρόνος μεταβολής της διεύθυνσης τους είναι αρκετά μεγάλος</a:t>
            </a:r>
          </a:p>
          <a:p>
            <a:pPr>
              <a:lnSpc>
                <a:spcPct val="80000"/>
              </a:lnSpc>
            </a:pPr>
            <a:r>
              <a:rPr lang="el-GR" sz="1800" dirty="0">
                <a:latin typeface="Calibri" pitchFamily="34" charset="0"/>
                <a:cs typeface="Calibri" pitchFamily="34" charset="0"/>
              </a:rPr>
              <a:t>η διεύθυνση παραμένει σταθερή στο σημείο μέτρησης </a:t>
            </a:r>
            <a:r>
              <a:rPr lang="en-US" sz="1800" dirty="0">
                <a:latin typeface="Calibri" pitchFamily="34" charset="0"/>
                <a:cs typeface="Calibri" pitchFamily="34" charset="0"/>
              </a:rPr>
              <a:t>(</a:t>
            </a:r>
            <a:r>
              <a:rPr lang="en-US" sz="1800" dirty="0" err="1">
                <a:latin typeface="Calibri" pitchFamily="34" charset="0"/>
                <a:cs typeface="Calibri" pitchFamily="34" charset="0"/>
              </a:rPr>
              <a:t>Eulerian</a:t>
            </a:r>
            <a:r>
              <a:rPr lang="en-US" sz="1800" dirty="0">
                <a:latin typeface="Calibri" pitchFamily="34" charset="0"/>
                <a:cs typeface="Calibri" pitchFamily="34" charset="0"/>
              </a:rPr>
              <a:t> measurements)</a:t>
            </a:r>
            <a:endParaRPr lang="el-GR" sz="1800" dirty="0">
              <a:latin typeface="Calibri" pitchFamily="34" charset="0"/>
              <a:cs typeface="Calibri" pitchFamily="34" charset="0"/>
            </a:endParaRPr>
          </a:p>
          <a:p>
            <a:pPr>
              <a:lnSpc>
                <a:spcPct val="80000"/>
              </a:lnSpc>
              <a:buFontTx/>
              <a:buNone/>
            </a:pPr>
            <a:endParaRPr lang="el-GR" sz="1800" dirty="0">
              <a:latin typeface="Calibri" pitchFamily="34" charset="0"/>
              <a:cs typeface="Calibri" pitchFamily="34" charset="0"/>
            </a:endParaRPr>
          </a:p>
          <a:p>
            <a:pPr>
              <a:lnSpc>
                <a:spcPct val="80000"/>
              </a:lnSpc>
              <a:buFontTx/>
              <a:buNone/>
            </a:pPr>
            <a:r>
              <a:rPr lang="el-GR" sz="1800" dirty="0">
                <a:latin typeface="Calibri" pitchFamily="34" charset="0"/>
                <a:cs typeface="Calibri" pitchFamily="34" charset="0"/>
              </a:rPr>
              <a:t>Έτσι, για την </a:t>
            </a:r>
            <a:r>
              <a:rPr lang="el-GR" sz="1800" dirty="0" err="1">
                <a:latin typeface="Calibri" pitchFamily="34" charset="0"/>
                <a:cs typeface="Calibri" pitchFamily="34" charset="0"/>
              </a:rPr>
              <a:t>ιζηματοδυναμική</a:t>
            </a:r>
            <a:r>
              <a:rPr lang="el-GR" sz="1800" dirty="0">
                <a:latin typeface="Calibri" pitchFamily="34" charset="0"/>
                <a:cs typeface="Calibri" pitchFamily="34" charset="0"/>
              </a:rPr>
              <a:t>, τα μεγάλα ωκεάνια ρεύματα, τα παλιρροιακά ρεύματα, τα </a:t>
            </a:r>
            <a:r>
              <a:rPr lang="en-US" sz="1800" dirty="0">
                <a:latin typeface="Calibri" pitchFamily="34" charset="0"/>
                <a:cs typeface="Calibri" pitchFamily="34" charset="0"/>
              </a:rPr>
              <a:t>rip currents </a:t>
            </a:r>
            <a:r>
              <a:rPr lang="el-GR" sz="1800" dirty="0">
                <a:latin typeface="Calibri" pitchFamily="34" charset="0"/>
                <a:cs typeface="Calibri" pitchFamily="34" charset="0"/>
              </a:rPr>
              <a:t>και τα ρεύματα παράλληλα στην ακτή θεωρούνται </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a:t>
            </a:r>
            <a:r>
              <a:rPr lang="en-US" sz="1800" dirty="0">
                <a:latin typeface="Calibri" pitchFamily="34" charset="0"/>
                <a:cs typeface="Calibri" pitchFamily="34" charset="0"/>
              </a:rPr>
              <a:t> </a:t>
            </a:r>
            <a:r>
              <a:rPr lang="el-GR" sz="1800" dirty="0">
                <a:latin typeface="Calibri" pitchFamily="34" charset="0"/>
                <a:cs typeface="Calibri" pitchFamily="34" charset="0"/>
              </a:rPr>
              <a:t>ροές.  </a:t>
            </a:r>
            <a:endParaRPr lang="en-US" sz="1800" dirty="0">
              <a:latin typeface="Calibri" pitchFamily="34" charset="0"/>
              <a:cs typeface="Calibri" pitchFamily="34" charset="0"/>
            </a:endParaRPr>
          </a:p>
        </p:txBody>
      </p:sp>
      <p:sp>
        <p:nvSpPr>
          <p:cNvPr id="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7" name="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0"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6455" y="701903"/>
            <a:ext cx="7272808" cy="576063"/>
          </a:xfrm>
        </p:spPr>
        <p:txBody>
          <a:bodyPr/>
          <a:lstStyle/>
          <a:p>
            <a:pPr algn="l"/>
            <a:r>
              <a:rPr lang="el-GR" sz="2200" b="1" dirty="0">
                <a:solidFill>
                  <a:srgbClr val="0000FF"/>
                </a:solidFill>
                <a:latin typeface="Calibri" pitchFamily="34" charset="0"/>
                <a:cs typeface="Calibri" pitchFamily="34" charset="0"/>
              </a:rPr>
              <a:t>Παλινδρομικές (</a:t>
            </a:r>
            <a:r>
              <a:rPr lang="en-US" sz="2200" b="1" dirty="0">
                <a:solidFill>
                  <a:srgbClr val="0000FF"/>
                </a:solidFill>
                <a:latin typeface="Calibri" pitchFamily="34" charset="0"/>
                <a:cs typeface="Calibri" pitchFamily="34" charset="0"/>
              </a:rPr>
              <a:t>oscillatory</a:t>
            </a:r>
            <a:r>
              <a:rPr lang="el-GR" sz="2200" b="1" dirty="0">
                <a:solidFill>
                  <a:srgbClr val="0000FF"/>
                </a:solidFill>
                <a:latin typeface="Calibri" pitchFamily="34" charset="0"/>
                <a:cs typeface="Calibri" pitchFamily="34" charset="0"/>
              </a:rPr>
              <a:t>) ροές </a:t>
            </a:r>
          </a:p>
        </p:txBody>
      </p:sp>
      <p:sp>
        <p:nvSpPr>
          <p:cNvPr id="20483" name="Rectangle 3"/>
          <p:cNvSpPr>
            <a:spLocks noGrp="1" noChangeArrowheads="1"/>
          </p:cNvSpPr>
          <p:nvPr>
            <p:ph type="body" idx="1"/>
          </p:nvPr>
        </p:nvSpPr>
        <p:spPr>
          <a:xfrm>
            <a:off x="4175448" y="1196752"/>
            <a:ext cx="4968552" cy="4176464"/>
          </a:xfrm>
        </p:spPr>
        <p:txBody>
          <a:bodyPr/>
          <a:lstStyle/>
          <a:p>
            <a:pPr>
              <a:buFontTx/>
              <a:buNone/>
            </a:pPr>
            <a:endParaRPr lang="el-GR" sz="2000" dirty="0"/>
          </a:p>
          <a:p>
            <a:pPr marL="0" indent="0">
              <a:buFontTx/>
              <a:buNone/>
            </a:pPr>
            <a:r>
              <a:rPr lang="el-GR" sz="1800" dirty="0">
                <a:latin typeface="Calibri" pitchFamily="34" charset="0"/>
                <a:cs typeface="Calibri" pitchFamily="34" charset="0"/>
              </a:rPr>
              <a:t>Για την </a:t>
            </a:r>
            <a:r>
              <a:rPr lang="el-GR" sz="1800" dirty="0" err="1">
                <a:latin typeface="Calibri" pitchFamily="34" charset="0"/>
                <a:cs typeface="Calibri" pitchFamily="34" charset="0"/>
              </a:rPr>
              <a:t>ιζηματοδυναμική</a:t>
            </a:r>
            <a:r>
              <a:rPr lang="el-GR" sz="1800" dirty="0">
                <a:latin typeface="Calibri" pitchFamily="34" charset="0"/>
                <a:cs typeface="Calibri" pitchFamily="34" charset="0"/>
              </a:rPr>
              <a:t>, παλινδρομικές ροές θεωρούνται αυτές που δημιουργούνται από τα </a:t>
            </a:r>
            <a:r>
              <a:rPr lang="el-GR" sz="1800" dirty="0" err="1">
                <a:latin typeface="Calibri" pitchFamily="34" charset="0"/>
                <a:cs typeface="Calibri" pitchFamily="34" charset="0"/>
              </a:rPr>
              <a:t>ανεμογενή</a:t>
            </a:r>
            <a:r>
              <a:rPr lang="el-GR" sz="1800" dirty="0">
                <a:latin typeface="Calibri" pitchFamily="34" charset="0"/>
                <a:cs typeface="Calibri" pitchFamily="34" charset="0"/>
              </a:rPr>
              <a:t> κύματα και συγκεκριμένα οι ροές που οφείλονται στην τροχιακή κίνηση των υδάτινων σωματιδίων μέσα στο κύμα.</a:t>
            </a:r>
          </a:p>
          <a:p>
            <a:pPr marL="0" indent="0">
              <a:buFontTx/>
              <a:buNone/>
            </a:pPr>
            <a:endParaRPr lang="el-GR" sz="1800" dirty="0">
              <a:latin typeface="Calibri" pitchFamily="34" charset="0"/>
              <a:cs typeface="Calibri" pitchFamily="34" charset="0"/>
            </a:endParaRPr>
          </a:p>
          <a:p>
            <a:pPr marL="0" indent="0">
              <a:buFontTx/>
              <a:buNone/>
            </a:pPr>
            <a:r>
              <a:rPr lang="el-GR" sz="1800" dirty="0">
                <a:latin typeface="Calibri" pitchFamily="34" charset="0"/>
                <a:cs typeface="Calibri" pitchFamily="34" charset="0"/>
              </a:rPr>
              <a:t>Θα πρέπει να σημειωθεί  ότι αν και άλλες ροές (όπως π.χ. αυτές που οφείλονται στις παλινδρομικές παλίρροιες) είναι παλινδρομικές, λόγω της μεγάλης περιόδου τους θεωρούνται </a:t>
            </a:r>
            <a:r>
              <a:rPr lang="el-GR" sz="1800" dirty="0" err="1">
                <a:latin typeface="Calibri" pitchFamily="34" charset="0"/>
                <a:cs typeface="Calibri" pitchFamily="34" charset="0"/>
              </a:rPr>
              <a:t>μονο</a:t>
            </a:r>
            <a:r>
              <a:rPr lang="el-GR" sz="1800" dirty="0">
                <a:latin typeface="Calibri" pitchFamily="34" charset="0"/>
                <a:cs typeface="Calibri" pitchFamily="34" charset="0"/>
              </a:rPr>
              <a:t>-διευθυντικές. </a:t>
            </a:r>
          </a:p>
        </p:txBody>
      </p:sp>
      <p:pic>
        <p:nvPicPr>
          <p:cNvPr id="6" name="Picture 4" descr="IMG0291"/>
          <p:cNvPicPr>
            <a:picLocks noChangeAspect="1" noChangeArrowheads="1"/>
          </p:cNvPicPr>
          <p:nvPr/>
        </p:nvPicPr>
        <p:blipFill>
          <a:blip r:embed="rId3" cstate="print"/>
          <a:srcRect l="18085" t="17250" r="17355" b="59193"/>
          <a:stretch>
            <a:fillRect/>
          </a:stretch>
        </p:blipFill>
        <p:spPr bwMode="auto">
          <a:xfrm>
            <a:off x="251520" y="1296535"/>
            <a:ext cx="3240607" cy="1772425"/>
          </a:xfrm>
          <a:prstGeom prst="rect">
            <a:avLst/>
          </a:prstGeom>
          <a:noFill/>
          <a:ln w="9525">
            <a:noFill/>
            <a:miter lim="800000"/>
            <a:headEnd/>
            <a:tailEnd/>
          </a:ln>
        </p:spPr>
      </p:pic>
      <p:pic>
        <p:nvPicPr>
          <p:cNvPr id="7" name="Picture 4" descr="IMG0291"/>
          <p:cNvPicPr>
            <a:picLocks noChangeAspect="1" noChangeArrowheads="1"/>
          </p:cNvPicPr>
          <p:nvPr/>
        </p:nvPicPr>
        <p:blipFill>
          <a:blip r:embed="rId3" cstate="print"/>
          <a:srcRect l="18085" t="40807" r="17355" b="36478"/>
          <a:stretch>
            <a:fillRect/>
          </a:stretch>
        </p:blipFill>
        <p:spPr bwMode="auto">
          <a:xfrm>
            <a:off x="251520" y="4869160"/>
            <a:ext cx="3240607" cy="1709623"/>
          </a:xfrm>
          <a:prstGeom prst="rect">
            <a:avLst/>
          </a:prstGeom>
          <a:noFill/>
          <a:ln w="9525">
            <a:noFill/>
            <a:miter lim="800000"/>
            <a:headEnd/>
            <a:tailEnd/>
          </a:ln>
        </p:spPr>
      </p:pic>
      <p:pic>
        <p:nvPicPr>
          <p:cNvPr id="8" name="Picture 4" descr="IMG0291"/>
          <p:cNvPicPr>
            <a:picLocks noChangeAspect="1" noChangeArrowheads="1"/>
          </p:cNvPicPr>
          <p:nvPr/>
        </p:nvPicPr>
        <p:blipFill>
          <a:blip r:embed="rId3" cstate="print"/>
          <a:srcRect l="18085" t="62682" r="17355" b="13760"/>
          <a:stretch>
            <a:fillRect/>
          </a:stretch>
        </p:blipFill>
        <p:spPr bwMode="auto">
          <a:xfrm>
            <a:off x="251520" y="3096735"/>
            <a:ext cx="3240607" cy="1772425"/>
          </a:xfrm>
          <a:prstGeom prst="rect">
            <a:avLst/>
          </a:prstGeom>
          <a:noFill/>
          <a:ln w="9525">
            <a:noFill/>
            <a:miter lim="800000"/>
            <a:headEnd/>
            <a:tailEnd/>
          </a:ln>
        </p:spPr>
      </p:pic>
      <p:sp>
        <p:nvSpPr>
          <p:cNvPr id="9" name="8 - TextBox"/>
          <p:cNvSpPr txBox="1">
            <a:spLocks noChangeArrowheads="1"/>
          </p:cNvSpPr>
          <p:nvPr/>
        </p:nvSpPr>
        <p:spPr bwMode="auto">
          <a:xfrm>
            <a:off x="323528" y="1268760"/>
            <a:ext cx="506607" cy="400110"/>
          </a:xfrm>
          <a:prstGeom prst="rect">
            <a:avLst/>
          </a:prstGeom>
          <a:noFill/>
          <a:ln w="9525">
            <a:noFill/>
            <a:miter lim="800000"/>
            <a:headEnd/>
            <a:tailEnd/>
          </a:ln>
        </p:spPr>
        <p:txBody>
          <a:bodyPr wrap="square">
            <a:spAutoFit/>
          </a:bodyPr>
          <a:lstStyle/>
          <a:p>
            <a:r>
              <a:rPr lang="en-GB" sz="2000" dirty="0">
                <a:latin typeface="Calibri" pitchFamily="34" charset="0"/>
                <a:cs typeface="Calibri" pitchFamily="34" charset="0"/>
              </a:rPr>
              <a:t>(a)</a:t>
            </a:r>
          </a:p>
        </p:txBody>
      </p:sp>
      <p:sp>
        <p:nvSpPr>
          <p:cNvPr id="10" name="11 - TextBox"/>
          <p:cNvSpPr txBox="1">
            <a:spLocks noChangeArrowheads="1"/>
          </p:cNvSpPr>
          <p:nvPr/>
        </p:nvSpPr>
        <p:spPr bwMode="auto">
          <a:xfrm>
            <a:off x="251520" y="3140968"/>
            <a:ext cx="506607" cy="400110"/>
          </a:xfrm>
          <a:prstGeom prst="rect">
            <a:avLst/>
          </a:prstGeom>
          <a:noFill/>
          <a:ln w="9525">
            <a:noFill/>
            <a:miter lim="800000"/>
            <a:headEnd/>
            <a:tailEnd/>
          </a:ln>
        </p:spPr>
        <p:txBody>
          <a:bodyPr wrap="square">
            <a:spAutoFit/>
          </a:bodyPr>
          <a:lstStyle/>
          <a:p>
            <a:r>
              <a:rPr lang="en-GB" sz="2000" dirty="0">
                <a:latin typeface="Calibri" pitchFamily="34" charset="0"/>
                <a:cs typeface="Calibri" pitchFamily="34" charset="0"/>
              </a:rPr>
              <a:t>(b)</a:t>
            </a:r>
          </a:p>
        </p:txBody>
      </p:sp>
      <p:sp>
        <p:nvSpPr>
          <p:cNvPr id="11" name="12 - TextBox"/>
          <p:cNvSpPr txBox="1">
            <a:spLocks noChangeArrowheads="1"/>
          </p:cNvSpPr>
          <p:nvPr/>
        </p:nvSpPr>
        <p:spPr bwMode="auto">
          <a:xfrm>
            <a:off x="323528" y="4941168"/>
            <a:ext cx="506607" cy="400110"/>
          </a:xfrm>
          <a:prstGeom prst="rect">
            <a:avLst/>
          </a:prstGeom>
          <a:noFill/>
          <a:ln w="9525">
            <a:noFill/>
            <a:miter lim="800000"/>
            <a:headEnd/>
            <a:tailEnd/>
          </a:ln>
        </p:spPr>
        <p:txBody>
          <a:bodyPr wrap="square">
            <a:spAutoFit/>
          </a:bodyPr>
          <a:lstStyle/>
          <a:p>
            <a:r>
              <a:rPr lang="en-GB" sz="2000">
                <a:latin typeface="Calibri" pitchFamily="34" charset="0"/>
                <a:cs typeface="Calibri" pitchFamily="34" charset="0"/>
              </a:rPr>
              <a:t>(c)</a:t>
            </a:r>
          </a:p>
        </p:txBody>
      </p:sp>
      <p:sp>
        <p:nvSpPr>
          <p:cNvPr id="12" name="Text Box 5"/>
          <p:cNvSpPr txBox="1">
            <a:spLocks noChangeArrowheads="1"/>
          </p:cNvSpPr>
          <p:nvPr/>
        </p:nvSpPr>
        <p:spPr bwMode="auto">
          <a:xfrm>
            <a:off x="3563888" y="5445224"/>
            <a:ext cx="5040560" cy="1077218"/>
          </a:xfrm>
          <a:prstGeom prst="rect">
            <a:avLst/>
          </a:prstGeom>
          <a:noFill/>
          <a:ln w="9525">
            <a:noFill/>
            <a:miter lim="800000"/>
            <a:headEnd/>
            <a:tailEnd/>
          </a:ln>
        </p:spPr>
        <p:txBody>
          <a:bodyPr wrap="square">
            <a:spAutoFit/>
          </a:bodyPr>
          <a:lstStyle/>
          <a:p>
            <a:pPr>
              <a:spcBef>
                <a:spcPct val="50000"/>
              </a:spcBef>
            </a:pPr>
            <a:r>
              <a:rPr lang="el-GR" sz="1600" b="1" i="1" dirty="0">
                <a:solidFill>
                  <a:srgbClr val="0000FF"/>
                </a:solidFill>
                <a:latin typeface="Calibri" pitchFamily="34" charset="0"/>
                <a:cs typeface="Calibri" pitchFamily="34" charset="0"/>
              </a:rPr>
              <a:t>Σχήμα 9 </a:t>
            </a:r>
            <a:r>
              <a:rPr lang="el-GR" sz="1600" i="1" dirty="0">
                <a:solidFill>
                  <a:srgbClr val="0000FF"/>
                </a:solidFill>
                <a:latin typeface="Calibri" pitchFamily="34" charset="0"/>
                <a:cs typeface="Calibri" pitchFamily="34" charset="0"/>
              </a:rPr>
              <a:t>Προοδευτικά κύματα σε  (</a:t>
            </a:r>
            <a:r>
              <a:rPr lang="en-GB" sz="1600" i="1" dirty="0">
                <a:solidFill>
                  <a:srgbClr val="0000FF"/>
                </a:solidFill>
                <a:latin typeface="Calibri" pitchFamily="34" charset="0"/>
                <a:cs typeface="Calibri" pitchFamily="34" charset="0"/>
              </a:rPr>
              <a:t>a</a:t>
            </a:r>
            <a:r>
              <a:rPr lang="el-GR" sz="1600" i="1" dirty="0">
                <a:solidFill>
                  <a:srgbClr val="0000FF"/>
                </a:solidFill>
                <a:latin typeface="Calibri" pitchFamily="34" charset="0"/>
                <a:cs typeface="Calibri" pitchFamily="34" charset="0"/>
              </a:rPr>
              <a:t>) Βαθιά νερά (</a:t>
            </a:r>
            <a:r>
              <a:rPr lang="en-GB" sz="1600" i="1" dirty="0">
                <a:solidFill>
                  <a:srgbClr val="0000FF"/>
                </a:solidFill>
                <a:latin typeface="Calibri" pitchFamily="34" charset="0"/>
                <a:cs typeface="Calibri" pitchFamily="34" charset="0"/>
              </a:rPr>
              <a:t>b</a:t>
            </a:r>
            <a:r>
              <a:rPr lang="el-GR" sz="1600" i="1" dirty="0">
                <a:solidFill>
                  <a:srgbClr val="0000FF"/>
                </a:solidFill>
                <a:latin typeface="Calibri" pitchFamily="34" charset="0"/>
                <a:cs typeface="Calibri" pitchFamily="34" charset="0"/>
              </a:rPr>
              <a:t>) ενδιάμεσα νερά (</a:t>
            </a:r>
            <a:r>
              <a:rPr lang="en-GB" sz="1600" i="1" dirty="0">
                <a:solidFill>
                  <a:srgbClr val="0000FF"/>
                </a:solidFill>
                <a:latin typeface="Calibri" pitchFamily="34" charset="0"/>
                <a:cs typeface="Calibri" pitchFamily="34" charset="0"/>
              </a:rPr>
              <a:t>c</a:t>
            </a:r>
            <a:r>
              <a:rPr lang="el-GR" sz="1600" i="1" dirty="0">
                <a:solidFill>
                  <a:srgbClr val="0000FF"/>
                </a:solidFill>
                <a:latin typeface="Calibri" pitchFamily="34" charset="0"/>
                <a:cs typeface="Calibri" pitchFamily="34" charset="0"/>
              </a:rPr>
              <a:t>) αβαθή νερά. Προσέξτε ότι η τροχιακή κίνηση αλλάζει σημαντικά ανάλογα με το βάθος και τη σχέση βάθους μήκους κύματος (</a:t>
            </a:r>
            <a:r>
              <a:rPr lang="en-GB" sz="1600" i="1" dirty="0">
                <a:solidFill>
                  <a:srgbClr val="0000FF"/>
                </a:solidFill>
                <a:latin typeface="Calibri" pitchFamily="34" charset="0"/>
                <a:cs typeface="Calibri" pitchFamily="34" charset="0"/>
              </a:rPr>
              <a:t>Garrison</a:t>
            </a:r>
            <a:r>
              <a:rPr lang="el-GR" sz="1600" i="1" dirty="0">
                <a:solidFill>
                  <a:srgbClr val="0000FF"/>
                </a:solidFill>
                <a:latin typeface="Calibri" pitchFamily="34" charset="0"/>
                <a:cs typeface="Calibri" pitchFamily="34" charset="0"/>
              </a:rPr>
              <a:t>,1996, </a:t>
            </a:r>
            <a:r>
              <a:rPr lang="en-GB" sz="1600" i="1" dirty="0">
                <a:solidFill>
                  <a:srgbClr val="0000FF"/>
                </a:solidFill>
                <a:latin typeface="Calibri" pitchFamily="34" charset="0"/>
                <a:cs typeface="Calibri" pitchFamily="34" charset="0"/>
              </a:rPr>
              <a:t>Fig</a:t>
            </a:r>
            <a:r>
              <a:rPr lang="el-GR" sz="1600" i="1" dirty="0">
                <a:solidFill>
                  <a:srgbClr val="0000FF"/>
                </a:solidFill>
                <a:latin typeface="Calibri" pitchFamily="34" charset="0"/>
                <a:cs typeface="Calibri" pitchFamily="34" charset="0"/>
              </a:rPr>
              <a:t>. 10.5). </a:t>
            </a:r>
          </a:p>
        </p:txBody>
      </p:sp>
      <p:sp>
        <p:nvSpPr>
          <p:cNvPr id="1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14" name="1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9844" y="988545"/>
            <a:ext cx="3024336" cy="452635"/>
          </a:xfrm>
        </p:spPr>
        <p:txBody>
          <a:bodyPr/>
          <a:lstStyle/>
          <a:p>
            <a:pPr algn="l"/>
            <a:r>
              <a:rPr lang="el-GR" sz="2200" b="1" dirty="0">
                <a:solidFill>
                  <a:srgbClr val="0000FF"/>
                </a:solidFill>
                <a:latin typeface="Calibri" pitchFamily="34" charset="0"/>
                <a:cs typeface="Calibri" pitchFamily="34" charset="0"/>
              </a:rPr>
              <a:t>Άστατες ροές (τύρβη)</a:t>
            </a:r>
          </a:p>
        </p:txBody>
      </p:sp>
      <p:sp>
        <p:nvSpPr>
          <p:cNvPr id="24579" name="Rectangle 3"/>
          <p:cNvSpPr>
            <a:spLocks noGrp="1" noChangeArrowheads="1"/>
          </p:cNvSpPr>
          <p:nvPr>
            <p:ph type="body" idx="1"/>
          </p:nvPr>
        </p:nvSpPr>
        <p:spPr>
          <a:xfrm>
            <a:off x="679844" y="1593014"/>
            <a:ext cx="7848600" cy="4680520"/>
          </a:xfrm>
        </p:spPr>
        <p:txBody>
          <a:bodyPr/>
          <a:lstStyle/>
          <a:p>
            <a:pPr marL="0" indent="0">
              <a:buFontTx/>
              <a:buNone/>
            </a:pPr>
            <a:r>
              <a:rPr lang="el-GR" sz="1900" dirty="0">
                <a:latin typeface="Calibri" pitchFamily="34" charset="0"/>
                <a:cs typeface="Calibri" pitchFamily="34" charset="0"/>
              </a:rPr>
              <a:t>Η τυρβώδης ροή </a:t>
            </a:r>
            <a:r>
              <a:rPr lang="en-US" sz="1900" dirty="0">
                <a:latin typeface="Calibri" pitchFamily="34" charset="0"/>
                <a:cs typeface="Calibri" pitchFamily="34" charset="0"/>
              </a:rPr>
              <a:t>(turbulent flow)</a:t>
            </a:r>
            <a:r>
              <a:rPr lang="el-GR" sz="1900" dirty="0">
                <a:latin typeface="Calibri" pitchFamily="34" charset="0"/>
                <a:cs typeface="Calibri" pitchFamily="34" charset="0"/>
              </a:rPr>
              <a:t> χαρακτηρίζεται από ταχύτατες (και μη </a:t>
            </a:r>
            <a:r>
              <a:rPr lang="el-GR" sz="1900" dirty="0" err="1">
                <a:latin typeface="Calibri" pitchFamily="34" charset="0"/>
                <a:cs typeface="Calibri" pitchFamily="34" charset="0"/>
              </a:rPr>
              <a:t>προγνώσιμες</a:t>
            </a:r>
            <a:r>
              <a:rPr lang="el-GR" sz="1900" dirty="0">
                <a:latin typeface="Calibri" pitchFamily="34" charset="0"/>
                <a:cs typeface="Calibri" pitchFamily="34" charset="0"/>
              </a:rPr>
              <a:t>) αλλαγές στην ταχύτητα τόσο στον χρόνο όσο και στον χώρο. </a:t>
            </a:r>
          </a:p>
          <a:p>
            <a:pPr marL="0" indent="0">
              <a:buFontTx/>
              <a:buNone/>
            </a:pPr>
            <a:endParaRPr lang="el-GR" sz="1900" dirty="0">
              <a:latin typeface="Calibri" pitchFamily="34" charset="0"/>
              <a:cs typeface="Calibri" pitchFamily="34" charset="0"/>
            </a:endParaRPr>
          </a:p>
          <a:p>
            <a:pPr marL="0" lvl="0" indent="0" eaLnBrk="1" hangingPunct="1">
              <a:spcBef>
                <a:spcPct val="0"/>
              </a:spcBef>
              <a:buNone/>
            </a:pPr>
            <a:r>
              <a:rPr lang="el-GR" sz="1900" dirty="0">
                <a:latin typeface="Calibri" pitchFamily="34" charset="0"/>
                <a:cs typeface="Calibri" pitchFamily="34" charset="0"/>
              </a:rPr>
              <a:t>Έτσι, αν και η τυρβώδης ροή συνυπάρχει με τις άλλες είδους ροές (ιδιαίτερα στις ροές πλησίον του πυθμένα) μόνο αν υπάρχουν </a:t>
            </a:r>
            <a:r>
              <a:rPr lang="el-GR" sz="1900" dirty="0" err="1">
                <a:latin typeface="Calibri" pitchFamily="34" charset="0"/>
                <a:cs typeface="Calibri" pitchFamily="34" charset="0"/>
              </a:rPr>
              <a:t>υψίσυχνες</a:t>
            </a:r>
            <a:r>
              <a:rPr lang="el-GR" sz="1900" dirty="0">
                <a:latin typeface="Calibri" pitchFamily="34" charset="0"/>
                <a:cs typeface="Calibri" pitchFamily="34" charset="0"/>
              </a:rPr>
              <a:t> μετρήσεις είναι δυνατή η παρατήρηση της. </a:t>
            </a:r>
          </a:p>
          <a:p>
            <a:pPr marL="0" lvl="0" indent="0" eaLnBrk="1" hangingPunct="1">
              <a:spcBef>
                <a:spcPct val="0"/>
              </a:spcBef>
              <a:buNone/>
            </a:pPr>
            <a:endParaRPr lang="el-GR" sz="1900" dirty="0">
              <a:latin typeface="Calibri" pitchFamily="34" charset="0"/>
              <a:cs typeface="Calibri" pitchFamily="34" charset="0"/>
            </a:endParaRPr>
          </a:p>
          <a:p>
            <a:pPr marL="0" lvl="0" indent="0" eaLnBrk="1" hangingPunct="1">
              <a:spcBef>
                <a:spcPct val="0"/>
              </a:spcBef>
              <a:buNone/>
            </a:pPr>
            <a:r>
              <a:rPr lang="el-GR" sz="1900" kern="1200" dirty="0">
                <a:solidFill>
                  <a:srgbClr val="000000"/>
                </a:solidFill>
                <a:latin typeface="Calibri" pitchFamily="34" charset="0"/>
                <a:cs typeface="Calibri" pitchFamily="34" charset="0"/>
              </a:rPr>
              <a:t>Στις χαμηλές ταχύτητες τα σωματίδια του ρευστού κινούνται με  τάξη και η ένταση και διεύθυνση της ροής δεν μεταβάλλεται </a:t>
            </a:r>
            <a:r>
              <a:rPr lang="el-GR" sz="1900" kern="1200" dirty="0" err="1">
                <a:solidFill>
                  <a:srgbClr val="000000"/>
                </a:solidFill>
                <a:latin typeface="Calibri" pitchFamily="34" charset="0"/>
                <a:cs typeface="Calibri" pitchFamily="34" charset="0"/>
              </a:rPr>
              <a:t>υψίσυχνα</a:t>
            </a:r>
            <a:r>
              <a:rPr lang="el-GR" sz="1900" kern="1200" dirty="0">
                <a:solidFill>
                  <a:srgbClr val="000000"/>
                </a:solidFill>
                <a:latin typeface="Calibri" pitchFamily="34" charset="0"/>
                <a:cs typeface="Calibri" pitchFamily="34" charset="0"/>
              </a:rPr>
              <a:t> με το χρόνο. </a:t>
            </a:r>
          </a:p>
          <a:p>
            <a:pPr marL="0" lvl="0" indent="0" eaLnBrk="1" hangingPunct="1">
              <a:spcBef>
                <a:spcPct val="0"/>
              </a:spcBef>
              <a:buNone/>
            </a:pPr>
            <a:endParaRPr lang="el-GR" sz="1900" kern="1200" dirty="0">
              <a:solidFill>
                <a:srgbClr val="000000"/>
              </a:solidFill>
              <a:latin typeface="Calibri" pitchFamily="34" charset="0"/>
              <a:cs typeface="Calibri" pitchFamily="34" charset="0"/>
            </a:endParaRPr>
          </a:p>
          <a:p>
            <a:pPr marL="0" lvl="0" indent="0" eaLnBrk="1" hangingPunct="1">
              <a:spcBef>
                <a:spcPct val="0"/>
              </a:spcBef>
              <a:buNone/>
            </a:pPr>
            <a:r>
              <a:rPr lang="el-GR" sz="1900" kern="1200" dirty="0">
                <a:solidFill>
                  <a:srgbClr val="000000"/>
                </a:solidFill>
                <a:latin typeface="Calibri" pitchFamily="34" charset="0"/>
                <a:cs typeface="Calibri" pitchFamily="34" charset="0"/>
              </a:rPr>
              <a:t>Σε μεγαλύτερες ταχύτητες όμως τα σωματίδια του ρευστού κινούνται με χαοτικό τρόπο και η ένταση και η διεύθυνση της ροής αλλάζουν </a:t>
            </a:r>
            <a:r>
              <a:rPr lang="el-GR" sz="1900" kern="1200" dirty="0" err="1">
                <a:solidFill>
                  <a:srgbClr val="000000"/>
                </a:solidFill>
                <a:latin typeface="Calibri" pitchFamily="34" charset="0"/>
                <a:cs typeface="Calibri" pitchFamily="34" charset="0"/>
              </a:rPr>
              <a:t>υψίσυχνα</a:t>
            </a:r>
            <a:r>
              <a:rPr lang="el-GR" sz="1900" kern="1200" dirty="0">
                <a:solidFill>
                  <a:srgbClr val="000000"/>
                </a:solidFill>
                <a:latin typeface="Calibri" pitchFamily="34" charset="0"/>
                <a:cs typeface="Calibri" pitchFamily="34" charset="0"/>
              </a:rPr>
              <a:t>. Η μετάβαση από τη γραμμική στην τυρβώδη ροή δεν είναι απότομη αλλά περνά από διάφορα στάδια.</a:t>
            </a:r>
            <a:endParaRPr lang="en-GB" sz="1900" kern="1200" dirty="0">
              <a:solidFill>
                <a:srgbClr val="000000"/>
              </a:solidFill>
              <a:latin typeface="Calibri" pitchFamily="34" charset="0"/>
              <a:cs typeface="Calibri" pitchFamily="34" charset="0"/>
            </a:endParaRPr>
          </a:p>
          <a:p>
            <a:pPr marL="0" indent="0">
              <a:buNone/>
            </a:pPr>
            <a:endParaRPr lang="el-GR" sz="2000" dirty="0">
              <a:latin typeface="Calibri" pitchFamily="34" charset="0"/>
              <a:cs typeface="Calibri" pitchFamily="34" charset="0"/>
            </a:endParaRPr>
          </a:p>
          <a:p>
            <a:pPr marL="0" indent="0">
              <a:buFontTx/>
              <a:buNone/>
            </a:pPr>
            <a:endParaRPr lang="el-GR" sz="2000" dirty="0">
              <a:latin typeface="Calibri" pitchFamily="34" charset="0"/>
              <a:cs typeface="Calibri" pitchFamily="34" charset="0"/>
            </a:endParaRPr>
          </a:p>
          <a:p>
            <a:pPr marL="0" indent="0">
              <a:buFontTx/>
              <a:buNone/>
            </a:pPr>
            <a:endParaRPr lang="en-US" sz="2000" dirty="0">
              <a:latin typeface="Calibri" pitchFamily="34" charset="0"/>
              <a:cs typeface="Calibri" pitchFamily="34" charset="0"/>
            </a:endParaRP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11541" y="783902"/>
            <a:ext cx="3960440" cy="515937"/>
          </a:xfrm>
        </p:spPr>
        <p:txBody>
          <a:bodyPr/>
          <a:lstStyle/>
          <a:p>
            <a:pPr algn="l" eaLnBrk="1" hangingPunct="1"/>
            <a:r>
              <a:rPr lang="el-GR" sz="2200" b="1" dirty="0">
                <a:solidFill>
                  <a:srgbClr val="0000FF"/>
                </a:solidFill>
                <a:latin typeface="Calibri" pitchFamily="34" charset="0"/>
                <a:cs typeface="Calibri" pitchFamily="34" charset="0"/>
              </a:rPr>
              <a:t>Γραμμική και Τυρβώδης ροή </a:t>
            </a:r>
          </a:p>
        </p:txBody>
      </p:sp>
      <p:sp>
        <p:nvSpPr>
          <p:cNvPr id="47107" name="Rectangle 3"/>
          <p:cNvSpPr>
            <a:spLocks noGrp="1" noChangeArrowheads="1"/>
          </p:cNvSpPr>
          <p:nvPr>
            <p:ph type="body" idx="1"/>
          </p:nvPr>
        </p:nvSpPr>
        <p:spPr>
          <a:xfrm>
            <a:off x="323528" y="1196752"/>
            <a:ext cx="8569325" cy="5257130"/>
          </a:xfrm>
        </p:spPr>
        <p:txBody>
          <a:bodyPr/>
          <a:lstStyle/>
          <a:p>
            <a:pPr marL="0" indent="0" eaLnBrk="1" hangingPunct="1">
              <a:buFontTx/>
              <a:buNone/>
              <a:defRPr/>
            </a:pPr>
            <a:r>
              <a:rPr lang="el-GR" sz="1900" dirty="0">
                <a:latin typeface="Calibri" pitchFamily="34" charset="0"/>
                <a:cs typeface="Calibri" pitchFamily="34" charset="0"/>
              </a:rPr>
              <a:t>Σύμφωνα με τον </a:t>
            </a:r>
            <a:r>
              <a:rPr lang="en-GB" sz="1900" dirty="0">
                <a:latin typeface="Calibri" pitchFamily="34" charset="0"/>
                <a:cs typeface="Calibri" pitchFamily="34" charset="0"/>
              </a:rPr>
              <a:t>Osborne Reynolds </a:t>
            </a:r>
            <a:r>
              <a:rPr lang="el-GR" sz="1900" dirty="0">
                <a:latin typeface="Calibri" pitchFamily="34" charset="0"/>
                <a:cs typeface="Calibri" pitchFamily="34" charset="0"/>
              </a:rPr>
              <a:t>(Βρετανός μηχανικός), δυο βασικά είδη ροής</a:t>
            </a:r>
            <a:r>
              <a:rPr lang="en-GB" sz="1900" dirty="0">
                <a:latin typeface="Calibri" pitchFamily="34" charset="0"/>
                <a:cs typeface="Calibri" pitchFamily="34" charset="0"/>
              </a:rPr>
              <a:t>:</a:t>
            </a:r>
            <a:endParaRPr lang="el-GR" sz="1900" dirty="0">
              <a:latin typeface="Calibri" pitchFamily="34" charset="0"/>
              <a:cs typeface="Calibri" pitchFamily="34" charset="0"/>
            </a:endParaRPr>
          </a:p>
          <a:p>
            <a:pPr eaLnBrk="1" hangingPunct="1">
              <a:defRPr/>
            </a:pPr>
            <a:r>
              <a:rPr lang="en-GB" sz="1900" dirty="0">
                <a:latin typeface="Calibri" pitchFamily="34" charset="0"/>
                <a:cs typeface="Calibri" pitchFamily="34" charset="0"/>
              </a:rPr>
              <a:t>(a) </a:t>
            </a:r>
            <a:r>
              <a:rPr lang="el-GR" sz="1900" dirty="0">
                <a:latin typeface="Calibri" pitchFamily="34" charset="0"/>
                <a:cs typeface="Calibri" pitchFamily="34" charset="0"/>
              </a:rPr>
              <a:t>γραμμική (</a:t>
            </a:r>
            <a:r>
              <a:rPr lang="en-GB" sz="1900" dirty="0">
                <a:latin typeface="Calibri" pitchFamily="34" charset="0"/>
                <a:cs typeface="Calibri" pitchFamily="34" charset="0"/>
              </a:rPr>
              <a:t>laminar or viscous</a:t>
            </a:r>
            <a:r>
              <a:rPr lang="el-GR" sz="1900" dirty="0">
                <a:latin typeface="Calibri" pitchFamily="34" charset="0"/>
                <a:cs typeface="Calibri" pitchFamily="34" charset="0"/>
              </a:rPr>
              <a:t>), η οποία γενικά συμβαίνει στις χαμηλές ταχύτητες και όπου είναι κυρίαρχες οι δυνάμεις ιξώδους και χαρακτηρίζεται από ομαλή, σταθερή κίνηση του ρευστού</a:t>
            </a:r>
          </a:p>
          <a:p>
            <a:pPr eaLnBrk="1" hangingPunct="1">
              <a:defRPr/>
            </a:pPr>
            <a:endParaRPr lang="el-GR" dirty="0"/>
          </a:p>
          <a:p>
            <a:pPr eaLnBrk="1" hangingPunct="1">
              <a:defRPr/>
            </a:pPr>
            <a:endParaRPr lang="en-GB" dirty="0"/>
          </a:p>
          <a:p>
            <a:pPr eaLnBrk="1" hangingPunct="1">
              <a:defRPr/>
            </a:pPr>
            <a:endParaRPr lang="el-GR" sz="1900" dirty="0">
              <a:latin typeface="Calibri" pitchFamily="34" charset="0"/>
              <a:cs typeface="Calibri" pitchFamily="34" charset="0"/>
            </a:endParaRPr>
          </a:p>
          <a:p>
            <a:pPr eaLnBrk="1" hangingPunct="1">
              <a:defRPr/>
            </a:pPr>
            <a:r>
              <a:rPr lang="en-GB" sz="1900" dirty="0">
                <a:latin typeface="Calibri" pitchFamily="34" charset="0"/>
                <a:cs typeface="Calibri" pitchFamily="34" charset="0"/>
              </a:rPr>
              <a:t>(b)</a:t>
            </a:r>
            <a:r>
              <a:rPr lang="el-GR" sz="1900" dirty="0">
                <a:latin typeface="Calibri" pitchFamily="34" charset="0"/>
                <a:cs typeface="Calibri" pitchFamily="34" charset="0"/>
              </a:rPr>
              <a:t> τυρβώδης (</a:t>
            </a:r>
            <a:r>
              <a:rPr lang="en-GB" sz="1900" dirty="0">
                <a:latin typeface="Calibri" pitchFamily="34" charset="0"/>
                <a:cs typeface="Calibri" pitchFamily="34" charset="0"/>
              </a:rPr>
              <a:t>turbulent</a:t>
            </a:r>
            <a:r>
              <a:rPr lang="el-GR" sz="1900" dirty="0">
                <a:latin typeface="Calibri" pitchFamily="34" charset="0"/>
                <a:cs typeface="Calibri" pitchFamily="34" charset="0"/>
              </a:rPr>
              <a:t>) η οποία γενικά συμβαίνει στις υψηλές ταχύτητες</a:t>
            </a:r>
            <a:r>
              <a:rPr lang="en-US" sz="1900" dirty="0">
                <a:latin typeface="Calibri" pitchFamily="34" charset="0"/>
                <a:cs typeface="Calibri" pitchFamily="34" charset="0"/>
              </a:rPr>
              <a:t>,</a:t>
            </a:r>
            <a:r>
              <a:rPr lang="el-GR" sz="1900" dirty="0">
                <a:latin typeface="Calibri" pitchFamily="34" charset="0"/>
                <a:cs typeface="Calibri" pitchFamily="34" charset="0"/>
              </a:rPr>
              <a:t> όπου είναι κυρίαρχες οι δυνάμεις αδράνειας, οι οποίες παράγουν χαοτικές δίνες και άλλες αστάθειες στην ροή.</a:t>
            </a:r>
          </a:p>
          <a:p>
            <a:pPr eaLnBrk="1" hangingPunct="1">
              <a:defRPr/>
            </a:pPr>
            <a:endParaRPr lang="el-GR" sz="19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9" name="Picture 2"/>
          <p:cNvPicPr>
            <a:picLocks noChangeAspect="1" noChangeArrowheads="1"/>
          </p:cNvPicPr>
          <p:nvPr/>
        </p:nvPicPr>
        <p:blipFill>
          <a:blip r:embed="rId5" cstate="print"/>
          <a:srcRect/>
          <a:stretch>
            <a:fillRect/>
          </a:stretch>
        </p:blipFill>
        <p:spPr bwMode="auto">
          <a:xfrm>
            <a:off x="3131840" y="2537971"/>
            <a:ext cx="2592288" cy="1110645"/>
          </a:xfrm>
          <a:prstGeom prst="rect">
            <a:avLst/>
          </a:prstGeom>
          <a:noFill/>
          <a:ln w="3175">
            <a:solidFill>
              <a:schemeClr val="tx1"/>
            </a:solidFill>
            <a:miter lim="800000"/>
            <a:headEnd/>
            <a:tailEnd/>
          </a:ln>
        </p:spPr>
      </p:pic>
      <p:pic>
        <p:nvPicPr>
          <p:cNvPr id="10" name="3 - Εικόνα" descr="turb.png"/>
          <p:cNvPicPr>
            <a:picLocks noChangeAspect="1"/>
          </p:cNvPicPr>
          <p:nvPr/>
        </p:nvPicPr>
        <p:blipFill>
          <a:blip r:embed="rId6" cstate="print"/>
          <a:srcRect/>
          <a:stretch>
            <a:fillRect/>
          </a:stretch>
        </p:blipFill>
        <p:spPr bwMode="auto">
          <a:xfrm>
            <a:off x="3119038" y="5033235"/>
            <a:ext cx="3325170" cy="1137266"/>
          </a:xfrm>
          <a:prstGeom prst="rect">
            <a:avLst/>
          </a:prstGeom>
          <a:noFill/>
          <a:ln w="3175">
            <a:solidFill>
              <a:schemeClr val="tx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956633"/>
            <a:ext cx="2952328" cy="515937"/>
          </a:xfrm>
        </p:spPr>
        <p:txBody>
          <a:bodyPr/>
          <a:lstStyle/>
          <a:p>
            <a:pPr algn="l" eaLnBrk="1" hangingPunct="1"/>
            <a:r>
              <a:rPr lang="el-GR" sz="2200" b="1" dirty="0">
                <a:solidFill>
                  <a:srgbClr val="0000FF"/>
                </a:solidFill>
                <a:latin typeface="Calibri" pitchFamily="34" charset="0"/>
                <a:cs typeface="Calibri" pitchFamily="34" charset="0"/>
              </a:rPr>
              <a:t>Ο αριθμός </a:t>
            </a:r>
            <a:r>
              <a:rPr lang="en-US" sz="2200" b="1" dirty="0">
                <a:solidFill>
                  <a:srgbClr val="0000FF"/>
                </a:solidFill>
                <a:latin typeface="Calibri" pitchFamily="34" charset="0"/>
                <a:cs typeface="Calibri" pitchFamily="34" charset="0"/>
              </a:rPr>
              <a:t>Reynolds</a:t>
            </a:r>
            <a:endParaRPr lang="el-GR" sz="2200" b="1" dirty="0">
              <a:solidFill>
                <a:srgbClr val="0000FF"/>
              </a:solidFill>
              <a:latin typeface="Calibri" pitchFamily="34" charset="0"/>
              <a:cs typeface="Calibri" pitchFamily="34" charset="0"/>
            </a:endParaRPr>
          </a:p>
        </p:txBody>
      </p:sp>
      <p:sp>
        <p:nvSpPr>
          <p:cNvPr id="47107" name="Rectangle 3"/>
          <p:cNvSpPr>
            <a:spLocks noGrp="1" noChangeArrowheads="1"/>
          </p:cNvSpPr>
          <p:nvPr>
            <p:ph type="body" idx="1"/>
          </p:nvPr>
        </p:nvSpPr>
        <p:spPr>
          <a:xfrm>
            <a:off x="250825" y="1268760"/>
            <a:ext cx="8569325" cy="5184428"/>
          </a:xfrm>
        </p:spPr>
        <p:txBody>
          <a:bodyPr/>
          <a:lstStyle/>
          <a:p>
            <a:pPr marL="0" indent="0" eaLnBrk="1" hangingPunct="1">
              <a:lnSpc>
                <a:spcPct val="80000"/>
              </a:lnSpc>
              <a:buFontTx/>
              <a:buNone/>
              <a:defRPr/>
            </a:pPr>
            <a:endParaRPr lang="en-GB" sz="1900" dirty="0">
              <a:latin typeface="Calibri" pitchFamily="34" charset="0"/>
              <a:cs typeface="Calibri" pitchFamily="34" charset="0"/>
            </a:endParaRPr>
          </a:p>
          <a:p>
            <a:pPr marL="0" indent="0" eaLnBrk="1" hangingPunct="1">
              <a:buFontTx/>
              <a:buNone/>
              <a:defRPr/>
            </a:pPr>
            <a:r>
              <a:rPr lang="el-GR" sz="2000" dirty="0">
                <a:solidFill>
                  <a:srgbClr val="0000FF"/>
                </a:solidFill>
                <a:latin typeface="Calibri" pitchFamily="34" charset="0"/>
                <a:cs typeface="Calibri" pitchFamily="34" charset="0"/>
              </a:rPr>
              <a:t>Το κριτήριο </a:t>
            </a:r>
            <a:r>
              <a:rPr lang="el-GR" sz="2000" dirty="0">
                <a:latin typeface="Calibri" pitchFamily="34" charset="0"/>
                <a:cs typeface="Calibri" pitchFamily="34" charset="0"/>
              </a:rPr>
              <a:t>το οποίο καθορίζει αν η ροή θα είναι </a:t>
            </a:r>
            <a:r>
              <a:rPr lang="el-GR" sz="2000" dirty="0">
                <a:solidFill>
                  <a:srgbClr val="0000FF"/>
                </a:solidFill>
                <a:latin typeface="Calibri" pitchFamily="34" charset="0"/>
                <a:cs typeface="Calibri" pitchFamily="34" charset="0"/>
              </a:rPr>
              <a:t>γραμμική ή τυρβώδης </a:t>
            </a:r>
            <a:r>
              <a:rPr lang="el-GR" sz="2000" dirty="0">
                <a:latin typeface="Calibri" pitchFamily="34" charset="0"/>
                <a:cs typeface="Calibri" pitchFamily="34" charset="0"/>
              </a:rPr>
              <a:t>είναι ο </a:t>
            </a:r>
            <a:r>
              <a:rPr lang="el-GR" sz="2000" dirty="0">
                <a:solidFill>
                  <a:srgbClr val="0000FF"/>
                </a:solidFill>
                <a:latin typeface="Calibri" pitchFamily="34" charset="0"/>
                <a:cs typeface="Calibri" pitchFamily="34" charset="0"/>
              </a:rPr>
              <a:t>αριθμός του </a:t>
            </a:r>
            <a:r>
              <a:rPr lang="en-GB" sz="2000" dirty="0">
                <a:solidFill>
                  <a:srgbClr val="0000FF"/>
                </a:solidFill>
                <a:latin typeface="Calibri" pitchFamily="34" charset="0"/>
                <a:cs typeface="Calibri" pitchFamily="34" charset="0"/>
              </a:rPr>
              <a:t>Reynolds</a:t>
            </a:r>
            <a:r>
              <a:rPr lang="el-GR" sz="2000" dirty="0">
                <a:solidFill>
                  <a:srgbClr val="0000FF"/>
                </a:solidFill>
                <a:latin typeface="Calibri" pitchFamily="34" charset="0"/>
                <a:cs typeface="Calibri" pitchFamily="34" charset="0"/>
              </a:rPr>
              <a:t> </a:t>
            </a:r>
            <a:r>
              <a:rPr lang="el-GR" sz="2000" dirty="0">
                <a:latin typeface="Calibri" pitchFamily="34" charset="0"/>
                <a:cs typeface="Calibri" pitchFamily="34" charset="0"/>
              </a:rPr>
              <a:t>(</a:t>
            </a:r>
            <a:r>
              <a:rPr lang="en-GB" sz="2000" dirty="0">
                <a:latin typeface="Calibri" pitchFamily="34" charset="0"/>
                <a:cs typeface="Calibri" pitchFamily="34" charset="0"/>
              </a:rPr>
              <a:t>Reynolds Number (Re)</a:t>
            </a:r>
            <a:r>
              <a:rPr lang="el-GR" sz="2000" dirty="0">
                <a:latin typeface="Calibri" pitchFamily="34" charset="0"/>
                <a:cs typeface="Calibri" pitchFamily="34" charset="0"/>
              </a:rPr>
              <a:t>). Ο αριθμός </a:t>
            </a:r>
            <a:r>
              <a:rPr lang="en-GB" sz="2000" dirty="0">
                <a:latin typeface="Calibri" pitchFamily="34" charset="0"/>
                <a:cs typeface="Calibri" pitchFamily="34" charset="0"/>
              </a:rPr>
              <a:t>Reynolds </a:t>
            </a:r>
            <a:r>
              <a:rPr lang="el-GR" sz="2000" dirty="0">
                <a:latin typeface="Calibri" pitchFamily="34" charset="0"/>
                <a:cs typeface="Calibri" pitchFamily="34" charset="0"/>
              </a:rPr>
              <a:t>είναι ο λόγος μεταξύ των αδρανειακών δυνάμεων (</a:t>
            </a:r>
            <a:r>
              <a:rPr lang="en-GB" sz="2000" dirty="0">
                <a:latin typeface="Calibri" pitchFamily="34" charset="0"/>
                <a:cs typeface="Calibri" pitchFamily="34" charset="0"/>
              </a:rPr>
              <a:t>the inertia forces</a:t>
            </a:r>
            <a:r>
              <a:rPr lang="el-GR" sz="2000" dirty="0">
                <a:latin typeface="Calibri" pitchFamily="34" charset="0"/>
                <a:cs typeface="Calibri" pitchFamily="34" charset="0"/>
              </a:rPr>
              <a:t>) και των δυνάμεων συνοχής (</a:t>
            </a:r>
            <a:r>
              <a:rPr lang="en-GB" sz="2000" dirty="0">
                <a:latin typeface="Calibri" pitchFamily="34" charset="0"/>
                <a:cs typeface="Calibri" pitchFamily="34" charset="0"/>
              </a:rPr>
              <a:t>viscous forces</a:t>
            </a:r>
            <a:r>
              <a:rPr lang="el-GR" sz="2000" dirty="0">
                <a:latin typeface="Calibri" pitchFamily="34" charset="0"/>
                <a:cs typeface="Calibri" pitchFamily="34" charset="0"/>
              </a:rPr>
              <a:t>).</a:t>
            </a:r>
            <a:r>
              <a:rPr lang="en-US" sz="2000" dirty="0">
                <a:latin typeface="Calibri" pitchFamily="34" charset="0"/>
                <a:cs typeface="Calibri" pitchFamily="34" charset="0"/>
              </a:rPr>
              <a:t> </a:t>
            </a:r>
            <a:endParaRPr lang="el-GR" sz="2000" dirty="0">
              <a:latin typeface="Calibri" pitchFamily="34" charset="0"/>
              <a:cs typeface="Calibri" pitchFamily="34" charset="0"/>
            </a:endParaRPr>
          </a:p>
          <a:p>
            <a:pPr marL="0" indent="0" eaLnBrk="1" hangingPunct="1">
              <a:buFontTx/>
              <a:buNone/>
              <a:defRPr/>
            </a:pPr>
            <a:endParaRPr lang="en-US" sz="2000" dirty="0">
              <a:latin typeface="Calibri" pitchFamily="34" charset="0"/>
              <a:cs typeface="Calibri" pitchFamily="34" charset="0"/>
            </a:endParaRPr>
          </a:p>
          <a:p>
            <a:pPr marL="0" indent="0" algn="ctr">
              <a:buNone/>
              <a:defRPr/>
            </a:pPr>
            <a:r>
              <a:rPr lang="en-US" sz="2000" dirty="0">
                <a:latin typeface="Calibri" pitchFamily="34" charset="0"/>
                <a:cs typeface="Calibri" pitchFamily="34" charset="0"/>
              </a:rPr>
              <a:t>Re =U x L / v</a:t>
            </a:r>
          </a:p>
          <a:p>
            <a:pPr marL="0" indent="0" eaLnBrk="1" hangingPunct="1">
              <a:buFontTx/>
              <a:buNone/>
              <a:defRPr/>
            </a:pPr>
            <a:endParaRPr lang="en-US" sz="2000" dirty="0">
              <a:latin typeface="Calibri" pitchFamily="34" charset="0"/>
              <a:cs typeface="Calibri" pitchFamily="34" charset="0"/>
            </a:endParaRPr>
          </a:p>
          <a:p>
            <a:pPr eaLnBrk="1" hangingPunct="1">
              <a:buFontTx/>
              <a:buNone/>
              <a:defRPr/>
            </a:pPr>
            <a:r>
              <a:rPr lang="el-GR" sz="2000" dirty="0">
                <a:latin typeface="Calibri" pitchFamily="34" charset="0"/>
                <a:cs typeface="Calibri" pitchFamily="34" charset="0"/>
              </a:rPr>
              <a:t>όπου: ν = το κινηματικό ιξώδες</a:t>
            </a:r>
          </a:p>
          <a:p>
            <a:pPr eaLnBrk="1" hangingPunct="1">
              <a:buFontTx/>
              <a:buNone/>
              <a:defRPr/>
            </a:pPr>
            <a:r>
              <a:rPr lang="el-GR" sz="2000" dirty="0">
                <a:latin typeface="Calibri" pitchFamily="34" charset="0"/>
                <a:cs typeface="Calibri" pitchFamily="34" charset="0"/>
              </a:rPr>
              <a:t>μ = το μοριακό ιξώδες</a:t>
            </a:r>
          </a:p>
          <a:p>
            <a:pPr eaLnBrk="1" hangingPunct="1">
              <a:buFontTx/>
              <a:buNone/>
              <a:defRPr/>
            </a:pPr>
            <a:r>
              <a:rPr lang="el-GR" sz="2000" dirty="0">
                <a:latin typeface="Calibri" pitchFamily="34" charset="0"/>
                <a:cs typeface="Calibri" pitchFamily="34" charset="0"/>
              </a:rPr>
              <a:t>ρ = η πυκνότητα του υγρού</a:t>
            </a:r>
          </a:p>
          <a:p>
            <a:pPr marL="0" indent="0" eaLnBrk="1" hangingPunct="1">
              <a:buFontTx/>
              <a:buNone/>
              <a:defRPr/>
            </a:pPr>
            <a:endParaRPr lang="en-GB" sz="2000" dirty="0">
              <a:latin typeface="Calibri" pitchFamily="34" charset="0"/>
              <a:cs typeface="Calibri" pitchFamily="34" charset="0"/>
            </a:endParaRPr>
          </a:p>
          <a:p>
            <a:pPr marL="0" indent="0" eaLnBrk="1" hangingPunct="1">
              <a:buFontTx/>
              <a:buNone/>
              <a:defRPr/>
            </a:pPr>
            <a:endParaRPr lang="en-GB" sz="2000" dirty="0">
              <a:latin typeface="Calibri" pitchFamily="34" charset="0"/>
              <a:cs typeface="Calibri" pitchFamily="34" charset="0"/>
            </a:endParaRPr>
          </a:p>
          <a:p>
            <a:pPr marL="0" indent="0" eaLnBrk="1" hangingPunct="1">
              <a:buFontTx/>
              <a:buNone/>
              <a:defRPr/>
            </a:pPr>
            <a:r>
              <a:rPr lang="el-GR" sz="2000" dirty="0">
                <a:latin typeface="Calibri" pitchFamily="34" charset="0"/>
                <a:cs typeface="Calibri" pitchFamily="34" charset="0"/>
              </a:rPr>
              <a:t>Η μετάβαση από την γραμμική στην τυρβώδη ροή δεν είναι απότομη αλλά περνά από ένα μεταβατικό (</a:t>
            </a:r>
            <a:r>
              <a:rPr lang="en-US" sz="2000" dirty="0">
                <a:latin typeface="Calibri" pitchFamily="34" charset="0"/>
                <a:cs typeface="Calibri" pitchFamily="34" charset="0"/>
              </a:rPr>
              <a:t>transitional) </a:t>
            </a:r>
            <a:r>
              <a:rPr lang="el-GR" sz="2000" dirty="0">
                <a:latin typeface="Calibri" pitchFamily="34" charset="0"/>
                <a:cs typeface="Calibri" pitchFamily="34" charset="0"/>
              </a:rPr>
              <a:t>στάδιο.</a:t>
            </a:r>
          </a:p>
        </p:txBody>
      </p:sp>
      <p:pic>
        <p:nvPicPr>
          <p:cNvPr id="4" name="Picture 2"/>
          <p:cNvPicPr>
            <a:picLocks noChangeAspect="1" noChangeArrowheads="1"/>
          </p:cNvPicPr>
          <p:nvPr/>
        </p:nvPicPr>
        <p:blipFill>
          <a:blip r:embed="rId3" cstate="print"/>
          <a:srcRect/>
          <a:stretch>
            <a:fillRect/>
          </a:stretch>
        </p:blipFill>
        <p:spPr bwMode="auto">
          <a:xfrm>
            <a:off x="4211960" y="4077073"/>
            <a:ext cx="678696" cy="720080"/>
          </a:xfrm>
          <a:prstGeom prst="rect">
            <a:avLst/>
          </a:prstGeom>
          <a:noFill/>
          <a:ln w="9525">
            <a:noFill/>
            <a:miter lim="800000"/>
            <a:headEnd/>
            <a:tailEnd/>
          </a:ln>
        </p:spPr>
      </p:pic>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latin typeface="Calibri" pitchFamily="34" charset="0"/>
                <a:cs typeface="Calibri" pitchFamily="34" charset="0"/>
              </a:rPr>
              <a:t>Θαλάσσιες ροές</a:t>
            </a: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23056" y="1649388"/>
            <a:ext cx="8497888" cy="4032446"/>
          </a:xfrm>
        </p:spPr>
        <p:txBody>
          <a:bodyPr/>
          <a:lstStyle/>
          <a:p>
            <a:pPr>
              <a:spcBef>
                <a:spcPct val="0"/>
              </a:spcBef>
              <a:buFontTx/>
              <a:buNone/>
            </a:pPr>
            <a:r>
              <a:rPr lang="el-GR" sz="1800" dirty="0">
                <a:latin typeface="Calibri" pitchFamily="34" charset="0"/>
                <a:cs typeface="Calibri" pitchFamily="34" charset="0"/>
              </a:rPr>
              <a:t>Σημαντικότατο φυσικό μέγεθος που αποσταθεροποιεί και κινητοποιεί τους ιζηματικούς κόκκους είναι η </a:t>
            </a:r>
            <a:r>
              <a:rPr lang="el-GR" sz="1800" dirty="0" err="1">
                <a:solidFill>
                  <a:srgbClr val="0000FF"/>
                </a:solidFill>
                <a:latin typeface="Calibri" pitchFamily="34" charset="0"/>
                <a:cs typeface="Calibri" pitchFamily="34" charset="0"/>
              </a:rPr>
              <a:t>διατμητική</a:t>
            </a:r>
            <a:r>
              <a:rPr lang="el-GR" sz="1800" dirty="0">
                <a:solidFill>
                  <a:srgbClr val="0000FF"/>
                </a:solidFill>
                <a:latin typeface="Calibri" pitchFamily="34" charset="0"/>
                <a:cs typeface="Calibri" pitchFamily="34" charset="0"/>
              </a:rPr>
              <a:t> τάση πυθμένα </a:t>
            </a:r>
            <a:r>
              <a:rPr lang="el-GR" sz="1800" b="1" dirty="0">
                <a:solidFill>
                  <a:srgbClr val="0000FF"/>
                </a:solidFill>
                <a:latin typeface="Calibri" pitchFamily="34" charset="0"/>
                <a:cs typeface="Calibri" pitchFamily="34" charset="0"/>
              </a:rPr>
              <a:t>τ</a:t>
            </a:r>
            <a:r>
              <a:rPr lang="el-GR" sz="1800" dirty="0">
                <a:solidFill>
                  <a:srgbClr val="0000FF"/>
                </a:solidFill>
                <a:latin typeface="Calibri" pitchFamily="34" charset="0"/>
                <a:cs typeface="Calibri" pitchFamily="34" charset="0"/>
              </a:rPr>
              <a:t> </a:t>
            </a:r>
            <a:r>
              <a:rPr lang="el-GR" sz="1800" dirty="0">
                <a:latin typeface="Calibri" pitchFamily="34" charset="0"/>
                <a:cs typeface="Calibri" pitchFamily="34" charset="0"/>
              </a:rPr>
              <a:t>(δύναμη ανά μονάδα επιφάνειας)</a:t>
            </a:r>
          </a:p>
          <a:p>
            <a:pPr>
              <a:spcBef>
                <a:spcPct val="0"/>
              </a:spcBef>
              <a:buFontTx/>
              <a:buNone/>
            </a:pPr>
            <a:endParaRPr lang="el-GR" sz="1800" dirty="0">
              <a:latin typeface="Calibri" pitchFamily="34" charset="0"/>
              <a:cs typeface="Calibri" pitchFamily="34" charset="0"/>
            </a:endParaRPr>
          </a:p>
          <a:p>
            <a:pPr>
              <a:spcBef>
                <a:spcPct val="0"/>
              </a:spcBef>
              <a:buFontTx/>
              <a:buNone/>
            </a:pPr>
            <a:r>
              <a:rPr lang="el-GR" sz="1800" dirty="0">
                <a:latin typeface="Calibri" pitchFamily="34" charset="0"/>
                <a:cs typeface="Calibri" pitchFamily="34" charset="0"/>
              </a:rPr>
              <a:t>Οι </a:t>
            </a:r>
            <a:r>
              <a:rPr lang="el-GR" sz="1800" dirty="0" err="1">
                <a:latin typeface="Calibri" pitchFamily="34" charset="0"/>
                <a:cs typeface="Calibri" pitchFamily="34" charset="0"/>
              </a:rPr>
              <a:t>διατμητικές</a:t>
            </a:r>
            <a:r>
              <a:rPr lang="el-GR" sz="1800" dirty="0">
                <a:latin typeface="Calibri" pitchFamily="34" charset="0"/>
                <a:cs typeface="Calibri" pitchFamily="34" charset="0"/>
              </a:rPr>
              <a:t> τάσεις που αναπτύσσονται οφείλονται στη συνδυασμένη δράση ρεύματος (τ</a:t>
            </a:r>
            <a:r>
              <a:rPr lang="en-US" sz="1800" baseline="-25000" dirty="0">
                <a:latin typeface="Calibri" pitchFamily="34" charset="0"/>
                <a:cs typeface="Calibri" pitchFamily="34" charset="0"/>
              </a:rPr>
              <a:t>c</a:t>
            </a:r>
            <a:r>
              <a:rPr lang="el-GR" sz="1800" dirty="0">
                <a:latin typeface="Calibri" pitchFamily="34" charset="0"/>
                <a:cs typeface="Calibri" pitchFamily="34" charset="0"/>
              </a:rPr>
              <a:t>) και κύματος (τ</a:t>
            </a:r>
            <a:r>
              <a:rPr lang="en-US" sz="1800" baseline="-25000" dirty="0">
                <a:latin typeface="Calibri" pitchFamily="34" charset="0"/>
                <a:cs typeface="Calibri" pitchFamily="34" charset="0"/>
              </a:rPr>
              <a:t>w</a:t>
            </a:r>
            <a:r>
              <a:rPr lang="el-GR" sz="1800" dirty="0">
                <a:latin typeface="Calibri" pitchFamily="34" charset="0"/>
                <a:cs typeface="Calibri" pitchFamily="34" charset="0"/>
              </a:rPr>
              <a:t>)</a:t>
            </a:r>
          </a:p>
          <a:p>
            <a:pPr>
              <a:spcBef>
                <a:spcPct val="0"/>
              </a:spcBef>
              <a:buFontTx/>
              <a:buNone/>
            </a:pPr>
            <a:endParaRPr lang="el-GR" sz="1800" dirty="0">
              <a:latin typeface="Calibri" pitchFamily="34" charset="0"/>
              <a:cs typeface="Calibri" pitchFamily="34" charset="0"/>
            </a:endParaRPr>
          </a:p>
          <a:p>
            <a:pPr>
              <a:spcBef>
                <a:spcPct val="0"/>
              </a:spcBef>
              <a:buFontTx/>
              <a:buNone/>
            </a:pPr>
            <a:r>
              <a:rPr lang="el-GR" sz="1800" dirty="0">
                <a:latin typeface="Calibri" pitchFamily="34" charset="0"/>
                <a:cs typeface="Calibri" pitchFamily="34" charset="0"/>
              </a:rPr>
              <a:t>Ως </a:t>
            </a:r>
            <a:r>
              <a:rPr lang="el-GR" sz="1800" u="sng" dirty="0">
                <a:latin typeface="Calibri" pitchFamily="34" charset="0"/>
                <a:cs typeface="Calibri" pitchFamily="34" charset="0"/>
              </a:rPr>
              <a:t>κρίσιμη </a:t>
            </a:r>
            <a:r>
              <a:rPr lang="el-GR" sz="1800" u="sng" dirty="0" err="1">
                <a:latin typeface="Calibri" pitchFamily="34" charset="0"/>
                <a:cs typeface="Calibri" pitchFamily="34" charset="0"/>
              </a:rPr>
              <a:t>διατμητική</a:t>
            </a:r>
            <a:r>
              <a:rPr lang="el-GR" sz="1800" u="sng" dirty="0">
                <a:latin typeface="Calibri" pitchFamily="34" charset="0"/>
                <a:cs typeface="Calibri" pitchFamily="34" charset="0"/>
              </a:rPr>
              <a:t> τάση πυθμένα τ</a:t>
            </a:r>
            <a:r>
              <a:rPr lang="en-US" sz="1800" u="sng" baseline="-25000" dirty="0" err="1">
                <a:latin typeface="Calibri" pitchFamily="34" charset="0"/>
                <a:cs typeface="Calibri" pitchFamily="34" charset="0"/>
              </a:rPr>
              <a:t>bcr</a:t>
            </a:r>
            <a:r>
              <a:rPr lang="el-GR" sz="1800" dirty="0">
                <a:latin typeface="Calibri" pitchFamily="34" charset="0"/>
                <a:cs typeface="Calibri" pitchFamily="34" charset="0"/>
              </a:rPr>
              <a:t> (</a:t>
            </a:r>
            <a:r>
              <a:rPr lang="en-US" sz="1800" dirty="0">
                <a:latin typeface="Calibri" pitchFamily="34" charset="0"/>
                <a:cs typeface="Calibri" pitchFamily="34" charset="0"/>
              </a:rPr>
              <a:t>threshold shear stress) </a:t>
            </a:r>
            <a:r>
              <a:rPr lang="el-GR" sz="1800" dirty="0">
                <a:latin typeface="Calibri" pitchFamily="34" charset="0"/>
                <a:cs typeface="Calibri" pitchFamily="34" charset="0"/>
              </a:rPr>
              <a:t>ορίζεται η </a:t>
            </a:r>
            <a:r>
              <a:rPr lang="el-GR" sz="1800" dirty="0" err="1">
                <a:latin typeface="Calibri" pitchFamily="34" charset="0"/>
                <a:cs typeface="Calibri" pitchFamily="34" charset="0"/>
              </a:rPr>
              <a:t>διατμητική</a:t>
            </a:r>
            <a:r>
              <a:rPr lang="el-GR" sz="1800" dirty="0">
                <a:latin typeface="Calibri" pitchFamily="34" charset="0"/>
                <a:cs typeface="Calibri" pitchFamily="34" charset="0"/>
              </a:rPr>
              <a:t> τάση, της οποίας η υπέρβαση έχει ως αποτέλεσμα την αποκόλληση και αποσταθεροποίηση των κόκκων.</a:t>
            </a:r>
          </a:p>
          <a:p>
            <a:pPr>
              <a:spcBef>
                <a:spcPct val="0"/>
              </a:spcBef>
              <a:buFontTx/>
              <a:buNone/>
            </a:pPr>
            <a:endParaRPr lang="en-US" sz="1800" dirty="0">
              <a:latin typeface="Calibri" pitchFamily="34" charset="0"/>
              <a:cs typeface="Calibri" pitchFamily="34" charset="0"/>
            </a:endParaRPr>
          </a:p>
          <a:p>
            <a:pPr>
              <a:spcBef>
                <a:spcPct val="0"/>
              </a:spcBef>
              <a:buFontTx/>
              <a:buNone/>
            </a:pPr>
            <a:r>
              <a:rPr lang="el-GR" sz="1800" dirty="0">
                <a:latin typeface="Calibri" pitchFamily="34" charset="0"/>
                <a:cs typeface="Calibri" pitchFamily="34" charset="0"/>
              </a:rPr>
              <a:t>Θεωρία </a:t>
            </a:r>
            <a:r>
              <a:rPr lang="el-GR" sz="1800" dirty="0" err="1">
                <a:latin typeface="Calibri" pitchFamily="34" charset="0"/>
                <a:cs typeface="Calibri" pitchFamily="34" charset="0"/>
              </a:rPr>
              <a:t>Bagnold</a:t>
            </a:r>
            <a:r>
              <a:rPr lang="el-GR" sz="1800" dirty="0">
                <a:latin typeface="Calibri" pitchFamily="34" charset="0"/>
                <a:cs typeface="Calibri" pitchFamily="34" charset="0"/>
              </a:rPr>
              <a:t> </a:t>
            </a:r>
            <a:endParaRPr lang="en-US" sz="1800" dirty="0">
              <a:latin typeface="Calibri" pitchFamily="34" charset="0"/>
              <a:cs typeface="Calibri" pitchFamily="34" charset="0"/>
            </a:endParaRPr>
          </a:p>
          <a:p>
            <a:pPr>
              <a:spcBef>
                <a:spcPct val="0"/>
              </a:spcBef>
              <a:buFontTx/>
              <a:buNone/>
            </a:pPr>
            <a:r>
              <a:rPr lang="el-GR" sz="1800" dirty="0">
                <a:latin typeface="Calibri" pitchFamily="34" charset="0"/>
                <a:cs typeface="Calibri" pitchFamily="34" charset="0"/>
              </a:rPr>
              <a:t> Οι κυματισμοί είναι ο κύριος παράγοντας που προκαλεί την αποσταθεροποίηση των κόκκων (υπέρβαση της κρίσιμης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 στον πυθμένα) και στη συνέχεια τα θαλάσσια ρεύματα μεταφέρουν τους κόκκους </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a:spLocks noChangeArrowheads="1"/>
          </p:cNvSpPr>
          <p:nvPr/>
        </p:nvSpPr>
        <p:spPr bwMode="auto">
          <a:xfrm>
            <a:off x="468313" y="1484312"/>
            <a:ext cx="8496175" cy="4493538"/>
          </a:xfrm>
          <a:prstGeom prst="rect">
            <a:avLst/>
          </a:prstGeom>
          <a:noFill/>
          <a:ln w="9525">
            <a:noFill/>
            <a:miter lim="800000"/>
            <a:headEnd/>
            <a:tailEnd/>
          </a:ln>
        </p:spPr>
        <p:txBody>
          <a:bodyPr wrap="square">
            <a:spAutoFit/>
          </a:bodyPr>
          <a:lstStyle/>
          <a:p>
            <a:endParaRPr lang="el-GR" sz="1600" b="1" dirty="0">
              <a:solidFill>
                <a:srgbClr val="000000"/>
              </a:solidFill>
              <a:latin typeface="Arial" pitchFamily="34" charset="0"/>
            </a:endParaRPr>
          </a:p>
          <a:p>
            <a:r>
              <a:rPr lang="el-GR" sz="1800" b="1" dirty="0">
                <a:solidFill>
                  <a:srgbClr val="0000FF"/>
                </a:solidFill>
                <a:latin typeface="Calibri" panose="020F0502020204030204" pitchFamily="34" charset="0"/>
                <a:ea typeface="Calibri" panose="020F0502020204030204" pitchFamily="34" charset="0"/>
                <a:cs typeface="Calibri" panose="020F0502020204030204" pitchFamily="34" charset="0"/>
              </a:rPr>
              <a:t>Η Έννοια του Οριακού Στρώματος </a:t>
            </a:r>
          </a:p>
          <a:p>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Η παρουσία ενός στερεού ορίου επηρεάζει τη ροή κοντά σε αυτό, δηλ. (α) </a:t>
            </a:r>
            <a:r>
              <a:rPr lang="el-GR"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≪επιβάλλει≫</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 το μηδενισμό της ταχύτητας ροής στο όριο (φυσική οριακή συνθήκη) και (β) επιβραδύνει το ρευστό, εξαιτίας των τριβών. Η επίδραση αυτή του στερεού ορίου περιορίζεται σε ένα χώρο που καλείται </a:t>
            </a:r>
            <a:r>
              <a:rPr lang="el-GR" sz="1800" b="1" dirty="0">
                <a:solidFill>
                  <a:srgbClr val="0000FF"/>
                </a:solidFill>
                <a:latin typeface="Calibri" panose="020F0502020204030204" pitchFamily="34" charset="0"/>
                <a:ea typeface="Calibri" panose="020F0502020204030204" pitchFamily="34" charset="0"/>
                <a:cs typeface="Calibri" panose="020F0502020204030204" pitchFamily="34" charset="0"/>
              </a:rPr>
              <a:t>οριακό στρώμα</a:t>
            </a:r>
            <a:endParaRPr lang="el-GR"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l-GR"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Το οριακό στρώμα επινοήθηκε για πρώτη φορά από τον </a:t>
            </a:r>
            <a:r>
              <a:rPr lang="el-GR"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Prandtl</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 το 1904. </a:t>
            </a:r>
          </a:p>
          <a:p>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Συγκεκριμένα, κατά τον </a:t>
            </a:r>
            <a:r>
              <a:rPr lang="el-GR"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Prandtl</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 στην περίπτωση κίνησης ρευστών μικρού σχετικά ιξώδους πάνω από στερεό, η επίδραση της εσωτερικής τριβής περιορίζεται μόνο σε ένα πολύ λεπτό στρώμα ρευστού που βρίσκεται κοντά στην επιφάνεια του στερεού, το οποίο είναι γνωστό ως </a:t>
            </a:r>
            <a:r>
              <a:rPr lang="el-GR" sz="1800" b="1" i="1" dirty="0">
                <a:solidFill>
                  <a:srgbClr val="000000"/>
                </a:solidFill>
                <a:latin typeface="Calibri" panose="020F0502020204030204" pitchFamily="34" charset="0"/>
                <a:ea typeface="Calibri" panose="020F0502020204030204" pitchFamily="34" charset="0"/>
                <a:cs typeface="Calibri" panose="020F0502020204030204" pitchFamily="34" charset="0"/>
              </a:rPr>
              <a:t>οριακό στρώμα (συντομογραφία ΟΣ).</a:t>
            </a:r>
          </a:p>
          <a:p>
            <a:endParaRPr lang="el-GR" sz="18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l-GR" sz="18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l-GR" sz="1800" b="1" i="1" dirty="0">
                <a:solidFill>
                  <a:srgbClr val="0000FF"/>
                </a:solidFill>
                <a:latin typeface="Calibri" panose="020F0502020204030204" pitchFamily="34" charset="0"/>
                <a:ea typeface="Calibri" panose="020F0502020204030204" pitchFamily="34" charset="0"/>
                <a:cs typeface="Calibri" panose="020F0502020204030204" pitchFamily="34" charset="0"/>
              </a:rPr>
              <a:t>Έτσι, το πεδίο ροής μπορεί να χωριστεί σε δύο διακριτές περιοχές, το οριακό στρώμα ΟΣ και την περιοχή εκτός του ΟΣ.</a:t>
            </a:r>
            <a:endParaRPr lang="el-GR" sz="1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2"/>
          <p:cNvSpPr txBox="1">
            <a:spLocks noChangeArrowheads="1"/>
          </p:cNvSpPr>
          <p:nvPr/>
        </p:nvSpPr>
        <p:spPr>
          <a:xfrm>
            <a:off x="450057" y="1109683"/>
            <a:ext cx="7056784" cy="561975"/>
          </a:xfrm>
          <a:prstGeom prst="rect">
            <a:avLst/>
          </a:prstGeom>
        </p:spPr>
        <p:txBody>
          <a:bodyPr/>
          <a:lstStyle/>
          <a:p>
            <a:pPr>
              <a:defRPr/>
            </a:pPr>
            <a:r>
              <a:rPr lang="el-GR" b="1" kern="0" dirty="0">
                <a:solidFill>
                  <a:srgbClr val="0000FF"/>
                </a:solidFill>
                <a:latin typeface="Calibri" pitchFamily="34" charset="0"/>
                <a:cs typeface="Calibri" pitchFamily="34" charset="0"/>
              </a:rPr>
              <a:t>Η επίδραση του πυθμένα στη ροή: Οριακό στρώμα  </a:t>
            </a: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Δυναμική </a:t>
            </a:r>
            <a:r>
              <a:rPr lang="el-GR" sz="2800" b="1" dirty="0" err="1"/>
              <a:t>Ιζηματολογία</a:t>
            </a:r>
            <a:r>
              <a:rPr lang="el-GR" sz="2800" b="1" dirty="0"/>
              <a:t> και </a:t>
            </a:r>
            <a:br>
              <a:rPr lang="el-GR" sz="2800" b="1" dirty="0"/>
            </a:br>
            <a:r>
              <a:rPr lang="el-GR" sz="2800" b="1" dirty="0"/>
              <a:t>Παράκτια Μορφοδυναμική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683568" y="1556792"/>
            <a:ext cx="7740650" cy="4104456"/>
          </a:xfrm>
          <a:prstGeom prst="rect">
            <a:avLst/>
          </a:prstGeom>
          <a:noFill/>
          <a:ln w="9525">
            <a:noFill/>
            <a:miter lim="800000"/>
            <a:headEnd/>
            <a:tailEnd/>
          </a:ln>
          <a:effectLst/>
        </p:spPr>
        <p:txBody>
          <a:bodyPr/>
          <a:lstStyle/>
          <a:p>
            <a:pPr marL="609600" indent="-338138">
              <a:spcBef>
                <a:spcPts val="1200"/>
              </a:spcBef>
              <a:spcAft>
                <a:spcPts val="1200"/>
              </a:spcAft>
              <a:buFontTx/>
              <a:buChar char="•"/>
            </a:pPr>
            <a:r>
              <a:rPr lang="el-GR" sz="2000" dirty="0">
                <a:latin typeface="+mn-lt"/>
              </a:rPr>
              <a:t>Ορισμός και είδη ακτών</a:t>
            </a:r>
            <a:endParaRPr lang="en-US" sz="2000" dirty="0">
              <a:latin typeface="+mn-lt"/>
            </a:endParaRPr>
          </a:p>
          <a:p>
            <a:pPr marL="609600" indent="-338138">
              <a:spcBef>
                <a:spcPts val="1200"/>
              </a:spcBef>
              <a:spcAft>
                <a:spcPts val="1200"/>
              </a:spcAft>
              <a:buFontTx/>
              <a:buChar char="•"/>
            </a:pPr>
            <a:r>
              <a:rPr lang="el-GR" sz="2000" dirty="0">
                <a:latin typeface="+mn-lt"/>
              </a:rPr>
              <a:t>Παράκτια ιζήματα (φύση/</a:t>
            </a:r>
            <a:r>
              <a:rPr lang="el-GR" sz="2000" dirty="0" err="1">
                <a:latin typeface="+mn-lt"/>
              </a:rPr>
              <a:t>ειδικ</a:t>
            </a:r>
            <a:r>
              <a:rPr lang="el-GR" sz="2000" dirty="0">
                <a:latin typeface="+mn-lt"/>
              </a:rPr>
              <a:t>ά χαρακτηριστικά) </a:t>
            </a:r>
            <a:endParaRPr lang="en-US" sz="2000" dirty="0">
              <a:latin typeface="+mn-lt"/>
            </a:endParaRPr>
          </a:p>
          <a:p>
            <a:pPr marL="609600" indent="-338138">
              <a:spcBef>
                <a:spcPts val="1200"/>
              </a:spcBef>
              <a:spcAft>
                <a:spcPts val="1200"/>
              </a:spcAft>
              <a:buFontTx/>
              <a:buChar char="•"/>
            </a:pPr>
            <a:r>
              <a:rPr lang="el-GR" sz="2000" b="0" dirty="0">
                <a:latin typeface="+mn-lt"/>
              </a:rPr>
              <a:t>Δυναμική </a:t>
            </a:r>
            <a:r>
              <a:rPr lang="el-GR" sz="2000" b="0" dirty="0" err="1">
                <a:latin typeface="+mn-lt"/>
              </a:rPr>
              <a:t>ιζηματολογία</a:t>
            </a:r>
            <a:endParaRPr lang="el-GR" sz="2000" b="0" dirty="0">
              <a:latin typeface="+mn-lt"/>
            </a:endParaRPr>
          </a:p>
          <a:p>
            <a:pPr marL="609600" indent="-338138">
              <a:spcBef>
                <a:spcPts val="1200"/>
              </a:spcBef>
              <a:spcAft>
                <a:spcPts val="1200"/>
              </a:spcAft>
              <a:buFontTx/>
              <a:buChar char="•"/>
            </a:pPr>
            <a:r>
              <a:rPr lang="el-GR" sz="2000" dirty="0">
                <a:latin typeface="+mn-lt"/>
              </a:rPr>
              <a:t>Κίνηση των ιζημάτων</a:t>
            </a:r>
          </a:p>
          <a:p>
            <a:pPr marL="609600" indent="-338138">
              <a:spcBef>
                <a:spcPts val="1200"/>
              </a:spcBef>
              <a:spcAft>
                <a:spcPts val="1200"/>
              </a:spcAft>
              <a:buFontTx/>
              <a:buChar char="•"/>
            </a:pPr>
            <a:r>
              <a:rPr lang="el-GR" sz="2000" b="0" dirty="0">
                <a:latin typeface="+mn-lt"/>
              </a:rPr>
              <a:t>Θαλάσσιες </a:t>
            </a:r>
            <a:r>
              <a:rPr lang="el-GR" sz="2000" dirty="0">
                <a:latin typeface="+mn-lt"/>
              </a:rPr>
              <a:t>ρ</a:t>
            </a:r>
            <a:r>
              <a:rPr lang="el-GR" sz="2000" b="0" dirty="0">
                <a:latin typeface="+mn-lt"/>
              </a:rPr>
              <a:t>οές</a:t>
            </a:r>
          </a:p>
          <a:p>
            <a:pPr marL="609600" indent="-338138">
              <a:spcBef>
                <a:spcPts val="1200"/>
              </a:spcBef>
              <a:spcAft>
                <a:spcPts val="1200"/>
              </a:spcAft>
              <a:buFontTx/>
              <a:buChar char="•"/>
            </a:pPr>
            <a:r>
              <a:rPr lang="el-GR" sz="2000" b="0" dirty="0">
                <a:latin typeface="+mn-lt"/>
              </a:rPr>
              <a:t>Υπεύθυνη δύναμη μεταφοράς</a:t>
            </a:r>
            <a:r>
              <a:rPr lang="en-US" sz="2000" b="0" dirty="0">
                <a:latin typeface="+mn-lt"/>
              </a:rPr>
              <a:t>:</a:t>
            </a:r>
            <a:r>
              <a:rPr lang="el-GR" sz="2000" b="0" dirty="0">
                <a:latin typeface="+mn-lt"/>
              </a:rPr>
              <a:t> </a:t>
            </a:r>
            <a:r>
              <a:rPr lang="el-GR" sz="2000" b="0" dirty="0" err="1">
                <a:latin typeface="+mn-lt"/>
              </a:rPr>
              <a:t>Διατμητική</a:t>
            </a:r>
            <a:r>
              <a:rPr lang="el-GR" sz="2000" b="0" dirty="0">
                <a:latin typeface="+mn-lt"/>
              </a:rPr>
              <a:t> τάση πυθμένα (τ)</a:t>
            </a:r>
            <a:endParaRPr lang="en-US" sz="2000" b="0" dirty="0">
              <a:latin typeface="+mn-lt"/>
            </a:endParaRPr>
          </a:p>
          <a:p>
            <a:pPr marL="609600" indent="-338138">
              <a:spcBef>
                <a:spcPts val="1200"/>
              </a:spcBef>
              <a:spcAft>
                <a:spcPts val="1200"/>
              </a:spcAft>
              <a:buFontTx/>
              <a:buChar char="•"/>
            </a:pPr>
            <a:r>
              <a:rPr lang="el-GR" sz="2000" dirty="0">
                <a:latin typeface="+mn-lt"/>
              </a:rPr>
              <a:t>Ρυθμοί </a:t>
            </a:r>
            <a:r>
              <a:rPr lang="el-GR" sz="2000" dirty="0" err="1">
                <a:latin typeface="+mn-lt"/>
              </a:rPr>
              <a:t>ιζηματομεταφοράς</a:t>
            </a:r>
            <a:r>
              <a:rPr lang="el-GR" sz="2000" dirty="0">
                <a:latin typeface="+mn-lt"/>
              </a:rPr>
              <a:t> (</a:t>
            </a:r>
            <a:r>
              <a:rPr lang="en-US" sz="2000" dirty="0">
                <a:latin typeface="+mn-lt"/>
              </a:rPr>
              <a:t>Sediment transport rates)</a:t>
            </a:r>
            <a:endParaRPr lang="en-US" sz="2400" b="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244500" y="5323882"/>
            <a:ext cx="8675687" cy="1077218"/>
          </a:xfrm>
          <a:prstGeom prst="rect">
            <a:avLst/>
          </a:prstGeom>
          <a:noFill/>
          <a:ln w="9525">
            <a:noFill/>
            <a:miter lim="800000"/>
            <a:headEnd/>
            <a:tailEnd/>
          </a:ln>
          <a:effectLst/>
        </p:spPr>
        <p:txBody>
          <a:bodyPr wrap="square">
            <a:spAutoFit/>
          </a:bodyPr>
          <a:lstStyle/>
          <a:p>
            <a:r>
              <a:rPr lang="el-GR" sz="1600" b="1" i="1" dirty="0">
                <a:solidFill>
                  <a:srgbClr val="0000FF"/>
                </a:solidFill>
                <a:latin typeface="Calibri" pitchFamily="34" charset="0"/>
                <a:cs typeface="Calibri" pitchFamily="34" charset="0"/>
              </a:rPr>
              <a:t>Σχήμα 10 </a:t>
            </a:r>
            <a:r>
              <a:rPr lang="el-GR" sz="1600" i="1" dirty="0">
                <a:solidFill>
                  <a:srgbClr val="0000FF"/>
                </a:solidFill>
                <a:latin typeface="Calibri" pitchFamily="34" charset="0"/>
                <a:cs typeface="Calibri" pitchFamily="34" charset="0"/>
              </a:rPr>
              <a:t>Μεταβολή της ταχύτητας με την απόσταση από το όριο</a:t>
            </a:r>
            <a:r>
              <a:rPr lang="en-US"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για διαφορετικά επίπεδα ροής: (</a:t>
            </a:r>
            <a:r>
              <a:rPr lang="en-US" sz="1600" i="1" dirty="0">
                <a:solidFill>
                  <a:srgbClr val="0000FF"/>
                </a:solidFill>
                <a:latin typeface="Calibri" pitchFamily="34" charset="0"/>
                <a:cs typeface="Calibri" pitchFamily="34" charset="0"/>
              </a:rPr>
              <a:t>a) </a:t>
            </a:r>
            <a:r>
              <a:rPr lang="el-GR" sz="1600" i="1" dirty="0">
                <a:solidFill>
                  <a:srgbClr val="0000FF"/>
                </a:solidFill>
                <a:latin typeface="Calibri" pitchFamily="34" charset="0"/>
                <a:cs typeface="Calibri" pitchFamily="34" charset="0"/>
              </a:rPr>
              <a:t>αργή </a:t>
            </a:r>
            <a:r>
              <a:rPr lang="en-US" sz="1600" i="1" dirty="0">
                <a:solidFill>
                  <a:srgbClr val="0000FF"/>
                </a:solidFill>
                <a:latin typeface="Calibri" pitchFamily="34" charset="0"/>
                <a:cs typeface="Calibri" pitchFamily="34" charset="0"/>
              </a:rPr>
              <a:t>(b)</a:t>
            </a:r>
            <a:r>
              <a:rPr lang="el-GR" sz="1600" i="1" dirty="0">
                <a:solidFill>
                  <a:srgbClr val="0000FF"/>
                </a:solidFill>
                <a:latin typeface="Calibri" pitchFamily="34" charset="0"/>
                <a:cs typeface="Calibri" pitchFamily="34" charset="0"/>
              </a:rPr>
              <a:t> μέτρια και</a:t>
            </a:r>
            <a:r>
              <a:rPr lang="en-US" sz="1600" i="1" dirty="0">
                <a:solidFill>
                  <a:srgbClr val="0000FF"/>
                </a:solidFill>
                <a:latin typeface="Calibri" pitchFamily="34" charset="0"/>
                <a:cs typeface="Calibri" pitchFamily="34" charset="0"/>
              </a:rPr>
              <a:t> (c)</a:t>
            </a:r>
            <a:r>
              <a:rPr lang="el-GR" sz="1600" i="1" dirty="0">
                <a:solidFill>
                  <a:srgbClr val="0000FF"/>
                </a:solidFill>
                <a:latin typeface="Calibri" pitchFamily="34" charset="0"/>
                <a:cs typeface="Calibri" pitchFamily="34" charset="0"/>
              </a:rPr>
              <a:t> γρήγορή</a:t>
            </a:r>
            <a:r>
              <a:rPr lang="en-US"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 (</a:t>
            </a:r>
            <a:r>
              <a:rPr lang="en-US" sz="1600" i="1" dirty="0" err="1">
                <a:solidFill>
                  <a:srgbClr val="0000FF"/>
                </a:solidFill>
                <a:latin typeface="Calibri" pitchFamily="34" charset="0"/>
                <a:cs typeface="Calibri" pitchFamily="34" charset="0"/>
              </a:rPr>
              <a:t>Paphitis</a:t>
            </a:r>
            <a:r>
              <a:rPr lang="en-US" sz="1600" i="1" dirty="0">
                <a:solidFill>
                  <a:srgbClr val="0000FF"/>
                </a:solidFill>
                <a:latin typeface="Calibri" pitchFamily="34" charset="0"/>
                <a:cs typeface="Calibri" pitchFamily="34" charset="0"/>
              </a:rPr>
              <a:t> et al, 2001</a:t>
            </a:r>
            <a:r>
              <a:rPr lang="el-GR" sz="1600" i="1" dirty="0">
                <a:solidFill>
                  <a:srgbClr val="0000FF"/>
                </a:solidFill>
                <a:latin typeface="Calibri" pitchFamily="34" charset="0"/>
                <a:cs typeface="Calibri" pitchFamily="34" charset="0"/>
              </a:rPr>
              <a:t>). Παρατηρείται ότι η ταχύτητα αυξάνει με την απόσταση από το όριο.  Επίσης όσο αυξάνει η ταχύτητα της ροής, η διαφοροποίηση (η κλίση) της σε σχέση με την απόσταση από τον πυθμένα αυξάνει. </a:t>
            </a:r>
            <a:r>
              <a:rPr lang="en-US" sz="1600" i="1" dirty="0" err="1">
                <a:solidFill>
                  <a:srgbClr val="0000FF"/>
                </a:solidFill>
                <a:latin typeface="Calibri" pitchFamily="34" charset="0"/>
                <a:cs typeface="Calibri" pitchFamily="34" charset="0"/>
              </a:rPr>
              <a:t>Paphitis</a:t>
            </a:r>
            <a:r>
              <a:rPr lang="en-US" sz="1600" i="1" dirty="0">
                <a:solidFill>
                  <a:srgbClr val="0000FF"/>
                </a:solidFill>
                <a:latin typeface="Calibri" pitchFamily="34" charset="0"/>
                <a:cs typeface="Calibri" pitchFamily="34" charset="0"/>
              </a:rPr>
              <a:t> et al, 2001. </a:t>
            </a:r>
            <a:endParaRPr lang="el-GR" sz="1600" i="1" dirty="0">
              <a:solidFill>
                <a:srgbClr val="0000FF"/>
              </a:solidFill>
              <a:latin typeface="Calibri" pitchFamily="34" charset="0"/>
              <a:cs typeface="Calibri" pitchFamily="34" charset="0"/>
            </a:endParaRPr>
          </a:p>
        </p:txBody>
      </p:sp>
      <p:grpSp>
        <p:nvGrpSpPr>
          <p:cNvPr id="2" name="Group 7"/>
          <p:cNvGrpSpPr>
            <a:grpSpLocks/>
          </p:cNvGrpSpPr>
          <p:nvPr/>
        </p:nvGrpSpPr>
        <p:grpSpPr bwMode="auto">
          <a:xfrm>
            <a:off x="477198" y="1593056"/>
            <a:ext cx="7993063" cy="3671888"/>
            <a:chOff x="158" y="391"/>
            <a:chExt cx="5602" cy="2540"/>
          </a:xfrm>
        </p:grpSpPr>
        <p:pic>
          <p:nvPicPr>
            <p:cNvPr id="64516" name="Picture 4" descr="seddyn3-20"/>
            <p:cNvPicPr>
              <a:picLocks noChangeAspect="1" noChangeArrowheads="1"/>
            </p:cNvPicPr>
            <p:nvPr/>
          </p:nvPicPr>
          <p:blipFill>
            <a:blip r:embed="rId3" cstate="print"/>
            <a:srcRect t="8754" r="5121" b="7175"/>
            <a:stretch>
              <a:fillRect/>
            </a:stretch>
          </p:blipFill>
          <p:spPr bwMode="auto">
            <a:xfrm>
              <a:off x="158" y="391"/>
              <a:ext cx="5602" cy="2510"/>
            </a:xfrm>
            <a:prstGeom prst="rect">
              <a:avLst/>
            </a:prstGeom>
            <a:noFill/>
          </p:spPr>
        </p:pic>
        <p:sp>
          <p:nvSpPr>
            <p:cNvPr id="64518" name="Rectangle 6"/>
            <p:cNvSpPr>
              <a:spLocks noChangeArrowheads="1"/>
            </p:cNvSpPr>
            <p:nvPr/>
          </p:nvSpPr>
          <p:spPr bwMode="auto">
            <a:xfrm>
              <a:off x="158" y="391"/>
              <a:ext cx="5602" cy="2540"/>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64520" name="Rectangle 8"/>
          <p:cNvSpPr>
            <a:spLocks noChangeArrowheads="1"/>
          </p:cNvSpPr>
          <p:nvPr/>
        </p:nvSpPr>
        <p:spPr bwMode="auto">
          <a:xfrm>
            <a:off x="457200" y="942875"/>
            <a:ext cx="8229600" cy="620712"/>
          </a:xfrm>
          <a:prstGeom prst="rect">
            <a:avLst/>
          </a:prstGeom>
          <a:noFill/>
          <a:ln w="9525">
            <a:noFill/>
            <a:miter lim="800000"/>
            <a:headEnd/>
            <a:tailEnd/>
          </a:ln>
          <a:effectLst/>
        </p:spPr>
        <p:txBody>
          <a:bodyPr anchor="ctr"/>
          <a:lstStyle/>
          <a:p>
            <a:pPr algn="ctr"/>
            <a:r>
              <a:rPr lang="el-GR" sz="2200" b="1" dirty="0">
                <a:solidFill>
                  <a:srgbClr val="3333FF"/>
                </a:solidFill>
                <a:latin typeface="Calibri" pitchFamily="34" charset="0"/>
                <a:cs typeface="Calibri" pitchFamily="34" charset="0"/>
              </a:rPr>
              <a:t>Η επίδραση του πυθμένα στη ροή</a:t>
            </a:r>
            <a:r>
              <a:rPr lang="en-US" sz="2200" b="1" dirty="0">
                <a:solidFill>
                  <a:srgbClr val="3333FF"/>
                </a:solidFill>
                <a:latin typeface="Calibri" pitchFamily="34" charset="0"/>
                <a:cs typeface="Calibri" pitchFamily="34" charset="0"/>
              </a:rPr>
              <a:t>: </a:t>
            </a:r>
            <a:r>
              <a:rPr lang="el-GR" sz="2200" b="1" dirty="0">
                <a:solidFill>
                  <a:srgbClr val="3333FF"/>
                </a:solidFill>
                <a:latin typeface="Calibri" pitchFamily="34" charset="0"/>
                <a:cs typeface="Calibri" pitchFamily="34" charset="0"/>
              </a:rPr>
              <a:t>Οριακό στρώμα  </a:t>
            </a: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200664" y="1001292"/>
            <a:ext cx="4906888" cy="620712"/>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Η επίδραση των ροών στον πυθμένα </a:t>
            </a:r>
          </a:p>
        </p:txBody>
      </p:sp>
      <p:sp>
        <p:nvSpPr>
          <p:cNvPr id="62469" name="Rectangle 5"/>
          <p:cNvSpPr>
            <a:spLocks noChangeArrowheads="1"/>
          </p:cNvSpPr>
          <p:nvPr/>
        </p:nvSpPr>
        <p:spPr bwMode="auto">
          <a:xfrm>
            <a:off x="187411" y="1652861"/>
            <a:ext cx="8964488" cy="4536504"/>
          </a:xfrm>
          <a:prstGeom prst="rect">
            <a:avLst/>
          </a:prstGeom>
          <a:noFill/>
          <a:ln w="9525">
            <a:noFill/>
            <a:miter lim="800000"/>
            <a:headEnd/>
            <a:tailEnd/>
          </a:ln>
          <a:effectLst/>
        </p:spPr>
        <p:txBody>
          <a:bodyPr/>
          <a:lstStyle/>
          <a:p>
            <a:pPr marL="342900" indent="-342900"/>
            <a:r>
              <a:rPr lang="el-GR" sz="1800" dirty="0">
                <a:latin typeface="Calibri" pitchFamily="34" charset="0"/>
                <a:cs typeface="Calibri" pitchFamily="34" charset="0"/>
              </a:rPr>
              <a:t>Κινούμενες μάζες νερού κοντά στον πυθμένα δημιουργούν οριακά στρώματα (</a:t>
            </a:r>
            <a:r>
              <a:rPr lang="en-US" sz="1800" dirty="0">
                <a:latin typeface="Calibri" pitchFamily="34" charset="0"/>
                <a:cs typeface="Calibri" pitchFamily="34" charset="0"/>
              </a:rPr>
              <a:t>boundary layer</a:t>
            </a:r>
            <a:r>
              <a:rPr lang="el-GR" sz="1800" dirty="0">
                <a:latin typeface="Calibri" pitchFamily="34" charset="0"/>
                <a:cs typeface="Calibri" pitchFamily="34" charset="0"/>
              </a:rPr>
              <a:t>) στα οποία η ταχύτητα της ροής μειώνεται από την τιμή της ελεύθερης ροής στο 0 (στο όριο). </a:t>
            </a:r>
          </a:p>
          <a:p>
            <a:pPr marL="342900" indent="-342900"/>
            <a:endParaRPr lang="el-GR" sz="1800" dirty="0">
              <a:latin typeface="Calibri" pitchFamily="34" charset="0"/>
              <a:cs typeface="Calibri" pitchFamily="34" charset="0"/>
            </a:endParaRPr>
          </a:p>
          <a:p>
            <a:pPr marL="342900" indent="-342900"/>
            <a:r>
              <a:rPr lang="el-GR" sz="1800" dirty="0">
                <a:latin typeface="Calibri" pitchFamily="34" charset="0"/>
                <a:cs typeface="Calibri" pitchFamily="34" charset="0"/>
              </a:rPr>
              <a:t>Τα οριακά στρώματα μπορούν να είναι γραμμικά, μεταβατικά ή τυρβώδη. Το είδος του στρώματος εξαρτάται από τον τοπικό αριθμό </a:t>
            </a:r>
            <a:r>
              <a:rPr lang="en-US" sz="1800" dirty="0">
                <a:latin typeface="Calibri" pitchFamily="34" charset="0"/>
                <a:cs typeface="Calibri" pitchFamily="34" charset="0"/>
              </a:rPr>
              <a:t>Reynolds </a:t>
            </a:r>
            <a:r>
              <a:rPr lang="el-GR" sz="1800" dirty="0">
                <a:latin typeface="Calibri" pitchFamily="34" charset="0"/>
                <a:cs typeface="Calibri" pitchFamily="34" charset="0"/>
              </a:rPr>
              <a:t>(</a:t>
            </a:r>
            <a:r>
              <a:rPr lang="en-US" sz="1800" dirty="0">
                <a:latin typeface="Calibri" pitchFamily="34" charset="0"/>
                <a:cs typeface="Calibri" pitchFamily="34" charset="0"/>
              </a:rPr>
              <a:t>Re</a:t>
            </a:r>
            <a:r>
              <a:rPr lang="el-GR" sz="1800" dirty="0">
                <a:latin typeface="Calibri" pitchFamily="34" charset="0"/>
                <a:cs typeface="Calibri" pitchFamily="34" charset="0"/>
              </a:rPr>
              <a:t>)</a:t>
            </a:r>
          </a:p>
          <a:p>
            <a:pPr marL="342900" indent="-342900"/>
            <a:endParaRPr lang="el-GR" sz="1800" dirty="0">
              <a:latin typeface="Calibri" pitchFamily="34" charset="0"/>
              <a:cs typeface="Calibri" pitchFamily="34" charset="0"/>
            </a:endParaRPr>
          </a:p>
          <a:p>
            <a:pPr marL="342900" indent="-342900" algn="ctr"/>
            <a:r>
              <a:rPr lang="en-US" sz="1800" dirty="0">
                <a:latin typeface="Calibri" pitchFamily="34" charset="0"/>
                <a:cs typeface="Calibri" pitchFamily="34" charset="0"/>
              </a:rPr>
              <a:t>Re = </a:t>
            </a:r>
            <a:r>
              <a:rPr lang="el-GR" sz="1800" dirty="0">
                <a:latin typeface="Calibri" pitchFamily="34" charset="0"/>
                <a:cs typeface="Calibri" pitchFamily="34" charset="0"/>
              </a:rPr>
              <a:t>ρ</a:t>
            </a:r>
            <a:r>
              <a:rPr lang="en-US" sz="1800" dirty="0">
                <a:latin typeface="Calibri" pitchFamily="34" charset="0"/>
                <a:cs typeface="Calibri" pitchFamily="34" charset="0"/>
              </a:rPr>
              <a:t>UX / </a:t>
            </a:r>
            <a:r>
              <a:rPr lang="el-GR" sz="1800" dirty="0">
                <a:latin typeface="Calibri" pitchFamily="34" charset="0"/>
                <a:cs typeface="Calibri" pitchFamily="34" charset="0"/>
              </a:rPr>
              <a:t>μ 		 </a:t>
            </a:r>
          </a:p>
          <a:p>
            <a:pPr marL="342900" indent="-342900"/>
            <a:endParaRPr lang="el-GR" sz="1800" dirty="0">
              <a:latin typeface="Calibri" pitchFamily="34" charset="0"/>
              <a:cs typeface="Calibri" pitchFamily="34" charset="0"/>
            </a:endParaRPr>
          </a:p>
          <a:p>
            <a:pPr marL="342900" indent="-342900"/>
            <a:r>
              <a:rPr lang="el-GR" sz="1800" dirty="0">
                <a:latin typeface="Calibri" pitchFamily="34" charset="0"/>
                <a:cs typeface="Calibri" pitchFamily="34" charset="0"/>
              </a:rPr>
              <a:t>όπου ρ η πυκνότητα,</a:t>
            </a:r>
            <a:r>
              <a:rPr lang="en-US" sz="1800" dirty="0">
                <a:latin typeface="Calibri" pitchFamily="34" charset="0"/>
                <a:cs typeface="Calibri" pitchFamily="34" charset="0"/>
              </a:rPr>
              <a:t>U </a:t>
            </a:r>
            <a:r>
              <a:rPr lang="el-GR" sz="1800" dirty="0">
                <a:latin typeface="Calibri" pitchFamily="34" charset="0"/>
                <a:cs typeface="Calibri" pitchFamily="34" charset="0"/>
              </a:rPr>
              <a:t>η</a:t>
            </a:r>
            <a:r>
              <a:rPr lang="en-US" sz="1800" dirty="0">
                <a:latin typeface="Calibri" pitchFamily="34" charset="0"/>
                <a:cs typeface="Calibri" pitchFamily="34" charset="0"/>
              </a:rPr>
              <a:t> </a:t>
            </a:r>
            <a:r>
              <a:rPr lang="el-GR" sz="1800" dirty="0">
                <a:latin typeface="Calibri" pitchFamily="34" charset="0"/>
                <a:cs typeface="Calibri" pitchFamily="34" charset="0"/>
              </a:rPr>
              <a:t>ταχύτητα ροής, Χ διάσταση μήκους και μ το μοριακό ιξώδες</a:t>
            </a:r>
          </a:p>
          <a:p>
            <a:pPr marL="342900" indent="-342900"/>
            <a:endParaRPr lang="el-GR" sz="1800" dirty="0">
              <a:latin typeface="Calibri" pitchFamily="34" charset="0"/>
              <a:cs typeface="Calibri" pitchFamily="34" charset="0"/>
            </a:endParaRPr>
          </a:p>
          <a:p>
            <a:pPr marL="342900" indent="-342900"/>
            <a:r>
              <a:rPr lang="el-GR" sz="1800" dirty="0">
                <a:latin typeface="Calibri" pitchFamily="34" charset="0"/>
                <a:cs typeface="Calibri" pitchFamily="34" charset="0"/>
              </a:rPr>
              <a:t>Η μεταβολή της ταχύτητας με την απόσταση από το όριο </a:t>
            </a:r>
            <a:r>
              <a:rPr lang="en-US" sz="1800" dirty="0">
                <a:latin typeface="Calibri" pitchFamily="34" charset="0"/>
                <a:cs typeface="Calibri" pitchFamily="34" charset="0"/>
              </a:rPr>
              <a:t>du/</a:t>
            </a:r>
            <a:r>
              <a:rPr lang="en-US" sz="1800" dirty="0" err="1">
                <a:latin typeface="Calibri" pitchFamily="34" charset="0"/>
                <a:cs typeface="Calibri" pitchFamily="34" charset="0"/>
              </a:rPr>
              <a:t>dz</a:t>
            </a:r>
            <a:r>
              <a:rPr lang="en-US" sz="1800" dirty="0">
                <a:latin typeface="Calibri" pitchFamily="34" charset="0"/>
                <a:cs typeface="Calibri" pitchFamily="34" charset="0"/>
              </a:rPr>
              <a:t> </a:t>
            </a:r>
            <a:r>
              <a:rPr lang="el-GR" sz="1800" dirty="0">
                <a:latin typeface="Calibri" pitchFamily="34" charset="0"/>
                <a:cs typeface="Calibri" pitchFamily="34" charset="0"/>
              </a:rPr>
              <a:t>δημιουργεί </a:t>
            </a:r>
            <a:r>
              <a:rPr lang="el-GR" sz="1800" dirty="0" err="1">
                <a:latin typeface="Calibri" pitchFamily="34" charset="0"/>
                <a:cs typeface="Calibri" pitchFamily="34" charset="0"/>
              </a:rPr>
              <a:t>διατμητικές</a:t>
            </a:r>
            <a:r>
              <a:rPr lang="el-GR" sz="1800" dirty="0">
                <a:latin typeface="Calibri" pitchFamily="34" charset="0"/>
                <a:cs typeface="Calibri" pitchFamily="34" charset="0"/>
              </a:rPr>
              <a:t> τάσεις τ που είναι υπεύθυνες για την διάβρωση/κίνηση των ιζημάτων.  </a:t>
            </a:r>
          </a:p>
          <a:p>
            <a:pPr marL="342900" indent="-342900" algn="ctr"/>
            <a:endParaRPr lang="el-GR" sz="1800" dirty="0">
              <a:latin typeface="Calibri" pitchFamily="34" charset="0"/>
              <a:cs typeface="Calibri" pitchFamily="34" charset="0"/>
            </a:endParaRPr>
          </a:p>
          <a:p>
            <a:pPr marL="342900" indent="-342900" algn="ctr"/>
            <a:r>
              <a:rPr lang="el-GR" sz="1800" dirty="0">
                <a:latin typeface="Calibri" pitchFamily="34" charset="0"/>
                <a:cs typeface="Calibri" pitchFamily="34" charset="0"/>
              </a:rPr>
              <a:t>τ = μ</a:t>
            </a:r>
            <a:r>
              <a:rPr lang="en-US" sz="1800" dirty="0">
                <a:latin typeface="Calibri" pitchFamily="34" charset="0"/>
                <a:cs typeface="Calibri" pitchFamily="34" charset="0"/>
              </a:rPr>
              <a:t> du / </a:t>
            </a:r>
            <a:r>
              <a:rPr lang="en-US" sz="1800" dirty="0" err="1">
                <a:latin typeface="Calibri" pitchFamily="34" charset="0"/>
                <a:cs typeface="Calibri" pitchFamily="34" charset="0"/>
              </a:rPr>
              <a:t>dz</a:t>
            </a:r>
            <a:r>
              <a:rPr lang="el-GR" sz="1800" dirty="0">
                <a:latin typeface="Calibri" pitchFamily="34" charset="0"/>
                <a:cs typeface="Calibri" pitchFamily="34" charset="0"/>
              </a:rPr>
              <a:t> 		 </a:t>
            </a:r>
          </a:p>
          <a:p>
            <a:pPr marL="342900" indent="-342900"/>
            <a:endParaRPr lang="el-GR"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eddyn3-26"/>
          <p:cNvPicPr>
            <a:picLocks noChangeAspect="1" noChangeArrowheads="1"/>
          </p:cNvPicPr>
          <p:nvPr/>
        </p:nvPicPr>
        <p:blipFill>
          <a:blip r:embed="rId2" cstate="print">
            <a:lum bright="-12000" contrast="10000"/>
          </a:blip>
          <a:srcRect l="3467" t="-1614" r="5743" b="14932"/>
          <a:stretch>
            <a:fillRect/>
          </a:stretch>
        </p:blipFill>
        <p:spPr bwMode="auto">
          <a:xfrm>
            <a:off x="1187450" y="333375"/>
            <a:ext cx="6408738" cy="4383088"/>
          </a:xfrm>
          <a:prstGeom prst="rect">
            <a:avLst/>
          </a:prstGeom>
          <a:noFill/>
          <a:ln w="9525">
            <a:noFill/>
            <a:miter lim="800000"/>
            <a:headEnd/>
            <a:tailEnd/>
          </a:ln>
        </p:spPr>
      </p:pic>
      <p:sp>
        <p:nvSpPr>
          <p:cNvPr id="30723" name="Rectangle 5"/>
          <p:cNvSpPr>
            <a:spLocks noChangeArrowheads="1"/>
          </p:cNvSpPr>
          <p:nvPr/>
        </p:nvSpPr>
        <p:spPr bwMode="auto">
          <a:xfrm>
            <a:off x="1187450" y="476250"/>
            <a:ext cx="6408738" cy="4249738"/>
          </a:xfrm>
          <a:prstGeom prst="rect">
            <a:avLst/>
          </a:prstGeom>
          <a:noFill/>
          <a:ln w="9525">
            <a:solidFill>
              <a:schemeClr val="tx1"/>
            </a:solidFill>
            <a:miter lim="800000"/>
            <a:headEnd/>
            <a:tailEnd/>
          </a:ln>
        </p:spPr>
        <p:txBody>
          <a:bodyPr wrap="none" anchor="ctr"/>
          <a:lstStyle/>
          <a:p>
            <a:endParaRPr lang="en-GB" sz="1800">
              <a:solidFill>
                <a:srgbClr val="000000"/>
              </a:solidFill>
              <a:latin typeface="Arial" pitchFamily="34" charset="0"/>
            </a:endParaRPr>
          </a:p>
        </p:txBody>
      </p:sp>
      <p:sp>
        <p:nvSpPr>
          <p:cNvPr id="30724" name="Text Box 6"/>
          <p:cNvSpPr txBox="1">
            <a:spLocks noChangeArrowheads="1"/>
          </p:cNvSpPr>
          <p:nvPr/>
        </p:nvSpPr>
        <p:spPr bwMode="auto">
          <a:xfrm>
            <a:off x="468313" y="5084763"/>
            <a:ext cx="8353425" cy="1569660"/>
          </a:xfrm>
          <a:prstGeom prst="rect">
            <a:avLst/>
          </a:prstGeom>
          <a:noFill/>
          <a:ln w="9525">
            <a:noFill/>
            <a:miter lim="800000"/>
            <a:headEnd/>
            <a:tailEnd/>
          </a:ln>
        </p:spPr>
        <p:txBody>
          <a:bodyPr>
            <a:spAutoFit/>
          </a:bodyPr>
          <a:lstStyle/>
          <a:p>
            <a:r>
              <a:rPr lang="el-GR" sz="1600" b="1" i="1" dirty="0">
                <a:solidFill>
                  <a:srgbClr val="0000FF"/>
                </a:solidFill>
                <a:latin typeface="Calibri" panose="020F0502020204030204" pitchFamily="34" charset="0"/>
                <a:cs typeface="Calibri" panose="020F0502020204030204" pitchFamily="34" charset="0"/>
              </a:rPr>
              <a:t>Σχήμα</a:t>
            </a:r>
            <a:r>
              <a:rPr lang="el-GR" sz="1600" i="1" dirty="0">
                <a:solidFill>
                  <a:srgbClr val="0000FF"/>
                </a:solidFill>
                <a:latin typeface="Calibri" panose="020F0502020204030204" pitchFamily="34" charset="0"/>
                <a:cs typeface="Calibri" panose="020F0502020204030204" pitchFamily="34" charset="0"/>
              </a:rPr>
              <a:t> </a:t>
            </a:r>
            <a:r>
              <a:rPr lang="el-GR" sz="1600" b="1" i="1" dirty="0">
                <a:solidFill>
                  <a:srgbClr val="0000FF"/>
                </a:solidFill>
                <a:latin typeface="Calibri" panose="020F0502020204030204" pitchFamily="34" charset="0"/>
                <a:cs typeface="Calibri" panose="020F0502020204030204" pitchFamily="34" charset="0"/>
              </a:rPr>
              <a:t>11 </a:t>
            </a:r>
            <a:r>
              <a:rPr lang="el-GR" sz="1600" i="1" dirty="0">
                <a:solidFill>
                  <a:srgbClr val="0000FF"/>
                </a:solidFill>
                <a:latin typeface="Calibri" panose="020F0502020204030204" pitchFamily="34" charset="0"/>
                <a:cs typeface="Calibri" panose="020F0502020204030204" pitchFamily="34" charset="0"/>
              </a:rPr>
              <a:t>Γραμμικό, μεταβατικό και τυρβώδες οριακό στρώμα. Προσέξτε (α) την ανάπτυξη του πάχους του στρώματος με την απόσταση Χ ( άρα το έλεγχο από τον αριθμό </a:t>
            </a:r>
            <a:r>
              <a:rPr lang="en-US" sz="1600" i="1" dirty="0">
                <a:solidFill>
                  <a:srgbClr val="0000FF"/>
                </a:solidFill>
                <a:latin typeface="Calibri" panose="020F0502020204030204" pitchFamily="34" charset="0"/>
                <a:cs typeface="Calibri" panose="020F0502020204030204" pitchFamily="34" charset="0"/>
              </a:rPr>
              <a:t>Reynolds</a:t>
            </a:r>
            <a:r>
              <a:rPr lang="el-GR" sz="1600" i="1" dirty="0">
                <a:solidFill>
                  <a:srgbClr val="0000FF"/>
                </a:solidFill>
                <a:latin typeface="Calibri" panose="020F0502020204030204" pitchFamily="34" charset="0"/>
                <a:cs typeface="Calibri" panose="020F0502020204030204" pitchFamily="34" charset="0"/>
              </a:rPr>
              <a:t> ρ</a:t>
            </a:r>
            <a:r>
              <a:rPr lang="en-US" sz="1600" i="1" dirty="0">
                <a:solidFill>
                  <a:srgbClr val="0000FF"/>
                </a:solidFill>
                <a:latin typeface="Calibri" panose="020F0502020204030204" pitchFamily="34" charset="0"/>
                <a:cs typeface="Calibri" panose="020F0502020204030204" pitchFamily="34" charset="0"/>
              </a:rPr>
              <a:t>UX</a:t>
            </a:r>
            <a:r>
              <a:rPr lang="el-GR" sz="1600" i="1" dirty="0">
                <a:solidFill>
                  <a:srgbClr val="0000FF"/>
                </a:solidFill>
                <a:latin typeface="Calibri" panose="020F0502020204030204" pitchFamily="34" charset="0"/>
                <a:cs typeface="Calibri" panose="020F0502020204030204" pitchFamily="34" charset="0"/>
              </a:rPr>
              <a:t>/μ) και (β) την αλλαγή στην </a:t>
            </a:r>
            <a:r>
              <a:rPr lang="el-GR" sz="1600" i="1" dirty="0" err="1">
                <a:solidFill>
                  <a:srgbClr val="0000FF"/>
                </a:solidFill>
                <a:latin typeface="Calibri" panose="020F0502020204030204" pitchFamily="34" charset="0"/>
                <a:cs typeface="Calibri" panose="020F0502020204030204" pitchFamily="34" charset="0"/>
              </a:rPr>
              <a:t>διατμητική</a:t>
            </a:r>
            <a:r>
              <a:rPr lang="el-GR" sz="1600" i="1" dirty="0">
                <a:solidFill>
                  <a:srgbClr val="0000FF"/>
                </a:solidFill>
                <a:latin typeface="Calibri" panose="020F0502020204030204" pitchFamily="34" charset="0"/>
                <a:cs typeface="Calibri" panose="020F0502020204030204" pitchFamily="34" charset="0"/>
              </a:rPr>
              <a:t> τάση τ</a:t>
            </a:r>
            <a:r>
              <a:rPr lang="el-GR" sz="1600" i="1" baseline="-25000" dirty="0">
                <a:solidFill>
                  <a:srgbClr val="0000FF"/>
                </a:solidFill>
                <a:latin typeface="Calibri" panose="020F0502020204030204" pitchFamily="34" charset="0"/>
                <a:cs typeface="Calibri" panose="020F0502020204030204" pitchFamily="34" charset="0"/>
              </a:rPr>
              <a:t>0</a:t>
            </a:r>
            <a:r>
              <a:rPr lang="el-GR" sz="1600" i="1" dirty="0">
                <a:solidFill>
                  <a:srgbClr val="0000FF"/>
                </a:solidFill>
                <a:latin typeface="Calibri" panose="020F0502020204030204" pitchFamily="34" charset="0"/>
                <a:cs typeface="Calibri" panose="020F0502020204030204" pitchFamily="34" charset="0"/>
              </a:rPr>
              <a:t>. Η τ</a:t>
            </a:r>
            <a:r>
              <a:rPr lang="el-GR" sz="1600" i="1" baseline="-25000" dirty="0">
                <a:solidFill>
                  <a:srgbClr val="0000FF"/>
                </a:solidFill>
                <a:latin typeface="Calibri" panose="020F0502020204030204" pitchFamily="34" charset="0"/>
                <a:cs typeface="Calibri" panose="020F0502020204030204" pitchFamily="34" charset="0"/>
              </a:rPr>
              <a:t>0</a:t>
            </a:r>
            <a:r>
              <a:rPr lang="el-GR" sz="1600" i="1" dirty="0">
                <a:solidFill>
                  <a:srgbClr val="0000FF"/>
                </a:solidFill>
                <a:latin typeface="Calibri" panose="020F0502020204030204" pitchFamily="34" charset="0"/>
                <a:cs typeface="Calibri" panose="020F0502020204030204" pitchFamily="34" charset="0"/>
              </a:rPr>
              <a:t> μειώνεται με την αύξηση του πάχους του οριακού στρώματος (αφού </a:t>
            </a:r>
            <a:r>
              <a:rPr lang="en-US" sz="1600" i="1" dirty="0">
                <a:solidFill>
                  <a:srgbClr val="0000FF"/>
                </a:solidFill>
                <a:latin typeface="Calibri" panose="020F0502020204030204" pitchFamily="34" charset="0"/>
                <a:cs typeface="Calibri" panose="020F0502020204030204" pitchFamily="34" charset="0"/>
              </a:rPr>
              <a:t>du</a:t>
            </a:r>
            <a:r>
              <a:rPr lang="el-GR" sz="1600" i="1" dirty="0">
                <a:solidFill>
                  <a:srgbClr val="0000FF"/>
                </a:solidFill>
                <a:latin typeface="Calibri" panose="020F0502020204030204" pitchFamily="34" charset="0"/>
                <a:cs typeface="Calibri" panose="020F0502020204030204" pitchFamily="34" charset="0"/>
              </a:rPr>
              <a:t>/</a:t>
            </a:r>
            <a:r>
              <a:rPr lang="en-US" sz="1600" i="1" dirty="0" err="1">
                <a:solidFill>
                  <a:srgbClr val="0000FF"/>
                </a:solidFill>
                <a:latin typeface="Calibri" panose="020F0502020204030204" pitchFamily="34" charset="0"/>
                <a:cs typeface="Calibri" panose="020F0502020204030204" pitchFamily="34" charset="0"/>
              </a:rPr>
              <a:t>dz</a:t>
            </a:r>
            <a:r>
              <a:rPr lang="el-GR" sz="1600" i="1" dirty="0">
                <a:solidFill>
                  <a:srgbClr val="0000FF"/>
                </a:solidFill>
                <a:latin typeface="Calibri" panose="020F0502020204030204" pitchFamily="34" charset="0"/>
                <a:cs typeface="Calibri" panose="020F0502020204030204" pitchFamily="34" charset="0"/>
              </a:rPr>
              <a:t> επίσης μειώνεται λόγω της αύξηση του </a:t>
            </a:r>
            <a:r>
              <a:rPr lang="en-US" sz="1600" i="1" dirty="0">
                <a:solidFill>
                  <a:srgbClr val="0000FF"/>
                </a:solidFill>
                <a:latin typeface="Calibri" panose="020F0502020204030204" pitchFamily="34" charset="0"/>
                <a:cs typeface="Calibri" panose="020F0502020204030204" pitchFamily="34" charset="0"/>
              </a:rPr>
              <a:t>z</a:t>
            </a:r>
            <a:r>
              <a:rPr lang="el-GR" sz="1600" i="1" dirty="0">
                <a:solidFill>
                  <a:srgbClr val="0000FF"/>
                </a:solidFill>
                <a:latin typeface="Calibri" panose="020F0502020204030204" pitchFamily="34" charset="0"/>
                <a:cs typeface="Calibri" panose="020F0502020204030204" pitchFamily="34" charset="0"/>
              </a:rPr>
              <a:t>) μέχρι του σημείου που αρχίζει η τυρβώδης ροή όπου η μεταβολή της ταχύτητας με την απόσταση είναι μεγάλη πολύ κοντά στο όριο (οι τύρβες τείνουν να εξισώσουν την ταχύτητα στα στρώματα μακρύτερα από το όριο).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604467" y="1258655"/>
            <a:ext cx="8002588" cy="649436"/>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Υπολογισμός της </a:t>
            </a:r>
            <a:r>
              <a:rPr lang="el-GR" sz="2200" b="1" dirty="0" err="1">
                <a:solidFill>
                  <a:srgbClr val="0000FF"/>
                </a:solidFill>
                <a:latin typeface="Calibri" pitchFamily="34" charset="0"/>
                <a:cs typeface="Calibri" pitchFamily="34" charset="0"/>
              </a:rPr>
              <a:t>διατμητικής</a:t>
            </a:r>
            <a:r>
              <a:rPr lang="el-GR" sz="2200" b="1" dirty="0">
                <a:solidFill>
                  <a:srgbClr val="0000FF"/>
                </a:solidFill>
                <a:latin typeface="Calibri" pitchFamily="34" charset="0"/>
                <a:cs typeface="Calibri" pitchFamily="34" charset="0"/>
              </a:rPr>
              <a:t> τάσης </a:t>
            </a:r>
          </a:p>
        </p:txBody>
      </p:sp>
      <p:sp>
        <p:nvSpPr>
          <p:cNvPr id="80901" name="Rectangle 5"/>
          <p:cNvSpPr>
            <a:spLocks noChangeArrowheads="1"/>
          </p:cNvSpPr>
          <p:nvPr/>
        </p:nvSpPr>
        <p:spPr bwMode="auto">
          <a:xfrm>
            <a:off x="611188" y="1989138"/>
            <a:ext cx="7921625" cy="3024187"/>
          </a:xfrm>
          <a:prstGeom prst="rect">
            <a:avLst/>
          </a:prstGeom>
          <a:noFill/>
          <a:ln w="9525">
            <a:noFill/>
            <a:miter lim="800000"/>
            <a:headEnd/>
            <a:tailEnd/>
          </a:ln>
          <a:effectLst/>
        </p:spPr>
        <p:txBody>
          <a:bodyPr/>
          <a:lstStyle/>
          <a:p>
            <a:pPr marL="342900" indent="-342900">
              <a:spcBef>
                <a:spcPct val="20000"/>
              </a:spcBef>
            </a:pPr>
            <a:r>
              <a:rPr lang="el-GR" sz="2000" dirty="0">
                <a:latin typeface="Calibri" pitchFamily="34" charset="0"/>
                <a:cs typeface="Calibri" pitchFamily="34" charset="0"/>
              </a:rPr>
              <a:t>Υπάρχουν διάφοροι μέθοδοι για τον υπολογισμό της </a:t>
            </a:r>
            <a:r>
              <a:rPr lang="el-GR" sz="2000" dirty="0" err="1">
                <a:latin typeface="Calibri" pitchFamily="34" charset="0"/>
                <a:cs typeface="Calibri" pitchFamily="34" charset="0"/>
              </a:rPr>
              <a:t>διατμητικής</a:t>
            </a:r>
            <a:r>
              <a:rPr lang="el-GR" sz="2000" dirty="0">
                <a:latin typeface="Calibri" pitchFamily="34" charset="0"/>
                <a:cs typeface="Calibri" pitchFamily="34" charset="0"/>
              </a:rPr>
              <a:t> τάσης του πυθμένα χρησιμοποιώντας δεδομένα πεδίου, με τις πλέον συνηθισμένες</a:t>
            </a:r>
            <a:r>
              <a:rPr lang="en-US" sz="2000" dirty="0">
                <a:latin typeface="Calibri" pitchFamily="34" charset="0"/>
                <a:cs typeface="Calibri" pitchFamily="34" charset="0"/>
              </a:rPr>
              <a:t>:</a:t>
            </a:r>
            <a:endParaRPr lang="el-GR" sz="2000" dirty="0">
              <a:latin typeface="Calibri" pitchFamily="34" charset="0"/>
              <a:cs typeface="Calibri" pitchFamily="34" charset="0"/>
            </a:endParaRPr>
          </a:p>
          <a:p>
            <a:pPr marL="342900" indent="-342900">
              <a:spcBef>
                <a:spcPct val="20000"/>
              </a:spcBef>
              <a:buFontTx/>
              <a:buChar char="•"/>
            </a:pPr>
            <a:endParaRPr lang="el-GR" sz="2000" dirty="0">
              <a:latin typeface="Calibri" pitchFamily="34" charset="0"/>
              <a:cs typeface="Calibri" pitchFamily="34" charset="0"/>
            </a:endParaRPr>
          </a:p>
          <a:p>
            <a:pPr marL="342900" indent="-342900">
              <a:spcBef>
                <a:spcPct val="20000"/>
              </a:spcBef>
              <a:buFontTx/>
              <a:buChar char="•"/>
            </a:pPr>
            <a:r>
              <a:rPr lang="el-GR" sz="2000" dirty="0">
                <a:latin typeface="Calibri" pitchFamily="34" charset="0"/>
                <a:cs typeface="Calibri" pitchFamily="34" charset="0"/>
              </a:rPr>
              <a:t>Μέθοδος του προφίλ ταχύτητας</a:t>
            </a:r>
          </a:p>
          <a:p>
            <a:pPr marL="342900" indent="-342900">
              <a:spcBef>
                <a:spcPct val="20000"/>
              </a:spcBef>
            </a:pPr>
            <a:r>
              <a:rPr lang="el-GR" sz="2000" dirty="0">
                <a:latin typeface="Calibri" pitchFamily="34" charset="0"/>
                <a:cs typeface="Calibri" pitchFamily="34" charset="0"/>
              </a:rPr>
              <a:t> </a:t>
            </a:r>
          </a:p>
          <a:p>
            <a:pPr marL="342900" indent="-342900">
              <a:spcBef>
                <a:spcPct val="20000"/>
              </a:spcBef>
              <a:buFontTx/>
              <a:buChar char="•"/>
            </a:pPr>
            <a:r>
              <a:rPr lang="el-GR" sz="2000" dirty="0">
                <a:latin typeface="Calibri" pitchFamily="34" charset="0"/>
                <a:cs typeface="Calibri" pitchFamily="34" charset="0"/>
              </a:rPr>
              <a:t>Νόμος της τετραγωνικής τριβής (</a:t>
            </a:r>
            <a:r>
              <a:rPr lang="en-GB" sz="2000" dirty="0">
                <a:latin typeface="Calibri" pitchFamily="34" charset="0"/>
                <a:cs typeface="Calibri" pitchFamily="34" charset="0"/>
              </a:rPr>
              <a:t>The quadratic friction law</a:t>
            </a:r>
            <a:r>
              <a:rPr lang="el-GR" sz="2000" dirty="0">
                <a:latin typeface="Calibri" pitchFamily="34" charset="0"/>
                <a:cs typeface="Calibri" pitchFamily="34" charset="0"/>
              </a:rPr>
              <a:t>)</a:t>
            </a:r>
          </a:p>
          <a:p>
            <a:pPr marL="342900" indent="-342900">
              <a:spcBef>
                <a:spcPct val="20000"/>
              </a:spcBef>
            </a:pPr>
            <a:endParaRPr lang="el-GR" sz="2000" dirty="0">
              <a:latin typeface="Calibri" pitchFamily="34" charset="0"/>
              <a:cs typeface="Calibri" pitchFamily="34" charset="0"/>
            </a:endParaRPr>
          </a:p>
          <a:p>
            <a:pPr marL="342900" indent="-342900">
              <a:spcBef>
                <a:spcPct val="20000"/>
              </a:spcBef>
              <a:buFontTx/>
              <a:buChar char="•"/>
            </a:pPr>
            <a:r>
              <a:rPr lang="el-GR" sz="2000" dirty="0">
                <a:latin typeface="Calibri" pitchFamily="34" charset="0"/>
                <a:cs typeface="Calibri" pitchFamily="34" charset="0"/>
              </a:rPr>
              <a:t>Τάσεις του </a:t>
            </a:r>
            <a:r>
              <a:rPr lang="en-GB" sz="2000" dirty="0">
                <a:latin typeface="Calibri" pitchFamily="34" charset="0"/>
                <a:cs typeface="Calibri" pitchFamily="34" charset="0"/>
              </a:rPr>
              <a:t>Reynolds</a:t>
            </a:r>
            <a:r>
              <a:rPr lang="el-GR" sz="2000" dirty="0">
                <a:latin typeface="Calibri" pitchFamily="34" charset="0"/>
                <a:cs typeface="Calibri" pitchFamily="34" charset="0"/>
              </a:rPr>
              <a:t> (</a:t>
            </a:r>
            <a:r>
              <a:rPr lang="en-GB" sz="2000" dirty="0">
                <a:latin typeface="Calibri" pitchFamily="34" charset="0"/>
                <a:cs typeface="Calibri" pitchFamily="34" charset="0"/>
              </a:rPr>
              <a:t>The Reynolds Stress or eddy correlation method</a:t>
            </a:r>
            <a:r>
              <a:rPr lang="el-GR" sz="2000" dirty="0">
                <a:latin typeface="Calibri" pitchFamily="34" charset="0"/>
                <a:cs typeface="Calibri" pitchFamily="34" charset="0"/>
              </a:rPr>
              <a:t>)</a:t>
            </a:r>
          </a:p>
          <a:p>
            <a:pPr marL="342900" indent="-342900">
              <a:spcBef>
                <a:spcPct val="20000"/>
              </a:spcBef>
            </a:pPr>
            <a:endParaRPr lang="en-GB" sz="20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179512" y="888132"/>
            <a:ext cx="5400675" cy="561975"/>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Η μέθοδος του προφίλ ταχύτητας </a:t>
            </a:r>
          </a:p>
        </p:txBody>
      </p:sp>
      <p:sp>
        <p:nvSpPr>
          <p:cNvPr id="82949" name="Rectangle 5"/>
          <p:cNvSpPr>
            <a:spLocks noChangeArrowheads="1"/>
          </p:cNvSpPr>
          <p:nvPr/>
        </p:nvSpPr>
        <p:spPr bwMode="auto">
          <a:xfrm>
            <a:off x="179512" y="1484785"/>
            <a:ext cx="8569325" cy="4968552"/>
          </a:xfrm>
          <a:prstGeom prst="rect">
            <a:avLst/>
          </a:prstGeom>
          <a:noFill/>
          <a:ln w="9525">
            <a:noFill/>
            <a:miter lim="800000"/>
            <a:headEnd/>
            <a:tailEnd/>
          </a:ln>
          <a:effectLst/>
        </p:spPr>
        <p:txBody>
          <a:bodyPr/>
          <a:lstStyle/>
          <a:p>
            <a:pPr marL="342900" indent="-342900">
              <a:spcBef>
                <a:spcPct val="20000"/>
              </a:spcBef>
            </a:pPr>
            <a:r>
              <a:rPr lang="el-GR" sz="1700" dirty="0">
                <a:solidFill>
                  <a:srgbClr val="000000"/>
                </a:solidFill>
                <a:latin typeface="Calibri" pitchFamily="34" charset="0"/>
                <a:cs typeface="Calibri" pitchFamily="34" charset="0"/>
              </a:rPr>
              <a:t>Η ταχύτητα σε κάποιο τμήμα  του στρώματος έχει λογαριθμικό προφίλ. Σε τυρβώδη οριακά στρώματα (σε κάποιο τμήμα τους) ισχύει ο νόμος του </a:t>
            </a:r>
            <a:r>
              <a:rPr lang="en-GB" sz="1700" dirty="0">
                <a:solidFill>
                  <a:srgbClr val="000000"/>
                </a:solidFill>
                <a:latin typeface="Calibri" pitchFamily="34" charset="0"/>
                <a:cs typeface="Calibri" pitchFamily="34" charset="0"/>
              </a:rPr>
              <a:t>von Karman</a:t>
            </a:r>
            <a:r>
              <a:rPr lang="el-GR" sz="1700" dirty="0">
                <a:solidFill>
                  <a:srgbClr val="000000"/>
                </a:solidFill>
                <a:latin typeface="Calibri" pitchFamily="34" charset="0"/>
                <a:cs typeface="Calibri" pitchFamily="34" charset="0"/>
              </a:rPr>
              <a:t>-</a:t>
            </a:r>
            <a:r>
              <a:rPr lang="en-GB" sz="1700" dirty="0" err="1">
                <a:solidFill>
                  <a:srgbClr val="000000"/>
                </a:solidFill>
                <a:latin typeface="Calibri" pitchFamily="34" charset="0"/>
                <a:cs typeface="Calibri" pitchFamily="34" charset="0"/>
              </a:rPr>
              <a:t>Prandtl</a:t>
            </a:r>
            <a:r>
              <a:rPr lang="el-GR" sz="1700" dirty="0">
                <a:solidFill>
                  <a:srgbClr val="000000"/>
                </a:solidFill>
                <a:latin typeface="Calibri" pitchFamily="34" charset="0"/>
                <a:cs typeface="Calibri" pitchFamily="34" charset="0"/>
              </a:rPr>
              <a:t>:</a:t>
            </a:r>
            <a:r>
              <a:rPr lang="de-DE" sz="1700" dirty="0">
                <a:solidFill>
                  <a:srgbClr val="000000"/>
                </a:solidFill>
                <a:latin typeface="Calibri" pitchFamily="34" charset="0"/>
                <a:cs typeface="Calibri" pitchFamily="34" charset="0"/>
              </a:rPr>
              <a:t>	</a:t>
            </a:r>
            <a:endParaRPr lang="el-GR" sz="1700" dirty="0">
              <a:solidFill>
                <a:srgbClr val="000000"/>
              </a:solidFill>
              <a:latin typeface="Calibri" pitchFamily="34" charset="0"/>
              <a:cs typeface="Calibri" pitchFamily="34" charset="0"/>
            </a:endParaRPr>
          </a:p>
          <a:p>
            <a:pPr marL="342900" indent="-342900">
              <a:spcBef>
                <a:spcPct val="20000"/>
              </a:spcBef>
            </a:pPr>
            <a:endParaRPr lang="el-GR" sz="1700" dirty="0">
              <a:solidFill>
                <a:srgbClr val="3333FF"/>
              </a:solidFill>
              <a:latin typeface="Arial" charset="0"/>
            </a:endParaRPr>
          </a:p>
          <a:p>
            <a:pPr marL="342900" indent="-342900">
              <a:spcBef>
                <a:spcPct val="20000"/>
              </a:spcBef>
            </a:pPr>
            <a:endParaRPr lang="el-GR" sz="1700" dirty="0">
              <a:solidFill>
                <a:srgbClr val="3333FF"/>
              </a:solidFill>
              <a:effectLst>
                <a:outerShdw blurRad="38100" dist="38100" dir="2700000" algn="tl">
                  <a:srgbClr val="C0C0C0"/>
                </a:outerShdw>
              </a:effectLst>
              <a:latin typeface="Arial" charset="0"/>
            </a:endParaRPr>
          </a:p>
          <a:p>
            <a:pPr marL="342900" indent="-342900">
              <a:spcBef>
                <a:spcPct val="20000"/>
              </a:spcBef>
            </a:pPr>
            <a:endParaRPr lang="el-GR" sz="1700" dirty="0">
              <a:solidFill>
                <a:srgbClr val="3333FF"/>
              </a:solidFill>
              <a:effectLst>
                <a:outerShdw blurRad="38100" dist="38100" dir="2700000" algn="tl">
                  <a:srgbClr val="C0C0C0"/>
                </a:outerShdw>
              </a:effectLst>
              <a:latin typeface="Arial" charset="0"/>
            </a:endParaRPr>
          </a:p>
          <a:p>
            <a:pPr marL="342900" indent="-342900">
              <a:spcBef>
                <a:spcPct val="20000"/>
              </a:spcBef>
            </a:pPr>
            <a:r>
              <a:rPr lang="el-GR" sz="1700" dirty="0">
                <a:solidFill>
                  <a:srgbClr val="000000"/>
                </a:solidFill>
                <a:latin typeface="Calibri" pitchFamily="34" charset="0"/>
                <a:cs typeface="Calibri" pitchFamily="34" charset="0"/>
              </a:rPr>
              <a:t>Όπου </a:t>
            </a:r>
            <a:r>
              <a:rPr lang="en-US"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 = (τ/ρ)</a:t>
            </a:r>
            <a:r>
              <a:rPr lang="el-GR" sz="1700" baseline="30000" dirty="0">
                <a:solidFill>
                  <a:srgbClr val="000000"/>
                </a:solidFill>
                <a:latin typeface="Calibri" pitchFamily="34" charset="0"/>
                <a:cs typeface="Calibri" pitchFamily="34" charset="0"/>
              </a:rPr>
              <a:t>1/2</a:t>
            </a:r>
            <a:r>
              <a:rPr lang="el-GR" sz="1700" dirty="0">
                <a:solidFill>
                  <a:srgbClr val="000000"/>
                </a:solidFill>
                <a:latin typeface="Calibri" pitchFamily="34" charset="0"/>
                <a:cs typeface="Calibri" pitchFamily="34" charset="0"/>
              </a:rPr>
              <a:t> ,  η </a:t>
            </a:r>
            <a:r>
              <a:rPr lang="el-GR" sz="1700" dirty="0" err="1">
                <a:solidFill>
                  <a:srgbClr val="000000"/>
                </a:solidFill>
                <a:latin typeface="Calibri" pitchFamily="34" charset="0"/>
                <a:cs typeface="Calibri" pitchFamily="34" charset="0"/>
              </a:rPr>
              <a:t>διατμητική</a:t>
            </a:r>
            <a:r>
              <a:rPr lang="el-GR" sz="1700" dirty="0">
                <a:solidFill>
                  <a:srgbClr val="000000"/>
                </a:solidFill>
                <a:latin typeface="Calibri" pitchFamily="34" charset="0"/>
                <a:cs typeface="Calibri" pitchFamily="34" charset="0"/>
              </a:rPr>
              <a:t> ταχύτητα, κ, η σταθερά </a:t>
            </a:r>
            <a:r>
              <a:rPr lang="en-GB" sz="1700" dirty="0">
                <a:solidFill>
                  <a:srgbClr val="000000"/>
                </a:solidFill>
                <a:latin typeface="Calibri" pitchFamily="34" charset="0"/>
                <a:cs typeface="Calibri" pitchFamily="34" charset="0"/>
              </a:rPr>
              <a:t>von Karman</a:t>
            </a:r>
            <a:r>
              <a:rPr lang="el-GR" sz="1700" dirty="0">
                <a:solidFill>
                  <a:srgbClr val="000000"/>
                </a:solidFill>
                <a:latin typeface="Calibri" pitchFamily="34" charset="0"/>
                <a:cs typeface="Calibri" pitchFamily="34" charset="0"/>
              </a:rPr>
              <a:t>-</a:t>
            </a:r>
            <a:r>
              <a:rPr lang="en-GB" sz="1700" dirty="0" err="1">
                <a:solidFill>
                  <a:srgbClr val="000000"/>
                </a:solidFill>
                <a:latin typeface="Calibri" pitchFamily="34" charset="0"/>
                <a:cs typeface="Calibri" pitchFamily="34" charset="0"/>
              </a:rPr>
              <a:t>Prandtl</a:t>
            </a:r>
            <a:r>
              <a:rPr lang="el-GR" sz="1700" dirty="0">
                <a:solidFill>
                  <a:srgbClr val="000000"/>
                </a:solidFill>
                <a:latin typeface="Calibri" pitchFamily="34" charset="0"/>
                <a:cs typeface="Calibri" pitchFamily="34" charset="0"/>
              </a:rPr>
              <a:t> = 0.4 στην θάλασσα, </a:t>
            </a:r>
            <a:r>
              <a:rPr lang="en-GB"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 η απόσταση από το τοίχωμα και </a:t>
            </a:r>
            <a:r>
              <a:rPr lang="en-GB"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0, η διάσταση τραχύτητας (σταθερά που εξαρτάται από το όριο-όσο </a:t>
            </a:r>
            <a:r>
              <a:rPr lang="el-GR" sz="1700" dirty="0" err="1">
                <a:solidFill>
                  <a:srgbClr val="000000"/>
                </a:solidFill>
                <a:latin typeface="Calibri" pitchFamily="34" charset="0"/>
                <a:cs typeface="Calibri" pitchFamily="34" charset="0"/>
              </a:rPr>
              <a:t>τραχύτερο</a:t>
            </a:r>
            <a:r>
              <a:rPr lang="el-GR" sz="1700" dirty="0">
                <a:solidFill>
                  <a:srgbClr val="000000"/>
                </a:solidFill>
                <a:latin typeface="Calibri" pitchFamily="34" charset="0"/>
                <a:cs typeface="Calibri" pitchFamily="34" charset="0"/>
              </a:rPr>
              <a:t> τόσο μεγαλύτερη). Με πολλαπλές ταυτόχρονες μετρήσεις (τουλάχιστον 3) σε διάφορες αποστάσεις </a:t>
            </a:r>
            <a:r>
              <a:rPr lang="en-GB"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 από το όριο μπορεί να υπολογισθεί η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 και άρα η τ, καθώς:</a:t>
            </a:r>
            <a:endParaRPr lang="en-GB" sz="1700" dirty="0">
              <a:solidFill>
                <a:srgbClr val="000000"/>
              </a:solidFill>
              <a:latin typeface="Calibri" pitchFamily="34" charset="0"/>
              <a:cs typeface="Calibri" pitchFamily="34" charset="0"/>
            </a:endParaRPr>
          </a:p>
          <a:p>
            <a:pPr marL="342900" indent="-342900" algn="ctr">
              <a:spcBef>
                <a:spcPct val="20000"/>
              </a:spcBef>
            </a:pPr>
            <a:endParaRPr lang="el-GR" sz="1700" dirty="0">
              <a:solidFill>
                <a:srgbClr val="000000"/>
              </a:solidFill>
              <a:latin typeface="Calibri" pitchFamily="34" charset="0"/>
              <a:cs typeface="Calibri" pitchFamily="34" charset="0"/>
            </a:endParaRPr>
          </a:p>
          <a:p>
            <a:pPr marL="342900" indent="-342900" algn="ctr">
              <a:spcBef>
                <a:spcPct val="20000"/>
              </a:spcBef>
            </a:pPr>
            <a:r>
              <a:rPr lang="en-GB" sz="1700" dirty="0" err="1">
                <a:solidFill>
                  <a:srgbClr val="000000"/>
                </a:solidFill>
                <a:latin typeface="Calibri" pitchFamily="34" charset="0"/>
                <a:cs typeface="Calibri" pitchFamily="34" charset="0"/>
              </a:rPr>
              <a:t>u</a:t>
            </a:r>
            <a:r>
              <a:rPr lang="en-GB" sz="1700" baseline="-25000" dirty="0" err="1">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 =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*/κ  </a:t>
            </a:r>
            <a:r>
              <a:rPr lang="en-GB" sz="1700" dirty="0" err="1">
                <a:solidFill>
                  <a:srgbClr val="000000"/>
                </a:solidFill>
                <a:latin typeface="Calibri" pitchFamily="34" charset="0"/>
                <a:cs typeface="Calibri" pitchFamily="34" charset="0"/>
              </a:rPr>
              <a:t>ln</a:t>
            </a:r>
            <a:r>
              <a:rPr lang="el-GR" sz="1700" dirty="0">
                <a:solidFill>
                  <a:srgbClr val="000000"/>
                </a:solidFill>
                <a:latin typeface="Calibri" pitchFamily="34" charset="0"/>
                <a:cs typeface="Calibri" pitchFamily="34" charset="0"/>
              </a:rPr>
              <a:t> (</a:t>
            </a:r>
            <a:r>
              <a:rPr lang="en-GB"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a:t>
            </a:r>
            <a:r>
              <a:rPr lang="en-GB" sz="1700" dirty="0">
                <a:solidFill>
                  <a:srgbClr val="000000"/>
                </a:solidFill>
                <a:latin typeface="Calibri" pitchFamily="34" charset="0"/>
                <a:cs typeface="Calibri" pitchFamily="34" charset="0"/>
              </a:rPr>
              <a:t>z</a:t>
            </a:r>
            <a:r>
              <a:rPr lang="el-GR" sz="1700" baseline="-25000" dirty="0">
                <a:solidFill>
                  <a:srgbClr val="000000"/>
                </a:solidFill>
                <a:latin typeface="Calibri" pitchFamily="34" charset="0"/>
                <a:cs typeface="Calibri" pitchFamily="34" charset="0"/>
              </a:rPr>
              <a:t>0</a:t>
            </a:r>
            <a:r>
              <a:rPr lang="el-GR" sz="1700" dirty="0">
                <a:solidFill>
                  <a:srgbClr val="000000"/>
                </a:solidFill>
                <a:latin typeface="Calibri" pitchFamily="34" charset="0"/>
                <a:cs typeface="Calibri" pitchFamily="34" charset="0"/>
              </a:rPr>
              <a:t>) =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*/κ) </a:t>
            </a:r>
            <a:r>
              <a:rPr lang="en-GB" sz="1700" dirty="0" err="1">
                <a:solidFill>
                  <a:srgbClr val="000000"/>
                </a:solidFill>
                <a:latin typeface="Calibri" pitchFamily="34" charset="0"/>
                <a:cs typeface="Calibri" pitchFamily="34" charset="0"/>
              </a:rPr>
              <a:t>ln</a:t>
            </a:r>
            <a:r>
              <a:rPr lang="el-GR" sz="1700" dirty="0">
                <a:solidFill>
                  <a:srgbClr val="000000"/>
                </a:solidFill>
                <a:latin typeface="Calibri" pitchFamily="34" charset="0"/>
                <a:cs typeface="Calibri" pitchFamily="34" charset="0"/>
              </a:rPr>
              <a:t>(</a:t>
            </a:r>
            <a:r>
              <a:rPr lang="en-GB"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 –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*/κ) </a:t>
            </a:r>
            <a:r>
              <a:rPr lang="en-GB" sz="1700" dirty="0" err="1">
                <a:solidFill>
                  <a:srgbClr val="000000"/>
                </a:solidFill>
                <a:latin typeface="Calibri" pitchFamily="34" charset="0"/>
                <a:cs typeface="Calibri" pitchFamily="34" charset="0"/>
              </a:rPr>
              <a:t>ln</a:t>
            </a:r>
            <a:r>
              <a:rPr lang="el-GR" sz="1700" dirty="0">
                <a:solidFill>
                  <a:srgbClr val="000000"/>
                </a:solidFill>
                <a:latin typeface="Calibri" pitchFamily="34" charset="0"/>
                <a:cs typeface="Calibri" pitchFamily="34" charset="0"/>
              </a:rPr>
              <a:t>(</a:t>
            </a:r>
            <a:r>
              <a:rPr lang="en-GB" sz="1700" dirty="0">
                <a:solidFill>
                  <a:srgbClr val="000000"/>
                </a:solidFill>
                <a:latin typeface="Calibri" pitchFamily="34" charset="0"/>
                <a:cs typeface="Calibri" pitchFamily="34" charset="0"/>
              </a:rPr>
              <a:t>z</a:t>
            </a:r>
            <a:r>
              <a:rPr lang="el-GR" sz="1700" baseline="-25000" dirty="0">
                <a:solidFill>
                  <a:srgbClr val="000000"/>
                </a:solidFill>
                <a:latin typeface="Calibri" pitchFamily="34" charset="0"/>
                <a:cs typeface="Calibri" pitchFamily="34" charset="0"/>
              </a:rPr>
              <a:t>0</a:t>
            </a:r>
            <a:r>
              <a:rPr lang="el-GR" sz="1700" dirty="0">
                <a:solidFill>
                  <a:srgbClr val="000000"/>
                </a:solidFill>
                <a:latin typeface="Calibri" pitchFamily="34" charset="0"/>
                <a:cs typeface="Calibri" pitchFamily="34" charset="0"/>
              </a:rPr>
              <a:t>) δηλ 		</a:t>
            </a:r>
            <a:endParaRPr lang="en-GB" sz="1700" dirty="0">
              <a:solidFill>
                <a:srgbClr val="000000"/>
              </a:solidFill>
              <a:latin typeface="Calibri" pitchFamily="34" charset="0"/>
              <a:cs typeface="Calibri" pitchFamily="34" charset="0"/>
            </a:endParaRPr>
          </a:p>
          <a:p>
            <a:pPr marL="342900" indent="-342900" algn="ctr">
              <a:spcBef>
                <a:spcPct val="20000"/>
              </a:spcBef>
            </a:pPr>
            <a:r>
              <a:rPr lang="en-GB" sz="1700" dirty="0">
                <a:solidFill>
                  <a:srgbClr val="000000"/>
                </a:solidFill>
                <a:latin typeface="Calibri" pitchFamily="34" charset="0"/>
                <a:cs typeface="Calibri" pitchFamily="34" charset="0"/>
              </a:rPr>
              <a:t>y= </a:t>
            </a:r>
            <a:r>
              <a:rPr lang="en-GB" sz="1700" dirty="0" err="1">
                <a:solidFill>
                  <a:srgbClr val="000000"/>
                </a:solidFill>
                <a:latin typeface="Calibri" pitchFamily="34" charset="0"/>
                <a:cs typeface="Calibri" pitchFamily="34" charset="0"/>
              </a:rPr>
              <a:t>mx+c</a:t>
            </a:r>
            <a:r>
              <a:rPr lang="en-GB" sz="1700" dirty="0">
                <a:solidFill>
                  <a:srgbClr val="000000"/>
                </a:solidFill>
                <a:latin typeface="Calibri" pitchFamily="34" charset="0"/>
                <a:cs typeface="Calibri" pitchFamily="34" charset="0"/>
              </a:rPr>
              <a:t> 	</a:t>
            </a:r>
            <a:endParaRPr lang="el-GR" sz="1700" dirty="0">
              <a:solidFill>
                <a:srgbClr val="000000"/>
              </a:solidFill>
              <a:latin typeface="Calibri" pitchFamily="34" charset="0"/>
              <a:cs typeface="Calibri" pitchFamily="34" charset="0"/>
            </a:endParaRPr>
          </a:p>
          <a:p>
            <a:pPr marL="342900" indent="-342900">
              <a:spcBef>
                <a:spcPct val="20000"/>
              </a:spcBef>
            </a:pPr>
            <a:endParaRPr lang="el-GR" sz="1700" dirty="0">
              <a:solidFill>
                <a:srgbClr val="3333FF"/>
              </a:solidFill>
              <a:latin typeface="Arial" charset="0"/>
            </a:endParaRPr>
          </a:p>
          <a:p>
            <a:pPr marL="342900" indent="-342900">
              <a:spcBef>
                <a:spcPct val="20000"/>
              </a:spcBef>
            </a:pPr>
            <a:r>
              <a:rPr lang="el-GR" sz="1700" dirty="0">
                <a:solidFill>
                  <a:srgbClr val="000000"/>
                </a:solidFill>
                <a:latin typeface="Calibri" pitchFamily="34" charset="0"/>
                <a:cs typeface="Calibri" pitchFamily="34" charset="0"/>
              </a:rPr>
              <a:t>όπου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*/κ) = </a:t>
            </a:r>
            <a:r>
              <a:rPr lang="en-GB" sz="1700" dirty="0">
                <a:solidFill>
                  <a:srgbClr val="000000"/>
                </a:solidFill>
                <a:latin typeface="Calibri" pitchFamily="34" charset="0"/>
                <a:cs typeface="Calibri" pitchFamily="34" charset="0"/>
              </a:rPr>
              <a:t>m</a:t>
            </a:r>
            <a:r>
              <a:rPr lang="el-GR" sz="1700" dirty="0">
                <a:solidFill>
                  <a:srgbClr val="000000"/>
                </a:solidFill>
                <a:latin typeface="Calibri" pitchFamily="34" charset="0"/>
                <a:cs typeface="Calibri" pitchFamily="34" charset="0"/>
              </a:rPr>
              <a:t>, (</a:t>
            </a:r>
            <a:r>
              <a:rPr lang="de-DE"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*/κ) </a:t>
            </a:r>
            <a:r>
              <a:rPr lang="de-DE" sz="1700" dirty="0" err="1">
                <a:solidFill>
                  <a:srgbClr val="000000"/>
                </a:solidFill>
                <a:latin typeface="Calibri" pitchFamily="34" charset="0"/>
                <a:cs typeface="Calibri" pitchFamily="34" charset="0"/>
              </a:rPr>
              <a:t>ln</a:t>
            </a:r>
            <a:r>
              <a:rPr lang="el-GR" sz="1700" dirty="0">
                <a:solidFill>
                  <a:srgbClr val="000000"/>
                </a:solidFill>
                <a:latin typeface="Calibri" pitchFamily="34" charset="0"/>
                <a:cs typeface="Calibri" pitchFamily="34" charset="0"/>
              </a:rPr>
              <a:t>(</a:t>
            </a:r>
            <a:r>
              <a:rPr lang="de-DE"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0)= </a:t>
            </a:r>
            <a:r>
              <a:rPr lang="de-DE" sz="1700" dirty="0">
                <a:solidFill>
                  <a:srgbClr val="000000"/>
                </a:solidFill>
                <a:latin typeface="Calibri" pitchFamily="34" charset="0"/>
                <a:cs typeface="Calibri" pitchFamily="34" charset="0"/>
              </a:rPr>
              <a:t>c</a:t>
            </a:r>
            <a:r>
              <a:rPr lang="el-GR" sz="1700" dirty="0">
                <a:solidFill>
                  <a:srgbClr val="000000"/>
                </a:solidFill>
                <a:latin typeface="Calibri" pitchFamily="34" charset="0"/>
                <a:cs typeface="Calibri" pitchFamily="34" charset="0"/>
              </a:rPr>
              <a:t> και </a:t>
            </a:r>
            <a:r>
              <a:rPr lang="de-DE" sz="1700" dirty="0" err="1">
                <a:solidFill>
                  <a:srgbClr val="000000"/>
                </a:solidFill>
                <a:latin typeface="Calibri" pitchFamily="34" charset="0"/>
                <a:cs typeface="Calibri" pitchFamily="34" charset="0"/>
              </a:rPr>
              <a:t>ln</a:t>
            </a:r>
            <a:r>
              <a:rPr lang="el-GR" sz="1700" dirty="0">
                <a:solidFill>
                  <a:srgbClr val="000000"/>
                </a:solidFill>
                <a:latin typeface="Calibri" pitchFamily="34" charset="0"/>
                <a:cs typeface="Calibri" pitchFamily="34" charset="0"/>
              </a:rPr>
              <a:t>(</a:t>
            </a:r>
            <a:r>
              <a:rPr lang="de-DE" sz="1700" dirty="0">
                <a:solidFill>
                  <a:srgbClr val="000000"/>
                </a:solidFill>
                <a:latin typeface="Calibri" pitchFamily="34" charset="0"/>
                <a:cs typeface="Calibri" pitchFamily="34" charset="0"/>
              </a:rPr>
              <a:t>z</a:t>
            </a:r>
            <a:r>
              <a:rPr lang="el-GR" sz="1700" dirty="0">
                <a:solidFill>
                  <a:srgbClr val="000000"/>
                </a:solidFill>
                <a:latin typeface="Calibri" pitchFamily="34" charset="0"/>
                <a:cs typeface="Calibri" pitchFamily="34" charset="0"/>
              </a:rPr>
              <a:t>) = </a:t>
            </a:r>
            <a:r>
              <a:rPr lang="de-DE" sz="1700" dirty="0">
                <a:solidFill>
                  <a:srgbClr val="000000"/>
                </a:solidFill>
                <a:latin typeface="Calibri" pitchFamily="34" charset="0"/>
                <a:cs typeface="Calibri" pitchFamily="34" charset="0"/>
              </a:rPr>
              <a:t>x</a:t>
            </a:r>
            <a:r>
              <a:rPr lang="el-GR" sz="1700" dirty="0">
                <a:solidFill>
                  <a:srgbClr val="000000"/>
                </a:solidFill>
                <a:latin typeface="Calibri" pitchFamily="34" charset="0"/>
                <a:cs typeface="Calibri" pitchFamily="34" charset="0"/>
              </a:rPr>
              <a:t>. Με γραμμική παλινδρόμηση προσδιορίζονται τα </a:t>
            </a:r>
            <a:r>
              <a:rPr lang="en-GB" sz="1700" dirty="0">
                <a:solidFill>
                  <a:srgbClr val="000000"/>
                </a:solidFill>
                <a:latin typeface="Calibri" pitchFamily="34" charset="0"/>
                <a:cs typeface="Calibri" pitchFamily="34" charset="0"/>
              </a:rPr>
              <a:t>m</a:t>
            </a:r>
            <a:r>
              <a:rPr lang="el-GR" sz="1700" dirty="0">
                <a:solidFill>
                  <a:srgbClr val="000000"/>
                </a:solidFill>
                <a:latin typeface="Calibri" pitchFamily="34" charset="0"/>
                <a:cs typeface="Calibri" pitchFamily="34" charset="0"/>
              </a:rPr>
              <a:t> και </a:t>
            </a:r>
            <a:r>
              <a:rPr lang="en-GB" sz="1700" dirty="0">
                <a:solidFill>
                  <a:srgbClr val="000000"/>
                </a:solidFill>
                <a:latin typeface="Calibri" pitchFamily="34" charset="0"/>
                <a:cs typeface="Calibri" pitchFamily="34" charset="0"/>
              </a:rPr>
              <a:t>c</a:t>
            </a:r>
            <a:r>
              <a:rPr lang="el-GR" sz="1700" dirty="0">
                <a:solidFill>
                  <a:srgbClr val="000000"/>
                </a:solidFill>
                <a:latin typeface="Calibri" pitchFamily="34" charset="0"/>
                <a:cs typeface="Calibri" pitchFamily="34" charset="0"/>
              </a:rPr>
              <a:t>, άρα και τα </a:t>
            </a:r>
            <a:r>
              <a:rPr lang="en-GB" sz="1700" dirty="0">
                <a:solidFill>
                  <a:srgbClr val="000000"/>
                </a:solidFill>
                <a:latin typeface="Calibri" pitchFamily="34" charset="0"/>
                <a:cs typeface="Calibri" pitchFamily="34" charset="0"/>
              </a:rPr>
              <a:t>u</a:t>
            </a:r>
            <a:r>
              <a:rPr lang="el-GR" sz="1700" dirty="0">
                <a:solidFill>
                  <a:srgbClr val="000000"/>
                </a:solidFill>
                <a:latin typeface="Calibri" pitchFamily="34" charset="0"/>
                <a:cs typeface="Calibri" pitchFamily="34" charset="0"/>
              </a:rPr>
              <a:t>* και </a:t>
            </a:r>
            <a:r>
              <a:rPr lang="en-GB" sz="1700" dirty="0">
                <a:solidFill>
                  <a:srgbClr val="000000"/>
                </a:solidFill>
                <a:latin typeface="Calibri" pitchFamily="34" charset="0"/>
                <a:cs typeface="Calibri" pitchFamily="34" charset="0"/>
              </a:rPr>
              <a:t>z</a:t>
            </a:r>
            <a:r>
              <a:rPr lang="el-GR" sz="1700" baseline="-25000" dirty="0">
                <a:solidFill>
                  <a:srgbClr val="000000"/>
                </a:solidFill>
                <a:latin typeface="Calibri" pitchFamily="34" charset="0"/>
                <a:cs typeface="Calibri" pitchFamily="34" charset="0"/>
              </a:rPr>
              <a:t>0</a:t>
            </a:r>
            <a:r>
              <a:rPr lang="el-GR" sz="1700" dirty="0">
                <a:solidFill>
                  <a:srgbClr val="000000"/>
                </a:solidFill>
                <a:latin typeface="Calibri" pitchFamily="34" charset="0"/>
                <a:cs typeface="Calibri" pitchFamily="34" charset="0"/>
              </a:rPr>
              <a:t>. </a:t>
            </a:r>
          </a:p>
        </p:txBody>
      </p:sp>
      <p:graphicFrame>
        <p:nvGraphicFramePr>
          <p:cNvPr id="82950" name="Object 6"/>
          <p:cNvGraphicFramePr>
            <a:graphicFrameLocks noChangeAspect="1"/>
          </p:cNvGraphicFramePr>
          <p:nvPr/>
        </p:nvGraphicFramePr>
        <p:xfrm>
          <a:off x="3347864" y="2204864"/>
          <a:ext cx="1511300" cy="779463"/>
        </p:xfrm>
        <a:graphic>
          <a:graphicData uri="http://schemas.openxmlformats.org/presentationml/2006/ole">
            <mc:AlternateContent xmlns:mc="http://schemas.openxmlformats.org/markup-compatibility/2006">
              <mc:Choice xmlns:v="urn:schemas-microsoft-com:vml" Requires="v">
                <p:oleObj spid="_x0000_s1040399" name="Equation" r:id="rId4" imgW="812520" imgH="419040" progId="Equation.3">
                  <p:embed/>
                </p:oleObj>
              </mc:Choice>
              <mc:Fallback>
                <p:oleObj name="Equation" r:id="rId4" imgW="81252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204864"/>
                        <a:ext cx="15113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lang="el-GR" sz="2800" b="1" dirty="0">
              <a:solidFill>
                <a:sysClr val="windowText" lastClr="000000"/>
              </a:solidFill>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Aft>
                <a:spcPts val="0"/>
              </a:spcAft>
              <a:defRPr/>
            </a:pPr>
            <a:endParaRPr lang="el-GR" sz="3200" dirty="0">
              <a:solidFill>
                <a:sysClr val="windowText" lastClr="000000"/>
              </a:solidFill>
              <a:latin typeface="Bookman Old Style" pitchFamily="18" charset="0"/>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seddyn2-16"/>
          <p:cNvPicPr>
            <a:picLocks noChangeAspect="1" noChangeArrowheads="1"/>
          </p:cNvPicPr>
          <p:nvPr/>
        </p:nvPicPr>
        <p:blipFill>
          <a:blip r:embed="rId3" cstate="print">
            <a:lum bright="-10000" contrast="12000"/>
          </a:blip>
          <a:srcRect t="3796" r="5275"/>
          <a:stretch>
            <a:fillRect/>
          </a:stretch>
        </p:blipFill>
        <p:spPr bwMode="auto">
          <a:xfrm>
            <a:off x="251520" y="1031507"/>
            <a:ext cx="4252719" cy="5688483"/>
          </a:xfrm>
          <a:prstGeom prst="rect">
            <a:avLst/>
          </a:prstGeom>
          <a:noFill/>
        </p:spPr>
      </p:pic>
      <p:sp>
        <p:nvSpPr>
          <p:cNvPr id="84997" name="Rectangle 5"/>
          <p:cNvSpPr>
            <a:spLocks noChangeArrowheads="1"/>
          </p:cNvSpPr>
          <p:nvPr/>
        </p:nvSpPr>
        <p:spPr bwMode="auto">
          <a:xfrm>
            <a:off x="4703144" y="5805264"/>
            <a:ext cx="4427984" cy="830997"/>
          </a:xfrm>
          <a:prstGeom prst="rect">
            <a:avLst/>
          </a:prstGeom>
          <a:noFill/>
          <a:ln w="9525">
            <a:noFill/>
            <a:miter lim="800000"/>
            <a:headEnd/>
            <a:tailEnd/>
          </a:ln>
          <a:effectLst/>
        </p:spPr>
        <p:txBody>
          <a:bodyPr wrap="square">
            <a:spAutoFit/>
          </a:bodyPr>
          <a:lstStyle/>
          <a:p>
            <a:r>
              <a:rPr lang="el-GR" sz="1600" b="1" i="1" dirty="0">
                <a:solidFill>
                  <a:srgbClr val="0000FF"/>
                </a:solidFill>
                <a:latin typeface="Calibri" pitchFamily="34" charset="0"/>
                <a:cs typeface="Calibri" pitchFamily="34" charset="0"/>
              </a:rPr>
              <a:t>Σχήμα 12 </a:t>
            </a:r>
            <a:r>
              <a:rPr lang="el-GR" sz="1600" i="1" dirty="0">
                <a:solidFill>
                  <a:srgbClr val="0000FF"/>
                </a:solidFill>
                <a:latin typeface="Calibri" pitchFamily="34" charset="0"/>
                <a:cs typeface="Calibri" pitchFamily="34" charset="0"/>
              </a:rPr>
              <a:t>Υπολογισμός της </a:t>
            </a:r>
            <a:r>
              <a:rPr lang="el-GR" sz="1600" i="1" dirty="0" err="1">
                <a:solidFill>
                  <a:srgbClr val="0000FF"/>
                </a:solidFill>
                <a:latin typeface="Calibri" pitchFamily="34" charset="0"/>
                <a:cs typeface="Calibri" pitchFamily="34" charset="0"/>
              </a:rPr>
              <a:t>διατμητικής</a:t>
            </a:r>
            <a:r>
              <a:rPr lang="el-GR" sz="1600" i="1" dirty="0">
                <a:solidFill>
                  <a:srgbClr val="0000FF"/>
                </a:solidFill>
                <a:latin typeface="Calibri" pitchFamily="34" charset="0"/>
                <a:cs typeface="Calibri" pitchFamily="34" charset="0"/>
              </a:rPr>
              <a:t> τάσης χρησιμοποιώντας το προφίλ της ταχύτητας (</a:t>
            </a:r>
            <a:r>
              <a:rPr lang="en-US" sz="1600" i="1" dirty="0">
                <a:solidFill>
                  <a:srgbClr val="0000FF"/>
                </a:solidFill>
                <a:latin typeface="Calibri" pitchFamily="34" charset="0"/>
                <a:cs typeface="Calibri" pitchFamily="34" charset="0"/>
              </a:rPr>
              <a:t>The Law of the Wall)</a:t>
            </a:r>
            <a:endParaRPr lang="el-GR" sz="1600" i="1" dirty="0">
              <a:solidFill>
                <a:srgbClr val="0000FF"/>
              </a:solidFill>
              <a:latin typeface="Calibri" pitchFamily="34" charset="0"/>
              <a:cs typeface="Calibri" pitchFamily="34" charset="0"/>
            </a:endParaRPr>
          </a:p>
        </p:txBody>
      </p:sp>
      <p:sp>
        <p:nvSpPr>
          <p:cNvPr id="84999" name="Rectangle 7"/>
          <p:cNvSpPr>
            <a:spLocks noChangeArrowheads="1"/>
          </p:cNvSpPr>
          <p:nvPr/>
        </p:nvSpPr>
        <p:spPr bwMode="auto">
          <a:xfrm>
            <a:off x="30940" y="404664"/>
            <a:ext cx="4103687" cy="548680"/>
          </a:xfrm>
          <a:prstGeom prst="rect">
            <a:avLst/>
          </a:prstGeom>
          <a:noFill/>
          <a:ln w="9525">
            <a:noFill/>
            <a:miter lim="800000"/>
            <a:headEnd/>
            <a:tailEnd/>
          </a:ln>
          <a:effectLst/>
        </p:spPr>
        <p:txBody>
          <a:bodyPr anchor="ctr"/>
          <a:lstStyle/>
          <a:p>
            <a:pPr algn="ctr"/>
            <a:r>
              <a:rPr lang="el-GR" sz="2000" b="1" dirty="0">
                <a:solidFill>
                  <a:srgbClr val="3333FF"/>
                </a:solidFill>
                <a:latin typeface="Calibri" pitchFamily="34" charset="0"/>
                <a:cs typeface="Calibri" pitchFamily="34" charset="0"/>
              </a:rPr>
              <a:t>Η μέθοδος του προφίλ ταχύτητας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Text Box 8"/>
          <p:cNvSpPr txBox="1">
            <a:spLocks noChangeArrowheads="1"/>
          </p:cNvSpPr>
          <p:nvPr/>
        </p:nvSpPr>
        <p:spPr bwMode="auto">
          <a:xfrm>
            <a:off x="286565" y="963354"/>
            <a:ext cx="3091744" cy="430887"/>
          </a:xfrm>
          <a:prstGeom prst="rect">
            <a:avLst/>
          </a:prstGeom>
          <a:noFill/>
          <a:ln w="9525">
            <a:noFill/>
            <a:miter lim="800000"/>
            <a:headEnd/>
            <a:tailEnd/>
          </a:ln>
          <a:effectLst/>
        </p:spPr>
        <p:txBody>
          <a:bodyPr wrap="none">
            <a:spAutoFit/>
          </a:bodyPr>
          <a:lstStyle/>
          <a:p>
            <a:r>
              <a:rPr lang="el-GR" sz="2200" b="1" dirty="0">
                <a:solidFill>
                  <a:srgbClr val="0000FF"/>
                </a:solidFill>
                <a:latin typeface="Calibri" pitchFamily="34" charset="0"/>
                <a:cs typeface="Calibri" pitchFamily="34" charset="0"/>
              </a:rPr>
              <a:t>Κατάλληλος εξοπλισμός </a:t>
            </a:r>
            <a:endParaRPr lang="en-US" sz="2200" b="1" dirty="0">
              <a:solidFill>
                <a:srgbClr val="0000FF"/>
              </a:solidFill>
              <a:latin typeface="Calibri" pitchFamily="34" charset="0"/>
              <a:cs typeface="Calibri" pitchFamily="34" charset="0"/>
            </a:endParaRPr>
          </a:p>
        </p:txBody>
      </p:sp>
      <p:sp>
        <p:nvSpPr>
          <p:cNvPr id="12"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lang="el-GR" sz="2800" b="1" dirty="0">
              <a:solidFill>
                <a:sysClr val="windowText" lastClr="000000"/>
              </a:solidFill>
              <a:latin typeface="Bookman Old Style" pitchFamily="18" charset="0"/>
            </a:endParaRPr>
          </a:p>
        </p:txBody>
      </p:sp>
      <p:cxnSp>
        <p:nvCxnSpPr>
          <p:cNvPr id="13" name="12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4"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Aft>
                <a:spcPts val="0"/>
              </a:spcAft>
              <a:defRPr/>
            </a:pPr>
            <a:endParaRPr lang="el-GR" sz="3200" dirty="0">
              <a:solidFill>
                <a:sysClr val="windowText" lastClr="000000"/>
              </a:solidFill>
              <a:latin typeface="Bookman Old Style" pitchFamily="18" charset="0"/>
            </a:endParaRPr>
          </a:p>
        </p:txBody>
      </p:sp>
      <p:cxnSp>
        <p:nvCxnSpPr>
          <p:cNvPr id="15" name="14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 name="Rectangle 3"/>
          <p:cNvSpPr txBox="1">
            <a:spLocks noChangeArrowheads="1"/>
          </p:cNvSpPr>
          <p:nvPr/>
        </p:nvSpPr>
        <p:spPr>
          <a:xfrm>
            <a:off x="251520" y="1412776"/>
            <a:ext cx="6264696" cy="4968551"/>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To </a:t>
            </a:r>
            <a:r>
              <a:rPr kumimoji="0" lang="en-GB"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ADCP </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εκπέμπει ηχητικές δέσμες υπό γωνία ως προς την κάθετο. Η διάταξη αυτή επιτρέπει </a:t>
            </a:r>
            <a:r>
              <a:rPr kumimoji="0" lang="el-GR" sz="1800" b="0" i="0" u="none" strike="noStrike" kern="0" cap="none" spc="0" normalizeH="0" baseline="0" noProof="0" dirty="0">
                <a:ln>
                  <a:noFill/>
                </a:ln>
                <a:solidFill>
                  <a:srgbClr val="3333FF"/>
                </a:solidFill>
                <a:effectLst/>
                <a:uLnTx/>
                <a:uFillTx/>
                <a:latin typeface="Calibri" pitchFamily="34" charset="0"/>
                <a:ea typeface="+mn-ea"/>
                <a:cs typeface="Calibri" pitchFamily="34" charset="0"/>
              </a:rPr>
              <a:t>μέσω του χρόνου καταγραφής</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του </a:t>
            </a:r>
            <a:r>
              <a:rPr kumimoji="0" lang="el-GR" sz="1800" b="0" i="0" u="none" strike="noStrike" kern="0" cap="none" spc="0" normalizeH="0" baseline="0" noProof="0" dirty="0" err="1">
                <a:ln>
                  <a:noFill/>
                </a:ln>
                <a:solidFill>
                  <a:schemeClr val="tx1"/>
                </a:solidFill>
                <a:effectLst/>
                <a:uLnTx/>
                <a:uFillTx/>
                <a:latin typeface="Calibri" pitchFamily="34" charset="0"/>
                <a:ea typeface="+mn-ea"/>
                <a:cs typeface="Calibri" pitchFamily="34" charset="0"/>
              </a:rPr>
              <a:t>οπισθοσκεδαζόμενου</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ήχου μετά από κάθε εκπομπή </a:t>
            </a:r>
            <a:r>
              <a:rPr kumimoji="0" lang="el-GR" sz="1800" b="0" i="0" u="none" strike="noStrike" kern="0" cap="none" spc="0" normalizeH="0" baseline="0" noProof="0" dirty="0">
                <a:ln>
                  <a:noFill/>
                </a:ln>
                <a:solidFill>
                  <a:srgbClr val="3333FF"/>
                </a:solidFill>
                <a:effectLst/>
                <a:uLnTx/>
                <a:uFillTx/>
                <a:latin typeface="Calibri" pitchFamily="34" charset="0"/>
                <a:ea typeface="+mn-ea"/>
                <a:cs typeface="Calibri" pitchFamily="34" charset="0"/>
              </a:rPr>
              <a:t>την διαίρεση του σε χρονικά διαστήματα άφιξης </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από συγκεκριμένα διαστήματα απόστασης από τον πομποδέκτη της κάθε δέσμης, γνωρίζοντας την μέση ταχύτητα ήχου στο νερό.</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Ο τρόπος αυτός </a:t>
            </a:r>
            <a:r>
              <a:rPr kumimoji="0" lang="el-GR" sz="1800" b="0" i="0" u="none" strike="noStrike" kern="0" cap="none" spc="0" normalizeH="0" baseline="0" noProof="0" dirty="0">
                <a:ln>
                  <a:noFill/>
                </a:ln>
                <a:solidFill>
                  <a:srgbClr val="3333FF"/>
                </a:solidFill>
                <a:effectLst/>
                <a:uLnTx/>
                <a:uFillTx/>
                <a:latin typeface="Calibri" pitchFamily="34" charset="0"/>
                <a:ea typeface="+mn-ea"/>
                <a:cs typeface="Calibri" pitchFamily="34" charset="0"/>
              </a:rPr>
              <a:t>συντελεί αρχικά στον υπολογισμό της συνιστώσας της ταχύτητας σε διάφορα βάθη </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a:t>
            </a:r>
            <a:r>
              <a:rPr kumimoji="0" lang="el-GR" sz="1800" b="0" i="0" u="none" strike="noStrike" kern="0" cap="none" spc="0" normalizeH="0" baseline="0" noProof="0" dirty="0" err="1">
                <a:ln>
                  <a:noFill/>
                </a:ln>
                <a:solidFill>
                  <a:schemeClr val="tx1"/>
                </a:solidFill>
                <a:effectLst/>
                <a:uLnTx/>
                <a:uFillTx/>
                <a:latin typeface="Calibri" pitchFamily="34" charset="0"/>
                <a:ea typeface="+mn-ea"/>
                <a:cs typeface="Calibri" pitchFamily="34" charset="0"/>
              </a:rPr>
              <a:t>στρωματίδια</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ή </a:t>
            </a:r>
            <a:r>
              <a:rPr kumimoji="0" lang="en-GB"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bins</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κατά μήκος της ηχητικής δέσμης και έπειτα στον συνδυασμό των συνιστωσών από κάθε δέσμη για την απόδοση του τρισδιάστατου διανύσματος της ταχύτητας.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20000"/>
              </a:spcBef>
              <a:spcAft>
                <a:spcPct val="0"/>
              </a:spcAft>
              <a:buClrTx/>
              <a:buSzTx/>
              <a:tabLst/>
              <a:defRPr/>
            </a:pPr>
            <a:r>
              <a:rPr kumimoji="0" lang="el-GR" sz="1800" b="0" i="0" u="sng" strike="noStrike" kern="0" cap="none" spc="0" normalizeH="0" baseline="0" noProof="0" dirty="0">
                <a:ln>
                  <a:noFill/>
                </a:ln>
                <a:solidFill>
                  <a:srgbClr val="3333FF"/>
                </a:solidFill>
                <a:effectLst/>
                <a:uLnTx/>
                <a:uFillTx/>
                <a:latin typeface="Calibri" pitchFamily="34" charset="0"/>
                <a:ea typeface="+mn-ea"/>
                <a:cs typeface="Calibri" pitchFamily="34" charset="0"/>
              </a:rPr>
              <a:t>Σημείωση</a:t>
            </a:r>
            <a:r>
              <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Καθώς όμως οι καταγραφές </a:t>
            </a:r>
            <a:r>
              <a:rPr lang="el-GR" sz="1800" kern="0" dirty="0">
                <a:latin typeface="Calibri" pitchFamily="34" charset="0"/>
                <a:cs typeface="Calibri" pitchFamily="34" charset="0"/>
              </a:rPr>
              <a:t>πλησίον στο όργανο η/και στον πυθμένα </a:t>
            </a:r>
            <a:r>
              <a:rPr lang="en-US" sz="1800" kern="0" dirty="0">
                <a:latin typeface="Calibri" pitchFamily="34" charset="0"/>
                <a:cs typeface="Calibri" pitchFamily="34" charset="0"/>
              </a:rPr>
              <a:t>(</a:t>
            </a:r>
            <a:r>
              <a:rPr lang="el-GR" sz="1800" kern="0" dirty="0">
                <a:latin typeface="Calibri" pitchFamily="34" charset="0"/>
                <a:cs typeface="Calibri" pitchFamily="34" charset="0"/>
              </a:rPr>
              <a:t>δηλ. τα πρώτα και τελευταία </a:t>
            </a:r>
            <a:r>
              <a:rPr lang="en-US" sz="1800" kern="0" dirty="0">
                <a:latin typeface="Calibri" pitchFamily="34" charset="0"/>
                <a:cs typeface="Calibri" pitchFamily="34" charset="0"/>
              </a:rPr>
              <a:t>bins</a:t>
            </a:r>
            <a:r>
              <a:rPr lang="el-GR" sz="1800" kern="0" dirty="0">
                <a:latin typeface="Calibri" pitchFamily="34" charset="0"/>
                <a:cs typeface="Calibri" pitchFamily="34" charset="0"/>
              </a:rPr>
              <a:t>) αυτό το όργανο δεν είναι πολύ χρήσιμο σε μελέτες στο οριακό στρώμα</a:t>
            </a:r>
            <a:endParaRPr kumimoji="0" lang="en-GB"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8" name="5 - Εικόνα"/>
          <p:cNvPicPr>
            <a:picLocks noChangeAspect="1" noChangeArrowheads="1"/>
          </p:cNvPicPr>
          <p:nvPr/>
        </p:nvPicPr>
        <p:blipFill>
          <a:blip r:embed="rId5" cstate="print"/>
          <a:srcRect l="36433" r="33414"/>
          <a:stretch>
            <a:fillRect/>
          </a:stretch>
        </p:blipFill>
        <p:spPr bwMode="auto">
          <a:xfrm>
            <a:off x="6443911" y="1700113"/>
            <a:ext cx="2232025" cy="41767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348040" y="1274799"/>
            <a:ext cx="8210302" cy="561851"/>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Ο νόμος τετραγωνικής τριβής (</a:t>
            </a:r>
            <a:r>
              <a:rPr lang="en-GB" sz="2200" b="1" dirty="0">
                <a:solidFill>
                  <a:srgbClr val="0000FF"/>
                </a:solidFill>
                <a:latin typeface="Calibri" pitchFamily="34" charset="0"/>
                <a:cs typeface="Calibri" pitchFamily="34" charset="0"/>
              </a:rPr>
              <a:t>quadratic friction law</a:t>
            </a:r>
            <a:r>
              <a:rPr lang="el-GR" sz="2200" b="1" dirty="0">
                <a:solidFill>
                  <a:srgbClr val="0000FF"/>
                </a:solidFill>
                <a:latin typeface="Calibri" pitchFamily="34" charset="0"/>
                <a:cs typeface="Calibri" pitchFamily="34" charset="0"/>
              </a:rPr>
              <a:t>)</a:t>
            </a:r>
          </a:p>
        </p:txBody>
      </p:sp>
      <p:sp>
        <p:nvSpPr>
          <p:cNvPr id="89093" name="Rectangle 5"/>
          <p:cNvSpPr>
            <a:spLocks noChangeArrowheads="1"/>
          </p:cNvSpPr>
          <p:nvPr/>
        </p:nvSpPr>
        <p:spPr bwMode="auto">
          <a:xfrm>
            <a:off x="390388" y="1946320"/>
            <a:ext cx="8353425" cy="3673475"/>
          </a:xfrm>
          <a:prstGeom prst="rect">
            <a:avLst/>
          </a:prstGeom>
          <a:noFill/>
          <a:ln w="9525">
            <a:noFill/>
            <a:miter lim="800000"/>
            <a:headEnd/>
            <a:tailEnd/>
          </a:ln>
          <a:effectLst/>
        </p:spPr>
        <p:txBody>
          <a:bodyPr/>
          <a:lstStyle/>
          <a:p>
            <a:pPr marL="342900" indent="-342900">
              <a:lnSpc>
                <a:spcPct val="90000"/>
              </a:lnSpc>
              <a:spcBef>
                <a:spcPct val="20000"/>
              </a:spcBef>
            </a:pPr>
            <a:r>
              <a:rPr lang="el-GR" sz="1800" dirty="0">
                <a:solidFill>
                  <a:srgbClr val="000000"/>
                </a:solidFill>
                <a:latin typeface="Calibri" pitchFamily="34" charset="0"/>
                <a:cs typeface="Calibri" pitchFamily="34" charset="0"/>
              </a:rPr>
              <a:t>Ένας άλλος απλός τρόπος είναι η χρήση το νόμου της τετραγωνικής τριβής (</a:t>
            </a:r>
            <a:r>
              <a:rPr lang="en-GB" sz="1800" dirty="0">
                <a:solidFill>
                  <a:srgbClr val="000000"/>
                </a:solidFill>
                <a:latin typeface="Calibri" pitchFamily="34" charset="0"/>
                <a:cs typeface="Calibri" pitchFamily="34" charset="0"/>
              </a:rPr>
              <a:t>Quadratic friction law</a:t>
            </a:r>
            <a:r>
              <a:rPr lang="el-GR" sz="1800" dirty="0">
                <a:solidFill>
                  <a:srgbClr val="000000"/>
                </a:solidFill>
                <a:latin typeface="Calibri" pitchFamily="34" charset="0"/>
                <a:cs typeface="Calibri" pitchFamily="34" charset="0"/>
              </a:rPr>
              <a:t>)</a:t>
            </a:r>
          </a:p>
          <a:p>
            <a:pPr marL="342900" indent="-342900" algn="ctr">
              <a:spcBef>
                <a:spcPct val="20000"/>
              </a:spcBef>
            </a:pPr>
            <a:endParaRPr lang="el-GR" sz="1800" dirty="0">
              <a:solidFill>
                <a:srgbClr val="000000"/>
              </a:solidFill>
              <a:latin typeface="Calibri" pitchFamily="34" charset="0"/>
              <a:cs typeface="Calibri" pitchFamily="34" charset="0"/>
            </a:endParaRPr>
          </a:p>
          <a:p>
            <a:pPr marL="342900" indent="-342900" algn="ctr">
              <a:spcBef>
                <a:spcPct val="20000"/>
              </a:spcBef>
            </a:pPr>
            <a:r>
              <a:rPr lang="el-GR" sz="1800" dirty="0">
                <a:solidFill>
                  <a:srgbClr val="000000"/>
                </a:solidFill>
                <a:latin typeface="Calibri" pitchFamily="34" charset="0"/>
                <a:cs typeface="Calibri" pitchFamily="34" charset="0"/>
              </a:rPr>
              <a:t>τ</a:t>
            </a:r>
            <a:r>
              <a:rPr lang="el-GR" sz="1800" baseline="-25000" dirty="0">
                <a:solidFill>
                  <a:srgbClr val="000000"/>
                </a:solidFill>
                <a:latin typeface="Calibri" pitchFamily="34" charset="0"/>
                <a:cs typeface="Calibri" pitchFamily="34" charset="0"/>
              </a:rPr>
              <a:t>0</a:t>
            </a:r>
            <a:r>
              <a:rPr lang="el-GR" sz="1800" dirty="0">
                <a:solidFill>
                  <a:srgbClr val="000000"/>
                </a:solidFill>
                <a:latin typeface="Calibri" pitchFamily="34" charset="0"/>
                <a:cs typeface="Calibri" pitchFamily="34" charset="0"/>
              </a:rPr>
              <a:t> = ρ</a:t>
            </a:r>
            <a:r>
              <a:rPr lang="en-GB" sz="1800" dirty="0">
                <a:solidFill>
                  <a:srgbClr val="000000"/>
                </a:solidFill>
                <a:latin typeface="Calibri" pitchFamily="34" charset="0"/>
                <a:cs typeface="Calibri" pitchFamily="34" charset="0"/>
              </a:rPr>
              <a:t>C</a:t>
            </a:r>
            <a:r>
              <a:rPr lang="en-GB" sz="1800" baseline="-25000" dirty="0">
                <a:solidFill>
                  <a:srgbClr val="000000"/>
                </a:solidFill>
                <a:latin typeface="Calibri" pitchFamily="34" charset="0"/>
                <a:cs typeface="Calibri" pitchFamily="34" charset="0"/>
              </a:rPr>
              <a:t>z</a:t>
            </a:r>
            <a:r>
              <a:rPr lang="en-GB" sz="1800" dirty="0">
                <a:solidFill>
                  <a:srgbClr val="000000"/>
                </a:solidFill>
                <a:latin typeface="Calibri" pitchFamily="34" charset="0"/>
                <a:cs typeface="Calibri" pitchFamily="34" charset="0"/>
              </a:rPr>
              <a:t>u</a:t>
            </a:r>
            <a:r>
              <a:rPr lang="en-GB" sz="1800" baseline="-25000" dirty="0">
                <a:solidFill>
                  <a:srgbClr val="000000"/>
                </a:solidFill>
                <a:latin typeface="Calibri" pitchFamily="34" charset="0"/>
                <a:cs typeface="Calibri" pitchFamily="34" charset="0"/>
              </a:rPr>
              <a:t>z</a:t>
            </a:r>
            <a:r>
              <a:rPr lang="en-GB" sz="1800" baseline="30000" dirty="0">
                <a:solidFill>
                  <a:srgbClr val="000000"/>
                </a:solidFill>
                <a:latin typeface="Calibri" pitchFamily="34" charset="0"/>
                <a:cs typeface="Calibri" pitchFamily="34" charset="0"/>
              </a:rPr>
              <a:t>2</a:t>
            </a:r>
            <a:r>
              <a:rPr lang="el-GR" sz="1800" dirty="0">
                <a:solidFill>
                  <a:srgbClr val="000000"/>
                </a:solidFill>
                <a:latin typeface="Calibri" pitchFamily="34" charset="0"/>
                <a:cs typeface="Calibri" pitchFamily="34" charset="0"/>
              </a:rPr>
              <a:t> </a:t>
            </a:r>
          </a:p>
          <a:p>
            <a:pPr marL="342900" indent="-342900">
              <a:spcBef>
                <a:spcPct val="20000"/>
              </a:spcBef>
            </a:pPr>
            <a:endParaRPr lang="el-GR" sz="1800" dirty="0">
              <a:solidFill>
                <a:srgbClr val="000000"/>
              </a:solidFill>
              <a:latin typeface="Calibri" pitchFamily="34" charset="0"/>
              <a:cs typeface="Calibri" pitchFamily="34" charset="0"/>
            </a:endParaRPr>
          </a:p>
          <a:p>
            <a:pPr marL="342900" indent="-342900">
              <a:spcBef>
                <a:spcPct val="20000"/>
              </a:spcBef>
            </a:pPr>
            <a:r>
              <a:rPr lang="el-GR" sz="1800" dirty="0">
                <a:solidFill>
                  <a:srgbClr val="000000"/>
                </a:solidFill>
                <a:latin typeface="Calibri" pitchFamily="34" charset="0"/>
                <a:cs typeface="Calibri" pitchFamily="34" charset="0"/>
              </a:rPr>
              <a:t>όπου </a:t>
            </a:r>
            <a:r>
              <a:rPr lang="en-GB" sz="1800" dirty="0" err="1">
                <a:solidFill>
                  <a:srgbClr val="000000"/>
                </a:solidFill>
                <a:latin typeface="Calibri" pitchFamily="34" charset="0"/>
                <a:cs typeface="Calibri" pitchFamily="34" charset="0"/>
              </a:rPr>
              <a:t>C</a:t>
            </a:r>
            <a:r>
              <a:rPr lang="en-GB" sz="1800" baseline="-25000" dirty="0" err="1">
                <a:solidFill>
                  <a:srgbClr val="000000"/>
                </a:solidFill>
                <a:latin typeface="Calibri" pitchFamily="34" charset="0"/>
                <a:cs typeface="Calibri" pitchFamily="34" charset="0"/>
              </a:rPr>
              <a:t>z</a:t>
            </a:r>
            <a:r>
              <a:rPr lang="en-GB" sz="1800" dirty="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είναι ο συντελεστής τριβής (από πίνακες, συνήθως 100 </a:t>
            </a:r>
            <a:r>
              <a:rPr lang="en-US" sz="1800" dirty="0">
                <a:solidFill>
                  <a:srgbClr val="000000"/>
                </a:solidFill>
                <a:latin typeface="Calibri" pitchFamily="34" charset="0"/>
                <a:cs typeface="Calibri" pitchFamily="34" charset="0"/>
              </a:rPr>
              <a:t>cm</a:t>
            </a:r>
            <a:r>
              <a:rPr lang="el-GR" sz="1800" dirty="0">
                <a:solidFill>
                  <a:srgbClr val="000000"/>
                </a:solidFill>
                <a:latin typeface="Calibri" pitchFamily="34" charset="0"/>
                <a:cs typeface="Calibri" pitchFamily="34" charset="0"/>
              </a:rPr>
              <a:t> από τον βυθό) και </a:t>
            </a:r>
            <a:r>
              <a:rPr lang="en-GB" sz="1800" dirty="0" err="1">
                <a:solidFill>
                  <a:srgbClr val="000000"/>
                </a:solidFill>
                <a:latin typeface="Calibri" pitchFamily="34" charset="0"/>
                <a:cs typeface="Calibri" pitchFamily="34" charset="0"/>
              </a:rPr>
              <a:t>U</a:t>
            </a:r>
            <a:r>
              <a:rPr lang="en-GB" sz="1800" baseline="-25000" dirty="0" err="1">
                <a:solidFill>
                  <a:srgbClr val="000000"/>
                </a:solidFill>
                <a:latin typeface="Calibri" pitchFamily="34" charset="0"/>
                <a:cs typeface="Calibri" pitchFamily="34" charset="0"/>
              </a:rPr>
              <a:t>z</a:t>
            </a:r>
            <a:r>
              <a:rPr lang="el-GR" sz="1800" dirty="0">
                <a:solidFill>
                  <a:srgbClr val="000000"/>
                </a:solidFill>
                <a:latin typeface="Calibri" pitchFamily="34" charset="0"/>
                <a:cs typeface="Calibri" pitchFamily="34" charset="0"/>
              </a:rPr>
              <a:t> η ταχύτητα ροής στο ίδιο βάθος</a:t>
            </a:r>
          </a:p>
          <a:p>
            <a:pPr marL="342900" indent="-342900">
              <a:spcBef>
                <a:spcPct val="20000"/>
              </a:spcBef>
            </a:pPr>
            <a:endParaRPr lang="en-US" sz="1800" dirty="0">
              <a:solidFill>
                <a:srgbClr val="000000"/>
              </a:solidFill>
              <a:latin typeface="Calibri" pitchFamily="34" charset="0"/>
              <a:cs typeface="Calibri" pitchFamily="34" charset="0"/>
            </a:endParaRPr>
          </a:p>
          <a:p>
            <a:pPr marL="342900" indent="-342900">
              <a:spcBef>
                <a:spcPct val="20000"/>
              </a:spcBef>
            </a:pPr>
            <a:endParaRPr lang="el-GR" sz="1800" dirty="0">
              <a:solidFill>
                <a:srgbClr val="000000"/>
              </a:solidFill>
              <a:latin typeface="Calibri" pitchFamily="34" charset="0"/>
              <a:cs typeface="Calibri" pitchFamily="34" charset="0"/>
            </a:endParaRPr>
          </a:p>
          <a:p>
            <a:pPr marL="342900" indent="-342900">
              <a:spcBef>
                <a:spcPct val="20000"/>
              </a:spcBef>
            </a:pPr>
            <a:r>
              <a:rPr lang="el-GR" sz="1800" dirty="0">
                <a:solidFill>
                  <a:srgbClr val="000000"/>
                </a:solidFill>
                <a:latin typeface="Calibri" pitchFamily="34" charset="0"/>
                <a:cs typeface="Calibri" pitchFamily="34" charset="0"/>
              </a:rPr>
              <a:t>Η μέθοδος αυτή όμως εξαρτάται από τις μετρήσεις άλλων ερευνητών για τον προσδιορισμό του </a:t>
            </a:r>
            <a:r>
              <a:rPr lang="en-GB" sz="1800" dirty="0" err="1">
                <a:solidFill>
                  <a:srgbClr val="000000"/>
                </a:solidFill>
                <a:latin typeface="Calibri" pitchFamily="34" charset="0"/>
                <a:cs typeface="Calibri" pitchFamily="34" charset="0"/>
              </a:rPr>
              <a:t>C</a:t>
            </a:r>
            <a:r>
              <a:rPr lang="en-GB" sz="1800" baseline="-25000" dirty="0" err="1">
                <a:solidFill>
                  <a:srgbClr val="000000"/>
                </a:solidFill>
                <a:latin typeface="Calibri" pitchFamily="34" charset="0"/>
                <a:cs typeface="Calibri" pitchFamily="34" charset="0"/>
              </a:rPr>
              <a:t>z</a:t>
            </a:r>
            <a:endParaRPr lang="el-GR" sz="1800" b="1" dirty="0">
              <a:solidFill>
                <a:srgbClr val="000000"/>
              </a:solidFill>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lang="el-GR" sz="2800" b="1" dirty="0">
              <a:solidFill>
                <a:sysClr val="windowText" lastClr="000000"/>
              </a:solidFill>
              <a:latin typeface="Bookman Old Style" pitchFamily="18" charset="0"/>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Aft>
                <a:spcPts val="0"/>
              </a:spcAft>
              <a:defRPr/>
            </a:pPr>
            <a:endParaRPr lang="el-GR" sz="3200" dirty="0">
              <a:solidFill>
                <a:sysClr val="windowText" lastClr="000000"/>
              </a:solidFill>
              <a:latin typeface="Bookman Old Style" pitchFamily="18" charset="0"/>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5003800" y="4149080"/>
            <a:ext cx="4140200" cy="1077218"/>
          </a:xfrm>
          <a:prstGeom prst="rect">
            <a:avLst/>
          </a:prstGeom>
          <a:noFill/>
          <a:ln w="9525">
            <a:noFill/>
            <a:miter lim="800000"/>
            <a:headEnd/>
            <a:tailEnd/>
          </a:ln>
          <a:effectLst/>
        </p:spPr>
        <p:txBody>
          <a:bodyPr>
            <a:spAutoFit/>
          </a:bodyPr>
          <a:lstStyle/>
          <a:p>
            <a:r>
              <a:rPr lang="el-GR" sz="1600" b="1" i="1" dirty="0">
                <a:solidFill>
                  <a:srgbClr val="0000FF"/>
                </a:solidFill>
                <a:latin typeface="Calibri" pitchFamily="34" charset="0"/>
                <a:cs typeface="Calibri" pitchFamily="34" charset="0"/>
              </a:rPr>
              <a:t>Σχήμα 13 </a:t>
            </a:r>
            <a:r>
              <a:rPr lang="el-GR" sz="1600" i="1" dirty="0">
                <a:solidFill>
                  <a:srgbClr val="0000FF"/>
                </a:solidFill>
                <a:latin typeface="Calibri" pitchFamily="34" charset="0"/>
                <a:cs typeface="Calibri" pitchFamily="34" charset="0"/>
              </a:rPr>
              <a:t>Ολοκληρωμένο όργανο </a:t>
            </a:r>
            <a:r>
              <a:rPr lang="en-GB" sz="1600" i="1" dirty="0">
                <a:solidFill>
                  <a:srgbClr val="0000FF"/>
                </a:solidFill>
                <a:latin typeface="Calibri" pitchFamily="34" charset="0"/>
                <a:cs typeface="Calibri" pitchFamily="34" charset="0"/>
              </a:rPr>
              <a:t>VALEPORT 808</a:t>
            </a:r>
            <a:r>
              <a:rPr lang="el-GR" sz="1600" i="1" dirty="0">
                <a:solidFill>
                  <a:srgbClr val="0000FF"/>
                </a:solidFill>
                <a:latin typeface="Calibri" pitchFamily="34" charset="0"/>
                <a:cs typeface="Calibri" pitchFamily="34" charset="0"/>
              </a:rPr>
              <a:t> </a:t>
            </a:r>
            <a:r>
              <a:rPr lang="en-GB" sz="1600" i="1" dirty="0">
                <a:solidFill>
                  <a:srgbClr val="0000FF"/>
                </a:solidFill>
                <a:latin typeface="Calibri" pitchFamily="34" charset="0"/>
                <a:cs typeface="Calibri" pitchFamily="34" charset="0"/>
              </a:rPr>
              <a:t>(SOES SOC) </a:t>
            </a:r>
            <a:r>
              <a:rPr lang="el-GR" sz="1600" i="1" dirty="0">
                <a:solidFill>
                  <a:srgbClr val="0000FF"/>
                </a:solidFill>
                <a:latin typeface="Calibri" pitchFamily="34" charset="0"/>
                <a:cs typeface="Calibri" pitchFamily="34" charset="0"/>
              </a:rPr>
              <a:t>για την μέτρηση υδροδυναμικών</a:t>
            </a:r>
            <a:r>
              <a:rPr lang="en-GB"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και </a:t>
            </a:r>
            <a:r>
              <a:rPr lang="el-GR" sz="1600" i="1" dirty="0" err="1">
                <a:solidFill>
                  <a:srgbClr val="0000FF"/>
                </a:solidFill>
                <a:latin typeface="Calibri" pitchFamily="34" charset="0"/>
                <a:cs typeface="Calibri" pitchFamily="34" charset="0"/>
              </a:rPr>
              <a:t>ιζηματοδυναμικών</a:t>
            </a:r>
            <a:r>
              <a:rPr lang="el-GR" sz="1600" i="1" dirty="0">
                <a:solidFill>
                  <a:srgbClr val="0000FF"/>
                </a:solidFill>
                <a:latin typeface="Calibri" pitchFamily="34" charset="0"/>
                <a:cs typeface="Calibri" pitchFamily="34" charset="0"/>
              </a:rPr>
              <a:t> διεργασιών στην ακτή της Ν. Αγγλίας (</a:t>
            </a:r>
            <a:r>
              <a:rPr lang="en-GB" sz="1600" i="1" dirty="0">
                <a:solidFill>
                  <a:srgbClr val="0000FF"/>
                </a:solidFill>
                <a:latin typeface="Calibri" pitchFamily="34" charset="0"/>
                <a:cs typeface="Calibri" pitchFamily="34" charset="0"/>
              </a:rPr>
              <a:t>Elmer</a:t>
            </a:r>
            <a:r>
              <a:rPr lang="en-GB" sz="1600" i="1" dirty="0">
                <a:solidFill>
                  <a:srgbClr val="0000FF"/>
                </a:solidFill>
                <a:effectLst>
                  <a:outerShdw blurRad="38100" dist="38100" dir="2700000" algn="tl">
                    <a:srgbClr val="C0C0C0"/>
                  </a:outerShdw>
                </a:effectLst>
                <a:latin typeface="Calibri" pitchFamily="34" charset="0"/>
                <a:cs typeface="Calibri" pitchFamily="34" charset="0"/>
              </a:rPr>
              <a:t>)</a:t>
            </a:r>
          </a:p>
        </p:txBody>
      </p:sp>
      <p:grpSp>
        <p:nvGrpSpPr>
          <p:cNvPr id="2" name="Group 7"/>
          <p:cNvGrpSpPr>
            <a:grpSpLocks/>
          </p:cNvGrpSpPr>
          <p:nvPr/>
        </p:nvGrpSpPr>
        <p:grpSpPr bwMode="auto">
          <a:xfrm>
            <a:off x="323850" y="836613"/>
            <a:ext cx="4464050" cy="4967287"/>
            <a:chOff x="295" y="391"/>
            <a:chExt cx="2993" cy="2994"/>
          </a:xfrm>
        </p:grpSpPr>
        <p:pic>
          <p:nvPicPr>
            <p:cNvPr id="97284" name="Picture 4" descr="DorosElmer21"/>
            <p:cNvPicPr>
              <a:picLocks noChangeAspect="1" noChangeArrowheads="1"/>
            </p:cNvPicPr>
            <p:nvPr/>
          </p:nvPicPr>
          <p:blipFill>
            <a:blip r:embed="rId3" cstate="print"/>
            <a:srcRect t="4918" r="31194"/>
            <a:stretch>
              <a:fillRect/>
            </a:stretch>
          </p:blipFill>
          <p:spPr bwMode="auto">
            <a:xfrm>
              <a:off x="295" y="391"/>
              <a:ext cx="2976" cy="2994"/>
            </a:xfrm>
            <a:prstGeom prst="rect">
              <a:avLst/>
            </a:prstGeom>
            <a:noFill/>
          </p:spPr>
        </p:pic>
        <p:sp>
          <p:nvSpPr>
            <p:cNvPr id="97286" name="Rectangle 6"/>
            <p:cNvSpPr>
              <a:spLocks noChangeArrowheads="1"/>
            </p:cNvSpPr>
            <p:nvPr/>
          </p:nvSpPr>
          <p:spPr bwMode="auto">
            <a:xfrm>
              <a:off x="295" y="391"/>
              <a:ext cx="2993" cy="2994"/>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473261" y="1019471"/>
            <a:ext cx="8219628" cy="777875"/>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Οι τάσεις του </a:t>
            </a:r>
            <a:r>
              <a:rPr lang="en-GB" sz="2200" b="1" dirty="0">
                <a:solidFill>
                  <a:srgbClr val="0000FF"/>
                </a:solidFill>
                <a:latin typeface="Calibri" pitchFamily="34" charset="0"/>
                <a:cs typeface="Calibri" pitchFamily="34" charset="0"/>
              </a:rPr>
              <a:t>Reynolds</a:t>
            </a:r>
            <a:r>
              <a:rPr lang="el-GR" sz="2200" b="1" dirty="0">
                <a:solidFill>
                  <a:srgbClr val="0000FF"/>
                </a:solidFill>
                <a:latin typeface="Calibri" pitchFamily="34" charset="0"/>
                <a:cs typeface="Calibri" pitchFamily="34" charset="0"/>
              </a:rPr>
              <a:t> (</a:t>
            </a:r>
            <a:r>
              <a:rPr lang="en-GB" sz="2200" b="1" dirty="0">
                <a:solidFill>
                  <a:srgbClr val="0000FF"/>
                </a:solidFill>
                <a:latin typeface="Calibri" pitchFamily="34" charset="0"/>
                <a:cs typeface="Calibri" pitchFamily="34" charset="0"/>
              </a:rPr>
              <a:t>Reynolds Stress or eddy correlation method</a:t>
            </a:r>
            <a:r>
              <a:rPr lang="el-GR" sz="2200" b="1" dirty="0">
                <a:solidFill>
                  <a:srgbClr val="0000FF"/>
                </a:solidFill>
                <a:latin typeface="Calibri" pitchFamily="34" charset="0"/>
                <a:cs typeface="Calibri" pitchFamily="34" charset="0"/>
              </a:rPr>
              <a:t>)</a:t>
            </a:r>
          </a:p>
        </p:txBody>
      </p:sp>
      <p:sp>
        <p:nvSpPr>
          <p:cNvPr id="91141" name="Rectangle 5"/>
          <p:cNvSpPr>
            <a:spLocks noChangeArrowheads="1"/>
          </p:cNvSpPr>
          <p:nvPr/>
        </p:nvSpPr>
        <p:spPr bwMode="auto">
          <a:xfrm>
            <a:off x="390388" y="1899704"/>
            <a:ext cx="8075612" cy="3600450"/>
          </a:xfrm>
          <a:prstGeom prst="rect">
            <a:avLst/>
          </a:prstGeom>
          <a:noFill/>
          <a:ln w="9525">
            <a:noFill/>
            <a:miter lim="800000"/>
            <a:headEnd/>
            <a:tailEnd/>
          </a:ln>
          <a:effectLst/>
        </p:spPr>
        <p:txBody>
          <a:bodyPr/>
          <a:lstStyle/>
          <a:p>
            <a:pPr marL="342900" indent="-342900">
              <a:lnSpc>
                <a:spcPct val="90000"/>
              </a:lnSpc>
              <a:spcBef>
                <a:spcPct val="20000"/>
              </a:spcBef>
            </a:pPr>
            <a:r>
              <a:rPr lang="el-GR" sz="1800" dirty="0">
                <a:solidFill>
                  <a:srgbClr val="000000"/>
                </a:solidFill>
                <a:latin typeface="Calibri" pitchFamily="34" charset="0"/>
                <a:cs typeface="Calibri" pitchFamily="34" charset="0"/>
              </a:rPr>
              <a:t>Αυτή η μέθοδος απαιτεί </a:t>
            </a:r>
            <a:r>
              <a:rPr lang="el-GR" sz="1800" dirty="0" err="1">
                <a:solidFill>
                  <a:srgbClr val="000000"/>
                </a:solidFill>
                <a:latin typeface="Calibri" pitchFamily="34" charset="0"/>
                <a:cs typeface="Calibri" pitchFamily="34" charset="0"/>
              </a:rPr>
              <a:t>υψίσυχνες</a:t>
            </a:r>
            <a:r>
              <a:rPr lang="el-GR" sz="1800" dirty="0">
                <a:solidFill>
                  <a:srgbClr val="000000"/>
                </a:solidFill>
                <a:latin typeface="Calibri" pitchFamily="34" charset="0"/>
                <a:cs typeface="Calibri" pitchFamily="34" charset="0"/>
              </a:rPr>
              <a:t> μετρήσεις </a:t>
            </a:r>
            <a:r>
              <a:rPr lang="en-GB" sz="1800" dirty="0">
                <a:solidFill>
                  <a:srgbClr val="000000"/>
                </a:solidFill>
                <a:latin typeface="Calibri" pitchFamily="34" charset="0"/>
                <a:cs typeface="Calibri" pitchFamily="34" charset="0"/>
              </a:rPr>
              <a:t>(</a:t>
            </a:r>
            <a:r>
              <a:rPr lang="el-GR" sz="1800" dirty="0" err="1">
                <a:solidFill>
                  <a:srgbClr val="000000"/>
                </a:solidFill>
                <a:latin typeface="Calibri" pitchFamily="34" charset="0"/>
                <a:cs typeface="Calibri" pitchFamily="34" charset="0"/>
              </a:rPr>
              <a:t>μέτρησεις</a:t>
            </a:r>
            <a:r>
              <a:rPr lang="el-GR" sz="1800" dirty="0">
                <a:solidFill>
                  <a:srgbClr val="000000"/>
                </a:solidFill>
                <a:latin typeface="Calibri" pitchFamily="34" charset="0"/>
                <a:cs typeface="Calibri" pitchFamily="34" charset="0"/>
              </a:rPr>
              <a:t> με συχνότητα πάνω από </a:t>
            </a:r>
            <a:r>
              <a:rPr lang="en-GB" sz="1800" dirty="0">
                <a:solidFill>
                  <a:srgbClr val="000000"/>
                </a:solidFill>
                <a:latin typeface="Calibri" pitchFamily="34" charset="0"/>
                <a:cs typeface="Calibri" pitchFamily="34" charset="0"/>
              </a:rPr>
              <a:t>3Hz </a:t>
            </a:r>
            <a:r>
              <a:rPr lang="el-GR" sz="1800" dirty="0">
                <a:solidFill>
                  <a:srgbClr val="000000"/>
                </a:solidFill>
                <a:latin typeface="Calibri" pitchFamily="34" charset="0"/>
                <a:cs typeface="Calibri" pitchFamily="34" charset="0"/>
              </a:rPr>
              <a:t>και συνήθως </a:t>
            </a:r>
            <a:r>
              <a:rPr lang="en-GB" sz="1800" dirty="0">
                <a:solidFill>
                  <a:srgbClr val="000000"/>
                </a:solidFill>
                <a:latin typeface="Calibri" pitchFamily="34" charset="0"/>
                <a:cs typeface="Calibri" pitchFamily="34" charset="0"/>
              </a:rPr>
              <a:t>5-20 Hz)</a:t>
            </a:r>
            <a:r>
              <a:rPr lang="el-GR" sz="1800" dirty="0">
                <a:solidFill>
                  <a:srgbClr val="000000"/>
                </a:solidFill>
                <a:latin typeface="Calibri" pitchFamily="34" charset="0"/>
                <a:cs typeface="Calibri" pitchFamily="34" charset="0"/>
              </a:rPr>
              <a:t> και έτσι τα κατάλληλα όργανα </a:t>
            </a:r>
            <a:r>
              <a:rPr lang="en-GB" sz="1800" dirty="0">
                <a:solidFill>
                  <a:srgbClr val="000000"/>
                </a:solidFill>
                <a:latin typeface="Calibri" pitchFamily="34" charset="0"/>
                <a:cs typeface="Calibri" pitchFamily="34" charset="0"/>
              </a:rPr>
              <a:t>(</a:t>
            </a:r>
            <a:r>
              <a:rPr lang="el-GR" sz="1800" dirty="0">
                <a:solidFill>
                  <a:srgbClr val="000000"/>
                </a:solidFill>
                <a:latin typeface="Calibri" pitchFamily="34" charset="0"/>
                <a:cs typeface="Calibri" pitchFamily="34" charset="0"/>
              </a:rPr>
              <a:t>π.χ. ηλεκτρομαγνητικοί </a:t>
            </a:r>
            <a:r>
              <a:rPr lang="el-GR" sz="1800" dirty="0" err="1">
                <a:solidFill>
                  <a:srgbClr val="000000"/>
                </a:solidFill>
                <a:latin typeface="Calibri" pitchFamily="34" charset="0"/>
                <a:cs typeface="Calibri" pitchFamily="34" charset="0"/>
              </a:rPr>
              <a:t>ρευματογράφοι</a:t>
            </a:r>
            <a:r>
              <a:rPr lang="el-GR" sz="1800" dirty="0">
                <a:solidFill>
                  <a:srgbClr val="000000"/>
                </a:solidFill>
                <a:latin typeface="Calibri" pitchFamily="34" charset="0"/>
                <a:cs typeface="Calibri" pitchFamily="34" charset="0"/>
              </a:rPr>
              <a:t>). </a:t>
            </a:r>
          </a:p>
          <a:p>
            <a:pPr marL="342900" indent="-342900"/>
            <a:endParaRPr lang="el-GR" sz="1800" dirty="0">
              <a:solidFill>
                <a:srgbClr val="000000"/>
              </a:solidFill>
              <a:latin typeface="Calibri" pitchFamily="34" charset="0"/>
              <a:cs typeface="Calibri" pitchFamily="34" charset="0"/>
            </a:endParaRPr>
          </a:p>
          <a:p>
            <a:pPr marL="342900" indent="-342900"/>
            <a:r>
              <a:rPr lang="el-GR" sz="1800" dirty="0">
                <a:solidFill>
                  <a:srgbClr val="000000"/>
                </a:solidFill>
                <a:latin typeface="Calibri" pitchFamily="34" charset="0"/>
                <a:cs typeface="Calibri" pitchFamily="34" charset="0"/>
              </a:rPr>
              <a:t>Η μέθοδος βασίζεται στην</a:t>
            </a:r>
            <a:r>
              <a:rPr lang="en-GB" sz="1800" dirty="0">
                <a:solidFill>
                  <a:srgbClr val="000000"/>
                </a:solidFill>
                <a:latin typeface="Calibri" pitchFamily="34" charset="0"/>
                <a:cs typeface="Calibri" pitchFamily="34" charset="0"/>
              </a:rPr>
              <a:t>:</a:t>
            </a:r>
            <a:endParaRPr lang="el-GR" sz="1800" dirty="0">
              <a:solidFill>
                <a:srgbClr val="000000"/>
              </a:solidFill>
              <a:latin typeface="Calibri" pitchFamily="34" charset="0"/>
              <a:cs typeface="Calibri" pitchFamily="34" charset="0"/>
            </a:endParaRPr>
          </a:p>
          <a:p>
            <a:pPr marL="342900" indent="-342900">
              <a:lnSpc>
                <a:spcPct val="90000"/>
              </a:lnSpc>
              <a:spcBef>
                <a:spcPct val="20000"/>
              </a:spcBef>
            </a:pPr>
            <a:endParaRPr lang="el-GR" sz="1800" dirty="0">
              <a:solidFill>
                <a:srgbClr val="000000"/>
              </a:solidFill>
              <a:latin typeface="Calibri" pitchFamily="34" charset="0"/>
              <a:cs typeface="Calibri" pitchFamily="34" charset="0"/>
            </a:endParaRPr>
          </a:p>
          <a:p>
            <a:pPr marL="342900" indent="-342900">
              <a:lnSpc>
                <a:spcPct val="90000"/>
              </a:lnSpc>
              <a:spcBef>
                <a:spcPct val="20000"/>
              </a:spcBef>
            </a:pPr>
            <a:endParaRPr lang="el-GR" sz="1800" dirty="0">
              <a:solidFill>
                <a:srgbClr val="000000"/>
              </a:solidFill>
              <a:effectLst>
                <a:outerShdw blurRad="38100" dist="38100" dir="2700000" algn="tl">
                  <a:srgbClr val="C0C0C0"/>
                </a:outerShdw>
              </a:effectLst>
              <a:latin typeface="Calibri" pitchFamily="34" charset="0"/>
              <a:cs typeface="Calibri" pitchFamily="34" charset="0"/>
            </a:endParaRPr>
          </a:p>
          <a:p>
            <a:pPr marL="342900" indent="-342900">
              <a:lnSpc>
                <a:spcPct val="90000"/>
              </a:lnSpc>
              <a:spcBef>
                <a:spcPct val="20000"/>
              </a:spcBef>
            </a:pPr>
            <a:endParaRPr lang="el-GR" sz="1800" dirty="0">
              <a:solidFill>
                <a:srgbClr val="000000"/>
              </a:solidFill>
              <a:effectLst>
                <a:outerShdw blurRad="38100" dist="38100" dir="2700000" algn="tl">
                  <a:srgbClr val="C0C0C0"/>
                </a:outerShdw>
              </a:effectLst>
              <a:latin typeface="Calibri" pitchFamily="34" charset="0"/>
              <a:cs typeface="Calibri" pitchFamily="34" charset="0"/>
            </a:endParaRPr>
          </a:p>
          <a:p>
            <a:pPr marL="342900" indent="-342900">
              <a:lnSpc>
                <a:spcPct val="90000"/>
              </a:lnSpc>
              <a:spcBef>
                <a:spcPct val="20000"/>
              </a:spcBef>
            </a:pPr>
            <a:endParaRPr lang="el-GR" sz="1800" dirty="0">
              <a:solidFill>
                <a:srgbClr val="000000"/>
              </a:solidFill>
              <a:effectLst>
                <a:outerShdw blurRad="38100" dist="38100" dir="2700000" algn="tl">
                  <a:srgbClr val="C0C0C0"/>
                </a:outerShdw>
              </a:effectLst>
              <a:latin typeface="Calibri" pitchFamily="34" charset="0"/>
              <a:cs typeface="Calibri" pitchFamily="34" charset="0"/>
            </a:endParaRPr>
          </a:p>
          <a:p>
            <a:pPr marL="342900" indent="-342900">
              <a:lnSpc>
                <a:spcPct val="90000"/>
              </a:lnSpc>
              <a:spcBef>
                <a:spcPct val="20000"/>
              </a:spcBef>
            </a:pPr>
            <a:r>
              <a:rPr lang="el-GR" sz="1800" dirty="0">
                <a:solidFill>
                  <a:srgbClr val="000000"/>
                </a:solidFill>
                <a:latin typeface="Calibri" pitchFamily="34" charset="0"/>
                <a:cs typeface="Calibri" pitchFamily="34" charset="0"/>
              </a:rPr>
              <a:t>Όπου η μπάρα δείχνει την μέση στον χρόνο τιμή των τυρβωδών μεταβολών της ταχύτητας</a:t>
            </a:r>
            <a:r>
              <a:rPr lang="en-GB" sz="1800" dirty="0">
                <a:solidFill>
                  <a:srgbClr val="000000"/>
                </a:solidFill>
                <a:latin typeface="Calibri" pitchFamily="34" charset="0"/>
                <a:cs typeface="Calibri" pitchFamily="34" charset="0"/>
              </a:rPr>
              <a:t>. </a:t>
            </a:r>
            <a:endParaRPr lang="el-GR" sz="1800" dirty="0">
              <a:solidFill>
                <a:srgbClr val="000000"/>
              </a:solidFill>
              <a:latin typeface="Calibri" pitchFamily="34" charset="0"/>
              <a:cs typeface="Calibri" pitchFamily="34" charset="0"/>
            </a:endParaRPr>
          </a:p>
        </p:txBody>
      </p:sp>
      <p:sp>
        <p:nvSpPr>
          <p:cNvPr id="9114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sz="2200" b="1">
              <a:solidFill>
                <a:srgbClr val="FFFF00"/>
              </a:solidFill>
              <a:latin typeface="Calibri" pitchFamily="34" charset="0"/>
            </a:endParaRPr>
          </a:p>
        </p:txBody>
      </p:sp>
      <p:sp>
        <p:nvSpPr>
          <p:cNvPr id="9114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en-GB" sz="2200" b="1">
              <a:solidFill>
                <a:srgbClr val="FFFF00"/>
              </a:solidFill>
              <a:latin typeface="Calibri" pitchFamily="34" charset="0"/>
            </a:endParaRPr>
          </a:p>
        </p:txBody>
      </p:sp>
      <p:graphicFrame>
        <p:nvGraphicFramePr>
          <p:cNvPr id="91144" name="Object 8"/>
          <p:cNvGraphicFramePr>
            <a:graphicFrameLocks noChangeAspect="1"/>
          </p:cNvGraphicFramePr>
          <p:nvPr>
            <p:extLst>
              <p:ext uri="{D42A27DB-BD31-4B8C-83A1-F6EECF244321}">
                <p14:modId xmlns:p14="http://schemas.microsoft.com/office/powerpoint/2010/main" val="2543854531"/>
              </p:ext>
            </p:extLst>
          </p:nvPr>
        </p:nvGraphicFramePr>
        <p:xfrm>
          <a:off x="3491880" y="3530220"/>
          <a:ext cx="1296987" cy="469900"/>
        </p:xfrm>
        <a:graphic>
          <a:graphicData uri="http://schemas.openxmlformats.org/presentationml/2006/ole">
            <mc:AlternateContent xmlns:mc="http://schemas.openxmlformats.org/markup-compatibility/2006">
              <mc:Choice xmlns:v="urn:schemas-microsoft-com:vml" Requires="v">
                <p:oleObj spid="_x0000_s1041423" name="Εξίσωση" r:id="rId4" imgW="660113" imgH="241195" progId="Equation.3">
                  <p:embed/>
                </p:oleObj>
              </mc:Choice>
              <mc:Fallback>
                <p:oleObj name="Εξίσωση" r:id="rId4" imgW="660113" imgH="241195"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530220"/>
                        <a:ext cx="129698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lang="el-GR" sz="2800" b="1" dirty="0">
              <a:solidFill>
                <a:sysClr val="windowText" lastClr="000000"/>
              </a:solidFill>
              <a:latin typeface="Bookman Old Style" pitchFamily="18" charset="0"/>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Aft>
                <a:spcPts val="0"/>
              </a:spcAft>
              <a:defRPr/>
            </a:pPr>
            <a:endParaRPr lang="el-GR" sz="3200" dirty="0">
              <a:solidFill>
                <a:sysClr val="windowText" lastClr="000000"/>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3568" y="1556792"/>
            <a:ext cx="7848872" cy="4114800"/>
          </a:xfrm>
        </p:spPr>
        <p:txBody>
          <a:bodyPr/>
          <a:lstStyle/>
          <a:p>
            <a:pPr marL="0" indent="0" algn="just" eaLnBrk="1" hangingPunct="1">
              <a:buFontTx/>
              <a:buNone/>
            </a:pPr>
            <a:r>
              <a:rPr lang="el-GR" altLang="el-GR" sz="2000" dirty="0">
                <a:latin typeface="Calibri" pitchFamily="34" charset="0"/>
              </a:rPr>
              <a:t>Οι ακτές αποτελούν τα όρια ξηράς, θάλασσας και ατμόσφαιρας και έτσι επηρεάζονται από τις φυσικές και ανθρωπογενείς διεργασίες όλων αυτών των συστημάτων.</a:t>
            </a:r>
            <a:endParaRPr lang="en-GB" altLang="el-GR" sz="2000" dirty="0">
              <a:latin typeface="Calibri" pitchFamily="34" charset="0"/>
            </a:endParaRPr>
          </a:p>
          <a:p>
            <a:pPr marL="0" indent="0" algn="just" eaLnBrk="1" hangingPunct="1">
              <a:buFontTx/>
              <a:buNone/>
            </a:pPr>
            <a:endParaRPr lang="el-GR" altLang="el-GR" sz="2000" dirty="0">
              <a:latin typeface="Calibri" pitchFamily="34" charset="0"/>
            </a:endParaRPr>
          </a:p>
          <a:p>
            <a:pPr marL="0" indent="0" algn="just" eaLnBrk="1" hangingPunct="1">
              <a:buFontTx/>
              <a:buNone/>
            </a:pPr>
            <a:r>
              <a:rPr lang="el-GR" altLang="el-GR" sz="2000" dirty="0">
                <a:latin typeface="Calibri" pitchFamily="34" charset="0"/>
              </a:rPr>
              <a:t>Αλλά</a:t>
            </a:r>
          </a:p>
          <a:p>
            <a:pPr marL="0" indent="0" algn="just" eaLnBrk="1" hangingPunct="1">
              <a:buFontTx/>
              <a:buNone/>
            </a:pPr>
            <a:r>
              <a:rPr lang="el-GR" altLang="el-GR" sz="2000" dirty="0">
                <a:latin typeface="Calibri" pitchFamily="34" charset="0"/>
              </a:rPr>
              <a:t>ο απλός αυτός ορισμός περιπλέκεται αφού:</a:t>
            </a:r>
          </a:p>
          <a:p>
            <a:pPr marL="0" indent="0" algn="just" eaLnBrk="1" hangingPunct="1">
              <a:buFontTx/>
              <a:buNone/>
            </a:pPr>
            <a:endParaRPr lang="el-GR" altLang="el-GR" sz="2000" dirty="0">
              <a:latin typeface="Calibri" pitchFamily="34" charset="0"/>
            </a:endParaRPr>
          </a:p>
          <a:p>
            <a:pPr marL="266700" indent="-266700" algn="just" eaLnBrk="1" hangingPunct="1"/>
            <a:r>
              <a:rPr lang="el-GR" altLang="el-GR" sz="2000" dirty="0">
                <a:latin typeface="Calibri" pitchFamily="34" charset="0"/>
              </a:rPr>
              <a:t>Η μορφολογία και οι γεωλογικές διεργασίες μπορούν να ελέγχονται μακριά από το προφανές ‘φυσικό όριο’.</a:t>
            </a:r>
          </a:p>
          <a:p>
            <a:pPr marL="266700" indent="-266700" algn="just" eaLnBrk="1" hangingPunct="1"/>
            <a:endParaRPr lang="el-GR" altLang="el-GR" sz="2000" dirty="0">
              <a:latin typeface="Calibri" pitchFamily="34" charset="0"/>
            </a:endParaRPr>
          </a:p>
          <a:p>
            <a:pPr marL="266700" indent="-266700" algn="just" eaLnBrk="1" hangingPunct="1"/>
            <a:r>
              <a:rPr lang="el-GR" altLang="el-GR" sz="2000" dirty="0">
                <a:latin typeface="Calibri" pitchFamily="34" charset="0"/>
              </a:rPr>
              <a:t>Σε κάποια περιβάλλοντα (π.χ. παλιρροιακά ή με έντονη υδροδυναμική ενέργεια) το όριο αυτό μπορεί να αλλάζει συνεχώς.</a:t>
            </a:r>
            <a:endParaRPr lang="en-US" altLang="el-GR" sz="2000" dirty="0">
              <a:latin typeface="Calibri" pitchFamily="34" charset="0"/>
            </a:endParaRPr>
          </a:p>
        </p:txBody>
      </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3"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 Box 5"/>
          <p:cNvSpPr txBox="1">
            <a:spLocks noChangeArrowheads="1"/>
          </p:cNvSpPr>
          <p:nvPr/>
        </p:nvSpPr>
        <p:spPr bwMode="auto">
          <a:xfrm>
            <a:off x="5148065" y="5410019"/>
            <a:ext cx="3888432" cy="584775"/>
          </a:xfrm>
          <a:prstGeom prst="rect">
            <a:avLst/>
          </a:prstGeom>
          <a:noFill/>
          <a:ln w="9525">
            <a:noFill/>
            <a:miter lim="800000"/>
            <a:headEnd/>
            <a:tailEnd/>
          </a:ln>
          <a:effectLst/>
        </p:spPr>
        <p:txBody>
          <a:bodyPr wrap="square">
            <a:spAutoFit/>
          </a:bodyPr>
          <a:lstStyle/>
          <a:p>
            <a:r>
              <a:rPr lang="el-GR" sz="1600" b="1" i="1" dirty="0">
                <a:solidFill>
                  <a:srgbClr val="0000FF"/>
                </a:solidFill>
                <a:latin typeface="Calibri" pitchFamily="34" charset="0"/>
                <a:cs typeface="Calibri" pitchFamily="34" charset="0"/>
              </a:rPr>
              <a:t>Σχήμα 14 </a:t>
            </a:r>
            <a:r>
              <a:rPr lang="el-GR" sz="1600" i="1" dirty="0">
                <a:solidFill>
                  <a:srgbClr val="0000FF"/>
                </a:solidFill>
                <a:latin typeface="Calibri" pitchFamily="34" charset="0"/>
                <a:cs typeface="Calibri" pitchFamily="34" charset="0"/>
              </a:rPr>
              <a:t>Γράφημα που δείχνει </a:t>
            </a:r>
            <a:r>
              <a:rPr lang="el-GR" sz="1600" i="1" dirty="0" err="1">
                <a:solidFill>
                  <a:srgbClr val="0000FF"/>
                </a:solidFill>
                <a:latin typeface="Calibri" pitchFamily="34" charset="0"/>
                <a:cs typeface="Calibri" pitchFamily="34" charset="0"/>
              </a:rPr>
              <a:t>υψίσυχνες</a:t>
            </a:r>
            <a:r>
              <a:rPr lang="el-GR" sz="1600" i="1" dirty="0">
                <a:solidFill>
                  <a:srgbClr val="0000FF"/>
                </a:solidFill>
                <a:latin typeface="Calibri" pitchFamily="34" charset="0"/>
                <a:cs typeface="Calibri" pitchFamily="34" charset="0"/>
              </a:rPr>
              <a:t> μεταβολές της ταχύτητας στην τυρβώδη ροή </a:t>
            </a:r>
          </a:p>
        </p:txBody>
      </p:sp>
      <p:grpSp>
        <p:nvGrpSpPr>
          <p:cNvPr id="2" name="Group 7"/>
          <p:cNvGrpSpPr>
            <a:grpSpLocks/>
          </p:cNvGrpSpPr>
          <p:nvPr/>
        </p:nvGrpSpPr>
        <p:grpSpPr bwMode="auto">
          <a:xfrm>
            <a:off x="395288" y="476250"/>
            <a:ext cx="4608512" cy="5759450"/>
            <a:chOff x="476" y="482"/>
            <a:chExt cx="2645" cy="3492"/>
          </a:xfrm>
        </p:grpSpPr>
        <p:pic>
          <p:nvPicPr>
            <p:cNvPr id="93188" name="Picture 4" descr="seddyn3-17"/>
            <p:cNvPicPr>
              <a:picLocks noChangeAspect="1" noChangeArrowheads="1"/>
            </p:cNvPicPr>
            <p:nvPr/>
          </p:nvPicPr>
          <p:blipFill>
            <a:blip r:embed="rId3" cstate="print"/>
            <a:srcRect r="11159"/>
            <a:stretch>
              <a:fillRect/>
            </a:stretch>
          </p:blipFill>
          <p:spPr bwMode="auto">
            <a:xfrm>
              <a:off x="476" y="482"/>
              <a:ext cx="2645" cy="3475"/>
            </a:xfrm>
            <a:prstGeom prst="rect">
              <a:avLst/>
            </a:prstGeom>
            <a:noFill/>
          </p:spPr>
        </p:pic>
        <p:sp>
          <p:nvSpPr>
            <p:cNvPr id="93190" name="Rectangle 6"/>
            <p:cNvSpPr>
              <a:spLocks noChangeArrowheads="1"/>
            </p:cNvSpPr>
            <p:nvPr/>
          </p:nvSpPr>
          <p:spPr bwMode="auto">
            <a:xfrm>
              <a:off x="476" y="482"/>
              <a:ext cx="2631" cy="3492"/>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93193" name="Text Box 9"/>
          <p:cNvSpPr txBox="1">
            <a:spLocks noChangeArrowheads="1"/>
          </p:cNvSpPr>
          <p:nvPr/>
        </p:nvSpPr>
        <p:spPr bwMode="auto">
          <a:xfrm>
            <a:off x="5076056" y="467389"/>
            <a:ext cx="2878480" cy="430887"/>
          </a:xfrm>
          <a:prstGeom prst="rect">
            <a:avLst/>
          </a:prstGeom>
          <a:noFill/>
          <a:ln w="9525">
            <a:noFill/>
            <a:miter lim="800000"/>
            <a:headEnd/>
            <a:tailEnd/>
          </a:ln>
          <a:effectLst/>
        </p:spPr>
        <p:txBody>
          <a:bodyPr wrap="none">
            <a:spAutoFit/>
          </a:bodyPr>
          <a:lstStyle/>
          <a:p>
            <a:r>
              <a:rPr lang="el-GR" sz="2200" b="1" dirty="0">
                <a:solidFill>
                  <a:srgbClr val="0000FF"/>
                </a:solidFill>
                <a:latin typeface="Calibri" pitchFamily="34" charset="0"/>
                <a:cs typeface="Calibri" pitchFamily="34" charset="0"/>
              </a:rPr>
              <a:t>Οι τάσεις του </a:t>
            </a:r>
            <a:r>
              <a:rPr lang="en-GB" sz="2200" b="1" dirty="0">
                <a:solidFill>
                  <a:srgbClr val="0000FF"/>
                </a:solidFill>
                <a:latin typeface="Calibri" pitchFamily="34" charset="0"/>
                <a:cs typeface="Calibri" pitchFamily="34" charset="0"/>
              </a:rPr>
              <a:t>Reynolds</a:t>
            </a:r>
            <a:endParaRPr lang="en-US" sz="2200" b="1" dirty="0">
              <a:solidFill>
                <a:srgbClr val="0000FF"/>
              </a:solidFill>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395287" y="836712"/>
            <a:ext cx="8641209" cy="850900"/>
          </a:xfrm>
          <a:prstGeom prst="rect">
            <a:avLst/>
          </a:prstGeom>
          <a:noFill/>
          <a:ln w="9525">
            <a:noFill/>
            <a:miter lim="800000"/>
            <a:headEnd/>
            <a:tailEnd/>
          </a:ln>
          <a:effectLst/>
        </p:spPr>
        <p:txBody>
          <a:bodyPr anchor="ctr"/>
          <a:lstStyle/>
          <a:p>
            <a:r>
              <a:rPr lang="el-GR" sz="2000" b="1" dirty="0">
                <a:solidFill>
                  <a:srgbClr val="0000FF"/>
                </a:solidFill>
                <a:latin typeface="Calibri" pitchFamily="34" charset="0"/>
                <a:cs typeface="Calibri" pitchFamily="34" charset="0"/>
              </a:rPr>
              <a:t>Ανάγκη για καθορισμό της κρίσιμης </a:t>
            </a:r>
            <a:r>
              <a:rPr lang="el-GR" sz="2000" b="1" dirty="0" err="1">
                <a:solidFill>
                  <a:srgbClr val="0000FF"/>
                </a:solidFill>
                <a:latin typeface="Calibri" pitchFamily="34" charset="0"/>
                <a:cs typeface="Calibri" pitchFamily="34" charset="0"/>
              </a:rPr>
              <a:t>διατμητικής</a:t>
            </a:r>
            <a:r>
              <a:rPr lang="el-GR" sz="2000" b="1" dirty="0">
                <a:solidFill>
                  <a:srgbClr val="0000FF"/>
                </a:solidFill>
                <a:latin typeface="Calibri" pitchFamily="34" charset="0"/>
                <a:cs typeface="Calibri" pitchFamily="34" charset="0"/>
              </a:rPr>
              <a:t> τάσης (κατωφλιού κίνησης) </a:t>
            </a:r>
          </a:p>
        </p:txBody>
      </p:sp>
      <p:sp>
        <p:nvSpPr>
          <p:cNvPr id="76805" name="Rectangle 5"/>
          <p:cNvSpPr>
            <a:spLocks noChangeArrowheads="1"/>
          </p:cNvSpPr>
          <p:nvPr/>
        </p:nvSpPr>
        <p:spPr bwMode="auto">
          <a:xfrm>
            <a:off x="468313" y="1557338"/>
            <a:ext cx="8280400" cy="4895850"/>
          </a:xfrm>
          <a:prstGeom prst="rect">
            <a:avLst/>
          </a:prstGeom>
          <a:noFill/>
          <a:ln w="9525">
            <a:noFill/>
            <a:miter lim="800000"/>
            <a:headEnd/>
            <a:tailEnd/>
          </a:ln>
          <a:effectLst/>
        </p:spPr>
        <p:txBody>
          <a:bodyPr/>
          <a:lstStyle/>
          <a:p>
            <a:pPr marL="342900" indent="-342900"/>
            <a:r>
              <a:rPr lang="el-GR" sz="1800" dirty="0">
                <a:latin typeface="Calibri" pitchFamily="34" charset="0"/>
                <a:cs typeface="Calibri" pitchFamily="34" charset="0"/>
              </a:rPr>
              <a:t>Για την πρόγνωση της μεταφοράς ιζημάτων με βάση υδροδυναμικά δεδομένα χρειάζονται</a:t>
            </a:r>
            <a:r>
              <a:rPr lang="en-US" sz="1800" dirty="0">
                <a:latin typeface="Calibri" pitchFamily="34" charset="0"/>
                <a:cs typeface="Calibri" pitchFamily="34" charset="0"/>
              </a:rPr>
              <a:t>:</a:t>
            </a:r>
          </a:p>
          <a:p>
            <a:pPr marL="342900" indent="-342900"/>
            <a:endParaRPr lang="el-GR" sz="1800" dirty="0">
              <a:latin typeface="Calibri" pitchFamily="34" charset="0"/>
              <a:cs typeface="Calibri" pitchFamily="34" charset="0"/>
            </a:endParaRPr>
          </a:p>
          <a:p>
            <a:pPr marL="342900" indent="-342900">
              <a:buFontTx/>
              <a:buChar char="•"/>
            </a:pPr>
            <a:r>
              <a:rPr lang="el-GR" sz="1800" dirty="0">
                <a:latin typeface="Calibri" pitchFamily="34" charset="0"/>
                <a:cs typeface="Calibri" pitchFamily="34" charset="0"/>
              </a:rPr>
              <a:t>ο υπολογισμός της δύναμης που εξασκείται στα πυθμενικά ιζήματα, δηλ. της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a:t>
            </a:r>
            <a:r>
              <a:rPr lang="en-US" sz="1800" dirty="0">
                <a:latin typeface="Calibri" pitchFamily="34" charset="0"/>
                <a:cs typeface="Calibri" pitchFamily="34" charset="0"/>
              </a:rPr>
              <a:t> (shear stress)</a:t>
            </a:r>
            <a:r>
              <a:rPr lang="el-GR" sz="1800" dirty="0">
                <a:latin typeface="Calibri" pitchFamily="34" charset="0"/>
                <a:cs typeface="Calibri" pitchFamily="34" charset="0"/>
              </a:rPr>
              <a:t> </a:t>
            </a:r>
          </a:p>
          <a:p>
            <a:pPr marL="342900" indent="-342900"/>
            <a:endParaRPr lang="el-GR" sz="1800" dirty="0">
              <a:latin typeface="Calibri" pitchFamily="34" charset="0"/>
              <a:cs typeface="Calibri" pitchFamily="34" charset="0"/>
            </a:endParaRPr>
          </a:p>
          <a:p>
            <a:pPr marL="342900" indent="-342900">
              <a:buFontTx/>
              <a:buChar char="•"/>
            </a:pPr>
            <a:r>
              <a:rPr lang="el-GR" sz="1800" dirty="0">
                <a:latin typeface="Calibri" pitchFamily="34" charset="0"/>
                <a:cs typeface="Calibri" pitchFamily="34" charset="0"/>
              </a:rPr>
              <a:t> ο υπολογισμός/καθορισμός της οριακής τιμής της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 </a:t>
            </a:r>
            <a:r>
              <a:rPr lang="en-US" sz="1800" dirty="0">
                <a:latin typeface="Calibri" pitchFamily="34" charset="0"/>
                <a:cs typeface="Calibri" pitchFamily="34" charset="0"/>
              </a:rPr>
              <a:t>(threshold of movement) </a:t>
            </a:r>
            <a:r>
              <a:rPr lang="el-GR" sz="1800" dirty="0">
                <a:latin typeface="Calibri" pitchFamily="34" charset="0"/>
                <a:cs typeface="Calibri" pitchFamily="34" charset="0"/>
              </a:rPr>
              <a:t>η οποία είναι απαραίτητη για την έναρξη της κίνησης των κόκκων του ιζήματος (που προφανώς εξαρτάται από τις ιδιότητες της ροής και τα χαρακτηριστικά των κόκκων και του πυθμένα) και </a:t>
            </a:r>
          </a:p>
          <a:p>
            <a:pPr marL="342900" indent="-342900"/>
            <a:endParaRPr lang="el-GR" sz="1800" dirty="0">
              <a:latin typeface="Calibri" pitchFamily="34" charset="0"/>
              <a:cs typeface="Calibri" pitchFamily="34" charset="0"/>
            </a:endParaRPr>
          </a:p>
          <a:p>
            <a:pPr marL="342900" indent="-342900">
              <a:buFontTx/>
              <a:buChar char="•"/>
            </a:pPr>
            <a:r>
              <a:rPr lang="el-GR" sz="1800" dirty="0">
                <a:latin typeface="Calibri" pitchFamily="34" charset="0"/>
                <a:cs typeface="Calibri" pitchFamily="34" charset="0"/>
              </a:rPr>
              <a:t> η συνάρτηση μεταφοράς (</a:t>
            </a:r>
            <a:r>
              <a:rPr lang="en-US" sz="1800" dirty="0">
                <a:latin typeface="Calibri" pitchFamily="34" charset="0"/>
                <a:cs typeface="Calibri" pitchFamily="34" charset="0"/>
              </a:rPr>
              <a:t>transfer function</a:t>
            </a:r>
            <a:r>
              <a:rPr lang="el-GR" sz="1800" dirty="0">
                <a:latin typeface="Calibri" pitchFamily="34" charset="0"/>
                <a:cs typeface="Calibri" pitchFamily="34" charset="0"/>
              </a:rPr>
              <a:t>) μεταξύ της περίσσειας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 (</a:t>
            </a:r>
            <a:r>
              <a:rPr lang="en-US" sz="1800" dirty="0">
                <a:latin typeface="Calibri" pitchFamily="34" charset="0"/>
                <a:cs typeface="Calibri" pitchFamily="34" charset="0"/>
              </a:rPr>
              <a:t>excess shear stress</a:t>
            </a:r>
            <a:r>
              <a:rPr lang="el-GR" sz="1800" dirty="0">
                <a:latin typeface="Calibri" pitchFamily="34" charset="0"/>
                <a:cs typeface="Calibri" pitchFamily="34" charset="0"/>
              </a:rPr>
              <a:t>) και της μεταφοράς ιζημάτων</a:t>
            </a:r>
            <a:r>
              <a:rPr lang="en-US" sz="1800" dirty="0">
                <a:latin typeface="Calibri" pitchFamily="34" charset="0"/>
                <a:cs typeface="Calibri" pitchFamily="34" charset="0"/>
              </a:rPr>
              <a:t>.</a:t>
            </a:r>
          </a:p>
          <a:p>
            <a:pPr marL="342900" indent="-342900"/>
            <a:endParaRPr lang="en-US" sz="1800" dirty="0">
              <a:latin typeface="Calibri" pitchFamily="34" charset="0"/>
              <a:cs typeface="Calibri" pitchFamily="34" charset="0"/>
            </a:endParaRPr>
          </a:p>
          <a:p>
            <a:pPr marL="342900" indent="-342900"/>
            <a:r>
              <a:rPr lang="el-GR" sz="1800" dirty="0">
                <a:latin typeface="Calibri" pitchFamily="34" charset="0"/>
                <a:cs typeface="Calibri" pitchFamily="34" charset="0"/>
              </a:rPr>
              <a:t>Οι πρώτες σοβαρές προσπάθειες για τον υπολογισμό (καθορισμό) της οριακής τιμής της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 </a:t>
            </a:r>
            <a:r>
              <a:rPr lang="en-US" sz="1800" dirty="0">
                <a:latin typeface="Calibri" pitchFamily="34" charset="0"/>
                <a:cs typeface="Calibri" pitchFamily="34" charset="0"/>
              </a:rPr>
              <a:t>(threshold of movement) </a:t>
            </a:r>
            <a:r>
              <a:rPr lang="el-GR" sz="1800" dirty="0">
                <a:latin typeface="Calibri" pitchFamily="34" charset="0"/>
                <a:cs typeface="Calibri" pitchFamily="34" charset="0"/>
              </a:rPr>
              <a:t>έγιναν κατά την δεκαετία του 1930 με τα διαγράμματα του </a:t>
            </a:r>
            <a:r>
              <a:rPr lang="en-US" sz="1800" dirty="0" err="1">
                <a:latin typeface="Calibri" pitchFamily="34" charset="0"/>
                <a:cs typeface="Calibri" pitchFamily="34" charset="0"/>
              </a:rPr>
              <a:t>Hjulstrom</a:t>
            </a:r>
            <a:r>
              <a:rPr lang="el-GR" sz="1800" dirty="0">
                <a:latin typeface="Calibri" pitchFamily="34" charset="0"/>
                <a:cs typeface="Calibri" pitchFamily="34" charset="0"/>
              </a:rPr>
              <a:t> και κυρίως με την κλασσική δουλειά του </a:t>
            </a:r>
            <a:r>
              <a:rPr lang="en-US" sz="1800" dirty="0">
                <a:latin typeface="Calibri" pitchFamily="34" charset="0"/>
                <a:cs typeface="Calibri" pitchFamily="34" charset="0"/>
              </a:rPr>
              <a:t>Shields</a:t>
            </a:r>
            <a:endParaRPr lang="el-GR"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3" name="Text Box 25"/>
          <p:cNvSpPr txBox="1">
            <a:spLocks noChangeArrowheads="1"/>
          </p:cNvSpPr>
          <p:nvPr/>
        </p:nvSpPr>
        <p:spPr bwMode="auto">
          <a:xfrm>
            <a:off x="323850" y="5734050"/>
            <a:ext cx="8316913" cy="825500"/>
          </a:xfrm>
          <a:prstGeom prst="rect">
            <a:avLst/>
          </a:prstGeom>
          <a:noFill/>
          <a:ln w="9525">
            <a:noFill/>
            <a:miter lim="800000"/>
            <a:headEnd/>
            <a:tailEnd/>
          </a:ln>
          <a:effectLst/>
        </p:spPr>
        <p:txBody>
          <a:bodyPr>
            <a:spAutoFit/>
          </a:bodyPr>
          <a:lstStyle/>
          <a:p>
            <a:r>
              <a:rPr lang="el-GR" sz="1600" b="1" i="1" dirty="0">
                <a:solidFill>
                  <a:srgbClr val="0000FF"/>
                </a:solidFill>
                <a:latin typeface="Calibri" panose="020F0502020204030204" pitchFamily="34" charset="0"/>
                <a:cs typeface="Calibri" panose="020F0502020204030204" pitchFamily="34" charset="0"/>
              </a:rPr>
              <a:t>Σχήμα 15 </a:t>
            </a:r>
            <a:r>
              <a:rPr lang="el-GR" sz="1600" i="1" dirty="0">
                <a:solidFill>
                  <a:srgbClr val="0000FF"/>
                </a:solidFill>
                <a:latin typeface="Calibri" panose="020F0502020204030204" pitchFamily="34" charset="0"/>
                <a:cs typeface="Calibri" panose="020F0502020204030204" pitchFamily="34" charset="0"/>
              </a:rPr>
              <a:t>Διάγραμμα ροής υπολογισμού της μεταφοράς ιζημάτων (φορτίου πυθμένα (</a:t>
            </a:r>
            <a:r>
              <a:rPr lang="en-US" sz="1600" i="1" dirty="0" err="1">
                <a:solidFill>
                  <a:srgbClr val="0000FF"/>
                </a:solidFill>
                <a:latin typeface="Calibri" panose="020F0502020204030204" pitchFamily="34" charset="0"/>
                <a:cs typeface="Calibri" panose="020F0502020204030204" pitchFamily="34" charset="0"/>
              </a:rPr>
              <a:t>bedload</a:t>
            </a:r>
            <a:r>
              <a:rPr lang="en-US" sz="1600" i="1" dirty="0">
                <a:solidFill>
                  <a:srgbClr val="0000FF"/>
                </a:solidFill>
                <a:latin typeface="Calibri" panose="020F0502020204030204" pitchFamily="34" charset="0"/>
                <a:cs typeface="Calibri" panose="020F0502020204030204" pitchFamily="34" charset="0"/>
              </a:rPr>
              <a:t> transport</a:t>
            </a:r>
            <a:r>
              <a:rPr lang="el-GR" sz="1600" i="1" dirty="0">
                <a:solidFill>
                  <a:srgbClr val="0000FF"/>
                </a:solidFill>
                <a:latin typeface="Calibri" panose="020F0502020204030204" pitchFamily="34" charset="0"/>
                <a:cs typeface="Calibri" panose="020F0502020204030204" pitchFamily="34" charset="0"/>
              </a:rPr>
              <a:t>)) με βάση υδροδυναμικά δεδομένα και της κρίσιμης τ (</a:t>
            </a:r>
            <a:r>
              <a:rPr lang="en-US" sz="1600" i="1" dirty="0">
                <a:solidFill>
                  <a:srgbClr val="0000FF"/>
                </a:solidFill>
                <a:latin typeface="Calibri" panose="020F0502020204030204" pitchFamily="34" charset="0"/>
                <a:cs typeface="Calibri" panose="020F0502020204030204" pitchFamily="34" charset="0"/>
              </a:rPr>
              <a:t>threshold of movement</a:t>
            </a:r>
            <a:r>
              <a:rPr lang="el-GR" sz="1600" i="1" dirty="0">
                <a:solidFill>
                  <a:srgbClr val="0000FF"/>
                </a:solidFill>
                <a:latin typeface="Calibri" panose="020F0502020204030204" pitchFamily="34" charset="0"/>
                <a:cs typeface="Calibri" panose="020F0502020204030204" pitchFamily="34" charset="0"/>
              </a:rPr>
              <a:t>- </a:t>
            </a:r>
            <a:r>
              <a:rPr lang="el-GR" sz="1600" i="1" dirty="0" err="1">
                <a:solidFill>
                  <a:srgbClr val="0000FF"/>
                </a:solidFill>
                <a:latin typeface="Calibri" panose="020F0502020204030204" pitchFamily="34" charset="0"/>
                <a:cs typeface="Calibri" panose="020F0502020204030204" pitchFamily="34" charset="0"/>
              </a:rPr>
              <a:t>διατμητική</a:t>
            </a:r>
            <a:r>
              <a:rPr lang="el-GR" sz="1600" i="1" dirty="0">
                <a:solidFill>
                  <a:srgbClr val="0000FF"/>
                </a:solidFill>
                <a:latin typeface="Calibri" panose="020F0502020204030204" pitchFamily="34" charset="0"/>
                <a:cs typeface="Calibri" panose="020F0502020204030204" pitchFamily="34" charset="0"/>
              </a:rPr>
              <a:t> τάση έναρξης κίνησης των ιζημάτων)</a:t>
            </a:r>
          </a:p>
        </p:txBody>
      </p:sp>
      <p:grpSp>
        <p:nvGrpSpPr>
          <p:cNvPr id="2" name="Group 29"/>
          <p:cNvGrpSpPr>
            <a:grpSpLocks/>
          </p:cNvGrpSpPr>
          <p:nvPr/>
        </p:nvGrpSpPr>
        <p:grpSpPr bwMode="auto">
          <a:xfrm>
            <a:off x="755650" y="404813"/>
            <a:ext cx="7200900" cy="5184775"/>
            <a:chOff x="476" y="255"/>
            <a:chExt cx="4536" cy="3266"/>
          </a:xfrm>
        </p:grpSpPr>
        <p:grpSp>
          <p:nvGrpSpPr>
            <p:cNvPr id="3" name="Group 24"/>
            <p:cNvGrpSpPr>
              <a:grpSpLocks/>
            </p:cNvGrpSpPr>
            <p:nvPr/>
          </p:nvGrpSpPr>
          <p:grpSpPr bwMode="auto">
            <a:xfrm>
              <a:off x="476" y="255"/>
              <a:ext cx="4536" cy="3266"/>
              <a:chOff x="431" y="436"/>
              <a:chExt cx="4717" cy="3493"/>
            </a:xfrm>
          </p:grpSpPr>
          <p:grpSp>
            <p:nvGrpSpPr>
              <p:cNvPr id="4" name="Group 18"/>
              <p:cNvGrpSpPr>
                <a:grpSpLocks/>
              </p:cNvGrpSpPr>
              <p:nvPr/>
            </p:nvGrpSpPr>
            <p:grpSpPr bwMode="auto">
              <a:xfrm>
                <a:off x="612" y="527"/>
                <a:ext cx="1633" cy="3237"/>
                <a:chOff x="930" y="300"/>
                <a:chExt cx="1633" cy="3237"/>
              </a:xfrm>
            </p:grpSpPr>
            <p:sp>
              <p:nvSpPr>
                <p:cNvPr id="124932" name="Line 4"/>
                <p:cNvSpPr>
                  <a:spLocks noChangeShapeType="1"/>
                </p:cNvSpPr>
                <p:nvPr/>
              </p:nvSpPr>
              <p:spPr bwMode="auto">
                <a:xfrm>
                  <a:off x="1837" y="618"/>
                  <a:ext cx="0" cy="1088"/>
                </a:xfrm>
                <a:prstGeom prst="line">
                  <a:avLst/>
                </a:prstGeom>
                <a:noFill/>
                <a:ln w="38100">
                  <a:solidFill>
                    <a:srgbClr val="3333FF"/>
                  </a:solidFill>
                  <a:round/>
                  <a:headEnd/>
                  <a:tailEnd type="triangle" w="med" len="med"/>
                </a:ln>
                <a:effectLst/>
              </p:spPr>
              <p:txBody>
                <a:bodyPr/>
                <a:lstStyle/>
                <a:p>
                  <a:endParaRPr lang="en-GB" sz="2200" b="1">
                    <a:solidFill>
                      <a:srgbClr val="FFFF00"/>
                    </a:solidFill>
                    <a:latin typeface="Calibri" pitchFamily="34" charset="0"/>
                  </a:endParaRPr>
                </a:p>
              </p:txBody>
            </p:sp>
            <p:sp>
              <p:nvSpPr>
                <p:cNvPr id="124933" name="Line 5"/>
                <p:cNvSpPr>
                  <a:spLocks noChangeShapeType="1"/>
                </p:cNvSpPr>
                <p:nvPr/>
              </p:nvSpPr>
              <p:spPr bwMode="auto">
                <a:xfrm flipH="1">
                  <a:off x="1156" y="2024"/>
                  <a:ext cx="635" cy="1224"/>
                </a:xfrm>
                <a:prstGeom prst="line">
                  <a:avLst/>
                </a:prstGeom>
                <a:noFill/>
                <a:ln w="28575">
                  <a:solidFill>
                    <a:srgbClr val="3333FF"/>
                  </a:solidFill>
                  <a:round/>
                  <a:headEnd/>
                  <a:tailEnd type="triangle" w="med" len="med"/>
                </a:ln>
                <a:effectLst/>
              </p:spPr>
              <p:txBody>
                <a:bodyPr/>
                <a:lstStyle/>
                <a:p>
                  <a:endParaRPr lang="en-GB" sz="2200" b="1">
                    <a:solidFill>
                      <a:srgbClr val="FFFF00"/>
                    </a:solidFill>
                    <a:latin typeface="Calibri" pitchFamily="34" charset="0"/>
                  </a:endParaRPr>
                </a:p>
              </p:txBody>
            </p:sp>
            <p:sp>
              <p:nvSpPr>
                <p:cNvPr id="124934" name="Line 6"/>
                <p:cNvSpPr>
                  <a:spLocks noChangeShapeType="1"/>
                </p:cNvSpPr>
                <p:nvPr/>
              </p:nvSpPr>
              <p:spPr bwMode="auto">
                <a:xfrm>
                  <a:off x="1927" y="2024"/>
                  <a:ext cx="363" cy="816"/>
                </a:xfrm>
                <a:prstGeom prst="line">
                  <a:avLst/>
                </a:prstGeom>
                <a:noFill/>
                <a:ln w="38100">
                  <a:solidFill>
                    <a:srgbClr val="3333FF"/>
                  </a:solidFill>
                  <a:round/>
                  <a:headEnd/>
                  <a:tailEnd type="triangle" w="med" len="med"/>
                </a:ln>
                <a:effectLst/>
              </p:spPr>
              <p:txBody>
                <a:bodyPr/>
                <a:lstStyle/>
                <a:p>
                  <a:endParaRPr lang="en-GB" sz="2200" b="1">
                    <a:solidFill>
                      <a:srgbClr val="FFFF00"/>
                    </a:solidFill>
                    <a:latin typeface="Calibri" pitchFamily="34" charset="0"/>
                  </a:endParaRPr>
                </a:p>
              </p:txBody>
            </p:sp>
            <p:grpSp>
              <p:nvGrpSpPr>
                <p:cNvPr id="5" name="Group 12"/>
                <p:cNvGrpSpPr>
                  <a:grpSpLocks/>
                </p:cNvGrpSpPr>
                <p:nvPr/>
              </p:nvGrpSpPr>
              <p:grpSpPr bwMode="auto">
                <a:xfrm>
                  <a:off x="1655" y="1706"/>
                  <a:ext cx="545" cy="308"/>
                  <a:chOff x="1655" y="1706"/>
                  <a:chExt cx="545" cy="308"/>
                </a:xfrm>
              </p:grpSpPr>
              <p:sp>
                <p:nvSpPr>
                  <p:cNvPr id="124936" name="Text Box 8"/>
                  <p:cNvSpPr txBox="1">
                    <a:spLocks noChangeArrowheads="1"/>
                  </p:cNvSpPr>
                  <p:nvPr/>
                </p:nvSpPr>
                <p:spPr bwMode="auto">
                  <a:xfrm>
                    <a:off x="1701" y="1706"/>
                    <a:ext cx="499" cy="308"/>
                  </a:xfrm>
                  <a:prstGeom prst="rect">
                    <a:avLst/>
                  </a:prstGeom>
                  <a:noFill/>
                  <a:ln w="9525">
                    <a:noFill/>
                    <a:miter lim="800000"/>
                    <a:headEnd/>
                    <a:tailEnd/>
                  </a:ln>
                  <a:effectLst/>
                </p:spPr>
                <p:txBody>
                  <a:bodyPr>
                    <a:spAutoFit/>
                  </a:bodyPr>
                  <a:lstStyle/>
                  <a:p>
                    <a:pPr>
                      <a:spcBef>
                        <a:spcPct val="50000"/>
                      </a:spcBef>
                    </a:pPr>
                    <a:r>
                      <a:rPr lang="el-GR" b="1">
                        <a:solidFill>
                          <a:srgbClr val="3333FF"/>
                        </a:solidFill>
                        <a:latin typeface="Calibri" pitchFamily="34" charset="0"/>
                      </a:rPr>
                      <a:t>τ</a:t>
                    </a:r>
                    <a:r>
                      <a:rPr lang="el-GR" b="1" baseline="-25000">
                        <a:solidFill>
                          <a:srgbClr val="3333FF"/>
                        </a:solidFill>
                        <a:latin typeface="Calibri" pitchFamily="34" charset="0"/>
                      </a:rPr>
                      <a:t>0</a:t>
                    </a:r>
                    <a:endParaRPr lang="en-US" b="1" baseline="-25000">
                      <a:solidFill>
                        <a:srgbClr val="3333FF"/>
                      </a:solidFill>
                      <a:latin typeface="Calibri" pitchFamily="34" charset="0"/>
                    </a:endParaRPr>
                  </a:p>
                </p:txBody>
              </p:sp>
              <p:sp>
                <p:nvSpPr>
                  <p:cNvPr id="124937" name="Rectangle 9"/>
                  <p:cNvSpPr>
                    <a:spLocks noChangeArrowheads="1"/>
                  </p:cNvSpPr>
                  <p:nvPr/>
                </p:nvSpPr>
                <p:spPr bwMode="auto">
                  <a:xfrm>
                    <a:off x="1655" y="1752"/>
                    <a:ext cx="409" cy="227"/>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grpSp>
              <p:nvGrpSpPr>
                <p:cNvPr id="6" name="Group 17"/>
                <p:cNvGrpSpPr>
                  <a:grpSpLocks/>
                </p:cNvGrpSpPr>
                <p:nvPr/>
              </p:nvGrpSpPr>
              <p:grpSpPr bwMode="auto">
                <a:xfrm>
                  <a:off x="1474" y="300"/>
                  <a:ext cx="635" cy="290"/>
                  <a:chOff x="1474" y="300"/>
                  <a:chExt cx="635" cy="290"/>
                </a:xfrm>
              </p:grpSpPr>
              <p:sp>
                <p:nvSpPr>
                  <p:cNvPr id="124935" name="Text Box 7"/>
                  <p:cNvSpPr txBox="1">
                    <a:spLocks noChangeArrowheads="1"/>
                  </p:cNvSpPr>
                  <p:nvPr/>
                </p:nvSpPr>
                <p:spPr bwMode="auto">
                  <a:xfrm>
                    <a:off x="1519" y="300"/>
                    <a:ext cx="428" cy="290"/>
                  </a:xfrm>
                  <a:prstGeom prst="rect">
                    <a:avLst/>
                  </a:prstGeom>
                  <a:noFill/>
                  <a:ln w="9525">
                    <a:noFill/>
                    <a:miter lim="800000"/>
                    <a:headEnd/>
                    <a:tailEnd/>
                  </a:ln>
                  <a:effectLst/>
                </p:spPr>
                <p:txBody>
                  <a:bodyPr wrap="none">
                    <a:spAutoFit/>
                  </a:bodyPr>
                  <a:lstStyle/>
                  <a:p>
                    <a:r>
                      <a:rPr lang="en-US" sz="2200" b="1" dirty="0">
                        <a:solidFill>
                          <a:srgbClr val="3333FF"/>
                        </a:solidFill>
                        <a:latin typeface="Calibri" pitchFamily="34" charset="0"/>
                      </a:rPr>
                      <a:t>U</a:t>
                    </a:r>
                    <a:r>
                      <a:rPr lang="en-US" sz="2200" b="1" baseline="-25000" dirty="0">
                        <a:solidFill>
                          <a:srgbClr val="3333FF"/>
                        </a:solidFill>
                        <a:latin typeface="Calibri" pitchFamily="34" charset="0"/>
                      </a:rPr>
                      <a:t>100</a:t>
                    </a:r>
                  </a:p>
                </p:txBody>
              </p:sp>
              <p:sp>
                <p:nvSpPr>
                  <p:cNvPr id="124938" name="Rectangle 10"/>
                  <p:cNvSpPr>
                    <a:spLocks noChangeArrowheads="1"/>
                  </p:cNvSpPr>
                  <p:nvPr/>
                </p:nvSpPr>
                <p:spPr bwMode="auto">
                  <a:xfrm>
                    <a:off x="1474" y="309"/>
                    <a:ext cx="635" cy="263"/>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124939" name="Rectangle 11"/>
                <p:cNvSpPr>
                  <a:spLocks noChangeArrowheads="1"/>
                </p:cNvSpPr>
                <p:nvPr/>
              </p:nvSpPr>
              <p:spPr bwMode="auto">
                <a:xfrm>
                  <a:off x="930" y="3294"/>
                  <a:ext cx="409" cy="227"/>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sp>
              <p:nvSpPr>
                <p:cNvPr id="124942" name="Rectangle 14"/>
                <p:cNvSpPr>
                  <a:spLocks noChangeArrowheads="1"/>
                </p:cNvSpPr>
                <p:nvPr/>
              </p:nvSpPr>
              <p:spPr bwMode="auto">
                <a:xfrm>
                  <a:off x="2109" y="2886"/>
                  <a:ext cx="454" cy="272"/>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sp>
              <p:nvSpPr>
                <p:cNvPr id="124943" name="Text Box 15"/>
                <p:cNvSpPr txBox="1">
                  <a:spLocks noChangeArrowheads="1"/>
                </p:cNvSpPr>
                <p:nvPr/>
              </p:nvSpPr>
              <p:spPr bwMode="auto">
                <a:xfrm>
                  <a:off x="2200" y="2886"/>
                  <a:ext cx="280" cy="287"/>
                </a:xfrm>
                <a:prstGeom prst="rect">
                  <a:avLst/>
                </a:prstGeom>
                <a:noFill/>
                <a:ln w="9525">
                  <a:noFill/>
                  <a:miter lim="800000"/>
                  <a:headEnd/>
                  <a:tailEnd/>
                </a:ln>
                <a:effectLst/>
              </p:spPr>
              <p:txBody>
                <a:bodyPr wrap="none">
                  <a:spAutoFit/>
                </a:bodyPr>
                <a:lstStyle/>
                <a:p>
                  <a:r>
                    <a:rPr lang="el-GR" sz="2200" b="1">
                      <a:solidFill>
                        <a:srgbClr val="3333FF"/>
                      </a:solidFill>
                      <a:latin typeface="Calibri" pitchFamily="34" charset="0"/>
                    </a:rPr>
                    <a:t>τ</a:t>
                  </a:r>
                  <a:r>
                    <a:rPr lang="en-US" sz="2200" b="1">
                      <a:solidFill>
                        <a:srgbClr val="3333FF"/>
                      </a:solidFill>
                      <a:latin typeface="Calibri" pitchFamily="34" charset="0"/>
                    </a:rPr>
                    <a:t>c</a:t>
                  </a:r>
                </a:p>
              </p:txBody>
            </p:sp>
            <p:sp>
              <p:nvSpPr>
                <p:cNvPr id="124944" name="Text Box 16"/>
                <p:cNvSpPr txBox="1">
                  <a:spLocks noChangeArrowheads="1"/>
                </p:cNvSpPr>
                <p:nvPr/>
              </p:nvSpPr>
              <p:spPr bwMode="auto">
                <a:xfrm>
                  <a:off x="1020" y="3249"/>
                  <a:ext cx="219" cy="288"/>
                </a:xfrm>
                <a:prstGeom prst="rect">
                  <a:avLst/>
                </a:prstGeom>
                <a:noFill/>
                <a:ln w="9525">
                  <a:noFill/>
                  <a:miter lim="800000"/>
                  <a:headEnd/>
                  <a:tailEnd/>
                </a:ln>
                <a:effectLst/>
              </p:spPr>
              <p:txBody>
                <a:bodyPr wrap="none">
                  <a:spAutoFit/>
                </a:bodyPr>
                <a:lstStyle/>
                <a:p>
                  <a:r>
                    <a:rPr lang="en-US" sz="2200" b="1">
                      <a:solidFill>
                        <a:srgbClr val="3333FF"/>
                      </a:solidFill>
                      <a:latin typeface="Calibri" pitchFamily="34" charset="0"/>
                    </a:rPr>
                    <a:t>q</a:t>
                  </a:r>
                </a:p>
              </p:txBody>
            </p:sp>
          </p:grpSp>
          <p:sp>
            <p:nvSpPr>
              <p:cNvPr id="124947" name="Text Box 19"/>
              <p:cNvSpPr txBox="1">
                <a:spLocks noChangeArrowheads="1"/>
              </p:cNvSpPr>
              <p:nvPr/>
            </p:nvSpPr>
            <p:spPr bwMode="auto">
              <a:xfrm>
                <a:off x="1973" y="587"/>
                <a:ext cx="2989" cy="227"/>
              </a:xfrm>
              <a:prstGeom prst="rect">
                <a:avLst/>
              </a:prstGeom>
              <a:noFill/>
              <a:ln w="9525">
                <a:noFill/>
                <a:miter lim="800000"/>
                <a:headEnd/>
                <a:tailEnd/>
              </a:ln>
              <a:effectLst/>
            </p:spPr>
            <p:txBody>
              <a:bodyPr wrap="none">
                <a:spAutoFit/>
              </a:bodyPr>
              <a:lstStyle/>
              <a:p>
                <a:r>
                  <a:rPr lang="el-GR" sz="1600" b="1">
                    <a:solidFill>
                      <a:srgbClr val="3333FF"/>
                    </a:solidFill>
                    <a:latin typeface="Calibri" pitchFamily="34" charset="0"/>
                  </a:rPr>
                  <a:t>Μέση ταχύτητα ροής στα 100 από το πυθμένα </a:t>
                </a:r>
                <a:endParaRPr lang="en-US" sz="1600" b="1">
                  <a:solidFill>
                    <a:srgbClr val="3333FF"/>
                  </a:solidFill>
                  <a:latin typeface="Calibri" pitchFamily="34" charset="0"/>
                </a:endParaRPr>
              </a:p>
            </p:txBody>
          </p:sp>
          <p:sp>
            <p:nvSpPr>
              <p:cNvPr id="124948" name="Text Box 20"/>
              <p:cNvSpPr txBox="1">
                <a:spLocks noChangeArrowheads="1"/>
              </p:cNvSpPr>
              <p:nvPr/>
            </p:nvSpPr>
            <p:spPr bwMode="auto">
              <a:xfrm>
                <a:off x="1882" y="1994"/>
                <a:ext cx="1792" cy="227"/>
              </a:xfrm>
              <a:prstGeom prst="rect">
                <a:avLst/>
              </a:prstGeom>
              <a:noFill/>
              <a:ln w="9525">
                <a:noFill/>
                <a:miter lim="800000"/>
                <a:headEnd/>
                <a:tailEnd/>
              </a:ln>
              <a:effectLst/>
            </p:spPr>
            <p:txBody>
              <a:bodyPr wrap="none">
                <a:spAutoFit/>
              </a:bodyPr>
              <a:lstStyle/>
              <a:p>
                <a:r>
                  <a:rPr lang="el-GR" sz="1600" b="1">
                    <a:solidFill>
                      <a:srgbClr val="3333FF"/>
                    </a:solidFill>
                    <a:latin typeface="Calibri" pitchFamily="34" charset="0"/>
                  </a:rPr>
                  <a:t>Διατμητική τάση πυθμένα  </a:t>
                </a:r>
                <a:endParaRPr lang="en-US" sz="1600" b="1">
                  <a:solidFill>
                    <a:srgbClr val="3333FF"/>
                  </a:solidFill>
                  <a:latin typeface="Calibri" pitchFamily="34" charset="0"/>
                </a:endParaRPr>
              </a:p>
            </p:txBody>
          </p:sp>
          <p:sp>
            <p:nvSpPr>
              <p:cNvPr id="124949" name="Text Box 21"/>
              <p:cNvSpPr txBox="1">
                <a:spLocks noChangeArrowheads="1"/>
              </p:cNvSpPr>
              <p:nvPr/>
            </p:nvSpPr>
            <p:spPr bwMode="auto">
              <a:xfrm>
                <a:off x="2336" y="3067"/>
                <a:ext cx="2720" cy="391"/>
              </a:xfrm>
              <a:prstGeom prst="rect">
                <a:avLst/>
              </a:prstGeom>
              <a:noFill/>
              <a:ln w="9525">
                <a:noFill/>
                <a:miter lim="800000"/>
                <a:headEnd/>
                <a:tailEnd/>
              </a:ln>
              <a:effectLst/>
            </p:spPr>
            <p:txBody>
              <a:bodyPr>
                <a:spAutoFit/>
              </a:bodyPr>
              <a:lstStyle/>
              <a:p>
                <a:r>
                  <a:rPr lang="el-GR" sz="1600" b="1" dirty="0" err="1">
                    <a:solidFill>
                      <a:srgbClr val="3333FF"/>
                    </a:solidFill>
                    <a:latin typeface="Calibri" pitchFamily="34" charset="0"/>
                  </a:rPr>
                  <a:t>Διατμητική</a:t>
                </a:r>
                <a:r>
                  <a:rPr lang="el-GR" sz="1600" b="1" dirty="0">
                    <a:solidFill>
                      <a:srgbClr val="3333FF"/>
                    </a:solidFill>
                    <a:latin typeface="Calibri" pitchFamily="34" charset="0"/>
                  </a:rPr>
                  <a:t> τάση πυθμένα που απαιτείται για την έναρξη κίνησης των ιζημάτων  </a:t>
                </a:r>
                <a:endParaRPr lang="en-US" sz="1600" b="1" dirty="0">
                  <a:solidFill>
                    <a:srgbClr val="3333FF"/>
                  </a:solidFill>
                  <a:latin typeface="Calibri" pitchFamily="34" charset="0"/>
                </a:endParaRPr>
              </a:p>
            </p:txBody>
          </p:sp>
          <p:sp>
            <p:nvSpPr>
              <p:cNvPr id="124950" name="Text Box 22"/>
              <p:cNvSpPr txBox="1">
                <a:spLocks noChangeArrowheads="1"/>
              </p:cNvSpPr>
              <p:nvPr/>
            </p:nvSpPr>
            <p:spPr bwMode="auto">
              <a:xfrm>
                <a:off x="1156" y="3522"/>
                <a:ext cx="1267" cy="226"/>
              </a:xfrm>
              <a:prstGeom prst="rect">
                <a:avLst/>
              </a:prstGeom>
              <a:noFill/>
              <a:ln w="9525">
                <a:noFill/>
                <a:miter lim="800000"/>
                <a:headEnd/>
                <a:tailEnd/>
              </a:ln>
              <a:effectLst/>
            </p:spPr>
            <p:txBody>
              <a:bodyPr wrap="none">
                <a:spAutoFit/>
              </a:bodyPr>
              <a:lstStyle/>
              <a:p>
                <a:r>
                  <a:rPr lang="el-GR" sz="1600" b="1">
                    <a:solidFill>
                      <a:srgbClr val="3333FF"/>
                    </a:solidFill>
                    <a:latin typeface="Calibri" pitchFamily="34" charset="0"/>
                  </a:rPr>
                  <a:t>Στερεομεταφορά   </a:t>
                </a:r>
                <a:endParaRPr lang="en-US" sz="1600" b="1">
                  <a:solidFill>
                    <a:srgbClr val="3333FF"/>
                  </a:solidFill>
                  <a:latin typeface="Calibri" pitchFamily="34" charset="0"/>
                </a:endParaRPr>
              </a:p>
            </p:txBody>
          </p:sp>
          <p:sp>
            <p:nvSpPr>
              <p:cNvPr id="124951" name="Rectangle 23"/>
              <p:cNvSpPr>
                <a:spLocks noChangeArrowheads="1"/>
              </p:cNvSpPr>
              <p:nvPr/>
            </p:nvSpPr>
            <p:spPr bwMode="auto">
              <a:xfrm>
                <a:off x="431" y="436"/>
                <a:ext cx="4717" cy="3493"/>
              </a:xfrm>
              <a:prstGeom prst="rect">
                <a:avLst/>
              </a:prstGeom>
              <a:noFill/>
              <a:ln w="9525">
                <a:solidFill>
                  <a:srgbClr val="3333FF"/>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124954" name="Text Box 26"/>
            <p:cNvSpPr txBox="1">
              <a:spLocks noChangeArrowheads="1"/>
            </p:cNvSpPr>
            <p:nvPr/>
          </p:nvSpPr>
          <p:spPr bwMode="auto">
            <a:xfrm>
              <a:off x="1247" y="981"/>
              <a:ext cx="197" cy="250"/>
            </a:xfrm>
            <a:prstGeom prst="rect">
              <a:avLst/>
            </a:prstGeom>
            <a:noFill/>
            <a:ln w="9525">
              <a:noFill/>
              <a:miter lim="800000"/>
              <a:headEnd/>
              <a:tailEnd/>
            </a:ln>
            <a:effectLst/>
          </p:spPr>
          <p:txBody>
            <a:bodyPr wrap="none">
              <a:spAutoFit/>
            </a:bodyPr>
            <a:lstStyle/>
            <a:p>
              <a:r>
                <a:rPr lang="el-GR" sz="2000" b="1">
                  <a:solidFill>
                    <a:srgbClr val="3333FF"/>
                  </a:solidFill>
                  <a:latin typeface="Calibri" pitchFamily="34" charset="0"/>
                </a:rPr>
                <a:t>1</a:t>
              </a:r>
              <a:endParaRPr lang="en-US" sz="2000" b="1">
                <a:solidFill>
                  <a:srgbClr val="3333FF"/>
                </a:solidFill>
                <a:latin typeface="Calibri" pitchFamily="34" charset="0"/>
              </a:endParaRPr>
            </a:p>
          </p:txBody>
        </p:sp>
        <p:sp>
          <p:nvSpPr>
            <p:cNvPr id="124955" name="Text Box 27"/>
            <p:cNvSpPr txBox="1">
              <a:spLocks noChangeArrowheads="1"/>
            </p:cNvSpPr>
            <p:nvPr/>
          </p:nvSpPr>
          <p:spPr bwMode="auto">
            <a:xfrm>
              <a:off x="1791" y="2160"/>
              <a:ext cx="197" cy="250"/>
            </a:xfrm>
            <a:prstGeom prst="rect">
              <a:avLst/>
            </a:prstGeom>
            <a:noFill/>
            <a:ln w="9525">
              <a:noFill/>
              <a:miter lim="800000"/>
              <a:headEnd/>
              <a:tailEnd/>
            </a:ln>
            <a:effectLst/>
          </p:spPr>
          <p:txBody>
            <a:bodyPr wrap="none">
              <a:spAutoFit/>
            </a:bodyPr>
            <a:lstStyle/>
            <a:p>
              <a:r>
                <a:rPr lang="el-GR" sz="2000" b="1">
                  <a:solidFill>
                    <a:srgbClr val="3333FF"/>
                  </a:solidFill>
                  <a:latin typeface="Calibri" pitchFamily="34" charset="0"/>
                </a:rPr>
                <a:t>2</a:t>
              </a:r>
              <a:endParaRPr lang="en-US" sz="2000" b="1">
                <a:solidFill>
                  <a:srgbClr val="3333FF"/>
                </a:solidFill>
                <a:latin typeface="Calibri" pitchFamily="34" charset="0"/>
              </a:endParaRPr>
            </a:p>
          </p:txBody>
        </p:sp>
        <p:sp>
          <p:nvSpPr>
            <p:cNvPr id="124956" name="Text Box 28"/>
            <p:cNvSpPr txBox="1">
              <a:spLocks noChangeArrowheads="1"/>
            </p:cNvSpPr>
            <p:nvPr/>
          </p:nvSpPr>
          <p:spPr bwMode="auto">
            <a:xfrm>
              <a:off x="1020" y="2251"/>
              <a:ext cx="197" cy="250"/>
            </a:xfrm>
            <a:prstGeom prst="rect">
              <a:avLst/>
            </a:prstGeom>
            <a:noFill/>
            <a:ln w="9525">
              <a:noFill/>
              <a:miter lim="800000"/>
              <a:headEnd/>
              <a:tailEnd/>
            </a:ln>
            <a:effectLst/>
          </p:spPr>
          <p:txBody>
            <a:bodyPr>
              <a:spAutoFit/>
            </a:bodyPr>
            <a:lstStyle/>
            <a:p>
              <a:r>
                <a:rPr lang="el-GR" sz="2000" b="1">
                  <a:solidFill>
                    <a:srgbClr val="3333FF"/>
                  </a:solidFill>
                  <a:latin typeface="Calibri" pitchFamily="34" charset="0"/>
                </a:rPr>
                <a:t>3</a:t>
              </a:r>
              <a:endParaRPr lang="en-US" sz="2000" b="1">
                <a:solidFill>
                  <a:srgbClr val="3333FF"/>
                </a:solidFill>
                <a:latin typeface="Calibri"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260920" y="1073535"/>
            <a:ext cx="8435975" cy="301203"/>
          </a:xfrm>
          <a:prstGeom prst="rect">
            <a:avLst/>
          </a:prstGeom>
          <a:noFill/>
          <a:ln w="9525">
            <a:noFill/>
            <a:miter lim="800000"/>
            <a:headEnd/>
            <a:tailEnd/>
          </a:ln>
          <a:effectLst/>
        </p:spPr>
        <p:txBody>
          <a:bodyPr anchor="ctr"/>
          <a:lstStyle/>
          <a:p>
            <a:r>
              <a:rPr lang="el-GR" sz="2200" b="1" dirty="0">
                <a:solidFill>
                  <a:srgbClr val="0000FF"/>
                </a:solidFill>
                <a:latin typeface="Calibri" pitchFamily="34" charset="0"/>
                <a:cs typeface="Calibri" pitchFamily="34" charset="0"/>
              </a:rPr>
              <a:t>Οι μεταβλητές και το διάγραμμα του </a:t>
            </a:r>
            <a:r>
              <a:rPr lang="en-GB" sz="2200" b="1" dirty="0">
                <a:solidFill>
                  <a:srgbClr val="0000FF"/>
                </a:solidFill>
                <a:latin typeface="Calibri" pitchFamily="34" charset="0"/>
                <a:cs typeface="Calibri" pitchFamily="34" charset="0"/>
              </a:rPr>
              <a:t>Shields</a:t>
            </a:r>
            <a:endParaRPr lang="el-GR" sz="2200" b="1" dirty="0">
              <a:solidFill>
                <a:srgbClr val="0000FF"/>
              </a:solidFill>
              <a:latin typeface="Calibri" pitchFamily="34" charset="0"/>
              <a:cs typeface="Calibri" pitchFamily="34" charset="0"/>
            </a:endParaRPr>
          </a:p>
        </p:txBody>
      </p:sp>
      <p:sp>
        <p:nvSpPr>
          <p:cNvPr id="95237" name="Rectangle 5"/>
          <p:cNvSpPr>
            <a:spLocks noChangeArrowheads="1"/>
          </p:cNvSpPr>
          <p:nvPr/>
        </p:nvSpPr>
        <p:spPr bwMode="auto">
          <a:xfrm>
            <a:off x="262186" y="1484784"/>
            <a:ext cx="8569325" cy="5471319"/>
          </a:xfrm>
          <a:prstGeom prst="rect">
            <a:avLst/>
          </a:prstGeom>
          <a:noFill/>
          <a:ln w="9525">
            <a:noFill/>
            <a:miter lim="800000"/>
            <a:headEnd/>
            <a:tailEnd/>
          </a:ln>
          <a:effectLst/>
        </p:spPr>
        <p:txBody>
          <a:bodyPr/>
          <a:lstStyle/>
          <a:p>
            <a:pPr marL="342900" indent="-342900">
              <a:spcBef>
                <a:spcPts val="0"/>
              </a:spcBef>
            </a:pPr>
            <a:r>
              <a:rPr lang="el-GR" sz="1700" dirty="0">
                <a:latin typeface="Calibri" pitchFamily="34" charset="0"/>
                <a:cs typeface="Calibri" pitchFamily="34" charset="0"/>
              </a:rPr>
              <a:t>Ο </a:t>
            </a:r>
            <a:r>
              <a:rPr lang="en-GB" sz="1700" dirty="0">
                <a:latin typeface="Calibri" pitchFamily="34" charset="0"/>
                <a:cs typeface="Calibri" pitchFamily="34" charset="0"/>
              </a:rPr>
              <a:t>Shields</a:t>
            </a:r>
            <a:r>
              <a:rPr lang="el-GR" sz="1700" dirty="0">
                <a:latin typeface="Calibri" pitchFamily="34" charset="0"/>
                <a:cs typeface="Calibri" pitchFamily="34" charset="0"/>
              </a:rPr>
              <a:t> (1936) επινόησε την παράμετρο </a:t>
            </a:r>
            <a:r>
              <a:rPr lang="en-GB" sz="1700" dirty="0">
                <a:latin typeface="Calibri" pitchFamily="34" charset="0"/>
                <a:cs typeface="Calibri" pitchFamily="34" charset="0"/>
              </a:rPr>
              <a:t>Shields </a:t>
            </a:r>
            <a:r>
              <a:rPr lang="el-GR" sz="1700" dirty="0">
                <a:latin typeface="Calibri" pitchFamily="34" charset="0"/>
                <a:cs typeface="Calibri" pitchFamily="34" charset="0"/>
              </a:rPr>
              <a:t>(</a:t>
            </a:r>
            <a:r>
              <a:rPr lang="en-GB" sz="1700" dirty="0">
                <a:latin typeface="Calibri" pitchFamily="34" charset="0"/>
                <a:cs typeface="Calibri" pitchFamily="34" charset="0"/>
              </a:rPr>
              <a:t>Shields Parameter</a:t>
            </a:r>
            <a:r>
              <a:rPr lang="el-GR" sz="1700" dirty="0">
                <a:latin typeface="Calibri" pitchFamily="34" charset="0"/>
                <a:cs typeface="Calibri" pitchFamily="34" charset="0"/>
              </a:rPr>
              <a:t>), η σχέση της οποίας με τον αριθμό </a:t>
            </a:r>
            <a:r>
              <a:rPr lang="en-GB" sz="1700" dirty="0">
                <a:latin typeface="Calibri" pitchFamily="34" charset="0"/>
                <a:cs typeface="Calibri" pitchFamily="34" charset="0"/>
              </a:rPr>
              <a:t>Reynolds</a:t>
            </a:r>
            <a:r>
              <a:rPr lang="el-GR" sz="1700" dirty="0">
                <a:latin typeface="Calibri" pitchFamily="34" charset="0"/>
                <a:cs typeface="Calibri" pitchFamily="34" charset="0"/>
              </a:rPr>
              <a:t> για τους κόκκους (</a:t>
            </a:r>
            <a:r>
              <a:rPr lang="en-GB" sz="1700" dirty="0">
                <a:latin typeface="Calibri" pitchFamily="34" charset="0"/>
                <a:cs typeface="Calibri" pitchFamily="34" charset="0"/>
              </a:rPr>
              <a:t>grain Reynolds number</a:t>
            </a:r>
            <a:r>
              <a:rPr lang="el-GR" sz="1700" dirty="0">
                <a:latin typeface="Calibri" pitchFamily="34" charset="0"/>
                <a:cs typeface="Calibri" pitchFamily="34" charset="0"/>
              </a:rPr>
              <a:t> </a:t>
            </a:r>
            <a:r>
              <a:rPr lang="en-GB" sz="1700" dirty="0">
                <a:latin typeface="Calibri" pitchFamily="34" charset="0"/>
                <a:cs typeface="Calibri" pitchFamily="34" charset="0"/>
              </a:rPr>
              <a:t>(Re*)</a:t>
            </a:r>
            <a:r>
              <a:rPr lang="el-GR" sz="1700" dirty="0">
                <a:latin typeface="Calibri" pitchFamily="34" charset="0"/>
                <a:cs typeface="Calibri" pitchFamily="34" charset="0"/>
              </a:rPr>
              <a:t>) προσδιορίζει την έναρξη της κίνησης των κόκκων </a:t>
            </a:r>
            <a:endParaRPr lang="en-GB" sz="1700" dirty="0">
              <a:latin typeface="Calibri" pitchFamily="34" charset="0"/>
              <a:cs typeface="Calibri" pitchFamily="34" charset="0"/>
            </a:endParaRPr>
          </a:p>
          <a:p>
            <a:pPr marL="342900" indent="-342900">
              <a:spcBef>
                <a:spcPts val="0"/>
              </a:spcBef>
            </a:pPr>
            <a:endParaRPr lang="el-GR" sz="1700" dirty="0">
              <a:latin typeface="Calibri" pitchFamily="34" charset="0"/>
              <a:cs typeface="Calibri" pitchFamily="34" charset="0"/>
            </a:endParaRPr>
          </a:p>
          <a:p>
            <a:pPr marL="342900" indent="-342900">
              <a:spcBef>
                <a:spcPts val="0"/>
              </a:spcBef>
            </a:pPr>
            <a:r>
              <a:rPr lang="el-GR" sz="1700" dirty="0">
                <a:latin typeface="Calibri" pitchFamily="34" charset="0"/>
                <a:cs typeface="Calibri" pitchFamily="34" charset="0"/>
              </a:rPr>
              <a:t>Η παράμετρος </a:t>
            </a:r>
            <a:r>
              <a:rPr lang="en-GB" sz="1700" dirty="0">
                <a:latin typeface="Calibri" pitchFamily="34" charset="0"/>
                <a:cs typeface="Calibri" pitchFamily="34" charset="0"/>
              </a:rPr>
              <a:t>Shields </a:t>
            </a:r>
            <a:r>
              <a:rPr lang="el-GR" sz="1700" dirty="0">
                <a:latin typeface="Calibri" pitchFamily="34" charset="0"/>
                <a:cs typeface="Calibri" pitchFamily="34" charset="0"/>
              </a:rPr>
              <a:t>(</a:t>
            </a:r>
            <a:r>
              <a:rPr lang="en-GB" sz="1700" dirty="0">
                <a:latin typeface="Calibri" pitchFamily="34" charset="0"/>
                <a:cs typeface="Calibri" pitchFamily="34" charset="0"/>
              </a:rPr>
              <a:t>Shields variable</a:t>
            </a:r>
            <a:r>
              <a:rPr lang="el-GR" sz="1700" dirty="0">
                <a:latin typeface="Calibri" pitchFamily="34" charset="0"/>
                <a:cs typeface="Calibri" pitchFamily="34" charset="0"/>
              </a:rPr>
              <a:t>)</a:t>
            </a:r>
            <a:r>
              <a:rPr lang="en-GB" sz="1700" dirty="0">
                <a:latin typeface="Calibri" pitchFamily="34" charset="0"/>
                <a:cs typeface="Calibri" pitchFamily="34" charset="0"/>
              </a:rPr>
              <a:t> </a:t>
            </a:r>
            <a:endParaRPr lang="el-GR" sz="1700" dirty="0">
              <a:latin typeface="Calibri" pitchFamily="34" charset="0"/>
              <a:cs typeface="Calibri" pitchFamily="34" charset="0"/>
            </a:endParaRPr>
          </a:p>
          <a:p>
            <a:pPr marL="342900" indent="-342900" algn="ctr">
              <a:spcBef>
                <a:spcPct val="20000"/>
              </a:spcBef>
            </a:pPr>
            <a:endParaRPr lang="en-GB" sz="1700" dirty="0">
              <a:latin typeface="Calibri" pitchFamily="34" charset="0"/>
              <a:cs typeface="Calibri" pitchFamily="34" charset="0"/>
            </a:endParaRPr>
          </a:p>
          <a:p>
            <a:pPr marL="342900" indent="-342900" algn="ctr">
              <a:spcBef>
                <a:spcPct val="20000"/>
              </a:spcBef>
            </a:pPr>
            <a:r>
              <a:rPr lang="en-GB" sz="1700" dirty="0">
                <a:latin typeface="Calibri" pitchFamily="34" charset="0"/>
                <a:cs typeface="Calibri" pitchFamily="34" charset="0"/>
              </a:rPr>
              <a:t>θ = τ</a:t>
            </a:r>
            <a:r>
              <a:rPr lang="en-GB" sz="1700" baseline="-25000" dirty="0">
                <a:latin typeface="Calibri" pitchFamily="34" charset="0"/>
                <a:cs typeface="Calibri" pitchFamily="34" charset="0"/>
              </a:rPr>
              <a:t>0</a:t>
            </a:r>
            <a:r>
              <a:rPr lang="en-GB" sz="1700" dirty="0">
                <a:latin typeface="Calibri" pitchFamily="34" charset="0"/>
                <a:cs typeface="Calibri" pitchFamily="34" charset="0"/>
              </a:rPr>
              <a:t> / F</a:t>
            </a:r>
            <a:r>
              <a:rPr lang="en-GB" sz="1700" baseline="-25000" dirty="0">
                <a:latin typeface="Calibri" pitchFamily="34" charset="0"/>
                <a:cs typeface="Calibri" pitchFamily="34" charset="0"/>
              </a:rPr>
              <a:t>G</a:t>
            </a:r>
            <a:r>
              <a:rPr lang="en-GB" sz="1700" dirty="0">
                <a:latin typeface="Calibri" pitchFamily="34" charset="0"/>
                <a:cs typeface="Calibri" pitchFamily="34" charset="0"/>
              </a:rPr>
              <a:t> = τ</a:t>
            </a:r>
            <a:r>
              <a:rPr lang="en-GB" sz="1700" baseline="-25000" dirty="0">
                <a:latin typeface="Calibri" pitchFamily="34" charset="0"/>
                <a:cs typeface="Calibri" pitchFamily="34" charset="0"/>
              </a:rPr>
              <a:t>0 </a:t>
            </a:r>
            <a:r>
              <a:rPr lang="en-GB" sz="1700" dirty="0">
                <a:latin typeface="Calibri" pitchFamily="34" charset="0"/>
                <a:cs typeface="Calibri" pitchFamily="34" charset="0"/>
              </a:rPr>
              <a:t>/ (</a:t>
            </a:r>
            <a:r>
              <a:rPr lang="en-GB" sz="1700" dirty="0" err="1">
                <a:latin typeface="Calibri" pitchFamily="34" charset="0"/>
                <a:cs typeface="Calibri" pitchFamily="34" charset="0"/>
              </a:rPr>
              <a:t>ρs</a:t>
            </a:r>
            <a:r>
              <a:rPr lang="en-GB" sz="1700" dirty="0">
                <a:latin typeface="Calibri" pitchFamily="34" charset="0"/>
                <a:cs typeface="Calibri" pitchFamily="34" charset="0"/>
              </a:rPr>
              <a:t>-ρ)</a:t>
            </a:r>
            <a:r>
              <a:rPr lang="en-GB" sz="1700" dirty="0" err="1">
                <a:latin typeface="Calibri" pitchFamily="34" charset="0"/>
                <a:cs typeface="Calibri" pitchFamily="34" charset="0"/>
              </a:rPr>
              <a:t>gD</a:t>
            </a:r>
            <a:endParaRPr lang="el-GR" sz="1700" dirty="0">
              <a:latin typeface="Calibri" pitchFamily="34" charset="0"/>
              <a:cs typeface="Calibri" pitchFamily="34" charset="0"/>
            </a:endParaRPr>
          </a:p>
          <a:p>
            <a:pPr marL="342900" indent="-342900">
              <a:spcBef>
                <a:spcPct val="20000"/>
              </a:spcBef>
            </a:pPr>
            <a:endParaRPr lang="el-GR" sz="1700" dirty="0">
              <a:latin typeface="Calibri" pitchFamily="34" charset="0"/>
              <a:cs typeface="Calibri" pitchFamily="34" charset="0"/>
            </a:endParaRPr>
          </a:p>
          <a:p>
            <a:pPr marL="342900" indent="-342900">
              <a:spcBef>
                <a:spcPct val="20000"/>
              </a:spcBef>
            </a:pPr>
            <a:r>
              <a:rPr lang="el-GR" sz="1700" dirty="0">
                <a:latin typeface="Calibri" pitchFamily="34" charset="0"/>
                <a:cs typeface="Calibri" pitchFamily="34" charset="0"/>
              </a:rPr>
              <a:t>Ο αριθμός </a:t>
            </a:r>
            <a:r>
              <a:rPr lang="en-GB" sz="1700" dirty="0">
                <a:latin typeface="Calibri" pitchFamily="34" charset="0"/>
                <a:cs typeface="Calibri" pitchFamily="34" charset="0"/>
              </a:rPr>
              <a:t>Reynolds</a:t>
            </a:r>
            <a:r>
              <a:rPr lang="el-GR" sz="1700" dirty="0">
                <a:latin typeface="Calibri" pitchFamily="34" charset="0"/>
                <a:cs typeface="Calibri" pitchFamily="34" charset="0"/>
              </a:rPr>
              <a:t> για τους κόκκους (</a:t>
            </a:r>
            <a:r>
              <a:rPr lang="en-GB" sz="1700" dirty="0">
                <a:latin typeface="Calibri" pitchFamily="34" charset="0"/>
                <a:cs typeface="Calibri" pitchFamily="34" charset="0"/>
              </a:rPr>
              <a:t>Grain Reynolds number</a:t>
            </a:r>
            <a:r>
              <a:rPr lang="el-GR" sz="1700" dirty="0">
                <a:latin typeface="Calibri" pitchFamily="34" charset="0"/>
                <a:cs typeface="Calibri" pitchFamily="34" charset="0"/>
              </a:rPr>
              <a:t>)</a:t>
            </a:r>
            <a:r>
              <a:rPr lang="en-GB" sz="1700" dirty="0">
                <a:latin typeface="Calibri" pitchFamily="34" charset="0"/>
                <a:cs typeface="Calibri" pitchFamily="34" charset="0"/>
              </a:rPr>
              <a:t> </a:t>
            </a:r>
            <a:endParaRPr lang="el-GR" sz="1700" dirty="0">
              <a:latin typeface="Calibri" pitchFamily="34" charset="0"/>
              <a:cs typeface="Calibri" pitchFamily="34" charset="0"/>
            </a:endParaRPr>
          </a:p>
          <a:p>
            <a:pPr marL="342900" indent="-342900" algn="ctr">
              <a:spcBef>
                <a:spcPct val="20000"/>
              </a:spcBef>
            </a:pPr>
            <a:endParaRPr lang="el-GR" sz="1700" dirty="0">
              <a:latin typeface="Calibri" pitchFamily="34" charset="0"/>
              <a:cs typeface="Calibri" pitchFamily="34" charset="0"/>
            </a:endParaRPr>
          </a:p>
          <a:p>
            <a:pPr marL="342900" indent="-342900" algn="ctr">
              <a:spcBef>
                <a:spcPct val="20000"/>
              </a:spcBef>
            </a:pPr>
            <a:r>
              <a:rPr lang="en-GB" sz="1700" dirty="0" err="1">
                <a:latin typeface="Calibri" pitchFamily="34" charset="0"/>
                <a:cs typeface="Calibri" pitchFamily="34" charset="0"/>
              </a:rPr>
              <a:t>F</a:t>
            </a:r>
            <a:r>
              <a:rPr lang="en-GB" sz="1700" baseline="-25000" dirty="0" err="1">
                <a:latin typeface="Calibri" pitchFamily="34" charset="0"/>
                <a:cs typeface="Calibri" pitchFamily="34" charset="0"/>
              </a:rPr>
              <a:t>i</a:t>
            </a:r>
            <a:r>
              <a:rPr lang="en-GB" sz="1700" dirty="0">
                <a:latin typeface="Calibri" pitchFamily="34" charset="0"/>
                <a:cs typeface="Calibri" pitchFamily="34" charset="0"/>
              </a:rPr>
              <a:t> / F</a:t>
            </a:r>
            <a:r>
              <a:rPr lang="en-GB" sz="1700" baseline="-25000" dirty="0">
                <a:latin typeface="Calibri" pitchFamily="34" charset="0"/>
                <a:cs typeface="Calibri" pitchFamily="34" charset="0"/>
              </a:rPr>
              <a:t>v</a:t>
            </a:r>
            <a:r>
              <a:rPr lang="en-GB" sz="1700" dirty="0">
                <a:latin typeface="Calibri" pitchFamily="34" charset="0"/>
                <a:cs typeface="Calibri" pitchFamily="34" charset="0"/>
              </a:rPr>
              <a:t> = u*D/v</a:t>
            </a:r>
          </a:p>
          <a:p>
            <a:pPr marL="342900" indent="-342900">
              <a:spcBef>
                <a:spcPct val="20000"/>
              </a:spcBef>
            </a:pPr>
            <a:endParaRPr lang="el-GR" sz="1700" dirty="0">
              <a:latin typeface="Calibri" pitchFamily="34" charset="0"/>
              <a:cs typeface="Calibri" pitchFamily="34" charset="0"/>
            </a:endParaRPr>
          </a:p>
          <a:p>
            <a:pPr marL="342900" indent="-342900">
              <a:spcBef>
                <a:spcPts val="0"/>
              </a:spcBef>
            </a:pPr>
            <a:r>
              <a:rPr lang="el-GR" sz="1700" dirty="0">
                <a:latin typeface="Calibri" pitchFamily="34" charset="0"/>
                <a:cs typeface="Calibri" pitchFamily="34" charset="0"/>
              </a:rPr>
              <a:t>Έτσι δημιούργησε πειραματικά ένα διάγραμμα (</a:t>
            </a:r>
            <a:r>
              <a:rPr lang="en-GB" sz="1700" dirty="0">
                <a:latin typeface="Calibri" pitchFamily="34" charset="0"/>
                <a:cs typeface="Calibri" pitchFamily="34" charset="0"/>
              </a:rPr>
              <a:t>Shields graph</a:t>
            </a:r>
            <a:r>
              <a:rPr lang="el-GR" sz="1700" dirty="0">
                <a:latin typeface="Calibri" pitchFamily="34" charset="0"/>
                <a:cs typeface="Calibri" pitchFamily="34" charset="0"/>
              </a:rPr>
              <a:t>)</a:t>
            </a:r>
            <a:r>
              <a:rPr lang="en-GB" sz="1700" dirty="0">
                <a:latin typeface="Calibri" pitchFamily="34" charset="0"/>
                <a:cs typeface="Calibri" pitchFamily="34" charset="0"/>
              </a:rPr>
              <a:t> </a:t>
            </a:r>
            <a:r>
              <a:rPr lang="el-GR" sz="1700" dirty="0">
                <a:latin typeface="Calibri" pitchFamily="34" charset="0"/>
                <a:cs typeface="Calibri" pitchFamily="34" charset="0"/>
              </a:rPr>
              <a:t>που σχετίζει τον λόγο της </a:t>
            </a:r>
            <a:r>
              <a:rPr lang="el-GR" sz="1700" dirty="0" err="1">
                <a:latin typeface="Calibri" pitchFamily="34" charset="0"/>
                <a:cs typeface="Calibri" pitchFamily="34" charset="0"/>
              </a:rPr>
              <a:t>διατμητικής</a:t>
            </a:r>
            <a:r>
              <a:rPr lang="el-GR" sz="1700" dirty="0">
                <a:latin typeface="Calibri" pitchFamily="34" charset="0"/>
                <a:cs typeface="Calibri" pitchFamily="34" charset="0"/>
              </a:rPr>
              <a:t> τάσης στο όριο και της δύναμης της βαρύτητας με τον λόγο μεταξύ των αδρανειακών δυνάμεων και των δυνάμεων συνοχής) στις συνθήκες έναρξης κίνησης</a:t>
            </a:r>
            <a:r>
              <a:rPr lang="en-GB" sz="1700" dirty="0">
                <a:latin typeface="Calibri" pitchFamily="34" charset="0"/>
                <a:cs typeface="Calibri" pitchFamily="34" charset="0"/>
              </a:rPr>
              <a:t>. </a:t>
            </a:r>
            <a:endParaRPr lang="el-GR" sz="1700" dirty="0">
              <a:latin typeface="Calibri" pitchFamily="34" charset="0"/>
              <a:cs typeface="Calibri" pitchFamily="34" charset="0"/>
            </a:endParaRPr>
          </a:p>
          <a:p>
            <a:pPr marL="342900" indent="-342900">
              <a:spcBef>
                <a:spcPts val="0"/>
              </a:spcBef>
            </a:pPr>
            <a:endParaRPr lang="el-GR" sz="1700" dirty="0">
              <a:latin typeface="Calibri" pitchFamily="34" charset="0"/>
              <a:cs typeface="Calibri" pitchFamily="34" charset="0"/>
            </a:endParaRPr>
          </a:p>
          <a:p>
            <a:pPr marL="342900" indent="-342900">
              <a:spcBef>
                <a:spcPts val="0"/>
              </a:spcBef>
            </a:pPr>
            <a:r>
              <a:rPr lang="el-GR" sz="1700" dirty="0">
                <a:latin typeface="Calibri" pitchFamily="34" charset="0"/>
                <a:cs typeface="Calibri" pitchFamily="34" charset="0"/>
              </a:rPr>
              <a:t>Χρησιμοποιώντας το διάγραμμα εκτιμώνται οι υδροδυναμικές συνθήκες στην έναρξη κίνησης </a:t>
            </a: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776115" y="1484784"/>
            <a:ext cx="7756325" cy="3200876"/>
          </a:xfrm>
          <a:prstGeom prst="rect">
            <a:avLst/>
          </a:prstGeom>
          <a:noFill/>
          <a:ln w="9525">
            <a:noFill/>
            <a:miter lim="800000"/>
            <a:headEnd/>
            <a:tailEnd/>
          </a:ln>
        </p:spPr>
        <p:txBody>
          <a:bodyPr wrap="square">
            <a:spAutoFit/>
          </a:bodyPr>
          <a:lstStyle/>
          <a:p>
            <a:r>
              <a:rPr lang="el-GR" sz="2200" b="1" dirty="0">
                <a:solidFill>
                  <a:srgbClr val="0000FF"/>
                </a:solidFill>
                <a:latin typeface="Calibri" pitchFamily="34" charset="0"/>
                <a:cs typeface="Calibri" pitchFamily="34" charset="0"/>
              </a:rPr>
              <a:t>Διάγραμμα του </a:t>
            </a:r>
            <a:r>
              <a:rPr lang="en-US" sz="2200" b="1" dirty="0">
                <a:solidFill>
                  <a:srgbClr val="0000FF"/>
                </a:solidFill>
                <a:latin typeface="Calibri" pitchFamily="34" charset="0"/>
                <a:cs typeface="Calibri" pitchFamily="34" charset="0"/>
              </a:rPr>
              <a:t>Shields </a:t>
            </a:r>
            <a:endParaRPr lang="el-GR" sz="2200" b="1" dirty="0">
              <a:solidFill>
                <a:srgbClr val="0000FF"/>
              </a:solidFill>
              <a:latin typeface="Calibri" pitchFamily="34" charset="0"/>
              <a:cs typeface="Calibri" pitchFamily="34" charset="0"/>
            </a:endParaRPr>
          </a:p>
          <a:p>
            <a:endParaRPr lang="el-GR" sz="1800" b="1" dirty="0">
              <a:solidFill>
                <a:srgbClr val="000000"/>
              </a:solidFill>
              <a:latin typeface="Calibri" pitchFamily="34" charset="0"/>
              <a:cs typeface="Calibri" pitchFamily="34" charset="0"/>
            </a:endParaRPr>
          </a:p>
          <a:p>
            <a:r>
              <a:rPr lang="el-GR" sz="1800" dirty="0">
                <a:solidFill>
                  <a:srgbClr val="000000"/>
                </a:solidFill>
                <a:latin typeface="Calibri" pitchFamily="34" charset="0"/>
                <a:cs typeface="Calibri" pitchFamily="34" charset="0"/>
              </a:rPr>
              <a:t>Αυτό που γίνεται συνήθως σε μελέτες για το κατώφλι κίνησης είναι να </a:t>
            </a:r>
            <a:r>
              <a:rPr lang="el-GR" sz="1800" dirty="0" err="1">
                <a:solidFill>
                  <a:srgbClr val="000000"/>
                </a:solidFill>
                <a:latin typeface="Calibri" pitchFamily="34" charset="0"/>
                <a:cs typeface="Calibri" pitchFamily="34" charset="0"/>
              </a:rPr>
              <a:t>πλοτάρονται</a:t>
            </a:r>
            <a:r>
              <a:rPr lang="el-GR" sz="1800" dirty="0">
                <a:solidFill>
                  <a:srgbClr val="000000"/>
                </a:solidFill>
                <a:latin typeface="Calibri" pitchFamily="34" charset="0"/>
                <a:cs typeface="Calibri" pitchFamily="34" charset="0"/>
              </a:rPr>
              <a:t> πειραματικά δεδομένα σε ένα γράφημα με τέτοιους άξονες ώστε η </a:t>
            </a:r>
            <a:r>
              <a:rPr lang="el-GR" sz="1800" dirty="0">
                <a:solidFill>
                  <a:srgbClr val="3333FF"/>
                </a:solidFill>
                <a:latin typeface="Calibri" pitchFamily="34" charset="0"/>
                <a:cs typeface="Calibri" pitchFamily="34" charset="0"/>
              </a:rPr>
              <a:t>καμπύλη να διαχωρίζει την κατάσταση κίνησης από την κατάσταση ακινησίας</a:t>
            </a:r>
            <a:r>
              <a:rPr lang="el-GR" sz="1800" dirty="0">
                <a:solidFill>
                  <a:srgbClr val="000000"/>
                </a:solidFill>
                <a:latin typeface="Calibri" pitchFamily="34" charset="0"/>
                <a:cs typeface="Calibri" pitchFamily="34" charset="0"/>
              </a:rPr>
              <a:t> </a:t>
            </a:r>
          </a:p>
          <a:p>
            <a:endParaRPr lang="el-GR" sz="1800" dirty="0">
              <a:solidFill>
                <a:srgbClr val="000000"/>
              </a:solidFill>
              <a:latin typeface="Calibri" pitchFamily="34" charset="0"/>
              <a:cs typeface="Calibri" pitchFamily="34" charset="0"/>
            </a:endParaRPr>
          </a:p>
          <a:p>
            <a:endParaRPr lang="el-GR" sz="1800" dirty="0">
              <a:solidFill>
                <a:srgbClr val="000000"/>
              </a:solidFill>
              <a:latin typeface="Calibri" pitchFamily="34" charset="0"/>
              <a:cs typeface="Calibri" pitchFamily="34" charset="0"/>
            </a:endParaRPr>
          </a:p>
          <a:p>
            <a:r>
              <a:rPr lang="el-GR" sz="1800" dirty="0">
                <a:solidFill>
                  <a:srgbClr val="000000"/>
                </a:solidFill>
                <a:latin typeface="Calibri" pitchFamily="34" charset="0"/>
                <a:cs typeface="Calibri" pitchFamily="34" charset="0"/>
              </a:rPr>
              <a:t>Η πρώτη σχετική εργασία είναι του </a:t>
            </a:r>
            <a:r>
              <a:rPr lang="en-US" sz="1800" dirty="0">
                <a:solidFill>
                  <a:srgbClr val="000000"/>
                </a:solidFill>
                <a:latin typeface="Calibri" pitchFamily="34" charset="0"/>
                <a:cs typeface="Calibri" pitchFamily="34" charset="0"/>
              </a:rPr>
              <a:t>Shields (1936)</a:t>
            </a:r>
            <a:r>
              <a:rPr lang="el-GR" sz="1800" dirty="0">
                <a:solidFill>
                  <a:srgbClr val="000000"/>
                </a:solidFill>
                <a:latin typeface="Calibri" pitchFamily="34" charset="0"/>
                <a:cs typeface="Calibri" pitchFamily="34" charset="0"/>
              </a:rPr>
              <a:t>, ο οποίος </a:t>
            </a:r>
            <a:r>
              <a:rPr lang="el-GR" sz="1800" dirty="0" err="1">
                <a:solidFill>
                  <a:srgbClr val="000000"/>
                </a:solidFill>
                <a:latin typeface="Calibri" pitchFamily="34" charset="0"/>
                <a:cs typeface="Calibri" pitchFamily="34" charset="0"/>
              </a:rPr>
              <a:t>πλόταρε</a:t>
            </a:r>
            <a:r>
              <a:rPr lang="el-GR" sz="1800" dirty="0">
                <a:solidFill>
                  <a:srgbClr val="000000"/>
                </a:solidFill>
                <a:latin typeface="Calibri" pitchFamily="34" charset="0"/>
                <a:cs typeface="Calibri" pitchFamily="34" charset="0"/>
              </a:rPr>
              <a:t> δεδομένα για το κατώφλι κίνησης σε ένα γράφημα με τον αριθμό </a:t>
            </a:r>
            <a:r>
              <a:rPr lang="en-US" sz="1800" dirty="0">
                <a:solidFill>
                  <a:srgbClr val="000000"/>
                </a:solidFill>
                <a:latin typeface="Calibri" pitchFamily="34" charset="0"/>
                <a:cs typeface="Calibri" pitchFamily="34" charset="0"/>
              </a:rPr>
              <a:t>Reynolds </a:t>
            </a:r>
            <a:r>
              <a:rPr lang="el-GR" sz="1800" dirty="0">
                <a:solidFill>
                  <a:srgbClr val="000000"/>
                </a:solidFill>
                <a:latin typeface="Calibri" pitchFamily="34" charset="0"/>
                <a:cs typeface="Calibri" pitchFamily="34" charset="0"/>
              </a:rPr>
              <a:t>των κόκκων στον ένα άξονα και την </a:t>
            </a:r>
            <a:r>
              <a:rPr lang="el-GR" sz="1800" dirty="0" err="1">
                <a:solidFill>
                  <a:srgbClr val="000000"/>
                </a:solidFill>
                <a:latin typeface="Calibri" pitchFamily="34" charset="0"/>
                <a:cs typeface="Calibri" pitchFamily="34" charset="0"/>
              </a:rPr>
              <a:t>αδιάστατη</a:t>
            </a:r>
            <a:r>
              <a:rPr lang="el-GR" sz="1800" dirty="0">
                <a:solidFill>
                  <a:srgbClr val="000000"/>
                </a:solidFill>
                <a:latin typeface="Calibri" pitchFamily="34" charset="0"/>
                <a:cs typeface="Calibri" pitchFamily="34" charset="0"/>
              </a:rPr>
              <a:t> οριακή </a:t>
            </a:r>
            <a:r>
              <a:rPr lang="el-GR" sz="1800" dirty="0" err="1">
                <a:solidFill>
                  <a:srgbClr val="000000"/>
                </a:solidFill>
                <a:latin typeface="Calibri" pitchFamily="34" charset="0"/>
                <a:cs typeface="Calibri" pitchFamily="34" charset="0"/>
              </a:rPr>
              <a:t>διατμητική</a:t>
            </a:r>
            <a:r>
              <a:rPr lang="el-GR" sz="1800" dirty="0">
                <a:solidFill>
                  <a:srgbClr val="000000"/>
                </a:solidFill>
                <a:latin typeface="Calibri" pitchFamily="34" charset="0"/>
                <a:cs typeface="Calibri" pitchFamily="34" charset="0"/>
              </a:rPr>
              <a:t> τάση  (‘παράμετρο </a:t>
            </a:r>
            <a:r>
              <a:rPr lang="en-US" sz="1800" dirty="0">
                <a:solidFill>
                  <a:srgbClr val="000000"/>
                </a:solidFill>
                <a:latin typeface="Calibri" pitchFamily="34" charset="0"/>
                <a:cs typeface="Calibri" pitchFamily="34" charset="0"/>
              </a:rPr>
              <a:t>Shields</a:t>
            </a:r>
            <a:r>
              <a:rPr lang="el-GR" sz="1800" dirty="0">
                <a:solidFill>
                  <a:srgbClr val="000000"/>
                </a:solidFill>
                <a:latin typeface="Calibri" pitchFamily="34" charset="0"/>
                <a:cs typeface="Calibri" pitchFamily="34" charset="0"/>
              </a:rPr>
              <a:t>’) στον άλλο άξονα</a:t>
            </a:r>
          </a:p>
        </p:txBody>
      </p:sp>
      <p:sp>
        <p:nvSpPr>
          <p:cNvPr id="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4" name="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1" name="Text Box 17"/>
          <p:cNvSpPr txBox="1">
            <a:spLocks noChangeArrowheads="1"/>
          </p:cNvSpPr>
          <p:nvPr/>
        </p:nvSpPr>
        <p:spPr bwMode="auto">
          <a:xfrm>
            <a:off x="935860" y="5561760"/>
            <a:ext cx="4608512" cy="369332"/>
          </a:xfrm>
          <a:prstGeom prst="rect">
            <a:avLst/>
          </a:prstGeom>
          <a:noFill/>
          <a:ln w="9525" algn="ctr">
            <a:noFill/>
            <a:miter lim="800000"/>
            <a:headEnd/>
            <a:tailEnd/>
          </a:ln>
          <a:effectLst/>
        </p:spPr>
        <p:txBody>
          <a:bodyPr>
            <a:spAutoFit/>
          </a:bodyPr>
          <a:lstStyle/>
          <a:p>
            <a:pPr>
              <a:spcBef>
                <a:spcPct val="50000"/>
              </a:spcBef>
            </a:pPr>
            <a:r>
              <a:rPr lang="el-GR" sz="1800" b="1" i="1" dirty="0">
                <a:solidFill>
                  <a:srgbClr val="0000FF"/>
                </a:solidFill>
                <a:latin typeface="Calibri" pitchFamily="34" charset="0"/>
                <a:cs typeface="Calibri" pitchFamily="34" charset="0"/>
              </a:rPr>
              <a:t>Σχήμα 16. </a:t>
            </a:r>
            <a:r>
              <a:rPr lang="el-GR" sz="1800" i="1" dirty="0">
                <a:solidFill>
                  <a:srgbClr val="0000FF"/>
                </a:solidFill>
                <a:latin typeface="Calibri" pitchFamily="34" charset="0"/>
                <a:cs typeface="Calibri" pitchFamily="34" charset="0"/>
              </a:rPr>
              <a:t>Το διάγραμμα του </a:t>
            </a:r>
            <a:r>
              <a:rPr lang="en-GB" sz="1800" i="1" dirty="0">
                <a:solidFill>
                  <a:srgbClr val="0000FF"/>
                </a:solidFill>
                <a:latin typeface="Calibri" pitchFamily="34" charset="0"/>
                <a:cs typeface="Calibri" pitchFamily="34" charset="0"/>
              </a:rPr>
              <a:t>Shields</a:t>
            </a:r>
            <a:endParaRPr lang="el-GR" sz="1800" i="1" dirty="0">
              <a:solidFill>
                <a:srgbClr val="0000FF"/>
              </a:solidFill>
              <a:latin typeface="Calibri" pitchFamily="34" charset="0"/>
              <a:cs typeface="Calibri" pitchFamily="34" charset="0"/>
            </a:endParaRPr>
          </a:p>
        </p:txBody>
      </p:sp>
      <p:grpSp>
        <p:nvGrpSpPr>
          <p:cNvPr id="2" name="Group 19"/>
          <p:cNvGrpSpPr>
            <a:grpSpLocks/>
          </p:cNvGrpSpPr>
          <p:nvPr/>
        </p:nvGrpSpPr>
        <p:grpSpPr bwMode="auto">
          <a:xfrm>
            <a:off x="935860" y="1839943"/>
            <a:ext cx="6372444" cy="3511787"/>
            <a:chOff x="233" y="1253"/>
            <a:chExt cx="4007" cy="2472"/>
          </a:xfrm>
        </p:grpSpPr>
        <p:pic>
          <p:nvPicPr>
            <p:cNvPr id="72708" name="Picture 4"/>
            <p:cNvPicPr>
              <a:picLocks noChangeAspect="1" noChangeArrowheads="1"/>
            </p:cNvPicPr>
            <p:nvPr/>
          </p:nvPicPr>
          <p:blipFill>
            <a:blip r:embed="rId3" cstate="print"/>
            <a:srcRect/>
            <a:stretch>
              <a:fillRect/>
            </a:stretch>
          </p:blipFill>
          <p:spPr bwMode="auto">
            <a:xfrm>
              <a:off x="233" y="1253"/>
              <a:ext cx="4007" cy="2459"/>
            </a:xfrm>
            <a:prstGeom prst="rect">
              <a:avLst/>
            </a:prstGeom>
            <a:noFill/>
            <a:ln w="28575" algn="ctr">
              <a:solidFill>
                <a:srgbClr val="FF6600"/>
              </a:solidFill>
              <a:miter lim="800000"/>
              <a:headEnd/>
              <a:tailEnd/>
            </a:ln>
            <a:effectLst/>
          </p:spPr>
        </p:pic>
        <p:sp>
          <p:nvSpPr>
            <p:cNvPr id="72710" name="Rectangle 6"/>
            <p:cNvSpPr>
              <a:spLocks noChangeArrowheads="1"/>
            </p:cNvSpPr>
            <p:nvPr/>
          </p:nvSpPr>
          <p:spPr bwMode="auto">
            <a:xfrm>
              <a:off x="3288" y="3404"/>
              <a:ext cx="630" cy="321"/>
            </a:xfrm>
            <a:prstGeom prst="rect">
              <a:avLst/>
            </a:prstGeom>
            <a:solidFill>
              <a:schemeClr val="tx1"/>
            </a:solidFill>
            <a:ln w="25400" algn="ctr">
              <a:noFill/>
              <a:miter lim="800000"/>
              <a:headEnd/>
              <a:tailEnd/>
            </a:ln>
            <a:effectLst/>
          </p:spPr>
          <p:txBody>
            <a:bodyPr wrap="none" anchor="ctr">
              <a:spAutoFit/>
            </a:bodyPr>
            <a:lstStyle/>
            <a:p>
              <a:pPr algn="ctr">
                <a:lnSpc>
                  <a:spcPct val="140000"/>
                </a:lnSpc>
              </a:pPr>
              <a:r>
                <a:rPr lang="en-US" sz="1800" b="1" dirty="0">
                  <a:solidFill>
                    <a:srgbClr val="FF6600"/>
                  </a:solidFill>
                  <a:effectLst>
                    <a:outerShdw blurRad="38100" dist="38100" dir="2700000" algn="tl">
                      <a:srgbClr val="FFFFFF"/>
                    </a:outerShdw>
                  </a:effectLst>
                  <a:latin typeface="Arial" charset="0"/>
                </a:rPr>
                <a:t>d</a:t>
              </a:r>
              <a:r>
                <a:rPr lang="en-US" sz="1800" b="1" dirty="0">
                  <a:solidFill>
                    <a:srgbClr val="FF6600"/>
                  </a:solidFill>
                  <a:effectLst>
                    <a:outerShdw blurRad="38100" dist="38100" dir="2700000" algn="tl">
                      <a:srgbClr val="FFFFFF"/>
                    </a:outerShdw>
                  </a:effectLst>
                  <a:latin typeface="Arial" charset="0"/>
                  <a:sym typeface="Wingdings" pitchFamily="2" charset="2"/>
                </a:rPr>
                <a:t> D</a:t>
              </a:r>
              <a:r>
                <a:rPr lang="en-US" sz="1800" b="1" baseline="-25000" dirty="0">
                  <a:solidFill>
                    <a:srgbClr val="FF6600"/>
                  </a:solidFill>
                  <a:effectLst>
                    <a:outerShdw blurRad="38100" dist="38100" dir="2700000" algn="tl">
                      <a:srgbClr val="FFFFFF"/>
                    </a:outerShdw>
                  </a:effectLst>
                  <a:latin typeface="Arial" charset="0"/>
                  <a:sym typeface="Wingdings" pitchFamily="2" charset="2"/>
                </a:rPr>
                <a:t>50</a:t>
              </a:r>
              <a:endParaRPr lang="el-GR" sz="1800" b="1" baseline="-25000" dirty="0">
                <a:solidFill>
                  <a:srgbClr val="FF6600"/>
                </a:solidFill>
                <a:effectLst>
                  <a:outerShdw blurRad="38100" dist="38100" dir="2700000" algn="tl">
                    <a:srgbClr val="FFFFFF"/>
                  </a:outerShdw>
                </a:effectLst>
                <a:latin typeface="Arial" charset="0"/>
              </a:endParaRPr>
            </a:p>
          </p:txBody>
        </p:sp>
        <p:grpSp>
          <p:nvGrpSpPr>
            <p:cNvPr id="3" name="Group 10"/>
            <p:cNvGrpSpPr>
              <a:grpSpLocks/>
            </p:cNvGrpSpPr>
            <p:nvPr/>
          </p:nvGrpSpPr>
          <p:grpSpPr bwMode="auto">
            <a:xfrm>
              <a:off x="3198" y="1888"/>
              <a:ext cx="816" cy="772"/>
              <a:chOff x="3198" y="1888"/>
              <a:chExt cx="816" cy="772"/>
            </a:xfrm>
          </p:grpSpPr>
          <p:sp>
            <p:nvSpPr>
              <p:cNvPr id="72715" name="Line 11"/>
              <p:cNvSpPr>
                <a:spLocks noChangeShapeType="1"/>
              </p:cNvSpPr>
              <p:nvPr/>
            </p:nvSpPr>
            <p:spPr bwMode="auto">
              <a:xfrm flipH="1">
                <a:off x="3198" y="2387"/>
                <a:ext cx="317" cy="273"/>
              </a:xfrm>
              <a:prstGeom prst="line">
                <a:avLst/>
              </a:prstGeom>
              <a:noFill/>
              <a:ln w="25400">
                <a:solidFill>
                  <a:srgbClr val="FF6600"/>
                </a:solidFill>
                <a:round/>
                <a:headEnd/>
                <a:tailEnd type="triangle" w="med" len="med"/>
              </a:ln>
              <a:effectLst/>
            </p:spPr>
            <p:txBody>
              <a:bodyPr>
                <a:spAutoFit/>
              </a:bodyPr>
              <a:lstStyle/>
              <a:p>
                <a:endParaRPr lang="en-GB" sz="2200" b="1">
                  <a:solidFill>
                    <a:srgbClr val="FFFF00"/>
                  </a:solidFill>
                  <a:latin typeface="Calibri" pitchFamily="34" charset="0"/>
                </a:endParaRPr>
              </a:p>
            </p:txBody>
          </p:sp>
          <p:sp>
            <p:nvSpPr>
              <p:cNvPr id="72716" name="Text Box 12"/>
              <p:cNvSpPr txBox="1">
                <a:spLocks noChangeArrowheads="1"/>
              </p:cNvSpPr>
              <p:nvPr/>
            </p:nvSpPr>
            <p:spPr bwMode="auto">
              <a:xfrm>
                <a:off x="3198" y="1888"/>
                <a:ext cx="816" cy="540"/>
              </a:xfrm>
              <a:prstGeom prst="rect">
                <a:avLst/>
              </a:prstGeom>
              <a:solidFill>
                <a:schemeClr val="bg1"/>
              </a:solidFill>
              <a:ln w="25400" algn="ctr">
                <a:solidFill>
                  <a:srgbClr val="FF6600"/>
                </a:solidFill>
                <a:miter lim="800000"/>
                <a:headEnd/>
                <a:tailEnd/>
              </a:ln>
              <a:effectLst/>
            </p:spPr>
            <p:txBody>
              <a:bodyPr>
                <a:spAutoFit/>
              </a:bodyPr>
              <a:lstStyle/>
              <a:p>
                <a:pPr>
                  <a:lnSpc>
                    <a:spcPct val="140000"/>
                  </a:lnSpc>
                  <a:spcBef>
                    <a:spcPct val="50000"/>
                  </a:spcBef>
                </a:pPr>
                <a:r>
                  <a:rPr lang="el-GR" sz="1600" b="1" i="1">
                    <a:solidFill>
                      <a:srgbClr val="FF6600"/>
                    </a:solidFill>
                    <a:effectLst>
                      <a:outerShdw blurRad="38100" dist="38100" dir="2700000" algn="tl">
                        <a:srgbClr val="C0C0C0"/>
                      </a:outerShdw>
                    </a:effectLst>
                    <a:latin typeface="Arial" charset="0"/>
                  </a:rPr>
                  <a:t>Κατώφλι κίνησης</a:t>
                </a:r>
              </a:p>
            </p:txBody>
          </p:sp>
        </p:grpSp>
        <p:grpSp>
          <p:nvGrpSpPr>
            <p:cNvPr id="4" name="Group 14"/>
            <p:cNvGrpSpPr>
              <a:grpSpLocks/>
            </p:cNvGrpSpPr>
            <p:nvPr/>
          </p:nvGrpSpPr>
          <p:grpSpPr bwMode="auto">
            <a:xfrm>
              <a:off x="781" y="1336"/>
              <a:ext cx="3221" cy="1451"/>
              <a:chOff x="781" y="1336"/>
              <a:chExt cx="3221" cy="1451"/>
            </a:xfrm>
          </p:grpSpPr>
          <p:sp>
            <p:nvSpPr>
              <p:cNvPr id="72719" name="Freeform 15"/>
              <p:cNvSpPr>
                <a:spLocks/>
              </p:cNvSpPr>
              <p:nvPr/>
            </p:nvSpPr>
            <p:spPr bwMode="auto">
              <a:xfrm>
                <a:off x="781" y="1336"/>
                <a:ext cx="3221" cy="1451"/>
              </a:xfrm>
              <a:custGeom>
                <a:avLst/>
                <a:gdLst/>
                <a:ahLst/>
                <a:cxnLst>
                  <a:cxn ang="0">
                    <a:pos x="0" y="362"/>
                  </a:cxn>
                  <a:cxn ang="0">
                    <a:pos x="499" y="861"/>
                  </a:cxn>
                  <a:cxn ang="0">
                    <a:pos x="862" y="1224"/>
                  </a:cxn>
                  <a:cxn ang="0">
                    <a:pos x="1044" y="1360"/>
                  </a:cxn>
                  <a:cxn ang="0">
                    <a:pos x="1225" y="1451"/>
                  </a:cxn>
                  <a:cxn ang="0">
                    <a:pos x="1407" y="1451"/>
                  </a:cxn>
                  <a:cxn ang="0">
                    <a:pos x="1815" y="1451"/>
                  </a:cxn>
                  <a:cxn ang="0">
                    <a:pos x="2404" y="1360"/>
                  </a:cxn>
                  <a:cxn ang="0">
                    <a:pos x="2541" y="1315"/>
                  </a:cxn>
                  <a:cxn ang="0">
                    <a:pos x="2858" y="1270"/>
                  </a:cxn>
                  <a:cxn ang="0">
                    <a:pos x="2994" y="1270"/>
                  </a:cxn>
                  <a:cxn ang="0">
                    <a:pos x="3221" y="1224"/>
                  </a:cxn>
                  <a:cxn ang="0">
                    <a:pos x="3221" y="0"/>
                  </a:cxn>
                  <a:cxn ang="0">
                    <a:pos x="91" y="0"/>
                  </a:cxn>
                  <a:cxn ang="0">
                    <a:pos x="91" y="453"/>
                  </a:cxn>
                </a:cxnLst>
                <a:rect l="0" t="0" r="r" b="b"/>
                <a:pathLst>
                  <a:path w="3221" h="1451">
                    <a:moveTo>
                      <a:pt x="0" y="362"/>
                    </a:moveTo>
                    <a:lnTo>
                      <a:pt x="499" y="861"/>
                    </a:lnTo>
                    <a:lnTo>
                      <a:pt x="862" y="1224"/>
                    </a:lnTo>
                    <a:lnTo>
                      <a:pt x="1044" y="1360"/>
                    </a:lnTo>
                    <a:lnTo>
                      <a:pt x="1225" y="1451"/>
                    </a:lnTo>
                    <a:lnTo>
                      <a:pt x="1407" y="1451"/>
                    </a:lnTo>
                    <a:lnTo>
                      <a:pt x="1815" y="1451"/>
                    </a:lnTo>
                    <a:lnTo>
                      <a:pt x="2404" y="1360"/>
                    </a:lnTo>
                    <a:lnTo>
                      <a:pt x="2541" y="1315"/>
                    </a:lnTo>
                    <a:lnTo>
                      <a:pt x="2858" y="1270"/>
                    </a:lnTo>
                    <a:lnTo>
                      <a:pt x="2994" y="1270"/>
                    </a:lnTo>
                    <a:lnTo>
                      <a:pt x="3221" y="1224"/>
                    </a:lnTo>
                    <a:lnTo>
                      <a:pt x="3221" y="0"/>
                    </a:lnTo>
                    <a:lnTo>
                      <a:pt x="91" y="0"/>
                    </a:lnTo>
                    <a:lnTo>
                      <a:pt x="91" y="453"/>
                    </a:lnTo>
                  </a:path>
                </a:pathLst>
              </a:custGeom>
              <a:solidFill>
                <a:srgbClr val="FF6600">
                  <a:alpha val="50000"/>
                </a:srgbClr>
              </a:solidFill>
              <a:ln w="25400" cap="flat" cmpd="sng">
                <a:solidFill>
                  <a:srgbClr val="FF6600"/>
                </a:solidFill>
                <a:prstDash val="solid"/>
                <a:round/>
                <a:headEnd type="none" w="med" len="med"/>
                <a:tailEnd type="none" w="med" len="med"/>
              </a:ln>
              <a:effectLst/>
            </p:spPr>
            <p:txBody>
              <a:bodyPr>
                <a:spAutoFit/>
              </a:bodyPr>
              <a:lstStyle/>
              <a:p>
                <a:endParaRPr lang="en-GB" sz="2200" b="1">
                  <a:solidFill>
                    <a:srgbClr val="FFFF00"/>
                  </a:solidFill>
                  <a:latin typeface="Calibri" pitchFamily="34" charset="0"/>
                </a:endParaRPr>
              </a:p>
            </p:txBody>
          </p:sp>
          <p:sp>
            <p:nvSpPr>
              <p:cNvPr id="72720" name="Text Box 16"/>
              <p:cNvSpPr txBox="1">
                <a:spLocks noChangeArrowheads="1"/>
              </p:cNvSpPr>
              <p:nvPr/>
            </p:nvSpPr>
            <p:spPr bwMode="auto">
              <a:xfrm>
                <a:off x="1519" y="1616"/>
                <a:ext cx="1542" cy="578"/>
              </a:xfrm>
              <a:prstGeom prst="rect">
                <a:avLst/>
              </a:prstGeom>
              <a:noFill/>
              <a:ln w="25400" algn="ctr">
                <a:noFill/>
                <a:miter lim="800000"/>
                <a:headEnd/>
                <a:tailEnd/>
              </a:ln>
              <a:effectLst/>
            </p:spPr>
            <p:txBody>
              <a:bodyPr>
                <a:spAutoFit/>
              </a:bodyPr>
              <a:lstStyle/>
              <a:p>
                <a:pPr algn="ctr">
                  <a:lnSpc>
                    <a:spcPct val="110000"/>
                  </a:lnSpc>
                  <a:spcBef>
                    <a:spcPct val="50000"/>
                  </a:spcBef>
                </a:pPr>
                <a:r>
                  <a:rPr lang="el-GR" sz="1800" b="1" dirty="0">
                    <a:solidFill>
                      <a:srgbClr val="000000"/>
                    </a:solidFill>
                    <a:latin typeface="Arial" charset="0"/>
                  </a:rPr>
                  <a:t>Υπέρβαση της κρίσιμης </a:t>
                </a:r>
                <a:r>
                  <a:rPr lang="el-GR" sz="1800" b="1" dirty="0" err="1">
                    <a:solidFill>
                      <a:srgbClr val="000000"/>
                    </a:solidFill>
                    <a:latin typeface="Arial" charset="0"/>
                  </a:rPr>
                  <a:t>διατμητικής</a:t>
                </a:r>
                <a:r>
                  <a:rPr lang="el-GR" sz="1800" b="1" dirty="0">
                    <a:solidFill>
                      <a:srgbClr val="000000"/>
                    </a:solidFill>
                    <a:latin typeface="Arial" charset="0"/>
                  </a:rPr>
                  <a:t> τάσης </a:t>
                </a:r>
                <a:r>
                  <a:rPr lang="el-GR" sz="1800" b="1" dirty="0">
                    <a:solidFill>
                      <a:srgbClr val="000000"/>
                    </a:solidFill>
                    <a:latin typeface="Arial" charset="0"/>
                    <a:sym typeface="Wingdings" pitchFamily="2" charset="2"/>
                  </a:rPr>
                  <a:t> ασταθής πυθμένας</a:t>
                </a:r>
                <a:endParaRPr lang="el-GR" sz="1800" b="1" dirty="0">
                  <a:solidFill>
                    <a:srgbClr val="000000"/>
                  </a:solidFill>
                  <a:latin typeface="Arial" charset="0"/>
                </a:endParaRPr>
              </a:p>
            </p:txBody>
          </p:sp>
        </p:grpSp>
        <p:sp>
          <p:nvSpPr>
            <p:cNvPr id="72722" name="Text Box 18"/>
            <p:cNvSpPr txBox="1">
              <a:spLocks noChangeArrowheads="1"/>
            </p:cNvSpPr>
            <p:nvPr/>
          </p:nvSpPr>
          <p:spPr bwMode="auto">
            <a:xfrm>
              <a:off x="3288" y="3249"/>
              <a:ext cx="408" cy="349"/>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Arial" charset="0"/>
                </a:rPr>
                <a:t>*</a:t>
              </a:r>
              <a:endParaRPr lang="el-GR" sz="2800" b="1">
                <a:solidFill>
                  <a:srgbClr val="FF0000"/>
                </a:solidFill>
                <a:latin typeface="Arial" charset="0"/>
              </a:endParaRPr>
            </a:p>
          </p:txBody>
        </p:sp>
      </p:grpSp>
      <p:sp>
        <p:nvSpPr>
          <p:cNvPr id="1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4" name="1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Text Box 6"/>
          <p:cNvSpPr txBox="1">
            <a:spLocks noChangeArrowheads="1"/>
          </p:cNvSpPr>
          <p:nvPr/>
        </p:nvSpPr>
        <p:spPr bwMode="auto">
          <a:xfrm>
            <a:off x="1187624" y="5877272"/>
            <a:ext cx="7129463" cy="369332"/>
          </a:xfrm>
          <a:prstGeom prst="rect">
            <a:avLst/>
          </a:prstGeom>
          <a:noFill/>
          <a:ln w="9525">
            <a:noFill/>
            <a:miter lim="800000"/>
            <a:headEnd/>
            <a:tailEnd/>
          </a:ln>
          <a:effectLst/>
        </p:spPr>
        <p:txBody>
          <a:bodyPr>
            <a:spAutoFit/>
          </a:bodyPr>
          <a:lstStyle/>
          <a:p>
            <a:r>
              <a:rPr lang="el-GR" sz="1800" b="1" i="1" dirty="0">
                <a:solidFill>
                  <a:srgbClr val="0000FF"/>
                </a:solidFill>
                <a:latin typeface="Calibri" pitchFamily="34" charset="0"/>
                <a:cs typeface="Calibri" pitchFamily="34" charset="0"/>
              </a:rPr>
              <a:t>Σχήμα 17</a:t>
            </a:r>
            <a:r>
              <a:rPr lang="el-GR" sz="1800" i="1" dirty="0">
                <a:solidFill>
                  <a:srgbClr val="0000FF"/>
                </a:solidFill>
                <a:latin typeface="Calibri" pitchFamily="34" charset="0"/>
                <a:cs typeface="Calibri" pitchFamily="34" charset="0"/>
              </a:rPr>
              <a:t> Εκτεταμένο διάγραμμα του </a:t>
            </a:r>
            <a:r>
              <a:rPr lang="en-US" sz="1800" i="1" dirty="0">
                <a:solidFill>
                  <a:srgbClr val="0000FF"/>
                </a:solidFill>
                <a:latin typeface="Calibri" pitchFamily="34" charset="0"/>
                <a:cs typeface="Calibri" pitchFamily="34" charset="0"/>
              </a:rPr>
              <a:t>Miller et al. (1977). </a:t>
            </a:r>
            <a:r>
              <a:rPr lang="en-US" sz="1800" i="1" dirty="0" err="1">
                <a:solidFill>
                  <a:srgbClr val="0000FF"/>
                </a:solidFill>
                <a:latin typeface="Calibri" pitchFamily="34" charset="0"/>
                <a:cs typeface="Calibri" pitchFamily="34" charset="0"/>
              </a:rPr>
              <a:t>Paphitis</a:t>
            </a:r>
            <a:r>
              <a:rPr lang="en-US" sz="1800" i="1" dirty="0">
                <a:solidFill>
                  <a:srgbClr val="0000FF"/>
                </a:solidFill>
                <a:latin typeface="Calibri" pitchFamily="34" charset="0"/>
                <a:cs typeface="Calibri" pitchFamily="34" charset="0"/>
              </a:rPr>
              <a:t> (2001)</a:t>
            </a:r>
            <a:endParaRPr lang="el-GR" sz="1800" i="1" dirty="0">
              <a:solidFill>
                <a:srgbClr val="0000FF"/>
              </a:solidFill>
              <a:latin typeface="Calibri" pitchFamily="34" charset="0"/>
              <a:cs typeface="Calibri" pitchFamily="34" charset="0"/>
            </a:endParaRPr>
          </a:p>
        </p:txBody>
      </p:sp>
      <p:grpSp>
        <p:nvGrpSpPr>
          <p:cNvPr id="2" name="Group 8"/>
          <p:cNvGrpSpPr>
            <a:grpSpLocks/>
          </p:cNvGrpSpPr>
          <p:nvPr/>
        </p:nvGrpSpPr>
        <p:grpSpPr bwMode="auto">
          <a:xfrm>
            <a:off x="683568" y="1340768"/>
            <a:ext cx="7704137" cy="4248150"/>
            <a:chOff x="431" y="482"/>
            <a:chExt cx="5034" cy="2857"/>
          </a:xfrm>
        </p:grpSpPr>
        <p:pic>
          <p:nvPicPr>
            <p:cNvPr id="74757" name="Picture 5" descr="seddyn5-15"/>
            <p:cNvPicPr>
              <a:picLocks noChangeAspect="1" noChangeArrowheads="1"/>
            </p:cNvPicPr>
            <p:nvPr/>
          </p:nvPicPr>
          <p:blipFill>
            <a:blip r:embed="rId3" cstate="print"/>
            <a:srcRect r="2744" b="2994"/>
            <a:stretch>
              <a:fillRect/>
            </a:stretch>
          </p:blipFill>
          <p:spPr bwMode="auto">
            <a:xfrm>
              <a:off x="431" y="482"/>
              <a:ext cx="5012" cy="2841"/>
            </a:xfrm>
            <a:prstGeom prst="rect">
              <a:avLst/>
            </a:prstGeom>
            <a:noFill/>
          </p:spPr>
        </p:pic>
        <p:sp>
          <p:nvSpPr>
            <p:cNvPr id="74759" name="Rectangle 7"/>
            <p:cNvSpPr>
              <a:spLocks noChangeArrowheads="1"/>
            </p:cNvSpPr>
            <p:nvPr/>
          </p:nvSpPr>
          <p:spPr bwMode="auto">
            <a:xfrm>
              <a:off x="431" y="482"/>
              <a:ext cx="5034" cy="2857"/>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Υπεύθυνη δύναμη μεταφοράς: </a:t>
            </a:r>
          </a:p>
          <a:p>
            <a:pPr algn="ctr" eaLnBrk="0" hangingPunct="0"/>
            <a:r>
              <a:rPr lang="el-GR" sz="2800" b="1" dirty="0" err="1">
                <a:solidFill>
                  <a:sysClr val="windowText" lastClr="000000"/>
                </a:solidFill>
                <a:latin typeface="Calibri"/>
              </a:rPr>
              <a:t>Διατμητική</a:t>
            </a:r>
            <a:r>
              <a:rPr lang="el-GR" sz="2800" b="1" dirty="0">
                <a:solidFill>
                  <a:sysClr val="windowText" lastClr="000000"/>
                </a:solidFill>
                <a:latin typeface="Calibri"/>
              </a:rPr>
              <a:t> τάση πυθμένα (τ)</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323528" y="1020469"/>
            <a:ext cx="8640960" cy="5400675"/>
          </a:xfrm>
          <a:prstGeom prst="rect">
            <a:avLst/>
          </a:prstGeom>
          <a:noFill/>
          <a:ln w="9525">
            <a:noFill/>
            <a:miter lim="800000"/>
            <a:headEnd/>
            <a:tailEnd/>
          </a:ln>
          <a:effectLst/>
        </p:spPr>
        <p:txBody>
          <a:bodyPr/>
          <a:lstStyle/>
          <a:p>
            <a:pPr marL="342900" indent="-342900"/>
            <a:r>
              <a:rPr lang="el-GR" sz="1800" dirty="0">
                <a:latin typeface="Calibri" pitchFamily="34" charset="0"/>
                <a:cs typeface="Calibri" pitchFamily="34" charset="0"/>
              </a:rPr>
              <a:t>Οι περισσότερες από τις </a:t>
            </a:r>
            <a:r>
              <a:rPr lang="el-GR" sz="1800" dirty="0">
                <a:solidFill>
                  <a:srgbClr val="3333FF"/>
                </a:solidFill>
                <a:latin typeface="Calibri" pitchFamily="34" charset="0"/>
                <a:cs typeface="Calibri" pitchFamily="34" charset="0"/>
              </a:rPr>
              <a:t>υπάρχουσες σχέσεις </a:t>
            </a:r>
            <a:r>
              <a:rPr lang="el-GR" sz="1800" dirty="0">
                <a:latin typeface="Calibri" pitchFamily="34" charset="0"/>
                <a:cs typeface="Calibri" pitchFamily="34" charset="0"/>
              </a:rPr>
              <a:t>για τους </a:t>
            </a:r>
            <a:r>
              <a:rPr lang="el-GR" sz="1800" dirty="0">
                <a:solidFill>
                  <a:srgbClr val="3333FF"/>
                </a:solidFill>
                <a:latin typeface="Calibri" pitchFamily="34" charset="0"/>
                <a:cs typeface="Calibri" pitchFamily="34" charset="0"/>
              </a:rPr>
              <a:t>ρυθμούς </a:t>
            </a:r>
            <a:r>
              <a:rPr lang="el-GR" sz="1800" dirty="0" err="1">
                <a:solidFill>
                  <a:srgbClr val="3333FF"/>
                </a:solidFill>
                <a:latin typeface="Calibri" pitchFamily="34" charset="0"/>
                <a:cs typeface="Calibri" pitchFamily="34" charset="0"/>
              </a:rPr>
              <a:t>ιζηματομεταφοράς</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(και </a:t>
            </a:r>
            <a:r>
              <a:rPr lang="el-GR" sz="1800" dirty="0">
                <a:solidFill>
                  <a:srgbClr val="3333FF"/>
                </a:solidFill>
                <a:latin typeface="Calibri" pitchFamily="34" charset="0"/>
                <a:cs typeface="Calibri" pitchFamily="34" charset="0"/>
              </a:rPr>
              <a:t>στοχαστικές και </a:t>
            </a:r>
            <a:r>
              <a:rPr lang="el-GR" sz="1800" dirty="0" err="1">
                <a:solidFill>
                  <a:srgbClr val="3333FF"/>
                </a:solidFill>
                <a:latin typeface="Calibri" pitchFamily="34" charset="0"/>
                <a:cs typeface="Calibri" pitchFamily="34" charset="0"/>
              </a:rPr>
              <a:t>ντιτερμινιστικές</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a:t>
            </a:r>
            <a:r>
              <a:rPr lang="en-GB" sz="1800" dirty="0">
                <a:latin typeface="Calibri" pitchFamily="34" charset="0"/>
                <a:cs typeface="Calibri" pitchFamily="34" charset="0"/>
              </a:rPr>
              <a:t>stochastic and deterministic)</a:t>
            </a:r>
            <a:r>
              <a:rPr lang="el-GR" sz="1800" dirty="0">
                <a:latin typeface="Calibri" pitchFamily="34" charset="0"/>
                <a:cs typeface="Calibri" pitchFamily="34" charset="0"/>
              </a:rPr>
              <a:t>) βασίζονται </a:t>
            </a:r>
            <a:r>
              <a:rPr lang="en-GB" sz="1800" dirty="0">
                <a:latin typeface="Calibri" pitchFamily="34" charset="0"/>
                <a:cs typeface="Calibri" pitchFamily="34" charset="0"/>
              </a:rPr>
              <a:t> </a:t>
            </a:r>
            <a:r>
              <a:rPr lang="el-GR" sz="1800" dirty="0">
                <a:latin typeface="Calibri" pitchFamily="34" charset="0"/>
                <a:cs typeface="Calibri" pitchFamily="34" charset="0"/>
              </a:rPr>
              <a:t>σε διαφορετικές ομάδες παραδοχών </a:t>
            </a:r>
            <a:r>
              <a:rPr lang="en-GB" sz="1800" dirty="0">
                <a:latin typeface="Calibri" pitchFamily="34" charset="0"/>
                <a:cs typeface="Calibri" pitchFamily="34" charset="0"/>
              </a:rPr>
              <a:t>(</a:t>
            </a:r>
            <a:r>
              <a:rPr lang="el-GR" sz="1800" dirty="0">
                <a:latin typeface="Calibri" pitchFamily="34" charset="0"/>
                <a:cs typeface="Calibri" pitchFamily="34" charset="0"/>
              </a:rPr>
              <a:t>π.χ. </a:t>
            </a:r>
            <a:r>
              <a:rPr lang="en-GB" sz="1800" dirty="0">
                <a:latin typeface="Calibri" pitchFamily="34" charset="0"/>
                <a:cs typeface="Calibri" pitchFamily="34" charset="0"/>
              </a:rPr>
              <a:t>Einstein, 1950; </a:t>
            </a:r>
            <a:r>
              <a:rPr lang="en-GB" sz="1800" dirty="0" err="1">
                <a:latin typeface="Calibri" pitchFamily="34" charset="0"/>
                <a:cs typeface="Calibri" pitchFamily="34" charset="0"/>
              </a:rPr>
              <a:t>Yalin</a:t>
            </a:r>
            <a:r>
              <a:rPr lang="en-GB" sz="1800" dirty="0">
                <a:latin typeface="Calibri" pitchFamily="34" charset="0"/>
                <a:cs typeface="Calibri" pitchFamily="34" charset="0"/>
              </a:rPr>
              <a:t>, 1963; Bagnold 1966, 1980; </a:t>
            </a:r>
            <a:r>
              <a:rPr lang="en-GB" sz="1800" dirty="0" err="1">
                <a:latin typeface="Calibri" pitchFamily="34" charset="0"/>
                <a:cs typeface="Calibri" pitchFamily="34" charset="0"/>
              </a:rPr>
              <a:t>Gadd</a:t>
            </a:r>
            <a:r>
              <a:rPr lang="en-GB" sz="1800" dirty="0">
                <a:latin typeface="Calibri" pitchFamily="34" charset="0"/>
                <a:cs typeface="Calibri" pitchFamily="34" charset="0"/>
              </a:rPr>
              <a:t> </a:t>
            </a:r>
            <a:r>
              <a:rPr lang="en-GB" sz="1800" i="1" dirty="0">
                <a:latin typeface="Calibri" pitchFamily="34" charset="0"/>
                <a:cs typeface="Calibri" pitchFamily="34" charset="0"/>
              </a:rPr>
              <a:t>et al</a:t>
            </a:r>
            <a:r>
              <a:rPr lang="en-GB" sz="1800" dirty="0">
                <a:latin typeface="Calibri" pitchFamily="34" charset="0"/>
                <a:cs typeface="Calibri" pitchFamily="34" charset="0"/>
              </a:rPr>
              <a:t>, 1978; </a:t>
            </a:r>
            <a:r>
              <a:rPr lang="en-GB" sz="1800" dirty="0" err="1">
                <a:latin typeface="Calibri" pitchFamily="34" charset="0"/>
                <a:cs typeface="Calibri" pitchFamily="34" charset="0"/>
              </a:rPr>
              <a:t>Hardisty</a:t>
            </a:r>
            <a:r>
              <a:rPr lang="en-GB" sz="1800" dirty="0">
                <a:latin typeface="Calibri" pitchFamily="34" charset="0"/>
                <a:cs typeface="Calibri" pitchFamily="34" charset="0"/>
              </a:rPr>
              <a:t>, 1983; and Williams </a:t>
            </a:r>
            <a:r>
              <a:rPr lang="en-GB" sz="1800" i="1" dirty="0">
                <a:latin typeface="Calibri" pitchFamily="34" charset="0"/>
                <a:cs typeface="Calibri" pitchFamily="34" charset="0"/>
              </a:rPr>
              <a:t>et al</a:t>
            </a:r>
            <a:r>
              <a:rPr lang="en-GB" sz="1800" dirty="0">
                <a:latin typeface="Calibri" pitchFamily="34" charset="0"/>
                <a:cs typeface="Calibri" pitchFamily="34" charset="0"/>
              </a:rPr>
              <a:t>, 1989). </a:t>
            </a:r>
            <a:endParaRPr lang="el-GR" sz="1800" dirty="0">
              <a:latin typeface="Calibri" pitchFamily="34" charset="0"/>
              <a:cs typeface="Calibri" pitchFamily="34" charset="0"/>
            </a:endParaRPr>
          </a:p>
          <a:p>
            <a:pPr marL="342900" indent="-342900"/>
            <a:endParaRPr lang="el-GR" sz="1800" dirty="0">
              <a:latin typeface="Calibri" pitchFamily="34" charset="0"/>
              <a:cs typeface="Calibri" pitchFamily="34" charset="0"/>
            </a:endParaRPr>
          </a:p>
          <a:p>
            <a:pPr marL="342900" indent="-342900"/>
            <a:r>
              <a:rPr lang="el-GR" sz="1800" dirty="0">
                <a:latin typeface="Calibri" pitchFamily="34" charset="0"/>
                <a:cs typeface="Calibri" pitchFamily="34" charset="0"/>
              </a:rPr>
              <a:t>Οι σχέσεις αυτές </a:t>
            </a:r>
            <a:r>
              <a:rPr lang="el-GR" sz="1800" dirty="0">
                <a:solidFill>
                  <a:srgbClr val="3333FF"/>
                </a:solidFill>
                <a:latin typeface="Calibri" pitchFamily="34" charset="0"/>
                <a:cs typeface="Calibri" pitchFamily="34" charset="0"/>
              </a:rPr>
              <a:t>σχετίζουν τον ρυθμό </a:t>
            </a:r>
            <a:r>
              <a:rPr lang="el-GR" sz="1800" dirty="0" err="1">
                <a:solidFill>
                  <a:srgbClr val="3333FF"/>
                </a:solidFill>
                <a:latin typeface="Calibri" pitchFamily="34" charset="0"/>
                <a:cs typeface="Calibri" pitchFamily="34" charset="0"/>
              </a:rPr>
              <a:t>ιζηματομεταφοράς</a:t>
            </a:r>
            <a:r>
              <a:rPr lang="el-GR" sz="1800" dirty="0">
                <a:solidFill>
                  <a:srgbClr val="3333FF"/>
                </a:solidFill>
                <a:latin typeface="Calibri" pitchFamily="34" charset="0"/>
                <a:cs typeface="Calibri" pitchFamily="34" charset="0"/>
              </a:rPr>
              <a:t> με την ταχύτητα ρ</a:t>
            </a:r>
            <a:r>
              <a:rPr lang="el-GR" sz="1800" dirty="0">
                <a:latin typeface="Calibri" pitchFamily="34" charset="0"/>
                <a:cs typeface="Calibri" pitchFamily="34" charset="0"/>
              </a:rPr>
              <a:t>οής ή </a:t>
            </a:r>
            <a:r>
              <a:rPr lang="el-GR" sz="1800" dirty="0">
                <a:solidFill>
                  <a:srgbClr val="3333FF"/>
                </a:solidFill>
                <a:latin typeface="Calibri" pitchFamily="34" charset="0"/>
                <a:cs typeface="Calibri" pitchFamily="34" charset="0"/>
              </a:rPr>
              <a:t>την </a:t>
            </a:r>
            <a:r>
              <a:rPr lang="el-GR" sz="1800" dirty="0" err="1">
                <a:solidFill>
                  <a:srgbClr val="3333FF"/>
                </a:solidFill>
                <a:latin typeface="Calibri" pitchFamily="34" charset="0"/>
                <a:cs typeface="Calibri" pitchFamily="34" charset="0"/>
              </a:rPr>
              <a:t>διατμητική</a:t>
            </a:r>
            <a:r>
              <a:rPr lang="el-GR" sz="1800" dirty="0">
                <a:solidFill>
                  <a:srgbClr val="3333FF"/>
                </a:solidFill>
                <a:latin typeface="Calibri" pitchFamily="34" charset="0"/>
                <a:cs typeface="Calibri" pitchFamily="34" charset="0"/>
              </a:rPr>
              <a:t> τάση πυθμένα</a:t>
            </a:r>
            <a:r>
              <a:rPr lang="el-GR" sz="1800" dirty="0">
                <a:latin typeface="Calibri" pitchFamily="34" charset="0"/>
                <a:cs typeface="Calibri" pitchFamily="34" charset="0"/>
              </a:rPr>
              <a:t>. Μία από τις πλέον σημαντικές θεωρίες πάνω στην οποία βασίζεται μια ολόκληρη γενεά σχέσεων είναι η </a:t>
            </a:r>
            <a:r>
              <a:rPr lang="el-GR" sz="1800" dirty="0">
                <a:solidFill>
                  <a:srgbClr val="3333FF"/>
                </a:solidFill>
                <a:latin typeface="Calibri" pitchFamily="34" charset="0"/>
                <a:cs typeface="Calibri" pitchFamily="34" charset="0"/>
              </a:rPr>
              <a:t>θεωρία της </a:t>
            </a:r>
            <a:r>
              <a:rPr lang="en-US" sz="1800" dirty="0">
                <a:solidFill>
                  <a:srgbClr val="3333FF"/>
                </a:solidFill>
                <a:latin typeface="Calibri" pitchFamily="34" charset="0"/>
                <a:cs typeface="Calibri" pitchFamily="34" charset="0"/>
              </a:rPr>
              <a:t>‘</a:t>
            </a:r>
            <a:r>
              <a:rPr lang="el-GR" sz="1800" dirty="0">
                <a:solidFill>
                  <a:srgbClr val="3333FF"/>
                </a:solidFill>
                <a:latin typeface="Calibri" pitchFamily="34" charset="0"/>
                <a:cs typeface="Calibri" pitchFamily="34" charset="0"/>
              </a:rPr>
              <a:t>ισχύος ροής</a:t>
            </a:r>
            <a:r>
              <a:rPr lang="en-US" sz="1800" dirty="0">
                <a:solidFill>
                  <a:srgbClr val="3333FF"/>
                </a:solidFill>
                <a:latin typeface="Calibri" pitchFamily="34" charset="0"/>
                <a:cs typeface="Calibri" pitchFamily="34" charset="0"/>
              </a:rPr>
              <a:t>’</a:t>
            </a:r>
            <a:r>
              <a:rPr lang="el-GR" sz="1800" dirty="0">
                <a:solidFill>
                  <a:srgbClr val="3333FF"/>
                </a:solidFill>
                <a:latin typeface="Calibri" pitchFamily="34" charset="0"/>
                <a:cs typeface="Calibri" pitchFamily="34" charset="0"/>
              </a:rPr>
              <a:t> του </a:t>
            </a:r>
            <a:r>
              <a:rPr lang="en-GB" sz="1800" dirty="0">
                <a:solidFill>
                  <a:srgbClr val="3333FF"/>
                </a:solidFill>
                <a:latin typeface="Calibri" pitchFamily="34" charset="0"/>
                <a:cs typeface="Calibri" pitchFamily="34" charset="0"/>
              </a:rPr>
              <a:t>Bagnold </a:t>
            </a:r>
            <a:r>
              <a:rPr lang="en-GB" sz="1800" dirty="0">
                <a:latin typeface="Calibri" pitchFamily="34" charset="0"/>
                <a:cs typeface="Calibri" pitchFamily="34" charset="0"/>
              </a:rPr>
              <a:t>"stream power" concept (Bagnold 1956). </a:t>
            </a:r>
            <a:endParaRPr lang="el-GR" sz="1800" dirty="0">
              <a:latin typeface="Calibri" pitchFamily="34" charset="0"/>
              <a:cs typeface="Calibri" pitchFamily="34" charset="0"/>
            </a:endParaRPr>
          </a:p>
          <a:p>
            <a:pPr marL="342900" indent="-342900"/>
            <a:endParaRPr lang="el-GR" sz="1800" dirty="0">
              <a:latin typeface="Calibri" pitchFamily="34" charset="0"/>
              <a:cs typeface="Calibri" pitchFamily="34" charset="0"/>
            </a:endParaRPr>
          </a:p>
          <a:p>
            <a:pPr marL="342900" indent="-342900"/>
            <a:r>
              <a:rPr lang="el-GR" sz="1800" dirty="0">
                <a:latin typeface="Calibri" pitchFamily="34" charset="0"/>
                <a:cs typeface="Calibri" pitchFamily="34" charset="0"/>
              </a:rPr>
              <a:t>Στις διάφορες μεταλλάξεις της </a:t>
            </a:r>
            <a:r>
              <a:rPr lang="en-GB" sz="1800" dirty="0">
                <a:latin typeface="Calibri" pitchFamily="34" charset="0"/>
                <a:cs typeface="Calibri" pitchFamily="34" charset="0"/>
              </a:rPr>
              <a:t>(Sternberg, 1972; </a:t>
            </a:r>
            <a:r>
              <a:rPr lang="en-GB" sz="1800" dirty="0" err="1">
                <a:latin typeface="Calibri" pitchFamily="34" charset="0"/>
                <a:cs typeface="Calibri" pitchFamily="34" charset="0"/>
              </a:rPr>
              <a:t>Gadd</a:t>
            </a:r>
            <a:r>
              <a:rPr lang="en-GB" sz="1800" dirty="0">
                <a:latin typeface="Calibri" pitchFamily="34" charset="0"/>
                <a:cs typeface="Calibri" pitchFamily="34" charset="0"/>
              </a:rPr>
              <a:t> </a:t>
            </a:r>
            <a:r>
              <a:rPr lang="en-GB" sz="1800" i="1" dirty="0">
                <a:latin typeface="Calibri" pitchFamily="34" charset="0"/>
                <a:cs typeface="Calibri" pitchFamily="34" charset="0"/>
              </a:rPr>
              <a:t>et al</a:t>
            </a:r>
            <a:r>
              <a:rPr lang="en-GB" sz="1800" dirty="0">
                <a:latin typeface="Calibri" pitchFamily="34" charset="0"/>
                <a:cs typeface="Calibri" pitchFamily="34" charset="0"/>
              </a:rPr>
              <a:t>, 1978; Vincent </a:t>
            </a:r>
            <a:r>
              <a:rPr lang="en-GB" sz="1800" i="1" dirty="0">
                <a:latin typeface="Calibri" pitchFamily="34" charset="0"/>
                <a:cs typeface="Calibri" pitchFamily="34" charset="0"/>
              </a:rPr>
              <a:t>et al</a:t>
            </a:r>
            <a:r>
              <a:rPr lang="en-GB" sz="1800" dirty="0">
                <a:latin typeface="Calibri" pitchFamily="34" charset="0"/>
                <a:cs typeface="Calibri" pitchFamily="34" charset="0"/>
              </a:rPr>
              <a:t> 1981; </a:t>
            </a:r>
            <a:r>
              <a:rPr lang="en-GB" sz="1800" dirty="0" err="1">
                <a:latin typeface="Calibri" pitchFamily="34" charset="0"/>
                <a:cs typeface="Calibri" pitchFamily="34" charset="0"/>
              </a:rPr>
              <a:t>Hardisty</a:t>
            </a:r>
            <a:r>
              <a:rPr lang="en-GB" sz="1800" dirty="0">
                <a:latin typeface="Calibri" pitchFamily="34" charset="0"/>
                <a:cs typeface="Calibri" pitchFamily="34" charset="0"/>
              </a:rPr>
              <a:t>, 1983), </a:t>
            </a:r>
            <a:r>
              <a:rPr lang="el-GR" sz="1800" dirty="0">
                <a:latin typeface="Calibri" pitchFamily="34" charset="0"/>
                <a:cs typeface="Calibri" pitchFamily="34" charset="0"/>
              </a:rPr>
              <a:t>ο ρυθμός </a:t>
            </a:r>
            <a:r>
              <a:rPr lang="el-GR" sz="1800" dirty="0" err="1">
                <a:latin typeface="Calibri" pitchFamily="34" charset="0"/>
                <a:cs typeface="Calibri" pitchFamily="34" charset="0"/>
              </a:rPr>
              <a:t>ιζηματομεταφοράς</a:t>
            </a:r>
            <a:r>
              <a:rPr lang="el-GR" sz="1800" dirty="0">
                <a:latin typeface="Calibri" pitchFamily="34" charset="0"/>
                <a:cs typeface="Calibri" pitchFamily="34" charset="0"/>
              </a:rPr>
              <a:t> βασίζεται στην υπερβάλλουσα (‘</a:t>
            </a:r>
            <a:r>
              <a:rPr lang="en-GB" sz="1800" dirty="0">
                <a:latin typeface="Calibri" pitchFamily="34" charset="0"/>
                <a:cs typeface="Calibri" pitchFamily="34" charset="0"/>
              </a:rPr>
              <a:t>excess</a:t>
            </a:r>
            <a:r>
              <a:rPr lang="el-GR" sz="1800" dirty="0">
                <a:latin typeface="Calibri" pitchFamily="34" charset="0"/>
                <a:cs typeface="Calibri" pitchFamily="34" charset="0"/>
              </a:rPr>
              <a:t>’) ή διαθέσιμη (‘</a:t>
            </a:r>
            <a:r>
              <a:rPr lang="en-GB" sz="1800" dirty="0">
                <a:latin typeface="Calibri" pitchFamily="34" charset="0"/>
                <a:cs typeface="Calibri" pitchFamily="34" charset="0"/>
              </a:rPr>
              <a:t>available</a:t>
            </a:r>
            <a:r>
              <a:rPr lang="el-GR" sz="1800" dirty="0">
                <a:latin typeface="Calibri" pitchFamily="34" charset="0"/>
                <a:cs typeface="Calibri" pitchFamily="34" charset="0"/>
              </a:rPr>
              <a:t>’)</a:t>
            </a:r>
            <a:r>
              <a:rPr lang="en-GB" sz="1800" dirty="0">
                <a:latin typeface="Calibri" pitchFamily="34" charset="0"/>
                <a:cs typeface="Calibri" pitchFamily="34" charset="0"/>
              </a:rPr>
              <a:t> </a:t>
            </a:r>
            <a:r>
              <a:rPr lang="el-GR" sz="1800" dirty="0">
                <a:latin typeface="Calibri" pitchFamily="34" charset="0"/>
                <a:cs typeface="Calibri" pitchFamily="34" charset="0"/>
              </a:rPr>
              <a:t>ταχύτητα ροής</a:t>
            </a:r>
            <a:r>
              <a:rPr lang="en-GB" sz="1800" dirty="0">
                <a:latin typeface="Calibri" pitchFamily="34" charset="0"/>
                <a:cs typeface="Calibri" pitchFamily="34" charset="0"/>
              </a:rPr>
              <a:t>: </a:t>
            </a:r>
            <a:endParaRPr lang="el-GR" sz="1800" dirty="0">
              <a:latin typeface="Calibri" pitchFamily="34" charset="0"/>
              <a:cs typeface="Calibri" pitchFamily="34" charset="0"/>
            </a:endParaRPr>
          </a:p>
          <a:p>
            <a:pPr marL="342900" indent="-342900"/>
            <a:endParaRPr lang="el-GR" sz="1800" dirty="0">
              <a:latin typeface="Calibri" pitchFamily="34" charset="0"/>
              <a:cs typeface="Calibri" pitchFamily="34" charset="0"/>
            </a:endParaRPr>
          </a:p>
          <a:p>
            <a:pPr marL="342900" indent="-342900"/>
            <a:endParaRPr lang="el-GR" sz="1800" dirty="0">
              <a:effectLst>
                <a:outerShdw blurRad="38100" dist="38100" dir="2700000" algn="tl">
                  <a:srgbClr val="C0C0C0"/>
                </a:outerShdw>
              </a:effectLst>
              <a:latin typeface="Calibri" pitchFamily="34" charset="0"/>
              <a:cs typeface="Calibri" pitchFamily="34" charset="0"/>
            </a:endParaRPr>
          </a:p>
          <a:p>
            <a:pPr marL="342900" indent="-342900"/>
            <a:endParaRPr lang="el-GR" sz="1800" dirty="0">
              <a:effectLst>
                <a:outerShdw blurRad="38100" dist="38100" dir="2700000" algn="tl">
                  <a:srgbClr val="C0C0C0"/>
                </a:outerShdw>
              </a:effectLst>
              <a:latin typeface="Calibri" pitchFamily="34" charset="0"/>
              <a:cs typeface="Calibri" pitchFamily="34" charset="0"/>
            </a:endParaRPr>
          </a:p>
          <a:p>
            <a:pPr marL="342900" indent="-342900"/>
            <a:r>
              <a:rPr lang="el-GR" sz="1800" dirty="0">
                <a:latin typeface="Calibri" pitchFamily="34" charset="0"/>
                <a:cs typeface="Calibri" pitchFamily="34" charset="0"/>
              </a:rPr>
              <a:t>Όπου </a:t>
            </a:r>
            <a:r>
              <a:rPr lang="en-GB" sz="1800" dirty="0">
                <a:latin typeface="Calibri" pitchFamily="34" charset="0"/>
                <a:cs typeface="Calibri" pitchFamily="34" charset="0"/>
              </a:rPr>
              <a:t>U</a:t>
            </a:r>
            <a:r>
              <a:rPr lang="en-GB" sz="1800" baseline="-25000" dirty="0">
                <a:latin typeface="Calibri" pitchFamily="34" charset="0"/>
                <a:cs typeface="Calibri" pitchFamily="34" charset="0"/>
              </a:rPr>
              <a:t>100</a:t>
            </a:r>
            <a:r>
              <a:rPr lang="en-GB" sz="1800" dirty="0">
                <a:latin typeface="Calibri" pitchFamily="34" charset="0"/>
                <a:cs typeface="Calibri" pitchFamily="34" charset="0"/>
              </a:rPr>
              <a:t> </a:t>
            </a:r>
            <a:r>
              <a:rPr lang="el-GR" sz="1800" dirty="0">
                <a:latin typeface="Calibri" pitchFamily="34" charset="0"/>
                <a:cs typeface="Calibri" pitchFamily="34" charset="0"/>
              </a:rPr>
              <a:t>είναι η ταχύτητα ροής </a:t>
            </a:r>
            <a:r>
              <a:rPr lang="en-GB" sz="1800" dirty="0">
                <a:latin typeface="Calibri" pitchFamily="34" charset="0"/>
                <a:cs typeface="Calibri" pitchFamily="34" charset="0"/>
              </a:rPr>
              <a:t>100</a:t>
            </a:r>
            <a:r>
              <a:rPr lang="el-GR" sz="1800" dirty="0">
                <a:latin typeface="Calibri" pitchFamily="34" charset="0"/>
                <a:cs typeface="Calibri" pitchFamily="34" charset="0"/>
              </a:rPr>
              <a:t> </a:t>
            </a:r>
            <a:r>
              <a:rPr lang="en-GB" sz="1800" dirty="0">
                <a:latin typeface="Calibri" pitchFamily="34" charset="0"/>
                <a:cs typeface="Calibri" pitchFamily="34" charset="0"/>
              </a:rPr>
              <a:t>cm </a:t>
            </a:r>
            <a:r>
              <a:rPr lang="el-GR" sz="1800" dirty="0">
                <a:latin typeface="Calibri" pitchFamily="34" charset="0"/>
                <a:cs typeface="Calibri" pitchFamily="34" charset="0"/>
              </a:rPr>
              <a:t>πάνω από τον πυθμένα</a:t>
            </a:r>
            <a:r>
              <a:rPr lang="en-GB" sz="1800" dirty="0">
                <a:latin typeface="Calibri" pitchFamily="34" charset="0"/>
                <a:cs typeface="Calibri" pitchFamily="34" charset="0"/>
              </a:rPr>
              <a:t>, U</a:t>
            </a:r>
            <a:r>
              <a:rPr lang="en-GB" sz="1800" baseline="-25000" dirty="0">
                <a:latin typeface="Calibri" pitchFamily="34" charset="0"/>
                <a:cs typeface="Calibri" pitchFamily="34" charset="0"/>
              </a:rPr>
              <a:t>100c</a:t>
            </a:r>
            <a:r>
              <a:rPr lang="en-GB" sz="1800" dirty="0">
                <a:latin typeface="Calibri" pitchFamily="34" charset="0"/>
                <a:cs typeface="Calibri" pitchFamily="34" charset="0"/>
              </a:rPr>
              <a:t> </a:t>
            </a:r>
            <a:r>
              <a:rPr lang="el-GR" sz="1800" dirty="0">
                <a:latin typeface="Calibri" pitchFamily="34" charset="0"/>
                <a:cs typeface="Calibri" pitchFamily="34" charset="0"/>
              </a:rPr>
              <a:t>είναι η κριτική ταχύτητα για το κατώφλι της κίνησης στα </a:t>
            </a:r>
            <a:r>
              <a:rPr lang="en-GB" sz="1800" dirty="0">
                <a:latin typeface="Calibri" pitchFamily="34" charset="0"/>
                <a:cs typeface="Calibri" pitchFamily="34" charset="0"/>
              </a:rPr>
              <a:t>100</a:t>
            </a:r>
            <a:r>
              <a:rPr lang="el-GR" sz="1800" dirty="0">
                <a:latin typeface="Calibri" pitchFamily="34" charset="0"/>
                <a:cs typeface="Calibri" pitchFamily="34" charset="0"/>
              </a:rPr>
              <a:t> </a:t>
            </a:r>
            <a:r>
              <a:rPr lang="en-GB" sz="1800" dirty="0">
                <a:latin typeface="Calibri" pitchFamily="34" charset="0"/>
                <a:cs typeface="Calibri" pitchFamily="34" charset="0"/>
              </a:rPr>
              <a:t>cm </a:t>
            </a:r>
            <a:r>
              <a:rPr lang="el-GR" sz="1800" dirty="0">
                <a:latin typeface="Calibri" pitchFamily="34" charset="0"/>
                <a:cs typeface="Calibri" pitchFamily="34" charset="0"/>
              </a:rPr>
              <a:t>πάνω από τον πυθμένα και </a:t>
            </a:r>
            <a:r>
              <a:rPr lang="en-GB" sz="1800" dirty="0">
                <a:latin typeface="Calibri" pitchFamily="34" charset="0"/>
                <a:cs typeface="Calibri" pitchFamily="34" charset="0"/>
              </a:rPr>
              <a:t>ε </a:t>
            </a:r>
            <a:r>
              <a:rPr lang="el-GR" sz="1800" dirty="0">
                <a:latin typeface="Calibri" pitchFamily="34" charset="0"/>
                <a:cs typeface="Calibri" pitchFamily="34" charset="0"/>
              </a:rPr>
              <a:t>είναι συντελεστής (μεγαλύτερος από την μονάδα)</a:t>
            </a:r>
            <a:r>
              <a:rPr lang="en-GB" sz="1800" dirty="0">
                <a:latin typeface="Calibri" pitchFamily="34" charset="0"/>
                <a:cs typeface="Calibri" pitchFamily="34" charset="0"/>
              </a:rPr>
              <a:t>. </a:t>
            </a:r>
            <a:endParaRPr lang="el-GR" sz="1800" dirty="0">
              <a:latin typeface="Calibri" pitchFamily="34" charset="0"/>
              <a:cs typeface="Calibri" pitchFamily="34" charset="0"/>
            </a:endParaRPr>
          </a:p>
        </p:txBody>
      </p:sp>
      <p:sp>
        <p:nvSpPr>
          <p:cNvPr id="10138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sz="2200" b="1">
              <a:solidFill>
                <a:srgbClr val="FFFF00"/>
              </a:solidFill>
              <a:latin typeface="Calibri" pitchFamily="34" charset="0"/>
            </a:endParaRPr>
          </a:p>
        </p:txBody>
      </p:sp>
      <p:graphicFrame>
        <p:nvGraphicFramePr>
          <p:cNvPr id="101383" name="Object 7"/>
          <p:cNvGraphicFramePr>
            <a:graphicFrameLocks noChangeAspect="1"/>
          </p:cNvGraphicFramePr>
          <p:nvPr>
            <p:extLst>
              <p:ext uri="{D42A27DB-BD31-4B8C-83A1-F6EECF244321}">
                <p14:modId xmlns:p14="http://schemas.microsoft.com/office/powerpoint/2010/main" val="1200044693"/>
              </p:ext>
            </p:extLst>
          </p:nvPr>
        </p:nvGraphicFramePr>
        <p:xfrm>
          <a:off x="3275856" y="4725144"/>
          <a:ext cx="2016001" cy="441628"/>
        </p:xfrm>
        <a:graphic>
          <a:graphicData uri="http://schemas.openxmlformats.org/presentationml/2006/ole">
            <mc:AlternateContent xmlns:mc="http://schemas.openxmlformats.org/markup-compatibility/2006">
              <mc:Choice xmlns:v="urn:schemas-microsoft-com:vml" Requires="v">
                <p:oleObj spid="_x0000_s885774" name="Εξίσωση" r:id="rId4" imgW="1167893" imgH="253890" progId="Equation.3">
                  <p:embed/>
                </p:oleObj>
              </mc:Choice>
              <mc:Fallback>
                <p:oleObj name="Εξίσωση" r:id="rId4" imgW="1167893" imgH="25389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4725144"/>
                        <a:ext cx="2016001" cy="441628"/>
                      </a:xfrm>
                      <a:prstGeom prst="rect">
                        <a:avLst/>
                      </a:prstGeom>
                      <a:noFill/>
                    </p:spPr>
                  </p:pic>
                </p:oleObj>
              </mc:Fallback>
            </mc:AlternateContent>
          </a:graphicData>
        </a:graphic>
      </p:graphicFrame>
      <p:sp>
        <p:nvSpPr>
          <p:cNvPr id="1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Ρυθμοί </a:t>
            </a:r>
            <a:r>
              <a:rPr lang="el-GR" sz="2800" b="1" dirty="0" err="1">
                <a:solidFill>
                  <a:sysClr val="windowText" lastClr="000000"/>
                </a:solidFill>
                <a:latin typeface="Calibri"/>
              </a:rPr>
              <a:t>ιζηματομεταφοράς</a:t>
            </a:r>
            <a:r>
              <a:rPr lang="el-GR" sz="2800" b="1" dirty="0">
                <a:solidFill>
                  <a:sysClr val="windowText" lastClr="000000"/>
                </a:solidFill>
                <a:latin typeface="Calibri"/>
              </a:rPr>
              <a:t> </a:t>
            </a:r>
            <a:endParaRPr lang="en-US" sz="2800" b="1" dirty="0">
              <a:solidFill>
                <a:sysClr val="windowText" lastClr="000000"/>
              </a:solidFill>
              <a:latin typeface="Calibri"/>
            </a:endParaRPr>
          </a:p>
          <a:p>
            <a:pPr algn="ctr" eaLnBrk="0" hangingPunct="0"/>
            <a:r>
              <a:rPr lang="el-GR" sz="2800" b="1" dirty="0">
                <a:solidFill>
                  <a:sysClr val="windowText" lastClr="000000"/>
                </a:solidFill>
                <a:latin typeface="Calibri"/>
              </a:rPr>
              <a:t>(</a:t>
            </a:r>
            <a:r>
              <a:rPr lang="en-GB" sz="2800" b="1" dirty="0">
                <a:solidFill>
                  <a:sysClr val="windowText" lastClr="000000"/>
                </a:solidFill>
                <a:latin typeface="Calibri"/>
              </a:rPr>
              <a:t>Sediment transport rates)</a:t>
            </a:r>
          </a:p>
        </p:txBody>
      </p:sp>
      <p:cxnSp>
        <p:nvCxnSpPr>
          <p:cNvPr id="17" name="1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9" name="1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0"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39750" y="5661025"/>
            <a:ext cx="8066088" cy="830997"/>
          </a:xfrm>
          <a:prstGeom prst="rect">
            <a:avLst/>
          </a:prstGeom>
          <a:noFill/>
          <a:ln w="9525">
            <a:noFill/>
            <a:miter lim="800000"/>
            <a:headEnd/>
            <a:tailEnd/>
          </a:ln>
          <a:effectLst/>
        </p:spPr>
        <p:txBody>
          <a:bodyPr>
            <a:spAutoFit/>
          </a:bodyPr>
          <a:lstStyle/>
          <a:p>
            <a:pPr algn="just"/>
            <a:r>
              <a:rPr lang="el-GR" altLang="el-GR" sz="1600" b="1" i="1" dirty="0">
                <a:solidFill>
                  <a:srgbClr val="0000FF"/>
                </a:solidFill>
                <a:latin typeface="Calibri" pitchFamily="34" charset="0"/>
                <a:cs typeface="Arial" pitchFamily="34" charset="0"/>
              </a:rPr>
              <a:t>Σχήμα 1</a:t>
            </a:r>
            <a:r>
              <a:rPr lang="en-GB" altLang="el-GR" sz="1600" i="1" dirty="0">
                <a:solidFill>
                  <a:srgbClr val="0000FF"/>
                </a:solidFill>
                <a:latin typeface="Calibri" pitchFamily="34" charset="0"/>
                <a:cs typeface="Arial" pitchFamily="34" charset="0"/>
              </a:rPr>
              <a:t> </a:t>
            </a:r>
            <a:r>
              <a:rPr lang="el-GR" altLang="el-GR" sz="1600" i="1" dirty="0">
                <a:solidFill>
                  <a:srgbClr val="0000FF"/>
                </a:solidFill>
                <a:latin typeface="Calibri" pitchFamily="34" charset="0"/>
                <a:cs typeface="Arial" pitchFamily="34" charset="0"/>
              </a:rPr>
              <a:t>Το ανατολικό (παθητικό) ηπειρωτικό περιθώριο της Β. Αμερικής </a:t>
            </a:r>
            <a:r>
              <a:rPr lang="en-GB" altLang="el-GR" sz="1600" i="1" dirty="0">
                <a:solidFill>
                  <a:srgbClr val="0000FF"/>
                </a:solidFill>
                <a:latin typeface="Calibri" pitchFamily="34" charset="0"/>
                <a:cs typeface="Arial" pitchFamily="34" charset="0"/>
              </a:rPr>
              <a:t>(SEPM, 1996)</a:t>
            </a:r>
            <a:r>
              <a:rPr lang="el-GR" altLang="el-GR" sz="1600" i="1" dirty="0">
                <a:solidFill>
                  <a:srgbClr val="0000FF"/>
                </a:solidFill>
                <a:latin typeface="Calibri" pitchFamily="34" charset="0"/>
                <a:cs typeface="Arial" pitchFamily="34" charset="0"/>
              </a:rPr>
              <a:t>. Η ακτή επηρεάζεται από χερσαίες διεργασίες όπως τη διάβρωση των ορεινών μαζών που προμηθεύουν ιζήματα στις ακτές μέσω των ποταμών.   </a:t>
            </a:r>
            <a:endParaRPr lang="en-GB" altLang="el-GR" sz="1600" i="1" dirty="0">
              <a:solidFill>
                <a:srgbClr val="0000FF"/>
              </a:solidFill>
              <a:latin typeface="Calibri" pitchFamily="34" charset="0"/>
              <a:cs typeface="Arial" pitchFamily="34" charset="0"/>
            </a:endParaRPr>
          </a:p>
        </p:txBody>
      </p:sp>
      <p:grpSp>
        <p:nvGrpSpPr>
          <p:cNvPr id="2" name="Group 5"/>
          <p:cNvGrpSpPr>
            <a:grpSpLocks/>
          </p:cNvGrpSpPr>
          <p:nvPr/>
        </p:nvGrpSpPr>
        <p:grpSpPr bwMode="auto">
          <a:xfrm>
            <a:off x="1331913" y="260350"/>
            <a:ext cx="6192837" cy="5329238"/>
            <a:chOff x="839" y="164"/>
            <a:chExt cx="3901" cy="3357"/>
          </a:xfrm>
        </p:grpSpPr>
        <p:pic>
          <p:nvPicPr>
            <p:cNvPr id="14341" name="Picture 6" descr="IMG0394"/>
            <p:cNvPicPr>
              <a:picLocks noChangeAspect="1" noChangeArrowheads="1"/>
            </p:cNvPicPr>
            <p:nvPr/>
          </p:nvPicPr>
          <p:blipFill>
            <a:blip r:embed="rId2" cstate="print"/>
            <a:srcRect l="20070" t="6639" r="20070" b="16110"/>
            <a:stretch>
              <a:fillRect/>
            </a:stretch>
          </p:blipFill>
          <p:spPr bwMode="auto">
            <a:xfrm>
              <a:off x="839" y="164"/>
              <a:ext cx="3901" cy="3357"/>
            </a:xfrm>
            <a:prstGeom prst="rect">
              <a:avLst/>
            </a:prstGeom>
            <a:noFill/>
            <a:ln w="9525">
              <a:noFill/>
              <a:miter lim="800000"/>
              <a:headEnd/>
              <a:tailEnd/>
            </a:ln>
          </p:spPr>
        </p:pic>
        <p:sp>
          <p:nvSpPr>
            <p:cNvPr id="14342" name="Line 7"/>
            <p:cNvSpPr>
              <a:spLocks noChangeShapeType="1"/>
            </p:cNvSpPr>
            <p:nvPr/>
          </p:nvSpPr>
          <p:spPr bwMode="auto">
            <a:xfrm flipH="1">
              <a:off x="1746" y="1661"/>
              <a:ext cx="91" cy="272"/>
            </a:xfrm>
            <a:prstGeom prst="line">
              <a:avLst/>
            </a:prstGeom>
            <a:noFill/>
            <a:ln w="76200">
              <a:solidFill>
                <a:schemeClr val="tx1"/>
              </a:solidFill>
              <a:round/>
              <a:headEnd/>
              <a:tailEnd type="triangle" w="med" len="med"/>
            </a:ln>
            <a:effectLst/>
          </p:spPr>
          <p:txBody>
            <a:bodyPr/>
            <a:lstStyle/>
            <a:p>
              <a:pPr eaLnBrk="0" hangingPunct="0"/>
              <a:endParaRPr lang="en-GB">
                <a:solidFill>
                  <a:srgbClr val="000000"/>
                </a:solidFill>
                <a:cs typeface="Arial" pitchFamily="34" charset="0"/>
              </a:endParaRPr>
            </a:p>
          </p:txBody>
        </p:sp>
        <p:sp>
          <p:nvSpPr>
            <p:cNvPr id="14343" name="Line 8"/>
            <p:cNvSpPr>
              <a:spLocks noChangeShapeType="1"/>
            </p:cNvSpPr>
            <p:nvPr/>
          </p:nvSpPr>
          <p:spPr bwMode="auto">
            <a:xfrm>
              <a:off x="1247" y="1797"/>
              <a:ext cx="182" cy="182"/>
            </a:xfrm>
            <a:prstGeom prst="line">
              <a:avLst/>
            </a:prstGeom>
            <a:noFill/>
            <a:ln w="63500">
              <a:solidFill>
                <a:schemeClr val="tx1"/>
              </a:solidFill>
              <a:round/>
              <a:headEnd/>
              <a:tailEnd type="triangle" w="med" len="med"/>
            </a:ln>
            <a:effectLst/>
          </p:spPr>
          <p:txBody>
            <a:bodyPr/>
            <a:lstStyle/>
            <a:p>
              <a:pPr eaLnBrk="0" hangingPunct="0"/>
              <a:endParaRPr lang="en-GB">
                <a:solidFill>
                  <a:srgbClr val="000000"/>
                </a:solidFill>
                <a:cs typeface="Arial"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552" y="764704"/>
            <a:ext cx="1584176" cy="647700"/>
          </a:xfrm>
        </p:spPr>
        <p:txBody>
          <a:bodyPr/>
          <a:lstStyle/>
          <a:p>
            <a:pPr algn="l" eaLnBrk="1" hangingPunct="1"/>
            <a:r>
              <a:rPr lang="el-GR" altLang="el-GR" sz="2000" b="1" dirty="0">
                <a:solidFill>
                  <a:srgbClr val="0000FF"/>
                </a:solidFill>
                <a:latin typeface="Calibri" pitchFamily="34" charset="0"/>
              </a:rPr>
              <a:t>Είδη ακτών </a:t>
            </a:r>
            <a:endParaRPr lang="en-US" altLang="el-GR" sz="2000" b="1" dirty="0">
              <a:solidFill>
                <a:srgbClr val="0000FF"/>
              </a:solidFill>
              <a:latin typeface="Calibri" pitchFamily="34" charset="0"/>
            </a:endParaRPr>
          </a:p>
        </p:txBody>
      </p:sp>
      <p:sp>
        <p:nvSpPr>
          <p:cNvPr id="15363" name="Rectangle 3"/>
          <p:cNvSpPr>
            <a:spLocks noGrp="1" noChangeArrowheads="1"/>
          </p:cNvSpPr>
          <p:nvPr>
            <p:ph type="body" idx="1"/>
          </p:nvPr>
        </p:nvSpPr>
        <p:spPr>
          <a:xfrm>
            <a:off x="539552" y="1484784"/>
            <a:ext cx="8064896" cy="4824413"/>
          </a:xfrm>
        </p:spPr>
        <p:txBody>
          <a:bodyPr/>
          <a:lstStyle/>
          <a:p>
            <a:pPr algn="just" eaLnBrk="1" hangingPunct="1">
              <a:lnSpc>
                <a:spcPct val="80000"/>
              </a:lnSpc>
              <a:buFontTx/>
              <a:buNone/>
            </a:pPr>
            <a:r>
              <a:rPr lang="el-GR" altLang="el-GR" sz="1800" dirty="0">
                <a:latin typeface="Calibri" pitchFamily="34" charset="0"/>
              </a:rPr>
              <a:t>Πολλά διαφορετικά είδη ακτών.</a:t>
            </a:r>
          </a:p>
          <a:p>
            <a:pPr algn="just" eaLnBrk="1" hangingPunct="1">
              <a:lnSpc>
                <a:spcPct val="80000"/>
              </a:lnSpc>
              <a:buFontTx/>
              <a:buNone/>
            </a:pPr>
            <a:endParaRPr lang="el-GR" altLang="el-GR" sz="1800" dirty="0">
              <a:latin typeface="Calibri" pitchFamily="34" charset="0"/>
            </a:endParaRPr>
          </a:p>
          <a:p>
            <a:pPr algn="just" eaLnBrk="1" hangingPunct="1">
              <a:lnSpc>
                <a:spcPct val="80000"/>
              </a:lnSpc>
              <a:buFontTx/>
              <a:buNone/>
            </a:pPr>
            <a:r>
              <a:rPr lang="el-GR" altLang="el-GR" sz="1800" dirty="0">
                <a:latin typeface="Calibri" pitchFamily="34" charset="0"/>
              </a:rPr>
              <a:t>Πολλά συστήματα ταξινόμησης, τα κυριότερα των οποίων βασίζονται:</a:t>
            </a:r>
          </a:p>
          <a:p>
            <a:pPr marL="714375" algn="just" eaLnBrk="1" hangingPunct="1">
              <a:lnSpc>
                <a:spcPct val="80000"/>
              </a:lnSpc>
              <a:buFontTx/>
              <a:buNone/>
            </a:pPr>
            <a:r>
              <a:rPr lang="el-GR" altLang="el-GR" sz="1800" dirty="0">
                <a:latin typeface="Calibri" pitchFamily="34" charset="0"/>
              </a:rPr>
              <a:t>(α) στο είδος των διεργασιών</a:t>
            </a:r>
          </a:p>
          <a:p>
            <a:pPr marL="714375" algn="just" eaLnBrk="1" hangingPunct="1">
              <a:lnSpc>
                <a:spcPct val="80000"/>
              </a:lnSpc>
              <a:buFontTx/>
              <a:buNone/>
            </a:pPr>
            <a:r>
              <a:rPr lang="el-GR" altLang="el-GR" sz="1800" dirty="0">
                <a:latin typeface="Calibri" pitchFamily="34" charset="0"/>
              </a:rPr>
              <a:t>(β) στην φύση γεωλογικών σχηματισμών </a:t>
            </a:r>
          </a:p>
          <a:p>
            <a:pPr algn="just" eaLnBrk="1" hangingPunct="1">
              <a:lnSpc>
                <a:spcPct val="80000"/>
              </a:lnSpc>
              <a:buFontTx/>
              <a:buNone/>
            </a:pPr>
            <a:endParaRPr lang="el-GR" altLang="el-GR" sz="1800" dirty="0">
              <a:latin typeface="Calibri" pitchFamily="34" charset="0"/>
            </a:endParaRPr>
          </a:p>
          <a:p>
            <a:pPr algn="just" eaLnBrk="1" hangingPunct="1">
              <a:lnSpc>
                <a:spcPct val="80000"/>
              </a:lnSpc>
              <a:spcAft>
                <a:spcPts val="600"/>
              </a:spcAft>
              <a:buFontTx/>
              <a:buNone/>
            </a:pPr>
            <a:r>
              <a:rPr lang="el-GR" altLang="el-GR" sz="1800" dirty="0">
                <a:latin typeface="Calibri" pitchFamily="34" charset="0"/>
              </a:rPr>
              <a:t>Σύμφωνα με την ταξινόμηση του </a:t>
            </a:r>
            <a:r>
              <a:rPr lang="en-GB" altLang="el-GR" sz="1800" dirty="0" err="1">
                <a:latin typeface="Calibri" pitchFamily="34" charset="0"/>
              </a:rPr>
              <a:t>Shepard</a:t>
            </a:r>
            <a:r>
              <a:rPr lang="en-GB" altLang="el-GR" sz="1800" dirty="0">
                <a:latin typeface="Calibri" pitchFamily="34" charset="0"/>
              </a:rPr>
              <a:t> (1973</a:t>
            </a:r>
            <a:r>
              <a:rPr lang="el-GR" altLang="el-GR" sz="1800" dirty="0">
                <a:latin typeface="Calibri" pitchFamily="34" charset="0"/>
              </a:rPr>
              <a:t>, 1976</a:t>
            </a:r>
            <a:r>
              <a:rPr lang="en-GB" altLang="el-GR" sz="1800" dirty="0">
                <a:latin typeface="Calibri" pitchFamily="34" charset="0"/>
              </a:rPr>
              <a:t>)</a:t>
            </a:r>
            <a:r>
              <a:rPr lang="el-GR" altLang="el-GR" sz="1800" dirty="0">
                <a:latin typeface="Calibri" pitchFamily="34" charset="0"/>
              </a:rPr>
              <a:t>, οι ακτές χωρίζονται σε</a:t>
            </a:r>
            <a:r>
              <a:rPr lang="en-US" altLang="el-GR" sz="1800" dirty="0">
                <a:latin typeface="Calibri" pitchFamily="34" charset="0"/>
              </a:rPr>
              <a:t>: </a:t>
            </a:r>
            <a:r>
              <a:rPr lang="el-GR" altLang="el-GR" sz="1800" dirty="0">
                <a:latin typeface="Calibri" pitchFamily="34" charset="0"/>
              </a:rPr>
              <a:t> </a:t>
            </a:r>
          </a:p>
          <a:p>
            <a:pPr marL="447675" indent="-266700" algn="just" eaLnBrk="1" hangingPunct="1">
              <a:lnSpc>
                <a:spcPct val="80000"/>
              </a:lnSpc>
            </a:pPr>
            <a:r>
              <a:rPr lang="el-GR" altLang="el-GR" sz="1800" dirty="0">
                <a:latin typeface="Calibri" pitchFamily="34" charset="0"/>
              </a:rPr>
              <a:t>Πρωτογενείς ακτές (‘χερσαίες’ διεργασίες) π.χ.  δέλτα, τεκτονικές ακτές (</a:t>
            </a:r>
            <a:r>
              <a:rPr lang="el-GR" altLang="el-GR" sz="1800" dirty="0" err="1">
                <a:latin typeface="Calibri" pitchFamily="34" charset="0"/>
              </a:rPr>
              <a:t>ρηγματογενείς</a:t>
            </a:r>
            <a:r>
              <a:rPr lang="el-GR" altLang="el-GR" sz="1800" dirty="0">
                <a:latin typeface="Calibri" pitchFamily="34" charset="0"/>
              </a:rPr>
              <a:t> ακτές), και </a:t>
            </a:r>
          </a:p>
          <a:p>
            <a:pPr marL="447675" indent="-266700" algn="just" eaLnBrk="1" hangingPunct="1">
              <a:lnSpc>
                <a:spcPct val="80000"/>
              </a:lnSpc>
            </a:pPr>
            <a:r>
              <a:rPr lang="el-GR" altLang="el-GR" sz="1800" dirty="0">
                <a:latin typeface="Calibri" pitchFamily="34" charset="0"/>
              </a:rPr>
              <a:t>Δευτερογενείς ακτές (θαλάσσιες διεργασίες), π.χ. ακτές από κυματική διάβρωση, ακτές από θαλάσσια απόθεση.</a:t>
            </a:r>
            <a:endParaRPr lang="en-GB" altLang="el-GR" sz="1800" dirty="0">
              <a:latin typeface="Calibri" pitchFamily="34" charset="0"/>
            </a:endParaRPr>
          </a:p>
          <a:p>
            <a:pPr algn="just" eaLnBrk="1" hangingPunct="1">
              <a:lnSpc>
                <a:spcPct val="80000"/>
              </a:lnSpc>
            </a:pPr>
            <a:endParaRPr lang="en-GB" altLang="el-GR" sz="1800" dirty="0">
              <a:latin typeface="Calibri" pitchFamily="34" charset="0"/>
            </a:endParaRPr>
          </a:p>
          <a:p>
            <a:pPr algn="just" eaLnBrk="1" hangingPunct="1">
              <a:lnSpc>
                <a:spcPct val="80000"/>
              </a:lnSpc>
              <a:buNone/>
            </a:pPr>
            <a:r>
              <a:rPr lang="el-GR" altLang="el-GR" sz="1800" dirty="0">
                <a:latin typeface="Calibri" pitchFamily="34" charset="0"/>
              </a:rPr>
              <a:t>Μια πιο απλή ταξινόμηση είναι:</a:t>
            </a:r>
          </a:p>
          <a:p>
            <a:pPr marL="447675" indent="-266700" algn="just" eaLnBrk="1" hangingPunct="1">
              <a:lnSpc>
                <a:spcPct val="80000"/>
              </a:lnSpc>
            </a:pPr>
            <a:r>
              <a:rPr lang="el-GR" altLang="el-GR" sz="1800" dirty="0">
                <a:latin typeface="Calibri" pitchFamily="34" charset="0"/>
              </a:rPr>
              <a:t>Βραχώδεις</a:t>
            </a:r>
          </a:p>
          <a:p>
            <a:pPr marL="447675" indent="-266700" algn="just" eaLnBrk="1" hangingPunct="1">
              <a:lnSpc>
                <a:spcPct val="80000"/>
              </a:lnSpc>
            </a:pPr>
            <a:r>
              <a:rPr lang="el-GR" altLang="el-GR" sz="1800" dirty="0">
                <a:latin typeface="Calibri" pitchFamily="34" charset="0"/>
              </a:rPr>
              <a:t>Αμμώδεις/γαιώδεις</a:t>
            </a:r>
            <a:endParaRPr lang="en-GB" altLang="el-GR" sz="1800" dirty="0">
              <a:latin typeface="Calibri" pitchFamily="34" charset="0"/>
            </a:endParaRP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703178" y="1171041"/>
            <a:ext cx="3528392" cy="524643"/>
          </a:xfrm>
          <a:prstGeom prst="rect">
            <a:avLst/>
          </a:prstGeom>
          <a:noFill/>
          <a:ln w="9525">
            <a:noFill/>
            <a:miter lim="800000"/>
            <a:headEnd/>
            <a:tailEnd/>
          </a:ln>
          <a:effectLst/>
        </p:spPr>
        <p:txBody>
          <a:bodyPr anchor="ctr"/>
          <a:lstStyle/>
          <a:p>
            <a:r>
              <a:rPr lang="el-GR" altLang="el-GR" sz="2000" b="1" dirty="0">
                <a:solidFill>
                  <a:srgbClr val="0000FF"/>
                </a:solidFill>
                <a:latin typeface="Calibri" pitchFamily="34" charset="0"/>
                <a:cs typeface="Arial" pitchFamily="34" charset="0"/>
              </a:rPr>
              <a:t>Βραχώδεις </a:t>
            </a:r>
            <a:r>
              <a:rPr lang="en-GB" altLang="el-GR" sz="2000" b="1" dirty="0">
                <a:solidFill>
                  <a:srgbClr val="0000FF"/>
                </a:solidFill>
                <a:latin typeface="Calibri" pitchFamily="34" charset="0"/>
                <a:cs typeface="Arial" pitchFamily="34" charset="0"/>
              </a:rPr>
              <a:t>(rocky) </a:t>
            </a:r>
            <a:r>
              <a:rPr lang="el-GR" altLang="el-GR" sz="2000" b="1" dirty="0">
                <a:solidFill>
                  <a:srgbClr val="0000FF"/>
                </a:solidFill>
                <a:latin typeface="Calibri" pitchFamily="34" charset="0"/>
                <a:cs typeface="Arial" pitchFamily="34" charset="0"/>
              </a:rPr>
              <a:t>ακτές</a:t>
            </a:r>
            <a:endParaRPr lang="en-GB" altLang="el-GR" sz="2000" b="1" dirty="0">
              <a:solidFill>
                <a:srgbClr val="0000FF"/>
              </a:solidFill>
              <a:latin typeface="Calibri" pitchFamily="34" charset="0"/>
              <a:cs typeface="Arial" pitchFamily="34" charset="0"/>
            </a:endParaRPr>
          </a:p>
        </p:txBody>
      </p:sp>
      <p:sp>
        <p:nvSpPr>
          <p:cNvPr id="18435" name="Rectangle 5"/>
          <p:cNvSpPr>
            <a:spLocks noChangeArrowheads="1"/>
          </p:cNvSpPr>
          <p:nvPr/>
        </p:nvSpPr>
        <p:spPr bwMode="auto">
          <a:xfrm>
            <a:off x="683568" y="1484784"/>
            <a:ext cx="7920880" cy="4878388"/>
          </a:xfrm>
          <a:prstGeom prst="rect">
            <a:avLst/>
          </a:prstGeom>
          <a:noFill/>
          <a:ln w="9525">
            <a:noFill/>
            <a:miter lim="800000"/>
            <a:headEnd/>
            <a:tailEnd/>
          </a:ln>
          <a:effectLst/>
        </p:spPr>
        <p:txBody>
          <a:bodyPr/>
          <a:lstStyle/>
          <a:p>
            <a:pPr marL="342900" indent="-342900">
              <a:spcBef>
                <a:spcPct val="20000"/>
              </a:spcBef>
              <a:buFontTx/>
              <a:buChar char="•"/>
            </a:pPr>
            <a:endParaRPr lang="el-GR" altLang="el-GR" sz="2000" dirty="0">
              <a:solidFill>
                <a:srgbClr val="000000"/>
              </a:solidFill>
              <a:latin typeface="Arial" pitchFamily="34" charset="0"/>
              <a:cs typeface="Arial" pitchFamily="34" charset="0"/>
            </a:endParaRPr>
          </a:p>
          <a:p>
            <a:pPr algn="just">
              <a:spcBef>
                <a:spcPct val="20000"/>
              </a:spcBef>
            </a:pPr>
            <a:r>
              <a:rPr lang="el-GR" altLang="el-GR" sz="1800" dirty="0">
                <a:solidFill>
                  <a:srgbClr val="000000"/>
                </a:solidFill>
                <a:latin typeface="Calibri" pitchFamily="34" charset="0"/>
                <a:cs typeface="Arial" pitchFamily="34" charset="0"/>
              </a:rPr>
              <a:t>Είναι οι ακτές που σχηματίζονται πάνω σε σκληρούς (συνεκτικούς) γεωλογικούς σχηματισμούς.</a:t>
            </a:r>
          </a:p>
          <a:p>
            <a:pPr algn="just">
              <a:spcBef>
                <a:spcPct val="20000"/>
              </a:spcBef>
            </a:pPr>
            <a:endParaRPr lang="el-GR" altLang="el-GR" sz="1800" dirty="0">
              <a:solidFill>
                <a:srgbClr val="000000"/>
              </a:solidFill>
              <a:latin typeface="Calibri" pitchFamily="34" charset="0"/>
              <a:cs typeface="Arial" pitchFamily="34" charset="0"/>
            </a:endParaRPr>
          </a:p>
          <a:p>
            <a:pPr algn="just">
              <a:spcBef>
                <a:spcPct val="20000"/>
              </a:spcBef>
            </a:pPr>
            <a:r>
              <a:rPr lang="el-GR" altLang="el-GR" sz="1800" dirty="0">
                <a:solidFill>
                  <a:srgbClr val="000000"/>
                </a:solidFill>
                <a:latin typeface="Calibri" pitchFamily="34" charset="0"/>
                <a:cs typeface="Arial" pitchFamily="34" charset="0"/>
              </a:rPr>
              <a:t>Η παρουσία βραχωδών ακτών είναι ένδειξη ή θαλάσσιας διάβρωσης ή αμελητέας ιζηματογένεσης (παράλιας απόθεσης).</a:t>
            </a:r>
          </a:p>
          <a:p>
            <a:pPr algn="just">
              <a:spcBef>
                <a:spcPct val="20000"/>
              </a:spcBef>
            </a:pPr>
            <a:endParaRPr lang="el-GR" altLang="el-GR" sz="1800" dirty="0">
              <a:solidFill>
                <a:srgbClr val="000000"/>
              </a:solidFill>
              <a:latin typeface="Calibri" pitchFamily="34" charset="0"/>
              <a:cs typeface="Arial" pitchFamily="34" charset="0"/>
            </a:endParaRPr>
          </a:p>
          <a:p>
            <a:pPr algn="just">
              <a:spcBef>
                <a:spcPct val="20000"/>
              </a:spcBef>
            </a:pPr>
            <a:r>
              <a:rPr lang="el-GR" altLang="el-GR" sz="1800" dirty="0">
                <a:solidFill>
                  <a:srgbClr val="000000"/>
                </a:solidFill>
                <a:latin typeface="Calibri" pitchFamily="34" charset="0"/>
                <a:cs typeface="Arial" pitchFamily="34" charset="0"/>
              </a:rPr>
              <a:t> Η οπισθοχώρηση (διάβρωση) των βραχωδών ακτών εξαρτάται:</a:t>
            </a:r>
          </a:p>
          <a:p>
            <a:pPr marL="361950" algn="just">
              <a:spcBef>
                <a:spcPct val="20000"/>
              </a:spcBef>
            </a:pPr>
            <a:r>
              <a:rPr lang="el-GR" altLang="el-GR" sz="1800" dirty="0">
                <a:solidFill>
                  <a:srgbClr val="000000"/>
                </a:solidFill>
                <a:latin typeface="Calibri" pitchFamily="34" charset="0"/>
                <a:cs typeface="Arial" pitchFamily="34" charset="0"/>
              </a:rPr>
              <a:t>(α) από το είδος και ανθεκτικότητα  των πετρωμάτων και </a:t>
            </a:r>
          </a:p>
          <a:p>
            <a:pPr marL="361950" algn="just">
              <a:spcBef>
                <a:spcPct val="20000"/>
              </a:spcBef>
            </a:pPr>
            <a:r>
              <a:rPr lang="el-GR" altLang="el-GR" sz="1800" dirty="0">
                <a:solidFill>
                  <a:srgbClr val="000000"/>
                </a:solidFill>
                <a:latin typeface="Calibri" pitchFamily="34" charset="0"/>
                <a:cs typeface="Arial" pitchFamily="34" charset="0"/>
              </a:rPr>
              <a:t>(β) από την παράκτια υδροδυναμική.</a:t>
            </a:r>
          </a:p>
          <a:p>
            <a:pPr algn="just">
              <a:spcBef>
                <a:spcPct val="20000"/>
              </a:spcBef>
            </a:pPr>
            <a:endParaRPr lang="el-GR" altLang="el-GR" sz="1800" dirty="0">
              <a:solidFill>
                <a:srgbClr val="000000"/>
              </a:solidFill>
              <a:latin typeface="Calibri" pitchFamily="34" charset="0"/>
              <a:cs typeface="Arial" pitchFamily="34" charset="0"/>
            </a:endParaRPr>
          </a:p>
          <a:p>
            <a:pPr algn="just">
              <a:spcBef>
                <a:spcPct val="20000"/>
              </a:spcBef>
            </a:pPr>
            <a:r>
              <a:rPr lang="el-GR" altLang="el-GR" sz="1800" dirty="0">
                <a:solidFill>
                  <a:srgbClr val="000000"/>
                </a:solidFill>
                <a:latin typeface="Calibri" pitchFamily="34" charset="0"/>
                <a:cs typeface="Arial" pitchFamily="34" charset="0"/>
              </a:rPr>
              <a:t>Έχουν σταθερή μορφή, εξελισσόμενη μακροπρόθεσμα σε χρονικές κλίμακες γεωλογικών αιώνων. </a:t>
            </a:r>
            <a:endParaRPr lang="en-GB" altLang="el-GR" sz="1800" dirty="0">
              <a:solidFill>
                <a:srgbClr val="000000"/>
              </a:solidFill>
              <a:latin typeface="Calibri" pitchFamily="34" charset="0"/>
              <a:cs typeface="Arial" pitchFamily="34" charset="0"/>
            </a:endParaRPr>
          </a:p>
          <a:p>
            <a:pPr marL="342900" indent="-342900">
              <a:spcBef>
                <a:spcPct val="20000"/>
              </a:spcBef>
              <a:buFontTx/>
              <a:buChar char="•"/>
            </a:pPr>
            <a:endParaRPr lang="en-GB" altLang="el-GR" sz="2000" dirty="0">
              <a:solidFill>
                <a:srgbClr val="3333CC"/>
              </a:solidFill>
              <a:latin typeface="Calibri" pitchFamily="34" charset="0"/>
              <a:cs typeface="Arial"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251520" y="4797152"/>
            <a:ext cx="8748713" cy="1421928"/>
          </a:xfrm>
          <a:prstGeom prst="rect">
            <a:avLst/>
          </a:prstGeom>
          <a:noFill/>
          <a:ln w="9525">
            <a:noFill/>
            <a:miter lim="800000"/>
            <a:headEnd/>
            <a:tailEnd/>
          </a:ln>
          <a:effectLst/>
        </p:spPr>
        <p:txBody>
          <a:bodyPr>
            <a:spAutoFit/>
          </a:bodyPr>
          <a:lstStyle/>
          <a:p>
            <a:pPr>
              <a:lnSpc>
                <a:spcPct val="90000"/>
              </a:lnSpc>
            </a:pPr>
            <a:r>
              <a:rPr lang="el-GR" sz="1600" b="1" i="1" dirty="0">
                <a:solidFill>
                  <a:srgbClr val="0000FF"/>
                </a:solidFill>
                <a:latin typeface="Calibri" pitchFamily="34" charset="0"/>
                <a:cs typeface="Calibri" pitchFamily="34" charset="0"/>
              </a:rPr>
              <a:t>Σχήμα 2</a:t>
            </a:r>
            <a:r>
              <a:rPr lang="el-GR" sz="1600" i="1" dirty="0">
                <a:solidFill>
                  <a:srgbClr val="0000FF"/>
                </a:solidFill>
                <a:latin typeface="Calibri" pitchFamily="34" charset="0"/>
                <a:cs typeface="Calibri" pitchFamily="34" charset="0"/>
              </a:rPr>
              <a:t> Βραχώδεις ακτές</a:t>
            </a:r>
            <a:r>
              <a:rPr lang="en-GB" sz="1600" i="1" dirty="0">
                <a:solidFill>
                  <a:srgbClr val="0000FF"/>
                </a:solidFill>
                <a:latin typeface="Calibri" pitchFamily="34" charset="0"/>
                <a:cs typeface="Calibri" pitchFamily="34" charset="0"/>
              </a:rPr>
              <a:t>: (a) </a:t>
            </a:r>
            <a:r>
              <a:rPr lang="el-GR" sz="1600" i="1" dirty="0">
                <a:solidFill>
                  <a:srgbClr val="0000FF"/>
                </a:solidFill>
                <a:latin typeface="Calibri" pitchFamily="34" charset="0"/>
                <a:cs typeface="Calibri" pitchFamily="34" charset="0"/>
              </a:rPr>
              <a:t>Κολώνες (</a:t>
            </a:r>
            <a:r>
              <a:rPr lang="en-GB" sz="1600" i="1" dirty="0">
                <a:solidFill>
                  <a:srgbClr val="0000FF"/>
                </a:solidFill>
                <a:latin typeface="Calibri" pitchFamily="34" charset="0"/>
                <a:ea typeface="MS Mincho" pitchFamily="49" charset="-128"/>
                <a:cs typeface="Calibri" pitchFamily="34" charset="0"/>
              </a:rPr>
              <a:t>sea stacks</a:t>
            </a:r>
            <a:r>
              <a:rPr lang="el-GR" sz="1600" i="1" dirty="0">
                <a:solidFill>
                  <a:srgbClr val="0000FF"/>
                </a:solidFill>
                <a:latin typeface="Calibri" pitchFamily="34" charset="0"/>
                <a:cs typeface="Calibri" pitchFamily="34" charset="0"/>
              </a:rPr>
              <a:t>) των Δώδεκα Αποστόλων (</a:t>
            </a:r>
            <a:r>
              <a:rPr lang="en-GB" sz="1600" i="1" dirty="0">
                <a:solidFill>
                  <a:srgbClr val="0000FF"/>
                </a:solidFill>
                <a:latin typeface="Calibri" pitchFamily="34" charset="0"/>
                <a:ea typeface="MS Mincho" pitchFamily="49" charset="-128"/>
                <a:cs typeface="Calibri" pitchFamily="34" charset="0"/>
              </a:rPr>
              <a:t>Port Campbell National Park, Australia</a:t>
            </a:r>
            <a:r>
              <a:rPr lang="el-GR" sz="1600" i="1" dirty="0">
                <a:solidFill>
                  <a:srgbClr val="0000FF"/>
                </a:solidFill>
                <a:latin typeface="Calibri" pitchFamily="34" charset="0"/>
                <a:cs typeface="Calibri" pitchFamily="34" charset="0"/>
              </a:rPr>
              <a:t>). Τα κύματα του Ν. Ωκεανού έχουν διαβρώσει τους τοπικούς ψαμμίτες</a:t>
            </a:r>
            <a:r>
              <a:rPr lang="en-GB"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δημιουργώντας πολλές </a:t>
            </a:r>
            <a:r>
              <a:rPr lang="el-GR" sz="1600" i="1" dirty="0" err="1">
                <a:solidFill>
                  <a:srgbClr val="0000FF"/>
                </a:solidFill>
                <a:latin typeface="Calibri" pitchFamily="34" charset="0"/>
                <a:cs typeface="Calibri" pitchFamily="34" charset="0"/>
              </a:rPr>
              <a:t>γεωμορφές</a:t>
            </a:r>
            <a:r>
              <a:rPr lang="el-GR" sz="1600" i="1" dirty="0">
                <a:solidFill>
                  <a:srgbClr val="0000FF"/>
                </a:solidFill>
                <a:latin typeface="Calibri" pitchFamily="34" charset="0"/>
                <a:cs typeface="Calibri" pitchFamily="34" charset="0"/>
              </a:rPr>
              <a:t> διάβρωσης. (</a:t>
            </a:r>
            <a:r>
              <a:rPr lang="en-GB" sz="1600" i="1" dirty="0">
                <a:solidFill>
                  <a:srgbClr val="0000FF"/>
                </a:solidFill>
                <a:latin typeface="Calibri" pitchFamily="34" charset="0"/>
                <a:ea typeface="MS Mincho" pitchFamily="49" charset="-128"/>
                <a:cs typeface="Calibri" pitchFamily="34" charset="0"/>
              </a:rPr>
              <a:t>Davis (1991)</a:t>
            </a:r>
            <a:r>
              <a:rPr lang="el-GR" sz="1600" i="1" dirty="0">
                <a:solidFill>
                  <a:srgbClr val="0000FF"/>
                </a:solidFill>
                <a:latin typeface="Calibri" pitchFamily="34" charset="0"/>
                <a:cs typeface="Calibri" pitchFamily="34" charset="0"/>
              </a:rPr>
              <a:t>. (</a:t>
            </a:r>
            <a:r>
              <a:rPr lang="en-GB" sz="1600" i="1" dirty="0">
                <a:solidFill>
                  <a:srgbClr val="0000FF"/>
                </a:solidFill>
                <a:latin typeface="Calibri" pitchFamily="34" charset="0"/>
                <a:cs typeface="Calibri" pitchFamily="34" charset="0"/>
              </a:rPr>
              <a:t>b</a:t>
            </a:r>
            <a:r>
              <a:rPr lang="el-GR" sz="1600" i="1" dirty="0">
                <a:solidFill>
                  <a:srgbClr val="0000FF"/>
                </a:solidFill>
                <a:latin typeface="Calibri" pitchFamily="34" charset="0"/>
                <a:cs typeface="Calibri" pitchFamily="34" charset="0"/>
              </a:rPr>
              <a:t>) Κολώνες (</a:t>
            </a:r>
            <a:r>
              <a:rPr lang="en-GB" sz="1600" i="1" dirty="0">
                <a:solidFill>
                  <a:srgbClr val="0000FF"/>
                </a:solidFill>
                <a:latin typeface="Calibri" pitchFamily="34" charset="0"/>
                <a:cs typeface="Calibri" pitchFamily="34" charset="0"/>
              </a:rPr>
              <a:t>stacks</a:t>
            </a:r>
            <a:r>
              <a:rPr lang="el-GR" sz="1600" i="1" dirty="0">
                <a:solidFill>
                  <a:srgbClr val="0000FF"/>
                </a:solidFill>
                <a:latin typeface="Calibri" pitchFamily="34" charset="0"/>
                <a:cs typeface="Calibri" pitchFamily="34" charset="0"/>
              </a:rPr>
              <a:t>) και αψίδες (</a:t>
            </a:r>
            <a:r>
              <a:rPr lang="en-GB" sz="1600" i="1" dirty="0">
                <a:solidFill>
                  <a:srgbClr val="0000FF"/>
                </a:solidFill>
                <a:latin typeface="Calibri" pitchFamily="34" charset="0"/>
                <a:cs typeface="Calibri" pitchFamily="34" charset="0"/>
              </a:rPr>
              <a:t>arches</a:t>
            </a:r>
            <a:r>
              <a:rPr lang="el-GR" sz="1600" i="1" dirty="0">
                <a:solidFill>
                  <a:srgbClr val="0000FF"/>
                </a:solidFill>
                <a:latin typeface="Calibri" pitchFamily="34" charset="0"/>
                <a:cs typeface="Calibri" pitchFamily="34" charset="0"/>
              </a:rPr>
              <a:t>) στο  </a:t>
            </a:r>
            <a:r>
              <a:rPr lang="en-GB" sz="1600" i="1" dirty="0">
                <a:solidFill>
                  <a:srgbClr val="0000FF"/>
                </a:solidFill>
                <a:latin typeface="Calibri" pitchFamily="34" charset="0"/>
                <a:cs typeface="Calibri" pitchFamily="34" charset="0"/>
              </a:rPr>
              <a:t>Etretat, </a:t>
            </a:r>
            <a:r>
              <a:rPr lang="el-GR" sz="1600" i="1" dirty="0">
                <a:solidFill>
                  <a:srgbClr val="0000FF"/>
                </a:solidFill>
                <a:latin typeface="Calibri" pitchFamily="34" charset="0"/>
                <a:cs typeface="Calibri" pitchFamily="34" charset="0"/>
              </a:rPr>
              <a:t>Μάγχη (</a:t>
            </a:r>
            <a:r>
              <a:rPr lang="en-GB" sz="1600" i="1" dirty="0">
                <a:solidFill>
                  <a:srgbClr val="0000FF"/>
                </a:solidFill>
                <a:latin typeface="Calibri" pitchFamily="34" charset="0"/>
                <a:cs typeface="Calibri" pitchFamily="34" charset="0"/>
              </a:rPr>
              <a:t>SEPM, </a:t>
            </a:r>
            <a:r>
              <a:rPr lang="el-GR" sz="1600" i="1" dirty="0">
                <a:solidFill>
                  <a:srgbClr val="0000FF"/>
                </a:solidFill>
                <a:latin typeface="Calibri" pitchFamily="34" charset="0"/>
                <a:cs typeface="Calibri" pitchFamily="34" charset="0"/>
              </a:rPr>
              <a:t>1</a:t>
            </a:r>
            <a:r>
              <a:rPr lang="en-GB" sz="1600" i="1" dirty="0">
                <a:solidFill>
                  <a:srgbClr val="0000FF"/>
                </a:solidFill>
                <a:latin typeface="Calibri" pitchFamily="34" charset="0"/>
                <a:cs typeface="Calibri" pitchFamily="34" charset="0"/>
              </a:rPr>
              <a:t>996</a:t>
            </a:r>
            <a:r>
              <a:rPr lang="el-GR" sz="1600" i="1" dirty="0">
                <a:solidFill>
                  <a:srgbClr val="0000FF"/>
                </a:solidFill>
                <a:latin typeface="Calibri" pitchFamily="34" charset="0"/>
                <a:cs typeface="Calibri" pitchFamily="34" charset="0"/>
              </a:rPr>
              <a:t>)</a:t>
            </a:r>
            <a:r>
              <a:rPr lang="en-GB" sz="1600" i="1" dirty="0">
                <a:solidFill>
                  <a:srgbClr val="0000FF"/>
                </a:solidFill>
                <a:latin typeface="Calibri" pitchFamily="34" charset="0"/>
                <a:cs typeface="Calibri" pitchFamily="34" charset="0"/>
              </a:rPr>
              <a:t>.</a:t>
            </a:r>
            <a:r>
              <a:rPr lang="el-GR" sz="1600" i="1" dirty="0">
                <a:solidFill>
                  <a:srgbClr val="0000FF"/>
                </a:solidFill>
                <a:latin typeface="Calibri" pitchFamily="34" charset="0"/>
                <a:cs typeface="Calibri" pitchFamily="34" charset="0"/>
              </a:rPr>
              <a:t> </a:t>
            </a:r>
            <a:r>
              <a:rPr lang="en-GB" sz="1600" i="1" dirty="0">
                <a:solidFill>
                  <a:srgbClr val="0000FF"/>
                </a:solidFill>
                <a:latin typeface="Calibri" pitchFamily="34" charset="0"/>
                <a:cs typeface="Calibri" pitchFamily="34" charset="0"/>
              </a:rPr>
              <a:t>(c)</a:t>
            </a:r>
            <a:r>
              <a:rPr lang="el-GR" sz="1600" i="1" dirty="0">
                <a:solidFill>
                  <a:srgbClr val="0000FF"/>
                </a:solidFill>
                <a:latin typeface="Calibri" pitchFamily="34" charset="0"/>
                <a:cs typeface="Calibri" pitchFamily="34" charset="0"/>
              </a:rPr>
              <a:t> Διαβρωμένα ηφαιστειακά πετρώματα που δημιουργούν υψηλό ανάγλυφο (</a:t>
            </a:r>
            <a:r>
              <a:rPr lang="en-GB" sz="1600" i="1" dirty="0">
                <a:solidFill>
                  <a:srgbClr val="0000FF"/>
                </a:solidFill>
                <a:latin typeface="Calibri" pitchFamily="34" charset="0"/>
                <a:cs typeface="Calibri" pitchFamily="34" charset="0"/>
              </a:rPr>
              <a:t>d</a:t>
            </a:r>
            <a:r>
              <a:rPr lang="el-GR" sz="1600" i="1" dirty="0">
                <a:solidFill>
                  <a:srgbClr val="0000FF"/>
                </a:solidFill>
                <a:latin typeface="Calibri" pitchFamily="34" charset="0"/>
                <a:cs typeface="Calibri" pitchFamily="34" charset="0"/>
              </a:rPr>
              <a:t>) Βραχώδης ακτή με μικρή (</a:t>
            </a:r>
            <a:r>
              <a:rPr lang="en-GB" sz="1600" i="1" dirty="0">
                <a:solidFill>
                  <a:srgbClr val="0000FF"/>
                </a:solidFill>
                <a:latin typeface="Calibri" pitchFamily="34" charset="0"/>
                <a:cs typeface="Calibri" pitchFamily="34" charset="0"/>
              </a:rPr>
              <a:t>pocket</a:t>
            </a:r>
            <a:r>
              <a:rPr lang="el-GR" sz="1600" i="1" dirty="0">
                <a:solidFill>
                  <a:srgbClr val="0000FF"/>
                </a:solidFill>
                <a:latin typeface="Calibri" pitchFamily="34" charset="0"/>
                <a:cs typeface="Calibri" pitchFamily="34" charset="0"/>
              </a:rPr>
              <a:t>) παραλία (</a:t>
            </a:r>
            <a:r>
              <a:rPr lang="en-GB" sz="1600" i="1" dirty="0" err="1">
                <a:solidFill>
                  <a:srgbClr val="0000FF"/>
                </a:solidFill>
                <a:latin typeface="Calibri" pitchFamily="34" charset="0"/>
                <a:cs typeface="Calibri" pitchFamily="34" charset="0"/>
              </a:rPr>
              <a:t>Besmogui</a:t>
            </a:r>
            <a:r>
              <a:rPr lang="en-GB" sz="1600" i="1" dirty="0">
                <a:solidFill>
                  <a:srgbClr val="0000FF"/>
                </a:solidFill>
                <a:latin typeface="Calibri" pitchFamily="34" charset="0"/>
                <a:cs typeface="Calibri" pitchFamily="34" charset="0"/>
              </a:rPr>
              <a:t>, </a:t>
            </a:r>
            <a:r>
              <a:rPr lang="el-GR" sz="1600" i="1" dirty="0">
                <a:solidFill>
                  <a:srgbClr val="0000FF"/>
                </a:solidFill>
                <a:latin typeface="Calibri" pitchFamily="34" charset="0"/>
                <a:cs typeface="Calibri" pitchFamily="34" charset="0"/>
              </a:rPr>
              <a:t>Α</a:t>
            </a:r>
            <a:r>
              <a:rPr lang="en-GB" sz="1600" i="1" dirty="0" err="1">
                <a:solidFill>
                  <a:srgbClr val="0000FF"/>
                </a:solidFill>
                <a:latin typeface="Calibri" pitchFamily="34" charset="0"/>
                <a:cs typeface="Calibri" pitchFamily="34" charset="0"/>
              </a:rPr>
              <a:t>ustralia</a:t>
            </a:r>
            <a:r>
              <a:rPr lang="el-GR" sz="1600" i="1" dirty="0">
                <a:solidFill>
                  <a:srgbClr val="0000FF"/>
                </a:solidFill>
                <a:latin typeface="Calibri" pitchFamily="34" charset="0"/>
                <a:cs typeface="Calibri" pitchFamily="34" charset="0"/>
              </a:rPr>
              <a:t>)</a:t>
            </a:r>
            <a:r>
              <a:rPr lang="en-GB" sz="1600" i="1" dirty="0">
                <a:solidFill>
                  <a:srgbClr val="0000FF"/>
                </a:solidFill>
                <a:latin typeface="Calibri" pitchFamily="34" charset="0"/>
                <a:cs typeface="Calibri" pitchFamily="34" charset="0"/>
              </a:rPr>
              <a:t> (R</a:t>
            </a:r>
            <a:r>
              <a:rPr lang="el-GR" sz="1600" i="1" dirty="0">
                <a:solidFill>
                  <a:srgbClr val="0000FF"/>
                </a:solidFill>
                <a:latin typeface="Calibri" pitchFamily="34" charset="0"/>
                <a:cs typeface="Calibri" pitchFamily="34" charset="0"/>
              </a:rPr>
              <a:t>.</a:t>
            </a:r>
            <a:r>
              <a:rPr lang="en-GB" sz="1600" i="1" dirty="0">
                <a:solidFill>
                  <a:srgbClr val="0000FF"/>
                </a:solidFill>
                <a:latin typeface="Calibri" pitchFamily="34" charset="0"/>
                <a:cs typeface="Calibri" pitchFamily="34" charset="0"/>
              </a:rPr>
              <a:t> Davis, </a:t>
            </a:r>
            <a:r>
              <a:rPr lang="en-GB" sz="1600" i="1" dirty="0" err="1">
                <a:solidFill>
                  <a:srgbClr val="0000FF"/>
                </a:solidFill>
                <a:latin typeface="Calibri" pitchFamily="34" charset="0"/>
                <a:cs typeface="Calibri" pitchFamily="34" charset="0"/>
              </a:rPr>
              <a:t>Jr</a:t>
            </a:r>
            <a:r>
              <a:rPr lang="en-GB" sz="1600" i="1" dirty="0">
                <a:solidFill>
                  <a:srgbClr val="0000FF"/>
                </a:solidFill>
                <a:latin typeface="Calibri" pitchFamily="34" charset="0"/>
                <a:cs typeface="Calibri" pitchFamily="34" charset="0"/>
              </a:rPr>
              <a:t>). (e) </a:t>
            </a:r>
            <a:r>
              <a:rPr lang="el-GR" sz="1600" i="1" dirty="0">
                <a:solidFill>
                  <a:srgbClr val="0000FF"/>
                </a:solidFill>
                <a:latin typeface="Calibri" pitchFamily="34" charset="0"/>
                <a:cs typeface="Calibri" pitchFamily="34" charset="0"/>
              </a:rPr>
              <a:t>Βραχώδης ακτή (Λευκάδα, Ελλάδα). </a:t>
            </a:r>
            <a:r>
              <a:rPr lang="en-GB" sz="1600" i="1" dirty="0">
                <a:solidFill>
                  <a:srgbClr val="0000FF"/>
                </a:solidFill>
                <a:latin typeface="Calibri" pitchFamily="34" charset="0"/>
                <a:cs typeface="Calibri" pitchFamily="34" charset="0"/>
              </a:rPr>
              <a:t>  </a:t>
            </a:r>
          </a:p>
        </p:txBody>
      </p:sp>
      <p:grpSp>
        <p:nvGrpSpPr>
          <p:cNvPr id="2" name="Group 16"/>
          <p:cNvGrpSpPr>
            <a:grpSpLocks/>
          </p:cNvGrpSpPr>
          <p:nvPr/>
        </p:nvGrpSpPr>
        <p:grpSpPr bwMode="auto">
          <a:xfrm>
            <a:off x="539552" y="1196752"/>
            <a:ext cx="7993260" cy="3528045"/>
            <a:chOff x="204" y="119"/>
            <a:chExt cx="5171" cy="2313"/>
          </a:xfrm>
        </p:grpSpPr>
        <p:pic>
          <p:nvPicPr>
            <p:cNvPr id="31748" name="Picture 4" descr="IMG0512"/>
            <p:cNvPicPr>
              <a:picLocks noChangeAspect="1" noChangeArrowheads="1"/>
            </p:cNvPicPr>
            <p:nvPr/>
          </p:nvPicPr>
          <p:blipFill>
            <a:blip r:embed="rId3" cstate="print"/>
            <a:srcRect l="6310" t="3850" r="2513" b="1256"/>
            <a:stretch>
              <a:fillRect/>
            </a:stretch>
          </p:blipFill>
          <p:spPr bwMode="auto">
            <a:xfrm>
              <a:off x="204" y="119"/>
              <a:ext cx="1633" cy="1134"/>
            </a:xfrm>
            <a:prstGeom prst="rect">
              <a:avLst/>
            </a:prstGeom>
            <a:noFill/>
          </p:spPr>
        </p:pic>
        <p:sp>
          <p:nvSpPr>
            <p:cNvPr id="31750" name="Text Box 6"/>
            <p:cNvSpPr txBox="1">
              <a:spLocks noChangeArrowheads="1"/>
            </p:cNvSpPr>
            <p:nvPr/>
          </p:nvSpPr>
          <p:spPr bwMode="auto">
            <a:xfrm>
              <a:off x="204" y="164"/>
              <a:ext cx="408" cy="288"/>
            </a:xfrm>
            <a:prstGeom prst="rect">
              <a:avLst/>
            </a:prstGeom>
            <a:noFill/>
            <a:ln w="9525">
              <a:noFill/>
              <a:miter lim="800000"/>
              <a:headEnd/>
              <a:tailEnd/>
            </a:ln>
            <a:effectLst/>
          </p:spPr>
          <p:txBody>
            <a:bodyPr>
              <a:spAutoFit/>
            </a:bodyPr>
            <a:lstStyle/>
            <a:p>
              <a:pPr>
                <a:spcBef>
                  <a:spcPct val="50000"/>
                </a:spcBef>
              </a:pPr>
              <a:r>
                <a:rPr lang="en-GB" b="1" dirty="0">
                  <a:solidFill>
                    <a:srgbClr val="FFFFFF"/>
                  </a:solidFill>
                </a:rPr>
                <a:t>(a)</a:t>
              </a:r>
              <a:endParaRPr lang="el-GR" b="1" dirty="0">
                <a:solidFill>
                  <a:srgbClr val="FFFFFF"/>
                </a:solidFill>
              </a:endParaRPr>
            </a:p>
          </p:txBody>
        </p:sp>
        <p:pic>
          <p:nvPicPr>
            <p:cNvPr id="31751" name="Picture 7" descr="IMG0514"/>
            <p:cNvPicPr>
              <a:picLocks noChangeAspect="1" noChangeArrowheads="1"/>
            </p:cNvPicPr>
            <p:nvPr/>
          </p:nvPicPr>
          <p:blipFill>
            <a:blip r:embed="rId4" cstate="print"/>
            <a:srcRect l="4962" t="3798" r="2481" b="2560"/>
            <a:stretch>
              <a:fillRect/>
            </a:stretch>
          </p:blipFill>
          <p:spPr bwMode="auto">
            <a:xfrm>
              <a:off x="1927" y="119"/>
              <a:ext cx="1679" cy="1134"/>
            </a:xfrm>
            <a:prstGeom prst="rect">
              <a:avLst/>
            </a:prstGeom>
            <a:noFill/>
          </p:spPr>
        </p:pic>
        <p:sp>
          <p:nvSpPr>
            <p:cNvPr id="31752" name="Text Box 8"/>
            <p:cNvSpPr txBox="1">
              <a:spLocks noChangeArrowheads="1"/>
            </p:cNvSpPr>
            <p:nvPr/>
          </p:nvSpPr>
          <p:spPr bwMode="auto">
            <a:xfrm>
              <a:off x="1973" y="210"/>
              <a:ext cx="408" cy="288"/>
            </a:xfrm>
            <a:prstGeom prst="rect">
              <a:avLst/>
            </a:prstGeom>
            <a:noFill/>
            <a:ln w="9525">
              <a:noFill/>
              <a:miter lim="800000"/>
              <a:headEnd/>
              <a:tailEnd/>
            </a:ln>
            <a:effectLst/>
          </p:spPr>
          <p:txBody>
            <a:bodyPr>
              <a:spAutoFit/>
            </a:bodyPr>
            <a:lstStyle/>
            <a:p>
              <a:pPr>
                <a:spcBef>
                  <a:spcPct val="50000"/>
                </a:spcBef>
              </a:pPr>
              <a:r>
                <a:rPr lang="en-GB" b="1">
                  <a:solidFill>
                    <a:srgbClr val="FFFFFF"/>
                  </a:solidFill>
                </a:rPr>
                <a:t>(b)</a:t>
              </a:r>
              <a:endParaRPr lang="el-GR" b="1">
                <a:solidFill>
                  <a:srgbClr val="FFFFFF"/>
                </a:solidFill>
              </a:endParaRPr>
            </a:p>
          </p:txBody>
        </p:sp>
        <p:pic>
          <p:nvPicPr>
            <p:cNvPr id="31753" name="Picture 9" descr="IMG0299"/>
            <p:cNvPicPr>
              <a:picLocks noChangeAspect="1" noChangeArrowheads="1"/>
            </p:cNvPicPr>
            <p:nvPr/>
          </p:nvPicPr>
          <p:blipFill>
            <a:blip r:embed="rId5" cstate="print"/>
            <a:srcRect l="6310" r="2513" b="5025"/>
            <a:stretch>
              <a:fillRect/>
            </a:stretch>
          </p:blipFill>
          <p:spPr bwMode="auto">
            <a:xfrm>
              <a:off x="249" y="1298"/>
              <a:ext cx="1587" cy="1102"/>
            </a:xfrm>
            <a:prstGeom prst="rect">
              <a:avLst/>
            </a:prstGeom>
            <a:noFill/>
          </p:spPr>
        </p:pic>
        <p:sp>
          <p:nvSpPr>
            <p:cNvPr id="31754" name="Text Box 10"/>
            <p:cNvSpPr txBox="1">
              <a:spLocks noChangeArrowheads="1"/>
            </p:cNvSpPr>
            <p:nvPr/>
          </p:nvSpPr>
          <p:spPr bwMode="auto">
            <a:xfrm>
              <a:off x="204" y="1434"/>
              <a:ext cx="363" cy="288"/>
            </a:xfrm>
            <a:prstGeom prst="rect">
              <a:avLst/>
            </a:prstGeom>
            <a:noFill/>
            <a:ln w="9525">
              <a:noFill/>
              <a:miter lim="800000"/>
              <a:headEnd/>
              <a:tailEnd/>
            </a:ln>
            <a:effectLst/>
          </p:spPr>
          <p:txBody>
            <a:bodyPr>
              <a:spAutoFit/>
            </a:bodyPr>
            <a:lstStyle/>
            <a:p>
              <a:pPr>
                <a:spcBef>
                  <a:spcPct val="50000"/>
                </a:spcBef>
              </a:pPr>
              <a:r>
                <a:rPr lang="en-GB" b="1">
                  <a:solidFill>
                    <a:srgbClr val="000000"/>
                  </a:solidFill>
                </a:rPr>
                <a:t>(c)</a:t>
              </a:r>
              <a:endParaRPr lang="el-GR" b="1">
                <a:solidFill>
                  <a:srgbClr val="000000"/>
                </a:solidFill>
              </a:endParaRPr>
            </a:p>
          </p:txBody>
        </p:sp>
        <p:pic>
          <p:nvPicPr>
            <p:cNvPr id="31755" name="Picture 11" descr="IMG0526"/>
            <p:cNvPicPr>
              <a:picLocks noChangeAspect="1" noChangeArrowheads="1"/>
            </p:cNvPicPr>
            <p:nvPr/>
          </p:nvPicPr>
          <p:blipFill>
            <a:blip r:embed="rId6" cstate="print"/>
            <a:srcRect l="4842" t="3625" r="2420" b="4996"/>
            <a:stretch>
              <a:fillRect/>
            </a:stretch>
          </p:blipFill>
          <p:spPr bwMode="auto">
            <a:xfrm>
              <a:off x="1927" y="1298"/>
              <a:ext cx="1679" cy="1104"/>
            </a:xfrm>
            <a:prstGeom prst="rect">
              <a:avLst/>
            </a:prstGeom>
            <a:noFill/>
          </p:spPr>
        </p:pic>
        <p:pic>
          <p:nvPicPr>
            <p:cNvPr id="31756" name="Picture 12" descr="DSC00267"/>
            <p:cNvPicPr>
              <a:picLocks noChangeAspect="1" noChangeArrowheads="1"/>
            </p:cNvPicPr>
            <p:nvPr/>
          </p:nvPicPr>
          <p:blipFill>
            <a:blip r:embed="rId7" cstate="print"/>
            <a:srcRect/>
            <a:stretch>
              <a:fillRect/>
            </a:stretch>
          </p:blipFill>
          <p:spPr bwMode="auto">
            <a:xfrm>
              <a:off x="3661" y="119"/>
              <a:ext cx="1702" cy="2313"/>
            </a:xfrm>
            <a:prstGeom prst="rect">
              <a:avLst/>
            </a:prstGeom>
            <a:noFill/>
          </p:spPr>
        </p:pic>
        <p:sp>
          <p:nvSpPr>
            <p:cNvPr id="31757" name="Text Box 13"/>
            <p:cNvSpPr txBox="1">
              <a:spLocks noChangeArrowheads="1"/>
            </p:cNvSpPr>
            <p:nvPr/>
          </p:nvSpPr>
          <p:spPr bwMode="auto">
            <a:xfrm>
              <a:off x="2018" y="1434"/>
              <a:ext cx="363" cy="288"/>
            </a:xfrm>
            <a:prstGeom prst="rect">
              <a:avLst/>
            </a:prstGeom>
            <a:noFill/>
            <a:ln w="9525">
              <a:noFill/>
              <a:miter lim="800000"/>
              <a:headEnd/>
              <a:tailEnd/>
            </a:ln>
            <a:effectLst/>
          </p:spPr>
          <p:txBody>
            <a:bodyPr>
              <a:spAutoFit/>
            </a:bodyPr>
            <a:lstStyle/>
            <a:p>
              <a:pPr>
                <a:spcBef>
                  <a:spcPct val="50000"/>
                </a:spcBef>
              </a:pPr>
              <a:r>
                <a:rPr lang="en-GB" b="1">
                  <a:solidFill>
                    <a:srgbClr val="FFFFFF"/>
                  </a:solidFill>
                </a:rPr>
                <a:t>(d)</a:t>
              </a:r>
              <a:endParaRPr lang="el-GR" b="1">
                <a:solidFill>
                  <a:srgbClr val="FFFFFF"/>
                </a:solidFill>
              </a:endParaRPr>
            </a:p>
          </p:txBody>
        </p:sp>
        <p:sp>
          <p:nvSpPr>
            <p:cNvPr id="31758" name="Text Box 14"/>
            <p:cNvSpPr txBox="1">
              <a:spLocks noChangeArrowheads="1"/>
            </p:cNvSpPr>
            <p:nvPr/>
          </p:nvSpPr>
          <p:spPr bwMode="auto">
            <a:xfrm>
              <a:off x="4921" y="255"/>
              <a:ext cx="363" cy="288"/>
            </a:xfrm>
            <a:prstGeom prst="rect">
              <a:avLst/>
            </a:prstGeom>
            <a:noFill/>
            <a:ln w="9525">
              <a:noFill/>
              <a:miter lim="800000"/>
              <a:headEnd/>
              <a:tailEnd/>
            </a:ln>
            <a:effectLst/>
          </p:spPr>
          <p:txBody>
            <a:bodyPr>
              <a:spAutoFit/>
            </a:bodyPr>
            <a:lstStyle/>
            <a:p>
              <a:pPr>
                <a:spcBef>
                  <a:spcPct val="50000"/>
                </a:spcBef>
              </a:pPr>
              <a:r>
                <a:rPr lang="en-GB" b="1">
                  <a:solidFill>
                    <a:srgbClr val="FFFFFF"/>
                  </a:solidFill>
                </a:rPr>
                <a:t>(e)</a:t>
              </a:r>
              <a:endParaRPr lang="el-GR" b="1">
                <a:solidFill>
                  <a:srgbClr val="FFFFFF"/>
                </a:solidFill>
              </a:endParaRPr>
            </a:p>
          </p:txBody>
        </p:sp>
        <p:sp>
          <p:nvSpPr>
            <p:cNvPr id="31759" name="Rectangle 15"/>
            <p:cNvSpPr>
              <a:spLocks noChangeArrowheads="1"/>
            </p:cNvSpPr>
            <p:nvPr/>
          </p:nvSpPr>
          <p:spPr bwMode="auto">
            <a:xfrm>
              <a:off x="204" y="119"/>
              <a:ext cx="5171" cy="2313"/>
            </a:xfrm>
            <a:prstGeom prst="rect">
              <a:avLst/>
            </a:prstGeom>
            <a:noFill/>
            <a:ln w="9525">
              <a:solidFill>
                <a:schemeClr val="tx1"/>
              </a:solidFill>
              <a:miter lim="800000"/>
              <a:headEnd/>
              <a:tailEnd/>
            </a:ln>
            <a:effectLst/>
          </p:spPr>
          <p:txBody>
            <a:bodyPr wrap="none" anchor="ctr"/>
            <a:lstStyle/>
            <a:p>
              <a:endParaRPr lang="en-GB" sz="2200" b="1">
                <a:solidFill>
                  <a:srgbClr val="FFFF00"/>
                </a:solidFill>
                <a:latin typeface="Calibri" pitchFamily="34" charset="0"/>
              </a:endParaRPr>
            </a:p>
          </p:txBody>
        </p:sp>
      </p:grpSp>
      <p:sp>
        <p:nvSpPr>
          <p:cNvPr id="1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lang="el-GR" sz="2800" b="1" dirty="0">
              <a:solidFill>
                <a:sysClr val="windowText" lastClr="000000"/>
              </a:solidFill>
              <a:latin typeface="Bookman Old Style" pitchFamily="18" charset="0"/>
            </a:endParaRPr>
          </a:p>
        </p:txBody>
      </p:sp>
      <p:cxnSp>
        <p:nvCxnSpPr>
          <p:cNvPr id="18" name="1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0" name="1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1" name="Picture 2"/>
          <p:cNvPicPr>
            <a:picLocks noChangeAspect="1" noChangeArrowheads="1"/>
          </p:cNvPicPr>
          <p:nvPr/>
        </p:nvPicPr>
        <p:blipFill>
          <a:blip r:embed="rId8" cstate="print"/>
          <a:srcRect/>
          <a:stretch>
            <a:fillRect/>
          </a:stretch>
        </p:blipFill>
        <p:spPr bwMode="auto">
          <a:xfrm>
            <a:off x="0" y="0"/>
            <a:ext cx="780777" cy="785292"/>
          </a:xfrm>
          <a:prstGeom prst="rect">
            <a:avLst/>
          </a:prstGeom>
          <a:blipFill>
            <a:blip r:embed="rId9"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836712"/>
            <a:ext cx="7772400" cy="874712"/>
          </a:xfrm>
        </p:spPr>
        <p:txBody>
          <a:bodyPr/>
          <a:lstStyle/>
          <a:p>
            <a:pPr algn="l" eaLnBrk="1" hangingPunct="1"/>
            <a:r>
              <a:rPr lang="el-GR" altLang="el-GR" sz="2000" b="1" dirty="0">
                <a:solidFill>
                  <a:srgbClr val="0000FF"/>
                </a:solidFill>
                <a:latin typeface="Calibri" pitchFamily="34" charset="0"/>
              </a:rPr>
              <a:t>Αμμώδεις/γαιώδεις</a:t>
            </a:r>
            <a:endParaRPr lang="en-US" altLang="el-GR" sz="2000" b="1" dirty="0">
              <a:solidFill>
                <a:srgbClr val="0000FF"/>
              </a:solidFill>
              <a:latin typeface="Calibri" pitchFamily="34" charset="0"/>
            </a:endParaRPr>
          </a:p>
        </p:txBody>
      </p:sp>
      <p:sp>
        <p:nvSpPr>
          <p:cNvPr id="20483" name="Rectangle 3"/>
          <p:cNvSpPr>
            <a:spLocks noGrp="1" noChangeArrowheads="1"/>
          </p:cNvSpPr>
          <p:nvPr>
            <p:ph type="body" idx="1"/>
          </p:nvPr>
        </p:nvSpPr>
        <p:spPr>
          <a:xfrm>
            <a:off x="611560" y="1556792"/>
            <a:ext cx="7772400" cy="4896544"/>
          </a:xfrm>
        </p:spPr>
        <p:txBody>
          <a:bodyPr/>
          <a:lstStyle/>
          <a:p>
            <a:pPr marL="0" indent="0" algn="just" eaLnBrk="1" hangingPunct="1">
              <a:buFontTx/>
              <a:buNone/>
            </a:pPr>
            <a:r>
              <a:rPr lang="el-GR" altLang="el-GR" sz="1800" dirty="0">
                <a:latin typeface="Calibri" pitchFamily="34" charset="0"/>
              </a:rPr>
              <a:t>Είναι οι ακτές που δημιουργούνται από χαλαρές (μη συνεκτικές) ιζηματογενείς αποθέσεις (</a:t>
            </a:r>
            <a:r>
              <a:rPr lang="en-GB" altLang="el-GR" sz="1800" dirty="0">
                <a:latin typeface="Calibri" pitchFamily="34" charset="0"/>
              </a:rPr>
              <a:t>beaches)</a:t>
            </a:r>
            <a:r>
              <a:rPr lang="el-GR" altLang="el-GR" sz="1800" dirty="0">
                <a:latin typeface="Calibri" pitchFamily="34" charset="0"/>
              </a:rPr>
              <a:t>. Συντίθενται από υλικά με </a:t>
            </a:r>
            <a:r>
              <a:rPr lang="el-GR" altLang="el-GR" sz="1800" dirty="0" err="1">
                <a:latin typeface="Calibri" pitchFamily="34" charset="0"/>
              </a:rPr>
              <a:t>κοκκομετρία</a:t>
            </a:r>
            <a:r>
              <a:rPr lang="el-GR" altLang="el-GR" sz="1800" dirty="0">
                <a:latin typeface="Calibri" pitchFamily="34" charset="0"/>
              </a:rPr>
              <a:t> κυμαινόμενη από την τάξη της αργίλου ως τις κροκάλες</a:t>
            </a:r>
            <a:endParaRPr lang="en-GB" altLang="el-GR" sz="1800" dirty="0">
              <a:latin typeface="Calibri" pitchFamily="34" charset="0"/>
            </a:endParaRPr>
          </a:p>
          <a:p>
            <a:pPr marL="0" indent="0" algn="just" eaLnBrk="1" hangingPunct="1">
              <a:buFontTx/>
              <a:buNone/>
            </a:pPr>
            <a:endParaRPr lang="el-GR" altLang="el-GR" sz="1800" dirty="0">
              <a:latin typeface="Calibri" pitchFamily="34" charset="0"/>
            </a:endParaRPr>
          </a:p>
          <a:p>
            <a:pPr marL="0" indent="0" algn="just" eaLnBrk="1" hangingPunct="1">
              <a:buFontTx/>
              <a:buNone/>
            </a:pPr>
            <a:r>
              <a:rPr lang="el-GR" altLang="el-GR" sz="1800" dirty="0">
                <a:latin typeface="Calibri" pitchFamily="34" charset="0"/>
              </a:rPr>
              <a:t>Αυτές οι ακτές μπορούν να είναι </a:t>
            </a:r>
            <a:r>
              <a:rPr lang="el-GR" sz="1800" dirty="0">
                <a:latin typeface="Calibri" pitchFamily="34" charset="0"/>
                <a:cs typeface="Calibri" pitchFamily="34" charset="0"/>
              </a:rPr>
              <a:t>προϊόντα χερσαίας απόθεσης (δηλ. από ποταμούς) ή να προέρχονται από τη θαλάσσια διάβρωση παράκτιων γεωλογικών σχηματισμών</a:t>
            </a:r>
            <a:endParaRPr lang="el-GR" altLang="el-GR" sz="1800" dirty="0">
              <a:latin typeface="Calibri" pitchFamily="34" charset="0"/>
            </a:endParaRPr>
          </a:p>
          <a:p>
            <a:pPr marL="0" indent="0" algn="just" eaLnBrk="1" hangingPunct="1">
              <a:buFontTx/>
              <a:buNone/>
            </a:pPr>
            <a:endParaRPr lang="el-GR" altLang="el-GR" sz="1800" dirty="0">
              <a:latin typeface="Calibri" pitchFamily="34" charset="0"/>
            </a:endParaRPr>
          </a:p>
          <a:p>
            <a:pPr marL="0" indent="0" algn="just" eaLnBrk="1" hangingPunct="1">
              <a:buNone/>
            </a:pPr>
            <a:r>
              <a:rPr lang="el-GR" altLang="el-GR" sz="1800" dirty="0">
                <a:latin typeface="Calibri" pitchFamily="34" charset="0"/>
              </a:rPr>
              <a:t>Υφίσταται έντονη επίδραση των ρευμάτων και των κυματισμών, της οποίας έπονται μορφολογικές αλλοιώσεις, σε όλες τις χρονικές κλίμακες, π.χ. σε μικρή χρονική κλίμακα, της τάξεως τάξης μερικών ωρών κατά τη διάρκεια θυελλών και τρικυμιών, ή μεγάλης χρονικής κλίμακας, της τάξεως τάξης μερικών ετών, σαν αθροιστικό αποτέλεσμα διαφόρων εποχικών κυματικών καταστάσεων. </a:t>
            </a:r>
          </a:p>
          <a:p>
            <a:pPr marL="0" indent="0" algn="just" eaLnBrk="1" hangingPunct="1">
              <a:buNone/>
            </a:pPr>
            <a:endParaRPr lang="el-GR" altLang="el-GR" sz="1800" dirty="0">
              <a:latin typeface="Calibri" pitchFamily="34" charset="0"/>
            </a:endParaRPr>
          </a:p>
          <a:p>
            <a:pPr marL="0" indent="0" algn="just" eaLnBrk="1" hangingPunct="1">
              <a:buNone/>
            </a:pPr>
            <a:r>
              <a:rPr lang="el-GR" sz="1800" dirty="0">
                <a:latin typeface="Calibri" pitchFamily="34" charset="0"/>
                <a:cs typeface="Calibri" pitchFamily="34" charset="0"/>
              </a:rPr>
              <a:t>Υπάρχουν 3 βασικές υποδιαιρέσεις: (α) </a:t>
            </a:r>
            <a:r>
              <a:rPr lang="el-GR" sz="1800" dirty="0" err="1">
                <a:latin typeface="Calibri" pitchFamily="34" charset="0"/>
                <a:cs typeface="Calibri" pitchFamily="34" charset="0"/>
              </a:rPr>
              <a:t>δελταϊκές</a:t>
            </a:r>
            <a:r>
              <a:rPr lang="el-GR" sz="1800" dirty="0">
                <a:latin typeface="Calibri" pitchFamily="34" charset="0"/>
                <a:cs typeface="Calibri" pitchFamily="34" charset="0"/>
              </a:rPr>
              <a:t> ακτές (β) γραμμικές κλαστικές ακτές και (γ) παραλίες τσέπης (</a:t>
            </a:r>
            <a:r>
              <a:rPr lang="el-GR" sz="1800" dirty="0" err="1">
                <a:latin typeface="Calibri" pitchFamily="34" charset="0"/>
                <a:cs typeface="Calibri" pitchFamily="34" charset="0"/>
              </a:rPr>
              <a:t>pocket</a:t>
            </a:r>
            <a:r>
              <a:rPr lang="el-GR" sz="1800" dirty="0">
                <a:latin typeface="Calibri" pitchFamily="34" charset="0"/>
                <a:cs typeface="Calibri" pitchFamily="34" charset="0"/>
              </a:rPr>
              <a:t> </a:t>
            </a:r>
            <a:r>
              <a:rPr lang="el-GR" sz="1800" dirty="0" err="1">
                <a:latin typeface="Calibri" pitchFamily="34" charset="0"/>
                <a:cs typeface="Calibri" pitchFamily="34" charset="0"/>
              </a:rPr>
              <a:t>beaches</a:t>
            </a:r>
            <a:r>
              <a:rPr lang="el-GR" sz="1800" dirty="0">
                <a:latin typeface="Calibri" pitchFamily="34" charset="0"/>
                <a:cs typeface="Calibri" pitchFamily="34" charset="0"/>
              </a:rPr>
              <a:t>).</a:t>
            </a:r>
            <a:endParaRPr lang="en-US" altLang="el-GR" sz="1800" dirty="0">
              <a:latin typeface="Calibri"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altLang="el-GR" sz="2800" b="1" dirty="0">
                <a:latin typeface="Calibri" pitchFamily="34" charset="0"/>
              </a:rPr>
              <a:t>Ορισμός και είδη ακτών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FFFF00"/>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FFFF00"/>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TotalTime>
  <Words>4269</Words>
  <Application>Microsoft Office PowerPoint</Application>
  <PresentationFormat>Προβολή στην οθόνη (4:3)</PresentationFormat>
  <Paragraphs>411</Paragraphs>
  <Slides>47</Slides>
  <Notes>37</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9</vt:i4>
      </vt:variant>
      <vt:variant>
        <vt:lpstr>Ενσωματωμένοι διακομιστές OLE</vt:lpstr>
      </vt:variant>
      <vt:variant>
        <vt:i4>2</vt:i4>
      </vt:variant>
      <vt:variant>
        <vt:lpstr>Τίτλοι διαφανειών</vt:lpstr>
      </vt:variant>
      <vt:variant>
        <vt:i4>47</vt:i4>
      </vt:variant>
    </vt:vector>
  </HeadingPairs>
  <TitlesOfParts>
    <vt:vector size="63" baseType="lpstr">
      <vt:lpstr>Arial</vt:lpstr>
      <vt:lpstr>Bookman Old Style</vt:lpstr>
      <vt:lpstr>Calibri</vt:lpstr>
      <vt:lpstr>Courier New</vt:lpstr>
      <vt:lpstr>Times New Roman</vt:lpstr>
      <vt:lpstr>Θέμα του Office</vt:lpstr>
      <vt:lpstr>1_Default Design</vt:lpstr>
      <vt:lpstr>1_Θέμα του Office</vt:lpstr>
      <vt:lpstr>2_Default Design</vt:lpstr>
      <vt:lpstr>Προεπιλεγμένη σχεδίαση</vt:lpstr>
      <vt:lpstr>1_Προεπιλεγμένη σχεδίαση</vt:lpstr>
      <vt:lpstr>3_Default Design</vt:lpstr>
      <vt:lpstr>Default Design</vt:lpstr>
      <vt:lpstr>4_Default Design</vt:lpstr>
      <vt:lpstr>Equation</vt:lpstr>
      <vt:lpstr>Εξίσωση</vt:lpstr>
      <vt:lpstr>Παρουσίαση του PowerPoint</vt:lpstr>
      <vt:lpstr>Παρουσίαση του PowerPoint</vt:lpstr>
      <vt:lpstr>Δυναμική Ιζηματολογία και  Παράκτια Μορφοδυναμική</vt:lpstr>
      <vt:lpstr>Παρουσίαση του PowerPoint</vt:lpstr>
      <vt:lpstr>Παρουσίαση του PowerPoint</vt:lpstr>
      <vt:lpstr>Είδη ακτών </vt:lpstr>
      <vt:lpstr>Παρουσίαση του PowerPoint</vt:lpstr>
      <vt:lpstr>Παρουσίαση του PowerPoint</vt:lpstr>
      <vt:lpstr>Αμμώδεις/γαιώδεις</vt:lpstr>
      <vt:lpstr>Παρουσίαση του PowerPoint</vt:lpstr>
      <vt:lpstr>Σημαντικά χαρακτηριστικά ιζημάτων </vt:lpstr>
      <vt:lpstr>Μέγεθος ιζημάτων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Είδη ροών</vt:lpstr>
      <vt:lpstr>Μονο-διευθυντικές ροές </vt:lpstr>
      <vt:lpstr>Παλινδρομικές (oscillatory) ροές </vt:lpstr>
      <vt:lpstr>Άστατες ροές (τύρβη)</vt:lpstr>
      <vt:lpstr>Γραμμική και Τυρβώδης ροή </vt:lpstr>
      <vt:lpstr>Ο αριθμός Reynolds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Dept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Adonis Velegrakis</cp:lastModifiedBy>
  <cp:revision>273</cp:revision>
  <dcterms:created xsi:type="dcterms:W3CDTF">2004-03-01T16:33:06Z</dcterms:created>
  <dcterms:modified xsi:type="dcterms:W3CDTF">2026-03-30T14:06:54Z</dcterms:modified>
</cp:coreProperties>
</file>