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6" r:id="rId2"/>
    <p:sldMasterId id="2147483842" r:id="rId3"/>
    <p:sldMasterId id="2147483854" r:id="rId4"/>
    <p:sldMasterId id="2147483879" r:id="rId5"/>
  </p:sldMasterIdLst>
  <p:notesMasterIdLst>
    <p:notesMasterId r:id="rId50"/>
  </p:notesMasterIdLst>
  <p:sldIdLst>
    <p:sldId id="315" r:id="rId6"/>
    <p:sldId id="476" r:id="rId7"/>
    <p:sldId id="720" r:id="rId8"/>
    <p:sldId id="721" r:id="rId9"/>
    <p:sldId id="722" r:id="rId10"/>
    <p:sldId id="723" r:id="rId11"/>
    <p:sldId id="724" r:id="rId12"/>
    <p:sldId id="725" r:id="rId13"/>
    <p:sldId id="726" r:id="rId14"/>
    <p:sldId id="825" r:id="rId15"/>
    <p:sldId id="727" r:id="rId16"/>
    <p:sldId id="801" r:id="rId17"/>
    <p:sldId id="802" r:id="rId18"/>
    <p:sldId id="803" r:id="rId19"/>
    <p:sldId id="804" r:id="rId20"/>
    <p:sldId id="805" r:id="rId21"/>
    <p:sldId id="806" r:id="rId22"/>
    <p:sldId id="826" r:id="rId23"/>
    <p:sldId id="827" r:id="rId24"/>
    <p:sldId id="828" r:id="rId25"/>
    <p:sldId id="808" r:id="rId26"/>
    <p:sldId id="812" r:id="rId27"/>
    <p:sldId id="833" r:id="rId28"/>
    <p:sldId id="813" r:id="rId29"/>
    <p:sldId id="814" r:id="rId30"/>
    <p:sldId id="824" r:id="rId31"/>
    <p:sldId id="815" r:id="rId32"/>
    <p:sldId id="823" r:id="rId33"/>
    <p:sldId id="831" r:id="rId34"/>
    <p:sldId id="763" r:id="rId35"/>
    <p:sldId id="767" r:id="rId36"/>
    <p:sldId id="770" r:id="rId37"/>
    <p:sldId id="771" r:id="rId38"/>
    <p:sldId id="772" r:id="rId39"/>
    <p:sldId id="796" r:id="rId40"/>
    <p:sldId id="830" r:id="rId41"/>
    <p:sldId id="829" r:id="rId42"/>
    <p:sldId id="799" r:id="rId43"/>
    <p:sldId id="816" r:id="rId44"/>
    <p:sldId id="821" r:id="rId45"/>
    <p:sldId id="820" r:id="rId46"/>
    <p:sldId id="822" r:id="rId47"/>
    <p:sldId id="832" r:id="rId48"/>
    <p:sldId id="819"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699FF"/>
    <a:srgbClr val="176FB1"/>
    <a:srgbClr val="CC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787"/>
    <p:restoredTop sz="99755" autoAdjust="0"/>
  </p:normalViewPr>
  <p:slideViewPr>
    <p:cSldViewPr>
      <p:cViewPr varScale="1">
        <p:scale>
          <a:sx n="82" d="100"/>
          <a:sy n="82" d="100"/>
        </p:scale>
        <p:origin x="4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4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4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C48A975-6B84-4B4E-B40A-7CA7474B1C3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EF8BE5B-C0C5-4342-AE5D-67CA1E63EACE}" type="slidenum">
              <a:rPr lang="en-US" smtClean="0">
                <a:solidFill>
                  <a:srgbClr val="000000"/>
                </a:solidFill>
              </a:rPr>
              <a:pPr/>
              <a:t>2</a:t>
            </a:fld>
            <a:endParaRPr lang="en-US">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pPr/>
              <a:t>20</a:t>
            </a:fld>
            <a:endParaRPr lang="en-US"/>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0E998-4C33-4A02-9566-A941A003F04A}" type="slidenum">
              <a:rPr lang="en-US"/>
              <a:pPr/>
              <a:t>21</a:t>
            </a:fld>
            <a:endParaRPr lang="en-US"/>
          </a:p>
        </p:txBody>
      </p:sp>
      <p:sp>
        <p:nvSpPr>
          <p:cNvPr id="825346" name="Rectangle 2"/>
          <p:cNvSpPr>
            <a:spLocks noGrp="1" noRot="1" noChangeAspect="1" noChangeArrowheads="1" noTextEdit="1"/>
          </p:cNvSpPr>
          <p:nvPr>
            <p:ph type="sldImg"/>
          </p:nvPr>
        </p:nvSpPr>
        <p:spPr>
          <a:xfrm>
            <a:off x="1143000" y="685800"/>
            <a:ext cx="4572000" cy="3429000"/>
          </a:xfrm>
          <a:ln/>
        </p:spPr>
      </p:sp>
      <p:sp>
        <p:nvSpPr>
          <p:cNvPr id="8253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solidFill>
                  <a:prstClr val="black"/>
                </a:solidFill>
              </a:rPr>
              <a:pPr/>
              <a:t>22</a:t>
            </a:fld>
            <a:endParaRPr lang="en-US">
              <a:solidFill>
                <a:prstClr val="black"/>
              </a:solidFill>
            </a:endParaRPr>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77786-69D5-4E66-9D48-C04B0BA49543}" type="slidenum">
              <a:rPr lang="en-US">
                <a:solidFill>
                  <a:prstClr val="black"/>
                </a:solidFill>
              </a:rPr>
              <a:pPr/>
              <a:t>26</a:t>
            </a:fld>
            <a:endParaRPr lang="en-US">
              <a:solidFill>
                <a:prstClr val="black"/>
              </a:solidFill>
            </a:endParaRPr>
          </a:p>
        </p:txBody>
      </p:sp>
      <p:sp>
        <p:nvSpPr>
          <p:cNvPr id="822274" name="Rectangle 2"/>
          <p:cNvSpPr>
            <a:spLocks noGrp="1" noRot="1" noChangeAspect="1" noChangeArrowheads="1" noTextEdit="1"/>
          </p:cNvSpPr>
          <p:nvPr>
            <p:ph type="sldImg"/>
          </p:nvPr>
        </p:nvSpPr>
        <p:spPr>
          <a:xfrm>
            <a:off x="1143000" y="685800"/>
            <a:ext cx="4572000" cy="3429000"/>
          </a:xfrm>
          <a:ln/>
        </p:spPr>
      </p:sp>
      <p:sp>
        <p:nvSpPr>
          <p:cNvPr id="82227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77786-69D5-4E66-9D48-C04B0BA49543}" type="slidenum">
              <a:rPr lang="en-US">
                <a:solidFill>
                  <a:prstClr val="black"/>
                </a:solidFill>
              </a:rPr>
              <a:pPr/>
              <a:t>27</a:t>
            </a:fld>
            <a:endParaRPr lang="en-US">
              <a:solidFill>
                <a:prstClr val="black"/>
              </a:solidFill>
            </a:endParaRPr>
          </a:p>
        </p:txBody>
      </p:sp>
      <p:sp>
        <p:nvSpPr>
          <p:cNvPr id="822274" name="Rectangle 2"/>
          <p:cNvSpPr>
            <a:spLocks noGrp="1" noRot="1" noChangeAspect="1" noChangeArrowheads="1" noTextEdit="1"/>
          </p:cNvSpPr>
          <p:nvPr>
            <p:ph type="sldImg"/>
          </p:nvPr>
        </p:nvSpPr>
        <p:spPr>
          <a:xfrm>
            <a:off x="1143000" y="685800"/>
            <a:ext cx="4572000" cy="3429000"/>
          </a:xfrm>
          <a:ln/>
        </p:spPr>
      </p:sp>
      <p:sp>
        <p:nvSpPr>
          <p:cNvPr id="82227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77786-69D5-4E66-9D48-C04B0BA49543}" type="slidenum">
              <a:rPr lang="en-US">
                <a:solidFill>
                  <a:prstClr val="black"/>
                </a:solidFill>
              </a:rPr>
              <a:pPr/>
              <a:t>28</a:t>
            </a:fld>
            <a:endParaRPr lang="en-US">
              <a:solidFill>
                <a:prstClr val="black"/>
              </a:solidFill>
            </a:endParaRPr>
          </a:p>
        </p:txBody>
      </p:sp>
      <p:sp>
        <p:nvSpPr>
          <p:cNvPr id="822274" name="Rectangle 2"/>
          <p:cNvSpPr>
            <a:spLocks noGrp="1" noRot="1" noChangeAspect="1" noChangeArrowheads="1" noTextEdit="1"/>
          </p:cNvSpPr>
          <p:nvPr>
            <p:ph type="sldImg"/>
          </p:nvPr>
        </p:nvSpPr>
        <p:spPr>
          <a:xfrm>
            <a:off x="1143000" y="685800"/>
            <a:ext cx="4572000" cy="3429000"/>
          </a:xfrm>
          <a:ln/>
        </p:spPr>
      </p:sp>
      <p:sp>
        <p:nvSpPr>
          <p:cNvPr id="82227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156675"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56676" name="Θέση αριθμού διαφάνειας 3"/>
          <p:cNvSpPr>
            <a:spLocks noGrp="1"/>
          </p:cNvSpPr>
          <p:nvPr>
            <p:ph type="sldNum" sz="quarter" idx="5"/>
          </p:nvPr>
        </p:nvSpPr>
        <p:spPr bwMode="auto">
          <a:noFill/>
          <a:ln>
            <a:miter lim="800000"/>
            <a:headEnd/>
            <a:tailEnd/>
          </a:ln>
        </p:spPr>
        <p:txBody>
          <a:bodyPr/>
          <a:lstStyle/>
          <a:p>
            <a:fld id="{C9114E5C-B464-4586-96BA-D46411D8EF14}" type="slidenum">
              <a:rPr lang="el-GR" altLang="el-GR">
                <a:solidFill>
                  <a:prstClr val="black"/>
                </a:solidFill>
              </a:rPr>
              <a:pPr/>
              <a:t>35</a:t>
            </a:fld>
            <a:endParaRPr lang="el-GR" altLang="el-GR">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156675"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56676" name="Θέση αριθμού διαφάνειας 3"/>
          <p:cNvSpPr>
            <a:spLocks noGrp="1"/>
          </p:cNvSpPr>
          <p:nvPr>
            <p:ph type="sldNum" sz="quarter" idx="5"/>
          </p:nvPr>
        </p:nvSpPr>
        <p:spPr bwMode="auto">
          <a:noFill/>
          <a:ln>
            <a:miter lim="800000"/>
            <a:headEnd/>
            <a:tailEnd/>
          </a:ln>
        </p:spPr>
        <p:txBody>
          <a:bodyPr/>
          <a:lstStyle/>
          <a:p>
            <a:fld id="{C9114E5C-B464-4586-96BA-D46411D8EF14}" type="slidenum">
              <a:rPr lang="el-GR" altLang="el-GR">
                <a:solidFill>
                  <a:prstClr val="black"/>
                </a:solidFill>
              </a:rPr>
              <a:pPr/>
              <a:t>36</a:t>
            </a:fld>
            <a:endParaRPr lang="el-GR" altLang="el-GR">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159747"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59748" name="Θέση αριθμού διαφάνειας 3"/>
          <p:cNvSpPr>
            <a:spLocks noGrp="1"/>
          </p:cNvSpPr>
          <p:nvPr>
            <p:ph type="sldNum" sz="quarter" idx="5"/>
          </p:nvPr>
        </p:nvSpPr>
        <p:spPr bwMode="auto">
          <a:noFill/>
          <a:ln>
            <a:miter lim="800000"/>
            <a:headEnd/>
            <a:tailEnd/>
          </a:ln>
        </p:spPr>
        <p:txBody>
          <a:bodyPr/>
          <a:lstStyle/>
          <a:p>
            <a:fld id="{CA8ACA44-DF83-400D-8ADB-DE5A97EDAD50}" type="slidenum">
              <a:rPr lang="el-GR" altLang="el-GR">
                <a:solidFill>
                  <a:prstClr val="black"/>
                </a:solidFill>
              </a:rPr>
              <a:pPr/>
              <a:t>38</a:t>
            </a:fld>
            <a:endParaRPr lang="el-GR" altLang="el-GR">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157699"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57700" name="Θέση αριθμού διαφάνειας 3"/>
          <p:cNvSpPr>
            <a:spLocks noGrp="1"/>
          </p:cNvSpPr>
          <p:nvPr>
            <p:ph type="sldNum" sz="quarter" idx="5"/>
          </p:nvPr>
        </p:nvSpPr>
        <p:spPr bwMode="auto">
          <a:noFill/>
          <a:ln>
            <a:miter lim="800000"/>
            <a:headEnd/>
            <a:tailEnd/>
          </a:ln>
        </p:spPr>
        <p:txBody>
          <a:bodyPr/>
          <a:lstStyle/>
          <a:p>
            <a:fld id="{3361414E-ABF9-4AD7-9741-39E60C2627EB}" type="slidenum">
              <a:rPr lang="el-GR" altLang="el-GR">
                <a:solidFill>
                  <a:prstClr val="black"/>
                </a:solidFill>
              </a:rPr>
              <a:pPr/>
              <a:t>39</a:t>
            </a:fld>
            <a:endParaRPr lang="el-GR" altLang="el-G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pPr/>
              <a:t>12</a:t>
            </a:fld>
            <a:endParaRPr lang="en-US"/>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157699"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57700" name="Θέση αριθμού διαφάνειας 3"/>
          <p:cNvSpPr>
            <a:spLocks noGrp="1"/>
          </p:cNvSpPr>
          <p:nvPr>
            <p:ph type="sldNum" sz="quarter" idx="5"/>
          </p:nvPr>
        </p:nvSpPr>
        <p:spPr bwMode="auto">
          <a:noFill/>
          <a:ln>
            <a:miter lim="800000"/>
            <a:headEnd/>
            <a:tailEnd/>
          </a:ln>
        </p:spPr>
        <p:txBody>
          <a:bodyPr/>
          <a:lstStyle/>
          <a:p>
            <a:fld id="{3361414E-ABF9-4AD7-9741-39E60C2627EB}" type="slidenum">
              <a:rPr lang="el-GR" altLang="el-GR">
                <a:solidFill>
                  <a:prstClr val="black"/>
                </a:solidFill>
              </a:rPr>
              <a:pPr/>
              <a:t>41</a:t>
            </a:fld>
            <a:endParaRPr lang="el-GR" altLang="el-GR">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157699"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57700" name="Θέση αριθμού διαφάνειας 3"/>
          <p:cNvSpPr>
            <a:spLocks noGrp="1"/>
          </p:cNvSpPr>
          <p:nvPr>
            <p:ph type="sldNum" sz="quarter" idx="5"/>
          </p:nvPr>
        </p:nvSpPr>
        <p:spPr bwMode="auto">
          <a:noFill/>
          <a:ln>
            <a:miter lim="800000"/>
            <a:headEnd/>
            <a:tailEnd/>
          </a:ln>
        </p:spPr>
        <p:txBody>
          <a:bodyPr/>
          <a:lstStyle/>
          <a:p>
            <a:fld id="{3361414E-ABF9-4AD7-9741-39E60C2627EB}" type="slidenum">
              <a:rPr lang="el-GR" altLang="el-GR">
                <a:solidFill>
                  <a:prstClr val="black"/>
                </a:solidFill>
              </a:rPr>
              <a:pPr/>
              <a:t>42</a:t>
            </a:fld>
            <a:endParaRPr lang="el-GR" altLang="el-GR">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8CA00-1215-401D-98BA-BE7BC0D8191E}" type="slidenum">
              <a:rPr lang="en-US"/>
              <a:pPr/>
              <a:t>13</a:t>
            </a:fld>
            <a:endParaRPr lang="en-US"/>
          </a:p>
        </p:txBody>
      </p:sp>
      <p:sp>
        <p:nvSpPr>
          <p:cNvPr id="785410" name="Rectangle 2"/>
          <p:cNvSpPr>
            <a:spLocks noGrp="1" noRot="1" noChangeAspect="1" noChangeArrowheads="1" noTextEdit="1"/>
          </p:cNvSpPr>
          <p:nvPr>
            <p:ph type="sldImg"/>
          </p:nvPr>
        </p:nvSpPr>
        <p:spPr>
          <a:xfrm>
            <a:off x="1143000" y="685800"/>
            <a:ext cx="4572000" cy="3429000"/>
          </a:xfrm>
          <a:ln/>
        </p:spPr>
      </p:sp>
      <p:sp>
        <p:nvSpPr>
          <p:cNvPr id="7854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pPr/>
              <a:t>14</a:t>
            </a:fld>
            <a:endParaRPr lang="en-US"/>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pPr/>
              <a:t>15</a:t>
            </a:fld>
            <a:endParaRPr lang="en-US"/>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pPr/>
              <a:t>16</a:t>
            </a:fld>
            <a:endParaRPr lang="en-US"/>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pPr/>
              <a:t>17</a:t>
            </a:fld>
            <a:endParaRPr lang="en-US"/>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pPr/>
              <a:t>18</a:t>
            </a:fld>
            <a:endParaRPr lang="en-US"/>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3A9FC-2212-40A1-98B0-40FA376174EC}" type="slidenum">
              <a:rPr lang="en-US"/>
              <a:pPr/>
              <a:t>19</a:t>
            </a:fld>
            <a:endParaRPr lang="en-US"/>
          </a:p>
        </p:txBody>
      </p:sp>
      <p:sp>
        <p:nvSpPr>
          <p:cNvPr id="779266" name="Rectangle 2"/>
          <p:cNvSpPr>
            <a:spLocks noGrp="1" noRot="1" noChangeAspect="1" noChangeArrowheads="1" noTextEdit="1"/>
          </p:cNvSpPr>
          <p:nvPr>
            <p:ph type="sldImg"/>
          </p:nvPr>
        </p:nvSpPr>
        <p:spPr>
          <a:xfrm>
            <a:off x="1143000" y="685800"/>
            <a:ext cx="4572000" cy="3429000"/>
          </a:xfrm>
          <a:ln/>
        </p:spPr>
      </p:sp>
      <p:sp>
        <p:nvSpPr>
          <p:cNvPr id="779267"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E0FD162-654B-4C58-BF7A-4D057B96497A}"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B2C4C54-690E-40BE-B07F-60FA2E3E1DB3}"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69EB978-1C90-4D59-8E13-A85125AE4FCF}"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BE71E5C-7CD4-4F39-AFD1-6D867A90543C}"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8BA87D6-F0EB-4576-8824-500182F57F80}"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0502A93-59F6-4EC1-8183-9E1A474DC26C}"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endParaRPr lang="en-GB"/>
          </a:p>
        </p:txBody>
      </p:sp>
      <p:sp>
        <p:nvSpPr>
          <p:cNvPr id="4" name="3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218832B-5B31-4593-9AAF-4FDC1176A122}"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BBE54AE-7670-4CD7-ACF5-1B3E1312FF0D}"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38925" y="260350"/>
            <a:ext cx="2058988" cy="5865813"/>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457200" y="260350"/>
            <a:ext cx="6029325" cy="5865813"/>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υποσέλιδου"/>
          <p:cNvSpPr>
            <a:spLocks noGrp="1"/>
          </p:cNvSpPr>
          <p:nvPr>
            <p:ph type="ftr" sz="quarter" idx="10"/>
          </p:nvPr>
        </p:nvSpPr>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60350"/>
            <a:ext cx="8240713" cy="586581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3" name="2 - Θέση υποσέλιδου"/>
          <p:cNvSpPr>
            <a:spLocks noGrp="1"/>
          </p:cNvSpPr>
          <p:nvPr>
            <p:ph type="ftr" sz="quarter" idx="10"/>
          </p:nvPr>
        </p:nvSpPr>
        <p:spPr>
          <a:xfrm>
            <a:off x="468313" y="6545263"/>
            <a:ext cx="4248150" cy="412750"/>
          </a:xfrm>
        </p:spPr>
        <p:txBody>
          <a:bodyPr/>
          <a:lstStyle>
            <a:lvl1pPr>
              <a:defRPr/>
            </a:lvl1pPr>
          </a:lstStyle>
          <a:p>
            <a:r>
              <a:rPr lang="el-GR"/>
              <a:t>ΕΙΣΑΓΩΓΙΚΑ ΣΤΟΙΧΕΙΑ ΚΥΜΑΤΟΜΗΧΑΝΙΚΗΣ</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E0FD162-654B-4C58-BF7A-4D057B96497A}"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B2C4C54-690E-40BE-B07F-60FA2E3E1DB3}" type="slidenum">
              <a:rPr lang="el-GR"/>
              <a:pPr>
                <a:defRPr/>
              </a:pPr>
              <a:t>‹#›</a:t>
            </a:fld>
            <a:endParaRPr lang="el-G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218832B-5B31-4593-9AAF-4FDC1176A122}"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BBE54AE-7670-4CD7-ACF5-1B3E1312FF0D}" type="slidenum">
              <a:rPr lang="el-GR"/>
              <a:pPr>
                <a:defRPr/>
              </a:pPr>
              <a:t>‹#›</a:t>
            </a:fld>
            <a:endParaRPr lang="el-G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B53AF86-3FA9-4CB9-8716-D78C7B62B1EE}"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6B59908-0810-4902-915E-5CD81D5C00D7}" type="slidenum">
              <a:rPr lang="el-GR"/>
              <a:pPr>
                <a:defRPr/>
              </a:pPr>
              <a:t>‹#›</a:t>
            </a:fld>
            <a:endParaRPr lang="el-G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9E96A18-6A03-4005-95F0-A35E81D5B798}"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04EC5EA-8BFD-4654-A1CB-DC199DFF7B51}" type="slidenum">
              <a:rPr lang="el-GR"/>
              <a:pPr>
                <a:defRPr/>
              </a:pPr>
              <a:t>‹#›</a:t>
            </a:fld>
            <a:endParaRPr lang="el-G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721CEBD-CC65-4462-9A05-6E82C79576C8}" type="datetimeFigureOut">
              <a:rPr lang="el-GR"/>
              <a:pPr>
                <a:defRPr/>
              </a:pPr>
              <a:t>4/5/2026</a:t>
            </a:fld>
            <a:endParaRPr lang="el-GR"/>
          </a:p>
        </p:txBody>
      </p:sp>
      <p:sp>
        <p:nvSpPr>
          <p:cNvPr id="8" name="7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9" name="8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183048B-9261-4925-9C44-9CF1803A7BEF}" type="slidenum">
              <a:rPr lang="el-GR"/>
              <a:pPr>
                <a:defRPr/>
              </a:pPr>
              <a:t>‹#›</a:t>
            </a:fld>
            <a:endParaRPr lang="el-G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8C20299-42FD-462C-A8D9-F8382889D416}" type="datetimeFigureOut">
              <a:rPr lang="el-GR"/>
              <a:pPr>
                <a:defRPr/>
              </a:pPr>
              <a:t>4/5/2026</a:t>
            </a:fld>
            <a:endParaRPr lang="el-GR"/>
          </a:p>
        </p:txBody>
      </p:sp>
      <p:sp>
        <p:nvSpPr>
          <p:cNvPr id="4" name="3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5" name="4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936A4F9-FF3D-4696-AF5D-DD8603EFD013}"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B53AF86-3FA9-4CB9-8716-D78C7B62B1EE}"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6B59908-0810-4902-915E-5CD81D5C00D7}"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66200AD-191B-422C-8787-209A7E497072}" type="datetimeFigureOut">
              <a:rPr lang="el-GR"/>
              <a:pPr>
                <a:defRPr/>
              </a:pPr>
              <a:t>4/5/2026</a:t>
            </a:fld>
            <a:endParaRPr lang="el-GR"/>
          </a:p>
        </p:txBody>
      </p:sp>
      <p:sp>
        <p:nvSpPr>
          <p:cNvPr id="3" name="2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4" name="3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E021839-BFFD-4425-9EF0-E52B7FF0595F}" type="slidenum">
              <a:rPr lang="el-GR"/>
              <a:pPr>
                <a:defRPr/>
              </a:pPr>
              <a:t>‹#›</a:t>
            </a:fld>
            <a:endParaRPr lang="el-G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A63C18E-E194-47E1-8194-5689220C9EE7}"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FF91D4A-CD38-4018-AE85-7370CB88D8FC}" type="slidenum">
              <a:rPr lang="el-GR"/>
              <a:pPr>
                <a:defRPr/>
              </a:pPr>
              <a:t>‹#›</a:t>
            </a:fld>
            <a:endParaRPr lang="el-G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9278111-178A-4155-972A-0862A4EA15A8}"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F3CE175-B1C1-4997-858D-E036D160E456}" type="slidenum">
              <a:rPr lang="el-GR"/>
              <a:pPr>
                <a:defRPr/>
              </a:pPr>
              <a:t>‹#›</a:t>
            </a:fld>
            <a:endParaRPr lang="el-G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69EB978-1C90-4D59-8E13-A85125AE4FCF}"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BE71E5C-7CD4-4F39-AFD1-6D867A90543C}" type="slidenum">
              <a:rPr lang="el-GR"/>
              <a:pPr>
                <a:defRPr/>
              </a:pPr>
              <a:t>‹#›</a:t>
            </a:fld>
            <a:endParaRPr lang="el-G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8BA87D6-F0EB-4576-8824-500182F57F80}"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0502A93-59F6-4EC1-8183-9E1A474DC26C}" type="slidenum">
              <a:rPr lang="el-GR"/>
              <a:pPr>
                <a:defRPr/>
              </a:pPr>
              <a:t>‹#›</a:t>
            </a:fld>
            <a:endParaRPr 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718FB-994F-4BEB-8054-FDB8C1284D46}"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E84431-898B-4587-9C4B-E770FA3E7E87}"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BC4F98-3E05-425F-A9FF-D7D290BA3CDF}"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CAB7C4-5848-4C3A-BD5E-EE792E21E2C9}"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403BE6-E7B7-44D7-962C-9E4D3812F950}"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9E96A18-6A03-4005-95F0-A35E81D5B798}"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04EC5EA-8BFD-4654-A1CB-DC199DFF7B51}" type="slidenum">
              <a:rPr lang="el-GR"/>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679C0B-862E-4B1C-BE7F-2F2698BAAB08}"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D1BCB-FC3A-4228-8237-5165D15FB1EC}"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EF8188-9D61-4598-8B70-A092741CBED6}"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107410-6582-4C9F-A18A-4B1EF389DD2F}"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4B43D3-BF3D-4696-BC71-B95A53234032}"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A35D1-CB1A-4155-B335-96296125FB33}"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457200" y="274638"/>
            <a:ext cx="8229600" cy="5851525"/>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FA9F3D-F58A-413B-9E48-23CDB4249A1E}" type="slidenum">
              <a:rPr lang="el-GR" altLang="el-GR">
                <a:solidFill>
                  <a:srgbClr val="000000"/>
                </a:solidFill>
              </a:rPr>
              <a:pPr>
                <a:defRPr/>
              </a:pPr>
              <a:t>‹#›</a:t>
            </a:fld>
            <a:endParaRPr lang="el-GR" altLang="el-GR">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E0FD162-654B-4C58-BF7A-4D057B96497A}"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B2C4C54-690E-40BE-B07F-60FA2E3E1DB3}" type="slidenum">
              <a:rPr lang="el-GR"/>
              <a:pPr>
                <a:defRPr/>
              </a:pPr>
              <a:t>‹#›</a:t>
            </a:fld>
            <a:endParaRPr lang="el-G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218832B-5B31-4593-9AAF-4FDC1176A122}"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BBE54AE-7670-4CD7-ACF5-1B3E1312FF0D}" type="slidenum">
              <a:rPr lang="el-GR"/>
              <a:pPr>
                <a:defRPr/>
              </a:pPr>
              <a:t>‹#›</a:t>
            </a:fld>
            <a:endParaRPr lang="el-G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B53AF86-3FA9-4CB9-8716-D78C7B62B1EE}"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6B59908-0810-4902-915E-5CD81D5C00D7}"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721CEBD-CC65-4462-9A05-6E82C79576C8}" type="datetimeFigureOut">
              <a:rPr lang="el-GR"/>
              <a:pPr>
                <a:defRPr/>
              </a:pPr>
              <a:t>4/5/2026</a:t>
            </a:fld>
            <a:endParaRPr lang="el-GR"/>
          </a:p>
        </p:txBody>
      </p:sp>
      <p:sp>
        <p:nvSpPr>
          <p:cNvPr id="8" name="7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9" name="8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183048B-9261-4925-9C44-9CF1803A7BEF}" type="slidenum">
              <a:rPr lang="el-GR"/>
              <a:pPr>
                <a:defRPr/>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9E96A18-6A03-4005-95F0-A35E81D5B798}"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04EC5EA-8BFD-4654-A1CB-DC199DFF7B51}" type="slidenum">
              <a:rPr lang="el-GR"/>
              <a:pPr>
                <a:defRPr/>
              </a:pPr>
              <a:t>‹#›</a:t>
            </a:fld>
            <a:endParaRPr lang="el-G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721CEBD-CC65-4462-9A05-6E82C79576C8}" type="datetimeFigureOut">
              <a:rPr lang="el-GR"/>
              <a:pPr>
                <a:defRPr/>
              </a:pPr>
              <a:t>4/5/2026</a:t>
            </a:fld>
            <a:endParaRPr lang="el-GR"/>
          </a:p>
        </p:txBody>
      </p:sp>
      <p:sp>
        <p:nvSpPr>
          <p:cNvPr id="8" name="7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9" name="8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183048B-9261-4925-9C44-9CF1803A7BEF}" type="slidenum">
              <a:rPr lang="el-GR"/>
              <a:pPr>
                <a:defRPr/>
              </a:pPr>
              <a:t>‹#›</a:t>
            </a:fld>
            <a:endParaRPr lang="el-G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8C20299-42FD-462C-A8D9-F8382889D416}" type="datetimeFigureOut">
              <a:rPr lang="el-GR"/>
              <a:pPr>
                <a:defRPr/>
              </a:pPr>
              <a:t>4/5/2026</a:t>
            </a:fld>
            <a:endParaRPr lang="el-GR"/>
          </a:p>
        </p:txBody>
      </p:sp>
      <p:sp>
        <p:nvSpPr>
          <p:cNvPr id="4" name="3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5" name="4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936A4F9-FF3D-4696-AF5D-DD8603EFD013}" type="slidenum">
              <a:rPr lang="el-GR"/>
              <a:pPr>
                <a:defRPr/>
              </a:pPr>
              <a:t>‹#›</a:t>
            </a:fld>
            <a:endParaRPr lang="el-G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66200AD-191B-422C-8787-209A7E497072}" type="datetimeFigureOut">
              <a:rPr lang="el-GR"/>
              <a:pPr>
                <a:defRPr/>
              </a:pPr>
              <a:t>4/5/2026</a:t>
            </a:fld>
            <a:endParaRPr lang="el-GR"/>
          </a:p>
        </p:txBody>
      </p:sp>
      <p:sp>
        <p:nvSpPr>
          <p:cNvPr id="3" name="2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4" name="3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E021839-BFFD-4425-9EF0-E52B7FF0595F}" type="slidenum">
              <a:rPr lang="el-GR"/>
              <a:pPr>
                <a:defRPr/>
              </a:pPr>
              <a:t>‹#›</a:t>
            </a:fld>
            <a:endParaRPr lang="el-G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A63C18E-E194-47E1-8194-5689220C9EE7}"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FF91D4A-CD38-4018-AE85-7370CB88D8FC}" type="slidenum">
              <a:rPr lang="el-GR"/>
              <a:pPr>
                <a:defRPr/>
              </a:pPr>
              <a:t>‹#›</a:t>
            </a:fld>
            <a:endParaRPr lang="el-G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9278111-178A-4155-972A-0862A4EA15A8}"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F3CE175-B1C1-4997-858D-E036D160E456}" type="slidenum">
              <a:rPr lang="el-GR"/>
              <a:pPr>
                <a:defRPr/>
              </a:pPr>
              <a:t>‹#›</a:t>
            </a:fld>
            <a:endParaRPr lang="el-G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69EB978-1C90-4D59-8E13-A85125AE4FCF}"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BE71E5C-7CD4-4F39-AFD1-6D867A90543C}" type="slidenum">
              <a:rPr lang="el-GR"/>
              <a:pPr>
                <a:defRPr/>
              </a:pPr>
              <a:t>‹#›</a:t>
            </a:fld>
            <a:endParaRPr lang="el-G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8BA87D6-F0EB-4576-8824-500182F57F80}" type="datetimeFigureOut">
              <a:rPr lang="el-GR"/>
              <a:pPr>
                <a:defRPr/>
              </a:pPr>
              <a:t>4/5/2026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0502A93-59F6-4EC1-8183-9E1A474DC26C}"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8C20299-42FD-462C-A8D9-F8382889D416}" type="datetimeFigureOut">
              <a:rPr lang="el-GR"/>
              <a:pPr>
                <a:defRPr/>
              </a:pPr>
              <a:t>4/5/2026</a:t>
            </a:fld>
            <a:endParaRPr lang="el-GR"/>
          </a:p>
        </p:txBody>
      </p:sp>
      <p:sp>
        <p:nvSpPr>
          <p:cNvPr id="4" name="3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5" name="4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936A4F9-FF3D-4696-AF5D-DD8603EFD013}"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66200AD-191B-422C-8787-209A7E497072}" type="datetimeFigureOut">
              <a:rPr lang="el-GR"/>
              <a:pPr>
                <a:defRPr/>
              </a:pPr>
              <a:t>4/5/2026</a:t>
            </a:fld>
            <a:endParaRPr lang="el-GR"/>
          </a:p>
        </p:txBody>
      </p:sp>
      <p:sp>
        <p:nvSpPr>
          <p:cNvPr id="3" name="2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4" name="3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E021839-BFFD-4425-9EF0-E52B7FF0595F}"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A63C18E-E194-47E1-8194-5689220C9EE7}"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FF91D4A-CD38-4018-AE85-7370CB88D8FC}"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9278111-178A-4155-972A-0862A4EA15A8}" type="datetimeFigureOut">
              <a:rPr lang="el-GR"/>
              <a:pPr>
                <a:defRPr/>
              </a:pPr>
              <a:t>4/5/2026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F3CE175-B1C1-4997-858D-E036D160E456}"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4099"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B26C186-3581-4F41-B5EA-13F46FA3609D}" type="datetimeFigureOut">
              <a:rPr lang="el-GR"/>
              <a:pPr>
                <a:defRPr/>
              </a:pPr>
              <a:t>4/5/2026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C8C684D-A09A-4769-A5B8-FB34AF3AA5C1}"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1"/>
            </a:gs>
            <a:gs pos="100000">
              <a:srgbClr val="0066FF"/>
            </a:gs>
          </a:gsLst>
          <a:path path="rect">
            <a:fillToRect l="100000" b="100000"/>
          </a:path>
        </a:gra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68313" y="26035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69636" name="Rectangle 4"/>
          <p:cNvSpPr>
            <a:spLocks noGrp="1" noChangeArrowheads="1"/>
          </p:cNvSpPr>
          <p:nvPr>
            <p:ph type="ftr" sz="quarter" idx="3"/>
          </p:nvPr>
        </p:nvSpPr>
        <p:spPr bwMode="auto">
          <a:xfrm>
            <a:off x="468313" y="6545263"/>
            <a:ext cx="424815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rgbClr val="FF9900"/>
                </a:solidFill>
                <a:effectLst>
                  <a:outerShdw blurRad="38100" dist="38100" dir="2700000" algn="tl">
                    <a:srgbClr val="000000"/>
                  </a:outerShdw>
                </a:effectLst>
              </a:defRPr>
            </a:lvl1pPr>
          </a:lstStyle>
          <a:p>
            <a:r>
              <a:rPr lang="el-GR">
                <a:latin typeface="Arial" charset="0"/>
              </a:rPr>
              <a:t>ΕΙΣΑΓΩΓΙΚΑ ΣΤΟΙΧΕΙΑ ΚΥΜΑΤΟΜΗΧΑΝΙΚΗΣ</a:t>
            </a:r>
          </a:p>
        </p:txBody>
      </p:sp>
      <p:sp>
        <p:nvSpPr>
          <p:cNvPr id="69637" name="Rectangle 5"/>
          <p:cNvSpPr>
            <a:spLocks noChangeArrowheads="1"/>
          </p:cNvSpPr>
          <p:nvPr/>
        </p:nvSpPr>
        <p:spPr bwMode="auto">
          <a:xfrm>
            <a:off x="4140200" y="6545263"/>
            <a:ext cx="4895850" cy="412750"/>
          </a:xfrm>
          <a:prstGeom prst="rect">
            <a:avLst/>
          </a:prstGeom>
          <a:noFill/>
          <a:ln w="9525">
            <a:noFill/>
            <a:miter lim="800000"/>
            <a:headEnd/>
            <a:tailEnd/>
          </a:ln>
          <a:effectLst/>
        </p:spPr>
        <p:txBody>
          <a:bodyPr/>
          <a:lstStyle/>
          <a:p>
            <a:pPr algn="r"/>
            <a:r>
              <a:rPr lang="el-GR" sz="1400" b="1">
                <a:solidFill>
                  <a:srgbClr val="FF9900"/>
                </a:solidFill>
                <a:effectLst>
                  <a:outerShdw blurRad="38100" dist="38100" dir="2700000" algn="tl">
                    <a:srgbClr val="000000"/>
                  </a:outerShdw>
                </a:effectLst>
                <a:latin typeface="Arial" charset="0"/>
              </a:rPr>
              <a:t>ΑΚΤΟΜΗΧΑΝΙΚΗ ΚΑΙ ΛΙΜΕΝΙΚΑ ΕΡΓΑ</a:t>
            </a:r>
          </a:p>
        </p:txBody>
      </p:sp>
      <p:sp>
        <p:nvSpPr>
          <p:cNvPr id="69638" name="Rectangle 6"/>
          <p:cNvSpPr>
            <a:spLocks noChangeArrowheads="1"/>
          </p:cNvSpPr>
          <p:nvPr/>
        </p:nvSpPr>
        <p:spPr bwMode="auto">
          <a:xfrm>
            <a:off x="3924300" y="6545263"/>
            <a:ext cx="1655763" cy="412750"/>
          </a:xfrm>
          <a:prstGeom prst="rect">
            <a:avLst/>
          </a:prstGeom>
          <a:noFill/>
          <a:ln w="9525">
            <a:noFill/>
            <a:miter lim="800000"/>
            <a:headEnd/>
            <a:tailEnd/>
          </a:ln>
          <a:effectLst/>
        </p:spPr>
        <p:txBody>
          <a:bodyPr/>
          <a:lstStyle/>
          <a:p>
            <a:pPr algn="ctr"/>
            <a:r>
              <a:rPr lang="el-GR" sz="1400" b="1">
                <a:solidFill>
                  <a:srgbClr val="FF9900"/>
                </a:solidFill>
                <a:effectLst>
                  <a:outerShdw blurRad="38100" dist="38100" dir="2700000" algn="tl">
                    <a:srgbClr val="000000"/>
                  </a:outerShdw>
                </a:effectLst>
                <a:latin typeface="Arial" charset="0"/>
              </a:rPr>
              <a:t>-</a:t>
            </a:r>
            <a:fld id="{92B851BD-1086-4C55-A4C1-B08A37C2C5FD}" type="slidenum">
              <a:rPr lang="el-GR" sz="1400" b="1">
                <a:solidFill>
                  <a:srgbClr val="FF9900"/>
                </a:solidFill>
                <a:effectLst>
                  <a:outerShdw blurRad="38100" dist="38100" dir="2700000" algn="tl">
                    <a:srgbClr val="000000"/>
                  </a:outerShdw>
                </a:effectLst>
                <a:latin typeface="Arial" charset="0"/>
              </a:rPr>
              <a:pPr algn="ctr"/>
              <a:t>‹#›</a:t>
            </a:fld>
            <a:r>
              <a:rPr lang="el-GR" sz="1400" b="1">
                <a:solidFill>
                  <a:srgbClr val="FF9900"/>
                </a:solidFill>
                <a:effectLst>
                  <a:outerShdw blurRad="38100" dist="38100" dir="2700000" algn="tl">
                    <a:srgbClr val="000000"/>
                  </a:outerShdw>
                </a:effectLst>
                <a:latin typeface="Arial" charset="0"/>
              </a:rPr>
              <a:t>-</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4099"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B26C186-3581-4F41-B5EA-13F46FA3609D}" type="datetimeFigureOut">
              <a:rPr lang="el-GR"/>
              <a:pPr>
                <a:defRPr/>
              </a:pPr>
              <a:t>4/5/2026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C8C684D-A09A-4769-A5B8-FB34AF3AA5C1}"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l-GR" alt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l-GR" alt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878F08F5-9203-47D1-88B4-8B7FDAAA5236}" type="slidenum">
              <a:rPr lang="el-GR" altLang="el-GR">
                <a:solidFill>
                  <a:srgbClr val="000000"/>
                </a:solidFill>
              </a:rPr>
              <a:pPr>
                <a:defRPr/>
              </a:pPr>
              <a:t>‹#›</a:t>
            </a:fld>
            <a:endParaRPr lang="el-GR" altLang="el-GR">
              <a:solidFill>
                <a:srgbClr val="000000"/>
              </a:solidFill>
            </a:endParaRPr>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4099"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B26C186-3581-4F41-B5EA-13F46FA3609D}" type="datetimeFigureOut">
              <a:rPr lang="el-GR"/>
              <a:pPr>
                <a:defRPr/>
              </a:pPr>
              <a:t>4/5/2026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C8C684D-A09A-4769-A5B8-FB34AF3AA5C1}"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12.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8.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2.png"/><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3.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tiff"/><Relationship Id="rId1" Type="http://schemas.openxmlformats.org/officeDocument/2006/relationships/slideLayout" Target="../slideLayouts/slideLayout41.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2.jpe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File:Posidonia_2_Alberto_Romeo.jpg" TargetMode="Externa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2.jpe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5.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30.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ChangeArrowheads="1"/>
          </p:cNvSpPr>
          <p:nvPr/>
        </p:nvSpPr>
        <p:spPr bwMode="auto">
          <a:xfrm>
            <a:off x="214313" y="214313"/>
            <a:ext cx="8750300" cy="6500812"/>
          </a:xfrm>
          <a:prstGeom prst="rect">
            <a:avLst/>
          </a:prstGeom>
          <a:noFill/>
          <a:ln w="73025" cmpd="thickThin">
            <a:solidFill>
              <a:srgbClr val="176FB1"/>
            </a:solidFill>
            <a:miter lim="800000"/>
            <a:headEnd/>
            <a:tailEnd/>
          </a:ln>
        </p:spPr>
        <p:txBody>
          <a:bodyPr/>
          <a:lstStyle/>
          <a:p>
            <a:pPr marL="342900" indent="-342900">
              <a:lnSpc>
                <a:spcPct val="105000"/>
              </a:lnSpc>
              <a:spcBef>
                <a:spcPct val="20000"/>
              </a:spcBef>
              <a:buClr>
                <a:srgbClr val="FFFF66"/>
              </a:buClr>
            </a:pPr>
            <a:endParaRPr lang="el-GR">
              <a:solidFill>
                <a:srgbClr val="003366"/>
              </a:solidFill>
              <a:latin typeface="Calibri"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331912" y="339452"/>
            <a:ext cx="1046683" cy="1052736"/>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7413" name="TextBox 6"/>
          <p:cNvSpPr txBox="1">
            <a:spLocks noChangeArrowheads="1"/>
          </p:cNvSpPr>
          <p:nvPr/>
        </p:nvSpPr>
        <p:spPr bwMode="auto">
          <a:xfrm>
            <a:off x="2214563" y="214313"/>
            <a:ext cx="4681537" cy="1200329"/>
          </a:xfrm>
          <a:prstGeom prst="rect">
            <a:avLst/>
          </a:prstGeom>
          <a:noFill/>
          <a:ln w="9525">
            <a:noFill/>
            <a:miter lim="800000"/>
            <a:headEnd/>
            <a:tailEnd/>
          </a:ln>
        </p:spPr>
        <p:txBody>
          <a:bodyPr>
            <a:spAutoFit/>
          </a:bodyPr>
          <a:lstStyle/>
          <a:p>
            <a:pPr algn="ctr">
              <a:lnSpc>
                <a:spcPct val="120000"/>
              </a:lnSpc>
            </a:pPr>
            <a:r>
              <a:rPr lang="el-GR" sz="2000" dirty="0">
                <a:solidFill>
                  <a:srgbClr val="000000"/>
                </a:solidFill>
                <a:latin typeface="Calibri" pitchFamily="34" charset="0"/>
              </a:rPr>
              <a:t>ΠΑΝΕΠΙΣΤΗΜΙΟ ΑΙΓΑΙΟΥ</a:t>
            </a:r>
          </a:p>
          <a:p>
            <a:pPr algn="ctr">
              <a:lnSpc>
                <a:spcPct val="120000"/>
              </a:lnSpc>
            </a:pPr>
            <a:r>
              <a:rPr lang="el-GR" sz="2000">
                <a:solidFill>
                  <a:srgbClr val="000000"/>
                </a:solidFill>
                <a:latin typeface="Calibri" pitchFamily="34" charset="0"/>
              </a:rPr>
              <a:t>ΤΜΗΜΑ ΩΚΕΑΝΟΓΡΑΦΙΑΣ ΚΑΙ ΘΑΛΑΣΣΙΩΝ ΒΙΟΕΠΙΣΤΗΜΩΝ</a:t>
            </a:r>
            <a:endParaRPr lang="en-US" sz="2000" dirty="0">
              <a:solidFill>
                <a:srgbClr val="000000"/>
              </a:solidFill>
              <a:latin typeface="Calibri" pitchFamily="34" charset="0"/>
            </a:endParaRPr>
          </a:p>
        </p:txBody>
      </p:sp>
      <p:sp>
        <p:nvSpPr>
          <p:cNvPr id="7" name="Rectangle 2"/>
          <p:cNvSpPr txBox="1">
            <a:spLocks noChangeArrowheads="1"/>
          </p:cNvSpPr>
          <p:nvPr/>
        </p:nvSpPr>
        <p:spPr bwMode="auto">
          <a:xfrm>
            <a:off x="1259632" y="2780928"/>
            <a:ext cx="6848351" cy="1224136"/>
          </a:xfrm>
          <a:prstGeom prst="rect">
            <a:avLst/>
          </a:prstGeom>
          <a:solidFill>
            <a:schemeClr val="accent5">
              <a:lumMod val="60000"/>
              <a:lumOff val="40000"/>
            </a:schemeClr>
          </a:solidFill>
          <a:ln w="9525">
            <a:noFill/>
            <a:miter lim="800000"/>
            <a:headEnd/>
            <a:tailEnd/>
          </a:ln>
          <a:effectLst>
            <a:glow rad="63500">
              <a:schemeClr val="accent5">
                <a:satMod val="175000"/>
                <a:alpha val="40000"/>
              </a:schemeClr>
            </a:glow>
            <a:outerShdw blurRad="63500" sx="102000" sy="102000" algn="ctr" rotWithShape="0">
              <a:prstClr val="black">
                <a:alpha val="40000"/>
              </a:prstClr>
            </a:outerShdw>
          </a:effectLst>
        </p:spPr>
        <p:txBody>
          <a:bodyPr vert="horz" wrap="square" lIns="91440" tIns="45720" rIns="91440" bIns="45720" numCol="1" anchor="ctr" anchorCtr="0" compatLnSpc="1">
            <a:prstTxWarp prst="textNoShape">
              <a:avLst/>
            </a:prstTxWarp>
          </a:bodyPr>
          <a:lstStyle/>
          <a:p>
            <a:pPr lvl="0" algn="ctr">
              <a:defRPr/>
            </a:pPr>
            <a:r>
              <a:rPr kumimoji="1" lang="el-GR" altLang="ja-JP" sz="3200" b="1" kern="0" dirty="0">
                <a:latin typeface="+mj-lt"/>
                <a:ea typeface="+mj-ea"/>
                <a:cs typeface="+mj-cs"/>
              </a:rPr>
              <a:t>ΠΑΡΑΚΤΙΑ ΜΟΡΦΟΔΥΝΑΜΙΚΗ ΚΑΙ ΜΗΧΑΝΙΚΗ</a:t>
            </a:r>
            <a:endParaRPr kumimoji="1" lang="en-US" altLang="ja-JP" sz="3200" b="1" i="0" u="none" strike="noStrike" kern="0" cap="none" spc="0" normalizeH="0" baseline="0" noProof="0" dirty="0">
              <a:ln>
                <a:noFill/>
              </a:ln>
              <a:effectLst/>
              <a:uLnTx/>
              <a:uFillTx/>
              <a:latin typeface="+mj-lt"/>
              <a:ea typeface="+mj-ea"/>
              <a:cs typeface="+mj-cs"/>
            </a:endParaRPr>
          </a:p>
        </p:txBody>
      </p:sp>
      <p:sp>
        <p:nvSpPr>
          <p:cNvPr id="2" name="2 - Υπότιτλος">
            <a:extLst>
              <a:ext uri="{FF2B5EF4-FFF2-40B4-BE49-F238E27FC236}">
                <a16:creationId xmlns:a16="http://schemas.microsoft.com/office/drawing/2014/main" id="{95F79B3C-9C48-A58C-BA87-DADC381B31D5}"/>
              </a:ext>
            </a:extLst>
          </p:cNvPr>
          <p:cNvSpPr txBox="1">
            <a:spLocks/>
          </p:cNvSpPr>
          <p:nvPr/>
        </p:nvSpPr>
        <p:spPr bwMode="auto">
          <a:xfrm>
            <a:off x="1403648" y="5085184"/>
            <a:ext cx="6400800" cy="50165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r>
              <a:rPr lang="en-US" sz="2400" i="1" dirty="0">
                <a:solidFill>
                  <a:schemeClr val="tx1"/>
                </a:solidFill>
              </a:rPr>
              <a:t>A. </a:t>
            </a:r>
            <a:r>
              <a:rPr lang="el-GR" sz="2400" i="1" dirty="0" err="1">
                <a:solidFill>
                  <a:schemeClr val="tx1"/>
                </a:solidFill>
              </a:rPr>
              <a:t>Βελεγράκης</a:t>
            </a:r>
            <a:r>
              <a:rPr lang="el-GR" sz="2400" i="1" dirty="0">
                <a:solidFill>
                  <a:schemeClr val="tx1"/>
                </a:solidFill>
              </a:rPr>
              <a:t>, Θ. Χασιώτης, Ι. </a:t>
            </a:r>
            <a:r>
              <a:rPr lang="el-GR" sz="2400" i="1" dirty="0" err="1">
                <a:solidFill>
                  <a:schemeClr val="tx1"/>
                </a:solidFill>
              </a:rPr>
              <a:t>Μονιούδη</a:t>
            </a:r>
            <a:endParaRPr lang="el-GR" sz="2400" i="1" dirty="0"/>
          </a:p>
        </p:txBody>
      </p:sp>
      <p:sp>
        <p:nvSpPr>
          <p:cNvPr id="3" name="TextBox 2">
            <a:extLst>
              <a:ext uri="{FF2B5EF4-FFF2-40B4-BE49-F238E27FC236}">
                <a16:creationId xmlns:a16="http://schemas.microsoft.com/office/drawing/2014/main" id="{1181DF5B-64E4-42E4-A3AD-74D6B44F9A6D}"/>
              </a:ext>
            </a:extLst>
          </p:cNvPr>
          <p:cNvSpPr txBox="1"/>
          <p:nvPr/>
        </p:nvSpPr>
        <p:spPr>
          <a:xfrm>
            <a:off x="7164288" y="5998749"/>
            <a:ext cx="1591767" cy="400110"/>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2025-2026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3" name="Text Box 3"/>
          <p:cNvSpPr txBox="1">
            <a:spLocks noChangeArrowheads="1"/>
          </p:cNvSpPr>
          <p:nvPr/>
        </p:nvSpPr>
        <p:spPr bwMode="auto">
          <a:xfrm>
            <a:off x="780777" y="5517232"/>
            <a:ext cx="7607647" cy="646331"/>
          </a:xfrm>
          <a:prstGeom prst="rect">
            <a:avLst/>
          </a:prstGeom>
          <a:noFill/>
          <a:ln w="9525">
            <a:noFill/>
            <a:miter lim="800000"/>
            <a:headEnd/>
            <a:tailEnd/>
          </a:ln>
          <a:effectLst/>
        </p:spPr>
        <p:txBody>
          <a:bodyPr wrap="square">
            <a:spAutoFit/>
          </a:bodyPr>
          <a:lstStyle/>
          <a:p>
            <a:pPr algn="just"/>
            <a:r>
              <a:rPr lang="el-GR" altLang="en-US" sz="1800" b="1" dirty="0">
                <a:solidFill>
                  <a:srgbClr val="0070C0"/>
                </a:solidFill>
                <a:effectLst/>
                <a:latin typeface="+mn-lt"/>
              </a:rPr>
              <a:t>Σχήμα 9-5 </a:t>
            </a:r>
            <a:r>
              <a:rPr lang="el-GR" altLang="en-US" sz="1800" dirty="0">
                <a:latin typeface="Calibri" pitchFamily="34" charset="0"/>
                <a:cs typeface="Calibri" pitchFamily="34" charset="0"/>
              </a:rPr>
              <a:t>Παράδειγμα γραμμής οπισθοχώρησης (</a:t>
            </a:r>
            <a:r>
              <a:rPr lang="en-US" altLang="en-US" sz="1800" dirty="0">
                <a:latin typeface="Calibri" pitchFamily="34" charset="0"/>
                <a:cs typeface="Calibri" pitchFamily="34" charset="0"/>
              </a:rPr>
              <a:t>set-back line)</a:t>
            </a:r>
            <a:r>
              <a:rPr lang="el-GR" altLang="en-US" sz="1800" dirty="0">
                <a:latin typeface="Calibri" pitchFamily="34" charset="0"/>
                <a:cs typeface="Calibri" pitchFamily="34" charset="0"/>
              </a:rPr>
              <a:t> (</a:t>
            </a:r>
            <a:r>
              <a:rPr lang="en-GB" sz="1800" dirty="0">
                <a:latin typeface="Calibri" pitchFamily="34" charset="0"/>
                <a:cs typeface="Calibri" pitchFamily="34" charset="0"/>
              </a:rPr>
              <a:t>Williams, A., et al.,</a:t>
            </a:r>
            <a:r>
              <a:rPr lang="el-GR" sz="1800" dirty="0">
                <a:latin typeface="Calibri" pitchFamily="34" charset="0"/>
                <a:cs typeface="Calibri" pitchFamily="34" charset="0"/>
              </a:rPr>
              <a:t> 2017)</a:t>
            </a:r>
            <a:endParaRPr lang="en-GB" altLang="en-US" sz="1800" b="0" dirty="0">
              <a:effectLst/>
              <a:latin typeface="Calibri" pitchFamily="34" charset="0"/>
              <a:cs typeface="Calibri" pitchFamily="34" charset="0"/>
            </a:endParaRPr>
          </a:p>
        </p:txBody>
      </p:sp>
      <p:pic>
        <p:nvPicPr>
          <p:cNvPr id="1333250" name="Picture 2"/>
          <p:cNvPicPr>
            <a:picLocks noChangeAspect="1" noChangeArrowheads="1"/>
          </p:cNvPicPr>
          <p:nvPr/>
        </p:nvPicPr>
        <p:blipFill>
          <a:blip r:embed="rId2" cstate="print"/>
          <a:srcRect/>
          <a:stretch>
            <a:fillRect/>
          </a:stretch>
        </p:blipFill>
        <p:spPr bwMode="auto">
          <a:xfrm>
            <a:off x="1076414" y="1412776"/>
            <a:ext cx="7265341" cy="3816424"/>
          </a:xfrm>
          <a:prstGeom prst="rect">
            <a:avLst/>
          </a:prstGeom>
          <a:noFill/>
          <a:ln w="9525">
            <a:solidFill>
              <a:schemeClr val="tx1"/>
            </a:solidFill>
            <a:miter lim="800000"/>
            <a:headEnd/>
            <a:tailEnd/>
          </a:ln>
        </p:spPr>
      </p:pic>
      <p:sp>
        <p:nvSpPr>
          <p:cNvPr id="5"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Υποχώρηση και επανεγκατάσταση </a:t>
            </a:r>
          </a:p>
          <a:p>
            <a:pPr lvl="0" algn="ctr" eaLnBrk="0" hangingPunct="0"/>
            <a:r>
              <a:rPr lang="el-GR" sz="2800" b="1" dirty="0"/>
              <a:t>(</a:t>
            </a:r>
            <a:r>
              <a:rPr lang="en-GB" sz="2800" b="1" dirty="0"/>
              <a:t>retreat/relocation)</a:t>
            </a:r>
          </a:p>
        </p:txBody>
      </p:sp>
      <p:cxnSp>
        <p:nvCxnSpPr>
          <p:cNvPr id="6" name="5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8" name="7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7" name="Rectangle 3"/>
          <p:cNvSpPr>
            <a:spLocks noChangeArrowheads="1"/>
          </p:cNvSpPr>
          <p:nvPr/>
        </p:nvSpPr>
        <p:spPr bwMode="auto">
          <a:xfrm>
            <a:off x="539552" y="1052736"/>
            <a:ext cx="8280920" cy="5328592"/>
          </a:xfrm>
          <a:prstGeom prst="rect">
            <a:avLst/>
          </a:prstGeom>
          <a:noFill/>
          <a:ln w="9525">
            <a:noFill/>
            <a:miter lim="800000"/>
            <a:headEnd/>
            <a:tailEnd/>
          </a:ln>
          <a:effectLst/>
        </p:spPr>
        <p:txBody>
          <a:bodyPr/>
          <a:lstStyle/>
          <a:p>
            <a:pPr>
              <a:lnSpc>
                <a:spcPct val="80000"/>
              </a:lnSpc>
              <a:spcBef>
                <a:spcPct val="20000"/>
              </a:spcBef>
            </a:pPr>
            <a:r>
              <a:rPr lang="el-GR" altLang="en-US" sz="2000" dirty="0">
                <a:latin typeface="+mn-lt"/>
                <a:cs typeface="Arial" charset="0"/>
              </a:rPr>
              <a:t>Μεγάλες κατασκευές από σκυρόδεμα ή ογκολίθους παρόμοιες με αυτές των λιμενικών έργων </a:t>
            </a:r>
          </a:p>
          <a:p>
            <a:pPr>
              <a:lnSpc>
                <a:spcPct val="80000"/>
              </a:lnSpc>
              <a:spcBef>
                <a:spcPct val="20000"/>
              </a:spcBef>
            </a:pPr>
            <a:endParaRPr lang="el-GR" altLang="en-US" sz="2000" dirty="0">
              <a:latin typeface="+mn-lt"/>
              <a:cs typeface="Arial" charset="0"/>
            </a:endParaRPr>
          </a:p>
          <a:p>
            <a:pPr>
              <a:lnSpc>
                <a:spcPct val="80000"/>
              </a:lnSpc>
              <a:spcBef>
                <a:spcPct val="20000"/>
              </a:spcBef>
            </a:pPr>
            <a:r>
              <a:rPr lang="el-GR" altLang="en-US" sz="2000" dirty="0">
                <a:latin typeface="+mn-lt"/>
                <a:cs typeface="Arial" charset="0"/>
              </a:rPr>
              <a:t>Σε </a:t>
            </a:r>
            <a:r>
              <a:rPr lang="el-GR" altLang="en-US" sz="2000" b="0" dirty="0">
                <a:effectLst/>
                <a:latin typeface="+mn-lt"/>
                <a:cs typeface="Arial" charset="0"/>
              </a:rPr>
              <a:t>πολλές περιπτώσεις προτιμούνται ‘σκληρά’ μέτρα παράκτιας προστασίας   </a:t>
            </a:r>
          </a:p>
          <a:p>
            <a:pPr>
              <a:lnSpc>
                <a:spcPct val="80000"/>
              </a:lnSpc>
              <a:spcBef>
                <a:spcPct val="20000"/>
              </a:spcBef>
              <a:buFontTx/>
              <a:buNone/>
            </a:pPr>
            <a:endParaRPr lang="el-GR" altLang="en-US" sz="2000" b="0" dirty="0">
              <a:effectLst/>
              <a:latin typeface="+mn-lt"/>
              <a:cs typeface="Arial" charset="0"/>
            </a:endParaRPr>
          </a:p>
          <a:p>
            <a:pPr>
              <a:lnSpc>
                <a:spcPct val="80000"/>
              </a:lnSpc>
              <a:spcBef>
                <a:spcPct val="20000"/>
              </a:spcBef>
              <a:buFontTx/>
              <a:buNone/>
            </a:pPr>
            <a:r>
              <a:rPr lang="el-GR" altLang="en-US" sz="2000" b="0" dirty="0">
                <a:effectLst/>
                <a:latin typeface="+mn-lt"/>
                <a:cs typeface="Arial" charset="0"/>
              </a:rPr>
              <a:t>Οι λόγοι πίσω από αυτήν την επιλογή δεν είναι πάντα ορθολογιστικοί, αν και σε αρκετές περιπτώσεις είναι η μόνη εφικτή λύση για τη</a:t>
            </a:r>
            <a:r>
              <a:rPr lang="el-GR" altLang="en-US" sz="2000" dirty="0">
                <a:latin typeface="+mn-lt"/>
                <a:cs typeface="Arial" charset="0"/>
              </a:rPr>
              <a:t>ν</a:t>
            </a:r>
            <a:r>
              <a:rPr lang="el-GR" altLang="en-US" sz="2000" b="0" dirty="0">
                <a:effectLst/>
                <a:latin typeface="+mn-lt"/>
                <a:cs typeface="Arial" charset="0"/>
              </a:rPr>
              <a:t> προστασία παράκτιων υποδομών</a:t>
            </a:r>
          </a:p>
          <a:p>
            <a:pPr>
              <a:lnSpc>
                <a:spcPct val="80000"/>
              </a:lnSpc>
              <a:spcBef>
                <a:spcPct val="20000"/>
              </a:spcBef>
            </a:pPr>
            <a:endParaRPr lang="el-GR" altLang="en-US" sz="2000" dirty="0">
              <a:latin typeface="+mn-lt"/>
              <a:cs typeface="Arial" charset="0"/>
            </a:endParaRPr>
          </a:p>
          <a:p>
            <a:pPr>
              <a:lnSpc>
                <a:spcPct val="80000"/>
              </a:lnSpc>
              <a:spcBef>
                <a:spcPct val="20000"/>
              </a:spcBef>
            </a:pPr>
            <a:r>
              <a:rPr lang="el-GR" altLang="en-US" sz="2000" dirty="0">
                <a:latin typeface="+mn-lt"/>
                <a:cs typeface="Arial" charset="0"/>
              </a:rPr>
              <a:t>Ο</a:t>
            </a:r>
            <a:r>
              <a:rPr lang="el-GR" altLang="en-US" sz="2000" b="0" dirty="0">
                <a:effectLst/>
                <a:latin typeface="+mn-lt"/>
                <a:cs typeface="Arial" charset="0"/>
              </a:rPr>
              <a:t>ι σκληρές κατασκευές που θωρακίζουν την παραλία/ακτή είναι</a:t>
            </a:r>
            <a:r>
              <a:rPr lang="en-GB" altLang="en-US" sz="2000" b="0" dirty="0">
                <a:effectLst/>
                <a:latin typeface="+mn-lt"/>
                <a:cs typeface="Arial" charset="0"/>
              </a:rPr>
              <a:t>:</a:t>
            </a:r>
          </a:p>
          <a:p>
            <a:pPr marL="361950" indent="-271463">
              <a:lnSpc>
                <a:spcPct val="80000"/>
              </a:lnSpc>
              <a:spcBef>
                <a:spcPct val="20000"/>
              </a:spcBef>
              <a:buFont typeface="Arial" pitchFamily="34" charset="0"/>
              <a:buChar char="•"/>
            </a:pPr>
            <a:r>
              <a:rPr lang="el-GR" altLang="en-US" sz="2000" b="0" dirty="0">
                <a:effectLst/>
                <a:latin typeface="+mn-lt"/>
                <a:cs typeface="Arial" charset="0"/>
              </a:rPr>
              <a:t>Πρόβολοι - Βραχίονες</a:t>
            </a:r>
            <a:endParaRPr lang="en-GB" altLang="en-US" sz="2000" b="0" dirty="0">
              <a:effectLst/>
              <a:latin typeface="+mn-lt"/>
              <a:cs typeface="Arial" charset="0"/>
            </a:endParaRPr>
          </a:p>
          <a:p>
            <a:pPr marL="361950" indent="-271463">
              <a:lnSpc>
                <a:spcPct val="80000"/>
              </a:lnSpc>
              <a:spcBef>
                <a:spcPct val="20000"/>
              </a:spcBef>
              <a:buFont typeface="Arial" pitchFamily="34" charset="0"/>
              <a:buChar char="•"/>
            </a:pPr>
            <a:r>
              <a:rPr lang="el-GR" altLang="en-US" sz="2000" b="0" dirty="0">
                <a:effectLst/>
                <a:latin typeface="+mn-lt"/>
                <a:cs typeface="Arial" charset="0"/>
              </a:rPr>
              <a:t>Κυματοθραύστες  </a:t>
            </a:r>
            <a:endParaRPr lang="en-GB" altLang="en-US" sz="2000" b="0" dirty="0">
              <a:effectLst/>
              <a:latin typeface="+mn-lt"/>
              <a:cs typeface="Arial" charset="0"/>
            </a:endParaRPr>
          </a:p>
          <a:p>
            <a:pPr marL="361950" indent="-271463">
              <a:lnSpc>
                <a:spcPct val="80000"/>
              </a:lnSpc>
              <a:spcBef>
                <a:spcPct val="20000"/>
              </a:spcBef>
              <a:buFont typeface="Arial" pitchFamily="34" charset="0"/>
              <a:buChar char="•"/>
            </a:pPr>
            <a:r>
              <a:rPr lang="el-GR" altLang="en-US" sz="2000" b="0" dirty="0">
                <a:effectLst/>
                <a:latin typeface="+mn-lt"/>
                <a:cs typeface="Arial" charset="0"/>
              </a:rPr>
              <a:t>Θωρακίσεις - Παράκτιοι τοίχοι</a:t>
            </a:r>
          </a:p>
          <a:p>
            <a:pPr>
              <a:lnSpc>
                <a:spcPct val="80000"/>
              </a:lnSpc>
              <a:spcBef>
                <a:spcPct val="20000"/>
              </a:spcBef>
              <a:buFont typeface="Arial" pitchFamily="34" charset="0"/>
              <a:buChar char="•"/>
            </a:pPr>
            <a:endParaRPr lang="el-GR" altLang="en-US" sz="2000" b="0" dirty="0">
              <a:effectLst/>
              <a:latin typeface="+mn-lt"/>
              <a:cs typeface="Arial" charset="0"/>
            </a:endParaRPr>
          </a:p>
          <a:p>
            <a:pPr>
              <a:lnSpc>
                <a:spcPct val="80000"/>
              </a:lnSpc>
              <a:spcBef>
                <a:spcPct val="20000"/>
              </a:spcBef>
            </a:pPr>
            <a:r>
              <a:rPr lang="el-GR" altLang="en-US" sz="2000" b="0" dirty="0">
                <a:effectLst/>
                <a:latin typeface="+mn-lt"/>
                <a:cs typeface="Arial" charset="0"/>
              </a:rPr>
              <a:t>Οι λύσεις που θα επιλεγούν εξαρτώνται από τις τοπικές συνθήκες, την ικανότητα του μελετητή και οικονομικές/πολιτικές πιέσεις</a:t>
            </a:r>
          </a:p>
          <a:p>
            <a:pPr>
              <a:lnSpc>
                <a:spcPct val="80000"/>
              </a:lnSpc>
              <a:spcBef>
                <a:spcPct val="20000"/>
              </a:spcBef>
              <a:buFont typeface="Arial" pitchFamily="34" charset="0"/>
              <a:buChar char="•"/>
            </a:pPr>
            <a:endParaRPr lang="el-GR" altLang="en-US" sz="2000" b="0" dirty="0">
              <a:effectLst/>
              <a:latin typeface="+mn-lt"/>
              <a:cs typeface="Arial" charset="0"/>
            </a:endParaRPr>
          </a:p>
          <a:p>
            <a:pPr>
              <a:lnSpc>
                <a:spcPct val="80000"/>
              </a:lnSpc>
              <a:spcBef>
                <a:spcPct val="20000"/>
              </a:spcBef>
            </a:pPr>
            <a:r>
              <a:rPr lang="en-US" altLang="en-US" sz="2000" b="0" dirty="0">
                <a:effectLst/>
                <a:latin typeface="+mn-lt"/>
                <a:cs typeface="Arial" charset="0"/>
              </a:rPr>
              <a:t>Ό</a:t>
            </a:r>
            <a:r>
              <a:rPr lang="el-GR" altLang="en-US" sz="2000" b="0" dirty="0">
                <a:effectLst/>
                <a:latin typeface="+mn-lt"/>
                <a:cs typeface="Arial" charset="0"/>
              </a:rPr>
              <a:t>λες έχουν πλεονεκτήματα και μειονεκτήματα</a:t>
            </a:r>
          </a:p>
          <a:p>
            <a:pPr marL="342900" indent="-342900">
              <a:lnSpc>
                <a:spcPct val="80000"/>
              </a:lnSpc>
              <a:spcBef>
                <a:spcPct val="20000"/>
              </a:spcBef>
              <a:buFontTx/>
              <a:buNone/>
            </a:pPr>
            <a:endParaRPr lang="en-GB" altLang="en-US" sz="2000" b="0" dirty="0">
              <a:effectLst/>
              <a:latin typeface="+mn-lt"/>
              <a:cs typeface="Arial" charset="0"/>
            </a:endParaRP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8" name="Rectangle 8"/>
          <p:cNvSpPr>
            <a:spLocks noChangeArrowheads="1"/>
          </p:cNvSpPr>
          <p:nvPr/>
        </p:nvSpPr>
        <p:spPr bwMode="auto">
          <a:xfrm>
            <a:off x="107504" y="979028"/>
            <a:ext cx="3023568" cy="484235"/>
          </a:xfrm>
          <a:prstGeom prst="rect">
            <a:avLst/>
          </a:prstGeom>
          <a:noFill/>
          <a:ln w="9525">
            <a:noFill/>
            <a:miter lim="800000"/>
            <a:headEnd/>
            <a:tailEnd/>
          </a:ln>
          <a:effectLst/>
        </p:spPr>
        <p:txBody>
          <a:bodyPr wrap="square">
            <a:spAutoFit/>
          </a:bodyPr>
          <a:lstStyle/>
          <a:p>
            <a:pPr marL="342900" indent="-342900" algn="ctr">
              <a:lnSpc>
                <a:spcPct val="125000"/>
              </a:lnSpc>
              <a:buFontTx/>
              <a:buNone/>
            </a:pPr>
            <a:r>
              <a:rPr lang="el-GR" sz="2200" dirty="0">
                <a:solidFill>
                  <a:srgbClr val="0070C0"/>
                </a:solidFill>
                <a:effectLst/>
                <a:latin typeface="+mn-lt"/>
              </a:rPr>
              <a:t>Πρόβολοι - Βραχίονες</a:t>
            </a:r>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6"/>
          <p:cNvSpPr>
            <a:spLocks noChangeArrowheads="1"/>
          </p:cNvSpPr>
          <p:nvPr/>
        </p:nvSpPr>
        <p:spPr bwMode="auto">
          <a:xfrm>
            <a:off x="323528" y="1412776"/>
            <a:ext cx="8496944" cy="4801314"/>
          </a:xfrm>
          <a:prstGeom prst="rect">
            <a:avLst/>
          </a:prstGeom>
          <a:noFill/>
          <a:ln w="9525" algn="ctr">
            <a:noFill/>
            <a:miter lim="800000"/>
            <a:headEnd/>
            <a:tailEnd/>
          </a:ln>
          <a:effectLst/>
        </p:spPr>
        <p:txBody>
          <a:bodyPr wrap="square">
            <a:spAutoFit/>
          </a:bodyPr>
          <a:lstStyle/>
          <a:p>
            <a:pPr algn="justLow">
              <a:spcBef>
                <a:spcPts val="0"/>
              </a:spcBef>
            </a:pPr>
            <a:r>
              <a:rPr lang="el-GR" sz="1800" dirty="0">
                <a:latin typeface="+mn-lt"/>
              </a:rPr>
              <a:t>Οι βραχίονες (</a:t>
            </a:r>
            <a:r>
              <a:rPr lang="el-GR" sz="1800" dirty="0" err="1">
                <a:latin typeface="+mn-lt"/>
              </a:rPr>
              <a:t>groins</a:t>
            </a:r>
            <a:r>
              <a:rPr lang="el-GR" sz="1800" dirty="0">
                <a:latin typeface="+mn-lt"/>
              </a:rPr>
              <a:t>) κατασκευάζονται εγκάρσια ή υπό γωνία ως προς την ακτογραμμή και βρίσκονται σε επαφή με την ακτή. Κατασκευάζονται σε ακτές που διαβρώνονται ή όταν επιθυμούμε αύξηση του πλάτους μιας αμμώδους παραλίας.</a:t>
            </a:r>
          </a:p>
          <a:p>
            <a:pPr algn="justLow">
              <a:spcBef>
                <a:spcPts val="0"/>
              </a:spcBef>
            </a:pPr>
            <a:endParaRPr lang="el-GR" sz="1800" dirty="0">
              <a:latin typeface="+mn-lt"/>
            </a:endParaRPr>
          </a:p>
          <a:p>
            <a:pPr algn="justLow">
              <a:spcBef>
                <a:spcPts val="0"/>
              </a:spcBef>
            </a:pPr>
            <a:r>
              <a:rPr lang="el-GR" sz="1800" dirty="0">
                <a:latin typeface="+mn-lt"/>
              </a:rPr>
              <a:t>Γενικά περιορισμένων διαστάσεων (στενή στέψη/ διατομή) και ίσως χαμηλής στέψης (βυθισμένοι)</a:t>
            </a:r>
          </a:p>
          <a:p>
            <a:pPr algn="justLow">
              <a:spcBef>
                <a:spcPts val="0"/>
              </a:spcBef>
            </a:pPr>
            <a:endParaRPr lang="el-GR" sz="1800" dirty="0">
              <a:latin typeface="+mn-lt"/>
            </a:endParaRPr>
          </a:p>
          <a:p>
            <a:pPr algn="justLow">
              <a:spcBef>
                <a:spcPts val="0"/>
              </a:spcBef>
            </a:pPr>
            <a:r>
              <a:rPr lang="el-GR" sz="1800" dirty="0">
                <a:latin typeface="+mn-lt"/>
              </a:rPr>
              <a:t>Ανάλογα με το μήκος της ακτής μπορεί να κατασκευαστεί ένας μόνο βραχίονας ή ένα σύστημα πολλών βραχιόνων.</a:t>
            </a:r>
          </a:p>
          <a:p>
            <a:pPr algn="justLow">
              <a:spcBef>
                <a:spcPts val="0"/>
              </a:spcBef>
            </a:pPr>
            <a:endParaRPr lang="el-GR" sz="1800" b="1" dirty="0">
              <a:latin typeface="+mn-lt"/>
            </a:endParaRPr>
          </a:p>
          <a:p>
            <a:pPr algn="justLow">
              <a:spcBef>
                <a:spcPts val="0"/>
              </a:spcBef>
            </a:pPr>
            <a:r>
              <a:rPr lang="el-GR" sz="1800" b="1" dirty="0">
                <a:effectLst/>
                <a:latin typeface="+mn-lt"/>
              </a:rPr>
              <a:t>Αποστολή</a:t>
            </a:r>
            <a:r>
              <a:rPr lang="en-GB" sz="1800" b="1" dirty="0">
                <a:latin typeface="+mn-lt"/>
              </a:rPr>
              <a:t>:</a:t>
            </a:r>
            <a:r>
              <a:rPr lang="el-GR" sz="1800" b="0" dirty="0">
                <a:effectLst/>
                <a:latin typeface="+mn-lt"/>
              </a:rPr>
              <a:t> </a:t>
            </a:r>
            <a:r>
              <a:rPr lang="el-GR" sz="1800" dirty="0">
                <a:latin typeface="+mn-lt"/>
              </a:rPr>
              <a:t>Έχουν σκοπό τη συγκράτηση της παράκτιας </a:t>
            </a:r>
            <a:r>
              <a:rPr lang="el-GR" sz="1800" dirty="0" err="1">
                <a:latin typeface="+mn-lt"/>
              </a:rPr>
              <a:t>στερεοπαροχής</a:t>
            </a:r>
            <a:r>
              <a:rPr lang="el-GR" sz="1800" dirty="0">
                <a:latin typeface="+mn-lt"/>
              </a:rPr>
              <a:t> που απομακρύνεται από την ακτή, ώστε να ελεγχθεί η διάβρωση και τελικά να σταθεροποιηθεί η ακτή.</a:t>
            </a:r>
            <a:endParaRPr lang="en-GB" sz="1800" b="0" dirty="0">
              <a:effectLst/>
              <a:latin typeface="+mn-lt"/>
            </a:endParaRPr>
          </a:p>
          <a:p>
            <a:pPr algn="justLow">
              <a:spcBef>
                <a:spcPts val="0"/>
              </a:spcBef>
              <a:buFontTx/>
              <a:buNone/>
            </a:pPr>
            <a:endParaRPr lang="el-GR" sz="1800" b="0" dirty="0">
              <a:effectLst/>
              <a:latin typeface="+mn-lt"/>
            </a:endParaRPr>
          </a:p>
          <a:p>
            <a:pPr algn="justLow">
              <a:spcBef>
                <a:spcPts val="0"/>
              </a:spcBef>
            </a:pPr>
            <a:r>
              <a:rPr lang="el-GR" sz="1800" b="1" dirty="0">
                <a:effectLst/>
                <a:latin typeface="+mn-lt"/>
              </a:rPr>
              <a:t>Αποτέλεσμα: </a:t>
            </a:r>
            <a:r>
              <a:rPr lang="el-GR" sz="1800" b="0" dirty="0">
                <a:effectLst/>
                <a:latin typeface="Calibri" pitchFamily="34" charset="0"/>
                <a:cs typeface="Calibri" pitchFamily="34" charset="0"/>
              </a:rPr>
              <a:t>η αναδιαμόρφωση της ακτής </a:t>
            </a:r>
            <a:r>
              <a:rPr lang="el-GR" sz="1800" dirty="0">
                <a:latin typeface="Calibri" pitchFamily="34" charset="0"/>
                <a:cs typeface="Calibri" pitchFamily="34" charset="0"/>
              </a:rPr>
              <a:t>με απόθεση στα ανάντη και διάβρωση στα κατάντη. Στα φατνώματα μεταξύ διαδοχικών βραχιόνων έχουμε κατακράτηση ιζήματος (</a:t>
            </a:r>
            <a:r>
              <a:rPr lang="el-GR" sz="1800" dirty="0" err="1">
                <a:latin typeface="Calibri" pitchFamily="34" charset="0"/>
                <a:cs typeface="Calibri" pitchFamily="34" charset="0"/>
              </a:rPr>
              <a:t>αμμοκράτες</a:t>
            </a:r>
            <a:r>
              <a:rPr lang="el-GR" sz="1800" dirty="0">
                <a:latin typeface="Calibri" pitchFamily="34" charset="0"/>
                <a:cs typeface="Calibri" pitchFamily="34" charset="0"/>
              </a:rPr>
              <a:t>)</a:t>
            </a:r>
            <a:endParaRPr lang="el-GR" sz="1800" b="0" dirty="0">
              <a:effectLst/>
              <a:latin typeface="Calibri" pitchFamily="34" charset="0"/>
              <a:cs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84387"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84396" name="Rectangle 12"/>
          <p:cNvSpPr>
            <a:spLocks noChangeArrowheads="1"/>
          </p:cNvSpPr>
          <p:nvPr/>
        </p:nvSpPr>
        <p:spPr bwMode="auto">
          <a:xfrm>
            <a:off x="6228184" y="5949280"/>
            <a:ext cx="2663825" cy="646331"/>
          </a:xfrm>
          <a:prstGeom prst="rect">
            <a:avLst/>
          </a:prstGeom>
          <a:noFill/>
          <a:ln w="9525" algn="ctr">
            <a:noFill/>
            <a:miter lim="800000"/>
            <a:headEnd/>
            <a:tailEnd/>
          </a:ln>
          <a:effectLst/>
        </p:spPr>
        <p:txBody>
          <a:bodyPr>
            <a:spAutoFit/>
          </a:bodyPr>
          <a:lstStyle/>
          <a:p>
            <a:pPr>
              <a:lnSpc>
                <a:spcPct val="100000"/>
              </a:lnSpc>
              <a:buFontTx/>
              <a:buNone/>
            </a:pPr>
            <a:r>
              <a:rPr lang="el-GR" altLang="en-US" sz="1800" b="1" dirty="0">
                <a:solidFill>
                  <a:srgbClr val="0070C0"/>
                </a:solidFill>
                <a:effectLst/>
                <a:latin typeface="+mn-lt"/>
              </a:rPr>
              <a:t>Σχήμα 9-7 </a:t>
            </a:r>
            <a:r>
              <a:rPr lang="el-GR" sz="1800" b="0" dirty="0">
                <a:effectLst/>
                <a:latin typeface="Calibri" pitchFamily="34" charset="0"/>
              </a:rPr>
              <a:t>Διάταξη </a:t>
            </a:r>
            <a:r>
              <a:rPr lang="el-GR" sz="1800" b="0" dirty="0" err="1">
                <a:effectLst/>
                <a:latin typeface="Calibri" pitchFamily="34" charset="0"/>
              </a:rPr>
              <a:t>αμμοκρατών</a:t>
            </a:r>
            <a:r>
              <a:rPr lang="el-GR" sz="1800" b="0" dirty="0">
                <a:effectLst/>
                <a:latin typeface="Calibri" pitchFamily="34" charset="0"/>
              </a:rPr>
              <a:t> (βραχιόνων)</a:t>
            </a:r>
          </a:p>
        </p:txBody>
      </p:sp>
      <p:sp>
        <p:nvSpPr>
          <p:cNvPr id="784397" name="Rectangle 13"/>
          <p:cNvSpPr>
            <a:spLocks noChangeArrowheads="1"/>
          </p:cNvSpPr>
          <p:nvPr/>
        </p:nvSpPr>
        <p:spPr bwMode="auto">
          <a:xfrm>
            <a:off x="-612576" y="266695"/>
            <a:ext cx="4103687" cy="519822"/>
          </a:xfrm>
          <a:prstGeom prst="rect">
            <a:avLst/>
          </a:prstGeom>
          <a:noFill/>
          <a:ln w="9525">
            <a:noFill/>
            <a:miter lim="800000"/>
            <a:headEnd/>
            <a:tailEnd/>
          </a:ln>
          <a:effectLst/>
        </p:spPr>
        <p:txBody>
          <a:bodyPr>
            <a:spAutoFit/>
          </a:bodyPr>
          <a:lstStyle/>
          <a:p>
            <a:pPr marL="342900" indent="-342900" algn="ctr">
              <a:lnSpc>
                <a:spcPct val="125000"/>
              </a:lnSpc>
              <a:buFontTx/>
              <a:buNone/>
            </a:pPr>
            <a:r>
              <a:rPr lang="el-GR" sz="2400" dirty="0">
                <a:solidFill>
                  <a:srgbClr val="0070C0"/>
                </a:solidFill>
                <a:effectLst/>
                <a:latin typeface="Calibri" pitchFamily="34" charset="0"/>
              </a:rPr>
              <a:t>Πρόβολοι -Βραχίονες</a:t>
            </a:r>
          </a:p>
        </p:txBody>
      </p:sp>
      <p:pic>
        <p:nvPicPr>
          <p:cNvPr id="9" name="Picture 7"/>
          <p:cNvPicPr>
            <a:picLocks noChangeAspect="1" noChangeArrowheads="1"/>
          </p:cNvPicPr>
          <p:nvPr/>
        </p:nvPicPr>
        <p:blipFill>
          <a:blip r:embed="rId3" cstate="print"/>
          <a:srcRect t="5833" b="7451"/>
          <a:stretch>
            <a:fillRect/>
          </a:stretch>
        </p:blipFill>
        <p:spPr bwMode="auto">
          <a:xfrm>
            <a:off x="179388" y="981076"/>
            <a:ext cx="5688756" cy="2493904"/>
          </a:xfrm>
          <a:prstGeom prst="rect">
            <a:avLst/>
          </a:prstGeom>
          <a:noFill/>
          <a:ln w="28575" algn="ctr">
            <a:solidFill>
              <a:srgbClr val="FF6600"/>
            </a:solidFill>
            <a:miter lim="800000"/>
            <a:headEnd/>
            <a:tailEnd/>
          </a:ln>
          <a:effectLst/>
        </p:spPr>
      </p:pic>
      <p:pic>
        <p:nvPicPr>
          <p:cNvPr id="1326082" name="Picture 2"/>
          <p:cNvPicPr>
            <a:picLocks noChangeAspect="1" noChangeArrowheads="1"/>
          </p:cNvPicPr>
          <p:nvPr/>
        </p:nvPicPr>
        <p:blipFill>
          <a:blip r:embed="rId4" cstate="print"/>
          <a:srcRect t="21685" b="8530"/>
          <a:stretch>
            <a:fillRect/>
          </a:stretch>
        </p:blipFill>
        <p:spPr bwMode="auto">
          <a:xfrm>
            <a:off x="179388" y="3960170"/>
            <a:ext cx="5616748" cy="2602884"/>
          </a:xfrm>
          <a:prstGeom prst="rect">
            <a:avLst/>
          </a:prstGeom>
          <a:noFill/>
          <a:ln w="38100">
            <a:solidFill>
              <a:schemeClr val="accent6"/>
            </a:solidFill>
            <a:miter lim="800000"/>
            <a:headEnd/>
            <a:tailEnd/>
          </a:ln>
        </p:spPr>
      </p:pic>
      <p:sp>
        <p:nvSpPr>
          <p:cNvPr id="10" name="9 - Ορθογώνιο"/>
          <p:cNvSpPr/>
          <p:nvPr/>
        </p:nvSpPr>
        <p:spPr>
          <a:xfrm>
            <a:off x="6047532" y="1866303"/>
            <a:ext cx="3096468" cy="1077218"/>
          </a:xfrm>
          <a:prstGeom prst="rect">
            <a:avLst/>
          </a:prstGeom>
        </p:spPr>
        <p:txBody>
          <a:bodyPr wrap="square">
            <a:spAutoFit/>
          </a:bodyPr>
          <a:lstStyle/>
          <a:p>
            <a:r>
              <a:rPr lang="el-GR" altLang="en-US" sz="1600" b="1" dirty="0">
                <a:solidFill>
                  <a:srgbClr val="0070C0"/>
                </a:solidFill>
                <a:effectLst/>
                <a:latin typeface="+mn-lt"/>
              </a:rPr>
              <a:t>Σχήμα 9-6 </a:t>
            </a:r>
            <a:r>
              <a:rPr lang="el-GR" sz="1600" dirty="0">
                <a:latin typeface="+mn-lt"/>
              </a:rPr>
              <a:t>Σταθεροποιούν την ακτή ανάμεσα στους προβόλους εμποδίζοντας τη </a:t>
            </a:r>
            <a:r>
              <a:rPr lang="el-GR" sz="1600" dirty="0" err="1">
                <a:latin typeface="+mn-lt"/>
              </a:rPr>
              <a:t>στερεομεταφορά</a:t>
            </a:r>
            <a:r>
              <a:rPr lang="el-GR" sz="1600" dirty="0">
                <a:latin typeface="+mn-lt"/>
              </a:rPr>
              <a:t> κατά μήκος της ακτής </a:t>
            </a:r>
            <a:endParaRPr lang="en-GB" sz="1600" dirty="0">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8" name="Rectangle 8"/>
          <p:cNvSpPr>
            <a:spLocks noChangeArrowheads="1"/>
          </p:cNvSpPr>
          <p:nvPr/>
        </p:nvSpPr>
        <p:spPr bwMode="auto">
          <a:xfrm>
            <a:off x="-108520" y="1122017"/>
            <a:ext cx="3167584" cy="484235"/>
          </a:xfrm>
          <a:prstGeom prst="rect">
            <a:avLst/>
          </a:prstGeom>
          <a:noFill/>
          <a:ln w="9525">
            <a:noFill/>
            <a:miter lim="800000"/>
            <a:headEnd/>
            <a:tailEnd/>
          </a:ln>
          <a:effectLst/>
        </p:spPr>
        <p:txBody>
          <a:bodyPr wrap="square">
            <a:spAutoFit/>
          </a:bodyPr>
          <a:lstStyle/>
          <a:p>
            <a:pPr marL="342900" indent="-342900" algn="ctr">
              <a:lnSpc>
                <a:spcPct val="125000"/>
              </a:lnSpc>
              <a:buFontTx/>
              <a:buNone/>
            </a:pPr>
            <a:r>
              <a:rPr lang="el-GR" sz="2200" dirty="0">
                <a:solidFill>
                  <a:srgbClr val="0070C0"/>
                </a:solidFill>
                <a:effectLst/>
                <a:latin typeface="+mn-lt"/>
              </a:rPr>
              <a:t>Πρόβολοι - Βραχίονες</a:t>
            </a:r>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6"/>
          <p:cNvSpPr>
            <a:spLocks noChangeArrowheads="1"/>
          </p:cNvSpPr>
          <p:nvPr/>
        </p:nvSpPr>
        <p:spPr bwMode="auto">
          <a:xfrm>
            <a:off x="101575" y="1924211"/>
            <a:ext cx="2304256" cy="1200329"/>
          </a:xfrm>
          <a:prstGeom prst="rect">
            <a:avLst/>
          </a:prstGeom>
          <a:noFill/>
          <a:ln w="9525" algn="ctr">
            <a:noFill/>
            <a:miter lim="800000"/>
            <a:headEnd/>
            <a:tailEnd/>
          </a:ln>
          <a:effectLst/>
        </p:spPr>
        <p:txBody>
          <a:bodyPr wrap="square">
            <a:spAutoFit/>
          </a:bodyPr>
          <a:lstStyle/>
          <a:p>
            <a:pPr>
              <a:spcBef>
                <a:spcPts val="0"/>
              </a:spcBef>
            </a:pPr>
            <a:r>
              <a:rPr lang="el-GR" sz="1800" dirty="0">
                <a:latin typeface="+mn-lt"/>
              </a:rPr>
              <a:t>Η </a:t>
            </a:r>
            <a:r>
              <a:rPr lang="el-GR" sz="1800" b="1" u="sng" dirty="0">
                <a:latin typeface="+mn-lt"/>
              </a:rPr>
              <a:t>κατάντη διάβρωση </a:t>
            </a:r>
            <a:r>
              <a:rPr lang="el-GR" sz="1800" dirty="0">
                <a:latin typeface="+mn-lt"/>
              </a:rPr>
              <a:t>είναι μια σημαντική επίπτωση στο παράκτιο περιβάλλον</a:t>
            </a:r>
            <a:endParaRPr lang="el-GR" sz="1800" b="0" dirty="0">
              <a:effectLst/>
              <a:latin typeface="+mn-lt"/>
            </a:endParaRPr>
          </a:p>
        </p:txBody>
      </p:sp>
      <p:pic>
        <p:nvPicPr>
          <p:cNvPr id="1325058" name="Picture 2"/>
          <p:cNvPicPr>
            <a:picLocks noChangeAspect="1" noChangeArrowheads="1"/>
          </p:cNvPicPr>
          <p:nvPr/>
        </p:nvPicPr>
        <p:blipFill>
          <a:blip r:embed="rId5" cstate="print"/>
          <a:srcRect t="22455"/>
          <a:stretch>
            <a:fillRect/>
          </a:stretch>
        </p:blipFill>
        <p:spPr bwMode="auto">
          <a:xfrm>
            <a:off x="1619672" y="4127421"/>
            <a:ext cx="4752528" cy="2481464"/>
          </a:xfrm>
          <a:prstGeom prst="rect">
            <a:avLst/>
          </a:prstGeom>
          <a:noFill/>
          <a:ln w="9525">
            <a:noFill/>
            <a:miter lim="800000"/>
            <a:headEnd/>
            <a:tailEnd/>
          </a:ln>
        </p:spPr>
      </p:pic>
      <p:pic>
        <p:nvPicPr>
          <p:cNvPr id="1325059" name="Picture 3"/>
          <p:cNvPicPr>
            <a:picLocks noChangeAspect="1" noChangeArrowheads="1"/>
          </p:cNvPicPr>
          <p:nvPr/>
        </p:nvPicPr>
        <p:blipFill>
          <a:blip r:embed="rId6" cstate="print"/>
          <a:srcRect/>
          <a:stretch>
            <a:fillRect/>
          </a:stretch>
        </p:blipFill>
        <p:spPr bwMode="auto">
          <a:xfrm>
            <a:off x="2553902" y="1829300"/>
            <a:ext cx="6054691" cy="199965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8" name="Rectangle 8"/>
          <p:cNvSpPr>
            <a:spLocks noChangeArrowheads="1"/>
          </p:cNvSpPr>
          <p:nvPr/>
        </p:nvSpPr>
        <p:spPr bwMode="auto">
          <a:xfrm>
            <a:off x="-108520" y="888408"/>
            <a:ext cx="3023568" cy="484235"/>
          </a:xfrm>
          <a:prstGeom prst="rect">
            <a:avLst/>
          </a:prstGeom>
          <a:noFill/>
          <a:ln w="9525">
            <a:noFill/>
            <a:miter lim="800000"/>
            <a:headEnd/>
            <a:tailEnd/>
          </a:ln>
          <a:effectLst/>
        </p:spPr>
        <p:txBody>
          <a:bodyPr wrap="square">
            <a:spAutoFit/>
          </a:bodyPr>
          <a:lstStyle/>
          <a:p>
            <a:pPr marL="342900" indent="-342900" algn="ctr">
              <a:lnSpc>
                <a:spcPct val="125000"/>
              </a:lnSpc>
              <a:buFontTx/>
              <a:buNone/>
            </a:pPr>
            <a:r>
              <a:rPr lang="el-GR" sz="2200" dirty="0">
                <a:solidFill>
                  <a:srgbClr val="3333FF"/>
                </a:solidFill>
                <a:effectLst/>
                <a:latin typeface="+mn-lt"/>
              </a:rPr>
              <a:t>Πρόβολοι - Βραχίονες</a:t>
            </a:r>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6"/>
          <p:cNvSpPr>
            <a:spLocks noChangeArrowheads="1"/>
          </p:cNvSpPr>
          <p:nvPr/>
        </p:nvSpPr>
        <p:spPr bwMode="auto">
          <a:xfrm>
            <a:off x="107504" y="1412776"/>
            <a:ext cx="8712968" cy="1754326"/>
          </a:xfrm>
          <a:prstGeom prst="rect">
            <a:avLst/>
          </a:prstGeom>
          <a:noFill/>
          <a:ln w="9525" algn="ctr">
            <a:noFill/>
            <a:miter lim="800000"/>
            <a:headEnd/>
            <a:tailEnd/>
          </a:ln>
          <a:effectLst/>
        </p:spPr>
        <p:txBody>
          <a:bodyPr wrap="square">
            <a:spAutoFit/>
          </a:bodyPr>
          <a:lstStyle/>
          <a:p>
            <a:pPr algn="justLow">
              <a:spcBef>
                <a:spcPts val="0"/>
              </a:spcBef>
            </a:pPr>
            <a:r>
              <a:rPr lang="el-GR" sz="1800" b="1" u="sng" dirty="0">
                <a:solidFill>
                  <a:srgbClr val="3333FF"/>
                </a:solidFill>
                <a:latin typeface="Calibri"/>
              </a:rPr>
              <a:t>Σημαντική υποβάθμιση της ποιότητας των νερών ανάμεσα στους προβόλους</a:t>
            </a:r>
            <a:endParaRPr lang="el-GR" sz="1800" b="1" u="sng" dirty="0">
              <a:solidFill>
                <a:srgbClr val="3333FF"/>
              </a:solidFill>
              <a:latin typeface="+mn-lt"/>
            </a:endParaRPr>
          </a:p>
          <a:p>
            <a:pPr algn="justLow">
              <a:spcBef>
                <a:spcPts val="0"/>
              </a:spcBef>
            </a:pPr>
            <a:r>
              <a:rPr lang="el-GR" sz="1800" dirty="0">
                <a:latin typeface="+mn-lt"/>
              </a:rPr>
              <a:t>Λόγω της διακοπής της παράκτιας κυκλοφορίας και της μη ικανοποιητικής ανανέωσης των υδάτων ανάμεσα στους προβόλους, σε περιοχές σχετικά επιβαρημένες περιβαλλοντικά και με μικρό εύρος παλίρροιας, μπορεί να προκληθεί σημαντική υποβάθμιση της ποιότητας των νερών, ιδιαίτερα κατά τους θερινούς μήνες</a:t>
            </a:r>
            <a:r>
              <a:rPr lang="en-GB" sz="1800" dirty="0">
                <a:latin typeface="+mn-lt"/>
              </a:rPr>
              <a:t>.</a:t>
            </a:r>
            <a:endParaRPr lang="el-GR" sz="1800" dirty="0">
              <a:latin typeface="+mn-lt"/>
            </a:endParaRPr>
          </a:p>
          <a:p>
            <a:pPr algn="justLow">
              <a:spcBef>
                <a:spcPts val="0"/>
              </a:spcBef>
            </a:pPr>
            <a:endParaRPr lang="el-GR" sz="1800" b="0" dirty="0">
              <a:effectLst/>
              <a:latin typeface="+mn-lt"/>
            </a:endParaRPr>
          </a:p>
        </p:txBody>
      </p:sp>
      <p:pic>
        <p:nvPicPr>
          <p:cNvPr id="1327106" name="Picture 2"/>
          <p:cNvPicPr>
            <a:picLocks noChangeAspect="1" noChangeArrowheads="1"/>
          </p:cNvPicPr>
          <p:nvPr/>
        </p:nvPicPr>
        <p:blipFill>
          <a:blip r:embed="rId5" cstate="print"/>
          <a:srcRect r="5501" b="7806"/>
          <a:stretch>
            <a:fillRect/>
          </a:stretch>
        </p:blipFill>
        <p:spPr bwMode="auto">
          <a:xfrm>
            <a:off x="4572000" y="3284984"/>
            <a:ext cx="4320480" cy="3240360"/>
          </a:xfrm>
          <a:prstGeom prst="rect">
            <a:avLst/>
          </a:prstGeom>
          <a:noFill/>
          <a:ln w="9525">
            <a:noFill/>
            <a:miter lim="800000"/>
            <a:headEnd/>
            <a:tailEnd/>
          </a:ln>
        </p:spPr>
      </p:pic>
      <p:sp>
        <p:nvSpPr>
          <p:cNvPr id="14" name="Rectangle 6"/>
          <p:cNvSpPr>
            <a:spLocks noChangeArrowheads="1"/>
          </p:cNvSpPr>
          <p:nvPr/>
        </p:nvSpPr>
        <p:spPr bwMode="auto">
          <a:xfrm>
            <a:off x="182422" y="5147950"/>
            <a:ext cx="4320480" cy="1477328"/>
          </a:xfrm>
          <a:prstGeom prst="rect">
            <a:avLst/>
          </a:prstGeom>
          <a:noFill/>
          <a:ln w="9525" algn="ctr">
            <a:noFill/>
            <a:miter lim="800000"/>
            <a:headEnd/>
            <a:tailEnd/>
          </a:ln>
          <a:effectLst/>
        </p:spPr>
        <p:txBody>
          <a:bodyPr wrap="square">
            <a:spAutoFit/>
          </a:bodyPr>
          <a:lstStyle/>
          <a:p>
            <a:pPr>
              <a:spcBef>
                <a:spcPts val="0"/>
              </a:spcBef>
            </a:pPr>
            <a:r>
              <a:rPr lang="el-GR" altLang="en-US" sz="1800" b="1" dirty="0">
                <a:solidFill>
                  <a:srgbClr val="0070C0"/>
                </a:solidFill>
                <a:effectLst/>
                <a:latin typeface="+mn-lt"/>
              </a:rPr>
              <a:t>Σχήμα 9-8 </a:t>
            </a:r>
            <a:r>
              <a:rPr lang="el-GR" sz="1800" dirty="0">
                <a:latin typeface="+mn-lt"/>
              </a:rPr>
              <a:t>Παραλία Κατερίνης</a:t>
            </a:r>
            <a:r>
              <a:rPr lang="el-GR" sz="1800" u="sng" dirty="0">
                <a:latin typeface="+mn-lt"/>
              </a:rPr>
              <a:t>: </a:t>
            </a:r>
            <a:r>
              <a:rPr lang="el-GR" sz="1800" dirty="0">
                <a:latin typeface="+mn-lt"/>
              </a:rPr>
              <a:t>Σημαντικά προβλήματα ποιότητας νερού, λόγω της διακοπής της παράκτιας κυκλοφορίας. Έντονη δυσοσμία, θολότητα, ευτροφισμός κλπ.</a:t>
            </a:r>
            <a:endParaRPr lang="el-GR" sz="1800" dirty="0">
              <a:effectLst/>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8" name="Rectangle 8"/>
          <p:cNvSpPr>
            <a:spLocks noChangeArrowheads="1"/>
          </p:cNvSpPr>
          <p:nvPr/>
        </p:nvSpPr>
        <p:spPr bwMode="auto">
          <a:xfrm>
            <a:off x="107504" y="1001704"/>
            <a:ext cx="3096344" cy="484235"/>
          </a:xfrm>
          <a:prstGeom prst="rect">
            <a:avLst/>
          </a:prstGeom>
          <a:noFill/>
          <a:ln w="9525">
            <a:noFill/>
            <a:miter lim="800000"/>
            <a:headEnd/>
            <a:tailEnd/>
          </a:ln>
          <a:effectLst/>
        </p:spPr>
        <p:txBody>
          <a:bodyPr wrap="square">
            <a:spAutoFit/>
          </a:bodyPr>
          <a:lstStyle/>
          <a:p>
            <a:pPr marL="342900" indent="-342900" algn="ctr">
              <a:lnSpc>
                <a:spcPct val="125000"/>
              </a:lnSpc>
              <a:buFontTx/>
              <a:buNone/>
            </a:pPr>
            <a:r>
              <a:rPr lang="el-GR" sz="2200" dirty="0">
                <a:solidFill>
                  <a:srgbClr val="3333FF"/>
                </a:solidFill>
                <a:effectLst/>
                <a:latin typeface="+mn-lt"/>
              </a:rPr>
              <a:t>Πρόβολοι - Βραχίονες</a:t>
            </a:r>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6"/>
          <p:cNvSpPr>
            <a:spLocks noChangeArrowheads="1"/>
          </p:cNvSpPr>
          <p:nvPr/>
        </p:nvSpPr>
        <p:spPr bwMode="auto">
          <a:xfrm>
            <a:off x="323528" y="1700808"/>
            <a:ext cx="8496944" cy="4247317"/>
          </a:xfrm>
          <a:prstGeom prst="rect">
            <a:avLst/>
          </a:prstGeom>
          <a:noFill/>
          <a:ln w="9525" algn="ctr">
            <a:noFill/>
            <a:miter lim="800000"/>
            <a:headEnd/>
            <a:tailEnd/>
          </a:ln>
          <a:effectLst/>
        </p:spPr>
        <p:txBody>
          <a:bodyPr wrap="square">
            <a:spAutoFit/>
          </a:bodyPr>
          <a:lstStyle/>
          <a:p>
            <a:pPr algn="justLow">
              <a:spcBef>
                <a:spcPts val="0"/>
              </a:spcBef>
            </a:pPr>
            <a:r>
              <a:rPr lang="el-GR" sz="1800" b="1" u="sng" dirty="0">
                <a:solidFill>
                  <a:srgbClr val="3333FF"/>
                </a:solidFill>
                <a:effectLst/>
                <a:latin typeface="+mn-lt"/>
              </a:rPr>
              <a:t>Πλεονεκτήματα</a:t>
            </a:r>
          </a:p>
          <a:p>
            <a:pPr marL="271463" indent="-271463" algn="justLow">
              <a:spcBef>
                <a:spcPts val="0"/>
              </a:spcBef>
              <a:buFont typeface="Arial" pitchFamily="34" charset="0"/>
              <a:buChar char="•"/>
            </a:pPr>
            <a:r>
              <a:rPr lang="el-GR" sz="1800" dirty="0">
                <a:latin typeface="+mn-lt"/>
              </a:rPr>
              <a:t>Αποτελεσματικοί στη συγκράτηση του υλικού των ακτών και στη δημιουργία παραλίας ειδικά αν συνδυαστούν έργα τεχνητής αναπλήρωσης</a:t>
            </a:r>
          </a:p>
          <a:p>
            <a:pPr marL="271463" indent="-271463" algn="justLow">
              <a:spcBef>
                <a:spcPts val="0"/>
              </a:spcBef>
              <a:buFont typeface="Arial" pitchFamily="34" charset="0"/>
              <a:buChar char="•"/>
            </a:pPr>
            <a:r>
              <a:rPr lang="el-GR" sz="1800" dirty="0">
                <a:latin typeface="+mn-lt"/>
              </a:rPr>
              <a:t>Η κατασκευή τους είναι εύκολη και γρήγορη</a:t>
            </a:r>
          </a:p>
          <a:p>
            <a:pPr algn="justLow">
              <a:spcBef>
                <a:spcPts val="0"/>
              </a:spcBef>
            </a:pPr>
            <a:endParaRPr lang="el-GR" sz="1800" dirty="0">
              <a:latin typeface="+mn-lt"/>
            </a:endParaRPr>
          </a:p>
          <a:p>
            <a:pPr algn="justLow">
              <a:spcBef>
                <a:spcPts val="0"/>
              </a:spcBef>
            </a:pPr>
            <a:endParaRPr lang="el-GR" sz="1800" dirty="0">
              <a:latin typeface="+mn-lt"/>
            </a:endParaRPr>
          </a:p>
          <a:p>
            <a:pPr algn="justLow">
              <a:spcBef>
                <a:spcPts val="0"/>
              </a:spcBef>
            </a:pPr>
            <a:r>
              <a:rPr lang="el-GR" sz="1800" b="1" u="sng" dirty="0">
                <a:solidFill>
                  <a:srgbClr val="3333FF"/>
                </a:solidFill>
                <a:effectLst/>
                <a:latin typeface="+mn-lt"/>
              </a:rPr>
              <a:t>Μειονεκτήματα</a:t>
            </a:r>
          </a:p>
          <a:p>
            <a:pPr marL="271463" indent="-271463" algn="justLow">
              <a:spcBef>
                <a:spcPts val="0"/>
              </a:spcBef>
              <a:buFont typeface="Arial" pitchFamily="34" charset="0"/>
              <a:buChar char="•"/>
            </a:pPr>
            <a:r>
              <a:rPr lang="el-GR" sz="1800" dirty="0">
                <a:latin typeface="+mn-lt"/>
              </a:rPr>
              <a:t>Κατάντη διάβρωση</a:t>
            </a:r>
          </a:p>
          <a:p>
            <a:pPr marL="271463" indent="-271463" algn="justLow">
              <a:spcBef>
                <a:spcPts val="0"/>
              </a:spcBef>
              <a:buFont typeface="Arial" pitchFamily="34" charset="0"/>
              <a:buChar char="•"/>
            </a:pPr>
            <a:r>
              <a:rPr lang="el-GR" sz="1800" dirty="0">
                <a:latin typeface="+mn-lt"/>
              </a:rPr>
              <a:t>Η παρουσία </a:t>
            </a:r>
            <a:r>
              <a:rPr lang="el-GR" sz="1800" dirty="0" err="1">
                <a:latin typeface="+mn-lt"/>
              </a:rPr>
              <a:t>έξαλων</a:t>
            </a:r>
            <a:r>
              <a:rPr lang="el-GR" sz="1800" dirty="0">
                <a:latin typeface="+mn-lt"/>
              </a:rPr>
              <a:t> προβόλων αλλοιώνει οπτικά το παράκτιο τοπίο, επιφέροντας οπτική όχληση.</a:t>
            </a:r>
          </a:p>
          <a:p>
            <a:pPr marL="271463" indent="-271463" algn="justLow">
              <a:spcBef>
                <a:spcPts val="0"/>
              </a:spcBef>
              <a:buFont typeface="Arial" pitchFamily="34" charset="0"/>
              <a:buChar char="•"/>
            </a:pPr>
            <a:r>
              <a:rPr lang="el-GR" sz="1800" dirty="0">
                <a:solidFill>
                  <a:srgbClr val="000000"/>
                </a:solidFill>
                <a:latin typeface="Calibri"/>
                <a:ea typeface="Calibri"/>
              </a:rPr>
              <a:t>Σημαντική υποβάθμιση της ποιότητας των νερών ανάμεσα στους προβόλους, λόγω της μη ικανοποιητικής ανανέωσής τους.</a:t>
            </a:r>
          </a:p>
          <a:p>
            <a:pPr marL="271463" indent="-271463" algn="justLow">
              <a:spcBef>
                <a:spcPts val="0"/>
              </a:spcBef>
              <a:buFont typeface="Arial" pitchFamily="34" charset="0"/>
              <a:buChar char="•"/>
            </a:pPr>
            <a:r>
              <a:rPr lang="el-GR" sz="1800" b="0" dirty="0">
                <a:solidFill>
                  <a:srgbClr val="000000"/>
                </a:solidFill>
                <a:effectLst/>
                <a:latin typeface="Calibri"/>
              </a:rPr>
              <a:t>Δημιουργία ρευμάτων διαφυγής (</a:t>
            </a:r>
            <a:r>
              <a:rPr lang="en-US" sz="1800" b="0" dirty="0">
                <a:solidFill>
                  <a:srgbClr val="000000"/>
                </a:solidFill>
                <a:effectLst/>
                <a:latin typeface="Calibri"/>
              </a:rPr>
              <a:t>rip currents)</a:t>
            </a:r>
          </a:p>
          <a:p>
            <a:pPr marL="271463" indent="-271463" algn="justLow">
              <a:spcBef>
                <a:spcPts val="0"/>
              </a:spcBef>
              <a:buFont typeface="Arial" pitchFamily="34" charset="0"/>
              <a:buChar char="•"/>
            </a:pPr>
            <a:r>
              <a:rPr lang="el-GR" sz="1800" dirty="0">
                <a:solidFill>
                  <a:srgbClr val="000000"/>
                </a:solidFill>
                <a:latin typeface="Calibri"/>
              </a:rPr>
              <a:t>Υψηλό κόστος συντήρησης</a:t>
            </a:r>
            <a:endParaRPr lang="el-GR" sz="1800" b="0" dirty="0">
              <a:effectLst/>
              <a:latin typeface="+mn-lt"/>
            </a:endParaRPr>
          </a:p>
          <a:p>
            <a:pPr algn="justLow">
              <a:spcBef>
                <a:spcPts val="0"/>
              </a:spcBef>
            </a:pPr>
            <a:endParaRPr lang="el-GR" sz="1800" b="0" dirty="0">
              <a:effectLst/>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6" name="Rectangle 6"/>
          <p:cNvSpPr>
            <a:spLocks noChangeArrowheads="1"/>
          </p:cNvSpPr>
          <p:nvPr/>
        </p:nvSpPr>
        <p:spPr bwMode="auto">
          <a:xfrm>
            <a:off x="116979" y="1470719"/>
            <a:ext cx="8740291" cy="1000274"/>
          </a:xfrm>
          <a:prstGeom prst="rect">
            <a:avLst/>
          </a:prstGeom>
          <a:noFill/>
          <a:ln w="9525" algn="ctr">
            <a:noFill/>
            <a:miter lim="800000"/>
            <a:headEnd/>
            <a:tailEnd/>
          </a:ln>
          <a:effectLst/>
        </p:spPr>
        <p:txBody>
          <a:bodyPr wrap="square">
            <a:spAutoFit/>
          </a:bodyPr>
          <a:lstStyle/>
          <a:p>
            <a:pPr algn="justLow">
              <a:spcBef>
                <a:spcPts val="0"/>
              </a:spcBef>
            </a:pPr>
            <a:r>
              <a:rPr lang="el-GR" sz="1800" dirty="0">
                <a:latin typeface="+mn-lt"/>
              </a:rPr>
              <a:t>Έργα παράλληλα προς την ακτή χωρίς σημείο επαφής με αυτή</a:t>
            </a:r>
          </a:p>
          <a:p>
            <a:pPr algn="justLow">
              <a:spcBef>
                <a:spcPts val="600"/>
              </a:spcBef>
              <a:spcAft>
                <a:spcPts val="0"/>
              </a:spcAft>
            </a:pPr>
            <a:r>
              <a:rPr lang="el-GR" sz="1800" b="1" dirty="0">
                <a:effectLst/>
                <a:latin typeface="+mn-lt"/>
              </a:rPr>
              <a:t>Αποστολή</a:t>
            </a:r>
            <a:r>
              <a:rPr lang="en-GB" sz="1800" b="1" dirty="0">
                <a:latin typeface="+mn-lt"/>
              </a:rPr>
              <a:t>:</a:t>
            </a:r>
            <a:r>
              <a:rPr lang="el-GR" sz="1800" b="1" dirty="0">
                <a:latin typeface="+mn-lt"/>
              </a:rPr>
              <a:t> </a:t>
            </a:r>
            <a:r>
              <a:rPr lang="el-GR" sz="1800" dirty="0">
                <a:latin typeface="+mn-lt"/>
              </a:rPr>
              <a:t>Δημιουργία προστατευόμενης περιοχής στη ‘σκιά’ των έργων </a:t>
            </a:r>
            <a:r>
              <a:rPr lang="el-GR" sz="1800" dirty="0">
                <a:solidFill>
                  <a:prstClr val="black"/>
                </a:solidFill>
                <a:latin typeface="+mn-lt"/>
              </a:rPr>
              <a:t>και συνεπώς προστασία από διάβρωση</a:t>
            </a:r>
            <a:endParaRPr lang="el-GR" sz="1800" b="0" dirty="0">
              <a:effectLst/>
              <a:latin typeface="+mn-lt"/>
            </a:endParaRPr>
          </a:p>
        </p:txBody>
      </p:sp>
      <p:sp>
        <p:nvSpPr>
          <p:cNvPr id="778248" name="Rectangle 8"/>
          <p:cNvSpPr>
            <a:spLocks noChangeArrowheads="1"/>
          </p:cNvSpPr>
          <p:nvPr/>
        </p:nvSpPr>
        <p:spPr bwMode="auto">
          <a:xfrm>
            <a:off x="-180528" y="1016088"/>
            <a:ext cx="2951560" cy="461665"/>
          </a:xfrm>
          <a:prstGeom prst="rect">
            <a:avLst/>
          </a:prstGeom>
          <a:noFill/>
          <a:ln w="9525">
            <a:noFill/>
            <a:miter lim="800000"/>
            <a:headEnd/>
            <a:tailEnd/>
          </a:ln>
          <a:effectLst/>
        </p:spPr>
        <p:txBody>
          <a:bodyPr wrap="square">
            <a:spAutoFit/>
          </a:bodyPr>
          <a:lstStyle/>
          <a:p>
            <a:pPr algn="ctr">
              <a:buFontTx/>
              <a:buNone/>
            </a:pPr>
            <a:r>
              <a:rPr lang="el-GR" dirty="0">
                <a:solidFill>
                  <a:srgbClr val="3333FF"/>
                </a:solidFill>
                <a:latin typeface="+mn-lt"/>
              </a:rPr>
              <a:t>Κυματοθραύστες</a:t>
            </a:r>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8" name="Rectangle 8"/>
          <p:cNvSpPr>
            <a:spLocks noChangeArrowheads="1"/>
          </p:cNvSpPr>
          <p:nvPr/>
        </p:nvSpPr>
        <p:spPr bwMode="auto">
          <a:xfrm>
            <a:off x="107504" y="2509515"/>
            <a:ext cx="8759242" cy="1588127"/>
          </a:xfrm>
          <a:prstGeom prst="rect">
            <a:avLst/>
          </a:prstGeom>
          <a:noFill/>
          <a:ln w="9525" algn="ctr">
            <a:noFill/>
            <a:miter lim="800000"/>
            <a:headEnd/>
            <a:tailEnd/>
          </a:ln>
          <a:effectLst/>
        </p:spPr>
        <p:txBody>
          <a:bodyPr wrap="square">
            <a:spAutoFit/>
          </a:bodyPr>
          <a:lstStyle/>
          <a:p>
            <a:pPr algn="justLow">
              <a:spcBef>
                <a:spcPct val="40000"/>
              </a:spcBef>
            </a:pPr>
            <a:r>
              <a:rPr lang="el-GR" sz="1800" b="1" dirty="0">
                <a:latin typeface="+mn-lt"/>
              </a:rPr>
              <a:t>Αποτέλεσμα: </a:t>
            </a:r>
            <a:r>
              <a:rPr lang="el-GR" sz="1800" dirty="0">
                <a:latin typeface="+mn-lt"/>
              </a:rPr>
              <a:t>Λόγω του φαινομένου της περίθλασης έχουμε παγίδευση άμμου ανάμεσα στους κυματοθραύστες και στην ακτή, με αποτέλεσμα την ελεγχόμενη προσάμμωση, δηλαδή τη δημιουργία προεξοχής ή </a:t>
            </a:r>
            <a:r>
              <a:rPr lang="el-GR" sz="1800" dirty="0" err="1">
                <a:latin typeface="+mn-lt"/>
              </a:rPr>
              <a:t>tombolo</a:t>
            </a:r>
            <a:r>
              <a:rPr lang="el-GR" sz="1800" dirty="0">
                <a:latin typeface="+mn-lt"/>
              </a:rPr>
              <a:t>.</a:t>
            </a:r>
            <a:endParaRPr lang="en-US" sz="1800" dirty="0">
              <a:effectLst/>
              <a:latin typeface="+mn-lt"/>
            </a:endParaRPr>
          </a:p>
          <a:p>
            <a:pPr algn="justLow">
              <a:spcBef>
                <a:spcPct val="40000"/>
              </a:spcBef>
              <a:buFontTx/>
              <a:buNone/>
            </a:pPr>
            <a:r>
              <a:rPr lang="el-GR" sz="1800" dirty="0">
                <a:effectLst/>
                <a:latin typeface="+mn-lt"/>
              </a:rPr>
              <a:t>Ανάλογα με την σχέση του μήκους τους </a:t>
            </a:r>
            <a:r>
              <a:rPr lang="el-GR" sz="1800" b="1" dirty="0">
                <a:solidFill>
                  <a:srgbClr val="3333FF"/>
                </a:solidFill>
                <a:effectLst/>
                <a:latin typeface="+mn-lt"/>
              </a:rPr>
              <a:t>l</a:t>
            </a:r>
            <a:r>
              <a:rPr lang="el-GR" sz="1800" dirty="0">
                <a:effectLst/>
                <a:latin typeface="+mn-lt"/>
              </a:rPr>
              <a:t> και της απόστασής από την ακτή </a:t>
            </a:r>
            <a:r>
              <a:rPr lang="el-GR" sz="1800" b="1" dirty="0">
                <a:solidFill>
                  <a:srgbClr val="3333FF"/>
                </a:solidFill>
                <a:effectLst/>
                <a:latin typeface="+mn-lt"/>
              </a:rPr>
              <a:t>x</a:t>
            </a:r>
            <a:r>
              <a:rPr lang="el-GR" sz="1800" dirty="0">
                <a:effectLst/>
                <a:latin typeface="+mn-lt"/>
              </a:rPr>
              <a:t> η προσάμμωση πίσω τους μπορεί να τους συνδέσει με την ακτή (</a:t>
            </a:r>
            <a:r>
              <a:rPr lang="el-GR" sz="1800" b="1" dirty="0">
                <a:solidFill>
                  <a:srgbClr val="3333FF"/>
                </a:solidFill>
                <a:effectLst/>
                <a:latin typeface="+mn-lt"/>
              </a:rPr>
              <a:t>x</a:t>
            </a:r>
            <a:r>
              <a:rPr lang="el-GR" sz="1800" dirty="0">
                <a:solidFill>
                  <a:srgbClr val="3333FF"/>
                </a:solidFill>
                <a:effectLst/>
                <a:latin typeface="+mn-lt"/>
              </a:rPr>
              <a:t> &lt; </a:t>
            </a:r>
            <a:r>
              <a:rPr lang="el-GR" sz="1800" b="1" dirty="0">
                <a:solidFill>
                  <a:srgbClr val="3333FF"/>
                </a:solidFill>
                <a:effectLst/>
                <a:latin typeface="+mn-lt"/>
              </a:rPr>
              <a:t>l</a:t>
            </a:r>
            <a:r>
              <a:rPr lang="el-GR" sz="1800" dirty="0">
                <a:effectLst/>
                <a:latin typeface="+mn-lt"/>
              </a:rPr>
              <a:t>) ή όχι ( </a:t>
            </a:r>
            <a:r>
              <a:rPr lang="el-GR" sz="1800" b="1" dirty="0">
                <a:solidFill>
                  <a:srgbClr val="3333FF"/>
                </a:solidFill>
                <a:effectLst/>
                <a:latin typeface="+mn-lt"/>
              </a:rPr>
              <a:t>x</a:t>
            </a:r>
            <a:r>
              <a:rPr lang="el-GR" sz="1800" dirty="0">
                <a:solidFill>
                  <a:srgbClr val="3333FF"/>
                </a:solidFill>
                <a:effectLst/>
                <a:latin typeface="+mn-lt"/>
              </a:rPr>
              <a:t> &gt;</a:t>
            </a:r>
            <a:r>
              <a:rPr lang="el-GR" sz="1800" b="1" dirty="0">
                <a:solidFill>
                  <a:srgbClr val="3333FF"/>
                </a:solidFill>
                <a:effectLst/>
                <a:latin typeface="+mn-lt"/>
              </a:rPr>
              <a:t> </a:t>
            </a:r>
            <a:r>
              <a:rPr lang="el-GR" sz="1800" dirty="0">
                <a:solidFill>
                  <a:srgbClr val="3333FF"/>
                </a:solidFill>
                <a:effectLst/>
                <a:latin typeface="+mn-lt"/>
              </a:rPr>
              <a:t>l</a:t>
            </a:r>
            <a:r>
              <a:rPr lang="el-GR" sz="1800" dirty="0">
                <a:effectLst/>
                <a:latin typeface="+mn-lt"/>
              </a:rPr>
              <a:t>)</a:t>
            </a:r>
          </a:p>
        </p:txBody>
      </p:sp>
      <p:grpSp>
        <p:nvGrpSpPr>
          <p:cNvPr id="3" name="Group 2">
            <a:extLst>
              <a:ext uri="{FF2B5EF4-FFF2-40B4-BE49-F238E27FC236}">
                <a16:creationId xmlns:a16="http://schemas.microsoft.com/office/drawing/2014/main" id="{565DE11F-804C-650C-D2AB-DC7938EDB158}"/>
              </a:ext>
            </a:extLst>
          </p:cNvPr>
          <p:cNvGrpSpPr/>
          <p:nvPr/>
        </p:nvGrpSpPr>
        <p:grpSpPr>
          <a:xfrm>
            <a:off x="683568" y="4228447"/>
            <a:ext cx="2520280" cy="2228336"/>
            <a:chOff x="467544" y="4509123"/>
            <a:chExt cx="2727369" cy="2373521"/>
          </a:xfrm>
        </p:grpSpPr>
        <p:pic>
          <p:nvPicPr>
            <p:cNvPr id="19" name="Picture 13"/>
            <p:cNvPicPr>
              <a:picLocks noChangeAspect="1" noChangeArrowheads="1"/>
            </p:cNvPicPr>
            <p:nvPr/>
          </p:nvPicPr>
          <p:blipFill>
            <a:blip r:embed="rId5" cstate="print"/>
            <a:srcRect/>
            <a:stretch>
              <a:fillRect/>
            </a:stretch>
          </p:blipFill>
          <p:spPr bwMode="auto">
            <a:xfrm>
              <a:off x="467544" y="4509123"/>
              <a:ext cx="2727369" cy="2348877"/>
            </a:xfrm>
            <a:prstGeom prst="rect">
              <a:avLst/>
            </a:prstGeom>
            <a:noFill/>
            <a:ln w="28575" algn="ctr">
              <a:solidFill>
                <a:srgbClr val="FF6600"/>
              </a:solidFill>
              <a:miter lim="800000"/>
              <a:headEnd/>
              <a:tailEnd/>
            </a:ln>
            <a:effectLst/>
          </p:spPr>
        </p:pic>
        <p:sp>
          <p:nvSpPr>
            <p:cNvPr id="20" name="Rectangle 14"/>
            <p:cNvSpPr>
              <a:spLocks noChangeArrowheads="1"/>
            </p:cNvSpPr>
            <p:nvPr/>
          </p:nvSpPr>
          <p:spPr bwMode="auto">
            <a:xfrm>
              <a:off x="611560" y="6522032"/>
              <a:ext cx="2349577" cy="360612"/>
            </a:xfrm>
            <a:prstGeom prst="rect">
              <a:avLst/>
            </a:prstGeom>
            <a:noFill/>
            <a:ln w="9525" algn="ctr">
              <a:noFill/>
              <a:miter lim="800000"/>
              <a:headEnd/>
              <a:tailEnd/>
            </a:ln>
            <a:effectLst/>
          </p:spPr>
          <p:txBody>
            <a:bodyPr wrap="square">
              <a:spAutoFit/>
            </a:bodyPr>
            <a:lstStyle/>
            <a:p>
              <a:pPr>
                <a:lnSpc>
                  <a:spcPct val="100000"/>
                </a:lnSpc>
                <a:buFontTx/>
                <a:buNone/>
              </a:pPr>
              <a:r>
                <a:rPr lang="el-GR" sz="1600" b="1" dirty="0">
                  <a:latin typeface="+mn-lt"/>
                </a:rPr>
                <a:t>Δημιουργία </a:t>
              </a:r>
              <a:r>
                <a:rPr lang="en-US" sz="1600" b="1" dirty="0" err="1">
                  <a:latin typeface="+mn-lt"/>
                </a:rPr>
                <a:t>tombolo</a:t>
              </a:r>
              <a:endParaRPr lang="el-GR" sz="1600" b="1" dirty="0">
                <a:latin typeface="+mn-lt"/>
              </a:endParaRPr>
            </a:p>
          </p:txBody>
        </p:sp>
      </p:grpSp>
      <p:grpSp>
        <p:nvGrpSpPr>
          <p:cNvPr id="2" name="Group 1">
            <a:extLst>
              <a:ext uri="{FF2B5EF4-FFF2-40B4-BE49-F238E27FC236}">
                <a16:creationId xmlns:a16="http://schemas.microsoft.com/office/drawing/2014/main" id="{36EF3FAF-C670-7BB4-677A-F8480B555DEA}"/>
              </a:ext>
            </a:extLst>
          </p:cNvPr>
          <p:cNvGrpSpPr/>
          <p:nvPr/>
        </p:nvGrpSpPr>
        <p:grpSpPr>
          <a:xfrm>
            <a:off x="4932040" y="4243885"/>
            <a:ext cx="3403327" cy="2166947"/>
            <a:chOff x="4644008" y="3900456"/>
            <a:chExt cx="3816424" cy="2436991"/>
          </a:xfrm>
        </p:grpSpPr>
        <p:pic>
          <p:nvPicPr>
            <p:cNvPr id="1328131" name="Picture 3"/>
            <p:cNvPicPr>
              <a:picLocks noChangeAspect="1" noChangeArrowheads="1"/>
            </p:cNvPicPr>
            <p:nvPr/>
          </p:nvPicPr>
          <p:blipFill>
            <a:blip r:embed="rId6" cstate="print"/>
            <a:srcRect/>
            <a:stretch>
              <a:fillRect/>
            </a:stretch>
          </p:blipFill>
          <p:spPr bwMode="auto">
            <a:xfrm>
              <a:off x="4644008" y="3900456"/>
              <a:ext cx="3600400" cy="2436991"/>
            </a:xfrm>
            <a:prstGeom prst="rect">
              <a:avLst/>
            </a:prstGeom>
            <a:noFill/>
            <a:ln w="38100">
              <a:solidFill>
                <a:schemeClr val="accent6"/>
              </a:solidFill>
              <a:miter lim="800000"/>
              <a:headEnd/>
              <a:tailEnd/>
            </a:ln>
          </p:spPr>
        </p:pic>
        <p:sp>
          <p:nvSpPr>
            <p:cNvPr id="15" name="Rectangle 14"/>
            <p:cNvSpPr>
              <a:spLocks noChangeArrowheads="1"/>
            </p:cNvSpPr>
            <p:nvPr/>
          </p:nvSpPr>
          <p:spPr bwMode="auto">
            <a:xfrm>
              <a:off x="6012160" y="4005064"/>
              <a:ext cx="2448272" cy="338554"/>
            </a:xfrm>
            <a:prstGeom prst="rect">
              <a:avLst/>
            </a:prstGeom>
            <a:noFill/>
            <a:ln w="9525" algn="ctr">
              <a:noFill/>
              <a:miter lim="800000"/>
              <a:headEnd/>
              <a:tailEnd/>
            </a:ln>
            <a:effectLst/>
          </p:spPr>
          <p:txBody>
            <a:bodyPr wrap="square">
              <a:spAutoFit/>
            </a:bodyPr>
            <a:lstStyle/>
            <a:p>
              <a:pPr>
                <a:lnSpc>
                  <a:spcPct val="100000"/>
                </a:lnSpc>
                <a:buFontTx/>
                <a:buNone/>
              </a:pPr>
              <a:r>
                <a:rPr lang="el-GR" sz="1600" b="1" dirty="0">
                  <a:latin typeface="+mn-lt"/>
                </a:rPr>
                <a:t>Δημιουργία προεξοχής</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6"/>
          <p:cNvSpPr>
            <a:spLocks noChangeArrowheads="1"/>
          </p:cNvSpPr>
          <p:nvPr/>
        </p:nvSpPr>
        <p:spPr bwMode="auto">
          <a:xfrm>
            <a:off x="323528" y="1673424"/>
            <a:ext cx="8496944" cy="4801314"/>
          </a:xfrm>
          <a:prstGeom prst="rect">
            <a:avLst/>
          </a:prstGeom>
          <a:noFill/>
          <a:ln w="9525" algn="ctr">
            <a:noFill/>
            <a:miter lim="800000"/>
            <a:headEnd/>
            <a:tailEnd/>
          </a:ln>
          <a:effectLst/>
        </p:spPr>
        <p:txBody>
          <a:bodyPr wrap="square">
            <a:spAutoFit/>
          </a:bodyPr>
          <a:lstStyle/>
          <a:p>
            <a:pPr algn="justLow">
              <a:spcBef>
                <a:spcPts val="0"/>
              </a:spcBef>
            </a:pPr>
            <a:r>
              <a:rPr lang="el-GR" sz="1800" dirty="0">
                <a:solidFill>
                  <a:prstClr val="black"/>
                </a:solidFill>
                <a:latin typeface="Calibri"/>
              </a:rPr>
              <a:t>Κατάντη του έργου όμως, όπως και στην περίπτωση των προβόλων, η διάβρωση είναι μάλλον αναπόφευκτη.</a:t>
            </a:r>
          </a:p>
          <a:p>
            <a:pPr algn="justLow">
              <a:spcBef>
                <a:spcPts val="0"/>
              </a:spcBef>
            </a:pPr>
            <a:endParaRPr lang="el-GR" sz="1800" dirty="0">
              <a:latin typeface="+mn-lt"/>
            </a:endParaRPr>
          </a:p>
          <a:p>
            <a:pPr algn="justLow">
              <a:spcBef>
                <a:spcPts val="0"/>
              </a:spcBef>
            </a:pPr>
            <a:endParaRPr lang="el-GR" sz="1800" dirty="0">
              <a:latin typeface="+mn-lt"/>
            </a:endParaRPr>
          </a:p>
          <a:p>
            <a:pPr algn="justLow">
              <a:spcBef>
                <a:spcPts val="0"/>
              </a:spcBef>
            </a:pPr>
            <a:endParaRPr lang="el-GR" sz="1800" dirty="0">
              <a:latin typeface="+mn-lt"/>
            </a:endParaRPr>
          </a:p>
          <a:p>
            <a:pPr algn="justLow">
              <a:spcBef>
                <a:spcPts val="0"/>
              </a:spcBef>
            </a:pPr>
            <a:endParaRPr lang="el-GR" sz="1800" dirty="0">
              <a:latin typeface="+mn-lt"/>
            </a:endParaRPr>
          </a:p>
          <a:p>
            <a:pPr algn="justLow">
              <a:spcBef>
                <a:spcPts val="0"/>
              </a:spcBef>
            </a:pPr>
            <a:endParaRPr lang="el-GR" sz="1800" dirty="0">
              <a:latin typeface="+mn-lt"/>
            </a:endParaRPr>
          </a:p>
          <a:p>
            <a:pPr algn="justLow">
              <a:spcBef>
                <a:spcPts val="0"/>
              </a:spcBef>
            </a:pPr>
            <a:endParaRPr lang="el-GR" sz="1800" dirty="0">
              <a:latin typeface="+mn-lt"/>
            </a:endParaRPr>
          </a:p>
          <a:p>
            <a:pPr algn="justLow">
              <a:spcBef>
                <a:spcPts val="0"/>
              </a:spcBef>
            </a:pPr>
            <a:endParaRPr lang="el-GR" sz="1800" dirty="0">
              <a:latin typeface="+mn-lt"/>
            </a:endParaRPr>
          </a:p>
          <a:p>
            <a:pPr algn="justLow">
              <a:spcBef>
                <a:spcPts val="0"/>
              </a:spcBef>
            </a:pPr>
            <a:endParaRPr lang="el-GR" sz="1800" dirty="0">
              <a:latin typeface="+mn-lt"/>
            </a:endParaRPr>
          </a:p>
          <a:p>
            <a:pPr algn="justLow">
              <a:spcBef>
                <a:spcPts val="0"/>
              </a:spcBef>
            </a:pPr>
            <a:r>
              <a:rPr lang="el-GR" sz="1800" dirty="0">
                <a:latin typeface="+mn-lt"/>
              </a:rPr>
              <a:t>Όταν η απόστασή τους από την ακτή είναι σχετικά μικρή και δημιουργείται </a:t>
            </a:r>
            <a:r>
              <a:rPr lang="el-GR" sz="1800" dirty="0" err="1">
                <a:latin typeface="+mn-lt"/>
              </a:rPr>
              <a:t>tombolo</a:t>
            </a:r>
            <a:r>
              <a:rPr lang="el-GR" sz="1800" dirty="0">
                <a:latin typeface="+mn-lt"/>
              </a:rPr>
              <a:t> που λειτουργεί πλέον σαν βραχίονας, η </a:t>
            </a:r>
            <a:r>
              <a:rPr lang="el-GR" sz="1800" dirty="0" err="1">
                <a:latin typeface="+mn-lt"/>
              </a:rPr>
              <a:t>στερεοπαροχή</a:t>
            </a:r>
            <a:r>
              <a:rPr lang="el-GR" sz="1800" dirty="0">
                <a:latin typeface="+mn-lt"/>
              </a:rPr>
              <a:t> παράλληλα στην ακτή διακόπτεται, με αποτέλεσμα σημαντική κατάντη διάβρωση. </a:t>
            </a:r>
          </a:p>
          <a:p>
            <a:pPr algn="justLow">
              <a:spcBef>
                <a:spcPts val="0"/>
              </a:spcBef>
            </a:pPr>
            <a:endParaRPr lang="el-GR" sz="1800" dirty="0">
              <a:latin typeface="+mn-lt"/>
            </a:endParaRPr>
          </a:p>
          <a:p>
            <a:pPr algn="justLow">
              <a:spcBef>
                <a:spcPts val="0"/>
              </a:spcBef>
            </a:pPr>
            <a:r>
              <a:rPr lang="el-GR" sz="1800" dirty="0">
                <a:latin typeface="+mn-lt"/>
              </a:rPr>
              <a:t>Για μεγαλύτερες αποστάσεις από την ακτή, μέρος της παράκτιας </a:t>
            </a:r>
            <a:r>
              <a:rPr lang="el-GR" sz="1800" dirty="0" err="1">
                <a:latin typeface="+mn-lt"/>
              </a:rPr>
              <a:t>στερεοπαροχής</a:t>
            </a:r>
            <a:r>
              <a:rPr lang="el-GR" sz="1800" dirty="0">
                <a:latin typeface="+mn-lt"/>
              </a:rPr>
              <a:t> διαπερνά κατάντη, και έτσι η διάβρωση δεν είναι τόσο σημαντική.</a:t>
            </a:r>
          </a:p>
          <a:p>
            <a:pPr algn="justLow">
              <a:spcBef>
                <a:spcPts val="0"/>
              </a:spcBef>
            </a:pPr>
            <a:endParaRPr lang="el-GR" sz="1800" b="0" dirty="0">
              <a:effectLst/>
              <a:latin typeface="+mn-lt"/>
            </a:endParaRPr>
          </a:p>
        </p:txBody>
      </p:sp>
      <p:pic>
        <p:nvPicPr>
          <p:cNvPr id="1334274" name="Picture 2"/>
          <p:cNvPicPr>
            <a:picLocks noChangeAspect="1" noChangeArrowheads="1"/>
          </p:cNvPicPr>
          <p:nvPr/>
        </p:nvPicPr>
        <p:blipFill>
          <a:blip r:embed="rId5" cstate="print"/>
          <a:srcRect/>
          <a:stretch>
            <a:fillRect/>
          </a:stretch>
        </p:blipFill>
        <p:spPr bwMode="auto">
          <a:xfrm>
            <a:off x="508603" y="2740793"/>
            <a:ext cx="4392488" cy="1376413"/>
          </a:xfrm>
          <a:prstGeom prst="rect">
            <a:avLst/>
          </a:prstGeom>
          <a:noFill/>
          <a:ln w="9525">
            <a:noFill/>
            <a:miter lim="800000"/>
            <a:headEnd/>
            <a:tailEnd/>
          </a:ln>
        </p:spPr>
      </p:pic>
      <p:pic>
        <p:nvPicPr>
          <p:cNvPr id="1334275" name="Picture 3"/>
          <p:cNvPicPr>
            <a:picLocks noChangeAspect="1" noChangeArrowheads="1"/>
          </p:cNvPicPr>
          <p:nvPr/>
        </p:nvPicPr>
        <p:blipFill>
          <a:blip r:embed="rId6" cstate="print"/>
          <a:srcRect/>
          <a:stretch>
            <a:fillRect/>
          </a:stretch>
        </p:blipFill>
        <p:spPr bwMode="auto">
          <a:xfrm rot="5400000">
            <a:off x="5772497" y="1678143"/>
            <a:ext cx="1919485" cy="3168352"/>
          </a:xfrm>
          <a:prstGeom prst="rect">
            <a:avLst/>
          </a:prstGeom>
          <a:noFill/>
          <a:ln w="9525">
            <a:noFill/>
            <a:miter lim="800000"/>
            <a:headEnd/>
            <a:tailEnd/>
          </a:ln>
        </p:spPr>
      </p:pic>
      <p:sp>
        <p:nvSpPr>
          <p:cNvPr id="14" name="Rectangle 8"/>
          <p:cNvSpPr>
            <a:spLocks noChangeArrowheads="1"/>
          </p:cNvSpPr>
          <p:nvPr/>
        </p:nvSpPr>
        <p:spPr bwMode="auto">
          <a:xfrm>
            <a:off x="179512" y="1089145"/>
            <a:ext cx="2591520" cy="461665"/>
          </a:xfrm>
          <a:prstGeom prst="rect">
            <a:avLst/>
          </a:prstGeom>
          <a:noFill/>
          <a:ln w="9525">
            <a:noFill/>
            <a:miter lim="800000"/>
            <a:headEnd/>
            <a:tailEnd/>
          </a:ln>
          <a:effectLst/>
        </p:spPr>
        <p:txBody>
          <a:bodyPr wrap="square">
            <a:spAutoFit/>
          </a:bodyPr>
          <a:lstStyle/>
          <a:p>
            <a:pPr algn="ctr">
              <a:buFontTx/>
              <a:buNone/>
            </a:pPr>
            <a:r>
              <a:rPr lang="el-GR" dirty="0">
                <a:solidFill>
                  <a:srgbClr val="3333FF"/>
                </a:solidFill>
                <a:latin typeface="+mn-lt"/>
              </a:rPr>
              <a:t>Κυματοθραύστες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6"/>
          <p:cNvSpPr>
            <a:spLocks noChangeArrowheads="1"/>
          </p:cNvSpPr>
          <p:nvPr/>
        </p:nvSpPr>
        <p:spPr bwMode="auto">
          <a:xfrm>
            <a:off x="323528" y="1556792"/>
            <a:ext cx="8496944" cy="4247317"/>
          </a:xfrm>
          <a:prstGeom prst="rect">
            <a:avLst/>
          </a:prstGeom>
          <a:noFill/>
          <a:ln w="9525" algn="ctr">
            <a:noFill/>
            <a:miter lim="800000"/>
            <a:headEnd/>
            <a:tailEnd/>
          </a:ln>
          <a:effectLst/>
        </p:spPr>
        <p:txBody>
          <a:bodyPr wrap="square">
            <a:spAutoFit/>
          </a:bodyPr>
          <a:lstStyle/>
          <a:p>
            <a:pPr algn="justLow">
              <a:spcBef>
                <a:spcPts val="0"/>
              </a:spcBef>
            </a:pPr>
            <a:r>
              <a:rPr lang="el-GR" sz="1800" b="1" u="sng" dirty="0">
                <a:solidFill>
                  <a:srgbClr val="3333FF"/>
                </a:solidFill>
                <a:latin typeface="+mn-lt"/>
              </a:rPr>
              <a:t>Πλεονεκτήματα</a:t>
            </a:r>
          </a:p>
          <a:p>
            <a:pPr marL="180975" indent="-180975" algn="justLow">
              <a:spcBef>
                <a:spcPts val="0"/>
              </a:spcBef>
              <a:buFont typeface="Arial" pitchFamily="34" charset="0"/>
              <a:buChar char="•"/>
            </a:pPr>
            <a:r>
              <a:rPr lang="el-GR" sz="1800" dirty="0">
                <a:latin typeface="+mn-lt"/>
              </a:rPr>
              <a:t>Μειώνει αποτελεσματικά την κυματική ενέργεια ευνοώντας την εναπόθεση άμμου και μειώνοντας πιθανά φαινόμενα διάβρωσης</a:t>
            </a:r>
          </a:p>
          <a:p>
            <a:pPr marL="180975" indent="-180975" algn="justLow">
              <a:spcBef>
                <a:spcPts val="0"/>
              </a:spcBef>
              <a:buFont typeface="Arial" pitchFamily="34" charset="0"/>
              <a:buChar char="•"/>
            </a:pPr>
            <a:r>
              <a:rPr lang="el-GR" sz="1800" dirty="0">
                <a:latin typeface="+mn-lt"/>
              </a:rPr>
              <a:t>Ενισχύει τη δημιουργία παραλίας ειδικά αν συνδυαστεί με έργα τεχνητής αναπλήρωσης</a:t>
            </a:r>
          </a:p>
          <a:p>
            <a:pPr marL="180975" indent="-180975" algn="justLow">
              <a:spcBef>
                <a:spcPts val="0"/>
              </a:spcBef>
              <a:buFont typeface="Arial" pitchFamily="34" charset="0"/>
              <a:buChar char="•"/>
            </a:pPr>
            <a:endParaRPr lang="el-GR" sz="1800" b="0" dirty="0">
              <a:effectLst/>
              <a:latin typeface="+mn-lt"/>
            </a:endParaRPr>
          </a:p>
          <a:p>
            <a:pPr algn="justLow">
              <a:spcBef>
                <a:spcPts val="0"/>
              </a:spcBef>
            </a:pPr>
            <a:endParaRPr lang="el-GR" sz="1800" b="0" dirty="0">
              <a:effectLst/>
              <a:latin typeface="+mn-lt"/>
            </a:endParaRPr>
          </a:p>
          <a:p>
            <a:pPr algn="justLow">
              <a:spcBef>
                <a:spcPts val="0"/>
              </a:spcBef>
            </a:pPr>
            <a:r>
              <a:rPr lang="el-GR" sz="1800" b="1" u="sng" dirty="0">
                <a:solidFill>
                  <a:srgbClr val="3333FF"/>
                </a:solidFill>
                <a:effectLst/>
                <a:latin typeface="+mn-lt"/>
              </a:rPr>
              <a:t>Μειονεκτήματα</a:t>
            </a:r>
          </a:p>
          <a:p>
            <a:pPr algn="justLow">
              <a:spcBef>
                <a:spcPts val="0"/>
              </a:spcBef>
            </a:pPr>
            <a:endParaRPr lang="el-GR" sz="1800" dirty="0">
              <a:latin typeface="+mn-lt"/>
            </a:endParaRPr>
          </a:p>
          <a:p>
            <a:pPr marL="180975" indent="-180975" algn="justLow">
              <a:spcBef>
                <a:spcPts val="0"/>
              </a:spcBef>
              <a:buFont typeface="Arial" pitchFamily="34" charset="0"/>
              <a:buChar char="•"/>
            </a:pPr>
            <a:r>
              <a:rPr lang="el-GR" sz="1800" dirty="0">
                <a:latin typeface="+mn-lt"/>
              </a:rPr>
              <a:t>Κατάντη του έργου όπως και στην περίπτωση των προβόλων, η διάβρωση είναι αναπόφευκτη. </a:t>
            </a:r>
          </a:p>
          <a:p>
            <a:pPr marL="180975" indent="-180975" algn="justLow">
              <a:spcBef>
                <a:spcPts val="0"/>
              </a:spcBef>
              <a:buFont typeface="Arial" pitchFamily="34" charset="0"/>
              <a:buChar char="•"/>
            </a:pPr>
            <a:r>
              <a:rPr lang="el-GR" sz="1800" dirty="0">
                <a:latin typeface="+mn-lt"/>
              </a:rPr>
              <a:t>Υπάρχει οπτική όχληση </a:t>
            </a:r>
          </a:p>
          <a:p>
            <a:pPr marL="180975" indent="-180975" algn="justLow">
              <a:spcBef>
                <a:spcPts val="0"/>
              </a:spcBef>
              <a:buFont typeface="Arial" pitchFamily="34" charset="0"/>
              <a:buChar char="•"/>
            </a:pPr>
            <a:r>
              <a:rPr lang="el-GR" sz="1800" dirty="0">
                <a:latin typeface="+mn-lt"/>
              </a:rPr>
              <a:t>παρεμπόδιση της ελεύθερης κυκλοφορίας των νερών που προκαλούν αρνητικές περιβαλλοντικές επιπτώσεις.</a:t>
            </a:r>
          </a:p>
          <a:p>
            <a:pPr algn="justLow">
              <a:spcBef>
                <a:spcPts val="0"/>
              </a:spcBef>
            </a:pPr>
            <a:endParaRPr lang="el-GR" sz="1800" b="0" dirty="0">
              <a:effectLst/>
              <a:latin typeface="+mn-lt"/>
            </a:endParaRPr>
          </a:p>
        </p:txBody>
      </p:sp>
      <p:sp>
        <p:nvSpPr>
          <p:cNvPr id="12" name="Rectangle 8"/>
          <p:cNvSpPr>
            <a:spLocks noChangeArrowheads="1"/>
          </p:cNvSpPr>
          <p:nvPr/>
        </p:nvSpPr>
        <p:spPr bwMode="auto">
          <a:xfrm>
            <a:off x="107504" y="951081"/>
            <a:ext cx="2735536" cy="461665"/>
          </a:xfrm>
          <a:prstGeom prst="rect">
            <a:avLst/>
          </a:prstGeom>
          <a:noFill/>
          <a:ln w="9525">
            <a:noFill/>
            <a:miter lim="800000"/>
            <a:headEnd/>
            <a:tailEnd/>
          </a:ln>
          <a:effectLst/>
        </p:spPr>
        <p:txBody>
          <a:bodyPr wrap="square">
            <a:spAutoFit/>
          </a:bodyPr>
          <a:lstStyle/>
          <a:p>
            <a:pPr algn="ctr">
              <a:buFontTx/>
              <a:buNone/>
            </a:pPr>
            <a:r>
              <a:rPr lang="el-GR" dirty="0">
                <a:solidFill>
                  <a:srgbClr val="3333FF"/>
                </a:solidFill>
                <a:latin typeface="+mn-lt"/>
              </a:rPr>
              <a:t>Κυματοθραύστες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 Υπότιτλος"/>
          <p:cNvSpPr txBox="1">
            <a:spLocks/>
          </p:cNvSpPr>
          <p:nvPr/>
        </p:nvSpPr>
        <p:spPr>
          <a:xfrm>
            <a:off x="755650" y="1341438"/>
            <a:ext cx="7920038" cy="5111750"/>
          </a:xfrm>
          <a:prstGeom prst="rect">
            <a:avLst/>
          </a:prstGeom>
          <a:noFill/>
          <a:ln w="79375" cmpd="thickThin">
            <a:noFill/>
          </a:ln>
        </p:spPr>
        <p:txBody>
          <a:bodyPr>
            <a:normAutofit/>
          </a:bodyPr>
          <a:lstStyle/>
          <a:p>
            <a:pPr marL="360363" indent="-360363" fontAlgn="auto">
              <a:lnSpc>
                <a:spcPct val="110000"/>
              </a:lnSpc>
              <a:spcBef>
                <a:spcPts val="1200"/>
              </a:spcBef>
              <a:spcAft>
                <a:spcPts val="1200"/>
              </a:spcAft>
              <a:buFont typeface="Courier New" pitchFamily="49" charset="0"/>
              <a:buChar char="o"/>
              <a:defRPr/>
            </a:pPr>
            <a:endParaRPr lang="el-GR" sz="2000" dirty="0">
              <a:solidFill>
                <a:prstClr val="black"/>
              </a:solidFill>
              <a:latin typeface="Calibri"/>
            </a:endParaRPr>
          </a:p>
          <a:p>
            <a:pPr marL="360363" indent="-360363" fontAlgn="auto">
              <a:lnSpc>
                <a:spcPct val="110000"/>
              </a:lnSpc>
              <a:spcBef>
                <a:spcPts val="1200"/>
              </a:spcBef>
              <a:spcAft>
                <a:spcPts val="1200"/>
              </a:spcAft>
              <a:buFont typeface="Courier New" pitchFamily="49" charset="0"/>
              <a:buChar char="o"/>
              <a:defRPr/>
            </a:pPr>
            <a:r>
              <a:rPr lang="el-GR" sz="2000" dirty="0">
                <a:solidFill>
                  <a:prstClr val="black"/>
                </a:solidFill>
                <a:latin typeface="Calibri"/>
              </a:rPr>
              <a:t>Κυματομηχανική</a:t>
            </a:r>
          </a:p>
          <a:p>
            <a:pPr marL="360363" indent="-360363" fontAlgn="auto">
              <a:lnSpc>
                <a:spcPct val="110000"/>
              </a:lnSpc>
              <a:spcBef>
                <a:spcPts val="1200"/>
              </a:spcBef>
              <a:spcAft>
                <a:spcPts val="1200"/>
              </a:spcAft>
              <a:buFont typeface="Courier New" pitchFamily="49" charset="0"/>
              <a:buChar char="o"/>
              <a:defRPr/>
            </a:pPr>
            <a:r>
              <a:rPr lang="el-GR" sz="2000" dirty="0">
                <a:solidFill>
                  <a:prstClr val="black"/>
                </a:solidFill>
                <a:latin typeface="Calibri"/>
              </a:rPr>
              <a:t>Δυναμική </a:t>
            </a:r>
            <a:r>
              <a:rPr lang="el-GR" sz="2000" dirty="0" err="1">
                <a:solidFill>
                  <a:prstClr val="black"/>
                </a:solidFill>
                <a:latin typeface="Calibri"/>
              </a:rPr>
              <a:t>ιζηματολογία</a:t>
            </a:r>
            <a:r>
              <a:rPr lang="el-GR" sz="2000" dirty="0">
                <a:solidFill>
                  <a:prstClr val="black"/>
                </a:solidFill>
                <a:latin typeface="Calibri"/>
              </a:rPr>
              <a:t> - Παράκτια Μορφοδυναμική</a:t>
            </a:r>
          </a:p>
          <a:p>
            <a:pPr marL="360363" indent="-360363">
              <a:lnSpc>
                <a:spcPct val="110000"/>
              </a:lnSpc>
              <a:spcBef>
                <a:spcPts val="1200"/>
              </a:spcBef>
              <a:spcAft>
                <a:spcPts val="1200"/>
              </a:spcAft>
              <a:buFont typeface="Courier New" pitchFamily="49" charset="0"/>
              <a:buChar char="o"/>
            </a:pPr>
            <a:r>
              <a:rPr lang="el-GR" sz="2000" dirty="0">
                <a:solidFill>
                  <a:srgbClr val="000000"/>
                </a:solidFill>
                <a:latin typeface="Calibri" pitchFamily="34" charset="0"/>
              </a:rPr>
              <a:t>Παράκτια διάβρωση</a:t>
            </a:r>
            <a:endParaRPr lang="en-US" sz="2000" dirty="0">
              <a:solidFill>
                <a:srgbClr val="000000"/>
              </a:solidFill>
              <a:latin typeface="Calibri" pitchFamily="34" charset="0"/>
            </a:endParaRPr>
          </a:p>
          <a:p>
            <a:pPr marL="360363" indent="-360363" fontAlgn="auto">
              <a:lnSpc>
                <a:spcPct val="110000"/>
              </a:lnSpc>
              <a:spcBef>
                <a:spcPts val="1200"/>
              </a:spcBef>
              <a:spcAft>
                <a:spcPts val="1200"/>
              </a:spcAft>
              <a:buFont typeface="Courier New" pitchFamily="49" charset="0"/>
              <a:buChar char="o"/>
              <a:defRPr/>
            </a:pPr>
            <a:r>
              <a:rPr lang="el-GR" sz="2000" dirty="0">
                <a:solidFill>
                  <a:prstClr val="black"/>
                </a:solidFill>
                <a:highlight>
                  <a:srgbClr val="FFFF00"/>
                </a:highlight>
                <a:latin typeface="Calibri"/>
              </a:rPr>
              <a:t>Παράκτια και Λιμενικά Έργα</a:t>
            </a:r>
          </a:p>
          <a:p>
            <a:pPr marL="360363" indent="-360363" fontAlgn="auto">
              <a:lnSpc>
                <a:spcPct val="110000"/>
              </a:lnSpc>
              <a:spcBef>
                <a:spcPts val="1200"/>
              </a:spcBef>
              <a:spcAft>
                <a:spcPts val="1200"/>
              </a:spcAft>
              <a:buFont typeface="Courier New" pitchFamily="49" charset="0"/>
              <a:buChar char="o"/>
              <a:defRPr/>
            </a:pPr>
            <a:r>
              <a:rPr lang="el-GR" sz="2000" dirty="0">
                <a:solidFill>
                  <a:prstClr val="black"/>
                </a:solidFill>
                <a:latin typeface="Calibri"/>
              </a:rPr>
              <a:t>Μέθοδοι παρακολούθησης και μοντελοποίησης Παράκτιας Μορφοδυναμικής</a:t>
            </a:r>
          </a:p>
        </p:txBody>
      </p:sp>
      <p:sp>
        <p:nvSpPr>
          <p:cNvPr id="5" name="Rectangle 5"/>
          <p:cNvSpPr>
            <a:spLocks noChangeArrowheads="1"/>
          </p:cNvSpPr>
          <p:nvPr/>
        </p:nvSpPr>
        <p:spPr bwMode="auto">
          <a:xfrm>
            <a:off x="214313" y="214313"/>
            <a:ext cx="8750300" cy="6500812"/>
          </a:xfrm>
          <a:prstGeom prst="rect">
            <a:avLst/>
          </a:prstGeom>
          <a:noFill/>
          <a:ln w="73025" cmpd="thickThin">
            <a:solidFill>
              <a:srgbClr val="176FB1"/>
            </a:solidFill>
            <a:miter lim="800000"/>
            <a:headEnd/>
            <a:tailEnd/>
          </a:ln>
        </p:spPr>
        <p:txBody>
          <a:bodyPr/>
          <a:lstStyle/>
          <a:p>
            <a:pPr marL="342900" indent="-342900">
              <a:lnSpc>
                <a:spcPct val="105000"/>
              </a:lnSpc>
              <a:spcBef>
                <a:spcPct val="20000"/>
              </a:spcBef>
              <a:buClr>
                <a:srgbClr val="FFFF66"/>
              </a:buClr>
            </a:pPr>
            <a:endParaRPr lang="el-GR">
              <a:solidFill>
                <a:srgbClr val="003366"/>
              </a:solidFill>
              <a:latin typeface="Calibri" pitchFamily="34" charset="0"/>
            </a:endParaRPr>
          </a:p>
        </p:txBody>
      </p:sp>
      <p:sp>
        <p:nvSpPr>
          <p:cNvPr id="6" name="Rectangle 2"/>
          <p:cNvSpPr txBox="1">
            <a:spLocks noChangeArrowheads="1"/>
          </p:cNvSpPr>
          <p:nvPr/>
        </p:nvSpPr>
        <p:spPr bwMode="auto">
          <a:xfrm>
            <a:off x="755576" y="548680"/>
            <a:ext cx="7848872" cy="720080"/>
          </a:xfrm>
          <a:prstGeom prst="rect">
            <a:avLst/>
          </a:prstGeom>
          <a:solidFill>
            <a:schemeClr val="accent5">
              <a:lumMod val="60000"/>
              <a:lumOff val="40000"/>
            </a:schemeClr>
          </a:solidFill>
          <a:ln w="9525">
            <a:noFill/>
            <a:miter lim="800000"/>
            <a:headEnd/>
            <a:tailEnd/>
          </a:ln>
          <a:effectLst>
            <a:glow rad="63500">
              <a:schemeClr val="accent5">
                <a:satMod val="175000"/>
                <a:alpha val="40000"/>
              </a:schemeClr>
            </a:glow>
            <a:outerShdw blurRad="63500" sx="102000" sy="102000" algn="c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lgn="ctr">
              <a:defRPr/>
            </a:pPr>
            <a:r>
              <a:rPr lang="el-GR" sz="3200" b="1" dirty="0">
                <a:solidFill>
                  <a:prstClr val="black"/>
                </a:solidFill>
                <a:latin typeface="Calibri"/>
                <a:cs typeface="Times New Roman" pitchFamily="18" charset="0"/>
              </a:rPr>
              <a:t>Δομή Μαθήματος</a:t>
            </a:r>
            <a:endParaRPr lang="el-GR" sz="3200" dirty="0">
              <a:solidFill>
                <a:prstClr val="black"/>
              </a:solidFill>
              <a:effectLst>
                <a:outerShdw blurRad="38100" dist="38100" dir="2700000" algn="tl">
                  <a:srgbClr val="C0C0C0"/>
                </a:outerShdw>
              </a:effectLst>
            </a:endParaRPr>
          </a:p>
        </p:txBody>
      </p:sp>
      <p:pic>
        <p:nvPicPr>
          <p:cNvPr id="8" name="Picture 2"/>
          <p:cNvPicPr>
            <a:picLocks noChangeAspect="1" noChangeArrowheads="1"/>
          </p:cNvPicPr>
          <p:nvPr/>
        </p:nvPicPr>
        <p:blipFill>
          <a:blip r:embed="rId3" cstate="print"/>
          <a:srcRect/>
          <a:stretch>
            <a:fillRect/>
          </a:stretch>
        </p:blipFill>
        <p:spPr bwMode="auto">
          <a:xfrm>
            <a:off x="755576" y="548680"/>
            <a:ext cx="720080" cy="724244"/>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p>
        </p:txBody>
      </p:sp>
      <p:sp>
        <p:nvSpPr>
          <p:cNvPr id="778246" name="Rectangle 6"/>
          <p:cNvSpPr>
            <a:spLocks noChangeArrowheads="1"/>
          </p:cNvSpPr>
          <p:nvPr/>
        </p:nvSpPr>
        <p:spPr bwMode="auto">
          <a:xfrm>
            <a:off x="323528" y="1562832"/>
            <a:ext cx="8496944" cy="2800767"/>
          </a:xfrm>
          <a:prstGeom prst="rect">
            <a:avLst/>
          </a:prstGeom>
          <a:noFill/>
          <a:ln w="9525" algn="ctr">
            <a:noFill/>
            <a:miter lim="800000"/>
            <a:headEnd/>
            <a:tailEnd/>
          </a:ln>
          <a:effectLst/>
        </p:spPr>
        <p:txBody>
          <a:bodyPr wrap="square">
            <a:spAutoFit/>
          </a:bodyPr>
          <a:lstStyle/>
          <a:p>
            <a:pPr algn="justLow">
              <a:spcBef>
                <a:spcPts val="0"/>
              </a:spcBef>
            </a:pPr>
            <a:r>
              <a:rPr lang="el-GR" sz="1600" dirty="0">
                <a:latin typeface="Calibri" pitchFamily="34" charset="0"/>
                <a:cs typeface="Calibri" pitchFamily="34" charset="0"/>
              </a:rPr>
              <a:t>Η </a:t>
            </a:r>
            <a:r>
              <a:rPr lang="el-GR" sz="1600" b="1" dirty="0">
                <a:solidFill>
                  <a:srgbClr val="3333FF"/>
                </a:solidFill>
                <a:latin typeface="Calibri" pitchFamily="34" charset="0"/>
                <a:cs typeface="Calibri" pitchFamily="34" charset="0"/>
              </a:rPr>
              <a:t>στέψη </a:t>
            </a:r>
            <a:r>
              <a:rPr lang="el-GR" sz="1600" dirty="0">
                <a:latin typeface="Calibri" pitchFamily="34" charset="0"/>
                <a:cs typeface="Calibri" pitchFamily="34" charset="0"/>
              </a:rPr>
              <a:t>τους βρίσκεται κάτω από την επιφάνεια της θάλασσας ή και </a:t>
            </a:r>
            <a:r>
              <a:rPr lang="el-GR" sz="1600" b="1" dirty="0">
                <a:solidFill>
                  <a:srgbClr val="3333FF"/>
                </a:solidFill>
                <a:latin typeface="Calibri" pitchFamily="34" charset="0"/>
                <a:cs typeface="Calibri" pitchFamily="34" charset="0"/>
              </a:rPr>
              <a:t>πλησίον της ίσαλης γραμμής</a:t>
            </a:r>
            <a:r>
              <a:rPr lang="el-GR" sz="1600" dirty="0">
                <a:latin typeface="Calibri" pitchFamily="34" charset="0"/>
                <a:cs typeface="Calibri" pitchFamily="34" charset="0"/>
              </a:rPr>
              <a:t>, επιτρέποντας τον κυματισμό να τους υπερπηδά και να διαδίδεται κατάντη. Λόγω της παρουσίας τους, ένα μέρος της κυματικής ενέργειας ανακλάται προς τα ανοιχτά, ένα μέρος αποσβένεται λόγω θραύσης και ένα μέρος της μεταδίδεται προς την ακτή.</a:t>
            </a:r>
          </a:p>
          <a:p>
            <a:pPr algn="justLow">
              <a:spcBef>
                <a:spcPts val="0"/>
              </a:spcBef>
            </a:pPr>
            <a:endParaRPr lang="el-GR" sz="1600" dirty="0">
              <a:latin typeface="Calibri" pitchFamily="34" charset="0"/>
              <a:cs typeface="Calibri" pitchFamily="34" charset="0"/>
            </a:endParaRPr>
          </a:p>
          <a:p>
            <a:pPr algn="justLow">
              <a:spcBef>
                <a:spcPts val="0"/>
              </a:spcBef>
            </a:pPr>
            <a:r>
              <a:rPr lang="el-GR" sz="1600" dirty="0">
                <a:latin typeface="Calibri" pitchFamily="34" charset="0"/>
                <a:cs typeface="Calibri" pitchFamily="34" charset="0"/>
              </a:rPr>
              <a:t>Η χαμηλή στέψη επιτρέπει στο νερό να κυκλοφορεί από πάνω τους, πράγμα που βοηθά στην ανανέωση των υδάτων. </a:t>
            </a:r>
          </a:p>
          <a:p>
            <a:pPr algn="justLow">
              <a:spcBef>
                <a:spcPts val="0"/>
              </a:spcBef>
            </a:pPr>
            <a:endParaRPr lang="el-GR" sz="1600" dirty="0">
              <a:latin typeface="Calibri" pitchFamily="34" charset="0"/>
              <a:cs typeface="Calibri" pitchFamily="34" charset="0"/>
            </a:endParaRPr>
          </a:p>
          <a:p>
            <a:pPr algn="justLow">
              <a:spcBef>
                <a:spcPts val="0"/>
              </a:spcBef>
            </a:pPr>
            <a:r>
              <a:rPr lang="el-GR" sz="1600" dirty="0">
                <a:solidFill>
                  <a:prstClr val="black"/>
                </a:solidFill>
                <a:latin typeface="Calibri" pitchFamily="34" charset="0"/>
                <a:cs typeface="Calibri" pitchFamily="34" charset="0"/>
              </a:rPr>
              <a:t>Πρόκειται για τεχνικά έργα χωρίς οπτική όχληση και σχετικά ελεύθερη κυκλοφορία των νερών. </a:t>
            </a:r>
            <a:r>
              <a:rPr lang="el-GR" sz="1600" dirty="0">
                <a:latin typeface="Calibri" pitchFamily="34" charset="0"/>
                <a:cs typeface="Calibri" pitchFamily="34" charset="0"/>
              </a:rPr>
              <a:t>Η χρήση τους αποτελεί μια σύγχρονη και περιβαλλοντικά αποδεκτή λύση, η οποία διερευνάται συστηματικά τα τελευταία χρόνια. </a:t>
            </a:r>
            <a:endParaRPr lang="el-GR" sz="1600" b="0" dirty="0">
              <a:effectLst/>
              <a:latin typeface="+mn-lt"/>
            </a:endParaRPr>
          </a:p>
        </p:txBody>
      </p:sp>
      <p:sp>
        <p:nvSpPr>
          <p:cNvPr id="778248" name="Rectangle 8"/>
          <p:cNvSpPr>
            <a:spLocks noChangeArrowheads="1"/>
          </p:cNvSpPr>
          <p:nvPr/>
        </p:nvSpPr>
        <p:spPr bwMode="auto">
          <a:xfrm>
            <a:off x="107504" y="968940"/>
            <a:ext cx="4103688" cy="461665"/>
          </a:xfrm>
          <a:prstGeom prst="rect">
            <a:avLst/>
          </a:prstGeom>
          <a:noFill/>
          <a:ln w="9525">
            <a:noFill/>
            <a:miter lim="800000"/>
            <a:headEnd/>
            <a:tailEnd/>
          </a:ln>
          <a:effectLst/>
        </p:spPr>
        <p:txBody>
          <a:bodyPr wrap="square">
            <a:spAutoFit/>
          </a:bodyPr>
          <a:lstStyle/>
          <a:p>
            <a:pPr algn="ctr">
              <a:buFontTx/>
              <a:buNone/>
            </a:pPr>
            <a:r>
              <a:rPr lang="el-GR" dirty="0">
                <a:solidFill>
                  <a:srgbClr val="3333FF"/>
                </a:solidFill>
                <a:latin typeface="+mn-lt"/>
              </a:rPr>
              <a:t>Βυθισμένοι Κυματοθραύστες</a:t>
            </a:r>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pic>
        <p:nvPicPr>
          <p:cNvPr id="1335298" name="Picture 2"/>
          <p:cNvPicPr>
            <a:picLocks noChangeAspect="1" noChangeArrowheads="1"/>
          </p:cNvPicPr>
          <p:nvPr/>
        </p:nvPicPr>
        <p:blipFill>
          <a:blip r:embed="rId5" cstate="print"/>
          <a:srcRect t="53743"/>
          <a:stretch>
            <a:fillRect/>
          </a:stretch>
        </p:blipFill>
        <p:spPr bwMode="auto">
          <a:xfrm>
            <a:off x="1979712" y="4653136"/>
            <a:ext cx="5639072" cy="182113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ChangeArrowheads="1"/>
          </p:cNvSpPr>
          <p:nvPr/>
        </p:nvSpPr>
        <p:spPr bwMode="auto">
          <a:xfrm>
            <a:off x="-252536" y="1020966"/>
            <a:ext cx="5292080" cy="484235"/>
          </a:xfrm>
          <a:prstGeom prst="rect">
            <a:avLst/>
          </a:prstGeom>
          <a:noFill/>
          <a:ln w="9525">
            <a:noFill/>
            <a:miter lim="800000"/>
            <a:headEnd/>
            <a:tailEnd/>
          </a:ln>
          <a:effectLst/>
        </p:spPr>
        <p:txBody>
          <a:bodyPr wrap="square">
            <a:spAutoFit/>
          </a:bodyPr>
          <a:lstStyle/>
          <a:p>
            <a:pPr marL="342900" indent="-342900" algn="ctr">
              <a:lnSpc>
                <a:spcPct val="125000"/>
              </a:lnSpc>
              <a:buFontTx/>
              <a:buNone/>
            </a:pPr>
            <a:r>
              <a:rPr lang="el-GR" sz="2200" dirty="0">
                <a:solidFill>
                  <a:srgbClr val="3333FF"/>
                </a:solidFill>
                <a:latin typeface="+mn-lt"/>
              </a:rPr>
              <a:t>Θωρακίσεις ακτών - παράκτιοι τοίχοι</a:t>
            </a:r>
          </a:p>
        </p:txBody>
      </p:sp>
      <p:sp>
        <p:nvSpPr>
          <p:cNvPr id="801795" name="Rectangle 3"/>
          <p:cNvSpPr>
            <a:spLocks noChangeArrowheads="1"/>
          </p:cNvSpPr>
          <p:nvPr/>
        </p:nvSpPr>
        <p:spPr bwMode="auto">
          <a:xfrm>
            <a:off x="251520" y="1781901"/>
            <a:ext cx="8496944" cy="1400383"/>
          </a:xfrm>
          <a:prstGeom prst="rect">
            <a:avLst/>
          </a:prstGeom>
          <a:noFill/>
          <a:ln w="9525" algn="ctr">
            <a:noFill/>
            <a:miter lim="800000"/>
            <a:headEnd/>
            <a:tailEnd/>
          </a:ln>
          <a:effectLst/>
        </p:spPr>
        <p:txBody>
          <a:bodyPr wrap="square">
            <a:spAutoFit/>
          </a:bodyPr>
          <a:lstStyle/>
          <a:p>
            <a:pPr algn="justLow">
              <a:spcBef>
                <a:spcPts val="0"/>
              </a:spcBef>
              <a:buFontTx/>
              <a:buNone/>
            </a:pPr>
            <a:r>
              <a:rPr lang="el-GR" sz="1700" dirty="0">
                <a:latin typeface="+mn-lt"/>
              </a:rPr>
              <a:t>Οι θωρακίσεις των ακτών και οι παράκτιοι τοίχοι αντιστήριξης πρανών κατασκευάζονται πάνω στην ακτή με</a:t>
            </a:r>
            <a:r>
              <a:rPr lang="en-US" sz="1700" dirty="0">
                <a:latin typeface="+mn-lt"/>
              </a:rPr>
              <a:t> </a:t>
            </a:r>
            <a:r>
              <a:rPr lang="el-GR" sz="1700" dirty="0">
                <a:latin typeface="+mn-lt"/>
              </a:rPr>
              <a:t>σκοπό να αποφευχθεί η διάβρωση της ακτής αλλά και να προστατευτούν οι υποδομές (δρόμοι, δίκτυα κ.λπ.)</a:t>
            </a:r>
            <a:r>
              <a:rPr lang="en-US" sz="1700" dirty="0">
                <a:latin typeface="+mn-lt"/>
              </a:rPr>
              <a:t> </a:t>
            </a:r>
            <a:r>
              <a:rPr lang="el-GR" sz="1700" dirty="0">
                <a:latin typeface="+mn-lt"/>
              </a:rPr>
              <a:t>καθώς και οι παράκτιοι οικισμοί από τις πλημμύρες, κάτω από συνθήκες ακραίων ή έντονων καιρικών</a:t>
            </a:r>
            <a:r>
              <a:rPr lang="en-US" sz="1700" dirty="0">
                <a:latin typeface="+mn-lt"/>
              </a:rPr>
              <a:t> </a:t>
            </a:r>
            <a:r>
              <a:rPr lang="el-GR" sz="1700" dirty="0">
                <a:latin typeface="+mn-lt"/>
              </a:rPr>
              <a:t>φαινομένων συνδυασμένης αναρρίχησης κυματισμών και ανόδου της στάθμης της θάλασσας.</a:t>
            </a: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«Σκληρά Μέτρα» προστασίας</a:t>
            </a:r>
          </a:p>
        </p:txBody>
      </p:sp>
      <p:sp>
        <p:nvSpPr>
          <p:cNvPr id="5"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6" name="5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pic>
        <p:nvPicPr>
          <p:cNvPr id="1246210" name="Picture 2"/>
          <p:cNvPicPr>
            <a:picLocks noChangeAspect="1" noChangeArrowheads="1"/>
          </p:cNvPicPr>
          <p:nvPr/>
        </p:nvPicPr>
        <p:blipFill>
          <a:blip r:embed="rId5" cstate="print"/>
          <a:srcRect/>
          <a:stretch>
            <a:fillRect/>
          </a:stretch>
        </p:blipFill>
        <p:spPr bwMode="auto">
          <a:xfrm>
            <a:off x="1259632" y="3675716"/>
            <a:ext cx="6840760" cy="286068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solidFill>
                <a:prstClr val="black"/>
              </a:solidFill>
            </a:endParaRPr>
          </a:p>
        </p:txBody>
      </p:sp>
      <p:sp>
        <p:nvSpPr>
          <p:cNvPr id="778243" name="Rectangle 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GB">
              <a:solidFill>
                <a:prstClr val="black"/>
              </a:solidFill>
            </a:endParaRPr>
          </a:p>
        </p:txBody>
      </p:sp>
      <p:sp>
        <p:nvSpPr>
          <p:cNvPr id="6"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«Σκληρά Μέτρα» προστασίας</a:t>
            </a:r>
          </a:p>
        </p:txBody>
      </p:sp>
      <p:cxnSp>
        <p:nvCxnSpPr>
          <p:cNvPr id="7" name="6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fontAlgn="auto">
              <a:spcAft>
                <a:spcPts val="0"/>
              </a:spcAft>
              <a:defRPr/>
            </a:pPr>
            <a:endParaRPr lang="el-GR" sz="3200" dirty="0">
              <a:solidFill>
                <a:prstClr val="black"/>
              </a:solidFill>
              <a:latin typeface="Bookman Old Style" pitchFamily="18" charset="0"/>
            </a:endParaRPr>
          </a:p>
        </p:txBody>
      </p:sp>
      <p:cxnSp>
        <p:nvCxnSpPr>
          <p:cNvPr id="9" name="8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6"/>
          <p:cNvSpPr>
            <a:spLocks noChangeArrowheads="1"/>
          </p:cNvSpPr>
          <p:nvPr/>
        </p:nvSpPr>
        <p:spPr bwMode="auto">
          <a:xfrm>
            <a:off x="251520" y="1952455"/>
            <a:ext cx="8496944" cy="4524315"/>
          </a:xfrm>
          <a:prstGeom prst="rect">
            <a:avLst/>
          </a:prstGeom>
          <a:noFill/>
          <a:ln w="9525" algn="ctr">
            <a:noFill/>
            <a:miter lim="800000"/>
            <a:headEnd/>
            <a:tailEnd/>
          </a:ln>
          <a:effectLst/>
        </p:spPr>
        <p:txBody>
          <a:bodyPr wrap="square">
            <a:spAutoFit/>
          </a:bodyPr>
          <a:lstStyle/>
          <a:p>
            <a:pPr algn="justLow">
              <a:spcBef>
                <a:spcPts val="0"/>
              </a:spcBef>
            </a:pPr>
            <a:r>
              <a:rPr lang="el-GR" sz="1800" b="1" u="sng" dirty="0">
                <a:solidFill>
                  <a:srgbClr val="3333FF"/>
                </a:solidFill>
                <a:latin typeface="Calibri"/>
              </a:rPr>
              <a:t>Πλεονεκτήματα</a:t>
            </a:r>
          </a:p>
          <a:p>
            <a:pPr marL="180975" indent="-180975" algn="justLow">
              <a:spcBef>
                <a:spcPts val="0"/>
              </a:spcBef>
              <a:buFont typeface="Arial" pitchFamily="34" charset="0"/>
              <a:buChar char="•"/>
            </a:pPr>
            <a:r>
              <a:rPr lang="el-GR" sz="1800" dirty="0">
                <a:solidFill>
                  <a:prstClr val="black"/>
                </a:solidFill>
                <a:latin typeface="Calibri"/>
              </a:rPr>
              <a:t>Αποτελεσματικοί στην προστασία υποδομών από παράκτιες πλημμύρες και υπερπήδηση κυματισμών</a:t>
            </a:r>
          </a:p>
          <a:p>
            <a:pPr marL="180975" indent="-180975" algn="justLow">
              <a:spcBef>
                <a:spcPts val="0"/>
              </a:spcBef>
              <a:buFont typeface="Arial" pitchFamily="34" charset="0"/>
              <a:buChar char="•"/>
            </a:pPr>
            <a:r>
              <a:rPr lang="el-GR" sz="1800" dirty="0">
                <a:solidFill>
                  <a:prstClr val="black"/>
                </a:solidFill>
                <a:latin typeface="Calibri"/>
              </a:rPr>
              <a:t>Μπορούν να αντισταθούν σε έντονη έκθεση </a:t>
            </a:r>
          </a:p>
          <a:p>
            <a:pPr marL="180975" indent="-180975" algn="justLow">
              <a:spcBef>
                <a:spcPts val="0"/>
              </a:spcBef>
              <a:buFont typeface="Arial" pitchFamily="34" charset="0"/>
              <a:buChar char="•"/>
            </a:pPr>
            <a:r>
              <a:rPr lang="el-GR" sz="1800" dirty="0">
                <a:solidFill>
                  <a:prstClr val="black"/>
                </a:solidFill>
                <a:latin typeface="Calibri"/>
              </a:rPr>
              <a:t>Εξυπηρετούν ως πεζόδρομοι</a:t>
            </a:r>
          </a:p>
          <a:p>
            <a:pPr algn="justLow">
              <a:spcBef>
                <a:spcPts val="0"/>
              </a:spcBef>
            </a:pPr>
            <a:endParaRPr lang="el-GR" sz="1800" dirty="0">
              <a:solidFill>
                <a:prstClr val="black"/>
              </a:solidFill>
              <a:latin typeface="Calibri"/>
            </a:endParaRPr>
          </a:p>
          <a:p>
            <a:pPr algn="justLow">
              <a:spcBef>
                <a:spcPts val="0"/>
              </a:spcBef>
            </a:pPr>
            <a:r>
              <a:rPr lang="el-GR" sz="1800" b="1" u="sng" dirty="0">
                <a:solidFill>
                  <a:srgbClr val="3333FF"/>
                </a:solidFill>
                <a:latin typeface="Calibri"/>
              </a:rPr>
              <a:t>Μειονεκτήματα</a:t>
            </a:r>
          </a:p>
          <a:p>
            <a:pPr marL="180975" indent="-180975" algn="justLow">
              <a:spcBef>
                <a:spcPts val="0"/>
              </a:spcBef>
              <a:buFont typeface="Arial" pitchFamily="34" charset="0"/>
              <a:buChar char="•"/>
            </a:pPr>
            <a:r>
              <a:rPr lang="el-GR" sz="1800" dirty="0">
                <a:solidFill>
                  <a:prstClr val="black"/>
                </a:solidFill>
                <a:latin typeface="Calibri"/>
              </a:rPr>
              <a:t>Τα κύματα ανακλώνται στον τοίχο δημιουργώντας μεγάλες τυρβώδεις ροές που απομακρύνουν την άμμο ή αλλά προστατευτικά υλικά εμπρός από τον τοίχο με αποτέλεσμα την υποσκαφή του (</a:t>
            </a:r>
            <a:r>
              <a:rPr lang="el-GR" sz="1800" dirty="0" err="1">
                <a:solidFill>
                  <a:prstClr val="black"/>
                </a:solidFill>
                <a:latin typeface="Calibri"/>
              </a:rPr>
              <a:t>active</a:t>
            </a:r>
            <a:r>
              <a:rPr lang="el-GR" sz="1800" dirty="0">
                <a:solidFill>
                  <a:prstClr val="black"/>
                </a:solidFill>
                <a:latin typeface="Calibri"/>
              </a:rPr>
              <a:t> </a:t>
            </a:r>
            <a:r>
              <a:rPr lang="el-GR" sz="1800" dirty="0" err="1">
                <a:solidFill>
                  <a:prstClr val="black"/>
                </a:solidFill>
                <a:latin typeface="Calibri"/>
              </a:rPr>
              <a:t>degradation</a:t>
            </a:r>
            <a:r>
              <a:rPr lang="el-GR" sz="1800" dirty="0">
                <a:solidFill>
                  <a:prstClr val="black"/>
                </a:solidFill>
                <a:latin typeface="Calibri"/>
              </a:rPr>
              <a:t>). </a:t>
            </a:r>
          </a:p>
          <a:p>
            <a:pPr marL="180975" indent="-180975" algn="justLow">
              <a:spcBef>
                <a:spcPts val="0"/>
              </a:spcBef>
              <a:buFont typeface="Arial" pitchFamily="34" charset="0"/>
              <a:buChar char="•"/>
            </a:pPr>
            <a:endParaRPr lang="el-GR" sz="1800" dirty="0">
              <a:solidFill>
                <a:prstClr val="black"/>
              </a:solidFill>
              <a:latin typeface="Calibri"/>
            </a:endParaRPr>
          </a:p>
          <a:p>
            <a:pPr marL="180975" indent="-180975" algn="justLow">
              <a:spcBef>
                <a:spcPts val="0"/>
              </a:spcBef>
              <a:buFont typeface="Arial" pitchFamily="34" charset="0"/>
              <a:buChar char="•"/>
            </a:pPr>
            <a:r>
              <a:rPr lang="el-GR" sz="1800" dirty="0">
                <a:solidFill>
                  <a:prstClr val="black"/>
                </a:solidFill>
                <a:latin typeface="Calibri"/>
              </a:rPr>
              <a:t>Μείωση του εύρους της παραλίας λόγω ανάκλασης των κυματισμών πάνω στο μέτωπο, οι οποίοι δεν χάνουν σημαντική ποσότητα</a:t>
            </a:r>
            <a:r>
              <a:rPr lang="en-US" sz="1800" dirty="0">
                <a:solidFill>
                  <a:prstClr val="black"/>
                </a:solidFill>
                <a:latin typeface="Calibri"/>
              </a:rPr>
              <a:t> </a:t>
            </a:r>
            <a:r>
              <a:rPr lang="el-GR" sz="1800" dirty="0">
                <a:solidFill>
                  <a:prstClr val="black"/>
                </a:solidFill>
                <a:latin typeface="Calibri"/>
              </a:rPr>
              <a:t>της ενέργειάς τους και μεταδίδονται προς τα ανοιχτά παρασέρνοντας και την άμμο. Επίσης δεν θα μπορεί η ακτή να οπισθοχωρήσει ως απόκριση στην άνοδο της θαλάσσιας στάθμης (</a:t>
            </a:r>
            <a:r>
              <a:rPr lang="el-GR" sz="1800" dirty="0" err="1">
                <a:solidFill>
                  <a:prstClr val="black"/>
                </a:solidFill>
                <a:latin typeface="Calibri"/>
              </a:rPr>
              <a:t>passive</a:t>
            </a:r>
            <a:r>
              <a:rPr lang="el-GR" sz="1800" dirty="0">
                <a:solidFill>
                  <a:prstClr val="black"/>
                </a:solidFill>
                <a:latin typeface="Calibri"/>
              </a:rPr>
              <a:t> </a:t>
            </a:r>
            <a:r>
              <a:rPr lang="el-GR" sz="1800" dirty="0" err="1">
                <a:solidFill>
                  <a:prstClr val="black"/>
                </a:solidFill>
                <a:latin typeface="Calibri"/>
              </a:rPr>
              <a:t>beach</a:t>
            </a:r>
            <a:r>
              <a:rPr lang="el-GR" sz="1800" dirty="0">
                <a:solidFill>
                  <a:prstClr val="black"/>
                </a:solidFill>
                <a:latin typeface="Calibri"/>
              </a:rPr>
              <a:t> </a:t>
            </a:r>
            <a:r>
              <a:rPr lang="el-GR" sz="1800" dirty="0" err="1">
                <a:solidFill>
                  <a:prstClr val="black"/>
                </a:solidFill>
                <a:latin typeface="Calibri"/>
              </a:rPr>
              <a:t>degradation</a:t>
            </a:r>
            <a:r>
              <a:rPr lang="el-GR" sz="1800" dirty="0">
                <a:solidFill>
                  <a:prstClr val="black"/>
                </a:solidFill>
                <a:latin typeface="Calibri"/>
              </a:rPr>
              <a:t>). </a:t>
            </a:r>
          </a:p>
        </p:txBody>
      </p:sp>
      <p:sp>
        <p:nvSpPr>
          <p:cNvPr id="13" name="Rectangle 2"/>
          <p:cNvSpPr>
            <a:spLocks noChangeArrowheads="1"/>
          </p:cNvSpPr>
          <p:nvPr/>
        </p:nvSpPr>
        <p:spPr bwMode="auto">
          <a:xfrm>
            <a:off x="107504" y="1217031"/>
            <a:ext cx="4644008" cy="484235"/>
          </a:xfrm>
          <a:prstGeom prst="rect">
            <a:avLst/>
          </a:prstGeom>
          <a:noFill/>
          <a:ln w="9525">
            <a:noFill/>
            <a:miter lim="800000"/>
            <a:headEnd/>
            <a:tailEnd/>
          </a:ln>
          <a:effectLst/>
        </p:spPr>
        <p:txBody>
          <a:bodyPr wrap="square">
            <a:spAutoFit/>
          </a:bodyPr>
          <a:lstStyle/>
          <a:p>
            <a:pPr marL="342900" indent="-342900" algn="ctr">
              <a:lnSpc>
                <a:spcPct val="125000"/>
              </a:lnSpc>
              <a:buFontTx/>
              <a:buNone/>
            </a:pPr>
            <a:r>
              <a:rPr lang="el-GR" sz="2200" dirty="0">
                <a:solidFill>
                  <a:srgbClr val="3333FF"/>
                </a:solidFill>
                <a:latin typeface="+mn-lt"/>
              </a:rPr>
              <a:t>Θωρακίσεις ακτών - παράκτιοι τοίχοι</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2" cstate="email"/>
          <a:srcRect/>
          <a:stretch>
            <a:fillRect/>
          </a:stretch>
        </p:blipFill>
        <p:spPr bwMode="auto">
          <a:xfrm>
            <a:off x="251520" y="1124744"/>
            <a:ext cx="3240088" cy="2108200"/>
          </a:xfrm>
          <a:prstGeom prst="rect">
            <a:avLst/>
          </a:prstGeom>
          <a:noFill/>
          <a:ln w="9525">
            <a:noFill/>
            <a:miter lim="800000"/>
            <a:headEnd/>
            <a:tailEnd/>
          </a:ln>
        </p:spPr>
      </p:pic>
      <p:pic>
        <p:nvPicPr>
          <p:cNvPr id="79875" name="Picture 5" descr="IMG0079"/>
          <p:cNvPicPr>
            <a:picLocks noChangeAspect="1" noChangeArrowheads="1"/>
          </p:cNvPicPr>
          <p:nvPr/>
        </p:nvPicPr>
        <p:blipFill>
          <a:blip r:embed="rId3" cstate="email"/>
          <a:srcRect/>
          <a:stretch>
            <a:fillRect/>
          </a:stretch>
        </p:blipFill>
        <p:spPr bwMode="auto">
          <a:xfrm>
            <a:off x="3995936" y="1124744"/>
            <a:ext cx="4752975" cy="3087687"/>
          </a:xfrm>
          <a:prstGeom prst="rect">
            <a:avLst/>
          </a:prstGeom>
          <a:noFill/>
          <a:ln w="9525">
            <a:noFill/>
            <a:miter lim="800000"/>
            <a:headEnd/>
            <a:tailEnd/>
          </a:ln>
        </p:spPr>
      </p:pic>
      <p:pic>
        <p:nvPicPr>
          <p:cNvPr id="79876" name="Picture 7" descr="erosion a"/>
          <p:cNvPicPr>
            <a:picLocks noChangeAspect="1" noChangeArrowheads="1"/>
          </p:cNvPicPr>
          <p:nvPr/>
        </p:nvPicPr>
        <p:blipFill>
          <a:blip r:embed="rId4" cstate="email"/>
          <a:srcRect l="9917" r="51486" b="48708"/>
          <a:stretch>
            <a:fillRect/>
          </a:stretch>
        </p:blipFill>
        <p:spPr bwMode="auto">
          <a:xfrm>
            <a:off x="323528" y="3284984"/>
            <a:ext cx="3168650" cy="2936875"/>
          </a:xfrm>
          <a:prstGeom prst="rect">
            <a:avLst/>
          </a:prstGeom>
          <a:noFill/>
          <a:ln w="9525">
            <a:noFill/>
            <a:miter lim="800000"/>
            <a:headEnd/>
            <a:tailEnd/>
          </a:ln>
        </p:spPr>
      </p:pic>
      <p:sp>
        <p:nvSpPr>
          <p:cNvPr id="161800" name="Text Box 8"/>
          <p:cNvSpPr txBox="1">
            <a:spLocks noChangeArrowheads="1"/>
          </p:cNvSpPr>
          <p:nvPr/>
        </p:nvSpPr>
        <p:spPr bwMode="auto">
          <a:xfrm>
            <a:off x="3635896" y="4437112"/>
            <a:ext cx="5400600" cy="1754326"/>
          </a:xfrm>
          <a:prstGeom prst="rect">
            <a:avLst/>
          </a:prstGeom>
          <a:noFill/>
          <a:ln w="9525">
            <a:noFill/>
            <a:miter lim="800000"/>
            <a:headEnd/>
            <a:tailEnd/>
          </a:ln>
          <a:effectLst/>
        </p:spPr>
        <p:txBody>
          <a:bodyPr wrap="square">
            <a:spAutoFit/>
          </a:bodyPr>
          <a:lstStyle/>
          <a:p>
            <a:pPr>
              <a:defRPr/>
            </a:pPr>
            <a:r>
              <a:rPr lang="el-GR" altLang="en-US" sz="1800" b="1" dirty="0">
                <a:solidFill>
                  <a:srgbClr val="0070C0"/>
                </a:solidFill>
                <a:effectLst/>
                <a:latin typeface="+mn-lt"/>
              </a:rPr>
              <a:t>Σχήμα 9-9 </a:t>
            </a:r>
            <a:r>
              <a:rPr lang="el-GR" sz="1800" dirty="0">
                <a:solidFill>
                  <a:srgbClr val="000000"/>
                </a:solidFill>
                <a:latin typeface="Calibri" pitchFamily="34" charset="0"/>
                <a:cs typeface="Calibri" pitchFamily="34" charset="0"/>
              </a:rPr>
              <a:t>Διάβρωση παραλιών από άστοχα παράκτια έργα όπως παράκτιοι τοίχοι (</a:t>
            </a:r>
            <a:r>
              <a:rPr lang="en-US" sz="1800" dirty="0">
                <a:solidFill>
                  <a:srgbClr val="000000"/>
                </a:solidFill>
                <a:latin typeface="Calibri" pitchFamily="34" charset="0"/>
                <a:cs typeface="Calibri" pitchFamily="34" charset="0"/>
              </a:rPr>
              <a:t>fronting seawalls</a:t>
            </a:r>
            <a:r>
              <a:rPr lang="el-GR" sz="1800" dirty="0">
                <a:solidFill>
                  <a:srgbClr val="000000"/>
                </a:solidFill>
                <a:latin typeface="Calibri" pitchFamily="34" charset="0"/>
                <a:cs typeface="Calibri" pitchFamily="34" charset="0"/>
              </a:rPr>
              <a:t>)</a:t>
            </a:r>
            <a:r>
              <a:rPr lang="en-US" sz="1800" dirty="0">
                <a:solidFill>
                  <a:srgbClr val="000000"/>
                </a:solidFill>
                <a:latin typeface="Calibri" pitchFamily="34" charset="0"/>
                <a:cs typeface="Calibri" pitchFamily="34" charset="0"/>
              </a:rPr>
              <a:t>: </a:t>
            </a:r>
          </a:p>
          <a:p>
            <a:pPr marL="342900" indent="-342900">
              <a:buFontTx/>
              <a:buAutoNum type="alphaLcParenBoth"/>
              <a:defRPr/>
            </a:pPr>
            <a:r>
              <a:rPr lang="en-US" sz="1800" dirty="0">
                <a:solidFill>
                  <a:srgbClr val="000000"/>
                </a:solidFill>
                <a:latin typeface="Calibri" pitchFamily="34" charset="0"/>
                <a:cs typeface="Calibri" pitchFamily="34" charset="0"/>
              </a:rPr>
              <a:t>Florida (Morton et al., 2004), </a:t>
            </a:r>
          </a:p>
          <a:p>
            <a:pPr marL="342900" indent="-342900">
              <a:buFontTx/>
              <a:buAutoNum type="alphaLcParenBoth"/>
              <a:defRPr/>
            </a:pPr>
            <a:r>
              <a:rPr lang="el-GR" sz="1800" dirty="0">
                <a:solidFill>
                  <a:srgbClr val="000000"/>
                </a:solidFill>
                <a:latin typeface="Calibri" pitchFamily="34" charset="0"/>
                <a:cs typeface="Calibri" pitchFamily="34" charset="0"/>
              </a:rPr>
              <a:t>Ερεσός, Λέσβος</a:t>
            </a:r>
            <a:endParaRPr lang="en-US" sz="1800" dirty="0">
              <a:solidFill>
                <a:srgbClr val="000000"/>
              </a:solidFill>
              <a:latin typeface="Calibri" pitchFamily="34" charset="0"/>
              <a:cs typeface="Calibri" pitchFamily="34" charset="0"/>
            </a:endParaRPr>
          </a:p>
          <a:p>
            <a:pPr marL="342900" indent="-342900">
              <a:buFontTx/>
              <a:buAutoNum type="alphaLcParenBoth"/>
              <a:defRPr/>
            </a:pPr>
            <a:r>
              <a:rPr lang="el-GR" sz="1800" dirty="0">
                <a:solidFill>
                  <a:srgbClr val="000000"/>
                </a:solidFill>
                <a:latin typeface="Calibri" pitchFamily="34" charset="0"/>
                <a:cs typeface="Calibri" pitchFamily="34" charset="0"/>
              </a:rPr>
              <a:t>Διαβρωτικές διεργασίες λόγω παράκτιων τοίχων </a:t>
            </a:r>
            <a:r>
              <a:rPr lang="en-US" sz="1800" dirty="0">
                <a:solidFill>
                  <a:srgbClr val="000000"/>
                </a:solidFill>
                <a:latin typeface="Calibri" pitchFamily="34" charset="0"/>
                <a:cs typeface="Calibri" pitchFamily="34" charset="0"/>
              </a:rPr>
              <a:t>(SEPM, 1996).</a:t>
            </a:r>
          </a:p>
        </p:txBody>
      </p:sp>
      <p:sp>
        <p:nvSpPr>
          <p:cNvPr id="6"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a:endParaRPr lang="el-GR" sz="3200">
              <a:solidFill>
                <a:srgbClr val="000000"/>
              </a:solidFill>
              <a:latin typeface="Bookman Old Style" pitchFamily="18" charset="0"/>
              <a:cs typeface="Arial" charset="0"/>
            </a:endParaRPr>
          </a:p>
        </p:txBody>
      </p:sp>
      <p:sp>
        <p:nvSpPr>
          <p:cNvPr id="7"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hangingPunct="0">
              <a:defRPr/>
            </a:pPr>
            <a:r>
              <a:rPr lang="el-GR" sz="2800" b="1" dirty="0">
                <a:solidFill>
                  <a:sysClr val="windowText" lastClr="000000"/>
                </a:solidFill>
                <a:latin typeface="Calibri"/>
                <a:cs typeface="Arial" charset="0"/>
              </a:rPr>
              <a:t>«Σκληρά Μέτρα» προστασίας</a:t>
            </a:r>
          </a:p>
        </p:txBody>
      </p:sp>
      <p:cxnSp>
        <p:nvCxnSpPr>
          <p:cNvPr id="8"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9" name="Picture 2"/>
          <p:cNvPicPr>
            <a:picLocks noChangeAspect="1" noChangeArrowheads="1"/>
          </p:cNvPicPr>
          <p:nvPr/>
        </p:nvPicPr>
        <p:blipFill>
          <a:blip r:embed="rId5" cstate="email"/>
          <a:srcRect/>
          <a:stretch>
            <a:fillRect/>
          </a:stretch>
        </p:blipFill>
        <p:spPr bwMode="auto">
          <a:xfrm>
            <a:off x="0" y="0"/>
            <a:ext cx="780777" cy="785292"/>
          </a:xfrm>
          <a:prstGeom prst="rect">
            <a:avLst/>
          </a:prstGeom>
          <a:blipFill>
            <a:blip r:embed="rId6"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10"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7" name="Rectangle 3"/>
          <p:cNvSpPr>
            <a:spLocks noChangeArrowheads="1"/>
          </p:cNvSpPr>
          <p:nvPr/>
        </p:nvSpPr>
        <p:spPr bwMode="auto">
          <a:xfrm>
            <a:off x="251520" y="980728"/>
            <a:ext cx="8712968" cy="5472608"/>
          </a:xfrm>
          <a:prstGeom prst="rect">
            <a:avLst/>
          </a:prstGeom>
          <a:noFill/>
          <a:ln w="9525">
            <a:noFill/>
            <a:miter lim="800000"/>
            <a:headEnd/>
            <a:tailEnd/>
          </a:ln>
          <a:effectLst/>
        </p:spPr>
        <p:txBody>
          <a:bodyPr/>
          <a:lstStyle/>
          <a:p>
            <a:pPr algn="just">
              <a:spcBef>
                <a:spcPts val="0"/>
              </a:spcBef>
            </a:pPr>
            <a:endParaRPr lang="el-GR" sz="1700" b="1" u="sng" dirty="0">
              <a:solidFill>
                <a:srgbClr val="3333FF"/>
              </a:solidFill>
              <a:latin typeface="Calibri" pitchFamily="34" charset="0"/>
              <a:cs typeface="Calibri" pitchFamily="34" charset="0"/>
            </a:endParaRPr>
          </a:p>
          <a:p>
            <a:pPr algn="just">
              <a:spcBef>
                <a:spcPts val="0"/>
              </a:spcBef>
            </a:pPr>
            <a:r>
              <a:rPr lang="el-GR" sz="1700" b="1" u="sng" dirty="0">
                <a:solidFill>
                  <a:srgbClr val="3333FF"/>
                </a:solidFill>
                <a:latin typeface="Calibri" pitchFamily="34" charset="0"/>
                <a:cs typeface="Calibri" pitchFamily="34" charset="0"/>
              </a:rPr>
              <a:t>Πλεονεκτήματα</a:t>
            </a:r>
          </a:p>
          <a:p>
            <a:pPr algn="just">
              <a:spcBef>
                <a:spcPts val="0"/>
              </a:spcBef>
            </a:pPr>
            <a:r>
              <a:rPr lang="el-GR" altLang="en-US" sz="1700" dirty="0">
                <a:latin typeface="Calibri" pitchFamily="34" charset="0"/>
                <a:cs typeface="Calibri" pitchFamily="34" charset="0"/>
              </a:rPr>
              <a:t>Τα κυριότερα πλεονεκτήματα των σκληρών μέτρων προστασίας</a:t>
            </a:r>
            <a:r>
              <a:rPr lang="en-US" altLang="en-US" sz="1700" dirty="0">
                <a:latin typeface="Calibri" pitchFamily="34" charset="0"/>
                <a:cs typeface="Calibri" pitchFamily="34" charset="0"/>
              </a:rPr>
              <a:t> </a:t>
            </a:r>
            <a:r>
              <a:rPr lang="el-GR" altLang="en-US" sz="1700" dirty="0">
                <a:latin typeface="Calibri" pitchFamily="34" charset="0"/>
                <a:cs typeface="Calibri" pitchFamily="34" charset="0"/>
              </a:rPr>
              <a:t>είναι:</a:t>
            </a:r>
          </a:p>
          <a:p>
            <a:pPr marL="180975" indent="-180975" algn="just">
              <a:spcBef>
                <a:spcPts val="0"/>
              </a:spcBef>
              <a:buFont typeface="Arial" pitchFamily="34" charset="0"/>
              <a:buChar char="•"/>
            </a:pPr>
            <a:r>
              <a:rPr lang="el-GR" altLang="en-US" sz="1700" dirty="0">
                <a:latin typeface="Calibri" pitchFamily="34" charset="0"/>
                <a:cs typeface="Calibri" pitchFamily="34" charset="0"/>
              </a:rPr>
              <a:t>Είναι αποτελεσματικά στη διατήρηση της παραλίας και στη μείωση της προσπίπτουσας κυματικής ενέργειας</a:t>
            </a:r>
          </a:p>
          <a:p>
            <a:pPr marL="180975" indent="-180975" algn="just">
              <a:spcBef>
                <a:spcPts val="0"/>
              </a:spcBef>
              <a:buFont typeface="Arial" pitchFamily="34" charset="0"/>
              <a:buChar char="•"/>
            </a:pPr>
            <a:r>
              <a:rPr lang="el-GR" altLang="en-US" sz="1700" dirty="0">
                <a:latin typeface="Calibri" pitchFamily="34" charset="0"/>
                <a:cs typeface="Calibri" pitchFamily="34" charset="0"/>
              </a:rPr>
              <a:t>Σε </a:t>
            </a:r>
            <a:r>
              <a:rPr lang="el-GR" altLang="en-US" sz="1700" b="1" dirty="0">
                <a:solidFill>
                  <a:srgbClr val="3333FF"/>
                </a:solidFill>
                <a:latin typeface="Calibri" pitchFamily="34" charset="0"/>
                <a:cs typeface="Calibri" pitchFamily="34" charset="0"/>
              </a:rPr>
              <a:t>κάποιες περιπτώσεις </a:t>
            </a:r>
            <a:r>
              <a:rPr lang="el-GR" altLang="en-US" sz="1700" dirty="0">
                <a:latin typeface="Calibri" pitchFamily="34" charset="0"/>
                <a:cs typeface="Calibri" pitchFamily="34" charset="0"/>
              </a:rPr>
              <a:t>είναι η </a:t>
            </a:r>
            <a:r>
              <a:rPr lang="el-GR" altLang="en-US" sz="1700" b="1" dirty="0">
                <a:solidFill>
                  <a:srgbClr val="3333FF"/>
                </a:solidFill>
                <a:latin typeface="Calibri" pitchFamily="34" charset="0"/>
                <a:cs typeface="Calibri" pitchFamily="34" charset="0"/>
              </a:rPr>
              <a:t>μόνη εφικτή λύση</a:t>
            </a:r>
            <a:endParaRPr lang="en-US" altLang="en-US" sz="1700" b="1" dirty="0">
              <a:solidFill>
                <a:srgbClr val="3333FF"/>
              </a:solidFill>
              <a:latin typeface="Calibri" pitchFamily="34" charset="0"/>
              <a:cs typeface="Calibri" pitchFamily="34" charset="0"/>
            </a:endParaRPr>
          </a:p>
          <a:p>
            <a:pPr lvl="0" algn="just">
              <a:spcBef>
                <a:spcPts val="0"/>
              </a:spcBef>
            </a:pPr>
            <a:endParaRPr lang="el-GR" sz="1700" b="1" dirty="0">
              <a:solidFill>
                <a:prstClr val="black"/>
              </a:solidFill>
              <a:latin typeface="Calibri" pitchFamily="34" charset="0"/>
              <a:cs typeface="Calibri" pitchFamily="34" charset="0"/>
            </a:endParaRPr>
          </a:p>
          <a:p>
            <a:pPr lvl="0" algn="just">
              <a:spcBef>
                <a:spcPts val="0"/>
              </a:spcBef>
            </a:pPr>
            <a:r>
              <a:rPr lang="el-GR" sz="1700" b="1" u="sng" dirty="0">
                <a:solidFill>
                  <a:srgbClr val="3333FF"/>
                </a:solidFill>
                <a:latin typeface="Calibri" pitchFamily="34" charset="0"/>
                <a:cs typeface="Calibri" pitchFamily="34" charset="0"/>
              </a:rPr>
              <a:t>Μειονεκτήματα</a:t>
            </a:r>
            <a:endParaRPr lang="el-GR" altLang="en-US" sz="1700" u="sng" dirty="0">
              <a:solidFill>
                <a:srgbClr val="3333FF"/>
              </a:solidFill>
              <a:latin typeface="Calibri" pitchFamily="34" charset="0"/>
              <a:cs typeface="Calibri" pitchFamily="34" charset="0"/>
            </a:endParaRPr>
          </a:p>
          <a:p>
            <a:pPr marL="180975" indent="-180975" algn="just">
              <a:lnSpc>
                <a:spcPct val="90000"/>
              </a:lnSpc>
              <a:spcBef>
                <a:spcPts val="0"/>
              </a:spcBef>
              <a:buFont typeface="Arial" pitchFamily="34" charset="0"/>
              <a:buChar char="•"/>
            </a:pPr>
            <a:r>
              <a:rPr lang="el-GR" altLang="en-US" sz="1700" dirty="0">
                <a:latin typeface="Calibri" pitchFamily="34" charset="0"/>
                <a:cs typeface="Calibri" pitchFamily="34" charset="0"/>
              </a:rPr>
              <a:t>Το μεγάλο κόστος κατασκευής και συντήρησης</a:t>
            </a:r>
            <a:endParaRPr lang="en-GB" altLang="en-US" sz="1700" dirty="0">
              <a:latin typeface="Calibri" pitchFamily="34" charset="0"/>
              <a:cs typeface="Calibri" pitchFamily="34" charset="0"/>
            </a:endParaRPr>
          </a:p>
          <a:p>
            <a:pPr marL="180975" indent="-180975" algn="just">
              <a:lnSpc>
                <a:spcPct val="90000"/>
              </a:lnSpc>
              <a:spcBef>
                <a:spcPts val="0"/>
              </a:spcBef>
              <a:buFont typeface="Arial" pitchFamily="34" charset="0"/>
              <a:buChar char="•"/>
            </a:pPr>
            <a:r>
              <a:rPr lang="el-GR" altLang="en-US" sz="1700" dirty="0">
                <a:latin typeface="Calibri" pitchFamily="34" charset="0"/>
                <a:cs typeface="Calibri" pitchFamily="34" charset="0"/>
              </a:rPr>
              <a:t>Διάβρωση στα κατάντη. Οι πρόβολοι αν και μπορούν να δημιουργήσουν παραλίες στα ανάντη θα παρουσιάσουν διάβρωση στα κατάντη. Το ίδιο ισχύει και για τους </a:t>
            </a:r>
            <a:r>
              <a:rPr lang="el-GR" altLang="en-US" sz="1700" dirty="0" err="1">
                <a:latin typeface="Calibri" pitchFamily="34" charset="0"/>
                <a:cs typeface="Calibri" pitchFamily="34" charset="0"/>
              </a:rPr>
              <a:t>έξαλους</a:t>
            </a:r>
            <a:r>
              <a:rPr lang="el-GR" altLang="en-US" sz="1700" dirty="0">
                <a:latin typeface="Calibri" pitchFamily="34" charset="0"/>
                <a:cs typeface="Calibri" pitchFamily="34" charset="0"/>
              </a:rPr>
              <a:t> κυματοθραύστες που δημιουργούν </a:t>
            </a:r>
            <a:r>
              <a:rPr lang="en-US" altLang="en-US" sz="1700" dirty="0" err="1">
                <a:latin typeface="Calibri" pitchFamily="34" charset="0"/>
                <a:cs typeface="Calibri" pitchFamily="34" charset="0"/>
              </a:rPr>
              <a:t>tombolo</a:t>
            </a:r>
            <a:r>
              <a:rPr lang="en-US" altLang="en-US" sz="1700" dirty="0">
                <a:latin typeface="Calibri" pitchFamily="34" charset="0"/>
                <a:cs typeface="Calibri" pitchFamily="34" charset="0"/>
              </a:rPr>
              <a:t>.</a:t>
            </a:r>
            <a:endParaRPr lang="en-GB" altLang="en-US" sz="1700" dirty="0">
              <a:latin typeface="Calibri" pitchFamily="34" charset="0"/>
              <a:cs typeface="Calibri" pitchFamily="34" charset="0"/>
            </a:endParaRPr>
          </a:p>
          <a:p>
            <a:pPr marL="180975" indent="-180975" algn="just">
              <a:lnSpc>
                <a:spcPct val="90000"/>
              </a:lnSpc>
              <a:spcBef>
                <a:spcPts val="0"/>
              </a:spcBef>
              <a:buFont typeface="Arial" pitchFamily="34" charset="0"/>
              <a:buChar char="•"/>
            </a:pPr>
            <a:r>
              <a:rPr lang="el-GR" altLang="en-US" sz="1700" dirty="0">
                <a:latin typeface="Calibri" pitchFamily="34" charset="0"/>
                <a:cs typeface="Calibri" pitchFamily="34" charset="0"/>
              </a:rPr>
              <a:t>Αισθητικά μειονεκτήματα καθώς αλλοιώνουν οπτικά το παράκτιο τοπίο, επιφέροντας οπτική όχληση.</a:t>
            </a:r>
          </a:p>
          <a:p>
            <a:pPr marL="180975" indent="-180975" algn="just">
              <a:lnSpc>
                <a:spcPct val="90000"/>
              </a:lnSpc>
              <a:spcBef>
                <a:spcPts val="0"/>
              </a:spcBef>
              <a:buFont typeface="Arial" pitchFamily="34" charset="0"/>
              <a:buChar char="•"/>
            </a:pPr>
            <a:r>
              <a:rPr lang="el-GR" altLang="en-US" sz="1700" dirty="0">
                <a:latin typeface="Calibri" pitchFamily="34" charset="0"/>
                <a:cs typeface="Calibri" pitchFamily="34" charset="0"/>
              </a:rPr>
              <a:t>Μηχανικά μειονεκτήματα αφού οι τοίχοι θα έχουν σαν αποτέλεσμα τη μείωση του εύρους της παραλίας καθώς δεν θα μπορεί η ακτή να οπισθοχωρήσει (</a:t>
            </a:r>
            <a:r>
              <a:rPr lang="el-GR" altLang="en-US" sz="1700" dirty="0" err="1">
                <a:latin typeface="Calibri" pitchFamily="34" charset="0"/>
                <a:cs typeface="Calibri" pitchFamily="34" charset="0"/>
              </a:rPr>
              <a:t>passive</a:t>
            </a:r>
            <a:r>
              <a:rPr lang="el-GR" altLang="en-US" sz="1700" dirty="0">
                <a:latin typeface="Calibri" pitchFamily="34" charset="0"/>
                <a:cs typeface="Calibri" pitchFamily="34" charset="0"/>
              </a:rPr>
              <a:t> </a:t>
            </a:r>
            <a:r>
              <a:rPr lang="el-GR" altLang="en-US" sz="1700" dirty="0" err="1">
                <a:latin typeface="Calibri" pitchFamily="34" charset="0"/>
                <a:cs typeface="Calibri" pitchFamily="34" charset="0"/>
              </a:rPr>
              <a:t>beach</a:t>
            </a:r>
            <a:r>
              <a:rPr lang="el-GR" altLang="en-US" sz="1700" dirty="0">
                <a:latin typeface="Calibri" pitchFamily="34" charset="0"/>
                <a:cs typeface="Calibri" pitchFamily="34" charset="0"/>
              </a:rPr>
              <a:t> </a:t>
            </a:r>
            <a:r>
              <a:rPr lang="el-GR" altLang="en-US" sz="1700" dirty="0" err="1">
                <a:latin typeface="Calibri" pitchFamily="34" charset="0"/>
                <a:cs typeface="Calibri" pitchFamily="34" charset="0"/>
              </a:rPr>
              <a:t>degradation</a:t>
            </a:r>
            <a:r>
              <a:rPr lang="el-GR" altLang="en-US" sz="1700" dirty="0">
                <a:latin typeface="Calibri" pitchFamily="34" charset="0"/>
                <a:cs typeface="Calibri" pitchFamily="34" charset="0"/>
              </a:rPr>
              <a:t>) ή μπορούν ακόμα να επιφέρουν οι ίδιοι αυξημένη διάβρωση. Τα διαβρωτικά αποτελέσματα των τοίχων οφείλονται κυρίως στην ανάκλαση των κυμάτων/δημιουργία τυρβωδών ροών που απομακρύνουν την άμμο και τον υποσκάπτουν (</a:t>
            </a:r>
            <a:r>
              <a:rPr lang="el-GR" altLang="en-US" sz="1700" dirty="0" err="1">
                <a:latin typeface="Calibri" pitchFamily="34" charset="0"/>
                <a:cs typeface="Calibri" pitchFamily="34" charset="0"/>
              </a:rPr>
              <a:t>active</a:t>
            </a:r>
            <a:r>
              <a:rPr lang="el-GR" altLang="en-US" sz="1700" dirty="0">
                <a:latin typeface="Calibri" pitchFamily="34" charset="0"/>
                <a:cs typeface="Calibri" pitchFamily="34" charset="0"/>
              </a:rPr>
              <a:t> </a:t>
            </a:r>
            <a:r>
              <a:rPr lang="el-GR" altLang="en-US" sz="1700" dirty="0" err="1">
                <a:latin typeface="Calibri" pitchFamily="34" charset="0"/>
                <a:cs typeface="Calibri" pitchFamily="34" charset="0"/>
              </a:rPr>
              <a:t>degradation</a:t>
            </a:r>
            <a:r>
              <a:rPr lang="el-GR" altLang="en-US" sz="1700" dirty="0">
                <a:latin typeface="Calibri" pitchFamily="34" charset="0"/>
                <a:cs typeface="Calibri" pitchFamily="34" charset="0"/>
              </a:rPr>
              <a:t>). </a:t>
            </a:r>
          </a:p>
          <a:p>
            <a:pPr marL="180975" indent="-180975" algn="just">
              <a:lnSpc>
                <a:spcPct val="90000"/>
              </a:lnSpc>
              <a:spcBef>
                <a:spcPts val="0"/>
              </a:spcBef>
              <a:buFont typeface="Arial" pitchFamily="34" charset="0"/>
              <a:buChar char="•"/>
            </a:pPr>
            <a:r>
              <a:rPr lang="el-GR" altLang="en-US" sz="1700" dirty="0">
                <a:latin typeface="Calibri" pitchFamily="34" charset="0"/>
                <a:cs typeface="Calibri" pitchFamily="34" charset="0"/>
              </a:rPr>
              <a:t>Σημαντική υποβάθμιση της ποιότητας των νερών λόγω της μη ικανοποιητικής ανανέωσής τους </a:t>
            </a:r>
            <a:r>
              <a:rPr lang="el-GR" altLang="en-US" sz="1700" dirty="0">
                <a:solidFill>
                  <a:prstClr val="black"/>
                </a:solidFill>
                <a:latin typeface="Calibri" pitchFamily="34" charset="0"/>
                <a:cs typeface="Calibri" pitchFamily="34" charset="0"/>
              </a:rPr>
              <a:t>(εκτός των βυθισμένων κυματοθραυστών</a:t>
            </a:r>
            <a:r>
              <a:rPr lang="el-GR" altLang="en-US" sz="1800" dirty="0">
                <a:solidFill>
                  <a:prstClr val="black"/>
                </a:solidFill>
                <a:latin typeface="Calibri" pitchFamily="34" charset="0"/>
                <a:cs typeface="Calibri" pitchFamily="34" charset="0"/>
              </a:rPr>
              <a:t>)</a:t>
            </a:r>
            <a:r>
              <a:rPr lang="el-GR" altLang="en-US" sz="1800" dirty="0">
                <a:latin typeface="Calibri" pitchFamily="34" charset="0"/>
                <a:cs typeface="Calibri" pitchFamily="34" charset="0"/>
              </a:rPr>
              <a:t>.</a:t>
            </a:r>
            <a:endParaRPr lang="en-GB" altLang="en-US" sz="2000" b="0" dirty="0">
              <a:effectLst/>
              <a:latin typeface="Calibri" pitchFamily="34" charset="0"/>
              <a:cs typeface="Calibri" pitchFamily="34" charset="0"/>
            </a:endParaRP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«Σκληρά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7" name="Rectangle 3"/>
          <p:cNvSpPr>
            <a:spLocks noChangeArrowheads="1"/>
          </p:cNvSpPr>
          <p:nvPr/>
        </p:nvSpPr>
        <p:spPr bwMode="auto">
          <a:xfrm>
            <a:off x="251520" y="1052736"/>
            <a:ext cx="8568952" cy="4896542"/>
          </a:xfrm>
          <a:prstGeom prst="rect">
            <a:avLst/>
          </a:prstGeom>
          <a:noFill/>
          <a:ln w="9525">
            <a:noFill/>
            <a:miter lim="800000"/>
            <a:headEnd/>
            <a:tailEnd/>
          </a:ln>
          <a:effectLst/>
        </p:spPr>
        <p:txBody>
          <a:bodyPr/>
          <a:lstStyle/>
          <a:p>
            <a:pPr algn="just">
              <a:lnSpc>
                <a:spcPct val="80000"/>
              </a:lnSpc>
              <a:spcBef>
                <a:spcPct val="20000"/>
              </a:spcBef>
            </a:pPr>
            <a:r>
              <a:rPr lang="el-GR" altLang="en-US" sz="1700" dirty="0">
                <a:latin typeface="Calibri" pitchFamily="34" charset="0"/>
                <a:cs typeface="Calibri" pitchFamily="34" charset="0"/>
              </a:rPr>
              <a:t>Στο παρελθόν η αντιμετώπιση της διάβρωσης των ακτών γινόταν μόνο με τη δημιουργία «σκληρών» κατασκευών. Οι κατασκευές αυτές επηρεάζουν το περιβάλλον της ευρύτερης περιοχής χωρίς απαραίτητα να επιλύουν το πρόβλημα. </a:t>
            </a:r>
          </a:p>
          <a:p>
            <a:pPr algn="just">
              <a:lnSpc>
                <a:spcPct val="80000"/>
              </a:lnSpc>
              <a:spcBef>
                <a:spcPct val="20000"/>
              </a:spcBef>
            </a:pPr>
            <a:endParaRPr lang="el-GR" altLang="en-US" sz="1700" dirty="0">
              <a:latin typeface="Calibri" pitchFamily="34" charset="0"/>
              <a:cs typeface="Calibri" pitchFamily="34" charset="0"/>
            </a:endParaRPr>
          </a:p>
          <a:p>
            <a:pPr algn="just">
              <a:lnSpc>
                <a:spcPct val="80000"/>
              </a:lnSpc>
              <a:spcBef>
                <a:spcPct val="20000"/>
              </a:spcBef>
            </a:pPr>
            <a:r>
              <a:rPr lang="el-GR" altLang="en-US" sz="1700" dirty="0">
                <a:latin typeface="Calibri" pitchFamily="34" charset="0"/>
                <a:cs typeface="Calibri" pitchFamily="34" charset="0"/>
              </a:rPr>
              <a:t>Στην εποχή μας η ανάγκη σωστής διαχείρισης οδήγησε στην εξεύρεση ήπιων λύσεων για την προστασία των ακτών. </a:t>
            </a:r>
          </a:p>
          <a:p>
            <a:pPr algn="just">
              <a:lnSpc>
                <a:spcPct val="80000"/>
              </a:lnSpc>
              <a:spcBef>
                <a:spcPct val="20000"/>
              </a:spcBef>
            </a:pPr>
            <a:endParaRPr lang="el-GR" altLang="en-US" sz="1700" dirty="0">
              <a:latin typeface="Calibri" pitchFamily="34" charset="0"/>
              <a:cs typeface="Calibri" pitchFamily="34" charset="0"/>
            </a:endParaRPr>
          </a:p>
          <a:p>
            <a:pPr algn="just">
              <a:lnSpc>
                <a:spcPct val="80000"/>
              </a:lnSpc>
              <a:spcBef>
                <a:spcPct val="20000"/>
              </a:spcBef>
            </a:pPr>
            <a:r>
              <a:rPr lang="el-GR" altLang="en-US" sz="1700" dirty="0">
                <a:latin typeface="Calibri" pitchFamily="34" charset="0"/>
                <a:cs typeface="Calibri" pitchFamily="34" charset="0"/>
              </a:rPr>
              <a:t>Η ευαισθητοποίηση για την προστασία των παράκτιων οικοσυστημάτων δημιούργησε την ανάγκη για αναζήτηση ηπιότερων μορφών έργων προστασίας ακτών (από άποψη λειτουργικότητας και κατασκευής) για το περιορισμό αρνητικών περιβαλλοντικών επιπτώσεων (διάβρωση των γειτονικών ακτών, ποιότητα νερού και αισθητική). </a:t>
            </a:r>
          </a:p>
          <a:p>
            <a:pPr algn="just">
              <a:lnSpc>
                <a:spcPct val="80000"/>
              </a:lnSpc>
              <a:spcBef>
                <a:spcPct val="20000"/>
              </a:spcBef>
            </a:pPr>
            <a:endParaRPr lang="el-GR" altLang="en-US" sz="1700" dirty="0">
              <a:latin typeface="Calibri" pitchFamily="34" charset="0"/>
              <a:cs typeface="Calibri" pitchFamily="34" charset="0"/>
            </a:endParaRPr>
          </a:p>
          <a:p>
            <a:pPr algn="just">
              <a:lnSpc>
                <a:spcPct val="80000"/>
              </a:lnSpc>
              <a:spcBef>
                <a:spcPct val="20000"/>
              </a:spcBef>
            </a:pPr>
            <a:r>
              <a:rPr lang="el-GR" altLang="en-US" sz="1700" dirty="0">
                <a:latin typeface="Calibri" pitchFamily="34" charset="0"/>
                <a:cs typeface="Calibri" pitchFamily="34" charset="0"/>
              </a:rPr>
              <a:t>Έτσι, τα τελευταία χρόνια έχουν εφαρμοσθεί περιβαλλοντικά φιλικές τεχνικές που χαρακτηρίζονται ‘ήπιες’ μέθοδοι προστασίας ακτών. Αυτές είναι:</a:t>
            </a:r>
          </a:p>
          <a:p>
            <a:pPr algn="just">
              <a:lnSpc>
                <a:spcPct val="80000"/>
              </a:lnSpc>
              <a:spcBef>
                <a:spcPct val="20000"/>
              </a:spcBef>
            </a:pPr>
            <a:endParaRPr lang="el-GR" altLang="en-US" sz="1700" dirty="0">
              <a:latin typeface="Calibri" pitchFamily="34" charset="0"/>
              <a:cs typeface="Calibri" pitchFamily="34" charset="0"/>
            </a:endParaRPr>
          </a:p>
          <a:p>
            <a:pPr marL="180975" indent="-180975" algn="just">
              <a:lnSpc>
                <a:spcPct val="80000"/>
              </a:lnSpc>
              <a:spcBef>
                <a:spcPct val="20000"/>
              </a:spcBef>
              <a:buFont typeface="Arial" pitchFamily="34" charset="0"/>
              <a:buChar char="•"/>
            </a:pPr>
            <a:r>
              <a:rPr lang="el-GR" sz="1700" dirty="0">
                <a:solidFill>
                  <a:prstClr val="black"/>
                </a:solidFill>
                <a:latin typeface="Calibri" pitchFamily="34" charset="0"/>
                <a:cs typeface="Calibri" pitchFamily="34" charset="0"/>
              </a:rPr>
              <a:t>Πλωτοί κυματοθραύστες</a:t>
            </a:r>
          </a:p>
          <a:p>
            <a:pPr marL="180975" indent="-180975" algn="just">
              <a:lnSpc>
                <a:spcPct val="80000"/>
              </a:lnSpc>
              <a:spcBef>
                <a:spcPct val="20000"/>
              </a:spcBef>
              <a:buFont typeface="Arial" pitchFamily="34" charset="0"/>
              <a:buChar char="•"/>
            </a:pPr>
            <a:r>
              <a:rPr lang="el-GR" altLang="en-US" sz="1700" b="0" dirty="0">
                <a:effectLst/>
                <a:latin typeface="Calibri" pitchFamily="34" charset="0"/>
                <a:cs typeface="Calibri" pitchFamily="34" charset="0"/>
              </a:rPr>
              <a:t>Τεχνητή αναπλήρωση ακτής</a:t>
            </a:r>
          </a:p>
          <a:p>
            <a:pPr marL="180975" indent="-180975" algn="just">
              <a:lnSpc>
                <a:spcPct val="80000"/>
              </a:lnSpc>
              <a:spcBef>
                <a:spcPct val="20000"/>
              </a:spcBef>
              <a:buFont typeface="Arial" pitchFamily="34" charset="0"/>
              <a:buChar char="•"/>
            </a:pPr>
            <a:r>
              <a:rPr lang="el-GR" sz="1700" dirty="0">
                <a:latin typeface="Calibri" pitchFamily="34" charset="0"/>
                <a:cs typeface="Calibri" pitchFamily="34" charset="0"/>
              </a:rPr>
              <a:t>Πυθμενικοί Τεχνητοί Ύφαλοι</a:t>
            </a:r>
          </a:p>
          <a:p>
            <a:pPr marL="180975" indent="-180975" algn="just">
              <a:lnSpc>
                <a:spcPct val="80000"/>
              </a:lnSpc>
              <a:spcBef>
                <a:spcPct val="20000"/>
              </a:spcBef>
              <a:buFont typeface="Arial" pitchFamily="34" charset="0"/>
              <a:buChar char="•"/>
            </a:pPr>
            <a:r>
              <a:rPr lang="el-GR" altLang="en-US" sz="1700" b="0" dirty="0">
                <a:effectLst/>
                <a:latin typeface="Calibri" pitchFamily="34" charset="0"/>
                <a:cs typeface="Calibri" pitchFamily="34" charset="0"/>
              </a:rPr>
              <a:t>Λειμώνες </a:t>
            </a:r>
            <a:r>
              <a:rPr lang="el-GR" altLang="en-US" sz="1700" b="0" dirty="0" err="1">
                <a:effectLst/>
                <a:latin typeface="Calibri" pitchFamily="34" charset="0"/>
                <a:cs typeface="Calibri" pitchFamily="34" charset="0"/>
              </a:rPr>
              <a:t>φανερογάμων</a:t>
            </a:r>
            <a:r>
              <a:rPr lang="el-GR" altLang="en-US" sz="1700" b="0" dirty="0">
                <a:effectLst/>
                <a:latin typeface="Calibri" pitchFamily="34" charset="0"/>
                <a:cs typeface="Calibri" pitchFamily="34" charset="0"/>
              </a:rPr>
              <a:t> (φυσικοί και τεχνητοί)</a:t>
            </a:r>
            <a:endParaRPr lang="en-GB" altLang="en-US" sz="1700" b="0" dirty="0">
              <a:effectLst/>
              <a:latin typeface="Calibri" pitchFamily="34" charset="0"/>
              <a:cs typeface="Calibri" pitchFamily="34" charset="0"/>
            </a:endParaRP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ChangeArrowheads="1"/>
          </p:cNvSpPr>
          <p:nvPr/>
        </p:nvSpPr>
        <p:spPr bwMode="auto">
          <a:xfrm>
            <a:off x="28263" y="1084069"/>
            <a:ext cx="3456384" cy="484235"/>
          </a:xfrm>
          <a:prstGeom prst="rect">
            <a:avLst/>
          </a:prstGeom>
          <a:noFill/>
          <a:ln w="9525">
            <a:noFill/>
            <a:miter lim="800000"/>
            <a:headEnd/>
            <a:tailEnd/>
          </a:ln>
          <a:effectLst/>
        </p:spPr>
        <p:txBody>
          <a:bodyPr wrap="square">
            <a:spAutoFit/>
          </a:bodyPr>
          <a:lstStyle/>
          <a:p>
            <a:pPr marL="342900" indent="-342900" algn="ctr">
              <a:lnSpc>
                <a:spcPct val="125000"/>
              </a:lnSpc>
            </a:pPr>
            <a:r>
              <a:rPr lang="el-GR" sz="2200" dirty="0">
                <a:solidFill>
                  <a:srgbClr val="3333FF"/>
                </a:solidFill>
                <a:latin typeface="Calibri"/>
              </a:rPr>
              <a:t>Πλωτοί κυματοθραύστες</a:t>
            </a:r>
          </a:p>
        </p:txBody>
      </p:sp>
      <p:sp>
        <p:nvSpPr>
          <p:cNvPr id="804867" name="Rectangle 3"/>
          <p:cNvSpPr>
            <a:spLocks noChangeArrowheads="1"/>
          </p:cNvSpPr>
          <p:nvPr/>
        </p:nvSpPr>
        <p:spPr bwMode="auto">
          <a:xfrm>
            <a:off x="287524" y="1606861"/>
            <a:ext cx="8568952" cy="2492990"/>
          </a:xfrm>
          <a:prstGeom prst="rect">
            <a:avLst/>
          </a:prstGeom>
          <a:noFill/>
          <a:ln w="9525" algn="ctr">
            <a:noFill/>
            <a:miter lim="800000"/>
            <a:headEnd/>
            <a:tailEnd/>
          </a:ln>
          <a:effectLst/>
        </p:spPr>
        <p:txBody>
          <a:bodyPr wrap="square">
            <a:spAutoFit/>
          </a:bodyPr>
          <a:lstStyle/>
          <a:p>
            <a:pPr algn="justLow">
              <a:spcBef>
                <a:spcPts val="600"/>
              </a:spcBef>
            </a:pPr>
            <a:r>
              <a:rPr lang="el-GR" sz="1700" dirty="0">
                <a:solidFill>
                  <a:prstClr val="black"/>
                </a:solidFill>
                <a:latin typeface="Calibri"/>
              </a:rPr>
              <a:t>Οι πλωτοί κυματοθραύστες αποτελούν βιομηχανικά παραγόμενες κατασκευές από πλαστικό ή οπλισμένο σκυρόδεμα υπό μορφή </a:t>
            </a:r>
            <a:r>
              <a:rPr lang="el-GR" sz="1700" dirty="0" err="1">
                <a:solidFill>
                  <a:prstClr val="black"/>
                </a:solidFill>
                <a:latin typeface="Calibri"/>
              </a:rPr>
              <a:t>λεπτότοιχου</a:t>
            </a:r>
            <a:r>
              <a:rPr lang="el-GR" sz="1700" dirty="0">
                <a:solidFill>
                  <a:prstClr val="black"/>
                </a:solidFill>
                <a:latin typeface="Calibri"/>
              </a:rPr>
              <a:t> κιβωτίου </a:t>
            </a:r>
          </a:p>
          <a:p>
            <a:pPr algn="justLow">
              <a:spcBef>
                <a:spcPts val="600"/>
              </a:spcBef>
            </a:pPr>
            <a:r>
              <a:rPr lang="el-GR" sz="1700" dirty="0">
                <a:solidFill>
                  <a:prstClr val="black"/>
                </a:solidFill>
                <a:latin typeface="Calibri"/>
              </a:rPr>
              <a:t>Μερική κυματική προστασία. Είναι χρήσιμοι για </a:t>
            </a:r>
            <a:r>
              <a:rPr lang="el-GR" sz="1700" dirty="0" err="1">
                <a:solidFill>
                  <a:prstClr val="black"/>
                </a:solidFill>
                <a:latin typeface="Calibri"/>
              </a:rPr>
              <a:t>ημιπροστατευμένες</a:t>
            </a:r>
            <a:r>
              <a:rPr lang="el-GR" sz="1700" dirty="0">
                <a:solidFill>
                  <a:prstClr val="black"/>
                </a:solidFill>
                <a:latin typeface="Calibri"/>
              </a:rPr>
              <a:t> περιοχές. </a:t>
            </a:r>
          </a:p>
          <a:p>
            <a:pPr algn="justLow">
              <a:spcBef>
                <a:spcPts val="600"/>
              </a:spcBef>
            </a:pPr>
            <a:r>
              <a:rPr lang="el-GR" sz="1700" dirty="0">
                <a:solidFill>
                  <a:prstClr val="black"/>
                </a:solidFill>
                <a:latin typeface="Calibri"/>
              </a:rPr>
              <a:t>Η κυματική προστασία ποικίλλει με τα κυματικά χαρακτηριστικά και το βάθος.</a:t>
            </a:r>
          </a:p>
          <a:p>
            <a:pPr algn="justLow">
              <a:spcBef>
                <a:spcPts val="600"/>
              </a:spcBef>
            </a:pPr>
            <a:r>
              <a:rPr lang="el-GR" sz="1700" dirty="0">
                <a:solidFill>
                  <a:prstClr val="black"/>
                </a:solidFill>
                <a:latin typeface="Calibri"/>
              </a:rPr>
              <a:t>Κάτω από κυματικά επεισόδια περιόδου 3-5 </a:t>
            </a:r>
            <a:r>
              <a:rPr lang="en-US" sz="1700" dirty="0">
                <a:solidFill>
                  <a:prstClr val="black"/>
                </a:solidFill>
                <a:latin typeface="Calibri"/>
              </a:rPr>
              <a:t>sec</a:t>
            </a:r>
            <a:r>
              <a:rPr lang="el-GR" sz="1700" dirty="0">
                <a:solidFill>
                  <a:prstClr val="black"/>
                </a:solidFill>
                <a:latin typeface="Calibri"/>
              </a:rPr>
              <a:t> και ύψους 1-2 </a:t>
            </a:r>
            <a:r>
              <a:rPr lang="en-US" sz="1700" dirty="0">
                <a:solidFill>
                  <a:prstClr val="black"/>
                </a:solidFill>
                <a:latin typeface="Calibri"/>
              </a:rPr>
              <a:t>m</a:t>
            </a:r>
            <a:r>
              <a:rPr lang="el-GR" sz="1700" dirty="0">
                <a:solidFill>
                  <a:prstClr val="black"/>
                </a:solidFill>
                <a:latin typeface="Calibri"/>
              </a:rPr>
              <a:t> απορροφούν 50-80% της κυματικής ενέργειας.</a:t>
            </a:r>
          </a:p>
          <a:p>
            <a:pPr algn="justLow">
              <a:spcBef>
                <a:spcPts val="600"/>
              </a:spcBef>
            </a:pPr>
            <a:r>
              <a:rPr lang="el-GR" sz="1700" dirty="0">
                <a:solidFill>
                  <a:prstClr val="black"/>
                </a:solidFill>
                <a:latin typeface="Calibri"/>
              </a:rPr>
              <a:t>Αποτελούν μια αποδοτική και περιβαλλοντικά πιο αποδεκτή μέθοδο προστασίας και ανάπλασης </a:t>
            </a:r>
            <a:r>
              <a:rPr lang="el-GR" sz="1700" dirty="0" err="1">
                <a:solidFill>
                  <a:prstClr val="black"/>
                </a:solidFill>
                <a:latin typeface="Calibri"/>
              </a:rPr>
              <a:t>ημιπροστατευμένων</a:t>
            </a:r>
            <a:r>
              <a:rPr lang="el-GR" sz="1700" dirty="0">
                <a:solidFill>
                  <a:prstClr val="black"/>
                </a:solidFill>
                <a:latin typeface="Calibri"/>
              </a:rPr>
              <a:t> παράκτιων ζωνών</a:t>
            </a:r>
          </a:p>
        </p:txBody>
      </p:sp>
      <p:pic>
        <p:nvPicPr>
          <p:cNvPr id="1332226" name="Picture 2"/>
          <p:cNvPicPr>
            <a:picLocks noChangeAspect="1" noChangeArrowheads="1"/>
          </p:cNvPicPr>
          <p:nvPr/>
        </p:nvPicPr>
        <p:blipFill>
          <a:blip r:embed="rId3" cstate="print"/>
          <a:srcRect/>
          <a:stretch>
            <a:fillRect/>
          </a:stretch>
        </p:blipFill>
        <p:spPr bwMode="auto">
          <a:xfrm>
            <a:off x="353468" y="4561624"/>
            <a:ext cx="8184217" cy="2016224"/>
          </a:xfrm>
          <a:prstGeom prst="rect">
            <a:avLst/>
          </a:prstGeom>
          <a:noFill/>
          <a:ln w="9525">
            <a:noFill/>
            <a:miter lim="800000"/>
            <a:headEnd/>
            <a:tailEnd/>
          </a:ln>
        </p:spPr>
      </p:pic>
      <p:sp>
        <p:nvSpPr>
          <p:cNvPr id="7"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8" name="7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10" name="9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4" cstate="print"/>
          <a:srcRect/>
          <a:stretch>
            <a:fillRect/>
          </a:stretch>
        </p:blipFill>
        <p:spPr bwMode="auto">
          <a:xfrm>
            <a:off x="0" y="0"/>
            <a:ext cx="780777" cy="785292"/>
          </a:xfrm>
          <a:prstGeom prst="rect">
            <a:avLst/>
          </a:prstGeom>
          <a:blipFill>
            <a:blip r:embed="rId5"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8" name="Text Box 4"/>
          <p:cNvSpPr txBox="1">
            <a:spLocks noChangeArrowheads="1"/>
          </p:cNvSpPr>
          <p:nvPr/>
        </p:nvSpPr>
        <p:spPr bwMode="auto">
          <a:xfrm>
            <a:off x="-180528" y="2033992"/>
            <a:ext cx="5760640" cy="369332"/>
          </a:xfrm>
          <a:prstGeom prst="rect">
            <a:avLst/>
          </a:prstGeom>
          <a:noFill/>
          <a:ln w="9525">
            <a:noFill/>
            <a:miter lim="800000"/>
            <a:headEnd/>
            <a:tailEnd/>
          </a:ln>
          <a:effectLst/>
        </p:spPr>
        <p:txBody>
          <a:bodyPr wrap="square">
            <a:spAutoFit/>
          </a:bodyPr>
          <a:lstStyle/>
          <a:p>
            <a:pPr marL="342900" indent="-342900" algn="ctr">
              <a:spcBef>
                <a:spcPct val="50000"/>
              </a:spcBef>
              <a:buFont typeface="Wingdings" pitchFamily="2" charset="2"/>
              <a:buNone/>
            </a:pPr>
            <a:r>
              <a:rPr lang="el-GR" sz="1800" b="1" u="sng" dirty="0">
                <a:solidFill>
                  <a:srgbClr val="3333FF"/>
                </a:solidFill>
                <a:latin typeface="Calibri"/>
              </a:rPr>
              <a:t>Πλεονεκτήματα χρήσης πλωτών κυματοθραυστών</a:t>
            </a:r>
            <a:endParaRPr lang="en-US" sz="1800" b="1" u="sng" dirty="0">
              <a:solidFill>
                <a:srgbClr val="3333FF"/>
              </a:solidFill>
              <a:latin typeface="Calibri"/>
            </a:endParaRPr>
          </a:p>
        </p:txBody>
      </p:sp>
      <p:sp>
        <p:nvSpPr>
          <p:cNvPr id="804869" name="Rectangle 5"/>
          <p:cNvSpPr>
            <a:spLocks noChangeArrowheads="1"/>
          </p:cNvSpPr>
          <p:nvPr/>
        </p:nvSpPr>
        <p:spPr bwMode="auto">
          <a:xfrm>
            <a:off x="251520" y="2636912"/>
            <a:ext cx="8352928" cy="3493264"/>
          </a:xfrm>
          <a:prstGeom prst="rect">
            <a:avLst/>
          </a:prstGeom>
          <a:noFill/>
          <a:ln w="9525" algn="ctr">
            <a:noFill/>
            <a:miter lim="800000"/>
            <a:headEnd/>
            <a:tailEnd/>
          </a:ln>
          <a:effectLst/>
        </p:spPr>
        <p:txBody>
          <a:bodyPr wrap="square">
            <a:spAutoFit/>
          </a:bodyPr>
          <a:lstStyle/>
          <a:p>
            <a:pPr marL="358775" indent="-358775" algn="justLow">
              <a:spcBef>
                <a:spcPct val="40000"/>
              </a:spcBef>
              <a:buFont typeface="Arial" pitchFamily="34" charset="0"/>
              <a:buChar char="•"/>
              <a:tabLst>
                <a:tab pos="92075" algn="l"/>
              </a:tabLst>
            </a:pPr>
            <a:r>
              <a:rPr lang="el-GR" altLang="ko-KR" sz="1700" dirty="0">
                <a:solidFill>
                  <a:prstClr val="black"/>
                </a:solidFill>
                <a:latin typeface="Calibri"/>
                <a:cs typeface="Arial" charset="0"/>
              </a:rPr>
              <a:t>Εύκολη/γρήγορη τοποθέτηση </a:t>
            </a:r>
            <a:r>
              <a:rPr lang="en-US" altLang="ko-KR" sz="1700" dirty="0">
                <a:solidFill>
                  <a:prstClr val="black"/>
                </a:solidFill>
                <a:latin typeface="Calibri"/>
                <a:cs typeface="Arial" charset="0"/>
              </a:rPr>
              <a:t>(</a:t>
            </a:r>
            <a:r>
              <a:rPr lang="el-GR" altLang="ko-KR" sz="1700" dirty="0">
                <a:solidFill>
                  <a:prstClr val="black"/>
                </a:solidFill>
                <a:latin typeface="Calibri"/>
                <a:cs typeface="Arial" charset="0"/>
              </a:rPr>
              <a:t>εφόσον οι κυματοθραύστες είναι προκατασκευασμένοι</a:t>
            </a:r>
            <a:r>
              <a:rPr lang="en-US" altLang="ko-KR" sz="1700" dirty="0">
                <a:solidFill>
                  <a:prstClr val="black"/>
                </a:solidFill>
                <a:latin typeface="Calibri"/>
                <a:cs typeface="Arial" charset="0"/>
              </a:rPr>
              <a:t>)</a:t>
            </a:r>
            <a:endParaRPr lang="el-GR" altLang="ko-KR" sz="1700" dirty="0">
              <a:solidFill>
                <a:prstClr val="black"/>
              </a:solidFill>
              <a:latin typeface="Calibri"/>
              <a:cs typeface="Arial" charset="0"/>
            </a:endParaRPr>
          </a:p>
          <a:p>
            <a:pPr marL="358775" indent="-358775" algn="justLow">
              <a:spcBef>
                <a:spcPct val="40000"/>
              </a:spcBef>
              <a:buFont typeface="Arial" pitchFamily="34" charset="0"/>
              <a:buChar char="•"/>
              <a:tabLst>
                <a:tab pos="92075" algn="l"/>
              </a:tabLst>
            </a:pPr>
            <a:r>
              <a:rPr lang="el-GR" altLang="ko-KR" sz="1700" dirty="0">
                <a:solidFill>
                  <a:prstClr val="black"/>
                </a:solidFill>
                <a:latin typeface="Calibri"/>
                <a:cs typeface="Arial" charset="0"/>
              </a:rPr>
              <a:t>Δυνατότητα μετακίνησης τους, ώστε να είναι αποτελεσματικοί κάτω από διαφορετικές κυματικές κατευθύνσεις.</a:t>
            </a:r>
          </a:p>
          <a:p>
            <a:pPr marL="358775" indent="-358775" algn="justLow">
              <a:spcBef>
                <a:spcPct val="40000"/>
              </a:spcBef>
              <a:buFont typeface="Arial" pitchFamily="34" charset="0"/>
              <a:buChar char="•"/>
              <a:tabLst>
                <a:tab pos="92075" algn="l"/>
              </a:tabLst>
            </a:pPr>
            <a:r>
              <a:rPr lang="el-GR" altLang="ko-KR" sz="1700" dirty="0">
                <a:solidFill>
                  <a:prstClr val="black"/>
                </a:solidFill>
                <a:latin typeface="Calibri"/>
              </a:rPr>
              <a:t>Οικονομική λύση</a:t>
            </a:r>
            <a:endParaRPr lang="el-GR" altLang="ko-KR" sz="1700" dirty="0">
              <a:solidFill>
                <a:prstClr val="black"/>
              </a:solidFill>
              <a:latin typeface="Calibri"/>
              <a:cs typeface="Arial" charset="0"/>
            </a:endParaRPr>
          </a:p>
          <a:p>
            <a:pPr marL="358775" indent="-358775" algn="justLow">
              <a:spcBef>
                <a:spcPct val="40000"/>
              </a:spcBef>
              <a:buFont typeface="Arial" pitchFamily="34" charset="0"/>
              <a:buChar char="•"/>
              <a:tabLst>
                <a:tab pos="92075" algn="l"/>
              </a:tabLst>
            </a:pPr>
            <a:r>
              <a:rPr lang="el-GR" altLang="ko-KR" sz="1700" dirty="0">
                <a:solidFill>
                  <a:prstClr val="black"/>
                </a:solidFill>
                <a:latin typeface="Calibri"/>
              </a:rPr>
              <a:t>Περιβαλλοντικά ήπια επέμβαση (δεν εμποδίζεται η κυκλοφορία ρευμάτων και δεν επηρεάζεται η μορφολογία ακτής/πυθμένα).</a:t>
            </a:r>
          </a:p>
          <a:p>
            <a:pPr algn="justLow">
              <a:spcBef>
                <a:spcPct val="40000"/>
              </a:spcBef>
              <a:tabLst>
                <a:tab pos="92075" algn="l"/>
              </a:tabLst>
            </a:pPr>
            <a:endParaRPr lang="el-GR" altLang="ko-KR" sz="1700" dirty="0">
              <a:solidFill>
                <a:prstClr val="black"/>
              </a:solidFill>
              <a:latin typeface="Calibri"/>
              <a:cs typeface="Arial" charset="0"/>
            </a:endParaRPr>
          </a:p>
          <a:p>
            <a:pPr algn="justLow">
              <a:spcBef>
                <a:spcPct val="40000"/>
              </a:spcBef>
              <a:tabLst>
                <a:tab pos="92075" algn="l"/>
              </a:tabLst>
            </a:pPr>
            <a:r>
              <a:rPr lang="el-GR" altLang="ko-KR" sz="1700" dirty="0">
                <a:solidFill>
                  <a:prstClr val="black"/>
                </a:solidFill>
                <a:latin typeface="Calibri"/>
                <a:cs typeface="Arial" charset="0"/>
              </a:rPr>
              <a:t>Θα πρέπει να σημειωθεί, ότι τα παραπάνω πλεονεκτήματα των πλωτών κυματοθραυστών, μαζί με την ευελιξία τους κάτω από τη ΚΜ &amp; Α, δείχνουν ότι θα πρέπει να δοθεί προτεραιότητα στην έρευνα και τεχνολογική ανάπτυξη τους ώστε να βελτιωθεί η λειτουργικότητα κάτω από ενεργητικά κυματικά φαινόμενα.</a:t>
            </a:r>
            <a:endParaRPr lang="el-GR" altLang="ko-KR" sz="1700" dirty="0">
              <a:solidFill>
                <a:prstClr val="black"/>
              </a:solidFill>
              <a:latin typeface="Calibri"/>
              <a:ea typeface="Gulim" pitchFamily="34" charset="-127"/>
            </a:endParaRPr>
          </a:p>
        </p:txBody>
      </p:sp>
      <p:sp>
        <p:nvSpPr>
          <p:cNvPr id="6" name="Rectangle 2"/>
          <p:cNvSpPr>
            <a:spLocks noChangeArrowheads="1"/>
          </p:cNvSpPr>
          <p:nvPr/>
        </p:nvSpPr>
        <p:spPr bwMode="auto">
          <a:xfrm>
            <a:off x="0" y="1201156"/>
            <a:ext cx="3455293" cy="484235"/>
          </a:xfrm>
          <a:prstGeom prst="rect">
            <a:avLst/>
          </a:prstGeom>
          <a:noFill/>
          <a:ln w="9525">
            <a:noFill/>
            <a:miter lim="800000"/>
            <a:headEnd/>
            <a:tailEnd/>
          </a:ln>
          <a:effectLst/>
        </p:spPr>
        <p:txBody>
          <a:bodyPr wrap="square">
            <a:spAutoFit/>
          </a:bodyPr>
          <a:lstStyle/>
          <a:p>
            <a:pPr marL="342900" indent="-342900" algn="ctr">
              <a:lnSpc>
                <a:spcPct val="125000"/>
              </a:lnSpc>
            </a:pPr>
            <a:r>
              <a:rPr lang="el-GR" sz="2200" dirty="0">
                <a:solidFill>
                  <a:srgbClr val="3333FF"/>
                </a:solidFill>
                <a:latin typeface="Calibri"/>
              </a:rPr>
              <a:t>Πλωτοί κυματοθραύστες</a:t>
            </a:r>
          </a:p>
        </p:txBody>
      </p:sp>
      <p:sp>
        <p:nvSpPr>
          <p:cNvPr id="7"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8" name="7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10" name="9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8" name="Text Box 4"/>
          <p:cNvSpPr txBox="1">
            <a:spLocks noChangeArrowheads="1"/>
          </p:cNvSpPr>
          <p:nvPr/>
        </p:nvSpPr>
        <p:spPr bwMode="auto">
          <a:xfrm>
            <a:off x="467544" y="1597201"/>
            <a:ext cx="2052736" cy="369332"/>
          </a:xfrm>
          <a:prstGeom prst="rect">
            <a:avLst/>
          </a:prstGeom>
          <a:noFill/>
          <a:ln w="9525">
            <a:noFill/>
            <a:miter lim="800000"/>
            <a:headEnd/>
            <a:tailEnd/>
          </a:ln>
          <a:effectLst/>
        </p:spPr>
        <p:txBody>
          <a:bodyPr wrap="square">
            <a:spAutoFit/>
          </a:bodyPr>
          <a:lstStyle/>
          <a:p>
            <a:pPr marL="342900" indent="-342900">
              <a:spcBef>
                <a:spcPct val="50000"/>
              </a:spcBef>
              <a:buFont typeface="Wingdings" pitchFamily="2" charset="2"/>
              <a:buNone/>
            </a:pPr>
            <a:r>
              <a:rPr lang="el-GR" sz="1800" b="1" u="sng" dirty="0">
                <a:solidFill>
                  <a:srgbClr val="3333FF"/>
                </a:solidFill>
                <a:latin typeface="Calibri"/>
              </a:rPr>
              <a:t>Μειονεκτήματα</a:t>
            </a:r>
            <a:endParaRPr lang="en-US" sz="1800" b="1" u="sng" dirty="0">
              <a:solidFill>
                <a:srgbClr val="3333FF"/>
              </a:solidFill>
              <a:latin typeface="Calibri"/>
            </a:endParaRPr>
          </a:p>
        </p:txBody>
      </p:sp>
      <p:sp>
        <p:nvSpPr>
          <p:cNvPr id="804869" name="Rectangle 5"/>
          <p:cNvSpPr>
            <a:spLocks noChangeArrowheads="1"/>
          </p:cNvSpPr>
          <p:nvPr/>
        </p:nvSpPr>
        <p:spPr bwMode="auto">
          <a:xfrm>
            <a:off x="395536" y="2060848"/>
            <a:ext cx="8424936" cy="3724096"/>
          </a:xfrm>
          <a:prstGeom prst="rect">
            <a:avLst/>
          </a:prstGeom>
          <a:noFill/>
          <a:ln w="9525" algn="ctr">
            <a:noFill/>
            <a:miter lim="800000"/>
            <a:headEnd/>
            <a:tailEnd/>
          </a:ln>
          <a:effectLst/>
        </p:spPr>
        <p:txBody>
          <a:bodyPr wrap="square">
            <a:spAutoFit/>
          </a:bodyPr>
          <a:lstStyle/>
          <a:p>
            <a:pPr indent="-91440" algn="justLow">
              <a:spcBef>
                <a:spcPts val="0"/>
              </a:spcBef>
              <a:spcAft>
                <a:spcPts val="400"/>
              </a:spcAft>
              <a:tabLst>
                <a:tab pos="92075" algn="l"/>
              </a:tabLst>
            </a:pPr>
            <a:r>
              <a:rPr lang="el-GR" altLang="ko-KR" sz="1800" dirty="0">
                <a:solidFill>
                  <a:prstClr val="black"/>
                </a:solidFill>
                <a:latin typeface="Calibri"/>
                <a:cs typeface="Arial" charset="0"/>
              </a:rPr>
              <a:t>Περιορισμένη αντοχή στην κυματική ενέργεια· όταν οι προσπίπτοντες κυματισμοί αποκτήσουν ύψος μεγαλύτερο από περίπου 2-3 m, οι πλωτοί κυματοθραύστες αστοχούν, κυρίως (αλλά όχι μόνον) λόγω θραύσης της αγκύρωσης. </a:t>
            </a:r>
          </a:p>
          <a:p>
            <a:pPr indent="-91440" algn="justLow">
              <a:spcBef>
                <a:spcPts val="0"/>
              </a:spcBef>
              <a:spcAft>
                <a:spcPts val="400"/>
              </a:spcAft>
              <a:tabLst>
                <a:tab pos="92075" algn="l"/>
              </a:tabLst>
            </a:pPr>
            <a:endParaRPr lang="el-GR" altLang="ko-KR" sz="1800" dirty="0">
              <a:solidFill>
                <a:prstClr val="black"/>
              </a:solidFill>
              <a:latin typeface="Calibri"/>
              <a:cs typeface="Arial" charset="0"/>
            </a:endParaRPr>
          </a:p>
          <a:p>
            <a:pPr indent="-91440" algn="justLow">
              <a:spcBef>
                <a:spcPts val="0"/>
              </a:spcBef>
              <a:spcAft>
                <a:spcPts val="400"/>
              </a:spcAft>
              <a:tabLst>
                <a:tab pos="92075" algn="l"/>
              </a:tabLst>
            </a:pPr>
            <a:r>
              <a:rPr lang="el-GR" altLang="ko-KR" sz="1800" dirty="0">
                <a:solidFill>
                  <a:prstClr val="black"/>
                </a:solidFill>
                <a:latin typeface="Calibri"/>
                <a:cs typeface="Arial" charset="0"/>
              </a:rPr>
              <a:t>Αυτό μπορεί να δημιουργήσει μεγάλα προβλήματα και πιθανές ζημιές. </a:t>
            </a:r>
          </a:p>
          <a:p>
            <a:pPr indent="-91440" algn="justLow">
              <a:spcBef>
                <a:spcPts val="0"/>
              </a:spcBef>
              <a:spcAft>
                <a:spcPts val="400"/>
              </a:spcAft>
              <a:tabLst>
                <a:tab pos="92075" algn="l"/>
              </a:tabLst>
            </a:pPr>
            <a:endParaRPr lang="el-GR" altLang="ko-KR" sz="1800" dirty="0">
              <a:solidFill>
                <a:prstClr val="black"/>
              </a:solidFill>
              <a:latin typeface="Calibri"/>
              <a:cs typeface="Arial" charset="0"/>
            </a:endParaRPr>
          </a:p>
          <a:p>
            <a:pPr indent="-91440" algn="justLow">
              <a:spcBef>
                <a:spcPts val="0"/>
              </a:spcBef>
              <a:spcAft>
                <a:spcPts val="400"/>
              </a:spcAft>
              <a:tabLst>
                <a:tab pos="92075" algn="l"/>
              </a:tabLst>
            </a:pPr>
            <a:r>
              <a:rPr lang="el-GR" altLang="ko-KR" sz="1800" dirty="0">
                <a:solidFill>
                  <a:prstClr val="black"/>
                </a:solidFill>
                <a:latin typeface="Calibri"/>
                <a:cs typeface="Arial" charset="0"/>
              </a:rPr>
              <a:t>Σε κάθε περίπτωση, θα πρέπει να υπάρχει λειτουργικό σχέδιο και δομές που να επιτρέπουν την έγκαιρη απομάκρυνση τους και αποθήκευση τους σε προφυλαγμένες περιοχές κατά τη διάρκεια ενεργητικών συμβάντων. </a:t>
            </a:r>
          </a:p>
          <a:p>
            <a:pPr indent="-91440" algn="justLow">
              <a:spcBef>
                <a:spcPts val="0"/>
              </a:spcBef>
              <a:spcAft>
                <a:spcPts val="400"/>
              </a:spcAft>
              <a:tabLst>
                <a:tab pos="92075" algn="l"/>
              </a:tabLst>
            </a:pPr>
            <a:endParaRPr lang="el-GR" altLang="ko-KR" sz="1800" dirty="0">
              <a:solidFill>
                <a:prstClr val="black"/>
              </a:solidFill>
              <a:latin typeface="Calibri"/>
              <a:cs typeface="Arial" charset="0"/>
            </a:endParaRPr>
          </a:p>
          <a:p>
            <a:pPr indent="-91440" algn="justLow">
              <a:spcBef>
                <a:spcPts val="0"/>
              </a:spcBef>
              <a:spcAft>
                <a:spcPts val="400"/>
              </a:spcAft>
              <a:tabLst>
                <a:tab pos="92075" algn="l"/>
              </a:tabLst>
            </a:pPr>
            <a:r>
              <a:rPr lang="el-GR" altLang="ko-KR" sz="1800" dirty="0">
                <a:solidFill>
                  <a:prstClr val="black"/>
                </a:solidFill>
                <a:latin typeface="Calibri"/>
                <a:cs typeface="Arial" charset="0"/>
              </a:rPr>
              <a:t>Οι δράσεις αυτές μπορεί να έχουν σημαντικό κόστος και έτσι δεν είναι εφικτή επιλογή στην περίπτωση των νησιωτικών τουριστικών παραλιών. </a:t>
            </a:r>
          </a:p>
        </p:txBody>
      </p:sp>
      <p:sp>
        <p:nvSpPr>
          <p:cNvPr id="6" name="Rectangle 2"/>
          <p:cNvSpPr>
            <a:spLocks noChangeArrowheads="1"/>
          </p:cNvSpPr>
          <p:nvPr/>
        </p:nvSpPr>
        <p:spPr bwMode="auto">
          <a:xfrm>
            <a:off x="179512" y="990948"/>
            <a:ext cx="3456384" cy="484235"/>
          </a:xfrm>
          <a:prstGeom prst="rect">
            <a:avLst/>
          </a:prstGeom>
          <a:noFill/>
          <a:ln w="9525">
            <a:noFill/>
            <a:miter lim="800000"/>
            <a:headEnd/>
            <a:tailEnd/>
          </a:ln>
          <a:effectLst/>
        </p:spPr>
        <p:txBody>
          <a:bodyPr wrap="square">
            <a:spAutoFit/>
          </a:bodyPr>
          <a:lstStyle/>
          <a:p>
            <a:pPr marL="342900" indent="-342900" algn="ctr">
              <a:lnSpc>
                <a:spcPct val="125000"/>
              </a:lnSpc>
            </a:pPr>
            <a:r>
              <a:rPr lang="el-GR" sz="2200" dirty="0">
                <a:solidFill>
                  <a:srgbClr val="3333FF"/>
                </a:solidFill>
                <a:latin typeface="Calibri"/>
              </a:rPr>
              <a:t>Πλωτοί κυματοθραύστες</a:t>
            </a:r>
          </a:p>
        </p:txBody>
      </p:sp>
      <p:sp>
        <p:nvSpPr>
          <p:cNvPr id="7"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8" name="7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10" name="9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6" name="Rectangle 2"/>
          <p:cNvSpPr>
            <a:spLocks noChangeArrowheads="1"/>
          </p:cNvSpPr>
          <p:nvPr/>
        </p:nvSpPr>
        <p:spPr bwMode="auto">
          <a:xfrm>
            <a:off x="-23446" y="908719"/>
            <a:ext cx="5709320" cy="432048"/>
          </a:xfrm>
          <a:prstGeom prst="rect">
            <a:avLst/>
          </a:prstGeom>
          <a:noFill/>
          <a:ln w="9525">
            <a:noFill/>
            <a:miter lim="800000"/>
            <a:headEnd/>
            <a:tailEnd/>
          </a:ln>
          <a:effectLst/>
        </p:spPr>
        <p:txBody>
          <a:bodyPr anchor="ctr"/>
          <a:lstStyle/>
          <a:p>
            <a:pPr algn="ctr">
              <a:lnSpc>
                <a:spcPct val="100000"/>
              </a:lnSpc>
              <a:buFontTx/>
              <a:buNone/>
            </a:pPr>
            <a:r>
              <a:rPr lang="el-GR" altLang="en-US" sz="2200" dirty="0">
                <a:solidFill>
                  <a:srgbClr val="3333FF"/>
                </a:solidFill>
                <a:latin typeface="+mn-lt"/>
                <a:cs typeface="Arial" charset="0"/>
              </a:rPr>
              <a:t>Τεχνητή τροφοδότηση/αναπλήρωση ακτών</a:t>
            </a:r>
            <a:endParaRPr lang="en-GB" altLang="en-US" sz="2200" dirty="0">
              <a:solidFill>
                <a:srgbClr val="3333FF"/>
              </a:solidFill>
              <a:effectLst/>
              <a:latin typeface="+mn-lt"/>
              <a:cs typeface="Arial" charset="0"/>
            </a:endParaRPr>
          </a:p>
        </p:txBody>
      </p:sp>
      <p:sp>
        <p:nvSpPr>
          <p:cNvPr id="852997" name="Rectangle 3"/>
          <p:cNvSpPr>
            <a:spLocks noChangeArrowheads="1"/>
          </p:cNvSpPr>
          <p:nvPr/>
        </p:nvSpPr>
        <p:spPr bwMode="auto">
          <a:xfrm>
            <a:off x="251520" y="1412775"/>
            <a:ext cx="8712968" cy="3240360"/>
          </a:xfrm>
          <a:prstGeom prst="rect">
            <a:avLst/>
          </a:prstGeom>
          <a:noFill/>
          <a:ln w="9525">
            <a:noFill/>
            <a:miter lim="800000"/>
            <a:headEnd/>
            <a:tailEnd/>
          </a:ln>
          <a:effectLst/>
        </p:spPr>
        <p:txBody>
          <a:bodyPr/>
          <a:lstStyle/>
          <a:p>
            <a:pPr algn="just">
              <a:lnSpc>
                <a:spcPct val="80000"/>
              </a:lnSpc>
              <a:spcBef>
                <a:spcPct val="20000"/>
              </a:spcBef>
            </a:pPr>
            <a:r>
              <a:rPr lang="el-GR" altLang="en-US" sz="1600" dirty="0">
                <a:latin typeface="Calibri" pitchFamily="34" charset="0"/>
                <a:cs typeface="Calibri" pitchFamily="34" charset="0"/>
              </a:rPr>
              <a:t>Ο εμπλουτισμός παράλιας αναφέρεται στην τοποθέτηση μεγάλων ποσοτήτων χαλαρών υλικών (άμμου ή χαλικιών) στην παραλία με σκοπό (α) τη δημιουργία καλύτερης ψυχαγωγικής ακτής και (β) την προστασία της ενδοχώρας</a:t>
            </a:r>
          </a:p>
          <a:p>
            <a:pPr algn="just">
              <a:lnSpc>
                <a:spcPct val="80000"/>
              </a:lnSpc>
              <a:spcBef>
                <a:spcPct val="20000"/>
              </a:spcBef>
            </a:pPr>
            <a:endParaRPr lang="el-GR" altLang="en-US" sz="1600" dirty="0">
              <a:latin typeface="Calibri" pitchFamily="34" charset="0"/>
              <a:cs typeface="Calibri" pitchFamily="34" charset="0"/>
            </a:endParaRPr>
          </a:p>
          <a:p>
            <a:pPr algn="just">
              <a:lnSpc>
                <a:spcPct val="80000"/>
              </a:lnSpc>
              <a:spcBef>
                <a:spcPct val="20000"/>
              </a:spcBef>
            </a:pPr>
            <a:r>
              <a:rPr lang="el-GR" altLang="en-US" sz="1600" dirty="0">
                <a:latin typeface="Calibri" pitchFamily="34" charset="0"/>
                <a:cs typeface="Calibri" pitchFamily="34" charset="0"/>
              </a:rPr>
              <a:t>Η επιλογή αυτή θεωρείται ήπια (</a:t>
            </a:r>
            <a:r>
              <a:rPr lang="el-GR" altLang="en-US" sz="1600" dirty="0" err="1">
                <a:latin typeface="Calibri" pitchFamily="34" charset="0"/>
                <a:cs typeface="Calibri" pitchFamily="34" charset="0"/>
              </a:rPr>
              <a:t>soft</a:t>
            </a:r>
            <a:r>
              <a:rPr lang="el-GR" altLang="en-US" sz="1600" dirty="0">
                <a:latin typeface="Calibri" pitchFamily="34" charset="0"/>
                <a:cs typeface="Calibri" pitchFamily="34" charset="0"/>
              </a:rPr>
              <a:t>) και έχει αρκετά πλεονεκτήματα. Βέβαια τόσο στην περιοχή αμμοληψίας όσο και στην περιοχή εναπόθεσης της άμμου, μπορεί να διαταραχθεί η πανίδα και χλωρίδα, επίπτωση που όμως είναι πιθανά αναστρέψιμη. </a:t>
            </a:r>
          </a:p>
          <a:p>
            <a:pPr algn="just">
              <a:lnSpc>
                <a:spcPct val="80000"/>
              </a:lnSpc>
              <a:spcBef>
                <a:spcPct val="20000"/>
              </a:spcBef>
            </a:pPr>
            <a:endParaRPr lang="el-GR" altLang="en-US" sz="1600" dirty="0">
              <a:latin typeface="Calibri" pitchFamily="34" charset="0"/>
              <a:cs typeface="Calibri" pitchFamily="34" charset="0"/>
            </a:endParaRPr>
          </a:p>
          <a:p>
            <a:pPr algn="just">
              <a:lnSpc>
                <a:spcPct val="80000"/>
              </a:lnSpc>
              <a:spcBef>
                <a:spcPct val="20000"/>
              </a:spcBef>
            </a:pPr>
            <a:r>
              <a:rPr lang="el-GR" altLang="en-US" sz="1600" dirty="0">
                <a:latin typeface="Calibri" pitchFamily="34" charset="0"/>
                <a:cs typeface="Calibri" pitchFamily="34" charset="0"/>
              </a:rPr>
              <a:t>Χρησιμοποιείται υλικό που μεταφέρεται από βαθύτερα, άλλες ακτές ή ακόμα και από </a:t>
            </a:r>
            <a:r>
              <a:rPr lang="el-GR" altLang="en-US" sz="1600" dirty="0" err="1">
                <a:latin typeface="Calibri" pitchFamily="34" charset="0"/>
                <a:cs typeface="Calibri" pitchFamily="34" charset="0"/>
              </a:rPr>
              <a:t>δανειοθαλάμους</a:t>
            </a:r>
            <a:r>
              <a:rPr lang="el-GR" altLang="en-US" sz="1600" dirty="0">
                <a:latin typeface="Calibri" pitchFamily="34" charset="0"/>
                <a:cs typeface="Calibri" pitchFamily="34" charset="0"/>
              </a:rPr>
              <a:t> στην ξηρά (π.χ. </a:t>
            </a:r>
            <a:r>
              <a:rPr lang="el-GR" altLang="en-US" sz="1600" dirty="0" err="1">
                <a:latin typeface="Calibri" pitchFamily="34" charset="0"/>
                <a:cs typeface="Calibri" pitchFamily="34" charset="0"/>
              </a:rPr>
              <a:t>προσχωσιγενείς</a:t>
            </a:r>
            <a:r>
              <a:rPr lang="el-GR" altLang="en-US" sz="1600" dirty="0">
                <a:latin typeface="Calibri" pitchFamily="34" charset="0"/>
                <a:cs typeface="Calibri" pitchFamily="34" charset="0"/>
              </a:rPr>
              <a:t> περιοχές</a:t>
            </a:r>
            <a:r>
              <a:rPr lang="en-GB" altLang="en-US" sz="1600" dirty="0">
                <a:latin typeface="Calibri" pitchFamily="34" charset="0"/>
                <a:cs typeface="Calibri" pitchFamily="34" charset="0"/>
              </a:rPr>
              <a:t> </a:t>
            </a:r>
            <a:r>
              <a:rPr lang="el-GR" altLang="en-US" sz="1600" dirty="0">
                <a:latin typeface="Calibri" pitchFamily="34" charset="0"/>
                <a:cs typeface="Calibri" pitchFamily="34" charset="0"/>
              </a:rPr>
              <a:t>ποταμών, ...)</a:t>
            </a:r>
            <a:r>
              <a:rPr lang="el-GR" altLang="en-US" sz="1600" dirty="0">
                <a:solidFill>
                  <a:prstClr val="black"/>
                </a:solidFill>
                <a:latin typeface="Calibri" pitchFamily="34" charset="0"/>
                <a:cs typeface="Calibri" pitchFamily="34" charset="0"/>
              </a:rPr>
              <a:t> και εναποτίθεται στην ακτή η οποία και επεκτείνεται προς τη θάλασσα.</a:t>
            </a:r>
            <a:endParaRPr lang="en-GB" altLang="en-US" sz="1600" dirty="0">
              <a:latin typeface="Calibri" pitchFamily="34" charset="0"/>
              <a:cs typeface="Calibri" pitchFamily="34" charset="0"/>
            </a:endParaRPr>
          </a:p>
          <a:p>
            <a:pPr algn="just">
              <a:lnSpc>
                <a:spcPct val="80000"/>
              </a:lnSpc>
              <a:spcBef>
                <a:spcPct val="20000"/>
              </a:spcBef>
              <a:buFontTx/>
              <a:buNone/>
            </a:pPr>
            <a:endParaRPr lang="en-GB" altLang="en-US" sz="1600" dirty="0">
              <a:latin typeface="Calibri" pitchFamily="34" charset="0"/>
              <a:cs typeface="Calibri" pitchFamily="34" charset="0"/>
            </a:endParaRPr>
          </a:p>
          <a:p>
            <a:pPr algn="just">
              <a:lnSpc>
                <a:spcPct val="80000"/>
              </a:lnSpc>
              <a:spcBef>
                <a:spcPct val="20000"/>
              </a:spcBef>
              <a:buFontTx/>
              <a:buNone/>
            </a:pPr>
            <a:r>
              <a:rPr lang="en-GB" altLang="en-US" sz="1600" dirty="0">
                <a:latin typeface="Calibri" pitchFamily="34" charset="0"/>
                <a:cs typeface="Calibri" pitchFamily="34" charset="0"/>
              </a:rPr>
              <a:t>H </a:t>
            </a:r>
            <a:r>
              <a:rPr lang="el-GR" altLang="en-US" sz="1600" dirty="0">
                <a:latin typeface="Calibri" pitchFamily="34" charset="0"/>
                <a:cs typeface="Calibri" pitchFamily="34" charset="0"/>
              </a:rPr>
              <a:t>μηχανική ή η υδραυλική μεταφορά της άμμου γίνεται με βυθοκόρους, αντλίες, εκσκαφείς,</a:t>
            </a:r>
            <a:r>
              <a:rPr lang="en-GB" altLang="en-US" sz="1600" dirty="0">
                <a:latin typeface="Calibri" pitchFamily="34" charset="0"/>
                <a:cs typeface="Calibri" pitchFamily="34" charset="0"/>
              </a:rPr>
              <a:t> </a:t>
            </a:r>
            <a:r>
              <a:rPr lang="el-GR" altLang="en-US" sz="1600" dirty="0">
                <a:latin typeface="Calibri" pitchFamily="34" charset="0"/>
                <a:cs typeface="Calibri" pitchFamily="34" charset="0"/>
              </a:rPr>
              <a:t>προωθητές γαιών κ.λπ. </a:t>
            </a:r>
            <a:endParaRPr lang="el-GR" altLang="en-US" sz="1600" dirty="0">
              <a:latin typeface="+mn-lt"/>
              <a:cs typeface="Arial" charset="0"/>
            </a:endParaRP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pic>
        <p:nvPicPr>
          <p:cNvPr id="1336322" name="Picture 2" descr="nourishment 2 "/>
          <p:cNvPicPr>
            <a:picLocks noChangeAspect="1" noChangeArrowheads="1"/>
          </p:cNvPicPr>
          <p:nvPr/>
        </p:nvPicPr>
        <p:blipFill>
          <a:blip r:embed="rId4" cstate="print"/>
          <a:srcRect l="2066" t="9279" r="35640" b="62601"/>
          <a:stretch>
            <a:fillRect/>
          </a:stretch>
        </p:blipFill>
        <p:spPr bwMode="auto">
          <a:xfrm>
            <a:off x="1403648" y="4581128"/>
            <a:ext cx="5550304" cy="1885009"/>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9" name="Rectangle 5"/>
          <p:cNvSpPr>
            <a:spLocks noChangeArrowheads="1"/>
          </p:cNvSpPr>
          <p:nvPr/>
        </p:nvSpPr>
        <p:spPr bwMode="auto">
          <a:xfrm>
            <a:off x="611560" y="1340768"/>
            <a:ext cx="8136904" cy="4608512"/>
          </a:xfrm>
          <a:prstGeom prst="rect">
            <a:avLst/>
          </a:prstGeom>
          <a:noFill/>
          <a:ln w="9525">
            <a:noFill/>
            <a:miter lim="800000"/>
            <a:headEnd/>
            <a:tailEnd/>
          </a:ln>
          <a:effectLst/>
        </p:spPr>
        <p:txBody>
          <a:bodyPr/>
          <a:lstStyle/>
          <a:p>
            <a:pPr marL="342900" indent="-342900">
              <a:lnSpc>
                <a:spcPct val="90000"/>
              </a:lnSpc>
              <a:spcBef>
                <a:spcPct val="20000"/>
              </a:spcBef>
              <a:buFontTx/>
              <a:buNone/>
            </a:pPr>
            <a:endParaRPr lang="el-GR" sz="2600" b="0" dirty="0">
              <a:solidFill>
                <a:schemeClr val="tx1"/>
              </a:solidFill>
              <a:effectLst/>
              <a:cs typeface="Arial" charset="0"/>
            </a:endParaRPr>
          </a:p>
          <a:p>
            <a:pPr>
              <a:lnSpc>
                <a:spcPct val="90000"/>
              </a:lnSpc>
              <a:spcBef>
                <a:spcPct val="20000"/>
              </a:spcBef>
              <a:buFontTx/>
              <a:buNone/>
            </a:pPr>
            <a:r>
              <a:rPr lang="el-GR" sz="2000" b="0" dirty="0">
                <a:effectLst/>
                <a:latin typeface="+mn-lt"/>
                <a:cs typeface="Arial" charset="0"/>
              </a:rPr>
              <a:t>Οι διαφορετικές επιλογές για </a:t>
            </a:r>
            <a:r>
              <a:rPr lang="el-GR" sz="2000" dirty="0">
                <a:latin typeface="+mn-lt"/>
                <a:cs typeface="Arial" charset="0"/>
              </a:rPr>
              <a:t>την αντιμετώπιση της</a:t>
            </a:r>
            <a:r>
              <a:rPr lang="el-GR" sz="2000" b="0" dirty="0">
                <a:effectLst/>
                <a:latin typeface="+mn-lt"/>
                <a:cs typeface="Arial" charset="0"/>
              </a:rPr>
              <a:t> παράκτιας διάβρωσης είναι</a:t>
            </a:r>
            <a:r>
              <a:rPr lang="en-GB" sz="2000" b="0" dirty="0">
                <a:effectLst/>
                <a:latin typeface="+mn-lt"/>
                <a:cs typeface="Arial" charset="0"/>
              </a:rPr>
              <a:t>:</a:t>
            </a:r>
            <a:endParaRPr lang="el-GR" sz="2000" b="0" dirty="0">
              <a:effectLst/>
              <a:latin typeface="+mn-lt"/>
              <a:cs typeface="Arial" charset="0"/>
            </a:endParaRPr>
          </a:p>
          <a:p>
            <a:pPr marL="342900" indent="-342900">
              <a:lnSpc>
                <a:spcPct val="90000"/>
              </a:lnSpc>
              <a:spcBef>
                <a:spcPct val="20000"/>
              </a:spcBef>
              <a:buFontTx/>
              <a:buNone/>
            </a:pPr>
            <a:endParaRPr lang="el-GR" sz="2000" b="0" dirty="0">
              <a:effectLst/>
              <a:latin typeface="+mn-lt"/>
              <a:cs typeface="Arial" charset="0"/>
            </a:endParaRPr>
          </a:p>
          <a:p>
            <a:pPr marL="342900" indent="-342900">
              <a:lnSpc>
                <a:spcPct val="90000"/>
              </a:lnSpc>
              <a:spcBef>
                <a:spcPct val="20000"/>
              </a:spcBef>
              <a:buFont typeface="Wingdings" pitchFamily="2" charset="2"/>
              <a:buChar char="Ø"/>
            </a:pPr>
            <a:r>
              <a:rPr lang="el-GR" sz="2000" b="0" dirty="0">
                <a:effectLst/>
                <a:latin typeface="+mn-lt"/>
                <a:cs typeface="Arial" charset="0"/>
              </a:rPr>
              <a:t>Μη Δράση (</a:t>
            </a:r>
            <a:r>
              <a:rPr lang="en-GB" sz="2000" b="0" dirty="0">
                <a:effectLst/>
                <a:latin typeface="+mn-lt"/>
                <a:cs typeface="Arial" charset="0"/>
              </a:rPr>
              <a:t>No action)</a:t>
            </a:r>
            <a:endParaRPr lang="el-GR" sz="2000" b="0" dirty="0">
              <a:effectLst/>
              <a:latin typeface="+mn-lt"/>
              <a:cs typeface="Arial" charset="0"/>
            </a:endParaRPr>
          </a:p>
          <a:p>
            <a:pPr marL="342900" indent="-342900">
              <a:lnSpc>
                <a:spcPct val="90000"/>
              </a:lnSpc>
              <a:spcBef>
                <a:spcPct val="20000"/>
              </a:spcBef>
              <a:buFont typeface="Wingdings" pitchFamily="2" charset="2"/>
              <a:buChar char="Ø"/>
            </a:pPr>
            <a:endParaRPr lang="el-GR" sz="2000" b="0" dirty="0">
              <a:effectLst/>
              <a:latin typeface="+mn-lt"/>
              <a:cs typeface="Arial" charset="0"/>
            </a:endParaRPr>
          </a:p>
          <a:p>
            <a:pPr marL="342900" indent="-342900">
              <a:lnSpc>
                <a:spcPct val="90000"/>
              </a:lnSpc>
              <a:spcBef>
                <a:spcPct val="20000"/>
              </a:spcBef>
              <a:buFont typeface="Wingdings" pitchFamily="2" charset="2"/>
              <a:buChar char="Ø"/>
            </a:pPr>
            <a:r>
              <a:rPr lang="el-GR" sz="2000" b="0" dirty="0">
                <a:effectLst/>
                <a:latin typeface="+mn-lt"/>
                <a:cs typeface="Arial" charset="0"/>
              </a:rPr>
              <a:t>Υποχώρηση και επανεγκατάσταση (</a:t>
            </a:r>
            <a:r>
              <a:rPr lang="en-GB" sz="2000" b="0" dirty="0">
                <a:effectLst/>
                <a:latin typeface="+mn-lt"/>
                <a:cs typeface="Arial" charset="0"/>
              </a:rPr>
              <a:t>retreat and relocation</a:t>
            </a:r>
            <a:r>
              <a:rPr lang="el-GR" sz="2000" b="0" dirty="0">
                <a:effectLst/>
                <a:latin typeface="+mn-lt"/>
                <a:cs typeface="Arial" charset="0"/>
              </a:rPr>
              <a:t>)</a:t>
            </a:r>
          </a:p>
          <a:p>
            <a:pPr marL="342900" indent="-342900">
              <a:lnSpc>
                <a:spcPct val="90000"/>
              </a:lnSpc>
              <a:spcBef>
                <a:spcPct val="20000"/>
              </a:spcBef>
              <a:buFont typeface="Wingdings" pitchFamily="2" charset="2"/>
              <a:buChar char="Ø"/>
            </a:pPr>
            <a:endParaRPr lang="el-GR" sz="2000" b="0" dirty="0">
              <a:effectLst/>
              <a:latin typeface="+mn-lt"/>
              <a:cs typeface="Arial" charset="0"/>
            </a:endParaRPr>
          </a:p>
          <a:p>
            <a:pPr marL="342900" indent="-342900">
              <a:lnSpc>
                <a:spcPct val="90000"/>
              </a:lnSpc>
              <a:spcBef>
                <a:spcPct val="20000"/>
              </a:spcBef>
              <a:buFont typeface="Wingdings" pitchFamily="2" charset="2"/>
              <a:buChar char="Ø"/>
            </a:pPr>
            <a:r>
              <a:rPr lang="el-GR" sz="2000" dirty="0">
                <a:latin typeface="+mn-lt"/>
                <a:cs typeface="Arial" charset="0"/>
              </a:rPr>
              <a:t>Προστασία</a:t>
            </a:r>
            <a:endParaRPr lang="el-GR" sz="2000" b="0" dirty="0">
              <a:effectLst/>
              <a:latin typeface="+mn-lt"/>
              <a:cs typeface="Arial" charset="0"/>
            </a:endParaRPr>
          </a:p>
          <a:p>
            <a:pPr marL="625475" indent="-263525">
              <a:lnSpc>
                <a:spcPct val="90000"/>
              </a:lnSpc>
              <a:spcBef>
                <a:spcPct val="20000"/>
              </a:spcBef>
              <a:buFont typeface="Arial" pitchFamily="34" charset="0"/>
              <a:buChar char="•"/>
            </a:pPr>
            <a:r>
              <a:rPr lang="el-GR" sz="2000" b="0" dirty="0">
                <a:effectLst/>
                <a:latin typeface="+mn-lt"/>
                <a:cs typeface="Arial" charset="0"/>
              </a:rPr>
              <a:t>«Σκληρά Μέτρα» προστασίας (</a:t>
            </a:r>
            <a:r>
              <a:rPr lang="en-GB" sz="2000" b="0" dirty="0">
                <a:effectLst/>
                <a:latin typeface="+mn-lt"/>
                <a:cs typeface="Arial" charset="0"/>
              </a:rPr>
              <a:t>hard </a:t>
            </a:r>
            <a:r>
              <a:rPr lang="en-US" sz="2000" dirty="0">
                <a:latin typeface="+mn-lt"/>
                <a:cs typeface="Arial" charset="0"/>
              </a:rPr>
              <a:t>measures</a:t>
            </a:r>
            <a:r>
              <a:rPr lang="el-GR" sz="2000" b="0" dirty="0">
                <a:effectLst/>
                <a:latin typeface="+mn-lt"/>
                <a:cs typeface="Arial" charset="0"/>
              </a:rPr>
              <a:t>)</a:t>
            </a:r>
          </a:p>
          <a:p>
            <a:pPr marL="625475" indent="-625475">
              <a:lnSpc>
                <a:spcPct val="90000"/>
              </a:lnSpc>
              <a:spcBef>
                <a:spcPct val="20000"/>
              </a:spcBef>
              <a:buFont typeface="Arial" pitchFamily="34" charset="0"/>
              <a:buChar char="•"/>
            </a:pPr>
            <a:endParaRPr lang="en-GB" sz="2000" b="0" dirty="0">
              <a:effectLst/>
              <a:latin typeface="+mn-lt"/>
              <a:cs typeface="Arial" charset="0"/>
            </a:endParaRPr>
          </a:p>
          <a:p>
            <a:pPr marL="625475" lvl="0" indent="-263525">
              <a:lnSpc>
                <a:spcPct val="90000"/>
              </a:lnSpc>
              <a:spcBef>
                <a:spcPct val="20000"/>
              </a:spcBef>
              <a:buFont typeface="Arial" pitchFamily="34" charset="0"/>
              <a:buChar char="•"/>
            </a:pPr>
            <a:r>
              <a:rPr lang="el-GR" sz="2000" dirty="0">
                <a:solidFill>
                  <a:prstClr val="black"/>
                </a:solidFill>
                <a:latin typeface="Calibri"/>
                <a:cs typeface="Arial" charset="0"/>
              </a:rPr>
              <a:t>«Ήπια Μέτρα» προστασίας (</a:t>
            </a:r>
            <a:r>
              <a:rPr lang="en-US" sz="2000" dirty="0">
                <a:solidFill>
                  <a:prstClr val="black"/>
                </a:solidFill>
                <a:latin typeface="Calibri"/>
                <a:cs typeface="Arial" charset="0"/>
              </a:rPr>
              <a:t>soft</a:t>
            </a:r>
            <a:r>
              <a:rPr lang="en-GB" sz="2000" dirty="0">
                <a:solidFill>
                  <a:prstClr val="black"/>
                </a:solidFill>
                <a:latin typeface="Calibri"/>
                <a:cs typeface="Arial" charset="0"/>
              </a:rPr>
              <a:t> measures</a:t>
            </a:r>
            <a:r>
              <a:rPr lang="el-GR" sz="2000" dirty="0">
                <a:solidFill>
                  <a:prstClr val="black"/>
                </a:solidFill>
                <a:latin typeface="Calibri"/>
                <a:cs typeface="Arial" charset="0"/>
              </a:rPr>
              <a:t>)</a:t>
            </a:r>
          </a:p>
          <a:p>
            <a:pPr marL="342900" lvl="0" indent="-342900">
              <a:lnSpc>
                <a:spcPct val="90000"/>
              </a:lnSpc>
              <a:spcBef>
                <a:spcPct val="20000"/>
              </a:spcBef>
              <a:buFont typeface="Wingdings" pitchFamily="2" charset="2"/>
              <a:buChar char="Ø"/>
            </a:pPr>
            <a:endParaRPr lang="el-GR" sz="2000" dirty="0">
              <a:solidFill>
                <a:prstClr val="black"/>
              </a:solidFill>
              <a:latin typeface="Calibri"/>
              <a:cs typeface="Arial" charset="0"/>
            </a:endParaRP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Επιλογές παράκτιας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6" name="Rectangle 2"/>
          <p:cNvSpPr>
            <a:spLocks noChangeArrowheads="1"/>
          </p:cNvSpPr>
          <p:nvPr/>
        </p:nvSpPr>
        <p:spPr bwMode="auto">
          <a:xfrm>
            <a:off x="107504" y="980727"/>
            <a:ext cx="5493296" cy="504056"/>
          </a:xfrm>
          <a:prstGeom prst="rect">
            <a:avLst/>
          </a:prstGeom>
          <a:noFill/>
          <a:ln w="9525">
            <a:noFill/>
            <a:miter lim="800000"/>
            <a:headEnd/>
            <a:tailEnd/>
          </a:ln>
          <a:effectLst/>
        </p:spPr>
        <p:txBody>
          <a:bodyPr anchor="ctr"/>
          <a:lstStyle/>
          <a:p>
            <a:pPr algn="ctr">
              <a:lnSpc>
                <a:spcPct val="100000"/>
              </a:lnSpc>
              <a:buFontTx/>
              <a:buNone/>
            </a:pPr>
            <a:r>
              <a:rPr lang="el-GR" altLang="en-US" sz="2200" dirty="0">
                <a:solidFill>
                  <a:srgbClr val="3333FF"/>
                </a:solidFill>
                <a:latin typeface="+mn-lt"/>
                <a:cs typeface="Arial" charset="0"/>
              </a:rPr>
              <a:t>Τεχνητή τροφοδότηση/αναπλήρωση ακτών</a:t>
            </a:r>
            <a:endParaRPr lang="en-GB" altLang="en-US" sz="2200" dirty="0">
              <a:solidFill>
                <a:srgbClr val="3333FF"/>
              </a:solidFill>
              <a:effectLst/>
              <a:latin typeface="+mn-lt"/>
              <a:cs typeface="Arial" charset="0"/>
            </a:endParaRPr>
          </a:p>
        </p:txBody>
      </p:sp>
      <p:sp>
        <p:nvSpPr>
          <p:cNvPr id="852997" name="Rectangle 3"/>
          <p:cNvSpPr>
            <a:spLocks noChangeArrowheads="1"/>
          </p:cNvSpPr>
          <p:nvPr/>
        </p:nvSpPr>
        <p:spPr bwMode="auto">
          <a:xfrm>
            <a:off x="251520" y="1628800"/>
            <a:ext cx="8640960" cy="4824412"/>
          </a:xfrm>
          <a:prstGeom prst="rect">
            <a:avLst/>
          </a:prstGeom>
          <a:noFill/>
          <a:ln w="9525">
            <a:noFill/>
            <a:miter lim="800000"/>
            <a:headEnd/>
            <a:tailEnd/>
          </a:ln>
          <a:effectLst/>
        </p:spPr>
        <p:txBody>
          <a:bodyPr/>
          <a:lstStyle/>
          <a:p>
            <a:r>
              <a:rPr lang="el-GR" sz="1700" dirty="0">
                <a:latin typeface="+mn-lt"/>
              </a:rPr>
              <a:t>Διαμορφώνεται συνήθως ένα τεχνητό πρανές, με πλάτος στέψης Δy0 αρκετά μέτρα, ύψος 1 έως 2 m πάνω από τη στάθμη της θάλασσας, με μεγάλη συνήθως κλίση, π.χ. 1:1.5, 1:2.</a:t>
            </a:r>
          </a:p>
          <a:p>
            <a:endParaRPr lang="el-GR" sz="1700" dirty="0">
              <a:latin typeface="+mn-lt"/>
            </a:endParaRPr>
          </a:p>
          <a:p>
            <a:endParaRPr lang="el-GR" sz="1700" dirty="0">
              <a:latin typeface="+mn-lt"/>
            </a:endParaRPr>
          </a:p>
          <a:p>
            <a:r>
              <a:rPr lang="el-GR" sz="1700" dirty="0">
                <a:latin typeface="+mn-lt"/>
              </a:rPr>
              <a:t>Η αναπλήρωση γίνεται με υλικό με χαρακτηριστική διάμετρο κόκκων d</a:t>
            </a:r>
            <a:r>
              <a:rPr lang="el-GR" sz="1700" baseline="-25000" dirty="0">
                <a:latin typeface="+mn-lt"/>
              </a:rPr>
              <a:t>50f</a:t>
            </a:r>
            <a:r>
              <a:rPr lang="el-GR" sz="1700" dirty="0">
                <a:latin typeface="+mn-lt"/>
              </a:rPr>
              <a:t>, η οποία μπορεί είναι διαφορετική (συνήθως μεγαλύτερη) ή και ίδια με τη χαρακτηριστική διάμετρο κόκκων, d</a:t>
            </a:r>
            <a:r>
              <a:rPr lang="el-GR" sz="1700" baseline="-25000" dirty="0">
                <a:latin typeface="+mn-lt"/>
              </a:rPr>
              <a:t>50i</a:t>
            </a:r>
            <a:r>
              <a:rPr lang="el-GR" sz="1700" dirty="0">
                <a:latin typeface="+mn-lt"/>
              </a:rPr>
              <a:t>, της υφιστάμενης ακτής.</a:t>
            </a:r>
          </a:p>
          <a:p>
            <a:endParaRPr lang="el-GR" sz="1700" dirty="0">
              <a:latin typeface="+mn-lt"/>
            </a:endParaRPr>
          </a:p>
          <a:p>
            <a:endParaRPr lang="el-GR" sz="1700" dirty="0">
              <a:latin typeface="+mn-lt"/>
            </a:endParaRPr>
          </a:p>
          <a:p>
            <a:r>
              <a:rPr lang="el-GR" sz="1700" dirty="0">
                <a:latin typeface="+mn-lt"/>
              </a:rPr>
              <a:t>Είναι όμως ακριβή λύση και χρειάζεται προσοχή στη σχεδίαση/υλοποίηση αφού η πράξη έχει δείξει πολλές αποτυχίες. </a:t>
            </a:r>
          </a:p>
          <a:p>
            <a:endParaRPr lang="el-GR" sz="1700" dirty="0">
              <a:latin typeface="+mn-lt"/>
            </a:endParaRPr>
          </a:p>
          <a:p>
            <a:endParaRPr lang="el-GR" sz="1700" dirty="0">
              <a:latin typeface="+mn-lt"/>
            </a:endParaRPr>
          </a:p>
          <a:p>
            <a:r>
              <a:rPr lang="el-GR" sz="1700" dirty="0">
                <a:latin typeface="+mn-lt"/>
              </a:rPr>
              <a:t>Οι περισσότεροι εμπλουτισμοί χρειάζονται περιοδικά </a:t>
            </a:r>
            <a:r>
              <a:rPr lang="el-GR" sz="1700" dirty="0" err="1">
                <a:latin typeface="+mn-lt"/>
              </a:rPr>
              <a:t>επανεμπλουτισμό</a:t>
            </a:r>
            <a:r>
              <a:rPr lang="el-GR" sz="1700" dirty="0">
                <a:latin typeface="+mn-lt"/>
              </a:rPr>
              <a:t>. </a:t>
            </a:r>
          </a:p>
          <a:p>
            <a:endParaRPr lang="el-GR" sz="1700" dirty="0">
              <a:latin typeface="+mn-lt"/>
            </a:endParaRPr>
          </a:p>
          <a:p>
            <a:r>
              <a:rPr lang="el-GR" sz="1700" dirty="0">
                <a:latin typeface="+mn-lt"/>
              </a:rPr>
              <a:t>Τα καλύτερα από αισθητική και ουσιαστική άποψη υλικά για αναπλήρωση προέρχονται από τη θάλασσα (</a:t>
            </a:r>
            <a:r>
              <a:rPr lang="el-GR" sz="1700" dirty="0" err="1">
                <a:latin typeface="+mn-lt"/>
              </a:rPr>
              <a:t>marine</a:t>
            </a:r>
            <a:r>
              <a:rPr lang="el-GR" sz="1700" dirty="0">
                <a:latin typeface="+mn-lt"/>
              </a:rPr>
              <a:t> </a:t>
            </a:r>
            <a:r>
              <a:rPr lang="el-GR" sz="1700" dirty="0" err="1">
                <a:latin typeface="+mn-lt"/>
              </a:rPr>
              <a:t>aggregates</a:t>
            </a:r>
            <a:r>
              <a:rPr lang="el-GR" sz="1700" dirty="0">
                <a:latin typeface="+mn-lt"/>
              </a:rPr>
              <a:t>). Πρέπει όμως να εξαχθούν μακράν από το μέγιστο σημείο ανατάραξης (</a:t>
            </a:r>
            <a:r>
              <a:rPr lang="el-GR" sz="1700" dirty="0" err="1">
                <a:latin typeface="+mn-lt"/>
              </a:rPr>
              <a:t>closure</a:t>
            </a:r>
            <a:r>
              <a:rPr lang="el-GR" sz="1700" dirty="0">
                <a:latin typeface="+mn-lt"/>
              </a:rPr>
              <a:t> </a:t>
            </a:r>
            <a:r>
              <a:rPr lang="el-GR" sz="1700" dirty="0" err="1">
                <a:latin typeface="+mn-lt"/>
              </a:rPr>
              <a:t>depth</a:t>
            </a:r>
            <a:r>
              <a:rPr lang="el-GR" sz="1700" dirty="0">
                <a:latin typeface="+mn-lt"/>
              </a:rPr>
              <a:t>). </a:t>
            </a: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6" name="Rectangle 2"/>
          <p:cNvSpPr>
            <a:spLocks noChangeArrowheads="1"/>
          </p:cNvSpPr>
          <p:nvPr/>
        </p:nvSpPr>
        <p:spPr bwMode="auto">
          <a:xfrm>
            <a:off x="107504" y="1152129"/>
            <a:ext cx="5493296" cy="504056"/>
          </a:xfrm>
          <a:prstGeom prst="rect">
            <a:avLst/>
          </a:prstGeom>
          <a:noFill/>
          <a:ln w="9525">
            <a:noFill/>
            <a:miter lim="800000"/>
            <a:headEnd/>
            <a:tailEnd/>
          </a:ln>
          <a:effectLst/>
        </p:spPr>
        <p:txBody>
          <a:bodyPr anchor="ctr"/>
          <a:lstStyle/>
          <a:p>
            <a:pPr algn="ctr">
              <a:lnSpc>
                <a:spcPct val="100000"/>
              </a:lnSpc>
              <a:buFontTx/>
              <a:buNone/>
            </a:pPr>
            <a:r>
              <a:rPr lang="el-GR" altLang="en-US" sz="2200" dirty="0">
                <a:solidFill>
                  <a:srgbClr val="3333FF"/>
                </a:solidFill>
                <a:latin typeface="+mn-lt"/>
                <a:cs typeface="Arial" charset="0"/>
              </a:rPr>
              <a:t>Τεχνητή τροφοδότηση/αναπλήρωση ακτών</a:t>
            </a:r>
            <a:endParaRPr lang="en-GB" altLang="en-US" sz="2200" dirty="0">
              <a:solidFill>
                <a:srgbClr val="3333FF"/>
              </a:solidFill>
              <a:effectLst/>
              <a:latin typeface="+mn-lt"/>
              <a:cs typeface="Arial" charset="0"/>
            </a:endParaRPr>
          </a:p>
        </p:txBody>
      </p:sp>
      <p:sp>
        <p:nvSpPr>
          <p:cNvPr id="852997" name="Rectangle 3"/>
          <p:cNvSpPr>
            <a:spLocks noChangeArrowheads="1"/>
          </p:cNvSpPr>
          <p:nvPr/>
        </p:nvSpPr>
        <p:spPr bwMode="auto">
          <a:xfrm>
            <a:off x="251520" y="1777101"/>
            <a:ext cx="8568952" cy="4172177"/>
          </a:xfrm>
          <a:prstGeom prst="rect">
            <a:avLst/>
          </a:prstGeom>
          <a:noFill/>
          <a:ln w="9525">
            <a:noFill/>
            <a:miter lim="800000"/>
            <a:headEnd/>
            <a:tailEnd/>
          </a:ln>
          <a:effectLst/>
        </p:spPr>
        <p:txBody>
          <a:bodyPr/>
          <a:lstStyle/>
          <a:p>
            <a:pPr indent="-182880"/>
            <a:r>
              <a:rPr lang="el-GR" sz="1700" dirty="0">
                <a:latin typeface="+mn-lt"/>
              </a:rPr>
              <a:t>Ο εμπλουτισμός ακτής χρειάζεται εμπεριστατωμένες μελέτες, οι οποίες βασίζονται σε καλά και μακροχρόνια δεδομένα πεδίου (κυματικές, μορφολογικές και </a:t>
            </a:r>
            <a:r>
              <a:rPr lang="el-GR" sz="1700" dirty="0" err="1">
                <a:latin typeface="+mn-lt"/>
              </a:rPr>
              <a:t>ιζηματολογικές</a:t>
            </a:r>
            <a:r>
              <a:rPr lang="el-GR" sz="1700" dirty="0">
                <a:latin typeface="+mn-lt"/>
              </a:rPr>
              <a:t> </a:t>
            </a:r>
            <a:r>
              <a:rPr lang="el-GR" sz="1700" dirty="0" err="1">
                <a:latin typeface="+mn-lt"/>
              </a:rPr>
              <a:t>χρονοσειρές</a:t>
            </a:r>
            <a:r>
              <a:rPr lang="el-GR" sz="1700" dirty="0">
                <a:latin typeface="+mn-lt"/>
              </a:rPr>
              <a:t>) και καλοφτιαγμένα μοντέλα προσομοίωσης.</a:t>
            </a:r>
          </a:p>
          <a:p>
            <a:pPr indent="-182880"/>
            <a:endParaRPr lang="el-GR" sz="1700" dirty="0">
              <a:latin typeface="+mn-lt"/>
            </a:endParaRPr>
          </a:p>
          <a:p>
            <a:pPr indent="-182880"/>
            <a:r>
              <a:rPr lang="el-GR" sz="1700" dirty="0">
                <a:latin typeface="+mn-lt"/>
              </a:rPr>
              <a:t>Ο εμπλουτισμός ακτής χρειάζεται μεγάλη προσοχή στην μελετητική και κατασκευαστική φάση, καθώς επίσης και παρακολούθηση (</a:t>
            </a:r>
            <a:r>
              <a:rPr lang="el-GR" sz="1700" dirty="0" err="1">
                <a:latin typeface="+mn-lt"/>
              </a:rPr>
              <a:t>monitoring</a:t>
            </a:r>
            <a:r>
              <a:rPr lang="el-GR" sz="1700" dirty="0">
                <a:latin typeface="+mn-lt"/>
              </a:rPr>
              <a:t>) μετά το πέρας του έργου. </a:t>
            </a:r>
          </a:p>
          <a:p>
            <a:pPr indent="-182880"/>
            <a:endParaRPr lang="el-GR" sz="1700" dirty="0">
              <a:latin typeface="+mn-lt"/>
            </a:endParaRPr>
          </a:p>
          <a:p>
            <a:pPr indent="-182880"/>
            <a:r>
              <a:rPr lang="el-GR" sz="1700" dirty="0">
                <a:latin typeface="+mn-lt"/>
              </a:rPr>
              <a:t>Χρειάζεται κατάλληλη επιλογή υλικών (αισθητικά και σε σχέση με το μέγεθος, πυκνότητα και διαβάθμιση). </a:t>
            </a:r>
          </a:p>
          <a:p>
            <a:pPr indent="-182880"/>
            <a:endParaRPr lang="el-GR" sz="1700" dirty="0">
              <a:latin typeface="+mn-lt"/>
            </a:endParaRPr>
          </a:p>
          <a:p>
            <a:pPr indent="-182880"/>
            <a:r>
              <a:rPr lang="el-GR" sz="1700" dirty="0">
                <a:latin typeface="+mn-lt"/>
              </a:rPr>
              <a:t>Αν π.χ. τα ιζήματα έχουν μικρότερο μέγεθος ή πυκνότητα από αυτή που χρειάζεται για την παραμονή τους στην ακτή θα χαθούν γρήγορα. </a:t>
            </a:r>
          </a:p>
          <a:p>
            <a:pPr indent="-182880"/>
            <a:endParaRPr lang="el-GR" sz="1700" dirty="0">
              <a:latin typeface="+mn-lt"/>
            </a:endParaRPr>
          </a:p>
          <a:p>
            <a:pPr indent="-182880"/>
            <a:r>
              <a:rPr lang="en-US" sz="1700" dirty="0">
                <a:latin typeface="+mn-lt"/>
              </a:rPr>
              <a:t>(</a:t>
            </a:r>
            <a:r>
              <a:rPr lang="en-US" sz="1700" dirty="0" err="1">
                <a:latin typeface="+mn-lt"/>
              </a:rPr>
              <a:t>i</a:t>
            </a:r>
            <a:r>
              <a:rPr lang="en-US" sz="1700" dirty="0">
                <a:latin typeface="+mn-lt"/>
              </a:rPr>
              <a:t>) </a:t>
            </a:r>
            <a:r>
              <a:rPr lang="el-GR" sz="1700" dirty="0">
                <a:latin typeface="+mn-lt"/>
              </a:rPr>
              <a:t>είναι ακριβή λύση</a:t>
            </a:r>
            <a:r>
              <a:rPr lang="en-US" sz="1700" dirty="0">
                <a:latin typeface="+mn-lt"/>
              </a:rPr>
              <a:t>, (ii) </a:t>
            </a:r>
            <a:r>
              <a:rPr lang="el-GR" sz="1700" dirty="0">
                <a:latin typeface="+mn-lt"/>
              </a:rPr>
              <a:t>απαιτεί διαθεσιμότητα κατάλληλου υλικού και </a:t>
            </a:r>
            <a:r>
              <a:rPr lang="en-US" sz="1700" dirty="0">
                <a:latin typeface="+mn-lt"/>
              </a:rPr>
              <a:t>(iii) </a:t>
            </a:r>
            <a:r>
              <a:rPr lang="el-GR" sz="1700" dirty="0">
                <a:latin typeface="+mn-lt"/>
              </a:rPr>
              <a:t>πιθανόν απαιτεί και συνοδευτικά σκληρά έργα</a:t>
            </a:r>
            <a:endParaRPr lang="en-GB" altLang="en-US" sz="1700" dirty="0">
              <a:effectLst/>
              <a:latin typeface="+mn-lt"/>
              <a:cs typeface="Arial" charset="0"/>
            </a:endParaRP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6" name="Rectangle 2"/>
          <p:cNvSpPr>
            <a:spLocks noChangeArrowheads="1"/>
          </p:cNvSpPr>
          <p:nvPr/>
        </p:nvSpPr>
        <p:spPr bwMode="auto">
          <a:xfrm>
            <a:off x="179512" y="1219495"/>
            <a:ext cx="8229600" cy="360040"/>
          </a:xfrm>
          <a:prstGeom prst="rect">
            <a:avLst/>
          </a:prstGeom>
          <a:noFill/>
          <a:ln w="9525">
            <a:noFill/>
            <a:miter lim="800000"/>
            <a:headEnd/>
            <a:tailEnd/>
          </a:ln>
          <a:effectLst/>
        </p:spPr>
        <p:txBody>
          <a:bodyPr anchor="ctr"/>
          <a:lstStyle/>
          <a:p>
            <a:pPr>
              <a:lnSpc>
                <a:spcPct val="100000"/>
              </a:lnSpc>
              <a:buFontTx/>
              <a:buNone/>
            </a:pPr>
            <a:r>
              <a:rPr lang="el-GR" altLang="en-US" sz="2200" dirty="0">
                <a:solidFill>
                  <a:srgbClr val="3333FF"/>
                </a:solidFill>
                <a:latin typeface="+mn-lt"/>
                <a:cs typeface="Arial" charset="0"/>
              </a:rPr>
              <a:t>Τεχνητή τροφοδότηση/αναπλήρωση ακτών</a:t>
            </a:r>
            <a:endParaRPr lang="en-GB" altLang="en-US" sz="2200" dirty="0">
              <a:solidFill>
                <a:srgbClr val="3333FF"/>
              </a:solidFill>
              <a:effectLst/>
              <a:latin typeface="+mn-lt"/>
              <a:cs typeface="Arial" charset="0"/>
            </a:endParaRP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pic>
        <p:nvPicPr>
          <p:cNvPr id="1239042" name="Picture 2"/>
          <p:cNvPicPr>
            <a:picLocks noChangeAspect="1" noChangeArrowheads="1"/>
          </p:cNvPicPr>
          <p:nvPr/>
        </p:nvPicPr>
        <p:blipFill>
          <a:blip r:embed="rId4" cstate="print"/>
          <a:srcRect/>
          <a:stretch>
            <a:fillRect/>
          </a:stretch>
        </p:blipFill>
        <p:spPr bwMode="auto">
          <a:xfrm>
            <a:off x="179512" y="1857781"/>
            <a:ext cx="5112568" cy="3468618"/>
          </a:xfrm>
          <a:prstGeom prst="rect">
            <a:avLst/>
          </a:prstGeom>
          <a:noFill/>
          <a:ln w="9525">
            <a:noFill/>
            <a:miter lim="800000"/>
            <a:headEnd/>
            <a:tailEnd/>
          </a:ln>
        </p:spPr>
      </p:pic>
      <p:sp>
        <p:nvSpPr>
          <p:cNvPr id="10" name="Rectangle 3"/>
          <p:cNvSpPr>
            <a:spLocks noChangeArrowheads="1"/>
          </p:cNvSpPr>
          <p:nvPr/>
        </p:nvSpPr>
        <p:spPr bwMode="auto">
          <a:xfrm>
            <a:off x="5292080" y="2327975"/>
            <a:ext cx="3744416" cy="4019492"/>
          </a:xfrm>
          <a:prstGeom prst="rect">
            <a:avLst/>
          </a:prstGeom>
          <a:noFill/>
          <a:ln w="9525">
            <a:noFill/>
            <a:miter lim="800000"/>
            <a:headEnd/>
            <a:tailEnd/>
          </a:ln>
          <a:effectLst/>
        </p:spPr>
        <p:txBody>
          <a:bodyPr/>
          <a:lstStyle/>
          <a:p>
            <a:pPr>
              <a:lnSpc>
                <a:spcPct val="90000"/>
              </a:lnSpc>
              <a:spcBef>
                <a:spcPct val="20000"/>
              </a:spcBef>
              <a:buFontTx/>
              <a:buNone/>
            </a:pPr>
            <a:r>
              <a:rPr lang="el-GR" altLang="en-US" sz="1800" dirty="0">
                <a:latin typeface="+mn-lt"/>
                <a:cs typeface="Arial" charset="0"/>
              </a:rPr>
              <a:t>Η τεχνητή αναπλήρωση εφαρμόζεται και στο υποθαλάσσιο τμήμα της ακτής, διαμορφώνοντας έναν τεχνητό επιμήκη τεχνητό, που  </a:t>
            </a:r>
          </a:p>
          <a:p>
            <a:pPr marL="285750" indent="-285750">
              <a:lnSpc>
                <a:spcPct val="90000"/>
              </a:lnSpc>
              <a:spcBef>
                <a:spcPct val="20000"/>
              </a:spcBef>
              <a:buFont typeface="Arial" panose="020B0604020202020204" pitchFamily="34" charset="0"/>
              <a:buChar char="•"/>
            </a:pPr>
            <a:r>
              <a:rPr lang="el-GR" altLang="en-US" sz="1800" dirty="0">
                <a:latin typeface="+mn-lt"/>
                <a:cs typeface="Arial" charset="0"/>
              </a:rPr>
              <a:t>αφενός προστατεύει την ακτή (γιατί οι κυματισμοί θραύονται πάνω σε αυτόν και χάνουν σημαντική ποσότητα της ενέργειάς τους), </a:t>
            </a:r>
          </a:p>
          <a:p>
            <a:pPr marL="285750" indent="-285750">
              <a:lnSpc>
                <a:spcPct val="90000"/>
              </a:lnSpc>
              <a:spcBef>
                <a:spcPct val="20000"/>
              </a:spcBef>
              <a:buFont typeface="Arial" panose="020B0604020202020204" pitchFamily="34" charset="0"/>
              <a:buChar char="•"/>
            </a:pPr>
            <a:r>
              <a:rPr lang="el-GR" altLang="en-US" sz="1800" dirty="0">
                <a:latin typeface="+mn-lt"/>
                <a:cs typeface="Arial" charset="0"/>
              </a:rPr>
              <a:t>αφετέρου κάτω από ήπιες κυματικές συνθήκες εναπόθεσης, θα μεταφερθεί άμμος προς την ακτή διαμορφώνοντας ένα θερινό προφίλ.</a:t>
            </a:r>
            <a:endParaRPr lang="en-GB" altLang="en-US" sz="1800" b="0" dirty="0">
              <a:effectLst/>
              <a:latin typeface="+mn-lt"/>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pic>
        <p:nvPicPr>
          <p:cNvPr id="1240066" name="Picture 2"/>
          <p:cNvPicPr>
            <a:picLocks noChangeAspect="1" noChangeArrowheads="1"/>
          </p:cNvPicPr>
          <p:nvPr/>
        </p:nvPicPr>
        <p:blipFill>
          <a:blip r:embed="rId4" cstate="print"/>
          <a:srcRect/>
          <a:stretch>
            <a:fillRect/>
          </a:stretch>
        </p:blipFill>
        <p:spPr bwMode="auto">
          <a:xfrm>
            <a:off x="215517" y="1556792"/>
            <a:ext cx="5400600" cy="4490197"/>
          </a:xfrm>
          <a:prstGeom prst="rect">
            <a:avLst/>
          </a:prstGeom>
          <a:noFill/>
          <a:ln w="9525">
            <a:noFill/>
            <a:miter lim="800000"/>
            <a:headEnd/>
            <a:tailEnd/>
          </a:ln>
        </p:spPr>
      </p:pic>
      <p:sp>
        <p:nvSpPr>
          <p:cNvPr id="11" name="Rectangle 3"/>
          <p:cNvSpPr>
            <a:spLocks noChangeArrowheads="1"/>
          </p:cNvSpPr>
          <p:nvPr/>
        </p:nvSpPr>
        <p:spPr bwMode="auto">
          <a:xfrm>
            <a:off x="5723621" y="1844824"/>
            <a:ext cx="3420379" cy="4032448"/>
          </a:xfrm>
          <a:prstGeom prst="rect">
            <a:avLst/>
          </a:prstGeom>
          <a:noFill/>
          <a:ln w="9525">
            <a:noFill/>
            <a:miter lim="800000"/>
            <a:headEnd/>
            <a:tailEnd/>
          </a:ln>
          <a:effectLst/>
        </p:spPr>
        <p:txBody>
          <a:bodyPr/>
          <a:lstStyle/>
          <a:p>
            <a:r>
              <a:rPr lang="el-GR" sz="1700" dirty="0">
                <a:latin typeface="+mn-lt"/>
              </a:rPr>
              <a:t>Κάτω από τη δράση των κυματισμών και των κυματογενών ρευμάτων, </a:t>
            </a:r>
            <a:r>
              <a:rPr lang="el-GR" sz="1700" dirty="0" err="1">
                <a:latin typeface="+mn-lt"/>
              </a:rPr>
              <a:t>επερχεται</a:t>
            </a:r>
            <a:r>
              <a:rPr lang="el-GR" sz="1700" dirty="0">
                <a:latin typeface="+mn-lt"/>
              </a:rPr>
              <a:t> εξέλιξη της καλυπτόμενης επιφάνειας («κάτοψης») αλλά και του προφίλ, τείνοντας προς μια νέα ισορροπία. </a:t>
            </a:r>
          </a:p>
          <a:p>
            <a:endParaRPr lang="el-GR" sz="1700" dirty="0">
              <a:latin typeface="+mn-lt"/>
            </a:endParaRPr>
          </a:p>
          <a:p>
            <a:r>
              <a:rPr lang="el-GR" sz="1700" dirty="0">
                <a:latin typeface="+mn-lt"/>
              </a:rPr>
              <a:t>Υπάρχουν δύο μηχανισμοί απωλειών άμμου: </a:t>
            </a:r>
          </a:p>
          <a:p>
            <a:pPr marL="285750" indent="-285750">
              <a:buFont typeface="Arial" panose="020B0604020202020204" pitchFamily="34" charset="0"/>
              <a:buChar char="•"/>
            </a:pPr>
            <a:r>
              <a:rPr lang="el-GR" sz="1700" dirty="0">
                <a:latin typeface="+mn-lt"/>
              </a:rPr>
              <a:t>οι πλευρικές απώλειες λόγω των παράκτιων κυματογενών ρευμάτων και </a:t>
            </a:r>
          </a:p>
          <a:p>
            <a:pPr marL="285750" indent="-285750">
              <a:buFont typeface="Arial" panose="020B0604020202020204" pitchFamily="34" charset="0"/>
              <a:buChar char="•"/>
            </a:pPr>
            <a:r>
              <a:rPr lang="el-GR" sz="1700" dirty="0">
                <a:latin typeface="+mn-lt"/>
              </a:rPr>
              <a:t>οι εγκάρσιες απώλειες προς τα ανοιχτά</a:t>
            </a:r>
            <a:endParaRPr lang="en-GB" altLang="en-US" sz="1700" b="0" dirty="0">
              <a:effectLst/>
              <a:latin typeface="+mn-lt"/>
              <a:cs typeface="Arial" charset="0"/>
            </a:endParaRPr>
          </a:p>
        </p:txBody>
      </p:sp>
      <p:sp>
        <p:nvSpPr>
          <p:cNvPr id="9" name="Rectangle 2"/>
          <p:cNvSpPr>
            <a:spLocks noChangeArrowheads="1"/>
          </p:cNvSpPr>
          <p:nvPr/>
        </p:nvSpPr>
        <p:spPr bwMode="auto">
          <a:xfrm>
            <a:off x="-35971" y="1075615"/>
            <a:ext cx="5544616" cy="360040"/>
          </a:xfrm>
          <a:prstGeom prst="rect">
            <a:avLst/>
          </a:prstGeom>
          <a:noFill/>
          <a:ln w="9525">
            <a:noFill/>
            <a:miter lim="800000"/>
            <a:headEnd/>
            <a:tailEnd/>
          </a:ln>
          <a:effectLst/>
        </p:spPr>
        <p:txBody>
          <a:bodyPr anchor="ctr"/>
          <a:lstStyle/>
          <a:p>
            <a:pPr algn="ctr">
              <a:lnSpc>
                <a:spcPct val="100000"/>
              </a:lnSpc>
              <a:buFontTx/>
              <a:buNone/>
            </a:pPr>
            <a:r>
              <a:rPr lang="el-GR" altLang="en-US" sz="2200" dirty="0">
                <a:solidFill>
                  <a:srgbClr val="3333FF"/>
                </a:solidFill>
                <a:latin typeface="+mn-lt"/>
                <a:cs typeface="Arial" charset="0"/>
              </a:rPr>
              <a:t>Τεχνητή τροφοδότηση/αναπλήρωση ακτών</a:t>
            </a:r>
            <a:endParaRPr lang="en-GB" altLang="en-US" sz="2200" dirty="0">
              <a:solidFill>
                <a:srgbClr val="3333FF"/>
              </a:solidFill>
              <a:effectLst/>
              <a:latin typeface="+mn-lt"/>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3"/>
          <p:cNvSpPr>
            <a:spLocks noChangeArrowheads="1"/>
          </p:cNvSpPr>
          <p:nvPr/>
        </p:nvSpPr>
        <p:spPr bwMode="auto">
          <a:xfrm>
            <a:off x="323528" y="5157192"/>
            <a:ext cx="8352928" cy="755962"/>
          </a:xfrm>
          <a:prstGeom prst="rect">
            <a:avLst/>
          </a:prstGeom>
          <a:noFill/>
          <a:ln w="9525">
            <a:noFill/>
            <a:miter lim="800000"/>
            <a:headEnd/>
            <a:tailEnd/>
          </a:ln>
          <a:effectLst/>
        </p:spPr>
        <p:txBody>
          <a:bodyPr/>
          <a:lstStyle/>
          <a:p>
            <a:r>
              <a:rPr lang="el-GR" altLang="en-US" sz="1800" b="1" dirty="0">
                <a:solidFill>
                  <a:srgbClr val="0070C0"/>
                </a:solidFill>
                <a:effectLst/>
                <a:latin typeface="+mn-lt"/>
              </a:rPr>
              <a:t>Σχήμα 9-10 </a:t>
            </a:r>
            <a:r>
              <a:rPr lang="el-GR" sz="1800" dirty="0">
                <a:latin typeface="+mn-lt"/>
              </a:rPr>
              <a:t>Η παραλία του Μαϊάμι (Φλόριντα) πριν και μετά την αναπλήρωση της με άμμο (1981). Μέγεθος του έργου:16 </a:t>
            </a:r>
            <a:r>
              <a:rPr lang="el-GR" sz="1800" dirty="0" err="1">
                <a:latin typeface="+mn-lt"/>
              </a:rPr>
              <a:t>km</a:t>
            </a:r>
            <a:r>
              <a:rPr lang="el-GR" sz="1800" dirty="0">
                <a:latin typeface="+mn-lt"/>
              </a:rPr>
              <a:t>, κόστος: $60 </a:t>
            </a:r>
            <a:r>
              <a:rPr lang="el-GR" sz="1800" dirty="0" err="1">
                <a:latin typeface="+mn-lt"/>
              </a:rPr>
              <a:t>million</a:t>
            </a:r>
            <a:r>
              <a:rPr lang="el-GR" sz="1800" dirty="0">
                <a:latin typeface="+mn-lt"/>
              </a:rPr>
              <a:t> Ανάδοχος: U.S </a:t>
            </a:r>
            <a:r>
              <a:rPr lang="el-GR" sz="1800" dirty="0" err="1">
                <a:latin typeface="+mn-lt"/>
              </a:rPr>
              <a:t>Army</a:t>
            </a:r>
            <a:r>
              <a:rPr lang="el-GR" sz="1800" dirty="0">
                <a:latin typeface="+mn-lt"/>
              </a:rPr>
              <a:t> </a:t>
            </a:r>
            <a:r>
              <a:rPr lang="el-GR" sz="1800" dirty="0" err="1">
                <a:latin typeface="+mn-lt"/>
              </a:rPr>
              <a:t>Corps</a:t>
            </a:r>
            <a:r>
              <a:rPr lang="el-GR" sz="1800" dirty="0">
                <a:latin typeface="+mn-lt"/>
              </a:rPr>
              <a:t> </a:t>
            </a:r>
            <a:r>
              <a:rPr lang="el-GR" sz="1800" dirty="0" err="1">
                <a:latin typeface="+mn-lt"/>
              </a:rPr>
              <a:t>of</a:t>
            </a:r>
            <a:r>
              <a:rPr lang="el-GR" sz="1800" dirty="0">
                <a:latin typeface="+mn-lt"/>
              </a:rPr>
              <a:t> </a:t>
            </a:r>
            <a:r>
              <a:rPr lang="el-GR" sz="1800" dirty="0" err="1">
                <a:latin typeface="+mn-lt"/>
              </a:rPr>
              <a:t>Engineers</a:t>
            </a:r>
            <a:r>
              <a:rPr lang="el-GR" sz="1800" dirty="0">
                <a:latin typeface="+mn-lt"/>
              </a:rPr>
              <a:t>. (Από SEPM, 1996).</a:t>
            </a:r>
            <a:endParaRPr lang="en-GB" altLang="en-US" sz="1800" b="0" dirty="0">
              <a:effectLst/>
              <a:latin typeface="+mn-lt"/>
              <a:cs typeface="Arial" charset="0"/>
            </a:endParaRPr>
          </a:p>
        </p:txBody>
      </p:sp>
      <p:pic>
        <p:nvPicPr>
          <p:cNvPr id="1241090" name="Picture 2"/>
          <p:cNvPicPr>
            <a:picLocks noChangeAspect="1" noChangeArrowheads="1"/>
          </p:cNvPicPr>
          <p:nvPr/>
        </p:nvPicPr>
        <p:blipFill>
          <a:blip r:embed="rId4" cstate="print"/>
          <a:srcRect/>
          <a:stretch>
            <a:fillRect/>
          </a:stretch>
        </p:blipFill>
        <p:spPr bwMode="auto">
          <a:xfrm>
            <a:off x="484285" y="1924332"/>
            <a:ext cx="3943700" cy="2468485"/>
          </a:xfrm>
          <a:prstGeom prst="rect">
            <a:avLst/>
          </a:prstGeom>
          <a:noFill/>
          <a:ln w="9525">
            <a:noFill/>
            <a:miter lim="800000"/>
            <a:headEnd/>
            <a:tailEnd/>
          </a:ln>
        </p:spPr>
      </p:pic>
      <p:pic>
        <p:nvPicPr>
          <p:cNvPr id="1241091" name="Picture 3"/>
          <p:cNvPicPr>
            <a:picLocks noChangeAspect="1" noChangeArrowheads="1"/>
          </p:cNvPicPr>
          <p:nvPr/>
        </p:nvPicPr>
        <p:blipFill>
          <a:blip r:embed="rId5" cstate="print"/>
          <a:srcRect/>
          <a:stretch>
            <a:fillRect/>
          </a:stretch>
        </p:blipFill>
        <p:spPr bwMode="auto">
          <a:xfrm>
            <a:off x="4716016" y="1908909"/>
            <a:ext cx="3561668" cy="246848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08520" y="1512852"/>
            <a:ext cx="4299496" cy="461665"/>
          </a:xfrm>
          <a:prstGeom prst="rect">
            <a:avLst/>
          </a:prstGeom>
        </p:spPr>
        <p:txBody>
          <a:bodyPr wrap="square">
            <a:spAutoFit/>
          </a:bodyPr>
          <a:lstStyle/>
          <a:p>
            <a:pPr algn="ctr" eaLnBrk="0" hangingPunct="0">
              <a:defRPr/>
            </a:pPr>
            <a:r>
              <a:rPr lang="el-GR" dirty="0">
                <a:solidFill>
                  <a:srgbClr val="3333FF"/>
                </a:solidFill>
                <a:latin typeface="Calibri" pitchFamily="34" charset="0"/>
                <a:cs typeface="Calibri" pitchFamily="34" charset="0"/>
              </a:rPr>
              <a:t>Πυθμενικοί Τεχνητοί Ύφαλοι</a:t>
            </a:r>
          </a:p>
        </p:txBody>
      </p:sp>
      <p:pic>
        <p:nvPicPr>
          <p:cNvPr id="74757" name="Picture 7"/>
          <p:cNvPicPr>
            <a:picLocks noChangeAspect="1" noChangeArrowheads="1"/>
          </p:cNvPicPr>
          <p:nvPr/>
        </p:nvPicPr>
        <p:blipFill>
          <a:blip r:embed="rId3" cstate="print"/>
          <a:srcRect/>
          <a:stretch>
            <a:fillRect/>
          </a:stretch>
        </p:blipFill>
        <p:spPr bwMode="auto">
          <a:xfrm>
            <a:off x="750831" y="4735660"/>
            <a:ext cx="1929028" cy="1601045"/>
          </a:xfrm>
          <a:prstGeom prst="rect">
            <a:avLst/>
          </a:prstGeom>
          <a:noFill/>
          <a:ln w="9525">
            <a:noFill/>
            <a:miter lim="800000"/>
            <a:headEnd/>
            <a:tailEnd/>
          </a:ln>
        </p:spPr>
      </p:pic>
      <p:sp>
        <p:nvSpPr>
          <p:cNvPr id="26" name="25 - Ορθογώνιο"/>
          <p:cNvSpPr/>
          <p:nvPr/>
        </p:nvSpPr>
        <p:spPr>
          <a:xfrm>
            <a:off x="216461" y="2123982"/>
            <a:ext cx="8711077" cy="2462213"/>
          </a:xfrm>
          <a:prstGeom prst="rect">
            <a:avLst/>
          </a:prstGeom>
        </p:spPr>
        <p:txBody>
          <a:bodyPr wrap="square">
            <a:spAutoFit/>
          </a:bodyPr>
          <a:lstStyle/>
          <a:p>
            <a:r>
              <a:rPr lang="el-GR" sz="1700" dirty="0">
                <a:latin typeface="Calibri" pitchFamily="34" charset="0"/>
                <a:cs typeface="Calibri" pitchFamily="34" charset="0"/>
              </a:rPr>
              <a:t>Προ-κατασκευασμένοι τεχνητοί ύφαλοι από σκυρόδεμα, διαφόρων μορφών. </a:t>
            </a:r>
          </a:p>
          <a:p>
            <a:endParaRPr lang="el-GR" sz="1700" dirty="0">
              <a:latin typeface="Calibri" pitchFamily="34" charset="0"/>
              <a:cs typeface="Calibri" pitchFamily="34" charset="0"/>
            </a:endParaRPr>
          </a:p>
          <a:p>
            <a:r>
              <a:rPr lang="el-GR" sz="1700" dirty="0">
                <a:latin typeface="Calibri" pitchFamily="34" charset="0"/>
                <a:cs typeface="Calibri" pitchFamily="34" charset="0"/>
              </a:rPr>
              <a:t>Χρησιμοποιούνται για τη βελτίωση των ενδιαιτημάτων και συνεπώς τον εμπλουτισμό της θαλάσσιας πανίδας.</a:t>
            </a:r>
          </a:p>
          <a:p>
            <a:endParaRPr lang="el-GR" sz="1700" dirty="0">
              <a:latin typeface="Calibri" pitchFamily="34" charset="0"/>
              <a:cs typeface="Calibri" pitchFamily="34" charset="0"/>
            </a:endParaRPr>
          </a:p>
          <a:p>
            <a:r>
              <a:rPr lang="el-GR" sz="1700" dirty="0">
                <a:latin typeface="Calibri" pitchFamily="34" charset="0"/>
                <a:cs typeface="Calibri" pitchFamily="34" charset="0"/>
              </a:rPr>
              <a:t>Τα κενά που έχουν οι κατασκευές εξασφαλίζουν συνθήκες αναπαραγωγής της πανίδας αλλά και ταυτόχρονα, συμβάλουν στην απόσβεση των κυματισμών εξαιτίας των υδροδυναμικών στροβίλων που δημιουργούνται. </a:t>
            </a:r>
          </a:p>
          <a:p>
            <a:endParaRPr lang="el-GR" sz="1800" dirty="0">
              <a:latin typeface="Calibri" pitchFamily="34" charset="0"/>
              <a:cs typeface="Calibri" pitchFamily="34" charset="0"/>
            </a:endParaRPr>
          </a:p>
        </p:txBody>
      </p:sp>
      <p:sp>
        <p:nvSpPr>
          <p:cNvPr id="31" name="1 - Τίτλος"/>
          <p:cNvSpPr txBox="1">
            <a:spLocks/>
          </p:cNvSpPr>
          <p:nvPr/>
        </p:nvSpPr>
        <p:spPr>
          <a:xfrm>
            <a:off x="0" y="6597352"/>
            <a:ext cx="9144000" cy="260648"/>
          </a:xfrm>
          <a:prstGeom prst="rect">
            <a:avLst/>
          </a:prstGeom>
          <a:gradFill flip="none" rotWithShape="1">
            <a:gsLst>
              <a:gs pos="100000">
                <a:sysClr val="window" lastClr="FFFFFF"/>
              </a:gs>
              <a:gs pos="27000">
                <a:srgbClr val="95C9D7"/>
              </a:gs>
              <a:gs pos="100000">
                <a:srgbClr val="4BACC6">
                  <a:lumMod val="60000"/>
                  <a:lumOff val="40000"/>
                  <a:tint val="23500"/>
                  <a:satMod val="160000"/>
                </a:srgbClr>
              </a:gs>
            </a:gsLst>
            <a:lin ang="0" scaled="1"/>
            <a:tileRect/>
          </a:gradFill>
          <a:ln w="3175" cap="flat" cmpd="sng" algn="ctr">
            <a:no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ysClr val="windowText" lastClr="000000"/>
              </a:solidFill>
              <a:effectLst/>
              <a:uLnTx/>
              <a:uFillTx/>
              <a:latin typeface="Bookman Old Style" pitchFamily="18" charset="0"/>
              <a:ea typeface="+mn-ea"/>
              <a:cs typeface="+mn-cs"/>
            </a:endParaRPr>
          </a:p>
        </p:txBody>
      </p:sp>
      <p:cxnSp>
        <p:nvCxnSpPr>
          <p:cNvPr id="32" name="31 - Ευθεία γραμμή σύνδεσης"/>
          <p:cNvCxnSpPr/>
          <p:nvPr/>
        </p:nvCxnSpPr>
        <p:spPr>
          <a:xfrm>
            <a:off x="0" y="6597352"/>
            <a:ext cx="9144000" cy="0"/>
          </a:xfrm>
          <a:prstGeom prst="line">
            <a:avLst/>
          </a:prstGeom>
          <a:noFill/>
          <a:ln w="3175" cap="flat" cmpd="sng" algn="ctr">
            <a:solidFill>
              <a:srgbClr val="4BACC6">
                <a:lumMod val="75000"/>
              </a:srgbClr>
            </a:solidFill>
            <a:prstDash val="solid"/>
          </a:ln>
          <a:effectLst/>
        </p:spPr>
      </p:cxnSp>
      <p:pic>
        <p:nvPicPr>
          <p:cNvPr id="1329155" name="Picture 3"/>
          <p:cNvPicPr>
            <a:picLocks noChangeAspect="1" noChangeArrowheads="1"/>
          </p:cNvPicPr>
          <p:nvPr/>
        </p:nvPicPr>
        <p:blipFill>
          <a:blip r:embed="rId4" cstate="print"/>
          <a:srcRect/>
          <a:stretch>
            <a:fillRect/>
          </a:stretch>
        </p:blipFill>
        <p:spPr bwMode="auto">
          <a:xfrm>
            <a:off x="2928738" y="4757196"/>
            <a:ext cx="2939405" cy="1707811"/>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srcRect/>
          <a:stretch>
            <a:fillRect/>
          </a:stretch>
        </p:blipFill>
        <p:spPr bwMode="auto">
          <a:xfrm>
            <a:off x="6588224" y="4692511"/>
            <a:ext cx="1512168" cy="1760122"/>
          </a:xfrm>
          <a:prstGeom prst="rect">
            <a:avLst/>
          </a:prstGeom>
          <a:noFill/>
          <a:ln w="9525">
            <a:noFill/>
            <a:miter lim="800000"/>
            <a:headEnd/>
            <a:tailEnd/>
          </a:ln>
        </p:spPr>
      </p:pic>
      <p:sp>
        <p:nvSpPr>
          <p:cNvPr id="14" name="1 - Τίτλος"/>
          <p:cNvSpPr txBox="1">
            <a:spLocks/>
          </p:cNvSpPr>
          <p:nvPr/>
        </p:nvSpPr>
        <p:spPr>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ln>
          <a:effectLst/>
        </p:spPr>
        <p:txBody>
          <a:bodyPr anchor="ctr" anchorCtr="0">
            <a:no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latin typeface="Calibri"/>
                <a:ea typeface="+mn-ea"/>
                <a:cs typeface="+mn-cs"/>
              </a:rPr>
              <a:t>«Ήπια Μέτρα» προστασίας</a:t>
            </a:r>
          </a:p>
        </p:txBody>
      </p:sp>
      <p:cxnSp>
        <p:nvCxnSpPr>
          <p:cNvPr id="15" name="14 - Ευθεία γραμμή σύνδεσης"/>
          <p:cNvCxnSpPr/>
          <p:nvPr/>
        </p:nvCxnSpPr>
        <p:spPr>
          <a:xfrm>
            <a:off x="0" y="836712"/>
            <a:ext cx="9144000" cy="0"/>
          </a:xfrm>
          <a:prstGeom prst="line">
            <a:avLst/>
          </a:prstGeom>
          <a:noFill/>
          <a:ln w="57150" cap="flat" cmpd="sng" algn="ctr">
            <a:solidFill>
              <a:srgbClr val="4BACC6">
                <a:lumMod val="75000"/>
              </a:srgbClr>
            </a:solidFill>
            <a:prstDash val="solid"/>
          </a:ln>
          <a:effectLst/>
        </p:spPr>
      </p:cxnSp>
      <p:pic>
        <p:nvPicPr>
          <p:cNvPr id="16" name="Picture 2"/>
          <p:cNvPicPr>
            <a:picLocks noChangeAspect="1" noChangeArrowheads="1"/>
          </p:cNvPicPr>
          <p:nvPr/>
        </p:nvPicPr>
        <p:blipFill>
          <a:blip r:embed="rId6" cstate="print"/>
          <a:srcRect/>
          <a:stretch>
            <a:fillRect/>
          </a:stretch>
        </p:blipFill>
        <p:spPr bwMode="auto">
          <a:xfrm>
            <a:off x="0" y="0"/>
            <a:ext cx="780777" cy="785292"/>
          </a:xfrm>
          <a:prstGeom prst="rect">
            <a:avLst/>
          </a:prstGeom>
          <a:blipFill>
            <a:blip r:embed="rId7"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08520" y="1442591"/>
            <a:ext cx="4371504" cy="461665"/>
          </a:xfrm>
          <a:prstGeom prst="rect">
            <a:avLst/>
          </a:prstGeom>
        </p:spPr>
        <p:txBody>
          <a:bodyPr wrap="square">
            <a:spAutoFit/>
          </a:bodyPr>
          <a:lstStyle/>
          <a:p>
            <a:pPr algn="ctr" eaLnBrk="0" hangingPunct="0">
              <a:defRPr/>
            </a:pPr>
            <a:r>
              <a:rPr lang="el-GR" dirty="0">
                <a:solidFill>
                  <a:srgbClr val="3333FF"/>
                </a:solidFill>
                <a:latin typeface="Calibri" pitchFamily="34" charset="0"/>
                <a:cs typeface="Calibri" pitchFamily="34" charset="0"/>
              </a:rPr>
              <a:t>Πυθμενικοί Τεχνητοί Ύφαλοι</a:t>
            </a:r>
          </a:p>
        </p:txBody>
      </p:sp>
      <p:sp>
        <p:nvSpPr>
          <p:cNvPr id="26" name="25 - Ορθογώνιο"/>
          <p:cNvSpPr/>
          <p:nvPr/>
        </p:nvSpPr>
        <p:spPr>
          <a:xfrm>
            <a:off x="251520" y="2132856"/>
            <a:ext cx="8532948" cy="3970318"/>
          </a:xfrm>
          <a:prstGeom prst="rect">
            <a:avLst/>
          </a:prstGeom>
        </p:spPr>
        <p:txBody>
          <a:bodyPr wrap="square">
            <a:spAutoFit/>
          </a:bodyPr>
          <a:lstStyle/>
          <a:p>
            <a:r>
              <a:rPr lang="el-GR" sz="1800" dirty="0">
                <a:latin typeface="Calibri" pitchFamily="34" charset="0"/>
                <a:cs typeface="Calibri" pitchFamily="34" charset="0"/>
              </a:rPr>
              <a:t>Συνήθως οι μονάδες τοποθετούνται σχετικά κοντά η μία στην άλλη, σε αρκετές σειρές παράλληλα στην ακτή, σε μικρά βάθη, καλύπτοντας όλο το μήκος της ακτής που πρέπει να προστατευτεί. </a:t>
            </a:r>
          </a:p>
          <a:p>
            <a:endParaRPr lang="el-GR" sz="1800" dirty="0">
              <a:latin typeface="Calibri" pitchFamily="34" charset="0"/>
              <a:cs typeface="Calibri" pitchFamily="34" charset="0"/>
            </a:endParaRPr>
          </a:p>
          <a:p>
            <a:r>
              <a:rPr lang="el-GR" sz="1800" dirty="0">
                <a:latin typeface="Calibri" pitchFamily="34" charset="0"/>
                <a:cs typeface="Calibri" pitchFamily="34" charset="0"/>
              </a:rPr>
              <a:t>Η λειτουργία τους είναι απλή: όταν μειώνουν την κυματική ενέργεια που προσπίπτει, μειώνεται και η διαβρωτική ικανότητα των κυματισμών αλλά και η ικανότητα </a:t>
            </a:r>
            <a:r>
              <a:rPr lang="el-GR" sz="1800" dirty="0" err="1">
                <a:latin typeface="Calibri" pitchFamily="34" charset="0"/>
                <a:cs typeface="Calibri" pitchFamily="34" charset="0"/>
              </a:rPr>
              <a:t>στερεομετοφοράς</a:t>
            </a:r>
            <a:r>
              <a:rPr lang="el-GR" sz="1800" dirty="0">
                <a:latin typeface="Calibri" pitchFamily="34" charset="0"/>
                <a:cs typeface="Calibri" pitchFamily="34" charset="0"/>
              </a:rPr>
              <a:t> του παράκτιου κυματογενούς ρεύματος, με αποτέλεσμα τον έλεγχο της διάβρωσης</a:t>
            </a:r>
          </a:p>
          <a:p>
            <a:endParaRPr lang="el-GR" sz="1800" dirty="0">
              <a:latin typeface="Calibri" pitchFamily="34" charset="0"/>
              <a:cs typeface="Calibri" pitchFamily="34" charset="0"/>
            </a:endParaRPr>
          </a:p>
          <a:p>
            <a:r>
              <a:rPr lang="el-GR" sz="1800" dirty="0">
                <a:latin typeface="Calibri" pitchFamily="34" charset="0"/>
                <a:cs typeface="Calibri" pitchFamily="34" charset="0"/>
              </a:rPr>
              <a:t> Σε σύγκριση με τους ύφαλους κυματοθραύστες, έχουν το σημαντικό πλεονέκτημα ότι είναι προκατασκευασμένοι και ανατάξιμοι. </a:t>
            </a:r>
          </a:p>
          <a:p>
            <a:endParaRPr lang="el-GR" sz="1800" dirty="0">
              <a:latin typeface="Calibri" pitchFamily="34" charset="0"/>
              <a:cs typeface="Calibri" pitchFamily="34" charset="0"/>
            </a:endParaRPr>
          </a:p>
          <a:p>
            <a:r>
              <a:rPr lang="el-GR" sz="1800" dirty="0">
                <a:latin typeface="Calibri" pitchFamily="34" charset="0"/>
                <a:cs typeface="Calibri" pitchFamily="34" charset="0"/>
              </a:rPr>
              <a:t>Βέβαια, ο συντελεστής διάδοσης των κυματισμών είναι μεγαλύτερος και, συνεπώς, είναι λιγότερο αποτελεσματικοί. </a:t>
            </a:r>
            <a:endParaRPr lang="en-GB" sz="1800" dirty="0">
              <a:latin typeface="Calibri" pitchFamily="34" charset="0"/>
              <a:cs typeface="Calibri" pitchFamily="34" charset="0"/>
            </a:endParaRPr>
          </a:p>
        </p:txBody>
      </p:sp>
      <p:sp>
        <p:nvSpPr>
          <p:cNvPr id="31" name="1 - Τίτλος"/>
          <p:cNvSpPr txBox="1">
            <a:spLocks/>
          </p:cNvSpPr>
          <p:nvPr/>
        </p:nvSpPr>
        <p:spPr>
          <a:xfrm>
            <a:off x="0" y="6597352"/>
            <a:ext cx="9144000" cy="260648"/>
          </a:xfrm>
          <a:prstGeom prst="rect">
            <a:avLst/>
          </a:prstGeom>
          <a:gradFill flip="none" rotWithShape="1">
            <a:gsLst>
              <a:gs pos="100000">
                <a:sysClr val="window" lastClr="FFFFFF"/>
              </a:gs>
              <a:gs pos="27000">
                <a:srgbClr val="95C9D7"/>
              </a:gs>
              <a:gs pos="100000">
                <a:srgbClr val="4BACC6">
                  <a:lumMod val="60000"/>
                  <a:lumOff val="40000"/>
                  <a:tint val="23500"/>
                  <a:satMod val="160000"/>
                </a:srgbClr>
              </a:gs>
            </a:gsLst>
            <a:lin ang="0" scaled="1"/>
            <a:tileRect/>
          </a:gradFill>
          <a:ln w="3175" cap="flat" cmpd="sng" algn="ctr">
            <a:no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ysClr val="windowText" lastClr="000000"/>
              </a:solidFill>
              <a:effectLst/>
              <a:uLnTx/>
              <a:uFillTx/>
              <a:latin typeface="Bookman Old Style" pitchFamily="18" charset="0"/>
              <a:ea typeface="+mn-ea"/>
              <a:cs typeface="+mn-cs"/>
            </a:endParaRPr>
          </a:p>
        </p:txBody>
      </p:sp>
      <p:cxnSp>
        <p:nvCxnSpPr>
          <p:cNvPr id="32" name="31 - Ευθεία γραμμή σύνδεσης"/>
          <p:cNvCxnSpPr/>
          <p:nvPr/>
        </p:nvCxnSpPr>
        <p:spPr>
          <a:xfrm>
            <a:off x="0" y="6597352"/>
            <a:ext cx="9144000" cy="0"/>
          </a:xfrm>
          <a:prstGeom prst="line">
            <a:avLst/>
          </a:prstGeom>
          <a:noFill/>
          <a:ln w="3175" cap="flat" cmpd="sng" algn="ctr">
            <a:solidFill>
              <a:srgbClr val="4BACC6">
                <a:lumMod val="75000"/>
              </a:srgbClr>
            </a:solidFill>
            <a:prstDash val="solid"/>
          </a:ln>
          <a:effectLst/>
        </p:spPr>
      </p:cxnSp>
      <p:sp>
        <p:nvSpPr>
          <p:cNvPr id="11" name="1 - Τίτλος"/>
          <p:cNvSpPr txBox="1">
            <a:spLocks/>
          </p:cNvSpPr>
          <p:nvPr/>
        </p:nvSpPr>
        <p:spPr>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ln>
          <a:effectLst/>
        </p:spPr>
        <p:txBody>
          <a:bodyPr anchor="ctr" anchorCtr="0">
            <a:no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latin typeface="Calibri"/>
                <a:ea typeface="+mn-ea"/>
                <a:cs typeface="+mn-cs"/>
              </a:rPr>
              <a:t>«Ήπια Μέτρα» προστασίας</a:t>
            </a:r>
          </a:p>
        </p:txBody>
      </p:sp>
      <p:cxnSp>
        <p:nvCxnSpPr>
          <p:cNvPr id="12" name="11 - Ευθεία γραμμή σύνδεσης"/>
          <p:cNvCxnSpPr/>
          <p:nvPr/>
        </p:nvCxnSpPr>
        <p:spPr>
          <a:xfrm>
            <a:off x="0" y="836712"/>
            <a:ext cx="9144000" cy="0"/>
          </a:xfrm>
          <a:prstGeom prst="line">
            <a:avLst/>
          </a:prstGeom>
          <a:noFill/>
          <a:ln w="57150" cap="flat" cmpd="sng" algn="ctr">
            <a:solidFill>
              <a:srgbClr val="4BACC6">
                <a:lumMod val="75000"/>
              </a:srgbClr>
            </a:solidFill>
            <a:prstDash val="solid"/>
          </a:ln>
          <a:effectLst/>
        </p:spPr>
      </p:cxnSp>
      <p:pic>
        <p:nvPicPr>
          <p:cNvPr id="13"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7" name="Rectangle 3"/>
          <p:cNvSpPr>
            <a:spLocks noChangeArrowheads="1"/>
          </p:cNvSpPr>
          <p:nvPr/>
        </p:nvSpPr>
        <p:spPr bwMode="auto">
          <a:xfrm>
            <a:off x="5111552" y="4824206"/>
            <a:ext cx="4032448" cy="1512168"/>
          </a:xfrm>
          <a:prstGeom prst="rect">
            <a:avLst/>
          </a:prstGeom>
          <a:noFill/>
          <a:ln w="9525">
            <a:noFill/>
            <a:miter lim="800000"/>
            <a:headEnd/>
            <a:tailEnd/>
          </a:ln>
          <a:effectLst/>
        </p:spPr>
        <p:txBody>
          <a:bodyPr/>
          <a:lstStyle/>
          <a:p>
            <a:pPr>
              <a:spcBef>
                <a:spcPct val="20000"/>
              </a:spcBef>
            </a:pPr>
            <a:r>
              <a:rPr lang="el-GR" altLang="en-US"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Σχήμα 9-11 </a:t>
            </a:r>
            <a:r>
              <a:rPr lang="el-GR" altLang="en-US" sz="1800" dirty="0">
                <a:solidFill>
                  <a:prstClr val="black"/>
                </a:solidFill>
                <a:latin typeface="Calibri" panose="020F0502020204030204" pitchFamily="34" charset="0"/>
                <a:ea typeface="Calibri" panose="020F0502020204030204" pitchFamily="34" charset="0"/>
                <a:cs typeface="Calibri" panose="020F0502020204030204" pitchFamily="34" charset="0"/>
              </a:rPr>
              <a:t>Μείωση του κυματικού ύψους και συνεπώς της προσπίπτουσας κυματικής ενέργειας λόγω της παρουσίας φυσικού (</a:t>
            </a:r>
            <a:r>
              <a:rPr lang="el-GR" altLang="en-US" sz="1800" dirty="0" err="1">
                <a:solidFill>
                  <a:prstClr val="black"/>
                </a:solidFill>
                <a:latin typeface="Calibri" panose="020F0502020204030204" pitchFamily="34" charset="0"/>
                <a:ea typeface="Calibri" panose="020F0502020204030204" pitchFamily="34" charset="0"/>
                <a:cs typeface="Calibri" panose="020F0502020204030204" pitchFamily="34" charset="0"/>
              </a:rPr>
              <a:t>κοραλιογενούς</a:t>
            </a:r>
            <a:r>
              <a:rPr lang="el-GR" altLang="en-US" sz="1800" dirty="0">
                <a:solidFill>
                  <a:prstClr val="black"/>
                </a:solidFill>
                <a:latin typeface="Calibri" panose="020F0502020204030204" pitchFamily="34" charset="0"/>
                <a:ea typeface="Calibri" panose="020F0502020204030204" pitchFamily="34" charset="0"/>
                <a:cs typeface="Calibri" panose="020F0502020204030204" pitchFamily="34" charset="0"/>
              </a:rPr>
              <a:t>) υφάλου</a:t>
            </a:r>
          </a:p>
        </p:txBody>
      </p:sp>
      <p:pic>
        <p:nvPicPr>
          <p:cNvPr id="10" name="9 - Εικόνα" descr="Reef38iii_.tif"/>
          <p:cNvPicPr>
            <a:picLocks noChangeAspect="1"/>
          </p:cNvPicPr>
          <p:nvPr/>
        </p:nvPicPr>
        <p:blipFill>
          <a:blip r:embed="rId2" cstate="print"/>
          <a:stretch>
            <a:fillRect/>
          </a:stretch>
        </p:blipFill>
        <p:spPr>
          <a:xfrm>
            <a:off x="179512" y="1673424"/>
            <a:ext cx="4729171" cy="4680518"/>
          </a:xfrm>
          <a:prstGeom prst="rect">
            <a:avLst/>
          </a:prstGeom>
        </p:spPr>
      </p:pic>
      <p:sp>
        <p:nvSpPr>
          <p:cNvPr id="17" name="1 - Τίτλος"/>
          <p:cNvSpPr txBox="1">
            <a:spLocks/>
          </p:cNvSpPr>
          <p:nvPr/>
        </p:nvSpPr>
        <p:spPr>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ln>
          <a:effectLst/>
        </p:spPr>
        <p:txBody>
          <a:bodyPr anchor="ctr" anchorCtr="0">
            <a:no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latin typeface="Calibri"/>
                <a:ea typeface="+mn-ea"/>
                <a:cs typeface="+mn-cs"/>
              </a:rPr>
              <a:t>«Ήπια Μέτρα» προστασίας</a:t>
            </a:r>
          </a:p>
        </p:txBody>
      </p:sp>
      <p:cxnSp>
        <p:nvCxnSpPr>
          <p:cNvPr id="18" name="17 - Ευθεία γραμμή σύνδεσης"/>
          <p:cNvCxnSpPr/>
          <p:nvPr/>
        </p:nvCxnSpPr>
        <p:spPr>
          <a:xfrm>
            <a:off x="0" y="836712"/>
            <a:ext cx="9144000" cy="0"/>
          </a:xfrm>
          <a:prstGeom prst="line">
            <a:avLst/>
          </a:prstGeom>
          <a:noFill/>
          <a:ln w="57150" cap="flat" cmpd="sng" algn="ctr">
            <a:solidFill>
              <a:srgbClr val="4BACC6">
                <a:lumMod val="75000"/>
              </a:srgbClr>
            </a:solidFill>
            <a:prstDash val="solid"/>
          </a:ln>
          <a:effectLst/>
        </p:spPr>
      </p:cxnSp>
      <p:sp>
        <p:nvSpPr>
          <p:cNvPr id="19" name="1 - Τίτλος"/>
          <p:cNvSpPr txBox="1">
            <a:spLocks/>
          </p:cNvSpPr>
          <p:nvPr/>
        </p:nvSpPr>
        <p:spPr>
          <a:xfrm>
            <a:off x="0" y="6597352"/>
            <a:ext cx="9144000" cy="260648"/>
          </a:xfrm>
          <a:prstGeom prst="rect">
            <a:avLst/>
          </a:prstGeom>
          <a:gradFill flip="none" rotWithShape="1">
            <a:gsLst>
              <a:gs pos="100000">
                <a:sysClr val="window" lastClr="FFFFFF"/>
              </a:gs>
              <a:gs pos="27000">
                <a:srgbClr val="95C9D7"/>
              </a:gs>
              <a:gs pos="100000">
                <a:srgbClr val="4BACC6">
                  <a:lumMod val="60000"/>
                  <a:lumOff val="40000"/>
                  <a:tint val="23500"/>
                  <a:satMod val="160000"/>
                </a:srgbClr>
              </a:gs>
            </a:gsLst>
            <a:lin ang="0" scaled="1"/>
            <a:tileRect/>
          </a:gradFill>
          <a:ln w="3175" cap="flat" cmpd="sng" algn="ctr">
            <a:noFill/>
            <a:prstDash val="solid"/>
          </a:ln>
          <a:effectLst/>
        </p:spPr>
        <p:txBody>
          <a:bodyPr vert="horz"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3200" b="0" i="0" u="none" strike="noStrike" kern="0" cap="none" spc="0" normalizeH="0" baseline="0" noProof="0" dirty="0">
              <a:ln>
                <a:noFill/>
              </a:ln>
              <a:solidFill>
                <a:prstClr val="black"/>
              </a:solidFill>
              <a:effectLst/>
              <a:uLnTx/>
              <a:uFillTx/>
              <a:latin typeface="Bookman Old Style" pitchFamily="18" charset="0"/>
              <a:ea typeface="+mn-ea"/>
              <a:cs typeface="+mn-cs"/>
            </a:endParaRPr>
          </a:p>
        </p:txBody>
      </p:sp>
      <p:cxnSp>
        <p:nvCxnSpPr>
          <p:cNvPr id="20" name="19 - Ευθεία γραμμή σύνδεσης"/>
          <p:cNvCxnSpPr/>
          <p:nvPr/>
        </p:nvCxnSpPr>
        <p:spPr>
          <a:xfrm>
            <a:off x="0" y="6597352"/>
            <a:ext cx="9144000" cy="0"/>
          </a:xfrm>
          <a:prstGeom prst="line">
            <a:avLst/>
          </a:prstGeom>
          <a:noFill/>
          <a:ln w="3175" cap="flat" cmpd="sng" algn="ctr">
            <a:solidFill>
              <a:srgbClr val="4BACC6">
                <a:lumMod val="75000"/>
              </a:srgbClr>
            </a:solidFill>
            <a:prstDash val="solid"/>
          </a:ln>
          <a:effectLst/>
        </p:spPr>
      </p:cxnSp>
      <p:pic>
        <p:nvPicPr>
          <p:cNvPr id="21"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p:cNvPicPr>
            <a:picLocks noChangeAspect="1" noChangeArrowheads="1"/>
          </p:cNvPicPr>
          <p:nvPr/>
        </p:nvPicPr>
        <p:blipFill>
          <a:blip r:embed="rId3" cstate="print"/>
          <a:srcRect/>
          <a:stretch>
            <a:fillRect/>
          </a:stretch>
        </p:blipFill>
        <p:spPr bwMode="auto">
          <a:xfrm>
            <a:off x="779774" y="1673424"/>
            <a:ext cx="7272808" cy="4202097"/>
          </a:xfrm>
          <a:prstGeom prst="rect">
            <a:avLst/>
          </a:prstGeom>
          <a:noFill/>
          <a:ln w="9525">
            <a:noFill/>
            <a:miter lim="800000"/>
            <a:headEnd/>
            <a:tailEnd/>
          </a:ln>
        </p:spPr>
      </p:pic>
      <p:sp>
        <p:nvSpPr>
          <p:cNvPr id="20" name="1 - Τίτλος"/>
          <p:cNvSpPr txBox="1">
            <a:spLocks/>
          </p:cNvSpPr>
          <p:nvPr/>
        </p:nvSpPr>
        <p:spPr>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ln>
          <a:effectLst/>
        </p:spPr>
        <p:txBody>
          <a:bodyPr anchor="ctr" anchorCtr="0">
            <a:no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latin typeface="Calibri"/>
                <a:ea typeface="+mn-ea"/>
                <a:cs typeface="+mn-cs"/>
              </a:rPr>
              <a:t>«Ήπια Μέτρα» προστασίας</a:t>
            </a:r>
          </a:p>
        </p:txBody>
      </p:sp>
      <p:cxnSp>
        <p:nvCxnSpPr>
          <p:cNvPr id="21" name="20 - Ευθεία γραμμή σύνδεσης"/>
          <p:cNvCxnSpPr/>
          <p:nvPr/>
        </p:nvCxnSpPr>
        <p:spPr>
          <a:xfrm>
            <a:off x="0" y="836712"/>
            <a:ext cx="9144000" cy="0"/>
          </a:xfrm>
          <a:prstGeom prst="line">
            <a:avLst/>
          </a:prstGeom>
          <a:noFill/>
          <a:ln w="57150" cap="flat" cmpd="sng" algn="ctr">
            <a:solidFill>
              <a:srgbClr val="4BACC6">
                <a:lumMod val="75000"/>
              </a:srgbClr>
            </a:solidFill>
            <a:prstDash val="solid"/>
          </a:ln>
          <a:effectLst/>
        </p:spPr>
      </p:cxnSp>
      <p:sp>
        <p:nvSpPr>
          <p:cNvPr id="22" name="1 - Τίτλος"/>
          <p:cNvSpPr txBox="1">
            <a:spLocks/>
          </p:cNvSpPr>
          <p:nvPr/>
        </p:nvSpPr>
        <p:spPr>
          <a:xfrm>
            <a:off x="0" y="6597352"/>
            <a:ext cx="9144000" cy="260648"/>
          </a:xfrm>
          <a:prstGeom prst="rect">
            <a:avLst/>
          </a:prstGeom>
          <a:gradFill flip="none" rotWithShape="1">
            <a:gsLst>
              <a:gs pos="100000">
                <a:sysClr val="window" lastClr="FFFFFF"/>
              </a:gs>
              <a:gs pos="27000">
                <a:srgbClr val="95C9D7"/>
              </a:gs>
              <a:gs pos="100000">
                <a:srgbClr val="4BACC6">
                  <a:lumMod val="60000"/>
                  <a:lumOff val="40000"/>
                  <a:tint val="23500"/>
                  <a:satMod val="160000"/>
                </a:srgbClr>
              </a:gs>
            </a:gsLst>
            <a:lin ang="0" scaled="1"/>
            <a:tileRect/>
          </a:gradFill>
          <a:ln w="3175" cap="flat" cmpd="sng" algn="ctr">
            <a:noFill/>
            <a:prstDash val="solid"/>
          </a:ln>
          <a:effectLst/>
        </p:spPr>
        <p:txBody>
          <a:bodyPr vert="horz"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3200" b="0" i="0" u="none" strike="noStrike" kern="0" cap="none" spc="0" normalizeH="0" baseline="0" noProof="0" dirty="0">
              <a:ln>
                <a:noFill/>
              </a:ln>
              <a:solidFill>
                <a:prstClr val="black"/>
              </a:solidFill>
              <a:effectLst/>
              <a:uLnTx/>
              <a:uFillTx/>
              <a:latin typeface="Bookman Old Style" pitchFamily="18" charset="0"/>
              <a:ea typeface="+mn-ea"/>
              <a:cs typeface="+mn-cs"/>
            </a:endParaRPr>
          </a:p>
        </p:txBody>
      </p:sp>
      <p:cxnSp>
        <p:nvCxnSpPr>
          <p:cNvPr id="23" name="22 - Ευθεία γραμμή σύνδεσης"/>
          <p:cNvCxnSpPr/>
          <p:nvPr/>
        </p:nvCxnSpPr>
        <p:spPr>
          <a:xfrm>
            <a:off x="0" y="6597352"/>
            <a:ext cx="9144000" cy="0"/>
          </a:xfrm>
          <a:prstGeom prst="line">
            <a:avLst/>
          </a:prstGeom>
          <a:noFill/>
          <a:ln w="3175" cap="flat" cmpd="sng" algn="ctr">
            <a:solidFill>
              <a:srgbClr val="4BACC6">
                <a:lumMod val="75000"/>
              </a:srgbClr>
            </a:solidFill>
            <a:prstDash val="solid"/>
          </a:ln>
          <a:effectLst/>
        </p:spPr>
      </p:cxnSp>
      <p:pic>
        <p:nvPicPr>
          <p:cNvPr id="24" name="Picture 2"/>
          <p:cNvPicPr>
            <a:picLocks noChangeAspect="1" noChangeArrowheads="1"/>
          </p:cNvPicPr>
          <p:nvPr/>
        </p:nvPicPr>
        <p:blipFill>
          <a:blip r:embed="rId4" cstate="print"/>
          <a:srcRect/>
          <a:stretch>
            <a:fillRect/>
          </a:stretch>
        </p:blipFill>
        <p:spPr bwMode="auto">
          <a:xfrm>
            <a:off x="0" y="0"/>
            <a:ext cx="780777" cy="785292"/>
          </a:xfrm>
          <a:prstGeom prst="rect">
            <a:avLst/>
          </a:prstGeom>
          <a:blipFill>
            <a:blip r:embed="rId5"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25" name="24 - Ορθογώνιο"/>
          <p:cNvSpPr/>
          <p:nvPr/>
        </p:nvSpPr>
        <p:spPr>
          <a:xfrm>
            <a:off x="899592" y="5875521"/>
            <a:ext cx="7848872" cy="369332"/>
          </a:xfrm>
          <a:prstGeom prst="rect">
            <a:avLst/>
          </a:prstGeom>
        </p:spPr>
        <p:txBody>
          <a:bodyPr wrap="square">
            <a:spAutoFit/>
          </a:bodyPr>
          <a:lstStyle/>
          <a:p>
            <a:r>
              <a:rPr lang="el-GR" altLang="en-US" sz="1800" b="1" dirty="0">
                <a:solidFill>
                  <a:srgbClr val="0070C0"/>
                </a:solidFill>
                <a:effectLst/>
                <a:latin typeface="+mn-lt"/>
              </a:rPr>
              <a:t>Σχήμα 9-12 </a:t>
            </a:r>
            <a:r>
              <a:rPr lang="el-GR" sz="1800" dirty="0">
                <a:latin typeface="Calibri" pitchFamily="34" charset="0"/>
                <a:cs typeface="Calibri" pitchFamily="34" charset="0"/>
              </a:rPr>
              <a:t>Μικρότερη διάβρωση λόγω της παρουσίας του τεχνητού υφάλου</a:t>
            </a:r>
            <a:endParaRPr lang="en-GB" sz="1800" dirty="0">
              <a:latin typeface="Calibri" pitchFamily="34" charset="0"/>
              <a:cs typeface="Calibri" pitchFamily="34"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
          <p:cNvSpPr txBox="1">
            <a:spLocks noChangeArrowheads="1"/>
          </p:cNvSpPr>
          <p:nvPr/>
        </p:nvSpPr>
        <p:spPr bwMode="auto">
          <a:xfrm>
            <a:off x="0" y="1287239"/>
            <a:ext cx="5913763" cy="430887"/>
          </a:xfrm>
          <a:prstGeom prst="rect">
            <a:avLst/>
          </a:prstGeom>
          <a:noFill/>
          <a:ln>
            <a:noFill/>
          </a:ln>
          <a:effectLst/>
        </p:spPr>
        <p:txBody>
          <a:bodyPr wrap="square">
            <a:spAutoFit/>
          </a:bodyPr>
          <a:lstStyle/>
          <a:p>
            <a:pPr algn="ctr" eaLnBrk="0" hangingPunct="0">
              <a:spcBef>
                <a:spcPct val="50000"/>
              </a:spcBef>
              <a:defRPr/>
            </a:pPr>
            <a:r>
              <a:rPr lang="el-GR" sz="2200" dirty="0">
                <a:solidFill>
                  <a:srgbClr val="3333FF"/>
                </a:solidFill>
                <a:latin typeface="Calibri" pitchFamily="34" charset="0"/>
                <a:cs typeface="Calibri" pitchFamily="34" charset="0"/>
              </a:rPr>
              <a:t>Λειμώνες </a:t>
            </a:r>
            <a:r>
              <a:rPr lang="el-GR" sz="2200" dirty="0" err="1">
                <a:solidFill>
                  <a:srgbClr val="3333FF"/>
                </a:solidFill>
                <a:latin typeface="Calibri" pitchFamily="34" charset="0"/>
                <a:cs typeface="Calibri" pitchFamily="34" charset="0"/>
              </a:rPr>
              <a:t>φανερογάμων</a:t>
            </a:r>
            <a:r>
              <a:rPr lang="el-GR" sz="2200" dirty="0">
                <a:solidFill>
                  <a:srgbClr val="3333FF"/>
                </a:solidFill>
                <a:latin typeface="Calibri" pitchFamily="34" charset="0"/>
                <a:cs typeface="Calibri" pitchFamily="34" charset="0"/>
              </a:rPr>
              <a:t> (π.χ. </a:t>
            </a:r>
            <a:r>
              <a:rPr lang="en-US" sz="2200" dirty="0" err="1">
                <a:solidFill>
                  <a:srgbClr val="3333FF"/>
                </a:solidFill>
                <a:latin typeface="Calibri" pitchFamily="34" charset="0"/>
                <a:cs typeface="Calibri" pitchFamily="34" charset="0"/>
              </a:rPr>
              <a:t>Posidonia</a:t>
            </a:r>
            <a:r>
              <a:rPr lang="en-US" sz="2200" dirty="0">
                <a:solidFill>
                  <a:srgbClr val="3333FF"/>
                </a:solidFill>
                <a:latin typeface="Calibri" pitchFamily="34" charset="0"/>
                <a:cs typeface="Calibri" pitchFamily="34" charset="0"/>
              </a:rPr>
              <a:t> </a:t>
            </a:r>
            <a:r>
              <a:rPr lang="en-US" sz="2200" dirty="0" err="1">
                <a:solidFill>
                  <a:srgbClr val="3333FF"/>
                </a:solidFill>
                <a:latin typeface="Calibri" pitchFamily="34" charset="0"/>
                <a:cs typeface="Calibri" pitchFamily="34" charset="0"/>
              </a:rPr>
              <a:t>Oceanica</a:t>
            </a:r>
            <a:r>
              <a:rPr lang="el-GR" sz="2200" dirty="0">
                <a:solidFill>
                  <a:srgbClr val="3333FF"/>
                </a:solidFill>
                <a:latin typeface="Calibri" pitchFamily="34" charset="0"/>
                <a:cs typeface="Calibri" pitchFamily="34" charset="0"/>
              </a:rPr>
              <a:t>)</a:t>
            </a:r>
          </a:p>
        </p:txBody>
      </p:sp>
      <p:sp>
        <p:nvSpPr>
          <p:cNvPr id="5" name="4 - Ορθογώνιο"/>
          <p:cNvSpPr/>
          <p:nvPr/>
        </p:nvSpPr>
        <p:spPr>
          <a:xfrm>
            <a:off x="107504" y="1825691"/>
            <a:ext cx="8784976" cy="2206758"/>
          </a:xfrm>
          <a:prstGeom prst="rect">
            <a:avLst/>
          </a:prstGeom>
        </p:spPr>
        <p:txBody>
          <a:bodyPr wrap="square">
            <a:spAutoFit/>
          </a:bodyPr>
          <a:lstStyle/>
          <a:p>
            <a:pPr algn="just">
              <a:lnSpc>
                <a:spcPct val="90000"/>
              </a:lnSpc>
              <a:spcAft>
                <a:spcPts val="300"/>
              </a:spcAft>
            </a:pPr>
            <a:r>
              <a:rPr lang="el-GR" sz="1700" dirty="0">
                <a:latin typeface="Calibri" pitchFamily="34" charset="0"/>
                <a:ea typeface="Times New Roman"/>
                <a:cs typeface="Calibri" pitchFamily="34" charset="0"/>
              </a:rPr>
              <a:t>Υγιείς παράκτιοι λειμώνες </a:t>
            </a:r>
            <a:r>
              <a:rPr lang="el-GR" sz="1700" dirty="0">
                <a:latin typeface="Calibri" pitchFamily="34" charset="0"/>
                <a:cs typeface="Calibri" pitchFamily="34" charset="0"/>
              </a:rPr>
              <a:t>φανερόγαμων (π.χ. </a:t>
            </a:r>
            <a:r>
              <a:rPr lang="el-GR" sz="1700" dirty="0" err="1">
                <a:latin typeface="Calibri" pitchFamily="34" charset="0"/>
                <a:cs typeface="Calibri" pitchFamily="34" charset="0"/>
              </a:rPr>
              <a:t>π</a:t>
            </a:r>
            <a:r>
              <a:rPr lang="el-GR" sz="1700" dirty="0" err="1">
                <a:latin typeface="Calibri" pitchFamily="34" charset="0"/>
                <a:ea typeface="Times New Roman"/>
                <a:cs typeface="Calibri" pitchFamily="34" charset="0"/>
              </a:rPr>
              <a:t>οσειδωνίας</a:t>
            </a:r>
            <a:r>
              <a:rPr lang="el-GR" sz="1700" dirty="0">
                <a:latin typeface="Calibri" pitchFamily="34" charset="0"/>
                <a:ea typeface="Times New Roman"/>
                <a:cs typeface="Calibri" pitchFamily="34" charset="0"/>
              </a:rPr>
              <a:t>) προσφέρουν τις εξής υπηρεσίες:</a:t>
            </a:r>
          </a:p>
          <a:p>
            <a:pPr algn="just">
              <a:lnSpc>
                <a:spcPct val="90000"/>
              </a:lnSpc>
              <a:spcAft>
                <a:spcPts val="300"/>
              </a:spcAft>
            </a:pPr>
            <a:endParaRPr lang="el-GR" sz="1700" dirty="0">
              <a:latin typeface="Calibri" pitchFamily="34" charset="0"/>
              <a:ea typeface="Times New Roman"/>
              <a:cs typeface="Calibri" pitchFamily="34" charset="0"/>
            </a:endParaRPr>
          </a:p>
          <a:p>
            <a:pPr marL="182563" indent="-182563" algn="just">
              <a:lnSpc>
                <a:spcPct val="90000"/>
              </a:lnSpc>
              <a:spcAft>
                <a:spcPts val="300"/>
              </a:spcAft>
              <a:buFont typeface="Arial" pitchFamily="34" charset="0"/>
              <a:buChar char="•"/>
            </a:pPr>
            <a:r>
              <a:rPr lang="el-GR" sz="1700" dirty="0">
                <a:latin typeface="Calibri" pitchFamily="34" charset="0"/>
                <a:ea typeface="Times New Roman"/>
                <a:cs typeface="Calibri" pitchFamily="34" charset="0"/>
              </a:rPr>
              <a:t>Μείωση της κυματικής ενέργειας που αποτελεί σημαντικότατο παράγοντα διάβρωσης</a:t>
            </a:r>
            <a:endParaRPr lang="en-US" sz="1700" dirty="0">
              <a:latin typeface="Calibri" pitchFamily="34" charset="0"/>
              <a:ea typeface="Times New Roman"/>
              <a:cs typeface="Calibri" pitchFamily="34" charset="0"/>
            </a:endParaRPr>
          </a:p>
          <a:p>
            <a:pPr marL="182563" indent="-182563" algn="just">
              <a:lnSpc>
                <a:spcPct val="90000"/>
              </a:lnSpc>
              <a:spcAft>
                <a:spcPts val="300"/>
              </a:spcAft>
              <a:buFont typeface="Arial" pitchFamily="34" charset="0"/>
              <a:buChar char="•"/>
            </a:pPr>
            <a:r>
              <a:rPr lang="el-GR" sz="1700" dirty="0">
                <a:latin typeface="Calibri" pitchFamily="34" charset="0"/>
                <a:ea typeface="Times New Roman"/>
                <a:cs typeface="Calibri" pitchFamily="34" charset="0"/>
              </a:rPr>
              <a:t>κατακράτηση των διαβρωμένων ιζημάτων στα ριζώματα τους</a:t>
            </a:r>
            <a:endParaRPr lang="en-US" sz="1700" dirty="0">
              <a:latin typeface="Calibri" pitchFamily="34" charset="0"/>
              <a:ea typeface="Times New Roman"/>
              <a:cs typeface="Calibri" pitchFamily="34" charset="0"/>
            </a:endParaRPr>
          </a:p>
          <a:p>
            <a:pPr marL="182563" indent="-182563" algn="just">
              <a:lnSpc>
                <a:spcPct val="90000"/>
              </a:lnSpc>
              <a:spcAft>
                <a:spcPts val="300"/>
              </a:spcAft>
              <a:buFont typeface="Arial" pitchFamily="34" charset="0"/>
              <a:buChar char="•"/>
            </a:pPr>
            <a:r>
              <a:rPr lang="el-GR" sz="1700" dirty="0">
                <a:latin typeface="Calibri" pitchFamily="34" charset="0"/>
                <a:ea typeface="Times New Roman"/>
                <a:cs typeface="Calibri" pitchFamily="34" charset="0"/>
              </a:rPr>
              <a:t>αύξηση της βιολογικής παραγωγικότητας (</a:t>
            </a:r>
            <a:r>
              <a:rPr lang="el-GR" sz="1700" dirty="0" err="1">
                <a:latin typeface="Calibri" pitchFamily="34" charset="0"/>
                <a:ea typeface="Times New Roman"/>
                <a:cs typeface="Calibri" pitchFamily="34" charset="0"/>
              </a:rPr>
              <a:t>Chatenoux</a:t>
            </a:r>
            <a:r>
              <a:rPr lang="el-GR" sz="1700" dirty="0">
                <a:latin typeface="Calibri" pitchFamily="34" charset="0"/>
                <a:ea typeface="Times New Roman"/>
                <a:cs typeface="Calibri" pitchFamily="34" charset="0"/>
              </a:rPr>
              <a:t> </a:t>
            </a:r>
            <a:r>
              <a:rPr lang="el-GR" sz="1700" dirty="0" err="1">
                <a:latin typeface="Calibri" pitchFamily="34" charset="0"/>
                <a:ea typeface="Times New Roman"/>
                <a:cs typeface="Calibri" pitchFamily="34" charset="0"/>
              </a:rPr>
              <a:t>and</a:t>
            </a:r>
            <a:r>
              <a:rPr lang="el-GR" sz="1700" dirty="0">
                <a:latin typeface="Calibri" pitchFamily="34" charset="0"/>
                <a:ea typeface="Times New Roman"/>
                <a:cs typeface="Calibri" pitchFamily="34" charset="0"/>
              </a:rPr>
              <a:t> </a:t>
            </a:r>
            <a:r>
              <a:rPr lang="el-GR" sz="1700" dirty="0" err="1">
                <a:latin typeface="Calibri" pitchFamily="34" charset="0"/>
                <a:ea typeface="Times New Roman"/>
                <a:cs typeface="Calibri" pitchFamily="34" charset="0"/>
              </a:rPr>
              <a:t>Wolf</a:t>
            </a:r>
            <a:r>
              <a:rPr lang="el-GR" sz="1700" dirty="0">
                <a:latin typeface="Calibri" pitchFamily="34" charset="0"/>
                <a:ea typeface="Times New Roman"/>
                <a:cs typeface="Calibri" pitchFamily="34" charset="0"/>
              </a:rPr>
              <a:t>, 2013). </a:t>
            </a:r>
          </a:p>
          <a:p>
            <a:pPr algn="just">
              <a:lnSpc>
                <a:spcPct val="90000"/>
              </a:lnSpc>
              <a:spcAft>
                <a:spcPts val="300"/>
              </a:spcAft>
              <a:buFont typeface="Arial" pitchFamily="34" charset="0"/>
              <a:buChar char="•"/>
            </a:pPr>
            <a:endParaRPr lang="el-GR" sz="1700" dirty="0">
              <a:latin typeface="Calibri" pitchFamily="34" charset="0"/>
              <a:ea typeface="Times New Roman"/>
              <a:cs typeface="Calibri" pitchFamily="34" charset="0"/>
            </a:endParaRPr>
          </a:p>
          <a:p>
            <a:pPr algn="just">
              <a:lnSpc>
                <a:spcPct val="90000"/>
              </a:lnSpc>
              <a:spcAft>
                <a:spcPts val="300"/>
              </a:spcAft>
            </a:pPr>
            <a:r>
              <a:rPr lang="en-US" sz="1700" dirty="0">
                <a:latin typeface="Calibri" pitchFamily="34" charset="0"/>
                <a:ea typeface="Times New Roman"/>
                <a:cs typeface="Calibri" pitchFamily="34" charset="0"/>
              </a:rPr>
              <a:t>H</a:t>
            </a:r>
            <a:r>
              <a:rPr lang="el-GR" sz="1700" dirty="0">
                <a:latin typeface="Calibri" pitchFamily="34" charset="0"/>
                <a:ea typeface="Times New Roman"/>
                <a:cs typeface="Calibri" pitchFamily="34" charset="0"/>
              </a:rPr>
              <a:t> μείωση της κυματικής ενέργειας από τους παράκτιους λειμώνες </a:t>
            </a:r>
            <a:r>
              <a:rPr lang="el-GR" sz="1700" dirty="0" err="1">
                <a:latin typeface="Calibri" pitchFamily="34" charset="0"/>
                <a:ea typeface="Times New Roman"/>
                <a:cs typeface="Calibri" pitchFamily="34" charset="0"/>
              </a:rPr>
              <a:t>φανερογάμων</a:t>
            </a:r>
            <a:r>
              <a:rPr lang="el-GR" sz="1700" dirty="0">
                <a:latin typeface="Calibri" pitchFamily="34" charset="0"/>
                <a:ea typeface="Times New Roman"/>
                <a:cs typeface="Calibri" pitchFamily="34" charset="0"/>
              </a:rPr>
              <a:t> εξαρτάται από το είδος, την πυκνότητα, το ύψος και τη διάμετρο της βλάστησης (</a:t>
            </a:r>
            <a:r>
              <a:rPr lang="el-GR" sz="1700" dirty="0" err="1">
                <a:latin typeface="Calibri" pitchFamily="34" charset="0"/>
                <a:ea typeface="Times New Roman"/>
                <a:cs typeface="Calibri" pitchFamily="34" charset="0"/>
              </a:rPr>
              <a:t>Mendez</a:t>
            </a:r>
            <a:r>
              <a:rPr lang="el-GR" sz="1700" dirty="0">
                <a:latin typeface="Calibri" pitchFamily="34" charset="0"/>
                <a:ea typeface="Times New Roman"/>
                <a:cs typeface="Calibri" pitchFamily="34" charset="0"/>
              </a:rPr>
              <a:t> and </a:t>
            </a:r>
            <a:r>
              <a:rPr lang="el-GR" sz="1700" dirty="0" err="1">
                <a:latin typeface="Calibri" pitchFamily="34" charset="0"/>
                <a:ea typeface="Times New Roman"/>
                <a:cs typeface="Calibri" pitchFamily="34" charset="0"/>
              </a:rPr>
              <a:t>Losada</a:t>
            </a:r>
            <a:r>
              <a:rPr lang="el-GR" sz="1700" dirty="0">
                <a:latin typeface="Calibri" pitchFamily="34" charset="0"/>
                <a:ea typeface="Times New Roman"/>
                <a:cs typeface="Calibri" pitchFamily="34" charset="0"/>
              </a:rPr>
              <a:t>, 2004). </a:t>
            </a:r>
            <a:endParaRPr lang="en-GB" sz="1700" dirty="0">
              <a:latin typeface="Calibri" pitchFamily="34" charset="0"/>
              <a:ea typeface="Times New Roman"/>
              <a:cs typeface="Calibri" pitchFamily="34" charset="0"/>
            </a:endParaRPr>
          </a:p>
        </p:txBody>
      </p:sp>
      <p:sp>
        <p:nvSpPr>
          <p:cNvPr id="13" name="1 - Τίτλος"/>
          <p:cNvSpPr txBox="1">
            <a:spLocks/>
          </p:cNvSpPr>
          <p:nvPr/>
        </p:nvSpPr>
        <p:spPr>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ln>
          <a:effectLst/>
        </p:spPr>
        <p:txBody>
          <a:bodyPr anchor="ctr" anchorCtr="0">
            <a:no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latin typeface="Calibri"/>
                <a:ea typeface="+mn-ea"/>
                <a:cs typeface="+mn-cs"/>
              </a:rPr>
              <a:t>«Ήπια Μέτρα» προστασίας</a:t>
            </a:r>
          </a:p>
        </p:txBody>
      </p:sp>
      <p:cxnSp>
        <p:nvCxnSpPr>
          <p:cNvPr id="14" name="13 - Ευθεία γραμμή σύνδεσης"/>
          <p:cNvCxnSpPr/>
          <p:nvPr/>
        </p:nvCxnSpPr>
        <p:spPr>
          <a:xfrm>
            <a:off x="0" y="836712"/>
            <a:ext cx="9144000" cy="0"/>
          </a:xfrm>
          <a:prstGeom prst="line">
            <a:avLst/>
          </a:prstGeom>
          <a:noFill/>
          <a:ln w="57150" cap="flat" cmpd="sng" algn="ctr">
            <a:solidFill>
              <a:srgbClr val="4BACC6">
                <a:lumMod val="75000"/>
              </a:srgbClr>
            </a:solidFill>
            <a:prstDash val="solid"/>
          </a:ln>
          <a:effectLst/>
        </p:spPr>
      </p:cxnSp>
      <p:sp>
        <p:nvSpPr>
          <p:cNvPr id="15" name="1 - Τίτλος"/>
          <p:cNvSpPr txBox="1">
            <a:spLocks/>
          </p:cNvSpPr>
          <p:nvPr/>
        </p:nvSpPr>
        <p:spPr>
          <a:xfrm>
            <a:off x="0" y="6597352"/>
            <a:ext cx="9144000" cy="260648"/>
          </a:xfrm>
          <a:prstGeom prst="rect">
            <a:avLst/>
          </a:prstGeom>
          <a:gradFill flip="none" rotWithShape="1">
            <a:gsLst>
              <a:gs pos="100000">
                <a:sysClr val="window" lastClr="FFFFFF"/>
              </a:gs>
              <a:gs pos="27000">
                <a:srgbClr val="95C9D7"/>
              </a:gs>
              <a:gs pos="100000">
                <a:srgbClr val="4BACC6">
                  <a:lumMod val="60000"/>
                  <a:lumOff val="40000"/>
                  <a:tint val="23500"/>
                  <a:satMod val="160000"/>
                </a:srgbClr>
              </a:gs>
            </a:gsLst>
            <a:lin ang="0" scaled="1"/>
            <a:tileRect/>
          </a:gradFill>
          <a:ln w="3175" cap="flat" cmpd="sng" algn="ctr">
            <a:noFill/>
            <a:prstDash val="solid"/>
          </a:ln>
          <a:effectLst/>
        </p:spPr>
        <p:txBody>
          <a:bodyPr vert="horz"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3200" b="0" i="0" u="none" strike="noStrike" kern="0" cap="none" spc="0" normalizeH="0" baseline="0" noProof="0" dirty="0">
              <a:ln>
                <a:noFill/>
              </a:ln>
              <a:solidFill>
                <a:prstClr val="black"/>
              </a:solidFill>
              <a:effectLst/>
              <a:uLnTx/>
              <a:uFillTx/>
              <a:latin typeface="Bookman Old Style" pitchFamily="18" charset="0"/>
              <a:ea typeface="+mn-ea"/>
              <a:cs typeface="+mn-cs"/>
            </a:endParaRPr>
          </a:p>
        </p:txBody>
      </p:sp>
      <p:cxnSp>
        <p:nvCxnSpPr>
          <p:cNvPr id="16" name="15 - Ευθεία γραμμή σύνδεσης"/>
          <p:cNvCxnSpPr/>
          <p:nvPr/>
        </p:nvCxnSpPr>
        <p:spPr>
          <a:xfrm>
            <a:off x="0" y="6597352"/>
            <a:ext cx="9144000" cy="0"/>
          </a:xfrm>
          <a:prstGeom prst="line">
            <a:avLst/>
          </a:prstGeom>
          <a:noFill/>
          <a:ln w="3175" cap="flat" cmpd="sng" algn="ctr">
            <a:solidFill>
              <a:srgbClr val="4BACC6">
                <a:lumMod val="75000"/>
              </a:srgbClr>
            </a:solidFill>
            <a:prstDash val="solid"/>
          </a:ln>
          <a:effectLst/>
        </p:spPr>
      </p:cxnSp>
      <p:pic>
        <p:nvPicPr>
          <p:cNvPr id="17"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pic>
        <p:nvPicPr>
          <p:cNvPr id="10" name="Picture 2" descr="ecosystems 2"/>
          <p:cNvPicPr>
            <a:picLocks noChangeAspect="1" noChangeArrowheads="1"/>
          </p:cNvPicPr>
          <p:nvPr/>
        </p:nvPicPr>
        <p:blipFill>
          <a:blip r:embed="rId5" cstate="print"/>
          <a:srcRect/>
          <a:stretch>
            <a:fillRect/>
          </a:stretch>
        </p:blipFill>
        <p:spPr bwMode="auto">
          <a:xfrm>
            <a:off x="2555776" y="4293096"/>
            <a:ext cx="4692520" cy="2165779"/>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3" name="Rectangle 3"/>
          <p:cNvSpPr>
            <a:spLocks noChangeArrowheads="1"/>
          </p:cNvSpPr>
          <p:nvPr/>
        </p:nvSpPr>
        <p:spPr bwMode="auto">
          <a:xfrm>
            <a:off x="395288" y="1628775"/>
            <a:ext cx="8425184" cy="4464050"/>
          </a:xfrm>
          <a:prstGeom prst="rect">
            <a:avLst/>
          </a:prstGeom>
          <a:noFill/>
          <a:ln w="9525">
            <a:noFill/>
            <a:miter lim="800000"/>
            <a:headEnd/>
            <a:tailEnd/>
          </a:ln>
          <a:effectLst/>
        </p:spPr>
        <p:txBody>
          <a:bodyPr/>
          <a:lstStyle/>
          <a:p>
            <a:pPr algn="just">
              <a:spcBef>
                <a:spcPct val="20000"/>
              </a:spcBef>
              <a:buFontTx/>
              <a:buNone/>
            </a:pPr>
            <a:r>
              <a:rPr lang="el-GR" altLang="en-US" sz="1900" b="0" dirty="0">
                <a:effectLst/>
                <a:latin typeface="+mn-lt"/>
                <a:cs typeface="Arial" charset="0"/>
              </a:rPr>
              <a:t>Η πι</a:t>
            </a:r>
            <a:r>
              <a:rPr lang="en-US" altLang="en-US" sz="1900" b="0" dirty="0">
                <a:effectLst/>
                <a:latin typeface="+mn-lt"/>
                <a:cs typeface="Arial" charset="0"/>
              </a:rPr>
              <a:t>ο</a:t>
            </a:r>
            <a:r>
              <a:rPr lang="el-GR" altLang="en-US" sz="1900" b="0" dirty="0">
                <a:effectLst/>
                <a:latin typeface="+mn-lt"/>
                <a:cs typeface="Arial" charset="0"/>
              </a:rPr>
              <a:t> απλή από τις επιλογές είναι να αφήσουμε τη φύση στην ησυχία της, δηλ. να μην γίνει προσπάθεια τεχνητής προστασίας της ακτής  </a:t>
            </a:r>
          </a:p>
          <a:p>
            <a:pPr algn="just">
              <a:spcBef>
                <a:spcPct val="20000"/>
              </a:spcBef>
              <a:buFontTx/>
              <a:buNone/>
            </a:pPr>
            <a:endParaRPr lang="el-GR" altLang="en-US" sz="1900" b="0" dirty="0">
              <a:effectLst/>
              <a:latin typeface="+mn-lt"/>
              <a:cs typeface="Arial" charset="0"/>
            </a:endParaRPr>
          </a:p>
          <a:p>
            <a:pPr algn="just">
              <a:spcBef>
                <a:spcPct val="20000"/>
              </a:spcBef>
              <a:buFontTx/>
              <a:buNone/>
            </a:pPr>
            <a:r>
              <a:rPr lang="el-GR" altLang="en-US" sz="1900" b="0" dirty="0">
                <a:effectLst/>
                <a:latin typeface="+mn-lt"/>
                <a:cs typeface="Arial" charset="0"/>
              </a:rPr>
              <a:t>Σε κάποιες περιπτώσεις, ενώ θα υπάρξει οπισθοχώρηση</a:t>
            </a:r>
            <a:r>
              <a:rPr lang="en-US" altLang="en-US" sz="1900" b="0" dirty="0">
                <a:effectLst/>
                <a:latin typeface="+mn-lt"/>
                <a:cs typeface="Arial" charset="0"/>
              </a:rPr>
              <a:t> </a:t>
            </a:r>
            <a:r>
              <a:rPr lang="el-GR" altLang="en-US" sz="1900" b="0" dirty="0">
                <a:effectLst/>
                <a:latin typeface="+mn-lt"/>
                <a:cs typeface="Arial" charset="0"/>
              </a:rPr>
              <a:t>ακτογραμμής, η έκταση της ‘ξηρής’ παραλίας (και όγκος των παραλιακών ιζημάτων) μπορεί να μη μεταβληθεί σημαντικά  </a:t>
            </a:r>
          </a:p>
          <a:p>
            <a:pPr algn="just">
              <a:spcBef>
                <a:spcPct val="20000"/>
              </a:spcBef>
              <a:buFontTx/>
              <a:buNone/>
            </a:pPr>
            <a:endParaRPr lang="el-GR" altLang="en-US" sz="1900" b="0" dirty="0">
              <a:effectLst/>
              <a:latin typeface="+mn-lt"/>
              <a:cs typeface="Arial" charset="0"/>
            </a:endParaRPr>
          </a:p>
          <a:p>
            <a:pPr algn="just">
              <a:spcBef>
                <a:spcPct val="20000"/>
              </a:spcBef>
              <a:buFontTx/>
              <a:buNone/>
            </a:pPr>
            <a:r>
              <a:rPr lang="en-US" altLang="en-US" sz="1900" b="0" dirty="0">
                <a:effectLst/>
                <a:latin typeface="+mn-lt"/>
                <a:cs typeface="Arial" charset="0"/>
              </a:rPr>
              <a:t>Σ</a:t>
            </a:r>
            <a:r>
              <a:rPr lang="el-GR" altLang="en-US" sz="1900" b="0" dirty="0">
                <a:effectLst/>
                <a:latin typeface="+mn-lt"/>
                <a:cs typeface="Arial" charset="0"/>
              </a:rPr>
              <a:t>τις περισσότερες περιπτώσεις όπου οι παραλίες βρίσκονται σε περιοχές με μεγάλη ανάπτυξη (υποδομές/</a:t>
            </a:r>
            <a:r>
              <a:rPr lang="el-GR" altLang="en-US" sz="1900" b="0" dirty="0" err="1">
                <a:effectLst/>
                <a:latin typeface="+mn-lt"/>
                <a:cs typeface="Arial" charset="0"/>
              </a:rPr>
              <a:t>αστικ</a:t>
            </a:r>
            <a:r>
              <a:rPr lang="el-GR" altLang="en-US" sz="1900" b="0" dirty="0">
                <a:effectLst/>
                <a:latin typeface="+mn-lt"/>
                <a:cs typeface="Arial" charset="0"/>
              </a:rPr>
              <a:t>ή ανάπτυξη), η επιλογή της μη δράσης δεν είναι εφικτή </a:t>
            </a:r>
          </a:p>
          <a:p>
            <a:pPr algn="just">
              <a:spcBef>
                <a:spcPct val="20000"/>
              </a:spcBef>
              <a:buFontTx/>
              <a:buNone/>
            </a:pPr>
            <a:endParaRPr lang="en-US" altLang="en-US" sz="1900" b="0" dirty="0">
              <a:effectLst/>
              <a:latin typeface="+mn-lt"/>
              <a:cs typeface="Arial" charset="0"/>
            </a:endParaRPr>
          </a:p>
          <a:p>
            <a:pPr algn="just">
              <a:spcBef>
                <a:spcPct val="20000"/>
              </a:spcBef>
              <a:buFontTx/>
              <a:buNone/>
            </a:pPr>
            <a:r>
              <a:rPr lang="el-GR" altLang="en-US" sz="1900" dirty="0">
                <a:latin typeface="+mn-lt"/>
                <a:cs typeface="Arial" charset="0"/>
              </a:rPr>
              <a:t>Έ</a:t>
            </a:r>
            <a:r>
              <a:rPr lang="el-GR" altLang="en-US" sz="1900" b="0" dirty="0">
                <a:effectLst/>
                <a:latin typeface="+mn-lt"/>
                <a:cs typeface="Arial" charset="0"/>
              </a:rPr>
              <a:t>τσι</a:t>
            </a:r>
            <a:r>
              <a:rPr lang="en-US" altLang="en-US" sz="1900" b="0" dirty="0">
                <a:effectLst/>
                <a:latin typeface="+mn-lt"/>
                <a:cs typeface="Arial" charset="0"/>
              </a:rPr>
              <a:t>,</a:t>
            </a:r>
            <a:r>
              <a:rPr lang="el-GR" altLang="en-US" sz="1900" b="0" dirty="0">
                <a:effectLst/>
                <a:latin typeface="+mn-lt"/>
                <a:cs typeface="Arial" charset="0"/>
              </a:rPr>
              <a:t> η επιλογή αυτή είναι δυνατή εκ</a:t>
            </a:r>
            <a:r>
              <a:rPr lang="en-US" altLang="en-US" sz="1900" b="0" dirty="0">
                <a:effectLst/>
                <a:latin typeface="+mn-lt"/>
                <a:cs typeface="Arial" charset="0"/>
              </a:rPr>
              <a:t>ε</a:t>
            </a:r>
            <a:r>
              <a:rPr lang="el-GR" altLang="en-US" sz="1900" b="0" dirty="0">
                <a:effectLst/>
                <a:latin typeface="+mn-lt"/>
                <a:cs typeface="Arial" charset="0"/>
              </a:rPr>
              <a:t>ί που δεν υπάρχουν σημαντικές οικονομικές επιπτώσεις.</a:t>
            </a:r>
            <a:endParaRPr lang="en-GB" altLang="en-US" sz="1900" b="0" dirty="0">
              <a:effectLst/>
              <a:latin typeface="+mn-lt"/>
              <a:cs typeface="Arial" charset="0"/>
            </a:endParaRPr>
          </a:p>
        </p:txBody>
      </p:sp>
      <p:sp>
        <p:nvSpPr>
          <p:cNvPr id="5"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Μη Δράση (</a:t>
            </a:r>
            <a:r>
              <a:rPr lang="en-GB" sz="2800" b="1" dirty="0"/>
              <a:t>No action)</a:t>
            </a:r>
          </a:p>
        </p:txBody>
      </p:sp>
      <p:cxnSp>
        <p:nvCxnSpPr>
          <p:cNvPr id="6" name="5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8" name="7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7" name="Rectangle 3"/>
          <p:cNvSpPr>
            <a:spLocks noChangeArrowheads="1"/>
          </p:cNvSpPr>
          <p:nvPr/>
        </p:nvSpPr>
        <p:spPr bwMode="auto">
          <a:xfrm>
            <a:off x="107504" y="1817441"/>
            <a:ext cx="8928992" cy="1827582"/>
          </a:xfrm>
          <a:prstGeom prst="rect">
            <a:avLst/>
          </a:prstGeom>
          <a:noFill/>
          <a:ln w="9525">
            <a:noFill/>
            <a:miter lim="800000"/>
            <a:headEnd/>
            <a:tailEnd/>
          </a:ln>
          <a:effectLst/>
        </p:spPr>
        <p:txBody>
          <a:bodyPr/>
          <a:lstStyle/>
          <a:p>
            <a:pPr>
              <a:lnSpc>
                <a:spcPct val="80000"/>
              </a:lnSpc>
              <a:spcBef>
                <a:spcPct val="20000"/>
              </a:spcBef>
            </a:pPr>
            <a:r>
              <a:rPr lang="el-GR" altLang="en-US" sz="1700" dirty="0">
                <a:solidFill>
                  <a:prstClr val="black"/>
                </a:solidFill>
                <a:latin typeface="Calibri"/>
                <a:cs typeface="Arial" charset="0"/>
              </a:rPr>
              <a:t>Προσομοιώσεις στη νησιωτική παραλία </a:t>
            </a:r>
            <a:r>
              <a:rPr lang="el-GR" altLang="en-US" sz="1700" dirty="0" err="1">
                <a:solidFill>
                  <a:prstClr val="black"/>
                </a:solidFill>
                <a:latin typeface="Calibri"/>
                <a:cs typeface="Arial" charset="0"/>
              </a:rPr>
              <a:t>Negril</a:t>
            </a:r>
            <a:r>
              <a:rPr lang="el-GR" altLang="en-US" sz="1700" dirty="0">
                <a:solidFill>
                  <a:prstClr val="black"/>
                </a:solidFill>
                <a:latin typeface="Calibri"/>
                <a:cs typeface="Arial" charset="0"/>
              </a:rPr>
              <a:t> της </a:t>
            </a:r>
            <a:r>
              <a:rPr lang="el-GR" altLang="en-US" sz="1700" dirty="0" err="1">
                <a:solidFill>
                  <a:prstClr val="black"/>
                </a:solidFill>
                <a:latin typeface="Calibri"/>
                <a:cs typeface="Arial" charset="0"/>
              </a:rPr>
              <a:t>Jamaica</a:t>
            </a:r>
            <a:r>
              <a:rPr lang="el-GR" altLang="en-US" sz="1700" dirty="0">
                <a:solidFill>
                  <a:prstClr val="black"/>
                </a:solidFill>
                <a:latin typeface="Calibri"/>
                <a:cs typeface="Arial" charset="0"/>
              </a:rPr>
              <a:t> (</a:t>
            </a:r>
            <a:r>
              <a:rPr lang="el-GR" altLang="en-US" sz="1700" dirty="0" err="1">
                <a:solidFill>
                  <a:prstClr val="black"/>
                </a:solidFill>
                <a:latin typeface="Calibri"/>
                <a:cs typeface="Arial" charset="0"/>
              </a:rPr>
              <a:t>Peduzzi</a:t>
            </a:r>
            <a:r>
              <a:rPr lang="el-GR" altLang="en-US" sz="1700" dirty="0">
                <a:solidFill>
                  <a:prstClr val="black"/>
                </a:solidFill>
                <a:latin typeface="Calibri"/>
                <a:cs typeface="Arial" charset="0"/>
              </a:rPr>
              <a:t> </a:t>
            </a:r>
            <a:r>
              <a:rPr lang="el-GR" altLang="en-US" sz="1700" dirty="0" err="1">
                <a:solidFill>
                  <a:prstClr val="black"/>
                </a:solidFill>
                <a:latin typeface="Calibri"/>
                <a:cs typeface="Arial" charset="0"/>
              </a:rPr>
              <a:t>et</a:t>
            </a:r>
            <a:r>
              <a:rPr lang="el-GR" altLang="en-US" sz="1700" dirty="0">
                <a:solidFill>
                  <a:prstClr val="black"/>
                </a:solidFill>
                <a:latin typeface="Calibri"/>
                <a:cs typeface="Arial" charset="0"/>
              </a:rPr>
              <a:t> </a:t>
            </a:r>
            <a:r>
              <a:rPr lang="el-GR" altLang="en-US" sz="1700" dirty="0" err="1">
                <a:solidFill>
                  <a:prstClr val="black"/>
                </a:solidFill>
                <a:latin typeface="Calibri"/>
                <a:cs typeface="Arial" charset="0"/>
              </a:rPr>
              <a:t>al</a:t>
            </a:r>
            <a:r>
              <a:rPr lang="el-GR" altLang="en-US" sz="1700" dirty="0">
                <a:solidFill>
                  <a:prstClr val="black"/>
                </a:solidFill>
                <a:latin typeface="Calibri"/>
                <a:cs typeface="Arial" charset="0"/>
              </a:rPr>
              <a:t>., 2017) έδειξαν ότι η κυματική απόσβεση λόγω παράκτιων λειμώνων μπορεί να φθάσει το 0.67 του προσπίπτοντος κυματικού ύψους (</a:t>
            </a:r>
            <a:r>
              <a:rPr lang="en-US" altLang="en-US" sz="1700" dirty="0" err="1">
                <a:solidFill>
                  <a:prstClr val="black"/>
                </a:solidFill>
                <a:latin typeface="Calibri"/>
                <a:cs typeface="Arial" charset="0"/>
              </a:rPr>
              <a:t>Peduzzi</a:t>
            </a:r>
            <a:r>
              <a:rPr lang="en-US" altLang="en-US" sz="1700" dirty="0">
                <a:solidFill>
                  <a:prstClr val="black"/>
                </a:solidFill>
                <a:latin typeface="Calibri"/>
                <a:cs typeface="Arial" charset="0"/>
              </a:rPr>
              <a:t> et al. 2022)</a:t>
            </a:r>
            <a:endParaRPr lang="el-GR" altLang="en-US" sz="1700" dirty="0">
              <a:solidFill>
                <a:prstClr val="black"/>
              </a:solidFill>
              <a:latin typeface="Calibri"/>
              <a:cs typeface="Arial" charset="0"/>
            </a:endParaRPr>
          </a:p>
          <a:p>
            <a:pPr>
              <a:lnSpc>
                <a:spcPct val="80000"/>
              </a:lnSpc>
              <a:spcBef>
                <a:spcPct val="20000"/>
              </a:spcBef>
            </a:pPr>
            <a:endParaRPr lang="el-GR" altLang="en-US" sz="1700" dirty="0">
              <a:solidFill>
                <a:prstClr val="black"/>
              </a:solidFill>
              <a:latin typeface="Calibri"/>
              <a:cs typeface="Arial" charset="0"/>
            </a:endParaRPr>
          </a:p>
          <a:p>
            <a:pPr>
              <a:lnSpc>
                <a:spcPct val="80000"/>
              </a:lnSpc>
              <a:spcBef>
                <a:spcPct val="20000"/>
              </a:spcBef>
            </a:pPr>
            <a:r>
              <a:rPr lang="el-GR" altLang="en-US" sz="1700" dirty="0">
                <a:solidFill>
                  <a:prstClr val="black"/>
                </a:solidFill>
                <a:latin typeface="Calibri"/>
                <a:cs typeface="Arial" charset="0"/>
              </a:rPr>
              <a:t>Αξίζει να σημειωθεί ότι: η ‘αποτελεσματικότητα’ των λειμώνων στη μείωση του κυματικού ύψους (και συνεπώς της προσπίπτουσας κυματικής ενέργειας στην παραλία) δεν φαίνεται να μειώνεται σημαντικά από την αύξηση της μέσης θαλάσσια στάθμης</a:t>
            </a:r>
            <a:r>
              <a:rPr lang="en-GB" altLang="en-US" sz="1800" dirty="0">
                <a:solidFill>
                  <a:prstClr val="black"/>
                </a:solidFill>
                <a:latin typeface="Calibri"/>
                <a:cs typeface="Arial" charset="0"/>
              </a:rPr>
              <a:t>.</a:t>
            </a:r>
            <a:endParaRPr lang="el-GR" altLang="en-US" sz="2000" dirty="0">
              <a:solidFill>
                <a:prstClr val="black"/>
              </a:solidFill>
              <a:latin typeface="Calibri"/>
              <a:cs typeface="Arial" charset="0"/>
            </a:endParaRP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fontAlgn="auto">
              <a:spcAft>
                <a:spcPts val="0"/>
              </a:spcAft>
              <a:defRPr/>
            </a:pPr>
            <a:endParaRPr lang="el-GR" sz="3200" dirty="0">
              <a:solidFill>
                <a:prstClr val="black"/>
              </a:solidFill>
              <a:latin typeface="Bookman Old Style" pitchFamily="18" charset="0"/>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pic>
        <p:nvPicPr>
          <p:cNvPr id="9" name="8 - Εικόνα" descr="Meadows_pr21_100dpi_.tif"/>
          <p:cNvPicPr>
            <a:picLocks noChangeAspect="1"/>
          </p:cNvPicPr>
          <p:nvPr/>
        </p:nvPicPr>
        <p:blipFill>
          <a:blip r:embed="rId4" cstate="print"/>
          <a:stretch>
            <a:fillRect/>
          </a:stretch>
        </p:blipFill>
        <p:spPr>
          <a:xfrm>
            <a:off x="1025606" y="3645024"/>
            <a:ext cx="7092788" cy="2916590"/>
          </a:xfrm>
          <a:prstGeom prst="rect">
            <a:avLst/>
          </a:prstGeom>
        </p:spPr>
      </p:pic>
      <p:sp>
        <p:nvSpPr>
          <p:cNvPr id="10" name="Text Box 5"/>
          <p:cNvSpPr txBox="1">
            <a:spLocks noChangeArrowheads="1"/>
          </p:cNvSpPr>
          <p:nvPr/>
        </p:nvSpPr>
        <p:spPr bwMode="auto">
          <a:xfrm>
            <a:off x="17883" y="1319815"/>
            <a:ext cx="6048672" cy="430887"/>
          </a:xfrm>
          <a:prstGeom prst="rect">
            <a:avLst/>
          </a:prstGeom>
          <a:noFill/>
          <a:ln>
            <a:noFill/>
          </a:ln>
          <a:effectLst/>
        </p:spPr>
        <p:txBody>
          <a:bodyPr wrap="square">
            <a:spAutoFit/>
          </a:bodyPr>
          <a:lstStyle/>
          <a:p>
            <a:pPr algn="ctr" eaLnBrk="0" hangingPunct="0">
              <a:spcBef>
                <a:spcPct val="50000"/>
              </a:spcBef>
              <a:defRPr/>
            </a:pPr>
            <a:r>
              <a:rPr lang="el-GR" sz="2200" dirty="0">
                <a:solidFill>
                  <a:srgbClr val="3333FF"/>
                </a:solidFill>
                <a:latin typeface="Calibri" pitchFamily="34" charset="0"/>
                <a:cs typeface="Calibri" pitchFamily="34" charset="0"/>
              </a:rPr>
              <a:t>Λειμώνες </a:t>
            </a:r>
            <a:r>
              <a:rPr lang="el-GR" sz="2200" dirty="0" err="1">
                <a:solidFill>
                  <a:srgbClr val="3333FF"/>
                </a:solidFill>
                <a:latin typeface="Calibri" pitchFamily="34" charset="0"/>
                <a:cs typeface="Calibri" pitchFamily="34" charset="0"/>
              </a:rPr>
              <a:t>φανερογάμων</a:t>
            </a:r>
            <a:r>
              <a:rPr lang="el-GR" sz="2200" dirty="0">
                <a:solidFill>
                  <a:srgbClr val="3333FF"/>
                </a:solidFill>
                <a:latin typeface="Calibri" pitchFamily="34" charset="0"/>
                <a:cs typeface="Calibri" pitchFamily="34" charset="0"/>
              </a:rPr>
              <a:t> (π.χ. </a:t>
            </a:r>
            <a:r>
              <a:rPr lang="en-US" sz="2200" dirty="0" err="1">
                <a:solidFill>
                  <a:srgbClr val="3333FF"/>
                </a:solidFill>
                <a:latin typeface="Calibri" pitchFamily="34" charset="0"/>
                <a:cs typeface="Calibri" pitchFamily="34" charset="0"/>
              </a:rPr>
              <a:t>Posidonia</a:t>
            </a:r>
            <a:r>
              <a:rPr lang="en-US" sz="2200" dirty="0">
                <a:solidFill>
                  <a:srgbClr val="3333FF"/>
                </a:solidFill>
                <a:latin typeface="Calibri" pitchFamily="34" charset="0"/>
                <a:cs typeface="Calibri" pitchFamily="34" charset="0"/>
              </a:rPr>
              <a:t> </a:t>
            </a:r>
            <a:r>
              <a:rPr lang="en-US" sz="2200" dirty="0" err="1">
                <a:solidFill>
                  <a:srgbClr val="3333FF"/>
                </a:solidFill>
                <a:latin typeface="Calibri" pitchFamily="34" charset="0"/>
                <a:cs typeface="Calibri" pitchFamily="34" charset="0"/>
              </a:rPr>
              <a:t>Oceanica</a:t>
            </a:r>
            <a:r>
              <a:rPr lang="el-GR" sz="2200" dirty="0">
                <a:solidFill>
                  <a:srgbClr val="3333FF"/>
                </a:solidFill>
                <a:latin typeface="Calibri" pitchFamily="34" charset="0"/>
                <a:cs typeface="Calibri" pitchFamily="34"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7" descr="220px-Posidonia_2_Alberto_Romeo">
            <a:hlinkClick r:id="rId3"/>
          </p:cNvPr>
          <p:cNvPicPr>
            <a:picLocks noChangeAspect="1" noChangeArrowheads="1"/>
          </p:cNvPicPr>
          <p:nvPr/>
        </p:nvPicPr>
        <p:blipFill>
          <a:blip r:embed="rId4" cstate="print"/>
          <a:srcRect/>
          <a:stretch>
            <a:fillRect/>
          </a:stretch>
        </p:blipFill>
        <p:spPr bwMode="auto">
          <a:xfrm>
            <a:off x="2699792" y="4293096"/>
            <a:ext cx="2952328" cy="2214838"/>
          </a:xfrm>
          <a:prstGeom prst="rect">
            <a:avLst/>
          </a:prstGeom>
          <a:noFill/>
          <a:ln w="9525">
            <a:noFill/>
            <a:miter lim="800000"/>
            <a:headEnd/>
            <a:tailEnd/>
          </a:ln>
        </p:spPr>
      </p:pic>
      <p:sp>
        <p:nvSpPr>
          <p:cNvPr id="5" name="4 - Ορθογώνιο"/>
          <p:cNvSpPr/>
          <p:nvPr/>
        </p:nvSpPr>
        <p:spPr>
          <a:xfrm>
            <a:off x="151377" y="1665248"/>
            <a:ext cx="8841245" cy="2206758"/>
          </a:xfrm>
          <a:prstGeom prst="rect">
            <a:avLst/>
          </a:prstGeom>
        </p:spPr>
        <p:txBody>
          <a:bodyPr wrap="square">
            <a:spAutoFit/>
          </a:bodyPr>
          <a:lstStyle/>
          <a:p>
            <a:pPr algn="just">
              <a:lnSpc>
                <a:spcPct val="90000"/>
              </a:lnSpc>
              <a:spcAft>
                <a:spcPts val="300"/>
              </a:spcAft>
            </a:pPr>
            <a:r>
              <a:rPr lang="el-GR" sz="1700" dirty="0">
                <a:latin typeface="Calibri"/>
                <a:ea typeface="Times New Roman"/>
              </a:rPr>
              <a:t>Η σημαντική προστασία που προσφέρουν απαιτεί την προστασία/συντήρηση τους. </a:t>
            </a:r>
          </a:p>
          <a:p>
            <a:pPr algn="just">
              <a:lnSpc>
                <a:spcPct val="90000"/>
              </a:lnSpc>
              <a:spcAft>
                <a:spcPts val="300"/>
              </a:spcAft>
            </a:pPr>
            <a:endParaRPr lang="en-US" sz="1700" dirty="0">
              <a:latin typeface="Calibri"/>
              <a:ea typeface="Times New Roman"/>
            </a:endParaRPr>
          </a:p>
          <a:p>
            <a:pPr algn="just">
              <a:lnSpc>
                <a:spcPct val="90000"/>
              </a:lnSpc>
              <a:spcAft>
                <a:spcPts val="300"/>
              </a:spcAft>
            </a:pPr>
            <a:r>
              <a:rPr lang="el-GR" sz="1700" dirty="0">
                <a:latin typeface="Calibri"/>
                <a:ea typeface="Times New Roman"/>
              </a:rPr>
              <a:t>Οι λειμώνες είναι ευάλωτοι στον ευτροφισμό και μεγάλα φορτία θρεπτικών στην παράκτια ζώνη</a:t>
            </a:r>
          </a:p>
          <a:p>
            <a:pPr algn="just">
              <a:lnSpc>
                <a:spcPct val="90000"/>
              </a:lnSpc>
              <a:spcAft>
                <a:spcPts val="300"/>
              </a:spcAft>
            </a:pPr>
            <a:endParaRPr lang="en-US" sz="1700" dirty="0">
              <a:latin typeface="Calibri"/>
              <a:ea typeface="Times New Roman"/>
            </a:endParaRPr>
          </a:p>
          <a:p>
            <a:pPr algn="just">
              <a:lnSpc>
                <a:spcPct val="90000"/>
              </a:lnSpc>
              <a:spcAft>
                <a:spcPts val="300"/>
              </a:spcAft>
            </a:pPr>
            <a:r>
              <a:rPr lang="el-GR" sz="1700" dirty="0">
                <a:latin typeface="Calibri"/>
                <a:ea typeface="Times New Roman"/>
              </a:rPr>
              <a:t>Συνεπώς, χρειάζεται καλή ποιότητα των παράκτιων υδάτων (βλ. Ευρωπαϊκή Οδηγία 2000/60/ΕΚ). </a:t>
            </a:r>
          </a:p>
          <a:p>
            <a:pPr algn="just">
              <a:lnSpc>
                <a:spcPct val="90000"/>
              </a:lnSpc>
              <a:spcAft>
                <a:spcPts val="300"/>
              </a:spcAft>
            </a:pPr>
            <a:endParaRPr lang="en-US" sz="1700" dirty="0">
              <a:latin typeface="Calibri"/>
              <a:ea typeface="Times New Roman"/>
            </a:endParaRPr>
          </a:p>
          <a:p>
            <a:pPr algn="just">
              <a:lnSpc>
                <a:spcPct val="90000"/>
              </a:lnSpc>
              <a:spcAft>
                <a:spcPts val="300"/>
              </a:spcAft>
            </a:pPr>
            <a:r>
              <a:rPr lang="el-GR" sz="1700" dirty="0">
                <a:latin typeface="Calibri"/>
                <a:ea typeface="Times New Roman"/>
              </a:rPr>
              <a:t>Σε κάθε περίπτωση, η προστασία/διατήρηση αυτών των παράκτιων οικοσυστημάτων επιβάλλεται και από τη νομοθεσία (π.χ. από τη Ευρωπαϊκή Οδηγία για τους </a:t>
            </a:r>
            <a:r>
              <a:rPr lang="el-GR" sz="1700" dirty="0" err="1">
                <a:latin typeface="Calibri"/>
                <a:ea typeface="Times New Roman"/>
              </a:rPr>
              <a:t>Οικοτόπους</a:t>
            </a:r>
            <a:r>
              <a:rPr lang="el-GR" sz="1700" dirty="0">
                <a:latin typeface="Calibri"/>
                <a:ea typeface="Times New Roman"/>
              </a:rPr>
              <a:t>, 92/43/ΕΚ).</a:t>
            </a:r>
            <a:endParaRPr lang="en-GB" sz="1700" dirty="0">
              <a:latin typeface="Times New Roman"/>
              <a:ea typeface="Times New Roman"/>
            </a:endParaRPr>
          </a:p>
        </p:txBody>
      </p:sp>
      <p:sp>
        <p:nvSpPr>
          <p:cNvPr id="6" name="Text Box 5"/>
          <p:cNvSpPr txBox="1">
            <a:spLocks noChangeArrowheads="1"/>
          </p:cNvSpPr>
          <p:nvPr/>
        </p:nvSpPr>
        <p:spPr bwMode="auto">
          <a:xfrm>
            <a:off x="35496" y="1124744"/>
            <a:ext cx="6192688" cy="430887"/>
          </a:xfrm>
          <a:prstGeom prst="rect">
            <a:avLst/>
          </a:prstGeom>
          <a:noFill/>
          <a:ln>
            <a:noFill/>
          </a:ln>
          <a:effectLst/>
        </p:spPr>
        <p:txBody>
          <a:bodyPr wrap="square">
            <a:spAutoFit/>
          </a:bodyPr>
          <a:lstStyle/>
          <a:p>
            <a:pPr algn="ctr" eaLnBrk="0" hangingPunct="0">
              <a:spcBef>
                <a:spcPct val="50000"/>
              </a:spcBef>
              <a:defRPr/>
            </a:pPr>
            <a:r>
              <a:rPr lang="el-GR" sz="2200" dirty="0">
                <a:solidFill>
                  <a:srgbClr val="3333FF"/>
                </a:solidFill>
                <a:latin typeface="Calibri" pitchFamily="34" charset="0"/>
                <a:cs typeface="Calibri" pitchFamily="34" charset="0"/>
              </a:rPr>
              <a:t>Λειμώνες φανερόγαμων (π.χ. </a:t>
            </a:r>
            <a:r>
              <a:rPr lang="en-US" sz="2200" dirty="0" err="1">
                <a:solidFill>
                  <a:srgbClr val="3333FF"/>
                </a:solidFill>
                <a:latin typeface="Calibri" pitchFamily="34" charset="0"/>
                <a:cs typeface="Calibri" pitchFamily="34" charset="0"/>
              </a:rPr>
              <a:t>Posidonia</a:t>
            </a:r>
            <a:r>
              <a:rPr lang="en-US" sz="2200" dirty="0">
                <a:solidFill>
                  <a:srgbClr val="3333FF"/>
                </a:solidFill>
                <a:latin typeface="Calibri" pitchFamily="34" charset="0"/>
                <a:cs typeface="Calibri" pitchFamily="34" charset="0"/>
              </a:rPr>
              <a:t> </a:t>
            </a:r>
            <a:r>
              <a:rPr lang="en-US" sz="2200" dirty="0" err="1">
                <a:solidFill>
                  <a:srgbClr val="3333FF"/>
                </a:solidFill>
                <a:latin typeface="Calibri" pitchFamily="34" charset="0"/>
                <a:cs typeface="Calibri" pitchFamily="34" charset="0"/>
              </a:rPr>
              <a:t>Oceanica</a:t>
            </a:r>
            <a:r>
              <a:rPr lang="el-GR" sz="2200" dirty="0">
                <a:solidFill>
                  <a:srgbClr val="3333FF"/>
                </a:solidFill>
                <a:latin typeface="Calibri" pitchFamily="34" charset="0"/>
                <a:cs typeface="Calibri" pitchFamily="34" charset="0"/>
              </a:rPr>
              <a:t>)</a:t>
            </a:r>
          </a:p>
        </p:txBody>
      </p:sp>
      <p:sp>
        <p:nvSpPr>
          <p:cNvPr id="13" name="1 - Τίτλος"/>
          <p:cNvSpPr txBox="1">
            <a:spLocks/>
          </p:cNvSpPr>
          <p:nvPr/>
        </p:nvSpPr>
        <p:spPr>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ln>
          <a:effectLst/>
        </p:spPr>
        <p:txBody>
          <a:bodyPr anchor="ctr" anchorCtr="0">
            <a:no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latin typeface="Calibri"/>
                <a:ea typeface="+mn-ea"/>
                <a:cs typeface="+mn-cs"/>
              </a:rPr>
              <a:t>«Ήπια Μέτρα» προστασίας</a:t>
            </a:r>
          </a:p>
        </p:txBody>
      </p:sp>
      <p:cxnSp>
        <p:nvCxnSpPr>
          <p:cNvPr id="14" name="13 - Ευθεία γραμμή σύνδεσης"/>
          <p:cNvCxnSpPr/>
          <p:nvPr/>
        </p:nvCxnSpPr>
        <p:spPr>
          <a:xfrm>
            <a:off x="0" y="836712"/>
            <a:ext cx="9144000" cy="0"/>
          </a:xfrm>
          <a:prstGeom prst="line">
            <a:avLst/>
          </a:prstGeom>
          <a:noFill/>
          <a:ln w="57150" cap="flat" cmpd="sng" algn="ctr">
            <a:solidFill>
              <a:srgbClr val="4BACC6">
                <a:lumMod val="75000"/>
              </a:srgbClr>
            </a:solidFill>
            <a:prstDash val="solid"/>
          </a:ln>
          <a:effectLst/>
        </p:spPr>
      </p:cxnSp>
      <p:sp>
        <p:nvSpPr>
          <p:cNvPr id="15" name="1 - Τίτλος"/>
          <p:cNvSpPr txBox="1">
            <a:spLocks/>
          </p:cNvSpPr>
          <p:nvPr/>
        </p:nvSpPr>
        <p:spPr>
          <a:xfrm>
            <a:off x="0" y="6597352"/>
            <a:ext cx="9144000" cy="260648"/>
          </a:xfrm>
          <a:prstGeom prst="rect">
            <a:avLst/>
          </a:prstGeom>
          <a:gradFill flip="none" rotWithShape="1">
            <a:gsLst>
              <a:gs pos="100000">
                <a:sysClr val="window" lastClr="FFFFFF"/>
              </a:gs>
              <a:gs pos="27000">
                <a:srgbClr val="95C9D7"/>
              </a:gs>
              <a:gs pos="100000">
                <a:srgbClr val="4BACC6">
                  <a:lumMod val="60000"/>
                  <a:lumOff val="40000"/>
                  <a:tint val="23500"/>
                  <a:satMod val="160000"/>
                </a:srgbClr>
              </a:gs>
            </a:gsLst>
            <a:lin ang="0" scaled="1"/>
            <a:tileRect/>
          </a:gradFill>
          <a:ln w="3175" cap="flat" cmpd="sng" algn="ctr">
            <a:noFill/>
            <a:prstDash val="solid"/>
          </a:ln>
          <a:effectLst/>
        </p:spPr>
        <p:txBody>
          <a:bodyPr vert="horz"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3200" b="0" i="0" u="none" strike="noStrike" kern="0" cap="none" spc="0" normalizeH="0" baseline="0" noProof="0" dirty="0">
              <a:ln>
                <a:noFill/>
              </a:ln>
              <a:solidFill>
                <a:prstClr val="black"/>
              </a:solidFill>
              <a:effectLst/>
              <a:uLnTx/>
              <a:uFillTx/>
              <a:latin typeface="Bookman Old Style" pitchFamily="18" charset="0"/>
              <a:ea typeface="+mn-ea"/>
              <a:cs typeface="+mn-cs"/>
            </a:endParaRPr>
          </a:p>
        </p:txBody>
      </p:sp>
      <p:cxnSp>
        <p:nvCxnSpPr>
          <p:cNvPr id="16" name="15 - Ευθεία γραμμή σύνδεσης"/>
          <p:cNvCxnSpPr/>
          <p:nvPr/>
        </p:nvCxnSpPr>
        <p:spPr>
          <a:xfrm>
            <a:off x="0" y="6597352"/>
            <a:ext cx="9144000" cy="0"/>
          </a:xfrm>
          <a:prstGeom prst="line">
            <a:avLst/>
          </a:prstGeom>
          <a:noFill/>
          <a:ln w="3175" cap="flat" cmpd="sng" algn="ctr">
            <a:solidFill>
              <a:srgbClr val="4BACC6">
                <a:lumMod val="75000"/>
              </a:srgbClr>
            </a:solidFill>
            <a:prstDash val="solid"/>
          </a:ln>
          <a:effectLst/>
        </p:spPr>
      </p:cxnSp>
      <p:pic>
        <p:nvPicPr>
          <p:cNvPr id="17" name="Picture 2"/>
          <p:cNvPicPr>
            <a:picLocks noChangeAspect="1" noChangeArrowheads="1"/>
          </p:cNvPicPr>
          <p:nvPr/>
        </p:nvPicPr>
        <p:blipFill>
          <a:blip r:embed="rId5" cstate="print"/>
          <a:srcRect/>
          <a:stretch>
            <a:fillRect/>
          </a:stretch>
        </p:blipFill>
        <p:spPr bwMode="auto">
          <a:xfrm>
            <a:off x="0" y="0"/>
            <a:ext cx="780777" cy="785292"/>
          </a:xfrm>
          <a:prstGeom prst="rect">
            <a:avLst/>
          </a:prstGeom>
          <a:blipFill>
            <a:blip r:embed="rId6"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9 - Εικόνα" descr="FIGURE_2.tif"/>
          <p:cNvPicPr>
            <a:picLocks noChangeAspect="1" noChangeArrowheads="1"/>
          </p:cNvPicPr>
          <p:nvPr/>
        </p:nvPicPr>
        <p:blipFill>
          <a:blip r:embed="rId3" cstate="print"/>
          <a:srcRect b="50404"/>
          <a:stretch>
            <a:fillRect/>
          </a:stretch>
        </p:blipFill>
        <p:spPr bwMode="auto">
          <a:xfrm>
            <a:off x="3131840" y="4725144"/>
            <a:ext cx="2736304" cy="1813299"/>
          </a:xfrm>
          <a:prstGeom prst="rect">
            <a:avLst/>
          </a:prstGeom>
          <a:noFill/>
          <a:ln w="9525">
            <a:noFill/>
            <a:miter lim="800000"/>
            <a:headEnd/>
            <a:tailEnd/>
          </a:ln>
        </p:spPr>
      </p:pic>
      <p:sp>
        <p:nvSpPr>
          <p:cNvPr id="5" name="4 - Ορθογώνιο"/>
          <p:cNvSpPr/>
          <p:nvPr/>
        </p:nvSpPr>
        <p:spPr>
          <a:xfrm>
            <a:off x="215516" y="1763372"/>
            <a:ext cx="8748972" cy="2874633"/>
          </a:xfrm>
          <a:prstGeom prst="rect">
            <a:avLst/>
          </a:prstGeom>
        </p:spPr>
        <p:txBody>
          <a:bodyPr wrap="square">
            <a:spAutoFit/>
          </a:bodyPr>
          <a:lstStyle/>
          <a:p>
            <a:pPr algn="just">
              <a:lnSpc>
                <a:spcPct val="90000"/>
              </a:lnSpc>
              <a:spcAft>
                <a:spcPts val="300"/>
              </a:spcAft>
            </a:pPr>
            <a:r>
              <a:rPr lang="en-US" sz="1700" dirty="0">
                <a:latin typeface="Calibri"/>
                <a:ea typeface="Times New Roman"/>
              </a:rPr>
              <a:t>M</a:t>
            </a:r>
            <a:r>
              <a:rPr lang="el-GR" sz="1700" dirty="0" err="1">
                <a:latin typeface="Calibri"/>
                <a:ea typeface="Times New Roman"/>
              </a:rPr>
              <a:t>πορούν</a:t>
            </a:r>
            <a:r>
              <a:rPr lang="el-GR" sz="1700" dirty="0">
                <a:latin typeface="Calibri"/>
                <a:ea typeface="Times New Roman"/>
              </a:rPr>
              <a:t> να κατασκευαστούν και τεχνητοί λειμώνες.</a:t>
            </a:r>
          </a:p>
          <a:p>
            <a:pPr algn="just">
              <a:lnSpc>
                <a:spcPct val="90000"/>
              </a:lnSpc>
              <a:spcAft>
                <a:spcPts val="300"/>
              </a:spcAft>
            </a:pPr>
            <a:r>
              <a:rPr lang="el-GR" sz="1700" b="1" u="sng" dirty="0">
                <a:solidFill>
                  <a:srgbClr val="3333FF"/>
                </a:solidFill>
                <a:latin typeface="Calibri"/>
                <a:ea typeface="Times New Roman"/>
              </a:rPr>
              <a:t>Υλικό κατασκευής</a:t>
            </a:r>
            <a:r>
              <a:rPr lang="el-GR" sz="1700" dirty="0">
                <a:latin typeface="Calibri"/>
                <a:ea typeface="Times New Roman"/>
              </a:rPr>
              <a:t>: το </a:t>
            </a:r>
            <a:r>
              <a:rPr lang="el-GR" sz="1700" dirty="0" err="1">
                <a:latin typeface="Calibri"/>
                <a:ea typeface="Times New Roman"/>
              </a:rPr>
              <a:t>πολυβινυλοχλωρίδιο</a:t>
            </a:r>
            <a:r>
              <a:rPr lang="el-GR" sz="1700" dirty="0">
                <a:latin typeface="Calibri"/>
                <a:ea typeface="Times New Roman"/>
              </a:rPr>
              <a:t> (</a:t>
            </a:r>
            <a:r>
              <a:rPr lang="el-GR" sz="1700" dirty="0" err="1">
                <a:latin typeface="Calibri"/>
                <a:ea typeface="Times New Roman"/>
              </a:rPr>
              <a:t>polyvinyl</a:t>
            </a:r>
            <a:r>
              <a:rPr lang="el-GR" sz="1700" dirty="0">
                <a:latin typeface="Calibri"/>
                <a:ea typeface="Times New Roman"/>
              </a:rPr>
              <a:t> </a:t>
            </a:r>
            <a:r>
              <a:rPr lang="el-GR" sz="1700" dirty="0" err="1">
                <a:latin typeface="Calibri"/>
                <a:ea typeface="Times New Roman"/>
              </a:rPr>
              <a:t>chloride</a:t>
            </a:r>
            <a:r>
              <a:rPr lang="el-GR" sz="1700" dirty="0">
                <a:latin typeface="Calibri"/>
                <a:ea typeface="Times New Roman"/>
              </a:rPr>
              <a:t> ή </a:t>
            </a:r>
            <a:r>
              <a:rPr lang="el-GR" sz="1700" dirty="0" err="1">
                <a:latin typeface="Calibri"/>
                <a:ea typeface="Times New Roman"/>
              </a:rPr>
              <a:t>poly</a:t>
            </a:r>
            <a:r>
              <a:rPr lang="el-GR" sz="1700" dirty="0">
                <a:latin typeface="Calibri"/>
                <a:ea typeface="Times New Roman"/>
              </a:rPr>
              <a:t>(</a:t>
            </a:r>
            <a:r>
              <a:rPr lang="el-GR" sz="1700" dirty="0" err="1">
                <a:latin typeface="Calibri"/>
                <a:ea typeface="Times New Roman"/>
              </a:rPr>
              <a:t>vinyl</a:t>
            </a:r>
            <a:r>
              <a:rPr lang="el-GR" sz="1700" dirty="0">
                <a:latin typeface="Calibri"/>
                <a:ea typeface="Times New Roman"/>
              </a:rPr>
              <a:t> </a:t>
            </a:r>
            <a:r>
              <a:rPr lang="el-GR" sz="1700" dirty="0" err="1">
                <a:latin typeface="Calibri"/>
                <a:ea typeface="Times New Roman"/>
              </a:rPr>
              <a:t>chloride</a:t>
            </a:r>
            <a:r>
              <a:rPr lang="el-GR" sz="1700" dirty="0">
                <a:latin typeface="Calibri"/>
                <a:ea typeface="Times New Roman"/>
              </a:rPr>
              <a:t>)) ή συντετμημένα PVC, είναι το τρίτο πιο διαδεδομένο παραγόμενο συνθετικό πλαστικό </a:t>
            </a:r>
            <a:r>
              <a:rPr lang="el-GR" sz="1700" dirty="0" err="1">
                <a:latin typeface="Calibri"/>
                <a:ea typeface="Times New Roman"/>
              </a:rPr>
              <a:t>πολυμερές.Είναι</a:t>
            </a:r>
            <a:r>
              <a:rPr lang="el-GR" sz="1700" dirty="0">
                <a:latin typeface="Calibri"/>
                <a:ea typeface="Times New Roman"/>
              </a:rPr>
              <a:t> ανθεκτικό,  μη τοξικό και φιλικό προς το περιβάλλον, και έχει χαμηλό </a:t>
            </a:r>
            <a:r>
              <a:rPr lang="el-GR" sz="1700" dirty="0">
                <a:latin typeface="Calibri" pitchFamily="34" charset="0"/>
                <a:ea typeface="Times New Roman"/>
                <a:cs typeface="Calibri" pitchFamily="34" charset="0"/>
              </a:rPr>
              <a:t>κόστος.</a:t>
            </a:r>
          </a:p>
          <a:p>
            <a:pPr algn="just">
              <a:lnSpc>
                <a:spcPct val="90000"/>
              </a:lnSpc>
              <a:spcAft>
                <a:spcPts val="300"/>
              </a:spcAft>
            </a:pPr>
            <a:endParaRPr lang="el-GR" sz="1700" dirty="0">
              <a:latin typeface="Calibri" pitchFamily="34" charset="0"/>
              <a:cs typeface="Calibri" pitchFamily="34" charset="0"/>
            </a:endParaRPr>
          </a:p>
          <a:p>
            <a:pPr algn="just">
              <a:lnSpc>
                <a:spcPct val="90000"/>
              </a:lnSpc>
              <a:spcAft>
                <a:spcPts val="300"/>
              </a:spcAft>
            </a:pPr>
            <a:r>
              <a:rPr lang="el-GR" sz="1700" dirty="0">
                <a:latin typeface="Calibri" pitchFamily="34" charset="0"/>
                <a:cs typeface="Calibri" pitchFamily="34" charset="0"/>
              </a:rPr>
              <a:t>Οι λειμώνες δεν φαίνονται να είναι ικανοί να αποτρέψουν εντελώς από μόνοι τους την παρατηρούμενη παραλιακή διάβρωση. </a:t>
            </a:r>
          </a:p>
          <a:p>
            <a:pPr algn="just">
              <a:lnSpc>
                <a:spcPct val="90000"/>
              </a:lnSpc>
              <a:spcAft>
                <a:spcPts val="300"/>
              </a:spcAft>
            </a:pPr>
            <a:endParaRPr lang="el-GR" sz="1700" dirty="0">
              <a:latin typeface="Calibri" pitchFamily="34" charset="0"/>
              <a:cs typeface="Calibri" pitchFamily="34" charset="0"/>
            </a:endParaRPr>
          </a:p>
          <a:p>
            <a:pPr algn="just">
              <a:lnSpc>
                <a:spcPct val="90000"/>
              </a:lnSpc>
              <a:spcAft>
                <a:spcPts val="300"/>
              </a:spcAft>
            </a:pPr>
            <a:r>
              <a:rPr lang="el-GR" sz="1700" dirty="0">
                <a:latin typeface="Calibri" pitchFamily="34" charset="0"/>
                <a:cs typeface="Calibri" pitchFamily="34" charset="0"/>
              </a:rPr>
              <a:t>Συνεπώς, θα απαιτηθούν περαιτέρω τεχνικά προσαρμοστικά έργα για την προστασία των παραλιών από τη διάβρωση, που ανάλογα με την περίπτωση θα βασίζονται σε ‘ήπιες’ η ‘σκληρές’ προσεγγίσεις ή και στον συνδυασμό τους. </a:t>
            </a:r>
            <a:endParaRPr lang="en-GB" sz="1700" dirty="0">
              <a:latin typeface="Times New Roman"/>
              <a:ea typeface="Times New Roman"/>
            </a:endParaRPr>
          </a:p>
        </p:txBody>
      </p:sp>
      <p:sp>
        <p:nvSpPr>
          <p:cNvPr id="6" name="Text Box 5"/>
          <p:cNvSpPr txBox="1">
            <a:spLocks noChangeArrowheads="1"/>
          </p:cNvSpPr>
          <p:nvPr/>
        </p:nvSpPr>
        <p:spPr bwMode="auto">
          <a:xfrm>
            <a:off x="107504" y="1191117"/>
            <a:ext cx="4176464" cy="430887"/>
          </a:xfrm>
          <a:prstGeom prst="rect">
            <a:avLst/>
          </a:prstGeom>
          <a:noFill/>
          <a:ln>
            <a:noFill/>
          </a:ln>
          <a:effectLst/>
        </p:spPr>
        <p:txBody>
          <a:bodyPr wrap="square">
            <a:spAutoFit/>
          </a:bodyPr>
          <a:lstStyle/>
          <a:p>
            <a:pPr algn="ctr" eaLnBrk="0" hangingPunct="0">
              <a:spcBef>
                <a:spcPct val="50000"/>
              </a:spcBef>
              <a:defRPr/>
            </a:pPr>
            <a:r>
              <a:rPr lang="el-GR" sz="2200" dirty="0">
                <a:solidFill>
                  <a:srgbClr val="3333FF"/>
                </a:solidFill>
                <a:latin typeface="Calibri" pitchFamily="34" charset="0"/>
                <a:cs typeface="Calibri" pitchFamily="34" charset="0"/>
              </a:rPr>
              <a:t>Τεχνητοί Λειμώνες φανερόγαμων</a:t>
            </a:r>
          </a:p>
        </p:txBody>
      </p:sp>
      <p:sp>
        <p:nvSpPr>
          <p:cNvPr id="14" name="1 - Τίτλος"/>
          <p:cNvSpPr txBox="1">
            <a:spLocks/>
          </p:cNvSpPr>
          <p:nvPr/>
        </p:nvSpPr>
        <p:spPr>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ln>
          <a:effectLst/>
        </p:spPr>
        <p:txBody>
          <a:bodyPr anchor="ctr" anchorCtr="0">
            <a:no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2800" b="1" i="0" u="none" strike="noStrike" kern="0" cap="none" spc="0" normalizeH="0" baseline="0" noProof="0" dirty="0">
                <a:ln>
                  <a:noFill/>
                </a:ln>
                <a:solidFill>
                  <a:prstClr val="black"/>
                </a:solidFill>
                <a:effectLst/>
                <a:uLnTx/>
                <a:uFillTx/>
                <a:latin typeface="Calibri"/>
                <a:ea typeface="+mn-ea"/>
                <a:cs typeface="+mn-cs"/>
              </a:rPr>
              <a:t>«Ήπια Μέτρα» προστασίας</a:t>
            </a:r>
          </a:p>
        </p:txBody>
      </p:sp>
      <p:cxnSp>
        <p:nvCxnSpPr>
          <p:cNvPr id="15" name="14 - Ευθεία γραμμή σύνδεσης"/>
          <p:cNvCxnSpPr/>
          <p:nvPr/>
        </p:nvCxnSpPr>
        <p:spPr>
          <a:xfrm>
            <a:off x="0" y="836712"/>
            <a:ext cx="9144000" cy="0"/>
          </a:xfrm>
          <a:prstGeom prst="line">
            <a:avLst/>
          </a:prstGeom>
          <a:noFill/>
          <a:ln w="57150" cap="flat" cmpd="sng" algn="ctr">
            <a:solidFill>
              <a:srgbClr val="4BACC6">
                <a:lumMod val="75000"/>
              </a:srgbClr>
            </a:solidFill>
            <a:prstDash val="solid"/>
          </a:ln>
          <a:effectLst/>
        </p:spPr>
      </p:cxnSp>
      <p:sp>
        <p:nvSpPr>
          <p:cNvPr id="16" name="1 - Τίτλος"/>
          <p:cNvSpPr txBox="1">
            <a:spLocks/>
          </p:cNvSpPr>
          <p:nvPr/>
        </p:nvSpPr>
        <p:spPr>
          <a:xfrm>
            <a:off x="0" y="6597352"/>
            <a:ext cx="9144000" cy="260648"/>
          </a:xfrm>
          <a:prstGeom prst="rect">
            <a:avLst/>
          </a:prstGeom>
          <a:gradFill flip="none" rotWithShape="1">
            <a:gsLst>
              <a:gs pos="100000">
                <a:sysClr val="window" lastClr="FFFFFF"/>
              </a:gs>
              <a:gs pos="27000">
                <a:srgbClr val="95C9D7"/>
              </a:gs>
              <a:gs pos="100000">
                <a:srgbClr val="4BACC6">
                  <a:lumMod val="60000"/>
                  <a:lumOff val="40000"/>
                  <a:tint val="23500"/>
                  <a:satMod val="160000"/>
                </a:srgbClr>
              </a:gs>
            </a:gsLst>
            <a:lin ang="0" scaled="1"/>
            <a:tileRect/>
          </a:gradFill>
          <a:ln w="3175" cap="flat" cmpd="sng" algn="ctr">
            <a:noFill/>
            <a:prstDash val="solid"/>
          </a:ln>
          <a:effectLst/>
        </p:spPr>
        <p:txBody>
          <a:bodyPr vert="horz"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3200" b="0" i="0" u="none" strike="noStrike" kern="0" cap="none" spc="0" normalizeH="0" baseline="0" noProof="0" dirty="0">
              <a:ln>
                <a:noFill/>
              </a:ln>
              <a:solidFill>
                <a:prstClr val="black"/>
              </a:solidFill>
              <a:effectLst/>
              <a:uLnTx/>
              <a:uFillTx/>
              <a:latin typeface="Bookman Old Style" pitchFamily="18" charset="0"/>
              <a:ea typeface="+mn-ea"/>
              <a:cs typeface="+mn-cs"/>
            </a:endParaRPr>
          </a:p>
        </p:txBody>
      </p:sp>
      <p:cxnSp>
        <p:nvCxnSpPr>
          <p:cNvPr id="17" name="16 - Ευθεία γραμμή σύνδεσης"/>
          <p:cNvCxnSpPr/>
          <p:nvPr/>
        </p:nvCxnSpPr>
        <p:spPr>
          <a:xfrm>
            <a:off x="0" y="6597352"/>
            <a:ext cx="9144000" cy="0"/>
          </a:xfrm>
          <a:prstGeom prst="line">
            <a:avLst/>
          </a:prstGeom>
          <a:noFill/>
          <a:ln w="3175" cap="flat" cmpd="sng" algn="ctr">
            <a:solidFill>
              <a:srgbClr val="4BACC6">
                <a:lumMod val="75000"/>
              </a:srgbClr>
            </a:solidFill>
            <a:prstDash val="solid"/>
          </a:ln>
          <a:effectLst/>
        </p:spPr>
      </p:cxnSp>
      <p:pic>
        <p:nvPicPr>
          <p:cNvPr id="18" name="Picture 2"/>
          <p:cNvPicPr>
            <a:picLocks noChangeAspect="1" noChangeArrowheads="1"/>
          </p:cNvPicPr>
          <p:nvPr/>
        </p:nvPicPr>
        <p:blipFill>
          <a:blip r:embed="rId4" cstate="print"/>
          <a:srcRect/>
          <a:stretch>
            <a:fillRect/>
          </a:stretch>
        </p:blipFill>
        <p:spPr bwMode="auto">
          <a:xfrm>
            <a:off x="0" y="0"/>
            <a:ext cx="780777" cy="785292"/>
          </a:xfrm>
          <a:prstGeom prst="rect">
            <a:avLst/>
          </a:prstGeom>
          <a:blipFill>
            <a:blip r:embed="rId5"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solidFill>
                  <a:prstClr val="black"/>
                </a:solidFill>
              </a:rPr>
              <a:t>«Ήπια Μέτρα» προστασίας</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fontAlgn="auto">
              <a:spcAft>
                <a:spcPts val="0"/>
              </a:spcAft>
              <a:defRPr/>
            </a:pPr>
            <a:endParaRPr lang="el-GR" sz="3200" dirty="0">
              <a:solidFill>
                <a:prstClr val="black"/>
              </a:solidFill>
              <a:latin typeface="Bookman Old Style" pitchFamily="18" charset="0"/>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Rectangle 3"/>
          <p:cNvSpPr>
            <a:spLocks noChangeArrowheads="1"/>
          </p:cNvSpPr>
          <p:nvPr/>
        </p:nvSpPr>
        <p:spPr bwMode="auto">
          <a:xfrm>
            <a:off x="287524" y="1268760"/>
            <a:ext cx="8568952" cy="5112568"/>
          </a:xfrm>
          <a:prstGeom prst="rect">
            <a:avLst/>
          </a:prstGeom>
          <a:noFill/>
          <a:ln w="9525">
            <a:noFill/>
            <a:miter lim="800000"/>
            <a:headEnd/>
            <a:tailEnd/>
          </a:ln>
          <a:effectLst/>
        </p:spPr>
        <p:txBody>
          <a:bodyPr/>
          <a:lstStyle/>
          <a:p>
            <a:pPr algn="just"/>
            <a:r>
              <a:rPr lang="el-GR" sz="1800" b="1" u="sng" dirty="0">
                <a:solidFill>
                  <a:srgbClr val="3333FF"/>
                </a:solidFill>
                <a:latin typeface="Calibri"/>
              </a:rPr>
              <a:t>Πλεονεκτήματα</a:t>
            </a:r>
          </a:p>
          <a:p>
            <a:pPr marL="180975" indent="-180975" algn="just">
              <a:buFont typeface="Arial" pitchFamily="34" charset="0"/>
              <a:buChar char="•"/>
            </a:pPr>
            <a:r>
              <a:rPr lang="el-GR" altLang="en-US" sz="1700" dirty="0">
                <a:solidFill>
                  <a:prstClr val="black"/>
                </a:solidFill>
                <a:latin typeface="Calibri"/>
                <a:cs typeface="Arial" charset="0"/>
              </a:rPr>
              <a:t>Περιβαλλοντικά αποδεκτές λύσεις εφόσον δεν εμποδίζουν με την παρουσία τους (τουλάχιστον σε μεγάλο βαθμό), τη θαλάσσια κυκλοφορία και δεν έχουν (σημαντικές) επιπτώσεις στα παράκτια οικοσυστήματα.</a:t>
            </a:r>
          </a:p>
          <a:p>
            <a:pPr marL="180975" indent="-180975" algn="just">
              <a:buFont typeface="Arial" pitchFamily="34" charset="0"/>
              <a:buChar char="•"/>
            </a:pPr>
            <a:r>
              <a:rPr lang="el-GR" altLang="en-US" sz="1700" dirty="0">
                <a:solidFill>
                  <a:prstClr val="black"/>
                </a:solidFill>
                <a:latin typeface="Calibri"/>
                <a:cs typeface="Arial" charset="0"/>
              </a:rPr>
              <a:t>Αισθητικά πλεονεκτήματα με αποτέλεσμα την προσέλκυση τουριστών/επισκεπτών</a:t>
            </a:r>
          </a:p>
          <a:p>
            <a:pPr marL="180975" indent="-180975" algn="just">
              <a:buFont typeface="Arial" pitchFamily="34" charset="0"/>
              <a:buChar char="•"/>
            </a:pPr>
            <a:r>
              <a:rPr lang="el-GR" altLang="en-US" sz="1700" dirty="0">
                <a:solidFill>
                  <a:prstClr val="black"/>
                </a:solidFill>
                <a:latin typeface="Calibri"/>
                <a:cs typeface="Arial" charset="0"/>
              </a:rPr>
              <a:t>Αναβάθμιση περιοχής όπως με την περίπτωση των τεχνητών υφάλων (δραστηριότητες καταδύσεις)</a:t>
            </a:r>
          </a:p>
          <a:p>
            <a:pPr marL="180975" indent="-180975" algn="just">
              <a:buFont typeface="Arial" pitchFamily="34" charset="0"/>
              <a:buChar char="•"/>
            </a:pPr>
            <a:r>
              <a:rPr lang="el-GR" altLang="en-US" sz="1700" dirty="0">
                <a:solidFill>
                  <a:prstClr val="black"/>
                </a:solidFill>
                <a:latin typeface="Calibri"/>
                <a:cs typeface="Arial" charset="0"/>
              </a:rPr>
              <a:t>Χαμηλό κόστος αν εξαιρέσουμε την τεχνητή αναπλήρωση</a:t>
            </a:r>
          </a:p>
          <a:p>
            <a:pPr marL="180975" indent="-180975" algn="just">
              <a:buFont typeface="Arial" pitchFamily="34" charset="0"/>
              <a:buChar char="•"/>
            </a:pPr>
            <a:r>
              <a:rPr lang="el-GR" altLang="en-US" sz="1700" dirty="0">
                <a:solidFill>
                  <a:prstClr val="black"/>
                </a:solidFill>
                <a:latin typeface="Calibri"/>
                <a:cs typeface="Arial" charset="0"/>
              </a:rPr>
              <a:t>Ουσιαστική προέκταση της ακτής προς τη θάλασσα στην περίπτωση της τεχνητής αναπλήρωσης</a:t>
            </a:r>
          </a:p>
          <a:p>
            <a:endParaRPr lang="el-GR" altLang="en-US" sz="1800" b="1" u="sng" dirty="0">
              <a:solidFill>
                <a:prstClr val="black"/>
              </a:solidFill>
              <a:latin typeface="Calibri"/>
              <a:cs typeface="Arial" charset="0"/>
            </a:endParaRPr>
          </a:p>
          <a:p>
            <a:r>
              <a:rPr lang="el-GR" altLang="en-US" sz="1800" b="1" u="sng" dirty="0">
                <a:solidFill>
                  <a:srgbClr val="3333FF"/>
                </a:solidFill>
                <a:latin typeface="Calibri"/>
                <a:cs typeface="Arial" charset="0"/>
              </a:rPr>
              <a:t>Μειονεκτήματα</a:t>
            </a:r>
          </a:p>
          <a:p>
            <a:pPr marL="180975" indent="-180975">
              <a:buFont typeface="Arial" pitchFamily="34" charset="0"/>
              <a:buChar char="•"/>
            </a:pPr>
            <a:r>
              <a:rPr lang="el-GR" altLang="en-US" sz="1700" dirty="0">
                <a:solidFill>
                  <a:prstClr val="black"/>
                </a:solidFill>
                <a:latin typeface="Calibri"/>
                <a:cs typeface="Arial" charset="0"/>
              </a:rPr>
              <a:t>Με εξαίρεση την τεχνητή αναπλήρωση οι μέθοδοι αυτοί είναι λιγότερο αποτελεσματικοί σε σχέση με τις σκληρές μεθόδους</a:t>
            </a:r>
          </a:p>
          <a:p>
            <a:pPr marL="180975" indent="-180975">
              <a:buFont typeface="Arial" pitchFamily="34" charset="0"/>
              <a:buChar char="•"/>
            </a:pPr>
            <a:r>
              <a:rPr lang="el-GR" altLang="en-US" sz="1700" dirty="0">
                <a:solidFill>
                  <a:prstClr val="black"/>
                </a:solidFill>
                <a:latin typeface="Calibri"/>
                <a:cs typeface="Arial" charset="0"/>
              </a:rPr>
              <a:t>Σε περιοχές με έντονη κυματική δράση απαιτούνται συνοδευτικά σκληρά έργα προστασίας</a:t>
            </a:r>
          </a:p>
          <a:p>
            <a:pPr marL="180975" indent="-180975">
              <a:buFont typeface="Arial" pitchFamily="34" charset="0"/>
              <a:buChar char="•"/>
            </a:pPr>
            <a:r>
              <a:rPr lang="el-GR" altLang="en-US" sz="1700" dirty="0">
                <a:solidFill>
                  <a:prstClr val="black"/>
                </a:solidFill>
                <a:latin typeface="Calibri"/>
                <a:cs typeface="Arial" charset="0"/>
              </a:rPr>
              <a:t>Υψηλό κόστος στην περίπτωση της τεχνητής αναπλήρωσης</a:t>
            </a:r>
            <a:endParaRPr lang="en-US" altLang="en-US" sz="1700" dirty="0">
              <a:solidFill>
                <a:prstClr val="black"/>
              </a:solidFill>
              <a:latin typeface="Calibri"/>
              <a:cs typeface="Arial" charset="0"/>
            </a:endParaRPr>
          </a:p>
          <a:p>
            <a:pPr marL="180975" indent="-180975">
              <a:buFont typeface="Arial" pitchFamily="34" charset="0"/>
              <a:buChar char="•"/>
            </a:pPr>
            <a:r>
              <a:rPr lang="el-GR" altLang="en-US" sz="1700" dirty="0">
                <a:solidFill>
                  <a:prstClr val="black"/>
                </a:solidFill>
                <a:latin typeface="Calibri"/>
                <a:cs typeface="Arial" charset="0"/>
              </a:rPr>
              <a:t>Στην περίπτωση της τεχνητής αναπλήρωσης, στην περιοχή αμμοληψίας όσο και στην περιοχή εναπόθεσης της άμμου, μπορεί να διαταραχθεί η πανίδα και χλωρίδα, επίπτωση που όμως είναι πιθανά αναστρέψιμη.</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1" name="Rectangle 3"/>
          <p:cNvSpPr>
            <a:spLocks noGrp="1" noChangeArrowheads="1"/>
          </p:cNvSpPr>
          <p:nvPr>
            <p:ph type="body" idx="1"/>
          </p:nvPr>
        </p:nvSpPr>
        <p:spPr>
          <a:xfrm>
            <a:off x="611560" y="980728"/>
            <a:ext cx="8136904" cy="936104"/>
          </a:xfrm>
        </p:spPr>
        <p:txBody>
          <a:bodyPr/>
          <a:lstStyle/>
          <a:p>
            <a:pPr marL="0" indent="0">
              <a:buFontTx/>
              <a:buNone/>
            </a:pPr>
            <a:r>
              <a:rPr lang="el-GR" sz="2000" dirty="0">
                <a:latin typeface="Calibri" pitchFamily="34" charset="0"/>
              </a:rPr>
              <a:t>Για την προστασία των παραλιών η τεχνητή αναπλήρωση αποτελεί τη μόνη βιώσιμη επιλογή στην άνοδο της θαλάσσιας στάθμης</a:t>
            </a:r>
            <a:endParaRPr lang="en-US" sz="2000" dirty="0"/>
          </a:p>
        </p:txBody>
      </p:sp>
      <p:pic>
        <p:nvPicPr>
          <p:cNvPr id="1330179" name="Picture 3"/>
          <p:cNvPicPr>
            <a:picLocks noChangeAspect="1" noChangeArrowheads="1"/>
          </p:cNvPicPr>
          <p:nvPr/>
        </p:nvPicPr>
        <p:blipFill>
          <a:blip r:embed="rId2" cstate="print"/>
          <a:srcRect t="3939" r="8159" b="21212"/>
          <a:stretch>
            <a:fillRect/>
          </a:stretch>
        </p:blipFill>
        <p:spPr bwMode="auto">
          <a:xfrm>
            <a:off x="899592" y="1844824"/>
            <a:ext cx="7361310" cy="4536504"/>
          </a:xfrm>
          <a:prstGeom prst="rect">
            <a:avLst/>
          </a:prstGeom>
          <a:noFill/>
          <a:ln w="9525">
            <a:solidFill>
              <a:schemeClr val="tx1"/>
            </a:solidFill>
            <a:miter lim="800000"/>
            <a:headEnd/>
            <a:tailEnd/>
          </a:ln>
        </p:spPr>
      </p:pic>
      <p:sp>
        <p:nvSpPr>
          <p:cNvPr id="5"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algn="ctr" eaLnBrk="0" hangingPunct="0"/>
            <a:r>
              <a:rPr lang="el-GR" sz="2800" b="1" dirty="0"/>
              <a:t>Κλιματική αλλαγή και </a:t>
            </a:r>
          </a:p>
          <a:p>
            <a:pPr algn="ctr" eaLnBrk="0" hangingPunct="0"/>
            <a:r>
              <a:rPr lang="el-GR" sz="2800" b="1" dirty="0"/>
              <a:t>επιλογές παράκτιας προστασίας</a:t>
            </a:r>
            <a:endParaRPr lang="el-GR" sz="2800" b="1" dirty="0">
              <a:solidFill>
                <a:prstClr val="black"/>
              </a:solidFill>
            </a:endParaRPr>
          </a:p>
        </p:txBody>
      </p:sp>
      <p:cxnSp>
        <p:nvCxnSpPr>
          <p:cNvPr id="6" name="5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fontAlgn="auto">
              <a:spcAft>
                <a:spcPts val="0"/>
              </a:spcAft>
              <a:defRPr/>
            </a:pPr>
            <a:endParaRPr lang="el-GR" sz="3200" dirty="0">
              <a:solidFill>
                <a:prstClr val="black"/>
              </a:solidFill>
              <a:latin typeface="Bookman Old Style" pitchFamily="18" charset="0"/>
            </a:endParaRPr>
          </a:p>
        </p:txBody>
      </p:sp>
      <p:cxnSp>
        <p:nvCxnSpPr>
          <p:cNvPr id="8" name="7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7" name="Text Box 3"/>
          <p:cNvSpPr txBox="1">
            <a:spLocks noChangeArrowheads="1"/>
          </p:cNvSpPr>
          <p:nvPr/>
        </p:nvSpPr>
        <p:spPr bwMode="auto">
          <a:xfrm>
            <a:off x="683568" y="5601789"/>
            <a:ext cx="8280920" cy="923330"/>
          </a:xfrm>
          <a:prstGeom prst="rect">
            <a:avLst/>
          </a:prstGeom>
          <a:noFill/>
          <a:ln w="9525">
            <a:noFill/>
            <a:miter lim="800000"/>
            <a:headEnd/>
            <a:tailEnd/>
          </a:ln>
          <a:effectLst/>
        </p:spPr>
        <p:txBody>
          <a:bodyPr wrap="square">
            <a:spAutoFit/>
          </a:bodyPr>
          <a:lstStyle/>
          <a:p>
            <a:pPr>
              <a:lnSpc>
                <a:spcPct val="100000"/>
              </a:lnSpc>
              <a:buFontTx/>
              <a:buNone/>
            </a:pPr>
            <a:r>
              <a:rPr lang="el-GR" altLang="en-US" sz="1800" b="1" dirty="0">
                <a:solidFill>
                  <a:srgbClr val="0070C0"/>
                </a:solidFill>
                <a:effectLst/>
                <a:latin typeface="+mn-lt"/>
              </a:rPr>
              <a:t>Σχήμα 9-1 </a:t>
            </a:r>
            <a:r>
              <a:rPr lang="el-GR" altLang="en-US" sz="1800" b="0" dirty="0">
                <a:effectLst/>
                <a:latin typeface="+mn-lt"/>
              </a:rPr>
              <a:t>Σημαντική οπισθοχώρηση</a:t>
            </a:r>
            <a:r>
              <a:rPr lang="en-US" altLang="en-US" sz="1800" b="0" dirty="0">
                <a:effectLst/>
                <a:latin typeface="+mn-lt"/>
              </a:rPr>
              <a:t> </a:t>
            </a:r>
            <a:r>
              <a:rPr lang="el-GR" altLang="en-US" sz="1800" b="0" dirty="0">
                <a:effectLst/>
                <a:latin typeface="+mn-lt"/>
              </a:rPr>
              <a:t>παραλίας (ο φάρος βρισκόταν στην ακτή</a:t>
            </a:r>
            <a:r>
              <a:rPr lang="en-US" altLang="en-US" sz="1800" b="0" dirty="0">
                <a:effectLst/>
                <a:latin typeface="+mn-lt"/>
              </a:rPr>
              <a:t> (1940s)</a:t>
            </a:r>
            <a:r>
              <a:rPr lang="el-GR" altLang="en-US" sz="1800" b="0" dirty="0">
                <a:effectLst/>
                <a:latin typeface="+mn-lt"/>
              </a:rPr>
              <a:t>)</a:t>
            </a:r>
            <a:r>
              <a:rPr lang="en-US" altLang="en-US" sz="1800" b="0" dirty="0">
                <a:effectLst/>
                <a:latin typeface="+mn-lt"/>
              </a:rPr>
              <a:t> </a:t>
            </a:r>
            <a:r>
              <a:rPr lang="el-GR" altLang="en-US" sz="1800" b="0" dirty="0">
                <a:effectLst/>
                <a:latin typeface="+mn-lt"/>
              </a:rPr>
              <a:t>όπου δεν πάρθηκαν </a:t>
            </a:r>
            <a:r>
              <a:rPr lang="el-GR" altLang="en-US" sz="1800" dirty="0">
                <a:latin typeface="+mn-lt"/>
              </a:rPr>
              <a:t>τεχνητά</a:t>
            </a:r>
            <a:r>
              <a:rPr lang="el-GR" altLang="en-US" sz="1800" b="0" dirty="0">
                <a:effectLst/>
                <a:latin typeface="+mn-lt"/>
              </a:rPr>
              <a:t> μέτρα προστασίας λόγω α</a:t>
            </a:r>
            <a:r>
              <a:rPr lang="en-US" altLang="en-US" sz="1800" b="0" dirty="0">
                <a:effectLst/>
                <a:latin typeface="+mn-lt"/>
              </a:rPr>
              <a:t>π</a:t>
            </a:r>
            <a:r>
              <a:rPr lang="el-GR" altLang="en-US" sz="1800" b="0" dirty="0">
                <a:effectLst/>
                <a:latin typeface="+mn-lt"/>
              </a:rPr>
              <a:t>ουσίας παραλιακής ανάπτυξης </a:t>
            </a:r>
            <a:r>
              <a:rPr lang="en-GB" altLang="en-US" sz="1800" b="0" dirty="0">
                <a:effectLst/>
                <a:latin typeface="+mn-lt"/>
              </a:rPr>
              <a:t>Morris Island, S. Carolina, USA. SEPM, 1996</a:t>
            </a:r>
          </a:p>
        </p:txBody>
      </p:sp>
      <p:grpSp>
        <p:nvGrpSpPr>
          <p:cNvPr id="2" name="Group 9"/>
          <p:cNvGrpSpPr>
            <a:grpSpLocks/>
          </p:cNvGrpSpPr>
          <p:nvPr/>
        </p:nvGrpSpPr>
        <p:grpSpPr bwMode="auto">
          <a:xfrm>
            <a:off x="1115616" y="1124744"/>
            <a:ext cx="6840538" cy="4298950"/>
            <a:chOff x="748" y="346"/>
            <a:chExt cx="4309" cy="2708"/>
          </a:xfrm>
        </p:grpSpPr>
        <p:pic>
          <p:nvPicPr>
            <p:cNvPr id="847876" name="Picture 2" descr="IMG0638"/>
            <p:cNvPicPr>
              <a:picLocks noChangeAspect="1" noChangeArrowheads="1"/>
            </p:cNvPicPr>
            <p:nvPr/>
          </p:nvPicPr>
          <p:blipFill>
            <a:blip r:embed="rId2" cstate="print"/>
            <a:srcRect l="1736" t="6075" r="6384" b="7347"/>
            <a:stretch>
              <a:fillRect/>
            </a:stretch>
          </p:blipFill>
          <p:spPr bwMode="auto">
            <a:xfrm>
              <a:off x="748" y="346"/>
              <a:ext cx="4309" cy="2708"/>
            </a:xfrm>
            <a:prstGeom prst="rect">
              <a:avLst/>
            </a:prstGeom>
            <a:noFill/>
            <a:ln w="9525">
              <a:noFill/>
              <a:miter lim="800000"/>
              <a:headEnd/>
              <a:tailEnd/>
            </a:ln>
          </p:spPr>
        </p:pic>
        <p:sp>
          <p:nvSpPr>
            <p:cNvPr id="847878" name="Line 6"/>
            <p:cNvSpPr>
              <a:spLocks noChangeShapeType="1"/>
            </p:cNvSpPr>
            <p:nvPr/>
          </p:nvSpPr>
          <p:spPr bwMode="auto">
            <a:xfrm flipH="1" flipV="1">
              <a:off x="1247" y="981"/>
              <a:ext cx="1542" cy="1406"/>
            </a:xfrm>
            <a:prstGeom prst="line">
              <a:avLst/>
            </a:prstGeom>
            <a:noFill/>
            <a:ln w="9525">
              <a:noFill/>
              <a:round/>
              <a:headEnd/>
              <a:tailEnd/>
            </a:ln>
            <a:effectLst/>
          </p:spPr>
          <p:txBody>
            <a:bodyPr>
              <a:spAutoFit/>
            </a:bodyPr>
            <a:lstStyle/>
            <a:p>
              <a:endParaRPr lang="en-GB"/>
            </a:p>
          </p:txBody>
        </p:sp>
        <p:sp>
          <p:nvSpPr>
            <p:cNvPr id="847879" name="Line 7"/>
            <p:cNvSpPr>
              <a:spLocks noChangeShapeType="1"/>
            </p:cNvSpPr>
            <p:nvPr/>
          </p:nvSpPr>
          <p:spPr bwMode="auto">
            <a:xfrm>
              <a:off x="1111" y="981"/>
              <a:ext cx="1678" cy="1406"/>
            </a:xfrm>
            <a:prstGeom prst="line">
              <a:avLst/>
            </a:prstGeom>
            <a:noFill/>
            <a:ln w="28575">
              <a:solidFill>
                <a:srgbClr val="FF0000"/>
              </a:solidFill>
              <a:round/>
              <a:headEnd type="triangle" w="med" len="med"/>
              <a:tailEnd type="triangle" w="med" len="med"/>
            </a:ln>
            <a:effectLst/>
          </p:spPr>
          <p:txBody>
            <a:bodyPr>
              <a:spAutoFit/>
            </a:bodyPr>
            <a:lstStyle/>
            <a:p>
              <a:endParaRPr lang="en-GB"/>
            </a:p>
          </p:txBody>
        </p:sp>
        <p:sp>
          <p:nvSpPr>
            <p:cNvPr id="847880" name="Text Box 8"/>
            <p:cNvSpPr txBox="1">
              <a:spLocks noChangeArrowheads="1"/>
            </p:cNvSpPr>
            <p:nvPr/>
          </p:nvSpPr>
          <p:spPr bwMode="auto">
            <a:xfrm>
              <a:off x="1837" y="1344"/>
              <a:ext cx="907" cy="300"/>
            </a:xfrm>
            <a:prstGeom prst="rect">
              <a:avLst/>
            </a:prstGeom>
            <a:noFill/>
            <a:ln w="9525" algn="ctr">
              <a:noFill/>
              <a:miter lim="800000"/>
              <a:headEnd/>
              <a:tailEnd/>
            </a:ln>
            <a:effectLst/>
          </p:spPr>
          <p:txBody>
            <a:bodyPr>
              <a:spAutoFit/>
            </a:bodyPr>
            <a:lstStyle/>
            <a:p>
              <a:pPr>
                <a:spcBef>
                  <a:spcPct val="50000"/>
                </a:spcBef>
                <a:buFontTx/>
                <a:buNone/>
              </a:pPr>
              <a:r>
                <a:rPr lang="el-GR">
                  <a:solidFill>
                    <a:srgbClr val="FF0000"/>
                  </a:solidFill>
                  <a:effectLst>
                    <a:outerShdw blurRad="38100" dist="38100" dir="2700000" algn="tl">
                      <a:srgbClr val="C0C0C0"/>
                    </a:outerShdw>
                  </a:effectLst>
                </a:rPr>
                <a:t>400 </a:t>
              </a:r>
              <a:r>
                <a:rPr lang="en-US">
                  <a:solidFill>
                    <a:srgbClr val="FF0000"/>
                  </a:solidFill>
                  <a:effectLst>
                    <a:outerShdw blurRad="38100" dist="38100" dir="2700000" algn="tl">
                      <a:srgbClr val="C0C0C0"/>
                    </a:outerShdw>
                  </a:effectLst>
                </a:rPr>
                <a:t>m</a:t>
              </a:r>
            </a:p>
          </p:txBody>
        </p:sp>
      </p:grpSp>
      <p:sp>
        <p:nvSpPr>
          <p:cNvPr id="8"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Μη Δράση (</a:t>
            </a:r>
            <a:r>
              <a:rPr lang="en-GB" sz="2800" b="1" dirty="0"/>
              <a:t>No action)</a:t>
            </a:r>
          </a:p>
        </p:txBody>
      </p:sp>
      <p:cxnSp>
        <p:nvCxnSpPr>
          <p:cNvPr id="9" name="8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11" name="10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901" name="Rectangle 5"/>
          <p:cNvSpPr>
            <a:spLocks noChangeArrowheads="1"/>
          </p:cNvSpPr>
          <p:nvPr/>
        </p:nvSpPr>
        <p:spPr bwMode="auto">
          <a:xfrm>
            <a:off x="395536" y="1340768"/>
            <a:ext cx="8424936" cy="4968552"/>
          </a:xfrm>
          <a:prstGeom prst="rect">
            <a:avLst/>
          </a:prstGeom>
          <a:noFill/>
          <a:ln w="9525">
            <a:noFill/>
            <a:miter lim="800000"/>
            <a:headEnd/>
            <a:tailEnd/>
          </a:ln>
          <a:effectLst/>
        </p:spPr>
        <p:txBody>
          <a:bodyPr/>
          <a:lstStyle/>
          <a:p>
            <a:pPr algn="just">
              <a:spcBef>
                <a:spcPct val="20000"/>
              </a:spcBef>
              <a:buFontTx/>
              <a:buNone/>
            </a:pPr>
            <a:endParaRPr lang="el-GR" b="0" dirty="0">
              <a:solidFill>
                <a:schemeClr val="tx1"/>
              </a:solidFill>
              <a:effectLst/>
              <a:cs typeface="Arial" charset="0"/>
            </a:endParaRPr>
          </a:p>
          <a:p>
            <a:pPr algn="just">
              <a:spcBef>
                <a:spcPct val="20000"/>
              </a:spcBef>
              <a:buFontTx/>
              <a:buNone/>
            </a:pPr>
            <a:r>
              <a:rPr lang="el-GR" sz="1800" b="0" dirty="0">
                <a:effectLst/>
                <a:latin typeface="+mn-lt"/>
                <a:cs typeface="Arial" charset="0"/>
              </a:rPr>
              <a:t>Μια από τις επιλογές για τους παράκτιους πληθυσμούς και υποδομές είναι η υποχώρηση/επανεγκατάσταση στα ενδότερα </a:t>
            </a:r>
          </a:p>
          <a:p>
            <a:pPr algn="just">
              <a:spcBef>
                <a:spcPct val="20000"/>
              </a:spcBef>
              <a:buFontTx/>
              <a:buNone/>
            </a:pPr>
            <a:endParaRPr lang="el-GR" sz="1800" b="0" dirty="0">
              <a:effectLst/>
              <a:latin typeface="+mn-lt"/>
              <a:cs typeface="Arial" charset="0"/>
            </a:endParaRPr>
          </a:p>
          <a:p>
            <a:pPr algn="just">
              <a:spcBef>
                <a:spcPct val="20000"/>
              </a:spcBef>
              <a:buFontTx/>
              <a:buNone/>
            </a:pPr>
            <a:r>
              <a:rPr lang="el-GR" sz="1800" b="0" dirty="0">
                <a:effectLst/>
                <a:latin typeface="+mn-lt"/>
                <a:cs typeface="Arial" charset="0"/>
              </a:rPr>
              <a:t>Αυτό σημαίνει ότι κτίρια/υποδομές θα αφεθούν στην τύχη τους. Κάποια (συνήθως με μεγάλη πολιτιστική ή/και συναισθηματική άξια) μπορούν ίσως θα μεταφερθούν προς τα ενδότερα. Και κάποια θα κατεδαφιστούν.</a:t>
            </a:r>
          </a:p>
          <a:p>
            <a:pPr algn="just">
              <a:spcBef>
                <a:spcPct val="20000"/>
              </a:spcBef>
              <a:buFontTx/>
              <a:buNone/>
            </a:pPr>
            <a:endParaRPr lang="el-GR" sz="1800" b="0" dirty="0">
              <a:effectLst/>
              <a:latin typeface="+mn-lt"/>
              <a:cs typeface="Arial" charset="0"/>
            </a:endParaRPr>
          </a:p>
          <a:p>
            <a:pPr algn="just">
              <a:spcBef>
                <a:spcPct val="20000"/>
              </a:spcBef>
              <a:buFontTx/>
              <a:buNone/>
            </a:pPr>
            <a:r>
              <a:rPr lang="el-GR" sz="1800" b="0" dirty="0">
                <a:effectLst/>
                <a:latin typeface="+mn-lt"/>
                <a:cs typeface="Arial" charset="0"/>
              </a:rPr>
              <a:t>Αυτή η στρατηγική είναι καλή (από μακροχρόνιας οικονομικής και αισθητικής άποψης), δεν είναι πάντα εφικτή λόγω μεγάλων κοινωνικών αντιδράσεων</a:t>
            </a:r>
          </a:p>
          <a:p>
            <a:pPr algn="just">
              <a:spcBef>
                <a:spcPct val="20000"/>
              </a:spcBef>
              <a:buFontTx/>
              <a:buNone/>
            </a:pPr>
            <a:endParaRPr lang="el-GR" sz="1800" b="0" dirty="0">
              <a:effectLst/>
              <a:latin typeface="+mn-lt"/>
              <a:cs typeface="Arial" charset="0"/>
            </a:endParaRPr>
          </a:p>
          <a:p>
            <a:pPr algn="just">
              <a:spcBef>
                <a:spcPct val="20000"/>
              </a:spcBef>
              <a:buFontTx/>
              <a:buNone/>
            </a:pPr>
            <a:r>
              <a:rPr lang="el-GR" sz="1800" b="0" dirty="0">
                <a:effectLst/>
                <a:latin typeface="+mn-lt"/>
                <a:cs typeface="Arial" charset="0"/>
              </a:rPr>
              <a:t>Πρόσφατα έχουν γίνει προσπάθειες (και νομοθετικές ρυθμίσεις) ώστε να σταματήσει η ανάπτυξη στην ακτογραμμή (ζώνες οπισθοχώρησης, Πρωτόκολλο Βαρκελώνης για την ΟΔΠΖ 2008) </a:t>
            </a: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Υποχώρηση και επανεγκατάσταση </a:t>
            </a:r>
          </a:p>
          <a:p>
            <a:pPr lvl="0" algn="ctr" eaLnBrk="0" hangingPunct="0"/>
            <a:r>
              <a:rPr lang="el-GR" sz="2800" b="1" dirty="0"/>
              <a:t>(</a:t>
            </a:r>
            <a:r>
              <a:rPr lang="en-GB" sz="2800" b="1" dirty="0"/>
              <a:t>retreat/relocation)</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cstate="print"/>
          <a:srcRect/>
          <a:stretch>
            <a:fillRect/>
          </a:stretch>
        </p:blipFill>
        <p:spPr bwMode="auto">
          <a:xfrm>
            <a:off x="0" y="0"/>
            <a:ext cx="780777" cy="785292"/>
          </a:xfrm>
          <a:prstGeom prst="rect">
            <a:avLst/>
          </a:prstGeom>
          <a:blipFill>
            <a:blip r:embed="rId3"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4" name="Picture 2" descr="IMG0108"/>
          <p:cNvPicPr>
            <a:picLocks noChangeAspect="1" noChangeArrowheads="1"/>
          </p:cNvPicPr>
          <p:nvPr/>
        </p:nvPicPr>
        <p:blipFill>
          <a:blip r:embed="rId2" cstate="print"/>
          <a:srcRect l="3337" t="10809" r="3835" b="13934"/>
          <a:stretch>
            <a:fillRect/>
          </a:stretch>
        </p:blipFill>
        <p:spPr bwMode="auto">
          <a:xfrm>
            <a:off x="684213" y="620713"/>
            <a:ext cx="7704137" cy="4165600"/>
          </a:xfrm>
          <a:prstGeom prst="rect">
            <a:avLst/>
          </a:prstGeom>
          <a:noFill/>
          <a:ln w="9525">
            <a:noFill/>
            <a:miter lim="800000"/>
            <a:headEnd/>
            <a:tailEnd/>
          </a:ln>
        </p:spPr>
      </p:pic>
      <p:sp>
        <p:nvSpPr>
          <p:cNvPr id="849925" name="Text Box 3"/>
          <p:cNvSpPr txBox="1">
            <a:spLocks noChangeArrowheads="1"/>
          </p:cNvSpPr>
          <p:nvPr/>
        </p:nvSpPr>
        <p:spPr bwMode="auto">
          <a:xfrm>
            <a:off x="705376" y="5229200"/>
            <a:ext cx="7920806" cy="923330"/>
          </a:xfrm>
          <a:prstGeom prst="rect">
            <a:avLst/>
          </a:prstGeom>
          <a:noFill/>
          <a:ln w="9525">
            <a:noFill/>
            <a:miter lim="800000"/>
            <a:headEnd/>
            <a:tailEnd/>
          </a:ln>
          <a:effectLst/>
        </p:spPr>
        <p:txBody>
          <a:bodyPr wrap="square">
            <a:spAutoFit/>
          </a:bodyPr>
          <a:lstStyle/>
          <a:p>
            <a:pPr>
              <a:lnSpc>
                <a:spcPct val="100000"/>
              </a:lnSpc>
              <a:buFontTx/>
              <a:buNone/>
            </a:pPr>
            <a:r>
              <a:rPr lang="el-GR" altLang="en-US" sz="1800" b="1" dirty="0">
                <a:solidFill>
                  <a:srgbClr val="0070C0"/>
                </a:solidFill>
                <a:effectLst/>
                <a:latin typeface="+mn-lt"/>
              </a:rPr>
              <a:t>Σχήμα 9-2 </a:t>
            </a:r>
            <a:r>
              <a:rPr lang="en-GB" altLang="en-US" sz="1800" b="0" dirty="0">
                <a:effectLst/>
                <a:latin typeface="+mn-lt"/>
                <a:ea typeface="MS Mincho" pitchFamily="49" charset="-128"/>
              </a:rPr>
              <a:t>Coney Island, New York, USA.</a:t>
            </a:r>
            <a:r>
              <a:rPr lang="el-GR" altLang="en-US" sz="1800" b="0" dirty="0">
                <a:effectLst/>
                <a:latin typeface="+mn-lt"/>
              </a:rPr>
              <a:t> Επανεγκατάσταση του </a:t>
            </a:r>
            <a:r>
              <a:rPr lang="en-GB" altLang="en-US" sz="1800" b="0" dirty="0">
                <a:effectLst/>
                <a:latin typeface="+mn-lt"/>
                <a:ea typeface="MS Mincho" pitchFamily="49" charset="-128"/>
              </a:rPr>
              <a:t>Brighton Beach Hotel </a:t>
            </a:r>
            <a:r>
              <a:rPr lang="el-GR" altLang="en-US" sz="1800" b="0" dirty="0">
                <a:effectLst/>
                <a:latin typeface="+mn-lt"/>
              </a:rPr>
              <a:t>το οποίο μεταφέρθηκε </a:t>
            </a:r>
            <a:r>
              <a:rPr lang="en-GB" altLang="en-US" sz="1800" b="0" dirty="0">
                <a:effectLst/>
                <a:latin typeface="+mn-lt"/>
                <a:ea typeface="MS Mincho" pitchFamily="49" charset="-128"/>
              </a:rPr>
              <a:t>700 m </a:t>
            </a:r>
            <a:r>
              <a:rPr lang="el-GR" altLang="en-US" sz="1800" b="0" dirty="0">
                <a:effectLst/>
                <a:latin typeface="+mn-lt"/>
              </a:rPr>
              <a:t>στα ενδότερα με 6 ατμομηχανές (1888). </a:t>
            </a:r>
            <a:r>
              <a:rPr lang="en-GB" altLang="en-US" sz="1800" b="0" dirty="0" err="1">
                <a:effectLst/>
                <a:latin typeface="+mn-lt"/>
                <a:ea typeface="MS Mincho" pitchFamily="49" charset="-128"/>
              </a:rPr>
              <a:t>Pilkey</a:t>
            </a:r>
            <a:r>
              <a:rPr lang="en-GB" altLang="en-US" sz="1800" b="0" dirty="0">
                <a:effectLst/>
                <a:latin typeface="+mn-lt"/>
                <a:ea typeface="MS Mincho" pitchFamily="49" charset="-128"/>
              </a:rPr>
              <a:t> &amp; </a:t>
            </a:r>
            <a:r>
              <a:rPr lang="en-GB" altLang="en-US" sz="1800" b="0" dirty="0" err="1">
                <a:effectLst/>
                <a:latin typeface="+mn-lt"/>
                <a:ea typeface="MS Mincho" pitchFamily="49" charset="-128"/>
              </a:rPr>
              <a:t>Thieler</a:t>
            </a:r>
            <a:r>
              <a:rPr lang="en-GB" altLang="en-US" sz="1800" b="0" dirty="0">
                <a:effectLst/>
                <a:latin typeface="+mn-lt"/>
                <a:ea typeface="MS Mincho" pitchFamily="49" charset="-128"/>
              </a:rPr>
              <a:t> (1992)</a:t>
            </a:r>
            <a:r>
              <a:rPr lang="el-GR" altLang="en-US" sz="1800" b="0" dirty="0">
                <a:effectLst/>
                <a:latin typeface="+mn-lt"/>
              </a:rPr>
              <a:t>.</a:t>
            </a:r>
            <a:endParaRPr lang="en-GB" altLang="en-US" sz="1800" b="0" dirty="0">
              <a:effectLst/>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8" name="Picture 4" descr="IMG0109"/>
          <p:cNvPicPr>
            <a:picLocks noChangeAspect="1" noChangeArrowheads="1"/>
          </p:cNvPicPr>
          <p:nvPr/>
        </p:nvPicPr>
        <p:blipFill>
          <a:blip r:embed="rId2" cstate="print">
            <a:lum bright="-6000" contrast="8000"/>
          </a:blip>
          <a:srcRect l="20992" t="6189" r="18735" b="3751"/>
          <a:stretch>
            <a:fillRect/>
          </a:stretch>
        </p:blipFill>
        <p:spPr bwMode="auto">
          <a:xfrm>
            <a:off x="35496" y="137869"/>
            <a:ext cx="5898567" cy="5877272"/>
          </a:xfrm>
          <a:prstGeom prst="rect">
            <a:avLst/>
          </a:prstGeom>
          <a:noFill/>
        </p:spPr>
      </p:pic>
      <p:sp>
        <p:nvSpPr>
          <p:cNvPr id="850949" name="Text Box 5"/>
          <p:cNvSpPr txBox="1">
            <a:spLocks noChangeArrowheads="1"/>
          </p:cNvSpPr>
          <p:nvPr/>
        </p:nvSpPr>
        <p:spPr bwMode="auto">
          <a:xfrm>
            <a:off x="6084168" y="5301208"/>
            <a:ext cx="3059832" cy="1077218"/>
          </a:xfrm>
          <a:prstGeom prst="rect">
            <a:avLst/>
          </a:prstGeom>
          <a:noFill/>
          <a:ln w="9525">
            <a:noFill/>
            <a:miter lim="800000"/>
            <a:headEnd/>
            <a:tailEnd/>
          </a:ln>
          <a:effectLst/>
        </p:spPr>
        <p:txBody>
          <a:bodyPr wrap="square">
            <a:spAutoFit/>
          </a:bodyPr>
          <a:lstStyle/>
          <a:p>
            <a:pPr>
              <a:lnSpc>
                <a:spcPct val="100000"/>
              </a:lnSpc>
              <a:buFontTx/>
              <a:buNone/>
            </a:pPr>
            <a:r>
              <a:rPr lang="el-GR" altLang="en-US" sz="1600" b="1" dirty="0">
                <a:solidFill>
                  <a:srgbClr val="0070C0"/>
                </a:solidFill>
                <a:effectLst/>
                <a:latin typeface="+mn-lt"/>
              </a:rPr>
              <a:t>Σχήμα 9-3 </a:t>
            </a:r>
            <a:r>
              <a:rPr lang="en-GB" sz="1600" b="0" dirty="0">
                <a:effectLst/>
                <a:latin typeface="+mn-lt"/>
                <a:ea typeface="MS Mincho" pitchFamily="49" charset="-128"/>
              </a:rPr>
              <a:t>Cape Hatteras, North Carolina, USA.</a:t>
            </a:r>
            <a:r>
              <a:rPr lang="el-GR" sz="1600" b="0" dirty="0">
                <a:effectLst/>
                <a:latin typeface="+mn-lt"/>
              </a:rPr>
              <a:t> (</a:t>
            </a:r>
            <a:r>
              <a:rPr lang="en-GB" sz="1600" b="0" dirty="0">
                <a:effectLst/>
                <a:latin typeface="+mn-lt"/>
                <a:ea typeface="MS Mincho" pitchFamily="49" charset="-128"/>
              </a:rPr>
              <a:t>Hatteras</a:t>
            </a:r>
            <a:r>
              <a:rPr lang="el-GR" sz="1600" b="0" dirty="0">
                <a:effectLst/>
                <a:latin typeface="+mn-lt"/>
              </a:rPr>
              <a:t> </a:t>
            </a:r>
            <a:r>
              <a:rPr lang="en-GB" sz="1600" b="0" dirty="0">
                <a:effectLst/>
                <a:latin typeface="+mn-lt"/>
                <a:ea typeface="MS Mincho" pitchFamily="49" charset="-128"/>
              </a:rPr>
              <a:t>lighthouse</a:t>
            </a:r>
            <a:r>
              <a:rPr lang="el-GR" sz="1600" b="0" dirty="0">
                <a:effectLst/>
                <a:latin typeface="+mn-lt"/>
              </a:rPr>
              <a:t>)</a:t>
            </a:r>
            <a:r>
              <a:rPr lang="en-GB" sz="1600" b="0" dirty="0">
                <a:effectLst/>
                <a:latin typeface="+mn-lt"/>
                <a:ea typeface="MS Mincho" pitchFamily="49" charset="-128"/>
              </a:rPr>
              <a:t>. </a:t>
            </a:r>
            <a:r>
              <a:rPr lang="en-GB" sz="1600" b="0" dirty="0" err="1">
                <a:effectLst/>
                <a:latin typeface="+mn-lt"/>
                <a:ea typeface="MS Mincho" pitchFamily="49" charset="-128"/>
              </a:rPr>
              <a:t>Pilkey</a:t>
            </a:r>
            <a:r>
              <a:rPr lang="en-GB" sz="1600" b="0" dirty="0">
                <a:effectLst/>
                <a:latin typeface="+mn-lt"/>
                <a:ea typeface="MS Mincho" pitchFamily="49" charset="-128"/>
              </a:rPr>
              <a:t> &amp; </a:t>
            </a:r>
            <a:r>
              <a:rPr lang="en-GB" sz="1600" b="0" dirty="0" err="1">
                <a:effectLst/>
                <a:latin typeface="+mn-lt"/>
                <a:ea typeface="MS Mincho" pitchFamily="49" charset="-128"/>
              </a:rPr>
              <a:t>Thieler</a:t>
            </a:r>
            <a:r>
              <a:rPr lang="en-GB" sz="1600" b="0" dirty="0">
                <a:effectLst/>
                <a:latin typeface="+mn-lt"/>
                <a:ea typeface="MS Mincho" pitchFamily="49" charset="-128"/>
              </a:rPr>
              <a:t> (1992</a:t>
            </a:r>
            <a:r>
              <a:rPr lang="el-GR" sz="1600" b="0" dirty="0">
                <a:effectLst/>
                <a:latin typeface="+mn-lt"/>
              </a:rPr>
              <a:t>). </a:t>
            </a:r>
            <a:endParaRPr lang="en-GB" sz="1600" b="0" dirty="0">
              <a:effectLst/>
              <a:latin typeface="+mn-lt"/>
            </a:endParaRPr>
          </a:p>
        </p:txBody>
      </p:sp>
      <p:sp>
        <p:nvSpPr>
          <p:cNvPr id="4" name="Text Box 5"/>
          <p:cNvSpPr txBox="1">
            <a:spLocks noChangeArrowheads="1"/>
          </p:cNvSpPr>
          <p:nvPr/>
        </p:nvSpPr>
        <p:spPr bwMode="auto">
          <a:xfrm>
            <a:off x="6012160" y="0"/>
            <a:ext cx="2987824" cy="1815882"/>
          </a:xfrm>
          <a:prstGeom prst="rect">
            <a:avLst/>
          </a:prstGeom>
          <a:noFill/>
          <a:ln w="9525">
            <a:noFill/>
            <a:miter lim="800000"/>
            <a:headEnd/>
            <a:tailEnd/>
          </a:ln>
          <a:effectLst/>
        </p:spPr>
        <p:txBody>
          <a:bodyPr wrap="square">
            <a:spAutoFit/>
          </a:bodyPr>
          <a:lstStyle/>
          <a:p>
            <a:pPr>
              <a:lnSpc>
                <a:spcPct val="100000"/>
              </a:lnSpc>
              <a:buFontTx/>
              <a:buNone/>
            </a:pPr>
            <a:r>
              <a:rPr lang="el-GR" sz="1600" b="1" u="sng" dirty="0">
                <a:effectLst/>
                <a:latin typeface="+mn-lt"/>
                <a:ea typeface="MS Mincho" pitchFamily="49" charset="-128"/>
              </a:rPr>
              <a:t>Πρόβλημα:</a:t>
            </a:r>
          </a:p>
          <a:p>
            <a:pPr>
              <a:lnSpc>
                <a:spcPct val="100000"/>
              </a:lnSpc>
              <a:buFontTx/>
              <a:buNone/>
            </a:pPr>
            <a:endParaRPr lang="en-US" sz="1600" b="0" dirty="0">
              <a:effectLst/>
              <a:latin typeface="+mn-lt"/>
              <a:ea typeface="MS Mincho" pitchFamily="49" charset="-128"/>
            </a:endParaRPr>
          </a:p>
          <a:p>
            <a:pPr>
              <a:lnSpc>
                <a:spcPct val="100000"/>
              </a:lnSpc>
              <a:buFontTx/>
              <a:buNone/>
            </a:pPr>
            <a:r>
              <a:rPr lang="el-GR" sz="1600" b="0" dirty="0">
                <a:effectLst/>
                <a:latin typeface="+mn-lt"/>
                <a:ea typeface="MS Mincho" pitchFamily="49" charset="-128"/>
              </a:rPr>
              <a:t>Ο φάρος αρχικά απείχε ~460</a:t>
            </a:r>
            <a:r>
              <a:rPr lang="en-US" sz="1600" b="0" dirty="0">
                <a:effectLst/>
                <a:latin typeface="+mn-lt"/>
                <a:ea typeface="MS Mincho" pitchFamily="49" charset="-128"/>
              </a:rPr>
              <a:t>m </a:t>
            </a:r>
            <a:r>
              <a:rPr lang="el-GR" sz="1600" dirty="0">
                <a:latin typeface="+mn-lt"/>
                <a:ea typeface="MS Mincho" pitchFamily="49" charset="-128"/>
              </a:rPr>
              <a:t>από τα κύματα</a:t>
            </a:r>
          </a:p>
          <a:p>
            <a:pPr>
              <a:lnSpc>
                <a:spcPct val="100000"/>
              </a:lnSpc>
              <a:buFontTx/>
              <a:buNone/>
            </a:pPr>
            <a:endParaRPr lang="en-US" sz="1600" dirty="0">
              <a:latin typeface="+mn-lt"/>
              <a:ea typeface="MS Mincho" pitchFamily="49" charset="-128"/>
            </a:endParaRPr>
          </a:p>
          <a:p>
            <a:pPr>
              <a:lnSpc>
                <a:spcPct val="100000"/>
              </a:lnSpc>
              <a:buFontTx/>
              <a:buNone/>
            </a:pPr>
            <a:r>
              <a:rPr lang="el-GR" sz="1600" dirty="0">
                <a:latin typeface="+mn-lt"/>
                <a:ea typeface="MS Mincho" pitchFamily="49" charset="-128"/>
              </a:rPr>
              <a:t>Λόγω συνεχόμενης διάβρωσης τα κύματα έφτασαν στο φάρο</a:t>
            </a:r>
            <a:endParaRPr lang="en-GB" sz="1600" b="0" dirty="0">
              <a:effectLst/>
              <a:latin typeface="+mn-lt"/>
            </a:endParaRPr>
          </a:p>
        </p:txBody>
      </p:sp>
      <p:sp>
        <p:nvSpPr>
          <p:cNvPr id="5" name="Text Box 5"/>
          <p:cNvSpPr txBox="1">
            <a:spLocks noChangeArrowheads="1"/>
          </p:cNvSpPr>
          <p:nvPr/>
        </p:nvSpPr>
        <p:spPr bwMode="auto">
          <a:xfrm>
            <a:off x="6012160" y="1916832"/>
            <a:ext cx="2987824" cy="2554545"/>
          </a:xfrm>
          <a:prstGeom prst="rect">
            <a:avLst/>
          </a:prstGeom>
          <a:noFill/>
          <a:ln w="9525">
            <a:noFill/>
            <a:miter lim="800000"/>
            <a:headEnd/>
            <a:tailEnd/>
          </a:ln>
          <a:effectLst/>
        </p:spPr>
        <p:txBody>
          <a:bodyPr wrap="square">
            <a:spAutoFit/>
          </a:bodyPr>
          <a:lstStyle/>
          <a:p>
            <a:pPr>
              <a:lnSpc>
                <a:spcPct val="100000"/>
              </a:lnSpc>
              <a:buFontTx/>
              <a:buNone/>
            </a:pPr>
            <a:r>
              <a:rPr lang="el-GR" sz="1600" b="1" u="sng" dirty="0">
                <a:latin typeface="+mn-lt"/>
                <a:ea typeface="MS Mincho" pitchFamily="49" charset="-128"/>
              </a:rPr>
              <a:t>Λύση:</a:t>
            </a:r>
          </a:p>
          <a:p>
            <a:r>
              <a:rPr lang="el-GR" sz="1600" dirty="0">
                <a:solidFill>
                  <a:prstClr val="black"/>
                </a:solidFill>
                <a:latin typeface="+mn-lt"/>
                <a:ea typeface="MS Mincho" pitchFamily="49" charset="-128"/>
              </a:rPr>
              <a:t>Για τη σωτηρία του φάρου </a:t>
            </a:r>
            <a:r>
              <a:rPr lang="en-GB" sz="1600" dirty="0">
                <a:solidFill>
                  <a:prstClr val="black"/>
                </a:solidFill>
                <a:latin typeface="+mn-lt"/>
                <a:ea typeface="MS Mincho" pitchFamily="49" charset="-128"/>
              </a:rPr>
              <a:t>Hatteras </a:t>
            </a:r>
            <a:r>
              <a:rPr lang="el-GR" sz="1600" dirty="0">
                <a:solidFill>
                  <a:prstClr val="black"/>
                </a:solidFill>
                <a:latin typeface="+mn-lt"/>
                <a:ea typeface="MS Mincho" pitchFamily="49" charset="-128"/>
              </a:rPr>
              <a:t>προτάθηκε (</a:t>
            </a:r>
            <a:r>
              <a:rPr lang="el-GR" sz="1600" dirty="0">
                <a:latin typeface="+mn-lt"/>
                <a:ea typeface="MS Mincho" pitchFamily="49" charset="-128"/>
              </a:rPr>
              <a:t>Επιτροπή από τις </a:t>
            </a:r>
            <a:r>
              <a:rPr lang="en-GB" sz="1600" dirty="0">
                <a:latin typeface="+mn-lt"/>
                <a:ea typeface="MS Mincho" pitchFamily="49" charset="-128"/>
              </a:rPr>
              <a:t>National Academy of Sciences </a:t>
            </a:r>
            <a:r>
              <a:rPr lang="el-GR" sz="1600" dirty="0">
                <a:latin typeface="+mn-lt"/>
                <a:ea typeface="MS Mincho" pitchFamily="49" charset="-128"/>
              </a:rPr>
              <a:t>και </a:t>
            </a:r>
            <a:r>
              <a:rPr lang="en-GB" sz="1600" dirty="0">
                <a:latin typeface="+mn-lt"/>
                <a:ea typeface="MS Mincho" pitchFamily="49" charset="-128"/>
              </a:rPr>
              <a:t>National Academy of Engineering)</a:t>
            </a:r>
            <a:endParaRPr lang="en-US" sz="1600" dirty="0">
              <a:latin typeface="+mn-lt"/>
              <a:ea typeface="MS Mincho" pitchFamily="49" charset="-128"/>
            </a:endParaRPr>
          </a:p>
          <a:p>
            <a:r>
              <a:rPr lang="el-GR" sz="1600" dirty="0">
                <a:latin typeface="+mn-lt"/>
                <a:ea typeface="MS Mincho" pitchFamily="49" charset="-128"/>
              </a:rPr>
              <a:t>η κατασκευή κινητού πύργου και </a:t>
            </a:r>
            <a:endParaRPr lang="en-US" sz="1600" dirty="0">
              <a:latin typeface="+mn-lt"/>
              <a:ea typeface="MS Mincho" pitchFamily="49" charset="-128"/>
            </a:endParaRPr>
          </a:p>
          <a:p>
            <a:r>
              <a:rPr lang="el-GR" sz="1600" dirty="0">
                <a:latin typeface="+mn-lt"/>
                <a:ea typeface="MS Mincho" pitchFamily="49" charset="-128"/>
              </a:rPr>
              <a:t>η μεταφορά και επανεγκατάσταση του φάρου 760 </a:t>
            </a:r>
            <a:r>
              <a:rPr lang="en-US" sz="1600" b="0" dirty="0">
                <a:effectLst/>
                <a:latin typeface="+mn-lt"/>
                <a:ea typeface="MS Mincho" pitchFamily="49" charset="-128"/>
              </a:rPr>
              <a:t>m</a:t>
            </a:r>
            <a:r>
              <a:rPr lang="el-GR" sz="1600" dirty="0">
                <a:latin typeface="+mn-lt"/>
                <a:ea typeface="MS Mincho" pitchFamily="49" charset="-128"/>
              </a:rPr>
              <a:t> ενδότερα</a:t>
            </a:r>
            <a:endParaRPr lang="en-GB" sz="1600" b="0" dirty="0">
              <a:effectLst/>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2" name="Picture 2" descr="IMG0110"/>
          <p:cNvPicPr>
            <a:picLocks noChangeAspect="1" noChangeArrowheads="1"/>
          </p:cNvPicPr>
          <p:nvPr/>
        </p:nvPicPr>
        <p:blipFill>
          <a:blip r:embed="rId2" cstate="print"/>
          <a:srcRect l="2759" t="27046" r="4495" b="2083"/>
          <a:stretch>
            <a:fillRect/>
          </a:stretch>
        </p:blipFill>
        <p:spPr bwMode="auto">
          <a:xfrm>
            <a:off x="683568" y="1268760"/>
            <a:ext cx="7632700" cy="3889375"/>
          </a:xfrm>
          <a:prstGeom prst="rect">
            <a:avLst/>
          </a:prstGeom>
          <a:noFill/>
          <a:ln w="9525">
            <a:noFill/>
            <a:miter lim="800000"/>
            <a:headEnd/>
            <a:tailEnd/>
          </a:ln>
        </p:spPr>
      </p:pic>
      <p:sp>
        <p:nvSpPr>
          <p:cNvPr id="851973" name="Text Box 3"/>
          <p:cNvSpPr txBox="1">
            <a:spLocks noChangeArrowheads="1"/>
          </p:cNvSpPr>
          <p:nvPr/>
        </p:nvSpPr>
        <p:spPr bwMode="auto">
          <a:xfrm>
            <a:off x="467544" y="5517232"/>
            <a:ext cx="8280920" cy="923330"/>
          </a:xfrm>
          <a:prstGeom prst="rect">
            <a:avLst/>
          </a:prstGeom>
          <a:noFill/>
          <a:ln w="9525">
            <a:noFill/>
            <a:miter lim="800000"/>
            <a:headEnd/>
            <a:tailEnd/>
          </a:ln>
          <a:effectLst/>
        </p:spPr>
        <p:txBody>
          <a:bodyPr wrap="square">
            <a:spAutoFit/>
          </a:bodyPr>
          <a:lstStyle/>
          <a:p>
            <a:pPr algn="just">
              <a:lnSpc>
                <a:spcPct val="100000"/>
              </a:lnSpc>
              <a:buFontTx/>
              <a:buNone/>
            </a:pPr>
            <a:r>
              <a:rPr lang="el-GR" altLang="en-US" sz="1800" b="1" dirty="0">
                <a:solidFill>
                  <a:srgbClr val="0070C0"/>
                </a:solidFill>
                <a:effectLst/>
                <a:latin typeface="+mn-lt"/>
              </a:rPr>
              <a:t>Σχήμα 9-4 </a:t>
            </a:r>
            <a:r>
              <a:rPr lang="el-GR" altLang="en-US" sz="1800" b="0" dirty="0">
                <a:effectLst/>
                <a:latin typeface="+mn-lt"/>
              </a:rPr>
              <a:t>Μικρές οικοδομές μπορούν να μεταφερθούν σχετικά εύκολα/οικονομικά (</a:t>
            </a:r>
            <a:r>
              <a:rPr lang="en-GB" altLang="en-US" sz="1800" b="0" dirty="0" err="1">
                <a:effectLst/>
                <a:latin typeface="+mn-lt"/>
              </a:rPr>
              <a:t>Pilkey</a:t>
            </a:r>
            <a:r>
              <a:rPr lang="en-GB" altLang="en-US" sz="1800" b="0" dirty="0">
                <a:effectLst/>
                <a:latin typeface="+mn-lt"/>
              </a:rPr>
              <a:t> &amp; </a:t>
            </a:r>
            <a:r>
              <a:rPr lang="en-GB" altLang="en-US" sz="1800" b="0" dirty="0" err="1">
                <a:effectLst/>
                <a:latin typeface="+mn-lt"/>
              </a:rPr>
              <a:t>Thieler</a:t>
            </a:r>
            <a:r>
              <a:rPr lang="el-GR" altLang="en-US" sz="1800" b="0" dirty="0">
                <a:effectLst/>
                <a:latin typeface="+mn-lt"/>
              </a:rPr>
              <a:t>, </a:t>
            </a:r>
            <a:r>
              <a:rPr lang="en-GB" altLang="en-US" sz="1800" b="0" dirty="0">
                <a:effectLst/>
                <a:latin typeface="+mn-lt"/>
              </a:rPr>
              <a:t>1992)</a:t>
            </a:r>
            <a:r>
              <a:rPr lang="el-GR" altLang="en-US" sz="1800" b="0" dirty="0">
                <a:effectLst/>
                <a:latin typeface="+mn-lt"/>
              </a:rPr>
              <a:t>. Δεν ισχύει το ίδιο</a:t>
            </a:r>
            <a:r>
              <a:rPr lang="en-US" altLang="en-US" sz="1800" b="0" dirty="0">
                <a:effectLst/>
                <a:latin typeface="+mn-lt"/>
              </a:rPr>
              <a:t> </a:t>
            </a:r>
            <a:r>
              <a:rPr lang="el-GR" altLang="en-US" sz="1800" b="0" dirty="0">
                <a:effectLst/>
                <a:latin typeface="+mn-lt"/>
              </a:rPr>
              <a:t>για τις μεγάλες οικοδομές (και ιδιαίτερα για τις αντισεισμικές οικοδομές στην Ελλάδα) </a:t>
            </a:r>
          </a:p>
        </p:txBody>
      </p:sp>
      <p:sp>
        <p:nvSpPr>
          <p:cNvPr id="4" name="1 - Τίτλος"/>
          <p:cNvSpPr txBox="1">
            <a:spLocks/>
          </p:cNvSpPr>
          <p:nvPr/>
        </p:nvSpPr>
        <p:spPr>
          <a:xfrm>
            <a:off x="0" y="0"/>
            <a:ext cx="9144000" cy="836712"/>
          </a:xfrm>
          <a:prstGeom prst="rect">
            <a:avLst/>
          </a:prstGeo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nchorCtr="0">
            <a:noAutofit/>
          </a:bodyPr>
          <a:lstStyle/>
          <a:p>
            <a:pPr lvl="0" algn="ctr" eaLnBrk="0" hangingPunct="0"/>
            <a:r>
              <a:rPr lang="el-GR" sz="2800" b="1" dirty="0"/>
              <a:t>Υποχώρηση και επανεγκατάσταση </a:t>
            </a:r>
          </a:p>
          <a:p>
            <a:pPr lvl="0" algn="ctr" eaLnBrk="0" hangingPunct="0"/>
            <a:r>
              <a:rPr lang="el-GR" sz="2800" b="1" dirty="0"/>
              <a:t>(</a:t>
            </a:r>
            <a:r>
              <a:rPr lang="en-GB" sz="2800" b="1" dirty="0"/>
              <a:t>retreat/relocation)</a:t>
            </a:r>
          </a:p>
        </p:txBody>
      </p:sp>
      <p:cxnSp>
        <p:nvCxnSpPr>
          <p:cNvPr id="5" name="4 - Ευθεία γραμμή σύνδεσης"/>
          <p:cNvCxnSpPr/>
          <p:nvPr/>
        </p:nvCxnSpPr>
        <p:spPr>
          <a:xfrm>
            <a:off x="0" y="836712"/>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1 - Τίτλος"/>
          <p:cNvSpPr txBox="1">
            <a:spLocks/>
          </p:cNvSpPr>
          <p:nvPr/>
        </p:nvSpPr>
        <p:spPr>
          <a:xfrm>
            <a:off x="0" y="6597352"/>
            <a:ext cx="9144000" cy="260648"/>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Bookman Old Style" pitchFamily="18" charset="0"/>
              <a:ea typeface="+mn-ea"/>
              <a:cs typeface="+mn-cs"/>
            </a:endParaRPr>
          </a:p>
        </p:txBody>
      </p:sp>
      <p:cxnSp>
        <p:nvCxnSpPr>
          <p:cNvPr id="7" name="6 - Ευθεία γραμμή σύνδεσης"/>
          <p:cNvCxnSpPr/>
          <p:nvPr/>
        </p:nvCxnSpPr>
        <p:spPr>
          <a:xfrm>
            <a:off x="0" y="6597352"/>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srcRect/>
          <a:stretch>
            <a:fillRect/>
          </a:stretch>
        </p:blipFill>
        <p:spPr bwMode="auto">
          <a:xfrm>
            <a:off x="0" y="0"/>
            <a:ext cx="780777" cy="785292"/>
          </a:xfrm>
          <a:prstGeom prst="rect">
            <a:avLst/>
          </a:prstGeom>
          <a:blipFill>
            <a:blip r:embed="rId4" cstate="print"/>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18275</TotalTime>
  <Words>3547</Words>
  <Application>Microsoft Office PowerPoint</Application>
  <PresentationFormat>Προβολή στην οθόνη (4:3)</PresentationFormat>
  <Paragraphs>360</Paragraphs>
  <Slides>44</Slides>
  <Notes>21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5</vt:i4>
      </vt:variant>
      <vt:variant>
        <vt:lpstr>Τίτλοι διαφανειών</vt:lpstr>
      </vt:variant>
      <vt:variant>
        <vt:i4>44</vt:i4>
      </vt:variant>
    </vt:vector>
  </HeadingPairs>
  <TitlesOfParts>
    <vt:vector size="55" baseType="lpstr">
      <vt:lpstr>Arial</vt:lpstr>
      <vt:lpstr>Bookman Old Style</vt:lpstr>
      <vt:lpstr>Calibri</vt:lpstr>
      <vt:lpstr>Courier New</vt:lpstr>
      <vt:lpstr>Times New Roman</vt:lpstr>
      <vt:lpstr>Wingdings</vt:lpstr>
      <vt:lpstr>Θέμα του Office</vt:lpstr>
      <vt:lpstr>1_Default Design</vt:lpstr>
      <vt:lpstr>1_Θέμα του Office</vt:lpstr>
      <vt:lpstr>Προεπιλεγμένη σχεδίαση</vt:lpstr>
      <vt:lpstr>2_Θέμα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Dept of Marine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Δυναμική ιζημάτων: Ορισμός και ερευνητικές μέθοδοι</dc:title>
  <dc:creator>afv</dc:creator>
  <cp:lastModifiedBy>Adonis Velegrakis</cp:lastModifiedBy>
  <cp:revision>316</cp:revision>
  <dcterms:created xsi:type="dcterms:W3CDTF">2004-03-01T16:33:06Z</dcterms:created>
  <dcterms:modified xsi:type="dcterms:W3CDTF">2026-05-04T11:46:23Z</dcterms:modified>
</cp:coreProperties>
</file>