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6" r:id="rId2"/>
    <p:sldMasterId id="2147483842" r:id="rId3"/>
  </p:sldMasterIdLst>
  <p:notesMasterIdLst>
    <p:notesMasterId r:id="rId31"/>
  </p:notesMasterIdLst>
  <p:sldIdLst>
    <p:sldId id="315" r:id="rId4"/>
    <p:sldId id="476" r:id="rId5"/>
    <p:sldId id="715" r:id="rId6"/>
    <p:sldId id="716" r:id="rId7"/>
    <p:sldId id="813" r:id="rId8"/>
    <p:sldId id="731" r:id="rId9"/>
    <p:sldId id="797" r:id="rId10"/>
    <p:sldId id="774" r:id="rId11"/>
    <p:sldId id="805" r:id="rId12"/>
    <p:sldId id="807" r:id="rId13"/>
    <p:sldId id="808" r:id="rId14"/>
    <p:sldId id="809" r:id="rId15"/>
    <p:sldId id="810" r:id="rId16"/>
    <p:sldId id="817" r:id="rId17"/>
    <p:sldId id="775" r:id="rId18"/>
    <p:sldId id="819" r:id="rId19"/>
    <p:sldId id="740" r:id="rId20"/>
    <p:sldId id="821" r:id="rId21"/>
    <p:sldId id="822" r:id="rId22"/>
    <p:sldId id="823" r:id="rId23"/>
    <p:sldId id="826" r:id="rId24"/>
    <p:sldId id="827" r:id="rId25"/>
    <p:sldId id="828" r:id="rId26"/>
    <p:sldId id="818" r:id="rId27"/>
    <p:sldId id="752" r:id="rId28"/>
    <p:sldId id="753" r:id="rId29"/>
    <p:sldId id="82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onis Velegrakis" initials="AV" lastIdx="1" clrIdx="0">
    <p:extLst>
      <p:ext uri="{19B8F6BF-5375-455C-9EA6-DF929625EA0E}">
        <p15:presenceInfo xmlns:p15="http://schemas.microsoft.com/office/powerpoint/2012/main" userId="Adonis Velegrak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FB1"/>
    <a:srgbClr val="6699FF"/>
    <a:srgbClr val="CC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7" autoAdjust="0"/>
    <p:restoredTop sz="99755" autoAdjust="0"/>
  </p:normalViewPr>
  <p:slideViewPr>
    <p:cSldViewPr>
      <p:cViewPr varScale="1">
        <p:scale>
          <a:sx n="77" d="100"/>
          <a:sy n="77" d="100"/>
        </p:scale>
        <p:origin x="6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48A975-6B84-4B4E-B40A-7CA7474B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8BE5B-C0C5-4342-AE5D-67CA1E63EACE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3A9FC-2212-40A1-98B0-40FA376174EC}" type="slidenum">
              <a:rPr lang="en-US"/>
              <a:pPr/>
              <a:t>14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3A9FC-2212-40A1-98B0-40FA376174EC}" type="slidenum">
              <a:rPr lang="en-US"/>
              <a:pPr/>
              <a:t>15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3A9FC-2212-40A1-98B0-40FA376174EC}" type="slidenum">
              <a:rPr lang="en-US"/>
              <a:pPr/>
              <a:t>16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72CA1-5D5F-4A89-8568-5839332CB548}" type="slidenum">
              <a:rPr lang="en-US"/>
              <a:pPr/>
              <a:t>17</a:t>
            </a:fld>
            <a:endParaRPr lang="en-U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72CA1-5D5F-4A89-8568-5839332CB548}" type="slidenum">
              <a:rPr lang="en-US"/>
              <a:pPr/>
              <a:t>18</a:t>
            </a:fld>
            <a:endParaRPr lang="en-U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72CA1-5D5F-4A89-8568-5839332CB548}" type="slidenum">
              <a:rPr lang="en-US"/>
              <a:pPr/>
              <a:t>19</a:t>
            </a:fld>
            <a:endParaRPr lang="en-U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72CA1-5D5F-4A89-8568-5839332CB548}" type="slidenum">
              <a:rPr lang="en-US"/>
              <a:pPr/>
              <a:t>20</a:t>
            </a:fld>
            <a:endParaRPr lang="en-U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3A9FC-2212-40A1-98B0-40FA376174EC}" type="slidenum">
              <a:rPr lang="en-US"/>
              <a:pPr/>
              <a:t>21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3A9FC-2212-40A1-98B0-40FA376174EC}" type="slidenum">
              <a:rPr lang="en-US"/>
              <a:pPr/>
              <a:t>22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43C47-814D-4E15-B4AE-ADFB4EA21C7B}" type="slidenum">
              <a:rPr lang="en-US"/>
              <a:pPr/>
              <a:t>23</a:t>
            </a:fld>
            <a:endParaRPr lang="en-U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3A9FC-2212-40A1-98B0-40FA376174EC}" type="slidenum">
              <a:rPr lang="en-US"/>
              <a:pPr/>
              <a:t>6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3A9FC-2212-40A1-98B0-40FA376174EC}" type="slidenum">
              <a:rPr lang="en-US"/>
              <a:pPr/>
              <a:t>24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3A9FC-2212-40A1-98B0-40FA376174EC}" type="slidenum">
              <a:rPr lang="en-US"/>
              <a:pPr/>
              <a:t>7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8CA00-1215-401D-98BA-BE7BC0D8191E}" type="slidenum">
              <a:rPr lang="en-US"/>
              <a:pPr/>
              <a:t>8</a:t>
            </a:fld>
            <a:endParaRPr lang="en-US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8CA00-1215-401D-98BA-BE7BC0D8191E}" type="slidenum">
              <a:rPr lang="en-US"/>
              <a:pPr/>
              <a:t>9</a:t>
            </a:fld>
            <a:endParaRPr lang="en-US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3A9FC-2212-40A1-98B0-40FA376174EC}" type="slidenum">
              <a:rPr lang="en-US"/>
              <a:pPr/>
              <a:t>10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3A9FC-2212-40A1-98B0-40FA376174EC}" type="slidenum">
              <a:rPr lang="en-US"/>
              <a:pPr/>
              <a:t>11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3A9FC-2212-40A1-98B0-40FA376174EC}" type="slidenum">
              <a:rPr lang="en-US"/>
              <a:pPr/>
              <a:t>12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3A9FC-2212-40A1-98B0-40FA376174EC}" type="slidenum">
              <a:rPr lang="en-US"/>
              <a:pPr/>
              <a:t>13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E0FD162-654B-4C58-BF7A-4D057B96497A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2C4C54-690E-40BE-B07F-60FA2E3E1D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69EB978-1C90-4D59-8E13-A85125AE4FCF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BE71E5C-7CD4-4F39-AFD1-6D867A9054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8BA87D6-F0EB-4576-8824-500182F57F80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0502A93-59F6-4EC1-8183-9E1A474DC2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218832B-5B31-4593-9AAF-4FDC1176A122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BBE54AE-7670-4CD7-ACF5-1B3E1312FF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GB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60350"/>
            <a:ext cx="8240713" cy="586581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468313" y="6545263"/>
            <a:ext cx="4248150" cy="4127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ΕΙΣΑΓΩΓΙΚΑ ΣΤΟΙΧΕΙΑ ΚΥΜΑΤΟΜΗΧΑΝΙΚΗΣ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E0FD162-654B-4C58-BF7A-4D057B96497A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2C4C54-690E-40BE-B07F-60FA2E3E1D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218832B-5B31-4593-9AAF-4FDC1176A122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BBE54AE-7670-4CD7-ACF5-1B3E1312FF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B53AF86-3FA9-4CB9-8716-D78C7B62B1EE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6B59908-0810-4902-915E-5CD81D5C00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9E96A18-6A03-4005-95F0-A35E81D5B798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04EC5EA-8BFD-4654-A1CB-DC199DFF7B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21CEBD-CC65-4462-9A05-6E82C79576C8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183048B-9261-4925-9C44-9CF1803A7B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C20299-42FD-462C-A8D9-F8382889D416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936A4F9-FF3D-4696-AF5D-DD8603EFD0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B53AF86-3FA9-4CB9-8716-D78C7B62B1EE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6B59908-0810-4902-915E-5CD81D5C00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66200AD-191B-422C-8787-209A7E497072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021839-BFFD-4425-9EF0-E52B7FF059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63C18E-E194-47E1-8194-5689220C9EE7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F91D4A-CD38-4018-AE85-7370CB88D8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278111-178A-4155-972A-0862A4EA15A8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F3CE175-B1C1-4997-858D-E036D160E4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69EB978-1C90-4D59-8E13-A85125AE4FCF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BE71E5C-7CD4-4F39-AFD1-6D867A9054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8BA87D6-F0EB-4576-8824-500182F57F80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0502A93-59F6-4EC1-8183-9E1A474DC2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9E96A18-6A03-4005-95F0-A35E81D5B798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04EC5EA-8BFD-4654-A1CB-DC199DFF7B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21CEBD-CC65-4462-9A05-6E82C79576C8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183048B-9261-4925-9C44-9CF1803A7B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C20299-42FD-462C-A8D9-F8382889D416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936A4F9-FF3D-4696-AF5D-DD8603EFD0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66200AD-191B-422C-8787-209A7E497072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021839-BFFD-4425-9EF0-E52B7FF059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63C18E-E194-47E1-8194-5689220C9EE7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F91D4A-CD38-4018-AE85-7370CB88D8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278111-178A-4155-972A-0862A4EA15A8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F3CE175-B1C1-4997-858D-E036D160E45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4099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26C186-3581-4F41-B5EA-13F46FA3609D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C8C684D-A09A-4769-A5B8-FB34AF3AA5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rgbClr val="0066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545263"/>
            <a:ext cx="42481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l-GR">
                <a:latin typeface="Arial" charset="0"/>
              </a:rPr>
              <a:t>ΕΙΣΑΓΩΓΙΚΑ ΣΤΟΙΧΕΙΑ ΚΥΜΑΤΟΜΗΧΑΝΙΚΗΣ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140200" y="6545263"/>
            <a:ext cx="48958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r>
              <a:rPr lang="el-G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ΑΚΤΟΜΗΧΑΝΙΚΗ ΚΑΙ ΛΙΜΕΝΙΚΑ ΕΡΓΑ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924300" y="6545263"/>
            <a:ext cx="16557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l-G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fld id="{92B851BD-1086-4C55-A4C1-B08A37C2C5FD}" type="slidenum">
              <a:rPr lang="el-G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ctr"/>
              <a:t>‹#›</a:t>
            </a:fld>
            <a:r>
              <a:rPr lang="el-G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4099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26C186-3581-4F41-B5EA-13F46FA3609D}" type="datetimeFigureOut">
              <a:rPr lang="el-GR"/>
              <a:pPr>
                <a:defRPr/>
              </a:pPr>
              <a:t>11/5/2026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C8C684D-A09A-4769-A5B8-FB34AF3AA5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214313" y="214313"/>
            <a:ext cx="8750300" cy="6500812"/>
          </a:xfrm>
          <a:prstGeom prst="rect">
            <a:avLst/>
          </a:prstGeom>
          <a:noFill/>
          <a:ln w="73025" cmpd="thickThin">
            <a:solidFill>
              <a:srgbClr val="176FB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12" y="339452"/>
            <a:ext cx="1046683" cy="10527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214563" y="214313"/>
            <a:ext cx="46815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</a:rPr>
              <a:t>ΠΑΝΕΠΙΣΤΗΜΙΟ ΑΙΓΑΙΟΥ</a:t>
            </a:r>
          </a:p>
          <a:p>
            <a:pPr algn="ctr">
              <a:lnSpc>
                <a:spcPct val="120000"/>
              </a:lnSpc>
            </a:pPr>
            <a:r>
              <a:rPr lang="el-GR" sz="2000">
                <a:solidFill>
                  <a:srgbClr val="000000"/>
                </a:solidFill>
                <a:latin typeface="Calibri" pitchFamily="34" charset="0"/>
              </a:rPr>
              <a:t>ΤΜΗΜΑ ΩΚΕΑΝΟΓΡΑΦΙΑΣ ΚΑΙ ΘΑΛΑΣΣΙΩΝ ΒΙΟΕΠΙΣΤΗΜΩΝ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59632" y="2780928"/>
            <a:ext cx="6848351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1" lang="el-GR" altLang="ja-JP" sz="3200" b="1" kern="0" dirty="0">
                <a:latin typeface="+mj-lt"/>
                <a:ea typeface="+mj-ea"/>
                <a:cs typeface="+mj-cs"/>
              </a:rPr>
              <a:t>ΠΑΡΑΚΤΙΑ ΜΟΡΦΟΔΥΝΑΜΙΚΗ ΚΑΙ ΜΗΧΑΝΙΚΗ</a:t>
            </a:r>
            <a:endParaRPr kumimoji="1" lang="en-US" altLang="ja-JP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2 - Υπότιτλος">
            <a:extLst>
              <a:ext uri="{FF2B5EF4-FFF2-40B4-BE49-F238E27FC236}">
                <a16:creationId xmlns:a16="http://schemas.microsoft.com/office/drawing/2014/main" id="{96A93A3D-E978-22F5-0DDB-6F60C4E7AE24}"/>
              </a:ext>
            </a:extLst>
          </p:cNvPr>
          <p:cNvSpPr txBox="1">
            <a:spLocks/>
          </p:cNvSpPr>
          <p:nvPr/>
        </p:nvSpPr>
        <p:spPr bwMode="auto">
          <a:xfrm>
            <a:off x="1403648" y="5085184"/>
            <a:ext cx="64008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</a:rPr>
              <a:t>A. </a:t>
            </a:r>
            <a:r>
              <a:rPr lang="el-GR" sz="2400" i="1" dirty="0" err="1">
                <a:solidFill>
                  <a:schemeClr val="tx1"/>
                </a:solidFill>
              </a:rPr>
              <a:t>Βελεγράκης</a:t>
            </a:r>
            <a:r>
              <a:rPr lang="el-GR" sz="2400" i="1" dirty="0">
                <a:solidFill>
                  <a:schemeClr val="tx1"/>
                </a:solidFill>
              </a:rPr>
              <a:t>, Θ. Χασιώτης, Ι. </a:t>
            </a:r>
            <a:r>
              <a:rPr lang="el-GR" sz="2400" i="1" dirty="0" err="1">
                <a:solidFill>
                  <a:schemeClr val="tx1"/>
                </a:solidFill>
              </a:rPr>
              <a:t>Μονιούδη</a:t>
            </a:r>
            <a:endParaRPr lang="el-GR" sz="24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064DB-2BCE-4550-A4AA-B3FF3777D107}"/>
              </a:ext>
            </a:extLst>
          </p:cNvPr>
          <p:cNvSpPr txBox="1"/>
          <p:nvPr/>
        </p:nvSpPr>
        <p:spPr>
          <a:xfrm>
            <a:off x="6804248" y="5877272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2025-2026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Πρόβολοι - Βραχίονες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9512" y="1268760"/>
            <a:ext cx="8712968" cy="2652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l-GR" sz="1700" dirty="0">
                <a:latin typeface="+mn-lt"/>
              </a:rPr>
              <a:t>Η κατασκευή δύο ή και περισσότερων βραχιόνων έχει ανάλογες επιδράσεις στην μορφολογία: πρόσχωση ανάντη του «πρώτου» προβόλου και διάβρωση κατάντη του «τελευταίου». </a:t>
            </a:r>
          </a:p>
          <a:p>
            <a:pPr algn="just">
              <a:spcAft>
                <a:spcPts val="400"/>
              </a:spcAft>
            </a:pPr>
            <a:endParaRPr lang="el-GR" sz="1700" dirty="0">
              <a:latin typeface="+mn-lt"/>
            </a:endParaRPr>
          </a:p>
          <a:p>
            <a:pPr algn="just">
              <a:spcAft>
                <a:spcPts val="400"/>
              </a:spcAft>
            </a:pPr>
            <a:r>
              <a:rPr lang="el-GR" sz="1700" dirty="0">
                <a:latin typeface="+mn-lt"/>
              </a:rPr>
              <a:t>Ανάμεσα στους βραχίονες, στα ανοίγματα, θα έχουμε πάλι παρόμοια κατάσταση πρόσχωσης-διάβρωσης, σε μικρότερη όμως κλίμακα. </a:t>
            </a:r>
          </a:p>
          <a:p>
            <a:pPr algn="just">
              <a:spcAft>
                <a:spcPts val="400"/>
              </a:spcAft>
            </a:pPr>
            <a:endParaRPr lang="el-GR" sz="1700" dirty="0">
              <a:latin typeface="+mn-lt"/>
            </a:endParaRPr>
          </a:p>
          <a:p>
            <a:pPr algn="just">
              <a:spcAft>
                <a:spcPts val="400"/>
              </a:spcAft>
            </a:pPr>
            <a:r>
              <a:rPr lang="el-GR" sz="1700" dirty="0">
                <a:latin typeface="+mn-lt"/>
              </a:rPr>
              <a:t>Τα παραπάνω ισχύουν για μία κατεύθυνση πρόσπτωσης των (επικρατούντων) κυματισμών. Σε κάθε παράκτια περιοχή, όμως, προσπίπτουν κυματισμοί από διάφορες κατευθύνσεις. Η τελική μορφολογία θα είναι το αποτέλεσμα της επαλληλίας των καταστάσεων αυτών. </a:t>
            </a:r>
            <a:endParaRPr lang="el-GR" sz="1700" b="0" dirty="0">
              <a:effectLst/>
              <a:latin typeface="+mn-lt"/>
            </a:endParaRPr>
          </a:p>
        </p:txBody>
      </p:sp>
      <p:pic>
        <p:nvPicPr>
          <p:cNvPr id="13117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98531"/>
            <a:ext cx="69769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9512" y="888132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>
                <a:latin typeface="+mn-lt"/>
              </a:rPr>
              <a:t>Αλληλεπίδραση Ακτών και Βραχιόνων – Μορφολογικές αναδράσεις</a:t>
            </a:r>
            <a:endParaRPr lang="en-US" sz="2000" b="1" dirty="0"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8" name="Rectangle 8"/>
          <p:cNvSpPr>
            <a:spLocks noChangeArrowheads="1"/>
          </p:cNvSpPr>
          <p:nvPr/>
        </p:nvSpPr>
        <p:spPr bwMode="auto">
          <a:xfrm>
            <a:off x="251520" y="980727"/>
            <a:ext cx="4103688" cy="48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FontTx/>
              <a:buNone/>
            </a:pPr>
            <a:r>
              <a:rPr lang="el-GR" sz="2200" b="1" dirty="0">
                <a:solidFill>
                  <a:srgbClr val="176FB1"/>
                </a:solidFill>
                <a:latin typeface="+mn-lt"/>
              </a:rPr>
              <a:t>Κανόνες σχεδιασμού βραχιόνων </a:t>
            </a:r>
            <a:endParaRPr lang="el-GR" sz="2200" dirty="0">
              <a:solidFill>
                <a:srgbClr val="176FB1"/>
              </a:solidFill>
              <a:effectLst/>
              <a:latin typeface="+mn-lt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algn="ctr" eaLnBrk="0" hangingPunct="0"/>
            <a:r>
              <a:rPr lang="el-GR" sz="2800" b="1" dirty="0"/>
              <a:t>Πρόβολοι - Βραχίονες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561058"/>
            <a:ext cx="8787838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l-GR" sz="1700" dirty="0">
                <a:latin typeface="+mj-lt"/>
              </a:rPr>
              <a:t>Οι βραχίονες κατασκευάζονται όπου κυριαρχεί η </a:t>
            </a:r>
            <a:r>
              <a:rPr lang="el-GR" sz="1700" dirty="0" err="1">
                <a:latin typeface="+mj-lt"/>
              </a:rPr>
              <a:t>στερεομεταφορά</a:t>
            </a:r>
            <a:r>
              <a:rPr lang="el-GR" sz="1700" dirty="0">
                <a:latin typeface="+mj-lt"/>
              </a:rPr>
              <a:t> παράλληλα στην ακτή.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l-GR" sz="1700" dirty="0">
                <a:latin typeface="+mj-lt"/>
              </a:rPr>
              <a:t>Το μήκος των βραχιόνων </a:t>
            </a:r>
            <a:r>
              <a:rPr lang="el-GR" sz="1700" b="1" dirty="0" err="1">
                <a:solidFill>
                  <a:srgbClr val="176FB1"/>
                </a:solidFill>
                <a:latin typeface="+mj-lt"/>
              </a:rPr>
              <a:t>L</a:t>
            </a:r>
            <a:r>
              <a:rPr lang="el-GR" sz="1700" b="1" baseline="-25000" dirty="0" err="1">
                <a:solidFill>
                  <a:srgbClr val="176FB1"/>
                </a:solidFill>
                <a:latin typeface="+mj-lt"/>
              </a:rPr>
              <a:t>g</a:t>
            </a:r>
            <a:r>
              <a:rPr lang="el-GR" sz="17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l-GR" sz="1700" dirty="0">
                <a:latin typeface="+mj-lt"/>
              </a:rPr>
              <a:t>συνήθως εκτείνεται σε όλο το πλάτος της ζώνης απόσβεσης/θραύσης ή είναι μικρότερο από αυτό για να επιτραπεί μέρος της </a:t>
            </a:r>
            <a:r>
              <a:rPr lang="el-GR" sz="1700" dirty="0" err="1">
                <a:latin typeface="+mj-lt"/>
              </a:rPr>
              <a:t>στερεομεταφοράς</a:t>
            </a:r>
            <a:r>
              <a:rPr lang="el-GR" sz="1700" dirty="0">
                <a:latin typeface="+mj-lt"/>
              </a:rPr>
              <a:t> να προσπερνά. Τυπικό μήκος </a:t>
            </a:r>
            <a:r>
              <a:rPr lang="el-GR" sz="1700" dirty="0">
                <a:solidFill>
                  <a:srgbClr val="176FB1"/>
                </a:solidFill>
                <a:latin typeface="+mj-lt"/>
              </a:rPr>
              <a:t>100 - 200 m</a:t>
            </a:r>
            <a:r>
              <a:rPr lang="el-GR" sz="1700" dirty="0">
                <a:latin typeface="+mj-lt"/>
              </a:rPr>
              <a:t>.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l-GR" sz="1700" dirty="0">
                <a:latin typeface="+mj-lt"/>
              </a:rPr>
              <a:t>Η απόσταση των βραχιόνων </a:t>
            </a:r>
            <a:r>
              <a:rPr lang="el-GR" sz="1700" b="1" dirty="0" err="1">
                <a:solidFill>
                  <a:srgbClr val="176FB1"/>
                </a:solidFill>
                <a:latin typeface="+mj-lt"/>
              </a:rPr>
              <a:t>S</a:t>
            </a:r>
            <a:r>
              <a:rPr lang="el-GR" sz="1700" b="1" baseline="-25000" dirty="0" err="1">
                <a:solidFill>
                  <a:srgbClr val="176FB1"/>
                </a:solidFill>
                <a:latin typeface="+mj-lt"/>
              </a:rPr>
              <a:t>g</a:t>
            </a:r>
            <a:r>
              <a:rPr lang="el-GR" sz="1700" dirty="0">
                <a:latin typeface="+mj-lt"/>
              </a:rPr>
              <a:t> πρέπει να είναι 1.5 - 3 φορές το μήκος </a:t>
            </a:r>
            <a:r>
              <a:rPr lang="el-GR" sz="1700" b="1" dirty="0" err="1">
                <a:solidFill>
                  <a:srgbClr val="176FB1"/>
                </a:solidFill>
                <a:latin typeface="+mj-lt"/>
              </a:rPr>
              <a:t>L</a:t>
            </a:r>
            <a:r>
              <a:rPr lang="el-GR" sz="1700" b="1" baseline="-25000" dirty="0" err="1">
                <a:solidFill>
                  <a:srgbClr val="176FB1"/>
                </a:solidFill>
                <a:latin typeface="+mj-lt"/>
              </a:rPr>
              <a:t>g</a:t>
            </a:r>
            <a:r>
              <a:rPr lang="el-GR" sz="1700" dirty="0">
                <a:solidFill>
                  <a:srgbClr val="176FB1"/>
                </a:solidFill>
                <a:latin typeface="+mj-lt"/>
              </a:rPr>
              <a:t>,  </a:t>
            </a:r>
            <a:r>
              <a:rPr lang="el-GR" sz="1700" b="1" dirty="0" err="1">
                <a:solidFill>
                  <a:srgbClr val="176FB1"/>
                </a:solidFill>
                <a:latin typeface="+mj-lt"/>
              </a:rPr>
              <a:t>S</a:t>
            </a:r>
            <a:r>
              <a:rPr lang="el-GR" sz="1700" b="1" baseline="-25000" dirty="0" err="1">
                <a:solidFill>
                  <a:srgbClr val="176FB1"/>
                </a:solidFill>
                <a:latin typeface="+mj-lt"/>
              </a:rPr>
              <a:t>g</a:t>
            </a:r>
            <a:r>
              <a:rPr lang="el-GR" sz="1700" b="1" baseline="-25000" dirty="0">
                <a:solidFill>
                  <a:srgbClr val="176FB1"/>
                </a:solidFill>
                <a:latin typeface="+mj-lt"/>
              </a:rPr>
              <a:t> </a:t>
            </a:r>
            <a:r>
              <a:rPr lang="el-GR" sz="1700" b="1" dirty="0">
                <a:solidFill>
                  <a:srgbClr val="176FB1"/>
                </a:solidFill>
                <a:latin typeface="+mj-lt"/>
              </a:rPr>
              <a:t>= (1.5-3 </a:t>
            </a:r>
            <a:r>
              <a:rPr lang="el-GR" sz="1700" b="1" dirty="0" err="1">
                <a:solidFill>
                  <a:srgbClr val="176FB1"/>
                </a:solidFill>
                <a:latin typeface="+mj-lt"/>
              </a:rPr>
              <a:t>L</a:t>
            </a:r>
            <a:r>
              <a:rPr lang="el-GR" sz="1700" b="1" baseline="-25000" dirty="0" err="1">
                <a:solidFill>
                  <a:srgbClr val="176FB1"/>
                </a:solidFill>
                <a:latin typeface="+mj-lt"/>
              </a:rPr>
              <a:t>g</a:t>
            </a:r>
            <a:r>
              <a:rPr lang="el-GR" sz="1700" b="1" dirty="0">
                <a:solidFill>
                  <a:srgbClr val="176FB1"/>
                </a:solidFill>
                <a:latin typeface="+mj-lt"/>
              </a:rPr>
              <a:t>) </a:t>
            </a:r>
            <a:r>
              <a:rPr lang="el-GR" sz="1700" dirty="0">
                <a:latin typeface="+mj-lt"/>
              </a:rPr>
              <a:t>ώστε να ελεγχθεί η διάβρωση ανάμεσά τους.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l-GR" sz="1700" dirty="0">
                <a:latin typeface="+mj-lt"/>
              </a:rPr>
              <a:t>Όσο πιο πλάγια είναι η πρόσπτωση των κυματισμών, τόσο πιο μικρή πρέπει να είναι η </a:t>
            </a:r>
            <a:r>
              <a:rPr lang="el-GR" sz="1700" b="1" dirty="0" err="1">
                <a:solidFill>
                  <a:srgbClr val="176FB1"/>
                </a:solidFill>
                <a:latin typeface="+mj-lt"/>
              </a:rPr>
              <a:t>S</a:t>
            </a:r>
            <a:r>
              <a:rPr lang="el-GR" sz="1700" b="1" baseline="-25000" dirty="0" err="1">
                <a:solidFill>
                  <a:srgbClr val="176FB1"/>
                </a:solidFill>
                <a:latin typeface="+mj-lt"/>
              </a:rPr>
              <a:t>g</a:t>
            </a:r>
            <a:r>
              <a:rPr lang="el-GR" sz="1700" dirty="0">
                <a:latin typeface="+mj-lt"/>
              </a:rPr>
              <a:t>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4615" r="8847" b="31396"/>
          <a:stretch>
            <a:fillRect/>
          </a:stretch>
        </p:blipFill>
        <p:spPr bwMode="auto">
          <a:xfrm>
            <a:off x="3635896" y="4149080"/>
            <a:ext cx="54006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3635896" cy="205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Πρόβολοι - Βραχίονες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54579" y="1915001"/>
            <a:ext cx="8312403" cy="32778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l-GR" sz="1700" dirty="0">
                <a:solidFill>
                  <a:srgbClr val="000000"/>
                </a:solidFill>
                <a:latin typeface="+mn-lt"/>
              </a:rPr>
              <a:t>Η κατασκευή των βραχιόνων πρέπει να αρχίζει από τον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βραχίονα που βρίσκεται στο τέλος (κατάντη) </a:t>
            </a:r>
            <a:r>
              <a:rPr lang="el-GR" sz="1700" dirty="0">
                <a:solidFill>
                  <a:srgbClr val="000000"/>
                </a:solidFill>
                <a:latin typeface="+mn-lt"/>
              </a:rPr>
              <a:t>του συστήματος</a:t>
            </a:r>
          </a:p>
          <a:p>
            <a:pPr>
              <a:spcAft>
                <a:spcPts val="400"/>
              </a:spcAft>
            </a:pPr>
            <a:endParaRPr lang="el-GR" sz="1700" dirty="0">
              <a:solidFill>
                <a:srgbClr val="000000"/>
              </a:solidFill>
              <a:latin typeface="+mn-lt"/>
            </a:endParaRPr>
          </a:p>
          <a:p>
            <a:pPr>
              <a:spcAft>
                <a:spcPts val="400"/>
              </a:spcAft>
            </a:pPr>
            <a:r>
              <a:rPr lang="el-GR" sz="1700" dirty="0">
                <a:solidFill>
                  <a:srgbClr val="000000"/>
                </a:solidFill>
                <a:latin typeface="+mn-lt"/>
              </a:rPr>
              <a:t>Στα ανοίγματα συνίσταται να γίνει τεχνητή τροφοδότηση με άμμο. Η τροφοδότηση πρέπει να ξεκινήσει αμέσως μετά την κατασκευή τους </a:t>
            </a:r>
          </a:p>
          <a:p>
            <a:pPr>
              <a:spcAft>
                <a:spcPts val="400"/>
              </a:spcAft>
            </a:pPr>
            <a:endParaRPr lang="el-GR" sz="1700" dirty="0">
              <a:solidFill>
                <a:srgbClr val="000000"/>
              </a:solidFill>
              <a:latin typeface="+mn-lt"/>
            </a:endParaRPr>
          </a:p>
          <a:p>
            <a:pPr>
              <a:spcAft>
                <a:spcPts val="400"/>
              </a:spcAft>
            </a:pPr>
            <a:r>
              <a:rPr lang="el-GR" sz="1700" dirty="0">
                <a:solidFill>
                  <a:srgbClr val="000000"/>
                </a:solidFill>
                <a:latin typeface="+mn-lt"/>
              </a:rPr>
              <a:t>Η στάθμη της στέψης τους θα πρέπει να βρίσκεται περίπου 0.5-1.0 m πάνω από τη στάθμη της θάλασσας (</a:t>
            </a:r>
            <a:r>
              <a:rPr lang="el-GR" sz="1700" dirty="0" err="1">
                <a:solidFill>
                  <a:srgbClr val="000000"/>
                </a:solidFill>
                <a:latin typeface="+mn-lt"/>
              </a:rPr>
              <a:t>έξαλοι</a:t>
            </a:r>
            <a:r>
              <a:rPr lang="el-GR" sz="1700" dirty="0">
                <a:solidFill>
                  <a:srgbClr val="000000"/>
                </a:solidFill>
                <a:latin typeface="+mn-lt"/>
              </a:rPr>
              <a:t>), ώστε να εγκλωβίζεται το παράκτιο κυματογενές ρεύμα κάτω από μέτριες κυματικές συνθήκες. </a:t>
            </a:r>
          </a:p>
          <a:p>
            <a:pPr>
              <a:spcAft>
                <a:spcPts val="400"/>
              </a:spcAft>
            </a:pPr>
            <a:endParaRPr lang="el-GR" sz="1700" dirty="0">
              <a:solidFill>
                <a:srgbClr val="000000"/>
              </a:solidFill>
              <a:latin typeface="+mn-lt"/>
            </a:endParaRPr>
          </a:p>
          <a:p>
            <a:pPr>
              <a:spcAft>
                <a:spcPts val="400"/>
              </a:spcAft>
            </a:pPr>
            <a:r>
              <a:rPr lang="el-GR" sz="1700" dirty="0">
                <a:solidFill>
                  <a:srgbClr val="000000"/>
                </a:solidFill>
                <a:latin typeface="+mn-lt"/>
              </a:rPr>
              <a:t>Ιδιαίτερο μέλημα θα πρέπει να δοθεί στη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μείωση της 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κατάντη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 διάβρωσης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90388" y="1257114"/>
            <a:ext cx="4103688" cy="48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FontTx/>
              <a:buNone/>
            </a:pPr>
            <a:r>
              <a:rPr lang="el-GR" sz="2200" b="1" dirty="0">
                <a:solidFill>
                  <a:srgbClr val="176FB1"/>
                </a:solidFill>
                <a:latin typeface="+mn-lt"/>
              </a:rPr>
              <a:t>Κανόνες σχεδιασμού βραχιόνων </a:t>
            </a:r>
            <a:endParaRPr lang="el-GR" sz="2200" dirty="0">
              <a:solidFill>
                <a:srgbClr val="176FB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8" name="Rectangle 8"/>
          <p:cNvSpPr>
            <a:spLocks noChangeArrowheads="1"/>
          </p:cNvSpPr>
          <p:nvPr/>
        </p:nvSpPr>
        <p:spPr bwMode="auto">
          <a:xfrm>
            <a:off x="345995" y="990023"/>
            <a:ext cx="4103688" cy="48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FontTx/>
              <a:buNone/>
            </a:pPr>
            <a:r>
              <a:rPr lang="el-GR" sz="2200" b="1" dirty="0">
                <a:solidFill>
                  <a:srgbClr val="176FB1"/>
                </a:solidFill>
                <a:latin typeface="+mn-lt"/>
              </a:rPr>
              <a:t>Μείωση της κατάντη διάβρωσης</a:t>
            </a:r>
            <a:endParaRPr lang="el-GR" sz="2200" dirty="0">
              <a:solidFill>
                <a:srgbClr val="176FB1"/>
              </a:solidFill>
              <a:effectLst/>
              <a:latin typeface="+mn-lt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Πρόβολοι - Βραχίονες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45995" y="1505136"/>
            <a:ext cx="8424936" cy="32265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l-GR" sz="1700" dirty="0">
                <a:solidFill>
                  <a:srgbClr val="000000"/>
                </a:solidFill>
                <a:latin typeface="+mn-lt"/>
              </a:rPr>
              <a:t>Τεχνητή αναπλήρωση, δηλαδή μεταφορά άμμου από ανάντη ή άλλες πηγές και εναπόθεσή </a:t>
            </a:r>
            <a:r>
              <a:rPr lang="el-GR" sz="1700" dirty="0" err="1">
                <a:solidFill>
                  <a:srgbClr val="000000"/>
                </a:solidFill>
                <a:latin typeface="+mn-lt"/>
              </a:rPr>
              <a:t>κατάντη</a:t>
            </a:r>
            <a:endParaRPr lang="el-GR" sz="1700" dirty="0">
              <a:solidFill>
                <a:srgbClr val="000000"/>
              </a:solidFill>
              <a:latin typeface="+mn-lt"/>
            </a:endParaRPr>
          </a:p>
          <a:p>
            <a:pPr>
              <a:spcAft>
                <a:spcPts val="400"/>
              </a:spcAft>
            </a:pPr>
            <a:r>
              <a:rPr lang="el-GR" sz="1700" dirty="0">
                <a:solidFill>
                  <a:srgbClr val="000000"/>
                </a:solidFill>
                <a:latin typeface="+mn-lt"/>
              </a:rPr>
              <a:t>Δυνατότητα να επιτρέπεται μέρος της συνολικής </a:t>
            </a:r>
            <a:r>
              <a:rPr lang="el-GR" sz="1700" dirty="0" err="1">
                <a:solidFill>
                  <a:srgbClr val="000000"/>
                </a:solidFill>
                <a:latin typeface="+mn-lt"/>
              </a:rPr>
              <a:t>στερεοπαροχής</a:t>
            </a:r>
            <a:r>
              <a:rPr lang="el-GR" sz="1700" dirty="0">
                <a:solidFill>
                  <a:srgbClr val="000000"/>
                </a:solidFill>
                <a:latin typeface="+mn-lt"/>
              </a:rPr>
              <a:t> να διαπερνά το σύστημα των προβόλων. Η διαπερατότητα επιτυγχάνεται με: </a:t>
            </a:r>
          </a:p>
          <a:p>
            <a:pPr marL="55721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l-GR" sz="1700" dirty="0">
                <a:solidFill>
                  <a:srgbClr val="000000"/>
                </a:solidFill>
                <a:latin typeface="+mn-lt"/>
              </a:rPr>
              <a:t>κατασκευή βραχιόνων με μήκος μικρότερο από αυτήν της ζώνης θραύσης</a:t>
            </a:r>
          </a:p>
          <a:p>
            <a:pPr marL="55721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l-GR" sz="1700" dirty="0">
                <a:solidFill>
                  <a:srgbClr val="000000"/>
                </a:solidFill>
                <a:latin typeface="+mn-lt"/>
              </a:rPr>
              <a:t>κατασκευή με χαμηλότερη στέψη, ώστε μέρος της άμμου να περνά πάνω από την κατασκευή και </a:t>
            </a:r>
          </a:p>
          <a:p>
            <a:pPr marL="557212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l-GR" sz="1700" dirty="0">
                <a:solidFill>
                  <a:srgbClr val="000000"/>
                </a:solidFill>
                <a:latin typeface="+mn-lt"/>
              </a:rPr>
              <a:t>κατασκευές με κενά στον κορμό ώστε κάποιες ποσότητες άμμου να περνούν ανάμεσα από τα κενά. </a:t>
            </a:r>
          </a:p>
          <a:p>
            <a:pPr>
              <a:spcAft>
                <a:spcPts val="400"/>
              </a:spcAft>
            </a:pPr>
            <a:r>
              <a:rPr lang="el-GR" sz="1700" dirty="0">
                <a:solidFill>
                  <a:srgbClr val="000000"/>
                </a:solidFill>
                <a:latin typeface="+mn-lt"/>
              </a:rPr>
              <a:t>Κατασκευή στο τέλος του συστήματος (κατάντη) μεταβατικής περιοχής βραχιόνων, που το μήκος τους μειώνεται σταδιακά</a:t>
            </a:r>
          </a:p>
        </p:txBody>
      </p:sp>
      <p:pic>
        <p:nvPicPr>
          <p:cNvPr id="13127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3708" y="4793415"/>
            <a:ext cx="5256584" cy="168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8" name="Rectangle 8"/>
          <p:cNvSpPr>
            <a:spLocks noChangeArrowheads="1"/>
          </p:cNvSpPr>
          <p:nvPr/>
        </p:nvSpPr>
        <p:spPr bwMode="auto">
          <a:xfrm>
            <a:off x="179512" y="936455"/>
            <a:ext cx="6516216" cy="44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Tx/>
              <a:buNone/>
            </a:pPr>
            <a:r>
              <a:rPr lang="el-GR" sz="2000" b="1" dirty="0">
                <a:solidFill>
                  <a:srgbClr val="176FB1"/>
                </a:solidFill>
                <a:latin typeface="+mn-lt"/>
              </a:rPr>
              <a:t>Τεχνητή αναπλήρωση ακτής σε συνδυασμό με βραχίονες</a:t>
            </a:r>
            <a:endParaRPr lang="el-GR" sz="2200" dirty="0">
              <a:solidFill>
                <a:srgbClr val="176FB1"/>
              </a:solidFill>
              <a:effectLst/>
              <a:latin typeface="+mn-lt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Πρόβολοι - Βραχίονες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9512" y="1484784"/>
            <a:ext cx="8712968" cy="275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l-GR" sz="1700" dirty="0">
                <a:solidFill>
                  <a:srgbClr val="000000"/>
                </a:solidFill>
                <a:latin typeface="+mn-lt"/>
              </a:rPr>
              <a:t>Λόγω απωλειών, η τεχνητή αναπλήρωση πρέπει να επαναληφθεί μετά από κάποιο χρόνο </a:t>
            </a:r>
          </a:p>
          <a:p>
            <a:pPr algn="just">
              <a:spcAft>
                <a:spcPts val="400"/>
              </a:spcAft>
            </a:pPr>
            <a:endParaRPr lang="el-GR" sz="1700" dirty="0">
              <a:solidFill>
                <a:srgbClr val="000000"/>
              </a:solidFill>
              <a:latin typeface="+mn-lt"/>
            </a:endParaRPr>
          </a:p>
          <a:p>
            <a:pPr algn="just">
              <a:spcAft>
                <a:spcPts val="400"/>
              </a:spcAft>
            </a:pPr>
            <a:r>
              <a:rPr lang="el-GR" sz="1700" dirty="0">
                <a:solidFill>
                  <a:srgbClr val="000000"/>
                </a:solidFill>
                <a:latin typeface="+mn-lt"/>
              </a:rPr>
              <a:t>Η απαίτηση της περιοδικής αναπλήρωσης μπορεί να ελαχιστοποιηθεί ή/και εκλείψει αν η αναπλήρωση συνδυαστεί με την κατασκευή κυματοθραυστών/βραχιόνων που μειώνουν την κυματική διαβρωτική δράση και περιορίζουν τις πλευρικές απώλειες</a:t>
            </a:r>
          </a:p>
          <a:p>
            <a:pPr algn="just">
              <a:spcAft>
                <a:spcPts val="400"/>
              </a:spcAft>
            </a:pPr>
            <a:endParaRPr lang="el-GR" sz="1700" dirty="0">
              <a:solidFill>
                <a:srgbClr val="000000"/>
              </a:solidFill>
              <a:latin typeface="+mn-lt"/>
            </a:endParaRPr>
          </a:p>
          <a:p>
            <a:pPr algn="just">
              <a:spcAft>
                <a:spcPts val="400"/>
              </a:spcAft>
            </a:pPr>
            <a:r>
              <a:rPr lang="el-GR" sz="1700" dirty="0">
                <a:solidFill>
                  <a:srgbClr val="000000"/>
                </a:solidFill>
                <a:latin typeface="+mn-lt"/>
              </a:rPr>
              <a:t>Τα έργα αυτά σχεδιάζονται με </a:t>
            </a:r>
            <a:r>
              <a:rPr lang="el-GR" sz="1700" dirty="0" err="1">
                <a:solidFill>
                  <a:srgbClr val="000000"/>
                </a:solidFill>
                <a:latin typeface="+mn-lt"/>
              </a:rPr>
              <a:t>βαση</a:t>
            </a:r>
            <a:r>
              <a:rPr lang="el-GR" sz="1700" dirty="0">
                <a:solidFill>
                  <a:srgbClr val="000000"/>
                </a:solidFill>
                <a:latin typeface="+mn-lt"/>
              </a:rPr>
              <a:t> τη μορφολογία που θα προκύψει μετά την  αναπλήρωση </a:t>
            </a:r>
          </a:p>
          <a:p>
            <a:pPr algn="just">
              <a:spcAft>
                <a:spcPts val="400"/>
              </a:spcAft>
            </a:pPr>
            <a:endParaRPr lang="el-GR" sz="1700" dirty="0">
              <a:solidFill>
                <a:srgbClr val="000000"/>
              </a:solidFill>
              <a:latin typeface="+mn-lt"/>
            </a:endParaRPr>
          </a:p>
          <a:p>
            <a:pPr algn="just">
              <a:spcAft>
                <a:spcPts val="400"/>
              </a:spcAft>
            </a:pPr>
            <a:r>
              <a:rPr lang="el-GR" sz="1700" dirty="0">
                <a:solidFill>
                  <a:srgbClr val="000000"/>
                </a:solidFill>
                <a:latin typeface="+mn-lt"/>
              </a:rPr>
              <a:t>Προτιμητέα η κατασκευή των έργων πριν την τεχνητή εναπόθεση άμμου</a:t>
            </a:r>
          </a:p>
        </p:txBody>
      </p:sp>
      <p:pic>
        <p:nvPicPr>
          <p:cNvPr id="13260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810810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6" name="Rectangle 6"/>
          <p:cNvSpPr>
            <a:spLocks noChangeArrowheads="1"/>
          </p:cNvSpPr>
          <p:nvPr/>
        </p:nvSpPr>
        <p:spPr bwMode="auto">
          <a:xfrm>
            <a:off x="269776" y="1238490"/>
            <a:ext cx="8496944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>
              <a:spcBef>
                <a:spcPts val="0"/>
              </a:spcBef>
            </a:pPr>
            <a:r>
              <a:rPr lang="el-GR" sz="2200" b="1" dirty="0">
                <a:solidFill>
                  <a:srgbClr val="176FB1"/>
                </a:solidFill>
                <a:latin typeface="+mn-lt"/>
              </a:rPr>
              <a:t>Έργα παράλληλα προς την ακτή χωρίς σημείο επαφής με αυτή</a:t>
            </a:r>
          </a:p>
          <a:p>
            <a:pPr algn="justLow">
              <a:spcBef>
                <a:spcPts val="0"/>
              </a:spcBef>
              <a:buFontTx/>
              <a:buNone/>
            </a:pPr>
            <a:endParaRPr lang="el-GR" sz="1800" b="1" dirty="0">
              <a:effectLst/>
              <a:latin typeface="+mn-lt"/>
            </a:endParaRPr>
          </a:p>
          <a:p>
            <a:pPr algn="justLow">
              <a:spcBef>
                <a:spcPts val="0"/>
              </a:spcBef>
            </a:pPr>
            <a:r>
              <a:rPr lang="el-GR" sz="1800" b="0" dirty="0">
                <a:effectLst/>
                <a:latin typeface="+mn-lt"/>
              </a:rPr>
              <a:t>Λόγω του φαινομένου της περίθλασης μειώνουν σημαντικά την </a:t>
            </a:r>
            <a:r>
              <a:rPr lang="el-GR" sz="1800" dirty="0">
                <a:latin typeface="+mn-lt"/>
              </a:rPr>
              <a:t>κυματική δράση πίσω από αυτούς και έτσι προστατεύουν από τους κυματισμούς και από τη διάβρωση</a:t>
            </a:r>
          </a:p>
          <a:p>
            <a:pPr algn="justLow">
              <a:spcBef>
                <a:spcPts val="0"/>
              </a:spcBef>
            </a:pPr>
            <a:endParaRPr lang="el-GR" sz="1800" dirty="0">
              <a:latin typeface="+mn-lt"/>
            </a:endParaRPr>
          </a:p>
          <a:p>
            <a:pPr algn="justLow">
              <a:spcBef>
                <a:spcPts val="0"/>
              </a:spcBef>
            </a:pPr>
            <a:r>
              <a:rPr lang="el-GR" sz="1800" dirty="0">
                <a:latin typeface="+mn-lt"/>
              </a:rPr>
              <a:t>Ανάλογα με το ύψος της στέψης διακρίνονται σε </a:t>
            </a:r>
            <a:r>
              <a:rPr lang="el-GR" sz="1800" dirty="0" err="1">
                <a:latin typeface="+mn-lt"/>
              </a:rPr>
              <a:t>έξαλους</a:t>
            </a:r>
            <a:r>
              <a:rPr lang="el-GR" sz="1800" dirty="0">
                <a:latin typeface="+mn-lt"/>
              </a:rPr>
              <a:t>, ίσαλους και βυθισμένους</a:t>
            </a:r>
          </a:p>
          <a:p>
            <a:pPr algn="justLow">
              <a:spcBef>
                <a:spcPts val="0"/>
              </a:spcBef>
              <a:buFontTx/>
              <a:buNone/>
            </a:pPr>
            <a:endParaRPr lang="el-GR" sz="2000" b="0" dirty="0">
              <a:effectLst/>
              <a:latin typeface="+mn-lt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Κυματοθραύστες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974794"/>
            <a:ext cx="9036496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3974794"/>
            <a:ext cx="9036496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>
            <a:lum bright="-21000" contrast="38000"/>
          </a:blip>
          <a:srcRect l="771" t="9286" r="50830" b="55576"/>
          <a:stretch>
            <a:fillRect/>
          </a:stretch>
        </p:blipFill>
        <p:spPr bwMode="auto">
          <a:xfrm>
            <a:off x="323528" y="3933056"/>
            <a:ext cx="4518602" cy="18232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125235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573016"/>
            <a:ext cx="3960440" cy="268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Κυματοθραύστες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974794"/>
            <a:ext cx="9036496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3974794"/>
            <a:ext cx="9036496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>
            <a:lum bright="-3000" contrast="4000"/>
          </a:blip>
          <a:srcRect/>
          <a:stretch>
            <a:fillRect/>
          </a:stretch>
        </p:blipFill>
        <p:spPr bwMode="auto">
          <a:xfrm>
            <a:off x="2195735" y="3540751"/>
            <a:ext cx="4518493" cy="279595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23528" y="1127605"/>
            <a:ext cx="8424936" cy="2369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>
              <a:spcBef>
                <a:spcPts val="0"/>
              </a:spcBef>
            </a:pPr>
            <a:r>
              <a:rPr lang="el-GR" sz="2200" b="1" dirty="0">
                <a:solidFill>
                  <a:srgbClr val="176FB1"/>
                </a:solidFill>
                <a:latin typeface="+mn-lt"/>
              </a:rPr>
              <a:t>Χρησιμότητα</a:t>
            </a:r>
          </a:p>
          <a:p>
            <a:pPr algn="justLow">
              <a:spcBef>
                <a:spcPts val="0"/>
              </a:spcBef>
            </a:pPr>
            <a:endParaRPr lang="en-GB" sz="1800" b="1" u="sng" dirty="0">
              <a:latin typeface="+mn-lt"/>
            </a:endParaRPr>
          </a:p>
          <a:p>
            <a:pPr algn="justLow">
              <a:spcBef>
                <a:spcPts val="0"/>
              </a:spcBef>
            </a:pPr>
            <a:r>
              <a:rPr lang="el-GR" sz="1800" dirty="0">
                <a:latin typeface="+mn-lt"/>
              </a:rPr>
              <a:t>Προστασία ακτών από τη διάβρωση. Κατασκευάζονται, επίσης, κατάντη λιμενικών έργων για να ελεγχθεί η διάβρωση</a:t>
            </a:r>
          </a:p>
          <a:p>
            <a:pPr algn="justLow">
              <a:spcBef>
                <a:spcPts val="0"/>
              </a:spcBef>
            </a:pPr>
            <a:endParaRPr lang="en-GB" sz="1800" dirty="0">
              <a:latin typeface="+mn-lt"/>
            </a:endParaRPr>
          </a:p>
          <a:p>
            <a:pPr algn="justLow">
              <a:spcBef>
                <a:spcPts val="0"/>
              </a:spcBef>
            </a:pPr>
            <a:r>
              <a:rPr lang="el-GR" sz="1800" dirty="0">
                <a:latin typeface="+mn-lt"/>
              </a:rPr>
              <a:t>Προστασία εγκαταστάσεων ελλιμενισμού από τους κυματισμούς</a:t>
            </a:r>
          </a:p>
          <a:p>
            <a:pPr algn="justLow">
              <a:spcBef>
                <a:spcPts val="0"/>
              </a:spcBef>
            </a:pPr>
            <a:endParaRPr lang="el-GR" sz="1800" dirty="0">
              <a:latin typeface="+mn-lt"/>
            </a:endParaRPr>
          </a:p>
          <a:p>
            <a:pPr algn="justLow">
              <a:spcBef>
                <a:spcPts val="0"/>
              </a:spcBef>
            </a:pPr>
            <a:r>
              <a:rPr lang="el-GR" sz="1800" dirty="0">
                <a:latin typeface="+mn-lt"/>
              </a:rPr>
              <a:t>Διατήρηση τεχνητά εμπλουτισμένων ακτών</a:t>
            </a:r>
            <a:endParaRPr lang="el-GR" sz="1800" b="0" dirty="0"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96675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96680" name="Rectangle 8"/>
          <p:cNvSpPr>
            <a:spLocks noChangeArrowheads="1"/>
          </p:cNvSpPr>
          <p:nvPr/>
        </p:nvSpPr>
        <p:spPr bwMode="auto">
          <a:xfrm>
            <a:off x="251520" y="1849080"/>
            <a:ext cx="8568952" cy="1579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el-GR" sz="1800" dirty="0">
                <a:effectLst/>
                <a:latin typeface="+mn-lt"/>
              </a:rPr>
              <a:t>Χρησιμοποιούνται για τη δημιουργία ‘σκιάς’ κυματισμών, παγίδευση άμμου και δημιουργία ελεγχόμενης προσάμμωσης</a:t>
            </a:r>
            <a:r>
              <a:rPr lang="el-GR" sz="1800" dirty="0">
                <a:latin typeface="+mn-lt"/>
              </a:rPr>
              <a:t> </a:t>
            </a:r>
            <a:endParaRPr lang="en-US" sz="1800" dirty="0"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endParaRPr lang="en-US" sz="1800" dirty="0">
              <a:effectLst/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  <a:buFontTx/>
              <a:buNone/>
            </a:pPr>
            <a:r>
              <a:rPr lang="el-GR" sz="1800" dirty="0">
                <a:effectLst/>
                <a:latin typeface="+mn-lt"/>
              </a:rPr>
              <a:t>Ανάλογα με τη σχέση του μήκους </a:t>
            </a:r>
            <a:r>
              <a:rPr lang="el-GR" sz="1800" dirty="0">
                <a:latin typeface="+mn-lt"/>
              </a:rPr>
              <a:t>τους</a:t>
            </a:r>
            <a:r>
              <a:rPr lang="en-GB" sz="1800" dirty="0">
                <a:latin typeface="+mn-lt"/>
              </a:rPr>
              <a:t> </a:t>
            </a:r>
            <a:r>
              <a:rPr lang="en-US" sz="1800" b="1" dirty="0">
                <a:solidFill>
                  <a:srgbClr val="176FB1"/>
                </a:solidFill>
                <a:latin typeface="+mn-lt"/>
              </a:rPr>
              <a:t>L</a:t>
            </a:r>
            <a:r>
              <a:rPr lang="en-US" sz="1800" b="1" baseline="-25000" dirty="0">
                <a:solidFill>
                  <a:srgbClr val="176FB1"/>
                </a:solidFill>
                <a:latin typeface="+mn-lt"/>
              </a:rPr>
              <a:t>s</a:t>
            </a:r>
            <a:r>
              <a:rPr lang="el-GR" sz="1800" dirty="0">
                <a:latin typeface="+mn-lt"/>
              </a:rPr>
              <a:t> και της απόστασής από την ακτή </a:t>
            </a:r>
            <a:r>
              <a:rPr lang="en-US" sz="1800" b="1" dirty="0" err="1">
                <a:solidFill>
                  <a:srgbClr val="176FB1"/>
                </a:solidFill>
                <a:latin typeface="+mn-lt"/>
              </a:rPr>
              <a:t>Y</a:t>
            </a:r>
            <a:r>
              <a:rPr lang="en-US" sz="1800" b="1" baseline="-25000" dirty="0" err="1">
                <a:solidFill>
                  <a:srgbClr val="176FB1"/>
                </a:solidFill>
                <a:latin typeface="+mn-lt"/>
              </a:rPr>
              <a:t>o</a:t>
            </a:r>
            <a:r>
              <a:rPr lang="el-GR" sz="1800" b="1" dirty="0">
                <a:solidFill>
                  <a:srgbClr val="176FB1"/>
                </a:solidFill>
                <a:latin typeface="+mn-lt"/>
              </a:rPr>
              <a:t>,</a:t>
            </a:r>
            <a:r>
              <a:rPr lang="el-GR" sz="1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sz="1800" dirty="0">
                <a:latin typeface="+mn-lt"/>
              </a:rPr>
              <a:t>η προσάμμωση πίσω τους μπορεί να τους συνδέσει με την ακτή (</a:t>
            </a:r>
            <a:r>
              <a:rPr lang="en-US" sz="1800" b="1" dirty="0" err="1">
                <a:solidFill>
                  <a:srgbClr val="176FB1"/>
                </a:solidFill>
                <a:latin typeface="+mn-lt"/>
              </a:rPr>
              <a:t>Y</a:t>
            </a:r>
            <a:r>
              <a:rPr lang="en-US" sz="1800" b="1" baseline="-25000" dirty="0" err="1">
                <a:solidFill>
                  <a:srgbClr val="176FB1"/>
                </a:solidFill>
                <a:latin typeface="+mn-lt"/>
              </a:rPr>
              <a:t>o</a:t>
            </a:r>
            <a:r>
              <a:rPr lang="el-GR" sz="1800" b="1" dirty="0">
                <a:solidFill>
                  <a:srgbClr val="176FB1"/>
                </a:solidFill>
                <a:latin typeface="+mn-lt"/>
              </a:rPr>
              <a:t> &lt; </a:t>
            </a:r>
            <a:r>
              <a:rPr lang="en-US" sz="1800" b="1" dirty="0">
                <a:solidFill>
                  <a:srgbClr val="176FB1"/>
                </a:solidFill>
                <a:latin typeface="+mn-lt"/>
              </a:rPr>
              <a:t>L</a:t>
            </a:r>
            <a:r>
              <a:rPr lang="en-US" sz="1800" b="1" baseline="-25000" dirty="0">
                <a:solidFill>
                  <a:srgbClr val="176FB1"/>
                </a:solidFill>
                <a:latin typeface="+mn-lt"/>
              </a:rPr>
              <a:t>s</a:t>
            </a:r>
            <a:r>
              <a:rPr lang="el-GR" sz="1800" dirty="0">
                <a:latin typeface="+mn-lt"/>
              </a:rPr>
              <a:t>) ή όχι ( </a:t>
            </a:r>
            <a:r>
              <a:rPr lang="en-US" sz="1800" b="1" dirty="0" err="1">
                <a:solidFill>
                  <a:srgbClr val="176FB1"/>
                </a:solidFill>
                <a:latin typeface="+mn-lt"/>
              </a:rPr>
              <a:t>Y</a:t>
            </a:r>
            <a:r>
              <a:rPr lang="en-US" sz="1800" b="1" baseline="-25000" dirty="0" err="1">
                <a:solidFill>
                  <a:srgbClr val="176FB1"/>
                </a:solidFill>
                <a:latin typeface="+mn-lt"/>
              </a:rPr>
              <a:t>o</a:t>
            </a:r>
            <a:r>
              <a:rPr lang="el-GR" sz="1800" b="1" dirty="0">
                <a:solidFill>
                  <a:srgbClr val="176FB1"/>
                </a:solidFill>
                <a:latin typeface="+mn-lt"/>
              </a:rPr>
              <a:t> &gt; </a:t>
            </a:r>
            <a:r>
              <a:rPr lang="en-US" sz="1800" b="1" dirty="0">
                <a:solidFill>
                  <a:srgbClr val="176FB1"/>
                </a:solidFill>
                <a:latin typeface="+mn-lt"/>
              </a:rPr>
              <a:t>L</a:t>
            </a:r>
            <a:r>
              <a:rPr lang="en-US" sz="1800" b="1" baseline="-25000" dirty="0">
                <a:solidFill>
                  <a:srgbClr val="176FB1"/>
                </a:solidFill>
                <a:latin typeface="+mn-lt"/>
              </a:rPr>
              <a:t>s</a:t>
            </a:r>
            <a:r>
              <a:rPr lang="en-US" sz="1800" dirty="0">
                <a:latin typeface="+mn-lt"/>
              </a:rPr>
              <a:t>)</a:t>
            </a:r>
            <a:endParaRPr lang="el-GR" sz="1800" dirty="0">
              <a:latin typeface="+mn-lt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Κυματοθραύστες</a:t>
            </a:r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cxnSp>
        <p:nvCxnSpPr>
          <p:cNvPr id="14" name="13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0305" name="Picture 1"/>
          <p:cNvPicPr>
            <a:picLocks noChangeAspect="1" noChangeArrowheads="1"/>
          </p:cNvPicPr>
          <p:nvPr/>
        </p:nvPicPr>
        <p:blipFill>
          <a:blip r:embed="rId5" cstate="print"/>
          <a:srcRect t="5630" b="46518"/>
          <a:stretch>
            <a:fillRect/>
          </a:stretch>
        </p:blipFill>
        <p:spPr bwMode="auto">
          <a:xfrm>
            <a:off x="846546" y="3571344"/>
            <a:ext cx="7450907" cy="28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51520" y="1179856"/>
            <a:ext cx="91440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solidFill>
                  <a:srgbClr val="176FB1"/>
                </a:solidFill>
                <a:latin typeface="+mn-lt"/>
              </a:rPr>
              <a:t>Αλληλεπίδραση Ακτών και Κυματοθραυστών – Αναδράσεις</a:t>
            </a:r>
            <a:endParaRPr lang="en-US" sz="2200" b="1" dirty="0">
              <a:solidFill>
                <a:srgbClr val="176FB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80" name="Rectangle 8"/>
          <p:cNvSpPr>
            <a:spLocks noChangeArrowheads="1"/>
          </p:cNvSpPr>
          <p:nvPr/>
        </p:nvSpPr>
        <p:spPr bwMode="auto">
          <a:xfrm>
            <a:off x="177107" y="1045359"/>
            <a:ext cx="8623212" cy="1502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el-GR" sz="1700" dirty="0">
                <a:latin typeface="+mn-lt"/>
              </a:rPr>
              <a:t>Λειτουργούν ως εμπόδια στη διάδοση των κυματισμών</a:t>
            </a:r>
            <a:r>
              <a:rPr lang="en-US" sz="1700" dirty="0">
                <a:latin typeface="+mn-lt"/>
              </a:rPr>
              <a:t> </a:t>
            </a:r>
            <a:r>
              <a:rPr lang="el-GR" sz="1700" dirty="0">
                <a:latin typeface="+mn-lt"/>
              </a:rPr>
              <a:t>- διαταράσσουν το κυματικό πεδίο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el-GR" sz="1700" dirty="0">
                <a:latin typeface="+mn-lt"/>
              </a:rPr>
              <a:t>Θεωρώντας εγκάρσια πρόσπτωση</a:t>
            </a:r>
            <a:r>
              <a:rPr lang="en-US" sz="1700" dirty="0">
                <a:latin typeface="+mn-lt"/>
              </a:rPr>
              <a:t> </a:t>
            </a:r>
            <a:r>
              <a:rPr lang="el-GR" sz="1700" dirty="0">
                <a:latin typeface="+mn-lt"/>
              </a:rPr>
              <a:t>κυματισμών, οι κυματισμοί (εξαιτίας της περίθλασης) έχουν μικρότερο ύψος στη ‘σκιά’ του κυματοθραύστη από ότι εκτός του πεδίου επιρροής του</a:t>
            </a:r>
            <a:r>
              <a:rPr lang="en-US" sz="1700" dirty="0">
                <a:latin typeface="+mn-lt"/>
              </a:rPr>
              <a:t> </a:t>
            </a:r>
            <a:endParaRPr lang="el-GR" sz="1700" dirty="0"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el-GR" sz="1700" dirty="0">
                <a:latin typeface="+mn-lt"/>
              </a:rPr>
              <a:t>Η ανύψωση της μέσης στάθμης θάλασσας είναι ανάλογη του ύψους του κύματος και του βάθους στο σημείο θραύση, συνεπώς, δημιουργούνται διαφορές στάθμης</a:t>
            </a:r>
            <a:endParaRPr lang="el-GR" sz="1700" dirty="0">
              <a:effectLst/>
              <a:latin typeface="+mn-lt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Κυματοθραύστες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cxnSp>
        <p:nvCxnSpPr>
          <p:cNvPr id="14" name="13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8471B1D-FAB2-6A85-5C6A-97440D5A4B34}"/>
              </a:ext>
            </a:extLst>
          </p:cNvPr>
          <p:cNvGrpSpPr/>
          <p:nvPr/>
        </p:nvGrpSpPr>
        <p:grpSpPr>
          <a:xfrm>
            <a:off x="107504" y="3068962"/>
            <a:ext cx="8892480" cy="3600398"/>
            <a:chOff x="0" y="2924944"/>
            <a:chExt cx="9144000" cy="3933056"/>
          </a:xfrm>
        </p:grpSpPr>
        <p:sp>
          <p:nvSpPr>
            <p:cNvPr id="796674" name="Rectangle 2"/>
            <p:cNvSpPr>
              <a:spLocks noChangeArrowheads="1"/>
            </p:cNvSpPr>
            <p:nvPr/>
          </p:nvSpPr>
          <p:spPr bwMode="auto">
            <a:xfrm>
              <a:off x="0" y="3219450"/>
              <a:ext cx="914400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796675" name="Rectangle 3"/>
            <p:cNvSpPr>
              <a:spLocks noChangeArrowheads="1"/>
            </p:cNvSpPr>
            <p:nvPr/>
          </p:nvSpPr>
          <p:spPr bwMode="auto">
            <a:xfrm>
              <a:off x="0" y="3219450"/>
              <a:ext cx="914400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9" name="1 - Τίτλος"/>
            <p:cNvSpPr txBox="1">
              <a:spLocks/>
            </p:cNvSpPr>
            <p:nvPr/>
          </p:nvSpPr>
          <p:spPr>
            <a:xfrm>
              <a:off x="0" y="6597352"/>
              <a:ext cx="9144000" cy="260648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27000">
                  <a:srgbClr val="95C9D7"/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31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endParaRPr>
            </a:p>
          </p:txBody>
        </p:sp>
        <p:cxnSp>
          <p:nvCxnSpPr>
            <p:cNvPr id="10" name="9 - Ευθεία γραμμή σύνδεσης"/>
            <p:cNvCxnSpPr/>
            <p:nvPr/>
          </p:nvCxnSpPr>
          <p:spPr>
            <a:xfrm>
              <a:off x="0" y="6597352"/>
              <a:ext cx="9144000" cy="0"/>
            </a:xfrm>
            <a:prstGeom prst="line">
              <a:avLst/>
            </a:prstGeom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81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2924944"/>
              <a:ext cx="6552728" cy="3313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1 - Ορθογώνιο"/>
            <p:cNvSpPr/>
            <p:nvPr/>
          </p:nvSpPr>
          <p:spPr>
            <a:xfrm>
              <a:off x="1590345" y="3046444"/>
              <a:ext cx="21046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dirty="0">
                  <a:solidFill>
                    <a:schemeClr val="bg1"/>
                  </a:solidFill>
                  <a:latin typeface="+mn-lt"/>
                </a:rPr>
                <a:t>Κατανομή ύψους κύματος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12 - Ορθογώνιο"/>
            <p:cNvSpPr/>
            <p:nvPr/>
          </p:nvSpPr>
          <p:spPr>
            <a:xfrm>
              <a:off x="4505130" y="3024082"/>
              <a:ext cx="18876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1400" dirty="0">
                  <a:solidFill>
                    <a:schemeClr val="bg1"/>
                  </a:solidFill>
                  <a:latin typeface="+mn-lt"/>
                </a:rPr>
                <a:t>Ανύψωση της μέσης </a:t>
              </a:r>
            </a:p>
            <a:p>
              <a:pPr algn="ctr"/>
              <a:r>
                <a:rPr lang="el-GR" sz="1400" dirty="0">
                  <a:solidFill>
                    <a:schemeClr val="bg1"/>
                  </a:solidFill>
                  <a:latin typeface="+mn-lt"/>
                </a:rPr>
                <a:t>στάθμης της θάλασσας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80" name="Rectangle 8"/>
          <p:cNvSpPr>
            <a:spLocks noChangeArrowheads="1"/>
          </p:cNvSpPr>
          <p:nvPr/>
        </p:nvSpPr>
        <p:spPr bwMode="auto">
          <a:xfrm>
            <a:off x="215516" y="1446308"/>
            <a:ext cx="8712968" cy="20261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el-GR" sz="1700" dirty="0">
                <a:latin typeface="+mn-lt"/>
              </a:rPr>
              <a:t>Οι διαφορές στάθμης κατά μήκος της ακτής οδηγούν στη δημιουργία κυματογενών ρευμάτων προς το κέντρο της ‘σκιάς’. Τα ρεύματα συναντώνται και εκτρέπονται προς το τεχνικό έργο, σχηματίζοντας δύο στροβίλους αντίθετης φοράς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el-GR" sz="1700" dirty="0">
                <a:latin typeface="+mn-lt"/>
              </a:rPr>
              <a:t>Τα ρεύματα, (και οι κυματισμοί)  μεταφέρουν άμμο από τα άκρα προς το κέντρο της σκιάς, όπου επικρατεί σχετική κυματική ηρεμία και ελαττωμένη </a:t>
            </a:r>
            <a:r>
              <a:rPr lang="el-GR" sz="1700" dirty="0" err="1">
                <a:latin typeface="+mn-lt"/>
              </a:rPr>
              <a:t>στερεομεταφορά</a:t>
            </a:r>
            <a:r>
              <a:rPr lang="el-GR" sz="1700" dirty="0">
                <a:latin typeface="+mn-lt"/>
              </a:rPr>
              <a:t>, και την εναποθέτουν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el-GR" sz="1700" dirty="0">
                <a:latin typeface="+mn-lt"/>
              </a:rPr>
              <a:t>Μεταβάλλεται η αρχική βαθυμετρία, δημιουργείται αποθετική προεξοχή στη «σκιά», και πλευρική διάβρωση</a:t>
            </a:r>
            <a:endParaRPr lang="el-GR" sz="1700" dirty="0">
              <a:effectLst/>
              <a:latin typeface="+mn-lt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Κυματοθραύστες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cxnSp>
        <p:nvCxnSpPr>
          <p:cNvPr id="14" name="13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7295FF5-E972-E99D-FD57-3EE0A2E1789B}"/>
              </a:ext>
            </a:extLst>
          </p:cNvPr>
          <p:cNvGrpSpPr/>
          <p:nvPr/>
        </p:nvGrpSpPr>
        <p:grpSpPr>
          <a:xfrm>
            <a:off x="32589" y="3429000"/>
            <a:ext cx="8643867" cy="3556697"/>
            <a:chOff x="0" y="2968647"/>
            <a:chExt cx="9144000" cy="3889353"/>
          </a:xfrm>
        </p:grpSpPr>
        <p:sp>
          <p:nvSpPr>
            <p:cNvPr id="796674" name="Rectangle 2"/>
            <p:cNvSpPr>
              <a:spLocks noChangeArrowheads="1"/>
            </p:cNvSpPr>
            <p:nvPr/>
          </p:nvSpPr>
          <p:spPr bwMode="auto">
            <a:xfrm>
              <a:off x="0" y="3219450"/>
              <a:ext cx="914400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796675" name="Rectangle 3"/>
            <p:cNvSpPr>
              <a:spLocks noChangeArrowheads="1"/>
            </p:cNvSpPr>
            <p:nvPr/>
          </p:nvSpPr>
          <p:spPr bwMode="auto">
            <a:xfrm>
              <a:off x="0" y="3219450"/>
              <a:ext cx="9144000" cy="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9" name="1 - Τίτλος"/>
            <p:cNvSpPr txBox="1">
              <a:spLocks/>
            </p:cNvSpPr>
            <p:nvPr/>
          </p:nvSpPr>
          <p:spPr>
            <a:xfrm>
              <a:off x="0" y="6597352"/>
              <a:ext cx="9144000" cy="260648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27000">
                  <a:srgbClr val="95C9D7"/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31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endParaRPr>
            </a:p>
          </p:txBody>
        </p:sp>
        <p:cxnSp>
          <p:nvCxnSpPr>
            <p:cNvPr id="10" name="9 - Ευθεία γραμμή σύνδεσης"/>
            <p:cNvCxnSpPr/>
            <p:nvPr/>
          </p:nvCxnSpPr>
          <p:spPr>
            <a:xfrm>
              <a:off x="0" y="6597352"/>
              <a:ext cx="9144000" cy="0"/>
            </a:xfrm>
            <a:prstGeom prst="line">
              <a:avLst/>
            </a:prstGeom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9154" name="Picture 2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403648" y="2968647"/>
              <a:ext cx="7070229" cy="3479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1763688" y="3140968"/>
              <a:ext cx="2880320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el-GR" sz="1400" dirty="0">
                  <a:latin typeface="+mn-lt"/>
                </a:rPr>
                <a:t>Πεδίο κυματογενών ταχυτήτων</a:t>
              </a:r>
              <a:endParaRPr lang="el-GR" sz="1400" dirty="0">
                <a:effectLst/>
                <a:latin typeface="+mn-lt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6804247" y="3140968"/>
              <a:ext cx="1669629" cy="3915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FontTx/>
                <a:buNone/>
              </a:pPr>
              <a:r>
                <a:rPr lang="el-GR" sz="1200" dirty="0">
                  <a:latin typeface="+mn-lt"/>
                </a:rPr>
                <a:t>Εξέλιξη βαθυμετρίας  -δημιουργία προεξοχής</a:t>
              </a:r>
              <a:endParaRPr lang="el-GR" sz="1200" dirty="0">
                <a:effectLst/>
                <a:latin typeface="+mn-lt"/>
              </a:endParaRPr>
            </a:p>
          </p:txBody>
        </p:sp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5516" y="938472"/>
            <a:ext cx="91440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solidFill>
                  <a:srgbClr val="176FB1"/>
                </a:solidFill>
                <a:latin typeface="+mn-lt"/>
              </a:rPr>
              <a:t>Αλληλεπίδραση Ακτών και Κυματοθραυστών – Μορφολογικές αναδράσεις</a:t>
            </a:r>
            <a:endParaRPr lang="en-US" sz="2200" b="1" dirty="0">
              <a:solidFill>
                <a:srgbClr val="176FB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- Υπότιτλος"/>
          <p:cNvSpPr txBox="1">
            <a:spLocks/>
          </p:cNvSpPr>
          <p:nvPr/>
        </p:nvSpPr>
        <p:spPr>
          <a:xfrm>
            <a:off x="755650" y="1341438"/>
            <a:ext cx="7920038" cy="5111750"/>
          </a:xfrm>
          <a:prstGeom prst="rect">
            <a:avLst/>
          </a:prstGeom>
          <a:noFill/>
          <a:ln w="79375" cmpd="thickThin">
            <a:noFill/>
          </a:ln>
        </p:spPr>
        <p:txBody>
          <a:bodyPr>
            <a:normAutofit/>
          </a:bodyPr>
          <a:lstStyle/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endParaRPr lang="el-GR" sz="2000" dirty="0">
              <a:solidFill>
                <a:prstClr val="black"/>
              </a:solidFill>
              <a:latin typeface="Calibri"/>
            </a:endParaRPr>
          </a:p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Κυματομηχανική</a:t>
            </a:r>
          </a:p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Δυναμική </a:t>
            </a:r>
            <a:r>
              <a:rPr lang="el-GR" sz="2000" dirty="0" err="1">
                <a:solidFill>
                  <a:prstClr val="black"/>
                </a:solidFill>
                <a:latin typeface="Calibri"/>
              </a:rPr>
              <a:t>ιζηματολογία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 - Παράκτια Μορφοδυναμική</a:t>
            </a:r>
          </a:p>
          <a:p>
            <a:pPr marL="360363" indent="-36036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</a:rPr>
              <a:t>Παράκτια διάβρωση</a:t>
            </a: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Παράκτια και Λιμενικά Έργα</a:t>
            </a:r>
          </a:p>
          <a:p>
            <a:pPr marL="360363" indent="-360363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  <a:defRPr/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Μέθοδοι παρακολούθησης και μοντελοποίησης Παράκτιας Μορφοδυναμικής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4313" y="214313"/>
            <a:ext cx="8750300" cy="6500812"/>
          </a:xfrm>
          <a:prstGeom prst="rect">
            <a:avLst/>
          </a:prstGeom>
          <a:noFill/>
          <a:ln w="73025" cmpd="thickThin">
            <a:solidFill>
              <a:srgbClr val="176FB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548680"/>
            <a:ext cx="7848872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l-GR" sz="32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Δομή Μαθήματος</a:t>
            </a:r>
            <a:endParaRPr lang="el-GR" sz="3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20080" cy="72424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96675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96680" name="Rectangle 8"/>
          <p:cNvSpPr>
            <a:spLocks noChangeArrowheads="1"/>
          </p:cNvSpPr>
          <p:nvPr/>
        </p:nvSpPr>
        <p:spPr bwMode="auto">
          <a:xfrm>
            <a:off x="251520" y="1484784"/>
            <a:ext cx="864096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400"/>
              </a:spcAft>
            </a:pPr>
            <a:r>
              <a:rPr lang="el-GR" sz="1800" dirty="0">
                <a:latin typeface="+mn-lt"/>
              </a:rPr>
              <a:t>Όταν ο κυματοθραύστης βρίσκεται κοντά στην ακτή </a:t>
            </a:r>
            <a:r>
              <a:rPr lang="el-GR" sz="1800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sz="1800" b="1" dirty="0" err="1">
                <a:solidFill>
                  <a:srgbClr val="176FB1"/>
                </a:solidFill>
                <a:latin typeface="+mn-lt"/>
              </a:rPr>
              <a:t>Y</a:t>
            </a:r>
            <a:r>
              <a:rPr lang="en-US" sz="1800" b="1" baseline="-25000" dirty="0" err="1">
                <a:solidFill>
                  <a:srgbClr val="176FB1"/>
                </a:solidFill>
                <a:latin typeface="+mn-lt"/>
              </a:rPr>
              <a:t>o</a:t>
            </a:r>
            <a:r>
              <a:rPr lang="el-GR" sz="1800" b="1" dirty="0">
                <a:solidFill>
                  <a:srgbClr val="176FB1"/>
                </a:solidFill>
                <a:latin typeface="+mn-lt"/>
              </a:rPr>
              <a:t> &lt; </a:t>
            </a:r>
            <a:r>
              <a:rPr lang="en-US" sz="1800" b="1" dirty="0">
                <a:solidFill>
                  <a:srgbClr val="176FB1"/>
                </a:solidFill>
                <a:latin typeface="+mn-lt"/>
              </a:rPr>
              <a:t>L</a:t>
            </a:r>
            <a:r>
              <a:rPr lang="en-US" sz="1800" b="1" baseline="-25000" dirty="0">
                <a:solidFill>
                  <a:srgbClr val="176FB1"/>
                </a:solidFill>
                <a:latin typeface="+mn-lt"/>
              </a:rPr>
              <a:t>s</a:t>
            </a:r>
            <a:r>
              <a:rPr lang="el-GR" sz="1800" dirty="0">
                <a:solidFill>
                  <a:prstClr val="black"/>
                </a:solidFill>
                <a:latin typeface="+mn-lt"/>
              </a:rPr>
              <a:t>)</a:t>
            </a:r>
            <a:r>
              <a:rPr lang="el-GR" sz="1800" dirty="0">
                <a:latin typeface="+mn-lt"/>
              </a:rPr>
              <a:t>, η προσάμμωση μπορεί να ενωθεί με τον κυματοθραύστη σχηματίζοντας </a:t>
            </a:r>
            <a:r>
              <a:rPr lang="el-GR" sz="1800" dirty="0" err="1">
                <a:latin typeface="+mn-lt"/>
              </a:rPr>
              <a:t>tombolo</a:t>
            </a:r>
            <a:endParaRPr lang="el-GR" sz="1800" dirty="0">
              <a:latin typeface="+mn-lt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Κυματοθραύστες</a:t>
            </a:r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cxnSp>
        <p:nvCxnSpPr>
          <p:cNvPr id="14" name="13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9756" y="2492896"/>
            <a:ext cx="8964488" cy="390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9552" y="2420888"/>
            <a:ext cx="367240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l-GR" sz="1800" dirty="0">
                <a:solidFill>
                  <a:srgbClr val="176FB1"/>
                </a:solidFill>
                <a:latin typeface="+mn-lt"/>
              </a:rPr>
              <a:t>Πεδίο κυματογενών ταχυτήτων</a:t>
            </a:r>
            <a:endParaRPr lang="el-GR" sz="1800" dirty="0">
              <a:solidFill>
                <a:srgbClr val="176FB1"/>
              </a:solidFill>
              <a:effectLst/>
              <a:latin typeface="+mn-lt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660232" y="2348880"/>
            <a:ext cx="2232248" cy="491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l-GR" sz="1600" dirty="0">
                <a:solidFill>
                  <a:srgbClr val="176FB1"/>
                </a:solidFill>
                <a:latin typeface="+mn-lt"/>
              </a:rPr>
              <a:t>Εξέλιξη βαθυμετρίας και δημιουργία </a:t>
            </a:r>
            <a:r>
              <a:rPr lang="en-US" sz="1600" dirty="0" err="1">
                <a:solidFill>
                  <a:srgbClr val="176FB1"/>
                </a:solidFill>
                <a:latin typeface="+mn-lt"/>
              </a:rPr>
              <a:t>tombolo</a:t>
            </a:r>
            <a:endParaRPr lang="el-GR" sz="1600" dirty="0">
              <a:solidFill>
                <a:srgbClr val="176FB1"/>
              </a:solidFill>
              <a:effectLst/>
              <a:latin typeface="+mn-lt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79512" y="957457"/>
            <a:ext cx="91440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solidFill>
                  <a:srgbClr val="176FB1"/>
                </a:solidFill>
                <a:latin typeface="+mn-lt"/>
              </a:rPr>
              <a:t>Αλληλεπίδραση Ακτών και Κυματοθραυστών – Μορφολογικές αναδράσεις</a:t>
            </a:r>
            <a:endParaRPr lang="en-US" sz="2200" b="1" dirty="0">
              <a:solidFill>
                <a:srgbClr val="176FB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Κυματοθραύστες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974794"/>
            <a:ext cx="9036496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3974794"/>
            <a:ext cx="9036496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87524" y="1205999"/>
            <a:ext cx="8568952" cy="251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>
              <a:lnSpc>
                <a:spcPct val="80000"/>
              </a:lnSpc>
              <a:spcBef>
                <a:spcPts val="0"/>
              </a:spcBef>
            </a:pPr>
            <a:r>
              <a:rPr lang="el-GR" sz="2200" b="1" dirty="0" err="1">
                <a:solidFill>
                  <a:srgbClr val="176FB1"/>
                </a:solidFill>
                <a:latin typeface="Calibri"/>
              </a:rPr>
              <a:t>Έξαλοι</a:t>
            </a:r>
            <a:r>
              <a:rPr lang="el-GR" sz="2200" b="1" dirty="0">
                <a:solidFill>
                  <a:srgbClr val="176FB1"/>
                </a:solidFill>
                <a:latin typeface="Calibri"/>
              </a:rPr>
              <a:t> κυματοθραύστες</a:t>
            </a:r>
          </a:p>
          <a:p>
            <a:pPr algn="justLow">
              <a:lnSpc>
                <a:spcPct val="80000"/>
              </a:lnSpc>
              <a:spcBef>
                <a:spcPts val="0"/>
              </a:spcBef>
            </a:pPr>
            <a:endParaRPr lang="el-GR" sz="1800" dirty="0">
              <a:latin typeface="+mn-lt"/>
            </a:endParaRPr>
          </a:p>
          <a:p>
            <a:pPr marL="173038" indent="-173038" algn="justLow">
              <a:spcBef>
                <a:spcPts val="0"/>
              </a:spcBef>
              <a:spcAft>
                <a:spcPts val="400"/>
              </a:spcAft>
            </a:pPr>
            <a:r>
              <a:rPr lang="el-GR" sz="1700" dirty="0">
                <a:latin typeface="+mn-lt"/>
              </a:rPr>
              <a:t>Οι </a:t>
            </a:r>
            <a:r>
              <a:rPr lang="el-GR" sz="1700" dirty="0" err="1">
                <a:latin typeface="+mn-lt"/>
              </a:rPr>
              <a:t>έξαλοι</a:t>
            </a:r>
            <a:r>
              <a:rPr lang="el-GR" sz="1700" dirty="0">
                <a:latin typeface="+mn-lt"/>
              </a:rPr>
              <a:t> κυματοθραύστες κατασκευάζονται με ύψος στέψης πάνω από τη μέση στάθμη της θάλασσας (Μ.Σ.Θ.) μεγαλύτερο των 2 m περίπου. </a:t>
            </a:r>
          </a:p>
          <a:p>
            <a:pPr marL="173038" indent="-173038" algn="justLow">
              <a:spcBef>
                <a:spcPts val="0"/>
              </a:spcBef>
              <a:spcAft>
                <a:spcPts val="400"/>
              </a:spcAft>
              <a:tabLst>
                <a:tab pos="173038" algn="l"/>
              </a:tabLst>
            </a:pPr>
            <a:r>
              <a:rPr lang="el-GR" sz="1700" dirty="0">
                <a:latin typeface="+mn-lt"/>
              </a:rPr>
              <a:t>Σχεδιάζονται έτσι ώστε, κάτω από συνήθεις κυματικές συνθήκες, να τους διαπερνά ένα μικρό μέρος της κυματικής ενέργειας, είτε με την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υπερπήδηση των κυματισμών </a:t>
            </a:r>
            <a:r>
              <a:rPr lang="el-GR" sz="1700" dirty="0">
                <a:latin typeface="+mn-lt"/>
              </a:rPr>
              <a:t>είτε με τη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μετάδοσή τους </a:t>
            </a:r>
            <a:r>
              <a:rPr lang="el-GR" sz="1700" dirty="0">
                <a:latin typeface="+mn-lt"/>
              </a:rPr>
              <a:t>μέσα από το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πορώδες </a:t>
            </a:r>
            <a:r>
              <a:rPr lang="el-GR" sz="1700" dirty="0">
                <a:latin typeface="+mn-lt"/>
              </a:rPr>
              <a:t>της κατασκευής </a:t>
            </a:r>
          </a:p>
          <a:p>
            <a:pPr marL="173038" indent="-173038" algn="justLow">
              <a:spcBef>
                <a:spcPts val="0"/>
              </a:spcBef>
              <a:spcAft>
                <a:spcPts val="400"/>
              </a:spcAft>
              <a:tabLst>
                <a:tab pos="173038" algn="l"/>
              </a:tabLst>
            </a:pPr>
            <a:r>
              <a:rPr lang="el-GR" sz="1700" dirty="0">
                <a:latin typeface="+mn-lt"/>
              </a:rPr>
              <a:t>Κάτω, όμως, από συνθήκες έντονων κυματικών επεισοδίων, με μικρές βέβαια ετήσιες συχνότητες εμφάνισης, σχετικά μεγάλη ενέργεια των κυματισμών μπορεί μεταδοθεί </a:t>
            </a:r>
            <a:r>
              <a:rPr lang="el-GR" sz="1700" dirty="0" err="1">
                <a:latin typeface="+mn-lt"/>
              </a:rPr>
              <a:t>κατάντη</a:t>
            </a:r>
            <a:endParaRPr lang="el-GR" sz="1700" dirty="0">
              <a:latin typeface="+mn-lt"/>
            </a:endParaRPr>
          </a:p>
        </p:txBody>
      </p:sp>
      <p:pic>
        <p:nvPicPr>
          <p:cNvPr id="13301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050535"/>
            <a:ext cx="6707244" cy="23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Κυματοθραύστες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3974794"/>
            <a:ext cx="9036496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3974794"/>
            <a:ext cx="9036496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68312" y="1238623"/>
            <a:ext cx="8496944" cy="19954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>
              <a:lnSpc>
                <a:spcPct val="80000"/>
              </a:lnSpc>
              <a:spcBef>
                <a:spcPts val="0"/>
              </a:spcBef>
            </a:pPr>
            <a:r>
              <a:rPr lang="el-GR" sz="2200" b="1" dirty="0">
                <a:solidFill>
                  <a:srgbClr val="176FB1"/>
                </a:solidFill>
                <a:latin typeface="Calibri"/>
              </a:rPr>
              <a:t>Χαμηλής στέψης και ύφαλοι κυματοθραύστες </a:t>
            </a:r>
          </a:p>
          <a:p>
            <a:pPr algn="justLow">
              <a:lnSpc>
                <a:spcPct val="80000"/>
              </a:lnSpc>
              <a:spcBef>
                <a:spcPts val="0"/>
              </a:spcBef>
            </a:pPr>
            <a:endParaRPr lang="el-GR" sz="1800" dirty="0">
              <a:latin typeface="+mn-lt"/>
            </a:endParaRPr>
          </a:p>
          <a:p>
            <a:pPr marL="173038" indent="-173038" algn="just">
              <a:spcBef>
                <a:spcPts val="0"/>
              </a:spcBef>
              <a:spcAft>
                <a:spcPts val="400"/>
              </a:spcAft>
            </a:pPr>
            <a:r>
              <a:rPr lang="el-GR" sz="1700" dirty="0">
                <a:latin typeface="Calibri" pitchFamily="34" charset="0"/>
                <a:cs typeface="Calibri" pitchFamily="34" charset="0"/>
              </a:rPr>
              <a:t>Η στέψη τους βρίσκεται κάτω από την επιφάνεια της θάλασσας ή και πλησίον της ίσαλης γραμμής, επιτρέποντας τον κυματισμό να τους υπερπηδά και να διαδίδεται </a:t>
            </a:r>
            <a:r>
              <a:rPr lang="el-GR" sz="1700" dirty="0" err="1">
                <a:latin typeface="Calibri" pitchFamily="34" charset="0"/>
                <a:cs typeface="Calibri" pitchFamily="34" charset="0"/>
              </a:rPr>
              <a:t>κατάντη</a:t>
            </a:r>
            <a:r>
              <a:rPr lang="el-GR" sz="17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173038" indent="-173038" algn="just">
              <a:spcBef>
                <a:spcPts val="0"/>
              </a:spcBef>
              <a:spcAft>
                <a:spcPts val="400"/>
              </a:spcAft>
            </a:pPr>
            <a:endParaRPr lang="el-GR" sz="1700" dirty="0">
              <a:latin typeface="Calibri" pitchFamily="34" charset="0"/>
              <a:cs typeface="Calibri" pitchFamily="34" charset="0"/>
            </a:endParaRPr>
          </a:p>
          <a:p>
            <a:pPr marL="173038" indent="-173038" algn="just">
              <a:spcBef>
                <a:spcPts val="0"/>
              </a:spcBef>
              <a:spcAft>
                <a:spcPts val="400"/>
              </a:spcAft>
            </a:pPr>
            <a:r>
              <a:rPr lang="el-GR" sz="1700" dirty="0">
                <a:latin typeface="Calibri" pitchFamily="34" charset="0"/>
                <a:cs typeface="Calibri" pitchFamily="34" charset="0"/>
              </a:rPr>
              <a:t>Λόγω της παρουσίας τους, ένα μέρος της κυματικής ενέργειας ανακλάται προς τα ανοιχτά, ένα μέρος αποσβένεται λόγω θραύσης και ένα μέρος της μεταδίδεται προς την ακτή.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t="53743"/>
          <a:stretch>
            <a:fillRect/>
          </a:stretch>
        </p:blipFill>
        <p:spPr bwMode="auto">
          <a:xfrm>
            <a:off x="1187624" y="4064560"/>
            <a:ext cx="7356788" cy="237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05891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2707" y="1412776"/>
            <a:ext cx="8424936" cy="3016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3038" indent="-173038" algn="just">
              <a:spcAft>
                <a:spcPts val="600"/>
              </a:spcAft>
            </a:pPr>
            <a:r>
              <a:rPr lang="el-GR" sz="1700" dirty="0">
                <a:latin typeface="+mn-lt"/>
              </a:rPr>
              <a:t>Το μήκος του κυματοθραύστη πρέπει να είναι &gt; 2 μήκη κύματος για το οποίο σχεδιάζεται </a:t>
            </a:r>
          </a:p>
          <a:p>
            <a:pPr marL="173038" indent="-173038" algn="just">
              <a:spcAft>
                <a:spcPts val="600"/>
              </a:spcAft>
            </a:pPr>
            <a:r>
              <a:rPr lang="el-GR" sz="1700" dirty="0">
                <a:latin typeface="+mn-lt"/>
              </a:rPr>
              <a:t>Αν θέλουμε </a:t>
            </a:r>
            <a:r>
              <a:rPr lang="el-GR" sz="1700" dirty="0" err="1">
                <a:latin typeface="+mn-lt"/>
              </a:rPr>
              <a:t>tombolo</a:t>
            </a:r>
            <a:r>
              <a:rPr lang="el-GR" sz="1700" dirty="0">
                <a:latin typeface="+mn-lt"/>
              </a:rPr>
              <a:t>, ο κυματοθραύστης πρέπει να κατασκευαστεί πλησίον της ακτής,  συγκεκριμένα, ο λόγος του μήκους του κυματοθραύστη 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Ls</a:t>
            </a:r>
            <a:r>
              <a:rPr lang="el-GR" sz="1700" dirty="0">
                <a:latin typeface="+mn-lt"/>
              </a:rPr>
              <a:t> προς την απόστασή του από την ακτή 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Y</a:t>
            </a:r>
            <a:r>
              <a:rPr lang="el-GR" sz="1700" b="1" baseline="-25000" dirty="0" err="1">
                <a:solidFill>
                  <a:srgbClr val="176FB1"/>
                </a:solidFill>
                <a:latin typeface="+mn-lt"/>
              </a:rPr>
              <a:t>o</a:t>
            </a:r>
            <a:r>
              <a:rPr lang="el-GR" sz="1700" dirty="0">
                <a:latin typeface="+mn-lt"/>
              </a:rPr>
              <a:t>, πρέπει να είναι σχετικά μεγάλος</a:t>
            </a:r>
            <a:r>
              <a:rPr lang="el-GR" sz="1700" dirty="0">
                <a:solidFill>
                  <a:srgbClr val="176FB1"/>
                </a:solidFill>
                <a:latin typeface="+mn-lt"/>
              </a:rPr>
              <a:t>,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L</a:t>
            </a:r>
            <a:r>
              <a:rPr lang="el-GR" sz="1700" b="1" baseline="-25000" dirty="0">
                <a:solidFill>
                  <a:srgbClr val="176FB1"/>
                </a:solidFill>
                <a:latin typeface="+mn-lt"/>
              </a:rPr>
              <a:t>s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/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Y</a:t>
            </a:r>
            <a:r>
              <a:rPr lang="el-GR" sz="1700" b="1" baseline="-25000" dirty="0" err="1">
                <a:solidFill>
                  <a:srgbClr val="176FB1"/>
                </a:solidFill>
                <a:latin typeface="+mn-lt"/>
              </a:rPr>
              <a:t>o</a:t>
            </a:r>
            <a:r>
              <a:rPr lang="el-GR" sz="1700" b="1" baseline="-25000" dirty="0">
                <a:solidFill>
                  <a:srgbClr val="176FB1"/>
                </a:solidFill>
                <a:latin typeface="+mn-lt"/>
              </a:rPr>
              <a:t>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&gt; 2,3</a:t>
            </a:r>
            <a:r>
              <a:rPr lang="el-GR" sz="1700" dirty="0">
                <a:latin typeface="+mn-lt"/>
              </a:rPr>
              <a:t> </a:t>
            </a:r>
          </a:p>
          <a:p>
            <a:pPr marL="173038" indent="-173038" algn="just">
              <a:spcAft>
                <a:spcPts val="600"/>
              </a:spcAft>
            </a:pPr>
            <a:r>
              <a:rPr lang="el-GR" sz="1700" dirty="0">
                <a:latin typeface="+mn-lt"/>
              </a:rPr>
              <a:t>Για τιμές του λόγου 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L</a:t>
            </a:r>
            <a:r>
              <a:rPr lang="el-GR" sz="1700" b="1" baseline="-25000" dirty="0" err="1">
                <a:solidFill>
                  <a:srgbClr val="176FB1"/>
                </a:solidFill>
                <a:latin typeface="+mn-lt"/>
              </a:rPr>
              <a:t>s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/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Y</a:t>
            </a:r>
            <a:r>
              <a:rPr lang="el-GR" sz="1700" b="1" baseline="-25000" dirty="0" err="1">
                <a:solidFill>
                  <a:srgbClr val="176FB1"/>
                </a:solidFill>
                <a:latin typeface="+mn-lt"/>
              </a:rPr>
              <a:t>o</a:t>
            </a:r>
            <a:r>
              <a:rPr lang="el-GR" sz="1700" dirty="0">
                <a:solidFill>
                  <a:srgbClr val="176FB1"/>
                </a:solidFill>
                <a:latin typeface="+mn-lt"/>
              </a:rPr>
              <a:t>,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L</a:t>
            </a:r>
            <a:r>
              <a:rPr lang="el-GR" sz="1700" b="1" baseline="-25000" dirty="0">
                <a:solidFill>
                  <a:srgbClr val="176FB1"/>
                </a:solidFill>
                <a:latin typeface="+mn-lt"/>
              </a:rPr>
              <a:t>s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/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Y</a:t>
            </a:r>
            <a:r>
              <a:rPr lang="el-GR" sz="1700" b="1" baseline="-25000" dirty="0" err="1">
                <a:solidFill>
                  <a:srgbClr val="176FB1"/>
                </a:solidFill>
                <a:latin typeface="+mn-lt"/>
              </a:rPr>
              <a:t>o</a:t>
            </a:r>
            <a:r>
              <a:rPr lang="el-GR" sz="1700" b="1" baseline="-25000" dirty="0">
                <a:solidFill>
                  <a:srgbClr val="176FB1"/>
                </a:solidFill>
                <a:latin typeface="+mn-lt"/>
              </a:rPr>
              <a:t>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&lt; 1.5</a:t>
            </a:r>
            <a:r>
              <a:rPr lang="el-GR" sz="1700" dirty="0">
                <a:latin typeface="+mn-lt"/>
              </a:rPr>
              <a:t> σχηματίζεται προεξοχή</a:t>
            </a:r>
            <a:r>
              <a:rPr lang="en-US" sz="1700" dirty="0">
                <a:latin typeface="+mn-lt"/>
              </a:rPr>
              <a:t> </a:t>
            </a:r>
            <a:r>
              <a:rPr lang="el-GR" sz="1700" dirty="0">
                <a:latin typeface="+mn-lt"/>
              </a:rPr>
              <a:t> Μικρότερες τιμές του λόγου,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L</a:t>
            </a:r>
            <a:r>
              <a:rPr lang="el-GR" sz="1700" b="1" baseline="-25000" dirty="0">
                <a:solidFill>
                  <a:srgbClr val="176FB1"/>
                </a:solidFill>
                <a:latin typeface="+mn-lt"/>
              </a:rPr>
              <a:t>s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/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Y</a:t>
            </a:r>
            <a:r>
              <a:rPr lang="el-GR" sz="1700" b="1" baseline="-25000" dirty="0" err="1">
                <a:solidFill>
                  <a:srgbClr val="176FB1"/>
                </a:solidFill>
                <a:latin typeface="+mn-lt"/>
              </a:rPr>
              <a:t>o</a:t>
            </a:r>
            <a:r>
              <a:rPr lang="el-GR" sz="1700" b="1" baseline="-25000" dirty="0">
                <a:solidFill>
                  <a:srgbClr val="176FB1"/>
                </a:solidFill>
                <a:latin typeface="+mn-lt"/>
              </a:rPr>
              <a:t>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&lt; 0.5</a:t>
            </a:r>
            <a:r>
              <a:rPr lang="el-GR" sz="1700" dirty="0">
                <a:latin typeface="+mn-lt"/>
              </a:rPr>
              <a:t>, οδηγούν στον σχηματισμό ασθενούς προεξοχής, ενώ για πολύ μικρές τιμές,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L</a:t>
            </a:r>
            <a:r>
              <a:rPr lang="el-GR" sz="1700" b="1" baseline="-25000" dirty="0">
                <a:solidFill>
                  <a:srgbClr val="176FB1"/>
                </a:solidFill>
                <a:latin typeface="+mn-lt"/>
              </a:rPr>
              <a:t>s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/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Y</a:t>
            </a:r>
            <a:r>
              <a:rPr lang="el-GR" sz="1700" b="1" baseline="-25000" dirty="0" err="1">
                <a:solidFill>
                  <a:srgbClr val="176FB1"/>
                </a:solidFill>
                <a:latin typeface="+mn-lt"/>
              </a:rPr>
              <a:t>o</a:t>
            </a:r>
            <a:r>
              <a:rPr lang="el-GR" sz="1700" b="1" baseline="-25000" dirty="0">
                <a:solidFill>
                  <a:srgbClr val="176FB1"/>
                </a:solidFill>
                <a:latin typeface="+mn-lt"/>
              </a:rPr>
              <a:t>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&lt; 0.2</a:t>
            </a:r>
            <a:r>
              <a:rPr lang="el-GR" sz="1700" dirty="0">
                <a:latin typeface="+mn-lt"/>
              </a:rPr>
              <a:t>, επιφέρουν μικρές μορφολογικές μεταβολές </a:t>
            </a:r>
          </a:p>
          <a:p>
            <a:pPr marL="173038" indent="-173038" algn="just">
              <a:spcAft>
                <a:spcPts val="600"/>
              </a:spcAft>
            </a:pPr>
            <a:r>
              <a:rPr lang="el-GR" sz="1700" dirty="0">
                <a:latin typeface="+mn-lt"/>
              </a:rPr>
              <a:t>Σε σύστημα κυματοθραυστών, εάν η απόσταση μεταξύ των κυματοθραυστών 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Lg</a:t>
            </a:r>
            <a:r>
              <a:rPr lang="el-GR" sz="17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sz="1700" dirty="0">
                <a:latin typeface="+mn-lt"/>
              </a:rPr>
              <a:t>είναι &lt; 80 % της απόστασης από την ακτή 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Y</a:t>
            </a:r>
            <a:r>
              <a:rPr lang="el-GR" sz="1700" b="1" baseline="-25000" dirty="0" err="1">
                <a:solidFill>
                  <a:srgbClr val="176FB1"/>
                </a:solidFill>
                <a:latin typeface="+mn-lt"/>
              </a:rPr>
              <a:t>o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 ( L</a:t>
            </a:r>
            <a:r>
              <a:rPr lang="el-GR" sz="1700" b="1" baseline="-25000" dirty="0">
                <a:solidFill>
                  <a:srgbClr val="176FB1"/>
                </a:solidFill>
                <a:latin typeface="+mn-lt"/>
              </a:rPr>
              <a:t>g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/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Y</a:t>
            </a:r>
            <a:r>
              <a:rPr lang="el-GR" sz="1700" b="1" baseline="-25000" dirty="0" err="1">
                <a:solidFill>
                  <a:srgbClr val="176FB1"/>
                </a:solidFill>
                <a:latin typeface="+mn-lt"/>
              </a:rPr>
              <a:t>o</a:t>
            </a:r>
            <a:r>
              <a:rPr lang="el-GR" sz="1700" b="1" baseline="-25000" dirty="0">
                <a:solidFill>
                  <a:srgbClr val="176FB1"/>
                </a:solidFill>
                <a:latin typeface="+mn-lt"/>
              </a:rPr>
              <a:t>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&lt; 0.8)</a:t>
            </a:r>
            <a:r>
              <a:rPr lang="el-GR" sz="1700" dirty="0">
                <a:solidFill>
                  <a:srgbClr val="176FB1"/>
                </a:solidFill>
                <a:latin typeface="+mn-lt"/>
              </a:rPr>
              <a:t>, </a:t>
            </a:r>
            <a:r>
              <a:rPr lang="el-GR" sz="1700" dirty="0">
                <a:latin typeface="+mn-lt"/>
              </a:rPr>
              <a:t>δεν θα επέλθει διάβρωση στα κενά </a:t>
            </a:r>
          </a:p>
          <a:p>
            <a:pPr marL="173038" indent="-173038" algn="just">
              <a:spcAft>
                <a:spcPts val="600"/>
              </a:spcAft>
            </a:pPr>
            <a:r>
              <a:rPr lang="el-GR" sz="1700" dirty="0">
                <a:latin typeface="+mn-lt"/>
              </a:rPr>
              <a:t>Για 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L</a:t>
            </a:r>
            <a:r>
              <a:rPr lang="el-GR" sz="1700" b="1" baseline="-25000" dirty="0" err="1">
                <a:solidFill>
                  <a:srgbClr val="176FB1"/>
                </a:solidFill>
                <a:latin typeface="+mn-lt"/>
              </a:rPr>
              <a:t>g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/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Y</a:t>
            </a:r>
            <a:r>
              <a:rPr lang="el-GR" sz="1700" b="1" baseline="-25000" dirty="0" err="1">
                <a:solidFill>
                  <a:srgbClr val="176FB1"/>
                </a:solidFill>
                <a:latin typeface="+mn-lt"/>
              </a:rPr>
              <a:t>o</a:t>
            </a:r>
            <a:r>
              <a:rPr lang="el-GR" sz="1700" b="1" baseline="-25000" dirty="0">
                <a:solidFill>
                  <a:srgbClr val="176FB1"/>
                </a:solidFill>
                <a:latin typeface="+mn-lt"/>
              </a:rPr>
              <a:t>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&gt; 0.8-1.3</a:t>
            </a:r>
            <a:r>
              <a:rPr lang="el-GR" sz="1700" dirty="0">
                <a:solidFill>
                  <a:srgbClr val="176FB1"/>
                </a:solidFill>
                <a:latin typeface="+mn-lt"/>
              </a:rPr>
              <a:t> </a:t>
            </a:r>
            <a:r>
              <a:rPr lang="el-GR" sz="1700" dirty="0">
                <a:latin typeface="+mn-lt"/>
              </a:rPr>
              <a:t>μικρή διάβρωση, ενώ όταν 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L</a:t>
            </a:r>
            <a:r>
              <a:rPr lang="el-GR" sz="1700" b="1" baseline="-25000" dirty="0" err="1">
                <a:solidFill>
                  <a:srgbClr val="176FB1"/>
                </a:solidFill>
                <a:latin typeface="+mn-lt"/>
              </a:rPr>
              <a:t>g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/</a:t>
            </a:r>
            <a:r>
              <a:rPr lang="el-GR" sz="1700" b="1" dirty="0" err="1">
                <a:solidFill>
                  <a:srgbClr val="176FB1"/>
                </a:solidFill>
                <a:latin typeface="+mn-lt"/>
              </a:rPr>
              <a:t>Y</a:t>
            </a:r>
            <a:r>
              <a:rPr lang="el-GR" sz="1700" b="1" baseline="-25000" dirty="0" err="1">
                <a:solidFill>
                  <a:srgbClr val="176FB1"/>
                </a:solidFill>
                <a:latin typeface="+mn-lt"/>
              </a:rPr>
              <a:t>o</a:t>
            </a:r>
            <a:r>
              <a:rPr lang="el-GR" sz="1700" b="1" baseline="-25000" dirty="0">
                <a:solidFill>
                  <a:srgbClr val="176FB1"/>
                </a:solidFill>
                <a:latin typeface="+mn-lt"/>
              </a:rPr>
              <a:t> </a:t>
            </a:r>
            <a:r>
              <a:rPr lang="el-GR" sz="1700" b="1" dirty="0">
                <a:solidFill>
                  <a:srgbClr val="176FB1"/>
                </a:solidFill>
                <a:latin typeface="+mn-lt"/>
              </a:rPr>
              <a:t>&gt; 1.3</a:t>
            </a:r>
            <a:r>
              <a:rPr lang="el-GR" sz="1700" dirty="0">
                <a:latin typeface="+mn-lt"/>
              </a:rPr>
              <a:t>, σημαντική διάβρωση</a:t>
            </a:r>
            <a:endParaRPr lang="el-GR" sz="1800" dirty="0">
              <a:latin typeface="+mn-lt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Κυματοθραύστες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626139"/>
            <a:ext cx="4392488" cy="187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79512" y="911824"/>
            <a:ext cx="5976664" cy="48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Tx/>
              <a:buNone/>
            </a:pPr>
            <a:r>
              <a:rPr lang="el-GR" sz="2200" b="1" dirty="0">
                <a:solidFill>
                  <a:srgbClr val="176FB1"/>
                </a:solidFill>
                <a:latin typeface="+mn-lt"/>
              </a:rPr>
              <a:t>Κανόνες σχεδιασμού </a:t>
            </a:r>
            <a:r>
              <a:rPr lang="el-GR" sz="2200" b="1" dirty="0" err="1">
                <a:solidFill>
                  <a:srgbClr val="176FB1"/>
                </a:solidFill>
                <a:latin typeface="+mn-lt"/>
              </a:rPr>
              <a:t>έξαλων</a:t>
            </a:r>
            <a:r>
              <a:rPr lang="el-GR" sz="2200" b="1" dirty="0">
                <a:solidFill>
                  <a:srgbClr val="176FB1"/>
                </a:solidFill>
                <a:latin typeface="+mn-lt"/>
              </a:rPr>
              <a:t> κυματοθραυστών </a:t>
            </a:r>
            <a:endParaRPr lang="el-GR" sz="2200" dirty="0">
              <a:solidFill>
                <a:srgbClr val="176FB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8" name="Rectangle 8"/>
          <p:cNvSpPr>
            <a:spLocks noChangeArrowheads="1"/>
          </p:cNvSpPr>
          <p:nvPr/>
        </p:nvSpPr>
        <p:spPr bwMode="auto">
          <a:xfrm>
            <a:off x="107504" y="1061740"/>
            <a:ext cx="9144000" cy="44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</a:pPr>
            <a:r>
              <a:rPr lang="el-GR" sz="2000" b="1" dirty="0">
                <a:solidFill>
                  <a:srgbClr val="000000"/>
                </a:solidFill>
                <a:latin typeface="+mn-lt"/>
              </a:rPr>
              <a:t>Τεχνητή αναπλήρωση σε συνδυασμό με κυματοθραύστες παράλληλα στην ακτή</a:t>
            </a:r>
            <a:endParaRPr lang="el-GR" sz="2200" dirty="0">
              <a:effectLst/>
              <a:latin typeface="+mn-lt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Κυματοθραύστες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132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988840"/>
            <a:ext cx="7128792" cy="22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71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365103"/>
            <a:ext cx="6925850" cy="201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69379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69381" name="Rectangle 5"/>
          <p:cNvSpPr>
            <a:spLocks noChangeArrowheads="1"/>
          </p:cNvSpPr>
          <p:nvPr/>
        </p:nvSpPr>
        <p:spPr bwMode="auto">
          <a:xfrm>
            <a:off x="251520" y="1052736"/>
            <a:ext cx="8496300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>
              <a:spcAft>
                <a:spcPts val="600"/>
              </a:spcAft>
              <a:buFontTx/>
              <a:buNone/>
            </a:pPr>
            <a:r>
              <a:rPr lang="el-GR" sz="1700" b="0" dirty="0">
                <a:effectLst/>
                <a:latin typeface="+mn-lt"/>
              </a:rPr>
              <a:t>Στόχος η κυματική</a:t>
            </a:r>
            <a:r>
              <a:rPr lang="el-GR" sz="17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l-GR" sz="1700" b="0" dirty="0">
                <a:effectLst/>
                <a:latin typeface="+mn-lt"/>
              </a:rPr>
              <a:t>προστασία και η δημιουργία </a:t>
            </a:r>
            <a:r>
              <a:rPr lang="el-GR" sz="1700" b="0" dirty="0" err="1">
                <a:effectLst/>
                <a:latin typeface="+mn-lt"/>
              </a:rPr>
              <a:t>λιμενολεκανών</a:t>
            </a:r>
            <a:r>
              <a:rPr lang="el-GR" sz="1700" b="0" dirty="0">
                <a:effectLst/>
                <a:latin typeface="+mn-lt"/>
              </a:rPr>
              <a:t>.</a:t>
            </a:r>
          </a:p>
          <a:p>
            <a:pPr algn="justLow">
              <a:spcAft>
                <a:spcPts val="600"/>
              </a:spcAft>
              <a:buFontTx/>
              <a:buNone/>
            </a:pPr>
            <a:endParaRPr lang="el-GR" sz="1700" b="0" dirty="0">
              <a:effectLst/>
              <a:latin typeface="+mn-lt"/>
            </a:endParaRPr>
          </a:p>
          <a:p>
            <a:pPr algn="justLow">
              <a:spcAft>
                <a:spcPts val="600"/>
              </a:spcAft>
              <a:buFontTx/>
              <a:buNone/>
            </a:pPr>
            <a:r>
              <a:rPr lang="el-GR" sz="1700" b="0" dirty="0">
                <a:effectLst/>
                <a:latin typeface="+mn-lt"/>
              </a:rPr>
              <a:t>Διάκριση σε προσήνεμους (σε σχέση με την κατεύθυνση των επικρατούντων</a:t>
            </a:r>
            <a:r>
              <a:rPr lang="en-US" sz="1700" b="0" dirty="0">
                <a:effectLst/>
                <a:latin typeface="+mn-lt"/>
              </a:rPr>
              <a:t> </a:t>
            </a:r>
            <a:r>
              <a:rPr lang="el-GR" sz="1700" b="0" dirty="0">
                <a:effectLst/>
                <a:latin typeface="+mn-lt"/>
              </a:rPr>
              <a:t>κυματισμών) και υπήνεμους</a:t>
            </a:r>
          </a:p>
        </p:txBody>
      </p:sp>
      <p:sp>
        <p:nvSpPr>
          <p:cNvPr id="869382" name="Rectangle 6"/>
          <p:cNvSpPr>
            <a:spLocks noChangeArrowheads="1"/>
          </p:cNvSpPr>
          <p:nvPr/>
        </p:nvSpPr>
        <p:spPr bwMode="auto">
          <a:xfrm>
            <a:off x="5940152" y="5373216"/>
            <a:ext cx="327585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l-GR" sz="1600" b="0" dirty="0">
                <a:solidFill>
                  <a:srgbClr val="176FB1"/>
                </a:solidFill>
                <a:effectLst/>
                <a:latin typeface="+mn-lt"/>
              </a:rPr>
              <a:t>Διαμόρφωση </a:t>
            </a:r>
            <a:r>
              <a:rPr lang="el-GR" sz="1600" b="0" dirty="0" err="1">
                <a:solidFill>
                  <a:srgbClr val="176FB1"/>
                </a:solidFill>
                <a:effectLst/>
                <a:latin typeface="+mn-lt"/>
              </a:rPr>
              <a:t>λιμενολεκάνης</a:t>
            </a:r>
            <a:r>
              <a:rPr lang="el-GR" sz="1600" b="0" dirty="0">
                <a:solidFill>
                  <a:srgbClr val="176FB1"/>
                </a:solidFill>
                <a:effectLst/>
                <a:latin typeface="+mn-lt"/>
              </a:rPr>
              <a:t> με προσήνεμο και υπήνεμο μόλο</a:t>
            </a:r>
          </a:p>
        </p:txBody>
      </p:sp>
      <p:pic>
        <p:nvPicPr>
          <p:cNvPr id="8693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19416"/>
            <a:ext cx="5472608" cy="3390575"/>
          </a:xfrm>
          <a:prstGeom prst="rect">
            <a:avLst/>
          </a:prstGeom>
          <a:noFill/>
          <a:ln w="28575" algn="ctr">
            <a:solidFill>
              <a:srgbClr val="FF6600"/>
            </a:solidFill>
            <a:miter lim="800000"/>
            <a:headEnd/>
            <a:tailEnd/>
          </a:ln>
          <a:effectLst/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Μόλοι</a:t>
            </a:r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68355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868357" name="Picture 5" descr="fabulous-waterfront-lo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841455" cy="4553169"/>
          </a:xfrm>
          <a:prstGeom prst="rect">
            <a:avLst/>
          </a:prstGeom>
          <a:noFill/>
          <a:ln w="28575" algn="ctr">
            <a:solidFill>
              <a:srgbClr val="FF6600"/>
            </a:solidFill>
            <a:miter lim="800000"/>
            <a:headEnd/>
            <a:tailEnd/>
          </a:ln>
          <a:effectLst/>
        </p:spPr>
      </p:pic>
      <p:sp>
        <p:nvSpPr>
          <p:cNvPr id="868359" name="Rectangle 7"/>
          <p:cNvSpPr>
            <a:spLocks noChangeArrowheads="1"/>
          </p:cNvSpPr>
          <p:nvPr/>
        </p:nvSpPr>
        <p:spPr bwMode="auto">
          <a:xfrm>
            <a:off x="1115616" y="5805264"/>
            <a:ext cx="676875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l-GR" sz="1800" b="0" dirty="0">
                <a:solidFill>
                  <a:srgbClr val="176FB1"/>
                </a:solidFill>
                <a:effectLst/>
                <a:latin typeface="+mn-lt"/>
              </a:rPr>
              <a:t>Διαμόρφωση </a:t>
            </a:r>
            <a:r>
              <a:rPr lang="el-GR" sz="1800" b="0" dirty="0" err="1">
                <a:solidFill>
                  <a:srgbClr val="176FB1"/>
                </a:solidFill>
                <a:effectLst/>
                <a:latin typeface="+mn-lt"/>
              </a:rPr>
              <a:t>λιμενολεκάνης</a:t>
            </a:r>
            <a:r>
              <a:rPr lang="el-GR" sz="1800" b="0" dirty="0">
                <a:solidFill>
                  <a:srgbClr val="176FB1"/>
                </a:solidFill>
                <a:effectLst/>
                <a:latin typeface="+mn-lt"/>
              </a:rPr>
              <a:t> με προσήνεμο και υπήνεμο μόλο</a:t>
            </a: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Μόλοι</a:t>
            </a: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>
            <a:extLst>
              <a:ext uri="{FF2B5EF4-FFF2-40B4-BE49-F238E27FC236}">
                <a16:creationId xmlns:a16="http://schemas.microsoft.com/office/drawing/2014/main" id="{FDA718EC-B570-4DC8-B037-78603A5368F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Επίδραση της ανόδου της θαλάσσιας στάθμης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FBDA95-05CB-4681-A596-4B08DA27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F3285EC-0787-44D0-86F0-377668E63B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9" b="9348"/>
          <a:stretch/>
        </p:blipFill>
        <p:spPr>
          <a:xfrm>
            <a:off x="3571318" y="1485551"/>
            <a:ext cx="5544616" cy="429926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B12D7-7406-449B-836C-08BC556555E7}"/>
              </a:ext>
            </a:extLst>
          </p:cNvPr>
          <p:cNvSpPr txBox="1">
            <a:spLocks/>
          </p:cNvSpPr>
          <p:nvPr/>
        </p:nvSpPr>
        <p:spPr>
          <a:xfrm>
            <a:off x="4067944" y="5961073"/>
            <a:ext cx="4774684" cy="5040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rgbClr val="3333FF"/>
                </a:solidFill>
              </a:rPr>
              <a:t>Freeboard</a:t>
            </a:r>
            <a:r>
              <a:rPr lang="el-GR" sz="1800" i="1" dirty="0">
                <a:solidFill>
                  <a:srgbClr val="3333FF"/>
                </a:solidFill>
              </a:rPr>
              <a:t> αποβάθρας κάτω από την Κλιματική Αλλαγή</a:t>
            </a:r>
            <a:r>
              <a:rPr lang="en-US" sz="1800" i="1" dirty="0">
                <a:solidFill>
                  <a:srgbClr val="3333FF"/>
                </a:solidFill>
              </a:rPr>
              <a:t> </a:t>
            </a:r>
            <a:r>
              <a:rPr lang="el-GR" sz="1800" i="1" dirty="0">
                <a:solidFill>
                  <a:srgbClr val="3333FF"/>
                </a:solidFill>
              </a:rPr>
              <a:t>(</a:t>
            </a:r>
            <a:r>
              <a:rPr lang="en-US" sz="1800" i="1" dirty="0">
                <a:solidFill>
                  <a:srgbClr val="3333FF"/>
                </a:solidFill>
              </a:rPr>
              <a:t>Monioudi et al, 2025)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800" i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26ECB-3F00-49E5-9270-D14DCA1243DB}"/>
              </a:ext>
            </a:extLst>
          </p:cNvPr>
          <p:cNvSpPr txBox="1"/>
          <p:nvPr/>
        </p:nvSpPr>
        <p:spPr>
          <a:xfrm>
            <a:off x="114933" y="1484415"/>
            <a:ext cx="34563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λιμένες είναι ιδιαίτερα ευάλωτοι στην ΚΑ</a:t>
            </a:r>
          </a:p>
          <a:p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Εκτός από τις πιθανές αλλαγές στο </a:t>
            </a:r>
            <a:r>
              <a:rPr lang="el-G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ανεμολογικό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/κυματικό καθεστώς που μπορεί να επιτρέψουν την διείσδυση κυματισμών, οι αποβάθρες εκτίθενται στην άνοδο της θαλάσσιας στάθμης </a:t>
            </a:r>
          </a:p>
          <a:p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Εξαιρετικά σημαντικό το ύψος της αποβάθρας πάνω από την στάθμη της θάλασσας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(freeboard)</a:t>
            </a: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Εμπορικά πλοία &gt; 1.5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Αλιευτικά &gt; 0.6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Μικρά σκάφη 0.2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14400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8" name="Rectangle 4"/>
          <p:cNvSpPr>
            <a:spLocks noChangeArrowheads="1"/>
          </p:cNvSpPr>
          <p:nvPr/>
        </p:nvSpPr>
        <p:spPr bwMode="auto">
          <a:xfrm>
            <a:off x="719572" y="2348880"/>
            <a:ext cx="7956884" cy="3360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975" indent="-1809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176FB1"/>
                </a:solidFill>
                <a:latin typeface="Calibri" pitchFamily="34" charset="0"/>
              </a:rPr>
              <a:t>1.  </a:t>
            </a:r>
            <a:r>
              <a:rPr lang="el-GR" sz="2000" dirty="0">
                <a:solidFill>
                  <a:srgbClr val="176FB1"/>
                </a:solidFill>
                <a:latin typeface="Calibri" pitchFamily="34" charset="0"/>
              </a:rPr>
              <a:t>Εισαγωγή </a:t>
            </a:r>
            <a:r>
              <a:rPr lang="el-GR" sz="2000" b="0" dirty="0">
                <a:solidFill>
                  <a:srgbClr val="176FB1"/>
                </a:solidFill>
                <a:effectLst/>
                <a:latin typeface="Calibri" pitchFamily="34" charset="0"/>
              </a:rPr>
              <a:t> </a:t>
            </a:r>
          </a:p>
          <a:p>
            <a:pPr marL="180975" indent="-180975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l-GR" sz="2000" b="0" dirty="0">
              <a:effectLst/>
              <a:latin typeface="Calibri" pitchFamily="34" charset="0"/>
            </a:endParaRPr>
          </a:p>
          <a:p>
            <a:pPr marL="180975" indent="-1809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GB" sz="2000" b="0" dirty="0">
                <a:solidFill>
                  <a:srgbClr val="176FB1"/>
                </a:solidFill>
                <a:effectLst/>
                <a:latin typeface="Calibri" pitchFamily="34" charset="0"/>
              </a:rPr>
              <a:t>2.  </a:t>
            </a:r>
            <a:r>
              <a:rPr lang="el-GR" sz="2000" b="0" dirty="0">
                <a:solidFill>
                  <a:srgbClr val="176FB1"/>
                </a:solidFill>
                <a:effectLst/>
                <a:latin typeface="Calibri" pitchFamily="34" charset="0"/>
              </a:rPr>
              <a:t>Τύποι παράκτιων </a:t>
            </a:r>
            <a:r>
              <a:rPr lang="el-GR" sz="2000" dirty="0">
                <a:solidFill>
                  <a:srgbClr val="176FB1"/>
                </a:solidFill>
                <a:latin typeface="Calibri" pitchFamily="34" charset="0"/>
              </a:rPr>
              <a:t>και λιμενικών </a:t>
            </a:r>
            <a:r>
              <a:rPr lang="el-GR" sz="2000" b="0" dirty="0">
                <a:solidFill>
                  <a:srgbClr val="176FB1"/>
                </a:solidFill>
                <a:effectLst/>
                <a:latin typeface="Calibri" pitchFamily="34" charset="0"/>
              </a:rPr>
              <a:t>έργων </a:t>
            </a:r>
            <a:endParaRPr lang="en-GB" sz="2000" b="0" dirty="0">
              <a:solidFill>
                <a:srgbClr val="176FB1"/>
              </a:solidFill>
              <a:effectLst/>
              <a:latin typeface="Calibri" pitchFamily="34" charset="0"/>
            </a:endParaRPr>
          </a:p>
          <a:p>
            <a:pPr marL="625475" indent="-354013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b="0" dirty="0">
                <a:effectLst/>
                <a:latin typeface="Calibri" pitchFamily="34" charset="0"/>
              </a:rPr>
              <a:t>Βραχίονες-πρόβολοι</a:t>
            </a:r>
            <a:endParaRPr lang="en-GB" sz="2000" b="0" dirty="0">
              <a:effectLst/>
              <a:latin typeface="Calibri" pitchFamily="34" charset="0"/>
            </a:endParaRPr>
          </a:p>
          <a:p>
            <a:pPr marL="625475" indent="-354013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>
                <a:latin typeface="Calibri" pitchFamily="34" charset="0"/>
              </a:rPr>
              <a:t>Κ</a:t>
            </a:r>
            <a:r>
              <a:rPr lang="el-GR" sz="2000" b="0" dirty="0">
                <a:effectLst/>
                <a:latin typeface="Calibri" pitchFamily="34" charset="0"/>
              </a:rPr>
              <a:t>υματοθραύστες</a:t>
            </a:r>
            <a:endParaRPr lang="en-GB" sz="2000" b="0" dirty="0">
              <a:effectLst/>
              <a:latin typeface="Calibri" pitchFamily="34" charset="0"/>
            </a:endParaRPr>
          </a:p>
          <a:p>
            <a:pPr marL="625475" indent="-354013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>
                <a:latin typeface="Calibri" pitchFamily="34" charset="0"/>
              </a:rPr>
              <a:t>Θωρακίσεις ακτών - Παράκτιοι τοίχοι</a:t>
            </a:r>
            <a:endParaRPr lang="en-GB" sz="2000" dirty="0">
              <a:latin typeface="Calibri" pitchFamily="34" charset="0"/>
            </a:endParaRPr>
          </a:p>
          <a:p>
            <a:pPr marL="625475" indent="-354013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>
                <a:latin typeface="Calibri" pitchFamily="34" charset="0"/>
              </a:rPr>
              <a:t>Μόλοι</a:t>
            </a:r>
            <a:endParaRPr lang="en-GB" sz="2000" dirty="0">
              <a:latin typeface="Calibri" pitchFamily="34" charset="0"/>
            </a:endParaRPr>
          </a:p>
          <a:p>
            <a:pPr marL="180975" indent="-1809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el-GR" sz="2000" b="0" dirty="0">
                <a:effectLst/>
                <a:latin typeface="Calibri" pitchFamily="34" charset="0"/>
              </a:rPr>
              <a:t>	</a:t>
            </a:r>
            <a:endParaRPr lang="en-US" sz="2000" b="0" dirty="0">
              <a:effectLst/>
              <a:latin typeface="Calibri" pitchFamily="34" charset="0"/>
            </a:endParaRPr>
          </a:p>
          <a:p>
            <a:pPr marL="180975" indent="-1809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el-GR" sz="2000" b="0" dirty="0">
                <a:effectLst/>
                <a:latin typeface="Calibri" pitchFamily="34" charset="0"/>
              </a:rPr>
              <a:t>Βασικά λειτουργικά/κατασκευαστικά στοιχεία,  αναδιαμόρφωση της ακτής)</a:t>
            </a:r>
          </a:p>
          <a:p>
            <a:pPr marL="180975" indent="-180975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l-GR" sz="2000" b="0" dirty="0">
              <a:effectLst/>
              <a:latin typeface="Calibri" pitchFamily="34" charset="0"/>
            </a:endParaRPr>
          </a:p>
        </p:txBody>
      </p:sp>
      <p:sp>
        <p:nvSpPr>
          <p:cNvPr id="840709" name="Text Box 5"/>
          <p:cNvSpPr txBox="1">
            <a:spLocks noChangeArrowheads="1"/>
          </p:cNvSpPr>
          <p:nvPr/>
        </p:nvSpPr>
        <p:spPr bwMode="auto">
          <a:xfrm>
            <a:off x="777959" y="1637625"/>
            <a:ext cx="12961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l-GR" sz="2400" dirty="0">
                <a:solidFill>
                  <a:srgbClr val="176FB1"/>
                </a:solidFill>
                <a:effectLst/>
                <a:latin typeface="Calibri" pitchFamily="34" charset="0"/>
              </a:rPr>
              <a:t>ΣΥΝΟΨΗ</a:t>
            </a:r>
            <a:endParaRPr lang="en-US" sz="2400" dirty="0">
              <a:solidFill>
                <a:srgbClr val="176FB1"/>
              </a:solidFill>
              <a:effectLst/>
              <a:latin typeface="Calibri" pitchFamily="34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 eaLnBrk="0" hangingPunct="0">
              <a:spcBef>
                <a:spcPts val="1800"/>
              </a:spcBef>
            </a:pPr>
            <a:r>
              <a:rPr lang="el-GR" sz="2800" b="1" dirty="0"/>
              <a:t>Παράκτια και Λιμενικά Έργα</a:t>
            </a: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20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5402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54023" name="Rectangle 7"/>
          <p:cNvSpPr>
            <a:spLocks noChangeArrowheads="1"/>
          </p:cNvSpPr>
          <p:nvPr/>
        </p:nvSpPr>
        <p:spPr bwMode="auto">
          <a:xfrm>
            <a:off x="467544" y="1340767"/>
            <a:ext cx="8280920" cy="371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10800" bIns="10800">
            <a:spAutoFit/>
          </a:bodyPr>
          <a:lstStyle/>
          <a:p>
            <a:pPr marL="342900" indent="-342900">
              <a:spcAft>
                <a:spcPts val="0"/>
              </a:spcAft>
              <a:buFontTx/>
              <a:buNone/>
            </a:pPr>
            <a:endParaRPr lang="el-GR" sz="2000" dirty="0">
              <a:effectLst/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FontTx/>
              <a:buNone/>
            </a:pPr>
            <a:r>
              <a:rPr lang="el-GR" sz="2200" b="1" dirty="0">
                <a:solidFill>
                  <a:srgbClr val="176FB1"/>
                </a:solidFill>
                <a:effectLst/>
                <a:latin typeface="Calibri" pitchFamily="34" charset="0"/>
              </a:rPr>
              <a:t>Αποστολή</a:t>
            </a:r>
            <a:endParaRPr lang="el-GR" sz="2200" b="1" dirty="0">
              <a:solidFill>
                <a:srgbClr val="176FB1"/>
              </a:solidFill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FontTx/>
              <a:buNone/>
            </a:pPr>
            <a:endParaRPr lang="en-US" sz="2000" b="1" dirty="0">
              <a:effectLst/>
              <a:latin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el-GR" sz="2000" dirty="0">
                <a:effectLst/>
                <a:latin typeface="Calibri" pitchFamily="34" charset="0"/>
              </a:rPr>
              <a:t>Η προστασία και διευκόλυνση της εξυπηρέτησης σκαφών</a:t>
            </a:r>
            <a:r>
              <a:rPr lang="en-US" sz="2000" dirty="0">
                <a:effectLst/>
                <a:latin typeface="Calibri" pitchFamily="34" charset="0"/>
              </a:rPr>
              <a:t> </a:t>
            </a:r>
            <a:r>
              <a:rPr lang="el-GR" sz="2000" dirty="0">
                <a:effectLst/>
                <a:latin typeface="Calibri" pitchFamily="34" charset="0"/>
              </a:rPr>
              <a:t>(λιμενικά έργα)</a:t>
            </a:r>
            <a:endParaRPr lang="en-US" sz="2000" dirty="0">
              <a:effectLst/>
              <a:latin typeface="Calibri" pitchFamily="34" charset="0"/>
            </a:endParaRPr>
          </a:p>
          <a:p>
            <a:pPr>
              <a:spcAft>
                <a:spcPts val="0"/>
              </a:spcAft>
            </a:pPr>
            <a:endParaRPr lang="el-GR" sz="2000" dirty="0">
              <a:effectLst/>
              <a:latin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el-GR" sz="2000" dirty="0">
                <a:effectLst/>
                <a:latin typeface="Calibri" pitchFamily="34" charset="0"/>
              </a:rPr>
              <a:t>Πιο πρόσφατα</a:t>
            </a:r>
            <a:r>
              <a:rPr lang="en-US" sz="2000" dirty="0">
                <a:effectLst/>
                <a:latin typeface="Calibri" pitchFamily="34" charset="0"/>
              </a:rPr>
              <a:t>,</a:t>
            </a:r>
            <a:r>
              <a:rPr lang="el-GR" sz="2000" dirty="0">
                <a:effectLst/>
                <a:latin typeface="Calibri" pitchFamily="34" charset="0"/>
              </a:rPr>
              <a:t> ανάγκη προστασίας των παρακτίων ζωνών από την διάβρωση και εμφάνιση/και </a:t>
            </a:r>
            <a:r>
              <a:rPr lang="el-GR" sz="2000" dirty="0">
                <a:latin typeface="Calibri" pitchFamily="34" charset="0"/>
              </a:rPr>
              <a:t>ανάπτυξη </a:t>
            </a:r>
            <a:r>
              <a:rPr lang="el-GR" sz="2000" dirty="0">
                <a:effectLst/>
                <a:latin typeface="Calibri" pitchFamily="34" charset="0"/>
              </a:rPr>
              <a:t>τεχνικών έργων και με άλλες αποστολές, όπως </a:t>
            </a:r>
          </a:p>
          <a:p>
            <a:pPr marL="342900" indent="-342900">
              <a:spcAft>
                <a:spcPts val="0"/>
              </a:spcAft>
              <a:buFontTx/>
              <a:buNone/>
            </a:pPr>
            <a:endParaRPr lang="el-GR" sz="2000" dirty="0">
              <a:effectLst/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l-GR" sz="2000" dirty="0">
                <a:effectLst/>
                <a:latin typeface="Calibri" pitchFamily="34" charset="0"/>
              </a:rPr>
              <a:t>υποβρύχια διάθεση υγρών λυμάτων/αποβλήτων</a:t>
            </a: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l-GR" sz="2000" dirty="0">
                <a:effectLst/>
                <a:latin typeface="Calibri" pitchFamily="34" charset="0"/>
              </a:rPr>
              <a:t>υποβρύχια δικτύωση μεταξύ ξηράς και νήσων - μεταφορά νερού, καυσίμων, ρεύματος, τηλεπικοινωνίας </a:t>
            </a:r>
            <a:r>
              <a:rPr lang="el-GR" sz="2000" dirty="0" err="1">
                <a:effectLst/>
                <a:latin typeface="Calibri" pitchFamily="34" charset="0"/>
              </a:rPr>
              <a:t>κλπ</a:t>
            </a:r>
            <a:endParaRPr lang="el-GR" sz="2000" dirty="0">
              <a:effectLst/>
              <a:latin typeface="Calibri" pitchFamily="34" charset="0"/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el-GR" sz="2000" dirty="0">
                <a:effectLst/>
                <a:latin typeface="Calibri" pitchFamily="34" charset="0"/>
              </a:rPr>
              <a:t>ανάπτυξη ιχθυοκαλλιέργειας</a:t>
            </a: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lvl="0" algn="ctr" eaLnBrk="0" hangingPunct="0">
              <a:spcBef>
                <a:spcPts val="1800"/>
              </a:spcBef>
            </a:pPr>
            <a:r>
              <a:rPr lang="el-GR" sz="2800" b="1" dirty="0"/>
              <a:t>Παράκτια και Λιμενικά Έργα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6" name="Rectangle 4"/>
          <p:cNvSpPr>
            <a:spLocks noChangeArrowheads="1"/>
          </p:cNvSpPr>
          <p:nvPr/>
        </p:nvSpPr>
        <p:spPr bwMode="auto">
          <a:xfrm>
            <a:off x="539552" y="1810464"/>
            <a:ext cx="8424936" cy="40380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>
              <a:lnSpc>
                <a:spcPct val="130000"/>
              </a:lnSpc>
              <a:tabLst>
                <a:tab pos="292100" algn="l"/>
              </a:tabLst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Διάκριση σε δύο βασικές κατηγορίες ανάλογα με τη διάταξή τους ανεξάρτητα αποστολής </a:t>
            </a:r>
          </a:p>
          <a:p>
            <a:pPr marL="271463" indent="-271463" algn="justLow">
              <a:lnSpc>
                <a:spcPct val="130000"/>
              </a:lnSpc>
              <a:buFont typeface="Arial" pitchFamily="34" charset="0"/>
              <a:buChar char="•"/>
              <a:tabLst>
                <a:tab pos="292100" algn="l"/>
              </a:tabLst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Εγκάρσια προς την ακτή (π.χ. βραχίονες) και </a:t>
            </a:r>
          </a:p>
          <a:p>
            <a:pPr marL="271463" indent="-271463" algn="justLow">
              <a:lnSpc>
                <a:spcPct val="130000"/>
              </a:lnSpc>
              <a:buFont typeface="Arial" pitchFamily="34" charset="0"/>
              <a:buChar char="•"/>
              <a:tabLst>
                <a:tab pos="292100" algn="l"/>
              </a:tabLst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Παράλληλα προς την ακτή (κυματοθραύστες, παράκτιοι τοίχοι)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71463" indent="-271463" algn="justLow">
              <a:lnSpc>
                <a:spcPct val="130000"/>
              </a:lnSpc>
              <a:buFont typeface="Arial" pitchFamily="34" charset="0"/>
              <a:buChar char="•"/>
              <a:tabLst>
                <a:tab pos="292100" algn="l"/>
              </a:tabLst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71463" indent="-271463" algn="justLow">
              <a:lnSpc>
                <a:spcPct val="130000"/>
              </a:lnSpc>
              <a:tabLst>
                <a:tab pos="292100" algn="l"/>
              </a:tabLst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Κυριότεροι τύποι παράκτιων τεχνικών έργων είναι:</a:t>
            </a:r>
          </a:p>
          <a:p>
            <a:pPr marL="625475" indent="-354013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>
                <a:latin typeface="Calibri" pitchFamily="34" charset="0"/>
              </a:rPr>
              <a:t>Βραχίονες-πρόβολοι</a:t>
            </a:r>
            <a:endParaRPr lang="en-GB" sz="2000" dirty="0">
              <a:latin typeface="Calibri" pitchFamily="34" charset="0"/>
            </a:endParaRPr>
          </a:p>
          <a:p>
            <a:pPr marL="625475" indent="-354013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>
                <a:latin typeface="Calibri" pitchFamily="34" charset="0"/>
              </a:rPr>
              <a:t>Κυματοθραύστες</a:t>
            </a:r>
            <a:endParaRPr lang="en-GB" sz="2000" dirty="0">
              <a:latin typeface="Calibri" pitchFamily="34" charset="0"/>
            </a:endParaRPr>
          </a:p>
          <a:p>
            <a:pPr marL="625475" indent="-354013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>
                <a:latin typeface="Calibri" pitchFamily="34" charset="0"/>
              </a:rPr>
              <a:t>Θωρακίσεις ακτών - Παράκτιοι τοίχοι</a:t>
            </a:r>
            <a:endParaRPr lang="en-GB" sz="2000" dirty="0">
              <a:latin typeface="Calibri" pitchFamily="34" charset="0"/>
            </a:endParaRPr>
          </a:p>
          <a:p>
            <a:pPr marL="625475" indent="-354013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dirty="0">
                <a:latin typeface="Calibri" pitchFamily="34" charset="0"/>
              </a:rPr>
              <a:t>Μόλοι</a:t>
            </a:r>
            <a:endParaRPr lang="en-GB" sz="2000" dirty="0">
              <a:latin typeface="Calibri" pitchFamily="34" charset="0"/>
            </a:endParaRPr>
          </a:p>
          <a:p>
            <a:pPr marL="180975" indent="-1809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el-GR" sz="2000" dirty="0">
                <a:latin typeface="Calibri" pitchFamily="34" charset="0"/>
              </a:rPr>
              <a:t>	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7637" name="Text Box 5"/>
          <p:cNvSpPr txBox="1">
            <a:spLocks noChangeArrowheads="1"/>
          </p:cNvSpPr>
          <p:nvPr/>
        </p:nvSpPr>
        <p:spPr bwMode="auto">
          <a:xfrm>
            <a:off x="539552" y="1160340"/>
            <a:ext cx="532859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Κατηγορίες παράκτιων τεχνικών έργων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algn="ctr" eaLnBrk="0" hangingPunct="0"/>
            <a:r>
              <a:rPr lang="el-GR" sz="2800" b="1" dirty="0">
                <a:solidFill>
                  <a:prstClr val="black"/>
                </a:solidFill>
              </a:rPr>
              <a:t>Τύποι παράκτιων τεχνικών έργων</a:t>
            </a: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l-GR" sz="32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6" name="Rectangle 6"/>
          <p:cNvSpPr>
            <a:spLocks noChangeArrowheads="1"/>
          </p:cNvSpPr>
          <p:nvPr/>
        </p:nvSpPr>
        <p:spPr bwMode="auto">
          <a:xfrm>
            <a:off x="323528" y="1124744"/>
            <a:ext cx="8712968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>
              <a:spcBef>
                <a:spcPts val="0"/>
              </a:spcBef>
            </a:pPr>
            <a:r>
              <a:rPr lang="el-GR" sz="2000" dirty="0">
                <a:latin typeface="+mn-lt"/>
              </a:rPr>
              <a:t>Οι </a:t>
            </a:r>
            <a:r>
              <a:rPr lang="el-GR" sz="2000" b="1" dirty="0">
                <a:latin typeface="+mn-lt"/>
              </a:rPr>
              <a:t>βραχίονες</a:t>
            </a:r>
            <a:r>
              <a:rPr lang="el-GR" sz="2000" dirty="0">
                <a:latin typeface="+mn-lt"/>
              </a:rPr>
              <a:t> (</a:t>
            </a:r>
            <a:r>
              <a:rPr lang="el-GR" sz="2000" dirty="0" err="1">
                <a:latin typeface="+mn-lt"/>
              </a:rPr>
              <a:t>gro</a:t>
            </a:r>
            <a:r>
              <a:rPr lang="en-US" sz="2000" dirty="0" err="1">
                <a:latin typeface="+mn-lt"/>
              </a:rPr>
              <a:t>ynes</a:t>
            </a:r>
            <a:r>
              <a:rPr lang="el-GR" sz="2000" dirty="0">
                <a:latin typeface="+mn-lt"/>
              </a:rPr>
              <a:t>) κατασκευάζονται </a:t>
            </a:r>
            <a:r>
              <a:rPr lang="el-GR" sz="2000" b="1" dirty="0">
                <a:latin typeface="+mn-lt"/>
              </a:rPr>
              <a:t>εγκάρσια</a:t>
            </a:r>
            <a:r>
              <a:rPr lang="el-GR" sz="2000" dirty="0">
                <a:latin typeface="+mn-lt"/>
              </a:rPr>
              <a:t> ή </a:t>
            </a:r>
            <a:r>
              <a:rPr lang="el-GR" sz="2000" b="1" dirty="0">
                <a:latin typeface="+mn-lt"/>
              </a:rPr>
              <a:t>υπό γωνία </a:t>
            </a:r>
            <a:r>
              <a:rPr lang="el-GR" sz="2000" dirty="0">
                <a:latin typeface="+mn-lt"/>
              </a:rPr>
              <a:t>ως προς την ακτογραμμή και βρίσκονται σε επαφή με την ακτή. </a:t>
            </a:r>
          </a:p>
          <a:p>
            <a:pPr algn="justLow">
              <a:spcBef>
                <a:spcPts val="0"/>
              </a:spcBef>
            </a:pPr>
            <a:endParaRPr lang="el-GR" sz="2000" dirty="0">
              <a:latin typeface="+mn-lt"/>
            </a:endParaRPr>
          </a:p>
          <a:p>
            <a:pPr algn="justLow">
              <a:spcBef>
                <a:spcPts val="0"/>
              </a:spcBef>
            </a:pPr>
            <a:r>
              <a:rPr lang="el-GR" sz="2000" dirty="0">
                <a:latin typeface="+mn-lt"/>
              </a:rPr>
              <a:t>Επιμήκη έργα με στενή στέψη/ διατομή και ίσως χαμηλής στέψης (βυθισμένοι)</a:t>
            </a:r>
          </a:p>
          <a:p>
            <a:pPr algn="justLow">
              <a:spcBef>
                <a:spcPts val="0"/>
              </a:spcBef>
            </a:pPr>
            <a:endParaRPr lang="el-GR" sz="2000" dirty="0">
              <a:latin typeface="+mn-lt"/>
            </a:endParaRPr>
          </a:p>
          <a:p>
            <a:pPr algn="justLow">
              <a:spcBef>
                <a:spcPts val="0"/>
              </a:spcBef>
            </a:pPr>
            <a:r>
              <a:rPr lang="el-GR" sz="2000" dirty="0">
                <a:latin typeface="+mn-lt"/>
              </a:rPr>
              <a:t>Έναρξη </a:t>
            </a:r>
            <a:r>
              <a:rPr lang="el-GR" sz="2000" b="1" dirty="0">
                <a:latin typeface="+mn-lt"/>
              </a:rPr>
              <a:t>πίσω </a:t>
            </a:r>
            <a:r>
              <a:rPr lang="el-GR" sz="2000" dirty="0">
                <a:latin typeface="+mn-lt"/>
              </a:rPr>
              <a:t>από τη </a:t>
            </a:r>
            <a:r>
              <a:rPr lang="el-GR" sz="2000" b="1" dirty="0">
                <a:latin typeface="+mn-lt"/>
              </a:rPr>
              <a:t>γραμμή αιγιαλού (</a:t>
            </a:r>
            <a:r>
              <a:rPr lang="el-GR" sz="2000" dirty="0">
                <a:latin typeface="+mn-lt"/>
              </a:rPr>
              <a:t>του </a:t>
            </a:r>
            <a:r>
              <a:rPr lang="el-GR" sz="2000" b="1" dirty="0">
                <a:latin typeface="+mn-lt"/>
              </a:rPr>
              <a:t>χειμέριου κύματος </a:t>
            </a:r>
            <a:r>
              <a:rPr lang="el-GR" sz="2000" dirty="0">
                <a:latin typeface="+mn-lt"/>
              </a:rPr>
              <a:t>- </a:t>
            </a:r>
            <a:r>
              <a:rPr lang="en-US" sz="2000" dirty="0">
                <a:latin typeface="+mn-lt"/>
              </a:rPr>
              <a:t>wave run up</a:t>
            </a:r>
            <a:r>
              <a:rPr lang="en-US" sz="2000" b="1" dirty="0">
                <a:latin typeface="+mn-lt"/>
              </a:rPr>
              <a:t>) </a:t>
            </a:r>
            <a:endParaRPr lang="el-GR" sz="2000" b="1" dirty="0">
              <a:latin typeface="+mn-lt"/>
            </a:endParaRPr>
          </a:p>
          <a:p>
            <a:pPr algn="justLow">
              <a:spcBef>
                <a:spcPts val="0"/>
              </a:spcBef>
            </a:pPr>
            <a:endParaRPr lang="el-GR" sz="2000" dirty="0">
              <a:latin typeface="+mn-lt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Πρόβολοι - Βραχίονες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1262593" name="Picture 1"/>
          <p:cNvPicPr>
            <a:picLocks noChangeAspect="1" noChangeArrowheads="1"/>
          </p:cNvPicPr>
          <p:nvPr/>
        </p:nvPicPr>
        <p:blipFill>
          <a:blip r:embed="rId5" cstate="print">
            <a:lum bright="-37000" contrast="56000"/>
          </a:blip>
          <a:srcRect/>
          <a:stretch>
            <a:fillRect/>
          </a:stretch>
        </p:blipFill>
        <p:spPr bwMode="auto">
          <a:xfrm>
            <a:off x="179512" y="3284984"/>
            <a:ext cx="521648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692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581128"/>
            <a:ext cx="4572000" cy="211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78246" name="Rectangle 6"/>
          <p:cNvSpPr>
            <a:spLocks noChangeArrowheads="1"/>
          </p:cNvSpPr>
          <p:nvPr/>
        </p:nvSpPr>
        <p:spPr bwMode="auto">
          <a:xfrm>
            <a:off x="431540" y="1844824"/>
            <a:ext cx="8280920" cy="289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Low">
              <a:spcBef>
                <a:spcPts val="0"/>
              </a:spcBef>
            </a:pPr>
            <a:r>
              <a:rPr lang="el-GR" sz="2200" b="1" dirty="0">
                <a:solidFill>
                  <a:srgbClr val="176FB1"/>
                </a:solidFill>
                <a:latin typeface="+mn-lt"/>
              </a:rPr>
              <a:t>Χρησιμότητα</a:t>
            </a:r>
          </a:p>
          <a:p>
            <a:pPr algn="justLow">
              <a:spcBef>
                <a:spcPts val="0"/>
              </a:spcBef>
            </a:pPr>
            <a:endParaRPr lang="en-GB" sz="2000" b="1" u="sng" dirty="0">
              <a:latin typeface="+mn-lt"/>
            </a:endParaRPr>
          </a:p>
          <a:p>
            <a:pPr algn="justLow">
              <a:spcBef>
                <a:spcPts val="0"/>
              </a:spcBef>
            </a:pPr>
            <a:r>
              <a:rPr lang="el-GR" sz="2000" dirty="0">
                <a:latin typeface="+mn-lt"/>
              </a:rPr>
              <a:t>Κατασκευάζονται σε ακτές που διαβρώνονται ή όταν χρειάζεται αύξηση του πλάτους</a:t>
            </a:r>
            <a:r>
              <a:rPr lang="en-GB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μιας αμμώδους παραλίας. </a:t>
            </a:r>
          </a:p>
          <a:p>
            <a:pPr marL="271463" indent="-271463" algn="justLow">
              <a:spcBef>
                <a:spcPts val="0"/>
              </a:spcBef>
              <a:buFont typeface="Wingdings" pitchFamily="2" charset="2"/>
              <a:buChar char="Ø"/>
            </a:pPr>
            <a:endParaRPr lang="en-GB" sz="2000" dirty="0">
              <a:latin typeface="+mn-lt"/>
            </a:endParaRPr>
          </a:p>
          <a:p>
            <a:pPr algn="justLow">
              <a:spcBef>
                <a:spcPts val="0"/>
              </a:spcBef>
            </a:pPr>
            <a:r>
              <a:rPr lang="el-GR" sz="2000" dirty="0">
                <a:latin typeface="+mn-lt"/>
              </a:rPr>
              <a:t>Κατασκευάζονται στην</a:t>
            </a:r>
            <a:r>
              <a:rPr lang="en-GB" sz="2000" dirty="0">
                <a:latin typeface="+mn-lt"/>
              </a:rPr>
              <a:t> </a:t>
            </a:r>
            <a:r>
              <a:rPr lang="el-GR" sz="2000" b="1" dirty="0">
                <a:latin typeface="+mn-lt"/>
              </a:rPr>
              <a:t>είσοδο λιμένων </a:t>
            </a:r>
            <a:r>
              <a:rPr lang="el-GR" sz="2000" dirty="0">
                <a:latin typeface="+mn-lt"/>
              </a:rPr>
              <a:t>για να εμποδίσουν τη μεταφορά και εναπόθεση ιζημάτων στο εσωτερικό της</a:t>
            </a:r>
            <a:r>
              <a:rPr lang="en-GB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λιμενολεκάνης</a:t>
            </a:r>
            <a:r>
              <a:rPr lang="el-GR" sz="2000" dirty="0">
                <a:latin typeface="+mn-lt"/>
              </a:rPr>
              <a:t>.</a:t>
            </a:r>
          </a:p>
          <a:p>
            <a:pPr marL="271463" indent="-271463" algn="justLow">
              <a:spcBef>
                <a:spcPts val="0"/>
              </a:spcBef>
              <a:buFont typeface="Wingdings" pitchFamily="2" charset="2"/>
              <a:buChar char="Ø"/>
            </a:pPr>
            <a:endParaRPr lang="el-GR" sz="2000" b="0" dirty="0">
              <a:effectLst/>
              <a:latin typeface="+mn-lt"/>
            </a:endParaRPr>
          </a:p>
          <a:p>
            <a:pPr algn="justLow">
              <a:spcBef>
                <a:spcPts val="0"/>
              </a:spcBef>
            </a:pPr>
            <a:r>
              <a:rPr lang="el-GR" sz="2000" dirty="0">
                <a:latin typeface="+mn-lt"/>
              </a:rPr>
              <a:t>Διατήρηση τεχνητά εμπλουτισμένων ακτών</a:t>
            </a:r>
            <a:endParaRPr lang="el-GR" sz="2000" b="0" dirty="0">
              <a:effectLst/>
              <a:latin typeface="+mn-lt"/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Πρόβολοι - Βραχίονες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84387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242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7" y="1549359"/>
            <a:ext cx="6012160" cy="405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284292" y="5576517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i="1" dirty="0">
                <a:solidFill>
                  <a:srgbClr val="176FB1"/>
                </a:solidFill>
                <a:latin typeface="+mn-lt"/>
              </a:rPr>
              <a:t>Κυματισμοί και πεδίο κυματογενών </a:t>
            </a:r>
            <a:r>
              <a:rPr lang="el-GR" sz="1600" i="1" dirty="0" err="1">
                <a:solidFill>
                  <a:srgbClr val="176FB1"/>
                </a:solidFill>
                <a:latin typeface="+mn-lt"/>
              </a:rPr>
              <a:t>ρευματων</a:t>
            </a:r>
            <a:r>
              <a:rPr lang="el-GR" sz="1600" i="1" dirty="0">
                <a:solidFill>
                  <a:srgbClr val="176FB1"/>
                </a:solidFill>
                <a:latin typeface="+mn-lt"/>
              </a:rPr>
              <a:t> παρουσία προβόλου (Η=1.5 m, T=6.0 s)</a:t>
            </a:r>
            <a:endParaRPr lang="en-GB" sz="1600" i="1" dirty="0">
              <a:solidFill>
                <a:srgbClr val="176FB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098334" y="1765005"/>
            <a:ext cx="2952328" cy="32224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sz="1800" b="1" dirty="0">
                <a:solidFill>
                  <a:srgbClr val="176FB1"/>
                </a:solidFill>
                <a:latin typeface="+mn-lt"/>
              </a:rPr>
              <a:t>Ο βραχίονας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latin typeface="+mn-lt"/>
              </a:rPr>
              <a:t>αποτελεί </a:t>
            </a:r>
            <a:r>
              <a:rPr lang="el-GR" sz="1600" b="1" dirty="0" err="1">
                <a:latin typeface="+mn-lt"/>
              </a:rPr>
              <a:t>αδιαπέρατο</a:t>
            </a:r>
            <a:r>
              <a:rPr lang="el-GR" sz="1600" b="1" dirty="0">
                <a:latin typeface="+mn-lt"/>
              </a:rPr>
              <a:t> όριο</a:t>
            </a:r>
            <a:r>
              <a:rPr lang="el-GR" sz="1600" dirty="0">
                <a:latin typeface="+mn-lt"/>
              </a:rPr>
              <a:t>,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1600" b="1" dirty="0">
                <a:latin typeface="+mn-lt"/>
              </a:rPr>
              <a:t>μηδενίζει</a:t>
            </a:r>
            <a:r>
              <a:rPr lang="el-GR" sz="1600" dirty="0">
                <a:latin typeface="+mn-lt"/>
              </a:rPr>
              <a:t> την εγκάρσια σε αυτόν </a:t>
            </a:r>
            <a:r>
              <a:rPr lang="el-GR" sz="1600" b="1" dirty="0">
                <a:latin typeface="+mn-lt"/>
              </a:rPr>
              <a:t>ταχύτητα</a:t>
            </a:r>
            <a:r>
              <a:rPr lang="el-GR" sz="1600" dirty="0">
                <a:latin typeface="+mn-lt"/>
              </a:rPr>
              <a:t> του ρεύματος, και το </a:t>
            </a:r>
            <a:r>
              <a:rPr lang="el-GR" sz="1600" b="1" dirty="0">
                <a:latin typeface="+mn-lt"/>
              </a:rPr>
              <a:t>εκτρέπει </a:t>
            </a:r>
            <a:r>
              <a:rPr lang="el-GR" sz="1600" dirty="0">
                <a:latin typeface="+mn-lt"/>
              </a:rPr>
              <a:t>προς τα </a:t>
            </a:r>
            <a:r>
              <a:rPr lang="el-GR" sz="1600" b="1" dirty="0">
                <a:latin typeface="+mn-lt"/>
              </a:rPr>
              <a:t>ανοιχτά </a:t>
            </a:r>
          </a:p>
          <a:p>
            <a:pPr>
              <a:lnSpc>
                <a:spcPct val="90000"/>
              </a:lnSpc>
            </a:pPr>
            <a:endParaRPr lang="el-GR" sz="16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l-GR" sz="1600" dirty="0">
                <a:latin typeface="+mn-lt"/>
              </a:rPr>
              <a:t>Η </a:t>
            </a:r>
            <a:r>
              <a:rPr lang="el-GR" sz="1600" b="1" dirty="0">
                <a:latin typeface="+mn-lt"/>
              </a:rPr>
              <a:t>παράκτια </a:t>
            </a:r>
            <a:r>
              <a:rPr lang="el-GR" sz="1600" b="1" dirty="0" err="1">
                <a:latin typeface="+mn-lt"/>
              </a:rPr>
              <a:t>στερεοπαροχή</a:t>
            </a:r>
            <a:r>
              <a:rPr lang="el-GR" sz="1600" b="1" dirty="0">
                <a:latin typeface="+mn-lt"/>
              </a:rPr>
              <a:t> </a:t>
            </a:r>
            <a:r>
              <a:rPr lang="el-GR" sz="1600" dirty="0">
                <a:latin typeface="+mn-lt"/>
              </a:rPr>
              <a:t>παράλληλα στην ακτή </a:t>
            </a:r>
            <a:r>
              <a:rPr lang="el-GR" sz="1600" b="1" dirty="0">
                <a:latin typeface="+mn-lt"/>
              </a:rPr>
              <a:t>διακόπτεται </a:t>
            </a:r>
          </a:p>
          <a:p>
            <a:pPr>
              <a:lnSpc>
                <a:spcPct val="90000"/>
              </a:lnSpc>
            </a:pPr>
            <a:endParaRPr lang="el-GR" sz="16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l-GR" sz="1600" dirty="0">
                <a:latin typeface="+mn-lt"/>
              </a:rPr>
              <a:t>Τα ιζήματα </a:t>
            </a:r>
            <a:r>
              <a:rPr lang="el-GR" sz="1600" b="1" dirty="0">
                <a:latin typeface="+mn-lt"/>
              </a:rPr>
              <a:t>αποτίθενται </a:t>
            </a:r>
            <a:r>
              <a:rPr lang="el-GR" sz="1600" dirty="0">
                <a:latin typeface="+mn-lt"/>
              </a:rPr>
              <a:t>στα </a:t>
            </a:r>
            <a:r>
              <a:rPr lang="el-GR" sz="1600" b="1" dirty="0">
                <a:latin typeface="+mn-lt"/>
              </a:rPr>
              <a:t>ανάντη</a:t>
            </a:r>
            <a:r>
              <a:rPr lang="el-GR" sz="1600" dirty="0">
                <a:latin typeface="+mn-lt"/>
              </a:rPr>
              <a:t> του βραχίονα και στα ανοιχτά</a:t>
            </a:r>
            <a:r>
              <a:rPr lang="el-GR" sz="1800" dirty="0">
                <a:latin typeface="+mn-lt"/>
              </a:rPr>
              <a:t> </a:t>
            </a:r>
            <a:endParaRPr lang="el-GR" sz="1800" b="0" dirty="0">
              <a:effectLst/>
              <a:latin typeface="+mn-lt"/>
            </a:endParaRPr>
          </a:p>
        </p:txBody>
      </p:sp>
      <p:sp>
        <p:nvSpPr>
          <p:cNvPr id="11" name="10 - Δεξιό βέλος"/>
          <p:cNvSpPr/>
          <p:nvPr/>
        </p:nvSpPr>
        <p:spPr>
          <a:xfrm>
            <a:off x="1835696" y="3645024"/>
            <a:ext cx="576064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Πρόβολοι - Βραχίονες</a:t>
            </a:r>
          </a:p>
        </p:txBody>
      </p:sp>
      <p:cxnSp>
        <p:nvCxnSpPr>
          <p:cNvPr id="18" name="17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20" name="19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-396552" y="1016504"/>
            <a:ext cx="91440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dirty="0">
                <a:solidFill>
                  <a:srgbClr val="176FB1"/>
                </a:solidFill>
                <a:latin typeface="+mn-lt"/>
              </a:rPr>
              <a:t>Αλληλεπίδραση Ακτών και Βραχιόνων – Μορφολογικές αναδράσεις</a:t>
            </a:r>
            <a:endParaRPr lang="en-US" sz="2200" b="1" dirty="0">
              <a:solidFill>
                <a:srgbClr val="176FB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84387" name="Rectangle 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7504" y="1499524"/>
            <a:ext cx="8856984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l-GR" sz="1700" dirty="0">
                <a:latin typeface="+mn-lt"/>
              </a:rPr>
              <a:t>Οι αποθέσεις </a:t>
            </a:r>
            <a:r>
              <a:rPr lang="el-GR" sz="1700" dirty="0" err="1">
                <a:latin typeface="+mn-lt"/>
              </a:rPr>
              <a:t>ανάντη</a:t>
            </a:r>
            <a:r>
              <a:rPr lang="el-GR" sz="1700" dirty="0">
                <a:latin typeface="+mn-lt"/>
              </a:rPr>
              <a:t> λείπουν από τα </a:t>
            </a:r>
            <a:r>
              <a:rPr lang="el-GR" sz="1700" dirty="0" err="1">
                <a:latin typeface="+mn-lt"/>
              </a:rPr>
              <a:t>κατάντη</a:t>
            </a:r>
            <a:r>
              <a:rPr lang="el-GR" sz="1700" dirty="0">
                <a:latin typeface="+mn-lt"/>
              </a:rPr>
              <a:t>, προκαλώντας διάβρωση της ακτής.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l-GR" sz="1700" dirty="0">
                <a:latin typeface="+mn-lt"/>
              </a:rPr>
              <a:t>Στη ‘σκιά’ του τεχνικού έργου σχηματίζονται στρόβιλοι. Οι κυματισμοί έχουν μικρότερο ύψος (λόγω περίθλασης) από ότι εκτός της περιοχής επιρροής του βραχίονα.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l-GR" sz="1700" dirty="0">
                <a:latin typeface="+mn-lt"/>
              </a:rPr>
              <a:t>Συνεπώς η κυματική ανύψωση είναι μικρότερη. Λόγω διαφοράς της μέσης στάθμης, δημιουργείται κυματογενές ρεύμα με κατεύθυνση προς τον βραχίονα, που κατόπιν εκτρέπεται προς τα ανοιχτά, παίρνοντας τη μορφή στροβίλου.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l-GR" sz="1700" dirty="0">
                <a:latin typeface="+mn-lt"/>
              </a:rPr>
              <a:t>Κατάντη της ‘σκιάς’, η ταχύτητα του κυματογενούς ρεύματος αυξάνεται με την απόσταση και η υδροδυναμική δεν επηρεάζεται από το βραχίονα. Εμφανίζεται μεταφορά φερτών από τη βάση του έργου (περιοχή του στροβίλου) προς τα κατάντη (περιοχή αποκατάστασης του παράκτιου κυματογενούς ρεύματος). </a:t>
            </a:r>
            <a:endParaRPr lang="el-GR" sz="1700" b="0" dirty="0">
              <a:effectLst/>
              <a:latin typeface="+mn-lt"/>
            </a:endParaRPr>
          </a:p>
        </p:txBody>
      </p:sp>
      <p:sp>
        <p:nvSpPr>
          <p:cNvPr id="12" name="1 - Τίτλος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>
                  <a:alpha val="60000"/>
                </a:srgb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lvl="0" algn="ctr" eaLnBrk="0" hangingPunct="0"/>
            <a:r>
              <a:rPr lang="el-GR" sz="2800" b="1" dirty="0"/>
              <a:t>Πρόβολοι - Βραχίονες</a:t>
            </a:r>
          </a:p>
        </p:txBody>
      </p:sp>
      <p:cxnSp>
        <p:nvCxnSpPr>
          <p:cNvPr id="13" name="12 - Ευθεία γραμμή σύνδεσης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 - Τίτλος"/>
          <p:cNvSpPr txBox="1">
            <a:spLocks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27000">
                <a:srgbClr val="95C9D7"/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0" y="6597352"/>
            <a:ext cx="9144000" cy="0"/>
          </a:xfrm>
          <a:prstGeom prst="line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0777" cy="7852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4942" y="914814"/>
            <a:ext cx="872352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b="1" dirty="0">
                <a:solidFill>
                  <a:srgbClr val="176FB1"/>
                </a:solidFill>
                <a:latin typeface="+mn-lt"/>
              </a:rPr>
              <a:t>Αλληλεπίδραση Ακτών και Βραχιόνων – Μορφολογικές αναδράσεις</a:t>
            </a:r>
            <a:endParaRPr lang="en-US" sz="2200" b="1" dirty="0">
              <a:solidFill>
                <a:srgbClr val="176FB1"/>
              </a:solidFill>
              <a:effectLst/>
              <a:latin typeface="+mn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t="47584"/>
          <a:stretch>
            <a:fillRect/>
          </a:stretch>
        </p:blipFill>
        <p:spPr bwMode="auto">
          <a:xfrm>
            <a:off x="1331640" y="4475288"/>
            <a:ext cx="5544616" cy="196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- Δεξιό βέλος"/>
          <p:cNvSpPr/>
          <p:nvPr/>
        </p:nvSpPr>
        <p:spPr>
          <a:xfrm>
            <a:off x="2915816" y="4653136"/>
            <a:ext cx="576064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19 - Δεξιό βέλος"/>
          <p:cNvSpPr/>
          <p:nvPr/>
        </p:nvSpPr>
        <p:spPr>
          <a:xfrm>
            <a:off x="5364088" y="4653136"/>
            <a:ext cx="504056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1774</Words>
  <Application>Microsoft Office PowerPoint</Application>
  <PresentationFormat>Προβολή στην οθόνη (4:3)</PresentationFormat>
  <Paragraphs>212</Paragraphs>
  <Slides>27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27</vt:i4>
      </vt:variant>
    </vt:vector>
  </HeadingPairs>
  <TitlesOfParts>
    <vt:vector size="36" baseType="lpstr">
      <vt:lpstr>Arial</vt:lpstr>
      <vt:lpstr>Bookman Old Style</vt:lpstr>
      <vt:lpstr>Calibri</vt:lpstr>
      <vt:lpstr>Courier New</vt:lpstr>
      <vt:lpstr>Times New Roman</vt:lpstr>
      <vt:lpstr>Wingdings</vt:lpstr>
      <vt:lpstr>Θέμα του Office</vt:lpstr>
      <vt:lpstr>1_Default Design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Dept of Marine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 Δυναμική ιζημάτων: Ορισμός και ερευνητικές μέθοδοι</dc:title>
  <dc:creator>afv</dc:creator>
  <cp:lastModifiedBy>Adonis Velegrakis</cp:lastModifiedBy>
  <cp:revision>335</cp:revision>
  <dcterms:created xsi:type="dcterms:W3CDTF">2004-03-01T16:33:06Z</dcterms:created>
  <dcterms:modified xsi:type="dcterms:W3CDTF">2026-05-11T14:41:55Z</dcterms:modified>
</cp:coreProperties>
</file>