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816" r:id="rId2"/>
    <p:sldMasterId id="2147483829" r:id="rId3"/>
    <p:sldMasterId id="2147483842" r:id="rId4"/>
    <p:sldMasterId id="2147483854" r:id="rId5"/>
  </p:sldMasterIdLst>
  <p:notesMasterIdLst>
    <p:notesMasterId r:id="rId44"/>
  </p:notesMasterIdLst>
  <p:sldIdLst>
    <p:sldId id="315" r:id="rId6"/>
    <p:sldId id="476" r:id="rId7"/>
    <p:sldId id="478" r:id="rId8"/>
    <p:sldId id="488" r:id="rId9"/>
    <p:sldId id="523" r:id="rId10"/>
    <p:sldId id="526" r:id="rId11"/>
    <p:sldId id="524" r:id="rId12"/>
    <p:sldId id="528" r:id="rId13"/>
    <p:sldId id="529" r:id="rId14"/>
    <p:sldId id="527" r:id="rId15"/>
    <p:sldId id="530" r:id="rId16"/>
    <p:sldId id="532" r:id="rId17"/>
    <p:sldId id="569" r:id="rId18"/>
    <p:sldId id="568" r:id="rId19"/>
    <p:sldId id="580" r:id="rId20"/>
    <p:sldId id="544" r:id="rId21"/>
    <p:sldId id="536" r:id="rId22"/>
    <p:sldId id="537" r:id="rId23"/>
    <p:sldId id="538" r:id="rId24"/>
    <p:sldId id="539" r:id="rId25"/>
    <p:sldId id="540" r:id="rId26"/>
    <p:sldId id="533" r:id="rId27"/>
    <p:sldId id="541" r:id="rId28"/>
    <p:sldId id="571" r:id="rId29"/>
    <p:sldId id="572" r:id="rId30"/>
    <p:sldId id="534" r:id="rId31"/>
    <p:sldId id="479" r:id="rId32"/>
    <p:sldId id="542" r:id="rId33"/>
    <p:sldId id="550" r:id="rId34"/>
    <p:sldId id="543" r:id="rId35"/>
    <p:sldId id="551" r:id="rId36"/>
    <p:sldId id="552" r:id="rId37"/>
    <p:sldId id="554" r:id="rId38"/>
    <p:sldId id="575" r:id="rId39"/>
    <p:sldId id="581" r:id="rId40"/>
    <p:sldId id="547" r:id="rId41"/>
    <p:sldId id="548" r:id="rId42"/>
    <p:sldId id="549" r:id="rId4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176FB1"/>
    <a:srgbClr val="0000FF"/>
    <a:srgbClr val="6699FF"/>
    <a:srgbClr val="CCFFFF"/>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75" autoAdjust="0"/>
    <p:restoredTop sz="97337" autoAdjust="0"/>
  </p:normalViewPr>
  <p:slideViewPr>
    <p:cSldViewPr>
      <p:cViewPr varScale="1">
        <p:scale>
          <a:sx n="82" d="100"/>
          <a:sy n="82" d="100"/>
        </p:scale>
        <p:origin x="836"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2.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5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42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73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42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42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42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C48A975-6B84-4B4E-B40A-7CA7474B1C3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6EF8BE5B-C0C5-4342-AE5D-67CA1E63EACE}" type="slidenum">
              <a:rPr lang="en-US" smtClean="0">
                <a:solidFill>
                  <a:srgbClr val="000000"/>
                </a:solidFill>
              </a:rPr>
              <a:pPr/>
              <a:t>2</a:t>
            </a:fld>
            <a:endParaRPr lang="en-US">
              <a:solidFill>
                <a:srgbClr val="000000"/>
              </a:solidFill>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59B149E0-4532-4C24-800B-40A16D382263}" type="slidenum">
              <a:rPr lang="en-GB" smtClean="0"/>
              <a:pPr/>
              <a:t>30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59B149E0-4532-4C24-800B-40A16D382263}" type="slidenum">
              <a:rPr lang="en-GB" smtClean="0"/>
              <a:pPr/>
              <a:t>31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59B149E0-4532-4C24-800B-40A16D382263}" type="slidenum">
              <a:rPr lang="en-GB" smtClean="0"/>
              <a:pPr/>
              <a:t>32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59B149E0-4532-4C24-800B-40A16D382263}" type="slidenum">
              <a:rPr lang="en-GB" smtClean="0"/>
              <a:pPr/>
              <a:t>33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97CE9F-FF34-4A2A-BE09-8635697AE7F7}" type="slidenum">
              <a:rPr lang="en-US">
                <a:solidFill>
                  <a:prstClr val="black"/>
                </a:solidFill>
              </a:rPr>
              <a:pPr/>
              <a:t>36</a:t>
            </a:fld>
            <a:endParaRPr lang="en-US">
              <a:solidFill>
                <a:prstClr val="black"/>
              </a:solidFill>
            </a:endParaRPr>
          </a:p>
        </p:txBody>
      </p:sp>
      <p:sp>
        <p:nvSpPr>
          <p:cNvPr id="532482" name="Rectangle 2"/>
          <p:cNvSpPr>
            <a:spLocks noGrp="1" noRot="1" noChangeAspect="1" noChangeArrowheads="1" noTextEdit="1"/>
          </p:cNvSpPr>
          <p:nvPr>
            <p:ph type="sldImg"/>
          </p:nvPr>
        </p:nvSpPr>
        <p:spPr>
          <a:xfrm>
            <a:off x="1143000" y="685800"/>
            <a:ext cx="4572000" cy="3429000"/>
          </a:xfrm>
          <a:ln/>
        </p:spPr>
      </p:sp>
      <p:sp>
        <p:nvSpPr>
          <p:cNvPr id="532483" name="Rectangle 3"/>
          <p:cNvSpPr>
            <a:spLocks noGrp="1" noChangeArrowheads="1"/>
          </p:cNvSpPr>
          <p:nvPr>
            <p:ph type="body" idx="1"/>
          </p:nvPr>
        </p:nvSpPr>
        <p:spPr/>
        <p:txBody>
          <a:bodyPr/>
          <a:lstStyle/>
          <a:p>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C42A32-942B-4A8F-A59F-9FC1321F937B}" type="slidenum">
              <a:rPr lang="en-US">
                <a:solidFill>
                  <a:prstClr val="black"/>
                </a:solidFill>
              </a:rPr>
              <a:pPr/>
              <a:t>37</a:t>
            </a:fld>
            <a:endParaRPr lang="en-US">
              <a:solidFill>
                <a:prstClr val="black"/>
              </a:solidFill>
            </a:endParaRPr>
          </a:p>
        </p:txBody>
      </p:sp>
      <p:sp>
        <p:nvSpPr>
          <p:cNvPr id="533506" name="Rectangle 2"/>
          <p:cNvSpPr>
            <a:spLocks noGrp="1" noRot="1" noChangeAspect="1" noChangeArrowheads="1" noTextEdit="1"/>
          </p:cNvSpPr>
          <p:nvPr>
            <p:ph type="sldImg"/>
          </p:nvPr>
        </p:nvSpPr>
        <p:spPr>
          <a:xfrm>
            <a:off x="1143000" y="685800"/>
            <a:ext cx="4572000" cy="3429000"/>
          </a:xfrm>
          <a:ln/>
        </p:spPr>
      </p:sp>
      <p:sp>
        <p:nvSpPr>
          <p:cNvPr id="533507" name="Rectangle 3"/>
          <p:cNvSpPr>
            <a:spLocks noGrp="1" noChangeArrowheads="1"/>
          </p:cNvSpPr>
          <p:nvPr>
            <p:ph type="body" idx="1"/>
          </p:nvPr>
        </p:nvSpPr>
        <p:spPr/>
        <p:txBody>
          <a:bodyPr/>
          <a:lstStyle/>
          <a:p>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2819A7-24E6-4EF4-B1CE-817DEA9D0139}" type="slidenum">
              <a:rPr lang="en-US">
                <a:solidFill>
                  <a:prstClr val="black"/>
                </a:solidFill>
              </a:rPr>
              <a:pPr/>
              <a:t>38</a:t>
            </a:fld>
            <a:endParaRPr lang="en-US">
              <a:solidFill>
                <a:prstClr val="black"/>
              </a:solidFill>
            </a:endParaRPr>
          </a:p>
        </p:txBody>
      </p:sp>
      <p:sp>
        <p:nvSpPr>
          <p:cNvPr id="534530" name="Rectangle 2"/>
          <p:cNvSpPr>
            <a:spLocks noGrp="1" noRot="1" noChangeAspect="1" noChangeArrowheads="1" noTextEdit="1"/>
          </p:cNvSpPr>
          <p:nvPr>
            <p:ph type="sldImg"/>
          </p:nvPr>
        </p:nvSpPr>
        <p:spPr>
          <a:xfrm>
            <a:off x="1143000" y="685800"/>
            <a:ext cx="4572000" cy="3429000"/>
          </a:xfrm>
          <a:ln/>
        </p:spPr>
      </p:sp>
      <p:sp>
        <p:nvSpPr>
          <p:cNvPr id="534531" name="Rectangle 3"/>
          <p:cNvSpPr>
            <a:spLocks noGrp="1" noChangeArrowheads="1"/>
          </p:cNvSpPr>
          <p:nvPr>
            <p:ph type="body" idx="1"/>
          </p:nvPr>
        </p:nvSpPr>
        <p:spPr/>
        <p:txBody>
          <a:bodyPr/>
          <a:lstStyle/>
          <a:p>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59B149E0-4532-4C24-800B-40A16D382263}" type="slidenum">
              <a:rPr lang="en-GB" smtClean="0"/>
              <a:pPr/>
              <a:t>3</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59B149E0-4532-4C24-800B-40A16D382263}" type="slidenum">
              <a:rPr lang="en-GB" smtClean="0"/>
              <a:pPr/>
              <a:t>4</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pPr>
              <a:defRPr/>
            </a:pPr>
            <a:fld id="{9C48A975-6B84-4B4E-B40A-7CA7474B1C33}" type="slidenum">
              <a:rPr lang="en-US" smtClean="0"/>
              <a:pPr>
                <a:defRPr/>
              </a:pPr>
              <a:t>13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59B149E0-4532-4C24-800B-40A16D382263}" type="slidenum">
              <a:rPr lang="en-GB" smtClean="0"/>
              <a:pPr/>
              <a:t>24</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59B149E0-4532-4C24-800B-40A16D382263}" type="slidenum">
              <a:rPr lang="en-GB" smtClean="0"/>
              <a:pPr/>
              <a:t>25</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59B149E0-4532-4C24-800B-40A16D382263}" type="slidenum">
              <a:rPr lang="en-GB" smtClean="0"/>
              <a:pPr/>
              <a:t>27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59B149E0-4532-4C24-800B-40A16D382263}" type="slidenum">
              <a:rPr lang="en-GB" smtClean="0"/>
              <a:pPr/>
              <a:t>28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GB" dirty="0"/>
          </a:p>
        </p:txBody>
      </p:sp>
      <p:sp>
        <p:nvSpPr>
          <p:cNvPr id="4" name="3 - Θέση αριθμού διαφάνειας"/>
          <p:cNvSpPr>
            <a:spLocks noGrp="1"/>
          </p:cNvSpPr>
          <p:nvPr>
            <p:ph type="sldNum" sz="quarter" idx="10"/>
          </p:nvPr>
        </p:nvSpPr>
        <p:spPr/>
        <p:txBody>
          <a:bodyPr/>
          <a:lstStyle/>
          <a:p>
            <a:fld id="{59B149E0-4532-4C24-800B-40A16D382263}" type="slidenum">
              <a:rPr lang="en-GB" smtClean="0"/>
              <a:pPr/>
              <a:t>29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6E0FD162-654B-4C58-BF7A-4D057B96497A}" type="datetimeFigureOut">
              <a:rPr lang="el-GR"/>
              <a:pPr>
                <a:defRPr/>
              </a:pPr>
              <a:t>23/3/2026</a:t>
            </a:fld>
            <a:endParaRPr lang="el-GR"/>
          </a:p>
        </p:txBody>
      </p:sp>
      <p:sp>
        <p:nvSpPr>
          <p:cNvPr id="5" name="4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2B2C4C54-690E-40BE-B07F-60FA2E3E1DB3}"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869EB978-1C90-4D59-8E13-A85125AE4FCF}" type="datetimeFigureOut">
              <a:rPr lang="el-GR"/>
              <a:pPr>
                <a:defRPr/>
              </a:pPr>
              <a:t>23/3/2026</a:t>
            </a:fld>
            <a:endParaRPr lang="el-GR"/>
          </a:p>
        </p:txBody>
      </p:sp>
      <p:sp>
        <p:nvSpPr>
          <p:cNvPr id="5" name="4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7BE71E5C-7CD4-4F39-AFD1-6D867A90543C}"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E8BA87D6-F0EB-4576-8824-500182F57F80}" type="datetimeFigureOut">
              <a:rPr lang="el-GR"/>
              <a:pPr>
                <a:defRPr/>
              </a:pPr>
              <a:t>23/3/2026</a:t>
            </a:fld>
            <a:endParaRPr lang="el-GR"/>
          </a:p>
        </p:txBody>
      </p:sp>
      <p:sp>
        <p:nvSpPr>
          <p:cNvPr id="5" name="4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60502A93-59F6-4EC1-8183-9E1A474DC26C}" type="slidenum">
              <a:rPr lang="el-GR"/>
              <a:pPr>
                <a:defRPr/>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endParaRPr lang="en-GB"/>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a:t>Κάντε κλικ για να επεξεργαστείτε τον υπότιτλο του υποδείγματος</a:t>
            </a:r>
            <a:endParaRPr lang="en-GB"/>
          </a:p>
        </p:txBody>
      </p:sp>
      <p:sp>
        <p:nvSpPr>
          <p:cNvPr id="4" name="3 - Θέση υποσέλιδου"/>
          <p:cNvSpPr>
            <a:spLocks noGrp="1"/>
          </p:cNvSpPr>
          <p:nvPr>
            <p:ph type="ftr" sz="quarter" idx="10"/>
          </p:nvPr>
        </p:nvSpPr>
        <p:spPr/>
        <p:txBody>
          <a:bodyPr/>
          <a:lstStyle>
            <a:lvl1pPr>
              <a:defRPr/>
            </a:lvl1pPr>
          </a:lstStyle>
          <a:p>
            <a:r>
              <a:rPr lang="el-GR"/>
              <a:t>ΕΙΣΑΓΩΓΙΚΑ ΣΤΟΙΧΕΙΑ ΚΥΜΑΤΟΜΗΧΑΝΙΚΗΣ</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υποσέλιδου"/>
          <p:cNvSpPr>
            <a:spLocks noGrp="1"/>
          </p:cNvSpPr>
          <p:nvPr>
            <p:ph type="ftr" sz="quarter" idx="10"/>
          </p:nvPr>
        </p:nvSpPr>
        <p:spPr/>
        <p:txBody>
          <a:bodyPr/>
          <a:lstStyle>
            <a:lvl1pPr>
              <a:defRPr/>
            </a:lvl1pPr>
          </a:lstStyle>
          <a:p>
            <a:r>
              <a:rPr lang="el-GR"/>
              <a:t>ΕΙΣΑΓΩΓΙΚΑ ΣΤΟΙΧΕΙΑ ΚΥΜΑΤΟΜΗΧΑΝΙΚΗΣ</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endParaRPr lang="en-GB"/>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
        <p:nvSpPr>
          <p:cNvPr id="4" name="3 - Θέση υποσέλιδου"/>
          <p:cNvSpPr>
            <a:spLocks noGrp="1"/>
          </p:cNvSpPr>
          <p:nvPr>
            <p:ph type="ftr" sz="quarter" idx="10"/>
          </p:nvPr>
        </p:nvSpPr>
        <p:spPr/>
        <p:txBody>
          <a:bodyPr/>
          <a:lstStyle>
            <a:lvl1pPr>
              <a:defRPr/>
            </a:lvl1pPr>
          </a:lstStyle>
          <a:p>
            <a:r>
              <a:rPr lang="el-GR"/>
              <a:t>ΕΙΣΑΓΩΓΙΚΑ ΣΤΟΙΧΕΙΑ ΚΥΜΑΤΟΜΗΧΑΝΙΚΗΣ</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5" name="4 - Θέση υποσέλιδου"/>
          <p:cNvSpPr>
            <a:spLocks noGrp="1"/>
          </p:cNvSpPr>
          <p:nvPr>
            <p:ph type="ftr" sz="quarter" idx="10"/>
          </p:nvPr>
        </p:nvSpPr>
        <p:spPr/>
        <p:txBody>
          <a:bodyPr/>
          <a:lstStyle>
            <a:lvl1pPr>
              <a:defRPr/>
            </a:lvl1pPr>
          </a:lstStyle>
          <a:p>
            <a:r>
              <a:rPr lang="el-GR"/>
              <a:t>ΕΙΣΑΓΩΓΙΚΑ ΣΤΟΙΧΕΙΑ ΚΥΜΑΤΟΜΗΧΑΝΙΚΗΣ</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a:t>Kλικ για επεξεργασία του τίτλου</a:t>
            </a:r>
            <a:endParaRPr lang="en-GB"/>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7" name="6 - Θέση υποσέλιδου"/>
          <p:cNvSpPr>
            <a:spLocks noGrp="1"/>
          </p:cNvSpPr>
          <p:nvPr>
            <p:ph type="ftr" sz="quarter" idx="10"/>
          </p:nvPr>
        </p:nvSpPr>
        <p:spPr/>
        <p:txBody>
          <a:bodyPr/>
          <a:lstStyle>
            <a:lvl1pPr>
              <a:defRPr/>
            </a:lvl1pPr>
          </a:lstStyle>
          <a:p>
            <a:r>
              <a:rPr lang="el-GR"/>
              <a:t>ΕΙΣΑΓΩΓΙΚΑ ΣΤΟΙΧΕΙΑ ΚΥΜΑΤΟΜΗΧΑΝΙΚΗΣ</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υποσέλιδου"/>
          <p:cNvSpPr>
            <a:spLocks noGrp="1"/>
          </p:cNvSpPr>
          <p:nvPr>
            <p:ph type="ftr" sz="quarter" idx="10"/>
          </p:nvPr>
        </p:nvSpPr>
        <p:spPr/>
        <p:txBody>
          <a:bodyPr/>
          <a:lstStyle>
            <a:lvl1pPr>
              <a:defRPr/>
            </a:lvl1pPr>
          </a:lstStyle>
          <a:p>
            <a:r>
              <a:rPr lang="el-GR"/>
              <a:t>ΕΙΣΑΓΩΓΙΚΑ ΣΤΟΙΧΕΙΑ ΚΥΜΑΤΟΜΗΧΑΝΙΚΗΣ</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υποσέλιδου"/>
          <p:cNvSpPr>
            <a:spLocks noGrp="1"/>
          </p:cNvSpPr>
          <p:nvPr>
            <p:ph type="ftr" sz="quarter" idx="10"/>
          </p:nvPr>
        </p:nvSpPr>
        <p:spPr/>
        <p:txBody>
          <a:bodyPr/>
          <a:lstStyle>
            <a:lvl1pPr>
              <a:defRPr/>
            </a:lvl1pPr>
          </a:lstStyle>
          <a:p>
            <a:r>
              <a:rPr lang="el-GR"/>
              <a:t>ΕΙΣΑΓΩΓΙΚΑ ΣΤΟΙΧΕΙΑ ΚΥΜΑΤΟΜΗΧΑΝΙΚΗΣ</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endParaRPr lang="en-GB"/>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υποσέλιδου"/>
          <p:cNvSpPr>
            <a:spLocks noGrp="1"/>
          </p:cNvSpPr>
          <p:nvPr>
            <p:ph type="ftr" sz="quarter" idx="10"/>
          </p:nvPr>
        </p:nvSpPr>
        <p:spPr/>
        <p:txBody>
          <a:bodyPr/>
          <a:lstStyle>
            <a:lvl1pPr>
              <a:defRPr/>
            </a:lvl1pPr>
          </a:lstStyle>
          <a:p>
            <a:r>
              <a:rPr lang="el-GR"/>
              <a:t>ΕΙΣΑΓΩΓΙΚΑ ΣΤΟΙΧΕΙΑ ΚΥΜΑΤΟΜΗΧΑΝΙΚΗΣ</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A218832B-5B31-4593-9AAF-4FDC1176A122}" type="datetimeFigureOut">
              <a:rPr lang="el-GR"/>
              <a:pPr>
                <a:defRPr/>
              </a:pPr>
              <a:t>23/3/2026</a:t>
            </a:fld>
            <a:endParaRPr lang="el-GR"/>
          </a:p>
        </p:txBody>
      </p:sp>
      <p:sp>
        <p:nvSpPr>
          <p:cNvPr id="5" name="4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CBBE54AE-7670-4CD7-ACF5-1B3E1312FF0D}" type="slidenum">
              <a:rPr lang="el-GR"/>
              <a:pPr>
                <a:defRPr/>
              </a:pPr>
              <a:t>‹#›</a:t>
            </a:fld>
            <a:endParaRPr lang="el-G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endParaRPr lang="en-GB"/>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υποσέλιδου"/>
          <p:cNvSpPr>
            <a:spLocks noGrp="1"/>
          </p:cNvSpPr>
          <p:nvPr>
            <p:ph type="ftr" sz="quarter" idx="10"/>
          </p:nvPr>
        </p:nvSpPr>
        <p:spPr/>
        <p:txBody>
          <a:bodyPr/>
          <a:lstStyle>
            <a:lvl1pPr>
              <a:defRPr/>
            </a:lvl1pPr>
          </a:lstStyle>
          <a:p>
            <a:r>
              <a:rPr lang="el-GR"/>
              <a:t>ΕΙΣΑΓΩΓΙΚΑ ΣΤΟΙΧΕΙΑ ΚΥΜΑΤΟΜΗΧΑΝΙΚΗΣ</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υποσέλιδου"/>
          <p:cNvSpPr>
            <a:spLocks noGrp="1"/>
          </p:cNvSpPr>
          <p:nvPr>
            <p:ph type="ftr" sz="quarter" idx="10"/>
          </p:nvPr>
        </p:nvSpPr>
        <p:spPr/>
        <p:txBody>
          <a:bodyPr/>
          <a:lstStyle>
            <a:lvl1pPr>
              <a:defRPr/>
            </a:lvl1pPr>
          </a:lstStyle>
          <a:p>
            <a:r>
              <a:rPr lang="el-GR"/>
              <a:t>ΕΙΣΑΓΩΓΙΚΑ ΣΤΟΙΧΕΙΑ ΚΥΜΑΤΟΜΗΧΑΝΙΚΗΣ</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38925" y="260350"/>
            <a:ext cx="2058988" cy="5865813"/>
          </a:xfrm>
        </p:spPr>
        <p:txBody>
          <a:bodyPr vert="eaVert"/>
          <a:lstStyle/>
          <a:p>
            <a:r>
              <a:rPr lang="el-GR"/>
              <a:t>Kλικ για επεξεργασία του τίτλου</a:t>
            </a:r>
            <a:endParaRPr lang="en-GB"/>
          </a:p>
        </p:txBody>
      </p:sp>
      <p:sp>
        <p:nvSpPr>
          <p:cNvPr id="3" name="2 - Θέση κατακόρυφου κειμένου"/>
          <p:cNvSpPr>
            <a:spLocks noGrp="1"/>
          </p:cNvSpPr>
          <p:nvPr>
            <p:ph type="body" orient="vert" idx="1"/>
          </p:nvPr>
        </p:nvSpPr>
        <p:spPr>
          <a:xfrm>
            <a:off x="457200" y="260350"/>
            <a:ext cx="6029325" cy="5865813"/>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υποσέλιδου"/>
          <p:cNvSpPr>
            <a:spLocks noGrp="1"/>
          </p:cNvSpPr>
          <p:nvPr>
            <p:ph type="ftr" sz="quarter" idx="10"/>
          </p:nvPr>
        </p:nvSpPr>
        <p:spPr/>
        <p:txBody>
          <a:bodyPr/>
          <a:lstStyle>
            <a:lvl1pPr>
              <a:defRPr/>
            </a:lvl1pPr>
          </a:lstStyle>
          <a:p>
            <a:r>
              <a:rPr lang="el-GR"/>
              <a:t>ΕΙΣΑΓΩΓΙΚΑ ΣΤΟΙΧΕΙΑ ΚΥΜΑΤΟΜΗΧΑΝΙΚΗΣ</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457200" y="260350"/>
            <a:ext cx="8240713" cy="5865813"/>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3" name="2 - Θέση υποσέλιδου"/>
          <p:cNvSpPr>
            <a:spLocks noGrp="1"/>
          </p:cNvSpPr>
          <p:nvPr>
            <p:ph type="ftr" sz="quarter" idx="10"/>
          </p:nvPr>
        </p:nvSpPr>
        <p:spPr>
          <a:xfrm>
            <a:off x="468313" y="6545263"/>
            <a:ext cx="4248150" cy="412750"/>
          </a:xfrm>
        </p:spPr>
        <p:txBody>
          <a:bodyPr/>
          <a:lstStyle>
            <a:lvl1pPr>
              <a:defRPr/>
            </a:lvl1pPr>
          </a:lstStyle>
          <a:p>
            <a:r>
              <a:rPr lang="el-GR"/>
              <a:t>ΕΙΣΑΓΩΓΙΚΑ ΣΤΟΙΧΕΙΑ ΚΥΜΑΤΟΜΗΧΑΝΙΚΗΣ</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endParaRPr lang="en-GB"/>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a:t>Κάντε κλικ για να επεξεργαστείτε τον υπότιτλο του υποδείγματος</a:t>
            </a:r>
            <a:endParaRPr lang="en-GB"/>
          </a:p>
        </p:txBody>
      </p:sp>
      <p:sp>
        <p:nvSpPr>
          <p:cNvPr id="4" name="3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5" name="4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6" name="5 - Θέση αριθμού διαφάνειας"/>
          <p:cNvSpPr>
            <a:spLocks noGrp="1"/>
          </p:cNvSpPr>
          <p:nvPr>
            <p:ph type="sldNum" sz="quarter" idx="12"/>
          </p:nvPr>
        </p:nvSpPr>
        <p:spPr/>
        <p:txBody>
          <a:bodyPr/>
          <a:lstStyle>
            <a:lvl1pPr>
              <a:defRPr/>
            </a:lvl1pPr>
          </a:lstStyle>
          <a:p>
            <a:fld id="{251FDFA7-C99C-4601-80DF-380910956C8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5" name="4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6" name="5 - Θέση αριθμού διαφάνειας"/>
          <p:cNvSpPr>
            <a:spLocks noGrp="1"/>
          </p:cNvSpPr>
          <p:nvPr>
            <p:ph type="sldNum" sz="quarter" idx="12"/>
          </p:nvPr>
        </p:nvSpPr>
        <p:spPr/>
        <p:txBody>
          <a:bodyPr/>
          <a:lstStyle>
            <a:lvl1pPr>
              <a:defRPr/>
            </a:lvl1pPr>
          </a:lstStyle>
          <a:p>
            <a:fld id="{88063894-2C4A-4373-8290-22301023311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endParaRPr lang="en-GB"/>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5" name="4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6" name="5 - Θέση αριθμού διαφάνειας"/>
          <p:cNvSpPr>
            <a:spLocks noGrp="1"/>
          </p:cNvSpPr>
          <p:nvPr>
            <p:ph type="sldNum" sz="quarter" idx="12"/>
          </p:nvPr>
        </p:nvSpPr>
        <p:spPr/>
        <p:txBody>
          <a:bodyPr/>
          <a:lstStyle>
            <a:lvl1pPr>
              <a:defRPr/>
            </a:lvl1pPr>
          </a:lstStyle>
          <a:p>
            <a:fld id="{060D603C-E017-49AD-B5F4-F7B06D79EFE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5" name="4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6" name="5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7" name="6 - Θέση αριθμού διαφάνειας"/>
          <p:cNvSpPr>
            <a:spLocks noGrp="1"/>
          </p:cNvSpPr>
          <p:nvPr>
            <p:ph type="sldNum" sz="quarter" idx="12"/>
          </p:nvPr>
        </p:nvSpPr>
        <p:spPr/>
        <p:txBody>
          <a:bodyPr/>
          <a:lstStyle>
            <a:lvl1pPr>
              <a:defRPr/>
            </a:lvl1pPr>
          </a:lstStyle>
          <a:p>
            <a:fld id="{02768489-2B3B-493C-845C-09BC25058C9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endParaRPr lang="en-GB"/>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7" name="6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8" name="7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9" name="8 - Θέση αριθμού διαφάνειας"/>
          <p:cNvSpPr>
            <a:spLocks noGrp="1"/>
          </p:cNvSpPr>
          <p:nvPr>
            <p:ph type="sldNum" sz="quarter" idx="12"/>
          </p:nvPr>
        </p:nvSpPr>
        <p:spPr/>
        <p:txBody>
          <a:bodyPr/>
          <a:lstStyle>
            <a:lvl1pPr>
              <a:defRPr/>
            </a:lvl1pPr>
          </a:lstStyle>
          <a:p>
            <a:fld id="{BD9484FD-91E0-499C-A8D3-E52C59FA272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4" name="3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5" name="4 - Θέση αριθμού διαφάνειας"/>
          <p:cNvSpPr>
            <a:spLocks noGrp="1"/>
          </p:cNvSpPr>
          <p:nvPr>
            <p:ph type="sldNum" sz="quarter" idx="12"/>
          </p:nvPr>
        </p:nvSpPr>
        <p:spPr/>
        <p:txBody>
          <a:bodyPr/>
          <a:lstStyle>
            <a:lvl1pPr>
              <a:defRPr/>
            </a:lvl1pPr>
          </a:lstStyle>
          <a:p>
            <a:fld id="{54A684B7-3541-407E-9563-C6B302F3452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9B53AF86-3FA9-4CB9-8716-D78C7B62B1EE}" type="datetimeFigureOut">
              <a:rPr lang="el-GR"/>
              <a:pPr>
                <a:defRPr/>
              </a:pPr>
              <a:t>23/3/2026</a:t>
            </a:fld>
            <a:endParaRPr lang="el-GR"/>
          </a:p>
        </p:txBody>
      </p:sp>
      <p:sp>
        <p:nvSpPr>
          <p:cNvPr id="5" name="4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A6B59908-0810-4902-915E-5CD81D5C00D7}" type="slidenum">
              <a:rPr lang="el-GR"/>
              <a:pPr>
                <a:defRPr/>
              </a:pPr>
              <a:t>‹#›</a:t>
            </a:fld>
            <a:endParaRPr lang="el-G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3" name="2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4" name="3 - Θέση αριθμού διαφάνειας"/>
          <p:cNvSpPr>
            <a:spLocks noGrp="1"/>
          </p:cNvSpPr>
          <p:nvPr>
            <p:ph type="sldNum" sz="quarter" idx="12"/>
          </p:nvPr>
        </p:nvSpPr>
        <p:spPr/>
        <p:txBody>
          <a:bodyPr/>
          <a:lstStyle>
            <a:lvl1pPr>
              <a:defRPr/>
            </a:lvl1pPr>
          </a:lstStyle>
          <a:p>
            <a:fld id="{272A3F53-5714-4510-9BE1-96F2238518D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endParaRPr lang="en-GB"/>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6" name="5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7" name="6 - Θέση αριθμού διαφάνειας"/>
          <p:cNvSpPr>
            <a:spLocks noGrp="1"/>
          </p:cNvSpPr>
          <p:nvPr>
            <p:ph type="sldNum" sz="quarter" idx="12"/>
          </p:nvPr>
        </p:nvSpPr>
        <p:spPr/>
        <p:txBody>
          <a:bodyPr/>
          <a:lstStyle>
            <a:lvl1pPr>
              <a:defRPr/>
            </a:lvl1pPr>
          </a:lstStyle>
          <a:p>
            <a:fld id="{D6780052-A8D4-4495-8169-E99BC2EAB4A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endParaRPr lang="en-GB"/>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6" name="5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7" name="6 - Θέση αριθμού διαφάνειας"/>
          <p:cNvSpPr>
            <a:spLocks noGrp="1"/>
          </p:cNvSpPr>
          <p:nvPr>
            <p:ph type="sldNum" sz="quarter" idx="12"/>
          </p:nvPr>
        </p:nvSpPr>
        <p:spPr/>
        <p:txBody>
          <a:bodyPr/>
          <a:lstStyle>
            <a:lvl1pPr>
              <a:defRPr/>
            </a:lvl1pPr>
          </a:lstStyle>
          <a:p>
            <a:fld id="{28CEB48A-5D51-49E2-A1D7-3B741095E85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5" name="4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6" name="5 - Θέση αριθμού διαφάνειας"/>
          <p:cNvSpPr>
            <a:spLocks noGrp="1"/>
          </p:cNvSpPr>
          <p:nvPr>
            <p:ph type="sldNum" sz="quarter" idx="12"/>
          </p:nvPr>
        </p:nvSpPr>
        <p:spPr/>
        <p:txBody>
          <a:bodyPr/>
          <a:lstStyle>
            <a:lvl1pPr>
              <a:defRPr/>
            </a:lvl1pPr>
          </a:lstStyle>
          <a:p>
            <a:fld id="{9FFE31EA-D72D-4AC4-907D-5F06640768B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endParaRPr lang="en-GB"/>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10"/>
          </p:nvPr>
        </p:nvSpPr>
        <p:spPr/>
        <p:txBody>
          <a:bodyPr/>
          <a:lstStyle>
            <a:lvl1pPr>
              <a:defRPr/>
            </a:lvl1pPr>
          </a:lstStyle>
          <a:p>
            <a:endParaRPr lang="en-US">
              <a:solidFill>
                <a:srgbClr val="000000"/>
              </a:solidFill>
            </a:endParaRPr>
          </a:p>
        </p:txBody>
      </p:sp>
      <p:sp>
        <p:nvSpPr>
          <p:cNvPr id="5" name="4 - Θέση υποσέλιδου"/>
          <p:cNvSpPr>
            <a:spLocks noGrp="1"/>
          </p:cNvSpPr>
          <p:nvPr>
            <p:ph type="ftr" sz="quarter" idx="11"/>
          </p:nvPr>
        </p:nvSpPr>
        <p:spPr/>
        <p:txBody>
          <a:bodyPr/>
          <a:lstStyle>
            <a:lvl1pPr>
              <a:defRPr/>
            </a:lvl1pPr>
          </a:lstStyle>
          <a:p>
            <a:endParaRPr lang="en-US">
              <a:solidFill>
                <a:srgbClr val="000000"/>
              </a:solidFill>
            </a:endParaRPr>
          </a:p>
        </p:txBody>
      </p:sp>
      <p:sp>
        <p:nvSpPr>
          <p:cNvPr id="6" name="5 - Θέση αριθμού διαφάνειας"/>
          <p:cNvSpPr>
            <a:spLocks noGrp="1"/>
          </p:cNvSpPr>
          <p:nvPr>
            <p:ph type="sldNum" sz="quarter" idx="12"/>
          </p:nvPr>
        </p:nvSpPr>
        <p:spPr/>
        <p:txBody>
          <a:bodyPr/>
          <a:lstStyle>
            <a:lvl1pPr>
              <a:defRPr/>
            </a:lvl1pPr>
          </a:lstStyle>
          <a:p>
            <a:fld id="{632669C2-AED2-4E3B-86BE-5737FED7BDD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6E0FD162-654B-4C58-BF7A-4D057B96497A}" type="datetimeFigureOut">
              <a:rPr lang="el-GR"/>
              <a:pPr>
                <a:defRPr/>
              </a:pPr>
              <a:t>23/3/2026</a:t>
            </a:fld>
            <a:endParaRPr lang="el-GR"/>
          </a:p>
        </p:txBody>
      </p:sp>
      <p:sp>
        <p:nvSpPr>
          <p:cNvPr id="5" name="4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2B2C4C54-690E-40BE-B07F-60FA2E3E1DB3}" type="slidenum">
              <a:rPr lang="el-GR"/>
              <a:pPr>
                <a:defRPr/>
              </a:pPr>
              <a:t>‹#›</a:t>
            </a:fld>
            <a:endParaRPr lang="el-G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A218832B-5B31-4593-9AAF-4FDC1176A122}" type="datetimeFigureOut">
              <a:rPr lang="el-GR"/>
              <a:pPr>
                <a:defRPr/>
              </a:pPr>
              <a:t>23/3/2026</a:t>
            </a:fld>
            <a:endParaRPr lang="el-GR"/>
          </a:p>
        </p:txBody>
      </p:sp>
      <p:sp>
        <p:nvSpPr>
          <p:cNvPr id="5" name="4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CBBE54AE-7670-4CD7-ACF5-1B3E1312FF0D}" type="slidenum">
              <a:rPr lang="el-GR"/>
              <a:pPr>
                <a:defRPr/>
              </a:pPr>
              <a:t>‹#›</a:t>
            </a:fld>
            <a:endParaRPr lang="el-G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9B53AF86-3FA9-4CB9-8716-D78C7B62B1EE}" type="datetimeFigureOut">
              <a:rPr lang="el-GR"/>
              <a:pPr>
                <a:defRPr/>
              </a:pPr>
              <a:t>23/3/2026</a:t>
            </a:fld>
            <a:endParaRPr lang="el-GR"/>
          </a:p>
        </p:txBody>
      </p:sp>
      <p:sp>
        <p:nvSpPr>
          <p:cNvPr id="5" name="4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A6B59908-0810-4902-915E-5CD81D5C00D7}" type="slidenum">
              <a:rPr lang="el-GR"/>
              <a:pPr>
                <a:defRPr/>
              </a:pPr>
              <a:t>‹#›</a:t>
            </a:fld>
            <a:endParaRPr lang="el-G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B9E96A18-6A03-4005-95F0-A35E81D5B798}" type="datetimeFigureOut">
              <a:rPr lang="el-GR"/>
              <a:pPr>
                <a:defRPr/>
              </a:pPr>
              <a:t>23/3/2026</a:t>
            </a:fld>
            <a:endParaRPr lang="el-GR"/>
          </a:p>
        </p:txBody>
      </p:sp>
      <p:sp>
        <p:nvSpPr>
          <p:cNvPr id="6" name="5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7" name="6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104EC5EA-8BFD-4654-A1CB-DC199DFF7B51}" type="slidenum">
              <a:rPr lang="el-GR"/>
              <a:pPr>
                <a:defRPr/>
              </a:pPr>
              <a:t>‹#›</a:t>
            </a:fld>
            <a:endParaRPr lang="el-G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9721CEBD-CC65-4462-9A05-6E82C79576C8}" type="datetimeFigureOut">
              <a:rPr lang="el-GR"/>
              <a:pPr>
                <a:defRPr/>
              </a:pPr>
              <a:t>23/3/2026</a:t>
            </a:fld>
            <a:endParaRPr lang="el-GR"/>
          </a:p>
        </p:txBody>
      </p:sp>
      <p:sp>
        <p:nvSpPr>
          <p:cNvPr id="8" name="7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9" name="8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3183048B-9261-4925-9C44-9CF1803A7BEF}"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B9E96A18-6A03-4005-95F0-A35E81D5B798}" type="datetimeFigureOut">
              <a:rPr lang="el-GR"/>
              <a:pPr>
                <a:defRPr/>
              </a:pPr>
              <a:t>23/3/2026</a:t>
            </a:fld>
            <a:endParaRPr lang="el-GR"/>
          </a:p>
        </p:txBody>
      </p:sp>
      <p:sp>
        <p:nvSpPr>
          <p:cNvPr id="6" name="5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7" name="6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104EC5EA-8BFD-4654-A1CB-DC199DFF7B51}" type="slidenum">
              <a:rPr lang="el-GR"/>
              <a:pPr>
                <a:defRPr/>
              </a:pPr>
              <a:t>‹#›</a:t>
            </a:fld>
            <a:endParaRPr lang="el-G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F8C20299-42FD-462C-A8D9-F8382889D416}" type="datetimeFigureOut">
              <a:rPr lang="el-GR"/>
              <a:pPr>
                <a:defRPr/>
              </a:pPr>
              <a:t>23/3/2026</a:t>
            </a:fld>
            <a:endParaRPr lang="el-GR"/>
          </a:p>
        </p:txBody>
      </p:sp>
      <p:sp>
        <p:nvSpPr>
          <p:cNvPr id="4" name="3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5" name="4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A936A4F9-FF3D-4696-AF5D-DD8603EFD013}" type="slidenum">
              <a:rPr lang="el-GR"/>
              <a:pPr>
                <a:defRPr/>
              </a:pPr>
              <a:t>‹#›</a:t>
            </a:fld>
            <a:endParaRPr lang="el-G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166200AD-191B-422C-8787-209A7E497072}" type="datetimeFigureOut">
              <a:rPr lang="el-GR"/>
              <a:pPr>
                <a:defRPr/>
              </a:pPr>
              <a:t>23/3/2026</a:t>
            </a:fld>
            <a:endParaRPr lang="el-GR"/>
          </a:p>
        </p:txBody>
      </p:sp>
      <p:sp>
        <p:nvSpPr>
          <p:cNvPr id="3" name="2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4" name="3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AE021839-BFFD-4425-9EF0-E52B7FF0595F}" type="slidenum">
              <a:rPr lang="el-GR"/>
              <a:pPr>
                <a:defRPr/>
              </a:pPr>
              <a:t>‹#›</a:t>
            </a:fld>
            <a:endParaRPr lang="el-G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3A63C18E-E194-47E1-8194-5689220C9EE7}" type="datetimeFigureOut">
              <a:rPr lang="el-GR"/>
              <a:pPr>
                <a:defRPr/>
              </a:pPr>
              <a:t>23/3/2026</a:t>
            </a:fld>
            <a:endParaRPr lang="el-GR"/>
          </a:p>
        </p:txBody>
      </p:sp>
      <p:sp>
        <p:nvSpPr>
          <p:cNvPr id="6" name="5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7" name="6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3FF91D4A-CD38-4018-AE85-7370CB88D8FC}" type="slidenum">
              <a:rPr lang="el-GR"/>
              <a:pPr>
                <a:defRPr/>
              </a:pPr>
              <a:t>‹#›</a:t>
            </a:fld>
            <a:endParaRPr lang="el-G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19278111-178A-4155-972A-0862A4EA15A8}" type="datetimeFigureOut">
              <a:rPr lang="el-GR"/>
              <a:pPr>
                <a:defRPr/>
              </a:pPr>
              <a:t>23/3/2026</a:t>
            </a:fld>
            <a:endParaRPr lang="el-GR"/>
          </a:p>
        </p:txBody>
      </p:sp>
      <p:sp>
        <p:nvSpPr>
          <p:cNvPr id="6" name="5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7" name="6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AF3CE175-B1C1-4997-858D-E036D160E456}" type="slidenum">
              <a:rPr lang="el-GR"/>
              <a:pPr>
                <a:defRPr/>
              </a:pPr>
              <a:t>‹#›</a:t>
            </a:fld>
            <a:endParaRPr lang="el-G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869EB978-1C90-4D59-8E13-A85125AE4FCF}" type="datetimeFigureOut">
              <a:rPr lang="el-GR"/>
              <a:pPr>
                <a:defRPr/>
              </a:pPr>
              <a:t>23/3/2026</a:t>
            </a:fld>
            <a:endParaRPr lang="el-GR"/>
          </a:p>
        </p:txBody>
      </p:sp>
      <p:sp>
        <p:nvSpPr>
          <p:cNvPr id="5" name="4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7BE71E5C-7CD4-4F39-AFD1-6D867A90543C}" type="slidenum">
              <a:rPr lang="el-GR"/>
              <a:pPr>
                <a:defRPr/>
              </a:pPr>
              <a:t>‹#›</a:t>
            </a:fld>
            <a:endParaRPr lang="el-G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E8BA87D6-F0EB-4576-8824-500182F57F80}" type="datetimeFigureOut">
              <a:rPr lang="el-GR"/>
              <a:pPr>
                <a:defRPr/>
              </a:pPr>
              <a:t>23/3/2026</a:t>
            </a:fld>
            <a:endParaRPr lang="el-GR"/>
          </a:p>
        </p:txBody>
      </p:sp>
      <p:sp>
        <p:nvSpPr>
          <p:cNvPr id="5" name="4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60502A93-59F6-4EC1-8183-9E1A474DC26C}" type="slidenum">
              <a:rPr lang="el-GR"/>
              <a:pPr>
                <a:defRPr/>
              </a:pPr>
              <a:t>‹#›</a:t>
            </a:fld>
            <a:endParaRPr lang="el-G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fld id="{AB867086-5049-45C7-ADA7-E234D670C6DA}" type="datetime1">
              <a:rPr lang="en-US">
                <a:solidFill>
                  <a:srgbClr val="000000"/>
                </a:solidFill>
              </a:rPr>
              <a:pPr/>
              <a:t>3/23/2026</a:t>
            </a:fld>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0F5CDEF-C2FA-45C9-AB2C-2555E7E2437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D1D9F465-5A49-46DB-B94B-6999D3D60653}" type="datetime1">
              <a:rPr lang="en-US">
                <a:solidFill>
                  <a:srgbClr val="000000"/>
                </a:solidFill>
              </a:rPr>
              <a:pPr/>
              <a:t>3/23/2026</a:t>
            </a:fld>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FBA4F09-457B-4815-9622-74BF1357D1B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CBDDE4F9-54E4-4E17-8E8E-18DD8FBE9BE3}" type="datetime1">
              <a:rPr lang="en-US">
                <a:solidFill>
                  <a:srgbClr val="000000"/>
                </a:solidFill>
              </a:rPr>
              <a:pPr/>
              <a:t>3/23/2026</a:t>
            </a:fld>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6A18FCB-967D-4CA3-AAAE-FD1B58C611F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5FFF528A-5C44-4DEB-825C-2ACE07BFAE69}" type="datetime1">
              <a:rPr lang="en-US">
                <a:solidFill>
                  <a:srgbClr val="000000"/>
                </a:solidFill>
              </a:rPr>
              <a:pPr/>
              <a:t>3/23/2026</a:t>
            </a:fld>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29F333-F45F-4C3C-BE00-0073B9E13A0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9721CEBD-CC65-4462-9A05-6E82C79576C8}" type="datetimeFigureOut">
              <a:rPr lang="el-GR"/>
              <a:pPr>
                <a:defRPr/>
              </a:pPr>
              <a:t>23/3/2026</a:t>
            </a:fld>
            <a:endParaRPr lang="el-GR"/>
          </a:p>
        </p:txBody>
      </p:sp>
      <p:sp>
        <p:nvSpPr>
          <p:cNvPr id="8" name="7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9" name="8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3183048B-9261-4925-9C44-9CF1803A7BEF}" type="slidenum">
              <a:rPr lang="el-GR"/>
              <a:pPr>
                <a:defRPr/>
              </a:pPr>
              <a:t>‹#›</a:t>
            </a:fld>
            <a:endParaRPr lang="el-G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F9C9CE07-8752-460A-B83D-C4547A63C63E}" type="datetime1">
              <a:rPr lang="en-US">
                <a:solidFill>
                  <a:srgbClr val="000000"/>
                </a:solidFill>
              </a:rPr>
              <a:pPr/>
              <a:t>3/23/2026</a:t>
            </a:fld>
            <a:endParaRPr lang="el-G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l-G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C98F2A9-8094-45E3-B03B-EFC8F0428C7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9EC1D72A-1066-4018-899A-EAAF96E08698}" type="datetime1">
              <a:rPr lang="en-US">
                <a:solidFill>
                  <a:srgbClr val="000000"/>
                </a:solidFill>
              </a:rPr>
              <a:pPr/>
              <a:t>3/23/2026</a:t>
            </a:fld>
            <a:endParaRPr lang="el-G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l-G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7B1A327-3A47-40B9-BC00-06F0D1F8CF4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DBC38081-13F9-4B2A-9D34-9A0741A22159}" type="datetime1">
              <a:rPr lang="en-US">
                <a:solidFill>
                  <a:srgbClr val="000000"/>
                </a:solidFill>
              </a:rPr>
              <a:pPr/>
              <a:t>3/23/2026</a:t>
            </a:fld>
            <a:endParaRPr lang="el-G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l-G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7406522-16C9-4EEA-A1C2-2A57565E66D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9BCBAF00-8BD2-4D37-A120-E5C22B95DBFD}" type="datetime1">
              <a:rPr lang="en-US">
                <a:solidFill>
                  <a:srgbClr val="000000"/>
                </a:solidFill>
              </a:rPr>
              <a:pPr/>
              <a:t>3/23/2026</a:t>
            </a:fld>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CDAAC16-337F-4730-9A6E-351E1C33B90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CD524D4F-ECD8-4D3D-8AFF-049FA6259356}" type="datetime1">
              <a:rPr lang="en-US">
                <a:solidFill>
                  <a:srgbClr val="000000"/>
                </a:solidFill>
              </a:rPr>
              <a:pPr/>
              <a:t>3/23/2026</a:t>
            </a:fld>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B4BD788-A862-4730-A712-C432AF99826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8A6AEE3C-36C5-45E7-9924-83C2C08664B6}" type="datetime1">
              <a:rPr lang="en-US">
                <a:solidFill>
                  <a:srgbClr val="000000"/>
                </a:solidFill>
              </a:rPr>
              <a:pPr/>
              <a:t>3/23/2026</a:t>
            </a:fld>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AEA742-37BB-44D0-A23C-F6F0046CCE8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6665F172-E303-426D-9EF0-232D2792D8C4}" type="datetime1">
              <a:rPr lang="en-US">
                <a:solidFill>
                  <a:srgbClr val="000000"/>
                </a:solidFill>
              </a:rPr>
              <a:pPr/>
              <a:t>3/23/2026</a:t>
            </a:fld>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DCE1DCA-74DE-4B2C-BE19-ED5CC8224853}"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F8C20299-42FD-462C-A8D9-F8382889D416}" type="datetimeFigureOut">
              <a:rPr lang="el-GR"/>
              <a:pPr>
                <a:defRPr/>
              </a:pPr>
              <a:t>23/3/2026</a:t>
            </a:fld>
            <a:endParaRPr lang="el-GR"/>
          </a:p>
        </p:txBody>
      </p:sp>
      <p:sp>
        <p:nvSpPr>
          <p:cNvPr id="4" name="3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5" name="4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A936A4F9-FF3D-4696-AF5D-DD8603EFD013}"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166200AD-191B-422C-8787-209A7E497072}" type="datetimeFigureOut">
              <a:rPr lang="el-GR"/>
              <a:pPr>
                <a:defRPr/>
              </a:pPr>
              <a:t>23/3/2026</a:t>
            </a:fld>
            <a:endParaRPr lang="el-GR"/>
          </a:p>
        </p:txBody>
      </p:sp>
      <p:sp>
        <p:nvSpPr>
          <p:cNvPr id="3" name="2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4" name="3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AE021839-BFFD-4425-9EF0-E52B7FF0595F}"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3A63C18E-E194-47E1-8194-5689220C9EE7}" type="datetimeFigureOut">
              <a:rPr lang="el-GR"/>
              <a:pPr>
                <a:defRPr/>
              </a:pPr>
              <a:t>23/3/2026</a:t>
            </a:fld>
            <a:endParaRPr lang="el-GR"/>
          </a:p>
        </p:txBody>
      </p:sp>
      <p:sp>
        <p:nvSpPr>
          <p:cNvPr id="6" name="5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7" name="6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3FF91D4A-CD38-4018-AE85-7370CB88D8FC}"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fontAlgn="base">
              <a:spcBef>
                <a:spcPct val="0"/>
              </a:spcBef>
              <a:spcAft>
                <a:spcPct val="0"/>
              </a:spcAft>
              <a:defRPr>
                <a:latin typeface="Times New Roman" pitchFamily="18" charset="0"/>
              </a:defRPr>
            </a:lvl1pPr>
          </a:lstStyle>
          <a:p>
            <a:pPr>
              <a:defRPr/>
            </a:pPr>
            <a:fld id="{19278111-178A-4155-972A-0862A4EA15A8}" type="datetimeFigureOut">
              <a:rPr lang="el-GR"/>
              <a:pPr>
                <a:defRPr/>
              </a:pPr>
              <a:t>23/3/2026</a:t>
            </a:fld>
            <a:endParaRPr lang="el-GR"/>
          </a:p>
        </p:txBody>
      </p:sp>
      <p:sp>
        <p:nvSpPr>
          <p:cNvPr id="6" name="5 - Θέση υποσέλιδου"/>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lang="el-GR"/>
          </a:p>
        </p:txBody>
      </p:sp>
      <p:sp>
        <p:nvSpPr>
          <p:cNvPr id="7" name="6 - Θέση αριθμού διαφάνειας"/>
          <p:cNvSpPr>
            <a:spLocks noGrp="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AF3CE175-B1C1-4997-858D-E036D160E456}"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1 - Θέση τίτλου"/>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a:t>Kλικ για επεξεργασία του τίτλου</a:t>
            </a:r>
          </a:p>
        </p:txBody>
      </p:sp>
      <p:sp>
        <p:nvSpPr>
          <p:cNvPr id="4099" name="2 - Θέση κειμένου"/>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fld id="{5B26C186-3581-4F41-B5EA-13F46FA3609D}" type="datetimeFigureOut">
              <a:rPr lang="el-GR"/>
              <a:pPr>
                <a:defRPr/>
              </a:pPr>
              <a:t>23/3/2026</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defRPr>
            </a:lvl1pPr>
          </a:lstStyle>
          <a:p>
            <a:pPr>
              <a:defRPr/>
            </a:pPr>
            <a:fld id="{2C8C684D-A09A-4769-A5B8-FB34AF3AA5C1}"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accent1"/>
            </a:gs>
            <a:gs pos="100000">
              <a:srgbClr val="0066FF"/>
            </a:gs>
          </a:gsLst>
          <a:path path="rect">
            <a:fillToRect l="100000" b="100000"/>
          </a:path>
        </a:gra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bwMode="auto">
          <a:xfrm>
            <a:off x="468313" y="26035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l-GR"/>
              <a:t>Click to edit Master title style</a:t>
            </a:r>
          </a:p>
        </p:txBody>
      </p:sp>
      <p:sp>
        <p:nvSpPr>
          <p:cNvPr id="6963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p>
        </p:txBody>
      </p:sp>
      <p:sp>
        <p:nvSpPr>
          <p:cNvPr id="69636" name="Rectangle 4"/>
          <p:cNvSpPr>
            <a:spLocks noGrp="1" noChangeArrowheads="1"/>
          </p:cNvSpPr>
          <p:nvPr>
            <p:ph type="ftr" sz="quarter" idx="3"/>
          </p:nvPr>
        </p:nvSpPr>
        <p:spPr bwMode="auto">
          <a:xfrm>
            <a:off x="468313" y="6545263"/>
            <a:ext cx="4248150" cy="412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a:solidFill>
                  <a:srgbClr val="FF9900"/>
                </a:solidFill>
                <a:effectLst>
                  <a:outerShdw blurRad="38100" dist="38100" dir="2700000" algn="tl">
                    <a:srgbClr val="000000"/>
                  </a:outerShdw>
                </a:effectLst>
              </a:defRPr>
            </a:lvl1pPr>
          </a:lstStyle>
          <a:p>
            <a:r>
              <a:rPr lang="el-GR">
                <a:latin typeface="Arial" charset="0"/>
              </a:rPr>
              <a:t>ΕΙΣΑΓΩΓΙΚΑ ΣΤΟΙΧΕΙΑ ΚΥΜΑΤΟΜΗΧΑΝΙΚΗΣ</a:t>
            </a:r>
          </a:p>
        </p:txBody>
      </p:sp>
      <p:sp>
        <p:nvSpPr>
          <p:cNvPr id="69637" name="Rectangle 5"/>
          <p:cNvSpPr>
            <a:spLocks noChangeArrowheads="1"/>
          </p:cNvSpPr>
          <p:nvPr/>
        </p:nvSpPr>
        <p:spPr bwMode="auto">
          <a:xfrm>
            <a:off x="4140200" y="6545263"/>
            <a:ext cx="4895850" cy="412750"/>
          </a:xfrm>
          <a:prstGeom prst="rect">
            <a:avLst/>
          </a:prstGeom>
          <a:noFill/>
          <a:ln w="9525">
            <a:noFill/>
            <a:miter lim="800000"/>
            <a:headEnd/>
            <a:tailEnd/>
          </a:ln>
          <a:effectLst/>
        </p:spPr>
        <p:txBody>
          <a:bodyPr/>
          <a:lstStyle/>
          <a:p>
            <a:pPr algn="r"/>
            <a:r>
              <a:rPr lang="el-GR" sz="1400" b="1">
                <a:solidFill>
                  <a:srgbClr val="FF9900"/>
                </a:solidFill>
                <a:effectLst>
                  <a:outerShdw blurRad="38100" dist="38100" dir="2700000" algn="tl">
                    <a:srgbClr val="000000"/>
                  </a:outerShdw>
                </a:effectLst>
                <a:latin typeface="Arial" charset="0"/>
              </a:rPr>
              <a:t>ΑΚΤΟΜΗΧΑΝΙΚΗ ΚΑΙ ΛΙΜΕΝΙΚΑ ΕΡΓΑ</a:t>
            </a:r>
          </a:p>
        </p:txBody>
      </p:sp>
      <p:sp>
        <p:nvSpPr>
          <p:cNvPr id="69638" name="Rectangle 6"/>
          <p:cNvSpPr>
            <a:spLocks noChangeArrowheads="1"/>
          </p:cNvSpPr>
          <p:nvPr/>
        </p:nvSpPr>
        <p:spPr bwMode="auto">
          <a:xfrm>
            <a:off x="3924300" y="6545263"/>
            <a:ext cx="1655763" cy="412750"/>
          </a:xfrm>
          <a:prstGeom prst="rect">
            <a:avLst/>
          </a:prstGeom>
          <a:noFill/>
          <a:ln w="9525">
            <a:noFill/>
            <a:miter lim="800000"/>
            <a:headEnd/>
            <a:tailEnd/>
          </a:ln>
          <a:effectLst/>
        </p:spPr>
        <p:txBody>
          <a:bodyPr/>
          <a:lstStyle/>
          <a:p>
            <a:pPr algn="ctr"/>
            <a:r>
              <a:rPr lang="el-GR" sz="1400" b="1">
                <a:solidFill>
                  <a:srgbClr val="FF9900"/>
                </a:solidFill>
                <a:effectLst>
                  <a:outerShdw blurRad="38100" dist="38100" dir="2700000" algn="tl">
                    <a:srgbClr val="000000"/>
                  </a:outerShdw>
                </a:effectLst>
                <a:latin typeface="Arial" charset="0"/>
              </a:rPr>
              <a:t>-</a:t>
            </a:r>
            <a:fld id="{92B851BD-1086-4C55-A4C1-B08A37C2C5FD}" type="slidenum">
              <a:rPr lang="el-GR" sz="1400" b="1">
                <a:solidFill>
                  <a:srgbClr val="FF9900"/>
                </a:solidFill>
                <a:effectLst>
                  <a:outerShdw blurRad="38100" dist="38100" dir="2700000" algn="tl">
                    <a:srgbClr val="000000"/>
                  </a:outerShdw>
                </a:effectLst>
                <a:latin typeface="Arial" charset="0"/>
              </a:rPr>
              <a:pPr algn="ctr"/>
              <a:t>‹#›</a:t>
            </a:fld>
            <a:r>
              <a:rPr lang="el-GR" sz="1400" b="1">
                <a:solidFill>
                  <a:srgbClr val="FF9900"/>
                </a:solidFill>
                <a:effectLst>
                  <a:outerShdw blurRad="38100" dist="38100" dir="2700000" algn="tl">
                    <a:srgbClr val="000000"/>
                  </a:outerShdw>
                </a:effectLst>
                <a:latin typeface="Arial" charset="0"/>
              </a:rPr>
              <a:t>-</a:t>
            </a:r>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18B97EC-ABFF-41E9-9E41-EE3E40CAB9CA}" type="slidenum">
              <a:rPr lang="en-US" smtClean="0">
                <a:solidFill>
                  <a:srgbClr val="000000"/>
                </a:solidFill>
                <a:latin typeface="Arial" charset="0"/>
              </a:rPr>
              <a:pPr/>
              <a:t>‹#›</a:t>
            </a:fld>
            <a:endParaRPr lang="en-US">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1 - Θέση τίτλου"/>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a:t>Kλικ για επεξεργασία του τίτλου</a:t>
            </a:r>
          </a:p>
        </p:txBody>
      </p:sp>
      <p:sp>
        <p:nvSpPr>
          <p:cNvPr id="4099" name="2 - Θέση κειμένου"/>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fld id="{5B26C186-3581-4F41-B5EA-13F46FA3609D}" type="datetimeFigureOut">
              <a:rPr lang="el-GR"/>
              <a:pPr>
                <a:defRPr/>
              </a:pPr>
              <a:t>23/3/2026</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defRPr>
            </a:lvl1pPr>
          </a:lstStyle>
          <a:p>
            <a:pPr>
              <a:defRPr/>
            </a:pPr>
            <a:fld id="{2C8C684D-A09A-4769-A5B8-FB34AF3AA5C1}"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7036BF51-24CF-4119-AD48-BE85ACA8ED18}" type="datetime1">
              <a:rPr lang="en-US" smtClean="0">
                <a:solidFill>
                  <a:srgbClr val="000000"/>
                </a:solidFill>
                <a:latin typeface="Arial" charset="0"/>
              </a:rPr>
              <a:pPr/>
              <a:t>3/23/2026</a:t>
            </a:fld>
            <a:endParaRPr lang="el-GR">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l-GR">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408229C7-FEFF-4DDF-886A-8034117EAB3B}" type="slidenum">
              <a:rPr lang="en-US">
                <a:solidFill>
                  <a:srgbClr val="000000"/>
                </a:solidFill>
                <a:latin typeface="Arial" charset="0"/>
              </a:rPr>
              <a:pPr>
                <a:defRPr/>
              </a:pPr>
              <a:t>‹#›</a:t>
            </a:fld>
            <a:endParaRPr lang="en-US">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5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52.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slideLayout" Target="../slideLayouts/slideLayout52.xml"/><Relationship Id="rId1" Type="http://schemas.openxmlformats.org/officeDocument/2006/relationships/vmlDrawing" Target="../drawings/vmlDrawing3.vml"/><Relationship Id="rId6" Type="http://schemas.openxmlformats.org/officeDocument/2006/relationships/image" Target="../media/image13.wmf"/><Relationship Id="rId5" Type="http://schemas.openxmlformats.org/officeDocument/2006/relationships/oleObject" Target="../embeddings/oleObject3.bin"/><Relationship Id="rId4" Type="http://schemas.openxmlformats.org/officeDocument/2006/relationships/image" Target="../media/image2.jpeg"/><Relationship Id="rId9"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5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image" Target="../media/image1.png"/><Relationship Id="rId7" Type="http://schemas.openxmlformats.org/officeDocument/2006/relationships/oleObject" Target="../embeddings/oleObject5.bin"/><Relationship Id="rId2" Type="http://schemas.openxmlformats.org/officeDocument/2006/relationships/slideLayout" Target="../slideLayouts/slideLayout52.xml"/><Relationship Id="rId1" Type="http://schemas.openxmlformats.org/officeDocument/2006/relationships/vmlDrawing" Target="../drawings/vmlDrawing4.vml"/><Relationship Id="rId6" Type="http://schemas.openxmlformats.org/officeDocument/2006/relationships/image" Target="../media/image19.wmf"/><Relationship Id="rId5" Type="http://schemas.openxmlformats.org/officeDocument/2006/relationships/oleObject" Target="../embeddings/oleObject4.bin"/><Relationship Id="rId10" Type="http://schemas.openxmlformats.org/officeDocument/2006/relationships/image" Target="../media/image21.wmf"/><Relationship Id="rId4" Type="http://schemas.openxmlformats.org/officeDocument/2006/relationships/image" Target="../media/image2.jpeg"/><Relationship Id="rId9" Type="http://schemas.openxmlformats.org/officeDocument/2006/relationships/oleObject" Target="../embeddings/oleObject6.bin"/></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2.wmf"/><Relationship Id="rId2" Type="http://schemas.openxmlformats.org/officeDocument/2006/relationships/slideLayout" Target="../slideLayouts/slideLayout52.xml"/><Relationship Id="rId1" Type="http://schemas.openxmlformats.org/officeDocument/2006/relationships/vmlDrawing" Target="../drawings/vmlDrawing5.vml"/><Relationship Id="rId6" Type="http://schemas.openxmlformats.org/officeDocument/2006/relationships/oleObject" Target="../embeddings/oleObject7.bin"/><Relationship Id="rId5" Type="http://schemas.openxmlformats.org/officeDocument/2006/relationships/image" Target="../media/image23.jpe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52.xml"/><Relationship Id="rId5" Type="http://schemas.openxmlformats.org/officeDocument/2006/relationships/image" Target="../media/image24.pn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52.xml"/><Relationship Id="rId5" Type="http://schemas.openxmlformats.org/officeDocument/2006/relationships/image" Target="../media/image25.pn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6.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52.xml"/><Relationship Id="rId5" Type="http://schemas.openxmlformats.org/officeDocument/2006/relationships/image" Target="../media/image26.pn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52.xml"/><Relationship Id="rId5" Type="http://schemas.openxmlformats.org/officeDocument/2006/relationships/image" Target="../media/image27.png"/><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png"/><Relationship Id="rId1" Type="http://schemas.openxmlformats.org/officeDocument/2006/relationships/slideLayout" Target="../slideLayouts/slideLayout52.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8.bin"/><Relationship Id="rId7" Type="http://schemas.openxmlformats.org/officeDocument/2006/relationships/image" Target="../media/image30.png"/><Relationship Id="rId2" Type="http://schemas.openxmlformats.org/officeDocument/2006/relationships/slideLayout" Target="../slideLayouts/slideLayout52.xml"/><Relationship Id="rId1" Type="http://schemas.openxmlformats.org/officeDocument/2006/relationships/vmlDrawing" Target="../drawings/vmlDrawing6.v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29.wmf"/></Relationships>
</file>

<file path=ppt/slides/_rels/slide24.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notesSlide" Target="../notesSlides/notesSlide5.xml"/><Relationship Id="rId7" Type="http://schemas.openxmlformats.org/officeDocument/2006/relationships/oleObject" Target="../embeddings/oleObject9.bin"/><Relationship Id="rId2" Type="http://schemas.openxmlformats.org/officeDocument/2006/relationships/slideLayout" Target="../slideLayouts/slideLayout46.xml"/><Relationship Id="rId1" Type="http://schemas.openxmlformats.org/officeDocument/2006/relationships/vmlDrawing" Target="../drawings/vmlDrawing7.vml"/><Relationship Id="rId6" Type="http://schemas.openxmlformats.org/officeDocument/2006/relationships/image" Target="../media/image32.png"/><Relationship Id="rId5" Type="http://schemas.openxmlformats.org/officeDocument/2006/relationships/image" Target="../media/image2.jpe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notesSlide" Target="../notesSlides/notesSlide6.xml"/><Relationship Id="rId7" Type="http://schemas.openxmlformats.org/officeDocument/2006/relationships/oleObject" Target="../embeddings/oleObject10.bin"/><Relationship Id="rId2" Type="http://schemas.openxmlformats.org/officeDocument/2006/relationships/slideLayout" Target="../slideLayouts/slideLayout46.xml"/><Relationship Id="rId1" Type="http://schemas.openxmlformats.org/officeDocument/2006/relationships/vmlDrawing" Target="../drawings/vmlDrawing8.vml"/><Relationship Id="rId6" Type="http://schemas.openxmlformats.org/officeDocument/2006/relationships/image" Target="../media/image32.png"/><Relationship Id="rId5" Type="http://schemas.openxmlformats.org/officeDocument/2006/relationships/image" Target="../media/image2.jpe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2.xml"/><Relationship Id="rId5" Type="http://schemas.openxmlformats.org/officeDocument/2006/relationships/image" Target="../media/image2.jpe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5.xml"/><Relationship Id="rId5" Type="http://schemas.openxmlformats.org/officeDocument/2006/relationships/image" Target="../media/image36.png"/><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5.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9.xml"/><Relationship Id="rId7" Type="http://schemas.openxmlformats.org/officeDocument/2006/relationships/image" Target="../media/image38.wmf"/><Relationship Id="rId2" Type="http://schemas.openxmlformats.org/officeDocument/2006/relationships/slideLayout" Target="../slideLayouts/slideLayout35.xml"/><Relationship Id="rId1" Type="http://schemas.openxmlformats.org/officeDocument/2006/relationships/vmlDrawing" Target="../drawings/vmlDrawing9.vml"/><Relationship Id="rId6" Type="http://schemas.openxmlformats.org/officeDocument/2006/relationships/oleObject" Target="../embeddings/oleObject11.bin"/><Relationship Id="rId11" Type="http://schemas.openxmlformats.org/officeDocument/2006/relationships/image" Target="../media/image40.wmf"/><Relationship Id="rId5" Type="http://schemas.openxmlformats.org/officeDocument/2006/relationships/image" Target="../media/image2.jpeg"/><Relationship Id="rId10" Type="http://schemas.openxmlformats.org/officeDocument/2006/relationships/oleObject" Target="../embeddings/oleObject13.bin"/><Relationship Id="rId4" Type="http://schemas.openxmlformats.org/officeDocument/2006/relationships/image" Target="../media/image1.png"/><Relationship Id="rId9" Type="http://schemas.openxmlformats.org/officeDocument/2006/relationships/image" Target="../media/image39.w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2.jpeg"/><Relationship Id="rId2" Type="http://schemas.openxmlformats.org/officeDocument/2006/relationships/slideLayout" Target="../slideLayouts/slideLayout35.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image" Target="../media/image3.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5.xml"/><Relationship Id="rId6" Type="http://schemas.openxmlformats.org/officeDocument/2006/relationships/image" Target="../media/image42.gif"/><Relationship Id="rId5" Type="http://schemas.openxmlformats.org/officeDocument/2006/relationships/image" Target="../media/image41.png"/><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5.xml"/><Relationship Id="rId6" Type="http://schemas.openxmlformats.org/officeDocument/2006/relationships/image" Target="../media/image43.png"/><Relationship Id="rId5" Type="http://schemas.openxmlformats.org/officeDocument/2006/relationships/image" Target="../media/image37.png"/><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5.xml"/><Relationship Id="rId5" Type="http://schemas.openxmlformats.org/officeDocument/2006/relationships/image" Target="../media/image44.png"/><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notesSlide" Target="../notesSlides/notesSlide13.xml"/><Relationship Id="rId7" Type="http://schemas.openxmlformats.org/officeDocument/2006/relationships/oleObject" Target="../embeddings/oleObject14.bin"/><Relationship Id="rId2" Type="http://schemas.openxmlformats.org/officeDocument/2006/relationships/slideLayout" Target="../slideLayouts/slideLayout35.xml"/><Relationship Id="rId1" Type="http://schemas.openxmlformats.org/officeDocument/2006/relationships/vmlDrawing" Target="../drawings/vmlDrawing10.vml"/><Relationship Id="rId6" Type="http://schemas.openxmlformats.org/officeDocument/2006/relationships/image" Target="../media/image46.png"/><Relationship Id="rId5" Type="http://schemas.openxmlformats.org/officeDocument/2006/relationships/image" Target="../media/image2.jpeg"/><Relationship Id="rId10" Type="http://schemas.openxmlformats.org/officeDocument/2006/relationships/image" Target="../media/image48.png"/><Relationship Id="rId4" Type="http://schemas.openxmlformats.org/officeDocument/2006/relationships/image" Target="../media/image1.png"/><Relationship Id="rId9" Type="http://schemas.openxmlformats.org/officeDocument/2006/relationships/image" Target="../media/image47.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9.png"/><Relationship Id="rId1" Type="http://schemas.openxmlformats.org/officeDocument/2006/relationships/slideLayout" Target="../slideLayouts/slideLayout41.xml"/><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0.jpg"/><Relationship Id="rId1" Type="http://schemas.openxmlformats.org/officeDocument/2006/relationships/slideLayout" Target="../slideLayouts/slideLayout41.xml"/><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5.xml"/><Relationship Id="rId1" Type="http://schemas.openxmlformats.org/officeDocument/2006/relationships/vmlDrawing" Target="../drawings/vmlDrawing11.vml"/><Relationship Id="rId5" Type="http://schemas.openxmlformats.org/officeDocument/2006/relationships/image" Target="../media/image51.wmf"/><Relationship Id="rId4" Type="http://schemas.openxmlformats.org/officeDocument/2006/relationships/oleObject" Target="../embeddings/oleObject15.bin"/></Relationships>
</file>

<file path=ppt/slides/_rels/slide37.x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notesSlide" Target="../notesSlides/notesSlide15.xml"/><Relationship Id="rId7" Type="http://schemas.openxmlformats.org/officeDocument/2006/relationships/oleObject" Target="../embeddings/oleObject17.bin"/><Relationship Id="rId2" Type="http://schemas.openxmlformats.org/officeDocument/2006/relationships/slideLayout" Target="../slideLayouts/slideLayout30.xml"/><Relationship Id="rId1" Type="http://schemas.openxmlformats.org/officeDocument/2006/relationships/vmlDrawing" Target="../drawings/vmlDrawing12.vml"/><Relationship Id="rId6" Type="http://schemas.openxmlformats.org/officeDocument/2006/relationships/image" Target="../media/image52.wmf"/><Relationship Id="rId5" Type="http://schemas.openxmlformats.org/officeDocument/2006/relationships/oleObject" Target="../embeddings/oleObject16.bin"/><Relationship Id="rId4" Type="http://schemas.openxmlformats.org/officeDocument/2006/relationships/image" Target="../media/image54.png"/></Relationships>
</file>

<file path=ppt/slides/_rels/slide38.x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notesSlide" Target="../notesSlides/notesSlide16.xml"/><Relationship Id="rId7" Type="http://schemas.openxmlformats.org/officeDocument/2006/relationships/oleObject" Target="../embeddings/oleObject19.bin"/><Relationship Id="rId2" Type="http://schemas.openxmlformats.org/officeDocument/2006/relationships/slideLayout" Target="../slideLayouts/slideLayout30.xml"/><Relationship Id="rId1" Type="http://schemas.openxmlformats.org/officeDocument/2006/relationships/vmlDrawing" Target="../drawings/vmlDrawing13.vml"/><Relationship Id="rId6" Type="http://schemas.openxmlformats.org/officeDocument/2006/relationships/image" Target="../media/image55.wmf"/><Relationship Id="rId5" Type="http://schemas.openxmlformats.org/officeDocument/2006/relationships/oleObject" Target="../embeddings/oleObject18.bin"/><Relationship Id="rId10" Type="http://schemas.openxmlformats.org/officeDocument/2006/relationships/image" Target="../media/image57.wmf"/><Relationship Id="rId4" Type="http://schemas.openxmlformats.org/officeDocument/2006/relationships/image" Target="../media/image18.png"/><Relationship Id="rId9" Type="http://schemas.openxmlformats.org/officeDocument/2006/relationships/oleObject" Target="../embeddings/oleObject20.bin"/></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5.xml"/><Relationship Id="rId5" Type="http://schemas.openxmlformats.org/officeDocument/2006/relationships/image" Target="../media/image4.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oleObject" Target="../embeddings/oleObject2.bin"/><Relationship Id="rId7" Type="http://schemas.openxmlformats.org/officeDocument/2006/relationships/image" Target="../media/image1.png"/><Relationship Id="rId2" Type="http://schemas.openxmlformats.org/officeDocument/2006/relationships/slideLayout" Target="../slideLayouts/slideLayout30.xml"/><Relationship Id="rId1" Type="http://schemas.openxmlformats.org/officeDocument/2006/relationships/vmlDrawing" Target="../drawings/vmlDrawing2.v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wmf"/><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30.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5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403350" y="5732463"/>
            <a:ext cx="6400800" cy="501650"/>
          </a:xfrm>
        </p:spPr>
        <p:txBody>
          <a:bodyPr rtlCol="0">
            <a:normAutofit/>
          </a:bodyPr>
          <a:lstStyle/>
          <a:p>
            <a:pPr eaLnBrk="1" fontAlgn="auto" hangingPunct="1">
              <a:spcAft>
                <a:spcPts val="0"/>
              </a:spcAft>
              <a:buFont typeface="Arial" pitchFamily="34" charset="0"/>
              <a:buNone/>
              <a:defRPr/>
            </a:pPr>
            <a:r>
              <a:rPr lang="en-US" sz="2400" i="1" dirty="0">
                <a:solidFill>
                  <a:schemeClr val="tx1"/>
                </a:solidFill>
              </a:rPr>
              <a:t>A. </a:t>
            </a:r>
            <a:r>
              <a:rPr lang="el-GR" sz="2400" i="1" dirty="0" err="1">
                <a:solidFill>
                  <a:schemeClr val="tx1"/>
                </a:solidFill>
              </a:rPr>
              <a:t>Βελεγράκης</a:t>
            </a:r>
            <a:r>
              <a:rPr lang="el-GR" sz="2400" i="1" dirty="0">
                <a:solidFill>
                  <a:schemeClr val="tx1"/>
                </a:solidFill>
              </a:rPr>
              <a:t>, Θ. Χασιώτης, Ι. </a:t>
            </a:r>
            <a:r>
              <a:rPr lang="el-GR" sz="2400" i="1" dirty="0" err="1">
                <a:solidFill>
                  <a:schemeClr val="tx1"/>
                </a:solidFill>
              </a:rPr>
              <a:t>Μονιούδη</a:t>
            </a:r>
            <a:endParaRPr lang="el-GR" sz="2400" i="1" dirty="0"/>
          </a:p>
        </p:txBody>
      </p:sp>
      <p:sp>
        <p:nvSpPr>
          <p:cNvPr id="17411" name="Rectangle 5"/>
          <p:cNvSpPr>
            <a:spLocks noChangeArrowheads="1"/>
          </p:cNvSpPr>
          <p:nvPr/>
        </p:nvSpPr>
        <p:spPr bwMode="auto">
          <a:xfrm>
            <a:off x="214313" y="214313"/>
            <a:ext cx="8750300" cy="6500812"/>
          </a:xfrm>
          <a:prstGeom prst="rect">
            <a:avLst/>
          </a:prstGeom>
          <a:noFill/>
          <a:ln w="73025" cmpd="thickThin">
            <a:solidFill>
              <a:srgbClr val="176FB1"/>
            </a:solidFill>
            <a:miter lim="800000"/>
            <a:headEnd/>
            <a:tailEnd/>
          </a:ln>
        </p:spPr>
        <p:txBody>
          <a:bodyPr/>
          <a:lstStyle/>
          <a:p>
            <a:pPr marL="342900" indent="-342900">
              <a:lnSpc>
                <a:spcPct val="105000"/>
              </a:lnSpc>
              <a:spcBef>
                <a:spcPct val="20000"/>
              </a:spcBef>
              <a:buClr>
                <a:srgbClr val="FFFF66"/>
              </a:buClr>
            </a:pPr>
            <a:endParaRPr lang="el-GR">
              <a:solidFill>
                <a:srgbClr val="003366"/>
              </a:solidFill>
              <a:latin typeface="Calibri" pitchFamily="34" charset="0"/>
            </a:endParaRPr>
          </a:p>
        </p:txBody>
      </p:sp>
      <p:pic>
        <p:nvPicPr>
          <p:cNvPr id="5" name="Picture 2"/>
          <p:cNvPicPr>
            <a:picLocks noChangeAspect="1" noChangeArrowheads="1"/>
          </p:cNvPicPr>
          <p:nvPr/>
        </p:nvPicPr>
        <p:blipFill>
          <a:blip r:embed="rId2" cstate="print"/>
          <a:srcRect/>
          <a:stretch>
            <a:fillRect/>
          </a:stretch>
        </p:blipFill>
        <p:spPr bwMode="auto">
          <a:xfrm>
            <a:off x="331912" y="339452"/>
            <a:ext cx="1046683" cy="1052736"/>
          </a:xfrm>
          <a:prstGeom prst="rect">
            <a:avLst/>
          </a:prstGeom>
          <a:blipFill>
            <a:blip r:embed="rId3"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17413" name="TextBox 6"/>
          <p:cNvSpPr txBox="1">
            <a:spLocks noChangeArrowheads="1"/>
          </p:cNvSpPr>
          <p:nvPr/>
        </p:nvSpPr>
        <p:spPr bwMode="auto">
          <a:xfrm>
            <a:off x="2214563" y="214313"/>
            <a:ext cx="4681537" cy="1200329"/>
          </a:xfrm>
          <a:prstGeom prst="rect">
            <a:avLst/>
          </a:prstGeom>
          <a:noFill/>
          <a:ln w="9525">
            <a:noFill/>
            <a:miter lim="800000"/>
            <a:headEnd/>
            <a:tailEnd/>
          </a:ln>
        </p:spPr>
        <p:txBody>
          <a:bodyPr>
            <a:spAutoFit/>
          </a:bodyPr>
          <a:lstStyle/>
          <a:p>
            <a:pPr algn="ctr">
              <a:lnSpc>
                <a:spcPct val="120000"/>
              </a:lnSpc>
            </a:pPr>
            <a:r>
              <a:rPr lang="el-GR" sz="2000" dirty="0">
                <a:solidFill>
                  <a:srgbClr val="000000"/>
                </a:solidFill>
                <a:latin typeface="Calibri" pitchFamily="34" charset="0"/>
              </a:rPr>
              <a:t>ΠΑΝΕΠΙΣΤΗΜΙΟ ΑΙΓΑΙΟΥ</a:t>
            </a:r>
          </a:p>
          <a:p>
            <a:pPr algn="ctr">
              <a:lnSpc>
                <a:spcPct val="120000"/>
              </a:lnSpc>
            </a:pPr>
            <a:r>
              <a:rPr lang="el-GR" sz="2000">
                <a:solidFill>
                  <a:srgbClr val="000000"/>
                </a:solidFill>
                <a:latin typeface="Calibri" pitchFamily="34" charset="0"/>
              </a:rPr>
              <a:t>ΤΜΗΜΑ ΩΚΕΑΝΟΓΡΑΦΙΑΣ ΚΑΙ ΘΑΛΑΣΣΙΩΝ ΒΙΟΕΠΙΣΤΗΜΩΝ</a:t>
            </a:r>
            <a:endParaRPr lang="en-US" sz="2000" dirty="0">
              <a:solidFill>
                <a:srgbClr val="000000"/>
              </a:solidFill>
              <a:latin typeface="Calibri" pitchFamily="34" charset="0"/>
            </a:endParaRPr>
          </a:p>
        </p:txBody>
      </p:sp>
      <p:sp>
        <p:nvSpPr>
          <p:cNvPr id="7" name="Rectangle 2"/>
          <p:cNvSpPr txBox="1">
            <a:spLocks noChangeArrowheads="1"/>
          </p:cNvSpPr>
          <p:nvPr/>
        </p:nvSpPr>
        <p:spPr bwMode="auto">
          <a:xfrm>
            <a:off x="1259632" y="2780928"/>
            <a:ext cx="6848351" cy="1224136"/>
          </a:xfrm>
          <a:prstGeom prst="rect">
            <a:avLst/>
          </a:prstGeom>
          <a:solidFill>
            <a:schemeClr val="accent5">
              <a:lumMod val="60000"/>
              <a:lumOff val="40000"/>
            </a:schemeClr>
          </a:solidFill>
          <a:ln w="9525">
            <a:noFill/>
            <a:miter lim="800000"/>
            <a:headEnd/>
            <a:tailEnd/>
          </a:ln>
          <a:effectLst>
            <a:glow rad="63500">
              <a:schemeClr val="accent5">
                <a:satMod val="175000"/>
                <a:alpha val="40000"/>
              </a:schemeClr>
            </a:glow>
            <a:outerShdw blurRad="63500" sx="102000" sy="102000" algn="ctr" rotWithShape="0">
              <a:prstClr val="black">
                <a:alpha val="40000"/>
              </a:prstClr>
            </a:outerShdw>
          </a:effectLst>
        </p:spPr>
        <p:txBody>
          <a:bodyPr vert="horz" wrap="square" lIns="91440" tIns="45720" rIns="91440" bIns="45720" numCol="1" anchor="ctr" anchorCtr="0" compatLnSpc="1">
            <a:prstTxWarp prst="textNoShape">
              <a:avLst/>
            </a:prstTxWarp>
          </a:bodyPr>
          <a:lstStyle/>
          <a:p>
            <a:pPr lvl="0" algn="ctr">
              <a:defRPr/>
            </a:pPr>
            <a:r>
              <a:rPr kumimoji="1" lang="el-GR" altLang="ja-JP" sz="3200" b="1" kern="0" dirty="0">
                <a:latin typeface="+mj-lt"/>
                <a:ea typeface="+mj-ea"/>
                <a:cs typeface="+mj-cs"/>
              </a:rPr>
              <a:t>ΠΑΡΑΚΤΙΑ ΜΟΡΦΟΔΥΝΑΜΙΚΗ ΚΑΙ ΜΗΧΑΝΙΚΗ</a:t>
            </a:r>
            <a:endParaRPr kumimoji="1" lang="en-US" altLang="ja-JP" sz="3200" b="1" i="0" u="none" strike="noStrike" kern="0" cap="none" spc="0" normalizeH="0" baseline="0" noProof="0" dirty="0">
              <a:ln>
                <a:noFill/>
              </a:ln>
              <a:effectLst/>
              <a:uLnTx/>
              <a:uFillTx/>
              <a:latin typeface="+mj-lt"/>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00" name="Text Box 12"/>
          <p:cNvSpPr txBox="1">
            <a:spLocks noChangeArrowheads="1"/>
          </p:cNvSpPr>
          <p:nvPr/>
        </p:nvSpPr>
        <p:spPr bwMode="auto">
          <a:xfrm>
            <a:off x="179512" y="1340768"/>
            <a:ext cx="8677721" cy="1920526"/>
          </a:xfrm>
          <a:prstGeom prst="rect">
            <a:avLst/>
          </a:prstGeom>
          <a:noFill/>
          <a:ln w="9525" algn="ctr">
            <a:noFill/>
            <a:miter lim="800000"/>
            <a:headEnd/>
            <a:tailEnd/>
          </a:ln>
          <a:effectLst/>
        </p:spPr>
        <p:txBody>
          <a:bodyPr wrap="square">
            <a:spAutoFit/>
          </a:bodyPr>
          <a:lstStyle/>
          <a:p>
            <a:pPr lvl="0">
              <a:lnSpc>
                <a:spcPct val="110000"/>
              </a:lnSpc>
              <a:spcBef>
                <a:spcPct val="50000"/>
              </a:spcBef>
            </a:pPr>
            <a:r>
              <a:rPr lang="el-GR" sz="1400" b="1" dirty="0">
                <a:solidFill>
                  <a:srgbClr val="FFFFFF"/>
                </a:solidFill>
                <a:effectLst>
                  <a:outerShdw blurRad="38100" dist="38100" dir="2700000" algn="tl">
                    <a:srgbClr val="C0C0C0"/>
                  </a:outerShdw>
                </a:effectLst>
                <a:latin typeface="Arial" charset="0"/>
              </a:rPr>
              <a:t> </a:t>
            </a:r>
            <a:r>
              <a:rPr lang="el-GR" sz="1800" dirty="0">
                <a:latin typeface="Calibri" pitchFamily="34" charset="0"/>
                <a:cs typeface="Calibri" pitchFamily="34" charset="0"/>
              </a:rPr>
              <a:t>Η γραμμή κατά μήκος της οποίας εμφανίζεται το φαινόμενο της θραύσης είναι η </a:t>
            </a:r>
            <a:r>
              <a:rPr lang="el-GR" sz="1800" b="1" dirty="0">
                <a:solidFill>
                  <a:srgbClr val="3333FF"/>
                </a:solidFill>
                <a:latin typeface="Calibri" pitchFamily="34" charset="0"/>
                <a:cs typeface="Calibri" pitchFamily="34" charset="0"/>
              </a:rPr>
              <a:t>γραμμή θραύσης </a:t>
            </a:r>
            <a:r>
              <a:rPr lang="el-GR" sz="1800" dirty="0">
                <a:latin typeface="Calibri" pitchFamily="34" charset="0"/>
                <a:cs typeface="Calibri" pitchFamily="34" charset="0"/>
              </a:rPr>
              <a:t>του συγκεκριμένου κυματισμού. Στη θέση αυτή, όπου το βάθος της θάλασσας είναι </a:t>
            </a:r>
            <a:r>
              <a:rPr lang="en-US" sz="1800" b="1" dirty="0">
                <a:solidFill>
                  <a:srgbClr val="3333FF"/>
                </a:solidFill>
                <a:latin typeface="Calibri" pitchFamily="34" charset="0"/>
                <a:cs typeface="Calibri" pitchFamily="34" charset="0"/>
              </a:rPr>
              <a:t>d</a:t>
            </a:r>
            <a:r>
              <a:rPr lang="en-US" sz="1800" b="1" baseline="-25000" dirty="0">
                <a:solidFill>
                  <a:srgbClr val="3333FF"/>
                </a:solidFill>
                <a:latin typeface="Calibri" pitchFamily="34" charset="0"/>
                <a:cs typeface="Calibri" pitchFamily="34" charset="0"/>
              </a:rPr>
              <a:t>b</a:t>
            </a:r>
            <a:r>
              <a:rPr lang="en-US" sz="1800" dirty="0">
                <a:solidFill>
                  <a:srgbClr val="3333FF"/>
                </a:solidFill>
                <a:latin typeface="Calibri" pitchFamily="34" charset="0"/>
                <a:cs typeface="Calibri" pitchFamily="34" charset="0"/>
              </a:rPr>
              <a:t>, </a:t>
            </a:r>
            <a:r>
              <a:rPr lang="el-GR" sz="1800" b="1" dirty="0">
                <a:solidFill>
                  <a:srgbClr val="3333FF"/>
                </a:solidFill>
                <a:latin typeface="Calibri" pitchFamily="34" charset="0"/>
                <a:cs typeface="Calibri" pitchFamily="34" charset="0"/>
              </a:rPr>
              <a:t>βάθος θραύσης</a:t>
            </a:r>
            <a:r>
              <a:rPr lang="el-GR" sz="1800" dirty="0">
                <a:latin typeface="Calibri" pitchFamily="34" charset="0"/>
                <a:cs typeface="Calibri" pitchFamily="34" charset="0"/>
              </a:rPr>
              <a:t>, ο κυματισμός έχει ύψος </a:t>
            </a:r>
            <a:r>
              <a:rPr lang="en-US" sz="1800" b="1" dirty="0" err="1">
                <a:solidFill>
                  <a:srgbClr val="3333FF"/>
                </a:solidFill>
                <a:latin typeface="Calibri" pitchFamily="34" charset="0"/>
                <a:cs typeface="Calibri" pitchFamily="34" charset="0"/>
              </a:rPr>
              <a:t>H</a:t>
            </a:r>
            <a:r>
              <a:rPr lang="en-US" sz="1800" b="1" baseline="-25000" dirty="0" err="1">
                <a:solidFill>
                  <a:srgbClr val="3333FF"/>
                </a:solidFill>
                <a:latin typeface="Calibri" pitchFamily="34" charset="0"/>
                <a:cs typeface="Calibri" pitchFamily="34" charset="0"/>
              </a:rPr>
              <a:t>b</a:t>
            </a:r>
            <a:r>
              <a:rPr lang="el-GR" sz="1800" dirty="0">
                <a:solidFill>
                  <a:srgbClr val="3333FF"/>
                </a:solidFill>
                <a:latin typeface="Calibri" pitchFamily="34" charset="0"/>
                <a:cs typeface="Calibri" pitchFamily="34" charset="0"/>
              </a:rPr>
              <a:t> </a:t>
            </a:r>
            <a:r>
              <a:rPr lang="el-GR" sz="1800" b="1" dirty="0">
                <a:solidFill>
                  <a:srgbClr val="3333FF"/>
                </a:solidFill>
                <a:latin typeface="Calibri" pitchFamily="34" charset="0"/>
                <a:cs typeface="Calibri" pitchFamily="34" charset="0"/>
              </a:rPr>
              <a:t>ύψος θραύσης</a:t>
            </a:r>
            <a:r>
              <a:rPr lang="el-GR" sz="1800" dirty="0">
                <a:latin typeface="Calibri" pitchFamily="34" charset="0"/>
                <a:cs typeface="Calibri" pitchFamily="34" charset="0"/>
              </a:rPr>
              <a:t>. Η ζώνη μεταξύ της γραμμής θραύσης και της ακτογραμμής αποτελεί τη </a:t>
            </a:r>
            <a:r>
              <a:rPr lang="el-GR" sz="1800" b="1" dirty="0">
                <a:solidFill>
                  <a:srgbClr val="3333FF"/>
                </a:solidFill>
                <a:latin typeface="Calibri" pitchFamily="34" charset="0"/>
                <a:cs typeface="Calibri" pitchFamily="34" charset="0"/>
              </a:rPr>
              <a:t>ζώνη θραύσης των κυματισμών μικρότερου ύψους</a:t>
            </a:r>
            <a:r>
              <a:rPr lang="el-GR" sz="1800" dirty="0">
                <a:latin typeface="Calibri" pitchFamily="34" charset="0"/>
                <a:cs typeface="Calibri" pitchFamily="34" charset="0"/>
              </a:rPr>
              <a:t>, όπου επίσης μεταδίδονται και οι κυματισμοί που </a:t>
            </a:r>
            <a:r>
              <a:rPr lang="el-GR" sz="1800" dirty="0" err="1">
                <a:latin typeface="Calibri" pitchFamily="34" charset="0"/>
                <a:cs typeface="Calibri" pitchFamily="34" charset="0"/>
              </a:rPr>
              <a:t>επανασχηματίζονται</a:t>
            </a:r>
            <a:r>
              <a:rPr lang="el-GR" sz="1800" dirty="0">
                <a:latin typeface="Calibri" pitchFamily="34" charset="0"/>
                <a:cs typeface="Calibri" pitchFamily="34" charset="0"/>
              </a:rPr>
              <a:t>  μετά την αρχική θραύση.</a:t>
            </a:r>
          </a:p>
        </p:txBody>
      </p:sp>
      <p:sp>
        <p:nvSpPr>
          <p:cNvPr id="43"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algn="ctr" eaLnBrk="0" hangingPunct="0">
              <a:defRPr/>
            </a:pPr>
            <a:r>
              <a:rPr lang="el-GR" sz="2800" b="1">
                <a:solidFill>
                  <a:sysClr val="windowText" lastClr="000000"/>
                </a:solidFill>
                <a:latin typeface="Calibri"/>
              </a:rPr>
              <a:t>Κυματομηχανική</a:t>
            </a:r>
            <a:endParaRPr lang="el-GR" sz="2800" b="1" dirty="0">
              <a:solidFill>
                <a:sysClr val="windowText" lastClr="000000"/>
              </a:solidFill>
              <a:latin typeface="Bookman Old Style" pitchFamily="18" charset="0"/>
            </a:endParaRPr>
          </a:p>
        </p:txBody>
      </p:sp>
      <p:cxnSp>
        <p:nvCxnSpPr>
          <p:cNvPr id="44" name="43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45"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algn="ctr" fontAlgn="auto">
              <a:spcBef>
                <a:spcPts val="0"/>
              </a:spcBef>
              <a:spcAft>
                <a:spcPts val="0"/>
              </a:spcAft>
              <a:defRPr/>
            </a:pPr>
            <a:endParaRPr lang="el-GR" sz="3200" kern="0" dirty="0">
              <a:solidFill>
                <a:prstClr val="black"/>
              </a:solidFill>
              <a:latin typeface="Bookman Old Style" pitchFamily="18" charset="0"/>
            </a:endParaRPr>
          </a:p>
        </p:txBody>
      </p:sp>
      <p:cxnSp>
        <p:nvCxnSpPr>
          <p:cNvPr id="46" name="45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47" name="Picture 2"/>
          <p:cNvPicPr>
            <a:picLocks noChangeAspect="1" noChangeArrowheads="1"/>
          </p:cNvPicPr>
          <p:nvPr/>
        </p:nvPicPr>
        <p:blipFill>
          <a:blip r:embed="rId2" cstate="print"/>
          <a:srcRect/>
          <a:stretch>
            <a:fillRect/>
          </a:stretch>
        </p:blipFill>
        <p:spPr bwMode="auto">
          <a:xfrm>
            <a:off x="0" y="0"/>
            <a:ext cx="780777" cy="785292"/>
          </a:xfrm>
          <a:prstGeom prst="rect">
            <a:avLst/>
          </a:prstGeom>
          <a:blipFill>
            <a:blip r:embed="rId3"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grpSp>
        <p:nvGrpSpPr>
          <p:cNvPr id="2" name="Group 19"/>
          <p:cNvGrpSpPr>
            <a:grpSpLocks/>
          </p:cNvGrpSpPr>
          <p:nvPr/>
        </p:nvGrpSpPr>
        <p:grpSpPr bwMode="auto">
          <a:xfrm>
            <a:off x="539552" y="3212976"/>
            <a:ext cx="8064896" cy="3096518"/>
            <a:chOff x="158" y="799"/>
            <a:chExt cx="5602" cy="2416"/>
          </a:xfrm>
        </p:grpSpPr>
        <p:pic>
          <p:nvPicPr>
            <p:cNvPr id="49" name="Picture 4" descr="wb"/>
            <p:cNvPicPr>
              <a:picLocks noChangeAspect="1" noChangeArrowheads="1"/>
            </p:cNvPicPr>
            <p:nvPr/>
          </p:nvPicPr>
          <p:blipFill>
            <a:blip r:embed="rId4" cstate="print"/>
            <a:srcRect/>
            <a:stretch>
              <a:fillRect/>
            </a:stretch>
          </p:blipFill>
          <p:spPr bwMode="auto">
            <a:xfrm>
              <a:off x="231" y="1117"/>
              <a:ext cx="5529" cy="2098"/>
            </a:xfrm>
            <a:prstGeom prst="rect">
              <a:avLst/>
            </a:prstGeom>
            <a:noFill/>
            <a:ln w="44450" algn="ctr">
              <a:solidFill>
                <a:srgbClr val="FF0000"/>
              </a:solidFill>
              <a:miter lim="800000"/>
              <a:headEnd/>
              <a:tailEnd/>
            </a:ln>
            <a:effectLst/>
          </p:spPr>
        </p:pic>
        <p:sp>
          <p:nvSpPr>
            <p:cNvPr id="50" name="Text Box 5"/>
            <p:cNvSpPr txBox="1">
              <a:spLocks noChangeArrowheads="1"/>
            </p:cNvSpPr>
            <p:nvPr/>
          </p:nvSpPr>
          <p:spPr bwMode="auto">
            <a:xfrm>
              <a:off x="158" y="816"/>
              <a:ext cx="1336" cy="240"/>
            </a:xfrm>
            <a:prstGeom prst="rect">
              <a:avLst/>
            </a:prstGeom>
            <a:noFill/>
            <a:ln w="15875" algn="ctr">
              <a:noFill/>
              <a:miter lim="800000"/>
              <a:headEnd/>
              <a:tailEnd/>
            </a:ln>
            <a:effectLst/>
          </p:spPr>
          <p:txBody>
            <a:bodyPr wrap="none">
              <a:spAutoFit/>
            </a:bodyPr>
            <a:lstStyle/>
            <a:p>
              <a:pPr>
                <a:spcBef>
                  <a:spcPct val="50000"/>
                </a:spcBef>
              </a:pPr>
              <a:r>
                <a:rPr lang="el-GR" sz="1600">
                  <a:solidFill>
                    <a:srgbClr val="3333FF"/>
                  </a:solidFill>
                  <a:latin typeface="Arial" charset="0"/>
                </a:rPr>
                <a:t>Εμφάνιση ρήχωσης</a:t>
              </a:r>
            </a:p>
          </p:txBody>
        </p:sp>
        <p:sp>
          <p:nvSpPr>
            <p:cNvPr id="51" name="Text Box 6"/>
            <p:cNvSpPr txBox="1">
              <a:spLocks noChangeArrowheads="1"/>
            </p:cNvSpPr>
            <p:nvPr/>
          </p:nvSpPr>
          <p:spPr bwMode="auto">
            <a:xfrm>
              <a:off x="1655" y="799"/>
              <a:ext cx="1558" cy="240"/>
            </a:xfrm>
            <a:prstGeom prst="rect">
              <a:avLst/>
            </a:prstGeom>
            <a:noFill/>
            <a:ln w="15875" algn="ctr">
              <a:noFill/>
              <a:miter lim="800000"/>
              <a:headEnd/>
              <a:tailEnd/>
            </a:ln>
            <a:effectLst/>
          </p:spPr>
          <p:txBody>
            <a:bodyPr>
              <a:spAutoFit/>
            </a:bodyPr>
            <a:lstStyle/>
            <a:p>
              <a:pPr>
                <a:spcBef>
                  <a:spcPct val="50000"/>
                </a:spcBef>
              </a:pPr>
              <a:r>
                <a:rPr lang="el-GR" sz="1600">
                  <a:solidFill>
                    <a:srgbClr val="3333FF"/>
                  </a:solidFill>
                  <a:latin typeface="Arial" charset="0"/>
                </a:rPr>
                <a:t>Αύξηση καμπυλότητας</a:t>
              </a:r>
            </a:p>
          </p:txBody>
        </p:sp>
        <p:sp>
          <p:nvSpPr>
            <p:cNvPr id="52" name="Text Box 8"/>
            <p:cNvSpPr txBox="1">
              <a:spLocks noChangeArrowheads="1"/>
            </p:cNvSpPr>
            <p:nvPr/>
          </p:nvSpPr>
          <p:spPr bwMode="auto">
            <a:xfrm>
              <a:off x="3379" y="816"/>
              <a:ext cx="1380" cy="240"/>
            </a:xfrm>
            <a:prstGeom prst="rect">
              <a:avLst/>
            </a:prstGeom>
            <a:noFill/>
            <a:ln w="15875" algn="ctr">
              <a:noFill/>
              <a:miter lim="800000"/>
              <a:headEnd/>
              <a:tailEnd/>
            </a:ln>
            <a:effectLst/>
          </p:spPr>
          <p:txBody>
            <a:bodyPr wrap="none">
              <a:spAutoFit/>
            </a:bodyPr>
            <a:lstStyle/>
            <a:p>
              <a:pPr>
                <a:spcBef>
                  <a:spcPct val="50000"/>
                </a:spcBef>
              </a:pPr>
              <a:r>
                <a:rPr lang="el-GR" sz="1600" dirty="0">
                  <a:solidFill>
                    <a:srgbClr val="3333FF"/>
                  </a:solidFill>
                  <a:latin typeface="Arial" charset="0"/>
                </a:rPr>
                <a:t>Θραύση κυματισμού</a:t>
              </a:r>
            </a:p>
          </p:txBody>
        </p:sp>
        <p:sp>
          <p:nvSpPr>
            <p:cNvPr id="53" name="Line 9"/>
            <p:cNvSpPr>
              <a:spLocks noChangeShapeType="1"/>
            </p:cNvSpPr>
            <p:nvPr/>
          </p:nvSpPr>
          <p:spPr bwMode="auto">
            <a:xfrm>
              <a:off x="3198" y="2165"/>
              <a:ext cx="0" cy="408"/>
            </a:xfrm>
            <a:prstGeom prst="line">
              <a:avLst/>
            </a:prstGeom>
            <a:noFill/>
            <a:ln w="50800">
              <a:solidFill>
                <a:srgbClr val="FF6600"/>
              </a:solidFill>
              <a:round/>
              <a:headEnd type="triangle" w="med" len="med"/>
              <a:tailEnd type="triangle" w="med" len="med"/>
            </a:ln>
            <a:effectLst/>
          </p:spPr>
          <p:txBody>
            <a:bodyPr>
              <a:spAutoFit/>
            </a:bodyPr>
            <a:lstStyle/>
            <a:p>
              <a:endParaRPr lang="en-GB" sz="1800">
                <a:solidFill>
                  <a:srgbClr val="000000"/>
                </a:solidFill>
                <a:latin typeface="Arial" charset="0"/>
              </a:endParaRPr>
            </a:p>
          </p:txBody>
        </p:sp>
        <p:sp>
          <p:nvSpPr>
            <p:cNvPr id="54" name="Line 10"/>
            <p:cNvSpPr>
              <a:spLocks noChangeShapeType="1"/>
            </p:cNvSpPr>
            <p:nvPr/>
          </p:nvSpPr>
          <p:spPr bwMode="auto">
            <a:xfrm flipV="1">
              <a:off x="3198" y="2755"/>
              <a:ext cx="2177" cy="0"/>
            </a:xfrm>
            <a:prstGeom prst="line">
              <a:avLst/>
            </a:prstGeom>
            <a:noFill/>
            <a:ln w="44450">
              <a:solidFill>
                <a:srgbClr val="FF0000"/>
              </a:solidFill>
              <a:round/>
              <a:headEnd type="triangle" w="med" len="med"/>
              <a:tailEnd type="triangle" w="med" len="med"/>
            </a:ln>
            <a:effectLst/>
          </p:spPr>
          <p:txBody>
            <a:bodyPr>
              <a:spAutoFit/>
            </a:bodyPr>
            <a:lstStyle/>
            <a:p>
              <a:endParaRPr lang="en-GB" sz="1800">
                <a:solidFill>
                  <a:srgbClr val="000000"/>
                </a:solidFill>
                <a:latin typeface="Arial" charset="0"/>
              </a:endParaRPr>
            </a:p>
          </p:txBody>
        </p:sp>
        <p:sp>
          <p:nvSpPr>
            <p:cNvPr id="55" name="Text Box 16"/>
            <p:cNvSpPr txBox="1">
              <a:spLocks noChangeArrowheads="1"/>
            </p:cNvSpPr>
            <p:nvPr/>
          </p:nvSpPr>
          <p:spPr bwMode="auto">
            <a:xfrm>
              <a:off x="3833" y="2528"/>
              <a:ext cx="1384" cy="288"/>
            </a:xfrm>
            <a:prstGeom prst="rect">
              <a:avLst/>
            </a:prstGeom>
            <a:noFill/>
            <a:ln w="15875" algn="ctr">
              <a:noFill/>
              <a:miter lim="800000"/>
              <a:headEnd/>
              <a:tailEnd/>
            </a:ln>
            <a:effectLst/>
          </p:spPr>
          <p:txBody>
            <a:bodyPr wrap="none">
              <a:spAutoFit/>
            </a:bodyPr>
            <a:lstStyle/>
            <a:p>
              <a:pPr>
                <a:spcBef>
                  <a:spcPct val="50000"/>
                </a:spcBef>
              </a:pPr>
              <a:r>
                <a:rPr lang="el-GR" sz="1800" dirty="0">
                  <a:solidFill>
                    <a:srgbClr val="3333FF"/>
                  </a:solidFill>
                  <a:latin typeface="Arial" charset="0"/>
                </a:rPr>
                <a:t>Ζώνη απόσβεσης</a:t>
              </a:r>
            </a:p>
          </p:txBody>
        </p:sp>
        <p:sp>
          <p:nvSpPr>
            <p:cNvPr id="56" name="Text Box 17"/>
            <p:cNvSpPr txBox="1">
              <a:spLocks noChangeArrowheads="1"/>
            </p:cNvSpPr>
            <p:nvPr/>
          </p:nvSpPr>
          <p:spPr bwMode="auto">
            <a:xfrm>
              <a:off x="3509" y="1417"/>
              <a:ext cx="1179" cy="240"/>
            </a:xfrm>
            <a:prstGeom prst="rect">
              <a:avLst/>
            </a:prstGeom>
            <a:noFill/>
            <a:ln w="15875" algn="ctr">
              <a:noFill/>
              <a:miter lim="800000"/>
              <a:headEnd/>
              <a:tailEnd/>
            </a:ln>
            <a:effectLst/>
          </p:spPr>
          <p:txBody>
            <a:bodyPr wrap="none">
              <a:spAutoFit/>
            </a:bodyPr>
            <a:lstStyle/>
            <a:p>
              <a:pPr>
                <a:spcBef>
                  <a:spcPct val="50000"/>
                </a:spcBef>
              </a:pPr>
              <a:r>
                <a:rPr lang="el-GR" sz="1600" dirty="0">
                  <a:solidFill>
                    <a:srgbClr val="3333FF"/>
                  </a:solidFill>
                  <a:latin typeface="Arial" charset="0"/>
                </a:rPr>
                <a:t>Γραμμή θραύσης</a:t>
              </a:r>
            </a:p>
          </p:txBody>
        </p:sp>
      </p:grpSp>
      <p:sp>
        <p:nvSpPr>
          <p:cNvPr id="57" name="56 - Ορθογώνιο"/>
          <p:cNvSpPr/>
          <p:nvPr/>
        </p:nvSpPr>
        <p:spPr>
          <a:xfrm>
            <a:off x="899592" y="836712"/>
            <a:ext cx="7560840" cy="461665"/>
          </a:xfrm>
          <a:prstGeom prst="rect">
            <a:avLst/>
          </a:prstGeom>
        </p:spPr>
        <p:txBody>
          <a:bodyPr wrap="square">
            <a:spAutoFit/>
          </a:bodyPr>
          <a:lstStyle/>
          <a:p>
            <a:r>
              <a:rPr lang="el-GR" i="1" u="sng" dirty="0">
                <a:solidFill>
                  <a:prstClr val="black"/>
                </a:solidFill>
                <a:latin typeface="Calibri"/>
              </a:rPr>
              <a:t>Διαμόρφωση του κύματος στην παράκτια ζώνη</a:t>
            </a:r>
            <a:r>
              <a:rPr lang="en-GB" i="1" u="sng" dirty="0">
                <a:solidFill>
                  <a:prstClr val="black"/>
                </a:solidFill>
                <a:latin typeface="Calibri"/>
              </a:rPr>
              <a:t>: </a:t>
            </a:r>
            <a:r>
              <a:rPr lang="el-GR" i="1" u="sng" dirty="0">
                <a:solidFill>
                  <a:srgbClr val="3333FF"/>
                </a:solidFill>
                <a:latin typeface="Calibri"/>
              </a:rPr>
              <a:t>Θραύση</a:t>
            </a:r>
            <a:endParaRPr lang="en-GB" i="1" u="sng" dirty="0">
              <a:solidFill>
                <a:srgbClr val="3333FF"/>
              </a:solidFill>
              <a:latin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algn="ctr" eaLnBrk="0" hangingPunct="0">
              <a:defRPr/>
            </a:pPr>
            <a:r>
              <a:rPr lang="el-GR" sz="2800" b="1">
                <a:solidFill>
                  <a:sysClr val="windowText" lastClr="000000"/>
                </a:solidFill>
                <a:latin typeface="Calibri"/>
              </a:rPr>
              <a:t>Κυματομηχανική</a:t>
            </a:r>
            <a:endParaRPr lang="el-GR" sz="2800" b="1" dirty="0">
              <a:solidFill>
                <a:sysClr val="windowText" lastClr="000000"/>
              </a:solidFill>
              <a:latin typeface="Bookman Old Style" pitchFamily="18" charset="0"/>
            </a:endParaRPr>
          </a:p>
        </p:txBody>
      </p:sp>
      <p:cxnSp>
        <p:nvCxnSpPr>
          <p:cNvPr id="44" name="43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45"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algn="ctr" fontAlgn="auto">
              <a:spcBef>
                <a:spcPts val="0"/>
              </a:spcBef>
              <a:spcAft>
                <a:spcPts val="0"/>
              </a:spcAft>
              <a:defRPr/>
            </a:pPr>
            <a:endParaRPr lang="el-GR" sz="3200" kern="0" dirty="0">
              <a:solidFill>
                <a:prstClr val="black"/>
              </a:solidFill>
              <a:latin typeface="Bookman Old Style" pitchFamily="18" charset="0"/>
            </a:endParaRPr>
          </a:p>
        </p:txBody>
      </p:sp>
      <p:cxnSp>
        <p:nvCxnSpPr>
          <p:cNvPr id="46" name="45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47" name="Picture 2"/>
          <p:cNvPicPr>
            <a:picLocks noChangeAspect="1" noChangeArrowheads="1"/>
          </p:cNvPicPr>
          <p:nvPr/>
        </p:nvPicPr>
        <p:blipFill>
          <a:blip r:embed="rId2" cstate="print"/>
          <a:srcRect/>
          <a:stretch>
            <a:fillRect/>
          </a:stretch>
        </p:blipFill>
        <p:spPr bwMode="auto">
          <a:xfrm>
            <a:off x="0" y="0"/>
            <a:ext cx="780777" cy="785292"/>
          </a:xfrm>
          <a:prstGeom prst="rect">
            <a:avLst/>
          </a:prstGeom>
          <a:blipFill>
            <a:blip r:embed="rId3"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57" name="56 - Ορθογώνιο"/>
          <p:cNvSpPr/>
          <p:nvPr/>
        </p:nvSpPr>
        <p:spPr>
          <a:xfrm>
            <a:off x="899592" y="836712"/>
            <a:ext cx="7560840" cy="461665"/>
          </a:xfrm>
          <a:prstGeom prst="rect">
            <a:avLst/>
          </a:prstGeom>
        </p:spPr>
        <p:txBody>
          <a:bodyPr wrap="square">
            <a:spAutoFit/>
          </a:bodyPr>
          <a:lstStyle/>
          <a:p>
            <a:r>
              <a:rPr lang="el-GR" i="1" u="sng" dirty="0">
                <a:solidFill>
                  <a:prstClr val="black"/>
                </a:solidFill>
                <a:latin typeface="Calibri"/>
              </a:rPr>
              <a:t>Διαμόρφωση του κύματος στην παράκτια ζώνη</a:t>
            </a:r>
            <a:r>
              <a:rPr lang="en-GB" i="1" u="sng" dirty="0">
                <a:solidFill>
                  <a:prstClr val="black"/>
                </a:solidFill>
                <a:latin typeface="Calibri"/>
              </a:rPr>
              <a:t>: </a:t>
            </a:r>
            <a:r>
              <a:rPr lang="el-GR" i="1" u="sng" dirty="0">
                <a:solidFill>
                  <a:srgbClr val="3333FF"/>
                </a:solidFill>
                <a:latin typeface="Calibri"/>
              </a:rPr>
              <a:t>Θραύση</a:t>
            </a:r>
            <a:endParaRPr lang="en-GB" i="1" u="sng" dirty="0">
              <a:solidFill>
                <a:srgbClr val="3333FF"/>
              </a:solidFill>
              <a:latin typeface="Calibri"/>
            </a:endParaRPr>
          </a:p>
        </p:txBody>
      </p:sp>
      <p:sp>
        <p:nvSpPr>
          <p:cNvPr id="19" name="Rectangle 6"/>
          <p:cNvSpPr>
            <a:spLocks noChangeArrowheads="1"/>
          </p:cNvSpPr>
          <p:nvPr/>
        </p:nvSpPr>
        <p:spPr bwMode="auto">
          <a:xfrm>
            <a:off x="2123728" y="1278624"/>
            <a:ext cx="5219700" cy="402546"/>
          </a:xfrm>
          <a:prstGeom prst="rect">
            <a:avLst/>
          </a:prstGeom>
          <a:noFill/>
          <a:ln w="9525" algn="ctr">
            <a:noFill/>
            <a:miter lim="800000"/>
            <a:headEnd/>
            <a:tailEnd/>
          </a:ln>
          <a:effectLst/>
        </p:spPr>
        <p:txBody>
          <a:bodyPr anchor="ctr">
            <a:spAutoFit/>
          </a:bodyPr>
          <a:lstStyle/>
          <a:p>
            <a:pPr algn="justLow">
              <a:lnSpc>
                <a:spcPct val="120000"/>
              </a:lnSpc>
            </a:pPr>
            <a:r>
              <a:rPr lang="el-GR" sz="1800" b="1" dirty="0">
                <a:solidFill>
                  <a:srgbClr val="3333FF"/>
                </a:solidFill>
                <a:latin typeface="Calibri" pitchFamily="34" charset="0"/>
                <a:cs typeface="Calibri" pitchFamily="34" charset="0"/>
              </a:rPr>
              <a:t>Θραύση στην παράκτια περιοχή (ρηχά νερά)</a:t>
            </a:r>
          </a:p>
        </p:txBody>
      </p:sp>
      <p:sp>
        <p:nvSpPr>
          <p:cNvPr id="11" name="Rectangle 15"/>
          <p:cNvSpPr>
            <a:spLocks noChangeArrowheads="1"/>
          </p:cNvSpPr>
          <p:nvPr/>
        </p:nvSpPr>
        <p:spPr bwMode="auto">
          <a:xfrm>
            <a:off x="251520" y="1772816"/>
            <a:ext cx="8496944" cy="923330"/>
          </a:xfrm>
          <a:prstGeom prst="rect">
            <a:avLst/>
          </a:prstGeom>
          <a:noFill/>
          <a:ln w="9525" algn="ctr">
            <a:noFill/>
            <a:miter lim="800000"/>
            <a:headEnd/>
            <a:tailEnd/>
          </a:ln>
          <a:effectLst/>
        </p:spPr>
        <p:txBody>
          <a:bodyPr wrap="square" anchor="ctr">
            <a:spAutoFit/>
          </a:bodyPr>
          <a:lstStyle/>
          <a:p>
            <a:r>
              <a:rPr lang="el-GR" sz="1800" b="1" dirty="0">
                <a:solidFill>
                  <a:srgbClr val="3333FF"/>
                </a:solidFill>
                <a:latin typeface="Calibri" pitchFamily="34" charset="0"/>
                <a:cs typeface="Calibri" pitchFamily="34" charset="0"/>
              </a:rPr>
              <a:t>Κριτήριο θραύσης </a:t>
            </a:r>
            <a:r>
              <a:rPr lang="el-GR" sz="1800" dirty="0">
                <a:latin typeface="Calibri" pitchFamily="34" charset="0"/>
                <a:cs typeface="Calibri" pitchFamily="34" charset="0"/>
              </a:rPr>
              <a:t>θεωρείται ό λόγος του ύψους κύματος προς το βάθος. Όταν ο λόγος Η/d ξεπεράσει μία οριακή τιμή, ο κυματισμός θραύεται. Ένα από τα πολυάριθμα στη βιβλιογραφία κριτήρια θραύσης είναι (</a:t>
            </a:r>
            <a:r>
              <a:rPr lang="el-GR" sz="1800" dirty="0" err="1">
                <a:latin typeface="Calibri" pitchFamily="34" charset="0"/>
                <a:cs typeface="Calibri" pitchFamily="34" charset="0"/>
              </a:rPr>
              <a:t>Κουτίτας</a:t>
            </a:r>
            <a:r>
              <a:rPr lang="el-GR" sz="1800" dirty="0">
                <a:latin typeface="Calibri" pitchFamily="34" charset="0"/>
                <a:cs typeface="Calibri" pitchFamily="34" charset="0"/>
              </a:rPr>
              <a:t>, 1994):</a:t>
            </a:r>
            <a:endParaRPr lang="el-GR" sz="1800" dirty="0">
              <a:solidFill>
                <a:srgbClr val="000000"/>
              </a:solidFill>
              <a:latin typeface="Calibri" pitchFamily="34" charset="0"/>
              <a:cs typeface="Calibri" pitchFamily="34" charset="0"/>
            </a:endParaRPr>
          </a:p>
        </p:txBody>
      </p:sp>
      <p:pic>
        <p:nvPicPr>
          <p:cNvPr id="629762" name="Picture 2"/>
          <p:cNvPicPr>
            <a:picLocks noChangeAspect="1" noChangeArrowheads="1"/>
          </p:cNvPicPr>
          <p:nvPr/>
        </p:nvPicPr>
        <p:blipFill>
          <a:blip r:embed="rId4" cstate="print"/>
          <a:srcRect/>
          <a:stretch>
            <a:fillRect/>
          </a:stretch>
        </p:blipFill>
        <p:spPr bwMode="auto">
          <a:xfrm>
            <a:off x="3203848" y="2708921"/>
            <a:ext cx="2088232" cy="713868"/>
          </a:xfrm>
          <a:prstGeom prst="rect">
            <a:avLst/>
          </a:prstGeom>
          <a:noFill/>
          <a:ln w="9525">
            <a:noFill/>
            <a:miter lim="800000"/>
            <a:headEnd/>
            <a:tailEnd/>
          </a:ln>
        </p:spPr>
      </p:pic>
      <p:sp>
        <p:nvSpPr>
          <p:cNvPr id="12" name="Rectangle 15"/>
          <p:cNvSpPr>
            <a:spLocks noChangeArrowheads="1"/>
          </p:cNvSpPr>
          <p:nvPr/>
        </p:nvSpPr>
        <p:spPr bwMode="auto">
          <a:xfrm>
            <a:off x="323528" y="3501008"/>
            <a:ext cx="8496944" cy="923330"/>
          </a:xfrm>
          <a:prstGeom prst="rect">
            <a:avLst/>
          </a:prstGeom>
          <a:noFill/>
          <a:ln w="9525" algn="ctr">
            <a:noFill/>
            <a:miter lim="800000"/>
            <a:headEnd/>
            <a:tailEnd/>
          </a:ln>
          <a:effectLst/>
        </p:spPr>
        <p:txBody>
          <a:bodyPr wrap="square" anchor="ctr">
            <a:spAutoFit/>
          </a:bodyPr>
          <a:lstStyle/>
          <a:p>
            <a:r>
              <a:rPr lang="el-GR" sz="1800" dirty="0">
                <a:latin typeface="Calibri" pitchFamily="34" charset="0"/>
                <a:cs typeface="Calibri" pitchFamily="34" charset="0"/>
              </a:rPr>
              <a:t>όπου </a:t>
            </a:r>
            <a:r>
              <a:rPr lang="el-GR" sz="1800" dirty="0" err="1">
                <a:latin typeface="Calibri" pitchFamily="34" charset="0"/>
                <a:cs typeface="Calibri" pitchFamily="34" charset="0"/>
              </a:rPr>
              <a:t>Η</a:t>
            </a:r>
            <a:r>
              <a:rPr lang="el-GR" sz="1800" baseline="-25000" dirty="0" err="1">
                <a:latin typeface="Calibri" pitchFamily="34" charset="0"/>
                <a:cs typeface="Calibri" pitchFamily="34" charset="0"/>
              </a:rPr>
              <a:t>b</a:t>
            </a:r>
            <a:r>
              <a:rPr lang="el-GR" sz="1800" dirty="0">
                <a:latin typeface="Calibri" pitchFamily="34" charset="0"/>
                <a:cs typeface="Calibri" pitchFamily="34" charset="0"/>
              </a:rPr>
              <a:t> είναι το ύψος του κύματος στο σημείο θραύσης (που αποτελεί και τη μέγιστη δυνατή τιμή του) </a:t>
            </a:r>
            <a:r>
              <a:rPr lang="el-GR" sz="1800" dirty="0" err="1">
                <a:latin typeface="Calibri" pitchFamily="34" charset="0"/>
                <a:cs typeface="Calibri" pitchFamily="34" charset="0"/>
              </a:rPr>
              <a:t>d</a:t>
            </a:r>
            <a:r>
              <a:rPr lang="el-GR" sz="1800" baseline="-25000" dirty="0" err="1">
                <a:latin typeface="Calibri" pitchFamily="34" charset="0"/>
                <a:cs typeface="Calibri" pitchFamily="34" charset="0"/>
              </a:rPr>
              <a:t>b</a:t>
            </a:r>
            <a:r>
              <a:rPr lang="el-GR" sz="1800" dirty="0">
                <a:latin typeface="Calibri" pitchFamily="34" charset="0"/>
                <a:cs typeface="Calibri" pitchFamily="34" charset="0"/>
              </a:rPr>
              <a:t> το βάθος του νερού στο σημείο θραύσης και ξ η παράμετρος </a:t>
            </a:r>
            <a:r>
              <a:rPr lang="el-GR" sz="1800" dirty="0" err="1">
                <a:latin typeface="Calibri" pitchFamily="34" charset="0"/>
                <a:cs typeface="Calibri" pitchFamily="34" charset="0"/>
              </a:rPr>
              <a:t>Irribaren</a:t>
            </a:r>
            <a:r>
              <a:rPr lang="el-GR" sz="1800" dirty="0">
                <a:latin typeface="Calibri" pitchFamily="34" charset="0"/>
                <a:cs typeface="Calibri" pitchFamily="34" charset="0"/>
              </a:rPr>
              <a:t>:</a:t>
            </a:r>
            <a:endParaRPr lang="el-GR" sz="1800" dirty="0">
              <a:solidFill>
                <a:srgbClr val="000000"/>
              </a:solidFill>
              <a:latin typeface="Calibri" pitchFamily="34" charset="0"/>
              <a:cs typeface="Calibri" pitchFamily="34" charset="0"/>
            </a:endParaRPr>
          </a:p>
        </p:txBody>
      </p:sp>
      <p:pic>
        <p:nvPicPr>
          <p:cNvPr id="629763" name="Picture 3"/>
          <p:cNvPicPr>
            <a:picLocks noChangeAspect="1" noChangeArrowheads="1"/>
          </p:cNvPicPr>
          <p:nvPr/>
        </p:nvPicPr>
        <p:blipFill>
          <a:blip r:embed="rId5" cstate="print"/>
          <a:srcRect/>
          <a:stretch>
            <a:fillRect/>
          </a:stretch>
        </p:blipFill>
        <p:spPr bwMode="auto">
          <a:xfrm>
            <a:off x="3491880" y="4077072"/>
            <a:ext cx="1080120" cy="995167"/>
          </a:xfrm>
          <a:prstGeom prst="rect">
            <a:avLst/>
          </a:prstGeom>
          <a:noFill/>
          <a:ln w="9525">
            <a:noFill/>
            <a:miter lim="800000"/>
            <a:headEnd/>
            <a:tailEnd/>
          </a:ln>
        </p:spPr>
      </p:pic>
      <p:sp>
        <p:nvSpPr>
          <p:cNvPr id="13" name="Rectangle 15"/>
          <p:cNvSpPr>
            <a:spLocks noChangeArrowheads="1"/>
          </p:cNvSpPr>
          <p:nvPr/>
        </p:nvSpPr>
        <p:spPr bwMode="auto">
          <a:xfrm>
            <a:off x="323528" y="5229200"/>
            <a:ext cx="8496944" cy="923330"/>
          </a:xfrm>
          <a:prstGeom prst="rect">
            <a:avLst/>
          </a:prstGeom>
          <a:noFill/>
          <a:ln w="9525" algn="ctr">
            <a:noFill/>
            <a:miter lim="800000"/>
            <a:headEnd/>
            <a:tailEnd/>
          </a:ln>
          <a:effectLst/>
        </p:spPr>
        <p:txBody>
          <a:bodyPr wrap="square" anchor="ctr">
            <a:spAutoFit/>
          </a:bodyPr>
          <a:lstStyle/>
          <a:p>
            <a:r>
              <a:rPr lang="el-GR" sz="1800" dirty="0">
                <a:latin typeface="Calibri" pitchFamily="34" charset="0"/>
                <a:cs typeface="Calibri" pitchFamily="34" charset="0"/>
              </a:rPr>
              <a:t>όπου </a:t>
            </a:r>
            <a:r>
              <a:rPr lang="el-GR" sz="1800" dirty="0" err="1">
                <a:latin typeface="Calibri" pitchFamily="34" charset="0"/>
                <a:cs typeface="Calibri" pitchFamily="34" charset="0"/>
              </a:rPr>
              <a:t>tanβ</a:t>
            </a:r>
            <a:r>
              <a:rPr lang="el-GR" sz="1800" dirty="0">
                <a:latin typeface="Calibri" pitchFamily="34" charset="0"/>
                <a:cs typeface="Calibri" pitchFamily="34" charset="0"/>
              </a:rPr>
              <a:t> η κλίση του πυθμένα και </a:t>
            </a:r>
            <a:r>
              <a:rPr lang="el-GR" sz="1800" dirty="0" err="1">
                <a:latin typeface="Calibri" pitchFamily="34" charset="0"/>
                <a:cs typeface="Calibri" pitchFamily="34" charset="0"/>
              </a:rPr>
              <a:t>Η</a:t>
            </a:r>
            <a:r>
              <a:rPr lang="el-GR" sz="1800" baseline="-25000" dirty="0" err="1">
                <a:latin typeface="Calibri" pitchFamily="34" charset="0"/>
                <a:cs typeface="Calibri" pitchFamily="34" charset="0"/>
              </a:rPr>
              <a:t>ο</a:t>
            </a:r>
            <a:r>
              <a:rPr lang="el-GR" sz="1800" dirty="0">
                <a:latin typeface="Calibri" pitchFamily="34" charset="0"/>
                <a:cs typeface="Calibri" pitchFamily="34" charset="0"/>
              </a:rPr>
              <a:t> και </a:t>
            </a:r>
            <a:r>
              <a:rPr lang="el-GR" sz="1800" dirty="0" err="1">
                <a:latin typeface="Calibri" pitchFamily="34" charset="0"/>
                <a:cs typeface="Calibri" pitchFamily="34" charset="0"/>
              </a:rPr>
              <a:t>L</a:t>
            </a:r>
            <a:r>
              <a:rPr lang="el-GR" sz="1800" baseline="-25000" dirty="0" err="1">
                <a:latin typeface="Calibri" pitchFamily="34" charset="0"/>
                <a:cs typeface="Calibri" pitchFamily="34" charset="0"/>
              </a:rPr>
              <a:t>o</a:t>
            </a:r>
            <a:r>
              <a:rPr lang="el-GR" sz="1800" dirty="0">
                <a:latin typeface="Calibri" pitchFamily="34" charset="0"/>
                <a:cs typeface="Calibri" pitchFamily="34" charset="0"/>
              </a:rPr>
              <a:t> το ύψος και το μήκος κύματος στα βαθιά νερά.</a:t>
            </a:r>
          </a:p>
          <a:p>
            <a:r>
              <a:rPr lang="el-GR" sz="1800" dirty="0">
                <a:solidFill>
                  <a:srgbClr val="000000"/>
                </a:solidFill>
                <a:latin typeface="Calibri" pitchFamily="34" charset="0"/>
                <a:cs typeface="Calibri" pitchFamily="34" charset="0"/>
              </a:rPr>
              <a:t>Μια θεωρητική τυπική τιμή του γ είναι γ=0.78 (γ &gt; 0.78)</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6" name="Rectangle 4"/>
          <p:cNvSpPr>
            <a:spLocks noChangeArrowheads="1"/>
          </p:cNvSpPr>
          <p:nvPr/>
        </p:nvSpPr>
        <p:spPr bwMode="auto">
          <a:xfrm>
            <a:off x="179512" y="1300698"/>
            <a:ext cx="6912768" cy="400110"/>
          </a:xfrm>
          <a:prstGeom prst="rect">
            <a:avLst/>
          </a:prstGeom>
          <a:noFill/>
          <a:ln w="9525">
            <a:noFill/>
            <a:miter lim="800000"/>
            <a:headEnd/>
            <a:tailEnd/>
          </a:ln>
          <a:effectLst/>
        </p:spPr>
        <p:txBody>
          <a:bodyPr wrap="square">
            <a:spAutoFit/>
          </a:bodyPr>
          <a:lstStyle/>
          <a:p>
            <a:r>
              <a:rPr lang="en-US" sz="2000" b="1" dirty="0" err="1">
                <a:solidFill>
                  <a:srgbClr val="3333FF"/>
                </a:solidFill>
                <a:latin typeface="Calibri" pitchFamily="34" charset="0"/>
                <a:cs typeface="Calibri" pitchFamily="34" charset="0"/>
              </a:rPr>
              <a:t>Εκτίμηση</a:t>
            </a:r>
            <a:r>
              <a:rPr lang="en-US" sz="2000" b="1" dirty="0">
                <a:solidFill>
                  <a:srgbClr val="3333FF"/>
                </a:solidFill>
                <a:latin typeface="Calibri" pitchFamily="34" charset="0"/>
                <a:cs typeface="Calibri" pitchFamily="34" charset="0"/>
              </a:rPr>
              <a:t> </a:t>
            </a:r>
            <a:r>
              <a:rPr lang="en-US" sz="2000" b="1" dirty="0" err="1">
                <a:solidFill>
                  <a:srgbClr val="3333FF"/>
                </a:solidFill>
                <a:latin typeface="Calibri" pitchFamily="34" charset="0"/>
                <a:cs typeface="Calibri" pitchFamily="34" charset="0"/>
              </a:rPr>
              <a:t>του</a:t>
            </a:r>
            <a:r>
              <a:rPr lang="en-US" sz="2000" b="1" dirty="0">
                <a:solidFill>
                  <a:srgbClr val="3333FF"/>
                </a:solidFill>
                <a:latin typeface="Calibri" pitchFamily="34" charset="0"/>
                <a:cs typeface="Calibri" pitchFamily="34" charset="0"/>
              </a:rPr>
              <a:t> </a:t>
            </a:r>
            <a:r>
              <a:rPr lang="en-US" sz="2000" b="1" dirty="0" err="1">
                <a:solidFill>
                  <a:srgbClr val="3333FF"/>
                </a:solidFill>
                <a:latin typeface="Calibri" pitchFamily="34" charset="0"/>
                <a:cs typeface="Calibri" pitchFamily="34" charset="0"/>
              </a:rPr>
              <a:t>ύψους</a:t>
            </a:r>
            <a:r>
              <a:rPr lang="en-US" sz="2000" b="1" dirty="0">
                <a:solidFill>
                  <a:srgbClr val="3333FF"/>
                </a:solidFill>
                <a:latin typeface="Calibri" pitchFamily="34" charset="0"/>
                <a:cs typeface="Calibri" pitchFamily="34" charset="0"/>
              </a:rPr>
              <a:t> </a:t>
            </a:r>
            <a:r>
              <a:rPr lang="en-US" sz="2000" b="1" dirty="0" err="1">
                <a:solidFill>
                  <a:srgbClr val="3333FF"/>
                </a:solidFill>
                <a:latin typeface="Calibri" pitchFamily="34" charset="0"/>
                <a:cs typeface="Calibri" pitchFamily="34" charset="0"/>
              </a:rPr>
              <a:t>θραύσης</a:t>
            </a:r>
            <a:r>
              <a:rPr lang="en-US" sz="2000" b="1" dirty="0">
                <a:solidFill>
                  <a:srgbClr val="3333FF"/>
                </a:solidFill>
                <a:latin typeface="Calibri" pitchFamily="34" charset="0"/>
                <a:cs typeface="Calibri" pitchFamily="34" charset="0"/>
              </a:rPr>
              <a:t> </a:t>
            </a:r>
            <a:r>
              <a:rPr lang="en-US" sz="2000" b="1" dirty="0" err="1">
                <a:solidFill>
                  <a:srgbClr val="3333FF"/>
                </a:solidFill>
                <a:latin typeface="Calibri" pitchFamily="34" charset="0"/>
                <a:cs typeface="Calibri" pitchFamily="34" charset="0"/>
              </a:rPr>
              <a:t>Η</a:t>
            </a:r>
            <a:r>
              <a:rPr lang="en-US" sz="2000" b="1" baseline="-25000" dirty="0" err="1">
                <a:solidFill>
                  <a:srgbClr val="3333FF"/>
                </a:solidFill>
                <a:latin typeface="Calibri" pitchFamily="34" charset="0"/>
                <a:cs typeface="Calibri" pitchFamily="34" charset="0"/>
              </a:rPr>
              <a:t>b</a:t>
            </a:r>
            <a:r>
              <a:rPr lang="en-US" sz="2000" b="1" dirty="0">
                <a:solidFill>
                  <a:srgbClr val="3333FF"/>
                </a:solidFill>
                <a:latin typeface="Calibri" pitchFamily="34" charset="0"/>
                <a:cs typeface="Calibri" pitchFamily="34" charset="0"/>
              </a:rPr>
              <a:t> </a:t>
            </a:r>
            <a:r>
              <a:rPr lang="en-US" sz="2000" b="1" dirty="0" err="1">
                <a:solidFill>
                  <a:srgbClr val="3333FF"/>
                </a:solidFill>
                <a:latin typeface="Calibri" pitchFamily="34" charset="0"/>
                <a:cs typeface="Calibri" pitchFamily="34" charset="0"/>
              </a:rPr>
              <a:t>και</a:t>
            </a:r>
            <a:r>
              <a:rPr lang="en-US" sz="2000" b="1" dirty="0">
                <a:solidFill>
                  <a:srgbClr val="3333FF"/>
                </a:solidFill>
                <a:latin typeface="Calibri" pitchFamily="34" charset="0"/>
                <a:cs typeface="Calibri" pitchFamily="34" charset="0"/>
              </a:rPr>
              <a:t> </a:t>
            </a:r>
            <a:r>
              <a:rPr lang="en-US" sz="2000" b="1" dirty="0" err="1">
                <a:solidFill>
                  <a:srgbClr val="3333FF"/>
                </a:solidFill>
                <a:latin typeface="Calibri" pitchFamily="34" charset="0"/>
                <a:cs typeface="Calibri" pitchFamily="34" charset="0"/>
              </a:rPr>
              <a:t>του</a:t>
            </a:r>
            <a:r>
              <a:rPr lang="en-US" sz="2000" b="1" dirty="0">
                <a:solidFill>
                  <a:srgbClr val="3333FF"/>
                </a:solidFill>
                <a:latin typeface="Calibri" pitchFamily="34" charset="0"/>
                <a:cs typeface="Calibri" pitchFamily="34" charset="0"/>
              </a:rPr>
              <a:t> </a:t>
            </a:r>
            <a:r>
              <a:rPr lang="en-US" sz="2000" b="1" dirty="0" err="1">
                <a:solidFill>
                  <a:srgbClr val="3333FF"/>
                </a:solidFill>
                <a:latin typeface="Calibri" pitchFamily="34" charset="0"/>
                <a:cs typeface="Calibri" pitchFamily="34" charset="0"/>
              </a:rPr>
              <a:t>βάθους</a:t>
            </a:r>
            <a:r>
              <a:rPr lang="en-US" sz="2000" b="1" dirty="0">
                <a:solidFill>
                  <a:srgbClr val="3333FF"/>
                </a:solidFill>
                <a:latin typeface="Calibri" pitchFamily="34" charset="0"/>
                <a:cs typeface="Calibri" pitchFamily="34" charset="0"/>
              </a:rPr>
              <a:t> </a:t>
            </a:r>
            <a:r>
              <a:rPr lang="en-US" sz="2000" b="1" dirty="0" err="1">
                <a:solidFill>
                  <a:srgbClr val="3333FF"/>
                </a:solidFill>
                <a:latin typeface="Calibri" pitchFamily="34" charset="0"/>
                <a:cs typeface="Calibri" pitchFamily="34" charset="0"/>
              </a:rPr>
              <a:t>θραύσης</a:t>
            </a:r>
            <a:r>
              <a:rPr lang="en-US" sz="2000" b="1" dirty="0">
                <a:solidFill>
                  <a:srgbClr val="3333FF"/>
                </a:solidFill>
                <a:latin typeface="Calibri" pitchFamily="34" charset="0"/>
                <a:cs typeface="Calibri" pitchFamily="34" charset="0"/>
              </a:rPr>
              <a:t> d</a:t>
            </a:r>
            <a:r>
              <a:rPr lang="en-US" sz="2000" b="1" baseline="-25000" dirty="0">
                <a:solidFill>
                  <a:srgbClr val="3333FF"/>
                </a:solidFill>
                <a:latin typeface="Calibri" pitchFamily="34" charset="0"/>
                <a:cs typeface="Calibri" pitchFamily="34" charset="0"/>
              </a:rPr>
              <a:t>b</a:t>
            </a:r>
            <a:r>
              <a:rPr lang="en-US" sz="2000" b="1" dirty="0">
                <a:solidFill>
                  <a:srgbClr val="3333FF"/>
                </a:solidFill>
                <a:latin typeface="Calibri" pitchFamily="34" charset="0"/>
                <a:cs typeface="Calibri" pitchFamily="34" charset="0"/>
              </a:rPr>
              <a:t> </a:t>
            </a:r>
          </a:p>
        </p:txBody>
      </p:sp>
      <p:sp>
        <p:nvSpPr>
          <p:cNvPr id="259077" name="Text Box 5"/>
          <p:cNvSpPr txBox="1">
            <a:spLocks noChangeArrowheads="1"/>
          </p:cNvSpPr>
          <p:nvPr/>
        </p:nvSpPr>
        <p:spPr bwMode="auto">
          <a:xfrm>
            <a:off x="179512" y="1844824"/>
            <a:ext cx="3384550" cy="369332"/>
          </a:xfrm>
          <a:prstGeom prst="rect">
            <a:avLst/>
          </a:prstGeom>
          <a:noFill/>
          <a:ln w="9525">
            <a:noFill/>
            <a:miter lim="800000"/>
            <a:headEnd/>
            <a:tailEnd/>
          </a:ln>
          <a:effectLst/>
        </p:spPr>
        <p:txBody>
          <a:bodyPr>
            <a:spAutoFit/>
          </a:bodyPr>
          <a:lstStyle/>
          <a:p>
            <a:pPr>
              <a:spcBef>
                <a:spcPct val="50000"/>
              </a:spcBef>
            </a:pPr>
            <a:r>
              <a:rPr lang="en-US" sz="1800" dirty="0" err="1">
                <a:latin typeface="Calibri" pitchFamily="34" charset="0"/>
                <a:cs typeface="Calibri" pitchFamily="34" charset="0"/>
              </a:rPr>
              <a:t>Από</a:t>
            </a:r>
            <a:r>
              <a:rPr lang="en-US" sz="1800" dirty="0">
                <a:latin typeface="Calibri" pitchFamily="34" charset="0"/>
                <a:cs typeface="Calibri" pitchFamily="34" charset="0"/>
              </a:rPr>
              <a:t> </a:t>
            </a:r>
            <a:r>
              <a:rPr lang="en-US" sz="1800" dirty="0" err="1">
                <a:latin typeface="Calibri" pitchFamily="34" charset="0"/>
                <a:cs typeface="Calibri" pitchFamily="34" charset="0"/>
              </a:rPr>
              <a:t>θεωρία</a:t>
            </a:r>
            <a:r>
              <a:rPr lang="en-US" sz="1800" dirty="0">
                <a:latin typeface="Calibri" pitchFamily="34" charset="0"/>
                <a:cs typeface="Calibri" pitchFamily="34" charset="0"/>
              </a:rPr>
              <a:t> </a:t>
            </a:r>
            <a:r>
              <a:rPr lang="en-US" sz="1800" dirty="0" err="1">
                <a:latin typeface="Calibri" pitchFamily="34" charset="0"/>
                <a:cs typeface="Calibri" pitchFamily="34" charset="0"/>
              </a:rPr>
              <a:t>μοναχικού</a:t>
            </a:r>
            <a:r>
              <a:rPr lang="en-US" sz="1800" dirty="0">
                <a:latin typeface="Calibri" pitchFamily="34" charset="0"/>
                <a:cs typeface="Calibri" pitchFamily="34" charset="0"/>
              </a:rPr>
              <a:t> </a:t>
            </a:r>
            <a:r>
              <a:rPr lang="en-US" sz="1800" dirty="0" err="1">
                <a:latin typeface="Calibri" pitchFamily="34" charset="0"/>
                <a:cs typeface="Calibri" pitchFamily="34" charset="0"/>
              </a:rPr>
              <a:t>κύματος</a:t>
            </a:r>
            <a:r>
              <a:rPr lang="en-US" sz="1800" dirty="0">
                <a:latin typeface="Calibri" pitchFamily="34" charset="0"/>
                <a:cs typeface="Calibri" pitchFamily="34" charset="0"/>
              </a:rPr>
              <a:t>: </a:t>
            </a:r>
          </a:p>
        </p:txBody>
      </p:sp>
      <p:sp>
        <p:nvSpPr>
          <p:cNvPr id="259082" name="Text Box 10"/>
          <p:cNvSpPr txBox="1">
            <a:spLocks noChangeArrowheads="1"/>
          </p:cNvSpPr>
          <p:nvPr/>
        </p:nvSpPr>
        <p:spPr bwMode="auto">
          <a:xfrm>
            <a:off x="179512" y="6093296"/>
            <a:ext cx="7632971" cy="369332"/>
          </a:xfrm>
          <a:prstGeom prst="rect">
            <a:avLst/>
          </a:prstGeom>
          <a:noFill/>
          <a:ln w="9525">
            <a:noFill/>
            <a:miter lim="800000"/>
            <a:headEnd/>
            <a:tailEnd/>
          </a:ln>
          <a:effectLst/>
        </p:spPr>
        <p:txBody>
          <a:bodyPr wrap="square">
            <a:spAutoFit/>
          </a:bodyPr>
          <a:lstStyle/>
          <a:p>
            <a:pPr marL="231775" indent="-231775"/>
            <a:r>
              <a:rPr lang="en-US" sz="1800" u="sng" dirty="0" err="1">
                <a:latin typeface="Calibri" pitchFamily="34" charset="0"/>
                <a:cs typeface="Calibri" pitchFamily="34" charset="0"/>
              </a:rPr>
              <a:t>Λαμβάνοντας</a:t>
            </a:r>
            <a:r>
              <a:rPr lang="en-US" sz="1800" u="sng" dirty="0">
                <a:latin typeface="Calibri" pitchFamily="34" charset="0"/>
                <a:cs typeface="Calibri" pitchFamily="34" charset="0"/>
              </a:rPr>
              <a:t> </a:t>
            </a:r>
            <a:r>
              <a:rPr lang="en-US" sz="1800" u="sng" dirty="0" err="1">
                <a:latin typeface="Calibri" pitchFamily="34" charset="0"/>
                <a:cs typeface="Calibri" pitchFamily="34" charset="0"/>
              </a:rPr>
              <a:t>υπόψη</a:t>
            </a:r>
            <a:r>
              <a:rPr lang="en-US" sz="1800" u="sng" dirty="0">
                <a:latin typeface="Calibri" pitchFamily="34" charset="0"/>
                <a:cs typeface="Calibri" pitchFamily="34" charset="0"/>
              </a:rPr>
              <a:t> </a:t>
            </a:r>
            <a:r>
              <a:rPr lang="en-US" sz="1800" u="sng" dirty="0" err="1">
                <a:latin typeface="Calibri" pitchFamily="34" charset="0"/>
                <a:cs typeface="Calibri" pitchFamily="34" charset="0"/>
              </a:rPr>
              <a:t>την</a:t>
            </a:r>
            <a:r>
              <a:rPr lang="en-US" sz="1800" u="sng" dirty="0">
                <a:latin typeface="Calibri" pitchFamily="34" charset="0"/>
                <a:cs typeface="Calibri" pitchFamily="34" charset="0"/>
              </a:rPr>
              <a:t> </a:t>
            </a:r>
            <a:r>
              <a:rPr lang="en-US" sz="1800" u="sng" dirty="0" err="1">
                <a:latin typeface="Calibri" pitchFamily="34" charset="0"/>
                <a:cs typeface="Calibri" pitchFamily="34" charset="0"/>
              </a:rPr>
              <a:t>κλίση</a:t>
            </a:r>
            <a:r>
              <a:rPr lang="en-US" sz="1800" u="sng" dirty="0">
                <a:latin typeface="Calibri" pitchFamily="34" charset="0"/>
                <a:cs typeface="Calibri" pitchFamily="34" charset="0"/>
              </a:rPr>
              <a:t> </a:t>
            </a:r>
            <a:r>
              <a:rPr lang="en-US" sz="1800" u="sng" dirty="0" err="1">
                <a:latin typeface="Calibri" pitchFamily="34" charset="0"/>
                <a:cs typeface="Calibri" pitchFamily="34" charset="0"/>
              </a:rPr>
              <a:t>του</a:t>
            </a:r>
            <a:r>
              <a:rPr lang="en-US" sz="1800" u="sng" dirty="0">
                <a:latin typeface="Calibri" pitchFamily="34" charset="0"/>
                <a:cs typeface="Calibri" pitchFamily="34" charset="0"/>
              </a:rPr>
              <a:t> </a:t>
            </a:r>
            <a:r>
              <a:rPr lang="en-US" sz="1800" u="sng" dirty="0" err="1">
                <a:latin typeface="Calibri" pitchFamily="34" charset="0"/>
                <a:cs typeface="Calibri" pitchFamily="34" charset="0"/>
              </a:rPr>
              <a:t>πυθμένα</a:t>
            </a:r>
            <a:r>
              <a:rPr lang="en-US" sz="1800" u="sng" dirty="0">
                <a:latin typeface="Calibri" pitchFamily="34" charset="0"/>
                <a:cs typeface="Calibri" pitchFamily="34" charset="0"/>
              </a:rPr>
              <a:t>: </a:t>
            </a:r>
            <a:r>
              <a:rPr lang="en-US" sz="1800" u="sng" dirty="0" err="1">
                <a:latin typeface="Calibri" pitchFamily="34" charset="0"/>
                <a:cs typeface="Calibri" pitchFamily="34" charset="0"/>
              </a:rPr>
              <a:t>Χρήση</a:t>
            </a:r>
            <a:r>
              <a:rPr lang="en-US" sz="1800" u="sng" dirty="0">
                <a:latin typeface="Calibri" pitchFamily="34" charset="0"/>
                <a:cs typeface="Calibri" pitchFamily="34" charset="0"/>
              </a:rPr>
              <a:t> </a:t>
            </a:r>
            <a:r>
              <a:rPr lang="en-US" sz="1800" u="sng" dirty="0" err="1">
                <a:latin typeface="Calibri" pitchFamily="34" charset="0"/>
                <a:cs typeface="Calibri" pitchFamily="34" charset="0"/>
              </a:rPr>
              <a:t>διαγραμμάτων</a:t>
            </a:r>
            <a:r>
              <a:rPr lang="en-US" sz="1800" u="sng" dirty="0">
                <a:latin typeface="Calibri" pitchFamily="34" charset="0"/>
                <a:cs typeface="Calibri" pitchFamily="34" charset="0"/>
              </a:rPr>
              <a:t> </a:t>
            </a:r>
            <a:r>
              <a:rPr lang="en-US" sz="1800" u="sng" dirty="0" err="1">
                <a:latin typeface="Calibri" pitchFamily="34" charset="0"/>
                <a:cs typeface="Calibri" pitchFamily="34" charset="0"/>
              </a:rPr>
              <a:t>Goda</a:t>
            </a:r>
            <a:r>
              <a:rPr lang="en-US" sz="1800" u="sng" dirty="0">
                <a:latin typeface="Calibri" pitchFamily="34" charset="0"/>
                <a:cs typeface="Calibri" pitchFamily="34" charset="0"/>
              </a:rPr>
              <a:t> </a:t>
            </a:r>
          </a:p>
        </p:txBody>
      </p:sp>
      <p:sp>
        <p:nvSpPr>
          <p:cNvPr id="259083" name="Text Box 11"/>
          <p:cNvSpPr txBox="1">
            <a:spLocks noChangeArrowheads="1"/>
          </p:cNvSpPr>
          <p:nvPr/>
        </p:nvSpPr>
        <p:spPr bwMode="auto">
          <a:xfrm>
            <a:off x="179512" y="2708920"/>
            <a:ext cx="5976664" cy="1846659"/>
          </a:xfrm>
          <a:prstGeom prst="rect">
            <a:avLst/>
          </a:prstGeom>
          <a:noFill/>
          <a:ln w="9525">
            <a:noFill/>
            <a:miter lim="800000"/>
            <a:headEnd/>
            <a:tailEnd/>
          </a:ln>
          <a:effectLst/>
        </p:spPr>
        <p:txBody>
          <a:bodyPr wrap="square">
            <a:spAutoFit/>
          </a:bodyPr>
          <a:lstStyle/>
          <a:p>
            <a:pPr>
              <a:spcBef>
                <a:spcPct val="50000"/>
              </a:spcBef>
            </a:pPr>
            <a:r>
              <a:rPr lang="en-US" sz="1800" u="sng" dirty="0" err="1">
                <a:latin typeface="Calibri" pitchFamily="34" charset="0"/>
                <a:cs typeface="Calibri" pitchFamily="34" charset="0"/>
              </a:rPr>
              <a:t>Λαμβάνοντας</a:t>
            </a:r>
            <a:r>
              <a:rPr lang="en-US" sz="1800" u="sng" dirty="0">
                <a:latin typeface="Calibri" pitchFamily="34" charset="0"/>
                <a:cs typeface="Calibri" pitchFamily="34" charset="0"/>
              </a:rPr>
              <a:t> </a:t>
            </a:r>
            <a:r>
              <a:rPr lang="en-US" sz="1800" u="sng" dirty="0" err="1">
                <a:latin typeface="Calibri" pitchFamily="34" charset="0"/>
                <a:cs typeface="Calibri" pitchFamily="34" charset="0"/>
              </a:rPr>
              <a:t>υπόψη</a:t>
            </a:r>
            <a:r>
              <a:rPr lang="en-US" sz="1800" u="sng" dirty="0">
                <a:latin typeface="Calibri" pitchFamily="34" charset="0"/>
                <a:cs typeface="Calibri" pitchFamily="34" charset="0"/>
              </a:rPr>
              <a:t> </a:t>
            </a:r>
            <a:r>
              <a:rPr lang="en-US" sz="1800" u="sng" dirty="0" err="1">
                <a:latin typeface="Calibri" pitchFamily="34" charset="0"/>
                <a:cs typeface="Calibri" pitchFamily="34" charset="0"/>
              </a:rPr>
              <a:t>τη</a:t>
            </a:r>
            <a:r>
              <a:rPr lang="en-US" sz="1800" u="sng" dirty="0">
                <a:latin typeface="Calibri" pitchFamily="34" charset="0"/>
                <a:cs typeface="Calibri" pitchFamily="34" charset="0"/>
              </a:rPr>
              <a:t> </a:t>
            </a:r>
            <a:r>
              <a:rPr lang="en-US" sz="1800" u="sng" dirty="0" err="1">
                <a:latin typeface="Calibri" pitchFamily="34" charset="0"/>
                <a:cs typeface="Calibri" pitchFamily="34" charset="0"/>
              </a:rPr>
              <a:t>διάθλαση</a:t>
            </a:r>
            <a:r>
              <a:rPr lang="en-US" sz="1800" u="sng" dirty="0">
                <a:latin typeface="Calibri" pitchFamily="34" charset="0"/>
                <a:cs typeface="Calibri" pitchFamily="34" charset="0"/>
              </a:rPr>
              <a:t>: </a:t>
            </a:r>
          </a:p>
          <a:p>
            <a:pPr>
              <a:spcBef>
                <a:spcPct val="50000"/>
              </a:spcBef>
            </a:pPr>
            <a:r>
              <a:rPr lang="en-US" sz="1600" dirty="0">
                <a:latin typeface="Calibri" pitchFamily="34" charset="0"/>
                <a:cs typeface="Calibri" pitchFamily="34" charset="0"/>
              </a:rPr>
              <a:t>      </a:t>
            </a:r>
            <a:r>
              <a:rPr lang="el-GR" sz="1600" dirty="0">
                <a:latin typeface="Calibri" pitchFamily="34" charset="0"/>
                <a:cs typeface="Calibri" pitchFamily="34" charset="0"/>
              </a:rPr>
              <a:t>από </a:t>
            </a:r>
            <a:r>
              <a:rPr lang="en-US" sz="1600" dirty="0" err="1">
                <a:latin typeface="Calibri" pitchFamily="34" charset="0"/>
                <a:cs typeface="Calibri" pitchFamily="34" charset="0"/>
              </a:rPr>
              <a:t>Komar</a:t>
            </a:r>
            <a:r>
              <a:rPr lang="en-US" sz="1600" dirty="0">
                <a:latin typeface="Calibri" pitchFamily="34" charset="0"/>
                <a:cs typeface="Calibri" pitchFamily="34" charset="0"/>
              </a:rPr>
              <a:t> and Gaughan, 1973</a:t>
            </a:r>
          </a:p>
          <a:p>
            <a:pPr>
              <a:spcBef>
                <a:spcPct val="50000"/>
              </a:spcBef>
            </a:pPr>
            <a:r>
              <a:rPr lang="en-US" sz="1600" dirty="0">
                <a:latin typeface="Calibri" pitchFamily="34" charset="0"/>
                <a:cs typeface="Calibri" pitchFamily="34" charset="0"/>
              </a:rPr>
              <a:t>      </a:t>
            </a:r>
            <a:endParaRPr lang="el-GR" sz="1600" dirty="0">
              <a:latin typeface="Calibri" pitchFamily="34" charset="0"/>
              <a:cs typeface="Calibri" pitchFamily="34" charset="0"/>
            </a:endParaRPr>
          </a:p>
          <a:p>
            <a:pPr>
              <a:spcBef>
                <a:spcPct val="50000"/>
              </a:spcBef>
            </a:pPr>
            <a:endParaRPr lang="el-GR" sz="1600" dirty="0">
              <a:latin typeface="Calibri" pitchFamily="34" charset="0"/>
              <a:cs typeface="Calibri" pitchFamily="34" charset="0"/>
            </a:endParaRPr>
          </a:p>
          <a:p>
            <a:pPr>
              <a:spcBef>
                <a:spcPct val="50000"/>
              </a:spcBef>
            </a:pPr>
            <a:r>
              <a:rPr lang="el-GR" sz="1600" dirty="0">
                <a:latin typeface="Calibri" pitchFamily="34" charset="0"/>
                <a:cs typeface="Calibri" pitchFamily="34" charset="0"/>
              </a:rPr>
              <a:t>    από </a:t>
            </a:r>
            <a:r>
              <a:rPr lang="en-US" sz="1600" dirty="0">
                <a:latin typeface="Calibri" pitchFamily="34" charset="0"/>
                <a:cs typeface="Calibri" pitchFamily="34" charset="0"/>
              </a:rPr>
              <a:t>Sakai and </a:t>
            </a:r>
            <a:r>
              <a:rPr lang="en-US" sz="1600" dirty="0" err="1">
                <a:latin typeface="Calibri" pitchFamily="34" charset="0"/>
                <a:cs typeface="Calibri" pitchFamily="34" charset="0"/>
              </a:rPr>
              <a:t>Battjes</a:t>
            </a:r>
            <a:r>
              <a:rPr lang="en-US" sz="1600" dirty="0">
                <a:latin typeface="Calibri" pitchFamily="34" charset="0"/>
                <a:cs typeface="Calibri" pitchFamily="34" charset="0"/>
              </a:rPr>
              <a:t>, 1980</a:t>
            </a:r>
          </a:p>
        </p:txBody>
      </p:sp>
      <p:sp>
        <p:nvSpPr>
          <p:cNvPr id="13"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algn="ctr" eaLnBrk="0" hangingPunct="0">
              <a:defRPr/>
            </a:pPr>
            <a:r>
              <a:rPr lang="el-GR" sz="2800" b="1">
                <a:solidFill>
                  <a:sysClr val="windowText" lastClr="000000"/>
                </a:solidFill>
                <a:latin typeface="Calibri"/>
              </a:rPr>
              <a:t>Κυματομηχανική</a:t>
            </a:r>
            <a:endParaRPr lang="el-GR" sz="2800" b="1" dirty="0">
              <a:solidFill>
                <a:sysClr val="windowText" lastClr="000000"/>
              </a:solidFill>
              <a:latin typeface="Bookman Old Style" pitchFamily="18" charset="0"/>
            </a:endParaRPr>
          </a:p>
        </p:txBody>
      </p:sp>
      <p:cxnSp>
        <p:nvCxnSpPr>
          <p:cNvPr id="14" name="13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15"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algn="ctr" fontAlgn="auto">
              <a:spcBef>
                <a:spcPts val="0"/>
              </a:spcBef>
              <a:spcAft>
                <a:spcPts val="0"/>
              </a:spcAft>
              <a:defRPr/>
            </a:pPr>
            <a:endParaRPr lang="el-GR" sz="3200" kern="0" dirty="0">
              <a:solidFill>
                <a:prstClr val="black"/>
              </a:solidFill>
              <a:latin typeface="Bookman Old Style" pitchFamily="18" charset="0"/>
            </a:endParaRPr>
          </a:p>
        </p:txBody>
      </p:sp>
      <p:cxnSp>
        <p:nvCxnSpPr>
          <p:cNvPr id="16" name="15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17"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18" name="17 - Ορθογώνιο"/>
          <p:cNvSpPr/>
          <p:nvPr/>
        </p:nvSpPr>
        <p:spPr>
          <a:xfrm>
            <a:off x="1043608" y="836712"/>
            <a:ext cx="7164288" cy="461665"/>
          </a:xfrm>
          <a:prstGeom prst="rect">
            <a:avLst/>
          </a:prstGeom>
        </p:spPr>
        <p:txBody>
          <a:bodyPr wrap="square">
            <a:spAutoFit/>
          </a:bodyPr>
          <a:lstStyle/>
          <a:p>
            <a:r>
              <a:rPr lang="el-GR" i="1" u="sng" dirty="0">
                <a:solidFill>
                  <a:prstClr val="black"/>
                </a:solidFill>
                <a:latin typeface="Calibri"/>
              </a:rPr>
              <a:t>Διαμόρφωση του κύματος στην παράκτια ζώνη</a:t>
            </a:r>
            <a:r>
              <a:rPr lang="en-GB" i="1" u="sng" dirty="0">
                <a:solidFill>
                  <a:prstClr val="black"/>
                </a:solidFill>
                <a:latin typeface="Calibri"/>
              </a:rPr>
              <a:t>: </a:t>
            </a:r>
            <a:r>
              <a:rPr lang="el-GR" i="1" u="sng" dirty="0">
                <a:solidFill>
                  <a:srgbClr val="3333FF"/>
                </a:solidFill>
                <a:latin typeface="Calibri"/>
              </a:rPr>
              <a:t>Θραύση</a:t>
            </a:r>
            <a:endParaRPr lang="en-GB" i="1" u="sng" dirty="0">
              <a:solidFill>
                <a:srgbClr val="3333FF"/>
              </a:solidFill>
              <a:latin typeface="Calibri"/>
            </a:endParaRPr>
          </a:p>
        </p:txBody>
      </p:sp>
      <p:sp>
        <p:nvSpPr>
          <p:cNvPr id="19" name="Rectangle 17"/>
          <p:cNvSpPr>
            <a:spLocks noChangeArrowheads="1"/>
          </p:cNvSpPr>
          <p:nvPr/>
        </p:nvSpPr>
        <p:spPr bwMode="auto">
          <a:xfrm>
            <a:off x="3779912" y="1772816"/>
            <a:ext cx="1296144" cy="792088"/>
          </a:xfrm>
          <a:prstGeom prst="rect">
            <a:avLst/>
          </a:prstGeom>
          <a:solidFill>
            <a:schemeClr val="accent5"/>
          </a:solidFill>
          <a:ln>
            <a:solidFill>
              <a:srgbClr val="0070C0"/>
            </a:solidFill>
            <a:prstDash val="dash"/>
            <a:headEnd/>
            <a:tailEnd/>
          </a:ln>
        </p:spPr>
        <p:style>
          <a:lnRef idx="2">
            <a:schemeClr val="accent6"/>
          </a:lnRef>
          <a:fillRef idx="1">
            <a:schemeClr val="lt1"/>
          </a:fillRef>
          <a:effectRef idx="0">
            <a:schemeClr val="accent6"/>
          </a:effectRef>
          <a:fontRef idx="minor">
            <a:schemeClr val="dk1"/>
          </a:fontRef>
        </p:style>
        <p:txBody>
          <a:bodyPr wrap="none" anchor="ctr"/>
          <a:lstStyle/>
          <a:p>
            <a:endParaRPr lang="en-GB" sz="1800">
              <a:solidFill>
                <a:srgbClr val="000000"/>
              </a:solidFill>
              <a:latin typeface="Arial" charset="0"/>
            </a:endParaRPr>
          </a:p>
        </p:txBody>
      </p:sp>
      <p:graphicFrame>
        <p:nvGraphicFramePr>
          <p:cNvPr id="638978" name="Object 2"/>
          <p:cNvGraphicFramePr>
            <a:graphicFrameLocks noChangeAspect="1"/>
          </p:cNvGraphicFramePr>
          <p:nvPr/>
        </p:nvGraphicFramePr>
        <p:xfrm>
          <a:off x="3923928" y="1844824"/>
          <a:ext cx="1053976" cy="675863"/>
        </p:xfrm>
        <a:graphic>
          <a:graphicData uri="http://schemas.openxmlformats.org/presentationml/2006/ole">
            <mc:AlternateContent xmlns:mc="http://schemas.openxmlformats.org/markup-compatibility/2006">
              <mc:Choice xmlns:v="urn:schemas-microsoft-com:vml" Requires="v">
                <p:oleObj spid="_x0000_s3081" name="Εξίσωση" r:id="rId5" imgW="672840" imgH="431640" progId="Equation.3">
                  <p:embed/>
                </p:oleObj>
              </mc:Choice>
              <mc:Fallback>
                <p:oleObj name="Εξίσωση" r:id="rId5" imgW="672840" imgH="43164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3928" y="1844824"/>
                        <a:ext cx="1053976" cy="675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Rectangle 17"/>
          <p:cNvSpPr>
            <a:spLocks noChangeArrowheads="1"/>
          </p:cNvSpPr>
          <p:nvPr/>
        </p:nvSpPr>
        <p:spPr bwMode="auto">
          <a:xfrm>
            <a:off x="3779912" y="2924944"/>
            <a:ext cx="2016224" cy="864096"/>
          </a:xfrm>
          <a:prstGeom prst="rect">
            <a:avLst/>
          </a:prstGeom>
          <a:solidFill>
            <a:schemeClr val="accent5"/>
          </a:solidFill>
          <a:ln>
            <a:solidFill>
              <a:srgbClr val="0070C0"/>
            </a:solidFill>
            <a:prstDash val="dash"/>
            <a:headEnd/>
            <a:tailEnd/>
          </a:ln>
        </p:spPr>
        <p:style>
          <a:lnRef idx="2">
            <a:schemeClr val="accent6"/>
          </a:lnRef>
          <a:fillRef idx="1">
            <a:schemeClr val="lt1"/>
          </a:fillRef>
          <a:effectRef idx="0">
            <a:schemeClr val="accent6"/>
          </a:effectRef>
          <a:fontRef idx="minor">
            <a:schemeClr val="dk1"/>
          </a:fontRef>
        </p:style>
        <p:txBody>
          <a:bodyPr wrap="none" anchor="ctr"/>
          <a:lstStyle/>
          <a:p>
            <a:endParaRPr lang="en-GB" sz="1800">
              <a:solidFill>
                <a:srgbClr val="000000"/>
              </a:solidFill>
              <a:latin typeface="Arial" charset="0"/>
            </a:endParaRPr>
          </a:p>
        </p:txBody>
      </p:sp>
      <p:sp>
        <p:nvSpPr>
          <p:cNvPr id="24" name="Rectangle 17"/>
          <p:cNvSpPr>
            <a:spLocks noChangeArrowheads="1"/>
          </p:cNvSpPr>
          <p:nvPr/>
        </p:nvSpPr>
        <p:spPr bwMode="auto">
          <a:xfrm>
            <a:off x="6588224" y="3140968"/>
            <a:ext cx="1368152" cy="432048"/>
          </a:xfrm>
          <a:prstGeom prst="rect">
            <a:avLst/>
          </a:prstGeom>
          <a:solidFill>
            <a:schemeClr val="accent5"/>
          </a:solidFill>
          <a:ln>
            <a:solidFill>
              <a:srgbClr val="0070C0"/>
            </a:solidFill>
            <a:prstDash val="dash"/>
            <a:headEnd/>
            <a:tailEnd/>
          </a:ln>
        </p:spPr>
        <p:style>
          <a:lnRef idx="2">
            <a:schemeClr val="accent6"/>
          </a:lnRef>
          <a:fillRef idx="1">
            <a:schemeClr val="lt1"/>
          </a:fillRef>
          <a:effectRef idx="0">
            <a:schemeClr val="accent6"/>
          </a:effectRef>
          <a:fontRef idx="minor">
            <a:schemeClr val="dk1"/>
          </a:fontRef>
        </p:style>
        <p:txBody>
          <a:bodyPr wrap="none" anchor="ctr"/>
          <a:lstStyle/>
          <a:p>
            <a:endParaRPr lang="en-GB" sz="1800">
              <a:solidFill>
                <a:srgbClr val="000000"/>
              </a:solidFill>
              <a:latin typeface="Arial" charset="0"/>
            </a:endParaRPr>
          </a:p>
        </p:txBody>
      </p:sp>
      <p:sp>
        <p:nvSpPr>
          <p:cNvPr id="25" name="Rectangle 17"/>
          <p:cNvSpPr>
            <a:spLocks noChangeArrowheads="1"/>
          </p:cNvSpPr>
          <p:nvPr/>
        </p:nvSpPr>
        <p:spPr bwMode="auto">
          <a:xfrm>
            <a:off x="2915816" y="3933056"/>
            <a:ext cx="5400600" cy="2088232"/>
          </a:xfrm>
          <a:prstGeom prst="rect">
            <a:avLst/>
          </a:prstGeom>
          <a:solidFill>
            <a:schemeClr val="accent5"/>
          </a:solidFill>
          <a:ln>
            <a:solidFill>
              <a:srgbClr val="0070C0"/>
            </a:solidFill>
            <a:prstDash val="dash"/>
            <a:headEnd/>
            <a:tailEnd/>
          </a:ln>
        </p:spPr>
        <p:style>
          <a:lnRef idx="2">
            <a:schemeClr val="accent6"/>
          </a:lnRef>
          <a:fillRef idx="1">
            <a:schemeClr val="lt1"/>
          </a:fillRef>
          <a:effectRef idx="0">
            <a:schemeClr val="accent6"/>
          </a:effectRef>
          <a:fontRef idx="minor">
            <a:schemeClr val="dk1"/>
          </a:fontRef>
        </p:style>
        <p:txBody>
          <a:bodyPr wrap="none" anchor="ctr"/>
          <a:lstStyle/>
          <a:p>
            <a:endParaRPr lang="en-GB" sz="1800">
              <a:solidFill>
                <a:srgbClr val="000000"/>
              </a:solidFill>
              <a:latin typeface="Arial" charset="0"/>
            </a:endParaRPr>
          </a:p>
        </p:txBody>
      </p:sp>
      <p:pic>
        <p:nvPicPr>
          <p:cNvPr id="26" name="Picture 3"/>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779912" y="2924944"/>
            <a:ext cx="1959287" cy="864096"/>
          </a:xfrm>
          <a:prstGeom prst="rect">
            <a:avLst/>
          </a:prstGeom>
          <a:noFill/>
          <a:ln w="9525">
            <a:noFill/>
            <a:miter lim="800000"/>
            <a:headEnd/>
            <a:tailEnd/>
          </a:ln>
        </p:spPr>
      </p:pic>
      <p:pic>
        <p:nvPicPr>
          <p:cNvPr id="27" name="Picture 4"/>
          <p:cNvPicPr>
            <a:picLocks noChangeAspect="1" noChangeArrowheads="1"/>
          </p:cNvPicPr>
          <p:nvPr/>
        </p:nvPicPr>
        <p:blipFill>
          <a:blip r:embed="rId8" cstate="print">
            <a:clrChange>
              <a:clrFrom>
                <a:srgbClr val="FFFFFF"/>
              </a:clrFrom>
              <a:clrTo>
                <a:srgbClr val="FFFFFF">
                  <a:alpha val="0"/>
                </a:srgbClr>
              </a:clrTo>
            </a:clrChange>
          </a:blip>
          <a:srcRect b="2757"/>
          <a:stretch>
            <a:fillRect/>
          </a:stretch>
        </p:blipFill>
        <p:spPr bwMode="auto">
          <a:xfrm>
            <a:off x="3131840" y="3861048"/>
            <a:ext cx="5105400" cy="2160240"/>
          </a:xfrm>
          <a:prstGeom prst="rect">
            <a:avLst/>
          </a:prstGeom>
          <a:noFill/>
          <a:ln w="9525">
            <a:noFill/>
            <a:miter lim="800000"/>
            <a:headEnd/>
            <a:tailEnd/>
          </a:ln>
        </p:spPr>
      </p:pic>
      <p:pic>
        <p:nvPicPr>
          <p:cNvPr id="638981" name="Picture 5"/>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6732240" y="3167496"/>
            <a:ext cx="1100694" cy="405519"/>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algn="ctr" eaLnBrk="0" hangingPunct="0">
              <a:defRPr/>
            </a:pPr>
            <a:r>
              <a:rPr lang="el-GR" sz="2800" b="1">
                <a:solidFill>
                  <a:sysClr val="windowText" lastClr="000000"/>
                </a:solidFill>
                <a:latin typeface="Calibri"/>
              </a:rPr>
              <a:t>Κυματομηχανική</a:t>
            </a:r>
            <a:endParaRPr lang="el-GR" sz="2800" b="1" dirty="0">
              <a:solidFill>
                <a:sysClr val="windowText" lastClr="000000"/>
              </a:solidFill>
              <a:latin typeface="Bookman Old Style" pitchFamily="18" charset="0"/>
            </a:endParaRPr>
          </a:p>
        </p:txBody>
      </p:sp>
      <p:cxnSp>
        <p:nvCxnSpPr>
          <p:cNvPr id="44" name="43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45"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algn="ctr" fontAlgn="auto">
              <a:spcBef>
                <a:spcPts val="0"/>
              </a:spcBef>
              <a:spcAft>
                <a:spcPts val="0"/>
              </a:spcAft>
              <a:defRPr/>
            </a:pPr>
            <a:endParaRPr lang="el-GR" sz="3200" kern="0" dirty="0">
              <a:solidFill>
                <a:prstClr val="black"/>
              </a:solidFill>
              <a:latin typeface="Bookman Old Style" pitchFamily="18" charset="0"/>
            </a:endParaRPr>
          </a:p>
        </p:txBody>
      </p:sp>
      <p:cxnSp>
        <p:nvCxnSpPr>
          <p:cNvPr id="46" name="45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47"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57" name="56 - Ορθογώνιο"/>
          <p:cNvSpPr/>
          <p:nvPr/>
        </p:nvSpPr>
        <p:spPr>
          <a:xfrm>
            <a:off x="899592" y="836712"/>
            <a:ext cx="7560840" cy="461665"/>
          </a:xfrm>
          <a:prstGeom prst="rect">
            <a:avLst/>
          </a:prstGeom>
        </p:spPr>
        <p:txBody>
          <a:bodyPr wrap="square">
            <a:spAutoFit/>
          </a:bodyPr>
          <a:lstStyle/>
          <a:p>
            <a:r>
              <a:rPr lang="el-GR" i="1" u="sng" dirty="0">
                <a:solidFill>
                  <a:prstClr val="black"/>
                </a:solidFill>
                <a:latin typeface="Calibri"/>
              </a:rPr>
              <a:t>Διαμόρφωση του κύματος στην παράκτια ζώνη</a:t>
            </a:r>
            <a:r>
              <a:rPr lang="en-GB" i="1" u="sng" dirty="0">
                <a:solidFill>
                  <a:prstClr val="black"/>
                </a:solidFill>
                <a:latin typeface="Calibri"/>
              </a:rPr>
              <a:t>: </a:t>
            </a:r>
            <a:r>
              <a:rPr lang="el-GR" i="1" u="sng" dirty="0">
                <a:solidFill>
                  <a:srgbClr val="3333FF"/>
                </a:solidFill>
                <a:latin typeface="Calibri"/>
              </a:rPr>
              <a:t>Θραύση</a:t>
            </a:r>
            <a:endParaRPr lang="en-GB" i="1" u="sng" dirty="0">
              <a:solidFill>
                <a:srgbClr val="3333FF"/>
              </a:solidFill>
              <a:latin typeface="Calibri"/>
            </a:endParaRPr>
          </a:p>
        </p:txBody>
      </p:sp>
      <p:sp>
        <p:nvSpPr>
          <p:cNvPr id="19" name="Rectangle 6"/>
          <p:cNvSpPr>
            <a:spLocks noChangeArrowheads="1"/>
          </p:cNvSpPr>
          <p:nvPr/>
        </p:nvSpPr>
        <p:spPr bwMode="auto">
          <a:xfrm>
            <a:off x="2123728" y="1278624"/>
            <a:ext cx="5219700" cy="402546"/>
          </a:xfrm>
          <a:prstGeom prst="rect">
            <a:avLst/>
          </a:prstGeom>
          <a:noFill/>
          <a:ln w="9525" algn="ctr">
            <a:noFill/>
            <a:miter lim="800000"/>
            <a:headEnd/>
            <a:tailEnd/>
          </a:ln>
          <a:effectLst/>
        </p:spPr>
        <p:txBody>
          <a:bodyPr anchor="ctr">
            <a:spAutoFit/>
          </a:bodyPr>
          <a:lstStyle/>
          <a:p>
            <a:pPr algn="justLow">
              <a:lnSpc>
                <a:spcPct val="120000"/>
              </a:lnSpc>
            </a:pPr>
            <a:r>
              <a:rPr lang="el-GR" sz="1800" b="1" dirty="0">
                <a:solidFill>
                  <a:srgbClr val="3333FF"/>
                </a:solidFill>
                <a:latin typeface="Calibri" pitchFamily="34" charset="0"/>
                <a:cs typeface="Calibri" pitchFamily="34" charset="0"/>
              </a:rPr>
              <a:t>Θραύση στην παράκτια περιοχή (ρηχά νερά)</a:t>
            </a:r>
          </a:p>
        </p:txBody>
      </p:sp>
      <p:sp>
        <p:nvSpPr>
          <p:cNvPr id="14" name="Rectangle 6"/>
          <p:cNvSpPr>
            <a:spLocks noChangeArrowheads="1"/>
          </p:cNvSpPr>
          <p:nvPr/>
        </p:nvSpPr>
        <p:spPr bwMode="auto">
          <a:xfrm>
            <a:off x="251520" y="1772816"/>
            <a:ext cx="8497887" cy="4752528"/>
          </a:xfrm>
          <a:prstGeom prst="rect">
            <a:avLst/>
          </a:prstGeom>
          <a:noFill/>
          <a:ln w="9525" algn="ctr">
            <a:noFill/>
            <a:miter lim="800000"/>
            <a:headEnd/>
            <a:tailEnd/>
          </a:ln>
          <a:effectLst/>
        </p:spPr>
        <p:txBody>
          <a:bodyPr/>
          <a:lstStyle/>
          <a:p>
            <a:pPr marL="342900" indent="-342900" algn="justLow">
              <a:lnSpc>
                <a:spcPct val="114000"/>
              </a:lnSpc>
              <a:spcBef>
                <a:spcPct val="0"/>
              </a:spcBef>
            </a:pPr>
            <a:r>
              <a:rPr lang="el-GR" sz="2000" b="1" u="sng" dirty="0">
                <a:latin typeface="Calibri" pitchFamily="34" charset="0"/>
                <a:cs typeface="Calibri" pitchFamily="34" charset="0"/>
              </a:rPr>
              <a:t>Μέθοδος </a:t>
            </a:r>
            <a:r>
              <a:rPr lang="en-US" sz="2000" b="1" u="sng" dirty="0">
                <a:latin typeface="Calibri" pitchFamily="34" charset="0"/>
                <a:cs typeface="Calibri" pitchFamily="34" charset="0"/>
              </a:rPr>
              <a:t>1 (</a:t>
            </a:r>
            <a:r>
              <a:rPr lang="el-GR" sz="2000" b="1" u="sng" dirty="0">
                <a:latin typeface="Calibri" pitchFamily="34" charset="0"/>
                <a:cs typeface="Calibri" pitchFamily="34" charset="0"/>
              </a:rPr>
              <a:t>με εφαρμογή των προαναφερθέντων τύπων)</a:t>
            </a:r>
            <a:r>
              <a:rPr lang="en-US" sz="2000" b="1" u="sng" dirty="0">
                <a:latin typeface="Calibri" pitchFamily="34" charset="0"/>
                <a:cs typeface="Calibri" pitchFamily="34" charset="0"/>
              </a:rPr>
              <a:t>:</a:t>
            </a:r>
            <a:endParaRPr lang="el-GR" sz="2000" b="1" u="sng" dirty="0">
              <a:latin typeface="Calibri" pitchFamily="34" charset="0"/>
              <a:cs typeface="Calibri" pitchFamily="34" charset="0"/>
            </a:endParaRPr>
          </a:p>
          <a:p>
            <a:pPr marL="342900" indent="-342900" algn="justLow">
              <a:lnSpc>
                <a:spcPct val="114000"/>
              </a:lnSpc>
              <a:spcBef>
                <a:spcPct val="0"/>
              </a:spcBef>
            </a:pPr>
            <a:endParaRPr lang="en-US" sz="2000" b="1" u="sng" dirty="0">
              <a:latin typeface="Calibri" pitchFamily="34" charset="0"/>
              <a:cs typeface="Calibri" pitchFamily="34" charset="0"/>
            </a:endParaRPr>
          </a:p>
          <a:p>
            <a:pPr marL="342900" indent="-342900" algn="justLow">
              <a:lnSpc>
                <a:spcPct val="114000"/>
              </a:lnSpc>
              <a:buFontTx/>
              <a:buAutoNum type="arabicPeriod"/>
            </a:pPr>
            <a:r>
              <a:rPr lang="el-GR" sz="2000" dirty="0">
                <a:latin typeface="Calibri" pitchFamily="34" charset="0"/>
                <a:cs typeface="Calibri" pitchFamily="34" charset="0"/>
              </a:rPr>
              <a:t>Υποθέτουμε ότι </a:t>
            </a:r>
            <a:r>
              <a:rPr lang="en-US" sz="2000" dirty="0">
                <a:latin typeface="Calibri" pitchFamily="34" charset="0"/>
                <a:cs typeface="Calibri" pitchFamily="34" charset="0"/>
              </a:rPr>
              <a:t>H</a:t>
            </a:r>
            <a:r>
              <a:rPr lang="en-US" sz="2000" baseline="-25000" dirty="0">
                <a:latin typeface="Calibri" pitchFamily="34" charset="0"/>
                <a:cs typeface="Calibri" pitchFamily="34" charset="0"/>
              </a:rPr>
              <a:t>o</a:t>
            </a:r>
            <a:r>
              <a:rPr lang="el-GR" sz="2000" dirty="0">
                <a:latin typeface="Calibri" pitchFamily="34" charset="0"/>
                <a:cs typeface="Calibri" pitchFamily="34" charset="0"/>
              </a:rPr>
              <a:t>΄= </a:t>
            </a:r>
            <a:r>
              <a:rPr lang="el-GR" sz="2000" dirty="0" err="1">
                <a:latin typeface="Calibri" pitchFamily="34" charset="0"/>
                <a:cs typeface="Calibri" pitchFamily="34" charset="0"/>
              </a:rPr>
              <a:t>Η</a:t>
            </a:r>
            <a:r>
              <a:rPr lang="el-GR" sz="2000" baseline="-25000" dirty="0" err="1">
                <a:latin typeface="Calibri" pitchFamily="34" charset="0"/>
                <a:cs typeface="Calibri" pitchFamily="34" charset="0"/>
              </a:rPr>
              <a:t>ο</a:t>
            </a:r>
            <a:r>
              <a:rPr lang="el-GR" sz="2000" dirty="0">
                <a:latin typeface="Calibri" pitchFamily="34" charset="0"/>
                <a:cs typeface="Calibri" pitchFamily="34" charset="0"/>
              </a:rPr>
              <a:t> (δηλ. </a:t>
            </a:r>
            <a:r>
              <a:rPr lang="en-US" sz="2000" dirty="0">
                <a:latin typeface="Calibri" pitchFamily="34" charset="0"/>
                <a:cs typeface="Calibri" pitchFamily="34" charset="0"/>
              </a:rPr>
              <a:t>K</a:t>
            </a:r>
            <a:r>
              <a:rPr lang="en-US" sz="2000" baseline="-25000" dirty="0">
                <a:latin typeface="Calibri" pitchFamily="34" charset="0"/>
                <a:cs typeface="Calibri" pitchFamily="34" charset="0"/>
              </a:rPr>
              <a:t>R</a:t>
            </a:r>
            <a:r>
              <a:rPr lang="el-GR" sz="2000" baseline="30000" dirty="0">
                <a:latin typeface="Calibri" pitchFamily="34" charset="0"/>
                <a:cs typeface="Calibri" pitchFamily="34" charset="0"/>
              </a:rPr>
              <a:t>(1)</a:t>
            </a:r>
            <a:r>
              <a:rPr lang="el-GR" sz="2000" dirty="0">
                <a:latin typeface="Calibri" pitchFamily="34" charset="0"/>
                <a:cs typeface="Calibri" pitchFamily="34" charset="0"/>
              </a:rPr>
              <a:t> </a:t>
            </a:r>
            <a:r>
              <a:rPr lang="en-US" sz="2000" dirty="0">
                <a:latin typeface="Calibri" pitchFamily="34" charset="0"/>
                <a:cs typeface="Calibri" pitchFamily="34" charset="0"/>
              </a:rPr>
              <a:t>=</a:t>
            </a:r>
            <a:r>
              <a:rPr lang="el-GR" sz="2000" dirty="0">
                <a:latin typeface="Calibri" pitchFamily="34" charset="0"/>
                <a:cs typeface="Calibri" pitchFamily="34" charset="0"/>
              </a:rPr>
              <a:t> </a:t>
            </a:r>
            <a:r>
              <a:rPr lang="en-US" sz="2000" dirty="0">
                <a:latin typeface="Calibri" pitchFamily="34" charset="0"/>
                <a:cs typeface="Calibri" pitchFamily="34" charset="0"/>
              </a:rPr>
              <a:t>1)</a:t>
            </a:r>
            <a:endParaRPr lang="el-GR" sz="2000" dirty="0">
              <a:latin typeface="Calibri" pitchFamily="34" charset="0"/>
              <a:cs typeface="Calibri" pitchFamily="34" charset="0"/>
            </a:endParaRPr>
          </a:p>
          <a:p>
            <a:pPr marL="342900" indent="-342900" algn="justLow">
              <a:lnSpc>
                <a:spcPct val="114000"/>
              </a:lnSpc>
              <a:spcBef>
                <a:spcPct val="0"/>
              </a:spcBef>
              <a:buFontTx/>
              <a:buAutoNum type="arabicPeriod"/>
            </a:pPr>
            <a:endParaRPr lang="el-GR" sz="1000" dirty="0">
              <a:latin typeface="Calibri" pitchFamily="34" charset="0"/>
              <a:cs typeface="Calibri" pitchFamily="34" charset="0"/>
            </a:endParaRPr>
          </a:p>
          <a:p>
            <a:pPr marL="342900" indent="-342900" algn="justLow">
              <a:lnSpc>
                <a:spcPct val="114000"/>
              </a:lnSpc>
              <a:buFontTx/>
              <a:buAutoNum type="arabicPeriod"/>
            </a:pPr>
            <a:r>
              <a:rPr lang="el-GR" sz="2000" dirty="0">
                <a:latin typeface="Calibri" pitchFamily="34" charset="0"/>
                <a:cs typeface="Calibri" pitchFamily="34" charset="0"/>
              </a:rPr>
              <a:t>Υπολογισμός του Η</a:t>
            </a:r>
            <a:r>
              <a:rPr lang="en-US" sz="2000" baseline="-25000" dirty="0">
                <a:latin typeface="Calibri" pitchFamily="34" charset="0"/>
                <a:cs typeface="Calibri" pitchFamily="34" charset="0"/>
              </a:rPr>
              <a:t>b</a:t>
            </a:r>
            <a:r>
              <a:rPr lang="en-US" sz="2000" dirty="0">
                <a:latin typeface="Calibri" pitchFamily="34" charset="0"/>
                <a:cs typeface="Calibri" pitchFamily="34" charset="0"/>
              </a:rPr>
              <a:t> </a:t>
            </a:r>
            <a:r>
              <a:rPr lang="el-GR" sz="2000" dirty="0">
                <a:latin typeface="Calibri" pitchFamily="34" charset="0"/>
                <a:cs typeface="Calibri" pitchFamily="34" charset="0"/>
              </a:rPr>
              <a:t>από τις προηγούμενες σχέσεις</a:t>
            </a:r>
            <a:r>
              <a:rPr lang="en-GB" sz="2000" dirty="0">
                <a:latin typeface="Calibri" pitchFamily="34" charset="0"/>
                <a:cs typeface="Calibri" pitchFamily="34" charset="0"/>
              </a:rPr>
              <a:t> </a:t>
            </a:r>
            <a:r>
              <a:rPr lang="el-GR" sz="2000" dirty="0">
                <a:latin typeface="Calibri" pitchFamily="34" charset="0"/>
                <a:cs typeface="Calibri" pitchFamily="34" charset="0"/>
              </a:rPr>
              <a:t>και στη συνέχεια του  βάθους θραύσης</a:t>
            </a:r>
            <a:r>
              <a:rPr lang="en-US" sz="2000" dirty="0">
                <a:latin typeface="Calibri" pitchFamily="34" charset="0"/>
                <a:cs typeface="Calibri" pitchFamily="34" charset="0"/>
              </a:rPr>
              <a:t> d</a:t>
            </a:r>
            <a:r>
              <a:rPr lang="en-US" sz="2000" baseline="-25000" dirty="0">
                <a:latin typeface="Calibri" pitchFamily="34" charset="0"/>
                <a:cs typeface="Calibri" pitchFamily="34" charset="0"/>
              </a:rPr>
              <a:t>b</a:t>
            </a:r>
            <a:r>
              <a:rPr lang="en-US" sz="2000" baseline="30000" dirty="0">
                <a:latin typeface="Calibri" pitchFamily="34" charset="0"/>
                <a:cs typeface="Calibri" pitchFamily="34" charset="0"/>
              </a:rPr>
              <a:t>(1)</a:t>
            </a:r>
            <a:r>
              <a:rPr lang="en-US" sz="2000" dirty="0">
                <a:latin typeface="Calibri" pitchFamily="34" charset="0"/>
                <a:cs typeface="Calibri" pitchFamily="34" charset="0"/>
              </a:rPr>
              <a:t> </a:t>
            </a:r>
            <a:r>
              <a:rPr lang="el-GR" sz="2000" dirty="0">
                <a:latin typeface="Calibri" pitchFamily="34" charset="0"/>
                <a:cs typeface="Calibri" pitchFamily="34" charset="0"/>
              </a:rPr>
              <a:t>από σχέση </a:t>
            </a:r>
            <a:r>
              <a:rPr lang="en-US" sz="2000" dirty="0">
                <a:latin typeface="Calibri" pitchFamily="34" charset="0"/>
                <a:cs typeface="Calibri" pitchFamily="34" charset="0"/>
              </a:rPr>
              <a:t>d</a:t>
            </a:r>
            <a:r>
              <a:rPr lang="en-US" sz="2000" baseline="-25000" dirty="0">
                <a:latin typeface="Calibri" pitchFamily="34" charset="0"/>
                <a:cs typeface="Calibri" pitchFamily="34" charset="0"/>
              </a:rPr>
              <a:t>b</a:t>
            </a:r>
            <a:r>
              <a:rPr lang="el-GR" sz="2000" dirty="0">
                <a:latin typeface="Calibri" pitchFamily="34" charset="0"/>
                <a:cs typeface="Calibri" pitchFamily="34" charset="0"/>
              </a:rPr>
              <a:t>=Η</a:t>
            </a:r>
            <a:r>
              <a:rPr lang="en-US" sz="2000" baseline="-25000" dirty="0" err="1">
                <a:latin typeface="Calibri" pitchFamily="34" charset="0"/>
                <a:cs typeface="Calibri" pitchFamily="34" charset="0"/>
              </a:rPr>
              <a:t>b</a:t>
            </a:r>
            <a:r>
              <a:rPr lang="el-GR" sz="2000" dirty="0">
                <a:latin typeface="Calibri" pitchFamily="34" charset="0"/>
                <a:cs typeface="Calibri" pitchFamily="34" charset="0"/>
              </a:rPr>
              <a:t>/γ</a:t>
            </a:r>
            <a:endParaRPr lang="el-GR" sz="2000" baseline="-25000" dirty="0">
              <a:latin typeface="Calibri" pitchFamily="34" charset="0"/>
              <a:cs typeface="Calibri" pitchFamily="34" charset="0"/>
            </a:endParaRPr>
          </a:p>
          <a:p>
            <a:pPr marL="342900" indent="-342900" algn="justLow">
              <a:lnSpc>
                <a:spcPct val="114000"/>
              </a:lnSpc>
              <a:spcBef>
                <a:spcPct val="0"/>
              </a:spcBef>
              <a:buFontTx/>
              <a:buAutoNum type="arabicPeriod"/>
            </a:pPr>
            <a:endParaRPr lang="en-US" sz="1000" dirty="0">
              <a:latin typeface="Calibri" pitchFamily="34" charset="0"/>
              <a:cs typeface="Calibri" pitchFamily="34" charset="0"/>
            </a:endParaRPr>
          </a:p>
          <a:p>
            <a:pPr marL="342900" indent="-342900" algn="justLow">
              <a:lnSpc>
                <a:spcPct val="114000"/>
              </a:lnSpc>
              <a:buFontTx/>
              <a:buAutoNum type="arabicPeriod"/>
            </a:pPr>
            <a:r>
              <a:rPr lang="el-GR" sz="2000" dirty="0">
                <a:latin typeface="Calibri" pitchFamily="34" charset="0"/>
                <a:cs typeface="Calibri" pitchFamily="34" charset="0"/>
              </a:rPr>
              <a:t>Σε αυτό το βάθος υπολογίζουμε τον νέο συντελεστή διάθλασης </a:t>
            </a:r>
            <a:r>
              <a:rPr lang="en-US" sz="2000" dirty="0">
                <a:latin typeface="Calibri" pitchFamily="34" charset="0"/>
                <a:cs typeface="Calibri" pitchFamily="34" charset="0"/>
              </a:rPr>
              <a:t>K</a:t>
            </a:r>
            <a:r>
              <a:rPr lang="en-US" sz="2000" baseline="-25000" dirty="0">
                <a:latin typeface="Calibri" pitchFamily="34" charset="0"/>
                <a:cs typeface="Calibri" pitchFamily="34" charset="0"/>
              </a:rPr>
              <a:t>R</a:t>
            </a:r>
            <a:r>
              <a:rPr lang="el-GR" sz="2000" baseline="30000" dirty="0">
                <a:latin typeface="Calibri" pitchFamily="34" charset="0"/>
                <a:cs typeface="Calibri" pitchFamily="34" charset="0"/>
              </a:rPr>
              <a:t>(2)</a:t>
            </a:r>
            <a:r>
              <a:rPr lang="el-GR" sz="2000" dirty="0">
                <a:latin typeface="Calibri" pitchFamily="34" charset="0"/>
                <a:cs typeface="Calibri" pitchFamily="34" charset="0"/>
              </a:rPr>
              <a:t> που οδηγεί σε νέο </a:t>
            </a:r>
            <a:r>
              <a:rPr lang="en-US" sz="2000" dirty="0">
                <a:latin typeface="Calibri" pitchFamily="34" charset="0"/>
                <a:cs typeface="Calibri" pitchFamily="34" charset="0"/>
              </a:rPr>
              <a:t>H</a:t>
            </a:r>
            <a:r>
              <a:rPr lang="en-US" sz="2000" baseline="-25000" dirty="0">
                <a:latin typeface="Calibri" pitchFamily="34" charset="0"/>
                <a:cs typeface="Calibri" pitchFamily="34" charset="0"/>
              </a:rPr>
              <a:t>o</a:t>
            </a:r>
            <a:r>
              <a:rPr lang="el-GR" sz="2000" dirty="0">
                <a:latin typeface="Calibri" pitchFamily="34" charset="0"/>
                <a:cs typeface="Calibri" pitchFamily="34" charset="0"/>
              </a:rPr>
              <a:t>΄ </a:t>
            </a:r>
            <a:r>
              <a:rPr lang="en-GB" sz="2000" dirty="0">
                <a:latin typeface="Calibri" pitchFamily="34" charset="0"/>
                <a:cs typeface="Calibri" pitchFamily="34" charset="0"/>
              </a:rPr>
              <a:t>= </a:t>
            </a:r>
            <a:r>
              <a:rPr lang="en-GB" sz="2000" dirty="0" err="1">
                <a:latin typeface="Calibri" pitchFamily="34" charset="0"/>
                <a:cs typeface="Calibri" pitchFamily="34" charset="0"/>
              </a:rPr>
              <a:t>H</a:t>
            </a:r>
            <a:r>
              <a:rPr lang="en-GB" sz="2000" baseline="-25000" dirty="0" err="1">
                <a:latin typeface="Calibri" pitchFamily="34" charset="0"/>
                <a:cs typeface="Calibri" pitchFamily="34" charset="0"/>
              </a:rPr>
              <a:t>o</a:t>
            </a:r>
            <a:r>
              <a:rPr lang="en-GB" sz="2000" dirty="0" err="1">
                <a:latin typeface="Calibri" pitchFamily="34" charset="0"/>
                <a:cs typeface="Calibri" pitchFamily="34" charset="0"/>
              </a:rPr>
              <a:t>K</a:t>
            </a:r>
            <a:r>
              <a:rPr lang="en-GB" sz="2000" baseline="-25000" dirty="0" err="1">
                <a:latin typeface="Calibri" pitchFamily="34" charset="0"/>
                <a:cs typeface="Calibri" pitchFamily="34" charset="0"/>
              </a:rPr>
              <a:t>R</a:t>
            </a:r>
            <a:r>
              <a:rPr lang="en-GB" sz="2000" baseline="30000" dirty="0">
                <a:latin typeface="Calibri" pitchFamily="34" charset="0"/>
                <a:cs typeface="Calibri" pitchFamily="34" charset="0"/>
              </a:rPr>
              <a:t>(2)</a:t>
            </a:r>
            <a:r>
              <a:rPr lang="en-US" sz="2000" dirty="0">
                <a:latin typeface="Calibri" pitchFamily="34" charset="0"/>
                <a:cs typeface="Calibri" pitchFamily="34" charset="0"/>
                <a:sym typeface="Wingdings" pitchFamily="2" charset="2"/>
              </a:rPr>
              <a:t> </a:t>
            </a:r>
            <a:r>
              <a:rPr lang="el-GR" sz="2000" dirty="0">
                <a:latin typeface="Calibri" pitchFamily="34" charset="0"/>
                <a:cs typeface="Calibri" pitchFamily="34" charset="0"/>
                <a:sym typeface="Wingdings" pitchFamily="2" charset="2"/>
              </a:rPr>
              <a:t>υπολογισμός του </a:t>
            </a:r>
            <a:r>
              <a:rPr lang="el-GR" sz="2000" dirty="0" err="1">
                <a:latin typeface="Calibri" pitchFamily="34" charset="0"/>
                <a:cs typeface="Calibri" pitchFamily="34" charset="0"/>
              </a:rPr>
              <a:t>H</a:t>
            </a:r>
            <a:r>
              <a:rPr lang="el-GR" sz="2000" baseline="-25000" dirty="0" err="1">
                <a:latin typeface="Calibri" pitchFamily="34" charset="0"/>
                <a:cs typeface="Calibri" pitchFamily="34" charset="0"/>
              </a:rPr>
              <a:t>b</a:t>
            </a:r>
            <a:endParaRPr lang="el-GR" sz="2000" baseline="-25000" dirty="0">
              <a:latin typeface="Calibri" pitchFamily="34" charset="0"/>
              <a:cs typeface="Calibri" pitchFamily="34" charset="0"/>
            </a:endParaRPr>
          </a:p>
          <a:p>
            <a:pPr marL="342900" indent="-342900" algn="justLow">
              <a:lnSpc>
                <a:spcPct val="114000"/>
              </a:lnSpc>
              <a:spcBef>
                <a:spcPct val="0"/>
              </a:spcBef>
              <a:buFontTx/>
              <a:buAutoNum type="arabicPeriod"/>
            </a:pPr>
            <a:endParaRPr lang="el-GR" sz="1000" dirty="0">
              <a:latin typeface="Calibri" pitchFamily="34" charset="0"/>
              <a:cs typeface="Calibri" pitchFamily="34" charset="0"/>
            </a:endParaRPr>
          </a:p>
          <a:p>
            <a:pPr marL="342900" indent="-342900" algn="justLow">
              <a:lnSpc>
                <a:spcPct val="114000"/>
              </a:lnSpc>
              <a:buFontTx/>
              <a:buAutoNum type="arabicPeriod"/>
            </a:pPr>
            <a:r>
              <a:rPr lang="el-GR" sz="2000" dirty="0">
                <a:latin typeface="Calibri" pitchFamily="34" charset="0"/>
                <a:cs typeface="Calibri" pitchFamily="34" charset="0"/>
              </a:rPr>
              <a:t>Επανάληψη της διαδικασίας έως ότου συμπέσουν οι τιμές 2 διαδοχικών εκτιμήσεων του συντελεστή </a:t>
            </a:r>
            <a:r>
              <a:rPr lang="en-US" sz="2000" dirty="0">
                <a:latin typeface="Calibri" pitchFamily="34" charset="0"/>
                <a:cs typeface="Calibri" pitchFamily="34" charset="0"/>
              </a:rPr>
              <a:t>K</a:t>
            </a:r>
            <a:r>
              <a:rPr lang="en-US" sz="2000" baseline="-25000" dirty="0">
                <a:latin typeface="Calibri" pitchFamily="34" charset="0"/>
                <a:cs typeface="Calibri" pitchFamily="34" charset="0"/>
              </a:rPr>
              <a:t>R</a:t>
            </a:r>
            <a:endParaRPr lang="el-GR" sz="2000" baseline="-25000" dirty="0">
              <a:latin typeface="Calibri" pitchFamily="34" charset="0"/>
              <a:cs typeface="Calibri"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algn="ctr" eaLnBrk="0" hangingPunct="0">
              <a:defRPr/>
            </a:pPr>
            <a:r>
              <a:rPr lang="el-GR" sz="2800" b="1">
                <a:solidFill>
                  <a:sysClr val="windowText" lastClr="000000"/>
                </a:solidFill>
                <a:latin typeface="Calibri"/>
              </a:rPr>
              <a:t>Κυματομηχανική</a:t>
            </a:r>
            <a:endParaRPr lang="el-GR" sz="2800" b="1" dirty="0">
              <a:solidFill>
                <a:sysClr val="windowText" lastClr="000000"/>
              </a:solidFill>
              <a:latin typeface="Bookman Old Style" pitchFamily="18" charset="0"/>
            </a:endParaRPr>
          </a:p>
        </p:txBody>
      </p:sp>
      <p:cxnSp>
        <p:nvCxnSpPr>
          <p:cNvPr id="44" name="43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45"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algn="ctr" fontAlgn="auto">
              <a:spcBef>
                <a:spcPts val="0"/>
              </a:spcBef>
              <a:spcAft>
                <a:spcPts val="0"/>
              </a:spcAft>
              <a:defRPr/>
            </a:pPr>
            <a:endParaRPr lang="el-GR" sz="3200" kern="0" dirty="0">
              <a:solidFill>
                <a:prstClr val="black"/>
              </a:solidFill>
              <a:latin typeface="Bookman Old Style" pitchFamily="18" charset="0"/>
            </a:endParaRPr>
          </a:p>
        </p:txBody>
      </p:sp>
      <p:cxnSp>
        <p:nvCxnSpPr>
          <p:cNvPr id="46" name="45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47" name="Picture 2"/>
          <p:cNvPicPr>
            <a:picLocks noChangeAspect="1" noChangeArrowheads="1"/>
          </p:cNvPicPr>
          <p:nvPr/>
        </p:nvPicPr>
        <p:blipFill>
          <a:blip r:embed="rId2" cstate="print"/>
          <a:srcRect/>
          <a:stretch>
            <a:fillRect/>
          </a:stretch>
        </p:blipFill>
        <p:spPr bwMode="auto">
          <a:xfrm>
            <a:off x="0" y="0"/>
            <a:ext cx="780777" cy="785292"/>
          </a:xfrm>
          <a:prstGeom prst="rect">
            <a:avLst/>
          </a:prstGeom>
          <a:blipFill>
            <a:blip r:embed="rId3"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57" name="56 - Ορθογώνιο"/>
          <p:cNvSpPr/>
          <p:nvPr/>
        </p:nvSpPr>
        <p:spPr>
          <a:xfrm>
            <a:off x="899592" y="836712"/>
            <a:ext cx="7560840" cy="461665"/>
          </a:xfrm>
          <a:prstGeom prst="rect">
            <a:avLst/>
          </a:prstGeom>
        </p:spPr>
        <p:txBody>
          <a:bodyPr wrap="square">
            <a:spAutoFit/>
          </a:bodyPr>
          <a:lstStyle/>
          <a:p>
            <a:r>
              <a:rPr lang="el-GR" i="1" u="sng" dirty="0">
                <a:solidFill>
                  <a:prstClr val="black"/>
                </a:solidFill>
                <a:latin typeface="Calibri"/>
              </a:rPr>
              <a:t>Διαμόρφωση του κύματος στην παράκτια ζώνη</a:t>
            </a:r>
            <a:r>
              <a:rPr lang="en-GB" i="1" u="sng" dirty="0">
                <a:solidFill>
                  <a:prstClr val="black"/>
                </a:solidFill>
                <a:latin typeface="Calibri"/>
              </a:rPr>
              <a:t>: </a:t>
            </a:r>
            <a:r>
              <a:rPr lang="el-GR" i="1" u="sng" dirty="0">
                <a:solidFill>
                  <a:srgbClr val="3333FF"/>
                </a:solidFill>
                <a:latin typeface="Calibri"/>
              </a:rPr>
              <a:t>Θραύση</a:t>
            </a:r>
            <a:endParaRPr lang="en-GB" i="1" u="sng" dirty="0">
              <a:solidFill>
                <a:srgbClr val="3333FF"/>
              </a:solidFill>
              <a:latin typeface="Calibri"/>
            </a:endParaRPr>
          </a:p>
        </p:txBody>
      </p:sp>
      <p:sp>
        <p:nvSpPr>
          <p:cNvPr id="19" name="Rectangle 6"/>
          <p:cNvSpPr>
            <a:spLocks noChangeArrowheads="1"/>
          </p:cNvSpPr>
          <p:nvPr/>
        </p:nvSpPr>
        <p:spPr bwMode="auto">
          <a:xfrm>
            <a:off x="2123728" y="1278624"/>
            <a:ext cx="5219700" cy="402546"/>
          </a:xfrm>
          <a:prstGeom prst="rect">
            <a:avLst/>
          </a:prstGeom>
          <a:noFill/>
          <a:ln w="9525" algn="ctr">
            <a:noFill/>
            <a:miter lim="800000"/>
            <a:headEnd/>
            <a:tailEnd/>
          </a:ln>
          <a:effectLst/>
        </p:spPr>
        <p:txBody>
          <a:bodyPr anchor="ctr">
            <a:spAutoFit/>
          </a:bodyPr>
          <a:lstStyle/>
          <a:p>
            <a:pPr algn="justLow">
              <a:lnSpc>
                <a:spcPct val="120000"/>
              </a:lnSpc>
            </a:pPr>
            <a:r>
              <a:rPr lang="el-GR" sz="1800" b="1" dirty="0">
                <a:solidFill>
                  <a:srgbClr val="3333FF"/>
                </a:solidFill>
                <a:latin typeface="Calibri" pitchFamily="34" charset="0"/>
                <a:cs typeface="Calibri" pitchFamily="34" charset="0"/>
              </a:rPr>
              <a:t>Θραύση στην παράκτια περιοχή (ρηχά νερά)</a:t>
            </a:r>
          </a:p>
        </p:txBody>
      </p:sp>
      <p:sp>
        <p:nvSpPr>
          <p:cNvPr id="14" name="Rectangle 6"/>
          <p:cNvSpPr>
            <a:spLocks noChangeArrowheads="1"/>
          </p:cNvSpPr>
          <p:nvPr/>
        </p:nvSpPr>
        <p:spPr bwMode="auto">
          <a:xfrm>
            <a:off x="251520" y="1700808"/>
            <a:ext cx="8497887" cy="4752528"/>
          </a:xfrm>
          <a:prstGeom prst="rect">
            <a:avLst/>
          </a:prstGeom>
          <a:noFill/>
          <a:ln w="9525" algn="ctr">
            <a:noFill/>
            <a:miter lim="800000"/>
            <a:headEnd/>
            <a:tailEnd/>
          </a:ln>
          <a:effectLst/>
        </p:spPr>
        <p:txBody>
          <a:bodyPr/>
          <a:lstStyle/>
          <a:p>
            <a:pPr marL="342900" indent="-342900" algn="justLow">
              <a:lnSpc>
                <a:spcPct val="114000"/>
              </a:lnSpc>
              <a:spcBef>
                <a:spcPct val="0"/>
              </a:spcBef>
            </a:pPr>
            <a:r>
              <a:rPr lang="el-GR" sz="2000" b="1" u="sng" dirty="0">
                <a:latin typeface="Calibri" pitchFamily="34" charset="0"/>
                <a:cs typeface="Calibri" pitchFamily="34" charset="0"/>
              </a:rPr>
              <a:t>Μέθοδος 2 (Διαγράμματα </a:t>
            </a:r>
            <a:r>
              <a:rPr lang="en-US" sz="2000" b="1" u="sng" dirty="0" err="1">
                <a:latin typeface="Calibri" pitchFamily="34" charset="0"/>
                <a:cs typeface="Calibri" pitchFamily="34" charset="0"/>
              </a:rPr>
              <a:t>Goda</a:t>
            </a:r>
            <a:r>
              <a:rPr lang="en-US" sz="2000" b="1" u="sng" dirty="0">
                <a:latin typeface="Calibri" pitchFamily="34" charset="0"/>
                <a:cs typeface="Calibri" pitchFamily="34" charset="0"/>
              </a:rPr>
              <a:t>)</a:t>
            </a:r>
          </a:p>
          <a:p>
            <a:pPr marL="342900" indent="-342900" algn="justLow">
              <a:lnSpc>
                <a:spcPct val="114000"/>
              </a:lnSpc>
              <a:spcBef>
                <a:spcPct val="0"/>
              </a:spcBef>
              <a:buFontTx/>
              <a:buAutoNum type="arabicPeriod"/>
            </a:pPr>
            <a:r>
              <a:rPr lang="el-GR" sz="2000" dirty="0" err="1">
                <a:latin typeface="Calibri" pitchFamily="34" charset="0"/>
                <a:cs typeface="Calibri" pitchFamily="34" charset="0"/>
              </a:rPr>
              <a:t>Προεκτίμηση</a:t>
            </a:r>
            <a:r>
              <a:rPr lang="el-GR" sz="2000" dirty="0">
                <a:latin typeface="Calibri" pitchFamily="34" charset="0"/>
                <a:cs typeface="Calibri" pitchFamily="34" charset="0"/>
              </a:rPr>
              <a:t> του βάθους θραύσης</a:t>
            </a:r>
            <a:r>
              <a:rPr lang="en-US" sz="2000" dirty="0">
                <a:latin typeface="Calibri" pitchFamily="34" charset="0"/>
                <a:cs typeface="Calibri" pitchFamily="34" charset="0"/>
              </a:rPr>
              <a:t> d</a:t>
            </a:r>
            <a:r>
              <a:rPr lang="en-US" sz="2000" baseline="-25000" dirty="0">
                <a:latin typeface="Calibri" pitchFamily="34" charset="0"/>
                <a:cs typeface="Calibri" pitchFamily="34" charset="0"/>
              </a:rPr>
              <a:t>b</a:t>
            </a:r>
            <a:r>
              <a:rPr lang="en-US" sz="2000" baseline="30000" dirty="0">
                <a:latin typeface="Calibri" pitchFamily="34" charset="0"/>
                <a:cs typeface="Calibri" pitchFamily="34" charset="0"/>
              </a:rPr>
              <a:t>(1)</a:t>
            </a:r>
            <a:r>
              <a:rPr lang="en-US" sz="2000" dirty="0">
                <a:latin typeface="Calibri" pitchFamily="34" charset="0"/>
                <a:cs typeface="Calibri" pitchFamily="34" charset="0"/>
              </a:rPr>
              <a:t>. </a:t>
            </a:r>
            <a:r>
              <a:rPr lang="el-GR" sz="2000" dirty="0">
                <a:latin typeface="Calibri" pitchFamily="34" charset="0"/>
                <a:cs typeface="Calibri" pitchFamily="34" charset="0"/>
              </a:rPr>
              <a:t>Συνήθως από σχέση </a:t>
            </a:r>
            <a:r>
              <a:rPr lang="en-US" sz="2000" dirty="0">
                <a:latin typeface="Calibri" pitchFamily="34" charset="0"/>
                <a:cs typeface="Calibri" pitchFamily="34" charset="0"/>
              </a:rPr>
              <a:t>d</a:t>
            </a:r>
            <a:r>
              <a:rPr lang="en-US" sz="2000" baseline="-25000" dirty="0">
                <a:latin typeface="Calibri" pitchFamily="34" charset="0"/>
                <a:cs typeface="Calibri" pitchFamily="34" charset="0"/>
              </a:rPr>
              <a:t>b</a:t>
            </a:r>
            <a:r>
              <a:rPr lang="el-GR" sz="2000" dirty="0">
                <a:latin typeface="Calibri" pitchFamily="34" charset="0"/>
                <a:cs typeface="Calibri" pitchFamily="34" charset="0"/>
              </a:rPr>
              <a:t>=Η</a:t>
            </a:r>
            <a:r>
              <a:rPr lang="el-GR" sz="2000" baseline="-25000" dirty="0">
                <a:latin typeface="Calibri" pitchFamily="34" charset="0"/>
                <a:cs typeface="Calibri" pitchFamily="34" charset="0"/>
              </a:rPr>
              <a:t>ο</a:t>
            </a:r>
            <a:r>
              <a:rPr lang="el-GR" sz="2000" dirty="0">
                <a:latin typeface="Calibri" pitchFamily="34" charset="0"/>
                <a:cs typeface="Calibri" pitchFamily="34" charset="0"/>
              </a:rPr>
              <a:t>/0.78</a:t>
            </a:r>
          </a:p>
          <a:p>
            <a:pPr marL="342900" indent="-342900" algn="justLow">
              <a:lnSpc>
                <a:spcPct val="114000"/>
              </a:lnSpc>
              <a:spcBef>
                <a:spcPct val="0"/>
              </a:spcBef>
              <a:buFontTx/>
              <a:buAutoNum type="arabicPeriod"/>
            </a:pPr>
            <a:endParaRPr lang="el-GR" sz="1000" dirty="0">
              <a:latin typeface="Calibri" pitchFamily="34" charset="0"/>
              <a:cs typeface="Calibri" pitchFamily="34" charset="0"/>
            </a:endParaRPr>
          </a:p>
          <a:p>
            <a:pPr marL="342900" indent="-342900" algn="justLow">
              <a:lnSpc>
                <a:spcPct val="114000"/>
              </a:lnSpc>
              <a:spcBef>
                <a:spcPct val="0"/>
              </a:spcBef>
              <a:buFontTx/>
              <a:buAutoNum type="arabicPeriod"/>
            </a:pPr>
            <a:r>
              <a:rPr lang="el-GR" sz="2000" dirty="0">
                <a:latin typeface="Calibri" pitchFamily="34" charset="0"/>
                <a:cs typeface="Calibri" pitchFamily="34" charset="0"/>
              </a:rPr>
              <a:t>Υπολογισμός της διάθλασης του κύματος έως αυτό το βάθος </a:t>
            </a:r>
            <a:r>
              <a:rPr lang="en-US" sz="2000" dirty="0">
                <a:latin typeface="Calibri" pitchFamily="34" charset="0"/>
                <a:cs typeface="Calibri" pitchFamily="34" charset="0"/>
              </a:rPr>
              <a:t>d</a:t>
            </a:r>
            <a:r>
              <a:rPr lang="en-US" sz="2000" baseline="-25000" dirty="0">
                <a:latin typeface="Calibri" pitchFamily="34" charset="0"/>
                <a:cs typeface="Calibri" pitchFamily="34" charset="0"/>
              </a:rPr>
              <a:t>b</a:t>
            </a:r>
            <a:r>
              <a:rPr lang="el-GR" sz="2000" dirty="0">
                <a:latin typeface="Calibri" pitchFamily="34" charset="0"/>
                <a:cs typeface="Calibri" pitchFamily="34" charset="0"/>
              </a:rPr>
              <a:t> και εκτίμηση του </a:t>
            </a:r>
            <a:r>
              <a:rPr lang="en-US" sz="2000" dirty="0">
                <a:latin typeface="Calibri" pitchFamily="34" charset="0"/>
                <a:cs typeface="Calibri" pitchFamily="34" charset="0"/>
              </a:rPr>
              <a:t>H</a:t>
            </a:r>
            <a:r>
              <a:rPr lang="en-US" sz="2000" baseline="-25000" dirty="0">
                <a:latin typeface="Calibri" pitchFamily="34" charset="0"/>
                <a:cs typeface="Calibri" pitchFamily="34" charset="0"/>
              </a:rPr>
              <a:t>o</a:t>
            </a:r>
            <a:r>
              <a:rPr lang="el-GR" sz="2000" dirty="0" err="1">
                <a:latin typeface="Calibri" pitchFamily="34" charset="0"/>
                <a:cs typeface="Calibri" pitchFamily="34" charset="0"/>
              </a:rPr>
              <a:t>΄=Η</a:t>
            </a:r>
            <a:r>
              <a:rPr lang="el-GR" sz="2000" baseline="-25000" dirty="0" err="1">
                <a:latin typeface="Calibri" pitchFamily="34" charset="0"/>
                <a:cs typeface="Calibri" pitchFamily="34" charset="0"/>
              </a:rPr>
              <a:t>ο</a:t>
            </a:r>
            <a:r>
              <a:rPr lang="el-GR" sz="2000" dirty="0" err="1">
                <a:latin typeface="Calibri" pitchFamily="34" charset="0"/>
                <a:cs typeface="Calibri" pitchFamily="34" charset="0"/>
              </a:rPr>
              <a:t>Κ</a:t>
            </a:r>
            <a:r>
              <a:rPr lang="en-US" sz="2000" baseline="-25000" dirty="0">
                <a:latin typeface="Calibri" pitchFamily="34" charset="0"/>
                <a:cs typeface="Calibri" pitchFamily="34" charset="0"/>
              </a:rPr>
              <a:t>r </a:t>
            </a:r>
            <a:endParaRPr lang="el-GR" sz="2000" baseline="-25000" dirty="0">
              <a:latin typeface="Calibri" pitchFamily="34" charset="0"/>
              <a:cs typeface="Calibri" pitchFamily="34" charset="0"/>
            </a:endParaRPr>
          </a:p>
          <a:p>
            <a:pPr marL="342900" indent="-342900" algn="justLow">
              <a:lnSpc>
                <a:spcPct val="114000"/>
              </a:lnSpc>
              <a:spcBef>
                <a:spcPct val="0"/>
              </a:spcBef>
              <a:buFontTx/>
              <a:buAutoNum type="arabicPeriod"/>
            </a:pPr>
            <a:endParaRPr lang="en-US" sz="1000" dirty="0">
              <a:latin typeface="Calibri" pitchFamily="34" charset="0"/>
              <a:cs typeface="Calibri" pitchFamily="34" charset="0"/>
            </a:endParaRPr>
          </a:p>
          <a:p>
            <a:pPr marL="342900" indent="-342900" algn="justLow">
              <a:lnSpc>
                <a:spcPct val="114000"/>
              </a:lnSpc>
              <a:spcBef>
                <a:spcPct val="0"/>
              </a:spcBef>
              <a:buFontTx/>
              <a:buAutoNum type="arabicPeriod"/>
            </a:pPr>
            <a:r>
              <a:rPr lang="el-GR" sz="2000" dirty="0">
                <a:latin typeface="Calibri" pitchFamily="34" charset="0"/>
                <a:cs typeface="Calibri" pitchFamily="34" charset="0"/>
              </a:rPr>
              <a:t>Από το διάγραμμα 1 με βάση την τιμή του</a:t>
            </a:r>
            <a:r>
              <a:rPr lang="en-US" sz="2000" dirty="0">
                <a:latin typeface="Calibri" pitchFamily="34" charset="0"/>
                <a:cs typeface="Calibri" pitchFamily="34" charset="0"/>
              </a:rPr>
              <a:t> H</a:t>
            </a:r>
            <a:r>
              <a:rPr lang="en-US" sz="2000" baseline="-25000" dirty="0">
                <a:latin typeface="Calibri" pitchFamily="34" charset="0"/>
                <a:cs typeface="Calibri" pitchFamily="34" charset="0"/>
              </a:rPr>
              <a:t>o</a:t>
            </a:r>
            <a:r>
              <a:rPr lang="el-GR" sz="2000" dirty="0">
                <a:latin typeface="Calibri" pitchFamily="34" charset="0"/>
                <a:cs typeface="Calibri" pitchFamily="34" charset="0"/>
              </a:rPr>
              <a:t>΄/</a:t>
            </a:r>
            <a:r>
              <a:rPr lang="en-US" sz="2000" dirty="0">
                <a:latin typeface="Calibri" pitchFamily="34" charset="0"/>
                <a:cs typeface="Calibri" pitchFamily="34" charset="0"/>
              </a:rPr>
              <a:t>gT</a:t>
            </a:r>
            <a:r>
              <a:rPr lang="en-US" sz="2000" baseline="30000" dirty="0">
                <a:latin typeface="Calibri" pitchFamily="34" charset="0"/>
                <a:cs typeface="Calibri" pitchFamily="34" charset="0"/>
              </a:rPr>
              <a:t>2</a:t>
            </a:r>
            <a:r>
              <a:rPr lang="en-US" sz="2000" dirty="0">
                <a:latin typeface="Calibri" pitchFamily="34" charset="0"/>
                <a:cs typeface="Calibri" pitchFamily="34" charset="0"/>
              </a:rPr>
              <a:t> </a:t>
            </a:r>
            <a:r>
              <a:rPr lang="el-GR" sz="2000" dirty="0">
                <a:latin typeface="Calibri" pitchFamily="34" charset="0"/>
                <a:cs typeface="Calibri" pitchFamily="34" charset="0"/>
              </a:rPr>
              <a:t>υπολογισμός του </a:t>
            </a:r>
            <a:r>
              <a:rPr lang="el-GR" sz="2000" dirty="0" err="1">
                <a:latin typeface="Calibri" pitchFamily="34" charset="0"/>
                <a:cs typeface="Calibri" pitchFamily="34" charset="0"/>
              </a:rPr>
              <a:t>H</a:t>
            </a:r>
            <a:r>
              <a:rPr lang="el-GR" sz="2000" baseline="-25000" dirty="0" err="1">
                <a:latin typeface="Calibri" pitchFamily="34" charset="0"/>
                <a:cs typeface="Calibri" pitchFamily="34" charset="0"/>
              </a:rPr>
              <a:t>b</a:t>
            </a:r>
            <a:r>
              <a:rPr lang="el-GR" sz="2000" dirty="0">
                <a:latin typeface="Calibri" pitchFamily="34" charset="0"/>
                <a:cs typeface="Calibri" pitchFamily="34" charset="0"/>
              </a:rPr>
              <a:t>/</a:t>
            </a:r>
            <a:r>
              <a:rPr lang="el-GR" sz="2000" dirty="0" err="1">
                <a:latin typeface="Calibri" pitchFamily="34" charset="0"/>
                <a:cs typeface="Calibri" pitchFamily="34" charset="0"/>
              </a:rPr>
              <a:t>H΄</a:t>
            </a:r>
            <a:r>
              <a:rPr lang="el-GR" sz="2000" baseline="-25000" dirty="0" err="1">
                <a:latin typeface="Calibri" pitchFamily="34" charset="0"/>
                <a:cs typeface="Calibri" pitchFamily="34" charset="0"/>
              </a:rPr>
              <a:t>o</a:t>
            </a:r>
            <a:r>
              <a:rPr lang="en-US" sz="2000" dirty="0">
                <a:latin typeface="Calibri" pitchFamily="34" charset="0"/>
                <a:cs typeface="Calibri" pitchFamily="34" charset="0"/>
              </a:rPr>
              <a:t> </a:t>
            </a:r>
            <a:r>
              <a:rPr lang="en-US" sz="2000" dirty="0">
                <a:latin typeface="Calibri" pitchFamily="34" charset="0"/>
                <a:cs typeface="Calibri" pitchFamily="34" charset="0"/>
                <a:sym typeface="Wingdings" pitchFamily="2" charset="2"/>
              </a:rPr>
              <a:t> </a:t>
            </a:r>
            <a:r>
              <a:rPr lang="el-GR" sz="2000" dirty="0">
                <a:latin typeface="Calibri" pitchFamily="34" charset="0"/>
                <a:cs typeface="Calibri" pitchFamily="34" charset="0"/>
                <a:sym typeface="Wingdings" pitchFamily="2" charset="2"/>
              </a:rPr>
              <a:t>υπολογισμός του </a:t>
            </a:r>
            <a:r>
              <a:rPr lang="el-GR" sz="2000" dirty="0" err="1">
                <a:latin typeface="Calibri" pitchFamily="34" charset="0"/>
                <a:cs typeface="Calibri" pitchFamily="34" charset="0"/>
              </a:rPr>
              <a:t>H</a:t>
            </a:r>
            <a:r>
              <a:rPr lang="el-GR" sz="2000" baseline="-25000" dirty="0" err="1">
                <a:latin typeface="Calibri" pitchFamily="34" charset="0"/>
                <a:cs typeface="Calibri" pitchFamily="34" charset="0"/>
              </a:rPr>
              <a:t>b</a:t>
            </a:r>
            <a:endParaRPr lang="el-GR" sz="2000" baseline="-25000" dirty="0">
              <a:latin typeface="Calibri" pitchFamily="34" charset="0"/>
              <a:cs typeface="Calibri" pitchFamily="34" charset="0"/>
            </a:endParaRPr>
          </a:p>
          <a:p>
            <a:pPr marL="342900" indent="-342900" algn="justLow">
              <a:lnSpc>
                <a:spcPct val="114000"/>
              </a:lnSpc>
              <a:spcBef>
                <a:spcPct val="0"/>
              </a:spcBef>
              <a:buFontTx/>
              <a:buAutoNum type="arabicPeriod"/>
            </a:pPr>
            <a:endParaRPr lang="el-GR" sz="1000" dirty="0">
              <a:latin typeface="Calibri" pitchFamily="34" charset="0"/>
              <a:cs typeface="Calibri" pitchFamily="34" charset="0"/>
            </a:endParaRPr>
          </a:p>
          <a:p>
            <a:pPr marL="342900" indent="-342900" algn="justLow">
              <a:lnSpc>
                <a:spcPct val="114000"/>
              </a:lnSpc>
              <a:spcBef>
                <a:spcPct val="0"/>
              </a:spcBef>
              <a:buFontTx/>
              <a:buAutoNum type="arabicPeriod"/>
            </a:pPr>
            <a:r>
              <a:rPr lang="el-GR" sz="2000" dirty="0">
                <a:latin typeface="Calibri" pitchFamily="34" charset="0"/>
                <a:cs typeface="Calibri" pitchFamily="34" charset="0"/>
              </a:rPr>
              <a:t>Από το διάγραμμα 2 με βάση την τιμή του</a:t>
            </a:r>
            <a:r>
              <a:rPr lang="en-US" sz="2000" dirty="0">
                <a:latin typeface="Calibri" pitchFamily="34" charset="0"/>
                <a:cs typeface="Calibri" pitchFamily="34" charset="0"/>
              </a:rPr>
              <a:t> </a:t>
            </a:r>
            <a:r>
              <a:rPr lang="en-US" sz="2000" dirty="0" err="1">
                <a:latin typeface="Calibri" pitchFamily="34" charset="0"/>
                <a:cs typeface="Calibri" pitchFamily="34" charset="0"/>
              </a:rPr>
              <a:t>H</a:t>
            </a:r>
            <a:r>
              <a:rPr lang="en-US" sz="2000" baseline="-25000" dirty="0" err="1">
                <a:latin typeface="Calibri" pitchFamily="34" charset="0"/>
                <a:cs typeface="Calibri" pitchFamily="34" charset="0"/>
              </a:rPr>
              <a:t>b</a:t>
            </a:r>
            <a:r>
              <a:rPr lang="el-GR" sz="2000" dirty="0">
                <a:latin typeface="Calibri" pitchFamily="34" charset="0"/>
                <a:cs typeface="Calibri" pitchFamily="34" charset="0"/>
              </a:rPr>
              <a:t>/</a:t>
            </a:r>
            <a:r>
              <a:rPr lang="en-US" sz="2000" dirty="0">
                <a:latin typeface="Calibri" pitchFamily="34" charset="0"/>
                <a:cs typeface="Calibri" pitchFamily="34" charset="0"/>
              </a:rPr>
              <a:t>gT</a:t>
            </a:r>
            <a:r>
              <a:rPr lang="en-US" sz="2000" baseline="30000" dirty="0">
                <a:latin typeface="Calibri" pitchFamily="34" charset="0"/>
                <a:cs typeface="Calibri" pitchFamily="34" charset="0"/>
              </a:rPr>
              <a:t>2</a:t>
            </a:r>
            <a:r>
              <a:rPr lang="en-US" sz="2000" dirty="0">
                <a:latin typeface="Calibri" pitchFamily="34" charset="0"/>
                <a:cs typeface="Calibri" pitchFamily="34" charset="0"/>
              </a:rPr>
              <a:t> </a:t>
            </a:r>
            <a:r>
              <a:rPr lang="el-GR" sz="2000" dirty="0">
                <a:latin typeface="Calibri" pitchFamily="34" charset="0"/>
                <a:cs typeface="Calibri" pitchFamily="34" charset="0"/>
              </a:rPr>
              <a:t>υπολογισμός του </a:t>
            </a:r>
            <a:r>
              <a:rPr lang="en-US" sz="2000" dirty="0">
                <a:latin typeface="Calibri" pitchFamily="34" charset="0"/>
                <a:cs typeface="Calibri" pitchFamily="34" charset="0"/>
              </a:rPr>
              <a:t>d</a:t>
            </a:r>
            <a:r>
              <a:rPr lang="en-US" sz="2000" baseline="-25000" dirty="0">
                <a:latin typeface="Calibri" pitchFamily="34" charset="0"/>
                <a:cs typeface="Calibri" pitchFamily="34" charset="0"/>
              </a:rPr>
              <a:t>b</a:t>
            </a:r>
            <a:r>
              <a:rPr lang="en-US" sz="2000" dirty="0">
                <a:latin typeface="Calibri" pitchFamily="34" charset="0"/>
                <a:cs typeface="Calibri" pitchFamily="34" charset="0"/>
              </a:rPr>
              <a:t>/</a:t>
            </a:r>
            <a:r>
              <a:rPr lang="en-US" sz="2000" dirty="0" err="1">
                <a:latin typeface="Calibri" pitchFamily="34" charset="0"/>
                <a:cs typeface="Calibri" pitchFamily="34" charset="0"/>
              </a:rPr>
              <a:t>H</a:t>
            </a:r>
            <a:r>
              <a:rPr lang="en-US" sz="2000" baseline="-25000" dirty="0" err="1">
                <a:latin typeface="Calibri" pitchFamily="34" charset="0"/>
                <a:cs typeface="Calibri" pitchFamily="34" charset="0"/>
              </a:rPr>
              <a:t>b</a:t>
            </a:r>
            <a:r>
              <a:rPr lang="el-GR" sz="2000" dirty="0">
                <a:latin typeface="Calibri" pitchFamily="34" charset="0"/>
                <a:cs typeface="Calibri" pitchFamily="34" charset="0"/>
              </a:rPr>
              <a:t> </a:t>
            </a:r>
            <a:r>
              <a:rPr lang="el-GR" sz="2000" dirty="0">
                <a:latin typeface="Calibri" pitchFamily="34" charset="0"/>
                <a:cs typeface="Calibri" pitchFamily="34" charset="0"/>
                <a:sym typeface="Wingdings" pitchFamily="2" charset="2"/>
              </a:rPr>
              <a:t> υπολογισμός </a:t>
            </a:r>
            <a:r>
              <a:rPr lang="en-US" sz="2000" dirty="0">
                <a:latin typeface="Calibri" pitchFamily="34" charset="0"/>
                <a:cs typeface="Calibri" pitchFamily="34" charset="0"/>
              </a:rPr>
              <a:t>d</a:t>
            </a:r>
            <a:r>
              <a:rPr lang="en-US" sz="2000" baseline="-25000" dirty="0">
                <a:latin typeface="Calibri" pitchFamily="34" charset="0"/>
                <a:cs typeface="Calibri" pitchFamily="34" charset="0"/>
              </a:rPr>
              <a:t>b</a:t>
            </a:r>
            <a:r>
              <a:rPr lang="en-US" sz="2000" baseline="30000" dirty="0">
                <a:latin typeface="Calibri" pitchFamily="34" charset="0"/>
                <a:cs typeface="Calibri" pitchFamily="34" charset="0"/>
              </a:rPr>
              <a:t>(2)</a:t>
            </a:r>
            <a:r>
              <a:rPr lang="en-US" sz="2000" dirty="0">
                <a:latin typeface="Calibri" pitchFamily="34" charset="0"/>
                <a:cs typeface="Calibri" pitchFamily="34" charset="0"/>
              </a:rPr>
              <a:t> </a:t>
            </a:r>
            <a:endParaRPr lang="el-GR" sz="2000" dirty="0">
              <a:latin typeface="Calibri" pitchFamily="34" charset="0"/>
              <a:cs typeface="Calibri" pitchFamily="34" charset="0"/>
            </a:endParaRPr>
          </a:p>
          <a:p>
            <a:pPr marL="342900" indent="-342900" algn="justLow">
              <a:lnSpc>
                <a:spcPct val="114000"/>
              </a:lnSpc>
              <a:spcBef>
                <a:spcPct val="0"/>
              </a:spcBef>
              <a:buFontTx/>
              <a:buAutoNum type="arabicPeriod"/>
            </a:pPr>
            <a:endParaRPr lang="en-US" sz="1000" dirty="0">
              <a:latin typeface="Calibri" pitchFamily="34" charset="0"/>
              <a:cs typeface="Calibri" pitchFamily="34" charset="0"/>
            </a:endParaRPr>
          </a:p>
          <a:p>
            <a:pPr marL="342900" indent="-342900" algn="justLow">
              <a:lnSpc>
                <a:spcPct val="114000"/>
              </a:lnSpc>
              <a:spcBef>
                <a:spcPct val="0"/>
              </a:spcBef>
              <a:buFontTx/>
              <a:buAutoNum type="arabicPeriod"/>
            </a:pPr>
            <a:r>
              <a:rPr lang="el-GR" sz="2000" dirty="0">
                <a:latin typeface="Calibri" pitchFamily="34" charset="0"/>
                <a:cs typeface="Calibri" pitchFamily="34" charset="0"/>
              </a:rPr>
              <a:t>Έλεγχος της νέας τιμής </a:t>
            </a:r>
            <a:r>
              <a:rPr lang="en-US" sz="2000" dirty="0">
                <a:latin typeface="Calibri" pitchFamily="34" charset="0"/>
                <a:cs typeface="Calibri" pitchFamily="34" charset="0"/>
              </a:rPr>
              <a:t>d</a:t>
            </a:r>
            <a:r>
              <a:rPr lang="en-US" sz="2000" baseline="-25000" dirty="0">
                <a:latin typeface="Calibri" pitchFamily="34" charset="0"/>
                <a:cs typeface="Calibri" pitchFamily="34" charset="0"/>
              </a:rPr>
              <a:t>b</a:t>
            </a:r>
            <a:r>
              <a:rPr lang="en-US" sz="2000" baseline="30000" dirty="0">
                <a:latin typeface="Calibri" pitchFamily="34" charset="0"/>
                <a:cs typeface="Calibri" pitchFamily="34" charset="0"/>
              </a:rPr>
              <a:t>(2)</a:t>
            </a:r>
            <a:r>
              <a:rPr lang="en-US" sz="2000" dirty="0">
                <a:latin typeface="Calibri" pitchFamily="34" charset="0"/>
                <a:cs typeface="Calibri" pitchFamily="34" charset="0"/>
              </a:rPr>
              <a:t> </a:t>
            </a:r>
            <a:r>
              <a:rPr lang="el-GR" sz="2000" dirty="0">
                <a:latin typeface="Calibri" pitchFamily="34" charset="0"/>
                <a:cs typeface="Calibri" pitchFamily="34" charset="0"/>
              </a:rPr>
              <a:t>και σύγκριση με την αρχική εκτίμηση </a:t>
            </a:r>
            <a:r>
              <a:rPr lang="en-US" sz="2000" dirty="0">
                <a:latin typeface="Calibri" pitchFamily="34" charset="0"/>
                <a:cs typeface="Calibri" pitchFamily="34" charset="0"/>
              </a:rPr>
              <a:t>d</a:t>
            </a:r>
            <a:r>
              <a:rPr lang="en-US" sz="2000" baseline="-25000" dirty="0">
                <a:latin typeface="Calibri" pitchFamily="34" charset="0"/>
                <a:cs typeface="Calibri" pitchFamily="34" charset="0"/>
              </a:rPr>
              <a:t>b</a:t>
            </a:r>
            <a:r>
              <a:rPr lang="en-US" sz="2000" baseline="30000" dirty="0">
                <a:latin typeface="Calibri" pitchFamily="34" charset="0"/>
                <a:cs typeface="Calibri" pitchFamily="34" charset="0"/>
              </a:rPr>
              <a:t>(</a:t>
            </a:r>
            <a:r>
              <a:rPr lang="el-GR" sz="2000" baseline="30000" dirty="0">
                <a:latin typeface="Calibri" pitchFamily="34" charset="0"/>
                <a:cs typeface="Calibri" pitchFamily="34" charset="0"/>
              </a:rPr>
              <a:t>1</a:t>
            </a:r>
            <a:r>
              <a:rPr lang="en-US" sz="2000" baseline="30000" dirty="0">
                <a:latin typeface="Calibri" pitchFamily="34" charset="0"/>
                <a:cs typeface="Calibri" pitchFamily="34" charset="0"/>
              </a:rPr>
              <a:t>)</a:t>
            </a:r>
            <a:r>
              <a:rPr lang="en-US" sz="2000" dirty="0">
                <a:latin typeface="Calibri" pitchFamily="34" charset="0"/>
                <a:cs typeface="Calibri" pitchFamily="34" charset="0"/>
              </a:rPr>
              <a:t> </a:t>
            </a:r>
            <a:endParaRPr lang="el-GR" sz="2000" dirty="0">
              <a:latin typeface="Calibri" pitchFamily="34" charset="0"/>
              <a:cs typeface="Calibri" pitchFamily="34" charset="0"/>
            </a:endParaRPr>
          </a:p>
          <a:p>
            <a:pPr marL="342900" indent="-342900" algn="justLow">
              <a:lnSpc>
                <a:spcPct val="114000"/>
              </a:lnSpc>
              <a:spcBef>
                <a:spcPct val="0"/>
              </a:spcBef>
              <a:buFontTx/>
              <a:buAutoNum type="arabicPeriod"/>
            </a:pPr>
            <a:endParaRPr lang="el-GR" sz="1000" dirty="0">
              <a:latin typeface="Calibri" pitchFamily="34" charset="0"/>
              <a:cs typeface="Calibri" pitchFamily="34" charset="0"/>
            </a:endParaRPr>
          </a:p>
          <a:p>
            <a:pPr marL="342900" indent="-342900" algn="justLow">
              <a:lnSpc>
                <a:spcPct val="114000"/>
              </a:lnSpc>
              <a:spcBef>
                <a:spcPct val="0"/>
              </a:spcBef>
              <a:buFontTx/>
              <a:buAutoNum type="arabicPeriod"/>
            </a:pPr>
            <a:r>
              <a:rPr lang="el-GR" sz="2000" dirty="0">
                <a:latin typeface="Calibri" pitchFamily="34" charset="0"/>
                <a:cs typeface="Calibri" pitchFamily="34" charset="0"/>
              </a:rPr>
              <a:t>Επανάληψη της διαδικασίας για μία ακόμη φορά αν υπάρχει μεγάλη διαφορά μεταξύ των δύο </a:t>
            </a:r>
            <a:r>
              <a:rPr lang="el-GR" sz="2000" dirty="0" err="1">
                <a:latin typeface="Calibri" pitchFamily="34" charset="0"/>
                <a:cs typeface="Calibri" pitchFamily="34" charset="0"/>
              </a:rPr>
              <a:t>d</a:t>
            </a:r>
            <a:r>
              <a:rPr lang="el-GR" sz="2000" baseline="-25000" dirty="0" err="1">
                <a:latin typeface="Calibri" pitchFamily="34" charset="0"/>
                <a:cs typeface="Calibri" pitchFamily="34" charset="0"/>
              </a:rPr>
              <a:t>b</a:t>
            </a:r>
            <a:endParaRPr lang="el-GR" sz="2000" baseline="-25000" dirty="0">
              <a:latin typeface="Calibri" pitchFamily="34" charset="0"/>
              <a:cs typeface="Calibri"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6"/>
          <p:cNvSpPr>
            <a:spLocks noChangeArrowheads="1"/>
          </p:cNvSpPr>
          <p:nvPr/>
        </p:nvSpPr>
        <p:spPr bwMode="auto">
          <a:xfrm>
            <a:off x="395536" y="764704"/>
            <a:ext cx="2304256" cy="432048"/>
          </a:xfrm>
          <a:prstGeom prst="rect">
            <a:avLst/>
          </a:prstGeom>
          <a:noFill/>
          <a:ln w="9525" algn="ctr">
            <a:noFill/>
            <a:miter lim="800000"/>
            <a:headEnd/>
            <a:tailEnd/>
          </a:ln>
          <a:effectLst/>
        </p:spPr>
        <p:txBody>
          <a:bodyPr/>
          <a:lstStyle/>
          <a:p>
            <a:pPr marL="342900" indent="-342900" algn="justLow">
              <a:lnSpc>
                <a:spcPct val="114000"/>
              </a:lnSpc>
              <a:spcBef>
                <a:spcPct val="0"/>
              </a:spcBef>
            </a:pPr>
            <a:r>
              <a:rPr lang="el-GR" sz="2000" b="1" u="sng" dirty="0">
                <a:solidFill>
                  <a:srgbClr val="3333FF"/>
                </a:solidFill>
                <a:latin typeface="Calibri" pitchFamily="34" charset="0"/>
                <a:cs typeface="Calibri" pitchFamily="34" charset="0"/>
              </a:rPr>
              <a:t>Διαγράμματα </a:t>
            </a:r>
            <a:r>
              <a:rPr lang="en-US" sz="2000" b="1" u="sng" dirty="0" err="1">
                <a:solidFill>
                  <a:srgbClr val="3333FF"/>
                </a:solidFill>
                <a:latin typeface="Calibri" pitchFamily="34" charset="0"/>
                <a:cs typeface="Calibri" pitchFamily="34" charset="0"/>
              </a:rPr>
              <a:t>Goda</a:t>
            </a:r>
            <a:endParaRPr lang="en-US" sz="2000" b="1" u="sng" dirty="0">
              <a:solidFill>
                <a:srgbClr val="3333FF"/>
              </a:solidFill>
              <a:latin typeface="Calibri" pitchFamily="34" charset="0"/>
              <a:cs typeface="Calibri" pitchFamily="34" charset="0"/>
            </a:endParaRPr>
          </a:p>
        </p:txBody>
      </p:sp>
      <p:pic>
        <p:nvPicPr>
          <p:cNvPr id="12" name="11 - Εικόνα" descr="Goda1.png"/>
          <p:cNvPicPr>
            <a:picLocks noChangeAspect="1"/>
          </p:cNvPicPr>
          <p:nvPr/>
        </p:nvPicPr>
        <p:blipFill>
          <a:blip r:embed="rId2" cstate="print"/>
          <a:stretch>
            <a:fillRect/>
          </a:stretch>
        </p:blipFill>
        <p:spPr>
          <a:xfrm>
            <a:off x="41552" y="2780928"/>
            <a:ext cx="5106512" cy="4032448"/>
          </a:xfrm>
          <a:prstGeom prst="rect">
            <a:avLst/>
          </a:prstGeom>
          <a:ln w="28575">
            <a:solidFill>
              <a:schemeClr val="accent2"/>
            </a:solidFill>
          </a:ln>
        </p:spPr>
      </p:pic>
      <p:cxnSp>
        <p:nvCxnSpPr>
          <p:cNvPr id="16" name="15 - Ευθεία γραμμή σύνδεσης"/>
          <p:cNvCxnSpPr/>
          <p:nvPr/>
        </p:nvCxnSpPr>
        <p:spPr>
          <a:xfrm flipV="1">
            <a:off x="2339752" y="5085184"/>
            <a:ext cx="0" cy="115212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7" name="Picture 13" descr="untitled"/>
          <p:cNvPicPr>
            <a:picLocks noChangeAspect="1" noChangeArrowheads="1"/>
          </p:cNvPicPr>
          <p:nvPr/>
        </p:nvPicPr>
        <p:blipFill>
          <a:blip r:embed="rId3" cstate="print"/>
          <a:srcRect/>
          <a:stretch>
            <a:fillRect/>
          </a:stretch>
        </p:blipFill>
        <p:spPr bwMode="auto">
          <a:xfrm>
            <a:off x="3563888" y="44624"/>
            <a:ext cx="5472608" cy="4124132"/>
          </a:xfrm>
          <a:prstGeom prst="rect">
            <a:avLst/>
          </a:prstGeom>
          <a:noFill/>
          <a:ln w="25400" algn="ctr">
            <a:solidFill>
              <a:schemeClr val="accent2"/>
            </a:solidFill>
            <a:miter lim="800000"/>
            <a:headEnd/>
            <a:tailEnd/>
          </a:ln>
          <a:effectLst/>
        </p:spPr>
      </p:pic>
      <p:cxnSp>
        <p:nvCxnSpPr>
          <p:cNvPr id="20" name="19 - Ευθεία γραμμή σύνδεσης"/>
          <p:cNvCxnSpPr/>
          <p:nvPr/>
        </p:nvCxnSpPr>
        <p:spPr>
          <a:xfrm>
            <a:off x="539552" y="5085184"/>
            <a:ext cx="1800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Text Box 10"/>
          <p:cNvSpPr txBox="1">
            <a:spLocks noChangeArrowheads="1"/>
          </p:cNvSpPr>
          <p:nvPr/>
        </p:nvSpPr>
        <p:spPr bwMode="auto">
          <a:xfrm>
            <a:off x="5292080" y="5095986"/>
            <a:ext cx="3456384" cy="646331"/>
          </a:xfrm>
          <a:prstGeom prst="rect">
            <a:avLst/>
          </a:prstGeom>
          <a:noFill/>
          <a:ln w="9525">
            <a:noFill/>
            <a:miter lim="800000"/>
            <a:headEnd/>
            <a:tailEnd/>
          </a:ln>
          <a:effectLst/>
        </p:spPr>
        <p:txBody>
          <a:bodyPr wrap="square">
            <a:spAutoFit/>
          </a:bodyPr>
          <a:lstStyle/>
          <a:p>
            <a:r>
              <a:rPr lang="en-US" sz="1800" dirty="0" err="1">
                <a:solidFill>
                  <a:srgbClr val="3333FF"/>
                </a:solidFill>
                <a:latin typeface="Calibri" pitchFamily="34" charset="0"/>
                <a:cs typeface="Calibri" pitchFamily="34" charset="0"/>
              </a:rPr>
              <a:t>Οι</a:t>
            </a:r>
            <a:r>
              <a:rPr lang="en-US" sz="1800" dirty="0">
                <a:solidFill>
                  <a:srgbClr val="3333FF"/>
                </a:solidFill>
                <a:latin typeface="Calibri" pitchFamily="34" charset="0"/>
                <a:cs typeface="Calibri" pitchFamily="34" charset="0"/>
              </a:rPr>
              <a:t> </a:t>
            </a:r>
            <a:r>
              <a:rPr lang="en-US" sz="1800" dirty="0" err="1">
                <a:solidFill>
                  <a:srgbClr val="3333FF"/>
                </a:solidFill>
                <a:latin typeface="Calibri" pitchFamily="34" charset="0"/>
                <a:cs typeface="Calibri" pitchFamily="34" charset="0"/>
              </a:rPr>
              <a:t>ισοκ</a:t>
            </a:r>
            <a:r>
              <a:rPr lang="en-US" sz="1800" dirty="0">
                <a:solidFill>
                  <a:srgbClr val="3333FF"/>
                </a:solidFill>
                <a:latin typeface="Calibri" pitchFamily="34" charset="0"/>
                <a:cs typeface="Calibri" pitchFamily="34" charset="0"/>
              </a:rPr>
              <a:t>αμπύλες αντιστοιχούν στην εφαπτομένη της κλ</a:t>
            </a:r>
            <a:r>
              <a:rPr lang="el-GR" sz="1800" dirty="0">
                <a:solidFill>
                  <a:srgbClr val="3333FF"/>
                </a:solidFill>
                <a:latin typeface="Calibri" pitchFamily="34" charset="0"/>
                <a:cs typeface="Calibri" pitchFamily="34" charset="0"/>
              </a:rPr>
              <a:t>ί</a:t>
            </a:r>
            <a:r>
              <a:rPr lang="en-US" sz="1800" dirty="0" err="1">
                <a:solidFill>
                  <a:srgbClr val="3333FF"/>
                </a:solidFill>
                <a:latin typeface="Calibri" pitchFamily="34" charset="0"/>
                <a:cs typeface="Calibri" pitchFamily="34" charset="0"/>
              </a:rPr>
              <a:t>σης</a:t>
            </a:r>
            <a:r>
              <a:rPr lang="en-US" sz="1800" dirty="0">
                <a:solidFill>
                  <a:srgbClr val="3333FF"/>
                </a:solidFill>
                <a:latin typeface="Calibri" pitchFamily="34" charset="0"/>
                <a:cs typeface="Calibri" pitchFamily="34" charset="0"/>
              </a:rPr>
              <a:t> π</a:t>
            </a:r>
            <a:r>
              <a:rPr lang="en-US" sz="1800" dirty="0" err="1">
                <a:solidFill>
                  <a:srgbClr val="3333FF"/>
                </a:solidFill>
                <a:latin typeface="Calibri" pitchFamily="34" charset="0"/>
                <a:cs typeface="Calibri" pitchFamily="34" charset="0"/>
              </a:rPr>
              <a:t>υθμέν</a:t>
            </a:r>
            <a:r>
              <a:rPr lang="en-US" sz="1800" dirty="0">
                <a:solidFill>
                  <a:srgbClr val="3333FF"/>
                </a:solidFill>
                <a:latin typeface="Calibri" pitchFamily="34" charset="0"/>
                <a:cs typeface="Calibri" pitchFamily="34" charset="0"/>
              </a:rPr>
              <a:t>α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algn="ctr" eaLnBrk="0" hangingPunct="0">
              <a:defRPr/>
            </a:pPr>
            <a:r>
              <a:rPr lang="el-GR" sz="2800" b="1">
                <a:solidFill>
                  <a:sysClr val="windowText" lastClr="000000"/>
                </a:solidFill>
                <a:latin typeface="Calibri"/>
              </a:rPr>
              <a:t>Κυματομηχανική</a:t>
            </a:r>
            <a:endParaRPr lang="el-GR" sz="2800" b="1" dirty="0">
              <a:solidFill>
                <a:sysClr val="windowText" lastClr="000000"/>
              </a:solidFill>
              <a:latin typeface="Bookman Old Style" pitchFamily="18" charset="0"/>
            </a:endParaRPr>
          </a:p>
        </p:txBody>
      </p:sp>
      <p:cxnSp>
        <p:nvCxnSpPr>
          <p:cNvPr id="44" name="43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45"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algn="ctr" fontAlgn="auto">
              <a:spcBef>
                <a:spcPts val="0"/>
              </a:spcBef>
              <a:spcAft>
                <a:spcPts val="0"/>
              </a:spcAft>
              <a:defRPr/>
            </a:pPr>
            <a:endParaRPr lang="el-GR" sz="3200" kern="0" dirty="0">
              <a:solidFill>
                <a:prstClr val="black"/>
              </a:solidFill>
              <a:latin typeface="Bookman Old Style" pitchFamily="18" charset="0"/>
            </a:endParaRPr>
          </a:p>
        </p:txBody>
      </p:sp>
      <p:cxnSp>
        <p:nvCxnSpPr>
          <p:cNvPr id="46" name="45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47"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57" name="56 - Ορθογώνιο"/>
          <p:cNvSpPr/>
          <p:nvPr/>
        </p:nvSpPr>
        <p:spPr>
          <a:xfrm>
            <a:off x="899592" y="836712"/>
            <a:ext cx="7560840" cy="461665"/>
          </a:xfrm>
          <a:prstGeom prst="rect">
            <a:avLst/>
          </a:prstGeom>
        </p:spPr>
        <p:txBody>
          <a:bodyPr wrap="square">
            <a:spAutoFit/>
          </a:bodyPr>
          <a:lstStyle/>
          <a:p>
            <a:r>
              <a:rPr lang="el-GR" i="1" u="sng" dirty="0">
                <a:solidFill>
                  <a:prstClr val="black"/>
                </a:solidFill>
                <a:latin typeface="Calibri"/>
              </a:rPr>
              <a:t>Διαμόρφωση του κύματος στην παράκτια ζώνη</a:t>
            </a:r>
            <a:r>
              <a:rPr lang="en-GB" i="1" u="sng" dirty="0">
                <a:solidFill>
                  <a:prstClr val="black"/>
                </a:solidFill>
                <a:latin typeface="Calibri"/>
              </a:rPr>
              <a:t>: </a:t>
            </a:r>
            <a:r>
              <a:rPr lang="el-GR" i="1" u="sng" dirty="0">
                <a:solidFill>
                  <a:srgbClr val="3333FF"/>
                </a:solidFill>
                <a:latin typeface="Calibri"/>
              </a:rPr>
              <a:t>Θραύση</a:t>
            </a:r>
            <a:endParaRPr lang="en-GB" i="1" u="sng" dirty="0">
              <a:solidFill>
                <a:srgbClr val="3333FF"/>
              </a:solidFill>
              <a:latin typeface="Calibri"/>
            </a:endParaRPr>
          </a:p>
        </p:txBody>
      </p:sp>
      <p:sp>
        <p:nvSpPr>
          <p:cNvPr id="19" name="Rectangle 6"/>
          <p:cNvSpPr>
            <a:spLocks noChangeArrowheads="1"/>
          </p:cNvSpPr>
          <p:nvPr/>
        </p:nvSpPr>
        <p:spPr bwMode="auto">
          <a:xfrm>
            <a:off x="2123728" y="1278624"/>
            <a:ext cx="5219700" cy="402546"/>
          </a:xfrm>
          <a:prstGeom prst="rect">
            <a:avLst/>
          </a:prstGeom>
          <a:noFill/>
          <a:ln w="9525" algn="ctr">
            <a:noFill/>
            <a:miter lim="800000"/>
            <a:headEnd/>
            <a:tailEnd/>
          </a:ln>
          <a:effectLst/>
        </p:spPr>
        <p:txBody>
          <a:bodyPr anchor="ctr">
            <a:spAutoFit/>
          </a:bodyPr>
          <a:lstStyle/>
          <a:p>
            <a:pPr algn="justLow">
              <a:lnSpc>
                <a:spcPct val="120000"/>
              </a:lnSpc>
            </a:pPr>
            <a:r>
              <a:rPr lang="el-GR" sz="1800" b="1" dirty="0">
                <a:solidFill>
                  <a:srgbClr val="3333FF"/>
                </a:solidFill>
                <a:latin typeface="Calibri" pitchFamily="34" charset="0"/>
                <a:cs typeface="Calibri" pitchFamily="34" charset="0"/>
              </a:rPr>
              <a:t>Θραύση στην παράκτια περιοχή (ρηχά νερά)</a:t>
            </a:r>
          </a:p>
        </p:txBody>
      </p:sp>
      <p:sp>
        <p:nvSpPr>
          <p:cNvPr id="10" name="Rectangle 9"/>
          <p:cNvSpPr>
            <a:spLocks noChangeArrowheads="1"/>
          </p:cNvSpPr>
          <p:nvPr/>
        </p:nvSpPr>
        <p:spPr bwMode="auto">
          <a:xfrm>
            <a:off x="323528" y="1772816"/>
            <a:ext cx="8064500" cy="1631216"/>
          </a:xfrm>
          <a:prstGeom prst="rect">
            <a:avLst/>
          </a:prstGeom>
          <a:noFill/>
          <a:ln w="9525" algn="ctr">
            <a:noFill/>
            <a:miter lim="800000"/>
            <a:headEnd/>
            <a:tailEnd/>
          </a:ln>
          <a:effectLst/>
        </p:spPr>
        <p:txBody>
          <a:bodyPr>
            <a:spAutoFit/>
          </a:bodyPr>
          <a:lstStyle/>
          <a:p>
            <a:r>
              <a:rPr lang="el-GR" sz="2000" dirty="0">
                <a:latin typeface="Calibri" pitchFamily="34" charset="0"/>
                <a:cs typeface="Calibri" pitchFamily="34" charset="0"/>
              </a:rPr>
              <a:t>Η ζώνη μεταξύ της γραμμής θραύσης και της ακτογραμμής αποτελεί τη </a:t>
            </a:r>
            <a:r>
              <a:rPr lang="el-GR" sz="2000" u="sng" dirty="0">
                <a:latin typeface="Calibri" pitchFamily="34" charset="0"/>
                <a:cs typeface="Calibri" pitchFamily="34" charset="0"/>
              </a:rPr>
              <a:t>ζώνη θραύσης των κυματισμών μικρότερου ύψους</a:t>
            </a:r>
            <a:r>
              <a:rPr lang="el-GR" sz="2000" dirty="0">
                <a:latin typeface="Calibri" pitchFamily="34" charset="0"/>
                <a:cs typeface="Calibri" pitchFamily="34" charset="0"/>
              </a:rPr>
              <a:t>. Στη ζώνη αυτή γίνεται η αναδιοργάνωση των κυματισμών μετά την αρχική θραύση.</a:t>
            </a:r>
          </a:p>
          <a:p>
            <a:r>
              <a:rPr lang="el-GR" sz="2000" dirty="0">
                <a:latin typeface="Calibri" pitchFamily="34" charset="0"/>
                <a:cs typeface="Calibri" pitchFamily="34" charset="0"/>
              </a:rPr>
              <a:t>Το ύψος κύματος στη ζώνη αυτή (μετά τη θραύση) εξαρτάται από το τοπικό βάθος νερού και την παράμετρο θραύσης ξ.</a:t>
            </a:r>
          </a:p>
        </p:txBody>
      </p:sp>
      <p:sp>
        <p:nvSpPr>
          <p:cNvPr id="11" name="10 - Ορθογώνιο"/>
          <p:cNvSpPr/>
          <p:nvPr/>
        </p:nvSpPr>
        <p:spPr>
          <a:xfrm>
            <a:off x="2267744" y="3717032"/>
            <a:ext cx="4608512" cy="2520280"/>
          </a:xfrm>
          <a:prstGeom prst="rect">
            <a:avLst/>
          </a:prstGeom>
          <a:solidFill>
            <a:schemeClr val="accent5"/>
          </a:solidFill>
          <a:ln>
            <a:solidFill>
              <a:schemeClr val="accent6">
                <a:lumMod val="60000"/>
                <a:lumOff val="40000"/>
              </a:schemeClr>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aphicFrame>
        <p:nvGraphicFramePr>
          <p:cNvPr id="636933" name="Object 5"/>
          <p:cNvGraphicFramePr>
            <a:graphicFrameLocks noChangeAspect="1"/>
          </p:cNvGraphicFramePr>
          <p:nvPr/>
        </p:nvGraphicFramePr>
        <p:xfrm>
          <a:off x="4355976" y="5085184"/>
          <a:ext cx="1975077" cy="864096"/>
        </p:xfrm>
        <a:graphic>
          <a:graphicData uri="http://schemas.openxmlformats.org/presentationml/2006/ole">
            <mc:AlternateContent xmlns:mc="http://schemas.openxmlformats.org/markup-compatibility/2006">
              <mc:Choice xmlns:v="urn:schemas-microsoft-com:vml" Requires="v">
                <p:oleObj spid="_x0000_s4119" name="Εξίσωση" r:id="rId5" imgW="1015559" imgH="444307" progId="Equation.3">
                  <p:embed/>
                </p:oleObj>
              </mc:Choice>
              <mc:Fallback>
                <p:oleObj name="Εξίσωση" r:id="rId5" imgW="1015559" imgH="444307"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5976" y="5085184"/>
                        <a:ext cx="1975077" cy="8640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36934" name="Object 6"/>
          <p:cNvGraphicFramePr>
            <a:graphicFrameLocks noChangeAspect="1"/>
          </p:cNvGraphicFramePr>
          <p:nvPr/>
        </p:nvGraphicFramePr>
        <p:xfrm>
          <a:off x="4211960" y="4365104"/>
          <a:ext cx="2070100" cy="482600"/>
        </p:xfrm>
        <a:graphic>
          <a:graphicData uri="http://schemas.openxmlformats.org/presentationml/2006/ole">
            <mc:AlternateContent xmlns:mc="http://schemas.openxmlformats.org/markup-compatibility/2006">
              <mc:Choice xmlns:v="urn:schemas-microsoft-com:vml" Requires="v">
                <p:oleObj spid="_x0000_s4120" name="Εξίσωση" r:id="rId7" imgW="977900" imgH="228600" progId="Equation.3">
                  <p:embed/>
                </p:oleObj>
              </mc:Choice>
              <mc:Fallback>
                <p:oleObj name="Εξίσωση" r:id="rId7" imgW="977900" imgH="228600" progId="Equation.3">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11960" y="4365104"/>
                        <a:ext cx="20701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36935" name="Object 7"/>
          <p:cNvGraphicFramePr>
            <a:graphicFrameLocks noChangeAspect="1"/>
          </p:cNvGraphicFramePr>
          <p:nvPr>
            <p:extLst>
              <p:ext uri="{D42A27DB-BD31-4B8C-83A1-F6EECF244321}">
                <p14:modId xmlns:p14="http://schemas.microsoft.com/office/powerpoint/2010/main" val="2510363087"/>
              </p:ext>
            </p:extLst>
          </p:nvPr>
        </p:nvGraphicFramePr>
        <p:xfrm>
          <a:off x="2483767" y="3861048"/>
          <a:ext cx="1074592" cy="452343"/>
        </p:xfrm>
        <a:graphic>
          <a:graphicData uri="http://schemas.openxmlformats.org/presentationml/2006/ole">
            <mc:AlternateContent xmlns:mc="http://schemas.openxmlformats.org/markup-compatibility/2006">
              <mc:Choice xmlns:v="urn:schemas-microsoft-com:vml" Requires="v">
                <p:oleObj spid="_x0000_s4121" name="Εξίσωση" r:id="rId9" imgW="482400" imgH="203040" progId="Equation.3">
                  <p:embed/>
                </p:oleObj>
              </mc:Choice>
              <mc:Fallback>
                <p:oleObj name="Εξίσωση" r:id="rId9" imgW="482400" imgH="203040" progId="Equation.3">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83767" y="3861048"/>
                        <a:ext cx="1074592" cy="452343"/>
                      </a:xfrm>
                      <a:prstGeom prst="rect">
                        <a:avLst/>
                      </a:prstGeom>
                      <a:noFill/>
                    </p:spPr>
                  </p:pic>
                </p:oleObj>
              </mc:Fallback>
            </mc:AlternateContent>
          </a:graphicData>
        </a:graphic>
      </p:graphicFrame>
      <p:sp>
        <p:nvSpPr>
          <p:cNvPr id="18" name="17 - TextBox"/>
          <p:cNvSpPr txBox="1"/>
          <p:nvPr/>
        </p:nvSpPr>
        <p:spPr>
          <a:xfrm>
            <a:off x="3203848" y="4365104"/>
            <a:ext cx="1008112" cy="430887"/>
          </a:xfrm>
          <a:prstGeom prst="rect">
            <a:avLst/>
          </a:prstGeom>
          <a:noFill/>
        </p:spPr>
        <p:txBody>
          <a:bodyPr wrap="square" rtlCol="0">
            <a:spAutoFit/>
          </a:bodyPr>
          <a:lstStyle/>
          <a:p>
            <a:r>
              <a:rPr lang="el-GR" sz="2200" dirty="0">
                <a:latin typeface="Calibri" pitchFamily="34" charset="0"/>
                <a:cs typeface="Calibri" pitchFamily="34" charset="0"/>
              </a:rPr>
              <a:t>Όπου:</a:t>
            </a:r>
            <a:endParaRPr lang="en-GB" sz="2200" dirty="0">
              <a:latin typeface="Calibri" pitchFamily="34" charset="0"/>
              <a:cs typeface="Calibri"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Rectangle 4"/>
          <p:cNvSpPr>
            <a:spLocks noChangeArrowheads="1"/>
          </p:cNvSpPr>
          <p:nvPr/>
        </p:nvSpPr>
        <p:spPr bwMode="auto">
          <a:xfrm>
            <a:off x="72454" y="1700808"/>
            <a:ext cx="4427538" cy="784830"/>
          </a:xfrm>
          <a:prstGeom prst="rect">
            <a:avLst/>
          </a:prstGeom>
          <a:noFill/>
          <a:ln w="9525" algn="ctr">
            <a:noFill/>
            <a:miter lim="800000"/>
            <a:headEnd/>
            <a:tailEnd/>
          </a:ln>
          <a:effectLst/>
        </p:spPr>
        <p:txBody>
          <a:bodyPr>
            <a:spAutoFit/>
          </a:bodyPr>
          <a:lstStyle/>
          <a:p>
            <a:pPr>
              <a:spcBef>
                <a:spcPct val="50000"/>
              </a:spcBef>
            </a:pPr>
            <a:r>
              <a:rPr lang="el-GR" sz="1800" b="1" u="sng" dirty="0">
                <a:solidFill>
                  <a:srgbClr val="3333FF"/>
                </a:solidFill>
                <a:latin typeface="Calibri" pitchFamily="34" charset="0"/>
                <a:cs typeface="Calibri" pitchFamily="34" charset="0"/>
              </a:rPr>
              <a:t>Τύποι Θραύσης:</a:t>
            </a:r>
          </a:p>
          <a:p>
            <a:pPr>
              <a:spcBef>
                <a:spcPct val="50000"/>
              </a:spcBef>
            </a:pPr>
            <a:r>
              <a:rPr lang="el-GR" sz="1800" dirty="0">
                <a:latin typeface="Calibri" pitchFamily="34" charset="0"/>
                <a:cs typeface="Calibri" pitchFamily="34" charset="0"/>
              </a:rPr>
              <a:t>Παράμετρος θραύσης, αριθμός </a:t>
            </a:r>
            <a:r>
              <a:rPr lang="en-US" sz="1800" dirty="0">
                <a:latin typeface="Calibri" pitchFamily="34" charset="0"/>
                <a:cs typeface="Calibri" pitchFamily="34" charset="0"/>
              </a:rPr>
              <a:t>I</a:t>
            </a:r>
            <a:r>
              <a:rPr lang="en-GB" sz="1800" dirty="0" err="1">
                <a:latin typeface="Calibri" pitchFamily="34" charset="0"/>
                <a:cs typeface="Calibri" pitchFamily="34" charset="0"/>
              </a:rPr>
              <a:t>ribarren</a:t>
            </a:r>
            <a:endParaRPr lang="el-GR" sz="1800" dirty="0">
              <a:latin typeface="Calibri" pitchFamily="34" charset="0"/>
              <a:cs typeface="Calibri" pitchFamily="34" charset="0"/>
            </a:endParaRPr>
          </a:p>
        </p:txBody>
      </p:sp>
      <p:sp>
        <p:nvSpPr>
          <p:cNvPr id="90118" name="Text Box 6"/>
          <p:cNvSpPr txBox="1">
            <a:spLocks noChangeArrowheads="1"/>
          </p:cNvSpPr>
          <p:nvPr/>
        </p:nvSpPr>
        <p:spPr bwMode="auto">
          <a:xfrm>
            <a:off x="251520" y="4437112"/>
            <a:ext cx="4032250" cy="2014538"/>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p>
            <a:pPr indent="271463" eaLnBrk="0" hangingPunct="0">
              <a:buFont typeface="Wingdings" pitchFamily="2" charset="2"/>
              <a:buChar char="q"/>
            </a:pPr>
            <a:r>
              <a:rPr lang="el-GR" sz="1800" dirty="0">
                <a:latin typeface="Calibri" pitchFamily="34" charset="0"/>
                <a:cs typeface="Calibri" pitchFamily="34" charset="0"/>
              </a:rPr>
              <a:t>Υπερχείλιση (</a:t>
            </a:r>
            <a:r>
              <a:rPr lang="en-GB" sz="1800" dirty="0">
                <a:latin typeface="Calibri" pitchFamily="34" charset="0"/>
                <a:cs typeface="Calibri" pitchFamily="34" charset="0"/>
              </a:rPr>
              <a:t>spilling</a:t>
            </a:r>
            <a:r>
              <a:rPr lang="el-GR" sz="1800" dirty="0">
                <a:latin typeface="Calibri" pitchFamily="34" charset="0"/>
                <a:cs typeface="Calibri" pitchFamily="34" charset="0"/>
              </a:rPr>
              <a:t>)</a:t>
            </a:r>
            <a:r>
              <a:rPr lang="en-GB" sz="1800" dirty="0">
                <a:latin typeface="Calibri" pitchFamily="34" charset="0"/>
                <a:cs typeface="Calibri" pitchFamily="34" charset="0"/>
              </a:rPr>
              <a:t>   </a:t>
            </a:r>
            <a:r>
              <a:rPr lang="el-GR" sz="1800" dirty="0">
                <a:latin typeface="Calibri" pitchFamily="34" charset="0"/>
                <a:cs typeface="Calibri" pitchFamily="34" charset="0"/>
                <a:sym typeface="Symbol" pitchFamily="18" charset="2"/>
              </a:rPr>
              <a:t>ξ</a:t>
            </a:r>
            <a:r>
              <a:rPr lang="en-GB" sz="1800" dirty="0">
                <a:latin typeface="Calibri" pitchFamily="34" charset="0"/>
                <a:cs typeface="Calibri" pitchFamily="34" charset="0"/>
                <a:sym typeface="Symbol" pitchFamily="18" charset="2"/>
              </a:rPr>
              <a:t> &lt; 0.5</a:t>
            </a:r>
          </a:p>
          <a:p>
            <a:pPr indent="271463" eaLnBrk="0" hangingPunct="0">
              <a:buFont typeface="Wingdings" pitchFamily="2" charset="2"/>
              <a:buChar char="q"/>
            </a:pPr>
            <a:endParaRPr lang="en-GB" sz="1800" dirty="0">
              <a:latin typeface="Calibri" pitchFamily="34" charset="0"/>
              <a:cs typeface="Calibri" pitchFamily="34" charset="0"/>
              <a:sym typeface="Symbol" pitchFamily="18" charset="2"/>
            </a:endParaRPr>
          </a:p>
          <a:p>
            <a:pPr indent="271463" eaLnBrk="0" hangingPunct="0">
              <a:buFont typeface="Wingdings" pitchFamily="2" charset="2"/>
              <a:buChar char="q"/>
            </a:pPr>
            <a:r>
              <a:rPr lang="el-GR" sz="1800" dirty="0">
                <a:latin typeface="Calibri" pitchFamily="34" charset="0"/>
                <a:cs typeface="Calibri" pitchFamily="34" charset="0"/>
                <a:sym typeface="Symbol" pitchFamily="18" charset="2"/>
              </a:rPr>
              <a:t>Κατάδυση (</a:t>
            </a:r>
            <a:r>
              <a:rPr lang="en-GB" sz="1800" dirty="0">
                <a:latin typeface="Calibri" pitchFamily="34" charset="0"/>
                <a:cs typeface="Calibri" pitchFamily="34" charset="0"/>
                <a:sym typeface="Symbol" pitchFamily="18" charset="2"/>
              </a:rPr>
              <a:t>plunging</a:t>
            </a:r>
            <a:r>
              <a:rPr lang="el-GR" sz="1800" dirty="0">
                <a:latin typeface="Calibri" pitchFamily="34" charset="0"/>
                <a:cs typeface="Calibri" pitchFamily="34" charset="0"/>
                <a:sym typeface="Symbol" pitchFamily="18" charset="2"/>
              </a:rPr>
              <a:t>)</a:t>
            </a:r>
            <a:r>
              <a:rPr lang="en-GB" sz="1800" dirty="0">
                <a:latin typeface="Calibri" pitchFamily="34" charset="0"/>
                <a:cs typeface="Calibri" pitchFamily="34" charset="0"/>
                <a:sym typeface="Symbol" pitchFamily="18" charset="2"/>
              </a:rPr>
              <a:t> 0.5 &lt; </a:t>
            </a:r>
            <a:r>
              <a:rPr lang="el-GR" sz="1800" dirty="0">
                <a:latin typeface="Calibri" pitchFamily="34" charset="0"/>
                <a:cs typeface="Calibri" pitchFamily="34" charset="0"/>
                <a:sym typeface="Symbol" pitchFamily="18" charset="2"/>
              </a:rPr>
              <a:t>ξ</a:t>
            </a:r>
            <a:r>
              <a:rPr lang="en-GB" sz="1800" dirty="0">
                <a:latin typeface="Calibri" pitchFamily="34" charset="0"/>
                <a:cs typeface="Calibri" pitchFamily="34" charset="0"/>
                <a:sym typeface="Symbol" pitchFamily="18" charset="2"/>
              </a:rPr>
              <a:t> &lt; 3</a:t>
            </a:r>
          </a:p>
          <a:p>
            <a:pPr indent="271463" eaLnBrk="0" hangingPunct="0">
              <a:buFont typeface="Wingdings" pitchFamily="2" charset="2"/>
              <a:buChar char="q"/>
            </a:pPr>
            <a:endParaRPr lang="en-GB" sz="1800" dirty="0">
              <a:latin typeface="Calibri" pitchFamily="34" charset="0"/>
              <a:cs typeface="Calibri" pitchFamily="34" charset="0"/>
              <a:sym typeface="Symbol" pitchFamily="18" charset="2"/>
            </a:endParaRPr>
          </a:p>
          <a:p>
            <a:pPr indent="271463" eaLnBrk="0" hangingPunct="0">
              <a:buFont typeface="Wingdings" pitchFamily="2" charset="2"/>
              <a:buChar char="q"/>
            </a:pPr>
            <a:r>
              <a:rPr lang="el-GR" sz="1800" dirty="0">
                <a:latin typeface="Calibri" pitchFamily="34" charset="0"/>
                <a:cs typeface="Calibri" pitchFamily="34" charset="0"/>
                <a:sym typeface="Symbol" pitchFamily="18" charset="2"/>
              </a:rPr>
              <a:t>Κατάρρευση (</a:t>
            </a:r>
            <a:r>
              <a:rPr lang="en-GB" sz="1800" dirty="0">
                <a:latin typeface="Calibri" pitchFamily="34" charset="0"/>
                <a:cs typeface="Calibri" pitchFamily="34" charset="0"/>
                <a:sym typeface="Symbol" pitchFamily="18" charset="2"/>
              </a:rPr>
              <a:t>collapsing</a:t>
            </a:r>
            <a:r>
              <a:rPr lang="el-GR" sz="1800" dirty="0">
                <a:latin typeface="Calibri" pitchFamily="34" charset="0"/>
                <a:cs typeface="Calibri" pitchFamily="34" charset="0"/>
                <a:sym typeface="Symbol" pitchFamily="18" charset="2"/>
              </a:rPr>
              <a:t>)</a:t>
            </a:r>
            <a:r>
              <a:rPr lang="en-GB" sz="1800" dirty="0">
                <a:latin typeface="Calibri" pitchFamily="34" charset="0"/>
                <a:cs typeface="Calibri" pitchFamily="34" charset="0"/>
                <a:sym typeface="Symbol" pitchFamily="18" charset="2"/>
              </a:rPr>
              <a:t> </a:t>
            </a:r>
            <a:r>
              <a:rPr lang="el-GR" sz="1800" dirty="0">
                <a:latin typeface="Calibri" pitchFamily="34" charset="0"/>
                <a:cs typeface="Calibri" pitchFamily="34" charset="0"/>
                <a:sym typeface="Symbol" pitchFamily="18" charset="2"/>
              </a:rPr>
              <a:t>ξ</a:t>
            </a:r>
            <a:r>
              <a:rPr lang="en-GB" sz="1800" dirty="0">
                <a:latin typeface="Calibri" pitchFamily="34" charset="0"/>
                <a:cs typeface="Calibri" pitchFamily="34" charset="0"/>
                <a:sym typeface="Symbol" pitchFamily="18" charset="2"/>
              </a:rPr>
              <a:t> = 3</a:t>
            </a:r>
          </a:p>
          <a:p>
            <a:pPr indent="271463" eaLnBrk="0" hangingPunct="0">
              <a:buFont typeface="Wingdings" pitchFamily="2" charset="2"/>
              <a:buChar char="q"/>
            </a:pPr>
            <a:endParaRPr lang="en-GB" sz="1800" dirty="0">
              <a:latin typeface="Calibri" pitchFamily="34" charset="0"/>
              <a:cs typeface="Calibri" pitchFamily="34" charset="0"/>
              <a:sym typeface="Symbol" pitchFamily="18" charset="2"/>
            </a:endParaRPr>
          </a:p>
          <a:p>
            <a:pPr indent="271463" eaLnBrk="0" hangingPunct="0">
              <a:buFont typeface="Wingdings" pitchFamily="2" charset="2"/>
              <a:buChar char="q"/>
            </a:pPr>
            <a:r>
              <a:rPr lang="el-GR" sz="1800" dirty="0">
                <a:latin typeface="Calibri" pitchFamily="34" charset="0"/>
                <a:cs typeface="Calibri" pitchFamily="34" charset="0"/>
                <a:sym typeface="Symbol" pitchFamily="18" charset="2"/>
              </a:rPr>
              <a:t>Εφόρμηση (</a:t>
            </a:r>
            <a:r>
              <a:rPr lang="en-GB" sz="1800" dirty="0">
                <a:latin typeface="Calibri" pitchFamily="34" charset="0"/>
                <a:cs typeface="Calibri" pitchFamily="34" charset="0"/>
                <a:sym typeface="Symbol" pitchFamily="18" charset="2"/>
              </a:rPr>
              <a:t>surging</a:t>
            </a:r>
            <a:r>
              <a:rPr lang="el-GR" sz="1800" dirty="0">
                <a:latin typeface="Calibri" pitchFamily="34" charset="0"/>
                <a:cs typeface="Calibri" pitchFamily="34" charset="0"/>
                <a:sym typeface="Symbol" pitchFamily="18" charset="2"/>
              </a:rPr>
              <a:t>)</a:t>
            </a:r>
            <a:r>
              <a:rPr lang="en-GB" sz="1800" dirty="0">
                <a:latin typeface="Calibri" pitchFamily="34" charset="0"/>
                <a:cs typeface="Calibri" pitchFamily="34" charset="0"/>
                <a:sym typeface="Symbol" pitchFamily="18" charset="2"/>
              </a:rPr>
              <a:t> </a:t>
            </a:r>
            <a:r>
              <a:rPr lang="el-GR" sz="1800" dirty="0">
                <a:latin typeface="Calibri" pitchFamily="34" charset="0"/>
                <a:cs typeface="Calibri" pitchFamily="34" charset="0"/>
                <a:sym typeface="Symbol" pitchFamily="18" charset="2"/>
              </a:rPr>
              <a:t>ξ</a:t>
            </a:r>
            <a:r>
              <a:rPr lang="en-GB" sz="1800" dirty="0">
                <a:latin typeface="Calibri" pitchFamily="34" charset="0"/>
                <a:cs typeface="Calibri" pitchFamily="34" charset="0"/>
                <a:sym typeface="Symbol" pitchFamily="18" charset="2"/>
              </a:rPr>
              <a:t> &gt;</a:t>
            </a:r>
            <a:r>
              <a:rPr lang="en-GB" sz="1800" b="1" dirty="0">
                <a:effectLst>
                  <a:outerShdw blurRad="38100" dist="38100" dir="2700000" algn="tl">
                    <a:srgbClr val="C0C0C0"/>
                  </a:outerShdw>
                </a:effectLst>
                <a:latin typeface="Calibri" pitchFamily="34" charset="0"/>
                <a:cs typeface="Calibri" pitchFamily="34" charset="0"/>
                <a:sym typeface="Symbol" pitchFamily="18" charset="2"/>
              </a:rPr>
              <a:t> </a:t>
            </a:r>
            <a:r>
              <a:rPr lang="en-GB" sz="1800" dirty="0">
                <a:latin typeface="Calibri" pitchFamily="34" charset="0"/>
                <a:cs typeface="Calibri" pitchFamily="34" charset="0"/>
                <a:sym typeface="Symbol" pitchFamily="18" charset="2"/>
              </a:rPr>
              <a:t>3</a:t>
            </a:r>
          </a:p>
        </p:txBody>
      </p:sp>
      <p:sp>
        <p:nvSpPr>
          <p:cNvPr id="90119" name="Rectangle 7"/>
          <p:cNvSpPr>
            <a:spLocks noChangeArrowheads="1"/>
          </p:cNvSpPr>
          <p:nvPr/>
        </p:nvSpPr>
        <p:spPr bwMode="auto">
          <a:xfrm>
            <a:off x="0" y="3094038"/>
            <a:ext cx="9144000" cy="0"/>
          </a:xfrm>
          <a:prstGeom prst="rect">
            <a:avLst/>
          </a:prstGeom>
          <a:noFill/>
          <a:ln w="9525" algn="ctr">
            <a:noFill/>
            <a:miter lim="800000"/>
            <a:headEnd/>
            <a:tailEnd/>
          </a:ln>
          <a:effectLst/>
        </p:spPr>
        <p:txBody>
          <a:bodyPr wrap="none" anchor="ctr">
            <a:spAutoFit/>
          </a:bodyPr>
          <a:lstStyle/>
          <a:p>
            <a:endParaRPr lang="en-GB" sz="1800">
              <a:solidFill>
                <a:srgbClr val="000000"/>
              </a:solidFill>
              <a:latin typeface="Arial" charset="0"/>
            </a:endParaRPr>
          </a:p>
        </p:txBody>
      </p:sp>
      <p:sp>
        <p:nvSpPr>
          <p:cNvPr id="90129" name="Rectangle 17"/>
          <p:cNvSpPr>
            <a:spLocks noChangeArrowheads="1"/>
          </p:cNvSpPr>
          <p:nvPr/>
        </p:nvSpPr>
        <p:spPr bwMode="auto">
          <a:xfrm>
            <a:off x="323528" y="3068960"/>
            <a:ext cx="2016224" cy="1008111"/>
          </a:xfrm>
          <a:prstGeom prst="rect">
            <a:avLst/>
          </a:prstGeom>
          <a:solidFill>
            <a:schemeClr val="accent5"/>
          </a:solidFill>
          <a:ln>
            <a:solidFill>
              <a:srgbClr val="0070C0"/>
            </a:solidFill>
            <a:prstDash val="dash"/>
            <a:headEnd/>
            <a:tailEnd/>
          </a:ln>
        </p:spPr>
        <p:style>
          <a:lnRef idx="2">
            <a:schemeClr val="accent6"/>
          </a:lnRef>
          <a:fillRef idx="1">
            <a:schemeClr val="lt1"/>
          </a:fillRef>
          <a:effectRef idx="0">
            <a:schemeClr val="accent6"/>
          </a:effectRef>
          <a:fontRef idx="minor">
            <a:schemeClr val="dk1"/>
          </a:fontRef>
        </p:style>
        <p:txBody>
          <a:bodyPr wrap="none" anchor="ctr"/>
          <a:lstStyle/>
          <a:p>
            <a:endParaRPr lang="en-GB" sz="1800">
              <a:solidFill>
                <a:srgbClr val="000000"/>
              </a:solidFill>
              <a:latin typeface="Arial" charset="0"/>
            </a:endParaRPr>
          </a:p>
        </p:txBody>
      </p:sp>
      <p:sp>
        <p:nvSpPr>
          <p:cNvPr id="90122" name="Rectangle 10"/>
          <p:cNvSpPr>
            <a:spLocks noChangeArrowheads="1"/>
          </p:cNvSpPr>
          <p:nvPr/>
        </p:nvSpPr>
        <p:spPr bwMode="auto">
          <a:xfrm>
            <a:off x="2483768" y="2996952"/>
            <a:ext cx="2376264" cy="1077218"/>
          </a:xfrm>
          <a:prstGeom prst="rect">
            <a:avLst/>
          </a:prstGeom>
          <a:noFill/>
          <a:ln w="9525" algn="ctr">
            <a:noFill/>
            <a:miter lim="800000"/>
            <a:headEnd/>
            <a:tailEnd/>
          </a:ln>
          <a:effectLst/>
        </p:spPr>
        <p:txBody>
          <a:bodyPr wrap="square">
            <a:spAutoFit/>
          </a:bodyPr>
          <a:lstStyle/>
          <a:p>
            <a:pPr>
              <a:spcBef>
                <a:spcPts val="0"/>
              </a:spcBef>
            </a:pPr>
            <a:r>
              <a:rPr lang="el-GR" sz="1600" u="sng" dirty="0">
                <a:latin typeface="Calibri" pitchFamily="34" charset="0"/>
                <a:cs typeface="Calibri" pitchFamily="34" charset="0"/>
              </a:rPr>
              <a:t>Όπου:</a:t>
            </a:r>
          </a:p>
          <a:p>
            <a:pPr>
              <a:spcBef>
                <a:spcPts val="0"/>
              </a:spcBef>
            </a:pPr>
            <a:r>
              <a:rPr lang="en-US" sz="1600" dirty="0">
                <a:latin typeface="Calibri" pitchFamily="34" charset="0"/>
                <a:cs typeface="Calibri" pitchFamily="34" charset="0"/>
              </a:rPr>
              <a:t>tan</a:t>
            </a:r>
            <a:r>
              <a:rPr lang="el-GR" sz="1600" dirty="0">
                <a:latin typeface="Calibri" pitchFamily="34" charset="0"/>
                <a:cs typeface="Calibri" pitchFamily="34" charset="0"/>
              </a:rPr>
              <a:t>β</a:t>
            </a:r>
            <a:r>
              <a:rPr lang="en-US" sz="1600" dirty="0">
                <a:latin typeface="Calibri" pitchFamily="34" charset="0"/>
                <a:cs typeface="Calibri" pitchFamily="34" charset="0"/>
              </a:rPr>
              <a:t>, </a:t>
            </a:r>
            <a:r>
              <a:rPr lang="el-GR" sz="1600" dirty="0">
                <a:latin typeface="Calibri" pitchFamily="34" charset="0"/>
                <a:cs typeface="Calibri" pitchFamily="34" charset="0"/>
              </a:rPr>
              <a:t>κλίση πυθμένα</a:t>
            </a:r>
            <a:r>
              <a:rPr lang="en-US" sz="1600" dirty="0">
                <a:latin typeface="Calibri" pitchFamily="34" charset="0"/>
                <a:cs typeface="Calibri" pitchFamily="34" charset="0"/>
              </a:rPr>
              <a:t>, </a:t>
            </a:r>
            <a:r>
              <a:rPr lang="el-GR" sz="1600" dirty="0" err="1">
                <a:latin typeface="Calibri" pitchFamily="34" charset="0"/>
                <a:cs typeface="Calibri" pitchFamily="34" charset="0"/>
              </a:rPr>
              <a:t>Ηο</a:t>
            </a:r>
            <a:r>
              <a:rPr lang="en-US" sz="1600" dirty="0">
                <a:latin typeface="Calibri" pitchFamily="34" charset="0"/>
                <a:cs typeface="Calibri" pitchFamily="34" charset="0"/>
              </a:rPr>
              <a:t>/Lo</a:t>
            </a:r>
            <a:r>
              <a:rPr lang="el-GR" sz="1600" dirty="0">
                <a:latin typeface="Calibri" pitchFamily="34" charset="0"/>
                <a:cs typeface="Calibri" pitchFamily="34" charset="0"/>
              </a:rPr>
              <a:t>, καμπυλότητα (στα βαθιά νερά)</a:t>
            </a:r>
          </a:p>
        </p:txBody>
      </p:sp>
      <p:sp>
        <p:nvSpPr>
          <p:cNvPr id="35"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l-GR" sz="2800" b="1" i="0" u="none" strike="noStrike" kern="1200" cap="none" spc="0" normalizeH="0" baseline="0" noProof="0">
                <a:ln>
                  <a:noFill/>
                </a:ln>
                <a:solidFill>
                  <a:sysClr val="windowText" lastClr="000000"/>
                </a:solidFill>
                <a:effectLst/>
                <a:uLnTx/>
                <a:uFillTx/>
                <a:latin typeface="Calibri"/>
                <a:ea typeface="+mn-ea"/>
                <a:cs typeface="+mn-cs"/>
              </a:rPr>
              <a:t>Κυματομηχανική</a:t>
            </a:r>
            <a:endParaRPr kumimoji="0" lang="el-GR" sz="2800" b="1"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36" name="35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37"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38" name="37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39"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grpSp>
        <p:nvGrpSpPr>
          <p:cNvPr id="3" name="Group 19"/>
          <p:cNvGrpSpPr>
            <a:grpSpLocks/>
          </p:cNvGrpSpPr>
          <p:nvPr/>
        </p:nvGrpSpPr>
        <p:grpSpPr bwMode="auto">
          <a:xfrm>
            <a:off x="5148064" y="908720"/>
            <a:ext cx="3887787" cy="5877372"/>
            <a:chOff x="2977" y="73"/>
            <a:chExt cx="2677" cy="3947"/>
          </a:xfrm>
        </p:grpSpPr>
        <p:pic>
          <p:nvPicPr>
            <p:cNvPr id="41" name="Picture 5" descr="wav010702"/>
            <p:cNvPicPr>
              <a:picLocks noChangeAspect="1" noChangeArrowheads="1"/>
            </p:cNvPicPr>
            <p:nvPr/>
          </p:nvPicPr>
          <p:blipFill>
            <a:blip r:embed="rId5" cstate="print">
              <a:lum bright="-8000" contrast="14000"/>
            </a:blip>
            <a:srcRect/>
            <a:stretch>
              <a:fillRect/>
            </a:stretch>
          </p:blipFill>
          <p:spPr bwMode="auto">
            <a:xfrm>
              <a:off x="2977" y="73"/>
              <a:ext cx="2677" cy="3947"/>
            </a:xfrm>
            <a:prstGeom prst="rect">
              <a:avLst/>
            </a:prstGeom>
            <a:noFill/>
            <a:ln w="44450" algn="ctr">
              <a:solidFill>
                <a:srgbClr val="FF0000"/>
              </a:solidFill>
              <a:miter lim="800000"/>
              <a:headEnd/>
              <a:tailEnd/>
            </a:ln>
            <a:effectLst/>
          </p:spPr>
        </p:pic>
        <p:sp>
          <p:nvSpPr>
            <p:cNvPr id="42" name="Rectangle 12"/>
            <p:cNvSpPr>
              <a:spLocks noChangeArrowheads="1"/>
            </p:cNvSpPr>
            <p:nvPr/>
          </p:nvSpPr>
          <p:spPr bwMode="auto">
            <a:xfrm>
              <a:off x="5103" y="74"/>
              <a:ext cx="408" cy="181"/>
            </a:xfrm>
            <a:prstGeom prst="rect">
              <a:avLst/>
            </a:prstGeom>
            <a:solidFill>
              <a:schemeClr val="accent1">
                <a:alpha val="50000"/>
              </a:schemeClr>
            </a:solidFill>
            <a:ln w="25400" algn="ctr">
              <a:solidFill>
                <a:srgbClr val="FF6600"/>
              </a:solidFill>
              <a:miter lim="800000"/>
              <a:headEnd/>
              <a:tailEnd/>
            </a:ln>
            <a:effectLst/>
          </p:spPr>
          <p:txBody>
            <a:bodyPr anchor="ctr">
              <a:spAutoFit/>
            </a:bodyPr>
            <a:lstStyle/>
            <a:p>
              <a:endParaRPr lang="en-GB" sz="1800">
                <a:solidFill>
                  <a:srgbClr val="000000"/>
                </a:solidFill>
                <a:latin typeface="Arial" charset="0"/>
              </a:endParaRPr>
            </a:p>
          </p:txBody>
        </p:sp>
        <p:sp>
          <p:nvSpPr>
            <p:cNvPr id="43" name="Rectangle 13"/>
            <p:cNvSpPr>
              <a:spLocks noChangeArrowheads="1"/>
            </p:cNvSpPr>
            <p:nvPr/>
          </p:nvSpPr>
          <p:spPr bwMode="auto">
            <a:xfrm>
              <a:off x="5103" y="1117"/>
              <a:ext cx="499" cy="181"/>
            </a:xfrm>
            <a:prstGeom prst="rect">
              <a:avLst/>
            </a:prstGeom>
            <a:solidFill>
              <a:schemeClr val="accent1">
                <a:alpha val="50000"/>
              </a:schemeClr>
            </a:solidFill>
            <a:ln w="25400" algn="ctr">
              <a:solidFill>
                <a:srgbClr val="FF6600"/>
              </a:solidFill>
              <a:miter lim="800000"/>
              <a:headEnd/>
              <a:tailEnd/>
            </a:ln>
            <a:effectLst/>
          </p:spPr>
          <p:txBody>
            <a:bodyPr anchor="ctr">
              <a:spAutoFit/>
            </a:bodyPr>
            <a:lstStyle/>
            <a:p>
              <a:endParaRPr lang="en-GB" sz="1800">
                <a:solidFill>
                  <a:srgbClr val="000000"/>
                </a:solidFill>
                <a:latin typeface="Arial" charset="0"/>
              </a:endParaRPr>
            </a:p>
          </p:txBody>
        </p:sp>
        <p:sp>
          <p:nvSpPr>
            <p:cNvPr id="44" name="Rectangle 14"/>
            <p:cNvSpPr>
              <a:spLocks noChangeArrowheads="1"/>
            </p:cNvSpPr>
            <p:nvPr/>
          </p:nvSpPr>
          <p:spPr bwMode="auto">
            <a:xfrm>
              <a:off x="5148" y="2024"/>
              <a:ext cx="408" cy="181"/>
            </a:xfrm>
            <a:prstGeom prst="rect">
              <a:avLst/>
            </a:prstGeom>
            <a:solidFill>
              <a:schemeClr val="accent1">
                <a:alpha val="50000"/>
              </a:schemeClr>
            </a:solidFill>
            <a:ln w="25400" algn="ctr">
              <a:solidFill>
                <a:srgbClr val="FF6600"/>
              </a:solidFill>
              <a:miter lim="800000"/>
              <a:headEnd/>
              <a:tailEnd/>
            </a:ln>
            <a:effectLst/>
          </p:spPr>
          <p:txBody>
            <a:bodyPr anchor="ctr">
              <a:spAutoFit/>
            </a:bodyPr>
            <a:lstStyle/>
            <a:p>
              <a:endParaRPr lang="en-GB" sz="1800">
                <a:solidFill>
                  <a:srgbClr val="000000"/>
                </a:solidFill>
                <a:latin typeface="Arial" charset="0"/>
              </a:endParaRPr>
            </a:p>
          </p:txBody>
        </p:sp>
        <p:sp>
          <p:nvSpPr>
            <p:cNvPr id="45" name="Rectangle 15"/>
            <p:cNvSpPr>
              <a:spLocks noChangeArrowheads="1"/>
            </p:cNvSpPr>
            <p:nvPr/>
          </p:nvSpPr>
          <p:spPr bwMode="auto">
            <a:xfrm>
              <a:off x="5103" y="3067"/>
              <a:ext cx="408" cy="181"/>
            </a:xfrm>
            <a:prstGeom prst="rect">
              <a:avLst/>
            </a:prstGeom>
            <a:solidFill>
              <a:schemeClr val="accent1">
                <a:alpha val="50000"/>
              </a:schemeClr>
            </a:solidFill>
            <a:ln w="25400" algn="ctr">
              <a:solidFill>
                <a:srgbClr val="FF6600"/>
              </a:solidFill>
              <a:miter lim="800000"/>
              <a:headEnd/>
              <a:tailEnd/>
            </a:ln>
            <a:effectLst/>
          </p:spPr>
          <p:txBody>
            <a:bodyPr anchor="ctr">
              <a:spAutoFit/>
            </a:bodyPr>
            <a:lstStyle/>
            <a:p>
              <a:endParaRPr lang="en-GB" sz="1800">
                <a:solidFill>
                  <a:srgbClr val="000000"/>
                </a:solidFill>
                <a:latin typeface="Arial" charset="0"/>
              </a:endParaRPr>
            </a:p>
          </p:txBody>
        </p:sp>
      </p:grpSp>
      <p:sp>
        <p:nvSpPr>
          <p:cNvPr id="46" name="45 - Ορθογώνιο"/>
          <p:cNvSpPr/>
          <p:nvPr/>
        </p:nvSpPr>
        <p:spPr>
          <a:xfrm>
            <a:off x="0" y="836712"/>
            <a:ext cx="4427984" cy="830997"/>
          </a:xfrm>
          <a:prstGeom prst="rect">
            <a:avLst/>
          </a:prstGeom>
        </p:spPr>
        <p:txBody>
          <a:bodyPr wrap="square">
            <a:spAutoFit/>
          </a:bodyPr>
          <a:lstStyle/>
          <a:p>
            <a:r>
              <a:rPr lang="el-GR" i="1" u="sng" dirty="0">
                <a:latin typeface="+mj-lt"/>
              </a:rPr>
              <a:t>Διαμόρφωση του κύματος στην παράκτια ζώνη</a:t>
            </a:r>
            <a:r>
              <a:rPr lang="en-GB" i="1" u="sng" dirty="0">
                <a:latin typeface="+mj-lt"/>
              </a:rPr>
              <a:t>: </a:t>
            </a:r>
            <a:r>
              <a:rPr lang="el-GR" i="1" u="sng" dirty="0">
                <a:solidFill>
                  <a:srgbClr val="3333FF"/>
                </a:solidFill>
                <a:latin typeface="+mj-lt"/>
              </a:rPr>
              <a:t>Θραύση</a:t>
            </a:r>
            <a:endParaRPr lang="en-GB" i="1" u="sng" dirty="0">
              <a:solidFill>
                <a:srgbClr val="3333FF"/>
              </a:solidFill>
              <a:latin typeface="+mj-lt"/>
            </a:endParaRPr>
          </a:p>
        </p:txBody>
      </p:sp>
      <p:graphicFrame>
        <p:nvGraphicFramePr>
          <p:cNvPr id="631811" name="Object 3"/>
          <p:cNvGraphicFramePr>
            <a:graphicFrameLocks noChangeAspect="1"/>
          </p:cNvGraphicFramePr>
          <p:nvPr/>
        </p:nvGraphicFramePr>
        <p:xfrm>
          <a:off x="467544" y="3140968"/>
          <a:ext cx="1750665" cy="807202"/>
        </p:xfrm>
        <a:graphic>
          <a:graphicData uri="http://schemas.openxmlformats.org/presentationml/2006/ole">
            <mc:AlternateContent xmlns:mc="http://schemas.openxmlformats.org/markup-compatibility/2006">
              <mc:Choice xmlns:v="urn:schemas-microsoft-com:vml" Requires="v">
                <p:oleObj spid="_x0000_s5129" name="Εξίσωση" r:id="rId6" imgW="965160" imgH="444240" progId="Equation.3">
                  <p:embed/>
                </p:oleObj>
              </mc:Choice>
              <mc:Fallback>
                <p:oleObj name="Εξίσωση" r:id="rId6" imgW="965160" imgH="44424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544" y="3140968"/>
                        <a:ext cx="1750665" cy="8072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algn="ctr" eaLnBrk="0" hangingPunct="0">
              <a:defRPr/>
            </a:pPr>
            <a:r>
              <a:rPr lang="el-GR" sz="2800" b="1">
                <a:solidFill>
                  <a:sysClr val="windowText" lastClr="000000"/>
                </a:solidFill>
                <a:latin typeface="Calibri"/>
              </a:rPr>
              <a:t>Κυματομηχανική</a:t>
            </a:r>
            <a:endParaRPr lang="el-GR" sz="2800" b="1" dirty="0">
              <a:solidFill>
                <a:sysClr val="windowText" lastClr="000000"/>
              </a:solidFill>
              <a:latin typeface="Bookman Old Style" pitchFamily="18" charset="0"/>
            </a:endParaRPr>
          </a:p>
        </p:txBody>
      </p:sp>
      <p:cxnSp>
        <p:nvCxnSpPr>
          <p:cNvPr id="44" name="43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45"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algn="ctr" fontAlgn="auto">
              <a:spcBef>
                <a:spcPts val="0"/>
              </a:spcBef>
              <a:spcAft>
                <a:spcPts val="0"/>
              </a:spcAft>
              <a:defRPr/>
            </a:pPr>
            <a:endParaRPr lang="el-GR" sz="3200" kern="0" dirty="0">
              <a:solidFill>
                <a:prstClr val="black"/>
              </a:solidFill>
              <a:latin typeface="Bookman Old Style" pitchFamily="18" charset="0"/>
            </a:endParaRPr>
          </a:p>
        </p:txBody>
      </p:sp>
      <p:cxnSp>
        <p:nvCxnSpPr>
          <p:cNvPr id="46" name="45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47" name="Picture 2"/>
          <p:cNvPicPr>
            <a:picLocks noChangeAspect="1" noChangeArrowheads="1"/>
          </p:cNvPicPr>
          <p:nvPr/>
        </p:nvPicPr>
        <p:blipFill>
          <a:blip r:embed="rId2" cstate="print"/>
          <a:srcRect/>
          <a:stretch>
            <a:fillRect/>
          </a:stretch>
        </p:blipFill>
        <p:spPr bwMode="auto">
          <a:xfrm>
            <a:off x="0" y="0"/>
            <a:ext cx="780777" cy="785292"/>
          </a:xfrm>
          <a:prstGeom prst="rect">
            <a:avLst/>
          </a:prstGeom>
          <a:blipFill>
            <a:blip r:embed="rId3"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57" name="56 - Ορθογώνιο"/>
          <p:cNvSpPr/>
          <p:nvPr/>
        </p:nvSpPr>
        <p:spPr>
          <a:xfrm>
            <a:off x="899592" y="836712"/>
            <a:ext cx="7560840" cy="461665"/>
          </a:xfrm>
          <a:prstGeom prst="rect">
            <a:avLst/>
          </a:prstGeom>
        </p:spPr>
        <p:txBody>
          <a:bodyPr wrap="square">
            <a:spAutoFit/>
          </a:bodyPr>
          <a:lstStyle/>
          <a:p>
            <a:r>
              <a:rPr lang="el-GR" i="1" u="sng" dirty="0">
                <a:solidFill>
                  <a:prstClr val="black"/>
                </a:solidFill>
                <a:latin typeface="Calibri"/>
              </a:rPr>
              <a:t>Διαμόρφωση του κύματος στην παράκτια ζώνη</a:t>
            </a:r>
            <a:r>
              <a:rPr lang="en-GB" i="1" u="sng" dirty="0">
                <a:solidFill>
                  <a:prstClr val="black"/>
                </a:solidFill>
                <a:latin typeface="Calibri"/>
              </a:rPr>
              <a:t>: </a:t>
            </a:r>
            <a:r>
              <a:rPr lang="el-GR" i="1" u="sng" dirty="0">
                <a:solidFill>
                  <a:srgbClr val="3333FF"/>
                </a:solidFill>
                <a:latin typeface="Calibri"/>
              </a:rPr>
              <a:t>Θραύση</a:t>
            </a:r>
            <a:endParaRPr lang="en-GB" i="1" u="sng" dirty="0">
              <a:solidFill>
                <a:srgbClr val="3333FF"/>
              </a:solidFill>
              <a:latin typeface="Calibri"/>
            </a:endParaRPr>
          </a:p>
        </p:txBody>
      </p:sp>
      <p:sp>
        <p:nvSpPr>
          <p:cNvPr id="19" name="Rectangle 6"/>
          <p:cNvSpPr>
            <a:spLocks noChangeArrowheads="1"/>
          </p:cNvSpPr>
          <p:nvPr/>
        </p:nvSpPr>
        <p:spPr bwMode="auto">
          <a:xfrm>
            <a:off x="2123728" y="1278624"/>
            <a:ext cx="5219700" cy="402546"/>
          </a:xfrm>
          <a:prstGeom prst="rect">
            <a:avLst/>
          </a:prstGeom>
          <a:noFill/>
          <a:ln w="9525" algn="ctr">
            <a:noFill/>
            <a:miter lim="800000"/>
            <a:headEnd/>
            <a:tailEnd/>
          </a:ln>
          <a:effectLst/>
        </p:spPr>
        <p:txBody>
          <a:bodyPr anchor="ctr">
            <a:spAutoFit/>
          </a:bodyPr>
          <a:lstStyle/>
          <a:p>
            <a:pPr algn="justLow">
              <a:lnSpc>
                <a:spcPct val="120000"/>
              </a:lnSpc>
            </a:pPr>
            <a:r>
              <a:rPr lang="el-GR" sz="1800" b="1" dirty="0">
                <a:solidFill>
                  <a:srgbClr val="3333FF"/>
                </a:solidFill>
                <a:latin typeface="Calibri" pitchFamily="34" charset="0"/>
                <a:cs typeface="Calibri" pitchFamily="34" charset="0"/>
              </a:rPr>
              <a:t>Θραύση στην παράκτια περιοχή (ρηχά νερά)</a:t>
            </a:r>
          </a:p>
        </p:txBody>
      </p:sp>
      <p:sp>
        <p:nvSpPr>
          <p:cNvPr id="11" name="Rectangle 15"/>
          <p:cNvSpPr>
            <a:spLocks noChangeArrowheads="1"/>
          </p:cNvSpPr>
          <p:nvPr/>
        </p:nvSpPr>
        <p:spPr bwMode="auto">
          <a:xfrm>
            <a:off x="467544" y="1700808"/>
            <a:ext cx="8316416" cy="2246769"/>
          </a:xfrm>
          <a:prstGeom prst="rect">
            <a:avLst/>
          </a:prstGeom>
          <a:noFill/>
          <a:ln w="9525" algn="ctr">
            <a:noFill/>
            <a:miter lim="800000"/>
            <a:headEnd/>
            <a:tailEnd/>
          </a:ln>
          <a:effectLst/>
        </p:spPr>
        <p:txBody>
          <a:bodyPr wrap="square" anchor="ctr">
            <a:spAutoFit/>
          </a:bodyPr>
          <a:lstStyle/>
          <a:p>
            <a:r>
              <a:rPr lang="el-GR" sz="2000" b="1" i="1" dirty="0">
                <a:latin typeface="Calibri" pitchFamily="34" charset="0"/>
                <a:cs typeface="Calibri" pitchFamily="34" charset="0"/>
              </a:rPr>
              <a:t>Τα κύματα διασκόρπισης/υπερχείλισης (</a:t>
            </a:r>
            <a:r>
              <a:rPr lang="el-GR" sz="2000" b="1" i="1" dirty="0" err="1">
                <a:latin typeface="Calibri" pitchFamily="34" charset="0"/>
                <a:cs typeface="Calibri" pitchFamily="34" charset="0"/>
              </a:rPr>
              <a:t>spilling</a:t>
            </a:r>
            <a:r>
              <a:rPr lang="el-GR" sz="2000" b="1" i="1" dirty="0">
                <a:latin typeface="Calibri" pitchFamily="34" charset="0"/>
                <a:cs typeface="Calibri" pitchFamily="34" charset="0"/>
              </a:rPr>
              <a:t> </a:t>
            </a:r>
            <a:r>
              <a:rPr lang="el-GR" sz="2000" b="1" i="1" dirty="0" err="1">
                <a:latin typeface="Calibri" pitchFamily="34" charset="0"/>
                <a:cs typeface="Calibri" pitchFamily="34" charset="0"/>
              </a:rPr>
              <a:t>breakers</a:t>
            </a:r>
            <a:r>
              <a:rPr lang="el-GR" sz="2000" b="1" i="1" dirty="0">
                <a:latin typeface="Calibri" pitchFamily="34" charset="0"/>
                <a:cs typeface="Calibri" pitchFamily="34" charset="0"/>
              </a:rPr>
              <a:t>) </a:t>
            </a:r>
            <a:r>
              <a:rPr lang="el-GR" sz="2000" dirty="0">
                <a:latin typeface="Calibri" pitchFamily="34" charset="0"/>
                <a:cs typeface="Calibri" pitchFamily="34" charset="0"/>
              </a:rPr>
              <a:t>που διασπείρονται με πολύ αφρό που δημιουργείται λόγω της αναταραχής όταν η κορυφή ξεπερνά σε ταχύτητα το κύριο σώμα τους καλύπτοντας προοδευτικά το μέτωπο του κύματος. </a:t>
            </a:r>
          </a:p>
          <a:p>
            <a:r>
              <a:rPr lang="el-GR" sz="2000" dirty="0">
                <a:latin typeface="Calibri" pitchFamily="34" charset="0"/>
                <a:cs typeface="Calibri" pitchFamily="34" charset="0"/>
              </a:rPr>
              <a:t>Συνήθως τέτοιου είδους κυματισμό συναντάμε σε ακτές με μικρές κλίσεις (&lt;3</a:t>
            </a:r>
            <a:r>
              <a:rPr lang="el-GR" sz="2000" dirty="0">
                <a:latin typeface="Calibri"/>
                <a:cs typeface="Calibri"/>
              </a:rPr>
              <a:t>⁰</a:t>
            </a:r>
            <a:r>
              <a:rPr lang="el-GR" sz="2000" dirty="0">
                <a:latin typeface="Calibri" pitchFamily="34" charset="0"/>
                <a:cs typeface="Calibri" pitchFamily="34" charset="0"/>
              </a:rPr>
              <a:t>) κατά τη διάρκεια μιας καταιγίδας όπου τα κύματα είναι απότομα (μικρού μήκους και μεγάλου ύψους).</a:t>
            </a:r>
            <a:endParaRPr lang="el-GR" sz="2000" dirty="0">
              <a:solidFill>
                <a:srgbClr val="000000"/>
              </a:solidFill>
              <a:latin typeface="Calibri" pitchFamily="34" charset="0"/>
              <a:cs typeface="Calibri" pitchFamily="34" charset="0"/>
            </a:endParaRPr>
          </a:p>
        </p:txBody>
      </p:sp>
      <p:pic>
        <p:nvPicPr>
          <p:cNvPr id="10" name="Picture 5" descr="wav010702"/>
          <p:cNvPicPr>
            <a:picLocks noChangeAspect="1" noChangeArrowheads="1"/>
          </p:cNvPicPr>
          <p:nvPr/>
        </p:nvPicPr>
        <p:blipFill>
          <a:blip r:embed="rId4" cstate="print">
            <a:lum bright="-8000" contrast="14000"/>
          </a:blip>
          <a:srcRect b="75107"/>
          <a:stretch>
            <a:fillRect/>
          </a:stretch>
        </p:blipFill>
        <p:spPr bwMode="auto">
          <a:xfrm>
            <a:off x="107504" y="4293096"/>
            <a:ext cx="5508104" cy="2123606"/>
          </a:xfrm>
          <a:prstGeom prst="rect">
            <a:avLst/>
          </a:prstGeom>
          <a:noFill/>
          <a:ln w="44450" algn="ctr">
            <a:solidFill>
              <a:srgbClr val="FF0000"/>
            </a:solidFill>
            <a:miter lim="800000"/>
            <a:headEnd/>
            <a:tailEnd/>
          </a:ln>
          <a:effectLst/>
        </p:spPr>
      </p:pic>
      <p:pic>
        <p:nvPicPr>
          <p:cNvPr id="650241" name="Picture 1"/>
          <p:cNvPicPr>
            <a:picLocks noChangeAspect="1" noChangeArrowheads="1"/>
          </p:cNvPicPr>
          <p:nvPr/>
        </p:nvPicPr>
        <p:blipFill>
          <a:blip r:embed="rId5" cstate="print"/>
          <a:srcRect/>
          <a:stretch>
            <a:fillRect/>
          </a:stretch>
        </p:blipFill>
        <p:spPr bwMode="auto">
          <a:xfrm>
            <a:off x="5724128" y="4221088"/>
            <a:ext cx="3400425" cy="229552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algn="ctr" eaLnBrk="0" hangingPunct="0">
              <a:defRPr/>
            </a:pPr>
            <a:r>
              <a:rPr lang="el-GR" sz="2800" b="1">
                <a:solidFill>
                  <a:sysClr val="windowText" lastClr="000000"/>
                </a:solidFill>
                <a:latin typeface="Calibri"/>
              </a:rPr>
              <a:t>Κυματομηχανική</a:t>
            </a:r>
            <a:endParaRPr lang="el-GR" sz="2800" b="1" dirty="0">
              <a:solidFill>
                <a:sysClr val="windowText" lastClr="000000"/>
              </a:solidFill>
              <a:latin typeface="Bookman Old Style" pitchFamily="18" charset="0"/>
            </a:endParaRPr>
          </a:p>
        </p:txBody>
      </p:sp>
      <p:cxnSp>
        <p:nvCxnSpPr>
          <p:cNvPr id="44" name="43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45"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algn="ctr" fontAlgn="auto">
              <a:spcBef>
                <a:spcPts val="0"/>
              </a:spcBef>
              <a:spcAft>
                <a:spcPts val="0"/>
              </a:spcAft>
              <a:defRPr/>
            </a:pPr>
            <a:endParaRPr lang="el-GR" sz="3200" kern="0" dirty="0">
              <a:solidFill>
                <a:prstClr val="black"/>
              </a:solidFill>
              <a:latin typeface="Bookman Old Style" pitchFamily="18" charset="0"/>
            </a:endParaRPr>
          </a:p>
        </p:txBody>
      </p:sp>
      <p:cxnSp>
        <p:nvCxnSpPr>
          <p:cNvPr id="46" name="45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47" name="Picture 2"/>
          <p:cNvPicPr>
            <a:picLocks noChangeAspect="1" noChangeArrowheads="1"/>
          </p:cNvPicPr>
          <p:nvPr/>
        </p:nvPicPr>
        <p:blipFill>
          <a:blip r:embed="rId2" cstate="print"/>
          <a:srcRect/>
          <a:stretch>
            <a:fillRect/>
          </a:stretch>
        </p:blipFill>
        <p:spPr bwMode="auto">
          <a:xfrm>
            <a:off x="0" y="0"/>
            <a:ext cx="780777" cy="785292"/>
          </a:xfrm>
          <a:prstGeom prst="rect">
            <a:avLst/>
          </a:prstGeom>
          <a:blipFill>
            <a:blip r:embed="rId3"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57" name="56 - Ορθογώνιο"/>
          <p:cNvSpPr/>
          <p:nvPr/>
        </p:nvSpPr>
        <p:spPr>
          <a:xfrm>
            <a:off x="899592" y="836712"/>
            <a:ext cx="7560840" cy="461665"/>
          </a:xfrm>
          <a:prstGeom prst="rect">
            <a:avLst/>
          </a:prstGeom>
        </p:spPr>
        <p:txBody>
          <a:bodyPr wrap="square">
            <a:spAutoFit/>
          </a:bodyPr>
          <a:lstStyle/>
          <a:p>
            <a:r>
              <a:rPr lang="el-GR" i="1" u="sng" dirty="0">
                <a:solidFill>
                  <a:prstClr val="black"/>
                </a:solidFill>
                <a:latin typeface="Calibri"/>
              </a:rPr>
              <a:t>Διαμόρφωση του κύματος στην παράκτια ζώνη</a:t>
            </a:r>
            <a:r>
              <a:rPr lang="en-GB" i="1" u="sng" dirty="0">
                <a:solidFill>
                  <a:prstClr val="black"/>
                </a:solidFill>
                <a:latin typeface="Calibri"/>
              </a:rPr>
              <a:t>: </a:t>
            </a:r>
            <a:r>
              <a:rPr lang="el-GR" i="1" u="sng" dirty="0">
                <a:solidFill>
                  <a:srgbClr val="FF0000"/>
                </a:solidFill>
                <a:latin typeface="Calibri"/>
              </a:rPr>
              <a:t>Θραύση</a:t>
            </a:r>
            <a:endParaRPr lang="en-GB" i="1" u="sng" dirty="0">
              <a:solidFill>
                <a:srgbClr val="FF0000"/>
              </a:solidFill>
              <a:latin typeface="Calibri"/>
            </a:endParaRPr>
          </a:p>
        </p:txBody>
      </p:sp>
      <p:sp>
        <p:nvSpPr>
          <p:cNvPr id="19" name="Rectangle 6"/>
          <p:cNvSpPr>
            <a:spLocks noChangeArrowheads="1"/>
          </p:cNvSpPr>
          <p:nvPr/>
        </p:nvSpPr>
        <p:spPr bwMode="auto">
          <a:xfrm>
            <a:off x="2123728" y="1278624"/>
            <a:ext cx="5219700" cy="402546"/>
          </a:xfrm>
          <a:prstGeom prst="rect">
            <a:avLst/>
          </a:prstGeom>
          <a:noFill/>
          <a:ln w="9525" algn="ctr">
            <a:noFill/>
            <a:miter lim="800000"/>
            <a:headEnd/>
            <a:tailEnd/>
          </a:ln>
          <a:effectLst/>
        </p:spPr>
        <p:txBody>
          <a:bodyPr anchor="ctr">
            <a:spAutoFit/>
          </a:bodyPr>
          <a:lstStyle/>
          <a:p>
            <a:pPr algn="justLow">
              <a:lnSpc>
                <a:spcPct val="120000"/>
              </a:lnSpc>
            </a:pPr>
            <a:r>
              <a:rPr lang="el-GR" sz="1800" b="1" dirty="0">
                <a:solidFill>
                  <a:srgbClr val="3333FF"/>
                </a:solidFill>
                <a:latin typeface="Calibri" pitchFamily="34" charset="0"/>
                <a:cs typeface="Calibri" pitchFamily="34" charset="0"/>
              </a:rPr>
              <a:t>Θραύση στην παράκτια περιοχή (ρηχά νερά)</a:t>
            </a:r>
          </a:p>
        </p:txBody>
      </p:sp>
      <p:sp>
        <p:nvSpPr>
          <p:cNvPr id="11" name="Rectangle 15"/>
          <p:cNvSpPr>
            <a:spLocks noChangeArrowheads="1"/>
          </p:cNvSpPr>
          <p:nvPr/>
        </p:nvSpPr>
        <p:spPr bwMode="auto">
          <a:xfrm>
            <a:off x="395536" y="1628800"/>
            <a:ext cx="8496944" cy="2554545"/>
          </a:xfrm>
          <a:prstGeom prst="rect">
            <a:avLst/>
          </a:prstGeom>
          <a:noFill/>
          <a:ln w="9525" algn="ctr">
            <a:noFill/>
            <a:miter lim="800000"/>
            <a:headEnd/>
            <a:tailEnd/>
          </a:ln>
          <a:effectLst/>
        </p:spPr>
        <p:txBody>
          <a:bodyPr wrap="square" anchor="ctr">
            <a:spAutoFit/>
          </a:bodyPr>
          <a:lstStyle/>
          <a:p>
            <a:r>
              <a:rPr lang="el-GR" sz="2000" b="1" dirty="0">
                <a:solidFill>
                  <a:srgbClr val="3333FF"/>
                </a:solidFill>
                <a:latin typeface="Calibri" pitchFamily="34" charset="0"/>
                <a:cs typeface="Calibri" pitchFamily="34" charset="0"/>
              </a:rPr>
              <a:t>Τα κύματα κατάδυσης (</a:t>
            </a:r>
            <a:r>
              <a:rPr lang="el-GR" sz="2000" b="1" dirty="0" err="1">
                <a:solidFill>
                  <a:srgbClr val="3333FF"/>
                </a:solidFill>
                <a:latin typeface="Calibri" pitchFamily="34" charset="0"/>
                <a:cs typeface="Calibri" pitchFamily="34" charset="0"/>
              </a:rPr>
              <a:t>plunging</a:t>
            </a:r>
            <a:r>
              <a:rPr lang="el-GR" sz="2000" b="1" dirty="0">
                <a:solidFill>
                  <a:srgbClr val="3333FF"/>
                </a:solidFill>
                <a:latin typeface="Calibri" pitchFamily="34" charset="0"/>
                <a:cs typeface="Calibri" pitchFamily="34" charset="0"/>
              </a:rPr>
              <a:t> </a:t>
            </a:r>
            <a:r>
              <a:rPr lang="el-GR" sz="2000" b="1" dirty="0" err="1">
                <a:solidFill>
                  <a:srgbClr val="3333FF"/>
                </a:solidFill>
                <a:latin typeface="Calibri" pitchFamily="34" charset="0"/>
                <a:cs typeface="Calibri" pitchFamily="34" charset="0"/>
              </a:rPr>
              <a:t>breakers</a:t>
            </a:r>
            <a:r>
              <a:rPr lang="el-GR" sz="2000" b="1" dirty="0">
                <a:solidFill>
                  <a:srgbClr val="3333FF"/>
                </a:solidFill>
                <a:latin typeface="Calibri" pitchFamily="34" charset="0"/>
                <a:cs typeface="Calibri" pitchFamily="34" charset="0"/>
              </a:rPr>
              <a:t>) </a:t>
            </a:r>
            <a:r>
              <a:rPr lang="el-GR" sz="2000" dirty="0">
                <a:latin typeface="Calibri" pitchFamily="34" charset="0"/>
                <a:cs typeface="Calibri" pitchFamily="34" charset="0"/>
              </a:rPr>
              <a:t>που είναι τα πλέον θεαματικά καθώς η κορυφή ξεπερνώντας κατά πολύ την ομαδική ταχύτητα του υπόλοιπου κύματος, λίγο πριν σπάσει, παρουσιάζει μια τοξοειδή δομή με κοίλο μέτωπο και κυρτή την πίσω πλευρά. Τη στιγμή του σπασίματος η κορυφή του πέφτει (καταδύεται) με μεγάλη δύναμη καταναλώνοντας έτσι τη περισσότερη ενέργεια του κύματος. </a:t>
            </a:r>
          </a:p>
          <a:p>
            <a:r>
              <a:rPr lang="el-GR" sz="2000" dirty="0">
                <a:latin typeface="Calibri" pitchFamily="34" charset="0"/>
                <a:cs typeface="Calibri" pitchFamily="34" charset="0"/>
              </a:rPr>
              <a:t>Τέτοια κύματα οφείλονται σε μακρινές καταιγίδες και σχετίζονται με ακτές μικρής σχετικά κλίσης (3</a:t>
            </a:r>
            <a:r>
              <a:rPr lang="el-GR" sz="2000" dirty="0">
                <a:latin typeface="Calibri"/>
                <a:cs typeface="Calibri"/>
              </a:rPr>
              <a:t>°</a:t>
            </a:r>
            <a:r>
              <a:rPr lang="el-GR" sz="2000" dirty="0">
                <a:latin typeface="Calibri" pitchFamily="34" charset="0"/>
                <a:cs typeface="Calibri" pitchFamily="34" charset="0"/>
              </a:rPr>
              <a:t>-7</a:t>
            </a:r>
            <a:r>
              <a:rPr lang="el-GR" sz="2000" dirty="0">
                <a:latin typeface="Calibri"/>
                <a:cs typeface="Calibri"/>
              </a:rPr>
              <a:t>°</a:t>
            </a:r>
            <a:r>
              <a:rPr lang="el-GR" sz="2000" dirty="0">
                <a:latin typeface="Calibri" pitchFamily="34" charset="0"/>
                <a:cs typeface="Calibri" pitchFamily="34" charset="0"/>
              </a:rPr>
              <a:t>).</a:t>
            </a:r>
            <a:endParaRPr lang="el-GR" sz="2000" dirty="0">
              <a:solidFill>
                <a:srgbClr val="000000"/>
              </a:solidFill>
              <a:latin typeface="Calibri" pitchFamily="34" charset="0"/>
              <a:cs typeface="Calibri" pitchFamily="34" charset="0"/>
            </a:endParaRPr>
          </a:p>
        </p:txBody>
      </p:sp>
      <p:pic>
        <p:nvPicPr>
          <p:cNvPr id="18" name="Picture 5" descr="wav010702"/>
          <p:cNvPicPr>
            <a:picLocks noChangeAspect="1" noChangeArrowheads="1"/>
          </p:cNvPicPr>
          <p:nvPr/>
        </p:nvPicPr>
        <p:blipFill>
          <a:blip r:embed="rId4" cstate="print">
            <a:lum bright="-8000" contrast="14000"/>
          </a:blip>
          <a:srcRect t="23917" b="54557"/>
          <a:stretch>
            <a:fillRect/>
          </a:stretch>
        </p:blipFill>
        <p:spPr bwMode="auto">
          <a:xfrm>
            <a:off x="71865" y="4437112"/>
            <a:ext cx="5724271" cy="1908407"/>
          </a:xfrm>
          <a:prstGeom prst="rect">
            <a:avLst/>
          </a:prstGeom>
          <a:noFill/>
          <a:ln w="44450" algn="ctr">
            <a:solidFill>
              <a:srgbClr val="FF0000"/>
            </a:solidFill>
            <a:miter lim="800000"/>
            <a:headEnd/>
            <a:tailEnd/>
          </a:ln>
          <a:effectLst/>
        </p:spPr>
      </p:pic>
      <p:pic>
        <p:nvPicPr>
          <p:cNvPr id="649217" name="Picture 1"/>
          <p:cNvPicPr>
            <a:picLocks noChangeAspect="1" noChangeArrowheads="1"/>
          </p:cNvPicPr>
          <p:nvPr/>
        </p:nvPicPr>
        <p:blipFill>
          <a:blip r:embed="rId5" cstate="print"/>
          <a:srcRect/>
          <a:stretch>
            <a:fillRect/>
          </a:stretch>
        </p:blipFill>
        <p:spPr bwMode="auto">
          <a:xfrm>
            <a:off x="5832648" y="4365104"/>
            <a:ext cx="3131840" cy="2105439"/>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8 - Υπότιτλος"/>
          <p:cNvSpPr txBox="1">
            <a:spLocks/>
          </p:cNvSpPr>
          <p:nvPr/>
        </p:nvSpPr>
        <p:spPr>
          <a:xfrm>
            <a:off x="755650" y="1341438"/>
            <a:ext cx="7920038" cy="5111750"/>
          </a:xfrm>
          <a:prstGeom prst="rect">
            <a:avLst/>
          </a:prstGeom>
          <a:noFill/>
          <a:ln w="79375" cmpd="thickThin">
            <a:noFill/>
          </a:ln>
        </p:spPr>
        <p:txBody>
          <a:bodyPr>
            <a:normAutofit/>
          </a:bodyPr>
          <a:lstStyle/>
          <a:p>
            <a:pPr marL="360363" indent="-360363" fontAlgn="auto">
              <a:lnSpc>
                <a:spcPct val="110000"/>
              </a:lnSpc>
              <a:spcBef>
                <a:spcPts val="1200"/>
              </a:spcBef>
              <a:spcAft>
                <a:spcPts val="1200"/>
              </a:spcAft>
              <a:buFont typeface="Courier New" pitchFamily="49" charset="0"/>
              <a:buChar char="o"/>
              <a:defRPr/>
            </a:pPr>
            <a:endParaRPr lang="el-GR" sz="2000" dirty="0">
              <a:solidFill>
                <a:prstClr val="black"/>
              </a:solidFill>
              <a:latin typeface="Calibri"/>
            </a:endParaRPr>
          </a:p>
          <a:p>
            <a:pPr marL="360363" indent="-360363" fontAlgn="auto">
              <a:lnSpc>
                <a:spcPct val="110000"/>
              </a:lnSpc>
              <a:spcBef>
                <a:spcPts val="1200"/>
              </a:spcBef>
              <a:spcAft>
                <a:spcPts val="1200"/>
              </a:spcAft>
              <a:buFont typeface="Courier New" pitchFamily="49" charset="0"/>
              <a:buChar char="o"/>
              <a:defRPr/>
            </a:pPr>
            <a:r>
              <a:rPr lang="el-GR" sz="2000" dirty="0">
                <a:solidFill>
                  <a:prstClr val="black"/>
                </a:solidFill>
                <a:latin typeface="Calibri"/>
              </a:rPr>
              <a:t>Κυματομηχανική</a:t>
            </a:r>
          </a:p>
          <a:p>
            <a:pPr marL="360363" indent="-360363" fontAlgn="auto">
              <a:lnSpc>
                <a:spcPct val="110000"/>
              </a:lnSpc>
              <a:spcBef>
                <a:spcPts val="1200"/>
              </a:spcBef>
              <a:spcAft>
                <a:spcPts val="1200"/>
              </a:spcAft>
              <a:buFont typeface="Courier New" pitchFamily="49" charset="0"/>
              <a:buChar char="o"/>
              <a:defRPr/>
            </a:pPr>
            <a:r>
              <a:rPr lang="el-GR" sz="2000" dirty="0">
                <a:solidFill>
                  <a:prstClr val="black"/>
                </a:solidFill>
                <a:latin typeface="Calibri"/>
              </a:rPr>
              <a:t>Δυναμική </a:t>
            </a:r>
            <a:r>
              <a:rPr lang="el-GR" sz="2000" dirty="0" err="1">
                <a:solidFill>
                  <a:prstClr val="black"/>
                </a:solidFill>
                <a:latin typeface="Calibri"/>
              </a:rPr>
              <a:t>ιζηματολογία</a:t>
            </a:r>
            <a:r>
              <a:rPr lang="el-GR" sz="2000" dirty="0">
                <a:solidFill>
                  <a:prstClr val="black"/>
                </a:solidFill>
                <a:latin typeface="Calibri"/>
              </a:rPr>
              <a:t> - Παράκτια Μορφοδυναμική</a:t>
            </a:r>
          </a:p>
          <a:p>
            <a:pPr marL="360363" indent="-360363" fontAlgn="auto">
              <a:lnSpc>
                <a:spcPct val="110000"/>
              </a:lnSpc>
              <a:spcBef>
                <a:spcPts val="1200"/>
              </a:spcBef>
              <a:spcAft>
                <a:spcPts val="1200"/>
              </a:spcAft>
              <a:buFont typeface="Courier New" pitchFamily="49" charset="0"/>
              <a:buChar char="o"/>
              <a:defRPr/>
            </a:pPr>
            <a:r>
              <a:rPr lang="el-GR" sz="2000" dirty="0">
                <a:solidFill>
                  <a:prstClr val="black"/>
                </a:solidFill>
                <a:latin typeface="Calibri"/>
              </a:rPr>
              <a:t>Παράκτια διάβρωση </a:t>
            </a:r>
          </a:p>
          <a:p>
            <a:pPr marL="360363" indent="-360363" fontAlgn="auto">
              <a:lnSpc>
                <a:spcPct val="110000"/>
              </a:lnSpc>
              <a:spcBef>
                <a:spcPts val="1200"/>
              </a:spcBef>
              <a:spcAft>
                <a:spcPts val="1200"/>
              </a:spcAft>
              <a:buFont typeface="Courier New" pitchFamily="49" charset="0"/>
              <a:buChar char="o"/>
              <a:defRPr/>
            </a:pPr>
            <a:r>
              <a:rPr lang="el-GR" sz="2000" dirty="0">
                <a:solidFill>
                  <a:prstClr val="black"/>
                </a:solidFill>
                <a:latin typeface="Calibri"/>
              </a:rPr>
              <a:t>Παράκτια και Λιμενικά Έργα</a:t>
            </a:r>
          </a:p>
          <a:p>
            <a:pPr marL="360363" indent="-360363" fontAlgn="auto">
              <a:lnSpc>
                <a:spcPct val="110000"/>
              </a:lnSpc>
              <a:spcBef>
                <a:spcPts val="1200"/>
              </a:spcBef>
              <a:spcAft>
                <a:spcPts val="1200"/>
              </a:spcAft>
              <a:buFont typeface="Courier New" pitchFamily="49" charset="0"/>
              <a:buChar char="o"/>
              <a:defRPr/>
            </a:pPr>
            <a:r>
              <a:rPr lang="el-GR" sz="2000" dirty="0">
                <a:solidFill>
                  <a:prstClr val="black"/>
                </a:solidFill>
                <a:latin typeface="Calibri"/>
              </a:rPr>
              <a:t>Μέθοδοι παρακολούθησης και μοντελοποίησης Παράκτιας Μορφοδυναμικής</a:t>
            </a:r>
          </a:p>
        </p:txBody>
      </p:sp>
      <p:sp>
        <p:nvSpPr>
          <p:cNvPr id="5" name="Rectangle 5"/>
          <p:cNvSpPr>
            <a:spLocks noChangeArrowheads="1"/>
          </p:cNvSpPr>
          <p:nvPr/>
        </p:nvSpPr>
        <p:spPr bwMode="auto">
          <a:xfrm>
            <a:off x="214313" y="214313"/>
            <a:ext cx="8750300" cy="6500812"/>
          </a:xfrm>
          <a:prstGeom prst="rect">
            <a:avLst/>
          </a:prstGeom>
          <a:noFill/>
          <a:ln w="73025" cmpd="thickThin">
            <a:solidFill>
              <a:srgbClr val="176FB1"/>
            </a:solidFill>
            <a:miter lim="800000"/>
            <a:headEnd/>
            <a:tailEnd/>
          </a:ln>
        </p:spPr>
        <p:txBody>
          <a:bodyPr/>
          <a:lstStyle/>
          <a:p>
            <a:pPr marL="342900" indent="-342900">
              <a:lnSpc>
                <a:spcPct val="105000"/>
              </a:lnSpc>
              <a:spcBef>
                <a:spcPct val="20000"/>
              </a:spcBef>
              <a:buClr>
                <a:srgbClr val="FFFF66"/>
              </a:buClr>
            </a:pPr>
            <a:endParaRPr lang="el-GR">
              <a:solidFill>
                <a:srgbClr val="003366"/>
              </a:solidFill>
              <a:latin typeface="Calibri" pitchFamily="34" charset="0"/>
            </a:endParaRPr>
          </a:p>
        </p:txBody>
      </p:sp>
      <p:sp>
        <p:nvSpPr>
          <p:cNvPr id="6" name="Rectangle 2"/>
          <p:cNvSpPr txBox="1">
            <a:spLocks noChangeArrowheads="1"/>
          </p:cNvSpPr>
          <p:nvPr/>
        </p:nvSpPr>
        <p:spPr bwMode="auto">
          <a:xfrm>
            <a:off x="755576" y="548680"/>
            <a:ext cx="7848872" cy="720080"/>
          </a:xfrm>
          <a:prstGeom prst="rect">
            <a:avLst/>
          </a:prstGeom>
          <a:solidFill>
            <a:schemeClr val="accent5">
              <a:lumMod val="60000"/>
              <a:lumOff val="40000"/>
            </a:schemeClr>
          </a:solidFill>
          <a:ln w="9525">
            <a:noFill/>
            <a:miter lim="800000"/>
            <a:headEnd/>
            <a:tailEnd/>
          </a:ln>
          <a:effectLst>
            <a:glow rad="63500">
              <a:schemeClr val="accent5">
                <a:satMod val="175000"/>
                <a:alpha val="40000"/>
              </a:schemeClr>
            </a:glow>
            <a:outerShdw blurRad="63500" sx="102000" sy="102000" algn="ctr" rotWithShape="0">
              <a:prstClr val="black">
                <a:alpha val="40000"/>
              </a:prstClr>
            </a:outerShdw>
          </a:effectLst>
        </p:spPr>
        <p:txBody>
          <a:bodyPr vert="horz" wrap="square" lIns="91440" tIns="45720" rIns="91440" bIns="45720" numCol="1" anchor="ctr" anchorCtr="0" compatLnSpc="1">
            <a:prstTxWarp prst="textNoShape">
              <a:avLst/>
            </a:prstTxWarp>
          </a:bodyPr>
          <a:lstStyle/>
          <a:p>
            <a:pPr algn="ctr">
              <a:defRPr/>
            </a:pPr>
            <a:r>
              <a:rPr lang="el-GR" sz="3200" b="1" dirty="0">
                <a:solidFill>
                  <a:prstClr val="black"/>
                </a:solidFill>
                <a:latin typeface="Calibri"/>
                <a:cs typeface="Times New Roman" pitchFamily="18" charset="0"/>
              </a:rPr>
              <a:t>Δομή Μαθήματος</a:t>
            </a:r>
            <a:endParaRPr lang="el-GR" sz="3200" dirty="0">
              <a:solidFill>
                <a:prstClr val="black"/>
              </a:solidFill>
              <a:effectLst>
                <a:outerShdw blurRad="38100" dist="38100" dir="2700000" algn="tl">
                  <a:srgbClr val="C0C0C0"/>
                </a:outerShdw>
              </a:effectLst>
            </a:endParaRPr>
          </a:p>
        </p:txBody>
      </p:sp>
      <p:pic>
        <p:nvPicPr>
          <p:cNvPr id="8" name="Picture 2"/>
          <p:cNvPicPr>
            <a:picLocks noChangeAspect="1" noChangeArrowheads="1"/>
          </p:cNvPicPr>
          <p:nvPr/>
        </p:nvPicPr>
        <p:blipFill>
          <a:blip r:embed="rId3" cstate="print"/>
          <a:srcRect/>
          <a:stretch>
            <a:fillRect/>
          </a:stretch>
        </p:blipFill>
        <p:spPr bwMode="auto">
          <a:xfrm>
            <a:off x="755576" y="548680"/>
            <a:ext cx="720080" cy="724244"/>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algn="ctr" eaLnBrk="0" hangingPunct="0">
              <a:defRPr/>
            </a:pPr>
            <a:r>
              <a:rPr lang="el-GR" sz="2800" b="1">
                <a:solidFill>
                  <a:sysClr val="windowText" lastClr="000000"/>
                </a:solidFill>
                <a:latin typeface="Calibri"/>
              </a:rPr>
              <a:t>Κυματομηχανική</a:t>
            </a:r>
            <a:endParaRPr lang="el-GR" sz="2800" b="1" dirty="0">
              <a:solidFill>
                <a:sysClr val="windowText" lastClr="000000"/>
              </a:solidFill>
              <a:latin typeface="Bookman Old Style" pitchFamily="18" charset="0"/>
            </a:endParaRPr>
          </a:p>
        </p:txBody>
      </p:sp>
      <p:cxnSp>
        <p:nvCxnSpPr>
          <p:cNvPr id="44" name="43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45"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algn="ctr" fontAlgn="auto">
              <a:spcBef>
                <a:spcPts val="0"/>
              </a:spcBef>
              <a:spcAft>
                <a:spcPts val="0"/>
              </a:spcAft>
              <a:defRPr/>
            </a:pPr>
            <a:endParaRPr lang="el-GR" sz="3200" kern="0" dirty="0">
              <a:solidFill>
                <a:prstClr val="black"/>
              </a:solidFill>
              <a:latin typeface="Bookman Old Style" pitchFamily="18" charset="0"/>
            </a:endParaRPr>
          </a:p>
        </p:txBody>
      </p:sp>
      <p:cxnSp>
        <p:nvCxnSpPr>
          <p:cNvPr id="46" name="45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47" name="Picture 2"/>
          <p:cNvPicPr>
            <a:picLocks noChangeAspect="1" noChangeArrowheads="1"/>
          </p:cNvPicPr>
          <p:nvPr/>
        </p:nvPicPr>
        <p:blipFill>
          <a:blip r:embed="rId2" cstate="print"/>
          <a:srcRect/>
          <a:stretch>
            <a:fillRect/>
          </a:stretch>
        </p:blipFill>
        <p:spPr bwMode="auto">
          <a:xfrm>
            <a:off x="0" y="0"/>
            <a:ext cx="780777" cy="785292"/>
          </a:xfrm>
          <a:prstGeom prst="rect">
            <a:avLst/>
          </a:prstGeom>
          <a:blipFill>
            <a:blip r:embed="rId3"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57" name="56 - Ορθογώνιο"/>
          <p:cNvSpPr/>
          <p:nvPr/>
        </p:nvSpPr>
        <p:spPr>
          <a:xfrm>
            <a:off x="899592" y="836712"/>
            <a:ext cx="7560840" cy="461665"/>
          </a:xfrm>
          <a:prstGeom prst="rect">
            <a:avLst/>
          </a:prstGeom>
        </p:spPr>
        <p:txBody>
          <a:bodyPr wrap="square">
            <a:spAutoFit/>
          </a:bodyPr>
          <a:lstStyle/>
          <a:p>
            <a:r>
              <a:rPr lang="el-GR" i="1" u="sng" dirty="0">
                <a:solidFill>
                  <a:prstClr val="black"/>
                </a:solidFill>
                <a:latin typeface="Calibri"/>
              </a:rPr>
              <a:t>Διαμόρφωση του κύματος στην παράκτια ζώνη</a:t>
            </a:r>
            <a:r>
              <a:rPr lang="en-GB" i="1" u="sng" dirty="0">
                <a:solidFill>
                  <a:prstClr val="black"/>
                </a:solidFill>
                <a:latin typeface="Calibri"/>
              </a:rPr>
              <a:t>: </a:t>
            </a:r>
            <a:r>
              <a:rPr lang="el-GR" i="1" u="sng" dirty="0">
                <a:solidFill>
                  <a:srgbClr val="3333FF"/>
                </a:solidFill>
                <a:latin typeface="Calibri"/>
              </a:rPr>
              <a:t>Θραύση</a:t>
            </a:r>
            <a:endParaRPr lang="en-GB" i="1" u="sng" dirty="0">
              <a:solidFill>
                <a:srgbClr val="3333FF"/>
              </a:solidFill>
              <a:latin typeface="Calibri"/>
            </a:endParaRPr>
          </a:p>
        </p:txBody>
      </p:sp>
      <p:sp>
        <p:nvSpPr>
          <p:cNvPr id="19" name="Rectangle 6"/>
          <p:cNvSpPr>
            <a:spLocks noChangeArrowheads="1"/>
          </p:cNvSpPr>
          <p:nvPr/>
        </p:nvSpPr>
        <p:spPr bwMode="auto">
          <a:xfrm>
            <a:off x="2123728" y="1278624"/>
            <a:ext cx="5219700" cy="402546"/>
          </a:xfrm>
          <a:prstGeom prst="rect">
            <a:avLst/>
          </a:prstGeom>
          <a:noFill/>
          <a:ln w="9525" algn="ctr">
            <a:noFill/>
            <a:miter lim="800000"/>
            <a:headEnd/>
            <a:tailEnd/>
          </a:ln>
          <a:effectLst/>
        </p:spPr>
        <p:txBody>
          <a:bodyPr anchor="ctr">
            <a:spAutoFit/>
          </a:bodyPr>
          <a:lstStyle/>
          <a:p>
            <a:pPr algn="justLow">
              <a:lnSpc>
                <a:spcPct val="120000"/>
              </a:lnSpc>
            </a:pPr>
            <a:r>
              <a:rPr lang="el-GR" sz="1800" b="1" dirty="0">
                <a:solidFill>
                  <a:srgbClr val="3333FF"/>
                </a:solidFill>
                <a:latin typeface="Calibri" pitchFamily="34" charset="0"/>
                <a:cs typeface="Calibri" pitchFamily="34" charset="0"/>
              </a:rPr>
              <a:t>Θραύση στην παράκτια περιοχή (ρηχά νερά)</a:t>
            </a:r>
          </a:p>
        </p:txBody>
      </p:sp>
      <p:sp>
        <p:nvSpPr>
          <p:cNvPr id="11" name="Rectangle 15"/>
          <p:cNvSpPr>
            <a:spLocks noChangeArrowheads="1"/>
          </p:cNvSpPr>
          <p:nvPr/>
        </p:nvSpPr>
        <p:spPr bwMode="auto">
          <a:xfrm>
            <a:off x="390388" y="1797784"/>
            <a:ext cx="8496944" cy="1631216"/>
          </a:xfrm>
          <a:prstGeom prst="rect">
            <a:avLst/>
          </a:prstGeom>
          <a:noFill/>
          <a:ln w="9525" algn="ctr">
            <a:noFill/>
            <a:miter lim="800000"/>
            <a:headEnd/>
            <a:tailEnd/>
          </a:ln>
          <a:effectLst/>
        </p:spPr>
        <p:txBody>
          <a:bodyPr wrap="square" anchor="ctr">
            <a:spAutoFit/>
          </a:bodyPr>
          <a:lstStyle/>
          <a:p>
            <a:r>
              <a:rPr lang="el-GR" sz="2000" b="1" dirty="0">
                <a:solidFill>
                  <a:srgbClr val="3333FF"/>
                </a:solidFill>
                <a:latin typeface="Calibri" pitchFamily="34" charset="0"/>
                <a:cs typeface="Calibri" pitchFamily="34" charset="0"/>
              </a:rPr>
              <a:t>Τα κύματα κατάρρευσης (</a:t>
            </a:r>
            <a:r>
              <a:rPr lang="el-GR" sz="2000" b="1" dirty="0" err="1">
                <a:solidFill>
                  <a:srgbClr val="3333FF"/>
                </a:solidFill>
                <a:latin typeface="Calibri" pitchFamily="34" charset="0"/>
                <a:cs typeface="Calibri" pitchFamily="34" charset="0"/>
              </a:rPr>
              <a:t>collapsing</a:t>
            </a:r>
            <a:r>
              <a:rPr lang="el-GR" sz="2000" b="1" dirty="0">
                <a:solidFill>
                  <a:srgbClr val="3333FF"/>
                </a:solidFill>
                <a:latin typeface="Calibri" pitchFamily="34" charset="0"/>
                <a:cs typeface="Calibri" pitchFamily="34" charset="0"/>
              </a:rPr>
              <a:t> </a:t>
            </a:r>
            <a:r>
              <a:rPr lang="el-GR" sz="2000" b="1" dirty="0" err="1">
                <a:solidFill>
                  <a:srgbClr val="3333FF"/>
                </a:solidFill>
                <a:latin typeface="Calibri" pitchFamily="34" charset="0"/>
                <a:cs typeface="Calibri" pitchFamily="34" charset="0"/>
              </a:rPr>
              <a:t>breakers</a:t>
            </a:r>
            <a:r>
              <a:rPr lang="el-GR" sz="2000" b="1" dirty="0">
                <a:solidFill>
                  <a:srgbClr val="3333FF"/>
                </a:solidFill>
                <a:latin typeface="Calibri" pitchFamily="34" charset="0"/>
                <a:cs typeface="Calibri" pitchFamily="34" charset="0"/>
              </a:rPr>
              <a:t>) </a:t>
            </a:r>
            <a:r>
              <a:rPr lang="el-GR" sz="2000" dirty="0">
                <a:solidFill>
                  <a:srgbClr val="000000"/>
                </a:solidFill>
                <a:latin typeface="Calibri" pitchFamily="34" charset="0"/>
                <a:cs typeface="Calibri" pitchFamily="34" charset="0"/>
              </a:rPr>
              <a:t>που είναι παρόμοια με τα κύματα κατάδυσης, με τη διαφορά ότι η κορυφή τους στη ζώνη θραύσης δεν ξεπερνά το κύριο σώμα του κύματος, που οδηγεί σε μια καθολική κατάρρευση (με αφρό) του μετώπου. Τέτοια κύματα δημιουργούνται από μέτριους ανέμους και τα συναντάμε σε ακτές με σχετικά απότομες κλίσεις (7</a:t>
            </a:r>
            <a:r>
              <a:rPr lang="el-GR" sz="2000" baseline="30000" dirty="0">
                <a:solidFill>
                  <a:srgbClr val="000000"/>
                </a:solidFill>
                <a:latin typeface="Calibri" pitchFamily="34" charset="0"/>
                <a:cs typeface="Calibri" pitchFamily="34" charset="0"/>
              </a:rPr>
              <a:t>ο</a:t>
            </a:r>
            <a:r>
              <a:rPr lang="el-GR" sz="2000" dirty="0">
                <a:solidFill>
                  <a:srgbClr val="000000"/>
                </a:solidFill>
                <a:latin typeface="Calibri" pitchFamily="34" charset="0"/>
                <a:cs typeface="Calibri" pitchFamily="34" charset="0"/>
              </a:rPr>
              <a:t>-15</a:t>
            </a:r>
            <a:r>
              <a:rPr lang="el-GR" sz="2000" baseline="30000" dirty="0">
                <a:solidFill>
                  <a:srgbClr val="000000"/>
                </a:solidFill>
                <a:latin typeface="Calibri" pitchFamily="34" charset="0"/>
                <a:cs typeface="Calibri" pitchFamily="34" charset="0"/>
              </a:rPr>
              <a:t>ο</a:t>
            </a:r>
            <a:r>
              <a:rPr lang="el-GR" sz="2000" dirty="0">
                <a:solidFill>
                  <a:srgbClr val="000000"/>
                </a:solidFill>
                <a:latin typeface="Calibri" pitchFamily="34" charset="0"/>
                <a:cs typeface="Calibri" pitchFamily="34" charset="0"/>
              </a:rPr>
              <a:t>).</a:t>
            </a:r>
          </a:p>
        </p:txBody>
      </p:sp>
      <p:pic>
        <p:nvPicPr>
          <p:cNvPr id="18" name="Picture 5" descr="wav010702"/>
          <p:cNvPicPr>
            <a:picLocks noChangeAspect="1" noChangeArrowheads="1"/>
          </p:cNvPicPr>
          <p:nvPr/>
        </p:nvPicPr>
        <p:blipFill>
          <a:blip r:embed="rId4" cstate="print">
            <a:lum bright="-8000" contrast="14000"/>
          </a:blip>
          <a:srcRect t="44748" b="31642"/>
          <a:stretch>
            <a:fillRect/>
          </a:stretch>
        </p:blipFill>
        <p:spPr bwMode="auto">
          <a:xfrm>
            <a:off x="107505" y="4111574"/>
            <a:ext cx="5616624" cy="2053730"/>
          </a:xfrm>
          <a:prstGeom prst="rect">
            <a:avLst/>
          </a:prstGeom>
          <a:noFill/>
          <a:ln w="44450" algn="ctr">
            <a:solidFill>
              <a:srgbClr val="FF0000"/>
            </a:solidFill>
            <a:miter lim="800000"/>
            <a:headEnd/>
            <a:tailEnd/>
          </a:ln>
          <a:effectLst/>
        </p:spPr>
      </p:pic>
      <p:pic>
        <p:nvPicPr>
          <p:cNvPr id="648193" name="Picture 1"/>
          <p:cNvPicPr>
            <a:picLocks noChangeAspect="1" noChangeArrowheads="1"/>
          </p:cNvPicPr>
          <p:nvPr/>
        </p:nvPicPr>
        <p:blipFill>
          <a:blip r:embed="rId5" cstate="print"/>
          <a:srcRect/>
          <a:stretch>
            <a:fillRect/>
          </a:stretch>
        </p:blipFill>
        <p:spPr bwMode="auto">
          <a:xfrm>
            <a:off x="5796136" y="4077072"/>
            <a:ext cx="3288123" cy="2079873"/>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algn="ctr" eaLnBrk="0" hangingPunct="0">
              <a:defRPr/>
            </a:pPr>
            <a:r>
              <a:rPr lang="el-GR" sz="2800" b="1">
                <a:solidFill>
                  <a:sysClr val="windowText" lastClr="000000"/>
                </a:solidFill>
                <a:latin typeface="Calibri"/>
              </a:rPr>
              <a:t>Κυματομηχανική</a:t>
            </a:r>
            <a:endParaRPr lang="el-GR" sz="2800" b="1" dirty="0">
              <a:solidFill>
                <a:sysClr val="windowText" lastClr="000000"/>
              </a:solidFill>
              <a:latin typeface="Bookman Old Style" pitchFamily="18" charset="0"/>
            </a:endParaRPr>
          </a:p>
        </p:txBody>
      </p:sp>
      <p:cxnSp>
        <p:nvCxnSpPr>
          <p:cNvPr id="44" name="43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45"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algn="ctr" fontAlgn="auto">
              <a:spcBef>
                <a:spcPts val="0"/>
              </a:spcBef>
              <a:spcAft>
                <a:spcPts val="0"/>
              </a:spcAft>
              <a:defRPr/>
            </a:pPr>
            <a:endParaRPr lang="el-GR" sz="3200" kern="0" dirty="0">
              <a:solidFill>
                <a:prstClr val="black"/>
              </a:solidFill>
              <a:latin typeface="Bookman Old Style" pitchFamily="18" charset="0"/>
            </a:endParaRPr>
          </a:p>
        </p:txBody>
      </p:sp>
      <p:cxnSp>
        <p:nvCxnSpPr>
          <p:cNvPr id="46" name="45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47" name="Picture 2"/>
          <p:cNvPicPr>
            <a:picLocks noChangeAspect="1" noChangeArrowheads="1"/>
          </p:cNvPicPr>
          <p:nvPr/>
        </p:nvPicPr>
        <p:blipFill>
          <a:blip r:embed="rId2" cstate="print"/>
          <a:srcRect/>
          <a:stretch>
            <a:fillRect/>
          </a:stretch>
        </p:blipFill>
        <p:spPr bwMode="auto">
          <a:xfrm>
            <a:off x="0" y="0"/>
            <a:ext cx="780777" cy="785292"/>
          </a:xfrm>
          <a:prstGeom prst="rect">
            <a:avLst/>
          </a:prstGeom>
          <a:blipFill>
            <a:blip r:embed="rId3"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57" name="56 - Ορθογώνιο"/>
          <p:cNvSpPr/>
          <p:nvPr/>
        </p:nvSpPr>
        <p:spPr>
          <a:xfrm>
            <a:off x="899592" y="836712"/>
            <a:ext cx="7560840" cy="461665"/>
          </a:xfrm>
          <a:prstGeom prst="rect">
            <a:avLst/>
          </a:prstGeom>
        </p:spPr>
        <p:txBody>
          <a:bodyPr wrap="square">
            <a:spAutoFit/>
          </a:bodyPr>
          <a:lstStyle/>
          <a:p>
            <a:r>
              <a:rPr lang="el-GR" i="1" u="sng" dirty="0">
                <a:solidFill>
                  <a:prstClr val="black"/>
                </a:solidFill>
                <a:latin typeface="Calibri"/>
              </a:rPr>
              <a:t>Διαμόρφωση του κύματος στην παράκτια ζώνη</a:t>
            </a:r>
            <a:r>
              <a:rPr lang="en-GB" i="1" u="sng" dirty="0">
                <a:solidFill>
                  <a:prstClr val="black"/>
                </a:solidFill>
                <a:latin typeface="Calibri"/>
              </a:rPr>
              <a:t>: </a:t>
            </a:r>
            <a:r>
              <a:rPr lang="el-GR" i="1" u="sng" dirty="0">
                <a:solidFill>
                  <a:srgbClr val="FF0000"/>
                </a:solidFill>
                <a:latin typeface="Calibri"/>
              </a:rPr>
              <a:t>Θραύση</a:t>
            </a:r>
            <a:endParaRPr lang="en-GB" i="1" u="sng" dirty="0">
              <a:solidFill>
                <a:srgbClr val="FF0000"/>
              </a:solidFill>
              <a:latin typeface="Calibri"/>
            </a:endParaRPr>
          </a:p>
        </p:txBody>
      </p:sp>
      <p:sp>
        <p:nvSpPr>
          <p:cNvPr id="19" name="Rectangle 6"/>
          <p:cNvSpPr>
            <a:spLocks noChangeArrowheads="1"/>
          </p:cNvSpPr>
          <p:nvPr/>
        </p:nvSpPr>
        <p:spPr bwMode="auto">
          <a:xfrm>
            <a:off x="2123728" y="1278624"/>
            <a:ext cx="5219700" cy="402546"/>
          </a:xfrm>
          <a:prstGeom prst="rect">
            <a:avLst/>
          </a:prstGeom>
          <a:noFill/>
          <a:ln w="9525" algn="ctr">
            <a:noFill/>
            <a:miter lim="800000"/>
            <a:headEnd/>
            <a:tailEnd/>
          </a:ln>
          <a:effectLst/>
        </p:spPr>
        <p:txBody>
          <a:bodyPr anchor="ctr">
            <a:spAutoFit/>
          </a:bodyPr>
          <a:lstStyle/>
          <a:p>
            <a:pPr algn="justLow">
              <a:lnSpc>
                <a:spcPct val="120000"/>
              </a:lnSpc>
            </a:pPr>
            <a:r>
              <a:rPr lang="el-GR" sz="1800" b="1" dirty="0">
                <a:solidFill>
                  <a:srgbClr val="3333FF"/>
                </a:solidFill>
                <a:latin typeface="Calibri" pitchFamily="34" charset="0"/>
                <a:cs typeface="Calibri" pitchFamily="34" charset="0"/>
              </a:rPr>
              <a:t>Θραύση στην παράκτια περιοχή (ρηχά νερά)</a:t>
            </a:r>
          </a:p>
        </p:txBody>
      </p:sp>
      <p:sp>
        <p:nvSpPr>
          <p:cNvPr id="11" name="Rectangle 15"/>
          <p:cNvSpPr>
            <a:spLocks noChangeArrowheads="1"/>
          </p:cNvSpPr>
          <p:nvPr/>
        </p:nvSpPr>
        <p:spPr bwMode="auto">
          <a:xfrm>
            <a:off x="467544" y="1988840"/>
            <a:ext cx="8496944" cy="1631216"/>
          </a:xfrm>
          <a:prstGeom prst="rect">
            <a:avLst/>
          </a:prstGeom>
          <a:noFill/>
          <a:ln w="9525" algn="ctr">
            <a:noFill/>
            <a:miter lim="800000"/>
            <a:headEnd/>
            <a:tailEnd/>
          </a:ln>
          <a:effectLst/>
        </p:spPr>
        <p:txBody>
          <a:bodyPr wrap="square" anchor="ctr">
            <a:spAutoFit/>
          </a:bodyPr>
          <a:lstStyle/>
          <a:p>
            <a:r>
              <a:rPr lang="el-GR" sz="2000" b="1" dirty="0">
                <a:solidFill>
                  <a:srgbClr val="3333FF"/>
                </a:solidFill>
                <a:latin typeface="Calibri" pitchFamily="34" charset="0"/>
                <a:cs typeface="Calibri" pitchFamily="34" charset="0"/>
              </a:rPr>
              <a:t>Τα κύματα εφόρμησης (</a:t>
            </a:r>
            <a:r>
              <a:rPr lang="el-GR" sz="2000" b="1" dirty="0" err="1">
                <a:solidFill>
                  <a:srgbClr val="3333FF"/>
                </a:solidFill>
                <a:latin typeface="Calibri" pitchFamily="34" charset="0"/>
                <a:cs typeface="Calibri" pitchFamily="34" charset="0"/>
              </a:rPr>
              <a:t>surging</a:t>
            </a:r>
            <a:r>
              <a:rPr lang="el-GR" sz="2000" b="1" dirty="0">
                <a:solidFill>
                  <a:srgbClr val="3333FF"/>
                </a:solidFill>
                <a:latin typeface="Calibri" pitchFamily="34" charset="0"/>
                <a:cs typeface="Calibri" pitchFamily="34" charset="0"/>
              </a:rPr>
              <a:t> </a:t>
            </a:r>
            <a:r>
              <a:rPr lang="el-GR" sz="2000" b="1" dirty="0" err="1">
                <a:solidFill>
                  <a:srgbClr val="3333FF"/>
                </a:solidFill>
                <a:latin typeface="Calibri" pitchFamily="34" charset="0"/>
                <a:cs typeface="Calibri" pitchFamily="34" charset="0"/>
              </a:rPr>
              <a:t>breakers</a:t>
            </a:r>
            <a:r>
              <a:rPr lang="el-GR" sz="2000" b="1" dirty="0">
                <a:solidFill>
                  <a:srgbClr val="3333FF"/>
                </a:solidFill>
                <a:latin typeface="Calibri" pitchFamily="34" charset="0"/>
                <a:cs typeface="Calibri" pitchFamily="34" charset="0"/>
              </a:rPr>
              <a:t>) </a:t>
            </a:r>
            <a:r>
              <a:rPr lang="el-GR" sz="2000" dirty="0">
                <a:solidFill>
                  <a:srgbClr val="000000"/>
                </a:solidFill>
                <a:latin typeface="Calibri" pitchFamily="34" charset="0"/>
                <a:cs typeface="Calibri" pitchFamily="34" charset="0"/>
              </a:rPr>
              <a:t>που είναι ομαλά κύματα (μικρής κλίσης), μακρινής προέλευσης και που ουσιαστικά διογκώνονται χωρίς ουσιαστικά να σπάνε (σχηματίζουν λίγο αφρό) καθώς η κορυφή τους δεν προλαβαίνει να υπερβεί την βάση λόγω της μεγάλης κλίσης του πυθμένα (&gt;15</a:t>
            </a:r>
            <a:r>
              <a:rPr lang="el-GR" sz="2000" baseline="30000" dirty="0">
                <a:solidFill>
                  <a:srgbClr val="000000"/>
                </a:solidFill>
                <a:latin typeface="Calibri" pitchFamily="34" charset="0"/>
                <a:cs typeface="Calibri" pitchFamily="34" charset="0"/>
              </a:rPr>
              <a:t>0</a:t>
            </a:r>
            <a:r>
              <a:rPr lang="el-GR" sz="2000" dirty="0">
                <a:solidFill>
                  <a:srgbClr val="000000"/>
                </a:solidFill>
                <a:latin typeface="Calibri" pitchFamily="34" charset="0"/>
                <a:cs typeface="Calibri" pitchFamily="34" charset="0"/>
              </a:rPr>
              <a:t>). </a:t>
            </a:r>
          </a:p>
        </p:txBody>
      </p:sp>
      <p:pic>
        <p:nvPicPr>
          <p:cNvPr id="18" name="Picture 5" descr="wav010702"/>
          <p:cNvPicPr>
            <a:picLocks noChangeAspect="1" noChangeArrowheads="1"/>
          </p:cNvPicPr>
          <p:nvPr/>
        </p:nvPicPr>
        <p:blipFill>
          <a:blip r:embed="rId4" cstate="print">
            <a:lum bright="-8000" contrast="14000"/>
          </a:blip>
          <a:srcRect t="67643" b="3024"/>
          <a:stretch>
            <a:fillRect/>
          </a:stretch>
        </p:blipFill>
        <p:spPr bwMode="auto">
          <a:xfrm>
            <a:off x="107504" y="4077072"/>
            <a:ext cx="5112568" cy="2322614"/>
          </a:xfrm>
          <a:prstGeom prst="rect">
            <a:avLst/>
          </a:prstGeom>
          <a:noFill/>
          <a:ln w="44450" algn="ctr">
            <a:solidFill>
              <a:srgbClr val="FF0000"/>
            </a:solidFill>
            <a:miter lim="800000"/>
            <a:headEnd/>
            <a:tailEnd/>
          </a:ln>
          <a:effectLst/>
        </p:spPr>
      </p:pic>
      <p:pic>
        <p:nvPicPr>
          <p:cNvPr id="676866" name="Picture 2"/>
          <p:cNvPicPr>
            <a:picLocks noChangeAspect="1" noChangeArrowheads="1"/>
          </p:cNvPicPr>
          <p:nvPr/>
        </p:nvPicPr>
        <p:blipFill>
          <a:blip r:embed="rId5" cstate="print">
            <a:grayscl/>
            <a:lum bright="10000" contrast="10000"/>
          </a:blip>
          <a:srcRect/>
          <a:stretch>
            <a:fillRect/>
          </a:stretch>
        </p:blipFill>
        <p:spPr bwMode="auto">
          <a:xfrm>
            <a:off x="5341339" y="4005064"/>
            <a:ext cx="3802661" cy="2450604"/>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5" name="Rectangle 5"/>
          <p:cNvSpPr>
            <a:spLocks noChangeArrowheads="1"/>
          </p:cNvSpPr>
          <p:nvPr/>
        </p:nvSpPr>
        <p:spPr bwMode="auto">
          <a:xfrm>
            <a:off x="5614987" y="2276872"/>
            <a:ext cx="3529013" cy="3613810"/>
          </a:xfrm>
          <a:prstGeom prst="rect">
            <a:avLst/>
          </a:prstGeom>
          <a:noFill/>
          <a:ln w="9525" algn="ctr">
            <a:noFill/>
            <a:miter lim="800000"/>
            <a:headEnd/>
            <a:tailEnd/>
          </a:ln>
          <a:effectLst/>
        </p:spPr>
        <p:txBody>
          <a:bodyPr>
            <a:spAutoFit/>
          </a:bodyPr>
          <a:lstStyle/>
          <a:p>
            <a:pPr>
              <a:lnSpc>
                <a:spcPct val="120000"/>
              </a:lnSpc>
              <a:spcBef>
                <a:spcPct val="50000"/>
              </a:spcBef>
            </a:pPr>
            <a:r>
              <a:rPr lang="el-GR" sz="1800" dirty="0">
                <a:latin typeface="Calibri" pitchFamily="34" charset="0"/>
                <a:cs typeface="Calibri" pitchFamily="34" charset="0"/>
              </a:rPr>
              <a:t>Δημιουργούνται παράκτια ρεύματα παράλληλα στην ακτή (</a:t>
            </a:r>
            <a:r>
              <a:rPr lang="el-GR" sz="1800" dirty="0" err="1">
                <a:latin typeface="Calibri" pitchFamily="34" charset="0"/>
                <a:cs typeface="Calibri" pitchFamily="34" charset="0"/>
              </a:rPr>
              <a:t>longshore</a:t>
            </a:r>
            <a:r>
              <a:rPr lang="el-GR" sz="1800" dirty="0">
                <a:latin typeface="Calibri" pitchFamily="34" charset="0"/>
                <a:cs typeface="Calibri" pitchFamily="34" charset="0"/>
              </a:rPr>
              <a:t> </a:t>
            </a:r>
            <a:r>
              <a:rPr lang="el-GR" sz="1800" dirty="0" err="1">
                <a:latin typeface="Calibri" pitchFamily="34" charset="0"/>
                <a:cs typeface="Calibri" pitchFamily="34" charset="0"/>
              </a:rPr>
              <a:t>current</a:t>
            </a:r>
            <a:r>
              <a:rPr lang="el-GR" sz="1800" dirty="0">
                <a:latin typeface="Calibri" pitchFamily="34" charset="0"/>
                <a:cs typeface="Calibri" pitchFamily="34" charset="0"/>
              </a:rPr>
              <a:t>) μετά τη θραύση από λοξά </a:t>
            </a:r>
            <a:r>
              <a:rPr lang="el-GR" sz="1800" dirty="0" err="1">
                <a:latin typeface="Calibri" pitchFamily="34" charset="0"/>
                <a:cs typeface="Calibri" pitchFamily="34" charset="0"/>
              </a:rPr>
              <a:t>θραυόμενους</a:t>
            </a:r>
            <a:r>
              <a:rPr lang="el-GR" sz="1800" dirty="0">
                <a:latin typeface="Calibri" pitchFamily="34" charset="0"/>
                <a:cs typeface="Calibri" pitchFamily="34" charset="0"/>
              </a:rPr>
              <a:t> κυματισμούς. </a:t>
            </a:r>
          </a:p>
          <a:p>
            <a:pPr>
              <a:lnSpc>
                <a:spcPct val="120000"/>
              </a:lnSpc>
              <a:spcBef>
                <a:spcPct val="50000"/>
              </a:spcBef>
            </a:pPr>
            <a:r>
              <a:rPr lang="el-GR" sz="1800" dirty="0">
                <a:latin typeface="Calibri" pitchFamily="34" charset="0"/>
                <a:cs typeface="Calibri" pitchFamily="34" charset="0"/>
              </a:rPr>
              <a:t>Η εγκάρσια προς την ακτή ορμή του κυματισμού απορροφάται από την θραύση ενώ η περίσσεια ορμής παράλληλα προς την ακτή διαμορφώνει το παράκτιο ρεύμα</a:t>
            </a:r>
          </a:p>
          <a:p>
            <a:pPr>
              <a:lnSpc>
                <a:spcPct val="120000"/>
              </a:lnSpc>
              <a:spcBef>
                <a:spcPct val="50000"/>
              </a:spcBef>
            </a:pPr>
            <a:endParaRPr lang="el-GR" sz="1600" dirty="0">
              <a:solidFill>
                <a:srgbClr val="3333FF"/>
              </a:solidFill>
              <a:latin typeface="Arial" charset="0"/>
            </a:endParaRPr>
          </a:p>
        </p:txBody>
      </p:sp>
      <p:sp>
        <p:nvSpPr>
          <p:cNvPr id="250886" name="Rectangle 6"/>
          <p:cNvSpPr>
            <a:spLocks noChangeArrowheads="1"/>
          </p:cNvSpPr>
          <p:nvPr/>
        </p:nvSpPr>
        <p:spPr bwMode="auto">
          <a:xfrm>
            <a:off x="251520" y="5877272"/>
            <a:ext cx="4968875" cy="369332"/>
          </a:xfrm>
          <a:prstGeom prst="rect">
            <a:avLst/>
          </a:prstGeom>
          <a:noFill/>
          <a:ln w="9525" algn="ctr">
            <a:noFill/>
            <a:miter lim="800000"/>
            <a:headEnd/>
            <a:tailEnd/>
          </a:ln>
          <a:effectLst/>
        </p:spPr>
        <p:txBody>
          <a:bodyPr>
            <a:spAutoFit/>
          </a:bodyPr>
          <a:lstStyle/>
          <a:p>
            <a:r>
              <a:rPr lang="el-GR" sz="1800" dirty="0">
                <a:latin typeface="Calibri" pitchFamily="34" charset="0"/>
                <a:cs typeface="Calibri" pitchFamily="34" charset="0"/>
              </a:rPr>
              <a:t>Ρεύμα παράλληλο στην ακτή (</a:t>
            </a:r>
            <a:r>
              <a:rPr lang="el-GR" sz="1800" dirty="0" err="1">
                <a:latin typeface="Calibri" pitchFamily="34" charset="0"/>
                <a:cs typeface="Calibri" pitchFamily="34" charset="0"/>
              </a:rPr>
              <a:t>longshore</a:t>
            </a:r>
            <a:r>
              <a:rPr lang="el-GR" sz="1800" dirty="0">
                <a:latin typeface="Calibri" pitchFamily="34" charset="0"/>
                <a:cs typeface="Calibri" pitchFamily="34" charset="0"/>
              </a:rPr>
              <a:t> </a:t>
            </a:r>
            <a:r>
              <a:rPr lang="el-GR" sz="1800" dirty="0" err="1">
                <a:latin typeface="Calibri" pitchFamily="34" charset="0"/>
                <a:cs typeface="Calibri" pitchFamily="34" charset="0"/>
              </a:rPr>
              <a:t>current</a:t>
            </a:r>
            <a:r>
              <a:rPr lang="el-GR" sz="1800" dirty="0">
                <a:latin typeface="Calibri" pitchFamily="34" charset="0"/>
                <a:cs typeface="Calibri" pitchFamily="34" charset="0"/>
              </a:rPr>
              <a:t>)</a:t>
            </a:r>
          </a:p>
        </p:txBody>
      </p:sp>
      <p:pic>
        <p:nvPicPr>
          <p:cNvPr id="250887" name="Picture 7"/>
          <p:cNvPicPr>
            <a:picLocks noChangeAspect="1" noChangeArrowheads="1"/>
          </p:cNvPicPr>
          <p:nvPr/>
        </p:nvPicPr>
        <p:blipFill>
          <a:blip r:embed="rId2" cstate="print"/>
          <a:srcRect/>
          <a:stretch>
            <a:fillRect/>
          </a:stretch>
        </p:blipFill>
        <p:spPr bwMode="auto">
          <a:xfrm>
            <a:off x="251520" y="2060848"/>
            <a:ext cx="5184775" cy="3576637"/>
          </a:xfrm>
          <a:prstGeom prst="rect">
            <a:avLst/>
          </a:prstGeom>
          <a:noFill/>
          <a:ln w="25400" algn="ctr">
            <a:solidFill>
              <a:srgbClr val="FF6600"/>
            </a:solidFill>
            <a:miter lim="800000"/>
            <a:headEnd/>
            <a:tailEnd/>
          </a:ln>
          <a:effectLst/>
        </p:spPr>
      </p:pic>
      <p:sp>
        <p:nvSpPr>
          <p:cNvPr id="8"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algn="ctr" eaLnBrk="0" hangingPunct="0">
              <a:defRPr/>
            </a:pPr>
            <a:r>
              <a:rPr lang="el-GR" sz="2800" b="1">
                <a:solidFill>
                  <a:sysClr val="windowText" lastClr="000000"/>
                </a:solidFill>
                <a:latin typeface="Calibri"/>
              </a:rPr>
              <a:t>Κυματομηχανική</a:t>
            </a:r>
            <a:endParaRPr lang="el-GR" sz="2800" b="1" dirty="0">
              <a:solidFill>
                <a:sysClr val="windowText" lastClr="000000"/>
              </a:solidFill>
              <a:latin typeface="Bookman Old Style" pitchFamily="18" charset="0"/>
            </a:endParaRPr>
          </a:p>
        </p:txBody>
      </p:sp>
      <p:cxnSp>
        <p:nvCxnSpPr>
          <p:cNvPr id="9" name="8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10"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algn="ctr" fontAlgn="auto">
              <a:spcBef>
                <a:spcPts val="0"/>
              </a:spcBef>
              <a:spcAft>
                <a:spcPts val="0"/>
              </a:spcAft>
              <a:defRPr/>
            </a:pPr>
            <a:endParaRPr lang="el-GR" sz="3200" kern="0" dirty="0">
              <a:solidFill>
                <a:prstClr val="black"/>
              </a:solidFill>
              <a:latin typeface="Bookman Old Style" pitchFamily="18" charset="0"/>
            </a:endParaRPr>
          </a:p>
        </p:txBody>
      </p:sp>
      <p:cxnSp>
        <p:nvCxnSpPr>
          <p:cNvPr id="11" name="10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12"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13" name="12 - Ορθογώνιο"/>
          <p:cNvSpPr/>
          <p:nvPr/>
        </p:nvSpPr>
        <p:spPr>
          <a:xfrm>
            <a:off x="899592" y="836712"/>
            <a:ext cx="7560840" cy="461665"/>
          </a:xfrm>
          <a:prstGeom prst="rect">
            <a:avLst/>
          </a:prstGeom>
        </p:spPr>
        <p:txBody>
          <a:bodyPr wrap="square">
            <a:spAutoFit/>
          </a:bodyPr>
          <a:lstStyle/>
          <a:p>
            <a:r>
              <a:rPr lang="el-GR" i="1" u="sng" dirty="0">
                <a:solidFill>
                  <a:prstClr val="black"/>
                </a:solidFill>
                <a:latin typeface="Calibri"/>
              </a:rPr>
              <a:t>Διαμόρφωση του κύματος στην παράκτια ζώνη</a:t>
            </a:r>
            <a:r>
              <a:rPr lang="en-GB" i="1" u="sng" dirty="0">
                <a:solidFill>
                  <a:prstClr val="black"/>
                </a:solidFill>
                <a:latin typeface="Calibri"/>
              </a:rPr>
              <a:t>: </a:t>
            </a:r>
            <a:r>
              <a:rPr lang="el-GR" i="1" u="sng" dirty="0">
                <a:solidFill>
                  <a:srgbClr val="FF0000"/>
                </a:solidFill>
                <a:latin typeface="Calibri"/>
              </a:rPr>
              <a:t>Θραύση</a:t>
            </a:r>
            <a:endParaRPr lang="en-GB" i="1" u="sng" dirty="0">
              <a:solidFill>
                <a:srgbClr val="FF0000"/>
              </a:solidFill>
              <a:latin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6" name="Rectangle 6"/>
          <p:cNvSpPr>
            <a:spLocks noChangeArrowheads="1"/>
          </p:cNvSpPr>
          <p:nvPr/>
        </p:nvSpPr>
        <p:spPr bwMode="auto">
          <a:xfrm>
            <a:off x="2195574" y="1331604"/>
            <a:ext cx="4968875" cy="369332"/>
          </a:xfrm>
          <a:prstGeom prst="rect">
            <a:avLst/>
          </a:prstGeom>
          <a:noFill/>
          <a:ln w="9525" algn="ctr">
            <a:noFill/>
            <a:miter lim="800000"/>
            <a:headEnd/>
            <a:tailEnd/>
          </a:ln>
          <a:effectLst/>
        </p:spPr>
        <p:txBody>
          <a:bodyPr>
            <a:spAutoFit/>
          </a:bodyPr>
          <a:lstStyle/>
          <a:p>
            <a:r>
              <a:rPr lang="el-GR" sz="1800" dirty="0">
                <a:latin typeface="Calibri" pitchFamily="34" charset="0"/>
                <a:cs typeface="Calibri" pitchFamily="34" charset="0"/>
              </a:rPr>
              <a:t>Ρεύμα παράλληλο στην ακτή (</a:t>
            </a:r>
            <a:r>
              <a:rPr lang="el-GR" sz="1800" dirty="0" err="1">
                <a:latin typeface="Calibri" pitchFamily="34" charset="0"/>
                <a:cs typeface="Calibri" pitchFamily="34" charset="0"/>
              </a:rPr>
              <a:t>longshore</a:t>
            </a:r>
            <a:r>
              <a:rPr lang="el-GR" sz="1800" dirty="0">
                <a:latin typeface="Calibri" pitchFamily="34" charset="0"/>
                <a:cs typeface="Calibri" pitchFamily="34" charset="0"/>
              </a:rPr>
              <a:t> </a:t>
            </a:r>
            <a:r>
              <a:rPr lang="el-GR" sz="1800" dirty="0" err="1">
                <a:latin typeface="Calibri" pitchFamily="34" charset="0"/>
                <a:cs typeface="Calibri" pitchFamily="34" charset="0"/>
              </a:rPr>
              <a:t>current</a:t>
            </a:r>
            <a:r>
              <a:rPr lang="el-GR" sz="1800" dirty="0">
                <a:latin typeface="Calibri" pitchFamily="34" charset="0"/>
                <a:cs typeface="Calibri" pitchFamily="34" charset="0"/>
              </a:rPr>
              <a:t>)</a:t>
            </a:r>
          </a:p>
        </p:txBody>
      </p:sp>
      <p:graphicFrame>
        <p:nvGraphicFramePr>
          <p:cNvPr id="250891" name="Object 11"/>
          <p:cNvGraphicFramePr>
            <a:graphicFrameLocks noChangeAspect="1"/>
          </p:cNvGraphicFramePr>
          <p:nvPr>
            <p:extLst>
              <p:ext uri="{D42A27DB-BD31-4B8C-83A1-F6EECF244321}">
                <p14:modId xmlns:p14="http://schemas.microsoft.com/office/powerpoint/2010/main" val="1976483238"/>
              </p:ext>
            </p:extLst>
          </p:nvPr>
        </p:nvGraphicFramePr>
        <p:xfrm>
          <a:off x="4540051" y="6056824"/>
          <a:ext cx="2592387" cy="392112"/>
        </p:xfrm>
        <a:graphic>
          <a:graphicData uri="http://schemas.openxmlformats.org/presentationml/2006/ole">
            <mc:AlternateContent xmlns:mc="http://schemas.openxmlformats.org/markup-compatibility/2006">
              <mc:Choice xmlns:v="urn:schemas-microsoft-com:vml" Requires="v">
                <p:oleObj spid="_x0000_s6154" name="Equation" r:id="rId3" imgW="1765080" imgH="266400" progId="">
                  <p:embed/>
                </p:oleObj>
              </mc:Choice>
              <mc:Fallback>
                <p:oleObj name="Equation" r:id="rId3" imgW="1765080" imgH="26640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0051" y="6056824"/>
                        <a:ext cx="2592387" cy="392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algn="ctr" eaLnBrk="0" hangingPunct="0">
              <a:defRPr/>
            </a:pPr>
            <a:r>
              <a:rPr lang="el-GR" sz="2800" b="1">
                <a:solidFill>
                  <a:sysClr val="windowText" lastClr="000000"/>
                </a:solidFill>
                <a:latin typeface="Calibri"/>
              </a:rPr>
              <a:t>Κυματομηχανική</a:t>
            </a:r>
            <a:endParaRPr lang="el-GR" sz="2800" b="1" dirty="0">
              <a:solidFill>
                <a:sysClr val="windowText" lastClr="000000"/>
              </a:solidFill>
              <a:latin typeface="Bookman Old Style" pitchFamily="18" charset="0"/>
            </a:endParaRPr>
          </a:p>
        </p:txBody>
      </p:sp>
      <p:cxnSp>
        <p:nvCxnSpPr>
          <p:cNvPr id="9" name="8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10"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algn="ctr" fontAlgn="auto">
              <a:spcBef>
                <a:spcPts val="0"/>
              </a:spcBef>
              <a:spcAft>
                <a:spcPts val="0"/>
              </a:spcAft>
              <a:defRPr/>
            </a:pPr>
            <a:endParaRPr lang="el-GR" sz="3200" kern="0" dirty="0">
              <a:solidFill>
                <a:prstClr val="black"/>
              </a:solidFill>
              <a:latin typeface="Bookman Old Style" pitchFamily="18" charset="0"/>
            </a:endParaRPr>
          </a:p>
        </p:txBody>
      </p:sp>
      <p:cxnSp>
        <p:nvCxnSpPr>
          <p:cNvPr id="11" name="10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12" name="Picture 2"/>
          <p:cNvPicPr>
            <a:picLocks noChangeAspect="1" noChangeArrowheads="1"/>
          </p:cNvPicPr>
          <p:nvPr/>
        </p:nvPicPr>
        <p:blipFill>
          <a:blip r:embed="rId5" cstate="print"/>
          <a:srcRect/>
          <a:stretch>
            <a:fillRect/>
          </a:stretch>
        </p:blipFill>
        <p:spPr bwMode="auto">
          <a:xfrm>
            <a:off x="0" y="0"/>
            <a:ext cx="780777" cy="785292"/>
          </a:xfrm>
          <a:prstGeom prst="rect">
            <a:avLst/>
          </a:prstGeom>
          <a:blipFill>
            <a:blip r:embed="rId6"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13" name="12 - Ορθογώνιο"/>
          <p:cNvSpPr/>
          <p:nvPr/>
        </p:nvSpPr>
        <p:spPr>
          <a:xfrm>
            <a:off x="899592" y="836712"/>
            <a:ext cx="7560840" cy="461665"/>
          </a:xfrm>
          <a:prstGeom prst="rect">
            <a:avLst/>
          </a:prstGeom>
        </p:spPr>
        <p:txBody>
          <a:bodyPr wrap="square">
            <a:spAutoFit/>
          </a:bodyPr>
          <a:lstStyle/>
          <a:p>
            <a:r>
              <a:rPr lang="el-GR" i="1" u="sng" dirty="0">
                <a:solidFill>
                  <a:prstClr val="black"/>
                </a:solidFill>
                <a:latin typeface="Calibri"/>
              </a:rPr>
              <a:t>Διαμόρφωση του κύματος στην παράκτια ζώνη</a:t>
            </a:r>
            <a:r>
              <a:rPr lang="en-GB" i="1" u="sng" dirty="0">
                <a:solidFill>
                  <a:prstClr val="black"/>
                </a:solidFill>
                <a:latin typeface="Calibri"/>
              </a:rPr>
              <a:t>: </a:t>
            </a:r>
            <a:r>
              <a:rPr lang="el-GR" i="1" u="sng" dirty="0">
                <a:solidFill>
                  <a:srgbClr val="3333FF"/>
                </a:solidFill>
                <a:latin typeface="Calibri"/>
              </a:rPr>
              <a:t>Θραύση</a:t>
            </a:r>
            <a:endParaRPr lang="en-GB" i="1" u="sng" dirty="0">
              <a:solidFill>
                <a:srgbClr val="3333FF"/>
              </a:solidFill>
              <a:latin typeface="Calibri"/>
            </a:endParaRPr>
          </a:p>
        </p:txBody>
      </p:sp>
      <p:pic>
        <p:nvPicPr>
          <p:cNvPr id="14" name="Picture 4"/>
          <p:cNvPicPr>
            <a:picLocks noChangeAspect="1" noChangeArrowheads="1"/>
          </p:cNvPicPr>
          <p:nvPr/>
        </p:nvPicPr>
        <p:blipFill>
          <a:blip r:embed="rId7" cstate="print">
            <a:lum bright="-20000" contrast="40000"/>
          </a:blip>
          <a:srcRect/>
          <a:stretch>
            <a:fillRect/>
          </a:stretch>
        </p:blipFill>
        <p:spPr bwMode="auto">
          <a:xfrm>
            <a:off x="899592" y="1805678"/>
            <a:ext cx="7223532" cy="4049620"/>
          </a:xfrm>
          <a:prstGeom prst="rect">
            <a:avLst/>
          </a:prstGeom>
          <a:noFill/>
          <a:ln w="25400" algn="ctr">
            <a:solidFill>
              <a:srgbClr val="FF6600"/>
            </a:solidFill>
            <a:miter lim="800000"/>
            <a:headEnd/>
            <a:tailEnd/>
          </a:ln>
          <a:effectLst/>
        </p:spPr>
      </p:pic>
      <p:sp>
        <p:nvSpPr>
          <p:cNvPr id="15" name="14 - Ορθογώνιο"/>
          <p:cNvSpPr/>
          <p:nvPr/>
        </p:nvSpPr>
        <p:spPr>
          <a:xfrm>
            <a:off x="1403648" y="6003714"/>
            <a:ext cx="4320480" cy="369332"/>
          </a:xfrm>
          <a:prstGeom prst="rect">
            <a:avLst/>
          </a:prstGeom>
        </p:spPr>
        <p:txBody>
          <a:bodyPr wrap="square">
            <a:spAutoFit/>
          </a:bodyPr>
          <a:lstStyle/>
          <a:p>
            <a:pPr lvl="0">
              <a:spcBef>
                <a:spcPct val="50000"/>
              </a:spcBef>
            </a:pPr>
            <a:r>
              <a:rPr lang="el-GR" sz="1800" dirty="0">
                <a:solidFill>
                  <a:srgbClr val="000000"/>
                </a:solidFill>
                <a:latin typeface="Calibri" pitchFamily="34" charset="0"/>
                <a:cs typeface="Calibri" pitchFamily="34" charset="0"/>
              </a:rPr>
              <a:t>Μέση τιμή ταχύτητας ρεύματος: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836712"/>
          </a:xfr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a:noFill/>
          </a:ln>
        </p:spPr>
        <p:style>
          <a:lnRef idx="2">
            <a:schemeClr val="accent1"/>
          </a:lnRef>
          <a:fillRef idx="1">
            <a:schemeClr val="lt1"/>
          </a:fillRef>
          <a:effectRef idx="0">
            <a:schemeClr val="accent1"/>
          </a:effectRef>
          <a:fontRef idx="minor">
            <a:schemeClr val="dk1"/>
          </a:fontRef>
        </p:style>
        <p:txBody>
          <a:bodyPr>
            <a:noAutofit/>
          </a:bodyPr>
          <a:lstStyle/>
          <a:p>
            <a:r>
              <a:rPr lang="el-GR" sz="2800" b="1" dirty="0">
                <a:latin typeface="Calibri" pitchFamily="34" charset="0"/>
                <a:cs typeface="Calibri" pitchFamily="34" charset="0"/>
              </a:rPr>
              <a:t>Κυματομηχανική</a:t>
            </a:r>
            <a:endParaRPr lang="el-GR" sz="2800" b="1" cap="none" dirty="0">
              <a:ln>
                <a:noFill/>
              </a:ln>
              <a:solidFill>
                <a:schemeClr val="tx1"/>
              </a:solidFill>
              <a:effectLst/>
              <a:latin typeface="Calibri" pitchFamily="34" charset="0"/>
              <a:cs typeface="Calibri" pitchFamily="34" charset="0"/>
            </a:endParaRPr>
          </a:p>
        </p:txBody>
      </p:sp>
      <p:cxnSp>
        <p:nvCxnSpPr>
          <p:cNvPr id="6" name="5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9"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chemeClr val="tx1"/>
              </a:solidFill>
              <a:effectLst/>
              <a:uLnTx/>
              <a:uFillTx/>
              <a:latin typeface="Bookman Old Style" pitchFamily="18" charset="0"/>
              <a:ea typeface="+mn-ea"/>
              <a:cs typeface="+mn-cs"/>
            </a:endParaRPr>
          </a:p>
        </p:txBody>
      </p:sp>
      <p:cxnSp>
        <p:nvCxnSpPr>
          <p:cNvPr id="10" name="9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1" name="Rectangle 7"/>
          <p:cNvSpPr>
            <a:spLocks noChangeArrowheads="1"/>
          </p:cNvSpPr>
          <p:nvPr/>
        </p:nvSpPr>
        <p:spPr bwMode="auto">
          <a:xfrm>
            <a:off x="179512" y="1368788"/>
            <a:ext cx="8496944" cy="2000548"/>
          </a:xfrm>
          <a:prstGeom prst="rect">
            <a:avLst/>
          </a:prstGeom>
          <a:noFill/>
          <a:ln w="9525">
            <a:noFill/>
            <a:miter lim="800000"/>
            <a:headEnd/>
            <a:tailEnd/>
          </a:ln>
          <a:effectLst/>
        </p:spPr>
        <p:txBody>
          <a:bodyPr wrap="square" anchor="ctr">
            <a:spAutoFit/>
          </a:bodyPr>
          <a:lstStyle/>
          <a:p>
            <a:pPr algn="justLow" fontAlgn="auto">
              <a:spcBef>
                <a:spcPts val="0"/>
              </a:spcBef>
              <a:spcAft>
                <a:spcPts val="0"/>
              </a:spcAft>
              <a:defRPr/>
            </a:pPr>
            <a:r>
              <a:rPr lang="el-GR" sz="1700" b="1" dirty="0">
                <a:solidFill>
                  <a:srgbClr val="0000FF"/>
                </a:solidFill>
                <a:latin typeface="Calibri" pitchFamily="34" charset="0"/>
                <a:cs typeface="Calibri" pitchFamily="34" charset="0"/>
              </a:rPr>
              <a:t>Διαμόρφωση Μέσης Στάθμης Κύματος (ΜΣΚ) πριν και μετά τη θραύση:</a:t>
            </a:r>
          </a:p>
          <a:p>
            <a:pPr algn="justLow" fontAlgn="auto">
              <a:spcBef>
                <a:spcPts val="0"/>
              </a:spcBef>
              <a:spcAft>
                <a:spcPts val="0"/>
              </a:spcAft>
              <a:defRPr/>
            </a:pPr>
            <a:endParaRPr lang="el-GR" sz="1700" b="1" dirty="0">
              <a:solidFill>
                <a:srgbClr val="0000FF"/>
              </a:solidFill>
              <a:latin typeface="Calibri" pitchFamily="34" charset="0"/>
              <a:cs typeface="Calibri" pitchFamily="34" charset="0"/>
            </a:endParaRPr>
          </a:p>
          <a:p>
            <a:pPr algn="justLow" fontAlgn="auto">
              <a:spcBef>
                <a:spcPts val="0"/>
              </a:spcBef>
              <a:spcAft>
                <a:spcPts val="0"/>
              </a:spcAft>
              <a:defRPr/>
            </a:pPr>
            <a:r>
              <a:rPr lang="el-GR" sz="1800" dirty="0">
                <a:latin typeface="Calibri" pitchFamily="34" charset="0"/>
                <a:cs typeface="Calibri" pitchFamily="34" charset="0"/>
              </a:rPr>
              <a:t>Η μέση στάθμη της θάλασσας αλλάζει πριν, στο και μετά το σημείο θραύσης </a:t>
            </a:r>
            <a:r>
              <a:rPr lang="en-GB" sz="1800" dirty="0">
                <a:latin typeface="Calibri" pitchFamily="34" charset="0"/>
                <a:cs typeface="Calibri" pitchFamily="34" charset="0"/>
              </a:rPr>
              <a:t>(</a:t>
            </a:r>
            <a:r>
              <a:rPr lang="en-US" sz="1800" dirty="0">
                <a:latin typeface="Calibri" pitchFamily="34" charset="0"/>
                <a:cs typeface="Calibri" pitchFamily="34" charset="0"/>
              </a:rPr>
              <a:t>wave </a:t>
            </a:r>
            <a:r>
              <a:rPr lang="en-GB" sz="1800" dirty="0">
                <a:latin typeface="Calibri" pitchFamily="34" charset="0"/>
                <a:cs typeface="Calibri" pitchFamily="34" charset="0"/>
              </a:rPr>
              <a:t>set up/set down)</a:t>
            </a:r>
            <a:endParaRPr lang="el-GR" sz="1800" dirty="0">
              <a:latin typeface="Calibri" pitchFamily="34" charset="0"/>
              <a:cs typeface="Calibri" pitchFamily="34" charset="0"/>
            </a:endParaRPr>
          </a:p>
          <a:p>
            <a:pPr algn="justLow" fontAlgn="auto">
              <a:spcBef>
                <a:spcPts val="0"/>
              </a:spcBef>
              <a:spcAft>
                <a:spcPts val="0"/>
              </a:spcAft>
              <a:defRPr/>
            </a:pPr>
            <a:r>
              <a:rPr lang="el-GR" sz="1800" dirty="0">
                <a:latin typeface="Calibri" pitchFamily="34" charset="0"/>
                <a:cs typeface="Calibri" pitchFamily="34" charset="0"/>
              </a:rPr>
              <a:t>Η μέση στάθμη της επιφάνειας της θάλασσας (ΜΣΚ, μέση στάθμη κυματισμών) δεν ταυτίζεται πλέον με την στάθμη ηρεμίας (ΣΗ).</a:t>
            </a:r>
            <a:endParaRPr lang="en-GB" sz="1800" dirty="0">
              <a:latin typeface="Calibri" pitchFamily="34" charset="0"/>
              <a:cs typeface="Calibri" pitchFamily="34" charset="0"/>
            </a:endParaRPr>
          </a:p>
          <a:p>
            <a:pPr algn="justLow" fontAlgn="auto">
              <a:spcBef>
                <a:spcPts val="0"/>
              </a:spcBef>
              <a:spcAft>
                <a:spcPts val="0"/>
              </a:spcAft>
              <a:defRPr/>
            </a:pPr>
            <a:r>
              <a:rPr lang="el-GR" sz="1800" dirty="0">
                <a:latin typeface="Calibri" pitchFamily="34" charset="0"/>
                <a:cs typeface="Calibri" pitchFamily="34" charset="0"/>
              </a:rPr>
              <a:t> </a:t>
            </a:r>
            <a:endParaRPr kumimoji="0" lang="el-GR" sz="1800" b="0" i="0" u="sng" strike="noStrike" kern="0" cap="none" spc="0" normalizeH="0" baseline="0" noProof="0" dirty="0">
              <a:ln>
                <a:noFill/>
              </a:ln>
              <a:solidFill>
                <a:srgbClr val="FF0000"/>
              </a:solidFill>
              <a:effectLst/>
              <a:uLnTx/>
              <a:uFillTx/>
              <a:latin typeface="Calibri" pitchFamily="34" charset="0"/>
              <a:cs typeface="Calibri" pitchFamily="34" charset="0"/>
            </a:endParaRPr>
          </a:p>
        </p:txBody>
      </p:sp>
      <p:pic>
        <p:nvPicPr>
          <p:cNvPr id="16" name="Picture 2"/>
          <p:cNvPicPr>
            <a:picLocks noChangeAspect="1" noChangeArrowheads="1"/>
          </p:cNvPicPr>
          <p:nvPr/>
        </p:nvPicPr>
        <p:blipFill>
          <a:blip r:embed="rId4" cstate="print"/>
          <a:srcRect/>
          <a:stretch>
            <a:fillRect/>
          </a:stretch>
        </p:blipFill>
        <p:spPr bwMode="auto">
          <a:xfrm>
            <a:off x="0" y="0"/>
            <a:ext cx="780777" cy="785292"/>
          </a:xfrm>
          <a:prstGeom prst="rect">
            <a:avLst/>
          </a:prstGeom>
          <a:blipFill>
            <a:blip r:embed="rId5"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18" name="17 - Ορθογώνιο"/>
          <p:cNvSpPr/>
          <p:nvPr/>
        </p:nvSpPr>
        <p:spPr>
          <a:xfrm>
            <a:off x="395536" y="836712"/>
            <a:ext cx="8136904" cy="461665"/>
          </a:xfrm>
          <a:prstGeom prst="rect">
            <a:avLst/>
          </a:prstGeom>
        </p:spPr>
        <p:txBody>
          <a:bodyPr wrap="square">
            <a:spAutoFit/>
          </a:bodyPr>
          <a:lstStyle/>
          <a:p>
            <a:pPr algn="ctr"/>
            <a:r>
              <a:rPr lang="el-GR" i="1" u="sng" dirty="0">
                <a:latin typeface="+mj-lt"/>
              </a:rPr>
              <a:t>Διαμόρφωση του κύματος στην παράκτια ζώνη: </a:t>
            </a:r>
            <a:r>
              <a:rPr lang="el-GR" i="1" u="sng" dirty="0">
                <a:solidFill>
                  <a:srgbClr val="3333FF"/>
                </a:solidFill>
                <a:latin typeface="+mj-lt"/>
              </a:rPr>
              <a:t>Θραύση</a:t>
            </a:r>
            <a:endParaRPr lang="en-GB" i="1" u="sng" dirty="0">
              <a:solidFill>
                <a:srgbClr val="3333FF"/>
              </a:solidFill>
              <a:latin typeface="+mj-lt"/>
            </a:endParaRPr>
          </a:p>
        </p:txBody>
      </p:sp>
      <p:sp>
        <p:nvSpPr>
          <p:cNvPr id="24" name="Rectangle 9"/>
          <p:cNvSpPr>
            <a:spLocks noChangeArrowheads="1"/>
          </p:cNvSpPr>
          <p:nvPr/>
        </p:nvSpPr>
        <p:spPr bwMode="auto">
          <a:xfrm>
            <a:off x="6732240" y="3284984"/>
            <a:ext cx="2123728" cy="1138773"/>
          </a:xfrm>
          <a:prstGeom prst="rect">
            <a:avLst/>
          </a:prstGeom>
          <a:noFill/>
          <a:ln w="9525" algn="ctr">
            <a:noFill/>
            <a:miter lim="800000"/>
            <a:headEnd/>
            <a:tailEnd/>
          </a:ln>
          <a:effectLst/>
        </p:spPr>
        <p:txBody>
          <a:bodyPr wrap="square">
            <a:spAutoFit/>
          </a:bodyPr>
          <a:lstStyle/>
          <a:p>
            <a:pPr marL="0" marR="0" lvl="0" indent="0" defTabSz="914400" eaLnBrk="1" fontAlgn="auto" latinLnBrk="0" hangingPunct="1">
              <a:spcBef>
                <a:spcPts val="0"/>
              </a:spcBef>
              <a:spcAft>
                <a:spcPts val="0"/>
              </a:spcAft>
              <a:buClrTx/>
              <a:buSzTx/>
              <a:buFontTx/>
              <a:buNone/>
              <a:tabLst/>
              <a:defRPr/>
            </a:pPr>
            <a:r>
              <a:rPr kumimoji="0" lang="el-GR" sz="1700" b="0" i="0" u="none" strike="noStrike" kern="0" cap="none" spc="0" normalizeH="0" baseline="0" noProof="0" dirty="0">
                <a:ln>
                  <a:noFill/>
                </a:ln>
                <a:uLnTx/>
                <a:uFillTx/>
                <a:latin typeface="Calibri" pitchFamily="34" charset="0"/>
                <a:cs typeface="Calibri" pitchFamily="34" charset="0"/>
              </a:rPr>
              <a:t>Η ταπείνωση της ΜΣΚ (</a:t>
            </a:r>
            <a:r>
              <a:rPr kumimoji="0" lang="en-US" sz="1700" b="0" i="0" u="none" strike="noStrike" kern="0" cap="none" spc="0" normalizeH="0" baseline="0" noProof="0" dirty="0">
                <a:ln>
                  <a:noFill/>
                </a:ln>
                <a:uLnTx/>
                <a:uFillTx/>
                <a:latin typeface="Calibri" pitchFamily="34" charset="0"/>
                <a:cs typeface="Calibri" pitchFamily="34" charset="0"/>
              </a:rPr>
              <a:t>wave </a:t>
            </a:r>
            <a:r>
              <a:rPr kumimoji="0" lang="en-US" sz="1700" b="0" i="0" u="none" strike="noStrike" kern="0" cap="none" spc="0" normalizeH="0" baseline="0" noProof="0" dirty="0" err="1">
                <a:ln>
                  <a:noFill/>
                </a:ln>
                <a:uLnTx/>
                <a:uFillTx/>
                <a:latin typeface="Calibri" pitchFamily="34" charset="0"/>
                <a:cs typeface="Calibri" pitchFamily="34" charset="0"/>
              </a:rPr>
              <a:t>setdown</a:t>
            </a:r>
            <a:r>
              <a:rPr kumimoji="0" lang="en-US" sz="1700" b="0" i="0" u="none" strike="noStrike" kern="0" cap="none" spc="0" normalizeH="0" baseline="0" noProof="0" dirty="0">
                <a:ln>
                  <a:noFill/>
                </a:ln>
                <a:uLnTx/>
                <a:uFillTx/>
                <a:latin typeface="Calibri" pitchFamily="34" charset="0"/>
                <a:cs typeface="Calibri" pitchFamily="34" charset="0"/>
              </a:rPr>
              <a:t>) </a:t>
            </a:r>
            <a:r>
              <a:rPr kumimoji="0" lang="el-GR" sz="1700" b="0" i="0" u="none" strike="noStrike" kern="0" cap="none" spc="0" normalizeH="0" baseline="0" noProof="0" dirty="0">
                <a:ln>
                  <a:noFill/>
                </a:ln>
                <a:uLnTx/>
                <a:uFillTx/>
                <a:latin typeface="Calibri" pitchFamily="34" charset="0"/>
                <a:cs typeface="Calibri" pitchFamily="34" charset="0"/>
              </a:rPr>
              <a:t>από τη ΣΗ,</a:t>
            </a:r>
            <a:r>
              <a:rPr kumimoji="0" lang="en-GB" sz="1700" b="0" i="0" u="none" strike="noStrike" kern="0" cap="none" spc="0" normalizeH="0" baseline="0" noProof="0" dirty="0">
                <a:ln>
                  <a:noFill/>
                </a:ln>
                <a:uLnTx/>
                <a:uFillTx/>
                <a:latin typeface="Calibri" pitchFamily="34" charset="0"/>
                <a:cs typeface="Calibri" pitchFamily="34" charset="0"/>
              </a:rPr>
              <a:t> </a:t>
            </a:r>
            <a:r>
              <a:rPr kumimoji="0" lang="el-GR" sz="1700" b="0" i="0" u="none" strike="noStrike" kern="0" cap="none" spc="0" normalizeH="0" baseline="0" noProof="0" dirty="0">
                <a:ln>
                  <a:noFill/>
                </a:ln>
                <a:uLnTx/>
                <a:uFillTx/>
                <a:latin typeface="Calibri" pitchFamily="34" charset="0"/>
                <a:cs typeface="Calibri" pitchFamily="34" charset="0"/>
              </a:rPr>
              <a:t>ως τη γραμμή θραύσης είναι:</a:t>
            </a:r>
          </a:p>
        </p:txBody>
      </p:sp>
      <p:grpSp>
        <p:nvGrpSpPr>
          <p:cNvPr id="3" name="25 - Ομάδα"/>
          <p:cNvGrpSpPr/>
          <p:nvPr/>
        </p:nvGrpSpPr>
        <p:grpSpPr>
          <a:xfrm>
            <a:off x="179512" y="3356992"/>
            <a:ext cx="6481763" cy="3168650"/>
            <a:chOff x="323850" y="2060575"/>
            <a:chExt cx="6481763" cy="3168650"/>
          </a:xfrm>
        </p:grpSpPr>
        <p:pic>
          <p:nvPicPr>
            <p:cNvPr id="27" name="Picture 7"/>
            <p:cNvPicPr>
              <a:picLocks noChangeAspect="1" noChangeArrowheads="1"/>
            </p:cNvPicPr>
            <p:nvPr/>
          </p:nvPicPr>
          <p:blipFill>
            <a:blip r:embed="rId6" cstate="print"/>
            <a:srcRect/>
            <a:stretch>
              <a:fillRect/>
            </a:stretch>
          </p:blipFill>
          <p:spPr bwMode="auto">
            <a:xfrm>
              <a:off x="323850" y="2060575"/>
              <a:ext cx="6481763" cy="3168650"/>
            </a:xfrm>
            <a:prstGeom prst="rect">
              <a:avLst/>
            </a:prstGeom>
            <a:noFill/>
            <a:ln w="25400" algn="ctr">
              <a:solidFill>
                <a:srgbClr val="FF6600"/>
              </a:solidFill>
              <a:miter lim="800000"/>
              <a:headEnd/>
              <a:tailEnd/>
            </a:ln>
            <a:effectLst/>
          </p:spPr>
        </p:pic>
        <p:sp>
          <p:nvSpPr>
            <p:cNvPr id="28" name="Line 11"/>
            <p:cNvSpPr>
              <a:spLocks noChangeShapeType="1"/>
            </p:cNvSpPr>
            <p:nvPr/>
          </p:nvSpPr>
          <p:spPr bwMode="auto">
            <a:xfrm>
              <a:off x="2555875" y="2924175"/>
              <a:ext cx="0" cy="288925"/>
            </a:xfrm>
            <a:prstGeom prst="line">
              <a:avLst/>
            </a:prstGeom>
            <a:noFill/>
            <a:ln w="25400">
              <a:solidFill>
                <a:srgbClr val="FF6600"/>
              </a:solidFill>
              <a:round/>
              <a:headEnd type="triangle" w="med" len="med"/>
              <a:tailEnd type="triangle" w="med" len="med"/>
            </a:ln>
            <a:effec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29" name="Rectangle 12"/>
            <p:cNvSpPr>
              <a:spLocks noChangeArrowheads="1"/>
            </p:cNvSpPr>
            <p:nvPr/>
          </p:nvSpPr>
          <p:spPr bwMode="auto">
            <a:xfrm>
              <a:off x="539750" y="2420615"/>
              <a:ext cx="2160364" cy="369332"/>
            </a:xfrm>
            <a:prstGeom prst="rect">
              <a:avLst/>
            </a:prstGeom>
            <a:noFill/>
            <a:ln w="9525" algn="ctr">
              <a:noFill/>
              <a:miter lim="800000"/>
              <a:headEnd/>
              <a:tailEnd/>
            </a:ln>
            <a:effectLst/>
          </p:spPr>
          <p:txBody>
            <a:bodyPr wrap="square">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sz="1800" i="0" u="none" strike="noStrike" kern="0" cap="none" spc="0" normalizeH="0" baseline="0" noProof="0" dirty="0">
                  <a:ln>
                    <a:noFill/>
                  </a:ln>
                  <a:solidFill>
                    <a:srgbClr val="FF0000"/>
                  </a:solidFill>
                  <a:effectLst>
                    <a:outerShdw blurRad="38100" dist="38100" dir="2700000" algn="tl">
                      <a:srgbClr val="000000"/>
                    </a:outerShdw>
                  </a:effectLst>
                  <a:uLnTx/>
                  <a:uFillTx/>
                  <a:latin typeface="Calibri" pitchFamily="34" charset="0"/>
                  <a:cs typeface="Calibri" pitchFamily="34" charset="0"/>
                </a:rPr>
                <a:t>wave </a:t>
              </a:r>
              <a:r>
                <a:rPr kumimoji="0" lang="en-US" sz="1800" i="0" u="none" strike="noStrike" kern="0" cap="none" spc="0" normalizeH="0" baseline="0" noProof="0" dirty="0" err="1">
                  <a:ln>
                    <a:noFill/>
                  </a:ln>
                  <a:solidFill>
                    <a:srgbClr val="FF0000"/>
                  </a:solidFill>
                  <a:effectLst>
                    <a:outerShdw blurRad="38100" dist="38100" dir="2700000" algn="tl">
                      <a:srgbClr val="000000"/>
                    </a:outerShdw>
                  </a:effectLst>
                  <a:uLnTx/>
                  <a:uFillTx/>
                  <a:latin typeface="Calibri" pitchFamily="34" charset="0"/>
                  <a:cs typeface="Calibri" pitchFamily="34" charset="0"/>
                </a:rPr>
                <a:t>setdown</a:t>
              </a:r>
              <a:endParaRPr kumimoji="0" lang="el-GR" sz="1800" i="0" u="none" strike="noStrike" kern="0" cap="none" spc="0" normalizeH="0" baseline="0" noProof="0" dirty="0">
                <a:ln>
                  <a:noFill/>
                </a:ln>
                <a:solidFill>
                  <a:srgbClr val="FF0000"/>
                </a:solidFill>
                <a:effectLst>
                  <a:outerShdw blurRad="38100" dist="38100" dir="2700000" algn="tl">
                    <a:srgbClr val="000000"/>
                  </a:outerShdw>
                </a:effectLst>
                <a:uLnTx/>
                <a:uFillTx/>
                <a:latin typeface="Calibri" pitchFamily="34" charset="0"/>
                <a:cs typeface="Calibri" pitchFamily="34" charset="0"/>
              </a:endParaRPr>
            </a:p>
          </p:txBody>
        </p:sp>
      </p:grpSp>
      <p:sp>
        <p:nvSpPr>
          <p:cNvPr id="30" name="29 - Ορθογώνιο"/>
          <p:cNvSpPr/>
          <p:nvPr/>
        </p:nvSpPr>
        <p:spPr>
          <a:xfrm>
            <a:off x="6804248" y="4581128"/>
            <a:ext cx="2195736" cy="1584176"/>
          </a:xfrm>
          <a:prstGeom prst="rect">
            <a:avLst/>
          </a:prstGeom>
          <a:solidFill>
            <a:srgbClr val="176F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51269" name="Object 5"/>
          <p:cNvGraphicFramePr>
            <a:graphicFrameLocks noChangeAspect="1"/>
          </p:cNvGraphicFramePr>
          <p:nvPr/>
        </p:nvGraphicFramePr>
        <p:xfrm>
          <a:off x="6875463" y="4724400"/>
          <a:ext cx="1946275" cy="1298575"/>
        </p:xfrm>
        <a:graphic>
          <a:graphicData uri="http://schemas.openxmlformats.org/presentationml/2006/ole">
            <mc:AlternateContent xmlns:mc="http://schemas.openxmlformats.org/markup-compatibility/2006">
              <mc:Choice xmlns:v="urn:schemas-microsoft-com:vml" Requires="v">
                <p:oleObj spid="_x0000_s7178" name="Equation" r:id="rId7" imgW="1143000" imgH="761760" progId="">
                  <p:embed/>
                </p:oleObj>
              </mc:Choice>
              <mc:Fallback>
                <p:oleObj name="Equation" r:id="rId7" imgW="1143000" imgH="761760" progId="">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75463" y="4724400"/>
                        <a:ext cx="1946275" cy="1298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19 - TextBox"/>
          <p:cNvSpPr txBox="1"/>
          <p:nvPr/>
        </p:nvSpPr>
        <p:spPr>
          <a:xfrm>
            <a:off x="1979712" y="4551511"/>
            <a:ext cx="288032" cy="461665"/>
          </a:xfrm>
          <a:prstGeom prst="rect">
            <a:avLst/>
          </a:prstGeom>
          <a:noFill/>
        </p:spPr>
        <p:txBody>
          <a:bodyPr wrap="square" rtlCol="0">
            <a:spAutoFit/>
          </a:bodyPr>
          <a:lstStyle/>
          <a:p>
            <a:r>
              <a:rPr lang="el-GR" dirty="0">
                <a:solidFill>
                  <a:srgbClr val="FF0000"/>
                </a:solidFill>
              </a:rPr>
              <a:t>η</a:t>
            </a:r>
            <a:endParaRPr lang="en-GB" dirty="0">
              <a:solidFill>
                <a:srgbClr val="FF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836712"/>
          </a:xfr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a:noFill/>
          </a:ln>
        </p:spPr>
        <p:style>
          <a:lnRef idx="2">
            <a:schemeClr val="accent1"/>
          </a:lnRef>
          <a:fillRef idx="1">
            <a:schemeClr val="lt1"/>
          </a:fillRef>
          <a:effectRef idx="0">
            <a:schemeClr val="accent1"/>
          </a:effectRef>
          <a:fontRef idx="minor">
            <a:schemeClr val="dk1"/>
          </a:fontRef>
        </p:style>
        <p:txBody>
          <a:bodyPr>
            <a:noAutofit/>
          </a:bodyPr>
          <a:lstStyle/>
          <a:p>
            <a:r>
              <a:rPr lang="el-GR" sz="2800" b="1" dirty="0"/>
              <a:t>Κυματομηχανική</a:t>
            </a:r>
            <a:endParaRPr lang="el-GR" sz="2800" b="1" cap="none" dirty="0">
              <a:ln>
                <a:noFill/>
              </a:ln>
              <a:solidFill>
                <a:schemeClr val="tx1"/>
              </a:solidFill>
              <a:effectLst/>
              <a:latin typeface="Bookman Old Style" pitchFamily="18" charset="0"/>
            </a:endParaRPr>
          </a:p>
        </p:txBody>
      </p:sp>
      <p:cxnSp>
        <p:nvCxnSpPr>
          <p:cNvPr id="6" name="5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9"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chemeClr val="tx1"/>
              </a:solidFill>
              <a:effectLst/>
              <a:uLnTx/>
              <a:uFillTx/>
              <a:latin typeface="Bookman Old Style" pitchFamily="18" charset="0"/>
              <a:ea typeface="+mn-ea"/>
              <a:cs typeface="+mn-cs"/>
            </a:endParaRPr>
          </a:p>
        </p:txBody>
      </p:sp>
      <p:cxnSp>
        <p:nvCxnSpPr>
          <p:cNvPr id="10" name="9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p:nvPicPr>
        <p:blipFill>
          <a:blip r:embed="rId4" cstate="print"/>
          <a:srcRect/>
          <a:stretch>
            <a:fillRect/>
          </a:stretch>
        </p:blipFill>
        <p:spPr bwMode="auto">
          <a:xfrm>
            <a:off x="0" y="0"/>
            <a:ext cx="780777" cy="785292"/>
          </a:xfrm>
          <a:prstGeom prst="rect">
            <a:avLst/>
          </a:prstGeom>
          <a:blipFill>
            <a:blip r:embed="rId5"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18" name="17 - Ορθογώνιο"/>
          <p:cNvSpPr/>
          <p:nvPr/>
        </p:nvSpPr>
        <p:spPr>
          <a:xfrm>
            <a:off x="755576" y="836712"/>
            <a:ext cx="7776864" cy="461665"/>
          </a:xfrm>
          <a:prstGeom prst="rect">
            <a:avLst/>
          </a:prstGeom>
        </p:spPr>
        <p:txBody>
          <a:bodyPr wrap="square">
            <a:spAutoFit/>
          </a:bodyPr>
          <a:lstStyle/>
          <a:p>
            <a:pPr algn="ctr"/>
            <a:r>
              <a:rPr lang="el-GR" i="1" u="sng" dirty="0">
                <a:latin typeface="+mj-lt"/>
              </a:rPr>
              <a:t>Διαμόρφωση του κύματος στην παράκτια ζώνη: </a:t>
            </a:r>
            <a:r>
              <a:rPr lang="el-GR" i="1" u="sng" dirty="0">
                <a:solidFill>
                  <a:srgbClr val="3333FF"/>
                </a:solidFill>
                <a:latin typeface="+mj-lt"/>
              </a:rPr>
              <a:t>Θραύση</a:t>
            </a:r>
            <a:endParaRPr lang="en-GB" i="1" u="sng" dirty="0">
              <a:solidFill>
                <a:srgbClr val="3333FF"/>
              </a:solidFill>
              <a:latin typeface="+mj-lt"/>
            </a:endParaRPr>
          </a:p>
        </p:txBody>
      </p:sp>
      <p:sp>
        <p:nvSpPr>
          <p:cNvPr id="24" name="Rectangle 9"/>
          <p:cNvSpPr>
            <a:spLocks noChangeArrowheads="1"/>
          </p:cNvSpPr>
          <p:nvPr/>
        </p:nvSpPr>
        <p:spPr bwMode="auto">
          <a:xfrm>
            <a:off x="251519" y="1772816"/>
            <a:ext cx="8562627" cy="646331"/>
          </a:xfrm>
          <a:prstGeom prst="rect">
            <a:avLst/>
          </a:prstGeom>
          <a:noFill/>
          <a:ln w="9525" algn="ctr">
            <a:noFill/>
            <a:miter lim="800000"/>
            <a:headEnd/>
            <a:tailEnd/>
          </a:ln>
          <a:effectLst/>
        </p:spPr>
        <p:txBody>
          <a:bodyPr wrap="square">
            <a:spAutoFit/>
          </a:bodyPr>
          <a:lstStyle/>
          <a:p>
            <a:pPr marL="0" marR="0" lvl="0" indent="0" defTabSz="914400" eaLnBrk="1" fontAlgn="auto" latinLnBrk="0" hangingPunct="1">
              <a:spcBef>
                <a:spcPts val="0"/>
              </a:spcBef>
              <a:spcAft>
                <a:spcPts val="0"/>
              </a:spcAft>
              <a:buClrTx/>
              <a:buSzTx/>
              <a:buFontTx/>
              <a:buNone/>
              <a:tabLst/>
              <a:defRPr/>
            </a:pPr>
            <a:r>
              <a:rPr lang="el-GR" sz="1800" kern="0" dirty="0">
                <a:latin typeface="Calibri" pitchFamily="34" charset="0"/>
                <a:cs typeface="Calibri" pitchFamily="34" charset="0"/>
              </a:rPr>
              <a:t>Υπερύψωση της ΜΣΚ (</a:t>
            </a:r>
            <a:r>
              <a:rPr lang="el-GR" sz="1800" kern="0" dirty="0" err="1">
                <a:latin typeface="Calibri" pitchFamily="34" charset="0"/>
                <a:cs typeface="Calibri" pitchFamily="34" charset="0"/>
              </a:rPr>
              <a:t>wave</a:t>
            </a:r>
            <a:r>
              <a:rPr lang="el-GR" sz="1800" kern="0" dirty="0">
                <a:latin typeface="Calibri" pitchFamily="34" charset="0"/>
                <a:cs typeface="Calibri" pitchFamily="34" charset="0"/>
              </a:rPr>
              <a:t> </a:t>
            </a:r>
            <a:r>
              <a:rPr lang="el-GR" sz="1800" kern="0" dirty="0" err="1">
                <a:latin typeface="Calibri" pitchFamily="34" charset="0"/>
                <a:cs typeface="Calibri" pitchFamily="34" charset="0"/>
              </a:rPr>
              <a:t>setup</a:t>
            </a:r>
            <a:r>
              <a:rPr lang="el-GR" sz="1800" kern="0" dirty="0">
                <a:latin typeface="Calibri" pitchFamily="34" charset="0"/>
                <a:cs typeface="Calibri" pitchFamily="34" charset="0"/>
              </a:rPr>
              <a:t>) από τη ΣΗ (αν αγνοήσουμε το </a:t>
            </a:r>
            <a:r>
              <a:rPr lang="el-GR" sz="1800" kern="0" dirty="0" err="1">
                <a:latin typeface="Calibri" pitchFamily="34" charset="0"/>
                <a:cs typeface="Calibri" pitchFamily="34" charset="0"/>
              </a:rPr>
              <a:t>wave</a:t>
            </a:r>
            <a:r>
              <a:rPr lang="el-GR" sz="1800" kern="0" dirty="0">
                <a:latin typeface="Calibri" pitchFamily="34" charset="0"/>
                <a:cs typeface="Calibri" pitchFamily="34" charset="0"/>
              </a:rPr>
              <a:t> </a:t>
            </a:r>
            <a:r>
              <a:rPr lang="el-GR" sz="1800" kern="0" dirty="0" err="1">
                <a:latin typeface="Calibri" pitchFamily="34" charset="0"/>
                <a:cs typeface="Calibri" pitchFamily="34" charset="0"/>
              </a:rPr>
              <a:t>set</a:t>
            </a:r>
            <a:r>
              <a:rPr lang="el-GR" sz="1800" kern="0" dirty="0">
                <a:latin typeface="Calibri" pitchFamily="34" charset="0"/>
                <a:cs typeface="Calibri" pitchFamily="34" charset="0"/>
              </a:rPr>
              <a:t> </a:t>
            </a:r>
            <a:r>
              <a:rPr lang="el-GR" sz="1800" kern="0" dirty="0" err="1">
                <a:latin typeface="Calibri" pitchFamily="34" charset="0"/>
                <a:cs typeface="Calibri" pitchFamily="34" charset="0"/>
              </a:rPr>
              <a:t>down</a:t>
            </a:r>
            <a:r>
              <a:rPr lang="el-GR" sz="1800" kern="0" dirty="0">
                <a:latin typeface="Calibri" pitchFamily="34" charset="0"/>
                <a:cs typeface="Calibri" pitchFamily="34" charset="0"/>
              </a:rPr>
              <a:t>) στην ακτογραμμή:</a:t>
            </a:r>
          </a:p>
        </p:txBody>
      </p:sp>
      <p:sp>
        <p:nvSpPr>
          <p:cNvPr id="30" name="29 - Ορθογώνιο"/>
          <p:cNvSpPr/>
          <p:nvPr/>
        </p:nvSpPr>
        <p:spPr>
          <a:xfrm>
            <a:off x="6819341" y="4351413"/>
            <a:ext cx="2195736" cy="1584176"/>
          </a:xfrm>
          <a:prstGeom prst="rect">
            <a:avLst/>
          </a:prstGeom>
          <a:solidFill>
            <a:srgbClr val="176F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16 - Ομάδα"/>
          <p:cNvGrpSpPr/>
          <p:nvPr/>
        </p:nvGrpSpPr>
        <p:grpSpPr>
          <a:xfrm>
            <a:off x="181285" y="2893586"/>
            <a:ext cx="8423163" cy="3168650"/>
            <a:chOff x="323850" y="2060575"/>
            <a:chExt cx="8496300" cy="3168650"/>
          </a:xfrm>
        </p:grpSpPr>
        <p:pic>
          <p:nvPicPr>
            <p:cNvPr id="19" name="Picture 5"/>
            <p:cNvPicPr>
              <a:picLocks noChangeAspect="1" noChangeArrowheads="1"/>
            </p:cNvPicPr>
            <p:nvPr/>
          </p:nvPicPr>
          <p:blipFill>
            <a:blip r:embed="rId6" cstate="print"/>
            <a:srcRect/>
            <a:stretch>
              <a:fillRect/>
            </a:stretch>
          </p:blipFill>
          <p:spPr bwMode="auto">
            <a:xfrm>
              <a:off x="323850" y="2060575"/>
              <a:ext cx="6481763" cy="3168650"/>
            </a:xfrm>
            <a:prstGeom prst="rect">
              <a:avLst/>
            </a:prstGeom>
            <a:noFill/>
            <a:ln w="25400" algn="ctr">
              <a:solidFill>
                <a:srgbClr val="FF6600"/>
              </a:solidFill>
              <a:miter lim="800000"/>
              <a:headEnd/>
              <a:tailEnd/>
            </a:ln>
            <a:effectLst/>
          </p:spPr>
        </p:pic>
        <p:sp>
          <p:nvSpPr>
            <p:cNvPr id="20" name="Line 8"/>
            <p:cNvSpPr>
              <a:spLocks noChangeShapeType="1"/>
            </p:cNvSpPr>
            <p:nvPr/>
          </p:nvSpPr>
          <p:spPr bwMode="auto">
            <a:xfrm>
              <a:off x="5219700" y="2781300"/>
              <a:ext cx="0" cy="360363"/>
            </a:xfrm>
            <a:prstGeom prst="line">
              <a:avLst/>
            </a:prstGeom>
            <a:noFill/>
            <a:ln w="25400">
              <a:solidFill>
                <a:srgbClr val="FF6600"/>
              </a:solidFill>
              <a:round/>
              <a:headEnd type="triangle" w="med" len="med"/>
              <a:tailEnd type="triangle" w="med" len="med"/>
            </a:ln>
            <a:effectLst/>
          </p:spPr>
          <p:txBody>
            <a:bodyPr>
              <a:spAutoFit/>
            </a:bodyPr>
            <a:lstStyle/>
            <a:p>
              <a:endParaRPr lang="en-GB"/>
            </a:p>
          </p:txBody>
        </p:sp>
        <p:sp>
          <p:nvSpPr>
            <p:cNvPr id="21" name="Rectangle 9"/>
            <p:cNvSpPr>
              <a:spLocks noChangeArrowheads="1"/>
            </p:cNvSpPr>
            <p:nvPr/>
          </p:nvSpPr>
          <p:spPr bwMode="auto">
            <a:xfrm>
              <a:off x="6804025" y="2636838"/>
              <a:ext cx="2016125" cy="366712"/>
            </a:xfrm>
            <a:prstGeom prst="rect">
              <a:avLst/>
            </a:prstGeom>
            <a:noFill/>
            <a:ln w="9525" algn="ctr">
              <a:noFill/>
              <a:miter lim="800000"/>
              <a:headEnd/>
              <a:tailEnd/>
            </a:ln>
            <a:effectLst/>
          </p:spPr>
          <p:txBody>
            <a:bodyPr>
              <a:spAutoFit/>
            </a:bodyPr>
            <a:lstStyle/>
            <a:p>
              <a:pPr>
                <a:spcBef>
                  <a:spcPct val="0"/>
                </a:spcBef>
              </a:pPr>
              <a:r>
                <a:rPr lang="en-US" sz="1800">
                  <a:solidFill>
                    <a:srgbClr val="FF6600"/>
                  </a:solidFill>
                  <a:effectLst>
                    <a:outerShdw blurRad="38100" dist="38100" dir="2700000" algn="tl">
                      <a:srgbClr val="000000"/>
                    </a:outerShdw>
                  </a:effectLst>
                </a:rPr>
                <a:t>wave setup</a:t>
              </a:r>
              <a:endParaRPr lang="el-GR" sz="1800">
                <a:solidFill>
                  <a:srgbClr val="FF6600"/>
                </a:solidFill>
                <a:effectLst>
                  <a:outerShdw blurRad="38100" dist="38100" dir="2700000" algn="tl">
                    <a:srgbClr val="000000"/>
                  </a:outerShdw>
                </a:effectLst>
              </a:endParaRPr>
            </a:p>
          </p:txBody>
        </p:sp>
        <p:sp>
          <p:nvSpPr>
            <p:cNvPr id="22" name="Line 11"/>
            <p:cNvSpPr>
              <a:spLocks noChangeShapeType="1"/>
            </p:cNvSpPr>
            <p:nvPr/>
          </p:nvSpPr>
          <p:spPr bwMode="auto">
            <a:xfrm flipV="1">
              <a:off x="2627313" y="3141663"/>
              <a:ext cx="2592387" cy="34925"/>
            </a:xfrm>
            <a:prstGeom prst="line">
              <a:avLst/>
            </a:prstGeom>
            <a:noFill/>
            <a:ln w="25400">
              <a:solidFill>
                <a:srgbClr val="FF6600"/>
              </a:solidFill>
              <a:prstDash val="dash"/>
              <a:round/>
              <a:headEnd/>
              <a:tailEnd/>
            </a:ln>
            <a:effectLst/>
          </p:spPr>
          <p:txBody>
            <a:bodyPr>
              <a:spAutoFit/>
            </a:bodyPr>
            <a:lstStyle/>
            <a:p>
              <a:endParaRPr lang="en-GB"/>
            </a:p>
          </p:txBody>
        </p:sp>
      </p:grpSp>
      <p:graphicFrame>
        <p:nvGraphicFramePr>
          <p:cNvPr id="652291" name="Object 3"/>
          <p:cNvGraphicFramePr>
            <a:graphicFrameLocks noChangeAspect="1"/>
          </p:cNvGraphicFramePr>
          <p:nvPr>
            <p:extLst>
              <p:ext uri="{D42A27DB-BD31-4B8C-83A1-F6EECF244321}">
                <p14:modId xmlns:p14="http://schemas.microsoft.com/office/powerpoint/2010/main" val="3492331271"/>
              </p:ext>
            </p:extLst>
          </p:nvPr>
        </p:nvGraphicFramePr>
        <p:xfrm>
          <a:off x="6948264" y="4623594"/>
          <a:ext cx="1793875" cy="1039813"/>
        </p:xfrm>
        <a:graphic>
          <a:graphicData uri="http://schemas.openxmlformats.org/presentationml/2006/ole">
            <mc:AlternateContent xmlns:mc="http://schemas.openxmlformats.org/markup-compatibility/2006">
              <mc:Choice xmlns:v="urn:schemas-microsoft-com:vml" Requires="v">
                <p:oleObj spid="_x0000_s8202" name="Equation" r:id="rId7" imgW="1054080" imgH="609480" progId="">
                  <p:embed/>
                </p:oleObj>
              </mc:Choice>
              <mc:Fallback>
                <p:oleObj name="Equation" r:id="rId7" imgW="1054080" imgH="609480" progId="">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48264" y="4623594"/>
                        <a:ext cx="1793875" cy="1039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9" name="Rectangle 5"/>
          <p:cNvSpPr>
            <a:spLocks noChangeArrowheads="1"/>
          </p:cNvSpPr>
          <p:nvPr/>
        </p:nvSpPr>
        <p:spPr bwMode="auto">
          <a:xfrm>
            <a:off x="323528" y="1484784"/>
            <a:ext cx="8496944" cy="1338828"/>
          </a:xfrm>
          <a:prstGeom prst="rect">
            <a:avLst/>
          </a:prstGeom>
          <a:noFill/>
          <a:ln w="9525" algn="ctr">
            <a:noFill/>
            <a:miter lim="800000"/>
            <a:headEnd/>
            <a:tailEnd/>
          </a:ln>
          <a:effectLst/>
        </p:spPr>
        <p:txBody>
          <a:bodyPr wrap="square">
            <a:spAutoFit/>
          </a:bodyPr>
          <a:lstStyle/>
          <a:p>
            <a:pPr marL="173038" indent="-173038">
              <a:spcBef>
                <a:spcPct val="50000"/>
              </a:spcBef>
            </a:pPr>
            <a:r>
              <a:rPr lang="el-GR" sz="1800" dirty="0">
                <a:latin typeface="Calibri" pitchFamily="34" charset="0"/>
                <a:cs typeface="Calibri" pitchFamily="34" charset="0"/>
              </a:rPr>
              <a:t>Ο παράκτιος πυθμένας παρουσιάζει 3</a:t>
            </a:r>
            <a:r>
              <a:rPr lang="en-US" sz="1800" dirty="0">
                <a:latin typeface="Calibri" pitchFamily="34" charset="0"/>
                <a:cs typeface="Calibri" pitchFamily="34" charset="0"/>
              </a:rPr>
              <a:t>D</a:t>
            </a:r>
            <a:r>
              <a:rPr lang="el-GR" sz="1800" dirty="0">
                <a:latin typeface="Calibri" pitchFamily="34" charset="0"/>
                <a:cs typeface="Calibri" pitchFamily="34" charset="0"/>
              </a:rPr>
              <a:t> ανομοιογένεια (μεταβολές ανάγλυφου). </a:t>
            </a:r>
          </a:p>
          <a:p>
            <a:pPr marL="173038" indent="-173038">
              <a:spcBef>
                <a:spcPct val="50000"/>
              </a:spcBef>
            </a:pPr>
            <a:r>
              <a:rPr lang="el-GR" sz="1800" dirty="0">
                <a:latin typeface="Calibri" pitchFamily="34" charset="0"/>
                <a:cs typeface="Calibri" pitchFamily="34" charset="0"/>
              </a:rPr>
              <a:t>Η ανομοιογένεια δημιουργεί διαφορετική κυματική ανύψωση (</a:t>
            </a:r>
            <a:r>
              <a:rPr lang="en-US" sz="1800" dirty="0">
                <a:latin typeface="Calibri" pitchFamily="34" charset="0"/>
                <a:cs typeface="Calibri" pitchFamily="34" charset="0"/>
              </a:rPr>
              <a:t>set up</a:t>
            </a:r>
            <a:r>
              <a:rPr lang="el-GR" sz="1800" dirty="0">
                <a:latin typeface="Calibri" pitchFamily="34" charset="0"/>
                <a:cs typeface="Calibri" pitchFamily="34" charset="0"/>
              </a:rPr>
              <a:t>) κατά μήκος της ακτής και δημιουργία παράκτιας κυκλοφορίας (ρευμάτων), όπως π.χ. ‘βελοειδών</a:t>
            </a:r>
            <a:r>
              <a:rPr lang="el-GR" sz="1800" dirty="0">
                <a:solidFill>
                  <a:srgbClr val="3333FF"/>
                </a:solidFill>
                <a:latin typeface="Calibri" pitchFamily="34" charset="0"/>
                <a:cs typeface="Calibri" pitchFamily="34" charset="0"/>
              </a:rPr>
              <a:t>’ ρευμάτων διαφυγής </a:t>
            </a:r>
            <a:r>
              <a:rPr lang="en-US" sz="1800" dirty="0">
                <a:solidFill>
                  <a:srgbClr val="3333FF"/>
                </a:solidFill>
                <a:latin typeface="Calibri" pitchFamily="34" charset="0"/>
                <a:cs typeface="Calibri" pitchFamily="34" charset="0"/>
              </a:rPr>
              <a:t>(rip currents)</a:t>
            </a:r>
            <a:r>
              <a:rPr lang="el-GR" sz="1800" dirty="0">
                <a:solidFill>
                  <a:srgbClr val="3333FF"/>
                </a:solidFill>
                <a:latin typeface="Calibri" pitchFamily="34" charset="0"/>
                <a:cs typeface="Calibri" pitchFamily="34" charset="0"/>
              </a:rPr>
              <a:t> </a:t>
            </a:r>
            <a:r>
              <a:rPr lang="el-GR" sz="1800" dirty="0">
                <a:latin typeface="Calibri" pitchFamily="34" charset="0"/>
                <a:cs typeface="Calibri" pitchFamily="34" charset="0"/>
              </a:rPr>
              <a:t>στη </a:t>
            </a:r>
            <a:r>
              <a:rPr lang="en-US" sz="1800" dirty="0">
                <a:latin typeface="Calibri" pitchFamily="34" charset="0"/>
                <a:cs typeface="Calibri" pitchFamily="34" charset="0"/>
              </a:rPr>
              <a:t>surf zone</a:t>
            </a:r>
            <a:r>
              <a:rPr lang="el-GR" sz="1800" dirty="0">
                <a:latin typeface="Calibri" pitchFamily="34" charset="0"/>
                <a:cs typeface="Calibri" pitchFamily="34" charset="0"/>
              </a:rPr>
              <a:t>, με κατεύθυνση προς την θάλασσα</a:t>
            </a:r>
            <a:r>
              <a:rPr lang="en-US" sz="1800" dirty="0">
                <a:latin typeface="Calibri" pitchFamily="34" charset="0"/>
                <a:cs typeface="Calibri" pitchFamily="34" charset="0"/>
              </a:rPr>
              <a:t> </a:t>
            </a:r>
            <a:endParaRPr lang="el-GR" sz="1800" dirty="0">
              <a:latin typeface="Calibri" pitchFamily="34" charset="0"/>
              <a:cs typeface="Calibri" pitchFamily="34" charset="0"/>
            </a:endParaRPr>
          </a:p>
        </p:txBody>
      </p:sp>
      <p:sp>
        <p:nvSpPr>
          <p:cNvPr id="251910" name="Rectangle 6"/>
          <p:cNvSpPr>
            <a:spLocks noChangeArrowheads="1"/>
          </p:cNvSpPr>
          <p:nvPr/>
        </p:nvSpPr>
        <p:spPr bwMode="auto">
          <a:xfrm>
            <a:off x="1042988" y="6165850"/>
            <a:ext cx="7056437" cy="369332"/>
          </a:xfrm>
          <a:prstGeom prst="rect">
            <a:avLst/>
          </a:prstGeom>
          <a:noFill/>
          <a:ln w="9525" algn="ctr">
            <a:noFill/>
            <a:miter lim="800000"/>
            <a:headEnd/>
            <a:tailEnd/>
          </a:ln>
          <a:effectLst/>
        </p:spPr>
        <p:txBody>
          <a:bodyPr>
            <a:spAutoFit/>
          </a:bodyPr>
          <a:lstStyle/>
          <a:p>
            <a:r>
              <a:rPr lang="el-GR" sz="1800" dirty="0">
                <a:latin typeface="Calibri" pitchFamily="34" charset="0"/>
                <a:cs typeface="Calibri" pitchFamily="34" charset="0"/>
              </a:rPr>
              <a:t>Ρεύμα εγκάρσιο στην ακτή (</a:t>
            </a:r>
            <a:r>
              <a:rPr lang="en-US" sz="1800" dirty="0">
                <a:latin typeface="Calibri" pitchFamily="34" charset="0"/>
                <a:cs typeface="Calibri" pitchFamily="34" charset="0"/>
              </a:rPr>
              <a:t>rip</a:t>
            </a:r>
            <a:r>
              <a:rPr lang="el-GR" sz="1800" dirty="0">
                <a:latin typeface="Calibri" pitchFamily="34" charset="0"/>
                <a:cs typeface="Calibri" pitchFamily="34" charset="0"/>
              </a:rPr>
              <a:t> </a:t>
            </a:r>
            <a:r>
              <a:rPr lang="el-GR" sz="1800" dirty="0" err="1">
                <a:latin typeface="Calibri" pitchFamily="34" charset="0"/>
                <a:cs typeface="Calibri" pitchFamily="34" charset="0"/>
              </a:rPr>
              <a:t>current</a:t>
            </a:r>
            <a:r>
              <a:rPr lang="el-GR" sz="1800" dirty="0">
                <a:latin typeface="Calibri" pitchFamily="34" charset="0"/>
                <a:cs typeface="Calibri" pitchFamily="34" charset="0"/>
              </a:rPr>
              <a:t>)</a:t>
            </a:r>
          </a:p>
        </p:txBody>
      </p:sp>
      <p:grpSp>
        <p:nvGrpSpPr>
          <p:cNvPr id="2" name="Group 7"/>
          <p:cNvGrpSpPr>
            <a:grpSpLocks/>
          </p:cNvGrpSpPr>
          <p:nvPr/>
        </p:nvGrpSpPr>
        <p:grpSpPr bwMode="auto">
          <a:xfrm>
            <a:off x="683568" y="3108891"/>
            <a:ext cx="7997825" cy="2743200"/>
            <a:chOff x="295" y="1979"/>
            <a:chExt cx="5038" cy="1728"/>
          </a:xfrm>
        </p:grpSpPr>
        <p:pic>
          <p:nvPicPr>
            <p:cNvPr id="251912" name="Picture 8" descr="1"/>
            <p:cNvPicPr>
              <a:picLocks noChangeAspect="1" noChangeArrowheads="1"/>
            </p:cNvPicPr>
            <p:nvPr/>
          </p:nvPicPr>
          <p:blipFill>
            <a:blip r:embed="rId2" cstate="print">
              <a:lum bright="-8000" contrast="12000"/>
            </a:blip>
            <a:srcRect/>
            <a:stretch>
              <a:fillRect/>
            </a:stretch>
          </p:blipFill>
          <p:spPr bwMode="auto">
            <a:xfrm>
              <a:off x="295" y="1979"/>
              <a:ext cx="2616" cy="1728"/>
            </a:xfrm>
            <a:prstGeom prst="rect">
              <a:avLst/>
            </a:prstGeom>
            <a:noFill/>
            <a:ln w="25400" algn="ctr">
              <a:solidFill>
                <a:srgbClr val="FF6600"/>
              </a:solidFill>
              <a:miter lim="800000"/>
              <a:headEnd/>
              <a:tailEnd/>
            </a:ln>
            <a:effectLst/>
          </p:spPr>
        </p:pic>
        <p:pic>
          <p:nvPicPr>
            <p:cNvPr id="251913" name="Picture 9"/>
            <p:cNvPicPr>
              <a:picLocks noChangeAspect="1" noChangeArrowheads="1"/>
            </p:cNvPicPr>
            <p:nvPr/>
          </p:nvPicPr>
          <p:blipFill>
            <a:blip r:embed="rId3" cstate="print"/>
            <a:srcRect/>
            <a:stretch>
              <a:fillRect/>
            </a:stretch>
          </p:blipFill>
          <p:spPr bwMode="auto">
            <a:xfrm>
              <a:off x="3107" y="2024"/>
              <a:ext cx="2226" cy="1662"/>
            </a:xfrm>
            <a:prstGeom prst="rect">
              <a:avLst/>
            </a:prstGeom>
            <a:noFill/>
            <a:ln w="25400" algn="ctr">
              <a:solidFill>
                <a:srgbClr val="FF6600"/>
              </a:solidFill>
              <a:miter lim="800000"/>
              <a:headEnd/>
              <a:tailEnd/>
            </a:ln>
            <a:effectLst/>
          </p:spPr>
        </p:pic>
      </p:grpSp>
      <p:sp>
        <p:nvSpPr>
          <p:cNvPr id="9"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algn="ctr" eaLnBrk="0" hangingPunct="0">
              <a:defRPr/>
            </a:pPr>
            <a:r>
              <a:rPr lang="el-GR" sz="2800" b="1">
                <a:solidFill>
                  <a:sysClr val="windowText" lastClr="000000"/>
                </a:solidFill>
                <a:latin typeface="Calibri"/>
              </a:rPr>
              <a:t>Κυματομηχανική</a:t>
            </a:r>
            <a:endParaRPr lang="el-GR" sz="2800" b="1" dirty="0">
              <a:solidFill>
                <a:sysClr val="windowText" lastClr="000000"/>
              </a:solidFill>
              <a:latin typeface="Bookman Old Style" pitchFamily="18" charset="0"/>
            </a:endParaRPr>
          </a:p>
        </p:txBody>
      </p:sp>
      <p:cxnSp>
        <p:nvCxnSpPr>
          <p:cNvPr id="10" name="9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11"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algn="ctr" fontAlgn="auto">
              <a:spcBef>
                <a:spcPts val="0"/>
              </a:spcBef>
              <a:spcAft>
                <a:spcPts val="0"/>
              </a:spcAft>
              <a:defRPr/>
            </a:pPr>
            <a:endParaRPr lang="el-GR" sz="3200" kern="0" dirty="0">
              <a:solidFill>
                <a:prstClr val="black"/>
              </a:solidFill>
              <a:latin typeface="Bookman Old Style" pitchFamily="18" charset="0"/>
            </a:endParaRPr>
          </a:p>
        </p:txBody>
      </p:sp>
      <p:cxnSp>
        <p:nvCxnSpPr>
          <p:cNvPr id="12" name="11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13" name="Picture 2"/>
          <p:cNvPicPr>
            <a:picLocks noChangeAspect="1" noChangeArrowheads="1"/>
          </p:cNvPicPr>
          <p:nvPr/>
        </p:nvPicPr>
        <p:blipFill>
          <a:blip r:embed="rId4" cstate="print"/>
          <a:srcRect/>
          <a:stretch>
            <a:fillRect/>
          </a:stretch>
        </p:blipFill>
        <p:spPr bwMode="auto">
          <a:xfrm>
            <a:off x="0" y="0"/>
            <a:ext cx="780777" cy="785292"/>
          </a:xfrm>
          <a:prstGeom prst="rect">
            <a:avLst/>
          </a:prstGeom>
          <a:blipFill>
            <a:blip r:embed="rId5"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14" name="13 - Ορθογώνιο"/>
          <p:cNvSpPr/>
          <p:nvPr/>
        </p:nvSpPr>
        <p:spPr>
          <a:xfrm>
            <a:off x="899592" y="836712"/>
            <a:ext cx="7560840" cy="461665"/>
          </a:xfrm>
          <a:prstGeom prst="rect">
            <a:avLst/>
          </a:prstGeom>
        </p:spPr>
        <p:txBody>
          <a:bodyPr wrap="square">
            <a:spAutoFit/>
          </a:bodyPr>
          <a:lstStyle/>
          <a:p>
            <a:r>
              <a:rPr lang="el-GR" i="1" u="sng" dirty="0">
                <a:solidFill>
                  <a:prstClr val="black"/>
                </a:solidFill>
                <a:latin typeface="Calibri"/>
              </a:rPr>
              <a:t>Διαμόρφωση του κύματος στην παράκτια ζώνη</a:t>
            </a:r>
            <a:r>
              <a:rPr lang="en-GB" i="1" u="sng" dirty="0">
                <a:solidFill>
                  <a:prstClr val="black"/>
                </a:solidFill>
                <a:latin typeface="Calibri"/>
              </a:rPr>
              <a:t>: </a:t>
            </a:r>
            <a:r>
              <a:rPr lang="el-GR" i="1" u="sng" dirty="0">
                <a:solidFill>
                  <a:srgbClr val="3333FF"/>
                </a:solidFill>
                <a:latin typeface="Calibri"/>
              </a:rPr>
              <a:t>Θραύση</a:t>
            </a:r>
            <a:endParaRPr lang="en-GB" i="1" u="sng" dirty="0">
              <a:solidFill>
                <a:srgbClr val="3333FF"/>
              </a:solidFill>
              <a:latin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836712"/>
          </a:xfr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a:noFill/>
          </a:ln>
        </p:spPr>
        <p:style>
          <a:lnRef idx="2">
            <a:schemeClr val="accent1"/>
          </a:lnRef>
          <a:fillRef idx="1">
            <a:schemeClr val="lt1"/>
          </a:fillRef>
          <a:effectRef idx="0">
            <a:schemeClr val="accent1"/>
          </a:effectRef>
          <a:fontRef idx="minor">
            <a:schemeClr val="dk1"/>
          </a:fontRef>
        </p:style>
        <p:txBody>
          <a:bodyPr>
            <a:noAutofit/>
          </a:bodyPr>
          <a:lstStyle/>
          <a:p>
            <a:r>
              <a:rPr lang="el-GR" sz="2800" b="1" dirty="0"/>
              <a:t>Κυματομηχανική</a:t>
            </a:r>
            <a:endParaRPr lang="el-GR" sz="2800" b="1" cap="none" dirty="0">
              <a:ln>
                <a:noFill/>
              </a:ln>
              <a:solidFill>
                <a:schemeClr val="tx1"/>
              </a:solidFill>
              <a:effectLst/>
              <a:latin typeface="Bookman Old Style" pitchFamily="18" charset="0"/>
            </a:endParaRPr>
          </a:p>
        </p:txBody>
      </p:sp>
      <p:cxnSp>
        <p:nvCxnSpPr>
          <p:cNvPr id="6" name="5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9"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chemeClr val="tx1"/>
              </a:solidFill>
              <a:effectLst/>
              <a:uLnTx/>
              <a:uFillTx/>
              <a:latin typeface="Bookman Old Style" pitchFamily="18" charset="0"/>
              <a:ea typeface="+mn-ea"/>
              <a:cs typeface="+mn-cs"/>
            </a:endParaRPr>
          </a:p>
        </p:txBody>
      </p:sp>
      <p:cxnSp>
        <p:nvCxnSpPr>
          <p:cNvPr id="10" name="9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1" name="Rectangle 7"/>
          <p:cNvSpPr>
            <a:spLocks noChangeArrowheads="1"/>
          </p:cNvSpPr>
          <p:nvPr/>
        </p:nvSpPr>
        <p:spPr bwMode="auto">
          <a:xfrm>
            <a:off x="179512" y="1484784"/>
            <a:ext cx="8496944" cy="2862322"/>
          </a:xfrm>
          <a:prstGeom prst="rect">
            <a:avLst/>
          </a:prstGeom>
          <a:noFill/>
          <a:ln w="9525">
            <a:noFill/>
            <a:miter lim="800000"/>
            <a:headEnd/>
            <a:tailEnd/>
          </a:ln>
          <a:effectLst/>
        </p:spPr>
        <p:txBody>
          <a:bodyPr wrap="square" anchor="ctr">
            <a:spAutoFit/>
          </a:bodyPr>
          <a:lstStyle/>
          <a:p>
            <a:pPr algn="justLow" fontAlgn="auto">
              <a:spcBef>
                <a:spcPts val="0"/>
              </a:spcBef>
              <a:spcAft>
                <a:spcPts val="0"/>
              </a:spcAft>
              <a:defRPr/>
            </a:pPr>
            <a:r>
              <a:rPr lang="el-GR" sz="1800" dirty="0">
                <a:latin typeface="Calibri" pitchFamily="34" charset="0"/>
                <a:cs typeface="Calibri" pitchFamily="34" charset="0"/>
              </a:rPr>
              <a:t>Όταν οι κυματισμοί συναντούν κάποιο εμπόδιο στη διάδοση τους, (κεκλιμένη ή κατακόρυφη φυσική ακτή, κυματοθραύστες κλπ), και αν η ενέργεια τους δεν απορροφηθεί μέσω θραύσης ή άλλων μηχανισμών τότε μέρος της ανακλάται </a:t>
            </a:r>
            <a:endParaRPr lang="en-GB" sz="1800" dirty="0">
              <a:latin typeface="Calibri" pitchFamily="34" charset="0"/>
              <a:cs typeface="Calibri" pitchFamily="34" charset="0"/>
            </a:endParaRPr>
          </a:p>
          <a:p>
            <a:pPr marL="0" marR="0" lvl="0" indent="0" algn="justLow" defTabSz="914400" eaLnBrk="1" fontAlgn="auto" latinLnBrk="0" hangingPunct="1">
              <a:spcBef>
                <a:spcPts val="0"/>
              </a:spcBef>
              <a:spcAft>
                <a:spcPts val="0"/>
              </a:spcAft>
              <a:buClrTx/>
              <a:buSzTx/>
              <a:buFontTx/>
              <a:buNone/>
              <a:tabLst/>
              <a:defRPr/>
            </a:pPr>
            <a:endParaRPr lang="el-GR" sz="1800" kern="0" dirty="0">
              <a:latin typeface="Calibri" pitchFamily="34" charset="0"/>
              <a:cs typeface="Calibri" pitchFamily="34" charset="0"/>
            </a:endParaRPr>
          </a:p>
          <a:p>
            <a:pPr marL="0" marR="0" lvl="0" indent="0" algn="justLow" defTabSz="914400" eaLnBrk="1" fontAlgn="auto" latinLnBrk="0" hangingPunct="1">
              <a:spcBef>
                <a:spcPts val="0"/>
              </a:spcBef>
              <a:spcAft>
                <a:spcPts val="0"/>
              </a:spcAft>
              <a:buClrTx/>
              <a:buSzTx/>
              <a:buFontTx/>
              <a:buNone/>
              <a:tabLst/>
              <a:defRPr/>
            </a:pPr>
            <a:endParaRPr lang="el-GR" sz="1800" kern="0" dirty="0">
              <a:latin typeface="Calibri" pitchFamily="34" charset="0"/>
              <a:cs typeface="Calibri" pitchFamily="34" charset="0"/>
            </a:endParaRPr>
          </a:p>
          <a:p>
            <a:pPr marL="0" marR="0" lvl="0" indent="0" algn="justLow" defTabSz="914400" eaLnBrk="1" fontAlgn="auto" latinLnBrk="0" hangingPunct="1">
              <a:spcBef>
                <a:spcPts val="0"/>
              </a:spcBef>
              <a:spcAft>
                <a:spcPts val="0"/>
              </a:spcAft>
              <a:buClrTx/>
              <a:buSzTx/>
              <a:buFontTx/>
              <a:buNone/>
              <a:tabLst/>
              <a:defRPr/>
            </a:pPr>
            <a:r>
              <a:rPr lang="el-GR" sz="1800" kern="0" dirty="0">
                <a:latin typeface="Calibri" pitchFamily="34" charset="0"/>
                <a:cs typeface="Calibri" pitchFamily="34" charset="0"/>
              </a:rPr>
              <a:t>Κατά το φαινόμενο της ανάκλασης, ο ανακλώμενος κυματισμός μεταδίδεται προς την αντίθετη κατεύθυνση</a:t>
            </a:r>
          </a:p>
          <a:p>
            <a:pPr marL="0" marR="0" lvl="0" indent="0" algn="justLow" defTabSz="914400" eaLnBrk="1" fontAlgn="auto" latinLnBrk="0" hangingPunct="1">
              <a:spcBef>
                <a:spcPts val="0"/>
              </a:spcBef>
              <a:spcAft>
                <a:spcPts val="0"/>
              </a:spcAft>
              <a:buClrTx/>
              <a:buSzTx/>
              <a:buFontTx/>
              <a:buNone/>
              <a:tabLst/>
              <a:defRPr/>
            </a:pPr>
            <a:endParaRPr lang="el-GR" sz="1800" kern="0" dirty="0">
              <a:latin typeface="Calibri" pitchFamily="34" charset="0"/>
              <a:cs typeface="Calibri" pitchFamily="34" charset="0"/>
            </a:endParaRPr>
          </a:p>
          <a:p>
            <a:pPr algn="justLow" fontAlgn="auto">
              <a:spcBef>
                <a:spcPts val="0"/>
              </a:spcBef>
              <a:spcAft>
                <a:spcPts val="0"/>
              </a:spcAft>
              <a:defRPr/>
            </a:pPr>
            <a:endParaRPr lang="el-GR" sz="1800" dirty="0">
              <a:latin typeface="Calibri" pitchFamily="34" charset="0"/>
              <a:cs typeface="Calibri" pitchFamily="34" charset="0"/>
            </a:endParaRPr>
          </a:p>
          <a:p>
            <a:pPr marL="0" marR="0" lvl="0" indent="0" algn="justLow" defTabSz="914400" eaLnBrk="1" fontAlgn="auto" latinLnBrk="0" hangingPunct="1">
              <a:spcBef>
                <a:spcPts val="0"/>
              </a:spcBef>
              <a:spcAft>
                <a:spcPts val="0"/>
              </a:spcAft>
              <a:buClrTx/>
              <a:buSzTx/>
              <a:buFontTx/>
              <a:buNone/>
              <a:tabLst/>
              <a:defRPr/>
            </a:pPr>
            <a:endParaRPr kumimoji="0" lang="el-GR" sz="1800" b="0" i="0" strike="noStrike" kern="0" cap="none" spc="0" normalizeH="0" baseline="0" noProof="0" dirty="0">
              <a:ln>
                <a:noFill/>
              </a:ln>
              <a:effectLst/>
              <a:uLnTx/>
              <a:uFillTx/>
              <a:latin typeface="Calibri" pitchFamily="34" charset="0"/>
              <a:cs typeface="Calibri" pitchFamily="34" charset="0"/>
            </a:endParaRPr>
          </a:p>
        </p:txBody>
      </p:sp>
      <p:pic>
        <p:nvPicPr>
          <p:cNvPr id="16"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18" name="17 - Ορθογώνιο"/>
          <p:cNvSpPr/>
          <p:nvPr/>
        </p:nvSpPr>
        <p:spPr>
          <a:xfrm>
            <a:off x="827584" y="836712"/>
            <a:ext cx="7560840" cy="461665"/>
          </a:xfrm>
          <a:prstGeom prst="rect">
            <a:avLst/>
          </a:prstGeom>
        </p:spPr>
        <p:txBody>
          <a:bodyPr wrap="square">
            <a:spAutoFit/>
          </a:bodyPr>
          <a:lstStyle/>
          <a:p>
            <a:pPr algn="ctr"/>
            <a:r>
              <a:rPr lang="el-GR" i="1" u="sng" dirty="0">
                <a:latin typeface="+mj-lt"/>
              </a:rPr>
              <a:t>Διαμόρφωση του κύματος στην παράκτια ζώνη: </a:t>
            </a:r>
            <a:r>
              <a:rPr lang="el-GR" i="1" u="sng" dirty="0">
                <a:solidFill>
                  <a:srgbClr val="3333FF"/>
                </a:solidFill>
                <a:latin typeface="+mj-lt"/>
              </a:rPr>
              <a:t>Ανάκλαση</a:t>
            </a:r>
            <a:endParaRPr lang="en-GB" i="1" u="sng" dirty="0">
              <a:solidFill>
                <a:srgbClr val="3333FF"/>
              </a:solidFill>
              <a:latin typeface="+mj-lt"/>
            </a:endParaRPr>
          </a:p>
        </p:txBody>
      </p:sp>
      <p:pic>
        <p:nvPicPr>
          <p:cNvPr id="493569" name="Picture 1"/>
          <p:cNvPicPr>
            <a:picLocks noChangeAspect="1" noChangeArrowheads="1"/>
          </p:cNvPicPr>
          <p:nvPr/>
        </p:nvPicPr>
        <p:blipFill>
          <a:blip r:embed="rId5" cstate="print"/>
          <a:srcRect/>
          <a:stretch>
            <a:fillRect/>
          </a:stretch>
        </p:blipFill>
        <p:spPr bwMode="auto">
          <a:xfrm>
            <a:off x="1115616" y="4005064"/>
            <a:ext cx="7010400" cy="24765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836712"/>
          </a:xfr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a:noFill/>
          </a:ln>
        </p:spPr>
        <p:style>
          <a:lnRef idx="2">
            <a:schemeClr val="accent1"/>
          </a:lnRef>
          <a:fillRef idx="1">
            <a:schemeClr val="lt1"/>
          </a:fillRef>
          <a:effectRef idx="0">
            <a:schemeClr val="accent1"/>
          </a:effectRef>
          <a:fontRef idx="minor">
            <a:schemeClr val="dk1"/>
          </a:fontRef>
        </p:style>
        <p:txBody>
          <a:bodyPr>
            <a:noAutofit/>
          </a:bodyPr>
          <a:lstStyle/>
          <a:p>
            <a:r>
              <a:rPr lang="el-GR" sz="2800" b="1" dirty="0"/>
              <a:t>Κυματομηχανική</a:t>
            </a:r>
            <a:endParaRPr lang="el-GR" sz="2800" b="1" cap="none" dirty="0">
              <a:ln>
                <a:noFill/>
              </a:ln>
              <a:solidFill>
                <a:schemeClr val="tx1"/>
              </a:solidFill>
              <a:effectLst/>
              <a:latin typeface="Bookman Old Style" pitchFamily="18" charset="0"/>
            </a:endParaRPr>
          </a:p>
        </p:txBody>
      </p:sp>
      <p:cxnSp>
        <p:nvCxnSpPr>
          <p:cNvPr id="6" name="5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9"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chemeClr val="tx1"/>
              </a:solidFill>
              <a:effectLst/>
              <a:uLnTx/>
              <a:uFillTx/>
              <a:latin typeface="Bookman Old Style" pitchFamily="18" charset="0"/>
              <a:ea typeface="+mn-ea"/>
              <a:cs typeface="+mn-cs"/>
            </a:endParaRPr>
          </a:p>
        </p:txBody>
      </p:sp>
      <p:cxnSp>
        <p:nvCxnSpPr>
          <p:cNvPr id="10" name="9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1" name="Rectangle 7"/>
          <p:cNvSpPr>
            <a:spLocks noChangeArrowheads="1"/>
          </p:cNvSpPr>
          <p:nvPr/>
        </p:nvSpPr>
        <p:spPr bwMode="auto">
          <a:xfrm>
            <a:off x="179512" y="1556792"/>
            <a:ext cx="8496944" cy="1754326"/>
          </a:xfrm>
          <a:prstGeom prst="rect">
            <a:avLst/>
          </a:prstGeom>
          <a:noFill/>
          <a:ln w="9525">
            <a:noFill/>
            <a:miter lim="800000"/>
            <a:headEnd/>
            <a:tailEnd/>
          </a:ln>
          <a:effectLst/>
        </p:spPr>
        <p:txBody>
          <a:bodyPr wrap="square" anchor="ctr">
            <a:spAutoFit/>
          </a:bodyPr>
          <a:lstStyle/>
          <a:p>
            <a:pPr algn="justLow" fontAlgn="auto">
              <a:spcBef>
                <a:spcPts val="0"/>
              </a:spcBef>
              <a:spcAft>
                <a:spcPts val="0"/>
              </a:spcAft>
              <a:defRPr/>
            </a:pPr>
            <a:r>
              <a:rPr lang="el-GR" sz="1800" dirty="0">
                <a:latin typeface="Calibri" pitchFamily="34" charset="0"/>
                <a:cs typeface="Calibri" pitchFamily="34" charset="0"/>
              </a:rPr>
              <a:t>Το ποσόν της κυματικής ενέργειας που ανακλάται εξαρτάται από την </a:t>
            </a:r>
            <a:r>
              <a:rPr lang="el-GR" sz="1800" dirty="0">
                <a:solidFill>
                  <a:srgbClr val="3333FF"/>
                </a:solidFill>
                <a:latin typeface="Calibri" pitchFamily="34" charset="0"/>
                <a:cs typeface="Calibri" pitchFamily="34" charset="0"/>
              </a:rPr>
              <a:t>κλίση,</a:t>
            </a:r>
            <a:r>
              <a:rPr lang="el-GR" sz="1800" dirty="0">
                <a:latin typeface="Calibri" pitchFamily="34" charset="0"/>
                <a:cs typeface="Calibri" pitchFamily="34" charset="0"/>
              </a:rPr>
              <a:t> την </a:t>
            </a:r>
            <a:r>
              <a:rPr lang="el-GR" sz="1800" dirty="0">
                <a:solidFill>
                  <a:srgbClr val="3333FF"/>
                </a:solidFill>
                <a:latin typeface="Calibri" pitchFamily="34" charset="0"/>
                <a:cs typeface="Calibri" pitchFamily="34" charset="0"/>
              </a:rPr>
              <a:t>τραχύτητα</a:t>
            </a:r>
            <a:r>
              <a:rPr lang="el-GR" sz="1800" dirty="0">
                <a:latin typeface="Calibri" pitchFamily="34" charset="0"/>
                <a:cs typeface="Calibri" pitchFamily="34" charset="0"/>
              </a:rPr>
              <a:t> και την </a:t>
            </a:r>
            <a:r>
              <a:rPr lang="el-GR" sz="1800" dirty="0">
                <a:solidFill>
                  <a:srgbClr val="3333FF"/>
                </a:solidFill>
                <a:latin typeface="Calibri" pitchFamily="34" charset="0"/>
                <a:cs typeface="Calibri" pitchFamily="34" charset="0"/>
              </a:rPr>
              <a:t>περατότητα της κεκλιμένης επιφάνειας</a:t>
            </a:r>
            <a:r>
              <a:rPr lang="el-GR" sz="1800" dirty="0">
                <a:latin typeface="Calibri" pitchFamily="34" charset="0"/>
                <a:cs typeface="Calibri" pitchFamily="34" charset="0"/>
              </a:rPr>
              <a:t>, όπως επίσης και από την </a:t>
            </a:r>
            <a:r>
              <a:rPr lang="el-GR" sz="1800" dirty="0">
                <a:solidFill>
                  <a:srgbClr val="3333FF"/>
                </a:solidFill>
                <a:latin typeface="Calibri" pitchFamily="34" charset="0"/>
                <a:cs typeface="Calibri" pitchFamily="34" charset="0"/>
              </a:rPr>
              <a:t>καμπυλότητα (Η/L)</a:t>
            </a:r>
            <a:r>
              <a:rPr lang="el-GR" sz="1800" dirty="0">
                <a:latin typeface="Calibri" pitchFamily="34" charset="0"/>
                <a:cs typeface="Calibri" pitchFamily="34" charset="0"/>
              </a:rPr>
              <a:t> και την </a:t>
            </a:r>
            <a:r>
              <a:rPr lang="el-GR" sz="1800" dirty="0">
                <a:solidFill>
                  <a:srgbClr val="3333FF"/>
                </a:solidFill>
                <a:latin typeface="Calibri" pitchFamily="34" charset="0"/>
                <a:cs typeface="Calibri" pitchFamily="34" charset="0"/>
              </a:rPr>
              <a:t>γωνία πρόσπτωσης (θ) </a:t>
            </a:r>
            <a:r>
              <a:rPr lang="el-GR" sz="1800" dirty="0">
                <a:latin typeface="Calibri" pitchFamily="34" charset="0"/>
                <a:cs typeface="Calibri" pitchFamily="34" charset="0"/>
              </a:rPr>
              <a:t>του κυματισμού</a:t>
            </a:r>
          </a:p>
          <a:p>
            <a:pPr algn="justLow" fontAlgn="auto">
              <a:spcBef>
                <a:spcPts val="0"/>
              </a:spcBef>
              <a:spcAft>
                <a:spcPts val="0"/>
              </a:spcAft>
              <a:defRPr/>
            </a:pPr>
            <a:endParaRPr lang="el-GR" sz="1800" dirty="0">
              <a:latin typeface="Calibri" pitchFamily="34" charset="0"/>
              <a:cs typeface="Calibri" pitchFamily="34" charset="0"/>
            </a:endParaRPr>
          </a:p>
          <a:p>
            <a:pPr algn="justLow" fontAlgn="auto">
              <a:spcBef>
                <a:spcPts val="0"/>
              </a:spcBef>
              <a:spcAft>
                <a:spcPts val="0"/>
              </a:spcAft>
              <a:defRPr/>
            </a:pPr>
            <a:r>
              <a:rPr lang="el-GR" sz="1800" dirty="0">
                <a:latin typeface="Calibri" pitchFamily="34" charset="0"/>
                <a:cs typeface="Calibri" pitchFamily="34" charset="0"/>
              </a:rPr>
              <a:t>Η μερική ανάκλαση δίνεται από τον συντελεστή ανάκλασης (K</a:t>
            </a:r>
            <a:r>
              <a:rPr lang="el-GR" sz="1800" baseline="-25000" dirty="0">
                <a:latin typeface="Calibri" pitchFamily="34" charset="0"/>
                <a:cs typeface="Calibri" pitchFamily="34" charset="0"/>
              </a:rPr>
              <a:t>N</a:t>
            </a:r>
            <a:r>
              <a:rPr lang="el-GR" sz="1800" dirty="0">
                <a:latin typeface="Calibri" pitchFamily="34" charset="0"/>
                <a:cs typeface="Calibri" pitchFamily="34" charset="0"/>
              </a:rPr>
              <a:t>)</a:t>
            </a:r>
          </a:p>
          <a:p>
            <a:pPr marL="0" marR="0" lvl="0" indent="0" algn="justLow" defTabSz="914400" eaLnBrk="1" fontAlgn="auto" latinLnBrk="0" hangingPunct="1">
              <a:spcBef>
                <a:spcPts val="0"/>
              </a:spcBef>
              <a:spcAft>
                <a:spcPts val="0"/>
              </a:spcAft>
              <a:buClrTx/>
              <a:buSzTx/>
              <a:buFontTx/>
              <a:buNone/>
              <a:tabLst/>
              <a:defRPr/>
            </a:pPr>
            <a:endParaRPr kumimoji="0" lang="el-GR" sz="1800" b="0" i="0" strike="noStrike" kern="0" cap="none" spc="0" normalizeH="0" baseline="0" noProof="0" dirty="0">
              <a:ln>
                <a:noFill/>
              </a:ln>
              <a:effectLst/>
              <a:uLnTx/>
              <a:uFillTx/>
              <a:latin typeface="Calibri" pitchFamily="34" charset="0"/>
              <a:cs typeface="Calibri" pitchFamily="34" charset="0"/>
            </a:endParaRPr>
          </a:p>
        </p:txBody>
      </p:sp>
      <p:pic>
        <p:nvPicPr>
          <p:cNvPr id="16"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18" name="17 - Ορθογώνιο"/>
          <p:cNvSpPr/>
          <p:nvPr/>
        </p:nvSpPr>
        <p:spPr>
          <a:xfrm>
            <a:off x="827584" y="836712"/>
            <a:ext cx="7560840" cy="461665"/>
          </a:xfrm>
          <a:prstGeom prst="rect">
            <a:avLst/>
          </a:prstGeom>
        </p:spPr>
        <p:txBody>
          <a:bodyPr wrap="square">
            <a:spAutoFit/>
          </a:bodyPr>
          <a:lstStyle/>
          <a:p>
            <a:pPr algn="ctr"/>
            <a:r>
              <a:rPr lang="el-GR" i="1" u="sng" dirty="0">
                <a:latin typeface="+mj-lt"/>
              </a:rPr>
              <a:t>Διαμόρφωση του κύματος στην παράκτια ζώνη: </a:t>
            </a:r>
            <a:r>
              <a:rPr lang="el-GR" i="1" u="sng" dirty="0">
                <a:solidFill>
                  <a:srgbClr val="3333FF"/>
                </a:solidFill>
                <a:latin typeface="+mj-lt"/>
              </a:rPr>
              <a:t>Ανάκλαση</a:t>
            </a:r>
            <a:endParaRPr lang="en-GB" i="1" u="sng" dirty="0">
              <a:solidFill>
                <a:srgbClr val="3333FF"/>
              </a:solidFill>
              <a:latin typeface="+mj-lt"/>
            </a:endParaRPr>
          </a:p>
        </p:txBody>
      </p:sp>
      <p:pic>
        <p:nvPicPr>
          <p:cNvPr id="493569" name="Picture 1"/>
          <p:cNvPicPr>
            <a:picLocks noChangeAspect="1" noChangeArrowheads="1"/>
          </p:cNvPicPr>
          <p:nvPr/>
        </p:nvPicPr>
        <p:blipFill>
          <a:blip r:embed="rId5" cstate="print"/>
          <a:srcRect/>
          <a:stretch>
            <a:fillRect/>
          </a:stretch>
        </p:blipFill>
        <p:spPr bwMode="auto">
          <a:xfrm>
            <a:off x="1331640" y="4365104"/>
            <a:ext cx="6195048" cy="2188468"/>
          </a:xfrm>
          <a:prstGeom prst="rect">
            <a:avLst/>
          </a:prstGeom>
          <a:noFill/>
          <a:ln w="9525">
            <a:noFill/>
            <a:miter lim="800000"/>
            <a:headEnd/>
            <a:tailEnd/>
          </a:ln>
        </p:spPr>
      </p:pic>
      <p:pic>
        <p:nvPicPr>
          <p:cNvPr id="634882" name="Picture 2"/>
          <p:cNvPicPr>
            <a:picLocks noChangeAspect="1" noChangeArrowheads="1"/>
          </p:cNvPicPr>
          <p:nvPr/>
        </p:nvPicPr>
        <p:blipFill>
          <a:blip r:embed="rId6" cstate="print"/>
          <a:srcRect/>
          <a:stretch>
            <a:fillRect/>
          </a:stretch>
        </p:blipFill>
        <p:spPr bwMode="auto">
          <a:xfrm>
            <a:off x="1907704" y="3399087"/>
            <a:ext cx="1512168" cy="746974"/>
          </a:xfrm>
          <a:prstGeom prst="rect">
            <a:avLst/>
          </a:prstGeom>
          <a:noFill/>
          <a:ln w="9525">
            <a:noFill/>
            <a:miter lim="800000"/>
            <a:headEnd/>
            <a:tailEnd/>
          </a:ln>
        </p:spPr>
      </p:pic>
      <p:sp>
        <p:nvSpPr>
          <p:cNvPr id="12" name="Rectangle 7"/>
          <p:cNvSpPr>
            <a:spLocks noChangeArrowheads="1"/>
          </p:cNvSpPr>
          <p:nvPr/>
        </p:nvSpPr>
        <p:spPr bwMode="auto">
          <a:xfrm>
            <a:off x="4932040" y="3197052"/>
            <a:ext cx="3240360" cy="923330"/>
          </a:xfrm>
          <a:prstGeom prst="rect">
            <a:avLst/>
          </a:prstGeom>
          <a:noFill/>
          <a:ln w="9525">
            <a:noFill/>
            <a:miter lim="800000"/>
            <a:headEnd/>
            <a:tailEnd/>
          </a:ln>
          <a:effectLst/>
        </p:spPr>
        <p:txBody>
          <a:bodyPr wrap="square" anchor="ctr">
            <a:spAutoFit/>
          </a:bodyPr>
          <a:lstStyle/>
          <a:p>
            <a:pPr algn="justLow" fontAlgn="auto">
              <a:spcBef>
                <a:spcPts val="0"/>
              </a:spcBef>
              <a:spcAft>
                <a:spcPts val="0"/>
              </a:spcAft>
              <a:defRPr/>
            </a:pPr>
            <a:r>
              <a:rPr lang="el-GR" sz="1800" dirty="0">
                <a:latin typeface="Calibri" pitchFamily="34" charset="0"/>
                <a:cs typeface="Calibri" pitchFamily="34" charset="0"/>
              </a:rPr>
              <a:t>0 &lt; K</a:t>
            </a:r>
            <a:r>
              <a:rPr lang="el-GR" sz="1800" baseline="-25000" dirty="0">
                <a:latin typeface="Calibri" pitchFamily="34" charset="0"/>
                <a:cs typeface="Calibri" pitchFamily="34" charset="0"/>
              </a:rPr>
              <a:t>N</a:t>
            </a:r>
            <a:r>
              <a:rPr lang="el-GR" sz="1800" dirty="0">
                <a:latin typeface="Calibri" pitchFamily="34" charset="0"/>
                <a:cs typeface="Calibri" pitchFamily="34" charset="0"/>
              </a:rPr>
              <a:t> &lt; 1 </a:t>
            </a:r>
            <a:r>
              <a:rPr lang="el-GR" sz="1800" dirty="0">
                <a:latin typeface="Calibri" pitchFamily="34" charset="0"/>
                <a:cs typeface="Calibri" pitchFamily="34" charset="0"/>
                <a:sym typeface="Wingdings" pitchFamily="2" charset="2"/>
              </a:rPr>
              <a:t> μερική ανάκλαση</a:t>
            </a:r>
            <a:endParaRPr lang="el-GR" sz="1800" dirty="0">
              <a:latin typeface="Calibri" pitchFamily="34" charset="0"/>
              <a:cs typeface="Calibri" pitchFamily="34" charset="0"/>
            </a:endParaRPr>
          </a:p>
          <a:p>
            <a:pPr algn="justLow" fontAlgn="auto">
              <a:spcBef>
                <a:spcPts val="0"/>
              </a:spcBef>
              <a:spcAft>
                <a:spcPts val="0"/>
              </a:spcAft>
              <a:defRPr/>
            </a:pPr>
            <a:r>
              <a:rPr lang="el-GR" sz="1800" dirty="0">
                <a:latin typeface="Calibri" pitchFamily="34" charset="0"/>
                <a:cs typeface="Calibri" pitchFamily="34" charset="0"/>
              </a:rPr>
              <a:t>K</a:t>
            </a:r>
            <a:r>
              <a:rPr lang="el-GR" sz="1800" baseline="-25000" dirty="0">
                <a:latin typeface="Calibri" pitchFamily="34" charset="0"/>
                <a:cs typeface="Calibri" pitchFamily="34" charset="0"/>
              </a:rPr>
              <a:t>N</a:t>
            </a:r>
            <a:r>
              <a:rPr lang="el-GR" sz="1800" dirty="0">
                <a:latin typeface="Calibri" pitchFamily="34" charset="0"/>
                <a:cs typeface="Calibri" pitchFamily="34" charset="0"/>
              </a:rPr>
              <a:t> = 0 </a:t>
            </a:r>
            <a:r>
              <a:rPr lang="el-GR" sz="1800" dirty="0">
                <a:latin typeface="Calibri" pitchFamily="34" charset="0"/>
                <a:cs typeface="Calibri" pitchFamily="34" charset="0"/>
                <a:sym typeface="Wingdings" pitchFamily="2" charset="2"/>
              </a:rPr>
              <a:t> πλήρης απορρόφηση</a:t>
            </a:r>
          </a:p>
          <a:p>
            <a:pPr algn="justLow" fontAlgn="auto">
              <a:spcBef>
                <a:spcPts val="0"/>
              </a:spcBef>
              <a:spcAft>
                <a:spcPts val="0"/>
              </a:spcAft>
              <a:defRPr/>
            </a:pPr>
            <a:r>
              <a:rPr lang="el-GR" sz="1800" dirty="0">
                <a:latin typeface="Calibri" pitchFamily="34" charset="0"/>
                <a:cs typeface="Calibri" pitchFamily="34" charset="0"/>
              </a:rPr>
              <a:t>K</a:t>
            </a:r>
            <a:r>
              <a:rPr lang="el-GR" sz="1800" baseline="-25000" dirty="0">
                <a:latin typeface="Calibri" pitchFamily="34" charset="0"/>
                <a:cs typeface="Calibri" pitchFamily="34" charset="0"/>
              </a:rPr>
              <a:t>N</a:t>
            </a:r>
            <a:r>
              <a:rPr lang="el-GR" sz="1800" dirty="0">
                <a:latin typeface="Calibri" pitchFamily="34" charset="0"/>
                <a:cs typeface="Calibri" pitchFamily="34" charset="0"/>
              </a:rPr>
              <a:t> = 1 </a:t>
            </a:r>
            <a:r>
              <a:rPr lang="el-GR" sz="1800" dirty="0">
                <a:latin typeface="Calibri" pitchFamily="34" charset="0"/>
                <a:cs typeface="Calibri" pitchFamily="34" charset="0"/>
                <a:sym typeface="Wingdings" pitchFamily="2" charset="2"/>
              </a:rPr>
              <a:t> πλήρης ανάκλαση</a:t>
            </a:r>
            <a:endParaRPr kumimoji="0" lang="el-GR" sz="1800" b="0" i="0" strike="noStrike" kern="0" cap="none" spc="0" normalizeH="0" baseline="0" noProof="0" dirty="0">
              <a:ln>
                <a:noFill/>
              </a:ln>
              <a:effectLst/>
              <a:uLnTx/>
              <a:uFillTx/>
              <a:latin typeface="Calibri" pitchFamily="34" charset="0"/>
              <a:cs typeface="Calibri"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836712"/>
          </a:xfr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a:noFill/>
          </a:ln>
        </p:spPr>
        <p:style>
          <a:lnRef idx="2">
            <a:schemeClr val="accent1"/>
          </a:lnRef>
          <a:fillRef idx="1">
            <a:schemeClr val="lt1"/>
          </a:fillRef>
          <a:effectRef idx="0">
            <a:schemeClr val="accent1"/>
          </a:effectRef>
          <a:fontRef idx="minor">
            <a:schemeClr val="dk1"/>
          </a:fontRef>
        </p:style>
        <p:txBody>
          <a:bodyPr>
            <a:noAutofit/>
          </a:bodyPr>
          <a:lstStyle/>
          <a:p>
            <a:r>
              <a:rPr lang="el-GR" sz="2800" b="1" dirty="0"/>
              <a:t>Κυματομηχανική</a:t>
            </a:r>
            <a:endParaRPr lang="el-GR" sz="2800" b="1" cap="none" dirty="0">
              <a:ln>
                <a:noFill/>
              </a:ln>
              <a:solidFill>
                <a:schemeClr val="tx1"/>
              </a:solidFill>
              <a:effectLst/>
              <a:latin typeface="Bookman Old Style" pitchFamily="18" charset="0"/>
            </a:endParaRPr>
          </a:p>
        </p:txBody>
      </p:sp>
      <p:cxnSp>
        <p:nvCxnSpPr>
          <p:cNvPr id="6" name="5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9"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chemeClr val="tx1"/>
              </a:solidFill>
              <a:effectLst/>
              <a:uLnTx/>
              <a:uFillTx/>
              <a:latin typeface="Bookman Old Style" pitchFamily="18" charset="0"/>
              <a:ea typeface="+mn-ea"/>
              <a:cs typeface="+mn-cs"/>
            </a:endParaRPr>
          </a:p>
        </p:txBody>
      </p:sp>
      <p:cxnSp>
        <p:nvCxnSpPr>
          <p:cNvPr id="10" name="9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p:nvPicPr>
        <p:blipFill>
          <a:blip r:embed="rId4" cstate="print"/>
          <a:srcRect/>
          <a:stretch>
            <a:fillRect/>
          </a:stretch>
        </p:blipFill>
        <p:spPr bwMode="auto">
          <a:xfrm>
            <a:off x="0" y="0"/>
            <a:ext cx="780777" cy="785292"/>
          </a:xfrm>
          <a:prstGeom prst="rect">
            <a:avLst/>
          </a:prstGeom>
          <a:blipFill>
            <a:blip r:embed="rId5"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18" name="17 - Ορθογώνιο"/>
          <p:cNvSpPr/>
          <p:nvPr/>
        </p:nvSpPr>
        <p:spPr>
          <a:xfrm>
            <a:off x="827584" y="836712"/>
            <a:ext cx="7560840" cy="461665"/>
          </a:xfrm>
          <a:prstGeom prst="rect">
            <a:avLst/>
          </a:prstGeom>
        </p:spPr>
        <p:txBody>
          <a:bodyPr wrap="square">
            <a:spAutoFit/>
          </a:bodyPr>
          <a:lstStyle/>
          <a:p>
            <a:pPr algn="ctr"/>
            <a:r>
              <a:rPr lang="el-GR" i="1" u="sng" dirty="0">
                <a:latin typeface="+mj-lt"/>
              </a:rPr>
              <a:t>Διαμόρφωση του κύματος στην παράκτια ζώνη: </a:t>
            </a:r>
            <a:r>
              <a:rPr lang="el-GR" i="1" u="sng" dirty="0">
                <a:solidFill>
                  <a:srgbClr val="3333FF"/>
                </a:solidFill>
                <a:latin typeface="+mj-lt"/>
              </a:rPr>
              <a:t>Ανάκλαση</a:t>
            </a:r>
            <a:endParaRPr lang="en-GB" i="1" u="sng" dirty="0">
              <a:solidFill>
                <a:srgbClr val="3333FF"/>
              </a:solidFill>
              <a:latin typeface="+mj-lt"/>
            </a:endParaRPr>
          </a:p>
        </p:txBody>
      </p:sp>
      <p:sp>
        <p:nvSpPr>
          <p:cNvPr id="21" name="Rectangle 3"/>
          <p:cNvSpPr>
            <a:spLocks noChangeArrowheads="1"/>
          </p:cNvSpPr>
          <p:nvPr/>
        </p:nvSpPr>
        <p:spPr bwMode="auto">
          <a:xfrm>
            <a:off x="179512" y="1556792"/>
            <a:ext cx="8785225" cy="728148"/>
          </a:xfrm>
          <a:prstGeom prst="rect">
            <a:avLst/>
          </a:prstGeom>
          <a:noFill/>
          <a:ln w="9525" algn="ctr">
            <a:noFill/>
            <a:miter lim="800000"/>
            <a:headEnd/>
            <a:tailEnd/>
          </a:ln>
          <a:effectLst/>
        </p:spPr>
        <p:txBody>
          <a:bodyPr>
            <a:spAutoFit/>
          </a:bodyPr>
          <a:lstStyle/>
          <a:p>
            <a:pPr>
              <a:lnSpc>
                <a:spcPct val="120000"/>
              </a:lnSpc>
            </a:pPr>
            <a:r>
              <a:rPr lang="el-GR" sz="1800" dirty="0">
                <a:latin typeface="Calibri" pitchFamily="34" charset="0"/>
                <a:cs typeface="Calibri" pitchFamily="34" charset="0"/>
              </a:rPr>
              <a:t>Η διαμόρφωση των ακτών με την μορφή κεκλιμένων πρανών ή κατακόρυφων μετώπων έχει ως αποτέλεσμα την ανάκλαση ενός ποσοστού της προσπίπτουσας κυματικής ενέργειας</a:t>
            </a:r>
          </a:p>
        </p:txBody>
      </p:sp>
      <p:sp>
        <p:nvSpPr>
          <p:cNvPr id="22" name="Rectangle 140"/>
          <p:cNvSpPr>
            <a:spLocks noChangeArrowheads="1"/>
          </p:cNvSpPr>
          <p:nvPr/>
        </p:nvSpPr>
        <p:spPr bwMode="auto">
          <a:xfrm>
            <a:off x="251520" y="2420888"/>
            <a:ext cx="6842125" cy="366712"/>
          </a:xfrm>
          <a:prstGeom prst="rect">
            <a:avLst/>
          </a:prstGeom>
          <a:noFill/>
          <a:ln w="9525" algn="ctr">
            <a:noFill/>
            <a:miter lim="800000"/>
            <a:headEnd/>
            <a:tailEnd/>
          </a:ln>
          <a:effectLst/>
        </p:spPr>
        <p:txBody>
          <a:bodyPr>
            <a:spAutoFit/>
          </a:bodyPr>
          <a:lstStyle/>
          <a:p>
            <a:pPr>
              <a:spcBef>
                <a:spcPct val="0"/>
              </a:spcBef>
            </a:pPr>
            <a:r>
              <a:rPr lang="el-GR" sz="1800" dirty="0">
                <a:solidFill>
                  <a:srgbClr val="3333FF"/>
                </a:solidFill>
                <a:latin typeface="Calibri" pitchFamily="34" charset="0"/>
                <a:cs typeface="Calibri" pitchFamily="34" charset="0"/>
              </a:rPr>
              <a:t>Συσχέτιση ποσοστού ανάκλασης και παραμέτρου θραύσης</a:t>
            </a:r>
          </a:p>
        </p:txBody>
      </p:sp>
      <p:sp>
        <p:nvSpPr>
          <p:cNvPr id="23" name="Rectangle 141"/>
          <p:cNvSpPr>
            <a:spLocks noChangeArrowheads="1"/>
          </p:cNvSpPr>
          <p:nvPr/>
        </p:nvSpPr>
        <p:spPr bwMode="auto">
          <a:xfrm>
            <a:off x="358775" y="4149080"/>
            <a:ext cx="8785225" cy="1082675"/>
          </a:xfrm>
          <a:prstGeom prst="rect">
            <a:avLst/>
          </a:prstGeom>
          <a:noFill/>
          <a:ln w="9525" algn="ctr">
            <a:noFill/>
            <a:miter lim="800000"/>
            <a:headEnd/>
            <a:tailEnd/>
          </a:ln>
          <a:effectLst/>
        </p:spPr>
        <p:txBody>
          <a:bodyPr>
            <a:spAutoFit/>
          </a:bodyPr>
          <a:lstStyle/>
          <a:p>
            <a:pPr>
              <a:lnSpc>
                <a:spcPct val="120000"/>
              </a:lnSpc>
            </a:pPr>
            <a:r>
              <a:rPr lang="el-GR" sz="1800" dirty="0">
                <a:latin typeface="Calibri" pitchFamily="34" charset="0"/>
                <a:cs typeface="Calibri" pitchFamily="34" charset="0"/>
              </a:rPr>
              <a:t>Στην περίπτωση της πλήρους ανάκλασης (ποσοστό ανάκλασης = 1), η ελεύθερη επιφάνεια διαμορφώνεται σε στάσιμο κύμα που περιγράφεται από την επαλληλία δύο κυματισμών αντίθετης φοράς.</a:t>
            </a:r>
          </a:p>
        </p:txBody>
      </p:sp>
      <p:graphicFrame>
        <p:nvGraphicFramePr>
          <p:cNvPr id="24" name="Group 139"/>
          <p:cNvGraphicFramePr>
            <a:graphicFrameLocks noGrp="1"/>
          </p:cNvGraphicFramePr>
          <p:nvPr>
            <p:extLst>
              <p:ext uri="{D42A27DB-BD31-4B8C-83A1-F6EECF244321}">
                <p14:modId xmlns:p14="http://schemas.microsoft.com/office/powerpoint/2010/main" val="1448335411"/>
              </p:ext>
            </p:extLst>
          </p:nvPr>
        </p:nvGraphicFramePr>
        <p:xfrm>
          <a:off x="323528" y="2852936"/>
          <a:ext cx="8424863" cy="1204151"/>
        </p:xfrm>
        <a:graphic>
          <a:graphicData uri="http://schemas.openxmlformats.org/drawingml/2006/table">
            <a:tbl>
              <a:tblPr/>
              <a:tblGrid>
                <a:gridCol w="1511300">
                  <a:extLst>
                    <a:ext uri="{9D8B030D-6E8A-4147-A177-3AD203B41FA5}">
                      <a16:colId xmlns:a16="http://schemas.microsoft.com/office/drawing/2014/main" val="20000"/>
                    </a:ext>
                  </a:extLst>
                </a:gridCol>
                <a:gridCol w="895350">
                  <a:extLst>
                    <a:ext uri="{9D8B030D-6E8A-4147-A177-3AD203B41FA5}">
                      <a16:colId xmlns:a16="http://schemas.microsoft.com/office/drawing/2014/main" val="20001"/>
                    </a:ext>
                  </a:extLst>
                </a:gridCol>
                <a:gridCol w="1204913">
                  <a:extLst>
                    <a:ext uri="{9D8B030D-6E8A-4147-A177-3AD203B41FA5}">
                      <a16:colId xmlns:a16="http://schemas.microsoft.com/office/drawing/2014/main" val="20002"/>
                    </a:ext>
                  </a:extLst>
                </a:gridCol>
                <a:gridCol w="1201737">
                  <a:extLst>
                    <a:ext uri="{9D8B030D-6E8A-4147-A177-3AD203B41FA5}">
                      <a16:colId xmlns:a16="http://schemas.microsoft.com/office/drawing/2014/main" val="20003"/>
                    </a:ext>
                  </a:extLst>
                </a:gridCol>
                <a:gridCol w="1204913">
                  <a:extLst>
                    <a:ext uri="{9D8B030D-6E8A-4147-A177-3AD203B41FA5}">
                      <a16:colId xmlns:a16="http://schemas.microsoft.com/office/drawing/2014/main" val="20004"/>
                    </a:ext>
                  </a:extLst>
                </a:gridCol>
                <a:gridCol w="1201737">
                  <a:extLst>
                    <a:ext uri="{9D8B030D-6E8A-4147-A177-3AD203B41FA5}">
                      <a16:colId xmlns:a16="http://schemas.microsoft.com/office/drawing/2014/main" val="20005"/>
                    </a:ext>
                  </a:extLst>
                </a:gridCol>
                <a:gridCol w="1204913">
                  <a:extLst>
                    <a:ext uri="{9D8B030D-6E8A-4147-A177-3AD203B41FA5}">
                      <a16:colId xmlns:a16="http://schemas.microsoft.com/office/drawing/2014/main" val="20006"/>
                    </a:ext>
                  </a:extLst>
                </a:gridCol>
              </a:tblGrid>
              <a:tr h="576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dirty="0">
                          <a:ln>
                            <a:noFill/>
                          </a:ln>
                          <a:solidFill>
                            <a:srgbClr val="3333FF"/>
                          </a:solidFill>
                          <a:effectLst/>
                          <a:latin typeface="+mn-lt"/>
                          <a:cs typeface="Arial" charset="0"/>
                        </a:rPr>
                        <a:t>ξ</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dirty="0">
                          <a:ln>
                            <a:noFill/>
                          </a:ln>
                          <a:solidFill>
                            <a:srgbClr val="3333FF"/>
                          </a:solidFill>
                          <a:effectLst/>
                          <a:latin typeface="+mn-lt"/>
                          <a:cs typeface="Arial" charset="0"/>
                        </a:rPr>
                        <a:t>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dirty="0">
                          <a:ln>
                            <a:noFill/>
                          </a:ln>
                          <a:solidFill>
                            <a:srgbClr val="3333FF"/>
                          </a:solidFill>
                          <a:effectLst/>
                          <a:latin typeface="+mn-lt"/>
                          <a:cs typeface="Arial" charset="0"/>
                        </a:rPr>
                        <a:t>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dirty="0">
                          <a:ln>
                            <a:noFill/>
                          </a:ln>
                          <a:solidFill>
                            <a:srgbClr val="3333FF"/>
                          </a:solidFill>
                          <a:effectLst/>
                          <a:latin typeface="+mn-lt"/>
                          <a:cs typeface="Arial"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dirty="0">
                          <a:ln>
                            <a:noFill/>
                          </a:ln>
                          <a:solidFill>
                            <a:srgbClr val="3333FF"/>
                          </a:solidFill>
                          <a:effectLst/>
                          <a:latin typeface="+mn-lt"/>
                          <a:cs typeface="Arial"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dirty="0">
                          <a:ln>
                            <a:noFill/>
                          </a:ln>
                          <a:solidFill>
                            <a:srgbClr val="3333FF"/>
                          </a:solidFill>
                          <a:effectLst/>
                          <a:latin typeface="+mn-lt"/>
                          <a:cs typeface="Arial"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dirty="0">
                          <a:ln>
                            <a:noFill/>
                          </a:ln>
                          <a:solidFill>
                            <a:srgbClr val="3333FF"/>
                          </a:solidFill>
                          <a:effectLst/>
                          <a:latin typeface="+mn-lt"/>
                          <a:cs typeface="Arial"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6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dirty="0">
                          <a:ln>
                            <a:noFill/>
                          </a:ln>
                          <a:solidFill>
                            <a:srgbClr val="3333FF"/>
                          </a:solidFill>
                          <a:effectLst/>
                          <a:latin typeface="+mn-lt"/>
                          <a:cs typeface="Arial" charset="0"/>
                        </a:rPr>
                        <a:t>Ποσοστό ανάκλασης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dirty="0">
                          <a:ln>
                            <a:noFill/>
                          </a:ln>
                          <a:solidFill>
                            <a:srgbClr val="3333FF"/>
                          </a:solidFill>
                          <a:effectLst/>
                          <a:latin typeface="+mn-lt"/>
                          <a:cs typeface="Arial" charset="0"/>
                        </a:rPr>
                        <a:t>10</a:t>
                      </a:r>
                      <a:r>
                        <a:rPr kumimoji="0" lang="el-GR" sz="1600" b="1" i="0" u="none" strike="noStrike" cap="none" normalizeH="0" baseline="30000" dirty="0">
                          <a:ln>
                            <a:noFill/>
                          </a:ln>
                          <a:solidFill>
                            <a:srgbClr val="3333FF"/>
                          </a:solidFill>
                          <a:effectLst/>
                          <a:latin typeface="+mn-lt"/>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dirty="0">
                          <a:ln>
                            <a:noFill/>
                          </a:ln>
                          <a:solidFill>
                            <a:srgbClr val="3333FF"/>
                          </a:solidFill>
                          <a:effectLst/>
                          <a:latin typeface="+mn-lt"/>
                          <a:cs typeface="Arial" charset="0"/>
                        </a:rPr>
                        <a:t>10</a:t>
                      </a:r>
                      <a:r>
                        <a:rPr kumimoji="0" lang="el-GR" sz="1600" b="1" i="0" u="none" strike="noStrike" cap="none" normalizeH="0" baseline="30000" dirty="0">
                          <a:ln>
                            <a:noFill/>
                          </a:ln>
                          <a:solidFill>
                            <a:srgbClr val="3333FF"/>
                          </a:solidFill>
                          <a:effectLst/>
                          <a:latin typeface="+mn-lt"/>
                          <a:cs typeface="Arial" charset="0"/>
                        </a:rPr>
                        <a:t>-2</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sz="1600" b="1" i="0" u="none" strike="noStrike" cap="none" normalizeH="0" baseline="0" dirty="0">
                        <a:ln>
                          <a:noFill/>
                        </a:ln>
                        <a:solidFill>
                          <a:srgbClr val="3333FF"/>
                        </a:solidFill>
                        <a:effectLst/>
                        <a:latin typeface="+mn-lt"/>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dirty="0">
                          <a:ln>
                            <a:noFill/>
                          </a:ln>
                          <a:solidFill>
                            <a:srgbClr val="3333FF"/>
                          </a:solidFill>
                          <a:effectLst/>
                          <a:latin typeface="+mn-lt"/>
                          <a:cs typeface="Arial" charset="0"/>
                        </a:rPr>
                        <a:t>0.1</a:t>
                      </a:r>
                      <a:endParaRPr kumimoji="0" lang="el-GR" sz="1600" b="1" i="0" u="none" strike="noStrike" cap="none" normalizeH="0" baseline="30000" dirty="0">
                        <a:ln>
                          <a:noFill/>
                        </a:ln>
                        <a:solidFill>
                          <a:srgbClr val="3333FF"/>
                        </a:solidFill>
                        <a:effectLst/>
                        <a:latin typeface="+mn-lt"/>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sz="1600" b="1" i="0" u="none" strike="noStrike" cap="none" normalizeH="0" baseline="0" dirty="0">
                        <a:ln>
                          <a:noFill/>
                        </a:ln>
                        <a:solidFill>
                          <a:srgbClr val="3333FF"/>
                        </a:solidFill>
                        <a:effectLst/>
                        <a:latin typeface="+mn-lt"/>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dirty="0">
                          <a:ln>
                            <a:noFill/>
                          </a:ln>
                          <a:solidFill>
                            <a:srgbClr val="3333FF"/>
                          </a:solidFill>
                          <a:effectLst/>
                          <a:latin typeface="+mn-lt"/>
                          <a:cs typeface="Arial" charset="0"/>
                        </a:rPr>
                        <a:t>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dirty="0">
                          <a:ln>
                            <a:noFill/>
                          </a:ln>
                          <a:solidFill>
                            <a:srgbClr val="3333FF"/>
                          </a:solidFill>
                          <a:effectLst/>
                          <a:latin typeface="+mn-lt"/>
                          <a:cs typeface="Arial" charset="0"/>
                        </a:rPr>
                        <a:t>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dirty="0">
                          <a:ln>
                            <a:noFill/>
                          </a:ln>
                          <a:solidFill>
                            <a:srgbClr val="3333FF"/>
                          </a:solidFill>
                          <a:effectLst/>
                          <a:latin typeface="+mn-lt"/>
                          <a:cs typeface="Arial"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2" name="11 - Ορθογώνιο"/>
          <p:cNvSpPr/>
          <p:nvPr/>
        </p:nvSpPr>
        <p:spPr>
          <a:xfrm>
            <a:off x="358775" y="5226643"/>
            <a:ext cx="3925193" cy="1082675"/>
          </a:xfrm>
          <a:prstGeom prst="rect">
            <a:avLst/>
          </a:prstGeom>
          <a:solidFill>
            <a:srgbClr val="176F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61505" name="Object 1"/>
          <p:cNvGraphicFramePr>
            <a:graphicFrameLocks noChangeAspect="1"/>
          </p:cNvGraphicFramePr>
          <p:nvPr>
            <p:extLst>
              <p:ext uri="{D42A27DB-BD31-4B8C-83A1-F6EECF244321}">
                <p14:modId xmlns:p14="http://schemas.microsoft.com/office/powerpoint/2010/main" val="1242148523"/>
              </p:ext>
            </p:extLst>
          </p:nvPr>
        </p:nvGraphicFramePr>
        <p:xfrm>
          <a:off x="395535" y="5229200"/>
          <a:ext cx="3888433" cy="961153"/>
        </p:xfrm>
        <a:graphic>
          <a:graphicData uri="http://schemas.openxmlformats.org/presentationml/2006/ole">
            <mc:AlternateContent xmlns:mc="http://schemas.openxmlformats.org/markup-compatibility/2006">
              <mc:Choice xmlns:v="urn:schemas-microsoft-com:vml" Requires="v">
                <p:oleObj spid="_x0000_s9242" name="Equation" r:id="rId6" imgW="2806560" imgH="698400" progId="">
                  <p:embed/>
                </p:oleObj>
              </mc:Choice>
              <mc:Fallback>
                <p:oleObj name="Equation" r:id="rId6" imgW="2806560" imgH="698400" progId="">
                  <p:embed/>
                  <p:pic>
                    <p:nvPicPr>
                      <p:cNvPr id="0" name="Pictur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535" y="5229200"/>
                        <a:ext cx="3888433" cy="961153"/>
                      </a:xfrm>
                      <a:prstGeom prst="rect">
                        <a:avLst/>
                      </a:prstGeom>
                      <a:noFill/>
                    </p:spPr>
                  </p:pic>
                </p:oleObj>
              </mc:Fallback>
            </mc:AlternateContent>
          </a:graphicData>
        </a:graphic>
      </p:graphicFrame>
      <p:sp>
        <p:nvSpPr>
          <p:cNvPr id="14" name="13 - Ορθογώνιο"/>
          <p:cNvSpPr/>
          <p:nvPr/>
        </p:nvSpPr>
        <p:spPr>
          <a:xfrm>
            <a:off x="5364088" y="5229200"/>
            <a:ext cx="3240360" cy="1080120"/>
          </a:xfrm>
          <a:prstGeom prst="rect">
            <a:avLst/>
          </a:prstGeom>
          <a:solidFill>
            <a:srgbClr val="176F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61506" name="Object 2"/>
          <p:cNvGraphicFramePr>
            <a:graphicFrameLocks noChangeAspect="1"/>
          </p:cNvGraphicFramePr>
          <p:nvPr/>
        </p:nvGraphicFramePr>
        <p:xfrm>
          <a:off x="5416550" y="5313363"/>
          <a:ext cx="2940050" cy="420687"/>
        </p:xfrm>
        <a:graphic>
          <a:graphicData uri="http://schemas.openxmlformats.org/presentationml/2006/ole">
            <mc:AlternateContent xmlns:mc="http://schemas.openxmlformats.org/markup-compatibility/2006">
              <mc:Choice xmlns:v="urn:schemas-microsoft-com:vml" Requires="v">
                <p:oleObj spid="_x0000_s9243" name="Equation" r:id="rId8" imgW="1600200" imgH="228600" progId="">
                  <p:embed/>
                </p:oleObj>
              </mc:Choice>
              <mc:Fallback>
                <p:oleObj name="Equation" r:id="rId8" imgW="1600200" imgH="228600" progId="">
                  <p:embed/>
                  <p:pic>
                    <p:nvPicPr>
                      <p:cNvPr id="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16550" y="5313363"/>
                        <a:ext cx="29400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1507" name="Object 3"/>
          <p:cNvGraphicFramePr>
            <a:graphicFrameLocks noChangeAspect="1"/>
          </p:cNvGraphicFramePr>
          <p:nvPr/>
        </p:nvGraphicFramePr>
        <p:xfrm>
          <a:off x="5364163" y="5805488"/>
          <a:ext cx="3221037" cy="420687"/>
        </p:xfrm>
        <a:graphic>
          <a:graphicData uri="http://schemas.openxmlformats.org/presentationml/2006/ole">
            <mc:AlternateContent xmlns:mc="http://schemas.openxmlformats.org/markup-compatibility/2006">
              <mc:Choice xmlns:v="urn:schemas-microsoft-com:vml" Requires="v">
                <p:oleObj spid="_x0000_s9244" name="Equation" r:id="rId10" imgW="1752480" imgH="228600" progId="">
                  <p:embed/>
                </p:oleObj>
              </mc:Choice>
              <mc:Fallback>
                <p:oleObj name="Equation" r:id="rId10" imgW="1752480" imgH="228600" progId="">
                  <p:embed/>
                  <p:pic>
                    <p:nvPicPr>
                      <p:cNvPr id="0"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64163" y="5805488"/>
                        <a:ext cx="3221037"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836712"/>
          </a:xfr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a:noFill/>
          </a:ln>
        </p:spPr>
        <p:style>
          <a:lnRef idx="2">
            <a:schemeClr val="accent1"/>
          </a:lnRef>
          <a:fillRef idx="1">
            <a:schemeClr val="lt1"/>
          </a:fillRef>
          <a:effectRef idx="0">
            <a:schemeClr val="accent1"/>
          </a:effectRef>
          <a:fontRef idx="minor">
            <a:schemeClr val="dk1"/>
          </a:fontRef>
        </p:style>
        <p:txBody>
          <a:bodyPr>
            <a:noAutofit/>
          </a:bodyPr>
          <a:lstStyle/>
          <a:p>
            <a:r>
              <a:rPr lang="el-GR" sz="2800" b="1" dirty="0"/>
              <a:t>Κυματομηχανική</a:t>
            </a:r>
            <a:endParaRPr lang="el-GR" sz="2800" b="1" cap="none" dirty="0">
              <a:ln>
                <a:noFill/>
              </a:ln>
              <a:solidFill>
                <a:schemeClr val="tx1"/>
              </a:solidFill>
              <a:effectLst/>
              <a:latin typeface="Bookman Old Style" pitchFamily="18" charset="0"/>
            </a:endParaRPr>
          </a:p>
        </p:txBody>
      </p:sp>
      <p:cxnSp>
        <p:nvCxnSpPr>
          <p:cNvPr id="6" name="5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9"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chemeClr val="tx1"/>
              </a:solidFill>
              <a:effectLst/>
              <a:uLnTx/>
              <a:uFillTx/>
              <a:latin typeface="Bookman Old Style" pitchFamily="18" charset="0"/>
              <a:ea typeface="+mn-ea"/>
              <a:cs typeface="+mn-cs"/>
            </a:endParaRPr>
          </a:p>
        </p:txBody>
      </p:sp>
      <p:cxnSp>
        <p:nvCxnSpPr>
          <p:cNvPr id="10" name="9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8" name="7 - Ορθογώνιο"/>
          <p:cNvSpPr/>
          <p:nvPr/>
        </p:nvSpPr>
        <p:spPr>
          <a:xfrm>
            <a:off x="827584" y="836712"/>
            <a:ext cx="7560840" cy="461665"/>
          </a:xfrm>
          <a:prstGeom prst="rect">
            <a:avLst/>
          </a:prstGeom>
        </p:spPr>
        <p:txBody>
          <a:bodyPr wrap="square">
            <a:spAutoFit/>
          </a:bodyPr>
          <a:lstStyle/>
          <a:p>
            <a:pPr algn="ctr"/>
            <a:r>
              <a:rPr lang="el-GR" i="1" u="sng" dirty="0">
                <a:latin typeface="+mj-lt"/>
              </a:rPr>
              <a:t>Διαμόρφωση του κύματος στην παράκτια ζώνη</a:t>
            </a:r>
            <a:endParaRPr lang="en-GB" i="1" u="sng" dirty="0">
              <a:latin typeface="+mj-lt"/>
            </a:endParaRPr>
          </a:p>
        </p:txBody>
      </p:sp>
      <p:graphicFrame>
        <p:nvGraphicFramePr>
          <p:cNvPr id="13" name="Object 8"/>
          <p:cNvGraphicFramePr>
            <a:graphicFrameLocks noChangeAspect="1"/>
          </p:cNvGraphicFramePr>
          <p:nvPr/>
        </p:nvGraphicFramePr>
        <p:xfrm>
          <a:off x="3131840" y="3140968"/>
          <a:ext cx="2665412" cy="425450"/>
        </p:xfrm>
        <a:graphic>
          <a:graphicData uri="http://schemas.openxmlformats.org/presentationml/2006/ole">
            <mc:AlternateContent xmlns:mc="http://schemas.openxmlformats.org/markup-compatibility/2006">
              <mc:Choice xmlns:v="urn:schemas-microsoft-com:vml" Requires="v">
                <p:oleObj spid="_x0000_s1033" name="Equation" r:id="rId4" imgW="1422360" imgH="228600" progId="">
                  <p:embed/>
                </p:oleObj>
              </mc:Choice>
              <mc:Fallback>
                <p:oleObj name="Equation" r:id="rId4" imgW="1422360" imgH="22860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1840" y="3140968"/>
                        <a:ext cx="2665412" cy="425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 Box 12"/>
          <p:cNvSpPr txBox="1">
            <a:spLocks noChangeArrowheads="1"/>
          </p:cNvSpPr>
          <p:nvPr/>
        </p:nvSpPr>
        <p:spPr bwMode="auto">
          <a:xfrm>
            <a:off x="683568" y="1772816"/>
            <a:ext cx="7992888"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lang="el-GR" sz="2000" kern="0" dirty="0">
                <a:latin typeface="+mn-lt"/>
              </a:rPr>
              <a:t>Όταν τα κύματα πλησιάζουν προς την ακτή και αρχίζουν να νοιώθουν τον πυθμένα ή να συναντούν εμπόδια αρχίζουν τα σημαντικά φαινόμενα</a:t>
            </a:r>
            <a:r>
              <a:rPr lang="en-GB" sz="2000" kern="0" dirty="0">
                <a:latin typeface="+mn-lt"/>
              </a:rPr>
              <a:t>:</a:t>
            </a:r>
          </a:p>
          <a:p>
            <a:pPr marL="0" marR="0" lvl="0" indent="0" defTabSz="914400" eaLnBrk="1" fontAlgn="auto" latinLnBrk="0" hangingPunct="1">
              <a:lnSpc>
                <a:spcPct val="100000"/>
              </a:lnSpc>
              <a:spcBef>
                <a:spcPts val="0"/>
              </a:spcBef>
              <a:spcAft>
                <a:spcPts val="600"/>
              </a:spcAft>
              <a:buClrTx/>
              <a:buSzTx/>
              <a:buFontTx/>
              <a:buNone/>
              <a:tabLst/>
              <a:defRPr/>
            </a:pPr>
            <a:endParaRPr lang="en-GB" sz="2000" kern="0" dirty="0">
              <a:latin typeface="+mn-lt"/>
            </a:endParaRPr>
          </a:p>
          <a:p>
            <a:pPr marL="361950" marR="0" lvl="0" indent="-361950" defTabSz="914400" eaLnBrk="1" fontAlgn="auto" latinLnBrk="0" hangingPunct="1">
              <a:lnSpc>
                <a:spcPct val="100000"/>
              </a:lnSpc>
              <a:spcBef>
                <a:spcPts val="0"/>
              </a:spcBef>
              <a:spcAft>
                <a:spcPts val="600"/>
              </a:spcAft>
              <a:buClrTx/>
              <a:buSzTx/>
              <a:buFont typeface="Wingdings" pitchFamily="2" charset="2"/>
              <a:buChar char="q"/>
              <a:tabLst/>
              <a:defRPr/>
            </a:pPr>
            <a:r>
              <a:rPr lang="el-GR" sz="2000" kern="0" dirty="0" err="1">
                <a:latin typeface="+mn-lt"/>
              </a:rPr>
              <a:t>Ρήχωση</a:t>
            </a:r>
            <a:endParaRPr lang="en-GB" sz="2000" kern="0" dirty="0">
              <a:latin typeface="+mn-lt"/>
            </a:endParaRPr>
          </a:p>
          <a:p>
            <a:pPr marL="361950" marR="0" lvl="0" indent="-361950" defTabSz="914400" eaLnBrk="1" fontAlgn="auto" latinLnBrk="0" hangingPunct="1">
              <a:lnSpc>
                <a:spcPct val="100000"/>
              </a:lnSpc>
              <a:spcBef>
                <a:spcPts val="0"/>
              </a:spcBef>
              <a:spcAft>
                <a:spcPts val="600"/>
              </a:spcAft>
              <a:buClrTx/>
              <a:buSzTx/>
              <a:buFont typeface="Wingdings" pitchFamily="2" charset="2"/>
              <a:buChar char="q"/>
              <a:tabLst/>
              <a:defRPr/>
            </a:pPr>
            <a:r>
              <a:rPr lang="el-GR" sz="2000" kern="0" dirty="0">
                <a:latin typeface="+mn-lt"/>
              </a:rPr>
              <a:t>Διάθλαση</a:t>
            </a:r>
            <a:endParaRPr lang="en-GB" sz="2000" kern="0" dirty="0">
              <a:latin typeface="+mn-lt"/>
            </a:endParaRPr>
          </a:p>
          <a:p>
            <a:pPr marL="361950" marR="0" lvl="0" indent="-361950" defTabSz="914400" eaLnBrk="1" fontAlgn="auto" latinLnBrk="0" hangingPunct="1">
              <a:lnSpc>
                <a:spcPct val="100000"/>
              </a:lnSpc>
              <a:spcBef>
                <a:spcPts val="0"/>
              </a:spcBef>
              <a:spcAft>
                <a:spcPts val="600"/>
              </a:spcAft>
              <a:buClrTx/>
              <a:buSzTx/>
              <a:buFont typeface="Wingdings" pitchFamily="2" charset="2"/>
              <a:buChar char="q"/>
              <a:tabLst/>
              <a:defRPr/>
            </a:pPr>
            <a:r>
              <a:rPr lang="el-GR" sz="2000" kern="0" dirty="0">
                <a:latin typeface="+mn-lt"/>
              </a:rPr>
              <a:t>Περίθλαση</a:t>
            </a:r>
          </a:p>
          <a:p>
            <a:pPr marL="361950" marR="0" lvl="0" indent="-361950" defTabSz="914400" eaLnBrk="1" fontAlgn="auto" latinLnBrk="0" hangingPunct="1">
              <a:lnSpc>
                <a:spcPct val="100000"/>
              </a:lnSpc>
              <a:spcBef>
                <a:spcPts val="0"/>
              </a:spcBef>
              <a:spcAft>
                <a:spcPts val="600"/>
              </a:spcAft>
              <a:buClrTx/>
              <a:buSzTx/>
              <a:buFont typeface="Wingdings" pitchFamily="2" charset="2"/>
              <a:buChar char="q"/>
              <a:tabLst/>
              <a:defRPr/>
            </a:pPr>
            <a:r>
              <a:rPr lang="el-GR" sz="2000" kern="0" dirty="0">
                <a:latin typeface="+mn-lt"/>
              </a:rPr>
              <a:t>Ανάκλαση</a:t>
            </a:r>
          </a:p>
          <a:p>
            <a:pPr marL="361950" marR="0" lvl="0" indent="-361950" defTabSz="914400" eaLnBrk="1" fontAlgn="auto" latinLnBrk="0" hangingPunct="1">
              <a:lnSpc>
                <a:spcPct val="100000"/>
              </a:lnSpc>
              <a:spcBef>
                <a:spcPts val="0"/>
              </a:spcBef>
              <a:spcAft>
                <a:spcPts val="600"/>
              </a:spcAft>
              <a:buClrTx/>
              <a:buSzTx/>
              <a:buFont typeface="Wingdings" pitchFamily="2" charset="2"/>
              <a:buChar char="q"/>
              <a:tabLst/>
              <a:defRPr/>
            </a:pPr>
            <a:r>
              <a:rPr lang="el-GR" sz="2000" kern="0" dirty="0">
                <a:latin typeface="+mn-lt"/>
              </a:rPr>
              <a:t>Θραύση</a:t>
            </a:r>
          </a:p>
          <a:p>
            <a:pPr marL="361950" marR="0" lvl="0" indent="-361950" defTabSz="914400" eaLnBrk="1" fontAlgn="auto" latinLnBrk="0" hangingPunct="1">
              <a:lnSpc>
                <a:spcPct val="100000"/>
              </a:lnSpc>
              <a:spcBef>
                <a:spcPts val="0"/>
              </a:spcBef>
              <a:spcAft>
                <a:spcPts val="600"/>
              </a:spcAft>
              <a:buClrTx/>
              <a:buSzTx/>
              <a:buFont typeface="Wingdings" pitchFamily="2" charset="2"/>
              <a:buChar char="q"/>
              <a:tabLst/>
              <a:defRPr/>
            </a:pPr>
            <a:r>
              <a:rPr lang="el-GR" sz="2000" kern="0" dirty="0">
                <a:latin typeface="+mn-lt"/>
              </a:rPr>
              <a:t>Αναρρίχηση</a:t>
            </a:r>
          </a:p>
          <a:p>
            <a:pPr marL="361950" marR="0" lvl="0" indent="-361950" defTabSz="914400" eaLnBrk="1" fontAlgn="auto" latinLnBrk="0" hangingPunct="1">
              <a:lnSpc>
                <a:spcPct val="100000"/>
              </a:lnSpc>
              <a:spcBef>
                <a:spcPts val="0"/>
              </a:spcBef>
              <a:spcAft>
                <a:spcPts val="600"/>
              </a:spcAft>
              <a:buClrTx/>
              <a:buSzTx/>
              <a:buFontTx/>
              <a:buNone/>
              <a:tabLst/>
              <a:defRPr/>
            </a:pPr>
            <a:endParaRPr kumimoji="0" lang="en-US" sz="2000" b="0" i="0" u="none" strike="noStrike" kern="0" cap="none" spc="0" normalizeH="0" baseline="0" noProof="0" dirty="0">
              <a:ln>
                <a:noFill/>
              </a:ln>
              <a:solidFill>
                <a:srgbClr val="3333FF"/>
              </a:solidFill>
              <a:effectLst/>
              <a:uLnTx/>
              <a:uFillTx/>
            </a:endParaRPr>
          </a:p>
        </p:txBody>
      </p:sp>
      <p:pic>
        <p:nvPicPr>
          <p:cNvPr id="11" name="Picture 2"/>
          <p:cNvPicPr>
            <a:picLocks noChangeAspect="1" noChangeArrowheads="1"/>
          </p:cNvPicPr>
          <p:nvPr/>
        </p:nvPicPr>
        <p:blipFill>
          <a:blip r:embed="rId6" cstate="print"/>
          <a:srcRect/>
          <a:stretch>
            <a:fillRect/>
          </a:stretch>
        </p:blipFill>
        <p:spPr bwMode="auto">
          <a:xfrm>
            <a:off x="0" y="0"/>
            <a:ext cx="780777" cy="785292"/>
          </a:xfrm>
          <a:prstGeom prst="rect">
            <a:avLst/>
          </a:prstGeom>
          <a:blipFill>
            <a:blip r:embed="rId7"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14" name="13 - Ορθογώνιο"/>
          <p:cNvSpPr/>
          <p:nvPr/>
        </p:nvSpPr>
        <p:spPr>
          <a:xfrm>
            <a:off x="683568" y="4005064"/>
            <a:ext cx="1800200" cy="11521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a:solidFill>
                  <a:srgbClr val="FF0000"/>
                </a:solidFill>
              </a:ln>
              <a:no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836712"/>
          </a:xfr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a:noFill/>
          </a:ln>
        </p:spPr>
        <p:style>
          <a:lnRef idx="2">
            <a:schemeClr val="accent1"/>
          </a:lnRef>
          <a:fillRef idx="1">
            <a:schemeClr val="lt1"/>
          </a:fillRef>
          <a:effectRef idx="0">
            <a:schemeClr val="accent1"/>
          </a:effectRef>
          <a:fontRef idx="minor">
            <a:schemeClr val="dk1"/>
          </a:fontRef>
        </p:style>
        <p:txBody>
          <a:bodyPr>
            <a:noAutofit/>
          </a:bodyPr>
          <a:lstStyle/>
          <a:p>
            <a:r>
              <a:rPr lang="el-GR" sz="2800" b="1" dirty="0"/>
              <a:t>Κυματομηχανική</a:t>
            </a:r>
            <a:endParaRPr lang="el-GR" sz="2800" b="1" cap="none" dirty="0">
              <a:ln>
                <a:noFill/>
              </a:ln>
              <a:solidFill>
                <a:schemeClr val="tx1"/>
              </a:solidFill>
              <a:effectLst/>
              <a:latin typeface="Bookman Old Style" pitchFamily="18" charset="0"/>
            </a:endParaRPr>
          </a:p>
        </p:txBody>
      </p:sp>
      <p:cxnSp>
        <p:nvCxnSpPr>
          <p:cNvPr id="6" name="5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9"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chemeClr val="tx1"/>
              </a:solidFill>
              <a:effectLst/>
              <a:uLnTx/>
              <a:uFillTx/>
              <a:latin typeface="Bookman Old Style" pitchFamily="18" charset="0"/>
              <a:ea typeface="+mn-ea"/>
              <a:cs typeface="+mn-cs"/>
            </a:endParaRPr>
          </a:p>
        </p:txBody>
      </p:sp>
      <p:cxnSp>
        <p:nvCxnSpPr>
          <p:cNvPr id="10" name="9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1" name="Rectangle 7"/>
          <p:cNvSpPr>
            <a:spLocks noChangeArrowheads="1"/>
          </p:cNvSpPr>
          <p:nvPr/>
        </p:nvSpPr>
        <p:spPr bwMode="auto">
          <a:xfrm>
            <a:off x="179512" y="1340768"/>
            <a:ext cx="8496944" cy="461665"/>
          </a:xfrm>
          <a:prstGeom prst="rect">
            <a:avLst/>
          </a:prstGeom>
          <a:noFill/>
          <a:ln w="9525">
            <a:noFill/>
            <a:miter lim="800000"/>
            <a:headEnd/>
            <a:tailEnd/>
          </a:ln>
          <a:effectLst/>
        </p:spPr>
        <p:txBody>
          <a:bodyPr wrap="square" anchor="ctr">
            <a:spAutoFit/>
          </a:bodyPr>
          <a:lstStyle/>
          <a:p>
            <a:pPr algn="justLow" fontAlgn="auto">
              <a:spcBef>
                <a:spcPts val="0"/>
              </a:spcBef>
              <a:spcAft>
                <a:spcPts val="0"/>
              </a:spcAft>
              <a:defRPr/>
            </a:pPr>
            <a:r>
              <a:rPr lang="el-GR" b="1" dirty="0">
                <a:latin typeface="Calibri" pitchFamily="34" charset="0"/>
                <a:cs typeface="Calibri" pitchFamily="34" charset="0"/>
                <a:sym typeface="Wingdings" pitchFamily="2" charset="2"/>
              </a:rPr>
              <a:t>Πλήρης ανάκλαση  δημιουργία στάσιμου κύματος</a:t>
            </a:r>
            <a:endParaRPr kumimoji="0" lang="el-GR" b="1" i="0" strike="noStrike" kern="0" cap="none" spc="0" normalizeH="0" baseline="0" noProof="0" dirty="0">
              <a:ln>
                <a:noFill/>
              </a:ln>
              <a:effectLst/>
              <a:uLnTx/>
              <a:uFillTx/>
              <a:latin typeface="Calibri" pitchFamily="34" charset="0"/>
              <a:cs typeface="Calibri" pitchFamily="34" charset="0"/>
            </a:endParaRPr>
          </a:p>
        </p:txBody>
      </p:sp>
      <p:pic>
        <p:nvPicPr>
          <p:cNvPr id="16"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18" name="17 - Ορθογώνιο"/>
          <p:cNvSpPr/>
          <p:nvPr/>
        </p:nvSpPr>
        <p:spPr>
          <a:xfrm>
            <a:off x="827584" y="836712"/>
            <a:ext cx="7560840" cy="461665"/>
          </a:xfrm>
          <a:prstGeom prst="rect">
            <a:avLst/>
          </a:prstGeom>
        </p:spPr>
        <p:txBody>
          <a:bodyPr wrap="square">
            <a:spAutoFit/>
          </a:bodyPr>
          <a:lstStyle/>
          <a:p>
            <a:pPr algn="ctr"/>
            <a:r>
              <a:rPr lang="el-GR" i="1" u="sng" dirty="0">
                <a:latin typeface="+mj-lt"/>
              </a:rPr>
              <a:t>Διαμόρφωση του κύματος στην παράκτια ζώνη: </a:t>
            </a:r>
            <a:r>
              <a:rPr lang="el-GR" i="1" u="sng" dirty="0">
                <a:solidFill>
                  <a:srgbClr val="3333FF"/>
                </a:solidFill>
                <a:latin typeface="+mj-lt"/>
              </a:rPr>
              <a:t>Ανάκλαση</a:t>
            </a:r>
            <a:endParaRPr lang="en-GB" i="1" u="sng" dirty="0">
              <a:solidFill>
                <a:srgbClr val="3333FF"/>
              </a:solidFill>
              <a:latin typeface="+mj-lt"/>
            </a:endParaRPr>
          </a:p>
        </p:txBody>
      </p:sp>
      <p:pic>
        <p:nvPicPr>
          <p:cNvPr id="635906" name="Picture 2"/>
          <p:cNvPicPr>
            <a:picLocks noChangeAspect="1" noChangeArrowheads="1"/>
          </p:cNvPicPr>
          <p:nvPr/>
        </p:nvPicPr>
        <p:blipFill>
          <a:blip r:embed="rId5" cstate="print"/>
          <a:srcRect/>
          <a:stretch>
            <a:fillRect/>
          </a:stretch>
        </p:blipFill>
        <p:spPr bwMode="auto">
          <a:xfrm>
            <a:off x="3099942" y="2924944"/>
            <a:ext cx="5936554" cy="2520280"/>
          </a:xfrm>
          <a:prstGeom prst="rect">
            <a:avLst/>
          </a:prstGeom>
          <a:noFill/>
          <a:ln w="9525">
            <a:noFill/>
            <a:miter lim="800000"/>
            <a:headEnd/>
            <a:tailEnd/>
          </a:ln>
        </p:spPr>
      </p:pic>
      <p:sp>
        <p:nvSpPr>
          <p:cNvPr id="13" name="12 - Ορθογώνιο"/>
          <p:cNvSpPr/>
          <p:nvPr/>
        </p:nvSpPr>
        <p:spPr>
          <a:xfrm>
            <a:off x="107504" y="1700808"/>
            <a:ext cx="9036496" cy="1477328"/>
          </a:xfrm>
          <a:prstGeom prst="rect">
            <a:avLst/>
          </a:prstGeom>
        </p:spPr>
        <p:txBody>
          <a:bodyPr wrap="square">
            <a:spAutoFit/>
          </a:bodyPr>
          <a:lstStyle/>
          <a:p>
            <a:endParaRPr lang="el-GR" sz="1800" dirty="0">
              <a:latin typeface="Calibri" pitchFamily="34" charset="0"/>
              <a:cs typeface="Calibri" pitchFamily="34" charset="0"/>
            </a:endParaRPr>
          </a:p>
          <a:p>
            <a:r>
              <a:rPr lang="el-GR" sz="1800" dirty="0">
                <a:latin typeface="Calibri" pitchFamily="34" charset="0"/>
                <a:cs typeface="Calibri" pitchFamily="34" charset="0"/>
              </a:rPr>
              <a:t>Παρατηρούμε ότι στους δεσμούς (κόμβους) το ύψος του κυματισμού και η κατακόρυφη ταχύτητα μηδενίζονται, ενώ η οριζόντια ταχύτητα λαμβάνει τη μέγιστή της τιμή. Αντίθετα, στο κατακόρυφο μέτωπο και στις κοιλιές (</a:t>
            </a:r>
            <a:r>
              <a:rPr lang="el-GR" sz="1800" dirty="0" err="1">
                <a:latin typeface="Calibri" pitchFamily="34" charset="0"/>
                <a:cs typeface="Calibri" pitchFamily="34" charset="0"/>
              </a:rPr>
              <a:t>αντικόμβους</a:t>
            </a:r>
            <a:r>
              <a:rPr lang="el-GR" sz="1800" dirty="0">
                <a:latin typeface="Calibri" pitchFamily="34" charset="0"/>
                <a:cs typeface="Calibri" pitchFamily="34" charset="0"/>
              </a:rPr>
              <a:t>), το ύψος του κύματος διπλασιάζεται (2Η) και η οριζόντια ταχύτητα μηδενίζεται.</a:t>
            </a:r>
            <a:endParaRPr lang="en-GB" sz="1800" dirty="0">
              <a:latin typeface="Calibri" pitchFamily="34" charset="0"/>
              <a:cs typeface="Calibri" pitchFamily="34" charset="0"/>
            </a:endParaRPr>
          </a:p>
        </p:txBody>
      </p:sp>
      <p:pic>
        <p:nvPicPr>
          <p:cNvPr id="720897" name="Picture 1" descr="C:\Users\ISAVELA\Desktop\Standing_wave_2.gif"/>
          <p:cNvPicPr>
            <a:picLocks noChangeAspect="1" noChangeArrowheads="1" noCrop="1"/>
          </p:cNvPicPr>
          <p:nvPr/>
        </p:nvPicPr>
        <p:blipFill>
          <a:blip r:embed="rId6" cstate="print"/>
          <a:srcRect/>
          <a:stretch>
            <a:fillRect/>
          </a:stretch>
        </p:blipFill>
        <p:spPr bwMode="auto">
          <a:xfrm>
            <a:off x="179512" y="5085184"/>
            <a:ext cx="4435971" cy="1478657"/>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836712"/>
          </a:xfr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a:noFill/>
          </a:ln>
        </p:spPr>
        <p:style>
          <a:lnRef idx="2">
            <a:schemeClr val="accent1"/>
          </a:lnRef>
          <a:fillRef idx="1">
            <a:schemeClr val="lt1"/>
          </a:fillRef>
          <a:effectRef idx="0">
            <a:schemeClr val="accent1"/>
          </a:effectRef>
          <a:fontRef idx="minor">
            <a:schemeClr val="dk1"/>
          </a:fontRef>
        </p:style>
        <p:txBody>
          <a:bodyPr>
            <a:noAutofit/>
          </a:bodyPr>
          <a:lstStyle/>
          <a:p>
            <a:r>
              <a:rPr lang="el-GR" sz="2800" b="1" dirty="0"/>
              <a:t>Κυματομηχανική</a:t>
            </a:r>
            <a:endParaRPr lang="el-GR" sz="2800" b="1" cap="none" dirty="0">
              <a:ln>
                <a:noFill/>
              </a:ln>
              <a:solidFill>
                <a:schemeClr val="tx1"/>
              </a:solidFill>
              <a:effectLst/>
              <a:latin typeface="Bookman Old Style" pitchFamily="18" charset="0"/>
            </a:endParaRPr>
          </a:p>
        </p:txBody>
      </p:sp>
      <p:cxnSp>
        <p:nvCxnSpPr>
          <p:cNvPr id="6" name="5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9"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chemeClr val="tx1"/>
              </a:solidFill>
              <a:effectLst/>
              <a:uLnTx/>
              <a:uFillTx/>
              <a:latin typeface="Bookman Old Style" pitchFamily="18" charset="0"/>
              <a:ea typeface="+mn-ea"/>
              <a:cs typeface="+mn-cs"/>
            </a:endParaRPr>
          </a:p>
        </p:txBody>
      </p:sp>
      <p:cxnSp>
        <p:nvCxnSpPr>
          <p:cNvPr id="10" name="9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18" name="17 - Ορθογώνιο"/>
          <p:cNvSpPr/>
          <p:nvPr/>
        </p:nvSpPr>
        <p:spPr>
          <a:xfrm>
            <a:off x="827584" y="836712"/>
            <a:ext cx="7560840" cy="461665"/>
          </a:xfrm>
          <a:prstGeom prst="rect">
            <a:avLst/>
          </a:prstGeom>
        </p:spPr>
        <p:txBody>
          <a:bodyPr wrap="square">
            <a:spAutoFit/>
          </a:bodyPr>
          <a:lstStyle/>
          <a:p>
            <a:pPr algn="ctr"/>
            <a:r>
              <a:rPr lang="el-GR" i="1" u="sng" dirty="0">
                <a:latin typeface="+mj-lt"/>
              </a:rPr>
              <a:t>Διαμόρφωση του κύματος στην παράκτια ζώνη: </a:t>
            </a:r>
            <a:r>
              <a:rPr lang="el-GR" i="1" u="sng" dirty="0">
                <a:solidFill>
                  <a:srgbClr val="3333FF"/>
                </a:solidFill>
                <a:latin typeface="+mj-lt"/>
              </a:rPr>
              <a:t>Ανάκλαση</a:t>
            </a:r>
            <a:endParaRPr lang="en-GB" i="1" u="sng" dirty="0">
              <a:solidFill>
                <a:srgbClr val="3333FF"/>
              </a:solidFill>
              <a:latin typeface="+mj-lt"/>
            </a:endParaRPr>
          </a:p>
        </p:txBody>
      </p:sp>
      <p:pic>
        <p:nvPicPr>
          <p:cNvPr id="14" name="Picture 2"/>
          <p:cNvPicPr>
            <a:picLocks noChangeAspect="1" noChangeArrowheads="1"/>
          </p:cNvPicPr>
          <p:nvPr/>
        </p:nvPicPr>
        <p:blipFill>
          <a:blip r:embed="rId5" cstate="print"/>
          <a:srcRect/>
          <a:stretch>
            <a:fillRect/>
          </a:stretch>
        </p:blipFill>
        <p:spPr bwMode="auto">
          <a:xfrm>
            <a:off x="5220072" y="1916832"/>
            <a:ext cx="1584176" cy="782545"/>
          </a:xfrm>
          <a:prstGeom prst="rect">
            <a:avLst/>
          </a:prstGeom>
          <a:noFill/>
          <a:ln w="9525">
            <a:noFill/>
            <a:miter lim="800000"/>
            <a:headEnd/>
            <a:tailEnd/>
          </a:ln>
        </p:spPr>
      </p:pic>
      <p:pic>
        <p:nvPicPr>
          <p:cNvPr id="11" name="10 - Εικόνα" descr="reflectionsf.png"/>
          <p:cNvPicPr>
            <a:picLocks noChangeAspect="1"/>
          </p:cNvPicPr>
          <p:nvPr/>
        </p:nvPicPr>
        <p:blipFill>
          <a:blip r:embed="rId6" cstate="print"/>
          <a:stretch>
            <a:fillRect/>
          </a:stretch>
        </p:blipFill>
        <p:spPr>
          <a:xfrm>
            <a:off x="179512" y="1340769"/>
            <a:ext cx="4260111" cy="5205162"/>
          </a:xfrm>
          <a:prstGeom prst="rect">
            <a:avLst/>
          </a:prstGeom>
          <a:ln w="28575">
            <a:solidFill>
              <a:srgbClr val="FF0000"/>
            </a:solidFill>
          </a:ln>
        </p:spPr>
      </p:pic>
      <p:sp>
        <p:nvSpPr>
          <p:cNvPr id="21" name="Rectangle 8"/>
          <p:cNvSpPr>
            <a:spLocks noChangeArrowheads="1"/>
          </p:cNvSpPr>
          <p:nvPr/>
        </p:nvSpPr>
        <p:spPr bwMode="auto">
          <a:xfrm>
            <a:off x="4932040" y="2924944"/>
            <a:ext cx="3132137" cy="806375"/>
          </a:xfrm>
          <a:prstGeom prst="rect">
            <a:avLst/>
          </a:prstGeom>
          <a:noFill/>
          <a:ln w="9525" algn="ctr">
            <a:noFill/>
            <a:miter lim="800000"/>
            <a:headEnd/>
            <a:tailEnd/>
          </a:ln>
          <a:effectLst/>
        </p:spPr>
        <p:txBody>
          <a:bodyPr>
            <a:spAutoFit/>
          </a:bodyPr>
          <a:lstStyle/>
          <a:p>
            <a:pPr>
              <a:lnSpc>
                <a:spcPct val="120000"/>
              </a:lnSpc>
            </a:pPr>
            <a:r>
              <a:rPr lang="en-US" sz="2000" dirty="0">
                <a:latin typeface="Calibri" pitchFamily="34" charset="0"/>
                <a:cs typeface="Calibri" pitchFamily="34" charset="0"/>
              </a:rPr>
              <a:t>H</a:t>
            </a:r>
            <a:r>
              <a:rPr lang="en-US" sz="2000" baseline="-25000" dirty="0">
                <a:latin typeface="Calibri" pitchFamily="34" charset="0"/>
                <a:cs typeface="Calibri" pitchFamily="34" charset="0"/>
              </a:rPr>
              <a:t>r</a:t>
            </a:r>
            <a:r>
              <a:rPr lang="en-US" sz="2000" dirty="0">
                <a:latin typeface="Calibri" pitchFamily="34" charset="0"/>
                <a:cs typeface="Calibri" pitchFamily="34" charset="0"/>
              </a:rPr>
              <a:t>: </a:t>
            </a:r>
            <a:r>
              <a:rPr lang="el-GR" sz="2000" dirty="0">
                <a:latin typeface="Calibri" pitchFamily="34" charset="0"/>
                <a:cs typeface="Calibri" pitchFamily="34" charset="0"/>
              </a:rPr>
              <a:t>το ανακλώμενο κύμα</a:t>
            </a:r>
          </a:p>
          <a:p>
            <a:pPr>
              <a:lnSpc>
                <a:spcPct val="120000"/>
              </a:lnSpc>
            </a:pPr>
            <a:r>
              <a:rPr lang="el-GR" sz="2000" dirty="0">
                <a:latin typeface="Calibri" pitchFamily="34" charset="0"/>
                <a:cs typeface="Calibri" pitchFamily="34" charset="0"/>
              </a:rPr>
              <a:t>Η</a:t>
            </a:r>
            <a:r>
              <a:rPr lang="en-US" sz="2000" baseline="-25000" dirty="0" err="1">
                <a:latin typeface="Calibri" pitchFamily="34" charset="0"/>
                <a:cs typeface="Calibri" pitchFamily="34" charset="0"/>
              </a:rPr>
              <a:t>i</a:t>
            </a:r>
            <a:r>
              <a:rPr lang="el-GR" sz="2000" dirty="0">
                <a:latin typeface="Calibri" pitchFamily="34" charset="0"/>
                <a:cs typeface="Calibri" pitchFamily="34" charset="0"/>
              </a:rPr>
              <a:t>: το προσπίπτων κύμα</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836712"/>
          </a:xfr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a:noFill/>
          </a:ln>
        </p:spPr>
        <p:style>
          <a:lnRef idx="2">
            <a:schemeClr val="accent1"/>
          </a:lnRef>
          <a:fillRef idx="1">
            <a:schemeClr val="lt1"/>
          </a:fillRef>
          <a:effectRef idx="0">
            <a:schemeClr val="accent1"/>
          </a:effectRef>
          <a:fontRef idx="minor">
            <a:schemeClr val="dk1"/>
          </a:fontRef>
        </p:style>
        <p:txBody>
          <a:bodyPr>
            <a:noAutofit/>
          </a:bodyPr>
          <a:lstStyle/>
          <a:p>
            <a:r>
              <a:rPr lang="el-GR" sz="2800" b="1" dirty="0"/>
              <a:t>Κυματομηχανική</a:t>
            </a:r>
            <a:endParaRPr lang="el-GR" sz="2800" b="1" cap="none" dirty="0">
              <a:ln>
                <a:noFill/>
              </a:ln>
              <a:solidFill>
                <a:schemeClr val="tx1"/>
              </a:solidFill>
              <a:effectLst/>
              <a:latin typeface="Bookman Old Style" pitchFamily="18" charset="0"/>
            </a:endParaRPr>
          </a:p>
        </p:txBody>
      </p:sp>
      <p:cxnSp>
        <p:nvCxnSpPr>
          <p:cNvPr id="6" name="5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9"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chemeClr val="tx1"/>
              </a:solidFill>
              <a:effectLst/>
              <a:uLnTx/>
              <a:uFillTx/>
              <a:latin typeface="Bookman Old Style" pitchFamily="18" charset="0"/>
              <a:ea typeface="+mn-ea"/>
              <a:cs typeface="+mn-cs"/>
            </a:endParaRPr>
          </a:p>
        </p:txBody>
      </p:sp>
      <p:cxnSp>
        <p:nvCxnSpPr>
          <p:cNvPr id="10" name="9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1" name="Rectangle 7"/>
          <p:cNvSpPr>
            <a:spLocks noChangeArrowheads="1"/>
          </p:cNvSpPr>
          <p:nvPr/>
        </p:nvSpPr>
        <p:spPr bwMode="auto">
          <a:xfrm>
            <a:off x="179512" y="1484784"/>
            <a:ext cx="8496944" cy="2031325"/>
          </a:xfrm>
          <a:prstGeom prst="rect">
            <a:avLst/>
          </a:prstGeom>
          <a:noFill/>
          <a:ln w="9525">
            <a:noFill/>
            <a:miter lim="800000"/>
            <a:headEnd/>
            <a:tailEnd/>
          </a:ln>
          <a:effectLst/>
        </p:spPr>
        <p:txBody>
          <a:bodyPr wrap="square" anchor="ctr">
            <a:spAutoFit/>
          </a:bodyPr>
          <a:lstStyle/>
          <a:p>
            <a:pPr algn="justLow" fontAlgn="auto">
              <a:spcBef>
                <a:spcPts val="0"/>
              </a:spcBef>
              <a:spcAft>
                <a:spcPts val="0"/>
              </a:spcAft>
              <a:defRPr/>
            </a:pPr>
            <a:r>
              <a:rPr lang="el-GR" sz="1800" dirty="0">
                <a:latin typeface="Calibri" pitchFamily="34" charset="0"/>
                <a:cs typeface="Calibri" pitchFamily="34" charset="0"/>
              </a:rPr>
              <a:t>Οι ακτές αποτελούν φυσικά μέτωπα όπου αν η ενέργεια των κυματισμών δεν απορροφηθεί τότε εμφανίζεται </a:t>
            </a:r>
            <a:r>
              <a:rPr lang="el-GR" sz="1800" dirty="0">
                <a:solidFill>
                  <a:srgbClr val="3333FF"/>
                </a:solidFill>
                <a:latin typeface="Calibri" pitchFamily="34" charset="0"/>
                <a:cs typeface="Calibri" pitchFamily="34" charset="0"/>
              </a:rPr>
              <a:t>αναρρίχηση των κυματισμών</a:t>
            </a:r>
            <a:r>
              <a:rPr lang="el-GR" sz="1800" dirty="0">
                <a:latin typeface="Calibri" pitchFamily="34" charset="0"/>
                <a:cs typeface="Calibri" pitchFamily="34" charset="0"/>
              </a:rPr>
              <a:t>. Η κίνηση που δημιουργείται κάτω από την επίδραση της βαρύτητας και της τριβής στον πυθμένα είναι επιβραδυνόμενη. Η φάση ανόδου ολοκληρώνεται όταν η κινητική ενέργεια της υδάτινης μάζας μετατραπεί σε δυναμική ενέργεια με αποτέλεσμα να μηδενίζονται οι ταχύτητες ανόδου του νερού. Το μέγιστο ύψος </a:t>
            </a:r>
            <a:r>
              <a:rPr lang="en-US" sz="1800" b="1" dirty="0">
                <a:solidFill>
                  <a:srgbClr val="3333FF"/>
                </a:solidFill>
                <a:latin typeface="Calibri" pitchFamily="34" charset="0"/>
                <a:cs typeface="Calibri" pitchFamily="34" charset="0"/>
              </a:rPr>
              <a:t>R</a:t>
            </a:r>
            <a:r>
              <a:rPr lang="en-US" sz="1800" dirty="0">
                <a:latin typeface="Calibri" pitchFamily="34" charset="0"/>
                <a:cs typeface="Calibri" pitchFamily="34" charset="0"/>
              </a:rPr>
              <a:t> </a:t>
            </a:r>
            <a:r>
              <a:rPr lang="el-GR" sz="1800" dirty="0">
                <a:latin typeface="Calibri" pitchFamily="34" charset="0"/>
                <a:cs typeface="Calibri" pitchFamily="34" charset="0"/>
              </a:rPr>
              <a:t>πάνω από τη στάθμη ηρεμίας της θάλασσας που αναρριχάται ένας κυματισμός</a:t>
            </a:r>
            <a:r>
              <a:rPr lang="en-GB" sz="1800" dirty="0">
                <a:latin typeface="Calibri" pitchFamily="34" charset="0"/>
                <a:cs typeface="Calibri" pitchFamily="34" charset="0"/>
              </a:rPr>
              <a:t> </a:t>
            </a:r>
            <a:r>
              <a:rPr lang="el-GR" sz="1800" dirty="0">
                <a:latin typeface="Calibri" pitchFamily="34" charset="0"/>
                <a:cs typeface="Calibri" pitchFamily="34" charset="0"/>
              </a:rPr>
              <a:t>ονομάζεται </a:t>
            </a:r>
            <a:r>
              <a:rPr lang="el-GR" sz="1800" dirty="0">
                <a:solidFill>
                  <a:srgbClr val="3333FF"/>
                </a:solidFill>
                <a:latin typeface="Calibri" pitchFamily="34" charset="0"/>
                <a:cs typeface="Calibri" pitchFamily="34" charset="0"/>
              </a:rPr>
              <a:t>ύψος αναρρίχησης</a:t>
            </a:r>
            <a:endParaRPr kumimoji="0" lang="el-GR" sz="1800" b="0" i="0" strike="noStrike" kern="0" cap="none" spc="0" normalizeH="0" baseline="0" noProof="0" dirty="0">
              <a:ln>
                <a:noFill/>
              </a:ln>
              <a:solidFill>
                <a:srgbClr val="3333FF"/>
              </a:solidFill>
              <a:effectLst/>
              <a:uLnTx/>
              <a:uFillTx/>
              <a:latin typeface="Calibri" pitchFamily="34" charset="0"/>
              <a:cs typeface="Calibri" pitchFamily="34" charset="0"/>
            </a:endParaRPr>
          </a:p>
        </p:txBody>
      </p:sp>
      <p:pic>
        <p:nvPicPr>
          <p:cNvPr id="16"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18" name="17 - Ορθογώνιο"/>
          <p:cNvSpPr/>
          <p:nvPr/>
        </p:nvSpPr>
        <p:spPr>
          <a:xfrm>
            <a:off x="755576" y="836712"/>
            <a:ext cx="7776864" cy="461665"/>
          </a:xfrm>
          <a:prstGeom prst="rect">
            <a:avLst/>
          </a:prstGeom>
        </p:spPr>
        <p:txBody>
          <a:bodyPr wrap="square">
            <a:spAutoFit/>
          </a:bodyPr>
          <a:lstStyle/>
          <a:p>
            <a:pPr algn="ctr"/>
            <a:r>
              <a:rPr lang="el-GR" i="1" u="sng" dirty="0">
                <a:latin typeface="+mj-lt"/>
              </a:rPr>
              <a:t>Διαμόρφωση του κύματος στην παράκτια ζώνη: </a:t>
            </a:r>
            <a:r>
              <a:rPr lang="el-GR" i="1" u="sng" dirty="0">
                <a:solidFill>
                  <a:srgbClr val="3333FF"/>
                </a:solidFill>
                <a:latin typeface="+mj-lt"/>
              </a:rPr>
              <a:t>Αναρρίχηση</a:t>
            </a:r>
            <a:endParaRPr lang="en-GB" i="1" u="sng" dirty="0">
              <a:solidFill>
                <a:srgbClr val="3333FF"/>
              </a:solidFill>
              <a:latin typeface="+mj-lt"/>
            </a:endParaRPr>
          </a:p>
        </p:txBody>
      </p:sp>
      <p:pic>
        <p:nvPicPr>
          <p:cNvPr id="649218" name="Picture 2"/>
          <p:cNvPicPr>
            <a:picLocks noChangeAspect="1" noChangeArrowheads="1"/>
          </p:cNvPicPr>
          <p:nvPr/>
        </p:nvPicPr>
        <p:blipFill>
          <a:blip r:embed="rId5" cstate="print"/>
          <a:srcRect l="977"/>
          <a:stretch>
            <a:fillRect/>
          </a:stretch>
        </p:blipFill>
        <p:spPr bwMode="auto">
          <a:xfrm>
            <a:off x="1331640" y="3672237"/>
            <a:ext cx="6480720" cy="2660363"/>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836712"/>
          </a:xfr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a:noFill/>
          </a:ln>
        </p:spPr>
        <p:style>
          <a:lnRef idx="2">
            <a:schemeClr val="accent1"/>
          </a:lnRef>
          <a:fillRef idx="1">
            <a:schemeClr val="lt1"/>
          </a:fillRef>
          <a:effectRef idx="0">
            <a:schemeClr val="accent1"/>
          </a:effectRef>
          <a:fontRef idx="minor">
            <a:schemeClr val="dk1"/>
          </a:fontRef>
        </p:style>
        <p:txBody>
          <a:bodyPr>
            <a:noAutofit/>
          </a:bodyPr>
          <a:lstStyle/>
          <a:p>
            <a:r>
              <a:rPr lang="el-GR" sz="2800" b="1" dirty="0"/>
              <a:t>Κυματομηχανική</a:t>
            </a:r>
            <a:endParaRPr lang="el-GR" sz="2800" b="1" cap="none" dirty="0">
              <a:ln>
                <a:noFill/>
              </a:ln>
              <a:solidFill>
                <a:schemeClr val="tx1"/>
              </a:solidFill>
              <a:effectLst/>
              <a:latin typeface="Bookman Old Style" pitchFamily="18" charset="0"/>
            </a:endParaRPr>
          </a:p>
        </p:txBody>
      </p:sp>
      <p:cxnSp>
        <p:nvCxnSpPr>
          <p:cNvPr id="6" name="5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9"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chemeClr val="tx1"/>
              </a:solidFill>
              <a:effectLst/>
              <a:uLnTx/>
              <a:uFillTx/>
              <a:latin typeface="Bookman Old Style" pitchFamily="18" charset="0"/>
              <a:ea typeface="+mn-ea"/>
              <a:cs typeface="+mn-cs"/>
            </a:endParaRPr>
          </a:p>
        </p:txBody>
      </p:sp>
      <p:cxnSp>
        <p:nvCxnSpPr>
          <p:cNvPr id="10" name="9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p:nvPicPr>
        <p:blipFill>
          <a:blip r:embed="rId4" cstate="print"/>
          <a:srcRect/>
          <a:stretch>
            <a:fillRect/>
          </a:stretch>
        </p:blipFill>
        <p:spPr bwMode="auto">
          <a:xfrm>
            <a:off x="0" y="0"/>
            <a:ext cx="780777" cy="785292"/>
          </a:xfrm>
          <a:prstGeom prst="rect">
            <a:avLst/>
          </a:prstGeom>
          <a:blipFill>
            <a:blip r:embed="rId5"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18" name="17 - Ορθογώνιο"/>
          <p:cNvSpPr/>
          <p:nvPr/>
        </p:nvSpPr>
        <p:spPr>
          <a:xfrm>
            <a:off x="755576" y="836712"/>
            <a:ext cx="7776864" cy="461665"/>
          </a:xfrm>
          <a:prstGeom prst="rect">
            <a:avLst/>
          </a:prstGeom>
        </p:spPr>
        <p:txBody>
          <a:bodyPr wrap="square">
            <a:spAutoFit/>
          </a:bodyPr>
          <a:lstStyle/>
          <a:p>
            <a:pPr algn="ctr"/>
            <a:r>
              <a:rPr lang="el-GR" i="1" u="sng" dirty="0">
                <a:latin typeface="+mj-lt"/>
              </a:rPr>
              <a:t>Διαμόρφωση του κύματος στην παράκτια ζώνη: </a:t>
            </a:r>
            <a:r>
              <a:rPr lang="el-GR" i="1" u="sng" dirty="0">
                <a:solidFill>
                  <a:srgbClr val="3333FF"/>
                </a:solidFill>
                <a:latin typeface="+mj-lt"/>
              </a:rPr>
              <a:t>Αναρρίχηση</a:t>
            </a:r>
            <a:endParaRPr lang="en-GB" i="1" u="sng" dirty="0">
              <a:solidFill>
                <a:srgbClr val="3333FF"/>
              </a:solidFill>
              <a:latin typeface="+mj-lt"/>
            </a:endParaRPr>
          </a:p>
        </p:txBody>
      </p:sp>
      <p:sp>
        <p:nvSpPr>
          <p:cNvPr id="12" name="12 - Υπότιτλος"/>
          <p:cNvSpPr txBox="1">
            <a:spLocks/>
          </p:cNvSpPr>
          <p:nvPr/>
        </p:nvSpPr>
        <p:spPr>
          <a:xfrm>
            <a:off x="251520" y="1340768"/>
            <a:ext cx="5214974" cy="500066"/>
          </a:xfrm>
          <a:prstGeom prst="rect">
            <a:avLst/>
          </a:prstGeom>
        </p:spPr>
        <p:txBody>
          <a:bodyPr vert="horz" lIns="91440" tIns="45720" rIns="91440" bIns="45720" rtlCol="0">
            <a:noAutofit/>
          </a:bodyPr>
          <a:lstStyle/>
          <a:p>
            <a:pPr lvl="0">
              <a:spcBef>
                <a:spcPct val="20000"/>
              </a:spcBef>
            </a:pPr>
            <a:r>
              <a:rPr lang="el-GR" sz="2400" b="1" dirty="0">
                <a:latin typeface="Calibri" pitchFamily="34" charset="0"/>
                <a:cs typeface="Calibri" pitchFamily="34" charset="0"/>
              </a:rPr>
              <a:t>Ύψος αναρρίχησης </a:t>
            </a:r>
            <a:r>
              <a:rPr lang="en-US" b="1" i="1" dirty="0">
                <a:solidFill>
                  <a:srgbClr val="3333FF"/>
                </a:solidFill>
                <a:latin typeface="Calibri" pitchFamily="34" charset="0"/>
                <a:cs typeface="Calibri" pitchFamily="34" charset="0"/>
              </a:rPr>
              <a:t>R</a:t>
            </a:r>
            <a:endParaRPr kumimoji="0" lang="el-GR" sz="2400" b="1" i="1" strike="noStrike" kern="1200" cap="none" spc="0" normalizeH="0" baseline="-25000" noProof="0" dirty="0">
              <a:ln>
                <a:noFill/>
              </a:ln>
              <a:solidFill>
                <a:srgbClr val="3333FF"/>
              </a:solidFill>
              <a:uLnTx/>
              <a:uFillTx/>
              <a:latin typeface="Calibri" pitchFamily="34" charset="0"/>
              <a:cs typeface="Calibri" pitchFamily="34" charset="0"/>
            </a:endParaRPr>
          </a:p>
        </p:txBody>
      </p:sp>
      <p:sp>
        <p:nvSpPr>
          <p:cNvPr id="13" name="12 - Υπότιτλος"/>
          <p:cNvSpPr txBox="1">
            <a:spLocks/>
          </p:cNvSpPr>
          <p:nvPr/>
        </p:nvSpPr>
        <p:spPr>
          <a:xfrm>
            <a:off x="251520" y="1916832"/>
            <a:ext cx="1643074" cy="428628"/>
          </a:xfrm>
          <a:prstGeom prst="rect">
            <a:avLst/>
          </a:prstGeom>
        </p:spPr>
        <p:txBody>
          <a:bodyPr vert="horz" lIns="91440" tIns="45720" rIns="91440" bIns="45720" rtlCol="0">
            <a:normAutofit/>
          </a:bodyPr>
          <a:lstStyle/>
          <a:p>
            <a:pPr lvl="0" algn="ctr">
              <a:spcBef>
                <a:spcPct val="20000"/>
              </a:spcBef>
            </a:pPr>
            <a:r>
              <a:rPr kumimoji="0" lang="en-US" sz="2000" b="1" i="0" u="sng" strike="noStrike" kern="1200" cap="none" spc="0" normalizeH="0" baseline="0" noProof="0" dirty="0">
                <a:ln>
                  <a:noFill/>
                </a:ln>
                <a:solidFill>
                  <a:schemeClr val="tx1"/>
                </a:solidFill>
                <a:effectLst/>
                <a:uLnTx/>
                <a:uFillTx/>
                <a:latin typeface="+mn-lt"/>
                <a:ea typeface="+mn-ea"/>
                <a:cs typeface="+mn-cs"/>
              </a:rPr>
              <a:t>Hunt</a:t>
            </a:r>
            <a:r>
              <a:rPr kumimoji="0" lang="en-US" sz="2000" b="1" i="0" u="sng" strike="noStrike" kern="1200" cap="none" spc="0" normalizeH="0" noProof="0" dirty="0">
                <a:ln>
                  <a:noFill/>
                </a:ln>
                <a:solidFill>
                  <a:schemeClr val="tx1"/>
                </a:solidFill>
                <a:effectLst/>
                <a:uLnTx/>
                <a:uFillTx/>
                <a:latin typeface="+mn-lt"/>
                <a:ea typeface="+mn-ea"/>
                <a:cs typeface="+mn-cs"/>
              </a:rPr>
              <a:t> (1959)</a:t>
            </a:r>
            <a:endParaRPr kumimoji="0" lang="el-GR" sz="2000" b="1" i="0" u="sng" strike="noStrike" kern="1200" cap="none" spc="0" normalizeH="0" baseline="0" noProof="0" dirty="0">
              <a:ln>
                <a:noFill/>
              </a:ln>
              <a:solidFill>
                <a:schemeClr val="tx1"/>
              </a:solidFill>
              <a:effectLst/>
              <a:uLnTx/>
              <a:uFillTx/>
              <a:latin typeface="+mn-lt"/>
              <a:ea typeface="+mn-ea"/>
              <a:cs typeface="+mn-cs"/>
            </a:endParaRPr>
          </a:p>
        </p:txBody>
      </p:sp>
      <p:sp>
        <p:nvSpPr>
          <p:cNvPr id="14" name="12 - Υπότιτλος"/>
          <p:cNvSpPr txBox="1">
            <a:spLocks/>
          </p:cNvSpPr>
          <p:nvPr/>
        </p:nvSpPr>
        <p:spPr>
          <a:xfrm>
            <a:off x="467544" y="3861048"/>
            <a:ext cx="7643866" cy="714380"/>
          </a:xfrm>
          <a:prstGeom prst="rect">
            <a:avLst/>
          </a:prstGeom>
        </p:spPr>
        <p:txBody>
          <a:bodyPr vert="horz" lIns="91440" tIns="45720" rIns="91440" bIns="45720" rtlCol="0">
            <a:normAutofit/>
          </a:bodyPr>
          <a:lstStyle/>
          <a:p>
            <a:pPr lvl="0">
              <a:spcBef>
                <a:spcPct val="20000"/>
              </a:spcBef>
            </a:pPr>
            <a:r>
              <a:rPr lang="el-GR" sz="2000" dirty="0">
                <a:latin typeface="Calibri" pitchFamily="34" charset="0"/>
                <a:cs typeface="Calibri" pitchFamily="34" charset="0"/>
              </a:rPr>
              <a:t> και </a:t>
            </a:r>
            <a:r>
              <a:rPr lang="el-GR" sz="2000" b="1" i="1" dirty="0" err="1">
                <a:solidFill>
                  <a:srgbClr val="3333FF"/>
                </a:solidFill>
                <a:latin typeface="Calibri" pitchFamily="34" charset="0"/>
                <a:cs typeface="Calibri" pitchFamily="34" charset="0"/>
              </a:rPr>
              <a:t>H</a:t>
            </a:r>
            <a:r>
              <a:rPr lang="el-GR" sz="2000" b="1" i="1" baseline="-25000" dirty="0" err="1">
                <a:solidFill>
                  <a:srgbClr val="3333FF"/>
                </a:solidFill>
                <a:latin typeface="Calibri" pitchFamily="34" charset="0"/>
                <a:cs typeface="Calibri" pitchFamily="34" charset="0"/>
              </a:rPr>
              <a:t>ο</a:t>
            </a:r>
            <a:r>
              <a:rPr lang="el-GR" sz="2000" b="1" dirty="0">
                <a:solidFill>
                  <a:srgbClr val="3333FF"/>
                </a:solidFill>
                <a:latin typeface="Calibri" pitchFamily="34" charset="0"/>
                <a:cs typeface="Calibri" pitchFamily="34" charset="0"/>
              </a:rPr>
              <a:t>, </a:t>
            </a:r>
            <a:r>
              <a:rPr lang="en-GB" sz="2000" b="1" i="1" dirty="0">
                <a:solidFill>
                  <a:srgbClr val="3333FF"/>
                </a:solidFill>
                <a:latin typeface="Calibri" pitchFamily="34" charset="0"/>
                <a:cs typeface="Calibri" pitchFamily="34" charset="0"/>
              </a:rPr>
              <a:t>L</a:t>
            </a:r>
            <a:r>
              <a:rPr lang="en-GB" sz="2000" b="1" i="1" baseline="-25000" dirty="0">
                <a:solidFill>
                  <a:srgbClr val="3333FF"/>
                </a:solidFill>
                <a:latin typeface="Calibri" pitchFamily="34" charset="0"/>
                <a:cs typeface="Calibri" pitchFamily="34" charset="0"/>
              </a:rPr>
              <a:t>o</a:t>
            </a:r>
            <a:r>
              <a:rPr lang="en-GB" sz="2000" b="1" dirty="0">
                <a:solidFill>
                  <a:srgbClr val="3333FF"/>
                </a:solidFill>
                <a:latin typeface="Calibri" pitchFamily="34" charset="0"/>
                <a:cs typeface="Calibri" pitchFamily="34" charset="0"/>
              </a:rPr>
              <a:t> </a:t>
            </a:r>
            <a:r>
              <a:rPr lang="el-GR" sz="2000" dirty="0">
                <a:latin typeface="Calibri" pitchFamily="34" charset="0"/>
                <a:cs typeface="Calibri" pitchFamily="34" charset="0"/>
              </a:rPr>
              <a:t>είναι το ύψος</a:t>
            </a:r>
            <a:r>
              <a:rPr lang="en-GB" sz="2000" dirty="0">
                <a:latin typeface="Calibri" pitchFamily="34" charset="0"/>
                <a:cs typeface="Calibri" pitchFamily="34" charset="0"/>
              </a:rPr>
              <a:t> </a:t>
            </a:r>
            <a:r>
              <a:rPr lang="el-GR" sz="2000" dirty="0">
                <a:latin typeface="Calibri" pitchFamily="34" charset="0"/>
                <a:cs typeface="Calibri" pitchFamily="34" charset="0"/>
              </a:rPr>
              <a:t>και το μήκος κύματος στην ανοικτή θάλασσα. </a:t>
            </a:r>
            <a:endParaRPr kumimoji="0" lang="el-GR" sz="2000" b="0" i="0" u="none" strike="noStrike" kern="1200" cap="none" spc="0" normalizeH="0" baseline="0" noProof="0" dirty="0">
              <a:ln>
                <a:noFill/>
              </a:ln>
              <a:solidFill>
                <a:schemeClr val="tx1"/>
              </a:solidFill>
              <a:effectLst/>
              <a:uLnTx/>
              <a:uFillTx/>
              <a:latin typeface="Calibri" pitchFamily="34" charset="0"/>
              <a:cs typeface="Calibri" pitchFamily="34" charset="0"/>
            </a:endParaRPr>
          </a:p>
        </p:txBody>
      </p:sp>
      <p:grpSp>
        <p:nvGrpSpPr>
          <p:cNvPr id="15" name="Group 15"/>
          <p:cNvGrpSpPr>
            <a:grpSpLocks noChangeAspect="1"/>
          </p:cNvGrpSpPr>
          <p:nvPr/>
        </p:nvGrpSpPr>
        <p:grpSpPr bwMode="auto">
          <a:xfrm>
            <a:off x="1835696" y="4293096"/>
            <a:ext cx="5614443" cy="2232248"/>
            <a:chOff x="158" y="2886"/>
            <a:chExt cx="3130" cy="1043"/>
          </a:xfrm>
        </p:grpSpPr>
        <p:pic>
          <p:nvPicPr>
            <p:cNvPr id="17" name="Picture 5"/>
            <p:cNvPicPr>
              <a:picLocks noChangeAspect="1" noChangeArrowheads="1"/>
            </p:cNvPicPr>
            <p:nvPr/>
          </p:nvPicPr>
          <p:blipFill>
            <a:blip r:embed="rId6" cstate="print">
              <a:lum bright="-20000" contrast="40000"/>
            </a:blip>
            <a:srcRect/>
            <a:stretch>
              <a:fillRect/>
            </a:stretch>
          </p:blipFill>
          <p:spPr bwMode="auto">
            <a:xfrm>
              <a:off x="158" y="2931"/>
              <a:ext cx="3039" cy="956"/>
            </a:xfrm>
            <a:prstGeom prst="rect">
              <a:avLst/>
            </a:prstGeom>
            <a:noFill/>
            <a:ln w="9525" algn="ctr">
              <a:noFill/>
              <a:miter lim="800000"/>
              <a:headEnd/>
              <a:tailEnd/>
            </a:ln>
            <a:effectLst/>
          </p:spPr>
        </p:pic>
        <p:sp>
          <p:nvSpPr>
            <p:cNvPr id="19" name="Rectangle 14"/>
            <p:cNvSpPr>
              <a:spLocks noChangeArrowheads="1"/>
            </p:cNvSpPr>
            <p:nvPr/>
          </p:nvSpPr>
          <p:spPr bwMode="auto">
            <a:xfrm>
              <a:off x="158" y="2886"/>
              <a:ext cx="3130" cy="1043"/>
            </a:xfrm>
            <a:prstGeom prst="rect">
              <a:avLst/>
            </a:prstGeom>
            <a:noFill/>
            <a:ln w="9525">
              <a:solidFill>
                <a:srgbClr val="3333FF"/>
              </a:solidFill>
              <a:miter lim="800000"/>
              <a:headEnd/>
              <a:tailEnd/>
            </a:ln>
            <a:effectLst/>
          </p:spPr>
          <p:txBody>
            <a:bodyPr wrap="none" anchor="ctr"/>
            <a:lstStyle/>
            <a:p>
              <a:endParaRPr lang="en-GB"/>
            </a:p>
          </p:txBody>
        </p:sp>
      </p:grpSp>
      <p:graphicFrame>
        <p:nvGraphicFramePr>
          <p:cNvPr id="670721" name="Object 1"/>
          <p:cNvGraphicFramePr>
            <a:graphicFrameLocks noChangeAspect="1"/>
          </p:cNvGraphicFramePr>
          <p:nvPr/>
        </p:nvGraphicFramePr>
        <p:xfrm>
          <a:off x="1907704" y="1916832"/>
          <a:ext cx="1008063" cy="393700"/>
        </p:xfrm>
        <a:graphic>
          <a:graphicData uri="http://schemas.openxmlformats.org/presentationml/2006/ole">
            <mc:AlternateContent xmlns:mc="http://schemas.openxmlformats.org/markup-compatibility/2006">
              <mc:Choice xmlns:v="urn:schemas-microsoft-com:vml" Requires="v">
                <p:oleObj spid="_x0000_s10250" name="Εξίσωση" r:id="rId7" imgW="571320" imgH="228600" progId="Equation.3">
                  <p:embed/>
                </p:oleObj>
              </mc:Choice>
              <mc:Fallback>
                <p:oleObj name="Εξίσωση" r:id="rId7" imgW="571320" imgH="228600" progId="Equation.3">
                  <p:embed/>
                  <p:pic>
                    <p:nvPicPr>
                      <p:cNvPr id="0" name="Picture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7704" y="1916832"/>
                        <a:ext cx="1008063"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70722" name="Picture 2"/>
          <p:cNvPicPr>
            <a:picLocks noChangeAspect="1" noChangeArrowheads="1"/>
          </p:cNvPicPr>
          <p:nvPr/>
        </p:nvPicPr>
        <p:blipFill>
          <a:blip r:embed="rId9" cstate="print"/>
          <a:srcRect/>
          <a:stretch>
            <a:fillRect/>
          </a:stretch>
        </p:blipFill>
        <p:spPr bwMode="auto">
          <a:xfrm>
            <a:off x="2051720" y="2276872"/>
            <a:ext cx="6597335" cy="1224136"/>
          </a:xfrm>
          <a:prstGeom prst="rect">
            <a:avLst/>
          </a:prstGeom>
          <a:noFill/>
          <a:ln w="9525">
            <a:noFill/>
            <a:miter lim="800000"/>
            <a:headEnd/>
            <a:tailEnd/>
          </a:ln>
        </p:spPr>
      </p:pic>
      <p:sp>
        <p:nvSpPr>
          <p:cNvPr id="20" name="12 - Υπότιτλος"/>
          <p:cNvSpPr txBox="1">
            <a:spLocks/>
          </p:cNvSpPr>
          <p:nvPr/>
        </p:nvSpPr>
        <p:spPr>
          <a:xfrm>
            <a:off x="179512" y="2708920"/>
            <a:ext cx="1800200" cy="576064"/>
          </a:xfrm>
          <a:prstGeom prst="rect">
            <a:avLst/>
          </a:prstGeom>
        </p:spPr>
        <p:txBody>
          <a:bodyPr vert="horz" lIns="91440" tIns="45720" rIns="91440" bIns="45720" rtlCol="0">
            <a:normAutofit fontScale="92500" lnSpcReduction="20000"/>
          </a:bodyPr>
          <a:lstStyle/>
          <a:p>
            <a:pPr lvl="0" algn="ctr">
              <a:spcBef>
                <a:spcPct val="20000"/>
              </a:spcBef>
            </a:pPr>
            <a:r>
              <a:rPr lang="en-US" sz="2000" b="1" u="sng" dirty="0" err="1">
                <a:latin typeface="+mn-lt"/>
              </a:rPr>
              <a:t>Stockdon</a:t>
            </a:r>
            <a:r>
              <a:rPr lang="en-US" sz="2000" b="1" u="sng" dirty="0">
                <a:latin typeface="+mn-lt"/>
              </a:rPr>
              <a:t> et al. (2006)</a:t>
            </a:r>
            <a:endParaRPr kumimoji="0" lang="el-GR" sz="2000" b="1" i="0" u="sng" strike="noStrike" kern="1200" cap="none" spc="0" normalizeH="0" baseline="0" noProof="0" dirty="0">
              <a:ln>
                <a:noFill/>
              </a:ln>
              <a:solidFill>
                <a:schemeClr val="tx1"/>
              </a:solidFill>
              <a:effectLst/>
              <a:uLnTx/>
              <a:uFillTx/>
              <a:latin typeface="+mn-lt"/>
              <a:ea typeface="+mn-ea"/>
              <a:cs typeface="+mn-cs"/>
            </a:endParaRPr>
          </a:p>
        </p:txBody>
      </p:sp>
      <p:pic>
        <p:nvPicPr>
          <p:cNvPr id="670723" name="Picture 3"/>
          <p:cNvPicPr>
            <a:picLocks noChangeAspect="1" noChangeArrowheads="1"/>
          </p:cNvPicPr>
          <p:nvPr/>
        </p:nvPicPr>
        <p:blipFill>
          <a:blip r:embed="rId10" cstate="print"/>
          <a:srcRect/>
          <a:stretch>
            <a:fillRect/>
          </a:stretch>
        </p:blipFill>
        <p:spPr bwMode="auto">
          <a:xfrm>
            <a:off x="539552" y="3356992"/>
            <a:ext cx="5772641" cy="432048"/>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80" name="Title 1"/>
          <p:cNvSpPr>
            <a:spLocks/>
          </p:cNvSpPr>
          <p:nvPr/>
        </p:nvSpPr>
        <p:spPr bwMode="auto">
          <a:xfrm>
            <a:off x="395288" y="1484313"/>
            <a:ext cx="8532812" cy="503237"/>
          </a:xfrm>
          <a:prstGeom prst="rect">
            <a:avLst/>
          </a:prstGeom>
          <a:noFill/>
          <a:ln w="9525">
            <a:noFill/>
            <a:miter lim="800000"/>
            <a:headEnd/>
            <a:tailEnd/>
          </a:ln>
        </p:spPr>
        <p:txBody>
          <a:bodyPr anchor="ctr"/>
          <a:lstStyle/>
          <a:p>
            <a:r>
              <a:rPr lang="el-GR" sz="2000" dirty="0">
                <a:latin typeface="Calibri" pitchFamily="34" charset="0"/>
                <a:cs typeface="Calibri" pitchFamily="34" charset="0"/>
              </a:rPr>
              <a:t>Η Κυματική ανύψωση και η κυματική αναρρίχηση (</a:t>
            </a:r>
            <a:r>
              <a:rPr lang="en-US" sz="2000" dirty="0">
                <a:latin typeface="Calibri" pitchFamily="34" charset="0"/>
                <a:cs typeface="Calibri" pitchFamily="34" charset="0"/>
              </a:rPr>
              <a:t>wave run up) </a:t>
            </a:r>
            <a:r>
              <a:rPr lang="el-GR" sz="2000" dirty="0">
                <a:latin typeface="Calibri" pitchFamily="34" charset="0"/>
                <a:cs typeface="Calibri" pitchFamily="34" charset="0"/>
              </a:rPr>
              <a:t>είναι επίσης σημαντικές συνιστώσες της παράκτιας ‘πλημμύρας’ </a:t>
            </a:r>
            <a:endParaRPr lang="en-US" sz="2000" dirty="0">
              <a:latin typeface="Calibri" pitchFamily="34" charset="0"/>
              <a:cs typeface="Calibri" pitchFamily="34" charset="0"/>
            </a:endParaRPr>
          </a:p>
        </p:txBody>
      </p:sp>
      <p:pic>
        <p:nvPicPr>
          <p:cNvPr id="254982" name="Picture 6"/>
          <p:cNvPicPr>
            <a:picLocks noChangeAspect="1"/>
          </p:cNvPicPr>
          <p:nvPr/>
        </p:nvPicPr>
        <p:blipFill>
          <a:blip r:embed="rId2" cstate="print">
            <a:lum bright="-10000" contrast="14000"/>
          </a:blip>
          <a:srcRect b="14575"/>
          <a:stretch>
            <a:fillRect/>
          </a:stretch>
        </p:blipFill>
        <p:spPr bwMode="auto">
          <a:xfrm>
            <a:off x="755576" y="2492896"/>
            <a:ext cx="7360431" cy="3312194"/>
          </a:xfrm>
          <a:prstGeom prst="rect">
            <a:avLst/>
          </a:prstGeom>
          <a:noFill/>
          <a:ln w="9525">
            <a:noFill/>
            <a:miter lim="800000"/>
            <a:headEnd/>
            <a:tailEnd/>
          </a:ln>
        </p:spPr>
      </p:pic>
      <p:sp>
        <p:nvSpPr>
          <p:cNvPr id="4" name="1 - Τίτλος"/>
          <p:cNvSpPr txBox="1">
            <a:spLocks/>
          </p:cNvSpPr>
          <p:nvPr/>
        </p:nvSpPr>
        <p:spPr>
          <a:xfrm>
            <a:off x="0" y="0"/>
            <a:ext cx="9144000" cy="836712"/>
          </a:xfrm>
          <a:prstGeom prst="rect">
            <a:avLst/>
          </a:prstGeo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l-GR" sz="2800" b="1" i="0" u="none" strike="noStrike" kern="1200" cap="none" spc="0" normalizeH="0" baseline="0" noProof="0">
                <a:ln>
                  <a:noFill/>
                </a:ln>
                <a:solidFill>
                  <a:schemeClr val="dk1"/>
                </a:solidFill>
                <a:effectLst/>
                <a:uLnTx/>
                <a:uFillTx/>
                <a:latin typeface="+mn-lt"/>
                <a:ea typeface="+mn-ea"/>
                <a:cs typeface="+mn-cs"/>
              </a:rPr>
              <a:t>Κυματομηχανική</a:t>
            </a:r>
            <a:endParaRPr kumimoji="0" lang="el-GR" sz="2800" b="1" i="0" u="none" strike="noStrike" kern="1200" cap="none" spc="0" normalizeH="0" baseline="0" noProof="0" dirty="0">
              <a:ln>
                <a:noFill/>
              </a:ln>
              <a:solidFill>
                <a:schemeClr val="tx1"/>
              </a:solidFill>
              <a:effectLst/>
              <a:uLnTx/>
              <a:uFillTx/>
              <a:latin typeface="Bookman Old Style" pitchFamily="18" charset="0"/>
              <a:ea typeface="+mn-ea"/>
              <a:cs typeface="+mn-cs"/>
            </a:endParaRPr>
          </a:p>
        </p:txBody>
      </p:sp>
      <p:cxnSp>
        <p:nvCxnSpPr>
          <p:cNvPr id="5" name="4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7"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chemeClr val="tx1"/>
              </a:solidFill>
              <a:effectLst/>
              <a:uLnTx/>
              <a:uFillTx/>
              <a:latin typeface="Bookman Old Style" pitchFamily="18" charset="0"/>
              <a:ea typeface="+mn-ea"/>
              <a:cs typeface="+mn-cs"/>
            </a:endParaRPr>
          </a:p>
        </p:txBody>
      </p:sp>
      <p:cxnSp>
        <p:nvCxnSpPr>
          <p:cNvPr id="8" name="7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748B5B-C641-E2A9-A3B8-B663A86866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772816"/>
            <a:ext cx="8748114" cy="3060396"/>
          </a:xfrm>
          <a:prstGeom prst="rect">
            <a:avLst/>
          </a:prstGeom>
        </p:spPr>
      </p:pic>
      <p:sp>
        <p:nvSpPr>
          <p:cNvPr id="4" name="1 - Τίτλος">
            <a:extLst>
              <a:ext uri="{FF2B5EF4-FFF2-40B4-BE49-F238E27FC236}">
                <a16:creationId xmlns:a16="http://schemas.microsoft.com/office/drawing/2014/main" id="{66FC5FA2-D3A2-16EC-8B28-8FAC72798614}"/>
              </a:ext>
            </a:extLst>
          </p:cNvPr>
          <p:cNvSpPr txBox="1">
            <a:spLocks/>
          </p:cNvSpPr>
          <p:nvPr/>
        </p:nvSpPr>
        <p:spPr>
          <a:xfrm>
            <a:off x="0" y="0"/>
            <a:ext cx="9144000" cy="836712"/>
          </a:xfrm>
          <a:prstGeom prst="rect">
            <a:avLst/>
          </a:prstGeo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l-GR" sz="2800" b="1" i="0" u="none" strike="noStrike" kern="1200" cap="none" spc="0" normalizeH="0" baseline="0" noProof="0">
                <a:ln>
                  <a:noFill/>
                </a:ln>
                <a:solidFill>
                  <a:schemeClr val="dk1"/>
                </a:solidFill>
                <a:effectLst/>
                <a:uLnTx/>
                <a:uFillTx/>
                <a:latin typeface="+mn-lt"/>
                <a:ea typeface="+mn-ea"/>
                <a:cs typeface="+mn-cs"/>
              </a:rPr>
              <a:t>Κυματομηχανική</a:t>
            </a:r>
            <a:endParaRPr kumimoji="0" lang="el-GR" sz="2800" b="1" i="0" u="none" strike="noStrike" kern="1200" cap="none" spc="0" normalizeH="0" baseline="0" noProof="0" dirty="0">
              <a:ln>
                <a:noFill/>
              </a:ln>
              <a:solidFill>
                <a:schemeClr val="tx1"/>
              </a:solidFill>
              <a:effectLst/>
              <a:uLnTx/>
              <a:uFillTx/>
              <a:latin typeface="Bookman Old Style" pitchFamily="18" charset="0"/>
              <a:ea typeface="+mn-ea"/>
              <a:cs typeface="+mn-cs"/>
            </a:endParaRPr>
          </a:p>
        </p:txBody>
      </p:sp>
      <p:cxnSp>
        <p:nvCxnSpPr>
          <p:cNvPr id="5" name="4 - Ευθεία γραμμή σύνδεσης">
            <a:extLst>
              <a:ext uri="{FF2B5EF4-FFF2-40B4-BE49-F238E27FC236}">
                <a16:creationId xmlns:a16="http://schemas.microsoft.com/office/drawing/2014/main" id="{C6A61E8C-872E-7EF6-D6D5-0D0E6C930B73}"/>
              </a:ext>
            </a:extLst>
          </p:cNvPr>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2">
            <a:extLst>
              <a:ext uri="{FF2B5EF4-FFF2-40B4-BE49-F238E27FC236}">
                <a16:creationId xmlns:a16="http://schemas.microsoft.com/office/drawing/2014/main" id="{3D4644FF-D18F-2075-F00F-13DCE9D79467}"/>
              </a:ext>
            </a:extLst>
          </p:cNvPr>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Tree>
    <p:extLst>
      <p:ext uri="{BB962C8B-B14F-4D97-AF65-F5344CB8AC3E}">
        <p14:creationId xmlns:p14="http://schemas.microsoft.com/office/powerpoint/2010/main" val="14568865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5" name="Rectangle 5"/>
          <p:cNvSpPr>
            <a:spLocks noChangeArrowheads="1"/>
          </p:cNvSpPr>
          <p:nvPr/>
        </p:nvSpPr>
        <p:spPr bwMode="auto">
          <a:xfrm>
            <a:off x="250825" y="549275"/>
            <a:ext cx="1569660" cy="461665"/>
          </a:xfrm>
          <a:prstGeom prst="rect">
            <a:avLst/>
          </a:prstGeom>
          <a:noFill/>
          <a:ln w="9525" algn="ctr">
            <a:noFill/>
            <a:miter lim="800000"/>
            <a:headEnd/>
            <a:tailEnd/>
          </a:ln>
          <a:effectLst/>
        </p:spPr>
        <p:txBody>
          <a:bodyPr wrap="none">
            <a:spAutoFit/>
          </a:bodyPr>
          <a:lstStyle/>
          <a:p>
            <a:r>
              <a:rPr lang="el-GR" dirty="0">
                <a:solidFill>
                  <a:srgbClr val="3333FF"/>
                </a:solidFill>
                <a:latin typeface="Calibri" pitchFamily="34" charset="0"/>
                <a:cs typeface="Calibri" pitchFamily="34" charset="0"/>
              </a:rPr>
              <a:t>Άσκηση (1)</a:t>
            </a:r>
          </a:p>
        </p:txBody>
      </p:sp>
      <p:sp>
        <p:nvSpPr>
          <p:cNvPr id="491526" name="Rectangle 6"/>
          <p:cNvSpPr>
            <a:spLocks noChangeArrowheads="1"/>
          </p:cNvSpPr>
          <p:nvPr/>
        </p:nvSpPr>
        <p:spPr bwMode="auto">
          <a:xfrm>
            <a:off x="179388" y="981075"/>
            <a:ext cx="8569325" cy="996950"/>
          </a:xfrm>
          <a:prstGeom prst="rect">
            <a:avLst/>
          </a:prstGeom>
          <a:noFill/>
          <a:ln w="9525" algn="ctr">
            <a:noFill/>
            <a:miter lim="800000"/>
            <a:headEnd/>
            <a:tailEnd/>
          </a:ln>
          <a:effectLst/>
        </p:spPr>
        <p:txBody>
          <a:bodyPr anchor="ctr">
            <a:spAutoFit/>
          </a:bodyPr>
          <a:lstStyle/>
          <a:p>
            <a:pPr>
              <a:lnSpc>
                <a:spcPct val="110000"/>
              </a:lnSpc>
            </a:pPr>
            <a:r>
              <a:rPr lang="el-GR" sz="1800" dirty="0">
                <a:latin typeface="Calibri" pitchFamily="34" charset="0"/>
                <a:cs typeface="Calibri" pitchFamily="34" charset="0"/>
              </a:rPr>
              <a:t>ΒΡΕΙΤΕ:  Το ύψος θραύσης και το βάθος θραύσης των κυμάτων σε παραλία που έχει </a:t>
            </a:r>
            <a:r>
              <a:rPr lang="el-GR" sz="1800" b="1" dirty="0">
                <a:solidFill>
                  <a:srgbClr val="3333FF"/>
                </a:solidFill>
                <a:latin typeface="Calibri" pitchFamily="34" charset="0"/>
                <a:cs typeface="Calibri" pitchFamily="34" charset="0"/>
              </a:rPr>
              <a:t>κλίση πυθμένα  1/50</a:t>
            </a:r>
            <a:r>
              <a:rPr lang="el-GR" sz="1800" dirty="0">
                <a:solidFill>
                  <a:srgbClr val="3333FF"/>
                </a:solidFill>
                <a:latin typeface="Calibri" pitchFamily="34" charset="0"/>
                <a:cs typeface="Calibri" pitchFamily="34" charset="0"/>
              </a:rPr>
              <a:t>, </a:t>
            </a:r>
            <a:r>
              <a:rPr lang="el-GR" sz="1800" dirty="0">
                <a:latin typeface="Calibri" pitchFamily="34" charset="0"/>
                <a:cs typeface="Calibri" pitchFamily="34" charset="0"/>
              </a:rPr>
              <a:t>όταν το ύψος των κυμάτων στα βαθιά νερά είναι </a:t>
            </a:r>
            <a:r>
              <a:rPr lang="el-GR" sz="1800" b="1" dirty="0" err="1">
                <a:solidFill>
                  <a:srgbClr val="3333FF"/>
                </a:solidFill>
                <a:latin typeface="Calibri" pitchFamily="34" charset="0"/>
                <a:cs typeface="Calibri" pitchFamily="34" charset="0"/>
              </a:rPr>
              <a:t>H</a:t>
            </a:r>
            <a:r>
              <a:rPr lang="el-GR" sz="1800" b="1" baseline="-25000" dirty="0" err="1">
                <a:solidFill>
                  <a:srgbClr val="3333FF"/>
                </a:solidFill>
                <a:latin typeface="Calibri" pitchFamily="34" charset="0"/>
                <a:cs typeface="Calibri" pitchFamily="34" charset="0"/>
              </a:rPr>
              <a:t>o</a:t>
            </a:r>
            <a:r>
              <a:rPr lang="el-GR" sz="1800" b="1" dirty="0">
                <a:solidFill>
                  <a:srgbClr val="3333FF"/>
                </a:solidFill>
                <a:latin typeface="Calibri" pitchFamily="34" charset="0"/>
                <a:cs typeface="Calibri" pitchFamily="34" charset="0"/>
              </a:rPr>
              <a:t>= 2 m </a:t>
            </a:r>
            <a:r>
              <a:rPr lang="el-GR" sz="1800" dirty="0">
                <a:latin typeface="Calibri" pitchFamily="34" charset="0"/>
                <a:cs typeface="Calibri" pitchFamily="34" charset="0"/>
              </a:rPr>
              <a:t>και η περίοδός τους </a:t>
            </a:r>
            <a:r>
              <a:rPr lang="el-GR" sz="1800" b="1" dirty="0">
                <a:solidFill>
                  <a:srgbClr val="3333FF"/>
                </a:solidFill>
                <a:latin typeface="Calibri" pitchFamily="34" charset="0"/>
                <a:cs typeface="Calibri" pitchFamily="34" charset="0"/>
              </a:rPr>
              <a:t>Τ = 10 </a:t>
            </a:r>
            <a:r>
              <a:rPr lang="el-GR" sz="1800" b="1" dirty="0" err="1">
                <a:solidFill>
                  <a:srgbClr val="3333FF"/>
                </a:solidFill>
                <a:latin typeface="Calibri" pitchFamily="34" charset="0"/>
                <a:cs typeface="Calibri" pitchFamily="34" charset="0"/>
              </a:rPr>
              <a:t>sec</a:t>
            </a:r>
            <a:r>
              <a:rPr lang="el-GR" sz="1800" dirty="0">
                <a:latin typeface="Calibri" pitchFamily="34" charset="0"/>
                <a:cs typeface="Calibri" pitchFamily="34" charset="0"/>
              </a:rPr>
              <a:t> </a:t>
            </a:r>
          </a:p>
        </p:txBody>
      </p:sp>
      <p:sp>
        <p:nvSpPr>
          <p:cNvPr id="491529" name="Rectangle 9"/>
          <p:cNvSpPr>
            <a:spLocks noChangeArrowheads="1"/>
          </p:cNvSpPr>
          <p:nvPr/>
        </p:nvSpPr>
        <p:spPr bwMode="auto">
          <a:xfrm>
            <a:off x="238644" y="2039367"/>
            <a:ext cx="6053388" cy="369332"/>
          </a:xfrm>
          <a:prstGeom prst="rect">
            <a:avLst/>
          </a:prstGeom>
          <a:noFill/>
          <a:ln w="9525" algn="ctr">
            <a:noFill/>
            <a:miter lim="800000"/>
            <a:headEnd/>
            <a:tailEnd/>
          </a:ln>
          <a:effectLst/>
        </p:spPr>
        <p:txBody>
          <a:bodyPr wrap="none">
            <a:spAutoFit/>
          </a:bodyPr>
          <a:lstStyle/>
          <a:p>
            <a:r>
              <a:rPr lang="el-GR" sz="1800" i="1" dirty="0">
                <a:solidFill>
                  <a:srgbClr val="3333FF"/>
                </a:solidFill>
                <a:latin typeface="Calibri" pitchFamily="34" charset="0"/>
                <a:cs typeface="Calibri" pitchFamily="34" charset="0"/>
              </a:rPr>
              <a:t>Παρατήρηση: ο κυματισμός διαδίδεται κάθετα στις ισοβαθείς </a:t>
            </a:r>
            <a:endParaRPr lang="en-US" sz="1800" i="1" dirty="0">
              <a:solidFill>
                <a:srgbClr val="3333FF"/>
              </a:solidFill>
              <a:latin typeface="Calibri" pitchFamily="34" charset="0"/>
              <a:cs typeface="Calibri" pitchFamily="34" charset="0"/>
            </a:endParaRPr>
          </a:p>
        </p:txBody>
      </p:sp>
      <p:sp>
        <p:nvSpPr>
          <p:cNvPr id="491530" name="Rectangle 10"/>
          <p:cNvSpPr>
            <a:spLocks noChangeArrowheads="1"/>
          </p:cNvSpPr>
          <p:nvPr/>
        </p:nvSpPr>
        <p:spPr bwMode="auto">
          <a:xfrm>
            <a:off x="395536" y="2389907"/>
            <a:ext cx="7705105" cy="728662"/>
          </a:xfrm>
          <a:prstGeom prst="rect">
            <a:avLst/>
          </a:prstGeom>
          <a:noFill/>
          <a:ln w="9525" algn="ctr">
            <a:noFill/>
            <a:miter lim="800000"/>
            <a:headEnd/>
            <a:tailEnd/>
          </a:ln>
          <a:effectLst/>
        </p:spPr>
        <p:txBody>
          <a:bodyPr wrap="square" anchor="ctr">
            <a:spAutoFit/>
          </a:bodyPr>
          <a:lstStyle/>
          <a:p>
            <a:pPr>
              <a:lnSpc>
                <a:spcPct val="110000"/>
              </a:lnSpc>
            </a:pPr>
            <a:r>
              <a:rPr lang="el-GR" sz="1800" dirty="0">
                <a:latin typeface="Calibri" pitchFamily="34" charset="0"/>
                <a:cs typeface="Calibri" pitchFamily="34" charset="0"/>
              </a:rPr>
              <a:t>Ο συντελεστής διάθλασης K</a:t>
            </a:r>
            <a:r>
              <a:rPr lang="en-US" sz="1800" baseline="-25000" dirty="0">
                <a:latin typeface="Calibri" pitchFamily="34" charset="0"/>
                <a:cs typeface="Calibri" pitchFamily="34" charset="0"/>
              </a:rPr>
              <a:t>r</a:t>
            </a:r>
            <a:r>
              <a:rPr lang="el-GR" sz="1800" baseline="-25000" dirty="0">
                <a:latin typeface="Calibri" pitchFamily="34" charset="0"/>
                <a:cs typeface="Calibri" pitchFamily="34" charset="0"/>
              </a:rPr>
              <a:t>,</a:t>
            </a:r>
            <a:r>
              <a:rPr lang="el-GR" sz="1800" dirty="0">
                <a:latin typeface="Calibri" pitchFamily="34" charset="0"/>
                <a:cs typeface="Calibri" pitchFamily="34" charset="0"/>
              </a:rPr>
              <a:t> σε όλο το πεδίο, είναι  ίσος με 1 </a:t>
            </a:r>
            <a:r>
              <a:rPr lang="en-US" sz="1800" dirty="0">
                <a:latin typeface="Calibri" pitchFamily="34" charset="0"/>
                <a:cs typeface="Calibri" pitchFamily="34" charset="0"/>
              </a:rPr>
              <a:t>(</a:t>
            </a:r>
            <a:r>
              <a:rPr lang="el-GR" sz="1800" dirty="0">
                <a:latin typeface="Calibri" pitchFamily="34" charset="0"/>
                <a:cs typeface="Calibri" pitchFamily="34" charset="0"/>
              </a:rPr>
              <a:t>κάθετα στις ισοβαθείς). Άρα </a:t>
            </a:r>
            <a:r>
              <a:rPr lang="en-US" sz="2000" dirty="0">
                <a:latin typeface="Calibri" pitchFamily="34" charset="0"/>
                <a:cs typeface="Calibri" pitchFamily="34" charset="0"/>
              </a:rPr>
              <a:t>H</a:t>
            </a:r>
            <a:r>
              <a:rPr lang="en-US" sz="2000" baseline="-25000" dirty="0">
                <a:latin typeface="Calibri" pitchFamily="34" charset="0"/>
                <a:cs typeface="Calibri" pitchFamily="34" charset="0"/>
              </a:rPr>
              <a:t>o</a:t>
            </a:r>
            <a:r>
              <a:rPr lang="el-GR" sz="2000" dirty="0" err="1">
                <a:latin typeface="Calibri" pitchFamily="34" charset="0"/>
                <a:cs typeface="Calibri" pitchFamily="34" charset="0"/>
              </a:rPr>
              <a:t>΄=Η</a:t>
            </a:r>
            <a:r>
              <a:rPr lang="el-GR" sz="2000" baseline="-25000" dirty="0" err="1">
                <a:latin typeface="Calibri" pitchFamily="34" charset="0"/>
                <a:cs typeface="Calibri" pitchFamily="34" charset="0"/>
              </a:rPr>
              <a:t>ο</a:t>
            </a:r>
            <a:r>
              <a:rPr lang="el-GR" sz="2000" dirty="0" err="1">
                <a:latin typeface="Calibri" pitchFamily="34" charset="0"/>
                <a:cs typeface="Calibri" pitchFamily="34" charset="0"/>
              </a:rPr>
              <a:t>Κ</a:t>
            </a:r>
            <a:r>
              <a:rPr lang="en-US" sz="2000" baseline="-25000" dirty="0">
                <a:latin typeface="Calibri" pitchFamily="34" charset="0"/>
                <a:cs typeface="Calibri" pitchFamily="34" charset="0"/>
              </a:rPr>
              <a:t>r </a:t>
            </a:r>
            <a:r>
              <a:rPr lang="el-GR" sz="1800" dirty="0">
                <a:latin typeface="Calibri" pitchFamily="34" charset="0"/>
                <a:cs typeface="Calibri" pitchFamily="34" charset="0"/>
              </a:rPr>
              <a:t>= 1.00 x 2.0 = 2.00 m </a:t>
            </a:r>
          </a:p>
        </p:txBody>
      </p:sp>
      <p:sp>
        <p:nvSpPr>
          <p:cNvPr id="491532" name="Rectangle 12"/>
          <p:cNvSpPr>
            <a:spLocks noChangeArrowheads="1"/>
          </p:cNvSpPr>
          <p:nvPr/>
        </p:nvSpPr>
        <p:spPr bwMode="auto">
          <a:xfrm>
            <a:off x="179388" y="4541838"/>
            <a:ext cx="8713092" cy="806450"/>
          </a:xfrm>
          <a:prstGeom prst="rect">
            <a:avLst/>
          </a:prstGeom>
          <a:noFill/>
          <a:ln w="9525" algn="ctr">
            <a:noFill/>
            <a:miter lim="800000"/>
            <a:headEnd/>
            <a:tailEnd/>
          </a:ln>
          <a:effectLst/>
        </p:spPr>
        <p:txBody>
          <a:bodyPr wrap="square" anchor="ctr">
            <a:spAutoFit/>
          </a:bodyPr>
          <a:lstStyle/>
          <a:p>
            <a:pPr>
              <a:lnSpc>
                <a:spcPct val="130000"/>
              </a:lnSpc>
            </a:pPr>
            <a:r>
              <a:rPr lang="el-GR" sz="1800" dirty="0">
                <a:latin typeface="Calibri" pitchFamily="34" charset="0"/>
                <a:cs typeface="Calibri" pitchFamily="34" charset="0"/>
              </a:rPr>
              <a:t>ΠΑΡΑΤΗΡΗΣΗ Δεν χρειάζεται να κάνουμε </a:t>
            </a:r>
            <a:r>
              <a:rPr lang="el-GR" sz="1800" dirty="0" err="1">
                <a:latin typeface="Calibri" pitchFamily="34" charset="0"/>
                <a:cs typeface="Calibri" pitchFamily="34" charset="0"/>
              </a:rPr>
              <a:t>προεκτίμηση</a:t>
            </a:r>
            <a:r>
              <a:rPr lang="el-GR" sz="1800" dirty="0">
                <a:latin typeface="Calibri" pitchFamily="34" charset="0"/>
                <a:cs typeface="Calibri" pitchFamily="34" charset="0"/>
              </a:rPr>
              <a:t> του βάθους θραύσης εφόσον δεν υπάρχει διάθλαση</a:t>
            </a:r>
          </a:p>
        </p:txBody>
      </p:sp>
      <p:sp>
        <p:nvSpPr>
          <p:cNvPr id="10" name="9 - Ορθογώνιο"/>
          <p:cNvSpPr/>
          <p:nvPr/>
        </p:nvSpPr>
        <p:spPr>
          <a:xfrm>
            <a:off x="179512" y="3356992"/>
            <a:ext cx="3600400" cy="936104"/>
          </a:xfrm>
          <a:prstGeom prst="rect">
            <a:avLst/>
          </a:prstGeom>
          <a:solidFill>
            <a:srgbClr val="176F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45123" name="Object 3"/>
          <p:cNvGraphicFramePr>
            <a:graphicFrameLocks noChangeAspect="1"/>
          </p:cNvGraphicFramePr>
          <p:nvPr>
            <p:extLst>
              <p:ext uri="{D42A27DB-BD31-4B8C-83A1-F6EECF244321}">
                <p14:modId xmlns:p14="http://schemas.microsoft.com/office/powerpoint/2010/main" val="4241242282"/>
              </p:ext>
            </p:extLst>
          </p:nvPr>
        </p:nvGraphicFramePr>
        <p:xfrm>
          <a:off x="558800" y="3500438"/>
          <a:ext cx="2501032" cy="729302"/>
        </p:xfrm>
        <a:graphic>
          <a:graphicData uri="http://schemas.openxmlformats.org/presentationml/2006/ole">
            <mc:AlternateContent xmlns:mc="http://schemas.openxmlformats.org/markup-compatibility/2006">
              <mc:Choice xmlns:v="urn:schemas-microsoft-com:vml" Requires="v">
                <p:oleObj spid="_x0000_s11273" name="Equation" r:id="rId4" imgW="1523880" imgH="444240" progId="">
                  <p:embed/>
                </p:oleObj>
              </mc:Choice>
              <mc:Fallback>
                <p:oleObj name="Equation" r:id="rId4" imgW="1523880" imgH="444240" progId="">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800" y="3500438"/>
                        <a:ext cx="2501032" cy="729302"/>
                      </a:xfrm>
                      <a:prstGeom prst="rect">
                        <a:avLst/>
                      </a:prstGeom>
                      <a:noFill/>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3458" name="Picture 2" descr="untitled"/>
          <p:cNvPicPr>
            <a:picLocks noChangeAspect="1" noChangeArrowheads="1"/>
          </p:cNvPicPr>
          <p:nvPr/>
        </p:nvPicPr>
        <p:blipFill>
          <a:blip r:embed="rId4" cstate="print"/>
          <a:srcRect/>
          <a:stretch>
            <a:fillRect/>
          </a:stretch>
        </p:blipFill>
        <p:spPr bwMode="auto">
          <a:xfrm>
            <a:off x="2843213" y="836613"/>
            <a:ext cx="6192837" cy="4860925"/>
          </a:xfrm>
          <a:prstGeom prst="rect">
            <a:avLst/>
          </a:prstGeom>
          <a:noFill/>
          <a:ln w="25400">
            <a:solidFill>
              <a:srgbClr val="FF6600"/>
            </a:solidFill>
            <a:miter lim="800000"/>
            <a:headEnd/>
            <a:tailEnd/>
          </a:ln>
        </p:spPr>
      </p:pic>
      <p:sp>
        <p:nvSpPr>
          <p:cNvPr id="403459" name="Text Box 3"/>
          <p:cNvSpPr txBox="1">
            <a:spLocks noChangeArrowheads="1"/>
          </p:cNvSpPr>
          <p:nvPr/>
        </p:nvSpPr>
        <p:spPr bwMode="auto">
          <a:xfrm>
            <a:off x="3851275" y="260350"/>
            <a:ext cx="3089307" cy="461665"/>
          </a:xfrm>
          <a:prstGeom prst="rect">
            <a:avLst/>
          </a:prstGeom>
          <a:noFill/>
          <a:ln w="9525" algn="ctr">
            <a:noFill/>
            <a:miter lim="800000"/>
            <a:headEnd/>
            <a:tailEnd/>
          </a:ln>
          <a:effectLst/>
        </p:spPr>
        <p:txBody>
          <a:bodyPr wrap="none">
            <a:spAutoFit/>
          </a:bodyPr>
          <a:lstStyle/>
          <a:p>
            <a:r>
              <a:rPr lang="el-GR" dirty="0">
                <a:solidFill>
                  <a:srgbClr val="FF6600"/>
                </a:solidFill>
                <a:effectLst>
                  <a:outerShdw blurRad="38100" dist="38100" dir="2700000" algn="tl">
                    <a:srgbClr val="000000"/>
                  </a:outerShdw>
                </a:effectLst>
                <a:latin typeface="Calibri" pitchFamily="34" charset="0"/>
                <a:cs typeface="Calibri" pitchFamily="34" charset="0"/>
              </a:rPr>
              <a:t>Χρήση διαγράμματος 1</a:t>
            </a:r>
          </a:p>
        </p:txBody>
      </p:sp>
      <p:graphicFrame>
        <p:nvGraphicFramePr>
          <p:cNvPr id="403460" name="Object 4"/>
          <p:cNvGraphicFramePr>
            <a:graphicFrameLocks noChangeAspect="1"/>
          </p:cNvGraphicFramePr>
          <p:nvPr/>
        </p:nvGraphicFramePr>
        <p:xfrm>
          <a:off x="5807075" y="5838825"/>
          <a:ext cx="2354263" cy="685800"/>
        </p:xfrm>
        <a:graphic>
          <a:graphicData uri="http://schemas.openxmlformats.org/presentationml/2006/ole">
            <mc:AlternateContent xmlns:mc="http://schemas.openxmlformats.org/markup-compatibility/2006">
              <mc:Choice xmlns:v="urn:schemas-microsoft-com:vml" Requires="v">
                <p:oleObj spid="_x0000_s12304" name="Equation" r:id="rId5" imgW="1523880" imgH="444240" progId="">
                  <p:embed/>
                </p:oleObj>
              </mc:Choice>
              <mc:Fallback>
                <p:oleObj name="Equation" r:id="rId5" imgW="1523880" imgH="44424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07075" y="5838825"/>
                        <a:ext cx="23542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FF"/>
                            </a:solidFill>
                            <a:miter lim="800000"/>
                            <a:headEnd/>
                            <a:tailEnd/>
                          </a14:hiddenLine>
                        </a:ext>
                      </a:extLst>
                    </p:spPr>
                  </p:pic>
                </p:oleObj>
              </mc:Fallback>
            </mc:AlternateContent>
          </a:graphicData>
        </a:graphic>
      </p:graphicFrame>
      <p:sp>
        <p:nvSpPr>
          <p:cNvPr id="403461" name="Line 5"/>
          <p:cNvSpPr>
            <a:spLocks noChangeShapeType="1"/>
          </p:cNvSpPr>
          <p:nvPr/>
        </p:nvSpPr>
        <p:spPr bwMode="auto">
          <a:xfrm flipH="1" flipV="1">
            <a:off x="5651500" y="4941888"/>
            <a:ext cx="865188" cy="1008062"/>
          </a:xfrm>
          <a:prstGeom prst="line">
            <a:avLst/>
          </a:prstGeom>
          <a:noFill/>
          <a:ln w="25400">
            <a:solidFill>
              <a:srgbClr val="FF6600"/>
            </a:solidFill>
            <a:round/>
            <a:headEnd/>
            <a:tailEnd type="triangle" w="med" len="med"/>
          </a:ln>
          <a:effectLst/>
        </p:spPr>
        <p:txBody>
          <a:bodyPr>
            <a:spAutoFit/>
          </a:bodyPr>
          <a:lstStyle/>
          <a:p>
            <a:endParaRPr lang="en-GB">
              <a:solidFill>
                <a:srgbClr val="000000"/>
              </a:solidFill>
            </a:endParaRPr>
          </a:p>
        </p:txBody>
      </p:sp>
      <p:graphicFrame>
        <p:nvGraphicFramePr>
          <p:cNvPr id="403462" name="Object 6"/>
          <p:cNvGraphicFramePr>
            <a:graphicFrameLocks noChangeAspect="1"/>
          </p:cNvGraphicFramePr>
          <p:nvPr/>
        </p:nvGraphicFramePr>
        <p:xfrm>
          <a:off x="179512" y="3789040"/>
          <a:ext cx="3221037" cy="706437"/>
        </p:xfrm>
        <a:graphic>
          <a:graphicData uri="http://schemas.openxmlformats.org/presentationml/2006/ole">
            <mc:AlternateContent xmlns:mc="http://schemas.openxmlformats.org/markup-compatibility/2006">
              <mc:Choice xmlns:v="urn:schemas-microsoft-com:vml" Requires="v">
                <p:oleObj spid="_x0000_s12305" name="Equation" r:id="rId7" imgW="2082600" imgH="457200" progId="">
                  <p:embed/>
                </p:oleObj>
              </mc:Choice>
              <mc:Fallback>
                <p:oleObj name="Equation" r:id="rId7" imgW="2082600" imgH="457200" progId="">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512" y="3789040"/>
                        <a:ext cx="3221037"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FF"/>
                            </a:solidFill>
                            <a:miter lim="800000"/>
                            <a:headEnd/>
                            <a:tailEnd/>
                          </a14:hiddenLine>
                        </a:ext>
                      </a:extLst>
                    </p:spPr>
                  </p:pic>
                </p:oleObj>
              </mc:Fallback>
            </mc:AlternateContent>
          </a:graphicData>
        </a:graphic>
      </p:graphicFrame>
      <p:sp>
        <p:nvSpPr>
          <p:cNvPr id="403463" name="Line 7"/>
          <p:cNvSpPr>
            <a:spLocks noChangeShapeType="1"/>
          </p:cNvSpPr>
          <p:nvPr/>
        </p:nvSpPr>
        <p:spPr bwMode="auto">
          <a:xfrm flipH="1">
            <a:off x="1476375" y="3644900"/>
            <a:ext cx="2159000" cy="215900"/>
          </a:xfrm>
          <a:prstGeom prst="line">
            <a:avLst/>
          </a:prstGeom>
          <a:noFill/>
          <a:ln w="25400">
            <a:solidFill>
              <a:srgbClr val="FF6600"/>
            </a:solidFill>
            <a:round/>
            <a:headEnd/>
            <a:tailEnd type="triangle" w="med" len="med"/>
          </a:ln>
          <a:effectLst/>
        </p:spPr>
        <p:txBody>
          <a:bodyPr>
            <a:spAutoFit/>
          </a:bodyPr>
          <a:lstStyle/>
          <a:p>
            <a:endParaRPr lang="en-GB">
              <a:solidFill>
                <a:srgbClr val="000000"/>
              </a:solidFill>
            </a:endParaRPr>
          </a:p>
        </p:txBody>
      </p:sp>
      <p:sp>
        <p:nvSpPr>
          <p:cNvPr id="403465" name="AutoShape 9"/>
          <p:cNvSpPr>
            <a:spLocks noChangeArrowheads="1"/>
          </p:cNvSpPr>
          <p:nvPr/>
        </p:nvSpPr>
        <p:spPr bwMode="auto">
          <a:xfrm rot="1800000">
            <a:off x="4787900" y="3141663"/>
            <a:ext cx="863600" cy="287337"/>
          </a:xfrm>
          <a:prstGeom prst="roundRect">
            <a:avLst>
              <a:gd name="adj" fmla="val 16667"/>
            </a:avLst>
          </a:prstGeom>
          <a:solidFill>
            <a:srgbClr val="FF6600">
              <a:alpha val="50000"/>
            </a:srgbClr>
          </a:solidFill>
          <a:ln w="25400" algn="ctr">
            <a:solidFill>
              <a:srgbClr val="FF6600"/>
            </a:solidFill>
            <a:round/>
            <a:headEnd/>
            <a:tailEnd/>
          </a:ln>
          <a:effectLst/>
        </p:spPr>
        <p:txBody>
          <a:bodyPr anchor="ctr">
            <a:spAutoFit/>
          </a:bodyPr>
          <a:lstStyle/>
          <a:p>
            <a:endParaRPr lang="en-GB">
              <a:solidFill>
                <a:srgbClr val="0000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4483" name="Picture 3" descr="untitled"/>
          <p:cNvPicPr>
            <a:picLocks noChangeAspect="1" noChangeArrowheads="1"/>
          </p:cNvPicPr>
          <p:nvPr/>
        </p:nvPicPr>
        <p:blipFill>
          <a:blip r:embed="rId4" cstate="print"/>
          <a:srcRect/>
          <a:stretch>
            <a:fillRect/>
          </a:stretch>
        </p:blipFill>
        <p:spPr bwMode="auto">
          <a:xfrm>
            <a:off x="2843213" y="908050"/>
            <a:ext cx="6049962" cy="4560888"/>
          </a:xfrm>
          <a:prstGeom prst="rect">
            <a:avLst/>
          </a:prstGeom>
          <a:noFill/>
          <a:ln w="25400" algn="ctr">
            <a:solidFill>
              <a:srgbClr val="FF6600"/>
            </a:solidFill>
            <a:miter lim="800000"/>
            <a:headEnd/>
            <a:tailEnd/>
          </a:ln>
          <a:effectLst/>
        </p:spPr>
      </p:pic>
      <p:graphicFrame>
        <p:nvGraphicFramePr>
          <p:cNvPr id="404484" name="Object 4"/>
          <p:cNvGraphicFramePr>
            <a:graphicFrameLocks noChangeAspect="1"/>
          </p:cNvGraphicFramePr>
          <p:nvPr>
            <p:extLst>
              <p:ext uri="{D42A27DB-BD31-4B8C-83A1-F6EECF244321}">
                <p14:modId xmlns:p14="http://schemas.microsoft.com/office/powerpoint/2010/main" val="379770869"/>
              </p:ext>
            </p:extLst>
          </p:nvPr>
        </p:nvGraphicFramePr>
        <p:xfrm>
          <a:off x="5292080" y="5805265"/>
          <a:ext cx="2631951" cy="730608"/>
        </p:xfrm>
        <a:graphic>
          <a:graphicData uri="http://schemas.openxmlformats.org/presentationml/2006/ole">
            <mc:AlternateContent xmlns:mc="http://schemas.openxmlformats.org/markup-compatibility/2006">
              <mc:Choice xmlns:v="urn:schemas-microsoft-com:vml" Requires="v">
                <p:oleObj spid="_x0000_s13335" name="Equation" r:id="rId5" imgW="1600200" imgH="444240" progId="">
                  <p:embed/>
                </p:oleObj>
              </mc:Choice>
              <mc:Fallback>
                <p:oleObj name="Equation" r:id="rId5" imgW="1600200" imgH="44424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2080" y="5805265"/>
                        <a:ext cx="2631951" cy="730608"/>
                      </a:xfrm>
                      <a:prstGeom prst="rect">
                        <a:avLst/>
                      </a:prstGeom>
                      <a:noFill/>
                      <a:ln>
                        <a:noFill/>
                      </a:ln>
                    </p:spPr>
                  </p:pic>
                </p:oleObj>
              </mc:Fallback>
            </mc:AlternateContent>
          </a:graphicData>
        </a:graphic>
      </p:graphicFrame>
      <p:sp>
        <p:nvSpPr>
          <p:cNvPr id="404485" name="Line 5"/>
          <p:cNvSpPr>
            <a:spLocks noChangeShapeType="1"/>
          </p:cNvSpPr>
          <p:nvPr/>
        </p:nvSpPr>
        <p:spPr bwMode="auto">
          <a:xfrm flipH="1" flipV="1">
            <a:off x="4211960" y="4869159"/>
            <a:ext cx="936104" cy="936104"/>
          </a:xfrm>
          <a:prstGeom prst="line">
            <a:avLst/>
          </a:prstGeom>
          <a:noFill/>
          <a:ln w="25400">
            <a:solidFill>
              <a:srgbClr val="FF6600"/>
            </a:solidFill>
            <a:round/>
            <a:headEnd/>
            <a:tailEnd type="triangle" w="med" len="med"/>
          </a:ln>
          <a:effectLst/>
        </p:spPr>
        <p:txBody>
          <a:bodyPr wrap="square">
            <a:spAutoFit/>
          </a:bodyPr>
          <a:lstStyle/>
          <a:p>
            <a:endParaRPr lang="en-GB">
              <a:solidFill>
                <a:srgbClr val="000000"/>
              </a:solidFill>
            </a:endParaRPr>
          </a:p>
        </p:txBody>
      </p:sp>
      <p:graphicFrame>
        <p:nvGraphicFramePr>
          <p:cNvPr id="404486" name="Object 6"/>
          <p:cNvGraphicFramePr>
            <a:graphicFrameLocks noChangeAspect="1"/>
          </p:cNvGraphicFramePr>
          <p:nvPr/>
        </p:nvGraphicFramePr>
        <p:xfrm>
          <a:off x="32916" y="2420888"/>
          <a:ext cx="2882900" cy="1087438"/>
        </p:xfrm>
        <a:graphic>
          <a:graphicData uri="http://schemas.openxmlformats.org/presentationml/2006/ole">
            <mc:AlternateContent xmlns:mc="http://schemas.openxmlformats.org/markup-compatibility/2006">
              <mc:Choice xmlns:v="urn:schemas-microsoft-com:vml" Requires="v">
                <p:oleObj spid="_x0000_s13336" name="Equation" r:id="rId7" imgW="1612800" imgH="609480" progId="">
                  <p:embed/>
                </p:oleObj>
              </mc:Choice>
              <mc:Fallback>
                <p:oleObj name="Equation" r:id="rId7" imgW="1612800" imgH="609480" progId="">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916" y="2420888"/>
                        <a:ext cx="2882900"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FF"/>
                            </a:solidFill>
                            <a:miter lim="800000"/>
                            <a:headEnd/>
                            <a:tailEnd/>
                          </a14:hiddenLine>
                        </a:ext>
                      </a:extLst>
                    </p:spPr>
                  </p:pic>
                </p:oleObj>
              </mc:Fallback>
            </mc:AlternateContent>
          </a:graphicData>
        </a:graphic>
      </p:graphicFrame>
      <p:sp>
        <p:nvSpPr>
          <p:cNvPr id="404487" name="Line 7"/>
          <p:cNvSpPr>
            <a:spLocks noChangeShapeType="1"/>
          </p:cNvSpPr>
          <p:nvPr/>
        </p:nvSpPr>
        <p:spPr bwMode="auto">
          <a:xfrm flipH="1" flipV="1">
            <a:off x="1331640" y="2780928"/>
            <a:ext cx="2016398" cy="648072"/>
          </a:xfrm>
          <a:prstGeom prst="line">
            <a:avLst/>
          </a:prstGeom>
          <a:noFill/>
          <a:ln w="25400">
            <a:solidFill>
              <a:srgbClr val="FF6600"/>
            </a:solidFill>
            <a:round/>
            <a:headEnd/>
            <a:tailEnd type="triangle" w="med" len="med"/>
          </a:ln>
          <a:effectLst/>
        </p:spPr>
        <p:txBody>
          <a:bodyPr wrap="square">
            <a:spAutoFit/>
          </a:bodyPr>
          <a:lstStyle/>
          <a:p>
            <a:endParaRPr lang="en-GB">
              <a:solidFill>
                <a:srgbClr val="000000"/>
              </a:solidFill>
            </a:endParaRPr>
          </a:p>
        </p:txBody>
      </p:sp>
      <p:sp>
        <p:nvSpPr>
          <p:cNvPr id="404488" name="Text Box 8"/>
          <p:cNvSpPr txBox="1">
            <a:spLocks noChangeArrowheads="1"/>
          </p:cNvSpPr>
          <p:nvPr/>
        </p:nvSpPr>
        <p:spPr bwMode="auto">
          <a:xfrm>
            <a:off x="3851275" y="260350"/>
            <a:ext cx="3089307" cy="461665"/>
          </a:xfrm>
          <a:prstGeom prst="rect">
            <a:avLst/>
          </a:prstGeom>
          <a:noFill/>
          <a:ln w="9525" algn="ctr">
            <a:noFill/>
            <a:miter lim="800000"/>
            <a:headEnd/>
            <a:tailEnd/>
          </a:ln>
          <a:effectLst/>
        </p:spPr>
        <p:txBody>
          <a:bodyPr wrap="none">
            <a:spAutoFit/>
          </a:bodyPr>
          <a:lstStyle/>
          <a:p>
            <a:r>
              <a:rPr lang="el-GR" dirty="0">
                <a:solidFill>
                  <a:srgbClr val="3333FF"/>
                </a:solidFill>
                <a:latin typeface="Calibri" pitchFamily="34" charset="0"/>
                <a:cs typeface="Calibri" pitchFamily="34" charset="0"/>
              </a:rPr>
              <a:t>Χρήση διαγράμματος 2</a:t>
            </a:r>
          </a:p>
        </p:txBody>
      </p:sp>
      <p:grpSp>
        <p:nvGrpSpPr>
          <p:cNvPr id="2" name="Group 13"/>
          <p:cNvGrpSpPr>
            <a:grpSpLocks/>
          </p:cNvGrpSpPr>
          <p:nvPr/>
        </p:nvGrpSpPr>
        <p:grpSpPr bwMode="auto">
          <a:xfrm>
            <a:off x="73025" y="4033838"/>
            <a:ext cx="2986807" cy="2347490"/>
            <a:chOff x="46" y="2541"/>
            <a:chExt cx="1972" cy="1303"/>
          </a:xfrm>
        </p:grpSpPr>
        <p:sp>
          <p:nvSpPr>
            <p:cNvPr id="404491" name="Rectangle 11"/>
            <p:cNvSpPr>
              <a:spLocks noChangeArrowheads="1"/>
            </p:cNvSpPr>
            <p:nvPr/>
          </p:nvSpPr>
          <p:spPr bwMode="auto">
            <a:xfrm>
              <a:off x="46" y="2541"/>
              <a:ext cx="1972" cy="1303"/>
            </a:xfrm>
            <a:prstGeom prst="rect">
              <a:avLst/>
            </a:prstGeom>
            <a:solidFill>
              <a:schemeClr val="bg1"/>
            </a:solidFill>
            <a:ln w="25400" algn="ctr">
              <a:solidFill>
                <a:srgbClr val="FF6600"/>
              </a:solidFill>
              <a:miter lim="800000"/>
              <a:headEnd/>
              <a:tailEnd/>
            </a:ln>
            <a:effectLst/>
          </p:spPr>
          <p:txBody>
            <a:bodyPr anchor="ctr">
              <a:spAutoFit/>
            </a:bodyPr>
            <a:lstStyle/>
            <a:p>
              <a:pPr>
                <a:lnSpc>
                  <a:spcPct val="110000"/>
                </a:lnSpc>
              </a:pPr>
              <a:r>
                <a:rPr lang="el-GR" sz="1800" dirty="0">
                  <a:solidFill>
                    <a:srgbClr val="3333FF"/>
                  </a:solidFill>
                  <a:effectLst>
                    <a:outerShdw blurRad="38100" dist="38100" dir="2700000" algn="tl">
                      <a:srgbClr val="C0C0C0"/>
                    </a:outerShdw>
                  </a:effectLst>
                </a:rPr>
                <a:t>Μπορούμε να υπολογίσουμε την παράμετρο θραύσης ξ</a:t>
              </a:r>
            </a:p>
            <a:p>
              <a:pPr>
                <a:lnSpc>
                  <a:spcPct val="110000"/>
                </a:lnSpc>
              </a:pPr>
              <a:endParaRPr lang="el-GR" sz="1000" dirty="0">
                <a:solidFill>
                  <a:srgbClr val="3333FF"/>
                </a:solidFill>
                <a:effectLst>
                  <a:outerShdw blurRad="38100" dist="38100" dir="2700000" algn="tl">
                    <a:srgbClr val="C0C0C0"/>
                  </a:outerShdw>
                </a:effectLst>
              </a:endParaRPr>
            </a:p>
            <a:p>
              <a:pPr>
                <a:lnSpc>
                  <a:spcPct val="110000"/>
                </a:lnSpc>
              </a:pPr>
              <a:endParaRPr lang="el-GR" sz="1800" dirty="0">
                <a:solidFill>
                  <a:srgbClr val="3333FF"/>
                </a:solidFill>
                <a:effectLst>
                  <a:outerShdw blurRad="38100" dist="38100" dir="2700000" algn="tl">
                    <a:srgbClr val="C0C0C0"/>
                  </a:outerShdw>
                </a:effectLst>
              </a:endParaRPr>
            </a:p>
            <a:p>
              <a:pPr>
                <a:lnSpc>
                  <a:spcPct val="110000"/>
                </a:lnSpc>
              </a:pPr>
              <a:endParaRPr lang="el-GR" sz="1800" dirty="0">
                <a:solidFill>
                  <a:srgbClr val="3333FF"/>
                </a:solidFill>
                <a:effectLst>
                  <a:outerShdw blurRad="38100" dist="38100" dir="2700000" algn="tl">
                    <a:srgbClr val="C0C0C0"/>
                  </a:outerShdw>
                </a:effectLst>
              </a:endParaRPr>
            </a:p>
            <a:p>
              <a:pPr>
                <a:lnSpc>
                  <a:spcPct val="110000"/>
                </a:lnSpc>
              </a:pPr>
              <a:endParaRPr lang="el-GR" sz="1800" dirty="0">
                <a:solidFill>
                  <a:srgbClr val="3333FF"/>
                </a:solidFill>
                <a:effectLst>
                  <a:outerShdw blurRad="38100" dist="38100" dir="2700000" algn="tl">
                    <a:srgbClr val="C0C0C0"/>
                  </a:outerShdw>
                </a:effectLst>
              </a:endParaRPr>
            </a:p>
            <a:p>
              <a:pPr>
                <a:lnSpc>
                  <a:spcPct val="110000"/>
                </a:lnSpc>
              </a:pPr>
              <a:r>
                <a:rPr lang="el-GR" sz="1800" dirty="0">
                  <a:solidFill>
                    <a:srgbClr val="3333FF"/>
                  </a:solidFill>
                  <a:effectLst>
                    <a:outerShdw blurRad="38100" dist="38100" dir="2700000" algn="tl">
                      <a:srgbClr val="C0C0C0"/>
                    </a:outerShdw>
                  </a:effectLst>
                </a:rPr>
                <a:t>Θραύση μορφής υπερχείλισης</a:t>
              </a:r>
            </a:p>
          </p:txBody>
        </p:sp>
        <p:graphicFrame>
          <p:nvGraphicFramePr>
            <p:cNvPr id="404492" name="Object 12"/>
            <p:cNvGraphicFramePr>
              <a:graphicFrameLocks noChangeAspect="1"/>
            </p:cNvGraphicFramePr>
            <p:nvPr>
              <p:extLst>
                <p:ext uri="{D42A27DB-BD31-4B8C-83A1-F6EECF244321}">
                  <p14:modId xmlns:p14="http://schemas.microsoft.com/office/powerpoint/2010/main" val="990352285"/>
                </p:ext>
              </p:extLst>
            </p:nvPr>
          </p:nvGraphicFramePr>
          <p:xfrm>
            <a:off x="494" y="3025"/>
            <a:ext cx="933" cy="479"/>
          </p:xfrm>
          <a:graphic>
            <a:graphicData uri="http://schemas.openxmlformats.org/presentationml/2006/ole">
              <mc:AlternateContent xmlns:mc="http://schemas.openxmlformats.org/markup-compatibility/2006">
                <mc:Choice xmlns:v="urn:schemas-microsoft-com:vml" Requires="v">
                  <p:oleObj spid="_x0000_s13337" name="Equation" r:id="rId9" imgW="1307880" imgH="672840" progId="">
                    <p:embed/>
                  </p:oleObj>
                </mc:Choice>
                <mc:Fallback>
                  <p:oleObj name="Equation" r:id="rId9" imgW="1307880" imgH="672840" progId="">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4" y="3025"/>
                          <a:ext cx="933" cy="479"/>
                        </a:xfrm>
                        <a:prstGeom prst="rect">
                          <a:avLst/>
                        </a:prstGeom>
                        <a:noFill/>
                      </p:spPr>
                    </p:pic>
                  </p:oleObj>
                </mc:Fallback>
              </mc:AlternateContent>
            </a:graphicData>
          </a:graphic>
        </p:graphicFrame>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836712"/>
          </a:xfrm>
          <a:gradFill flip="none" rotWithShape="1">
            <a:gsLst>
              <a:gs pos="100000">
                <a:schemeClr val="bg1"/>
              </a:gs>
              <a:gs pos="27000">
                <a:srgbClr val="95C9D7">
                  <a:alpha val="60000"/>
                </a:srgbClr>
              </a:gs>
              <a:gs pos="100000">
                <a:schemeClr val="accent5">
                  <a:lumMod val="60000"/>
                  <a:lumOff val="40000"/>
                  <a:tint val="23500"/>
                  <a:satMod val="160000"/>
                </a:schemeClr>
              </a:gs>
            </a:gsLst>
            <a:lin ang="0" scaled="1"/>
            <a:tileRect/>
          </a:gradFill>
          <a:ln w="3175">
            <a:noFill/>
          </a:ln>
        </p:spPr>
        <p:style>
          <a:lnRef idx="2">
            <a:schemeClr val="accent1"/>
          </a:lnRef>
          <a:fillRef idx="1">
            <a:schemeClr val="lt1"/>
          </a:fillRef>
          <a:effectRef idx="0">
            <a:schemeClr val="accent1"/>
          </a:effectRef>
          <a:fontRef idx="minor">
            <a:schemeClr val="dk1"/>
          </a:fontRef>
        </p:style>
        <p:txBody>
          <a:bodyPr>
            <a:noAutofit/>
          </a:bodyPr>
          <a:lstStyle/>
          <a:p>
            <a:r>
              <a:rPr lang="el-GR" sz="2800" b="1" dirty="0"/>
              <a:t>Κυματομηχανική</a:t>
            </a:r>
            <a:endParaRPr lang="el-GR" sz="2800" b="1" cap="none" dirty="0">
              <a:ln>
                <a:noFill/>
              </a:ln>
              <a:solidFill>
                <a:schemeClr val="tx1"/>
              </a:solidFill>
              <a:effectLst/>
              <a:latin typeface="Bookman Old Style" pitchFamily="18" charset="0"/>
            </a:endParaRPr>
          </a:p>
        </p:txBody>
      </p:sp>
      <p:cxnSp>
        <p:nvCxnSpPr>
          <p:cNvPr id="6" name="5 - Ευθεία γραμμή σύνδεσης"/>
          <p:cNvCxnSpPr/>
          <p:nvPr/>
        </p:nvCxnSpPr>
        <p:spPr>
          <a:xfrm>
            <a:off x="0" y="836712"/>
            <a:ext cx="9144000"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9" name="1 - Τίτλος"/>
          <p:cNvSpPr txBox="1">
            <a:spLocks/>
          </p:cNvSpPr>
          <p:nvPr/>
        </p:nvSpPr>
        <p:spPr>
          <a:xfrm>
            <a:off x="0" y="6597352"/>
            <a:ext cx="9144000" cy="260648"/>
          </a:xfrm>
          <a:prstGeom prst="rect">
            <a:avLst/>
          </a:prstGeom>
          <a:gradFill flip="none" rotWithShape="1">
            <a:gsLst>
              <a:gs pos="100000">
                <a:schemeClr val="bg1"/>
              </a:gs>
              <a:gs pos="27000">
                <a:srgbClr val="95C9D7"/>
              </a:gs>
              <a:gs pos="100000">
                <a:schemeClr val="accent5">
                  <a:lumMod val="60000"/>
                  <a:lumOff val="40000"/>
                  <a:tint val="23500"/>
                  <a:satMod val="160000"/>
                </a:schemeClr>
              </a:gs>
            </a:gsLst>
            <a:lin ang="0" scaled="1"/>
            <a:tileRect/>
          </a:gradFill>
          <a:ln w="3175"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chemeClr val="tx1"/>
              </a:solidFill>
              <a:effectLst/>
              <a:uLnTx/>
              <a:uFillTx/>
              <a:latin typeface="Bookman Old Style" pitchFamily="18" charset="0"/>
              <a:ea typeface="+mn-ea"/>
              <a:cs typeface="+mn-cs"/>
            </a:endParaRPr>
          </a:p>
        </p:txBody>
      </p:sp>
      <p:cxnSp>
        <p:nvCxnSpPr>
          <p:cNvPr id="10" name="9 - Ευθεία γραμμή σύνδεσης"/>
          <p:cNvCxnSpPr/>
          <p:nvPr/>
        </p:nvCxnSpPr>
        <p:spPr>
          <a:xfrm>
            <a:off x="0" y="6597352"/>
            <a:ext cx="9144000" cy="0"/>
          </a:xfrm>
          <a:prstGeom prst="line">
            <a:avLst/>
          </a:prstGeom>
          <a:ln w="31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1" name="Rectangle 7"/>
          <p:cNvSpPr>
            <a:spLocks noChangeArrowheads="1"/>
          </p:cNvSpPr>
          <p:nvPr/>
        </p:nvSpPr>
        <p:spPr bwMode="auto">
          <a:xfrm>
            <a:off x="251520" y="1351860"/>
            <a:ext cx="8568952" cy="5078313"/>
          </a:xfrm>
          <a:prstGeom prst="rect">
            <a:avLst/>
          </a:prstGeom>
          <a:noFill/>
          <a:ln w="9525">
            <a:noFill/>
            <a:miter lim="800000"/>
            <a:headEnd/>
            <a:tailEnd/>
          </a:ln>
          <a:effectLst/>
        </p:spPr>
        <p:txBody>
          <a:bodyPr wrap="square" anchor="ctr">
            <a:spAutoFit/>
          </a:bodyPr>
          <a:lstStyle/>
          <a:p>
            <a:pPr marL="358775" indent="-358775" algn="justLow" fontAlgn="auto">
              <a:spcBef>
                <a:spcPts val="0"/>
              </a:spcBef>
              <a:spcAft>
                <a:spcPts val="0"/>
              </a:spcAft>
              <a:defRPr/>
            </a:pPr>
            <a:endParaRPr lang="el-GR" sz="1800" kern="0" dirty="0">
              <a:latin typeface="+mn-lt"/>
            </a:endParaRPr>
          </a:p>
          <a:p>
            <a:pPr marL="358775" indent="-358775" algn="justLow" fontAlgn="auto">
              <a:spcBef>
                <a:spcPts val="0"/>
              </a:spcBef>
              <a:spcAft>
                <a:spcPts val="0"/>
              </a:spcAft>
              <a:buFont typeface="Wingdings" pitchFamily="2" charset="2"/>
              <a:buChar char="q"/>
              <a:defRPr/>
            </a:pPr>
            <a:r>
              <a:rPr lang="el-GR" sz="1800" b="1" kern="0" dirty="0">
                <a:latin typeface="+mn-lt"/>
              </a:rPr>
              <a:t>Θραύση (</a:t>
            </a:r>
            <a:r>
              <a:rPr lang="en-US" sz="1800" b="1" kern="0" dirty="0">
                <a:latin typeface="+mn-lt"/>
              </a:rPr>
              <a:t>breaking</a:t>
            </a:r>
            <a:r>
              <a:rPr lang="el-GR" sz="1800" b="1" kern="0" dirty="0">
                <a:latin typeface="+mn-lt"/>
              </a:rPr>
              <a:t>)</a:t>
            </a:r>
            <a:r>
              <a:rPr lang="el-GR" sz="1800" kern="0" dirty="0">
                <a:latin typeface="+mn-lt"/>
              </a:rPr>
              <a:t>: Η κύρια εκδήλωση υδροδυναμικής αστάθειας στη διάδοση των κυματισμών.</a:t>
            </a:r>
          </a:p>
          <a:p>
            <a:pPr marL="358775" marR="0" lvl="0" indent="-358775" algn="justLow" defTabSz="914400" eaLnBrk="1" fontAlgn="auto" latinLnBrk="0" hangingPunct="1">
              <a:lnSpc>
                <a:spcPct val="120000"/>
              </a:lnSpc>
              <a:spcBef>
                <a:spcPts val="0"/>
              </a:spcBef>
              <a:spcAft>
                <a:spcPts val="0"/>
              </a:spcAft>
              <a:buClrTx/>
              <a:buSzTx/>
              <a:buFont typeface="Wingdings" pitchFamily="2" charset="2"/>
              <a:buChar char="q"/>
              <a:tabLst/>
              <a:defRPr/>
            </a:pPr>
            <a:endParaRPr kumimoji="0" lang="el-GR" sz="1800" b="0" i="0" u="none" strike="noStrike" kern="0" cap="none" spc="0" normalizeH="0" baseline="0" noProof="0" dirty="0">
              <a:ln>
                <a:noFill/>
              </a:ln>
              <a:effectLst/>
              <a:uLnTx/>
              <a:uFillTx/>
              <a:latin typeface="+mn-lt"/>
            </a:endParaRPr>
          </a:p>
          <a:p>
            <a:pPr marL="358775" marR="0" lvl="0" indent="-358775" algn="justLow" defTabSz="914400" eaLnBrk="1" fontAlgn="auto" latinLnBrk="0" hangingPunct="1">
              <a:lnSpc>
                <a:spcPct val="120000"/>
              </a:lnSpc>
              <a:spcBef>
                <a:spcPts val="0"/>
              </a:spcBef>
              <a:spcAft>
                <a:spcPts val="0"/>
              </a:spcAft>
              <a:buClrTx/>
              <a:buSzTx/>
              <a:buFont typeface="Wingdings" pitchFamily="2" charset="2"/>
              <a:buChar char="q"/>
              <a:tabLst/>
              <a:defRPr/>
            </a:pPr>
            <a:r>
              <a:rPr lang="el-GR" sz="1800" kern="0" dirty="0">
                <a:latin typeface="+mn-lt"/>
              </a:rPr>
              <a:t>Θραύση σε </a:t>
            </a:r>
            <a:r>
              <a:rPr lang="el-GR" sz="1800" b="1" kern="0" dirty="0">
                <a:latin typeface="+mn-lt"/>
              </a:rPr>
              <a:t>βαθιά</a:t>
            </a:r>
            <a:r>
              <a:rPr lang="el-GR" sz="1800" kern="0" dirty="0">
                <a:latin typeface="+mn-lt"/>
              </a:rPr>
              <a:t> και </a:t>
            </a:r>
            <a:r>
              <a:rPr lang="el-GR" sz="1800" b="1" kern="0" dirty="0">
                <a:latin typeface="+mn-lt"/>
              </a:rPr>
              <a:t>ρηχά </a:t>
            </a:r>
            <a:r>
              <a:rPr lang="el-GR" sz="1800" kern="0" dirty="0">
                <a:latin typeface="+mn-lt"/>
              </a:rPr>
              <a:t>νερά.</a:t>
            </a:r>
          </a:p>
          <a:p>
            <a:pPr marL="358775" marR="0" lvl="0" indent="-358775" algn="justLow" defTabSz="914400" eaLnBrk="1" fontAlgn="auto" latinLnBrk="0" hangingPunct="1">
              <a:lnSpc>
                <a:spcPct val="120000"/>
              </a:lnSpc>
              <a:spcBef>
                <a:spcPts val="0"/>
              </a:spcBef>
              <a:spcAft>
                <a:spcPts val="0"/>
              </a:spcAft>
              <a:buClrTx/>
              <a:buSzTx/>
              <a:buFont typeface="Wingdings" pitchFamily="2" charset="2"/>
              <a:buChar char="q"/>
              <a:tabLst/>
              <a:defRPr/>
            </a:pPr>
            <a:endParaRPr kumimoji="0" lang="el-GR" sz="1800" b="0" i="0" u="none" strike="noStrike" kern="0" cap="none" spc="0" normalizeH="0" baseline="0" noProof="0" dirty="0">
              <a:ln>
                <a:noFill/>
              </a:ln>
              <a:effectLst/>
              <a:uLnTx/>
              <a:uFillTx/>
              <a:latin typeface="+mn-lt"/>
            </a:endParaRPr>
          </a:p>
          <a:p>
            <a:pPr marL="358775" marR="0" lvl="0" indent="-358775" algn="justLow" defTabSz="914400" eaLnBrk="1" fontAlgn="auto" latinLnBrk="0" hangingPunct="1">
              <a:lnSpc>
                <a:spcPct val="120000"/>
              </a:lnSpc>
              <a:spcBef>
                <a:spcPts val="0"/>
              </a:spcBef>
              <a:spcAft>
                <a:spcPts val="0"/>
              </a:spcAft>
              <a:buClrTx/>
              <a:buSzTx/>
              <a:buFont typeface="Wingdings" pitchFamily="2" charset="2"/>
              <a:buChar char="q"/>
              <a:tabLst/>
              <a:defRPr/>
            </a:pPr>
            <a:r>
              <a:rPr kumimoji="0" lang="el-GR" sz="1800" b="0" i="0" u="none" strike="noStrike" kern="0" cap="none" spc="0" normalizeH="0" baseline="0" noProof="0" dirty="0">
                <a:ln>
                  <a:noFill/>
                </a:ln>
                <a:effectLst/>
                <a:uLnTx/>
                <a:uFillTx/>
                <a:latin typeface="+mn-lt"/>
              </a:rPr>
              <a:t>Λαμβάνει χώρα για 2 κυρίως αιτίες:</a:t>
            </a:r>
          </a:p>
          <a:p>
            <a:pPr marL="358775" marR="0" lvl="0" indent="-358775" algn="justLow" defTabSz="914400" eaLnBrk="1" fontAlgn="auto" latinLnBrk="0" hangingPunct="1">
              <a:spcBef>
                <a:spcPts val="0"/>
              </a:spcBef>
              <a:spcAft>
                <a:spcPts val="0"/>
              </a:spcAft>
              <a:buClrTx/>
              <a:buSzTx/>
              <a:tabLst/>
              <a:defRPr/>
            </a:pPr>
            <a:r>
              <a:rPr lang="el-GR" sz="1800" kern="0" dirty="0">
                <a:latin typeface="+mn-lt"/>
              </a:rPr>
              <a:t>	- Η αστάθεια που εμφανίζεται στο κύμα σαν σώμα ρευστού όταν ξεπεραστούν ορισμένα όρια στο σχήμα του, από γεωμετρική άποψη</a:t>
            </a:r>
            <a:r>
              <a:rPr lang="en-US" sz="1800" kern="0" dirty="0">
                <a:latin typeface="+mn-lt"/>
              </a:rPr>
              <a:t> (H, L)</a:t>
            </a:r>
            <a:r>
              <a:rPr lang="el-GR" sz="1800" kern="0" dirty="0">
                <a:latin typeface="+mn-lt"/>
              </a:rPr>
              <a:t>. Το υψηλότερο σημείο στο οποίο μπορεί να κρατηθεί σε συνοχή ένα σώμα ρευστού σε τριγωνική παραμόρφωση είναι η κορυφή ενός ισοσκελούς τριγώνου με γωνία μεγαλύτερη από 120</a:t>
            </a:r>
            <a:r>
              <a:rPr lang="el-GR" sz="1800" kern="0" dirty="0">
                <a:latin typeface="Calibri"/>
                <a:cs typeface="Calibri"/>
              </a:rPr>
              <a:t>°</a:t>
            </a:r>
            <a:r>
              <a:rPr lang="el-GR" sz="1800" kern="0" dirty="0">
                <a:latin typeface="+mn-lt"/>
              </a:rPr>
              <a:t>.</a:t>
            </a:r>
          </a:p>
          <a:p>
            <a:pPr marL="358775" marR="0" lvl="0" indent="-358775" algn="justLow" defTabSz="914400" eaLnBrk="1" fontAlgn="auto" latinLnBrk="0" hangingPunct="1">
              <a:spcBef>
                <a:spcPts val="0"/>
              </a:spcBef>
              <a:spcAft>
                <a:spcPts val="0"/>
              </a:spcAft>
              <a:buClrTx/>
              <a:buSzTx/>
              <a:tabLst/>
              <a:defRPr/>
            </a:pPr>
            <a:endParaRPr kumimoji="0" lang="el-GR" sz="1800" b="0" i="0" u="none" strike="noStrike" kern="0" cap="none" spc="0" normalizeH="0" baseline="0" noProof="0" dirty="0">
              <a:ln>
                <a:noFill/>
              </a:ln>
              <a:effectLst/>
              <a:uLnTx/>
              <a:uFillTx/>
              <a:latin typeface="+mn-lt"/>
            </a:endParaRPr>
          </a:p>
          <a:p>
            <a:pPr marL="358775" marR="0" lvl="0" indent="-358775" algn="justLow" defTabSz="914400" eaLnBrk="1" fontAlgn="auto" latinLnBrk="0" hangingPunct="1">
              <a:spcBef>
                <a:spcPts val="0"/>
              </a:spcBef>
              <a:spcAft>
                <a:spcPts val="0"/>
              </a:spcAft>
              <a:buClrTx/>
              <a:buSzTx/>
              <a:tabLst/>
              <a:defRPr/>
            </a:pPr>
            <a:r>
              <a:rPr lang="el-GR" sz="1800" kern="0" dirty="0">
                <a:latin typeface="+mn-lt"/>
              </a:rPr>
              <a:t>	- Αν τα κορυφαία τμήματα του κύματος αποκτήσουν μεγαλύτερη ταχύτητα από την ταχύτητα διάδοσης της υπόλοιπης μάζας του κύματος. Αυτό συμβαίνει σαν ακραία κατάσταση της ασυμμετρίας που παίρνει η </a:t>
            </a:r>
            <a:r>
              <a:rPr lang="el-GR" sz="1800" kern="0" dirty="0" err="1">
                <a:latin typeface="+mn-lt"/>
              </a:rPr>
              <a:t>κυματομορφή</a:t>
            </a:r>
            <a:r>
              <a:rPr lang="el-GR" sz="1800" kern="0" dirty="0">
                <a:latin typeface="+mn-lt"/>
              </a:rPr>
              <a:t> στα ρηχά νερά.</a:t>
            </a:r>
            <a:endParaRPr kumimoji="0" lang="el-GR" sz="1800" b="0" i="0" u="none" strike="noStrike" kern="0" cap="none" spc="0" normalizeH="0" baseline="0" noProof="0" dirty="0">
              <a:ln>
                <a:noFill/>
              </a:ln>
              <a:effectLst/>
              <a:uLnTx/>
              <a:uFillTx/>
              <a:latin typeface="+mn-lt"/>
            </a:endParaRPr>
          </a:p>
          <a:p>
            <a:pPr marL="0" marR="0" lvl="0" indent="0" algn="justLow" defTabSz="914400" eaLnBrk="1" fontAlgn="auto" latinLnBrk="0" hangingPunct="1">
              <a:lnSpc>
                <a:spcPct val="120000"/>
              </a:lnSpc>
              <a:spcBef>
                <a:spcPts val="0"/>
              </a:spcBef>
              <a:spcAft>
                <a:spcPts val="0"/>
              </a:spcAft>
              <a:buClrTx/>
              <a:buSzTx/>
              <a:buFontTx/>
              <a:buNone/>
              <a:tabLst/>
              <a:defRPr/>
            </a:pPr>
            <a:endParaRPr kumimoji="0" lang="el-GR" sz="1800" b="0" i="0" u="none" strike="noStrike" kern="0" cap="none" spc="0" normalizeH="0" baseline="0" noProof="0" dirty="0">
              <a:ln>
                <a:noFill/>
              </a:ln>
              <a:effectLst/>
              <a:uLnTx/>
              <a:uFillTx/>
              <a:latin typeface="+mn-lt"/>
            </a:endParaRPr>
          </a:p>
        </p:txBody>
      </p:sp>
      <p:pic>
        <p:nvPicPr>
          <p:cNvPr id="16" name="Picture 2"/>
          <p:cNvPicPr>
            <a:picLocks noChangeAspect="1" noChangeArrowheads="1"/>
          </p:cNvPicPr>
          <p:nvPr/>
        </p:nvPicPr>
        <p:blipFill>
          <a:blip r:embed="rId3" cstate="print"/>
          <a:srcRect/>
          <a:stretch>
            <a:fillRect/>
          </a:stretch>
        </p:blipFill>
        <p:spPr bwMode="auto">
          <a:xfrm>
            <a:off x="0" y="0"/>
            <a:ext cx="780777" cy="785292"/>
          </a:xfrm>
          <a:prstGeom prst="rect">
            <a:avLst/>
          </a:prstGeom>
          <a:blipFill>
            <a:blip r:embed="rId4"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18" name="17 - Ορθογώνιο"/>
          <p:cNvSpPr/>
          <p:nvPr/>
        </p:nvSpPr>
        <p:spPr>
          <a:xfrm>
            <a:off x="827584" y="836712"/>
            <a:ext cx="7560840" cy="461665"/>
          </a:xfrm>
          <a:prstGeom prst="rect">
            <a:avLst/>
          </a:prstGeom>
        </p:spPr>
        <p:txBody>
          <a:bodyPr wrap="square">
            <a:spAutoFit/>
          </a:bodyPr>
          <a:lstStyle/>
          <a:p>
            <a:pPr algn="ctr"/>
            <a:r>
              <a:rPr lang="el-GR" i="1" u="sng" dirty="0">
                <a:latin typeface="+mj-lt"/>
              </a:rPr>
              <a:t>Διαμόρφωση του κύματος στην παράκτια ζώνη: </a:t>
            </a:r>
            <a:r>
              <a:rPr lang="el-GR" i="1" u="sng" dirty="0">
                <a:solidFill>
                  <a:srgbClr val="3333FF"/>
                </a:solidFill>
                <a:latin typeface="+mj-lt"/>
              </a:rPr>
              <a:t>Θραύση</a:t>
            </a:r>
            <a:endParaRPr lang="en-GB" i="1" u="sng" dirty="0">
              <a:solidFill>
                <a:srgbClr val="3333FF"/>
              </a:solidFill>
              <a:latin typeface="+mj-lt"/>
            </a:endParaRPr>
          </a:p>
        </p:txBody>
      </p:sp>
      <p:pic>
        <p:nvPicPr>
          <p:cNvPr id="12" name="Picture 3"/>
          <p:cNvPicPr>
            <a:picLocks noChangeAspect="1" noChangeArrowheads="1"/>
          </p:cNvPicPr>
          <p:nvPr/>
        </p:nvPicPr>
        <p:blipFill>
          <a:blip r:embed="rId5" cstate="print"/>
          <a:srcRect l="4839" r="54832"/>
          <a:stretch>
            <a:fillRect/>
          </a:stretch>
        </p:blipFill>
        <p:spPr bwMode="auto">
          <a:xfrm>
            <a:off x="6948264" y="2348880"/>
            <a:ext cx="1800200" cy="1237878"/>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4" name="Rectangle 4"/>
          <p:cNvSpPr>
            <a:spLocks noChangeArrowheads="1"/>
          </p:cNvSpPr>
          <p:nvPr/>
        </p:nvSpPr>
        <p:spPr bwMode="auto">
          <a:xfrm>
            <a:off x="0" y="3213100"/>
            <a:ext cx="9144000" cy="0"/>
          </a:xfrm>
          <a:prstGeom prst="rect">
            <a:avLst/>
          </a:prstGeom>
          <a:noFill/>
          <a:ln w="9525" algn="ctr">
            <a:noFill/>
            <a:miter lim="800000"/>
            <a:headEnd/>
            <a:tailEnd/>
          </a:ln>
          <a:effectLst/>
        </p:spPr>
        <p:txBody>
          <a:bodyPr wrap="none" anchor="ctr">
            <a:spAutoFit/>
          </a:bodyPr>
          <a:lstStyle/>
          <a:p>
            <a:endParaRPr lang="en-GB" sz="1800">
              <a:solidFill>
                <a:srgbClr val="000000"/>
              </a:solidFill>
              <a:latin typeface="Arial" charset="0"/>
            </a:endParaRPr>
          </a:p>
        </p:txBody>
      </p:sp>
      <p:sp>
        <p:nvSpPr>
          <p:cNvPr id="245766" name="Rectangle 6"/>
          <p:cNvSpPr>
            <a:spLocks noChangeArrowheads="1"/>
          </p:cNvSpPr>
          <p:nvPr/>
        </p:nvSpPr>
        <p:spPr bwMode="auto">
          <a:xfrm>
            <a:off x="2123728" y="1278624"/>
            <a:ext cx="5219700" cy="402546"/>
          </a:xfrm>
          <a:prstGeom prst="rect">
            <a:avLst/>
          </a:prstGeom>
          <a:noFill/>
          <a:ln w="9525" algn="ctr">
            <a:noFill/>
            <a:miter lim="800000"/>
            <a:headEnd/>
            <a:tailEnd/>
          </a:ln>
          <a:effectLst/>
        </p:spPr>
        <p:txBody>
          <a:bodyPr anchor="ctr">
            <a:spAutoFit/>
          </a:bodyPr>
          <a:lstStyle/>
          <a:p>
            <a:pPr algn="justLow">
              <a:lnSpc>
                <a:spcPct val="120000"/>
              </a:lnSpc>
            </a:pPr>
            <a:r>
              <a:rPr lang="el-GR" sz="1800" b="1" dirty="0">
                <a:solidFill>
                  <a:srgbClr val="3333FF"/>
                </a:solidFill>
                <a:latin typeface="Calibri" pitchFamily="34" charset="0"/>
                <a:cs typeface="Calibri" pitchFamily="34" charset="0"/>
              </a:rPr>
              <a:t>Θραύση στην ανοιχτή θάλασσα (βαθιά νερά)</a:t>
            </a:r>
          </a:p>
        </p:txBody>
      </p:sp>
      <p:sp>
        <p:nvSpPr>
          <p:cNvPr id="245767" name="Rectangle 7"/>
          <p:cNvSpPr>
            <a:spLocks noChangeArrowheads="1"/>
          </p:cNvSpPr>
          <p:nvPr/>
        </p:nvSpPr>
        <p:spPr bwMode="auto">
          <a:xfrm>
            <a:off x="323850" y="4425973"/>
            <a:ext cx="8496300" cy="1006429"/>
          </a:xfrm>
          <a:prstGeom prst="rect">
            <a:avLst/>
          </a:prstGeom>
          <a:noFill/>
          <a:ln w="9525" algn="ctr">
            <a:noFill/>
            <a:miter lim="800000"/>
            <a:headEnd/>
            <a:tailEnd/>
          </a:ln>
          <a:effectLst/>
        </p:spPr>
        <p:txBody>
          <a:bodyPr anchor="ctr">
            <a:spAutoFit/>
          </a:bodyPr>
          <a:lstStyle/>
          <a:p>
            <a:pPr>
              <a:lnSpc>
                <a:spcPct val="110000"/>
              </a:lnSpc>
            </a:pPr>
            <a:r>
              <a:rPr lang="el-GR" sz="1800" dirty="0">
                <a:latin typeface="Calibri" pitchFamily="34" charset="0"/>
                <a:cs typeface="Calibri" pitchFamily="34" charset="0"/>
              </a:rPr>
              <a:t>Η θραύση οφείλεται στην αύξηση καμπυλότητας Η/L πέρα από το</a:t>
            </a:r>
            <a:r>
              <a:rPr lang="en-US" sz="1800" dirty="0">
                <a:latin typeface="Calibri" pitchFamily="34" charset="0"/>
                <a:cs typeface="Calibri" pitchFamily="34" charset="0"/>
              </a:rPr>
              <a:t> </a:t>
            </a:r>
            <a:r>
              <a:rPr lang="el-GR" sz="1800" dirty="0">
                <a:latin typeface="Calibri" pitchFamily="34" charset="0"/>
                <a:cs typeface="Calibri" pitchFamily="34" charset="0"/>
              </a:rPr>
              <a:t>επιτρεπόμενο όριο (εμφάνιση υδροδυναμικής αστάθειας). Για να διατηρηθεί η γωνία κορυφής μεγαλύτερη από 120°.</a:t>
            </a:r>
          </a:p>
        </p:txBody>
      </p:sp>
      <p:sp>
        <p:nvSpPr>
          <p:cNvPr id="245775" name="Rectangle 15"/>
          <p:cNvSpPr>
            <a:spLocks noChangeArrowheads="1"/>
          </p:cNvSpPr>
          <p:nvPr/>
        </p:nvSpPr>
        <p:spPr bwMode="auto">
          <a:xfrm>
            <a:off x="4932040" y="5229200"/>
            <a:ext cx="4031630" cy="1081087"/>
          </a:xfrm>
          <a:prstGeom prst="rect">
            <a:avLst/>
          </a:prstGeom>
          <a:solidFill>
            <a:srgbClr val="3333FF"/>
          </a:solidFill>
          <a:ln w="9525">
            <a:solidFill>
              <a:schemeClr val="tx1"/>
            </a:solidFill>
            <a:miter lim="800000"/>
            <a:headEnd/>
            <a:tailEnd/>
          </a:ln>
          <a:effectLst/>
        </p:spPr>
        <p:txBody>
          <a:bodyPr wrap="none" anchor="ctr"/>
          <a:lstStyle/>
          <a:p>
            <a:pPr algn="ctr"/>
            <a:endParaRPr lang="en-US" sz="1800">
              <a:solidFill>
                <a:srgbClr val="3333FF"/>
              </a:solidFill>
              <a:latin typeface="Arial" charset="0"/>
            </a:endParaRPr>
          </a:p>
        </p:txBody>
      </p:sp>
      <p:graphicFrame>
        <p:nvGraphicFramePr>
          <p:cNvPr id="245776" name="Object 16"/>
          <p:cNvGraphicFramePr>
            <a:graphicFrameLocks noChangeAspect="1"/>
          </p:cNvGraphicFramePr>
          <p:nvPr/>
        </p:nvGraphicFramePr>
        <p:xfrm>
          <a:off x="5004445" y="5373662"/>
          <a:ext cx="3671888" cy="760412"/>
        </p:xfrm>
        <a:graphic>
          <a:graphicData uri="http://schemas.openxmlformats.org/presentationml/2006/ole">
            <mc:AlternateContent xmlns:mc="http://schemas.openxmlformats.org/markup-compatibility/2006">
              <mc:Choice xmlns:v="urn:schemas-microsoft-com:vml" Requires="v">
                <p:oleObj spid="_x0000_s2057" name="Equation" r:id="rId3" imgW="2209680" imgH="457200" progId="">
                  <p:embed/>
                </p:oleObj>
              </mc:Choice>
              <mc:Fallback>
                <p:oleObj name="Equation" r:id="rId3" imgW="2209680" imgH="45720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445" y="5373662"/>
                        <a:ext cx="3671888" cy="760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oup 22"/>
          <p:cNvGrpSpPr>
            <a:grpSpLocks/>
          </p:cNvGrpSpPr>
          <p:nvPr/>
        </p:nvGrpSpPr>
        <p:grpSpPr bwMode="auto">
          <a:xfrm>
            <a:off x="539552" y="1772816"/>
            <a:ext cx="7704138" cy="2592387"/>
            <a:chOff x="340" y="1117"/>
            <a:chExt cx="4762" cy="1497"/>
          </a:xfrm>
        </p:grpSpPr>
        <p:grpSp>
          <p:nvGrpSpPr>
            <p:cNvPr id="4" name="Group 8"/>
            <p:cNvGrpSpPr>
              <a:grpSpLocks/>
            </p:cNvGrpSpPr>
            <p:nvPr/>
          </p:nvGrpSpPr>
          <p:grpSpPr bwMode="auto">
            <a:xfrm>
              <a:off x="3061" y="1117"/>
              <a:ext cx="2041" cy="1497"/>
              <a:chOff x="3515" y="935"/>
              <a:chExt cx="2103" cy="1584"/>
            </a:xfrm>
          </p:grpSpPr>
          <p:pic>
            <p:nvPicPr>
              <p:cNvPr id="245769" name="Picture 9"/>
              <p:cNvPicPr>
                <a:picLocks noChangeAspect="1" noChangeArrowheads="1"/>
              </p:cNvPicPr>
              <p:nvPr/>
            </p:nvPicPr>
            <p:blipFill>
              <a:blip r:embed="rId5" cstate="print"/>
              <a:srcRect/>
              <a:stretch>
                <a:fillRect/>
              </a:stretch>
            </p:blipFill>
            <p:spPr bwMode="auto">
              <a:xfrm>
                <a:off x="3515" y="935"/>
                <a:ext cx="2103" cy="1584"/>
              </a:xfrm>
              <a:prstGeom prst="rect">
                <a:avLst/>
              </a:prstGeom>
              <a:noFill/>
              <a:ln w="31750" algn="ctr">
                <a:solidFill>
                  <a:srgbClr val="FF6600"/>
                </a:solidFill>
                <a:miter lim="800000"/>
                <a:headEnd/>
                <a:tailEnd/>
              </a:ln>
              <a:effectLst/>
            </p:spPr>
          </p:pic>
          <p:sp>
            <p:nvSpPr>
              <p:cNvPr id="245770" name="Line 10"/>
              <p:cNvSpPr>
                <a:spLocks noChangeShapeType="1"/>
              </p:cNvSpPr>
              <p:nvPr/>
            </p:nvSpPr>
            <p:spPr bwMode="auto">
              <a:xfrm>
                <a:off x="4604" y="1344"/>
                <a:ext cx="0" cy="681"/>
              </a:xfrm>
              <a:prstGeom prst="line">
                <a:avLst/>
              </a:prstGeom>
              <a:noFill/>
              <a:ln w="25400">
                <a:solidFill>
                  <a:srgbClr val="FF6600"/>
                </a:solidFill>
                <a:round/>
                <a:headEnd type="triangle" w="med" len="med"/>
                <a:tailEnd type="triangle" w="med" len="med"/>
              </a:ln>
              <a:effectLst/>
            </p:spPr>
            <p:txBody>
              <a:bodyPr>
                <a:spAutoFit/>
              </a:bodyPr>
              <a:lstStyle/>
              <a:p>
                <a:endParaRPr lang="en-GB" sz="1800">
                  <a:solidFill>
                    <a:srgbClr val="000000"/>
                  </a:solidFill>
                  <a:latin typeface="Arial" charset="0"/>
                </a:endParaRPr>
              </a:p>
            </p:txBody>
          </p:sp>
          <p:sp>
            <p:nvSpPr>
              <p:cNvPr id="245771" name="Line 11"/>
              <p:cNvSpPr>
                <a:spLocks noChangeShapeType="1"/>
              </p:cNvSpPr>
              <p:nvPr/>
            </p:nvSpPr>
            <p:spPr bwMode="auto">
              <a:xfrm flipH="1" flipV="1">
                <a:off x="3742" y="2115"/>
                <a:ext cx="1785" cy="8"/>
              </a:xfrm>
              <a:prstGeom prst="line">
                <a:avLst/>
              </a:prstGeom>
              <a:noFill/>
              <a:ln w="25400">
                <a:solidFill>
                  <a:srgbClr val="FF6600"/>
                </a:solidFill>
                <a:round/>
                <a:headEnd type="triangle" w="med" len="med"/>
                <a:tailEnd type="triangle" w="med" len="med"/>
              </a:ln>
              <a:effectLst/>
            </p:spPr>
            <p:txBody>
              <a:bodyPr wrap="square">
                <a:spAutoFit/>
              </a:bodyPr>
              <a:lstStyle/>
              <a:p>
                <a:endParaRPr lang="en-GB" sz="1800">
                  <a:solidFill>
                    <a:srgbClr val="000000"/>
                  </a:solidFill>
                  <a:latin typeface="Arial" charset="0"/>
                </a:endParaRPr>
              </a:p>
            </p:txBody>
          </p:sp>
          <p:sp>
            <p:nvSpPr>
              <p:cNvPr id="245772" name="Text Box 12"/>
              <p:cNvSpPr txBox="1">
                <a:spLocks noChangeArrowheads="1"/>
              </p:cNvSpPr>
              <p:nvPr/>
            </p:nvSpPr>
            <p:spPr bwMode="auto">
              <a:xfrm>
                <a:off x="4649" y="1661"/>
                <a:ext cx="181" cy="242"/>
              </a:xfrm>
              <a:prstGeom prst="rect">
                <a:avLst/>
              </a:prstGeom>
              <a:noFill/>
              <a:ln w="9525" algn="ctr">
                <a:noFill/>
                <a:miter lim="800000"/>
                <a:headEnd/>
                <a:tailEnd/>
              </a:ln>
              <a:effectLst/>
            </p:spPr>
            <p:txBody>
              <a:bodyPr>
                <a:spAutoFit/>
              </a:bodyPr>
              <a:lstStyle/>
              <a:p>
                <a:pPr>
                  <a:spcBef>
                    <a:spcPct val="50000"/>
                  </a:spcBef>
                </a:pPr>
                <a:r>
                  <a:rPr lang="el-GR" sz="2000" b="1">
                    <a:solidFill>
                      <a:srgbClr val="FF6600"/>
                    </a:solidFill>
                    <a:latin typeface="Arial" charset="0"/>
                  </a:rPr>
                  <a:t>Η</a:t>
                </a:r>
              </a:p>
            </p:txBody>
          </p:sp>
          <p:sp>
            <p:nvSpPr>
              <p:cNvPr id="245773" name="Text Box 13"/>
              <p:cNvSpPr txBox="1">
                <a:spLocks noChangeArrowheads="1"/>
              </p:cNvSpPr>
              <p:nvPr/>
            </p:nvSpPr>
            <p:spPr bwMode="auto">
              <a:xfrm>
                <a:off x="4558" y="2069"/>
                <a:ext cx="181" cy="242"/>
              </a:xfrm>
              <a:prstGeom prst="rect">
                <a:avLst/>
              </a:prstGeom>
              <a:noFill/>
              <a:ln w="9525" algn="ctr">
                <a:noFill/>
                <a:miter lim="800000"/>
                <a:headEnd/>
                <a:tailEnd/>
              </a:ln>
              <a:effectLst/>
            </p:spPr>
            <p:txBody>
              <a:bodyPr>
                <a:spAutoFit/>
              </a:bodyPr>
              <a:lstStyle/>
              <a:p>
                <a:pPr>
                  <a:spcBef>
                    <a:spcPct val="50000"/>
                  </a:spcBef>
                </a:pPr>
                <a:r>
                  <a:rPr lang="en-US" sz="2000" b="1">
                    <a:solidFill>
                      <a:srgbClr val="FF6600"/>
                    </a:solidFill>
                    <a:latin typeface="Arial" charset="0"/>
                  </a:rPr>
                  <a:t>L</a:t>
                </a:r>
                <a:endParaRPr lang="el-GR" sz="2000" b="1">
                  <a:solidFill>
                    <a:srgbClr val="FF6600"/>
                  </a:solidFill>
                  <a:latin typeface="Arial" charset="0"/>
                </a:endParaRPr>
              </a:p>
            </p:txBody>
          </p:sp>
        </p:grpSp>
        <p:pic>
          <p:nvPicPr>
            <p:cNvPr id="245779" name="Picture 19" descr="water-1555170__180"/>
            <p:cNvPicPr>
              <a:picLocks noChangeAspect="1" noChangeArrowheads="1"/>
            </p:cNvPicPr>
            <p:nvPr/>
          </p:nvPicPr>
          <p:blipFill>
            <a:blip r:embed="rId6" cstate="print"/>
            <a:srcRect/>
            <a:stretch>
              <a:fillRect/>
            </a:stretch>
          </p:blipFill>
          <p:spPr bwMode="auto">
            <a:xfrm>
              <a:off x="340" y="1117"/>
              <a:ext cx="2631" cy="1488"/>
            </a:xfrm>
            <a:prstGeom prst="rect">
              <a:avLst/>
            </a:prstGeom>
            <a:noFill/>
          </p:spPr>
        </p:pic>
        <p:sp>
          <p:nvSpPr>
            <p:cNvPr id="245780" name="Rectangle 20"/>
            <p:cNvSpPr>
              <a:spLocks noChangeArrowheads="1"/>
            </p:cNvSpPr>
            <p:nvPr/>
          </p:nvSpPr>
          <p:spPr bwMode="auto">
            <a:xfrm>
              <a:off x="340" y="1117"/>
              <a:ext cx="2631" cy="1497"/>
            </a:xfrm>
            <a:prstGeom prst="rect">
              <a:avLst/>
            </a:prstGeom>
            <a:noFill/>
            <a:ln w="28575">
              <a:solidFill>
                <a:srgbClr val="FF3300"/>
              </a:solidFill>
              <a:miter lim="800000"/>
              <a:headEnd/>
              <a:tailEnd/>
            </a:ln>
            <a:effectLst/>
          </p:spPr>
          <p:txBody>
            <a:bodyPr wrap="none" anchor="ctr"/>
            <a:lstStyle/>
            <a:p>
              <a:endParaRPr lang="en-GB" sz="1800">
                <a:solidFill>
                  <a:srgbClr val="000000"/>
                </a:solidFill>
                <a:latin typeface="Arial" charset="0"/>
              </a:endParaRPr>
            </a:p>
          </p:txBody>
        </p:sp>
      </p:grpSp>
      <p:sp>
        <p:nvSpPr>
          <p:cNvPr id="23"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l-GR" sz="2800" b="1" i="0" u="none" strike="noStrike" kern="1200" cap="none" spc="0" normalizeH="0" baseline="0" noProof="0">
                <a:ln>
                  <a:noFill/>
                </a:ln>
                <a:solidFill>
                  <a:sysClr val="windowText" lastClr="000000"/>
                </a:solidFill>
                <a:effectLst/>
                <a:uLnTx/>
                <a:uFillTx/>
                <a:latin typeface="Calibri"/>
                <a:ea typeface="+mn-ea"/>
                <a:cs typeface="+mn-cs"/>
              </a:rPr>
              <a:t>Κυματομηχανική</a:t>
            </a:r>
            <a:endParaRPr kumimoji="0" lang="el-GR" sz="2800" b="1"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24" name="23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25"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26" name="25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27" name="Picture 2"/>
          <p:cNvPicPr>
            <a:picLocks noChangeAspect="1" noChangeArrowheads="1"/>
          </p:cNvPicPr>
          <p:nvPr/>
        </p:nvPicPr>
        <p:blipFill>
          <a:blip r:embed="rId7" cstate="print"/>
          <a:srcRect/>
          <a:stretch>
            <a:fillRect/>
          </a:stretch>
        </p:blipFill>
        <p:spPr bwMode="auto">
          <a:xfrm>
            <a:off x="0" y="0"/>
            <a:ext cx="780777" cy="785292"/>
          </a:xfrm>
          <a:prstGeom prst="rect">
            <a:avLst/>
          </a:prstGeom>
          <a:blipFill>
            <a:blip r:embed="rId8"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28" name="27 - Ορθογώνιο"/>
          <p:cNvSpPr/>
          <p:nvPr/>
        </p:nvSpPr>
        <p:spPr>
          <a:xfrm>
            <a:off x="827584" y="836712"/>
            <a:ext cx="7560840" cy="46166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b="0" i="1" u="sng" strike="noStrike" kern="0" cap="none" spc="0" normalizeH="0" baseline="0" noProof="0" dirty="0">
                <a:ln>
                  <a:noFill/>
                </a:ln>
                <a:solidFill>
                  <a:sysClr val="windowText" lastClr="000000"/>
                </a:solidFill>
                <a:effectLst/>
                <a:uLnTx/>
                <a:uFillTx/>
                <a:latin typeface="Calibri"/>
              </a:rPr>
              <a:t>Διαμόρφωση του κύματος στην παράκτια ζώνη: </a:t>
            </a:r>
            <a:r>
              <a:rPr kumimoji="0" lang="el-GR" b="0" i="1" u="sng" strike="noStrike" kern="0" cap="none" spc="0" normalizeH="0" baseline="0" noProof="0" dirty="0">
                <a:ln>
                  <a:noFill/>
                </a:ln>
                <a:solidFill>
                  <a:srgbClr val="3333FF"/>
                </a:solidFill>
                <a:effectLst/>
                <a:uLnTx/>
                <a:uFillTx/>
                <a:latin typeface="Calibri"/>
              </a:rPr>
              <a:t>Θραύση</a:t>
            </a:r>
            <a:endParaRPr kumimoji="0" lang="en-GB" b="0" i="1" u="sng" strike="noStrike" kern="0" cap="none" spc="0" normalizeH="0" baseline="0" noProof="0" dirty="0">
              <a:ln>
                <a:noFill/>
              </a:ln>
              <a:solidFill>
                <a:srgbClr val="3333FF"/>
              </a:solidFill>
              <a:effectLst/>
              <a:uLnTx/>
              <a:uFillTx/>
              <a:latin typeface="Calibri"/>
            </a:endParaRPr>
          </a:p>
        </p:txBody>
      </p:sp>
      <p:pic>
        <p:nvPicPr>
          <p:cNvPr id="625667" name="Picture 3"/>
          <p:cNvPicPr>
            <a:picLocks noChangeAspect="1" noChangeArrowheads="1"/>
          </p:cNvPicPr>
          <p:nvPr/>
        </p:nvPicPr>
        <p:blipFill>
          <a:blip r:embed="rId9" cstate="print"/>
          <a:srcRect/>
          <a:stretch>
            <a:fillRect/>
          </a:stretch>
        </p:blipFill>
        <p:spPr bwMode="auto">
          <a:xfrm>
            <a:off x="323528" y="5373216"/>
            <a:ext cx="4463863" cy="1237878"/>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4" name="Rectangle 4"/>
          <p:cNvSpPr>
            <a:spLocks noChangeArrowheads="1"/>
          </p:cNvSpPr>
          <p:nvPr/>
        </p:nvSpPr>
        <p:spPr bwMode="auto">
          <a:xfrm>
            <a:off x="0" y="3213100"/>
            <a:ext cx="9144000" cy="0"/>
          </a:xfrm>
          <a:prstGeom prst="rect">
            <a:avLst/>
          </a:prstGeom>
          <a:noFill/>
          <a:ln w="9525" algn="ctr">
            <a:noFill/>
            <a:miter lim="800000"/>
            <a:headEnd/>
            <a:tailEnd/>
          </a:ln>
          <a:effectLst/>
        </p:spPr>
        <p:txBody>
          <a:bodyPr wrap="none" anchor="ctr">
            <a:spAutoFit/>
          </a:bodyPr>
          <a:lstStyle/>
          <a:p>
            <a:endParaRPr lang="en-GB" sz="1800">
              <a:solidFill>
                <a:srgbClr val="000000"/>
              </a:solidFill>
              <a:latin typeface="Arial" charset="0"/>
            </a:endParaRPr>
          </a:p>
        </p:txBody>
      </p:sp>
      <p:sp>
        <p:nvSpPr>
          <p:cNvPr id="245766" name="Rectangle 6"/>
          <p:cNvSpPr>
            <a:spLocks noChangeArrowheads="1"/>
          </p:cNvSpPr>
          <p:nvPr/>
        </p:nvSpPr>
        <p:spPr bwMode="auto">
          <a:xfrm>
            <a:off x="2123728" y="1278624"/>
            <a:ext cx="5219700" cy="402546"/>
          </a:xfrm>
          <a:prstGeom prst="rect">
            <a:avLst/>
          </a:prstGeom>
          <a:noFill/>
          <a:ln w="9525" algn="ctr">
            <a:noFill/>
            <a:miter lim="800000"/>
            <a:headEnd/>
            <a:tailEnd/>
          </a:ln>
          <a:effectLst/>
        </p:spPr>
        <p:txBody>
          <a:bodyPr anchor="ctr">
            <a:spAutoFit/>
          </a:bodyPr>
          <a:lstStyle/>
          <a:p>
            <a:pPr algn="justLow">
              <a:lnSpc>
                <a:spcPct val="120000"/>
              </a:lnSpc>
            </a:pPr>
            <a:r>
              <a:rPr lang="el-GR" sz="1800" b="1" dirty="0">
                <a:solidFill>
                  <a:srgbClr val="3333FF"/>
                </a:solidFill>
                <a:latin typeface="Calibri" pitchFamily="34" charset="0"/>
                <a:cs typeface="Calibri" pitchFamily="34" charset="0"/>
              </a:rPr>
              <a:t>Θραύση στην ανοιχτή θάλασσα (βαθιά νερά)</a:t>
            </a:r>
          </a:p>
        </p:txBody>
      </p:sp>
      <p:sp>
        <p:nvSpPr>
          <p:cNvPr id="245767" name="Rectangle 7"/>
          <p:cNvSpPr>
            <a:spLocks noChangeArrowheads="1"/>
          </p:cNvSpPr>
          <p:nvPr/>
        </p:nvSpPr>
        <p:spPr bwMode="auto">
          <a:xfrm>
            <a:off x="0" y="2357213"/>
            <a:ext cx="4139952" cy="3139321"/>
          </a:xfrm>
          <a:prstGeom prst="rect">
            <a:avLst/>
          </a:prstGeom>
          <a:noFill/>
          <a:ln w="9525" algn="ctr">
            <a:noFill/>
            <a:miter lim="800000"/>
            <a:headEnd/>
            <a:tailEnd/>
          </a:ln>
          <a:effectLst/>
        </p:spPr>
        <p:txBody>
          <a:bodyPr wrap="square" anchor="ctr">
            <a:spAutoFit/>
          </a:bodyPr>
          <a:lstStyle/>
          <a:p>
            <a:pPr>
              <a:lnSpc>
                <a:spcPct val="110000"/>
              </a:lnSpc>
            </a:pPr>
            <a:r>
              <a:rPr lang="el-GR" sz="1800" dirty="0">
                <a:latin typeface="Calibri" pitchFamily="34" charset="0"/>
                <a:cs typeface="Calibri" pitchFamily="34" charset="0"/>
              </a:rPr>
              <a:t>Η θραύση στα βαθιά συμβαίνει:</a:t>
            </a:r>
          </a:p>
          <a:p>
            <a:pPr>
              <a:lnSpc>
                <a:spcPct val="110000"/>
              </a:lnSpc>
            </a:pPr>
            <a:endParaRPr lang="el-GR" sz="1800" dirty="0">
              <a:latin typeface="Calibri" pitchFamily="34" charset="0"/>
              <a:cs typeface="Calibri" pitchFamily="34" charset="0"/>
            </a:endParaRPr>
          </a:p>
          <a:p>
            <a:pPr marL="266700" indent="-266700">
              <a:lnSpc>
                <a:spcPct val="110000"/>
              </a:lnSpc>
              <a:buFont typeface="Wingdings" pitchFamily="2" charset="2"/>
              <a:buChar char="q"/>
            </a:pPr>
            <a:r>
              <a:rPr lang="el-GR" sz="1800" dirty="0">
                <a:latin typeface="Calibri" pitchFamily="34" charset="0"/>
                <a:cs typeface="Calibri" pitchFamily="34" charset="0"/>
              </a:rPr>
              <a:t>με θυελλώδης ανέμους που αυξάνουν διαρκώς το ύψος των κυμάτων ώσπου να γίνουν ασταθή. </a:t>
            </a:r>
          </a:p>
          <a:p>
            <a:pPr marL="266700" indent="-266700">
              <a:lnSpc>
                <a:spcPct val="110000"/>
              </a:lnSpc>
              <a:buFont typeface="Wingdings" pitchFamily="2" charset="2"/>
              <a:buChar char="q"/>
            </a:pPr>
            <a:endParaRPr lang="el-GR" sz="1800" dirty="0">
              <a:latin typeface="Calibri" pitchFamily="34" charset="0"/>
              <a:cs typeface="Calibri" pitchFamily="34" charset="0"/>
            </a:endParaRPr>
          </a:p>
          <a:p>
            <a:pPr marL="266700" indent="-266700">
              <a:lnSpc>
                <a:spcPct val="110000"/>
              </a:lnSpc>
              <a:buFont typeface="Wingdings" pitchFamily="2" charset="2"/>
              <a:buChar char="q"/>
            </a:pPr>
            <a:r>
              <a:rPr lang="el-GR" sz="1800" dirty="0">
                <a:latin typeface="Calibri" pitchFamily="34" charset="0"/>
                <a:cs typeface="Calibri" pitchFamily="34" charset="0"/>
              </a:rPr>
              <a:t>με τη συμβολή 2 κυματισμών όπου η διαφορά φάσης είναι τέτοια ώστε να προστίθενται και το παραγόμενο κύμα να ξεπερνά το όριο της σταθερότητας.</a:t>
            </a:r>
          </a:p>
        </p:txBody>
      </p:sp>
      <p:sp>
        <p:nvSpPr>
          <p:cNvPr id="23"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l-GR" sz="2800" b="1" i="0" u="none" strike="noStrike" kern="1200" cap="none" spc="0" normalizeH="0" baseline="0" noProof="0">
                <a:ln>
                  <a:noFill/>
                </a:ln>
                <a:solidFill>
                  <a:sysClr val="windowText" lastClr="000000"/>
                </a:solidFill>
                <a:effectLst/>
                <a:uLnTx/>
                <a:uFillTx/>
                <a:latin typeface="Calibri"/>
                <a:ea typeface="+mn-ea"/>
                <a:cs typeface="+mn-cs"/>
              </a:rPr>
              <a:t>Κυματομηχανική</a:t>
            </a:r>
            <a:endParaRPr kumimoji="0" lang="el-GR" sz="2800" b="1"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24" name="23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25"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3200" b="0" i="0" u="none" strike="noStrike" kern="1200" cap="none" spc="0" normalizeH="0" baseline="0" noProof="0" dirty="0">
              <a:ln>
                <a:noFill/>
              </a:ln>
              <a:solidFill>
                <a:sysClr val="windowText" lastClr="000000"/>
              </a:solidFill>
              <a:effectLst/>
              <a:uLnTx/>
              <a:uFillTx/>
              <a:latin typeface="Bookman Old Style" pitchFamily="18" charset="0"/>
              <a:ea typeface="+mn-ea"/>
              <a:cs typeface="+mn-cs"/>
            </a:endParaRPr>
          </a:p>
        </p:txBody>
      </p:sp>
      <p:cxnSp>
        <p:nvCxnSpPr>
          <p:cNvPr id="26" name="25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27" name="Picture 2"/>
          <p:cNvPicPr>
            <a:picLocks noChangeAspect="1" noChangeArrowheads="1"/>
          </p:cNvPicPr>
          <p:nvPr/>
        </p:nvPicPr>
        <p:blipFill>
          <a:blip r:embed="rId2" cstate="print"/>
          <a:srcRect/>
          <a:stretch>
            <a:fillRect/>
          </a:stretch>
        </p:blipFill>
        <p:spPr bwMode="auto">
          <a:xfrm>
            <a:off x="0" y="0"/>
            <a:ext cx="780777" cy="785292"/>
          </a:xfrm>
          <a:prstGeom prst="rect">
            <a:avLst/>
          </a:prstGeom>
          <a:blipFill>
            <a:blip r:embed="rId3"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28" name="27 - Ορθογώνιο"/>
          <p:cNvSpPr/>
          <p:nvPr/>
        </p:nvSpPr>
        <p:spPr>
          <a:xfrm>
            <a:off x="827584" y="836712"/>
            <a:ext cx="7560840" cy="46166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b="0" i="1" u="sng" strike="noStrike" kern="0" cap="none" spc="0" normalizeH="0" baseline="0" noProof="0" dirty="0">
                <a:ln>
                  <a:noFill/>
                </a:ln>
                <a:solidFill>
                  <a:sysClr val="windowText" lastClr="000000"/>
                </a:solidFill>
                <a:effectLst/>
                <a:uLnTx/>
                <a:uFillTx/>
                <a:latin typeface="Calibri"/>
              </a:rPr>
              <a:t>Διαμόρφωση του κύματος στην παράκτια ζώνη: </a:t>
            </a:r>
            <a:r>
              <a:rPr kumimoji="0" lang="el-GR" b="0" i="1" u="sng" strike="noStrike" kern="0" cap="none" spc="0" normalizeH="0" baseline="0" noProof="0" dirty="0">
                <a:ln>
                  <a:noFill/>
                </a:ln>
                <a:solidFill>
                  <a:srgbClr val="3333FF"/>
                </a:solidFill>
                <a:effectLst/>
                <a:uLnTx/>
                <a:uFillTx/>
                <a:latin typeface="Calibri"/>
              </a:rPr>
              <a:t>Θραύση</a:t>
            </a:r>
            <a:endParaRPr kumimoji="0" lang="en-GB" b="0" i="1" u="sng" strike="noStrike" kern="0" cap="none" spc="0" normalizeH="0" baseline="0" noProof="0" dirty="0">
              <a:ln>
                <a:noFill/>
              </a:ln>
              <a:solidFill>
                <a:srgbClr val="3333FF"/>
              </a:solidFill>
              <a:effectLst/>
              <a:uLnTx/>
              <a:uFillTx/>
              <a:latin typeface="Calibri"/>
            </a:endParaRPr>
          </a:p>
        </p:txBody>
      </p:sp>
      <p:pic>
        <p:nvPicPr>
          <p:cNvPr id="29" name="Picture 2"/>
          <p:cNvPicPr>
            <a:picLocks noChangeAspect="1" noChangeArrowheads="1"/>
          </p:cNvPicPr>
          <p:nvPr/>
        </p:nvPicPr>
        <p:blipFill>
          <a:blip r:embed="rId4" cstate="print"/>
          <a:srcRect/>
          <a:stretch>
            <a:fillRect/>
          </a:stretch>
        </p:blipFill>
        <p:spPr bwMode="auto">
          <a:xfrm>
            <a:off x="4499992" y="2132856"/>
            <a:ext cx="4337894" cy="3272037"/>
          </a:xfrm>
          <a:prstGeom prst="rect">
            <a:avLst/>
          </a:prstGeom>
          <a:noFill/>
          <a:ln w="9525">
            <a:noFill/>
            <a:miter lim="800000"/>
            <a:headEnd/>
            <a:tailEnd/>
          </a:ln>
        </p:spPr>
      </p:pic>
      <p:sp>
        <p:nvSpPr>
          <p:cNvPr id="30" name="29 - Ορθογώνιο"/>
          <p:cNvSpPr/>
          <p:nvPr/>
        </p:nvSpPr>
        <p:spPr>
          <a:xfrm>
            <a:off x="4427984" y="5589240"/>
            <a:ext cx="4572000" cy="646331"/>
          </a:xfrm>
          <a:prstGeom prst="rect">
            <a:avLst/>
          </a:prstGeom>
        </p:spPr>
        <p:txBody>
          <a:bodyPr>
            <a:spAutoFit/>
          </a:bodyPr>
          <a:lstStyle/>
          <a:p>
            <a:r>
              <a:rPr lang="el-GR" sz="1800" dirty="0">
                <a:latin typeface="Calibri" pitchFamily="34" charset="0"/>
                <a:cs typeface="Calibri" pitchFamily="34" charset="0"/>
              </a:rPr>
              <a:t>Συμβολή με διάφορους συνδυασμούς διαφοράς φάσης</a:t>
            </a:r>
            <a:endParaRPr lang="en-GB" sz="1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5"/>
          <p:cNvSpPr>
            <a:spLocks noChangeArrowheads="1"/>
          </p:cNvSpPr>
          <p:nvPr/>
        </p:nvSpPr>
        <p:spPr bwMode="auto">
          <a:xfrm>
            <a:off x="179512" y="1988840"/>
            <a:ext cx="8568952" cy="4247317"/>
          </a:xfrm>
          <a:prstGeom prst="rect">
            <a:avLst/>
          </a:prstGeom>
          <a:noFill/>
          <a:ln w="9525" algn="ctr">
            <a:noFill/>
            <a:miter lim="800000"/>
            <a:headEnd/>
            <a:tailEnd/>
          </a:ln>
          <a:effectLst/>
        </p:spPr>
        <p:txBody>
          <a:bodyPr wrap="square" anchor="ctr">
            <a:spAutoFit/>
          </a:bodyPr>
          <a:lstStyle/>
          <a:p>
            <a:r>
              <a:rPr lang="el-GR" sz="1800" dirty="0">
                <a:solidFill>
                  <a:srgbClr val="000000"/>
                </a:solidFill>
                <a:latin typeface="Calibri" pitchFamily="34" charset="0"/>
                <a:cs typeface="Calibri" pitchFamily="34" charset="0"/>
              </a:rPr>
              <a:t>Η θραύση των κυματισμών συναρτάται με το φαινόμενο της </a:t>
            </a:r>
            <a:r>
              <a:rPr lang="el-GR" sz="1800" dirty="0" err="1">
                <a:solidFill>
                  <a:srgbClr val="000000"/>
                </a:solidFill>
                <a:latin typeface="Calibri" pitchFamily="34" charset="0"/>
                <a:cs typeface="Calibri" pitchFamily="34" charset="0"/>
              </a:rPr>
              <a:t>ρήχωσης</a:t>
            </a:r>
            <a:r>
              <a:rPr lang="el-GR" sz="1800" dirty="0">
                <a:solidFill>
                  <a:srgbClr val="000000"/>
                </a:solidFill>
                <a:latin typeface="Calibri" pitchFamily="34" charset="0"/>
                <a:cs typeface="Calibri" pitchFamily="34" charset="0"/>
              </a:rPr>
              <a:t> </a:t>
            </a:r>
          </a:p>
          <a:p>
            <a:endParaRPr lang="el-GR" sz="1800" dirty="0">
              <a:solidFill>
                <a:srgbClr val="000000"/>
              </a:solidFill>
              <a:latin typeface="Calibri" pitchFamily="34" charset="0"/>
              <a:cs typeface="Calibri" pitchFamily="34" charset="0"/>
            </a:endParaRPr>
          </a:p>
          <a:p>
            <a:pPr marL="268288" indent="-268288">
              <a:buFont typeface="Wingdings" pitchFamily="2" charset="2"/>
              <a:buChar char="q"/>
            </a:pPr>
            <a:r>
              <a:rPr lang="el-GR" sz="1800" dirty="0">
                <a:solidFill>
                  <a:srgbClr val="000000"/>
                </a:solidFill>
                <a:latin typeface="Calibri" pitchFamily="34" charset="0"/>
                <a:cs typeface="Calibri" pitchFamily="34" charset="0"/>
              </a:rPr>
              <a:t>Μείωση του μήκους του κύματος και αύξηση του ύψους του κύματος λόγω μείωσης του βάθους της θάλασσας </a:t>
            </a:r>
            <a:r>
              <a:rPr lang="el-GR" sz="1800" dirty="0">
                <a:solidFill>
                  <a:srgbClr val="000000"/>
                </a:solidFill>
                <a:latin typeface="Calibri" pitchFamily="34" charset="0"/>
                <a:cs typeface="Calibri" pitchFamily="34" charset="0"/>
                <a:sym typeface="Wingdings" pitchFamily="2" charset="2"/>
              </a:rPr>
              <a:t> </a:t>
            </a:r>
            <a:r>
              <a:rPr lang="el-GR" sz="1800" dirty="0">
                <a:latin typeface="Calibri" pitchFamily="34" charset="0"/>
                <a:cs typeface="Calibri" pitchFamily="34" charset="0"/>
              </a:rPr>
              <a:t>αύξηση καμπυλότητας Η/L πέρα από το</a:t>
            </a:r>
            <a:r>
              <a:rPr lang="en-US" sz="1800" dirty="0">
                <a:latin typeface="Calibri" pitchFamily="34" charset="0"/>
                <a:cs typeface="Calibri" pitchFamily="34" charset="0"/>
              </a:rPr>
              <a:t> </a:t>
            </a:r>
            <a:r>
              <a:rPr lang="el-GR" sz="1800" dirty="0">
                <a:latin typeface="Calibri" pitchFamily="34" charset="0"/>
                <a:cs typeface="Calibri" pitchFamily="34" charset="0"/>
              </a:rPr>
              <a:t>επιτρεπόμενο όριο (</a:t>
            </a:r>
            <a:r>
              <a:rPr lang="el-GR" sz="1800" dirty="0">
                <a:solidFill>
                  <a:srgbClr val="000000"/>
                </a:solidFill>
                <a:latin typeface="Calibri" pitchFamily="34" charset="0"/>
                <a:cs typeface="Calibri" pitchFamily="34" charset="0"/>
              </a:rPr>
              <a:t>εμφάνιση υδροδυναμικής αστάθειας)</a:t>
            </a:r>
          </a:p>
          <a:p>
            <a:pPr marL="268288" indent="-268288">
              <a:buFont typeface="Wingdings" pitchFamily="2" charset="2"/>
              <a:buChar char="q"/>
            </a:pPr>
            <a:endParaRPr lang="el-GR" sz="1800" dirty="0">
              <a:solidFill>
                <a:srgbClr val="000000"/>
              </a:solidFill>
              <a:latin typeface="Calibri" pitchFamily="34" charset="0"/>
              <a:cs typeface="Calibri" pitchFamily="34" charset="0"/>
            </a:endParaRPr>
          </a:p>
          <a:p>
            <a:pPr marL="268288" indent="-268288">
              <a:buFont typeface="Wingdings" pitchFamily="2" charset="2"/>
              <a:buChar char="q"/>
            </a:pPr>
            <a:r>
              <a:rPr lang="el-GR" sz="1800" dirty="0">
                <a:solidFill>
                  <a:srgbClr val="000000"/>
                </a:solidFill>
                <a:latin typeface="Calibri" pitchFamily="34" charset="0"/>
                <a:cs typeface="Calibri" pitchFamily="34" charset="0"/>
              </a:rPr>
              <a:t>Όταν η μέγιστη οριζόντια ταχύτητα στην κορυφή του κύματος </a:t>
            </a:r>
            <a:r>
              <a:rPr lang="el-GR" sz="1800" dirty="0" err="1">
                <a:solidFill>
                  <a:srgbClr val="000000"/>
                </a:solidFill>
                <a:latin typeface="Calibri" pitchFamily="34" charset="0"/>
                <a:cs typeface="Calibri" pitchFamily="34" charset="0"/>
              </a:rPr>
              <a:t>us</a:t>
            </a:r>
            <a:r>
              <a:rPr lang="el-GR" sz="1800" dirty="0">
                <a:solidFill>
                  <a:srgbClr val="000000"/>
                </a:solidFill>
                <a:latin typeface="Calibri" pitchFamily="34" charset="0"/>
                <a:cs typeface="Calibri" pitchFamily="34" charset="0"/>
              </a:rPr>
              <a:t> τείνει να γίνει μεγαλύτερη από την ίδια την ταχύτητα διάδοσης c (</a:t>
            </a:r>
            <a:r>
              <a:rPr lang="el-GR" sz="1800" dirty="0" err="1">
                <a:solidFill>
                  <a:srgbClr val="000000"/>
                </a:solidFill>
                <a:latin typeface="Calibri" pitchFamily="34" charset="0"/>
                <a:cs typeface="Calibri" pitchFamily="34" charset="0"/>
              </a:rPr>
              <a:t>us</a:t>
            </a:r>
            <a:r>
              <a:rPr lang="el-GR" sz="1800" dirty="0">
                <a:solidFill>
                  <a:srgbClr val="000000"/>
                </a:solidFill>
                <a:latin typeface="Calibri" pitchFamily="34" charset="0"/>
                <a:cs typeface="Calibri" pitchFamily="34" charset="0"/>
              </a:rPr>
              <a:t>&gt; c), τότε τα μόρια του νερού στο ανώτατο μέρος του κύματος αποσπώνται, καταδύονται εμπρός και ξεκινά το φαινόμενο της θραύσης. Θραύση λόγω ασυμμετρίας που παίρνει η </a:t>
            </a:r>
            <a:r>
              <a:rPr lang="el-GR" sz="1800" dirty="0" err="1">
                <a:solidFill>
                  <a:srgbClr val="000000"/>
                </a:solidFill>
                <a:latin typeface="Calibri" pitchFamily="34" charset="0"/>
                <a:cs typeface="Calibri" pitchFamily="34" charset="0"/>
              </a:rPr>
              <a:t>κυματομορφή</a:t>
            </a:r>
            <a:r>
              <a:rPr lang="el-GR" sz="1800" dirty="0">
                <a:solidFill>
                  <a:srgbClr val="000000"/>
                </a:solidFill>
                <a:latin typeface="Calibri" pitchFamily="34" charset="0"/>
                <a:cs typeface="Calibri" pitchFamily="34" charset="0"/>
              </a:rPr>
              <a:t> στα ρηχά νερά επειδή η κορυφή του διαδίδεται με μεγαλύτερη ταχύτητα από την κοιλία του</a:t>
            </a:r>
          </a:p>
          <a:p>
            <a:pPr marL="268288" indent="-268288">
              <a:buFont typeface="Wingdings" pitchFamily="2" charset="2"/>
              <a:buChar char="q"/>
            </a:pPr>
            <a:endParaRPr lang="el-GR" sz="1800" dirty="0">
              <a:solidFill>
                <a:srgbClr val="000000"/>
              </a:solidFill>
              <a:latin typeface="Calibri" pitchFamily="34" charset="0"/>
              <a:cs typeface="Calibri" pitchFamily="34" charset="0"/>
            </a:endParaRPr>
          </a:p>
          <a:p>
            <a:r>
              <a:rPr lang="el-GR" sz="1800" dirty="0">
                <a:solidFill>
                  <a:srgbClr val="000000"/>
                </a:solidFill>
                <a:latin typeface="Calibri" pitchFamily="34" charset="0"/>
                <a:cs typeface="Calibri" pitchFamily="34" charset="0"/>
              </a:rPr>
              <a:t>Και οι 2 περιπτώσεις ισχύουν ταυτόχρονα στα ρηχά νερά. Τελικά η θραύση συμβαίνει ανάλογα με το ποια συνθήκη θα ικανοποιηθεί πρώτη.</a:t>
            </a:r>
          </a:p>
        </p:txBody>
      </p:sp>
      <p:sp>
        <p:nvSpPr>
          <p:cNvPr id="43"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algn="ctr" eaLnBrk="0" hangingPunct="0">
              <a:defRPr/>
            </a:pPr>
            <a:r>
              <a:rPr lang="el-GR" sz="2800" b="1">
                <a:solidFill>
                  <a:sysClr val="windowText" lastClr="000000"/>
                </a:solidFill>
                <a:latin typeface="Calibri"/>
              </a:rPr>
              <a:t>Κυματομηχανική</a:t>
            </a:r>
            <a:endParaRPr lang="el-GR" sz="2800" b="1" dirty="0">
              <a:solidFill>
                <a:sysClr val="windowText" lastClr="000000"/>
              </a:solidFill>
              <a:latin typeface="Bookman Old Style" pitchFamily="18" charset="0"/>
            </a:endParaRPr>
          </a:p>
        </p:txBody>
      </p:sp>
      <p:cxnSp>
        <p:nvCxnSpPr>
          <p:cNvPr id="44" name="43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45"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algn="ctr" fontAlgn="auto">
              <a:spcBef>
                <a:spcPts val="0"/>
              </a:spcBef>
              <a:spcAft>
                <a:spcPts val="0"/>
              </a:spcAft>
              <a:defRPr/>
            </a:pPr>
            <a:endParaRPr lang="el-GR" sz="3200" kern="0" dirty="0">
              <a:solidFill>
                <a:prstClr val="black"/>
              </a:solidFill>
              <a:latin typeface="Bookman Old Style" pitchFamily="18" charset="0"/>
            </a:endParaRPr>
          </a:p>
        </p:txBody>
      </p:sp>
      <p:cxnSp>
        <p:nvCxnSpPr>
          <p:cNvPr id="46" name="45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47" name="Picture 2"/>
          <p:cNvPicPr>
            <a:picLocks noChangeAspect="1" noChangeArrowheads="1"/>
          </p:cNvPicPr>
          <p:nvPr/>
        </p:nvPicPr>
        <p:blipFill>
          <a:blip r:embed="rId2" cstate="print"/>
          <a:srcRect/>
          <a:stretch>
            <a:fillRect/>
          </a:stretch>
        </p:blipFill>
        <p:spPr bwMode="auto">
          <a:xfrm>
            <a:off x="0" y="0"/>
            <a:ext cx="780777" cy="785292"/>
          </a:xfrm>
          <a:prstGeom prst="rect">
            <a:avLst/>
          </a:prstGeom>
          <a:blipFill>
            <a:blip r:embed="rId3"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57" name="56 - Ορθογώνιο"/>
          <p:cNvSpPr/>
          <p:nvPr/>
        </p:nvSpPr>
        <p:spPr>
          <a:xfrm>
            <a:off x="899592" y="836712"/>
            <a:ext cx="7560840" cy="461665"/>
          </a:xfrm>
          <a:prstGeom prst="rect">
            <a:avLst/>
          </a:prstGeom>
        </p:spPr>
        <p:txBody>
          <a:bodyPr wrap="square">
            <a:spAutoFit/>
          </a:bodyPr>
          <a:lstStyle/>
          <a:p>
            <a:r>
              <a:rPr lang="el-GR" i="1" u="sng" dirty="0">
                <a:solidFill>
                  <a:prstClr val="black"/>
                </a:solidFill>
                <a:latin typeface="Calibri"/>
              </a:rPr>
              <a:t>Διαμόρφωση του κύματος στην παράκτια ζώνη</a:t>
            </a:r>
            <a:r>
              <a:rPr lang="en-GB" i="1" u="sng" dirty="0">
                <a:solidFill>
                  <a:prstClr val="black"/>
                </a:solidFill>
                <a:latin typeface="Calibri"/>
              </a:rPr>
              <a:t>: </a:t>
            </a:r>
            <a:r>
              <a:rPr lang="el-GR" i="1" u="sng" dirty="0">
                <a:solidFill>
                  <a:srgbClr val="3333FF"/>
                </a:solidFill>
                <a:latin typeface="Calibri"/>
              </a:rPr>
              <a:t>Θραύση</a:t>
            </a:r>
            <a:endParaRPr lang="en-GB" i="1" u="sng" dirty="0">
              <a:solidFill>
                <a:srgbClr val="3333FF"/>
              </a:solidFill>
              <a:latin typeface="Calibri"/>
            </a:endParaRPr>
          </a:p>
        </p:txBody>
      </p:sp>
      <p:sp>
        <p:nvSpPr>
          <p:cNvPr id="19" name="Rectangle 6"/>
          <p:cNvSpPr>
            <a:spLocks noChangeArrowheads="1"/>
          </p:cNvSpPr>
          <p:nvPr/>
        </p:nvSpPr>
        <p:spPr bwMode="auto">
          <a:xfrm>
            <a:off x="2123728" y="1278624"/>
            <a:ext cx="5219700" cy="402546"/>
          </a:xfrm>
          <a:prstGeom prst="rect">
            <a:avLst/>
          </a:prstGeom>
          <a:noFill/>
          <a:ln w="9525" algn="ctr">
            <a:noFill/>
            <a:miter lim="800000"/>
            <a:headEnd/>
            <a:tailEnd/>
          </a:ln>
          <a:effectLst/>
        </p:spPr>
        <p:txBody>
          <a:bodyPr anchor="ctr">
            <a:spAutoFit/>
          </a:bodyPr>
          <a:lstStyle/>
          <a:p>
            <a:pPr algn="justLow">
              <a:lnSpc>
                <a:spcPct val="120000"/>
              </a:lnSpc>
            </a:pPr>
            <a:r>
              <a:rPr lang="el-GR" sz="1800" b="1" dirty="0">
                <a:solidFill>
                  <a:srgbClr val="3333FF"/>
                </a:solidFill>
                <a:latin typeface="Calibri" pitchFamily="34" charset="0"/>
                <a:cs typeface="Calibri" pitchFamily="34" charset="0"/>
              </a:rPr>
              <a:t>Θραύση στην παράκτια περιοχή (ρηχά νερά)</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5"/>
          <p:cNvSpPr>
            <a:spLocks noChangeArrowheads="1"/>
          </p:cNvSpPr>
          <p:nvPr/>
        </p:nvSpPr>
        <p:spPr bwMode="auto">
          <a:xfrm>
            <a:off x="179512" y="1839307"/>
            <a:ext cx="8568952" cy="646331"/>
          </a:xfrm>
          <a:prstGeom prst="rect">
            <a:avLst/>
          </a:prstGeom>
          <a:noFill/>
          <a:ln w="9525" algn="ctr">
            <a:noFill/>
            <a:miter lim="800000"/>
            <a:headEnd/>
            <a:tailEnd/>
          </a:ln>
          <a:effectLst/>
        </p:spPr>
        <p:txBody>
          <a:bodyPr wrap="square" anchor="ctr">
            <a:spAutoFit/>
          </a:bodyPr>
          <a:lstStyle/>
          <a:p>
            <a:r>
              <a:rPr lang="el-GR" sz="1800" dirty="0">
                <a:solidFill>
                  <a:srgbClr val="000000"/>
                </a:solidFill>
                <a:latin typeface="Calibri" pitchFamily="34" charset="0"/>
                <a:cs typeface="Calibri" pitchFamily="34" charset="0"/>
              </a:rPr>
              <a:t>Τα κύματα όταν πλησιάζουν την ακτή παίρνουν ένα ασύμμετρο σχήμα</a:t>
            </a:r>
            <a:r>
              <a:rPr lang="en-US" sz="1800" dirty="0">
                <a:solidFill>
                  <a:srgbClr val="000000"/>
                </a:solidFill>
                <a:latin typeface="Calibri" pitchFamily="34" charset="0"/>
                <a:cs typeface="Calibri" pitchFamily="34" charset="0"/>
              </a:rPr>
              <a:t>:</a:t>
            </a:r>
            <a:r>
              <a:rPr lang="el-GR" sz="1800" dirty="0">
                <a:solidFill>
                  <a:srgbClr val="000000"/>
                </a:solidFill>
                <a:latin typeface="Calibri" pitchFamily="34" charset="0"/>
                <a:cs typeface="Calibri" pitchFamily="34" charset="0"/>
                <a:sym typeface="Wingdings" pitchFamily="2" charset="2"/>
              </a:rPr>
              <a:t> Το εμπρόσθιο τμήμα του κύματος είναι πιο συμπτυγμένο από ότι τ</a:t>
            </a:r>
            <a:r>
              <a:rPr lang="en-GB" sz="1800" dirty="0">
                <a:solidFill>
                  <a:srgbClr val="000000"/>
                </a:solidFill>
                <a:latin typeface="Calibri" pitchFamily="34" charset="0"/>
                <a:cs typeface="Calibri" pitchFamily="34" charset="0"/>
                <a:sym typeface="Wingdings" pitchFamily="2" charset="2"/>
              </a:rPr>
              <a:t>o</a:t>
            </a:r>
            <a:r>
              <a:rPr lang="el-GR" sz="1800" dirty="0">
                <a:solidFill>
                  <a:srgbClr val="000000"/>
                </a:solidFill>
                <a:latin typeface="Calibri" pitchFamily="34" charset="0"/>
                <a:cs typeface="Calibri" pitchFamily="34" charset="0"/>
                <a:sym typeface="Wingdings" pitchFamily="2" charset="2"/>
              </a:rPr>
              <a:t> οπίσθιο </a:t>
            </a:r>
            <a:r>
              <a:rPr lang="el-GR" sz="1800" dirty="0">
                <a:solidFill>
                  <a:srgbClr val="000000"/>
                </a:solidFill>
                <a:latin typeface="Calibri" pitchFamily="34" charset="0"/>
                <a:cs typeface="Calibri" pitchFamily="34" charset="0"/>
              </a:rPr>
              <a:t> </a:t>
            </a:r>
          </a:p>
        </p:txBody>
      </p:sp>
      <p:sp>
        <p:nvSpPr>
          <p:cNvPr id="43"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algn="ctr" eaLnBrk="0" hangingPunct="0">
              <a:defRPr/>
            </a:pPr>
            <a:r>
              <a:rPr lang="el-GR" sz="2800" b="1">
                <a:solidFill>
                  <a:sysClr val="windowText" lastClr="000000"/>
                </a:solidFill>
                <a:latin typeface="Calibri"/>
              </a:rPr>
              <a:t>Κυματομηχανική</a:t>
            </a:r>
            <a:endParaRPr lang="el-GR" sz="2800" b="1" dirty="0">
              <a:solidFill>
                <a:sysClr val="windowText" lastClr="000000"/>
              </a:solidFill>
              <a:latin typeface="Bookman Old Style" pitchFamily="18" charset="0"/>
            </a:endParaRPr>
          </a:p>
        </p:txBody>
      </p:sp>
      <p:cxnSp>
        <p:nvCxnSpPr>
          <p:cNvPr id="44" name="43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45"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algn="ctr" fontAlgn="auto">
              <a:spcBef>
                <a:spcPts val="0"/>
              </a:spcBef>
              <a:spcAft>
                <a:spcPts val="0"/>
              </a:spcAft>
              <a:defRPr/>
            </a:pPr>
            <a:endParaRPr lang="el-GR" sz="3200" kern="0" dirty="0">
              <a:solidFill>
                <a:prstClr val="black"/>
              </a:solidFill>
              <a:latin typeface="Bookman Old Style" pitchFamily="18" charset="0"/>
            </a:endParaRPr>
          </a:p>
        </p:txBody>
      </p:sp>
      <p:cxnSp>
        <p:nvCxnSpPr>
          <p:cNvPr id="46" name="45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47" name="Picture 2"/>
          <p:cNvPicPr>
            <a:picLocks noChangeAspect="1" noChangeArrowheads="1"/>
          </p:cNvPicPr>
          <p:nvPr/>
        </p:nvPicPr>
        <p:blipFill>
          <a:blip r:embed="rId2" cstate="print"/>
          <a:srcRect/>
          <a:stretch>
            <a:fillRect/>
          </a:stretch>
        </p:blipFill>
        <p:spPr bwMode="auto">
          <a:xfrm>
            <a:off x="0" y="0"/>
            <a:ext cx="780777" cy="785292"/>
          </a:xfrm>
          <a:prstGeom prst="rect">
            <a:avLst/>
          </a:prstGeom>
          <a:blipFill>
            <a:blip r:embed="rId3"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57" name="56 - Ορθογώνιο"/>
          <p:cNvSpPr/>
          <p:nvPr/>
        </p:nvSpPr>
        <p:spPr>
          <a:xfrm>
            <a:off x="899592" y="836712"/>
            <a:ext cx="7560840" cy="461665"/>
          </a:xfrm>
          <a:prstGeom prst="rect">
            <a:avLst/>
          </a:prstGeom>
        </p:spPr>
        <p:txBody>
          <a:bodyPr wrap="square">
            <a:spAutoFit/>
          </a:bodyPr>
          <a:lstStyle/>
          <a:p>
            <a:r>
              <a:rPr lang="el-GR" i="1" u="sng" dirty="0">
                <a:solidFill>
                  <a:prstClr val="black"/>
                </a:solidFill>
                <a:latin typeface="Calibri"/>
              </a:rPr>
              <a:t>Διαμόρφωση του κύματος στην παράκτια ζώνη</a:t>
            </a:r>
            <a:r>
              <a:rPr lang="en-GB" i="1" u="sng" dirty="0">
                <a:solidFill>
                  <a:prstClr val="black"/>
                </a:solidFill>
                <a:latin typeface="Calibri"/>
              </a:rPr>
              <a:t>: </a:t>
            </a:r>
            <a:r>
              <a:rPr lang="el-GR" i="1" u="sng" dirty="0">
                <a:solidFill>
                  <a:srgbClr val="3333FF"/>
                </a:solidFill>
                <a:latin typeface="Calibri"/>
              </a:rPr>
              <a:t>Θραύση</a:t>
            </a:r>
            <a:endParaRPr lang="en-GB" i="1" u="sng" dirty="0">
              <a:solidFill>
                <a:srgbClr val="3333FF"/>
              </a:solidFill>
              <a:latin typeface="Calibri"/>
            </a:endParaRPr>
          </a:p>
        </p:txBody>
      </p:sp>
      <p:sp>
        <p:nvSpPr>
          <p:cNvPr id="19" name="Rectangle 6"/>
          <p:cNvSpPr>
            <a:spLocks noChangeArrowheads="1"/>
          </p:cNvSpPr>
          <p:nvPr/>
        </p:nvSpPr>
        <p:spPr bwMode="auto">
          <a:xfrm>
            <a:off x="2123728" y="1278624"/>
            <a:ext cx="5219700" cy="402546"/>
          </a:xfrm>
          <a:prstGeom prst="rect">
            <a:avLst/>
          </a:prstGeom>
          <a:noFill/>
          <a:ln w="9525" algn="ctr">
            <a:noFill/>
            <a:miter lim="800000"/>
            <a:headEnd/>
            <a:tailEnd/>
          </a:ln>
          <a:effectLst/>
        </p:spPr>
        <p:txBody>
          <a:bodyPr anchor="ctr">
            <a:spAutoFit/>
          </a:bodyPr>
          <a:lstStyle/>
          <a:p>
            <a:pPr algn="justLow">
              <a:lnSpc>
                <a:spcPct val="120000"/>
              </a:lnSpc>
            </a:pPr>
            <a:r>
              <a:rPr lang="el-GR" sz="1800" b="1" dirty="0">
                <a:solidFill>
                  <a:srgbClr val="3333FF"/>
                </a:solidFill>
                <a:latin typeface="Calibri" pitchFamily="34" charset="0"/>
                <a:cs typeface="Calibri" pitchFamily="34" charset="0"/>
              </a:rPr>
              <a:t>Θραύση στην παράκτια περιοχή (ρηχά νερά)</a:t>
            </a:r>
          </a:p>
        </p:txBody>
      </p:sp>
      <p:pic>
        <p:nvPicPr>
          <p:cNvPr id="628738" name="Picture 2"/>
          <p:cNvPicPr>
            <a:picLocks noChangeAspect="1" noChangeArrowheads="1"/>
          </p:cNvPicPr>
          <p:nvPr/>
        </p:nvPicPr>
        <p:blipFill>
          <a:blip r:embed="rId4" cstate="print"/>
          <a:srcRect/>
          <a:stretch>
            <a:fillRect/>
          </a:stretch>
        </p:blipFill>
        <p:spPr bwMode="auto">
          <a:xfrm>
            <a:off x="35497" y="2708920"/>
            <a:ext cx="5760640" cy="3148344"/>
          </a:xfrm>
          <a:prstGeom prst="rect">
            <a:avLst/>
          </a:prstGeom>
          <a:noFill/>
          <a:ln w="9525">
            <a:noFill/>
            <a:miter lim="800000"/>
            <a:headEnd/>
            <a:tailEnd/>
          </a:ln>
        </p:spPr>
      </p:pic>
      <p:sp>
        <p:nvSpPr>
          <p:cNvPr id="11" name="Rectangle 15"/>
          <p:cNvSpPr>
            <a:spLocks noChangeArrowheads="1"/>
          </p:cNvSpPr>
          <p:nvPr/>
        </p:nvSpPr>
        <p:spPr bwMode="auto">
          <a:xfrm>
            <a:off x="5940152" y="2559388"/>
            <a:ext cx="3203848" cy="3970318"/>
          </a:xfrm>
          <a:prstGeom prst="rect">
            <a:avLst/>
          </a:prstGeom>
          <a:noFill/>
          <a:ln w="9525" algn="ctr">
            <a:noFill/>
            <a:miter lim="800000"/>
            <a:headEnd/>
            <a:tailEnd/>
          </a:ln>
          <a:effectLst/>
        </p:spPr>
        <p:txBody>
          <a:bodyPr wrap="square" anchor="ctr">
            <a:spAutoFit/>
          </a:bodyPr>
          <a:lstStyle/>
          <a:p>
            <a:r>
              <a:rPr lang="el-GR" sz="1800" dirty="0">
                <a:solidFill>
                  <a:srgbClr val="000000"/>
                </a:solidFill>
                <a:latin typeface="Calibri" pitchFamily="34" charset="0"/>
                <a:cs typeface="Calibri" pitchFamily="34" charset="0"/>
              </a:rPr>
              <a:t>Διαφορά ταχύτητας των εμπρόσθιων τμημάτων  του κύματος από  τα πίσω (λόγω της συνεχούς ελάττωσης του βάθους)</a:t>
            </a:r>
          </a:p>
          <a:p>
            <a:endParaRPr lang="en-US" sz="1800" dirty="0">
              <a:solidFill>
                <a:srgbClr val="000000"/>
              </a:solidFill>
              <a:latin typeface="Calibri" pitchFamily="34" charset="0"/>
              <a:cs typeface="Calibri" pitchFamily="34" charset="0"/>
            </a:endParaRPr>
          </a:p>
          <a:p>
            <a:r>
              <a:rPr lang="el-GR" sz="1800" dirty="0">
                <a:solidFill>
                  <a:srgbClr val="000000"/>
                </a:solidFill>
                <a:latin typeface="Calibri" pitchFamily="34" charset="0"/>
                <a:cs typeface="Calibri" pitchFamily="34" charset="0"/>
              </a:rPr>
              <a:t>Το τμήμα του κύματος που βρίσκεται προς την ακτή (μέτωπο του κύματος) έχει μικρότερη ταχύτητα γιατί βρίσκεται σε μικρότερο βάθος, από το υπόλοιπο που ακολουθεί</a:t>
            </a:r>
          </a:p>
          <a:p>
            <a:endParaRPr lang="el-GR" sz="1800" dirty="0">
              <a:solidFill>
                <a:srgbClr val="000000"/>
              </a:solidFill>
              <a:latin typeface="Calibri" pitchFamily="34" charset="0"/>
              <a:cs typeface="Calibri"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1 - Τίτλος"/>
          <p:cNvSpPr txBox="1">
            <a:spLocks/>
          </p:cNvSpPr>
          <p:nvPr/>
        </p:nvSpPr>
        <p:spPr bwMode="auto">
          <a:xfrm>
            <a:off x="0" y="0"/>
            <a:ext cx="9144000" cy="836712"/>
          </a:xfrm>
          <a:prstGeom prst="rect">
            <a:avLst/>
          </a:prstGeom>
          <a:gradFill flip="none" rotWithShape="1">
            <a:gsLst>
              <a:gs pos="100000">
                <a:sysClr val="window" lastClr="FFFFFF"/>
              </a:gs>
              <a:gs pos="27000">
                <a:srgbClr val="95C9D7">
                  <a:alpha val="60000"/>
                </a:srgbClr>
              </a:gs>
              <a:gs pos="100000">
                <a:srgbClr val="4BACC6">
                  <a:lumMod val="60000"/>
                  <a:lumOff val="40000"/>
                  <a:tint val="23500"/>
                  <a:satMod val="160000"/>
                </a:srgbClr>
              </a:gs>
            </a:gsLst>
            <a:lin ang="0" scaled="1"/>
            <a:tileRect/>
          </a:gradFill>
          <a:ln w="3175" cap="flat" cmpd="sng" algn="ctr">
            <a:noFill/>
            <a:prstDash val="solid"/>
            <a:miter lim="800000"/>
            <a:headEnd/>
            <a:tailEnd/>
          </a:ln>
          <a:effectLst/>
        </p:spPr>
        <p:txBody>
          <a:bodyPr vert="horz" wrap="square" lIns="91440" tIns="45720" rIns="91440" bIns="45720" numCol="1" anchor="ctr" anchorCtr="0" compatLnSpc="1">
            <a:prstTxWarp prst="textNoShape">
              <a:avLst/>
            </a:prstTxWarp>
            <a:noAutofit/>
          </a:bodyPr>
          <a:lstStyle/>
          <a:p>
            <a:pPr algn="ctr" eaLnBrk="0" hangingPunct="0">
              <a:defRPr/>
            </a:pPr>
            <a:r>
              <a:rPr lang="el-GR" sz="2800" b="1">
                <a:solidFill>
                  <a:sysClr val="windowText" lastClr="000000"/>
                </a:solidFill>
                <a:latin typeface="Calibri"/>
              </a:rPr>
              <a:t>Κυματομηχανική</a:t>
            </a:r>
            <a:endParaRPr lang="el-GR" sz="2800" b="1" dirty="0">
              <a:solidFill>
                <a:sysClr val="windowText" lastClr="000000"/>
              </a:solidFill>
              <a:latin typeface="Bookman Old Style" pitchFamily="18" charset="0"/>
            </a:endParaRPr>
          </a:p>
        </p:txBody>
      </p:sp>
      <p:cxnSp>
        <p:nvCxnSpPr>
          <p:cNvPr id="44" name="43 - Ευθεία γραμμή σύνδεσης"/>
          <p:cNvCxnSpPr/>
          <p:nvPr/>
        </p:nvCxnSpPr>
        <p:spPr>
          <a:xfrm>
            <a:off x="0" y="836712"/>
            <a:ext cx="9144000" cy="0"/>
          </a:xfrm>
          <a:prstGeom prst="line">
            <a:avLst/>
          </a:prstGeom>
          <a:noFill/>
          <a:ln w="57150" cap="flat" cmpd="sng" algn="ctr">
            <a:solidFill>
              <a:srgbClr val="4BACC6">
                <a:lumMod val="75000"/>
              </a:srgbClr>
            </a:solidFill>
            <a:prstDash val="solid"/>
          </a:ln>
          <a:effectLst/>
        </p:spPr>
      </p:cxnSp>
      <p:sp>
        <p:nvSpPr>
          <p:cNvPr id="45" name="1 - Τίτλος"/>
          <p:cNvSpPr txBox="1">
            <a:spLocks/>
          </p:cNvSpPr>
          <p:nvPr/>
        </p:nvSpPr>
        <p:spPr>
          <a:xfrm>
            <a:off x="0" y="6597352"/>
            <a:ext cx="9144000" cy="260648"/>
          </a:xfrm>
          <a:prstGeom prst="rect">
            <a:avLst/>
          </a:prstGeom>
          <a:gradFill flip="none" rotWithShape="1">
            <a:gsLst>
              <a:gs pos="100000">
                <a:sysClr val="window" lastClr="FFFFFF"/>
              </a:gs>
              <a:gs pos="27000">
                <a:srgbClr val="95C9D7"/>
              </a:gs>
              <a:gs pos="100000">
                <a:srgbClr val="4BACC6">
                  <a:lumMod val="60000"/>
                  <a:lumOff val="40000"/>
                  <a:tint val="23500"/>
                  <a:satMod val="160000"/>
                </a:srgbClr>
              </a:gs>
            </a:gsLst>
            <a:lin ang="0" scaled="1"/>
            <a:tileRect/>
          </a:gradFill>
          <a:ln w="3175" cap="flat" cmpd="sng" algn="ctr">
            <a:noFill/>
            <a:prstDash val="solid"/>
          </a:ln>
          <a:effectLst/>
        </p:spPr>
        <p:txBody>
          <a:bodyPr vert="horz" lIns="91440" tIns="45720" rIns="91440" bIns="45720" rtlCol="0" anchor="ctr">
            <a:noAutofit/>
          </a:bodyPr>
          <a:lstStyle/>
          <a:p>
            <a:pPr algn="ctr" fontAlgn="auto">
              <a:spcBef>
                <a:spcPts val="0"/>
              </a:spcBef>
              <a:spcAft>
                <a:spcPts val="0"/>
              </a:spcAft>
              <a:defRPr/>
            </a:pPr>
            <a:endParaRPr lang="el-GR" sz="3200" kern="0" dirty="0">
              <a:solidFill>
                <a:prstClr val="black"/>
              </a:solidFill>
              <a:latin typeface="Bookman Old Style" pitchFamily="18" charset="0"/>
            </a:endParaRPr>
          </a:p>
        </p:txBody>
      </p:sp>
      <p:cxnSp>
        <p:nvCxnSpPr>
          <p:cNvPr id="46" name="45 - Ευθεία γραμμή σύνδεσης"/>
          <p:cNvCxnSpPr/>
          <p:nvPr/>
        </p:nvCxnSpPr>
        <p:spPr>
          <a:xfrm>
            <a:off x="0" y="6597352"/>
            <a:ext cx="9144000" cy="0"/>
          </a:xfrm>
          <a:prstGeom prst="line">
            <a:avLst/>
          </a:prstGeom>
          <a:noFill/>
          <a:ln w="3175" cap="flat" cmpd="sng" algn="ctr">
            <a:solidFill>
              <a:srgbClr val="4BACC6">
                <a:lumMod val="75000"/>
              </a:srgbClr>
            </a:solidFill>
            <a:prstDash val="solid"/>
          </a:ln>
          <a:effectLst/>
        </p:spPr>
      </p:cxnSp>
      <p:pic>
        <p:nvPicPr>
          <p:cNvPr id="47" name="Picture 2"/>
          <p:cNvPicPr>
            <a:picLocks noChangeAspect="1" noChangeArrowheads="1"/>
          </p:cNvPicPr>
          <p:nvPr/>
        </p:nvPicPr>
        <p:blipFill>
          <a:blip r:embed="rId2" cstate="print"/>
          <a:srcRect/>
          <a:stretch>
            <a:fillRect/>
          </a:stretch>
        </p:blipFill>
        <p:spPr bwMode="auto">
          <a:xfrm>
            <a:off x="0" y="0"/>
            <a:ext cx="780777" cy="785292"/>
          </a:xfrm>
          <a:prstGeom prst="rect">
            <a:avLst/>
          </a:prstGeom>
          <a:blipFill>
            <a:blip r:embed="rId3" cstate="print"/>
            <a:tile tx="0" ty="0" sx="100000" sy="100000" flip="none" algn="tl"/>
          </a:blipFill>
          <a:ln w="9525">
            <a:noFill/>
            <a:miter lim="800000"/>
            <a:headEnd/>
            <a:tailEnd/>
          </a:ln>
          <a:effectLst>
            <a:innerShdw blurRad="63500" dist="50800" dir="2700000">
              <a:prstClr val="black">
                <a:alpha val="50000"/>
              </a:prstClr>
            </a:innerShdw>
            <a:softEdge rad="63500"/>
          </a:effectLst>
        </p:spPr>
      </p:pic>
      <p:sp>
        <p:nvSpPr>
          <p:cNvPr id="57" name="56 - Ορθογώνιο"/>
          <p:cNvSpPr/>
          <p:nvPr/>
        </p:nvSpPr>
        <p:spPr>
          <a:xfrm>
            <a:off x="899592" y="836712"/>
            <a:ext cx="7560840" cy="461665"/>
          </a:xfrm>
          <a:prstGeom prst="rect">
            <a:avLst/>
          </a:prstGeom>
        </p:spPr>
        <p:txBody>
          <a:bodyPr wrap="square">
            <a:spAutoFit/>
          </a:bodyPr>
          <a:lstStyle/>
          <a:p>
            <a:r>
              <a:rPr lang="el-GR" i="1" u="sng" dirty="0">
                <a:solidFill>
                  <a:prstClr val="black"/>
                </a:solidFill>
                <a:latin typeface="Calibri"/>
              </a:rPr>
              <a:t>Διαμόρφωση του κύματος στην παράκτια ζώνη</a:t>
            </a:r>
            <a:r>
              <a:rPr lang="en-GB" i="1" u="sng" dirty="0">
                <a:solidFill>
                  <a:prstClr val="black"/>
                </a:solidFill>
                <a:latin typeface="Calibri"/>
              </a:rPr>
              <a:t>: </a:t>
            </a:r>
            <a:r>
              <a:rPr lang="el-GR" i="1" u="sng" dirty="0">
                <a:solidFill>
                  <a:srgbClr val="3333FF"/>
                </a:solidFill>
                <a:latin typeface="Calibri"/>
              </a:rPr>
              <a:t>Θραύση</a:t>
            </a:r>
            <a:endParaRPr lang="en-GB" i="1" u="sng" dirty="0">
              <a:solidFill>
                <a:srgbClr val="3333FF"/>
              </a:solidFill>
              <a:latin typeface="Calibri"/>
            </a:endParaRPr>
          </a:p>
        </p:txBody>
      </p:sp>
      <p:sp>
        <p:nvSpPr>
          <p:cNvPr id="19" name="Rectangle 6"/>
          <p:cNvSpPr>
            <a:spLocks noChangeArrowheads="1"/>
          </p:cNvSpPr>
          <p:nvPr/>
        </p:nvSpPr>
        <p:spPr bwMode="auto">
          <a:xfrm>
            <a:off x="2123728" y="1278624"/>
            <a:ext cx="5219700" cy="402546"/>
          </a:xfrm>
          <a:prstGeom prst="rect">
            <a:avLst/>
          </a:prstGeom>
          <a:noFill/>
          <a:ln w="9525" algn="ctr">
            <a:noFill/>
            <a:miter lim="800000"/>
            <a:headEnd/>
            <a:tailEnd/>
          </a:ln>
          <a:effectLst/>
        </p:spPr>
        <p:txBody>
          <a:bodyPr anchor="ctr">
            <a:spAutoFit/>
          </a:bodyPr>
          <a:lstStyle/>
          <a:p>
            <a:pPr algn="justLow">
              <a:lnSpc>
                <a:spcPct val="120000"/>
              </a:lnSpc>
            </a:pPr>
            <a:r>
              <a:rPr lang="el-GR" sz="1800" b="1" dirty="0">
                <a:solidFill>
                  <a:srgbClr val="3333FF"/>
                </a:solidFill>
                <a:latin typeface="Calibri" pitchFamily="34" charset="0"/>
                <a:cs typeface="Calibri" pitchFamily="34" charset="0"/>
              </a:rPr>
              <a:t>Θραύση στην παράκτια περιοχή (ρηχά νερά)</a:t>
            </a:r>
          </a:p>
        </p:txBody>
      </p:sp>
      <p:sp>
        <p:nvSpPr>
          <p:cNvPr id="11" name="Rectangle 15"/>
          <p:cNvSpPr>
            <a:spLocks noChangeArrowheads="1"/>
          </p:cNvSpPr>
          <p:nvPr/>
        </p:nvSpPr>
        <p:spPr bwMode="auto">
          <a:xfrm>
            <a:off x="395536" y="1854696"/>
            <a:ext cx="8568952" cy="3785652"/>
          </a:xfrm>
          <a:prstGeom prst="rect">
            <a:avLst/>
          </a:prstGeom>
          <a:noFill/>
          <a:ln w="9525" algn="ctr">
            <a:noFill/>
            <a:miter lim="800000"/>
            <a:headEnd/>
            <a:tailEnd/>
          </a:ln>
          <a:effectLst/>
        </p:spPr>
        <p:txBody>
          <a:bodyPr wrap="square" anchor="ctr">
            <a:spAutoFit/>
          </a:bodyPr>
          <a:lstStyle/>
          <a:p>
            <a:endParaRPr lang="el-GR" sz="2000" dirty="0">
              <a:latin typeface="Calibri" pitchFamily="34" charset="0"/>
              <a:cs typeface="Calibri" pitchFamily="34" charset="0"/>
            </a:endParaRPr>
          </a:p>
          <a:p>
            <a:r>
              <a:rPr lang="el-GR" sz="2000" dirty="0">
                <a:latin typeface="Calibri" pitchFamily="34" charset="0"/>
                <a:cs typeface="Calibri" pitchFamily="34" charset="0"/>
              </a:rPr>
              <a:t>Η θραύση συνοδεύεται από μετατροπή μέρους της κινητικής ενέργειας του κύματος σε τύρβη</a:t>
            </a:r>
            <a:r>
              <a:rPr lang="en-US" sz="2000" dirty="0">
                <a:latin typeface="Calibri" pitchFamily="34" charset="0"/>
                <a:cs typeface="Calibri" pitchFamily="34" charset="0"/>
              </a:rPr>
              <a:t>, </a:t>
            </a:r>
            <a:r>
              <a:rPr lang="el-GR" sz="2000" dirty="0">
                <a:latin typeface="Calibri" pitchFamily="34" charset="0"/>
                <a:cs typeface="Calibri" pitchFamily="34" charset="0"/>
              </a:rPr>
              <a:t>δηλαδή δημιουργούνται </a:t>
            </a:r>
            <a:endParaRPr lang="en-US" sz="2000" dirty="0">
              <a:latin typeface="Calibri" pitchFamily="34" charset="0"/>
              <a:cs typeface="Calibri" pitchFamily="34" charset="0"/>
            </a:endParaRPr>
          </a:p>
          <a:p>
            <a:endParaRPr lang="el-GR" sz="2000" dirty="0">
              <a:latin typeface="Calibri" pitchFamily="34" charset="0"/>
              <a:cs typeface="Calibri" pitchFamily="34" charset="0"/>
            </a:endParaRPr>
          </a:p>
          <a:p>
            <a:pPr marL="357188" indent="-357188">
              <a:buFont typeface="Wingdings" pitchFamily="2" charset="2"/>
              <a:buChar char="§"/>
            </a:pPr>
            <a:r>
              <a:rPr lang="el-GR" sz="2000" dirty="0">
                <a:latin typeface="Calibri" pitchFamily="34" charset="0"/>
                <a:cs typeface="Calibri" pitchFamily="34" charset="0"/>
              </a:rPr>
              <a:t>βίαιες αναταραχές και </a:t>
            </a:r>
            <a:r>
              <a:rPr lang="el-GR" sz="2000" dirty="0" err="1">
                <a:latin typeface="Calibri" pitchFamily="34" charset="0"/>
                <a:cs typeface="Calibri" pitchFamily="34" charset="0"/>
              </a:rPr>
              <a:t>στροβίλοι</a:t>
            </a:r>
            <a:r>
              <a:rPr lang="el-GR" sz="2000" dirty="0">
                <a:latin typeface="Calibri" pitchFamily="34" charset="0"/>
                <a:cs typeface="Calibri" pitchFamily="34" charset="0"/>
              </a:rPr>
              <a:t>, </a:t>
            </a:r>
          </a:p>
          <a:p>
            <a:pPr marL="357188" indent="-357188">
              <a:buFont typeface="Wingdings" pitchFamily="2" charset="2"/>
              <a:buChar char="§"/>
            </a:pPr>
            <a:r>
              <a:rPr lang="el-GR" sz="2000" dirty="0">
                <a:latin typeface="Calibri" pitchFamily="34" charset="0"/>
                <a:cs typeface="Calibri" pitchFamily="34" charset="0"/>
              </a:rPr>
              <a:t>έντονα τυρβώδη ροή, ανάμιξη με αέρα, </a:t>
            </a:r>
          </a:p>
          <a:p>
            <a:pPr marL="357188" indent="-357188">
              <a:buFont typeface="Wingdings" pitchFamily="2" charset="2"/>
              <a:buChar char="§"/>
            </a:pPr>
            <a:r>
              <a:rPr lang="el-GR" sz="2000" dirty="0">
                <a:latin typeface="Calibri" pitchFamily="34" charset="0"/>
                <a:cs typeface="Calibri" pitchFamily="34" charset="0"/>
              </a:rPr>
              <a:t>μεγάλη απώλεια ενέργειας (και συνεπώς μείωση του ύψους Η), </a:t>
            </a:r>
          </a:p>
          <a:p>
            <a:endParaRPr lang="el-GR" sz="2000" dirty="0">
              <a:latin typeface="Calibri" pitchFamily="34" charset="0"/>
              <a:cs typeface="Calibri" pitchFamily="34" charset="0"/>
            </a:endParaRPr>
          </a:p>
          <a:p>
            <a:endParaRPr lang="el-GR" sz="2000" dirty="0">
              <a:latin typeface="Calibri" pitchFamily="34" charset="0"/>
              <a:cs typeface="Calibri" pitchFamily="34" charset="0"/>
            </a:endParaRPr>
          </a:p>
          <a:p>
            <a:r>
              <a:rPr lang="el-GR" sz="2000" dirty="0">
                <a:latin typeface="Calibri" pitchFamily="34" charset="0"/>
                <a:cs typeface="Calibri" pitchFamily="34" charset="0"/>
              </a:rPr>
              <a:t>Επειδή το βάθος συνεχώς ελαττώνεται, η θραύση δεν σταματά. Συνεχίζεται ως την αναρρίχησή του κυματισμού στην ακτή. Η ζώνη που πραγματοποιείται η διεργασία ονομάζεται ζώνη θραύσης/ζώνη απόσβεσης</a:t>
            </a:r>
            <a:endParaRPr lang="el-GR" sz="2000" dirty="0">
              <a:solidFill>
                <a:srgbClr val="000000"/>
              </a:solidFill>
              <a:latin typeface="Calibri" pitchFamily="34" charset="0"/>
              <a:cs typeface="Calibri" pitchFamily="34" charset="0"/>
            </a:endParaRPr>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TotalTime>
  <Words>2518</Words>
  <Application>Microsoft Office PowerPoint</Application>
  <PresentationFormat>Προβολή στην οθόνη (4:3)</PresentationFormat>
  <Paragraphs>279</Paragraphs>
  <Slides>38</Slides>
  <Notes>16</Notes>
  <HiddenSlides>0</HiddenSlides>
  <MMClips>0</MMClips>
  <ScaleCrop>false</ScaleCrop>
  <HeadingPairs>
    <vt:vector size="8" baseType="variant">
      <vt:variant>
        <vt:lpstr>Γραμματοσειρές που χρησιμοποιούνται</vt:lpstr>
      </vt:variant>
      <vt:variant>
        <vt:i4>6</vt:i4>
      </vt:variant>
      <vt:variant>
        <vt:lpstr>Θέμα</vt:lpstr>
      </vt:variant>
      <vt:variant>
        <vt:i4>5</vt:i4>
      </vt:variant>
      <vt:variant>
        <vt:lpstr>Ενσωματωμένοι διακομιστές OLE</vt:lpstr>
      </vt:variant>
      <vt:variant>
        <vt:i4>2</vt:i4>
      </vt:variant>
      <vt:variant>
        <vt:lpstr>Τίτλοι διαφανειών</vt:lpstr>
      </vt:variant>
      <vt:variant>
        <vt:i4>38</vt:i4>
      </vt:variant>
    </vt:vector>
  </HeadingPairs>
  <TitlesOfParts>
    <vt:vector size="51" baseType="lpstr">
      <vt:lpstr>Arial</vt:lpstr>
      <vt:lpstr>Bookman Old Style</vt:lpstr>
      <vt:lpstr>Calibri</vt:lpstr>
      <vt:lpstr>Courier New</vt:lpstr>
      <vt:lpstr>Times New Roman</vt:lpstr>
      <vt:lpstr>Wingdings</vt:lpstr>
      <vt:lpstr>Θέμα του Office</vt:lpstr>
      <vt:lpstr>1_Default Design</vt:lpstr>
      <vt:lpstr>Default Design</vt:lpstr>
      <vt:lpstr>1_Θέμα του Office</vt:lpstr>
      <vt:lpstr>2_Default Design</vt:lpstr>
      <vt:lpstr>Equation</vt:lpstr>
      <vt:lpstr>Εξίσωση</vt:lpstr>
      <vt:lpstr>Παρουσίαση του PowerPoint</vt:lpstr>
      <vt:lpstr>Παρουσίαση του PowerPoint</vt:lpstr>
      <vt:lpstr>Κυματομηχανική</vt:lpstr>
      <vt:lpstr>Κυματομηχανική</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Κυματομηχανική</vt:lpstr>
      <vt:lpstr>Κυματομηχανική</vt:lpstr>
      <vt:lpstr>Παρουσίαση του PowerPoint</vt:lpstr>
      <vt:lpstr>Κυματομηχανική</vt:lpstr>
      <vt:lpstr>Κυματομηχανική</vt:lpstr>
      <vt:lpstr>Κυματομηχανική</vt:lpstr>
      <vt:lpstr>Κυματομηχανική</vt:lpstr>
      <vt:lpstr>Κυματομηχανική</vt:lpstr>
      <vt:lpstr>Κυματομηχανική</vt:lpstr>
      <vt:lpstr>Κυματομηχανική</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Dept of Marine Science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Δυναμική ιζημάτων: Ορισμός και ερευνητικές μέθοδοι</dc:title>
  <dc:creator>afv</dc:creator>
  <cp:lastModifiedBy>Adonis Velegrakis</cp:lastModifiedBy>
  <cp:revision>278</cp:revision>
  <dcterms:created xsi:type="dcterms:W3CDTF">2004-03-01T16:33:06Z</dcterms:created>
  <dcterms:modified xsi:type="dcterms:W3CDTF">2026-03-23T14:57:39Z</dcterms:modified>
</cp:coreProperties>
</file>