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65" r:id="rId2"/>
  </p:sldMasterIdLst>
  <p:notesMasterIdLst>
    <p:notesMasterId r:id="rId34"/>
  </p:notesMasterIdLst>
  <p:sldIdLst>
    <p:sldId id="342" r:id="rId3"/>
    <p:sldId id="343" r:id="rId4"/>
    <p:sldId id="344" r:id="rId5"/>
    <p:sldId id="345" r:id="rId6"/>
    <p:sldId id="348" r:id="rId7"/>
    <p:sldId id="371" r:id="rId8"/>
    <p:sldId id="372" r:id="rId9"/>
    <p:sldId id="354" r:id="rId10"/>
    <p:sldId id="403" r:id="rId11"/>
    <p:sldId id="404" r:id="rId12"/>
    <p:sldId id="405" r:id="rId13"/>
    <p:sldId id="406" r:id="rId14"/>
    <p:sldId id="407" r:id="rId15"/>
    <p:sldId id="419" r:id="rId16"/>
    <p:sldId id="408" r:id="rId17"/>
    <p:sldId id="409" r:id="rId18"/>
    <p:sldId id="410" r:id="rId19"/>
    <p:sldId id="411" r:id="rId20"/>
    <p:sldId id="412" r:id="rId21"/>
    <p:sldId id="413" r:id="rId22"/>
    <p:sldId id="414" r:id="rId23"/>
    <p:sldId id="400" r:id="rId24"/>
    <p:sldId id="358" r:id="rId25"/>
    <p:sldId id="361" r:id="rId26"/>
    <p:sldId id="366" r:id="rId27"/>
    <p:sldId id="399" r:id="rId28"/>
    <p:sldId id="420" r:id="rId29"/>
    <p:sldId id="421" r:id="rId30"/>
    <p:sldId id="416" r:id="rId31"/>
    <p:sldId id="417" r:id="rId32"/>
    <p:sldId id="418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76FB1"/>
    <a:srgbClr val="6699FF"/>
    <a:srgbClr val="CCFF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99755" autoAdjust="0"/>
  </p:normalViewPr>
  <p:slideViewPr>
    <p:cSldViewPr>
      <p:cViewPr varScale="1">
        <p:scale>
          <a:sx n="86" d="100"/>
          <a:sy n="86" d="100"/>
        </p:scale>
        <p:origin x="48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C48A975-6B84-4B4E-B40A-7CA7474B1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8BE5B-C0C5-4342-AE5D-67CA1E63EACE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34820" name="Θέση αριθμού διαφάνειας 3"/>
          <p:cNvSpPr txBox="1">
            <a:spLocks noGrp="1"/>
          </p:cNvSpPr>
          <p:nvPr/>
        </p:nvSpPr>
        <p:spPr bwMode="auto">
          <a:xfrm>
            <a:off x="3885010" y="8684685"/>
            <a:ext cx="2971800" cy="45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10855A5-E403-48A7-9304-7696685C11EB}" type="slidenum">
              <a:rPr lang="el-GR" altLang="el-GR" sz="1200"/>
              <a:pPr algn="r"/>
              <a:t>25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34820" name="Θέση αριθμού διαφάνειας 3"/>
          <p:cNvSpPr txBox="1">
            <a:spLocks noGrp="1"/>
          </p:cNvSpPr>
          <p:nvPr/>
        </p:nvSpPr>
        <p:spPr bwMode="auto">
          <a:xfrm>
            <a:off x="3885010" y="8684685"/>
            <a:ext cx="2971800" cy="45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10855A5-E403-48A7-9304-7696685C11EB}" type="slidenum">
              <a:rPr lang="el-GR" altLang="el-GR" sz="1200"/>
              <a:pPr algn="r"/>
              <a:t>26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34820" name="Θέση αριθμού διαφάνειας 3"/>
          <p:cNvSpPr txBox="1">
            <a:spLocks noGrp="1"/>
          </p:cNvSpPr>
          <p:nvPr/>
        </p:nvSpPr>
        <p:spPr bwMode="auto">
          <a:xfrm>
            <a:off x="3885010" y="8684685"/>
            <a:ext cx="2971800" cy="45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10855A5-E403-48A7-9304-7696685C11EB}" type="slidenum">
              <a:rPr lang="el-GR" altLang="el-GR" sz="1200"/>
              <a:pPr algn="r"/>
              <a:t>27</a:t>
            </a:fld>
            <a:endParaRPr lang="el-GR" altLang="el-GR" sz="1200"/>
          </a:p>
        </p:txBody>
      </p:sp>
    </p:spTree>
    <p:extLst>
      <p:ext uri="{BB962C8B-B14F-4D97-AF65-F5344CB8AC3E}">
        <p14:creationId xmlns:p14="http://schemas.microsoft.com/office/powerpoint/2010/main" val="3918941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8196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97B53A-AE7F-4660-BC9D-16597BD62F3E}" type="slidenum">
              <a:rPr lang="el-GR" altLang="el-GR"/>
              <a:pPr/>
              <a:t>29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1024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EA8633-CC28-43CD-A20B-442AA3625F6E}" type="slidenum">
              <a:rPr lang="el-GR" altLang="el-GR"/>
              <a:pPr/>
              <a:t>30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18436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D8442B-1258-4EBD-9FAD-398BBC57E107}" type="slidenum">
              <a:rPr lang="el-GR" altLang="el-GR"/>
              <a:pPr/>
              <a:t>5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2048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D1334D-0C84-4E3B-9B23-4D1F5736C0A8}" type="slidenum">
              <a:rPr lang="el-GR" altLang="el-GR"/>
              <a:pPr/>
              <a:t>6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2048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D1334D-0C84-4E3B-9B23-4D1F5736C0A8}" type="slidenum">
              <a:rPr lang="el-GR" altLang="el-GR"/>
              <a:pPr/>
              <a:t>7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3072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36269A-D70E-40A1-8FBA-FB3C770713E8}" type="slidenum">
              <a:rPr lang="el-GR" altLang="el-GR"/>
              <a:pPr/>
              <a:t>8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3277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0F4B66-878C-4B23-9F54-9B5318C4C087}" type="slidenum">
              <a:rPr lang="el-GR" altLang="el-GR"/>
              <a:pPr/>
              <a:t>14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6148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14A0E4-7A52-4961-816A-4C60332D3B8D}" type="slidenum">
              <a:rPr lang="el-GR" altLang="el-GR"/>
              <a:pPr/>
              <a:t>22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6148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14A0E4-7A52-4961-816A-4C60332D3B8D}" type="slidenum">
              <a:rPr lang="el-GR" altLang="el-GR"/>
              <a:pPr/>
              <a:t>23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28676" name="Θέση αριθμού διαφάνειας 3"/>
          <p:cNvSpPr txBox="1">
            <a:spLocks noGrp="1"/>
          </p:cNvSpPr>
          <p:nvPr/>
        </p:nvSpPr>
        <p:spPr bwMode="auto">
          <a:xfrm>
            <a:off x="3885010" y="8684685"/>
            <a:ext cx="2971800" cy="45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A4D06B9-0724-4C45-B9C2-F16932862549}" type="slidenum">
              <a:rPr lang="el-GR" altLang="el-GR" sz="1200"/>
              <a:pPr algn="r"/>
              <a:t>24</a:t>
            </a:fld>
            <a:endParaRPr lang="el-GR" altLang="el-G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0FD162-654B-4C58-BF7A-4D057B96497A}" type="datetimeFigureOut">
              <a:rPr lang="el-GR"/>
              <a:pPr>
                <a:defRPr/>
              </a:pPr>
              <a:t>18/5/2026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B2C4C54-690E-40BE-B07F-60FA2E3E1DB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69EB978-1C90-4D59-8E13-A85125AE4FCF}" type="datetimeFigureOut">
              <a:rPr lang="el-GR"/>
              <a:pPr>
                <a:defRPr/>
              </a:pPr>
              <a:t>18/5/2026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BE71E5C-7CD4-4F39-AFD1-6D867A90543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8BA87D6-F0EB-4576-8824-500182F57F80}" type="datetimeFigureOut">
              <a:rPr lang="el-GR"/>
              <a:pPr>
                <a:defRPr/>
              </a:pPr>
              <a:t>18/5/2026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0502A93-59F6-4EC1-8183-9E1A474DC26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153D7-6070-4DDD-8EE6-4C4D2C0B66EF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18/5/2026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F3DF6-EC46-4F08-8287-10D7873F6D8C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47835-AEFD-4C51-9E57-1130F4431BA4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18/5/2026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BF20D-F7D9-40E9-875C-FF5B261499CE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E4488-7333-46E6-A24C-8C008E04B0BD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18/5/2026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5C75-72FA-49A5-9E23-52F184BA0518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14E66-3850-4720-A763-AF2E2BA26A24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18/5/2026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35B3E-BF50-4578-9660-570E535C4956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A2B66-D8D0-46D7-A048-8F65051393A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18/5/2026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192B7-CF98-4C2B-8551-A5F153C88A22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7F82B-E296-4561-989F-694B863CE04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18/5/2026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487E3-D0F4-4240-90A6-4CE265E0396D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2E330-1DA3-4672-BF8B-C5EC9919AC23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18/5/2026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F7521-B88B-4986-84AA-67827F1A3BE6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A1C1-AA6D-4204-9CED-4AAEDAC7FC16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18/5/2026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5261-ADCA-4D50-8C72-D5A50AE51C52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218832B-5B31-4593-9AAF-4FDC1176A122}" type="datetimeFigureOut">
              <a:rPr lang="el-GR"/>
              <a:pPr>
                <a:defRPr/>
              </a:pPr>
              <a:t>18/5/2026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BBE54AE-7670-4CD7-ACF5-1B3E1312FF0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F3195-1319-460D-820F-837A155D9439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18/5/2026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27F0E-DDC9-47FF-8148-9D165EEEFC47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242D3-1BDC-4086-B61F-2C9883737FE5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18/5/2026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AD6B-3D3A-4345-9C51-C047D5469352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E72EA-FB87-4DD2-BB3D-1834FC350A47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18/5/2026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22F36-5C58-4745-9070-4F9BC99E4D70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B53AF86-3FA9-4CB9-8716-D78C7B62B1EE}" type="datetimeFigureOut">
              <a:rPr lang="el-GR"/>
              <a:pPr>
                <a:defRPr/>
              </a:pPr>
              <a:t>18/5/2026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6B59908-0810-4902-915E-5CD81D5C00D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E96A18-6A03-4005-95F0-A35E81D5B798}" type="datetimeFigureOut">
              <a:rPr lang="el-GR"/>
              <a:pPr>
                <a:defRPr/>
              </a:pPr>
              <a:t>18/5/2026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04EC5EA-8BFD-4654-A1CB-DC199DFF7B5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721CEBD-CC65-4462-9A05-6E82C79576C8}" type="datetimeFigureOut">
              <a:rPr lang="el-GR"/>
              <a:pPr>
                <a:defRPr/>
              </a:pPr>
              <a:t>18/5/2026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183048B-9261-4925-9C44-9CF1803A7BE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8C20299-42FD-462C-A8D9-F8382889D416}" type="datetimeFigureOut">
              <a:rPr lang="el-GR"/>
              <a:pPr>
                <a:defRPr/>
              </a:pPr>
              <a:t>18/5/2026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936A4F9-FF3D-4696-AF5D-DD8603EFD01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66200AD-191B-422C-8787-209A7E497072}" type="datetimeFigureOut">
              <a:rPr lang="el-GR"/>
              <a:pPr>
                <a:defRPr/>
              </a:pPr>
              <a:t>18/5/2026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E021839-BFFD-4425-9EF0-E52B7FF0595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A63C18E-E194-47E1-8194-5689220C9EE7}" type="datetimeFigureOut">
              <a:rPr lang="el-GR"/>
              <a:pPr>
                <a:defRPr/>
              </a:pPr>
              <a:t>18/5/2026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FF91D4A-CD38-4018-AE85-7370CB88D8F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9278111-178A-4155-972A-0862A4EA15A8}" type="datetimeFigureOut">
              <a:rPr lang="el-GR"/>
              <a:pPr>
                <a:defRPr/>
              </a:pPr>
              <a:t>18/5/2026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F3CE175-B1C1-4997-858D-E036D160E45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Kλικ για επεξεργασία του τίτλου</a:t>
            </a:r>
          </a:p>
        </p:txBody>
      </p:sp>
      <p:sp>
        <p:nvSpPr>
          <p:cNvPr id="4099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B26C186-3581-4F41-B5EA-13F46FA3609D}" type="datetimeFigureOut">
              <a:rPr lang="el-GR"/>
              <a:pPr>
                <a:defRPr/>
              </a:pPr>
              <a:t>18/5/2026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C8C684D-A09A-4769-A5B8-FB34AF3AA5C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title style</a:t>
            </a:r>
            <a:endParaRPr lang="el-GR" altLang="el-G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B69588-7404-4D23-806C-86F35FA3A186}" type="datetimeFigureOut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18/5/2026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F29906-8BCD-40DD-8C31-E30D7211AD15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5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2.jpeg"/><Relationship Id="rId5" Type="http://schemas.openxmlformats.org/officeDocument/2006/relationships/image" Target="../media/image54.png"/><Relationship Id="rId10" Type="http://schemas.openxmlformats.org/officeDocument/2006/relationships/image" Target="../media/image1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ISAVELA\Desktop\All%20desk\New%20folder%20(3)\deskk\&#928;&#913;&#929;&#913;&#922;&#932;&#921;&#913;%20&#924;&#919;&#935;&#913;&#925;&#921;&#922;&#919;\2019\final\kamari_worm.avi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14313" y="214313"/>
            <a:ext cx="8750300" cy="6500812"/>
          </a:xfrm>
          <a:prstGeom prst="rect">
            <a:avLst/>
          </a:prstGeom>
          <a:noFill/>
          <a:ln w="73025" cmpd="thickThin">
            <a:solidFill>
              <a:srgbClr val="176FB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FF66"/>
              </a:buClr>
            </a:pPr>
            <a:endParaRPr lang="el-GR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912" y="339452"/>
            <a:ext cx="1046683" cy="105273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2214563" y="214313"/>
            <a:ext cx="46815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l-GR" sz="2000" dirty="0">
                <a:solidFill>
                  <a:srgbClr val="000000"/>
                </a:solidFill>
                <a:latin typeface="Calibri" pitchFamily="34" charset="0"/>
              </a:rPr>
              <a:t>ΠΑΝΕΠΙΣΤΗΜΙΟ ΑΙΓΑΙΟΥ</a:t>
            </a:r>
          </a:p>
          <a:p>
            <a:pPr algn="ctr">
              <a:lnSpc>
                <a:spcPct val="120000"/>
              </a:lnSpc>
            </a:pPr>
            <a:r>
              <a:rPr lang="el-GR" sz="2000">
                <a:solidFill>
                  <a:srgbClr val="000000"/>
                </a:solidFill>
                <a:latin typeface="Calibri" pitchFamily="34" charset="0"/>
              </a:rPr>
              <a:t>ΤΜΗΜΑ ΩΚΕΑΝΟΓΡΑΦΙΑΣ ΚΑΙ ΘΑΛΑΣΣΙΩΝ ΒΙΟΕΠΙΣΤΗΜΩΝ</a:t>
            </a: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59632" y="2780928"/>
            <a:ext cx="6848351" cy="12241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kumimoji="1" lang="el-GR" altLang="ja-JP" sz="3200" b="1" kern="0" dirty="0">
                <a:latin typeface="+mj-lt"/>
                <a:ea typeface="+mj-ea"/>
                <a:cs typeface="+mj-cs"/>
              </a:rPr>
              <a:t>ΠΑΡΑΚΤΙΑ ΜΟΡΦΟΔΥΝΑΜΙΚΗ ΚΑΙ ΜΗΧΑΝΙΚΗ</a:t>
            </a:r>
            <a:endParaRPr kumimoji="1" lang="en-US" altLang="ja-JP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2 - Υπότιτλος">
            <a:extLst>
              <a:ext uri="{FF2B5EF4-FFF2-40B4-BE49-F238E27FC236}">
                <a16:creationId xmlns:a16="http://schemas.microsoft.com/office/drawing/2014/main" id="{47A586FB-754B-D5AD-FE86-3888B2996159}"/>
              </a:ext>
            </a:extLst>
          </p:cNvPr>
          <p:cNvSpPr txBox="1">
            <a:spLocks/>
          </p:cNvSpPr>
          <p:nvPr/>
        </p:nvSpPr>
        <p:spPr bwMode="auto">
          <a:xfrm>
            <a:off x="1403648" y="5085184"/>
            <a:ext cx="64008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i="1" dirty="0">
                <a:solidFill>
                  <a:schemeClr val="tx1"/>
                </a:solidFill>
              </a:rPr>
              <a:t>A. </a:t>
            </a:r>
            <a:r>
              <a:rPr lang="el-GR" sz="2400" i="1" dirty="0" err="1">
                <a:solidFill>
                  <a:schemeClr val="tx1"/>
                </a:solidFill>
              </a:rPr>
              <a:t>Βελεγράκης</a:t>
            </a:r>
            <a:r>
              <a:rPr lang="el-GR" sz="2400" i="1" dirty="0">
                <a:solidFill>
                  <a:schemeClr val="tx1"/>
                </a:solidFill>
              </a:rPr>
              <a:t>, Θ. Χασιώτης, Ι. </a:t>
            </a:r>
            <a:r>
              <a:rPr lang="el-GR" sz="2400" i="1" dirty="0" err="1">
                <a:solidFill>
                  <a:schemeClr val="tx1"/>
                </a:solidFill>
              </a:rPr>
              <a:t>Μονιούδη</a:t>
            </a:r>
            <a:endParaRPr lang="el-GR" sz="2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364F0-B7B8-4BBA-905F-92984A5C76AA}"/>
              </a:ext>
            </a:extLst>
          </p:cNvPr>
          <p:cNvSpPr txBox="1"/>
          <p:nvPr/>
        </p:nvSpPr>
        <p:spPr>
          <a:xfrm>
            <a:off x="7308304" y="5950924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+mj-lt"/>
              </a:rPr>
              <a:t>202</a:t>
            </a:r>
            <a:r>
              <a:rPr lang="en-US" sz="2000" dirty="0">
                <a:latin typeface="+mj-lt"/>
              </a:rPr>
              <a:t>5-2026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C:\Users\Beachtour-WorkSt-B\Desktop\ad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7125395">
            <a:off x="350043" y="-137318"/>
            <a:ext cx="2976563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14 - TextBox"/>
          <p:cNvSpPr txBox="1">
            <a:spLocks noChangeArrowheads="1"/>
          </p:cNvSpPr>
          <p:nvPr/>
        </p:nvSpPr>
        <p:spPr bwMode="auto">
          <a:xfrm>
            <a:off x="1357313" y="357188"/>
            <a:ext cx="367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Acoustic Doppler </a:t>
            </a:r>
            <a:r>
              <a:rPr lang="en-US" altLang="el-GR" sz="18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Velocimeter</a:t>
            </a:r>
            <a:r>
              <a:rPr lang="en-US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 (ADV)</a:t>
            </a:r>
          </a:p>
        </p:txBody>
      </p:sp>
      <p:sp>
        <p:nvSpPr>
          <p:cNvPr id="4100" name="17 - TextBox"/>
          <p:cNvSpPr txBox="1">
            <a:spLocks noChangeArrowheads="1"/>
          </p:cNvSpPr>
          <p:nvPr/>
        </p:nvSpPr>
        <p:spPr bwMode="auto">
          <a:xfrm>
            <a:off x="97658" y="1758658"/>
            <a:ext cx="5322888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l-GR" sz="1700" b="1" u="sng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Αρχή Λειτουργίας</a:t>
            </a:r>
            <a:endParaRPr lang="en-US" altLang="el-GR" sz="1700" b="1" u="sng" dirty="0">
              <a:solidFill>
                <a:srgbClr val="176FB1"/>
              </a:solidFill>
              <a:latin typeface="Calibri" pitchFamily="34" charset="0"/>
              <a:cs typeface="Arial" charset="0"/>
            </a:endParaRPr>
          </a:p>
          <a:p>
            <a:endParaRPr lang="el-GR" altLang="el-GR" sz="1700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marL="171450" indent="-171450" algn="just">
              <a:spcAft>
                <a:spcPts val="600"/>
              </a:spcAft>
            </a:pPr>
            <a:r>
              <a:rPr lang="el-GR" altLang="el-GR" sz="1700" dirty="0">
                <a:latin typeface="Calibri" pitchFamily="34" charset="0"/>
                <a:cs typeface="Arial" charset="0"/>
              </a:rPr>
              <a:t>Εκπομπή ζεύγους ηχητικών παλμών συγκεκριμένης συχνότητας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 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 </a:t>
            </a:r>
            <a:r>
              <a:rPr lang="en-US" altLang="el-GR" sz="17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(</a:t>
            </a:r>
            <a:r>
              <a:rPr lang="en-US" altLang="el-GR" sz="17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Fo</a:t>
            </a:r>
            <a:r>
              <a:rPr lang="en-US" altLang="el-GR" sz="17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)</a:t>
            </a:r>
          </a:p>
          <a:p>
            <a:pPr marL="171450" indent="-171450" algn="just">
              <a:spcAft>
                <a:spcPts val="600"/>
              </a:spcAft>
            </a:pPr>
            <a:r>
              <a:rPr lang="el-GR" altLang="el-GR" sz="1700" dirty="0">
                <a:latin typeface="Calibri" pitchFamily="34" charset="0"/>
                <a:cs typeface="Arial" charset="0"/>
              </a:rPr>
              <a:t>Τμήμα του εκπεμπόμενου ηχητικού κύματος/παλμών συναντά ηχητικούς </a:t>
            </a:r>
            <a:r>
              <a:rPr lang="el-GR" altLang="el-GR" sz="1700" dirty="0" err="1">
                <a:latin typeface="Calibri" pitchFamily="34" charset="0"/>
                <a:cs typeface="Arial" charset="0"/>
              </a:rPr>
              <a:t>ανακλαστές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 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(</a:t>
            </a:r>
            <a:r>
              <a:rPr lang="el-GR" altLang="el-GR" sz="1700" dirty="0" err="1">
                <a:latin typeface="Calibri" pitchFamily="34" charset="0"/>
                <a:cs typeface="Arial" charset="0"/>
              </a:rPr>
              <a:t>π.χ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 αιωρούμενο υλικό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) 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και ανακλάται πίσω στο 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ADV</a:t>
            </a:r>
          </a:p>
          <a:p>
            <a:pPr marL="171450" indent="-171450" algn="just">
              <a:spcAft>
                <a:spcPts val="600"/>
              </a:spcAft>
            </a:pPr>
            <a:r>
              <a:rPr lang="el-GR" altLang="el-GR" sz="1700" dirty="0">
                <a:latin typeface="Calibri" pitchFamily="34" charset="0"/>
                <a:cs typeface="Arial" charset="0"/>
              </a:rPr>
              <a:t>Το ανακλώμενο ηχητικό σήμα/συχνότητα </a:t>
            </a:r>
            <a:r>
              <a:rPr lang="en-US" altLang="el-GR" sz="17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(</a:t>
            </a:r>
            <a:r>
              <a:rPr lang="en-US" altLang="el-GR" sz="17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Fd</a:t>
            </a:r>
            <a:r>
              <a:rPr lang="el-GR" altLang="el-GR" sz="17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, 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"Doppler Shift") 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καταγράφεται από τους 3 ηχητικούς δέκτες (βραχίονες). Η ταχύτητα του κινούμενου σωματιδίου/ηχητικού </a:t>
            </a:r>
            <a:r>
              <a:rPr lang="el-GR" altLang="el-GR" sz="1700" dirty="0" err="1">
                <a:latin typeface="Calibri" pitchFamily="34" charset="0"/>
                <a:cs typeface="Arial" charset="0"/>
              </a:rPr>
              <a:t>ανακλαστή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 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(</a:t>
            </a:r>
            <a:r>
              <a:rPr lang="en-US" altLang="el-GR" sz="17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V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)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 είναι και η ταχύτητα του νερού </a:t>
            </a:r>
            <a:endParaRPr lang="en-US" altLang="el-GR" sz="1700" dirty="0">
              <a:latin typeface="Calibri" pitchFamily="34" charset="0"/>
              <a:cs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27638" y="1631950"/>
            <a:ext cx="4206875" cy="3854450"/>
            <a:chOff x="6200890" y="4177041"/>
            <a:chExt cx="2966784" cy="2462058"/>
          </a:xfrm>
        </p:grpSpPr>
        <p:pic>
          <p:nvPicPr>
            <p:cNvPr id="4106" name="Picture 9" descr="C:\Users\Beachtour\Desktop\Captur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69430" y="4177041"/>
              <a:ext cx="2450306" cy="246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Arc 23"/>
            <p:cNvSpPr/>
            <p:nvPr/>
          </p:nvSpPr>
          <p:spPr>
            <a:xfrm>
              <a:off x="7399918" y="5315794"/>
              <a:ext cx="227267" cy="177454"/>
            </a:xfrm>
            <a:prstGeom prst="arc">
              <a:avLst>
                <a:gd name="adj1" fmla="val 1063111"/>
                <a:gd name="adj2" fmla="val 9665230"/>
              </a:avLst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108" name="Rectangle 24"/>
            <p:cNvSpPr>
              <a:spLocks noChangeArrowheads="1"/>
            </p:cNvSpPr>
            <p:nvPr/>
          </p:nvSpPr>
          <p:spPr bwMode="auto">
            <a:xfrm>
              <a:off x="6308304" y="5395395"/>
              <a:ext cx="861958" cy="294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sz="1200" b="1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Εκπεμπόμενοι </a:t>
              </a:r>
            </a:p>
            <a:p>
              <a:pPr algn="ctr"/>
              <a:r>
                <a:rPr lang="el-GR" sz="1200" b="1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ηχητικοί παλμοί</a:t>
              </a:r>
              <a:endParaRPr lang="en-US" sz="1200" b="1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4" name="Arc 33"/>
            <p:cNvSpPr/>
            <p:nvPr/>
          </p:nvSpPr>
          <p:spPr>
            <a:xfrm>
              <a:off x="7399918" y="5408070"/>
              <a:ext cx="227267" cy="177455"/>
            </a:xfrm>
            <a:prstGeom prst="arc">
              <a:avLst>
                <a:gd name="adj1" fmla="val 1063111"/>
                <a:gd name="adj2" fmla="val 9665230"/>
              </a:avLst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110" name="Rectangle 25"/>
            <p:cNvSpPr>
              <a:spLocks noChangeArrowheads="1"/>
            </p:cNvSpPr>
            <p:nvPr/>
          </p:nvSpPr>
          <p:spPr bwMode="auto">
            <a:xfrm>
              <a:off x="6200890" y="6344190"/>
              <a:ext cx="1205880" cy="294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sz="1200" b="1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Κινούμενο σωματίδιο</a:t>
              </a:r>
              <a:endParaRPr lang="en-US" sz="1200" b="1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  <a:p>
              <a:pPr algn="ctr"/>
              <a:r>
                <a:rPr lang="en-US" sz="1200" b="1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(</a:t>
              </a:r>
              <a:r>
                <a:rPr lang="el-GR" sz="1200" b="1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Ηχητικός ανακλαστής</a:t>
              </a:r>
              <a:r>
                <a:rPr lang="en-US" sz="1200" b="1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)</a:t>
              </a:r>
              <a:endParaRPr lang="en-US" sz="12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111" name="Rectangle 28"/>
            <p:cNvSpPr>
              <a:spLocks noChangeArrowheads="1"/>
            </p:cNvSpPr>
            <p:nvPr/>
          </p:nvSpPr>
          <p:spPr bwMode="auto">
            <a:xfrm>
              <a:off x="7871530" y="5854344"/>
              <a:ext cx="1296144" cy="412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sz="1200" b="1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Ανακλώμενοι         ηχητικοί παλμοί</a:t>
              </a:r>
              <a:endParaRPr lang="en-US" sz="1200" b="1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  <a:p>
              <a:pPr algn="ctr"/>
              <a:r>
                <a:rPr lang="en-US" sz="1200" b="1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(Doppler Shifted)</a:t>
              </a:r>
              <a:endParaRPr lang="en-US" sz="12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 flipV="1">
              <a:off x="7149141" y="5502375"/>
              <a:ext cx="28996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058"/>
            <p:cNvGrpSpPr>
              <a:grpSpLocks/>
            </p:cNvGrpSpPr>
            <p:nvPr/>
          </p:nvGrpSpPr>
          <p:grpSpPr bwMode="auto">
            <a:xfrm>
              <a:off x="7406903" y="5756452"/>
              <a:ext cx="227783" cy="266495"/>
              <a:chOff x="7419194" y="5697070"/>
              <a:chExt cx="227783" cy="266495"/>
            </a:xfrm>
          </p:grpSpPr>
          <p:sp>
            <p:nvSpPr>
              <p:cNvPr id="45" name="Arc 44"/>
              <p:cNvSpPr/>
              <p:nvPr/>
            </p:nvSpPr>
            <p:spPr>
              <a:xfrm>
                <a:off x="7418927" y="5697513"/>
                <a:ext cx="228387" cy="177455"/>
              </a:xfrm>
              <a:prstGeom prst="arc">
                <a:avLst>
                  <a:gd name="adj1" fmla="val 1063111"/>
                  <a:gd name="adj2" fmla="val 9665230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Arc 46"/>
              <p:cNvSpPr/>
              <p:nvPr/>
            </p:nvSpPr>
            <p:spPr>
              <a:xfrm>
                <a:off x="7418927" y="5785734"/>
                <a:ext cx="228387" cy="177454"/>
              </a:xfrm>
              <a:prstGeom prst="arc">
                <a:avLst>
                  <a:gd name="adj1" fmla="val 1063111"/>
                  <a:gd name="adj2" fmla="val 9665230"/>
                </a:avLst>
              </a:prstGeom>
              <a:ln w="349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619672" y="5529671"/>
            <a:ext cx="1944687" cy="646112"/>
            <a:chOff x="827584" y="5634947"/>
            <a:chExt cx="1944216" cy="646331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>
              <a:off x="971600" y="5634947"/>
              <a:ext cx="169924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rgbClr val="0000FF"/>
                  </a:solidFill>
                  <a:latin typeface="Calibri" pitchFamily="34" charset="0"/>
                  <a:cs typeface="Arial" charset="0"/>
                </a:rPr>
                <a:t>V = (</a:t>
              </a:r>
              <a:r>
                <a:rPr lang="en-US" sz="1800" b="1" dirty="0" err="1">
                  <a:solidFill>
                    <a:srgbClr val="0000FF"/>
                  </a:solidFill>
                  <a:latin typeface="Calibri" pitchFamily="34" charset="0"/>
                  <a:cs typeface="Arial" charset="0"/>
                </a:rPr>
                <a:t>Fd</a:t>
              </a:r>
              <a:r>
                <a:rPr lang="en-US" sz="1800" b="1" dirty="0">
                  <a:solidFill>
                    <a:srgbClr val="0000FF"/>
                  </a:solidFill>
                  <a:latin typeface="Calibri" pitchFamily="34" charset="0"/>
                  <a:cs typeface="Arial" charset="0"/>
                </a:rPr>
                <a:t>/2Fo )*C </a:t>
              </a:r>
            </a:p>
            <a:p>
              <a:endParaRPr lang="en-US" sz="1800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27584" y="5634947"/>
              <a:ext cx="1944216" cy="4446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540571" y="6175783"/>
            <a:ext cx="4437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 = </a:t>
            </a:r>
            <a:r>
              <a:rPr lang="el-GR" sz="18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ταχύτητα ήχου στο </a:t>
            </a:r>
            <a:r>
              <a:rPr lang="el-GR" sz="1800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θαλ</a:t>
            </a:r>
            <a:r>
              <a:rPr lang="el-GR" sz="18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. νερό</a:t>
            </a:r>
            <a:r>
              <a:rPr lang="en-US" sz="18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, ~ 1500 m/s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Beachtour-WorkSt-B\Desktop\H-ADFM-Horizontal-Acoustic-Doppler-Flow-Me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2763"/>
            <a:ext cx="1973263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1 - TextBox"/>
          <p:cNvSpPr txBox="1">
            <a:spLocks noChangeArrowheads="1"/>
          </p:cNvSpPr>
          <p:nvPr/>
        </p:nvSpPr>
        <p:spPr bwMode="auto">
          <a:xfrm>
            <a:off x="38100" y="141288"/>
            <a:ext cx="410185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Acoustic Doppler Current Profiler (ADCP)</a:t>
            </a:r>
          </a:p>
        </p:txBody>
      </p:sp>
      <p:sp>
        <p:nvSpPr>
          <p:cNvPr id="5124" name="6 - TextBox"/>
          <p:cNvSpPr txBox="1">
            <a:spLocks noChangeArrowheads="1"/>
          </p:cNvSpPr>
          <p:nvPr/>
        </p:nvSpPr>
        <p:spPr bwMode="auto">
          <a:xfrm>
            <a:off x="107950" y="1785938"/>
            <a:ext cx="403200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altLang="el-GR" sz="1800" b="1" u="sng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Γιατί χρησιμοποιείται </a:t>
            </a:r>
            <a:r>
              <a:rPr lang="en-US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? </a:t>
            </a:r>
            <a:endParaRPr lang="el-GR" altLang="el-GR" sz="18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algn="ctr"/>
            <a:endParaRPr lang="en-US" altLang="el-GR" sz="4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r>
              <a:rPr lang="el-GR" altLang="el-GR" sz="1700" dirty="0">
                <a:latin typeface="Calibri" pitchFamily="34" charset="0"/>
                <a:cs typeface="Arial" charset="0"/>
              </a:rPr>
              <a:t>Καταγραφή </a:t>
            </a:r>
            <a:r>
              <a:rPr lang="el-GR" altLang="el-GR" sz="1700" b="1" dirty="0">
                <a:latin typeface="Calibri" pitchFamily="34" charset="0"/>
                <a:cs typeface="Arial" charset="0"/>
              </a:rPr>
              <a:t>πίεσης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 και </a:t>
            </a:r>
            <a:r>
              <a:rPr lang="el-GR" altLang="el-GR" sz="1700" b="1" dirty="0">
                <a:latin typeface="Calibri" pitchFamily="34" charset="0"/>
                <a:cs typeface="Arial" charset="0"/>
              </a:rPr>
              <a:t>ταχύτητας ρεύματος 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σε πολλαπλά κελιά (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bins) 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που καλύπτουν μεγάλη απόσταση, με μικρή όμως συχνότητα 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(1 Hz 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, 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1 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μέτρηση/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sec)</a:t>
            </a:r>
          </a:p>
        </p:txBody>
      </p:sp>
      <p:sp>
        <p:nvSpPr>
          <p:cNvPr id="5125" name="8 - Ορθογώνιο"/>
          <p:cNvSpPr>
            <a:spLocks noChangeArrowheads="1"/>
          </p:cNvSpPr>
          <p:nvPr/>
        </p:nvSpPr>
        <p:spPr bwMode="auto">
          <a:xfrm>
            <a:off x="38100" y="3540125"/>
            <a:ext cx="3957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altLang="el-GR" sz="1800" b="1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Κύρια στοιχεία του </a:t>
            </a:r>
            <a:r>
              <a:rPr lang="en-US" altLang="el-GR" sz="1800" b="1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ADCP</a:t>
            </a:r>
            <a:endParaRPr lang="el-GR" altLang="el-GR" sz="1800" b="1" dirty="0">
              <a:solidFill>
                <a:srgbClr val="176FB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t="7120" b="3554"/>
          <a:stretch>
            <a:fillRect/>
          </a:stretch>
        </p:blipFill>
        <p:spPr bwMode="auto">
          <a:xfrm>
            <a:off x="107950" y="3870325"/>
            <a:ext cx="3887788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 descr="C:\Users\Beachtour\Desktop\Capture.PNG"/>
          <p:cNvPicPr>
            <a:picLocks noChangeAspect="1" noChangeArrowheads="1"/>
          </p:cNvPicPr>
          <p:nvPr/>
        </p:nvPicPr>
        <p:blipFill rotWithShape="1">
          <a:blip r:embed="rId4" cstate="print"/>
          <a:srcRect l="11734"/>
          <a:stretch/>
        </p:blipFill>
        <p:spPr bwMode="auto">
          <a:xfrm>
            <a:off x="4877213" y="4365104"/>
            <a:ext cx="3474094" cy="2232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Rectangle 14"/>
          <p:cNvSpPr>
            <a:spLocks noChangeArrowheads="1"/>
          </p:cNvSpPr>
          <p:nvPr/>
        </p:nvSpPr>
        <p:spPr bwMode="auto">
          <a:xfrm>
            <a:off x="4191005" y="470520"/>
            <a:ext cx="1897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Αρχή Λειτουργίας</a:t>
            </a:r>
            <a:endParaRPr lang="el-GR" altLang="el-GR" sz="1800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129" name="Rectangle 22"/>
          <p:cNvSpPr>
            <a:spLocks noChangeArrowheads="1"/>
          </p:cNvSpPr>
          <p:nvPr/>
        </p:nvSpPr>
        <p:spPr bwMode="auto">
          <a:xfrm>
            <a:off x="4222754" y="778496"/>
            <a:ext cx="4783013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l-GR" sz="1700" dirty="0">
                <a:latin typeface="Calibri" pitchFamily="34" charset="0"/>
                <a:cs typeface="Arial" charset="0"/>
              </a:rPr>
              <a:t>Ο ηχητικός μετατροπέας (</a:t>
            </a:r>
            <a:r>
              <a:rPr lang="en-US" sz="1700" dirty="0">
                <a:latin typeface="Calibri" pitchFamily="34" charset="0"/>
                <a:cs typeface="Arial" charset="0"/>
              </a:rPr>
              <a:t>transducer) </a:t>
            </a:r>
            <a:r>
              <a:rPr lang="el-GR" sz="1700" dirty="0">
                <a:latin typeface="Calibri" pitchFamily="34" charset="0"/>
                <a:cs typeface="Arial" charset="0"/>
              </a:rPr>
              <a:t>εκπέμπει ηχητικά κύματα συγκεκριμένης συχνότητας λεπτής ακουστικής δέσμης </a:t>
            </a:r>
            <a:r>
              <a:rPr lang="en-US" sz="1700" dirty="0">
                <a:latin typeface="Calibri" pitchFamily="34" charset="0"/>
                <a:cs typeface="Arial" charset="0"/>
              </a:rPr>
              <a:t>(</a:t>
            </a:r>
            <a:r>
              <a:rPr lang="el-GR" sz="1700" dirty="0">
                <a:latin typeface="Calibri" pitchFamily="34" charset="0"/>
                <a:cs typeface="Arial" charset="0"/>
              </a:rPr>
              <a:t>γωνίας </a:t>
            </a:r>
            <a:r>
              <a:rPr lang="en-US" sz="1700" dirty="0">
                <a:latin typeface="Calibri" pitchFamily="34" charset="0"/>
                <a:cs typeface="Arial" charset="0"/>
              </a:rPr>
              <a:t>3°</a:t>
            </a:r>
            <a:r>
              <a:rPr lang="el-GR" sz="1700" dirty="0">
                <a:latin typeface="Calibri" pitchFamily="34" charset="0"/>
                <a:cs typeface="Arial" charset="0"/>
              </a:rPr>
              <a:t> ως προς τον άξονα</a:t>
            </a:r>
            <a:r>
              <a:rPr lang="en-US" sz="1700" dirty="0">
                <a:latin typeface="Calibri" pitchFamily="34" charset="0"/>
                <a:cs typeface="Arial" charset="0"/>
              </a:rPr>
              <a:t>) </a:t>
            </a:r>
          </a:p>
          <a:p>
            <a:pPr algn="just">
              <a:spcAft>
                <a:spcPts val="600"/>
              </a:spcAft>
            </a:pPr>
            <a:r>
              <a:rPr lang="el-GR" sz="1700" dirty="0">
                <a:latin typeface="Calibri" pitchFamily="34" charset="0"/>
                <a:cs typeface="Arial" charset="0"/>
              </a:rPr>
              <a:t>Τμήμα των ηχητικών κυμάτων ανακλάται από ηχητικούς </a:t>
            </a:r>
            <a:r>
              <a:rPr lang="el-GR" sz="1700" dirty="0" err="1">
                <a:latin typeface="Calibri" pitchFamily="34" charset="0"/>
                <a:cs typeface="Arial" charset="0"/>
              </a:rPr>
              <a:t>ανακλαστές</a:t>
            </a:r>
            <a:r>
              <a:rPr lang="el-GR" sz="1700" dirty="0">
                <a:latin typeface="Calibri" pitchFamily="34" charset="0"/>
                <a:cs typeface="Arial" charset="0"/>
              </a:rPr>
              <a:t> πίσω στους ηχητικούς μετατροπείς</a:t>
            </a:r>
            <a:endParaRPr lang="en-US" sz="1700" dirty="0">
              <a:latin typeface="Calibri" pitchFamily="34" charset="0"/>
              <a:cs typeface="Arial" charset="0"/>
            </a:endParaRPr>
          </a:p>
          <a:p>
            <a:pPr algn="just">
              <a:spcAft>
                <a:spcPts val="600"/>
              </a:spcAft>
            </a:pPr>
            <a:r>
              <a:rPr lang="el-GR" sz="1700" dirty="0">
                <a:latin typeface="Calibri" pitchFamily="34" charset="0"/>
                <a:cs typeface="Arial" charset="0"/>
              </a:rPr>
              <a:t>Το ανακλώμενο ηχητικό σήμα  έχει συχνότητα που έχει μεταβληθεί </a:t>
            </a:r>
            <a:r>
              <a:rPr lang="en-US" sz="1700" dirty="0">
                <a:latin typeface="Calibri" pitchFamily="34" charset="0"/>
                <a:cs typeface="Arial" charset="0"/>
              </a:rPr>
              <a:t>(Doppler shifted) </a:t>
            </a:r>
            <a:r>
              <a:rPr lang="el-GR" sz="1700" dirty="0">
                <a:latin typeface="Calibri" pitchFamily="34" charset="0"/>
                <a:cs typeface="Arial" charset="0"/>
              </a:rPr>
              <a:t>ανάλογα με την ταχύτητα των ηχητικών </a:t>
            </a:r>
            <a:r>
              <a:rPr lang="el-GR" sz="1700" dirty="0" err="1">
                <a:latin typeface="Calibri" pitchFamily="34" charset="0"/>
                <a:cs typeface="Arial" charset="0"/>
              </a:rPr>
              <a:t>ανακλαστών</a:t>
            </a:r>
            <a:endParaRPr lang="el-GR" sz="1700" dirty="0">
              <a:latin typeface="Calibri" pitchFamily="34" charset="0"/>
              <a:cs typeface="Arial" charset="0"/>
            </a:endParaRPr>
          </a:p>
          <a:p>
            <a:pPr algn="just">
              <a:spcAft>
                <a:spcPts val="600"/>
              </a:spcAft>
            </a:pPr>
            <a:r>
              <a:rPr lang="el-GR" sz="1700" dirty="0">
                <a:latin typeface="Calibri" pitchFamily="34" charset="0"/>
                <a:cs typeface="Arial" charset="0"/>
              </a:rPr>
              <a:t>Το </a:t>
            </a:r>
            <a:r>
              <a:rPr lang="en-US" sz="1700" dirty="0">
                <a:latin typeface="Calibri" pitchFamily="34" charset="0"/>
                <a:cs typeface="Arial" charset="0"/>
              </a:rPr>
              <a:t>ADCP </a:t>
            </a:r>
            <a:r>
              <a:rPr lang="el-GR" sz="1700" dirty="0">
                <a:latin typeface="Calibri" pitchFamily="34" charset="0"/>
                <a:cs typeface="Arial" charset="0"/>
              </a:rPr>
              <a:t>χρησιμοποιεί τριγωνομετρία </a:t>
            </a:r>
            <a:r>
              <a:rPr lang="en-US" sz="1700" dirty="0">
                <a:latin typeface="Calibri" pitchFamily="34" charset="0"/>
                <a:cs typeface="Arial" charset="0"/>
              </a:rPr>
              <a:t> </a:t>
            </a:r>
            <a:r>
              <a:rPr lang="el-GR" sz="1700" dirty="0">
                <a:latin typeface="Calibri" pitchFamily="34" charset="0"/>
                <a:cs typeface="Arial" charset="0"/>
              </a:rPr>
              <a:t>για τον υπολογισμό των ρευματικών ταχυτήτων σε  ένα καθορισμένο εύρος απόστασης (κελιών - </a:t>
            </a:r>
            <a:r>
              <a:rPr lang="en-US" sz="1700" dirty="0">
                <a:latin typeface="Calibri" pitchFamily="34" charset="0"/>
                <a:cs typeface="Arial" charset="0"/>
              </a:rPr>
              <a:t>bins)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Users\Beachtour-WorkSt-B\Desktop\argonaut_adc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8880"/>
            <a:ext cx="7754938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90388" y="1231158"/>
            <a:ext cx="871463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l-GR" altLang="el-GR" sz="1800" b="1" u="sng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Παράδειγμα  εγκατάστασης  ενός οριζόντιου </a:t>
            </a:r>
            <a:r>
              <a:rPr lang="en-US" altLang="el-GR" sz="1800" b="1" u="sng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ADCP </a:t>
            </a:r>
            <a:r>
              <a:rPr lang="el-GR" altLang="el-GR" sz="1800" b="1" u="sng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με 2</a:t>
            </a:r>
            <a:r>
              <a:rPr lang="en-US" altLang="el-GR" sz="1800" b="1" u="sng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 </a:t>
            </a:r>
            <a:r>
              <a:rPr lang="el-GR" altLang="el-GR" sz="1800" b="1" u="sng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ηχητικούς μετατροπείς, </a:t>
            </a:r>
          </a:p>
          <a:p>
            <a:pPr>
              <a:spcAft>
                <a:spcPts val="600"/>
              </a:spcAft>
            </a:pPr>
            <a:r>
              <a:rPr lang="el-GR" altLang="el-GR" sz="1800" b="1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* δηλ. καταγραφή ρευματικών ταχυτήτων για τις 2 κύριες διαστάσεις του επιπέδου (</a:t>
            </a:r>
            <a:r>
              <a:rPr lang="en-US" altLang="el-GR" sz="1800" b="1" dirty="0" err="1">
                <a:solidFill>
                  <a:srgbClr val="176FB1"/>
                </a:solidFill>
                <a:latin typeface="Calibri" pitchFamily="34" charset="0"/>
                <a:cs typeface="Arial" charset="0"/>
              </a:rPr>
              <a:t>u,v</a:t>
            </a:r>
            <a:r>
              <a:rPr lang="en-US" altLang="el-GR" sz="1800" b="1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)</a:t>
            </a:r>
            <a:endParaRPr lang="en-US" sz="1800" dirty="0">
              <a:solidFill>
                <a:srgbClr val="176FB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5" name="4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7" name="6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eachtour-WorkSt-B\Desktop\JF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866775"/>
            <a:ext cx="36099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2 - TextBox"/>
          <p:cNvSpPr txBox="1">
            <a:spLocks noChangeArrowheads="1"/>
          </p:cNvSpPr>
          <p:nvPr/>
        </p:nvSpPr>
        <p:spPr bwMode="auto">
          <a:xfrm>
            <a:off x="35739" y="991778"/>
            <a:ext cx="638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altLang="el-GR" sz="18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           </a:t>
            </a:r>
            <a:r>
              <a:rPr lang="en-US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Electromagnetic Current Meter </a:t>
            </a:r>
            <a:r>
              <a:rPr lang="el-GR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(ECM)</a:t>
            </a:r>
          </a:p>
        </p:txBody>
      </p:sp>
      <p:sp>
        <p:nvSpPr>
          <p:cNvPr id="6148" name="3 - TextBox"/>
          <p:cNvSpPr txBox="1">
            <a:spLocks noChangeArrowheads="1"/>
          </p:cNvSpPr>
          <p:nvPr/>
        </p:nvSpPr>
        <p:spPr bwMode="auto">
          <a:xfrm>
            <a:off x="3624263" y="1268413"/>
            <a:ext cx="55006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l-GR" altLang="el-GR" sz="1800" b="1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l-GR" altLang="el-GR" sz="1800" dirty="0"/>
              <a:t>   </a:t>
            </a:r>
            <a:r>
              <a:rPr lang="en-US" altLang="el-GR" sz="1800" dirty="0"/>
              <a:t> </a:t>
            </a:r>
            <a:r>
              <a:rPr lang="el-GR" altLang="el-GR" sz="1700" dirty="0"/>
              <a:t>Καταγραφή ρευματικής ταχύτητας στους 2 κύριους    </a:t>
            </a:r>
          </a:p>
          <a:p>
            <a:pPr eaLnBrk="1" hangingPunct="1">
              <a:defRPr/>
            </a:pPr>
            <a:r>
              <a:rPr lang="el-GR" altLang="el-GR" sz="1700" dirty="0"/>
              <a:t>       άξονες (</a:t>
            </a:r>
            <a:r>
              <a:rPr lang="en-US" altLang="el-GR" sz="1700" dirty="0" err="1"/>
              <a:t>u,v</a:t>
            </a:r>
            <a:r>
              <a:rPr lang="en-US" altLang="el-GR" sz="1700" dirty="0"/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l-GR" altLang="el-GR" sz="1700" dirty="0"/>
              <a:t>Μέγιστη συχνότητα καταγραφής </a:t>
            </a:r>
            <a:r>
              <a:rPr lang="en-US" altLang="el-GR" sz="1700" dirty="0"/>
              <a:t>16 Hz</a:t>
            </a:r>
            <a:endParaRPr lang="el-GR" altLang="el-GR" sz="1700" dirty="0"/>
          </a:p>
          <a:p>
            <a:pPr eaLnBrk="1" hangingPunct="1">
              <a:spcAft>
                <a:spcPts val="200"/>
              </a:spcAft>
              <a:defRPr/>
            </a:pPr>
            <a:r>
              <a:rPr lang="el-GR" altLang="el-GR" sz="1700" dirty="0">
                <a:solidFill>
                  <a:srgbClr val="0000FF"/>
                </a:solidFill>
              </a:rPr>
              <a:t>           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l-GR" altLang="el-GR" sz="1800" dirty="0">
              <a:solidFill>
                <a:prstClr val="black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altLang="el-GR" sz="1800" dirty="0">
              <a:solidFill>
                <a:prstClr val="black"/>
              </a:solidFill>
            </a:endParaRPr>
          </a:p>
        </p:txBody>
      </p:sp>
      <p:sp>
        <p:nvSpPr>
          <p:cNvPr id="7173" name="2 - TextBox"/>
          <p:cNvSpPr txBox="1">
            <a:spLocks noChangeArrowheads="1"/>
          </p:cNvSpPr>
          <p:nvPr/>
        </p:nvSpPr>
        <p:spPr bwMode="auto">
          <a:xfrm>
            <a:off x="-169069" y="3271240"/>
            <a:ext cx="700087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l-GR" sz="18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           </a:t>
            </a:r>
            <a:r>
              <a:rPr lang="en-US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Level loggers – Pressure sensors (</a:t>
            </a:r>
            <a:r>
              <a:rPr lang="en-US" altLang="el-GR" sz="18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RBRVirtuoso</a:t>
            </a:r>
            <a:r>
              <a:rPr lang="en-US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, </a:t>
            </a:r>
            <a:r>
              <a:rPr lang="en-US" altLang="el-GR" sz="18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Solinst</a:t>
            </a:r>
            <a:r>
              <a:rPr lang="en-US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)</a:t>
            </a:r>
          </a:p>
        </p:txBody>
      </p:sp>
      <p:pic>
        <p:nvPicPr>
          <p:cNvPr id="7174" name="Picture 6" descr="K:\WORKS\Hydrodynamic Instrumentation\Levelogger-Junior-Edge-500x500.jpg"/>
          <p:cNvPicPr>
            <a:picLocks noChangeAspect="1" noChangeArrowheads="1"/>
          </p:cNvPicPr>
          <p:nvPr/>
        </p:nvPicPr>
        <p:blipFill>
          <a:blip r:embed="rId3" cstate="print"/>
          <a:srcRect l="8157" t="29985" r="6709" b="31976"/>
          <a:stretch>
            <a:fillRect/>
          </a:stretch>
        </p:blipFill>
        <p:spPr bwMode="auto">
          <a:xfrm>
            <a:off x="2411413" y="4313238"/>
            <a:ext cx="1839912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K:\WORKS\Hydrodynamic Instrumentation\RBRvirtuoso³-Tu.png"/>
          <p:cNvPicPr>
            <a:picLocks noChangeAspect="1" noChangeArrowheads="1"/>
          </p:cNvPicPr>
          <p:nvPr/>
        </p:nvPicPr>
        <p:blipFill>
          <a:blip r:embed="rId4" cstate="print"/>
          <a:srcRect l="2371" t="11810" r="2000" b="13623"/>
          <a:stretch>
            <a:fillRect/>
          </a:stretch>
        </p:blipFill>
        <p:spPr bwMode="auto">
          <a:xfrm rot="-1398764">
            <a:off x="49213" y="4249738"/>
            <a:ext cx="2447925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3 - TextBox"/>
          <p:cNvSpPr txBox="1">
            <a:spLocks noChangeArrowheads="1"/>
          </p:cNvSpPr>
          <p:nvPr/>
        </p:nvSpPr>
        <p:spPr bwMode="auto">
          <a:xfrm>
            <a:off x="4355976" y="3884613"/>
            <a:ext cx="468052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l-GR" altLang="el-GR" sz="1700" dirty="0"/>
              <a:t>Καταγραφή πίεσης =&gt; 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l-GR" altLang="el-GR" sz="1700" dirty="0"/>
              <a:t>μεταβολή </a:t>
            </a:r>
            <a:r>
              <a:rPr lang="el-GR" altLang="el-GR" sz="1700" dirty="0" err="1"/>
              <a:t>θαλ</a:t>
            </a:r>
            <a:r>
              <a:rPr lang="el-GR" altLang="el-GR" sz="1700" dirty="0"/>
              <a:t>. Στάθμης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l-GR" altLang="el-GR" sz="1700" dirty="0"/>
              <a:t>κυματικά  χαρακτηριστικά</a:t>
            </a:r>
          </a:p>
          <a:p>
            <a:pPr eaLnBrk="1" hangingPunct="1">
              <a:defRPr/>
            </a:pPr>
            <a:endParaRPr lang="en-US" altLang="el-GR" sz="1700" dirty="0"/>
          </a:p>
          <a:p>
            <a:pPr eaLnBrk="1" hangingPunct="1">
              <a:defRPr/>
            </a:pPr>
            <a:r>
              <a:rPr lang="en-US" altLang="el-GR" sz="1700" dirty="0"/>
              <a:t>M</a:t>
            </a:r>
            <a:r>
              <a:rPr lang="el-GR" altLang="el-GR" sz="1700" dirty="0" err="1"/>
              <a:t>έγιστη</a:t>
            </a:r>
            <a:r>
              <a:rPr lang="el-GR" altLang="el-GR" sz="1700" dirty="0"/>
              <a:t> συχνότητα καταγραφής </a:t>
            </a:r>
            <a:r>
              <a:rPr lang="en-US" altLang="el-GR" sz="1700" dirty="0"/>
              <a:t>8 Hz</a:t>
            </a:r>
            <a:endParaRPr lang="el-GR" altLang="el-GR" sz="1700" dirty="0"/>
          </a:p>
          <a:p>
            <a:pPr eaLnBrk="1" hangingPunct="1">
              <a:buFont typeface="Arial" charset="0"/>
              <a:buChar char="•"/>
              <a:defRPr/>
            </a:pPr>
            <a:endParaRPr lang="el-GR" altLang="el-GR" sz="1700" dirty="0">
              <a:solidFill>
                <a:prstClr val="black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altLang="el-GR" sz="1800" dirty="0">
              <a:solidFill>
                <a:prstClr val="black"/>
              </a:solidFill>
            </a:endParaRPr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10" name="9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12" name="11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Εικόνα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72" y="1844824"/>
            <a:ext cx="333168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Εικόνα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777" y="3827597"/>
            <a:ext cx="3215159" cy="24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Εικόνα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622704"/>
            <a:ext cx="3757612" cy="261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Εικόνα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4322" y="4437112"/>
            <a:ext cx="3800898" cy="20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Box 22"/>
          <p:cNvSpPr txBox="1">
            <a:spLocks noChangeArrowheads="1"/>
          </p:cNvSpPr>
          <p:nvPr/>
        </p:nvSpPr>
        <p:spPr bwMode="auto">
          <a:xfrm>
            <a:off x="568949" y="992053"/>
            <a:ext cx="37576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altLang="el-GR" sz="1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Κυματογράφος </a:t>
            </a:r>
            <a:r>
              <a:rPr lang="en-US" altLang="el-GR" sz="1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RBR virtuoso D wave</a:t>
            </a:r>
            <a:r>
              <a:rPr lang="el-GR" altLang="el-GR" sz="1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σε βάθος ~9.0 </a:t>
            </a:r>
            <a:r>
              <a:rPr lang="en-US" altLang="el-GR" sz="1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</a:t>
            </a:r>
            <a:endParaRPr lang="el-GR" altLang="el-GR" sz="180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25" name="24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27" name="26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223358" y="976277"/>
            <a:ext cx="492247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E</a:t>
            </a:r>
            <a:r>
              <a:rPr lang="el-GR" sz="18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κτίμηση</a:t>
            </a:r>
            <a:r>
              <a:rPr 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</a:t>
            </a:r>
            <a:r>
              <a:rPr lang="el-GR" sz="18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θαλ</a:t>
            </a:r>
            <a:r>
              <a:rPr 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. στάθμης από δεδομένα  πίεσης</a:t>
            </a:r>
            <a:endParaRPr lang="en-US" sz="18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911" y="1392678"/>
            <a:ext cx="5416201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Tx/>
              <a:buAutoNum type="arabicParenBoth"/>
              <a:defRPr/>
            </a:pPr>
            <a:r>
              <a:rPr lang="el-GR" sz="1800" dirty="0">
                <a:latin typeface="Calibri" pitchFamily="34" charset="0"/>
                <a:cs typeface="Arial" charset="0"/>
              </a:rPr>
              <a:t>Εκτίμηση του φάσματος των «περασμάτων» της </a:t>
            </a:r>
            <a:r>
              <a:rPr lang="el-GR" sz="1800" dirty="0" err="1">
                <a:latin typeface="Calibri" pitchFamily="34" charset="0"/>
                <a:cs typeface="Arial" charset="0"/>
              </a:rPr>
              <a:t>θαλ</a:t>
            </a:r>
            <a:r>
              <a:rPr lang="el-GR" sz="1800" dirty="0">
                <a:latin typeface="Calibri" pitchFamily="34" charset="0"/>
                <a:cs typeface="Arial" charset="0"/>
              </a:rPr>
              <a:t>. στάθμης (</a:t>
            </a:r>
            <a:r>
              <a:rPr lang="en-US" sz="1800" dirty="0">
                <a:latin typeface="Calibri" pitchFamily="34" charset="0"/>
                <a:cs typeface="Arial" charset="0"/>
              </a:rPr>
              <a:t>level-crossing spectrum</a:t>
            </a:r>
            <a:r>
              <a:rPr lang="el-GR" sz="1800" dirty="0">
                <a:latin typeface="Calibri" pitchFamily="34" charset="0"/>
                <a:cs typeface="Arial" charset="0"/>
              </a:rPr>
              <a:t>)</a:t>
            </a:r>
            <a:r>
              <a:rPr lang="en-US" sz="1800" dirty="0">
                <a:latin typeface="Calibri" pitchFamily="34" charset="0"/>
                <a:cs typeface="Arial" charset="0"/>
              </a:rPr>
              <a:t> </a:t>
            </a:r>
            <a:endParaRPr lang="el-GR" sz="1800" dirty="0">
              <a:latin typeface="Calibri" pitchFamily="34" charset="0"/>
              <a:cs typeface="Arial" charset="0"/>
            </a:endParaRPr>
          </a:p>
          <a:p>
            <a:pPr marL="230188" indent="-230188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l-GR" sz="18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Με κριτήριο τη μέση </a:t>
            </a:r>
            <a:r>
              <a:rPr lang="el-GR" sz="1800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θαλ</a:t>
            </a:r>
            <a:r>
              <a:rPr lang="el-GR" sz="18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. στάθμη ανά</a:t>
            </a:r>
            <a:r>
              <a:rPr lang="en-US" sz="18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burst</a:t>
            </a:r>
            <a:endParaRPr lang="el-GR" sz="1800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en-US" sz="1800" dirty="0">
                <a:latin typeface="Calibri" pitchFamily="34" charset="0"/>
                <a:cs typeface="Arial" charset="0"/>
              </a:rPr>
              <a:t>(2) </a:t>
            </a:r>
            <a:r>
              <a:rPr lang="el-GR" sz="1800" dirty="0">
                <a:latin typeface="Calibri" pitchFamily="34" charset="0"/>
                <a:cs typeface="Arial" charset="0"/>
              </a:rPr>
              <a:t>Υπολογισμός της μέσης συχνότητας ως τον μέσο αριθμό ‘περασμάτων’’ ανά χρονική μονάδα στη μέση </a:t>
            </a:r>
            <a:r>
              <a:rPr lang="el-GR" sz="1800" dirty="0" err="1">
                <a:latin typeface="Calibri" pitchFamily="34" charset="0"/>
                <a:cs typeface="Arial" charset="0"/>
              </a:rPr>
              <a:t>θαλ</a:t>
            </a:r>
            <a:r>
              <a:rPr lang="el-GR" sz="1800" dirty="0">
                <a:latin typeface="Calibri" pitchFamily="34" charset="0"/>
                <a:cs typeface="Arial" charset="0"/>
              </a:rPr>
              <a:t>. στάθμη </a:t>
            </a:r>
            <a:r>
              <a:rPr lang="en-US" sz="1800" dirty="0">
                <a:latin typeface="Calibri" pitchFamily="34" charset="0"/>
                <a:cs typeface="Arial" charset="0"/>
              </a:rPr>
              <a:t>(</a:t>
            </a:r>
            <a:r>
              <a:rPr lang="el-GR" sz="1800" dirty="0">
                <a:latin typeface="Calibri" pitchFamily="34" charset="0"/>
                <a:cs typeface="Arial" charset="0"/>
              </a:rPr>
              <a:t>δηλ. στο σημείο </a:t>
            </a:r>
            <a:r>
              <a:rPr lang="en-US" sz="1800" dirty="0">
                <a:latin typeface="Calibri" pitchFamily="34" charset="0"/>
                <a:cs typeface="Arial" charset="0"/>
              </a:rPr>
              <a:t>0)</a:t>
            </a:r>
            <a:r>
              <a:rPr lang="el-GR" sz="1800" dirty="0">
                <a:latin typeface="Calibri" pitchFamily="34" charset="0"/>
                <a:cs typeface="Arial" charset="0"/>
              </a:rPr>
              <a:t> – </a:t>
            </a:r>
            <a:r>
              <a:rPr lang="en-US" sz="1800" dirty="0">
                <a:latin typeface="Calibri" pitchFamily="34" charset="0"/>
                <a:cs typeface="Arial" charset="0"/>
              </a:rPr>
              <a:t>zero </a:t>
            </a:r>
            <a:r>
              <a:rPr lang="en-US" sz="1800" dirty="0" err="1">
                <a:latin typeface="Calibri" pitchFamily="34" charset="0"/>
                <a:cs typeface="Arial" charset="0"/>
              </a:rPr>
              <a:t>upcrossing</a:t>
            </a:r>
            <a:r>
              <a:rPr lang="en-US" sz="1800" dirty="0">
                <a:latin typeface="Calibri" pitchFamily="34" charset="0"/>
                <a:cs typeface="Arial" charset="0"/>
              </a:rPr>
              <a:t>  frequency (f0)</a:t>
            </a:r>
            <a:endParaRPr lang="el-GR" sz="1800" dirty="0">
              <a:latin typeface="Calibri" pitchFamily="34" charset="0"/>
              <a:cs typeface="Arial" charset="0"/>
            </a:endParaRP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en-US" sz="1800" dirty="0">
                <a:latin typeface="Calibri" pitchFamily="34" charset="0"/>
                <a:cs typeface="Arial" charset="0"/>
              </a:rPr>
              <a:t>(3) </a:t>
            </a:r>
            <a:r>
              <a:rPr lang="el-GR" sz="1800" dirty="0">
                <a:latin typeface="Calibri" pitchFamily="34" charset="0"/>
                <a:cs typeface="Arial" charset="0"/>
              </a:rPr>
              <a:t>Υπολογισμός της ακολουθίας τοπικών μεγίστων     (</a:t>
            </a:r>
            <a:r>
              <a:rPr lang="en-US" sz="1800" dirty="0">
                <a:latin typeface="Calibri" pitchFamily="34" charset="0"/>
                <a:cs typeface="Arial" charset="0"/>
              </a:rPr>
              <a:t>Sequence of local extremes)</a:t>
            </a:r>
            <a:endParaRPr lang="el-GR" sz="1800" dirty="0">
              <a:latin typeface="Calibri" pitchFamily="34" charset="0"/>
              <a:cs typeface="Arial" charset="0"/>
            </a:endParaRPr>
          </a:p>
          <a:p>
            <a:pPr marL="342900" indent="-342900" algn="just">
              <a:spcAft>
                <a:spcPts val="600"/>
              </a:spcAft>
              <a:defRPr/>
            </a:pPr>
            <a:r>
              <a:rPr lang="en-US" sz="1800" dirty="0">
                <a:latin typeface="Calibri" pitchFamily="34" charset="0"/>
                <a:cs typeface="Arial" charset="0"/>
              </a:rPr>
              <a:t>(4) E</a:t>
            </a:r>
            <a:r>
              <a:rPr lang="el-GR" sz="1800" dirty="0" err="1">
                <a:latin typeface="Calibri" pitchFamily="34" charset="0"/>
                <a:cs typeface="Arial" charset="0"/>
              </a:rPr>
              <a:t>κτίμηση</a:t>
            </a:r>
            <a:r>
              <a:rPr lang="el-GR" sz="1800" dirty="0">
                <a:latin typeface="Calibri" pitchFamily="34" charset="0"/>
                <a:cs typeface="Arial" charset="0"/>
              </a:rPr>
              <a:t> της απόστασης από τη μέση </a:t>
            </a:r>
            <a:r>
              <a:rPr lang="el-GR" sz="1800" dirty="0" err="1">
                <a:latin typeface="Calibri" pitchFamily="34" charset="0"/>
                <a:cs typeface="Arial" charset="0"/>
              </a:rPr>
              <a:t>θαλ</a:t>
            </a:r>
            <a:r>
              <a:rPr lang="el-GR" sz="1800" dirty="0">
                <a:latin typeface="Calibri" pitchFamily="34" charset="0"/>
                <a:cs typeface="Arial" charset="0"/>
              </a:rPr>
              <a:t>. στάθμη </a:t>
            </a:r>
            <a:r>
              <a:rPr lang="en-US" sz="1800" dirty="0">
                <a:latin typeface="Calibri" pitchFamily="34" charset="0"/>
                <a:cs typeface="Arial" charset="0"/>
              </a:rPr>
              <a:t>(Mean Water Level - MWL)</a:t>
            </a:r>
            <a:r>
              <a:rPr lang="el-GR" sz="1800" dirty="0">
                <a:latin typeface="Calibri" pitchFamily="34" charset="0"/>
                <a:cs typeface="Arial" charset="0"/>
              </a:rPr>
              <a:t> όλων των </a:t>
            </a:r>
            <a:r>
              <a:rPr lang="en-US" sz="1800" dirty="0">
                <a:latin typeface="Calibri" pitchFamily="34" charset="0"/>
                <a:cs typeface="Arial" charset="0"/>
              </a:rPr>
              <a:t>burst</a:t>
            </a:r>
            <a:endParaRPr lang="el-GR" sz="1800" dirty="0">
              <a:latin typeface="Calibri" pitchFamily="34" charset="0"/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* </a:t>
            </a:r>
            <a:r>
              <a:rPr lang="el-GR" sz="18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Πρἐπει να πραγματοποιείται διόρθωση λαμβάνοντας υπόψη τη διαφοροποίηση της ατμοσφαιρικής πίεσης με δεδομένα από τον πλησιέστερο μετεωρολογικό σταθμό</a:t>
            </a:r>
            <a:r>
              <a:rPr lang="en-US" sz="18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</a:t>
            </a:r>
          </a:p>
        </p:txBody>
      </p:sp>
      <p:pic>
        <p:nvPicPr>
          <p:cNvPr id="8196" name="Picture 5" descr="C:\Users\Beachtour\Desktop\Capture.PNG"/>
          <p:cNvPicPr>
            <a:picLocks noChangeAspect="1" noChangeArrowheads="1"/>
          </p:cNvPicPr>
          <p:nvPr/>
        </p:nvPicPr>
        <p:blipFill>
          <a:blip r:embed="rId2" cstate="print"/>
          <a:srcRect l="15150" t="-127" r="25583" b="18034"/>
          <a:stretch>
            <a:fillRect/>
          </a:stretch>
        </p:blipFill>
        <p:spPr bwMode="auto">
          <a:xfrm>
            <a:off x="5580112" y="983232"/>
            <a:ext cx="3456384" cy="265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" descr="C:\Users\Beachtour\Desktop\Capture.PNG"/>
          <p:cNvPicPr>
            <a:picLocks noChangeAspect="1" noChangeArrowheads="1"/>
          </p:cNvPicPr>
          <p:nvPr/>
        </p:nvPicPr>
        <p:blipFill>
          <a:blip r:embed="rId3" cstate="print"/>
          <a:srcRect l="15137" r="28101" b="13281"/>
          <a:stretch>
            <a:fillRect/>
          </a:stretch>
        </p:blipFill>
        <p:spPr bwMode="auto">
          <a:xfrm>
            <a:off x="5580112" y="3635300"/>
            <a:ext cx="3623296" cy="281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8" name="7 - Ευθεία γραμμή σύνδεσης"/>
          <p:cNvCxnSpPr/>
          <p:nvPr/>
        </p:nvCxnSpPr>
        <p:spPr>
          <a:xfrm>
            <a:off x="59408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10" name="9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Beachtour\Desktop\Capt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644" y="1778320"/>
            <a:ext cx="4886931" cy="92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88900" y="591004"/>
            <a:ext cx="540067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800" b="1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Κυματικό φάσμα</a:t>
            </a:r>
            <a:endParaRPr lang="en-US" sz="1800" b="1" dirty="0">
              <a:solidFill>
                <a:srgbClr val="176FB1"/>
              </a:solidFill>
              <a:latin typeface="Calibri" pitchFamily="34" charset="0"/>
              <a:cs typeface="Arial" charset="0"/>
            </a:endParaRPr>
          </a:p>
          <a:p>
            <a:pPr algn="just">
              <a:defRPr/>
            </a:pPr>
            <a:r>
              <a:rPr lang="el-GR" sz="1700" dirty="0">
                <a:latin typeface="Calibri" pitchFamily="34" charset="0"/>
                <a:cs typeface="Arial" charset="0"/>
              </a:rPr>
              <a:t>Οι </a:t>
            </a:r>
            <a:r>
              <a:rPr lang="el-GR" sz="1700" dirty="0" err="1">
                <a:latin typeface="Calibri" pitchFamily="34" charset="0"/>
                <a:cs typeface="Arial" charset="0"/>
              </a:rPr>
              <a:t>χρονοσειρές</a:t>
            </a:r>
            <a:r>
              <a:rPr lang="el-GR" sz="1700" dirty="0">
                <a:latin typeface="Calibri" pitchFamily="34" charset="0"/>
                <a:cs typeface="Arial" charset="0"/>
              </a:rPr>
              <a:t> πίεσης μπορούν να μετατραπούν </a:t>
            </a:r>
            <a:r>
              <a:rPr lang="el-GR" sz="1700" b="1" dirty="0">
                <a:latin typeface="Calibri" pitchFamily="34" charset="0"/>
                <a:cs typeface="Arial" charset="0"/>
              </a:rPr>
              <a:t>από το χρονικό τομέα στον τομέα των συχνοτήτων χρησιμοποιώντας μετατροπή </a:t>
            </a:r>
            <a:r>
              <a:rPr lang="en-US" sz="1700" b="1" dirty="0">
                <a:latin typeface="Calibri" pitchFamily="34" charset="0"/>
                <a:cs typeface="Arial" charset="0"/>
              </a:rPr>
              <a:t>Fourier </a:t>
            </a:r>
            <a:r>
              <a:rPr lang="el-GR" sz="1700" dirty="0">
                <a:latin typeface="Calibri" pitchFamily="34" charset="0"/>
                <a:cs typeface="Arial" charset="0"/>
              </a:rPr>
              <a:t>της μορφής</a:t>
            </a:r>
            <a:endParaRPr lang="en-US" sz="1700" dirty="0">
              <a:latin typeface="Calibri" pitchFamily="34" charset="0"/>
              <a:cs typeface="Arial" charset="0"/>
            </a:endParaRP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15875" y="131763"/>
            <a:ext cx="6967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Εκτίμηση κυματικών παραμέτρων από δεδομένα πίεσης</a:t>
            </a:r>
            <a:endParaRPr lang="en-US" sz="18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11354" y="2659063"/>
            <a:ext cx="5400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 i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ω</a:t>
            </a:r>
            <a:r>
              <a:rPr lang="en-US" sz="1400" b="1" i="1" baseline="-25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i</a:t>
            </a:r>
            <a:r>
              <a:rPr lang="en-US" sz="1400" i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-&gt; </a:t>
            </a:r>
            <a:r>
              <a:rPr lang="el-GR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γωνιακές συχνότητες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=  i · 2</a:t>
            </a:r>
            <a:r>
              <a:rPr lang="el-GR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π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/T , </a:t>
            </a:r>
            <a:r>
              <a:rPr lang="en-US" sz="1400" b="1" i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=  </a:t>
            </a:r>
            <a:r>
              <a:rPr lang="el-GR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διάρκεια καταγραφών,</a:t>
            </a:r>
            <a:endParaRPr lang="en-US" sz="14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r>
              <a:rPr lang="en-US" sz="1400" b="1" i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m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-&gt; </a:t>
            </a:r>
            <a:r>
              <a:rPr lang="el-GR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μέση πίεση όλων των καταγραφών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, </a:t>
            </a:r>
            <a:r>
              <a:rPr lang="en-US" sz="1400" b="1" i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</a:t>
            </a:r>
            <a:r>
              <a:rPr lang="en-US" sz="1400" b="1" i="1" baseline="-25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i  </a:t>
            </a:r>
            <a:r>
              <a:rPr lang="en-US" sz="1400" b="1" i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, b</a:t>
            </a:r>
            <a:r>
              <a:rPr lang="en-US" sz="1400" b="1" i="1" baseline="-25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i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-&gt;  </a:t>
            </a:r>
            <a:r>
              <a:rPr lang="el-GR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συντελεστές 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Fourier</a:t>
            </a:r>
          </a:p>
        </p:txBody>
      </p:sp>
      <p:pic>
        <p:nvPicPr>
          <p:cNvPr id="9222" name="Picture 4" descr="C:\Users\Beachtour\Desktop\Capture.PNG"/>
          <p:cNvPicPr>
            <a:picLocks noChangeAspect="1" noChangeArrowheads="1"/>
          </p:cNvPicPr>
          <p:nvPr/>
        </p:nvPicPr>
        <p:blipFill>
          <a:blip r:embed="rId3" cstate="print"/>
          <a:srcRect l="23045" r="16711" b="2542"/>
          <a:stretch>
            <a:fillRect/>
          </a:stretch>
        </p:blipFill>
        <p:spPr bwMode="auto">
          <a:xfrm>
            <a:off x="5580063" y="633413"/>
            <a:ext cx="3475037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 descr="C:\Users\Beachtour\Desktop\Cap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3802" y="4283778"/>
            <a:ext cx="22780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67531" y="3223962"/>
            <a:ext cx="5636245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l-GR" sz="1700" dirty="0">
                <a:latin typeface="Calibri" pitchFamily="34" charset="0"/>
                <a:cs typeface="Arial" charset="0"/>
              </a:rPr>
              <a:t>Το πιο σημαντικό χαρακτηριστικό των σημάτων/καταγραφών στον τομέα των συχνοτήτων είναι το «δυναμικό φάσμα» (</a:t>
            </a:r>
            <a:r>
              <a:rPr lang="en-US" sz="1700" dirty="0">
                <a:latin typeface="Calibri" pitchFamily="34" charset="0"/>
                <a:cs typeface="Arial" charset="0"/>
              </a:rPr>
              <a:t>power spectrum</a:t>
            </a:r>
            <a:r>
              <a:rPr lang="el-GR" sz="1700" dirty="0">
                <a:latin typeface="Calibri" pitchFamily="34" charset="0"/>
                <a:cs typeface="Arial" charset="0"/>
              </a:rPr>
              <a:t>) της </a:t>
            </a:r>
            <a:r>
              <a:rPr lang="el-GR" sz="1700" dirty="0" err="1">
                <a:latin typeface="Calibri" pitchFamily="34" charset="0"/>
                <a:cs typeface="Arial" charset="0"/>
              </a:rPr>
              <a:t>χρονοσειράς</a:t>
            </a:r>
            <a:r>
              <a:rPr lang="el-GR" sz="1700" dirty="0">
                <a:latin typeface="Calibri" pitchFamily="34" charset="0"/>
                <a:cs typeface="Arial" charset="0"/>
              </a:rPr>
              <a:t> </a:t>
            </a:r>
            <a:r>
              <a:rPr lang="en-US" sz="1700" i="1" dirty="0">
                <a:latin typeface="Calibri" pitchFamily="34" charset="0"/>
                <a:cs typeface="Arial" charset="0"/>
              </a:rPr>
              <a:t>x</a:t>
            </a:r>
            <a:r>
              <a:rPr lang="el-GR" sz="1700" i="1" dirty="0">
                <a:latin typeface="Calibri" pitchFamily="34" charset="0"/>
                <a:cs typeface="Arial" charset="0"/>
              </a:rPr>
              <a:t>(</a:t>
            </a:r>
            <a:r>
              <a:rPr lang="en-US" sz="1700" i="1" dirty="0">
                <a:latin typeface="Calibri" pitchFamily="34" charset="0"/>
                <a:cs typeface="Arial" charset="0"/>
              </a:rPr>
              <a:t>t)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90514" y="4841170"/>
            <a:ext cx="4865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 i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Δω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  <a:cs typeface="Arial" charset="0"/>
              </a:rPr>
              <a:t> </a:t>
            </a:r>
            <a:r>
              <a:rPr lang="el-GR" sz="1400">
                <a:solidFill>
                  <a:prstClr val="black"/>
                </a:solidFill>
                <a:latin typeface="Calibri" pitchFamily="34" charset="0"/>
                <a:cs typeface="Arial" charset="0"/>
              </a:rPr>
              <a:t>-&gt; διάρκεια δειγματοληψίας στον τομέα των συχνοτήτων</a:t>
            </a:r>
            <a:r>
              <a:rPr lang="en-US" sz="1400">
                <a:solidFill>
                  <a:prstClr val="black"/>
                </a:solidFill>
                <a:latin typeface="Calibri" pitchFamily="34" charset="0"/>
                <a:cs typeface="Arial" charset="0"/>
              </a:rPr>
              <a:t> </a:t>
            </a:r>
            <a:endParaRPr lang="el-GR" sz="14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9226" name="Picture 7" descr="C:\Users\Beachtour\Desktop\Captu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561" y="4199797"/>
            <a:ext cx="150653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2260" y="4135604"/>
            <a:ext cx="110966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8" name="TextBox 2"/>
          <p:cNvSpPr txBox="1">
            <a:spLocks noChangeArrowheads="1"/>
          </p:cNvSpPr>
          <p:nvPr/>
        </p:nvSpPr>
        <p:spPr bwMode="auto">
          <a:xfrm>
            <a:off x="7019925" y="1736725"/>
            <a:ext cx="17287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400">
                <a:solidFill>
                  <a:srgbClr val="FF0000"/>
                </a:solidFill>
                <a:latin typeface="Calibri" pitchFamily="34" charset="0"/>
                <a:cs typeface="Arial" charset="0"/>
              </a:rPr>
              <a:t>Μη-εξομαλυμένη (</a:t>
            </a:r>
            <a:r>
              <a:rPr lang="en-US" sz="1400">
                <a:solidFill>
                  <a:srgbClr val="FF0000"/>
                </a:solidFill>
                <a:latin typeface="Calibri" pitchFamily="34" charset="0"/>
                <a:cs typeface="Arial" charset="0"/>
              </a:rPr>
              <a:t>Unsmoothed</a:t>
            </a:r>
            <a:r>
              <a:rPr lang="el-GR" sz="1400">
                <a:solidFill>
                  <a:srgbClr val="FF0000"/>
                </a:solidFill>
                <a:latin typeface="Calibri" pitchFamily="34" charset="0"/>
                <a:cs typeface="Arial" charset="0"/>
              </a:rPr>
              <a:t>)</a:t>
            </a:r>
            <a:r>
              <a:rPr lang="en-US" sz="140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l-GR" sz="1400">
                <a:solidFill>
                  <a:srgbClr val="FF0000"/>
                </a:solidFill>
                <a:latin typeface="Calibri" pitchFamily="34" charset="0"/>
                <a:cs typeface="Arial" charset="0"/>
              </a:rPr>
              <a:t>χρονοσειρά</a:t>
            </a:r>
            <a:endParaRPr lang="en-US" sz="140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9229" name="Picture 13" descr="C:\Users\Beachtour\Desktop\Capture.PNG"/>
          <p:cNvPicPr>
            <a:picLocks noChangeAspect="1" noChangeArrowheads="1"/>
          </p:cNvPicPr>
          <p:nvPr/>
        </p:nvPicPr>
        <p:blipFill>
          <a:blip r:embed="rId7" cstate="print"/>
          <a:srcRect l="7260" r="15103" b="4404"/>
          <a:stretch>
            <a:fillRect/>
          </a:stretch>
        </p:blipFill>
        <p:spPr bwMode="auto">
          <a:xfrm>
            <a:off x="5570538" y="4005263"/>
            <a:ext cx="3563937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0" name="TextBox 8"/>
          <p:cNvSpPr txBox="1">
            <a:spLocks noChangeArrowheads="1"/>
          </p:cNvSpPr>
          <p:nvPr/>
        </p:nvSpPr>
        <p:spPr bwMode="auto">
          <a:xfrm>
            <a:off x="175573" y="5280792"/>
            <a:ext cx="539115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l-GR" sz="1700" dirty="0">
                <a:latin typeface="Calibri" pitchFamily="34" charset="0"/>
                <a:cs typeface="Arial" charset="0"/>
              </a:rPr>
              <a:t>Τεχνικές εξομάλυνσης (</a:t>
            </a:r>
            <a:r>
              <a:rPr lang="en-US" sz="1700" dirty="0">
                <a:latin typeface="Calibri" pitchFamily="34" charset="0"/>
                <a:cs typeface="Arial" charset="0"/>
              </a:rPr>
              <a:t>Smoothing</a:t>
            </a:r>
            <a:r>
              <a:rPr lang="el-GR" sz="1700" dirty="0">
                <a:latin typeface="Calibri" pitchFamily="34" charset="0"/>
                <a:cs typeface="Arial" charset="0"/>
              </a:rPr>
              <a:t>)</a:t>
            </a:r>
            <a:r>
              <a:rPr lang="en-US" sz="1700" dirty="0">
                <a:latin typeface="Calibri" pitchFamily="34" charset="0"/>
                <a:cs typeface="Arial" charset="0"/>
              </a:rPr>
              <a:t> </a:t>
            </a:r>
            <a:r>
              <a:rPr lang="el-GR" sz="1700" dirty="0">
                <a:latin typeface="Calibri" pitchFamily="34" charset="0"/>
                <a:cs typeface="Arial" charset="0"/>
              </a:rPr>
              <a:t>χρησιμοποιούνται για  την εξομάλυνση του </a:t>
            </a:r>
            <a:r>
              <a:rPr lang="en-US" sz="1700" dirty="0">
                <a:latin typeface="Calibri" pitchFamily="34" charset="0"/>
                <a:cs typeface="Arial" charset="0"/>
              </a:rPr>
              <a:t>power spectrum. </a:t>
            </a:r>
            <a:r>
              <a:rPr lang="el-GR" sz="1700" dirty="0">
                <a:latin typeface="Calibri" pitchFamily="34" charset="0"/>
                <a:cs typeface="Arial" charset="0"/>
              </a:rPr>
              <a:t>Ο  βαθμός εξομάλυνσης </a:t>
            </a:r>
            <a:r>
              <a:rPr lang="en-US" sz="1700" dirty="0">
                <a:latin typeface="Calibri" pitchFamily="34" charset="0"/>
                <a:cs typeface="Arial" charset="0"/>
              </a:rPr>
              <a:t>(</a:t>
            </a:r>
            <a:r>
              <a:rPr lang="en-US" sz="1700" b="1" dirty="0">
                <a:latin typeface="Calibri" pitchFamily="34" charset="0"/>
                <a:cs typeface="Arial" charset="0"/>
              </a:rPr>
              <a:t>L</a:t>
            </a:r>
            <a:r>
              <a:rPr lang="en-US" sz="1700" dirty="0">
                <a:latin typeface="Calibri" pitchFamily="34" charset="0"/>
                <a:cs typeface="Arial" charset="0"/>
              </a:rPr>
              <a:t>) </a:t>
            </a:r>
            <a:r>
              <a:rPr lang="el-GR" sz="1700" dirty="0">
                <a:latin typeface="Calibri" pitchFamily="34" charset="0"/>
                <a:cs typeface="Arial" charset="0"/>
              </a:rPr>
              <a:t>είναι σημαντική παράμετρος, όταν μειώνεται</a:t>
            </a:r>
            <a:r>
              <a:rPr lang="en-US" sz="1700" dirty="0">
                <a:latin typeface="Calibri" pitchFamily="34" charset="0"/>
                <a:cs typeface="Arial" charset="0"/>
              </a:rPr>
              <a:t> -&gt; </a:t>
            </a:r>
            <a:r>
              <a:rPr lang="el-GR" sz="1700" dirty="0">
                <a:latin typeface="Calibri" pitchFamily="34" charset="0"/>
                <a:cs typeface="Arial" charset="0"/>
              </a:rPr>
              <a:t>οι εκτιμήσεις του φάσματος είναι πιο «εξομαλυμένες»</a:t>
            </a:r>
            <a:endParaRPr lang="en-US" sz="1700" i="1" dirty="0">
              <a:latin typeface="Calibri" pitchFamily="34" charset="0"/>
              <a:cs typeface="Arial" charset="0"/>
            </a:endParaRPr>
          </a:p>
        </p:txBody>
      </p:sp>
      <p:sp>
        <p:nvSpPr>
          <p:cNvPr id="9231" name="TextBox 1"/>
          <p:cNvSpPr txBox="1">
            <a:spLocks noChangeArrowheads="1"/>
          </p:cNvSpPr>
          <p:nvPr/>
        </p:nvSpPr>
        <p:spPr bwMode="auto">
          <a:xfrm>
            <a:off x="5830888" y="3535363"/>
            <a:ext cx="3206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400">
                <a:solidFill>
                  <a:srgbClr val="FF0000"/>
                </a:solidFill>
                <a:latin typeface="Calibri" pitchFamily="34" charset="0"/>
                <a:cs typeface="Arial" charset="0"/>
              </a:rPr>
              <a:t>Παράδειγμα εξομάλυνσης με διαφορετικούς βαθμούς</a:t>
            </a:r>
            <a:r>
              <a:rPr lang="en-US" sz="140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(L)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032750" y="5373688"/>
            <a:ext cx="14446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3" name="Rectangle 6"/>
          <p:cNvSpPr>
            <a:spLocks noChangeArrowheads="1"/>
          </p:cNvSpPr>
          <p:nvPr/>
        </p:nvSpPr>
        <p:spPr bwMode="auto">
          <a:xfrm>
            <a:off x="7931150" y="4959350"/>
            <a:ext cx="817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prstClr val="black"/>
                </a:solidFill>
                <a:latin typeface="Calibri" pitchFamily="34" charset="0"/>
                <a:cs typeface="Arial" charset="0"/>
              </a:rPr>
              <a:t>-- </a:t>
            </a:r>
            <a:r>
              <a:rPr lang="en-US" sz="1000">
                <a:solidFill>
                  <a:srgbClr val="FF0000"/>
                </a:solidFill>
                <a:latin typeface="Calibri" pitchFamily="34" charset="0"/>
                <a:cs typeface="Arial" charset="0"/>
              </a:rPr>
              <a:t>L1 = 200</a:t>
            </a:r>
          </a:p>
          <a:p>
            <a:r>
              <a:rPr lang="en-US" sz="100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      L2 = 50</a:t>
            </a:r>
            <a:endParaRPr lang="en-US" sz="180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C:\Users\Beachtour\Desktop\Capture.PNG"/>
          <p:cNvPicPr>
            <a:picLocks noChangeAspect="1" noChangeArrowheads="1"/>
          </p:cNvPicPr>
          <p:nvPr/>
        </p:nvPicPr>
        <p:blipFill>
          <a:blip r:embed="rId2" cstate="print"/>
          <a:srcRect l="6960" r="10065" b="5994"/>
          <a:stretch>
            <a:fillRect/>
          </a:stretch>
        </p:blipFill>
        <p:spPr bwMode="auto">
          <a:xfrm>
            <a:off x="216605" y="4283075"/>
            <a:ext cx="49799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7950" y="766763"/>
            <a:ext cx="8947150" cy="2185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sz="1600" dirty="0">
                <a:latin typeface="Calibri" pitchFamily="34" charset="0"/>
                <a:cs typeface="Arial" charset="0"/>
              </a:rPr>
              <a:t>Μια </a:t>
            </a:r>
            <a:r>
              <a:rPr lang="el-GR" sz="1600" dirty="0" err="1">
                <a:latin typeface="Calibri" pitchFamily="34" charset="0"/>
                <a:cs typeface="Arial" charset="0"/>
              </a:rPr>
              <a:t>χρονοσειρά</a:t>
            </a:r>
            <a:r>
              <a:rPr lang="el-GR" sz="1600" dirty="0">
                <a:latin typeface="Calibri" pitchFamily="34" charset="0"/>
                <a:cs typeface="Arial" charset="0"/>
              </a:rPr>
              <a:t> </a:t>
            </a:r>
            <a:r>
              <a:rPr lang="en-US" sz="1600" i="1" dirty="0">
                <a:latin typeface="Calibri" pitchFamily="34" charset="0"/>
                <a:cs typeface="Arial" charset="0"/>
              </a:rPr>
              <a:t>x(t)</a:t>
            </a:r>
            <a:r>
              <a:rPr lang="el-GR" sz="1600" i="1" dirty="0">
                <a:latin typeface="Calibri" pitchFamily="34" charset="0"/>
                <a:cs typeface="Arial" charset="0"/>
              </a:rPr>
              <a:t> με </a:t>
            </a:r>
            <a:r>
              <a:rPr lang="el-GR" sz="1600" dirty="0">
                <a:latin typeface="Calibri" pitchFamily="34" charset="0"/>
                <a:cs typeface="Arial" charset="0"/>
              </a:rPr>
              <a:t>Ν πλήθος τιμών</a:t>
            </a:r>
            <a:r>
              <a:rPr lang="en-US" sz="1600" dirty="0">
                <a:latin typeface="Calibri" pitchFamily="34" charset="0"/>
                <a:cs typeface="Arial" charset="0"/>
              </a:rPr>
              <a:t> </a:t>
            </a:r>
            <a:r>
              <a:rPr lang="el-GR" sz="1600" dirty="0">
                <a:latin typeface="Calibri" pitchFamily="34" charset="0"/>
                <a:cs typeface="Arial" charset="0"/>
              </a:rPr>
              <a:t>αντιστοιχεί στην </a:t>
            </a:r>
            <a:r>
              <a:rPr lang="el-GR" sz="1600" dirty="0" err="1">
                <a:latin typeface="Calibri" pitchFamily="34" charset="0"/>
                <a:cs typeface="Arial" charset="0"/>
              </a:rPr>
              <a:t>χρονοσειρά</a:t>
            </a:r>
            <a:r>
              <a:rPr lang="el-GR" sz="1600" dirty="0">
                <a:latin typeface="Calibri" pitchFamily="34" charset="0"/>
                <a:cs typeface="Arial" charset="0"/>
              </a:rPr>
              <a:t> </a:t>
            </a:r>
            <a:r>
              <a:rPr lang="en-US" sz="1600" dirty="0">
                <a:latin typeface="Calibri" pitchFamily="34" charset="0"/>
                <a:cs typeface="Arial" charset="0"/>
              </a:rPr>
              <a:t>Fourier </a:t>
            </a:r>
            <a:r>
              <a:rPr lang="el-GR" sz="1600" dirty="0">
                <a:latin typeface="Calibri" pitchFamily="34" charset="0"/>
                <a:cs typeface="Arial" charset="0"/>
              </a:rPr>
              <a:t>όταν το </a:t>
            </a:r>
            <a:r>
              <a:rPr lang="el-GR" sz="1600" dirty="0" err="1">
                <a:latin typeface="Calibri" pitchFamily="34" charset="0"/>
                <a:cs typeface="Arial" charset="0"/>
              </a:rPr>
              <a:t>δειγματοληπτώμενο</a:t>
            </a:r>
            <a:r>
              <a:rPr lang="el-GR" sz="1600" dirty="0">
                <a:latin typeface="Calibri" pitchFamily="34" charset="0"/>
                <a:cs typeface="Arial" charset="0"/>
              </a:rPr>
              <a:t> σήμα περιέχει </a:t>
            </a:r>
            <a:r>
              <a:rPr lang="en-US" sz="1600" dirty="0">
                <a:latin typeface="Calibri" pitchFamily="34" charset="0"/>
                <a:cs typeface="Arial" charset="0"/>
              </a:rPr>
              <a:t>N+1 </a:t>
            </a:r>
            <a:r>
              <a:rPr lang="el-GR" sz="1600" dirty="0">
                <a:latin typeface="Calibri" pitchFamily="34" charset="0"/>
                <a:cs typeface="Arial" charset="0"/>
              </a:rPr>
              <a:t>σημεία</a:t>
            </a:r>
            <a:r>
              <a:rPr lang="en-US" sz="1600" dirty="0">
                <a:latin typeface="Calibri" pitchFamily="34" charset="0"/>
                <a:cs typeface="Arial" charset="0"/>
              </a:rPr>
              <a:t>.</a:t>
            </a:r>
            <a:r>
              <a:rPr lang="el-GR" sz="1600" dirty="0">
                <a:latin typeface="Calibri" pitchFamily="34" charset="0"/>
                <a:cs typeface="Arial" charset="0"/>
              </a:rPr>
              <a:t> Στην περίπτωση που</a:t>
            </a:r>
            <a:r>
              <a:rPr lang="en-US" sz="1600" dirty="0">
                <a:latin typeface="Calibri" pitchFamily="34" charset="0"/>
                <a:cs typeface="Arial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N = 2</a:t>
            </a:r>
            <a:r>
              <a:rPr lang="en-US" sz="1600" b="1" baseline="300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k</a:t>
            </a:r>
            <a:r>
              <a:rPr lang="en-US" sz="1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 -&gt; FFT 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(</a:t>
            </a:r>
            <a:r>
              <a:rPr lang="en-US" sz="1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Fast Fourier Transform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)</a:t>
            </a:r>
            <a:r>
              <a:rPr lang="en-US" sz="1600" dirty="0">
                <a:latin typeface="Calibri" pitchFamily="34" charset="0"/>
                <a:cs typeface="Arial" charset="0"/>
              </a:rPr>
              <a:t> </a:t>
            </a:r>
            <a:r>
              <a:rPr lang="el-GR" sz="1600" dirty="0">
                <a:latin typeface="Calibri" pitchFamily="34" charset="0"/>
                <a:cs typeface="Arial" charset="0"/>
              </a:rPr>
              <a:t>χρησιμοποιείται για τον υπολογισμό των συντελεστών </a:t>
            </a:r>
            <a:r>
              <a:rPr lang="en-US" sz="1600" dirty="0">
                <a:latin typeface="Calibri" pitchFamily="34" charset="0"/>
                <a:cs typeface="Arial" charset="0"/>
              </a:rPr>
              <a:t>Fourier coefficients (</a:t>
            </a:r>
            <a:r>
              <a:rPr lang="el-GR" sz="1600" dirty="0">
                <a:latin typeface="Calibri" pitchFamily="34" charset="0"/>
                <a:cs typeface="Arial" charset="0"/>
              </a:rPr>
              <a:t>επομένως του φάσματος) της </a:t>
            </a:r>
            <a:r>
              <a:rPr lang="el-GR" sz="1600" dirty="0" err="1">
                <a:latin typeface="Calibri" pitchFamily="34" charset="0"/>
                <a:cs typeface="Arial" charset="0"/>
              </a:rPr>
              <a:t>χρονοσειράς</a:t>
            </a:r>
            <a:r>
              <a:rPr lang="el-GR" sz="1600" dirty="0">
                <a:latin typeface="Calibri" pitchFamily="34" charset="0"/>
                <a:cs typeface="Arial" charset="0"/>
              </a:rPr>
              <a:t> </a:t>
            </a:r>
          </a:p>
          <a:p>
            <a:pPr algn="just">
              <a:defRPr/>
            </a:pPr>
            <a:endParaRPr lang="en-US" sz="1800" dirty="0">
              <a:latin typeface="Calibri" pitchFamily="34" charset="0"/>
              <a:cs typeface="Arial" charset="0"/>
            </a:endParaRPr>
          </a:p>
          <a:p>
            <a:pPr>
              <a:defRPr/>
            </a:pPr>
            <a:endParaRPr lang="nl-NL" sz="1800" dirty="0">
              <a:latin typeface="Calibri" pitchFamily="34" charset="0"/>
              <a:cs typeface="Arial" charset="0"/>
            </a:endParaRPr>
          </a:p>
          <a:p>
            <a:pPr>
              <a:defRPr/>
            </a:pPr>
            <a:endParaRPr lang="nl-NL" sz="1800" dirty="0">
              <a:latin typeface="Calibri" pitchFamily="34" charset="0"/>
              <a:cs typeface="Arial" charset="0"/>
            </a:endParaRPr>
          </a:p>
          <a:p>
            <a:pPr>
              <a:defRPr/>
            </a:pPr>
            <a:endParaRPr lang="en-US" sz="1800" dirty="0">
              <a:latin typeface="Calibri" pitchFamily="34" charset="0"/>
              <a:cs typeface="Arial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88900" y="1801217"/>
            <a:ext cx="5832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 dirty="0">
                <a:latin typeface="Calibri" pitchFamily="34" charset="0"/>
                <a:cs typeface="Arial" charset="0"/>
              </a:rPr>
              <a:t>Οι κυματικές «στιγμές» (</a:t>
            </a:r>
            <a:r>
              <a:rPr lang="en-US" sz="1600" dirty="0">
                <a:latin typeface="Calibri" pitchFamily="34" charset="0"/>
                <a:cs typeface="Arial" charset="0"/>
              </a:rPr>
              <a:t>spectrum moments) </a:t>
            </a:r>
            <a:r>
              <a:rPr lang="el-GR" sz="1600" dirty="0">
                <a:latin typeface="Calibri" pitchFamily="34" charset="0"/>
                <a:cs typeface="Arial" charset="0"/>
              </a:rPr>
              <a:t>υπολογίζονται ως </a:t>
            </a:r>
            <a:r>
              <a:rPr lang="en-US" sz="1600" dirty="0">
                <a:latin typeface="Calibri" pitchFamily="34" charset="0"/>
                <a:cs typeface="Arial" charset="0"/>
              </a:rPr>
              <a:t>:</a:t>
            </a:r>
          </a:p>
        </p:txBody>
      </p:sp>
      <p:pic>
        <p:nvPicPr>
          <p:cNvPr id="10245" name="Picture 9" descr="C:\Users\Beachtour\Desktop\Cap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1375" y="1739679"/>
            <a:ext cx="1669243" cy="55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7950" y="2233613"/>
            <a:ext cx="894715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sz="1600" dirty="0">
                <a:latin typeface="Calibri" pitchFamily="34" charset="0"/>
                <a:cs typeface="Arial" charset="0"/>
              </a:rPr>
              <a:t>Ο συντελεστής </a:t>
            </a:r>
            <a:r>
              <a:rPr lang="en-US" sz="1600" dirty="0">
                <a:latin typeface="Calibri" pitchFamily="34" charset="0"/>
                <a:cs typeface="Arial" charset="0"/>
              </a:rPr>
              <a:t>Fourier </a:t>
            </a:r>
            <a:r>
              <a:rPr lang="el-GR" sz="1600" dirty="0">
                <a:latin typeface="Calibri" pitchFamily="34" charset="0"/>
                <a:cs typeface="Arial" charset="0"/>
              </a:rPr>
              <a:t>στη μηδενική συχνότητα αντιστοιχεί στη μέση τιμή του σήματος</a:t>
            </a:r>
            <a:r>
              <a:rPr lang="en-US" sz="1600" dirty="0">
                <a:latin typeface="Calibri" pitchFamily="34" charset="0"/>
                <a:cs typeface="Arial" charset="0"/>
              </a:rPr>
              <a:t>. </a:t>
            </a:r>
            <a:r>
              <a:rPr lang="el-GR" sz="1600" dirty="0">
                <a:latin typeface="Calibri" pitchFamily="34" charset="0"/>
                <a:cs typeface="Arial" charset="0"/>
              </a:rPr>
              <a:t>Η φασματική στιγμή μηδενικής τάξης (</a:t>
            </a:r>
            <a:r>
              <a:rPr lang="nl-NL" sz="1600" dirty="0">
                <a:latin typeface="Calibri" pitchFamily="34" charset="0"/>
                <a:cs typeface="Arial" charset="0"/>
              </a:rPr>
              <a:t>zero-order spectral moment </a:t>
            </a:r>
            <a:r>
              <a:rPr lang="el-GR" sz="1600" dirty="0">
                <a:latin typeface="Calibri" pitchFamily="34" charset="0"/>
                <a:cs typeface="Arial" charset="0"/>
              </a:rPr>
              <a:t>- </a:t>
            </a:r>
            <a:r>
              <a:rPr lang="nl-NL" sz="1600" b="1" i="1" dirty="0">
                <a:latin typeface="Calibri" pitchFamily="34" charset="0"/>
                <a:cs typeface="Arial" charset="0"/>
              </a:rPr>
              <a:t>m</a:t>
            </a:r>
            <a:r>
              <a:rPr lang="nl-NL" sz="1600" b="1" i="1" baseline="-25000" dirty="0">
                <a:latin typeface="Calibri" pitchFamily="34" charset="0"/>
                <a:cs typeface="Arial" charset="0"/>
              </a:rPr>
              <a:t>0</a:t>
            </a:r>
            <a:r>
              <a:rPr lang="nl-NL" sz="1600" dirty="0">
                <a:latin typeface="Calibri" pitchFamily="34" charset="0"/>
                <a:cs typeface="Arial" charset="0"/>
              </a:rPr>
              <a:t>) </a:t>
            </a:r>
            <a:r>
              <a:rPr lang="el-GR" sz="1600" dirty="0">
                <a:latin typeface="Calibri" pitchFamily="34" charset="0"/>
                <a:cs typeface="Arial" charset="0"/>
              </a:rPr>
              <a:t>είναι σημαντική παράμετρος, ευρέως χρησιμοποιούμενη για την εκτίμηση του κυματικού ύψους </a:t>
            </a:r>
            <a:r>
              <a:rPr lang="nl-NL" sz="1600" dirty="0">
                <a:latin typeface="Calibri" pitchFamily="34" charset="0"/>
                <a:cs typeface="Arial" charset="0"/>
              </a:rPr>
              <a:t>(Hm0) </a:t>
            </a:r>
            <a:r>
              <a:rPr lang="el-GR" sz="1600" dirty="0">
                <a:latin typeface="Calibri" pitchFamily="34" charset="0"/>
                <a:cs typeface="Arial" charset="0"/>
              </a:rPr>
              <a:t>ως</a:t>
            </a:r>
            <a:r>
              <a:rPr lang="nl-NL" sz="1600" dirty="0">
                <a:latin typeface="Calibri" pitchFamily="34" charset="0"/>
                <a:cs typeface="Arial" charset="0"/>
              </a:rPr>
              <a:t>:    </a:t>
            </a:r>
            <a:r>
              <a:rPr lang="nl-NL" sz="16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Hm0 = 4*sqrt(</a:t>
            </a:r>
            <a:r>
              <a:rPr lang="nl-NL" sz="1600" b="1" i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m</a:t>
            </a:r>
            <a:r>
              <a:rPr lang="nl-NL" sz="1600" b="1" i="1" baseline="-250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0</a:t>
            </a:r>
            <a:r>
              <a:rPr lang="nl-NL" sz="16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)</a:t>
            </a:r>
            <a:r>
              <a:rPr lang="el-GR" sz="16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, </a:t>
            </a:r>
            <a:r>
              <a:rPr lang="nl-NL" sz="16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Hm0 ≈ Hs, </a:t>
            </a:r>
            <a:r>
              <a:rPr lang="el-GR" sz="16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αντιπροσωπεύει το </a:t>
            </a:r>
            <a:r>
              <a:rPr lang="nl-NL" sz="16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1/3 </a:t>
            </a:r>
            <a:r>
              <a:rPr lang="el-GR" sz="16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των υψηλότερων κυμάτων</a:t>
            </a:r>
            <a:endParaRPr lang="en-US" sz="1600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algn="just">
              <a:defRPr/>
            </a:pPr>
            <a:r>
              <a:rPr lang="nl-NL" sz="16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 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nl-NL" sz="1800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>
              <a:defRPr/>
            </a:pPr>
            <a:endParaRPr lang="nl-NL" sz="1800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179513" y="227469"/>
            <a:ext cx="583264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Εκτίμηση κυματικών παραμέτρων από δεδομένα πίεσης</a:t>
            </a:r>
            <a:endParaRPr lang="en-US" sz="18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24602" y="4245967"/>
            <a:ext cx="36910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l-GR" sz="1600" dirty="0">
                <a:latin typeface="Calibri" pitchFamily="34" charset="0"/>
                <a:cs typeface="Arial" charset="0"/>
              </a:rPr>
              <a:t>Η περίοδος κορυφής φάσματος</a:t>
            </a:r>
            <a:r>
              <a:rPr lang="en-US" sz="1600" dirty="0">
                <a:latin typeface="Calibri" pitchFamily="34" charset="0"/>
                <a:cs typeface="Arial" charset="0"/>
              </a:rPr>
              <a:t> </a:t>
            </a:r>
            <a:r>
              <a:rPr lang="el-GR" sz="1600" dirty="0">
                <a:latin typeface="Calibri" pitchFamily="34" charset="0"/>
                <a:cs typeface="Arial" charset="0"/>
              </a:rPr>
              <a:t>(</a:t>
            </a:r>
            <a:r>
              <a:rPr lang="en-US" sz="1600" dirty="0">
                <a:latin typeface="Calibri" pitchFamily="34" charset="0"/>
                <a:cs typeface="Arial" charset="0"/>
              </a:rPr>
              <a:t>peak wave period </a:t>
            </a:r>
            <a:r>
              <a:rPr lang="el-GR" sz="1600" dirty="0">
                <a:latin typeface="Calibri" pitchFamily="34" charset="0"/>
                <a:cs typeface="Arial" charset="0"/>
              </a:rPr>
              <a:t>- </a:t>
            </a:r>
            <a:r>
              <a:rPr lang="en-US" sz="1600" dirty="0" err="1">
                <a:latin typeface="Calibri" pitchFamily="34" charset="0"/>
                <a:cs typeface="Arial" charset="0"/>
              </a:rPr>
              <a:t>Tp</a:t>
            </a:r>
            <a:r>
              <a:rPr lang="en-US" sz="1600" dirty="0">
                <a:latin typeface="Calibri" pitchFamily="34" charset="0"/>
                <a:cs typeface="Arial" charset="0"/>
              </a:rPr>
              <a:t>), </a:t>
            </a:r>
            <a:r>
              <a:rPr lang="el-GR" sz="1600" dirty="0">
                <a:latin typeface="Calibri" pitchFamily="34" charset="0"/>
                <a:cs typeface="Arial" charset="0"/>
              </a:rPr>
              <a:t>είναι η χρονική περίοδος στην οποία συγκεντρώνεται το μεγαλύτερο ποσό της ηχητικής ενέργειας (στην περίπτωσή μας των </a:t>
            </a:r>
            <a:r>
              <a:rPr lang="el-GR" sz="1600" dirty="0" err="1">
                <a:latin typeface="Calibri" pitchFamily="34" charset="0"/>
                <a:cs typeface="Arial" charset="0"/>
              </a:rPr>
              <a:t>θαλ</a:t>
            </a:r>
            <a:r>
              <a:rPr lang="el-GR" sz="1600" dirty="0">
                <a:latin typeface="Calibri" pitchFamily="34" charset="0"/>
                <a:cs typeface="Arial" charset="0"/>
              </a:rPr>
              <a:t>. Κυμάτων)</a:t>
            </a:r>
          </a:p>
          <a:p>
            <a:pPr algn="just">
              <a:defRPr/>
            </a:pPr>
            <a:endParaRPr lang="el-GR" sz="1600" dirty="0">
              <a:latin typeface="Calibri" pitchFamily="34" charset="0"/>
              <a:cs typeface="Arial" charset="0"/>
            </a:endParaRPr>
          </a:p>
          <a:p>
            <a:pPr algn="just">
              <a:defRPr/>
            </a:pPr>
            <a:r>
              <a:rPr lang="el-GR" sz="1600" dirty="0">
                <a:latin typeface="Calibri" pitchFamily="34" charset="0"/>
                <a:cs typeface="Arial" charset="0"/>
              </a:rPr>
              <a:t>Το κυματικό μήκος</a:t>
            </a:r>
            <a:r>
              <a:rPr lang="en-US" sz="1600" dirty="0">
                <a:latin typeface="Calibri" pitchFamily="34" charset="0"/>
                <a:cs typeface="Arial" charset="0"/>
              </a:rPr>
              <a:t>(L), </a:t>
            </a:r>
            <a:r>
              <a:rPr lang="el-GR" sz="1600" dirty="0">
                <a:latin typeface="Calibri" pitchFamily="34" charset="0"/>
                <a:cs typeface="Arial" charset="0"/>
              </a:rPr>
              <a:t>ταχύτητα </a:t>
            </a:r>
            <a:r>
              <a:rPr lang="en-US" sz="1600" dirty="0">
                <a:latin typeface="Calibri" pitchFamily="34" charset="0"/>
                <a:cs typeface="Arial" charset="0"/>
              </a:rPr>
              <a:t> (c), </a:t>
            </a:r>
            <a:r>
              <a:rPr lang="el-GR" sz="1600" dirty="0">
                <a:latin typeface="Calibri" pitchFamily="34" charset="0"/>
                <a:cs typeface="Arial" charset="0"/>
              </a:rPr>
              <a:t>ενέργεια</a:t>
            </a:r>
            <a:r>
              <a:rPr lang="en-US" sz="1600" dirty="0">
                <a:latin typeface="Calibri" pitchFamily="34" charset="0"/>
                <a:cs typeface="Arial" charset="0"/>
              </a:rPr>
              <a:t> (E) </a:t>
            </a:r>
            <a:r>
              <a:rPr lang="el-GR" sz="1600" dirty="0">
                <a:latin typeface="Calibri" pitchFamily="34" charset="0"/>
                <a:cs typeface="Arial" charset="0"/>
              </a:rPr>
              <a:t>και άλλα κυματικά χαρακτηριστικά υπολογίζονται με χρήση εξισώσεων </a:t>
            </a:r>
            <a:endParaRPr lang="en-US" sz="1600" dirty="0">
              <a:latin typeface="Calibri" pitchFamily="34" charset="0"/>
              <a:cs typeface="Arial" charset="0"/>
            </a:endParaRPr>
          </a:p>
        </p:txBody>
      </p:sp>
      <p:sp>
        <p:nvSpPr>
          <p:cNvPr id="10249" name="Rectangle 3"/>
          <p:cNvSpPr>
            <a:spLocks noChangeArrowheads="1"/>
          </p:cNvSpPr>
          <p:nvPr/>
        </p:nvSpPr>
        <p:spPr bwMode="auto">
          <a:xfrm>
            <a:off x="1689100" y="2871788"/>
            <a:ext cx="7466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</a:t>
            </a:r>
            <a:endParaRPr lang="el-GR" sz="16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042988" y="4743450"/>
            <a:ext cx="801687" cy="277813"/>
            <a:chOff x="10132838" y="3365162"/>
            <a:chExt cx="800337" cy="276999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10132838" y="3504453"/>
              <a:ext cx="215536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6" name="TextBox 6"/>
            <p:cNvSpPr txBox="1">
              <a:spLocks noChangeArrowheads="1"/>
            </p:cNvSpPr>
            <p:nvPr/>
          </p:nvSpPr>
          <p:spPr bwMode="auto">
            <a:xfrm>
              <a:off x="10260632" y="3365162"/>
              <a:ext cx="67254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>
                  <a:solidFill>
                    <a:srgbClr val="FF0000"/>
                  </a:solidFill>
                  <a:latin typeface="Calibri" pitchFamily="34" charset="0"/>
                  <a:cs typeface="Arial" charset="0"/>
                </a:rPr>
                <a:t>Tp</a:t>
              </a:r>
            </a:p>
          </p:txBody>
        </p:sp>
      </p:grp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107950" y="3455988"/>
            <a:ext cx="89471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l-GR" sz="1600" dirty="0">
                <a:latin typeface="Calibri" pitchFamily="34" charset="0"/>
                <a:cs typeface="Arial" charset="0"/>
              </a:rPr>
              <a:t>Στα δεδομένα πεδίου υπάρχει κατώφλι θορύβου </a:t>
            </a:r>
            <a:r>
              <a:rPr lang="en-US" sz="1600" dirty="0">
                <a:latin typeface="Calibri" pitchFamily="34" charset="0"/>
                <a:cs typeface="Arial" charset="0"/>
              </a:rPr>
              <a:t>-&gt; </a:t>
            </a:r>
            <a:r>
              <a:rPr lang="el-GR" sz="1600" dirty="0">
                <a:latin typeface="Calibri" pitchFamily="34" charset="0"/>
                <a:cs typeface="Arial" charset="0"/>
              </a:rPr>
              <a:t>ένα χαμηλότερο όριο όπου το φάσμα κλείνει </a:t>
            </a:r>
            <a:r>
              <a:rPr lang="el-GR" sz="1600" dirty="0" err="1">
                <a:latin typeface="Calibri" pitchFamily="34" charset="0"/>
                <a:cs typeface="Arial" charset="0"/>
              </a:rPr>
              <a:t>ασυμπτωτικά</a:t>
            </a:r>
            <a:r>
              <a:rPr lang="el-GR" sz="1600" dirty="0">
                <a:latin typeface="Calibri" pitchFamily="34" charset="0"/>
                <a:cs typeface="Arial" charset="0"/>
              </a:rPr>
              <a:t> («πλαταίνει»)</a:t>
            </a:r>
            <a:r>
              <a:rPr lang="en-US" sz="1600" dirty="0">
                <a:latin typeface="Calibri" pitchFamily="34" charset="0"/>
                <a:cs typeface="Arial" charset="0"/>
              </a:rPr>
              <a:t>.  </a:t>
            </a:r>
            <a:r>
              <a:rPr lang="el-GR" sz="1600" dirty="0">
                <a:latin typeface="Calibri" pitchFamily="34" charset="0"/>
                <a:cs typeface="Arial" charset="0"/>
              </a:rPr>
              <a:t>Ο θόρυβος απομακρύνεται με παραμετροποίηση του μέσου του δυναμικού φάσματος (</a:t>
            </a:r>
            <a:r>
              <a:rPr lang="en-US" sz="1600" dirty="0">
                <a:latin typeface="Calibri" pitchFamily="34" charset="0"/>
                <a:cs typeface="Arial" charset="0"/>
              </a:rPr>
              <a:t>band averaging</a:t>
            </a:r>
            <a:r>
              <a:rPr lang="el-GR" sz="1600" dirty="0">
                <a:latin typeface="Calibri" pitchFamily="34" charset="0"/>
                <a:cs typeface="Arial" charset="0"/>
              </a:rPr>
              <a:t>), δηλ.  με μείωση των φασματικών συχνοτήτων του φάσματος.</a:t>
            </a:r>
            <a:endParaRPr lang="en-US" sz="1600" dirty="0">
              <a:latin typeface="Calibri" pitchFamily="34" charset="0"/>
              <a:cs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203575" y="5686425"/>
            <a:ext cx="0" cy="422275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4" name="TextBox 14"/>
          <p:cNvSpPr txBox="1">
            <a:spLocks noChangeArrowheads="1"/>
          </p:cNvSpPr>
          <p:nvPr/>
        </p:nvSpPr>
        <p:spPr bwMode="auto">
          <a:xfrm>
            <a:off x="2663825" y="5399088"/>
            <a:ext cx="1943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Cut-off frequency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179387" y="370969"/>
            <a:ext cx="3672954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Εκτίμηση ρευματικών ταχυτήτων</a:t>
            </a:r>
            <a:endParaRPr lang="en-US" sz="18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179387" y="906492"/>
            <a:ext cx="8569325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en-US" sz="1700" dirty="0"/>
              <a:t>ADV              -&gt;</a:t>
            </a:r>
            <a:r>
              <a:rPr lang="el-GR" sz="1700" dirty="0"/>
              <a:t> </a:t>
            </a:r>
            <a:r>
              <a:rPr lang="en-US" sz="1700" dirty="0"/>
              <a:t> 3D </a:t>
            </a:r>
            <a:r>
              <a:rPr lang="el-GR" sz="1700" dirty="0"/>
              <a:t>συνιστώσες ρευματικών ταχυτήτων</a:t>
            </a:r>
            <a:r>
              <a:rPr lang="en-US" sz="1700" dirty="0"/>
              <a:t>  </a:t>
            </a:r>
            <a:r>
              <a:rPr lang="el-GR" sz="1700" dirty="0"/>
              <a:t>(</a:t>
            </a:r>
            <a:r>
              <a:rPr lang="en-US" sz="1700" dirty="0"/>
              <a:t>u, v, w</a:t>
            </a:r>
            <a:r>
              <a:rPr lang="el-GR" sz="1700" dirty="0"/>
              <a:t>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700" dirty="0"/>
              <a:t>ADCP, ECM  -&gt;  2D </a:t>
            </a:r>
            <a:r>
              <a:rPr lang="el-GR" sz="1700" dirty="0"/>
              <a:t>συνιστώσες ρευματικών ταχυτήτων  (</a:t>
            </a:r>
            <a:r>
              <a:rPr lang="en-US" sz="1700" dirty="0"/>
              <a:t>u, v)</a:t>
            </a:r>
            <a:endParaRPr lang="el-GR" sz="1700" dirty="0"/>
          </a:p>
          <a:p>
            <a:pPr eaLnBrk="1" hangingPunct="1">
              <a:buFont typeface="Arial" charset="0"/>
              <a:buChar char="•"/>
              <a:defRPr/>
            </a:pPr>
            <a:endParaRPr lang="en-US" sz="17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l-GR" sz="1700" dirty="0"/>
              <a:t>Ο συνδυασμός των 2 κύριων συνιστωσών ρευματικών ταχυτήτων </a:t>
            </a:r>
            <a:r>
              <a:rPr lang="en-US" sz="1700" dirty="0"/>
              <a:t> =&gt; </a:t>
            </a:r>
            <a:r>
              <a:rPr lang="el-GR" sz="1700" dirty="0"/>
              <a:t>κύρια κατεύθυνση του ρεύματος</a:t>
            </a:r>
            <a:r>
              <a:rPr lang="en-US" sz="1700" dirty="0"/>
              <a:t> (</a:t>
            </a:r>
            <a:r>
              <a:rPr lang="en-US" sz="1700" b="1" dirty="0" err="1"/>
              <a:t>Vc</a:t>
            </a:r>
            <a:r>
              <a:rPr lang="en-US" sz="1700" dirty="0"/>
              <a:t>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700" dirty="0"/>
              <a:t>3 </a:t>
            </a:r>
            <a:r>
              <a:rPr lang="el-GR" sz="1700" dirty="0"/>
              <a:t>τεχνικές φιλτραρίσματος  χρησιμοποιούνται για το διαχωρισμό του ηχητικού σήματος (π.χ. υπολογισμό του παλιρροιακού ρεύματος</a:t>
            </a:r>
            <a:r>
              <a:rPr lang="en-US" sz="1700" dirty="0"/>
              <a:t>)  : </a:t>
            </a:r>
            <a:r>
              <a:rPr lang="el-GR" sz="1700" b="1" dirty="0"/>
              <a:t>(1) </a:t>
            </a:r>
            <a:r>
              <a:rPr lang="el-GR" sz="1700" dirty="0" err="1"/>
              <a:t>Χαμηλόσυχνο</a:t>
            </a:r>
            <a:r>
              <a:rPr lang="el-GR" sz="1700" dirty="0"/>
              <a:t> (</a:t>
            </a:r>
            <a:r>
              <a:rPr lang="en-US" sz="1700" dirty="0"/>
              <a:t>Low-pass</a:t>
            </a:r>
            <a:r>
              <a:rPr lang="el-GR" sz="1700" dirty="0"/>
              <a:t>)</a:t>
            </a:r>
            <a:r>
              <a:rPr lang="en-US" sz="1700" dirty="0"/>
              <a:t> </a:t>
            </a:r>
            <a:r>
              <a:rPr lang="el-GR" sz="1700" dirty="0"/>
              <a:t>φίλτρο </a:t>
            </a:r>
            <a:r>
              <a:rPr lang="en-US" sz="1700" dirty="0"/>
              <a:t>(</a:t>
            </a:r>
            <a:r>
              <a:rPr lang="el-GR" sz="1700" dirty="0"/>
              <a:t>χαμηλή συχνότητα αποκοπής, </a:t>
            </a:r>
            <a:r>
              <a:rPr lang="en-US" sz="1700" dirty="0"/>
              <a:t>fc)</a:t>
            </a:r>
            <a:r>
              <a:rPr lang="el-GR" sz="1700" dirty="0"/>
              <a:t>,  </a:t>
            </a:r>
            <a:r>
              <a:rPr lang="el-GR" sz="1700" b="1" dirty="0"/>
              <a:t>(2) </a:t>
            </a:r>
            <a:r>
              <a:rPr lang="el-GR" sz="1700" dirty="0" err="1"/>
              <a:t>Υψίσυχνο</a:t>
            </a:r>
            <a:r>
              <a:rPr lang="el-GR" sz="1700" dirty="0"/>
              <a:t> (</a:t>
            </a:r>
            <a:r>
              <a:rPr lang="en-US" sz="1700" dirty="0"/>
              <a:t>High-pass</a:t>
            </a:r>
            <a:r>
              <a:rPr lang="el-GR" sz="1700" dirty="0"/>
              <a:t>) φίλτρο</a:t>
            </a:r>
            <a:r>
              <a:rPr lang="en-US" sz="1700" dirty="0"/>
              <a:t> (</a:t>
            </a:r>
            <a:r>
              <a:rPr lang="el-GR" sz="1700" dirty="0"/>
              <a:t>υψηλή</a:t>
            </a:r>
            <a:r>
              <a:rPr lang="en-US" sz="1700" dirty="0"/>
              <a:t> fc)</a:t>
            </a:r>
            <a:r>
              <a:rPr lang="el-GR" sz="1700" dirty="0"/>
              <a:t>  </a:t>
            </a:r>
            <a:r>
              <a:rPr lang="el-GR" sz="1700" b="1" dirty="0"/>
              <a:t>(3) </a:t>
            </a:r>
            <a:r>
              <a:rPr lang="el-GR" sz="1700" dirty="0"/>
              <a:t>Διαπερατό (</a:t>
            </a:r>
            <a:r>
              <a:rPr lang="en-US" sz="1700" dirty="0"/>
              <a:t>Band-pass </a:t>
            </a:r>
            <a:r>
              <a:rPr lang="el-GR" sz="1700" dirty="0"/>
              <a:t>) </a:t>
            </a:r>
            <a:r>
              <a:rPr lang="en-US" sz="1700" dirty="0"/>
              <a:t>([fc1, fc2] )</a:t>
            </a: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4464050" y="3501008"/>
            <a:ext cx="5003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200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Παράδειγμα  χρήσης ενός </a:t>
            </a:r>
            <a:r>
              <a:rPr lang="el-GR" sz="1200" dirty="0" err="1">
                <a:solidFill>
                  <a:srgbClr val="176FB1"/>
                </a:solidFill>
                <a:latin typeface="Calibri" pitchFamily="34" charset="0"/>
                <a:cs typeface="Arial" charset="0"/>
              </a:rPr>
              <a:t>χαμηλόσυχνου</a:t>
            </a:r>
            <a:r>
              <a:rPr lang="el-GR" sz="1200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 (</a:t>
            </a:r>
            <a:r>
              <a:rPr lang="en-US" sz="1200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low-pass) </a:t>
            </a:r>
            <a:r>
              <a:rPr lang="el-GR" sz="1200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φίλτρου</a:t>
            </a:r>
            <a:endParaRPr lang="en-US" sz="1200" dirty="0">
              <a:solidFill>
                <a:srgbClr val="176FB1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8900" y="4179888"/>
            <a:ext cx="4771132" cy="2036762"/>
            <a:chOff x="89327" y="4179304"/>
            <a:chExt cx="4914722" cy="2036697"/>
          </a:xfrm>
        </p:grpSpPr>
        <p:pic>
          <p:nvPicPr>
            <p:cNvPr id="11272" name="Picture 12" descr="XY_current_sig_and_BPF_sig_burst_4.jpg"/>
            <p:cNvPicPr>
              <a:picLocks noChangeAspect="1" noChangeArrowheads="1"/>
            </p:cNvPicPr>
            <p:nvPr/>
          </p:nvPicPr>
          <p:blipFill>
            <a:blip r:embed="rId2" cstate="print"/>
            <a:srcRect l="4716" t="3976" r="603" b="51201"/>
            <a:stretch>
              <a:fillRect/>
            </a:stretch>
          </p:blipFill>
          <p:spPr bwMode="auto">
            <a:xfrm>
              <a:off x="89327" y="4293096"/>
              <a:ext cx="4914722" cy="1922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1338645" y="4179304"/>
              <a:ext cx="2592293" cy="2270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1270" name="TextBox 11"/>
          <p:cNvSpPr txBox="1">
            <a:spLocks noChangeArrowheads="1"/>
          </p:cNvSpPr>
          <p:nvPr/>
        </p:nvSpPr>
        <p:spPr bwMode="auto">
          <a:xfrm>
            <a:off x="555625" y="4054475"/>
            <a:ext cx="4157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200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Παράδειγμα</a:t>
            </a:r>
            <a:r>
              <a:rPr lang="en-US" sz="1200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 </a:t>
            </a:r>
            <a:r>
              <a:rPr lang="el-GR" sz="1200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χρήσης ενός διαπερατού (</a:t>
            </a:r>
            <a:r>
              <a:rPr lang="en-US" sz="1200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band –pass) </a:t>
            </a:r>
            <a:r>
              <a:rPr lang="el-GR" sz="1200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φίλτρου</a:t>
            </a:r>
            <a:endParaRPr lang="en-US" sz="1200" dirty="0">
              <a:solidFill>
                <a:srgbClr val="176FB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271" name="Picture 7" descr="Description: F:\- BACKUP_PC\WORKS\Projects\ΕΟΧ (02.2015)\Hydrodynamics\Kamari_ADV_20.04.2016\Low-Pass_Vel Kamari 20-22.April.20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6813" y="3743151"/>
            <a:ext cx="40925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251520" y="260648"/>
            <a:ext cx="421831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Εκτίμηση </a:t>
            </a:r>
            <a:r>
              <a:rPr lang="el-GR" sz="18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διατμητικής</a:t>
            </a:r>
            <a:r>
              <a:rPr 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τάσης πυθμένα</a:t>
            </a:r>
            <a:endParaRPr lang="en-US" sz="18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95536" y="2844114"/>
            <a:ext cx="4217987" cy="1564531"/>
            <a:chOff x="4650792" y="1578478"/>
            <a:chExt cx="4218816" cy="1565036"/>
          </a:xfrm>
        </p:grpSpPr>
        <p:sp>
          <p:nvSpPr>
            <p:cNvPr id="10248" name="TextBox 5"/>
            <p:cNvSpPr txBox="1">
              <a:spLocks noChangeArrowheads="1"/>
            </p:cNvSpPr>
            <p:nvPr/>
          </p:nvSpPr>
          <p:spPr bwMode="auto">
            <a:xfrm>
              <a:off x="4650792" y="1578478"/>
              <a:ext cx="4218816" cy="1565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l-GR" sz="1800" b="1" dirty="0">
                  <a:solidFill>
                    <a:prstClr val="black"/>
                  </a:solidFill>
                </a:rPr>
                <a:t>τ</a:t>
              </a:r>
              <a:r>
                <a:rPr lang="en-US" sz="1800" b="1" baseline="-25000" dirty="0">
                  <a:solidFill>
                    <a:prstClr val="black"/>
                  </a:solidFill>
                </a:rPr>
                <a:t>b</a:t>
              </a:r>
              <a:r>
                <a:rPr lang="en-US" sz="1800" b="1" dirty="0">
                  <a:solidFill>
                    <a:prstClr val="black"/>
                  </a:solidFill>
                </a:rPr>
                <a:t>  = -</a:t>
              </a:r>
              <a:r>
                <a:rPr lang="el-GR" sz="1800" b="1" dirty="0">
                  <a:solidFill>
                    <a:prstClr val="black"/>
                  </a:solidFill>
                </a:rPr>
                <a:t>ρ</a:t>
              </a:r>
              <a:r>
                <a:rPr lang="en-US" sz="1800" b="1" dirty="0" err="1">
                  <a:solidFill>
                    <a:prstClr val="black"/>
                  </a:solidFill>
                </a:rPr>
                <a:t>u’</a:t>
              </a:r>
              <a:r>
                <a:rPr lang="en-US" sz="1800" b="1" baseline="-25000" dirty="0" err="1">
                  <a:solidFill>
                    <a:prstClr val="black"/>
                  </a:solidFill>
                </a:rPr>
                <a:t>b</a:t>
              </a:r>
              <a:r>
                <a:rPr lang="en-US" sz="1800" b="1" dirty="0" err="1">
                  <a:solidFill>
                    <a:prstClr val="black"/>
                  </a:solidFill>
                </a:rPr>
                <a:t>w’</a:t>
              </a:r>
              <a:r>
                <a:rPr lang="en-US" sz="1800" b="1" baseline="-25000" dirty="0" err="1">
                  <a:solidFill>
                    <a:prstClr val="black"/>
                  </a:solidFill>
                </a:rPr>
                <a:t>b</a:t>
              </a:r>
              <a:endParaRPr lang="en-US" sz="1800" b="1" baseline="-25000" dirty="0">
                <a:solidFill>
                  <a:prstClr val="black"/>
                </a:solidFill>
              </a:endParaRPr>
            </a:p>
            <a:p>
              <a:pPr eaLnBrk="1" hangingPunct="1">
                <a:defRPr/>
              </a:pPr>
              <a:endParaRPr lang="en-US" sz="1800" b="1" baseline="-25000" dirty="0">
                <a:solidFill>
                  <a:prstClr val="black"/>
                </a:solidFill>
              </a:endParaRPr>
            </a:p>
            <a:p>
              <a:pPr eaLnBrk="1" hangingPunct="1">
                <a:defRPr/>
              </a:pPr>
              <a:r>
                <a:rPr lang="el-GR" sz="1600" b="1" dirty="0">
                  <a:solidFill>
                    <a:prstClr val="black"/>
                  </a:solidFill>
                </a:rPr>
                <a:t>ρ</a:t>
              </a:r>
              <a:r>
                <a:rPr lang="en-US" sz="1600" baseline="-25000" dirty="0">
                  <a:solidFill>
                    <a:prstClr val="black"/>
                  </a:solidFill>
                </a:rPr>
                <a:t>  </a:t>
              </a:r>
              <a:r>
                <a:rPr lang="el-GR" sz="1600" baseline="-25000" dirty="0">
                  <a:solidFill>
                    <a:prstClr val="black"/>
                  </a:solidFill>
                </a:rPr>
                <a:t>    </a:t>
              </a:r>
              <a:r>
                <a:rPr lang="en-US" sz="1600" dirty="0">
                  <a:solidFill>
                    <a:prstClr val="black"/>
                  </a:solidFill>
                </a:rPr>
                <a:t>-&gt; </a:t>
              </a:r>
              <a:r>
                <a:rPr lang="el-GR" sz="1600" dirty="0">
                  <a:solidFill>
                    <a:prstClr val="black"/>
                  </a:solidFill>
                </a:rPr>
                <a:t>πυκνότητα </a:t>
              </a:r>
              <a:r>
                <a:rPr lang="el-GR" sz="1600" dirty="0" err="1">
                  <a:solidFill>
                    <a:prstClr val="black"/>
                  </a:solidFill>
                </a:rPr>
                <a:t>θαλ</a:t>
              </a:r>
              <a:r>
                <a:rPr lang="el-GR" sz="1600" dirty="0">
                  <a:solidFill>
                    <a:prstClr val="black"/>
                  </a:solidFill>
                </a:rPr>
                <a:t>. νερού</a:t>
              </a:r>
              <a:r>
                <a:rPr lang="en-US" sz="1600" dirty="0">
                  <a:solidFill>
                    <a:prstClr val="black"/>
                  </a:solidFill>
                </a:rPr>
                <a:t>(1028 kg/      )</a:t>
              </a:r>
              <a:endParaRPr lang="en-US" sz="1600" baseline="-25000" dirty="0">
                <a:solidFill>
                  <a:prstClr val="black"/>
                </a:solidFill>
              </a:endParaRPr>
            </a:p>
            <a:p>
              <a:pPr eaLnBrk="1" hangingPunct="1">
                <a:defRPr/>
              </a:pPr>
              <a:endParaRPr lang="en-US" sz="1050" b="1" baseline="-25000" dirty="0">
                <a:solidFill>
                  <a:prstClr val="black"/>
                </a:solidFill>
              </a:endParaRPr>
            </a:p>
            <a:p>
              <a:pPr eaLnBrk="1" hangingPunct="1">
                <a:defRPr/>
              </a:pPr>
              <a:r>
                <a:rPr lang="en-US" sz="1600" b="1" dirty="0" err="1">
                  <a:solidFill>
                    <a:prstClr val="black"/>
                  </a:solidFill>
                </a:rPr>
                <a:t>u’</a:t>
              </a:r>
              <a:r>
                <a:rPr lang="en-US" sz="1600" b="1" baseline="-25000" dirty="0" err="1">
                  <a:solidFill>
                    <a:prstClr val="black"/>
                  </a:solidFill>
                </a:rPr>
                <a:t>b</a:t>
              </a:r>
              <a:r>
                <a:rPr lang="en-US" sz="1600" baseline="-25000" dirty="0">
                  <a:solidFill>
                    <a:prstClr val="black"/>
                  </a:solidFill>
                </a:rPr>
                <a:t>  </a:t>
              </a:r>
              <a:r>
                <a:rPr lang="en-US" sz="1600" dirty="0">
                  <a:solidFill>
                    <a:prstClr val="black"/>
                  </a:solidFill>
                </a:rPr>
                <a:t>-&gt; </a:t>
              </a:r>
              <a:r>
                <a:rPr lang="el-GR" sz="1600" dirty="0">
                  <a:solidFill>
                    <a:prstClr val="black"/>
                  </a:solidFill>
                </a:rPr>
                <a:t>ρευματική ταχύτητα επιπέδου</a:t>
              </a:r>
              <a:endParaRPr lang="en-US" sz="1600" baseline="-25000" dirty="0">
                <a:solidFill>
                  <a:prstClr val="black"/>
                </a:solidFill>
              </a:endParaRPr>
            </a:p>
            <a:p>
              <a:pPr eaLnBrk="1" hangingPunct="1">
                <a:defRPr/>
              </a:pPr>
              <a:r>
                <a:rPr lang="en-US" sz="1600" baseline="-25000" dirty="0">
                  <a:solidFill>
                    <a:prstClr val="black"/>
                  </a:solidFill>
                </a:rPr>
                <a:t>   </a:t>
              </a:r>
            </a:p>
            <a:p>
              <a:pPr eaLnBrk="1" hangingPunct="1">
                <a:defRPr/>
              </a:pPr>
              <a:r>
                <a:rPr lang="en-US" sz="1600" b="1" dirty="0" err="1">
                  <a:solidFill>
                    <a:prstClr val="black"/>
                  </a:solidFill>
                </a:rPr>
                <a:t>w’</a:t>
              </a:r>
              <a:r>
                <a:rPr lang="en-US" sz="1600" b="1" baseline="-25000" dirty="0" err="1">
                  <a:solidFill>
                    <a:prstClr val="black"/>
                  </a:solidFill>
                </a:rPr>
                <a:t>b</a:t>
              </a:r>
              <a:r>
                <a:rPr lang="en-US" sz="1600" baseline="-25000" dirty="0">
                  <a:solidFill>
                    <a:prstClr val="black"/>
                  </a:solidFill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</a:rPr>
                <a:t>-&gt; </a:t>
              </a:r>
              <a:r>
                <a:rPr lang="el-GR" sz="1600" dirty="0">
                  <a:solidFill>
                    <a:prstClr val="black"/>
                  </a:solidFill>
                </a:rPr>
                <a:t>κάθετη στο επίπεδο ρευματική ταχύτητα 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71412" y="1644471"/>
              <a:ext cx="5033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251519" y="675004"/>
            <a:ext cx="852853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l-GR" sz="1700" dirty="0">
                <a:latin typeface="Calibri" pitchFamily="34" charset="0"/>
                <a:cs typeface="Arial" charset="0"/>
              </a:rPr>
              <a:t>Η  </a:t>
            </a:r>
            <a:r>
              <a:rPr lang="el-GR" sz="1700" dirty="0" err="1">
                <a:latin typeface="Calibri" pitchFamily="34" charset="0"/>
                <a:cs typeface="Arial" charset="0"/>
              </a:rPr>
              <a:t>διατμητική</a:t>
            </a:r>
            <a:r>
              <a:rPr lang="el-GR" sz="1700" dirty="0">
                <a:latin typeface="Calibri" pitchFamily="34" charset="0"/>
                <a:cs typeface="Arial" charset="0"/>
              </a:rPr>
              <a:t> τάση πυθμένα (</a:t>
            </a:r>
            <a:r>
              <a:rPr lang="en-US" sz="1700" dirty="0">
                <a:latin typeface="Calibri" pitchFamily="34" charset="0"/>
                <a:cs typeface="Arial" charset="0"/>
              </a:rPr>
              <a:t>near bed shear-stress</a:t>
            </a:r>
            <a:r>
              <a:rPr lang="el-GR" sz="1700" dirty="0">
                <a:latin typeface="Calibri" pitchFamily="34" charset="0"/>
                <a:cs typeface="Arial" charset="0"/>
              </a:rPr>
              <a:t>)</a:t>
            </a:r>
            <a:r>
              <a:rPr lang="en-US" sz="1700" dirty="0">
                <a:latin typeface="Calibri" pitchFamily="34" charset="0"/>
                <a:cs typeface="Arial" charset="0"/>
              </a:rPr>
              <a:t> </a:t>
            </a:r>
            <a:r>
              <a:rPr lang="el-GR" sz="17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τ</a:t>
            </a:r>
            <a:r>
              <a:rPr lang="el-GR" sz="1700" dirty="0">
                <a:latin typeface="Calibri" pitchFamily="34" charset="0"/>
                <a:cs typeface="Arial" charset="0"/>
              </a:rPr>
              <a:t> αποτελεί δείκτη δύναμης  ανά μονάδα επιφάνειας στον πυθμένα, ο οποίος σχετίζεται άμεσα με την κινητοποίηση των ιζημάτων και τη μεταφορά τους</a:t>
            </a:r>
          </a:p>
          <a:p>
            <a:pPr algn="just">
              <a:defRPr/>
            </a:pPr>
            <a:r>
              <a:rPr lang="el-GR" sz="1700" dirty="0">
                <a:latin typeface="Calibri" pitchFamily="34" charset="0"/>
                <a:cs typeface="Arial" charset="0"/>
              </a:rPr>
              <a:t>Έχουν προταθεί διάφορες μεθοδολογίες για την εκτίμησή του</a:t>
            </a:r>
            <a:r>
              <a:rPr lang="en-US" sz="1700" dirty="0">
                <a:latin typeface="Calibri" pitchFamily="34" charset="0"/>
                <a:cs typeface="Arial" charset="0"/>
              </a:rPr>
              <a:t> (</a:t>
            </a:r>
            <a:r>
              <a:rPr lang="el-GR" sz="1700" dirty="0">
                <a:latin typeface="Calibri" pitchFamily="34" charset="0"/>
                <a:cs typeface="Arial" charset="0"/>
              </a:rPr>
              <a:t>π.χ. </a:t>
            </a:r>
            <a:r>
              <a:rPr lang="en-US" sz="1700" dirty="0">
                <a:latin typeface="Calibri" pitchFamily="34" charset="0"/>
                <a:cs typeface="Arial" charset="0"/>
              </a:rPr>
              <a:t>Reach-Averaged Method, “Law of the Wall’’, Profile method, TKE method)</a:t>
            </a:r>
          </a:p>
          <a:p>
            <a:pPr algn="just">
              <a:defRPr/>
            </a:pPr>
            <a:r>
              <a:rPr lang="el-GR" sz="1800" dirty="0">
                <a:latin typeface="Calibri" pitchFamily="34" charset="0"/>
                <a:cs typeface="Arial" charset="0"/>
              </a:rPr>
              <a:t>Η εκτίμησή του σε κάθε περίπτωση βασίζεται σε </a:t>
            </a:r>
            <a:r>
              <a:rPr lang="el-GR" sz="1800" dirty="0" err="1">
                <a:latin typeface="Calibri" pitchFamily="34" charset="0"/>
                <a:cs typeface="Arial" charset="0"/>
              </a:rPr>
              <a:t>υψίσυχνα</a:t>
            </a:r>
            <a:r>
              <a:rPr lang="el-GR" sz="1800" dirty="0">
                <a:latin typeface="Calibri" pitchFamily="34" charset="0"/>
                <a:cs typeface="Arial" charset="0"/>
              </a:rPr>
              <a:t>  δεδομένα της </a:t>
            </a:r>
            <a:r>
              <a:rPr lang="en-US" sz="1800" dirty="0">
                <a:latin typeface="Calibri" pitchFamily="34" charset="0"/>
                <a:cs typeface="Arial" charset="0"/>
              </a:rPr>
              <a:t>3D </a:t>
            </a:r>
            <a:r>
              <a:rPr lang="el-GR" sz="1800" dirty="0">
                <a:latin typeface="Calibri" pitchFamily="34" charset="0"/>
                <a:cs typeface="Arial" charset="0"/>
              </a:rPr>
              <a:t>ρευματικής ταχύτητας </a:t>
            </a:r>
            <a:r>
              <a:rPr lang="en-US" sz="1800" dirty="0">
                <a:latin typeface="Calibri" pitchFamily="34" charset="0"/>
                <a:cs typeface="Arial" charset="0"/>
              </a:rPr>
              <a:t>(</a:t>
            </a:r>
            <a:r>
              <a:rPr lang="el-GR" sz="1800" dirty="0">
                <a:latin typeface="Calibri" pitchFamily="34" charset="0"/>
                <a:cs typeface="Arial" charset="0"/>
              </a:rPr>
              <a:t>δεδομένα </a:t>
            </a:r>
            <a:r>
              <a:rPr lang="en-US" sz="1800" dirty="0">
                <a:latin typeface="Calibri" pitchFamily="34" charset="0"/>
                <a:cs typeface="Arial" charset="0"/>
              </a:rPr>
              <a:t>ADV</a:t>
            </a:r>
            <a:r>
              <a:rPr lang="el-GR" sz="1800" dirty="0">
                <a:latin typeface="Calibri" pitchFamily="34" charset="0"/>
                <a:cs typeface="Arial" charset="0"/>
              </a:rPr>
              <a:t>) </a:t>
            </a:r>
            <a:endParaRPr lang="en-US" sz="1800" dirty="0">
              <a:latin typeface="Calibri" pitchFamily="34" charset="0"/>
              <a:cs typeface="Arial" charset="0"/>
            </a:endParaRPr>
          </a:p>
        </p:txBody>
      </p:sp>
      <p:pic>
        <p:nvPicPr>
          <p:cNvPr id="12293" name="Picture 15" descr="Reynolds_Stress_4.jpg"/>
          <p:cNvPicPr>
            <a:picLocks noChangeAspect="1" noChangeArrowheads="1"/>
          </p:cNvPicPr>
          <p:nvPr/>
        </p:nvPicPr>
        <p:blipFill>
          <a:blip r:embed="rId2" cstate="print"/>
          <a:srcRect l="4002" t="2856" r="5124" b="50000"/>
          <a:stretch>
            <a:fillRect/>
          </a:stretch>
        </p:blipFill>
        <p:spPr bwMode="auto">
          <a:xfrm>
            <a:off x="222709" y="4500144"/>
            <a:ext cx="4763399" cy="188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5" descr="K:\WORKS\Projects\ERABEACH (02.2015)\02 - Hydrodynamics\Tsamakia_ADV\Tsamakia_ADV_23.03.2016\Mean Current Flow, Tb and Waves Tsamakia 23-24.March.2016.png"/>
          <p:cNvPicPr>
            <a:picLocks noChangeAspect="1" noChangeArrowheads="1"/>
          </p:cNvPicPr>
          <p:nvPr/>
        </p:nvPicPr>
        <p:blipFill rotWithShape="1">
          <a:blip r:embed="rId3" cstate="print"/>
          <a:srcRect l="5000" r="5000" b="9030"/>
          <a:stretch/>
        </p:blipFill>
        <p:spPr bwMode="auto">
          <a:xfrm>
            <a:off x="4896439" y="2629444"/>
            <a:ext cx="4191137" cy="317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3322638" y="3662363"/>
            <a:ext cx="415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Calibri" pitchFamily="34" charset="0"/>
                <a:cs typeface="Arial" charset="0"/>
              </a:rPr>
              <a:t>m</a:t>
            </a:r>
            <a:r>
              <a:rPr lang="en-US" sz="1600" baseline="30000">
                <a:solidFill>
                  <a:prstClr val="black"/>
                </a:solidFill>
                <a:latin typeface="Calibri" pitchFamily="34" charset="0"/>
                <a:cs typeface="Arial" charset="0"/>
              </a:rPr>
              <a:t>3</a:t>
            </a:r>
            <a:endParaRPr lang="en-US" sz="1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 - Υπότιτλος"/>
          <p:cNvSpPr txBox="1">
            <a:spLocks/>
          </p:cNvSpPr>
          <p:nvPr/>
        </p:nvSpPr>
        <p:spPr>
          <a:xfrm>
            <a:off x="755650" y="1341438"/>
            <a:ext cx="7920038" cy="5111750"/>
          </a:xfrm>
          <a:prstGeom prst="rect">
            <a:avLst/>
          </a:prstGeom>
          <a:noFill/>
          <a:ln w="79375" cmpd="thickThin">
            <a:noFill/>
          </a:ln>
        </p:spPr>
        <p:txBody>
          <a:bodyPr>
            <a:normAutofit/>
          </a:bodyPr>
          <a:lstStyle/>
          <a:p>
            <a:pPr marL="360363" indent="-360363" fontAlgn="auto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el-GR" sz="2000" dirty="0">
              <a:solidFill>
                <a:prstClr val="black"/>
              </a:solidFill>
              <a:latin typeface="Calibri"/>
            </a:endParaRPr>
          </a:p>
          <a:p>
            <a:pPr marL="360363" indent="-360363" fontAlgn="auto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el-GR" sz="2000" dirty="0">
                <a:solidFill>
                  <a:prstClr val="black"/>
                </a:solidFill>
                <a:latin typeface="Calibri"/>
              </a:rPr>
              <a:t>Κυματομηχανική</a:t>
            </a:r>
          </a:p>
          <a:p>
            <a:pPr marL="360363" indent="-360363" fontAlgn="auto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el-GR" sz="2000" dirty="0">
                <a:solidFill>
                  <a:prstClr val="black"/>
                </a:solidFill>
                <a:latin typeface="Calibri"/>
              </a:rPr>
              <a:t>Δυναμική </a:t>
            </a:r>
            <a:r>
              <a:rPr lang="el-GR" sz="2000" dirty="0" err="1">
                <a:solidFill>
                  <a:prstClr val="black"/>
                </a:solidFill>
                <a:latin typeface="Calibri"/>
              </a:rPr>
              <a:t>ιζηματολογία</a:t>
            </a:r>
            <a:r>
              <a:rPr lang="el-GR" sz="2000" dirty="0">
                <a:solidFill>
                  <a:prstClr val="black"/>
                </a:solidFill>
                <a:latin typeface="Calibri"/>
              </a:rPr>
              <a:t> - Παράκτια Μορφοδυναμική</a:t>
            </a:r>
          </a:p>
          <a:p>
            <a:pPr marL="360363" indent="-360363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Courier New" pitchFamily="49" charset="0"/>
              <a:buChar char="o"/>
            </a:pPr>
            <a:r>
              <a:rPr lang="el-GR" sz="2000" dirty="0">
                <a:solidFill>
                  <a:srgbClr val="000000"/>
                </a:solidFill>
                <a:latin typeface="Calibri" pitchFamily="34" charset="0"/>
              </a:rPr>
              <a:t>Παράκτια διάβρωση</a:t>
            </a: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  <a:p>
            <a:pPr marL="360363" indent="-360363" fontAlgn="auto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el-GR" sz="2000" dirty="0">
                <a:solidFill>
                  <a:prstClr val="black"/>
                </a:solidFill>
                <a:latin typeface="Calibri"/>
              </a:rPr>
              <a:t>Παράκτια και Λιμενικά Έργα</a:t>
            </a:r>
          </a:p>
          <a:p>
            <a:pPr marL="360363" indent="-360363" fontAlgn="auto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el-GR" sz="200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Μέθοδοι παρακολούθησης και μοντελοποίησης Παράκτιας Μορφοδυναμικής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4313" y="214313"/>
            <a:ext cx="8750300" cy="6500812"/>
          </a:xfrm>
          <a:prstGeom prst="rect">
            <a:avLst/>
          </a:prstGeom>
          <a:noFill/>
          <a:ln w="73025" cmpd="thickThin">
            <a:solidFill>
              <a:srgbClr val="176FB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rgbClr val="FFFF66"/>
              </a:buClr>
            </a:pPr>
            <a:endParaRPr lang="el-GR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55576" y="548680"/>
            <a:ext cx="7848872" cy="7200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l-GR" sz="32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Δομή Μαθήματος</a:t>
            </a:r>
            <a:endParaRPr lang="el-GR" sz="3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48680"/>
            <a:ext cx="720080" cy="72424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7 - TextBox"/>
          <p:cNvSpPr txBox="1">
            <a:spLocks noChangeArrowheads="1"/>
          </p:cNvSpPr>
          <p:nvPr/>
        </p:nvSpPr>
        <p:spPr bwMode="auto">
          <a:xfrm>
            <a:off x="3175" y="223838"/>
            <a:ext cx="914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Παράδειγμα  εργασιών πεδίου </a:t>
            </a:r>
            <a:r>
              <a:rPr lang="en-US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– </a:t>
            </a:r>
            <a:r>
              <a:rPr lang="el-GR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Παραλία </a:t>
            </a:r>
            <a:r>
              <a:rPr lang="el-GR" altLang="el-GR" sz="18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Αμμουδάρας</a:t>
            </a:r>
            <a:r>
              <a:rPr lang="el-GR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, Ηράκλειο Κρήτης</a:t>
            </a:r>
            <a:endParaRPr lang="en-US" altLang="el-GR" sz="18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3315" name="Picture 8" descr="K:\WORKS\Academic\Publications\Journal Papers\2016.09 - Natural Hazards - Velegrakis et al\- 1st Submission\Instrumentation_Petrakis\ammoudara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038" y="704850"/>
            <a:ext cx="4570413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 descr="K:\WORKS\PHD\02 - Data Analysis\2014 Deployment\- Collate and Plot\Ammoudara_Synced_Waves_2014_10m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4365625"/>
            <a:ext cx="4059238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9"/>
          <p:cNvSpPr txBox="1">
            <a:spLocks noChangeArrowheads="1"/>
          </p:cNvSpPr>
          <p:nvPr/>
        </p:nvSpPr>
        <p:spPr bwMode="auto">
          <a:xfrm>
            <a:off x="255588" y="4165600"/>
            <a:ext cx="3968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400" dirty="0">
                <a:solidFill>
                  <a:srgbClr val="176FB1"/>
                </a:solidFill>
                <a:latin typeface="Calibri" pitchFamily="34" charset="0"/>
                <a:cs typeface="Arial" charset="0"/>
              </a:rPr>
              <a:t>Κυματικό ύψος και μείωση κυματικής ενέργειας</a:t>
            </a:r>
            <a:endParaRPr lang="en-US" sz="1400" dirty="0">
              <a:solidFill>
                <a:srgbClr val="176FB1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510643" y="1775619"/>
            <a:ext cx="4479925" cy="4046537"/>
            <a:chOff x="4628025" y="1762943"/>
            <a:chExt cx="4479389" cy="4046563"/>
          </a:xfrm>
        </p:grpSpPr>
        <p:pic>
          <p:nvPicPr>
            <p:cNvPr id="13319" name="Picture 2" descr="K:\WORKS\PHD\02 - Data Analysis\2014 Deployment\- Collate and Plot\Ammoudara_RBRs_3Hour_Step_Dates_2014_Hourly.tiff"/>
            <p:cNvPicPr>
              <a:picLocks noChangeAspect="1" noChangeArrowheads="1"/>
            </p:cNvPicPr>
            <p:nvPr/>
          </p:nvPicPr>
          <p:blipFill>
            <a:blip r:embed="rId4" cstate="print"/>
            <a:srcRect r="4463" b="2660"/>
            <a:stretch>
              <a:fillRect/>
            </a:stretch>
          </p:blipFill>
          <p:spPr bwMode="auto">
            <a:xfrm>
              <a:off x="4628025" y="1916832"/>
              <a:ext cx="4479389" cy="3892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0" name="TextBox 5"/>
            <p:cNvSpPr txBox="1">
              <a:spLocks noChangeArrowheads="1"/>
            </p:cNvSpPr>
            <p:nvPr/>
          </p:nvSpPr>
          <p:spPr bwMode="auto">
            <a:xfrm>
              <a:off x="5014041" y="1762943"/>
              <a:ext cx="39689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sz="1400" dirty="0">
                  <a:solidFill>
                    <a:srgbClr val="176FB1"/>
                  </a:solidFill>
                  <a:latin typeface="Calibri" pitchFamily="34" charset="0"/>
                  <a:cs typeface="Arial" charset="0"/>
                </a:rPr>
                <a:t>Κυματικές  παράμετροι από καταγραφές  </a:t>
              </a:r>
              <a:r>
                <a:rPr lang="en-US" sz="1400" dirty="0">
                  <a:solidFill>
                    <a:srgbClr val="176FB1"/>
                  </a:solidFill>
                  <a:latin typeface="Calibri" pitchFamily="34" charset="0"/>
                  <a:cs typeface="Arial" charset="0"/>
                </a:rPr>
                <a:t>RBR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123276" y="2764661"/>
              <a:ext cx="44445" cy="71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50264" y="2761486"/>
              <a:ext cx="46031" cy="66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547093" y="2763074"/>
              <a:ext cx="46032" cy="650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7 - TextBox"/>
          <p:cNvSpPr txBox="1">
            <a:spLocks noChangeArrowheads="1"/>
          </p:cNvSpPr>
          <p:nvPr/>
        </p:nvSpPr>
        <p:spPr bwMode="auto">
          <a:xfrm>
            <a:off x="3175" y="223838"/>
            <a:ext cx="914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Παράδειγμα  εργασιών πεδίου </a:t>
            </a:r>
            <a:r>
              <a:rPr lang="en-US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– </a:t>
            </a:r>
            <a:r>
              <a:rPr lang="el-GR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Παραλία </a:t>
            </a:r>
            <a:r>
              <a:rPr lang="el-GR" altLang="el-GR" sz="18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Αμμουδάρας</a:t>
            </a:r>
            <a:r>
              <a:rPr lang="el-GR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, Ηράκλειο Κρήτης</a:t>
            </a:r>
            <a:endParaRPr lang="en-US" altLang="el-GR" sz="18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4339" name="Picture 8" descr="K:\WORKS\Academic\Publications\Journal Papers\2016.09 - Natural Hazards - Velegrakis et al\- 1st Submission\Instrumentation_Petrakis\ammoudara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765175"/>
            <a:ext cx="49514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 descr="ammoudara_sections_FINAL_March20"/>
          <p:cNvPicPr>
            <a:picLocks noChangeAspect="1" noChangeArrowheads="1"/>
          </p:cNvPicPr>
          <p:nvPr/>
        </p:nvPicPr>
        <p:blipFill>
          <a:blip r:embed="rId3" cstate="print"/>
          <a:srcRect b="77193"/>
          <a:stretch>
            <a:fillRect/>
          </a:stretch>
        </p:blipFill>
        <p:spPr bwMode="auto">
          <a:xfrm>
            <a:off x="1258888" y="4941168"/>
            <a:ext cx="60198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Wave_Spec_02_Nov_11_00_Highest_Hs"/>
          <p:cNvPicPr>
            <a:picLocks noChangeAspect="1" noChangeArrowheads="1"/>
          </p:cNvPicPr>
          <p:nvPr/>
        </p:nvPicPr>
        <p:blipFill>
          <a:blip r:embed="rId4" cstate="print"/>
          <a:srcRect l="50000"/>
          <a:stretch>
            <a:fillRect/>
          </a:stretch>
        </p:blipFill>
        <p:spPr bwMode="auto">
          <a:xfrm>
            <a:off x="5543550" y="2676525"/>
            <a:ext cx="255746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Wave_Spec_02_Nov_11_00_Highest_Hs"/>
          <p:cNvPicPr>
            <a:picLocks noChangeAspect="1" noChangeArrowheads="1"/>
          </p:cNvPicPr>
          <p:nvPr/>
        </p:nvPicPr>
        <p:blipFill>
          <a:blip r:embed="rId5" cstate="print"/>
          <a:srcRect r="50000"/>
          <a:stretch>
            <a:fillRect/>
          </a:stretch>
        </p:blipFill>
        <p:spPr bwMode="auto">
          <a:xfrm>
            <a:off x="5435600" y="566738"/>
            <a:ext cx="2605088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1" descr="Figure_Modelling"/>
          <p:cNvPicPr>
            <a:picLocks noChangeAspect="1" noChangeArrowheads="1"/>
          </p:cNvPicPr>
          <p:nvPr/>
        </p:nvPicPr>
        <p:blipFill>
          <a:blip r:embed="rId6" cstate="print"/>
          <a:srcRect l="86526" t="9660" b="56943"/>
          <a:stretch>
            <a:fillRect/>
          </a:stretch>
        </p:blipFill>
        <p:spPr bwMode="auto">
          <a:xfrm>
            <a:off x="166688" y="4365104"/>
            <a:ext cx="9969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4140200" y="1196975"/>
            <a:ext cx="1295400" cy="287338"/>
          </a:xfrm>
          <a:prstGeom prst="straightConnector1">
            <a:avLst/>
          </a:prstGeom>
          <a:ln w="158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51275" y="3376613"/>
            <a:ext cx="1512888" cy="144462"/>
          </a:xfrm>
          <a:prstGeom prst="straightConnector1">
            <a:avLst/>
          </a:prstGeom>
          <a:ln w="158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0" y="825500"/>
            <a:ext cx="9144000" cy="4429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bIns="91440">
            <a:spAutoFit/>
          </a:bodyPr>
          <a:lstStyle/>
          <a:p>
            <a:pPr algn="ctr" eaLnBrk="1" hangingPunct="1"/>
            <a:r>
              <a:rPr lang="el-GR" sz="2000" b="1" dirty="0">
                <a:solidFill>
                  <a:srgbClr val="0000FF"/>
                </a:solidFill>
                <a:latin typeface="Calibri" pitchFamily="34" charset="0"/>
              </a:rPr>
              <a:t>Οπτικό σύστημα παρακολούθησης</a:t>
            </a: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323528" y="1549365"/>
            <a:ext cx="8352928" cy="450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l-GR" sz="1700" dirty="0">
                <a:solidFill>
                  <a:srgbClr val="000000"/>
                </a:solidFill>
                <a:latin typeface="Calibri" pitchFamily="34" charset="0"/>
              </a:rPr>
              <a:t>Το σύστημα αποτελείται από βιντεοκάμερες, κατάλληλα τοποθετημένες, βαθμονομημένες και </a:t>
            </a:r>
            <a:r>
              <a:rPr lang="el-GR" sz="1700" dirty="0" err="1">
                <a:solidFill>
                  <a:srgbClr val="000000"/>
                </a:solidFill>
                <a:latin typeface="Calibri" pitchFamily="34" charset="0"/>
              </a:rPr>
              <a:t>γεω</a:t>
            </a:r>
            <a:r>
              <a:rPr lang="el-GR" sz="1700" dirty="0">
                <a:solidFill>
                  <a:srgbClr val="000000"/>
                </a:solidFill>
                <a:latin typeface="Calibri" pitchFamily="34" charset="0"/>
              </a:rPr>
              <a:t>-αναφερμένες, και συνδεδεμένες με υπολογιστή (σταθμός πεδίου) με μόνιμη σύνδεση στο διαδίκτυο. </a:t>
            </a:r>
          </a:p>
          <a:p>
            <a:pPr eaLnBrk="1" hangingPunct="1"/>
            <a:endParaRPr lang="el-GR" sz="17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el-GR" sz="1700" dirty="0">
                <a:solidFill>
                  <a:srgbClr val="000000"/>
                </a:solidFill>
                <a:latin typeface="Calibri" pitchFamily="34" charset="0"/>
              </a:rPr>
              <a:t>Είναι αυτόνομο και σχεδιασμένο έτσι ώστε να μεταφέρει/αρχειοθετεί τα οπτικά δεδομένα σε βάση δεδομένων. </a:t>
            </a:r>
          </a:p>
          <a:p>
            <a:pPr eaLnBrk="1" hangingPunct="1"/>
            <a:endParaRPr lang="el-GR" sz="17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el-GR" sz="1700" dirty="0">
                <a:solidFill>
                  <a:srgbClr val="000000"/>
                </a:solidFill>
                <a:latin typeface="Calibri" pitchFamily="34" charset="0"/>
              </a:rPr>
              <a:t>Μέσω της αυτοματοποιημένης αποθήκευσης/επεξεργασίας των δεδομένων δίνεται η δυνατότητα μακρόχρονης παρακολούθησης των παραλιών με μεγάλη </a:t>
            </a:r>
            <a:r>
              <a:rPr lang="el-GR" sz="1700" dirty="0" err="1">
                <a:solidFill>
                  <a:srgbClr val="000000"/>
                </a:solidFill>
                <a:latin typeface="Calibri" pitchFamily="34" charset="0"/>
              </a:rPr>
              <a:t>χωρο</a:t>
            </a:r>
            <a:r>
              <a:rPr lang="el-GR" sz="1700" dirty="0">
                <a:solidFill>
                  <a:srgbClr val="000000"/>
                </a:solidFill>
                <a:latin typeface="Calibri" pitchFamily="34" charset="0"/>
              </a:rPr>
              <a:t>-χρονική διακριτικότητα. </a:t>
            </a:r>
          </a:p>
          <a:p>
            <a:pPr eaLnBrk="1" hangingPunct="1"/>
            <a:endParaRPr lang="el-GR" sz="17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el-GR" sz="1700" dirty="0">
                <a:solidFill>
                  <a:srgbClr val="000000"/>
                </a:solidFill>
                <a:latin typeface="Calibri" pitchFamily="34" charset="0"/>
              </a:rPr>
              <a:t>Συνεπώς, απαντά στη μεγάλη πρόκληση της υψίσυχνης παρακολούθησης της μορφοδυναμικής εξέλιξης των παραλιών, που αποτελούν από τα πλέον δυναμικά οικοσυστήματα της παράκτιας ζώνης. </a:t>
            </a:r>
          </a:p>
          <a:p>
            <a:pPr eaLnBrk="1" hangingPunct="1"/>
            <a:endParaRPr lang="el-GR" sz="17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l-GR" alt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Επιπλέον αποτελούν την </a:t>
            </a:r>
            <a:r>
              <a:rPr lang="el-GR" alt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πλεον</a:t>
            </a:r>
            <a:r>
              <a:rPr lang="el-GR" alt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σίγουρη οριοθέτηση του </a:t>
            </a:r>
            <a:r>
              <a:rPr lang="el-GR" alt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αιγαιλού</a:t>
            </a:r>
            <a:r>
              <a:rPr lang="el-GR" alt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alt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μεγιστη</a:t>
            </a:r>
            <a:r>
              <a:rPr lang="el-GR" alt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/συνήθης αναρρίχηση του κύματος </a:t>
            </a:r>
            <a:r>
              <a:rPr lang="en-US" alt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(wave run up)</a:t>
            </a:r>
            <a:endParaRPr lang="el-GR" alt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25" name="24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27" name="26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0" y="5445224"/>
            <a:ext cx="9144000" cy="115093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0" y="825500"/>
            <a:ext cx="9144000" cy="4429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bIns="91440">
            <a:spAutoFit/>
          </a:bodyPr>
          <a:lstStyle/>
          <a:p>
            <a:pPr algn="ctr" eaLnBrk="1" hangingPunct="1"/>
            <a:r>
              <a:rPr lang="el-GR" sz="2000" b="1" dirty="0">
                <a:solidFill>
                  <a:srgbClr val="0000FF"/>
                </a:solidFill>
                <a:latin typeface="Calibri" pitchFamily="34" charset="0"/>
              </a:rPr>
              <a:t>Οπτικό σύστημα παρακολούθησης | Διάγραμμα ροής</a:t>
            </a:r>
          </a:p>
        </p:txBody>
      </p:sp>
      <p:pic>
        <p:nvPicPr>
          <p:cNvPr id="5148" name="Picture 28" descr="or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340768"/>
            <a:ext cx="7361995" cy="4031778"/>
          </a:xfrm>
          <a:prstGeom prst="rect">
            <a:avLst/>
          </a:prstGeom>
          <a:noFill/>
        </p:spPr>
      </p:pic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1043608" y="5445224"/>
            <a:ext cx="35814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 eaLnBrk="1" hangingPunct="1">
              <a:buFontTx/>
              <a:buChar char="•"/>
            </a:pPr>
            <a:r>
              <a:rPr lang="el-GR" sz="1600" dirty="0">
                <a:solidFill>
                  <a:srgbClr val="0000FF"/>
                </a:solidFill>
                <a:latin typeface="Calibri" pitchFamily="34" charset="0"/>
              </a:rPr>
              <a:t>Μία ή περισσότερες κάμερες</a:t>
            </a:r>
          </a:p>
          <a:p>
            <a:pPr marL="282575" indent="-282575" eaLnBrk="1" hangingPunct="1">
              <a:buFontTx/>
              <a:buChar char="•"/>
            </a:pPr>
            <a:r>
              <a:rPr lang="el-GR" sz="1600" dirty="0">
                <a:solidFill>
                  <a:srgbClr val="0000FF"/>
                </a:solidFill>
                <a:latin typeface="Calibri" pitchFamily="34" charset="0"/>
              </a:rPr>
              <a:t>Μετεωρολογικός σταθμός</a:t>
            </a:r>
          </a:p>
          <a:p>
            <a:pPr marL="282575" indent="-282575" eaLnBrk="1" hangingPunct="1">
              <a:buFontTx/>
              <a:buChar char="•"/>
            </a:pPr>
            <a:r>
              <a:rPr lang="el-GR" sz="1600" dirty="0">
                <a:solidFill>
                  <a:srgbClr val="0000FF"/>
                </a:solidFill>
                <a:latin typeface="Calibri" pitchFamily="34" charset="0"/>
              </a:rPr>
              <a:t>Υπολογιστής πεδίου</a:t>
            </a:r>
          </a:p>
          <a:p>
            <a:pPr marL="282575" indent="-282575" eaLnBrk="1" hangingPunct="1">
              <a:buFontTx/>
              <a:buChar char="•"/>
            </a:pPr>
            <a:r>
              <a:rPr lang="el-GR" sz="1600" dirty="0">
                <a:solidFill>
                  <a:srgbClr val="0000FF"/>
                </a:solidFill>
                <a:latin typeface="Calibri" pitchFamily="34" charset="0"/>
              </a:rPr>
              <a:t>Κεντρικός 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server</a:t>
            </a:r>
            <a:r>
              <a:rPr lang="el-GR" sz="1600" dirty="0">
                <a:solidFill>
                  <a:srgbClr val="0000FF"/>
                </a:solidFill>
                <a:latin typeface="Calibri" pitchFamily="34" charset="0"/>
              </a:rPr>
              <a:t> αρχειοθέτησης</a:t>
            </a:r>
          </a:p>
        </p:txBody>
      </p:sp>
      <p:sp>
        <p:nvSpPr>
          <p:cNvPr id="5150" name="Text Box 30"/>
          <p:cNvSpPr txBox="1">
            <a:spLocks noChangeArrowheads="1"/>
          </p:cNvSpPr>
          <p:nvPr/>
        </p:nvSpPr>
        <p:spPr bwMode="auto">
          <a:xfrm>
            <a:off x="5148064" y="5445224"/>
            <a:ext cx="34925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 eaLnBrk="1" hangingPunct="1"/>
            <a:r>
              <a:rPr lang="el-GR" sz="1600" b="1" u="sng" dirty="0">
                <a:solidFill>
                  <a:srgbClr val="0000FF"/>
                </a:solidFill>
                <a:latin typeface="Calibri" pitchFamily="34" charset="0"/>
              </a:rPr>
              <a:t>Αυτόνομη, μακροχρόνια λειτουργία:</a:t>
            </a:r>
          </a:p>
          <a:p>
            <a:pPr marL="282575" indent="-282575" eaLnBrk="1" hangingPunct="1">
              <a:buFontTx/>
              <a:buChar char="•"/>
            </a:pPr>
            <a:r>
              <a:rPr lang="el-GR" sz="1600" dirty="0">
                <a:solidFill>
                  <a:srgbClr val="0000FF"/>
                </a:solidFill>
                <a:latin typeface="Calibri" pitchFamily="34" charset="0"/>
              </a:rPr>
              <a:t>Καταγραφή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l-GR" sz="1600" dirty="0">
                <a:solidFill>
                  <a:srgbClr val="0000FF"/>
                </a:solidFill>
                <a:latin typeface="Calibri" pitchFamily="34" charset="0"/>
              </a:rPr>
              <a:t>για 10 λεπτά ανά ώρα</a:t>
            </a:r>
          </a:p>
          <a:p>
            <a:pPr marL="282575" indent="-282575" eaLnBrk="1" hangingPunct="1">
              <a:buFontTx/>
              <a:buChar char="•"/>
            </a:pPr>
            <a:r>
              <a:rPr lang="el-GR" sz="1600" dirty="0">
                <a:solidFill>
                  <a:srgbClr val="0000FF"/>
                </a:solidFill>
                <a:latin typeface="Calibri" pitchFamily="34" charset="0"/>
              </a:rPr>
              <a:t>8–12 ώρες/ημέρα </a:t>
            </a:r>
          </a:p>
          <a:p>
            <a:pPr marL="282575" indent="-282575" eaLnBrk="1" hangingPunct="1">
              <a:buFontTx/>
              <a:buChar char="•"/>
            </a:pPr>
            <a:r>
              <a:rPr lang="el-GR" sz="1600" dirty="0">
                <a:solidFill>
                  <a:srgbClr val="0000FF"/>
                </a:solidFill>
                <a:latin typeface="Calibri" pitchFamily="34" charset="0"/>
              </a:rPr>
              <a:t>365 ημέρες/χρόνο</a:t>
            </a:r>
          </a:p>
        </p:txBody>
      </p:sp>
      <p:sp>
        <p:nvSpPr>
          <p:cNvPr id="24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25" name="24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27" name="26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514600" y="2492375"/>
            <a:ext cx="3810000" cy="1389063"/>
            <a:chOff x="1584" y="1632"/>
            <a:chExt cx="2400" cy="1008"/>
          </a:xfrm>
        </p:grpSpPr>
        <p:sp>
          <p:nvSpPr>
            <p:cNvPr id="27669" name="Line 21"/>
            <p:cNvSpPr>
              <a:spLocks noChangeShapeType="1"/>
            </p:cNvSpPr>
            <p:nvPr/>
          </p:nvSpPr>
          <p:spPr bwMode="auto">
            <a:xfrm flipH="1">
              <a:off x="2640" y="1632"/>
              <a:ext cx="0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670" name="Line 22"/>
            <p:cNvSpPr>
              <a:spLocks noChangeShapeType="1"/>
            </p:cNvSpPr>
            <p:nvPr/>
          </p:nvSpPr>
          <p:spPr bwMode="auto">
            <a:xfrm flipV="1">
              <a:off x="1584" y="2256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671" name="Line 23"/>
            <p:cNvSpPr>
              <a:spLocks noChangeShapeType="1"/>
            </p:cNvSpPr>
            <p:nvPr/>
          </p:nvSpPr>
          <p:spPr bwMode="auto">
            <a:xfrm flipV="1">
              <a:off x="3984" y="2256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672" name="Line 24"/>
            <p:cNvSpPr>
              <a:spLocks noChangeShapeType="1"/>
            </p:cNvSpPr>
            <p:nvPr/>
          </p:nvSpPr>
          <p:spPr bwMode="auto">
            <a:xfrm>
              <a:off x="1584" y="2256"/>
              <a:ext cx="2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7696" name="Picture 48" descr="timex_2016_12_17_11_00_00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3789363"/>
            <a:ext cx="3025775" cy="1701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0" y="825500"/>
            <a:ext cx="9144000" cy="4429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bIns="91440">
            <a:spAutoFit/>
          </a:bodyPr>
          <a:lstStyle/>
          <a:p>
            <a:pPr algn="ctr" eaLnBrk="1" hangingPunct="1"/>
            <a:r>
              <a:rPr lang="el-GR" sz="2000" b="1">
                <a:solidFill>
                  <a:srgbClr val="000000"/>
                </a:solidFill>
                <a:latin typeface="Calibri" pitchFamily="34" charset="0"/>
              </a:rPr>
              <a:t>Βασικά προϊόντα</a:t>
            </a:r>
          </a:p>
        </p:txBody>
      </p:sp>
      <p:sp>
        <p:nvSpPr>
          <p:cNvPr id="27679" name="Line 31"/>
          <p:cNvSpPr>
            <a:spLocks noChangeShapeType="1"/>
          </p:cNvSpPr>
          <p:nvPr/>
        </p:nvSpPr>
        <p:spPr bwMode="auto">
          <a:xfrm flipH="1" flipV="1">
            <a:off x="2987675" y="2205038"/>
            <a:ext cx="411163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7680" name="Text Box 32"/>
          <p:cNvSpPr txBox="1">
            <a:spLocks noChangeArrowheads="1"/>
          </p:cNvSpPr>
          <p:nvPr/>
        </p:nvSpPr>
        <p:spPr bwMode="auto">
          <a:xfrm>
            <a:off x="5759450" y="1841500"/>
            <a:ext cx="3276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l-GR" sz="1600" b="1" u="sng">
                <a:solidFill>
                  <a:srgbClr val="000000"/>
                </a:solidFill>
                <a:latin typeface="Calibri" pitchFamily="34" charset="0"/>
              </a:rPr>
              <a:t>Καταγραφή</a:t>
            </a:r>
            <a:r>
              <a:rPr lang="el-GR" sz="1600">
                <a:solidFill>
                  <a:srgbClr val="000000"/>
                </a:solidFill>
                <a:latin typeface="Calibri" pitchFamily="34" charset="0"/>
              </a:rPr>
              <a:t>:</a:t>
            </a:r>
          </a:p>
          <a:p>
            <a:pPr eaLnBrk="1" hangingPunct="1">
              <a:lnSpc>
                <a:spcPct val="85000"/>
              </a:lnSpc>
            </a:pPr>
            <a:r>
              <a:rPr lang="el-GR" sz="1600">
                <a:solidFill>
                  <a:srgbClr val="000000"/>
                </a:solidFill>
                <a:latin typeface="Calibri" pitchFamily="34" charset="0"/>
              </a:rPr>
              <a:t>10 </a:t>
            </a:r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min/h @5fps   == </a:t>
            </a:r>
            <a:r>
              <a:rPr lang="el-GR" sz="16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3000 frames/h</a:t>
            </a:r>
            <a:endParaRPr lang="el-GR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681" name="Text Box 33"/>
          <p:cNvSpPr txBox="1">
            <a:spLocks noChangeArrowheads="1"/>
          </p:cNvSpPr>
          <p:nvPr/>
        </p:nvSpPr>
        <p:spPr bwMode="auto">
          <a:xfrm>
            <a:off x="2051720" y="2420938"/>
            <a:ext cx="1270918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l-GR" b="1" dirty="0">
                <a:latin typeface="Calibri" pitchFamily="34" charset="0"/>
              </a:rPr>
              <a:t>Χρόνος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7682" name="Text Box 34"/>
          <p:cNvSpPr txBox="1">
            <a:spLocks noChangeArrowheads="1"/>
          </p:cNvSpPr>
          <p:nvPr/>
        </p:nvSpPr>
        <p:spPr bwMode="auto">
          <a:xfrm>
            <a:off x="4533900" y="2705100"/>
            <a:ext cx="1676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l-GR" sz="1600">
                <a:solidFill>
                  <a:srgbClr val="000000"/>
                </a:solidFill>
                <a:latin typeface="Calibri" pitchFamily="34" charset="0"/>
              </a:rPr>
              <a:t>Υπολογιστής πεδίου</a:t>
            </a:r>
          </a:p>
        </p:txBody>
      </p:sp>
      <p:sp>
        <p:nvSpPr>
          <p:cNvPr id="27685" name="Text Box 37"/>
          <p:cNvSpPr txBox="1">
            <a:spLocks noChangeArrowheads="1"/>
          </p:cNvSpPr>
          <p:nvPr/>
        </p:nvSpPr>
        <p:spPr bwMode="auto">
          <a:xfrm>
            <a:off x="1752600" y="3436938"/>
            <a:ext cx="1447800" cy="258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n-US" sz="2000" b="1">
                <a:solidFill>
                  <a:srgbClr val="FF3300"/>
                </a:solidFill>
                <a:latin typeface="Calibri" pitchFamily="34" charset="0"/>
              </a:rPr>
              <a:t>TIMEX</a:t>
            </a:r>
            <a:endParaRPr lang="el-GR" sz="2000" b="1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7686" name="Text Box 38"/>
          <p:cNvSpPr txBox="1">
            <a:spLocks noChangeArrowheads="1"/>
          </p:cNvSpPr>
          <p:nvPr/>
        </p:nvSpPr>
        <p:spPr bwMode="auto">
          <a:xfrm>
            <a:off x="5562600" y="3436938"/>
            <a:ext cx="1447800" cy="258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n-US" sz="2000" b="1">
                <a:solidFill>
                  <a:srgbClr val="0000FF"/>
                </a:solidFill>
                <a:latin typeface="Calibri" pitchFamily="34" charset="0"/>
              </a:rPr>
              <a:t>SIGMA</a:t>
            </a:r>
            <a:endParaRPr lang="el-GR" sz="2000" b="1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7687" name="Picture 39" descr="Computer_I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636838"/>
            <a:ext cx="571500" cy="590550"/>
          </a:xfrm>
          <a:prstGeom prst="rect">
            <a:avLst/>
          </a:prstGeom>
          <a:noFill/>
        </p:spPr>
      </p:pic>
      <p:pic>
        <p:nvPicPr>
          <p:cNvPr id="27688" name="Picture 40" descr="vivot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88" y="981075"/>
            <a:ext cx="1657350" cy="1020763"/>
          </a:xfrm>
          <a:prstGeom prst="rect">
            <a:avLst/>
          </a:prstGeom>
          <a:noFill/>
        </p:spPr>
      </p:pic>
      <p:sp>
        <p:nvSpPr>
          <p:cNvPr id="27689" name="Text Box 41"/>
          <p:cNvSpPr txBox="1">
            <a:spLocks noChangeArrowheads="1"/>
          </p:cNvSpPr>
          <p:nvPr/>
        </p:nvSpPr>
        <p:spPr bwMode="auto">
          <a:xfrm>
            <a:off x="755650" y="5570538"/>
            <a:ext cx="3424238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l-GR" sz="1500" b="1" dirty="0">
                <a:solidFill>
                  <a:srgbClr val="FF3300"/>
                </a:solidFill>
                <a:latin typeface="Calibri" pitchFamily="34" charset="0"/>
              </a:rPr>
              <a:t>Μέσος όρος</a:t>
            </a:r>
            <a:r>
              <a:rPr lang="el-GR" sz="150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l-GR" sz="1500" dirty="0">
                <a:latin typeface="Calibri" pitchFamily="34" charset="0"/>
              </a:rPr>
              <a:t>του ίδιου </a:t>
            </a:r>
            <a:r>
              <a:rPr lang="en-US" sz="1500" dirty="0">
                <a:latin typeface="Calibri" pitchFamily="34" charset="0"/>
              </a:rPr>
              <a:t>pixel</a:t>
            </a:r>
            <a:r>
              <a:rPr lang="el-GR" sz="1500" dirty="0">
                <a:latin typeface="Calibri" pitchFamily="34" charset="0"/>
              </a:rPr>
              <a:t> σε 3000 διαδοχικά </a:t>
            </a:r>
            <a:r>
              <a:rPr lang="en-US" sz="1500" dirty="0">
                <a:latin typeface="Calibri" pitchFamily="34" charset="0"/>
              </a:rPr>
              <a:t>frames</a:t>
            </a:r>
            <a:endParaRPr lang="el-GR" sz="1500" dirty="0">
              <a:latin typeface="Calibri" pitchFamily="34" charset="0"/>
            </a:endParaRPr>
          </a:p>
          <a:p>
            <a:pPr algn="ctr" eaLnBrk="1" hangingPunct="1">
              <a:lnSpc>
                <a:spcPct val="85000"/>
              </a:lnSpc>
            </a:pPr>
            <a:r>
              <a:rPr lang="el-GR" sz="1500" dirty="0">
                <a:solidFill>
                  <a:schemeClr val="bg2"/>
                </a:solidFill>
                <a:latin typeface="Calibri" pitchFamily="34" charset="0"/>
              </a:rPr>
              <a:t>(</a:t>
            </a:r>
            <a:r>
              <a:rPr lang="en-US" sz="1500" dirty="0">
                <a:solidFill>
                  <a:schemeClr val="bg2"/>
                </a:solidFill>
                <a:latin typeface="Calibri" pitchFamily="34" charset="0"/>
              </a:rPr>
              <a:t>time-averaged imagery)</a:t>
            </a:r>
            <a:endParaRPr lang="el-GR" sz="15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7690" name="Text Box 42"/>
          <p:cNvSpPr txBox="1">
            <a:spLocks noChangeArrowheads="1"/>
          </p:cNvSpPr>
          <p:nvPr/>
        </p:nvSpPr>
        <p:spPr bwMode="auto">
          <a:xfrm>
            <a:off x="4718050" y="5570538"/>
            <a:ext cx="314801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l-GR" sz="1500" b="1">
                <a:solidFill>
                  <a:srgbClr val="0000FF"/>
                </a:solidFill>
                <a:latin typeface="Calibri" pitchFamily="34" charset="0"/>
              </a:rPr>
              <a:t>Διακύμανση</a:t>
            </a:r>
            <a:r>
              <a:rPr lang="el-GR" sz="150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l-GR" sz="1500">
                <a:latin typeface="Calibri" pitchFamily="34" charset="0"/>
              </a:rPr>
              <a:t>του ίδιου </a:t>
            </a:r>
            <a:r>
              <a:rPr lang="en-US" sz="1500">
                <a:latin typeface="Calibri" pitchFamily="34" charset="0"/>
              </a:rPr>
              <a:t>pixel</a:t>
            </a:r>
            <a:r>
              <a:rPr lang="el-GR" sz="1500">
                <a:latin typeface="Calibri" pitchFamily="34" charset="0"/>
              </a:rPr>
              <a:t> σε 3000 διαδοχικά </a:t>
            </a:r>
            <a:r>
              <a:rPr lang="en-US" sz="1500">
                <a:latin typeface="Calibri" pitchFamily="34" charset="0"/>
              </a:rPr>
              <a:t>frames</a:t>
            </a:r>
            <a:endParaRPr lang="el-GR" sz="1500">
              <a:latin typeface="Calibri" pitchFamily="34" charset="0"/>
            </a:endParaRPr>
          </a:p>
          <a:p>
            <a:pPr algn="ctr" eaLnBrk="1" hangingPunct="1">
              <a:lnSpc>
                <a:spcPct val="85000"/>
              </a:lnSpc>
            </a:pPr>
            <a:r>
              <a:rPr lang="el-GR" sz="1500">
                <a:solidFill>
                  <a:schemeClr val="bg2"/>
                </a:solidFill>
                <a:latin typeface="Calibri" pitchFamily="34" charset="0"/>
              </a:rPr>
              <a:t>(</a:t>
            </a:r>
            <a:r>
              <a:rPr lang="en-US" sz="1500">
                <a:solidFill>
                  <a:schemeClr val="bg2"/>
                </a:solidFill>
                <a:latin typeface="Calibri" pitchFamily="34" charset="0"/>
              </a:rPr>
              <a:t>variance imagery)</a:t>
            </a:r>
            <a:endParaRPr lang="el-GR" sz="1500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27697" name="Picture 49" descr="sigmarun_2016_12_17_11_00_00_s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3789363"/>
            <a:ext cx="3025775" cy="1701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7711" name="Rectangle 63"/>
          <p:cNvSpPr>
            <a:spLocks noChangeArrowheads="1"/>
          </p:cNvSpPr>
          <p:nvPr/>
        </p:nvSpPr>
        <p:spPr bwMode="auto">
          <a:xfrm>
            <a:off x="7019925" y="4652963"/>
            <a:ext cx="214313" cy="215900"/>
          </a:xfrm>
          <a:prstGeom prst="rect">
            <a:avLst/>
          </a:prstGeom>
          <a:solidFill>
            <a:srgbClr val="FFFF00">
              <a:alpha val="36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7719" name="Picture 7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7625" y="4076700"/>
            <a:ext cx="1296988" cy="12461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6" name="Group 72"/>
          <p:cNvGrpSpPr>
            <a:grpSpLocks/>
          </p:cNvGrpSpPr>
          <p:nvPr/>
        </p:nvGrpSpPr>
        <p:grpSpPr bwMode="auto">
          <a:xfrm flipH="1">
            <a:off x="7092950" y="4868863"/>
            <a:ext cx="792163" cy="217487"/>
            <a:chOff x="1020" y="2840"/>
            <a:chExt cx="240" cy="136"/>
          </a:xfrm>
        </p:grpSpPr>
        <p:sp>
          <p:nvSpPr>
            <p:cNvPr id="27721" name="Line 73"/>
            <p:cNvSpPr>
              <a:spLocks noChangeShapeType="1"/>
            </p:cNvSpPr>
            <p:nvPr/>
          </p:nvSpPr>
          <p:spPr bwMode="auto">
            <a:xfrm flipH="1">
              <a:off x="1020" y="2976"/>
              <a:ext cx="24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722" name="Line 74"/>
            <p:cNvSpPr>
              <a:spLocks noChangeShapeType="1"/>
            </p:cNvSpPr>
            <p:nvPr/>
          </p:nvSpPr>
          <p:spPr bwMode="auto">
            <a:xfrm flipH="1">
              <a:off x="1260" y="2840"/>
              <a:ext cx="0" cy="13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726" name="Rectangle 78"/>
          <p:cNvSpPr>
            <a:spLocks noChangeArrowheads="1"/>
          </p:cNvSpPr>
          <p:nvPr/>
        </p:nvSpPr>
        <p:spPr bwMode="auto">
          <a:xfrm>
            <a:off x="1692275" y="3822700"/>
            <a:ext cx="327025" cy="180975"/>
          </a:xfrm>
          <a:prstGeom prst="rect">
            <a:avLst/>
          </a:prstGeom>
          <a:solidFill>
            <a:srgbClr val="FFFF00">
              <a:alpha val="36000"/>
            </a:srgbClr>
          </a:solidFill>
          <a:ln w="190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7731" name="Picture 8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4508500"/>
            <a:ext cx="1763712" cy="7667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ffectLst/>
        </p:spPr>
      </p:pic>
      <p:grpSp>
        <p:nvGrpSpPr>
          <p:cNvPr id="7" name="Group 87"/>
          <p:cNvGrpSpPr>
            <a:grpSpLocks/>
          </p:cNvGrpSpPr>
          <p:nvPr/>
        </p:nvGrpSpPr>
        <p:grpSpPr bwMode="auto">
          <a:xfrm>
            <a:off x="1547813" y="3933825"/>
            <a:ext cx="144462" cy="719138"/>
            <a:chOff x="930" y="2478"/>
            <a:chExt cx="91" cy="362"/>
          </a:xfrm>
        </p:grpSpPr>
        <p:sp>
          <p:nvSpPr>
            <p:cNvPr id="27733" name="Line 85"/>
            <p:cNvSpPr>
              <a:spLocks noChangeShapeType="1"/>
            </p:cNvSpPr>
            <p:nvPr/>
          </p:nvSpPr>
          <p:spPr bwMode="auto">
            <a:xfrm flipH="1">
              <a:off x="930" y="2478"/>
              <a:ext cx="0" cy="362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734" name="Line 86"/>
            <p:cNvSpPr>
              <a:spLocks noChangeShapeType="1"/>
            </p:cNvSpPr>
            <p:nvPr/>
          </p:nvSpPr>
          <p:spPr bwMode="auto">
            <a:xfrm flipH="1">
              <a:off x="930" y="2478"/>
              <a:ext cx="91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101"/>
          <p:cNvGrpSpPr>
            <a:grpSpLocks/>
          </p:cNvGrpSpPr>
          <p:nvPr/>
        </p:nvGrpSpPr>
        <p:grpSpPr bwMode="auto">
          <a:xfrm>
            <a:off x="3203575" y="1412875"/>
            <a:ext cx="2160588" cy="1179513"/>
            <a:chOff x="748" y="890"/>
            <a:chExt cx="1497" cy="817"/>
          </a:xfrm>
        </p:grpSpPr>
        <p:sp>
          <p:nvSpPr>
            <p:cNvPr id="27739" name="AutoShape 91"/>
            <p:cNvSpPr>
              <a:spLocks noChangeArrowheads="1"/>
            </p:cNvSpPr>
            <p:nvPr/>
          </p:nvSpPr>
          <p:spPr bwMode="auto">
            <a:xfrm>
              <a:off x="975" y="1117"/>
              <a:ext cx="1270" cy="590"/>
            </a:xfrm>
            <a:prstGeom prst="parallelogram">
              <a:avLst>
                <a:gd name="adj" fmla="val 53814"/>
              </a:avLst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44" name="AutoShape 96"/>
            <p:cNvSpPr>
              <a:spLocks noChangeArrowheads="1"/>
            </p:cNvSpPr>
            <p:nvPr/>
          </p:nvSpPr>
          <p:spPr bwMode="auto">
            <a:xfrm>
              <a:off x="930" y="1071"/>
              <a:ext cx="1270" cy="590"/>
            </a:xfrm>
            <a:prstGeom prst="parallelogram">
              <a:avLst>
                <a:gd name="adj" fmla="val 53814"/>
              </a:avLst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45" name="AutoShape 97"/>
            <p:cNvSpPr>
              <a:spLocks noChangeArrowheads="1"/>
            </p:cNvSpPr>
            <p:nvPr/>
          </p:nvSpPr>
          <p:spPr bwMode="auto">
            <a:xfrm>
              <a:off x="884" y="1026"/>
              <a:ext cx="1270" cy="590"/>
            </a:xfrm>
            <a:prstGeom prst="parallelogram">
              <a:avLst>
                <a:gd name="adj" fmla="val 53814"/>
              </a:avLst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46" name="AutoShape 98"/>
            <p:cNvSpPr>
              <a:spLocks noChangeArrowheads="1"/>
            </p:cNvSpPr>
            <p:nvPr/>
          </p:nvSpPr>
          <p:spPr bwMode="auto">
            <a:xfrm>
              <a:off x="839" y="981"/>
              <a:ext cx="1270" cy="590"/>
            </a:xfrm>
            <a:prstGeom prst="parallelogram">
              <a:avLst>
                <a:gd name="adj" fmla="val 53814"/>
              </a:avLst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47" name="AutoShape 99"/>
            <p:cNvSpPr>
              <a:spLocks noChangeArrowheads="1"/>
            </p:cNvSpPr>
            <p:nvPr/>
          </p:nvSpPr>
          <p:spPr bwMode="auto">
            <a:xfrm>
              <a:off x="793" y="935"/>
              <a:ext cx="1270" cy="590"/>
            </a:xfrm>
            <a:prstGeom prst="parallelogram">
              <a:avLst>
                <a:gd name="adj" fmla="val 53814"/>
              </a:avLst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48" name="AutoShape 100"/>
            <p:cNvSpPr>
              <a:spLocks noChangeArrowheads="1"/>
            </p:cNvSpPr>
            <p:nvPr/>
          </p:nvSpPr>
          <p:spPr bwMode="auto">
            <a:xfrm>
              <a:off x="748" y="890"/>
              <a:ext cx="1270" cy="590"/>
            </a:xfrm>
            <a:prstGeom prst="parallelogram">
              <a:avLst>
                <a:gd name="adj" fmla="val 53814"/>
              </a:avLst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4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55" name="54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57" name="56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  <p:sp>
        <p:nvSpPr>
          <p:cNvPr id="42" name="41 - Ορθογώνιο"/>
          <p:cNvSpPr/>
          <p:nvPr/>
        </p:nvSpPr>
        <p:spPr>
          <a:xfrm>
            <a:off x="143508" y="6039352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latin typeface="+mn-lt"/>
              </a:rPr>
              <a:t>Οι εικόνες TIMEX και SIGMA </a:t>
            </a:r>
            <a:r>
              <a:rPr lang="el-GR" sz="1400" dirty="0" err="1">
                <a:latin typeface="+mn-lt"/>
              </a:rPr>
              <a:t>κατγράφουν</a:t>
            </a:r>
            <a:r>
              <a:rPr lang="el-GR" sz="1400" dirty="0">
                <a:latin typeface="+mn-lt"/>
              </a:rPr>
              <a:t> τη ζώνη θραύσης και την ακτογραμμή. Οι περιοχές με συστηματικά υψηλή φωτεινότητα (π.χ. αφρός) στην ΤΙΜΕΧ  - περιοχές συστηματικής μεταβλητότητας στην SIGMA </a:t>
            </a:r>
            <a:endParaRPr lang="en-GB" sz="1400" dirty="0">
              <a:latin typeface="+mn-lt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0" y="825500"/>
            <a:ext cx="9144000" cy="4429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bIns="91440">
            <a:spAutoFit/>
          </a:bodyPr>
          <a:lstStyle/>
          <a:p>
            <a:pPr algn="ctr" eaLnBrk="1" hangingPunct="1"/>
            <a:r>
              <a:rPr lang="el-GR" sz="2000" b="1" dirty="0">
                <a:solidFill>
                  <a:srgbClr val="0000FF"/>
                </a:solidFill>
                <a:latin typeface="Calibri" pitchFamily="34" charset="0"/>
              </a:rPr>
              <a:t>Αυτόματη ανίχνευση ακτογραμμής</a:t>
            </a:r>
          </a:p>
        </p:txBody>
      </p:sp>
      <p:sp>
        <p:nvSpPr>
          <p:cNvPr id="33871" name="Text Box 79"/>
          <p:cNvSpPr txBox="1">
            <a:spLocks noChangeArrowheads="1"/>
          </p:cNvSpPr>
          <p:nvPr/>
        </p:nvSpPr>
        <p:spPr bwMode="auto">
          <a:xfrm>
            <a:off x="-43042" y="1439863"/>
            <a:ext cx="699130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2575" indent="-282575">
              <a:buFontTx/>
              <a:buChar char="•"/>
            </a:pPr>
            <a:r>
              <a:rPr lang="el-GR" sz="1600" dirty="0">
                <a:solidFill>
                  <a:srgbClr val="000000"/>
                </a:solidFill>
                <a:latin typeface="Calibri" pitchFamily="34" charset="0"/>
              </a:rPr>
              <a:t>Μια καινοτομία είναι η ανάπτυξη γρήγορων, αυτοματοποιημένων αλγορίθμων για την ανίχνευση/εξαγωγή της ακτογραμμής </a:t>
            </a:r>
          </a:p>
          <a:p>
            <a:pPr marL="282575" indent="-282575">
              <a:buFontTx/>
              <a:buChar char="•"/>
            </a:pPr>
            <a:r>
              <a:rPr lang="el-GR" sz="1600" dirty="0">
                <a:solidFill>
                  <a:srgbClr val="000000"/>
                </a:solidFill>
                <a:latin typeface="Calibri" pitchFamily="34" charset="0"/>
              </a:rPr>
              <a:t>Η ανίχνευση βασίζεται σε τοπικό πυρήνα (</a:t>
            </a:r>
            <a:r>
              <a:rPr lang="el-GR" sz="1600" dirty="0" err="1">
                <a:solidFill>
                  <a:srgbClr val="000000"/>
                </a:solidFill>
                <a:latin typeface="Calibri" pitchFamily="34" charset="0"/>
              </a:rPr>
              <a:t>kernel</a:t>
            </a:r>
            <a:r>
              <a:rPr lang="el-GR" sz="1600" dirty="0">
                <a:solidFill>
                  <a:srgbClr val="000000"/>
                </a:solidFill>
                <a:latin typeface="Calibri" pitchFamily="34" charset="0"/>
              </a:rPr>
              <a:t>) που σαρώνει την εικόνα TIMEX (ή SIGMA) στην ευρύτερη περιοχή ενδιαφέροντος, ανιχνεύοντας/ακολουθώντας αυτόματα τη ζώνη με τη μεγαλύτερη ένταση κατά μήκος της ακτογραμμής. </a:t>
            </a:r>
            <a:endParaRPr lang="el-GR" sz="1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3873" name="Picture 81" descr="wormcombo_2016_12_16_16_00_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284984"/>
            <a:ext cx="8280400" cy="3143250"/>
          </a:xfrm>
          <a:prstGeom prst="rect">
            <a:avLst/>
          </a:prstGeom>
          <a:noFill/>
        </p:spPr>
      </p:pic>
      <p:sp>
        <p:nvSpPr>
          <p:cNvPr id="33874" name="AutoShape 82"/>
          <p:cNvSpPr>
            <a:spLocks noChangeArrowheads="1"/>
          </p:cNvSpPr>
          <p:nvPr/>
        </p:nvSpPr>
        <p:spPr bwMode="auto">
          <a:xfrm>
            <a:off x="2483768" y="5301208"/>
            <a:ext cx="935037" cy="279400"/>
          </a:xfrm>
          <a:prstGeom prst="rightArrow">
            <a:avLst>
              <a:gd name="adj1" fmla="val 50000"/>
              <a:gd name="adj2" fmla="val 83665"/>
            </a:avLst>
          </a:prstGeom>
          <a:solidFill>
            <a:srgbClr val="F8F8F8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3875" name="Text Box 83"/>
          <p:cNvSpPr txBox="1">
            <a:spLocks noChangeArrowheads="1"/>
          </p:cNvSpPr>
          <p:nvPr/>
        </p:nvSpPr>
        <p:spPr bwMode="auto">
          <a:xfrm>
            <a:off x="2411760" y="5589240"/>
            <a:ext cx="12239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l-GR" sz="1600" b="1" dirty="0">
                <a:solidFill>
                  <a:schemeClr val="bg1"/>
                </a:solidFill>
                <a:latin typeface="Calibri" pitchFamily="34" charset="0"/>
              </a:rPr>
              <a:t>Διεύθυνση σάρωσης</a:t>
            </a:r>
            <a:endParaRPr lang="el-G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877" name="Text Box 85"/>
          <p:cNvSpPr txBox="1">
            <a:spLocks noChangeArrowheads="1"/>
          </p:cNvSpPr>
          <p:nvPr/>
        </p:nvSpPr>
        <p:spPr bwMode="auto">
          <a:xfrm>
            <a:off x="1763688" y="3356992"/>
            <a:ext cx="1512887" cy="511175"/>
          </a:xfrm>
          <a:prstGeom prst="rect">
            <a:avLst/>
          </a:prstGeom>
          <a:solidFill>
            <a:srgbClr val="4D4D4D">
              <a:alpha val="71001"/>
            </a:srgb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el-GR" sz="1600" b="1" dirty="0">
                <a:solidFill>
                  <a:schemeClr val="bg1"/>
                </a:solidFill>
                <a:latin typeface="Calibri" pitchFamily="34" charset="0"/>
              </a:rPr>
              <a:t>Εξομαλυσμένη ανίχνευση</a:t>
            </a:r>
            <a:endParaRPr lang="el-G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876" name="Line 84"/>
          <p:cNvSpPr>
            <a:spLocks noChangeShapeType="1"/>
          </p:cNvSpPr>
          <p:nvPr/>
        </p:nvSpPr>
        <p:spPr bwMode="auto">
          <a:xfrm>
            <a:off x="3203848" y="3861048"/>
            <a:ext cx="358775" cy="215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33882" name="kamari_worm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1513" y="1439863"/>
            <a:ext cx="1871662" cy="1052512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29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30" name="29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32" name="31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8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8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82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88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0" y="825500"/>
            <a:ext cx="9144000" cy="446276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bIns="91440">
            <a:spAutoFit/>
          </a:bodyPr>
          <a:lstStyle/>
          <a:p>
            <a:pPr algn="ctr" eaLnBrk="1" hangingPunct="1"/>
            <a:r>
              <a:rPr lang="el-GR" sz="2000" b="1" dirty="0" err="1">
                <a:solidFill>
                  <a:srgbClr val="0000FF"/>
                </a:solidFill>
                <a:latin typeface="Calibri" pitchFamily="34" charset="0"/>
              </a:rPr>
              <a:t>Χωρο</a:t>
            </a:r>
            <a:r>
              <a:rPr lang="el-GR" sz="2000" b="1" dirty="0">
                <a:solidFill>
                  <a:srgbClr val="0000FF"/>
                </a:solidFill>
                <a:latin typeface="Calibri" pitchFamily="34" charset="0"/>
              </a:rPr>
              <a:t>-χρονική μεταβλητότητα της ακτογραμμής</a:t>
            </a:r>
          </a:p>
        </p:txBody>
      </p:sp>
      <p:sp>
        <p:nvSpPr>
          <p:cNvPr id="33875" name="Text Box 83"/>
          <p:cNvSpPr txBox="1">
            <a:spLocks noChangeArrowheads="1"/>
          </p:cNvSpPr>
          <p:nvPr/>
        </p:nvSpPr>
        <p:spPr bwMode="auto">
          <a:xfrm>
            <a:off x="2411413" y="5076825"/>
            <a:ext cx="12239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l-GR" sz="1600" b="1">
                <a:solidFill>
                  <a:schemeClr val="bg1"/>
                </a:solidFill>
                <a:latin typeface="Calibri" pitchFamily="34" charset="0"/>
              </a:rPr>
              <a:t>Διεύθυνση σάρωσης</a:t>
            </a:r>
            <a:endParaRPr lang="el-GR" sz="1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30" name="29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32" name="31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  <p:pic>
        <p:nvPicPr>
          <p:cNvPr id="7170" name="Picture 2" descr="aut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484784"/>
            <a:ext cx="811925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- Ορθογώνιο"/>
          <p:cNvSpPr/>
          <p:nvPr/>
        </p:nvSpPr>
        <p:spPr>
          <a:xfrm>
            <a:off x="251520" y="558924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Εκτίμηση μεταβολής ακτογραμμής από εικόνες </a:t>
            </a:r>
            <a:r>
              <a:rPr lang="en-GB" sz="16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TIMEX</a:t>
            </a:r>
            <a:r>
              <a:rPr lang="el-GR" sz="16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(Καλό Λιβάδι, 19/10/2014 – 29/12/2014): Ελάχιστη, μέγιστη και μέση θέση και απόκλιση. Χρονικές μεταβολές σε 3 διατομές σε σχέση με τη θέση της ακτογραμμής στην αρχή της μέτρησης. </a:t>
            </a:r>
            <a:endParaRPr lang="en-GB" sz="160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0" y="825500"/>
            <a:ext cx="9144000" cy="446276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bIns="91440">
            <a:spAutoFit/>
          </a:bodyPr>
          <a:lstStyle/>
          <a:p>
            <a:pPr algn="ctr" eaLnBrk="1" hangingPunct="1"/>
            <a:r>
              <a:rPr lang="el-GR" sz="2000" b="1" dirty="0" err="1">
                <a:solidFill>
                  <a:srgbClr val="0000FF"/>
                </a:solidFill>
                <a:latin typeface="Calibri" pitchFamily="34" charset="0"/>
              </a:rPr>
              <a:t>Χωρο</a:t>
            </a:r>
            <a:r>
              <a:rPr lang="el-GR" sz="2000" b="1" dirty="0">
                <a:solidFill>
                  <a:srgbClr val="0000FF"/>
                </a:solidFill>
                <a:latin typeface="Calibri" pitchFamily="34" charset="0"/>
              </a:rPr>
              <a:t>-χρονική μεταβλητότητα της ακτογραμμής</a:t>
            </a:r>
          </a:p>
        </p:txBody>
      </p:sp>
      <p:sp>
        <p:nvSpPr>
          <p:cNvPr id="33875" name="Text Box 83"/>
          <p:cNvSpPr txBox="1">
            <a:spLocks noChangeArrowheads="1"/>
          </p:cNvSpPr>
          <p:nvPr/>
        </p:nvSpPr>
        <p:spPr bwMode="auto">
          <a:xfrm>
            <a:off x="2411413" y="5076825"/>
            <a:ext cx="12239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l-GR" sz="1600" b="1">
                <a:solidFill>
                  <a:schemeClr val="bg1"/>
                </a:solidFill>
                <a:latin typeface="Calibri" pitchFamily="34" charset="0"/>
              </a:rPr>
              <a:t>Διεύθυνση σάρωσης</a:t>
            </a:r>
            <a:endParaRPr lang="el-GR" sz="1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30" name="29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32" name="31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  <p:pic>
        <p:nvPicPr>
          <p:cNvPr id="7170" name="Picture 2" descr="aut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484784"/>
            <a:ext cx="811925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- Ορθογώνιο"/>
          <p:cNvSpPr/>
          <p:nvPr/>
        </p:nvSpPr>
        <p:spPr>
          <a:xfrm>
            <a:off x="107504" y="5617001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Εκτίμηση μεταβολής ακτογραμμής από εικόνες </a:t>
            </a:r>
            <a:r>
              <a:rPr lang="en-GB" sz="16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TIMEX</a:t>
            </a:r>
            <a:r>
              <a:rPr lang="el-GR" sz="16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(Καλό Λιβάδι, 19/10/2014 – 29/12/2014): Ελάχιστη, μέγιστη και μέση θέση και απόκλιση. Χρονικές μεταβολές σε 3 διατομές σε σχέση με τη θέση της ακτογραμμής στην αρχή της μέτρησης. </a:t>
            </a:r>
            <a:endParaRPr lang="en-GB" sz="160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8679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B84FA951-2DA5-42BA-B344-792469E8BF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sp>
        <p:nvSpPr>
          <p:cNvPr id="3" name="Text Box 19">
            <a:extLst>
              <a:ext uri="{FF2B5EF4-FFF2-40B4-BE49-F238E27FC236}">
                <a16:creationId xmlns:a16="http://schemas.microsoft.com/office/drawing/2014/main" id="{F12FFB98-BAF2-4C9F-90D7-8FE3FF01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25500"/>
            <a:ext cx="9144000" cy="446276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bIns="91440">
            <a:spAutoFit/>
          </a:bodyPr>
          <a:lstStyle/>
          <a:p>
            <a:pPr algn="ctr" eaLnBrk="1" hangingPunct="1"/>
            <a:r>
              <a:rPr lang="el-GR" sz="2000" b="1" dirty="0">
                <a:solidFill>
                  <a:srgbClr val="0000FF"/>
                </a:solidFill>
                <a:latin typeface="Calibri" pitchFamily="34" charset="0"/>
              </a:rPr>
              <a:t>Χωρο-χρονική μεταβλητότητα του αιγιαλού </a:t>
            </a:r>
          </a:p>
        </p:txBody>
      </p:sp>
      <p:sp>
        <p:nvSpPr>
          <p:cNvPr id="4" name="1 - Τίτλος">
            <a:extLst>
              <a:ext uri="{FF2B5EF4-FFF2-40B4-BE49-F238E27FC236}">
                <a16:creationId xmlns:a16="http://schemas.microsoft.com/office/drawing/2014/main" id="{5016E8AD-6C3D-456E-9769-636EBD2D131D}"/>
              </a:ext>
            </a:extLst>
          </p:cNvPr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9D624DE-7D25-4646-893B-BCDEC9421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r="3141"/>
          <a:stretch/>
        </p:blipFill>
        <p:spPr>
          <a:xfrm>
            <a:off x="107503" y="1610764"/>
            <a:ext cx="4978275" cy="4832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F38A19-08C5-4FD6-9553-83D2D9319F08}"/>
              </a:ext>
            </a:extLst>
          </p:cNvPr>
          <p:cNvSpPr txBox="1"/>
          <p:nvPr/>
        </p:nvSpPr>
        <p:spPr>
          <a:xfrm>
            <a:off x="5076056" y="1643908"/>
            <a:ext cx="40679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l-GR" sz="1400" b="0" i="0" dirty="0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α) Τομέας ανάλυσης με την παράκτιο τοποθεσία των εξεταζόμενων προφίλ σε μια εικόνα TIMEX. Χρονοσειρές της (β) θέσης της ακτογραμμής; (γ) εκτροπή του κύματος; (δ) θέση της ζώνης σπασίματος για τις επτά παράκτιες τοποθεσίες σε σύγκριση με τις χρονικές αναγνωρίσεις αναφοράς; (ε) σημαντικό ύψος κύματος (</a:t>
            </a:r>
            <a:r>
              <a:rPr lang="el-GR" sz="1400" b="0" i="0" dirty="0" err="1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Hs</a:t>
            </a:r>
            <a:r>
              <a:rPr lang="el-GR" sz="1400" b="0" i="0" dirty="0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) και μέσο επίπεδο θάλασσας (SL); και (</a:t>
            </a:r>
            <a:r>
              <a:rPr lang="el-GR" sz="1400" b="0" i="0" dirty="0" err="1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στ</a:t>
            </a:r>
            <a:r>
              <a:rPr lang="el-GR" sz="1400" b="0" i="0" dirty="0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) περίοδος αιχμής κύματος (Tp). Οι πληροφορίες για τα κύματα και το επίπεδο της θάλασσας αντιπροσωπεύουν τις συνθήκες σε βάθος νερού 7,9 μ. Θετικοί αριθμοί αντιπροσωπεύουν την </a:t>
            </a:r>
            <a:r>
              <a:rPr lang="el-GR" sz="1400" b="0" i="0" dirty="0" err="1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offshore</a:t>
            </a:r>
            <a:r>
              <a:rPr lang="el-GR" sz="1400" b="0" i="0" dirty="0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 (μακριά από την ακτή) και αρνητικοί την </a:t>
            </a:r>
            <a:r>
              <a:rPr lang="el-GR" sz="1400" b="0" i="0" dirty="0" err="1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onshore</a:t>
            </a:r>
            <a:r>
              <a:rPr lang="el-GR" sz="1400" b="0" i="0" dirty="0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 (προς την ακτή) μετανάστευση σε σύγκριση με την χρονική αναφορά. Οι γκρίζες περιοχές αντιπροσωπεύουν τη διάρκεια ενεργητικών γεγονότων ανέμου (ταχύτητα ανέμου &gt; 8,3 </a:t>
            </a:r>
            <a:r>
              <a:rPr lang="en-US" sz="1400" b="0" i="0" dirty="0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m</a:t>
            </a:r>
            <a:r>
              <a:rPr lang="el-GR" sz="1400" b="0" i="0" dirty="0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n-US" sz="1400" b="0" i="0" dirty="0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s</a:t>
            </a:r>
            <a:r>
              <a:rPr lang="el-GR" sz="1400" b="0" i="0" dirty="0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) από τον βόρειο τομέα (45–260 °N), με τη μέση ταχύτητα ανέμου για κάθε μεμονωμένο γεγονός να επισημαίνεται</a:t>
            </a:r>
            <a:endParaRPr lang="en-US" sz="14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3197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14"/>
          <p:cNvSpPr txBox="1">
            <a:spLocks noChangeArrowheads="1"/>
          </p:cNvSpPr>
          <p:nvPr/>
        </p:nvSpPr>
        <p:spPr bwMode="auto">
          <a:xfrm>
            <a:off x="323529" y="1026482"/>
            <a:ext cx="6954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 altLang="el-GR" sz="20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Για ποιο λόγο συλλέγουμε τα </a:t>
            </a:r>
            <a:r>
              <a:rPr lang="en-US" altLang="el-GR" sz="20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l-GR" altLang="el-GR" sz="20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δεδομένα πεδίου</a:t>
            </a:r>
            <a:r>
              <a:rPr lang="en-US" altLang="el-GR" sz="20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”</a:t>
            </a:r>
            <a:endParaRPr lang="el-GR" altLang="el-GR" sz="20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73" name="Rectangle 15"/>
          <p:cNvSpPr>
            <a:spLocks noChangeArrowheads="1"/>
          </p:cNvSpPr>
          <p:nvPr/>
        </p:nvSpPr>
        <p:spPr bwMode="auto">
          <a:xfrm>
            <a:off x="295857" y="1605176"/>
            <a:ext cx="835292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Τα παράκτια τοπογραφικά, βαθυμετρικά, </a:t>
            </a:r>
            <a:r>
              <a:rPr lang="el-GR" altLang="el-GR" sz="1800" dirty="0" err="1">
                <a:latin typeface="Calibri" pitchFamily="34" charset="0"/>
                <a:cs typeface="Calibri" pitchFamily="34" charset="0"/>
              </a:rPr>
              <a:t>ιζηματολογικά</a:t>
            </a: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 και υδροδυναμικά δεδομένα, μαζί με τη διαθέσιμη μακροχρόνια μετεωρολογική πληροφορία και τις οπτικές παρατηρήσεις χρησιμοποιούνται:</a:t>
            </a:r>
          </a:p>
          <a:p>
            <a:pPr algn="just" eaLnBrk="1" hangingPunct="1"/>
            <a:endParaRPr lang="el-GR" altLang="el-GR" sz="1800" dirty="0">
              <a:latin typeface="Calibri" pitchFamily="34" charset="0"/>
              <a:cs typeface="Calibri" pitchFamily="34" charset="0"/>
            </a:endParaRPr>
          </a:p>
          <a:p>
            <a:pPr marL="358775" indent="-358775" algn="just">
              <a:spcBef>
                <a:spcPts val="1200"/>
              </a:spcBef>
              <a:buFontTx/>
              <a:buChar char="•"/>
            </a:pP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 για την </a:t>
            </a:r>
            <a:r>
              <a:rPr lang="en-US" altLang="el-GR" sz="1800" dirty="0">
                <a:latin typeface="Calibri" pitchFamily="34" charset="0"/>
                <a:cs typeface="Calibri" pitchFamily="34" charset="0"/>
              </a:rPr>
              <a:t>“</a:t>
            </a: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επιβεβαίωση/πιστοποίηση</a:t>
            </a:r>
            <a:r>
              <a:rPr lang="en-US" altLang="el-GR" sz="1800" dirty="0">
                <a:latin typeface="Calibri" pitchFamily="34" charset="0"/>
                <a:cs typeface="Calibri" pitchFamily="34" charset="0"/>
              </a:rPr>
              <a:t>”</a:t>
            </a: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 της παράκτιας διάβρωσης,</a:t>
            </a:r>
          </a:p>
          <a:p>
            <a:pPr marL="358775" indent="-358775" algn="just">
              <a:spcBef>
                <a:spcPts val="1200"/>
              </a:spcBef>
              <a:buFontTx/>
              <a:buChar char="•"/>
            </a:pP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 για τη διερεύνηση των παράκτιων </a:t>
            </a:r>
            <a:r>
              <a:rPr lang="el-GR" altLang="el-GR" sz="1800" dirty="0" err="1">
                <a:latin typeface="Calibri" pitchFamily="34" charset="0"/>
                <a:cs typeface="Calibri" pitchFamily="34" charset="0"/>
              </a:rPr>
              <a:t>υδρο</a:t>
            </a: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-ιζηματογενών διεργασιών και συνεπώς την κατανόηση του φαινομένου της διάβρωσης (απαιτούνται επαναλαμβανόμενες μετρήσεις),</a:t>
            </a:r>
          </a:p>
          <a:p>
            <a:pPr marL="358775" indent="-358775" algn="just">
              <a:spcBef>
                <a:spcPts val="1200"/>
              </a:spcBef>
              <a:buFontTx/>
              <a:buChar char="•"/>
            </a:pP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 για τη συγκριτική ανάλυση με δορυφορικές εικόνες και δεδομένων </a:t>
            </a:r>
            <a:r>
              <a:rPr lang="el-GR" altLang="el-GR" sz="1800" dirty="0" err="1">
                <a:latin typeface="Calibri" pitchFamily="34" charset="0"/>
                <a:cs typeface="Calibri" pitchFamily="34" charset="0"/>
              </a:rPr>
              <a:t>υψίσυχνων</a:t>
            </a: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 οπτικών συστημάτων παρακολούθησης (ταυτόχρονη λήψη),</a:t>
            </a:r>
          </a:p>
          <a:p>
            <a:pPr marL="358775" indent="-358775" algn="just">
              <a:spcBef>
                <a:spcPts val="1200"/>
              </a:spcBef>
              <a:buFontTx/>
              <a:buChar char="•"/>
            </a:pP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 για την </a:t>
            </a:r>
            <a:r>
              <a:rPr lang="en-US" altLang="el-GR" sz="1800" dirty="0">
                <a:latin typeface="Calibri" pitchFamily="34" charset="0"/>
                <a:cs typeface="Calibri" pitchFamily="34" charset="0"/>
              </a:rPr>
              <a:t>“</a:t>
            </a: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οδήγηση</a:t>
            </a:r>
            <a:r>
              <a:rPr lang="en-US" altLang="el-GR" sz="1800" dirty="0">
                <a:latin typeface="Calibri" pitchFamily="34" charset="0"/>
                <a:cs typeface="Calibri" pitchFamily="34" charset="0"/>
              </a:rPr>
              <a:t>”</a:t>
            </a: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 των παράκτιων </a:t>
            </a:r>
            <a:r>
              <a:rPr lang="el-GR" altLang="el-GR" sz="1800" dirty="0" err="1">
                <a:latin typeface="Calibri" pitchFamily="34" charset="0"/>
                <a:cs typeface="Calibri" pitchFamily="34" charset="0"/>
              </a:rPr>
              <a:t>μορφοδυναμικών</a:t>
            </a: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 μοντέλων</a:t>
            </a:r>
            <a:r>
              <a:rPr lang="en-US" altLang="el-GR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που χρησιμοποιούνται και για το σχεδιασμό των κατάλληλων μέτρων προστασίας.</a:t>
            </a:r>
            <a:endParaRPr lang="el-GR" altLang="el-GR" sz="180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22" name="21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24" name="23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8" name="Rectangle 4"/>
          <p:cNvSpPr>
            <a:spLocks noChangeArrowheads="1"/>
          </p:cNvSpPr>
          <p:nvPr/>
        </p:nvSpPr>
        <p:spPr bwMode="auto">
          <a:xfrm>
            <a:off x="323528" y="2420888"/>
            <a:ext cx="8661517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l-GR" sz="2000" dirty="0">
                <a:latin typeface="Calibri" pitchFamily="34" charset="0"/>
              </a:rPr>
              <a:t>Πολύπλοκες αλληλεπιδράσεις</a:t>
            </a:r>
          </a:p>
          <a:p>
            <a:pPr marL="457200" indent="-457200" eaLnBrk="0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endParaRPr lang="el-GR" sz="2000" b="0" dirty="0">
              <a:effectLst/>
              <a:latin typeface="Calibri" pitchFamily="34" charset="0"/>
            </a:endParaRPr>
          </a:p>
          <a:p>
            <a:pPr marL="457200" indent="-457200" eaLnBrk="0" hangingPunct="0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l-GR" sz="2000" dirty="0">
                <a:latin typeface="Calibri" pitchFamily="34" charset="0"/>
              </a:rPr>
              <a:t>Μέθοδοι παρακολούθησης παράκτιας μορφοδυναμικής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itchFamily="34" charset="0"/>
              </a:rPr>
              <a:t>	Συλλογή </a:t>
            </a:r>
            <a:r>
              <a:rPr lang="el-GR" sz="2000" dirty="0" err="1">
                <a:latin typeface="Calibri" pitchFamily="34" charset="0"/>
              </a:rPr>
              <a:t>τοπο</a:t>
            </a:r>
            <a:r>
              <a:rPr lang="el-GR" sz="2000" dirty="0">
                <a:latin typeface="Calibri" pitchFamily="34" charset="0"/>
              </a:rPr>
              <a:t>-βαθυμετρικών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itchFamily="34" charset="0"/>
              </a:rPr>
              <a:t>	Συλλογή</a:t>
            </a:r>
            <a:r>
              <a:rPr lang="en-US" sz="2000" dirty="0">
                <a:latin typeface="Calibri" pitchFamily="34" charset="0"/>
              </a:rPr>
              <a:t>/</a:t>
            </a:r>
            <a:r>
              <a:rPr lang="el-GR" sz="2000" dirty="0">
                <a:latin typeface="Calibri" pitchFamily="34" charset="0"/>
              </a:rPr>
              <a:t>ανάλυση υδροδυναμικών και </a:t>
            </a:r>
            <a:r>
              <a:rPr lang="el-GR" sz="2000" dirty="0" err="1">
                <a:latin typeface="Calibri" pitchFamily="34" charset="0"/>
              </a:rPr>
              <a:t>ιζηματοδυναμικών</a:t>
            </a:r>
            <a:r>
              <a:rPr lang="el-GR" sz="2000" dirty="0">
                <a:latin typeface="Calibri" pitchFamily="34" charset="0"/>
              </a:rPr>
              <a:t> δεδομένων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itchFamily="34" charset="0"/>
              </a:rPr>
              <a:t>	Οπτικό σύστημα παρακολούθησης</a:t>
            </a:r>
          </a:p>
        </p:txBody>
      </p:sp>
      <p:sp>
        <p:nvSpPr>
          <p:cNvPr id="840709" name="Text Box 5"/>
          <p:cNvSpPr txBox="1">
            <a:spLocks noChangeArrowheads="1"/>
          </p:cNvSpPr>
          <p:nvPr/>
        </p:nvSpPr>
        <p:spPr bwMode="auto">
          <a:xfrm>
            <a:off x="390388" y="1657898"/>
            <a:ext cx="304482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l-GR" sz="2400" dirty="0">
                <a:effectLst/>
                <a:latin typeface="Calibri" pitchFamily="34" charset="0"/>
              </a:rPr>
              <a:t>ΣΥΝΟΨΗ</a:t>
            </a:r>
            <a:endParaRPr lang="en-US" sz="2400" dirty="0">
              <a:effectLst/>
              <a:latin typeface="Calibri" pitchFamily="34" charset="0"/>
            </a:endParaRPr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 της Παράκτιας Μορφοδυναμικής</a:t>
            </a:r>
          </a:p>
        </p:txBody>
      </p:sp>
      <p:cxnSp>
        <p:nvCxnSpPr>
          <p:cNvPr id="6" name="5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8" name="7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15"/>
          <p:cNvSpPr>
            <a:spLocks noChangeArrowheads="1"/>
          </p:cNvSpPr>
          <p:nvPr/>
        </p:nvSpPr>
        <p:spPr bwMode="auto">
          <a:xfrm>
            <a:off x="274855" y="2187083"/>
            <a:ext cx="864096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Συγκεκριμένα, στα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μορφοδυναμικά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μοντέλα απαιτείται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η συλλογή λεπτομερών τοπογραφικών, βυθομετρικών,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ιζηματολογικών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ανεμολογικών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/ κυματικών δεδομένων για την υποστήριξη των </a:t>
            </a:r>
            <a:r>
              <a:rPr lang="el-GR" altLang="el-GR" sz="18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υπο</a:t>
            </a:r>
            <a:r>
              <a:rPr lang="el-GR" altLang="el-GR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-μοντέλων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l-GR" sz="18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just" eaLnBrk="1" hangingPunct="1">
              <a:spcBef>
                <a:spcPct val="0"/>
              </a:spcBef>
              <a:buFontTx/>
              <a:buAutoNum type="romanLcParenBoth"/>
              <a:defRPr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μετάδοσης κυματισμών (υδροδυναμικά μοντέλα)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514350" indent="-514350" algn="just" eaLnBrk="1" hangingPunct="1">
              <a:spcBef>
                <a:spcPct val="0"/>
              </a:spcBef>
              <a:buFontTx/>
              <a:buAutoNum type="romanLcParenBoth"/>
              <a:defRPr/>
            </a:pP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ιζηματομεταφοράς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514350" indent="-514350" algn="just" eaLnBrk="1" hangingPunct="1">
              <a:spcBef>
                <a:spcPct val="0"/>
              </a:spcBef>
              <a:buFontTx/>
              <a:buAutoNum type="romanLcParenBoth"/>
              <a:defRPr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εξέλιξης της παράκτιας μορφολογίας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l-GR" alt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καθώς και για την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βαθμονόμηση / επαλήθευση τους.</a:t>
            </a:r>
            <a:endParaRPr lang="en-US" alt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21" name="TextBox 14"/>
          <p:cNvSpPr txBox="1">
            <a:spLocks noChangeArrowheads="1"/>
          </p:cNvSpPr>
          <p:nvPr/>
        </p:nvSpPr>
        <p:spPr bwMode="auto">
          <a:xfrm>
            <a:off x="274855" y="1620146"/>
            <a:ext cx="57373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altLang="el-GR" sz="20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Για ποιο λόγο συλλέγουμε τα δεδομένα πεδίου</a:t>
            </a:r>
          </a:p>
        </p:txBody>
      </p:sp>
      <p:sp>
        <p:nvSpPr>
          <p:cNvPr id="21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22" name="21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24" name="23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gure_Modelling"/>
          <p:cNvPicPr>
            <a:picLocks noChangeAspect="1" noChangeArrowheads="1"/>
          </p:cNvPicPr>
          <p:nvPr/>
        </p:nvPicPr>
        <p:blipFill>
          <a:blip r:embed="rId2" cstate="print"/>
          <a:srcRect r="14375"/>
          <a:stretch>
            <a:fillRect/>
          </a:stretch>
        </p:blipFill>
        <p:spPr bwMode="auto">
          <a:xfrm>
            <a:off x="-10374" y="2029285"/>
            <a:ext cx="3967271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 rot="10800000" flipV="1">
            <a:off x="179512" y="981825"/>
            <a:ext cx="86161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l-GR" sz="20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Τα  δεδομένα πεδίου χρησιμοποιούνται ευρέως  για τη βαθμονόμηση ‘</a:t>
            </a:r>
            <a:r>
              <a:rPr lang="el-GR" sz="2000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καλιμπράρισμα</a:t>
            </a:r>
            <a:r>
              <a:rPr lang="el-GR" sz="20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’ προσομοιώσεων από αριθμητικά μοντέλα</a:t>
            </a:r>
            <a:endParaRPr lang="en-US" sz="2000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5364" name="Picture 3" descr="Validation_Fig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0599" y="2312089"/>
            <a:ext cx="511968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5"/>
          <p:cNvSpPr txBox="1">
            <a:spLocks noChangeArrowheads="1"/>
          </p:cNvSpPr>
          <p:nvPr/>
        </p:nvSpPr>
        <p:spPr bwMode="auto">
          <a:xfrm rot="10800000" flipV="1">
            <a:off x="403243" y="1699959"/>
            <a:ext cx="352839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Αποτελέσματα υδροδυναμικού μοντέλου</a:t>
            </a:r>
            <a:endParaRPr lang="en-US" sz="1400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 rot="10800000" flipV="1">
            <a:off x="3883819" y="1932677"/>
            <a:ext cx="5119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4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Προγνώσεις μοντέλου</a:t>
            </a:r>
            <a:r>
              <a:rPr lang="en-US" sz="14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</a:t>
            </a:r>
            <a:r>
              <a:rPr lang="el-GR" sz="14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και πραγματικές</a:t>
            </a:r>
            <a:r>
              <a:rPr lang="en-US" sz="14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</a:t>
            </a:r>
            <a:r>
              <a:rPr lang="el-GR" sz="14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καταγραφές από </a:t>
            </a:r>
            <a:r>
              <a:rPr lang="en-US" sz="14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ADCP</a:t>
            </a:r>
            <a:r>
              <a:rPr lang="el-GR" sz="14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</a:t>
            </a:r>
            <a:endParaRPr lang="en-US" sz="1400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5738" y="3933825"/>
            <a:ext cx="144462" cy="71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7163" y="3933825"/>
            <a:ext cx="144462" cy="71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369" name="TextBox 3"/>
          <p:cNvSpPr txBox="1">
            <a:spLocks noChangeArrowheads="1"/>
          </p:cNvSpPr>
          <p:nvPr/>
        </p:nvSpPr>
        <p:spPr bwMode="auto">
          <a:xfrm>
            <a:off x="3924300" y="3860800"/>
            <a:ext cx="647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b)</a:t>
            </a:r>
          </a:p>
        </p:txBody>
      </p:sp>
      <p:sp>
        <p:nvSpPr>
          <p:cNvPr id="15370" name="TextBox 10"/>
          <p:cNvSpPr txBox="1">
            <a:spLocks noChangeArrowheads="1"/>
          </p:cNvSpPr>
          <p:nvPr/>
        </p:nvSpPr>
        <p:spPr bwMode="auto">
          <a:xfrm>
            <a:off x="6443663" y="3860800"/>
            <a:ext cx="6492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d)</a:t>
            </a:r>
          </a:p>
        </p:txBody>
      </p:sp>
      <p:sp>
        <p:nvSpPr>
          <p:cNvPr id="15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16" name="15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18" name="17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Πολύπλοκες αλληλεπιδράσεις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  <p:cxnSp>
        <p:nvCxnSpPr>
          <p:cNvPr id="6" name="5 - Ευθεία γραμμή σύνδεσης"/>
          <p:cNvCxnSpPr/>
          <p:nvPr/>
        </p:nvCxnSpPr>
        <p:spPr>
          <a:xfrm>
            <a:off x="780777" y="836712"/>
            <a:ext cx="8100392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EE12198B-5AB7-4681-85D6-EDB4F9397D6C}"/>
              </a:ext>
            </a:extLst>
          </p:cNvPr>
          <p:cNvGrpSpPr/>
          <p:nvPr/>
        </p:nvGrpSpPr>
        <p:grpSpPr>
          <a:xfrm>
            <a:off x="179512" y="1517389"/>
            <a:ext cx="8856984" cy="5318600"/>
            <a:chOff x="179512" y="1517389"/>
            <a:chExt cx="8856984" cy="5318600"/>
          </a:xfrm>
        </p:grpSpPr>
        <p:sp>
          <p:nvSpPr>
            <p:cNvPr id="7" name="1 - Τίτλος"/>
            <p:cNvSpPr txBox="1">
              <a:spLocks/>
            </p:cNvSpPr>
            <p:nvPr/>
          </p:nvSpPr>
          <p:spPr>
            <a:xfrm>
              <a:off x="280900" y="6597353"/>
              <a:ext cx="8755596" cy="238636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27000">
                  <a:srgbClr val="95C9D7"/>
                </a:gs>
                <a:gs pos="100000">
                  <a:schemeClr val="accent5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grpSp>
          <p:nvGrpSpPr>
            <p:cNvPr id="17" name="Ομάδα 16">
              <a:extLst>
                <a:ext uri="{FF2B5EF4-FFF2-40B4-BE49-F238E27FC236}">
                  <a16:creationId xmlns:a16="http://schemas.microsoft.com/office/drawing/2014/main" id="{3A3295DF-9D08-4DB9-931F-2419C9A15EC4}"/>
                </a:ext>
              </a:extLst>
            </p:cNvPr>
            <p:cNvGrpSpPr/>
            <p:nvPr/>
          </p:nvGrpSpPr>
          <p:grpSpPr>
            <a:xfrm>
              <a:off x="179512" y="1517389"/>
              <a:ext cx="8100392" cy="5079963"/>
              <a:chOff x="179512" y="1517389"/>
              <a:chExt cx="8100392" cy="5079963"/>
            </a:xfrm>
          </p:grpSpPr>
          <p:cxnSp>
            <p:nvCxnSpPr>
              <p:cNvPr id="8" name="7 - Ευθεία γραμμή σύνδεσης"/>
              <p:cNvCxnSpPr/>
              <p:nvPr/>
            </p:nvCxnSpPr>
            <p:spPr>
              <a:xfrm>
                <a:off x="179512" y="6597352"/>
                <a:ext cx="8100392" cy="0"/>
              </a:xfrm>
              <a:prstGeom prst="line">
                <a:avLst/>
              </a:prstGeom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35 - Ομάδα"/>
              <p:cNvGrpSpPr/>
              <p:nvPr/>
            </p:nvGrpSpPr>
            <p:grpSpPr>
              <a:xfrm>
                <a:off x="1828778" y="1517389"/>
                <a:ext cx="6094403" cy="3925084"/>
                <a:chOff x="567353" y="1341546"/>
                <a:chExt cx="6879571" cy="4714388"/>
              </a:xfrm>
            </p:grpSpPr>
            <p:sp>
              <p:nvSpPr>
                <p:cNvPr id="37" name="object 8"/>
                <p:cNvSpPr txBox="1"/>
                <p:nvPr/>
              </p:nvSpPr>
              <p:spPr>
                <a:xfrm>
                  <a:off x="685765" y="2838227"/>
                  <a:ext cx="2143160" cy="369669"/>
                </a:xfrm>
                <a:prstGeom prst="rect">
                  <a:avLst/>
                </a:prstGeom>
                <a:solidFill>
                  <a:srgbClr val="4F81BC"/>
                </a:solidFill>
                <a:ln w="25908">
                  <a:solidFill>
                    <a:srgbClr val="385D89"/>
                  </a:solidFill>
                </a:ln>
              </p:spPr>
              <p:txBody>
                <a:bodyPr vert="horz" wrap="square" lIns="0" tIns="30480" rIns="0" bIns="0" rtlCol="0">
                  <a:spAutoFit/>
                </a:bodyPr>
                <a:lstStyle/>
                <a:p>
                  <a:pPr marL="90488">
                    <a:lnSpc>
                      <a:spcPct val="100000"/>
                    </a:lnSpc>
                    <a:spcBef>
                      <a:spcPts val="240"/>
                    </a:spcBef>
                  </a:pPr>
                  <a:r>
                    <a:rPr lang="el-GR" sz="1800" spc="-70" dirty="0">
                      <a:solidFill>
                        <a:srgbClr val="FFFFFF"/>
                      </a:solidFill>
                      <a:latin typeface="+mn-lt"/>
                      <a:cs typeface="Arial"/>
                    </a:rPr>
                    <a:t>Κύματα</a:t>
                  </a:r>
                  <a:r>
                    <a:rPr lang="en-US" sz="1800" spc="-70" dirty="0">
                      <a:solidFill>
                        <a:srgbClr val="FFFFFF"/>
                      </a:solidFill>
                      <a:latin typeface="+mn-lt"/>
                      <a:cs typeface="Arial"/>
                    </a:rPr>
                    <a:t> -</a:t>
                  </a:r>
                  <a:r>
                    <a:rPr lang="el-GR" sz="1800" spc="-70" dirty="0">
                      <a:solidFill>
                        <a:srgbClr val="FFFFFF"/>
                      </a:solidFill>
                      <a:latin typeface="+mn-lt"/>
                      <a:cs typeface="Arial"/>
                    </a:rPr>
                    <a:t>ρεύματα</a:t>
                  </a:r>
                  <a:endParaRPr sz="1800" dirty="0">
                    <a:latin typeface="+mn-lt"/>
                    <a:cs typeface="Arial"/>
                  </a:endParaRPr>
                </a:p>
              </p:txBody>
            </p:sp>
            <p:grpSp>
              <p:nvGrpSpPr>
                <p:cNvPr id="38" name="33 - Ομάδα"/>
                <p:cNvGrpSpPr/>
                <p:nvPr/>
              </p:nvGrpSpPr>
              <p:grpSpPr>
                <a:xfrm>
                  <a:off x="567353" y="1341546"/>
                  <a:ext cx="6879571" cy="4714388"/>
                  <a:chOff x="567353" y="1341546"/>
                  <a:chExt cx="6879571" cy="4714388"/>
                </a:xfrm>
              </p:grpSpPr>
              <p:sp>
                <p:nvSpPr>
                  <p:cNvPr id="39" name="object 4"/>
                  <p:cNvSpPr/>
                  <p:nvPr/>
                </p:nvSpPr>
                <p:spPr>
                  <a:xfrm>
                    <a:off x="977296" y="4961628"/>
                    <a:ext cx="1333500" cy="565403"/>
                  </a:xfrm>
                  <a:prstGeom prst="rect">
                    <a:avLst/>
                  </a:prstGeom>
                  <a:blipFill>
                    <a:blip r:embed="rId4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1" name="object 6"/>
                  <p:cNvSpPr/>
                  <p:nvPr/>
                </p:nvSpPr>
                <p:spPr>
                  <a:xfrm>
                    <a:off x="1051248" y="4288707"/>
                    <a:ext cx="1600200" cy="381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200" h="381000">
                        <a:moveTo>
                          <a:pt x="0" y="381000"/>
                        </a:moveTo>
                        <a:lnTo>
                          <a:pt x="1600200" y="381000"/>
                        </a:lnTo>
                        <a:lnTo>
                          <a:pt x="1600200" y="0"/>
                        </a:lnTo>
                        <a:lnTo>
                          <a:pt x="0" y="0"/>
                        </a:lnTo>
                        <a:lnTo>
                          <a:pt x="0" y="381000"/>
                        </a:lnTo>
                        <a:close/>
                      </a:path>
                    </a:pathLst>
                  </a:custGeom>
                  <a:ln w="38100">
                    <a:solidFill>
                      <a:srgbClr val="FFFFFF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3" name="object 9"/>
                  <p:cNvSpPr txBox="1"/>
                  <p:nvPr/>
                </p:nvSpPr>
                <p:spPr>
                  <a:xfrm>
                    <a:off x="4408696" y="5477442"/>
                    <a:ext cx="1762160" cy="384372"/>
                  </a:xfrm>
                  <a:prstGeom prst="rect">
                    <a:avLst/>
                  </a:prstGeom>
                  <a:solidFill>
                    <a:srgbClr val="F79546"/>
                  </a:solidFill>
                  <a:ln w="25907">
                    <a:solidFill>
                      <a:srgbClr val="B66C30"/>
                    </a:solidFill>
                  </a:ln>
                </p:spPr>
                <p:txBody>
                  <a:bodyPr vert="horz" wrap="square" lIns="0" tIns="30480" rIns="0" bIns="0" rtlCol="0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spcBef>
                        <a:spcPts val="240"/>
                      </a:spcBef>
                    </a:pPr>
                    <a:r>
                      <a:rPr lang="el-GR" sz="1800" dirty="0">
                        <a:solidFill>
                          <a:srgbClr val="FFFFFF"/>
                        </a:solidFill>
                        <a:latin typeface="+mj-lt"/>
                        <a:cs typeface="Arial"/>
                      </a:rPr>
                      <a:t>Ακτογραμμή</a:t>
                    </a:r>
                    <a:endParaRPr sz="1800" dirty="0">
                      <a:latin typeface="+mj-lt"/>
                      <a:cs typeface="Arial"/>
                    </a:endParaRPr>
                  </a:p>
                </p:txBody>
              </p:sp>
              <p:sp>
                <p:nvSpPr>
                  <p:cNvPr id="46" name="object 12"/>
                  <p:cNvSpPr txBox="1"/>
                  <p:nvPr/>
                </p:nvSpPr>
                <p:spPr>
                  <a:xfrm>
                    <a:off x="567353" y="1341546"/>
                    <a:ext cx="2143161" cy="368898"/>
                  </a:xfrm>
                  <a:prstGeom prst="rect">
                    <a:avLst/>
                  </a:prstGeom>
                  <a:solidFill>
                    <a:srgbClr val="C0504D"/>
                  </a:solidFill>
                  <a:ln w="25908">
                    <a:solidFill>
                      <a:srgbClr val="8B3836"/>
                    </a:solidFill>
                  </a:ln>
                </p:spPr>
                <p:txBody>
                  <a:bodyPr vert="horz" wrap="square" lIns="0" tIns="29845" rIns="0" bIns="0" rtlCol="0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spcBef>
                        <a:spcPts val="235"/>
                      </a:spcBef>
                    </a:pPr>
                    <a:r>
                      <a:rPr lang="el-GR" sz="1800" dirty="0">
                        <a:solidFill>
                          <a:schemeClr val="bg1"/>
                        </a:solidFill>
                        <a:latin typeface="+mj-lt"/>
                        <a:cs typeface="Arial"/>
                      </a:rPr>
                      <a:t>Τόπο-βαθυμετρία</a:t>
                    </a:r>
                    <a:endParaRPr sz="1800" dirty="0">
                      <a:solidFill>
                        <a:schemeClr val="bg1"/>
                      </a:solidFill>
                      <a:latin typeface="+mj-lt"/>
                      <a:cs typeface="Arial"/>
                    </a:endParaRPr>
                  </a:p>
                </p:txBody>
              </p:sp>
              <p:sp>
                <p:nvSpPr>
                  <p:cNvPr id="47" name="object 13"/>
                  <p:cNvSpPr/>
                  <p:nvPr/>
                </p:nvSpPr>
                <p:spPr>
                  <a:xfrm>
                    <a:off x="3560724" y="2086404"/>
                    <a:ext cx="3886200" cy="1798320"/>
                  </a:xfrm>
                  <a:prstGeom prst="rect">
                    <a:avLst/>
                  </a:prstGeom>
                  <a:blipFill>
                    <a:blip r:embed="rId5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9" name="object 15"/>
                  <p:cNvSpPr/>
                  <p:nvPr/>
                </p:nvSpPr>
                <p:spPr>
                  <a:xfrm>
                    <a:off x="1541139" y="1810183"/>
                    <a:ext cx="283033" cy="9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000" h="914400">
                        <a:moveTo>
                          <a:pt x="381000" y="723900"/>
                        </a:moveTo>
                        <a:lnTo>
                          <a:pt x="0" y="723900"/>
                        </a:lnTo>
                        <a:lnTo>
                          <a:pt x="190500" y="914400"/>
                        </a:lnTo>
                        <a:lnTo>
                          <a:pt x="381000" y="723900"/>
                        </a:lnTo>
                        <a:close/>
                      </a:path>
                      <a:path w="381000" h="914400">
                        <a:moveTo>
                          <a:pt x="285750" y="190500"/>
                        </a:moveTo>
                        <a:lnTo>
                          <a:pt x="95250" y="190500"/>
                        </a:lnTo>
                        <a:lnTo>
                          <a:pt x="95250" y="723900"/>
                        </a:lnTo>
                        <a:lnTo>
                          <a:pt x="285750" y="723900"/>
                        </a:lnTo>
                        <a:lnTo>
                          <a:pt x="285750" y="190500"/>
                        </a:lnTo>
                        <a:close/>
                      </a:path>
                      <a:path w="381000" h="914400">
                        <a:moveTo>
                          <a:pt x="190500" y="0"/>
                        </a:moveTo>
                        <a:lnTo>
                          <a:pt x="0" y="190500"/>
                        </a:lnTo>
                        <a:lnTo>
                          <a:pt x="381000" y="190500"/>
                        </a:lnTo>
                        <a:lnTo>
                          <a:pt x="190500" y="0"/>
                        </a:lnTo>
                        <a:close/>
                      </a:path>
                    </a:pathLst>
                  </a:custGeom>
                  <a:solidFill>
                    <a:srgbClr val="9BBA58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2" name="object 18"/>
                  <p:cNvSpPr/>
                  <p:nvPr/>
                </p:nvSpPr>
                <p:spPr>
                  <a:xfrm>
                    <a:off x="1541139" y="3321539"/>
                    <a:ext cx="283031" cy="7619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0" h="762000">
                        <a:moveTo>
                          <a:pt x="228600" y="647700"/>
                        </a:moveTo>
                        <a:lnTo>
                          <a:pt x="0" y="647700"/>
                        </a:lnTo>
                        <a:lnTo>
                          <a:pt x="114300" y="762000"/>
                        </a:lnTo>
                        <a:lnTo>
                          <a:pt x="228600" y="647700"/>
                        </a:lnTo>
                        <a:close/>
                      </a:path>
                      <a:path w="228600" h="762000">
                        <a:moveTo>
                          <a:pt x="171450" y="0"/>
                        </a:moveTo>
                        <a:lnTo>
                          <a:pt x="57150" y="0"/>
                        </a:lnTo>
                        <a:lnTo>
                          <a:pt x="57150" y="647700"/>
                        </a:lnTo>
                        <a:lnTo>
                          <a:pt x="171450" y="647700"/>
                        </a:lnTo>
                        <a:lnTo>
                          <a:pt x="171450" y="0"/>
                        </a:lnTo>
                        <a:close/>
                      </a:path>
                    </a:pathLst>
                  </a:custGeom>
                  <a:solidFill>
                    <a:srgbClr val="4F81BC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4" name="object 22"/>
                  <p:cNvSpPr/>
                  <p:nvPr/>
                </p:nvSpPr>
                <p:spPr>
                  <a:xfrm>
                    <a:off x="943356" y="5409504"/>
                    <a:ext cx="1600201" cy="646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200" h="646429">
                        <a:moveTo>
                          <a:pt x="0" y="646176"/>
                        </a:moveTo>
                        <a:lnTo>
                          <a:pt x="1600200" y="646176"/>
                        </a:lnTo>
                        <a:lnTo>
                          <a:pt x="1600200" y="0"/>
                        </a:lnTo>
                        <a:lnTo>
                          <a:pt x="0" y="0"/>
                        </a:lnTo>
                        <a:lnTo>
                          <a:pt x="0" y="646176"/>
                        </a:lnTo>
                        <a:close/>
                      </a:path>
                    </a:pathLst>
                  </a:custGeom>
                  <a:solidFill>
                    <a:srgbClr val="4AACC5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6" name="object 24"/>
                  <p:cNvSpPr txBox="1"/>
                  <p:nvPr/>
                </p:nvSpPr>
                <p:spPr>
                  <a:xfrm>
                    <a:off x="854269" y="5359726"/>
                    <a:ext cx="1778377" cy="696208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lang="el-GR" sz="1800" spc="-55" dirty="0">
                        <a:latin typeface="+mn-lt"/>
                        <a:cs typeface="Arial"/>
                      </a:rPr>
                      <a:t>Μορφολογικές</a:t>
                    </a:r>
                  </a:p>
                  <a:p>
                    <a:pPr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lang="el-GR" sz="1800" spc="-55" dirty="0">
                        <a:latin typeface="+mn-lt"/>
                        <a:cs typeface="Arial"/>
                      </a:rPr>
                      <a:t>μεταβολές</a:t>
                    </a:r>
                    <a:endParaRPr sz="1800" dirty="0">
                      <a:latin typeface="+mn-lt"/>
                      <a:cs typeface="Arial"/>
                    </a:endParaRPr>
                  </a:p>
                </p:txBody>
              </p:sp>
              <p:sp>
                <p:nvSpPr>
                  <p:cNvPr id="57" name="object 25"/>
                  <p:cNvSpPr/>
                  <p:nvPr/>
                </p:nvSpPr>
                <p:spPr>
                  <a:xfrm flipH="1">
                    <a:off x="1541139" y="4702719"/>
                    <a:ext cx="321302" cy="5547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0" h="381000">
                        <a:moveTo>
                          <a:pt x="228600" y="266700"/>
                        </a:moveTo>
                        <a:lnTo>
                          <a:pt x="0" y="266700"/>
                        </a:lnTo>
                        <a:lnTo>
                          <a:pt x="114300" y="381000"/>
                        </a:lnTo>
                        <a:lnTo>
                          <a:pt x="228600" y="266700"/>
                        </a:lnTo>
                        <a:close/>
                      </a:path>
                      <a:path w="228600" h="381000">
                        <a:moveTo>
                          <a:pt x="171450" y="0"/>
                        </a:moveTo>
                        <a:lnTo>
                          <a:pt x="57150" y="0"/>
                        </a:lnTo>
                        <a:lnTo>
                          <a:pt x="57150" y="266700"/>
                        </a:lnTo>
                        <a:lnTo>
                          <a:pt x="171450" y="266700"/>
                        </a:lnTo>
                        <a:lnTo>
                          <a:pt x="171450" y="0"/>
                        </a:lnTo>
                        <a:close/>
                      </a:path>
                    </a:pathLst>
                  </a:custGeom>
                  <a:solidFill>
                    <a:srgbClr val="4F81BC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</p:grpSp>
          <p:grpSp>
            <p:nvGrpSpPr>
              <p:cNvPr id="15" name="Ομάδα 14">
                <a:extLst>
                  <a:ext uri="{FF2B5EF4-FFF2-40B4-BE49-F238E27FC236}">
                    <a16:creationId xmlns:a16="http://schemas.microsoft.com/office/drawing/2014/main" id="{5BCFF00E-4704-4721-8CCC-0C641D077A3D}"/>
                  </a:ext>
                </a:extLst>
              </p:cNvPr>
              <p:cNvGrpSpPr/>
              <p:nvPr/>
            </p:nvGrpSpPr>
            <p:grpSpPr>
              <a:xfrm>
                <a:off x="1011553" y="1536284"/>
                <a:ext cx="2445568" cy="3744562"/>
                <a:chOff x="1014240" y="1484787"/>
                <a:chExt cx="2445568" cy="3744562"/>
              </a:xfrm>
            </p:grpSpPr>
            <p:grpSp>
              <p:nvGrpSpPr>
                <p:cNvPr id="11" name="Ομάδα 10">
                  <a:extLst>
                    <a:ext uri="{FF2B5EF4-FFF2-40B4-BE49-F238E27FC236}">
                      <a16:creationId xmlns:a16="http://schemas.microsoft.com/office/drawing/2014/main" id="{C48433B1-6755-4381-BC94-6C21E8A85DB6}"/>
                    </a:ext>
                  </a:extLst>
                </p:cNvPr>
                <p:cNvGrpSpPr/>
                <p:nvPr/>
              </p:nvGrpSpPr>
              <p:grpSpPr>
                <a:xfrm>
                  <a:off x="2398040" y="3771318"/>
                  <a:ext cx="1061768" cy="369332"/>
                  <a:chOff x="1544168" y="2564213"/>
                  <a:chExt cx="1061768" cy="369332"/>
                </a:xfrm>
              </p:grpSpPr>
              <p:sp>
                <p:nvSpPr>
                  <p:cNvPr id="3" name="TextBox 2">
                    <a:extLst>
                      <a:ext uri="{FF2B5EF4-FFF2-40B4-BE49-F238E27FC236}">
                        <a16:creationId xmlns:a16="http://schemas.microsoft.com/office/drawing/2014/main" id="{DA3DE667-53BC-4FBB-A65A-1CF18538CBD3}"/>
                      </a:ext>
                    </a:extLst>
                  </p:cNvPr>
                  <p:cNvSpPr txBox="1"/>
                  <p:nvPr/>
                </p:nvSpPr>
                <p:spPr>
                  <a:xfrm>
                    <a:off x="1544168" y="2564213"/>
                    <a:ext cx="1061768" cy="369332"/>
                  </a:xfrm>
                  <a:prstGeom prst="rect">
                    <a:avLst/>
                  </a:prstGeom>
                  <a:noFill/>
                  <a:ln>
                    <a:solidFill>
                      <a:srgbClr val="FFFF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800" dirty="0"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Ιζήματα </a:t>
                    </a:r>
                    <a:r>
                      <a:rPr lang="en-US" sz="1800" dirty="0"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10" name="Ορθογώνιο 9">
                    <a:extLst>
                      <a:ext uri="{FF2B5EF4-FFF2-40B4-BE49-F238E27FC236}">
                        <a16:creationId xmlns:a16="http://schemas.microsoft.com/office/drawing/2014/main" id="{FB2B3CBF-849E-4FE4-BF53-5855A7F0091E}"/>
                      </a:ext>
                    </a:extLst>
                  </p:cNvPr>
                  <p:cNvSpPr/>
                  <p:nvPr/>
                </p:nvSpPr>
                <p:spPr>
                  <a:xfrm>
                    <a:off x="1619672" y="2564213"/>
                    <a:ext cx="740920" cy="333224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" name="Βέλος: Με γωνία 12">
                  <a:extLst>
                    <a:ext uri="{FF2B5EF4-FFF2-40B4-BE49-F238E27FC236}">
                      <a16:creationId xmlns:a16="http://schemas.microsoft.com/office/drawing/2014/main" id="{DEB04A24-6E03-4A55-8693-DAAF9CFD7387}"/>
                    </a:ext>
                  </a:extLst>
                </p:cNvPr>
                <p:cNvSpPr/>
                <p:nvPr/>
              </p:nvSpPr>
              <p:spPr>
                <a:xfrm>
                  <a:off x="1014240" y="1484787"/>
                  <a:ext cx="577831" cy="3653133"/>
                </a:xfrm>
                <a:prstGeom prst="bentArrow">
                  <a:avLst>
                    <a:gd name="adj1" fmla="val 23357"/>
                    <a:gd name="adj2" fmla="val 26643"/>
                    <a:gd name="adj3" fmla="val 25000"/>
                    <a:gd name="adj4" fmla="val 3989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Βέλος: Αριστερό 13">
                  <a:extLst>
                    <a:ext uri="{FF2B5EF4-FFF2-40B4-BE49-F238E27FC236}">
                      <a16:creationId xmlns:a16="http://schemas.microsoft.com/office/drawing/2014/main" id="{51B08E76-2439-4C2E-96BF-B70DF82F346E}"/>
                    </a:ext>
                  </a:extLst>
                </p:cNvPr>
                <p:cNvSpPr/>
                <p:nvPr/>
              </p:nvSpPr>
              <p:spPr>
                <a:xfrm>
                  <a:off x="1261747" y="5012341"/>
                  <a:ext cx="756771" cy="217008"/>
                </a:xfrm>
                <a:prstGeom prst="lef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Βέλος: Δεξιό 15">
                <a:extLst>
                  <a:ext uri="{FF2B5EF4-FFF2-40B4-BE49-F238E27FC236}">
                    <a16:creationId xmlns:a16="http://schemas.microsoft.com/office/drawing/2014/main" id="{22A79292-EC45-4773-B086-D11248AA4F3D}"/>
                  </a:ext>
                </a:extLst>
              </p:cNvPr>
              <p:cNvSpPr/>
              <p:nvPr/>
            </p:nvSpPr>
            <p:spPr>
              <a:xfrm>
                <a:off x="3606605" y="5120844"/>
                <a:ext cx="1253427" cy="16000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Εικόνα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5421" y="1124744"/>
            <a:ext cx="352107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Εικόνα 2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5421" y="3575844"/>
            <a:ext cx="352107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3"/>
          <p:cNvSpPr txBox="1">
            <a:spLocks noChangeArrowheads="1"/>
          </p:cNvSpPr>
          <p:nvPr/>
        </p:nvSpPr>
        <p:spPr bwMode="auto">
          <a:xfrm>
            <a:off x="107504" y="1052736"/>
            <a:ext cx="5328592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altLang="el-GR" sz="1800" b="1" u="sng" dirty="0">
                <a:latin typeface="Calibri" pitchFamily="34" charset="0"/>
                <a:cs typeface="Calibri" pitchFamily="34" charset="0"/>
              </a:rPr>
              <a:t>Τοπογραφική αποτύπωση</a:t>
            </a:r>
          </a:p>
          <a:p>
            <a:endParaRPr lang="el-GR" altLang="el-GR" sz="1200" dirty="0">
              <a:latin typeface="Calibri" pitchFamily="34" charset="0"/>
              <a:cs typeface="Calibri" pitchFamily="34" charset="0"/>
            </a:endParaRPr>
          </a:p>
          <a:p>
            <a:pPr marL="173038" indent="-173038">
              <a:spcAft>
                <a:spcPts val="400"/>
              </a:spcAft>
            </a:pPr>
            <a:r>
              <a:rPr lang="el-GR" altLang="el-GR" sz="1700" dirty="0">
                <a:latin typeface="Calibri" pitchFamily="34" charset="0"/>
                <a:cs typeface="Calibri" pitchFamily="34" charset="0"/>
              </a:rPr>
              <a:t>Διαφορικό δορυφορικό σύστημα προσδιορισμού θέσης </a:t>
            </a:r>
            <a:r>
              <a:rPr lang="en-US" altLang="el-GR" sz="1700" dirty="0">
                <a:latin typeface="Calibri" pitchFamily="34" charset="0"/>
                <a:cs typeface="Calibri" pitchFamily="34" charset="0"/>
              </a:rPr>
              <a:t>RTK</a:t>
            </a:r>
            <a:r>
              <a:rPr lang="el-GR" altLang="el-GR" sz="1700" dirty="0">
                <a:latin typeface="Calibri" pitchFamily="34" charset="0"/>
                <a:cs typeface="Calibri" pitchFamily="34" charset="0"/>
              </a:rPr>
              <a:t>-GPS τύπου </a:t>
            </a:r>
            <a:r>
              <a:rPr lang="el-GR" altLang="el-GR" sz="1700" dirty="0" err="1">
                <a:latin typeface="Calibri" pitchFamily="34" charset="0"/>
                <a:cs typeface="Calibri" pitchFamily="34" charset="0"/>
              </a:rPr>
              <a:t>Top</a:t>
            </a:r>
            <a:r>
              <a:rPr lang="el-GR" altLang="el-GR" sz="17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altLang="el-GR" sz="1700" dirty="0" err="1">
                <a:latin typeface="Calibri" pitchFamily="34" charset="0"/>
                <a:cs typeface="Calibri" pitchFamily="34" charset="0"/>
              </a:rPr>
              <a:t>Con</a:t>
            </a:r>
            <a:r>
              <a:rPr lang="el-GR" altLang="el-GR" sz="1700" dirty="0">
                <a:latin typeface="Calibri" pitchFamily="34" charset="0"/>
                <a:cs typeface="Calibri" pitchFamily="34" charset="0"/>
              </a:rPr>
              <a:t>. </a:t>
            </a:r>
            <a:endParaRPr lang="en-US" altLang="el-GR" sz="1700" dirty="0">
              <a:latin typeface="Calibri" pitchFamily="34" charset="0"/>
              <a:cs typeface="Calibri" pitchFamily="34" charset="0"/>
            </a:endParaRPr>
          </a:p>
          <a:p>
            <a:pPr marL="173038" indent="-173038">
              <a:spcAft>
                <a:spcPts val="400"/>
              </a:spcAft>
            </a:pPr>
            <a:endParaRPr lang="en-US" altLang="el-GR" sz="1700" dirty="0">
              <a:latin typeface="Calibri" pitchFamily="34" charset="0"/>
              <a:cs typeface="Calibri" pitchFamily="34" charset="0"/>
            </a:endParaRPr>
          </a:p>
          <a:p>
            <a:pPr marL="173038" indent="-173038">
              <a:spcAft>
                <a:spcPts val="400"/>
              </a:spcAft>
            </a:pPr>
            <a:r>
              <a:rPr lang="el-GR" altLang="el-GR" sz="1700" dirty="0">
                <a:latin typeface="Calibri" pitchFamily="34" charset="0"/>
                <a:cs typeface="Calibri" pitchFamily="34" charset="0"/>
              </a:rPr>
              <a:t>Αποτύπωση του εσωτερικού (ανώτερου) ορίου της κάθε παραλίας, της ακτογραμμής καθώς και πλήθος κάθετων τομών</a:t>
            </a:r>
            <a:endParaRPr lang="en-US" altLang="el-GR" sz="1700" dirty="0">
              <a:latin typeface="Calibri" pitchFamily="34" charset="0"/>
              <a:cs typeface="Calibri" pitchFamily="34" charset="0"/>
            </a:endParaRPr>
          </a:p>
          <a:p>
            <a:pPr marL="173038" indent="-173038">
              <a:spcAft>
                <a:spcPts val="400"/>
              </a:spcAft>
            </a:pPr>
            <a:endParaRPr lang="en-US" altLang="el-GR" sz="1700" dirty="0">
              <a:latin typeface="Calibri" pitchFamily="34" charset="0"/>
              <a:cs typeface="Calibri" pitchFamily="34" charset="0"/>
            </a:endParaRPr>
          </a:p>
          <a:p>
            <a:pPr marL="173038" indent="-173038">
              <a:spcAft>
                <a:spcPts val="400"/>
              </a:spcAft>
            </a:pPr>
            <a:r>
              <a:rPr lang="el-GR" altLang="el-GR" sz="1700" dirty="0">
                <a:latin typeface="Calibri" pitchFamily="34" charset="0"/>
                <a:cs typeface="Calibri" pitchFamily="34" charset="0"/>
              </a:rPr>
              <a:t>Ως εσωτερικό όριο των παραλιών θεωρείται το προς τη θάλασσα όριο των αμμωδών θινών, ανθρωπογενείς κατασκευές, ο πόδας απότομων πρανών κλπ. </a:t>
            </a:r>
            <a:endParaRPr lang="en-US" altLang="el-GR" sz="1700" dirty="0">
              <a:latin typeface="Calibri" pitchFamily="34" charset="0"/>
              <a:cs typeface="Calibri" pitchFamily="34" charset="0"/>
            </a:endParaRPr>
          </a:p>
          <a:p>
            <a:pPr marL="173038" indent="-173038">
              <a:spcAft>
                <a:spcPts val="400"/>
              </a:spcAft>
            </a:pPr>
            <a:endParaRPr lang="en-US" altLang="el-GR" sz="1700" dirty="0">
              <a:latin typeface="Calibri" pitchFamily="34" charset="0"/>
              <a:cs typeface="Calibri" pitchFamily="34" charset="0"/>
            </a:endParaRPr>
          </a:p>
          <a:p>
            <a:pPr marL="173038" indent="-173038">
              <a:spcAft>
                <a:spcPts val="400"/>
              </a:spcAft>
            </a:pPr>
            <a:r>
              <a:rPr lang="el-GR" altLang="el-GR" sz="1700" dirty="0">
                <a:latin typeface="Calibri" pitchFamily="34" charset="0"/>
                <a:cs typeface="Calibri" pitchFamily="34" charset="0"/>
              </a:rPr>
              <a:t>Τα δεδομένα εισάγονται σε περιβάλλον </a:t>
            </a:r>
            <a:r>
              <a:rPr lang="el-GR" altLang="el-GR" sz="1700" dirty="0" err="1">
                <a:latin typeface="Calibri" pitchFamily="34" charset="0"/>
                <a:cs typeface="Calibri" pitchFamily="34" charset="0"/>
              </a:rPr>
              <a:t>Matlab</a:t>
            </a:r>
            <a:r>
              <a:rPr lang="el-GR" altLang="el-GR" sz="1700" dirty="0">
                <a:latin typeface="Calibri" pitchFamily="34" charset="0"/>
                <a:cs typeface="Calibri" pitchFamily="34" charset="0"/>
              </a:rPr>
              <a:t> και GIS, από όπου προκύπτουν: </a:t>
            </a:r>
          </a:p>
          <a:p>
            <a:pPr marL="358775" indent="-358775">
              <a:spcAft>
                <a:spcPts val="400"/>
              </a:spcAft>
              <a:buFont typeface="Wingdings" pitchFamily="2" charset="2"/>
              <a:buChar char="§"/>
            </a:pPr>
            <a:r>
              <a:rPr lang="el-GR" altLang="el-GR" sz="1700" dirty="0">
                <a:latin typeface="Calibri" pitchFamily="34" charset="0"/>
                <a:cs typeface="Calibri" pitchFamily="34" charset="0"/>
              </a:rPr>
              <a:t>η έκταση των παραλιών</a:t>
            </a:r>
          </a:p>
          <a:p>
            <a:pPr marL="358775" indent="-358775">
              <a:spcAft>
                <a:spcPts val="400"/>
              </a:spcAft>
              <a:buFont typeface="Wingdings" pitchFamily="2" charset="2"/>
              <a:buChar char="§"/>
            </a:pPr>
            <a:r>
              <a:rPr lang="el-GR" altLang="el-GR" sz="1700" dirty="0">
                <a:latin typeface="Calibri" pitchFamily="34" charset="0"/>
                <a:cs typeface="Calibri" pitchFamily="34" charset="0"/>
              </a:rPr>
              <a:t>χαρακτηριστικές τομές (προφίλ), κλίσεις </a:t>
            </a:r>
          </a:p>
          <a:p>
            <a:pPr marL="358775" indent="-358775">
              <a:spcAft>
                <a:spcPts val="400"/>
              </a:spcAft>
              <a:buFont typeface="Wingdings" pitchFamily="2" charset="2"/>
              <a:buChar char="§"/>
            </a:pPr>
            <a:r>
              <a:rPr lang="el-GR" altLang="el-GR" sz="1700" dirty="0">
                <a:latin typeface="Calibri" pitchFamily="34" charset="0"/>
                <a:cs typeface="Calibri" pitchFamily="34" charset="0"/>
              </a:rPr>
              <a:t>μεταβολές της μορφολογίας  </a:t>
            </a:r>
          </a:p>
        </p:txBody>
      </p:sp>
      <p:sp>
        <p:nvSpPr>
          <p:cNvPr id="23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24" name="23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26" name="25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Εικόνα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3489325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1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429000"/>
            <a:ext cx="175260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Εικόνα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6312" y="908720"/>
            <a:ext cx="3087688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22"/>
          <p:cNvSpPr txBox="1">
            <a:spLocks noChangeArrowheads="1"/>
          </p:cNvSpPr>
          <p:nvPr/>
        </p:nvSpPr>
        <p:spPr bwMode="auto">
          <a:xfrm>
            <a:off x="395288" y="993775"/>
            <a:ext cx="5808662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l-GR" sz="2000" b="1" u="sng" dirty="0">
                <a:latin typeface="Calibri" pitchFamily="34" charset="0"/>
                <a:cs typeface="Calibri" pitchFamily="34" charset="0"/>
              </a:rPr>
              <a:t>Πλωτά μέσα και βυθομετρική αποτύπωση</a:t>
            </a:r>
          </a:p>
          <a:p>
            <a:endParaRPr lang="el-GR" altLang="el-GR" sz="2000" dirty="0">
              <a:latin typeface="Calibri" pitchFamily="34" charset="0"/>
              <a:cs typeface="Calibri" pitchFamily="34" charset="0"/>
            </a:endParaRPr>
          </a:p>
          <a:p>
            <a:r>
              <a:rPr lang="el-GR" altLang="el-GR" sz="2000" dirty="0">
                <a:latin typeface="Calibri" pitchFamily="34" charset="0"/>
                <a:cs typeface="Calibri" pitchFamily="34" charset="0"/>
              </a:rPr>
              <a:t>φουσκωτά σκάφη.</a:t>
            </a:r>
          </a:p>
          <a:p>
            <a:r>
              <a:rPr lang="el-GR" altLang="el-GR" sz="2000" dirty="0">
                <a:latin typeface="Calibri" pitchFamily="34" charset="0"/>
                <a:cs typeface="Calibri" pitchFamily="34" charset="0"/>
              </a:rPr>
              <a:t>Ψηφιακό υδρογραφικό βυθόμετρο </a:t>
            </a:r>
            <a:endParaRPr lang="en-GB" altLang="el-GR" sz="2000" dirty="0">
              <a:latin typeface="Calibri" pitchFamily="34" charset="0"/>
              <a:cs typeface="Calibri" pitchFamily="34" charset="0"/>
            </a:endParaRPr>
          </a:p>
          <a:p>
            <a:r>
              <a:rPr lang="el-GR" altLang="el-GR" sz="2000" dirty="0">
                <a:latin typeface="Calibri" pitchFamily="34" charset="0"/>
                <a:cs typeface="Calibri" pitchFamily="34" charset="0"/>
              </a:rPr>
              <a:t>σε συνδυασμό με </a:t>
            </a:r>
            <a:r>
              <a:rPr lang="en-US" altLang="el-GR" sz="2000" dirty="0">
                <a:latin typeface="Calibri" pitchFamily="34" charset="0"/>
                <a:cs typeface="Calibri" pitchFamily="34" charset="0"/>
              </a:rPr>
              <a:t>RTK-</a:t>
            </a:r>
            <a:r>
              <a:rPr lang="el-GR" altLang="el-GR" sz="2000" dirty="0">
                <a:latin typeface="Calibri" pitchFamily="34" charset="0"/>
                <a:cs typeface="Calibri" pitchFamily="34" charset="0"/>
              </a:rPr>
              <a:t>GPS.</a:t>
            </a:r>
          </a:p>
        </p:txBody>
      </p:sp>
      <p:sp>
        <p:nvSpPr>
          <p:cNvPr id="24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25" name="24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27" name="26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  <p:pic>
        <p:nvPicPr>
          <p:cNvPr id="11" name="Εικόνα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3825485"/>
            <a:ext cx="1440160" cy="193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Ορθογώνιο"/>
          <p:cNvSpPr/>
          <p:nvPr/>
        </p:nvSpPr>
        <p:spPr>
          <a:xfrm>
            <a:off x="5705501" y="3193331"/>
            <a:ext cx="34918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700" dirty="0">
                <a:solidFill>
                  <a:srgbClr val="0000FF"/>
                </a:solidFill>
                <a:latin typeface="+mn-lt"/>
              </a:rPr>
              <a:t>Μονάδα καταγραφής του ψηφιακού βυθομέτρου</a:t>
            </a:r>
            <a:r>
              <a:rPr lang="en-US" sz="1700" dirty="0">
                <a:solidFill>
                  <a:srgbClr val="0000FF"/>
                </a:solidFill>
                <a:latin typeface="+mn-lt"/>
              </a:rPr>
              <a:t> (Hi-Target HD 370 )</a:t>
            </a:r>
            <a:endParaRPr lang="en-GB" sz="17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107504" y="602128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800" dirty="0">
                <a:solidFill>
                  <a:srgbClr val="0000FF"/>
                </a:solidFill>
                <a:latin typeface="+mn-lt"/>
              </a:rPr>
              <a:t>Διαφορικό δορυφορικό σύστημα προσδιορισμού θέσης (DGPS) προσαρμοσμένο σε πομποδέκτη του βυθομέτρου</a:t>
            </a:r>
            <a:endParaRPr lang="en-GB" sz="1800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25" name="24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27" name="26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2047" y="1124744"/>
            <a:ext cx="4661953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Kamari_data_DRA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4664223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Ορθογώνιο"/>
          <p:cNvSpPr/>
          <p:nvPr/>
        </p:nvSpPr>
        <p:spPr>
          <a:xfrm>
            <a:off x="827584" y="6237312"/>
            <a:ext cx="7830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800" dirty="0">
                <a:solidFill>
                  <a:srgbClr val="0000FF"/>
                </a:solidFill>
                <a:latin typeface="+mn-lt"/>
              </a:rPr>
              <a:t>Τοπογραφία και βαθυμετρία υψηλής ακρίβειας στην παραλία Καμάρι (Σαντορίνη)</a:t>
            </a:r>
            <a:endParaRPr lang="en-GB" sz="1800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TextBox 21"/>
          <p:cNvSpPr txBox="1">
            <a:spLocks noChangeArrowheads="1"/>
          </p:cNvSpPr>
          <p:nvPr/>
        </p:nvSpPr>
        <p:spPr bwMode="auto">
          <a:xfrm>
            <a:off x="251520" y="980728"/>
            <a:ext cx="8424936" cy="538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l-GR" altLang="el-GR" sz="1800" b="1" u="sng" dirty="0">
              <a:latin typeface="Calibri" pitchFamily="34" charset="0"/>
              <a:cs typeface="Calibri" pitchFamily="34" charset="0"/>
            </a:endParaRPr>
          </a:p>
          <a:p>
            <a:r>
              <a:rPr lang="el-GR" altLang="el-GR" sz="1800" b="1" u="sng" dirty="0">
                <a:latin typeface="Calibri" pitchFamily="34" charset="0"/>
                <a:cs typeface="Calibri" pitchFamily="34" charset="0"/>
              </a:rPr>
              <a:t>Συλλογή και ανάλυση υδροδυναμικών και </a:t>
            </a:r>
            <a:r>
              <a:rPr lang="el-GR" altLang="el-GR" sz="1800" b="1" u="sng" dirty="0" err="1">
                <a:latin typeface="Calibri" pitchFamily="34" charset="0"/>
                <a:cs typeface="Calibri" pitchFamily="34" charset="0"/>
              </a:rPr>
              <a:t>ιζηματοδυναμικών</a:t>
            </a:r>
            <a:r>
              <a:rPr lang="el-GR" altLang="el-GR" sz="1800" b="1" u="sng" dirty="0">
                <a:latin typeface="Calibri" pitchFamily="34" charset="0"/>
                <a:cs typeface="Calibri" pitchFamily="34" charset="0"/>
              </a:rPr>
              <a:t> δεδομένων </a:t>
            </a:r>
          </a:p>
          <a:p>
            <a:endParaRPr lang="el-GR" altLang="el-GR" sz="1200" dirty="0">
              <a:latin typeface="Calibri" pitchFamily="34" charset="0"/>
              <a:cs typeface="Calibri" pitchFamily="34" charset="0"/>
            </a:endParaRPr>
          </a:p>
          <a:p>
            <a:endParaRPr lang="el-GR" altLang="el-GR" sz="1200" dirty="0">
              <a:latin typeface="Calibri" pitchFamily="34" charset="0"/>
              <a:cs typeface="Calibri" pitchFamily="34" charset="0"/>
            </a:endParaRP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l-GR" sz="1800" dirty="0">
                <a:latin typeface="Calibri" pitchFamily="34" charset="0"/>
                <a:cs typeface="Calibri" pitchFamily="34" charset="0"/>
              </a:rPr>
              <a:t>Χρήση </a:t>
            </a:r>
            <a:r>
              <a:rPr lang="el-GR" sz="1800" dirty="0" err="1">
                <a:latin typeface="Calibri" pitchFamily="34" charset="0"/>
                <a:cs typeface="Calibri" pitchFamily="34" charset="0"/>
              </a:rPr>
              <a:t>κυματο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-</a:t>
            </a:r>
            <a:r>
              <a:rPr lang="el-GR" sz="1800" dirty="0" err="1">
                <a:latin typeface="Calibri" pitchFamily="34" charset="0"/>
                <a:cs typeface="Calibri" pitchFamily="34" charset="0"/>
              </a:rPr>
              <a:t>ρευματογράφων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 (ηλεκτρομαγνητικοί και ακουστικοί)</a:t>
            </a:r>
          </a:p>
          <a:p>
            <a:pPr>
              <a:spcAft>
                <a:spcPts val="600"/>
              </a:spcAft>
              <a:defRPr/>
            </a:pPr>
            <a:endParaRPr lang="el-GR" altLang="el-GR" sz="18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l-GR" altLang="el-GR" sz="1800" dirty="0" err="1">
                <a:latin typeface="Calibri" pitchFamily="34" charset="0"/>
                <a:cs typeface="Calibri" pitchFamily="34" charset="0"/>
              </a:rPr>
              <a:t>Υψίσυχνες</a:t>
            </a: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 καταγραφές πίεσης, ταχύτητας και κατεύθυνσης του ρεύματος.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latin typeface="Calibri" pitchFamily="34" charset="0"/>
                <a:cs typeface="Calibri" pitchFamily="34" charset="0"/>
              </a:rPr>
              <a:t>Acoustic Doppler Current Profiler (ADCP): 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μετρούν σε διάφορα βάθη ταυτόχρονα, καταγράφοντας την ταχύτητα όλης της στήλης του νερού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latin typeface="Calibri" pitchFamily="34" charset="0"/>
                <a:cs typeface="Calibri" pitchFamily="34" charset="0"/>
              </a:rPr>
              <a:t>Acoustic Doppler </a:t>
            </a:r>
            <a:r>
              <a:rPr lang="en-US" sz="1800" dirty="0" err="1">
                <a:latin typeface="Calibri" pitchFamily="34" charset="0"/>
                <a:cs typeface="Calibri" pitchFamily="34" charset="0"/>
              </a:rPr>
              <a:t>Velocimeter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(ADV): 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μετράει την ταχύτητα του ρεύματος σε 3 άξονες σε καθορισμένο σημείο.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Ταυτόχρονα, ένα οπτικό </a:t>
            </a:r>
            <a:r>
              <a:rPr lang="el-GR" altLang="el-GR" sz="1800" dirty="0" err="1">
                <a:latin typeface="Calibri" pitchFamily="34" charset="0"/>
                <a:cs typeface="Calibri" pitchFamily="34" charset="0"/>
              </a:rPr>
              <a:t>σκεδασιόμετρο</a:t>
            </a: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altLang="el-GR" sz="1800" dirty="0">
                <a:latin typeface="Calibri" pitchFamily="34" charset="0"/>
                <a:cs typeface="Calibri" pitchFamily="34" charset="0"/>
              </a:rPr>
              <a:t>Optical Backscatter point Sensor</a:t>
            </a: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altLang="el-GR" sz="1800" dirty="0">
                <a:latin typeface="Calibri" pitchFamily="34" charset="0"/>
                <a:cs typeface="Calibri" pitchFamily="34" charset="0"/>
              </a:rPr>
              <a:t>OBS</a:t>
            </a:r>
            <a:r>
              <a:rPr lang="el-GR" altLang="el-GR" sz="1800" dirty="0">
                <a:latin typeface="Calibri" pitchFamily="34" charset="0"/>
                <a:cs typeface="Calibri" pitchFamily="34" charset="0"/>
              </a:rPr>
              <a:t>)) πραγματοποιεί καταγραφές θολερότητας / συγκέντρωσης αιωρούμενων σωματιδίων. </a:t>
            </a:r>
          </a:p>
          <a:p>
            <a:pPr marL="271463" indent="-271463">
              <a:spcAft>
                <a:spcPts val="600"/>
              </a:spcAft>
              <a:defRPr/>
            </a:pPr>
            <a:endParaRPr lang="el-GR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spcAft>
                <a:spcPts val="600"/>
              </a:spcAft>
              <a:buFontTx/>
              <a:buNone/>
              <a:defRPr/>
            </a:pPr>
            <a:endParaRPr lang="el-GR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1 - Τίτλος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>
                  <a:alpha val="60000"/>
                </a:srgb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Μέθοδοι παρακολούθησης</a:t>
            </a:r>
          </a:p>
          <a:p>
            <a:pPr lvl="0" algn="ctr" eaLnBrk="0" hangingPunct="0">
              <a:spcBef>
                <a:spcPts val="0"/>
              </a:spcBef>
            </a:pPr>
            <a:r>
              <a:rPr lang="el-GR" sz="2800" b="1" dirty="0"/>
              <a:t>Παράκτιας Μορφοδυναμικής</a:t>
            </a:r>
          </a:p>
        </p:txBody>
      </p:sp>
      <p:cxnSp>
        <p:nvCxnSpPr>
          <p:cNvPr id="23" name="22 - Ευθεία γραμμή σύνδεσης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1 - Τίτλος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7000">
                <a:srgbClr val="95C9D7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25" name="24 - Ευθεία γραμμή σύνδεσης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0777" cy="78529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C:\Users\Beachtour-WorkSt-B\Desktop\ad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7125395">
            <a:off x="350043" y="-137318"/>
            <a:ext cx="2976563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7" descr="G:\Multimedia\REAL\Scientific\2016.12.13-16 - ERABEACH Fieldworks\Kamari\GoPro\Pics\AD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1234" y="4138687"/>
            <a:ext cx="3956771" cy="22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2" descr="G:\Multimedia\REAL\Scientific\2016.12.13-16 - ERABEACH Fieldworks\Kamari\Ant0nis Cam\20161213_150153.jpg"/>
          <p:cNvPicPr>
            <a:picLocks noChangeAspect="1" noChangeArrowheads="1"/>
          </p:cNvPicPr>
          <p:nvPr/>
        </p:nvPicPr>
        <p:blipFill rotWithShape="1">
          <a:blip r:embed="rId4" cstate="print"/>
          <a:srcRect t="17265"/>
          <a:stretch/>
        </p:blipFill>
        <p:spPr bwMode="auto">
          <a:xfrm>
            <a:off x="139188" y="4138687"/>
            <a:ext cx="4779299" cy="22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6" descr="C:\Users\Beachtour-WorkSt-B\Desktop\Vecto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005736"/>
            <a:ext cx="3948882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4 - Ορθογώνιο"/>
          <p:cNvSpPr>
            <a:spLocks noChangeArrowheads="1"/>
          </p:cNvSpPr>
          <p:nvPr/>
        </p:nvSpPr>
        <p:spPr bwMode="auto">
          <a:xfrm>
            <a:off x="4584700" y="495300"/>
            <a:ext cx="4440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altLang="el-GR" sz="18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Επιμέρους στοιχεία ενός </a:t>
            </a:r>
            <a:r>
              <a:rPr lang="en-US" altLang="el-GR" sz="18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ADV</a:t>
            </a:r>
            <a:endParaRPr lang="el-GR" altLang="el-GR" sz="18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79" name="Rectangle 1"/>
          <p:cNvSpPr>
            <a:spLocks noChangeArrowheads="1"/>
          </p:cNvSpPr>
          <p:nvPr/>
        </p:nvSpPr>
        <p:spPr bwMode="auto">
          <a:xfrm>
            <a:off x="41274" y="2205037"/>
            <a:ext cx="4818757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altLang="el-GR" sz="1700" b="1" u="sng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Γιατί χρησιμοποιείται </a:t>
            </a:r>
            <a:r>
              <a:rPr lang="en-US" altLang="el-GR" sz="17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? </a:t>
            </a:r>
          </a:p>
          <a:p>
            <a:pPr marL="231775" indent="-231775" algn="just"/>
            <a:endParaRPr lang="el-GR" altLang="el-GR" sz="1700" dirty="0">
              <a:latin typeface="Calibri" pitchFamily="34" charset="0"/>
              <a:cs typeface="Arial" charset="0"/>
            </a:endParaRPr>
          </a:p>
          <a:p>
            <a:pPr algn="just"/>
            <a:r>
              <a:rPr lang="el-GR" altLang="el-GR" sz="1700" dirty="0">
                <a:latin typeface="Calibri" pitchFamily="34" charset="0"/>
                <a:cs typeface="Arial" charset="0"/>
              </a:rPr>
              <a:t>Καταγραφή </a:t>
            </a:r>
            <a:r>
              <a:rPr lang="el-GR" altLang="el-GR" sz="1700" b="1" dirty="0">
                <a:latin typeface="Calibri" pitchFamily="34" charset="0"/>
                <a:cs typeface="Arial" charset="0"/>
              </a:rPr>
              <a:t>πίεσης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 και τρισδιάστατης </a:t>
            </a:r>
            <a:r>
              <a:rPr lang="el-GR" altLang="el-GR" sz="1700" b="1" dirty="0">
                <a:latin typeface="Calibri" pitchFamily="34" charset="0"/>
                <a:cs typeface="Arial" charset="0"/>
              </a:rPr>
              <a:t>ταχύτητας ρεύματος 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(u, v, z) 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με μεγάλη συχνότητα 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(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ως και 64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 Hz –&gt; 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δηλ.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 64 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μετρήσεις ανά </a:t>
            </a:r>
            <a:r>
              <a:rPr lang="en-US" altLang="el-GR" sz="1700" dirty="0">
                <a:latin typeface="Calibri" pitchFamily="34" charset="0"/>
                <a:cs typeface="Arial" charset="0"/>
              </a:rPr>
              <a:t>sec) </a:t>
            </a:r>
            <a:r>
              <a:rPr lang="el-GR" altLang="el-GR" sz="1700" dirty="0">
                <a:latin typeface="Calibri" pitchFamily="34" charset="0"/>
                <a:cs typeface="Arial" charset="0"/>
              </a:rPr>
              <a:t>σε ένα σημείο</a:t>
            </a:r>
            <a:endParaRPr lang="en-US" altLang="el-GR" sz="1700" dirty="0">
              <a:latin typeface="Calibri" pitchFamily="34" charset="0"/>
              <a:cs typeface="Arial" charset="0"/>
            </a:endParaRPr>
          </a:p>
        </p:txBody>
      </p:sp>
      <p:sp>
        <p:nvSpPr>
          <p:cNvPr id="3080" name="14 - TextBox"/>
          <p:cNvSpPr txBox="1">
            <a:spLocks noChangeArrowheads="1"/>
          </p:cNvSpPr>
          <p:nvPr/>
        </p:nvSpPr>
        <p:spPr bwMode="auto">
          <a:xfrm>
            <a:off x="1594868" y="495300"/>
            <a:ext cx="7358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Acoustic Doppler </a:t>
            </a:r>
            <a:r>
              <a:rPr lang="en-US" altLang="el-GR" sz="18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Velocimeter</a:t>
            </a:r>
            <a:r>
              <a:rPr lang="en-US" altLang="el-GR" sz="18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 (ADV)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9593</TotalTime>
  <Words>2268</Words>
  <Application>Microsoft Office PowerPoint</Application>
  <PresentationFormat>Προβολή στην οθόνη (4:3)</PresentationFormat>
  <Paragraphs>273</Paragraphs>
  <Slides>31</Slides>
  <Notes>14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31</vt:i4>
      </vt:variant>
    </vt:vector>
  </HeadingPairs>
  <TitlesOfParts>
    <vt:vector size="40" baseType="lpstr">
      <vt:lpstr>Arial</vt:lpstr>
      <vt:lpstr>Bookman Old Style</vt:lpstr>
      <vt:lpstr>Calibri</vt:lpstr>
      <vt:lpstr>Courier New</vt:lpstr>
      <vt:lpstr>Roboto</vt:lpstr>
      <vt:lpstr>Times New Roman</vt:lpstr>
      <vt:lpstr>Wingdings</vt:lpstr>
      <vt:lpstr>Θέμα του Office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Dept of Marine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 Δυναμική ιζημάτων: Ορισμός και ερευνητικές μέθοδοι</dc:title>
  <dc:creator>afv</dc:creator>
  <cp:lastModifiedBy>Adonis Velegrakis</cp:lastModifiedBy>
  <cp:revision>248</cp:revision>
  <dcterms:created xsi:type="dcterms:W3CDTF">2004-03-01T16:33:06Z</dcterms:created>
  <dcterms:modified xsi:type="dcterms:W3CDTF">2026-05-18T08:50:26Z</dcterms:modified>
</cp:coreProperties>
</file>