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6" r:id="rId2"/>
    <p:sldMasterId id="2147483842" r:id="rId3"/>
    <p:sldMasterId id="2147483953" r:id="rId4"/>
    <p:sldMasterId id="2147483967" r:id="rId5"/>
    <p:sldMasterId id="2147483981" r:id="rId6"/>
    <p:sldMasterId id="2147483995" r:id="rId7"/>
    <p:sldMasterId id="2147484010" r:id="rId8"/>
    <p:sldMasterId id="2147484022" r:id="rId9"/>
    <p:sldMasterId id="2147484063" r:id="rId10"/>
  </p:sldMasterIdLst>
  <p:notesMasterIdLst>
    <p:notesMasterId r:id="rId56"/>
  </p:notesMasterIdLst>
  <p:sldIdLst>
    <p:sldId id="315" r:id="rId11"/>
    <p:sldId id="476" r:id="rId12"/>
    <p:sldId id="478" r:id="rId13"/>
    <p:sldId id="715" r:id="rId14"/>
    <p:sldId id="728" r:id="rId15"/>
    <p:sldId id="716" r:id="rId16"/>
    <p:sldId id="666" r:id="rId17"/>
    <p:sldId id="667" r:id="rId18"/>
    <p:sldId id="668" r:id="rId19"/>
    <p:sldId id="669" r:id="rId20"/>
    <p:sldId id="670" r:id="rId21"/>
    <p:sldId id="713" r:id="rId22"/>
    <p:sldId id="672" r:id="rId23"/>
    <p:sldId id="675" r:id="rId24"/>
    <p:sldId id="676" r:id="rId25"/>
    <p:sldId id="737" r:id="rId26"/>
    <p:sldId id="679" r:id="rId27"/>
    <p:sldId id="680" r:id="rId28"/>
    <p:sldId id="736" r:id="rId29"/>
    <p:sldId id="735" r:id="rId30"/>
    <p:sldId id="729" r:id="rId31"/>
    <p:sldId id="734" r:id="rId32"/>
    <p:sldId id="733" r:id="rId33"/>
    <p:sldId id="719" r:id="rId34"/>
    <p:sldId id="721" r:id="rId35"/>
    <p:sldId id="722" r:id="rId36"/>
    <p:sldId id="681" r:id="rId37"/>
    <p:sldId id="682" r:id="rId38"/>
    <p:sldId id="683" r:id="rId39"/>
    <p:sldId id="723" r:id="rId40"/>
    <p:sldId id="724" r:id="rId41"/>
    <p:sldId id="700" r:id="rId42"/>
    <p:sldId id="701" r:id="rId43"/>
    <p:sldId id="702" r:id="rId44"/>
    <p:sldId id="703" r:id="rId45"/>
    <p:sldId id="706" r:id="rId46"/>
    <p:sldId id="688" r:id="rId47"/>
    <p:sldId id="714" r:id="rId48"/>
    <p:sldId id="689" r:id="rId49"/>
    <p:sldId id="690" r:id="rId50"/>
    <p:sldId id="707" r:id="rId51"/>
    <p:sldId id="709" r:id="rId52"/>
    <p:sldId id="710" r:id="rId53"/>
    <p:sldId id="711" r:id="rId54"/>
    <p:sldId id="712"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FB1"/>
    <a:srgbClr val="6699FF"/>
    <a:srgbClr val="CC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9" autoAdjust="0"/>
    <p:restoredTop sz="99758" autoAdjust="0"/>
  </p:normalViewPr>
  <p:slideViewPr>
    <p:cSldViewPr>
      <p:cViewPr varScale="1">
        <p:scale>
          <a:sx n="83" d="100"/>
          <a:sy n="83" d="100"/>
        </p:scale>
        <p:origin x="1128" y="67"/>
      </p:cViewPr>
      <p:guideLst>
        <p:guide orient="horz" pos="2160"/>
        <p:guide pos="2880"/>
      </p:guideLst>
    </p:cSldViewPr>
  </p:slideViewPr>
  <p:outlineViewPr>
    <p:cViewPr>
      <p:scale>
        <a:sx n="33" d="100"/>
        <a:sy n="33" d="100"/>
      </p:scale>
      <p:origin x="0" y="13522"/>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48A975-6B84-4B4E-B40A-7CA7474B1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8BE5B-C0C5-4342-AE5D-67CA1E63EACE}" type="slidenum">
              <a:rPr lang="en-US" smtClean="0">
                <a:solidFill>
                  <a:srgbClr val="000000"/>
                </a:solidFill>
              </a:rPr>
              <a:pPr/>
              <a:t>2</a:t>
            </a:fld>
            <a:endParaRPr lang="en-US">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AE4C481-9647-4590-B6E8-7249EAA3E576}" type="slidenum">
              <a:rPr lang="en-US" smtClean="0">
                <a:solidFill>
                  <a:srgbClr val="000000"/>
                </a:solidFill>
              </a:rPr>
              <a:pPr/>
              <a:t>12</a:t>
            </a:fld>
            <a:endParaRPr lang="en-US">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0671ACA-AED3-4146-AC54-60DDA959EF12}" type="slidenum">
              <a:rPr lang="en-US" smtClean="0">
                <a:solidFill>
                  <a:srgbClr val="000000"/>
                </a:solidFill>
              </a:rPr>
              <a:pPr/>
              <a:t>13</a:t>
            </a:fld>
            <a:endParaRPr lang="en-US">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0BB864D-2498-406C-B1BE-973D724F2CCA}" type="slidenum">
              <a:rPr lang="en-US" smtClean="0">
                <a:solidFill>
                  <a:srgbClr val="000000"/>
                </a:solidFill>
              </a:rPr>
              <a:pPr/>
              <a:t>14</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2DCA5F5-29F0-41AA-B23B-8ABEB71FAC77}" type="slidenum">
              <a:rPr lang="en-US" smtClean="0">
                <a:solidFill>
                  <a:srgbClr val="000000"/>
                </a:solidFill>
              </a:rPr>
              <a:pPr/>
              <a:t>15</a:t>
            </a:fld>
            <a:endParaRPr lang="en-US">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4A59D14-2330-40C3-B819-3F321778F288}" type="slidenum">
              <a:rPr lang="en-US" smtClean="0">
                <a:solidFill>
                  <a:srgbClr val="000000"/>
                </a:solidFill>
              </a:rPr>
              <a:pPr/>
              <a:t>16</a:t>
            </a:fld>
            <a:endParaRPr lang="en-US">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357DAF6-4DCF-4293-8BDC-6C41A585258D}" type="slidenum">
              <a:rPr lang="en-US" smtClean="0">
                <a:solidFill>
                  <a:srgbClr val="000000"/>
                </a:solidFill>
              </a:rPr>
              <a:pPr/>
              <a:t>17</a:t>
            </a:fld>
            <a:endParaRPr lang="en-US">
              <a:solidFill>
                <a:srgbClr val="0000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D93C0-A536-47FA-8CD2-D3414F4DA7B7}" type="slidenum">
              <a:rPr lang="en-US">
                <a:solidFill>
                  <a:prstClr val="black"/>
                </a:solidFill>
              </a:rPr>
              <a:pPr/>
              <a:t>21</a:t>
            </a:fld>
            <a:endParaRPr 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D93C0-A536-47FA-8CD2-D3414F4DA7B7}" type="slidenum">
              <a:rPr lang="en-US">
                <a:solidFill>
                  <a:prstClr val="black"/>
                </a:solidFill>
              </a:rPr>
              <a:pPr/>
              <a:t>23</a:t>
            </a:fld>
            <a:endParaRPr 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24</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25</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26</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D93C0-A536-47FA-8CD2-D3414F4DA7B7}" type="slidenum">
              <a:rPr lang="en-US">
                <a:solidFill>
                  <a:prstClr val="black"/>
                </a:solidFill>
              </a:rPr>
              <a:pPr/>
              <a:t>27</a:t>
            </a:fld>
            <a:endParaRPr 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D8AC3-6265-409E-B167-25B8D68AA31A}" type="slidenum">
              <a:rPr lang="en-US">
                <a:solidFill>
                  <a:prstClr val="black"/>
                </a:solidFill>
              </a:rPr>
              <a:pPr/>
              <a:t>30</a:t>
            </a:fld>
            <a:endParaRPr lang="en-US">
              <a:solidFill>
                <a:prstClr val="black"/>
              </a:solidFil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B120719-1067-4B33-A5E7-9AD4AD4F98A4}" type="slidenum">
              <a:rPr lang="en-US" smtClean="0">
                <a:solidFill>
                  <a:srgbClr val="000000"/>
                </a:solidFill>
              </a:rPr>
              <a:pPr/>
              <a:t>4</a:t>
            </a:fld>
            <a:endParaRPr lang="en-US">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B1B80-D44B-4964-9A56-1B070517CA8E}" type="slidenum">
              <a:rPr lang="en-US">
                <a:solidFill>
                  <a:prstClr val="black"/>
                </a:solidFill>
              </a:rPr>
              <a:pPr/>
              <a:t>37</a:t>
            </a:fld>
            <a:endParaRPr lang="en-US">
              <a:solidFill>
                <a:prstClr val="black"/>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0299A-1976-4DF8-99F5-C13B327EB431}" type="slidenum">
              <a:rPr lang="en-US">
                <a:solidFill>
                  <a:prstClr val="black"/>
                </a:solidFill>
              </a:rPr>
              <a:pPr/>
              <a:t>38</a:t>
            </a:fld>
            <a:endParaRPr lang="en-US">
              <a:solidFill>
                <a:prstClr val="black"/>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6BC15-2EA3-4099-AD8E-A252A0739622}" type="slidenum">
              <a:rPr lang="en-US">
                <a:solidFill>
                  <a:prstClr val="black"/>
                </a:solidFill>
              </a:rPr>
              <a:pPr/>
              <a:t>39</a:t>
            </a:fld>
            <a:endParaRPr lang="en-US">
              <a:solidFill>
                <a:prstClr val="black"/>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82B09-7F3A-4523-8880-2698C205AEA3}" type="slidenum">
              <a:rPr lang="en-US">
                <a:solidFill>
                  <a:prstClr val="black"/>
                </a:solidFill>
              </a:rPr>
              <a:pPr/>
              <a:t>40</a:t>
            </a:fld>
            <a:endParaRPr lang="en-US">
              <a:solidFill>
                <a:prstClr val="black"/>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B1B80-D44B-4964-9A56-1B070517CA8E}" type="slidenum">
              <a:rPr lang="en-US">
                <a:solidFill>
                  <a:prstClr val="black"/>
                </a:solidFill>
              </a:rPr>
              <a:pPr/>
              <a:t>42</a:t>
            </a:fld>
            <a:endParaRPr lang="en-US">
              <a:solidFill>
                <a:prstClr val="black"/>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75F99CA-49FE-49A6-B8ED-2BFD9419E782}" type="slidenum">
              <a:rPr lang="en-US" smtClean="0">
                <a:solidFill>
                  <a:srgbClr val="000000"/>
                </a:solidFill>
              </a:rPr>
              <a:pPr/>
              <a:t>5</a:t>
            </a:fld>
            <a:endParaRPr lang="en-US">
              <a:solidFill>
                <a:srgbClr val="000000"/>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B120719-1067-4B33-A5E7-9AD4AD4F98A4}" type="slidenum">
              <a:rPr lang="en-US" smtClean="0">
                <a:solidFill>
                  <a:srgbClr val="000000"/>
                </a:solidFill>
              </a:rPr>
              <a:pPr/>
              <a:t>6</a:t>
            </a:fld>
            <a:endParaRPr lang="en-US">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B120719-1067-4B33-A5E7-9AD4AD4F98A4}" type="slidenum">
              <a:rPr lang="en-US" smtClean="0">
                <a:solidFill>
                  <a:srgbClr val="000000"/>
                </a:solidFill>
              </a:rPr>
              <a:pPr/>
              <a:t>7</a:t>
            </a:fld>
            <a:endParaRPr lang="en-US">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06DDED0-C717-4969-A075-9BC8A2AC2128}" type="slidenum">
              <a:rPr lang="en-US" smtClean="0">
                <a:solidFill>
                  <a:srgbClr val="000000"/>
                </a:solidFill>
              </a:rPr>
              <a:pPr/>
              <a:t>9</a:t>
            </a:fld>
            <a:endParaRPr lang="en-US">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2163FBC-D38F-4F59-9EEF-A06C21EF9353}" type="slidenum">
              <a:rPr lang="en-US" smtClean="0">
                <a:solidFill>
                  <a:srgbClr val="000000"/>
                </a:solidFill>
              </a:rPr>
              <a:pPr/>
              <a:t>10</a:t>
            </a:fld>
            <a:endParaRPr lang="en-US">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AE4C481-9647-4590-B6E8-7249EAA3E576}" type="slidenum">
              <a:rPr lang="en-US" smtClean="0">
                <a:solidFill>
                  <a:srgbClr val="000000"/>
                </a:solidFill>
              </a:rPr>
              <a:pPr/>
              <a:t>11</a:t>
            </a:fld>
            <a:endParaRPr lang="en-US">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9686DB-68C2-4E53-B418-909E1C16F69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FED0F8-4A8B-432E-9E68-8FA8C10C4D4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3E0B0-E992-406A-BB45-55931F842EA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9FA599D-7E9E-4C35-9BEB-B7C35D137B8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15E217F-8140-4FAB-8220-EDBCC3646447}"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30E75AC-0C96-4CC0-8F9D-910360615588}"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7FCE6D3-B702-43E1-91DE-3CC210227B7D}"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52FE4E0-CD14-4973-9B6C-05677A684B5B}"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E6EF04-021F-4A77-9C69-B27F386FDAA0}"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D4CD8F-7499-4916-8D2E-FC29E77AF31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a:t>Στυλ κύριου τίτλου</a:t>
            </a:r>
          </a:p>
        </p:txBody>
      </p:sp>
      <p:sp>
        <p:nvSpPr>
          <p:cNvPr id="3" name="Θέση πίνακα 2"/>
          <p:cNvSpPr>
            <a:spLocks noGrp="1"/>
          </p:cNvSpPr>
          <p:nvPr>
            <p:ph type="tbl" idx="1"/>
          </p:nvPr>
        </p:nvSpPr>
        <p:spPr>
          <a:xfrm>
            <a:off x="685800" y="1981200"/>
            <a:ext cx="7772400" cy="4114800"/>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B66420-3299-43A9-8992-D817EC4F2533}"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3257B4-3BB4-49C2-8B60-8E0765A3CC1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9686DB-68C2-4E53-B418-909E1C16F69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FED0F8-4A8B-432E-9E68-8FA8C10C4D4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3E0B0-E992-406A-BB45-55931F842EA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9FA599D-7E9E-4C35-9BEB-B7C35D137B8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15E217F-8140-4FAB-8220-EDBCC3646447}"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30E75AC-0C96-4CC0-8F9D-910360615588}"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7FCE6D3-B702-43E1-91DE-3CC210227B7D}"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52FE4E0-CD14-4973-9B6C-05677A684B5B}"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E6EF04-021F-4A77-9C69-B27F386FDAA0}"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D4CD8F-7499-4916-8D2E-FC29E77AF31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a:t>Στυλ κύριου τίτλου</a:t>
            </a:r>
          </a:p>
        </p:txBody>
      </p:sp>
      <p:sp>
        <p:nvSpPr>
          <p:cNvPr id="3" name="Θέση πίνακα 2"/>
          <p:cNvSpPr>
            <a:spLocks noGrp="1"/>
          </p:cNvSpPr>
          <p:nvPr>
            <p:ph type="tbl" idx="1"/>
          </p:nvPr>
        </p:nvSpPr>
        <p:spPr>
          <a:xfrm>
            <a:off x="685800" y="1981200"/>
            <a:ext cx="7772400" cy="4114800"/>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B66420-3299-43A9-8992-D817EC4F2533}"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38925" y="260350"/>
            <a:ext cx="2058988" cy="5865813"/>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60350"/>
            <a:ext cx="6029325" cy="586581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60350"/>
            <a:ext cx="8240713" cy="586581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3" name="2 - Θέση υποσέλιδου"/>
          <p:cNvSpPr>
            <a:spLocks noGrp="1"/>
          </p:cNvSpPr>
          <p:nvPr>
            <p:ph type="ftr" sz="quarter" idx="10"/>
          </p:nvPr>
        </p:nvSpPr>
        <p:spPr>
          <a:xfrm>
            <a:off x="468313" y="6545263"/>
            <a:ext cx="4248150" cy="412750"/>
          </a:xfrm>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20/4/2026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20/4/2026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20/4/2026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20/4/2026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20/4/2026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20/4/2026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20/4/2026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A71319B-B182-448D-BA28-3B930515CB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D75C4C2-3078-4CF9-97FB-7FF3603CA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6019E6A-7D0F-4542-8335-E14F4B2F66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7C649461-79C7-4EEB-8FAE-365E6E68B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E688CE9D-0726-48BF-8C26-762D69E50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20/4/2026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9ADC056A-189E-4D47-8444-D729A9B047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3E11CB00-91F3-4A42-81BE-D939FDF0C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8E28754A-259D-429E-9C0A-4249F4EDCD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33307706-2471-47F6-8A64-122C357791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FE3333D-1CF5-4629-BF60-318B34DBC7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FE1F56-E217-40E2-95DF-53E8BEC57D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D0E543B-C3C7-484F-8A60-CF85EEE4D8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D16AC0E-4C35-4CAF-9A8E-E86AFA4291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A71319B-B182-448D-BA28-3B930515CB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D75C4C2-3078-4CF9-97FB-7FF3603CA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20/4/2026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6019E6A-7D0F-4542-8335-E14F4B2F66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7C649461-79C7-4EEB-8FAE-365E6E68B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E688CE9D-0726-48BF-8C26-762D69E50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9ADC056A-189E-4D47-8444-D729A9B047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3E11CB00-91F3-4A42-81BE-D939FDF0C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8E28754A-259D-429E-9C0A-4249F4EDCD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33307706-2471-47F6-8A64-122C357791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FE3333D-1CF5-4629-BF60-318B34DBC7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FE1F56-E217-40E2-95DF-53E8BEC57D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D0E543B-C3C7-484F-8A60-CF85EEE4D8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20/4/2026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D16AC0E-4C35-4CAF-9A8E-E86AFA4291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A71319B-B182-448D-BA28-3B930515CB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D75C4C2-3078-4CF9-97FB-7FF3603CA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6019E6A-7D0F-4542-8335-E14F4B2F66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7C649461-79C7-4EEB-8FAE-365E6E68B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E688CE9D-0726-48BF-8C26-762D69E50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9ADC056A-189E-4D47-8444-D729A9B047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3E11CB00-91F3-4A42-81BE-D939FDF0C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8E28754A-259D-429E-9C0A-4249F4EDCD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20/4/2026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33307706-2471-47F6-8A64-122C357791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FE3333D-1CF5-4629-BF60-318B34DBC7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FE1F56-E217-40E2-95DF-53E8BEC57D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D0E543B-C3C7-484F-8A60-CF85EEE4D8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D16AC0E-4C35-4CAF-9A8E-E86AFA4291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A71319B-B182-448D-BA28-3B930515CB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D75C4C2-3078-4CF9-97FB-7FF3603CA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6019E6A-7D0F-4542-8335-E14F4B2F66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7C649461-79C7-4EEB-8FAE-365E6E68B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E688CE9D-0726-48BF-8C26-762D69E50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20/4/2026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9ADC056A-189E-4D47-8444-D729A9B047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3E11CB00-91F3-4A42-81BE-D939FDF0C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8E28754A-259D-429E-9C0A-4249F4EDCD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33307706-2471-47F6-8A64-122C357791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FE3333D-1CF5-4629-BF60-318B34DBC7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FE1F56-E217-40E2-95DF-53E8BEC57D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D0E543B-C3C7-484F-8A60-CF85EEE4D8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D16AC0E-4C35-4CAF-9A8E-E86AFA4291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20/4/2026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20/4/2026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3257B4-3BB4-49C2-8B60-8E0765A3CC1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20/4/2026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l-GR">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l-GR">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125AABB-642F-44F0-AEDE-3BFCCCF3DC3E}" type="slidenum">
              <a:rPr lang="en-GB" altLang="el-GR" smtClean="0">
                <a:solidFill>
                  <a:srgbClr val="000000"/>
                </a:solidFill>
                <a:cs typeface="Arial" pitchFamily="34" charset="0"/>
              </a:rPr>
              <a:pPr/>
              <a:t>‹#›</a:t>
            </a:fld>
            <a:endParaRPr lang="en-GB" altLang="el-GR">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100000">
              <a:srgbClr val="0066FF"/>
            </a:gs>
          </a:gsLst>
          <a:path path="rect">
            <a:fillToRect l="100000" b="10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69636" name="Rectangle 4"/>
          <p:cNvSpPr>
            <a:spLocks noGrp="1" noChangeArrowheads="1"/>
          </p:cNvSpPr>
          <p:nvPr>
            <p:ph type="ftr" sz="quarter" idx="3"/>
          </p:nvPr>
        </p:nvSpPr>
        <p:spPr bwMode="auto">
          <a:xfrm>
            <a:off x="468313" y="6545263"/>
            <a:ext cx="424815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FF9900"/>
                </a:solidFill>
                <a:effectLst>
                  <a:outerShdw blurRad="38100" dist="38100" dir="2700000" algn="tl">
                    <a:srgbClr val="000000"/>
                  </a:outerShdw>
                </a:effectLst>
              </a:defRPr>
            </a:lvl1pPr>
          </a:lstStyle>
          <a:p>
            <a:r>
              <a:rPr lang="el-GR">
                <a:latin typeface="Arial" charset="0"/>
              </a:rPr>
              <a:t>ΕΙΣΑΓΩΓΙΚΑ ΣΤΟΙΧΕΙΑ ΚΥΜΑΤΟΜΗΧΑΝΙΚΗΣ</a:t>
            </a:r>
          </a:p>
        </p:txBody>
      </p:sp>
      <p:sp>
        <p:nvSpPr>
          <p:cNvPr id="69637" name="Rectangle 5"/>
          <p:cNvSpPr>
            <a:spLocks noChangeArrowheads="1"/>
          </p:cNvSpPr>
          <p:nvPr/>
        </p:nvSpPr>
        <p:spPr bwMode="auto">
          <a:xfrm>
            <a:off x="4140200" y="6545263"/>
            <a:ext cx="4895850" cy="412750"/>
          </a:xfrm>
          <a:prstGeom prst="rect">
            <a:avLst/>
          </a:prstGeom>
          <a:noFill/>
          <a:ln w="9525">
            <a:noFill/>
            <a:miter lim="800000"/>
            <a:headEnd/>
            <a:tailEnd/>
          </a:ln>
          <a:effectLst/>
        </p:spPr>
        <p:txBody>
          <a:bodyPr/>
          <a:lstStyle/>
          <a:p>
            <a:pPr algn="r"/>
            <a:r>
              <a:rPr lang="el-GR" sz="1400" b="1">
                <a:solidFill>
                  <a:srgbClr val="FF9900"/>
                </a:solidFill>
                <a:effectLst>
                  <a:outerShdw blurRad="38100" dist="38100" dir="2700000" algn="tl">
                    <a:srgbClr val="000000"/>
                  </a:outerShdw>
                </a:effectLst>
                <a:latin typeface="Arial" charset="0"/>
              </a:rPr>
              <a:t>ΑΚΤΟΜΗΧΑΝΙΚΗ ΚΑΙ ΛΙΜΕΝΙΚΑ ΕΡΓΑ</a:t>
            </a:r>
          </a:p>
        </p:txBody>
      </p:sp>
      <p:sp>
        <p:nvSpPr>
          <p:cNvPr id="69638" name="Rectangle 6"/>
          <p:cNvSpPr>
            <a:spLocks noChangeArrowheads="1"/>
          </p:cNvSpPr>
          <p:nvPr/>
        </p:nvSpPr>
        <p:spPr bwMode="auto">
          <a:xfrm>
            <a:off x="3924300" y="6545263"/>
            <a:ext cx="1655763" cy="412750"/>
          </a:xfrm>
          <a:prstGeom prst="rect">
            <a:avLst/>
          </a:prstGeom>
          <a:noFill/>
          <a:ln w="9525">
            <a:noFill/>
            <a:miter lim="800000"/>
            <a:headEnd/>
            <a:tailEnd/>
          </a:ln>
          <a:effectLst/>
        </p:spPr>
        <p:txBody>
          <a:bodyPr/>
          <a:lstStyle/>
          <a:p>
            <a:pPr algn="ctr"/>
            <a:r>
              <a:rPr lang="el-GR" sz="1400" b="1">
                <a:solidFill>
                  <a:srgbClr val="FF9900"/>
                </a:solidFill>
                <a:effectLst>
                  <a:outerShdw blurRad="38100" dist="38100" dir="2700000" algn="tl">
                    <a:srgbClr val="000000"/>
                  </a:outerShdw>
                </a:effectLst>
                <a:latin typeface="Arial" charset="0"/>
              </a:rPr>
              <a:t>-</a:t>
            </a:r>
            <a:fld id="{92B851BD-1086-4C55-A4C1-B08A37C2C5FD}" type="slidenum">
              <a:rPr lang="el-GR" sz="1400" b="1">
                <a:solidFill>
                  <a:srgbClr val="FF9900"/>
                </a:solidFill>
                <a:effectLst>
                  <a:outerShdw blurRad="38100" dist="38100" dir="2700000" algn="tl">
                    <a:srgbClr val="000000"/>
                  </a:outerShdw>
                </a:effectLst>
                <a:latin typeface="Arial" charset="0"/>
              </a:rPr>
              <a:pPr algn="ctr"/>
              <a:t>‹#›</a:t>
            </a:fld>
            <a:r>
              <a:rPr lang="el-GR" sz="1400" b="1">
                <a:solidFill>
                  <a:srgbClr val="FF9900"/>
                </a:solidFill>
                <a:effectLst>
                  <a:outerShdw blurRad="38100" dist="38100" dir="2700000" algn="tl">
                    <a:srgbClr val="000000"/>
                  </a:outerShdw>
                </a:effectLst>
                <a:latin typeface="Arial" charset="0"/>
              </a:rPr>
              <a:t>-</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20/4/2026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55404-AF9B-487A-9EF3-E0224AA47F71}" type="slidenum">
              <a:rPr lang="en-US" smtClean="0">
                <a:solidFill>
                  <a:srgbClr val="000000"/>
                </a:solidFill>
                <a:latin typeface="Arial" charset="0"/>
              </a: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55404-AF9B-487A-9EF3-E0224AA47F71}" type="slidenum">
              <a:rPr lang="en-US" smtClean="0">
                <a:solidFill>
                  <a:srgbClr val="000000"/>
                </a:solidFill>
                <a:latin typeface="Arial" charset="0"/>
              </a: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4009"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55404-AF9B-487A-9EF3-E0224AA47F71}" type="slidenum">
              <a:rPr lang="en-US" smtClean="0">
                <a:solidFill>
                  <a:srgbClr val="000000"/>
                </a:solidFill>
                <a:latin typeface="Arial" charset="0"/>
              </a: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55404-AF9B-487A-9EF3-E0224AA47F71}" type="slidenum">
              <a:rPr lang="en-US" smtClean="0">
                <a:solidFill>
                  <a:srgbClr val="000000"/>
                </a:solidFill>
                <a:latin typeface="Arial" charset="0"/>
              </a: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162D167-8654-4BDA-84B5-A25420FD12BB}" type="datetimeFigureOut">
              <a:rPr lang="el-GR" smtClean="0">
                <a:solidFill>
                  <a:prstClr val="black">
                    <a:tint val="75000"/>
                  </a:prstClr>
                </a:solidFill>
                <a:latin typeface="Calibri"/>
              </a:rPr>
              <a:pPr fontAlgn="auto">
                <a:spcBef>
                  <a:spcPts val="0"/>
                </a:spcBef>
                <a:spcAft>
                  <a:spcPts val="0"/>
                </a:spcAft>
              </a:pPr>
              <a:t>20/4/2026</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7B8579B-4A86-42E5-9321-0200D1B6E5DD}"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l-GR">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l-GR">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125AABB-642F-44F0-AEDE-3BFCCCF3DC3E}" type="slidenum">
              <a:rPr lang="en-GB" altLang="el-GR" smtClean="0">
                <a:solidFill>
                  <a:srgbClr val="000000"/>
                </a:solidFill>
                <a:cs typeface="Arial" pitchFamily="34" charset="0"/>
              </a:rPr>
              <a:pPr/>
              <a:t>‹#›</a:t>
            </a:fld>
            <a:endParaRPr lang="en-GB" altLang="el-GR">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30.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17.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5.gif"/></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jpe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05.xml"/><Relationship Id="rId5" Type="http://schemas.openxmlformats.org/officeDocument/2006/relationships/image" Target="../media/image2.jpe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1.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9.xml"/><Relationship Id="rId5" Type="http://schemas.openxmlformats.org/officeDocument/2006/relationships/image" Target="../media/image34.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9.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9.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48.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8.xml"/><Relationship Id="rId6" Type="http://schemas.openxmlformats.org/officeDocument/2006/relationships/image" Target="../media/image43.wmf"/><Relationship Id="rId5" Type="http://schemas.openxmlformats.org/officeDocument/2006/relationships/oleObject" Target="../embeddings/oleObject2.bin"/><Relationship Id="rId4" Type="http://schemas.openxmlformats.org/officeDocument/2006/relationships/image" Target="../media/image42.wmf"/></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68.xml"/><Relationship Id="rId5" Type="http://schemas.openxmlformats.org/officeDocument/2006/relationships/image" Target="../media/image2.jpe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oleObject" Target="../embeddings/oleObject3.bin"/><Relationship Id="rId7"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81.xml"/><Relationship Id="rId6" Type="http://schemas.openxmlformats.org/officeDocument/2006/relationships/image" Target="../media/image46.wmf"/><Relationship Id="rId5" Type="http://schemas.openxmlformats.org/officeDocument/2006/relationships/oleObject" Target="../embeddings/oleObject4.bin"/><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8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4.xml"/><Relationship Id="rId1" Type="http://schemas.openxmlformats.org/officeDocument/2006/relationships/slideLayout" Target="../slideLayouts/slideLayout81.xml"/><Relationship Id="rId6" Type="http://schemas.openxmlformats.org/officeDocument/2006/relationships/image" Target="../media/image49.wmf"/><Relationship Id="rId5" Type="http://schemas.openxmlformats.org/officeDocument/2006/relationships/oleObject" Target="../embeddings/oleObject6.bin"/><Relationship Id="rId4" Type="http://schemas.openxmlformats.org/officeDocument/2006/relationships/image" Target="../media/image48.wmf"/></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52.png"/><Relationship Id="rId1" Type="http://schemas.openxmlformats.org/officeDocument/2006/relationships/slideLayout" Target="../slideLayouts/slideLayout81.xml"/><Relationship Id="rId4" Type="http://schemas.openxmlformats.org/officeDocument/2006/relationships/image" Target="../media/image4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53.png"/><Relationship Id="rId1" Type="http://schemas.openxmlformats.org/officeDocument/2006/relationships/slideLayout" Target="../slideLayouts/slideLayout81.xml"/><Relationship Id="rId4" Type="http://schemas.openxmlformats.org/officeDocument/2006/relationships/image" Target="../media/image49.w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31912" y="339452"/>
            <a:ext cx="1046683" cy="1052736"/>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413" name="TextBox 6"/>
          <p:cNvSpPr txBox="1">
            <a:spLocks noChangeArrowheads="1"/>
          </p:cNvSpPr>
          <p:nvPr/>
        </p:nvSpPr>
        <p:spPr bwMode="auto">
          <a:xfrm>
            <a:off x="2214563" y="214313"/>
            <a:ext cx="4681537" cy="1200329"/>
          </a:xfrm>
          <a:prstGeom prst="rect">
            <a:avLst/>
          </a:prstGeom>
          <a:noFill/>
          <a:ln w="9525">
            <a:noFill/>
            <a:miter lim="800000"/>
            <a:headEnd/>
            <a:tailEnd/>
          </a:ln>
        </p:spPr>
        <p:txBody>
          <a:bodyPr>
            <a:spAutoFit/>
          </a:bodyPr>
          <a:lstStyle/>
          <a:p>
            <a:pPr algn="ctr">
              <a:lnSpc>
                <a:spcPct val="120000"/>
              </a:lnSpc>
            </a:pPr>
            <a:r>
              <a:rPr lang="el-GR" sz="2000" dirty="0">
                <a:solidFill>
                  <a:srgbClr val="000000"/>
                </a:solidFill>
                <a:latin typeface="Calibri" pitchFamily="34" charset="0"/>
              </a:rPr>
              <a:t>ΠΑΝΕΠΙΣΤΗΜΙΟ ΑΙΓΑΙΟΥ</a:t>
            </a:r>
          </a:p>
          <a:p>
            <a:pPr algn="ctr">
              <a:lnSpc>
                <a:spcPct val="120000"/>
              </a:lnSpc>
            </a:pPr>
            <a:r>
              <a:rPr lang="el-GR" sz="2000">
                <a:solidFill>
                  <a:srgbClr val="000000"/>
                </a:solidFill>
                <a:latin typeface="Calibri" pitchFamily="34" charset="0"/>
              </a:rPr>
              <a:t>ΤΜΗΜΑ ΩΚΕΑΝΟΓΡΑΦΙΑΣ ΚΑΙ ΘΑΛΑΣΣΙΩΝ ΒΙΟΕΠΙΣΤΗΜΩΝ</a:t>
            </a:r>
            <a:endParaRPr lang="en-US" sz="2000" dirty="0">
              <a:solidFill>
                <a:srgbClr val="000000"/>
              </a:solidFill>
              <a:latin typeface="Calibri" pitchFamily="34" charset="0"/>
            </a:endParaRPr>
          </a:p>
        </p:txBody>
      </p:sp>
      <p:sp>
        <p:nvSpPr>
          <p:cNvPr id="7" name="Rectangle 2"/>
          <p:cNvSpPr txBox="1">
            <a:spLocks noChangeArrowheads="1"/>
          </p:cNvSpPr>
          <p:nvPr/>
        </p:nvSpPr>
        <p:spPr bwMode="auto">
          <a:xfrm>
            <a:off x="1259632" y="2780928"/>
            <a:ext cx="6848351" cy="1224136"/>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kumimoji="1" lang="el-GR" altLang="ja-JP" sz="3200" b="1" kern="0" dirty="0">
                <a:latin typeface="+mj-lt"/>
                <a:ea typeface="+mj-ea"/>
                <a:cs typeface="+mj-cs"/>
              </a:rPr>
              <a:t>ΠΑΡΑΚΤΙΑ ΜΟΡΦΟΔΥΝΑΜΙΚΗ ΚΑΙ ΜΗΧΑΝΙΚΗ</a:t>
            </a:r>
            <a:endParaRPr kumimoji="1" lang="en-US" altLang="ja-JP" sz="3200" b="1" i="0" u="none" strike="noStrike" kern="0" cap="none" spc="0" normalizeH="0" baseline="0" noProof="0" dirty="0">
              <a:ln>
                <a:noFill/>
              </a:ln>
              <a:effectLst/>
              <a:uLnTx/>
              <a:uFillTx/>
              <a:latin typeface="+mj-lt"/>
              <a:ea typeface="+mj-ea"/>
              <a:cs typeface="+mj-cs"/>
            </a:endParaRPr>
          </a:p>
        </p:txBody>
      </p:sp>
      <p:sp>
        <p:nvSpPr>
          <p:cNvPr id="2" name="2 - Υπότιτλος">
            <a:extLst>
              <a:ext uri="{FF2B5EF4-FFF2-40B4-BE49-F238E27FC236}">
                <a16:creationId xmlns:a16="http://schemas.microsoft.com/office/drawing/2014/main" id="{33FDA07B-CC7B-A1F9-307D-38564B48AC66}"/>
              </a:ext>
            </a:extLst>
          </p:cNvPr>
          <p:cNvSpPr txBox="1">
            <a:spLocks/>
          </p:cNvSpPr>
          <p:nvPr/>
        </p:nvSpPr>
        <p:spPr bwMode="auto">
          <a:xfrm>
            <a:off x="1475656" y="4869160"/>
            <a:ext cx="6400800" cy="5016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buFont typeface="Arial" pitchFamily="34" charset="0"/>
              <a:buNone/>
              <a:defRPr/>
            </a:pPr>
            <a:r>
              <a:rPr lang="en-US" sz="2400" i="1">
                <a:solidFill>
                  <a:schemeClr val="tx1"/>
                </a:solidFill>
              </a:rPr>
              <a:t>A. </a:t>
            </a:r>
            <a:r>
              <a:rPr lang="el-GR" sz="2400" i="1">
                <a:solidFill>
                  <a:schemeClr val="tx1"/>
                </a:solidFill>
              </a:rPr>
              <a:t>Βελεγράκης, Θ. Χασιώτης, Ι. Μονιούδη</a:t>
            </a:r>
            <a:endParaRPr lang="el-GR" sz="2400" i="1" dirty="0"/>
          </a:p>
        </p:txBody>
      </p:sp>
      <p:sp>
        <p:nvSpPr>
          <p:cNvPr id="3" name="TextBox 2">
            <a:extLst>
              <a:ext uri="{FF2B5EF4-FFF2-40B4-BE49-F238E27FC236}">
                <a16:creationId xmlns:a16="http://schemas.microsoft.com/office/drawing/2014/main" id="{72DA71FE-8ED2-4511-8EA7-E60E9F9C6716}"/>
              </a:ext>
            </a:extLst>
          </p:cNvPr>
          <p:cNvSpPr txBox="1"/>
          <p:nvPr/>
        </p:nvSpPr>
        <p:spPr>
          <a:xfrm>
            <a:off x="7020397" y="5837416"/>
            <a:ext cx="1368027" cy="400110"/>
          </a:xfrm>
          <a:prstGeom prst="rect">
            <a:avLst/>
          </a:prstGeom>
          <a:noFill/>
        </p:spPr>
        <p:txBody>
          <a:bodyPr wrap="squar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2025-2026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26244" y="971505"/>
            <a:ext cx="8291512" cy="505263"/>
          </a:xfrm>
        </p:spPr>
        <p:txBody>
          <a:bodyPr/>
          <a:lstStyle/>
          <a:p>
            <a:pPr algn="l" eaLnBrk="1" hangingPunct="1"/>
            <a:r>
              <a:rPr lang="en-US" sz="2000" b="1" dirty="0">
                <a:solidFill>
                  <a:srgbClr val="176FB1"/>
                </a:solidFill>
                <a:latin typeface="Calibri" pitchFamily="34" charset="0"/>
                <a:cs typeface="Calibri" pitchFamily="34" charset="0"/>
              </a:rPr>
              <a:t>A.</a:t>
            </a:r>
            <a:r>
              <a:rPr lang="el-GR" sz="2000" b="1" dirty="0">
                <a:solidFill>
                  <a:srgbClr val="176FB1"/>
                </a:solidFill>
                <a:latin typeface="Calibri" pitchFamily="34" charset="0"/>
                <a:cs typeface="Calibri" pitchFamily="34" charset="0"/>
              </a:rPr>
              <a:t> </a:t>
            </a:r>
            <a:r>
              <a:rPr lang="en-GB" sz="2000" b="1" dirty="0">
                <a:solidFill>
                  <a:srgbClr val="176FB1"/>
                </a:solidFill>
                <a:latin typeface="Calibri" pitchFamily="34" charset="0"/>
                <a:cs typeface="Calibri" pitchFamily="34" charset="0"/>
              </a:rPr>
              <a:t>“</a:t>
            </a:r>
            <a:r>
              <a:rPr lang="el-GR" sz="2000" b="1" dirty="0">
                <a:solidFill>
                  <a:srgbClr val="176FB1"/>
                </a:solidFill>
                <a:latin typeface="Calibri" pitchFamily="34" charset="0"/>
                <a:cs typeface="Calibri" pitchFamily="34" charset="0"/>
              </a:rPr>
              <a:t>Κυτταρική</a:t>
            </a:r>
            <a:r>
              <a:rPr lang="en-GB" sz="2000" b="1" dirty="0">
                <a:solidFill>
                  <a:srgbClr val="176FB1"/>
                </a:solidFill>
                <a:latin typeface="Calibri" pitchFamily="34" charset="0"/>
                <a:cs typeface="Calibri" pitchFamily="34" charset="0"/>
              </a:rPr>
              <a:t>”</a:t>
            </a:r>
            <a:r>
              <a:rPr lang="el-GR" sz="2000" b="1" dirty="0">
                <a:solidFill>
                  <a:srgbClr val="176FB1"/>
                </a:solidFill>
                <a:latin typeface="Calibri" pitchFamily="34" charset="0"/>
                <a:cs typeface="Calibri" pitchFamily="34" charset="0"/>
              </a:rPr>
              <a:t> κυκλοφορία (</a:t>
            </a:r>
            <a:r>
              <a:rPr lang="en-GB" sz="2000" b="1" dirty="0">
                <a:solidFill>
                  <a:srgbClr val="176FB1"/>
                </a:solidFill>
                <a:latin typeface="Calibri" pitchFamily="34" charset="0"/>
                <a:cs typeface="Calibri" pitchFamily="34" charset="0"/>
              </a:rPr>
              <a:t>cell circulation</a:t>
            </a:r>
            <a:r>
              <a:rPr lang="el-GR" sz="2000" b="1" dirty="0">
                <a:solidFill>
                  <a:srgbClr val="176FB1"/>
                </a:solidFill>
                <a:latin typeface="Calibri" pitchFamily="34" charset="0"/>
                <a:cs typeface="Calibri" pitchFamily="34" charset="0"/>
              </a:rPr>
              <a:t>)</a:t>
            </a:r>
          </a:p>
        </p:txBody>
      </p:sp>
      <p:sp>
        <p:nvSpPr>
          <p:cNvPr id="25603" name="Rectangle 6"/>
          <p:cNvSpPr>
            <a:spLocks noGrp="1" noChangeArrowheads="1"/>
          </p:cNvSpPr>
          <p:nvPr>
            <p:ph type="body" idx="1"/>
          </p:nvPr>
        </p:nvSpPr>
        <p:spPr>
          <a:xfrm>
            <a:off x="323528" y="1484784"/>
            <a:ext cx="8820472" cy="4896544"/>
          </a:xfrm>
        </p:spPr>
        <p:txBody>
          <a:bodyPr/>
          <a:lstStyle/>
          <a:p>
            <a:pPr eaLnBrk="1" hangingPunct="1">
              <a:buFontTx/>
              <a:buNone/>
              <a:defRPr/>
            </a:pPr>
            <a:r>
              <a:rPr lang="el-GR" sz="1800" dirty="0">
                <a:latin typeface="Calibri" pitchFamily="34" charset="0"/>
                <a:cs typeface="Calibri" pitchFamily="34" charset="0"/>
              </a:rPr>
              <a:t>Η προς την ακτή συνιστώσα της τάσης ακτινοβολίας προκαλεί:</a:t>
            </a:r>
          </a:p>
          <a:p>
            <a:pPr eaLnBrk="1" hangingPunct="1">
              <a:buFontTx/>
              <a:buChar char="-"/>
              <a:defRPr/>
            </a:pPr>
            <a:r>
              <a:rPr lang="el-GR" sz="1800" dirty="0">
                <a:latin typeface="Calibri" pitchFamily="34" charset="0"/>
                <a:cs typeface="Calibri" pitchFamily="34" charset="0"/>
              </a:rPr>
              <a:t>ταπείνωση της στάθμης του νερού (</a:t>
            </a:r>
            <a:r>
              <a:rPr lang="en-US" sz="1800" dirty="0">
                <a:latin typeface="Calibri" pitchFamily="34" charset="0"/>
                <a:cs typeface="Calibri" pitchFamily="34" charset="0"/>
              </a:rPr>
              <a:t>set-down) </a:t>
            </a:r>
            <a:r>
              <a:rPr lang="el-GR" sz="1800" dirty="0">
                <a:latin typeface="Calibri" pitchFamily="34" charset="0"/>
                <a:cs typeface="Calibri" pitchFamily="34" charset="0"/>
              </a:rPr>
              <a:t>πριν τη θραύση και </a:t>
            </a:r>
          </a:p>
          <a:p>
            <a:pPr eaLnBrk="1" hangingPunct="1">
              <a:buFontTx/>
              <a:buChar char="-"/>
              <a:defRPr/>
            </a:pPr>
            <a:r>
              <a:rPr lang="el-GR" sz="1800" dirty="0">
                <a:latin typeface="Calibri" pitchFamily="34" charset="0"/>
                <a:cs typeface="Calibri" pitchFamily="34" charset="0"/>
              </a:rPr>
              <a:t>ανύψωση της στάθμης (</a:t>
            </a:r>
            <a:r>
              <a:rPr lang="en-US" sz="1800" dirty="0">
                <a:latin typeface="Calibri" pitchFamily="34" charset="0"/>
                <a:cs typeface="Calibri" pitchFamily="34" charset="0"/>
              </a:rPr>
              <a:t>set-up)</a:t>
            </a:r>
            <a:r>
              <a:rPr lang="el-GR" sz="1800" dirty="0">
                <a:latin typeface="Calibri" pitchFamily="34" charset="0"/>
                <a:cs typeface="Calibri" pitchFamily="34" charset="0"/>
              </a:rPr>
              <a:t> μέσα στη ζώνη απόσβεσης/</a:t>
            </a:r>
            <a:r>
              <a:rPr lang="el-GR" sz="1800" dirty="0" err="1">
                <a:latin typeface="Calibri" pitchFamily="34" charset="0"/>
                <a:cs typeface="Calibri" pitchFamily="34" charset="0"/>
              </a:rPr>
              <a:t>κυματωγής</a:t>
            </a:r>
            <a:r>
              <a:rPr lang="el-GR" sz="1800" dirty="0">
                <a:latin typeface="Calibri" pitchFamily="34" charset="0"/>
                <a:cs typeface="Calibri" pitchFamily="34" charset="0"/>
              </a:rPr>
              <a:t> (</a:t>
            </a:r>
            <a:r>
              <a:rPr lang="en-US" sz="1800" dirty="0">
                <a:latin typeface="Calibri" pitchFamily="34" charset="0"/>
                <a:cs typeface="Calibri" pitchFamily="34" charset="0"/>
              </a:rPr>
              <a:t>surf zone)</a:t>
            </a:r>
            <a:r>
              <a:rPr lang="el-GR" sz="1800" dirty="0">
                <a:latin typeface="Calibri" pitchFamily="34" charset="0"/>
                <a:cs typeface="Calibri" pitchFamily="34" charset="0"/>
              </a:rPr>
              <a:t> (δηλ. μεταξύ της ζώνης θραύσης και της ακτής). </a:t>
            </a:r>
            <a:endParaRPr lang="en-US" sz="1800" dirty="0">
              <a:latin typeface="Calibri" pitchFamily="34" charset="0"/>
              <a:cs typeface="Calibri" pitchFamily="34" charset="0"/>
            </a:endParaRPr>
          </a:p>
          <a:p>
            <a:pPr eaLnBrk="1" hangingPunct="1">
              <a:buFontTx/>
              <a:buChar char="-"/>
              <a:defRPr/>
            </a:pPr>
            <a:endParaRPr lang="en-US" sz="1800" dirty="0">
              <a:latin typeface="Calibri" pitchFamily="34" charset="0"/>
              <a:cs typeface="Calibri" pitchFamily="34" charset="0"/>
            </a:endParaRPr>
          </a:p>
          <a:p>
            <a:pPr algn="just" eaLnBrk="1" hangingPunct="1">
              <a:lnSpc>
                <a:spcPct val="80000"/>
              </a:lnSpc>
              <a:buFontTx/>
              <a:buNone/>
              <a:defRPr/>
            </a:pPr>
            <a:endParaRPr lang="el-GR" sz="2000" dirty="0">
              <a:latin typeface="Calibri" pitchFamily="34" charset="0"/>
              <a:cs typeface="Calibri" pitchFamily="34" charset="0"/>
            </a:endParaRPr>
          </a:p>
          <a:p>
            <a:pPr algn="just" eaLnBrk="1" hangingPunct="1">
              <a:lnSpc>
                <a:spcPct val="80000"/>
              </a:lnSpc>
              <a:buFontTx/>
              <a:buNone/>
              <a:defRPr/>
            </a:pPr>
            <a:endParaRPr lang="el-GR" sz="2000" dirty="0">
              <a:latin typeface="Calibri" pitchFamily="34" charset="0"/>
              <a:cs typeface="Calibri" pitchFamily="34" charset="0"/>
            </a:endParaRPr>
          </a:p>
          <a:p>
            <a:pPr algn="just" eaLnBrk="1" hangingPunct="1">
              <a:lnSpc>
                <a:spcPct val="80000"/>
              </a:lnSpc>
              <a:buFontTx/>
              <a:buNone/>
              <a:defRPr/>
            </a:pPr>
            <a:endParaRPr lang="el-GR" sz="2000" dirty="0">
              <a:latin typeface="Calibri" pitchFamily="34" charset="0"/>
              <a:cs typeface="Calibri" pitchFamily="34" charset="0"/>
            </a:endParaRPr>
          </a:p>
          <a:p>
            <a:pPr algn="just" eaLnBrk="1" hangingPunct="1">
              <a:lnSpc>
                <a:spcPct val="80000"/>
              </a:lnSpc>
              <a:buFontTx/>
              <a:buNone/>
              <a:defRPr/>
            </a:pPr>
            <a:endParaRPr lang="el-GR" sz="2000" dirty="0">
              <a:latin typeface="Calibri" pitchFamily="34" charset="0"/>
              <a:cs typeface="Calibri" pitchFamily="34" charset="0"/>
            </a:endParaRPr>
          </a:p>
          <a:p>
            <a:pPr algn="just" eaLnBrk="1" hangingPunct="1">
              <a:lnSpc>
                <a:spcPct val="80000"/>
              </a:lnSpc>
              <a:buFontTx/>
              <a:buNone/>
              <a:defRPr/>
            </a:pPr>
            <a:endParaRPr lang="el-GR" sz="2000" dirty="0">
              <a:latin typeface="Calibri" pitchFamily="34" charset="0"/>
              <a:cs typeface="Calibri" pitchFamily="34" charset="0"/>
            </a:endParaRPr>
          </a:p>
          <a:p>
            <a:pPr algn="just" eaLnBrk="1" hangingPunct="1">
              <a:lnSpc>
                <a:spcPct val="80000"/>
              </a:lnSpc>
              <a:buFontTx/>
              <a:buNone/>
              <a:defRPr/>
            </a:pPr>
            <a:endParaRPr lang="el-GR" sz="2000" dirty="0">
              <a:latin typeface="Calibri" pitchFamily="34" charset="0"/>
              <a:cs typeface="Calibri" pitchFamily="34" charset="0"/>
            </a:endParaRPr>
          </a:p>
          <a:p>
            <a:pPr algn="just" eaLnBrk="1" hangingPunct="1">
              <a:lnSpc>
                <a:spcPct val="80000"/>
              </a:lnSpc>
              <a:buFontTx/>
              <a:buNone/>
              <a:defRPr/>
            </a:pPr>
            <a:endParaRPr lang="el-GR" sz="2000" dirty="0">
              <a:latin typeface="Calibri" pitchFamily="34" charset="0"/>
              <a:cs typeface="Calibri" pitchFamily="34" charset="0"/>
            </a:endParaRPr>
          </a:p>
          <a:p>
            <a:pPr algn="just" eaLnBrk="1" hangingPunct="1">
              <a:lnSpc>
                <a:spcPct val="80000"/>
              </a:lnSpc>
              <a:buFontTx/>
              <a:buNone/>
              <a:defRPr/>
            </a:pPr>
            <a:endParaRPr lang="el-GR" sz="2000" dirty="0">
              <a:latin typeface="Calibri" pitchFamily="34" charset="0"/>
              <a:cs typeface="Calibri" pitchFamily="34" charset="0"/>
            </a:endParaRPr>
          </a:p>
          <a:p>
            <a:pPr algn="just" eaLnBrk="1" hangingPunct="1">
              <a:lnSpc>
                <a:spcPct val="80000"/>
              </a:lnSpc>
              <a:buFontTx/>
              <a:buNone/>
              <a:defRPr/>
            </a:pPr>
            <a:r>
              <a:rPr lang="el-GR" sz="2000" dirty="0">
                <a:latin typeface="Calibri" pitchFamily="34" charset="0"/>
                <a:cs typeface="Calibri" pitchFamily="34" charset="0"/>
              </a:rPr>
              <a:t>Σε αβαθή νερά:</a:t>
            </a:r>
            <a:r>
              <a:rPr lang="en-US" sz="2000" b="1" dirty="0" err="1">
                <a:latin typeface="Calibri" pitchFamily="34" charset="0"/>
                <a:cs typeface="Calibri" pitchFamily="34" charset="0"/>
              </a:rPr>
              <a:t>Sxx</a:t>
            </a:r>
            <a:r>
              <a:rPr lang="en-US" sz="2000" b="1" dirty="0">
                <a:latin typeface="Calibri" pitchFamily="34" charset="0"/>
                <a:cs typeface="Calibri" pitchFamily="34" charset="0"/>
              </a:rPr>
              <a:t>=~3</a:t>
            </a:r>
            <a:r>
              <a:rPr lang="el-GR" sz="2000" b="1" dirty="0">
                <a:latin typeface="Calibri" pitchFamily="34" charset="0"/>
                <a:cs typeface="Calibri" pitchFamily="34" charset="0"/>
              </a:rPr>
              <a:t>/2</a:t>
            </a:r>
            <a:r>
              <a:rPr lang="en-US" sz="2000" b="1" dirty="0">
                <a:latin typeface="Calibri" pitchFamily="34" charset="0"/>
                <a:cs typeface="Calibri" pitchFamily="34" charset="0"/>
              </a:rPr>
              <a:t>E</a:t>
            </a:r>
            <a:r>
              <a:rPr lang="el-GR" sz="2000" b="1" dirty="0">
                <a:latin typeface="Calibri" pitchFamily="34" charset="0"/>
                <a:cs typeface="Calibri" pitchFamily="34" charset="0"/>
              </a:rPr>
              <a:t>, </a:t>
            </a:r>
            <a:r>
              <a:rPr lang="el-GR" sz="2000" dirty="0">
                <a:latin typeface="Calibri" pitchFamily="34" charset="0"/>
                <a:cs typeface="Calibri" pitchFamily="34" charset="0"/>
              </a:rPr>
              <a:t>όπου</a:t>
            </a:r>
            <a:r>
              <a:rPr lang="en-GB" sz="2000" dirty="0">
                <a:latin typeface="Calibri" pitchFamily="34" charset="0"/>
                <a:cs typeface="Calibri" pitchFamily="34" charset="0"/>
              </a:rPr>
              <a:t> E </a:t>
            </a:r>
            <a:r>
              <a:rPr lang="el-GR" sz="2000" dirty="0">
                <a:latin typeface="Calibri" pitchFamily="34" charset="0"/>
                <a:cs typeface="Calibri" pitchFamily="34" charset="0"/>
              </a:rPr>
              <a:t>είναι η πυκνότητα της κυματικής ενέργειας </a:t>
            </a:r>
            <a:r>
              <a:rPr lang="en-GB" sz="2000" dirty="0">
                <a:latin typeface="Calibri" pitchFamily="34" charset="0"/>
                <a:cs typeface="Calibri" pitchFamily="34" charset="0"/>
              </a:rPr>
              <a:t>:</a:t>
            </a:r>
            <a:endParaRPr lang="el-GR" sz="2000" dirty="0">
              <a:latin typeface="Calibri" pitchFamily="34" charset="0"/>
              <a:cs typeface="Calibri" pitchFamily="34" charset="0"/>
            </a:endParaRPr>
          </a:p>
          <a:p>
            <a:pPr algn="just" eaLnBrk="1" hangingPunct="1">
              <a:lnSpc>
                <a:spcPct val="80000"/>
              </a:lnSpc>
              <a:buFontTx/>
              <a:buNone/>
              <a:defRPr/>
            </a:pPr>
            <a:endParaRPr lang="el-GR" sz="1100" dirty="0">
              <a:latin typeface="Calibri" pitchFamily="34" charset="0"/>
              <a:cs typeface="Calibri" pitchFamily="34" charset="0"/>
            </a:endParaRPr>
          </a:p>
          <a:p>
            <a:pPr algn="ctr" eaLnBrk="1" hangingPunct="1">
              <a:lnSpc>
                <a:spcPct val="80000"/>
              </a:lnSpc>
              <a:buFontTx/>
              <a:buNone/>
              <a:defRPr/>
            </a:pPr>
            <a:r>
              <a:rPr lang="el-GR" sz="2000" b="1" dirty="0">
                <a:latin typeface="Calibri" pitchFamily="34" charset="0"/>
                <a:cs typeface="Calibri" pitchFamily="34" charset="0"/>
              </a:rPr>
              <a:t>	</a:t>
            </a:r>
            <a:r>
              <a:rPr lang="en-US" sz="2000" b="1" dirty="0">
                <a:latin typeface="Calibri" pitchFamily="34" charset="0"/>
                <a:cs typeface="Calibri" pitchFamily="34" charset="0"/>
              </a:rPr>
              <a:t>E=1</a:t>
            </a:r>
            <a:r>
              <a:rPr lang="el-GR" sz="2000" b="1" dirty="0">
                <a:latin typeface="Calibri" pitchFamily="34" charset="0"/>
                <a:cs typeface="Calibri" pitchFamily="34" charset="0"/>
              </a:rPr>
              <a:t>/8</a:t>
            </a:r>
            <a:r>
              <a:rPr lang="en-US" sz="2000" b="1" dirty="0">
                <a:latin typeface="Calibri" pitchFamily="34" charset="0"/>
                <a:cs typeface="Calibri" pitchFamily="34" charset="0"/>
              </a:rPr>
              <a:t> </a:t>
            </a:r>
            <a:r>
              <a:rPr lang="el-GR" sz="2000" b="1" dirty="0">
                <a:latin typeface="Calibri" pitchFamily="34" charset="0"/>
                <a:cs typeface="Calibri" pitchFamily="34" charset="0"/>
              </a:rPr>
              <a:t>ρ</a:t>
            </a:r>
            <a:r>
              <a:rPr lang="en-US" sz="2000" b="1" dirty="0">
                <a:latin typeface="Calibri" pitchFamily="34" charset="0"/>
                <a:cs typeface="Calibri" pitchFamily="34" charset="0"/>
              </a:rPr>
              <a:t>gH</a:t>
            </a:r>
            <a:r>
              <a:rPr lang="en-US" sz="2000" b="1" baseline="30000" dirty="0">
                <a:latin typeface="Calibri" pitchFamily="34" charset="0"/>
                <a:cs typeface="Calibri" pitchFamily="34" charset="0"/>
              </a:rPr>
              <a:t>2</a:t>
            </a:r>
            <a:r>
              <a:rPr lang="en-GB" sz="2000" b="1" dirty="0">
                <a:latin typeface="Calibri" pitchFamily="34" charset="0"/>
                <a:cs typeface="Calibri" pitchFamily="34" charset="0"/>
              </a:rPr>
              <a:t>  </a:t>
            </a:r>
            <a:endParaRPr lang="en-GB" sz="2400" dirty="0"/>
          </a:p>
          <a:p>
            <a:pPr eaLnBrk="1" hangingPunct="1">
              <a:buFontTx/>
              <a:buNone/>
              <a:defRPr/>
            </a:pPr>
            <a:endParaRPr lang="en-GB" sz="2400" dirty="0"/>
          </a:p>
          <a:p>
            <a:pPr eaLnBrk="1" hangingPunct="1">
              <a:buFontTx/>
              <a:buNone/>
              <a:defRPr/>
            </a:pPr>
            <a:endParaRPr lang="en-GB" sz="2400" dirty="0"/>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9" name="8 - Ομάδα"/>
          <p:cNvGrpSpPr/>
          <p:nvPr/>
        </p:nvGrpSpPr>
        <p:grpSpPr>
          <a:xfrm>
            <a:off x="1835696" y="2924944"/>
            <a:ext cx="5328592" cy="2376264"/>
            <a:chOff x="323850" y="2060575"/>
            <a:chExt cx="6481763" cy="3168650"/>
          </a:xfrm>
        </p:grpSpPr>
        <p:pic>
          <p:nvPicPr>
            <p:cNvPr id="10" name="Picture 7"/>
            <p:cNvPicPr>
              <a:picLocks noChangeAspect="1" noChangeArrowheads="1"/>
            </p:cNvPicPr>
            <p:nvPr/>
          </p:nvPicPr>
          <p:blipFill>
            <a:blip r:embed="rId5" cstate="print"/>
            <a:srcRect/>
            <a:stretch>
              <a:fillRect/>
            </a:stretch>
          </p:blipFill>
          <p:spPr bwMode="auto">
            <a:xfrm>
              <a:off x="323850" y="2060575"/>
              <a:ext cx="6481763" cy="3168650"/>
            </a:xfrm>
            <a:prstGeom prst="rect">
              <a:avLst/>
            </a:prstGeom>
            <a:noFill/>
            <a:ln w="25400" algn="ctr">
              <a:solidFill>
                <a:srgbClr val="FF6600"/>
              </a:solidFill>
              <a:miter lim="800000"/>
              <a:headEnd/>
              <a:tailEnd/>
            </a:ln>
            <a:effectLst/>
          </p:spPr>
        </p:pic>
        <p:sp>
          <p:nvSpPr>
            <p:cNvPr id="11" name="Line 11"/>
            <p:cNvSpPr>
              <a:spLocks noChangeShapeType="1"/>
            </p:cNvSpPr>
            <p:nvPr/>
          </p:nvSpPr>
          <p:spPr bwMode="auto">
            <a:xfrm>
              <a:off x="2555875" y="2924175"/>
              <a:ext cx="0" cy="288925"/>
            </a:xfrm>
            <a:prstGeom prst="line">
              <a:avLst/>
            </a:prstGeom>
            <a:noFill/>
            <a:ln w="25400">
              <a:solidFill>
                <a:srgbClr val="FF6600"/>
              </a:solidFill>
              <a:round/>
              <a:headEnd type="triangle" w="med" len="med"/>
              <a:tailEnd type="triangl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 name="Rectangle 12"/>
            <p:cNvSpPr>
              <a:spLocks noChangeArrowheads="1"/>
            </p:cNvSpPr>
            <p:nvPr/>
          </p:nvSpPr>
          <p:spPr bwMode="auto">
            <a:xfrm>
              <a:off x="539750" y="2492375"/>
              <a:ext cx="2016125" cy="539389"/>
            </a:xfrm>
            <a:prstGeom prst="rect">
              <a:avLst/>
            </a:prstGeom>
            <a:noFill/>
            <a:ln w="9525" algn="ctr">
              <a:noFill/>
              <a:miter lim="800000"/>
              <a:headEnd/>
              <a:tailEnd/>
            </a:ln>
            <a:effectLst/>
          </p:spPr>
          <p:txBody>
            <a:bodyPr>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600" b="1" i="0" u="none" strike="noStrike" kern="0" cap="none" spc="0" normalizeH="0" baseline="0" noProof="0" dirty="0">
                  <a:ln>
                    <a:noFill/>
                  </a:ln>
                  <a:solidFill>
                    <a:srgbClr val="FF6600"/>
                  </a:solidFill>
                  <a:effectLst>
                    <a:outerShdw blurRad="38100" dist="38100" dir="2700000" algn="tl">
                      <a:srgbClr val="000000"/>
                    </a:outerShdw>
                  </a:effectLst>
                  <a:uLnTx/>
                  <a:uFillTx/>
                </a:rPr>
                <a:t>wave </a:t>
              </a:r>
              <a:r>
                <a:rPr kumimoji="0" lang="en-US" sz="1600" b="1" i="0" u="none" strike="noStrike" kern="0" cap="none" spc="0" normalizeH="0" baseline="0" noProof="0" dirty="0" err="1">
                  <a:ln>
                    <a:noFill/>
                  </a:ln>
                  <a:solidFill>
                    <a:srgbClr val="FF6600"/>
                  </a:solidFill>
                  <a:effectLst>
                    <a:outerShdw blurRad="38100" dist="38100" dir="2700000" algn="tl">
                      <a:srgbClr val="000000"/>
                    </a:outerShdw>
                  </a:effectLst>
                  <a:uLnTx/>
                  <a:uFillTx/>
                </a:rPr>
                <a:t>setdown</a:t>
              </a:r>
              <a:endParaRPr kumimoji="0" lang="el-GR" sz="1600" b="1" i="0" u="none" strike="noStrike" kern="0" cap="none" spc="0" normalizeH="0" baseline="0" noProof="0" dirty="0">
                <a:ln>
                  <a:noFill/>
                </a:ln>
                <a:solidFill>
                  <a:srgbClr val="FF6600"/>
                </a:solidFill>
                <a:effectLst>
                  <a:outerShdw blurRad="38100" dist="38100" dir="2700000" algn="tl">
                    <a:srgbClr val="000000"/>
                  </a:outerShdw>
                </a:effectLst>
                <a:uLnTx/>
                <a:uFillTx/>
              </a:endParaRPr>
            </a:p>
          </p:txBody>
        </p:sp>
      </p:grpSp>
      <p:sp>
        <p:nvSpPr>
          <p:cNvPr id="13" name="12 - Ορθογώνιο"/>
          <p:cNvSpPr/>
          <p:nvPr/>
        </p:nvSpPr>
        <p:spPr>
          <a:xfrm>
            <a:off x="4211960" y="4365104"/>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9552" y="1439962"/>
            <a:ext cx="6336704" cy="576263"/>
          </a:xfrm>
        </p:spPr>
        <p:txBody>
          <a:bodyPr/>
          <a:lstStyle/>
          <a:p>
            <a:pPr algn="l" eaLnBrk="1" hangingPunct="1"/>
            <a:r>
              <a:rPr lang="el-GR" sz="2000" b="1" dirty="0">
                <a:solidFill>
                  <a:srgbClr val="176FB1"/>
                </a:solidFill>
                <a:latin typeface="Calibri" pitchFamily="34" charset="0"/>
                <a:cs typeface="Calibri" pitchFamily="34" charset="0"/>
              </a:rPr>
              <a:t>Γένεση των παραλλήλων και εγκάρσιων ρευμάτων</a:t>
            </a:r>
          </a:p>
        </p:txBody>
      </p:sp>
      <p:sp>
        <p:nvSpPr>
          <p:cNvPr id="43011" name="Rectangle 3"/>
          <p:cNvSpPr>
            <a:spLocks noGrp="1" noChangeArrowheads="1"/>
          </p:cNvSpPr>
          <p:nvPr>
            <p:ph type="body" idx="1"/>
          </p:nvPr>
        </p:nvSpPr>
        <p:spPr>
          <a:xfrm>
            <a:off x="539552" y="2276872"/>
            <a:ext cx="8424936" cy="3456383"/>
          </a:xfrm>
        </p:spPr>
        <p:txBody>
          <a:bodyPr/>
          <a:lstStyle/>
          <a:p>
            <a:pPr algn="just" eaLnBrk="1" hangingPunct="1">
              <a:lnSpc>
                <a:spcPct val="80000"/>
              </a:lnSpc>
              <a:buFontTx/>
              <a:buNone/>
            </a:pPr>
            <a:r>
              <a:rPr lang="el-GR" sz="1800" dirty="0">
                <a:latin typeface="Calibri" pitchFamily="34" charset="0"/>
                <a:cs typeface="Calibri" pitchFamily="34" charset="0"/>
              </a:rPr>
              <a:t>Ελέγχονται από το ύψος κύματος, γωνία πρόσπτωσης κυμάτων και τοπογραφία.</a:t>
            </a:r>
          </a:p>
          <a:p>
            <a:pPr algn="just" eaLnBrk="1" hangingPunct="1">
              <a:lnSpc>
                <a:spcPct val="80000"/>
              </a:lnSpc>
              <a:buFontTx/>
              <a:buNone/>
            </a:pPr>
            <a:endParaRPr lang="el-GR" sz="1800" dirty="0">
              <a:latin typeface="Calibri" pitchFamily="34" charset="0"/>
              <a:cs typeface="Calibri" pitchFamily="34" charset="0"/>
            </a:endParaRPr>
          </a:p>
          <a:p>
            <a:pPr algn="just" eaLnBrk="1" hangingPunct="1">
              <a:lnSpc>
                <a:spcPct val="80000"/>
              </a:lnSpc>
              <a:buFontTx/>
              <a:buNone/>
            </a:pPr>
            <a:r>
              <a:rPr lang="el-GR" sz="1800" dirty="0">
                <a:latin typeface="Calibri" pitchFamily="34" charset="0"/>
                <a:cs typeface="Calibri" pitchFamily="34" charset="0"/>
              </a:rPr>
              <a:t>Είναι το αποτέλεσμα της μεταβλητότητας των κυματικών υψών παράλληλα στην παραλία η οποία έχει σαν αποτέλεσμα την διαφοροποίηση της ανύψωσης της μέσης παράκτιας θαλάσσιας στάθμης (</a:t>
            </a:r>
            <a:r>
              <a:rPr lang="en-GB" sz="1800" dirty="0">
                <a:latin typeface="Calibri" pitchFamily="34" charset="0"/>
                <a:cs typeface="Calibri" pitchFamily="34" charset="0"/>
              </a:rPr>
              <a:t>set-up elevations</a:t>
            </a:r>
            <a:r>
              <a:rPr lang="el-GR" sz="1800" dirty="0">
                <a:latin typeface="Calibri" pitchFamily="34" charset="0"/>
                <a:cs typeface="Calibri" pitchFamily="34" charset="0"/>
              </a:rPr>
              <a:t>) παράλληλα στην παραλία  </a:t>
            </a:r>
          </a:p>
          <a:p>
            <a:pPr algn="just" eaLnBrk="1" hangingPunct="1">
              <a:lnSpc>
                <a:spcPct val="80000"/>
              </a:lnSpc>
              <a:buFontTx/>
              <a:buNone/>
            </a:pPr>
            <a:endParaRPr lang="el-GR" sz="1800" dirty="0">
              <a:latin typeface="Calibri" pitchFamily="34" charset="0"/>
              <a:cs typeface="Calibri" pitchFamily="34" charset="0"/>
            </a:endParaRPr>
          </a:p>
          <a:p>
            <a:pPr algn="just" eaLnBrk="1" hangingPunct="1">
              <a:lnSpc>
                <a:spcPct val="80000"/>
              </a:lnSpc>
              <a:buFontTx/>
              <a:buNone/>
            </a:pPr>
            <a:r>
              <a:rPr lang="el-GR" sz="1800" dirty="0">
                <a:latin typeface="Calibri" pitchFamily="34" charset="0"/>
                <a:cs typeface="Calibri" pitchFamily="34" charset="0"/>
              </a:rPr>
              <a:t>Δημιουργούνται διαφορές στάθμης μεταξύ γειτονικών περιοχών οι οποίες αντισταθμίζονται από ροές παράλληλες προς την ακτή (διαμήκη ρεύματα) από τις περιοχές υψηλής στάθμης προς της περιοχές χαμηλής στάθμης. </a:t>
            </a:r>
          </a:p>
          <a:p>
            <a:pPr algn="just" eaLnBrk="1" hangingPunct="1">
              <a:lnSpc>
                <a:spcPct val="80000"/>
              </a:lnSpc>
              <a:buFontTx/>
              <a:buNone/>
            </a:pPr>
            <a:endParaRPr lang="el-GR" sz="1800" dirty="0">
              <a:latin typeface="Calibri" pitchFamily="34" charset="0"/>
              <a:cs typeface="Calibri" pitchFamily="34" charset="0"/>
            </a:endParaRPr>
          </a:p>
          <a:p>
            <a:pPr algn="just" eaLnBrk="1" hangingPunct="1">
              <a:lnSpc>
                <a:spcPct val="80000"/>
              </a:lnSpc>
              <a:buFontTx/>
              <a:buNone/>
            </a:pPr>
            <a:r>
              <a:rPr lang="el-GR" sz="1800" dirty="0">
                <a:latin typeface="Calibri" pitchFamily="34" charset="0"/>
                <a:cs typeface="Calibri" pitchFamily="34" charset="0"/>
              </a:rPr>
              <a:t>Όταν διαμήκη ρεύματα έρθουν αντιμέτωπα (συγκλίνουν), στρέφονται προς την ανοικτή θάλασσα σχηματίζοντας ρεύματα διαφυγής.</a:t>
            </a:r>
            <a:endParaRPr lang="en-US" sz="1800" dirty="0">
              <a:latin typeface="Calibri" pitchFamily="34" charset="0"/>
              <a:cs typeface="Calibri" pitchFamily="34" charset="0"/>
            </a:endParaRPr>
          </a:p>
          <a:p>
            <a:pPr algn="just" eaLnBrk="1" hangingPunct="1">
              <a:lnSpc>
                <a:spcPct val="80000"/>
              </a:lnSpc>
              <a:buFontTx/>
              <a:buNone/>
            </a:pPr>
            <a:endParaRPr lang="el-GR" sz="1800" dirty="0">
              <a:latin typeface="Calibri" pitchFamily="34" charset="0"/>
              <a:cs typeface="Calibri" pitchFamily="34" charset="0"/>
            </a:endParaRPr>
          </a:p>
          <a:p>
            <a:pPr eaLnBrk="1" hangingPunct="1">
              <a:lnSpc>
                <a:spcPct val="80000"/>
              </a:lnSpc>
            </a:pPr>
            <a:endParaRPr lang="el-GR" sz="18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059842" name="Picture 2"/>
          <p:cNvPicPr>
            <a:picLocks noChangeAspect="1" noChangeArrowheads="1"/>
          </p:cNvPicPr>
          <p:nvPr/>
        </p:nvPicPr>
        <p:blipFill>
          <a:blip r:embed="rId5" cstate="print">
            <a:lum bright="-20000" contrast="40000"/>
          </a:blip>
          <a:srcRect/>
          <a:stretch>
            <a:fillRect/>
          </a:stretch>
        </p:blipFill>
        <p:spPr bwMode="auto">
          <a:xfrm>
            <a:off x="4283968" y="908720"/>
            <a:ext cx="4860032" cy="5548752"/>
          </a:xfrm>
          <a:prstGeom prst="rect">
            <a:avLst/>
          </a:prstGeom>
          <a:noFill/>
          <a:ln w="9525">
            <a:noFill/>
            <a:miter lim="800000"/>
            <a:headEnd/>
            <a:tailEnd/>
          </a:ln>
        </p:spPr>
      </p:pic>
      <p:pic>
        <p:nvPicPr>
          <p:cNvPr id="9" name="Picture 7" descr="J:\New folder\All files\back up 27-4-2016\Desktop\d of d\cg\cg6\7if.png"/>
          <p:cNvPicPr>
            <a:picLocks noChangeAspect="1" noChangeArrowheads="1"/>
          </p:cNvPicPr>
          <p:nvPr/>
        </p:nvPicPr>
        <p:blipFill>
          <a:blip r:embed="rId6" cstate="print"/>
          <a:srcRect/>
          <a:stretch>
            <a:fillRect/>
          </a:stretch>
        </p:blipFill>
        <p:spPr bwMode="auto">
          <a:xfrm>
            <a:off x="394508" y="908720"/>
            <a:ext cx="3385404" cy="3434423"/>
          </a:xfrm>
          <a:prstGeom prst="rect">
            <a:avLst/>
          </a:prstGeom>
          <a:noFill/>
          <a:ln w="9525">
            <a:noFill/>
            <a:miter lim="800000"/>
            <a:headEnd/>
            <a:tailEnd/>
          </a:ln>
        </p:spPr>
      </p:pic>
      <p:sp>
        <p:nvSpPr>
          <p:cNvPr id="10" name="Text Box 4"/>
          <p:cNvSpPr txBox="1">
            <a:spLocks noChangeArrowheads="1"/>
          </p:cNvSpPr>
          <p:nvPr/>
        </p:nvSpPr>
        <p:spPr bwMode="auto">
          <a:xfrm>
            <a:off x="107504" y="4647150"/>
            <a:ext cx="4536504" cy="1865126"/>
          </a:xfrm>
          <a:prstGeom prst="rect">
            <a:avLst/>
          </a:prstGeom>
          <a:noFill/>
          <a:ln w="9525">
            <a:noFill/>
            <a:miter lim="800000"/>
            <a:headEnd/>
            <a:tailEnd/>
          </a:ln>
        </p:spPr>
        <p:txBody>
          <a:bodyPr wrap="square">
            <a:spAutoFit/>
          </a:bodyPr>
          <a:lstStyle/>
          <a:p>
            <a:pPr>
              <a:lnSpc>
                <a:spcPct val="90000"/>
              </a:lnSpc>
            </a:pPr>
            <a:r>
              <a:rPr lang="el-GR" sz="1600" b="1" dirty="0">
                <a:solidFill>
                  <a:srgbClr val="176FB1"/>
                </a:solidFill>
                <a:latin typeface="Calibri" pitchFamily="34" charset="0"/>
                <a:cs typeface="Calibri" pitchFamily="34" charset="0"/>
              </a:rPr>
              <a:t>Σχήμα</a:t>
            </a:r>
            <a:r>
              <a:rPr lang="en-US" sz="1600" b="1" dirty="0">
                <a:solidFill>
                  <a:srgbClr val="176FB1"/>
                </a:solidFill>
                <a:latin typeface="Calibri" pitchFamily="34" charset="0"/>
                <a:cs typeface="Calibri" pitchFamily="34" charset="0"/>
              </a:rPr>
              <a:t> 7.2</a:t>
            </a:r>
            <a:r>
              <a:rPr lang="el-GR" sz="1600" b="1" dirty="0">
                <a:solidFill>
                  <a:srgbClr val="176FB1"/>
                </a:solidFill>
                <a:latin typeface="Calibri" pitchFamily="34" charset="0"/>
                <a:cs typeface="Calibri" pitchFamily="34" charset="0"/>
              </a:rPr>
              <a:t>  </a:t>
            </a:r>
            <a:r>
              <a:rPr lang="el-GR" sz="1600" dirty="0">
                <a:solidFill>
                  <a:srgbClr val="176FB1"/>
                </a:solidFill>
                <a:latin typeface="Calibri" pitchFamily="34" charset="0"/>
                <a:cs typeface="Calibri" pitchFamily="34" charset="0"/>
              </a:rPr>
              <a:t>Αίτια δημιουργίας </a:t>
            </a:r>
            <a:r>
              <a:rPr lang="en-US" sz="1600" dirty="0">
                <a:solidFill>
                  <a:srgbClr val="176FB1"/>
                </a:solidFill>
                <a:latin typeface="Calibri" pitchFamily="34" charset="0"/>
                <a:cs typeface="Calibri" pitchFamily="34" charset="0"/>
              </a:rPr>
              <a:t>rip currents. </a:t>
            </a:r>
            <a:r>
              <a:rPr lang="el-GR" sz="1600" dirty="0">
                <a:solidFill>
                  <a:srgbClr val="176FB1"/>
                </a:solidFill>
                <a:latin typeface="Calibri" pitchFamily="34" charset="0"/>
                <a:cs typeface="Calibri" pitchFamily="34" charset="0"/>
              </a:rPr>
              <a:t>Προσέξτε ότι κύματα διαφορετικού ύψους δημιουργούν διαφορετικά </a:t>
            </a:r>
            <a:r>
              <a:rPr lang="en-US" sz="1600" dirty="0">
                <a:solidFill>
                  <a:srgbClr val="176FB1"/>
                </a:solidFill>
                <a:latin typeface="Calibri" pitchFamily="34" charset="0"/>
                <a:cs typeface="Calibri" pitchFamily="34" charset="0"/>
              </a:rPr>
              <a:t>set ups and downs</a:t>
            </a:r>
            <a:r>
              <a:rPr lang="el-GR" sz="1600" dirty="0">
                <a:solidFill>
                  <a:srgbClr val="176FB1"/>
                </a:solidFill>
                <a:latin typeface="Calibri" pitchFamily="34" charset="0"/>
                <a:cs typeface="Calibri" pitchFamily="34" charset="0"/>
              </a:rPr>
              <a:t>. Αν λόγω διαφορικής τοπογραφίας του πυθμένα τα ύψη των </a:t>
            </a:r>
            <a:r>
              <a:rPr lang="el-GR" sz="1600" dirty="0" err="1">
                <a:solidFill>
                  <a:srgbClr val="176FB1"/>
                </a:solidFill>
                <a:latin typeface="Calibri" pitchFamily="34" charset="0"/>
                <a:cs typeface="Calibri" pitchFamily="34" charset="0"/>
              </a:rPr>
              <a:t>θραυομένων</a:t>
            </a:r>
            <a:r>
              <a:rPr lang="el-GR" sz="1600" dirty="0">
                <a:solidFill>
                  <a:srgbClr val="176FB1"/>
                </a:solidFill>
                <a:latin typeface="Calibri" pitchFamily="34" charset="0"/>
                <a:cs typeface="Calibri" pitchFamily="34" charset="0"/>
              </a:rPr>
              <a:t> κυμάτων είναι διαφορετικά σε δύο γειτονικές περιοχές τότε θα υπάρξουν και ρεύματα παράλληλα στην ακτή τα οποία αν συγκλίνουν τότε δημιουργείται </a:t>
            </a:r>
            <a:r>
              <a:rPr lang="en-US" sz="1600" dirty="0">
                <a:solidFill>
                  <a:srgbClr val="176FB1"/>
                </a:solidFill>
                <a:latin typeface="Calibri" pitchFamily="34" charset="0"/>
                <a:cs typeface="Calibri" pitchFamily="34" charset="0"/>
              </a:rPr>
              <a:t>rip current</a:t>
            </a:r>
            <a:r>
              <a:rPr lang="el-GR" sz="1600" dirty="0">
                <a:solidFill>
                  <a:srgbClr val="176FB1"/>
                </a:solidFill>
                <a:latin typeface="Calibri" pitchFamily="34" charset="0"/>
                <a:cs typeface="Calibri" pitchFamily="34" charset="0"/>
              </a:rPr>
              <a:t>. </a:t>
            </a:r>
            <a:r>
              <a:rPr lang="en-US" sz="1600" dirty="0" err="1">
                <a:solidFill>
                  <a:srgbClr val="176FB1"/>
                </a:solidFill>
                <a:latin typeface="Calibri" pitchFamily="34" charset="0"/>
                <a:cs typeface="Calibri" pitchFamily="34" charset="0"/>
              </a:rPr>
              <a:t>Komar</a:t>
            </a:r>
            <a:r>
              <a:rPr lang="en-US" sz="1600" dirty="0">
                <a:solidFill>
                  <a:srgbClr val="176FB1"/>
                </a:solidFill>
                <a:latin typeface="Calibri" pitchFamily="34" charset="0"/>
                <a:cs typeface="Calibri" pitchFamily="34" charset="0"/>
              </a:rPr>
              <a:t>, 1998.</a:t>
            </a:r>
            <a:endParaRPr lang="en-GB" sz="1600" dirty="0">
              <a:solidFill>
                <a:srgbClr val="176FB1"/>
              </a:solidFill>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3568" y="1687846"/>
            <a:ext cx="4721597" cy="545112"/>
          </a:xfrm>
        </p:spPr>
        <p:txBody>
          <a:bodyPr/>
          <a:lstStyle/>
          <a:p>
            <a:pPr algn="l" eaLnBrk="1" hangingPunct="1"/>
            <a:r>
              <a:rPr lang="el-GR" sz="2000" b="1" dirty="0">
                <a:solidFill>
                  <a:srgbClr val="176FB1"/>
                </a:solidFill>
                <a:latin typeface="Calibri" pitchFamily="34" charset="0"/>
                <a:cs typeface="Calibri" pitchFamily="34" charset="0"/>
              </a:rPr>
              <a:t>Ρεύματα Διαφυγής (</a:t>
            </a:r>
            <a:r>
              <a:rPr lang="en-GB" sz="2000" b="1" dirty="0">
                <a:solidFill>
                  <a:srgbClr val="176FB1"/>
                </a:solidFill>
                <a:latin typeface="Calibri" pitchFamily="34" charset="0"/>
                <a:cs typeface="Calibri" pitchFamily="34" charset="0"/>
              </a:rPr>
              <a:t>rip currents</a:t>
            </a:r>
            <a:r>
              <a:rPr lang="el-GR" sz="2000" b="1" dirty="0">
                <a:solidFill>
                  <a:srgbClr val="176FB1"/>
                </a:solidFill>
                <a:latin typeface="Calibri" pitchFamily="34" charset="0"/>
                <a:cs typeface="Calibri" pitchFamily="34" charset="0"/>
              </a:rPr>
              <a:t>)</a:t>
            </a:r>
          </a:p>
        </p:txBody>
      </p:sp>
      <p:sp>
        <p:nvSpPr>
          <p:cNvPr id="45059" name="Rectangle 3"/>
          <p:cNvSpPr>
            <a:spLocks noGrp="1" noChangeArrowheads="1"/>
          </p:cNvSpPr>
          <p:nvPr>
            <p:ph type="body" idx="1"/>
          </p:nvPr>
        </p:nvSpPr>
        <p:spPr>
          <a:xfrm>
            <a:off x="611560" y="2482249"/>
            <a:ext cx="8185150" cy="3528541"/>
          </a:xfrm>
        </p:spPr>
        <p:txBody>
          <a:bodyPr/>
          <a:lstStyle/>
          <a:p>
            <a:pPr eaLnBrk="1" hangingPunct="1">
              <a:lnSpc>
                <a:spcPct val="90000"/>
              </a:lnSpc>
              <a:buFontTx/>
              <a:buNone/>
            </a:pPr>
            <a:r>
              <a:rPr lang="el-GR" sz="1800">
                <a:latin typeface="Calibri" pitchFamily="34" charset="0"/>
                <a:cs typeface="Calibri" pitchFamily="34" charset="0"/>
              </a:rPr>
              <a:t>Είναι </a:t>
            </a:r>
            <a:r>
              <a:rPr lang="el-GR" sz="1800" dirty="0">
                <a:latin typeface="Calibri" pitchFamily="34" charset="0"/>
                <a:cs typeface="Calibri" pitchFamily="34" charset="0"/>
              </a:rPr>
              <a:t>δυνατά, περιορισμένου εύρους ρεύματα τα όποια ρέουν προς τα ανοικτά δια μέσου της ζώνης </a:t>
            </a:r>
            <a:r>
              <a:rPr lang="el-GR" sz="1800" dirty="0" err="1">
                <a:latin typeface="Calibri" pitchFamily="34" charset="0"/>
                <a:cs typeface="Calibri" pitchFamily="34" charset="0"/>
              </a:rPr>
              <a:t>κυματωγής</a:t>
            </a:r>
            <a:r>
              <a:rPr lang="el-GR" sz="1800" dirty="0">
                <a:latin typeface="Calibri" pitchFamily="34" charset="0"/>
                <a:cs typeface="Calibri" pitchFamily="34" charset="0"/>
              </a:rPr>
              <a:t>/απόσβεσης. </a:t>
            </a:r>
          </a:p>
          <a:p>
            <a:pPr eaLnBrk="1" hangingPunct="1">
              <a:lnSpc>
                <a:spcPct val="90000"/>
              </a:lnSpc>
              <a:buFontTx/>
              <a:buNone/>
            </a:pPr>
            <a:endParaRPr lang="el-GR" sz="1800" dirty="0">
              <a:latin typeface="Calibri" pitchFamily="34" charset="0"/>
              <a:cs typeface="Calibri" pitchFamily="34" charset="0"/>
            </a:endParaRPr>
          </a:p>
          <a:p>
            <a:pPr eaLnBrk="1" hangingPunct="1">
              <a:lnSpc>
                <a:spcPct val="90000"/>
              </a:lnSpc>
              <a:buFontTx/>
              <a:buNone/>
            </a:pPr>
            <a:r>
              <a:rPr lang="el-GR" sz="1800" dirty="0">
                <a:latin typeface="Calibri" pitchFamily="34" charset="0"/>
                <a:cs typeface="Calibri" pitchFamily="34" charset="0"/>
              </a:rPr>
              <a:t>Τα </a:t>
            </a:r>
            <a:r>
              <a:rPr lang="en-GB" sz="1800" dirty="0">
                <a:latin typeface="Calibri" pitchFamily="34" charset="0"/>
                <a:cs typeface="Calibri" pitchFamily="34" charset="0"/>
              </a:rPr>
              <a:t>rip currents</a:t>
            </a:r>
            <a:r>
              <a:rPr lang="el-GR" sz="1800" dirty="0">
                <a:latin typeface="Calibri" pitchFamily="34" charset="0"/>
                <a:cs typeface="Calibri" pitchFamily="34" charset="0"/>
              </a:rPr>
              <a:t> διακρίνονται εύκολα αφού</a:t>
            </a:r>
          </a:p>
          <a:p>
            <a:pPr eaLnBrk="1" hangingPunct="1">
              <a:lnSpc>
                <a:spcPct val="90000"/>
              </a:lnSpc>
              <a:buFontTx/>
              <a:buNone/>
            </a:pPr>
            <a:r>
              <a:rPr lang="el-GR" sz="1800" dirty="0">
                <a:latin typeface="Calibri" pitchFamily="34" charset="0"/>
                <a:cs typeface="Calibri" pitchFamily="34" charset="0"/>
              </a:rPr>
              <a:t>	(α) το νερό έχει διαφορετικό χρώμα λόγω της παρουσίας μεταφερομένου ιζήματος, </a:t>
            </a:r>
          </a:p>
          <a:p>
            <a:pPr eaLnBrk="1" hangingPunct="1">
              <a:lnSpc>
                <a:spcPct val="90000"/>
              </a:lnSpc>
              <a:buFontTx/>
              <a:buNone/>
            </a:pPr>
            <a:r>
              <a:rPr lang="el-GR" sz="1800" dirty="0">
                <a:latin typeface="Calibri" pitchFamily="34" charset="0"/>
                <a:cs typeface="Calibri" pitchFamily="34" charset="0"/>
              </a:rPr>
              <a:t>	(β) διακόπτουν την γραμμή θραύσης των κυμάτων.</a:t>
            </a:r>
          </a:p>
          <a:p>
            <a:pPr eaLnBrk="1" hangingPunct="1">
              <a:lnSpc>
                <a:spcPct val="90000"/>
              </a:lnSpc>
              <a:buFontTx/>
              <a:buNone/>
            </a:pPr>
            <a:r>
              <a:rPr lang="el-GR" sz="1800" dirty="0">
                <a:latin typeface="Calibri" pitchFamily="34" charset="0"/>
                <a:cs typeface="Calibri" pitchFamily="34" charset="0"/>
              </a:rPr>
              <a:t> </a:t>
            </a:r>
          </a:p>
          <a:p>
            <a:pPr eaLnBrk="1" hangingPunct="1">
              <a:lnSpc>
                <a:spcPct val="90000"/>
              </a:lnSpc>
              <a:buFontTx/>
              <a:buNone/>
            </a:pPr>
            <a:r>
              <a:rPr lang="el-GR" sz="1800" dirty="0">
                <a:latin typeface="Calibri" pitchFamily="34" charset="0"/>
                <a:cs typeface="Calibri" pitchFamily="34" charset="0"/>
              </a:rPr>
              <a:t>Τα ρεύματα αυτά μπορούν να αποκτήσουν μεγάλες ταχύτητες, που ακόμα και ο καλύτερος κολυμβητής δεν μπορεί να τα «νικήσει». Στην περίπτωση που βρεθείτε σε τέτοιο ρεύμα πρέπει να κολυμπήσετε παράλληλα στην ακτή για να βγείτε έξω από την ζώνη τους</a:t>
            </a: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IMG0125"/>
          <p:cNvPicPr>
            <a:picLocks noChangeAspect="1" noChangeArrowheads="1"/>
          </p:cNvPicPr>
          <p:nvPr/>
        </p:nvPicPr>
        <p:blipFill>
          <a:blip r:embed="rId3" cstate="print"/>
          <a:srcRect l="5254" t="5608" r="2689" b="4779"/>
          <a:stretch>
            <a:fillRect/>
          </a:stretch>
        </p:blipFill>
        <p:spPr bwMode="auto">
          <a:xfrm>
            <a:off x="3707904" y="1988840"/>
            <a:ext cx="4922991" cy="3196035"/>
          </a:xfrm>
          <a:prstGeom prst="rect">
            <a:avLst/>
          </a:prstGeom>
          <a:noFill/>
          <a:ln w="9525">
            <a:noFill/>
            <a:miter lim="800000"/>
            <a:headEnd/>
            <a:tailEnd/>
          </a:ln>
        </p:spPr>
      </p:pic>
      <p:sp>
        <p:nvSpPr>
          <p:cNvPr id="48131" name="Text Box 5"/>
          <p:cNvSpPr txBox="1">
            <a:spLocks noChangeArrowheads="1"/>
          </p:cNvSpPr>
          <p:nvPr/>
        </p:nvSpPr>
        <p:spPr bwMode="auto">
          <a:xfrm>
            <a:off x="3635896" y="5373216"/>
            <a:ext cx="5256584" cy="338554"/>
          </a:xfrm>
          <a:prstGeom prst="rect">
            <a:avLst/>
          </a:prstGeom>
          <a:noFill/>
          <a:ln w="9525">
            <a:noFill/>
            <a:miter lim="800000"/>
            <a:headEnd/>
            <a:tailEnd/>
          </a:ln>
        </p:spPr>
        <p:txBody>
          <a:bodyPr wrap="square">
            <a:spAutoFit/>
          </a:bodyPr>
          <a:lstStyle/>
          <a:p>
            <a:r>
              <a:rPr lang="el-GR" sz="1600" b="1" dirty="0">
                <a:solidFill>
                  <a:srgbClr val="176FB1"/>
                </a:solidFill>
                <a:latin typeface="Calibri" pitchFamily="34" charset="0"/>
                <a:cs typeface="Calibri" pitchFamily="34" charset="0"/>
              </a:rPr>
              <a:t>Σχήμα</a:t>
            </a:r>
            <a:r>
              <a:rPr lang="en-US" sz="1600" b="1" dirty="0">
                <a:solidFill>
                  <a:srgbClr val="176FB1"/>
                </a:solidFill>
                <a:latin typeface="Calibri" pitchFamily="34" charset="0"/>
                <a:cs typeface="Calibri" pitchFamily="34" charset="0"/>
              </a:rPr>
              <a:t> 7.3</a:t>
            </a:r>
            <a:r>
              <a:rPr lang="el-GR" sz="1600" dirty="0">
                <a:solidFill>
                  <a:srgbClr val="176FB1"/>
                </a:solidFill>
                <a:latin typeface="Calibri" pitchFamily="34" charset="0"/>
                <a:cs typeface="Calibri" pitchFamily="34" charset="0"/>
              </a:rPr>
              <a:t> Κόλπος Μύρτου, </a:t>
            </a:r>
            <a:r>
              <a:rPr lang="el-GR" sz="1600" dirty="0" err="1">
                <a:solidFill>
                  <a:srgbClr val="176FB1"/>
                </a:solidFill>
                <a:latin typeface="Calibri" pitchFamily="34" charset="0"/>
                <a:cs typeface="Calibri" pitchFamily="34" charset="0"/>
              </a:rPr>
              <a:t>Κεφαλλονιά</a:t>
            </a:r>
            <a:r>
              <a:rPr lang="el-GR" sz="1600" dirty="0">
                <a:solidFill>
                  <a:srgbClr val="176FB1"/>
                </a:solidFill>
                <a:latin typeface="Calibri" pitchFamily="34" charset="0"/>
                <a:cs typeface="Calibri" pitchFamily="34" charset="0"/>
              </a:rPr>
              <a:t>. </a:t>
            </a:r>
            <a:r>
              <a:rPr lang="en-GB" sz="1600" dirty="0">
                <a:solidFill>
                  <a:srgbClr val="176FB1"/>
                </a:solidFill>
                <a:latin typeface="Calibri" pitchFamily="34" charset="0"/>
                <a:ea typeface="MS Mincho" pitchFamily="49" charset="-128"/>
                <a:cs typeface="Calibri" pitchFamily="34" charset="0"/>
              </a:rPr>
              <a:t>Rip current</a:t>
            </a:r>
            <a:r>
              <a:rPr lang="el-GR" sz="1600" dirty="0">
                <a:solidFill>
                  <a:srgbClr val="176FB1"/>
                </a:solidFill>
                <a:latin typeface="Calibri" pitchFamily="34" charset="0"/>
                <a:cs typeface="Calibri" pitchFamily="34" charset="0"/>
              </a:rPr>
              <a:t>. </a:t>
            </a:r>
            <a:endParaRPr lang="en-GB" sz="1600" dirty="0">
              <a:solidFill>
                <a:srgbClr val="176FB1"/>
              </a:solidFill>
              <a:latin typeface="Calibri" pitchFamily="34" charset="0"/>
              <a:cs typeface="Calibri" pitchFamily="34" charset="0"/>
            </a:endParaRPr>
          </a:p>
        </p:txBody>
      </p:sp>
      <p:sp>
        <p:nvSpPr>
          <p:cNvPr id="48133" name="Line 7"/>
          <p:cNvSpPr>
            <a:spLocks noChangeShapeType="1"/>
          </p:cNvSpPr>
          <p:nvPr/>
        </p:nvSpPr>
        <p:spPr bwMode="auto">
          <a:xfrm flipH="1">
            <a:off x="3348038" y="2997200"/>
            <a:ext cx="144462" cy="719138"/>
          </a:xfrm>
          <a:prstGeom prst="line">
            <a:avLst/>
          </a:prstGeom>
          <a:noFill/>
          <a:ln w="76200">
            <a:solidFill>
              <a:schemeClr val="bg1"/>
            </a:solidFill>
            <a:round/>
            <a:headEnd/>
            <a:tailEnd type="triangle" w="med" len="med"/>
          </a:ln>
        </p:spPr>
        <p:txBody>
          <a:bodyPr/>
          <a:lstStyle/>
          <a:p>
            <a:endParaRPr lang="en-GB"/>
          </a:p>
        </p:txBody>
      </p:sp>
      <p:sp>
        <p:nvSpPr>
          <p:cNvPr id="6"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7" name="6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077249" name="Picture 1"/>
          <p:cNvPicPr>
            <a:picLocks noChangeAspect="1" noChangeArrowheads="1"/>
          </p:cNvPicPr>
          <p:nvPr/>
        </p:nvPicPr>
        <p:blipFill>
          <a:blip r:embed="rId6" cstate="print"/>
          <a:srcRect/>
          <a:stretch>
            <a:fillRect/>
          </a:stretch>
        </p:blipFill>
        <p:spPr bwMode="auto">
          <a:xfrm>
            <a:off x="0" y="2348880"/>
            <a:ext cx="3312368" cy="2632908"/>
          </a:xfrm>
          <a:prstGeom prst="rect">
            <a:avLst/>
          </a:prstGeom>
          <a:noFill/>
          <a:ln w="9525">
            <a:noFill/>
            <a:miter lim="800000"/>
            <a:headEnd/>
            <a:tailEnd/>
          </a:ln>
        </p:spPr>
      </p:pic>
      <p:sp>
        <p:nvSpPr>
          <p:cNvPr id="11" name="Line 7"/>
          <p:cNvSpPr>
            <a:spLocks noChangeShapeType="1"/>
          </p:cNvSpPr>
          <p:nvPr/>
        </p:nvSpPr>
        <p:spPr bwMode="auto">
          <a:xfrm flipH="1">
            <a:off x="5364088" y="3501008"/>
            <a:ext cx="144462" cy="719138"/>
          </a:xfrm>
          <a:prstGeom prst="line">
            <a:avLst/>
          </a:prstGeom>
          <a:noFill/>
          <a:ln w="76200">
            <a:solidFill>
              <a:schemeClr val="bg1"/>
            </a:solidFill>
            <a:round/>
            <a:headEnd/>
            <a:tailEnd type="triangle" w="med" len="med"/>
          </a:ln>
        </p:spPr>
        <p:txBody>
          <a:bodyPr/>
          <a:lstStyle/>
          <a:p>
            <a:endParaRPr lang="en-GB"/>
          </a:p>
        </p:txBody>
      </p:sp>
      <p:sp>
        <p:nvSpPr>
          <p:cNvPr id="12" name="Rectangle 2"/>
          <p:cNvSpPr txBox="1">
            <a:spLocks noChangeArrowheads="1"/>
          </p:cNvSpPr>
          <p:nvPr/>
        </p:nvSpPr>
        <p:spPr>
          <a:xfrm>
            <a:off x="390388" y="1181067"/>
            <a:ext cx="7848103" cy="54712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000" b="1" i="0" u="none" strike="noStrike" kern="1200" cap="none" spc="0" normalizeH="0" baseline="0" noProof="0" dirty="0">
                <a:ln>
                  <a:noFill/>
                </a:ln>
                <a:solidFill>
                  <a:srgbClr val="176FB1"/>
                </a:solidFill>
                <a:effectLst/>
                <a:uLnTx/>
                <a:uFillTx/>
                <a:latin typeface="Calibri" pitchFamily="34" charset="0"/>
                <a:ea typeface="+mj-ea"/>
                <a:cs typeface="Calibri" pitchFamily="34" charset="0"/>
              </a:rPr>
              <a:t>Ρεύματα Διαφυγής (</a:t>
            </a:r>
            <a:r>
              <a:rPr kumimoji="0" lang="en-GB" sz="2000" b="1" i="0" u="none" strike="noStrike" kern="1200" cap="none" spc="0" normalizeH="0" baseline="0" noProof="0" dirty="0">
                <a:ln>
                  <a:noFill/>
                </a:ln>
                <a:solidFill>
                  <a:srgbClr val="176FB1"/>
                </a:solidFill>
                <a:effectLst/>
                <a:uLnTx/>
                <a:uFillTx/>
                <a:latin typeface="Calibri" pitchFamily="34" charset="0"/>
                <a:ea typeface="+mj-ea"/>
                <a:cs typeface="Calibri" pitchFamily="34" charset="0"/>
              </a:rPr>
              <a:t>rip currents</a:t>
            </a:r>
            <a:r>
              <a:rPr kumimoji="0" lang="el-GR" sz="2000" b="1" i="0" u="none" strike="noStrike" kern="1200" cap="none" spc="0" normalizeH="0" baseline="0" noProof="0" dirty="0">
                <a:ln>
                  <a:noFill/>
                </a:ln>
                <a:solidFill>
                  <a:srgbClr val="176FB1"/>
                </a:solidFill>
                <a:effectLst/>
                <a:uLnTx/>
                <a:uFillTx/>
                <a:latin typeface="Calibri" pitchFamily="34" charset="0"/>
                <a:ea typeface="+mj-ea"/>
                <a:cs typeface="Calibri" pitchFamily="3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3568" y="1507885"/>
            <a:ext cx="7308850" cy="620782"/>
          </a:xfrm>
        </p:spPr>
        <p:txBody>
          <a:bodyPr/>
          <a:lstStyle/>
          <a:p>
            <a:pPr algn="l" eaLnBrk="1" hangingPunct="1"/>
            <a:r>
              <a:rPr lang="el-GR" sz="2000" b="1" dirty="0">
                <a:solidFill>
                  <a:srgbClr val="176FB1"/>
                </a:solidFill>
                <a:latin typeface="Calibri" pitchFamily="34" charset="0"/>
                <a:cs typeface="Calibri" pitchFamily="34" charset="0"/>
              </a:rPr>
              <a:t>Β</a:t>
            </a:r>
            <a:r>
              <a:rPr lang="en-US" sz="2000" b="1" dirty="0">
                <a:solidFill>
                  <a:srgbClr val="176FB1"/>
                </a:solidFill>
                <a:latin typeface="Calibri" pitchFamily="34" charset="0"/>
                <a:cs typeface="Calibri" pitchFamily="34" charset="0"/>
              </a:rPr>
              <a:t>. </a:t>
            </a:r>
            <a:r>
              <a:rPr lang="el-GR" sz="2000" b="1" dirty="0">
                <a:solidFill>
                  <a:srgbClr val="176FB1"/>
                </a:solidFill>
                <a:latin typeface="Calibri" pitchFamily="34" charset="0"/>
                <a:cs typeface="Calibri" pitchFamily="34" charset="0"/>
              </a:rPr>
              <a:t>Κυκλοφορία παράλληλη στην ακτή</a:t>
            </a:r>
            <a:r>
              <a:rPr lang="en-GB" sz="2000" b="1" dirty="0">
                <a:solidFill>
                  <a:srgbClr val="176FB1"/>
                </a:solidFill>
                <a:latin typeface="Calibri" pitchFamily="34" charset="0"/>
                <a:cs typeface="Calibri" pitchFamily="34" charset="0"/>
              </a:rPr>
              <a:t> (</a:t>
            </a:r>
            <a:r>
              <a:rPr lang="en-GB" sz="2000" b="1" dirty="0" err="1">
                <a:solidFill>
                  <a:srgbClr val="176FB1"/>
                </a:solidFill>
                <a:latin typeface="Calibri" pitchFamily="34" charset="0"/>
                <a:cs typeface="Calibri" pitchFamily="34" charset="0"/>
              </a:rPr>
              <a:t>longshore</a:t>
            </a:r>
            <a:r>
              <a:rPr lang="en-GB" sz="2000" b="1" dirty="0">
                <a:solidFill>
                  <a:srgbClr val="176FB1"/>
                </a:solidFill>
                <a:latin typeface="Calibri" pitchFamily="34" charset="0"/>
                <a:cs typeface="Calibri" pitchFamily="34" charset="0"/>
              </a:rPr>
              <a:t> circulation) </a:t>
            </a:r>
            <a:endParaRPr lang="el-GR" sz="2000" b="1" dirty="0">
              <a:solidFill>
                <a:srgbClr val="176FB1"/>
              </a:solidFill>
              <a:latin typeface="Calibri" pitchFamily="34" charset="0"/>
              <a:cs typeface="Calibri" pitchFamily="34" charset="0"/>
            </a:endParaRPr>
          </a:p>
        </p:txBody>
      </p:sp>
      <p:sp>
        <p:nvSpPr>
          <p:cNvPr id="49155" name="Rectangle 3"/>
          <p:cNvSpPr>
            <a:spLocks noGrp="1" noChangeArrowheads="1"/>
          </p:cNvSpPr>
          <p:nvPr>
            <p:ph type="body" idx="1"/>
          </p:nvPr>
        </p:nvSpPr>
        <p:spPr>
          <a:xfrm>
            <a:off x="364616" y="2420888"/>
            <a:ext cx="7850188" cy="2232247"/>
          </a:xfrm>
        </p:spPr>
        <p:txBody>
          <a:bodyPr/>
          <a:lstStyle/>
          <a:p>
            <a:pPr indent="0" eaLnBrk="1" hangingPunct="1">
              <a:spcBef>
                <a:spcPts val="0"/>
              </a:spcBef>
              <a:spcAft>
                <a:spcPts val="600"/>
              </a:spcAft>
              <a:buFontTx/>
              <a:buNone/>
            </a:pPr>
            <a:r>
              <a:rPr lang="el-GR" sz="1800" dirty="0">
                <a:latin typeface="Calibri" pitchFamily="34" charset="0"/>
                <a:cs typeface="Calibri" pitchFamily="34" charset="0"/>
              </a:rPr>
              <a:t>Οφείλεται στην παρουσία των ρευμάτων παράλληλων προς την ακτή (</a:t>
            </a:r>
            <a:r>
              <a:rPr lang="en-GB" sz="1800" dirty="0" err="1">
                <a:latin typeface="Calibri" pitchFamily="34" charset="0"/>
                <a:cs typeface="Calibri" pitchFamily="34" charset="0"/>
              </a:rPr>
              <a:t>longshore</a:t>
            </a:r>
            <a:r>
              <a:rPr lang="en-GB" sz="1800" dirty="0">
                <a:latin typeface="Calibri" pitchFamily="34" charset="0"/>
                <a:cs typeface="Calibri" pitchFamily="34" charset="0"/>
              </a:rPr>
              <a:t> currents) </a:t>
            </a:r>
            <a:r>
              <a:rPr lang="el-GR" sz="1800" dirty="0">
                <a:latin typeface="Calibri" pitchFamily="34" charset="0"/>
                <a:cs typeface="Calibri" pitchFamily="34" charset="0"/>
              </a:rPr>
              <a:t>που δημιουργούνται από την πλάγια κυματική πρόσπτωση (δεν πρέπει να συγχέεται με αυτή που αποτελεί μέρος της κυτταρικής κυκλοφορίας).</a:t>
            </a:r>
          </a:p>
          <a:p>
            <a:pPr indent="0" eaLnBrk="1" hangingPunct="1">
              <a:spcBef>
                <a:spcPts val="0"/>
              </a:spcBef>
              <a:spcAft>
                <a:spcPts val="600"/>
              </a:spcAft>
              <a:buFontTx/>
              <a:buNone/>
            </a:pPr>
            <a:endParaRPr lang="el-GR" sz="1800" dirty="0">
              <a:latin typeface="Calibri" pitchFamily="34" charset="0"/>
              <a:cs typeface="Calibri" pitchFamily="34" charset="0"/>
            </a:endParaRPr>
          </a:p>
          <a:p>
            <a:pPr indent="0" eaLnBrk="1" hangingPunct="1">
              <a:spcBef>
                <a:spcPts val="0"/>
              </a:spcBef>
              <a:spcAft>
                <a:spcPts val="600"/>
              </a:spcAft>
              <a:buFontTx/>
              <a:buNone/>
            </a:pPr>
            <a:r>
              <a:rPr lang="el-GR" sz="1800" dirty="0">
                <a:latin typeface="Calibri" pitchFamily="34" charset="0"/>
                <a:cs typeface="Calibri" pitchFamily="34" charset="0"/>
              </a:rPr>
              <a:t>Τα ρεύματα αυτά οφείλονται στην παρουσία μιας άλλης συνιστώσας της ροής δυναμικού </a:t>
            </a:r>
            <a:r>
              <a:rPr lang="en-GB" sz="1800" b="1" dirty="0" err="1">
                <a:latin typeface="Calibri" pitchFamily="34" charset="0"/>
                <a:cs typeface="Calibri" pitchFamily="34" charset="0"/>
              </a:rPr>
              <a:t>Sxy</a:t>
            </a:r>
            <a:r>
              <a:rPr lang="el-GR" sz="1800" dirty="0">
                <a:latin typeface="Calibri" pitchFamily="34" charset="0"/>
                <a:cs typeface="Calibri" pitchFamily="34" charset="0"/>
              </a:rPr>
              <a:t>, απούσα όταν τα κύματα προσπίπτουν κάθετα στην ακτή</a:t>
            </a:r>
          </a:p>
          <a:p>
            <a:pPr indent="0" eaLnBrk="1" hangingPunct="1">
              <a:lnSpc>
                <a:spcPct val="80000"/>
              </a:lnSpc>
              <a:spcBef>
                <a:spcPts val="0"/>
              </a:spcBef>
              <a:spcAft>
                <a:spcPts val="600"/>
              </a:spcAft>
              <a:buFontTx/>
              <a:buNone/>
            </a:pPr>
            <a:endParaRPr lang="el-GR" sz="1800" dirty="0">
              <a:latin typeface="Calibri" pitchFamily="34" charset="0"/>
              <a:cs typeface="Calibri" pitchFamily="34" charset="0"/>
            </a:endParaRPr>
          </a:p>
          <a:p>
            <a:pPr eaLnBrk="1" hangingPunct="1">
              <a:lnSpc>
                <a:spcPct val="80000"/>
              </a:lnSpc>
              <a:buNone/>
            </a:pPr>
            <a:endParaRPr lang="el-GR" sz="18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42988" y="1052513"/>
            <a:ext cx="6588125" cy="777875"/>
          </a:xfrm>
        </p:spPr>
        <p:txBody>
          <a:bodyPr/>
          <a:lstStyle/>
          <a:p>
            <a:pPr eaLnBrk="1" hangingPunct="1"/>
            <a:r>
              <a:rPr lang="en-US" sz="2400" b="1" dirty="0">
                <a:solidFill>
                  <a:srgbClr val="176FB1"/>
                </a:solidFill>
                <a:latin typeface="Calibri" pitchFamily="34" charset="0"/>
                <a:cs typeface="Calibri" pitchFamily="34" charset="0"/>
              </a:rPr>
              <a:t>C. </a:t>
            </a:r>
            <a:r>
              <a:rPr lang="el-GR" sz="2400" b="1" dirty="0">
                <a:solidFill>
                  <a:srgbClr val="176FB1"/>
                </a:solidFill>
                <a:latin typeface="Calibri" pitchFamily="34" charset="0"/>
                <a:cs typeface="Calibri" pitchFamily="34" charset="0"/>
              </a:rPr>
              <a:t>Συνδυασμένη</a:t>
            </a:r>
            <a:r>
              <a:rPr lang="en-US" sz="2400" b="1" dirty="0">
                <a:solidFill>
                  <a:srgbClr val="176FB1"/>
                </a:solidFill>
                <a:latin typeface="Calibri" pitchFamily="34" charset="0"/>
                <a:cs typeface="Calibri" pitchFamily="34" charset="0"/>
              </a:rPr>
              <a:t>/</a:t>
            </a:r>
            <a:r>
              <a:rPr lang="el-GR" sz="2400" b="1" dirty="0">
                <a:solidFill>
                  <a:srgbClr val="176FB1"/>
                </a:solidFill>
                <a:latin typeface="Calibri" pitchFamily="34" charset="0"/>
                <a:cs typeface="Calibri" pitchFamily="34" charset="0"/>
              </a:rPr>
              <a:t>γενική κυκλοφορία</a:t>
            </a:r>
          </a:p>
        </p:txBody>
      </p:sp>
      <p:sp>
        <p:nvSpPr>
          <p:cNvPr id="51203" name="Rectangle 3"/>
          <p:cNvSpPr>
            <a:spLocks noGrp="1" noChangeArrowheads="1"/>
          </p:cNvSpPr>
          <p:nvPr>
            <p:ph type="body" idx="1"/>
          </p:nvPr>
        </p:nvSpPr>
        <p:spPr>
          <a:xfrm>
            <a:off x="827088" y="2133600"/>
            <a:ext cx="7704137" cy="3815680"/>
          </a:xfrm>
        </p:spPr>
        <p:txBody>
          <a:bodyPr/>
          <a:lstStyle/>
          <a:p>
            <a:pPr algn="just" eaLnBrk="1" hangingPunct="1">
              <a:buFontTx/>
              <a:buNone/>
            </a:pPr>
            <a:r>
              <a:rPr lang="el-GR" sz="2000" dirty="0">
                <a:latin typeface="Calibri" pitchFamily="34" charset="0"/>
                <a:cs typeface="Calibri" pitchFamily="34" charset="0"/>
              </a:rPr>
              <a:t>Στις περισσότερες περιπτώσεις υπάρχει συνδυασμός των παράκτιων κυκλοφοριών.</a:t>
            </a:r>
          </a:p>
          <a:p>
            <a:pPr algn="just" eaLnBrk="1" hangingPunct="1">
              <a:buFontTx/>
              <a:buNone/>
            </a:pPr>
            <a:endParaRPr lang="el-GR" sz="2000" dirty="0">
              <a:latin typeface="Calibri" pitchFamily="34" charset="0"/>
              <a:cs typeface="Calibri" pitchFamily="34" charset="0"/>
            </a:endParaRPr>
          </a:p>
          <a:p>
            <a:pPr algn="just" eaLnBrk="1" hangingPunct="1">
              <a:buFontTx/>
              <a:buNone/>
            </a:pPr>
            <a:r>
              <a:rPr lang="el-GR" sz="2000" dirty="0">
                <a:latin typeface="Calibri" pitchFamily="34" charset="0"/>
                <a:cs typeface="Calibri" pitchFamily="34" charset="0"/>
              </a:rPr>
              <a:t>Τα κύματα θραύονται υπό μικρή γωνία ή υπάρχει σημαντικός έλεγχος από την παραλιακή τοπογραφία</a:t>
            </a:r>
          </a:p>
          <a:p>
            <a:pPr algn="just" eaLnBrk="1" hangingPunct="1">
              <a:buFontTx/>
              <a:buNone/>
            </a:pPr>
            <a:endParaRPr lang="el-GR" sz="2000" dirty="0">
              <a:latin typeface="Calibri" pitchFamily="34" charset="0"/>
              <a:cs typeface="Calibri" pitchFamily="34" charset="0"/>
            </a:endParaRPr>
          </a:p>
          <a:p>
            <a:pPr algn="just" eaLnBrk="1" hangingPunct="1">
              <a:buFontTx/>
              <a:buNone/>
            </a:pPr>
            <a:endParaRPr lang="en-GB" sz="2000" dirty="0">
              <a:latin typeface="Calibri" pitchFamily="34" charset="0"/>
              <a:cs typeface="Calibri" pitchFamily="34" charset="0"/>
            </a:endParaRPr>
          </a:p>
          <a:p>
            <a:pPr eaLnBrk="1" hangingPunct="1"/>
            <a:endParaRPr lang="el-GR" sz="20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1520" y="888132"/>
            <a:ext cx="8147050" cy="561975"/>
          </a:xfrm>
        </p:spPr>
        <p:txBody>
          <a:bodyPr/>
          <a:lstStyle/>
          <a:p>
            <a:pPr eaLnBrk="1" hangingPunct="1"/>
            <a:r>
              <a:rPr lang="el-GR" sz="2000" b="1" dirty="0">
                <a:solidFill>
                  <a:srgbClr val="176FB1"/>
                </a:solidFill>
                <a:latin typeface="Calibri" pitchFamily="34" charset="0"/>
                <a:cs typeface="Calibri" pitchFamily="34" charset="0"/>
              </a:rPr>
              <a:t>Παράκτιες κυματικές ζώνες</a:t>
            </a:r>
          </a:p>
        </p:txBody>
      </p:sp>
      <p:sp>
        <p:nvSpPr>
          <p:cNvPr id="37891" name="Rectangle 3"/>
          <p:cNvSpPr>
            <a:spLocks noGrp="1" noChangeArrowheads="1"/>
          </p:cNvSpPr>
          <p:nvPr>
            <p:ph type="body" idx="1"/>
          </p:nvPr>
        </p:nvSpPr>
        <p:spPr>
          <a:xfrm>
            <a:off x="179512" y="1611439"/>
            <a:ext cx="8784976" cy="4824535"/>
          </a:xfrm>
        </p:spPr>
        <p:txBody>
          <a:bodyPr/>
          <a:lstStyle/>
          <a:p>
            <a:pPr marL="285750" lvl="1" algn="just" eaLnBrk="1" hangingPunct="1">
              <a:lnSpc>
                <a:spcPct val="80000"/>
              </a:lnSpc>
              <a:buFontTx/>
              <a:buNone/>
              <a:defRPr/>
            </a:pPr>
            <a:r>
              <a:rPr lang="el-GR" sz="1600" b="1" dirty="0"/>
              <a:t>1</a:t>
            </a:r>
            <a:r>
              <a:rPr lang="el-GR" sz="1700" b="1" dirty="0">
                <a:latin typeface="Calibri" pitchFamily="34" charset="0"/>
                <a:cs typeface="Calibri" pitchFamily="34" charset="0"/>
              </a:rPr>
              <a:t>. </a:t>
            </a:r>
            <a:r>
              <a:rPr lang="el-GR" sz="1600" b="1" dirty="0">
                <a:latin typeface="Calibri" pitchFamily="34" charset="0"/>
                <a:cs typeface="Calibri" pitchFamily="34" charset="0"/>
              </a:rPr>
              <a:t>Ζώνη βαθέων νερών (</a:t>
            </a:r>
            <a:r>
              <a:rPr lang="en-GB" sz="1600" b="1" dirty="0">
                <a:latin typeface="Calibri" pitchFamily="34" charset="0"/>
                <a:cs typeface="Calibri" pitchFamily="34" charset="0"/>
              </a:rPr>
              <a:t>Deep water zone</a:t>
            </a:r>
            <a:r>
              <a:rPr lang="el-GR" sz="1600" b="1" dirty="0">
                <a:latin typeface="Calibri" pitchFamily="34" charset="0"/>
                <a:cs typeface="Calibri" pitchFamily="34" charset="0"/>
              </a:rPr>
              <a:t>)</a:t>
            </a:r>
          </a:p>
          <a:p>
            <a:pPr marL="447675" lvl="1" indent="-266700" algn="just" eaLnBrk="1" hangingPunct="1">
              <a:lnSpc>
                <a:spcPct val="80000"/>
              </a:lnSpc>
              <a:defRPr/>
            </a:pPr>
            <a:r>
              <a:rPr lang="el-GR" sz="1600" dirty="0">
                <a:latin typeface="Calibri" pitchFamily="34" charset="0"/>
                <a:cs typeface="Calibri" pitchFamily="34" charset="0"/>
              </a:rPr>
              <a:t>Το βάθος </a:t>
            </a:r>
            <a:r>
              <a:rPr lang="en-GB" sz="1600" dirty="0">
                <a:latin typeface="Calibri" pitchFamily="34" charset="0"/>
                <a:cs typeface="Calibri" pitchFamily="34" charset="0"/>
              </a:rPr>
              <a:t>h </a:t>
            </a:r>
            <a:r>
              <a:rPr lang="el-GR" sz="1600" dirty="0">
                <a:latin typeface="Calibri" pitchFamily="34" charset="0"/>
                <a:cs typeface="Calibri" pitchFamily="34" charset="0"/>
              </a:rPr>
              <a:t>είναι μεγάλο σε σύγκριση με το μήκος κύματος (</a:t>
            </a:r>
            <a:r>
              <a:rPr lang="en-GB" sz="1600" dirty="0">
                <a:latin typeface="Calibri" pitchFamily="34" charset="0"/>
                <a:cs typeface="Calibri" pitchFamily="34" charset="0"/>
              </a:rPr>
              <a:t>wavelength</a:t>
            </a:r>
            <a:r>
              <a:rPr lang="el-GR" sz="1600" dirty="0">
                <a:latin typeface="Calibri" pitchFamily="34" charset="0"/>
                <a:cs typeface="Calibri" pitchFamily="34" charset="0"/>
              </a:rPr>
              <a:t>)</a:t>
            </a:r>
            <a:r>
              <a:rPr lang="en-GB" sz="1600" dirty="0">
                <a:latin typeface="Calibri" pitchFamily="34" charset="0"/>
                <a:cs typeface="Calibri" pitchFamily="34" charset="0"/>
              </a:rPr>
              <a:t> L</a:t>
            </a:r>
            <a:endParaRPr lang="el-GR" sz="1600" dirty="0">
              <a:latin typeface="Calibri" pitchFamily="34" charset="0"/>
              <a:cs typeface="Calibri" pitchFamily="34" charset="0"/>
            </a:endParaRPr>
          </a:p>
          <a:p>
            <a:pPr marL="447675" lvl="1" indent="-266700" algn="just" eaLnBrk="1" hangingPunct="1">
              <a:lnSpc>
                <a:spcPct val="80000"/>
              </a:lnSpc>
              <a:defRPr/>
            </a:pPr>
            <a:r>
              <a:rPr lang="el-GR" sz="1600" dirty="0">
                <a:latin typeface="Calibri" pitchFamily="34" charset="0"/>
                <a:cs typeface="Calibri" pitchFamily="34" charset="0"/>
              </a:rPr>
              <a:t>Οι κορυφές είναι ίσες και παράλληλες</a:t>
            </a:r>
          </a:p>
          <a:p>
            <a:pPr marL="447675" lvl="1" indent="-266700" algn="just" eaLnBrk="1" hangingPunct="1">
              <a:lnSpc>
                <a:spcPct val="80000"/>
              </a:lnSpc>
              <a:defRPr/>
            </a:pPr>
            <a:r>
              <a:rPr lang="el-GR" sz="1600" dirty="0">
                <a:latin typeface="Calibri" pitchFamily="34" charset="0"/>
                <a:cs typeface="Calibri" pitchFamily="34" charset="0"/>
              </a:rPr>
              <a:t>Η ταχύτητα φάσης του κύματος </a:t>
            </a:r>
            <a:r>
              <a:rPr lang="en-GB" sz="1600" dirty="0">
                <a:latin typeface="Calibri" pitchFamily="34" charset="0"/>
                <a:cs typeface="Calibri" pitchFamily="34" charset="0"/>
              </a:rPr>
              <a:t>C </a:t>
            </a:r>
            <a:r>
              <a:rPr lang="el-GR" sz="1600" dirty="0">
                <a:latin typeface="Calibri" pitchFamily="34" charset="0"/>
                <a:cs typeface="Calibri" pitchFamily="34" charset="0"/>
              </a:rPr>
              <a:t>και η γωνία πρόσπτωσης είναι σταθερές </a:t>
            </a:r>
          </a:p>
          <a:p>
            <a:pPr marL="285750" lvl="1" algn="just" eaLnBrk="1" hangingPunct="1">
              <a:lnSpc>
                <a:spcPct val="80000"/>
              </a:lnSpc>
              <a:defRPr/>
            </a:pPr>
            <a:endParaRPr lang="el-GR" sz="1600" dirty="0">
              <a:latin typeface="Calibri" pitchFamily="34" charset="0"/>
              <a:cs typeface="Calibri" pitchFamily="34" charset="0"/>
            </a:endParaRPr>
          </a:p>
          <a:p>
            <a:pPr marL="285750" lvl="1" algn="just" eaLnBrk="1" hangingPunct="1">
              <a:lnSpc>
                <a:spcPct val="80000"/>
              </a:lnSpc>
              <a:buFontTx/>
              <a:buNone/>
              <a:defRPr/>
            </a:pPr>
            <a:r>
              <a:rPr lang="pt-BR" sz="1600" b="1" dirty="0">
                <a:latin typeface="Calibri" pitchFamily="34" charset="0"/>
                <a:cs typeface="Calibri" pitchFamily="34" charset="0"/>
              </a:rPr>
              <a:t>2</a:t>
            </a:r>
            <a:r>
              <a:rPr lang="el-GR" sz="1600" b="1" dirty="0">
                <a:latin typeface="Calibri" pitchFamily="34" charset="0"/>
                <a:cs typeface="Calibri" pitchFamily="34" charset="0"/>
              </a:rPr>
              <a:t>. Ζώνη διάθλασης (</a:t>
            </a:r>
            <a:r>
              <a:rPr lang="pt-BR" sz="1600" b="1" dirty="0">
                <a:latin typeface="Calibri" pitchFamily="34" charset="0"/>
                <a:cs typeface="Calibri" pitchFamily="34" charset="0"/>
              </a:rPr>
              <a:t>Refraction zone</a:t>
            </a:r>
            <a:r>
              <a:rPr lang="el-GR" sz="1600" b="1" dirty="0">
                <a:latin typeface="Calibri" pitchFamily="34" charset="0"/>
                <a:cs typeface="Calibri" pitchFamily="34" charset="0"/>
              </a:rPr>
              <a:t>)</a:t>
            </a:r>
            <a:r>
              <a:rPr lang="pt-BR" sz="1600" b="1" dirty="0">
                <a:latin typeface="Calibri" pitchFamily="34" charset="0"/>
                <a:cs typeface="Calibri" pitchFamily="34" charset="0"/>
              </a:rPr>
              <a:t> (h &lt; L/2, h &gt; </a:t>
            </a:r>
            <a:r>
              <a:rPr lang="el-GR" sz="1600" b="1" dirty="0">
                <a:latin typeface="Calibri" pitchFamily="34" charset="0"/>
                <a:cs typeface="Calibri" pitchFamily="34" charset="0"/>
              </a:rPr>
              <a:t>1.25</a:t>
            </a:r>
            <a:r>
              <a:rPr lang="pt-BR" sz="1600" b="1" dirty="0">
                <a:latin typeface="Calibri" pitchFamily="34" charset="0"/>
                <a:cs typeface="Calibri" pitchFamily="34" charset="0"/>
              </a:rPr>
              <a:t> H</a:t>
            </a:r>
            <a:r>
              <a:rPr lang="el-GR" sz="1600" b="1" dirty="0">
                <a:latin typeface="Calibri" pitchFamily="34" charset="0"/>
                <a:cs typeface="Calibri" pitchFamily="34" charset="0"/>
              </a:rPr>
              <a:t> </a:t>
            </a:r>
            <a:r>
              <a:rPr lang="en-US" sz="1600" b="1" dirty="0">
                <a:latin typeface="Calibri" pitchFamily="34" charset="0"/>
                <a:cs typeface="Calibri" pitchFamily="34" charset="0"/>
              </a:rPr>
              <a:t>(</a:t>
            </a:r>
            <a:r>
              <a:rPr lang="el-GR" sz="1600" b="1" dirty="0">
                <a:latin typeface="Calibri" pitchFamily="34" charset="0"/>
                <a:cs typeface="Calibri" pitchFamily="34" charset="0"/>
              </a:rPr>
              <a:t>Η</a:t>
            </a:r>
            <a:r>
              <a:rPr lang="en-US" sz="1600" b="1" baseline="-25000" dirty="0">
                <a:latin typeface="Calibri" pitchFamily="34" charset="0"/>
                <a:cs typeface="Calibri" pitchFamily="34" charset="0"/>
              </a:rPr>
              <a:t>b</a:t>
            </a:r>
            <a:r>
              <a:rPr lang="en-US" sz="1600" b="1" dirty="0">
                <a:latin typeface="Calibri" pitchFamily="34" charset="0"/>
                <a:cs typeface="Calibri" pitchFamily="34" charset="0"/>
              </a:rPr>
              <a:t>/h</a:t>
            </a:r>
            <a:r>
              <a:rPr lang="en-US" sz="1600" b="1" baseline="-25000" dirty="0">
                <a:latin typeface="Calibri" pitchFamily="34" charset="0"/>
                <a:cs typeface="Calibri" pitchFamily="34" charset="0"/>
              </a:rPr>
              <a:t>b</a:t>
            </a:r>
            <a:r>
              <a:rPr lang="en-US" sz="1600" b="1" dirty="0">
                <a:latin typeface="Calibri" pitchFamily="34" charset="0"/>
                <a:cs typeface="Calibri" pitchFamily="34" charset="0"/>
              </a:rPr>
              <a:t>≈0. 8)</a:t>
            </a:r>
            <a:r>
              <a:rPr lang="pt-BR" sz="1600" b="1" dirty="0">
                <a:latin typeface="Calibri" pitchFamily="34" charset="0"/>
                <a:cs typeface="Calibri" pitchFamily="34" charset="0"/>
              </a:rPr>
              <a:t>) </a:t>
            </a:r>
            <a:endParaRPr lang="el-GR" sz="1600" b="1" dirty="0">
              <a:latin typeface="Calibri" pitchFamily="34" charset="0"/>
              <a:cs typeface="Calibri" pitchFamily="34" charset="0"/>
            </a:endParaRPr>
          </a:p>
          <a:p>
            <a:pPr marL="447675" indent="-285750" algn="just" eaLnBrk="1" hangingPunct="1">
              <a:lnSpc>
                <a:spcPct val="80000"/>
              </a:lnSpc>
              <a:defRPr/>
            </a:pPr>
            <a:r>
              <a:rPr lang="el-GR" sz="1600" dirty="0">
                <a:latin typeface="Calibri" pitchFamily="34" charset="0"/>
                <a:cs typeface="Calibri" pitchFamily="34" charset="0"/>
              </a:rPr>
              <a:t>Τα κύματα νοιώθουν τον πυθμένα </a:t>
            </a:r>
          </a:p>
          <a:p>
            <a:pPr marL="447675" indent="-285750" algn="just" eaLnBrk="1" hangingPunct="1">
              <a:lnSpc>
                <a:spcPct val="80000"/>
              </a:lnSpc>
              <a:defRPr/>
            </a:pPr>
            <a:r>
              <a:rPr lang="el-GR" sz="1600" dirty="0">
                <a:latin typeface="Calibri" pitchFamily="34" charset="0"/>
                <a:cs typeface="Calibri" pitchFamily="34" charset="0"/>
              </a:rPr>
              <a:t>Το μήκος κύματος </a:t>
            </a:r>
            <a:r>
              <a:rPr lang="en-GB" sz="1600" dirty="0">
                <a:latin typeface="Calibri" pitchFamily="34" charset="0"/>
                <a:cs typeface="Calibri" pitchFamily="34" charset="0"/>
              </a:rPr>
              <a:t>L </a:t>
            </a:r>
            <a:r>
              <a:rPr lang="el-GR" sz="1600" dirty="0">
                <a:latin typeface="Calibri" pitchFamily="34" charset="0"/>
                <a:cs typeface="Calibri" pitchFamily="34" charset="0"/>
              </a:rPr>
              <a:t>και η ταχύτητα </a:t>
            </a:r>
            <a:r>
              <a:rPr lang="en-GB" sz="1600" dirty="0">
                <a:latin typeface="Calibri" pitchFamily="34" charset="0"/>
                <a:cs typeface="Calibri" pitchFamily="34" charset="0"/>
              </a:rPr>
              <a:t>C</a:t>
            </a:r>
            <a:r>
              <a:rPr lang="el-GR" sz="1600" dirty="0">
                <a:latin typeface="Calibri" pitchFamily="34" charset="0"/>
                <a:cs typeface="Calibri" pitchFamily="34" charset="0"/>
              </a:rPr>
              <a:t> αλλάζουν αλλά η  περίοδος Τ μένει σταθερή </a:t>
            </a:r>
          </a:p>
          <a:p>
            <a:pPr marL="447675" indent="-285750" algn="just" eaLnBrk="1" hangingPunct="1">
              <a:lnSpc>
                <a:spcPct val="80000"/>
              </a:lnSpc>
              <a:defRPr/>
            </a:pPr>
            <a:r>
              <a:rPr lang="el-GR" sz="1600" dirty="0">
                <a:latin typeface="Calibri" pitchFamily="34" charset="0"/>
                <a:cs typeface="Calibri" pitchFamily="34" charset="0"/>
              </a:rPr>
              <a:t>Οι κορυφές τείνουν να γίνουν παράλληλες με την ακτή</a:t>
            </a:r>
          </a:p>
          <a:p>
            <a:pPr marL="447675" indent="-285750" algn="just" eaLnBrk="1" hangingPunct="1">
              <a:lnSpc>
                <a:spcPct val="80000"/>
              </a:lnSpc>
              <a:defRPr/>
            </a:pPr>
            <a:r>
              <a:rPr lang="el-GR" sz="1600" dirty="0">
                <a:latin typeface="Calibri" pitchFamily="34" charset="0"/>
                <a:cs typeface="Calibri" pitchFamily="34" charset="0"/>
              </a:rPr>
              <a:t>Τα κύματα «πυργώνουν» (γίνονται απότομα) και σπάζουν</a:t>
            </a:r>
          </a:p>
          <a:p>
            <a:pPr marL="285750" lvl="1" algn="just" eaLnBrk="1" hangingPunct="1">
              <a:lnSpc>
                <a:spcPct val="80000"/>
              </a:lnSpc>
              <a:buFontTx/>
              <a:buNone/>
              <a:defRPr/>
            </a:pPr>
            <a:r>
              <a:rPr lang="el-GR" sz="1600" dirty="0">
                <a:latin typeface="Calibri" pitchFamily="34" charset="0"/>
                <a:cs typeface="Calibri" pitchFamily="34" charset="0"/>
              </a:rPr>
              <a:t>	</a:t>
            </a:r>
          </a:p>
          <a:p>
            <a:pPr marL="285750" lvl="1" algn="just" eaLnBrk="1" hangingPunct="1">
              <a:lnSpc>
                <a:spcPct val="80000"/>
              </a:lnSpc>
              <a:buFontTx/>
              <a:buNone/>
              <a:defRPr/>
            </a:pPr>
            <a:r>
              <a:rPr lang="en-GB" sz="1600" b="1" dirty="0">
                <a:latin typeface="Calibri" pitchFamily="34" charset="0"/>
                <a:cs typeface="Calibri" pitchFamily="34" charset="0"/>
              </a:rPr>
              <a:t>3</a:t>
            </a:r>
            <a:r>
              <a:rPr lang="el-GR" sz="1600" b="1" dirty="0">
                <a:latin typeface="Calibri" pitchFamily="34" charset="0"/>
                <a:cs typeface="Calibri" pitchFamily="34" charset="0"/>
              </a:rPr>
              <a:t>. Ζώνη </a:t>
            </a:r>
            <a:r>
              <a:rPr lang="el-GR" sz="1600" b="1" dirty="0" err="1">
                <a:latin typeface="Calibri" pitchFamily="34" charset="0"/>
                <a:cs typeface="Calibri" pitchFamily="34" charset="0"/>
              </a:rPr>
              <a:t>κυματωγής</a:t>
            </a:r>
            <a:r>
              <a:rPr lang="el-GR" sz="1600" b="1" dirty="0">
                <a:latin typeface="Calibri" pitchFamily="34" charset="0"/>
                <a:cs typeface="Calibri" pitchFamily="34" charset="0"/>
              </a:rPr>
              <a:t>, μεταξύ του σημείου θραύσης και της παράλιας (</a:t>
            </a:r>
            <a:r>
              <a:rPr lang="en-GB" sz="1600" b="1" dirty="0">
                <a:latin typeface="Calibri" pitchFamily="34" charset="0"/>
                <a:cs typeface="Calibri" pitchFamily="34" charset="0"/>
              </a:rPr>
              <a:t>Surf zone, h &lt; </a:t>
            </a:r>
            <a:r>
              <a:rPr lang="el-GR" sz="1600" b="1" dirty="0">
                <a:latin typeface="Calibri" pitchFamily="34" charset="0"/>
                <a:cs typeface="Calibri" pitchFamily="34" charset="0"/>
              </a:rPr>
              <a:t>1.25</a:t>
            </a:r>
            <a:r>
              <a:rPr lang="en-GB" sz="1600" b="1" dirty="0">
                <a:latin typeface="Calibri" pitchFamily="34" charset="0"/>
                <a:cs typeface="Calibri" pitchFamily="34" charset="0"/>
              </a:rPr>
              <a:t> </a:t>
            </a:r>
            <a:r>
              <a:rPr lang="el-GR" sz="1600" b="1" dirty="0">
                <a:latin typeface="Calibri" pitchFamily="34" charset="0"/>
                <a:cs typeface="Calibri" pitchFamily="34" charset="0"/>
              </a:rPr>
              <a:t>Η</a:t>
            </a:r>
            <a:r>
              <a:rPr lang="en-GB" sz="1600" b="1" dirty="0">
                <a:latin typeface="Calibri" pitchFamily="34" charset="0"/>
                <a:cs typeface="Calibri" pitchFamily="34" charset="0"/>
              </a:rPr>
              <a:t>) </a:t>
            </a:r>
            <a:endParaRPr lang="el-GR" sz="1600" b="1" dirty="0">
              <a:latin typeface="Calibri" pitchFamily="34" charset="0"/>
              <a:cs typeface="Calibri" pitchFamily="34" charset="0"/>
            </a:endParaRPr>
          </a:p>
          <a:p>
            <a:pPr marL="447675" lvl="1" indent="-266700" algn="just" eaLnBrk="1" hangingPunct="1">
              <a:lnSpc>
                <a:spcPct val="80000"/>
              </a:lnSpc>
              <a:defRPr/>
            </a:pPr>
            <a:r>
              <a:rPr lang="el-GR" sz="1600" dirty="0">
                <a:latin typeface="Calibri" pitchFamily="34" charset="0"/>
                <a:cs typeface="Calibri" pitchFamily="34" charset="0"/>
              </a:rPr>
              <a:t>Το σημείο θραύσης δεν είναι σταθερό αφού εξαρτάται από το ύψος του κύματος </a:t>
            </a:r>
          </a:p>
          <a:p>
            <a:pPr marL="447675" lvl="1" indent="-266700" algn="just" eaLnBrk="1" hangingPunct="1">
              <a:lnSpc>
                <a:spcPct val="80000"/>
              </a:lnSpc>
              <a:defRPr/>
            </a:pPr>
            <a:r>
              <a:rPr lang="el-GR" sz="1600" dirty="0">
                <a:latin typeface="Calibri" pitchFamily="34" charset="0"/>
                <a:cs typeface="Calibri" pitchFamily="34" charset="0"/>
              </a:rPr>
              <a:t>Η ζώνη αυτή είναι ιδιαίτερα σημαντική για την μορφοδυναμική</a:t>
            </a:r>
            <a:r>
              <a:rPr lang="en-US" sz="1600" dirty="0">
                <a:latin typeface="Calibri" pitchFamily="34" charset="0"/>
                <a:cs typeface="Calibri" pitchFamily="34" charset="0"/>
              </a:rPr>
              <a:t>. </a:t>
            </a:r>
            <a:r>
              <a:rPr lang="el-GR" sz="1600" dirty="0">
                <a:latin typeface="Calibri" pitchFamily="34" charset="0"/>
                <a:cs typeface="Calibri" pitchFamily="34" charset="0"/>
              </a:rPr>
              <a:t>Αυτή είναι η περιοχή των ρευμάτων παράλληλα προς την ακτή (</a:t>
            </a:r>
            <a:r>
              <a:rPr lang="en-GB" sz="1600" i="1" dirty="0">
                <a:latin typeface="Calibri" pitchFamily="34" charset="0"/>
                <a:cs typeface="Calibri" pitchFamily="34" charset="0"/>
              </a:rPr>
              <a:t>alongshore currents</a:t>
            </a:r>
            <a:r>
              <a:rPr lang="el-GR" sz="1600" i="1" dirty="0">
                <a:latin typeface="Calibri" pitchFamily="34" charset="0"/>
                <a:cs typeface="Calibri" pitchFamily="34" charset="0"/>
              </a:rPr>
              <a:t>)</a:t>
            </a:r>
            <a:endParaRPr lang="en-GB" sz="1600" dirty="0">
              <a:latin typeface="Calibri" pitchFamily="34" charset="0"/>
              <a:cs typeface="Calibri" pitchFamily="34" charset="0"/>
            </a:endParaRPr>
          </a:p>
          <a:p>
            <a:pPr marL="285750" lvl="1" algn="just" eaLnBrk="1" hangingPunct="1">
              <a:lnSpc>
                <a:spcPct val="80000"/>
              </a:lnSpc>
              <a:buFontTx/>
              <a:buNone/>
              <a:defRPr/>
            </a:pPr>
            <a:endParaRPr lang="el-GR" sz="1600" dirty="0">
              <a:latin typeface="Calibri" pitchFamily="34" charset="0"/>
              <a:cs typeface="Calibri" pitchFamily="34" charset="0"/>
            </a:endParaRPr>
          </a:p>
          <a:p>
            <a:pPr marL="285750" lvl="1" algn="just" eaLnBrk="1" hangingPunct="1">
              <a:lnSpc>
                <a:spcPct val="80000"/>
              </a:lnSpc>
              <a:buFontTx/>
              <a:buNone/>
              <a:defRPr/>
            </a:pPr>
            <a:r>
              <a:rPr lang="en-GB" sz="1600" b="1" dirty="0">
                <a:latin typeface="Calibri" pitchFamily="34" charset="0"/>
                <a:cs typeface="Calibri" pitchFamily="34" charset="0"/>
              </a:rPr>
              <a:t>4</a:t>
            </a:r>
            <a:r>
              <a:rPr lang="el-GR" sz="1600" b="1" dirty="0">
                <a:latin typeface="Calibri" pitchFamily="34" charset="0"/>
                <a:cs typeface="Calibri" pitchFamily="34" charset="0"/>
              </a:rPr>
              <a:t>.</a:t>
            </a:r>
            <a:r>
              <a:rPr lang="en-GB" sz="1600" b="1" dirty="0">
                <a:latin typeface="Calibri" pitchFamily="34" charset="0"/>
                <a:cs typeface="Calibri" pitchFamily="34" charset="0"/>
              </a:rPr>
              <a:t> </a:t>
            </a:r>
            <a:r>
              <a:rPr lang="el-GR" sz="1600" b="1" dirty="0">
                <a:latin typeface="Calibri" pitchFamily="34" charset="0"/>
                <a:cs typeface="Calibri" pitchFamily="34" charset="0"/>
              </a:rPr>
              <a:t>Η ζώνη διάβροχης (</a:t>
            </a:r>
            <a:r>
              <a:rPr lang="en-GB" sz="1600" b="1" dirty="0">
                <a:latin typeface="Calibri" pitchFamily="34" charset="0"/>
                <a:cs typeface="Calibri" pitchFamily="34" charset="0"/>
              </a:rPr>
              <a:t>Swash zone</a:t>
            </a:r>
            <a:r>
              <a:rPr lang="el-GR" sz="1600" b="1" dirty="0">
                <a:latin typeface="Calibri" pitchFamily="34" charset="0"/>
                <a:cs typeface="Calibri" pitchFamily="34" charset="0"/>
              </a:rPr>
              <a:t>) </a:t>
            </a:r>
            <a:endParaRPr lang="el-GR" sz="1600" dirty="0">
              <a:latin typeface="Calibri" pitchFamily="34" charset="0"/>
              <a:cs typeface="Calibri" pitchFamily="34" charset="0"/>
            </a:endParaRPr>
          </a:p>
          <a:p>
            <a:pPr marL="285750" lvl="1" algn="just" eaLnBrk="1" hangingPunct="1">
              <a:lnSpc>
                <a:spcPct val="80000"/>
              </a:lnSpc>
              <a:buFontTx/>
              <a:buNone/>
              <a:defRPr/>
            </a:pPr>
            <a:r>
              <a:rPr lang="el-GR" sz="1600" dirty="0">
                <a:latin typeface="Calibri" pitchFamily="34" charset="0"/>
                <a:cs typeface="Calibri" pitchFamily="34" charset="0"/>
              </a:rPr>
              <a:t>	μεταξύ του χαμηλότερου σημείου της εκτεθειμένης παράλιας και το υψηλότερο σημείο που φθάνουν τα κύματα</a:t>
            </a:r>
            <a:r>
              <a:rPr lang="en-US" sz="1600" dirty="0">
                <a:latin typeface="Calibri" pitchFamily="34" charset="0"/>
                <a:cs typeface="Calibri" pitchFamily="34" charset="0"/>
              </a:rPr>
              <a:t>. </a:t>
            </a:r>
            <a:r>
              <a:rPr lang="el-GR" sz="1600" dirty="0">
                <a:latin typeface="Calibri" pitchFamily="34" charset="0"/>
                <a:cs typeface="Calibri" pitchFamily="34" charset="0"/>
              </a:rPr>
              <a:t>Ιδιαίτερα σημαντική</a:t>
            </a:r>
            <a:r>
              <a:rPr lang="en-US" sz="1600" dirty="0">
                <a:latin typeface="Calibri" pitchFamily="34" charset="0"/>
                <a:cs typeface="Calibri" pitchFamily="34" charset="0"/>
              </a:rPr>
              <a:t>, </a:t>
            </a:r>
            <a:r>
              <a:rPr lang="el-GR" sz="1600" dirty="0">
                <a:latin typeface="Calibri" pitchFamily="34" charset="0"/>
                <a:cs typeface="Calibri" pitchFamily="34" charset="0"/>
              </a:rPr>
              <a:t>αφού λαμβάνει χώρα μεγάλη μεταφορά ιζημάτων </a:t>
            </a:r>
            <a:r>
              <a:rPr lang="en-GB" sz="1600" dirty="0">
                <a:latin typeface="Calibri" pitchFamily="34" charset="0"/>
                <a:cs typeface="Calibri" pitchFamily="34" charset="0"/>
              </a:rPr>
              <a:t>	</a:t>
            </a:r>
            <a:endParaRPr lang="el-GR" sz="16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2483768" y="5877272"/>
            <a:ext cx="4321175" cy="366712"/>
          </a:xfrm>
          <a:prstGeom prst="rect">
            <a:avLst/>
          </a:prstGeom>
          <a:noFill/>
          <a:ln w="9525">
            <a:noFill/>
            <a:miter lim="800000"/>
            <a:headEnd/>
            <a:tailEnd/>
          </a:ln>
        </p:spPr>
        <p:txBody>
          <a:bodyPr>
            <a:spAutoFit/>
          </a:bodyPr>
          <a:lstStyle/>
          <a:p>
            <a:r>
              <a:rPr lang="el-GR" sz="1800" b="1" dirty="0">
                <a:solidFill>
                  <a:srgbClr val="176FB1"/>
                </a:solidFill>
                <a:latin typeface="Calibri" pitchFamily="34" charset="0"/>
                <a:cs typeface="Calibri" pitchFamily="34" charset="0"/>
              </a:rPr>
              <a:t>Σχήμα</a:t>
            </a:r>
            <a:r>
              <a:rPr lang="en-US" sz="1800" b="1" dirty="0">
                <a:solidFill>
                  <a:srgbClr val="176FB1"/>
                </a:solidFill>
                <a:latin typeface="Calibri" pitchFamily="34" charset="0"/>
                <a:cs typeface="Calibri" pitchFamily="34" charset="0"/>
              </a:rPr>
              <a:t> 7.4</a:t>
            </a:r>
            <a:r>
              <a:rPr lang="el-GR" sz="1800" b="1" dirty="0">
                <a:solidFill>
                  <a:srgbClr val="176FB1"/>
                </a:solidFill>
                <a:latin typeface="Calibri" pitchFamily="34" charset="0"/>
                <a:cs typeface="Calibri" pitchFamily="34" charset="0"/>
              </a:rPr>
              <a:t> </a:t>
            </a:r>
            <a:r>
              <a:rPr lang="el-GR" sz="1800" dirty="0">
                <a:solidFill>
                  <a:srgbClr val="176FB1"/>
                </a:solidFill>
                <a:latin typeface="Calibri" pitchFamily="34" charset="0"/>
                <a:cs typeface="Calibri" pitchFamily="34" charset="0"/>
              </a:rPr>
              <a:t> Κυματικές ζώνες</a:t>
            </a:r>
            <a:r>
              <a:rPr lang="en-GB" sz="1800" dirty="0">
                <a:solidFill>
                  <a:srgbClr val="176FB1"/>
                </a:solidFill>
                <a:latin typeface="Calibri" pitchFamily="34" charset="0"/>
                <a:cs typeface="Calibri" pitchFamily="34" charset="0"/>
              </a:rPr>
              <a:t> (Dyer, 1986)</a:t>
            </a:r>
          </a:p>
        </p:txBody>
      </p:sp>
      <p:grpSp>
        <p:nvGrpSpPr>
          <p:cNvPr id="2" name="8 - Ομάδα"/>
          <p:cNvGrpSpPr>
            <a:grpSpLocks/>
          </p:cNvGrpSpPr>
          <p:nvPr/>
        </p:nvGrpSpPr>
        <p:grpSpPr bwMode="auto">
          <a:xfrm>
            <a:off x="323528" y="980728"/>
            <a:ext cx="8424863" cy="4752975"/>
            <a:chOff x="250825" y="692150"/>
            <a:chExt cx="8424863" cy="4752975"/>
          </a:xfrm>
        </p:grpSpPr>
        <p:sp>
          <p:nvSpPr>
            <p:cNvPr id="5" name="4 - Ορθογώνιο"/>
            <p:cNvSpPr/>
            <p:nvPr/>
          </p:nvSpPr>
          <p:spPr>
            <a:xfrm>
              <a:off x="250825" y="692150"/>
              <a:ext cx="8424863" cy="4752975"/>
            </a:xfrm>
            <a:prstGeom prst="rect">
              <a:avLst/>
            </a:prstGeom>
            <a:solidFill>
              <a:srgbClr val="E5E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pic>
          <p:nvPicPr>
            <p:cNvPr id="55301" name="4 - Εικόνα" descr="2iφ.png"/>
            <p:cNvPicPr>
              <a:picLocks noChangeAspect="1"/>
            </p:cNvPicPr>
            <p:nvPr/>
          </p:nvPicPr>
          <p:blipFill>
            <a:blip r:embed="rId2" cstate="print"/>
            <a:srcRect/>
            <a:stretch>
              <a:fillRect/>
            </a:stretch>
          </p:blipFill>
          <p:spPr bwMode="auto">
            <a:xfrm>
              <a:off x="468386" y="908720"/>
              <a:ext cx="7920038" cy="4176713"/>
            </a:xfrm>
            <a:prstGeom prst="rect">
              <a:avLst/>
            </a:prstGeom>
            <a:noFill/>
            <a:ln w="9525">
              <a:noFill/>
              <a:miter lim="800000"/>
              <a:headEnd/>
              <a:tailEnd/>
            </a:ln>
          </p:spPr>
        </p:pic>
        <p:sp>
          <p:nvSpPr>
            <p:cNvPr id="55302" name="Text Box 15"/>
            <p:cNvSpPr txBox="1">
              <a:spLocks noChangeArrowheads="1"/>
            </p:cNvSpPr>
            <p:nvPr/>
          </p:nvSpPr>
          <p:spPr bwMode="auto">
            <a:xfrm>
              <a:off x="7276735" y="2778623"/>
              <a:ext cx="943746" cy="397063"/>
            </a:xfrm>
            <a:prstGeom prst="rect">
              <a:avLst/>
            </a:prstGeom>
            <a:noFill/>
            <a:ln w="9525">
              <a:noFill/>
              <a:miter lim="800000"/>
              <a:headEnd/>
              <a:tailEnd/>
            </a:ln>
          </p:spPr>
          <p:txBody>
            <a:bodyPr>
              <a:spAutoFit/>
            </a:bodyPr>
            <a:lstStyle/>
            <a:p>
              <a:pPr algn="ctr"/>
              <a:r>
                <a:rPr lang="en-US" sz="2000" b="1">
                  <a:solidFill>
                    <a:srgbClr val="000000"/>
                  </a:solidFill>
                  <a:latin typeface="Calibri" pitchFamily="34" charset="0"/>
                </a:rPr>
                <a:t>h = L/2</a:t>
              </a:r>
              <a:endParaRPr lang="el-GR" sz="2000" b="1">
                <a:solidFill>
                  <a:srgbClr val="000000"/>
                </a:solidFill>
                <a:latin typeface="Calibri" pitchFamily="34" charset="0"/>
              </a:endParaRPr>
            </a:p>
          </p:txBody>
        </p:sp>
      </p:grpSp>
      <p:sp>
        <p:nvSpPr>
          <p:cNvPr id="7"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8" name="7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8B0B6-1F01-DED1-D7E0-B020CE4F6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40898"/>
            <a:ext cx="5234523" cy="5207400"/>
          </a:xfrm>
          <a:prstGeom prst="rect">
            <a:avLst/>
          </a:prstGeom>
        </p:spPr>
      </p:pic>
      <p:sp>
        <p:nvSpPr>
          <p:cNvPr id="5" name="TextBox 4">
            <a:extLst>
              <a:ext uri="{FF2B5EF4-FFF2-40B4-BE49-F238E27FC236}">
                <a16:creationId xmlns:a16="http://schemas.microsoft.com/office/drawing/2014/main" id="{13AD2103-8B48-BC3A-E129-9E66373EE290}"/>
              </a:ext>
            </a:extLst>
          </p:cNvPr>
          <p:cNvSpPr txBox="1"/>
          <p:nvPr/>
        </p:nvSpPr>
        <p:spPr>
          <a:xfrm>
            <a:off x="323528" y="5417929"/>
            <a:ext cx="8568952" cy="1323439"/>
          </a:xfrm>
          <a:prstGeom prst="rect">
            <a:avLst/>
          </a:prstGeom>
          <a:noFill/>
        </p:spPr>
        <p:txBody>
          <a:bodyPr wrap="square">
            <a:spAutoFit/>
          </a:bodyPr>
          <a:lstStyle/>
          <a:p>
            <a:r>
              <a:rPr lang="el-GR" sz="1600" dirty="0">
                <a:solidFill>
                  <a:srgbClr val="176FB1"/>
                </a:solidFill>
                <a:latin typeface="+mj-lt"/>
              </a:rPr>
              <a:t>Αποτελέσματα υδροδυναμικού μοντέλου για την παραλία </a:t>
            </a:r>
            <a:r>
              <a:rPr lang="el-GR" sz="1600" dirty="0" err="1">
                <a:solidFill>
                  <a:srgbClr val="176FB1"/>
                </a:solidFill>
                <a:latin typeface="+mj-lt"/>
              </a:rPr>
              <a:t>Αμμουδάρας</a:t>
            </a:r>
            <a:r>
              <a:rPr lang="el-GR" sz="1600" dirty="0">
                <a:solidFill>
                  <a:srgbClr val="176FB1"/>
                </a:solidFill>
                <a:latin typeface="+mj-lt"/>
              </a:rPr>
              <a:t> Ηρακλείου. α) κυματικό ύψος (</a:t>
            </a:r>
            <a:r>
              <a:rPr lang="en-US" sz="1600" dirty="0">
                <a:solidFill>
                  <a:srgbClr val="176FB1"/>
                </a:solidFill>
                <a:latin typeface="+mj-lt"/>
              </a:rPr>
              <a:t>m) </a:t>
            </a:r>
            <a:r>
              <a:rPr lang="el-GR" sz="1600" dirty="0">
                <a:solidFill>
                  <a:srgbClr val="176FB1"/>
                </a:solidFill>
                <a:latin typeface="+mj-lt"/>
              </a:rPr>
              <a:t>και </a:t>
            </a:r>
            <a:r>
              <a:rPr lang="en-US" sz="1600" dirty="0">
                <a:solidFill>
                  <a:srgbClr val="176FB1"/>
                </a:solidFill>
                <a:latin typeface="+mj-lt"/>
              </a:rPr>
              <a:t> b </a:t>
            </a:r>
            <a:r>
              <a:rPr lang="el-GR" sz="1600" dirty="0">
                <a:solidFill>
                  <a:srgbClr val="176FB1"/>
                </a:solidFill>
                <a:latin typeface="+mj-lt"/>
              </a:rPr>
              <a:t>μέσα κυματογενή ρεύματα κάτω από </a:t>
            </a:r>
            <a:r>
              <a:rPr lang="en-US" sz="1600" dirty="0">
                <a:solidFill>
                  <a:srgbClr val="176FB1"/>
                </a:solidFill>
                <a:latin typeface="+mj-lt"/>
              </a:rPr>
              <a:t>Hs  1.1 m </a:t>
            </a:r>
            <a:r>
              <a:rPr lang="el-GR" sz="1600" dirty="0">
                <a:solidFill>
                  <a:srgbClr val="176FB1"/>
                </a:solidFill>
                <a:latin typeface="+mj-lt"/>
              </a:rPr>
              <a:t>και </a:t>
            </a:r>
            <a:r>
              <a:rPr lang="en-US" sz="1600" dirty="0" err="1">
                <a:solidFill>
                  <a:srgbClr val="176FB1"/>
                </a:solidFill>
                <a:latin typeface="+mj-lt"/>
              </a:rPr>
              <a:t>Tp</a:t>
            </a:r>
            <a:r>
              <a:rPr lang="en-US" sz="1600" dirty="0">
                <a:solidFill>
                  <a:srgbClr val="176FB1"/>
                </a:solidFill>
                <a:latin typeface="+mj-lt"/>
              </a:rPr>
              <a:t> 6.2 s </a:t>
            </a:r>
            <a:r>
              <a:rPr lang="el-GR" sz="1600" dirty="0">
                <a:solidFill>
                  <a:srgbClr val="176FB1"/>
                </a:solidFill>
                <a:latin typeface="+mj-lt"/>
              </a:rPr>
              <a:t>και </a:t>
            </a:r>
            <a:r>
              <a:rPr lang="el-GR" sz="1600" dirty="0" err="1">
                <a:solidFill>
                  <a:srgbClr val="176FB1"/>
                </a:solidFill>
                <a:latin typeface="+mj-lt"/>
              </a:rPr>
              <a:t>διέυθυνση</a:t>
            </a:r>
            <a:r>
              <a:rPr lang="el-GR" sz="1600" dirty="0">
                <a:solidFill>
                  <a:srgbClr val="176FB1"/>
                </a:solidFill>
                <a:latin typeface="+mj-lt"/>
              </a:rPr>
              <a:t> από </a:t>
            </a:r>
            <a:r>
              <a:rPr lang="en-US" sz="1600" dirty="0">
                <a:solidFill>
                  <a:srgbClr val="176FB1"/>
                </a:solidFill>
                <a:latin typeface="+mj-lt"/>
              </a:rPr>
              <a:t>350</a:t>
            </a:r>
            <a:r>
              <a:rPr lang="el-GR" sz="1600" baseline="30000" dirty="0">
                <a:solidFill>
                  <a:srgbClr val="176FB1"/>
                </a:solidFill>
                <a:latin typeface="+mj-lt"/>
              </a:rPr>
              <a:t>0</a:t>
            </a:r>
            <a:r>
              <a:rPr lang="el-GR" sz="1600" dirty="0">
                <a:solidFill>
                  <a:srgbClr val="176FB1"/>
                </a:solidFill>
                <a:latin typeface="+mj-lt"/>
              </a:rPr>
              <a:t> </a:t>
            </a:r>
            <a:r>
              <a:rPr lang="en-US" sz="1600" dirty="0">
                <a:solidFill>
                  <a:srgbClr val="176FB1"/>
                </a:solidFill>
                <a:latin typeface="+mj-lt"/>
              </a:rPr>
              <a:t>N. c</a:t>
            </a:r>
            <a:r>
              <a:rPr lang="el-GR" sz="1600" dirty="0">
                <a:solidFill>
                  <a:srgbClr val="176FB1"/>
                </a:solidFill>
                <a:latin typeface="+mj-lt"/>
              </a:rPr>
              <a:t>)</a:t>
            </a:r>
            <a:r>
              <a:rPr lang="en-US" sz="1600" dirty="0">
                <a:solidFill>
                  <a:srgbClr val="176FB1"/>
                </a:solidFill>
                <a:latin typeface="+mj-lt"/>
              </a:rPr>
              <a:t> </a:t>
            </a:r>
            <a:r>
              <a:rPr lang="el-GR" sz="1600" dirty="0">
                <a:solidFill>
                  <a:srgbClr val="176FB1"/>
                </a:solidFill>
                <a:latin typeface="+mj-lt"/>
              </a:rPr>
              <a:t>κυματικό ύψος </a:t>
            </a:r>
            <a:r>
              <a:rPr lang="en-US" sz="1600" dirty="0">
                <a:solidFill>
                  <a:srgbClr val="176FB1"/>
                </a:solidFill>
                <a:latin typeface="+mj-lt"/>
              </a:rPr>
              <a:t>(m) </a:t>
            </a:r>
            <a:r>
              <a:rPr lang="el-GR" sz="1600" dirty="0">
                <a:solidFill>
                  <a:srgbClr val="176FB1"/>
                </a:solidFill>
                <a:latin typeface="+mj-lt"/>
              </a:rPr>
              <a:t>και </a:t>
            </a:r>
            <a:r>
              <a:rPr lang="en-US" sz="1600" dirty="0">
                <a:solidFill>
                  <a:srgbClr val="176FB1"/>
                </a:solidFill>
                <a:latin typeface="+mj-lt"/>
              </a:rPr>
              <a:t>d</a:t>
            </a:r>
            <a:r>
              <a:rPr lang="el-GR" sz="1600" dirty="0">
                <a:solidFill>
                  <a:srgbClr val="176FB1"/>
                </a:solidFill>
                <a:latin typeface="+mj-lt"/>
              </a:rPr>
              <a:t>)</a:t>
            </a:r>
            <a:r>
              <a:rPr lang="en-US" sz="1600" dirty="0">
                <a:solidFill>
                  <a:srgbClr val="176FB1"/>
                </a:solidFill>
                <a:latin typeface="+mj-lt"/>
              </a:rPr>
              <a:t> </a:t>
            </a:r>
            <a:r>
              <a:rPr lang="el-GR" sz="1600" dirty="0">
                <a:solidFill>
                  <a:srgbClr val="176FB1"/>
                </a:solidFill>
                <a:latin typeface="+mj-lt"/>
              </a:rPr>
              <a:t>κυματογενή ρεύματα κάτω από </a:t>
            </a:r>
            <a:r>
              <a:rPr lang="en-US" sz="1600" dirty="0">
                <a:solidFill>
                  <a:srgbClr val="176FB1"/>
                </a:solidFill>
                <a:latin typeface="+mj-lt"/>
              </a:rPr>
              <a:t>Hs </a:t>
            </a:r>
            <a:r>
              <a:rPr lang="el-GR" sz="1600" dirty="0">
                <a:solidFill>
                  <a:srgbClr val="176FB1"/>
                </a:solidFill>
                <a:latin typeface="+mj-lt"/>
              </a:rPr>
              <a:t>1</a:t>
            </a:r>
            <a:r>
              <a:rPr lang="en-US" sz="1600" dirty="0">
                <a:solidFill>
                  <a:srgbClr val="176FB1"/>
                </a:solidFill>
                <a:latin typeface="+mj-lt"/>
              </a:rPr>
              <a:t>.4 m </a:t>
            </a:r>
            <a:r>
              <a:rPr lang="el-GR" sz="1600" dirty="0">
                <a:solidFill>
                  <a:srgbClr val="176FB1"/>
                </a:solidFill>
                <a:latin typeface="+mj-lt"/>
              </a:rPr>
              <a:t>και </a:t>
            </a:r>
            <a:r>
              <a:rPr lang="en-US" sz="1600" dirty="0" err="1">
                <a:solidFill>
                  <a:srgbClr val="176FB1"/>
                </a:solidFill>
                <a:latin typeface="+mj-lt"/>
              </a:rPr>
              <a:t>Tp</a:t>
            </a:r>
            <a:r>
              <a:rPr lang="en-US" sz="1600" dirty="0">
                <a:solidFill>
                  <a:srgbClr val="176FB1"/>
                </a:solidFill>
                <a:latin typeface="+mj-lt"/>
              </a:rPr>
              <a:t> 6.4 s </a:t>
            </a:r>
            <a:r>
              <a:rPr lang="el-GR" sz="1600" dirty="0">
                <a:solidFill>
                  <a:srgbClr val="176FB1"/>
                </a:solidFill>
                <a:latin typeface="+mj-lt"/>
              </a:rPr>
              <a:t>και διεύθυνση </a:t>
            </a:r>
            <a:r>
              <a:rPr lang="en-US" sz="1600" dirty="0">
                <a:solidFill>
                  <a:srgbClr val="176FB1"/>
                </a:solidFill>
                <a:latin typeface="+mj-lt"/>
              </a:rPr>
              <a:t>45</a:t>
            </a:r>
            <a:r>
              <a:rPr lang="el-GR" sz="1600" baseline="30000" dirty="0">
                <a:solidFill>
                  <a:srgbClr val="176FB1"/>
                </a:solidFill>
                <a:latin typeface="+mj-lt"/>
              </a:rPr>
              <a:t>0</a:t>
            </a:r>
            <a:r>
              <a:rPr lang="en-US" sz="1600" dirty="0">
                <a:solidFill>
                  <a:srgbClr val="176FB1"/>
                </a:solidFill>
                <a:latin typeface="+mj-lt"/>
              </a:rPr>
              <a:t>N. e</a:t>
            </a:r>
            <a:r>
              <a:rPr lang="el-GR" sz="1600" dirty="0">
                <a:solidFill>
                  <a:srgbClr val="176FB1"/>
                </a:solidFill>
                <a:latin typeface="+mj-lt"/>
              </a:rPr>
              <a:t>)</a:t>
            </a:r>
            <a:r>
              <a:rPr lang="en-US" sz="1600" dirty="0">
                <a:solidFill>
                  <a:srgbClr val="176FB1"/>
                </a:solidFill>
                <a:latin typeface="+mj-lt"/>
              </a:rPr>
              <a:t> </a:t>
            </a:r>
            <a:r>
              <a:rPr lang="el-GR" sz="1600" dirty="0">
                <a:solidFill>
                  <a:srgbClr val="176FB1"/>
                </a:solidFill>
                <a:latin typeface="+mj-lt"/>
              </a:rPr>
              <a:t>βαθυμετρία και θέση του </a:t>
            </a:r>
            <a:r>
              <a:rPr lang="en-US" sz="1600" dirty="0">
                <a:solidFill>
                  <a:srgbClr val="176FB1"/>
                </a:solidFill>
                <a:latin typeface="+mj-lt"/>
              </a:rPr>
              <a:t>ADCP. f</a:t>
            </a:r>
            <a:r>
              <a:rPr lang="el-GR" sz="1600" dirty="0">
                <a:solidFill>
                  <a:srgbClr val="176FB1"/>
                </a:solidFill>
                <a:latin typeface="+mj-lt"/>
              </a:rPr>
              <a:t>)</a:t>
            </a:r>
            <a:r>
              <a:rPr lang="en-US" sz="1600" dirty="0">
                <a:solidFill>
                  <a:srgbClr val="176FB1"/>
                </a:solidFill>
                <a:latin typeface="+mj-lt"/>
              </a:rPr>
              <a:t> </a:t>
            </a:r>
            <a:r>
              <a:rPr lang="el-GR" sz="1600" dirty="0">
                <a:solidFill>
                  <a:srgbClr val="176FB1"/>
                </a:solidFill>
                <a:latin typeface="+mj-lt"/>
              </a:rPr>
              <a:t>μέση ταχύτητα ροής μέσα από τον ύφαλο </a:t>
            </a:r>
            <a:r>
              <a:rPr lang="en-US" sz="1600" dirty="0">
                <a:solidFill>
                  <a:srgbClr val="176FB1"/>
                </a:solidFill>
                <a:latin typeface="+mj-lt"/>
              </a:rPr>
              <a:t>(m </a:t>
            </a:r>
            <a:r>
              <a:rPr lang="el-GR" sz="1600" dirty="0">
                <a:solidFill>
                  <a:srgbClr val="176FB1"/>
                </a:solidFill>
                <a:latin typeface="+mj-lt"/>
              </a:rPr>
              <a:t>από το </a:t>
            </a:r>
            <a:r>
              <a:rPr lang="en-US" sz="1600" dirty="0">
                <a:solidFill>
                  <a:srgbClr val="176FB1"/>
                </a:solidFill>
                <a:latin typeface="+mj-lt"/>
              </a:rPr>
              <a:t>ADCP</a:t>
            </a:r>
            <a:r>
              <a:rPr lang="el-GR" sz="1600" dirty="0">
                <a:solidFill>
                  <a:srgbClr val="176FB1"/>
                </a:solidFill>
                <a:latin typeface="+mj-lt"/>
              </a:rPr>
              <a:t>)</a:t>
            </a:r>
            <a:r>
              <a:rPr lang="en-US" sz="1600" dirty="0">
                <a:solidFill>
                  <a:srgbClr val="176FB1"/>
                </a:solidFill>
                <a:latin typeface="+mj-lt"/>
              </a:rPr>
              <a:t>; 1</a:t>
            </a:r>
            <a:r>
              <a:rPr lang="el-GR" sz="1600" dirty="0">
                <a:solidFill>
                  <a:srgbClr val="176FB1"/>
                </a:solidFill>
                <a:latin typeface="+mj-lt"/>
              </a:rPr>
              <a:t>/11</a:t>
            </a:r>
            <a:r>
              <a:rPr lang="en-US" sz="1600" dirty="0">
                <a:solidFill>
                  <a:srgbClr val="176FB1"/>
                </a:solidFill>
                <a:latin typeface="+mj-lt"/>
              </a:rPr>
              <a:t>–3</a:t>
            </a:r>
            <a:r>
              <a:rPr lang="el-GR" sz="1600" dirty="0">
                <a:solidFill>
                  <a:srgbClr val="176FB1"/>
                </a:solidFill>
                <a:latin typeface="+mj-lt"/>
              </a:rPr>
              <a:t>/11</a:t>
            </a:r>
            <a:r>
              <a:rPr lang="en-US" sz="1600" dirty="0">
                <a:solidFill>
                  <a:srgbClr val="176FB1"/>
                </a:solidFill>
                <a:latin typeface="+mj-lt"/>
              </a:rPr>
              <a:t> 2014</a:t>
            </a:r>
            <a:r>
              <a:rPr lang="el-GR" sz="1600" dirty="0">
                <a:solidFill>
                  <a:srgbClr val="176FB1"/>
                </a:solidFill>
                <a:latin typeface="+mj-lt"/>
              </a:rPr>
              <a:t>. </a:t>
            </a:r>
            <a:r>
              <a:rPr lang="en-US" sz="1600" dirty="0">
                <a:solidFill>
                  <a:srgbClr val="176FB1"/>
                </a:solidFill>
                <a:latin typeface="+mj-lt"/>
              </a:rPr>
              <a:t>(Velegrakis et al., 2016)</a:t>
            </a:r>
            <a:endParaRPr lang="en-CH" sz="1600" dirty="0">
              <a:solidFill>
                <a:srgbClr val="176FB1"/>
              </a:solidFill>
              <a:latin typeface="+mj-lt"/>
            </a:endParaRPr>
          </a:p>
        </p:txBody>
      </p:sp>
    </p:spTree>
    <p:extLst>
      <p:ext uri="{BB962C8B-B14F-4D97-AF65-F5344CB8AC3E}">
        <p14:creationId xmlns:p14="http://schemas.microsoft.com/office/powerpoint/2010/main" val="254832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Υπότιτλος"/>
          <p:cNvSpPr txBox="1">
            <a:spLocks/>
          </p:cNvSpPr>
          <p:nvPr/>
        </p:nvSpPr>
        <p:spPr>
          <a:xfrm>
            <a:off x="749114" y="1340768"/>
            <a:ext cx="7920038" cy="5111750"/>
          </a:xfrm>
          <a:prstGeom prst="rect">
            <a:avLst/>
          </a:prstGeom>
          <a:noFill/>
          <a:ln w="79375" cmpd="thickThin">
            <a:noFill/>
          </a:ln>
        </p:spPr>
        <p:txBody>
          <a:bodyPr>
            <a:normAutofit/>
          </a:bodyPr>
          <a:lstStyle/>
          <a:p>
            <a:pPr marL="360363" indent="-360363" fontAlgn="auto">
              <a:lnSpc>
                <a:spcPct val="110000"/>
              </a:lnSpc>
              <a:spcBef>
                <a:spcPts val="1200"/>
              </a:spcBef>
              <a:spcAft>
                <a:spcPts val="1200"/>
              </a:spcAft>
              <a:buFont typeface="Courier New" pitchFamily="49" charset="0"/>
              <a:buChar char="o"/>
              <a:defRPr/>
            </a:pPr>
            <a:endParaRPr lang="el-GR" sz="2000" dirty="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Κυματομηχανική</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highlight>
                  <a:srgbClr val="FFFF00"/>
                </a:highlight>
                <a:latin typeface="Calibri"/>
              </a:rPr>
              <a:t>Δυναμική </a:t>
            </a:r>
            <a:r>
              <a:rPr lang="el-GR" sz="2000" dirty="0" err="1">
                <a:solidFill>
                  <a:prstClr val="black"/>
                </a:solidFill>
                <a:highlight>
                  <a:srgbClr val="FFFF00"/>
                </a:highlight>
                <a:latin typeface="Calibri"/>
              </a:rPr>
              <a:t>ιζηματολογία</a:t>
            </a:r>
            <a:r>
              <a:rPr lang="el-GR" sz="2000" dirty="0">
                <a:solidFill>
                  <a:prstClr val="black"/>
                </a:solidFill>
                <a:highlight>
                  <a:srgbClr val="FFFF00"/>
                </a:highlight>
                <a:latin typeface="Calibri"/>
              </a:rPr>
              <a:t> - Παράκτια Μορφοδυναμική</a:t>
            </a:r>
          </a:p>
          <a:p>
            <a:pPr marL="360363" indent="-360363">
              <a:lnSpc>
                <a:spcPct val="110000"/>
              </a:lnSpc>
              <a:spcBef>
                <a:spcPts val="1200"/>
              </a:spcBef>
              <a:spcAft>
                <a:spcPts val="1200"/>
              </a:spcAft>
              <a:buFont typeface="Courier New" pitchFamily="49" charset="0"/>
              <a:buChar char="o"/>
            </a:pPr>
            <a:r>
              <a:rPr lang="el-GR" sz="2000" dirty="0">
                <a:solidFill>
                  <a:srgbClr val="000000"/>
                </a:solidFill>
                <a:latin typeface="Calibri" pitchFamily="34" charset="0"/>
              </a:rPr>
              <a:t>Παράκτια διάβρωση</a:t>
            </a:r>
            <a:endParaRPr lang="en-US" sz="2000" dirty="0">
              <a:solidFill>
                <a:srgbClr val="000000"/>
              </a:solidFill>
              <a:latin typeface="Calibri" pitchFamily="34" charset="0"/>
            </a:endParaRP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Παράκτια και Λιμενικά Έργα</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Μέθοδοι παρακολούθησης και μοντελοποίησης Παράκτιας Μορφοδυναμικής</a:t>
            </a:r>
          </a:p>
        </p:txBody>
      </p:sp>
      <p:sp>
        <p:nvSpPr>
          <p:cNvPr id="5"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6"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l-GR" sz="3200" b="1" dirty="0">
                <a:solidFill>
                  <a:prstClr val="black"/>
                </a:solidFill>
                <a:latin typeface="Calibri"/>
                <a:cs typeface="Times New Roman" pitchFamily="18" charset="0"/>
              </a:rPr>
              <a:t>Δομή Μαθήματος</a:t>
            </a:r>
            <a:endParaRPr lang="el-GR" sz="3200" dirty="0">
              <a:solidFill>
                <a:prstClr val="black"/>
              </a:solidFill>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755576" y="548680"/>
            <a:ext cx="720080" cy="724244"/>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1506CA-3024-2B96-1709-0F059E94D845}"/>
              </a:ext>
            </a:extLst>
          </p:cNvPr>
          <p:cNvSpPr txBox="1"/>
          <p:nvPr/>
        </p:nvSpPr>
        <p:spPr>
          <a:xfrm>
            <a:off x="539552" y="5373216"/>
            <a:ext cx="8424936" cy="830997"/>
          </a:xfrm>
          <a:prstGeom prst="rect">
            <a:avLst/>
          </a:prstGeom>
          <a:noFill/>
        </p:spPr>
        <p:txBody>
          <a:bodyPr wrap="square">
            <a:spAutoFit/>
          </a:bodyPr>
          <a:lstStyle/>
          <a:p>
            <a:r>
              <a:rPr lang="el-GR" sz="1600" dirty="0">
                <a:solidFill>
                  <a:srgbClr val="176FB1"/>
                </a:solidFill>
                <a:latin typeface="Calibri" panose="020F0502020204030204" pitchFamily="34" charset="0"/>
                <a:cs typeface="Calibri" panose="020F0502020204030204" pitchFamily="34" charset="0"/>
              </a:rPr>
              <a:t>Οικοσυστήματα και μακρόχρονη διάβρωση και αποτελέσματα μοντέλου για κυματικό ύψος (α) και </a:t>
            </a:r>
            <a:r>
              <a:rPr lang="el-GR" sz="1600" dirty="0" err="1">
                <a:solidFill>
                  <a:srgbClr val="176FB1"/>
                </a:solidFill>
                <a:latin typeface="Calibri" panose="020F0502020204030204" pitchFamily="34" charset="0"/>
                <a:cs typeface="Calibri" panose="020F0502020204030204" pitchFamily="34" charset="0"/>
              </a:rPr>
              <a:t>κυμετογενών</a:t>
            </a:r>
            <a:r>
              <a:rPr lang="el-GR" sz="1600" dirty="0">
                <a:solidFill>
                  <a:srgbClr val="176FB1"/>
                </a:solidFill>
                <a:latin typeface="Calibri" panose="020F0502020204030204" pitchFamily="34" charset="0"/>
                <a:cs typeface="Calibri" panose="020F0502020204030204" pitchFamily="34" charset="0"/>
              </a:rPr>
              <a:t> ρευμάτων (β) στην παραλία </a:t>
            </a:r>
            <a:r>
              <a:rPr lang="en-US" sz="1600" dirty="0">
                <a:solidFill>
                  <a:srgbClr val="176FB1"/>
                </a:solidFill>
                <a:latin typeface="Calibri" panose="020F0502020204030204" pitchFamily="34" charset="0"/>
                <a:cs typeface="Calibri" panose="020F0502020204030204" pitchFamily="34" charset="0"/>
              </a:rPr>
              <a:t>Negril (Jamaica) </a:t>
            </a:r>
            <a:r>
              <a:rPr lang="el-GR" sz="1600" dirty="0">
                <a:solidFill>
                  <a:srgbClr val="176FB1"/>
                </a:solidFill>
                <a:latin typeface="Calibri" panose="020F0502020204030204" pitchFamily="34" charset="0"/>
                <a:cs typeface="Calibri" panose="020F0502020204030204" pitchFamily="34" charset="0"/>
              </a:rPr>
              <a:t>Συνθήκες</a:t>
            </a:r>
            <a:r>
              <a:rPr lang="en-US" sz="1600" dirty="0">
                <a:solidFill>
                  <a:srgbClr val="176FB1"/>
                </a:solidFill>
                <a:latin typeface="Calibri" panose="020F0502020204030204" pitchFamily="34" charset="0"/>
                <a:cs typeface="Calibri" panose="020F0502020204030204" pitchFamily="34" charset="0"/>
              </a:rPr>
              <a:t>: </a:t>
            </a:r>
            <a:r>
              <a:rPr lang="el-GR" sz="1600" dirty="0">
                <a:solidFill>
                  <a:srgbClr val="176FB1"/>
                </a:solidFill>
                <a:latin typeface="Calibri" panose="020F0502020204030204" pitchFamily="34" charset="0"/>
                <a:cs typeface="Calibri" panose="020F0502020204030204" pitchFamily="34" charset="0"/>
              </a:rPr>
              <a:t>Κυματικό ύψος στα ανοικτά </a:t>
            </a:r>
            <a:r>
              <a:rPr lang="en-US" sz="1600" dirty="0">
                <a:solidFill>
                  <a:srgbClr val="176FB1"/>
                </a:solidFill>
                <a:latin typeface="Calibri" panose="020F0502020204030204" pitchFamily="34" charset="0"/>
                <a:cs typeface="Calibri" panose="020F0502020204030204" pitchFamily="34" charset="0"/>
              </a:rPr>
              <a:t>(</a:t>
            </a:r>
            <a:r>
              <a:rPr lang="en-US" sz="1600" dirty="0" err="1">
                <a:solidFill>
                  <a:srgbClr val="176FB1"/>
                </a:solidFill>
                <a:latin typeface="Calibri" panose="020F0502020204030204" pitchFamily="34" charset="0"/>
                <a:cs typeface="Calibri" panose="020F0502020204030204" pitchFamily="34" charset="0"/>
              </a:rPr>
              <a:t>Hrms</a:t>
            </a:r>
            <a:r>
              <a:rPr lang="en-US" sz="1600" dirty="0">
                <a:solidFill>
                  <a:srgbClr val="176FB1"/>
                </a:solidFill>
                <a:latin typeface="Calibri" panose="020F0502020204030204" pitchFamily="34" charset="0"/>
                <a:cs typeface="Calibri" panose="020F0502020204030204" pitchFamily="34" charset="0"/>
              </a:rPr>
              <a:t>)</a:t>
            </a:r>
            <a:r>
              <a:rPr lang="el-GR" sz="1600" dirty="0">
                <a:solidFill>
                  <a:srgbClr val="176FB1"/>
                </a:solidFill>
                <a:latin typeface="Calibri" panose="020F0502020204030204" pitchFamily="34" charset="0"/>
                <a:cs typeface="Calibri" panose="020F0502020204030204" pitchFamily="34" charset="0"/>
              </a:rPr>
              <a:t>, </a:t>
            </a:r>
            <a:r>
              <a:rPr lang="en-US" sz="1600" dirty="0">
                <a:solidFill>
                  <a:srgbClr val="176FB1"/>
                </a:solidFill>
                <a:latin typeface="Calibri" panose="020F0502020204030204" pitchFamily="34" charset="0"/>
                <a:cs typeface="Calibri" panose="020F0502020204030204" pitchFamily="34" charset="0"/>
              </a:rPr>
              <a:t>2.8 m, </a:t>
            </a:r>
            <a:r>
              <a:rPr lang="el-GR" sz="1600" dirty="0">
                <a:solidFill>
                  <a:srgbClr val="176FB1"/>
                </a:solidFill>
                <a:latin typeface="Calibri" panose="020F0502020204030204" pitchFamily="34" charset="0"/>
                <a:cs typeface="Calibri" panose="020F0502020204030204" pitchFamily="34" charset="0"/>
              </a:rPr>
              <a:t>περίοδος </a:t>
            </a:r>
            <a:r>
              <a:rPr lang="en-US" sz="1600" dirty="0">
                <a:solidFill>
                  <a:srgbClr val="176FB1"/>
                </a:solidFill>
                <a:latin typeface="Calibri" panose="020F0502020204030204" pitchFamily="34" charset="0"/>
                <a:cs typeface="Calibri" panose="020F0502020204030204" pitchFamily="34" charset="0"/>
              </a:rPr>
              <a:t>(</a:t>
            </a:r>
            <a:r>
              <a:rPr lang="en-US" sz="1600" dirty="0" err="1">
                <a:solidFill>
                  <a:srgbClr val="176FB1"/>
                </a:solidFill>
                <a:latin typeface="Calibri" panose="020F0502020204030204" pitchFamily="34" charset="0"/>
                <a:cs typeface="Calibri" panose="020F0502020204030204" pitchFamily="34" charset="0"/>
              </a:rPr>
              <a:t>Tp</a:t>
            </a:r>
            <a:r>
              <a:rPr lang="en-US" sz="1600" dirty="0">
                <a:solidFill>
                  <a:srgbClr val="176FB1"/>
                </a:solidFill>
                <a:latin typeface="Calibri" panose="020F0502020204030204" pitchFamily="34" charset="0"/>
                <a:cs typeface="Calibri" panose="020F0502020204030204" pitchFamily="34" charset="0"/>
              </a:rPr>
              <a:t>) 8.7 s. </a:t>
            </a:r>
            <a:r>
              <a:rPr lang="el-GR" sz="1600" dirty="0">
                <a:solidFill>
                  <a:srgbClr val="176FB1"/>
                </a:solidFill>
                <a:latin typeface="Calibri" panose="020F0502020204030204" pitchFamily="34" charset="0"/>
                <a:cs typeface="Calibri" panose="020F0502020204030204" pitchFamily="34" charset="0"/>
              </a:rPr>
              <a:t>Κυματική διεύθυνση από </a:t>
            </a:r>
            <a:r>
              <a:rPr lang="en-US" sz="1600" dirty="0">
                <a:solidFill>
                  <a:srgbClr val="176FB1"/>
                </a:solidFill>
                <a:latin typeface="Calibri" panose="020F0502020204030204" pitchFamily="34" charset="0"/>
                <a:cs typeface="Calibri" panose="020F0502020204030204" pitchFamily="34" charset="0"/>
              </a:rPr>
              <a:t>NW</a:t>
            </a:r>
            <a:r>
              <a:rPr lang="el-GR" sz="1600" dirty="0">
                <a:solidFill>
                  <a:srgbClr val="176FB1"/>
                </a:solidFill>
                <a:latin typeface="Calibri" panose="020F0502020204030204" pitchFamily="34" charset="0"/>
                <a:cs typeface="Calibri" panose="020F0502020204030204" pitchFamily="34" charset="0"/>
              </a:rPr>
              <a:t> ()</a:t>
            </a:r>
            <a:r>
              <a:rPr lang="en-US" sz="1600" dirty="0" err="1">
                <a:solidFill>
                  <a:srgbClr val="176FB1"/>
                </a:solidFill>
                <a:latin typeface="Calibri" panose="020F0502020204030204" pitchFamily="34" charset="0"/>
                <a:cs typeface="Calibri" panose="020F0502020204030204" pitchFamily="34" charset="0"/>
              </a:rPr>
              <a:t>Peduzzi</a:t>
            </a:r>
            <a:r>
              <a:rPr lang="en-US" sz="1600" dirty="0">
                <a:solidFill>
                  <a:srgbClr val="176FB1"/>
                </a:solidFill>
                <a:latin typeface="Calibri" panose="020F0502020204030204" pitchFamily="34" charset="0"/>
                <a:cs typeface="Calibri" panose="020F0502020204030204" pitchFamily="34" charset="0"/>
              </a:rPr>
              <a:t> et al.,2022)</a:t>
            </a:r>
            <a:r>
              <a:rPr lang="el-GR" sz="1600" dirty="0">
                <a:solidFill>
                  <a:srgbClr val="176FB1"/>
                </a:solidFill>
                <a:latin typeface="Calibri" panose="020F0502020204030204" pitchFamily="34" charset="0"/>
                <a:cs typeface="Calibri" panose="020F0502020204030204" pitchFamily="34" charset="0"/>
              </a:rPr>
              <a:t> </a:t>
            </a:r>
            <a:endParaRPr lang="en-CH" sz="1600" dirty="0">
              <a:solidFill>
                <a:srgbClr val="176FB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10AADD4-5757-BF05-250E-7E9313610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152" y="975962"/>
            <a:ext cx="4459336" cy="4037214"/>
          </a:xfrm>
          <a:prstGeom prst="rect">
            <a:avLst/>
          </a:prstGeom>
        </p:spPr>
      </p:pic>
      <p:pic>
        <p:nvPicPr>
          <p:cNvPr id="7" name="Picture 6">
            <a:extLst>
              <a:ext uri="{FF2B5EF4-FFF2-40B4-BE49-F238E27FC236}">
                <a16:creationId xmlns:a16="http://schemas.microsoft.com/office/drawing/2014/main" id="{C64EF10E-C0D1-263D-F0A1-EF57ECD04E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62" r="3175"/>
          <a:stretch/>
        </p:blipFill>
        <p:spPr>
          <a:xfrm>
            <a:off x="179512" y="1022887"/>
            <a:ext cx="4044330" cy="3990290"/>
          </a:xfrm>
          <a:prstGeom prst="rect">
            <a:avLst/>
          </a:prstGeom>
        </p:spPr>
      </p:pic>
    </p:spTree>
    <p:extLst>
      <p:ext uri="{BB962C8B-B14F-4D97-AF65-F5344CB8AC3E}">
        <p14:creationId xmlns:p14="http://schemas.microsoft.com/office/powerpoint/2010/main" val="218178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sysClr val="windowText" lastClr="000000"/>
                </a:solidFill>
                <a:effectLst/>
                <a:uLnTx/>
                <a:uFillTx/>
                <a:latin typeface="Calibri"/>
                <a:ea typeface="+mn-ea"/>
                <a:cs typeface="+mn-cs"/>
              </a:rPr>
              <a:t>Παράκτια </a:t>
            </a:r>
            <a:r>
              <a:rPr lang="el-GR" sz="2800" b="1" kern="0" noProof="0" dirty="0" err="1">
                <a:solidFill>
                  <a:sysClr val="windowText" lastClr="000000"/>
                </a:solidFill>
                <a:latin typeface="Calibri"/>
              </a:rPr>
              <a:t>στερεομεταφορά</a:t>
            </a:r>
            <a:endParaRPr kumimoji="0" lang="el-GR" sz="28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2"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27778" name="Picture 2"/>
          <p:cNvPicPr>
            <a:picLocks noChangeAspect="1" noChangeArrowheads="1"/>
          </p:cNvPicPr>
          <p:nvPr/>
        </p:nvPicPr>
        <p:blipFill>
          <a:blip r:embed="rId5" cstate="print"/>
          <a:srcRect/>
          <a:stretch>
            <a:fillRect/>
          </a:stretch>
        </p:blipFill>
        <p:spPr bwMode="auto">
          <a:xfrm>
            <a:off x="395536" y="1340768"/>
            <a:ext cx="8448145" cy="468052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69643" y="989642"/>
            <a:ext cx="8712968" cy="288032"/>
          </a:xfrm>
          <a:prstGeom prst="rect">
            <a:avLst/>
          </a:prstGeom>
          <a:noFill/>
          <a:ln w="9525">
            <a:noFill/>
            <a:miter lim="800000"/>
            <a:headEnd/>
            <a:tailEnd/>
          </a:ln>
          <a:effectLst/>
        </p:spPr>
        <p:txBody>
          <a:bodyPr/>
          <a:lstStyle/>
          <a:p>
            <a:pPr>
              <a:lnSpc>
                <a:spcPct val="90000"/>
              </a:lnSpc>
              <a:spcBef>
                <a:spcPct val="20000"/>
              </a:spcBef>
            </a:pPr>
            <a:r>
              <a:rPr lang="el-GR" sz="1800" b="1" dirty="0">
                <a:solidFill>
                  <a:srgbClr val="176FB1"/>
                </a:solidFill>
                <a:latin typeface="Calibri"/>
                <a:cs typeface="Arial" pitchFamily="34" charset="0"/>
              </a:rPr>
              <a:t>Μεταφορά λόγω των παράκτιων κυματογενών ρευμάτων</a:t>
            </a:r>
            <a:endParaRPr lang="en-US" sz="1800" dirty="0">
              <a:solidFill>
                <a:srgbClr val="176FB1"/>
              </a:solidFill>
              <a:latin typeface="Calibri"/>
              <a:cs typeface="Arial" pitchFamily="34" charset="0"/>
            </a:endParaRPr>
          </a:p>
        </p:txBody>
      </p:sp>
      <p:pic>
        <p:nvPicPr>
          <p:cNvPr id="37890" name="Picture 2"/>
          <p:cNvPicPr>
            <a:picLocks noChangeAspect="1" noChangeArrowheads="1"/>
          </p:cNvPicPr>
          <p:nvPr/>
        </p:nvPicPr>
        <p:blipFill>
          <a:blip r:embed="rId3" cstate="print"/>
          <a:srcRect/>
          <a:stretch>
            <a:fillRect/>
          </a:stretch>
        </p:blipFill>
        <p:spPr bwMode="auto">
          <a:xfrm>
            <a:off x="0" y="1340768"/>
            <a:ext cx="5672136" cy="2376264"/>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3851920" y="3757678"/>
            <a:ext cx="5030691" cy="2839674"/>
          </a:xfrm>
          <a:prstGeom prst="rect">
            <a:avLst/>
          </a:prstGeom>
          <a:noFill/>
          <a:ln w="9525">
            <a:noFill/>
            <a:miter lim="800000"/>
            <a:headEnd/>
            <a:tailEnd/>
          </a:ln>
        </p:spPr>
      </p:pic>
      <p:sp>
        <p:nvSpPr>
          <p:cNvPr id="11" name="10 - Ορθογώνιο"/>
          <p:cNvSpPr/>
          <p:nvPr/>
        </p:nvSpPr>
        <p:spPr>
          <a:xfrm>
            <a:off x="6156176" y="2132856"/>
            <a:ext cx="1971758" cy="369332"/>
          </a:xfrm>
          <a:prstGeom prst="rect">
            <a:avLst/>
          </a:prstGeom>
        </p:spPr>
        <p:txBody>
          <a:bodyPr wrap="none">
            <a:spAutoFit/>
          </a:bodyPr>
          <a:lstStyle/>
          <a:p>
            <a:r>
              <a:rPr lang="el-GR" sz="1800" i="1" dirty="0">
                <a:solidFill>
                  <a:srgbClr val="000000"/>
                </a:solidFill>
                <a:latin typeface="Arial" pitchFamily="34" charset="0"/>
                <a:cs typeface="Arial" pitchFamily="34" charset="0"/>
              </a:rPr>
              <a:t>Φορτίο πυθμένα. </a:t>
            </a:r>
            <a:endParaRPr lang="en-GB" sz="1800" dirty="0">
              <a:solidFill>
                <a:srgbClr val="000000"/>
              </a:solidFill>
              <a:latin typeface="Arial" pitchFamily="34" charset="0"/>
              <a:cs typeface="Arial" pitchFamily="34" charset="0"/>
            </a:endParaRPr>
          </a:p>
        </p:txBody>
      </p:sp>
      <p:sp>
        <p:nvSpPr>
          <p:cNvPr id="12" name="11 - Ορθογώνιο"/>
          <p:cNvSpPr/>
          <p:nvPr/>
        </p:nvSpPr>
        <p:spPr>
          <a:xfrm>
            <a:off x="683568" y="4941168"/>
            <a:ext cx="2350067" cy="369332"/>
          </a:xfrm>
          <a:prstGeom prst="rect">
            <a:avLst/>
          </a:prstGeom>
        </p:spPr>
        <p:txBody>
          <a:bodyPr wrap="none">
            <a:spAutoFit/>
          </a:bodyPr>
          <a:lstStyle/>
          <a:p>
            <a:r>
              <a:rPr lang="el-GR" sz="1800" i="1" dirty="0">
                <a:solidFill>
                  <a:srgbClr val="000000"/>
                </a:solidFill>
                <a:latin typeface="Arial" pitchFamily="34" charset="0"/>
                <a:cs typeface="Arial" pitchFamily="34" charset="0"/>
              </a:rPr>
              <a:t>Φορτίο σε αιώρηση . </a:t>
            </a:r>
            <a:endParaRPr lang="en-GB" sz="1800" dirty="0">
              <a:solidFill>
                <a:srgbClr val="000000"/>
              </a:solidFill>
              <a:latin typeface="Arial" pitchFamily="34" charset="0"/>
              <a:cs typeface="Arial" pitchFamily="34" charset="0"/>
            </a:endParaRPr>
          </a:p>
        </p:txBody>
      </p:sp>
      <p:cxnSp>
        <p:nvCxnSpPr>
          <p:cNvPr id="16" name="15 - Ευθύγραμμο βέλος σύνδεσης"/>
          <p:cNvCxnSpPr>
            <a:stCxn id="11" idx="1"/>
          </p:cNvCxnSpPr>
          <p:nvPr/>
        </p:nvCxnSpPr>
        <p:spPr>
          <a:xfrm flipH="1">
            <a:off x="5580112" y="2317522"/>
            <a:ext cx="576064" cy="1033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2915816" y="5157192"/>
            <a:ext cx="648072"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sysClr val="windowText" lastClr="000000"/>
                </a:solidFill>
                <a:effectLst/>
                <a:uLnTx/>
                <a:uFillTx/>
                <a:latin typeface="Calibri"/>
                <a:ea typeface="+mn-ea"/>
                <a:cs typeface="+mn-cs"/>
              </a:rPr>
              <a:t>Παράκτια </a:t>
            </a:r>
            <a:r>
              <a:rPr lang="el-GR" sz="2800" b="1" kern="0" noProof="0" dirty="0" err="1">
                <a:solidFill>
                  <a:sysClr val="windowText" lastClr="000000"/>
                </a:solidFill>
                <a:latin typeface="Calibri"/>
              </a:rPr>
              <a:t>στερεομεταφορά</a:t>
            </a:r>
            <a:endParaRPr kumimoji="0" lang="el-GR" sz="2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7" name="1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9"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cxnSp>
        <p:nvCxnSpPr>
          <p:cNvPr id="20" name="1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sysClr val="windowText" lastClr="000000"/>
                </a:solidFill>
                <a:effectLst/>
                <a:uLnTx/>
                <a:uFillTx/>
                <a:latin typeface="Calibri"/>
                <a:ea typeface="+mn-ea"/>
                <a:cs typeface="+mn-cs"/>
              </a:rPr>
              <a:t>Παράκτια </a:t>
            </a:r>
            <a:r>
              <a:rPr lang="el-GR" sz="2800" b="1" kern="0" noProof="0" dirty="0" err="1">
                <a:solidFill>
                  <a:sysClr val="windowText" lastClr="000000"/>
                </a:solidFill>
                <a:latin typeface="Calibri"/>
              </a:rPr>
              <a:t>στερεομεταφορά</a:t>
            </a:r>
            <a:endParaRPr kumimoji="0" lang="el-GR" sz="28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2"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34946" name="Picture 2"/>
          <p:cNvPicPr>
            <a:picLocks noChangeAspect="1" noChangeArrowheads="1"/>
          </p:cNvPicPr>
          <p:nvPr/>
        </p:nvPicPr>
        <p:blipFill>
          <a:blip r:embed="rId5" cstate="print"/>
          <a:srcRect/>
          <a:stretch>
            <a:fillRect/>
          </a:stretch>
        </p:blipFill>
        <p:spPr bwMode="auto">
          <a:xfrm>
            <a:off x="0" y="3789040"/>
            <a:ext cx="4992324" cy="2630438"/>
          </a:xfrm>
          <a:prstGeom prst="rect">
            <a:avLst/>
          </a:prstGeom>
          <a:noFill/>
          <a:ln w="9525">
            <a:noFill/>
            <a:miter lim="800000"/>
            <a:headEnd/>
            <a:tailEnd/>
          </a:ln>
        </p:spPr>
      </p:pic>
      <p:sp>
        <p:nvSpPr>
          <p:cNvPr id="9" name="8 - Ορθογώνιο"/>
          <p:cNvSpPr/>
          <p:nvPr/>
        </p:nvSpPr>
        <p:spPr>
          <a:xfrm>
            <a:off x="179512" y="1340768"/>
            <a:ext cx="8568952" cy="798680"/>
          </a:xfrm>
          <a:prstGeom prst="rect">
            <a:avLst/>
          </a:prstGeom>
        </p:spPr>
        <p:txBody>
          <a:bodyPr wrap="square">
            <a:spAutoFit/>
          </a:bodyPr>
          <a:lstStyle/>
          <a:p>
            <a:pPr algn="just">
              <a:lnSpc>
                <a:spcPct val="90000"/>
              </a:lnSpc>
            </a:pPr>
            <a:r>
              <a:rPr lang="el-GR" sz="1700" dirty="0">
                <a:latin typeface="Calibri" pitchFamily="34" charset="0"/>
                <a:cs typeface="Calibri" pitchFamily="34" charset="0"/>
              </a:rPr>
              <a:t>Η εκτίμηση των μορφολογικών μεταβολών (ρυθμός μεταβολής της στάθμης του πυθμένα) στον παράκτιο χώρο βασίζεται στην αριθμητική επίλυση της εξίσωσης διατήρησης του όγκου των φερτών (εξίσωση συνέχειας):</a:t>
            </a:r>
            <a:endParaRPr lang="en-GB" sz="1700" dirty="0">
              <a:latin typeface="Calibri" pitchFamily="34" charset="0"/>
              <a:cs typeface="Calibri" pitchFamily="34" charset="0"/>
            </a:endParaRPr>
          </a:p>
        </p:txBody>
      </p:sp>
      <p:sp>
        <p:nvSpPr>
          <p:cNvPr id="16" name="15 - Ορθογώνιο"/>
          <p:cNvSpPr/>
          <p:nvPr/>
        </p:nvSpPr>
        <p:spPr>
          <a:xfrm>
            <a:off x="251520" y="2996952"/>
            <a:ext cx="8424936" cy="798680"/>
          </a:xfrm>
          <a:prstGeom prst="rect">
            <a:avLst/>
          </a:prstGeom>
        </p:spPr>
        <p:txBody>
          <a:bodyPr wrap="square">
            <a:spAutoFit/>
          </a:bodyPr>
          <a:lstStyle/>
          <a:p>
            <a:pPr>
              <a:lnSpc>
                <a:spcPct val="90000"/>
              </a:lnSpc>
            </a:pPr>
            <a:r>
              <a:rPr lang="el-GR" sz="1700" dirty="0">
                <a:latin typeface="Calibri" pitchFamily="34" charset="0"/>
                <a:cs typeface="Calibri" pitchFamily="34" charset="0"/>
              </a:rPr>
              <a:t>όπου </a:t>
            </a:r>
            <a:r>
              <a:rPr lang="el-GR" sz="1700" dirty="0" err="1">
                <a:latin typeface="Calibri" pitchFamily="34" charset="0"/>
                <a:cs typeface="Calibri" pitchFamily="34" charset="0"/>
              </a:rPr>
              <a:t>zb</a:t>
            </a:r>
            <a:r>
              <a:rPr lang="el-GR" sz="1700" dirty="0">
                <a:latin typeface="Calibri" pitchFamily="34" charset="0"/>
                <a:cs typeface="Calibri" pitchFamily="34" charset="0"/>
              </a:rPr>
              <a:t> είναι η μεταβολή του βάθους του νερού, n το πορώδες της άμμου (n≈0.4) και </a:t>
            </a:r>
            <a:r>
              <a:rPr lang="el-GR" sz="1700" dirty="0" err="1">
                <a:latin typeface="Calibri" pitchFamily="34" charset="0"/>
                <a:cs typeface="Calibri" pitchFamily="34" charset="0"/>
              </a:rPr>
              <a:t>qx</a:t>
            </a:r>
            <a:r>
              <a:rPr lang="en-US" sz="1700" dirty="0">
                <a:latin typeface="Calibri" pitchFamily="34" charset="0"/>
                <a:cs typeface="Calibri" pitchFamily="34" charset="0"/>
              </a:rPr>
              <a:t>t</a:t>
            </a:r>
            <a:r>
              <a:rPr lang="el-GR" sz="1700" dirty="0">
                <a:latin typeface="Calibri" pitchFamily="34" charset="0"/>
                <a:cs typeface="Calibri" pitchFamily="34" charset="0"/>
              </a:rPr>
              <a:t>, q</a:t>
            </a:r>
            <a:r>
              <a:rPr lang="en-US" sz="1700" dirty="0" err="1">
                <a:latin typeface="Calibri" pitchFamily="34" charset="0"/>
                <a:cs typeface="Calibri" pitchFamily="34" charset="0"/>
              </a:rPr>
              <a:t>yt</a:t>
            </a:r>
            <a:r>
              <a:rPr lang="el-GR" sz="1700" dirty="0">
                <a:latin typeface="Calibri" pitchFamily="34" charset="0"/>
                <a:cs typeface="Calibri" pitchFamily="34" charset="0"/>
              </a:rPr>
              <a:t> είναι οι συνολικές </a:t>
            </a:r>
            <a:r>
              <a:rPr lang="el-GR" sz="1700" dirty="0" err="1">
                <a:latin typeface="Calibri" pitchFamily="34" charset="0"/>
                <a:cs typeface="Calibri" pitchFamily="34" charset="0"/>
              </a:rPr>
              <a:t>στερεοπαροχές</a:t>
            </a:r>
            <a:r>
              <a:rPr lang="el-GR" sz="1700" dirty="0">
                <a:latin typeface="Calibri" pitchFamily="34" charset="0"/>
                <a:cs typeface="Calibri" pitchFamily="34" charset="0"/>
              </a:rPr>
              <a:t> παράλληλα (άξονας x) και κάθετα (άξονας y) στην ακτή (</a:t>
            </a:r>
            <a:r>
              <a:rPr lang="el-GR" sz="1700" dirty="0" err="1">
                <a:latin typeface="Calibri" pitchFamily="34" charset="0"/>
                <a:cs typeface="Calibri" pitchFamily="34" charset="0"/>
              </a:rPr>
              <a:t>qtx=qbx+qsx</a:t>
            </a:r>
            <a:r>
              <a:rPr lang="el-GR" sz="1700" dirty="0">
                <a:latin typeface="Calibri" pitchFamily="34" charset="0"/>
                <a:cs typeface="Calibri" pitchFamily="34" charset="0"/>
              </a:rPr>
              <a:t>, </a:t>
            </a:r>
            <a:r>
              <a:rPr lang="el-GR" sz="1700" dirty="0" err="1">
                <a:latin typeface="Calibri" pitchFamily="34" charset="0"/>
                <a:cs typeface="Calibri" pitchFamily="34" charset="0"/>
              </a:rPr>
              <a:t>qty=qby+qsy</a:t>
            </a:r>
            <a:r>
              <a:rPr lang="el-GR" sz="1700" dirty="0">
                <a:latin typeface="Calibri" pitchFamily="34" charset="0"/>
                <a:cs typeface="Calibri" pitchFamily="34" charset="0"/>
              </a:rPr>
              <a:t>)</a:t>
            </a:r>
            <a:endParaRPr lang="en-GB" sz="1700" dirty="0">
              <a:latin typeface="Calibri" pitchFamily="34" charset="0"/>
              <a:cs typeface="Calibri" pitchFamily="34" charset="0"/>
            </a:endParaRPr>
          </a:p>
        </p:txBody>
      </p:sp>
      <p:sp>
        <p:nvSpPr>
          <p:cNvPr id="17" name="16 - Ορθογώνιο"/>
          <p:cNvSpPr/>
          <p:nvPr/>
        </p:nvSpPr>
        <p:spPr>
          <a:xfrm>
            <a:off x="5364088" y="4064279"/>
            <a:ext cx="3563888" cy="2460674"/>
          </a:xfrm>
          <a:prstGeom prst="rect">
            <a:avLst/>
          </a:prstGeom>
        </p:spPr>
        <p:txBody>
          <a:bodyPr wrap="square">
            <a:spAutoFit/>
          </a:bodyPr>
          <a:lstStyle/>
          <a:p>
            <a:pPr>
              <a:lnSpc>
                <a:spcPct val="90000"/>
              </a:lnSpc>
            </a:pPr>
            <a:r>
              <a:rPr lang="el-GR" sz="1700" dirty="0">
                <a:latin typeface="Calibri" pitchFamily="34" charset="0"/>
                <a:cs typeface="Calibri" pitchFamily="34" charset="0"/>
              </a:rPr>
              <a:t>Αν σε πεπερασμένο όγκο εισάγεται (ή αντίστοιχα εξάγεται) μεγαλύτερη ποσότητα άμμου από αυτήν που εξάγεται (ή αντίστοιχα εισάγεται), η διαφορά τους εναποτίθεται στον πυθμένα (ή αντίστοιχα ο πυθμένας υποσκάπτεται), με αποτέλεσμα τη μείωση του βάθους, δηλ. πρόσχωση (ή αντίστοιχα την αύξηση του βάθους, δηλ. διάβρωση</a:t>
            </a:r>
            <a:r>
              <a:rPr lang="el-GR" sz="1800" dirty="0">
                <a:latin typeface="Calibri" pitchFamily="34" charset="0"/>
                <a:cs typeface="Calibri" pitchFamily="34" charset="0"/>
              </a:rPr>
              <a:t>).</a:t>
            </a:r>
            <a:endParaRPr lang="en-GB" sz="1800" dirty="0">
              <a:latin typeface="Calibri" pitchFamily="34" charset="0"/>
              <a:cs typeface="Calibri" pitchFamily="34" charset="0"/>
            </a:endParaRPr>
          </a:p>
        </p:txBody>
      </p:sp>
      <p:pic>
        <p:nvPicPr>
          <p:cNvPr id="1234947" name="Picture 3"/>
          <p:cNvPicPr>
            <a:picLocks noChangeAspect="1" noChangeArrowheads="1"/>
          </p:cNvPicPr>
          <p:nvPr/>
        </p:nvPicPr>
        <p:blipFill>
          <a:blip r:embed="rId6" cstate="print"/>
          <a:srcRect t="25000"/>
          <a:stretch>
            <a:fillRect/>
          </a:stretch>
        </p:blipFill>
        <p:spPr bwMode="auto">
          <a:xfrm>
            <a:off x="3059832" y="2276872"/>
            <a:ext cx="3207956" cy="648072"/>
          </a:xfrm>
          <a:prstGeom prst="rect">
            <a:avLst/>
          </a:prstGeom>
          <a:noFill/>
          <a:ln w="9525">
            <a:noFill/>
            <a:miter lim="800000"/>
            <a:headEnd/>
            <a:tailEnd/>
          </a:ln>
        </p:spPr>
      </p:pic>
      <p:sp>
        <p:nvSpPr>
          <p:cNvPr id="18" name="Rectangle 2"/>
          <p:cNvSpPr txBox="1">
            <a:spLocks noChangeArrowheads="1"/>
          </p:cNvSpPr>
          <p:nvPr/>
        </p:nvSpPr>
        <p:spPr>
          <a:xfrm>
            <a:off x="179512" y="987516"/>
            <a:ext cx="3528392" cy="431656"/>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l-GR" sz="2000" b="1" i="0" u="none" strike="noStrike" kern="1200" cap="none" spc="0" normalizeH="0" baseline="0" noProof="0" dirty="0">
                <a:ln>
                  <a:noFill/>
                </a:ln>
                <a:solidFill>
                  <a:srgbClr val="176FB1"/>
                </a:solidFill>
                <a:effectLst/>
                <a:uLnTx/>
                <a:uFillTx/>
                <a:latin typeface="Calibri" pitchFamily="34" charset="0"/>
                <a:ea typeface="+mj-ea"/>
                <a:cs typeface="Calibri" pitchFamily="34" charset="0"/>
              </a:rPr>
              <a:t>Μορφολογικές μεταβολές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393304" y="1788331"/>
            <a:ext cx="8640960" cy="1251520"/>
          </a:xfrm>
          <a:prstGeom prst="rect">
            <a:avLst/>
          </a:prstGeom>
          <a:noFill/>
          <a:ln w="9525">
            <a:noFill/>
            <a:miter lim="800000"/>
            <a:headEnd/>
            <a:tailEnd/>
          </a:ln>
          <a:effectLst/>
        </p:spPr>
        <p:txBody>
          <a:bodyPr/>
          <a:lstStyle/>
          <a:p>
            <a:pPr algn="just">
              <a:lnSpc>
                <a:spcPct val="90000"/>
              </a:lnSpc>
              <a:spcBef>
                <a:spcPct val="20000"/>
              </a:spcBef>
            </a:pPr>
            <a:r>
              <a:rPr lang="el-GR" sz="1700" b="1" dirty="0">
                <a:solidFill>
                  <a:prstClr val="black"/>
                </a:solidFill>
                <a:latin typeface="Calibri"/>
              </a:rPr>
              <a:t>Μεταφορά λόγω των παράκτιων κυματογενών ρευμάτων: </a:t>
            </a:r>
            <a:r>
              <a:rPr lang="el-GR" sz="1700" dirty="0">
                <a:solidFill>
                  <a:prstClr val="black"/>
                </a:solidFill>
                <a:latin typeface="Calibri"/>
              </a:rPr>
              <a:t>στην παράκτια ζώνη όπου οι (</a:t>
            </a:r>
            <a:r>
              <a:rPr lang="el-GR" sz="1700" dirty="0" err="1">
                <a:solidFill>
                  <a:prstClr val="black"/>
                </a:solidFill>
                <a:latin typeface="Calibri"/>
              </a:rPr>
              <a:t>θραυόμενοι</a:t>
            </a:r>
            <a:r>
              <a:rPr lang="el-GR" sz="1700" dirty="0">
                <a:solidFill>
                  <a:prstClr val="black"/>
                </a:solidFill>
                <a:latin typeface="Calibri"/>
              </a:rPr>
              <a:t> και μη) κυματισμοί συνυπάρχουν με το παράκτιο κυματογενές ρεύμα, η ροή κοντά στον πυθμένα αποσταθεροποιεί και θέτει σε κίνηση τους </a:t>
            </a:r>
            <a:r>
              <a:rPr lang="el-GR" sz="1700" dirty="0" err="1">
                <a:solidFill>
                  <a:prstClr val="black"/>
                </a:solidFill>
                <a:latin typeface="Calibri"/>
              </a:rPr>
              <a:t>ιζηματικόυς</a:t>
            </a:r>
            <a:r>
              <a:rPr lang="el-GR" sz="1700" dirty="0">
                <a:solidFill>
                  <a:prstClr val="black"/>
                </a:solidFill>
                <a:latin typeface="Calibri"/>
              </a:rPr>
              <a:t> κόκκους. Αφού πραγματοποιηθεί η αποκόλληση των κόκκων, αυτοί μεταφέρονται προς την κατεύθυνση του ρεύματος </a:t>
            </a:r>
            <a:endParaRPr lang="en-GB" sz="1700" dirty="0">
              <a:solidFill>
                <a:prstClr val="black"/>
              </a:solidFill>
              <a:latin typeface="Calibri"/>
            </a:endParaRPr>
          </a:p>
        </p:txBody>
      </p:sp>
      <p:sp>
        <p:nvSpPr>
          <p:cNvPr id="15" name="Rectangle 2"/>
          <p:cNvSpPr txBox="1">
            <a:spLocks noChangeArrowheads="1"/>
          </p:cNvSpPr>
          <p:nvPr/>
        </p:nvSpPr>
        <p:spPr bwMode="auto">
          <a:xfrm>
            <a:off x="390388" y="1204976"/>
            <a:ext cx="5519415" cy="4029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l-GR" altLang="el-GR" sz="2000" b="1" dirty="0">
                <a:solidFill>
                  <a:srgbClr val="176FB1"/>
                </a:solidFill>
                <a:latin typeface="Calibri" pitchFamily="34" charset="0"/>
                <a:ea typeface="+mj-ea"/>
                <a:cs typeface="+mj-cs"/>
              </a:rPr>
              <a:t>Βασικοί μηχανισμοί μεταφοράς φερτών </a:t>
            </a:r>
            <a:endParaRPr kumimoji="0" lang="en-US" altLang="el-GR" sz="2000" b="1" i="0" u="none" strike="noStrike" kern="1200" cap="none" spc="0" normalizeH="0" baseline="0" noProof="0" dirty="0">
              <a:ln>
                <a:noFill/>
              </a:ln>
              <a:solidFill>
                <a:srgbClr val="176FB1"/>
              </a:solidFill>
              <a:effectLst/>
              <a:uLnTx/>
              <a:uFillTx/>
              <a:latin typeface="Calibri" pitchFamily="34" charset="0"/>
              <a:ea typeface="+mj-ea"/>
              <a:cs typeface="+mj-cs"/>
            </a:endParaRPr>
          </a:p>
        </p:txBody>
      </p:sp>
      <p:pic>
        <p:nvPicPr>
          <p:cNvPr id="36866" name="Picture 2"/>
          <p:cNvPicPr>
            <a:picLocks noChangeAspect="1" noChangeArrowheads="1"/>
          </p:cNvPicPr>
          <p:nvPr/>
        </p:nvPicPr>
        <p:blipFill>
          <a:blip r:embed="rId3" cstate="print">
            <a:lum bright="-30000" contrast="40000"/>
          </a:blip>
          <a:srcRect/>
          <a:stretch>
            <a:fillRect/>
          </a:stretch>
        </p:blipFill>
        <p:spPr bwMode="auto">
          <a:xfrm>
            <a:off x="-36512" y="3185195"/>
            <a:ext cx="5613449" cy="3151510"/>
          </a:xfrm>
          <a:prstGeom prst="rect">
            <a:avLst/>
          </a:prstGeom>
          <a:noFill/>
          <a:ln w="9525">
            <a:noFill/>
            <a:miter lim="800000"/>
            <a:headEnd/>
            <a:tailEnd/>
          </a:ln>
        </p:spPr>
      </p:pic>
      <p:pic>
        <p:nvPicPr>
          <p:cNvPr id="14" name="Picture 7" descr="1"/>
          <p:cNvPicPr>
            <a:picLocks noChangeAspect="1" noChangeArrowheads="1"/>
          </p:cNvPicPr>
          <p:nvPr/>
        </p:nvPicPr>
        <p:blipFill>
          <a:blip r:embed="rId4" cstate="print">
            <a:lum bright="-8000" contrast="12000"/>
          </a:blip>
          <a:srcRect/>
          <a:stretch>
            <a:fillRect/>
          </a:stretch>
        </p:blipFill>
        <p:spPr bwMode="auto">
          <a:xfrm>
            <a:off x="5724128" y="4126769"/>
            <a:ext cx="3389815" cy="2239144"/>
          </a:xfrm>
          <a:prstGeom prst="rect">
            <a:avLst/>
          </a:prstGeom>
          <a:noFill/>
          <a:ln w="25400" algn="ctr">
            <a:solidFill>
              <a:srgbClr val="FF6600"/>
            </a:solidFill>
            <a:miter lim="800000"/>
            <a:headEnd/>
            <a:tailEnd/>
          </a:ln>
          <a:effectLst/>
        </p:spPr>
      </p:pic>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sysClr val="windowText" lastClr="000000"/>
                </a:solidFill>
                <a:effectLst/>
                <a:uLnTx/>
                <a:uFillTx/>
                <a:latin typeface="Calibri"/>
                <a:ea typeface="+mn-ea"/>
                <a:cs typeface="+mn-cs"/>
              </a:rPr>
              <a:t>Παράκτια </a:t>
            </a:r>
            <a:r>
              <a:rPr lang="el-GR" sz="2800" b="1" kern="0" noProof="0" dirty="0" err="1">
                <a:solidFill>
                  <a:sysClr val="windowText" lastClr="000000"/>
                </a:solidFill>
                <a:latin typeface="Calibri"/>
              </a:rPr>
              <a:t>στερεομεταφορά</a:t>
            </a:r>
            <a:endParaRPr kumimoji="0" lang="el-GR" sz="28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251520" y="1563284"/>
            <a:ext cx="8640960" cy="1798595"/>
          </a:xfrm>
          <a:prstGeom prst="rect">
            <a:avLst/>
          </a:prstGeom>
          <a:noFill/>
          <a:ln w="9525">
            <a:noFill/>
            <a:miter lim="800000"/>
            <a:headEnd/>
            <a:tailEnd/>
          </a:ln>
          <a:effectLst/>
        </p:spPr>
        <p:txBody>
          <a:bodyPr/>
          <a:lstStyle/>
          <a:p>
            <a:pPr algn="just">
              <a:lnSpc>
                <a:spcPct val="90000"/>
              </a:lnSpc>
              <a:spcBef>
                <a:spcPct val="20000"/>
              </a:spcBef>
            </a:pPr>
            <a:r>
              <a:rPr lang="el-GR" sz="1700" b="1" dirty="0">
                <a:solidFill>
                  <a:prstClr val="black"/>
                </a:solidFill>
                <a:latin typeface="Calibri"/>
              </a:rPr>
              <a:t>Μεταφορά λόγω κυματικής ασυμμετρίας</a:t>
            </a:r>
            <a:r>
              <a:rPr lang="el-GR" sz="1700" dirty="0">
                <a:solidFill>
                  <a:prstClr val="black"/>
                </a:solidFill>
                <a:latin typeface="Calibri"/>
              </a:rPr>
              <a:t>: λόγω της μη γραμμικής φύσης των κυματισμών η κίνηση των φερτών είναι και αυτή ασύμμετρη. Έτσι, κάτω από την κορυφή του κύματος, όπου η ταχύτητα είναι μεγάλη και έχει κατεύθυνση προς την ακτή, πραγματοποιείται μεγαλύτερη μεταφορά φερτών, με κατεύθυνση προς την ακτή, ενώ κάτω από την κοιλιά, όπου η ταχύτητα είναι μικρότερη και έχει φορά προς τα ανοιχτά, πραγματοποιείται μικρότερη </a:t>
            </a:r>
            <a:r>
              <a:rPr lang="el-GR" sz="1700" dirty="0" err="1">
                <a:solidFill>
                  <a:prstClr val="black"/>
                </a:solidFill>
                <a:latin typeface="Calibri"/>
              </a:rPr>
              <a:t>στερεομεταφορά</a:t>
            </a:r>
            <a:r>
              <a:rPr lang="el-GR" sz="1700" dirty="0">
                <a:solidFill>
                  <a:prstClr val="black"/>
                </a:solidFill>
                <a:latin typeface="Calibri"/>
              </a:rPr>
              <a:t> με κατεύθυνση προς τα ανοιχτά. Σαν συνολικό (μέσο ως προς την περίοδο του κύματος) αποτέλεσμα έχουμε τη μεταφορά φερτών στη διεύθυνση μετάδοσης των κυματισμών</a:t>
            </a:r>
            <a:endParaRPr lang="en-GB" sz="1800" dirty="0">
              <a:solidFill>
                <a:prstClr val="black"/>
              </a:solidFill>
              <a:latin typeface="Calibri"/>
            </a:endParaRPr>
          </a:p>
          <a:p>
            <a:pPr>
              <a:lnSpc>
                <a:spcPct val="90000"/>
              </a:lnSpc>
              <a:spcBef>
                <a:spcPct val="20000"/>
              </a:spcBef>
            </a:pPr>
            <a:endParaRPr lang="en-GB" sz="1800" dirty="0">
              <a:solidFill>
                <a:prstClr val="black"/>
              </a:solidFill>
              <a:latin typeface="Calibri"/>
            </a:endParaRPr>
          </a:p>
          <a:p>
            <a:pPr>
              <a:lnSpc>
                <a:spcPct val="90000"/>
              </a:lnSpc>
              <a:spcBef>
                <a:spcPct val="20000"/>
              </a:spcBef>
            </a:pPr>
            <a:endParaRPr lang="en-GB" sz="1800" dirty="0">
              <a:solidFill>
                <a:prstClr val="black"/>
              </a:solidFill>
              <a:latin typeface="Calibri"/>
            </a:endParaRPr>
          </a:p>
          <a:p>
            <a:pPr>
              <a:lnSpc>
                <a:spcPct val="90000"/>
              </a:lnSpc>
              <a:spcBef>
                <a:spcPct val="20000"/>
              </a:spcBef>
            </a:pPr>
            <a:endParaRPr lang="en-US" sz="1800" dirty="0">
              <a:solidFill>
                <a:prstClr val="black"/>
              </a:solidFill>
              <a:latin typeface="Calibri"/>
            </a:endParaRPr>
          </a:p>
        </p:txBody>
      </p:sp>
      <p:sp>
        <p:nvSpPr>
          <p:cNvPr id="15" name="Rectangle 2"/>
          <p:cNvSpPr txBox="1">
            <a:spLocks noChangeArrowheads="1"/>
          </p:cNvSpPr>
          <p:nvPr/>
        </p:nvSpPr>
        <p:spPr bwMode="auto">
          <a:xfrm>
            <a:off x="236383" y="1106545"/>
            <a:ext cx="5416624" cy="4145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l-GR" altLang="el-GR" sz="2000" b="1" dirty="0">
                <a:solidFill>
                  <a:srgbClr val="176FB1"/>
                </a:solidFill>
                <a:latin typeface="Calibri" pitchFamily="34" charset="0"/>
                <a:ea typeface="+mj-ea"/>
                <a:cs typeface="+mj-cs"/>
              </a:rPr>
              <a:t>Βασικοί μηχανισμοί μεταφοράς φερτών </a:t>
            </a:r>
            <a:endParaRPr kumimoji="0" lang="en-US" altLang="el-GR" sz="2000" b="1" i="0" u="none" strike="noStrike" kern="1200" cap="none" spc="0" normalizeH="0" baseline="0" noProof="0" dirty="0">
              <a:ln>
                <a:noFill/>
              </a:ln>
              <a:solidFill>
                <a:srgbClr val="176FB1"/>
              </a:solidFill>
              <a:effectLst/>
              <a:uLnTx/>
              <a:uFillTx/>
              <a:latin typeface="Calibri" pitchFamily="34" charset="0"/>
              <a:ea typeface="+mj-ea"/>
              <a:cs typeface="+mj-cs"/>
            </a:endParaRPr>
          </a:p>
        </p:txBody>
      </p:sp>
      <p:sp>
        <p:nvSpPr>
          <p:cNvPr id="16" name="15 - Ορθογώνιο"/>
          <p:cNvSpPr/>
          <p:nvPr/>
        </p:nvSpPr>
        <p:spPr>
          <a:xfrm>
            <a:off x="395536" y="6165304"/>
            <a:ext cx="8604448" cy="400110"/>
          </a:xfrm>
          <a:prstGeom prst="rect">
            <a:avLst/>
          </a:prstGeom>
        </p:spPr>
        <p:txBody>
          <a:bodyPr wrap="square">
            <a:spAutoFit/>
          </a:bodyPr>
          <a:lstStyle/>
          <a:p>
            <a:r>
              <a:rPr lang="el-GR" sz="2000" i="1" dirty="0">
                <a:latin typeface="Calibri" pitchFamily="34" charset="0"/>
                <a:cs typeface="Calibri" pitchFamily="34" charset="0"/>
              </a:rPr>
              <a:t>Επίδραση της ασυμμετρίας του κυματισμού στη μέση </a:t>
            </a:r>
            <a:r>
              <a:rPr lang="el-GR" sz="2000" i="1" dirty="0" err="1">
                <a:latin typeface="Calibri" pitchFamily="34" charset="0"/>
                <a:cs typeface="Calibri" pitchFamily="34" charset="0"/>
              </a:rPr>
              <a:t>στερεοπαροχή</a:t>
            </a:r>
            <a:r>
              <a:rPr lang="el-GR" sz="2000" i="1" dirty="0">
                <a:latin typeface="Calibri" pitchFamily="34" charset="0"/>
                <a:cs typeface="Calibri" pitchFamily="34" charset="0"/>
              </a:rPr>
              <a:t>. </a:t>
            </a:r>
            <a:endParaRPr lang="en-GB" sz="2000" dirty="0">
              <a:latin typeface="Calibri" pitchFamily="34" charset="0"/>
              <a:cs typeface="Calibri" pitchFamily="34" charset="0"/>
            </a:endParaRPr>
          </a:p>
        </p:txBody>
      </p:sp>
      <p:pic>
        <p:nvPicPr>
          <p:cNvPr id="17" name="Picture 2"/>
          <p:cNvPicPr>
            <a:picLocks noChangeAspect="1" noChangeArrowheads="1"/>
          </p:cNvPicPr>
          <p:nvPr/>
        </p:nvPicPr>
        <p:blipFill>
          <a:blip r:embed="rId3" cstate="print"/>
          <a:srcRect/>
          <a:stretch>
            <a:fillRect/>
          </a:stretch>
        </p:blipFill>
        <p:spPr bwMode="auto">
          <a:xfrm>
            <a:off x="179512" y="3591252"/>
            <a:ext cx="4608512" cy="2518675"/>
          </a:xfrm>
          <a:prstGeom prst="rect">
            <a:avLst/>
          </a:prstGeom>
          <a:noFill/>
          <a:ln w="9525">
            <a:noFill/>
            <a:miter lim="800000"/>
            <a:headEnd/>
            <a:tailEnd/>
          </a:ln>
        </p:spPr>
      </p:pic>
      <p:pic>
        <p:nvPicPr>
          <p:cNvPr id="18" name="Picture 2" descr="C:\Users\ISAVELA\Desktop\deskk\ΠΑΡΑΚΤΙΑ ΜΗΧΑΝΙΚΗ\2019\Διάλεξη 2\epifaneiako.gif"/>
          <p:cNvPicPr>
            <a:picLocks noChangeAspect="1" noChangeArrowheads="1" noCrop="1"/>
          </p:cNvPicPr>
          <p:nvPr/>
        </p:nvPicPr>
        <p:blipFill>
          <a:blip r:embed="rId4" cstate="print"/>
          <a:srcRect/>
          <a:stretch>
            <a:fillRect/>
          </a:stretch>
        </p:blipFill>
        <p:spPr bwMode="auto">
          <a:xfrm>
            <a:off x="5148064" y="3617167"/>
            <a:ext cx="3240360" cy="1699489"/>
          </a:xfrm>
          <a:prstGeom prst="rect">
            <a:avLst/>
          </a:prstGeom>
          <a:noFill/>
        </p:spPr>
      </p:pic>
      <p:sp>
        <p:nvSpPr>
          <p:cNvPr id="19" name="18 - Ορθογώνιο"/>
          <p:cNvSpPr/>
          <p:nvPr/>
        </p:nvSpPr>
        <p:spPr>
          <a:xfrm>
            <a:off x="5724128" y="5373216"/>
            <a:ext cx="788999" cy="369332"/>
          </a:xfrm>
          <a:prstGeom prst="rect">
            <a:avLst/>
          </a:prstGeom>
        </p:spPr>
        <p:txBody>
          <a:bodyPr wrap="none">
            <a:spAutoFit/>
          </a:bodyPr>
          <a:lstStyle/>
          <a:p>
            <a:r>
              <a:rPr lang="en-GB" dirty="0"/>
              <a:t>q~u</a:t>
            </a:r>
            <a:r>
              <a:rPr lang="en-GB" baseline="30000" dirty="0"/>
              <a:t>3.3</a:t>
            </a:r>
          </a:p>
        </p:txBody>
      </p:sp>
      <p:sp>
        <p:nvSpPr>
          <p:cNvPr id="9"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sysClr val="windowText" lastClr="000000"/>
                </a:solidFill>
                <a:effectLst/>
                <a:uLnTx/>
                <a:uFillTx/>
                <a:latin typeface="Calibri"/>
                <a:ea typeface="+mn-ea"/>
                <a:cs typeface="+mn-cs"/>
              </a:rPr>
              <a:t>Παράκτια </a:t>
            </a:r>
            <a:r>
              <a:rPr lang="el-GR" sz="2800" b="1" kern="0" noProof="0" dirty="0" err="1">
                <a:solidFill>
                  <a:sysClr val="windowText" lastClr="000000"/>
                </a:solidFill>
                <a:latin typeface="Calibri"/>
              </a:rPr>
              <a:t>στερεομεταφορά</a:t>
            </a:r>
            <a:endParaRPr kumimoji="0" lang="el-GR" sz="28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0" name="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1"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2" name="11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512912" y="2112143"/>
            <a:ext cx="8280920" cy="1224136"/>
          </a:xfrm>
          <a:prstGeom prst="rect">
            <a:avLst/>
          </a:prstGeom>
          <a:noFill/>
          <a:ln w="9525">
            <a:noFill/>
            <a:miter lim="800000"/>
            <a:headEnd/>
            <a:tailEnd/>
          </a:ln>
          <a:effectLst/>
        </p:spPr>
        <p:txBody>
          <a:bodyPr/>
          <a:lstStyle/>
          <a:p>
            <a:pPr algn="just">
              <a:spcBef>
                <a:spcPct val="20000"/>
              </a:spcBef>
            </a:pPr>
            <a:r>
              <a:rPr lang="el-GR" sz="1800" b="1" dirty="0">
                <a:solidFill>
                  <a:prstClr val="black"/>
                </a:solidFill>
                <a:latin typeface="Calibri"/>
              </a:rPr>
              <a:t>Μεταφορά λόγω δευτερογενών κυματογενών ρευμάτων</a:t>
            </a:r>
            <a:r>
              <a:rPr lang="en-GB" sz="1800" dirty="0">
                <a:solidFill>
                  <a:prstClr val="black"/>
                </a:solidFill>
                <a:latin typeface="Calibri"/>
              </a:rPr>
              <a:t>: </a:t>
            </a:r>
            <a:r>
              <a:rPr lang="el-GR" sz="1800" dirty="0">
                <a:solidFill>
                  <a:prstClr val="black"/>
                </a:solidFill>
                <a:latin typeface="Calibri"/>
              </a:rPr>
              <a:t>Η μάζα  του νερού που μεταφέρεται προς την ακτή με τη θραύση των κυμάτων, στη ζώνη απόσβεσης, εξισορροπείται από το ρεύμα επαναφοράς. Πρόκειται για πυθμενική ροη με κατεύθυνση προς τα ανοικτά.  </a:t>
            </a:r>
            <a:endParaRPr lang="en-GB" sz="1800" dirty="0">
              <a:solidFill>
                <a:prstClr val="black"/>
              </a:solidFill>
              <a:latin typeface="Calibri"/>
            </a:endParaRPr>
          </a:p>
        </p:txBody>
      </p:sp>
      <p:pic>
        <p:nvPicPr>
          <p:cNvPr id="12" name="11 - Εικόνα"/>
          <p:cNvPicPr/>
          <p:nvPr/>
        </p:nvPicPr>
        <p:blipFill>
          <a:blip r:embed="rId3" cstate="print"/>
          <a:srcRect/>
          <a:stretch>
            <a:fillRect/>
          </a:stretch>
        </p:blipFill>
        <p:spPr bwMode="auto">
          <a:xfrm>
            <a:off x="1547664" y="3871242"/>
            <a:ext cx="5832648" cy="1656184"/>
          </a:xfrm>
          <a:prstGeom prst="rect">
            <a:avLst/>
          </a:prstGeom>
          <a:noFill/>
          <a:ln w="9525">
            <a:noFill/>
            <a:miter lim="800000"/>
            <a:headEnd/>
            <a:tailEnd/>
          </a:ln>
        </p:spPr>
      </p:pic>
      <p:sp>
        <p:nvSpPr>
          <p:cNvPr id="15" name="Rectangle 2"/>
          <p:cNvSpPr txBox="1">
            <a:spLocks noChangeArrowheads="1"/>
          </p:cNvSpPr>
          <p:nvPr/>
        </p:nvSpPr>
        <p:spPr bwMode="auto">
          <a:xfrm>
            <a:off x="512912" y="1330574"/>
            <a:ext cx="4943351" cy="47484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l-GR" altLang="el-GR" sz="2000" b="1" dirty="0">
                <a:solidFill>
                  <a:srgbClr val="176FB1"/>
                </a:solidFill>
                <a:latin typeface="Calibri" pitchFamily="34" charset="0"/>
                <a:ea typeface="+mj-ea"/>
                <a:cs typeface="+mj-cs"/>
              </a:rPr>
              <a:t>Βασικοί μηχανισμοί μεταφοράς φερτών </a:t>
            </a:r>
            <a:endParaRPr kumimoji="0" lang="en-US" altLang="el-GR" sz="2000" b="1" i="0" u="none" strike="noStrike" kern="1200" cap="none" spc="0" normalizeH="0" baseline="0" noProof="0" dirty="0">
              <a:ln>
                <a:noFill/>
              </a:ln>
              <a:solidFill>
                <a:srgbClr val="176FB1"/>
              </a:solidFill>
              <a:effectLst/>
              <a:uLnTx/>
              <a:uFillTx/>
              <a:latin typeface="Calibri" pitchFamily="34" charset="0"/>
              <a:ea typeface="+mj-ea"/>
              <a:cs typeface="+mj-cs"/>
            </a:endParaRP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sysClr val="windowText" lastClr="000000"/>
                </a:solidFill>
                <a:effectLst/>
                <a:uLnTx/>
                <a:uFillTx/>
                <a:latin typeface="Calibri"/>
                <a:ea typeface="+mn-ea"/>
                <a:cs typeface="+mn-cs"/>
              </a:rPr>
              <a:t>Παράκτια </a:t>
            </a:r>
            <a:r>
              <a:rPr lang="el-GR" sz="2800" b="1" kern="0" noProof="0" dirty="0" err="1">
                <a:solidFill>
                  <a:sysClr val="windowText" lastClr="000000"/>
                </a:solidFill>
                <a:latin typeface="Calibri"/>
              </a:rPr>
              <a:t>στερεομεταφορά</a:t>
            </a:r>
            <a:endParaRPr kumimoji="0" lang="el-GR" sz="28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179512" y="1419977"/>
            <a:ext cx="8244408" cy="400110"/>
          </a:xfrm>
          <a:prstGeom prst="rect">
            <a:avLst/>
          </a:prstGeom>
          <a:noFill/>
          <a:ln w="9525" algn="ctr">
            <a:noFill/>
            <a:miter lim="800000"/>
            <a:headEnd/>
            <a:tailEnd/>
          </a:ln>
          <a:effectLst/>
        </p:spPr>
        <p:txBody>
          <a:bodyPr wrap="square">
            <a:spAutoFit/>
          </a:bodyPr>
          <a:lstStyle/>
          <a:p>
            <a:pPr algn="ctr">
              <a:spcBef>
                <a:spcPct val="50000"/>
              </a:spcBef>
            </a:pPr>
            <a:r>
              <a:rPr lang="el-GR" sz="2000" b="1" dirty="0">
                <a:solidFill>
                  <a:srgbClr val="176FB1"/>
                </a:solidFill>
                <a:latin typeface="Calibri" pitchFamily="34" charset="0"/>
                <a:cs typeface="Calibri" pitchFamily="34" charset="0"/>
              </a:rPr>
              <a:t>ΔΙΑΦΟΡΟΠΟΙΗΣΗ ΣΤΕΡΕΟΜΕΤΑΦΟΡΑΣ ΣΤΙΣ ΟΡΙΖΟΝΤΙΕΣ ΔΙΕΥΘΥΝΣΕΙΣ</a:t>
            </a:r>
          </a:p>
        </p:txBody>
      </p:sp>
      <p:sp>
        <p:nvSpPr>
          <p:cNvPr id="116741" name="Rectangle 5"/>
          <p:cNvSpPr>
            <a:spLocks noChangeArrowheads="1"/>
          </p:cNvSpPr>
          <p:nvPr/>
        </p:nvSpPr>
        <p:spPr bwMode="auto">
          <a:xfrm>
            <a:off x="539552" y="2126582"/>
            <a:ext cx="7993063" cy="2197525"/>
          </a:xfrm>
          <a:prstGeom prst="rect">
            <a:avLst/>
          </a:prstGeom>
          <a:noFill/>
          <a:ln w="9525" algn="ctr">
            <a:noFill/>
            <a:miter lim="800000"/>
            <a:headEnd/>
            <a:tailEnd/>
          </a:ln>
          <a:effectLst/>
        </p:spPr>
        <p:txBody>
          <a:bodyPr>
            <a:spAutoFit/>
          </a:bodyPr>
          <a:lstStyle/>
          <a:p>
            <a:pPr algn="just">
              <a:lnSpc>
                <a:spcPct val="110000"/>
              </a:lnSpc>
              <a:spcBef>
                <a:spcPct val="40000"/>
              </a:spcBef>
            </a:pPr>
            <a:r>
              <a:rPr lang="el-GR" sz="1800" dirty="0">
                <a:latin typeface="Calibri" pitchFamily="34" charset="0"/>
                <a:cs typeface="Calibri" pitchFamily="34" charset="0"/>
              </a:rPr>
              <a:t>Για υπολογιστικούς λόγους υπάρχει τεχνητή διαφοροποίηση της ενιαίας δισδιάστατης διαδικασίας </a:t>
            </a:r>
            <a:r>
              <a:rPr lang="el-GR" sz="1800" dirty="0" err="1">
                <a:latin typeface="Calibri" pitchFamily="34" charset="0"/>
                <a:cs typeface="Calibri" pitchFamily="34" charset="0"/>
              </a:rPr>
              <a:t>στερεομεταφοράς</a:t>
            </a:r>
            <a:r>
              <a:rPr lang="el-GR" sz="1800" dirty="0">
                <a:latin typeface="Calibri" pitchFamily="34" charset="0"/>
                <a:cs typeface="Calibri" pitchFamily="34" charset="0"/>
              </a:rPr>
              <a:t> σε δύο κατευθύνσεις/άξονες:</a:t>
            </a:r>
          </a:p>
          <a:p>
            <a:pPr algn="just">
              <a:lnSpc>
                <a:spcPct val="110000"/>
              </a:lnSpc>
              <a:spcBef>
                <a:spcPct val="40000"/>
              </a:spcBef>
            </a:pPr>
            <a:endParaRPr lang="el-GR" sz="1800" dirty="0">
              <a:latin typeface="Calibri" pitchFamily="34" charset="0"/>
              <a:cs typeface="Calibri" pitchFamily="34" charset="0"/>
            </a:endParaRPr>
          </a:p>
          <a:p>
            <a:pPr algn="just">
              <a:lnSpc>
                <a:spcPct val="90000"/>
              </a:lnSpc>
              <a:spcBef>
                <a:spcPct val="40000"/>
              </a:spcBef>
            </a:pPr>
            <a:r>
              <a:rPr lang="el-GR" sz="1800" dirty="0">
                <a:latin typeface="Calibri" pitchFamily="34" charset="0"/>
                <a:cs typeface="Calibri" pitchFamily="34" charset="0"/>
              </a:rPr>
              <a:t>	(α) εγκάρσια και </a:t>
            </a:r>
          </a:p>
          <a:p>
            <a:pPr algn="just">
              <a:lnSpc>
                <a:spcPct val="90000"/>
              </a:lnSpc>
              <a:spcBef>
                <a:spcPct val="40000"/>
              </a:spcBef>
            </a:pPr>
            <a:endParaRPr lang="el-GR" sz="1800" dirty="0">
              <a:latin typeface="Calibri" pitchFamily="34" charset="0"/>
              <a:cs typeface="Calibri" pitchFamily="34" charset="0"/>
            </a:endParaRPr>
          </a:p>
          <a:p>
            <a:pPr algn="just">
              <a:lnSpc>
                <a:spcPct val="90000"/>
              </a:lnSpc>
              <a:spcBef>
                <a:spcPct val="40000"/>
              </a:spcBef>
            </a:pPr>
            <a:r>
              <a:rPr lang="el-GR" sz="1800" dirty="0">
                <a:latin typeface="Calibri" pitchFamily="34" charset="0"/>
                <a:cs typeface="Calibri" pitchFamily="34" charset="0"/>
              </a:rPr>
              <a:t>	(β) παράλληλη προς την ακτή.</a:t>
            </a:r>
          </a:p>
        </p:txBody>
      </p: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sysClr val="windowText" lastClr="000000"/>
                </a:solidFill>
                <a:effectLst/>
                <a:uLnTx/>
                <a:uFillTx/>
                <a:latin typeface="Calibri"/>
                <a:ea typeface="+mn-ea"/>
                <a:cs typeface="+mn-cs"/>
              </a:rPr>
              <a:t>Παράκτια </a:t>
            </a:r>
            <a:r>
              <a:rPr lang="el-GR" sz="2800" b="1" kern="0" noProof="0" dirty="0" err="1">
                <a:solidFill>
                  <a:sysClr val="windowText" lastClr="000000"/>
                </a:solidFill>
                <a:latin typeface="Calibri"/>
              </a:rPr>
              <a:t>στερεομεταφορά</a:t>
            </a:r>
            <a:endParaRPr kumimoji="0" lang="el-GR" sz="28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2"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err="1"/>
              <a:t>Στερεομεταφορά</a:t>
            </a:r>
            <a:r>
              <a:rPr lang="el-GR" sz="2800" b="1" dirty="0"/>
              <a:t> εγκάρσια στην ακτή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Rectangle 5"/>
          <p:cNvSpPr>
            <a:spLocks noChangeArrowheads="1"/>
          </p:cNvSpPr>
          <p:nvPr/>
        </p:nvSpPr>
        <p:spPr bwMode="auto">
          <a:xfrm>
            <a:off x="521109" y="1833808"/>
            <a:ext cx="8371371" cy="3816423"/>
          </a:xfrm>
          <a:prstGeom prst="rect">
            <a:avLst/>
          </a:prstGeom>
          <a:noFill/>
          <a:ln w="9525">
            <a:noFill/>
            <a:miter lim="800000"/>
            <a:headEnd/>
            <a:tailEnd/>
          </a:ln>
          <a:effectLst/>
        </p:spPr>
        <p:txBody>
          <a:bodyPr/>
          <a:lstStyle/>
          <a:p>
            <a:pPr>
              <a:lnSpc>
                <a:spcPct val="90000"/>
              </a:lnSpc>
              <a:spcBef>
                <a:spcPts val="0"/>
              </a:spcBef>
              <a:spcAft>
                <a:spcPts val="600"/>
              </a:spcAft>
            </a:pPr>
            <a:r>
              <a:rPr lang="el-GR" sz="1700" dirty="0">
                <a:solidFill>
                  <a:prstClr val="black"/>
                </a:solidFill>
                <a:latin typeface="Calibri"/>
              </a:rPr>
              <a:t>Οι κυματισμοί που προσπίπτουν εγκάρσια στην ακτή κατά τη διάρκεια ενός κυματικού επεισοδίου, μετακινούν τα ιζήματα και προκαλούν μορφολογικές μεταβολές του εγκάρσιου προφίλ. </a:t>
            </a:r>
            <a:endParaRPr lang="en-US" sz="1700" dirty="0">
              <a:solidFill>
                <a:prstClr val="black"/>
              </a:solidFill>
              <a:latin typeface="Calibri"/>
            </a:endParaRPr>
          </a:p>
          <a:p>
            <a:pPr>
              <a:lnSpc>
                <a:spcPct val="90000"/>
              </a:lnSpc>
              <a:spcBef>
                <a:spcPts val="0"/>
              </a:spcBef>
              <a:spcAft>
                <a:spcPts val="600"/>
              </a:spcAft>
            </a:pPr>
            <a:endParaRPr lang="en-US" sz="1700" dirty="0">
              <a:solidFill>
                <a:prstClr val="black"/>
              </a:solidFill>
              <a:latin typeface="Calibri"/>
            </a:endParaRPr>
          </a:p>
          <a:p>
            <a:pPr>
              <a:lnSpc>
                <a:spcPct val="90000"/>
              </a:lnSpc>
              <a:spcBef>
                <a:spcPts val="0"/>
              </a:spcBef>
              <a:spcAft>
                <a:spcPts val="600"/>
              </a:spcAft>
            </a:pPr>
            <a:r>
              <a:rPr lang="en-US" sz="1700" dirty="0">
                <a:solidFill>
                  <a:prstClr val="black"/>
                </a:solidFill>
                <a:latin typeface="Calibri"/>
              </a:rPr>
              <a:t>“ </a:t>
            </a:r>
            <a:r>
              <a:rPr lang="el-GR" sz="1700" dirty="0">
                <a:solidFill>
                  <a:prstClr val="black"/>
                </a:solidFill>
                <a:latin typeface="Calibri"/>
              </a:rPr>
              <a:t>το αποτέλεσμα της μακροπρόθεσμης ισορροπίας μεταξύ των δυνάμεων απόστασης και απόθεσης υλικού σε αμμώδεις ακτές, η οποία οδηγεί στη διαμόρφωση ενός αντιπροσωπευτικού προφίλ που μπορεί να θεωρηθεί σταθερό σε βάθος χρόνου</a:t>
            </a:r>
            <a:r>
              <a:rPr lang="en-US" sz="1700" dirty="0">
                <a:solidFill>
                  <a:prstClr val="black"/>
                </a:solidFill>
                <a:latin typeface="Calibri"/>
              </a:rPr>
              <a:t>”</a:t>
            </a:r>
            <a:endParaRPr lang="en-GB" sz="1700" dirty="0">
              <a:solidFill>
                <a:prstClr val="black"/>
              </a:solidFill>
              <a:latin typeface="Calibri"/>
            </a:endParaRPr>
          </a:p>
          <a:p>
            <a:pPr>
              <a:lnSpc>
                <a:spcPct val="90000"/>
              </a:lnSpc>
              <a:spcBef>
                <a:spcPts val="0"/>
              </a:spcBef>
              <a:spcAft>
                <a:spcPts val="600"/>
              </a:spcAft>
            </a:pPr>
            <a:endParaRPr lang="en-GB" sz="1700" dirty="0">
              <a:solidFill>
                <a:prstClr val="black"/>
              </a:solidFill>
              <a:latin typeface="Calibri"/>
            </a:endParaRPr>
          </a:p>
          <a:p>
            <a:pPr>
              <a:lnSpc>
                <a:spcPct val="90000"/>
              </a:lnSpc>
              <a:spcBef>
                <a:spcPts val="0"/>
              </a:spcBef>
              <a:spcAft>
                <a:spcPts val="600"/>
              </a:spcAft>
            </a:pPr>
            <a:r>
              <a:rPr lang="el-GR" sz="1700" dirty="0">
                <a:solidFill>
                  <a:prstClr val="black"/>
                </a:solidFill>
                <a:latin typeface="Calibri"/>
              </a:rPr>
              <a:t>Τα χαρακτηριστικά του προφίλ αυτού εξαρτώνται από την </a:t>
            </a:r>
            <a:r>
              <a:rPr lang="el-GR" sz="1700" dirty="0" err="1">
                <a:solidFill>
                  <a:prstClr val="black"/>
                </a:solidFill>
                <a:latin typeface="Calibri"/>
              </a:rPr>
              <a:t>κοκκομετρία</a:t>
            </a:r>
            <a:r>
              <a:rPr lang="el-GR" sz="1700" dirty="0">
                <a:solidFill>
                  <a:prstClr val="black"/>
                </a:solidFill>
                <a:latin typeface="Calibri"/>
              </a:rPr>
              <a:t> του ιζήματος του πυθμένα και τα χαρακτηριστικά των κυματισμών (ύψος και περίοδος) και σε γενικές γραμμές είναι τα ακόλουθα: </a:t>
            </a:r>
            <a:endParaRPr lang="en-GB" sz="1700" dirty="0">
              <a:solidFill>
                <a:prstClr val="black"/>
              </a:solidFill>
              <a:latin typeface="Calibri"/>
            </a:endParaRPr>
          </a:p>
          <a:p>
            <a:pPr>
              <a:lnSpc>
                <a:spcPct val="90000"/>
              </a:lnSpc>
              <a:spcBef>
                <a:spcPts val="0"/>
              </a:spcBef>
              <a:spcAft>
                <a:spcPts val="600"/>
              </a:spcAft>
            </a:pPr>
            <a:r>
              <a:rPr lang="el-GR" sz="1700" dirty="0">
                <a:solidFill>
                  <a:prstClr val="black"/>
                </a:solidFill>
                <a:latin typeface="Calibri"/>
              </a:rPr>
              <a:t>(α) τείνουν να διαμορφωθούν καμπύλες με τα κοίλα προς τα πάνω, </a:t>
            </a:r>
            <a:endParaRPr lang="en-GB" sz="1700" dirty="0">
              <a:solidFill>
                <a:prstClr val="black"/>
              </a:solidFill>
              <a:latin typeface="Calibri"/>
            </a:endParaRPr>
          </a:p>
          <a:p>
            <a:pPr>
              <a:lnSpc>
                <a:spcPct val="90000"/>
              </a:lnSpc>
              <a:spcBef>
                <a:spcPts val="0"/>
              </a:spcBef>
              <a:spcAft>
                <a:spcPts val="600"/>
              </a:spcAft>
            </a:pPr>
            <a:r>
              <a:rPr lang="el-GR" sz="1700" dirty="0">
                <a:solidFill>
                  <a:prstClr val="black"/>
                </a:solidFill>
                <a:latin typeface="Calibri"/>
              </a:rPr>
              <a:t>(β) οι κλίσεις είναι ήπιες όσο πιο λεπτόκοκκο είναι ίζημα, </a:t>
            </a:r>
            <a:endParaRPr lang="en-GB" sz="1700" dirty="0">
              <a:solidFill>
                <a:prstClr val="black"/>
              </a:solidFill>
              <a:latin typeface="Calibri"/>
            </a:endParaRPr>
          </a:p>
          <a:p>
            <a:pPr>
              <a:lnSpc>
                <a:spcPct val="90000"/>
              </a:lnSpc>
              <a:spcBef>
                <a:spcPts val="0"/>
              </a:spcBef>
              <a:spcAft>
                <a:spcPts val="600"/>
              </a:spcAft>
            </a:pPr>
            <a:r>
              <a:rPr lang="el-GR" sz="1700" dirty="0">
                <a:solidFill>
                  <a:prstClr val="black"/>
                </a:solidFill>
                <a:latin typeface="Calibri"/>
              </a:rPr>
              <a:t>(γ) οι κλίσεις τείνουν να είναι πιο επίπεδες για μεγάλου ύψους κυματισμούς. </a:t>
            </a:r>
            <a:endParaRPr lang="en-GB" sz="1700" dirty="0">
              <a:solidFill>
                <a:prstClr val="black"/>
              </a:solidFill>
              <a:latin typeface="Calibri"/>
            </a:endParaRPr>
          </a:p>
          <a:p>
            <a:pPr>
              <a:lnSpc>
                <a:spcPct val="90000"/>
              </a:lnSpc>
              <a:spcBef>
                <a:spcPct val="20000"/>
              </a:spcBef>
            </a:pPr>
            <a:endParaRPr lang="en-US" dirty="0">
              <a:solidFill>
                <a:prstClr val="black"/>
              </a:solidFill>
              <a:latin typeface="Calibri"/>
            </a:endParaRPr>
          </a:p>
        </p:txBody>
      </p:sp>
      <p:sp>
        <p:nvSpPr>
          <p:cNvPr id="8" name="7 - Ορθογώνιο"/>
          <p:cNvSpPr/>
          <p:nvPr/>
        </p:nvSpPr>
        <p:spPr>
          <a:xfrm>
            <a:off x="503413" y="1332303"/>
            <a:ext cx="2223814" cy="400110"/>
          </a:xfrm>
          <a:prstGeom prst="rect">
            <a:avLst/>
          </a:prstGeom>
        </p:spPr>
        <p:txBody>
          <a:bodyPr wrap="none">
            <a:spAutoFit/>
          </a:bodyPr>
          <a:lstStyle/>
          <a:p>
            <a:r>
              <a:rPr lang="el-GR" sz="2000" dirty="0">
                <a:solidFill>
                  <a:srgbClr val="176FB1"/>
                </a:solidFill>
                <a:latin typeface="+mn-lt"/>
              </a:rPr>
              <a:t>Προφίλ ισορροπίας</a:t>
            </a:r>
            <a:endParaRPr lang="en-GB" sz="2000" dirty="0">
              <a:solidFill>
                <a:srgbClr val="176FB1"/>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err="1"/>
              <a:t>Στερεομεταφορά</a:t>
            </a:r>
            <a:r>
              <a:rPr lang="el-GR" sz="2800" b="1" dirty="0"/>
              <a:t> εγκάρσια στην ακτή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8" name="7 - Ορθογώνιο"/>
          <p:cNvSpPr/>
          <p:nvPr/>
        </p:nvSpPr>
        <p:spPr>
          <a:xfrm>
            <a:off x="179512" y="1122253"/>
            <a:ext cx="4779898" cy="400110"/>
          </a:xfrm>
          <a:prstGeom prst="rect">
            <a:avLst/>
          </a:prstGeom>
        </p:spPr>
        <p:txBody>
          <a:bodyPr wrap="none">
            <a:spAutoFit/>
          </a:bodyPr>
          <a:lstStyle/>
          <a:p>
            <a:pPr algn="ctr"/>
            <a:r>
              <a:rPr lang="el-GR" sz="2000" dirty="0">
                <a:solidFill>
                  <a:srgbClr val="176FB1"/>
                </a:solidFill>
                <a:latin typeface="+mn-lt"/>
              </a:rPr>
              <a:t>Προφίλ ισορροπίας και βάθος κλεισίματος </a:t>
            </a:r>
            <a:r>
              <a:rPr lang="en-US" sz="2000" dirty="0">
                <a:solidFill>
                  <a:srgbClr val="176FB1"/>
                </a:solidFill>
                <a:latin typeface="+mn-lt"/>
              </a:rPr>
              <a:t> </a:t>
            </a:r>
            <a:endParaRPr lang="en-GB" sz="2000" dirty="0">
              <a:solidFill>
                <a:srgbClr val="176FB1"/>
              </a:solidFill>
              <a:latin typeface="+mn-lt"/>
            </a:endParaRPr>
          </a:p>
        </p:txBody>
      </p:sp>
      <p:pic>
        <p:nvPicPr>
          <p:cNvPr id="1038338" name="Picture 2"/>
          <p:cNvPicPr>
            <a:picLocks noChangeAspect="1" noChangeArrowheads="1"/>
          </p:cNvPicPr>
          <p:nvPr/>
        </p:nvPicPr>
        <p:blipFill>
          <a:blip r:embed="rId5" cstate="print"/>
          <a:srcRect/>
          <a:stretch>
            <a:fillRect/>
          </a:stretch>
        </p:blipFill>
        <p:spPr bwMode="auto">
          <a:xfrm>
            <a:off x="261342" y="2262898"/>
            <a:ext cx="5934075" cy="2505075"/>
          </a:xfrm>
          <a:prstGeom prst="rect">
            <a:avLst/>
          </a:prstGeom>
          <a:noFill/>
          <a:ln w="9525">
            <a:noFill/>
            <a:miter lim="800000"/>
            <a:headEnd/>
            <a:tailEnd/>
          </a:ln>
        </p:spPr>
      </p:pic>
      <p:pic>
        <p:nvPicPr>
          <p:cNvPr id="1038339" name="Picture 3"/>
          <p:cNvPicPr>
            <a:picLocks noChangeAspect="1" noChangeArrowheads="1"/>
          </p:cNvPicPr>
          <p:nvPr/>
        </p:nvPicPr>
        <p:blipFill>
          <a:blip r:embed="rId6" cstate="print"/>
          <a:srcRect/>
          <a:stretch>
            <a:fillRect/>
          </a:stretch>
        </p:blipFill>
        <p:spPr bwMode="auto">
          <a:xfrm>
            <a:off x="3591258" y="1765284"/>
            <a:ext cx="1368152" cy="578834"/>
          </a:xfrm>
          <a:prstGeom prst="rect">
            <a:avLst/>
          </a:prstGeom>
          <a:noFill/>
          <a:ln w="9525">
            <a:noFill/>
            <a:miter lim="800000"/>
            <a:headEnd/>
            <a:tailEnd/>
          </a:ln>
        </p:spPr>
      </p:pic>
      <p:sp>
        <p:nvSpPr>
          <p:cNvPr id="12" name="11 - Ορθογώνιο"/>
          <p:cNvSpPr/>
          <p:nvPr/>
        </p:nvSpPr>
        <p:spPr>
          <a:xfrm>
            <a:off x="6289388" y="1806675"/>
            <a:ext cx="2705695" cy="2898073"/>
          </a:xfrm>
          <a:prstGeom prst="rect">
            <a:avLst/>
          </a:prstGeom>
        </p:spPr>
        <p:txBody>
          <a:bodyPr wrap="square">
            <a:spAutoFit/>
          </a:bodyPr>
          <a:lstStyle/>
          <a:p>
            <a:r>
              <a:rPr lang="el-GR" sz="1800" dirty="0">
                <a:latin typeface="+mn-lt"/>
              </a:rPr>
              <a:t>όπου d = βάθος νερού, </a:t>
            </a:r>
            <a:r>
              <a:rPr lang="el-GR" sz="1800" i="1" dirty="0" err="1">
                <a:latin typeface="+mn-lt"/>
              </a:rPr>
              <a:t>A</a:t>
            </a:r>
            <a:r>
              <a:rPr lang="el-GR" sz="1800" i="1" baseline="-25000" dirty="0" err="1">
                <a:latin typeface="+mn-lt"/>
              </a:rPr>
              <a:t>p</a:t>
            </a:r>
            <a:r>
              <a:rPr lang="el-GR" sz="1800" i="1" dirty="0">
                <a:latin typeface="+mn-lt"/>
              </a:rPr>
              <a:t> = παράμετρος που σχετίζεται με το μέγεθος του κόκκου </a:t>
            </a:r>
            <a:r>
              <a:rPr lang="en-US" sz="1800" i="1" dirty="0">
                <a:latin typeface="+mn-lt"/>
              </a:rPr>
              <a:t>y</a:t>
            </a:r>
            <a:r>
              <a:rPr lang="el-GR" sz="1800" i="1" dirty="0">
                <a:latin typeface="+mn-lt"/>
              </a:rPr>
              <a:t>=απόσταση από </a:t>
            </a:r>
            <a:r>
              <a:rPr lang="el-GR" sz="1800" dirty="0">
                <a:latin typeface="+mn-lt"/>
              </a:rPr>
              <a:t>την ακτογραμμή. </a:t>
            </a:r>
            <a:endParaRPr lang="en-GB" sz="1800" dirty="0">
              <a:latin typeface="+mn-lt"/>
            </a:endParaRPr>
          </a:p>
          <a:p>
            <a:endParaRPr lang="en-GB" sz="1800" dirty="0">
              <a:latin typeface="+mn-lt"/>
            </a:endParaRPr>
          </a:p>
          <a:p>
            <a:r>
              <a:rPr lang="el-GR" sz="1800" dirty="0">
                <a:latin typeface="+mn-lt"/>
              </a:rPr>
              <a:t>Ο εκθέτης m λαμβάνεται συνήθως ίσως με 2/3 ενώ ο συντελεστής </a:t>
            </a:r>
            <a:r>
              <a:rPr lang="el-GR" sz="1800" dirty="0" err="1">
                <a:latin typeface="+mn-lt"/>
              </a:rPr>
              <a:t>A</a:t>
            </a:r>
            <a:r>
              <a:rPr lang="el-GR" sz="1800" baseline="-25000" dirty="0" err="1">
                <a:latin typeface="+mn-lt"/>
              </a:rPr>
              <a:t>p</a:t>
            </a:r>
            <a:r>
              <a:rPr lang="el-GR" sz="1800" dirty="0">
                <a:latin typeface="+mn-lt"/>
              </a:rPr>
              <a:t> ισούται με</a:t>
            </a:r>
            <a:endParaRPr lang="en-GB" sz="1800" dirty="0">
              <a:latin typeface="+mn-lt"/>
            </a:endParaRPr>
          </a:p>
        </p:txBody>
      </p:sp>
      <p:pic>
        <p:nvPicPr>
          <p:cNvPr id="1038340" name="Picture 4"/>
          <p:cNvPicPr>
            <a:picLocks noChangeAspect="1" noChangeArrowheads="1"/>
          </p:cNvPicPr>
          <p:nvPr/>
        </p:nvPicPr>
        <p:blipFill>
          <a:blip r:embed="rId7" cstate="print"/>
          <a:srcRect/>
          <a:stretch>
            <a:fillRect/>
          </a:stretch>
        </p:blipFill>
        <p:spPr bwMode="auto">
          <a:xfrm>
            <a:off x="6714105" y="4666552"/>
            <a:ext cx="1562100" cy="552450"/>
          </a:xfrm>
          <a:prstGeom prst="rect">
            <a:avLst/>
          </a:prstGeom>
          <a:noFill/>
          <a:ln w="9525">
            <a:noFill/>
            <a:miter lim="800000"/>
            <a:headEnd/>
            <a:tailEnd/>
          </a:ln>
        </p:spPr>
      </p:pic>
      <p:pic>
        <p:nvPicPr>
          <p:cNvPr id="1038342" name="Picture 6"/>
          <p:cNvPicPr>
            <a:picLocks noChangeAspect="1" noChangeArrowheads="1"/>
          </p:cNvPicPr>
          <p:nvPr/>
        </p:nvPicPr>
        <p:blipFill>
          <a:blip r:embed="rId8" cstate="print"/>
          <a:srcRect/>
          <a:stretch>
            <a:fillRect/>
          </a:stretch>
        </p:blipFill>
        <p:spPr bwMode="auto">
          <a:xfrm>
            <a:off x="2719042" y="4599460"/>
            <a:ext cx="2705695" cy="1004972"/>
          </a:xfrm>
          <a:prstGeom prst="rect">
            <a:avLst/>
          </a:prstGeom>
          <a:noFill/>
          <a:ln w="9525">
            <a:noFill/>
            <a:miter lim="800000"/>
            <a:headEnd/>
            <a:tailEnd/>
          </a:ln>
        </p:spPr>
      </p:pic>
      <p:pic>
        <p:nvPicPr>
          <p:cNvPr id="1038343" name="Picture 7"/>
          <p:cNvPicPr>
            <a:picLocks noChangeAspect="1" noChangeArrowheads="1"/>
          </p:cNvPicPr>
          <p:nvPr/>
        </p:nvPicPr>
        <p:blipFill>
          <a:blip r:embed="rId9" cstate="print"/>
          <a:srcRect/>
          <a:stretch>
            <a:fillRect/>
          </a:stretch>
        </p:blipFill>
        <p:spPr bwMode="auto">
          <a:xfrm>
            <a:off x="261342" y="5715759"/>
            <a:ext cx="8415114" cy="65589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Παράκτια κυκλοφορία και </a:t>
            </a:r>
            <a:r>
              <a:rPr lang="el-GR" sz="2800" b="1" dirty="0" err="1"/>
              <a:t>στερεομεταφορά</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Rectangle 5"/>
          <p:cNvSpPr>
            <a:spLocks noChangeArrowheads="1"/>
          </p:cNvSpPr>
          <p:nvPr/>
        </p:nvSpPr>
        <p:spPr bwMode="auto">
          <a:xfrm>
            <a:off x="1259632" y="1916832"/>
            <a:ext cx="6552728" cy="3168352"/>
          </a:xfrm>
          <a:prstGeom prst="rect">
            <a:avLst/>
          </a:prstGeom>
          <a:noFill/>
          <a:ln w="9525">
            <a:noFill/>
            <a:miter lim="800000"/>
            <a:headEnd/>
            <a:tailEnd/>
          </a:ln>
          <a:effectLst/>
        </p:spPr>
        <p:txBody>
          <a:bodyPr/>
          <a:lstStyle/>
          <a:p>
            <a:pPr marL="609600" indent="-338138">
              <a:lnSpc>
                <a:spcPct val="90000"/>
              </a:lnSpc>
              <a:spcBef>
                <a:spcPct val="20000"/>
              </a:spcBef>
              <a:buFontTx/>
              <a:buChar char="•"/>
            </a:pPr>
            <a:r>
              <a:rPr lang="el-GR" sz="2000" dirty="0">
                <a:solidFill>
                  <a:srgbClr val="176FB1"/>
                </a:solidFill>
                <a:latin typeface="+mn-lt"/>
              </a:rPr>
              <a:t>Παράκτια κυματογενής κυκλοφορία</a:t>
            </a:r>
            <a:endParaRPr lang="el-GR" sz="2000" b="0" dirty="0">
              <a:solidFill>
                <a:srgbClr val="176FB1"/>
              </a:solidFill>
              <a:latin typeface="+mn-lt"/>
            </a:endParaRPr>
          </a:p>
          <a:p>
            <a:pPr marL="609600" indent="-338138">
              <a:lnSpc>
                <a:spcPct val="90000"/>
              </a:lnSpc>
              <a:spcBef>
                <a:spcPct val="20000"/>
              </a:spcBef>
            </a:pPr>
            <a:endParaRPr lang="el-GR" sz="2000" b="0" dirty="0">
              <a:solidFill>
                <a:srgbClr val="176FB1"/>
              </a:solidFill>
              <a:latin typeface="+mn-lt"/>
            </a:endParaRPr>
          </a:p>
          <a:p>
            <a:pPr marL="609600" indent="-338138">
              <a:lnSpc>
                <a:spcPct val="90000"/>
              </a:lnSpc>
              <a:spcBef>
                <a:spcPct val="20000"/>
              </a:spcBef>
              <a:buFontTx/>
              <a:buChar char="•"/>
            </a:pPr>
            <a:r>
              <a:rPr lang="el-GR" sz="2000" dirty="0">
                <a:solidFill>
                  <a:srgbClr val="176FB1"/>
                </a:solidFill>
                <a:latin typeface="+mn-lt"/>
              </a:rPr>
              <a:t>Παράκτια </a:t>
            </a:r>
            <a:r>
              <a:rPr lang="el-GR" sz="2000" dirty="0" err="1">
                <a:solidFill>
                  <a:srgbClr val="176FB1"/>
                </a:solidFill>
                <a:latin typeface="+mn-lt"/>
              </a:rPr>
              <a:t>Στερεομεταφορά</a:t>
            </a:r>
            <a:endParaRPr lang="el-GR" sz="2000" dirty="0">
              <a:solidFill>
                <a:srgbClr val="176FB1"/>
              </a:solidFill>
              <a:latin typeface="+mn-lt"/>
            </a:endParaRPr>
          </a:p>
          <a:p>
            <a:pPr marL="609600" indent="-338138">
              <a:lnSpc>
                <a:spcPct val="90000"/>
              </a:lnSpc>
              <a:spcBef>
                <a:spcPct val="20000"/>
              </a:spcBef>
              <a:buFontTx/>
              <a:buChar char="•"/>
            </a:pPr>
            <a:endParaRPr lang="el-GR" sz="2000" dirty="0">
              <a:solidFill>
                <a:srgbClr val="176FB1"/>
              </a:solidFill>
              <a:latin typeface="+mn-lt"/>
            </a:endParaRPr>
          </a:p>
          <a:p>
            <a:pPr marL="806450" indent="-180975">
              <a:lnSpc>
                <a:spcPct val="90000"/>
              </a:lnSpc>
              <a:spcBef>
                <a:spcPct val="20000"/>
              </a:spcBef>
            </a:pPr>
            <a:r>
              <a:rPr lang="el-GR" sz="2000" dirty="0">
                <a:solidFill>
                  <a:srgbClr val="176FB1"/>
                </a:solidFill>
                <a:latin typeface="+mn-lt"/>
              </a:rPr>
              <a:t>-	</a:t>
            </a:r>
            <a:r>
              <a:rPr lang="el-GR" sz="2000" dirty="0" err="1">
                <a:solidFill>
                  <a:srgbClr val="176FB1"/>
                </a:solidFill>
                <a:latin typeface="+mn-lt"/>
              </a:rPr>
              <a:t>Στερεομεταφορά</a:t>
            </a:r>
            <a:r>
              <a:rPr lang="el-GR" sz="2000" dirty="0">
                <a:solidFill>
                  <a:srgbClr val="176FB1"/>
                </a:solidFill>
                <a:latin typeface="+mn-lt"/>
              </a:rPr>
              <a:t> εγκάρσια στην ακτή</a:t>
            </a:r>
            <a:endParaRPr lang="el-GR" sz="2000" b="0" dirty="0">
              <a:solidFill>
                <a:srgbClr val="176FB1"/>
              </a:solidFill>
              <a:latin typeface="+mn-lt"/>
            </a:endParaRPr>
          </a:p>
          <a:p>
            <a:pPr marL="806450" indent="-180975">
              <a:lnSpc>
                <a:spcPct val="90000"/>
              </a:lnSpc>
              <a:spcBef>
                <a:spcPct val="20000"/>
              </a:spcBef>
            </a:pPr>
            <a:endParaRPr lang="el-GR" sz="2000" b="0" dirty="0">
              <a:solidFill>
                <a:srgbClr val="176FB1"/>
              </a:solidFill>
              <a:latin typeface="+mn-lt"/>
            </a:endParaRPr>
          </a:p>
          <a:p>
            <a:pPr marL="806450" indent="-180975">
              <a:lnSpc>
                <a:spcPct val="90000"/>
              </a:lnSpc>
              <a:spcBef>
                <a:spcPct val="20000"/>
              </a:spcBef>
              <a:buFontTx/>
              <a:buChar char="-"/>
            </a:pPr>
            <a:r>
              <a:rPr lang="el-GR" sz="2000" dirty="0" err="1">
                <a:solidFill>
                  <a:srgbClr val="176FB1"/>
                </a:solidFill>
                <a:latin typeface="+mn-lt"/>
              </a:rPr>
              <a:t>Στερεομεταφορά</a:t>
            </a:r>
            <a:r>
              <a:rPr lang="el-GR" sz="2000" dirty="0">
                <a:solidFill>
                  <a:srgbClr val="176FB1"/>
                </a:solidFill>
                <a:latin typeface="+mn-lt"/>
              </a:rPr>
              <a:t> παράλληλα στην ακτή</a:t>
            </a:r>
          </a:p>
          <a:p>
            <a:pPr marL="609600" indent="-338138">
              <a:lnSpc>
                <a:spcPct val="90000"/>
              </a:lnSpc>
              <a:spcBef>
                <a:spcPct val="20000"/>
              </a:spcBef>
              <a:buFontTx/>
              <a:buChar char="-"/>
            </a:pPr>
            <a:endParaRPr lang="el-GR" sz="20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ChangeArrowheads="1"/>
          </p:cNvSpPr>
          <p:nvPr/>
        </p:nvSpPr>
        <p:spPr bwMode="auto">
          <a:xfrm>
            <a:off x="251458" y="1446503"/>
            <a:ext cx="8642350" cy="615553"/>
          </a:xfrm>
          <a:prstGeom prst="rect">
            <a:avLst/>
          </a:prstGeom>
          <a:noFill/>
          <a:ln w="9525" algn="ctr">
            <a:noFill/>
            <a:miter lim="800000"/>
            <a:headEnd/>
            <a:tailEnd/>
          </a:ln>
          <a:effectLst/>
        </p:spPr>
        <p:txBody>
          <a:bodyPr>
            <a:spAutoFit/>
          </a:bodyPr>
          <a:lstStyle/>
          <a:p>
            <a:pPr algn="justLow">
              <a:spcBef>
                <a:spcPts val="0"/>
              </a:spcBef>
            </a:pPr>
            <a:r>
              <a:rPr lang="el-GR" sz="1700" dirty="0">
                <a:solidFill>
                  <a:srgbClr val="000000"/>
                </a:solidFill>
                <a:latin typeface="Calibri" pitchFamily="34" charset="0"/>
                <a:cs typeface="Calibri" pitchFamily="34" charset="0"/>
              </a:rPr>
              <a:t>Μεταφορά προς την ακτή, έξω από τη ζώνη θραύσης και κατεύθυνση προς τα </a:t>
            </a:r>
            <a:r>
              <a:rPr lang="el-GR" sz="1700" dirty="0" err="1">
                <a:solidFill>
                  <a:srgbClr val="000000"/>
                </a:solidFill>
                <a:latin typeface="Calibri" pitchFamily="34" charset="0"/>
                <a:cs typeface="Calibri" pitchFamily="34" charset="0"/>
              </a:rPr>
              <a:t>ανοικτα</a:t>
            </a:r>
            <a:r>
              <a:rPr lang="el-GR" sz="1700" dirty="0">
                <a:solidFill>
                  <a:srgbClr val="000000"/>
                </a:solidFill>
                <a:latin typeface="Calibri" pitchFamily="34" charset="0"/>
                <a:cs typeface="Calibri" pitchFamily="34" charset="0"/>
              </a:rPr>
              <a:t>, μέσα στη ζώνη θραύσης λόγω κυρίως του υποβρυχίου ρεύματος επαναφοράς, </a:t>
            </a:r>
            <a:r>
              <a:rPr lang="el-GR" sz="1700" dirty="0" err="1">
                <a:solidFill>
                  <a:srgbClr val="000000"/>
                </a:solidFill>
                <a:latin typeface="Calibri" pitchFamily="34" charset="0"/>
                <a:cs typeface="Calibri" pitchFamily="34" charset="0"/>
              </a:rPr>
              <a:t>undertow</a:t>
            </a:r>
            <a:r>
              <a:rPr lang="el-GR" sz="1700" dirty="0">
                <a:solidFill>
                  <a:srgbClr val="000000"/>
                </a:solidFill>
                <a:latin typeface="Calibri" pitchFamily="34" charset="0"/>
                <a:cs typeface="Calibri" pitchFamily="34" charset="0"/>
              </a:rPr>
              <a:t>)</a:t>
            </a:r>
          </a:p>
        </p:txBody>
      </p:sp>
      <p:sp>
        <p:nvSpPr>
          <p:cNvPr id="148487" name="Rectangle 7"/>
          <p:cNvSpPr>
            <a:spLocks noChangeArrowheads="1"/>
          </p:cNvSpPr>
          <p:nvPr/>
        </p:nvSpPr>
        <p:spPr bwMode="auto">
          <a:xfrm>
            <a:off x="359532" y="4842845"/>
            <a:ext cx="8496944" cy="338554"/>
          </a:xfrm>
          <a:prstGeom prst="rect">
            <a:avLst/>
          </a:prstGeom>
          <a:noFill/>
          <a:ln w="9525" algn="ctr">
            <a:noFill/>
            <a:miter lim="800000"/>
            <a:headEnd/>
            <a:tailEnd/>
          </a:ln>
          <a:effectLst/>
        </p:spPr>
        <p:txBody>
          <a:bodyPr wrap="square">
            <a:spAutoFit/>
          </a:bodyPr>
          <a:lstStyle/>
          <a:p>
            <a:pPr algn="just"/>
            <a:r>
              <a:rPr lang="el-GR" sz="1600" b="1" dirty="0">
                <a:solidFill>
                  <a:srgbClr val="000000"/>
                </a:solidFill>
                <a:latin typeface="Calibri" pitchFamily="34" charset="0"/>
                <a:cs typeface="Calibri" pitchFamily="34" charset="0"/>
              </a:rPr>
              <a:t>Σχήμα</a:t>
            </a:r>
            <a:r>
              <a:rPr lang="en-US" sz="1600" b="1" dirty="0">
                <a:solidFill>
                  <a:srgbClr val="000000"/>
                </a:solidFill>
                <a:latin typeface="Calibri" pitchFamily="34" charset="0"/>
                <a:cs typeface="Calibri" pitchFamily="34" charset="0"/>
              </a:rPr>
              <a:t> 7.5</a:t>
            </a:r>
            <a:r>
              <a:rPr lang="el-GR" sz="1600" b="1" dirty="0">
                <a:solidFill>
                  <a:srgbClr val="000000"/>
                </a:solidFill>
                <a:latin typeface="Calibri" pitchFamily="34" charset="0"/>
                <a:cs typeface="Calibri" pitchFamily="34" charset="0"/>
              </a:rPr>
              <a:t> </a:t>
            </a:r>
            <a:r>
              <a:rPr lang="el-GR" sz="1600" dirty="0">
                <a:solidFill>
                  <a:srgbClr val="000000"/>
                </a:solidFill>
                <a:latin typeface="Calibri" pitchFamily="34" charset="0"/>
                <a:cs typeface="Calibri" pitchFamily="34" charset="0"/>
              </a:rPr>
              <a:t>Κατευθύνσεις εγκάρσιας</a:t>
            </a:r>
            <a:r>
              <a:rPr lang="el-GR" sz="1600" dirty="0">
                <a:solidFill>
                  <a:srgbClr val="000000"/>
                </a:solidFill>
                <a:effectLst>
                  <a:outerShdw blurRad="38100" dist="38100" dir="2700000" algn="tl">
                    <a:srgbClr val="C0C0C0"/>
                  </a:outerShdw>
                </a:effectLst>
                <a:latin typeface="Calibri" pitchFamily="34" charset="0"/>
                <a:cs typeface="Calibri" pitchFamily="34" charset="0"/>
              </a:rPr>
              <a:t> </a:t>
            </a:r>
            <a:r>
              <a:rPr lang="el-GR" sz="1600" dirty="0" err="1">
                <a:solidFill>
                  <a:srgbClr val="176FB1"/>
                </a:solidFill>
                <a:latin typeface="Calibri" pitchFamily="34" charset="0"/>
                <a:cs typeface="Calibri" pitchFamily="34" charset="0"/>
              </a:rPr>
              <a:t>στερεομεταφοράς</a:t>
            </a:r>
            <a:r>
              <a:rPr lang="el-GR" sz="1600" dirty="0">
                <a:solidFill>
                  <a:srgbClr val="000000"/>
                </a:solidFill>
                <a:effectLst>
                  <a:outerShdw blurRad="38100" dist="38100" dir="2700000" algn="tl">
                    <a:srgbClr val="C0C0C0"/>
                  </a:outerShdw>
                </a:effectLst>
                <a:latin typeface="Calibri" pitchFamily="34" charset="0"/>
                <a:cs typeface="Calibri" pitchFamily="34" charset="0"/>
              </a:rPr>
              <a:t> </a:t>
            </a:r>
            <a:r>
              <a:rPr lang="el-GR" sz="1600" dirty="0">
                <a:solidFill>
                  <a:srgbClr val="000000"/>
                </a:solidFill>
                <a:latin typeface="Calibri" pitchFamily="34" charset="0"/>
                <a:cs typeface="Calibri" pitchFamily="34" charset="0"/>
              </a:rPr>
              <a:t>λόγω κυματισμών πριν</a:t>
            </a:r>
            <a:r>
              <a:rPr lang="en-US" sz="1600" dirty="0">
                <a:solidFill>
                  <a:srgbClr val="000000"/>
                </a:solidFill>
                <a:latin typeface="Calibri" pitchFamily="34" charset="0"/>
                <a:cs typeface="Calibri" pitchFamily="34" charset="0"/>
              </a:rPr>
              <a:t>/</a:t>
            </a:r>
            <a:r>
              <a:rPr lang="el-GR" sz="1600" dirty="0">
                <a:solidFill>
                  <a:srgbClr val="000000"/>
                </a:solidFill>
                <a:latin typeface="Calibri" pitchFamily="34" charset="0"/>
                <a:cs typeface="Calibri" pitchFamily="34" charset="0"/>
              </a:rPr>
              <a:t>μετά από τη θραύση</a:t>
            </a:r>
          </a:p>
        </p:txBody>
      </p:sp>
      <p:sp>
        <p:nvSpPr>
          <p:cNvPr id="148488" name="Rectangle 8"/>
          <p:cNvSpPr>
            <a:spLocks noChangeArrowheads="1"/>
          </p:cNvSpPr>
          <p:nvPr/>
        </p:nvSpPr>
        <p:spPr bwMode="auto">
          <a:xfrm>
            <a:off x="251458" y="5317360"/>
            <a:ext cx="8713092" cy="1144031"/>
          </a:xfrm>
          <a:prstGeom prst="rect">
            <a:avLst/>
          </a:prstGeom>
          <a:noFill/>
          <a:ln w="9525" algn="ctr">
            <a:noFill/>
            <a:miter lim="800000"/>
            <a:headEnd/>
            <a:tailEnd/>
          </a:ln>
          <a:effectLst/>
        </p:spPr>
        <p:txBody>
          <a:bodyPr wrap="square">
            <a:spAutoFit/>
          </a:bodyPr>
          <a:lstStyle/>
          <a:p>
            <a:pPr algn="justLow">
              <a:lnSpc>
                <a:spcPct val="80000"/>
              </a:lnSpc>
              <a:spcBef>
                <a:spcPts val="0"/>
              </a:spcBef>
            </a:pPr>
            <a:r>
              <a:rPr lang="el-GR" sz="1700" dirty="0">
                <a:solidFill>
                  <a:srgbClr val="000000"/>
                </a:solidFill>
                <a:latin typeface="Calibri" pitchFamily="34" charset="0"/>
                <a:cs typeface="Calibri" pitchFamily="34" charset="0"/>
              </a:rPr>
              <a:t>Διαμόρφωση στη γραμμή θραύσεως υφάλου, παράλληλου στην ακτή, με υλικό διάβρωσης της ακτής,</a:t>
            </a:r>
            <a:r>
              <a:rPr lang="en-GB" sz="1700" dirty="0">
                <a:solidFill>
                  <a:srgbClr val="000000"/>
                </a:solidFill>
                <a:latin typeface="Calibri" pitchFamily="34" charset="0"/>
                <a:cs typeface="Calibri" pitchFamily="34" charset="0"/>
              </a:rPr>
              <a:t> </a:t>
            </a:r>
            <a:r>
              <a:rPr lang="el-GR" sz="1700" dirty="0">
                <a:solidFill>
                  <a:srgbClr val="000000"/>
                </a:solidFill>
                <a:latin typeface="Calibri" pitchFamily="34" charset="0"/>
                <a:cs typeface="Calibri" pitchFamily="34" charset="0"/>
              </a:rPr>
              <a:t>που αποτελεί προφυλακή της ακτής για την διακοπή της πιο πέρα διάβρωσης. γιατί οι κυματισμοί θραύονται πάνω σε αυτόν και χάνουν σημαντική ποσότητα της ενέργειάς τους, με συνέπεια τη μείωση της διαβρωτικής τους ικανότητας. Η παραπάνω διεργασία πραγματοποιείται συνήθως τον χειμώνα, όπου επικρατούν έντονα κυματικά φαινόμενα. </a:t>
            </a:r>
          </a:p>
        </p:txBody>
      </p:sp>
      <p:pic>
        <p:nvPicPr>
          <p:cNvPr id="1039362" name="Picture 2"/>
          <p:cNvPicPr>
            <a:picLocks noChangeAspect="1" noChangeArrowheads="1"/>
          </p:cNvPicPr>
          <p:nvPr/>
        </p:nvPicPr>
        <p:blipFill>
          <a:blip r:embed="rId3" cstate="print"/>
          <a:srcRect/>
          <a:stretch>
            <a:fillRect/>
          </a:stretch>
        </p:blipFill>
        <p:spPr bwMode="auto">
          <a:xfrm>
            <a:off x="1511660" y="2162437"/>
            <a:ext cx="6120680" cy="2597185"/>
          </a:xfrm>
          <a:prstGeom prst="rect">
            <a:avLst/>
          </a:prstGeom>
          <a:noFill/>
          <a:ln w="9525">
            <a:noFill/>
            <a:miter lim="800000"/>
            <a:headEnd/>
            <a:tailEnd/>
          </a:ln>
        </p:spPr>
      </p:pic>
      <p:sp>
        <p:nvSpPr>
          <p:cNvPr id="7" name="Rectangle 2"/>
          <p:cNvSpPr txBox="1">
            <a:spLocks noChangeArrowheads="1"/>
          </p:cNvSpPr>
          <p:nvPr/>
        </p:nvSpPr>
        <p:spPr bwMode="auto">
          <a:xfrm>
            <a:off x="251458" y="836712"/>
            <a:ext cx="7772400" cy="5760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l-GR" altLang="el-GR" sz="2000" b="1" dirty="0">
                <a:solidFill>
                  <a:srgbClr val="176FB1"/>
                </a:solidFill>
                <a:latin typeface="Calibri" pitchFamily="34" charset="0"/>
                <a:cs typeface="Arial" pitchFamily="34" charset="0"/>
              </a:rPr>
              <a:t>Εγκάρσια διάβρωση και πρόσχωση </a:t>
            </a:r>
            <a:endParaRPr lang="en-US" altLang="el-GR" sz="2000" b="1" dirty="0">
              <a:solidFill>
                <a:srgbClr val="176FB1"/>
              </a:solidFill>
              <a:latin typeface="Calibri" pitchFamily="34" charset="0"/>
              <a:cs typeface="Arial" pitchFamily="34" charset="0"/>
            </a:endParaRPr>
          </a:p>
        </p:txBody>
      </p:sp>
      <p:sp>
        <p:nvSpPr>
          <p:cNvPr id="1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ysClr val="windowText" lastClr="000000"/>
                </a:solidFill>
                <a:effectLst/>
                <a:uLnTx/>
                <a:uFillTx/>
                <a:latin typeface="Calibri"/>
                <a:ea typeface="+mn-ea"/>
                <a:cs typeface="+mn-cs"/>
              </a:rPr>
              <a:t>Στερεομεταφορά εγκάρσια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8" name="1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3200" b="0" i="0" u="none" strike="noStrike" kern="0" cap="none" spc="0" normalizeH="0" baseline="0" noProof="0" dirty="0">
              <a:ln>
                <a:noFill/>
              </a:ln>
              <a:solidFill>
                <a:prstClr val="black"/>
              </a:solidFill>
              <a:effectLst/>
              <a:uLnTx/>
              <a:uFillTx/>
              <a:latin typeface="Bookman Old Style" pitchFamily="18" charset="0"/>
              <a:ea typeface="+mn-ea"/>
              <a:cs typeface="+mn-cs"/>
            </a:endParaRPr>
          </a:p>
        </p:txBody>
      </p:sp>
      <p:cxnSp>
        <p:nvCxnSpPr>
          <p:cNvPr id="20" name="1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 Υπότιτλος"/>
          <p:cNvSpPr>
            <a:spLocks noGrp="1"/>
          </p:cNvSpPr>
          <p:nvPr>
            <p:ph type="subTitle" idx="1"/>
          </p:nvPr>
        </p:nvSpPr>
        <p:spPr>
          <a:xfrm>
            <a:off x="179512" y="1761740"/>
            <a:ext cx="8856984" cy="2024449"/>
          </a:xfrm>
        </p:spPr>
        <p:txBody>
          <a:bodyPr>
            <a:normAutofit/>
          </a:bodyPr>
          <a:lstStyle/>
          <a:p>
            <a:pPr algn="l"/>
            <a:r>
              <a:rPr lang="el-GR" sz="1700" dirty="0">
                <a:solidFill>
                  <a:schemeClr val="tx1"/>
                </a:solidFill>
              </a:rPr>
              <a:t>Εποχιακός κύκλος</a:t>
            </a:r>
          </a:p>
          <a:p>
            <a:pPr algn="l">
              <a:lnSpc>
                <a:spcPct val="90000"/>
              </a:lnSpc>
              <a:spcBef>
                <a:spcPts val="0"/>
              </a:spcBef>
              <a:spcAft>
                <a:spcPts val="1200"/>
              </a:spcAft>
            </a:pPr>
            <a:r>
              <a:rPr lang="el-GR" sz="1700" dirty="0">
                <a:solidFill>
                  <a:schemeClr val="tx1"/>
                </a:solidFill>
              </a:rPr>
              <a:t>Οι ασύμμετροι κυματισμοί, με σχετικά μικρά ύψη που θραύονται κοντά ή και πάνω στην ακτή (και άρα συνοδεύονται από ασθενή τυρβώδη ροή και ασθενές </a:t>
            </a:r>
            <a:r>
              <a:rPr lang="el-GR" sz="1700" dirty="0" err="1">
                <a:solidFill>
                  <a:schemeClr val="tx1"/>
                </a:solidFill>
              </a:rPr>
              <a:t>undertow</a:t>
            </a:r>
            <a:r>
              <a:rPr lang="el-GR" sz="1700" dirty="0">
                <a:solidFill>
                  <a:schemeClr val="tx1"/>
                </a:solidFill>
              </a:rPr>
              <a:t>) οδηγούν τα σχετικά </a:t>
            </a:r>
            <a:r>
              <a:rPr lang="el-GR" sz="1700" dirty="0" err="1">
                <a:solidFill>
                  <a:schemeClr val="tx1"/>
                </a:solidFill>
              </a:rPr>
              <a:t>χονδρόκοκκα</a:t>
            </a:r>
            <a:r>
              <a:rPr lang="el-GR" sz="1700" dirty="0">
                <a:solidFill>
                  <a:schemeClr val="tx1"/>
                </a:solidFill>
              </a:rPr>
              <a:t> υλικά προς την ακτή, προκαλώντας πρόσχωση. </a:t>
            </a:r>
          </a:p>
          <a:p>
            <a:pPr algn="l">
              <a:lnSpc>
                <a:spcPct val="90000"/>
              </a:lnSpc>
            </a:pPr>
            <a:r>
              <a:rPr lang="el-GR" sz="1700" dirty="0">
                <a:solidFill>
                  <a:schemeClr val="tx1"/>
                </a:solidFill>
              </a:rPr>
              <a:t>Οι μεγάλου ύψους κυματισμοί που θραύονται σε σημαντική απόσταση από την ακτή (και συνοδεύονται από έντονα τυρβώδη ροή και ισχυρό </a:t>
            </a:r>
            <a:r>
              <a:rPr lang="el-GR" sz="1700" dirty="0" err="1">
                <a:solidFill>
                  <a:schemeClr val="tx1"/>
                </a:solidFill>
              </a:rPr>
              <a:t>undertow</a:t>
            </a:r>
            <a:r>
              <a:rPr lang="el-GR" sz="1700" dirty="0">
                <a:solidFill>
                  <a:schemeClr val="tx1"/>
                </a:solidFill>
              </a:rPr>
              <a:t>) οδηγούν τα σχετικά λεπτόκοκκα υλικά προς τα ανοιχτά, προκαλώντας διάβρωση.</a:t>
            </a:r>
          </a:p>
          <a:p>
            <a:pPr algn="l"/>
            <a:endParaRPr lang="el-GR" sz="1700" dirty="0">
              <a:solidFill>
                <a:schemeClr val="tx1"/>
              </a:solidFill>
            </a:endParaRPr>
          </a:p>
          <a:p>
            <a:pPr algn="l"/>
            <a:endParaRPr lang="el-GR" sz="2000" dirty="0">
              <a:solidFill>
                <a:schemeClr val="tx1"/>
              </a:solidFill>
            </a:endParaRPr>
          </a:p>
          <a:p>
            <a:pPr algn="l"/>
            <a:endParaRPr lang="el-GR" sz="2000" dirty="0">
              <a:solidFill>
                <a:schemeClr val="tx1"/>
              </a:solidFill>
            </a:endParaRPr>
          </a:p>
          <a:p>
            <a:pPr marL="449263" indent="-449263" algn="l">
              <a:buFont typeface="Wingdings" pitchFamily="2" charset="2"/>
              <a:buChar char="Ø"/>
            </a:pPr>
            <a:endParaRPr lang="el-GR" sz="1200" dirty="0">
              <a:solidFill>
                <a:schemeClr val="tx1"/>
              </a:solidFill>
            </a:endParaRPr>
          </a:p>
          <a:p>
            <a:pPr algn="l"/>
            <a:endParaRPr lang="el-GR" sz="2000" dirty="0">
              <a:solidFill>
                <a:schemeClr val="tx1"/>
              </a:solidFill>
            </a:endParaRPr>
          </a:p>
        </p:txBody>
      </p:sp>
      <p:grpSp>
        <p:nvGrpSpPr>
          <p:cNvPr id="2" name="18 - Ομάδα"/>
          <p:cNvGrpSpPr/>
          <p:nvPr/>
        </p:nvGrpSpPr>
        <p:grpSpPr>
          <a:xfrm>
            <a:off x="683568" y="3933056"/>
            <a:ext cx="7643866" cy="2230109"/>
            <a:chOff x="928662" y="3000372"/>
            <a:chExt cx="7643866" cy="2230109"/>
          </a:xfrm>
        </p:grpSpPr>
        <p:sp>
          <p:nvSpPr>
            <p:cNvPr id="9" name="8 - Δεξιό βέλος"/>
            <p:cNvSpPr/>
            <p:nvPr/>
          </p:nvSpPr>
          <p:spPr>
            <a:xfrm flipV="1">
              <a:off x="3357554" y="3357562"/>
              <a:ext cx="785818" cy="285752"/>
            </a:xfrm>
            <a:prstGeom prst="rightArrow">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13" name="12 - TextBox"/>
            <p:cNvSpPr txBox="1"/>
            <p:nvPr/>
          </p:nvSpPr>
          <p:spPr>
            <a:xfrm>
              <a:off x="928662" y="3071810"/>
              <a:ext cx="2143140" cy="837152"/>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lnSpc>
                  <a:spcPct val="80000"/>
                </a:lnSpc>
                <a:spcBef>
                  <a:spcPts val="0"/>
                </a:spcBef>
                <a:spcAft>
                  <a:spcPts val="0"/>
                </a:spcAft>
              </a:pPr>
              <a:r>
                <a:rPr lang="el-GR" sz="2000" dirty="0">
                  <a:solidFill>
                    <a:prstClr val="white"/>
                  </a:solidFill>
                  <a:effectLst>
                    <a:outerShdw blurRad="38100" dist="38100" dir="2700000" algn="tl">
                      <a:srgbClr val="000000">
                        <a:alpha val="43137"/>
                      </a:srgbClr>
                    </a:outerShdw>
                  </a:effectLst>
                  <a:latin typeface="Calibri"/>
                  <a:cs typeface="Arial" pitchFamily="34" charset="0"/>
                </a:rPr>
                <a:t>Χειμώνας</a:t>
              </a:r>
            </a:p>
            <a:p>
              <a:pPr algn="ctr" fontAlgn="auto">
                <a:lnSpc>
                  <a:spcPct val="80000"/>
                </a:lnSpc>
                <a:spcBef>
                  <a:spcPts val="0"/>
                </a:spcBef>
                <a:spcAft>
                  <a:spcPts val="0"/>
                </a:spcAft>
              </a:pPr>
              <a:r>
                <a:rPr lang="el-GR" sz="2000" dirty="0">
                  <a:solidFill>
                    <a:prstClr val="white"/>
                  </a:solidFill>
                  <a:effectLst>
                    <a:outerShdw blurRad="38100" dist="38100" dir="2700000" algn="tl">
                      <a:srgbClr val="000000">
                        <a:alpha val="43137"/>
                      </a:srgbClr>
                    </a:outerShdw>
                  </a:effectLst>
                  <a:latin typeface="Calibri"/>
                  <a:cs typeface="Arial" pitchFamily="34" charset="0"/>
                </a:rPr>
                <a:t>(Κύματα μεγάλης καμπυλότητας </a:t>
              </a:r>
              <a:r>
                <a:rPr lang="el-GR" sz="2000" b="1" i="1" dirty="0">
                  <a:solidFill>
                    <a:srgbClr val="FFFF00"/>
                  </a:solidFill>
                  <a:effectLst>
                    <a:outerShdw blurRad="38100" dist="38100" dir="2700000" algn="tl">
                      <a:srgbClr val="000000">
                        <a:alpha val="43137"/>
                      </a:srgbClr>
                    </a:outerShdw>
                  </a:effectLst>
                  <a:latin typeface="Calibri"/>
                  <a:cs typeface="Arial" pitchFamily="34" charset="0"/>
                </a:rPr>
                <a:t>γ</a:t>
              </a:r>
              <a:r>
                <a:rPr lang="el-GR" sz="2000" dirty="0">
                  <a:solidFill>
                    <a:prstClr val="white"/>
                  </a:solidFill>
                  <a:effectLst>
                    <a:outerShdw blurRad="38100" dist="38100" dir="2700000" algn="tl">
                      <a:srgbClr val="000000">
                        <a:alpha val="43137"/>
                      </a:srgbClr>
                    </a:outerShdw>
                  </a:effectLst>
                  <a:latin typeface="Calibri"/>
                  <a:cs typeface="Arial" pitchFamily="34" charset="0"/>
                </a:rPr>
                <a:t>)</a:t>
              </a:r>
            </a:p>
          </p:txBody>
        </p:sp>
        <p:sp>
          <p:nvSpPr>
            <p:cNvPr id="14" name="13 - TextBox"/>
            <p:cNvSpPr txBox="1"/>
            <p:nvPr/>
          </p:nvSpPr>
          <p:spPr>
            <a:xfrm>
              <a:off x="928662" y="4286256"/>
              <a:ext cx="2143140" cy="837152"/>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lnSpc>
                  <a:spcPct val="80000"/>
                </a:lnSpc>
                <a:spcBef>
                  <a:spcPts val="0"/>
                </a:spcBef>
                <a:spcAft>
                  <a:spcPts val="0"/>
                </a:spcAft>
              </a:pPr>
              <a:r>
                <a:rPr lang="el-GR" sz="2000" dirty="0">
                  <a:solidFill>
                    <a:prstClr val="white"/>
                  </a:solidFill>
                  <a:effectLst>
                    <a:outerShdw blurRad="38100" dist="38100" dir="2700000" algn="tl">
                      <a:srgbClr val="000000">
                        <a:alpha val="43137"/>
                      </a:srgbClr>
                    </a:outerShdw>
                  </a:effectLst>
                  <a:latin typeface="Calibri"/>
                  <a:cs typeface="Arial" pitchFamily="34" charset="0"/>
                </a:rPr>
                <a:t>Καλοκαίρι</a:t>
              </a:r>
            </a:p>
            <a:p>
              <a:pPr algn="ctr" fontAlgn="auto">
                <a:lnSpc>
                  <a:spcPct val="80000"/>
                </a:lnSpc>
                <a:spcBef>
                  <a:spcPts val="0"/>
                </a:spcBef>
                <a:spcAft>
                  <a:spcPts val="0"/>
                </a:spcAft>
              </a:pPr>
              <a:r>
                <a:rPr lang="el-GR" sz="2000" dirty="0">
                  <a:solidFill>
                    <a:prstClr val="white"/>
                  </a:solidFill>
                  <a:effectLst>
                    <a:outerShdw blurRad="38100" dist="38100" dir="2700000" algn="tl">
                      <a:srgbClr val="000000">
                        <a:alpha val="43137"/>
                      </a:srgbClr>
                    </a:outerShdw>
                  </a:effectLst>
                  <a:latin typeface="Calibri"/>
                  <a:cs typeface="Arial" pitchFamily="34" charset="0"/>
                </a:rPr>
                <a:t>(Κύματα μικρής καμπυλότητας </a:t>
              </a:r>
              <a:r>
                <a:rPr lang="el-GR" sz="2000" b="1" i="1" dirty="0">
                  <a:solidFill>
                    <a:srgbClr val="FFFF00"/>
                  </a:solidFill>
                  <a:effectLst>
                    <a:outerShdw blurRad="38100" dist="38100" dir="2700000" algn="tl">
                      <a:srgbClr val="000000">
                        <a:alpha val="43137"/>
                      </a:srgbClr>
                    </a:outerShdw>
                  </a:effectLst>
                  <a:latin typeface="Calibri"/>
                  <a:cs typeface="Arial" pitchFamily="34" charset="0"/>
                </a:rPr>
                <a:t>γ</a:t>
              </a:r>
              <a:r>
                <a:rPr lang="el-GR" sz="2000" dirty="0">
                  <a:solidFill>
                    <a:prstClr val="white"/>
                  </a:solidFill>
                  <a:effectLst>
                    <a:outerShdw blurRad="38100" dist="38100" dir="2700000" algn="tl">
                      <a:srgbClr val="000000">
                        <a:alpha val="43137"/>
                      </a:srgbClr>
                    </a:outerShdw>
                  </a:effectLst>
                  <a:latin typeface="Calibri"/>
                  <a:cs typeface="Arial" pitchFamily="34" charset="0"/>
                </a:rPr>
                <a:t>)</a:t>
              </a:r>
              <a:endParaRPr lang="el-GR" sz="2000" dirty="0">
                <a:solidFill>
                  <a:prstClr val="white"/>
                </a:solidFill>
                <a:latin typeface="Calibri"/>
                <a:cs typeface="Arial" pitchFamily="34" charset="0"/>
              </a:endParaRPr>
            </a:p>
          </p:txBody>
        </p:sp>
        <p:sp>
          <p:nvSpPr>
            <p:cNvPr id="15" name="14 - TextBox"/>
            <p:cNvSpPr txBox="1"/>
            <p:nvPr/>
          </p:nvSpPr>
          <p:spPr>
            <a:xfrm>
              <a:off x="4357686" y="3000372"/>
              <a:ext cx="4214842" cy="1015663"/>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pPr>
              <a:r>
                <a:rPr lang="el-GR" sz="2000" dirty="0">
                  <a:solidFill>
                    <a:prstClr val="white"/>
                  </a:solidFill>
                  <a:effectLst>
                    <a:outerShdw blurRad="38100" dist="38100" dir="2700000" algn="tl">
                      <a:srgbClr val="000000">
                        <a:alpha val="43137"/>
                      </a:srgbClr>
                    </a:outerShdw>
                  </a:effectLst>
                  <a:latin typeface="Calibri"/>
                  <a:cs typeface="Arial" pitchFamily="34" charset="0"/>
                </a:rPr>
                <a:t>Διάβρωση </a:t>
              </a:r>
              <a:r>
                <a:rPr lang="en-GB" sz="2000" dirty="0" err="1">
                  <a:solidFill>
                    <a:prstClr val="white"/>
                  </a:solidFill>
                  <a:effectLst>
                    <a:outerShdw blurRad="38100" dist="38100" dir="2700000" algn="tl">
                      <a:srgbClr val="000000">
                        <a:alpha val="43137"/>
                      </a:srgbClr>
                    </a:outerShdw>
                  </a:effectLst>
                  <a:latin typeface="Calibri"/>
                  <a:cs typeface="Arial" pitchFamily="34" charset="0"/>
                </a:rPr>
                <a:t>berm</a:t>
              </a:r>
              <a:r>
                <a:rPr lang="el-GR" sz="2000" dirty="0">
                  <a:solidFill>
                    <a:prstClr val="white"/>
                  </a:solidFill>
                  <a:effectLst>
                    <a:outerShdw blurRad="38100" dist="38100" dir="2700000" algn="tl">
                      <a:srgbClr val="000000">
                        <a:alpha val="43137"/>
                      </a:srgbClr>
                    </a:outerShdw>
                  </a:effectLst>
                  <a:latin typeface="Calibri"/>
                  <a:cs typeface="Arial" pitchFamily="34" charset="0"/>
                </a:rPr>
                <a:t>, απόθεση στο υποθαλάσσιο τμήμα και δημιουργία υβωμάτων και κοιλοτήτων</a:t>
              </a:r>
              <a:endParaRPr lang="el-GR" sz="2000" b="1"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16" name="15 - TextBox"/>
            <p:cNvSpPr txBox="1"/>
            <p:nvPr/>
          </p:nvSpPr>
          <p:spPr>
            <a:xfrm>
              <a:off x="4357686" y="4214818"/>
              <a:ext cx="4214842" cy="1015663"/>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pPr>
              <a:r>
                <a:rPr lang="el-GR" sz="2000" dirty="0">
                  <a:solidFill>
                    <a:prstClr val="white"/>
                  </a:solidFill>
                  <a:effectLst>
                    <a:outerShdw blurRad="38100" dist="38100" dir="2700000" algn="tl">
                      <a:srgbClr val="000000">
                        <a:alpha val="43137"/>
                      </a:srgbClr>
                    </a:outerShdw>
                  </a:effectLst>
                  <a:latin typeface="Calibri"/>
                  <a:cs typeface="Arial" pitchFamily="34" charset="0"/>
                </a:rPr>
                <a:t>Δημιουργία </a:t>
              </a:r>
              <a:r>
                <a:rPr lang="el-GR" sz="2000" dirty="0" err="1">
                  <a:solidFill>
                    <a:prstClr val="white"/>
                  </a:solidFill>
                  <a:effectLst>
                    <a:outerShdw blurRad="38100" dist="38100" dir="2700000" algn="tl">
                      <a:srgbClr val="000000">
                        <a:alpha val="43137"/>
                      </a:srgbClr>
                    </a:outerShdw>
                  </a:effectLst>
                  <a:latin typeface="Calibri"/>
                  <a:cs typeface="Arial" pitchFamily="34" charset="0"/>
                </a:rPr>
                <a:t>berm</a:t>
              </a:r>
              <a:r>
                <a:rPr lang="el-GR" sz="2000" dirty="0">
                  <a:solidFill>
                    <a:prstClr val="white"/>
                  </a:solidFill>
                  <a:effectLst>
                    <a:outerShdw blurRad="38100" dist="38100" dir="2700000" algn="tl">
                      <a:srgbClr val="000000">
                        <a:alpha val="43137"/>
                      </a:srgbClr>
                    </a:outerShdw>
                  </a:effectLst>
                  <a:latin typeface="Calibri"/>
                  <a:cs typeface="Arial" pitchFamily="34" charset="0"/>
                </a:rPr>
                <a:t>, διάβρωση στο υποθαλάσσιο τμήμα και καταστροφή υβωμάτων και κοιλοτήτων</a:t>
              </a:r>
              <a:endParaRPr lang="el-GR" sz="2000" b="1"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17" name="16 - Δεξιό βέλος"/>
            <p:cNvSpPr/>
            <p:nvPr/>
          </p:nvSpPr>
          <p:spPr>
            <a:xfrm flipV="1">
              <a:off x="3357554" y="4572008"/>
              <a:ext cx="785818" cy="285752"/>
            </a:xfrm>
            <a:prstGeom prst="rightArrow">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18" name="17 - TextBox"/>
            <p:cNvSpPr txBox="1"/>
            <p:nvPr/>
          </p:nvSpPr>
          <p:spPr>
            <a:xfrm>
              <a:off x="3214678" y="3857628"/>
              <a:ext cx="1071570" cy="523220"/>
            </a:xfrm>
            <a:prstGeom prst="rect">
              <a:avLst/>
            </a:prstGeom>
            <a:noFill/>
          </p:spPr>
          <p:txBody>
            <a:bodyPr wrap="square" rtlCol="0">
              <a:spAutoFit/>
            </a:bodyPr>
            <a:lstStyle/>
            <a:p>
              <a:pPr fontAlgn="auto">
                <a:spcBef>
                  <a:spcPts val="0"/>
                </a:spcBef>
                <a:spcAft>
                  <a:spcPts val="0"/>
                </a:spcAft>
              </a:pPr>
              <a:r>
                <a:rPr lang="el-GR" sz="2800" b="1" i="1" dirty="0">
                  <a:solidFill>
                    <a:srgbClr val="FF0000"/>
                  </a:solidFill>
                  <a:effectLst>
                    <a:outerShdw blurRad="38100" dist="38100" dir="2700000" algn="tl">
                      <a:srgbClr val="000000">
                        <a:alpha val="43137"/>
                      </a:srgbClr>
                    </a:outerShdw>
                  </a:effectLst>
                  <a:latin typeface="Calibri"/>
                  <a:cs typeface="Arial" pitchFamily="34" charset="0"/>
                </a:rPr>
                <a:t>γ</a:t>
              </a:r>
              <a:r>
                <a:rPr lang="el-GR" sz="2800" b="1" dirty="0">
                  <a:solidFill>
                    <a:srgbClr val="FF0000"/>
                  </a:solidFill>
                  <a:effectLst>
                    <a:outerShdw blurRad="38100" dist="38100" dir="2700000" algn="tl">
                      <a:srgbClr val="000000">
                        <a:alpha val="43137"/>
                      </a:srgbClr>
                    </a:outerShdw>
                  </a:effectLst>
                  <a:latin typeface="Calibri"/>
                  <a:cs typeface="Arial" pitchFamily="34" charset="0"/>
                </a:rPr>
                <a:t>=</a:t>
              </a:r>
              <a:r>
                <a:rPr lang="el-GR" sz="2800" b="1" i="1" dirty="0">
                  <a:solidFill>
                    <a:srgbClr val="FF0000"/>
                  </a:solidFill>
                  <a:effectLst>
                    <a:outerShdw blurRad="38100" dist="38100" dir="2700000" algn="tl">
                      <a:srgbClr val="000000">
                        <a:alpha val="43137"/>
                      </a:srgbClr>
                    </a:outerShdw>
                  </a:effectLst>
                  <a:latin typeface="Calibri"/>
                  <a:cs typeface="Arial" pitchFamily="34" charset="0"/>
                </a:rPr>
                <a:t>Η</a:t>
              </a:r>
              <a:r>
                <a:rPr lang="el-GR" sz="2800" b="1" dirty="0">
                  <a:solidFill>
                    <a:srgbClr val="FF0000"/>
                  </a:solidFill>
                  <a:effectLst>
                    <a:outerShdw blurRad="38100" dist="38100" dir="2700000" algn="tl">
                      <a:srgbClr val="000000">
                        <a:alpha val="43137"/>
                      </a:srgbClr>
                    </a:outerShdw>
                  </a:effectLst>
                  <a:latin typeface="Calibri"/>
                  <a:cs typeface="Arial" pitchFamily="34" charset="0"/>
                </a:rPr>
                <a:t>/</a:t>
              </a:r>
              <a:r>
                <a:rPr lang="en-US" sz="2800" b="1" i="1" dirty="0">
                  <a:solidFill>
                    <a:srgbClr val="FF0000"/>
                  </a:solidFill>
                  <a:effectLst>
                    <a:outerShdw blurRad="38100" dist="38100" dir="2700000" algn="tl">
                      <a:srgbClr val="000000">
                        <a:alpha val="43137"/>
                      </a:srgbClr>
                    </a:outerShdw>
                  </a:effectLst>
                  <a:latin typeface="Calibri"/>
                  <a:cs typeface="Arial" pitchFamily="34" charset="0"/>
                </a:rPr>
                <a:t>L</a:t>
              </a:r>
              <a:endParaRPr lang="el-GR" sz="2800" b="1" i="1" dirty="0">
                <a:solidFill>
                  <a:srgbClr val="FF0000"/>
                </a:solidFill>
                <a:effectLst>
                  <a:outerShdw blurRad="38100" dist="38100" dir="2700000" algn="tl">
                    <a:srgbClr val="000000">
                      <a:alpha val="43137"/>
                    </a:srgbClr>
                  </a:outerShdw>
                </a:effectLst>
                <a:latin typeface="Calibri"/>
                <a:cs typeface="Arial" pitchFamily="34" charset="0"/>
              </a:endParaRPr>
            </a:p>
          </p:txBody>
        </p:sp>
      </p:grpSp>
      <p:sp>
        <p:nvSpPr>
          <p:cNvPr id="20" name="Rectangle 5"/>
          <p:cNvSpPr>
            <a:spLocks noChangeArrowheads="1"/>
          </p:cNvSpPr>
          <p:nvPr/>
        </p:nvSpPr>
        <p:spPr bwMode="auto">
          <a:xfrm>
            <a:off x="179512" y="1285061"/>
            <a:ext cx="72008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Low">
              <a:spcBef>
                <a:spcPts val="0"/>
              </a:spcBef>
            </a:pPr>
            <a:r>
              <a:rPr lang="el-GR" sz="2000" b="1" dirty="0">
                <a:solidFill>
                  <a:prstClr val="black"/>
                </a:solidFill>
                <a:latin typeface="Calibri" pitchFamily="34" charset="0"/>
                <a:cs typeface="Calibri" pitchFamily="34" charset="0"/>
              </a:rPr>
              <a:t>Διαφοροποίηση «</a:t>
            </a:r>
            <a:r>
              <a:rPr lang="el-GR" sz="2000" b="1" u="sng" dirty="0">
                <a:solidFill>
                  <a:prstClr val="black"/>
                </a:solidFill>
                <a:latin typeface="Calibri" pitchFamily="34" charset="0"/>
                <a:cs typeface="Calibri" pitchFamily="34" charset="0"/>
              </a:rPr>
              <a:t>χειμερινού</a:t>
            </a:r>
            <a:r>
              <a:rPr lang="el-GR" sz="2000" b="1" dirty="0">
                <a:solidFill>
                  <a:prstClr val="black"/>
                </a:solidFill>
                <a:latin typeface="Calibri" pitchFamily="34" charset="0"/>
                <a:cs typeface="Calibri" pitchFamily="34" charset="0"/>
              </a:rPr>
              <a:t>» και «</a:t>
            </a:r>
            <a:r>
              <a:rPr lang="el-GR" sz="2000" b="1" u="sng" dirty="0">
                <a:solidFill>
                  <a:prstClr val="black"/>
                </a:solidFill>
                <a:latin typeface="Calibri" pitchFamily="34" charset="0"/>
                <a:cs typeface="Calibri" pitchFamily="34" charset="0"/>
              </a:rPr>
              <a:t>θερινού</a:t>
            </a:r>
            <a:r>
              <a:rPr lang="el-GR" sz="2000" b="1" dirty="0">
                <a:solidFill>
                  <a:prstClr val="black"/>
                </a:solidFill>
                <a:latin typeface="Calibri" pitchFamily="34" charset="0"/>
                <a:cs typeface="Calibri" pitchFamily="34" charset="0"/>
              </a:rPr>
              <a:t>» προφίλ της ακτής</a:t>
            </a:r>
          </a:p>
        </p:txBody>
      </p:sp>
      <p:sp>
        <p:nvSpPr>
          <p:cNvPr id="19" name="Rectangle 2"/>
          <p:cNvSpPr txBox="1">
            <a:spLocks noChangeArrowheads="1"/>
          </p:cNvSpPr>
          <p:nvPr/>
        </p:nvSpPr>
        <p:spPr bwMode="auto">
          <a:xfrm>
            <a:off x="186112" y="798253"/>
            <a:ext cx="5109071" cy="5760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l-GR" altLang="el-GR" sz="2000" b="1" dirty="0">
                <a:solidFill>
                  <a:srgbClr val="176FB1"/>
                </a:solidFill>
                <a:latin typeface="Calibri" pitchFamily="34" charset="0"/>
                <a:cs typeface="Arial" pitchFamily="34" charset="0"/>
              </a:rPr>
              <a:t>Εγκάρσια διάβρωση και πρόσχωση </a:t>
            </a:r>
            <a:endParaRPr lang="en-US" altLang="el-GR" sz="2000" b="1" dirty="0">
              <a:solidFill>
                <a:srgbClr val="176FB1"/>
              </a:solidFill>
              <a:latin typeface="Calibri" pitchFamily="34" charset="0"/>
              <a:cs typeface="Arial" pitchFamily="34" charset="0"/>
            </a:endParaRPr>
          </a:p>
        </p:txBody>
      </p:sp>
      <p:sp>
        <p:nvSpPr>
          <p:cNvPr id="21"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err="1"/>
              <a:t>Στερεομεταφορά</a:t>
            </a:r>
            <a:r>
              <a:rPr lang="el-GR" sz="2800" b="1" dirty="0"/>
              <a:t> εγκάρσια στην ακτή</a:t>
            </a:r>
            <a:endParaRPr lang="el-GR" sz="2800" b="1" cap="none" dirty="0">
              <a:ln>
                <a:noFill/>
              </a:ln>
              <a:solidFill>
                <a:schemeClr val="tx1"/>
              </a:solidFill>
              <a:effectLst/>
              <a:latin typeface="Bookman Old Style" pitchFamily="18" charset="0"/>
            </a:endParaRPr>
          </a:p>
        </p:txBody>
      </p:sp>
      <p:cxnSp>
        <p:nvCxnSpPr>
          <p:cNvPr id="22" name="21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24" name="23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88640"/>
            <a:ext cx="8229600" cy="803784"/>
          </a:xfrm>
          <a:prstGeom prst="rect">
            <a:avLst/>
          </a:prstGeom>
        </p:spPr>
        <p:txBody>
          <a:bodyPr vert="horz" wrap="square" lIns="0" tIns="430250" rIns="0" bIns="0" rtlCol="0">
            <a:spAutoFit/>
          </a:bodyPr>
          <a:lstStyle/>
          <a:p>
            <a:pPr algn="l">
              <a:lnSpc>
                <a:spcPct val="100000"/>
              </a:lnSpc>
              <a:spcAft>
                <a:spcPts val="600"/>
              </a:spcAft>
            </a:pPr>
            <a:r>
              <a:rPr sz="2400" dirty="0">
                <a:solidFill>
                  <a:srgbClr val="176FB1"/>
                </a:solidFill>
                <a:latin typeface="Calibri"/>
                <a:cs typeface="Calibri"/>
              </a:rPr>
              <a:t>Με</a:t>
            </a:r>
            <a:r>
              <a:rPr sz="2400" spc="-30" dirty="0">
                <a:solidFill>
                  <a:srgbClr val="176FB1"/>
                </a:solidFill>
                <a:latin typeface="Calibri"/>
                <a:cs typeface="Calibri"/>
              </a:rPr>
              <a:t>τ</a:t>
            </a:r>
            <a:r>
              <a:rPr sz="2400" dirty="0">
                <a:solidFill>
                  <a:srgbClr val="176FB1"/>
                </a:solidFill>
                <a:latin typeface="Calibri"/>
                <a:cs typeface="Calibri"/>
              </a:rPr>
              <a:t>αβ</a:t>
            </a:r>
            <a:r>
              <a:rPr sz="2400" spc="-30" dirty="0">
                <a:solidFill>
                  <a:srgbClr val="176FB1"/>
                </a:solidFill>
                <a:latin typeface="Calibri"/>
                <a:cs typeface="Calibri"/>
              </a:rPr>
              <a:t>ο</a:t>
            </a:r>
            <a:r>
              <a:rPr sz="2400" dirty="0">
                <a:solidFill>
                  <a:srgbClr val="176FB1"/>
                </a:solidFill>
                <a:latin typeface="Calibri"/>
                <a:cs typeface="Calibri"/>
              </a:rPr>
              <a:t>λές </a:t>
            </a:r>
            <a:r>
              <a:rPr sz="2400" spc="-65" dirty="0">
                <a:solidFill>
                  <a:srgbClr val="176FB1"/>
                </a:solidFill>
                <a:latin typeface="Calibri"/>
                <a:cs typeface="Calibri"/>
              </a:rPr>
              <a:t>π</a:t>
            </a:r>
            <a:r>
              <a:rPr sz="2400" dirty="0">
                <a:solidFill>
                  <a:srgbClr val="176FB1"/>
                </a:solidFill>
                <a:latin typeface="Calibri"/>
                <a:cs typeface="Calibri"/>
              </a:rPr>
              <a:t>αρα</a:t>
            </a:r>
            <a:r>
              <a:rPr sz="2400" spc="-25" dirty="0">
                <a:solidFill>
                  <a:srgbClr val="176FB1"/>
                </a:solidFill>
                <a:latin typeface="Calibri"/>
                <a:cs typeface="Calibri"/>
              </a:rPr>
              <a:t>λ</a:t>
            </a:r>
            <a:r>
              <a:rPr sz="2400" dirty="0">
                <a:solidFill>
                  <a:srgbClr val="176FB1"/>
                </a:solidFill>
                <a:latin typeface="Calibri"/>
                <a:cs typeface="Calibri"/>
              </a:rPr>
              <a:t>ια</a:t>
            </a:r>
            <a:r>
              <a:rPr sz="2400" spc="-145" dirty="0">
                <a:solidFill>
                  <a:srgbClr val="176FB1"/>
                </a:solidFill>
                <a:latin typeface="Calibri"/>
                <a:cs typeface="Calibri"/>
              </a:rPr>
              <a:t>κ</a:t>
            </a:r>
            <a:r>
              <a:rPr sz="2400" dirty="0">
                <a:solidFill>
                  <a:srgbClr val="176FB1"/>
                </a:solidFill>
                <a:latin typeface="Calibri"/>
                <a:cs typeface="Calibri"/>
              </a:rPr>
              <a:t>ού πρ</a:t>
            </a:r>
            <a:r>
              <a:rPr sz="2400" spc="10" dirty="0">
                <a:solidFill>
                  <a:srgbClr val="176FB1"/>
                </a:solidFill>
                <a:latin typeface="Calibri"/>
                <a:cs typeface="Calibri"/>
              </a:rPr>
              <a:t>ο</a:t>
            </a:r>
            <a:r>
              <a:rPr sz="2400" dirty="0">
                <a:solidFill>
                  <a:srgbClr val="176FB1"/>
                </a:solidFill>
                <a:latin typeface="Calibri"/>
                <a:cs typeface="Calibri"/>
              </a:rPr>
              <a:t>φ</a:t>
            </a:r>
            <a:r>
              <a:rPr sz="2400" spc="25" dirty="0">
                <a:solidFill>
                  <a:srgbClr val="176FB1"/>
                </a:solidFill>
                <a:latin typeface="Calibri"/>
                <a:cs typeface="Calibri"/>
              </a:rPr>
              <a:t>ί</a:t>
            </a:r>
            <a:r>
              <a:rPr sz="2400" dirty="0">
                <a:solidFill>
                  <a:srgbClr val="176FB1"/>
                </a:solidFill>
                <a:latin typeface="Calibri"/>
                <a:cs typeface="Calibri"/>
              </a:rPr>
              <a:t>λ</a:t>
            </a:r>
          </a:p>
        </p:txBody>
      </p:sp>
      <p:sp>
        <p:nvSpPr>
          <p:cNvPr id="3" name="object 3"/>
          <p:cNvSpPr/>
          <p:nvPr/>
        </p:nvSpPr>
        <p:spPr>
          <a:xfrm>
            <a:off x="611123" y="1712976"/>
            <a:ext cx="8532876" cy="3433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54557" y="1748790"/>
            <a:ext cx="8489950" cy="3322320"/>
          </a:xfrm>
          <a:custGeom>
            <a:avLst/>
            <a:gdLst/>
            <a:ahLst/>
            <a:cxnLst/>
            <a:rect l="l" t="t" r="r" b="b"/>
            <a:pathLst>
              <a:path w="848995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31585" y="3268937"/>
                </a:lnTo>
                <a:lnTo>
                  <a:pt x="1244315" y="3268970"/>
                </a:lnTo>
                <a:lnTo>
                  <a:pt x="1256859" y="3269284"/>
                </a:lnTo>
                <a:lnTo>
                  <a:pt x="1269308" y="3269491"/>
                </a:lnTo>
                <a:lnTo>
                  <a:pt x="3331860" y="2854583"/>
                </a:lnTo>
                <a:lnTo>
                  <a:pt x="5947044" y="2062352"/>
                </a:lnTo>
                <a:lnTo>
                  <a:pt x="7367777" y="1307835"/>
                </a:lnTo>
                <a:lnTo>
                  <a:pt x="7908432" y="565922"/>
                </a:lnTo>
                <a:lnTo>
                  <a:pt x="8059308" y="176021"/>
                </a:lnTo>
                <a:lnTo>
                  <a:pt x="8134746" y="25145"/>
                </a:lnTo>
                <a:lnTo>
                  <a:pt x="8323325" y="0"/>
                </a:lnTo>
                <a:lnTo>
                  <a:pt x="8423909" y="87995"/>
                </a:lnTo>
                <a:lnTo>
                  <a:pt x="8489442" y="273683"/>
                </a:lnTo>
              </a:path>
            </a:pathLst>
          </a:custGeom>
          <a:ln w="25907">
            <a:solidFill>
              <a:srgbClr val="4F80BC"/>
            </a:solidFill>
          </a:ln>
        </p:spPr>
        <p:txBody>
          <a:bodyPr wrap="square" lIns="0" tIns="0" rIns="0" bIns="0" rtlCol="0"/>
          <a:lstStyle/>
          <a:p>
            <a:endParaRPr/>
          </a:p>
        </p:txBody>
      </p:sp>
      <p:sp>
        <p:nvSpPr>
          <p:cNvPr id="5" name="object 5"/>
          <p:cNvSpPr/>
          <p:nvPr/>
        </p:nvSpPr>
        <p:spPr>
          <a:xfrm>
            <a:off x="681227" y="1987295"/>
            <a:ext cx="7967472" cy="10149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0757" y="2023245"/>
            <a:ext cx="7870190" cy="903605"/>
          </a:xfrm>
          <a:custGeom>
            <a:avLst/>
            <a:gdLst/>
            <a:ahLst/>
            <a:cxnLst/>
            <a:rect l="l" t="t" r="r" b="b"/>
            <a:pathLst>
              <a:path w="7870190" h="903605">
                <a:moveTo>
                  <a:pt x="0" y="605898"/>
                </a:moveTo>
                <a:lnTo>
                  <a:pt x="49081" y="575820"/>
                </a:lnTo>
                <a:lnTo>
                  <a:pt x="98463" y="546339"/>
                </a:lnTo>
                <a:lnTo>
                  <a:pt x="148449" y="518062"/>
                </a:lnTo>
                <a:lnTo>
                  <a:pt x="199341" y="491591"/>
                </a:lnTo>
                <a:lnTo>
                  <a:pt x="251441" y="467534"/>
                </a:lnTo>
                <a:lnTo>
                  <a:pt x="305051" y="446494"/>
                </a:lnTo>
                <a:lnTo>
                  <a:pt x="360474" y="429076"/>
                </a:lnTo>
                <a:lnTo>
                  <a:pt x="418011" y="415886"/>
                </a:lnTo>
                <a:lnTo>
                  <a:pt x="477965" y="407528"/>
                </a:lnTo>
                <a:lnTo>
                  <a:pt x="540638" y="404608"/>
                </a:lnTo>
                <a:lnTo>
                  <a:pt x="573500" y="405664"/>
                </a:lnTo>
                <a:lnTo>
                  <a:pt x="643603" y="413587"/>
                </a:lnTo>
                <a:lnTo>
                  <a:pt x="718353" y="428095"/>
                </a:lnTo>
                <a:lnTo>
                  <a:pt x="757022" y="437383"/>
                </a:lnTo>
                <a:lnTo>
                  <a:pt x="796314" y="447793"/>
                </a:lnTo>
                <a:lnTo>
                  <a:pt x="836052" y="459152"/>
                </a:lnTo>
                <a:lnTo>
                  <a:pt x="876054" y="471284"/>
                </a:lnTo>
                <a:lnTo>
                  <a:pt x="916142" y="484016"/>
                </a:lnTo>
                <a:lnTo>
                  <a:pt x="956137" y="497172"/>
                </a:lnTo>
                <a:lnTo>
                  <a:pt x="995860" y="510579"/>
                </a:lnTo>
                <a:lnTo>
                  <a:pt x="1035130" y="524061"/>
                </a:lnTo>
                <a:lnTo>
                  <a:pt x="1073770" y="537444"/>
                </a:lnTo>
                <a:lnTo>
                  <a:pt x="1111599" y="550555"/>
                </a:lnTo>
                <a:lnTo>
                  <a:pt x="1148438" y="563217"/>
                </a:lnTo>
                <a:lnTo>
                  <a:pt x="1184109" y="575257"/>
                </a:lnTo>
                <a:lnTo>
                  <a:pt x="1218431" y="586500"/>
                </a:lnTo>
                <a:lnTo>
                  <a:pt x="1251226" y="596772"/>
                </a:lnTo>
                <a:lnTo>
                  <a:pt x="1282314" y="605898"/>
                </a:lnTo>
                <a:lnTo>
                  <a:pt x="1311382" y="614841"/>
                </a:lnTo>
                <a:lnTo>
                  <a:pt x="1363593" y="634894"/>
                </a:lnTo>
                <a:lnTo>
                  <a:pt x="1409509" y="656735"/>
                </a:lnTo>
                <a:lnTo>
                  <a:pt x="1451056" y="679047"/>
                </a:lnTo>
                <a:lnTo>
                  <a:pt x="1470792" y="689965"/>
                </a:lnTo>
                <a:lnTo>
                  <a:pt x="1490157" y="700507"/>
                </a:lnTo>
                <a:lnTo>
                  <a:pt x="1528737" y="719796"/>
                </a:lnTo>
                <a:lnTo>
                  <a:pt x="1568722" y="735594"/>
                </a:lnTo>
                <a:lnTo>
                  <a:pt x="1612036" y="746581"/>
                </a:lnTo>
                <a:lnTo>
                  <a:pt x="1660603" y="751437"/>
                </a:lnTo>
                <a:lnTo>
                  <a:pt x="1687459" y="751153"/>
                </a:lnTo>
                <a:lnTo>
                  <a:pt x="1747515" y="744338"/>
                </a:lnTo>
                <a:lnTo>
                  <a:pt x="1815771" y="725065"/>
                </a:lnTo>
                <a:lnTo>
                  <a:pt x="1852327" y="710145"/>
                </a:lnTo>
                <a:lnTo>
                  <a:pt x="1890315" y="692305"/>
                </a:lnTo>
                <a:lnTo>
                  <a:pt x="1929592" y="671998"/>
                </a:lnTo>
                <a:lnTo>
                  <a:pt x="1970017" y="649679"/>
                </a:lnTo>
                <a:lnTo>
                  <a:pt x="2011447" y="625799"/>
                </a:lnTo>
                <a:lnTo>
                  <a:pt x="2053743" y="600812"/>
                </a:lnTo>
                <a:lnTo>
                  <a:pt x="2096761" y="575170"/>
                </a:lnTo>
                <a:lnTo>
                  <a:pt x="2140361" y="549327"/>
                </a:lnTo>
                <a:lnTo>
                  <a:pt x="2184401" y="523735"/>
                </a:lnTo>
                <a:lnTo>
                  <a:pt x="2228739" y="498848"/>
                </a:lnTo>
                <a:lnTo>
                  <a:pt x="2273235" y="475118"/>
                </a:lnTo>
                <a:lnTo>
                  <a:pt x="2317745" y="452998"/>
                </a:lnTo>
                <a:lnTo>
                  <a:pt x="2362130" y="432942"/>
                </a:lnTo>
                <a:lnTo>
                  <a:pt x="2406247" y="415402"/>
                </a:lnTo>
                <a:lnTo>
                  <a:pt x="2449954" y="400831"/>
                </a:lnTo>
                <a:lnTo>
                  <a:pt x="2493111" y="389682"/>
                </a:lnTo>
                <a:lnTo>
                  <a:pt x="2535575" y="382408"/>
                </a:lnTo>
                <a:lnTo>
                  <a:pt x="2577205" y="379462"/>
                </a:lnTo>
                <a:lnTo>
                  <a:pt x="2618282" y="380777"/>
                </a:lnTo>
                <a:lnTo>
                  <a:pt x="2659196" y="385752"/>
                </a:lnTo>
                <a:lnTo>
                  <a:pt x="2699970" y="394051"/>
                </a:lnTo>
                <a:lnTo>
                  <a:pt x="2740627" y="405340"/>
                </a:lnTo>
                <a:lnTo>
                  <a:pt x="2781191" y="419283"/>
                </a:lnTo>
                <a:lnTo>
                  <a:pt x="2821686" y="435546"/>
                </a:lnTo>
                <a:lnTo>
                  <a:pt x="2862133" y="453794"/>
                </a:lnTo>
                <a:lnTo>
                  <a:pt x="2902558" y="473691"/>
                </a:lnTo>
                <a:lnTo>
                  <a:pt x="2942983" y="494903"/>
                </a:lnTo>
                <a:lnTo>
                  <a:pt x="2983431" y="517094"/>
                </a:lnTo>
                <a:lnTo>
                  <a:pt x="3023927" y="539930"/>
                </a:lnTo>
                <a:lnTo>
                  <a:pt x="3064492" y="563076"/>
                </a:lnTo>
                <a:lnTo>
                  <a:pt x="3105151" y="586197"/>
                </a:lnTo>
                <a:lnTo>
                  <a:pt x="3145927" y="608957"/>
                </a:lnTo>
                <a:lnTo>
                  <a:pt x="3186843" y="631022"/>
                </a:lnTo>
                <a:lnTo>
                  <a:pt x="3227923" y="652056"/>
                </a:lnTo>
                <a:lnTo>
                  <a:pt x="3269189" y="671726"/>
                </a:lnTo>
                <a:lnTo>
                  <a:pt x="3310666" y="689695"/>
                </a:lnTo>
                <a:lnTo>
                  <a:pt x="3352376" y="705628"/>
                </a:lnTo>
                <a:lnTo>
                  <a:pt x="3394344" y="719192"/>
                </a:lnTo>
                <a:lnTo>
                  <a:pt x="3436345" y="732102"/>
                </a:lnTo>
                <a:lnTo>
                  <a:pt x="3478152" y="746146"/>
                </a:lnTo>
                <a:lnTo>
                  <a:pt x="3519820" y="761041"/>
                </a:lnTo>
                <a:lnTo>
                  <a:pt x="3561408" y="776504"/>
                </a:lnTo>
                <a:lnTo>
                  <a:pt x="3602970" y="792251"/>
                </a:lnTo>
                <a:lnTo>
                  <a:pt x="3644564" y="808000"/>
                </a:lnTo>
                <a:lnTo>
                  <a:pt x="3686247" y="823467"/>
                </a:lnTo>
                <a:lnTo>
                  <a:pt x="3728074" y="838370"/>
                </a:lnTo>
                <a:lnTo>
                  <a:pt x="3770102" y="852424"/>
                </a:lnTo>
                <a:lnTo>
                  <a:pt x="3812388" y="865347"/>
                </a:lnTo>
                <a:lnTo>
                  <a:pt x="3854989" y="876856"/>
                </a:lnTo>
                <a:lnTo>
                  <a:pt x="3897960" y="886667"/>
                </a:lnTo>
                <a:lnTo>
                  <a:pt x="3941359" y="894498"/>
                </a:lnTo>
                <a:lnTo>
                  <a:pt x="3985241" y="900065"/>
                </a:lnTo>
                <a:lnTo>
                  <a:pt x="4029664" y="903085"/>
                </a:lnTo>
                <a:lnTo>
                  <a:pt x="4074685" y="903274"/>
                </a:lnTo>
                <a:lnTo>
                  <a:pt x="4120358" y="900351"/>
                </a:lnTo>
                <a:lnTo>
                  <a:pt x="4166742" y="894031"/>
                </a:lnTo>
                <a:lnTo>
                  <a:pt x="4213892" y="884031"/>
                </a:lnTo>
                <a:lnTo>
                  <a:pt x="4261865" y="870068"/>
                </a:lnTo>
                <a:lnTo>
                  <a:pt x="4311465" y="850819"/>
                </a:lnTo>
                <a:lnTo>
                  <a:pt x="4363250" y="825575"/>
                </a:lnTo>
                <a:lnTo>
                  <a:pt x="4416922" y="794980"/>
                </a:lnTo>
                <a:lnTo>
                  <a:pt x="4472185" y="759674"/>
                </a:lnTo>
                <a:lnTo>
                  <a:pt x="4528742" y="720298"/>
                </a:lnTo>
                <a:lnTo>
                  <a:pt x="4586295" y="677495"/>
                </a:lnTo>
                <a:lnTo>
                  <a:pt x="4644549" y="631905"/>
                </a:lnTo>
                <a:lnTo>
                  <a:pt x="4703206" y="584171"/>
                </a:lnTo>
                <a:lnTo>
                  <a:pt x="4761969" y="534934"/>
                </a:lnTo>
                <a:lnTo>
                  <a:pt x="4820541" y="484835"/>
                </a:lnTo>
                <a:lnTo>
                  <a:pt x="4878625" y="434516"/>
                </a:lnTo>
                <a:lnTo>
                  <a:pt x="4935924" y="384618"/>
                </a:lnTo>
                <a:lnTo>
                  <a:pt x="4992142" y="335783"/>
                </a:lnTo>
                <a:lnTo>
                  <a:pt x="5046981" y="288653"/>
                </a:lnTo>
                <a:lnTo>
                  <a:pt x="5100144" y="243868"/>
                </a:lnTo>
                <a:lnTo>
                  <a:pt x="5151335" y="202071"/>
                </a:lnTo>
                <a:lnTo>
                  <a:pt x="5200256" y="163903"/>
                </a:lnTo>
                <a:lnTo>
                  <a:pt x="5246611" y="130005"/>
                </a:lnTo>
                <a:lnTo>
                  <a:pt x="5290102" y="101020"/>
                </a:lnTo>
                <a:lnTo>
                  <a:pt x="5330433" y="77588"/>
                </a:lnTo>
                <a:lnTo>
                  <a:pt x="5368172" y="58717"/>
                </a:lnTo>
                <a:lnTo>
                  <a:pt x="5404113" y="42860"/>
                </a:lnTo>
                <a:lnTo>
                  <a:pt x="5470830" y="19412"/>
                </a:lnTo>
                <a:lnTo>
                  <a:pt x="5531037" y="5699"/>
                </a:lnTo>
                <a:lnTo>
                  <a:pt x="5585185" y="174"/>
                </a:lnTo>
                <a:lnTo>
                  <a:pt x="5610129" y="0"/>
                </a:lnTo>
                <a:lnTo>
                  <a:pt x="5633728" y="1293"/>
                </a:lnTo>
                <a:lnTo>
                  <a:pt x="5677119" y="7509"/>
                </a:lnTo>
                <a:lnTo>
                  <a:pt x="5715809" y="17278"/>
                </a:lnTo>
                <a:lnTo>
                  <a:pt x="5766023" y="35210"/>
                </a:lnTo>
                <a:lnTo>
                  <a:pt x="5794944" y="47098"/>
                </a:lnTo>
                <a:lnTo>
                  <a:pt x="5808207" y="52442"/>
                </a:lnTo>
                <a:lnTo>
                  <a:pt x="5848722" y="77990"/>
                </a:lnTo>
                <a:lnTo>
                  <a:pt x="5869441" y="114003"/>
                </a:lnTo>
                <a:lnTo>
                  <a:pt x="5873981" y="147522"/>
                </a:lnTo>
                <a:lnTo>
                  <a:pt x="5873675" y="159885"/>
                </a:lnTo>
                <a:lnTo>
                  <a:pt x="5868026" y="200416"/>
                </a:lnTo>
                <a:lnTo>
                  <a:pt x="5856365" y="245912"/>
                </a:lnTo>
                <a:lnTo>
                  <a:pt x="5837649" y="297063"/>
                </a:lnTo>
                <a:lnTo>
                  <a:pt x="5807410" y="339811"/>
                </a:lnTo>
                <a:lnTo>
                  <a:pt x="5763712" y="389115"/>
                </a:lnTo>
                <a:lnTo>
                  <a:pt x="5712249" y="442636"/>
                </a:lnTo>
                <a:lnTo>
                  <a:pt x="5685386" y="470246"/>
                </a:lnTo>
                <a:lnTo>
                  <a:pt x="5658719" y="498033"/>
                </a:lnTo>
                <a:lnTo>
                  <a:pt x="5608817" y="552969"/>
                </a:lnTo>
                <a:lnTo>
                  <a:pt x="5568241" y="605104"/>
                </a:lnTo>
                <a:lnTo>
                  <a:pt x="5542685" y="652099"/>
                </a:lnTo>
                <a:lnTo>
                  <a:pt x="5537320" y="672938"/>
                </a:lnTo>
                <a:lnTo>
                  <a:pt x="5537846" y="691615"/>
                </a:lnTo>
                <a:lnTo>
                  <a:pt x="5581893" y="731750"/>
                </a:lnTo>
                <a:lnTo>
                  <a:pt x="5652179" y="746133"/>
                </a:lnTo>
                <a:lnTo>
                  <a:pt x="5698862" y="750967"/>
                </a:lnTo>
                <a:lnTo>
                  <a:pt x="5752251" y="754279"/>
                </a:lnTo>
                <a:lnTo>
                  <a:pt x="5811606" y="756108"/>
                </a:lnTo>
                <a:lnTo>
                  <a:pt x="5876186" y="756490"/>
                </a:lnTo>
                <a:lnTo>
                  <a:pt x="5945253" y="755463"/>
                </a:lnTo>
                <a:lnTo>
                  <a:pt x="6018064" y="753066"/>
                </a:lnTo>
                <a:lnTo>
                  <a:pt x="6093881" y="749334"/>
                </a:lnTo>
                <a:lnTo>
                  <a:pt x="6171963" y="744307"/>
                </a:lnTo>
                <a:lnTo>
                  <a:pt x="6251570" y="738022"/>
                </a:lnTo>
                <a:lnTo>
                  <a:pt x="6331961" y="730516"/>
                </a:lnTo>
                <a:lnTo>
                  <a:pt x="6412396" y="721827"/>
                </a:lnTo>
                <a:lnTo>
                  <a:pt x="6492136" y="711993"/>
                </a:lnTo>
                <a:lnTo>
                  <a:pt x="6570440" y="701051"/>
                </a:lnTo>
                <a:lnTo>
                  <a:pt x="6646567" y="689040"/>
                </a:lnTo>
                <a:lnTo>
                  <a:pt x="6719778" y="675995"/>
                </a:lnTo>
                <a:lnTo>
                  <a:pt x="6789332" y="661956"/>
                </a:lnTo>
                <a:lnTo>
                  <a:pt x="6854489" y="646960"/>
                </a:lnTo>
                <a:lnTo>
                  <a:pt x="6914509" y="631044"/>
                </a:lnTo>
                <a:lnTo>
                  <a:pt x="6969603" y="614072"/>
                </a:lnTo>
                <a:lnTo>
                  <a:pt x="7020843" y="595861"/>
                </a:lnTo>
                <a:lnTo>
                  <a:pt x="7068744" y="576428"/>
                </a:lnTo>
                <a:lnTo>
                  <a:pt x="7113820" y="555793"/>
                </a:lnTo>
                <a:lnTo>
                  <a:pt x="7156583" y="533975"/>
                </a:lnTo>
                <a:lnTo>
                  <a:pt x="7197549" y="510992"/>
                </a:lnTo>
                <a:lnTo>
                  <a:pt x="7237230" y="486864"/>
                </a:lnTo>
                <a:lnTo>
                  <a:pt x="7276140" y="461610"/>
                </a:lnTo>
                <a:lnTo>
                  <a:pt x="7314793" y="435247"/>
                </a:lnTo>
                <a:lnTo>
                  <a:pt x="7353703" y="407797"/>
                </a:lnTo>
                <a:lnTo>
                  <a:pt x="7393383" y="379276"/>
                </a:lnTo>
                <a:lnTo>
                  <a:pt x="7434348" y="349705"/>
                </a:lnTo>
                <a:lnTo>
                  <a:pt x="7477110" y="319103"/>
                </a:lnTo>
                <a:lnTo>
                  <a:pt x="7522184" y="287487"/>
                </a:lnTo>
                <a:lnTo>
                  <a:pt x="7570083" y="254878"/>
                </a:lnTo>
                <a:lnTo>
                  <a:pt x="7621320" y="221294"/>
                </a:lnTo>
                <a:lnTo>
                  <a:pt x="7676411" y="186754"/>
                </a:lnTo>
                <a:lnTo>
                  <a:pt x="7735868" y="151277"/>
                </a:lnTo>
                <a:lnTo>
                  <a:pt x="7800205" y="114882"/>
                </a:lnTo>
                <a:lnTo>
                  <a:pt x="7869935" y="77588"/>
                </a:lnTo>
              </a:path>
            </a:pathLst>
          </a:custGeom>
          <a:ln w="25907">
            <a:solidFill>
              <a:srgbClr val="000000"/>
            </a:solidFill>
          </a:ln>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13468"/>
            <a:ext cx="8229600" cy="865339"/>
          </a:xfrm>
          <a:prstGeom prst="rect">
            <a:avLst/>
          </a:prstGeom>
        </p:spPr>
        <p:txBody>
          <a:bodyPr vert="horz" wrap="square" lIns="0" tIns="430250" rIns="0" bIns="0" rtlCol="0">
            <a:spAutoFit/>
          </a:bodyPr>
          <a:lstStyle/>
          <a:p>
            <a:pPr algn="l">
              <a:lnSpc>
                <a:spcPct val="100000"/>
              </a:lnSpc>
            </a:pPr>
            <a:r>
              <a:rPr sz="2800" dirty="0">
                <a:solidFill>
                  <a:srgbClr val="176FB1"/>
                </a:solidFill>
                <a:latin typeface="Calibri"/>
                <a:cs typeface="Calibri"/>
              </a:rPr>
              <a:t>Με</a:t>
            </a:r>
            <a:r>
              <a:rPr sz="2800" spc="-30" dirty="0">
                <a:solidFill>
                  <a:srgbClr val="176FB1"/>
                </a:solidFill>
                <a:latin typeface="Calibri"/>
                <a:cs typeface="Calibri"/>
              </a:rPr>
              <a:t>τ</a:t>
            </a:r>
            <a:r>
              <a:rPr sz="2800" dirty="0">
                <a:solidFill>
                  <a:srgbClr val="176FB1"/>
                </a:solidFill>
                <a:latin typeface="Calibri"/>
                <a:cs typeface="Calibri"/>
              </a:rPr>
              <a:t>αβ</a:t>
            </a:r>
            <a:r>
              <a:rPr sz="2800" spc="-30" dirty="0">
                <a:solidFill>
                  <a:srgbClr val="176FB1"/>
                </a:solidFill>
                <a:latin typeface="Calibri"/>
                <a:cs typeface="Calibri"/>
              </a:rPr>
              <a:t>ο</a:t>
            </a:r>
            <a:r>
              <a:rPr sz="2800" dirty="0">
                <a:solidFill>
                  <a:srgbClr val="176FB1"/>
                </a:solidFill>
                <a:latin typeface="Calibri"/>
                <a:cs typeface="Calibri"/>
              </a:rPr>
              <a:t>λές </a:t>
            </a:r>
            <a:r>
              <a:rPr sz="2800" spc="-65" dirty="0">
                <a:solidFill>
                  <a:srgbClr val="176FB1"/>
                </a:solidFill>
                <a:latin typeface="Calibri"/>
                <a:cs typeface="Calibri"/>
              </a:rPr>
              <a:t>π</a:t>
            </a:r>
            <a:r>
              <a:rPr sz="2800" dirty="0">
                <a:solidFill>
                  <a:srgbClr val="176FB1"/>
                </a:solidFill>
                <a:latin typeface="Calibri"/>
                <a:cs typeface="Calibri"/>
              </a:rPr>
              <a:t>αρα</a:t>
            </a:r>
            <a:r>
              <a:rPr sz="2800" spc="-25" dirty="0">
                <a:solidFill>
                  <a:srgbClr val="176FB1"/>
                </a:solidFill>
                <a:latin typeface="Calibri"/>
                <a:cs typeface="Calibri"/>
              </a:rPr>
              <a:t>λ</a:t>
            </a:r>
            <a:r>
              <a:rPr sz="2800" dirty="0">
                <a:solidFill>
                  <a:srgbClr val="176FB1"/>
                </a:solidFill>
                <a:latin typeface="Calibri"/>
                <a:cs typeface="Calibri"/>
              </a:rPr>
              <a:t>ια</a:t>
            </a:r>
            <a:r>
              <a:rPr sz="2800" spc="-145" dirty="0">
                <a:solidFill>
                  <a:srgbClr val="176FB1"/>
                </a:solidFill>
                <a:latin typeface="Calibri"/>
                <a:cs typeface="Calibri"/>
              </a:rPr>
              <a:t>κ</a:t>
            </a:r>
            <a:r>
              <a:rPr sz="2800" dirty="0">
                <a:solidFill>
                  <a:srgbClr val="176FB1"/>
                </a:solidFill>
                <a:latin typeface="Calibri"/>
                <a:cs typeface="Calibri"/>
              </a:rPr>
              <a:t>ού πρ</a:t>
            </a:r>
            <a:r>
              <a:rPr sz="2800" spc="10" dirty="0">
                <a:solidFill>
                  <a:srgbClr val="176FB1"/>
                </a:solidFill>
                <a:latin typeface="Calibri"/>
                <a:cs typeface="Calibri"/>
              </a:rPr>
              <a:t>ο</a:t>
            </a:r>
            <a:r>
              <a:rPr sz="2800" dirty="0">
                <a:solidFill>
                  <a:srgbClr val="176FB1"/>
                </a:solidFill>
                <a:latin typeface="Calibri"/>
                <a:cs typeface="Calibri"/>
              </a:rPr>
              <a:t>φ</a:t>
            </a:r>
            <a:r>
              <a:rPr sz="2800" spc="25" dirty="0">
                <a:solidFill>
                  <a:srgbClr val="176FB1"/>
                </a:solidFill>
                <a:latin typeface="Calibri"/>
                <a:cs typeface="Calibri"/>
              </a:rPr>
              <a:t>ί</a:t>
            </a:r>
            <a:r>
              <a:rPr sz="2800" dirty="0">
                <a:solidFill>
                  <a:srgbClr val="176FB1"/>
                </a:solidFill>
                <a:latin typeface="Calibri"/>
                <a:cs typeface="Calibri"/>
              </a:rPr>
              <a:t>λ</a:t>
            </a:r>
          </a:p>
        </p:txBody>
      </p:sp>
      <p:sp>
        <p:nvSpPr>
          <p:cNvPr id="3" name="object 3"/>
          <p:cNvSpPr/>
          <p:nvPr/>
        </p:nvSpPr>
        <p:spPr>
          <a:xfrm>
            <a:off x="611123" y="1712976"/>
            <a:ext cx="8532876" cy="3433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54557" y="1748790"/>
            <a:ext cx="8489950" cy="3322320"/>
          </a:xfrm>
          <a:custGeom>
            <a:avLst/>
            <a:gdLst/>
            <a:ahLst/>
            <a:cxnLst/>
            <a:rect l="l" t="t" r="r" b="b"/>
            <a:pathLst>
              <a:path w="848995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82"/>
                </a:lnTo>
                <a:lnTo>
                  <a:pt x="1169757" y="3282367"/>
                </a:lnTo>
                <a:lnTo>
                  <a:pt x="1155301" y="3285911"/>
                </a:lnTo>
                <a:lnTo>
                  <a:pt x="1116491" y="3295693"/>
                </a:lnTo>
                <a:lnTo>
                  <a:pt x="1100673" y="3300766"/>
                </a:lnTo>
                <a:lnTo>
                  <a:pt x="1104101" y="3300648"/>
                </a:lnTo>
                <a:lnTo>
                  <a:pt x="1151254" y="3292575"/>
                </a:lnTo>
                <a:lnTo>
                  <a:pt x="1221110" y="3279127"/>
                </a:lnTo>
                <a:lnTo>
                  <a:pt x="1269872" y="3269491"/>
                </a:lnTo>
                <a:lnTo>
                  <a:pt x="3369563" y="2842010"/>
                </a:lnTo>
                <a:lnTo>
                  <a:pt x="5947044" y="2062352"/>
                </a:lnTo>
                <a:lnTo>
                  <a:pt x="7367777" y="1307835"/>
                </a:lnTo>
                <a:lnTo>
                  <a:pt x="7908432" y="565922"/>
                </a:lnTo>
                <a:lnTo>
                  <a:pt x="8059308" y="176021"/>
                </a:lnTo>
                <a:lnTo>
                  <a:pt x="8134746" y="25145"/>
                </a:lnTo>
                <a:lnTo>
                  <a:pt x="8323325" y="0"/>
                </a:lnTo>
                <a:lnTo>
                  <a:pt x="8423909" y="87995"/>
                </a:lnTo>
                <a:lnTo>
                  <a:pt x="8489442" y="273683"/>
                </a:lnTo>
              </a:path>
            </a:pathLst>
          </a:custGeom>
          <a:ln w="25907">
            <a:solidFill>
              <a:srgbClr val="4F80BC"/>
            </a:solidFill>
          </a:ln>
        </p:spPr>
        <p:txBody>
          <a:bodyPr wrap="square" lIns="0" tIns="0" rIns="0" bIns="0" rtlCol="0"/>
          <a:lstStyle/>
          <a:p>
            <a:endParaRPr/>
          </a:p>
        </p:txBody>
      </p:sp>
      <p:sp>
        <p:nvSpPr>
          <p:cNvPr id="5" name="object 5"/>
          <p:cNvSpPr/>
          <p:nvPr/>
        </p:nvSpPr>
        <p:spPr>
          <a:xfrm>
            <a:off x="601980" y="1717548"/>
            <a:ext cx="8542020" cy="34335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45413" y="1753362"/>
            <a:ext cx="8498840" cy="3322320"/>
          </a:xfrm>
          <a:custGeom>
            <a:avLst/>
            <a:gdLst/>
            <a:ahLst/>
            <a:cxnLst/>
            <a:rect l="l" t="t" r="r" b="b"/>
            <a:pathLst>
              <a:path w="849884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52"/>
                </a:lnTo>
                <a:lnTo>
                  <a:pt x="1169757" y="3281574"/>
                </a:lnTo>
                <a:lnTo>
                  <a:pt x="1155301" y="3284909"/>
                </a:lnTo>
                <a:lnTo>
                  <a:pt x="1116491" y="3294121"/>
                </a:lnTo>
                <a:lnTo>
                  <a:pt x="1100673" y="3298907"/>
                </a:lnTo>
                <a:lnTo>
                  <a:pt x="1104101" y="3298800"/>
                </a:lnTo>
                <a:lnTo>
                  <a:pt x="1151254" y="3291213"/>
                </a:lnTo>
                <a:lnTo>
                  <a:pt x="1221110" y="3278559"/>
                </a:lnTo>
                <a:lnTo>
                  <a:pt x="1269872" y="3269491"/>
                </a:lnTo>
                <a:lnTo>
                  <a:pt x="3369563" y="2867155"/>
                </a:lnTo>
                <a:lnTo>
                  <a:pt x="3995043" y="2397120"/>
                </a:lnTo>
                <a:lnTo>
                  <a:pt x="4560813" y="2233671"/>
                </a:lnTo>
                <a:lnTo>
                  <a:pt x="5947044" y="2062352"/>
                </a:lnTo>
                <a:lnTo>
                  <a:pt x="6021765" y="2037546"/>
                </a:lnTo>
                <a:lnTo>
                  <a:pt x="6095204" y="2014504"/>
                </a:lnTo>
                <a:lnTo>
                  <a:pt x="6167587" y="1992917"/>
                </a:lnTo>
                <a:lnTo>
                  <a:pt x="6239140" y="1972471"/>
                </a:lnTo>
                <a:lnTo>
                  <a:pt x="6310089" y="1952858"/>
                </a:lnTo>
                <a:lnTo>
                  <a:pt x="6380661" y="1933764"/>
                </a:lnTo>
                <a:lnTo>
                  <a:pt x="6451083" y="1914879"/>
                </a:lnTo>
                <a:lnTo>
                  <a:pt x="6521579" y="1895891"/>
                </a:lnTo>
                <a:lnTo>
                  <a:pt x="6592378" y="1876489"/>
                </a:lnTo>
                <a:lnTo>
                  <a:pt x="6663705" y="1856363"/>
                </a:lnTo>
                <a:lnTo>
                  <a:pt x="6735786" y="1835200"/>
                </a:lnTo>
                <a:lnTo>
                  <a:pt x="6808847" y="1812689"/>
                </a:lnTo>
                <a:lnTo>
                  <a:pt x="6883116" y="1788520"/>
                </a:lnTo>
                <a:lnTo>
                  <a:pt x="6958818" y="1762380"/>
                </a:lnTo>
                <a:lnTo>
                  <a:pt x="7036180" y="1733959"/>
                </a:lnTo>
                <a:lnTo>
                  <a:pt x="7115427" y="1702945"/>
                </a:lnTo>
                <a:lnTo>
                  <a:pt x="7196787" y="1669028"/>
                </a:lnTo>
                <a:lnTo>
                  <a:pt x="7280486" y="1631895"/>
                </a:lnTo>
                <a:lnTo>
                  <a:pt x="7366749" y="1591235"/>
                </a:lnTo>
                <a:lnTo>
                  <a:pt x="7455804" y="1546738"/>
                </a:lnTo>
                <a:lnTo>
                  <a:pt x="7492052" y="1502806"/>
                </a:lnTo>
                <a:lnTo>
                  <a:pt x="7525508" y="1457827"/>
                </a:lnTo>
                <a:lnTo>
                  <a:pt x="7556400" y="1411884"/>
                </a:lnTo>
                <a:lnTo>
                  <a:pt x="7584953" y="1365064"/>
                </a:lnTo>
                <a:lnTo>
                  <a:pt x="7611394" y="1317451"/>
                </a:lnTo>
                <a:lnTo>
                  <a:pt x="7635950" y="1269130"/>
                </a:lnTo>
                <a:lnTo>
                  <a:pt x="7658845" y="1220187"/>
                </a:lnTo>
                <a:lnTo>
                  <a:pt x="7680307" y="1170705"/>
                </a:lnTo>
                <a:lnTo>
                  <a:pt x="7700562" y="1120771"/>
                </a:lnTo>
                <a:lnTo>
                  <a:pt x="7719837" y="1070469"/>
                </a:lnTo>
                <a:lnTo>
                  <a:pt x="7738357" y="1019884"/>
                </a:lnTo>
                <a:lnTo>
                  <a:pt x="7756349" y="969101"/>
                </a:lnTo>
                <a:lnTo>
                  <a:pt x="7774039" y="918205"/>
                </a:lnTo>
                <a:lnTo>
                  <a:pt x="7791654" y="867282"/>
                </a:lnTo>
                <a:lnTo>
                  <a:pt x="7809419" y="816416"/>
                </a:lnTo>
                <a:lnTo>
                  <a:pt x="7827562" y="765693"/>
                </a:lnTo>
                <a:lnTo>
                  <a:pt x="7846308" y="715196"/>
                </a:lnTo>
                <a:lnTo>
                  <a:pt x="7865885" y="665012"/>
                </a:lnTo>
                <a:lnTo>
                  <a:pt x="7886517" y="615226"/>
                </a:lnTo>
                <a:lnTo>
                  <a:pt x="7908432" y="565922"/>
                </a:lnTo>
                <a:lnTo>
                  <a:pt x="8059308" y="176021"/>
                </a:lnTo>
                <a:lnTo>
                  <a:pt x="8134746" y="25145"/>
                </a:lnTo>
                <a:lnTo>
                  <a:pt x="8323325" y="0"/>
                </a:lnTo>
                <a:lnTo>
                  <a:pt x="8423909" y="87995"/>
                </a:lnTo>
                <a:lnTo>
                  <a:pt x="8498586" y="299593"/>
                </a:lnTo>
              </a:path>
            </a:pathLst>
          </a:custGeom>
          <a:ln w="25907">
            <a:solidFill>
              <a:srgbClr val="FF0000"/>
            </a:solidFill>
            <a:prstDash val="lgDash"/>
          </a:ln>
        </p:spPr>
        <p:txBody>
          <a:bodyPr wrap="square" lIns="0" tIns="0" rIns="0" bIns="0" rtlCol="0"/>
          <a:lstStyle/>
          <a:p>
            <a:endParaRPr/>
          </a:p>
        </p:txBody>
      </p:sp>
      <p:sp>
        <p:nvSpPr>
          <p:cNvPr id="7" name="object 7"/>
          <p:cNvSpPr/>
          <p:nvPr/>
        </p:nvSpPr>
        <p:spPr>
          <a:xfrm>
            <a:off x="681227" y="1987295"/>
            <a:ext cx="7967472" cy="10149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30757" y="2023245"/>
            <a:ext cx="7870190" cy="903605"/>
          </a:xfrm>
          <a:custGeom>
            <a:avLst/>
            <a:gdLst/>
            <a:ahLst/>
            <a:cxnLst/>
            <a:rect l="l" t="t" r="r" b="b"/>
            <a:pathLst>
              <a:path w="7870190" h="903605">
                <a:moveTo>
                  <a:pt x="0" y="605898"/>
                </a:moveTo>
                <a:lnTo>
                  <a:pt x="49081" y="575820"/>
                </a:lnTo>
                <a:lnTo>
                  <a:pt x="98463" y="546339"/>
                </a:lnTo>
                <a:lnTo>
                  <a:pt x="148449" y="518062"/>
                </a:lnTo>
                <a:lnTo>
                  <a:pt x="199341" y="491591"/>
                </a:lnTo>
                <a:lnTo>
                  <a:pt x="251441" y="467534"/>
                </a:lnTo>
                <a:lnTo>
                  <a:pt x="305051" y="446494"/>
                </a:lnTo>
                <a:lnTo>
                  <a:pt x="360474" y="429076"/>
                </a:lnTo>
                <a:lnTo>
                  <a:pt x="418011" y="415886"/>
                </a:lnTo>
                <a:lnTo>
                  <a:pt x="477965" y="407528"/>
                </a:lnTo>
                <a:lnTo>
                  <a:pt x="540638" y="404608"/>
                </a:lnTo>
                <a:lnTo>
                  <a:pt x="573500" y="405664"/>
                </a:lnTo>
                <a:lnTo>
                  <a:pt x="643603" y="413587"/>
                </a:lnTo>
                <a:lnTo>
                  <a:pt x="718353" y="428095"/>
                </a:lnTo>
                <a:lnTo>
                  <a:pt x="757022" y="437383"/>
                </a:lnTo>
                <a:lnTo>
                  <a:pt x="796314" y="447793"/>
                </a:lnTo>
                <a:lnTo>
                  <a:pt x="836052" y="459152"/>
                </a:lnTo>
                <a:lnTo>
                  <a:pt x="876054" y="471284"/>
                </a:lnTo>
                <a:lnTo>
                  <a:pt x="916142" y="484016"/>
                </a:lnTo>
                <a:lnTo>
                  <a:pt x="956137" y="497172"/>
                </a:lnTo>
                <a:lnTo>
                  <a:pt x="995860" y="510579"/>
                </a:lnTo>
                <a:lnTo>
                  <a:pt x="1035130" y="524061"/>
                </a:lnTo>
                <a:lnTo>
                  <a:pt x="1073770" y="537444"/>
                </a:lnTo>
                <a:lnTo>
                  <a:pt x="1111599" y="550555"/>
                </a:lnTo>
                <a:lnTo>
                  <a:pt x="1148438" y="563217"/>
                </a:lnTo>
                <a:lnTo>
                  <a:pt x="1184109" y="575257"/>
                </a:lnTo>
                <a:lnTo>
                  <a:pt x="1218431" y="586500"/>
                </a:lnTo>
                <a:lnTo>
                  <a:pt x="1251226" y="596772"/>
                </a:lnTo>
                <a:lnTo>
                  <a:pt x="1282314" y="605898"/>
                </a:lnTo>
                <a:lnTo>
                  <a:pt x="1311382" y="614841"/>
                </a:lnTo>
                <a:lnTo>
                  <a:pt x="1363593" y="634894"/>
                </a:lnTo>
                <a:lnTo>
                  <a:pt x="1409509" y="656735"/>
                </a:lnTo>
                <a:lnTo>
                  <a:pt x="1451056" y="679047"/>
                </a:lnTo>
                <a:lnTo>
                  <a:pt x="1470792" y="689965"/>
                </a:lnTo>
                <a:lnTo>
                  <a:pt x="1490157" y="700507"/>
                </a:lnTo>
                <a:lnTo>
                  <a:pt x="1528737" y="719796"/>
                </a:lnTo>
                <a:lnTo>
                  <a:pt x="1568722" y="735594"/>
                </a:lnTo>
                <a:lnTo>
                  <a:pt x="1612036" y="746581"/>
                </a:lnTo>
                <a:lnTo>
                  <a:pt x="1660603" y="751437"/>
                </a:lnTo>
                <a:lnTo>
                  <a:pt x="1687459" y="751153"/>
                </a:lnTo>
                <a:lnTo>
                  <a:pt x="1747515" y="744338"/>
                </a:lnTo>
                <a:lnTo>
                  <a:pt x="1815771" y="725065"/>
                </a:lnTo>
                <a:lnTo>
                  <a:pt x="1852327" y="710145"/>
                </a:lnTo>
                <a:lnTo>
                  <a:pt x="1890315" y="692305"/>
                </a:lnTo>
                <a:lnTo>
                  <a:pt x="1929592" y="671998"/>
                </a:lnTo>
                <a:lnTo>
                  <a:pt x="1970017" y="649679"/>
                </a:lnTo>
                <a:lnTo>
                  <a:pt x="2011447" y="625799"/>
                </a:lnTo>
                <a:lnTo>
                  <a:pt x="2053743" y="600812"/>
                </a:lnTo>
                <a:lnTo>
                  <a:pt x="2096761" y="575170"/>
                </a:lnTo>
                <a:lnTo>
                  <a:pt x="2140361" y="549327"/>
                </a:lnTo>
                <a:lnTo>
                  <a:pt x="2184401" y="523735"/>
                </a:lnTo>
                <a:lnTo>
                  <a:pt x="2228739" y="498848"/>
                </a:lnTo>
                <a:lnTo>
                  <a:pt x="2273235" y="475118"/>
                </a:lnTo>
                <a:lnTo>
                  <a:pt x="2317745" y="452998"/>
                </a:lnTo>
                <a:lnTo>
                  <a:pt x="2362130" y="432942"/>
                </a:lnTo>
                <a:lnTo>
                  <a:pt x="2406247" y="415402"/>
                </a:lnTo>
                <a:lnTo>
                  <a:pt x="2449954" y="400831"/>
                </a:lnTo>
                <a:lnTo>
                  <a:pt x="2493111" y="389682"/>
                </a:lnTo>
                <a:lnTo>
                  <a:pt x="2535575" y="382408"/>
                </a:lnTo>
                <a:lnTo>
                  <a:pt x="2577205" y="379462"/>
                </a:lnTo>
                <a:lnTo>
                  <a:pt x="2618282" y="380777"/>
                </a:lnTo>
                <a:lnTo>
                  <a:pt x="2659196" y="385752"/>
                </a:lnTo>
                <a:lnTo>
                  <a:pt x="2699970" y="394051"/>
                </a:lnTo>
                <a:lnTo>
                  <a:pt x="2740627" y="405340"/>
                </a:lnTo>
                <a:lnTo>
                  <a:pt x="2781191" y="419283"/>
                </a:lnTo>
                <a:lnTo>
                  <a:pt x="2821686" y="435546"/>
                </a:lnTo>
                <a:lnTo>
                  <a:pt x="2862133" y="453794"/>
                </a:lnTo>
                <a:lnTo>
                  <a:pt x="2902558" y="473691"/>
                </a:lnTo>
                <a:lnTo>
                  <a:pt x="2942983" y="494903"/>
                </a:lnTo>
                <a:lnTo>
                  <a:pt x="2983431" y="517094"/>
                </a:lnTo>
                <a:lnTo>
                  <a:pt x="3023927" y="539930"/>
                </a:lnTo>
                <a:lnTo>
                  <a:pt x="3064492" y="563076"/>
                </a:lnTo>
                <a:lnTo>
                  <a:pt x="3105151" y="586197"/>
                </a:lnTo>
                <a:lnTo>
                  <a:pt x="3145927" y="608957"/>
                </a:lnTo>
                <a:lnTo>
                  <a:pt x="3186843" y="631022"/>
                </a:lnTo>
                <a:lnTo>
                  <a:pt x="3227923" y="652056"/>
                </a:lnTo>
                <a:lnTo>
                  <a:pt x="3269189" y="671726"/>
                </a:lnTo>
                <a:lnTo>
                  <a:pt x="3310666" y="689695"/>
                </a:lnTo>
                <a:lnTo>
                  <a:pt x="3352376" y="705628"/>
                </a:lnTo>
                <a:lnTo>
                  <a:pt x="3394344" y="719192"/>
                </a:lnTo>
                <a:lnTo>
                  <a:pt x="3436345" y="732102"/>
                </a:lnTo>
                <a:lnTo>
                  <a:pt x="3478152" y="746146"/>
                </a:lnTo>
                <a:lnTo>
                  <a:pt x="3519820" y="761041"/>
                </a:lnTo>
                <a:lnTo>
                  <a:pt x="3561408" y="776504"/>
                </a:lnTo>
                <a:lnTo>
                  <a:pt x="3602970" y="792251"/>
                </a:lnTo>
                <a:lnTo>
                  <a:pt x="3644564" y="808000"/>
                </a:lnTo>
                <a:lnTo>
                  <a:pt x="3686247" y="823467"/>
                </a:lnTo>
                <a:lnTo>
                  <a:pt x="3728074" y="838370"/>
                </a:lnTo>
                <a:lnTo>
                  <a:pt x="3770102" y="852424"/>
                </a:lnTo>
                <a:lnTo>
                  <a:pt x="3812388" y="865347"/>
                </a:lnTo>
                <a:lnTo>
                  <a:pt x="3854989" y="876856"/>
                </a:lnTo>
                <a:lnTo>
                  <a:pt x="3897960" y="886667"/>
                </a:lnTo>
                <a:lnTo>
                  <a:pt x="3941359" y="894498"/>
                </a:lnTo>
                <a:lnTo>
                  <a:pt x="3985241" y="900065"/>
                </a:lnTo>
                <a:lnTo>
                  <a:pt x="4029664" y="903085"/>
                </a:lnTo>
                <a:lnTo>
                  <a:pt x="4074685" y="903274"/>
                </a:lnTo>
                <a:lnTo>
                  <a:pt x="4120358" y="900351"/>
                </a:lnTo>
                <a:lnTo>
                  <a:pt x="4166742" y="894031"/>
                </a:lnTo>
                <a:lnTo>
                  <a:pt x="4213892" y="884031"/>
                </a:lnTo>
                <a:lnTo>
                  <a:pt x="4261865" y="870068"/>
                </a:lnTo>
                <a:lnTo>
                  <a:pt x="4311465" y="850819"/>
                </a:lnTo>
                <a:lnTo>
                  <a:pt x="4363250" y="825575"/>
                </a:lnTo>
                <a:lnTo>
                  <a:pt x="4416922" y="794980"/>
                </a:lnTo>
                <a:lnTo>
                  <a:pt x="4472185" y="759674"/>
                </a:lnTo>
                <a:lnTo>
                  <a:pt x="4528742" y="720298"/>
                </a:lnTo>
                <a:lnTo>
                  <a:pt x="4586295" y="677495"/>
                </a:lnTo>
                <a:lnTo>
                  <a:pt x="4644549" y="631905"/>
                </a:lnTo>
                <a:lnTo>
                  <a:pt x="4703206" y="584171"/>
                </a:lnTo>
                <a:lnTo>
                  <a:pt x="4761969" y="534934"/>
                </a:lnTo>
                <a:lnTo>
                  <a:pt x="4820541" y="484835"/>
                </a:lnTo>
                <a:lnTo>
                  <a:pt x="4878625" y="434516"/>
                </a:lnTo>
                <a:lnTo>
                  <a:pt x="4935924" y="384618"/>
                </a:lnTo>
                <a:lnTo>
                  <a:pt x="4992142" y="335783"/>
                </a:lnTo>
                <a:lnTo>
                  <a:pt x="5046981" y="288653"/>
                </a:lnTo>
                <a:lnTo>
                  <a:pt x="5100144" y="243868"/>
                </a:lnTo>
                <a:lnTo>
                  <a:pt x="5151335" y="202071"/>
                </a:lnTo>
                <a:lnTo>
                  <a:pt x="5200256" y="163903"/>
                </a:lnTo>
                <a:lnTo>
                  <a:pt x="5246611" y="130005"/>
                </a:lnTo>
                <a:lnTo>
                  <a:pt x="5290102" y="101020"/>
                </a:lnTo>
                <a:lnTo>
                  <a:pt x="5330433" y="77588"/>
                </a:lnTo>
                <a:lnTo>
                  <a:pt x="5368172" y="58717"/>
                </a:lnTo>
                <a:lnTo>
                  <a:pt x="5404113" y="42860"/>
                </a:lnTo>
                <a:lnTo>
                  <a:pt x="5470830" y="19412"/>
                </a:lnTo>
                <a:lnTo>
                  <a:pt x="5531037" y="5699"/>
                </a:lnTo>
                <a:lnTo>
                  <a:pt x="5585185" y="174"/>
                </a:lnTo>
                <a:lnTo>
                  <a:pt x="5610129" y="0"/>
                </a:lnTo>
                <a:lnTo>
                  <a:pt x="5633728" y="1293"/>
                </a:lnTo>
                <a:lnTo>
                  <a:pt x="5677119" y="7509"/>
                </a:lnTo>
                <a:lnTo>
                  <a:pt x="5715809" y="17278"/>
                </a:lnTo>
                <a:lnTo>
                  <a:pt x="5766023" y="35210"/>
                </a:lnTo>
                <a:lnTo>
                  <a:pt x="5794944" y="47098"/>
                </a:lnTo>
                <a:lnTo>
                  <a:pt x="5808207" y="52442"/>
                </a:lnTo>
                <a:lnTo>
                  <a:pt x="5848722" y="77990"/>
                </a:lnTo>
                <a:lnTo>
                  <a:pt x="5869441" y="114003"/>
                </a:lnTo>
                <a:lnTo>
                  <a:pt x="5873981" y="147522"/>
                </a:lnTo>
                <a:lnTo>
                  <a:pt x="5873675" y="159885"/>
                </a:lnTo>
                <a:lnTo>
                  <a:pt x="5868026" y="200416"/>
                </a:lnTo>
                <a:lnTo>
                  <a:pt x="5856365" y="245912"/>
                </a:lnTo>
                <a:lnTo>
                  <a:pt x="5837649" y="297063"/>
                </a:lnTo>
                <a:lnTo>
                  <a:pt x="5807410" y="339811"/>
                </a:lnTo>
                <a:lnTo>
                  <a:pt x="5763712" y="389115"/>
                </a:lnTo>
                <a:lnTo>
                  <a:pt x="5712249" y="442636"/>
                </a:lnTo>
                <a:lnTo>
                  <a:pt x="5685386" y="470246"/>
                </a:lnTo>
                <a:lnTo>
                  <a:pt x="5658719" y="498033"/>
                </a:lnTo>
                <a:lnTo>
                  <a:pt x="5608817" y="552969"/>
                </a:lnTo>
                <a:lnTo>
                  <a:pt x="5568241" y="605104"/>
                </a:lnTo>
                <a:lnTo>
                  <a:pt x="5542685" y="652099"/>
                </a:lnTo>
                <a:lnTo>
                  <a:pt x="5537320" y="672938"/>
                </a:lnTo>
                <a:lnTo>
                  <a:pt x="5537846" y="691615"/>
                </a:lnTo>
                <a:lnTo>
                  <a:pt x="5581893" y="731750"/>
                </a:lnTo>
                <a:lnTo>
                  <a:pt x="5652179" y="746133"/>
                </a:lnTo>
                <a:lnTo>
                  <a:pt x="5698862" y="750967"/>
                </a:lnTo>
                <a:lnTo>
                  <a:pt x="5752251" y="754279"/>
                </a:lnTo>
                <a:lnTo>
                  <a:pt x="5811606" y="756108"/>
                </a:lnTo>
                <a:lnTo>
                  <a:pt x="5876186" y="756490"/>
                </a:lnTo>
                <a:lnTo>
                  <a:pt x="5945253" y="755463"/>
                </a:lnTo>
                <a:lnTo>
                  <a:pt x="6018064" y="753066"/>
                </a:lnTo>
                <a:lnTo>
                  <a:pt x="6093881" y="749334"/>
                </a:lnTo>
                <a:lnTo>
                  <a:pt x="6171963" y="744307"/>
                </a:lnTo>
                <a:lnTo>
                  <a:pt x="6251570" y="738022"/>
                </a:lnTo>
                <a:lnTo>
                  <a:pt x="6331961" y="730516"/>
                </a:lnTo>
                <a:lnTo>
                  <a:pt x="6412396" y="721827"/>
                </a:lnTo>
                <a:lnTo>
                  <a:pt x="6492136" y="711993"/>
                </a:lnTo>
                <a:lnTo>
                  <a:pt x="6570440" y="701051"/>
                </a:lnTo>
                <a:lnTo>
                  <a:pt x="6646567" y="689040"/>
                </a:lnTo>
                <a:lnTo>
                  <a:pt x="6719778" y="675995"/>
                </a:lnTo>
                <a:lnTo>
                  <a:pt x="6789332" y="661956"/>
                </a:lnTo>
                <a:lnTo>
                  <a:pt x="6854489" y="646960"/>
                </a:lnTo>
                <a:lnTo>
                  <a:pt x="6914509" y="631044"/>
                </a:lnTo>
                <a:lnTo>
                  <a:pt x="6969603" y="614072"/>
                </a:lnTo>
                <a:lnTo>
                  <a:pt x="7020843" y="595861"/>
                </a:lnTo>
                <a:lnTo>
                  <a:pt x="7068744" y="576428"/>
                </a:lnTo>
                <a:lnTo>
                  <a:pt x="7113820" y="555793"/>
                </a:lnTo>
                <a:lnTo>
                  <a:pt x="7156583" y="533975"/>
                </a:lnTo>
                <a:lnTo>
                  <a:pt x="7197549" y="510992"/>
                </a:lnTo>
                <a:lnTo>
                  <a:pt x="7237230" y="486864"/>
                </a:lnTo>
                <a:lnTo>
                  <a:pt x="7276140" y="461610"/>
                </a:lnTo>
                <a:lnTo>
                  <a:pt x="7314793" y="435247"/>
                </a:lnTo>
                <a:lnTo>
                  <a:pt x="7353703" y="407797"/>
                </a:lnTo>
                <a:lnTo>
                  <a:pt x="7393383" y="379276"/>
                </a:lnTo>
                <a:lnTo>
                  <a:pt x="7434348" y="349705"/>
                </a:lnTo>
                <a:lnTo>
                  <a:pt x="7477110" y="319103"/>
                </a:lnTo>
                <a:lnTo>
                  <a:pt x="7522184" y="287487"/>
                </a:lnTo>
                <a:lnTo>
                  <a:pt x="7570083" y="254878"/>
                </a:lnTo>
                <a:lnTo>
                  <a:pt x="7621320" y="221294"/>
                </a:lnTo>
                <a:lnTo>
                  <a:pt x="7676411" y="186754"/>
                </a:lnTo>
                <a:lnTo>
                  <a:pt x="7735868" y="151277"/>
                </a:lnTo>
                <a:lnTo>
                  <a:pt x="7800205" y="114882"/>
                </a:lnTo>
                <a:lnTo>
                  <a:pt x="7869935" y="77588"/>
                </a:lnTo>
              </a:path>
            </a:pathLst>
          </a:custGeom>
          <a:ln w="25907">
            <a:solidFill>
              <a:srgbClr val="000000"/>
            </a:solidFill>
          </a:ln>
        </p:spPr>
        <p:txBody>
          <a:bodyPr wrap="square" lIns="0" tIns="0" rIns="0" bIns="0" rtlCol="0"/>
          <a:lstStyle/>
          <a:p>
            <a:endParaRPr/>
          </a:p>
        </p:txBody>
      </p:sp>
      <p:sp>
        <p:nvSpPr>
          <p:cNvPr id="9" name="object 9"/>
          <p:cNvSpPr/>
          <p:nvPr/>
        </p:nvSpPr>
        <p:spPr>
          <a:xfrm>
            <a:off x="7424562" y="3713103"/>
            <a:ext cx="951865" cy="514984"/>
          </a:xfrm>
          <a:custGeom>
            <a:avLst/>
            <a:gdLst/>
            <a:ahLst/>
            <a:cxnLst/>
            <a:rect l="l" t="t" r="r" b="b"/>
            <a:pathLst>
              <a:path w="951865" h="514985">
                <a:moveTo>
                  <a:pt x="87355" y="230495"/>
                </a:moveTo>
                <a:lnTo>
                  <a:pt x="0" y="427472"/>
                </a:lnTo>
                <a:lnTo>
                  <a:pt x="197083" y="514852"/>
                </a:lnTo>
                <a:lnTo>
                  <a:pt x="169651" y="443736"/>
                </a:lnTo>
                <a:lnTo>
                  <a:pt x="538127" y="301623"/>
                </a:lnTo>
                <a:lnTo>
                  <a:pt x="114787" y="301623"/>
                </a:lnTo>
                <a:lnTo>
                  <a:pt x="87355" y="230495"/>
                </a:lnTo>
                <a:close/>
              </a:path>
              <a:path w="951865" h="514985">
                <a:moveTo>
                  <a:pt x="896873" y="0"/>
                </a:moveTo>
                <a:lnTo>
                  <a:pt x="114787" y="301623"/>
                </a:lnTo>
                <a:lnTo>
                  <a:pt x="538127" y="301623"/>
                </a:lnTo>
                <a:lnTo>
                  <a:pt x="951737" y="142103"/>
                </a:lnTo>
                <a:lnTo>
                  <a:pt x="896873" y="0"/>
                </a:lnTo>
                <a:close/>
              </a:path>
            </a:pathLst>
          </a:custGeom>
          <a:solidFill>
            <a:srgbClr val="F79546"/>
          </a:solidFill>
        </p:spPr>
        <p:txBody>
          <a:bodyPr wrap="square" lIns="0" tIns="0" rIns="0" bIns="0" rtlCol="0"/>
          <a:lstStyle/>
          <a:p>
            <a:endParaRPr/>
          </a:p>
        </p:txBody>
      </p:sp>
      <p:sp>
        <p:nvSpPr>
          <p:cNvPr id="10" name="object 10"/>
          <p:cNvSpPr/>
          <p:nvPr/>
        </p:nvSpPr>
        <p:spPr>
          <a:xfrm>
            <a:off x="7424562" y="3713103"/>
            <a:ext cx="951865" cy="514984"/>
          </a:xfrm>
          <a:custGeom>
            <a:avLst/>
            <a:gdLst/>
            <a:ahLst/>
            <a:cxnLst/>
            <a:rect l="l" t="t" r="r" b="b"/>
            <a:pathLst>
              <a:path w="951865" h="514985">
                <a:moveTo>
                  <a:pt x="0" y="427472"/>
                </a:moveTo>
                <a:lnTo>
                  <a:pt x="87355" y="230495"/>
                </a:lnTo>
                <a:lnTo>
                  <a:pt x="114787" y="301623"/>
                </a:lnTo>
                <a:lnTo>
                  <a:pt x="896873" y="0"/>
                </a:lnTo>
                <a:lnTo>
                  <a:pt x="951737" y="142103"/>
                </a:lnTo>
                <a:lnTo>
                  <a:pt x="169651" y="443736"/>
                </a:lnTo>
                <a:lnTo>
                  <a:pt x="197083" y="514852"/>
                </a:lnTo>
                <a:lnTo>
                  <a:pt x="0" y="427472"/>
                </a:lnTo>
                <a:close/>
              </a:path>
            </a:pathLst>
          </a:custGeom>
          <a:ln w="25399">
            <a:solidFill>
              <a:srgbClr val="B66C30"/>
            </a:solidFill>
          </a:ln>
        </p:spPr>
        <p:txBody>
          <a:bodyPr wrap="square" lIns="0" tIns="0" rIns="0" bIns="0" rtlCol="0"/>
          <a:lstStyle/>
          <a:p>
            <a:endParaRPr/>
          </a:p>
        </p:txBody>
      </p:sp>
      <p:sp>
        <p:nvSpPr>
          <p:cNvPr id="11" name="object 11"/>
          <p:cNvSpPr/>
          <p:nvPr/>
        </p:nvSpPr>
        <p:spPr>
          <a:xfrm>
            <a:off x="1676268" y="4785491"/>
            <a:ext cx="400685" cy="161290"/>
          </a:xfrm>
          <a:custGeom>
            <a:avLst/>
            <a:gdLst/>
            <a:ahLst/>
            <a:cxnLst/>
            <a:rect l="l" t="t" r="r" b="b"/>
            <a:pathLst>
              <a:path w="400685" h="161289">
                <a:moveTo>
                  <a:pt x="317885" y="0"/>
                </a:moveTo>
                <a:lnTo>
                  <a:pt x="323849" y="35301"/>
                </a:lnTo>
                <a:lnTo>
                  <a:pt x="0" y="90296"/>
                </a:lnTo>
                <a:lnTo>
                  <a:pt x="11942" y="160781"/>
                </a:lnTo>
                <a:lnTo>
                  <a:pt x="335792" y="105786"/>
                </a:lnTo>
                <a:lnTo>
                  <a:pt x="366924" y="105786"/>
                </a:lnTo>
                <a:lnTo>
                  <a:pt x="400430" y="58542"/>
                </a:lnTo>
                <a:lnTo>
                  <a:pt x="317885" y="0"/>
                </a:lnTo>
                <a:close/>
              </a:path>
              <a:path w="400685" h="161289">
                <a:moveTo>
                  <a:pt x="366924" y="105786"/>
                </a:moveTo>
                <a:lnTo>
                  <a:pt x="335792" y="105786"/>
                </a:lnTo>
                <a:lnTo>
                  <a:pt x="341888" y="141088"/>
                </a:lnTo>
                <a:lnTo>
                  <a:pt x="366924" y="105786"/>
                </a:lnTo>
                <a:close/>
              </a:path>
            </a:pathLst>
          </a:custGeom>
          <a:solidFill>
            <a:srgbClr val="F79546"/>
          </a:solidFill>
        </p:spPr>
        <p:txBody>
          <a:bodyPr wrap="square" lIns="0" tIns="0" rIns="0" bIns="0" rtlCol="0"/>
          <a:lstStyle/>
          <a:p>
            <a:endParaRPr/>
          </a:p>
        </p:txBody>
      </p:sp>
      <p:sp>
        <p:nvSpPr>
          <p:cNvPr id="12" name="object 12"/>
          <p:cNvSpPr/>
          <p:nvPr/>
        </p:nvSpPr>
        <p:spPr>
          <a:xfrm>
            <a:off x="1676268" y="4785491"/>
            <a:ext cx="400685" cy="161290"/>
          </a:xfrm>
          <a:custGeom>
            <a:avLst/>
            <a:gdLst/>
            <a:ahLst/>
            <a:cxnLst/>
            <a:rect l="l" t="t" r="r" b="b"/>
            <a:pathLst>
              <a:path w="400685" h="161289">
                <a:moveTo>
                  <a:pt x="400430" y="58542"/>
                </a:moveTo>
                <a:lnTo>
                  <a:pt x="341888" y="141088"/>
                </a:lnTo>
                <a:lnTo>
                  <a:pt x="335792" y="105786"/>
                </a:lnTo>
                <a:lnTo>
                  <a:pt x="11942" y="160781"/>
                </a:lnTo>
                <a:lnTo>
                  <a:pt x="0" y="90296"/>
                </a:lnTo>
                <a:lnTo>
                  <a:pt x="323849" y="35301"/>
                </a:lnTo>
                <a:lnTo>
                  <a:pt x="317885" y="0"/>
                </a:lnTo>
                <a:lnTo>
                  <a:pt x="400430" y="58542"/>
                </a:lnTo>
                <a:close/>
              </a:path>
            </a:pathLst>
          </a:custGeom>
          <a:ln w="25399">
            <a:solidFill>
              <a:srgbClr val="B66C30"/>
            </a:solidFill>
          </a:ln>
        </p:spPr>
        <p:txBody>
          <a:bodyPr wrap="square" lIns="0" tIns="0" rIns="0" bIns="0" rtlCol="0"/>
          <a:lstStyle/>
          <a:p>
            <a:endParaRPr/>
          </a:p>
        </p:txBody>
      </p:sp>
      <p:sp>
        <p:nvSpPr>
          <p:cNvPr id="13" name="object 13"/>
          <p:cNvSpPr/>
          <p:nvPr/>
        </p:nvSpPr>
        <p:spPr>
          <a:xfrm>
            <a:off x="2368164" y="4660142"/>
            <a:ext cx="400685" cy="161290"/>
          </a:xfrm>
          <a:custGeom>
            <a:avLst/>
            <a:gdLst/>
            <a:ahLst/>
            <a:cxnLst/>
            <a:rect l="l" t="t" r="r" b="b"/>
            <a:pathLst>
              <a:path w="400685" h="161289">
                <a:moveTo>
                  <a:pt x="318016" y="0"/>
                </a:moveTo>
                <a:lnTo>
                  <a:pt x="323981" y="35301"/>
                </a:lnTo>
                <a:lnTo>
                  <a:pt x="0" y="90296"/>
                </a:lnTo>
                <a:lnTo>
                  <a:pt x="11942" y="160900"/>
                </a:lnTo>
                <a:lnTo>
                  <a:pt x="335923" y="105917"/>
                </a:lnTo>
                <a:lnTo>
                  <a:pt x="366980" y="105917"/>
                </a:lnTo>
                <a:lnTo>
                  <a:pt x="400562" y="58673"/>
                </a:lnTo>
                <a:lnTo>
                  <a:pt x="318016" y="0"/>
                </a:lnTo>
                <a:close/>
              </a:path>
              <a:path w="400685" h="161289">
                <a:moveTo>
                  <a:pt x="366980" y="105917"/>
                </a:moveTo>
                <a:lnTo>
                  <a:pt x="335923" y="105917"/>
                </a:lnTo>
                <a:lnTo>
                  <a:pt x="341888" y="141219"/>
                </a:lnTo>
                <a:lnTo>
                  <a:pt x="366980" y="105917"/>
                </a:lnTo>
                <a:close/>
              </a:path>
            </a:pathLst>
          </a:custGeom>
          <a:solidFill>
            <a:srgbClr val="F79546"/>
          </a:solidFill>
        </p:spPr>
        <p:txBody>
          <a:bodyPr wrap="square" lIns="0" tIns="0" rIns="0" bIns="0" rtlCol="0"/>
          <a:lstStyle/>
          <a:p>
            <a:endParaRPr/>
          </a:p>
        </p:txBody>
      </p:sp>
      <p:sp>
        <p:nvSpPr>
          <p:cNvPr id="14" name="object 14"/>
          <p:cNvSpPr/>
          <p:nvPr/>
        </p:nvSpPr>
        <p:spPr>
          <a:xfrm>
            <a:off x="2368164" y="4660142"/>
            <a:ext cx="400685" cy="161290"/>
          </a:xfrm>
          <a:custGeom>
            <a:avLst/>
            <a:gdLst/>
            <a:ahLst/>
            <a:cxnLst/>
            <a:rect l="l" t="t" r="r" b="b"/>
            <a:pathLst>
              <a:path w="400685" h="161289">
                <a:moveTo>
                  <a:pt x="400562" y="58673"/>
                </a:moveTo>
                <a:lnTo>
                  <a:pt x="341888" y="141219"/>
                </a:lnTo>
                <a:lnTo>
                  <a:pt x="335923" y="105917"/>
                </a:lnTo>
                <a:lnTo>
                  <a:pt x="11942" y="160900"/>
                </a:lnTo>
                <a:lnTo>
                  <a:pt x="0" y="90296"/>
                </a:lnTo>
                <a:lnTo>
                  <a:pt x="323981" y="35301"/>
                </a:lnTo>
                <a:lnTo>
                  <a:pt x="318016" y="0"/>
                </a:lnTo>
                <a:lnTo>
                  <a:pt x="400562" y="58673"/>
                </a:lnTo>
                <a:close/>
              </a:path>
            </a:pathLst>
          </a:custGeom>
          <a:ln w="25399">
            <a:solidFill>
              <a:srgbClr val="B66C30"/>
            </a:solidFill>
          </a:ln>
        </p:spPr>
        <p:txBody>
          <a:bodyPr wrap="square" lIns="0" tIns="0" rIns="0" bIns="0" rtlCol="0"/>
          <a:lstStyle/>
          <a:p>
            <a:endParaRPr/>
          </a:p>
        </p:txBody>
      </p:sp>
      <p:sp>
        <p:nvSpPr>
          <p:cNvPr id="15" name="object 15"/>
          <p:cNvSpPr/>
          <p:nvPr/>
        </p:nvSpPr>
        <p:spPr>
          <a:xfrm>
            <a:off x="3206374" y="4507742"/>
            <a:ext cx="400685" cy="161290"/>
          </a:xfrm>
          <a:custGeom>
            <a:avLst/>
            <a:gdLst/>
            <a:ahLst/>
            <a:cxnLst/>
            <a:rect l="l" t="t" r="r" b="b"/>
            <a:pathLst>
              <a:path w="400685" h="161289">
                <a:moveTo>
                  <a:pt x="317997" y="0"/>
                </a:moveTo>
                <a:lnTo>
                  <a:pt x="323971" y="35301"/>
                </a:lnTo>
                <a:lnTo>
                  <a:pt x="0" y="90296"/>
                </a:lnTo>
                <a:lnTo>
                  <a:pt x="11948" y="160900"/>
                </a:lnTo>
                <a:lnTo>
                  <a:pt x="335920" y="105917"/>
                </a:lnTo>
                <a:lnTo>
                  <a:pt x="366921" y="105917"/>
                </a:lnTo>
                <a:lnTo>
                  <a:pt x="400415" y="58673"/>
                </a:lnTo>
                <a:lnTo>
                  <a:pt x="317997" y="0"/>
                </a:lnTo>
                <a:close/>
              </a:path>
              <a:path w="400685" h="161289">
                <a:moveTo>
                  <a:pt x="366921" y="105917"/>
                </a:moveTo>
                <a:lnTo>
                  <a:pt x="335920" y="105917"/>
                </a:lnTo>
                <a:lnTo>
                  <a:pt x="341894" y="141219"/>
                </a:lnTo>
                <a:lnTo>
                  <a:pt x="366921" y="105917"/>
                </a:lnTo>
                <a:close/>
              </a:path>
            </a:pathLst>
          </a:custGeom>
          <a:solidFill>
            <a:srgbClr val="F79546"/>
          </a:solidFill>
        </p:spPr>
        <p:txBody>
          <a:bodyPr wrap="square" lIns="0" tIns="0" rIns="0" bIns="0" rtlCol="0"/>
          <a:lstStyle/>
          <a:p>
            <a:endParaRPr/>
          </a:p>
        </p:txBody>
      </p:sp>
      <p:sp>
        <p:nvSpPr>
          <p:cNvPr id="16" name="object 16"/>
          <p:cNvSpPr/>
          <p:nvPr/>
        </p:nvSpPr>
        <p:spPr>
          <a:xfrm>
            <a:off x="3206374" y="4507742"/>
            <a:ext cx="400685" cy="161290"/>
          </a:xfrm>
          <a:custGeom>
            <a:avLst/>
            <a:gdLst/>
            <a:ahLst/>
            <a:cxnLst/>
            <a:rect l="l" t="t" r="r" b="b"/>
            <a:pathLst>
              <a:path w="400685" h="161289">
                <a:moveTo>
                  <a:pt x="400415" y="58673"/>
                </a:moveTo>
                <a:lnTo>
                  <a:pt x="341894" y="141219"/>
                </a:lnTo>
                <a:lnTo>
                  <a:pt x="335920" y="105917"/>
                </a:lnTo>
                <a:lnTo>
                  <a:pt x="11948" y="160900"/>
                </a:lnTo>
                <a:lnTo>
                  <a:pt x="0" y="90296"/>
                </a:lnTo>
                <a:lnTo>
                  <a:pt x="323971" y="35301"/>
                </a:lnTo>
                <a:lnTo>
                  <a:pt x="317997" y="0"/>
                </a:lnTo>
                <a:lnTo>
                  <a:pt x="400415" y="58673"/>
                </a:lnTo>
                <a:close/>
              </a:path>
            </a:pathLst>
          </a:custGeom>
          <a:ln w="25399">
            <a:solidFill>
              <a:srgbClr val="B66C30"/>
            </a:solidFill>
          </a:ln>
        </p:spPr>
        <p:txBody>
          <a:bodyPr wrap="square" lIns="0" tIns="0" rIns="0" bIns="0" rtlCol="0"/>
          <a:lstStyle/>
          <a:p>
            <a:endParaRPr/>
          </a:p>
        </p:txBody>
      </p:sp>
      <p:sp>
        <p:nvSpPr>
          <p:cNvPr id="17" name="object 17"/>
          <p:cNvSpPr txBox="1"/>
          <p:nvPr/>
        </p:nvSpPr>
        <p:spPr>
          <a:xfrm>
            <a:off x="5292080" y="5186934"/>
            <a:ext cx="2933700" cy="907941"/>
          </a:xfrm>
          <a:prstGeom prst="rect">
            <a:avLst/>
          </a:prstGeom>
        </p:spPr>
        <p:txBody>
          <a:bodyPr vert="horz" wrap="square" lIns="0" tIns="0" rIns="0" bIns="0" rtlCol="0">
            <a:spAutoFit/>
          </a:bodyPr>
          <a:lstStyle/>
          <a:p>
            <a:pPr marL="12700" marR="457834">
              <a:lnSpc>
                <a:spcPct val="100000"/>
              </a:lnSpc>
              <a:spcAft>
                <a:spcPts val="600"/>
              </a:spcAft>
            </a:pPr>
            <a:r>
              <a:rPr sz="1800" dirty="0">
                <a:solidFill>
                  <a:srgbClr val="176FB1"/>
                </a:solidFill>
                <a:latin typeface="Calibri"/>
                <a:cs typeface="Calibri"/>
              </a:rPr>
              <a:t>Δια</a:t>
            </a:r>
            <a:r>
              <a:rPr sz="1800" spc="5" dirty="0">
                <a:solidFill>
                  <a:srgbClr val="176FB1"/>
                </a:solidFill>
                <a:latin typeface="Calibri"/>
                <a:cs typeface="Calibri"/>
              </a:rPr>
              <a:t>β</a:t>
            </a:r>
            <a:r>
              <a:rPr sz="1800" dirty="0">
                <a:solidFill>
                  <a:srgbClr val="176FB1"/>
                </a:solidFill>
                <a:latin typeface="Calibri"/>
                <a:cs typeface="Calibri"/>
              </a:rPr>
              <a:t>ρ</a:t>
            </a:r>
            <a:r>
              <a:rPr sz="1800" spc="-10" dirty="0">
                <a:solidFill>
                  <a:srgbClr val="176FB1"/>
                </a:solidFill>
                <a:latin typeface="Calibri"/>
                <a:cs typeface="Calibri"/>
              </a:rPr>
              <a:t>ω</a:t>
            </a:r>
            <a:r>
              <a:rPr sz="1800" dirty="0">
                <a:solidFill>
                  <a:srgbClr val="176FB1"/>
                </a:solidFill>
                <a:latin typeface="Calibri"/>
                <a:cs typeface="Calibri"/>
              </a:rPr>
              <a:t>ση</a:t>
            </a:r>
            <a:r>
              <a:rPr sz="1800" spc="15" dirty="0">
                <a:solidFill>
                  <a:srgbClr val="176FB1"/>
                </a:solidFill>
                <a:latin typeface="Calibri"/>
                <a:cs typeface="Calibri"/>
              </a:rPr>
              <a:t> </a:t>
            </a:r>
            <a:r>
              <a:rPr sz="1800" spc="-10" dirty="0">
                <a:solidFill>
                  <a:srgbClr val="176FB1"/>
                </a:solidFill>
                <a:latin typeface="Calibri"/>
                <a:cs typeface="Calibri"/>
              </a:rPr>
              <a:t>μ</a:t>
            </a:r>
            <a:r>
              <a:rPr sz="1800" dirty="0">
                <a:solidFill>
                  <a:srgbClr val="176FB1"/>
                </a:solidFill>
                <a:latin typeface="Calibri"/>
                <a:cs typeface="Calibri"/>
              </a:rPr>
              <a:t>ε</a:t>
            </a:r>
            <a:r>
              <a:rPr sz="1800" spc="-20" dirty="0">
                <a:solidFill>
                  <a:srgbClr val="176FB1"/>
                </a:solidFill>
                <a:latin typeface="Calibri"/>
                <a:cs typeface="Calibri"/>
              </a:rPr>
              <a:t>τ</a:t>
            </a:r>
            <a:r>
              <a:rPr sz="1800" dirty="0">
                <a:solidFill>
                  <a:srgbClr val="176FB1"/>
                </a:solidFill>
                <a:latin typeface="Calibri"/>
                <a:cs typeface="Calibri"/>
              </a:rPr>
              <a:t>ώπου</a:t>
            </a:r>
            <a:r>
              <a:rPr sz="1800" spc="25" dirty="0">
                <a:solidFill>
                  <a:srgbClr val="176FB1"/>
                </a:solidFill>
                <a:latin typeface="Calibri"/>
                <a:cs typeface="Calibri"/>
              </a:rPr>
              <a:t> </a:t>
            </a:r>
            <a:r>
              <a:rPr sz="1800" dirty="0">
                <a:solidFill>
                  <a:srgbClr val="176FB1"/>
                </a:solidFill>
                <a:latin typeface="Calibri"/>
                <a:cs typeface="Calibri"/>
              </a:rPr>
              <a:t>ακτής </a:t>
            </a:r>
            <a:r>
              <a:rPr sz="1800" dirty="0" err="1">
                <a:solidFill>
                  <a:srgbClr val="176FB1"/>
                </a:solidFill>
                <a:latin typeface="Calibri"/>
                <a:cs typeface="Calibri"/>
              </a:rPr>
              <a:t>Αύ</a:t>
            </a:r>
            <a:r>
              <a:rPr sz="1800" spc="-10" dirty="0" err="1">
                <a:solidFill>
                  <a:srgbClr val="176FB1"/>
                </a:solidFill>
                <a:latin typeface="Calibri"/>
                <a:cs typeface="Calibri"/>
              </a:rPr>
              <a:t>ξ</a:t>
            </a:r>
            <a:r>
              <a:rPr sz="1800" dirty="0" err="1">
                <a:solidFill>
                  <a:srgbClr val="176FB1"/>
                </a:solidFill>
                <a:latin typeface="Calibri"/>
                <a:cs typeface="Calibri"/>
              </a:rPr>
              <a:t>ηση</a:t>
            </a:r>
            <a:r>
              <a:rPr sz="1800" spc="-10" dirty="0">
                <a:solidFill>
                  <a:srgbClr val="176FB1"/>
                </a:solidFill>
                <a:latin typeface="Calibri"/>
                <a:cs typeface="Calibri"/>
              </a:rPr>
              <a:t> </a:t>
            </a:r>
            <a:r>
              <a:rPr sz="1800" dirty="0" err="1">
                <a:solidFill>
                  <a:srgbClr val="176FB1"/>
                </a:solidFill>
                <a:latin typeface="Calibri"/>
                <a:cs typeface="Calibri"/>
              </a:rPr>
              <a:t>κ</a:t>
            </a:r>
            <a:r>
              <a:rPr sz="1800" spc="-10" dirty="0" err="1">
                <a:solidFill>
                  <a:srgbClr val="176FB1"/>
                </a:solidFill>
                <a:latin typeface="Calibri"/>
                <a:cs typeface="Calibri"/>
              </a:rPr>
              <a:t>λ</a:t>
            </a:r>
            <a:r>
              <a:rPr lang="el-GR" sz="1800" dirty="0">
                <a:solidFill>
                  <a:srgbClr val="176FB1"/>
                </a:solidFill>
                <a:latin typeface="Calibri"/>
                <a:cs typeface="Calibri"/>
              </a:rPr>
              <a:t>ί</a:t>
            </a:r>
            <a:r>
              <a:rPr sz="1800" dirty="0" err="1">
                <a:solidFill>
                  <a:srgbClr val="176FB1"/>
                </a:solidFill>
                <a:latin typeface="Calibri"/>
                <a:cs typeface="Calibri"/>
              </a:rPr>
              <a:t>σ</a:t>
            </a:r>
            <a:r>
              <a:rPr sz="1800" spc="5" dirty="0" err="1">
                <a:solidFill>
                  <a:srgbClr val="176FB1"/>
                </a:solidFill>
                <a:latin typeface="Calibri"/>
                <a:cs typeface="Calibri"/>
              </a:rPr>
              <a:t>η</a:t>
            </a:r>
            <a:r>
              <a:rPr sz="1800" dirty="0" err="1">
                <a:solidFill>
                  <a:srgbClr val="176FB1"/>
                </a:solidFill>
                <a:latin typeface="Calibri"/>
                <a:cs typeface="Calibri"/>
              </a:rPr>
              <a:t>ς</a:t>
            </a:r>
            <a:endParaRPr sz="1800" dirty="0">
              <a:solidFill>
                <a:srgbClr val="176FB1"/>
              </a:solidFill>
              <a:latin typeface="Calibri"/>
              <a:cs typeface="Calibri"/>
            </a:endParaRPr>
          </a:p>
          <a:p>
            <a:pPr marL="12700">
              <a:lnSpc>
                <a:spcPct val="100000"/>
              </a:lnSpc>
              <a:spcAft>
                <a:spcPts val="600"/>
              </a:spcAft>
            </a:pPr>
            <a:r>
              <a:rPr sz="1800" dirty="0">
                <a:solidFill>
                  <a:srgbClr val="176FB1"/>
                </a:solidFill>
                <a:latin typeface="Calibri"/>
                <a:cs typeface="Calibri"/>
              </a:rPr>
              <a:t>Ε</a:t>
            </a:r>
            <a:r>
              <a:rPr sz="1800" spc="-10" dirty="0">
                <a:solidFill>
                  <a:srgbClr val="176FB1"/>
                </a:solidFill>
                <a:latin typeface="Calibri"/>
                <a:cs typeface="Calibri"/>
              </a:rPr>
              <a:t>ν</a:t>
            </a:r>
            <a:r>
              <a:rPr sz="1800" dirty="0">
                <a:solidFill>
                  <a:srgbClr val="176FB1"/>
                </a:solidFill>
                <a:latin typeface="Calibri"/>
                <a:cs typeface="Calibri"/>
              </a:rPr>
              <a:t>αρ</a:t>
            </a:r>
            <a:r>
              <a:rPr sz="1800" spc="-10" dirty="0">
                <a:solidFill>
                  <a:srgbClr val="176FB1"/>
                </a:solidFill>
                <a:latin typeface="Calibri"/>
                <a:cs typeface="Calibri"/>
              </a:rPr>
              <a:t>ξ</a:t>
            </a:r>
            <a:r>
              <a:rPr sz="1800" dirty="0">
                <a:solidFill>
                  <a:srgbClr val="176FB1"/>
                </a:solidFill>
                <a:latin typeface="Calibri"/>
                <a:cs typeface="Calibri"/>
              </a:rPr>
              <a:t>η</a:t>
            </a:r>
            <a:r>
              <a:rPr sz="1800" spc="10" dirty="0">
                <a:solidFill>
                  <a:srgbClr val="176FB1"/>
                </a:solidFill>
                <a:latin typeface="Calibri"/>
                <a:cs typeface="Calibri"/>
              </a:rPr>
              <a:t> </a:t>
            </a:r>
            <a:r>
              <a:rPr sz="1800" spc="5" dirty="0">
                <a:solidFill>
                  <a:srgbClr val="176FB1"/>
                </a:solidFill>
                <a:latin typeface="Calibri"/>
                <a:cs typeface="Calibri"/>
              </a:rPr>
              <a:t>δ</a:t>
            </a:r>
            <a:r>
              <a:rPr sz="1800" dirty="0">
                <a:solidFill>
                  <a:srgbClr val="176FB1"/>
                </a:solidFill>
                <a:latin typeface="Calibri"/>
                <a:cs typeface="Calibri"/>
              </a:rPr>
              <a:t>η</a:t>
            </a:r>
            <a:r>
              <a:rPr sz="1800" spc="-10" dirty="0">
                <a:solidFill>
                  <a:srgbClr val="176FB1"/>
                </a:solidFill>
                <a:latin typeface="Calibri"/>
                <a:cs typeface="Calibri"/>
              </a:rPr>
              <a:t>μ</a:t>
            </a:r>
            <a:r>
              <a:rPr sz="1800" dirty="0">
                <a:solidFill>
                  <a:srgbClr val="176FB1"/>
                </a:solidFill>
                <a:latin typeface="Calibri"/>
                <a:cs typeface="Calibri"/>
              </a:rPr>
              <a:t>ιο</a:t>
            </a:r>
            <a:r>
              <a:rPr sz="1800" spc="-10" dirty="0">
                <a:solidFill>
                  <a:srgbClr val="176FB1"/>
                </a:solidFill>
                <a:latin typeface="Calibri"/>
                <a:cs typeface="Calibri"/>
              </a:rPr>
              <a:t>υ</a:t>
            </a:r>
            <a:r>
              <a:rPr sz="1800" spc="-20" dirty="0">
                <a:solidFill>
                  <a:srgbClr val="176FB1"/>
                </a:solidFill>
                <a:latin typeface="Calibri"/>
                <a:cs typeface="Calibri"/>
              </a:rPr>
              <a:t>ρ</a:t>
            </a:r>
            <a:r>
              <a:rPr sz="1800" dirty="0">
                <a:solidFill>
                  <a:srgbClr val="176FB1"/>
                </a:solidFill>
                <a:latin typeface="Calibri"/>
                <a:cs typeface="Calibri"/>
              </a:rPr>
              <a:t>γίας υβώ</a:t>
            </a:r>
            <a:r>
              <a:rPr sz="1800" spc="-25" dirty="0">
                <a:solidFill>
                  <a:srgbClr val="176FB1"/>
                </a:solidFill>
                <a:latin typeface="Calibri"/>
                <a:cs typeface="Calibri"/>
              </a:rPr>
              <a:t>μ</a:t>
            </a:r>
            <a:r>
              <a:rPr sz="1800" dirty="0">
                <a:solidFill>
                  <a:srgbClr val="176FB1"/>
                </a:solidFill>
                <a:latin typeface="Calibri"/>
                <a:cs typeface="Calibri"/>
              </a:rPr>
              <a:t>α</a:t>
            </a:r>
            <a:r>
              <a:rPr sz="1800" spc="-15" dirty="0">
                <a:solidFill>
                  <a:srgbClr val="176FB1"/>
                </a:solidFill>
                <a:latin typeface="Calibri"/>
                <a:cs typeface="Calibri"/>
              </a:rPr>
              <a:t>τ</a:t>
            </a:r>
            <a:r>
              <a:rPr sz="1800" dirty="0">
                <a:solidFill>
                  <a:srgbClr val="176FB1"/>
                </a:solidFill>
                <a:latin typeface="Calibri"/>
                <a:cs typeface="Calibri"/>
              </a:rPr>
              <a:t>ος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13468"/>
            <a:ext cx="5194920" cy="865339"/>
          </a:xfrm>
          <a:prstGeom prst="rect">
            <a:avLst/>
          </a:prstGeom>
        </p:spPr>
        <p:txBody>
          <a:bodyPr vert="horz" wrap="square" lIns="0" tIns="430250" rIns="0" bIns="0" rtlCol="0">
            <a:spAutoFit/>
          </a:bodyPr>
          <a:lstStyle/>
          <a:p>
            <a:pPr marL="58738" algn="l">
              <a:lnSpc>
                <a:spcPct val="100000"/>
              </a:lnSpc>
              <a:spcAft>
                <a:spcPts val="600"/>
              </a:spcAft>
            </a:pPr>
            <a:r>
              <a:rPr sz="2800" dirty="0">
                <a:solidFill>
                  <a:srgbClr val="176FB1"/>
                </a:solidFill>
                <a:latin typeface="Calibri"/>
                <a:cs typeface="Calibri"/>
              </a:rPr>
              <a:t>Με</a:t>
            </a:r>
            <a:r>
              <a:rPr sz="2800" spc="-30" dirty="0">
                <a:solidFill>
                  <a:srgbClr val="176FB1"/>
                </a:solidFill>
                <a:latin typeface="Calibri"/>
                <a:cs typeface="Calibri"/>
              </a:rPr>
              <a:t>τ</a:t>
            </a:r>
            <a:r>
              <a:rPr sz="2800" dirty="0">
                <a:solidFill>
                  <a:srgbClr val="176FB1"/>
                </a:solidFill>
                <a:latin typeface="Calibri"/>
                <a:cs typeface="Calibri"/>
              </a:rPr>
              <a:t>αβ</a:t>
            </a:r>
            <a:r>
              <a:rPr sz="2800" spc="-30" dirty="0">
                <a:solidFill>
                  <a:srgbClr val="176FB1"/>
                </a:solidFill>
                <a:latin typeface="Calibri"/>
                <a:cs typeface="Calibri"/>
              </a:rPr>
              <a:t>ο</a:t>
            </a:r>
            <a:r>
              <a:rPr sz="2800" dirty="0">
                <a:solidFill>
                  <a:srgbClr val="176FB1"/>
                </a:solidFill>
                <a:latin typeface="Calibri"/>
                <a:cs typeface="Calibri"/>
              </a:rPr>
              <a:t>λές </a:t>
            </a:r>
            <a:r>
              <a:rPr sz="2800" spc="-65" dirty="0">
                <a:solidFill>
                  <a:srgbClr val="176FB1"/>
                </a:solidFill>
                <a:latin typeface="Calibri"/>
                <a:cs typeface="Calibri"/>
              </a:rPr>
              <a:t>π</a:t>
            </a:r>
            <a:r>
              <a:rPr sz="2800" dirty="0">
                <a:solidFill>
                  <a:srgbClr val="176FB1"/>
                </a:solidFill>
                <a:latin typeface="Calibri"/>
                <a:cs typeface="Calibri"/>
              </a:rPr>
              <a:t>αρα</a:t>
            </a:r>
            <a:r>
              <a:rPr sz="2800" spc="-25" dirty="0">
                <a:solidFill>
                  <a:srgbClr val="176FB1"/>
                </a:solidFill>
                <a:latin typeface="Calibri"/>
                <a:cs typeface="Calibri"/>
              </a:rPr>
              <a:t>λ</a:t>
            </a:r>
            <a:r>
              <a:rPr sz="2800" dirty="0">
                <a:solidFill>
                  <a:srgbClr val="176FB1"/>
                </a:solidFill>
                <a:latin typeface="Calibri"/>
                <a:cs typeface="Calibri"/>
              </a:rPr>
              <a:t>ια</a:t>
            </a:r>
            <a:r>
              <a:rPr sz="2800" spc="-145" dirty="0">
                <a:solidFill>
                  <a:srgbClr val="176FB1"/>
                </a:solidFill>
                <a:latin typeface="Calibri"/>
                <a:cs typeface="Calibri"/>
              </a:rPr>
              <a:t>κ</a:t>
            </a:r>
            <a:r>
              <a:rPr sz="2800" dirty="0">
                <a:solidFill>
                  <a:srgbClr val="176FB1"/>
                </a:solidFill>
                <a:latin typeface="Calibri"/>
                <a:cs typeface="Calibri"/>
              </a:rPr>
              <a:t>ού πρ</a:t>
            </a:r>
            <a:r>
              <a:rPr sz="2800" spc="10" dirty="0">
                <a:solidFill>
                  <a:srgbClr val="176FB1"/>
                </a:solidFill>
                <a:latin typeface="Calibri"/>
                <a:cs typeface="Calibri"/>
              </a:rPr>
              <a:t>ο</a:t>
            </a:r>
            <a:r>
              <a:rPr sz="2800" dirty="0">
                <a:solidFill>
                  <a:srgbClr val="176FB1"/>
                </a:solidFill>
                <a:latin typeface="Calibri"/>
                <a:cs typeface="Calibri"/>
              </a:rPr>
              <a:t>φ</a:t>
            </a:r>
            <a:r>
              <a:rPr sz="2800" spc="25" dirty="0">
                <a:solidFill>
                  <a:srgbClr val="176FB1"/>
                </a:solidFill>
                <a:latin typeface="Calibri"/>
                <a:cs typeface="Calibri"/>
              </a:rPr>
              <a:t>ί</a:t>
            </a:r>
            <a:r>
              <a:rPr sz="2800" dirty="0">
                <a:solidFill>
                  <a:srgbClr val="176FB1"/>
                </a:solidFill>
                <a:latin typeface="Calibri"/>
                <a:cs typeface="Calibri"/>
              </a:rPr>
              <a:t>λ</a:t>
            </a:r>
          </a:p>
        </p:txBody>
      </p:sp>
      <p:sp>
        <p:nvSpPr>
          <p:cNvPr id="3" name="object 3"/>
          <p:cNvSpPr/>
          <p:nvPr/>
        </p:nvSpPr>
        <p:spPr>
          <a:xfrm>
            <a:off x="611123" y="1712976"/>
            <a:ext cx="8532876" cy="3433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54557" y="1748790"/>
            <a:ext cx="8489950" cy="3322320"/>
          </a:xfrm>
          <a:custGeom>
            <a:avLst/>
            <a:gdLst/>
            <a:ahLst/>
            <a:cxnLst/>
            <a:rect l="l" t="t" r="r" b="b"/>
            <a:pathLst>
              <a:path w="848995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82"/>
                </a:lnTo>
                <a:lnTo>
                  <a:pt x="1169757" y="3282367"/>
                </a:lnTo>
                <a:lnTo>
                  <a:pt x="1155301" y="3285911"/>
                </a:lnTo>
                <a:lnTo>
                  <a:pt x="1116491" y="3295693"/>
                </a:lnTo>
                <a:lnTo>
                  <a:pt x="1100673" y="3300766"/>
                </a:lnTo>
                <a:lnTo>
                  <a:pt x="1104101" y="3300648"/>
                </a:lnTo>
                <a:lnTo>
                  <a:pt x="1151254" y="3292575"/>
                </a:lnTo>
                <a:lnTo>
                  <a:pt x="1221110" y="3279127"/>
                </a:lnTo>
                <a:lnTo>
                  <a:pt x="1269872" y="3269491"/>
                </a:lnTo>
                <a:lnTo>
                  <a:pt x="3369563" y="2842010"/>
                </a:lnTo>
                <a:lnTo>
                  <a:pt x="5947044" y="2062352"/>
                </a:lnTo>
                <a:lnTo>
                  <a:pt x="7367777" y="1307835"/>
                </a:lnTo>
                <a:lnTo>
                  <a:pt x="7908432" y="565922"/>
                </a:lnTo>
                <a:lnTo>
                  <a:pt x="8059308" y="176021"/>
                </a:lnTo>
                <a:lnTo>
                  <a:pt x="8134746" y="25145"/>
                </a:lnTo>
                <a:lnTo>
                  <a:pt x="8323325" y="0"/>
                </a:lnTo>
                <a:lnTo>
                  <a:pt x="8423909" y="87995"/>
                </a:lnTo>
                <a:lnTo>
                  <a:pt x="8489442" y="273683"/>
                </a:lnTo>
              </a:path>
            </a:pathLst>
          </a:custGeom>
          <a:ln w="25907">
            <a:solidFill>
              <a:srgbClr val="4F80BC"/>
            </a:solidFill>
          </a:ln>
        </p:spPr>
        <p:txBody>
          <a:bodyPr wrap="square" lIns="0" tIns="0" rIns="0" bIns="0" rtlCol="0"/>
          <a:lstStyle/>
          <a:p>
            <a:endParaRPr/>
          </a:p>
        </p:txBody>
      </p:sp>
      <p:sp>
        <p:nvSpPr>
          <p:cNvPr id="5" name="object 5"/>
          <p:cNvSpPr/>
          <p:nvPr/>
        </p:nvSpPr>
        <p:spPr>
          <a:xfrm>
            <a:off x="601980" y="1717548"/>
            <a:ext cx="8542020" cy="34335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45413" y="1753362"/>
            <a:ext cx="8498840" cy="3322320"/>
          </a:xfrm>
          <a:custGeom>
            <a:avLst/>
            <a:gdLst/>
            <a:ahLst/>
            <a:cxnLst/>
            <a:rect l="l" t="t" r="r" b="b"/>
            <a:pathLst>
              <a:path w="849884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52"/>
                </a:lnTo>
                <a:lnTo>
                  <a:pt x="1169757" y="3281574"/>
                </a:lnTo>
                <a:lnTo>
                  <a:pt x="1155301" y="3284909"/>
                </a:lnTo>
                <a:lnTo>
                  <a:pt x="1116491" y="3294121"/>
                </a:lnTo>
                <a:lnTo>
                  <a:pt x="1100673" y="3298907"/>
                </a:lnTo>
                <a:lnTo>
                  <a:pt x="1104101" y="3298800"/>
                </a:lnTo>
                <a:lnTo>
                  <a:pt x="1151254" y="3291213"/>
                </a:lnTo>
                <a:lnTo>
                  <a:pt x="1221110" y="3278559"/>
                </a:lnTo>
                <a:lnTo>
                  <a:pt x="1269872" y="3269491"/>
                </a:lnTo>
                <a:lnTo>
                  <a:pt x="3369563" y="2867155"/>
                </a:lnTo>
                <a:lnTo>
                  <a:pt x="3819021" y="2258817"/>
                </a:lnTo>
                <a:lnTo>
                  <a:pt x="4259061" y="2045086"/>
                </a:lnTo>
                <a:lnTo>
                  <a:pt x="4661397" y="2070222"/>
                </a:lnTo>
                <a:lnTo>
                  <a:pt x="5343540" y="2338958"/>
                </a:lnTo>
                <a:lnTo>
                  <a:pt x="5419355" y="2314898"/>
                </a:lnTo>
                <a:lnTo>
                  <a:pt x="5495924" y="2293960"/>
                </a:lnTo>
                <a:lnTo>
                  <a:pt x="5573248" y="2275680"/>
                </a:lnTo>
                <a:lnTo>
                  <a:pt x="5651327" y="2259597"/>
                </a:lnTo>
                <a:lnTo>
                  <a:pt x="5730159" y="2245248"/>
                </a:lnTo>
                <a:lnTo>
                  <a:pt x="5809746" y="2232173"/>
                </a:lnTo>
                <a:lnTo>
                  <a:pt x="5890088" y="2219907"/>
                </a:lnTo>
                <a:lnTo>
                  <a:pt x="5971184" y="2207990"/>
                </a:lnTo>
                <a:lnTo>
                  <a:pt x="6053034" y="2195959"/>
                </a:lnTo>
                <a:lnTo>
                  <a:pt x="6135639" y="2183352"/>
                </a:lnTo>
                <a:lnTo>
                  <a:pt x="6218998" y="2169707"/>
                </a:lnTo>
                <a:lnTo>
                  <a:pt x="6303111" y="2154562"/>
                </a:lnTo>
                <a:lnTo>
                  <a:pt x="6387979" y="2137454"/>
                </a:lnTo>
                <a:lnTo>
                  <a:pt x="6473601" y="2117921"/>
                </a:lnTo>
                <a:lnTo>
                  <a:pt x="6559977" y="2095502"/>
                </a:lnTo>
                <a:lnTo>
                  <a:pt x="6647108" y="2069733"/>
                </a:lnTo>
                <a:lnTo>
                  <a:pt x="6734993" y="2040154"/>
                </a:lnTo>
                <a:lnTo>
                  <a:pt x="6823633" y="2006301"/>
                </a:lnTo>
                <a:lnTo>
                  <a:pt x="6913027" y="1967713"/>
                </a:lnTo>
                <a:lnTo>
                  <a:pt x="7003176" y="1923928"/>
                </a:lnTo>
                <a:lnTo>
                  <a:pt x="7042705" y="1879176"/>
                </a:lnTo>
                <a:lnTo>
                  <a:pt x="7085554" y="1831848"/>
                </a:lnTo>
                <a:lnTo>
                  <a:pt x="7131269" y="1782199"/>
                </a:lnTo>
                <a:lnTo>
                  <a:pt x="7179399" y="1730484"/>
                </a:lnTo>
                <a:lnTo>
                  <a:pt x="7229490" y="1676958"/>
                </a:lnTo>
                <a:lnTo>
                  <a:pt x="7281089" y="1621875"/>
                </a:lnTo>
                <a:lnTo>
                  <a:pt x="7333745" y="1565490"/>
                </a:lnTo>
                <a:lnTo>
                  <a:pt x="7387004" y="1508058"/>
                </a:lnTo>
                <a:lnTo>
                  <a:pt x="7440414" y="1449834"/>
                </a:lnTo>
                <a:lnTo>
                  <a:pt x="7493523" y="1391072"/>
                </a:lnTo>
                <a:lnTo>
                  <a:pt x="7545877" y="1332028"/>
                </a:lnTo>
                <a:lnTo>
                  <a:pt x="7597024" y="1272955"/>
                </a:lnTo>
                <a:lnTo>
                  <a:pt x="7646511" y="1214109"/>
                </a:lnTo>
                <a:lnTo>
                  <a:pt x="7693886" y="1155745"/>
                </a:lnTo>
                <a:lnTo>
                  <a:pt x="7738696" y="1098117"/>
                </a:lnTo>
                <a:lnTo>
                  <a:pt x="7780489" y="1041480"/>
                </a:lnTo>
                <a:lnTo>
                  <a:pt x="7818811" y="986089"/>
                </a:lnTo>
                <a:lnTo>
                  <a:pt x="7853211" y="932199"/>
                </a:lnTo>
                <a:lnTo>
                  <a:pt x="7883235" y="880064"/>
                </a:lnTo>
                <a:lnTo>
                  <a:pt x="7908432" y="829939"/>
                </a:lnTo>
                <a:lnTo>
                  <a:pt x="8059308" y="176021"/>
                </a:lnTo>
                <a:lnTo>
                  <a:pt x="8134746" y="25145"/>
                </a:lnTo>
                <a:lnTo>
                  <a:pt x="8323325" y="0"/>
                </a:lnTo>
                <a:lnTo>
                  <a:pt x="8423909" y="87995"/>
                </a:lnTo>
                <a:lnTo>
                  <a:pt x="8498586" y="299593"/>
                </a:lnTo>
              </a:path>
            </a:pathLst>
          </a:custGeom>
          <a:ln w="25907">
            <a:solidFill>
              <a:srgbClr val="FF0000"/>
            </a:solidFill>
            <a:prstDash val="lgDash"/>
          </a:ln>
        </p:spPr>
        <p:txBody>
          <a:bodyPr wrap="square" lIns="0" tIns="0" rIns="0" bIns="0" rtlCol="0"/>
          <a:lstStyle/>
          <a:p>
            <a:endParaRPr/>
          </a:p>
        </p:txBody>
      </p:sp>
      <p:sp>
        <p:nvSpPr>
          <p:cNvPr id="7" name="object 7"/>
          <p:cNvSpPr/>
          <p:nvPr/>
        </p:nvSpPr>
        <p:spPr>
          <a:xfrm>
            <a:off x="681227" y="2057400"/>
            <a:ext cx="7972044" cy="9860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30757" y="2093368"/>
            <a:ext cx="7870190" cy="875030"/>
          </a:xfrm>
          <a:custGeom>
            <a:avLst/>
            <a:gdLst/>
            <a:ahLst/>
            <a:cxnLst/>
            <a:rect l="l" t="t" r="r" b="b"/>
            <a:pathLst>
              <a:path w="7870190" h="875030">
                <a:moveTo>
                  <a:pt x="0" y="534891"/>
                </a:moveTo>
                <a:lnTo>
                  <a:pt x="49081" y="504816"/>
                </a:lnTo>
                <a:lnTo>
                  <a:pt x="98463" y="475345"/>
                </a:lnTo>
                <a:lnTo>
                  <a:pt x="148449" y="447081"/>
                </a:lnTo>
                <a:lnTo>
                  <a:pt x="199341" y="420628"/>
                </a:lnTo>
                <a:lnTo>
                  <a:pt x="251441" y="396588"/>
                </a:lnTo>
                <a:lnTo>
                  <a:pt x="305051" y="375566"/>
                </a:lnTo>
                <a:lnTo>
                  <a:pt x="360474" y="358165"/>
                </a:lnTo>
                <a:lnTo>
                  <a:pt x="418011" y="344988"/>
                </a:lnTo>
                <a:lnTo>
                  <a:pt x="477965" y="336640"/>
                </a:lnTo>
                <a:lnTo>
                  <a:pt x="540638" y="333723"/>
                </a:lnTo>
                <a:lnTo>
                  <a:pt x="573500" y="334779"/>
                </a:lnTo>
                <a:lnTo>
                  <a:pt x="643603" y="342702"/>
                </a:lnTo>
                <a:lnTo>
                  <a:pt x="718353" y="357209"/>
                </a:lnTo>
                <a:lnTo>
                  <a:pt x="757022" y="366495"/>
                </a:lnTo>
                <a:lnTo>
                  <a:pt x="796314" y="376903"/>
                </a:lnTo>
                <a:lnTo>
                  <a:pt x="836052" y="388259"/>
                </a:lnTo>
                <a:lnTo>
                  <a:pt x="876054" y="400388"/>
                </a:lnTo>
                <a:lnTo>
                  <a:pt x="916142" y="413116"/>
                </a:lnTo>
                <a:lnTo>
                  <a:pt x="956137" y="426267"/>
                </a:lnTo>
                <a:lnTo>
                  <a:pt x="995860" y="439668"/>
                </a:lnTo>
                <a:lnTo>
                  <a:pt x="1035130" y="453143"/>
                </a:lnTo>
                <a:lnTo>
                  <a:pt x="1073770" y="466518"/>
                </a:lnTo>
                <a:lnTo>
                  <a:pt x="1111599" y="479618"/>
                </a:lnTo>
                <a:lnTo>
                  <a:pt x="1148438" y="492270"/>
                </a:lnTo>
                <a:lnTo>
                  <a:pt x="1184109" y="504297"/>
                </a:lnTo>
                <a:lnTo>
                  <a:pt x="1218431" y="515526"/>
                </a:lnTo>
                <a:lnTo>
                  <a:pt x="1251226" y="525782"/>
                </a:lnTo>
                <a:lnTo>
                  <a:pt x="1282314" y="534891"/>
                </a:lnTo>
                <a:lnTo>
                  <a:pt x="1311382" y="543830"/>
                </a:lnTo>
                <a:lnTo>
                  <a:pt x="1363593" y="563877"/>
                </a:lnTo>
                <a:lnTo>
                  <a:pt x="1409509" y="585716"/>
                </a:lnTo>
                <a:lnTo>
                  <a:pt x="1451056" y="608026"/>
                </a:lnTo>
                <a:lnTo>
                  <a:pt x="1470792" y="618946"/>
                </a:lnTo>
                <a:lnTo>
                  <a:pt x="1490157" y="629487"/>
                </a:lnTo>
                <a:lnTo>
                  <a:pt x="1528737" y="648779"/>
                </a:lnTo>
                <a:lnTo>
                  <a:pt x="1568722" y="664580"/>
                </a:lnTo>
                <a:lnTo>
                  <a:pt x="1612036" y="675570"/>
                </a:lnTo>
                <a:lnTo>
                  <a:pt x="1660603" y="680429"/>
                </a:lnTo>
                <a:lnTo>
                  <a:pt x="1687459" y="680146"/>
                </a:lnTo>
                <a:lnTo>
                  <a:pt x="1747515" y="673331"/>
                </a:lnTo>
                <a:lnTo>
                  <a:pt x="1817410" y="653836"/>
                </a:lnTo>
                <a:lnTo>
                  <a:pt x="1855811" y="638664"/>
                </a:lnTo>
                <a:lnTo>
                  <a:pt x="1896144" y="620506"/>
                </a:lnTo>
                <a:lnTo>
                  <a:pt x="1938130" y="599832"/>
                </a:lnTo>
                <a:lnTo>
                  <a:pt x="1981492" y="577114"/>
                </a:lnTo>
                <a:lnTo>
                  <a:pt x="2025951" y="552824"/>
                </a:lnTo>
                <a:lnTo>
                  <a:pt x="2071229" y="527434"/>
                </a:lnTo>
                <a:lnTo>
                  <a:pt x="2117048" y="501414"/>
                </a:lnTo>
                <a:lnTo>
                  <a:pt x="2163130" y="475238"/>
                </a:lnTo>
                <a:lnTo>
                  <a:pt x="2209196" y="449375"/>
                </a:lnTo>
                <a:lnTo>
                  <a:pt x="2254969" y="424299"/>
                </a:lnTo>
                <a:lnTo>
                  <a:pt x="2300170" y="400480"/>
                </a:lnTo>
                <a:lnTo>
                  <a:pt x="2344521" y="378391"/>
                </a:lnTo>
                <a:lnTo>
                  <a:pt x="2387744" y="358502"/>
                </a:lnTo>
                <a:lnTo>
                  <a:pt x="2429562" y="341285"/>
                </a:lnTo>
                <a:lnTo>
                  <a:pt x="2469694" y="327213"/>
                </a:lnTo>
                <a:lnTo>
                  <a:pt x="2507865" y="316757"/>
                </a:lnTo>
                <a:lnTo>
                  <a:pt x="2577205" y="308577"/>
                </a:lnTo>
                <a:lnTo>
                  <a:pt x="2608170" y="311943"/>
                </a:lnTo>
                <a:lnTo>
                  <a:pt x="2664101" y="333390"/>
                </a:lnTo>
                <a:lnTo>
                  <a:pt x="2713354" y="370682"/>
                </a:lnTo>
                <a:lnTo>
                  <a:pt x="2757514" y="419293"/>
                </a:lnTo>
                <a:lnTo>
                  <a:pt x="2798165" y="474694"/>
                </a:lnTo>
                <a:lnTo>
                  <a:pt x="2836892" y="532360"/>
                </a:lnTo>
                <a:lnTo>
                  <a:pt x="2856029" y="560627"/>
                </a:lnTo>
                <a:lnTo>
                  <a:pt x="2894840" y="613199"/>
                </a:lnTo>
                <a:lnTo>
                  <a:pt x="2935688" y="656716"/>
                </a:lnTo>
                <a:lnTo>
                  <a:pt x="2980158" y="686651"/>
                </a:lnTo>
                <a:lnTo>
                  <a:pt x="3029833" y="698477"/>
                </a:lnTo>
                <a:lnTo>
                  <a:pt x="3056410" y="697219"/>
                </a:lnTo>
                <a:lnTo>
                  <a:pt x="3110616" y="684292"/>
                </a:lnTo>
                <a:lnTo>
                  <a:pt x="3166258" y="659461"/>
                </a:lnTo>
                <a:lnTo>
                  <a:pt x="3223375" y="625104"/>
                </a:lnTo>
                <a:lnTo>
                  <a:pt x="3282005" y="583597"/>
                </a:lnTo>
                <a:lnTo>
                  <a:pt x="3342186" y="537318"/>
                </a:lnTo>
                <a:lnTo>
                  <a:pt x="3372869" y="513131"/>
                </a:lnTo>
                <a:lnTo>
                  <a:pt x="3403955" y="488642"/>
                </a:lnTo>
                <a:lnTo>
                  <a:pt x="3435448" y="464149"/>
                </a:lnTo>
                <a:lnTo>
                  <a:pt x="3467352" y="439948"/>
                </a:lnTo>
                <a:lnTo>
                  <a:pt x="3499673" y="416336"/>
                </a:lnTo>
                <a:lnTo>
                  <a:pt x="3532415" y="393610"/>
                </a:lnTo>
                <a:lnTo>
                  <a:pt x="3565583" y="372068"/>
                </a:lnTo>
                <a:lnTo>
                  <a:pt x="3599181" y="352007"/>
                </a:lnTo>
                <a:lnTo>
                  <a:pt x="3633215" y="333723"/>
                </a:lnTo>
                <a:lnTo>
                  <a:pt x="3668930" y="315369"/>
                </a:lnTo>
                <a:lnTo>
                  <a:pt x="3707269" y="295131"/>
                </a:lnTo>
                <a:lnTo>
                  <a:pt x="3747841" y="273358"/>
                </a:lnTo>
                <a:lnTo>
                  <a:pt x="3790255" y="250400"/>
                </a:lnTo>
                <a:lnTo>
                  <a:pt x="3834120" y="226605"/>
                </a:lnTo>
                <a:lnTo>
                  <a:pt x="3879045" y="202323"/>
                </a:lnTo>
                <a:lnTo>
                  <a:pt x="3924638" y="177902"/>
                </a:lnTo>
                <a:lnTo>
                  <a:pt x="3970509" y="153692"/>
                </a:lnTo>
                <a:lnTo>
                  <a:pt x="4016265" y="130043"/>
                </a:lnTo>
                <a:lnTo>
                  <a:pt x="4061517" y="107302"/>
                </a:lnTo>
                <a:lnTo>
                  <a:pt x="4105872" y="85820"/>
                </a:lnTo>
                <a:lnTo>
                  <a:pt x="4148939" y="65945"/>
                </a:lnTo>
                <a:lnTo>
                  <a:pt x="4190328" y="48026"/>
                </a:lnTo>
                <a:lnTo>
                  <a:pt x="4229647" y="32413"/>
                </a:lnTo>
                <a:lnTo>
                  <a:pt x="4266505" y="19455"/>
                </a:lnTo>
                <a:lnTo>
                  <a:pt x="4331272" y="2899"/>
                </a:lnTo>
                <a:lnTo>
                  <a:pt x="4358399" y="0"/>
                </a:lnTo>
                <a:lnTo>
                  <a:pt x="4381500" y="1151"/>
                </a:lnTo>
                <a:lnTo>
                  <a:pt x="4400184" y="6703"/>
                </a:lnTo>
                <a:lnTo>
                  <a:pt x="4413607" y="17422"/>
                </a:lnTo>
                <a:lnTo>
                  <a:pt x="4421570" y="33531"/>
                </a:lnTo>
                <a:lnTo>
                  <a:pt x="4424649" y="54506"/>
                </a:lnTo>
                <a:lnTo>
                  <a:pt x="4423418" y="79822"/>
                </a:lnTo>
                <a:lnTo>
                  <a:pt x="4410330" y="141388"/>
                </a:lnTo>
                <a:lnTo>
                  <a:pt x="4386906" y="214040"/>
                </a:lnTo>
                <a:lnTo>
                  <a:pt x="4372756" y="253214"/>
                </a:lnTo>
                <a:lnTo>
                  <a:pt x="4357748" y="293588"/>
                </a:lnTo>
                <a:lnTo>
                  <a:pt x="4342457" y="334640"/>
                </a:lnTo>
                <a:lnTo>
                  <a:pt x="4327458" y="375846"/>
                </a:lnTo>
                <a:lnTo>
                  <a:pt x="4313327" y="416681"/>
                </a:lnTo>
                <a:lnTo>
                  <a:pt x="4300638" y="456623"/>
                </a:lnTo>
                <a:lnTo>
                  <a:pt x="4289967" y="495147"/>
                </a:lnTo>
                <a:lnTo>
                  <a:pt x="4276979" y="565850"/>
                </a:lnTo>
                <a:lnTo>
                  <a:pt x="4275813" y="596981"/>
                </a:lnTo>
                <a:lnTo>
                  <a:pt x="4278965" y="624601"/>
                </a:lnTo>
                <a:lnTo>
                  <a:pt x="4299174" y="668980"/>
                </a:lnTo>
                <a:lnTo>
                  <a:pt x="4331715" y="707141"/>
                </a:lnTo>
                <a:lnTo>
                  <a:pt x="4373831" y="740820"/>
                </a:lnTo>
                <a:lnTo>
                  <a:pt x="4423862" y="770131"/>
                </a:lnTo>
                <a:lnTo>
                  <a:pt x="4480152" y="795185"/>
                </a:lnTo>
                <a:lnTo>
                  <a:pt x="4541041" y="816096"/>
                </a:lnTo>
                <a:lnTo>
                  <a:pt x="4604872" y="832973"/>
                </a:lnTo>
                <a:lnTo>
                  <a:pt x="4669988" y="845931"/>
                </a:lnTo>
                <a:lnTo>
                  <a:pt x="4734729" y="855081"/>
                </a:lnTo>
                <a:lnTo>
                  <a:pt x="4797439" y="860535"/>
                </a:lnTo>
                <a:lnTo>
                  <a:pt x="4827513" y="861911"/>
                </a:lnTo>
                <a:lnTo>
                  <a:pt x="4857277" y="861482"/>
                </a:lnTo>
                <a:lnTo>
                  <a:pt x="4918012" y="853164"/>
                </a:lnTo>
                <a:lnTo>
                  <a:pt x="4980166" y="836791"/>
                </a:lnTo>
                <a:lnTo>
                  <a:pt x="5043514" y="814626"/>
                </a:lnTo>
                <a:lnTo>
                  <a:pt x="5107830" y="788936"/>
                </a:lnTo>
                <a:lnTo>
                  <a:pt x="5140280" y="775477"/>
                </a:lnTo>
                <a:lnTo>
                  <a:pt x="5172887" y="761987"/>
                </a:lnTo>
                <a:lnTo>
                  <a:pt x="5238459" y="736045"/>
                </a:lnTo>
                <a:lnTo>
                  <a:pt x="5304320" y="713375"/>
                </a:lnTo>
                <a:lnTo>
                  <a:pt x="5370244" y="696244"/>
                </a:lnTo>
                <a:lnTo>
                  <a:pt x="5436004" y="686917"/>
                </a:lnTo>
                <a:lnTo>
                  <a:pt x="5468751" y="685889"/>
                </a:lnTo>
                <a:lnTo>
                  <a:pt x="5501726" y="687503"/>
                </a:lnTo>
                <a:lnTo>
                  <a:pt x="5569143" y="697770"/>
                </a:lnTo>
                <a:lnTo>
                  <a:pt x="5637984" y="715631"/>
                </a:lnTo>
                <a:lnTo>
                  <a:pt x="5707608" y="738936"/>
                </a:lnTo>
                <a:lnTo>
                  <a:pt x="5777373" y="765535"/>
                </a:lnTo>
                <a:lnTo>
                  <a:pt x="5846640" y="793277"/>
                </a:lnTo>
                <a:lnTo>
                  <a:pt x="5880885" y="806906"/>
                </a:lnTo>
                <a:lnTo>
                  <a:pt x="5948202" y="832332"/>
                </a:lnTo>
                <a:lnTo>
                  <a:pt x="6013418" y="853527"/>
                </a:lnTo>
                <a:lnTo>
                  <a:pt x="6075892" y="868340"/>
                </a:lnTo>
                <a:lnTo>
                  <a:pt x="6134983" y="874621"/>
                </a:lnTo>
                <a:lnTo>
                  <a:pt x="6163886" y="873702"/>
                </a:lnTo>
                <a:lnTo>
                  <a:pt x="6223216" y="863372"/>
                </a:lnTo>
                <a:lnTo>
                  <a:pt x="6284136" y="843448"/>
                </a:lnTo>
                <a:lnTo>
                  <a:pt x="6346120" y="816009"/>
                </a:lnTo>
                <a:lnTo>
                  <a:pt x="6408640" y="783130"/>
                </a:lnTo>
                <a:lnTo>
                  <a:pt x="6471167" y="746890"/>
                </a:lnTo>
                <a:lnTo>
                  <a:pt x="6533175" y="709365"/>
                </a:lnTo>
                <a:lnTo>
                  <a:pt x="6563819" y="690769"/>
                </a:lnTo>
                <a:lnTo>
                  <a:pt x="6624057" y="655211"/>
                </a:lnTo>
                <a:lnTo>
                  <a:pt x="6682456" y="623560"/>
                </a:lnTo>
                <a:lnTo>
                  <a:pt x="6738487" y="597893"/>
                </a:lnTo>
                <a:lnTo>
                  <a:pt x="6792101" y="588960"/>
                </a:lnTo>
                <a:lnTo>
                  <a:pt x="6818191" y="593126"/>
                </a:lnTo>
                <a:lnTo>
                  <a:pt x="6869196" y="614760"/>
                </a:lnTo>
                <a:lnTo>
                  <a:pt x="6918979" y="648848"/>
                </a:lnTo>
                <a:lnTo>
                  <a:pt x="6967952" y="689052"/>
                </a:lnTo>
                <a:lnTo>
                  <a:pt x="6992264" y="709465"/>
                </a:lnTo>
                <a:lnTo>
                  <a:pt x="7016528" y="729030"/>
                </a:lnTo>
                <a:lnTo>
                  <a:pt x="7065121" y="762445"/>
                </a:lnTo>
                <a:lnTo>
                  <a:pt x="7114143" y="782956"/>
                </a:lnTo>
                <a:lnTo>
                  <a:pt x="7138944" y="786392"/>
                </a:lnTo>
                <a:lnTo>
                  <a:pt x="7164007" y="784225"/>
                </a:lnTo>
                <a:lnTo>
                  <a:pt x="7215126" y="759912"/>
                </a:lnTo>
                <a:lnTo>
                  <a:pt x="7267119" y="708593"/>
                </a:lnTo>
                <a:lnTo>
                  <a:pt x="7316150" y="655020"/>
                </a:lnTo>
                <a:lnTo>
                  <a:pt x="7363391" y="601857"/>
                </a:lnTo>
                <a:lnTo>
                  <a:pt x="7410915" y="547028"/>
                </a:lnTo>
                <a:lnTo>
                  <a:pt x="7460797" y="488458"/>
                </a:lnTo>
                <a:lnTo>
                  <a:pt x="7487270" y="457121"/>
                </a:lnTo>
                <a:lnTo>
                  <a:pt x="7515110" y="424071"/>
                </a:lnTo>
                <a:lnTo>
                  <a:pt x="7544576" y="389048"/>
                </a:lnTo>
                <a:lnTo>
                  <a:pt x="7575927" y="351792"/>
                </a:lnTo>
                <a:lnTo>
                  <a:pt x="7609422" y="312044"/>
                </a:lnTo>
                <a:lnTo>
                  <a:pt x="7645320" y="269545"/>
                </a:lnTo>
                <a:lnTo>
                  <a:pt x="7683881" y="224036"/>
                </a:lnTo>
                <a:lnTo>
                  <a:pt x="7725364" y="175256"/>
                </a:lnTo>
                <a:lnTo>
                  <a:pt x="7770028" y="122947"/>
                </a:lnTo>
                <a:lnTo>
                  <a:pt x="7818132" y="66849"/>
                </a:lnTo>
                <a:lnTo>
                  <a:pt x="7869935" y="6703"/>
                </a:lnTo>
              </a:path>
            </a:pathLst>
          </a:custGeom>
          <a:ln w="25907">
            <a:solidFill>
              <a:srgbClr val="000000"/>
            </a:solidFill>
          </a:ln>
        </p:spPr>
        <p:txBody>
          <a:bodyPr wrap="square" lIns="0" tIns="0" rIns="0" bIns="0" rtlCol="0"/>
          <a:lstStyle/>
          <a:p>
            <a:endParaRPr/>
          </a:p>
        </p:txBody>
      </p:sp>
      <p:sp>
        <p:nvSpPr>
          <p:cNvPr id="9" name="object 9"/>
          <p:cNvSpPr/>
          <p:nvPr/>
        </p:nvSpPr>
        <p:spPr>
          <a:xfrm>
            <a:off x="7424562" y="3713103"/>
            <a:ext cx="951865" cy="514984"/>
          </a:xfrm>
          <a:custGeom>
            <a:avLst/>
            <a:gdLst/>
            <a:ahLst/>
            <a:cxnLst/>
            <a:rect l="l" t="t" r="r" b="b"/>
            <a:pathLst>
              <a:path w="951865" h="514985">
                <a:moveTo>
                  <a:pt x="87355" y="230495"/>
                </a:moveTo>
                <a:lnTo>
                  <a:pt x="0" y="427472"/>
                </a:lnTo>
                <a:lnTo>
                  <a:pt x="197083" y="514852"/>
                </a:lnTo>
                <a:lnTo>
                  <a:pt x="169651" y="443736"/>
                </a:lnTo>
                <a:lnTo>
                  <a:pt x="538127" y="301623"/>
                </a:lnTo>
                <a:lnTo>
                  <a:pt x="114787" y="301623"/>
                </a:lnTo>
                <a:lnTo>
                  <a:pt x="87355" y="230495"/>
                </a:lnTo>
                <a:close/>
              </a:path>
              <a:path w="951865" h="514985">
                <a:moveTo>
                  <a:pt x="896873" y="0"/>
                </a:moveTo>
                <a:lnTo>
                  <a:pt x="114787" y="301623"/>
                </a:lnTo>
                <a:lnTo>
                  <a:pt x="538127" y="301623"/>
                </a:lnTo>
                <a:lnTo>
                  <a:pt x="951737" y="142103"/>
                </a:lnTo>
                <a:lnTo>
                  <a:pt x="896873" y="0"/>
                </a:lnTo>
                <a:close/>
              </a:path>
            </a:pathLst>
          </a:custGeom>
          <a:solidFill>
            <a:srgbClr val="F79546"/>
          </a:solidFill>
        </p:spPr>
        <p:txBody>
          <a:bodyPr wrap="square" lIns="0" tIns="0" rIns="0" bIns="0" rtlCol="0"/>
          <a:lstStyle/>
          <a:p>
            <a:endParaRPr/>
          </a:p>
        </p:txBody>
      </p:sp>
      <p:sp>
        <p:nvSpPr>
          <p:cNvPr id="10" name="object 10"/>
          <p:cNvSpPr/>
          <p:nvPr/>
        </p:nvSpPr>
        <p:spPr>
          <a:xfrm>
            <a:off x="7424562" y="3713103"/>
            <a:ext cx="951865" cy="514984"/>
          </a:xfrm>
          <a:custGeom>
            <a:avLst/>
            <a:gdLst/>
            <a:ahLst/>
            <a:cxnLst/>
            <a:rect l="l" t="t" r="r" b="b"/>
            <a:pathLst>
              <a:path w="951865" h="514985">
                <a:moveTo>
                  <a:pt x="0" y="427472"/>
                </a:moveTo>
                <a:lnTo>
                  <a:pt x="87355" y="230495"/>
                </a:lnTo>
                <a:lnTo>
                  <a:pt x="114787" y="301623"/>
                </a:lnTo>
                <a:lnTo>
                  <a:pt x="896873" y="0"/>
                </a:lnTo>
                <a:lnTo>
                  <a:pt x="951737" y="142103"/>
                </a:lnTo>
                <a:lnTo>
                  <a:pt x="169651" y="443736"/>
                </a:lnTo>
                <a:lnTo>
                  <a:pt x="197083" y="514852"/>
                </a:lnTo>
                <a:lnTo>
                  <a:pt x="0" y="427472"/>
                </a:lnTo>
                <a:close/>
              </a:path>
            </a:pathLst>
          </a:custGeom>
          <a:ln w="25399">
            <a:solidFill>
              <a:srgbClr val="B66C30"/>
            </a:solidFill>
          </a:ln>
        </p:spPr>
        <p:txBody>
          <a:bodyPr wrap="square" lIns="0" tIns="0" rIns="0" bIns="0" rtlCol="0"/>
          <a:lstStyle/>
          <a:p>
            <a:endParaRPr/>
          </a:p>
        </p:txBody>
      </p:sp>
      <p:sp>
        <p:nvSpPr>
          <p:cNvPr id="11" name="object 11"/>
          <p:cNvSpPr/>
          <p:nvPr/>
        </p:nvSpPr>
        <p:spPr>
          <a:xfrm>
            <a:off x="1676268" y="4785491"/>
            <a:ext cx="400685" cy="161290"/>
          </a:xfrm>
          <a:custGeom>
            <a:avLst/>
            <a:gdLst/>
            <a:ahLst/>
            <a:cxnLst/>
            <a:rect l="l" t="t" r="r" b="b"/>
            <a:pathLst>
              <a:path w="400685" h="161289">
                <a:moveTo>
                  <a:pt x="317885" y="0"/>
                </a:moveTo>
                <a:lnTo>
                  <a:pt x="323849" y="35301"/>
                </a:lnTo>
                <a:lnTo>
                  <a:pt x="0" y="90296"/>
                </a:lnTo>
                <a:lnTo>
                  <a:pt x="11942" y="160781"/>
                </a:lnTo>
                <a:lnTo>
                  <a:pt x="335792" y="105786"/>
                </a:lnTo>
                <a:lnTo>
                  <a:pt x="366924" y="105786"/>
                </a:lnTo>
                <a:lnTo>
                  <a:pt x="400430" y="58542"/>
                </a:lnTo>
                <a:lnTo>
                  <a:pt x="317885" y="0"/>
                </a:lnTo>
                <a:close/>
              </a:path>
              <a:path w="400685" h="161289">
                <a:moveTo>
                  <a:pt x="366924" y="105786"/>
                </a:moveTo>
                <a:lnTo>
                  <a:pt x="335792" y="105786"/>
                </a:lnTo>
                <a:lnTo>
                  <a:pt x="341888" y="141088"/>
                </a:lnTo>
                <a:lnTo>
                  <a:pt x="366924" y="105786"/>
                </a:lnTo>
                <a:close/>
              </a:path>
            </a:pathLst>
          </a:custGeom>
          <a:solidFill>
            <a:srgbClr val="F79546"/>
          </a:solidFill>
        </p:spPr>
        <p:txBody>
          <a:bodyPr wrap="square" lIns="0" tIns="0" rIns="0" bIns="0" rtlCol="0"/>
          <a:lstStyle/>
          <a:p>
            <a:endParaRPr/>
          </a:p>
        </p:txBody>
      </p:sp>
      <p:sp>
        <p:nvSpPr>
          <p:cNvPr id="12" name="object 12"/>
          <p:cNvSpPr/>
          <p:nvPr/>
        </p:nvSpPr>
        <p:spPr>
          <a:xfrm>
            <a:off x="1676268" y="4785491"/>
            <a:ext cx="400685" cy="161290"/>
          </a:xfrm>
          <a:custGeom>
            <a:avLst/>
            <a:gdLst/>
            <a:ahLst/>
            <a:cxnLst/>
            <a:rect l="l" t="t" r="r" b="b"/>
            <a:pathLst>
              <a:path w="400685" h="161289">
                <a:moveTo>
                  <a:pt x="400430" y="58542"/>
                </a:moveTo>
                <a:lnTo>
                  <a:pt x="341888" y="141088"/>
                </a:lnTo>
                <a:lnTo>
                  <a:pt x="335792" y="105786"/>
                </a:lnTo>
                <a:lnTo>
                  <a:pt x="11942" y="160781"/>
                </a:lnTo>
                <a:lnTo>
                  <a:pt x="0" y="90296"/>
                </a:lnTo>
                <a:lnTo>
                  <a:pt x="323849" y="35301"/>
                </a:lnTo>
                <a:lnTo>
                  <a:pt x="317885" y="0"/>
                </a:lnTo>
                <a:lnTo>
                  <a:pt x="400430" y="58542"/>
                </a:lnTo>
                <a:close/>
              </a:path>
            </a:pathLst>
          </a:custGeom>
          <a:ln w="25399">
            <a:solidFill>
              <a:srgbClr val="B66C30"/>
            </a:solidFill>
          </a:ln>
        </p:spPr>
        <p:txBody>
          <a:bodyPr wrap="square" lIns="0" tIns="0" rIns="0" bIns="0" rtlCol="0"/>
          <a:lstStyle/>
          <a:p>
            <a:endParaRPr/>
          </a:p>
        </p:txBody>
      </p:sp>
      <p:sp>
        <p:nvSpPr>
          <p:cNvPr id="13" name="object 13"/>
          <p:cNvSpPr/>
          <p:nvPr/>
        </p:nvSpPr>
        <p:spPr>
          <a:xfrm>
            <a:off x="2368164" y="4660142"/>
            <a:ext cx="400685" cy="161290"/>
          </a:xfrm>
          <a:custGeom>
            <a:avLst/>
            <a:gdLst/>
            <a:ahLst/>
            <a:cxnLst/>
            <a:rect l="l" t="t" r="r" b="b"/>
            <a:pathLst>
              <a:path w="400685" h="161289">
                <a:moveTo>
                  <a:pt x="318016" y="0"/>
                </a:moveTo>
                <a:lnTo>
                  <a:pt x="323981" y="35301"/>
                </a:lnTo>
                <a:lnTo>
                  <a:pt x="0" y="90296"/>
                </a:lnTo>
                <a:lnTo>
                  <a:pt x="11942" y="160900"/>
                </a:lnTo>
                <a:lnTo>
                  <a:pt x="335923" y="105917"/>
                </a:lnTo>
                <a:lnTo>
                  <a:pt x="366980" y="105917"/>
                </a:lnTo>
                <a:lnTo>
                  <a:pt x="400562" y="58673"/>
                </a:lnTo>
                <a:lnTo>
                  <a:pt x="318016" y="0"/>
                </a:lnTo>
                <a:close/>
              </a:path>
              <a:path w="400685" h="161289">
                <a:moveTo>
                  <a:pt x="366980" y="105917"/>
                </a:moveTo>
                <a:lnTo>
                  <a:pt x="335923" y="105917"/>
                </a:lnTo>
                <a:lnTo>
                  <a:pt x="341888" y="141219"/>
                </a:lnTo>
                <a:lnTo>
                  <a:pt x="366980" y="105917"/>
                </a:lnTo>
                <a:close/>
              </a:path>
            </a:pathLst>
          </a:custGeom>
          <a:solidFill>
            <a:srgbClr val="F79546"/>
          </a:solidFill>
        </p:spPr>
        <p:txBody>
          <a:bodyPr wrap="square" lIns="0" tIns="0" rIns="0" bIns="0" rtlCol="0"/>
          <a:lstStyle/>
          <a:p>
            <a:endParaRPr/>
          </a:p>
        </p:txBody>
      </p:sp>
      <p:sp>
        <p:nvSpPr>
          <p:cNvPr id="14" name="object 14"/>
          <p:cNvSpPr/>
          <p:nvPr/>
        </p:nvSpPr>
        <p:spPr>
          <a:xfrm>
            <a:off x="2368164" y="4660142"/>
            <a:ext cx="400685" cy="161290"/>
          </a:xfrm>
          <a:custGeom>
            <a:avLst/>
            <a:gdLst/>
            <a:ahLst/>
            <a:cxnLst/>
            <a:rect l="l" t="t" r="r" b="b"/>
            <a:pathLst>
              <a:path w="400685" h="161289">
                <a:moveTo>
                  <a:pt x="400562" y="58673"/>
                </a:moveTo>
                <a:lnTo>
                  <a:pt x="341888" y="141219"/>
                </a:lnTo>
                <a:lnTo>
                  <a:pt x="335923" y="105917"/>
                </a:lnTo>
                <a:lnTo>
                  <a:pt x="11942" y="160900"/>
                </a:lnTo>
                <a:lnTo>
                  <a:pt x="0" y="90296"/>
                </a:lnTo>
                <a:lnTo>
                  <a:pt x="323981" y="35301"/>
                </a:lnTo>
                <a:lnTo>
                  <a:pt x="318016" y="0"/>
                </a:lnTo>
                <a:lnTo>
                  <a:pt x="400562" y="58673"/>
                </a:lnTo>
                <a:close/>
              </a:path>
            </a:pathLst>
          </a:custGeom>
          <a:ln w="25399">
            <a:solidFill>
              <a:srgbClr val="B66C30"/>
            </a:solidFill>
          </a:ln>
        </p:spPr>
        <p:txBody>
          <a:bodyPr wrap="square" lIns="0" tIns="0" rIns="0" bIns="0" rtlCol="0"/>
          <a:lstStyle/>
          <a:p>
            <a:endParaRPr/>
          </a:p>
        </p:txBody>
      </p:sp>
      <p:sp>
        <p:nvSpPr>
          <p:cNvPr id="15" name="object 15"/>
          <p:cNvSpPr/>
          <p:nvPr/>
        </p:nvSpPr>
        <p:spPr>
          <a:xfrm>
            <a:off x="3206374" y="4507742"/>
            <a:ext cx="400685" cy="161290"/>
          </a:xfrm>
          <a:custGeom>
            <a:avLst/>
            <a:gdLst/>
            <a:ahLst/>
            <a:cxnLst/>
            <a:rect l="l" t="t" r="r" b="b"/>
            <a:pathLst>
              <a:path w="400685" h="161289">
                <a:moveTo>
                  <a:pt x="317997" y="0"/>
                </a:moveTo>
                <a:lnTo>
                  <a:pt x="323971" y="35301"/>
                </a:lnTo>
                <a:lnTo>
                  <a:pt x="0" y="90296"/>
                </a:lnTo>
                <a:lnTo>
                  <a:pt x="11948" y="160900"/>
                </a:lnTo>
                <a:lnTo>
                  <a:pt x="335920" y="105917"/>
                </a:lnTo>
                <a:lnTo>
                  <a:pt x="366921" y="105917"/>
                </a:lnTo>
                <a:lnTo>
                  <a:pt x="400415" y="58673"/>
                </a:lnTo>
                <a:lnTo>
                  <a:pt x="317997" y="0"/>
                </a:lnTo>
                <a:close/>
              </a:path>
              <a:path w="400685" h="161289">
                <a:moveTo>
                  <a:pt x="366921" y="105917"/>
                </a:moveTo>
                <a:lnTo>
                  <a:pt x="335920" y="105917"/>
                </a:lnTo>
                <a:lnTo>
                  <a:pt x="341894" y="141219"/>
                </a:lnTo>
                <a:lnTo>
                  <a:pt x="366921" y="105917"/>
                </a:lnTo>
                <a:close/>
              </a:path>
            </a:pathLst>
          </a:custGeom>
          <a:solidFill>
            <a:srgbClr val="F79546"/>
          </a:solidFill>
        </p:spPr>
        <p:txBody>
          <a:bodyPr wrap="square" lIns="0" tIns="0" rIns="0" bIns="0" rtlCol="0"/>
          <a:lstStyle/>
          <a:p>
            <a:endParaRPr/>
          </a:p>
        </p:txBody>
      </p:sp>
      <p:sp>
        <p:nvSpPr>
          <p:cNvPr id="16" name="object 16"/>
          <p:cNvSpPr/>
          <p:nvPr/>
        </p:nvSpPr>
        <p:spPr>
          <a:xfrm>
            <a:off x="3206374" y="4507742"/>
            <a:ext cx="400685" cy="161290"/>
          </a:xfrm>
          <a:custGeom>
            <a:avLst/>
            <a:gdLst/>
            <a:ahLst/>
            <a:cxnLst/>
            <a:rect l="l" t="t" r="r" b="b"/>
            <a:pathLst>
              <a:path w="400685" h="161289">
                <a:moveTo>
                  <a:pt x="400415" y="58673"/>
                </a:moveTo>
                <a:lnTo>
                  <a:pt x="341894" y="141219"/>
                </a:lnTo>
                <a:lnTo>
                  <a:pt x="335920" y="105917"/>
                </a:lnTo>
                <a:lnTo>
                  <a:pt x="11948" y="160900"/>
                </a:lnTo>
                <a:lnTo>
                  <a:pt x="0" y="90296"/>
                </a:lnTo>
                <a:lnTo>
                  <a:pt x="323971" y="35301"/>
                </a:lnTo>
                <a:lnTo>
                  <a:pt x="317997" y="0"/>
                </a:lnTo>
                <a:lnTo>
                  <a:pt x="400415" y="58673"/>
                </a:lnTo>
                <a:close/>
              </a:path>
            </a:pathLst>
          </a:custGeom>
          <a:ln w="25399">
            <a:solidFill>
              <a:srgbClr val="B66C30"/>
            </a:solidFill>
          </a:ln>
        </p:spPr>
        <p:txBody>
          <a:bodyPr wrap="square" lIns="0" tIns="0" rIns="0" bIns="0" rtlCol="0"/>
          <a:lstStyle/>
          <a:p>
            <a:endParaRPr/>
          </a:p>
        </p:txBody>
      </p:sp>
      <p:sp>
        <p:nvSpPr>
          <p:cNvPr id="17" name="object 17"/>
          <p:cNvSpPr txBox="1"/>
          <p:nvPr/>
        </p:nvSpPr>
        <p:spPr>
          <a:xfrm>
            <a:off x="5185033" y="5562543"/>
            <a:ext cx="2386965" cy="830997"/>
          </a:xfrm>
          <a:prstGeom prst="rect">
            <a:avLst/>
          </a:prstGeom>
        </p:spPr>
        <p:txBody>
          <a:bodyPr vert="horz" wrap="square" lIns="0" tIns="0" rIns="0" bIns="0" rtlCol="0">
            <a:spAutoFit/>
          </a:bodyPr>
          <a:lstStyle/>
          <a:p>
            <a:pPr marL="12700" marR="5080">
              <a:lnSpc>
                <a:spcPct val="100000"/>
              </a:lnSpc>
            </a:pPr>
            <a:r>
              <a:rPr sz="1800" dirty="0">
                <a:solidFill>
                  <a:srgbClr val="176FB1"/>
                </a:solidFill>
                <a:latin typeface="Calibri"/>
                <a:cs typeface="Calibri"/>
              </a:rPr>
              <a:t>Σχ</a:t>
            </a:r>
            <a:r>
              <a:rPr sz="1800" spc="5" dirty="0">
                <a:solidFill>
                  <a:srgbClr val="176FB1"/>
                </a:solidFill>
                <a:latin typeface="Calibri"/>
                <a:cs typeface="Calibri"/>
              </a:rPr>
              <a:t>η</a:t>
            </a:r>
            <a:r>
              <a:rPr sz="1800" spc="-20" dirty="0">
                <a:solidFill>
                  <a:srgbClr val="176FB1"/>
                </a:solidFill>
                <a:latin typeface="Calibri"/>
                <a:cs typeface="Calibri"/>
              </a:rPr>
              <a:t>μ</a:t>
            </a:r>
            <a:r>
              <a:rPr sz="1800" dirty="0">
                <a:solidFill>
                  <a:srgbClr val="176FB1"/>
                </a:solidFill>
                <a:latin typeface="Calibri"/>
                <a:cs typeface="Calibri"/>
              </a:rPr>
              <a:t>ατισ</a:t>
            </a:r>
            <a:r>
              <a:rPr sz="1800" spc="-20" dirty="0">
                <a:solidFill>
                  <a:srgbClr val="176FB1"/>
                </a:solidFill>
                <a:latin typeface="Calibri"/>
                <a:cs typeface="Calibri"/>
              </a:rPr>
              <a:t>μ</a:t>
            </a:r>
            <a:r>
              <a:rPr sz="1800" dirty="0">
                <a:solidFill>
                  <a:srgbClr val="176FB1"/>
                </a:solidFill>
                <a:latin typeface="Calibri"/>
                <a:cs typeface="Calibri"/>
              </a:rPr>
              <a:t>ός</a:t>
            </a:r>
            <a:r>
              <a:rPr sz="1800" spc="10" dirty="0">
                <a:solidFill>
                  <a:srgbClr val="176FB1"/>
                </a:solidFill>
                <a:latin typeface="Calibri"/>
                <a:cs typeface="Calibri"/>
              </a:rPr>
              <a:t> </a:t>
            </a:r>
            <a:r>
              <a:rPr sz="1800" dirty="0">
                <a:solidFill>
                  <a:srgbClr val="176FB1"/>
                </a:solidFill>
                <a:latin typeface="Calibri"/>
                <a:cs typeface="Calibri"/>
              </a:rPr>
              <a:t>υβώ</a:t>
            </a:r>
            <a:r>
              <a:rPr sz="1800" spc="-25" dirty="0">
                <a:solidFill>
                  <a:srgbClr val="176FB1"/>
                </a:solidFill>
                <a:latin typeface="Calibri"/>
                <a:cs typeface="Calibri"/>
              </a:rPr>
              <a:t>μ</a:t>
            </a:r>
            <a:r>
              <a:rPr sz="1800" dirty="0">
                <a:solidFill>
                  <a:srgbClr val="176FB1"/>
                </a:solidFill>
                <a:latin typeface="Calibri"/>
                <a:cs typeface="Calibri"/>
              </a:rPr>
              <a:t>α</a:t>
            </a:r>
            <a:r>
              <a:rPr sz="1800" spc="-15" dirty="0">
                <a:solidFill>
                  <a:srgbClr val="176FB1"/>
                </a:solidFill>
                <a:latin typeface="Calibri"/>
                <a:cs typeface="Calibri"/>
              </a:rPr>
              <a:t>τ</a:t>
            </a:r>
            <a:r>
              <a:rPr sz="1800" dirty="0">
                <a:solidFill>
                  <a:srgbClr val="176FB1"/>
                </a:solidFill>
                <a:latin typeface="Calibri"/>
                <a:cs typeface="Calibri"/>
              </a:rPr>
              <a:t>ος Αυ</a:t>
            </a:r>
            <a:r>
              <a:rPr sz="1800" spc="-10" dirty="0">
                <a:solidFill>
                  <a:srgbClr val="176FB1"/>
                </a:solidFill>
                <a:latin typeface="Calibri"/>
                <a:cs typeface="Calibri"/>
              </a:rPr>
              <a:t>ξ</a:t>
            </a:r>
            <a:r>
              <a:rPr sz="1800" dirty="0">
                <a:solidFill>
                  <a:srgbClr val="176FB1"/>
                </a:solidFill>
                <a:latin typeface="Calibri"/>
                <a:cs typeface="Calibri"/>
              </a:rPr>
              <a:t>η</a:t>
            </a:r>
            <a:r>
              <a:rPr sz="1800" spc="-10" dirty="0">
                <a:solidFill>
                  <a:srgbClr val="176FB1"/>
                </a:solidFill>
                <a:latin typeface="Calibri"/>
                <a:cs typeface="Calibri"/>
              </a:rPr>
              <a:t>μ</a:t>
            </a:r>
            <a:r>
              <a:rPr sz="1800" dirty="0">
                <a:solidFill>
                  <a:srgbClr val="176FB1"/>
                </a:solidFill>
                <a:latin typeface="Calibri"/>
                <a:cs typeface="Calibri"/>
              </a:rPr>
              <a:t>έ</a:t>
            </a:r>
            <a:r>
              <a:rPr sz="1800" spc="-10" dirty="0">
                <a:solidFill>
                  <a:srgbClr val="176FB1"/>
                </a:solidFill>
                <a:latin typeface="Calibri"/>
                <a:cs typeface="Calibri"/>
              </a:rPr>
              <a:t>ν</a:t>
            </a:r>
            <a:r>
              <a:rPr sz="1800" dirty="0">
                <a:solidFill>
                  <a:srgbClr val="176FB1"/>
                </a:solidFill>
                <a:latin typeface="Calibri"/>
                <a:cs typeface="Calibri"/>
              </a:rPr>
              <a:t>η </a:t>
            </a:r>
            <a:r>
              <a:rPr sz="1800" spc="-10" dirty="0">
                <a:solidFill>
                  <a:srgbClr val="176FB1"/>
                </a:solidFill>
                <a:latin typeface="Calibri"/>
                <a:cs typeface="Calibri"/>
              </a:rPr>
              <a:t>θ</a:t>
            </a:r>
            <a:r>
              <a:rPr sz="1800" dirty="0">
                <a:solidFill>
                  <a:srgbClr val="176FB1"/>
                </a:solidFill>
                <a:latin typeface="Calibri"/>
                <a:cs typeface="Calibri"/>
              </a:rPr>
              <a:t>ρα</a:t>
            </a:r>
            <a:r>
              <a:rPr sz="1800" spc="-10" dirty="0">
                <a:solidFill>
                  <a:srgbClr val="176FB1"/>
                </a:solidFill>
                <a:latin typeface="Calibri"/>
                <a:cs typeface="Calibri"/>
              </a:rPr>
              <a:t>υ</a:t>
            </a:r>
            <a:r>
              <a:rPr sz="1800" dirty="0">
                <a:solidFill>
                  <a:srgbClr val="176FB1"/>
                </a:solidFill>
                <a:latin typeface="Calibri"/>
                <a:cs typeface="Calibri"/>
              </a:rPr>
              <a:t>ση Σ</a:t>
            </a:r>
            <a:r>
              <a:rPr sz="1800" spc="-15" dirty="0">
                <a:solidFill>
                  <a:srgbClr val="176FB1"/>
                </a:solidFill>
                <a:latin typeface="Calibri"/>
                <a:cs typeface="Calibri"/>
              </a:rPr>
              <a:t>τ</a:t>
            </a:r>
            <a:r>
              <a:rPr sz="1800" dirty="0">
                <a:solidFill>
                  <a:srgbClr val="176FB1"/>
                </a:solidFill>
                <a:latin typeface="Calibri"/>
                <a:cs typeface="Calibri"/>
              </a:rPr>
              <a:t>αθε</a:t>
            </a:r>
            <a:r>
              <a:rPr sz="1800" spc="-10" dirty="0">
                <a:solidFill>
                  <a:srgbClr val="176FB1"/>
                </a:solidFill>
                <a:latin typeface="Calibri"/>
                <a:cs typeface="Calibri"/>
              </a:rPr>
              <a:t>ρ</a:t>
            </a:r>
            <a:r>
              <a:rPr sz="1800" dirty="0">
                <a:solidFill>
                  <a:srgbClr val="176FB1"/>
                </a:solidFill>
                <a:latin typeface="Calibri"/>
                <a:cs typeface="Calibri"/>
              </a:rPr>
              <a:t>οποίηση</a:t>
            </a:r>
            <a:r>
              <a:rPr sz="1800" spc="25" dirty="0">
                <a:solidFill>
                  <a:srgbClr val="176FB1"/>
                </a:solidFill>
                <a:latin typeface="Calibri"/>
                <a:cs typeface="Calibri"/>
              </a:rPr>
              <a:t> </a:t>
            </a:r>
            <a:r>
              <a:rPr sz="1800" spc="-10" dirty="0">
                <a:solidFill>
                  <a:srgbClr val="176FB1"/>
                </a:solidFill>
                <a:latin typeface="Calibri"/>
                <a:cs typeface="Calibri"/>
              </a:rPr>
              <a:t>μ</a:t>
            </a:r>
            <a:r>
              <a:rPr sz="1800" dirty="0">
                <a:solidFill>
                  <a:srgbClr val="176FB1"/>
                </a:solidFill>
                <a:latin typeface="Calibri"/>
                <a:cs typeface="Calibri"/>
              </a:rPr>
              <a:t>ε</a:t>
            </a:r>
            <a:r>
              <a:rPr sz="1800" spc="-20" dirty="0">
                <a:solidFill>
                  <a:srgbClr val="176FB1"/>
                </a:solidFill>
                <a:latin typeface="Calibri"/>
                <a:cs typeface="Calibri"/>
              </a:rPr>
              <a:t>τ</a:t>
            </a:r>
            <a:r>
              <a:rPr sz="1800" dirty="0">
                <a:solidFill>
                  <a:srgbClr val="176FB1"/>
                </a:solidFill>
                <a:latin typeface="Calibri"/>
                <a:cs typeface="Calibri"/>
              </a:rPr>
              <a:t>ώπου</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397419"/>
            <a:ext cx="5626968" cy="865339"/>
          </a:xfrm>
          <a:prstGeom prst="rect">
            <a:avLst/>
          </a:prstGeom>
        </p:spPr>
        <p:txBody>
          <a:bodyPr vert="horz" wrap="square" lIns="0" tIns="430250" rIns="0" bIns="0" rtlCol="0">
            <a:spAutoFit/>
          </a:bodyPr>
          <a:lstStyle/>
          <a:p>
            <a:pPr marL="58738" indent="-58738" algn="l">
              <a:lnSpc>
                <a:spcPct val="100000"/>
              </a:lnSpc>
            </a:pPr>
            <a:r>
              <a:rPr sz="2800" dirty="0">
                <a:solidFill>
                  <a:srgbClr val="176FB1"/>
                </a:solidFill>
                <a:latin typeface="Calibri"/>
                <a:cs typeface="Calibri"/>
              </a:rPr>
              <a:t>Με</a:t>
            </a:r>
            <a:r>
              <a:rPr sz="2800" spc="-30" dirty="0">
                <a:solidFill>
                  <a:srgbClr val="176FB1"/>
                </a:solidFill>
                <a:latin typeface="Calibri"/>
                <a:cs typeface="Calibri"/>
              </a:rPr>
              <a:t>τ</a:t>
            </a:r>
            <a:r>
              <a:rPr sz="2800" dirty="0">
                <a:solidFill>
                  <a:srgbClr val="176FB1"/>
                </a:solidFill>
                <a:latin typeface="Calibri"/>
                <a:cs typeface="Calibri"/>
              </a:rPr>
              <a:t>αβ</a:t>
            </a:r>
            <a:r>
              <a:rPr sz="2800" spc="-30" dirty="0">
                <a:solidFill>
                  <a:srgbClr val="176FB1"/>
                </a:solidFill>
                <a:latin typeface="Calibri"/>
                <a:cs typeface="Calibri"/>
              </a:rPr>
              <a:t>ο</a:t>
            </a:r>
            <a:r>
              <a:rPr sz="2800" dirty="0">
                <a:solidFill>
                  <a:srgbClr val="176FB1"/>
                </a:solidFill>
                <a:latin typeface="Calibri"/>
                <a:cs typeface="Calibri"/>
              </a:rPr>
              <a:t>λές </a:t>
            </a:r>
            <a:r>
              <a:rPr sz="2800" spc="-65" dirty="0">
                <a:solidFill>
                  <a:srgbClr val="176FB1"/>
                </a:solidFill>
                <a:latin typeface="Calibri"/>
                <a:cs typeface="Calibri"/>
              </a:rPr>
              <a:t>π</a:t>
            </a:r>
            <a:r>
              <a:rPr sz="2800" dirty="0">
                <a:solidFill>
                  <a:srgbClr val="176FB1"/>
                </a:solidFill>
                <a:latin typeface="Calibri"/>
                <a:cs typeface="Calibri"/>
              </a:rPr>
              <a:t>αρα</a:t>
            </a:r>
            <a:r>
              <a:rPr sz="2800" spc="-25" dirty="0">
                <a:solidFill>
                  <a:srgbClr val="176FB1"/>
                </a:solidFill>
                <a:latin typeface="Calibri"/>
                <a:cs typeface="Calibri"/>
              </a:rPr>
              <a:t>λ</a:t>
            </a:r>
            <a:r>
              <a:rPr sz="2800" dirty="0">
                <a:solidFill>
                  <a:srgbClr val="176FB1"/>
                </a:solidFill>
                <a:latin typeface="Calibri"/>
                <a:cs typeface="Calibri"/>
              </a:rPr>
              <a:t>ια</a:t>
            </a:r>
            <a:r>
              <a:rPr sz="2800" spc="-145" dirty="0">
                <a:solidFill>
                  <a:srgbClr val="176FB1"/>
                </a:solidFill>
                <a:latin typeface="Calibri"/>
                <a:cs typeface="Calibri"/>
              </a:rPr>
              <a:t>κ</a:t>
            </a:r>
            <a:r>
              <a:rPr sz="2800" dirty="0">
                <a:solidFill>
                  <a:srgbClr val="176FB1"/>
                </a:solidFill>
                <a:latin typeface="Calibri"/>
                <a:cs typeface="Calibri"/>
              </a:rPr>
              <a:t>ού πρ</a:t>
            </a:r>
            <a:r>
              <a:rPr sz="2800" spc="10" dirty="0">
                <a:solidFill>
                  <a:srgbClr val="176FB1"/>
                </a:solidFill>
                <a:latin typeface="Calibri"/>
                <a:cs typeface="Calibri"/>
              </a:rPr>
              <a:t>ο</a:t>
            </a:r>
            <a:r>
              <a:rPr sz="2800" dirty="0">
                <a:solidFill>
                  <a:srgbClr val="176FB1"/>
                </a:solidFill>
                <a:latin typeface="Calibri"/>
                <a:cs typeface="Calibri"/>
              </a:rPr>
              <a:t>φ</a:t>
            </a:r>
            <a:r>
              <a:rPr sz="2800" spc="25" dirty="0">
                <a:solidFill>
                  <a:srgbClr val="176FB1"/>
                </a:solidFill>
                <a:latin typeface="Calibri"/>
                <a:cs typeface="Calibri"/>
              </a:rPr>
              <a:t>ί</a:t>
            </a:r>
            <a:r>
              <a:rPr sz="2800" dirty="0">
                <a:solidFill>
                  <a:srgbClr val="176FB1"/>
                </a:solidFill>
                <a:latin typeface="Calibri"/>
                <a:cs typeface="Calibri"/>
              </a:rPr>
              <a:t>λ</a:t>
            </a:r>
          </a:p>
        </p:txBody>
      </p:sp>
      <p:sp>
        <p:nvSpPr>
          <p:cNvPr id="3" name="object 3"/>
          <p:cNvSpPr/>
          <p:nvPr/>
        </p:nvSpPr>
        <p:spPr>
          <a:xfrm>
            <a:off x="601980" y="1717548"/>
            <a:ext cx="8542020" cy="3433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45413" y="1753362"/>
            <a:ext cx="8498840" cy="3322320"/>
          </a:xfrm>
          <a:custGeom>
            <a:avLst/>
            <a:gdLst/>
            <a:ahLst/>
            <a:cxnLst/>
            <a:rect l="l" t="t" r="r" b="b"/>
            <a:pathLst>
              <a:path w="849884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52"/>
                </a:lnTo>
                <a:lnTo>
                  <a:pt x="1169757" y="3281574"/>
                </a:lnTo>
                <a:lnTo>
                  <a:pt x="1155301" y="3284909"/>
                </a:lnTo>
                <a:lnTo>
                  <a:pt x="1116491" y="3294121"/>
                </a:lnTo>
                <a:lnTo>
                  <a:pt x="1100673" y="3298907"/>
                </a:lnTo>
                <a:lnTo>
                  <a:pt x="1104101" y="3298800"/>
                </a:lnTo>
                <a:lnTo>
                  <a:pt x="1151254" y="3291213"/>
                </a:lnTo>
                <a:lnTo>
                  <a:pt x="1221110" y="3278559"/>
                </a:lnTo>
                <a:lnTo>
                  <a:pt x="1269872" y="3269491"/>
                </a:lnTo>
                <a:lnTo>
                  <a:pt x="3369563" y="2867155"/>
                </a:lnTo>
                <a:lnTo>
                  <a:pt x="3819021" y="2258817"/>
                </a:lnTo>
                <a:lnTo>
                  <a:pt x="4259061" y="2045086"/>
                </a:lnTo>
                <a:lnTo>
                  <a:pt x="4661397" y="2070222"/>
                </a:lnTo>
                <a:lnTo>
                  <a:pt x="5343540" y="2338958"/>
                </a:lnTo>
                <a:lnTo>
                  <a:pt x="5419355" y="2314898"/>
                </a:lnTo>
                <a:lnTo>
                  <a:pt x="5495924" y="2293960"/>
                </a:lnTo>
                <a:lnTo>
                  <a:pt x="5573248" y="2275680"/>
                </a:lnTo>
                <a:lnTo>
                  <a:pt x="5651327" y="2259597"/>
                </a:lnTo>
                <a:lnTo>
                  <a:pt x="5730159" y="2245248"/>
                </a:lnTo>
                <a:lnTo>
                  <a:pt x="5809746" y="2232173"/>
                </a:lnTo>
                <a:lnTo>
                  <a:pt x="5890088" y="2219907"/>
                </a:lnTo>
                <a:lnTo>
                  <a:pt x="5971184" y="2207990"/>
                </a:lnTo>
                <a:lnTo>
                  <a:pt x="6053034" y="2195959"/>
                </a:lnTo>
                <a:lnTo>
                  <a:pt x="6135639" y="2183352"/>
                </a:lnTo>
                <a:lnTo>
                  <a:pt x="6218998" y="2169707"/>
                </a:lnTo>
                <a:lnTo>
                  <a:pt x="6303111" y="2154562"/>
                </a:lnTo>
                <a:lnTo>
                  <a:pt x="6387979" y="2137454"/>
                </a:lnTo>
                <a:lnTo>
                  <a:pt x="6473601" y="2117921"/>
                </a:lnTo>
                <a:lnTo>
                  <a:pt x="6559977" y="2095502"/>
                </a:lnTo>
                <a:lnTo>
                  <a:pt x="6647108" y="2069733"/>
                </a:lnTo>
                <a:lnTo>
                  <a:pt x="6734993" y="2040154"/>
                </a:lnTo>
                <a:lnTo>
                  <a:pt x="6823633" y="2006301"/>
                </a:lnTo>
                <a:lnTo>
                  <a:pt x="6913027" y="1967713"/>
                </a:lnTo>
                <a:lnTo>
                  <a:pt x="7003176" y="1923928"/>
                </a:lnTo>
                <a:lnTo>
                  <a:pt x="7042705" y="1879176"/>
                </a:lnTo>
                <a:lnTo>
                  <a:pt x="7085554" y="1831848"/>
                </a:lnTo>
                <a:lnTo>
                  <a:pt x="7131269" y="1782199"/>
                </a:lnTo>
                <a:lnTo>
                  <a:pt x="7179399" y="1730484"/>
                </a:lnTo>
                <a:lnTo>
                  <a:pt x="7229490" y="1676958"/>
                </a:lnTo>
                <a:lnTo>
                  <a:pt x="7281089" y="1621875"/>
                </a:lnTo>
                <a:lnTo>
                  <a:pt x="7333745" y="1565490"/>
                </a:lnTo>
                <a:lnTo>
                  <a:pt x="7387004" y="1508058"/>
                </a:lnTo>
                <a:lnTo>
                  <a:pt x="7440414" y="1449834"/>
                </a:lnTo>
                <a:lnTo>
                  <a:pt x="7493523" y="1391072"/>
                </a:lnTo>
                <a:lnTo>
                  <a:pt x="7545877" y="1332028"/>
                </a:lnTo>
                <a:lnTo>
                  <a:pt x="7597024" y="1272955"/>
                </a:lnTo>
                <a:lnTo>
                  <a:pt x="7646511" y="1214109"/>
                </a:lnTo>
                <a:lnTo>
                  <a:pt x="7693886" y="1155745"/>
                </a:lnTo>
                <a:lnTo>
                  <a:pt x="7738696" y="1098117"/>
                </a:lnTo>
                <a:lnTo>
                  <a:pt x="7780489" y="1041480"/>
                </a:lnTo>
                <a:lnTo>
                  <a:pt x="7818811" y="986089"/>
                </a:lnTo>
                <a:lnTo>
                  <a:pt x="7853211" y="932199"/>
                </a:lnTo>
                <a:lnTo>
                  <a:pt x="7883235" y="880064"/>
                </a:lnTo>
                <a:lnTo>
                  <a:pt x="7908432" y="829939"/>
                </a:lnTo>
                <a:lnTo>
                  <a:pt x="8059308" y="176021"/>
                </a:lnTo>
                <a:lnTo>
                  <a:pt x="8134746" y="25145"/>
                </a:lnTo>
                <a:lnTo>
                  <a:pt x="8323325" y="0"/>
                </a:lnTo>
                <a:lnTo>
                  <a:pt x="8423909" y="87995"/>
                </a:lnTo>
                <a:lnTo>
                  <a:pt x="8498586" y="299593"/>
                </a:lnTo>
              </a:path>
            </a:pathLst>
          </a:custGeom>
          <a:ln w="25907">
            <a:solidFill>
              <a:srgbClr val="FF0000"/>
            </a:solidFill>
            <a:prstDash val="lgDash"/>
          </a:ln>
        </p:spPr>
        <p:txBody>
          <a:bodyPr wrap="square" lIns="0" tIns="0" rIns="0" bIns="0" rtlCol="0"/>
          <a:lstStyle/>
          <a:p>
            <a:endParaRPr/>
          </a:p>
        </p:txBody>
      </p:sp>
      <p:sp>
        <p:nvSpPr>
          <p:cNvPr id="5" name="object 5"/>
          <p:cNvSpPr/>
          <p:nvPr/>
        </p:nvSpPr>
        <p:spPr>
          <a:xfrm>
            <a:off x="684276" y="2560320"/>
            <a:ext cx="7964424" cy="48310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0757" y="2594610"/>
            <a:ext cx="7870190" cy="373380"/>
          </a:xfrm>
          <a:custGeom>
            <a:avLst/>
            <a:gdLst/>
            <a:ahLst/>
            <a:cxnLst/>
            <a:rect l="l" t="t" r="r" b="b"/>
            <a:pathLst>
              <a:path w="7870190" h="373380">
                <a:moveTo>
                  <a:pt x="0" y="227319"/>
                </a:moveTo>
                <a:lnTo>
                  <a:pt x="49081" y="214370"/>
                </a:lnTo>
                <a:lnTo>
                  <a:pt x="98463" y="201682"/>
                </a:lnTo>
                <a:lnTo>
                  <a:pt x="148449" y="189514"/>
                </a:lnTo>
                <a:lnTo>
                  <a:pt x="199341" y="178128"/>
                </a:lnTo>
                <a:lnTo>
                  <a:pt x="251441" y="167780"/>
                </a:lnTo>
                <a:lnTo>
                  <a:pt x="305051" y="158733"/>
                </a:lnTo>
                <a:lnTo>
                  <a:pt x="360474" y="151244"/>
                </a:lnTo>
                <a:lnTo>
                  <a:pt x="418011" y="145573"/>
                </a:lnTo>
                <a:lnTo>
                  <a:pt x="477965" y="141981"/>
                </a:lnTo>
                <a:lnTo>
                  <a:pt x="540638" y="140726"/>
                </a:lnTo>
                <a:lnTo>
                  <a:pt x="573500" y="141180"/>
                </a:lnTo>
                <a:lnTo>
                  <a:pt x="643603" y="144587"/>
                </a:lnTo>
                <a:lnTo>
                  <a:pt x="718353" y="150827"/>
                </a:lnTo>
                <a:lnTo>
                  <a:pt x="757022" y="154821"/>
                </a:lnTo>
                <a:lnTo>
                  <a:pt x="796314" y="159299"/>
                </a:lnTo>
                <a:lnTo>
                  <a:pt x="836052" y="164184"/>
                </a:lnTo>
                <a:lnTo>
                  <a:pt x="876054" y="169402"/>
                </a:lnTo>
                <a:lnTo>
                  <a:pt x="916142" y="174878"/>
                </a:lnTo>
                <a:lnTo>
                  <a:pt x="956137" y="180538"/>
                </a:lnTo>
                <a:lnTo>
                  <a:pt x="995860" y="186304"/>
                </a:lnTo>
                <a:lnTo>
                  <a:pt x="1035130" y="192104"/>
                </a:lnTo>
                <a:lnTo>
                  <a:pt x="1073770" y="197862"/>
                </a:lnTo>
                <a:lnTo>
                  <a:pt x="1111599" y="203502"/>
                </a:lnTo>
                <a:lnTo>
                  <a:pt x="1148438" y="208950"/>
                </a:lnTo>
                <a:lnTo>
                  <a:pt x="1184109" y="214131"/>
                </a:lnTo>
                <a:lnTo>
                  <a:pt x="1218431" y="218969"/>
                </a:lnTo>
                <a:lnTo>
                  <a:pt x="1251226" y="223391"/>
                </a:lnTo>
                <a:lnTo>
                  <a:pt x="1282314" y="227319"/>
                </a:lnTo>
                <a:lnTo>
                  <a:pt x="1311382" y="231151"/>
                </a:lnTo>
                <a:lnTo>
                  <a:pt x="1363593" y="239752"/>
                </a:lnTo>
                <a:lnTo>
                  <a:pt x="1409509" y="249131"/>
                </a:lnTo>
                <a:lnTo>
                  <a:pt x="1451056" y="258717"/>
                </a:lnTo>
                <a:lnTo>
                  <a:pt x="1470792" y="263410"/>
                </a:lnTo>
                <a:lnTo>
                  <a:pt x="1490157" y="267941"/>
                </a:lnTo>
                <a:lnTo>
                  <a:pt x="1528737" y="276234"/>
                </a:lnTo>
                <a:lnTo>
                  <a:pt x="1568722" y="283025"/>
                </a:lnTo>
                <a:lnTo>
                  <a:pt x="1612036" y="287747"/>
                </a:lnTo>
                <a:lnTo>
                  <a:pt x="1660603" y="289828"/>
                </a:lnTo>
                <a:lnTo>
                  <a:pt x="1687459" y="289701"/>
                </a:lnTo>
                <a:lnTo>
                  <a:pt x="1747515" y="286755"/>
                </a:lnTo>
                <a:lnTo>
                  <a:pt x="1817410" y="278365"/>
                </a:lnTo>
                <a:lnTo>
                  <a:pt x="1855811" y="271836"/>
                </a:lnTo>
                <a:lnTo>
                  <a:pt x="1896144" y="264023"/>
                </a:lnTo>
                <a:lnTo>
                  <a:pt x="1938130" y="255128"/>
                </a:lnTo>
                <a:lnTo>
                  <a:pt x="1981492" y="245354"/>
                </a:lnTo>
                <a:lnTo>
                  <a:pt x="2025951" y="234904"/>
                </a:lnTo>
                <a:lnTo>
                  <a:pt x="2071229" y="223982"/>
                </a:lnTo>
                <a:lnTo>
                  <a:pt x="2117048" y="212789"/>
                </a:lnTo>
                <a:lnTo>
                  <a:pt x="2163130" y="201529"/>
                </a:lnTo>
                <a:lnTo>
                  <a:pt x="2209196" y="190406"/>
                </a:lnTo>
                <a:lnTo>
                  <a:pt x="2254969" y="179621"/>
                </a:lnTo>
                <a:lnTo>
                  <a:pt x="2300170" y="169379"/>
                </a:lnTo>
                <a:lnTo>
                  <a:pt x="2344521" y="159881"/>
                </a:lnTo>
                <a:lnTo>
                  <a:pt x="2387744" y="151331"/>
                </a:lnTo>
                <a:lnTo>
                  <a:pt x="2429562" y="143932"/>
                </a:lnTo>
                <a:lnTo>
                  <a:pt x="2469694" y="137887"/>
                </a:lnTo>
                <a:lnTo>
                  <a:pt x="2507865" y="133399"/>
                </a:lnTo>
                <a:lnTo>
                  <a:pt x="2577205" y="129905"/>
                </a:lnTo>
                <a:lnTo>
                  <a:pt x="2608170" y="131351"/>
                </a:lnTo>
                <a:lnTo>
                  <a:pt x="2664101" y="140573"/>
                </a:lnTo>
                <a:lnTo>
                  <a:pt x="2713354" y="156609"/>
                </a:lnTo>
                <a:lnTo>
                  <a:pt x="2757514" y="177513"/>
                </a:lnTo>
                <a:lnTo>
                  <a:pt x="2798165" y="201338"/>
                </a:lnTo>
                <a:lnTo>
                  <a:pt x="2836892" y="226135"/>
                </a:lnTo>
                <a:lnTo>
                  <a:pt x="2856029" y="238290"/>
                </a:lnTo>
                <a:lnTo>
                  <a:pt x="2894840" y="260895"/>
                </a:lnTo>
                <a:lnTo>
                  <a:pt x="2935688" y="279604"/>
                </a:lnTo>
                <a:lnTo>
                  <a:pt x="2980158" y="292470"/>
                </a:lnTo>
                <a:lnTo>
                  <a:pt x="3029833" y="297545"/>
                </a:lnTo>
                <a:lnTo>
                  <a:pt x="3056708" y="296917"/>
                </a:lnTo>
                <a:lnTo>
                  <a:pt x="3113021" y="290645"/>
                </a:lnTo>
                <a:lnTo>
                  <a:pt x="3172152" y="278760"/>
                </a:lnTo>
                <a:lnTo>
                  <a:pt x="3233387" y="262550"/>
                </a:lnTo>
                <a:lnTo>
                  <a:pt x="3296008" y="243303"/>
                </a:lnTo>
                <a:lnTo>
                  <a:pt x="3359301" y="222307"/>
                </a:lnTo>
                <a:lnTo>
                  <a:pt x="3390975" y="211556"/>
                </a:lnTo>
                <a:lnTo>
                  <a:pt x="3422548" y="200851"/>
                </a:lnTo>
                <a:lnTo>
                  <a:pt x="3485033" y="180222"/>
                </a:lnTo>
                <a:lnTo>
                  <a:pt x="3546041" y="161709"/>
                </a:lnTo>
                <a:lnTo>
                  <a:pt x="3604855" y="146601"/>
                </a:lnTo>
                <a:lnTo>
                  <a:pt x="3661433" y="135453"/>
                </a:lnTo>
                <a:lnTo>
                  <a:pt x="3718939" y="124862"/>
                </a:lnTo>
                <a:lnTo>
                  <a:pt x="3777149" y="114555"/>
                </a:lnTo>
                <a:lnTo>
                  <a:pt x="3835197" y="104944"/>
                </a:lnTo>
                <a:lnTo>
                  <a:pt x="3892217" y="96439"/>
                </a:lnTo>
                <a:lnTo>
                  <a:pt x="3947342" y="89454"/>
                </a:lnTo>
                <a:lnTo>
                  <a:pt x="3999706" y="84401"/>
                </a:lnTo>
                <a:lnTo>
                  <a:pt x="4048442" y="81691"/>
                </a:lnTo>
                <a:lnTo>
                  <a:pt x="4071178" y="81344"/>
                </a:lnTo>
                <a:lnTo>
                  <a:pt x="4092683" y="81737"/>
                </a:lnTo>
                <a:lnTo>
                  <a:pt x="4131564" y="84950"/>
                </a:lnTo>
                <a:lnTo>
                  <a:pt x="4176020" y="97374"/>
                </a:lnTo>
                <a:lnTo>
                  <a:pt x="4205264" y="129644"/>
                </a:lnTo>
                <a:lnTo>
                  <a:pt x="4216302" y="172878"/>
                </a:lnTo>
                <a:lnTo>
                  <a:pt x="4218409" y="184454"/>
                </a:lnTo>
                <a:lnTo>
                  <a:pt x="4220839" y="196085"/>
                </a:lnTo>
                <a:lnTo>
                  <a:pt x="4239644" y="240632"/>
                </a:lnTo>
                <a:lnTo>
                  <a:pt x="4271469" y="268437"/>
                </a:lnTo>
                <a:lnTo>
                  <a:pt x="4323934" y="290443"/>
                </a:lnTo>
                <a:lnTo>
                  <a:pt x="4366372" y="305421"/>
                </a:lnTo>
                <a:lnTo>
                  <a:pt x="4413684" y="320271"/>
                </a:lnTo>
                <a:lnTo>
                  <a:pt x="4465229" y="334367"/>
                </a:lnTo>
                <a:lnTo>
                  <a:pt x="4520366" y="347079"/>
                </a:lnTo>
                <a:lnTo>
                  <a:pt x="4578456" y="357781"/>
                </a:lnTo>
                <a:lnTo>
                  <a:pt x="4638856" y="365844"/>
                </a:lnTo>
                <a:lnTo>
                  <a:pt x="4700926" y="370641"/>
                </a:lnTo>
                <a:lnTo>
                  <a:pt x="4732387" y="371618"/>
                </a:lnTo>
                <a:lnTo>
                  <a:pt x="4764025" y="371543"/>
                </a:lnTo>
                <a:lnTo>
                  <a:pt x="4827513" y="367924"/>
                </a:lnTo>
                <a:lnTo>
                  <a:pt x="4893494" y="356971"/>
                </a:lnTo>
                <a:lnTo>
                  <a:pt x="4963730" y="337789"/>
                </a:lnTo>
                <a:lnTo>
                  <a:pt x="5000126" y="325804"/>
                </a:lnTo>
                <a:lnTo>
                  <a:pt x="5037205" y="312593"/>
                </a:lnTo>
                <a:lnTo>
                  <a:pt x="5074838" y="298433"/>
                </a:lnTo>
                <a:lnTo>
                  <a:pt x="5112900" y="283601"/>
                </a:lnTo>
                <a:lnTo>
                  <a:pt x="5151262" y="268374"/>
                </a:lnTo>
                <a:lnTo>
                  <a:pt x="5189799" y="253029"/>
                </a:lnTo>
                <a:lnTo>
                  <a:pt x="5228381" y="237843"/>
                </a:lnTo>
                <a:lnTo>
                  <a:pt x="5266884" y="223094"/>
                </a:lnTo>
                <a:lnTo>
                  <a:pt x="5305179" y="209057"/>
                </a:lnTo>
                <a:lnTo>
                  <a:pt x="5343139" y="196011"/>
                </a:lnTo>
                <a:lnTo>
                  <a:pt x="5380637" y="184232"/>
                </a:lnTo>
                <a:lnTo>
                  <a:pt x="5417546" y="173998"/>
                </a:lnTo>
                <a:lnTo>
                  <a:pt x="5489087" y="159270"/>
                </a:lnTo>
                <a:lnTo>
                  <a:pt x="5556747" y="154045"/>
                </a:lnTo>
                <a:lnTo>
                  <a:pt x="5589084" y="155743"/>
                </a:lnTo>
                <a:lnTo>
                  <a:pt x="5651793" y="167556"/>
                </a:lnTo>
                <a:lnTo>
                  <a:pt x="5712230" y="188441"/>
                </a:lnTo>
                <a:lnTo>
                  <a:pt x="5770810" y="215813"/>
                </a:lnTo>
                <a:lnTo>
                  <a:pt x="5827949" y="247088"/>
                </a:lnTo>
                <a:lnTo>
                  <a:pt x="5884060" y="279681"/>
                </a:lnTo>
                <a:lnTo>
                  <a:pt x="5911860" y="295665"/>
                </a:lnTo>
                <a:lnTo>
                  <a:pt x="5967209" y="325391"/>
                </a:lnTo>
                <a:lnTo>
                  <a:pt x="6022569" y="349975"/>
                </a:lnTo>
                <a:lnTo>
                  <a:pt x="6078356" y="366832"/>
                </a:lnTo>
                <a:lnTo>
                  <a:pt x="6134983" y="373379"/>
                </a:lnTo>
                <a:lnTo>
                  <a:pt x="6165070" y="371615"/>
                </a:lnTo>
                <a:lnTo>
                  <a:pt x="6233137" y="357090"/>
                </a:lnTo>
                <a:lnTo>
                  <a:pt x="6270496" y="345119"/>
                </a:lnTo>
                <a:lnTo>
                  <a:pt x="6309656" y="330533"/>
                </a:lnTo>
                <a:lnTo>
                  <a:pt x="6350308" y="313727"/>
                </a:lnTo>
                <a:lnTo>
                  <a:pt x="6392140" y="295095"/>
                </a:lnTo>
                <a:lnTo>
                  <a:pt x="6434842" y="275031"/>
                </a:lnTo>
                <a:lnTo>
                  <a:pt x="6478102" y="253930"/>
                </a:lnTo>
                <a:lnTo>
                  <a:pt x="6521611" y="232185"/>
                </a:lnTo>
                <a:lnTo>
                  <a:pt x="6565056" y="210190"/>
                </a:lnTo>
                <a:lnTo>
                  <a:pt x="6608128" y="188341"/>
                </a:lnTo>
                <a:lnTo>
                  <a:pt x="6650516" y="167030"/>
                </a:lnTo>
                <a:lnTo>
                  <a:pt x="6691908" y="146652"/>
                </a:lnTo>
                <a:lnTo>
                  <a:pt x="6731994" y="127602"/>
                </a:lnTo>
                <a:lnTo>
                  <a:pt x="6770462" y="110272"/>
                </a:lnTo>
                <a:lnTo>
                  <a:pt x="6807004" y="95058"/>
                </a:lnTo>
                <a:lnTo>
                  <a:pt x="6873059" y="72553"/>
                </a:lnTo>
                <a:lnTo>
                  <a:pt x="6927933" y="63642"/>
                </a:lnTo>
                <a:lnTo>
                  <a:pt x="6951382" y="65597"/>
                </a:lnTo>
                <a:lnTo>
                  <a:pt x="6991738" y="80728"/>
                </a:lnTo>
                <a:lnTo>
                  <a:pt x="7025130" y="107701"/>
                </a:lnTo>
                <a:lnTo>
                  <a:pt x="7053670" y="142775"/>
                </a:lnTo>
                <a:lnTo>
                  <a:pt x="7079471" y="182209"/>
                </a:lnTo>
                <a:lnTo>
                  <a:pt x="7092004" y="202391"/>
                </a:lnTo>
                <a:lnTo>
                  <a:pt x="7104643" y="222261"/>
                </a:lnTo>
                <a:lnTo>
                  <a:pt x="7131299" y="259189"/>
                </a:lnTo>
                <a:lnTo>
                  <a:pt x="7161550" y="289253"/>
                </a:lnTo>
                <a:lnTo>
                  <a:pt x="7197509" y="308711"/>
                </a:lnTo>
                <a:lnTo>
                  <a:pt x="7241285" y="313822"/>
                </a:lnTo>
                <a:lnTo>
                  <a:pt x="7265143" y="311337"/>
                </a:lnTo>
                <a:lnTo>
                  <a:pt x="7311403" y="301444"/>
                </a:lnTo>
                <a:lnTo>
                  <a:pt x="7357231" y="285279"/>
                </a:lnTo>
                <a:lnTo>
                  <a:pt x="7404439" y="263199"/>
                </a:lnTo>
                <a:lnTo>
                  <a:pt x="7454835" y="235559"/>
                </a:lnTo>
                <a:lnTo>
                  <a:pt x="7510232" y="202712"/>
                </a:lnTo>
                <a:lnTo>
                  <a:pt x="7540371" y="184448"/>
                </a:lnTo>
                <a:lnTo>
                  <a:pt x="7572439" y="165015"/>
                </a:lnTo>
                <a:lnTo>
                  <a:pt x="7606662" y="144458"/>
                </a:lnTo>
                <a:lnTo>
                  <a:pt x="7643267" y="122822"/>
                </a:lnTo>
                <a:lnTo>
                  <a:pt x="7682480" y="100150"/>
                </a:lnTo>
                <a:lnTo>
                  <a:pt x="7724527" y="76488"/>
                </a:lnTo>
                <a:lnTo>
                  <a:pt x="7769634" y="51879"/>
                </a:lnTo>
                <a:lnTo>
                  <a:pt x="7818028" y="26368"/>
                </a:lnTo>
                <a:lnTo>
                  <a:pt x="7869935" y="0"/>
                </a:lnTo>
              </a:path>
            </a:pathLst>
          </a:custGeom>
          <a:ln w="25907">
            <a:solidFill>
              <a:srgbClr val="000000"/>
            </a:solidFill>
          </a:ln>
        </p:spPr>
        <p:txBody>
          <a:bodyPr wrap="square" lIns="0" tIns="0" rIns="0" bIns="0" rtlCol="0"/>
          <a:lstStyle/>
          <a:p>
            <a:endParaRPr/>
          </a:p>
        </p:txBody>
      </p:sp>
      <p:sp>
        <p:nvSpPr>
          <p:cNvPr id="7" name="object 7"/>
          <p:cNvSpPr/>
          <p:nvPr/>
        </p:nvSpPr>
        <p:spPr>
          <a:xfrm>
            <a:off x="1676268" y="4785491"/>
            <a:ext cx="400685" cy="161290"/>
          </a:xfrm>
          <a:custGeom>
            <a:avLst/>
            <a:gdLst/>
            <a:ahLst/>
            <a:cxnLst/>
            <a:rect l="l" t="t" r="r" b="b"/>
            <a:pathLst>
              <a:path w="400685" h="161289">
                <a:moveTo>
                  <a:pt x="317885" y="0"/>
                </a:moveTo>
                <a:lnTo>
                  <a:pt x="323849" y="35301"/>
                </a:lnTo>
                <a:lnTo>
                  <a:pt x="0" y="90296"/>
                </a:lnTo>
                <a:lnTo>
                  <a:pt x="11942" y="160781"/>
                </a:lnTo>
                <a:lnTo>
                  <a:pt x="335792" y="105786"/>
                </a:lnTo>
                <a:lnTo>
                  <a:pt x="366924" y="105786"/>
                </a:lnTo>
                <a:lnTo>
                  <a:pt x="400430" y="58542"/>
                </a:lnTo>
                <a:lnTo>
                  <a:pt x="317885" y="0"/>
                </a:lnTo>
                <a:close/>
              </a:path>
              <a:path w="400685" h="161289">
                <a:moveTo>
                  <a:pt x="366924" y="105786"/>
                </a:moveTo>
                <a:lnTo>
                  <a:pt x="335792" y="105786"/>
                </a:lnTo>
                <a:lnTo>
                  <a:pt x="341888" y="141088"/>
                </a:lnTo>
                <a:lnTo>
                  <a:pt x="366924" y="105786"/>
                </a:lnTo>
                <a:close/>
              </a:path>
            </a:pathLst>
          </a:custGeom>
          <a:solidFill>
            <a:srgbClr val="F79546"/>
          </a:solidFill>
        </p:spPr>
        <p:txBody>
          <a:bodyPr wrap="square" lIns="0" tIns="0" rIns="0" bIns="0" rtlCol="0"/>
          <a:lstStyle/>
          <a:p>
            <a:endParaRPr/>
          </a:p>
        </p:txBody>
      </p:sp>
      <p:sp>
        <p:nvSpPr>
          <p:cNvPr id="8" name="object 8"/>
          <p:cNvSpPr/>
          <p:nvPr/>
        </p:nvSpPr>
        <p:spPr>
          <a:xfrm>
            <a:off x="1676268" y="4785491"/>
            <a:ext cx="400685" cy="161290"/>
          </a:xfrm>
          <a:custGeom>
            <a:avLst/>
            <a:gdLst/>
            <a:ahLst/>
            <a:cxnLst/>
            <a:rect l="l" t="t" r="r" b="b"/>
            <a:pathLst>
              <a:path w="400685" h="161289">
                <a:moveTo>
                  <a:pt x="400430" y="58542"/>
                </a:moveTo>
                <a:lnTo>
                  <a:pt x="341888" y="141088"/>
                </a:lnTo>
                <a:lnTo>
                  <a:pt x="335792" y="105786"/>
                </a:lnTo>
                <a:lnTo>
                  <a:pt x="11942" y="160781"/>
                </a:lnTo>
                <a:lnTo>
                  <a:pt x="0" y="90296"/>
                </a:lnTo>
                <a:lnTo>
                  <a:pt x="323849" y="35301"/>
                </a:lnTo>
                <a:lnTo>
                  <a:pt x="317885" y="0"/>
                </a:lnTo>
                <a:lnTo>
                  <a:pt x="400430" y="58542"/>
                </a:lnTo>
                <a:close/>
              </a:path>
            </a:pathLst>
          </a:custGeom>
          <a:ln w="25399">
            <a:solidFill>
              <a:srgbClr val="B66C30"/>
            </a:solidFill>
          </a:ln>
        </p:spPr>
        <p:txBody>
          <a:bodyPr wrap="square" lIns="0" tIns="0" rIns="0" bIns="0" rtlCol="0"/>
          <a:lstStyle/>
          <a:p>
            <a:endParaRPr/>
          </a:p>
        </p:txBody>
      </p:sp>
      <p:sp>
        <p:nvSpPr>
          <p:cNvPr id="9" name="object 9"/>
          <p:cNvSpPr/>
          <p:nvPr/>
        </p:nvSpPr>
        <p:spPr>
          <a:xfrm>
            <a:off x="2368164" y="4660142"/>
            <a:ext cx="400685" cy="161290"/>
          </a:xfrm>
          <a:custGeom>
            <a:avLst/>
            <a:gdLst/>
            <a:ahLst/>
            <a:cxnLst/>
            <a:rect l="l" t="t" r="r" b="b"/>
            <a:pathLst>
              <a:path w="400685" h="161289">
                <a:moveTo>
                  <a:pt x="318016" y="0"/>
                </a:moveTo>
                <a:lnTo>
                  <a:pt x="323981" y="35301"/>
                </a:lnTo>
                <a:lnTo>
                  <a:pt x="0" y="90296"/>
                </a:lnTo>
                <a:lnTo>
                  <a:pt x="11942" y="160900"/>
                </a:lnTo>
                <a:lnTo>
                  <a:pt x="335923" y="105917"/>
                </a:lnTo>
                <a:lnTo>
                  <a:pt x="366980" y="105917"/>
                </a:lnTo>
                <a:lnTo>
                  <a:pt x="400562" y="58673"/>
                </a:lnTo>
                <a:lnTo>
                  <a:pt x="318016" y="0"/>
                </a:lnTo>
                <a:close/>
              </a:path>
              <a:path w="400685" h="161289">
                <a:moveTo>
                  <a:pt x="366980" y="105917"/>
                </a:moveTo>
                <a:lnTo>
                  <a:pt x="335923" y="105917"/>
                </a:lnTo>
                <a:lnTo>
                  <a:pt x="341888" y="141219"/>
                </a:lnTo>
                <a:lnTo>
                  <a:pt x="366980" y="105917"/>
                </a:lnTo>
                <a:close/>
              </a:path>
            </a:pathLst>
          </a:custGeom>
          <a:solidFill>
            <a:srgbClr val="F79546"/>
          </a:solidFill>
        </p:spPr>
        <p:txBody>
          <a:bodyPr wrap="square" lIns="0" tIns="0" rIns="0" bIns="0" rtlCol="0"/>
          <a:lstStyle/>
          <a:p>
            <a:endParaRPr/>
          </a:p>
        </p:txBody>
      </p:sp>
      <p:sp>
        <p:nvSpPr>
          <p:cNvPr id="10" name="object 10"/>
          <p:cNvSpPr/>
          <p:nvPr/>
        </p:nvSpPr>
        <p:spPr>
          <a:xfrm>
            <a:off x="2368164" y="4660142"/>
            <a:ext cx="400685" cy="161290"/>
          </a:xfrm>
          <a:custGeom>
            <a:avLst/>
            <a:gdLst/>
            <a:ahLst/>
            <a:cxnLst/>
            <a:rect l="l" t="t" r="r" b="b"/>
            <a:pathLst>
              <a:path w="400685" h="161289">
                <a:moveTo>
                  <a:pt x="400562" y="58673"/>
                </a:moveTo>
                <a:lnTo>
                  <a:pt x="341888" y="141219"/>
                </a:lnTo>
                <a:lnTo>
                  <a:pt x="335923" y="105917"/>
                </a:lnTo>
                <a:lnTo>
                  <a:pt x="11942" y="160900"/>
                </a:lnTo>
                <a:lnTo>
                  <a:pt x="0" y="90296"/>
                </a:lnTo>
                <a:lnTo>
                  <a:pt x="323981" y="35301"/>
                </a:lnTo>
                <a:lnTo>
                  <a:pt x="318016" y="0"/>
                </a:lnTo>
                <a:lnTo>
                  <a:pt x="400562" y="58673"/>
                </a:lnTo>
                <a:close/>
              </a:path>
            </a:pathLst>
          </a:custGeom>
          <a:ln w="25399">
            <a:solidFill>
              <a:srgbClr val="B66C30"/>
            </a:solidFill>
          </a:ln>
        </p:spPr>
        <p:txBody>
          <a:bodyPr wrap="square" lIns="0" tIns="0" rIns="0" bIns="0" rtlCol="0"/>
          <a:lstStyle/>
          <a:p>
            <a:endParaRPr/>
          </a:p>
        </p:txBody>
      </p:sp>
      <p:sp>
        <p:nvSpPr>
          <p:cNvPr id="11" name="object 11"/>
          <p:cNvSpPr/>
          <p:nvPr/>
        </p:nvSpPr>
        <p:spPr>
          <a:xfrm>
            <a:off x="3206374" y="4507742"/>
            <a:ext cx="400685" cy="161290"/>
          </a:xfrm>
          <a:custGeom>
            <a:avLst/>
            <a:gdLst/>
            <a:ahLst/>
            <a:cxnLst/>
            <a:rect l="l" t="t" r="r" b="b"/>
            <a:pathLst>
              <a:path w="400685" h="161289">
                <a:moveTo>
                  <a:pt x="317997" y="0"/>
                </a:moveTo>
                <a:lnTo>
                  <a:pt x="323971" y="35301"/>
                </a:lnTo>
                <a:lnTo>
                  <a:pt x="0" y="90296"/>
                </a:lnTo>
                <a:lnTo>
                  <a:pt x="11948" y="160900"/>
                </a:lnTo>
                <a:lnTo>
                  <a:pt x="335920" y="105917"/>
                </a:lnTo>
                <a:lnTo>
                  <a:pt x="366921" y="105917"/>
                </a:lnTo>
                <a:lnTo>
                  <a:pt x="400415" y="58673"/>
                </a:lnTo>
                <a:lnTo>
                  <a:pt x="317997" y="0"/>
                </a:lnTo>
                <a:close/>
              </a:path>
              <a:path w="400685" h="161289">
                <a:moveTo>
                  <a:pt x="366921" y="105917"/>
                </a:moveTo>
                <a:lnTo>
                  <a:pt x="335920" y="105917"/>
                </a:lnTo>
                <a:lnTo>
                  <a:pt x="341894" y="141219"/>
                </a:lnTo>
                <a:lnTo>
                  <a:pt x="366921" y="105917"/>
                </a:lnTo>
                <a:close/>
              </a:path>
            </a:pathLst>
          </a:custGeom>
          <a:solidFill>
            <a:srgbClr val="F79546"/>
          </a:solidFill>
        </p:spPr>
        <p:txBody>
          <a:bodyPr wrap="square" lIns="0" tIns="0" rIns="0" bIns="0" rtlCol="0"/>
          <a:lstStyle/>
          <a:p>
            <a:endParaRPr/>
          </a:p>
        </p:txBody>
      </p:sp>
      <p:sp>
        <p:nvSpPr>
          <p:cNvPr id="12" name="object 12"/>
          <p:cNvSpPr/>
          <p:nvPr/>
        </p:nvSpPr>
        <p:spPr>
          <a:xfrm>
            <a:off x="3206374" y="4507742"/>
            <a:ext cx="400685" cy="161290"/>
          </a:xfrm>
          <a:custGeom>
            <a:avLst/>
            <a:gdLst/>
            <a:ahLst/>
            <a:cxnLst/>
            <a:rect l="l" t="t" r="r" b="b"/>
            <a:pathLst>
              <a:path w="400685" h="161289">
                <a:moveTo>
                  <a:pt x="400415" y="58673"/>
                </a:moveTo>
                <a:lnTo>
                  <a:pt x="341894" y="141219"/>
                </a:lnTo>
                <a:lnTo>
                  <a:pt x="335920" y="105917"/>
                </a:lnTo>
                <a:lnTo>
                  <a:pt x="11948" y="160900"/>
                </a:lnTo>
                <a:lnTo>
                  <a:pt x="0" y="90296"/>
                </a:lnTo>
                <a:lnTo>
                  <a:pt x="323971" y="35301"/>
                </a:lnTo>
                <a:lnTo>
                  <a:pt x="317997" y="0"/>
                </a:lnTo>
                <a:lnTo>
                  <a:pt x="400415" y="58673"/>
                </a:lnTo>
                <a:close/>
              </a:path>
            </a:pathLst>
          </a:custGeom>
          <a:ln w="25399">
            <a:solidFill>
              <a:srgbClr val="B66C30"/>
            </a:solidFill>
          </a:ln>
        </p:spPr>
        <p:txBody>
          <a:bodyPr wrap="square" lIns="0" tIns="0" rIns="0" bIns="0" rtlCol="0"/>
          <a:lstStyle/>
          <a:p>
            <a:endParaRPr/>
          </a:p>
        </p:txBody>
      </p:sp>
      <p:sp>
        <p:nvSpPr>
          <p:cNvPr id="13" name="object 13"/>
          <p:cNvSpPr txBox="1"/>
          <p:nvPr/>
        </p:nvSpPr>
        <p:spPr>
          <a:xfrm>
            <a:off x="5870516" y="5208167"/>
            <a:ext cx="1930400" cy="1107996"/>
          </a:xfrm>
          <a:prstGeom prst="rect">
            <a:avLst/>
          </a:prstGeom>
        </p:spPr>
        <p:txBody>
          <a:bodyPr vert="horz" wrap="square" lIns="0" tIns="0" rIns="0" bIns="0" rtlCol="0">
            <a:spAutoFit/>
          </a:bodyPr>
          <a:lstStyle/>
          <a:p>
            <a:pPr marL="12700" marR="5080">
              <a:lnSpc>
                <a:spcPct val="100000"/>
              </a:lnSpc>
              <a:spcAft>
                <a:spcPts val="600"/>
              </a:spcAft>
            </a:pPr>
            <a:r>
              <a:rPr sz="1800" spc="-10" dirty="0">
                <a:solidFill>
                  <a:srgbClr val="176FB1"/>
                </a:solidFill>
                <a:latin typeface="Calibri"/>
                <a:cs typeface="Calibri"/>
              </a:rPr>
              <a:t>Η</a:t>
            </a:r>
            <a:r>
              <a:rPr sz="1800" dirty="0">
                <a:solidFill>
                  <a:srgbClr val="176FB1"/>
                </a:solidFill>
                <a:latin typeface="Calibri"/>
                <a:cs typeface="Calibri"/>
              </a:rPr>
              <a:t>πιότ</a:t>
            </a:r>
            <a:r>
              <a:rPr sz="1800" spc="-10" dirty="0">
                <a:solidFill>
                  <a:srgbClr val="176FB1"/>
                </a:solidFill>
                <a:latin typeface="Calibri"/>
                <a:cs typeface="Calibri"/>
              </a:rPr>
              <a:t>ε</a:t>
            </a:r>
            <a:r>
              <a:rPr sz="1800" dirty="0">
                <a:solidFill>
                  <a:srgbClr val="176FB1"/>
                </a:solidFill>
                <a:latin typeface="Calibri"/>
                <a:cs typeface="Calibri"/>
              </a:rPr>
              <a:t>ρ</a:t>
            </a:r>
            <a:r>
              <a:rPr sz="1800" spc="-10" dirty="0">
                <a:solidFill>
                  <a:srgbClr val="176FB1"/>
                </a:solidFill>
                <a:latin typeface="Calibri"/>
                <a:cs typeface="Calibri"/>
              </a:rPr>
              <a:t>ε</a:t>
            </a:r>
            <a:r>
              <a:rPr sz="1800" dirty="0">
                <a:solidFill>
                  <a:srgbClr val="176FB1"/>
                </a:solidFill>
                <a:latin typeface="Calibri"/>
                <a:cs typeface="Calibri"/>
              </a:rPr>
              <a:t>ς</a:t>
            </a:r>
            <a:r>
              <a:rPr sz="1800" spc="35" dirty="0">
                <a:solidFill>
                  <a:srgbClr val="176FB1"/>
                </a:solidFill>
                <a:latin typeface="Calibri"/>
                <a:cs typeface="Calibri"/>
              </a:rPr>
              <a:t> </a:t>
            </a:r>
            <a:r>
              <a:rPr sz="1800" dirty="0">
                <a:solidFill>
                  <a:srgbClr val="176FB1"/>
                </a:solidFill>
                <a:latin typeface="Calibri"/>
                <a:cs typeface="Calibri"/>
              </a:rPr>
              <a:t>συ</a:t>
            </a:r>
            <a:r>
              <a:rPr sz="1800" spc="-10" dirty="0">
                <a:solidFill>
                  <a:srgbClr val="176FB1"/>
                </a:solidFill>
                <a:latin typeface="Calibri"/>
                <a:cs typeface="Calibri"/>
              </a:rPr>
              <a:t>ν</a:t>
            </a:r>
            <a:r>
              <a:rPr sz="1800" dirty="0">
                <a:solidFill>
                  <a:srgbClr val="176FB1"/>
                </a:solidFill>
                <a:latin typeface="Calibri"/>
                <a:cs typeface="Calibri"/>
              </a:rPr>
              <a:t>θ</a:t>
            </a:r>
            <a:r>
              <a:rPr sz="1800" spc="5" dirty="0">
                <a:solidFill>
                  <a:srgbClr val="176FB1"/>
                </a:solidFill>
                <a:latin typeface="Calibri"/>
                <a:cs typeface="Calibri"/>
              </a:rPr>
              <a:t>ή</a:t>
            </a:r>
            <a:r>
              <a:rPr sz="1800" spc="-30" dirty="0">
                <a:solidFill>
                  <a:srgbClr val="176FB1"/>
                </a:solidFill>
                <a:latin typeface="Calibri"/>
                <a:cs typeface="Calibri"/>
              </a:rPr>
              <a:t>κ</a:t>
            </a:r>
            <a:r>
              <a:rPr sz="1800" dirty="0">
                <a:solidFill>
                  <a:srgbClr val="176FB1"/>
                </a:solidFill>
                <a:latin typeface="Calibri"/>
                <a:cs typeface="Calibri"/>
              </a:rPr>
              <a:t>ες Μ</a:t>
            </a:r>
            <a:r>
              <a:rPr sz="1800" spc="-10" dirty="0">
                <a:solidFill>
                  <a:srgbClr val="176FB1"/>
                </a:solidFill>
                <a:latin typeface="Calibri"/>
                <a:cs typeface="Calibri"/>
              </a:rPr>
              <a:t>ε</a:t>
            </a:r>
            <a:r>
              <a:rPr sz="1800" dirty="0">
                <a:solidFill>
                  <a:srgbClr val="176FB1"/>
                </a:solidFill>
                <a:latin typeface="Calibri"/>
                <a:cs typeface="Calibri"/>
              </a:rPr>
              <a:t>ι</a:t>
            </a:r>
            <a:r>
              <a:rPr sz="1800" spc="-10" dirty="0">
                <a:solidFill>
                  <a:srgbClr val="176FB1"/>
                </a:solidFill>
                <a:latin typeface="Calibri"/>
                <a:cs typeface="Calibri"/>
              </a:rPr>
              <a:t>ωμ</a:t>
            </a:r>
            <a:r>
              <a:rPr sz="1800" dirty="0">
                <a:solidFill>
                  <a:srgbClr val="176FB1"/>
                </a:solidFill>
                <a:latin typeface="Calibri"/>
                <a:cs typeface="Calibri"/>
              </a:rPr>
              <a:t>έ</a:t>
            </a:r>
            <a:r>
              <a:rPr sz="1800" spc="-10" dirty="0">
                <a:solidFill>
                  <a:srgbClr val="176FB1"/>
                </a:solidFill>
                <a:latin typeface="Calibri"/>
                <a:cs typeface="Calibri"/>
              </a:rPr>
              <a:t>ν</a:t>
            </a:r>
            <a:r>
              <a:rPr sz="1800" dirty="0">
                <a:solidFill>
                  <a:srgbClr val="176FB1"/>
                </a:solidFill>
                <a:latin typeface="Calibri"/>
                <a:cs typeface="Calibri"/>
              </a:rPr>
              <a:t>η</a:t>
            </a:r>
            <a:r>
              <a:rPr sz="1800" spc="35" dirty="0">
                <a:solidFill>
                  <a:srgbClr val="176FB1"/>
                </a:solidFill>
                <a:latin typeface="Calibri"/>
                <a:cs typeface="Calibri"/>
              </a:rPr>
              <a:t> </a:t>
            </a:r>
            <a:r>
              <a:rPr sz="1800" spc="-10" dirty="0" err="1">
                <a:solidFill>
                  <a:srgbClr val="176FB1"/>
                </a:solidFill>
                <a:latin typeface="Calibri"/>
                <a:cs typeface="Calibri"/>
              </a:rPr>
              <a:t>θ</a:t>
            </a:r>
            <a:r>
              <a:rPr sz="1800" dirty="0" err="1">
                <a:solidFill>
                  <a:srgbClr val="176FB1"/>
                </a:solidFill>
                <a:latin typeface="Calibri"/>
                <a:cs typeface="Calibri"/>
              </a:rPr>
              <a:t>ρ</a:t>
            </a:r>
            <a:r>
              <a:rPr sz="1800" dirty="0">
                <a:solidFill>
                  <a:srgbClr val="176FB1"/>
                </a:solidFill>
                <a:latin typeface="Calibri"/>
                <a:cs typeface="Calibri"/>
              </a:rPr>
              <a:t>α</a:t>
            </a:r>
            <a:r>
              <a:rPr sz="1800" spc="-10" dirty="0">
                <a:solidFill>
                  <a:srgbClr val="176FB1"/>
                </a:solidFill>
                <a:latin typeface="Calibri"/>
                <a:cs typeface="Calibri"/>
              </a:rPr>
              <a:t>υ</a:t>
            </a:r>
            <a:r>
              <a:rPr sz="1800" dirty="0">
                <a:solidFill>
                  <a:srgbClr val="176FB1"/>
                </a:solidFill>
                <a:latin typeface="Calibri"/>
                <a:cs typeface="Calibri"/>
              </a:rPr>
              <a:t>ση </a:t>
            </a:r>
            <a:r>
              <a:rPr lang="el-GR" sz="1800" dirty="0">
                <a:solidFill>
                  <a:srgbClr val="176FB1"/>
                </a:solidFill>
                <a:latin typeface="Calibri"/>
                <a:cs typeface="Calibri"/>
              </a:rPr>
              <a:t>Αλλαγές </a:t>
            </a:r>
            <a:r>
              <a:rPr sz="1800" spc="15" dirty="0">
                <a:solidFill>
                  <a:srgbClr val="176FB1"/>
                </a:solidFill>
                <a:latin typeface="Calibri"/>
                <a:cs typeface="Calibri"/>
              </a:rPr>
              <a:t> </a:t>
            </a:r>
            <a:r>
              <a:rPr sz="1800" dirty="0">
                <a:solidFill>
                  <a:srgbClr val="176FB1"/>
                </a:solidFill>
                <a:latin typeface="Calibri"/>
                <a:cs typeface="Calibri"/>
              </a:rPr>
              <a:t>υβώ</a:t>
            </a:r>
            <a:r>
              <a:rPr sz="1800" spc="-25" dirty="0">
                <a:solidFill>
                  <a:srgbClr val="176FB1"/>
                </a:solidFill>
                <a:latin typeface="Calibri"/>
                <a:cs typeface="Calibri"/>
              </a:rPr>
              <a:t>μ</a:t>
            </a:r>
            <a:r>
              <a:rPr sz="1800" dirty="0">
                <a:solidFill>
                  <a:srgbClr val="176FB1"/>
                </a:solidFill>
                <a:latin typeface="Calibri"/>
                <a:cs typeface="Calibri"/>
              </a:rPr>
              <a:t>α</a:t>
            </a:r>
            <a:r>
              <a:rPr sz="1800" spc="-15" dirty="0">
                <a:solidFill>
                  <a:srgbClr val="176FB1"/>
                </a:solidFill>
                <a:latin typeface="Calibri"/>
                <a:cs typeface="Calibri"/>
              </a:rPr>
              <a:t>τ</a:t>
            </a:r>
            <a:r>
              <a:rPr sz="1800" dirty="0">
                <a:solidFill>
                  <a:srgbClr val="176FB1"/>
                </a:solidFill>
                <a:latin typeface="Calibri"/>
                <a:cs typeface="Calibri"/>
              </a:rPr>
              <a:t>ος Ανάπ</a:t>
            </a:r>
            <a:r>
              <a:rPr sz="1800" spc="-35" dirty="0">
                <a:solidFill>
                  <a:srgbClr val="176FB1"/>
                </a:solidFill>
                <a:latin typeface="Calibri"/>
                <a:cs typeface="Calibri"/>
              </a:rPr>
              <a:t>λ</a:t>
            </a:r>
            <a:r>
              <a:rPr sz="1800" spc="-15" dirty="0">
                <a:solidFill>
                  <a:srgbClr val="176FB1"/>
                </a:solidFill>
                <a:latin typeface="Calibri"/>
                <a:cs typeface="Calibri"/>
              </a:rPr>
              <a:t>α</a:t>
            </a:r>
            <a:r>
              <a:rPr sz="1800" dirty="0">
                <a:solidFill>
                  <a:srgbClr val="176FB1"/>
                </a:solidFill>
                <a:latin typeface="Calibri"/>
                <a:cs typeface="Calibri"/>
              </a:rPr>
              <a:t>ση</a:t>
            </a:r>
            <a:r>
              <a:rPr sz="1800" spc="25" dirty="0">
                <a:solidFill>
                  <a:srgbClr val="176FB1"/>
                </a:solidFill>
                <a:latin typeface="Calibri"/>
                <a:cs typeface="Calibri"/>
              </a:rPr>
              <a:t> </a:t>
            </a:r>
            <a:r>
              <a:rPr sz="1800" spc="-10" dirty="0">
                <a:solidFill>
                  <a:srgbClr val="176FB1"/>
                </a:solidFill>
                <a:latin typeface="Calibri"/>
                <a:cs typeface="Calibri"/>
              </a:rPr>
              <a:t>μ</a:t>
            </a:r>
            <a:r>
              <a:rPr sz="1800" dirty="0">
                <a:solidFill>
                  <a:srgbClr val="176FB1"/>
                </a:solidFill>
                <a:latin typeface="Calibri"/>
                <a:cs typeface="Calibri"/>
              </a:rPr>
              <a:t>ε</a:t>
            </a:r>
            <a:r>
              <a:rPr sz="1800" spc="-20" dirty="0">
                <a:solidFill>
                  <a:srgbClr val="176FB1"/>
                </a:solidFill>
                <a:latin typeface="Calibri"/>
                <a:cs typeface="Calibri"/>
              </a:rPr>
              <a:t>τ</a:t>
            </a:r>
            <a:r>
              <a:rPr sz="1800" dirty="0">
                <a:solidFill>
                  <a:srgbClr val="176FB1"/>
                </a:solidFill>
                <a:latin typeface="Calibri"/>
                <a:cs typeface="Calibri"/>
              </a:rPr>
              <a:t>ώπου</a:t>
            </a:r>
          </a:p>
        </p:txBody>
      </p:sp>
      <p:sp>
        <p:nvSpPr>
          <p:cNvPr id="14" name="object 14"/>
          <p:cNvSpPr/>
          <p:nvPr/>
        </p:nvSpPr>
        <p:spPr>
          <a:xfrm>
            <a:off x="601980" y="1717548"/>
            <a:ext cx="8542020" cy="343357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45413" y="1753362"/>
            <a:ext cx="8498840" cy="3322320"/>
          </a:xfrm>
          <a:custGeom>
            <a:avLst/>
            <a:gdLst/>
            <a:ahLst/>
            <a:cxnLst/>
            <a:rect l="l" t="t" r="r" b="b"/>
            <a:pathLst>
              <a:path w="849884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82"/>
                </a:lnTo>
                <a:lnTo>
                  <a:pt x="1169757" y="3282367"/>
                </a:lnTo>
                <a:lnTo>
                  <a:pt x="1155301" y="3285911"/>
                </a:lnTo>
                <a:lnTo>
                  <a:pt x="1116491" y="3295693"/>
                </a:lnTo>
                <a:lnTo>
                  <a:pt x="1100673" y="3300766"/>
                </a:lnTo>
                <a:lnTo>
                  <a:pt x="1104101" y="3300648"/>
                </a:lnTo>
                <a:lnTo>
                  <a:pt x="1151254" y="3292575"/>
                </a:lnTo>
                <a:lnTo>
                  <a:pt x="1221110" y="3279127"/>
                </a:lnTo>
                <a:lnTo>
                  <a:pt x="1269872" y="3269491"/>
                </a:lnTo>
                <a:lnTo>
                  <a:pt x="3369563" y="2842010"/>
                </a:lnTo>
                <a:lnTo>
                  <a:pt x="3856725" y="2397120"/>
                </a:lnTo>
                <a:lnTo>
                  <a:pt x="4447671" y="2246244"/>
                </a:lnTo>
                <a:lnTo>
                  <a:pt x="6424818" y="2062352"/>
                </a:lnTo>
                <a:lnTo>
                  <a:pt x="6516797" y="2016165"/>
                </a:lnTo>
                <a:lnTo>
                  <a:pt x="6604297" y="1968319"/>
                </a:lnTo>
                <a:lnTo>
                  <a:pt x="6687553" y="1919042"/>
                </a:lnTo>
                <a:lnTo>
                  <a:pt x="6766802" y="1868560"/>
                </a:lnTo>
                <a:lnTo>
                  <a:pt x="6842278" y="1817098"/>
                </a:lnTo>
                <a:lnTo>
                  <a:pt x="6914219" y="1764882"/>
                </a:lnTo>
                <a:lnTo>
                  <a:pt x="6982859" y="1712140"/>
                </a:lnTo>
                <a:lnTo>
                  <a:pt x="7048434" y="1659096"/>
                </a:lnTo>
                <a:lnTo>
                  <a:pt x="7111180" y="1605978"/>
                </a:lnTo>
                <a:lnTo>
                  <a:pt x="7171334" y="1553011"/>
                </a:lnTo>
                <a:lnTo>
                  <a:pt x="7229130" y="1500421"/>
                </a:lnTo>
                <a:lnTo>
                  <a:pt x="7284804" y="1448434"/>
                </a:lnTo>
                <a:lnTo>
                  <a:pt x="7338593" y="1397277"/>
                </a:lnTo>
                <a:lnTo>
                  <a:pt x="7390732" y="1347176"/>
                </a:lnTo>
                <a:lnTo>
                  <a:pt x="7441456" y="1298356"/>
                </a:lnTo>
                <a:lnTo>
                  <a:pt x="7491002" y="1251045"/>
                </a:lnTo>
                <a:lnTo>
                  <a:pt x="7539606" y="1205467"/>
                </a:lnTo>
                <a:lnTo>
                  <a:pt x="7587502" y="1161849"/>
                </a:lnTo>
                <a:lnTo>
                  <a:pt x="7634927" y="1120418"/>
                </a:lnTo>
                <a:lnTo>
                  <a:pt x="7682118" y="1081399"/>
                </a:lnTo>
                <a:lnTo>
                  <a:pt x="7908432" y="565922"/>
                </a:lnTo>
                <a:lnTo>
                  <a:pt x="8059308" y="176021"/>
                </a:lnTo>
                <a:lnTo>
                  <a:pt x="8134746" y="25145"/>
                </a:lnTo>
                <a:lnTo>
                  <a:pt x="8323325" y="0"/>
                </a:lnTo>
                <a:lnTo>
                  <a:pt x="8423909" y="87995"/>
                </a:lnTo>
                <a:lnTo>
                  <a:pt x="8498586" y="299593"/>
                </a:lnTo>
              </a:path>
            </a:pathLst>
          </a:custGeom>
          <a:ln w="25907">
            <a:solidFill>
              <a:srgbClr val="77923B"/>
            </a:solidFill>
            <a:prstDash val="lgDash"/>
          </a:ln>
        </p:spPr>
        <p:txBody>
          <a:bodyPr wrap="square" lIns="0" tIns="0" rIns="0" bIns="0" rtlCol="0"/>
          <a:lstStyle/>
          <a:p>
            <a:endParaRPr/>
          </a:p>
        </p:txBody>
      </p:sp>
      <p:sp>
        <p:nvSpPr>
          <p:cNvPr id="16" name="object 16"/>
          <p:cNvSpPr/>
          <p:nvPr/>
        </p:nvSpPr>
        <p:spPr>
          <a:xfrm>
            <a:off x="4654174" y="3593348"/>
            <a:ext cx="400685" cy="161290"/>
          </a:xfrm>
          <a:custGeom>
            <a:avLst/>
            <a:gdLst/>
            <a:ahLst/>
            <a:cxnLst/>
            <a:rect l="l" t="t" r="r" b="b"/>
            <a:pathLst>
              <a:path w="400685" h="161289">
                <a:moveTo>
                  <a:pt x="317997" y="0"/>
                </a:moveTo>
                <a:lnTo>
                  <a:pt x="323971" y="35295"/>
                </a:lnTo>
                <a:lnTo>
                  <a:pt x="0" y="90281"/>
                </a:lnTo>
                <a:lnTo>
                  <a:pt x="11948" y="160903"/>
                </a:lnTo>
                <a:lnTo>
                  <a:pt x="335920" y="105917"/>
                </a:lnTo>
                <a:lnTo>
                  <a:pt x="366919" y="105917"/>
                </a:lnTo>
                <a:lnTo>
                  <a:pt x="400415" y="58673"/>
                </a:lnTo>
                <a:lnTo>
                  <a:pt x="317997" y="0"/>
                </a:lnTo>
                <a:close/>
              </a:path>
              <a:path w="400685" h="161289">
                <a:moveTo>
                  <a:pt x="366919" y="105917"/>
                </a:moveTo>
                <a:lnTo>
                  <a:pt x="335920" y="105917"/>
                </a:lnTo>
                <a:lnTo>
                  <a:pt x="341894" y="141213"/>
                </a:lnTo>
                <a:lnTo>
                  <a:pt x="366919" y="105917"/>
                </a:lnTo>
                <a:close/>
              </a:path>
            </a:pathLst>
          </a:custGeom>
          <a:solidFill>
            <a:srgbClr val="F79546"/>
          </a:solidFill>
        </p:spPr>
        <p:txBody>
          <a:bodyPr wrap="square" lIns="0" tIns="0" rIns="0" bIns="0" rtlCol="0"/>
          <a:lstStyle/>
          <a:p>
            <a:endParaRPr/>
          </a:p>
        </p:txBody>
      </p:sp>
      <p:sp>
        <p:nvSpPr>
          <p:cNvPr id="17" name="object 17"/>
          <p:cNvSpPr/>
          <p:nvPr/>
        </p:nvSpPr>
        <p:spPr>
          <a:xfrm>
            <a:off x="4654174" y="3593348"/>
            <a:ext cx="400685" cy="161290"/>
          </a:xfrm>
          <a:custGeom>
            <a:avLst/>
            <a:gdLst/>
            <a:ahLst/>
            <a:cxnLst/>
            <a:rect l="l" t="t" r="r" b="b"/>
            <a:pathLst>
              <a:path w="400685" h="161289">
                <a:moveTo>
                  <a:pt x="400415" y="58673"/>
                </a:moveTo>
                <a:lnTo>
                  <a:pt x="341894" y="141213"/>
                </a:lnTo>
                <a:lnTo>
                  <a:pt x="335920" y="105917"/>
                </a:lnTo>
                <a:lnTo>
                  <a:pt x="11948" y="160903"/>
                </a:lnTo>
                <a:lnTo>
                  <a:pt x="0" y="90281"/>
                </a:lnTo>
                <a:lnTo>
                  <a:pt x="323971" y="35295"/>
                </a:lnTo>
                <a:lnTo>
                  <a:pt x="317997" y="0"/>
                </a:lnTo>
                <a:lnTo>
                  <a:pt x="400415" y="58673"/>
                </a:lnTo>
                <a:close/>
              </a:path>
            </a:pathLst>
          </a:custGeom>
          <a:ln w="25399">
            <a:solidFill>
              <a:srgbClr val="B66C30"/>
            </a:solidFill>
          </a:ln>
        </p:spPr>
        <p:txBody>
          <a:bodyPr wrap="square" lIns="0" tIns="0" rIns="0" bIns="0" rtlCol="0"/>
          <a:lstStyle/>
          <a:p>
            <a:endParaRPr/>
          </a:p>
        </p:txBody>
      </p:sp>
      <p:sp>
        <p:nvSpPr>
          <p:cNvPr id="18" name="object 18"/>
          <p:cNvSpPr/>
          <p:nvPr/>
        </p:nvSpPr>
        <p:spPr>
          <a:xfrm>
            <a:off x="6635374" y="3593348"/>
            <a:ext cx="400685" cy="161290"/>
          </a:xfrm>
          <a:custGeom>
            <a:avLst/>
            <a:gdLst/>
            <a:ahLst/>
            <a:cxnLst/>
            <a:rect l="l" t="t" r="r" b="b"/>
            <a:pathLst>
              <a:path w="400684" h="161289">
                <a:moveTo>
                  <a:pt x="317997" y="0"/>
                </a:moveTo>
                <a:lnTo>
                  <a:pt x="323971" y="35295"/>
                </a:lnTo>
                <a:lnTo>
                  <a:pt x="0" y="90281"/>
                </a:lnTo>
                <a:lnTo>
                  <a:pt x="11948" y="160903"/>
                </a:lnTo>
                <a:lnTo>
                  <a:pt x="335920" y="105917"/>
                </a:lnTo>
                <a:lnTo>
                  <a:pt x="366919" y="105917"/>
                </a:lnTo>
                <a:lnTo>
                  <a:pt x="400415" y="58673"/>
                </a:lnTo>
                <a:lnTo>
                  <a:pt x="317997" y="0"/>
                </a:lnTo>
                <a:close/>
              </a:path>
              <a:path w="400684" h="161289">
                <a:moveTo>
                  <a:pt x="366919" y="105917"/>
                </a:moveTo>
                <a:lnTo>
                  <a:pt x="335920" y="105917"/>
                </a:lnTo>
                <a:lnTo>
                  <a:pt x="341894" y="141213"/>
                </a:lnTo>
                <a:lnTo>
                  <a:pt x="366919" y="105917"/>
                </a:lnTo>
                <a:close/>
              </a:path>
            </a:pathLst>
          </a:custGeom>
          <a:solidFill>
            <a:srgbClr val="F79546"/>
          </a:solidFill>
        </p:spPr>
        <p:txBody>
          <a:bodyPr wrap="square" lIns="0" tIns="0" rIns="0" bIns="0" rtlCol="0"/>
          <a:lstStyle/>
          <a:p>
            <a:endParaRPr/>
          </a:p>
        </p:txBody>
      </p:sp>
      <p:sp>
        <p:nvSpPr>
          <p:cNvPr id="19" name="object 19"/>
          <p:cNvSpPr/>
          <p:nvPr/>
        </p:nvSpPr>
        <p:spPr>
          <a:xfrm>
            <a:off x="6635374" y="3593348"/>
            <a:ext cx="400685" cy="161290"/>
          </a:xfrm>
          <a:custGeom>
            <a:avLst/>
            <a:gdLst/>
            <a:ahLst/>
            <a:cxnLst/>
            <a:rect l="l" t="t" r="r" b="b"/>
            <a:pathLst>
              <a:path w="400684" h="161289">
                <a:moveTo>
                  <a:pt x="400415" y="58673"/>
                </a:moveTo>
                <a:lnTo>
                  <a:pt x="341894" y="141213"/>
                </a:lnTo>
                <a:lnTo>
                  <a:pt x="335920" y="105917"/>
                </a:lnTo>
                <a:lnTo>
                  <a:pt x="11948" y="160903"/>
                </a:lnTo>
                <a:lnTo>
                  <a:pt x="0" y="90281"/>
                </a:lnTo>
                <a:lnTo>
                  <a:pt x="323971" y="35295"/>
                </a:lnTo>
                <a:lnTo>
                  <a:pt x="317997" y="0"/>
                </a:lnTo>
                <a:lnTo>
                  <a:pt x="400415" y="58673"/>
                </a:lnTo>
                <a:close/>
              </a:path>
            </a:pathLst>
          </a:custGeom>
          <a:ln w="25399">
            <a:solidFill>
              <a:srgbClr val="B66C30"/>
            </a:solidFill>
          </a:ln>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2771800" y="5661248"/>
            <a:ext cx="3494762" cy="338554"/>
          </a:xfrm>
          <a:prstGeom prst="rect">
            <a:avLst/>
          </a:prstGeom>
          <a:noFill/>
          <a:ln w="9525">
            <a:noFill/>
            <a:miter lim="800000"/>
            <a:headEnd/>
            <a:tailEnd/>
          </a:ln>
          <a:effectLst/>
        </p:spPr>
        <p:txBody>
          <a:bodyPr wrap="square">
            <a:spAutoFit/>
          </a:bodyPr>
          <a:lstStyle/>
          <a:p>
            <a:pPr fontAlgn="auto">
              <a:lnSpc>
                <a:spcPct val="80000"/>
              </a:lnSpc>
              <a:spcBef>
                <a:spcPts val="0"/>
              </a:spcBef>
              <a:spcAft>
                <a:spcPts val="0"/>
              </a:spcAft>
            </a:pPr>
            <a:r>
              <a:rPr lang="el-GR" sz="2000" dirty="0">
                <a:solidFill>
                  <a:prstClr val="black"/>
                </a:solidFill>
                <a:latin typeface="Calibri"/>
              </a:rPr>
              <a:t>Το χειμερινό και θερινό προφίλ. </a:t>
            </a:r>
            <a:endParaRPr lang="en-GB" sz="2000" dirty="0">
              <a:solidFill>
                <a:prstClr val="black"/>
              </a:solidFill>
              <a:latin typeface="Calibri"/>
            </a:endParaRPr>
          </a:p>
        </p:txBody>
      </p:sp>
      <p:pic>
        <p:nvPicPr>
          <p:cNvPr id="9" name="5 - Εικόνα" descr="corr fig.png"/>
          <p:cNvPicPr>
            <a:picLocks noChangeAspect="1"/>
          </p:cNvPicPr>
          <p:nvPr/>
        </p:nvPicPr>
        <p:blipFill>
          <a:blip r:embed="rId2" cstate="print"/>
          <a:srcRect/>
          <a:stretch>
            <a:fillRect/>
          </a:stretch>
        </p:blipFill>
        <p:spPr bwMode="auto">
          <a:xfrm>
            <a:off x="827584" y="1556792"/>
            <a:ext cx="7283722" cy="3750531"/>
          </a:xfrm>
          <a:prstGeom prst="rect">
            <a:avLst/>
          </a:prstGeom>
          <a:noFill/>
          <a:ln w="9525">
            <a:noFill/>
            <a:miter lim="800000"/>
            <a:headEnd/>
            <a:tailEnd/>
          </a:ln>
        </p:spPr>
      </p:pic>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defRPr/>
            </a:pPr>
            <a:r>
              <a:rPr lang="el-GR" sz="2800" b="1" dirty="0" err="1">
                <a:solidFill>
                  <a:sysClr val="windowText" lastClr="000000"/>
                </a:solidFill>
                <a:latin typeface="Calibri"/>
              </a:rPr>
              <a:t>Στερεομεταφορά</a:t>
            </a:r>
            <a:r>
              <a:rPr lang="el-GR" sz="2800" b="1" dirty="0">
                <a:solidFill>
                  <a:sysClr val="windowText" lastClr="000000"/>
                </a:solidFill>
                <a:latin typeface="Calibri"/>
              </a:rPr>
              <a:t> εγκάρσια στην ακτή</a:t>
            </a:r>
            <a:endParaRPr lang="el-GR" sz="2800" b="1" dirty="0">
              <a:solidFill>
                <a:sysClr val="windowText" lastClr="000000"/>
              </a:solidFill>
              <a:latin typeface="Bookman Old Style" pitchFamily="18" charset="0"/>
            </a:endParaRPr>
          </a:p>
        </p:txBody>
      </p:sp>
      <p:cxnSp>
        <p:nvCxnSpPr>
          <p:cNvPr id="12" name="11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3"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4" name="13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5"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81" name="Rectangle 5"/>
          <p:cNvSpPr>
            <a:spLocks noChangeArrowheads="1"/>
          </p:cNvSpPr>
          <p:nvPr/>
        </p:nvSpPr>
        <p:spPr bwMode="auto">
          <a:xfrm>
            <a:off x="323528" y="980728"/>
            <a:ext cx="8352284" cy="1169551"/>
          </a:xfrm>
          <a:prstGeom prst="rect">
            <a:avLst/>
          </a:prstGeom>
          <a:noFill/>
          <a:ln w="9525" algn="ctr">
            <a:noFill/>
            <a:miter lim="800000"/>
            <a:headEnd/>
            <a:tailEnd/>
          </a:ln>
          <a:effectLst/>
        </p:spPr>
        <p:txBody>
          <a:bodyPr wrap="square">
            <a:spAutoFit/>
          </a:bodyPr>
          <a:lstStyle/>
          <a:p>
            <a:pPr algn="justLow">
              <a:spcBef>
                <a:spcPts val="0"/>
              </a:spcBef>
            </a:pPr>
            <a:r>
              <a:rPr lang="el-GR" sz="1800" dirty="0">
                <a:latin typeface="Calibri" pitchFamily="34" charset="0"/>
                <a:cs typeface="Calibri" pitchFamily="34" charset="0"/>
              </a:rPr>
              <a:t>Κριτήριο διάβρωσης/ πρόσχωσης ανάλογα με την καμπυλότητα του κύματος και την φύση του υλικού του πυθμένα. </a:t>
            </a:r>
            <a:endParaRPr lang="en-US" sz="1800" dirty="0">
              <a:latin typeface="Calibri" pitchFamily="34" charset="0"/>
              <a:cs typeface="Calibri" pitchFamily="34" charset="0"/>
            </a:endParaRPr>
          </a:p>
          <a:p>
            <a:pPr algn="justLow">
              <a:spcBef>
                <a:spcPts val="0"/>
              </a:spcBef>
            </a:pPr>
            <a:endParaRPr lang="el-GR" sz="1400" dirty="0">
              <a:latin typeface="Calibri" pitchFamily="34" charset="0"/>
              <a:cs typeface="Calibri" pitchFamily="34" charset="0"/>
            </a:endParaRPr>
          </a:p>
          <a:p>
            <a:pPr algn="justLow">
              <a:spcBef>
                <a:spcPts val="0"/>
              </a:spcBef>
            </a:pPr>
            <a:r>
              <a:rPr lang="el-GR" sz="2000" dirty="0">
                <a:solidFill>
                  <a:srgbClr val="176FB1"/>
                </a:solidFill>
                <a:latin typeface="Calibri" pitchFamily="34" charset="0"/>
                <a:cs typeface="Calibri" pitchFamily="34" charset="0"/>
              </a:rPr>
              <a:t>	</a:t>
            </a:r>
            <a:r>
              <a:rPr lang="el-GR" sz="2000" b="1" u="sng" dirty="0">
                <a:solidFill>
                  <a:srgbClr val="176FB1"/>
                </a:solidFill>
                <a:latin typeface="Calibri" pitchFamily="34" charset="0"/>
                <a:cs typeface="Calibri" pitchFamily="34" charset="0"/>
              </a:rPr>
              <a:t>Σχέση </a:t>
            </a:r>
            <a:r>
              <a:rPr lang="en-US" sz="2000" b="1" u="sng" dirty="0">
                <a:solidFill>
                  <a:srgbClr val="176FB1"/>
                </a:solidFill>
                <a:latin typeface="Calibri" pitchFamily="34" charset="0"/>
                <a:cs typeface="Calibri" pitchFamily="34" charset="0"/>
              </a:rPr>
              <a:t>Dean</a:t>
            </a:r>
            <a:endParaRPr lang="el-GR" sz="2000" b="1" u="sng" dirty="0">
              <a:solidFill>
                <a:srgbClr val="176FB1"/>
              </a:solidFill>
              <a:latin typeface="Calibri" pitchFamily="34" charset="0"/>
              <a:cs typeface="Calibri" pitchFamily="34" charset="0"/>
            </a:endParaRPr>
          </a:p>
        </p:txBody>
      </p:sp>
      <p:sp>
        <p:nvSpPr>
          <p:cNvPr id="152582" name="Rectangle 6"/>
          <p:cNvSpPr>
            <a:spLocks noChangeArrowheads="1"/>
          </p:cNvSpPr>
          <p:nvPr/>
        </p:nvSpPr>
        <p:spPr bwMode="auto">
          <a:xfrm>
            <a:off x="611560" y="4437112"/>
            <a:ext cx="3043269" cy="437043"/>
          </a:xfrm>
          <a:prstGeom prst="rect">
            <a:avLst/>
          </a:prstGeom>
          <a:noFill/>
          <a:ln w="25400" algn="ctr">
            <a:noFill/>
            <a:miter lim="800000"/>
            <a:headEnd/>
            <a:tailEnd/>
          </a:ln>
          <a:effectLst/>
        </p:spPr>
        <p:txBody>
          <a:bodyPr wrap="none">
            <a:spAutoFit/>
          </a:bodyPr>
          <a:lstStyle/>
          <a:p>
            <a:pPr>
              <a:lnSpc>
                <a:spcPct val="120000"/>
              </a:lnSpc>
              <a:spcBef>
                <a:spcPct val="40000"/>
              </a:spcBef>
            </a:pPr>
            <a:r>
              <a:rPr lang="el-GR" sz="2000" b="1" u="sng" dirty="0">
                <a:solidFill>
                  <a:srgbClr val="176FB1"/>
                </a:solidFill>
                <a:latin typeface="Calibri" pitchFamily="34" charset="0"/>
                <a:cs typeface="Calibri" pitchFamily="34" charset="0"/>
              </a:rPr>
              <a:t>Σχέση </a:t>
            </a:r>
            <a:r>
              <a:rPr lang="el-GR" sz="2000" b="1" u="sng" dirty="0" err="1">
                <a:solidFill>
                  <a:srgbClr val="176FB1"/>
                </a:solidFill>
                <a:latin typeface="Calibri" pitchFamily="34" charset="0"/>
                <a:cs typeface="Calibri" pitchFamily="34" charset="0"/>
              </a:rPr>
              <a:t>Sunamura</a:t>
            </a:r>
            <a:r>
              <a:rPr lang="el-GR" sz="2000" b="1" u="sng" dirty="0">
                <a:solidFill>
                  <a:srgbClr val="176FB1"/>
                </a:solidFill>
                <a:latin typeface="Calibri" pitchFamily="34" charset="0"/>
                <a:cs typeface="Calibri" pitchFamily="34" charset="0"/>
              </a:rPr>
              <a:t>-</a:t>
            </a:r>
            <a:r>
              <a:rPr lang="el-GR" sz="2000" b="1" u="sng" dirty="0" err="1">
                <a:solidFill>
                  <a:srgbClr val="176FB1"/>
                </a:solidFill>
                <a:latin typeface="Calibri" pitchFamily="34" charset="0"/>
                <a:cs typeface="Calibri" pitchFamily="34" charset="0"/>
              </a:rPr>
              <a:t>Horikawa</a:t>
            </a:r>
            <a:endParaRPr lang="el-GR" sz="2000" b="1" u="sng" dirty="0">
              <a:solidFill>
                <a:srgbClr val="176FB1"/>
              </a:solidFill>
              <a:latin typeface="Calibri" pitchFamily="34" charset="0"/>
              <a:cs typeface="Calibri" pitchFamily="34" charset="0"/>
            </a:endParaRPr>
          </a:p>
        </p:txBody>
      </p:sp>
      <p:sp>
        <p:nvSpPr>
          <p:cNvPr id="152584" name="Rectangle 8"/>
          <p:cNvSpPr>
            <a:spLocks noChangeArrowheads="1"/>
          </p:cNvSpPr>
          <p:nvPr/>
        </p:nvSpPr>
        <p:spPr bwMode="auto">
          <a:xfrm>
            <a:off x="539552" y="3501008"/>
            <a:ext cx="7920880" cy="646331"/>
          </a:xfrm>
          <a:prstGeom prst="rect">
            <a:avLst/>
          </a:prstGeom>
          <a:noFill/>
          <a:ln w="9525" algn="ctr">
            <a:noFill/>
            <a:miter lim="800000"/>
            <a:headEnd/>
            <a:tailEnd/>
          </a:ln>
          <a:effectLst/>
        </p:spPr>
        <p:txBody>
          <a:bodyPr wrap="square">
            <a:spAutoFit/>
          </a:bodyPr>
          <a:lstStyle/>
          <a:p>
            <a:pPr algn="justLow">
              <a:spcBef>
                <a:spcPts val="0"/>
              </a:spcBef>
            </a:pPr>
            <a:r>
              <a:rPr lang="el-GR" sz="1800" dirty="0">
                <a:latin typeface="Calibri" pitchFamily="34" charset="0"/>
                <a:cs typeface="Calibri" pitchFamily="34" charset="0"/>
              </a:rPr>
              <a:t>Ανάλογα με τη τιμή του </a:t>
            </a:r>
            <a:r>
              <a:rPr lang="en-US" sz="1800" dirty="0" err="1">
                <a:latin typeface="Calibri" pitchFamily="34" charset="0"/>
                <a:cs typeface="Calibri" pitchFamily="34" charset="0"/>
              </a:rPr>
              <a:t>F</a:t>
            </a:r>
            <a:r>
              <a:rPr lang="en-US" sz="1800" baseline="-25000" dirty="0" err="1">
                <a:latin typeface="Calibri" pitchFamily="34" charset="0"/>
                <a:cs typeface="Calibri" pitchFamily="34" charset="0"/>
              </a:rPr>
              <a:t>o</a:t>
            </a:r>
            <a:r>
              <a:rPr lang="en-US" sz="1800" dirty="0">
                <a:latin typeface="Calibri" pitchFamily="34" charset="0"/>
                <a:cs typeface="Calibri" pitchFamily="34" charset="0"/>
              </a:rPr>
              <a:t>, </a:t>
            </a:r>
            <a:r>
              <a:rPr lang="el-GR" sz="1800" dirty="0">
                <a:latin typeface="Calibri" pitchFamily="34" charset="0"/>
                <a:cs typeface="Calibri" pitchFamily="34" charset="0"/>
              </a:rPr>
              <a:t>διακρίνονται δυο περιπτώσεις:</a:t>
            </a:r>
          </a:p>
          <a:p>
            <a:pPr algn="justLow">
              <a:spcBef>
                <a:spcPts val="0"/>
              </a:spcBef>
            </a:pPr>
            <a:r>
              <a:rPr lang="el-GR" sz="1800" dirty="0">
                <a:latin typeface="Calibri" pitchFamily="34" charset="0"/>
                <a:cs typeface="Calibri" pitchFamily="34" charset="0"/>
              </a:rPr>
              <a:t>F</a:t>
            </a:r>
            <a:r>
              <a:rPr lang="el-GR" sz="1800" baseline="-25000" dirty="0">
                <a:latin typeface="Calibri" pitchFamily="34" charset="0"/>
                <a:cs typeface="Calibri" pitchFamily="34" charset="0"/>
              </a:rPr>
              <a:t>o</a:t>
            </a:r>
            <a:r>
              <a:rPr lang="el-GR" sz="1800" dirty="0">
                <a:latin typeface="Calibri" pitchFamily="34" charset="0"/>
                <a:cs typeface="Calibri" pitchFamily="34" charset="0"/>
              </a:rPr>
              <a:t>&gt;1 </a:t>
            </a:r>
            <a:r>
              <a:rPr lang="en-US" sz="1800" dirty="0">
                <a:latin typeface="Calibri" pitchFamily="34" charset="0"/>
                <a:cs typeface="Calibri" pitchFamily="34" charset="0"/>
              </a:rPr>
              <a:t>  : </a:t>
            </a:r>
            <a:r>
              <a:rPr lang="el-GR" sz="1800" dirty="0">
                <a:latin typeface="Calibri" pitchFamily="34" charset="0"/>
                <a:cs typeface="Calibri" pitchFamily="34" charset="0"/>
              </a:rPr>
              <a:t>διάβρωση    F</a:t>
            </a:r>
            <a:r>
              <a:rPr lang="el-GR" sz="1800" baseline="-25000" dirty="0">
                <a:latin typeface="Calibri" pitchFamily="34" charset="0"/>
                <a:cs typeface="Calibri" pitchFamily="34" charset="0"/>
              </a:rPr>
              <a:t>o</a:t>
            </a:r>
            <a:r>
              <a:rPr lang="el-GR" sz="1800" dirty="0">
                <a:latin typeface="Calibri" pitchFamily="34" charset="0"/>
                <a:cs typeface="Calibri" pitchFamily="34" charset="0"/>
              </a:rPr>
              <a:t>&lt;1 </a:t>
            </a:r>
            <a:r>
              <a:rPr lang="en-US" sz="1800" dirty="0">
                <a:latin typeface="Calibri" pitchFamily="34" charset="0"/>
                <a:cs typeface="Calibri" pitchFamily="34" charset="0"/>
              </a:rPr>
              <a:t>  : </a:t>
            </a:r>
            <a:r>
              <a:rPr lang="el-GR" sz="1800" dirty="0">
                <a:latin typeface="Calibri" pitchFamily="34" charset="0"/>
                <a:cs typeface="Calibri" pitchFamily="34" charset="0"/>
              </a:rPr>
              <a:t>πρόσχωση </a:t>
            </a:r>
          </a:p>
        </p:txBody>
      </p:sp>
      <p:sp>
        <p:nvSpPr>
          <p:cNvPr id="152586" name="Rectangle 10"/>
          <p:cNvSpPr>
            <a:spLocks noChangeArrowheads="1"/>
          </p:cNvSpPr>
          <p:nvPr/>
        </p:nvSpPr>
        <p:spPr bwMode="auto">
          <a:xfrm>
            <a:off x="4788024" y="5229200"/>
            <a:ext cx="2088232" cy="867930"/>
          </a:xfrm>
          <a:prstGeom prst="rect">
            <a:avLst/>
          </a:prstGeom>
          <a:noFill/>
          <a:ln w="9525" algn="ctr">
            <a:noFill/>
            <a:miter lim="800000"/>
            <a:headEnd/>
            <a:tailEnd/>
          </a:ln>
          <a:effectLst/>
        </p:spPr>
        <p:txBody>
          <a:bodyPr wrap="square">
            <a:spAutoFit/>
          </a:bodyPr>
          <a:lstStyle/>
          <a:p>
            <a:pPr algn="justLow">
              <a:lnSpc>
                <a:spcPct val="120000"/>
              </a:lnSpc>
              <a:spcBef>
                <a:spcPct val="40000"/>
              </a:spcBef>
            </a:pPr>
            <a:r>
              <a:rPr lang="en-US" sz="1800" b="1" dirty="0">
                <a:latin typeface="Calibri" pitchFamily="34" charset="0"/>
                <a:cs typeface="Calibri" pitchFamily="34" charset="0"/>
              </a:rPr>
              <a:t>G</a:t>
            </a:r>
            <a:r>
              <a:rPr lang="el-GR" sz="1800" b="1" baseline="-25000" dirty="0">
                <a:latin typeface="Calibri" pitchFamily="34" charset="0"/>
                <a:cs typeface="Calibri" pitchFamily="34" charset="0"/>
              </a:rPr>
              <a:t>o</a:t>
            </a:r>
            <a:r>
              <a:rPr lang="el-GR" sz="1800" b="1" dirty="0">
                <a:latin typeface="Calibri" pitchFamily="34" charset="0"/>
                <a:cs typeface="Calibri" pitchFamily="34" charset="0"/>
              </a:rPr>
              <a:t>&gt;1</a:t>
            </a:r>
            <a:r>
              <a:rPr lang="en-US" sz="1800" b="1" dirty="0">
                <a:latin typeface="Calibri" pitchFamily="34" charset="0"/>
                <a:cs typeface="Calibri" pitchFamily="34" charset="0"/>
              </a:rPr>
              <a:t>8</a:t>
            </a:r>
            <a:r>
              <a:rPr lang="el-GR" sz="1800" b="1" dirty="0">
                <a:latin typeface="Calibri" pitchFamily="34" charset="0"/>
                <a:cs typeface="Calibri" pitchFamily="34" charset="0"/>
              </a:rPr>
              <a:t> </a:t>
            </a:r>
            <a:r>
              <a:rPr lang="en-US" sz="1800" b="1" dirty="0">
                <a:latin typeface="Calibri" pitchFamily="34" charset="0"/>
                <a:cs typeface="Calibri" pitchFamily="34" charset="0"/>
              </a:rPr>
              <a:t>: </a:t>
            </a:r>
            <a:r>
              <a:rPr lang="el-GR" sz="1800" b="1" dirty="0">
                <a:latin typeface="Calibri" pitchFamily="34" charset="0"/>
                <a:cs typeface="Calibri" pitchFamily="34" charset="0"/>
              </a:rPr>
              <a:t>διάβρωση </a:t>
            </a:r>
          </a:p>
          <a:p>
            <a:pPr algn="justLow">
              <a:lnSpc>
                <a:spcPct val="120000"/>
              </a:lnSpc>
              <a:spcBef>
                <a:spcPct val="40000"/>
              </a:spcBef>
            </a:pPr>
            <a:r>
              <a:rPr lang="en-US" sz="1800" b="1" dirty="0">
                <a:latin typeface="Calibri" pitchFamily="34" charset="0"/>
                <a:cs typeface="Calibri" pitchFamily="34" charset="0"/>
              </a:rPr>
              <a:t>G</a:t>
            </a:r>
            <a:r>
              <a:rPr lang="el-GR" sz="1800" b="1" baseline="-25000" dirty="0">
                <a:latin typeface="Calibri" pitchFamily="34" charset="0"/>
                <a:cs typeface="Calibri" pitchFamily="34" charset="0"/>
              </a:rPr>
              <a:t>o</a:t>
            </a:r>
            <a:r>
              <a:rPr lang="el-GR" sz="1800" b="1" dirty="0">
                <a:latin typeface="Calibri" pitchFamily="34" charset="0"/>
                <a:cs typeface="Calibri" pitchFamily="34" charset="0"/>
              </a:rPr>
              <a:t>&lt;</a:t>
            </a:r>
            <a:r>
              <a:rPr lang="en-US" sz="1800" b="1" dirty="0">
                <a:latin typeface="Calibri" pitchFamily="34" charset="0"/>
                <a:cs typeface="Calibri" pitchFamily="34" charset="0"/>
              </a:rPr>
              <a:t>9</a:t>
            </a:r>
            <a:r>
              <a:rPr lang="el-GR" sz="1800" b="1" dirty="0">
                <a:latin typeface="Calibri" pitchFamily="34" charset="0"/>
                <a:cs typeface="Calibri" pitchFamily="34" charset="0"/>
              </a:rPr>
              <a:t> </a:t>
            </a:r>
            <a:r>
              <a:rPr lang="en-US" sz="1800" b="1" dirty="0">
                <a:latin typeface="Calibri" pitchFamily="34" charset="0"/>
                <a:cs typeface="Calibri" pitchFamily="34" charset="0"/>
              </a:rPr>
              <a:t>  : </a:t>
            </a:r>
            <a:r>
              <a:rPr lang="el-GR" sz="1800" b="1" dirty="0">
                <a:latin typeface="Calibri" pitchFamily="34" charset="0"/>
                <a:cs typeface="Calibri" pitchFamily="34" charset="0"/>
              </a:rPr>
              <a:t>πρόσχωση </a:t>
            </a:r>
          </a:p>
        </p:txBody>
      </p:sp>
      <p:grpSp>
        <p:nvGrpSpPr>
          <p:cNvPr id="2" name="Group 18"/>
          <p:cNvGrpSpPr>
            <a:grpSpLocks/>
          </p:cNvGrpSpPr>
          <p:nvPr/>
        </p:nvGrpSpPr>
        <p:grpSpPr bwMode="auto">
          <a:xfrm>
            <a:off x="611560" y="2276872"/>
            <a:ext cx="2808287" cy="1008063"/>
            <a:chOff x="1292" y="1752"/>
            <a:chExt cx="1769" cy="635"/>
          </a:xfrm>
        </p:grpSpPr>
        <p:sp>
          <p:nvSpPr>
            <p:cNvPr id="152595" name="Rectangle 19"/>
            <p:cNvSpPr>
              <a:spLocks noChangeArrowheads="1"/>
            </p:cNvSpPr>
            <p:nvPr/>
          </p:nvSpPr>
          <p:spPr bwMode="auto">
            <a:xfrm>
              <a:off x="1292" y="1752"/>
              <a:ext cx="1769" cy="635"/>
            </a:xfrm>
            <a:prstGeom prst="rect">
              <a:avLst/>
            </a:prstGeom>
            <a:solidFill>
              <a:srgbClr val="0070C0"/>
            </a:solidFill>
            <a:ln w="9525">
              <a:solidFill>
                <a:schemeClr val="tx1"/>
              </a:solidFill>
              <a:miter lim="800000"/>
              <a:headEnd/>
              <a:tailEnd/>
            </a:ln>
            <a:effectLst/>
          </p:spPr>
          <p:txBody>
            <a:bodyPr wrap="none" anchor="ctr"/>
            <a:lstStyle/>
            <a:p>
              <a:endParaRPr lang="en-GB" sz="1800">
                <a:solidFill>
                  <a:srgbClr val="000000"/>
                </a:solidFill>
                <a:latin typeface="Arial" charset="0"/>
              </a:endParaRPr>
            </a:p>
          </p:txBody>
        </p:sp>
        <p:graphicFrame>
          <p:nvGraphicFramePr>
            <p:cNvPr id="152596" name="Object 20"/>
            <p:cNvGraphicFramePr>
              <a:graphicFrameLocks noChangeAspect="1"/>
            </p:cNvGraphicFramePr>
            <p:nvPr/>
          </p:nvGraphicFramePr>
          <p:xfrm>
            <a:off x="1655" y="1797"/>
            <a:ext cx="817" cy="567"/>
          </p:xfrm>
          <a:graphic>
            <a:graphicData uri="http://schemas.openxmlformats.org/presentationml/2006/ole">
              <mc:AlternateContent xmlns:mc="http://schemas.openxmlformats.org/markup-compatibility/2006">
                <mc:Choice xmlns:v="urn:schemas-microsoft-com:vml" Requires="v">
                  <p:oleObj name="Equation" r:id="rId3" imgW="634680" imgH="444240" progId="">
                    <p:embed/>
                  </p:oleObj>
                </mc:Choice>
                <mc:Fallback>
                  <p:oleObj name="Equation" r:id="rId3" imgW="634680" imgH="4442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 y="1797"/>
                          <a:ext cx="817" cy="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1"/>
          <p:cNvGrpSpPr>
            <a:grpSpLocks/>
          </p:cNvGrpSpPr>
          <p:nvPr/>
        </p:nvGrpSpPr>
        <p:grpSpPr bwMode="auto">
          <a:xfrm>
            <a:off x="467544" y="5013176"/>
            <a:ext cx="4103687" cy="1223962"/>
            <a:chOff x="1610" y="2931"/>
            <a:chExt cx="2585" cy="771"/>
          </a:xfrm>
          <a:solidFill>
            <a:srgbClr val="0070C0"/>
          </a:solidFill>
        </p:grpSpPr>
        <p:sp>
          <p:nvSpPr>
            <p:cNvPr id="152598" name="Rectangle 22"/>
            <p:cNvSpPr>
              <a:spLocks noChangeArrowheads="1"/>
            </p:cNvSpPr>
            <p:nvPr/>
          </p:nvSpPr>
          <p:spPr bwMode="auto">
            <a:xfrm>
              <a:off x="1610" y="2931"/>
              <a:ext cx="2585" cy="771"/>
            </a:xfrm>
            <a:prstGeom prst="rect">
              <a:avLst/>
            </a:prstGeom>
            <a:grpFill/>
            <a:ln w="9525">
              <a:solidFill>
                <a:schemeClr val="tx1"/>
              </a:solidFill>
              <a:miter lim="800000"/>
              <a:headEnd/>
              <a:tailEnd/>
            </a:ln>
            <a:effectLst/>
          </p:spPr>
          <p:txBody>
            <a:bodyPr wrap="none" anchor="ctr"/>
            <a:lstStyle/>
            <a:p>
              <a:pPr algn="ctr"/>
              <a:endParaRPr lang="en-US" sz="1800">
                <a:solidFill>
                  <a:srgbClr val="3333FF"/>
                </a:solidFill>
                <a:latin typeface="Arial" charset="0"/>
              </a:endParaRPr>
            </a:p>
          </p:txBody>
        </p:sp>
        <p:graphicFrame>
          <p:nvGraphicFramePr>
            <p:cNvPr id="152599" name="Object 23"/>
            <p:cNvGraphicFramePr>
              <a:graphicFrameLocks noChangeAspect="1"/>
            </p:cNvGraphicFramePr>
            <p:nvPr/>
          </p:nvGraphicFramePr>
          <p:xfrm>
            <a:off x="1837" y="3022"/>
            <a:ext cx="2086" cy="581"/>
          </p:xfrm>
          <a:graphic>
            <a:graphicData uri="http://schemas.openxmlformats.org/presentationml/2006/ole">
              <mc:AlternateContent xmlns:mc="http://schemas.openxmlformats.org/markup-compatibility/2006">
                <mc:Choice xmlns:v="urn:schemas-microsoft-com:vml" Requires="v">
                  <p:oleObj name="Equation" r:id="rId5" imgW="1803240" imgH="507960" progId="">
                    <p:embed/>
                  </p:oleObj>
                </mc:Choice>
                <mc:Fallback>
                  <p:oleObj name="Equation" r:id="rId5" imgW="1803240" imgH="5079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7" y="3022"/>
                          <a:ext cx="2086" cy="5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err="1">
                <a:ln>
                  <a:noFill/>
                </a:ln>
                <a:solidFill>
                  <a:sysClr val="windowText" lastClr="000000"/>
                </a:solidFill>
                <a:effectLst/>
                <a:uLnTx/>
                <a:uFillTx/>
                <a:latin typeface="Calibri"/>
                <a:ea typeface="+mn-ea"/>
                <a:cs typeface="+mn-cs"/>
              </a:rPr>
              <a:t>Στερεομεταφορά</a:t>
            </a:r>
            <a:r>
              <a:rPr kumimoji="0" lang="el-GR" sz="2800" b="1" i="0" u="none" strike="noStrike" kern="1200" cap="none" spc="0" normalizeH="0" baseline="0" noProof="0" dirty="0">
                <a:ln>
                  <a:noFill/>
                </a:ln>
                <a:solidFill>
                  <a:sysClr val="windowText" lastClr="000000"/>
                </a:solidFill>
                <a:effectLst/>
                <a:uLnTx/>
                <a:uFillTx/>
                <a:latin typeface="Calibri"/>
                <a:ea typeface="+mn-ea"/>
                <a:cs typeface="+mn-cs"/>
              </a:rPr>
              <a:t> εγκάρσια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6" name="1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17" name="Picture 2"/>
          <p:cNvPicPr>
            <a:picLocks noChangeAspect="1" noChangeArrowheads="1"/>
          </p:cNvPicPr>
          <p:nvPr/>
        </p:nvPicPr>
        <p:blipFill>
          <a:blip r:embed="rId7" cstate="print"/>
          <a:srcRect/>
          <a:stretch>
            <a:fillRect/>
          </a:stretch>
        </p:blipFill>
        <p:spPr bwMode="auto">
          <a:xfrm>
            <a:off x="0" y="0"/>
            <a:ext cx="780777" cy="785292"/>
          </a:xfrm>
          <a:prstGeom prst="rect">
            <a:avLst/>
          </a:prstGeom>
          <a:blipFill>
            <a:blip r:embed="rId8"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9" name="18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IMG0529"/>
          <p:cNvPicPr>
            <a:picLocks noChangeAspect="1" noChangeArrowheads="1"/>
          </p:cNvPicPr>
          <p:nvPr/>
        </p:nvPicPr>
        <p:blipFill>
          <a:blip r:embed="rId3" cstate="print"/>
          <a:srcRect l="21317" t="17238" r="21317" b="15704"/>
          <a:stretch>
            <a:fillRect/>
          </a:stretch>
        </p:blipFill>
        <p:spPr bwMode="auto">
          <a:xfrm>
            <a:off x="1547664" y="1080988"/>
            <a:ext cx="6337300" cy="4940300"/>
          </a:xfrm>
          <a:prstGeom prst="rect">
            <a:avLst/>
          </a:prstGeom>
          <a:noFill/>
        </p:spPr>
      </p:pic>
      <p:sp>
        <p:nvSpPr>
          <p:cNvPr id="171014" name="Text Box 6"/>
          <p:cNvSpPr txBox="1">
            <a:spLocks noChangeArrowheads="1"/>
          </p:cNvSpPr>
          <p:nvPr/>
        </p:nvSpPr>
        <p:spPr bwMode="auto">
          <a:xfrm>
            <a:off x="35496" y="6089913"/>
            <a:ext cx="9144000" cy="338554"/>
          </a:xfrm>
          <a:prstGeom prst="rect">
            <a:avLst/>
          </a:prstGeom>
          <a:noFill/>
          <a:ln w="9525">
            <a:noFill/>
            <a:miter lim="800000"/>
            <a:headEnd/>
            <a:tailEnd/>
          </a:ln>
          <a:effectLst/>
        </p:spPr>
        <p:txBody>
          <a:bodyPr wrap="square">
            <a:spAutoFit/>
          </a:bodyPr>
          <a:lstStyle/>
          <a:p>
            <a:r>
              <a:rPr lang="el-GR" sz="1600" b="1" dirty="0">
                <a:solidFill>
                  <a:srgbClr val="176FB1"/>
                </a:solidFill>
                <a:latin typeface="Calibri" pitchFamily="34" charset="0"/>
                <a:cs typeface="Calibri" pitchFamily="34" charset="0"/>
              </a:rPr>
              <a:t>Σχήμα </a:t>
            </a:r>
            <a:r>
              <a:rPr lang="en-US" sz="1600" b="1" dirty="0">
                <a:solidFill>
                  <a:srgbClr val="176FB1"/>
                </a:solidFill>
                <a:latin typeface="Calibri" pitchFamily="34" charset="0"/>
                <a:cs typeface="Calibri" pitchFamily="34" charset="0"/>
              </a:rPr>
              <a:t>7.6 </a:t>
            </a:r>
            <a:r>
              <a:rPr lang="el-GR" sz="1600" dirty="0">
                <a:solidFill>
                  <a:srgbClr val="176FB1"/>
                </a:solidFill>
                <a:latin typeface="Calibri" pitchFamily="34" charset="0"/>
                <a:cs typeface="Calibri" pitchFamily="34" charset="0"/>
              </a:rPr>
              <a:t>Μεταφορά παράλληλα στην ακτή στην </a:t>
            </a:r>
            <a:r>
              <a:rPr lang="en-US" sz="1600" dirty="0">
                <a:solidFill>
                  <a:srgbClr val="176FB1"/>
                </a:solidFill>
                <a:latin typeface="Calibri" pitchFamily="34" charset="0"/>
                <a:cs typeface="Calibri" pitchFamily="34" charset="0"/>
              </a:rPr>
              <a:t>surf zone </a:t>
            </a:r>
            <a:r>
              <a:rPr lang="el-GR" sz="1600" dirty="0">
                <a:solidFill>
                  <a:srgbClr val="176FB1"/>
                </a:solidFill>
                <a:latin typeface="Calibri" pitchFamily="34" charset="0"/>
                <a:cs typeface="Calibri" pitchFamily="34" charset="0"/>
              </a:rPr>
              <a:t>και ζώνη διαβροχής</a:t>
            </a:r>
            <a:r>
              <a:rPr lang="en-US" sz="1600" dirty="0">
                <a:solidFill>
                  <a:srgbClr val="176FB1"/>
                </a:solidFill>
                <a:latin typeface="Calibri" pitchFamily="34" charset="0"/>
                <a:cs typeface="Calibri" pitchFamily="34" charset="0"/>
              </a:rPr>
              <a:t> (swash zone) </a:t>
            </a:r>
            <a:r>
              <a:rPr lang="el-GR" sz="1600" dirty="0">
                <a:solidFill>
                  <a:srgbClr val="176FB1"/>
                </a:solidFill>
                <a:latin typeface="Calibri" pitchFamily="34" charset="0"/>
                <a:cs typeface="Calibri" pitchFamily="34" charset="0"/>
              </a:rPr>
              <a:t> </a:t>
            </a:r>
            <a:r>
              <a:rPr lang="en-GB" sz="1600" dirty="0">
                <a:solidFill>
                  <a:srgbClr val="176FB1"/>
                </a:solidFill>
                <a:latin typeface="Calibri" pitchFamily="34" charset="0"/>
                <a:cs typeface="Calibri" pitchFamily="34" charset="0"/>
              </a:rPr>
              <a:t>SEPM, 1996. </a:t>
            </a:r>
          </a:p>
        </p:txBody>
      </p:sp>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err="1">
                <a:ln>
                  <a:noFill/>
                </a:ln>
                <a:solidFill>
                  <a:sysClr val="windowText" lastClr="000000"/>
                </a:solidFill>
                <a:effectLst/>
                <a:uLnTx/>
                <a:uFillTx/>
                <a:latin typeface="Calibri"/>
                <a:ea typeface="+mn-ea"/>
                <a:cs typeface="+mn-cs"/>
              </a:rPr>
              <a:t>Στερεομεταφορά</a:t>
            </a:r>
            <a:r>
              <a:rPr kumimoji="0" lang="el-GR" sz="2800" b="1" i="0" u="none" strike="noStrike" kern="1200" cap="none" spc="0" normalizeH="0" baseline="0" noProof="0" dirty="0">
                <a:ln>
                  <a:noFill/>
                </a:ln>
                <a:solidFill>
                  <a:sysClr val="windowText" lastClr="000000"/>
                </a:solidFill>
                <a:effectLst/>
                <a:uLnTx/>
                <a:uFillTx/>
                <a:latin typeface="Calibri"/>
                <a:ea typeface="+mn-ea"/>
                <a:cs typeface="+mn-cs"/>
              </a:rPr>
              <a:t>: Παράλληλα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0"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1" name="10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9" name="Rectangle 5"/>
          <p:cNvSpPr>
            <a:spLocks noChangeArrowheads="1"/>
          </p:cNvSpPr>
          <p:nvPr/>
        </p:nvSpPr>
        <p:spPr bwMode="auto">
          <a:xfrm>
            <a:off x="323601" y="1182314"/>
            <a:ext cx="8713788" cy="646331"/>
          </a:xfrm>
          <a:prstGeom prst="rect">
            <a:avLst/>
          </a:prstGeom>
          <a:noFill/>
          <a:ln w="9525" algn="ctr">
            <a:noFill/>
            <a:miter lim="800000"/>
            <a:headEnd/>
            <a:tailEnd/>
          </a:ln>
          <a:effectLst/>
        </p:spPr>
        <p:txBody>
          <a:bodyPr>
            <a:spAutoFit/>
          </a:bodyPr>
          <a:lstStyle/>
          <a:p>
            <a:pPr algn="justLow">
              <a:spcBef>
                <a:spcPts val="0"/>
              </a:spcBef>
            </a:pPr>
            <a:r>
              <a:rPr lang="el-GR" sz="1800" dirty="0">
                <a:latin typeface="Calibri" pitchFamily="34" charset="0"/>
                <a:cs typeface="Calibri" pitchFamily="34" charset="0"/>
              </a:rPr>
              <a:t>Εμπειρική σχέση παράκτιας ροής κυματικής ενέργειας λόγω της υπό γωνία θραύσης των κυματισμών με την ολική (πυθμένα και σε αιώρηση) </a:t>
            </a:r>
            <a:r>
              <a:rPr lang="el-GR" sz="1800" dirty="0" err="1">
                <a:latin typeface="Calibri" pitchFamily="34" charset="0"/>
                <a:cs typeface="Calibri" pitchFamily="34" charset="0"/>
              </a:rPr>
              <a:t>στερεοπαροχή</a:t>
            </a:r>
            <a:endParaRPr lang="el-GR" sz="1800" dirty="0">
              <a:latin typeface="Calibri" pitchFamily="34" charset="0"/>
              <a:cs typeface="Calibri" pitchFamily="34" charset="0"/>
            </a:endParaRPr>
          </a:p>
        </p:txBody>
      </p:sp>
      <p:sp>
        <p:nvSpPr>
          <p:cNvPr id="154631" name="Rectangle 7"/>
          <p:cNvSpPr>
            <a:spLocks noChangeArrowheads="1"/>
          </p:cNvSpPr>
          <p:nvPr/>
        </p:nvSpPr>
        <p:spPr bwMode="auto">
          <a:xfrm>
            <a:off x="4175670" y="2343827"/>
            <a:ext cx="4826000" cy="761372"/>
          </a:xfrm>
          <a:prstGeom prst="rect">
            <a:avLst/>
          </a:prstGeom>
          <a:noFill/>
          <a:ln w="25400" algn="ctr">
            <a:noFill/>
            <a:miter lim="800000"/>
            <a:headEnd/>
            <a:tailEnd/>
          </a:ln>
          <a:effectLst/>
        </p:spPr>
        <p:txBody>
          <a:bodyPr lIns="54000" tIns="10800" rIns="54000" bIns="10800">
            <a:spAutoFit/>
          </a:bodyPr>
          <a:lstStyle/>
          <a:p>
            <a:pPr>
              <a:lnSpc>
                <a:spcPct val="140000"/>
              </a:lnSpc>
            </a:pPr>
            <a:r>
              <a:rPr lang="el-GR" sz="1800" b="1" i="1" u="sng" dirty="0">
                <a:latin typeface="Calibri" pitchFamily="34" charset="0"/>
                <a:cs typeface="Calibri" pitchFamily="34" charset="0"/>
              </a:rPr>
              <a:t>Ροή ενέργειας κατά μήκος της ακτής στο σύνολο της ζώνης θραύσης  </a:t>
            </a:r>
            <a:r>
              <a:rPr lang="en-US" sz="1800" b="1" i="1" u="sng" dirty="0">
                <a:latin typeface="Calibri" pitchFamily="34" charset="0"/>
                <a:cs typeface="Calibri" pitchFamily="34" charset="0"/>
              </a:rPr>
              <a:t>[J/m/s]</a:t>
            </a:r>
            <a:endParaRPr lang="el-GR" sz="1800" b="1" i="1" u="sng" dirty="0">
              <a:latin typeface="Calibri" pitchFamily="34" charset="0"/>
              <a:cs typeface="Calibri" pitchFamily="34" charset="0"/>
            </a:endParaRPr>
          </a:p>
        </p:txBody>
      </p:sp>
      <p:sp>
        <p:nvSpPr>
          <p:cNvPr id="154635" name="Rectangle 11"/>
          <p:cNvSpPr>
            <a:spLocks noChangeArrowheads="1"/>
          </p:cNvSpPr>
          <p:nvPr/>
        </p:nvSpPr>
        <p:spPr bwMode="auto">
          <a:xfrm>
            <a:off x="4139952" y="3717032"/>
            <a:ext cx="4897437" cy="790575"/>
          </a:xfrm>
          <a:prstGeom prst="rect">
            <a:avLst/>
          </a:prstGeom>
          <a:noFill/>
          <a:ln w="25400" algn="ctr">
            <a:noFill/>
            <a:miter lim="800000"/>
            <a:headEnd/>
            <a:tailEnd/>
          </a:ln>
          <a:effectLst/>
        </p:spPr>
        <p:txBody>
          <a:bodyPr lIns="54000" tIns="10800" rIns="54000" bIns="10800">
            <a:spAutoFit/>
          </a:bodyPr>
          <a:lstStyle/>
          <a:p>
            <a:pPr>
              <a:lnSpc>
                <a:spcPct val="140000"/>
              </a:lnSpc>
            </a:pPr>
            <a:r>
              <a:rPr lang="el-GR" sz="1800" b="1" i="1" dirty="0">
                <a:latin typeface="Calibri" pitchFamily="34" charset="0"/>
                <a:cs typeface="Calibri" pitchFamily="34" charset="0"/>
              </a:rPr>
              <a:t>Συνολικός όγκος φερτών  στο σύνολο της ζώνης θραύσης [</a:t>
            </a:r>
            <a:r>
              <a:rPr lang="en-US" sz="1800" b="1" i="1" dirty="0">
                <a:latin typeface="Calibri" pitchFamily="34" charset="0"/>
                <a:cs typeface="Calibri" pitchFamily="34" charset="0"/>
              </a:rPr>
              <a:t>m</a:t>
            </a:r>
            <a:r>
              <a:rPr lang="en-US" sz="1800" b="1" i="1" baseline="30000" dirty="0">
                <a:latin typeface="Calibri" pitchFamily="34" charset="0"/>
                <a:cs typeface="Calibri" pitchFamily="34" charset="0"/>
              </a:rPr>
              <a:t>3</a:t>
            </a:r>
            <a:r>
              <a:rPr lang="el-GR" sz="1800" b="1" i="1" dirty="0">
                <a:latin typeface="Calibri" pitchFamily="34" charset="0"/>
                <a:cs typeface="Calibri" pitchFamily="34" charset="0"/>
              </a:rPr>
              <a:t>/έτος</a:t>
            </a:r>
            <a:r>
              <a:rPr lang="en-US" sz="1800" b="1" i="1" dirty="0">
                <a:latin typeface="Calibri" pitchFamily="34" charset="0"/>
                <a:cs typeface="Calibri" pitchFamily="34" charset="0"/>
              </a:rPr>
              <a:t>]</a:t>
            </a:r>
            <a:endParaRPr lang="el-GR" sz="1800" b="1" i="1" dirty="0">
              <a:latin typeface="Calibri" pitchFamily="34" charset="0"/>
              <a:cs typeface="Calibri" pitchFamily="34" charset="0"/>
            </a:endParaRPr>
          </a:p>
        </p:txBody>
      </p:sp>
      <p:sp>
        <p:nvSpPr>
          <p:cNvPr id="154636" name="Rectangle 12"/>
          <p:cNvSpPr>
            <a:spLocks noChangeArrowheads="1"/>
          </p:cNvSpPr>
          <p:nvPr/>
        </p:nvSpPr>
        <p:spPr bwMode="auto">
          <a:xfrm>
            <a:off x="323850" y="5373688"/>
            <a:ext cx="8496300" cy="923330"/>
          </a:xfrm>
          <a:prstGeom prst="rect">
            <a:avLst/>
          </a:prstGeom>
          <a:noFill/>
          <a:ln w="9525" algn="ctr">
            <a:noFill/>
            <a:miter lim="800000"/>
            <a:headEnd/>
            <a:tailEnd/>
          </a:ln>
          <a:effectLst/>
        </p:spPr>
        <p:txBody>
          <a:bodyPr>
            <a:spAutoFit/>
          </a:bodyPr>
          <a:lstStyle/>
          <a:p>
            <a:pPr algn="justLow">
              <a:spcBef>
                <a:spcPts val="0"/>
              </a:spcBef>
            </a:pPr>
            <a:r>
              <a:rPr lang="el-GR" sz="1800" dirty="0">
                <a:latin typeface="Calibri" pitchFamily="34" charset="0"/>
                <a:cs typeface="Calibri" pitchFamily="34" charset="0"/>
              </a:rPr>
              <a:t>Η τιμή του </a:t>
            </a:r>
            <a:r>
              <a:rPr lang="en-US" sz="1800" dirty="0">
                <a:latin typeface="Calibri" pitchFamily="34" charset="0"/>
                <a:cs typeface="Calibri" pitchFamily="34" charset="0"/>
              </a:rPr>
              <a:t>Q</a:t>
            </a:r>
            <a:r>
              <a:rPr lang="el-GR" sz="1800" baseline="-25000" dirty="0" err="1">
                <a:latin typeface="Calibri" pitchFamily="34" charset="0"/>
                <a:cs typeface="Calibri" pitchFamily="34" charset="0"/>
              </a:rPr>
              <a:t>ls</a:t>
            </a:r>
            <a:r>
              <a:rPr lang="el-GR" sz="1800" dirty="0">
                <a:latin typeface="Calibri" pitchFamily="34" charset="0"/>
                <a:cs typeface="Calibri" pitchFamily="34" charset="0"/>
              </a:rPr>
              <a:t> πρέπει να πολλαπλασιαστεί με την μέση ετήσια συχνότητα f%</a:t>
            </a:r>
            <a:r>
              <a:rPr lang="en-US" sz="1800" dirty="0">
                <a:latin typeface="Calibri" pitchFamily="34" charset="0"/>
                <a:cs typeface="Calibri" pitchFamily="34" charset="0"/>
              </a:rPr>
              <a:t> </a:t>
            </a:r>
            <a:r>
              <a:rPr lang="el-GR" sz="1800" dirty="0">
                <a:latin typeface="Calibri" pitchFamily="34" charset="0"/>
                <a:cs typeface="Calibri" pitchFamily="34" charset="0"/>
              </a:rPr>
              <a:t>εμφανίσεως της συγκεκριμένης κατάστασης κυματισμών ώστε να δίνει την</a:t>
            </a:r>
            <a:r>
              <a:rPr lang="en-US" sz="1800" dirty="0">
                <a:latin typeface="Calibri" pitchFamily="34" charset="0"/>
                <a:cs typeface="Calibri" pitchFamily="34" charset="0"/>
              </a:rPr>
              <a:t> </a:t>
            </a:r>
            <a:r>
              <a:rPr lang="el-GR" sz="1800" dirty="0">
                <a:latin typeface="Calibri" pitchFamily="34" charset="0"/>
                <a:cs typeface="Calibri" pitchFamily="34" charset="0"/>
              </a:rPr>
              <a:t>πραγματική</a:t>
            </a:r>
            <a:r>
              <a:rPr lang="en-US" sz="1800" dirty="0">
                <a:latin typeface="Calibri" pitchFamily="34" charset="0"/>
                <a:cs typeface="Calibri" pitchFamily="34" charset="0"/>
              </a:rPr>
              <a:t> </a:t>
            </a:r>
            <a:r>
              <a:rPr lang="el-GR" sz="1800" dirty="0">
                <a:latin typeface="Calibri" pitchFamily="34" charset="0"/>
                <a:cs typeface="Calibri" pitchFamily="34" charset="0"/>
              </a:rPr>
              <a:t>ετήσια παράκτια </a:t>
            </a:r>
            <a:r>
              <a:rPr lang="el-GR" sz="1800" dirty="0" err="1">
                <a:latin typeface="Calibri" pitchFamily="34" charset="0"/>
                <a:cs typeface="Calibri" pitchFamily="34" charset="0"/>
              </a:rPr>
              <a:t>στερεοπαροχή</a:t>
            </a:r>
            <a:endParaRPr lang="el-GR" sz="1800" dirty="0">
              <a:latin typeface="Calibri" pitchFamily="34" charset="0"/>
              <a:cs typeface="Calibri" pitchFamily="34" charset="0"/>
            </a:endParaRPr>
          </a:p>
        </p:txBody>
      </p:sp>
      <p:grpSp>
        <p:nvGrpSpPr>
          <p:cNvPr id="2" name="Group 13"/>
          <p:cNvGrpSpPr>
            <a:grpSpLocks/>
          </p:cNvGrpSpPr>
          <p:nvPr/>
        </p:nvGrpSpPr>
        <p:grpSpPr bwMode="auto">
          <a:xfrm>
            <a:off x="611188" y="2277088"/>
            <a:ext cx="3384550" cy="2520629"/>
            <a:chOff x="612" y="1320"/>
            <a:chExt cx="2404" cy="1777"/>
          </a:xfrm>
        </p:grpSpPr>
        <p:sp>
          <p:nvSpPr>
            <p:cNvPr id="154638" name="Rectangle 14"/>
            <p:cNvSpPr>
              <a:spLocks noChangeArrowheads="1"/>
            </p:cNvSpPr>
            <p:nvPr/>
          </p:nvSpPr>
          <p:spPr bwMode="auto">
            <a:xfrm>
              <a:off x="612" y="1320"/>
              <a:ext cx="2404" cy="1777"/>
            </a:xfrm>
            <a:prstGeom prst="rect">
              <a:avLst/>
            </a:prstGeom>
            <a:solidFill>
              <a:srgbClr val="0070C0"/>
            </a:solidFill>
            <a:ln w="9525">
              <a:solidFill>
                <a:schemeClr val="tx1"/>
              </a:solidFill>
              <a:miter lim="800000"/>
              <a:headEnd/>
              <a:tailEnd/>
            </a:ln>
            <a:effectLst/>
          </p:spPr>
          <p:txBody>
            <a:bodyPr wrap="none" anchor="ctr"/>
            <a:lstStyle/>
            <a:p>
              <a:pPr algn="ctr"/>
              <a:endParaRPr lang="en-US" sz="1800">
                <a:solidFill>
                  <a:srgbClr val="3333FF"/>
                </a:solidFill>
                <a:latin typeface="Arial" charset="0"/>
              </a:endParaRPr>
            </a:p>
          </p:txBody>
        </p:sp>
        <p:graphicFrame>
          <p:nvGraphicFramePr>
            <p:cNvPr id="154639" name="Object 15"/>
            <p:cNvGraphicFramePr>
              <a:graphicFrameLocks noChangeAspect="1"/>
            </p:cNvGraphicFramePr>
            <p:nvPr/>
          </p:nvGraphicFramePr>
          <p:xfrm>
            <a:off x="817" y="1421"/>
            <a:ext cx="1996" cy="505"/>
          </p:xfrm>
          <a:graphic>
            <a:graphicData uri="http://schemas.openxmlformats.org/presentationml/2006/ole">
              <mc:AlternateContent xmlns:mc="http://schemas.openxmlformats.org/markup-compatibility/2006">
                <mc:Choice xmlns:v="urn:schemas-microsoft-com:vml" Requires="v">
                  <p:oleObj name="Equation" r:id="rId3" imgW="1536480" imgH="393480" progId="">
                    <p:embed/>
                  </p:oleObj>
                </mc:Choice>
                <mc:Fallback>
                  <p:oleObj name="Equation" r:id="rId3" imgW="153648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 y="1421"/>
                          <a:ext cx="1996" cy="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641" name="Object 17"/>
            <p:cNvGraphicFramePr>
              <a:graphicFrameLocks noChangeAspect="1"/>
            </p:cNvGraphicFramePr>
            <p:nvPr/>
          </p:nvGraphicFramePr>
          <p:xfrm>
            <a:off x="1073" y="2386"/>
            <a:ext cx="1043" cy="304"/>
          </p:xfrm>
          <a:graphic>
            <a:graphicData uri="http://schemas.openxmlformats.org/presentationml/2006/ole">
              <mc:AlternateContent xmlns:mc="http://schemas.openxmlformats.org/markup-compatibility/2006">
                <mc:Choice xmlns:v="urn:schemas-microsoft-com:vml" Requires="v">
                  <p:oleObj name="Equation" r:id="rId5" imgW="774360" imgH="228600" progId="">
                    <p:embed/>
                  </p:oleObj>
                </mc:Choice>
                <mc:Fallback>
                  <p:oleObj name="Equation" r:id="rId5" imgW="774360" imgH="2286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 y="2386"/>
                          <a:ext cx="1043"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err="1">
                <a:ln>
                  <a:noFill/>
                </a:ln>
                <a:solidFill>
                  <a:sysClr val="windowText" lastClr="000000"/>
                </a:solidFill>
                <a:effectLst/>
                <a:uLnTx/>
                <a:uFillTx/>
                <a:latin typeface="Calibri"/>
                <a:ea typeface="+mn-ea"/>
                <a:cs typeface="+mn-cs"/>
              </a:rPr>
              <a:t>Στερεομεταφορά</a:t>
            </a:r>
            <a:r>
              <a:rPr kumimoji="0" lang="el-GR" sz="2800" b="1" i="0" u="none" strike="noStrike" kern="1200" cap="none" spc="0" normalizeH="0" baseline="0" noProof="0" dirty="0">
                <a:ln>
                  <a:noFill/>
                </a:ln>
                <a:solidFill>
                  <a:sysClr val="windowText" lastClr="000000"/>
                </a:solidFill>
                <a:effectLst/>
                <a:uLnTx/>
                <a:uFillTx/>
                <a:latin typeface="Calibri"/>
                <a:ea typeface="+mn-ea"/>
                <a:cs typeface="+mn-cs"/>
              </a:rPr>
              <a:t>: Παράλληλα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5" name="1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16" name="Picture 2"/>
          <p:cNvPicPr>
            <a:picLocks noChangeAspect="1" noChangeArrowheads="1"/>
          </p:cNvPicPr>
          <p:nvPr/>
        </p:nvPicPr>
        <p:blipFill>
          <a:blip r:embed="rId7" cstate="print"/>
          <a:srcRect/>
          <a:stretch>
            <a:fillRect/>
          </a:stretch>
        </p:blipFill>
        <p:spPr bwMode="auto">
          <a:xfrm>
            <a:off x="0" y="0"/>
            <a:ext cx="780777" cy="785292"/>
          </a:xfrm>
          <a:prstGeom prst="rect">
            <a:avLst/>
          </a:prstGeom>
          <a:blipFill>
            <a:blip r:embed="rId8"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8" name="17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2757" y="1145332"/>
            <a:ext cx="5405388" cy="576064"/>
          </a:xfrm>
        </p:spPr>
        <p:txBody>
          <a:bodyPr/>
          <a:lstStyle/>
          <a:p>
            <a:pPr algn="l" eaLnBrk="1" hangingPunct="1"/>
            <a:r>
              <a:rPr lang="el-GR" sz="2000" b="1" dirty="0">
                <a:solidFill>
                  <a:srgbClr val="176FB1"/>
                </a:solidFill>
                <a:latin typeface="Calibri" pitchFamily="34" charset="0"/>
                <a:cs typeface="Calibri" pitchFamily="34" charset="0"/>
              </a:rPr>
              <a:t>Γένεση παράκτιας κυκλοφορίας (ρευμάτων)</a:t>
            </a:r>
          </a:p>
        </p:txBody>
      </p:sp>
      <p:sp>
        <p:nvSpPr>
          <p:cNvPr id="38915" name="Rectangle 3"/>
          <p:cNvSpPr>
            <a:spLocks noGrp="1" noChangeArrowheads="1"/>
          </p:cNvSpPr>
          <p:nvPr>
            <p:ph type="body" idx="1"/>
          </p:nvPr>
        </p:nvSpPr>
        <p:spPr>
          <a:xfrm>
            <a:off x="251520" y="1819693"/>
            <a:ext cx="8496944" cy="1106310"/>
          </a:xfrm>
        </p:spPr>
        <p:txBody>
          <a:bodyPr/>
          <a:lstStyle/>
          <a:p>
            <a:pPr marL="0" indent="0" algn="just" eaLnBrk="1" hangingPunct="1">
              <a:spcBef>
                <a:spcPts val="0"/>
              </a:spcBef>
              <a:spcAft>
                <a:spcPts val="300"/>
              </a:spcAft>
              <a:buFontTx/>
              <a:buNone/>
            </a:pPr>
            <a:r>
              <a:rPr lang="el-GR" sz="1700" dirty="0">
                <a:latin typeface="Calibri" pitchFamily="34" charset="0"/>
                <a:cs typeface="Calibri" pitchFamily="34" charset="0"/>
              </a:rPr>
              <a:t>Η απώλεια ενέργειας των κυματισμών, κυρίως λόγω θραύσης, σε συνδυασμό με την επίδραση των φαινομένων της διάθλασης/περίθλασης, έχει ως επακόλουθο τη δημιουργία παράκτιων κυματογενών ρευμάτων. Κατά το φαινόμενο αυτό, ένα υλικό σημείο εκτελεί ταυτόχρονα και την παλινδρομική κυματική κίνηση, αλλά και μετακίνηση λόγω του ρεύματος.</a:t>
            </a: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25730" name="Picture 2"/>
          <p:cNvPicPr>
            <a:picLocks noChangeAspect="1" noChangeArrowheads="1"/>
          </p:cNvPicPr>
          <p:nvPr/>
        </p:nvPicPr>
        <p:blipFill>
          <a:blip r:embed="rId5" cstate="print"/>
          <a:srcRect/>
          <a:stretch>
            <a:fillRect/>
          </a:stretch>
        </p:blipFill>
        <p:spPr bwMode="auto">
          <a:xfrm>
            <a:off x="0" y="3140968"/>
            <a:ext cx="5455442" cy="3076377"/>
          </a:xfrm>
          <a:prstGeom prst="rect">
            <a:avLst/>
          </a:prstGeom>
          <a:noFill/>
          <a:ln w="9525">
            <a:noFill/>
            <a:miter lim="800000"/>
            <a:headEnd/>
            <a:tailEnd/>
          </a:ln>
        </p:spPr>
      </p:pic>
      <p:pic>
        <p:nvPicPr>
          <p:cNvPr id="1225731" name="Picture 3"/>
          <p:cNvPicPr>
            <a:picLocks noChangeAspect="1" noChangeArrowheads="1"/>
          </p:cNvPicPr>
          <p:nvPr/>
        </p:nvPicPr>
        <p:blipFill>
          <a:blip r:embed="rId6" cstate="print"/>
          <a:srcRect/>
          <a:stretch>
            <a:fillRect/>
          </a:stretch>
        </p:blipFill>
        <p:spPr bwMode="auto">
          <a:xfrm>
            <a:off x="5331975" y="3501008"/>
            <a:ext cx="3812025" cy="252933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179512" y="1196752"/>
            <a:ext cx="8763000" cy="863600"/>
          </a:xfrm>
          <a:prstGeom prst="rect">
            <a:avLst/>
          </a:prstGeom>
          <a:noFill/>
          <a:ln w="9525">
            <a:noFill/>
            <a:miter lim="800000"/>
            <a:headEnd/>
            <a:tailEnd/>
          </a:ln>
          <a:effectLst/>
        </p:spPr>
        <p:txBody>
          <a:bodyPr anchor="ctr"/>
          <a:lstStyle/>
          <a:p>
            <a:pPr algn="ctr"/>
            <a:r>
              <a:rPr lang="en-US" sz="2000" b="1" dirty="0">
                <a:solidFill>
                  <a:srgbClr val="176FB1"/>
                </a:solidFill>
                <a:latin typeface="Calibri" pitchFamily="34" charset="0"/>
                <a:cs typeface="Calibri" pitchFamily="34" charset="0"/>
              </a:rPr>
              <a:t>K</a:t>
            </a:r>
            <a:r>
              <a:rPr lang="el-GR" sz="2000" b="1" dirty="0" err="1">
                <a:solidFill>
                  <a:srgbClr val="176FB1"/>
                </a:solidFill>
                <a:latin typeface="Calibri" pitchFamily="34" charset="0"/>
                <a:cs typeface="Calibri" pitchFamily="34" charset="0"/>
              </a:rPr>
              <a:t>αθαρή</a:t>
            </a:r>
            <a:r>
              <a:rPr lang="el-GR" sz="2000" b="1" dirty="0">
                <a:solidFill>
                  <a:srgbClr val="176FB1"/>
                </a:solidFill>
                <a:latin typeface="Calibri" pitchFamily="34" charset="0"/>
                <a:cs typeface="Calibri" pitchFamily="34" charset="0"/>
              </a:rPr>
              <a:t> και συνολική </a:t>
            </a:r>
            <a:r>
              <a:rPr lang="el-GR" sz="2000" b="1" dirty="0" err="1">
                <a:solidFill>
                  <a:srgbClr val="176FB1"/>
                </a:solidFill>
                <a:latin typeface="Calibri" pitchFamily="34" charset="0"/>
                <a:cs typeface="Calibri" pitchFamily="34" charset="0"/>
              </a:rPr>
              <a:t>στερεομεταφορά</a:t>
            </a:r>
            <a:r>
              <a:rPr lang="el-GR" sz="2000" b="1" dirty="0">
                <a:solidFill>
                  <a:srgbClr val="176FB1"/>
                </a:solidFill>
                <a:latin typeface="Calibri" pitchFamily="34" charset="0"/>
                <a:cs typeface="Calibri" pitchFamily="34" charset="0"/>
              </a:rPr>
              <a:t> παράλληλα στην ακτή </a:t>
            </a:r>
            <a:endParaRPr lang="en-GB" sz="2000" b="1" dirty="0">
              <a:solidFill>
                <a:srgbClr val="176FB1"/>
              </a:solidFill>
              <a:latin typeface="Calibri" pitchFamily="34" charset="0"/>
              <a:cs typeface="Calibri" pitchFamily="34" charset="0"/>
            </a:endParaRPr>
          </a:p>
        </p:txBody>
      </p:sp>
      <p:sp>
        <p:nvSpPr>
          <p:cNvPr id="168965" name="Rectangle 5"/>
          <p:cNvSpPr>
            <a:spLocks noChangeArrowheads="1"/>
          </p:cNvSpPr>
          <p:nvPr/>
        </p:nvSpPr>
        <p:spPr bwMode="auto">
          <a:xfrm>
            <a:off x="540543" y="1888331"/>
            <a:ext cx="8401969" cy="3313113"/>
          </a:xfrm>
          <a:prstGeom prst="rect">
            <a:avLst/>
          </a:prstGeom>
          <a:noFill/>
          <a:ln w="9525">
            <a:noFill/>
            <a:miter lim="800000"/>
            <a:headEnd/>
            <a:tailEnd/>
          </a:ln>
          <a:effectLst/>
        </p:spPr>
        <p:txBody>
          <a:bodyPr/>
          <a:lstStyle/>
          <a:p>
            <a:pPr marL="342900" indent="-342900">
              <a:spcBef>
                <a:spcPct val="20000"/>
              </a:spcBef>
            </a:pPr>
            <a:endParaRPr lang="el-GR" sz="2000" dirty="0">
              <a:solidFill>
                <a:srgbClr val="000000"/>
              </a:solidFill>
              <a:latin typeface="Arial" charset="0"/>
            </a:endParaRPr>
          </a:p>
          <a:p>
            <a:pPr marL="342900" indent="-342900">
              <a:spcBef>
                <a:spcPct val="20000"/>
              </a:spcBef>
            </a:pPr>
            <a:r>
              <a:rPr lang="en-GB" sz="1800" dirty="0">
                <a:latin typeface="Calibri" pitchFamily="34" charset="0"/>
                <a:cs typeface="Calibri" pitchFamily="34" charset="0"/>
              </a:rPr>
              <a:t>M</a:t>
            </a:r>
            <a:r>
              <a:rPr lang="el-GR" sz="1800" dirty="0">
                <a:latin typeface="Calibri" pitchFamily="34" charset="0"/>
                <a:cs typeface="Calibri" pitchFamily="34" charset="0"/>
              </a:rPr>
              <a:t>ην ξεχνάτε ότι αν και η </a:t>
            </a:r>
            <a:r>
              <a:rPr lang="el-GR" sz="1800" dirty="0" err="1">
                <a:latin typeface="Calibri" pitchFamily="34" charset="0"/>
                <a:cs typeface="Calibri" pitchFamily="34" charset="0"/>
              </a:rPr>
              <a:t>ιζηματομεταφορά</a:t>
            </a:r>
            <a:r>
              <a:rPr lang="el-GR" sz="1800" dirty="0">
                <a:latin typeface="Calibri" pitchFamily="34" charset="0"/>
                <a:cs typeface="Calibri" pitchFamily="34" charset="0"/>
              </a:rPr>
              <a:t> συμβαίνει «συνεχώς».</a:t>
            </a:r>
          </a:p>
          <a:p>
            <a:pPr marL="342900" indent="-342900">
              <a:spcBef>
                <a:spcPct val="20000"/>
              </a:spcBef>
            </a:pPr>
            <a:r>
              <a:rPr lang="el-GR" sz="1800" dirty="0">
                <a:latin typeface="Calibri" pitchFamily="34" charset="0"/>
                <a:cs typeface="Calibri" pitchFamily="34" charset="0"/>
              </a:rPr>
              <a:t>Έχει επίσης και πρόσημο, δηλ. μπορεί να συμβαίνει και προς τις δυο διευθύνσεις παράλληλα προς την ακτή. </a:t>
            </a:r>
          </a:p>
          <a:p>
            <a:pPr marL="342900" indent="-342900">
              <a:spcBef>
                <a:spcPct val="20000"/>
              </a:spcBef>
            </a:pPr>
            <a:endParaRPr lang="el-GR" sz="1800" dirty="0">
              <a:latin typeface="Calibri" pitchFamily="34" charset="0"/>
              <a:cs typeface="Calibri" pitchFamily="34" charset="0"/>
            </a:endParaRPr>
          </a:p>
          <a:p>
            <a:pPr marL="342900" indent="-342900">
              <a:spcBef>
                <a:spcPct val="20000"/>
              </a:spcBef>
            </a:pPr>
            <a:r>
              <a:rPr lang="el-GR" sz="1800" dirty="0">
                <a:latin typeface="Calibri" pitchFamily="34" charset="0"/>
                <a:cs typeface="Calibri" pitchFamily="34" charset="0"/>
              </a:rPr>
              <a:t>Έτσι κάθε είδος ακτής χαρακτηρίζεται από </a:t>
            </a:r>
          </a:p>
          <a:p>
            <a:pPr marL="342900" indent="-342900">
              <a:spcBef>
                <a:spcPct val="20000"/>
              </a:spcBef>
            </a:pPr>
            <a:r>
              <a:rPr lang="el-GR" sz="1800" dirty="0">
                <a:latin typeface="Calibri" pitchFamily="34" charset="0"/>
                <a:cs typeface="Calibri" pitchFamily="34" charset="0"/>
              </a:rPr>
              <a:t>(α) συνολική μεταφορά </a:t>
            </a:r>
            <a:r>
              <a:rPr lang="en-GB" sz="1800" dirty="0">
                <a:latin typeface="Calibri" pitchFamily="34" charset="0"/>
                <a:cs typeface="Calibri" pitchFamily="34" charset="0"/>
              </a:rPr>
              <a:t>(gross) </a:t>
            </a:r>
            <a:endParaRPr lang="el-GR" sz="1800" dirty="0">
              <a:latin typeface="Calibri" pitchFamily="34" charset="0"/>
              <a:cs typeface="Calibri" pitchFamily="34" charset="0"/>
            </a:endParaRPr>
          </a:p>
          <a:p>
            <a:pPr marL="342900" indent="-342900">
              <a:spcBef>
                <a:spcPct val="20000"/>
              </a:spcBef>
            </a:pPr>
            <a:r>
              <a:rPr lang="el-GR" sz="1800" dirty="0">
                <a:latin typeface="Calibri" pitchFamily="34" charset="0"/>
                <a:cs typeface="Calibri" pitchFamily="34" charset="0"/>
              </a:rPr>
              <a:t>(β) και καθαρή (</a:t>
            </a:r>
            <a:r>
              <a:rPr lang="en-GB" sz="1800" dirty="0">
                <a:latin typeface="Calibri" pitchFamily="34" charset="0"/>
                <a:cs typeface="Calibri" pitchFamily="34" charset="0"/>
              </a:rPr>
              <a:t>net</a:t>
            </a:r>
            <a:r>
              <a:rPr lang="el-GR" sz="1800" dirty="0">
                <a:latin typeface="Calibri" pitchFamily="34" charset="0"/>
                <a:cs typeface="Calibri" pitchFamily="34" charset="0"/>
              </a:rPr>
              <a:t>), δηλ. το αλγεβρικό άθροισμα των στιγμιαίων μεταφορών</a:t>
            </a:r>
            <a:endParaRPr lang="en-GB" sz="1800" dirty="0">
              <a:latin typeface="Calibri" pitchFamily="34" charset="0"/>
              <a:cs typeface="Calibri" pitchFamily="34" charset="0"/>
            </a:endParaRPr>
          </a:p>
        </p:txBody>
      </p: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err="1">
                <a:ln>
                  <a:noFill/>
                </a:ln>
                <a:solidFill>
                  <a:sysClr val="windowText" lastClr="000000"/>
                </a:solidFill>
                <a:effectLst/>
                <a:uLnTx/>
                <a:uFillTx/>
                <a:latin typeface="Calibri"/>
                <a:ea typeface="+mn-ea"/>
                <a:cs typeface="+mn-cs"/>
              </a:rPr>
              <a:t>Στερεομεταφορά</a:t>
            </a:r>
            <a:r>
              <a:rPr kumimoji="0" lang="el-GR" sz="2800" b="1" i="0" u="none" strike="noStrike" kern="1200" cap="none" spc="0" normalizeH="0" baseline="0" noProof="0" dirty="0">
                <a:ln>
                  <a:noFill/>
                </a:ln>
                <a:solidFill>
                  <a:sysClr val="windowText" lastClr="000000"/>
                </a:solidFill>
                <a:effectLst/>
                <a:uLnTx/>
                <a:uFillTx/>
                <a:latin typeface="Calibri"/>
                <a:ea typeface="+mn-ea"/>
                <a:cs typeface="+mn-cs"/>
              </a:rPr>
              <a:t>: Παράλληλα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4" name="13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22" name="Picture 2"/>
          <p:cNvPicPr>
            <a:picLocks noChangeAspect="1" noChangeArrowheads="1"/>
          </p:cNvPicPr>
          <p:nvPr/>
        </p:nvPicPr>
        <p:blipFill>
          <a:blip r:embed="rId2" cstate="print"/>
          <a:srcRect/>
          <a:stretch>
            <a:fillRect/>
          </a:stretch>
        </p:blipFill>
        <p:spPr bwMode="auto">
          <a:xfrm>
            <a:off x="323528" y="476672"/>
            <a:ext cx="8305800" cy="347069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p:cNvSpPr>
            <a:spLocks noChangeArrowheads="1"/>
          </p:cNvSpPr>
          <p:nvPr/>
        </p:nvSpPr>
        <p:spPr bwMode="auto">
          <a:xfrm>
            <a:off x="467544" y="404664"/>
            <a:ext cx="8136260" cy="1569660"/>
          </a:xfrm>
          <a:prstGeom prst="rect">
            <a:avLst/>
          </a:prstGeom>
          <a:noFill/>
          <a:ln w="9525" algn="ctr">
            <a:noFill/>
            <a:miter lim="800000"/>
            <a:headEnd/>
            <a:tailEnd/>
          </a:ln>
          <a:effectLst/>
        </p:spPr>
        <p:txBody>
          <a:bodyPr wrap="square">
            <a:spAutoFit/>
          </a:bodyPr>
          <a:lstStyle/>
          <a:p>
            <a:pPr algn="ctr">
              <a:spcBef>
                <a:spcPts val="0"/>
              </a:spcBef>
            </a:pPr>
            <a:r>
              <a:rPr lang="el-GR" b="1" dirty="0">
                <a:latin typeface="Calibri" pitchFamily="34" charset="0"/>
                <a:cs typeface="Calibri" pitchFamily="34" charset="0"/>
              </a:rPr>
              <a:t>Άσκηση 1/Επίλυση</a:t>
            </a:r>
            <a:endParaRPr lang="en-US" b="1" dirty="0">
              <a:latin typeface="Calibri" pitchFamily="34" charset="0"/>
              <a:cs typeface="Calibri" pitchFamily="34" charset="0"/>
            </a:endParaRPr>
          </a:p>
          <a:p>
            <a:pPr algn="justLow">
              <a:spcBef>
                <a:spcPts val="0"/>
              </a:spcBef>
            </a:pPr>
            <a:endParaRPr lang="el-GR" sz="1400" dirty="0">
              <a:latin typeface="Calibri" pitchFamily="34" charset="0"/>
              <a:cs typeface="Calibri" pitchFamily="34" charset="0"/>
            </a:endParaRPr>
          </a:p>
          <a:p>
            <a:pPr algn="justLow">
              <a:spcBef>
                <a:spcPts val="0"/>
              </a:spcBef>
            </a:pPr>
            <a:r>
              <a:rPr lang="el-GR" b="1" u="sng" dirty="0">
                <a:latin typeface="Calibri" pitchFamily="34" charset="0"/>
                <a:cs typeface="Calibri" pitchFamily="34" charset="0"/>
              </a:rPr>
              <a:t>Γνωρίζουμε:</a:t>
            </a:r>
          </a:p>
          <a:p>
            <a:pPr algn="justLow">
              <a:spcBef>
                <a:spcPts val="0"/>
              </a:spcBef>
            </a:pPr>
            <a:endParaRPr lang="el-GR" sz="1400" dirty="0">
              <a:latin typeface="Calibri" pitchFamily="34" charset="0"/>
              <a:cs typeface="Calibri" pitchFamily="34" charset="0"/>
            </a:endParaRPr>
          </a:p>
          <a:p>
            <a:pPr algn="justLow">
              <a:spcBef>
                <a:spcPts val="0"/>
              </a:spcBef>
            </a:pPr>
            <a:r>
              <a:rPr lang="el-GR" sz="2000" dirty="0">
                <a:latin typeface="Calibri" pitchFamily="34" charset="0"/>
                <a:cs typeface="Calibri" pitchFamily="34" charset="0"/>
              </a:rPr>
              <a:t>	</a:t>
            </a:r>
            <a:r>
              <a:rPr lang="el-GR" sz="2000" b="1" u="sng" dirty="0">
                <a:latin typeface="Calibri" pitchFamily="34" charset="0"/>
                <a:cs typeface="Calibri" pitchFamily="34" charset="0"/>
              </a:rPr>
              <a:t>Σχέση </a:t>
            </a:r>
            <a:r>
              <a:rPr lang="en-US" sz="2000" b="1" u="sng" dirty="0">
                <a:latin typeface="Calibri" pitchFamily="34" charset="0"/>
                <a:cs typeface="Calibri" pitchFamily="34" charset="0"/>
              </a:rPr>
              <a:t>Dean</a:t>
            </a:r>
            <a:endParaRPr lang="el-GR" sz="2000" b="1" u="sng" dirty="0">
              <a:latin typeface="Calibri" pitchFamily="34" charset="0"/>
              <a:cs typeface="Calibri" pitchFamily="34" charset="0"/>
            </a:endParaRPr>
          </a:p>
        </p:txBody>
      </p:sp>
      <p:sp>
        <p:nvSpPr>
          <p:cNvPr id="152582" name="Rectangle 6"/>
          <p:cNvSpPr>
            <a:spLocks noChangeArrowheads="1"/>
          </p:cNvSpPr>
          <p:nvPr/>
        </p:nvSpPr>
        <p:spPr bwMode="auto">
          <a:xfrm>
            <a:off x="971600" y="4437112"/>
            <a:ext cx="3043269" cy="437043"/>
          </a:xfrm>
          <a:prstGeom prst="rect">
            <a:avLst/>
          </a:prstGeom>
          <a:noFill/>
          <a:ln w="25400" algn="ctr">
            <a:noFill/>
            <a:miter lim="800000"/>
            <a:headEnd/>
            <a:tailEnd/>
          </a:ln>
          <a:effectLst/>
        </p:spPr>
        <p:txBody>
          <a:bodyPr wrap="none">
            <a:spAutoFit/>
          </a:bodyPr>
          <a:lstStyle/>
          <a:p>
            <a:pPr>
              <a:lnSpc>
                <a:spcPct val="120000"/>
              </a:lnSpc>
              <a:spcBef>
                <a:spcPct val="40000"/>
              </a:spcBef>
            </a:pPr>
            <a:r>
              <a:rPr lang="el-GR" sz="2000" b="1" u="sng" dirty="0">
                <a:latin typeface="Calibri" pitchFamily="34" charset="0"/>
                <a:cs typeface="Calibri" pitchFamily="34" charset="0"/>
              </a:rPr>
              <a:t>Σχέση </a:t>
            </a:r>
            <a:r>
              <a:rPr lang="el-GR" sz="2000" b="1" u="sng" dirty="0" err="1">
                <a:latin typeface="Calibri" pitchFamily="34" charset="0"/>
                <a:cs typeface="Calibri" pitchFamily="34" charset="0"/>
              </a:rPr>
              <a:t>Sunamura</a:t>
            </a:r>
            <a:r>
              <a:rPr lang="el-GR" sz="2000" b="1" u="sng" dirty="0">
                <a:latin typeface="Calibri" pitchFamily="34" charset="0"/>
                <a:cs typeface="Calibri" pitchFamily="34" charset="0"/>
              </a:rPr>
              <a:t>-</a:t>
            </a:r>
            <a:r>
              <a:rPr lang="el-GR" sz="2000" b="1" u="sng" dirty="0" err="1">
                <a:latin typeface="Calibri" pitchFamily="34" charset="0"/>
                <a:cs typeface="Calibri" pitchFamily="34" charset="0"/>
              </a:rPr>
              <a:t>Horikawa</a:t>
            </a:r>
            <a:endParaRPr lang="el-GR" sz="2000" b="1" u="sng" dirty="0">
              <a:latin typeface="Calibri" pitchFamily="34" charset="0"/>
              <a:cs typeface="Calibri" pitchFamily="34" charset="0"/>
            </a:endParaRPr>
          </a:p>
        </p:txBody>
      </p:sp>
      <p:sp>
        <p:nvSpPr>
          <p:cNvPr id="152584" name="Rectangle 8"/>
          <p:cNvSpPr>
            <a:spLocks noChangeArrowheads="1"/>
          </p:cNvSpPr>
          <p:nvPr/>
        </p:nvSpPr>
        <p:spPr bwMode="auto">
          <a:xfrm>
            <a:off x="539552" y="3284984"/>
            <a:ext cx="7200800" cy="830997"/>
          </a:xfrm>
          <a:prstGeom prst="rect">
            <a:avLst/>
          </a:prstGeom>
          <a:noFill/>
          <a:ln w="9525" algn="ctr">
            <a:noFill/>
            <a:miter lim="800000"/>
            <a:headEnd/>
            <a:tailEnd/>
          </a:ln>
          <a:effectLst/>
        </p:spPr>
        <p:txBody>
          <a:bodyPr wrap="square">
            <a:spAutoFit/>
          </a:bodyPr>
          <a:lstStyle/>
          <a:p>
            <a:pPr algn="justLow">
              <a:spcBef>
                <a:spcPct val="40000"/>
              </a:spcBef>
            </a:pPr>
            <a:r>
              <a:rPr lang="el-GR" sz="2000" dirty="0">
                <a:latin typeface="Calibri" pitchFamily="34" charset="0"/>
                <a:cs typeface="Calibri" pitchFamily="34" charset="0"/>
              </a:rPr>
              <a:t>Ανάλογα με τη τιμή του </a:t>
            </a:r>
            <a:r>
              <a:rPr lang="en-US" sz="2000" dirty="0" err="1">
                <a:latin typeface="Calibri" pitchFamily="34" charset="0"/>
                <a:cs typeface="Calibri" pitchFamily="34" charset="0"/>
              </a:rPr>
              <a:t>F</a:t>
            </a:r>
            <a:r>
              <a:rPr lang="en-US" sz="2000" baseline="-25000" dirty="0" err="1">
                <a:latin typeface="Calibri" pitchFamily="34" charset="0"/>
                <a:cs typeface="Calibri" pitchFamily="34" charset="0"/>
              </a:rPr>
              <a:t>o</a:t>
            </a:r>
            <a:r>
              <a:rPr lang="en-US" sz="2000" dirty="0">
                <a:latin typeface="Calibri" pitchFamily="34" charset="0"/>
                <a:cs typeface="Calibri" pitchFamily="34" charset="0"/>
              </a:rPr>
              <a:t>, </a:t>
            </a:r>
            <a:r>
              <a:rPr lang="el-GR" sz="2000" dirty="0">
                <a:latin typeface="Calibri" pitchFamily="34" charset="0"/>
                <a:cs typeface="Calibri" pitchFamily="34" charset="0"/>
              </a:rPr>
              <a:t>διακρίνονται δυο περιπτώσεις:</a:t>
            </a:r>
          </a:p>
          <a:p>
            <a:pPr algn="justLow">
              <a:spcBef>
                <a:spcPct val="40000"/>
              </a:spcBef>
            </a:pPr>
            <a:r>
              <a:rPr lang="el-GR" sz="2000" dirty="0">
                <a:latin typeface="Calibri" pitchFamily="34" charset="0"/>
                <a:cs typeface="Calibri" pitchFamily="34" charset="0"/>
              </a:rPr>
              <a:t>F</a:t>
            </a:r>
            <a:r>
              <a:rPr lang="el-GR" sz="2000" baseline="-25000" dirty="0">
                <a:latin typeface="Calibri" pitchFamily="34" charset="0"/>
                <a:cs typeface="Calibri" pitchFamily="34" charset="0"/>
              </a:rPr>
              <a:t>o</a:t>
            </a:r>
            <a:r>
              <a:rPr lang="el-GR" sz="2000" dirty="0">
                <a:latin typeface="Calibri" pitchFamily="34" charset="0"/>
                <a:cs typeface="Calibri" pitchFamily="34" charset="0"/>
              </a:rPr>
              <a:t>&gt;1 </a:t>
            </a:r>
            <a:r>
              <a:rPr lang="en-US" sz="2000" dirty="0">
                <a:latin typeface="Calibri" pitchFamily="34" charset="0"/>
                <a:cs typeface="Calibri" pitchFamily="34" charset="0"/>
              </a:rPr>
              <a:t>  : </a:t>
            </a:r>
            <a:r>
              <a:rPr lang="el-GR" sz="2000" dirty="0">
                <a:latin typeface="Calibri" pitchFamily="34" charset="0"/>
                <a:cs typeface="Calibri" pitchFamily="34" charset="0"/>
              </a:rPr>
              <a:t>διάβρωση    F</a:t>
            </a:r>
            <a:r>
              <a:rPr lang="el-GR" sz="2000" baseline="-25000" dirty="0">
                <a:latin typeface="Calibri" pitchFamily="34" charset="0"/>
                <a:cs typeface="Calibri" pitchFamily="34" charset="0"/>
              </a:rPr>
              <a:t>o</a:t>
            </a:r>
            <a:r>
              <a:rPr lang="el-GR" sz="2000" dirty="0">
                <a:latin typeface="Calibri" pitchFamily="34" charset="0"/>
                <a:cs typeface="Calibri" pitchFamily="34" charset="0"/>
              </a:rPr>
              <a:t>&lt;1 </a:t>
            </a:r>
            <a:r>
              <a:rPr lang="en-US" sz="2000" dirty="0">
                <a:latin typeface="Calibri" pitchFamily="34" charset="0"/>
                <a:cs typeface="Calibri" pitchFamily="34" charset="0"/>
              </a:rPr>
              <a:t>  : </a:t>
            </a:r>
            <a:r>
              <a:rPr lang="el-GR" sz="2000" dirty="0">
                <a:latin typeface="Calibri" pitchFamily="34" charset="0"/>
                <a:cs typeface="Calibri" pitchFamily="34" charset="0"/>
              </a:rPr>
              <a:t>πρόσχωση </a:t>
            </a:r>
          </a:p>
        </p:txBody>
      </p:sp>
      <p:sp>
        <p:nvSpPr>
          <p:cNvPr id="152586" name="Rectangle 10"/>
          <p:cNvSpPr>
            <a:spLocks noChangeArrowheads="1"/>
          </p:cNvSpPr>
          <p:nvPr/>
        </p:nvSpPr>
        <p:spPr bwMode="auto">
          <a:xfrm>
            <a:off x="4932040" y="5157192"/>
            <a:ext cx="2520280" cy="867930"/>
          </a:xfrm>
          <a:prstGeom prst="rect">
            <a:avLst/>
          </a:prstGeom>
          <a:noFill/>
          <a:ln w="9525" algn="ctr">
            <a:noFill/>
            <a:miter lim="800000"/>
            <a:headEnd/>
            <a:tailEnd/>
          </a:ln>
          <a:effectLst/>
        </p:spPr>
        <p:txBody>
          <a:bodyPr wrap="square">
            <a:spAutoFit/>
          </a:bodyPr>
          <a:lstStyle/>
          <a:p>
            <a:pPr algn="justLow">
              <a:lnSpc>
                <a:spcPct val="120000"/>
              </a:lnSpc>
              <a:spcBef>
                <a:spcPct val="40000"/>
              </a:spcBef>
            </a:pPr>
            <a:r>
              <a:rPr lang="en-US" sz="1800" b="1" dirty="0">
                <a:latin typeface="Calibri" pitchFamily="34" charset="0"/>
                <a:cs typeface="Calibri" pitchFamily="34" charset="0"/>
              </a:rPr>
              <a:t>G</a:t>
            </a:r>
            <a:r>
              <a:rPr lang="el-GR" sz="1800" b="1" baseline="-25000" dirty="0">
                <a:latin typeface="Calibri" pitchFamily="34" charset="0"/>
                <a:cs typeface="Calibri" pitchFamily="34" charset="0"/>
              </a:rPr>
              <a:t>o</a:t>
            </a:r>
            <a:r>
              <a:rPr lang="el-GR" sz="1800" b="1" dirty="0">
                <a:latin typeface="Calibri" pitchFamily="34" charset="0"/>
                <a:cs typeface="Calibri" pitchFamily="34" charset="0"/>
              </a:rPr>
              <a:t>&gt;1</a:t>
            </a:r>
            <a:r>
              <a:rPr lang="en-US" sz="1800" b="1" dirty="0">
                <a:latin typeface="Calibri" pitchFamily="34" charset="0"/>
                <a:cs typeface="Calibri" pitchFamily="34" charset="0"/>
              </a:rPr>
              <a:t>8</a:t>
            </a:r>
            <a:r>
              <a:rPr lang="el-GR" sz="1800" b="1" dirty="0">
                <a:latin typeface="Calibri" pitchFamily="34" charset="0"/>
                <a:cs typeface="Calibri" pitchFamily="34" charset="0"/>
              </a:rPr>
              <a:t> </a:t>
            </a:r>
            <a:r>
              <a:rPr lang="en-US" sz="1800" b="1" dirty="0">
                <a:latin typeface="Calibri" pitchFamily="34" charset="0"/>
                <a:cs typeface="Calibri" pitchFamily="34" charset="0"/>
              </a:rPr>
              <a:t>: </a:t>
            </a:r>
            <a:r>
              <a:rPr lang="el-GR" sz="1800" b="1" dirty="0">
                <a:latin typeface="Calibri" pitchFamily="34" charset="0"/>
                <a:cs typeface="Calibri" pitchFamily="34" charset="0"/>
              </a:rPr>
              <a:t>διάβρωση </a:t>
            </a:r>
          </a:p>
          <a:p>
            <a:pPr algn="justLow">
              <a:lnSpc>
                <a:spcPct val="120000"/>
              </a:lnSpc>
              <a:spcBef>
                <a:spcPct val="40000"/>
              </a:spcBef>
            </a:pPr>
            <a:r>
              <a:rPr lang="en-US" sz="1800" b="1" dirty="0">
                <a:latin typeface="Calibri" pitchFamily="34" charset="0"/>
                <a:cs typeface="Calibri" pitchFamily="34" charset="0"/>
              </a:rPr>
              <a:t>G</a:t>
            </a:r>
            <a:r>
              <a:rPr lang="el-GR" sz="1800" b="1" baseline="-25000" dirty="0">
                <a:latin typeface="Calibri" pitchFamily="34" charset="0"/>
                <a:cs typeface="Calibri" pitchFamily="34" charset="0"/>
              </a:rPr>
              <a:t>o</a:t>
            </a:r>
            <a:r>
              <a:rPr lang="el-GR" sz="1800" b="1" dirty="0">
                <a:latin typeface="Calibri" pitchFamily="34" charset="0"/>
                <a:cs typeface="Calibri" pitchFamily="34" charset="0"/>
              </a:rPr>
              <a:t>&lt;</a:t>
            </a:r>
            <a:r>
              <a:rPr lang="en-US" sz="1800" b="1" dirty="0">
                <a:latin typeface="Calibri" pitchFamily="34" charset="0"/>
                <a:cs typeface="Calibri" pitchFamily="34" charset="0"/>
              </a:rPr>
              <a:t>9</a:t>
            </a:r>
            <a:r>
              <a:rPr lang="el-GR" sz="1800" b="1" dirty="0">
                <a:latin typeface="Calibri" pitchFamily="34" charset="0"/>
                <a:cs typeface="Calibri" pitchFamily="34" charset="0"/>
              </a:rPr>
              <a:t> </a:t>
            </a:r>
            <a:r>
              <a:rPr lang="en-US" sz="1800" b="1" dirty="0">
                <a:latin typeface="Calibri" pitchFamily="34" charset="0"/>
                <a:cs typeface="Calibri" pitchFamily="34" charset="0"/>
              </a:rPr>
              <a:t>  : </a:t>
            </a:r>
            <a:r>
              <a:rPr lang="el-GR" sz="1800" b="1" dirty="0">
                <a:latin typeface="Calibri" pitchFamily="34" charset="0"/>
                <a:cs typeface="Calibri" pitchFamily="34" charset="0"/>
              </a:rPr>
              <a:t>πρόσχωση </a:t>
            </a:r>
          </a:p>
        </p:txBody>
      </p:sp>
      <p:grpSp>
        <p:nvGrpSpPr>
          <p:cNvPr id="2" name="Group 18"/>
          <p:cNvGrpSpPr>
            <a:grpSpLocks/>
          </p:cNvGrpSpPr>
          <p:nvPr/>
        </p:nvGrpSpPr>
        <p:grpSpPr bwMode="auto">
          <a:xfrm>
            <a:off x="611560" y="2060848"/>
            <a:ext cx="2808287" cy="1008063"/>
            <a:chOff x="1292" y="1752"/>
            <a:chExt cx="1769" cy="635"/>
          </a:xfrm>
          <a:solidFill>
            <a:srgbClr val="176FB1"/>
          </a:solidFill>
        </p:grpSpPr>
        <p:sp>
          <p:nvSpPr>
            <p:cNvPr id="152595" name="Rectangle 19"/>
            <p:cNvSpPr>
              <a:spLocks noChangeArrowheads="1"/>
            </p:cNvSpPr>
            <p:nvPr/>
          </p:nvSpPr>
          <p:spPr bwMode="auto">
            <a:xfrm>
              <a:off x="1292" y="1752"/>
              <a:ext cx="1769" cy="635"/>
            </a:xfrm>
            <a:prstGeom prst="rect">
              <a:avLst/>
            </a:prstGeom>
            <a:grpFill/>
            <a:ln w="9525">
              <a:solidFill>
                <a:schemeClr val="tx1"/>
              </a:solidFill>
              <a:miter lim="800000"/>
              <a:headEnd/>
              <a:tailEnd/>
            </a:ln>
            <a:effectLst/>
          </p:spPr>
          <p:txBody>
            <a:bodyPr wrap="none" anchor="ctr"/>
            <a:lstStyle/>
            <a:p>
              <a:endParaRPr lang="en-GB" sz="1800">
                <a:solidFill>
                  <a:srgbClr val="000000"/>
                </a:solidFill>
                <a:latin typeface="Arial" charset="0"/>
              </a:endParaRPr>
            </a:p>
          </p:txBody>
        </p:sp>
        <p:graphicFrame>
          <p:nvGraphicFramePr>
            <p:cNvPr id="152596" name="Object 20"/>
            <p:cNvGraphicFramePr>
              <a:graphicFrameLocks noChangeAspect="1"/>
            </p:cNvGraphicFramePr>
            <p:nvPr/>
          </p:nvGraphicFramePr>
          <p:xfrm>
            <a:off x="1655" y="1797"/>
            <a:ext cx="817" cy="567"/>
          </p:xfrm>
          <a:graphic>
            <a:graphicData uri="http://schemas.openxmlformats.org/presentationml/2006/ole">
              <mc:AlternateContent xmlns:mc="http://schemas.openxmlformats.org/markup-compatibility/2006">
                <mc:Choice xmlns:v="urn:schemas-microsoft-com:vml" Requires="v">
                  <p:oleObj name="Equation" r:id="rId3" imgW="634680" imgH="444240" progId="">
                    <p:embed/>
                  </p:oleObj>
                </mc:Choice>
                <mc:Fallback>
                  <p:oleObj name="Equation" r:id="rId3" imgW="634680" imgH="4442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 y="1797"/>
                          <a:ext cx="817" cy="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1"/>
          <p:cNvGrpSpPr>
            <a:grpSpLocks/>
          </p:cNvGrpSpPr>
          <p:nvPr/>
        </p:nvGrpSpPr>
        <p:grpSpPr bwMode="auto">
          <a:xfrm>
            <a:off x="611560" y="5013176"/>
            <a:ext cx="4103687" cy="1223962"/>
            <a:chOff x="1610" y="2931"/>
            <a:chExt cx="2585" cy="771"/>
          </a:xfrm>
          <a:solidFill>
            <a:srgbClr val="176FB1"/>
          </a:solidFill>
        </p:grpSpPr>
        <p:sp>
          <p:nvSpPr>
            <p:cNvPr id="152598" name="Rectangle 22"/>
            <p:cNvSpPr>
              <a:spLocks noChangeArrowheads="1"/>
            </p:cNvSpPr>
            <p:nvPr/>
          </p:nvSpPr>
          <p:spPr bwMode="auto">
            <a:xfrm>
              <a:off x="1610" y="2931"/>
              <a:ext cx="2585" cy="771"/>
            </a:xfrm>
            <a:prstGeom prst="rect">
              <a:avLst/>
            </a:prstGeom>
            <a:grpFill/>
            <a:ln w="9525">
              <a:solidFill>
                <a:schemeClr val="tx1"/>
              </a:solidFill>
              <a:miter lim="800000"/>
              <a:headEnd/>
              <a:tailEnd/>
            </a:ln>
            <a:effectLst/>
          </p:spPr>
          <p:txBody>
            <a:bodyPr wrap="none" anchor="ctr"/>
            <a:lstStyle/>
            <a:p>
              <a:pPr algn="ctr"/>
              <a:endParaRPr lang="en-US" sz="1800">
                <a:solidFill>
                  <a:srgbClr val="3333FF"/>
                </a:solidFill>
                <a:latin typeface="Arial" charset="0"/>
              </a:endParaRPr>
            </a:p>
          </p:txBody>
        </p:sp>
        <p:graphicFrame>
          <p:nvGraphicFramePr>
            <p:cNvPr id="152599" name="Object 23"/>
            <p:cNvGraphicFramePr>
              <a:graphicFrameLocks noChangeAspect="1"/>
            </p:cNvGraphicFramePr>
            <p:nvPr/>
          </p:nvGraphicFramePr>
          <p:xfrm>
            <a:off x="1837" y="3022"/>
            <a:ext cx="2086" cy="581"/>
          </p:xfrm>
          <a:graphic>
            <a:graphicData uri="http://schemas.openxmlformats.org/presentationml/2006/ole">
              <mc:AlternateContent xmlns:mc="http://schemas.openxmlformats.org/markup-compatibility/2006">
                <mc:Choice xmlns:v="urn:schemas-microsoft-com:vml" Requires="v">
                  <p:oleObj name="Equation" r:id="rId5" imgW="1803240" imgH="507960" progId="">
                    <p:embed/>
                  </p:oleObj>
                </mc:Choice>
                <mc:Fallback>
                  <p:oleObj name="Equation" r:id="rId5" imgW="1803240" imgH="5079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7" y="3022"/>
                          <a:ext cx="2086" cy="5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9" name="18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770" name="Picture 2"/>
          <p:cNvPicPr>
            <a:picLocks noChangeAspect="1" noChangeArrowheads="1"/>
          </p:cNvPicPr>
          <p:nvPr/>
        </p:nvPicPr>
        <p:blipFill>
          <a:blip r:embed="rId2" cstate="print"/>
          <a:srcRect/>
          <a:stretch>
            <a:fillRect/>
          </a:stretch>
        </p:blipFill>
        <p:spPr bwMode="auto">
          <a:xfrm>
            <a:off x="323528" y="188640"/>
            <a:ext cx="6683778" cy="3197942"/>
          </a:xfrm>
          <a:prstGeom prst="rect">
            <a:avLst/>
          </a:prstGeom>
          <a:noFill/>
          <a:ln w="9525">
            <a:noFill/>
            <a:miter lim="800000"/>
            <a:headEnd/>
            <a:tailEnd/>
          </a:ln>
        </p:spPr>
      </p:pic>
      <p:pic>
        <p:nvPicPr>
          <p:cNvPr id="1238018" name="Picture 2"/>
          <p:cNvPicPr>
            <a:picLocks noChangeAspect="1" noChangeArrowheads="1"/>
          </p:cNvPicPr>
          <p:nvPr/>
        </p:nvPicPr>
        <p:blipFill>
          <a:blip r:embed="rId3" cstate="print">
            <a:lum bright="10000" contrast="-10000"/>
          </a:blip>
          <a:srcRect/>
          <a:stretch>
            <a:fillRect/>
          </a:stretch>
        </p:blipFill>
        <p:spPr bwMode="auto">
          <a:xfrm>
            <a:off x="3347864" y="3429000"/>
            <a:ext cx="5575623" cy="3284984"/>
          </a:xfrm>
          <a:prstGeom prst="rect">
            <a:avLst/>
          </a:prstGeom>
          <a:noFill/>
          <a:ln w="9525">
            <a:noFill/>
            <a:miter lim="800000"/>
            <a:headEnd/>
            <a:tailEnd/>
          </a:ln>
        </p:spPr>
      </p:pic>
      <p:sp>
        <p:nvSpPr>
          <p:cNvPr id="4" name="3 - TextBox"/>
          <p:cNvSpPr txBox="1"/>
          <p:nvPr/>
        </p:nvSpPr>
        <p:spPr>
          <a:xfrm>
            <a:off x="1115616" y="3356992"/>
            <a:ext cx="2376264" cy="1754326"/>
          </a:xfrm>
          <a:prstGeom prst="rect">
            <a:avLst/>
          </a:prstGeom>
          <a:noFill/>
        </p:spPr>
        <p:txBody>
          <a:bodyPr wrap="square" rtlCol="0">
            <a:spAutoFit/>
          </a:bodyPr>
          <a:lstStyle/>
          <a:p>
            <a:r>
              <a:rPr lang="el-GR" sz="2000" b="1" u="sng" dirty="0">
                <a:latin typeface="Calibri" pitchFamily="34" charset="0"/>
                <a:cs typeface="Calibri" pitchFamily="34" charset="0"/>
              </a:rPr>
              <a:t>Γνωρίζουμε</a:t>
            </a:r>
            <a:r>
              <a:rPr lang="en-US" sz="2000" b="1" u="sng" dirty="0">
                <a:latin typeface="Calibri" pitchFamily="34" charset="0"/>
                <a:cs typeface="Calibri" pitchFamily="34" charset="0"/>
              </a:rPr>
              <a:t>:</a:t>
            </a:r>
          </a:p>
          <a:p>
            <a:r>
              <a:rPr lang="el-GR" sz="2000" dirty="0">
                <a:latin typeface="Calibri" pitchFamily="34" charset="0"/>
                <a:cs typeface="Calibri" pitchFamily="34" charset="0"/>
              </a:rPr>
              <a:t> από </a:t>
            </a:r>
            <a:r>
              <a:rPr lang="el-GR" sz="2000" dirty="0" err="1">
                <a:latin typeface="Calibri" pitchFamily="34" charset="0"/>
                <a:cs typeface="Calibri" pitchFamily="34" charset="0"/>
              </a:rPr>
              <a:t>Κουτίτας</a:t>
            </a:r>
            <a:r>
              <a:rPr lang="el-GR" sz="2000" dirty="0">
                <a:latin typeface="Calibri" pitchFamily="34" charset="0"/>
                <a:cs typeface="Calibri" pitchFamily="34" charset="0"/>
              </a:rPr>
              <a:t>,</a:t>
            </a:r>
            <a:r>
              <a:rPr lang="en-US" sz="2000" dirty="0">
                <a:latin typeface="Calibri" pitchFamily="34" charset="0"/>
                <a:cs typeface="Calibri" pitchFamily="34" charset="0"/>
              </a:rPr>
              <a:t> </a:t>
            </a:r>
            <a:r>
              <a:rPr lang="el-GR" sz="2000" dirty="0">
                <a:latin typeface="Calibri" pitchFamily="34" charset="0"/>
                <a:cs typeface="Calibri" pitchFamily="34" charset="0"/>
              </a:rPr>
              <a:t>1998</a:t>
            </a:r>
          </a:p>
          <a:p>
            <a:endParaRPr lang="el-GR" sz="2000" dirty="0">
              <a:latin typeface="Calibri" pitchFamily="34" charset="0"/>
              <a:cs typeface="Calibri" pitchFamily="34" charset="0"/>
            </a:endParaRPr>
          </a:p>
          <a:p>
            <a:r>
              <a:rPr lang="el-GR" sz="1600" dirty="0">
                <a:latin typeface="Calibri" pitchFamily="34" charset="0"/>
                <a:cs typeface="Calibri" pitchFamily="34" charset="0"/>
              </a:rPr>
              <a:t>(</a:t>
            </a:r>
            <a:r>
              <a:rPr lang="en-US" sz="1600" dirty="0" err="1">
                <a:latin typeface="Calibri" pitchFamily="34" charset="0"/>
                <a:cs typeface="Calibri" pitchFamily="34" charset="0"/>
              </a:rPr>
              <a:t>w</a:t>
            </a:r>
            <a:r>
              <a:rPr lang="en-US" sz="1600" baseline="-25000" dirty="0" err="1">
                <a:latin typeface="Calibri" pitchFamily="34" charset="0"/>
                <a:cs typeface="Calibri" pitchFamily="34" charset="0"/>
              </a:rPr>
              <a:t>s</a:t>
            </a:r>
            <a:r>
              <a:rPr lang="el-GR" sz="1600" dirty="0">
                <a:latin typeface="Calibri" pitchFamily="34" charset="0"/>
                <a:cs typeface="Calibri" pitchFamily="34" charset="0"/>
              </a:rPr>
              <a:t>, </a:t>
            </a:r>
            <a:r>
              <a:rPr lang="en-GB" sz="1600" dirty="0" err="1">
                <a:latin typeface="Calibri" pitchFamily="34" charset="0"/>
                <a:cs typeface="Calibri" pitchFamily="34" charset="0"/>
              </a:rPr>
              <a:t>w</a:t>
            </a:r>
            <a:r>
              <a:rPr lang="en-GB" sz="1600" baseline="-25000" dirty="0" err="1">
                <a:latin typeface="Calibri" pitchFamily="34" charset="0"/>
                <a:cs typeface="Calibri" pitchFamily="34" charset="0"/>
              </a:rPr>
              <a:t>f</a:t>
            </a:r>
            <a:r>
              <a:rPr lang="el-GR" sz="1600" dirty="0">
                <a:latin typeface="Calibri" pitchFamily="34" charset="0"/>
                <a:cs typeface="Calibri" pitchFamily="34" charset="0"/>
              </a:rPr>
              <a:t> αναφέρονται και τα δύο στην ταχύτητα καθίζησης)</a:t>
            </a:r>
            <a:endParaRPr lang="en-GB" sz="1600" dirty="0">
              <a:latin typeface="Calibri" pitchFamily="34" charset="0"/>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7794" name="Picture 2"/>
          <p:cNvPicPr>
            <a:picLocks noChangeAspect="1" noChangeArrowheads="1"/>
          </p:cNvPicPr>
          <p:nvPr/>
        </p:nvPicPr>
        <p:blipFill>
          <a:blip r:embed="rId2" cstate="print"/>
          <a:srcRect/>
          <a:stretch>
            <a:fillRect/>
          </a:stretch>
        </p:blipFill>
        <p:spPr bwMode="auto">
          <a:xfrm>
            <a:off x="2051720" y="764704"/>
            <a:ext cx="5231135" cy="5115284"/>
          </a:xfrm>
          <a:prstGeom prst="rect">
            <a:avLst/>
          </a:prstGeom>
          <a:noFill/>
          <a:ln w="9525">
            <a:noFill/>
            <a:miter lim="800000"/>
            <a:headEnd/>
            <a:tailEnd/>
          </a:ln>
        </p:spPr>
      </p:pic>
      <p:grpSp>
        <p:nvGrpSpPr>
          <p:cNvPr id="3" name="Group 18"/>
          <p:cNvGrpSpPr>
            <a:grpSpLocks/>
          </p:cNvGrpSpPr>
          <p:nvPr/>
        </p:nvGrpSpPr>
        <p:grpSpPr bwMode="auto">
          <a:xfrm>
            <a:off x="373" y="5661299"/>
            <a:ext cx="2808287" cy="1008063"/>
            <a:chOff x="907" y="4020"/>
            <a:chExt cx="1769" cy="635"/>
          </a:xfrm>
          <a:solidFill>
            <a:srgbClr val="176FB1"/>
          </a:solidFill>
        </p:grpSpPr>
        <p:sp>
          <p:nvSpPr>
            <p:cNvPr id="4" name="Rectangle 19"/>
            <p:cNvSpPr>
              <a:spLocks noChangeArrowheads="1"/>
            </p:cNvSpPr>
            <p:nvPr/>
          </p:nvSpPr>
          <p:spPr bwMode="auto">
            <a:xfrm>
              <a:off x="907" y="4020"/>
              <a:ext cx="1769" cy="635"/>
            </a:xfrm>
            <a:prstGeom prst="rect">
              <a:avLst/>
            </a:prstGeom>
            <a:grpFill/>
            <a:ln w="9525">
              <a:solidFill>
                <a:schemeClr val="tx1"/>
              </a:solidFill>
              <a:miter lim="800000"/>
              <a:headEnd/>
              <a:tailEnd/>
            </a:ln>
            <a:effectLst/>
          </p:spPr>
          <p:txBody>
            <a:bodyPr wrap="none" anchor="ctr"/>
            <a:lstStyle/>
            <a:p>
              <a:endParaRPr lang="en-GB" sz="1800">
                <a:solidFill>
                  <a:srgbClr val="000000"/>
                </a:solidFill>
                <a:latin typeface="Arial" charset="0"/>
              </a:endParaRPr>
            </a:p>
          </p:txBody>
        </p:sp>
        <p:graphicFrame>
          <p:nvGraphicFramePr>
            <p:cNvPr id="5" name="Object 20"/>
            <p:cNvGraphicFramePr>
              <a:graphicFrameLocks noChangeAspect="1"/>
            </p:cNvGraphicFramePr>
            <p:nvPr/>
          </p:nvGraphicFramePr>
          <p:xfrm>
            <a:off x="1292" y="4065"/>
            <a:ext cx="817" cy="567"/>
          </p:xfrm>
          <a:graphic>
            <a:graphicData uri="http://schemas.openxmlformats.org/presentationml/2006/ole">
              <mc:AlternateContent xmlns:mc="http://schemas.openxmlformats.org/markup-compatibility/2006">
                <mc:Choice xmlns:v="urn:schemas-microsoft-com:vml" Requires="v">
                  <p:oleObj name="Equation" r:id="rId3" imgW="634680" imgH="444240" progId="">
                    <p:embed/>
                  </p:oleObj>
                </mc:Choice>
                <mc:Fallback>
                  <p:oleObj name="Equation" r:id="rId3" imgW="634680" imgH="444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 y="4065"/>
                          <a:ext cx="817" cy="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818" name="Picture 2"/>
          <p:cNvPicPr>
            <a:picLocks noChangeAspect="1" noChangeArrowheads="1"/>
          </p:cNvPicPr>
          <p:nvPr/>
        </p:nvPicPr>
        <p:blipFill>
          <a:blip r:embed="rId2" cstate="print"/>
          <a:srcRect/>
          <a:stretch>
            <a:fillRect/>
          </a:stretch>
        </p:blipFill>
        <p:spPr bwMode="auto">
          <a:xfrm>
            <a:off x="467544" y="836712"/>
            <a:ext cx="8424516" cy="5184576"/>
          </a:xfrm>
          <a:prstGeom prst="rect">
            <a:avLst/>
          </a:prstGeom>
          <a:noFill/>
          <a:ln w="9525">
            <a:noFill/>
            <a:miter lim="800000"/>
            <a:headEnd/>
            <a:tailEnd/>
          </a:ln>
        </p:spPr>
      </p:pic>
      <p:grpSp>
        <p:nvGrpSpPr>
          <p:cNvPr id="3" name="Group 21"/>
          <p:cNvGrpSpPr>
            <a:grpSpLocks/>
          </p:cNvGrpSpPr>
          <p:nvPr/>
        </p:nvGrpSpPr>
        <p:grpSpPr bwMode="auto">
          <a:xfrm>
            <a:off x="4499992" y="2204864"/>
            <a:ext cx="4103687" cy="1223962"/>
            <a:chOff x="1610" y="2931"/>
            <a:chExt cx="2585" cy="771"/>
          </a:xfrm>
          <a:solidFill>
            <a:srgbClr val="176FB1"/>
          </a:solidFill>
        </p:grpSpPr>
        <p:sp>
          <p:nvSpPr>
            <p:cNvPr id="4" name="Rectangle 22"/>
            <p:cNvSpPr>
              <a:spLocks noChangeArrowheads="1"/>
            </p:cNvSpPr>
            <p:nvPr/>
          </p:nvSpPr>
          <p:spPr bwMode="auto">
            <a:xfrm>
              <a:off x="1610" y="2931"/>
              <a:ext cx="2585" cy="771"/>
            </a:xfrm>
            <a:prstGeom prst="rect">
              <a:avLst/>
            </a:prstGeom>
            <a:grpFill/>
            <a:ln w="9525">
              <a:solidFill>
                <a:schemeClr val="tx1"/>
              </a:solidFill>
              <a:miter lim="800000"/>
              <a:headEnd/>
              <a:tailEnd/>
            </a:ln>
            <a:effectLst/>
          </p:spPr>
          <p:txBody>
            <a:bodyPr wrap="none" anchor="ctr"/>
            <a:lstStyle/>
            <a:p>
              <a:pPr algn="ctr"/>
              <a:endParaRPr lang="en-US" sz="1800">
                <a:solidFill>
                  <a:srgbClr val="3333FF"/>
                </a:solidFill>
                <a:latin typeface="Arial" charset="0"/>
              </a:endParaRPr>
            </a:p>
          </p:txBody>
        </p:sp>
        <p:graphicFrame>
          <p:nvGraphicFramePr>
            <p:cNvPr id="5" name="Object 23"/>
            <p:cNvGraphicFramePr>
              <a:graphicFrameLocks noChangeAspect="1"/>
            </p:cNvGraphicFramePr>
            <p:nvPr/>
          </p:nvGraphicFramePr>
          <p:xfrm>
            <a:off x="1837" y="3022"/>
            <a:ext cx="2086" cy="581"/>
          </p:xfrm>
          <a:graphic>
            <a:graphicData uri="http://schemas.openxmlformats.org/presentationml/2006/ole">
              <mc:AlternateContent xmlns:mc="http://schemas.openxmlformats.org/markup-compatibility/2006">
                <mc:Choice xmlns:v="urn:schemas-microsoft-com:vml" Requires="v">
                  <p:oleObj name="Equation" r:id="rId3" imgW="1803240" imgH="507960" progId="">
                    <p:embed/>
                  </p:oleObj>
                </mc:Choice>
                <mc:Fallback>
                  <p:oleObj name="Equation" r:id="rId3" imgW="1803240" imgH="5079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 y="3022"/>
                          <a:ext cx="2086" cy="5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529" y="1022574"/>
            <a:ext cx="7344171" cy="599430"/>
          </a:xfrm>
        </p:spPr>
        <p:txBody>
          <a:bodyPr/>
          <a:lstStyle/>
          <a:p>
            <a:pPr algn="l" eaLnBrk="1" hangingPunct="1"/>
            <a:r>
              <a:rPr lang="el-GR" sz="2000" b="1" dirty="0">
                <a:solidFill>
                  <a:srgbClr val="176FB1"/>
                </a:solidFill>
                <a:latin typeface="Calibri" pitchFamily="34" charset="0"/>
                <a:cs typeface="Calibri" pitchFamily="34" charset="0"/>
              </a:rPr>
              <a:t>Η ταχύτητα των παράλληλων προς την ακτή ρευμάτων</a:t>
            </a:r>
          </a:p>
        </p:txBody>
      </p:sp>
      <p:sp>
        <p:nvSpPr>
          <p:cNvPr id="50179" name="Rectangle 3"/>
          <p:cNvSpPr>
            <a:spLocks noGrp="1" noChangeArrowheads="1"/>
          </p:cNvSpPr>
          <p:nvPr>
            <p:ph type="body" idx="1"/>
          </p:nvPr>
        </p:nvSpPr>
        <p:spPr>
          <a:xfrm>
            <a:off x="323529" y="1773238"/>
            <a:ext cx="8568060" cy="4464050"/>
          </a:xfrm>
        </p:spPr>
        <p:txBody>
          <a:bodyPr/>
          <a:lstStyle/>
          <a:p>
            <a:pPr eaLnBrk="1" hangingPunct="1">
              <a:lnSpc>
                <a:spcPct val="80000"/>
              </a:lnSpc>
              <a:buFontTx/>
              <a:buNone/>
            </a:pPr>
            <a:r>
              <a:rPr lang="el-GR" sz="1700" dirty="0">
                <a:latin typeface="Calibri" pitchFamily="34" charset="0"/>
                <a:cs typeface="Calibri" pitchFamily="34" charset="0"/>
              </a:rPr>
              <a:t>Η ταχύτητα των ρευμάτων </a:t>
            </a:r>
            <a:r>
              <a:rPr lang="en-GB" sz="1700" b="1" dirty="0" err="1">
                <a:latin typeface="Calibri" pitchFamily="34" charset="0"/>
                <a:cs typeface="Calibri" pitchFamily="34" charset="0"/>
              </a:rPr>
              <a:t>V</a:t>
            </a:r>
            <a:r>
              <a:rPr lang="en-GB" sz="1700" b="1" baseline="-25000" dirty="0" err="1">
                <a:latin typeface="Calibri" pitchFamily="34" charset="0"/>
                <a:cs typeface="Calibri" pitchFamily="34" charset="0"/>
              </a:rPr>
              <a:t>l</a:t>
            </a:r>
            <a:r>
              <a:rPr lang="el-GR" sz="1700" dirty="0">
                <a:latin typeface="Calibri" pitchFamily="34" charset="0"/>
                <a:cs typeface="Calibri" pitchFamily="34" charset="0"/>
              </a:rPr>
              <a:t> δίνεται από (</a:t>
            </a:r>
            <a:r>
              <a:rPr lang="en-GB" sz="1700" dirty="0" err="1">
                <a:latin typeface="Calibri" pitchFamily="34" charset="0"/>
                <a:cs typeface="Calibri" pitchFamily="34" charset="0"/>
              </a:rPr>
              <a:t>Komar</a:t>
            </a:r>
            <a:r>
              <a:rPr lang="en-GB" sz="1700" dirty="0">
                <a:latin typeface="Calibri" pitchFamily="34" charset="0"/>
                <a:cs typeface="Calibri" pitchFamily="34" charset="0"/>
              </a:rPr>
              <a:t>, 1998):</a:t>
            </a:r>
          </a:p>
          <a:p>
            <a:pPr eaLnBrk="1" hangingPunct="1">
              <a:lnSpc>
                <a:spcPct val="80000"/>
              </a:lnSpc>
              <a:buFontTx/>
              <a:buNone/>
            </a:pPr>
            <a:endParaRPr lang="en-GB" sz="1700" dirty="0">
              <a:latin typeface="Calibri" pitchFamily="34" charset="0"/>
              <a:cs typeface="Calibri" pitchFamily="34" charset="0"/>
            </a:endParaRPr>
          </a:p>
          <a:p>
            <a:pPr algn="ctr" eaLnBrk="1" hangingPunct="1">
              <a:lnSpc>
                <a:spcPct val="80000"/>
              </a:lnSpc>
              <a:buFontTx/>
              <a:buNone/>
            </a:pPr>
            <a:r>
              <a:rPr lang="en-GB" sz="1700" b="1" dirty="0" err="1">
                <a:latin typeface="Calibri" pitchFamily="34" charset="0"/>
                <a:cs typeface="Calibri" pitchFamily="34" charset="0"/>
              </a:rPr>
              <a:t>V</a:t>
            </a:r>
            <a:r>
              <a:rPr lang="en-GB" sz="1700" b="1" baseline="-25000" dirty="0" err="1">
                <a:latin typeface="Calibri" pitchFamily="34" charset="0"/>
                <a:cs typeface="Calibri" pitchFamily="34" charset="0"/>
              </a:rPr>
              <a:t>l</a:t>
            </a:r>
            <a:r>
              <a:rPr lang="en-GB" sz="1700" b="1" dirty="0">
                <a:latin typeface="Calibri" pitchFamily="34" charset="0"/>
                <a:cs typeface="Calibri" pitchFamily="34" charset="0"/>
              </a:rPr>
              <a:t> = 1.17 </a:t>
            </a:r>
            <a:r>
              <a:rPr lang="en-GB" sz="1700" b="1" dirty="0">
                <a:latin typeface="Calibri" pitchFamily="34" charset="0"/>
                <a:cs typeface="Calibri" pitchFamily="34" charset="0"/>
                <a:sym typeface="Symbol" pitchFamily="18" charset="2"/>
              </a:rPr>
              <a:t></a:t>
            </a:r>
            <a:r>
              <a:rPr lang="en-GB" sz="1700" b="1" dirty="0" err="1">
                <a:latin typeface="Calibri" pitchFamily="34" charset="0"/>
                <a:cs typeface="Calibri" pitchFamily="34" charset="0"/>
                <a:sym typeface="Symbol" pitchFamily="18" charset="2"/>
              </a:rPr>
              <a:t>gH</a:t>
            </a:r>
            <a:r>
              <a:rPr lang="en-GB" sz="1700" b="1" baseline="-25000" dirty="0" err="1">
                <a:latin typeface="Calibri" pitchFamily="34" charset="0"/>
                <a:cs typeface="Calibri" pitchFamily="34" charset="0"/>
                <a:sym typeface="Symbol" pitchFamily="18" charset="2"/>
              </a:rPr>
              <a:t>b</a:t>
            </a:r>
            <a:r>
              <a:rPr lang="en-GB" sz="1700" b="1" dirty="0">
                <a:latin typeface="Calibri" pitchFamily="34" charset="0"/>
                <a:cs typeface="Calibri" pitchFamily="34" charset="0"/>
                <a:sym typeface="Symbol" pitchFamily="18" charset="2"/>
              </a:rPr>
              <a:t> sin</a:t>
            </a:r>
            <a:r>
              <a:rPr lang="el-GR" sz="1700" b="1" dirty="0">
                <a:latin typeface="Calibri" pitchFamily="34" charset="0"/>
                <a:cs typeface="Calibri" pitchFamily="34" charset="0"/>
                <a:sym typeface="Symbol" pitchFamily="18" charset="2"/>
              </a:rPr>
              <a:t>α</a:t>
            </a:r>
            <a:r>
              <a:rPr lang="en-GB" sz="1700" b="1" baseline="-25000" dirty="0">
                <a:latin typeface="Calibri" pitchFamily="34" charset="0"/>
                <a:cs typeface="Calibri" pitchFamily="34" charset="0"/>
                <a:sym typeface="Symbol" pitchFamily="18" charset="2"/>
              </a:rPr>
              <a:t>b</a:t>
            </a:r>
            <a:r>
              <a:rPr lang="en-GB" sz="1700" b="1" dirty="0">
                <a:latin typeface="Calibri" pitchFamily="34" charset="0"/>
                <a:cs typeface="Calibri" pitchFamily="34" charset="0"/>
                <a:sym typeface="Symbol" pitchFamily="18" charset="2"/>
              </a:rPr>
              <a:t> </a:t>
            </a:r>
            <a:r>
              <a:rPr lang="en-GB" sz="1700" b="1" dirty="0" err="1">
                <a:latin typeface="Calibri" pitchFamily="34" charset="0"/>
                <a:cs typeface="Calibri" pitchFamily="34" charset="0"/>
                <a:sym typeface="Symbol" pitchFamily="18" charset="2"/>
              </a:rPr>
              <a:t>cos</a:t>
            </a:r>
            <a:r>
              <a:rPr lang="el-GR" sz="1700" b="1" dirty="0">
                <a:latin typeface="Calibri" pitchFamily="34" charset="0"/>
                <a:cs typeface="Calibri" pitchFamily="34" charset="0"/>
                <a:sym typeface="Symbol" pitchFamily="18" charset="2"/>
              </a:rPr>
              <a:t>α</a:t>
            </a:r>
            <a:r>
              <a:rPr lang="en-GB" sz="1700" b="1" baseline="-25000" dirty="0">
                <a:latin typeface="Calibri" pitchFamily="34" charset="0"/>
                <a:cs typeface="Calibri" pitchFamily="34" charset="0"/>
                <a:sym typeface="Symbol" pitchFamily="18" charset="2"/>
              </a:rPr>
              <a:t>b </a:t>
            </a:r>
            <a:r>
              <a:rPr lang="en-GB" sz="1700" b="1" dirty="0">
                <a:latin typeface="Calibri" pitchFamily="34" charset="0"/>
                <a:cs typeface="Calibri" pitchFamily="34" charset="0"/>
              </a:rPr>
              <a:t> </a:t>
            </a:r>
            <a:endParaRPr lang="el-GR" sz="1700" b="1" dirty="0">
              <a:latin typeface="Calibri" pitchFamily="34" charset="0"/>
              <a:cs typeface="Calibri" pitchFamily="34" charset="0"/>
            </a:endParaRPr>
          </a:p>
          <a:p>
            <a:pPr algn="ctr" eaLnBrk="1" hangingPunct="1">
              <a:lnSpc>
                <a:spcPct val="80000"/>
              </a:lnSpc>
              <a:buFontTx/>
              <a:buNone/>
            </a:pPr>
            <a:endParaRPr lang="el-GR" sz="1700" b="1" dirty="0">
              <a:latin typeface="Calibri" pitchFamily="34" charset="0"/>
              <a:cs typeface="Calibri" pitchFamily="34" charset="0"/>
            </a:endParaRPr>
          </a:p>
          <a:p>
            <a:pPr eaLnBrk="1" hangingPunct="1">
              <a:lnSpc>
                <a:spcPct val="80000"/>
              </a:lnSpc>
              <a:buFontTx/>
              <a:buNone/>
            </a:pPr>
            <a:r>
              <a:rPr lang="el-GR" sz="1700" dirty="0">
                <a:latin typeface="Calibri" pitchFamily="34" charset="0"/>
                <a:cs typeface="Calibri" pitchFamily="34" charset="0"/>
              </a:rPr>
              <a:t>Όπου </a:t>
            </a:r>
            <a:r>
              <a:rPr lang="en-GB" sz="1700" dirty="0" err="1">
                <a:latin typeface="Calibri" pitchFamily="34" charset="0"/>
                <a:cs typeface="Calibri" pitchFamily="34" charset="0"/>
                <a:sym typeface="Symbol" pitchFamily="18" charset="2"/>
              </a:rPr>
              <a:t>H</a:t>
            </a:r>
            <a:r>
              <a:rPr lang="en-GB" sz="1700" baseline="-25000" dirty="0" err="1">
                <a:latin typeface="Calibri" pitchFamily="34" charset="0"/>
                <a:cs typeface="Calibri" pitchFamily="34" charset="0"/>
                <a:sym typeface="Symbol" pitchFamily="18" charset="2"/>
              </a:rPr>
              <a:t>b</a:t>
            </a:r>
            <a:r>
              <a:rPr lang="el-GR" sz="1700" baseline="-25000" dirty="0">
                <a:latin typeface="Calibri" pitchFamily="34" charset="0"/>
                <a:cs typeface="Calibri" pitchFamily="34" charset="0"/>
                <a:sym typeface="Symbol" pitchFamily="18" charset="2"/>
              </a:rPr>
              <a:t> </a:t>
            </a:r>
            <a:r>
              <a:rPr lang="el-GR" sz="1700" dirty="0">
                <a:latin typeface="Calibri" pitchFamily="34" charset="0"/>
                <a:cs typeface="Calibri" pitchFamily="34" charset="0"/>
                <a:sym typeface="Symbol" pitchFamily="18" charset="2"/>
              </a:rPr>
              <a:t>είναι το ύψος κύματος στο σημείο θραύσης και α</a:t>
            </a:r>
            <a:r>
              <a:rPr lang="en-GB" sz="1700" baseline="-25000" dirty="0">
                <a:latin typeface="Calibri" pitchFamily="34" charset="0"/>
                <a:cs typeface="Calibri" pitchFamily="34" charset="0"/>
                <a:sym typeface="Symbol" pitchFamily="18" charset="2"/>
              </a:rPr>
              <a:t>b</a:t>
            </a:r>
            <a:r>
              <a:rPr lang="el-GR" sz="1700" dirty="0">
                <a:latin typeface="Calibri" pitchFamily="34" charset="0"/>
                <a:cs typeface="Calibri" pitchFamily="34" charset="0"/>
                <a:sym typeface="Symbol" pitchFamily="18" charset="2"/>
              </a:rPr>
              <a:t> είναι η γωνία πρόσπτωσης στο σημείο θραύσης. </a:t>
            </a:r>
          </a:p>
          <a:p>
            <a:pPr eaLnBrk="1" hangingPunct="1">
              <a:lnSpc>
                <a:spcPct val="80000"/>
              </a:lnSpc>
              <a:buFontTx/>
              <a:buNone/>
            </a:pPr>
            <a:r>
              <a:rPr lang="el-GR" sz="1700" dirty="0">
                <a:latin typeface="Calibri" pitchFamily="34" charset="0"/>
                <a:cs typeface="Calibri" pitchFamily="34" charset="0"/>
                <a:sym typeface="Symbol" pitchFamily="18" charset="2"/>
              </a:rPr>
              <a:t>Στην περίπτωση που τα προσπίπτοντα κύματα έχουν διαφορετικά ύψη τότε</a:t>
            </a:r>
          </a:p>
          <a:p>
            <a:pPr algn="ctr" eaLnBrk="1" hangingPunct="1">
              <a:lnSpc>
                <a:spcPct val="80000"/>
              </a:lnSpc>
              <a:buFontTx/>
              <a:buNone/>
            </a:pPr>
            <a:endParaRPr lang="el-GR" sz="1700" dirty="0">
              <a:latin typeface="Calibri" pitchFamily="34" charset="0"/>
              <a:cs typeface="Calibri" pitchFamily="34" charset="0"/>
            </a:endParaRPr>
          </a:p>
          <a:p>
            <a:pPr algn="ctr" eaLnBrk="1" hangingPunct="1">
              <a:lnSpc>
                <a:spcPct val="80000"/>
              </a:lnSpc>
              <a:buFontTx/>
              <a:buNone/>
            </a:pPr>
            <a:r>
              <a:rPr lang="en-GB" sz="1700" b="1" dirty="0" err="1">
                <a:latin typeface="Calibri" pitchFamily="34" charset="0"/>
                <a:cs typeface="Calibri" pitchFamily="34" charset="0"/>
              </a:rPr>
              <a:t>V</a:t>
            </a:r>
            <a:r>
              <a:rPr lang="en-GB" sz="1700" b="1" baseline="-25000" dirty="0" err="1">
                <a:latin typeface="Calibri" pitchFamily="34" charset="0"/>
                <a:cs typeface="Calibri" pitchFamily="34" charset="0"/>
              </a:rPr>
              <a:t>l</a:t>
            </a:r>
            <a:r>
              <a:rPr lang="en-GB" sz="1700" b="1" dirty="0">
                <a:latin typeface="Calibri" pitchFamily="34" charset="0"/>
                <a:cs typeface="Calibri" pitchFamily="34" charset="0"/>
              </a:rPr>
              <a:t> =  </a:t>
            </a:r>
            <a:r>
              <a:rPr lang="en-GB" sz="1700" b="1" dirty="0">
                <a:latin typeface="Calibri" pitchFamily="34" charset="0"/>
                <a:cs typeface="Calibri" pitchFamily="34" charset="0"/>
                <a:sym typeface="Symbol" pitchFamily="18" charset="2"/>
              </a:rPr>
              <a:t></a:t>
            </a:r>
            <a:r>
              <a:rPr lang="en-GB" sz="1700" b="1" dirty="0" err="1">
                <a:latin typeface="Calibri" pitchFamily="34" charset="0"/>
                <a:cs typeface="Calibri" pitchFamily="34" charset="0"/>
                <a:sym typeface="Symbol" pitchFamily="18" charset="2"/>
              </a:rPr>
              <a:t>gH</a:t>
            </a:r>
            <a:r>
              <a:rPr lang="en-GB" sz="1700" b="1" baseline="-25000" dirty="0" err="1">
                <a:latin typeface="Calibri" pitchFamily="34" charset="0"/>
                <a:cs typeface="Calibri" pitchFamily="34" charset="0"/>
                <a:sym typeface="Symbol" pitchFamily="18" charset="2"/>
              </a:rPr>
              <a:t>bs</a:t>
            </a:r>
            <a:r>
              <a:rPr lang="en-GB" sz="1700" b="1" dirty="0">
                <a:latin typeface="Calibri" pitchFamily="34" charset="0"/>
                <a:cs typeface="Calibri" pitchFamily="34" charset="0"/>
                <a:sym typeface="Symbol" pitchFamily="18" charset="2"/>
              </a:rPr>
              <a:t> sin</a:t>
            </a:r>
            <a:r>
              <a:rPr lang="el-GR" sz="1700" b="1" dirty="0">
                <a:latin typeface="Calibri" pitchFamily="34" charset="0"/>
                <a:cs typeface="Calibri" pitchFamily="34" charset="0"/>
                <a:sym typeface="Symbol" pitchFamily="18" charset="2"/>
              </a:rPr>
              <a:t>α</a:t>
            </a:r>
            <a:r>
              <a:rPr lang="en-GB" sz="1700" b="1" baseline="-25000" dirty="0">
                <a:latin typeface="Calibri" pitchFamily="34" charset="0"/>
                <a:cs typeface="Calibri" pitchFamily="34" charset="0"/>
                <a:sym typeface="Symbol" pitchFamily="18" charset="2"/>
              </a:rPr>
              <a:t>b</a:t>
            </a:r>
            <a:r>
              <a:rPr lang="en-GB" sz="1700" b="1" dirty="0">
                <a:latin typeface="Calibri" pitchFamily="34" charset="0"/>
                <a:cs typeface="Calibri" pitchFamily="34" charset="0"/>
                <a:sym typeface="Symbol" pitchFamily="18" charset="2"/>
              </a:rPr>
              <a:t> </a:t>
            </a:r>
            <a:r>
              <a:rPr lang="en-GB" sz="1700" b="1" dirty="0" err="1">
                <a:latin typeface="Calibri" pitchFamily="34" charset="0"/>
                <a:cs typeface="Calibri" pitchFamily="34" charset="0"/>
                <a:sym typeface="Symbol" pitchFamily="18" charset="2"/>
              </a:rPr>
              <a:t>cos</a:t>
            </a:r>
            <a:r>
              <a:rPr lang="el-GR" sz="1700" b="1" dirty="0">
                <a:latin typeface="Calibri" pitchFamily="34" charset="0"/>
                <a:cs typeface="Calibri" pitchFamily="34" charset="0"/>
                <a:sym typeface="Symbol" pitchFamily="18" charset="2"/>
              </a:rPr>
              <a:t>α</a:t>
            </a:r>
            <a:r>
              <a:rPr lang="en-GB" sz="1700" b="1" baseline="-25000" dirty="0">
                <a:latin typeface="Calibri" pitchFamily="34" charset="0"/>
                <a:cs typeface="Calibri" pitchFamily="34" charset="0"/>
                <a:sym typeface="Symbol" pitchFamily="18" charset="2"/>
              </a:rPr>
              <a:t>b </a:t>
            </a:r>
            <a:r>
              <a:rPr lang="en-GB" sz="1700" b="1" dirty="0">
                <a:latin typeface="Calibri" pitchFamily="34" charset="0"/>
                <a:cs typeface="Calibri" pitchFamily="34" charset="0"/>
              </a:rPr>
              <a:t> </a:t>
            </a:r>
            <a:endParaRPr lang="el-GR" sz="1700" b="1" dirty="0">
              <a:latin typeface="Calibri" pitchFamily="34" charset="0"/>
              <a:cs typeface="Calibri" pitchFamily="34" charset="0"/>
            </a:endParaRPr>
          </a:p>
          <a:p>
            <a:pPr eaLnBrk="1" hangingPunct="1">
              <a:lnSpc>
                <a:spcPct val="80000"/>
              </a:lnSpc>
              <a:buFontTx/>
              <a:buNone/>
            </a:pPr>
            <a:r>
              <a:rPr lang="el-GR" sz="1700" dirty="0">
                <a:latin typeface="Calibri" pitchFamily="34" charset="0"/>
                <a:cs typeface="Calibri" pitchFamily="34" charset="0"/>
                <a:sym typeface="Symbol" pitchFamily="18" charset="2"/>
              </a:rPr>
              <a:t> </a:t>
            </a:r>
          </a:p>
          <a:p>
            <a:pPr eaLnBrk="1" hangingPunct="1">
              <a:lnSpc>
                <a:spcPct val="80000"/>
              </a:lnSpc>
              <a:buFontTx/>
              <a:buNone/>
            </a:pPr>
            <a:r>
              <a:rPr lang="el-GR" sz="1700" dirty="0">
                <a:latin typeface="Calibri" pitchFamily="34" charset="0"/>
                <a:cs typeface="Calibri" pitchFamily="34" charset="0"/>
                <a:sym typeface="Symbol" pitchFamily="18" charset="2"/>
              </a:rPr>
              <a:t>όπου </a:t>
            </a:r>
            <a:r>
              <a:rPr lang="en-GB" sz="1700" dirty="0" err="1">
                <a:latin typeface="Calibri" pitchFamily="34" charset="0"/>
                <a:cs typeface="Calibri" pitchFamily="34" charset="0"/>
                <a:sym typeface="Symbol" pitchFamily="18" charset="2"/>
              </a:rPr>
              <a:t>H</a:t>
            </a:r>
            <a:r>
              <a:rPr lang="en-GB" sz="1700" baseline="-25000" dirty="0" err="1">
                <a:latin typeface="Calibri" pitchFamily="34" charset="0"/>
                <a:cs typeface="Calibri" pitchFamily="34" charset="0"/>
                <a:sym typeface="Symbol" pitchFamily="18" charset="2"/>
              </a:rPr>
              <a:t>bs</a:t>
            </a:r>
            <a:r>
              <a:rPr lang="el-GR" sz="1700" baseline="-25000" dirty="0">
                <a:latin typeface="Calibri" pitchFamily="34" charset="0"/>
                <a:cs typeface="Calibri" pitchFamily="34" charset="0"/>
                <a:sym typeface="Symbol" pitchFamily="18" charset="2"/>
              </a:rPr>
              <a:t> </a:t>
            </a:r>
            <a:r>
              <a:rPr lang="el-GR" sz="1700" dirty="0">
                <a:latin typeface="Calibri" pitchFamily="34" charset="0"/>
                <a:cs typeface="Calibri" pitchFamily="34" charset="0"/>
                <a:sym typeface="Symbol" pitchFamily="18" charset="2"/>
              </a:rPr>
              <a:t>είναι το σημαντικό ύψος κύματος κατά την θραύση (το ύψος του 1/3 των υψηλοτέρων κυμάτων) </a:t>
            </a:r>
          </a:p>
          <a:p>
            <a:pPr eaLnBrk="1" hangingPunct="1">
              <a:lnSpc>
                <a:spcPct val="80000"/>
              </a:lnSpc>
              <a:buFontTx/>
              <a:buNone/>
            </a:pPr>
            <a:endParaRPr lang="en-GB" sz="1700" dirty="0">
              <a:latin typeface="Calibri" pitchFamily="34" charset="0"/>
              <a:cs typeface="Calibri" pitchFamily="34" charset="0"/>
            </a:endParaRPr>
          </a:p>
          <a:p>
            <a:pPr eaLnBrk="1" hangingPunct="1">
              <a:lnSpc>
                <a:spcPct val="80000"/>
              </a:lnSpc>
              <a:buFontTx/>
              <a:buNone/>
            </a:pPr>
            <a:r>
              <a:rPr lang="el-GR" sz="1700" dirty="0">
                <a:latin typeface="Calibri" pitchFamily="34" charset="0"/>
                <a:cs typeface="Calibri" pitchFamily="34" charset="0"/>
              </a:rPr>
              <a:t>Οι παραπάνω ταχύτητες αναφέρονται στην ταχύτητα των ρευμάτων στη μέση της ζώνης απόσβεσης. Να θυμάστε όμως ότι υπάρχει διαφοροποίηση της ταχύτητας κατά το πλάτος της ζώνης απόσβεσης (</a:t>
            </a:r>
            <a:r>
              <a:rPr lang="en-GB" sz="1700" dirty="0" err="1">
                <a:latin typeface="Calibri" pitchFamily="34" charset="0"/>
                <a:cs typeface="Calibri" pitchFamily="34" charset="0"/>
              </a:rPr>
              <a:t>Komar</a:t>
            </a:r>
            <a:r>
              <a:rPr lang="en-GB" sz="1700" dirty="0">
                <a:latin typeface="Calibri" pitchFamily="34" charset="0"/>
                <a:cs typeface="Calibri" pitchFamily="34" charset="0"/>
              </a:rPr>
              <a:t>, </a:t>
            </a:r>
            <a:r>
              <a:rPr lang="el-GR" sz="1700" dirty="0">
                <a:latin typeface="Calibri" pitchFamily="34" charset="0"/>
                <a:cs typeface="Calibri" pitchFamily="34" charset="0"/>
              </a:rPr>
              <a:t>1998)</a:t>
            </a:r>
            <a:r>
              <a:rPr lang="en-GB" sz="1700" dirty="0">
                <a:latin typeface="Calibri" pitchFamily="34" charset="0"/>
                <a:cs typeface="Calibri" pitchFamily="34" charset="0"/>
              </a:rPr>
              <a:t>. </a:t>
            </a:r>
            <a:endParaRPr lang="el-GR" sz="1700" dirty="0">
              <a:latin typeface="Calibri" pitchFamily="34" charset="0"/>
              <a:cs typeface="Calibri" pitchFamily="34" charset="0"/>
              <a:sym typeface="Symbol" pitchFamily="18" charset="2"/>
            </a:endParaRPr>
          </a:p>
          <a:p>
            <a:pPr eaLnBrk="1" hangingPunct="1">
              <a:lnSpc>
                <a:spcPct val="80000"/>
              </a:lnSpc>
            </a:pPr>
            <a:endParaRPr lang="el-GR" sz="18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4901" y="990245"/>
            <a:ext cx="8218487" cy="360039"/>
          </a:xfrm>
        </p:spPr>
        <p:txBody>
          <a:bodyPr/>
          <a:lstStyle/>
          <a:p>
            <a:pPr algn="l" eaLnBrk="1" hangingPunct="1"/>
            <a:r>
              <a:rPr lang="el-GR" sz="2000" b="1" dirty="0">
                <a:solidFill>
                  <a:srgbClr val="176FB1"/>
                </a:solidFill>
                <a:latin typeface="Calibri" pitchFamily="34" charset="0"/>
                <a:cs typeface="Calibri" pitchFamily="34" charset="0"/>
              </a:rPr>
              <a:t>Γένεση παράκτιας κυκλοφορίας (ρευμάτων)</a:t>
            </a:r>
          </a:p>
        </p:txBody>
      </p:sp>
      <p:sp>
        <p:nvSpPr>
          <p:cNvPr id="38915" name="Rectangle 3"/>
          <p:cNvSpPr>
            <a:spLocks noGrp="1" noChangeArrowheads="1"/>
          </p:cNvSpPr>
          <p:nvPr>
            <p:ph type="body" idx="1"/>
          </p:nvPr>
        </p:nvSpPr>
        <p:spPr>
          <a:xfrm>
            <a:off x="539552" y="1588758"/>
            <a:ext cx="8218487" cy="1152128"/>
          </a:xfrm>
        </p:spPr>
        <p:txBody>
          <a:bodyPr/>
          <a:lstStyle/>
          <a:p>
            <a:pPr marL="0" indent="0" algn="just" eaLnBrk="1" hangingPunct="1">
              <a:lnSpc>
                <a:spcPct val="80000"/>
              </a:lnSpc>
              <a:buNone/>
            </a:pPr>
            <a:r>
              <a:rPr lang="el-GR" sz="1700" dirty="0">
                <a:latin typeface="Calibri" pitchFamily="34" charset="0"/>
                <a:cs typeface="Calibri" pitchFamily="34" charset="0"/>
              </a:rPr>
              <a:t>Η αιτία της δημιουργίας αυτών των ρευμάτων είναι οι μεταβολές των τάσεων ακτινοβολίας κατά μήκος της ακτής. </a:t>
            </a:r>
          </a:p>
          <a:p>
            <a:pPr marL="0" indent="0" algn="just" eaLnBrk="1" hangingPunct="1">
              <a:lnSpc>
                <a:spcPct val="80000"/>
              </a:lnSpc>
              <a:buNone/>
            </a:pPr>
            <a:r>
              <a:rPr lang="el-GR" sz="1700" dirty="0">
                <a:latin typeface="Calibri" pitchFamily="34" charset="0"/>
                <a:cs typeface="Calibri" pitchFamily="34" charset="0"/>
              </a:rPr>
              <a:t>Οι τάσεις ακτινοβολίας ορίζονται σαν την περίσσεια μεταφορά ορμής λόγω της παρουσίας κυματισμών και είναι το γενεσιουργό αίτιο της κυματογενούς κυκλοφορίας. Οι τάσεις ορίζονται ως:</a:t>
            </a: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26754" name="Picture 2"/>
          <p:cNvPicPr>
            <a:picLocks noChangeAspect="1" noChangeArrowheads="1"/>
          </p:cNvPicPr>
          <p:nvPr/>
        </p:nvPicPr>
        <p:blipFill>
          <a:blip r:embed="rId5" cstate="print">
            <a:lum bright="-10000" contrast="20000"/>
          </a:blip>
          <a:srcRect/>
          <a:stretch>
            <a:fillRect/>
          </a:stretch>
        </p:blipFill>
        <p:spPr bwMode="auto">
          <a:xfrm>
            <a:off x="2771800" y="2900447"/>
            <a:ext cx="3361007" cy="2368795"/>
          </a:xfrm>
          <a:prstGeom prst="rect">
            <a:avLst/>
          </a:prstGeom>
          <a:noFill/>
          <a:ln w="9525">
            <a:noFill/>
            <a:miter lim="800000"/>
            <a:headEnd/>
            <a:tailEnd/>
          </a:ln>
        </p:spPr>
      </p:pic>
      <p:pic>
        <p:nvPicPr>
          <p:cNvPr id="1226756" name="Picture 4"/>
          <p:cNvPicPr>
            <a:picLocks noChangeAspect="1" noChangeArrowheads="1"/>
          </p:cNvPicPr>
          <p:nvPr/>
        </p:nvPicPr>
        <p:blipFill>
          <a:blip r:embed="rId6" cstate="print"/>
          <a:srcRect/>
          <a:stretch>
            <a:fillRect/>
          </a:stretch>
        </p:blipFill>
        <p:spPr bwMode="auto">
          <a:xfrm>
            <a:off x="683568" y="5301208"/>
            <a:ext cx="7984416" cy="108012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0388" y="1464284"/>
            <a:ext cx="6773768" cy="529491"/>
          </a:xfrm>
        </p:spPr>
        <p:txBody>
          <a:bodyPr/>
          <a:lstStyle/>
          <a:p>
            <a:pPr algn="l" eaLnBrk="1" hangingPunct="1"/>
            <a:r>
              <a:rPr lang="el-GR" sz="2000" b="1" dirty="0">
                <a:solidFill>
                  <a:srgbClr val="176FB1"/>
                </a:solidFill>
                <a:latin typeface="Calibri" pitchFamily="34" charset="0"/>
                <a:cs typeface="Calibri" pitchFamily="34" charset="0"/>
              </a:rPr>
              <a:t>Γένεση παράκτιας κυκλοφορίας (ρευμάτων)</a:t>
            </a:r>
          </a:p>
        </p:txBody>
      </p:sp>
      <p:sp>
        <p:nvSpPr>
          <p:cNvPr id="38915" name="Rectangle 3"/>
          <p:cNvSpPr>
            <a:spLocks noGrp="1" noChangeArrowheads="1"/>
          </p:cNvSpPr>
          <p:nvPr>
            <p:ph type="body" idx="1"/>
          </p:nvPr>
        </p:nvSpPr>
        <p:spPr>
          <a:xfrm>
            <a:off x="323528" y="2241079"/>
            <a:ext cx="8352928" cy="2951905"/>
          </a:xfrm>
        </p:spPr>
        <p:txBody>
          <a:bodyPr/>
          <a:lstStyle/>
          <a:p>
            <a:pPr marL="0" indent="0" algn="just" eaLnBrk="1" hangingPunct="1">
              <a:lnSpc>
                <a:spcPct val="80000"/>
              </a:lnSpc>
              <a:buFontTx/>
              <a:buNone/>
            </a:pPr>
            <a:r>
              <a:rPr lang="el-GR" sz="1800" dirty="0">
                <a:latin typeface="Calibri" pitchFamily="34" charset="0"/>
                <a:cs typeface="Calibri" pitchFamily="34" charset="0"/>
              </a:rPr>
              <a:t>Κοντά στην ακτή τα κύματα μετασχηματίζονται και δημιουργούν πολύπλοκες ροές</a:t>
            </a:r>
          </a:p>
          <a:p>
            <a:pPr algn="just" eaLnBrk="1" hangingPunct="1">
              <a:lnSpc>
                <a:spcPct val="80000"/>
              </a:lnSpc>
              <a:buFontTx/>
              <a:buNone/>
            </a:pPr>
            <a:endParaRPr lang="el-GR" sz="1800" i="1" dirty="0">
              <a:latin typeface="Calibri" pitchFamily="34" charset="0"/>
              <a:cs typeface="Calibri" pitchFamily="34" charset="0"/>
            </a:endParaRPr>
          </a:p>
          <a:p>
            <a:pPr algn="just" eaLnBrk="1" hangingPunct="1">
              <a:lnSpc>
                <a:spcPct val="80000"/>
              </a:lnSpc>
              <a:buFontTx/>
              <a:buNone/>
            </a:pPr>
            <a:r>
              <a:rPr lang="el-GR" sz="1800" dirty="0">
                <a:latin typeface="Calibri" pitchFamily="34" charset="0"/>
                <a:cs typeface="Calibri" pitchFamily="34" charset="0"/>
              </a:rPr>
              <a:t>Ειδικά τα </a:t>
            </a:r>
            <a:r>
              <a:rPr lang="el-GR" sz="1800" dirty="0" err="1">
                <a:latin typeface="Calibri" pitchFamily="34" charset="0"/>
                <a:cs typeface="Calibri" pitchFamily="34" charset="0"/>
              </a:rPr>
              <a:t>θραυόμενα</a:t>
            </a:r>
            <a:r>
              <a:rPr lang="el-GR" sz="1800" dirty="0">
                <a:latin typeface="Calibri" pitchFamily="34" charset="0"/>
                <a:cs typeface="Calibri" pitchFamily="34" charset="0"/>
              </a:rPr>
              <a:t> κύματα δημιουργούν ρεύματα/παράκτια κυκλοφορία</a:t>
            </a:r>
            <a:r>
              <a:rPr lang="en-GB" sz="1800" dirty="0">
                <a:latin typeface="Calibri" pitchFamily="34" charset="0"/>
                <a:cs typeface="Calibri" pitchFamily="34" charset="0"/>
              </a:rPr>
              <a:t>:</a:t>
            </a:r>
            <a:r>
              <a:rPr lang="el-GR" sz="1800" dirty="0">
                <a:latin typeface="Calibri" pitchFamily="34" charset="0"/>
                <a:cs typeface="Calibri" pitchFamily="34" charset="0"/>
              </a:rPr>
              <a:t> </a:t>
            </a:r>
          </a:p>
          <a:p>
            <a:pPr algn="just" eaLnBrk="1" hangingPunct="1">
              <a:lnSpc>
                <a:spcPct val="80000"/>
              </a:lnSpc>
            </a:pPr>
            <a:r>
              <a:rPr lang="en-GB" sz="1800" dirty="0">
                <a:latin typeface="Calibri" pitchFamily="34" charset="0"/>
                <a:cs typeface="Calibri" pitchFamily="34" charset="0"/>
              </a:rPr>
              <a:t>“</a:t>
            </a:r>
            <a:r>
              <a:rPr lang="el-GR" sz="1800" dirty="0">
                <a:latin typeface="Calibri" pitchFamily="34" charset="0"/>
                <a:cs typeface="Calibri" pitchFamily="34" charset="0"/>
              </a:rPr>
              <a:t>Κυτταρική</a:t>
            </a:r>
            <a:r>
              <a:rPr lang="en-GB" sz="1800" dirty="0">
                <a:latin typeface="Calibri" pitchFamily="34" charset="0"/>
                <a:cs typeface="Calibri" pitchFamily="34" charset="0"/>
              </a:rPr>
              <a:t>”</a:t>
            </a:r>
            <a:r>
              <a:rPr lang="el-GR" sz="1800" dirty="0">
                <a:latin typeface="Calibri" pitchFamily="34" charset="0"/>
                <a:cs typeface="Calibri" pitchFamily="34" charset="0"/>
              </a:rPr>
              <a:t>κυκλοφορία (</a:t>
            </a:r>
            <a:r>
              <a:rPr lang="en-GB" sz="1800" dirty="0">
                <a:latin typeface="Calibri" pitchFamily="34" charset="0"/>
                <a:cs typeface="Calibri" pitchFamily="34" charset="0"/>
              </a:rPr>
              <a:t>cell circulation</a:t>
            </a:r>
            <a:r>
              <a:rPr lang="el-GR" sz="1800" dirty="0">
                <a:latin typeface="Calibri" pitchFamily="34" charset="0"/>
                <a:cs typeface="Calibri" pitchFamily="34" charset="0"/>
              </a:rPr>
              <a:t>)</a:t>
            </a:r>
          </a:p>
          <a:p>
            <a:pPr algn="just" eaLnBrk="1" hangingPunct="1">
              <a:lnSpc>
                <a:spcPct val="80000"/>
              </a:lnSpc>
            </a:pPr>
            <a:r>
              <a:rPr lang="el-GR" sz="1800" dirty="0">
                <a:latin typeface="Calibri" pitchFamily="34" charset="0"/>
                <a:cs typeface="Calibri" pitchFamily="34" charset="0"/>
              </a:rPr>
              <a:t>Κυκλοφορία παράλληλα στην ακτή</a:t>
            </a:r>
            <a:r>
              <a:rPr lang="en-GB" sz="1800" dirty="0">
                <a:latin typeface="Calibri" pitchFamily="34" charset="0"/>
                <a:cs typeface="Calibri" pitchFamily="34" charset="0"/>
              </a:rPr>
              <a:t> (</a:t>
            </a:r>
            <a:r>
              <a:rPr lang="en-GB" sz="1800" dirty="0" err="1">
                <a:latin typeface="Calibri" pitchFamily="34" charset="0"/>
                <a:cs typeface="Calibri" pitchFamily="34" charset="0"/>
              </a:rPr>
              <a:t>longshore</a:t>
            </a:r>
            <a:r>
              <a:rPr lang="en-GB" sz="1800" dirty="0">
                <a:latin typeface="Calibri" pitchFamily="34" charset="0"/>
                <a:cs typeface="Calibri" pitchFamily="34" charset="0"/>
              </a:rPr>
              <a:t> circulation) </a:t>
            </a:r>
            <a:endParaRPr lang="el-GR" sz="1800" dirty="0">
              <a:latin typeface="Calibri" pitchFamily="34" charset="0"/>
              <a:cs typeface="Calibri" pitchFamily="34" charset="0"/>
            </a:endParaRPr>
          </a:p>
          <a:p>
            <a:pPr algn="just" eaLnBrk="1" hangingPunct="1">
              <a:lnSpc>
                <a:spcPct val="80000"/>
              </a:lnSpc>
            </a:pPr>
            <a:r>
              <a:rPr lang="el-GR" sz="1800" dirty="0">
                <a:latin typeface="Calibri" pitchFamily="34" charset="0"/>
                <a:cs typeface="Calibri" pitchFamily="34" charset="0"/>
              </a:rPr>
              <a:t>Συνδυασμένη κυκλοφορία (</a:t>
            </a:r>
            <a:r>
              <a:rPr lang="en-GB" sz="1800" dirty="0">
                <a:latin typeface="Calibri" pitchFamily="34" charset="0"/>
                <a:cs typeface="Calibri" pitchFamily="34" charset="0"/>
              </a:rPr>
              <a:t>combined coastal circulation)</a:t>
            </a:r>
          </a:p>
          <a:p>
            <a:pPr eaLnBrk="1" hangingPunct="1">
              <a:lnSpc>
                <a:spcPct val="80000"/>
              </a:lnSpc>
              <a:buFontTx/>
              <a:buNone/>
            </a:pPr>
            <a:r>
              <a:rPr lang="el-GR" sz="1800" dirty="0">
                <a:latin typeface="Calibri" pitchFamily="34" charset="0"/>
                <a:cs typeface="Calibri" pitchFamily="34" charset="0"/>
              </a:rPr>
              <a:t> </a:t>
            </a:r>
          </a:p>
          <a:p>
            <a:pPr eaLnBrk="1" hangingPunct="1">
              <a:lnSpc>
                <a:spcPct val="80000"/>
              </a:lnSpc>
              <a:buFontTx/>
              <a:buNone/>
            </a:pPr>
            <a:r>
              <a:rPr lang="el-GR" sz="1800" dirty="0">
                <a:latin typeface="Calibri" pitchFamily="34" charset="0"/>
                <a:cs typeface="Calibri" pitchFamily="34" charset="0"/>
              </a:rPr>
              <a:t>Το είδος της κυκλοφορίας εξαρτάται κυρίως από την γωνία πρόσπτωσης των κυμάτων.  </a:t>
            </a:r>
            <a:endParaRPr lang="en-GB" sz="1800" dirty="0">
              <a:latin typeface="Calibri" pitchFamily="34" charset="0"/>
              <a:cs typeface="Calibri" pitchFamily="34" charset="0"/>
            </a:endParaRPr>
          </a:p>
          <a:p>
            <a:pPr eaLnBrk="1" hangingPunct="1">
              <a:lnSpc>
                <a:spcPct val="80000"/>
              </a:lnSpc>
            </a:pPr>
            <a:endParaRPr lang="el-GR" sz="20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1692275" y="6165850"/>
            <a:ext cx="6192838" cy="396875"/>
          </a:xfrm>
          <a:prstGeom prst="rect">
            <a:avLst/>
          </a:prstGeom>
          <a:noFill/>
          <a:ln w="9525">
            <a:noFill/>
            <a:miter lim="800000"/>
            <a:headEnd/>
            <a:tailEnd/>
          </a:ln>
        </p:spPr>
        <p:txBody>
          <a:bodyPr>
            <a:spAutoFit/>
          </a:bodyPr>
          <a:lstStyle/>
          <a:p>
            <a:r>
              <a:rPr lang="el-GR" sz="2000" b="1" dirty="0">
                <a:solidFill>
                  <a:srgbClr val="000000"/>
                </a:solidFill>
                <a:latin typeface="Calibri" pitchFamily="34" charset="0"/>
                <a:cs typeface="Calibri" pitchFamily="34" charset="0"/>
              </a:rPr>
              <a:t>Σχήμα</a:t>
            </a:r>
            <a:r>
              <a:rPr lang="en-US" sz="2000" b="1" dirty="0">
                <a:solidFill>
                  <a:srgbClr val="000000"/>
                </a:solidFill>
                <a:latin typeface="Calibri" pitchFamily="34" charset="0"/>
                <a:cs typeface="Calibri" pitchFamily="34" charset="0"/>
              </a:rPr>
              <a:t> 7.1</a:t>
            </a:r>
            <a:r>
              <a:rPr lang="el-GR" sz="2000" dirty="0">
                <a:solidFill>
                  <a:srgbClr val="000000"/>
                </a:solidFill>
                <a:latin typeface="Calibri" pitchFamily="34" charset="0"/>
                <a:cs typeface="Calibri" pitchFamily="34" charset="0"/>
              </a:rPr>
              <a:t> Είδη παράκτιας κυκλοφορίας.  </a:t>
            </a:r>
            <a:r>
              <a:rPr lang="en-US" sz="2000" dirty="0" err="1">
                <a:solidFill>
                  <a:srgbClr val="000000"/>
                </a:solidFill>
                <a:latin typeface="Calibri" pitchFamily="34" charset="0"/>
                <a:cs typeface="Calibri" pitchFamily="34" charset="0"/>
              </a:rPr>
              <a:t>Komar</a:t>
            </a:r>
            <a:r>
              <a:rPr lang="en-US" sz="2000" dirty="0">
                <a:solidFill>
                  <a:srgbClr val="000000"/>
                </a:solidFill>
                <a:latin typeface="Calibri" pitchFamily="34" charset="0"/>
                <a:cs typeface="Calibri" pitchFamily="34" charset="0"/>
              </a:rPr>
              <a:t>, 1998.</a:t>
            </a:r>
            <a:endParaRPr lang="en-GB" sz="2000" dirty="0">
              <a:solidFill>
                <a:srgbClr val="000000"/>
              </a:solidFill>
              <a:latin typeface="Calibri" pitchFamily="34" charset="0"/>
              <a:cs typeface="Calibri" pitchFamily="34" charset="0"/>
            </a:endParaRPr>
          </a:p>
        </p:txBody>
      </p:sp>
      <p:sp>
        <p:nvSpPr>
          <p:cNvPr id="39939" name="Text Box 5"/>
          <p:cNvSpPr txBox="1">
            <a:spLocks noChangeArrowheads="1"/>
          </p:cNvSpPr>
          <p:nvPr/>
        </p:nvSpPr>
        <p:spPr bwMode="auto">
          <a:xfrm>
            <a:off x="4643438" y="549275"/>
            <a:ext cx="4249737" cy="4400550"/>
          </a:xfrm>
          <a:prstGeom prst="rect">
            <a:avLst/>
          </a:prstGeom>
          <a:noFill/>
          <a:ln w="9525">
            <a:noFill/>
            <a:miter lim="800000"/>
            <a:headEnd/>
            <a:tailEnd/>
          </a:ln>
        </p:spPr>
        <p:txBody>
          <a:bodyPr>
            <a:spAutoFit/>
          </a:bodyPr>
          <a:lstStyle/>
          <a:p>
            <a:r>
              <a:rPr lang="el-GR" sz="2000">
                <a:solidFill>
                  <a:srgbClr val="000000"/>
                </a:solidFill>
                <a:latin typeface="Calibri" pitchFamily="34" charset="0"/>
                <a:cs typeface="Calibri" pitchFamily="34" charset="0"/>
              </a:rPr>
              <a:t>Α. “Κυτταρική” κυκλοφορία</a:t>
            </a: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r>
              <a:rPr lang="el-GR" sz="2000">
                <a:solidFill>
                  <a:srgbClr val="000000"/>
                </a:solidFill>
                <a:latin typeface="Calibri" pitchFamily="34" charset="0"/>
                <a:cs typeface="Calibri" pitchFamily="34" charset="0"/>
              </a:rPr>
              <a:t>Β. Κυκλοφορία παράλληλη στην ακτή </a:t>
            </a: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r>
              <a:rPr lang="en-US" sz="2000">
                <a:solidFill>
                  <a:srgbClr val="000000"/>
                </a:solidFill>
                <a:latin typeface="Calibri" pitchFamily="34" charset="0"/>
                <a:cs typeface="Calibri" pitchFamily="34" charset="0"/>
              </a:rPr>
              <a:t>C. </a:t>
            </a:r>
            <a:r>
              <a:rPr lang="el-GR" sz="2000">
                <a:solidFill>
                  <a:srgbClr val="000000"/>
                </a:solidFill>
                <a:latin typeface="Calibri" pitchFamily="34" charset="0"/>
                <a:cs typeface="Calibri" pitchFamily="34" charset="0"/>
              </a:rPr>
              <a:t>Συνδυασμένη κυκλοφορία</a:t>
            </a:r>
            <a:endParaRPr lang="en-GB" sz="2000">
              <a:solidFill>
                <a:srgbClr val="000000"/>
              </a:solidFill>
              <a:latin typeface="Calibri" pitchFamily="34" charset="0"/>
              <a:cs typeface="Calibri" pitchFamily="34" charset="0"/>
            </a:endParaRPr>
          </a:p>
        </p:txBody>
      </p:sp>
      <p:pic>
        <p:nvPicPr>
          <p:cNvPr id="39940" name="Picture 5"/>
          <p:cNvPicPr>
            <a:picLocks noChangeAspect="1" noChangeArrowheads="1"/>
          </p:cNvPicPr>
          <p:nvPr/>
        </p:nvPicPr>
        <p:blipFill>
          <a:blip r:embed="rId2" cstate="print"/>
          <a:srcRect/>
          <a:stretch>
            <a:fillRect/>
          </a:stretch>
        </p:blipFill>
        <p:spPr bwMode="auto">
          <a:xfrm>
            <a:off x="468313" y="188913"/>
            <a:ext cx="4000500" cy="58150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20888" y="1581123"/>
            <a:ext cx="5544616" cy="560574"/>
          </a:xfrm>
        </p:spPr>
        <p:txBody>
          <a:bodyPr/>
          <a:lstStyle/>
          <a:p>
            <a:pPr algn="l" eaLnBrk="1" hangingPunct="1"/>
            <a:r>
              <a:rPr lang="en-US" sz="2000" b="1" dirty="0">
                <a:solidFill>
                  <a:srgbClr val="176FB1"/>
                </a:solidFill>
                <a:latin typeface="Calibri" pitchFamily="34" charset="0"/>
                <a:cs typeface="Calibri" pitchFamily="34" charset="0"/>
              </a:rPr>
              <a:t>A.</a:t>
            </a:r>
            <a:r>
              <a:rPr lang="el-GR" sz="2000" b="1" dirty="0">
                <a:solidFill>
                  <a:srgbClr val="176FB1"/>
                </a:solidFill>
                <a:latin typeface="Calibri" pitchFamily="34" charset="0"/>
                <a:cs typeface="Calibri" pitchFamily="34" charset="0"/>
              </a:rPr>
              <a:t> </a:t>
            </a:r>
            <a:r>
              <a:rPr lang="en-GB" sz="2000" b="1" dirty="0">
                <a:solidFill>
                  <a:srgbClr val="176FB1"/>
                </a:solidFill>
                <a:latin typeface="Calibri" pitchFamily="34" charset="0"/>
                <a:cs typeface="Calibri" pitchFamily="34" charset="0"/>
              </a:rPr>
              <a:t>“</a:t>
            </a:r>
            <a:r>
              <a:rPr lang="el-GR" sz="2000" b="1" dirty="0">
                <a:solidFill>
                  <a:srgbClr val="176FB1"/>
                </a:solidFill>
                <a:latin typeface="Calibri" pitchFamily="34" charset="0"/>
                <a:cs typeface="Calibri" pitchFamily="34" charset="0"/>
              </a:rPr>
              <a:t>Κυτταρική</a:t>
            </a:r>
            <a:r>
              <a:rPr lang="en-GB" sz="2000" b="1" dirty="0">
                <a:solidFill>
                  <a:srgbClr val="176FB1"/>
                </a:solidFill>
                <a:latin typeface="Calibri" pitchFamily="34" charset="0"/>
                <a:cs typeface="Calibri" pitchFamily="34" charset="0"/>
              </a:rPr>
              <a:t>”</a:t>
            </a:r>
            <a:r>
              <a:rPr lang="el-GR" sz="2000" b="1" dirty="0">
                <a:solidFill>
                  <a:srgbClr val="176FB1"/>
                </a:solidFill>
                <a:latin typeface="Calibri" pitchFamily="34" charset="0"/>
                <a:cs typeface="Calibri" pitchFamily="34" charset="0"/>
              </a:rPr>
              <a:t> κυκλοφορία (</a:t>
            </a:r>
            <a:r>
              <a:rPr lang="en-GB" sz="2000" b="1" dirty="0">
                <a:solidFill>
                  <a:srgbClr val="176FB1"/>
                </a:solidFill>
                <a:latin typeface="Calibri" pitchFamily="34" charset="0"/>
                <a:cs typeface="Calibri" pitchFamily="34" charset="0"/>
              </a:rPr>
              <a:t>cell circulation</a:t>
            </a:r>
            <a:r>
              <a:rPr lang="el-GR" sz="2000" b="1" dirty="0">
                <a:solidFill>
                  <a:srgbClr val="176FB1"/>
                </a:solidFill>
                <a:latin typeface="Calibri" pitchFamily="34" charset="0"/>
                <a:cs typeface="Calibri" pitchFamily="34" charset="0"/>
              </a:rPr>
              <a:t>)</a:t>
            </a:r>
          </a:p>
        </p:txBody>
      </p:sp>
      <p:sp>
        <p:nvSpPr>
          <p:cNvPr id="40963" name="Rectangle 6"/>
          <p:cNvSpPr>
            <a:spLocks noGrp="1" noChangeArrowheads="1"/>
          </p:cNvSpPr>
          <p:nvPr>
            <p:ph type="body" idx="1"/>
          </p:nvPr>
        </p:nvSpPr>
        <p:spPr>
          <a:xfrm>
            <a:off x="323528" y="2176224"/>
            <a:ext cx="8136904" cy="3240261"/>
          </a:xfrm>
        </p:spPr>
        <p:txBody>
          <a:bodyPr/>
          <a:lstStyle/>
          <a:p>
            <a:pPr eaLnBrk="1" hangingPunct="1">
              <a:buFontTx/>
              <a:buNone/>
            </a:pPr>
            <a:endParaRPr lang="en-GB" sz="2400" dirty="0"/>
          </a:p>
          <a:p>
            <a:pPr eaLnBrk="1" hangingPunct="1">
              <a:buFontTx/>
              <a:buNone/>
            </a:pPr>
            <a:r>
              <a:rPr lang="el-GR" sz="1800" dirty="0">
                <a:latin typeface="Calibri" panose="020F0502020204030204" pitchFamily="34" charset="0"/>
                <a:cs typeface="Calibri" pitchFamily="34" charset="0"/>
              </a:rPr>
              <a:t>Αποτελείται από ρεύματα παράλληλα στην ακτή </a:t>
            </a:r>
            <a:r>
              <a:rPr lang="en-GB" sz="1800" dirty="0">
                <a:latin typeface="Calibri" panose="020F0502020204030204" pitchFamily="34" charset="0"/>
                <a:cs typeface="Calibri" pitchFamily="34" charset="0"/>
              </a:rPr>
              <a:t>(</a:t>
            </a:r>
            <a:r>
              <a:rPr lang="en-GB" sz="1800" dirty="0" err="1">
                <a:latin typeface="Calibri" panose="020F0502020204030204" pitchFamily="34" charset="0"/>
                <a:cs typeface="Calibri" pitchFamily="34" charset="0"/>
              </a:rPr>
              <a:t>longshore</a:t>
            </a:r>
            <a:r>
              <a:rPr lang="en-GB" sz="1800" dirty="0">
                <a:latin typeface="Calibri" panose="020F0502020204030204" pitchFamily="34" charset="0"/>
                <a:cs typeface="Calibri" pitchFamily="34" charset="0"/>
              </a:rPr>
              <a:t> currents) </a:t>
            </a:r>
            <a:r>
              <a:rPr lang="el-GR" sz="1800" dirty="0">
                <a:latin typeface="Calibri" panose="020F0502020204030204" pitchFamily="34" charset="0"/>
                <a:cs typeface="Calibri" pitchFamily="34" charset="0"/>
              </a:rPr>
              <a:t>και ρεύματα διαφυγής (</a:t>
            </a:r>
            <a:r>
              <a:rPr lang="en-GB" sz="1800" dirty="0">
                <a:latin typeface="Calibri" panose="020F0502020204030204" pitchFamily="34" charset="0"/>
                <a:cs typeface="Calibri" pitchFamily="34" charset="0"/>
              </a:rPr>
              <a:t>rip currents</a:t>
            </a:r>
            <a:r>
              <a:rPr lang="el-GR" sz="1800" dirty="0">
                <a:latin typeface="Calibri" pitchFamily="34" charset="0"/>
                <a:cs typeface="Calibri" pitchFamily="34" charset="0"/>
              </a:rPr>
              <a:t>).</a:t>
            </a:r>
          </a:p>
          <a:p>
            <a:pPr eaLnBrk="1" hangingPunct="1">
              <a:buFontTx/>
              <a:buNone/>
            </a:pPr>
            <a:endParaRPr lang="el-GR" sz="1800" dirty="0">
              <a:latin typeface="Calibri" pitchFamily="34" charset="0"/>
              <a:cs typeface="Calibri" pitchFamily="34" charset="0"/>
            </a:endParaRPr>
          </a:p>
          <a:p>
            <a:pPr eaLnBrk="1" hangingPunct="1">
              <a:buFontTx/>
              <a:buNone/>
            </a:pPr>
            <a:r>
              <a:rPr lang="el-GR" sz="1800" dirty="0">
                <a:latin typeface="Calibri" pitchFamily="34" charset="0"/>
                <a:cs typeface="Calibri" pitchFamily="34" charset="0"/>
              </a:rPr>
              <a:t>Εμφανίζεται όταν τα κύματα προσπίπτουν κάθετα στην ακτή (δηλ. όταν οι </a:t>
            </a:r>
            <a:r>
              <a:rPr lang="el-GR" sz="1800" dirty="0" err="1">
                <a:latin typeface="Calibri" panose="020F0502020204030204" pitchFamily="34" charset="0"/>
                <a:cs typeface="Calibri" pitchFamily="34" charset="0"/>
              </a:rPr>
              <a:t>κυματοκορυφές</a:t>
            </a:r>
            <a:r>
              <a:rPr lang="el-GR" sz="1800" dirty="0">
                <a:latin typeface="Calibri" panose="020F0502020204030204" pitchFamily="34" charset="0"/>
                <a:cs typeface="Calibri" pitchFamily="34" charset="0"/>
              </a:rPr>
              <a:t> είναι παράλληλες προς την ακτή</a:t>
            </a:r>
            <a:r>
              <a:rPr lang="en-US" sz="1800" dirty="0">
                <a:latin typeface="Calibri" panose="020F0502020204030204" pitchFamily="34" charset="0"/>
                <a:cs typeface="Calibri" pitchFamily="34" charset="0"/>
              </a:rPr>
              <a:t>)</a:t>
            </a:r>
            <a:r>
              <a:rPr lang="el-GR" sz="1800" dirty="0">
                <a:latin typeface="Calibri" panose="020F0502020204030204" pitchFamily="34" charset="0"/>
                <a:cs typeface="Calibri" pitchFamily="34" charset="0"/>
              </a:rPr>
              <a:t>.</a:t>
            </a:r>
            <a:endParaRPr lang="en-GB" sz="1800" dirty="0">
              <a:latin typeface="Calibri" panose="020F0502020204030204" pitchFamily="34" charset="0"/>
              <a:cs typeface="Calibri" pitchFamily="34" charset="0"/>
            </a:endParaRPr>
          </a:p>
          <a:p>
            <a:pPr eaLnBrk="1" hangingPunct="1">
              <a:buFontTx/>
              <a:buNone/>
            </a:pPr>
            <a:endParaRPr lang="el-GR" sz="1800" dirty="0">
              <a:latin typeface="Calibri" pitchFamily="34" charset="0"/>
              <a:cs typeface="Calibri" pitchFamily="34" charset="0"/>
            </a:endParaRPr>
          </a:p>
          <a:p>
            <a:pPr eaLnBrk="1" hangingPunct="1">
              <a:buFontTx/>
              <a:buNone/>
            </a:pPr>
            <a:r>
              <a:rPr lang="el-GR" sz="1800" dirty="0">
                <a:latin typeface="Calibri" pitchFamily="34" charset="0"/>
                <a:cs typeface="Calibri" pitchFamily="34" charset="0"/>
              </a:rPr>
              <a:t>Ο μηχανισμός δημιουργίας της κυτταρικής κυκλοφορίας εξηγείται από τη θεωρία της τάσης ακτινοβολίας, δηλ. της περίσσειας μεταφοράς ορμής λόγω της παρουσίας κυματισμών </a:t>
            </a:r>
          </a:p>
        </p:txBody>
      </p:sp>
      <p:sp>
        <p:nvSpPr>
          <p:cNvPr id="5"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a:t>Παράκτια κυματογενής κυκλοφορία</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2595</Words>
  <Application>Microsoft Office PowerPoint</Application>
  <PresentationFormat>On-screen Show (4:3)</PresentationFormat>
  <Paragraphs>294</Paragraphs>
  <Slides>45</Slides>
  <Notes>34</Notes>
  <HiddenSlides>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1</vt:i4>
      </vt:variant>
      <vt:variant>
        <vt:lpstr>Slide Titles</vt:lpstr>
      </vt:variant>
      <vt:variant>
        <vt:i4>45</vt:i4>
      </vt:variant>
    </vt:vector>
  </HeadingPairs>
  <TitlesOfParts>
    <vt:vector size="62" baseType="lpstr">
      <vt:lpstr>Arial</vt:lpstr>
      <vt:lpstr>Bookman Old Style</vt:lpstr>
      <vt:lpstr>Calibri</vt:lpstr>
      <vt:lpstr>Courier New</vt:lpstr>
      <vt:lpstr>Times New Roman</vt:lpstr>
      <vt:lpstr>Wingdings</vt:lpstr>
      <vt:lpstr>Θέμα του Office</vt:lpstr>
      <vt:lpstr>1_Default Design</vt:lpstr>
      <vt:lpstr>1_Θέμα του Office</vt:lpstr>
      <vt:lpstr>Default Design</vt:lpstr>
      <vt:lpstr>2_Default Design</vt:lpstr>
      <vt:lpstr>3_Default Design</vt:lpstr>
      <vt:lpstr>4_Default Design</vt:lpstr>
      <vt:lpstr>2_Θέμα του Office</vt:lpstr>
      <vt:lpstr>5_Default Design</vt:lpstr>
      <vt:lpstr>8_Default Design</vt:lpstr>
      <vt:lpstr>Equation</vt:lpstr>
      <vt:lpstr>PowerPoint Presentation</vt:lpstr>
      <vt:lpstr>PowerPoint Presentation</vt:lpstr>
      <vt:lpstr>Παράκτια κυκλοφορία και στερεομεταφορά</vt:lpstr>
      <vt:lpstr>Γένεση παράκτιας κυκλοφορίας (ρευμάτων)</vt:lpstr>
      <vt:lpstr>Η ταχύτητα των παράλληλων προς την ακτή ρευμάτων</vt:lpstr>
      <vt:lpstr>Γένεση παράκτιας κυκλοφορίας (ρευμάτων)</vt:lpstr>
      <vt:lpstr>Γένεση παράκτιας κυκλοφορίας (ρευμάτων)</vt:lpstr>
      <vt:lpstr>PowerPoint Presentation</vt:lpstr>
      <vt:lpstr>A. “Κυτταρική” κυκλοφορία (cell circulation)</vt:lpstr>
      <vt:lpstr>A. “Κυτταρική” κυκλοφορία (cell circulation)</vt:lpstr>
      <vt:lpstr>Γένεση των παραλλήλων και εγκάρσιων ρευμάτων</vt:lpstr>
      <vt:lpstr>PowerPoint Presentation</vt:lpstr>
      <vt:lpstr>Ρεύματα Διαφυγής (rip currents)</vt:lpstr>
      <vt:lpstr>PowerPoint Presentation</vt:lpstr>
      <vt:lpstr>Β. Κυκλοφορία παράλληλη στην ακτή (longshore circulation) </vt:lpstr>
      <vt:lpstr>C. Συνδυασμένη/γενική κυκλοφορία</vt:lpstr>
      <vt:lpstr>Παράκτιες κυματικές ζώνες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Στερεομεταφορά εγκάρσια στην ακτή</vt:lpstr>
      <vt:lpstr>Στερεομεταφορά εγκάρσια στην ακτή</vt:lpstr>
      <vt:lpstr>PowerPoint Presentation</vt:lpstr>
      <vt:lpstr>Στερεομεταφορά εγκάρσια στην ακτή</vt:lpstr>
      <vt:lpstr>Μεταβολές παραλιακού προφίλ</vt:lpstr>
      <vt:lpstr>Μεταβολές παραλιακού προφίλ</vt:lpstr>
      <vt:lpstr>Μεταβολές παραλιακού προφίλ</vt:lpstr>
      <vt:lpstr>Μεταβολές παραλιακού προφίλ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Marine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Δυναμική ιζημάτων: Ορισμός και ερευνητικές μέθοδοι</dc:title>
  <dc:creator>afv</dc:creator>
  <cp:lastModifiedBy>Is Mon</cp:lastModifiedBy>
  <cp:revision>291</cp:revision>
  <dcterms:created xsi:type="dcterms:W3CDTF">2004-03-01T16:33:06Z</dcterms:created>
  <dcterms:modified xsi:type="dcterms:W3CDTF">2026-04-20T13:32:16Z</dcterms:modified>
</cp:coreProperties>
</file>